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6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8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9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  <p:sldMasterId id="2147483772" r:id="rId12"/>
    <p:sldMasterId id="2147483790" r:id="rId13"/>
  </p:sldMasterIdLst>
  <p:notesMasterIdLst>
    <p:notesMasterId r:id="rId30"/>
  </p:notesMasterIdLst>
  <p:sldIdLst>
    <p:sldId id="268" r:id="rId14"/>
    <p:sldId id="2147472289" r:id="rId15"/>
    <p:sldId id="2147472377" r:id="rId16"/>
    <p:sldId id="2147472378" r:id="rId17"/>
    <p:sldId id="267" r:id="rId18"/>
    <p:sldId id="256" r:id="rId19"/>
    <p:sldId id="257" r:id="rId20"/>
    <p:sldId id="2147472517" r:id="rId21"/>
    <p:sldId id="2147472508" r:id="rId22"/>
    <p:sldId id="2147472509" r:id="rId23"/>
    <p:sldId id="2147472520" r:id="rId24"/>
    <p:sldId id="2147472521" r:id="rId25"/>
    <p:sldId id="2147472518" r:id="rId26"/>
    <p:sldId id="2147472311" r:id="rId27"/>
    <p:sldId id="2147472307" r:id="rId28"/>
    <p:sldId id="2147472292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9336705-4029-E086-3092-50AD36B95EA9}" name="Mark Babington" initials="MB" userId="S::m.babington_frc.org.uk#ext#@ifac529.onmicrosoft.com::50711425-d734-4201-bf07-e19064d6df58" providerId="AD"/>
  <p188:author id="{67850364-DD18-1A34-E98F-3B441CDEA6C7}" name="Jon Reid" initials="JR" userId="S::jonreid@ethicsboard.org::d20ac94e-951d-486b-b95e-024d48430245" providerId="AD"/>
  <p188:author id="{1A48DD66-DDC1-0F0A-A241-B1A6ED4128C3}" name="Miller, Nancy A" initials="MN" userId="S::nancymiller_kpmg.com#ext#@ifac529.onmicrosoft.com::868ddae1-b932-4115-bf0a-2af975e3b44f" providerId="AD"/>
  <p188:author id="{6D24159C-C64D-BF64-3E90-850CBA2A8C17}" name="Ken Siong" initials="KS" userId="S::kensiong@ethicsboard.org::f7679ae9-de6b-4f69-a967-87584c14b709" providerId="AD"/>
  <p188:author id="{D50358CB-1FFA-CEF1-E863-50000848AB5B}" name="Szilvia Sramko" initials="SS" userId="S::szilviasramko@ethicsboard.org::ea6f34b9-fe87-46d6-b158-703cc6b3cc9d" providerId="AD"/>
  <p188:author id="{5C6CABD5-63FB-21CE-DC79-724A065F5345}" name="Miller, Nancy A" initials="NAM" userId="Miller, Nancy A" providerId="None"/>
  <p188:author id="{B62276D6-496F-52B6-6D00-824CB7935334}" name="Ken Siong" initials="KS" userId="S::KenSiong@ethicsboard.org::f7679ae9-de6b-4f69-a967-87584c14b709" providerId="AD"/>
  <p188:author id="{6C994DDF-10B3-0649-7ECC-69B90EAAD86F}" name="Szilvia Sramko" initials="" userId="S::SzilviaSramko@ethicsboard.org::ea6f34b9-fe87-46d6-b158-703cc6b3cc9d" providerId="AD"/>
  <p188:author id="{17F70BE1-6B4E-7688-378C-D7CCFF725DD5}" name="Elaine Cahoon" initials="EC" userId="S::elainecahoon@ethicsboard.org::5a6a4608-5744-417c-b33b-bb6f88acc5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6B76"/>
    <a:srgbClr val="D1B886"/>
    <a:srgbClr val="A1BBB5"/>
    <a:srgbClr val="FAF7F2"/>
    <a:srgbClr val="475D68"/>
    <a:srgbClr val="B99448"/>
    <a:srgbClr val="49655F"/>
    <a:srgbClr val="637C79"/>
    <a:srgbClr val="999DA2"/>
    <a:srgbClr val="6A7D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04A3BC-71A4-48FB-851E-4D4CE42B2F50}" v="2" dt="2026-06-08T19:00:47.2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slide" Target="slides/slide8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1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microsoft.com/office/2018/10/relationships/authors" Target="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6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Relationship Id="rId8" Type="http://schemas.openxmlformats.org/officeDocument/2006/relationships/slideMaster" Target="slideMasters/slideMaster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Reports</c:v>
                </c:pt>
              </c:strCache>
            </c:strRef>
          </c:tx>
          <c:spPr>
            <a:solidFill>
              <a:srgbClr val="526888"/>
            </a:solidFill>
            <a:ln>
              <a:noFill/>
            </a:ln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rgbClr val="000000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Asia
67%</c:v>
                </c:pt>
                <c:pt idx="1">
                  <c:v>Americas
21%</c:v>
                </c:pt>
                <c:pt idx="2">
                  <c:v>Europe
9%</c:v>
                </c:pt>
                <c:pt idx="3">
                  <c:v>Africa
2%</c:v>
                </c:pt>
                <c:pt idx="4">
                  <c:v>Oceania
1%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317</c:v>
                </c:pt>
                <c:pt idx="1">
                  <c:v>100</c:v>
                </c:pt>
                <c:pt idx="2">
                  <c:v>41</c:v>
                </c:pt>
                <c:pt idx="3">
                  <c:v>9</c:v>
                </c:pt>
                <c:pt idx="4">
                  <c:v>4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</c14:spPr>
              </c14:invertSolidFillFmt>
            </c:ext>
            <c:ext xmlns:c16="http://schemas.microsoft.com/office/drawing/2014/chart" uri="{C3380CC4-5D6E-409C-BE32-E72D297353CC}">
              <c16:uniqueId val="{00000000-6A06-4DD5-98A5-2BF135F4386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068027336"/>
        <c:axId val="-2113994440"/>
      </c:barChart>
      <c:catAx>
        <c:axId val="-206802733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500">
                <a:solidFill>
                  <a:srgbClr val="000000"/>
                </a:solidFill>
              </a:defRPr>
            </a:pPr>
            <a:endParaRPr lang="en-US"/>
          </a:p>
        </c:txPr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>
          <c:orientation val="minMax"/>
          <c:max val="364.54999999999995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-2068027336"/>
        <c:crosses val="autoZero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Reports</c:v>
                </c:pt>
              </c:strCache>
            </c:strRef>
          </c:tx>
          <c:dPt>
            <c:idx val="0"/>
            <c:bubble3D val="0"/>
            <c:spPr>
              <a:solidFill>
                <a:srgbClr val="526888"/>
              </a:solidFill>
              <a:ln w="12700">
                <a:solidFill>
                  <a:srgbClr val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9329-4E9B-A610-A23798C2EA88}"/>
              </c:ext>
            </c:extLst>
          </c:dPt>
          <c:dPt>
            <c:idx val="1"/>
            <c:bubble3D val="0"/>
            <c:spPr>
              <a:solidFill>
                <a:srgbClr val="2C4657"/>
              </a:solidFill>
              <a:ln w="12700">
                <a:solidFill>
                  <a:srgbClr val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9329-4E9B-A610-A23798C2EA88}"/>
              </c:ext>
            </c:extLst>
          </c:dPt>
          <c:dPt>
            <c:idx val="2"/>
            <c:bubble3D val="0"/>
            <c:spPr>
              <a:solidFill>
                <a:srgbClr val="A0B8B1"/>
              </a:solidFill>
              <a:ln w="12700">
                <a:solidFill>
                  <a:srgbClr val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9329-4E9B-A610-A23798C2EA88}"/>
              </c:ext>
            </c:extLst>
          </c:dPt>
          <c:dPt>
            <c:idx val="3"/>
            <c:bubble3D val="0"/>
            <c:spPr>
              <a:solidFill>
                <a:srgbClr val="D5BE89"/>
              </a:solidFill>
              <a:ln w="12700">
                <a:solidFill>
                  <a:srgbClr val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9329-4E9B-A610-A23798C2EA88}"/>
              </c:ext>
            </c:extLst>
          </c:dPt>
          <c:dPt>
            <c:idx val="4"/>
            <c:bubble3D val="0"/>
            <c:spPr>
              <a:solidFill>
                <a:srgbClr val="A87E71"/>
              </a:solidFill>
              <a:ln w="12700">
                <a:solidFill>
                  <a:srgbClr val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9329-4E9B-A610-A23798C2EA88}"/>
              </c:ext>
            </c:extLst>
          </c:dPt>
          <c:dPt>
            <c:idx val="5"/>
            <c:bubble3D val="0"/>
            <c:spPr>
              <a:solidFill>
                <a:srgbClr val="CAD0D0"/>
              </a:solidFill>
              <a:ln w="12700">
                <a:solidFill>
                  <a:srgbClr val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9329-4E9B-A610-A23798C2EA88}"/>
              </c:ext>
            </c:extLst>
          </c:dPt>
          <c:dPt>
            <c:idx val="6"/>
            <c:bubble3D val="0"/>
            <c:spPr>
              <a:solidFill>
                <a:srgbClr val="2F3E52"/>
              </a:solidFill>
              <a:ln w="12700">
                <a:solidFill>
                  <a:srgbClr val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9329-4E9B-A610-A23798C2EA88}"/>
              </c:ext>
            </c:extLst>
          </c:dPt>
          <c:dPt>
            <c:idx val="7"/>
            <c:bubble3D val="0"/>
            <c:spPr>
              <a:solidFill>
                <a:srgbClr val="192933"/>
              </a:solidFill>
              <a:ln w="12700">
                <a:solidFill>
                  <a:srgbClr val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9329-4E9B-A610-A23798C2EA88}"/>
              </c:ext>
            </c:extLst>
          </c:dPt>
          <c:dPt>
            <c:idx val="8"/>
            <c:bubble3D val="0"/>
            <c:spPr>
              <a:solidFill>
                <a:srgbClr val="5C7E73"/>
              </a:solidFill>
              <a:ln w="12700">
                <a:solidFill>
                  <a:srgbClr val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11-9329-4E9B-A610-A23798C2EA88}"/>
              </c:ext>
            </c:extLst>
          </c:dPt>
          <c:dPt>
            <c:idx val="9"/>
            <c:bubble3D val="0"/>
            <c:spPr>
              <a:solidFill>
                <a:srgbClr val="A2823F"/>
              </a:solidFill>
              <a:ln w="12700">
                <a:solidFill>
                  <a:srgbClr val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13-9329-4E9B-A610-A23798C2EA88}"/>
              </c:ext>
            </c:extLst>
          </c:dPt>
          <c:dPt>
            <c:idx val="10"/>
            <c:bubble3D val="0"/>
            <c:spPr>
              <a:solidFill>
                <a:srgbClr val="6F4C43"/>
              </a:solidFill>
              <a:ln w="12700">
                <a:solidFill>
                  <a:srgbClr val="FFFF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15-9329-4E9B-A610-A23798C2EA88}"/>
              </c:ext>
            </c:extLst>
          </c:dPt>
          <c:dLbls>
            <c:dLbl>
              <c:idx val="8"/>
              <c:layout>
                <c:manualLayout>
                  <c:x val="-2.5561288076147912E-2"/>
                  <c:y val="1.466708827808614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9329-4E9B-A610-A23798C2EA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>
                    <a:solidFill>
                      <a:srgbClr val="000000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Sheet1!$A$2:$A$12</c:f>
              <c:strCache>
                <c:ptCount val="11"/>
                <c:pt idx="0">
                  <c:v>South Korea; 115;
24%</c:v>
                </c:pt>
                <c:pt idx="1">
                  <c:v>United States; 62;
13%</c:v>
                </c:pt>
                <c:pt idx="2">
                  <c:v>Japan; 53;
11%</c:v>
                </c:pt>
                <c:pt idx="3">
                  <c:v>India; 46;
10%</c:v>
                </c:pt>
                <c:pt idx="4">
                  <c:v>China (mainland); 41;
9%</c:v>
                </c:pt>
                <c:pt idx="5">
                  <c:v>United Kingdom; 34;
7%</c:v>
                </c:pt>
                <c:pt idx="6">
                  <c:v>Hong Kong S.A.R.; 29;
6%</c:v>
                </c:pt>
                <c:pt idx="7">
                  <c:v>Indonesia; 20;
4%</c:v>
                </c:pt>
                <c:pt idx="8">
                  <c:v>Canada; 13;
3%</c:v>
                </c:pt>
                <c:pt idx="9">
                  <c:v>Brazil; 12;
3%</c:v>
                </c:pt>
                <c:pt idx="10">
                  <c:v>Other (9 countries)*;
46; 10%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115</c:v>
                </c:pt>
                <c:pt idx="1">
                  <c:v>62</c:v>
                </c:pt>
                <c:pt idx="2">
                  <c:v>53</c:v>
                </c:pt>
                <c:pt idx="3">
                  <c:v>46</c:v>
                </c:pt>
                <c:pt idx="4">
                  <c:v>41</c:v>
                </c:pt>
                <c:pt idx="5">
                  <c:v>34</c:v>
                </c:pt>
                <c:pt idx="6">
                  <c:v>29</c:v>
                </c:pt>
                <c:pt idx="7">
                  <c:v>20</c:v>
                </c:pt>
                <c:pt idx="8">
                  <c:v>13</c:v>
                </c:pt>
                <c:pt idx="9">
                  <c:v>12</c:v>
                </c:pt>
                <c:pt idx="10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9329-4E9B-A610-A23798C2EA88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1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svg"/><Relationship Id="rId1" Type="http://schemas.openxmlformats.org/officeDocument/2006/relationships/image" Target="../media/image23.sv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svg"/><Relationship Id="rId1" Type="http://schemas.openxmlformats.org/officeDocument/2006/relationships/image" Target="../media/image25.sv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svg"/><Relationship Id="rId1" Type="http://schemas.openxmlformats.org/officeDocument/2006/relationships/image" Target="../media/image27.sv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svg"/><Relationship Id="rId1" Type="http://schemas.openxmlformats.org/officeDocument/2006/relationships/image" Target="../media/image23.sv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svg"/><Relationship Id="rId1" Type="http://schemas.openxmlformats.org/officeDocument/2006/relationships/image" Target="../media/image25.sv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svg"/><Relationship Id="rId1" Type="http://schemas.openxmlformats.org/officeDocument/2006/relationships/image" Target="../media/image2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4E9241-556B-4458-89EA-7FA55EC31CEC}" type="doc">
      <dgm:prSet loTypeId="urn:microsoft.com/office/officeart/2005/8/layout/h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41D99B6-C5CD-46DA-B1CA-66B5F9CA91E9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/>
            <a:t>Nature of SAEs outside IIS in the IESSA </a:t>
          </a:r>
          <a:r>
            <a:rPr lang="en-US"/>
            <a:t>performed globally by PAs and non-PAs</a:t>
          </a:r>
        </a:p>
        <a:p>
          <a:pPr>
            <a:buFont typeface="Arial" panose="020B0604020202020204" pitchFamily="34" charset="0"/>
            <a:buChar char="•"/>
          </a:pPr>
          <a:r>
            <a:rPr lang="en-US"/>
            <a:t>(reporting, assurance, ethics, independence frameworks used for such engagements) </a:t>
          </a:r>
        </a:p>
        <a:p>
          <a:pPr>
            <a:buFont typeface="Arial" panose="020B0604020202020204" pitchFamily="34" charset="0"/>
            <a:buChar char="•"/>
          </a:pPr>
          <a:endParaRPr lang="en-US"/>
        </a:p>
      </dgm:t>
    </dgm:pt>
    <dgm:pt modelId="{A810F137-8A07-4400-AB7E-D3A7F1ADA398}" type="parTrans" cxnId="{E51C71BA-2A35-4599-90F5-8150C231BC32}">
      <dgm:prSet/>
      <dgm:spPr/>
      <dgm:t>
        <a:bodyPr/>
        <a:lstStyle/>
        <a:p>
          <a:endParaRPr lang="en-US"/>
        </a:p>
      </dgm:t>
    </dgm:pt>
    <dgm:pt modelId="{31A3F03A-D622-4408-A2DD-422AE61D28AE}" type="sibTrans" cxnId="{E51C71BA-2A35-4599-90F5-8150C231BC32}">
      <dgm:prSet/>
      <dgm:spPr/>
      <dgm:t>
        <a:bodyPr/>
        <a:lstStyle/>
        <a:p>
          <a:endParaRPr lang="en-US"/>
        </a:p>
      </dgm:t>
    </dgm:pt>
    <dgm:pt modelId="{49A6C655-51B4-4008-9035-7D81B20A20DD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2000" b="1"/>
            <a:t>Extent of SAEs </a:t>
          </a:r>
          <a:r>
            <a:rPr lang="en-US" sz="1800"/>
            <a:t>that will remain under the scope of Part 4B once IESSA is effective</a:t>
          </a:r>
        </a:p>
      </dgm:t>
    </dgm:pt>
    <dgm:pt modelId="{51768672-6EA0-45F6-A35B-BCE132C0124F}" type="parTrans" cxnId="{6FA9A78D-19B7-432B-A9FC-FCC5B2944F1C}">
      <dgm:prSet/>
      <dgm:spPr/>
      <dgm:t>
        <a:bodyPr/>
        <a:lstStyle/>
        <a:p>
          <a:endParaRPr lang="en-US"/>
        </a:p>
      </dgm:t>
    </dgm:pt>
    <dgm:pt modelId="{AEF306B5-5709-4991-936B-7D6C1DAB74FE}" type="sibTrans" cxnId="{6FA9A78D-19B7-432B-A9FC-FCC5B2944F1C}">
      <dgm:prSet/>
      <dgm:spPr/>
      <dgm:t>
        <a:bodyPr/>
        <a:lstStyle/>
        <a:p>
          <a:endParaRPr lang="en-US"/>
        </a:p>
      </dgm:t>
    </dgm:pt>
    <dgm:pt modelId="{242AC899-CD8F-435A-9B02-6A0211C575F9}">
      <dgm:prSet/>
      <dgm:spPr>
        <a:solidFill>
          <a:schemeClr val="accent4">
            <a:lumMod val="75000"/>
          </a:schemeClr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/>
            <a:t>Adequacy of Part 4B</a:t>
          </a:r>
          <a:r>
            <a:rPr lang="en-US"/>
            <a:t> in addressing independence considerations for SAEs (e.g., value chain assurance, group engagements)</a:t>
          </a:r>
        </a:p>
      </dgm:t>
    </dgm:pt>
    <dgm:pt modelId="{B58E7FB9-F6E4-403E-A322-35B09396CD35}" type="parTrans" cxnId="{B15F6F02-BDF7-4FA8-9576-E8D50532EE48}">
      <dgm:prSet/>
      <dgm:spPr/>
      <dgm:t>
        <a:bodyPr/>
        <a:lstStyle/>
        <a:p>
          <a:endParaRPr lang="en-US"/>
        </a:p>
      </dgm:t>
    </dgm:pt>
    <dgm:pt modelId="{25FFF7E6-7082-4075-B56B-2C4ADD734515}" type="sibTrans" cxnId="{B15F6F02-BDF7-4FA8-9576-E8D50532EE48}">
      <dgm:prSet/>
      <dgm:spPr/>
      <dgm:t>
        <a:bodyPr/>
        <a:lstStyle/>
        <a:p>
          <a:endParaRPr lang="en-US"/>
        </a:p>
      </dgm:t>
    </dgm:pt>
    <dgm:pt modelId="{181B4C06-324B-440B-BA13-1959AC088B02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/>
            <a:t>Public interest need</a:t>
          </a:r>
          <a:r>
            <a:rPr lang="en-US"/>
            <a:t> for profession-agnostic standards for SAEs outside the scope of IIS in IESSA</a:t>
          </a:r>
        </a:p>
      </dgm:t>
    </dgm:pt>
    <dgm:pt modelId="{2C4F7307-2CA6-4BF9-BB02-1D724917A189}" type="parTrans" cxnId="{133238F1-D07B-40A8-8381-9F7D174B6B26}">
      <dgm:prSet/>
      <dgm:spPr/>
      <dgm:t>
        <a:bodyPr/>
        <a:lstStyle/>
        <a:p>
          <a:endParaRPr lang="en-US"/>
        </a:p>
      </dgm:t>
    </dgm:pt>
    <dgm:pt modelId="{992483FB-D2CC-4406-9857-E1D410F1373F}" type="sibTrans" cxnId="{133238F1-D07B-40A8-8381-9F7D174B6B26}">
      <dgm:prSet/>
      <dgm:spPr/>
      <dgm:t>
        <a:bodyPr/>
        <a:lstStyle/>
        <a:p>
          <a:endParaRPr lang="en-US"/>
        </a:p>
      </dgm:t>
    </dgm:pt>
    <dgm:pt modelId="{F2B9D366-81F5-414A-AB55-A24627AD7820}" type="pres">
      <dgm:prSet presAssocID="{734E9241-556B-4458-89EA-7FA55EC31CEC}" presName="Name0" presStyleCnt="0">
        <dgm:presLayoutVars>
          <dgm:dir/>
          <dgm:resizeHandles val="exact"/>
        </dgm:presLayoutVars>
      </dgm:prSet>
      <dgm:spPr/>
    </dgm:pt>
    <dgm:pt modelId="{5AD0D7D8-8075-434E-9FAB-9CF912A77283}" type="pres">
      <dgm:prSet presAssocID="{441D99B6-C5CD-46DA-B1CA-66B5F9CA91E9}" presName="node" presStyleLbl="node1" presStyleIdx="0" presStyleCnt="4">
        <dgm:presLayoutVars>
          <dgm:bulletEnabled val="1"/>
        </dgm:presLayoutVars>
      </dgm:prSet>
      <dgm:spPr/>
    </dgm:pt>
    <dgm:pt modelId="{94A14350-55F5-428A-9D86-4940DDDC9C99}" type="pres">
      <dgm:prSet presAssocID="{31A3F03A-D622-4408-A2DD-422AE61D28AE}" presName="sibTrans" presStyleCnt="0"/>
      <dgm:spPr/>
    </dgm:pt>
    <dgm:pt modelId="{1AAD84AB-ACD9-4F41-A504-C12D08D3CDA5}" type="pres">
      <dgm:prSet presAssocID="{49A6C655-51B4-4008-9035-7D81B20A20DD}" presName="node" presStyleLbl="node1" presStyleIdx="1" presStyleCnt="4">
        <dgm:presLayoutVars>
          <dgm:bulletEnabled val="1"/>
        </dgm:presLayoutVars>
      </dgm:prSet>
      <dgm:spPr/>
    </dgm:pt>
    <dgm:pt modelId="{C1F40FCC-AEA0-4169-AC6B-A72EABFC99E6}" type="pres">
      <dgm:prSet presAssocID="{AEF306B5-5709-4991-936B-7D6C1DAB74FE}" presName="sibTrans" presStyleCnt="0"/>
      <dgm:spPr/>
    </dgm:pt>
    <dgm:pt modelId="{2AC0AF3A-23D7-4843-A25A-A5B7B57C3BE6}" type="pres">
      <dgm:prSet presAssocID="{242AC899-CD8F-435A-9B02-6A0211C575F9}" presName="node" presStyleLbl="node1" presStyleIdx="2" presStyleCnt="4" custLinFactNeighborX="5409" custLinFactNeighborY="0">
        <dgm:presLayoutVars>
          <dgm:bulletEnabled val="1"/>
        </dgm:presLayoutVars>
      </dgm:prSet>
      <dgm:spPr/>
    </dgm:pt>
    <dgm:pt modelId="{9F8891B9-73F1-46C7-8C80-ED72331C49AA}" type="pres">
      <dgm:prSet presAssocID="{25FFF7E6-7082-4075-B56B-2C4ADD734515}" presName="sibTrans" presStyleCnt="0"/>
      <dgm:spPr/>
    </dgm:pt>
    <dgm:pt modelId="{A255DFFA-7C5C-40DE-86E5-7420AC45E3ED}" type="pres">
      <dgm:prSet presAssocID="{181B4C06-324B-440B-BA13-1959AC088B02}" presName="node" presStyleLbl="node1" presStyleIdx="3" presStyleCnt="4">
        <dgm:presLayoutVars>
          <dgm:bulletEnabled val="1"/>
        </dgm:presLayoutVars>
      </dgm:prSet>
      <dgm:spPr/>
    </dgm:pt>
  </dgm:ptLst>
  <dgm:cxnLst>
    <dgm:cxn modelId="{B15F6F02-BDF7-4FA8-9576-E8D50532EE48}" srcId="{734E9241-556B-4458-89EA-7FA55EC31CEC}" destId="{242AC899-CD8F-435A-9B02-6A0211C575F9}" srcOrd="2" destOrd="0" parTransId="{B58E7FB9-F6E4-403E-A322-35B09396CD35}" sibTransId="{25FFF7E6-7082-4075-B56B-2C4ADD734515}"/>
    <dgm:cxn modelId="{C0B70727-7FB3-4402-A26A-3A97B07DD0AB}" type="presOf" srcId="{181B4C06-324B-440B-BA13-1959AC088B02}" destId="{A255DFFA-7C5C-40DE-86E5-7420AC45E3ED}" srcOrd="0" destOrd="0" presId="urn:microsoft.com/office/officeart/2005/8/layout/hList6"/>
    <dgm:cxn modelId="{079B7565-4041-4656-A7D6-7D47824F94FC}" type="presOf" srcId="{441D99B6-C5CD-46DA-B1CA-66B5F9CA91E9}" destId="{5AD0D7D8-8075-434E-9FAB-9CF912A77283}" srcOrd="0" destOrd="0" presId="urn:microsoft.com/office/officeart/2005/8/layout/hList6"/>
    <dgm:cxn modelId="{EB918F6E-F37D-4DB2-A620-9BBDF012C4A7}" type="presOf" srcId="{734E9241-556B-4458-89EA-7FA55EC31CEC}" destId="{F2B9D366-81F5-414A-AB55-A24627AD7820}" srcOrd="0" destOrd="0" presId="urn:microsoft.com/office/officeart/2005/8/layout/hList6"/>
    <dgm:cxn modelId="{67954271-E1F4-410D-97C8-2286CDDB13DE}" type="presOf" srcId="{49A6C655-51B4-4008-9035-7D81B20A20DD}" destId="{1AAD84AB-ACD9-4F41-A504-C12D08D3CDA5}" srcOrd="0" destOrd="0" presId="urn:microsoft.com/office/officeart/2005/8/layout/hList6"/>
    <dgm:cxn modelId="{6FA9A78D-19B7-432B-A9FC-FCC5B2944F1C}" srcId="{734E9241-556B-4458-89EA-7FA55EC31CEC}" destId="{49A6C655-51B4-4008-9035-7D81B20A20DD}" srcOrd="1" destOrd="0" parTransId="{51768672-6EA0-45F6-A35B-BCE132C0124F}" sibTransId="{AEF306B5-5709-4991-936B-7D6C1DAB74FE}"/>
    <dgm:cxn modelId="{E51C71BA-2A35-4599-90F5-8150C231BC32}" srcId="{734E9241-556B-4458-89EA-7FA55EC31CEC}" destId="{441D99B6-C5CD-46DA-B1CA-66B5F9CA91E9}" srcOrd="0" destOrd="0" parTransId="{A810F137-8A07-4400-AB7E-D3A7F1ADA398}" sibTransId="{31A3F03A-D622-4408-A2DD-422AE61D28AE}"/>
    <dgm:cxn modelId="{13FE30E6-BC70-42D6-AD8F-F7D6FE642353}" type="presOf" srcId="{242AC899-CD8F-435A-9B02-6A0211C575F9}" destId="{2AC0AF3A-23D7-4843-A25A-A5B7B57C3BE6}" srcOrd="0" destOrd="0" presId="urn:microsoft.com/office/officeart/2005/8/layout/hList6"/>
    <dgm:cxn modelId="{133238F1-D07B-40A8-8381-9F7D174B6B26}" srcId="{734E9241-556B-4458-89EA-7FA55EC31CEC}" destId="{181B4C06-324B-440B-BA13-1959AC088B02}" srcOrd="3" destOrd="0" parTransId="{2C4F7307-2CA6-4BF9-BB02-1D724917A189}" sibTransId="{992483FB-D2CC-4406-9857-E1D410F1373F}"/>
    <dgm:cxn modelId="{724395D4-450A-4219-9AF3-E0E58D25610A}" type="presParOf" srcId="{F2B9D366-81F5-414A-AB55-A24627AD7820}" destId="{5AD0D7D8-8075-434E-9FAB-9CF912A77283}" srcOrd="0" destOrd="0" presId="urn:microsoft.com/office/officeart/2005/8/layout/hList6"/>
    <dgm:cxn modelId="{C6C85269-FE74-40F0-8AA1-AB8CF67FEABF}" type="presParOf" srcId="{F2B9D366-81F5-414A-AB55-A24627AD7820}" destId="{94A14350-55F5-428A-9D86-4940DDDC9C99}" srcOrd="1" destOrd="0" presId="urn:microsoft.com/office/officeart/2005/8/layout/hList6"/>
    <dgm:cxn modelId="{456B1F46-6989-40F1-9B70-2830D92B4220}" type="presParOf" srcId="{F2B9D366-81F5-414A-AB55-A24627AD7820}" destId="{1AAD84AB-ACD9-4F41-A504-C12D08D3CDA5}" srcOrd="2" destOrd="0" presId="urn:microsoft.com/office/officeart/2005/8/layout/hList6"/>
    <dgm:cxn modelId="{D45076F1-BBBD-4C12-89EB-3506715110CB}" type="presParOf" srcId="{F2B9D366-81F5-414A-AB55-A24627AD7820}" destId="{C1F40FCC-AEA0-4169-AC6B-A72EABFC99E6}" srcOrd="3" destOrd="0" presId="urn:microsoft.com/office/officeart/2005/8/layout/hList6"/>
    <dgm:cxn modelId="{1662BDD8-675E-4ED7-9980-A360D1D812F4}" type="presParOf" srcId="{F2B9D366-81F5-414A-AB55-A24627AD7820}" destId="{2AC0AF3A-23D7-4843-A25A-A5B7B57C3BE6}" srcOrd="4" destOrd="0" presId="urn:microsoft.com/office/officeart/2005/8/layout/hList6"/>
    <dgm:cxn modelId="{79F46901-CCDE-406F-A89C-64173E354FC2}" type="presParOf" srcId="{F2B9D366-81F5-414A-AB55-A24627AD7820}" destId="{9F8891B9-73F1-46C7-8C80-ED72331C49AA}" srcOrd="5" destOrd="0" presId="urn:microsoft.com/office/officeart/2005/8/layout/hList6"/>
    <dgm:cxn modelId="{A5C147CF-91E0-4C45-99EB-7B190446EE95}" type="presParOf" srcId="{F2B9D366-81F5-414A-AB55-A24627AD7820}" destId="{A255DFFA-7C5C-40DE-86E5-7420AC45E3ED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4E9241-556B-4458-89EA-7FA55EC31CEC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BA02FBA-EE2E-45E9-A191-75BB7EC0EE72}">
      <dgm:prSet/>
      <dgm:spPr/>
      <dgm:t>
        <a:bodyPr/>
        <a:lstStyle/>
        <a:p>
          <a:pPr>
            <a:buNone/>
          </a:pPr>
          <a:r>
            <a:rPr lang="en-US" b="1"/>
            <a:t>Engagement with IESBA-JSS Liaison Group</a:t>
          </a:r>
        </a:p>
        <a:p>
          <a:pPr>
            <a:buNone/>
          </a:pPr>
          <a:r>
            <a:rPr lang="en-US"/>
            <a:t>(November 2025 &amp; </a:t>
          </a:r>
        </a:p>
        <a:p>
          <a:pPr>
            <a:buNone/>
          </a:pPr>
          <a:r>
            <a:rPr lang="en-US"/>
            <a:t>April 2026)</a:t>
          </a:r>
        </a:p>
      </dgm:t>
    </dgm:pt>
    <dgm:pt modelId="{6513164A-38D2-46E7-97E4-0107E07799C1}" type="parTrans" cxnId="{BA6C0B6B-E04D-4629-8248-545AB647F8EE}">
      <dgm:prSet/>
      <dgm:spPr/>
      <dgm:t>
        <a:bodyPr/>
        <a:lstStyle/>
        <a:p>
          <a:endParaRPr lang="en-US"/>
        </a:p>
      </dgm:t>
    </dgm:pt>
    <dgm:pt modelId="{F1508D8C-7934-4902-A927-2030C38E369A}" type="sibTrans" cxnId="{BA6C0B6B-E04D-4629-8248-545AB647F8EE}">
      <dgm:prSet/>
      <dgm:spPr/>
      <dgm:t>
        <a:bodyPr/>
        <a:lstStyle/>
        <a:p>
          <a:endParaRPr lang="en-US"/>
        </a:p>
      </dgm:t>
    </dgm:pt>
    <dgm:pt modelId="{E2FF4CE2-41A9-4DBD-A027-C8BCEEA851D6}">
      <dgm:prSet/>
      <dgm:spPr/>
      <dgm:t>
        <a:bodyPr/>
        <a:lstStyle/>
        <a:p>
          <a:pPr>
            <a:buNone/>
          </a:pPr>
          <a:r>
            <a:rPr lang="en-US" b="1"/>
            <a:t>Targeted outreach</a:t>
          </a:r>
          <a:r>
            <a:rPr lang="en-US"/>
            <a:t> to IIMAG, TICG, key regional PAOs and other stakeholders on SAEs performed by SAPs</a:t>
          </a:r>
        </a:p>
        <a:p>
          <a:pPr>
            <a:buNone/>
          </a:pPr>
          <a:r>
            <a:rPr lang="en-US"/>
            <a:t>(Questionnaires)</a:t>
          </a:r>
        </a:p>
      </dgm:t>
    </dgm:pt>
    <dgm:pt modelId="{C834F4B5-0554-4028-8310-F1D2B6D5897E}" type="parTrans" cxnId="{35CE5197-560A-4544-B6D1-A178E1F10989}">
      <dgm:prSet/>
      <dgm:spPr/>
      <dgm:t>
        <a:bodyPr/>
        <a:lstStyle/>
        <a:p>
          <a:endParaRPr lang="en-US"/>
        </a:p>
      </dgm:t>
    </dgm:pt>
    <dgm:pt modelId="{C79240C8-4CA9-407B-B04A-71CA0C3F84E4}" type="sibTrans" cxnId="{35CE5197-560A-4544-B6D1-A178E1F10989}">
      <dgm:prSet/>
      <dgm:spPr/>
      <dgm:t>
        <a:bodyPr/>
        <a:lstStyle/>
        <a:p>
          <a:endParaRPr lang="en-US"/>
        </a:p>
      </dgm:t>
    </dgm:pt>
    <dgm:pt modelId="{EC724881-195A-452C-9C10-F92EBE7EA9D9}">
      <dgm:prSet/>
      <dgm:spPr/>
      <dgm:t>
        <a:bodyPr/>
        <a:lstStyle/>
        <a:p>
          <a:pPr>
            <a:buNone/>
          </a:pPr>
          <a:r>
            <a:rPr lang="en-US" b="1"/>
            <a:t>Collaboration with IFAC</a:t>
          </a:r>
          <a:r>
            <a:rPr lang="en-US"/>
            <a:t> sustainability research team and other professional bodies to gather information</a:t>
          </a:r>
        </a:p>
        <a:p>
          <a:pPr>
            <a:buNone/>
          </a:pPr>
          <a:r>
            <a:rPr lang="en-US"/>
            <a:t>(Updated 2024 data)</a:t>
          </a:r>
        </a:p>
      </dgm:t>
    </dgm:pt>
    <dgm:pt modelId="{FEA12763-9CC7-4121-87B7-AE4F089F3C09}" type="parTrans" cxnId="{5E0EABA1-2010-4E27-B1CA-E480EC38908F}">
      <dgm:prSet/>
      <dgm:spPr/>
      <dgm:t>
        <a:bodyPr/>
        <a:lstStyle/>
        <a:p>
          <a:endParaRPr lang="en-US"/>
        </a:p>
      </dgm:t>
    </dgm:pt>
    <dgm:pt modelId="{142DA311-8705-4298-8EAB-6ABF0C5D634B}" type="sibTrans" cxnId="{5E0EABA1-2010-4E27-B1CA-E480EC38908F}">
      <dgm:prSet/>
      <dgm:spPr/>
      <dgm:t>
        <a:bodyPr/>
        <a:lstStyle/>
        <a:p>
          <a:endParaRPr lang="en-US"/>
        </a:p>
      </dgm:t>
    </dgm:pt>
    <dgm:pt modelId="{3CA96184-D130-4F67-8E64-F64CFEF6A080}">
      <dgm:prSet/>
      <dgm:spPr/>
      <dgm:t>
        <a:bodyPr/>
        <a:lstStyle/>
        <a:p>
          <a:r>
            <a:rPr lang="en-US" b="1"/>
            <a:t>Liaison with IAF </a:t>
          </a:r>
        </a:p>
      </dgm:t>
    </dgm:pt>
    <dgm:pt modelId="{61FD4F36-D0AC-49A3-8822-99E6F12B1DC8}" type="parTrans" cxnId="{BAAF2E13-1DDF-494B-9A4A-66F4AD089AEF}">
      <dgm:prSet/>
      <dgm:spPr/>
      <dgm:t>
        <a:bodyPr/>
        <a:lstStyle/>
        <a:p>
          <a:endParaRPr lang="en-US"/>
        </a:p>
      </dgm:t>
    </dgm:pt>
    <dgm:pt modelId="{0B6C3725-FF78-47C7-968E-1DC92897FAAB}" type="sibTrans" cxnId="{BAAF2E13-1DDF-494B-9A4A-66F4AD089AEF}">
      <dgm:prSet/>
      <dgm:spPr/>
      <dgm:t>
        <a:bodyPr/>
        <a:lstStyle/>
        <a:p>
          <a:endParaRPr lang="en-US"/>
        </a:p>
      </dgm:t>
    </dgm:pt>
    <dgm:pt modelId="{A3A035CB-F40C-4C84-BB07-FBC3D03B42AF}">
      <dgm:prSet/>
      <dgm:spPr>
        <a:solidFill>
          <a:schemeClr val="accent6">
            <a:lumMod val="25000"/>
          </a:schemeClr>
        </a:solidFill>
      </dgm:spPr>
      <dgm:t>
        <a:bodyPr/>
        <a:lstStyle/>
        <a:p>
          <a:r>
            <a:rPr lang="en-US" b="1"/>
            <a:t>Research</a:t>
          </a:r>
          <a:r>
            <a:rPr lang="en-US"/>
            <a:t> into the nature of SAEs performed by non-PAs</a:t>
          </a:r>
        </a:p>
      </dgm:t>
    </dgm:pt>
    <dgm:pt modelId="{5EC291C6-BFA4-4C18-B4F9-E2FCD1705DFA}" type="parTrans" cxnId="{31FF56C4-B9BF-4266-8F16-C3EAA8632BD0}">
      <dgm:prSet/>
      <dgm:spPr/>
      <dgm:t>
        <a:bodyPr/>
        <a:lstStyle/>
        <a:p>
          <a:endParaRPr lang="en-US"/>
        </a:p>
      </dgm:t>
    </dgm:pt>
    <dgm:pt modelId="{DF12339F-35BF-407D-B6C5-377BBE2D38F6}" type="sibTrans" cxnId="{31FF56C4-B9BF-4266-8F16-C3EAA8632BD0}">
      <dgm:prSet/>
      <dgm:spPr/>
      <dgm:t>
        <a:bodyPr/>
        <a:lstStyle/>
        <a:p>
          <a:endParaRPr lang="en-US"/>
        </a:p>
      </dgm:t>
    </dgm:pt>
    <dgm:pt modelId="{E06FB6D8-D8E6-4E1E-9D16-17256198428D}" type="pres">
      <dgm:prSet presAssocID="{734E9241-556B-4458-89EA-7FA55EC31CEC}" presName="diagram" presStyleCnt="0">
        <dgm:presLayoutVars>
          <dgm:dir/>
          <dgm:resizeHandles val="exact"/>
        </dgm:presLayoutVars>
      </dgm:prSet>
      <dgm:spPr/>
    </dgm:pt>
    <dgm:pt modelId="{8C4DFEAB-4D67-49A4-A620-A344FD644D1D}" type="pres">
      <dgm:prSet presAssocID="{9BA02FBA-EE2E-45E9-A191-75BB7EC0EE72}" presName="node" presStyleLbl="node1" presStyleIdx="0" presStyleCnt="5">
        <dgm:presLayoutVars>
          <dgm:bulletEnabled val="1"/>
        </dgm:presLayoutVars>
      </dgm:prSet>
      <dgm:spPr/>
    </dgm:pt>
    <dgm:pt modelId="{95D0AF12-D3B1-4FE0-9C43-E687ACB20A0B}" type="pres">
      <dgm:prSet presAssocID="{F1508D8C-7934-4902-A927-2030C38E369A}" presName="sibTrans" presStyleCnt="0"/>
      <dgm:spPr/>
    </dgm:pt>
    <dgm:pt modelId="{1F3E17E2-4F21-49E7-8BBA-C54262413D05}" type="pres">
      <dgm:prSet presAssocID="{E2FF4CE2-41A9-4DBD-A027-C8BCEEA851D6}" presName="node" presStyleLbl="node1" presStyleIdx="1" presStyleCnt="5">
        <dgm:presLayoutVars>
          <dgm:bulletEnabled val="1"/>
        </dgm:presLayoutVars>
      </dgm:prSet>
      <dgm:spPr/>
    </dgm:pt>
    <dgm:pt modelId="{EC257125-DF68-460D-8DD6-490C8821ACE1}" type="pres">
      <dgm:prSet presAssocID="{C79240C8-4CA9-407B-B04A-71CA0C3F84E4}" presName="sibTrans" presStyleCnt="0"/>
      <dgm:spPr/>
    </dgm:pt>
    <dgm:pt modelId="{F7DA15DD-F3B8-4F94-96ED-C4150F4CA6E4}" type="pres">
      <dgm:prSet presAssocID="{EC724881-195A-452C-9C10-F92EBE7EA9D9}" presName="node" presStyleLbl="node1" presStyleIdx="2" presStyleCnt="5">
        <dgm:presLayoutVars>
          <dgm:bulletEnabled val="1"/>
        </dgm:presLayoutVars>
      </dgm:prSet>
      <dgm:spPr/>
    </dgm:pt>
    <dgm:pt modelId="{96C53F49-6397-4E5B-9DE8-F134E1FB3BFE}" type="pres">
      <dgm:prSet presAssocID="{142DA311-8705-4298-8EAB-6ABF0C5D634B}" presName="sibTrans" presStyleCnt="0"/>
      <dgm:spPr/>
    </dgm:pt>
    <dgm:pt modelId="{5BC694A5-D388-49EB-B36C-D59BF640D080}" type="pres">
      <dgm:prSet presAssocID="{3CA96184-D130-4F67-8E64-F64CFEF6A080}" presName="node" presStyleLbl="node1" presStyleIdx="3" presStyleCnt="5">
        <dgm:presLayoutVars>
          <dgm:bulletEnabled val="1"/>
        </dgm:presLayoutVars>
      </dgm:prSet>
      <dgm:spPr/>
    </dgm:pt>
    <dgm:pt modelId="{5B4532DF-35C0-4A96-8EB8-29AFD96E2C78}" type="pres">
      <dgm:prSet presAssocID="{0B6C3725-FF78-47C7-968E-1DC92897FAAB}" presName="sibTrans" presStyleCnt="0"/>
      <dgm:spPr/>
    </dgm:pt>
    <dgm:pt modelId="{EEFBB5F3-45D0-4771-AF11-C13E28124BAF}" type="pres">
      <dgm:prSet presAssocID="{A3A035CB-F40C-4C84-BB07-FBC3D03B42AF}" presName="node" presStyleLbl="node1" presStyleIdx="4" presStyleCnt="5">
        <dgm:presLayoutVars>
          <dgm:bulletEnabled val="1"/>
        </dgm:presLayoutVars>
      </dgm:prSet>
      <dgm:spPr/>
    </dgm:pt>
  </dgm:ptLst>
  <dgm:cxnLst>
    <dgm:cxn modelId="{BAAF2E13-1DDF-494B-9A4A-66F4AD089AEF}" srcId="{734E9241-556B-4458-89EA-7FA55EC31CEC}" destId="{3CA96184-D130-4F67-8E64-F64CFEF6A080}" srcOrd="3" destOrd="0" parTransId="{61FD4F36-D0AC-49A3-8822-99E6F12B1DC8}" sibTransId="{0B6C3725-FF78-47C7-968E-1DC92897FAAB}"/>
    <dgm:cxn modelId="{C5EBE65D-4B66-4046-947E-67737493C8D2}" type="presOf" srcId="{A3A035CB-F40C-4C84-BB07-FBC3D03B42AF}" destId="{EEFBB5F3-45D0-4771-AF11-C13E28124BAF}" srcOrd="0" destOrd="0" presId="urn:microsoft.com/office/officeart/2005/8/layout/default"/>
    <dgm:cxn modelId="{834BC95F-7081-4B3B-9A05-BECFD36DBF03}" type="presOf" srcId="{9BA02FBA-EE2E-45E9-A191-75BB7EC0EE72}" destId="{8C4DFEAB-4D67-49A4-A620-A344FD644D1D}" srcOrd="0" destOrd="0" presId="urn:microsoft.com/office/officeart/2005/8/layout/default"/>
    <dgm:cxn modelId="{C5346968-EB95-4AB3-B430-8D1F5A8784B7}" type="presOf" srcId="{3CA96184-D130-4F67-8E64-F64CFEF6A080}" destId="{5BC694A5-D388-49EB-B36C-D59BF640D080}" srcOrd="0" destOrd="0" presId="urn:microsoft.com/office/officeart/2005/8/layout/default"/>
    <dgm:cxn modelId="{BA6C0B6B-E04D-4629-8248-545AB647F8EE}" srcId="{734E9241-556B-4458-89EA-7FA55EC31CEC}" destId="{9BA02FBA-EE2E-45E9-A191-75BB7EC0EE72}" srcOrd="0" destOrd="0" parTransId="{6513164A-38D2-46E7-97E4-0107E07799C1}" sibTransId="{F1508D8C-7934-4902-A927-2030C38E369A}"/>
    <dgm:cxn modelId="{35CE5197-560A-4544-B6D1-A178E1F10989}" srcId="{734E9241-556B-4458-89EA-7FA55EC31CEC}" destId="{E2FF4CE2-41A9-4DBD-A027-C8BCEEA851D6}" srcOrd="1" destOrd="0" parTransId="{C834F4B5-0554-4028-8310-F1D2B6D5897E}" sibTransId="{C79240C8-4CA9-407B-B04A-71CA0C3F84E4}"/>
    <dgm:cxn modelId="{5E0EABA1-2010-4E27-B1CA-E480EC38908F}" srcId="{734E9241-556B-4458-89EA-7FA55EC31CEC}" destId="{EC724881-195A-452C-9C10-F92EBE7EA9D9}" srcOrd="2" destOrd="0" parTransId="{FEA12763-9CC7-4121-87B7-AE4F089F3C09}" sibTransId="{142DA311-8705-4298-8EAB-6ABF0C5D634B}"/>
    <dgm:cxn modelId="{31FF56C4-B9BF-4266-8F16-C3EAA8632BD0}" srcId="{734E9241-556B-4458-89EA-7FA55EC31CEC}" destId="{A3A035CB-F40C-4C84-BB07-FBC3D03B42AF}" srcOrd="4" destOrd="0" parTransId="{5EC291C6-BFA4-4C18-B4F9-E2FCD1705DFA}" sibTransId="{DF12339F-35BF-407D-B6C5-377BBE2D38F6}"/>
    <dgm:cxn modelId="{34BEADC7-4FB4-47EC-9A30-4F66042B5BE5}" type="presOf" srcId="{734E9241-556B-4458-89EA-7FA55EC31CEC}" destId="{E06FB6D8-D8E6-4E1E-9D16-17256198428D}" srcOrd="0" destOrd="0" presId="urn:microsoft.com/office/officeart/2005/8/layout/default"/>
    <dgm:cxn modelId="{65DAD2D3-10E6-43A3-9231-D1A2F224BDAA}" type="presOf" srcId="{EC724881-195A-452C-9C10-F92EBE7EA9D9}" destId="{F7DA15DD-F3B8-4F94-96ED-C4150F4CA6E4}" srcOrd="0" destOrd="0" presId="urn:microsoft.com/office/officeart/2005/8/layout/default"/>
    <dgm:cxn modelId="{5AE798FF-A7A4-45EB-B942-2007613BDB23}" type="presOf" srcId="{E2FF4CE2-41A9-4DBD-A027-C8BCEEA851D6}" destId="{1F3E17E2-4F21-49E7-8BBA-C54262413D05}" srcOrd="0" destOrd="0" presId="urn:microsoft.com/office/officeart/2005/8/layout/default"/>
    <dgm:cxn modelId="{D3D9196A-03B2-467F-9C23-983413BC46AB}" type="presParOf" srcId="{E06FB6D8-D8E6-4E1E-9D16-17256198428D}" destId="{8C4DFEAB-4D67-49A4-A620-A344FD644D1D}" srcOrd="0" destOrd="0" presId="urn:microsoft.com/office/officeart/2005/8/layout/default"/>
    <dgm:cxn modelId="{2ABD3AAA-930C-4C3F-945A-68FB2BEC85D2}" type="presParOf" srcId="{E06FB6D8-D8E6-4E1E-9D16-17256198428D}" destId="{95D0AF12-D3B1-4FE0-9C43-E687ACB20A0B}" srcOrd="1" destOrd="0" presId="urn:microsoft.com/office/officeart/2005/8/layout/default"/>
    <dgm:cxn modelId="{38BA687B-3905-4264-BF90-C3034A98A9DB}" type="presParOf" srcId="{E06FB6D8-D8E6-4E1E-9D16-17256198428D}" destId="{1F3E17E2-4F21-49E7-8BBA-C54262413D05}" srcOrd="2" destOrd="0" presId="urn:microsoft.com/office/officeart/2005/8/layout/default"/>
    <dgm:cxn modelId="{62493BE7-3DEB-4B6E-A7FD-FC477669936F}" type="presParOf" srcId="{E06FB6D8-D8E6-4E1E-9D16-17256198428D}" destId="{EC257125-DF68-460D-8DD6-490C8821ACE1}" srcOrd="3" destOrd="0" presId="urn:microsoft.com/office/officeart/2005/8/layout/default"/>
    <dgm:cxn modelId="{2ABCEBD4-1FCC-4659-9DDA-C98B0C31A03F}" type="presParOf" srcId="{E06FB6D8-D8E6-4E1E-9D16-17256198428D}" destId="{F7DA15DD-F3B8-4F94-96ED-C4150F4CA6E4}" srcOrd="4" destOrd="0" presId="urn:microsoft.com/office/officeart/2005/8/layout/default"/>
    <dgm:cxn modelId="{FD63F47E-C4A4-48F0-8984-32C682C50EEC}" type="presParOf" srcId="{E06FB6D8-D8E6-4E1E-9D16-17256198428D}" destId="{96C53F49-6397-4E5B-9DE8-F134E1FB3BFE}" srcOrd="5" destOrd="0" presId="urn:microsoft.com/office/officeart/2005/8/layout/default"/>
    <dgm:cxn modelId="{EDB29F02-4E79-4370-B8B5-B334EC0AA0A3}" type="presParOf" srcId="{E06FB6D8-D8E6-4E1E-9D16-17256198428D}" destId="{5BC694A5-D388-49EB-B36C-D59BF640D080}" srcOrd="6" destOrd="0" presId="urn:microsoft.com/office/officeart/2005/8/layout/default"/>
    <dgm:cxn modelId="{3680C5E3-91D8-407D-A7AE-3610DDC15BB8}" type="presParOf" srcId="{E06FB6D8-D8E6-4E1E-9D16-17256198428D}" destId="{5B4532DF-35C0-4A96-8EB8-29AFD96E2C78}" srcOrd="7" destOrd="0" presId="urn:microsoft.com/office/officeart/2005/8/layout/default"/>
    <dgm:cxn modelId="{F43369F0-5072-4D45-9BCF-489437335256}" type="presParOf" srcId="{E06FB6D8-D8E6-4E1E-9D16-17256198428D}" destId="{EEFBB5F3-45D0-4771-AF11-C13E28124BAF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C27A36-6412-4379-AC7F-5BB5BC2C7B5E}" type="doc">
      <dgm:prSet loTypeId="urn:microsoft.com/office/officeart/2008/layout/PictureAccent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E13B59C-6ACD-47FB-B2CB-85BB5DD2D548}">
      <dgm:prSet phldrT="[Text]" custT="1"/>
      <dgm:spPr/>
      <dgm:t>
        <a:bodyPr/>
        <a:lstStyle/>
        <a:p>
          <a:r>
            <a:rPr lang="en-US" sz="2400" kern="1200">
              <a:solidFill>
                <a:srgbClr val="FFFFFF"/>
              </a:solidFill>
              <a:latin typeface="Calibri"/>
              <a:ea typeface="+mn-ea"/>
              <a:cs typeface="+mn-cs"/>
            </a:rPr>
            <a:t>Defers further </a:t>
          </a:r>
          <a:r>
            <a:rPr lang="en-US" sz="2400" kern="1200"/>
            <a:t>consideration of standard setting until clearer evidence of questions or challenges in practice and regulatory direction over SAEs within the scope of Part 4B</a:t>
          </a:r>
        </a:p>
      </dgm:t>
    </dgm:pt>
    <dgm:pt modelId="{FBA0F411-4973-4824-A228-3108BA2C1E93}" type="parTrans" cxnId="{EF292FA7-3D5D-4668-9773-0AA19F09B3E8}">
      <dgm:prSet/>
      <dgm:spPr/>
      <dgm:t>
        <a:bodyPr/>
        <a:lstStyle/>
        <a:p>
          <a:endParaRPr lang="en-US"/>
        </a:p>
      </dgm:t>
    </dgm:pt>
    <dgm:pt modelId="{5CEC55D5-BB81-4B1C-BD45-32C556C7A03A}" type="sibTrans" cxnId="{EF292FA7-3D5D-4668-9773-0AA19F09B3E8}">
      <dgm:prSet/>
      <dgm:spPr/>
      <dgm:t>
        <a:bodyPr/>
        <a:lstStyle/>
        <a:p>
          <a:endParaRPr lang="en-US"/>
        </a:p>
      </dgm:t>
    </dgm:pt>
    <dgm:pt modelId="{677C9F26-1DC3-41CD-9A12-A1F99171B6C7}">
      <dgm:prSet phldrT="[Text]" custT="1"/>
      <dgm:spPr/>
      <dgm:t>
        <a:bodyPr/>
        <a:lstStyle/>
        <a:p>
          <a:r>
            <a:rPr lang="en-US" sz="2400" kern="1200"/>
            <a:t>Does not initiate a standard-setting project at this stage and, instead, </a:t>
          </a:r>
          <a:r>
            <a:rPr lang="en-US" sz="2400" kern="1200">
              <a:solidFill>
                <a:srgbClr val="FFFFFF"/>
              </a:solidFill>
              <a:latin typeface="Calibri"/>
              <a:ea typeface="+mn-ea"/>
              <a:cs typeface="+mn-cs"/>
            </a:rPr>
            <a:t>monitors </a:t>
          </a:r>
          <a:r>
            <a:rPr lang="en-US" sz="2400" kern="1200"/>
            <a:t>developments in sustainability assurance practice through existing mechanisms, including IIMAG </a:t>
          </a:r>
        </a:p>
      </dgm:t>
    </dgm:pt>
    <dgm:pt modelId="{7FFBABD2-0FE7-4864-8E64-4B040B54EF2C}" type="parTrans" cxnId="{055AE16F-A9D8-4E7C-8FE3-6D865A7A1D53}">
      <dgm:prSet/>
      <dgm:spPr/>
      <dgm:t>
        <a:bodyPr/>
        <a:lstStyle/>
        <a:p>
          <a:endParaRPr lang="en-US"/>
        </a:p>
      </dgm:t>
    </dgm:pt>
    <dgm:pt modelId="{476D3B3B-9502-4E60-BE20-E24F3D30090D}" type="sibTrans" cxnId="{055AE16F-A9D8-4E7C-8FE3-6D865A7A1D53}">
      <dgm:prSet/>
      <dgm:spPr/>
      <dgm:t>
        <a:bodyPr/>
        <a:lstStyle/>
        <a:p>
          <a:endParaRPr lang="en-US"/>
        </a:p>
      </dgm:t>
    </dgm:pt>
    <dgm:pt modelId="{4D08BF2A-6103-42DA-AD14-A64C91A82967}">
      <dgm:prSet phldrT="[Text]" custT="1"/>
      <dgm:spPr/>
      <dgm:t>
        <a:bodyPr/>
        <a:lstStyle/>
        <a:p>
          <a:r>
            <a:rPr lang="en-US" sz="4000"/>
            <a:t>The PT recommends that the IESBA:</a:t>
          </a:r>
        </a:p>
      </dgm:t>
    </dgm:pt>
    <dgm:pt modelId="{1F42BF36-6A6F-4AAA-BF22-9FE7FDB43E2D}" type="sibTrans" cxnId="{B699DDE4-4AEB-4FC6-BD83-D02C3239EE82}">
      <dgm:prSet/>
      <dgm:spPr/>
      <dgm:t>
        <a:bodyPr/>
        <a:lstStyle/>
        <a:p>
          <a:endParaRPr lang="en-US"/>
        </a:p>
      </dgm:t>
    </dgm:pt>
    <dgm:pt modelId="{8EE82D20-E4DA-40AA-9611-CE7C77AB9123}" type="parTrans" cxnId="{B699DDE4-4AEB-4FC6-BD83-D02C3239EE82}">
      <dgm:prSet/>
      <dgm:spPr/>
      <dgm:t>
        <a:bodyPr/>
        <a:lstStyle/>
        <a:p>
          <a:endParaRPr lang="en-US"/>
        </a:p>
      </dgm:t>
    </dgm:pt>
    <dgm:pt modelId="{8CF049D3-CEB3-4EBE-AB21-D7E339C77635}" type="pres">
      <dgm:prSet presAssocID="{1BC27A36-6412-4379-AC7F-5BB5BC2C7B5E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92115A0C-C314-4256-92F6-7443EC0EE677}" type="pres">
      <dgm:prSet presAssocID="{4D08BF2A-6103-42DA-AD14-A64C91A82967}" presName="root" presStyleCnt="0">
        <dgm:presLayoutVars>
          <dgm:chMax/>
          <dgm:chPref val="4"/>
        </dgm:presLayoutVars>
      </dgm:prSet>
      <dgm:spPr/>
    </dgm:pt>
    <dgm:pt modelId="{58F3FB52-EC8F-4E4C-9B89-8E392228FBF8}" type="pres">
      <dgm:prSet presAssocID="{4D08BF2A-6103-42DA-AD14-A64C91A82967}" presName="rootComposite" presStyleCnt="0">
        <dgm:presLayoutVars/>
      </dgm:prSet>
      <dgm:spPr/>
    </dgm:pt>
    <dgm:pt modelId="{B39CB8DE-EAFE-4C69-AF12-A66B58562B1A}" type="pres">
      <dgm:prSet presAssocID="{4D08BF2A-6103-42DA-AD14-A64C91A82967}" presName="rootText" presStyleLbl="node0" presStyleIdx="0" presStyleCnt="1" custScaleY="56087">
        <dgm:presLayoutVars>
          <dgm:chMax/>
          <dgm:chPref val="4"/>
        </dgm:presLayoutVars>
      </dgm:prSet>
      <dgm:spPr/>
    </dgm:pt>
    <dgm:pt modelId="{39A09C32-62A4-48B3-8042-8D95D2744396}" type="pres">
      <dgm:prSet presAssocID="{4D08BF2A-6103-42DA-AD14-A64C91A82967}" presName="childShape" presStyleCnt="0">
        <dgm:presLayoutVars>
          <dgm:chMax val="0"/>
          <dgm:chPref val="0"/>
        </dgm:presLayoutVars>
      </dgm:prSet>
      <dgm:spPr/>
    </dgm:pt>
    <dgm:pt modelId="{9BC00D84-1558-483A-8149-B0E6E0B7AF3F}" type="pres">
      <dgm:prSet presAssocID="{677C9F26-1DC3-41CD-9A12-A1F99171B6C7}" presName="childComposite" presStyleCnt="0">
        <dgm:presLayoutVars>
          <dgm:chMax val="0"/>
          <dgm:chPref val="0"/>
        </dgm:presLayoutVars>
      </dgm:prSet>
      <dgm:spPr/>
    </dgm:pt>
    <dgm:pt modelId="{79B36766-7206-4460-A35A-9248018A083D}" type="pres">
      <dgm:prSet presAssocID="{677C9F26-1DC3-41CD-9A12-A1F99171B6C7}" presName="Image" presStyleLbl="node1" presStyleIdx="0" presStyleCnt="2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ipboard Partially Checked with solid fill"/>
        </a:ext>
      </dgm:extLst>
    </dgm:pt>
    <dgm:pt modelId="{1473F0AA-FA3D-4103-B2E2-84CE11A5812D}" type="pres">
      <dgm:prSet presAssocID="{677C9F26-1DC3-41CD-9A12-A1F99171B6C7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</dgm:pt>
    <dgm:pt modelId="{7CDBBACE-8F65-481D-9A83-84CAD910AE78}" type="pres">
      <dgm:prSet presAssocID="{1E13B59C-6ACD-47FB-B2CB-85BB5DD2D548}" presName="childComposite" presStyleCnt="0">
        <dgm:presLayoutVars>
          <dgm:chMax val="0"/>
          <dgm:chPref val="0"/>
        </dgm:presLayoutVars>
      </dgm:prSet>
      <dgm:spPr/>
    </dgm:pt>
    <dgm:pt modelId="{E353E880-D27C-4ECE-97AC-2103108F41CC}" type="pres">
      <dgm:prSet presAssocID="{1E13B59C-6ACD-47FB-B2CB-85BB5DD2D548}" presName="Image" presStyleLbl="node1" presStyleIdx="1" presStyleCnt="2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ock with solid fill"/>
        </a:ext>
      </dgm:extLst>
    </dgm:pt>
    <dgm:pt modelId="{0B58B56B-3C21-4D9A-8037-F85FD00122E1}" type="pres">
      <dgm:prSet presAssocID="{1E13B59C-6ACD-47FB-B2CB-85BB5DD2D548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3BD6B104-A10F-424B-98C4-EB4668769968}" type="presOf" srcId="{1BC27A36-6412-4379-AC7F-5BB5BC2C7B5E}" destId="{8CF049D3-CEB3-4EBE-AB21-D7E339C77635}" srcOrd="0" destOrd="0" presId="urn:microsoft.com/office/officeart/2008/layout/PictureAccentList"/>
    <dgm:cxn modelId="{055AE16F-A9D8-4E7C-8FE3-6D865A7A1D53}" srcId="{4D08BF2A-6103-42DA-AD14-A64C91A82967}" destId="{677C9F26-1DC3-41CD-9A12-A1F99171B6C7}" srcOrd="0" destOrd="0" parTransId="{7FFBABD2-0FE7-4864-8E64-4B040B54EF2C}" sibTransId="{476D3B3B-9502-4E60-BE20-E24F3D30090D}"/>
    <dgm:cxn modelId="{055FF39E-2D52-4B14-8917-45AFC65E8D3C}" type="presOf" srcId="{1E13B59C-6ACD-47FB-B2CB-85BB5DD2D548}" destId="{0B58B56B-3C21-4D9A-8037-F85FD00122E1}" srcOrd="0" destOrd="0" presId="urn:microsoft.com/office/officeart/2008/layout/PictureAccentList"/>
    <dgm:cxn modelId="{EF292FA7-3D5D-4668-9773-0AA19F09B3E8}" srcId="{4D08BF2A-6103-42DA-AD14-A64C91A82967}" destId="{1E13B59C-6ACD-47FB-B2CB-85BB5DD2D548}" srcOrd="1" destOrd="0" parTransId="{FBA0F411-4973-4824-A228-3108BA2C1E93}" sibTransId="{5CEC55D5-BB81-4B1C-BD45-32C556C7A03A}"/>
    <dgm:cxn modelId="{0013DDB8-ACEA-40F4-88F7-F3DBDD17C9A9}" type="presOf" srcId="{677C9F26-1DC3-41CD-9A12-A1F99171B6C7}" destId="{1473F0AA-FA3D-4103-B2E2-84CE11A5812D}" srcOrd="0" destOrd="0" presId="urn:microsoft.com/office/officeart/2008/layout/PictureAccentList"/>
    <dgm:cxn modelId="{6CB86FC0-04C3-449B-93FD-4C2C5CE60ED5}" type="presOf" srcId="{4D08BF2A-6103-42DA-AD14-A64C91A82967}" destId="{B39CB8DE-EAFE-4C69-AF12-A66B58562B1A}" srcOrd="0" destOrd="0" presId="urn:microsoft.com/office/officeart/2008/layout/PictureAccentList"/>
    <dgm:cxn modelId="{B699DDE4-4AEB-4FC6-BD83-D02C3239EE82}" srcId="{1BC27A36-6412-4379-AC7F-5BB5BC2C7B5E}" destId="{4D08BF2A-6103-42DA-AD14-A64C91A82967}" srcOrd="0" destOrd="0" parTransId="{8EE82D20-E4DA-40AA-9611-CE7C77AB9123}" sibTransId="{1F42BF36-6A6F-4AAA-BF22-9FE7FDB43E2D}"/>
    <dgm:cxn modelId="{5E6F9816-57EC-45B6-976F-80E11A4FB5B1}" type="presParOf" srcId="{8CF049D3-CEB3-4EBE-AB21-D7E339C77635}" destId="{92115A0C-C314-4256-92F6-7443EC0EE677}" srcOrd="0" destOrd="0" presId="urn:microsoft.com/office/officeart/2008/layout/PictureAccentList"/>
    <dgm:cxn modelId="{FBEE511A-3E38-4E5D-B71D-8E8F420EF468}" type="presParOf" srcId="{92115A0C-C314-4256-92F6-7443EC0EE677}" destId="{58F3FB52-EC8F-4E4C-9B89-8E392228FBF8}" srcOrd="0" destOrd="0" presId="urn:microsoft.com/office/officeart/2008/layout/PictureAccentList"/>
    <dgm:cxn modelId="{8978F595-BC6E-4A26-8292-4B1FCEA8B507}" type="presParOf" srcId="{58F3FB52-EC8F-4E4C-9B89-8E392228FBF8}" destId="{B39CB8DE-EAFE-4C69-AF12-A66B58562B1A}" srcOrd="0" destOrd="0" presId="urn:microsoft.com/office/officeart/2008/layout/PictureAccentList"/>
    <dgm:cxn modelId="{1379D545-5B32-484D-AFC5-5E26807F20A7}" type="presParOf" srcId="{92115A0C-C314-4256-92F6-7443EC0EE677}" destId="{39A09C32-62A4-48B3-8042-8D95D2744396}" srcOrd="1" destOrd="0" presId="urn:microsoft.com/office/officeart/2008/layout/PictureAccentList"/>
    <dgm:cxn modelId="{40170F27-EB1C-427F-A005-F6A142B85BBB}" type="presParOf" srcId="{39A09C32-62A4-48B3-8042-8D95D2744396}" destId="{9BC00D84-1558-483A-8149-B0E6E0B7AF3F}" srcOrd="0" destOrd="0" presId="urn:microsoft.com/office/officeart/2008/layout/PictureAccentList"/>
    <dgm:cxn modelId="{F12F0BD6-CA75-4FA0-AEA9-E667650B6950}" type="presParOf" srcId="{9BC00D84-1558-483A-8149-B0E6E0B7AF3F}" destId="{79B36766-7206-4460-A35A-9248018A083D}" srcOrd="0" destOrd="0" presId="urn:microsoft.com/office/officeart/2008/layout/PictureAccentList"/>
    <dgm:cxn modelId="{D47C1861-7B7A-4364-967A-878BCE627CAC}" type="presParOf" srcId="{9BC00D84-1558-483A-8149-B0E6E0B7AF3F}" destId="{1473F0AA-FA3D-4103-B2E2-84CE11A5812D}" srcOrd="1" destOrd="0" presId="urn:microsoft.com/office/officeart/2008/layout/PictureAccentList"/>
    <dgm:cxn modelId="{6049D070-D48D-491E-A415-861D6AF72753}" type="presParOf" srcId="{39A09C32-62A4-48B3-8042-8D95D2744396}" destId="{7CDBBACE-8F65-481D-9A83-84CAD910AE78}" srcOrd="1" destOrd="0" presId="urn:microsoft.com/office/officeart/2008/layout/PictureAccentList"/>
    <dgm:cxn modelId="{000EE817-6D76-4ABB-82D0-06F6CB1E38B3}" type="presParOf" srcId="{7CDBBACE-8F65-481D-9A83-84CAD910AE78}" destId="{E353E880-D27C-4ECE-97AC-2103108F41CC}" srcOrd="0" destOrd="0" presId="urn:microsoft.com/office/officeart/2008/layout/PictureAccentList"/>
    <dgm:cxn modelId="{28AF8597-A8BE-4247-86CD-86DC5D8945C8}" type="presParOf" srcId="{7CDBBACE-8F65-481D-9A83-84CAD910AE78}" destId="{0B58B56B-3C21-4D9A-8037-F85FD00122E1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F2CFA5C-8D77-4D20-B65C-B713A9DCC434}" type="doc">
      <dgm:prSet loTypeId="urn:microsoft.com/office/officeart/2005/8/layout/h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AC6881-1A62-47FD-AA9D-E8B78F31A5BC}">
      <dgm:prSet phldrT="[Text]"/>
      <dgm:spPr/>
      <dgm:t>
        <a:bodyPr/>
        <a:lstStyle/>
        <a:p>
          <a:endParaRPr lang="en-US"/>
        </a:p>
      </dgm:t>
    </dgm:pt>
    <dgm:pt modelId="{E4132A07-3318-448C-B341-354E70CACA36}" type="parTrans" cxnId="{596071BC-BF85-4EE0-8AE2-C2A43EFA2A84}">
      <dgm:prSet/>
      <dgm:spPr/>
      <dgm:t>
        <a:bodyPr/>
        <a:lstStyle/>
        <a:p>
          <a:endParaRPr lang="en-US"/>
        </a:p>
      </dgm:t>
    </dgm:pt>
    <dgm:pt modelId="{DE751821-87F5-492A-80ED-CDC0D644EB27}" type="sibTrans" cxnId="{596071BC-BF85-4EE0-8AE2-C2A43EFA2A84}">
      <dgm:prSet/>
      <dgm:spPr/>
      <dgm:t>
        <a:bodyPr/>
        <a:lstStyle/>
        <a:p>
          <a:endParaRPr lang="en-US"/>
        </a:p>
      </dgm:t>
    </dgm:pt>
    <dgm:pt modelId="{1D8E73B1-55E6-4A37-874A-A421511B611E}">
      <dgm:prSet phldrT="[Text]" custT="1"/>
      <dgm:spPr/>
      <dgm:t>
        <a:bodyPr/>
        <a:lstStyle/>
        <a:p>
          <a:endParaRPr lang="en-US" sz="1800"/>
        </a:p>
      </dgm:t>
    </dgm:pt>
    <dgm:pt modelId="{9CDCD8C8-2B09-42A0-B090-B1D6DD235911}" type="parTrans" cxnId="{6C9DB6A9-B43F-4A2D-83B0-C5AEB230F8D7}">
      <dgm:prSet/>
      <dgm:spPr/>
      <dgm:t>
        <a:bodyPr/>
        <a:lstStyle/>
        <a:p>
          <a:endParaRPr lang="en-US"/>
        </a:p>
      </dgm:t>
    </dgm:pt>
    <dgm:pt modelId="{97595CCE-0E84-43BF-BD7B-3170B41C2571}" type="sibTrans" cxnId="{6C9DB6A9-B43F-4A2D-83B0-C5AEB230F8D7}">
      <dgm:prSet/>
      <dgm:spPr/>
      <dgm:t>
        <a:bodyPr/>
        <a:lstStyle/>
        <a:p>
          <a:endParaRPr lang="en-US"/>
        </a:p>
      </dgm:t>
    </dgm:pt>
    <dgm:pt modelId="{192F7386-B9C4-402E-80D1-D31EAFC31BE6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endParaRPr lang="en-US" sz="1800"/>
        </a:p>
      </dgm:t>
    </dgm:pt>
    <dgm:pt modelId="{5F401C3A-8A9D-470E-9414-073475807151}" type="parTrans" cxnId="{5B8EAE4C-7FBF-4F11-9A7C-EDAAA07150D1}">
      <dgm:prSet/>
      <dgm:spPr/>
      <dgm:t>
        <a:bodyPr/>
        <a:lstStyle/>
        <a:p>
          <a:endParaRPr lang="en-US"/>
        </a:p>
      </dgm:t>
    </dgm:pt>
    <dgm:pt modelId="{87BBA9F4-9620-47E7-AA3A-FF69A4DEAF1F}" type="sibTrans" cxnId="{5B8EAE4C-7FBF-4F11-9A7C-EDAAA07150D1}">
      <dgm:prSet/>
      <dgm:spPr/>
      <dgm:t>
        <a:bodyPr/>
        <a:lstStyle/>
        <a:p>
          <a:endParaRPr lang="en-US"/>
        </a:p>
      </dgm:t>
    </dgm:pt>
    <dgm:pt modelId="{9D61EB2E-137D-4DF1-855D-3BFC7AD68292}">
      <dgm:prSet phldrT="[Text]"/>
      <dgm:spPr/>
      <dgm:t>
        <a:bodyPr/>
        <a:lstStyle/>
        <a:p>
          <a:endParaRPr lang="en-US"/>
        </a:p>
      </dgm:t>
    </dgm:pt>
    <dgm:pt modelId="{854A3F3F-80AB-43F3-9BEF-19C2D9805B03}" type="sibTrans" cxnId="{72A6BB0E-DCEA-4F4A-9E2B-982697A57905}">
      <dgm:prSet/>
      <dgm:spPr/>
      <dgm:t>
        <a:bodyPr/>
        <a:lstStyle/>
        <a:p>
          <a:endParaRPr lang="en-US"/>
        </a:p>
      </dgm:t>
    </dgm:pt>
    <dgm:pt modelId="{F80F47F0-C3A7-4CE2-97C1-0BBDCD097030}" type="parTrans" cxnId="{72A6BB0E-DCEA-4F4A-9E2B-982697A57905}">
      <dgm:prSet/>
      <dgm:spPr/>
      <dgm:t>
        <a:bodyPr/>
        <a:lstStyle/>
        <a:p>
          <a:endParaRPr lang="en-US"/>
        </a:p>
      </dgm:t>
    </dgm:pt>
    <dgm:pt modelId="{3E6B52F9-1657-4A57-8D1D-9EE2A0CA0660}">
      <dgm:prSet phldrT="[Text]" custT="1"/>
      <dgm:spPr/>
      <dgm:t>
        <a:bodyPr/>
        <a:lstStyle/>
        <a:p>
          <a:r>
            <a:rPr lang="en-US" sz="1800"/>
            <a:t>Whether to undertake a project to develop independence standards for SAEs outside the scope of the IIS in the IESSA </a:t>
          </a:r>
          <a:r>
            <a:rPr lang="en-US" sz="1800">
              <a:solidFill>
                <a:srgbClr val="FFFF00"/>
              </a:solidFill>
            </a:rPr>
            <a:t>(Not recommended)</a:t>
          </a:r>
        </a:p>
      </dgm:t>
    </dgm:pt>
    <dgm:pt modelId="{4228B0D1-F1C5-40B3-86B6-19EC8DDC95B5}" type="parTrans" cxnId="{6ACBC1E9-B9FF-4ABC-8E08-B6A2E0FF2373}">
      <dgm:prSet/>
      <dgm:spPr/>
      <dgm:t>
        <a:bodyPr/>
        <a:lstStyle/>
        <a:p>
          <a:endParaRPr lang="en-US"/>
        </a:p>
      </dgm:t>
    </dgm:pt>
    <dgm:pt modelId="{79D571D5-2089-41C8-9254-255C7BBA1A04}" type="sibTrans" cxnId="{6ACBC1E9-B9FF-4ABC-8E08-B6A2E0FF2373}">
      <dgm:prSet/>
      <dgm:spPr/>
      <dgm:t>
        <a:bodyPr/>
        <a:lstStyle/>
        <a:p>
          <a:endParaRPr lang="en-US"/>
        </a:p>
      </dgm:t>
    </dgm:pt>
    <dgm:pt modelId="{2D704241-640D-4A9F-A6B8-27EB7DE01F7E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1800"/>
            <a:t>Whether the approach to such a project should be profession-agnostic </a:t>
          </a:r>
          <a:r>
            <a:rPr lang="en-US" sz="1800">
              <a:solidFill>
                <a:srgbClr val="FFFF00"/>
              </a:solidFill>
            </a:rPr>
            <a:t>(N/A)</a:t>
          </a:r>
        </a:p>
      </dgm:t>
    </dgm:pt>
    <dgm:pt modelId="{0C04DB26-5DDE-4542-8A8B-F22A8172F0D7}" type="parTrans" cxnId="{9D8B5B68-F135-4185-A40F-456A6BD8EEB0}">
      <dgm:prSet/>
      <dgm:spPr/>
      <dgm:t>
        <a:bodyPr/>
        <a:lstStyle/>
        <a:p>
          <a:endParaRPr lang="en-US"/>
        </a:p>
      </dgm:t>
    </dgm:pt>
    <dgm:pt modelId="{F0A404F2-1D81-43EF-AE51-4E258D6FA979}" type="sibTrans" cxnId="{9D8B5B68-F135-4185-A40F-456A6BD8EEB0}">
      <dgm:prSet/>
      <dgm:spPr/>
      <dgm:t>
        <a:bodyPr/>
        <a:lstStyle/>
        <a:p>
          <a:endParaRPr lang="en-US"/>
        </a:p>
      </dgm:t>
    </dgm:pt>
    <dgm:pt modelId="{CCFDE83C-F9E0-43AD-A0DD-BF874DBD66C8}" type="pres">
      <dgm:prSet presAssocID="{9F2CFA5C-8D77-4D20-B65C-B713A9DCC434}" presName="linearFlow" presStyleCnt="0">
        <dgm:presLayoutVars>
          <dgm:dir/>
          <dgm:animLvl val="lvl"/>
          <dgm:resizeHandles/>
        </dgm:presLayoutVars>
      </dgm:prSet>
      <dgm:spPr/>
    </dgm:pt>
    <dgm:pt modelId="{979BA7D1-ADDF-4C92-A79F-463F3A3C4F72}" type="pres">
      <dgm:prSet presAssocID="{7AAC6881-1A62-47FD-AA9D-E8B78F31A5BC}" presName="compositeNode" presStyleCnt="0">
        <dgm:presLayoutVars>
          <dgm:bulletEnabled val="1"/>
        </dgm:presLayoutVars>
      </dgm:prSet>
      <dgm:spPr/>
    </dgm:pt>
    <dgm:pt modelId="{E0DCC6AB-BFCD-42D5-8B82-AB63FC1D68BF}" type="pres">
      <dgm:prSet presAssocID="{7AAC6881-1A62-47FD-AA9D-E8B78F31A5BC}" presName="image" presStyleLbl="fgImgPlace1" presStyleIdx="0" presStyleCnt="2" custLinFactNeighborX="-5779" custLinFactNeighborY="1788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eeting with solid fill"/>
        </a:ext>
      </dgm:extLst>
    </dgm:pt>
    <dgm:pt modelId="{08D2BF46-F3FF-4EB0-9262-4BF08DBD55BA}" type="pres">
      <dgm:prSet presAssocID="{7AAC6881-1A62-47FD-AA9D-E8B78F31A5BC}" presName="childNode" presStyleLbl="node1" presStyleIdx="0" presStyleCnt="2" custScaleY="114516" custLinFactNeighborX="-1153" custLinFactNeighborY="15325">
        <dgm:presLayoutVars>
          <dgm:bulletEnabled val="1"/>
        </dgm:presLayoutVars>
      </dgm:prSet>
      <dgm:spPr/>
    </dgm:pt>
    <dgm:pt modelId="{B53A47CE-6C63-48F8-8F78-B54B2E596941}" type="pres">
      <dgm:prSet presAssocID="{7AAC6881-1A62-47FD-AA9D-E8B78F31A5BC}" presName="parentNode" presStyleLbl="revTx" presStyleIdx="0" presStyleCnt="2">
        <dgm:presLayoutVars>
          <dgm:chMax val="0"/>
          <dgm:bulletEnabled val="1"/>
        </dgm:presLayoutVars>
      </dgm:prSet>
      <dgm:spPr/>
    </dgm:pt>
    <dgm:pt modelId="{F8DF4D13-DF81-4D13-9FBE-1233962DBD6D}" type="pres">
      <dgm:prSet presAssocID="{DE751821-87F5-492A-80ED-CDC0D644EB27}" presName="sibTrans" presStyleCnt="0"/>
      <dgm:spPr/>
    </dgm:pt>
    <dgm:pt modelId="{7F621280-875D-42B5-9BB6-15C168A8442F}" type="pres">
      <dgm:prSet presAssocID="{9D61EB2E-137D-4DF1-855D-3BFC7AD68292}" presName="compositeNode" presStyleCnt="0">
        <dgm:presLayoutVars>
          <dgm:bulletEnabled val="1"/>
        </dgm:presLayoutVars>
      </dgm:prSet>
      <dgm:spPr/>
    </dgm:pt>
    <dgm:pt modelId="{0F5F100E-F0A7-4680-B5F5-C15E158D23FD}" type="pres">
      <dgm:prSet presAssocID="{9D61EB2E-137D-4DF1-855D-3BFC7AD68292}" presName="image" presStyleLbl="fgImgPlace1" presStyleIdx="1" presStyleCnt="2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riefcase with solid fill"/>
        </a:ext>
      </dgm:extLst>
    </dgm:pt>
    <dgm:pt modelId="{171A1F1C-1C7B-4424-9DCC-43332A57AF5B}" type="pres">
      <dgm:prSet presAssocID="{9D61EB2E-137D-4DF1-855D-3BFC7AD68292}" presName="childNode" presStyleLbl="node1" presStyleIdx="1" presStyleCnt="2" custScaleY="114134" custLinFactNeighborX="-2344" custLinFactNeighborY="6790">
        <dgm:presLayoutVars>
          <dgm:bulletEnabled val="1"/>
        </dgm:presLayoutVars>
      </dgm:prSet>
      <dgm:spPr/>
    </dgm:pt>
    <dgm:pt modelId="{CF68C7CD-75D0-42B1-BD30-F85933708E18}" type="pres">
      <dgm:prSet presAssocID="{9D61EB2E-137D-4DF1-855D-3BFC7AD68292}" presName="parentNode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C8132C00-B5BD-40FC-9FA5-D56AA5AE674F}" type="presOf" srcId="{1D8E73B1-55E6-4A37-874A-A421511B611E}" destId="{08D2BF46-F3FF-4EB0-9262-4BF08DBD55BA}" srcOrd="0" destOrd="0" presId="urn:microsoft.com/office/officeart/2005/8/layout/hList2"/>
    <dgm:cxn modelId="{49401505-AF20-43F5-A49D-86EF3DFBE56F}" type="presOf" srcId="{7AAC6881-1A62-47FD-AA9D-E8B78F31A5BC}" destId="{B53A47CE-6C63-48F8-8F78-B54B2E596941}" srcOrd="0" destOrd="0" presId="urn:microsoft.com/office/officeart/2005/8/layout/hList2"/>
    <dgm:cxn modelId="{72A6BB0E-DCEA-4F4A-9E2B-982697A57905}" srcId="{9F2CFA5C-8D77-4D20-B65C-B713A9DCC434}" destId="{9D61EB2E-137D-4DF1-855D-3BFC7AD68292}" srcOrd="1" destOrd="0" parTransId="{F80F47F0-C3A7-4CE2-97C1-0BBDCD097030}" sibTransId="{854A3F3F-80AB-43F3-9BEF-19C2D9805B03}"/>
    <dgm:cxn modelId="{D8DB3319-C39D-4E70-BF22-7B80002F56D9}" type="presOf" srcId="{3E6B52F9-1657-4A57-8D1D-9EE2A0CA0660}" destId="{08D2BF46-F3FF-4EB0-9262-4BF08DBD55BA}" srcOrd="0" destOrd="1" presId="urn:microsoft.com/office/officeart/2005/8/layout/hList2"/>
    <dgm:cxn modelId="{9D8B5B68-F135-4185-A40F-456A6BD8EEB0}" srcId="{9D61EB2E-137D-4DF1-855D-3BFC7AD68292}" destId="{2D704241-640D-4A9F-A6B8-27EB7DE01F7E}" srcOrd="1" destOrd="0" parTransId="{0C04DB26-5DDE-4542-8A8B-F22A8172F0D7}" sibTransId="{F0A404F2-1D81-43EF-AE51-4E258D6FA979}"/>
    <dgm:cxn modelId="{6414DB68-F5F1-448C-91FC-EE1B5818AACB}" type="presOf" srcId="{9F2CFA5C-8D77-4D20-B65C-B713A9DCC434}" destId="{CCFDE83C-F9E0-43AD-A0DD-BF874DBD66C8}" srcOrd="0" destOrd="0" presId="urn:microsoft.com/office/officeart/2005/8/layout/hList2"/>
    <dgm:cxn modelId="{DC711849-6469-48EB-B025-A559782BD59F}" type="presOf" srcId="{2D704241-640D-4A9F-A6B8-27EB7DE01F7E}" destId="{171A1F1C-1C7B-4424-9DCC-43332A57AF5B}" srcOrd="0" destOrd="1" presId="urn:microsoft.com/office/officeart/2005/8/layout/hList2"/>
    <dgm:cxn modelId="{5B8EAE4C-7FBF-4F11-9A7C-EDAAA07150D1}" srcId="{9D61EB2E-137D-4DF1-855D-3BFC7AD68292}" destId="{192F7386-B9C4-402E-80D1-D31EAFC31BE6}" srcOrd="0" destOrd="0" parTransId="{5F401C3A-8A9D-470E-9414-073475807151}" sibTransId="{87BBA9F4-9620-47E7-AA3A-FF69A4DEAF1F}"/>
    <dgm:cxn modelId="{E58C6150-E54F-4CCE-90D7-1583E6496784}" type="presOf" srcId="{192F7386-B9C4-402E-80D1-D31EAFC31BE6}" destId="{171A1F1C-1C7B-4424-9DCC-43332A57AF5B}" srcOrd="0" destOrd="0" presId="urn:microsoft.com/office/officeart/2005/8/layout/hList2"/>
    <dgm:cxn modelId="{6C9DB6A9-B43F-4A2D-83B0-C5AEB230F8D7}" srcId="{7AAC6881-1A62-47FD-AA9D-E8B78F31A5BC}" destId="{1D8E73B1-55E6-4A37-874A-A421511B611E}" srcOrd="0" destOrd="0" parTransId="{9CDCD8C8-2B09-42A0-B090-B1D6DD235911}" sibTransId="{97595CCE-0E84-43BF-BD7B-3170B41C2571}"/>
    <dgm:cxn modelId="{596071BC-BF85-4EE0-8AE2-C2A43EFA2A84}" srcId="{9F2CFA5C-8D77-4D20-B65C-B713A9DCC434}" destId="{7AAC6881-1A62-47FD-AA9D-E8B78F31A5BC}" srcOrd="0" destOrd="0" parTransId="{E4132A07-3318-448C-B341-354E70CACA36}" sibTransId="{DE751821-87F5-492A-80ED-CDC0D644EB27}"/>
    <dgm:cxn modelId="{6ACBC1E9-B9FF-4ABC-8E08-B6A2E0FF2373}" srcId="{7AAC6881-1A62-47FD-AA9D-E8B78F31A5BC}" destId="{3E6B52F9-1657-4A57-8D1D-9EE2A0CA0660}" srcOrd="1" destOrd="0" parTransId="{4228B0D1-F1C5-40B3-86B6-19EC8DDC95B5}" sibTransId="{79D571D5-2089-41C8-9254-255C7BBA1A04}"/>
    <dgm:cxn modelId="{5F48DCF7-5B53-44D6-93CD-4D68521EF350}" type="presOf" srcId="{9D61EB2E-137D-4DF1-855D-3BFC7AD68292}" destId="{CF68C7CD-75D0-42B1-BD30-F85933708E18}" srcOrd="0" destOrd="0" presId="urn:microsoft.com/office/officeart/2005/8/layout/hList2"/>
    <dgm:cxn modelId="{68BE389E-96E5-4E14-B28F-53B60497E429}" type="presParOf" srcId="{CCFDE83C-F9E0-43AD-A0DD-BF874DBD66C8}" destId="{979BA7D1-ADDF-4C92-A79F-463F3A3C4F72}" srcOrd="0" destOrd="0" presId="urn:microsoft.com/office/officeart/2005/8/layout/hList2"/>
    <dgm:cxn modelId="{511FCD9A-EBA9-421E-86E4-F88FC0419807}" type="presParOf" srcId="{979BA7D1-ADDF-4C92-A79F-463F3A3C4F72}" destId="{E0DCC6AB-BFCD-42D5-8B82-AB63FC1D68BF}" srcOrd="0" destOrd="0" presId="urn:microsoft.com/office/officeart/2005/8/layout/hList2"/>
    <dgm:cxn modelId="{ABDFE806-2CD6-4715-A270-2739101D4669}" type="presParOf" srcId="{979BA7D1-ADDF-4C92-A79F-463F3A3C4F72}" destId="{08D2BF46-F3FF-4EB0-9262-4BF08DBD55BA}" srcOrd="1" destOrd="0" presId="urn:microsoft.com/office/officeart/2005/8/layout/hList2"/>
    <dgm:cxn modelId="{7AF7DF12-6E78-440C-A455-DEF26F05C068}" type="presParOf" srcId="{979BA7D1-ADDF-4C92-A79F-463F3A3C4F72}" destId="{B53A47CE-6C63-48F8-8F78-B54B2E596941}" srcOrd="2" destOrd="0" presId="urn:microsoft.com/office/officeart/2005/8/layout/hList2"/>
    <dgm:cxn modelId="{8016B8D6-1FA2-4C8E-86FA-95AB69F45792}" type="presParOf" srcId="{CCFDE83C-F9E0-43AD-A0DD-BF874DBD66C8}" destId="{F8DF4D13-DF81-4D13-9FBE-1233962DBD6D}" srcOrd="1" destOrd="0" presId="urn:microsoft.com/office/officeart/2005/8/layout/hList2"/>
    <dgm:cxn modelId="{D9716C6B-1825-48FE-B7EB-AE63CBD527F0}" type="presParOf" srcId="{CCFDE83C-F9E0-43AD-A0DD-BF874DBD66C8}" destId="{7F621280-875D-42B5-9BB6-15C168A8442F}" srcOrd="2" destOrd="0" presId="urn:microsoft.com/office/officeart/2005/8/layout/hList2"/>
    <dgm:cxn modelId="{7A49FCB9-9E7F-459C-A7F2-778BD8474DDD}" type="presParOf" srcId="{7F621280-875D-42B5-9BB6-15C168A8442F}" destId="{0F5F100E-F0A7-4680-B5F5-C15E158D23FD}" srcOrd="0" destOrd="0" presId="urn:microsoft.com/office/officeart/2005/8/layout/hList2"/>
    <dgm:cxn modelId="{666A5F1D-FE76-40D2-8E0F-0C2B6B87C317}" type="presParOf" srcId="{7F621280-875D-42B5-9BB6-15C168A8442F}" destId="{171A1F1C-1C7B-4424-9DCC-43332A57AF5B}" srcOrd="1" destOrd="0" presId="urn:microsoft.com/office/officeart/2005/8/layout/hList2"/>
    <dgm:cxn modelId="{8270B3EC-5264-4AE8-8FAE-DB5B7C70318A}" type="presParOf" srcId="{7F621280-875D-42B5-9BB6-15C168A8442F}" destId="{CF68C7CD-75D0-42B1-BD30-F85933708E18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F2CFA5C-8D77-4D20-B65C-B713A9DCC434}" type="doc">
      <dgm:prSet loTypeId="urn:microsoft.com/office/officeart/2005/8/layout/h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4957617-6902-49E6-8987-3DAA8EC76E28}">
      <dgm:prSet custT="1"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FBB3AA0B-FF27-402C-AAC2-5BBCE7853DB7}" type="parTrans" cxnId="{528F994B-B5F8-4D65-83E8-49E1A902B809}">
      <dgm:prSet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379E59F1-E988-45BD-923E-D45C15E015A6}" type="sibTrans" cxnId="{528F994B-B5F8-4D65-83E8-49E1A902B809}">
      <dgm:prSet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9CE8F581-0ABA-493E-AA07-51831CCF8694}">
      <dgm:prSet custT="1"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AE6FD0F2-3F4A-4E06-B535-80DD81E252EA}" type="parTrans" cxnId="{5813F060-2118-4AC2-BB77-CCAB54830B16}">
      <dgm:prSet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44085EF1-C0C5-4B85-B946-217A782ABDAB}" type="sibTrans" cxnId="{5813F060-2118-4AC2-BB77-CCAB54830B16}">
      <dgm:prSet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F94C0F3B-D3A9-42A0-B8E3-4789A76DB774}">
      <dgm:prSet custT="1"/>
      <dgm:spPr/>
      <dgm:t>
        <a:bodyPr/>
        <a:lstStyle/>
        <a:p>
          <a:endParaRPr lang="en-US" sz="1800"/>
        </a:p>
      </dgm:t>
    </dgm:pt>
    <dgm:pt modelId="{EC7C8917-9997-46F9-BD43-9B9093A91FAF}" type="parTrans" cxnId="{DDD51548-03FB-4B34-BECE-9449E9A9BEED}">
      <dgm:prSet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48C3F28B-F713-46BD-BB52-6EF8E0EEDE11}" type="sibTrans" cxnId="{DDD51548-03FB-4B34-BECE-9449E9A9BEED}">
      <dgm:prSet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D112D58C-7774-435D-BEEB-BDFB5D7D3F94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endParaRPr lang="en-US" sz="1800"/>
        </a:p>
      </dgm:t>
    </dgm:pt>
    <dgm:pt modelId="{84F3468C-52A8-4BA6-9C2E-77EE4437DE8D}" type="parTrans" cxnId="{1EEF8837-5BF5-410E-A3CA-D87FD52CB328}">
      <dgm:prSet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945C4DAD-696E-4618-A28D-3C7DCF1CD847}" type="sibTrans" cxnId="{1EEF8837-5BF5-410E-A3CA-D87FD52CB328}">
      <dgm:prSet/>
      <dgm:spPr/>
      <dgm:t>
        <a:bodyPr/>
        <a:lstStyle/>
        <a:p>
          <a:endParaRPr lang="en-US" sz="1600">
            <a:solidFill>
              <a:schemeClr val="accent2"/>
            </a:solidFill>
          </a:endParaRPr>
        </a:p>
      </dgm:t>
    </dgm:pt>
    <dgm:pt modelId="{E2C9F169-D4B9-4620-B300-E8C634DC48CA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1800"/>
            <a:t>Identify options for the approach and pros and cons from the point of view of maximizing A&amp;I of standards </a:t>
          </a:r>
          <a:r>
            <a:rPr lang="en-US" sz="1800">
              <a:solidFill>
                <a:srgbClr val="FFFF00"/>
              </a:solidFill>
            </a:rPr>
            <a:t>(N/A)</a:t>
          </a:r>
        </a:p>
      </dgm:t>
    </dgm:pt>
    <dgm:pt modelId="{FD69FBBA-8E6B-4F71-98BE-1B0226EBD7C7}" type="parTrans" cxnId="{8396F455-C960-45CD-9A44-2D18133023AD}">
      <dgm:prSet/>
      <dgm:spPr/>
      <dgm:t>
        <a:bodyPr/>
        <a:lstStyle/>
        <a:p>
          <a:endParaRPr lang="en-US"/>
        </a:p>
      </dgm:t>
    </dgm:pt>
    <dgm:pt modelId="{75F6D212-D3C1-4BC1-940E-F31505CF604F}" type="sibTrans" cxnId="{8396F455-C960-45CD-9A44-2D18133023AD}">
      <dgm:prSet/>
      <dgm:spPr/>
      <dgm:t>
        <a:bodyPr/>
        <a:lstStyle/>
        <a:p>
          <a:endParaRPr lang="en-US"/>
        </a:p>
      </dgm:t>
    </dgm:pt>
    <dgm:pt modelId="{ADD58B7B-1E87-498C-817F-FFFEAE2431E3}">
      <dgm:prSet custT="1"/>
      <dgm:spPr/>
      <dgm:t>
        <a:bodyPr/>
        <a:lstStyle/>
        <a:p>
          <a:r>
            <a:rPr lang="en-US" sz="1800"/>
            <a:t>Highlight questions of principle or judgment on which the IESBA’s direction is needed before commencing any such project </a:t>
          </a:r>
          <a:r>
            <a:rPr lang="en-US" sz="1800">
              <a:solidFill>
                <a:srgbClr val="FFFF00"/>
              </a:solidFill>
            </a:rPr>
            <a:t>(N/A)</a:t>
          </a:r>
        </a:p>
      </dgm:t>
    </dgm:pt>
    <dgm:pt modelId="{EA69E7FF-029E-4F43-AD5A-E3E06DD5D7A2}" type="parTrans" cxnId="{43FAE192-D43D-4CCE-8601-C5B1D2090339}">
      <dgm:prSet/>
      <dgm:spPr/>
      <dgm:t>
        <a:bodyPr/>
        <a:lstStyle/>
        <a:p>
          <a:endParaRPr lang="en-US"/>
        </a:p>
      </dgm:t>
    </dgm:pt>
    <dgm:pt modelId="{E0439C1B-662A-4A7A-B8FC-215C77BB1950}" type="sibTrans" cxnId="{43FAE192-D43D-4CCE-8601-C5B1D2090339}">
      <dgm:prSet/>
      <dgm:spPr/>
      <dgm:t>
        <a:bodyPr/>
        <a:lstStyle/>
        <a:p>
          <a:endParaRPr lang="en-US"/>
        </a:p>
      </dgm:t>
    </dgm:pt>
    <dgm:pt modelId="{FCAD56D6-F383-465E-AE8E-FCDCAB56CB82}" type="pres">
      <dgm:prSet presAssocID="{9F2CFA5C-8D77-4D20-B65C-B713A9DCC434}" presName="linearFlow" presStyleCnt="0">
        <dgm:presLayoutVars>
          <dgm:dir/>
          <dgm:animLvl val="lvl"/>
          <dgm:resizeHandles/>
        </dgm:presLayoutVars>
      </dgm:prSet>
      <dgm:spPr/>
    </dgm:pt>
    <dgm:pt modelId="{E61BF2DE-809C-4837-98C5-E3D675ED77E9}" type="pres">
      <dgm:prSet presAssocID="{54957617-6902-49E6-8987-3DAA8EC76E28}" presName="compositeNode" presStyleCnt="0">
        <dgm:presLayoutVars>
          <dgm:bulletEnabled val="1"/>
        </dgm:presLayoutVars>
      </dgm:prSet>
      <dgm:spPr/>
    </dgm:pt>
    <dgm:pt modelId="{63567197-A039-41DA-B961-378999023322}" type="pres">
      <dgm:prSet presAssocID="{54957617-6902-49E6-8987-3DAA8EC76E28}" presName="image" presStyleLbl="fgImgPlace1" presStyleIdx="0" presStyleCnt="2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rrow circle with solid fill"/>
        </a:ext>
      </dgm:extLst>
    </dgm:pt>
    <dgm:pt modelId="{E57B2872-3042-44C1-A31A-487C245B1420}" type="pres">
      <dgm:prSet presAssocID="{54957617-6902-49E6-8987-3DAA8EC76E28}" presName="childNode" presStyleLbl="node1" presStyleIdx="0" presStyleCnt="2" custScaleY="114535">
        <dgm:presLayoutVars>
          <dgm:bulletEnabled val="1"/>
        </dgm:presLayoutVars>
      </dgm:prSet>
      <dgm:spPr/>
    </dgm:pt>
    <dgm:pt modelId="{63004892-5372-455E-8AA1-1E607742926B}" type="pres">
      <dgm:prSet presAssocID="{54957617-6902-49E6-8987-3DAA8EC76E28}" presName="parentNode" presStyleLbl="revTx" presStyleIdx="0" presStyleCnt="2">
        <dgm:presLayoutVars>
          <dgm:chMax val="0"/>
          <dgm:bulletEnabled val="1"/>
        </dgm:presLayoutVars>
      </dgm:prSet>
      <dgm:spPr/>
    </dgm:pt>
    <dgm:pt modelId="{FCDF0E2A-C77D-4A06-A243-9667F3202EB8}" type="pres">
      <dgm:prSet presAssocID="{379E59F1-E988-45BD-923E-D45C15E015A6}" presName="sibTrans" presStyleCnt="0"/>
      <dgm:spPr/>
    </dgm:pt>
    <dgm:pt modelId="{7F01FE8F-7D49-4C33-8977-27965DB99634}" type="pres">
      <dgm:prSet presAssocID="{9CE8F581-0ABA-493E-AA07-51831CCF8694}" presName="compositeNode" presStyleCnt="0">
        <dgm:presLayoutVars>
          <dgm:bulletEnabled val="1"/>
        </dgm:presLayoutVars>
      </dgm:prSet>
      <dgm:spPr/>
    </dgm:pt>
    <dgm:pt modelId="{BD941664-067D-4F35-A74B-F8A8BE32C5CC}" type="pres">
      <dgm:prSet presAssocID="{9CE8F581-0ABA-493E-AA07-51831CCF8694}" presName="image" presStyleLbl="fgImgPlace1" presStyleIdx="1" presStyleCnt="2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ardroom outline"/>
        </a:ext>
      </dgm:extLst>
    </dgm:pt>
    <dgm:pt modelId="{F6E5A091-F07E-48AC-BD22-80B95E858C66}" type="pres">
      <dgm:prSet presAssocID="{9CE8F581-0ABA-493E-AA07-51831CCF8694}" presName="childNode" presStyleLbl="node1" presStyleIdx="1" presStyleCnt="2" custScaleY="114465">
        <dgm:presLayoutVars>
          <dgm:bulletEnabled val="1"/>
        </dgm:presLayoutVars>
      </dgm:prSet>
      <dgm:spPr/>
    </dgm:pt>
    <dgm:pt modelId="{93B12789-E28C-43E1-8D30-8531B3413535}" type="pres">
      <dgm:prSet presAssocID="{9CE8F581-0ABA-493E-AA07-51831CCF8694}" presName="parentNode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15C40626-59C6-4612-84A2-136EF69D91B4}" type="presOf" srcId="{54957617-6902-49E6-8987-3DAA8EC76E28}" destId="{63004892-5372-455E-8AA1-1E607742926B}" srcOrd="0" destOrd="0" presId="urn:microsoft.com/office/officeart/2005/8/layout/hList2"/>
    <dgm:cxn modelId="{D37F3330-AED6-4AF3-9B33-829458AEA51A}" type="presOf" srcId="{D112D58C-7774-435D-BEEB-BDFB5D7D3F94}" destId="{E57B2872-3042-44C1-A31A-487C245B1420}" srcOrd="0" destOrd="0" presId="urn:microsoft.com/office/officeart/2005/8/layout/hList2"/>
    <dgm:cxn modelId="{1EEF8837-5BF5-410E-A3CA-D87FD52CB328}" srcId="{54957617-6902-49E6-8987-3DAA8EC76E28}" destId="{D112D58C-7774-435D-BEEB-BDFB5D7D3F94}" srcOrd="0" destOrd="0" parTransId="{84F3468C-52A8-4BA6-9C2E-77EE4437DE8D}" sibTransId="{945C4DAD-696E-4618-A28D-3C7DCF1CD847}"/>
    <dgm:cxn modelId="{5813F060-2118-4AC2-BB77-CCAB54830B16}" srcId="{9F2CFA5C-8D77-4D20-B65C-B713A9DCC434}" destId="{9CE8F581-0ABA-493E-AA07-51831CCF8694}" srcOrd="1" destOrd="0" parTransId="{AE6FD0F2-3F4A-4E06-B535-80DD81E252EA}" sibTransId="{44085EF1-C0C5-4B85-B946-217A782ABDAB}"/>
    <dgm:cxn modelId="{DDD51548-03FB-4B34-BECE-9449E9A9BEED}" srcId="{9CE8F581-0ABA-493E-AA07-51831CCF8694}" destId="{F94C0F3B-D3A9-42A0-B8E3-4789A76DB774}" srcOrd="0" destOrd="0" parTransId="{EC7C8917-9997-46F9-BD43-9B9093A91FAF}" sibTransId="{48C3F28B-F713-46BD-BB52-6EF8E0EEDE11}"/>
    <dgm:cxn modelId="{528F994B-B5F8-4D65-83E8-49E1A902B809}" srcId="{9F2CFA5C-8D77-4D20-B65C-B713A9DCC434}" destId="{54957617-6902-49E6-8987-3DAA8EC76E28}" srcOrd="0" destOrd="0" parTransId="{FBB3AA0B-FF27-402C-AAC2-5BBCE7853DB7}" sibTransId="{379E59F1-E988-45BD-923E-D45C15E015A6}"/>
    <dgm:cxn modelId="{28D73D4E-5BB8-49C2-9B2F-096BE067A9ED}" type="presOf" srcId="{ADD58B7B-1E87-498C-817F-FFFEAE2431E3}" destId="{F6E5A091-F07E-48AC-BD22-80B95E858C66}" srcOrd="0" destOrd="1" presId="urn:microsoft.com/office/officeart/2005/8/layout/hList2"/>
    <dgm:cxn modelId="{8396F455-C960-45CD-9A44-2D18133023AD}" srcId="{54957617-6902-49E6-8987-3DAA8EC76E28}" destId="{E2C9F169-D4B9-4620-B300-E8C634DC48CA}" srcOrd="1" destOrd="0" parTransId="{FD69FBBA-8E6B-4F71-98BE-1B0226EBD7C7}" sibTransId="{75F6D212-D3C1-4BC1-940E-F31505CF604F}"/>
    <dgm:cxn modelId="{43FAE192-D43D-4CCE-8601-C5B1D2090339}" srcId="{9CE8F581-0ABA-493E-AA07-51831CCF8694}" destId="{ADD58B7B-1E87-498C-817F-FFFEAE2431E3}" srcOrd="1" destOrd="0" parTransId="{EA69E7FF-029E-4F43-AD5A-E3E06DD5D7A2}" sibTransId="{E0439C1B-662A-4A7A-B8FC-215C77BB1950}"/>
    <dgm:cxn modelId="{16680898-43D0-4D93-8490-1CAB0C8CF20B}" type="presOf" srcId="{F94C0F3B-D3A9-42A0-B8E3-4789A76DB774}" destId="{F6E5A091-F07E-48AC-BD22-80B95E858C66}" srcOrd="0" destOrd="0" presId="urn:microsoft.com/office/officeart/2005/8/layout/hList2"/>
    <dgm:cxn modelId="{B442E8C4-5999-46ED-A5FE-A552537C1889}" type="presOf" srcId="{9CE8F581-0ABA-493E-AA07-51831CCF8694}" destId="{93B12789-E28C-43E1-8D30-8531B3413535}" srcOrd="0" destOrd="0" presId="urn:microsoft.com/office/officeart/2005/8/layout/hList2"/>
    <dgm:cxn modelId="{432DB5DF-0E38-4377-8EB8-3B1FBBD20189}" type="presOf" srcId="{E2C9F169-D4B9-4620-B300-E8C634DC48CA}" destId="{E57B2872-3042-44C1-A31A-487C245B1420}" srcOrd="0" destOrd="1" presId="urn:microsoft.com/office/officeart/2005/8/layout/hList2"/>
    <dgm:cxn modelId="{183C1AFD-0242-4C15-8B0C-37CABE3FEE94}" type="presOf" srcId="{9F2CFA5C-8D77-4D20-B65C-B713A9DCC434}" destId="{FCAD56D6-F383-465E-AE8E-FCDCAB56CB82}" srcOrd="0" destOrd="0" presId="urn:microsoft.com/office/officeart/2005/8/layout/hList2"/>
    <dgm:cxn modelId="{7F607A9D-09C6-4316-9293-A280FF72D4CD}" type="presParOf" srcId="{FCAD56D6-F383-465E-AE8E-FCDCAB56CB82}" destId="{E61BF2DE-809C-4837-98C5-E3D675ED77E9}" srcOrd="0" destOrd="0" presId="urn:microsoft.com/office/officeart/2005/8/layout/hList2"/>
    <dgm:cxn modelId="{5AB01754-8809-41B8-B7D2-E4FF6EA3A13E}" type="presParOf" srcId="{E61BF2DE-809C-4837-98C5-E3D675ED77E9}" destId="{63567197-A039-41DA-B961-378999023322}" srcOrd="0" destOrd="0" presId="urn:microsoft.com/office/officeart/2005/8/layout/hList2"/>
    <dgm:cxn modelId="{A42E955E-07BA-4A5F-90A3-EF6C87EEE6AB}" type="presParOf" srcId="{E61BF2DE-809C-4837-98C5-E3D675ED77E9}" destId="{E57B2872-3042-44C1-A31A-487C245B1420}" srcOrd="1" destOrd="0" presId="urn:microsoft.com/office/officeart/2005/8/layout/hList2"/>
    <dgm:cxn modelId="{E2BD884C-7C5E-4FE0-9DD1-D0D30EA31B85}" type="presParOf" srcId="{E61BF2DE-809C-4837-98C5-E3D675ED77E9}" destId="{63004892-5372-455E-8AA1-1E607742926B}" srcOrd="2" destOrd="0" presId="urn:microsoft.com/office/officeart/2005/8/layout/hList2"/>
    <dgm:cxn modelId="{45C42D77-9514-4E3C-8551-18560DE4C2E2}" type="presParOf" srcId="{FCAD56D6-F383-465E-AE8E-FCDCAB56CB82}" destId="{FCDF0E2A-C77D-4A06-A243-9667F3202EB8}" srcOrd="1" destOrd="0" presId="urn:microsoft.com/office/officeart/2005/8/layout/hList2"/>
    <dgm:cxn modelId="{341A71A7-8C22-4BDC-8DB0-73D4D0E3F9F5}" type="presParOf" srcId="{FCAD56D6-F383-465E-AE8E-FCDCAB56CB82}" destId="{7F01FE8F-7D49-4C33-8977-27965DB99634}" srcOrd="2" destOrd="0" presId="urn:microsoft.com/office/officeart/2005/8/layout/hList2"/>
    <dgm:cxn modelId="{B90D6BBA-D9A7-4573-A4ED-9849679666AC}" type="presParOf" srcId="{7F01FE8F-7D49-4C33-8977-27965DB99634}" destId="{BD941664-067D-4F35-A74B-F8A8BE32C5CC}" srcOrd="0" destOrd="0" presId="urn:microsoft.com/office/officeart/2005/8/layout/hList2"/>
    <dgm:cxn modelId="{D80F145C-2368-46A4-9945-B09C9052042D}" type="presParOf" srcId="{7F01FE8F-7D49-4C33-8977-27965DB99634}" destId="{F6E5A091-F07E-48AC-BD22-80B95E858C66}" srcOrd="1" destOrd="0" presId="urn:microsoft.com/office/officeart/2005/8/layout/hList2"/>
    <dgm:cxn modelId="{912B5C0E-A937-441F-BC9C-E419456478FB}" type="presParOf" srcId="{7F01FE8F-7D49-4C33-8977-27965DB99634}" destId="{93B12789-E28C-43E1-8D30-8531B3413535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D0D7D8-8075-434E-9FAB-9CF912A77283}">
      <dsp:nvSpPr>
        <dsp:cNvPr id="0" name=""/>
        <dsp:cNvSpPr/>
      </dsp:nvSpPr>
      <dsp:spPr>
        <a:xfrm rot="16200000">
          <a:off x="-1043636" y="1046106"/>
          <a:ext cx="4516010" cy="2423796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5466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800" b="1" kern="1200"/>
            <a:t>Nature of SAEs outside IIS in the IESSA </a:t>
          </a:r>
          <a:r>
            <a:rPr lang="en-US" sz="1800" kern="1200"/>
            <a:t>performed globally by PAs and non-PAs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800" kern="1200"/>
            <a:t>(reporting, assurance, ethics, independence frameworks used for such engagements)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endParaRPr lang="en-US" sz="1800" kern="1200"/>
        </a:p>
      </dsp:txBody>
      <dsp:txXfrm rot="5400000">
        <a:off x="2471" y="903201"/>
        <a:ext cx="2423796" cy="2709606"/>
      </dsp:txXfrm>
    </dsp:sp>
    <dsp:sp modelId="{1AAD84AB-ACD9-4F41-A504-C12D08D3CDA5}">
      <dsp:nvSpPr>
        <dsp:cNvPr id="0" name=""/>
        <dsp:cNvSpPr/>
      </dsp:nvSpPr>
      <dsp:spPr>
        <a:xfrm rot="16200000">
          <a:off x="1561945" y="1046106"/>
          <a:ext cx="4516010" cy="2423796"/>
        </a:xfrm>
        <a:prstGeom prst="flowChartManualOperation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b="1" kern="1200"/>
            <a:t>Extent of SAEs </a:t>
          </a:r>
          <a:r>
            <a:rPr lang="en-US" sz="1800" kern="1200"/>
            <a:t>that will remain under the scope of Part 4B once IESSA is effective</a:t>
          </a:r>
        </a:p>
      </dsp:txBody>
      <dsp:txXfrm rot="5400000">
        <a:off x="2608052" y="903201"/>
        <a:ext cx="2423796" cy="2709606"/>
      </dsp:txXfrm>
    </dsp:sp>
    <dsp:sp modelId="{2AC0AF3A-23D7-4843-A25A-A5B7B57C3BE6}">
      <dsp:nvSpPr>
        <dsp:cNvPr id="0" name=""/>
        <dsp:cNvSpPr/>
      </dsp:nvSpPr>
      <dsp:spPr>
        <a:xfrm rot="16200000">
          <a:off x="4177359" y="1046106"/>
          <a:ext cx="4516010" cy="2423796"/>
        </a:xfrm>
        <a:prstGeom prst="flowChartManualOperation">
          <a:avLst/>
        </a:prstGeom>
        <a:solidFill>
          <a:schemeClr val="accent4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5466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800" b="1" kern="1200"/>
            <a:t>Adequacy of Part 4B</a:t>
          </a:r>
          <a:r>
            <a:rPr lang="en-US" sz="1800" kern="1200"/>
            <a:t> in addressing independence considerations for SAEs (e.g., value chain assurance, group engagements)</a:t>
          </a:r>
        </a:p>
      </dsp:txBody>
      <dsp:txXfrm rot="5400000">
        <a:off x="5223466" y="903201"/>
        <a:ext cx="2423796" cy="2709606"/>
      </dsp:txXfrm>
    </dsp:sp>
    <dsp:sp modelId="{A255DFFA-7C5C-40DE-86E5-7420AC45E3ED}">
      <dsp:nvSpPr>
        <dsp:cNvPr id="0" name=""/>
        <dsp:cNvSpPr/>
      </dsp:nvSpPr>
      <dsp:spPr>
        <a:xfrm rot="16200000">
          <a:off x="6773108" y="1046106"/>
          <a:ext cx="4516010" cy="2423796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5466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800" b="1" kern="1200"/>
            <a:t>Public interest need</a:t>
          </a:r>
          <a:r>
            <a:rPr lang="en-US" sz="1800" kern="1200"/>
            <a:t> for profession-agnostic standards for SAEs outside the scope of IIS in IESSA</a:t>
          </a:r>
        </a:p>
      </dsp:txBody>
      <dsp:txXfrm rot="5400000">
        <a:off x="7819215" y="903201"/>
        <a:ext cx="2423796" cy="27096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4DFEAB-4D67-49A4-A620-A344FD644D1D}">
      <dsp:nvSpPr>
        <dsp:cNvPr id="0" name=""/>
        <dsp:cNvSpPr/>
      </dsp:nvSpPr>
      <dsp:spPr>
        <a:xfrm>
          <a:off x="0" y="176891"/>
          <a:ext cx="3201713" cy="192102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Engagement with IESBA-JSS Liaison Group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(November 2025 &amp;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April 2026)</a:t>
          </a:r>
        </a:p>
      </dsp:txBody>
      <dsp:txXfrm>
        <a:off x="0" y="176891"/>
        <a:ext cx="3201713" cy="1921027"/>
      </dsp:txXfrm>
    </dsp:sp>
    <dsp:sp modelId="{1F3E17E2-4F21-49E7-8BBA-C54262413D05}">
      <dsp:nvSpPr>
        <dsp:cNvPr id="0" name=""/>
        <dsp:cNvSpPr/>
      </dsp:nvSpPr>
      <dsp:spPr>
        <a:xfrm>
          <a:off x="3521884" y="176891"/>
          <a:ext cx="3201713" cy="192102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Targeted outreach</a:t>
          </a:r>
          <a:r>
            <a:rPr lang="en-US" sz="2000" kern="1200"/>
            <a:t> to IIMAG, TICG, key regional PAOs and other stakeholders on SAEs performed by SAPs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(Questionnaires)</a:t>
          </a:r>
        </a:p>
      </dsp:txBody>
      <dsp:txXfrm>
        <a:off x="3521884" y="176891"/>
        <a:ext cx="3201713" cy="1921027"/>
      </dsp:txXfrm>
    </dsp:sp>
    <dsp:sp modelId="{F7DA15DD-F3B8-4F94-96ED-C4150F4CA6E4}">
      <dsp:nvSpPr>
        <dsp:cNvPr id="0" name=""/>
        <dsp:cNvSpPr/>
      </dsp:nvSpPr>
      <dsp:spPr>
        <a:xfrm>
          <a:off x="7043768" y="176891"/>
          <a:ext cx="3201713" cy="192102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Collaboration with IFAC</a:t>
          </a:r>
          <a:r>
            <a:rPr lang="en-US" sz="2000" kern="1200"/>
            <a:t> sustainability research team and other professional bodies to gather information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(Updated 2024 data)</a:t>
          </a:r>
        </a:p>
      </dsp:txBody>
      <dsp:txXfrm>
        <a:off x="7043768" y="176891"/>
        <a:ext cx="3201713" cy="1921027"/>
      </dsp:txXfrm>
    </dsp:sp>
    <dsp:sp modelId="{5BC694A5-D388-49EB-B36C-D59BF640D080}">
      <dsp:nvSpPr>
        <dsp:cNvPr id="0" name=""/>
        <dsp:cNvSpPr/>
      </dsp:nvSpPr>
      <dsp:spPr>
        <a:xfrm>
          <a:off x="1760942" y="2418090"/>
          <a:ext cx="3201713" cy="192102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Liaison with IAF </a:t>
          </a:r>
        </a:p>
      </dsp:txBody>
      <dsp:txXfrm>
        <a:off x="1760942" y="2418090"/>
        <a:ext cx="3201713" cy="1921027"/>
      </dsp:txXfrm>
    </dsp:sp>
    <dsp:sp modelId="{EEFBB5F3-45D0-4771-AF11-C13E28124BAF}">
      <dsp:nvSpPr>
        <dsp:cNvPr id="0" name=""/>
        <dsp:cNvSpPr/>
      </dsp:nvSpPr>
      <dsp:spPr>
        <a:xfrm>
          <a:off x="5282826" y="2418090"/>
          <a:ext cx="3201713" cy="1921027"/>
        </a:xfrm>
        <a:prstGeom prst="rect">
          <a:avLst/>
        </a:prstGeom>
        <a:solidFill>
          <a:schemeClr val="accent6">
            <a:lumMod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Research</a:t>
          </a:r>
          <a:r>
            <a:rPr lang="en-US" sz="2000" kern="1200"/>
            <a:t> into the nature of SAEs performed by non-PAs</a:t>
          </a:r>
        </a:p>
      </dsp:txBody>
      <dsp:txXfrm>
        <a:off x="5282826" y="2418090"/>
        <a:ext cx="3201713" cy="19210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9CB8DE-EAFE-4C69-AF12-A66B58562B1A}">
      <dsp:nvSpPr>
        <dsp:cNvPr id="0" name=""/>
        <dsp:cNvSpPr/>
      </dsp:nvSpPr>
      <dsp:spPr>
        <a:xfrm>
          <a:off x="0" y="849287"/>
          <a:ext cx="10657333" cy="8363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The PT recommends that the IESBA:</a:t>
          </a:r>
        </a:p>
      </dsp:txBody>
      <dsp:txXfrm>
        <a:off x="24495" y="873782"/>
        <a:ext cx="10608343" cy="787331"/>
      </dsp:txXfrm>
    </dsp:sp>
    <dsp:sp modelId="{79B36766-7206-4460-A35A-9248018A083D}">
      <dsp:nvSpPr>
        <dsp:cNvPr id="0" name=""/>
        <dsp:cNvSpPr/>
      </dsp:nvSpPr>
      <dsp:spPr>
        <a:xfrm>
          <a:off x="0" y="1954009"/>
          <a:ext cx="1491115" cy="149111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73F0AA-FA3D-4103-B2E2-84CE11A5812D}">
      <dsp:nvSpPr>
        <dsp:cNvPr id="0" name=""/>
        <dsp:cNvSpPr/>
      </dsp:nvSpPr>
      <dsp:spPr>
        <a:xfrm>
          <a:off x="1580582" y="1954009"/>
          <a:ext cx="9076750" cy="1491115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Does not initiate a standard-setting project at this stage and, instead, </a:t>
          </a:r>
          <a:r>
            <a:rPr lang="en-US" sz="2400" kern="1200">
              <a:solidFill>
                <a:srgbClr val="FFFFFF"/>
              </a:solidFill>
              <a:latin typeface="Calibri"/>
              <a:ea typeface="+mn-ea"/>
              <a:cs typeface="+mn-cs"/>
            </a:rPr>
            <a:t>monitors </a:t>
          </a:r>
          <a:r>
            <a:rPr lang="en-US" sz="2400" kern="1200"/>
            <a:t>developments in sustainability assurance practice through existing mechanisms, including IIMAG </a:t>
          </a:r>
        </a:p>
      </dsp:txBody>
      <dsp:txXfrm>
        <a:off x="1653385" y="2026812"/>
        <a:ext cx="8931144" cy="1345509"/>
      </dsp:txXfrm>
    </dsp:sp>
    <dsp:sp modelId="{E353E880-D27C-4ECE-97AC-2103108F41CC}">
      <dsp:nvSpPr>
        <dsp:cNvPr id="0" name=""/>
        <dsp:cNvSpPr/>
      </dsp:nvSpPr>
      <dsp:spPr>
        <a:xfrm>
          <a:off x="0" y="3624059"/>
          <a:ext cx="1491115" cy="149111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58B56B-3C21-4D9A-8037-F85FD00122E1}">
      <dsp:nvSpPr>
        <dsp:cNvPr id="0" name=""/>
        <dsp:cNvSpPr/>
      </dsp:nvSpPr>
      <dsp:spPr>
        <a:xfrm>
          <a:off x="1580582" y="3624059"/>
          <a:ext cx="9076750" cy="1491115"/>
        </a:xfrm>
        <a:prstGeom prst="roundRect">
          <a:avLst>
            <a:gd name="adj" fmla="val 16670"/>
          </a:avLst>
        </a:prstGeom>
        <a:solidFill>
          <a:schemeClr val="accent2">
            <a:hueOff val="-2387496"/>
            <a:satOff val="-13547"/>
            <a:lumOff val="437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rgbClr val="FFFFFF"/>
              </a:solidFill>
              <a:latin typeface="Calibri"/>
              <a:ea typeface="+mn-ea"/>
              <a:cs typeface="+mn-cs"/>
            </a:rPr>
            <a:t>Defers further </a:t>
          </a:r>
          <a:r>
            <a:rPr lang="en-US" sz="2400" kern="1200"/>
            <a:t>consideration of standard setting until clearer evidence of questions or challenges in practice and regulatory direction over SAEs within the scope of Part 4B</a:t>
          </a:r>
        </a:p>
      </dsp:txBody>
      <dsp:txXfrm>
        <a:off x="1653385" y="3696862"/>
        <a:ext cx="8931144" cy="134550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3A47CE-6C63-48F8-8F78-B54B2E596941}">
      <dsp:nvSpPr>
        <dsp:cNvPr id="0" name=""/>
        <dsp:cNvSpPr/>
      </dsp:nvSpPr>
      <dsp:spPr>
        <a:xfrm rot="16200000">
          <a:off x="-1265592" y="1880264"/>
          <a:ext cx="3002212" cy="4044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56740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/>
        </a:p>
      </dsp:txBody>
      <dsp:txXfrm>
        <a:off x="-1265592" y="1880264"/>
        <a:ext cx="3002212" cy="404492"/>
      </dsp:txXfrm>
    </dsp:sp>
    <dsp:sp modelId="{08D2BF46-F3FF-4EB0-9262-4BF08DBD55BA}">
      <dsp:nvSpPr>
        <dsp:cNvPr id="0" name=""/>
        <dsp:cNvSpPr/>
      </dsp:nvSpPr>
      <dsp:spPr>
        <a:xfrm>
          <a:off x="414529" y="410976"/>
          <a:ext cx="2014802" cy="343801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356740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Whether to undertake a project to develop independence standards for SAEs outside the scope of the IIS in the IESSA </a:t>
          </a:r>
          <a:r>
            <a:rPr lang="en-US" sz="1800" kern="1200">
              <a:solidFill>
                <a:srgbClr val="FFFF00"/>
              </a:solidFill>
            </a:rPr>
            <a:t>(Not recommended)</a:t>
          </a:r>
        </a:p>
      </dsp:txBody>
      <dsp:txXfrm>
        <a:off x="414529" y="410976"/>
        <a:ext cx="2014802" cy="3438014"/>
      </dsp:txXfrm>
    </dsp:sp>
    <dsp:sp modelId="{E0DCC6AB-BFCD-42D5-8B82-AB63FC1D68BF}">
      <dsp:nvSpPr>
        <dsp:cNvPr id="0" name=""/>
        <dsp:cNvSpPr/>
      </dsp:nvSpPr>
      <dsp:spPr>
        <a:xfrm>
          <a:off x="0" y="61938"/>
          <a:ext cx="808985" cy="808985"/>
        </a:xfrm>
        <a:prstGeom prst="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68C7CD-75D0-42B1-BD30-F85933708E18}">
      <dsp:nvSpPr>
        <dsp:cNvPr id="0" name=""/>
        <dsp:cNvSpPr/>
      </dsp:nvSpPr>
      <dsp:spPr>
        <a:xfrm rot="16200000">
          <a:off x="1660546" y="1880264"/>
          <a:ext cx="3002212" cy="4044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56740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/>
        </a:p>
      </dsp:txBody>
      <dsp:txXfrm>
        <a:off x="1660546" y="1880264"/>
        <a:ext cx="3002212" cy="404492"/>
      </dsp:txXfrm>
    </dsp:sp>
    <dsp:sp modelId="{171A1F1C-1C7B-4424-9DCC-43332A57AF5B}">
      <dsp:nvSpPr>
        <dsp:cNvPr id="0" name=""/>
        <dsp:cNvSpPr/>
      </dsp:nvSpPr>
      <dsp:spPr>
        <a:xfrm>
          <a:off x="3316671" y="422445"/>
          <a:ext cx="2014802" cy="3426545"/>
        </a:xfrm>
        <a:prstGeom prst="rect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356740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Whether the approach to such a project should be profession-agnostic </a:t>
          </a:r>
          <a:r>
            <a:rPr lang="en-US" sz="1800" kern="1200">
              <a:solidFill>
                <a:srgbClr val="FFFF00"/>
              </a:solidFill>
            </a:rPr>
            <a:t>(N/A)</a:t>
          </a:r>
        </a:p>
      </dsp:txBody>
      <dsp:txXfrm>
        <a:off x="3316671" y="422445"/>
        <a:ext cx="2014802" cy="3426545"/>
      </dsp:txXfrm>
    </dsp:sp>
    <dsp:sp modelId="{0F5F100E-F0A7-4680-B5F5-C15E158D23FD}">
      <dsp:nvSpPr>
        <dsp:cNvPr id="0" name=""/>
        <dsp:cNvSpPr/>
      </dsp:nvSpPr>
      <dsp:spPr>
        <a:xfrm>
          <a:off x="2959406" y="47473"/>
          <a:ext cx="808985" cy="808985"/>
        </a:xfrm>
        <a:prstGeom prst="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004892-5372-455E-8AA1-1E607742926B}">
      <dsp:nvSpPr>
        <dsp:cNvPr id="0" name=""/>
        <dsp:cNvSpPr/>
      </dsp:nvSpPr>
      <dsp:spPr>
        <a:xfrm rot="16200000">
          <a:off x="-1292251" y="1918381"/>
          <a:ext cx="3063459" cy="4121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63495" bIns="0" numCol="1" spcCol="1270" anchor="t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/>
            </a:solidFill>
          </a:endParaRPr>
        </a:p>
      </dsp:txBody>
      <dsp:txXfrm>
        <a:off x="-1292251" y="1918381"/>
        <a:ext cx="3063459" cy="412151"/>
      </dsp:txXfrm>
    </dsp:sp>
    <dsp:sp modelId="{E57B2872-3042-44C1-A31A-487C245B1420}">
      <dsp:nvSpPr>
        <dsp:cNvPr id="0" name=""/>
        <dsp:cNvSpPr/>
      </dsp:nvSpPr>
      <dsp:spPr>
        <a:xfrm>
          <a:off x="445553" y="370091"/>
          <a:ext cx="2052954" cy="3508733"/>
        </a:xfrm>
        <a:prstGeom prst="rect">
          <a:avLst/>
        </a:prstGeom>
        <a:solidFill>
          <a:schemeClr val="accent4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363495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Identify options for the approach and pros and cons from the point of view of maximizing A&amp;I of standards </a:t>
          </a:r>
          <a:r>
            <a:rPr lang="en-US" sz="1800" kern="1200">
              <a:solidFill>
                <a:srgbClr val="FFFF00"/>
              </a:solidFill>
            </a:rPr>
            <a:t>(N/A)</a:t>
          </a:r>
        </a:p>
      </dsp:txBody>
      <dsp:txXfrm>
        <a:off x="445553" y="370091"/>
        <a:ext cx="2052954" cy="3508733"/>
      </dsp:txXfrm>
    </dsp:sp>
    <dsp:sp modelId="{63567197-A039-41DA-B961-378999023322}">
      <dsp:nvSpPr>
        <dsp:cNvPr id="0" name=""/>
        <dsp:cNvSpPr/>
      </dsp:nvSpPr>
      <dsp:spPr>
        <a:xfrm>
          <a:off x="33401" y="48687"/>
          <a:ext cx="824303" cy="824303"/>
        </a:xfrm>
        <a:prstGeom prst="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B12789-E28C-43E1-8D30-8531B3413535}">
      <dsp:nvSpPr>
        <dsp:cNvPr id="0" name=""/>
        <dsp:cNvSpPr/>
      </dsp:nvSpPr>
      <dsp:spPr>
        <a:xfrm rot="16200000">
          <a:off x="1689192" y="1918381"/>
          <a:ext cx="3063459" cy="4121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63495" bIns="0" numCol="1" spcCol="1270" anchor="t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/>
            </a:solidFill>
          </a:endParaRPr>
        </a:p>
      </dsp:txBody>
      <dsp:txXfrm>
        <a:off x="1689192" y="1918381"/>
        <a:ext cx="3063459" cy="412151"/>
      </dsp:txXfrm>
    </dsp:sp>
    <dsp:sp modelId="{F6E5A091-F07E-48AC-BD22-80B95E858C66}">
      <dsp:nvSpPr>
        <dsp:cNvPr id="0" name=""/>
        <dsp:cNvSpPr/>
      </dsp:nvSpPr>
      <dsp:spPr>
        <a:xfrm>
          <a:off x="3426998" y="371163"/>
          <a:ext cx="2052954" cy="3506588"/>
        </a:xfrm>
        <a:prstGeom prst="rect">
          <a:avLst/>
        </a:prstGeom>
        <a:solidFill>
          <a:schemeClr val="accent4">
            <a:hueOff val="-1707750"/>
            <a:satOff val="-23423"/>
            <a:lumOff val="-1470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363495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Highlight questions of principle or judgment on which the IESBA’s direction is needed before commencing any such project </a:t>
          </a:r>
          <a:r>
            <a:rPr lang="en-US" sz="1800" kern="1200">
              <a:solidFill>
                <a:srgbClr val="FFFF00"/>
              </a:solidFill>
            </a:rPr>
            <a:t>(N/A)</a:t>
          </a:r>
        </a:p>
      </dsp:txBody>
      <dsp:txXfrm>
        <a:off x="3426998" y="371163"/>
        <a:ext cx="2052954" cy="3506588"/>
      </dsp:txXfrm>
    </dsp:sp>
    <dsp:sp modelId="{BD941664-067D-4F35-A74B-F8A8BE32C5CC}">
      <dsp:nvSpPr>
        <dsp:cNvPr id="0" name=""/>
        <dsp:cNvSpPr/>
      </dsp:nvSpPr>
      <dsp:spPr>
        <a:xfrm>
          <a:off x="3014846" y="48687"/>
          <a:ext cx="824303" cy="824303"/>
        </a:xfrm>
        <a:prstGeom prst="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BDA619-E2D6-D849-AD84-3862A3A7116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78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9536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0336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2.wdp"/></Relationships>
</file>

<file path=ppt/slideLayouts/_rels/slideLayout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6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0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2512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758041" y="22912"/>
            <a:ext cx="6433959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267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6099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69956" y="0"/>
            <a:ext cx="5955252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964004" y="1545696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92566" y="1706033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5417" y="51487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</p:spTree>
    <p:extLst>
      <p:ext uri="{BB962C8B-B14F-4D97-AF65-F5344CB8AC3E}">
        <p14:creationId xmlns:p14="http://schemas.microsoft.com/office/powerpoint/2010/main" val="40181753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39162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24253899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651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</a:t>
            </a:r>
            <a:r>
              <a:rPr lang="en-US" sz="1800" b="0" cap="none" spc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www.IFEA.org</a:t>
            </a:r>
            <a:endParaRPr lang="en-US" sz="1800" b="0" cap="none" spc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accent1"/>
                </a:solidFill>
              </a:rPr>
              <a:t>@International Auditing and Assurance</a:t>
            </a:r>
            <a:br>
              <a:rPr lang="en-US" sz="2000">
                <a:solidFill>
                  <a:schemeClr val="accent1"/>
                </a:solidFill>
              </a:rPr>
            </a:br>
            <a:r>
              <a:rPr lang="en-US" sz="200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5181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9720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7324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600999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71043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0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004163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229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903583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-54429" y="0"/>
            <a:ext cx="12246429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496020" y="345057"/>
            <a:ext cx="6209579" cy="6133381"/>
          </a:xfrm>
          <a:prstGeom prst="rect">
            <a:avLst/>
          </a:prstGeom>
          <a:solidFill>
            <a:srgbClr val="E8E3D7">
              <a:alpha val="9686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1791" y="606903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57635" y="1628235"/>
            <a:ext cx="4628766" cy="4322285"/>
          </a:xfrm>
        </p:spPr>
        <p:txBody>
          <a:bodyPr>
            <a:normAutofit/>
          </a:bodyPr>
          <a:lstStyle>
            <a:lvl1pPr marL="285750" indent="-28575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b="0" i="0" kern="1200" cap="none" baseline="0" dirty="0">
                <a:solidFill>
                  <a:schemeClr val="accent2"/>
                </a:solidFill>
                <a:latin typeface="Segoe UI" panose="020B0502040204020203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95710843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7DA599D-9492-C672-6D38-CB69EC7F7126}"/>
              </a:ext>
            </a:extLst>
          </p:cNvPr>
          <p:cNvSpPr/>
          <p:nvPr userDrawn="1"/>
        </p:nvSpPr>
        <p:spPr>
          <a:xfrm>
            <a:off x="445674" y="5655448"/>
            <a:ext cx="3742124" cy="1202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0" b="14033"/>
          <a:stretch/>
        </p:blipFill>
        <p:spPr>
          <a:xfrm>
            <a:off x="0" y="-1"/>
            <a:ext cx="12192000" cy="446258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</p:spTree>
    <p:extLst>
      <p:ext uri="{BB962C8B-B14F-4D97-AF65-F5344CB8AC3E}">
        <p14:creationId xmlns:p14="http://schemas.microsoft.com/office/powerpoint/2010/main" val="539701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51077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15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766370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Column w/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660976"/>
            <a:ext cx="10219765" cy="635696"/>
          </a:xfr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Single column text with 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86CD400-B92A-42DD-8ED4-E487A8A568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51518" y="1790700"/>
            <a:ext cx="5240482" cy="4267200"/>
          </a:xfrm>
          <a:prstGeom prst="rect">
            <a:avLst/>
          </a:prstGeom>
          <a:solidFill>
            <a:srgbClr val="FFFFFF"/>
          </a:solidFill>
          <a:ln w="3175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1AFC33D-11FB-9813-E53C-1C58C5B261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1790699"/>
            <a:ext cx="5631872" cy="42672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4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styles:  </a:t>
            </a:r>
            <a:r>
              <a:rPr lang="en-US" err="1"/>
              <a:t>askdgjpwkgjadaj</a:t>
            </a:r>
            <a:r>
              <a:rPr lang="en-US"/>
              <a:t> wPIVTEPUJejpigdmkl4tklvegjdhwpaiktlejwpiegskjlwKEL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6580A2-8F05-4FEA-7D3D-1B41D27268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23424" y="6217919"/>
            <a:ext cx="1197076" cy="43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28225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Column DrkBlue Backgroun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669289"/>
            <a:ext cx="10228729" cy="635696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/>
              <a:t>Single column of text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F105923E-5175-A898-9B3F-610B2DF420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1790700"/>
            <a:ext cx="10228729" cy="3962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40000"/>
              </a:lnSpc>
              <a:buNone/>
              <a:defRPr sz="1600">
                <a:solidFill>
                  <a:srgbClr val="FFFFFF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styles:  </a:t>
            </a:r>
            <a:r>
              <a:rPr lang="en-US" err="1"/>
              <a:t>askdgjpwkgjadaj</a:t>
            </a:r>
            <a:r>
              <a:rPr lang="en-US"/>
              <a:t> wPIVTEPUJejpigdmkl4tklvegjdhwpaiktlejwpiegskjlwKEL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904123-41DF-2D6C-8530-B4A95632FFA9}"/>
              </a:ext>
            </a:extLst>
          </p:cNvPr>
          <p:cNvSpPr/>
          <p:nvPr userDrawn="1"/>
        </p:nvSpPr>
        <p:spPr>
          <a:xfrm>
            <a:off x="9766092" y="6265889"/>
            <a:ext cx="1771973" cy="4347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0A4A35-DF43-3279-F14E-DA43CB9AC6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2473" y="6212919"/>
            <a:ext cx="1188027" cy="43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14918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Column LgtBlue Backgroun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3365" y="670593"/>
            <a:ext cx="10228729" cy="635696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/>
              <a:t>Single column of text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F105923E-5175-A898-9B3F-610B2DF420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3365" y="1790700"/>
            <a:ext cx="10228729" cy="3962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40000"/>
              </a:lnSpc>
              <a:buNone/>
              <a:defRPr sz="1600">
                <a:solidFill>
                  <a:srgbClr val="FFFFFF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styles:  </a:t>
            </a:r>
            <a:r>
              <a:rPr lang="en-US" err="1"/>
              <a:t>askdgjpwkgjadaj</a:t>
            </a:r>
            <a:r>
              <a:rPr lang="en-US"/>
              <a:t> wPIVTEPUJejpigdmkl4tklvegjdhwpaiktlejwpiegskjlwKEL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904123-41DF-2D6C-8530-B4A95632FFA9}"/>
              </a:ext>
            </a:extLst>
          </p:cNvPr>
          <p:cNvSpPr/>
          <p:nvPr userDrawn="1"/>
        </p:nvSpPr>
        <p:spPr>
          <a:xfrm>
            <a:off x="9766092" y="6265889"/>
            <a:ext cx="1528997" cy="4347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36069B-2646-674D-00D9-02943AE54C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2473" y="6212919"/>
            <a:ext cx="1188027" cy="43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5405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Column White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660975"/>
            <a:ext cx="10210800" cy="635696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Single column text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F105923E-5175-A898-9B3F-610B2DF420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1790700"/>
            <a:ext cx="10210800" cy="42672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4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styles:  </a:t>
            </a:r>
            <a:r>
              <a:rPr lang="en-US" err="1"/>
              <a:t>askdgjpwkgjadaj</a:t>
            </a:r>
            <a:r>
              <a:rPr lang="en-US"/>
              <a:t> wPIVTEPUJejpigdmkl4tklvegjdhwpaiktlejwpiegskjlwKEL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A2E005-EEAA-9BFC-9B96-CBD55EA0E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23424" y="6217919"/>
            <a:ext cx="1197076" cy="43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84100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Column w/LightGray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6C3A647-3242-5A6F-5A5F-C8D2DB0C455D}"/>
              </a:ext>
            </a:extLst>
          </p:cNvPr>
          <p:cNvSpPr/>
          <p:nvPr userDrawn="1"/>
        </p:nvSpPr>
        <p:spPr>
          <a:xfrm>
            <a:off x="0" y="0"/>
            <a:ext cx="12192000" cy="6057900"/>
          </a:xfrm>
          <a:prstGeom prst="rect">
            <a:avLst/>
          </a:prstGeom>
          <a:solidFill>
            <a:srgbClr val="F5F5F5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639387"/>
            <a:ext cx="10210800" cy="698848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Single column text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7FC0E62-B259-A8AD-7BBD-218E5F2D9D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1790700"/>
            <a:ext cx="10210800" cy="3962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4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styles:  askdgjpwkgjadajgav3qbyqeth qc4v7byhvfsb1q45ybuq45q3v4e6hg wPIVTEPUJejpigdmkl4tklvegjdhwpaiktlejwpiegskjlwKELalksvhio4tvwhg </a:t>
            </a:r>
            <a:r>
              <a:rPr lang="en-US" err="1"/>
              <a:t>ljadh</a:t>
            </a:r>
            <a:r>
              <a:rPr lang="en-US"/>
              <a:t> bhrb5buwh4q5bq4y4yq357q4 wojuy5ho34iwtGLSDJHGwou44ETHJGwouethjdakghouwrTGHwovü5y3m4n5uv	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D00107-D5E4-8469-8057-DAB2B257CB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23424" y="6217919"/>
            <a:ext cx="1197076" cy="43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41934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Colum w/Pic D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B1DADDC-2DA3-DF42-EB93-555A35889F93}"/>
              </a:ext>
            </a:extLst>
          </p:cNvPr>
          <p:cNvSpPr/>
          <p:nvPr userDrawn="1"/>
        </p:nvSpPr>
        <p:spPr>
          <a:xfrm>
            <a:off x="0" y="1485900"/>
            <a:ext cx="7010400" cy="457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665249"/>
            <a:ext cx="10210800" cy="635696"/>
          </a:xfr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/>
              <a:t>Single column text with 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86CD400-B92A-42DD-8ED4-E487A8A568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18020" y="1485900"/>
            <a:ext cx="4602480" cy="4584469"/>
          </a:xfrm>
          <a:prstGeom prst="rect">
            <a:avLst/>
          </a:prstGeom>
          <a:ln w="6350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58F742E3-E1D1-F94A-A505-E8D573C4BC1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2057400"/>
            <a:ext cx="5631874" cy="36957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40000"/>
              </a:lnSpc>
              <a:buNone/>
              <a:defRPr sz="1600">
                <a:solidFill>
                  <a:srgbClr val="FFFFFF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styles:  askdgjpwkgjadajgav3qbyqeth qc4v7byhvfsb1q45ybuq45q3v4e6hg wPIVTEPUJejpigdmkl4tklvegjdhwpaiktlejwpiegskjlwKELalksvhio4tvwhg </a:t>
            </a:r>
            <a:r>
              <a:rPr lang="en-US" err="1"/>
              <a:t>ljadh</a:t>
            </a:r>
            <a:r>
              <a:rPr lang="en-US"/>
              <a:t> bhrb5buwh4q5bq4y4yq357q4 wojuy5ho34iwtGLSDJHGwou44ETHJGwouethjdakghouwrTGHwovü5y3m4n5uv	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68235B-5DD0-7710-C89E-4AA9B65B5760}"/>
              </a:ext>
            </a:extLst>
          </p:cNvPr>
          <p:cNvSpPr/>
          <p:nvPr userDrawn="1"/>
        </p:nvSpPr>
        <p:spPr>
          <a:xfrm>
            <a:off x="11963400" y="2057169"/>
            <a:ext cx="228600" cy="40108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E2986F-FAF0-8CFB-30E5-1DA31B2897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23424" y="6217919"/>
            <a:ext cx="1197076" cy="43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757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08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text with Photo-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86CD400-B92A-42DD-8ED4-E487A8A568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-1"/>
            <a:ext cx="6096000" cy="6858001"/>
          </a:xfrm>
          <a:prstGeom prst="rect">
            <a:avLst/>
          </a:prstGeom>
          <a:solidFill>
            <a:schemeClr val="bg2"/>
          </a:solidFill>
          <a:ln w="6350">
            <a:noFill/>
          </a:ln>
        </p:spPr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B1DADDC-2DA3-DF42-EB93-555A35889F93}"/>
              </a:ext>
            </a:extLst>
          </p:cNvPr>
          <p:cNvSpPr/>
          <p:nvPr userDrawn="1"/>
        </p:nvSpPr>
        <p:spPr>
          <a:xfrm>
            <a:off x="0" y="0"/>
            <a:ext cx="6126480" cy="6858000"/>
          </a:xfrm>
          <a:prstGeom prst="rect">
            <a:avLst/>
          </a:prstGeom>
          <a:solidFill>
            <a:srgbClr val="00A4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683410"/>
            <a:ext cx="4523970" cy="3505132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Single column of text with picture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071231-F531-D85D-0DD0-F44F6655AE70}"/>
              </a:ext>
            </a:extLst>
          </p:cNvPr>
          <p:cNvSpPr/>
          <p:nvPr userDrawn="1"/>
        </p:nvSpPr>
        <p:spPr>
          <a:xfrm>
            <a:off x="9788577" y="6288374"/>
            <a:ext cx="1499016" cy="35226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7BBEEA-1B8F-A39E-D778-B73E1CF31C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4400" y="6212919"/>
            <a:ext cx="1188027" cy="43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823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text with Photo-Lg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86CD400-B92A-42DD-8ED4-E487A8A568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-1"/>
            <a:ext cx="6096000" cy="6858001"/>
          </a:xfrm>
          <a:prstGeom prst="rect">
            <a:avLst/>
          </a:prstGeom>
          <a:solidFill>
            <a:schemeClr val="bg2"/>
          </a:solidFill>
          <a:ln w="6350">
            <a:noFill/>
          </a:ln>
        </p:spPr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B1DADDC-2DA3-DF42-EB93-555A35889F93}"/>
              </a:ext>
            </a:extLst>
          </p:cNvPr>
          <p:cNvSpPr/>
          <p:nvPr userDrawn="1"/>
        </p:nvSpPr>
        <p:spPr>
          <a:xfrm>
            <a:off x="0" y="0"/>
            <a:ext cx="612648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687065"/>
            <a:ext cx="4523970" cy="3530973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Single column of text with picture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071231-F531-D85D-0DD0-F44F6655AE70}"/>
              </a:ext>
            </a:extLst>
          </p:cNvPr>
          <p:cNvSpPr/>
          <p:nvPr userDrawn="1"/>
        </p:nvSpPr>
        <p:spPr>
          <a:xfrm>
            <a:off x="9788577" y="6288374"/>
            <a:ext cx="1499016" cy="35226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D21972-074D-3FE9-F18F-ADF6C55C86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4400" y="6212919"/>
            <a:ext cx="1188027" cy="43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56730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text with Photo-Drk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86CD400-B92A-42DD-8ED4-E487A8A568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-1"/>
            <a:ext cx="6096000" cy="6858001"/>
          </a:xfrm>
          <a:prstGeom prst="rect">
            <a:avLst/>
          </a:prstGeom>
          <a:solidFill>
            <a:schemeClr val="bg2"/>
          </a:solidFill>
          <a:ln w="6350">
            <a:noFill/>
          </a:ln>
        </p:spPr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B1DADDC-2DA3-DF42-EB93-555A35889F93}"/>
              </a:ext>
            </a:extLst>
          </p:cNvPr>
          <p:cNvSpPr/>
          <p:nvPr userDrawn="1"/>
        </p:nvSpPr>
        <p:spPr>
          <a:xfrm>
            <a:off x="0" y="0"/>
            <a:ext cx="612648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680528"/>
            <a:ext cx="4523970" cy="3507971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Single column of text with picture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071231-F531-D85D-0DD0-F44F6655AE70}"/>
              </a:ext>
            </a:extLst>
          </p:cNvPr>
          <p:cNvSpPr/>
          <p:nvPr userDrawn="1"/>
        </p:nvSpPr>
        <p:spPr>
          <a:xfrm>
            <a:off x="9788577" y="6288374"/>
            <a:ext cx="1499016" cy="35226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EAAC78-371D-1E29-C114-14C5F83B1F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4400" y="6212919"/>
            <a:ext cx="1188027" cy="43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010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vy Copy w/ Photo-Lgt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384B401-28B4-2414-CB19-2CA66772C0B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73243"/>
            <a:ext cx="5666282" cy="5715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/>
              <a:t>Headline Text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86CD400-B92A-42DD-8ED4-E487A8A568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35317" y="1485900"/>
            <a:ext cx="4089079" cy="3943286"/>
          </a:xfrm>
          <a:prstGeom prst="ellipse">
            <a:avLst/>
          </a:prstGeom>
          <a:solidFill>
            <a:schemeClr val="bg2"/>
          </a:solidFill>
          <a:ln w="6350">
            <a:noFill/>
          </a:ln>
        </p:spPr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BC0C80-29B1-23AB-2B1A-A6594E208C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2066769"/>
            <a:ext cx="5658787" cy="2975403"/>
          </a:xfrm>
          <a:prstGeom prst="rect">
            <a:avLst/>
          </a:prstGeom>
        </p:spPr>
        <p:txBody>
          <a:bodyPr/>
          <a:lstStyle>
            <a:lvl1pPr marL="285750" indent="-285750">
              <a:lnSpc>
                <a:spcPct val="110000"/>
              </a:lnSpc>
              <a:buFont typeface="Arial" panose="020B0604020202020204" pitchFamily="34" charset="0"/>
              <a:buChar char="•"/>
              <a:defRPr sz="18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Text </a:t>
            </a:r>
            <a:r>
              <a:rPr lang="en-US" err="1"/>
              <a:t>Copy:dfkljeiroyhjbkvlbjerp</a:t>
            </a:r>
            <a:r>
              <a:rPr lang="en-US"/>
              <a:t> iopyjeahbjgrio56iuyq4eiahpjh3q854ou6930yueagu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Text </a:t>
            </a:r>
            <a:r>
              <a:rPr lang="en-US" err="1"/>
              <a:t>Copy:dfkljeiroyhjbkvlbjerp</a:t>
            </a:r>
            <a:r>
              <a:rPr lang="en-US"/>
              <a:t> iopyjeahbjgrio56iuyq4eiahpjh3q854ou6930yueagu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Text </a:t>
            </a:r>
            <a:r>
              <a:rPr lang="en-US" err="1"/>
              <a:t>Copy:dfkljeiroyhjbkvlbjerp</a:t>
            </a:r>
            <a:r>
              <a:rPr lang="en-US"/>
              <a:t> iopyjeahbjgrio56iuyq4eiahpjh3q854ou6930yueagu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Text </a:t>
            </a:r>
            <a:r>
              <a:rPr lang="en-US" err="1"/>
              <a:t>Copy:dfkljeiroyhjbkvlbjerp</a:t>
            </a:r>
            <a:r>
              <a:rPr lang="en-US"/>
              <a:t> iopyjeahbjgrio56iuyq4eiahpjh3q854ou6930yue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629DAE-C300-C274-EC0A-44CF4408ED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2473" y="6212919"/>
            <a:ext cx="1188027" cy="43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39238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vy Copy w/ Photo-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384B401-28B4-2414-CB19-2CA66772C0B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4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69084"/>
            <a:ext cx="5688767" cy="5715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/>
              <a:t>Headline Text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86CD400-B92A-42DD-8ED4-E487A8A568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35317" y="1485900"/>
            <a:ext cx="4089079" cy="3943286"/>
          </a:xfrm>
          <a:prstGeom prst="ellipse">
            <a:avLst/>
          </a:prstGeom>
          <a:solidFill>
            <a:schemeClr val="bg2"/>
          </a:solidFill>
          <a:ln w="6350">
            <a:noFill/>
          </a:ln>
        </p:spPr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BC0C80-29B1-23AB-2B1A-A6594E208C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2066769"/>
            <a:ext cx="5658787" cy="2975403"/>
          </a:xfrm>
          <a:prstGeom prst="rect">
            <a:avLst/>
          </a:prstGeom>
        </p:spPr>
        <p:txBody>
          <a:bodyPr/>
          <a:lstStyle>
            <a:lvl1pPr marL="285750" indent="-285750">
              <a:lnSpc>
                <a:spcPct val="110000"/>
              </a:lnSpc>
              <a:buFont typeface="Arial" panose="020B0604020202020204" pitchFamily="34" charset="0"/>
              <a:buChar char="•"/>
              <a:defRPr sz="18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Text </a:t>
            </a:r>
            <a:r>
              <a:rPr lang="en-US" err="1"/>
              <a:t>Copy:dfkljeiroyhjbkvlbjerp</a:t>
            </a:r>
            <a:r>
              <a:rPr lang="en-US"/>
              <a:t> iopyjeahbjgrio56iuyq4eiahpjh3q854ou6930yueagu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Text </a:t>
            </a:r>
            <a:r>
              <a:rPr lang="en-US" err="1"/>
              <a:t>Copy:dfkljeiroyhjbkvlbjerp</a:t>
            </a:r>
            <a:r>
              <a:rPr lang="en-US"/>
              <a:t> iopyjeahbjgrio56iuyq4eiahpjh3q854ou6930yueagu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Text </a:t>
            </a:r>
            <a:r>
              <a:rPr lang="en-US" err="1"/>
              <a:t>Copy:dfkljeiroyhjbkvlbjerp</a:t>
            </a:r>
            <a:r>
              <a:rPr lang="en-US"/>
              <a:t> iopyjeahbjgrio56iuyq4eiahpjh3q854ou6930yueagu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Text </a:t>
            </a:r>
            <a:r>
              <a:rPr lang="en-US" err="1"/>
              <a:t>Copy:dfkljeiroyhjbkvlbjerp</a:t>
            </a:r>
            <a:r>
              <a:rPr lang="en-US"/>
              <a:t> iopyjeahbjgrio56iuyq4eiahpjh3q854ou6930yue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066A37-B84D-73C9-4C16-6886A6296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2473" y="6212919"/>
            <a:ext cx="1188027" cy="43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74888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vy Copy w/ Photo-Drk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384B401-28B4-2414-CB19-2CA66772C0B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72591"/>
            <a:ext cx="5666282" cy="5715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/>
              <a:t>Headline Text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86CD400-B92A-42DD-8ED4-E487A8A568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35317" y="1485900"/>
            <a:ext cx="4089079" cy="3943286"/>
          </a:xfrm>
          <a:prstGeom prst="ellipse">
            <a:avLst/>
          </a:prstGeom>
          <a:solidFill>
            <a:schemeClr val="bg2"/>
          </a:solidFill>
          <a:ln w="6350">
            <a:noFill/>
          </a:ln>
        </p:spPr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BC0C80-29B1-23AB-2B1A-A6594E208C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2066769"/>
            <a:ext cx="5658787" cy="2975403"/>
          </a:xfrm>
          <a:prstGeom prst="rect">
            <a:avLst/>
          </a:prstGeom>
        </p:spPr>
        <p:txBody>
          <a:bodyPr/>
          <a:lstStyle>
            <a:lvl1pPr marL="285750" indent="-285750">
              <a:lnSpc>
                <a:spcPct val="110000"/>
              </a:lnSpc>
              <a:buFont typeface="Arial" panose="020B0604020202020204" pitchFamily="34" charset="0"/>
              <a:buChar char="•"/>
              <a:defRPr sz="18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Text </a:t>
            </a:r>
            <a:r>
              <a:rPr lang="en-US" err="1"/>
              <a:t>Copy:dfkljeiroyhjbkvlbjerp</a:t>
            </a:r>
            <a:r>
              <a:rPr lang="en-US"/>
              <a:t> iopyjeahbjgrio56iuyq4eiahpjh3q854ou6930yueagu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Text </a:t>
            </a:r>
            <a:r>
              <a:rPr lang="en-US" err="1"/>
              <a:t>Copy:dfkljeiroyhjbkvlbjerp</a:t>
            </a:r>
            <a:r>
              <a:rPr lang="en-US"/>
              <a:t> iopyjeahbjgrio56iuyq4eiahpjh3q854ou6930yueagu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Text </a:t>
            </a:r>
            <a:r>
              <a:rPr lang="en-US" err="1"/>
              <a:t>Copy:dfkljeiroyhjbkvlbjerp</a:t>
            </a:r>
            <a:r>
              <a:rPr lang="en-US"/>
              <a:t> iopyjeahbjgrio56iuyq4eiahpjh3q854ou6930yueagu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Text </a:t>
            </a:r>
            <a:r>
              <a:rPr lang="en-US" err="1"/>
              <a:t>Copy:dfkljeiroyhjbkvlbjerp</a:t>
            </a:r>
            <a:r>
              <a:rPr lang="en-US"/>
              <a:t> iopyjeahbjgrio56iuyq4eiahpjh3q854ou6930yue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8F9BCA-716F-6FE9-D9AF-89B0C963B8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2473" y="6212919"/>
            <a:ext cx="1188027" cy="43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96943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w/GrayBackground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22B9D88-D1F3-C248-EFCF-50C238B0F055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rgbClr val="F5F5F5">
              <a:alpha val="4941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92BDF46-EE4C-D2CC-B96A-7FDE6DDA5E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1790700"/>
            <a:ext cx="4966447" cy="3962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4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styles:  </a:t>
            </a:r>
            <a:r>
              <a:rPr lang="en-US" err="1"/>
              <a:t>askdgjpwkgjadaj</a:t>
            </a:r>
            <a:r>
              <a:rPr lang="en-US"/>
              <a:t> wPIVTEPUJejpigdmkl4tklvegjdhwpaiktlejwpiegskjlwKEL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660975"/>
            <a:ext cx="10210800" cy="635696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Two column text on gray background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DC8D9A4A-A261-1C10-7802-8BB4CE83B5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11156" y="1790700"/>
            <a:ext cx="4814044" cy="397279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4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styles:  </a:t>
            </a:r>
            <a:r>
              <a:rPr lang="en-US" err="1"/>
              <a:t>askdgjpwkgjadaj</a:t>
            </a:r>
            <a:r>
              <a:rPr lang="en-US"/>
              <a:t> wPIVTEPUJejpigdmkl4tklvegjdhwpaiktlejwpiegskjlwKEL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8C2710-406A-880D-2495-923B5C65C3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23424" y="6217919"/>
            <a:ext cx="1197076" cy="43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88118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w/DrkBlue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22B9D88-D1F3-C248-EFCF-50C238B0F055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92BDF46-EE4C-D2CC-B96A-7FDE6DDA5E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399" y="1790700"/>
            <a:ext cx="4957483" cy="3962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40000"/>
              </a:lnSpc>
              <a:buNone/>
              <a:defRPr sz="1600">
                <a:solidFill>
                  <a:srgbClr val="FFFFFF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styles:  </a:t>
            </a:r>
            <a:r>
              <a:rPr lang="en-US" err="1"/>
              <a:t>askdgjpwkgjadaj</a:t>
            </a:r>
            <a:r>
              <a:rPr lang="en-US"/>
              <a:t> wPIVTEPUJejpigdmkl4tklvegjdhwpaiktlejwpiegskjlwKEL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652664"/>
            <a:ext cx="10219765" cy="635696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/>
              <a:t>Two column text on dark blue background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DC8D9A4A-A261-1C10-7802-8BB4CE83B5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20120" y="1790700"/>
            <a:ext cx="4814045" cy="397279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40000"/>
              </a:lnSpc>
              <a:buNone/>
              <a:defRPr sz="1600">
                <a:solidFill>
                  <a:srgbClr val="FFFFFF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styles:  </a:t>
            </a:r>
            <a:r>
              <a:rPr lang="en-US" err="1"/>
              <a:t>askdgjpwkgjadaj</a:t>
            </a:r>
            <a:r>
              <a:rPr lang="en-US"/>
              <a:t> wPIVTEPUJejpigdmkl4tklvegjdhwpaiktlejwpiegskjlwKEL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9EC647-14EE-C6ED-2854-1FB0E88154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32473" y="6212919"/>
            <a:ext cx="1188027" cy="43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9277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hitet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667324"/>
            <a:ext cx="10228729" cy="635696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Two columns of text on white background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FE37BA7F-AA34-FDB2-667A-5C8498B334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399" y="1790700"/>
            <a:ext cx="4930590" cy="42672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4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styles:  </a:t>
            </a:r>
            <a:r>
              <a:rPr lang="en-US" err="1"/>
              <a:t>askdgjpwkgjadaj</a:t>
            </a:r>
            <a:r>
              <a:rPr lang="en-US"/>
              <a:t> wPIVTEPUJejpigdmkl4tklvegjdhwpaiktlejwpiegskjlwKEL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37903E10-6C4D-F057-D787-660D3A3ADD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47012" y="1788459"/>
            <a:ext cx="4796117" cy="42672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4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styles:  </a:t>
            </a:r>
            <a:r>
              <a:rPr lang="en-US" err="1"/>
              <a:t>askdgjpwkgjadaj</a:t>
            </a:r>
            <a:r>
              <a:rPr lang="en-US"/>
              <a:t> wPIVTEPUJejpigdmkl4tklvegjdhwpaiktlejwpiegskjlwKEL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98A5A5-469C-8640-3F75-6B44A9AF51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23424" y="6217919"/>
            <a:ext cx="1197076" cy="43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91053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ext w/LightBackground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605BF15-7C99-5C59-04CD-350A0B4DBEAC}"/>
              </a:ext>
            </a:extLst>
          </p:cNvPr>
          <p:cNvSpPr/>
          <p:nvPr userDrawn="1"/>
        </p:nvSpPr>
        <p:spPr>
          <a:xfrm>
            <a:off x="8077201" y="1485900"/>
            <a:ext cx="3393440" cy="4572000"/>
          </a:xfrm>
          <a:prstGeom prst="rect">
            <a:avLst/>
          </a:prstGeom>
          <a:solidFill>
            <a:srgbClr val="F5F5F5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E12D2D-08D1-BA2D-5FFB-A957D3532CEA}"/>
              </a:ext>
            </a:extLst>
          </p:cNvPr>
          <p:cNvSpPr/>
          <p:nvPr userDrawn="1"/>
        </p:nvSpPr>
        <p:spPr>
          <a:xfrm>
            <a:off x="4558146" y="1485900"/>
            <a:ext cx="3393440" cy="4572000"/>
          </a:xfrm>
          <a:prstGeom prst="rect">
            <a:avLst/>
          </a:prstGeom>
          <a:solidFill>
            <a:srgbClr val="F5F5F5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B1DADDC-2DA3-DF42-EB93-555A35889F93}"/>
              </a:ext>
            </a:extLst>
          </p:cNvPr>
          <p:cNvSpPr/>
          <p:nvPr userDrawn="1"/>
        </p:nvSpPr>
        <p:spPr>
          <a:xfrm>
            <a:off x="1028700" y="1485900"/>
            <a:ext cx="3393440" cy="457200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660976"/>
            <a:ext cx="10237694" cy="635696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Three columns of text on white background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6650740C-8FCC-3F44-8FF1-F12EE667EE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57299" y="1828801"/>
            <a:ext cx="2971801" cy="336841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styles:  </a:t>
            </a:r>
            <a:r>
              <a:rPr lang="en-US" err="1"/>
              <a:t>askdgjpwkgjadaj</a:t>
            </a:r>
            <a:r>
              <a:rPr lang="en-US"/>
              <a:t> wPIVTEPUJejpigdmkl4tklvegjdhwpaiktlejwpiegskjlwKEL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E3B3F712-40B2-5F39-4CA4-C22ED87CF2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65963" y="1828801"/>
            <a:ext cx="2971801" cy="336841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styles:  </a:t>
            </a:r>
            <a:r>
              <a:rPr lang="en-US" err="1"/>
              <a:t>askdgjpwkgjadaj</a:t>
            </a:r>
            <a:r>
              <a:rPr lang="en-US"/>
              <a:t> wPIVTEPUJejpigdmkl4tklvegjdhwpaiktlejwpiegskjlwKEL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8A1DFFF8-AB9D-735B-9B36-A32D1DA27F4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85018" y="1828800"/>
            <a:ext cx="2971801" cy="337590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styles:  </a:t>
            </a:r>
            <a:r>
              <a:rPr lang="en-US" err="1"/>
              <a:t>askdgjpwkgjadaj</a:t>
            </a:r>
            <a:r>
              <a:rPr lang="en-US"/>
              <a:t> wPIVTEPUJejpigdmkl4tklvegjdhwpaiktlejwpiegskjlwKEL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771998-4030-E747-7F8A-34BC6E686B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23424" y="6217919"/>
            <a:ext cx="1197076" cy="43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1621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ColumnTex/wdarkbluet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54BAB49-DB97-B916-614F-3FB810E0F010}"/>
              </a:ext>
            </a:extLst>
          </p:cNvPr>
          <p:cNvSpPr/>
          <p:nvPr userDrawn="1"/>
        </p:nvSpPr>
        <p:spPr>
          <a:xfrm>
            <a:off x="0" y="1828800"/>
            <a:ext cx="12192000" cy="3657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2BE708-FB7D-7611-13CE-71D69FF39952}"/>
              </a:ext>
            </a:extLst>
          </p:cNvPr>
          <p:cNvSpPr/>
          <p:nvPr userDrawn="1"/>
        </p:nvSpPr>
        <p:spPr>
          <a:xfrm>
            <a:off x="3286067" y="1485901"/>
            <a:ext cx="1844040" cy="4267200"/>
          </a:xfrm>
          <a:prstGeom prst="rect">
            <a:avLst/>
          </a:prstGeom>
          <a:solidFill>
            <a:schemeClr val="bg2">
              <a:alpha val="8000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B1DADDC-2DA3-DF42-EB93-555A35889F93}"/>
              </a:ext>
            </a:extLst>
          </p:cNvPr>
          <p:cNvSpPr/>
          <p:nvPr userDrawn="1"/>
        </p:nvSpPr>
        <p:spPr>
          <a:xfrm>
            <a:off x="1295400" y="1485901"/>
            <a:ext cx="1844040" cy="4267200"/>
          </a:xfrm>
          <a:prstGeom prst="rect">
            <a:avLst/>
          </a:prstGeom>
          <a:solidFill>
            <a:schemeClr val="bg2">
              <a:alpha val="7995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0D2F02-199D-431D-2339-662F9562D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660976"/>
            <a:ext cx="10210800" cy="635696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Five columns of text/pictures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1141AC6-D14A-C16B-5238-983DB1178254}"/>
              </a:ext>
            </a:extLst>
          </p:cNvPr>
          <p:cNvSpPr/>
          <p:nvPr userDrawn="1"/>
        </p:nvSpPr>
        <p:spPr>
          <a:xfrm>
            <a:off x="5278120" y="1485900"/>
            <a:ext cx="1844040" cy="4267200"/>
          </a:xfrm>
          <a:prstGeom prst="rect">
            <a:avLst/>
          </a:prstGeom>
          <a:solidFill>
            <a:schemeClr val="bg2">
              <a:alpha val="7959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3E8660-9B0A-E2F3-E46F-76D1440260D9}"/>
              </a:ext>
            </a:extLst>
          </p:cNvPr>
          <p:cNvSpPr/>
          <p:nvPr userDrawn="1"/>
        </p:nvSpPr>
        <p:spPr>
          <a:xfrm>
            <a:off x="7279640" y="1485900"/>
            <a:ext cx="1844040" cy="4267200"/>
          </a:xfrm>
          <a:prstGeom prst="rect">
            <a:avLst/>
          </a:prstGeom>
          <a:solidFill>
            <a:schemeClr val="bg2">
              <a:alpha val="79841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61A1225-EFEB-A2FB-9C33-F54C429E4086}"/>
              </a:ext>
            </a:extLst>
          </p:cNvPr>
          <p:cNvSpPr/>
          <p:nvPr userDrawn="1"/>
        </p:nvSpPr>
        <p:spPr>
          <a:xfrm>
            <a:off x="9281160" y="1485900"/>
            <a:ext cx="1844040" cy="4267200"/>
          </a:xfrm>
          <a:prstGeom prst="rect">
            <a:avLst/>
          </a:prstGeom>
          <a:solidFill>
            <a:schemeClr val="bg2">
              <a:alpha val="797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51D5776A-7169-83C2-B518-6BACC81075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26969" y="2227580"/>
            <a:ext cx="1035685" cy="1007110"/>
          </a:xfrm>
          <a:prstGeom prst="ellipse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57B452EC-84C1-0032-6DE6-ECDE8B5482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52880" y="3594100"/>
            <a:ext cx="1513840" cy="14471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100"/>
            </a:lvl1pPr>
          </a:lstStyle>
          <a:p>
            <a:pPr lvl="0"/>
            <a:r>
              <a:rPr lang="en-US"/>
              <a:t>Placeholder copy</a:t>
            </a:r>
          </a:p>
        </p:txBody>
      </p:sp>
      <p:sp>
        <p:nvSpPr>
          <p:cNvPr id="25" name="Picture Placeholder 21">
            <a:extLst>
              <a:ext uri="{FF2B5EF4-FFF2-40B4-BE49-F238E27FC236}">
                <a16:creationId xmlns:a16="http://schemas.microsoft.com/office/drawing/2014/main" id="{AAF8B158-C56A-A9C4-AE2A-E415F65CA27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28575" y="2247900"/>
            <a:ext cx="1035685" cy="1007110"/>
          </a:xfrm>
          <a:prstGeom prst="ellipse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E5FBEE14-985B-CDD3-FB03-E1FD936D52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64877" y="3594100"/>
            <a:ext cx="1513840" cy="146748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100"/>
            </a:lvl1pPr>
          </a:lstStyle>
          <a:p>
            <a:pPr lvl="0"/>
            <a:r>
              <a:rPr lang="en-US"/>
              <a:t>Placeholder copy</a:t>
            </a:r>
          </a:p>
        </p:txBody>
      </p:sp>
      <p:sp>
        <p:nvSpPr>
          <p:cNvPr id="27" name="Picture Placeholder 21">
            <a:extLst>
              <a:ext uri="{FF2B5EF4-FFF2-40B4-BE49-F238E27FC236}">
                <a16:creationId xmlns:a16="http://schemas.microsoft.com/office/drawing/2014/main" id="{53F48356-2D6E-F91B-2097-74F776A4067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89138" y="2258060"/>
            <a:ext cx="1035685" cy="1007110"/>
          </a:xfrm>
          <a:prstGeom prst="ellipse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9CE1E0C4-B415-DA2B-7C95-C2C10B518E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25440" y="3594100"/>
            <a:ext cx="1513840" cy="147764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100"/>
            </a:lvl1pPr>
          </a:lstStyle>
          <a:p>
            <a:pPr lvl="0"/>
            <a:r>
              <a:rPr lang="en-US"/>
              <a:t>Placeholder copy</a:t>
            </a:r>
          </a:p>
        </p:txBody>
      </p:sp>
      <p:sp>
        <p:nvSpPr>
          <p:cNvPr id="29" name="Picture Placeholder 21">
            <a:extLst>
              <a:ext uri="{FF2B5EF4-FFF2-40B4-BE49-F238E27FC236}">
                <a16:creationId xmlns:a16="http://schemas.microsoft.com/office/drawing/2014/main" id="{1D5A0F34-6E4E-6545-AD79-3413A5C02C8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90658" y="2268220"/>
            <a:ext cx="1035685" cy="1007110"/>
          </a:xfrm>
          <a:prstGeom prst="ellipse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4EBF2DD0-BA4C-9BDE-4478-B7803917470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426960" y="3594100"/>
            <a:ext cx="1513840" cy="148780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100"/>
            </a:lvl1pPr>
          </a:lstStyle>
          <a:p>
            <a:pPr lvl="0"/>
            <a:r>
              <a:rPr lang="en-US"/>
              <a:t>Placeholder copy</a:t>
            </a:r>
          </a:p>
        </p:txBody>
      </p:sp>
      <p:sp>
        <p:nvSpPr>
          <p:cNvPr id="31" name="Picture Placeholder 21">
            <a:extLst>
              <a:ext uri="{FF2B5EF4-FFF2-40B4-BE49-F238E27FC236}">
                <a16:creationId xmlns:a16="http://schemas.microsoft.com/office/drawing/2014/main" id="{C46F67CA-194E-8F93-896F-7A988A7FB20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02338" y="2268220"/>
            <a:ext cx="1035685" cy="1007110"/>
          </a:xfrm>
          <a:prstGeom prst="ellipse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F5DA45A1-0842-299D-D43B-BDE37E227A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438640" y="3594100"/>
            <a:ext cx="1513840" cy="148780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100"/>
            </a:lvl1pPr>
          </a:lstStyle>
          <a:p>
            <a:pPr lvl="0"/>
            <a:r>
              <a:rPr lang="en-US"/>
              <a:t>Placeholder copy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95B684-5CC8-E6B2-5D9C-A3B3A429B06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95401" y="3311842"/>
            <a:ext cx="1842654" cy="3635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latin typeface="+mn-lt"/>
              </a:defRPr>
            </a:lvl1pPr>
          </a:lstStyle>
          <a:p>
            <a:pPr lvl="0"/>
            <a:r>
              <a:rPr lang="en-US"/>
              <a:t>Title or Name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B8EA2EB-1C62-003C-44B9-0535DB60A85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273136" y="3311842"/>
            <a:ext cx="1839191" cy="3635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latin typeface="+mn-lt"/>
              </a:defRPr>
            </a:lvl1pPr>
          </a:lstStyle>
          <a:p>
            <a:pPr lvl="0"/>
            <a:r>
              <a:rPr lang="en-US"/>
              <a:t>Title or Name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2C5CC96-E346-0C90-EA3F-3CC99CA0CB7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06292" y="3311842"/>
            <a:ext cx="1811481" cy="3635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latin typeface="+mn-lt"/>
              </a:defRPr>
            </a:lvl1pPr>
          </a:lstStyle>
          <a:p>
            <a:pPr lvl="0"/>
            <a:r>
              <a:rPr lang="en-US"/>
              <a:t>Title or Name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0A3B9E0A-18A3-CF53-983F-B444E9B47E7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97883" y="3311842"/>
            <a:ext cx="1804553" cy="3635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latin typeface="+mn-lt"/>
              </a:defRPr>
            </a:lvl1pPr>
          </a:lstStyle>
          <a:p>
            <a:pPr lvl="0"/>
            <a:r>
              <a:rPr lang="en-US"/>
              <a:t>Title or Name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EE94A1C0-7DFC-E794-BEB8-25501AD670A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92937" y="3311842"/>
            <a:ext cx="1832263" cy="3635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latin typeface="+mn-lt"/>
              </a:defRPr>
            </a:lvl1pPr>
          </a:lstStyle>
          <a:p>
            <a:pPr lvl="0"/>
            <a:r>
              <a:rPr lang="en-US"/>
              <a:t>Title or Name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299FC4-CDD8-A635-F2AD-0331B5310E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23424" y="6217919"/>
            <a:ext cx="1197076" cy="43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98460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ansitionSlide-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A48CA0C4-1E4E-7EE6-46F9-CA4FB474E71B}"/>
              </a:ext>
            </a:extLst>
          </p:cNvPr>
          <p:cNvSpPr/>
          <p:nvPr userDrawn="1"/>
        </p:nvSpPr>
        <p:spPr>
          <a:xfrm>
            <a:off x="0" y="0"/>
            <a:ext cx="4267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689C4FD-F414-EE40-AA5D-5707F4357D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67200" y="0"/>
            <a:ext cx="8043862" cy="6858000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4B03C9-2354-016A-04E5-D2CFFF7155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6300" y="1044170"/>
            <a:ext cx="3213562" cy="16637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Placeholder copy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FCFEFEF-F58F-37B8-AFFB-6A554DFC4C1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6300" y="3360418"/>
            <a:ext cx="2971799" cy="8208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Informational copy for the section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D4543B-1C08-D47F-BE61-D4BC23775E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6300" y="6212919"/>
            <a:ext cx="1188027" cy="43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214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1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90.xml"/><Relationship Id="rId19" Type="http://schemas.openxmlformats.org/officeDocument/2006/relationships/theme" Target="../theme/theme1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9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8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5AE96F-4D67-B038-BB5C-3AF4397A1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60975"/>
            <a:ext cx="10219765" cy="6356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52897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  <p:sldLayoutId id="2147483803" r:id="rId13"/>
    <p:sldLayoutId id="2147483804" r:id="rId14"/>
    <p:sldLayoutId id="2147483805" r:id="rId15"/>
    <p:sldLayoutId id="2147483806" r:id="rId16"/>
    <p:sldLayoutId id="2147483807" r:id="rId17"/>
    <p:sldLayoutId id="2147483808" r:id="rId1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56">
          <p15:clr>
            <a:srgbClr val="F26B43"/>
          </p15:clr>
        </p15:guide>
        <p15:guide id="2" pos="648">
          <p15:clr>
            <a:srgbClr val="F26B43"/>
          </p15:clr>
        </p15:guide>
        <p15:guide id="3" orient="horz" pos="1296">
          <p15:clr>
            <a:srgbClr val="F26B43"/>
          </p15:clr>
        </p15:guide>
        <p15:guide id="4" orient="horz" pos="696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orient="horz" pos="936">
          <p15:clr>
            <a:srgbClr val="F26B43"/>
          </p15:clr>
        </p15:guide>
        <p15:guide id="7" pos="1512">
          <p15:clr>
            <a:srgbClr val="F26B43"/>
          </p15:clr>
        </p15:guide>
        <p15:guide id="8" pos="2112">
          <p15:clr>
            <a:srgbClr val="F26B43"/>
          </p15:clr>
        </p15:guide>
        <p15:guide id="9" orient="horz" pos="3816">
          <p15:clr>
            <a:srgbClr val="F26B43"/>
          </p15:clr>
        </p15:guide>
        <p15:guide id="10" orient="horz" pos="3624">
          <p15:clr>
            <a:srgbClr val="F26B43"/>
          </p15:clr>
        </p15:guide>
        <p15:guide id="11" pos="7320">
          <p15:clr>
            <a:srgbClr val="F26B43"/>
          </p15:clr>
        </p15:guide>
        <p15:guide id="12" pos="2688">
          <p15:clr>
            <a:srgbClr val="F26B43"/>
          </p15:clr>
        </p15:guide>
        <p15:guide id="13" orient="horz" pos="2448">
          <p15:clr>
            <a:srgbClr val="F26B43"/>
          </p15:clr>
        </p15:guide>
        <p15:guide id="14" orient="horz" pos="1152">
          <p15:clr>
            <a:srgbClr val="F26B43"/>
          </p15:clr>
        </p15:guide>
        <p15:guide id="15" pos="576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68" r:id="rId10"/>
    <p:sldLayoutId id="2147483788" r:id="rId11"/>
    <p:sldLayoutId id="2147483770" r:id="rId12"/>
    <p:sldLayoutId id="2147483771" r:id="rId13"/>
    <p:sldLayoutId id="2147483769" r:id="rId14"/>
    <p:sldLayoutId id="2147483787" r:id="rId15"/>
    <p:sldLayoutId id="2147483789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93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0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8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701" y="2994683"/>
            <a:ext cx="5914534" cy="1369937"/>
          </a:xfrm>
        </p:spPr>
        <p:txBody>
          <a:bodyPr>
            <a:noAutofit/>
          </a:bodyPr>
          <a:lstStyle/>
          <a:p>
            <a:r>
              <a:rPr lang="en-US" sz="3600" b="1">
                <a:solidFill>
                  <a:schemeClr val="tx2"/>
                </a:solidFill>
              </a:rPr>
              <a:t>Independence Standards </a:t>
            </a:r>
            <a:r>
              <a:rPr lang="en-US" sz="3600" b="1"/>
              <a:t>for Sustainability Assurance Engagements Outside the Scope of IIS in IESSA</a:t>
            </a:r>
            <a:endParaRPr lang="en-US" sz="36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62800" y="5568862"/>
            <a:ext cx="4495800" cy="12891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2000">
                <a:latin typeface="Calibri"/>
                <a:ea typeface="Calibri"/>
                <a:cs typeface="Calibri"/>
              </a:rPr>
              <a:t>IESBA Meeting</a:t>
            </a:r>
            <a:endParaRPr lang="en-US" sz="2000"/>
          </a:p>
          <a:p>
            <a:pPr algn="ctr"/>
            <a:r>
              <a:rPr lang="en-US" sz="2000">
                <a:latin typeface="Calibri"/>
                <a:ea typeface="Calibri"/>
                <a:cs typeface="Calibri"/>
              </a:rPr>
              <a:t>June 10, 2026</a:t>
            </a:r>
          </a:p>
          <a:p>
            <a:endParaRPr lang="en-US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14BD7B-E75A-40B9-42B5-3FAB786F55C9}"/>
              </a:ext>
            </a:extLst>
          </p:cNvPr>
          <p:cNvSpPr txBox="1">
            <a:spLocks/>
          </p:cNvSpPr>
          <p:nvPr/>
        </p:nvSpPr>
        <p:spPr>
          <a:xfrm>
            <a:off x="596701" y="5568862"/>
            <a:ext cx="6041136" cy="78730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>
                <a:latin typeface="+mn-lt"/>
                <a:cs typeface="Calibri"/>
              </a:rPr>
              <a:t>Szilvia Sramko, IESBA Principal</a:t>
            </a:r>
            <a:endParaRPr lang="en-US" sz="2000">
              <a:latin typeface="+mn-lt"/>
              <a:ea typeface="Calibri"/>
              <a:cs typeface="Calibri"/>
            </a:endParaRPr>
          </a:p>
          <a:p>
            <a:r>
              <a:rPr lang="en-US" sz="2000">
                <a:latin typeface="+mn-lt"/>
                <a:ea typeface="Calibri"/>
                <a:cs typeface="Calibri"/>
              </a:rPr>
              <a:t>Elaine Cahoon, IESBA Staff Fellow</a:t>
            </a:r>
            <a:endParaRPr lang="en-US" sz="2000">
              <a:latin typeface="+mn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EDB5F-1263-DB3D-75F1-58B89885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9D30AB-887D-24B1-1F7B-A6545BEB2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Responses to Questionnaire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5DA698-F037-DE53-4C7F-F7C1EEC96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726FF8-CC41-254B-52AC-40EF422507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Potential Issues with Application of Part 4B to Sustainability Assurance Engagements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433217-1331-BD1A-2879-D29E743AD6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6165" y="2032203"/>
            <a:ext cx="5932540" cy="3894463"/>
          </a:xfrm>
        </p:spPr>
        <p:txBody>
          <a:bodyPr/>
          <a:lstStyle/>
          <a:p>
            <a:pPr marL="285750" indent="-28575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A significant body of respondents indicated that Part 4B adequately addresses independence issues in relation to SAEs, and they raised no gaps </a:t>
            </a:r>
          </a:p>
          <a:p>
            <a:pPr marL="800100" lvl="1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‒"/>
            </a:pPr>
            <a:r>
              <a:rPr lang="en-US" sz="1800"/>
              <a:t>Too ear</a:t>
            </a:r>
            <a:r>
              <a:rPr lang="en-US" sz="1800">
                <a:solidFill>
                  <a:srgbClr val="5C6B76"/>
                </a:solidFill>
              </a:rPr>
              <a:t>ly </a:t>
            </a:r>
            <a:r>
              <a:rPr lang="en-US" sz="1800"/>
              <a:t>to determine any gaps</a:t>
            </a:r>
          </a:p>
          <a:p>
            <a:pPr marL="800100" lvl="1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‒"/>
            </a:pPr>
            <a:r>
              <a:rPr lang="en-US" sz="1800"/>
              <a:t>A few suggestions to develop guidance to support application of Part 4B to SAEs</a:t>
            </a:r>
          </a:p>
          <a:p>
            <a:pPr marL="285750" indent="-28575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/>
              <a:t>A few suggestions about potential areas that might need to be further addressed in Part 4B in the context of SAEs</a:t>
            </a:r>
          </a:p>
          <a:p>
            <a:pPr marL="800100" lvl="1" indent="-34290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‒"/>
            </a:pPr>
            <a:r>
              <a:rPr lang="en-US" sz="1800"/>
              <a:t>E.g., NAS, network firms, group engagements, and information from value chain </a:t>
            </a:r>
          </a:p>
        </p:txBody>
      </p:sp>
      <p:pic>
        <p:nvPicPr>
          <p:cNvPr id="8" name="Picture 7" descr="Office worker using sticky notes">
            <a:extLst>
              <a:ext uri="{FF2B5EF4-FFF2-40B4-BE49-F238E27FC236}">
                <a16:creationId xmlns:a16="http://schemas.microsoft.com/office/drawing/2014/main" id="{4536954C-61DF-72CD-4DF3-1EBE60576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6968" y="2161181"/>
            <a:ext cx="5138387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854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33744A-B32F-8FFA-FD58-F65337228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055A3B4-2C0C-F225-AA28-D585E512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584" y="4720876"/>
            <a:ext cx="3986212" cy="1039844"/>
          </a:xfrm>
        </p:spPr>
        <p:txBody>
          <a:bodyPr>
            <a:normAutofit/>
          </a:bodyPr>
          <a:lstStyle/>
          <a:p>
            <a:r>
              <a:rPr lang="en-US"/>
              <a:t>PT’s Conclusions</a:t>
            </a:r>
          </a:p>
        </p:txBody>
      </p:sp>
    </p:spTree>
    <p:extLst>
      <p:ext uri="{BB962C8B-B14F-4D97-AF65-F5344CB8AC3E}">
        <p14:creationId xmlns:p14="http://schemas.microsoft.com/office/powerpoint/2010/main" val="2313208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92F76-0566-D1E2-972D-DDE856DC7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PT Findings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BE8758-A91E-891F-9851-999E06B09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9B6A-1F36-18C8-37E7-DE493EA5FC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249711"/>
            <a:ext cx="10134600" cy="506776"/>
          </a:xfrm>
        </p:spPr>
        <p:txBody>
          <a:bodyPr/>
          <a:lstStyle/>
          <a:p>
            <a:r>
              <a:rPr lang="en-US"/>
              <a:t>Based on targeted information gathering activities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802BE7-73D3-6B17-EA87-03BA3917C3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1806766"/>
            <a:ext cx="5242704" cy="389446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Growth in mandatory sustainability reporting and assurance is slowing →  focus on the largest entities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Limited availability of data regarding voluntary SAEs, outside the scope of IIS in IESSA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Significant jurisdictional diversity in SAEs under Part 4B → differing practice and regulatory environments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Challenges around the distinction between assurance engagement vs. certification-type engagements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A909341-10B6-2DD1-CD10-9942C9F9AB9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72568" y="1900971"/>
            <a:ext cx="4106892" cy="3927512"/>
          </a:xfrm>
        </p:spPr>
        <p:txBody>
          <a:bodyPr anchor="t"/>
          <a:lstStyle/>
          <a:p>
            <a:r>
              <a:rPr lang="en-US" sz="2000"/>
              <a:t>The PT did not identify: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/>
              <a:t>Evidence that existing independence provisions in Part 4B are insufficient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/>
              <a:t>Clear public interest driver for  developing new or enhanced independence requirements</a:t>
            </a:r>
          </a:p>
          <a:p>
            <a:endParaRPr lang="en-US"/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7486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54ED9D1-A494-AA82-0709-809916D70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PT Recommendations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044AA5-388B-E931-BD30-96E0DAB7F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13</a:t>
            </a:fld>
            <a:endParaRPr lang="en-US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A3D20945-F13E-1585-0F5D-C2ED3C7530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8411354"/>
              </p:ext>
            </p:extLst>
          </p:nvPr>
        </p:nvGraphicFramePr>
        <p:xfrm>
          <a:off x="630902" y="893538"/>
          <a:ext cx="10657333" cy="5964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13038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510B73B-AF35-E2D6-A7B5-275EF7C519CD}"/>
              </a:ext>
            </a:extLst>
          </p:cNvPr>
          <p:cNvSpPr txBox="1"/>
          <p:nvPr/>
        </p:nvSpPr>
        <p:spPr>
          <a:xfrm>
            <a:off x="246888" y="6016162"/>
            <a:ext cx="265176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C8FC2F-8790-606D-5271-BFD508126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72877"/>
            <a:ext cx="10866118" cy="590175"/>
          </a:xfrm>
        </p:spPr>
        <p:txBody>
          <a:bodyPr/>
          <a:lstStyle/>
          <a:p>
            <a:r>
              <a:rPr lang="en-US"/>
              <a:t>Fulfillment of Part 4B PT Terms of Reference</a:t>
            </a:r>
            <a:endParaRPr lang="en-US" strike="sngStrik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E8BC8E-72C3-4232-90B0-9C2A2630B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153BF0-1649-C8CD-2FF4-B597F2784F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2123" y="1768331"/>
            <a:ext cx="4893167" cy="1165370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0"/>
              </a:spcBef>
            </a:pPr>
            <a:r>
              <a:rPr lang="en-US" sz="2000">
                <a:solidFill>
                  <a:schemeClr val="accent1"/>
                </a:solidFill>
              </a:rPr>
              <a:t>PT undertook fact-finding with a view to establishing a basis for a recommendation to the IESBA as to: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EE5E625-11D8-B0E8-27BE-BF4077C892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780759" y="1882485"/>
            <a:ext cx="5188455" cy="3927512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0"/>
              </a:spcBef>
            </a:pPr>
            <a:r>
              <a:rPr lang="en-US" sz="2000">
                <a:solidFill>
                  <a:schemeClr val="accent1"/>
                </a:solidFill>
              </a:rPr>
              <a:t>PT concluded that there was not a sufficient basis for proceeding at this time: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832762B5-D348-C012-C883-6C97B23BAA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0739395"/>
              </p:ext>
            </p:extLst>
          </p:nvPr>
        </p:nvGraphicFramePr>
        <p:xfrm>
          <a:off x="787628" y="2813501"/>
          <a:ext cx="5411969" cy="38489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Arrow: Down 6">
            <a:extLst>
              <a:ext uri="{FF2B5EF4-FFF2-40B4-BE49-F238E27FC236}">
                <a16:creationId xmlns:a16="http://schemas.microsoft.com/office/drawing/2014/main" id="{73DDF5F5-B62B-7F7F-8BB6-D113563E9F4E}"/>
              </a:ext>
            </a:extLst>
          </p:cNvPr>
          <p:cNvSpPr/>
          <p:nvPr/>
        </p:nvSpPr>
        <p:spPr>
          <a:xfrm rot="16200000">
            <a:off x="6127929" y="2642181"/>
            <a:ext cx="633253" cy="489916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2110A6B7-78AE-65DD-F601-914C3DAE93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5357419"/>
              </p:ext>
            </p:extLst>
          </p:nvPr>
        </p:nvGraphicFramePr>
        <p:xfrm>
          <a:off x="6547105" y="2813502"/>
          <a:ext cx="5513354" cy="3927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B46DB4-CE3F-39FD-D3C6-F8C984342F3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/>
          <a:lstStyle/>
          <a:p>
            <a:r>
              <a:rPr lang="en-US">
                <a:solidFill>
                  <a:schemeClr val="accent2"/>
                </a:solidFill>
              </a:rPr>
              <a:t>Approved September 2025</a:t>
            </a:r>
          </a:p>
        </p:txBody>
      </p:sp>
    </p:spTree>
    <p:extLst>
      <p:ext uri="{BB962C8B-B14F-4D97-AF65-F5344CB8AC3E}">
        <p14:creationId xmlns:p14="http://schemas.microsoft.com/office/powerpoint/2010/main" val="29100813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CE71E0-9885-52A7-F579-1AE2682F4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FC26C99-D0E7-447C-64DE-BB8E51F58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566" y="450871"/>
            <a:ext cx="5407650" cy="676275"/>
          </a:xfrm>
        </p:spPr>
        <p:txBody>
          <a:bodyPr>
            <a:normAutofit fontScale="90000"/>
          </a:bodyPr>
          <a:lstStyle/>
          <a:p>
            <a:r>
              <a:rPr lang="en-US" sz="3600"/>
              <a:t>IESBA Members are asked to:</a:t>
            </a:r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91F756-7DF9-75A5-D21D-6B9F5CDAC0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2566" y="1807632"/>
            <a:ext cx="5527088" cy="4978231"/>
          </a:xfrm>
        </p:spPr>
        <p:txBody>
          <a:bodyPr>
            <a:normAutofit/>
          </a:bodyPr>
          <a:lstStyle/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/>
              <a:t>Consider the update on the PT’s information gathering activities and its key findings; 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/>
              <a:t>Discuss the PT’s conclusions and recommendations as presented in Agenda Item 9-A; and </a:t>
            </a:r>
          </a:p>
          <a:p>
            <a:pPr marL="228600" lvl="0" indent="-22860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/>
              <a:t>Determine whether to proceed with a standard-setting project or pursue other actions. </a:t>
            </a:r>
            <a:endParaRPr lang="en-US" sz="2400" kern="400"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1241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940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489841-7983-7DD2-F6A6-93C95802C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E8E3D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E1A49C9-71E1-CB5C-9DE7-2708038F5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53" y="1120457"/>
            <a:ext cx="3986212" cy="676275"/>
          </a:xfrm>
        </p:spPr>
        <p:txBody>
          <a:bodyPr>
            <a:normAutofit/>
          </a:bodyPr>
          <a:lstStyle/>
          <a:p>
            <a:r>
              <a:rPr lang="en-US" sz="4000" b="1"/>
              <a:t>Agenda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A1BCC1E-2F6B-0F10-F6A4-E7185DC42B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8353" y="1814246"/>
            <a:ext cx="5771272" cy="4451668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/>
              <a:t>Summary of Information Gathering 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/>
              <a:t>Relevant Information from IFAC’s State of Play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/>
              <a:t>Analysis of Responses to Targeted Outreach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/>
              <a:t>Project Team’s (PT) Conclusions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93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70F75-DB03-BE09-5BB4-9F61243095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FB9E9A6-BC05-B52C-DBBC-26C3D9233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23724"/>
            <a:ext cx="10134600" cy="55084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sz="3200"/>
              <a:t>Recap on Focus of Information-Gathering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AB0F16-01E7-DEA1-793A-FF13ACE2D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ACEBBF-944F-8349-945C-78F972EF34F6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FA6BF0A6-3D2C-C361-06D1-97928DC110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9580582"/>
              </p:ext>
            </p:extLst>
          </p:nvPr>
        </p:nvGraphicFramePr>
        <p:xfrm>
          <a:off x="1248427" y="1622323"/>
          <a:ext cx="10245482" cy="4516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12D4CF05-CD3A-4D25-EA71-F7D82442AF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/>
          <a:lstStyle/>
          <a:p>
            <a:r>
              <a:rPr lang="en-US"/>
              <a:t>Key Matters for PT’s Consideration </a:t>
            </a:r>
          </a:p>
        </p:txBody>
      </p:sp>
    </p:spTree>
    <p:extLst>
      <p:ext uri="{BB962C8B-B14F-4D97-AF65-F5344CB8AC3E}">
        <p14:creationId xmlns:p14="http://schemas.microsoft.com/office/powerpoint/2010/main" val="1421613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C8901-C929-BB96-BC6F-5E77D1D96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D87ECE6-3460-7A64-8E0D-24DAE899B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785" y="596295"/>
            <a:ext cx="10134600" cy="55084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sz="3200"/>
              <a:t>Information Gathering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1AEDF2-7EAC-3426-7DE7-901E5AE3A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ACEBBF-944F-8349-945C-78F972EF34F6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EF00C712-7999-81A3-A887-774FF6B599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2391829"/>
              </p:ext>
            </p:extLst>
          </p:nvPr>
        </p:nvGraphicFramePr>
        <p:xfrm>
          <a:off x="1248427" y="1622323"/>
          <a:ext cx="10245482" cy="4516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53315910-F34C-3470-22F6-73BFFEE4F0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2785" y="1163052"/>
            <a:ext cx="10220515" cy="566597"/>
          </a:xfrm>
        </p:spPr>
        <p:txBody>
          <a:bodyPr/>
          <a:lstStyle/>
          <a:p>
            <a:r>
              <a:rPr lang="en-US">
                <a:solidFill>
                  <a:schemeClr val="accent2"/>
                </a:solidFill>
              </a:rPr>
              <a:t>Project Team’s Action Plan in Appendix to Final Report in Agenda Item 9-A</a:t>
            </a:r>
          </a:p>
        </p:txBody>
      </p:sp>
    </p:spTree>
    <p:extLst>
      <p:ext uri="{BB962C8B-B14F-4D97-AF65-F5344CB8AC3E}">
        <p14:creationId xmlns:p14="http://schemas.microsoft.com/office/powerpoint/2010/main" val="418337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53F77B1-2AD1-87F7-33FB-B83F91B25B7C}"/>
              </a:ext>
            </a:extLst>
          </p:cNvPr>
          <p:cNvSpPr/>
          <p:nvPr/>
        </p:nvSpPr>
        <p:spPr>
          <a:xfrm>
            <a:off x="3187564" y="666117"/>
            <a:ext cx="9004436" cy="5525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5F5F5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AE1212F-1E81-3500-7992-A7EB9C77735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5213" t="121" r="23400" b="-121"/>
          <a:stretch>
            <a:fillRect/>
          </a:stretch>
        </p:blipFill>
        <p:spPr>
          <a:xfrm>
            <a:off x="13644" y="705487"/>
            <a:ext cx="3173920" cy="5486397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034DBED-4CAE-D7DC-93C1-75166A8EFB7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98848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lIns="457200" anchor="ctr">
            <a:normAutofit fontScale="85000" lnSpcReduction="10000"/>
          </a:bodyPr>
          <a:lstStyle>
            <a:lvl1pPr marL="793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938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5F5F5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ASSURANCE PRACTICE: APPLICATION OF IAASB STANDARDS </a:t>
            </a:r>
            <a:r>
              <a:rPr kumimoji="0" lang="en-US" sz="3200" b="0" i="0" u="none" strike="noStrike" kern="1200" cap="all" spc="0" normalizeH="0" noProof="0">
                <a:ln>
                  <a:noFill/>
                </a:ln>
                <a:solidFill>
                  <a:srgbClr val="F5F5F5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and the Code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07603E6-E23A-0C32-4854-6FF42FE9A3E5}"/>
              </a:ext>
            </a:extLst>
          </p:cNvPr>
          <p:cNvSpPr/>
          <p:nvPr/>
        </p:nvSpPr>
        <p:spPr>
          <a:xfrm>
            <a:off x="4265468" y="6193314"/>
            <a:ext cx="7926532" cy="6727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5F5F5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82B2F8B-835E-2481-E6C5-68A0EDCA7754}"/>
              </a:ext>
            </a:extLst>
          </p:cNvPr>
          <p:cNvSpPr txBox="1"/>
          <p:nvPr/>
        </p:nvSpPr>
        <p:spPr>
          <a:xfrm>
            <a:off x="4765235" y="5619966"/>
            <a:ext cx="676443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*Including all standards issued by accounting and audit bodies – such as the AICPA’s attestation standards and IAASB’s ISAE 3410 – audit firms applied accounting and audit body standards during </a:t>
            </a: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99%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of assurance engagements in 2021, 2022, 2023, and 2024.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1062C9B-CEC9-F7BC-44F0-F5494BC19C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440" y="1302857"/>
            <a:ext cx="8784918" cy="4317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3353025-A1EE-1E26-6035-6505D9236012}"/>
              </a:ext>
            </a:extLst>
          </p:cNvPr>
          <p:cNvSpPr txBox="1"/>
          <p:nvPr/>
        </p:nvSpPr>
        <p:spPr>
          <a:xfrm>
            <a:off x="7954300" y="2397760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>
                    <a:lumMod val="10000"/>
                  </a:schemeClr>
                </a:solidFill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3699559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4000" b="0">
                <a:solidFill>
                  <a:srgbClr val="223948"/>
                </a:solidFill>
              </a:defRPr>
            </a:pPr>
            <a:r>
              <a:t>Other Service Providers (OSP)</a:t>
            </a:r>
            <a:r>
              <a:rPr lang="en-US"/>
              <a:t> 2024 Data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defRPr sz="1500" b="0">
                <a:solidFill>
                  <a:srgbClr val="41587B"/>
                </a:solidFill>
              </a:defRPr>
            </a:pPr>
            <a:r>
              <a:t>Reports by Region and Country</a:t>
            </a:r>
          </a:p>
        </p:txBody>
      </p:sp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280139"/>
              </p:ext>
            </p:extLst>
          </p:nvPr>
        </p:nvGraphicFramePr>
        <p:xfrm>
          <a:off x="1143000" y="2057400"/>
          <a:ext cx="3881284" cy="3070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74519" y="1627632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000" b="1">
                <a:solidFill>
                  <a:srgbClr val="000000"/>
                </a:solidFill>
              </a:defRPr>
            </a:pPr>
            <a:r>
              <a:t>Regions</a:t>
            </a:r>
          </a:p>
        </p:txBody>
      </p:sp>
      <p:graphicFrame>
        <p:nvGraphicFramePr>
          <p:cNvPr id="6" name="Char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891979"/>
              </p:ext>
            </p:extLst>
          </p:nvPr>
        </p:nvGraphicFramePr>
        <p:xfrm>
          <a:off x="4892039" y="1755646"/>
          <a:ext cx="6955831" cy="4329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858000" y="1499616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000" b="1">
                <a:solidFill>
                  <a:srgbClr val="000000"/>
                </a:solidFill>
              </a:defRPr>
            </a:pPr>
            <a:r>
              <a:t>Countries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97649" y="6085068"/>
            <a:ext cx="705022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000">
                <a:solidFill>
                  <a:sysClr val="windowText" lastClr="000000"/>
                </a:solidFill>
              </a:defRPr>
            </a:lvl1pPr>
          </a:lstStyle>
          <a:p>
            <a:r>
              <a:t>*Other (9 countries, 9.8%): Mexico (2.5%), Singapore (1.9%), South Africa (1.9%), Australia (0.8%), Saudi Arabia (0.8%), Russia (0.6%), Spain (0.4%), Türkiye (0.4%), Argentina (0.2%)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4000" b="0">
                <a:solidFill>
                  <a:srgbClr val="223948"/>
                </a:solidFill>
              </a:defRPr>
            </a:pPr>
            <a:r>
              <a:rPr lang="en-US"/>
              <a:t>Other Service Providers (OSP) 2024 Data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defRPr sz="1500" b="0">
                <a:solidFill>
                  <a:srgbClr val="41587B"/>
                </a:solidFill>
              </a:defRPr>
            </a:pPr>
            <a:r>
              <a:t>Assurance and Ethics Standards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383914"/>
              </p:ext>
            </p:extLst>
          </p:nvPr>
        </p:nvGraphicFramePr>
        <p:xfrm>
          <a:off x="960119" y="1986116"/>
          <a:ext cx="4526277" cy="3416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62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3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6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70676">
                <a:tc gridSpan="3">
                  <a:txBody>
                    <a:bodyPr/>
                    <a:lstStyle/>
                    <a:p>
                      <a:pPr algn="ctr">
                        <a:defRPr sz="1450">
                          <a:solidFill>
                            <a:srgbClr val="FFFFFF"/>
                          </a:solidFill>
                        </a:defRPr>
                      </a:pPr>
                      <a:r>
                        <a:rPr lang="en-US" sz="1600"/>
                        <a:t>OSP ASSURANCE STANDARD(S) REFERENCED IN</a:t>
                      </a:r>
                    </a:p>
                    <a:p>
                      <a:pPr algn="ctr">
                        <a:defRPr sz="1450">
                          <a:solidFill>
                            <a:srgbClr val="FFFFFF"/>
                          </a:solidFill>
                        </a:defRPr>
                      </a:pPr>
                      <a:r>
                        <a:rPr lang="en-US" sz="1600"/>
                        <a:t>SUSTAINABILITY ASSURANCE CONCLUSIONS</a:t>
                      </a:r>
                    </a:p>
                  </a:txBody>
                  <a:tcPr anchor="ctr">
                    <a:solidFill>
                      <a:srgbClr val="2B425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1975">
                <a:tc>
                  <a:txBody>
                    <a:bodyPr/>
                    <a:lstStyle/>
                    <a:p>
                      <a:pPr algn="l">
                        <a:defRPr sz="1300">
                          <a:solidFill>
                            <a:srgbClr val="000000"/>
                          </a:solidFill>
                        </a:defRPr>
                      </a:pPr>
                      <a:endParaRPr lang="en-US" sz="1600"/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Number of</a:t>
                      </a:r>
                    </a:p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References</a:t>
                      </a:r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% of References</a:t>
                      </a:r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1146">
                <a:tc>
                  <a:txBody>
                    <a:bodyPr/>
                    <a:lstStyle/>
                    <a:p>
                      <a:pPr algn="l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ISAE 3000 (R)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175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37%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1146">
                <a:tc>
                  <a:txBody>
                    <a:bodyPr/>
                    <a:lstStyle/>
                    <a:p>
                      <a:pPr algn="l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ISAE 3410</a:t>
                      </a:r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40</a:t>
                      </a:r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8%</a:t>
                      </a:r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1146">
                <a:tc>
                  <a:txBody>
                    <a:bodyPr/>
                    <a:lstStyle/>
                    <a:p>
                      <a:pPr algn="l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AA1000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114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24%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1146">
                <a:tc>
                  <a:txBody>
                    <a:bodyPr/>
                    <a:lstStyle/>
                    <a:p>
                      <a:pPr algn="l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ISO 14064-3</a:t>
                      </a:r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213</a:t>
                      </a:r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45%</a:t>
                      </a:r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5032">
                <a:tc>
                  <a:txBody>
                    <a:bodyPr/>
                    <a:lstStyle/>
                    <a:p>
                      <a:pPr algn="l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Other Standards or</a:t>
                      </a:r>
                    </a:p>
                    <a:p>
                      <a:pPr algn="l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none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24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5%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115976"/>
              </p:ext>
            </p:extLst>
          </p:nvPr>
        </p:nvGraphicFramePr>
        <p:xfrm>
          <a:off x="5786776" y="1986116"/>
          <a:ext cx="4812397" cy="3372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93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1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12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0420">
                <a:tc gridSpan="3">
                  <a:txBody>
                    <a:bodyPr/>
                    <a:lstStyle/>
                    <a:p>
                      <a:pPr algn="ctr">
                        <a:defRPr sz="1450">
                          <a:solidFill>
                            <a:srgbClr val="FFFFFF"/>
                          </a:solidFill>
                        </a:defRPr>
                      </a:pPr>
                      <a:r>
                        <a:t>OSP ETHICS STANDARDS REFERENCED IN ISAE 3000 (R)</a:t>
                      </a:r>
                    </a:p>
                    <a:p>
                      <a:pPr algn="ctr">
                        <a:defRPr sz="1450">
                          <a:solidFill>
                            <a:srgbClr val="FFFFFF"/>
                          </a:solidFill>
                        </a:defRPr>
                      </a:pPr>
                      <a:r>
                        <a:t>ASSURANCE CONCLUSIONS</a:t>
                      </a:r>
                    </a:p>
                  </a:txBody>
                  <a:tcPr anchor="ctr">
                    <a:solidFill>
                      <a:srgbClr val="2B425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4025">
                <a:tc>
                  <a:txBody>
                    <a:bodyPr/>
                    <a:lstStyle/>
                    <a:p>
                      <a:pPr algn="l">
                        <a:defRPr sz="1300">
                          <a:solidFill>
                            <a:srgbClr val="000000"/>
                          </a:solidFill>
                        </a:defRPr>
                      </a:pPr>
                      <a:endParaRPr lang="en-US" sz="1600"/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Number of</a:t>
                      </a:r>
                    </a:p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References</a:t>
                      </a:r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% of References</a:t>
                      </a:r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5564">
                <a:tc>
                  <a:txBody>
                    <a:bodyPr/>
                    <a:lstStyle/>
                    <a:p>
                      <a:pPr algn="l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IESBA Code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22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13%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5564">
                <a:tc>
                  <a:txBody>
                    <a:bodyPr/>
                    <a:lstStyle/>
                    <a:p>
                      <a:pPr algn="l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IFIA Code</a:t>
                      </a:r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11</a:t>
                      </a:r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6%</a:t>
                      </a:r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564">
                <a:tc>
                  <a:txBody>
                    <a:bodyPr/>
                    <a:lstStyle/>
                    <a:p>
                      <a:pPr algn="l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ISO/IEC 17021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15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9%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5564">
                <a:tc>
                  <a:txBody>
                    <a:bodyPr/>
                    <a:lstStyle/>
                    <a:p>
                      <a:pPr algn="l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TIC Code</a:t>
                      </a:r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0</a:t>
                      </a:r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0%</a:t>
                      </a:r>
                    </a:p>
                  </a:txBody>
                  <a:tcPr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5564">
                <a:tc>
                  <a:txBody>
                    <a:bodyPr/>
                    <a:lstStyle/>
                    <a:p>
                      <a:pPr algn="l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Not Disclosed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128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0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600"/>
                        <a:t>73%</a:t>
                      </a:r>
                    </a:p>
                  </a:txBody>
                  <a:tcPr anchor="ctr"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806440" y="5443206"/>
            <a:ext cx="48123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50">
                <a:solidFill>
                  <a:srgbClr val="000000"/>
                </a:solidFill>
              </a:defRPr>
            </a:pPr>
            <a:r>
              <a:rPr lang="en-US" sz="1600"/>
              <a:t>IFIA – International Federation of Inspection Agencies</a:t>
            </a:r>
          </a:p>
          <a:p>
            <a:pPr>
              <a:defRPr sz="1050">
                <a:solidFill>
                  <a:srgbClr val="000000"/>
                </a:solidFill>
              </a:defRPr>
            </a:pPr>
            <a:r>
              <a:rPr lang="en-US" sz="1600"/>
              <a:t>TIC – Testing, Inspection and Certification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04120" y="5815584"/>
            <a:ext cx="22860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900">
                <a:solidFill>
                  <a:srgbClr val="223948"/>
                </a:solidFill>
              </a:defRPr>
            </a:pPr>
            <a:r>
              <a:t>8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30084-FE5C-D266-42C0-AF8EFE8F0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November 2025 &amp; April 2026 JSS Meetings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3AA6AC-C927-0275-37D2-055643040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8" name="Picture Placeholder 7" descr="Group discussing">
            <a:extLst>
              <a:ext uri="{FF2B5EF4-FFF2-40B4-BE49-F238E27FC236}">
                <a16:creationId xmlns:a16="http://schemas.microsoft.com/office/drawing/2014/main" id="{7273925D-AB0E-5958-A3EA-6DBEDA7C350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10100" r="10100"/>
          <a:stretch>
            <a:fillRect/>
          </a:stretch>
        </p:blipFill>
        <p:spPr>
          <a:xfrm>
            <a:off x="7272338" y="1828800"/>
            <a:ext cx="4919662" cy="4114800"/>
          </a:xfr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52629146-6155-B06C-E54F-0F0E1F2897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9655" y="1542646"/>
            <a:ext cx="6257471" cy="4400954"/>
          </a:xfrm>
        </p:spPr>
        <p:txBody>
          <a:bodyPr/>
          <a:lstStyle/>
          <a:p>
            <a:pPr marL="342900" indent="-342900">
              <a:lnSpc>
                <a:spcPts val="26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/>
              <a:t>Diverse range of sustainability engagement types (including reporting and assurance frameworks) and different maturity of sustainability regulations</a:t>
            </a:r>
          </a:p>
          <a:p>
            <a:pPr marL="914400" lvl="1" indent="-457200">
              <a:lnSpc>
                <a:spcPts val="2600"/>
              </a:lnSpc>
              <a:spcBef>
                <a:spcPts val="600"/>
              </a:spcBef>
              <a:buFont typeface="Arial" panose="020B0604020202020204" pitchFamily="34" charset="0"/>
              <a:buChar char="‒"/>
            </a:pPr>
            <a:r>
              <a:rPr lang="en-US" sz="1800"/>
              <a:t>Especially in the case of non-PA practitioners</a:t>
            </a:r>
          </a:p>
          <a:p>
            <a:pPr marL="342900" indent="-342900">
              <a:lnSpc>
                <a:spcPts val="26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/>
              <a:t>Some concerns about growing length and perceived complexity of IESBA Code with cautions against moving too quickly </a:t>
            </a:r>
          </a:p>
          <a:p>
            <a:pPr marL="342900" indent="-342900">
              <a:lnSpc>
                <a:spcPts val="26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/>
              <a:t>General support for not initiating a standard-setting project at this stage</a:t>
            </a:r>
          </a:p>
          <a:p>
            <a:pPr marL="914400" lvl="1" indent="-457200">
              <a:lnSpc>
                <a:spcPts val="2600"/>
              </a:lnSpc>
              <a:spcBef>
                <a:spcPts val="600"/>
              </a:spcBef>
              <a:buFont typeface="Arial" panose="020B0604020202020204" pitchFamily="34" charset="0"/>
              <a:buChar char="‒"/>
            </a:pPr>
            <a:r>
              <a:rPr lang="en-US" sz="1800"/>
              <a:t>Continue monitoring developments in sustainability assurance practices</a:t>
            </a:r>
          </a:p>
          <a:p>
            <a:pPr marL="342900" indent="-342900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1598950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E2172-9ABE-38C4-47DB-7E59AD804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Responses to Questionnaire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370E97-DB2A-DC85-B4A9-56FCA2BB4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BF8FB7-4ABF-A43A-4F83-1FA1A19377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Types of Sustainability Assurance Engagements within Scope of Part 4B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8E049B-142E-BEF7-DC1B-ED0717A12D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1905918"/>
            <a:ext cx="5255986" cy="4272460"/>
          </a:xfrm>
        </p:spPr>
        <p:txBody>
          <a:bodyPr/>
          <a:lstStyle/>
          <a:p>
            <a:pPr marL="285750" indent="-28575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accent1"/>
                </a:solidFill>
              </a:rPr>
              <a:t>Different maturity of sustainability reporting and assurance</a:t>
            </a:r>
          </a:p>
          <a:p>
            <a:pPr marL="742950" lvl="1" indent="-28575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accent1"/>
                </a:solidFill>
              </a:rPr>
              <a:t>Part 4B used to varying extent for voluntary SAEs</a:t>
            </a:r>
          </a:p>
          <a:p>
            <a:pPr marL="285750" indent="-28575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accent1"/>
                </a:solidFill>
              </a:rPr>
              <a:t>Examples of engagements include, e.g., assurance of green bonds, sustainability-linked loans, supply chain; customer-specific sustainability certifications; voluntary GHG emissions assurance</a:t>
            </a:r>
            <a:endParaRPr lang="en-US" strike="sngStrike">
              <a:solidFill>
                <a:schemeClr val="accent1"/>
              </a:solidFill>
            </a:endParaRPr>
          </a:p>
          <a:p>
            <a:pPr marL="742950" lvl="1" indent="-28575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‒"/>
            </a:pPr>
            <a:r>
              <a:rPr lang="en-US" sz="1800">
                <a:solidFill>
                  <a:schemeClr val="accent1"/>
                </a:solidFill>
              </a:rPr>
              <a:t>ISAE 3000/ ISO standards/ national standards</a:t>
            </a:r>
          </a:p>
          <a:p>
            <a:pPr marL="742950" lvl="1" indent="-28575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‒"/>
            </a:pPr>
            <a:r>
              <a:rPr lang="en-US" sz="1800">
                <a:solidFill>
                  <a:schemeClr val="accent1"/>
                </a:solidFill>
              </a:rPr>
              <a:t>Use of IESBA Code by non-PAs is mainly limited to mandatory use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C181B5C-D46E-D46C-B0FF-37A19457625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40347" y="2049136"/>
            <a:ext cx="4622953" cy="3927512"/>
          </a:xfrm>
        </p:spPr>
        <p:txBody>
          <a:bodyPr/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Key challenges related to analysis of responses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Relevant information is not yet available</a:t>
            </a: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Questions around scope of IIS in Part 5, especially with respect to “general-purpose” framework</a:t>
            </a: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Questions about distinction between SAEs vs. certification-type engagements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281618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548272DD-FECD-4844-A19F-5DCDA39A4CCA}"/>
    </a:ext>
  </a:extLst>
</a:theme>
</file>

<file path=ppt/theme/theme10.xml><?xml version="1.0" encoding="utf-8"?>
<a:theme xmlns:a="http://schemas.openxmlformats.org/drawingml/2006/main" name="1_Body Copy Formats">
  <a:themeElements>
    <a:clrScheme name="IFAC Brand Colors">
      <a:dk1>
        <a:srgbClr val="083861"/>
      </a:dk1>
      <a:lt1>
        <a:srgbClr val="F5F5F5"/>
      </a:lt1>
      <a:dk2>
        <a:srgbClr val="005BAA"/>
      </a:dk2>
      <a:lt2>
        <a:srgbClr val="F5F5F5"/>
      </a:lt2>
      <a:accent1>
        <a:srgbClr val="289DD8"/>
      </a:accent1>
      <a:accent2>
        <a:srgbClr val="00C0F3"/>
      </a:accent2>
      <a:accent3>
        <a:srgbClr val="F15922"/>
      </a:accent3>
      <a:accent4>
        <a:srgbClr val="FAA61A"/>
      </a:accent4>
      <a:accent5>
        <a:srgbClr val="0D9C49"/>
      </a:accent5>
      <a:accent6>
        <a:srgbClr val="870C24"/>
      </a:accent6>
      <a:hlink>
        <a:srgbClr val="7928A1"/>
      </a:hlink>
      <a:folHlink>
        <a:srgbClr val="6D6E7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9D7B1F9D-A54F-448D-9638-30A02FCD5634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FD7CDFB-E2C3-4988-8A27-ADEF6B7C5CD8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D1C4476-98D1-4F0A-97CA-D4F06F4D8311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7932F37A-F6F6-484B-ABB8-F4E814A33070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0C3CF62-A4F7-407C-AF9B-5F72F541A5C0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A5F27197-D377-460A-A52F-D40813B58F6B}"/>
    </a:ext>
  </a:extLst>
</a:theme>
</file>

<file path=ppt/theme/theme9.xml><?xml version="1.0" encoding="utf-8"?>
<a:theme xmlns:a="http://schemas.openxmlformats.org/drawingml/2006/main" name="1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53EC7DF9A9A0408876B3EE5F379CFA" ma:contentTypeVersion="3" ma:contentTypeDescription="Create a new document." ma:contentTypeScope="" ma:versionID="c246b3f6960c4b51740932af677b398a">
  <xsd:schema xmlns:xsd="http://www.w3.org/2001/XMLSchema" xmlns:xs="http://www.w3.org/2001/XMLSchema" xmlns:p="http://schemas.microsoft.com/office/2006/metadata/properties" xmlns:ns2="6ef50dfa-be3f-4e55-be9c-64f08bd03ce2" targetNamespace="http://schemas.microsoft.com/office/2006/metadata/properties" ma:root="true" ma:fieldsID="19480220f926b2b96e8bc6959e65fa1e" ns2:_="">
    <xsd:import namespace="6ef50dfa-be3f-4e55-be9c-64f08bd03ce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f50dfa-be3f-4e55-be9c-64f08bd03c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1469346-A82F-44D1-8A30-6704011D4919}">
  <ds:schemaRefs>
    <ds:schemaRef ds:uri="6ef50dfa-be3f-4e55-be9c-64f08bd03ce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F838CB8-0881-406E-A9B8-51DD25DC81A4}">
  <ds:schemaRefs>
    <ds:schemaRef ds:uri="http://schemas.microsoft.com/office/2006/metadata/properties"/>
    <ds:schemaRef ds:uri="http://schemas.microsoft.com/office/infopath/2007/PartnerControls"/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6ef50dfa-be3f-4e55-be9c-64f08bd03ce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IFEA slides</Template>
  <TotalTime>0</TotalTime>
  <Words>1084</Words>
  <Application>Microsoft Office PowerPoint</Application>
  <PresentationFormat>Widescreen</PresentationFormat>
  <Paragraphs>148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16</vt:i4>
      </vt:variant>
    </vt:vector>
  </HeadingPairs>
  <TitlesOfParts>
    <vt:vector size="33" baseType="lpstr">
      <vt:lpstr>Aptos</vt:lpstr>
      <vt:lpstr>Arial</vt:lpstr>
      <vt:lpstr>Arial Narrow</vt:lpstr>
      <vt:lpstr>Calibri</vt:lpstr>
      <vt:lpstr>Calibri Light</vt:lpstr>
      <vt:lpstr>Segoe UI</vt:lpstr>
      <vt:lpstr>Wingdings</vt:lpstr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1_IESBA slides</vt:lpstr>
      <vt:lpstr>1_Body Copy Formats</vt:lpstr>
      <vt:lpstr>Independence Standards for Sustainability Assurance Engagements Outside the Scope of IIS in IESSA</vt:lpstr>
      <vt:lpstr>Agenda</vt:lpstr>
      <vt:lpstr>Recap on Focus of Information-Gathering</vt:lpstr>
      <vt:lpstr>Information Gathering</vt:lpstr>
      <vt:lpstr>PowerPoint Presentation</vt:lpstr>
      <vt:lpstr>Other Service Providers (OSP) 2024 Data</vt:lpstr>
      <vt:lpstr>Other Service Providers (OSP) 2024 Data</vt:lpstr>
      <vt:lpstr>November 2025 &amp; April 2026 JSS Meetings</vt:lpstr>
      <vt:lpstr>Responses to Questionnaire</vt:lpstr>
      <vt:lpstr>Responses to Questionnaire</vt:lpstr>
      <vt:lpstr>PT’s Conclusions</vt:lpstr>
      <vt:lpstr>PT Findings</vt:lpstr>
      <vt:lpstr>PT Recommendations</vt:lpstr>
      <vt:lpstr>Fulfillment of Part 4B PT Terms of Reference</vt:lpstr>
      <vt:lpstr>IESBA Members are asked to: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Scott Cosgrove</dc:creator>
  <cp:lastModifiedBy>Szilvia Sramko</cp:lastModifiedBy>
  <cp:revision>2</cp:revision>
  <dcterms:created xsi:type="dcterms:W3CDTF">2025-02-11T15:55:47Z</dcterms:created>
  <dcterms:modified xsi:type="dcterms:W3CDTF">2026-06-09T20:52:34Z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0x010100E153EC7DF9A9A0408876B3EE5F379CFA</vt:lpwstr>
  </property>
  <property fmtid="{D5CDD505-2E9C-101B-9397-08002B2CF9AE}" pid="3" name="MediaServiceImageTags">
    <vt:lpwstr/>
  </property>
</Properties>
</file>