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6.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8.xml" ContentType="application/vnd.openxmlformats-officedocument.theme+xml"/>
  <Override PartName="/ppt/slideLayouts/slideLayout6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77" r:id="rId5"/>
    <p:sldMasterId id="2147483685" r:id="rId6"/>
    <p:sldMasterId id="2147483752" r:id="rId7"/>
    <p:sldMasterId id="2147483747" r:id="rId8"/>
    <p:sldMasterId id="2147483711" r:id="rId9"/>
    <p:sldMasterId id="2147483717" r:id="rId10"/>
    <p:sldMasterId id="2147483726" r:id="rId11"/>
    <p:sldMasterId id="2147483766" r:id="rId12"/>
  </p:sldMasterIdLst>
  <p:notesMasterIdLst>
    <p:notesMasterId r:id="rId29"/>
  </p:notesMasterIdLst>
  <p:sldIdLst>
    <p:sldId id="295" r:id="rId13"/>
    <p:sldId id="2147472399" r:id="rId14"/>
    <p:sldId id="302" r:id="rId15"/>
    <p:sldId id="2147472401" r:id="rId16"/>
    <p:sldId id="2147472400" r:id="rId17"/>
    <p:sldId id="2147472385" r:id="rId18"/>
    <p:sldId id="2147472402" r:id="rId19"/>
    <p:sldId id="2147472389" r:id="rId20"/>
    <p:sldId id="2147472407" r:id="rId21"/>
    <p:sldId id="2147472387" r:id="rId22"/>
    <p:sldId id="2147472404" r:id="rId23"/>
    <p:sldId id="2147472410" r:id="rId24"/>
    <p:sldId id="2147472408" r:id="rId25"/>
    <p:sldId id="2147472405" r:id="rId26"/>
    <p:sldId id="292" r:id="rId27"/>
    <p:sldId id="297" r:id="rId28"/>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AASB &amp; IESBA" id="{7364EB5A-9E40-436F-9F8C-10FC40E36B05}">
          <p14:sldIdLst>
            <p14:sldId id="295"/>
            <p14:sldId id="2147472399"/>
            <p14:sldId id="302"/>
            <p14:sldId id="2147472401"/>
            <p14:sldId id="2147472400"/>
            <p14:sldId id="2147472385"/>
            <p14:sldId id="2147472402"/>
            <p14:sldId id="2147472389"/>
            <p14:sldId id="2147472407"/>
            <p14:sldId id="2147472387"/>
            <p14:sldId id="2147472404"/>
            <p14:sldId id="2147472410"/>
            <p14:sldId id="2147472408"/>
            <p14:sldId id="2147472405"/>
            <p14:sldId id="292"/>
            <p14:sldId id="29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2E50E-9424-D5E1-C0C0-B4789EB01FAC}" name="Geoff Kwan" initials="GK" userId="S::geoffkwan@ethicsboard.org::c3a5c4b8-7020-4697-b49e-ebe9f60812c0" providerId="AD"/>
  <p188:author id="{E3E03D1D-D9B6-6E6F-DACD-D79D7A7B018D}" name="Jasper van den Hout" initials="JH" userId="S::jaspervandenhout@iaasb.org::055bbbd2-5046-47f6-8263-b7d8da73be0a" providerId="AD"/>
  <p188:author id="{57ABB731-887E-C94D-23D0-92A02692FA0F}" name="Tom Seidenstein" initials="TS" userId="S::TomSeidenstein@iaasb.org::0a71646e-4534-45a3-882c-c3b5a8833ce8" providerId="AD"/>
  <p188:author id="{A2A5E347-AFDB-919D-F1D8-7ABA776AED65}" name="Kazuko Yoshimura" initials="KY" userId="S::kazukoyoshimura@iaasb.org::dcdf927f-d4e3-4271-ab1d-85c7ccd68b3b" providerId="AD"/>
  <p188:author id="{8F69CC63-70F9-B92E-B0AA-D68B2FB5D2AB}" name="Gabriela Figueiredo Dias" initials="GF" userId="S::GabrielaDias@ethicsboard.org::2f0de687-1f60-462c-a3ec-15136bf498f0" providerId="AD"/>
  <p188:author id="{87ACD171-5E79-6F35-DF33-AFB4EEFBB635}" name="Kalina Shukarova Savovska" initials="KS" userId="S::KalinaShukarova@iaasb.org::0c310e09-a4f1-4b78-977e-44e02227c9d2" providerId="AD"/>
  <p188:author id="{8DAC547C-ED3F-F480-39A3-504C6B033F63}" name="Jasper van den Hout" initials="Jv" userId="S::JaspervandenHout@iaasb.org::055bbbd2-5046-47f6-8263-b7d8da73be0a" providerId="AD"/>
  <p188:author id="{FE8B5C9F-7B18-B143-6551-47BF86F7ED3A}" name="Geoff Kwan" initials="GK" userId="S::GeoffKwan@ethicsboard.org::c3a5c4b8-7020-4697-b49e-ebe9f60812c0" providerId="AD"/>
  <p188:author id="{6F539EBA-415A-B1EA-B55B-88B3300C0372}" name="Nathalie Baumgaertener Dutang" initials="NB" userId="S::NathalieBaumgaertenerDutang@iaasb.org::f910c9d3-ed58-4fbc-9be5-8f315fa98f3e" providerId="AD"/>
  <p188:author id="{A4201BBD-D233-70A5-3DB8-D643FB89FF8B}" name="Willie Botha" initials="WB" userId="S::WillieBotha@iaasb.org::1d64e684-352d-424c-a1f4-5d6d7c4ec44b" providerId="AD"/>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4151"/>
    <a:srgbClr val="4B5E7C"/>
    <a:srgbClr val="8B9DB9"/>
    <a:srgbClr val="FFFFFF"/>
    <a:srgbClr val="E3D4B6"/>
    <a:srgbClr val="D9C49B"/>
    <a:srgbClr val="E8E4D7"/>
    <a:srgbClr val="637C79"/>
    <a:srgbClr val="ABC2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F2981C-40A8-408B-8318-67DE5BCF0072}" v="7" dt="2026-06-03T12:29:02.1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3" d="100"/>
          <a:sy n="93" d="100"/>
        </p:scale>
        <p:origin x="132" y="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9.xml"/><Relationship Id="rId34"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microsoft.com/office/2018/10/relationships/authors" Target="authors.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ff Kwan" userId="S::geoffkwan@ethicsboard.org::c3a5c4b8-7020-4697-b49e-ebe9f60812c0" providerId="AD" clId="Web-{9BF2981C-40A8-408B-8318-67DE5BCF0072}"/>
    <pc:docChg chg="modSld">
      <pc:chgData name="Geoff Kwan" userId="S::geoffkwan@ethicsboard.org::c3a5c4b8-7020-4697-b49e-ebe9f60812c0" providerId="AD" clId="Web-{9BF2981C-40A8-408B-8318-67DE5BCF0072}" dt="2026-06-03T12:29:02.136" v="6" actId="20577"/>
      <pc:docMkLst>
        <pc:docMk/>
      </pc:docMkLst>
      <pc:sldChg chg="modSp">
        <pc:chgData name="Geoff Kwan" userId="S::geoffkwan@ethicsboard.org::c3a5c4b8-7020-4697-b49e-ebe9f60812c0" providerId="AD" clId="Web-{9BF2981C-40A8-408B-8318-67DE5BCF0072}" dt="2026-06-03T12:28:11.089" v="4" actId="20577"/>
        <pc:sldMkLst>
          <pc:docMk/>
          <pc:sldMk cId="79867258" sldId="2147472408"/>
        </pc:sldMkLst>
        <pc:spChg chg="mod">
          <ac:chgData name="Geoff Kwan" userId="S::geoffkwan@ethicsboard.org::c3a5c4b8-7020-4697-b49e-ebe9f60812c0" providerId="AD" clId="Web-{9BF2981C-40A8-408B-8318-67DE5BCF0072}" dt="2026-06-03T12:28:07.276" v="0" actId="20577"/>
          <ac:spMkLst>
            <pc:docMk/>
            <pc:sldMk cId="79867258" sldId="2147472408"/>
            <ac:spMk id="2" creationId="{BBDDFBE3-1DC3-6C50-4697-E7F307108112}"/>
          </ac:spMkLst>
        </pc:spChg>
        <pc:spChg chg="mod">
          <ac:chgData name="Geoff Kwan" userId="S::geoffkwan@ethicsboard.org::c3a5c4b8-7020-4697-b49e-ebe9f60812c0" providerId="AD" clId="Web-{9BF2981C-40A8-408B-8318-67DE5BCF0072}" dt="2026-06-03T12:28:11.089" v="4" actId="20577"/>
          <ac:spMkLst>
            <pc:docMk/>
            <pc:sldMk cId="79867258" sldId="2147472408"/>
            <ac:spMk id="5" creationId="{ABF461BF-3B65-2B0B-1E12-7F8A28E75AF1}"/>
          </ac:spMkLst>
        </pc:spChg>
      </pc:sldChg>
      <pc:sldChg chg="modSp">
        <pc:chgData name="Geoff Kwan" userId="S::geoffkwan@ethicsboard.org::c3a5c4b8-7020-4697-b49e-ebe9f60812c0" providerId="AD" clId="Web-{9BF2981C-40A8-408B-8318-67DE5BCF0072}" dt="2026-06-03T12:29:02.136" v="6" actId="20577"/>
        <pc:sldMkLst>
          <pc:docMk/>
          <pc:sldMk cId="3150594441" sldId="2147472410"/>
        </pc:sldMkLst>
        <pc:spChg chg="mod">
          <ac:chgData name="Geoff Kwan" userId="S::geoffkwan@ethicsboard.org::c3a5c4b8-7020-4697-b49e-ebe9f60812c0" providerId="AD" clId="Web-{9BF2981C-40A8-408B-8318-67DE5BCF0072}" dt="2026-06-03T12:29:02.136" v="6" actId="20577"/>
          <ac:spMkLst>
            <pc:docMk/>
            <pc:sldMk cId="3150594441" sldId="2147472410"/>
            <ac:spMk id="19" creationId="{783E1C33-9BFC-B978-BA16-5DA966628D2F}"/>
          </ac:spMkLst>
        </pc:spChg>
      </pc:sldChg>
    </pc:docChg>
  </pc:docChgLst>
  <pc:docChgLst>
    <pc:chgData name="Geoff Kwan" userId="c3a5c4b8-7020-4697-b49e-ebe9f60812c0" providerId="ADAL" clId="{27695B09-F29B-4A1D-B0BB-349F2DE0338D}"/>
    <pc:docChg chg="modSld">
      <pc:chgData name="Geoff Kwan" userId="c3a5c4b8-7020-4697-b49e-ebe9f60812c0" providerId="ADAL" clId="{27695B09-F29B-4A1D-B0BB-349F2DE0338D}" dt="2026-06-03T12:31:50.380" v="0" actId="179"/>
      <pc:docMkLst>
        <pc:docMk/>
      </pc:docMkLst>
      <pc:sldChg chg="modSp mod">
        <pc:chgData name="Geoff Kwan" userId="c3a5c4b8-7020-4697-b49e-ebe9f60812c0" providerId="ADAL" clId="{27695B09-F29B-4A1D-B0BB-349F2DE0338D}" dt="2026-06-03T12:31:50.380" v="0" actId="179"/>
        <pc:sldMkLst>
          <pc:docMk/>
          <pc:sldMk cId="3150594441" sldId="2147472410"/>
        </pc:sldMkLst>
        <pc:spChg chg="mod">
          <ac:chgData name="Geoff Kwan" userId="c3a5c4b8-7020-4697-b49e-ebe9f60812c0" providerId="ADAL" clId="{27695B09-F29B-4A1D-B0BB-349F2DE0338D}" dt="2026-06-03T12:31:50.380" v="0" actId="179"/>
          <ac:spMkLst>
            <pc:docMk/>
            <pc:sldMk cId="3150594441" sldId="2147472410"/>
            <ac:spMk id="19" creationId="{783E1C33-9BFC-B978-BA16-5DA966628D2F}"/>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14F989-3692-48DF-B944-AB81A35BE719}"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4E5FC1DE-B80D-4C6A-A3FA-C8A1163F5A37}">
      <dgm:prSet/>
      <dgm:spPr/>
      <dgm:t>
        <a:bodyPr/>
        <a:lstStyle/>
        <a:p>
          <a:r>
            <a:rPr lang="en-US"/>
            <a:t>Joint Survey</a:t>
          </a:r>
        </a:p>
      </dgm:t>
    </dgm:pt>
    <dgm:pt modelId="{AE2E3E33-9677-4342-98EB-AA8A9EA44D96}" type="parTrans" cxnId="{55B239CD-1FD0-4255-83E2-14FE2FDF41B9}">
      <dgm:prSet/>
      <dgm:spPr/>
      <dgm:t>
        <a:bodyPr/>
        <a:lstStyle/>
        <a:p>
          <a:endParaRPr lang="en-US"/>
        </a:p>
      </dgm:t>
    </dgm:pt>
    <dgm:pt modelId="{19DC5019-F3A7-4DCB-8257-1F8DFD2084FB}" type="sibTrans" cxnId="{55B239CD-1FD0-4255-83E2-14FE2FDF41B9}">
      <dgm:prSet/>
      <dgm:spPr/>
      <dgm:t>
        <a:bodyPr/>
        <a:lstStyle/>
        <a:p>
          <a:endParaRPr lang="en-US"/>
        </a:p>
      </dgm:t>
    </dgm:pt>
    <dgm:pt modelId="{DA1A041F-2018-4E82-B5DF-86FD66B027BD}">
      <dgm:prSet/>
      <dgm:spPr/>
      <dgm:t>
        <a:bodyPr/>
        <a:lstStyle/>
        <a:p>
          <a:r>
            <a:rPr lang="en-US"/>
            <a:t>Consultation </a:t>
          </a:r>
          <a:r>
            <a:rPr lang="en-US">
              <a:latin typeface="Calibri"/>
            </a:rPr>
            <a:t>Papers</a:t>
          </a:r>
          <a:endParaRPr lang="en-US"/>
        </a:p>
      </dgm:t>
    </dgm:pt>
    <dgm:pt modelId="{F3D8753A-6E6C-4B29-8D1B-6EB8AAF4A0BC}" type="parTrans" cxnId="{C3BC24C6-0BA0-45F7-A96C-F3A8CBE7B769}">
      <dgm:prSet/>
      <dgm:spPr/>
      <dgm:t>
        <a:bodyPr/>
        <a:lstStyle/>
        <a:p>
          <a:endParaRPr lang="en-US"/>
        </a:p>
      </dgm:t>
    </dgm:pt>
    <dgm:pt modelId="{EB3EDABF-EEA5-42D0-81AE-26A0957B333F}" type="sibTrans" cxnId="{C3BC24C6-0BA0-45F7-A96C-F3A8CBE7B769}">
      <dgm:prSet/>
      <dgm:spPr/>
      <dgm:t>
        <a:bodyPr/>
        <a:lstStyle/>
        <a:p>
          <a:endParaRPr lang="en-US"/>
        </a:p>
      </dgm:t>
    </dgm:pt>
    <dgm:pt modelId="{BF803C48-2DAF-4B63-9A4D-58B910F2DBB5}">
      <dgm:prSet/>
      <dgm:spPr/>
      <dgm:t>
        <a:bodyPr/>
        <a:lstStyle/>
        <a:p>
          <a:r>
            <a:rPr lang="en-US">
              <a:latin typeface="Calibri"/>
            </a:rPr>
            <a:t>SWPs</a:t>
          </a:r>
          <a:endParaRPr lang="en-US"/>
        </a:p>
      </dgm:t>
    </dgm:pt>
    <dgm:pt modelId="{865274AB-78F9-42C2-AE0F-0AF3255934E7}" type="parTrans" cxnId="{385B6249-D279-4CAA-A044-829F12AC6697}">
      <dgm:prSet/>
      <dgm:spPr/>
      <dgm:t>
        <a:bodyPr/>
        <a:lstStyle/>
        <a:p>
          <a:endParaRPr lang="en-US"/>
        </a:p>
      </dgm:t>
    </dgm:pt>
    <dgm:pt modelId="{4293C9B6-1496-4213-9B6D-80CDA868D834}" type="sibTrans" cxnId="{385B6249-D279-4CAA-A044-829F12AC6697}">
      <dgm:prSet/>
      <dgm:spPr/>
      <dgm:t>
        <a:bodyPr/>
        <a:lstStyle/>
        <a:p>
          <a:endParaRPr lang="en-US"/>
        </a:p>
      </dgm:t>
    </dgm:pt>
    <dgm:pt modelId="{69C93201-ADF4-4B3C-82BD-A65F9EF796CC}" type="pres">
      <dgm:prSet presAssocID="{BE14F989-3692-48DF-B944-AB81A35BE719}" presName="outerComposite" presStyleCnt="0">
        <dgm:presLayoutVars>
          <dgm:chMax val="5"/>
          <dgm:dir/>
          <dgm:resizeHandles val="exact"/>
        </dgm:presLayoutVars>
      </dgm:prSet>
      <dgm:spPr/>
    </dgm:pt>
    <dgm:pt modelId="{1BB91825-2A64-4EBD-A748-71DD6662ACEF}" type="pres">
      <dgm:prSet presAssocID="{BE14F989-3692-48DF-B944-AB81A35BE719}" presName="dummyMaxCanvas" presStyleCnt="0">
        <dgm:presLayoutVars/>
      </dgm:prSet>
      <dgm:spPr/>
    </dgm:pt>
    <dgm:pt modelId="{FEACBC81-05B2-4CA0-8BEC-64724D1244FA}" type="pres">
      <dgm:prSet presAssocID="{BE14F989-3692-48DF-B944-AB81A35BE719}" presName="ThreeNodes_1" presStyleLbl="node1" presStyleIdx="0" presStyleCnt="3">
        <dgm:presLayoutVars>
          <dgm:bulletEnabled val="1"/>
        </dgm:presLayoutVars>
      </dgm:prSet>
      <dgm:spPr/>
    </dgm:pt>
    <dgm:pt modelId="{E7E45ECB-C469-4FCB-977F-6165D7ECBCC8}" type="pres">
      <dgm:prSet presAssocID="{BE14F989-3692-48DF-B944-AB81A35BE719}" presName="ThreeNodes_2" presStyleLbl="node1" presStyleIdx="1" presStyleCnt="3">
        <dgm:presLayoutVars>
          <dgm:bulletEnabled val="1"/>
        </dgm:presLayoutVars>
      </dgm:prSet>
      <dgm:spPr/>
    </dgm:pt>
    <dgm:pt modelId="{24F4FFA1-A231-43CC-86EA-5E61EFBB1A2C}" type="pres">
      <dgm:prSet presAssocID="{BE14F989-3692-48DF-B944-AB81A35BE719}" presName="ThreeNodes_3" presStyleLbl="node1" presStyleIdx="2" presStyleCnt="3">
        <dgm:presLayoutVars>
          <dgm:bulletEnabled val="1"/>
        </dgm:presLayoutVars>
      </dgm:prSet>
      <dgm:spPr/>
    </dgm:pt>
    <dgm:pt modelId="{B0FA8F16-6FDC-48A2-A53F-FFB39666EF7F}" type="pres">
      <dgm:prSet presAssocID="{BE14F989-3692-48DF-B944-AB81A35BE719}" presName="ThreeConn_1-2" presStyleLbl="fgAccFollowNode1" presStyleIdx="0" presStyleCnt="2">
        <dgm:presLayoutVars>
          <dgm:bulletEnabled val="1"/>
        </dgm:presLayoutVars>
      </dgm:prSet>
      <dgm:spPr/>
    </dgm:pt>
    <dgm:pt modelId="{FBBE7256-7A5F-4A41-8BBA-2804DD976A7F}" type="pres">
      <dgm:prSet presAssocID="{BE14F989-3692-48DF-B944-AB81A35BE719}" presName="ThreeConn_2-3" presStyleLbl="fgAccFollowNode1" presStyleIdx="1" presStyleCnt="2">
        <dgm:presLayoutVars>
          <dgm:bulletEnabled val="1"/>
        </dgm:presLayoutVars>
      </dgm:prSet>
      <dgm:spPr/>
    </dgm:pt>
    <dgm:pt modelId="{0A51B06F-E5E6-47D6-AD7F-2B5CAE7EF44B}" type="pres">
      <dgm:prSet presAssocID="{BE14F989-3692-48DF-B944-AB81A35BE719}" presName="ThreeNodes_1_text" presStyleLbl="node1" presStyleIdx="2" presStyleCnt="3">
        <dgm:presLayoutVars>
          <dgm:bulletEnabled val="1"/>
        </dgm:presLayoutVars>
      </dgm:prSet>
      <dgm:spPr/>
    </dgm:pt>
    <dgm:pt modelId="{D8E3693A-341C-48A4-B90B-126B0AD3C377}" type="pres">
      <dgm:prSet presAssocID="{BE14F989-3692-48DF-B944-AB81A35BE719}" presName="ThreeNodes_2_text" presStyleLbl="node1" presStyleIdx="2" presStyleCnt="3">
        <dgm:presLayoutVars>
          <dgm:bulletEnabled val="1"/>
        </dgm:presLayoutVars>
      </dgm:prSet>
      <dgm:spPr/>
    </dgm:pt>
    <dgm:pt modelId="{9DDF9631-59A9-464F-A941-0281ADD0F714}" type="pres">
      <dgm:prSet presAssocID="{BE14F989-3692-48DF-B944-AB81A35BE719}" presName="ThreeNodes_3_text" presStyleLbl="node1" presStyleIdx="2" presStyleCnt="3">
        <dgm:presLayoutVars>
          <dgm:bulletEnabled val="1"/>
        </dgm:presLayoutVars>
      </dgm:prSet>
      <dgm:spPr/>
    </dgm:pt>
  </dgm:ptLst>
  <dgm:cxnLst>
    <dgm:cxn modelId="{DD8F6812-E675-47FD-ACAC-EA8B8C64BCAC}" type="presOf" srcId="{BF803C48-2DAF-4B63-9A4D-58B910F2DBB5}" destId="{24F4FFA1-A231-43CC-86EA-5E61EFBB1A2C}" srcOrd="0" destOrd="0" presId="urn:microsoft.com/office/officeart/2005/8/layout/vProcess5"/>
    <dgm:cxn modelId="{305E0C19-1333-444C-8C4D-CED4A7617512}" type="presOf" srcId="{EB3EDABF-EEA5-42D0-81AE-26A0957B333F}" destId="{FBBE7256-7A5F-4A41-8BBA-2804DD976A7F}" srcOrd="0" destOrd="0" presId="urn:microsoft.com/office/officeart/2005/8/layout/vProcess5"/>
    <dgm:cxn modelId="{688C7B43-1FA5-433F-8485-2AEAE69406E2}" type="presOf" srcId="{4E5FC1DE-B80D-4C6A-A3FA-C8A1163F5A37}" destId="{0A51B06F-E5E6-47D6-AD7F-2B5CAE7EF44B}" srcOrd="1" destOrd="0" presId="urn:microsoft.com/office/officeart/2005/8/layout/vProcess5"/>
    <dgm:cxn modelId="{385B6249-D279-4CAA-A044-829F12AC6697}" srcId="{BE14F989-3692-48DF-B944-AB81A35BE719}" destId="{BF803C48-2DAF-4B63-9A4D-58B910F2DBB5}" srcOrd="2" destOrd="0" parTransId="{865274AB-78F9-42C2-AE0F-0AF3255934E7}" sibTransId="{4293C9B6-1496-4213-9B6D-80CDA868D834}"/>
    <dgm:cxn modelId="{BBB9A756-B98E-4797-B473-88DF276BE100}" type="presOf" srcId="{BE14F989-3692-48DF-B944-AB81A35BE719}" destId="{69C93201-ADF4-4B3C-82BD-A65F9EF796CC}" srcOrd="0" destOrd="0" presId="urn:microsoft.com/office/officeart/2005/8/layout/vProcess5"/>
    <dgm:cxn modelId="{79883BAB-0450-41E1-A1A9-FF867208E897}" type="presOf" srcId="{4E5FC1DE-B80D-4C6A-A3FA-C8A1163F5A37}" destId="{FEACBC81-05B2-4CA0-8BEC-64724D1244FA}" srcOrd="0" destOrd="0" presId="urn:microsoft.com/office/officeart/2005/8/layout/vProcess5"/>
    <dgm:cxn modelId="{C32B5FB3-B0C7-4054-9076-A983B7CC1E2A}" type="presOf" srcId="{BF803C48-2DAF-4B63-9A4D-58B910F2DBB5}" destId="{9DDF9631-59A9-464F-A941-0281ADD0F714}" srcOrd="1" destOrd="0" presId="urn:microsoft.com/office/officeart/2005/8/layout/vProcess5"/>
    <dgm:cxn modelId="{C3BC24C6-0BA0-45F7-A96C-F3A8CBE7B769}" srcId="{BE14F989-3692-48DF-B944-AB81A35BE719}" destId="{DA1A041F-2018-4E82-B5DF-86FD66B027BD}" srcOrd="1" destOrd="0" parTransId="{F3D8753A-6E6C-4B29-8D1B-6EB8AAF4A0BC}" sibTransId="{EB3EDABF-EEA5-42D0-81AE-26A0957B333F}"/>
    <dgm:cxn modelId="{55B239CD-1FD0-4255-83E2-14FE2FDF41B9}" srcId="{BE14F989-3692-48DF-B944-AB81A35BE719}" destId="{4E5FC1DE-B80D-4C6A-A3FA-C8A1163F5A37}" srcOrd="0" destOrd="0" parTransId="{AE2E3E33-9677-4342-98EB-AA8A9EA44D96}" sibTransId="{19DC5019-F3A7-4DCB-8257-1F8DFD2084FB}"/>
    <dgm:cxn modelId="{22C28CDD-998E-476E-B715-A55762B09828}" type="presOf" srcId="{19DC5019-F3A7-4DCB-8257-1F8DFD2084FB}" destId="{B0FA8F16-6FDC-48A2-A53F-FFB39666EF7F}" srcOrd="0" destOrd="0" presId="urn:microsoft.com/office/officeart/2005/8/layout/vProcess5"/>
    <dgm:cxn modelId="{ECBFF9E8-2490-4CD4-934A-CF6CB99B7CF6}" type="presOf" srcId="{DA1A041F-2018-4E82-B5DF-86FD66B027BD}" destId="{D8E3693A-341C-48A4-B90B-126B0AD3C377}" srcOrd="1" destOrd="0" presId="urn:microsoft.com/office/officeart/2005/8/layout/vProcess5"/>
    <dgm:cxn modelId="{EA6BC5F3-45B6-40D4-AC88-5695ED107361}" type="presOf" srcId="{DA1A041F-2018-4E82-B5DF-86FD66B027BD}" destId="{E7E45ECB-C469-4FCB-977F-6165D7ECBCC8}" srcOrd="0" destOrd="0" presId="urn:microsoft.com/office/officeart/2005/8/layout/vProcess5"/>
    <dgm:cxn modelId="{7B457DA3-E3E6-4B04-9C7D-CB8C9EE44CAC}" type="presParOf" srcId="{69C93201-ADF4-4B3C-82BD-A65F9EF796CC}" destId="{1BB91825-2A64-4EBD-A748-71DD6662ACEF}" srcOrd="0" destOrd="0" presId="urn:microsoft.com/office/officeart/2005/8/layout/vProcess5"/>
    <dgm:cxn modelId="{59C2E35B-6736-4CFC-AD5A-862BD4864A6D}" type="presParOf" srcId="{69C93201-ADF4-4B3C-82BD-A65F9EF796CC}" destId="{FEACBC81-05B2-4CA0-8BEC-64724D1244FA}" srcOrd="1" destOrd="0" presId="urn:microsoft.com/office/officeart/2005/8/layout/vProcess5"/>
    <dgm:cxn modelId="{6C91202B-9155-40B8-A101-ECC87F569E76}" type="presParOf" srcId="{69C93201-ADF4-4B3C-82BD-A65F9EF796CC}" destId="{E7E45ECB-C469-4FCB-977F-6165D7ECBCC8}" srcOrd="2" destOrd="0" presId="urn:microsoft.com/office/officeart/2005/8/layout/vProcess5"/>
    <dgm:cxn modelId="{E42BF4AD-9658-4444-BE3B-50F55BF3BF9B}" type="presParOf" srcId="{69C93201-ADF4-4B3C-82BD-A65F9EF796CC}" destId="{24F4FFA1-A231-43CC-86EA-5E61EFBB1A2C}" srcOrd="3" destOrd="0" presId="urn:microsoft.com/office/officeart/2005/8/layout/vProcess5"/>
    <dgm:cxn modelId="{004FFD24-21A3-44F7-AA63-3430E6C2A127}" type="presParOf" srcId="{69C93201-ADF4-4B3C-82BD-A65F9EF796CC}" destId="{B0FA8F16-6FDC-48A2-A53F-FFB39666EF7F}" srcOrd="4" destOrd="0" presId="urn:microsoft.com/office/officeart/2005/8/layout/vProcess5"/>
    <dgm:cxn modelId="{2DC7A70A-81E5-4FA2-B1B4-76B7981BAFA0}" type="presParOf" srcId="{69C93201-ADF4-4B3C-82BD-A65F9EF796CC}" destId="{FBBE7256-7A5F-4A41-8BBA-2804DD976A7F}" srcOrd="5" destOrd="0" presId="urn:microsoft.com/office/officeart/2005/8/layout/vProcess5"/>
    <dgm:cxn modelId="{9ED66E4B-65ED-4394-A94E-9D8CB62DEB80}" type="presParOf" srcId="{69C93201-ADF4-4B3C-82BD-A65F9EF796CC}" destId="{0A51B06F-E5E6-47D6-AD7F-2B5CAE7EF44B}" srcOrd="6" destOrd="0" presId="urn:microsoft.com/office/officeart/2005/8/layout/vProcess5"/>
    <dgm:cxn modelId="{8A964956-6138-4645-BA2A-3493D0FE648D}" type="presParOf" srcId="{69C93201-ADF4-4B3C-82BD-A65F9EF796CC}" destId="{D8E3693A-341C-48A4-B90B-126B0AD3C377}" srcOrd="7" destOrd="0" presId="urn:microsoft.com/office/officeart/2005/8/layout/vProcess5"/>
    <dgm:cxn modelId="{911A1A89-3B23-4032-A4E2-230E59199137}" type="presParOf" srcId="{69C93201-ADF4-4B3C-82BD-A65F9EF796CC}" destId="{9DDF9631-59A9-464F-A941-0281ADD0F714}"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2DF82C-872C-46A0-9F81-4E835EE493F3}"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AEBFFA14-566C-4A89-BF05-FADE099268C0}">
      <dgm:prSet/>
      <dgm:spPr>
        <a:solidFill>
          <a:schemeClr val="tx1">
            <a:lumMod val="50000"/>
          </a:schemeClr>
        </a:solidFill>
      </dgm:spPr>
      <dgm:t>
        <a:bodyPr/>
        <a:lstStyle/>
        <a:p>
          <a:r>
            <a:rPr lang="en-US" dirty="0"/>
            <a:t>Digital Transformation</a:t>
          </a:r>
        </a:p>
      </dgm:t>
    </dgm:pt>
    <dgm:pt modelId="{E8B65268-9689-4797-956D-581D2B787EB0}" type="parTrans" cxnId="{3967D14C-EE30-4432-B5A6-CC775E3AF38F}">
      <dgm:prSet/>
      <dgm:spPr/>
      <dgm:t>
        <a:bodyPr/>
        <a:lstStyle/>
        <a:p>
          <a:endParaRPr lang="en-US"/>
        </a:p>
      </dgm:t>
    </dgm:pt>
    <dgm:pt modelId="{59188FF3-629F-4CFA-9393-AA48BE09E6C9}" type="sibTrans" cxnId="{3967D14C-EE30-4432-B5A6-CC775E3AF38F}">
      <dgm:prSet/>
      <dgm:spPr/>
      <dgm:t>
        <a:bodyPr/>
        <a:lstStyle/>
        <a:p>
          <a:endParaRPr lang="en-US"/>
        </a:p>
      </dgm:t>
    </dgm:pt>
    <dgm:pt modelId="{5BCB08B2-250A-42BD-BDA8-C312B610AD40}">
      <dgm:prSet/>
      <dgm:spPr/>
      <dgm:t>
        <a:bodyPr/>
        <a:lstStyle/>
        <a:p>
          <a:r>
            <a:rPr lang="en-US"/>
            <a:t>Changes in the Geopolitical and Regulatory Landscape</a:t>
          </a:r>
        </a:p>
      </dgm:t>
    </dgm:pt>
    <dgm:pt modelId="{244ED75B-DC21-40FE-9BC8-9755E5C41288}" type="parTrans" cxnId="{268C5FF9-DBBD-43BF-925B-EC8568F28F26}">
      <dgm:prSet/>
      <dgm:spPr/>
      <dgm:t>
        <a:bodyPr/>
        <a:lstStyle/>
        <a:p>
          <a:endParaRPr lang="en-US"/>
        </a:p>
      </dgm:t>
    </dgm:pt>
    <dgm:pt modelId="{82FEFE28-725A-40E6-8654-EB6529762765}" type="sibTrans" cxnId="{268C5FF9-DBBD-43BF-925B-EC8568F28F26}">
      <dgm:prSet/>
      <dgm:spPr/>
      <dgm:t>
        <a:bodyPr/>
        <a:lstStyle/>
        <a:p>
          <a:endParaRPr lang="en-US"/>
        </a:p>
      </dgm:t>
    </dgm:pt>
    <dgm:pt modelId="{A8DB7F14-44A1-4AEB-B84B-37DA9EA031F7}">
      <dgm:prSet/>
      <dgm:spPr>
        <a:solidFill>
          <a:schemeClr val="accent3">
            <a:lumMod val="50000"/>
          </a:schemeClr>
        </a:solidFill>
      </dgm:spPr>
      <dgm:t>
        <a:bodyPr/>
        <a:lstStyle/>
        <a:p>
          <a:r>
            <a:rPr lang="en-US"/>
            <a:t>Evolving Expectations Concerning Sustainability Information</a:t>
          </a:r>
        </a:p>
      </dgm:t>
    </dgm:pt>
    <dgm:pt modelId="{38DFBF6A-815A-4E40-820E-9CC4C301C864}" type="parTrans" cxnId="{D606B83F-116A-4480-97CD-973E28AA1DD8}">
      <dgm:prSet/>
      <dgm:spPr/>
      <dgm:t>
        <a:bodyPr/>
        <a:lstStyle/>
        <a:p>
          <a:endParaRPr lang="en-US"/>
        </a:p>
      </dgm:t>
    </dgm:pt>
    <dgm:pt modelId="{C7C45D99-B699-44AD-93F6-ED0C749E776F}" type="sibTrans" cxnId="{D606B83F-116A-4480-97CD-973E28AA1DD8}">
      <dgm:prSet/>
      <dgm:spPr/>
      <dgm:t>
        <a:bodyPr/>
        <a:lstStyle/>
        <a:p>
          <a:endParaRPr lang="en-US"/>
        </a:p>
      </dgm:t>
    </dgm:pt>
    <dgm:pt modelId="{2B473BBF-1E8E-4151-A681-9F7FCD695DEC}">
      <dgm:prSet/>
      <dgm:spPr>
        <a:solidFill>
          <a:schemeClr val="tx1">
            <a:lumMod val="25000"/>
          </a:schemeClr>
        </a:solidFill>
      </dgm:spPr>
      <dgm:t>
        <a:bodyPr/>
        <a:lstStyle/>
        <a:p>
          <a:r>
            <a:rPr lang="en-US"/>
            <a:t>Evolving Structure and Business Models of Accounting Firms</a:t>
          </a:r>
        </a:p>
      </dgm:t>
    </dgm:pt>
    <dgm:pt modelId="{4A8EA7EF-64D1-49A4-8F7C-EAFC310657A5}" type="parTrans" cxnId="{C77BEE72-4826-4E7B-A063-88389763FA68}">
      <dgm:prSet/>
      <dgm:spPr/>
      <dgm:t>
        <a:bodyPr/>
        <a:lstStyle/>
        <a:p>
          <a:endParaRPr lang="en-US"/>
        </a:p>
      </dgm:t>
    </dgm:pt>
    <dgm:pt modelId="{40B098A9-DF15-4EF6-8787-D69EB08F6F5F}" type="sibTrans" cxnId="{C77BEE72-4826-4E7B-A063-88389763FA68}">
      <dgm:prSet/>
      <dgm:spPr/>
      <dgm:t>
        <a:bodyPr/>
        <a:lstStyle/>
        <a:p>
          <a:endParaRPr lang="en-US"/>
        </a:p>
      </dgm:t>
    </dgm:pt>
    <dgm:pt modelId="{22A33642-9E64-4BCB-9282-F491250CF478}" type="pres">
      <dgm:prSet presAssocID="{502DF82C-872C-46A0-9F81-4E835EE493F3}" presName="matrix" presStyleCnt="0">
        <dgm:presLayoutVars>
          <dgm:chMax val="1"/>
          <dgm:dir/>
          <dgm:resizeHandles val="exact"/>
        </dgm:presLayoutVars>
      </dgm:prSet>
      <dgm:spPr/>
    </dgm:pt>
    <dgm:pt modelId="{F7214102-A899-495D-B62A-8AC134DC86F9}" type="pres">
      <dgm:prSet presAssocID="{502DF82C-872C-46A0-9F81-4E835EE493F3}" presName="axisShape" presStyleLbl="bgShp" presStyleIdx="0" presStyleCnt="1"/>
      <dgm:spPr/>
    </dgm:pt>
    <dgm:pt modelId="{D7F8777F-7326-43B3-9D65-D6DABCFA79A4}" type="pres">
      <dgm:prSet presAssocID="{502DF82C-872C-46A0-9F81-4E835EE493F3}" presName="rect1" presStyleLbl="node1" presStyleIdx="0" presStyleCnt="4">
        <dgm:presLayoutVars>
          <dgm:chMax val="0"/>
          <dgm:chPref val="0"/>
          <dgm:bulletEnabled val="1"/>
        </dgm:presLayoutVars>
      </dgm:prSet>
      <dgm:spPr/>
    </dgm:pt>
    <dgm:pt modelId="{47925CA4-430A-4222-B6D9-625268DFC9D2}" type="pres">
      <dgm:prSet presAssocID="{502DF82C-872C-46A0-9F81-4E835EE493F3}" presName="rect2" presStyleLbl="node1" presStyleIdx="1" presStyleCnt="4">
        <dgm:presLayoutVars>
          <dgm:chMax val="0"/>
          <dgm:chPref val="0"/>
          <dgm:bulletEnabled val="1"/>
        </dgm:presLayoutVars>
      </dgm:prSet>
      <dgm:spPr/>
    </dgm:pt>
    <dgm:pt modelId="{B254C8AE-043A-42E1-B180-4AD92AD036A8}" type="pres">
      <dgm:prSet presAssocID="{502DF82C-872C-46A0-9F81-4E835EE493F3}" presName="rect3" presStyleLbl="node1" presStyleIdx="2" presStyleCnt="4">
        <dgm:presLayoutVars>
          <dgm:chMax val="0"/>
          <dgm:chPref val="0"/>
          <dgm:bulletEnabled val="1"/>
        </dgm:presLayoutVars>
      </dgm:prSet>
      <dgm:spPr/>
    </dgm:pt>
    <dgm:pt modelId="{6728FDAF-BF98-4854-91E1-1E9945AB91A9}" type="pres">
      <dgm:prSet presAssocID="{502DF82C-872C-46A0-9F81-4E835EE493F3}" presName="rect4" presStyleLbl="node1" presStyleIdx="3" presStyleCnt="4">
        <dgm:presLayoutVars>
          <dgm:chMax val="0"/>
          <dgm:chPref val="0"/>
          <dgm:bulletEnabled val="1"/>
        </dgm:presLayoutVars>
      </dgm:prSet>
      <dgm:spPr/>
    </dgm:pt>
  </dgm:ptLst>
  <dgm:cxnLst>
    <dgm:cxn modelId="{EB864800-27F0-45CC-ABC6-46F42220A277}" type="presOf" srcId="{A8DB7F14-44A1-4AEB-B84B-37DA9EA031F7}" destId="{B254C8AE-043A-42E1-B180-4AD92AD036A8}" srcOrd="0" destOrd="0" presId="urn:microsoft.com/office/officeart/2005/8/layout/matrix2"/>
    <dgm:cxn modelId="{B664D005-CD90-48A8-9A48-11D58421C75F}" type="presOf" srcId="{2B473BBF-1E8E-4151-A681-9F7FCD695DEC}" destId="{6728FDAF-BF98-4854-91E1-1E9945AB91A9}" srcOrd="0" destOrd="0" presId="urn:microsoft.com/office/officeart/2005/8/layout/matrix2"/>
    <dgm:cxn modelId="{F9AAA02D-B8E8-47FE-BC6E-225B3D3FF020}" type="presOf" srcId="{502DF82C-872C-46A0-9F81-4E835EE493F3}" destId="{22A33642-9E64-4BCB-9282-F491250CF478}" srcOrd="0" destOrd="0" presId="urn:microsoft.com/office/officeart/2005/8/layout/matrix2"/>
    <dgm:cxn modelId="{D606B83F-116A-4480-97CD-973E28AA1DD8}" srcId="{502DF82C-872C-46A0-9F81-4E835EE493F3}" destId="{A8DB7F14-44A1-4AEB-B84B-37DA9EA031F7}" srcOrd="2" destOrd="0" parTransId="{38DFBF6A-815A-4E40-820E-9CC4C301C864}" sibTransId="{C7C45D99-B699-44AD-93F6-ED0C749E776F}"/>
    <dgm:cxn modelId="{3967D14C-EE30-4432-B5A6-CC775E3AF38F}" srcId="{502DF82C-872C-46A0-9F81-4E835EE493F3}" destId="{AEBFFA14-566C-4A89-BF05-FADE099268C0}" srcOrd="0" destOrd="0" parTransId="{E8B65268-9689-4797-956D-581D2B787EB0}" sibTransId="{59188FF3-629F-4CFA-9393-AA48BE09E6C9}"/>
    <dgm:cxn modelId="{C77BEE72-4826-4E7B-A063-88389763FA68}" srcId="{502DF82C-872C-46A0-9F81-4E835EE493F3}" destId="{2B473BBF-1E8E-4151-A681-9F7FCD695DEC}" srcOrd="3" destOrd="0" parTransId="{4A8EA7EF-64D1-49A4-8F7C-EAFC310657A5}" sibTransId="{40B098A9-DF15-4EF6-8787-D69EB08F6F5F}"/>
    <dgm:cxn modelId="{FCD9A6A2-2F85-4A63-B0C1-139391119528}" type="presOf" srcId="{5BCB08B2-250A-42BD-BDA8-C312B610AD40}" destId="{47925CA4-430A-4222-B6D9-625268DFC9D2}" srcOrd="0" destOrd="0" presId="urn:microsoft.com/office/officeart/2005/8/layout/matrix2"/>
    <dgm:cxn modelId="{BEFDB4E4-B209-4001-B43E-78B9B428BA0B}" type="presOf" srcId="{AEBFFA14-566C-4A89-BF05-FADE099268C0}" destId="{D7F8777F-7326-43B3-9D65-D6DABCFA79A4}" srcOrd="0" destOrd="0" presId="urn:microsoft.com/office/officeart/2005/8/layout/matrix2"/>
    <dgm:cxn modelId="{268C5FF9-DBBD-43BF-925B-EC8568F28F26}" srcId="{502DF82C-872C-46A0-9F81-4E835EE493F3}" destId="{5BCB08B2-250A-42BD-BDA8-C312B610AD40}" srcOrd="1" destOrd="0" parTransId="{244ED75B-DC21-40FE-9BC8-9755E5C41288}" sibTransId="{82FEFE28-725A-40E6-8654-EB6529762765}"/>
    <dgm:cxn modelId="{A0B529EA-FD29-418B-90BC-02368F01AB0C}" type="presParOf" srcId="{22A33642-9E64-4BCB-9282-F491250CF478}" destId="{F7214102-A899-495D-B62A-8AC134DC86F9}" srcOrd="0" destOrd="0" presId="urn:microsoft.com/office/officeart/2005/8/layout/matrix2"/>
    <dgm:cxn modelId="{CC3BD617-4667-442E-9B4C-3B54A74F7C5F}" type="presParOf" srcId="{22A33642-9E64-4BCB-9282-F491250CF478}" destId="{D7F8777F-7326-43B3-9D65-D6DABCFA79A4}" srcOrd="1" destOrd="0" presId="urn:microsoft.com/office/officeart/2005/8/layout/matrix2"/>
    <dgm:cxn modelId="{B750EC86-A0E9-40E6-99DF-4E7BDE9A5AFD}" type="presParOf" srcId="{22A33642-9E64-4BCB-9282-F491250CF478}" destId="{47925CA4-430A-4222-B6D9-625268DFC9D2}" srcOrd="2" destOrd="0" presId="urn:microsoft.com/office/officeart/2005/8/layout/matrix2"/>
    <dgm:cxn modelId="{C1D0686C-50C5-47DE-9D21-CABFC351C0BF}" type="presParOf" srcId="{22A33642-9E64-4BCB-9282-F491250CF478}" destId="{B254C8AE-043A-42E1-B180-4AD92AD036A8}" srcOrd="3" destOrd="0" presId="urn:microsoft.com/office/officeart/2005/8/layout/matrix2"/>
    <dgm:cxn modelId="{EAE14F8A-DD3F-4049-9606-548D3C6997DD}" type="presParOf" srcId="{22A33642-9E64-4BCB-9282-F491250CF478}" destId="{6728FDAF-BF98-4854-91E1-1E9945AB91A9}"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ACBC81-05B2-4CA0-8BEC-64724D1244FA}">
      <dsp:nvSpPr>
        <dsp:cNvPr id="0" name=""/>
        <dsp:cNvSpPr/>
      </dsp:nvSpPr>
      <dsp:spPr>
        <a:xfrm>
          <a:off x="0" y="0"/>
          <a:ext cx="2596314" cy="974711"/>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Joint Survey</a:t>
          </a:r>
        </a:p>
      </dsp:txBody>
      <dsp:txXfrm>
        <a:off x="28548" y="28548"/>
        <a:ext cx="1544525" cy="917615"/>
      </dsp:txXfrm>
    </dsp:sp>
    <dsp:sp modelId="{E7E45ECB-C469-4FCB-977F-6165D7ECBCC8}">
      <dsp:nvSpPr>
        <dsp:cNvPr id="0" name=""/>
        <dsp:cNvSpPr/>
      </dsp:nvSpPr>
      <dsp:spPr>
        <a:xfrm>
          <a:off x="229086" y="1137163"/>
          <a:ext cx="2596314" cy="974711"/>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Consultation </a:t>
          </a:r>
          <a:r>
            <a:rPr lang="en-US" sz="2200" kern="1200">
              <a:latin typeface="Calibri"/>
            </a:rPr>
            <a:t>Papers</a:t>
          </a:r>
          <a:endParaRPr lang="en-US" sz="2200" kern="1200"/>
        </a:p>
      </dsp:txBody>
      <dsp:txXfrm>
        <a:off x="257634" y="1165711"/>
        <a:ext cx="1676569" cy="917615"/>
      </dsp:txXfrm>
    </dsp:sp>
    <dsp:sp modelId="{24F4FFA1-A231-43CC-86EA-5E61EFBB1A2C}">
      <dsp:nvSpPr>
        <dsp:cNvPr id="0" name=""/>
        <dsp:cNvSpPr/>
      </dsp:nvSpPr>
      <dsp:spPr>
        <a:xfrm>
          <a:off x="458173" y="2274326"/>
          <a:ext cx="2596314" cy="974711"/>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latin typeface="Calibri"/>
            </a:rPr>
            <a:t>SWPs</a:t>
          </a:r>
          <a:endParaRPr lang="en-US" sz="2200" kern="1200"/>
        </a:p>
      </dsp:txBody>
      <dsp:txXfrm>
        <a:off x="486721" y="2302874"/>
        <a:ext cx="1676569" cy="917615"/>
      </dsp:txXfrm>
    </dsp:sp>
    <dsp:sp modelId="{B0FA8F16-6FDC-48A2-A53F-FFB39666EF7F}">
      <dsp:nvSpPr>
        <dsp:cNvPr id="0" name=""/>
        <dsp:cNvSpPr/>
      </dsp:nvSpPr>
      <dsp:spPr>
        <a:xfrm>
          <a:off x="1962752" y="739156"/>
          <a:ext cx="633562" cy="633562"/>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2105303" y="739156"/>
        <a:ext cx="348460" cy="476755"/>
      </dsp:txXfrm>
    </dsp:sp>
    <dsp:sp modelId="{FBBE7256-7A5F-4A41-8BBA-2804DD976A7F}">
      <dsp:nvSpPr>
        <dsp:cNvPr id="0" name=""/>
        <dsp:cNvSpPr/>
      </dsp:nvSpPr>
      <dsp:spPr>
        <a:xfrm>
          <a:off x="2191838" y="1869821"/>
          <a:ext cx="633562" cy="633562"/>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2334389" y="1869821"/>
        <a:ext cx="348460" cy="4767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214102-A899-495D-B62A-8AC134DC86F9}">
      <dsp:nvSpPr>
        <dsp:cNvPr id="0" name=""/>
        <dsp:cNvSpPr/>
      </dsp:nvSpPr>
      <dsp:spPr>
        <a:xfrm>
          <a:off x="184440" y="0"/>
          <a:ext cx="3877536" cy="3877536"/>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7F8777F-7326-43B3-9D65-D6DABCFA79A4}">
      <dsp:nvSpPr>
        <dsp:cNvPr id="0" name=""/>
        <dsp:cNvSpPr/>
      </dsp:nvSpPr>
      <dsp:spPr>
        <a:xfrm>
          <a:off x="436480" y="252039"/>
          <a:ext cx="1551014" cy="1551014"/>
        </a:xfrm>
        <a:prstGeom prst="roundRect">
          <a:avLst/>
        </a:prstGeom>
        <a:solidFill>
          <a:schemeClr val="tx1">
            <a:lumMod val="5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Digital Transformation</a:t>
          </a:r>
        </a:p>
      </dsp:txBody>
      <dsp:txXfrm>
        <a:off x="512194" y="327753"/>
        <a:ext cx="1399586" cy="1399586"/>
      </dsp:txXfrm>
    </dsp:sp>
    <dsp:sp modelId="{47925CA4-430A-4222-B6D9-625268DFC9D2}">
      <dsp:nvSpPr>
        <dsp:cNvPr id="0" name=""/>
        <dsp:cNvSpPr/>
      </dsp:nvSpPr>
      <dsp:spPr>
        <a:xfrm>
          <a:off x="2258922" y="252039"/>
          <a:ext cx="1551014" cy="1551014"/>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Changes in the Geopolitical and Regulatory Landscape</a:t>
          </a:r>
        </a:p>
      </dsp:txBody>
      <dsp:txXfrm>
        <a:off x="2334636" y="327753"/>
        <a:ext cx="1399586" cy="1399586"/>
      </dsp:txXfrm>
    </dsp:sp>
    <dsp:sp modelId="{B254C8AE-043A-42E1-B180-4AD92AD036A8}">
      <dsp:nvSpPr>
        <dsp:cNvPr id="0" name=""/>
        <dsp:cNvSpPr/>
      </dsp:nvSpPr>
      <dsp:spPr>
        <a:xfrm>
          <a:off x="436480" y="2074481"/>
          <a:ext cx="1551014" cy="1551014"/>
        </a:xfrm>
        <a:prstGeom prst="roundRect">
          <a:avLst/>
        </a:prstGeom>
        <a:solidFill>
          <a:schemeClr val="accent3">
            <a:lumMod val="5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Evolving Expectations Concerning Sustainability Information</a:t>
          </a:r>
        </a:p>
      </dsp:txBody>
      <dsp:txXfrm>
        <a:off x="512194" y="2150195"/>
        <a:ext cx="1399586" cy="1399586"/>
      </dsp:txXfrm>
    </dsp:sp>
    <dsp:sp modelId="{6728FDAF-BF98-4854-91E1-1E9945AB91A9}">
      <dsp:nvSpPr>
        <dsp:cNvPr id="0" name=""/>
        <dsp:cNvSpPr/>
      </dsp:nvSpPr>
      <dsp:spPr>
        <a:xfrm>
          <a:off x="2258922" y="2074481"/>
          <a:ext cx="1551014" cy="1551014"/>
        </a:xfrm>
        <a:prstGeom prst="roundRect">
          <a:avLst/>
        </a:prstGeom>
        <a:solidFill>
          <a:schemeClr val="tx1">
            <a:lumMod val="2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Evolving Structure and Business Models of Accounting Firms</a:t>
          </a:r>
        </a:p>
      </dsp:txBody>
      <dsp:txXfrm>
        <a:off x="2334636" y="2150195"/>
        <a:ext cx="1399586" cy="1399586"/>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BB9D0781-142E-CC49-A611-A51DCE654331}" type="datetimeFigureOut">
              <a:rPr lang="en-US" smtClean="0"/>
              <a:t>6/3/2026</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a:t>
            </a:fld>
            <a:endParaRPr lang="en-US"/>
          </a:p>
        </p:txBody>
      </p:sp>
    </p:spTree>
    <p:extLst>
      <p:ext uri="{BB962C8B-B14F-4D97-AF65-F5344CB8AC3E}">
        <p14:creationId xmlns:p14="http://schemas.microsoft.com/office/powerpoint/2010/main" val="3257903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21FD81-5D2F-33A4-89BC-83B4BABD6A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C316C2-3DC9-9D0D-DBAE-443775A7F51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5ABF8DAA-4BCC-9B68-AB18-7CF0EF0566C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BE04018-BE36-D7BA-FB54-469D43CFDAE3}"/>
              </a:ext>
            </a:extLst>
          </p:cNvPr>
          <p:cNvSpPr>
            <a:spLocks noGrp="1"/>
          </p:cNvSpPr>
          <p:nvPr>
            <p:ph type="sldNum" sz="quarter" idx="5"/>
          </p:nvPr>
        </p:nvSpPr>
        <p:spPr/>
        <p:txBody>
          <a:bodyPr/>
          <a:lstStyle/>
          <a:p>
            <a:fld id="{06D7B25E-7D87-DB4C-BF4D-098E9D284492}" type="slidenum">
              <a:rPr lang="en-US" smtClean="0"/>
              <a:t>12</a:t>
            </a:fld>
            <a:endParaRPr lang="en-US"/>
          </a:p>
        </p:txBody>
      </p:sp>
    </p:spTree>
    <p:extLst>
      <p:ext uri="{BB962C8B-B14F-4D97-AF65-F5344CB8AC3E}">
        <p14:creationId xmlns:p14="http://schemas.microsoft.com/office/powerpoint/2010/main" val="1512743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CB558-8E76-7E88-00BB-3F37E5D87A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49DB70-2136-A519-7182-4E967BA43D9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12A7CA4-82BB-AF1C-A7E8-BB7CC96AD75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1AB0F7C-B7C5-B580-3850-15E3440920F3}"/>
              </a:ext>
            </a:extLst>
          </p:cNvPr>
          <p:cNvSpPr>
            <a:spLocks noGrp="1"/>
          </p:cNvSpPr>
          <p:nvPr>
            <p:ph type="sldNum" sz="quarter" idx="5"/>
          </p:nvPr>
        </p:nvSpPr>
        <p:spPr/>
        <p:txBody>
          <a:bodyPr/>
          <a:lstStyle/>
          <a:p>
            <a:fld id="{06D7B25E-7D87-DB4C-BF4D-098E9D284492}" type="slidenum">
              <a:rPr lang="en-US" smtClean="0"/>
              <a:t>13</a:t>
            </a:fld>
            <a:endParaRPr lang="en-US"/>
          </a:p>
        </p:txBody>
      </p:sp>
    </p:spTree>
    <p:extLst>
      <p:ext uri="{BB962C8B-B14F-4D97-AF65-F5344CB8AC3E}">
        <p14:creationId xmlns:p14="http://schemas.microsoft.com/office/powerpoint/2010/main" val="887930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15</a:t>
            </a:fld>
            <a:endParaRPr lang="en-US"/>
          </a:p>
        </p:txBody>
      </p:sp>
    </p:spTree>
    <p:extLst>
      <p:ext uri="{BB962C8B-B14F-4D97-AF65-F5344CB8AC3E}">
        <p14:creationId xmlns:p14="http://schemas.microsoft.com/office/powerpoint/2010/main" val="894838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2</a:t>
            </a:fld>
            <a:endParaRPr lang="en-US"/>
          </a:p>
        </p:txBody>
      </p:sp>
    </p:spTree>
    <p:extLst>
      <p:ext uri="{BB962C8B-B14F-4D97-AF65-F5344CB8AC3E}">
        <p14:creationId xmlns:p14="http://schemas.microsoft.com/office/powerpoint/2010/main" val="1933361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35970-820E-EB60-4C67-CAFAFC8CF7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22C556-291A-1364-8FF9-5446E21B048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2E859CE-CF6B-3F47-44EF-6C1BB902DD2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CE8B9F3-4881-18EF-D719-009955FF7994}"/>
              </a:ext>
            </a:extLst>
          </p:cNvPr>
          <p:cNvSpPr>
            <a:spLocks noGrp="1"/>
          </p:cNvSpPr>
          <p:nvPr>
            <p:ph type="sldNum" sz="quarter" idx="5"/>
          </p:nvPr>
        </p:nvSpPr>
        <p:spPr/>
        <p:txBody>
          <a:bodyPr/>
          <a:lstStyle/>
          <a:p>
            <a:fld id="{06D7B25E-7D87-DB4C-BF4D-098E9D284492}" type="slidenum">
              <a:rPr lang="en-US" smtClean="0"/>
              <a:t>3</a:t>
            </a:fld>
            <a:endParaRPr lang="en-US"/>
          </a:p>
        </p:txBody>
      </p:sp>
    </p:spTree>
    <p:extLst>
      <p:ext uri="{BB962C8B-B14F-4D97-AF65-F5344CB8AC3E}">
        <p14:creationId xmlns:p14="http://schemas.microsoft.com/office/powerpoint/2010/main" val="499865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46B6B-FD92-6E23-90A6-F3606A4617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EC216D-98FF-94EA-FD8A-C5A19100BF9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ED219D3-0C33-09DF-04CA-D22C1BDB49D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D00CFC4-3045-3674-4BF5-77285C2ECA27}"/>
              </a:ext>
            </a:extLst>
          </p:cNvPr>
          <p:cNvSpPr>
            <a:spLocks noGrp="1"/>
          </p:cNvSpPr>
          <p:nvPr>
            <p:ph type="sldNum" sz="quarter" idx="5"/>
          </p:nvPr>
        </p:nvSpPr>
        <p:spPr/>
        <p:txBody>
          <a:bodyPr/>
          <a:lstStyle/>
          <a:p>
            <a:fld id="{06D7B25E-7D87-DB4C-BF4D-098E9D284492}" type="slidenum">
              <a:rPr lang="en-US" smtClean="0"/>
              <a:t>5</a:t>
            </a:fld>
            <a:endParaRPr lang="en-US"/>
          </a:p>
        </p:txBody>
      </p:sp>
    </p:spTree>
    <p:extLst>
      <p:ext uri="{BB962C8B-B14F-4D97-AF65-F5344CB8AC3E}">
        <p14:creationId xmlns:p14="http://schemas.microsoft.com/office/powerpoint/2010/main" val="4172153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46B6B-FD92-6E23-90A6-F3606A4617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EC216D-98FF-94EA-FD8A-C5A19100BF9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ED219D3-0C33-09DF-04CA-D22C1BDB49D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D00CFC4-3045-3674-4BF5-77285C2ECA27}"/>
              </a:ext>
            </a:extLst>
          </p:cNvPr>
          <p:cNvSpPr>
            <a:spLocks noGrp="1"/>
          </p:cNvSpPr>
          <p:nvPr>
            <p:ph type="sldNum" sz="quarter" idx="5"/>
          </p:nvPr>
        </p:nvSpPr>
        <p:spPr/>
        <p:txBody>
          <a:bodyPr/>
          <a:lstStyle/>
          <a:p>
            <a:fld id="{06D7B25E-7D87-DB4C-BF4D-098E9D284492}" type="slidenum">
              <a:rPr lang="en-US" smtClean="0"/>
              <a:t>6</a:t>
            </a:fld>
            <a:endParaRPr lang="en-US"/>
          </a:p>
        </p:txBody>
      </p:sp>
    </p:spTree>
    <p:extLst>
      <p:ext uri="{BB962C8B-B14F-4D97-AF65-F5344CB8AC3E}">
        <p14:creationId xmlns:p14="http://schemas.microsoft.com/office/powerpoint/2010/main" val="2314021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46B6B-FD92-6E23-90A6-F3606A4617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EC216D-98FF-94EA-FD8A-C5A19100BF9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ED219D3-0C33-09DF-04CA-D22C1BDB49D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D00CFC4-3045-3674-4BF5-77285C2ECA27}"/>
              </a:ext>
            </a:extLst>
          </p:cNvPr>
          <p:cNvSpPr>
            <a:spLocks noGrp="1"/>
          </p:cNvSpPr>
          <p:nvPr>
            <p:ph type="sldNum" sz="quarter" idx="5"/>
          </p:nvPr>
        </p:nvSpPr>
        <p:spPr/>
        <p:txBody>
          <a:bodyPr/>
          <a:lstStyle/>
          <a:p>
            <a:fld id="{06D7B25E-7D87-DB4C-BF4D-098E9D284492}" type="slidenum">
              <a:rPr lang="en-US" smtClean="0"/>
              <a:t>8</a:t>
            </a:fld>
            <a:endParaRPr lang="en-US"/>
          </a:p>
        </p:txBody>
      </p:sp>
    </p:spTree>
    <p:extLst>
      <p:ext uri="{BB962C8B-B14F-4D97-AF65-F5344CB8AC3E}">
        <p14:creationId xmlns:p14="http://schemas.microsoft.com/office/powerpoint/2010/main" val="2735908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CEF67-606A-8EDD-E61D-2078A5707B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52397C-A945-D8C0-A354-0A440DF365C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F5AA6E4-F3E0-2E4E-5CDA-0F8D10AAF4C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64C94F2-AEC4-05C8-764E-CA9B1B43A6B4}"/>
              </a:ext>
            </a:extLst>
          </p:cNvPr>
          <p:cNvSpPr>
            <a:spLocks noGrp="1"/>
          </p:cNvSpPr>
          <p:nvPr>
            <p:ph type="sldNum" sz="quarter" idx="5"/>
          </p:nvPr>
        </p:nvSpPr>
        <p:spPr/>
        <p:txBody>
          <a:bodyPr/>
          <a:lstStyle/>
          <a:p>
            <a:fld id="{06D7B25E-7D87-DB4C-BF4D-098E9D284492}" type="slidenum">
              <a:rPr lang="en-US" smtClean="0"/>
              <a:t>9</a:t>
            </a:fld>
            <a:endParaRPr lang="en-US"/>
          </a:p>
        </p:txBody>
      </p:sp>
    </p:spTree>
    <p:extLst>
      <p:ext uri="{BB962C8B-B14F-4D97-AF65-F5344CB8AC3E}">
        <p14:creationId xmlns:p14="http://schemas.microsoft.com/office/powerpoint/2010/main" val="3595033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46B6B-FD92-6E23-90A6-F3606A4617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EC216D-98FF-94EA-FD8A-C5A19100BF9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ED219D3-0C33-09DF-04CA-D22C1BDB49D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D00CFC4-3045-3674-4BF5-77285C2ECA27}"/>
              </a:ext>
            </a:extLst>
          </p:cNvPr>
          <p:cNvSpPr>
            <a:spLocks noGrp="1"/>
          </p:cNvSpPr>
          <p:nvPr>
            <p:ph type="sldNum" sz="quarter" idx="5"/>
          </p:nvPr>
        </p:nvSpPr>
        <p:spPr/>
        <p:txBody>
          <a:bodyPr/>
          <a:lstStyle/>
          <a:p>
            <a:fld id="{06D7B25E-7D87-DB4C-BF4D-098E9D284492}" type="slidenum">
              <a:rPr lang="en-US" smtClean="0"/>
              <a:t>10</a:t>
            </a:fld>
            <a:endParaRPr lang="en-US"/>
          </a:p>
        </p:txBody>
      </p:sp>
    </p:spTree>
    <p:extLst>
      <p:ext uri="{BB962C8B-B14F-4D97-AF65-F5344CB8AC3E}">
        <p14:creationId xmlns:p14="http://schemas.microsoft.com/office/powerpoint/2010/main" val="3442398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46B6B-FD92-6E23-90A6-F3606A4617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EC216D-98FF-94EA-FD8A-C5A19100BF9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ED219D3-0C33-09DF-04CA-D22C1BDB49D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D00CFC4-3045-3674-4BF5-77285C2ECA27}"/>
              </a:ext>
            </a:extLst>
          </p:cNvPr>
          <p:cNvSpPr>
            <a:spLocks noGrp="1"/>
          </p:cNvSpPr>
          <p:nvPr>
            <p:ph type="sldNum" sz="quarter" idx="5"/>
          </p:nvPr>
        </p:nvSpPr>
        <p:spPr/>
        <p:txBody>
          <a:bodyPr/>
          <a:lstStyle/>
          <a:p>
            <a:fld id="{06D7B25E-7D87-DB4C-BF4D-098E9D284492}" type="slidenum">
              <a:rPr lang="en-US" smtClean="0"/>
              <a:t>11</a:t>
            </a:fld>
            <a:endParaRPr lang="en-US"/>
          </a:p>
        </p:txBody>
      </p:sp>
    </p:spTree>
    <p:extLst>
      <p:ext uri="{BB962C8B-B14F-4D97-AF65-F5344CB8AC3E}">
        <p14:creationId xmlns:p14="http://schemas.microsoft.com/office/powerpoint/2010/main" val="42225774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5.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5.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IFEA</a:t>
            </a:r>
          </a:p>
          <a:p>
            <a:endParaRPr lang="en-US"/>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IAASB</a:t>
            </a:r>
          </a:p>
          <a:p>
            <a:endParaRPr lang="en-US"/>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AASB and 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5653567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AASB and IESB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0896968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AASB and 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916894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AASB and IESB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6169480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AASB and IESB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432142035"/>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1893352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43882336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AASB and IESB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409983864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406991237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Rectangle 6">
            <a:extLst>
              <a:ext uri="{FF2B5EF4-FFF2-40B4-BE49-F238E27FC236}">
                <a16:creationId xmlns:a16="http://schemas.microsoft.com/office/drawing/2014/main" id="{A3945FF6-73B5-814E-2E7A-67279D93190F}"/>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62611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FEA, 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51704" y="164884"/>
            <a:ext cx="1815806" cy="1968716"/>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250216" y="164884"/>
            <a:ext cx="2727524" cy="950700"/>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2267510" y="1050660"/>
            <a:ext cx="2710230" cy="991547"/>
          </a:xfrm>
          <a:prstGeom prst="rect">
            <a:avLst/>
          </a:prstGeom>
        </p:spPr>
      </p:pic>
    </p:spTree>
    <p:extLst>
      <p:ext uri="{BB962C8B-B14F-4D97-AF65-F5344CB8AC3E}">
        <p14:creationId xmlns:p14="http://schemas.microsoft.com/office/powerpoint/2010/main" val="2769253580"/>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99442" y="282256"/>
            <a:ext cx="2923007" cy="1018837"/>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3222449" y="226591"/>
            <a:ext cx="2904473" cy="1062612"/>
          </a:xfrm>
          <a:prstGeom prst="rect">
            <a:avLst/>
          </a:prstGeom>
        </p:spPr>
      </p:pic>
    </p:spTree>
    <p:extLst>
      <p:ext uri="{BB962C8B-B14F-4D97-AF65-F5344CB8AC3E}">
        <p14:creationId xmlns:p14="http://schemas.microsoft.com/office/powerpoint/2010/main" val="3171113368"/>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2400" b="1" i="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IFEA</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AASB, IEBS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68129"/>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205887"/>
            <a:ext cx="10740998"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Auditing and Assurance Standards Board</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16321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712385"/>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
        <p:nvSpPr>
          <p:cNvPr id="2" name="TextBox 1">
            <a:extLst>
              <a:ext uri="{FF2B5EF4-FFF2-40B4-BE49-F238E27FC236}">
                <a16:creationId xmlns:a16="http://schemas.microsoft.com/office/drawing/2014/main" id="{427BD668-652B-8325-2B91-3801AB7ED57E}"/>
              </a:ext>
            </a:extLst>
          </p:cNvPr>
          <p:cNvSpPr txBox="1"/>
          <p:nvPr userDrawn="1"/>
        </p:nvSpPr>
        <p:spPr>
          <a:xfrm>
            <a:off x="463296" y="3589735"/>
            <a:ext cx="10740998"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1800" b="1" i="0">
                <a:solidFill>
                  <a:schemeClr val="accent1"/>
                </a:solidFill>
                <a:latin typeface="Calibri" panose="020F0502020204030204" pitchFamily="34" charset="0"/>
                <a:cs typeface="Calibri" panose="020F0502020204030204" pitchFamily="34" charset="0"/>
              </a:rPr>
              <a:t> </a:t>
            </a:r>
            <a:r>
              <a:rPr lang="en-US" sz="1800" b="1" i="0">
                <a:solidFill>
                  <a:schemeClr val="accent1"/>
                </a:solidFill>
                <a:latin typeface="Calibri Light" panose="020F0302020204030204" pitchFamily="34" charset="0"/>
                <a:cs typeface="Calibri Light" panose="020F0302020204030204" pitchFamily="34" charset="0"/>
              </a:rPr>
              <a:t> </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Ethics Standards Board for Accountants</a:t>
            </a:r>
          </a:p>
        </p:txBody>
      </p:sp>
    </p:spTree>
    <p:extLst>
      <p:ext uri="{BB962C8B-B14F-4D97-AF65-F5344CB8AC3E}">
        <p14:creationId xmlns:p14="http://schemas.microsoft.com/office/powerpoint/2010/main" val="116464569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guide id="5" pos="336">
          <p15:clr>
            <a:srgbClr val="FBAE40"/>
          </p15:clr>
        </p15:guide>
        <p15:guide id="6" orient="horz" pos="3168">
          <p15:clr>
            <a:srgbClr val="FBAE40"/>
          </p15:clr>
        </p15:guide>
        <p15:guide id="7" pos="7344">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err="1"/>
              <a:t>EthicsandAudit.org</a:t>
            </a:r>
            <a:endParaRPr lang="en-US"/>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IAASB</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a:solidFill>
                  <a:schemeClr val="accent1"/>
                </a:solidFill>
              </a:rPr>
              <a:t>@IAASB_News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a:solidFill>
                  <a:schemeClr val="accent1"/>
                </a:solidFill>
              </a:rPr>
              <a:t>@International Auditing and    </a:t>
            </a:r>
          </a:p>
          <a:p>
            <a:pPr>
              <a:lnSpc>
                <a:spcPts val="3600"/>
              </a:lnSpc>
            </a:pPr>
            <a:r>
              <a:rPr lang="en-US" sz="320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a:solidFill>
                  <a:schemeClr val="accent1"/>
                </a:solidFill>
              </a:rPr>
              <a:t>@International Auditing &amp;    </a:t>
            </a:r>
          </a:p>
          <a:p>
            <a:pPr>
              <a:lnSpc>
                <a:spcPts val="3600"/>
              </a:lnSpc>
            </a:pPr>
            <a:r>
              <a:rPr lang="en-US" sz="320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@Ethics_Board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FEA Closing Follow us slide">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IFEA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a:solidFill>
                  <a:schemeClr val="accent1"/>
                </a:solidFill>
              </a:rPr>
              <a:t>@ International Foundation for</a:t>
            </a:r>
            <a:br>
              <a:rPr lang="en-US" sz="3200">
                <a:solidFill>
                  <a:schemeClr val="accent1"/>
                </a:solidFill>
              </a:rPr>
            </a:br>
            <a:r>
              <a:rPr lang="en-US" sz="320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a:t>
            </a:r>
            <a:r>
              <a:rPr lang="en-US" sz="1800" b="0" cap="none" spc="0" err="1">
                <a:ln w="0"/>
                <a:solidFill>
                  <a:schemeClr val="accent2"/>
                </a:solidFill>
                <a:effectLst>
                  <a:outerShdw blurRad="38100" dist="19050" dir="2700000" algn="tl" rotWithShape="0">
                    <a:schemeClr val="dk1">
                      <a:alpha val="40000"/>
                    </a:schemeClr>
                  </a:outerShdw>
                </a:effectLst>
              </a:rPr>
              <a:t>www.IFEA.org</a:t>
            </a:r>
            <a:endParaRPr lang="en-US" sz="1800" b="0" cap="none" spc="0">
              <a:ln w="0"/>
              <a:solidFill>
                <a:schemeClr val="accent2"/>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AASB, IESBA closing follow us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153323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424871"/>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IAASB &amp; IESBA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276587"/>
            <a:ext cx="3793524" cy="369332"/>
          </a:xfrm>
          <a:prstGeom prst="rect">
            <a:avLst/>
          </a:prstGeom>
          <a:noFill/>
        </p:spPr>
        <p:txBody>
          <a:bodyPr wrap="square" rtlCol="0">
            <a:spAutoFit/>
          </a:bodyPr>
          <a:lstStyle/>
          <a:p>
            <a:r>
              <a:rPr lang="en-US">
                <a:solidFill>
                  <a:schemeClr val="accent4"/>
                </a:solidFill>
              </a:rPr>
              <a:t>TO LEARN MORE</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553AEBA8-BFE5-DBFD-7D6F-6C598976BAFF}"/>
              </a:ext>
            </a:extLst>
          </p:cNvPr>
          <p:cNvPicPr>
            <a:picLocks noChangeAspect="1"/>
          </p:cNvPicPr>
          <p:nvPr userDrawn="1"/>
        </p:nvPicPr>
        <p:blipFill>
          <a:blip r:embed="rId2"/>
          <a:stretch>
            <a:fillRect/>
          </a:stretch>
        </p:blipFill>
        <p:spPr>
          <a:xfrm>
            <a:off x="376283" y="4508723"/>
            <a:ext cx="406122" cy="414921"/>
          </a:xfrm>
          <a:prstGeom prst="rect">
            <a:avLst/>
          </a:prstGeom>
        </p:spPr>
      </p:pic>
      <p:sp>
        <p:nvSpPr>
          <p:cNvPr id="8" name="TextBox 7">
            <a:extLst>
              <a:ext uri="{FF2B5EF4-FFF2-40B4-BE49-F238E27FC236}">
                <a16:creationId xmlns:a16="http://schemas.microsoft.com/office/drawing/2014/main" id="{80DE6484-1B62-5DC6-7409-D056A3F1CAAC}"/>
              </a:ext>
            </a:extLst>
          </p:cNvPr>
          <p:cNvSpPr txBox="1"/>
          <p:nvPr userDrawn="1"/>
        </p:nvSpPr>
        <p:spPr>
          <a:xfrm>
            <a:off x="875182" y="4600477"/>
            <a:ext cx="4040659" cy="400110"/>
          </a:xfrm>
          <a:prstGeom prst="rect">
            <a:avLst/>
          </a:prstGeom>
          <a:noFill/>
        </p:spPr>
        <p:txBody>
          <a:bodyPr wrap="square" rtlCol="0">
            <a:spAutoFit/>
          </a:bodyPr>
          <a:lstStyle/>
          <a:p>
            <a:r>
              <a:rPr lang="en-US" sz="2000">
                <a:solidFill>
                  <a:schemeClr val="accent1"/>
                </a:solidFill>
              </a:rPr>
              <a:t>@IAASB_News</a:t>
            </a:r>
          </a:p>
        </p:txBody>
      </p:sp>
      <p:sp>
        <p:nvSpPr>
          <p:cNvPr id="11" name="TextBox 10">
            <a:extLst>
              <a:ext uri="{FF2B5EF4-FFF2-40B4-BE49-F238E27FC236}">
                <a16:creationId xmlns:a16="http://schemas.microsoft.com/office/drawing/2014/main" id="{7A2AB40D-5F99-34F6-B72B-6DACDC1280DF}"/>
              </a:ext>
            </a:extLst>
          </p:cNvPr>
          <p:cNvSpPr txBox="1"/>
          <p:nvPr userDrawn="1"/>
        </p:nvSpPr>
        <p:spPr>
          <a:xfrm>
            <a:off x="875183" y="5090088"/>
            <a:ext cx="5220818" cy="743537"/>
          </a:xfrm>
          <a:prstGeom prst="rect">
            <a:avLst/>
          </a:prstGeom>
          <a:noFill/>
        </p:spPr>
        <p:txBody>
          <a:bodyPr wrap="square" rtlCol="0">
            <a:spAutoFit/>
          </a:bodyPr>
          <a:lstStyle/>
          <a:p>
            <a:pPr>
              <a:lnSpc>
                <a:spcPts val="2600"/>
              </a:lnSpc>
            </a:pPr>
            <a:r>
              <a:rPr lang="en-US" sz="2000">
                <a:solidFill>
                  <a:schemeClr val="accent1"/>
                </a:solidFill>
              </a:rPr>
              <a:t>@International Auditing and Assurance</a:t>
            </a:r>
            <a:br>
              <a:rPr lang="en-US" sz="2000">
                <a:solidFill>
                  <a:schemeClr val="accent1"/>
                </a:solidFill>
              </a:rPr>
            </a:br>
            <a:r>
              <a:rPr lang="en-US" sz="2000">
                <a:solidFill>
                  <a:schemeClr val="accent1"/>
                </a:solidFill>
              </a:rPr>
              <a:t>      Standards Board</a:t>
            </a:r>
          </a:p>
        </p:txBody>
      </p:sp>
      <p:pic>
        <p:nvPicPr>
          <p:cNvPr id="12" name="Picture 11" descr="A blue and black logo&#10;&#10;Description automatically generated">
            <a:extLst>
              <a:ext uri="{FF2B5EF4-FFF2-40B4-BE49-F238E27FC236}">
                <a16:creationId xmlns:a16="http://schemas.microsoft.com/office/drawing/2014/main" id="{7AB30265-D7CD-A78B-8793-FCF80C55B5F0}"/>
              </a:ext>
            </a:extLst>
          </p:cNvPr>
          <p:cNvPicPr>
            <a:picLocks noChangeAspect="1"/>
          </p:cNvPicPr>
          <p:nvPr userDrawn="1"/>
        </p:nvPicPr>
        <p:blipFill>
          <a:blip r:embed="rId3"/>
          <a:stretch>
            <a:fillRect/>
          </a:stretch>
        </p:blipFill>
        <p:spPr>
          <a:xfrm>
            <a:off x="376283" y="5186610"/>
            <a:ext cx="485507" cy="412042"/>
          </a:xfrm>
          <a:prstGeom prst="rect">
            <a:avLst/>
          </a:prstGeom>
        </p:spPr>
      </p:pic>
      <p:pic>
        <p:nvPicPr>
          <p:cNvPr id="14" name="Picture 13" descr="A white text on a black background&#10;&#10;Description automatically generated">
            <a:extLst>
              <a:ext uri="{FF2B5EF4-FFF2-40B4-BE49-F238E27FC236}">
                <a16:creationId xmlns:a16="http://schemas.microsoft.com/office/drawing/2014/main" id="{82DEAAE3-F98F-C9F7-5C37-C3FF1F8CD465}"/>
              </a:ext>
            </a:extLst>
          </p:cNvPr>
          <p:cNvPicPr>
            <a:picLocks noChangeAspect="1"/>
          </p:cNvPicPr>
          <p:nvPr userDrawn="1"/>
        </p:nvPicPr>
        <p:blipFill>
          <a:blip r:embed="rId4"/>
          <a:srcRect r="66174"/>
          <a:stretch/>
        </p:blipFill>
        <p:spPr>
          <a:xfrm>
            <a:off x="362892" y="5938480"/>
            <a:ext cx="512290" cy="337874"/>
          </a:xfrm>
          <a:prstGeom prst="rect">
            <a:avLst/>
          </a:prstGeom>
        </p:spPr>
      </p:pic>
      <p:sp>
        <p:nvSpPr>
          <p:cNvPr id="16" name="TextBox 15">
            <a:extLst>
              <a:ext uri="{FF2B5EF4-FFF2-40B4-BE49-F238E27FC236}">
                <a16:creationId xmlns:a16="http://schemas.microsoft.com/office/drawing/2014/main" id="{9F1F0487-098F-568B-57F3-C3EF3C1D0F6F}"/>
              </a:ext>
            </a:extLst>
          </p:cNvPr>
          <p:cNvSpPr txBox="1"/>
          <p:nvPr userDrawn="1"/>
        </p:nvSpPr>
        <p:spPr>
          <a:xfrm>
            <a:off x="875183" y="5792821"/>
            <a:ext cx="5220818" cy="743537"/>
          </a:xfrm>
          <a:prstGeom prst="rect">
            <a:avLst/>
          </a:prstGeom>
          <a:noFill/>
        </p:spPr>
        <p:txBody>
          <a:bodyPr wrap="square" rtlCol="0">
            <a:spAutoFit/>
          </a:bodyPr>
          <a:lstStyle/>
          <a:p>
            <a:pPr marL="0" algn="l" defTabSz="914400" rtl="0" eaLnBrk="1" latinLnBrk="0" hangingPunct="1">
              <a:lnSpc>
                <a:spcPts val="2600"/>
              </a:lnSpc>
            </a:pPr>
            <a:r>
              <a:rPr lang="en-US" sz="2000" kern="1200">
                <a:solidFill>
                  <a:schemeClr val="accent1"/>
                </a:solidFill>
                <a:latin typeface="+mn-lt"/>
                <a:ea typeface="+mn-ea"/>
                <a:cs typeface="+mn-cs"/>
              </a:rPr>
              <a:t>@International Auditing &amp; Assurance</a:t>
            </a:r>
            <a:br>
              <a:rPr lang="en-US" sz="2000" kern="1200">
                <a:solidFill>
                  <a:schemeClr val="accent1"/>
                </a:solidFill>
                <a:latin typeface="+mn-lt"/>
                <a:ea typeface="+mn-ea"/>
                <a:cs typeface="+mn-cs"/>
              </a:rPr>
            </a:br>
            <a:r>
              <a:rPr lang="en-US" sz="2000" kern="1200">
                <a:solidFill>
                  <a:schemeClr val="accent1"/>
                </a:solidFill>
                <a:latin typeface="+mn-lt"/>
                <a:ea typeface="+mn-ea"/>
                <a:cs typeface="+mn-cs"/>
              </a:rPr>
              <a:t>     Standards Board</a:t>
            </a:r>
          </a:p>
        </p:txBody>
      </p:sp>
      <p:grpSp>
        <p:nvGrpSpPr>
          <p:cNvPr id="19" name="Group 18">
            <a:extLst>
              <a:ext uri="{FF2B5EF4-FFF2-40B4-BE49-F238E27FC236}">
                <a16:creationId xmlns:a16="http://schemas.microsoft.com/office/drawing/2014/main" id="{9F677629-C231-1A38-935D-A8D127E69CFC}"/>
              </a:ext>
            </a:extLst>
          </p:cNvPr>
          <p:cNvGrpSpPr/>
          <p:nvPr userDrawn="1"/>
        </p:nvGrpSpPr>
        <p:grpSpPr>
          <a:xfrm>
            <a:off x="1574756" y="1809203"/>
            <a:ext cx="2496065" cy="2434281"/>
            <a:chOff x="8723870" y="3303373"/>
            <a:chExt cx="2496065" cy="2434281"/>
          </a:xfrm>
        </p:grpSpPr>
        <p:sp>
          <p:nvSpPr>
            <p:cNvPr id="2" name="Oval 1">
              <a:extLst>
                <a:ext uri="{FF2B5EF4-FFF2-40B4-BE49-F238E27FC236}">
                  <a16:creationId xmlns:a16="http://schemas.microsoft.com/office/drawing/2014/main" id="{E6D7AB8A-398A-678F-F5D7-30B5EE4E3223}"/>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2FEF5F8-F510-CE33-373E-6CF50CECEDE8}"/>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18" name="Picture 17">
              <a:extLst>
                <a:ext uri="{FF2B5EF4-FFF2-40B4-BE49-F238E27FC236}">
                  <a16:creationId xmlns:a16="http://schemas.microsoft.com/office/drawing/2014/main" id="{CCB8FA45-F794-78A3-3C31-32E53DBABA7A}"/>
                </a:ext>
              </a:extLst>
            </p:cNvPr>
            <p:cNvPicPr>
              <a:picLocks noChangeAspect="1"/>
            </p:cNvPicPr>
            <p:nvPr userDrawn="1"/>
          </p:nvPicPr>
          <p:blipFill>
            <a:blip r:embed="rId5"/>
            <a:srcRect r="69180"/>
            <a:stretch/>
          </p:blipFill>
          <p:spPr>
            <a:xfrm>
              <a:off x="9378081" y="3316246"/>
              <a:ext cx="1112805" cy="1258522"/>
            </a:xfrm>
            <a:prstGeom prst="rect">
              <a:avLst/>
            </a:prstGeom>
          </p:spPr>
        </p:pic>
      </p:grpSp>
      <p:sp>
        <p:nvSpPr>
          <p:cNvPr id="22" name="TextBox 21">
            <a:extLst>
              <a:ext uri="{FF2B5EF4-FFF2-40B4-BE49-F238E27FC236}">
                <a16:creationId xmlns:a16="http://schemas.microsoft.com/office/drawing/2014/main" id="{7DCAE162-688D-F402-D4F8-037DFFC5595F}"/>
              </a:ext>
            </a:extLst>
          </p:cNvPr>
          <p:cNvSpPr txBox="1"/>
          <p:nvPr userDrawn="1"/>
        </p:nvSpPr>
        <p:spPr>
          <a:xfrm>
            <a:off x="7337213" y="4571248"/>
            <a:ext cx="4040659" cy="400110"/>
          </a:xfrm>
          <a:prstGeom prst="rect">
            <a:avLst/>
          </a:prstGeom>
          <a:noFill/>
        </p:spPr>
        <p:txBody>
          <a:bodyPr wrap="square" rtlCol="0">
            <a:spAutoFit/>
          </a:bodyPr>
          <a:lstStyle/>
          <a:p>
            <a:r>
              <a:rPr lang="en-US" sz="2000">
                <a:solidFill>
                  <a:schemeClr val="accent1"/>
                </a:solidFill>
              </a:rPr>
              <a:t>@Ethics_Board</a:t>
            </a:r>
          </a:p>
        </p:txBody>
      </p:sp>
      <p:sp>
        <p:nvSpPr>
          <p:cNvPr id="23" name="TextBox 22">
            <a:extLst>
              <a:ext uri="{FF2B5EF4-FFF2-40B4-BE49-F238E27FC236}">
                <a16:creationId xmlns:a16="http://schemas.microsoft.com/office/drawing/2014/main" id="{0EDBC7BD-B30B-8CD0-E9EC-05AFEBCFB19F}"/>
              </a:ext>
            </a:extLst>
          </p:cNvPr>
          <p:cNvSpPr txBox="1"/>
          <p:nvPr userDrawn="1"/>
        </p:nvSpPr>
        <p:spPr>
          <a:xfrm>
            <a:off x="7355545" y="5144958"/>
            <a:ext cx="2894570" cy="519822"/>
          </a:xfrm>
          <a:prstGeom prst="rect">
            <a:avLst/>
          </a:prstGeom>
          <a:noFill/>
        </p:spPr>
        <p:txBody>
          <a:bodyPr wrap="square" rtlCol="0">
            <a:spAutoFit/>
          </a:bodyPr>
          <a:lstStyle/>
          <a:p>
            <a:pPr>
              <a:lnSpc>
                <a:spcPts val="3600"/>
              </a:lnSpc>
            </a:pPr>
            <a:r>
              <a:rPr lang="en-US" sz="2000">
                <a:solidFill>
                  <a:schemeClr val="accent1"/>
                </a:solidFill>
              </a:rPr>
              <a:t>@IESBA</a:t>
            </a:r>
          </a:p>
        </p:txBody>
      </p:sp>
      <p:sp>
        <p:nvSpPr>
          <p:cNvPr id="26" name="TextBox 25">
            <a:extLst>
              <a:ext uri="{FF2B5EF4-FFF2-40B4-BE49-F238E27FC236}">
                <a16:creationId xmlns:a16="http://schemas.microsoft.com/office/drawing/2014/main" id="{9869A8E0-6DA3-620A-04FA-730CE8C2A3E9}"/>
              </a:ext>
            </a:extLst>
          </p:cNvPr>
          <p:cNvSpPr txBox="1"/>
          <p:nvPr userDrawn="1"/>
        </p:nvSpPr>
        <p:spPr>
          <a:xfrm>
            <a:off x="7368936" y="5833625"/>
            <a:ext cx="3314700" cy="519822"/>
          </a:xfrm>
          <a:prstGeom prst="rect">
            <a:avLst/>
          </a:prstGeom>
          <a:noFill/>
        </p:spPr>
        <p:txBody>
          <a:bodyPr wrap="square" rtlCol="0">
            <a:spAutoFit/>
          </a:bodyPr>
          <a:lstStyle/>
          <a:p>
            <a:pPr>
              <a:lnSpc>
                <a:spcPts val="3600"/>
              </a:lnSpc>
            </a:pPr>
            <a:r>
              <a:rPr lang="en-US" sz="2000">
                <a:solidFill>
                  <a:schemeClr val="accent1"/>
                </a:solidFill>
              </a:rPr>
              <a:t>@IESBA</a:t>
            </a:r>
          </a:p>
        </p:txBody>
      </p:sp>
      <p:grpSp>
        <p:nvGrpSpPr>
          <p:cNvPr id="29" name="Group 28">
            <a:extLst>
              <a:ext uri="{FF2B5EF4-FFF2-40B4-BE49-F238E27FC236}">
                <a16:creationId xmlns:a16="http://schemas.microsoft.com/office/drawing/2014/main" id="{6ADCE82F-8C19-2CF2-508E-795E9F9EBC50}"/>
              </a:ext>
            </a:extLst>
          </p:cNvPr>
          <p:cNvGrpSpPr/>
          <p:nvPr userDrawn="1"/>
        </p:nvGrpSpPr>
        <p:grpSpPr>
          <a:xfrm>
            <a:off x="7615240" y="1868284"/>
            <a:ext cx="2434281" cy="2434281"/>
            <a:chOff x="13227907" y="2992272"/>
            <a:chExt cx="2434281" cy="2434281"/>
          </a:xfrm>
        </p:grpSpPr>
        <p:sp>
          <p:nvSpPr>
            <p:cNvPr id="20" name="Oval 19">
              <a:extLst>
                <a:ext uri="{FF2B5EF4-FFF2-40B4-BE49-F238E27FC236}">
                  <a16:creationId xmlns:a16="http://schemas.microsoft.com/office/drawing/2014/main" id="{1A2B2C00-BE84-1E33-A807-C124D8E4BECA}"/>
                </a:ext>
              </a:extLst>
            </p:cNvPr>
            <p:cNvSpPr/>
            <p:nvPr userDrawn="1"/>
          </p:nvSpPr>
          <p:spPr>
            <a:xfrm>
              <a:off x="13227907" y="2992272"/>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3A8E6C2-E2A7-2075-A78D-4E68F2315DB4}"/>
                </a:ext>
              </a:extLst>
            </p:cNvPr>
            <p:cNvSpPr txBox="1"/>
            <p:nvPr userDrawn="1"/>
          </p:nvSpPr>
          <p:spPr>
            <a:xfrm>
              <a:off x="13326761" y="4084984"/>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28" name="Picture 27">
              <a:extLst>
                <a:ext uri="{FF2B5EF4-FFF2-40B4-BE49-F238E27FC236}">
                  <a16:creationId xmlns:a16="http://schemas.microsoft.com/office/drawing/2014/main" id="{E7B4FC41-8C8D-1691-E215-2F0C35BA56B2}"/>
                </a:ext>
              </a:extLst>
            </p:cNvPr>
            <p:cNvPicPr>
              <a:picLocks noChangeAspect="1"/>
            </p:cNvPicPr>
            <p:nvPr userDrawn="1"/>
          </p:nvPicPr>
          <p:blipFill>
            <a:blip r:embed="rId6"/>
            <a:srcRect l="3046" t="11287" r="71054" b="17066"/>
            <a:stretch/>
          </p:blipFill>
          <p:spPr>
            <a:xfrm>
              <a:off x="13944600" y="3099365"/>
              <a:ext cx="1025610" cy="1037967"/>
            </a:xfrm>
            <a:prstGeom prst="rect">
              <a:avLst/>
            </a:prstGeom>
          </p:spPr>
        </p:pic>
      </p:grpSp>
      <p:pic>
        <p:nvPicPr>
          <p:cNvPr id="30" name="Picture 29" descr="A black background with a black square&#10;&#10;Description automatically generated with medium confidence">
            <a:extLst>
              <a:ext uri="{FF2B5EF4-FFF2-40B4-BE49-F238E27FC236}">
                <a16:creationId xmlns:a16="http://schemas.microsoft.com/office/drawing/2014/main" id="{8082051F-6119-72DF-0B65-64B4E5EB7547}"/>
              </a:ext>
            </a:extLst>
          </p:cNvPr>
          <p:cNvPicPr>
            <a:picLocks noChangeAspect="1"/>
          </p:cNvPicPr>
          <p:nvPr userDrawn="1"/>
        </p:nvPicPr>
        <p:blipFill>
          <a:blip r:embed="rId2"/>
          <a:stretch>
            <a:fillRect/>
          </a:stretch>
        </p:blipFill>
        <p:spPr>
          <a:xfrm>
            <a:off x="6870038" y="4508723"/>
            <a:ext cx="406122" cy="414921"/>
          </a:xfrm>
          <a:prstGeom prst="rect">
            <a:avLst/>
          </a:prstGeom>
        </p:spPr>
      </p:pic>
      <p:pic>
        <p:nvPicPr>
          <p:cNvPr id="31" name="Picture 30" descr="A blue and black logo&#10;&#10;Description automatically generated">
            <a:extLst>
              <a:ext uri="{FF2B5EF4-FFF2-40B4-BE49-F238E27FC236}">
                <a16:creationId xmlns:a16="http://schemas.microsoft.com/office/drawing/2014/main" id="{3F0D2B6D-C6D5-17C9-244C-E80153F8A87E}"/>
              </a:ext>
            </a:extLst>
          </p:cNvPr>
          <p:cNvPicPr>
            <a:picLocks noChangeAspect="1"/>
          </p:cNvPicPr>
          <p:nvPr userDrawn="1"/>
        </p:nvPicPr>
        <p:blipFill>
          <a:blip r:embed="rId3"/>
          <a:stretch>
            <a:fillRect/>
          </a:stretch>
        </p:blipFill>
        <p:spPr>
          <a:xfrm>
            <a:off x="6870038" y="5255835"/>
            <a:ext cx="485507" cy="412042"/>
          </a:xfrm>
          <a:prstGeom prst="rect">
            <a:avLst/>
          </a:prstGeom>
        </p:spPr>
      </p:pic>
      <p:pic>
        <p:nvPicPr>
          <p:cNvPr id="32" name="Picture 31" descr="A white text on a black background&#10;&#10;Description automatically generated">
            <a:extLst>
              <a:ext uri="{FF2B5EF4-FFF2-40B4-BE49-F238E27FC236}">
                <a16:creationId xmlns:a16="http://schemas.microsoft.com/office/drawing/2014/main" id="{B3AABE50-E96A-C066-BCFC-F3DE1629D973}"/>
              </a:ext>
            </a:extLst>
          </p:cNvPr>
          <p:cNvPicPr>
            <a:picLocks noChangeAspect="1"/>
          </p:cNvPicPr>
          <p:nvPr userDrawn="1"/>
        </p:nvPicPr>
        <p:blipFill>
          <a:blip r:embed="rId4"/>
          <a:srcRect r="66174"/>
          <a:stretch/>
        </p:blipFill>
        <p:spPr>
          <a:xfrm>
            <a:off x="6856646" y="5938480"/>
            <a:ext cx="512290" cy="337874"/>
          </a:xfrm>
          <a:prstGeom prst="rect">
            <a:avLst/>
          </a:prstGeom>
        </p:spPr>
      </p:pic>
    </p:spTree>
    <p:extLst>
      <p:ext uri="{BB962C8B-B14F-4D97-AF65-F5344CB8AC3E}">
        <p14:creationId xmlns:p14="http://schemas.microsoft.com/office/powerpoint/2010/main" val="18183947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3.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3.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2.pn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theme" Target="../theme/theme4.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5.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theme" Target="../theme/theme7.xml"/><Relationship Id="rId5" Type="http://schemas.openxmlformats.org/officeDocument/2006/relationships/slideLayout" Target="../slideLayouts/slideLayout54.xml"/><Relationship Id="rId4" Type="http://schemas.openxmlformats.org/officeDocument/2006/relationships/slideLayout" Target="../slideLayouts/slideLayout53.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5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5" Type="http://schemas.openxmlformats.org/officeDocument/2006/relationships/slideLayout" Target="../slideLayouts/slideLayout59.xml"/><Relationship Id="rId4" Type="http://schemas.openxmlformats.org/officeDocument/2006/relationships/slideLayout" Target="../slideLayouts/slideLayout5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xml"/><Relationship Id="rId1"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1"/>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31852A4-56C9-54AE-47A0-A4B569EF289D}"/>
              </a:ext>
            </a:extLst>
          </p:cNvPr>
          <p:cNvPicPr>
            <a:picLocks noChangeAspect="1"/>
          </p:cNvPicPr>
          <p:nvPr userDrawn="1"/>
        </p:nvPicPr>
        <p:blipFill>
          <a:blip r:embed="rId12"/>
          <a:srcRect/>
          <a:stretch/>
        </p:blipFill>
        <p:spPr>
          <a:xfrm>
            <a:off x="377104" y="6093911"/>
            <a:ext cx="1640374" cy="571765"/>
          </a:xfrm>
          <a:prstGeom prst="rect">
            <a:avLst/>
          </a:prstGeom>
        </p:spPr>
      </p:pic>
      <p:pic>
        <p:nvPicPr>
          <p:cNvPr id="12" name="Picture 11">
            <a:extLst>
              <a:ext uri="{FF2B5EF4-FFF2-40B4-BE49-F238E27FC236}">
                <a16:creationId xmlns:a16="http://schemas.microsoft.com/office/drawing/2014/main" id="{ACA7510D-8BFD-9F0D-DD94-599B8EC08DBD}"/>
              </a:ext>
            </a:extLst>
          </p:cNvPr>
          <p:cNvPicPr>
            <a:picLocks noChangeAspect="1"/>
          </p:cNvPicPr>
          <p:nvPr userDrawn="1"/>
        </p:nvPicPr>
        <p:blipFill>
          <a:blip r:embed="rId13"/>
          <a:srcRect/>
          <a:stretch/>
        </p:blipFill>
        <p:spPr>
          <a:xfrm>
            <a:off x="2162479" y="6093911"/>
            <a:ext cx="1712056" cy="626362"/>
          </a:xfrm>
          <a:prstGeom prst="rect">
            <a:avLst/>
          </a:prstGeom>
        </p:spPr>
      </p:pic>
    </p:spTree>
    <p:extLst>
      <p:ext uri="{BB962C8B-B14F-4D97-AF65-F5344CB8AC3E}">
        <p14:creationId xmlns:p14="http://schemas.microsoft.com/office/powerpoint/2010/main" val="1785529448"/>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8" r:id="rId9"/>
    <p:sldLayoutId id="2147483769" r:id="rId10"/>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6/3/2026</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62" r:id="rId2"/>
    <p:sldLayoutId id="2147483763" r:id="rId3"/>
    <p:sldLayoutId id="2147483743" r:id="rId4"/>
    <p:sldLayoutId id="2147483744" r:id="rId5"/>
    <p:sldLayoutId id="2147483745" r:id="rId6"/>
    <p:sldLayoutId id="2147483746" r:id="rId7"/>
    <p:sldLayoutId id="2147483704" r:id="rId8"/>
    <p:sldLayoutId id="2147483765"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 id="21474837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3"/>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67" r:id="rId1"/>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notesSlide" Target="../notesSlides/notesSlide8.xml"/><Relationship Id="rId1" Type="http://schemas.openxmlformats.org/officeDocument/2006/relationships/slideLayout" Target="../slideLayouts/slideLayout30.xml"/><Relationship Id="rId4" Type="http://schemas.openxmlformats.org/officeDocument/2006/relationships/image" Target="../media/image22.emf"/></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notesSlide" Target="../notesSlides/notesSlide10.xml"/><Relationship Id="rId1" Type="http://schemas.openxmlformats.org/officeDocument/2006/relationships/slideLayout" Target="../slideLayouts/slideLayout30.xml"/><Relationship Id="rId5" Type="http://schemas.openxmlformats.org/officeDocument/2006/relationships/image" Target="../media/image25.svg"/><Relationship Id="rId4" Type="http://schemas.openxmlformats.org/officeDocument/2006/relationships/image" Target="../media/image24.svg"/></Relationships>
</file>

<file path=ppt/slides/_rels/slide1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notesSlide" Target="../notesSlides/notesSlide12.xml"/><Relationship Id="rId1" Type="http://schemas.openxmlformats.org/officeDocument/2006/relationships/slideLayout" Target="../slideLayouts/slideLayout30.xml"/><Relationship Id="rId6" Type="http://schemas.openxmlformats.org/officeDocument/2006/relationships/image" Target="../media/image30.svg"/><Relationship Id="rId5" Type="http://schemas.openxmlformats.org/officeDocument/2006/relationships/image" Target="../media/image29.svg"/><Relationship Id="rId4" Type="http://schemas.openxmlformats.org/officeDocument/2006/relationships/image" Target="../media/image28.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B2C8E-812C-04D9-C2E5-C870C26C0502}"/>
              </a:ext>
            </a:extLst>
          </p:cNvPr>
          <p:cNvSpPr>
            <a:spLocks noGrp="1"/>
          </p:cNvSpPr>
          <p:nvPr>
            <p:ph type="title"/>
          </p:nvPr>
        </p:nvSpPr>
        <p:spPr>
          <a:xfrm>
            <a:off x="533400" y="2680596"/>
            <a:ext cx="5858774" cy="1033073"/>
          </a:xfrm>
        </p:spPr>
        <p:txBody>
          <a:bodyPr>
            <a:noAutofit/>
          </a:bodyPr>
          <a:lstStyle/>
          <a:p>
            <a:pPr>
              <a:lnSpc>
                <a:spcPts val="4320"/>
              </a:lnSpc>
            </a:pPr>
            <a:r>
              <a:rPr lang="en-US" sz="3600"/>
              <a:t>IAASB and IESBA Strategies and Work Plans 2028–2031 –  </a:t>
            </a:r>
            <a:br>
              <a:rPr lang="en-US" sz="3600"/>
            </a:br>
            <a:r>
              <a:rPr lang="en-US" sz="3600"/>
              <a:t>High-Level Overview of Joint Survey Responses</a:t>
            </a:r>
          </a:p>
        </p:txBody>
      </p:sp>
      <p:sp>
        <p:nvSpPr>
          <p:cNvPr id="4" name="Text Placeholder 3">
            <a:extLst>
              <a:ext uri="{FF2B5EF4-FFF2-40B4-BE49-F238E27FC236}">
                <a16:creationId xmlns:a16="http://schemas.microsoft.com/office/drawing/2014/main" id="{B85FE898-1FF7-D21A-94EE-FE765B505E91}"/>
              </a:ext>
            </a:extLst>
          </p:cNvPr>
          <p:cNvSpPr>
            <a:spLocks noGrp="1"/>
          </p:cNvSpPr>
          <p:nvPr>
            <p:ph type="body" sz="quarter" idx="14"/>
          </p:nvPr>
        </p:nvSpPr>
        <p:spPr>
          <a:xfrm>
            <a:off x="533400" y="5367130"/>
            <a:ext cx="4495800" cy="932921"/>
          </a:xfrm>
        </p:spPr>
        <p:txBody>
          <a:bodyPr>
            <a:normAutofit/>
          </a:bodyPr>
          <a:lstStyle/>
          <a:p>
            <a:r>
              <a:rPr lang="en-US"/>
              <a:t>June 2026 SSB Board Meetings</a:t>
            </a:r>
          </a:p>
          <a:p>
            <a:r>
              <a:rPr lang="en-US"/>
              <a:t>New York / Mainz (Germany)</a:t>
            </a:r>
          </a:p>
        </p:txBody>
      </p:sp>
    </p:spTree>
    <p:extLst>
      <p:ext uri="{BB962C8B-B14F-4D97-AF65-F5344CB8AC3E}">
        <p14:creationId xmlns:p14="http://schemas.microsoft.com/office/powerpoint/2010/main" val="3199628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DECA7-BF0B-7EB1-24EB-FFBED374B9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EC69AD-F853-67E7-EB89-2D90120FC698}"/>
              </a:ext>
            </a:extLst>
          </p:cNvPr>
          <p:cNvSpPr>
            <a:spLocks noGrp="1"/>
          </p:cNvSpPr>
          <p:nvPr>
            <p:ph type="title"/>
          </p:nvPr>
        </p:nvSpPr>
        <p:spPr>
          <a:xfrm>
            <a:off x="1028700" y="624361"/>
            <a:ext cx="10134600" cy="341523"/>
          </a:xfrm>
        </p:spPr>
        <p:txBody>
          <a:bodyPr anchor="ctr"/>
          <a:lstStyle/>
          <a:p>
            <a:r>
              <a:rPr lang="en-US">
                <a:solidFill>
                  <a:schemeClr val="accent2"/>
                </a:solidFill>
              </a:rPr>
              <a:t>Highest Trends Rating by Respondents</a:t>
            </a:r>
          </a:p>
        </p:txBody>
      </p:sp>
      <p:sp>
        <p:nvSpPr>
          <p:cNvPr id="3" name="TextBox 2">
            <a:extLst>
              <a:ext uri="{FF2B5EF4-FFF2-40B4-BE49-F238E27FC236}">
                <a16:creationId xmlns:a16="http://schemas.microsoft.com/office/drawing/2014/main" id="{6F1D83CF-CE78-D968-CA09-71249587E1C5}"/>
              </a:ext>
            </a:extLst>
          </p:cNvPr>
          <p:cNvSpPr txBox="1"/>
          <p:nvPr/>
        </p:nvSpPr>
        <p:spPr>
          <a:xfrm>
            <a:off x="9372600" y="2918221"/>
            <a:ext cx="2692400" cy="1021556"/>
          </a:xfrm>
          <a:prstGeom prst="flowChartAlternateProcess">
            <a:avLst/>
          </a:prstGeom>
          <a:solidFill>
            <a:schemeClr val="tx1">
              <a:lumMod val="90000"/>
            </a:schemeClr>
          </a:solidFill>
          <a:ln w="28575">
            <a:solidFill>
              <a:schemeClr val="tx1">
                <a:lumMod val="50000"/>
              </a:schemeClr>
            </a:solidFill>
          </a:ln>
        </p:spPr>
        <p:txBody>
          <a:bodyPr wrap="square" rtlCol="0" anchor="ctr">
            <a:spAutoFit/>
          </a:bodyPr>
          <a:lstStyle/>
          <a:p>
            <a:r>
              <a:rPr lang="en-US">
                <a:solidFill>
                  <a:schemeClr val="accent1"/>
                </a:solidFill>
              </a:rPr>
              <a:t>Trends rating by stakeholder group based on responses to Q.5</a:t>
            </a:r>
          </a:p>
        </p:txBody>
      </p:sp>
      <p:graphicFrame>
        <p:nvGraphicFramePr>
          <p:cNvPr id="4" name="Object 3">
            <a:extLst>
              <a:ext uri="{FF2B5EF4-FFF2-40B4-BE49-F238E27FC236}">
                <a16:creationId xmlns:a16="http://schemas.microsoft.com/office/drawing/2014/main" id="{8B341E36-D87B-66F4-145E-838094DD3E5A}"/>
              </a:ext>
            </a:extLst>
          </p:cNvPr>
          <p:cNvGraphicFramePr>
            <a:graphicFrameLocks noChangeAspect="1"/>
          </p:cNvGraphicFramePr>
          <p:nvPr>
            <p:extLst>
              <p:ext uri="{D42A27DB-BD31-4B8C-83A1-F6EECF244321}">
                <p14:modId xmlns:p14="http://schemas.microsoft.com/office/powerpoint/2010/main" val="423010433"/>
              </p:ext>
            </p:extLst>
          </p:nvPr>
        </p:nvGraphicFramePr>
        <p:xfrm>
          <a:off x="553357" y="1959428"/>
          <a:ext cx="8549392" cy="3830838"/>
        </p:xfrm>
        <a:graphic>
          <a:graphicData uri="http://schemas.openxmlformats.org/presentationml/2006/ole">
            <mc:AlternateContent xmlns:mc="http://schemas.openxmlformats.org/markup-compatibility/2006">
              <mc:Choice xmlns:v="urn:schemas-microsoft-com:vml" Requires="v">
                <p:oleObj name="Worksheet" r:id="rId3" imgW="7949954" imgH="3562299" progId="Excel.Sheet.12">
                  <p:embed/>
                </p:oleObj>
              </mc:Choice>
              <mc:Fallback>
                <p:oleObj name="Worksheet" r:id="rId3" imgW="7949954" imgH="3562299" progId="Excel.Sheet.12">
                  <p:embed/>
                  <p:pic>
                    <p:nvPicPr>
                      <p:cNvPr id="4" name="Object 3">
                        <a:extLst>
                          <a:ext uri="{FF2B5EF4-FFF2-40B4-BE49-F238E27FC236}">
                            <a16:creationId xmlns:a16="http://schemas.microsoft.com/office/drawing/2014/main" id="{8B341E36-D87B-66F4-145E-838094DD3E5A}"/>
                          </a:ext>
                        </a:extLst>
                      </p:cNvPr>
                      <p:cNvPicPr/>
                      <p:nvPr/>
                    </p:nvPicPr>
                    <p:blipFill>
                      <a:blip r:embed="rId4"/>
                      <a:stretch>
                        <a:fillRect/>
                      </a:stretch>
                    </p:blipFill>
                    <p:spPr>
                      <a:xfrm>
                        <a:off x="553357" y="1959428"/>
                        <a:ext cx="8549392" cy="3830838"/>
                      </a:xfrm>
                      <a:prstGeom prst="rect">
                        <a:avLst/>
                      </a:prstGeom>
                    </p:spPr>
                  </p:pic>
                </p:oleObj>
              </mc:Fallback>
            </mc:AlternateContent>
          </a:graphicData>
        </a:graphic>
      </p:graphicFrame>
    </p:spTree>
    <p:extLst>
      <p:ext uri="{BB962C8B-B14F-4D97-AF65-F5344CB8AC3E}">
        <p14:creationId xmlns:p14="http://schemas.microsoft.com/office/powerpoint/2010/main" val="3774115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DECA7-BF0B-7EB1-24EB-FFBED374B9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EC69AD-F853-67E7-EB89-2D90120FC698}"/>
              </a:ext>
            </a:extLst>
          </p:cNvPr>
          <p:cNvSpPr>
            <a:spLocks noGrp="1"/>
          </p:cNvSpPr>
          <p:nvPr>
            <p:ph type="title"/>
          </p:nvPr>
        </p:nvSpPr>
        <p:spPr>
          <a:xfrm>
            <a:off x="1028700" y="624361"/>
            <a:ext cx="10134600" cy="341523"/>
          </a:xfrm>
        </p:spPr>
        <p:txBody>
          <a:bodyPr anchor="ctr"/>
          <a:lstStyle/>
          <a:p>
            <a:r>
              <a:rPr lang="en-US">
                <a:solidFill>
                  <a:schemeClr val="accent2"/>
                </a:solidFill>
              </a:rPr>
              <a:t>The Big Picture</a:t>
            </a:r>
          </a:p>
        </p:txBody>
      </p:sp>
      <p:sp>
        <p:nvSpPr>
          <p:cNvPr id="4" name="Rectangle 3">
            <a:extLst>
              <a:ext uri="{FF2B5EF4-FFF2-40B4-BE49-F238E27FC236}">
                <a16:creationId xmlns:a16="http://schemas.microsoft.com/office/drawing/2014/main" id="{29598518-003F-2B83-4D7B-0C591CD3457E}"/>
              </a:ext>
            </a:extLst>
          </p:cNvPr>
          <p:cNvSpPr/>
          <p:nvPr/>
        </p:nvSpPr>
        <p:spPr>
          <a:xfrm>
            <a:off x="1028700" y="1241718"/>
            <a:ext cx="8435543" cy="5870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90000"/>
              </a:lnSpc>
              <a:spcBef>
                <a:spcPts val="300"/>
              </a:spcBef>
            </a:pPr>
            <a:r>
              <a:rPr lang="en-US" sz="2400" dirty="0">
                <a:solidFill>
                  <a:schemeClr val="accent6">
                    <a:lumMod val="10000"/>
                  </a:schemeClr>
                </a:solidFill>
              </a:rPr>
              <a:t>Initial staff observations based on the respondents’ trends rating: </a:t>
            </a:r>
          </a:p>
          <a:p>
            <a:pPr marL="227013" indent="-227013">
              <a:lnSpc>
                <a:spcPct val="90000"/>
              </a:lnSpc>
              <a:spcBef>
                <a:spcPts val="300"/>
              </a:spcBef>
              <a:buFont typeface="Arial" panose="020B0604020202020204" pitchFamily="34" charset="0"/>
              <a:buChar char="•"/>
            </a:pPr>
            <a:endParaRPr lang="en-US" sz="1600" dirty="0">
              <a:solidFill>
                <a:schemeClr val="accent6">
                  <a:lumMod val="10000"/>
                </a:schemeClr>
              </a:solidFill>
            </a:endParaRPr>
          </a:p>
          <a:p>
            <a:pPr marL="227013" indent="-227013">
              <a:lnSpc>
                <a:spcPct val="90000"/>
              </a:lnSpc>
              <a:spcBef>
                <a:spcPts val="300"/>
              </a:spcBef>
              <a:buFont typeface="Arial" panose="020B0604020202020204" pitchFamily="34" charset="0"/>
              <a:buChar char="•"/>
            </a:pPr>
            <a:endParaRPr lang="en-US" dirty="0">
              <a:solidFill>
                <a:schemeClr val="accent6">
                  <a:lumMod val="10000"/>
                </a:schemeClr>
              </a:solidFill>
            </a:endParaRPr>
          </a:p>
        </p:txBody>
      </p:sp>
      <p:sp>
        <p:nvSpPr>
          <p:cNvPr id="6" name="Rectangle 5">
            <a:extLst>
              <a:ext uri="{FF2B5EF4-FFF2-40B4-BE49-F238E27FC236}">
                <a16:creationId xmlns:a16="http://schemas.microsoft.com/office/drawing/2014/main" id="{6CB6EDE6-4B1A-0AD3-58EA-C2CEEE7FBC99}"/>
              </a:ext>
            </a:extLst>
          </p:cNvPr>
          <p:cNvSpPr/>
          <p:nvPr/>
        </p:nvSpPr>
        <p:spPr>
          <a:xfrm>
            <a:off x="4959927" y="2104634"/>
            <a:ext cx="6518564" cy="357273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27013" indent="-227013">
              <a:spcBef>
                <a:spcPts val="600"/>
              </a:spcBef>
              <a:spcAft>
                <a:spcPts val="600"/>
              </a:spcAft>
              <a:buFont typeface="Arial" panose="020B0604020202020204" pitchFamily="34" charset="0"/>
              <a:buChar char="•"/>
            </a:pPr>
            <a:r>
              <a:rPr lang="en-US" dirty="0">
                <a:solidFill>
                  <a:schemeClr val="accent6">
                    <a:lumMod val="10000"/>
                  </a:schemeClr>
                </a:solidFill>
              </a:rPr>
              <a:t>There was broad support for the increasing importance of 2 of the 4 categories</a:t>
            </a:r>
          </a:p>
          <a:p>
            <a:pPr marL="227013" indent="-227013">
              <a:spcBef>
                <a:spcPts val="600"/>
              </a:spcBef>
              <a:spcAft>
                <a:spcPts val="600"/>
              </a:spcAft>
              <a:buFont typeface="Arial" panose="020B0604020202020204" pitchFamily="34" charset="0"/>
              <a:buChar char="•"/>
            </a:pPr>
            <a:r>
              <a:rPr lang="en-US" b="1" dirty="0">
                <a:solidFill>
                  <a:schemeClr val="accent6">
                    <a:lumMod val="10000"/>
                  </a:schemeClr>
                </a:solidFill>
              </a:rPr>
              <a:t>Digital Transformation </a:t>
            </a:r>
            <a:r>
              <a:rPr lang="en-US" dirty="0">
                <a:solidFill>
                  <a:schemeClr val="accent6">
                    <a:lumMod val="10000"/>
                  </a:schemeClr>
                </a:solidFill>
              </a:rPr>
              <a:t>(A.1–A.3) is the most relevant category for the SSBs, particularly Increasing Use of Emerging technology (A.1) and Financial Crimes enabled by Technology (A.3)</a:t>
            </a:r>
          </a:p>
          <a:p>
            <a:pPr marL="227013" indent="-227013">
              <a:spcBef>
                <a:spcPts val="600"/>
              </a:spcBef>
              <a:spcAft>
                <a:spcPts val="600"/>
              </a:spcAft>
              <a:buFont typeface="Arial" panose="020B0604020202020204" pitchFamily="34" charset="0"/>
              <a:buChar char="•"/>
            </a:pPr>
            <a:r>
              <a:rPr lang="en-US" dirty="0">
                <a:solidFill>
                  <a:schemeClr val="accent6">
                    <a:lumMod val="10000"/>
                  </a:schemeClr>
                </a:solidFill>
              </a:rPr>
              <a:t>There is also strong general support for all three trends (B.1–B.3) in the </a:t>
            </a:r>
            <a:r>
              <a:rPr lang="en-US" b="1" dirty="0">
                <a:solidFill>
                  <a:schemeClr val="accent6">
                    <a:lumMod val="10000"/>
                  </a:schemeClr>
                </a:solidFill>
              </a:rPr>
              <a:t>Changes in the Geopolitical and Regulatory Landscape </a:t>
            </a:r>
            <a:r>
              <a:rPr lang="en-US" dirty="0">
                <a:solidFill>
                  <a:schemeClr val="accent6">
                    <a:lumMod val="10000"/>
                  </a:schemeClr>
                </a:solidFill>
              </a:rPr>
              <a:t>category</a:t>
            </a:r>
            <a:r>
              <a:rPr lang="en-US" b="1" dirty="0">
                <a:solidFill>
                  <a:schemeClr val="accent6">
                    <a:lumMod val="10000"/>
                  </a:schemeClr>
                </a:solidFill>
              </a:rPr>
              <a:t>.</a:t>
            </a:r>
            <a:r>
              <a:rPr lang="en-US" dirty="0">
                <a:solidFill>
                  <a:schemeClr val="accent6">
                    <a:lumMod val="10000"/>
                  </a:schemeClr>
                </a:solidFill>
              </a:rPr>
              <a:t> </a:t>
            </a:r>
          </a:p>
          <a:p>
            <a:pPr marL="227013" indent="-227013">
              <a:spcBef>
                <a:spcPts val="600"/>
              </a:spcBef>
              <a:spcAft>
                <a:spcPts val="600"/>
              </a:spcAft>
              <a:buFont typeface="Arial" panose="020B0604020202020204" pitchFamily="34" charset="0"/>
              <a:buChar char="•"/>
            </a:pPr>
            <a:r>
              <a:rPr lang="en-US" dirty="0">
                <a:solidFill>
                  <a:schemeClr val="accent6">
                    <a:lumMod val="10000"/>
                  </a:schemeClr>
                </a:solidFill>
              </a:rPr>
              <a:t>Both </a:t>
            </a:r>
            <a:r>
              <a:rPr lang="en-US" b="1" dirty="0">
                <a:solidFill>
                  <a:schemeClr val="accent6">
                    <a:lumMod val="10000"/>
                  </a:schemeClr>
                </a:solidFill>
              </a:rPr>
              <a:t>Evolving Expectations Concerning Sustainability </a:t>
            </a:r>
            <a:r>
              <a:rPr lang="en-US" dirty="0">
                <a:solidFill>
                  <a:schemeClr val="accent6">
                    <a:lumMod val="10000"/>
                  </a:schemeClr>
                </a:solidFill>
              </a:rPr>
              <a:t>and </a:t>
            </a:r>
            <a:r>
              <a:rPr lang="en-US" b="1" dirty="0">
                <a:solidFill>
                  <a:schemeClr val="accent6">
                    <a:lumMod val="10000"/>
                  </a:schemeClr>
                </a:solidFill>
              </a:rPr>
              <a:t>Evolving Structure and Business Models of Accounting Firms </a:t>
            </a:r>
            <a:r>
              <a:rPr lang="en-US" dirty="0">
                <a:solidFill>
                  <a:schemeClr val="accent6">
                    <a:lumMod val="10000"/>
                  </a:schemeClr>
                </a:solidFill>
              </a:rPr>
              <a:t>were</a:t>
            </a:r>
            <a:r>
              <a:rPr lang="en-US" b="1" dirty="0">
                <a:solidFill>
                  <a:schemeClr val="accent6">
                    <a:lumMod val="10000"/>
                  </a:schemeClr>
                </a:solidFill>
              </a:rPr>
              <a:t> </a:t>
            </a:r>
            <a:r>
              <a:rPr lang="en-US" dirty="0">
                <a:solidFill>
                  <a:schemeClr val="accent6">
                    <a:lumMod val="10000"/>
                  </a:schemeClr>
                </a:solidFill>
              </a:rPr>
              <a:t>generally ranked lower in relative importance compared to the first two categories. </a:t>
            </a:r>
          </a:p>
          <a:p>
            <a:pPr>
              <a:lnSpc>
                <a:spcPct val="90000"/>
              </a:lnSpc>
              <a:spcBef>
                <a:spcPts val="300"/>
              </a:spcBef>
            </a:pPr>
            <a:endParaRPr lang="en-US" dirty="0">
              <a:solidFill>
                <a:schemeClr val="accent6">
                  <a:lumMod val="10000"/>
                </a:schemeClr>
              </a:solidFill>
            </a:endParaRPr>
          </a:p>
        </p:txBody>
      </p:sp>
      <p:graphicFrame>
        <p:nvGraphicFramePr>
          <p:cNvPr id="8" name="Diagram 7">
            <a:extLst>
              <a:ext uri="{FF2B5EF4-FFF2-40B4-BE49-F238E27FC236}">
                <a16:creationId xmlns:a16="http://schemas.microsoft.com/office/drawing/2014/main" id="{832E8E58-6C69-C79B-C439-5F7D66AFDA8B}"/>
              </a:ext>
            </a:extLst>
          </p:cNvPr>
          <p:cNvGraphicFramePr/>
          <p:nvPr>
            <p:extLst>
              <p:ext uri="{D42A27DB-BD31-4B8C-83A1-F6EECF244321}">
                <p14:modId xmlns:p14="http://schemas.microsoft.com/office/powerpoint/2010/main" val="1155583671"/>
              </p:ext>
            </p:extLst>
          </p:nvPr>
        </p:nvGraphicFramePr>
        <p:xfrm>
          <a:off x="713509" y="1828800"/>
          <a:ext cx="4246418" cy="3877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5176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5941B-2EE6-A8BE-60B4-4DB941A783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2F0E15-CA24-29A3-F926-6678190905C8}"/>
              </a:ext>
            </a:extLst>
          </p:cNvPr>
          <p:cNvSpPr>
            <a:spLocks noGrp="1"/>
          </p:cNvSpPr>
          <p:nvPr>
            <p:ph type="title"/>
          </p:nvPr>
        </p:nvSpPr>
        <p:spPr>
          <a:xfrm>
            <a:off x="1028700" y="624361"/>
            <a:ext cx="10134600" cy="341523"/>
          </a:xfrm>
        </p:spPr>
        <p:txBody>
          <a:bodyPr anchor="ctr"/>
          <a:lstStyle/>
          <a:p>
            <a:r>
              <a:rPr lang="en-US" dirty="0"/>
              <a:t>SSB Common Interests</a:t>
            </a:r>
            <a:endParaRPr lang="en-US" dirty="0">
              <a:solidFill>
                <a:schemeClr val="accent2"/>
              </a:solidFill>
            </a:endParaRPr>
          </a:p>
        </p:txBody>
      </p:sp>
      <p:sp>
        <p:nvSpPr>
          <p:cNvPr id="4" name="Rectangle 3">
            <a:extLst>
              <a:ext uri="{FF2B5EF4-FFF2-40B4-BE49-F238E27FC236}">
                <a16:creationId xmlns:a16="http://schemas.microsoft.com/office/drawing/2014/main" id="{FE6E1474-A033-FCC3-111B-F082EEBD936E}"/>
              </a:ext>
            </a:extLst>
          </p:cNvPr>
          <p:cNvSpPr/>
          <p:nvPr/>
        </p:nvSpPr>
        <p:spPr>
          <a:xfrm>
            <a:off x="1028699" y="1217924"/>
            <a:ext cx="10904883" cy="5870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90000"/>
              </a:lnSpc>
              <a:spcBef>
                <a:spcPts val="300"/>
              </a:spcBef>
            </a:pPr>
            <a:r>
              <a:rPr lang="en-US" sz="2400" dirty="0">
                <a:solidFill>
                  <a:schemeClr val="accent6">
                    <a:lumMod val="10000"/>
                  </a:schemeClr>
                </a:solidFill>
              </a:rPr>
              <a:t>Initial staff observations based on a small cross section of responses reviewed to date: </a:t>
            </a:r>
            <a:endParaRPr lang="en-US" sz="1600" dirty="0">
              <a:solidFill>
                <a:schemeClr val="accent6">
                  <a:lumMod val="10000"/>
                </a:schemeClr>
              </a:solidFill>
            </a:endParaRPr>
          </a:p>
          <a:p>
            <a:pPr marL="227013" indent="-227013">
              <a:lnSpc>
                <a:spcPct val="90000"/>
              </a:lnSpc>
              <a:spcBef>
                <a:spcPts val="300"/>
              </a:spcBef>
              <a:buFont typeface="Arial" panose="020B0604020202020204" pitchFamily="34" charset="0"/>
              <a:buChar char="•"/>
            </a:pPr>
            <a:endParaRPr lang="en-US" dirty="0">
              <a:solidFill>
                <a:schemeClr val="accent6">
                  <a:lumMod val="10000"/>
                </a:schemeClr>
              </a:solidFill>
            </a:endParaRPr>
          </a:p>
        </p:txBody>
      </p:sp>
      <p:sp>
        <p:nvSpPr>
          <p:cNvPr id="3" name="Rectangle 2">
            <a:extLst>
              <a:ext uri="{FF2B5EF4-FFF2-40B4-BE49-F238E27FC236}">
                <a16:creationId xmlns:a16="http://schemas.microsoft.com/office/drawing/2014/main" id="{903C70BB-926F-512E-1941-1078021956C8}"/>
              </a:ext>
            </a:extLst>
          </p:cNvPr>
          <p:cNvSpPr/>
          <p:nvPr/>
        </p:nvSpPr>
        <p:spPr>
          <a:xfrm>
            <a:off x="642731" y="1888435"/>
            <a:ext cx="3611217" cy="4041913"/>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accent1"/>
              </a:solidFill>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8BB7AD43-5C5C-3DC1-24F4-2054E454803E}"/>
              </a:ext>
            </a:extLst>
          </p:cNvPr>
          <p:cNvSpPr/>
          <p:nvPr/>
        </p:nvSpPr>
        <p:spPr>
          <a:xfrm>
            <a:off x="1870985" y="1992681"/>
            <a:ext cx="1121576" cy="1121576"/>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6" name="Text Placeholder 8">
            <a:extLst>
              <a:ext uri="{FF2B5EF4-FFF2-40B4-BE49-F238E27FC236}">
                <a16:creationId xmlns:a16="http://schemas.microsoft.com/office/drawing/2014/main" id="{9FCA7EAD-31D9-9918-5BA7-37A7A52FA3D2}"/>
              </a:ext>
            </a:extLst>
          </p:cNvPr>
          <p:cNvSpPr txBox="1">
            <a:spLocks/>
          </p:cNvSpPr>
          <p:nvPr/>
        </p:nvSpPr>
        <p:spPr>
          <a:xfrm>
            <a:off x="775251" y="3114257"/>
            <a:ext cx="3313045" cy="1624464"/>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sz="1600" b="1" dirty="0">
                <a:solidFill>
                  <a:schemeClr val="accent6">
                    <a:lumMod val="10000"/>
                  </a:schemeClr>
                </a:solidFill>
              </a:rPr>
              <a:t>Strong collaboration framework</a:t>
            </a:r>
            <a:r>
              <a:rPr lang="en-US" sz="1600" dirty="0">
                <a:solidFill>
                  <a:schemeClr val="accent6">
                    <a:lumMod val="10000"/>
                  </a:schemeClr>
                </a:solidFill>
              </a:rPr>
              <a:t> among the SSBs</a:t>
            </a:r>
          </a:p>
          <a:p>
            <a:pPr marL="227013" indent="-227013">
              <a:spcBef>
                <a:spcPts val="600"/>
              </a:spcBef>
              <a:spcAft>
                <a:spcPts val="600"/>
              </a:spcAft>
              <a:buFont typeface="Arial" panose="020B0604020202020204" pitchFamily="34" charset="0"/>
              <a:buChar char="•"/>
            </a:pPr>
            <a:r>
              <a:rPr lang="en-US" sz="1600" dirty="0">
                <a:solidFill>
                  <a:schemeClr val="accent6">
                    <a:lumMod val="10000"/>
                  </a:schemeClr>
                </a:solidFill>
              </a:rPr>
              <a:t>Avoid overlap between standards and concepts</a:t>
            </a:r>
          </a:p>
          <a:p>
            <a:pPr marL="227013" indent="-227013">
              <a:spcBef>
                <a:spcPts val="600"/>
              </a:spcBef>
              <a:spcAft>
                <a:spcPts val="600"/>
              </a:spcAft>
              <a:buFont typeface="Arial" panose="020B0604020202020204" pitchFamily="34" charset="0"/>
              <a:buChar char="•"/>
            </a:pPr>
            <a:r>
              <a:rPr lang="en-US" sz="1600" dirty="0">
                <a:solidFill>
                  <a:schemeClr val="accent6">
                    <a:lumMod val="10000"/>
                  </a:schemeClr>
                </a:solidFill>
              </a:rPr>
              <a:t>Focus joint efforts on topics where interoperability is essential</a:t>
            </a:r>
          </a:p>
          <a:p>
            <a:pPr marL="227013" indent="-227013">
              <a:spcBef>
                <a:spcPts val="600"/>
              </a:spcBef>
              <a:spcAft>
                <a:spcPts val="600"/>
              </a:spcAft>
              <a:buFont typeface="Arial" panose="020B0604020202020204" pitchFamily="34" charset="0"/>
              <a:buChar char="•"/>
            </a:pPr>
            <a:r>
              <a:rPr lang="en-US" sz="1600" dirty="0">
                <a:solidFill>
                  <a:schemeClr val="accent6">
                    <a:lumMod val="10000"/>
                  </a:schemeClr>
                </a:solidFill>
              </a:rPr>
              <a:t>Strengthened coordination at SSB level</a:t>
            </a:r>
            <a:endParaRPr kumimoji="0" lang="en-US" sz="1600" b="0" i="0" u="none" strike="noStrike" kern="1200" cap="none" spc="0" normalizeH="0" baseline="0" noProof="0" dirty="0">
              <a:ln>
                <a:noFill/>
              </a:ln>
              <a:solidFill>
                <a:srgbClr val="4B5E7C"/>
              </a:solidFill>
              <a:effectLst/>
              <a:uLnTx/>
              <a:uFillTx/>
              <a:latin typeface="Arial" panose="020B0604020202020204" pitchFamily="34" charset="0"/>
              <a:ea typeface="+mn-ea"/>
              <a:cs typeface="Arial" panose="020B0604020202020204" pitchFamily="34" charset="0"/>
            </a:endParaRPr>
          </a:p>
        </p:txBody>
      </p:sp>
      <p:pic>
        <p:nvPicPr>
          <p:cNvPr id="8" name="Graphic 7" descr="Handshake with solid fill">
            <a:extLst>
              <a:ext uri="{FF2B5EF4-FFF2-40B4-BE49-F238E27FC236}">
                <a16:creationId xmlns:a16="http://schemas.microsoft.com/office/drawing/2014/main" id="{91A8D895-93DB-BD79-D153-A7DC0FEEF4D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991139" y="2110406"/>
            <a:ext cx="914400" cy="914400"/>
          </a:xfrm>
          <a:prstGeom prst="rect">
            <a:avLst/>
          </a:prstGeom>
        </p:spPr>
      </p:pic>
      <p:sp>
        <p:nvSpPr>
          <p:cNvPr id="11" name="Rectangle 10">
            <a:extLst>
              <a:ext uri="{FF2B5EF4-FFF2-40B4-BE49-F238E27FC236}">
                <a16:creationId xmlns:a16="http://schemas.microsoft.com/office/drawing/2014/main" id="{F742D335-77F7-E5D5-B4C7-5913C320A632}"/>
              </a:ext>
            </a:extLst>
          </p:cNvPr>
          <p:cNvSpPr/>
          <p:nvPr/>
        </p:nvSpPr>
        <p:spPr>
          <a:xfrm>
            <a:off x="4326837" y="1888434"/>
            <a:ext cx="3611217" cy="4041913"/>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accent1"/>
              </a:solidFill>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8614182C-3DBD-2E42-2306-F24A654CB093}"/>
              </a:ext>
            </a:extLst>
          </p:cNvPr>
          <p:cNvSpPr/>
          <p:nvPr/>
        </p:nvSpPr>
        <p:spPr>
          <a:xfrm>
            <a:off x="8030821" y="1888433"/>
            <a:ext cx="3611217" cy="4041913"/>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accent1"/>
              </a:solidFill>
              <a:latin typeface="Arial" panose="020B0604020202020204" pitchFamily="34" charset="0"/>
              <a:cs typeface="Arial" panose="020B0604020202020204" pitchFamily="34" charset="0"/>
            </a:endParaRPr>
          </a:p>
        </p:txBody>
      </p:sp>
      <p:sp>
        <p:nvSpPr>
          <p:cNvPr id="16" name="Oval 15">
            <a:extLst>
              <a:ext uri="{FF2B5EF4-FFF2-40B4-BE49-F238E27FC236}">
                <a16:creationId xmlns:a16="http://schemas.microsoft.com/office/drawing/2014/main" id="{6CF4507E-BDFC-F657-D33B-C50F6F103440}"/>
              </a:ext>
            </a:extLst>
          </p:cNvPr>
          <p:cNvSpPr/>
          <p:nvPr/>
        </p:nvSpPr>
        <p:spPr>
          <a:xfrm>
            <a:off x="5647858" y="1992681"/>
            <a:ext cx="1121576" cy="1121576"/>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7" name="Oval 16">
            <a:extLst>
              <a:ext uri="{FF2B5EF4-FFF2-40B4-BE49-F238E27FC236}">
                <a16:creationId xmlns:a16="http://schemas.microsoft.com/office/drawing/2014/main" id="{178A1AA5-0918-03E1-1496-A6601AFCCFE1}"/>
              </a:ext>
            </a:extLst>
          </p:cNvPr>
          <p:cNvSpPr/>
          <p:nvPr/>
        </p:nvSpPr>
        <p:spPr>
          <a:xfrm>
            <a:off x="9275641" y="1992681"/>
            <a:ext cx="1121576" cy="1121576"/>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8" name="Text Placeholder 8">
            <a:extLst>
              <a:ext uri="{FF2B5EF4-FFF2-40B4-BE49-F238E27FC236}">
                <a16:creationId xmlns:a16="http://schemas.microsoft.com/office/drawing/2014/main" id="{7C2165E9-3354-607B-D5FA-2DDBEFCB2F01}"/>
              </a:ext>
            </a:extLst>
          </p:cNvPr>
          <p:cNvSpPr txBox="1">
            <a:spLocks/>
          </p:cNvSpPr>
          <p:nvPr/>
        </p:nvSpPr>
        <p:spPr>
          <a:xfrm>
            <a:off x="4439477" y="3097157"/>
            <a:ext cx="3425692" cy="1624464"/>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sz="1600" b="1" dirty="0">
                <a:solidFill>
                  <a:schemeClr val="accent6">
                    <a:lumMod val="10000"/>
                  </a:schemeClr>
                </a:solidFill>
              </a:rPr>
              <a:t>Common areas </a:t>
            </a:r>
            <a:r>
              <a:rPr lang="en-US" sz="1600" dirty="0">
                <a:solidFill>
                  <a:schemeClr val="accent6">
                    <a:lumMod val="10000"/>
                  </a:schemeClr>
                </a:solidFill>
              </a:rPr>
              <a:t>of interest</a:t>
            </a:r>
          </a:p>
          <a:p>
            <a:pPr marL="227013" indent="-227013">
              <a:spcBef>
                <a:spcPts val="600"/>
              </a:spcBef>
              <a:spcAft>
                <a:spcPts val="600"/>
              </a:spcAft>
              <a:buFont typeface="Arial" panose="020B0604020202020204" pitchFamily="34" charset="0"/>
              <a:buChar char="•"/>
            </a:pPr>
            <a:r>
              <a:rPr lang="en-US" sz="1600" dirty="0">
                <a:solidFill>
                  <a:schemeClr val="accent6">
                    <a:lumMod val="10000"/>
                  </a:schemeClr>
                </a:solidFill>
              </a:rPr>
              <a:t>Technology (emerging technologies, AI including for sustainability assurance)</a:t>
            </a:r>
          </a:p>
          <a:p>
            <a:pPr marL="227013" indent="-227013">
              <a:spcBef>
                <a:spcPts val="600"/>
              </a:spcBef>
              <a:spcAft>
                <a:spcPts val="600"/>
              </a:spcAft>
              <a:buFont typeface="Arial" panose="020B0604020202020204" pitchFamily="34" charset="0"/>
              <a:buChar char="•"/>
            </a:pPr>
            <a:r>
              <a:rPr lang="en-US" sz="1600" dirty="0">
                <a:solidFill>
                  <a:schemeClr val="accent6">
                    <a:lumMod val="10000"/>
                  </a:schemeClr>
                </a:solidFill>
              </a:rPr>
              <a:t>PIE framework and definitions</a:t>
            </a:r>
          </a:p>
          <a:p>
            <a:pPr marL="227013" indent="-227013">
              <a:spcBef>
                <a:spcPts val="600"/>
              </a:spcBef>
              <a:spcAft>
                <a:spcPts val="600"/>
              </a:spcAft>
              <a:buFont typeface="Arial" panose="020B0604020202020204" pitchFamily="34" charset="0"/>
              <a:buChar char="•"/>
            </a:pPr>
            <a:r>
              <a:rPr lang="en-US" sz="1600" dirty="0">
                <a:solidFill>
                  <a:schemeClr val="accent6">
                    <a:lumMod val="10000"/>
                  </a:schemeClr>
                </a:solidFill>
              </a:rPr>
              <a:t>Alternative ownership structures</a:t>
            </a:r>
          </a:p>
          <a:p>
            <a:pPr marL="227013" indent="-227013">
              <a:spcBef>
                <a:spcPts val="600"/>
              </a:spcBef>
              <a:spcAft>
                <a:spcPts val="600"/>
              </a:spcAft>
              <a:buFont typeface="Arial" panose="020B0604020202020204" pitchFamily="34" charset="0"/>
              <a:buChar char="•"/>
            </a:pPr>
            <a:r>
              <a:rPr lang="en-US" sz="1600" dirty="0">
                <a:solidFill>
                  <a:schemeClr val="accent6">
                    <a:lumMod val="10000"/>
                  </a:schemeClr>
                </a:solidFill>
              </a:rPr>
              <a:t>Non-PAs involvement</a:t>
            </a:r>
          </a:p>
          <a:p>
            <a:pPr marL="227013" indent="-227013">
              <a:spcBef>
                <a:spcPts val="600"/>
              </a:spcBef>
              <a:spcAft>
                <a:spcPts val="600"/>
              </a:spcAft>
              <a:buFont typeface="Arial" panose="020B0604020202020204" pitchFamily="34" charset="0"/>
              <a:buChar char="•"/>
            </a:pPr>
            <a:r>
              <a:rPr lang="en-US" sz="1600" dirty="0">
                <a:solidFill>
                  <a:schemeClr val="accent6">
                    <a:lumMod val="10000"/>
                  </a:schemeClr>
                </a:solidFill>
              </a:rPr>
              <a:t>Attracting and training talent</a:t>
            </a:r>
          </a:p>
        </p:txBody>
      </p:sp>
      <p:sp>
        <p:nvSpPr>
          <p:cNvPr id="19" name="Text Placeholder 8">
            <a:extLst>
              <a:ext uri="{FF2B5EF4-FFF2-40B4-BE49-F238E27FC236}">
                <a16:creationId xmlns:a16="http://schemas.microsoft.com/office/drawing/2014/main" id="{783E1C33-9BFC-B978-BA16-5DA966628D2F}"/>
              </a:ext>
            </a:extLst>
          </p:cNvPr>
          <p:cNvSpPr txBox="1">
            <a:spLocks/>
          </p:cNvSpPr>
          <p:nvPr/>
        </p:nvSpPr>
        <p:spPr>
          <a:xfrm>
            <a:off x="8123583" y="3221279"/>
            <a:ext cx="3425692" cy="1624464"/>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sz="1600" b="1" dirty="0">
                <a:solidFill>
                  <a:schemeClr val="accent6">
                    <a:lumMod val="10000"/>
                  </a:schemeClr>
                </a:solidFill>
                <a:latin typeface="Calibri"/>
                <a:ea typeface="Calibri"/>
                <a:cs typeface="Calibri"/>
              </a:rPr>
              <a:t>Joint collaboration </a:t>
            </a:r>
            <a:r>
              <a:rPr lang="en-US" sz="1600" dirty="0">
                <a:solidFill>
                  <a:schemeClr val="accent6">
                    <a:lumMod val="10000"/>
                  </a:schemeClr>
                </a:solidFill>
                <a:latin typeface="Calibri"/>
                <a:ea typeface="Calibri"/>
                <a:cs typeface="Calibri"/>
              </a:rPr>
              <a:t>with</a:t>
            </a:r>
          </a:p>
          <a:p>
            <a:pPr marL="227013" indent="-227013">
              <a:lnSpc>
                <a:spcPct val="90000"/>
              </a:lnSpc>
              <a:spcBef>
                <a:spcPts val="300"/>
              </a:spcBef>
              <a:buFont typeface="Arial" panose="020B0604020202020204" pitchFamily="34" charset="0"/>
              <a:buChar char="•"/>
            </a:pPr>
            <a:r>
              <a:rPr lang="en-US" sz="1600" dirty="0">
                <a:solidFill>
                  <a:schemeClr val="accent6">
                    <a:lumMod val="10000"/>
                  </a:schemeClr>
                </a:solidFill>
                <a:latin typeface="Calibri"/>
                <a:ea typeface="Calibri"/>
                <a:cs typeface="Calibri"/>
              </a:rPr>
              <a:t>Other standard setters</a:t>
            </a:r>
          </a:p>
          <a:p>
            <a:pPr marL="227013" indent="-227013">
              <a:spcBef>
                <a:spcPts val="600"/>
              </a:spcBef>
              <a:spcAft>
                <a:spcPts val="600"/>
              </a:spcAft>
              <a:buFont typeface="Arial" panose="020B0604020202020204" pitchFamily="34" charset="0"/>
              <a:buChar char="•"/>
            </a:pPr>
            <a:r>
              <a:rPr lang="en-US" sz="1600" dirty="0">
                <a:solidFill>
                  <a:schemeClr val="accent6">
                    <a:lumMod val="10000"/>
                  </a:schemeClr>
                </a:solidFill>
              </a:rPr>
              <a:t>Direct engagement with users</a:t>
            </a:r>
          </a:p>
        </p:txBody>
      </p:sp>
      <p:pic>
        <p:nvPicPr>
          <p:cNvPr id="20" name="Graphic 19" descr="Boardroom with solid fill">
            <a:extLst>
              <a:ext uri="{FF2B5EF4-FFF2-40B4-BE49-F238E27FC236}">
                <a16:creationId xmlns:a16="http://schemas.microsoft.com/office/drawing/2014/main" id="{58E95984-E973-7AC0-5CB4-5D80EB1471F6}"/>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808618" y="2123658"/>
            <a:ext cx="800055" cy="800055"/>
          </a:xfrm>
          <a:prstGeom prst="rect">
            <a:avLst/>
          </a:prstGeom>
        </p:spPr>
      </p:pic>
      <p:pic>
        <p:nvPicPr>
          <p:cNvPr id="21" name="Graphic 6" descr="Decision chart with solid fill">
            <a:extLst>
              <a:ext uri="{FF2B5EF4-FFF2-40B4-BE49-F238E27FC236}">
                <a16:creationId xmlns:a16="http://schemas.microsoft.com/office/drawing/2014/main" id="{36E171E4-ACEA-9957-CEF0-408BBF978DF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17377" y="2087212"/>
            <a:ext cx="803366" cy="803366"/>
          </a:xfrm>
          <a:prstGeom prst="rect">
            <a:avLst/>
          </a:prstGeom>
        </p:spPr>
      </p:pic>
    </p:spTree>
    <p:extLst>
      <p:ext uri="{BB962C8B-B14F-4D97-AF65-F5344CB8AC3E}">
        <p14:creationId xmlns:p14="http://schemas.microsoft.com/office/powerpoint/2010/main" val="3150594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8E48FF-8705-65FC-6586-637232ED5ED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BF461BF-3B65-2B0B-1E12-7F8A28E75AF1}"/>
              </a:ext>
            </a:extLst>
          </p:cNvPr>
          <p:cNvSpPr>
            <a:spLocks noGrp="1"/>
          </p:cNvSpPr>
          <p:nvPr>
            <p:ph type="body" sz="quarter" idx="14"/>
          </p:nvPr>
        </p:nvSpPr>
        <p:spPr>
          <a:xfrm>
            <a:off x="1028700" y="1904999"/>
            <a:ext cx="6876222" cy="4025349"/>
          </a:xfrm>
          <a:solidFill>
            <a:srgbClr val="E8E4D7"/>
          </a:solidFill>
          <a:ln>
            <a:solidFill>
              <a:srgbClr val="D9C49B"/>
            </a:solidFill>
          </a:ln>
        </p:spPr>
        <p:txBody>
          <a:bodyPr lIns="91440" tIns="45720" rIns="91440" bIns="45720" anchor="ctr"/>
          <a:lstStyle/>
          <a:p>
            <a:pPr marL="347345">
              <a:lnSpc>
                <a:spcPct val="100000"/>
              </a:lnSpc>
              <a:spcBef>
                <a:spcPts val="300"/>
              </a:spcBef>
            </a:pPr>
            <a:r>
              <a:rPr lang="en-US" sz="3200">
                <a:solidFill>
                  <a:srgbClr val="4B5E7C"/>
                </a:solidFill>
                <a:latin typeface="Calibri"/>
                <a:ea typeface="Calibri"/>
                <a:cs typeface="Calibri"/>
              </a:rPr>
              <a:t>The SSBs are asked for their reflections </a:t>
            </a:r>
            <a:r>
              <a:rPr lang="en-US" sz="3200" dirty="0">
                <a:solidFill>
                  <a:srgbClr val="4B5E7C"/>
                </a:solidFill>
                <a:latin typeface="Calibri"/>
                <a:ea typeface="Calibri"/>
                <a:cs typeface="Calibri"/>
              </a:rPr>
              <a:t>on the high-level overview of the responses received to the joint stakeholder survey</a:t>
            </a:r>
            <a:endParaRPr lang="en-US">
              <a:latin typeface="Calibri"/>
              <a:ea typeface="Calibri"/>
              <a:cs typeface="Calibri"/>
            </a:endParaRPr>
          </a:p>
        </p:txBody>
      </p:sp>
      <p:sp>
        <p:nvSpPr>
          <p:cNvPr id="2" name="Title 1">
            <a:extLst>
              <a:ext uri="{FF2B5EF4-FFF2-40B4-BE49-F238E27FC236}">
                <a16:creationId xmlns:a16="http://schemas.microsoft.com/office/drawing/2014/main" id="{BBDDFBE3-1DC3-6C50-4697-E7F307108112}"/>
              </a:ext>
            </a:extLst>
          </p:cNvPr>
          <p:cNvSpPr>
            <a:spLocks noGrp="1"/>
          </p:cNvSpPr>
          <p:nvPr>
            <p:ph type="title"/>
          </p:nvPr>
        </p:nvSpPr>
        <p:spPr/>
        <p:txBody>
          <a:bodyPr lIns="91440" tIns="45720" rIns="91440" bIns="45720" anchor="t"/>
          <a:lstStyle/>
          <a:p>
            <a:r>
              <a:rPr lang="en-US">
                <a:latin typeface="Calibri Light"/>
                <a:ea typeface="Calibri Light"/>
                <a:cs typeface="Calibri Light"/>
              </a:rPr>
              <a:t>Input from the SSBs</a:t>
            </a:r>
            <a:endParaRPr lang="en-US"/>
          </a:p>
        </p:txBody>
      </p:sp>
      <p:sp>
        <p:nvSpPr>
          <p:cNvPr id="3" name="Slide Number Placeholder 2">
            <a:extLst>
              <a:ext uri="{FF2B5EF4-FFF2-40B4-BE49-F238E27FC236}">
                <a16:creationId xmlns:a16="http://schemas.microsoft.com/office/drawing/2014/main" id="{C01F186C-2E3A-C3F5-78A4-385082920704}"/>
              </a:ext>
            </a:extLst>
          </p:cNvPr>
          <p:cNvSpPr>
            <a:spLocks noGrp="1"/>
          </p:cNvSpPr>
          <p:nvPr>
            <p:ph type="sldNum" sz="quarter" idx="12"/>
          </p:nvPr>
        </p:nvSpPr>
        <p:spPr/>
        <p:txBody>
          <a:bodyPr/>
          <a:lstStyle/>
          <a:p>
            <a:fld id="{99A02339-D840-6844-BF2C-3B4B9517014C}" type="slidenum">
              <a:rPr lang="en-US" smtClean="0"/>
              <a:pPr/>
              <a:t>13</a:t>
            </a:fld>
            <a:endParaRPr lang="en-US"/>
          </a:p>
        </p:txBody>
      </p:sp>
      <p:pic>
        <p:nvPicPr>
          <p:cNvPr id="4" name="Graphic 92" descr="Meeting with solid fill">
            <a:extLst>
              <a:ext uri="{FF2B5EF4-FFF2-40B4-BE49-F238E27FC236}">
                <a16:creationId xmlns:a16="http://schemas.microsoft.com/office/drawing/2014/main" id="{2AEDDBAB-3737-E75C-EBE0-2EF36E735CF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25169" y="2582274"/>
            <a:ext cx="2823326" cy="2617301"/>
          </a:xfrm>
          <a:prstGeom prst="rect">
            <a:avLst/>
          </a:prstGeom>
        </p:spPr>
      </p:pic>
    </p:spTree>
    <p:extLst>
      <p:ext uri="{BB962C8B-B14F-4D97-AF65-F5344CB8AC3E}">
        <p14:creationId xmlns:p14="http://schemas.microsoft.com/office/powerpoint/2010/main" val="798672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FB274-6C0D-CBEC-58DE-8FDF141610BF}"/>
              </a:ext>
            </a:extLst>
          </p:cNvPr>
          <p:cNvSpPr>
            <a:spLocks noGrp="1"/>
          </p:cNvSpPr>
          <p:nvPr>
            <p:ph type="title"/>
          </p:nvPr>
        </p:nvSpPr>
        <p:spPr>
          <a:xfrm>
            <a:off x="950583" y="4720876"/>
            <a:ext cx="4389233" cy="1219234"/>
          </a:xfrm>
        </p:spPr>
        <p:txBody>
          <a:bodyPr>
            <a:normAutofit/>
          </a:bodyPr>
          <a:lstStyle/>
          <a:p>
            <a:r>
              <a:rPr lang="en-US"/>
              <a:t>Way Forward</a:t>
            </a:r>
          </a:p>
        </p:txBody>
      </p:sp>
    </p:spTree>
    <p:extLst>
      <p:ext uri="{BB962C8B-B14F-4D97-AF65-F5344CB8AC3E}">
        <p14:creationId xmlns:p14="http://schemas.microsoft.com/office/powerpoint/2010/main" val="5976459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89D7A-3D6A-C407-7685-DB394E6BDB33}"/>
              </a:ext>
            </a:extLst>
          </p:cNvPr>
          <p:cNvSpPr>
            <a:spLocks noGrp="1"/>
          </p:cNvSpPr>
          <p:nvPr>
            <p:ph type="title"/>
          </p:nvPr>
        </p:nvSpPr>
        <p:spPr>
          <a:xfrm>
            <a:off x="479684" y="763596"/>
            <a:ext cx="11615873" cy="641160"/>
          </a:xfrm>
        </p:spPr>
        <p:txBody>
          <a:bodyPr/>
          <a:lstStyle/>
          <a:p>
            <a:r>
              <a:rPr lang="en-US"/>
              <a:t>Way Forward</a:t>
            </a:r>
          </a:p>
        </p:txBody>
      </p:sp>
      <p:sp>
        <p:nvSpPr>
          <p:cNvPr id="3" name="Slide Number Placeholder 2">
            <a:extLst>
              <a:ext uri="{FF2B5EF4-FFF2-40B4-BE49-F238E27FC236}">
                <a16:creationId xmlns:a16="http://schemas.microsoft.com/office/drawing/2014/main" id="{A26BA708-E6FC-0ECD-A24F-602EA62F12C8}"/>
              </a:ext>
            </a:extLst>
          </p:cNvPr>
          <p:cNvSpPr>
            <a:spLocks noGrp="1"/>
          </p:cNvSpPr>
          <p:nvPr>
            <p:ph type="sldNum" sz="quarter" idx="12"/>
          </p:nvPr>
        </p:nvSpPr>
        <p:spPr/>
        <p:txBody>
          <a:bodyPr/>
          <a:lstStyle/>
          <a:p>
            <a:fld id="{99A02339-D840-6844-BF2C-3B4B9517014C}" type="slidenum">
              <a:rPr lang="en-US" smtClean="0"/>
              <a:pPr/>
              <a:t>15</a:t>
            </a:fld>
            <a:endParaRPr lang="en-US"/>
          </a:p>
        </p:txBody>
      </p:sp>
      <p:cxnSp>
        <p:nvCxnSpPr>
          <p:cNvPr id="10" name="Straight Connector 9">
            <a:extLst>
              <a:ext uri="{FF2B5EF4-FFF2-40B4-BE49-F238E27FC236}">
                <a16:creationId xmlns:a16="http://schemas.microsoft.com/office/drawing/2014/main" id="{C99348F4-CE23-DF10-2CD1-FD93F0695772}"/>
              </a:ext>
            </a:extLst>
          </p:cNvPr>
          <p:cNvCxnSpPr>
            <a:cxnSpLocks/>
          </p:cNvCxnSpPr>
          <p:nvPr/>
        </p:nvCxnSpPr>
        <p:spPr>
          <a:xfrm>
            <a:off x="1800000" y="3020223"/>
            <a:ext cx="8400000" cy="26583"/>
          </a:xfrm>
          <a:prstGeom prst="line">
            <a:avLst/>
          </a:prstGeom>
          <a:ln w="76200">
            <a:solidFill>
              <a:schemeClr val="accent3">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11" name="Text Placeholder 8">
            <a:extLst>
              <a:ext uri="{FF2B5EF4-FFF2-40B4-BE49-F238E27FC236}">
                <a16:creationId xmlns:a16="http://schemas.microsoft.com/office/drawing/2014/main" id="{8878337F-5EF2-AE79-4D57-03506967E483}"/>
              </a:ext>
            </a:extLst>
          </p:cNvPr>
          <p:cNvSpPr txBox="1">
            <a:spLocks/>
          </p:cNvSpPr>
          <p:nvPr/>
        </p:nvSpPr>
        <p:spPr>
          <a:xfrm>
            <a:off x="2848785" y="3739428"/>
            <a:ext cx="1934234" cy="665555"/>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solidFill>
                  <a:schemeClr val="accent1"/>
                </a:solidFill>
              </a:rPr>
              <a:t>Approval of CPs</a:t>
            </a:r>
          </a:p>
        </p:txBody>
      </p:sp>
      <p:sp>
        <p:nvSpPr>
          <p:cNvPr id="12" name="Text Placeholder 8">
            <a:extLst>
              <a:ext uri="{FF2B5EF4-FFF2-40B4-BE49-F238E27FC236}">
                <a16:creationId xmlns:a16="http://schemas.microsoft.com/office/drawing/2014/main" id="{58EB1EC3-16E8-94D9-42E6-22D1F145DB35}"/>
              </a:ext>
            </a:extLst>
          </p:cNvPr>
          <p:cNvSpPr txBox="1">
            <a:spLocks/>
          </p:cNvSpPr>
          <p:nvPr/>
        </p:nvSpPr>
        <p:spPr>
          <a:xfrm>
            <a:off x="771578" y="3700820"/>
            <a:ext cx="2142562" cy="914400"/>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solidFill>
                  <a:schemeClr val="accent1"/>
                </a:solidFill>
              </a:rPr>
              <a:t>Full Review of Survey Responses</a:t>
            </a:r>
          </a:p>
          <a:p>
            <a:pPr algn="ctr">
              <a:lnSpc>
                <a:spcPct val="100000"/>
              </a:lnSpc>
            </a:pPr>
            <a:r>
              <a:rPr lang="en-US">
                <a:solidFill>
                  <a:schemeClr val="accent1"/>
                </a:solidFill>
              </a:rPr>
              <a:t>1st Read of IAASB and IESBA Consultation Papers (CPs)</a:t>
            </a:r>
          </a:p>
        </p:txBody>
      </p:sp>
      <p:sp>
        <p:nvSpPr>
          <p:cNvPr id="13" name="Oval 12">
            <a:extLst>
              <a:ext uri="{FF2B5EF4-FFF2-40B4-BE49-F238E27FC236}">
                <a16:creationId xmlns:a16="http://schemas.microsoft.com/office/drawing/2014/main" id="{14CD0E39-DE21-9B94-AD6E-076A1F4D4181}"/>
              </a:ext>
            </a:extLst>
          </p:cNvPr>
          <p:cNvSpPr/>
          <p:nvPr/>
        </p:nvSpPr>
        <p:spPr>
          <a:xfrm>
            <a:off x="3237644" y="2486018"/>
            <a:ext cx="1124712" cy="1121576"/>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D1CA6C6-D2EC-FC06-C8E4-8B2879507555}"/>
              </a:ext>
            </a:extLst>
          </p:cNvPr>
          <p:cNvSpPr/>
          <p:nvPr/>
        </p:nvSpPr>
        <p:spPr>
          <a:xfrm>
            <a:off x="1237644" y="2486017"/>
            <a:ext cx="1124712" cy="1124712"/>
          </a:xfrm>
          <a:prstGeom prst="ellipse">
            <a:avLst/>
          </a:prstGeom>
          <a:solidFill>
            <a:schemeClr val="tx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8">
            <a:extLst>
              <a:ext uri="{FF2B5EF4-FFF2-40B4-BE49-F238E27FC236}">
                <a16:creationId xmlns:a16="http://schemas.microsoft.com/office/drawing/2014/main" id="{08D545EF-E70B-9E8A-6A86-4DA383F16A45}"/>
              </a:ext>
            </a:extLst>
          </p:cNvPr>
          <p:cNvSpPr txBox="1">
            <a:spLocks/>
          </p:cNvSpPr>
          <p:nvPr/>
        </p:nvSpPr>
        <p:spPr>
          <a:xfrm>
            <a:off x="771578" y="1792616"/>
            <a:ext cx="1986771" cy="515369"/>
          </a:xfrm>
          <a:prstGeom prst="rect">
            <a:avLst/>
          </a:prstGeom>
        </p:spPr>
        <p:txBody>
          <a:bodyPr lIns="0" tIns="0" rIns="0" bIns="0" anchor="b"/>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spc="-40">
                <a:solidFill>
                  <a:schemeClr val="accent2"/>
                </a:solidFill>
              </a:rPr>
              <a:t>Sept  2026</a:t>
            </a:r>
            <a:endParaRPr kumimoji="0" lang="en-US" sz="2000" b="1" u="none" strike="noStrike" kern="1200" cap="none" spc="-40" normalizeH="0" baseline="0" noProof="0">
              <a:ln>
                <a:noFill/>
              </a:ln>
              <a:solidFill>
                <a:schemeClr val="accent2"/>
              </a:solidFill>
              <a:effectLst/>
              <a:uLnTx/>
              <a:uFillTx/>
            </a:endParaRPr>
          </a:p>
        </p:txBody>
      </p:sp>
      <p:sp>
        <p:nvSpPr>
          <p:cNvPr id="18" name="Text Placeholder 8">
            <a:extLst>
              <a:ext uri="{FF2B5EF4-FFF2-40B4-BE49-F238E27FC236}">
                <a16:creationId xmlns:a16="http://schemas.microsoft.com/office/drawing/2014/main" id="{5A27BA9B-CEF5-2E7A-5F95-5326DF9DE2D6}"/>
              </a:ext>
            </a:extLst>
          </p:cNvPr>
          <p:cNvSpPr txBox="1">
            <a:spLocks/>
          </p:cNvSpPr>
          <p:nvPr/>
        </p:nvSpPr>
        <p:spPr>
          <a:xfrm>
            <a:off x="2953535" y="1456478"/>
            <a:ext cx="1692930" cy="832066"/>
          </a:xfrm>
          <a:prstGeom prst="rect">
            <a:avLst/>
          </a:prstGeom>
        </p:spPr>
        <p:txBody>
          <a:bodyPr lIns="0" tIns="0" rIns="0" bIns="0" anchor="b"/>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u="none" strike="noStrike" kern="1200" cap="none" spc="-40" normalizeH="0" baseline="0" noProof="0">
                <a:ln>
                  <a:noFill/>
                </a:ln>
                <a:solidFill>
                  <a:schemeClr val="accent2"/>
                </a:solidFill>
                <a:effectLst/>
                <a:uLnTx/>
                <a:uFillTx/>
              </a:rPr>
              <a:t>Dec  2026</a:t>
            </a:r>
          </a:p>
        </p:txBody>
      </p:sp>
      <p:sp>
        <p:nvSpPr>
          <p:cNvPr id="19" name="Text Placeholder 8">
            <a:extLst>
              <a:ext uri="{FF2B5EF4-FFF2-40B4-BE49-F238E27FC236}">
                <a16:creationId xmlns:a16="http://schemas.microsoft.com/office/drawing/2014/main" id="{F465910D-5541-EF55-5674-D530573BC245}"/>
              </a:ext>
            </a:extLst>
          </p:cNvPr>
          <p:cNvSpPr txBox="1">
            <a:spLocks/>
          </p:cNvSpPr>
          <p:nvPr/>
        </p:nvSpPr>
        <p:spPr>
          <a:xfrm>
            <a:off x="6868927" y="1456478"/>
            <a:ext cx="1692930" cy="832066"/>
          </a:xfrm>
          <a:prstGeom prst="rect">
            <a:avLst/>
          </a:prstGeom>
        </p:spPr>
        <p:txBody>
          <a:bodyPr lIns="0" tIns="0" rIns="0" bIns="0" anchor="b"/>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spc="-40">
                <a:solidFill>
                  <a:schemeClr val="accent2"/>
                </a:solidFill>
              </a:rPr>
              <a:t>Sept 2027</a:t>
            </a:r>
            <a:endParaRPr kumimoji="0" lang="en-US" sz="2000" b="1" u="none" strike="noStrike" kern="1200" cap="none" spc="-40" normalizeH="0" baseline="0" noProof="0">
              <a:ln>
                <a:noFill/>
              </a:ln>
              <a:solidFill>
                <a:schemeClr val="accent2"/>
              </a:solidFill>
              <a:effectLst/>
              <a:uLnTx/>
              <a:uFillTx/>
            </a:endParaRPr>
          </a:p>
        </p:txBody>
      </p:sp>
      <p:sp>
        <p:nvSpPr>
          <p:cNvPr id="23" name="Text Placeholder 8">
            <a:extLst>
              <a:ext uri="{FF2B5EF4-FFF2-40B4-BE49-F238E27FC236}">
                <a16:creationId xmlns:a16="http://schemas.microsoft.com/office/drawing/2014/main" id="{B4C0E78B-0355-E1C8-1B82-AF9720A6EFC7}"/>
              </a:ext>
            </a:extLst>
          </p:cNvPr>
          <p:cNvSpPr txBox="1">
            <a:spLocks/>
          </p:cNvSpPr>
          <p:nvPr/>
        </p:nvSpPr>
        <p:spPr>
          <a:xfrm>
            <a:off x="6765936" y="3698184"/>
            <a:ext cx="2060726" cy="452140"/>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r>
              <a:rPr lang="en-US">
                <a:solidFill>
                  <a:schemeClr val="accent1"/>
                </a:solidFill>
              </a:rPr>
              <a:t>Full Review of CP Responses</a:t>
            </a:r>
          </a:p>
          <a:p>
            <a:pPr marL="0" marR="0" lvl="0" indent="0" algn="ctr" defTabSz="914400" rtl="0" eaLnBrk="1" fontAlgn="auto" latinLnBrk="0" hangingPunct="1">
              <a:lnSpc>
                <a:spcPct val="100000"/>
              </a:lnSpc>
              <a:spcBef>
                <a:spcPts val="600"/>
              </a:spcBef>
              <a:spcAft>
                <a:spcPts val="0"/>
              </a:spcAft>
              <a:buClrTx/>
              <a:buSzTx/>
              <a:buFontTx/>
              <a:buNone/>
              <a:tabLst/>
              <a:defRPr/>
            </a:pPr>
            <a:r>
              <a:rPr lang="en-US">
                <a:solidFill>
                  <a:schemeClr val="accent1"/>
                </a:solidFill>
              </a:rPr>
              <a:t>1</a:t>
            </a:r>
            <a:r>
              <a:rPr lang="en-US" baseline="30000">
                <a:solidFill>
                  <a:schemeClr val="accent1"/>
                </a:solidFill>
              </a:rPr>
              <a:t>st</a:t>
            </a:r>
            <a:r>
              <a:rPr lang="en-US">
                <a:solidFill>
                  <a:schemeClr val="accent1"/>
                </a:solidFill>
              </a:rPr>
              <a:t> Read of IAASB and IESBA SWPs</a:t>
            </a:r>
          </a:p>
        </p:txBody>
      </p:sp>
      <p:sp>
        <p:nvSpPr>
          <p:cNvPr id="26" name="Oval 25">
            <a:extLst>
              <a:ext uri="{FF2B5EF4-FFF2-40B4-BE49-F238E27FC236}">
                <a16:creationId xmlns:a16="http://schemas.microsoft.com/office/drawing/2014/main" id="{5D02077E-A99E-6353-253D-8F4087766716}"/>
              </a:ext>
            </a:extLst>
          </p:cNvPr>
          <p:cNvSpPr/>
          <p:nvPr/>
        </p:nvSpPr>
        <p:spPr>
          <a:xfrm>
            <a:off x="7237644" y="2486017"/>
            <a:ext cx="1124712" cy="1121575"/>
          </a:xfrm>
          <a:prstGeom prst="ellips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2067634-09D6-0C22-877D-273E01370974}"/>
              </a:ext>
            </a:extLst>
          </p:cNvPr>
          <p:cNvSpPr txBox="1"/>
          <p:nvPr/>
        </p:nvSpPr>
        <p:spPr>
          <a:xfrm>
            <a:off x="5209710" y="1958548"/>
            <a:ext cx="1070166" cy="400110"/>
          </a:xfrm>
          <a:prstGeom prst="rect">
            <a:avLst/>
          </a:prstGeom>
          <a:noFill/>
        </p:spPr>
        <p:txBody>
          <a:bodyPr wrap="none" rtlCol="0" anchor="ctr">
            <a:spAutoFit/>
          </a:bodyPr>
          <a:lstStyle/>
          <a:p>
            <a:pPr lvl="0" algn="ctr">
              <a:defRPr/>
            </a:pPr>
            <a:r>
              <a:rPr lang="en-US" sz="2000" b="1" spc="-40">
                <a:solidFill>
                  <a:schemeClr val="accent2"/>
                </a:solidFill>
              </a:rPr>
              <a:t>Jan 2027</a:t>
            </a:r>
          </a:p>
        </p:txBody>
      </p:sp>
      <p:pic>
        <p:nvPicPr>
          <p:cNvPr id="37" name="Graphic 36" descr="Bar graph with upward trend with solid fill">
            <a:extLst>
              <a:ext uri="{FF2B5EF4-FFF2-40B4-BE49-F238E27FC236}">
                <a16:creationId xmlns:a16="http://schemas.microsoft.com/office/drawing/2014/main" id="{4AB433DA-4269-6994-F3C8-885B32AF5CF9}"/>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1455744" y="2623413"/>
            <a:ext cx="756174" cy="756174"/>
          </a:xfrm>
          <a:prstGeom prst="rect">
            <a:avLst/>
          </a:prstGeom>
        </p:spPr>
      </p:pic>
      <p:pic>
        <p:nvPicPr>
          <p:cNvPr id="39" name="グラフィックス 3" descr="Checkmark">
            <a:extLst>
              <a:ext uri="{FF2B5EF4-FFF2-40B4-BE49-F238E27FC236}">
                <a16:creationId xmlns:a16="http://schemas.microsoft.com/office/drawing/2014/main" id="{F616E593-497C-0AEE-693D-C9D2FEE0E52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42800" y="2589604"/>
            <a:ext cx="914400" cy="914400"/>
          </a:xfrm>
          <a:prstGeom prst="rect">
            <a:avLst/>
          </a:prstGeom>
        </p:spPr>
      </p:pic>
      <p:pic>
        <p:nvPicPr>
          <p:cNvPr id="20" name="Graphic 19" descr="Closed book with solid fill">
            <a:extLst>
              <a:ext uri="{FF2B5EF4-FFF2-40B4-BE49-F238E27FC236}">
                <a16:creationId xmlns:a16="http://schemas.microsoft.com/office/drawing/2014/main" id="{578CCE1D-2492-A2C9-FB97-798B176F0D8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403828" y="2667037"/>
            <a:ext cx="784942" cy="784942"/>
          </a:xfrm>
          <a:prstGeom prst="rect">
            <a:avLst/>
          </a:prstGeom>
        </p:spPr>
      </p:pic>
      <p:sp>
        <p:nvSpPr>
          <p:cNvPr id="40" name="Oval 39">
            <a:extLst>
              <a:ext uri="{FF2B5EF4-FFF2-40B4-BE49-F238E27FC236}">
                <a16:creationId xmlns:a16="http://schemas.microsoft.com/office/drawing/2014/main" id="{CB27C1D9-F361-82F3-1286-B5B8FACA8725}"/>
              </a:ext>
            </a:extLst>
          </p:cNvPr>
          <p:cNvSpPr/>
          <p:nvPr/>
        </p:nvSpPr>
        <p:spPr>
          <a:xfrm>
            <a:off x="5237644" y="2498720"/>
            <a:ext cx="1124712" cy="1121575"/>
          </a:xfrm>
          <a:prstGeom prst="ellipse">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グラフィックス 37" descr="Document">
            <a:extLst>
              <a:ext uri="{FF2B5EF4-FFF2-40B4-BE49-F238E27FC236}">
                <a16:creationId xmlns:a16="http://schemas.microsoft.com/office/drawing/2014/main" id="{B54F874D-79A7-BBE2-26D6-FD2FD4D182A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26495" y="2704969"/>
            <a:ext cx="747010" cy="747010"/>
          </a:xfrm>
          <a:prstGeom prst="rect">
            <a:avLst/>
          </a:prstGeom>
        </p:spPr>
      </p:pic>
      <p:sp>
        <p:nvSpPr>
          <p:cNvPr id="45" name="Text Placeholder 8">
            <a:extLst>
              <a:ext uri="{FF2B5EF4-FFF2-40B4-BE49-F238E27FC236}">
                <a16:creationId xmlns:a16="http://schemas.microsoft.com/office/drawing/2014/main" id="{78AB34DF-B983-D195-A16C-3EB6282B291A}"/>
              </a:ext>
            </a:extLst>
          </p:cNvPr>
          <p:cNvSpPr txBox="1">
            <a:spLocks/>
          </p:cNvSpPr>
          <p:nvPr/>
        </p:nvSpPr>
        <p:spPr>
          <a:xfrm>
            <a:off x="4883366" y="3739428"/>
            <a:ext cx="1799219" cy="914400"/>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solidFill>
                  <a:schemeClr val="accent1"/>
                </a:solidFill>
              </a:rPr>
              <a:t>Release of CPs </a:t>
            </a:r>
            <a:endParaRPr lang="en-US" b="1">
              <a:solidFill>
                <a:schemeClr val="accent1"/>
              </a:solidFill>
            </a:endParaRPr>
          </a:p>
        </p:txBody>
      </p:sp>
      <p:sp>
        <p:nvSpPr>
          <p:cNvPr id="46" name="Arrow: Striped Right 45">
            <a:extLst>
              <a:ext uri="{FF2B5EF4-FFF2-40B4-BE49-F238E27FC236}">
                <a16:creationId xmlns:a16="http://schemas.microsoft.com/office/drawing/2014/main" id="{08BE6DC0-CB6B-77D0-EC6C-E535E99255E6}"/>
              </a:ext>
            </a:extLst>
          </p:cNvPr>
          <p:cNvSpPr/>
          <p:nvPr/>
        </p:nvSpPr>
        <p:spPr>
          <a:xfrm>
            <a:off x="1028699" y="5269234"/>
            <a:ext cx="9200000" cy="883788"/>
          </a:xfrm>
          <a:prstGeom prst="stripedRightArrow">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Aft>
                <a:spcPts val="0"/>
              </a:spcAft>
              <a:buClrTx/>
              <a:buSzTx/>
              <a:buFontTx/>
              <a:buNone/>
              <a:tabLst/>
              <a:defRPr/>
            </a:pPr>
            <a:r>
              <a:rPr kumimoji="0" lang="en-US" sz="2000" b="0" i="1" u="none" strike="noStrike" kern="1200" cap="none" spc="0" normalizeH="0" baseline="0" noProof="0">
                <a:ln>
                  <a:noFill/>
                </a:ln>
                <a:solidFill>
                  <a:prstClr val="white"/>
                </a:solidFill>
                <a:effectLst/>
                <a:uLnTx/>
                <a:uFillTx/>
                <a:ea typeface="+mn-ea"/>
                <a:cs typeface="Arial" panose="020B0604020202020204" pitchFamily="34" charset="0"/>
              </a:rPr>
              <a:t>Stakeholder Outreach and Ongoing IAASB-IESBA Coordination</a:t>
            </a:r>
          </a:p>
        </p:txBody>
      </p:sp>
      <p:sp>
        <p:nvSpPr>
          <p:cNvPr id="50" name="Oval 49">
            <a:extLst>
              <a:ext uri="{FF2B5EF4-FFF2-40B4-BE49-F238E27FC236}">
                <a16:creationId xmlns:a16="http://schemas.microsoft.com/office/drawing/2014/main" id="{1BCD065E-EA1A-4A55-897C-B82D4BDCDBE3}"/>
              </a:ext>
            </a:extLst>
          </p:cNvPr>
          <p:cNvSpPr/>
          <p:nvPr/>
        </p:nvSpPr>
        <p:spPr>
          <a:xfrm>
            <a:off x="9637644" y="2486017"/>
            <a:ext cx="1124712" cy="1121575"/>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CA3FC730-7AF0-4CF3-9966-A4A2AC0F732F}"/>
              </a:ext>
            </a:extLst>
          </p:cNvPr>
          <p:cNvSpPr txBox="1">
            <a:spLocks/>
          </p:cNvSpPr>
          <p:nvPr/>
        </p:nvSpPr>
        <p:spPr>
          <a:xfrm>
            <a:off x="9268927" y="1456478"/>
            <a:ext cx="1692930" cy="832066"/>
          </a:xfrm>
          <a:prstGeom prst="rect">
            <a:avLst/>
          </a:prstGeom>
        </p:spPr>
        <p:txBody>
          <a:bodyPr lIns="0" tIns="0" rIns="0" bIns="0" anchor="b"/>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spc="-40">
                <a:solidFill>
                  <a:schemeClr val="accent2"/>
                </a:solidFill>
              </a:rPr>
              <a:t>Dec  2027</a:t>
            </a:r>
            <a:endParaRPr kumimoji="0" lang="en-US" sz="2000" b="1" u="none" strike="noStrike" kern="1200" cap="none" spc="-40" normalizeH="0" baseline="0" noProof="0">
              <a:ln>
                <a:noFill/>
              </a:ln>
              <a:solidFill>
                <a:schemeClr val="accent2"/>
              </a:solidFill>
              <a:effectLst/>
              <a:uLnTx/>
              <a:uFillTx/>
            </a:endParaRPr>
          </a:p>
        </p:txBody>
      </p:sp>
      <p:sp>
        <p:nvSpPr>
          <p:cNvPr id="52" name="TextBox 51">
            <a:extLst>
              <a:ext uri="{FF2B5EF4-FFF2-40B4-BE49-F238E27FC236}">
                <a16:creationId xmlns:a16="http://schemas.microsoft.com/office/drawing/2014/main" id="{C0245271-BAF5-4664-A385-95A320261E03}"/>
              </a:ext>
            </a:extLst>
          </p:cNvPr>
          <p:cNvSpPr txBox="1">
            <a:spLocks/>
          </p:cNvSpPr>
          <p:nvPr/>
        </p:nvSpPr>
        <p:spPr>
          <a:xfrm>
            <a:off x="9165936" y="3698184"/>
            <a:ext cx="2060726" cy="452140"/>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r>
              <a:rPr lang="en-US">
                <a:solidFill>
                  <a:schemeClr val="accent1"/>
                </a:solidFill>
              </a:rPr>
              <a:t>2nd Read and Approval of IAASB and IESBA SWPs</a:t>
            </a:r>
          </a:p>
        </p:txBody>
      </p:sp>
      <p:pic>
        <p:nvPicPr>
          <p:cNvPr id="53" name="グラフィックス 44" descr="Checkmark">
            <a:extLst>
              <a:ext uri="{FF2B5EF4-FFF2-40B4-BE49-F238E27FC236}">
                <a16:creationId xmlns:a16="http://schemas.microsoft.com/office/drawing/2014/main" id="{E2A142C1-F2A3-4997-880B-62474ECEA65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03828" y="2667037"/>
            <a:ext cx="784942" cy="784942"/>
          </a:xfrm>
          <a:prstGeom prst="rect">
            <a:avLst/>
          </a:prstGeom>
        </p:spPr>
      </p:pic>
    </p:spTree>
    <p:extLst>
      <p:ext uri="{BB962C8B-B14F-4D97-AF65-F5344CB8AC3E}">
        <p14:creationId xmlns:p14="http://schemas.microsoft.com/office/powerpoint/2010/main" val="14655002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52569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D1BE258-839B-1838-391E-B3BC16816880}"/>
              </a:ext>
            </a:extLst>
          </p:cNvPr>
          <p:cNvSpPr>
            <a:spLocks noGrp="1"/>
          </p:cNvSpPr>
          <p:nvPr>
            <p:ph type="body" sz="quarter" idx="14"/>
          </p:nvPr>
        </p:nvSpPr>
        <p:spPr>
          <a:xfrm>
            <a:off x="5116749" y="1828799"/>
            <a:ext cx="6046551" cy="3443591"/>
          </a:xfrm>
          <a:solidFill>
            <a:srgbClr val="E8E4D7"/>
          </a:solidFill>
          <a:ln>
            <a:solidFill>
              <a:srgbClr val="D9C49B"/>
            </a:solidFill>
          </a:ln>
        </p:spPr>
        <p:txBody>
          <a:bodyPr anchor="ctr"/>
          <a:lstStyle/>
          <a:p>
            <a:pPr marL="347472">
              <a:lnSpc>
                <a:spcPct val="100000"/>
              </a:lnSpc>
              <a:spcBef>
                <a:spcPts val="300"/>
              </a:spcBef>
            </a:pPr>
            <a:r>
              <a:rPr lang="en-US" sz="3200">
                <a:solidFill>
                  <a:srgbClr val="4B5E7C"/>
                </a:solidFill>
              </a:rPr>
              <a:t>To consider a high-level briefing on the responses received to the joint stakeholder survey</a:t>
            </a:r>
            <a:endParaRPr lang="en-US" sz="3200" strike="sngStrike">
              <a:solidFill>
                <a:srgbClr val="FF0000"/>
              </a:solidFill>
            </a:endParaRPr>
          </a:p>
        </p:txBody>
      </p:sp>
      <p:sp>
        <p:nvSpPr>
          <p:cNvPr id="2" name="Title 1">
            <a:extLst>
              <a:ext uri="{FF2B5EF4-FFF2-40B4-BE49-F238E27FC236}">
                <a16:creationId xmlns:a16="http://schemas.microsoft.com/office/drawing/2014/main" id="{7BEC7325-33DE-276F-9DC0-C9D47BAD2D8A}"/>
              </a:ext>
            </a:extLst>
          </p:cNvPr>
          <p:cNvSpPr>
            <a:spLocks noGrp="1"/>
          </p:cNvSpPr>
          <p:nvPr>
            <p:ph type="title"/>
          </p:nvPr>
        </p:nvSpPr>
        <p:spPr/>
        <p:txBody>
          <a:bodyPr/>
          <a:lstStyle/>
          <a:p>
            <a:r>
              <a:rPr lang="en-US"/>
              <a:t>Objective of the Session</a:t>
            </a:r>
          </a:p>
        </p:txBody>
      </p:sp>
      <p:sp>
        <p:nvSpPr>
          <p:cNvPr id="3" name="Slide Number Placeholder 2">
            <a:extLst>
              <a:ext uri="{FF2B5EF4-FFF2-40B4-BE49-F238E27FC236}">
                <a16:creationId xmlns:a16="http://schemas.microsoft.com/office/drawing/2014/main" id="{F647550C-B4E6-387E-7554-FEFE8947C3B4}"/>
              </a:ext>
            </a:extLst>
          </p:cNvPr>
          <p:cNvSpPr>
            <a:spLocks noGrp="1"/>
          </p:cNvSpPr>
          <p:nvPr>
            <p:ph type="sldNum" sz="quarter" idx="12"/>
          </p:nvPr>
        </p:nvSpPr>
        <p:spPr/>
        <p:txBody>
          <a:bodyPr/>
          <a:lstStyle/>
          <a:p>
            <a:fld id="{99A02339-D840-6844-BF2C-3B4B9517014C}" type="slidenum">
              <a:rPr lang="en-US" smtClean="0"/>
              <a:pPr/>
              <a:t>2</a:t>
            </a:fld>
            <a:endParaRPr lang="en-US"/>
          </a:p>
        </p:txBody>
      </p:sp>
      <p:pic>
        <p:nvPicPr>
          <p:cNvPr id="6" name="Picture 5">
            <a:extLst>
              <a:ext uri="{FF2B5EF4-FFF2-40B4-BE49-F238E27FC236}">
                <a16:creationId xmlns:a16="http://schemas.microsoft.com/office/drawing/2014/main" id="{F78FC532-6229-50B5-C45A-D13F2D0DB7D1}"/>
              </a:ext>
            </a:extLst>
          </p:cNvPr>
          <p:cNvPicPr>
            <a:picLocks noChangeAspect="1"/>
          </p:cNvPicPr>
          <p:nvPr/>
        </p:nvPicPr>
        <p:blipFill>
          <a:blip r:embed="rId3"/>
          <a:stretch>
            <a:fillRect/>
          </a:stretch>
        </p:blipFill>
        <p:spPr>
          <a:xfrm>
            <a:off x="1226095" y="2220672"/>
            <a:ext cx="3348713" cy="2416655"/>
          </a:xfrm>
          <a:prstGeom prst="rect">
            <a:avLst/>
          </a:prstGeom>
        </p:spPr>
      </p:pic>
    </p:spTree>
    <p:extLst>
      <p:ext uri="{BB962C8B-B14F-4D97-AF65-F5344CB8AC3E}">
        <p14:creationId xmlns:p14="http://schemas.microsoft.com/office/powerpoint/2010/main" val="3657272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2477B-885E-6ABC-6078-1115EFE16A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5ADD04-3701-CB4F-0F40-77556D754FD1}"/>
              </a:ext>
            </a:extLst>
          </p:cNvPr>
          <p:cNvSpPr>
            <a:spLocks noGrp="1"/>
          </p:cNvSpPr>
          <p:nvPr>
            <p:ph type="title"/>
          </p:nvPr>
        </p:nvSpPr>
        <p:spPr/>
        <p:txBody>
          <a:bodyPr/>
          <a:lstStyle/>
          <a:p>
            <a:r>
              <a:rPr lang="en-US"/>
              <a:t>IAASB-IESBA SWP Joint Stakeholder Survey</a:t>
            </a:r>
          </a:p>
        </p:txBody>
      </p:sp>
      <p:sp>
        <p:nvSpPr>
          <p:cNvPr id="3" name="Slide Number Placeholder 2">
            <a:extLst>
              <a:ext uri="{FF2B5EF4-FFF2-40B4-BE49-F238E27FC236}">
                <a16:creationId xmlns:a16="http://schemas.microsoft.com/office/drawing/2014/main" id="{1A3721C2-B54E-B8B3-BB85-897EC1B7BE4E}"/>
              </a:ext>
            </a:extLst>
          </p:cNvPr>
          <p:cNvSpPr>
            <a:spLocks noGrp="1"/>
          </p:cNvSpPr>
          <p:nvPr>
            <p:ph type="sldNum" sz="quarter" idx="12"/>
          </p:nvPr>
        </p:nvSpPr>
        <p:spPr/>
        <p:txBody>
          <a:bodyPr/>
          <a:lstStyle/>
          <a:p>
            <a:fld id="{99A02339-D840-6844-BF2C-3B4B9517014C}" type="slidenum">
              <a:rPr lang="en-US" smtClean="0"/>
              <a:pPr/>
              <a:t>3</a:t>
            </a:fld>
            <a:endParaRPr lang="en-US"/>
          </a:p>
        </p:txBody>
      </p:sp>
      <p:sp>
        <p:nvSpPr>
          <p:cNvPr id="20" name="TextBox 25">
            <a:extLst>
              <a:ext uri="{FF2B5EF4-FFF2-40B4-BE49-F238E27FC236}">
                <a16:creationId xmlns:a16="http://schemas.microsoft.com/office/drawing/2014/main" id="{8E984F67-B8CE-BBBE-420B-7AAA2B22DEC3}"/>
              </a:ext>
            </a:extLst>
          </p:cNvPr>
          <p:cNvSpPr txBox="1"/>
          <p:nvPr/>
        </p:nvSpPr>
        <p:spPr>
          <a:xfrm>
            <a:off x="3713441" y="1883923"/>
            <a:ext cx="4603562" cy="3359285"/>
          </a:xfrm>
          <a:prstGeom prst="roundRect">
            <a:avLst/>
          </a:prstGeom>
          <a:solidFill>
            <a:schemeClr val="bg1"/>
          </a:solidFill>
          <a:ln w="28575">
            <a:solidFill>
              <a:schemeClr val="accent2">
                <a:lumMod val="75000"/>
              </a:schemeClr>
            </a:solidFill>
          </a:ln>
          <a:effectLst>
            <a:outerShdw blurRad="50800" dist="38100" dir="2700000" algn="tl" rotWithShape="0">
              <a:prstClr val="black">
                <a:alpha val="40000"/>
              </a:prstClr>
            </a:outerShdw>
          </a:effectLst>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600"/>
              </a:spcBef>
              <a:tabLst>
                <a:tab pos="1262063" algn="l"/>
              </a:tabLst>
            </a:pPr>
            <a:r>
              <a:rPr lang="en-US" sz="2000">
                <a:solidFill>
                  <a:srgbClr val="4B5E7C"/>
                </a:solidFill>
              </a:rPr>
              <a:t>Section I. 	About the respondent</a:t>
            </a:r>
          </a:p>
          <a:p>
            <a:pPr>
              <a:spcBef>
                <a:spcPts val="600"/>
              </a:spcBef>
              <a:tabLst>
                <a:tab pos="1262063" algn="l"/>
              </a:tabLst>
            </a:pPr>
            <a:r>
              <a:rPr lang="en-US" sz="2000">
                <a:solidFill>
                  <a:srgbClr val="4B5E7C"/>
                </a:solidFill>
              </a:rPr>
              <a:t>Section II. 	Background</a:t>
            </a:r>
          </a:p>
          <a:p>
            <a:pPr marL="1258888" indent="-1258888">
              <a:spcBef>
                <a:spcPts val="600"/>
              </a:spcBef>
              <a:tabLst>
                <a:tab pos="1262063" algn="l"/>
              </a:tabLst>
            </a:pPr>
            <a:r>
              <a:rPr lang="en-US" sz="2000">
                <a:solidFill>
                  <a:srgbClr val="4B5E7C"/>
                </a:solidFill>
              </a:rPr>
              <a:t>Section III.	SSB’s strategic positioning for 2028-2031</a:t>
            </a:r>
          </a:p>
          <a:p>
            <a:pPr>
              <a:spcBef>
                <a:spcPts val="600"/>
              </a:spcBef>
              <a:tabLst>
                <a:tab pos="1262063" algn="l"/>
              </a:tabLst>
            </a:pPr>
            <a:r>
              <a:rPr lang="en-US" sz="2000">
                <a:solidFill>
                  <a:srgbClr val="4B5E7C"/>
                </a:solidFill>
              </a:rPr>
              <a:t>Section IV.	Key environmental trends</a:t>
            </a:r>
          </a:p>
          <a:p>
            <a:pPr marL="1258888" indent="-1258888">
              <a:spcBef>
                <a:spcPts val="600"/>
              </a:spcBef>
              <a:tabLst>
                <a:tab pos="1262063" algn="l"/>
              </a:tabLst>
            </a:pPr>
            <a:r>
              <a:rPr lang="en-US" sz="2000">
                <a:solidFill>
                  <a:srgbClr val="4B5E7C"/>
                </a:solidFill>
              </a:rPr>
              <a:t>Section V. 	Areas for joint actions in the SSBs’ work plans</a:t>
            </a:r>
          </a:p>
        </p:txBody>
      </p:sp>
      <p:sp>
        <p:nvSpPr>
          <p:cNvPr id="5" name="Rectangle 4">
            <a:extLst>
              <a:ext uri="{FF2B5EF4-FFF2-40B4-BE49-F238E27FC236}">
                <a16:creationId xmlns:a16="http://schemas.microsoft.com/office/drawing/2014/main" id="{87217F64-4F90-3B3B-755F-1A78E9D2BCDD}"/>
              </a:ext>
            </a:extLst>
          </p:cNvPr>
          <p:cNvSpPr/>
          <p:nvPr/>
        </p:nvSpPr>
        <p:spPr>
          <a:xfrm>
            <a:off x="522073" y="2088203"/>
            <a:ext cx="3116072" cy="32490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spcBef>
                <a:spcPts val="600"/>
              </a:spcBef>
              <a:spcAft>
                <a:spcPts val="600"/>
              </a:spcAft>
              <a:buFont typeface="Arial" panose="020B0604020202020204" pitchFamily="34" charset="0"/>
              <a:buChar char="•"/>
            </a:pPr>
            <a:r>
              <a:rPr lang="en-US" dirty="0">
                <a:solidFill>
                  <a:schemeClr val="accent1"/>
                </a:solidFill>
              </a:rPr>
              <a:t>Released in January 2026</a:t>
            </a:r>
          </a:p>
          <a:p>
            <a:pPr marL="285750" indent="-285750">
              <a:spcBef>
                <a:spcPts val="600"/>
              </a:spcBef>
              <a:spcAft>
                <a:spcPts val="600"/>
              </a:spcAft>
              <a:buFont typeface="Arial" panose="020B0604020202020204" pitchFamily="34" charset="0"/>
              <a:buChar char="•"/>
            </a:pPr>
            <a:r>
              <a:rPr lang="en-US" dirty="0">
                <a:solidFill>
                  <a:schemeClr val="accent1"/>
                </a:solidFill>
              </a:rPr>
              <a:t>Outreach and communication activities</a:t>
            </a:r>
          </a:p>
          <a:p>
            <a:pPr marL="285750" indent="-285750">
              <a:spcBef>
                <a:spcPts val="600"/>
              </a:spcBef>
              <a:spcAft>
                <a:spcPts val="600"/>
              </a:spcAft>
              <a:buFont typeface="Arial" panose="020B0604020202020204" pitchFamily="34" charset="0"/>
              <a:buChar char="•"/>
            </a:pPr>
            <a:r>
              <a:rPr lang="en-US" dirty="0">
                <a:solidFill>
                  <a:schemeClr val="accent1"/>
                </a:solidFill>
              </a:rPr>
              <a:t>Comment period officially closed on May 15, 2026</a:t>
            </a:r>
          </a:p>
          <a:p>
            <a:pPr marL="285750" indent="-285750">
              <a:spcBef>
                <a:spcPts val="600"/>
              </a:spcBef>
              <a:spcAft>
                <a:spcPts val="600"/>
              </a:spcAft>
              <a:buFont typeface="Arial" panose="020B0604020202020204" pitchFamily="34" charset="0"/>
              <a:buChar char="•"/>
            </a:pPr>
            <a:r>
              <a:rPr lang="en-US" dirty="0">
                <a:solidFill>
                  <a:schemeClr val="accent1"/>
                </a:solidFill>
              </a:rPr>
              <a:t>107 responses received </a:t>
            </a:r>
          </a:p>
          <a:p>
            <a:pPr marL="285750" indent="-285750">
              <a:buFont typeface="Arial" panose="020B0604020202020204" pitchFamily="34" charset="0"/>
              <a:buChar char="•"/>
            </a:pPr>
            <a:endParaRPr lang="en-US" dirty="0">
              <a:solidFill>
                <a:schemeClr val="accent1"/>
              </a:solidFill>
            </a:endParaRPr>
          </a:p>
        </p:txBody>
      </p:sp>
      <p:graphicFrame>
        <p:nvGraphicFramePr>
          <p:cNvPr id="7" name="Diagram 6">
            <a:extLst>
              <a:ext uri="{FF2B5EF4-FFF2-40B4-BE49-F238E27FC236}">
                <a16:creationId xmlns:a16="http://schemas.microsoft.com/office/drawing/2014/main" id="{D62E32C7-E67E-5DBB-BB1D-3772E9889B85}"/>
              </a:ext>
            </a:extLst>
          </p:cNvPr>
          <p:cNvGraphicFramePr/>
          <p:nvPr>
            <p:extLst>
              <p:ext uri="{D42A27DB-BD31-4B8C-83A1-F6EECF244321}">
                <p14:modId xmlns:p14="http://schemas.microsoft.com/office/powerpoint/2010/main" val="39346752"/>
              </p:ext>
            </p:extLst>
          </p:nvPr>
        </p:nvGraphicFramePr>
        <p:xfrm>
          <a:off x="8677713" y="1939047"/>
          <a:ext cx="3054488" cy="32490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25440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FB274-6C0D-CBEC-58DE-8FDF141610BF}"/>
              </a:ext>
            </a:extLst>
          </p:cNvPr>
          <p:cNvSpPr>
            <a:spLocks noGrp="1"/>
          </p:cNvSpPr>
          <p:nvPr>
            <p:ph type="title"/>
          </p:nvPr>
        </p:nvSpPr>
        <p:spPr>
          <a:xfrm>
            <a:off x="950583" y="4720876"/>
            <a:ext cx="4389233" cy="676275"/>
          </a:xfrm>
        </p:spPr>
        <p:txBody>
          <a:bodyPr>
            <a:normAutofit/>
          </a:bodyPr>
          <a:lstStyle/>
          <a:p>
            <a:r>
              <a:rPr lang="en-US"/>
              <a:t>Respondent Overview </a:t>
            </a:r>
          </a:p>
        </p:txBody>
      </p:sp>
    </p:spTree>
    <p:extLst>
      <p:ext uri="{BB962C8B-B14F-4D97-AF65-F5344CB8AC3E}">
        <p14:creationId xmlns:p14="http://schemas.microsoft.com/office/powerpoint/2010/main" val="2879423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DECA7-BF0B-7EB1-24EB-FFBED374B9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EC69AD-F853-67E7-EB89-2D90120FC698}"/>
              </a:ext>
            </a:extLst>
          </p:cNvPr>
          <p:cNvSpPr>
            <a:spLocks noGrp="1"/>
          </p:cNvSpPr>
          <p:nvPr>
            <p:ph type="title"/>
          </p:nvPr>
        </p:nvSpPr>
        <p:spPr>
          <a:xfrm>
            <a:off x="1028700" y="1028700"/>
            <a:ext cx="10134600" cy="341523"/>
          </a:xfrm>
        </p:spPr>
        <p:txBody>
          <a:bodyPr anchor="ctr"/>
          <a:lstStyle/>
          <a:p>
            <a:r>
              <a:rPr lang="en-US" dirty="0"/>
              <a:t>Overview of Respondents by Stakeholder Group</a:t>
            </a:r>
            <a:endParaRPr lang="en-US" dirty="0">
              <a:solidFill>
                <a:schemeClr val="accent2"/>
              </a:solidFill>
            </a:endParaRPr>
          </a:p>
        </p:txBody>
      </p:sp>
      <p:sp>
        <p:nvSpPr>
          <p:cNvPr id="3" name="TextBox 2">
            <a:extLst>
              <a:ext uri="{FF2B5EF4-FFF2-40B4-BE49-F238E27FC236}">
                <a16:creationId xmlns:a16="http://schemas.microsoft.com/office/drawing/2014/main" id="{67707701-AAF1-B348-F090-07833585A603}"/>
              </a:ext>
            </a:extLst>
          </p:cNvPr>
          <p:cNvSpPr txBox="1"/>
          <p:nvPr/>
        </p:nvSpPr>
        <p:spPr>
          <a:xfrm>
            <a:off x="4366026" y="6017913"/>
            <a:ext cx="6936974" cy="707886"/>
          </a:xfrm>
          <a:prstGeom prst="rect">
            <a:avLst/>
          </a:prstGeom>
          <a:noFill/>
          <a:ln>
            <a:solidFill>
              <a:srgbClr val="4B5E7C"/>
            </a:solidFill>
          </a:ln>
        </p:spPr>
        <p:txBody>
          <a:bodyPr wrap="square" lIns="91440" tIns="45720" rIns="91440" bIns="45720" rtlCol="0" anchor="t">
            <a:spAutoFit/>
          </a:bodyPr>
          <a:lstStyle/>
          <a:p>
            <a:r>
              <a:rPr lang="en-US" sz="1000" dirty="0">
                <a:solidFill>
                  <a:schemeClr val="accent1"/>
                </a:solidFill>
              </a:rPr>
              <a:t>Note:</a:t>
            </a:r>
          </a:p>
          <a:p>
            <a:pPr marL="228600" indent="-228600">
              <a:buAutoNum type="arabicParenBoth"/>
            </a:pPr>
            <a:r>
              <a:rPr lang="en-US" sz="1000" dirty="0">
                <a:solidFill>
                  <a:schemeClr val="accent1"/>
                </a:solidFill>
              </a:rPr>
              <a:t>Minor refinements were made to the stakeholder categories and perspectives as indicated in the survey responses to better align with the respective stakeholder groups shown in the chart and whether the responses were provided in an individual or organizational capacity.</a:t>
            </a:r>
          </a:p>
        </p:txBody>
      </p:sp>
      <p:pic>
        <p:nvPicPr>
          <p:cNvPr id="14" name="Picture 13">
            <a:extLst>
              <a:ext uri="{FF2B5EF4-FFF2-40B4-BE49-F238E27FC236}">
                <a16:creationId xmlns:a16="http://schemas.microsoft.com/office/drawing/2014/main" id="{D0FFB47C-FC24-E0B3-1BC4-AFC8828596DD}"/>
              </a:ext>
            </a:extLst>
          </p:cNvPr>
          <p:cNvPicPr>
            <a:picLocks noChangeAspect="1"/>
          </p:cNvPicPr>
          <p:nvPr/>
        </p:nvPicPr>
        <p:blipFill>
          <a:blip r:embed="rId3"/>
          <a:stretch>
            <a:fillRect/>
          </a:stretch>
        </p:blipFill>
        <p:spPr>
          <a:xfrm>
            <a:off x="7834513" y="2212611"/>
            <a:ext cx="4048095" cy="2962913"/>
          </a:xfrm>
          <a:prstGeom prst="rect">
            <a:avLst/>
          </a:prstGeom>
        </p:spPr>
      </p:pic>
      <p:pic>
        <p:nvPicPr>
          <p:cNvPr id="5" name="Picture 4">
            <a:extLst>
              <a:ext uri="{FF2B5EF4-FFF2-40B4-BE49-F238E27FC236}">
                <a16:creationId xmlns:a16="http://schemas.microsoft.com/office/drawing/2014/main" id="{F16B850A-BE89-B169-B418-1F73D4E458CE}"/>
              </a:ext>
            </a:extLst>
          </p:cNvPr>
          <p:cNvPicPr>
            <a:picLocks noChangeAspect="1"/>
          </p:cNvPicPr>
          <p:nvPr/>
        </p:nvPicPr>
        <p:blipFill>
          <a:blip r:embed="rId4"/>
          <a:stretch>
            <a:fillRect/>
          </a:stretch>
        </p:blipFill>
        <p:spPr>
          <a:xfrm>
            <a:off x="371501" y="2079021"/>
            <a:ext cx="7145131" cy="3517697"/>
          </a:xfrm>
          <a:prstGeom prst="rect">
            <a:avLst/>
          </a:prstGeom>
        </p:spPr>
      </p:pic>
    </p:spTree>
    <p:extLst>
      <p:ext uri="{BB962C8B-B14F-4D97-AF65-F5344CB8AC3E}">
        <p14:creationId xmlns:p14="http://schemas.microsoft.com/office/powerpoint/2010/main" val="363974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DECA7-BF0B-7EB1-24EB-FFBED374B9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EC69AD-F853-67E7-EB89-2D90120FC698}"/>
              </a:ext>
            </a:extLst>
          </p:cNvPr>
          <p:cNvSpPr>
            <a:spLocks noGrp="1"/>
          </p:cNvSpPr>
          <p:nvPr>
            <p:ph type="title"/>
          </p:nvPr>
        </p:nvSpPr>
        <p:spPr>
          <a:xfrm>
            <a:off x="1028700" y="1020138"/>
            <a:ext cx="10134600" cy="341523"/>
          </a:xfrm>
        </p:spPr>
        <p:txBody>
          <a:bodyPr anchor="ctr"/>
          <a:lstStyle/>
          <a:p>
            <a:r>
              <a:rPr lang="en-US"/>
              <a:t>Overview of Respondents by Geographical Area</a:t>
            </a:r>
            <a:endParaRPr lang="en-US">
              <a:solidFill>
                <a:schemeClr val="accent2"/>
              </a:solidFill>
            </a:endParaRPr>
          </a:p>
        </p:txBody>
      </p:sp>
      <p:pic>
        <p:nvPicPr>
          <p:cNvPr id="4" name="Content Placeholder 9" descr="Map  Description automatically generated">
            <a:extLst>
              <a:ext uri="{FF2B5EF4-FFF2-40B4-BE49-F238E27FC236}">
                <a16:creationId xmlns:a16="http://schemas.microsoft.com/office/drawing/2014/main" id="{5F4960C8-2776-3498-5CE7-A4D206FFFFC2}"/>
              </a:ext>
            </a:extLst>
          </p:cNvPr>
          <p:cNvPicPr>
            <a:picLocks noGrp="1"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33171" y="2104410"/>
            <a:ext cx="5325657" cy="3496052"/>
          </a:xfrm>
          <a:prstGeom prst="rect">
            <a:avLst/>
          </a:prstGeom>
          <a:solidFill>
            <a:schemeClr val="accent4">
              <a:lumMod val="60000"/>
              <a:lumOff val="40000"/>
            </a:schemeClr>
          </a:solidFill>
          <a:ln w="28575">
            <a:solidFill>
              <a:schemeClr val="tx2">
                <a:lumMod val="75000"/>
              </a:schemeClr>
            </a:solidFill>
          </a:ln>
          <a:effectLst>
            <a:outerShdw blurRad="50800" dist="38100" dir="2700000" algn="tl" rotWithShape="0">
              <a:prstClr val="black">
                <a:alpha val="40000"/>
              </a:prstClr>
            </a:outerShdw>
          </a:effectLst>
        </p:spPr>
      </p:pic>
      <p:sp>
        <p:nvSpPr>
          <p:cNvPr id="5" name="TextBox 10">
            <a:extLst>
              <a:ext uri="{FF2B5EF4-FFF2-40B4-BE49-F238E27FC236}">
                <a16:creationId xmlns:a16="http://schemas.microsoft.com/office/drawing/2014/main" id="{D28B712C-5912-2AFA-DABC-17B92185D965}"/>
              </a:ext>
            </a:extLst>
          </p:cNvPr>
          <p:cNvSpPr txBox="1"/>
          <p:nvPr/>
        </p:nvSpPr>
        <p:spPr>
          <a:xfrm>
            <a:off x="3768333" y="2786355"/>
            <a:ext cx="1047308" cy="646331"/>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chemeClr val="accent1"/>
                </a:solidFill>
                <a:latin typeface="Arial" panose="020B0604020202020204" pitchFamily="34" charset="0"/>
                <a:cs typeface="Arial" panose="020B0604020202020204" pitchFamily="34" charset="0"/>
              </a:rPr>
              <a:t>North America: </a:t>
            </a:r>
          </a:p>
          <a:p>
            <a:pPr algn="ctr"/>
            <a:r>
              <a:rPr lang="en-US" sz="1200" b="1">
                <a:solidFill>
                  <a:schemeClr val="accent1"/>
                </a:solidFill>
                <a:latin typeface="Arial" panose="020B0604020202020204" pitchFamily="34" charset="0"/>
                <a:cs typeface="Arial" panose="020B0604020202020204" pitchFamily="34" charset="0"/>
              </a:rPr>
              <a:t>13</a:t>
            </a:r>
          </a:p>
        </p:txBody>
      </p:sp>
      <p:sp>
        <p:nvSpPr>
          <p:cNvPr id="6" name="TextBox 12">
            <a:extLst>
              <a:ext uri="{FF2B5EF4-FFF2-40B4-BE49-F238E27FC236}">
                <a16:creationId xmlns:a16="http://schemas.microsoft.com/office/drawing/2014/main" id="{D53D9351-3591-2FAA-22AA-8046A2DDC2E4}"/>
              </a:ext>
            </a:extLst>
          </p:cNvPr>
          <p:cNvSpPr txBox="1"/>
          <p:nvPr/>
        </p:nvSpPr>
        <p:spPr>
          <a:xfrm>
            <a:off x="6256554" y="2696846"/>
            <a:ext cx="1114918" cy="261610"/>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a:solidFill>
                  <a:schemeClr val="accent1"/>
                </a:solidFill>
                <a:latin typeface="Arial" panose="020B0604020202020204" pitchFamily="34" charset="0"/>
                <a:cs typeface="Arial" panose="020B0604020202020204" pitchFamily="34" charset="0"/>
              </a:rPr>
              <a:t>Europe: 33</a:t>
            </a:r>
          </a:p>
        </p:txBody>
      </p:sp>
      <p:sp>
        <p:nvSpPr>
          <p:cNvPr id="7" name="TextBox 13">
            <a:extLst>
              <a:ext uri="{FF2B5EF4-FFF2-40B4-BE49-F238E27FC236}">
                <a16:creationId xmlns:a16="http://schemas.microsoft.com/office/drawing/2014/main" id="{B8B90B76-0E24-9AC8-6AFC-BB04476DDB35}"/>
              </a:ext>
            </a:extLst>
          </p:cNvPr>
          <p:cNvSpPr txBox="1"/>
          <p:nvPr/>
        </p:nvSpPr>
        <p:spPr>
          <a:xfrm>
            <a:off x="5737102" y="5104453"/>
            <a:ext cx="1634369" cy="276999"/>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a:solidFill>
                  <a:schemeClr val="accent1"/>
                </a:solidFill>
                <a:latin typeface="Arial" panose="020B0604020202020204" pitchFamily="34" charset="0"/>
                <a:cs typeface="Arial" panose="020B0604020202020204" pitchFamily="34" charset="0"/>
              </a:rPr>
              <a:t>Global: </a:t>
            </a:r>
            <a:r>
              <a:rPr lang="en-US" sz="1200" b="1" dirty="0">
                <a:solidFill>
                  <a:schemeClr val="accent1"/>
                </a:solidFill>
                <a:latin typeface="Arial" panose="020B0604020202020204" pitchFamily="34" charset="0"/>
                <a:cs typeface="Arial" panose="020B0604020202020204" pitchFamily="34" charset="0"/>
              </a:rPr>
              <a:t>20</a:t>
            </a:r>
            <a:endParaRPr lang="en-US" sz="1200" b="1">
              <a:solidFill>
                <a:schemeClr val="accent1"/>
              </a:solidFill>
              <a:latin typeface="Arial" panose="020B0604020202020204" pitchFamily="34" charset="0"/>
              <a:cs typeface="Arial" panose="020B0604020202020204" pitchFamily="34" charset="0"/>
            </a:endParaRPr>
          </a:p>
        </p:txBody>
      </p:sp>
      <p:sp>
        <p:nvSpPr>
          <p:cNvPr id="8" name="TextBox 14">
            <a:extLst>
              <a:ext uri="{FF2B5EF4-FFF2-40B4-BE49-F238E27FC236}">
                <a16:creationId xmlns:a16="http://schemas.microsoft.com/office/drawing/2014/main" id="{66DAF567-93E4-F7C8-50C6-95D05F788BA7}"/>
              </a:ext>
            </a:extLst>
          </p:cNvPr>
          <p:cNvSpPr txBox="1"/>
          <p:nvPr/>
        </p:nvSpPr>
        <p:spPr>
          <a:xfrm>
            <a:off x="7825618" y="3636993"/>
            <a:ext cx="933210" cy="430887"/>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b="1">
                <a:solidFill>
                  <a:schemeClr val="accent1"/>
                </a:solidFill>
                <a:latin typeface="Arial" panose="020B0604020202020204" pitchFamily="34" charset="0"/>
                <a:cs typeface="Arial" panose="020B0604020202020204" pitchFamily="34" charset="0"/>
              </a:rPr>
              <a:t>Asia </a:t>
            </a:r>
          </a:p>
          <a:p>
            <a:pPr algn="ctr"/>
            <a:r>
              <a:rPr lang="en-US" sz="1100" b="1">
                <a:solidFill>
                  <a:schemeClr val="accent1"/>
                </a:solidFill>
                <a:latin typeface="Arial" panose="020B0604020202020204" pitchFamily="34" charset="0"/>
                <a:cs typeface="Arial" panose="020B0604020202020204" pitchFamily="34" charset="0"/>
              </a:rPr>
              <a:t>Pacific: 26</a:t>
            </a:r>
          </a:p>
        </p:txBody>
      </p:sp>
      <p:sp>
        <p:nvSpPr>
          <p:cNvPr id="9" name="TextBox 17">
            <a:extLst>
              <a:ext uri="{FF2B5EF4-FFF2-40B4-BE49-F238E27FC236}">
                <a16:creationId xmlns:a16="http://schemas.microsoft.com/office/drawing/2014/main" id="{03DDEFCA-E529-98F0-1E16-9A6EA3E1285E}"/>
              </a:ext>
            </a:extLst>
          </p:cNvPr>
          <p:cNvSpPr txBox="1"/>
          <p:nvPr/>
        </p:nvSpPr>
        <p:spPr>
          <a:xfrm>
            <a:off x="5779387" y="3523817"/>
            <a:ext cx="657276" cy="938719"/>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b="1">
                <a:solidFill>
                  <a:schemeClr val="accent1"/>
                </a:solidFill>
                <a:latin typeface="Arial" panose="020B0604020202020204" pitchFamily="34" charset="0"/>
                <a:cs typeface="Arial" panose="020B0604020202020204" pitchFamily="34" charset="0"/>
              </a:rPr>
              <a:t>Middle East and Africa:      9</a:t>
            </a:r>
          </a:p>
        </p:txBody>
      </p:sp>
      <p:sp>
        <p:nvSpPr>
          <p:cNvPr id="10" name="TextBox 18">
            <a:extLst>
              <a:ext uri="{FF2B5EF4-FFF2-40B4-BE49-F238E27FC236}">
                <a16:creationId xmlns:a16="http://schemas.microsoft.com/office/drawing/2014/main" id="{9CC229BC-DD2D-53BD-ABD4-A7847DDAD880}"/>
              </a:ext>
            </a:extLst>
          </p:cNvPr>
          <p:cNvSpPr txBox="1"/>
          <p:nvPr/>
        </p:nvSpPr>
        <p:spPr>
          <a:xfrm>
            <a:off x="4451166" y="4191146"/>
            <a:ext cx="790845" cy="577081"/>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50" b="1">
                <a:solidFill>
                  <a:schemeClr val="accent1"/>
                </a:solidFill>
                <a:latin typeface="Arial" panose="020B0604020202020204" pitchFamily="34" charset="0"/>
                <a:cs typeface="Arial" panose="020B0604020202020204" pitchFamily="34" charset="0"/>
              </a:rPr>
              <a:t>South America: 6</a:t>
            </a:r>
          </a:p>
        </p:txBody>
      </p:sp>
    </p:spTree>
    <p:extLst>
      <p:ext uri="{BB962C8B-B14F-4D97-AF65-F5344CB8AC3E}">
        <p14:creationId xmlns:p14="http://schemas.microsoft.com/office/powerpoint/2010/main" val="934883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FB274-6C0D-CBEC-58DE-8FDF141610BF}"/>
              </a:ext>
            </a:extLst>
          </p:cNvPr>
          <p:cNvSpPr>
            <a:spLocks noGrp="1"/>
          </p:cNvSpPr>
          <p:nvPr>
            <p:ph type="title"/>
          </p:nvPr>
        </p:nvSpPr>
        <p:spPr>
          <a:xfrm>
            <a:off x="950583" y="4720876"/>
            <a:ext cx="4389233" cy="676275"/>
          </a:xfrm>
        </p:spPr>
        <p:txBody>
          <a:bodyPr>
            <a:normAutofit/>
          </a:bodyPr>
          <a:lstStyle/>
          <a:p>
            <a:r>
              <a:rPr lang="en-US"/>
              <a:t>Trends Ranking</a:t>
            </a:r>
          </a:p>
        </p:txBody>
      </p:sp>
    </p:spTree>
    <p:extLst>
      <p:ext uri="{BB962C8B-B14F-4D97-AF65-F5344CB8AC3E}">
        <p14:creationId xmlns:p14="http://schemas.microsoft.com/office/powerpoint/2010/main" val="3188944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DECA7-BF0B-7EB1-24EB-FFBED374B9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EC69AD-F853-67E7-EB89-2D90120FC698}"/>
              </a:ext>
            </a:extLst>
          </p:cNvPr>
          <p:cNvSpPr>
            <a:spLocks noGrp="1"/>
          </p:cNvSpPr>
          <p:nvPr>
            <p:ph type="title"/>
          </p:nvPr>
        </p:nvSpPr>
        <p:spPr>
          <a:xfrm>
            <a:off x="1028700" y="591401"/>
            <a:ext cx="10134600" cy="341523"/>
          </a:xfrm>
        </p:spPr>
        <p:txBody>
          <a:bodyPr anchor="ctr"/>
          <a:lstStyle/>
          <a:p>
            <a:r>
              <a:rPr lang="en-US">
                <a:solidFill>
                  <a:schemeClr val="accent2"/>
                </a:solidFill>
              </a:rPr>
              <a:t>Top 5 Trends Ranking</a:t>
            </a:r>
          </a:p>
        </p:txBody>
      </p:sp>
      <p:sp>
        <p:nvSpPr>
          <p:cNvPr id="5" name="TextBox 4">
            <a:extLst>
              <a:ext uri="{FF2B5EF4-FFF2-40B4-BE49-F238E27FC236}">
                <a16:creationId xmlns:a16="http://schemas.microsoft.com/office/drawing/2014/main" id="{0F827FDF-611B-C00E-2585-DAEB88705BB2}"/>
              </a:ext>
            </a:extLst>
          </p:cNvPr>
          <p:cNvSpPr txBox="1"/>
          <p:nvPr/>
        </p:nvSpPr>
        <p:spPr>
          <a:xfrm>
            <a:off x="7840133" y="1488043"/>
            <a:ext cx="4148300" cy="1940957"/>
          </a:xfrm>
          <a:prstGeom prst="flowChartAlternateProcess">
            <a:avLst/>
          </a:prstGeom>
          <a:solidFill>
            <a:schemeClr val="tx1">
              <a:lumMod val="90000"/>
            </a:schemeClr>
          </a:solidFill>
          <a:ln>
            <a:solidFill>
              <a:schemeClr val="accent1"/>
            </a:solidFill>
          </a:ln>
        </p:spPr>
        <p:txBody>
          <a:bodyPr wrap="square" rtlCol="0" anchor="ctr">
            <a:spAutoFit/>
          </a:bodyPr>
          <a:lstStyle/>
          <a:p>
            <a:r>
              <a:rPr lang="en-US" dirty="0">
                <a:solidFill>
                  <a:schemeClr val="accent1"/>
                </a:solidFill>
              </a:rPr>
              <a:t>Q.7 of the Survey asked respondents:</a:t>
            </a:r>
          </a:p>
          <a:p>
            <a:pPr marL="346075" indent="-346075">
              <a:buFont typeface="Arial" panose="020B0604020202020204" pitchFamily="34" charset="0"/>
              <a:buChar char="•"/>
            </a:pPr>
            <a:r>
              <a:rPr lang="en-US" dirty="0">
                <a:solidFill>
                  <a:schemeClr val="accent1"/>
                </a:solidFill>
              </a:rPr>
              <a:t>To rank what they believe are the top-five most important trends for the SSBs to consider</a:t>
            </a:r>
          </a:p>
          <a:p>
            <a:pPr marL="346075" indent="-346075">
              <a:buFont typeface="Arial" panose="020B0604020202020204" pitchFamily="34" charset="0"/>
              <a:buChar char="•"/>
            </a:pPr>
            <a:r>
              <a:rPr lang="en-US" dirty="0">
                <a:solidFill>
                  <a:schemeClr val="accent1"/>
                </a:solidFill>
              </a:rPr>
              <a:t>In order of importance from 1 to 5 (1 being most important)</a:t>
            </a:r>
          </a:p>
        </p:txBody>
      </p:sp>
      <p:sp>
        <p:nvSpPr>
          <p:cNvPr id="6" name="TextBox 5">
            <a:extLst>
              <a:ext uri="{FF2B5EF4-FFF2-40B4-BE49-F238E27FC236}">
                <a16:creationId xmlns:a16="http://schemas.microsoft.com/office/drawing/2014/main" id="{7F14C67B-94C3-3CA2-CE17-555922CB9A5E}"/>
              </a:ext>
            </a:extLst>
          </p:cNvPr>
          <p:cNvSpPr txBox="1"/>
          <p:nvPr/>
        </p:nvSpPr>
        <p:spPr>
          <a:xfrm>
            <a:off x="7913192" y="3542943"/>
            <a:ext cx="4075241" cy="2246769"/>
          </a:xfrm>
          <a:prstGeom prst="rect">
            <a:avLst/>
          </a:prstGeom>
          <a:noFill/>
          <a:ln>
            <a:solidFill>
              <a:srgbClr val="4B5E7C"/>
            </a:solidFill>
          </a:ln>
        </p:spPr>
        <p:txBody>
          <a:bodyPr wrap="square" rtlCol="0">
            <a:spAutoFit/>
          </a:bodyPr>
          <a:lstStyle/>
          <a:p>
            <a:r>
              <a:rPr lang="en-US" sz="1000" dirty="0">
                <a:solidFill>
                  <a:schemeClr val="accent1"/>
                </a:solidFill>
              </a:rPr>
              <a:t>Notes:</a:t>
            </a:r>
          </a:p>
          <a:p>
            <a:pPr marL="228600" indent="-228600">
              <a:buAutoNum type="arabicParenBoth"/>
            </a:pPr>
            <a:r>
              <a:rPr lang="en-US" sz="1000" dirty="0">
                <a:solidFill>
                  <a:schemeClr val="accent1"/>
                </a:solidFill>
              </a:rPr>
              <a:t>The weighted rankings presented are preliminary and are based on 102 responses who provided comments in the survey format requested [either online or offline submissions]. They do not reflect the views of 5 respondents who provided offline submission in a different format, including two from MG member respondents.</a:t>
            </a:r>
          </a:p>
          <a:p>
            <a:endParaRPr lang="en-US" sz="1000" dirty="0">
              <a:solidFill>
                <a:schemeClr val="accent1"/>
              </a:solidFill>
            </a:endParaRPr>
          </a:p>
          <a:p>
            <a:pPr marL="228600" indent="-228600">
              <a:buAutoNum type="arabicParenBoth"/>
            </a:pPr>
            <a:r>
              <a:rPr lang="en-US" sz="1000" dirty="0">
                <a:solidFill>
                  <a:schemeClr val="accent1"/>
                </a:solidFill>
              </a:rPr>
              <a:t>The category “O. Additional trends or related areas and matters” is presented at an aggregate level and does not reflect a breakdown of composition of trends and specific matters identified by respondents.  </a:t>
            </a:r>
          </a:p>
          <a:p>
            <a:pPr marL="228600" indent="-228600">
              <a:buAutoNum type="arabicParenBoth"/>
            </a:pPr>
            <a:endParaRPr lang="en-US" sz="1000" dirty="0">
              <a:solidFill>
                <a:schemeClr val="accent1"/>
              </a:solidFill>
            </a:endParaRPr>
          </a:p>
          <a:p>
            <a:pPr marL="228600" indent="-228600">
              <a:buFontTx/>
              <a:buAutoNum type="arabicParenBoth"/>
            </a:pPr>
            <a:r>
              <a:rPr lang="en-US" sz="1000" dirty="0">
                <a:solidFill>
                  <a:schemeClr val="accent1"/>
                </a:solidFill>
              </a:rPr>
              <a:t>The weighted rank score gives 5 points to Rank 1, 4 to Rank 2, down to 1 point for Rank 5</a:t>
            </a:r>
          </a:p>
          <a:p>
            <a:endParaRPr lang="en-US" sz="1000" dirty="0">
              <a:solidFill>
                <a:schemeClr val="accent1"/>
              </a:solidFill>
            </a:endParaRPr>
          </a:p>
        </p:txBody>
      </p:sp>
      <p:pic>
        <p:nvPicPr>
          <p:cNvPr id="12" name="Picture 11">
            <a:extLst>
              <a:ext uri="{FF2B5EF4-FFF2-40B4-BE49-F238E27FC236}">
                <a16:creationId xmlns:a16="http://schemas.microsoft.com/office/drawing/2014/main" id="{819C2D9E-4E77-9BE3-F0AB-4CC8E4F5F27D}"/>
              </a:ext>
            </a:extLst>
          </p:cNvPr>
          <p:cNvPicPr>
            <a:picLocks noChangeAspect="1"/>
          </p:cNvPicPr>
          <p:nvPr/>
        </p:nvPicPr>
        <p:blipFill>
          <a:blip r:embed="rId3"/>
          <a:stretch>
            <a:fillRect/>
          </a:stretch>
        </p:blipFill>
        <p:spPr>
          <a:xfrm>
            <a:off x="407949" y="2030866"/>
            <a:ext cx="7165973" cy="3673248"/>
          </a:xfrm>
          <a:prstGeom prst="rect">
            <a:avLst/>
          </a:prstGeom>
        </p:spPr>
      </p:pic>
    </p:spTree>
    <p:extLst>
      <p:ext uri="{BB962C8B-B14F-4D97-AF65-F5344CB8AC3E}">
        <p14:creationId xmlns:p14="http://schemas.microsoft.com/office/powerpoint/2010/main" val="1438783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CC30D-0A70-0EDC-D864-31D529A619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2C5213-80BD-66FF-7EF0-2246FDE6EE4C}"/>
              </a:ext>
            </a:extLst>
          </p:cNvPr>
          <p:cNvSpPr>
            <a:spLocks noGrp="1"/>
          </p:cNvSpPr>
          <p:nvPr>
            <p:ph type="title"/>
          </p:nvPr>
        </p:nvSpPr>
        <p:spPr>
          <a:xfrm>
            <a:off x="1028700" y="591401"/>
            <a:ext cx="10134600" cy="341523"/>
          </a:xfrm>
        </p:spPr>
        <p:txBody>
          <a:bodyPr anchor="ctr"/>
          <a:lstStyle/>
          <a:p>
            <a:r>
              <a:rPr lang="en-US">
                <a:solidFill>
                  <a:schemeClr val="accent2"/>
                </a:solidFill>
              </a:rPr>
              <a:t>Ratings for Key Trends Impacting the SSB</a:t>
            </a:r>
          </a:p>
        </p:txBody>
      </p:sp>
      <p:sp>
        <p:nvSpPr>
          <p:cNvPr id="8" name="TextBox 7">
            <a:extLst>
              <a:ext uri="{FF2B5EF4-FFF2-40B4-BE49-F238E27FC236}">
                <a16:creationId xmlns:a16="http://schemas.microsoft.com/office/drawing/2014/main" id="{0D74E5D7-5E41-6B81-1F48-42919E93FB35}"/>
              </a:ext>
            </a:extLst>
          </p:cNvPr>
          <p:cNvSpPr txBox="1"/>
          <p:nvPr/>
        </p:nvSpPr>
        <p:spPr>
          <a:xfrm>
            <a:off x="8077200" y="1440986"/>
            <a:ext cx="3750732" cy="4874359"/>
          </a:xfrm>
          <a:prstGeom prst="flowChartAlternateProcess">
            <a:avLst/>
          </a:prstGeom>
          <a:solidFill>
            <a:schemeClr val="tx1">
              <a:lumMod val="90000"/>
            </a:schemeClr>
          </a:solidFill>
          <a:ln w="28575">
            <a:solidFill>
              <a:schemeClr val="tx1">
                <a:lumMod val="50000"/>
              </a:schemeClr>
            </a:solidFill>
          </a:ln>
        </p:spPr>
        <p:txBody>
          <a:bodyPr wrap="square" rtlCol="0" anchor="ctr">
            <a:spAutoFit/>
          </a:bodyPr>
          <a:lstStyle/>
          <a:p>
            <a:r>
              <a:rPr lang="en-US" dirty="0">
                <a:solidFill>
                  <a:schemeClr val="accent1"/>
                </a:solidFill>
              </a:rPr>
              <a:t>Q.5 of the Survey asked respondents to rate each of the key trends, as follows:</a:t>
            </a:r>
          </a:p>
          <a:p>
            <a:endParaRPr lang="en-US" dirty="0">
              <a:solidFill>
                <a:schemeClr val="accent1"/>
              </a:solidFill>
            </a:endParaRPr>
          </a:p>
          <a:p>
            <a:r>
              <a:rPr lang="en-US" i="1" dirty="0">
                <a:solidFill>
                  <a:schemeClr val="accent1"/>
                </a:solidFill>
              </a:rPr>
              <a:t>0 – You do not agree that this is a trend to be considered</a:t>
            </a:r>
          </a:p>
          <a:p>
            <a:r>
              <a:rPr lang="en-US" i="1" dirty="0">
                <a:solidFill>
                  <a:schemeClr val="accent1"/>
                </a:solidFill>
              </a:rPr>
              <a:t>1 – Strongly decreasing in importance</a:t>
            </a:r>
          </a:p>
          <a:p>
            <a:r>
              <a:rPr lang="en-US" i="1" dirty="0">
                <a:solidFill>
                  <a:schemeClr val="accent1"/>
                </a:solidFill>
              </a:rPr>
              <a:t>2 – Decreasing in importance</a:t>
            </a:r>
          </a:p>
          <a:p>
            <a:r>
              <a:rPr lang="en-US" i="1" dirty="0">
                <a:solidFill>
                  <a:schemeClr val="accent1"/>
                </a:solidFill>
              </a:rPr>
              <a:t>3 – Slightly decreasing in importance</a:t>
            </a:r>
          </a:p>
          <a:p>
            <a:r>
              <a:rPr lang="en-US" i="1" dirty="0">
                <a:solidFill>
                  <a:schemeClr val="accent1"/>
                </a:solidFill>
              </a:rPr>
              <a:t>4 – Slightly increasing in importance</a:t>
            </a:r>
          </a:p>
          <a:p>
            <a:r>
              <a:rPr lang="en-US" i="1" dirty="0">
                <a:solidFill>
                  <a:schemeClr val="accent1"/>
                </a:solidFill>
              </a:rPr>
              <a:t>5 – Increasing in importance</a:t>
            </a:r>
          </a:p>
          <a:p>
            <a:r>
              <a:rPr lang="en-US" i="1" dirty="0">
                <a:solidFill>
                  <a:schemeClr val="accent1"/>
                </a:solidFill>
              </a:rPr>
              <a:t>6 – Strongly increasing in importance</a:t>
            </a:r>
            <a:endParaRPr lang="en-US" dirty="0">
              <a:solidFill>
                <a:schemeClr val="accent1"/>
              </a:solidFill>
            </a:endParaRPr>
          </a:p>
        </p:txBody>
      </p:sp>
      <p:pic>
        <p:nvPicPr>
          <p:cNvPr id="4" name="Picture 3">
            <a:extLst>
              <a:ext uri="{FF2B5EF4-FFF2-40B4-BE49-F238E27FC236}">
                <a16:creationId xmlns:a16="http://schemas.microsoft.com/office/drawing/2014/main" id="{751977A5-043B-075D-83B9-D039248E74DD}"/>
              </a:ext>
            </a:extLst>
          </p:cNvPr>
          <p:cNvPicPr>
            <a:picLocks noChangeAspect="1"/>
          </p:cNvPicPr>
          <p:nvPr/>
        </p:nvPicPr>
        <p:blipFill>
          <a:blip r:embed="rId3"/>
          <a:stretch>
            <a:fillRect/>
          </a:stretch>
        </p:blipFill>
        <p:spPr>
          <a:xfrm>
            <a:off x="884596" y="1785988"/>
            <a:ext cx="6460409" cy="4157612"/>
          </a:xfrm>
          <a:prstGeom prst="rect">
            <a:avLst/>
          </a:prstGeom>
        </p:spPr>
      </p:pic>
    </p:spTree>
    <p:extLst>
      <p:ext uri="{BB962C8B-B14F-4D97-AF65-F5344CB8AC3E}">
        <p14:creationId xmlns:p14="http://schemas.microsoft.com/office/powerpoint/2010/main" val="421461748"/>
      </p:ext>
    </p:extLst>
  </p:cSld>
  <p:clrMapOvr>
    <a:masterClrMapping/>
  </p:clrMapOvr>
</p:sld>
</file>

<file path=ppt/theme/theme1.xml><?xml version="1.0" encoding="utf-8"?>
<a:theme xmlns:a="http://schemas.openxmlformats.org/drawingml/2006/main" name="IFEA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548272DD-FECD-4844-A19F-5DCDA39A4CC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IAASB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9D7B1F9D-A54F-448D-9638-30A02FCD5634}"/>
    </a:ext>
  </a:extLst>
</a:theme>
</file>

<file path=ppt/theme/theme3.xml><?xml version="1.0" encoding="utf-8"?>
<a:theme xmlns:a="http://schemas.openxmlformats.org/drawingml/2006/main" name="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B129556-978E-4E85-91EF-DB54862DE19A}"/>
    </a:ext>
  </a:extLst>
</a:theme>
</file>

<file path=ppt/theme/theme4.xml><?xml version="1.0" encoding="utf-8"?>
<a:theme xmlns:a="http://schemas.openxmlformats.org/drawingml/2006/main" name="IAASB and IESBA">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4FD7CDFB-E2C3-4988-8A27-ADEF6B7C5CD8}"/>
    </a:ext>
  </a:extLst>
</a:theme>
</file>

<file path=ppt/theme/theme5.xml><?xml version="1.0" encoding="utf-8"?>
<a:theme xmlns:a="http://schemas.openxmlformats.org/drawingml/2006/main" name="Opening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4D1C4476-98D1-4F0A-97CA-D4F06F4D8311}"/>
    </a:ext>
  </a:extLst>
</a:theme>
</file>

<file path=ppt/theme/theme6.xml><?xml version="1.0" encoding="utf-8"?>
<a:theme xmlns:a="http://schemas.openxmlformats.org/drawingml/2006/main" name="Break or transition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7932F37A-F6F6-484B-ABB8-F4E814A33070}"/>
    </a:ext>
  </a:extLst>
</a:theme>
</file>

<file path=ppt/theme/theme7.xml><?xml version="1.0" encoding="utf-8"?>
<a:theme xmlns:a="http://schemas.openxmlformats.org/drawingml/2006/main" name="Break or transition slides 2">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0C3CF62-A4F7-407C-AF9B-5F72F541A5C0}"/>
    </a:ext>
  </a:extLst>
</a:theme>
</file>

<file path=ppt/theme/theme8.xml><?xml version="1.0" encoding="utf-8"?>
<a:theme xmlns:a="http://schemas.openxmlformats.org/drawingml/2006/main" name="Closing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A5F27197-D377-460A-A52F-D40813B58F6B}"/>
    </a:ext>
  </a:extLst>
</a:theme>
</file>

<file path=ppt/theme/theme9.xml><?xml version="1.0" encoding="utf-8"?>
<a:theme xmlns:a="http://schemas.openxmlformats.org/drawingml/2006/main" name="2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8DB4503-21A6-D343-8682-FEA51757885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35059BC686B334582F788675BAA04B9" ma:contentTypeVersion="3" ma:contentTypeDescription="Create a new document." ma:contentTypeScope="" ma:versionID="d9ee2114383067724538a70b94ff7f6d">
  <xsd:schema xmlns:xsd="http://www.w3.org/2001/XMLSchema" xmlns:xs="http://www.w3.org/2001/XMLSchema" xmlns:p="http://schemas.microsoft.com/office/2006/metadata/properties" xmlns:ns2="f18fa73e-2a3d-44cb-aefe-7278eb61fa80" targetNamespace="http://schemas.microsoft.com/office/2006/metadata/properties" ma:root="true" ma:fieldsID="815a5468e5f2b064981fb8a841f4c055" ns2:_="">
    <xsd:import namespace="f18fa73e-2a3d-44cb-aefe-7278eb61fa80"/>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8fa73e-2a3d-44cb-aefe-7278eb61fa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D24316B-8354-494F-AAD2-737255834BDA}">
  <ds:schemaRefs>
    <ds:schemaRef ds:uri="http://schemas.microsoft.com/sharepoint/v3/contenttype/forms"/>
  </ds:schemaRefs>
</ds:datastoreItem>
</file>

<file path=customXml/itemProps2.xml><?xml version="1.0" encoding="utf-8"?>
<ds:datastoreItem xmlns:ds="http://schemas.openxmlformats.org/officeDocument/2006/customXml" ds:itemID="{0F838CB8-0881-406E-A9B8-51DD25DC81A4}">
  <ds:schemaRefs>
    <ds:schemaRef ds:uri="http://www.w3.org/XML/1998/namespace"/>
    <ds:schemaRef ds:uri="f18fa73e-2a3d-44cb-aefe-7278eb61fa80"/>
    <ds:schemaRef ds:uri="http://schemas.microsoft.com/office/2006/metadata/properties"/>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185748A3-1BA5-4875-B581-482E48E28BC1}">
  <ds:schemaRefs>
    <ds:schemaRef ds:uri="f18fa73e-2a3d-44cb-aefe-7278eb61fa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IFEA PowerPoint template - Jan 2025, updated (1)</Template>
  <TotalTime>352</TotalTime>
  <Words>783</Words>
  <Application>Microsoft Office PowerPoint</Application>
  <PresentationFormat>Widescreen</PresentationFormat>
  <Paragraphs>112</Paragraphs>
  <Slides>16</Slides>
  <Notes>12</Notes>
  <HiddenSlides>0</HiddenSlides>
  <MMClips>0</MMClips>
  <ScaleCrop>false</ScaleCrop>
  <HeadingPairs>
    <vt:vector size="8" baseType="variant">
      <vt:variant>
        <vt:lpstr>Fonts Used</vt:lpstr>
      </vt:variant>
      <vt:variant>
        <vt:i4>4</vt:i4>
      </vt:variant>
      <vt:variant>
        <vt:lpstr>Theme</vt:lpstr>
      </vt:variant>
      <vt:variant>
        <vt:i4>9</vt:i4>
      </vt:variant>
      <vt:variant>
        <vt:lpstr>Embedded OLE Servers</vt:lpstr>
      </vt:variant>
      <vt:variant>
        <vt:i4>1</vt:i4>
      </vt:variant>
      <vt:variant>
        <vt:lpstr>Slide Titles</vt:lpstr>
      </vt:variant>
      <vt:variant>
        <vt:i4>16</vt:i4>
      </vt:variant>
    </vt:vector>
  </HeadingPairs>
  <TitlesOfParts>
    <vt:vector size="30" baseType="lpstr">
      <vt:lpstr>Aptos</vt:lpstr>
      <vt:lpstr>Arial</vt:lpstr>
      <vt:lpstr>Calibri</vt:lpstr>
      <vt:lpstr>Calibri Light</vt:lpstr>
      <vt:lpstr>IFEA slides</vt:lpstr>
      <vt:lpstr>IAASB slides</vt:lpstr>
      <vt:lpstr>IESBA slides</vt:lpstr>
      <vt:lpstr>IAASB and IESBA</vt:lpstr>
      <vt:lpstr>Opening slides</vt:lpstr>
      <vt:lpstr>Break or transition slides</vt:lpstr>
      <vt:lpstr>Break or transition slides 2</vt:lpstr>
      <vt:lpstr>Closing slides</vt:lpstr>
      <vt:lpstr>2_Office Theme</vt:lpstr>
      <vt:lpstr>Worksheet</vt:lpstr>
      <vt:lpstr>IAASB and IESBA Strategies and Work Plans 2028–2031 –   High-Level Overview of Joint Survey Responses</vt:lpstr>
      <vt:lpstr>Objective of the Session</vt:lpstr>
      <vt:lpstr>IAASB-IESBA SWP Joint Stakeholder Survey</vt:lpstr>
      <vt:lpstr>Respondent Overview </vt:lpstr>
      <vt:lpstr>Overview of Respondents by Stakeholder Group</vt:lpstr>
      <vt:lpstr>Overview of Respondents by Geographical Area</vt:lpstr>
      <vt:lpstr>Trends Ranking</vt:lpstr>
      <vt:lpstr>Top 5 Trends Ranking</vt:lpstr>
      <vt:lpstr>Ratings for Key Trends Impacting the SSB</vt:lpstr>
      <vt:lpstr>Highest Trends Rating by Respondents</vt:lpstr>
      <vt:lpstr>The Big Picture</vt:lpstr>
      <vt:lpstr>SSB Common Interests</vt:lpstr>
      <vt:lpstr>Input from the SSBs</vt:lpstr>
      <vt:lpstr>Way Forward</vt:lpstr>
      <vt:lpstr>Way Forward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Kazuko Yoshimura</dc:creator>
  <cp:lastModifiedBy>Geoff Kwan</cp:lastModifiedBy>
  <cp:revision>8</cp:revision>
  <cp:lastPrinted>2026-05-29T15:19:19Z</cp:lastPrinted>
  <dcterms:created xsi:type="dcterms:W3CDTF">2025-04-11T04:32:33Z</dcterms:created>
  <dcterms:modified xsi:type="dcterms:W3CDTF">2026-06-03T12:31:59Z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0x010100F35059BC686B334582F788675BAA04B9</vt:lpwstr>
  </property>
  <property fmtid="{D5CDD505-2E9C-101B-9397-08002B2CF9AE}" pid="3" name="MediaServiceImageTags">
    <vt:lpwstr/>
  </property>
</Properties>
</file>