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5.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6.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7.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61" r:id="rId4"/>
    <p:sldMasterId id="2147483677" r:id="rId5"/>
    <p:sldMasterId id="2147483685" r:id="rId6"/>
    <p:sldMasterId id="2147483752" r:id="rId7"/>
    <p:sldMasterId id="2147483747" r:id="rId8"/>
    <p:sldMasterId id="2147483711" r:id="rId9"/>
    <p:sldMasterId id="2147483717" r:id="rId10"/>
    <p:sldMasterId id="2147483726" r:id="rId11"/>
  </p:sldMasterIdLst>
  <p:notesMasterIdLst>
    <p:notesMasterId r:id="rId45"/>
  </p:notesMasterIdLst>
  <p:sldIdLst>
    <p:sldId id="268" r:id="rId12"/>
    <p:sldId id="2147472405" r:id="rId13"/>
    <p:sldId id="2147472563" r:id="rId14"/>
    <p:sldId id="2147472588" r:id="rId15"/>
    <p:sldId id="2147472514" r:id="rId16"/>
    <p:sldId id="2147472595" r:id="rId17"/>
    <p:sldId id="2147472590" r:id="rId18"/>
    <p:sldId id="2147472594" r:id="rId19"/>
    <p:sldId id="2147472577" r:id="rId20"/>
    <p:sldId id="2147472592" r:id="rId21"/>
    <p:sldId id="2147472583" r:id="rId22"/>
    <p:sldId id="2147472584" r:id="rId23"/>
    <p:sldId id="2147472586" r:id="rId24"/>
    <p:sldId id="2147472591" r:id="rId25"/>
    <p:sldId id="2147472548" r:id="rId26"/>
    <p:sldId id="2147472562" r:id="rId27"/>
    <p:sldId id="2147472587" r:id="rId28"/>
    <p:sldId id="2147472535" r:id="rId29"/>
    <p:sldId id="2147472551" r:id="rId30"/>
    <p:sldId id="2147472546" r:id="rId31"/>
    <p:sldId id="2147472553" r:id="rId32"/>
    <p:sldId id="2147472593" r:id="rId33"/>
    <p:sldId id="2147472554" r:id="rId34"/>
    <p:sldId id="2147472570" r:id="rId35"/>
    <p:sldId id="2147472571" r:id="rId36"/>
    <p:sldId id="2147472573" r:id="rId37"/>
    <p:sldId id="2147472574" r:id="rId38"/>
    <p:sldId id="2147472575" r:id="rId39"/>
    <p:sldId id="2147472576" r:id="rId40"/>
    <p:sldId id="2147472559" r:id="rId41"/>
    <p:sldId id="2147472561" r:id="rId42"/>
    <p:sldId id="2147472596" r:id="rId43"/>
    <p:sldId id="2147472454"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ESBA" id="{C7A6A806-A4F1-574B-9F2E-E15B44EE21E0}">
          <p14:sldIdLst>
            <p14:sldId id="268"/>
            <p14:sldId id="2147472405"/>
            <p14:sldId id="2147472563"/>
            <p14:sldId id="2147472588"/>
            <p14:sldId id="2147472514"/>
            <p14:sldId id="2147472595"/>
            <p14:sldId id="2147472590"/>
            <p14:sldId id="2147472594"/>
            <p14:sldId id="2147472577"/>
            <p14:sldId id="2147472592"/>
            <p14:sldId id="2147472583"/>
            <p14:sldId id="2147472584"/>
            <p14:sldId id="2147472586"/>
            <p14:sldId id="2147472591"/>
            <p14:sldId id="2147472548"/>
            <p14:sldId id="2147472562"/>
            <p14:sldId id="2147472587"/>
            <p14:sldId id="2147472535"/>
            <p14:sldId id="2147472551"/>
            <p14:sldId id="2147472546"/>
            <p14:sldId id="2147472553"/>
            <p14:sldId id="2147472593"/>
            <p14:sldId id="2147472554"/>
            <p14:sldId id="2147472570"/>
            <p14:sldId id="2147472571"/>
            <p14:sldId id="2147472573"/>
            <p14:sldId id="2147472574"/>
            <p14:sldId id="2147472575"/>
            <p14:sldId id="2147472576"/>
            <p14:sldId id="2147472559"/>
            <p14:sldId id="2147472561"/>
            <p14:sldId id="2147472596"/>
            <p14:sldId id="2147472454"/>
          </p14:sldIdLst>
        </p14:section>
      </p14:section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F69CC63-70F9-B92E-B0AA-D68B2FB5D2AB}" name="Gabriela Figueiredo Dias" initials="GF" userId="S::GabrielaDias@ethicsboard.org::2f0de687-1f60-462c-a3ec-15136bf498f0" providerId="AD"/>
  <p188:author id="{AAFD516B-D577-E298-A505-86828FF8403E}" name="Joanne Holt" initials="JH" userId="S::joanneholt@ethicsboard.org::12fe25c6-4cb7-4225-920a-14a4ef202436" providerId="AD"/>
  <p188:author id="{FE8B5C9F-7B18-B143-6551-47BF86F7ED3A}" name="Geoff Kwan" initials="GK" userId="S::GeoffKwan@ethicsboard.org::c3a5c4b8-7020-4697-b49e-ebe9f60812c0" providerId="AD"/>
  <p188:author id="{553772B1-180A-4959-D377-E121E197E9D3}" name="Carla Vijian" initials="CV" userId="S::CarlaVijian@ethicsboard.org::c8cf1b78-ca9a-4696-87d3-45e7c13ef4bf" providerId="AD"/>
  <p188:author id="{D1BA05CD-67AF-41E2-9030-2726EE3143E3}" name="Kam Leung" initials="KL" userId="S::KamLeung@ethicsboard.org::1727e7fd-0e16-446c-9cb2-0d520e75509f" providerId="AD"/>
  <p188:author id="{B62276D6-496F-52B6-6D00-824CB7935334}" name="Ken Siong" initials="KS" userId="S::KenSiong@ethicsboard.org::f7679ae9-de6b-4f69-a967-87584c14b709" providerId="AD"/>
  <p188:author id="{579ECFEE-90DD-DF6F-AC7E-BA7526220BCD}" name="Laura Leal" initials="LL" userId="S::lauraleal@ethicsboard.org::4720af35-0a04-4b32-b28a-0692a15a454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CDCFD0"/>
    <a:srgbClr val="D1D1D1"/>
    <a:srgbClr val="512373"/>
    <a:srgbClr val="007434"/>
    <a:srgbClr val="4B5E7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CC02855-1641-40E0-93F7-827F60AE50A0}" v="863" dt="2026-06-05T17:32:50.466"/>
    <p1510:client id="{25F8D672-9230-439D-8C17-6C51FE92ECCE}" v="79" dt="2026-06-04T21:22:06.301"/>
    <p1510:client id="{5F76C991-42B8-41A3-BF6F-B7B6A09B2639}" v="906" dt="2026-06-05T14:03:14.804"/>
    <p1510:client id="{908D42F2-9634-417E-8047-52CCE936E076}" v="84" dt="2026-06-05T13:55:47.783"/>
    <p1510:client id="{A44A8BE8-53ED-4D00-BA86-6D4A26A24A31}" v="1" dt="2026-06-05T14:05:11.810"/>
    <p1510:client id="{A6FD246D-FD94-9D83-BBC6-29CCFC2D751F}" v="34" dt="2026-06-05T18:59:36.803"/>
    <p1510:client id="{AB890990-FDCE-4710-AD69-C186608EBAB0}" v="65" dt="2026-06-05T19:37:54.568"/>
    <p1510:client id="{CF4FAB87-BF43-4EFE-BDC9-01BA997AE1EC}" v="788" dt="2026-06-05T17:17:37.37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3" d="100"/>
          <a:sy n="93" d="100"/>
        </p:scale>
        <p:origin x="132" y="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viewProps" Target="viewProps.xml"/><Relationship Id="rId50" Type="http://schemas.microsoft.com/office/2015/10/relationships/revisionInfo" Target="revisionInfo.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5.xml"/><Relationship Id="rId29" Type="http://schemas.openxmlformats.org/officeDocument/2006/relationships/slide" Target="slides/slide18.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tableStyles" Target="tableStyles.xml"/><Relationship Id="rId10" Type="http://schemas.openxmlformats.org/officeDocument/2006/relationships/slideMaster" Target="slideMasters/slideMaster7.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slide" Target="slides/slide33.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theme" Target="theme/theme1.xml"/><Relationship Id="rId8" Type="http://schemas.openxmlformats.org/officeDocument/2006/relationships/slideMaster" Target="slideMasters/slideMaster5.xml"/><Relationship Id="rId51"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presProps" Target="presProps.xml"/><Relationship Id="rId20" Type="http://schemas.openxmlformats.org/officeDocument/2006/relationships/slide" Target="slides/slide9.xml"/><Relationship Id="rId41" Type="http://schemas.openxmlformats.org/officeDocument/2006/relationships/slide" Target="slides/slide30.xml"/><Relationship Id="rId1" Type="http://schemas.openxmlformats.org/officeDocument/2006/relationships/customXml" Target="../customXml/item1.xml"/><Relationship Id="rId6"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9D0781-142E-CC49-A611-A51DCE654331}" type="datetimeFigureOut">
              <a:rPr lang="en-US" smtClean="0"/>
              <a:t>6/7/2026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D7B25E-7D87-DB4C-BF4D-098E9D284492}" type="slidenum">
              <a:rPr lang="en-US" smtClean="0"/>
              <a:t>‹#›</a:t>
            </a:fld>
            <a:endParaRPr lang="en-US"/>
          </a:p>
        </p:txBody>
      </p:sp>
    </p:spTree>
    <p:extLst>
      <p:ext uri="{BB962C8B-B14F-4D97-AF65-F5344CB8AC3E}">
        <p14:creationId xmlns:p14="http://schemas.microsoft.com/office/powerpoint/2010/main" val="2952207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6D7B25E-7D87-DB4C-BF4D-098E9D284492}" type="slidenum">
              <a:rPr lang="en-US" smtClean="0"/>
              <a:t>2</a:t>
            </a:fld>
            <a:endParaRPr lang="en-US"/>
          </a:p>
        </p:txBody>
      </p:sp>
    </p:spTree>
    <p:extLst>
      <p:ext uri="{BB962C8B-B14F-4D97-AF65-F5344CB8AC3E}">
        <p14:creationId xmlns:p14="http://schemas.microsoft.com/office/powerpoint/2010/main" val="20164840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A9B3CA-0E4B-0E74-CF8B-2DB4F26F0F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890515-D240-8FFF-8559-241B3AF962F7}"/>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573EA9F2-EF67-2C62-D29D-7E3A30B640D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73DE6B9-63B3-D8B0-CF73-2678230F4B81}"/>
              </a:ext>
            </a:extLst>
          </p:cNvPr>
          <p:cNvSpPr>
            <a:spLocks noGrp="1"/>
          </p:cNvSpPr>
          <p:nvPr>
            <p:ph type="sldNum" sz="quarter" idx="5"/>
          </p:nvPr>
        </p:nvSpPr>
        <p:spPr/>
        <p:txBody>
          <a:bodyPr/>
          <a:lstStyle/>
          <a:p>
            <a:fld id="{06D7B25E-7D87-DB4C-BF4D-098E9D284492}" type="slidenum">
              <a:rPr lang="en-US" smtClean="0"/>
              <a:t>5</a:t>
            </a:fld>
            <a:endParaRPr lang="en-US"/>
          </a:p>
        </p:txBody>
      </p:sp>
    </p:spTree>
    <p:extLst>
      <p:ext uri="{BB962C8B-B14F-4D97-AF65-F5344CB8AC3E}">
        <p14:creationId xmlns:p14="http://schemas.microsoft.com/office/powerpoint/2010/main" val="4643003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7DC33E-CD80-7E1F-36AD-DC1066DA6B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D766BE-5EBF-5CDA-8595-F001FB339E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05F10E-F3B6-A165-F8CF-88883BC8AB9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B75BF2F-4A79-358B-E6B4-731A47336F1A}"/>
              </a:ext>
            </a:extLst>
          </p:cNvPr>
          <p:cNvSpPr>
            <a:spLocks noGrp="1"/>
          </p:cNvSpPr>
          <p:nvPr>
            <p:ph type="sldNum" sz="quarter" idx="5"/>
          </p:nvPr>
        </p:nvSpPr>
        <p:spPr/>
        <p:txBody>
          <a:bodyPr/>
          <a:lstStyle/>
          <a:p>
            <a:fld id="{06D7B25E-7D87-DB4C-BF4D-098E9D284492}" type="slidenum">
              <a:rPr lang="en-US" smtClean="0"/>
              <a:t>6</a:t>
            </a:fld>
            <a:endParaRPr lang="en-US"/>
          </a:p>
        </p:txBody>
      </p:sp>
    </p:spTree>
    <p:extLst>
      <p:ext uri="{BB962C8B-B14F-4D97-AF65-F5344CB8AC3E}">
        <p14:creationId xmlns:p14="http://schemas.microsoft.com/office/powerpoint/2010/main" val="7355205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6D7B25E-7D87-DB4C-BF4D-098E9D284492}" type="slidenum">
              <a:rPr lang="en-US" smtClean="0"/>
              <a:t>14</a:t>
            </a:fld>
            <a:endParaRPr lang="en-US"/>
          </a:p>
        </p:txBody>
      </p:sp>
    </p:spTree>
    <p:extLst>
      <p:ext uri="{BB962C8B-B14F-4D97-AF65-F5344CB8AC3E}">
        <p14:creationId xmlns:p14="http://schemas.microsoft.com/office/powerpoint/2010/main" val="13733138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6D7B25E-7D87-DB4C-BF4D-098E9D284492}" type="slidenum">
              <a:rPr lang="en-US" smtClean="0"/>
              <a:t>15</a:t>
            </a:fld>
            <a:endParaRPr lang="en-US"/>
          </a:p>
        </p:txBody>
      </p:sp>
    </p:spTree>
    <p:extLst>
      <p:ext uri="{BB962C8B-B14F-4D97-AF65-F5344CB8AC3E}">
        <p14:creationId xmlns:p14="http://schemas.microsoft.com/office/powerpoint/2010/main" val="14763374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8.xml"/><Relationship Id="rId5" Type="http://schemas.openxmlformats.org/officeDocument/2006/relationships/image" Target="../media/image6.png"/><Relationship Id="rId4" Type="http://schemas.openxmlformats.org/officeDocument/2006/relationships/image" Target="../media/image3.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Master" Target="../slideMasters/slideMaster8.xml"/><Relationship Id="rId5" Type="http://schemas.openxmlformats.org/officeDocument/2006/relationships/hyperlink" Target="https://www.ifac.org/who-we-are/operations" TargetMode="External"/><Relationship Id="rId4" Type="http://schemas.openxmlformats.org/officeDocument/2006/relationships/image" Target="../media/image12.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8.xml"/><Relationship Id="rId5" Type="http://schemas.openxmlformats.org/officeDocument/2006/relationships/hyperlink" Target="https://www.ifac.org/who-we-are/operations" TargetMode="External"/><Relationship Id="rId4" Type="http://schemas.openxmlformats.org/officeDocument/2006/relationships/image" Target="../media/image6.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8.xml"/><Relationship Id="rId6" Type="http://schemas.openxmlformats.org/officeDocument/2006/relationships/hyperlink" Target="https://www.ifac.org/who-we-are/operations" TargetMode="External"/><Relationship Id="rId5" Type="http://schemas.openxmlformats.org/officeDocument/2006/relationships/image" Target="../media/image2.png"/><Relationship Id="rId4" Type="http://schemas.openxmlformats.org/officeDocument/2006/relationships/image" Target="../media/image1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8.xml"/><Relationship Id="rId6" Type="http://schemas.openxmlformats.org/officeDocument/2006/relationships/hyperlink" Target="https://www.ifac.org/who-we-are/operations" TargetMode="External"/><Relationship Id="rId5" Type="http://schemas.openxmlformats.org/officeDocument/2006/relationships/image" Target="../media/image3.png"/><Relationship Id="rId4" Type="http://schemas.openxmlformats.org/officeDocument/2006/relationships/image" Target="../media/image15.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8.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FEA Overvie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11" name="Picture 10" descr="A logo with a white circle and blue design&#10;&#10;Description automatically generated">
            <a:extLst>
              <a:ext uri="{FF2B5EF4-FFF2-40B4-BE49-F238E27FC236}">
                <a16:creationId xmlns:a16="http://schemas.microsoft.com/office/drawing/2014/main" id="{D398E4A3-EAC0-0BE6-2F4B-EFA6998C6A59}"/>
              </a:ext>
            </a:extLst>
          </p:cNvPr>
          <p:cNvPicPr>
            <a:picLocks noChangeAspect="1"/>
          </p:cNvPicPr>
          <p:nvPr userDrawn="1"/>
        </p:nvPicPr>
        <p:blipFill rotWithShape="1">
          <a:blip r:embed="rId2"/>
          <a:srcRect b="49344"/>
          <a:stretch/>
        </p:blipFill>
        <p:spPr>
          <a:xfrm>
            <a:off x="4876874" y="396606"/>
            <a:ext cx="2438252" cy="1339114"/>
          </a:xfrm>
          <a:prstGeom prst="rect">
            <a:avLst/>
          </a:prstGeom>
        </p:spPr>
      </p:pic>
      <p:sp>
        <p:nvSpPr>
          <p:cNvPr id="5" name="Rectangle 4">
            <a:extLst>
              <a:ext uri="{FF2B5EF4-FFF2-40B4-BE49-F238E27FC236}">
                <a16:creationId xmlns:a16="http://schemas.microsoft.com/office/drawing/2014/main" id="{559A9608-5C86-CC69-15F6-AF3953B92D46}"/>
              </a:ext>
            </a:extLst>
          </p:cNvPr>
          <p:cNvSpPr/>
          <p:nvPr userDrawn="1"/>
        </p:nvSpPr>
        <p:spPr>
          <a:xfrm>
            <a:off x="-1" y="1828801"/>
            <a:ext cx="12192001" cy="4114800"/>
          </a:xfrm>
          <a:prstGeom prst="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D614246-A301-C812-8C3E-0AEB84D73924}"/>
              </a:ext>
            </a:extLst>
          </p:cNvPr>
          <p:cNvSpPr txBox="1"/>
          <p:nvPr userDrawn="1"/>
        </p:nvSpPr>
        <p:spPr>
          <a:xfrm>
            <a:off x="1820091" y="3057085"/>
            <a:ext cx="8751026" cy="2416046"/>
          </a:xfrm>
          <a:prstGeom prst="rect">
            <a:avLst/>
          </a:prstGeom>
          <a:noFill/>
        </p:spPr>
        <p:txBody>
          <a:bodyPr wrap="square" rtlCol="0">
            <a:spAutoFit/>
          </a:bodyPr>
          <a:lstStyle/>
          <a:p>
            <a:pPr algn="ctr">
              <a:lnSpc>
                <a:spcPct val="150000"/>
              </a:lnSpc>
            </a:pPr>
            <a:r>
              <a:rPr lang="en-US" sz="1800" b="0" i="0" spc="0" baseline="0">
                <a:solidFill>
                  <a:schemeClr val="accent1"/>
                </a:solidFill>
                <a:effectLst/>
                <a:latin typeface="Calibri Light" panose="020F0302020204030204" pitchFamily="34" charset="0"/>
                <a:cs typeface="Calibri Light" panose="020F0302020204030204" pitchFamily="34" charset="0"/>
              </a:rPr>
              <a:t>The International Foundation for Ethics and Audit (IFEA) is a nonprofit organization dedicated to promoting high-quality, international standards in the areas of ethics, audit, and assurance, with the aim of serving the public good. IFEA accomplishes its mission through its two standard-setting bodies, the International Auditing and Assurance Standards Board (IAASB) and the International Ethics Standards Board for Accountants (IESBA).</a:t>
            </a:r>
          </a:p>
          <a:p>
            <a:endParaRPr lang="en-US" sz="1600">
              <a:solidFill>
                <a:schemeClr val="accent1"/>
              </a:solidFill>
            </a:endParaRPr>
          </a:p>
        </p:txBody>
      </p:sp>
      <p:sp>
        <p:nvSpPr>
          <p:cNvPr id="10" name="TextBox 9">
            <a:extLst>
              <a:ext uri="{FF2B5EF4-FFF2-40B4-BE49-F238E27FC236}">
                <a16:creationId xmlns:a16="http://schemas.microsoft.com/office/drawing/2014/main" id="{DF0A1493-6F9D-207E-E573-E4621BFDDE30}"/>
              </a:ext>
            </a:extLst>
          </p:cNvPr>
          <p:cNvSpPr txBox="1"/>
          <p:nvPr userDrawn="1"/>
        </p:nvSpPr>
        <p:spPr>
          <a:xfrm>
            <a:off x="0" y="2340192"/>
            <a:ext cx="12192000"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i="0">
                <a:solidFill>
                  <a:schemeClr val="accent1"/>
                </a:solidFill>
                <a:effectLst/>
                <a:latin typeface="Calibri" panose="020F0502020204030204" pitchFamily="34" charset="0"/>
                <a:cs typeface="Calibri" panose="020F0502020204030204" pitchFamily="34" charset="0"/>
              </a:rPr>
              <a:t>IFEA</a:t>
            </a:r>
          </a:p>
          <a:p>
            <a:endParaRPr lang="en-US"/>
          </a:p>
        </p:txBody>
      </p:sp>
    </p:spTree>
    <p:extLst>
      <p:ext uri="{BB962C8B-B14F-4D97-AF65-F5344CB8AC3E}">
        <p14:creationId xmlns:p14="http://schemas.microsoft.com/office/powerpoint/2010/main" val="15322315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AASB Overvie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2" name="Picture 1" descr="A black background with blue text&#10;&#10;Description automatically generated">
            <a:extLst>
              <a:ext uri="{FF2B5EF4-FFF2-40B4-BE49-F238E27FC236}">
                <a16:creationId xmlns:a16="http://schemas.microsoft.com/office/drawing/2014/main" id="{AA214976-CBA0-A1D5-F9B2-58760B53489A}"/>
              </a:ext>
            </a:extLst>
          </p:cNvPr>
          <p:cNvPicPr>
            <a:picLocks noChangeAspect="1"/>
          </p:cNvPicPr>
          <p:nvPr userDrawn="1"/>
        </p:nvPicPr>
        <p:blipFill rotWithShape="1">
          <a:blip r:embed="rId2"/>
          <a:srcRect l="3621" t="9534" r="69630" b="17595"/>
          <a:stretch/>
        </p:blipFill>
        <p:spPr>
          <a:xfrm>
            <a:off x="5447084" y="528809"/>
            <a:ext cx="1297833" cy="1232397"/>
          </a:xfrm>
          <a:prstGeom prst="rect">
            <a:avLst/>
          </a:prstGeom>
        </p:spPr>
      </p:pic>
      <p:sp>
        <p:nvSpPr>
          <p:cNvPr id="5" name="Rectangle 4">
            <a:extLst>
              <a:ext uri="{FF2B5EF4-FFF2-40B4-BE49-F238E27FC236}">
                <a16:creationId xmlns:a16="http://schemas.microsoft.com/office/drawing/2014/main" id="{559A9608-5C86-CC69-15F6-AF3953B92D46}"/>
              </a:ext>
            </a:extLst>
          </p:cNvPr>
          <p:cNvSpPr/>
          <p:nvPr userDrawn="1"/>
        </p:nvSpPr>
        <p:spPr>
          <a:xfrm>
            <a:off x="-1" y="1828800"/>
            <a:ext cx="12192001" cy="4114800"/>
          </a:xfrm>
          <a:prstGeom prst="rect">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D614246-A301-C812-8C3E-0AEB84D73924}"/>
              </a:ext>
            </a:extLst>
          </p:cNvPr>
          <p:cNvSpPr txBox="1"/>
          <p:nvPr userDrawn="1"/>
        </p:nvSpPr>
        <p:spPr>
          <a:xfrm>
            <a:off x="1703943" y="3452640"/>
            <a:ext cx="8784115" cy="1615827"/>
          </a:xfrm>
          <a:prstGeom prst="rect">
            <a:avLst/>
          </a:prstGeom>
          <a:noFill/>
        </p:spPr>
        <p:txBody>
          <a:bodyPr wrap="square" rtlCol="0">
            <a:spAutoFit/>
          </a:bodyPr>
          <a:lstStyle/>
          <a:p>
            <a:pPr algn="ctr">
              <a:lnSpc>
                <a:spcPct val="150000"/>
              </a:lnSpc>
            </a:pPr>
            <a:r>
              <a:rPr lang="en-US" b="0" i="0">
                <a:solidFill>
                  <a:schemeClr val="accent1"/>
                </a:solidFill>
                <a:effectLst/>
                <a:latin typeface="Calibri Light" panose="020F0302020204030204" pitchFamily="34" charset="0"/>
                <a:cs typeface="Calibri Light" panose="020F0302020204030204" pitchFamily="34" charset="0"/>
              </a:rPr>
              <a:t>The International Auditing and Assurance Standards Board sets</a:t>
            </a:r>
          </a:p>
          <a:p>
            <a:pPr algn="ctr">
              <a:lnSpc>
                <a:spcPct val="150000"/>
              </a:lnSpc>
            </a:pPr>
            <a:r>
              <a:rPr lang="en-US" b="0" i="0">
                <a:solidFill>
                  <a:schemeClr val="accent1"/>
                </a:solidFill>
                <a:effectLst/>
                <a:latin typeface="Calibri Light" panose="020F0302020204030204" pitchFamily="34" charset="0"/>
                <a:cs typeface="Calibri Light" panose="020F0302020204030204" pitchFamily="34" charset="0"/>
              </a:rPr>
              <a:t>high-quality international standards for auditing, assurance, and quality</a:t>
            </a:r>
          </a:p>
          <a:p>
            <a:pPr algn="ctr">
              <a:lnSpc>
                <a:spcPct val="150000"/>
              </a:lnSpc>
            </a:pPr>
            <a:r>
              <a:rPr lang="en-US" b="0" i="0">
                <a:solidFill>
                  <a:schemeClr val="accent1"/>
                </a:solidFill>
                <a:effectLst/>
                <a:latin typeface="Calibri Light" panose="020F0302020204030204" pitchFamily="34" charset="0"/>
                <a:cs typeface="Calibri Light" panose="020F0302020204030204" pitchFamily="34" charset="0"/>
              </a:rPr>
              <a:t>management that strengthen public confidence in the global profession.</a:t>
            </a:r>
          </a:p>
          <a:p>
            <a:endParaRPr lang="en-US"/>
          </a:p>
        </p:txBody>
      </p:sp>
      <p:sp>
        <p:nvSpPr>
          <p:cNvPr id="3" name="TextBox 2">
            <a:extLst>
              <a:ext uri="{FF2B5EF4-FFF2-40B4-BE49-F238E27FC236}">
                <a16:creationId xmlns:a16="http://schemas.microsoft.com/office/drawing/2014/main" id="{EB97B65D-AC43-3479-B897-2D594F017481}"/>
              </a:ext>
            </a:extLst>
          </p:cNvPr>
          <p:cNvSpPr txBox="1"/>
          <p:nvPr userDrawn="1"/>
        </p:nvSpPr>
        <p:spPr>
          <a:xfrm>
            <a:off x="0" y="2566930"/>
            <a:ext cx="12192000"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i="0">
                <a:solidFill>
                  <a:schemeClr val="accent1"/>
                </a:solidFill>
                <a:effectLst/>
                <a:latin typeface="Calibri" panose="020F0502020204030204" pitchFamily="34" charset="0"/>
                <a:cs typeface="Calibri" panose="020F0502020204030204" pitchFamily="34" charset="0"/>
              </a:rPr>
              <a:t>IAASB</a:t>
            </a:r>
          </a:p>
          <a:p>
            <a:endParaRPr lang="en-US"/>
          </a:p>
        </p:txBody>
      </p:sp>
    </p:spTree>
    <p:extLst>
      <p:ext uri="{BB962C8B-B14F-4D97-AF65-F5344CB8AC3E}">
        <p14:creationId xmlns:p14="http://schemas.microsoft.com/office/powerpoint/2010/main" val="18957644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AASB Singl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Rectangle 2">
            <a:extLst>
              <a:ext uri="{FF2B5EF4-FFF2-40B4-BE49-F238E27FC236}">
                <a16:creationId xmlns:a16="http://schemas.microsoft.com/office/drawing/2014/main" id="{1DC415EB-A487-D16E-226A-55CB1BAFF30B}"/>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76801431"/>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AASB Text - 2 Colum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BCD19FE-E24B-5B6B-1EF8-3FFD17CAAFFD}"/>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874171041"/>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AASB Text-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accent3">
              <a:alpha val="1039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lvl1pPr>
              <a:defRPr>
                <a:solidFill>
                  <a:schemeClr val="accent6">
                    <a:lumMod val="25000"/>
                  </a:schemeClr>
                </a:solidFill>
              </a:defRPr>
            </a:lvl1p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accent6">
                    <a:lumMod val="50000"/>
                  </a:schemeClr>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894463"/>
          </a:xfrm>
          <a:prstGeom prst="rect">
            <a:avLst/>
          </a:prstGeom>
        </p:spPr>
        <p:txBody>
          <a:bodyPr/>
          <a:lstStyle>
            <a:lvl1pPr marL="0" indent="0">
              <a:lnSpc>
                <a:spcPct val="120000"/>
              </a:lnSpc>
              <a:buNone/>
              <a:defRPr sz="1800">
                <a:solidFill>
                  <a:schemeClr val="accent6">
                    <a:lumMod val="5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927512"/>
          </a:xfrm>
          <a:prstGeom prst="rect">
            <a:avLst/>
          </a:prstGeom>
        </p:spPr>
        <p:txBody>
          <a:bodyPr/>
          <a:lstStyle>
            <a:lvl1pPr marL="0" indent="0">
              <a:lnSpc>
                <a:spcPct val="120000"/>
              </a:lnSpc>
              <a:buNone/>
              <a:defRPr sz="1800">
                <a:solidFill>
                  <a:schemeClr val="accent6">
                    <a:lumMod val="2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6353359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AASB Text - 3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53D5903-92D0-85B3-FD78-C21E34898378}"/>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86347614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AASB Text with Phot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ADDF4F-246E-E1A3-EE57-31294875A131}"/>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endParaRPr lang="en-US"/>
          </a:p>
        </p:txBody>
      </p:sp>
    </p:spTree>
    <p:extLst>
      <p:ext uri="{BB962C8B-B14F-4D97-AF65-F5344CB8AC3E}">
        <p14:creationId xmlns:p14="http://schemas.microsoft.com/office/powerpoint/2010/main" val="124577741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AASB Text with 3 Char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634AAC0-E37B-AECD-B0C9-397FC19E4B7B}"/>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endParaRPr lang="en-US"/>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endParaRPr lang="en-US"/>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endParaRPr lang="en-US"/>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674487364"/>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AASB Text with 3 Charts Shade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endParaRPr lang="en-US"/>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endParaRPr lang="en-US"/>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endParaRPr lang="en-US"/>
          </a:p>
        </p:txBody>
      </p:sp>
    </p:spTree>
    <p:extLst>
      <p:ext uri="{BB962C8B-B14F-4D97-AF65-F5344CB8AC3E}">
        <p14:creationId xmlns:p14="http://schemas.microsoft.com/office/powerpoint/2010/main" val="3866797985"/>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AASB Text with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endParaRPr lang="en-US"/>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a:t>Title Copy</a:t>
            </a:r>
          </a:p>
        </p:txBody>
      </p:sp>
    </p:spTree>
    <p:extLst>
      <p:ext uri="{BB962C8B-B14F-4D97-AF65-F5344CB8AC3E}">
        <p14:creationId xmlns:p14="http://schemas.microsoft.com/office/powerpoint/2010/main" val="56673370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ESBA Overview">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FCE4C2E-5C63-3EBB-3834-27937C7731E7}"/>
              </a:ext>
            </a:extLst>
          </p:cNvPr>
          <p:cNvSpPr/>
          <p:nvPr userDrawn="1"/>
        </p:nvSpPr>
        <p:spPr>
          <a:xfrm>
            <a:off x="0" y="0"/>
            <a:ext cx="12192000" cy="6858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FDDF8F8-1DAA-1AC4-939D-2B8FE9DCC6BB}"/>
              </a:ext>
            </a:extLst>
          </p:cNvPr>
          <p:cNvSpPr/>
          <p:nvPr userDrawn="1"/>
        </p:nvSpPr>
        <p:spPr>
          <a:xfrm>
            <a:off x="0" y="261257"/>
            <a:ext cx="12192000" cy="6858000"/>
          </a:xfrm>
          <a:prstGeom prst="rect">
            <a:avLst/>
          </a:prstGeom>
          <a:solidFill>
            <a:schemeClr val="bg1">
              <a:alpha val="86987"/>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B4AA0A4-509C-58B0-D678-2AF67A78592B}"/>
              </a:ext>
            </a:extLst>
          </p:cNvPr>
          <p:cNvPicPr>
            <a:picLocks noChangeAspect="1"/>
          </p:cNvPicPr>
          <p:nvPr userDrawn="1"/>
        </p:nvPicPr>
        <p:blipFill rotWithShape="1">
          <a:blip r:embed="rId2"/>
          <a:srcRect l="2840" t="10863" r="70480" b="16941"/>
          <a:stretch/>
        </p:blipFill>
        <p:spPr>
          <a:xfrm>
            <a:off x="5384227" y="495759"/>
            <a:ext cx="1290865" cy="1277957"/>
          </a:xfrm>
          <a:prstGeom prst="rect">
            <a:avLst/>
          </a:prstGeom>
        </p:spPr>
      </p:pic>
      <p:sp>
        <p:nvSpPr>
          <p:cNvPr id="5" name="Rectangle 4">
            <a:extLst>
              <a:ext uri="{FF2B5EF4-FFF2-40B4-BE49-F238E27FC236}">
                <a16:creationId xmlns:a16="http://schemas.microsoft.com/office/drawing/2014/main" id="{559A9608-5C86-CC69-15F6-AF3953B92D46}"/>
              </a:ext>
            </a:extLst>
          </p:cNvPr>
          <p:cNvSpPr/>
          <p:nvPr userDrawn="1"/>
        </p:nvSpPr>
        <p:spPr>
          <a:xfrm>
            <a:off x="-1" y="1828800"/>
            <a:ext cx="12192001" cy="4114799"/>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D614246-A301-C812-8C3E-0AEB84D73924}"/>
              </a:ext>
            </a:extLst>
          </p:cNvPr>
          <p:cNvSpPr txBox="1"/>
          <p:nvPr userDrawn="1"/>
        </p:nvSpPr>
        <p:spPr>
          <a:xfrm>
            <a:off x="1703943" y="3452640"/>
            <a:ext cx="8784115" cy="1615827"/>
          </a:xfrm>
          <a:prstGeom prst="rect">
            <a:avLst/>
          </a:prstGeom>
          <a:noFill/>
        </p:spPr>
        <p:txBody>
          <a:bodyPr wrap="square" rtlCol="0">
            <a:spAutoFit/>
          </a:bodyPr>
          <a:lstStyle/>
          <a:p>
            <a:pPr algn="ctr">
              <a:lnSpc>
                <a:spcPct val="150000"/>
              </a:lnSpc>
            </a:pPr>
            <a:r>
              <a:rPr lang="en-US" b="0" i="0">
                <a:solidFill>
                  <a:schemeClr val="accent1"/>
                </a:solidFill>
                <a:effectLst/>
                <a:latin typeface="Calibri Light" panose="020F0302020204030204" pitchFamily="34" charset="0"/>
                <a:cs typeface="Calibri Light" panose="020F0302020204030204" pitchFamily="34" charset="0"/>
              </a:rPr>
              <a:t>The International Ethics Standards Board for Accountants sets high-quality, international ethics standards for corporate reporting and assurance, including auditor independence requirements, to elevate stakeholders’ trust in corporate information.</a:t>
            </a:r>
          </a:p>
          <a:p>
            <a:endParaRPr lang="en-US"/>
          </a:p>
        </p:txBody>
      </p:sp>
      <p:sp>
        <p:nvSpPr>
          <p:cNvPr id="3" name="TextBox 2">
            <a:extLst>
              <a:ext uri="{FF2B5EF4-FFF2-40B4-BE49-F238E27FC236}">
                <a16:creationId xmlns:a16="http://schemas.microsoft.com/office/drawing/2014/main" id="{EB97B65D-AC43-3479-B897-2D594F017481}"/>
              </a:ext>
            </a:extLst>
          </p:cNvPr>
          <p:cNvSpPr txBox="1"/>
          <p:nvPr userDrawn="1"/>
        </p:nvSpPr>
        <p:spPr>
          <a:xfrm>
            <a:off x="0" y="2566930"/>
            <a:ext cx="12192000"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i="0">
                <a:solidFill>
                  <a:schemeClr val="accent1"/>
                </a:solidFill>
                <a:effectLst/>
                <a:latin typeface="Calibri" panose="020F0502020204030204" pitchFamily="34" charset="0"/>
                <a:cs typeface="Calibri" panose="020F0502020204030204" pitchFamily="34" charset="0"/>
              </a:rPr>
              <a:t>IESBA</a:t>
            </a:r>
          </a:p>
          <a:p>
            <a:endParaRPr lang="en-US"/>
          </a:p>
        </p:txBody>
      </p:sp>
    </p:spTree>
    <p:extLst>
      <p:ext uri="{BB962C8B-B14F-4D97-AF65-F5344CB8AC3E}">
        <p14:creationId xmlns:p14="http://schemas.microsoft.com/office/powerpoint/2010/main" val="3307656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FEA Single Tex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32C3F87-8534-794D-D9F4-3A3B5333D039}"/>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lvl1pPr>
              <a:defRPr b="0"/>
            </a:lvl1p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5202D6B-0317-74DC-30CD-452CE95DD7B9}"/>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Tree>
    <p:extLst>
      <p:ext uri="{BB962C8B-B14F-4D97-AF65-F5344CB8AC3E}">
        <p14:creationId xmlns:p14="http://schemas.microsoft.com/office/powerpoint/2010/main" val="1937885142"/>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ESBA Singl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Rectangle 2">
            <a:extLst>
              <a:ext uri="{FF2B5EF4-FFF2-40B4-BE49-F238E27FC236}">
                <a16:creationId xmlns:a16="http://schemas.microsoft.com/office/drawing/2014/main" id="{04E6FE22-28C4-F2FA-64F1-AECE61007F99}"/>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8896580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ESBA Text - 2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9F1F2C2-5603-80C4-F944-EE8CBAD843F6}"/>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91812487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ESBA Text -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accent4">
              <a:alpha val="1039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894463"/>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927512"/>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5828163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ESBA Text - 3 Colum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3424F7E-D432-6D9B-5A77-A1937BD53B1F}"/>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55189127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ESBA Text with Photo">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371B67D-B046-7A67-943B-7E7406368EF6}"/>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endParaRPr lang="en-US"/>
          </a:p>
        </p:txBody>
      </p:sp>
    </p:spTree>
    <p:extLst>
      <p:ext uri="{BB962C8B-B14F-4D97-AF65-F5344CB8AC3E}">
        <p14:creationId xmlns:p14="http://schemas.microsoft.com/office/powerpoint/2010/main" val="80721935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ESBA Text with 3 Chart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0F510E1-6BA1-3126-8286-06D24463D039}"/>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endParaRPr lang="en-US"/>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endParaRPr lang="en-US"/>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endParaRPr lang="en-US"/>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187896812"/>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ESBA Text with 3 Charts Shade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endParaRPr lang="en-US"/>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endParaRPr lang="en-US"/>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endParaRPr lang="en-US"/>
          </a:p>
        </p:txBody>
      </p:sp>
    </p:spTree>
    <p:extLst>
      <p:ext uri="{BB962C8B-B14F-4D97-AF65-F5344CB8AC3E}">
        <p14:creationId xmlns:p14="http://schemas.microsoft.com/office/powerpoint/2010/main" val="1112646580"/>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ESBA Text with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endParaRPr lang="en-US"/>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a:t>Title Copy</a:t>
            </a:r>
          </a:p>
        </p:txBody>
      </p:sp>
    </p:spTree>
    <p:extLst>
      <p:ext uri="{BB962C8B-B14F-4D97-AF65-F5344CB8AC3E}">
        <p14:creationId xmlns:p14="http://schemas.microsoft.com/office/powerpoint/2010/main" val="889003267"/>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IESBA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67054" y="0"/>
            <a:ext cx="5624945" cy="6858000"/>
          </a:xfrm>
          <a:prstGeom prst="rect">
            <a:avLst/>
          </a:prstGeom>
          <a:solidFill>
            <a:schemeClr val="tx1">
              <a:alpha val="3974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96A9C286-81AB-6D4F-560A-EE17333B15B2}"/>
              </a:ext>
            </a:extLst>
          </p:cNvPr>
          <p:cNvPicPr>
            <a:picLocks noChangeAspect="1"/>
          </p:cNvPicPr>
          <p:nvPr userDrawn="1"/>
        </p:nvPicPr>
        <p:blipFill rotWithShape="1">
          <a:blip r:embed="rId2"/>
          <a:srcRect l="2840" t="10863" r="70480" b="16941"/>
          <a:stretch/>
        </p:blipFill>
        <p:spPr>
          <a:xfrm>
            <a:off x="7659585" y="1604901"/>
            <a:ext cx="3674426" cy="3637683"/>
          </a:xfrm>
          <a:prstGeom prst="rect">
            <a:avLst/>
          </a:prstGeom>
        </p:spPr>
      </p:pic>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104325"/>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13860"/>
            <a:ext cx="4495800" cy="950026"/>
          </a:xfrm>
          <a:prstGeom prst="rect">
            <a:avLst/>
          </a:prstGeom>
        </p:spPr>
        <p:txBody>
          <a:bodyPr>
            <a:normAutofit/>
          </a:bodyPr>
          <a:lstStyle>
            <a:lvl1pPr marL="0" indent="0">
              <a:buNone/>
              <a:defRPr sz="1800" b="1" i="0">
                <a:solidFill>
                  <a:schemeClr val="tx2"/>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tx2"/>
                </a:solidFill>
                <a:latin typeface="Calibri" panose="020F0502020204030204" pitchFamily="34" charset="0"/>
                <a:cs typeface="Calibri" panose="020F0502020204030204" pitchFamily="34" charset="0"/>
              </a:defRPr>
            </a:lvl1pPr>
          </a:lstStyle>
          <a:p>
            <a:pPr lvl="0"/>
            <a:r>
              <a:rPr lang="en-US"/>
              <a:t>By/Date</a:t>
            </a:r>
          </a:p>
        </p:txBody>
      </p:sp>
      <p:pic>
        <p:nvPicPr>
          <p:cNvPr id="9" name="Picture 8">
            <a:extLst>
              <a:ext uri="{FF2B5EF4-FFF2-40B4-BE49-F238E27FC236}">
                <a16:creationId xmlns:a16="http://schemas.microsoft.com/office/drawing/2014/main" id="{3CF8E644-0137-29E6-325D-654CB8ECA7E4}"/>
              </a:ext>
            </a:extLst>
          </p:cNvPr>
          <p:cNvPicPr>
            <a:picLocks noChangeAspect="1"/>
          </p:cNvPicPr>
          <p:nvPr userDrawn="1"/>
        </p:nvPicPr>
        <p:blipFill>
          <a:blip r:embed="rId2"/>
          <a:srcRect/>
          <a:stretch/>
        </p:blipFill>
        <p:spPr>
          <a:xfrm>
            <a:off x="415471" y="828102"/>
            <a:ext cx="2904473" cy="1062612"/>
          </a:xfrm>
          <a:prstGeom prst="rect">
            <a:avLst/>
          </a:prstGeom>
        </p:spPr>
      </p:pic>
    </p:spTree>
    <p:extLst>
      <p:ext uri="{BB962C8B-B14F-4D97-AF65-F5344CB8AC3E}">
        <p14:creationId xmlns:p14="http://schemas.microsoft.com/office/powerpoint/2010/main" val="61944221"/>
      </p:ext>
    </p:extLst>
  </p:cSld>
  <p:clrMapOvr>
    <a:masterClrMapping/>
  </p:clrMapOvr>
  <p:extLst>
    <p:ext uri="{DCECCB84-F9BA-43D5-87BE-67443E8EF086}">
      <p15:sldGuideLst xmlns:p15="http://schemas.microsoft.com/office/powerpoint/2012/main">
        <p15:guide id="1" pos="2640">
          <p15:clr>
            <a:srgbClr val="FBAE40"/>
          </p15:clr>
        </p15:guide>
        <p15:guide id="2" pos="3168">
          <p15:clr>
            <a:srgbClr val="FBAE40"/>
          </p15:clr>
        </p15:guide>
        <p15:guide id="3" pos="4824">
          <p15:clr>
            <a:srgbClr val="FBAE40"/>
          </p15:clr>
        </p15:guide>
        <p15:guide id="4" pos="5544">
          <p15:clr>
            <a:srgbClr val="FBAE40"/>
          </p15:clr>
        </p15:guide>
        <p15:guide id="5" pos="336">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Quote-Image1">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6871245D-1270-0085-04EB-A2436AC3CA5C}"/>
              </a:ext>
            </a:extLst>
          </p:cNvPr>
          <p:cNvPicPr>
            <a:picLocks noChangeAspect="1"/>
          </p:cNvPicPr>
          <p:nvPr userDrawn="1"/>
        </p:nvPicPr>
        <p:blipFill>
          <a:blip r:embed="rId2"/>
          <a:srcRect t="7900" b="7900"/>
          <a:stretch/>
        </p:blipFill>
        <p:spPr>
          <a:xfrm>
            <a:off x="0" y="14286"/>
            <a:ext cx="12192000" cy="6843714"/>
          </a:xfrm>
          <a:prstGeom prst="rect">
            <a:avLst/>
          </a:prstGeom>
        </p:spPr>
      </p:pic>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5" name="Rectangle 4">
            <a:extLst>
              <a:ext uri="{FF2B5EF4-FFF2-40B4-BE49-F238E27FC236}">
                <a16:creationId xmlns:a16="http://schemas.microsoft.com/office/drawing/2014/main" id="{B4B51C0B-D3A2-1F69-0EE7-B776BD6DFE65}"/>
              </a:ext>
            </a:extLst>
          </p:cNvPr>
          <p:cNvSpPr/>
          <p:nvPr userDrawn="1"/>
        </p:nvSpPr>
        <p:spPr>
          <a:xfrm>
            <a:off x="6386512" y="0"/>
            <a:ext cx="5476937" cy="6858000"/>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6615114" y="623889"/>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6686550" y="2103438"/>
            <a:ext cx="3929063"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6757988" y="1943101"/>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692553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FEA Text - 2 Colum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91F8E24-1552-6295-5442-EAECFDF1C10C}"/>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5202D6B-0317-74DC-30CD-452CE95DD7B9}"/>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1697887208"/>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cSld name="Section Slide - Beig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tx1">
              <a:alpha val="6997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2"/>
                </a:solidFill>
              </a:defRPr>
            </a:lvl1pPr>
          </a:lstStyle>
          <a:p>
            <a:r>
              <a:rPr lang="en-US"/>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Copy describing section/information</a:t>
            </a:r>
          </a:p>
        </p:txBody>
      </p:sp>
    </p:spTree>
    <p:extLst>
      <p:ext uri="{BB962C8B-B14F-4D97-AF65-F5344CB8AC3E}">
        <p14:creationId xmlns:p14="http://schemas.microsoft.com/office/powerpoint/2010/main" val="102689768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AASB and IESBA Single Tex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32C3F87-8534-794D-D9F4-3A3B5333D039}"/>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lvl1pPr>
              <a:defRPr b="0"/>
            </a:lvl1p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1656535673"/>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AASB and IESBA text - 2 Colum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91F8E24-1552-6295-5442-EAECFDF1C10C}"/>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808969687"/>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AASB and IESBA Text -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tx2">
              <a:lumMod val="20000"/>
              <a:lumOff val="80000"/>
              <a:alpha val="3982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672395"/>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705444"/>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191689436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IAASB and IESBA Text - 3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78D593A-E7DA-158E-BEF2-7F95284FEE44}"/>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961694807"/>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IAASB and IESBA Text with Phot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FEBB2A-4809-2BCF-9399-D4CAEA4B1B20}"/>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r>
              <a:rPr lang="en-US"/>
              <a:t>Click icon to add picture</a:t>
            </a:r>
          </a:p>
        </p:txBody>
      </p:sp>
    </p:spTree>
    <p:extLst>
      <p:ext uri="{BB962C8B-B14F-4D97-AF65-F5344CB8AC3E}">
        <p14:creationId xmlns:p14="http://schemas.microsoft.com/office/powerpoint/2010/main" val="432142035"/>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IAASB and IESBA Text with 3 Char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105E8F5-4FA2-8E8B-46B7-5D306270DD77}"/>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r>
              <a:rPr lang="en-US"/>
              <a:t>Click icon to add chart</a:t>
            </a:r>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r>
              <a:rPr lang="en-US"/>
              <a:t>Click icon to add chart</a:t>
            </a:r>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r>
              <a:rPr lang="en-US"/>
              <a:t>Click icon to add chart</a:t>
            </a:r>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1618933524"/>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IAASB and IESBA Text with 3 Charts Shaded ">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r>
              <a:rPr lang="en-US"/>
              <a:t>Click icon to add chart</a:t>
            </a:r>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r>
              <a:rPr lang="en-US"/>
              <a:t>Click icon to add chart</a:t>
            </a:r>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r>
              <a:rPr lang="en-US"/>
              <a:t>Click icon to add chart</a:t>
            </a:r>
          </a:p>
        </p:txBody>
      </p:sp>
    </p:spTree>
    <p:extLst>
      <p:ext uri="{BB962C8B-B14F-4D97-AF65-F5344CB8AC3E}">
        <p14:creationId xmlns:p14="http://schemas.microsoft.com/office/powerpoint/2010/main" val="438823369"/>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IAASB and IESBA Text with SIngle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r>
              <a:rPr lang="en-US"/>
              <a:t>Click icon to add chart</a:t>
            </a:r>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a:t>Title Copy</a:t>
            </a:r>
          </a:p>
        </p:txBody>
      </p:sp>
    </p:spTree>
    <p:extLst>
      <p:ext uri="{BB962C8B-B14F-4D97-AF65-F5344CB8AC3E}">
        <p14:creationId xmlns:p14="http://schemas.microsoft.com/office/powerpoint/2010/main" val="4099838644"/>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IFEA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55178" y="0"/>
            <a:ext cx="5636821" cy="6858000"/>
          </a:xfrm>
          <a:prstGeom prst="rect">
            <a:avLst/>
          </a:prstGeom>
          <a:solidFill>
            <a:schemeClr val="tx1">
              <a:alpha val="39622"/>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033073"/>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01984"/>
            <a:ext cx="4495800" cy="379425"/>
          </a:xfrm>
          <a:prstGeom prst="rect">
            <a:avLst/>
          </a:prstGeom>
        </p:spPr>
        <p:txBody>
          <a:bodyPr>
            <a:normAutofit/>
          </a:bodyPr>
          <a:lstStyle>
            <a:lvl1pPr marL="0" indent="0">
              <a:buNone/>
              <a:defRPr sz="1800" b="1" i="0">
                <a:solidFill>
                  <a:schemeClr val="accent1"/>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accent1"/>
                </a:solidFill>
                <a:latin typeface="Calibri" panose="020F0502020204030204" pitchFamily="34" charset="0"/>
                <a:cs typeface="Calibri" panose="020F0502020204030204" pitchFamily="34" charset="0"/>
              </a:defRPr>
            </a:lvl1pPr>
          </a:lstStyle>
          <a:p>
            <a:pPr lvl="0"/>
            <a:r>
              <a:rPr lang="en-US"/>
              <a:t>By/Date</a:t>
            </a:r>
          </a:p>
        </p:txBody>
      </p:sp>
      <p:pic>
        <p:nvPicPr>
          <p:cNvPr id="12" name="Picture 11" descr="A logo with a white circle and blue design&#10;&#10;Description automatically generated">
            <a:extLst>
              <a:ext uri="{FF2B5EF4-FFF2-40B4-BE49-F238E27FC236}">
                <a16:creationId xmlns:a16="http://schemas.microsoft.com/office/drawing/2014/main" id="{F5E312B8-4194-3560-49B8-411937A0A078}"/>
              </a:ext>
            </a:extLst>
          </p:cNvPr>
          <p:cNvPicPr>
            <a:picLocks noChangeAspect="1"/>
          </p:cNvPicPr>
          <p:nvPr userDrawn="1"/>
        </p:nvPicPr>
        <p:blipFill rotWithShape="1">
          <a:blip r:embed="rId2"/>
          <a:srcRect l="22690" t="4710" r="26846" b="50559"/>
          <a:stretch/>
        </p:blipFill>
        <p:spPr>
          <a:xfrm>
            <a:off x="7413716" y="1579418"/>
            <a:ext cx="3689139" cy="3545318"/>
          </a:xfrm>
          <a:prstGeom prst="rect">
            <a:avLst/>
          </a:prstGeom>
        </p:spPr>
      </p:pic>
      <p:pic>
        <p:nvPicPr>
          <p:cNvPr id="9" name="Picture 8" descr="A logo with a white circle and blue design&#10;&#10;Description automatically generated">
            <a:extLst>
              <a:ext uri="{FF2B5EF4-FFF2-40B4-BE49-F238E27FC236}">
                <a16:creationId xmlns:a16="http://schemas.microsoft.com/office/drawing/2014/main" id="{4A0277F1-AC01-04DA-2CEF-6D5AEB2D5640}"/>
              </a:ext>
            </a:extLst>
          </p:cNvPr>
          <p:cNvPicPr>
            <a:picLocks noChangeAspect="1"/>
          </p:cNvPicPr>
          <p:nvPr userDrawn="1"/>
        </p:nvPicPr>
        <p:blipFill>
          <a:blip r:embed="rId2"/>
          <a:stretch>
            <a:fillRect/>
          </a:stretch>
        </p:blipFill>
        <p:spPr>
          <a:xfrm>
            <a:off x="463659" y="912462"/>
            <a:ext cx="1512376" cy="1639734"/>
          </a:xfrm>
          <a:prstGeom prst="rect">
            <a:avLst/>
          </a:prstGeom>
        </p:spPr>
      </p:pic>
    </p:spTree>
    <p:extLst>
      <p:ext uri="{BB962C8B-B14F-4D97-AF65-F5344CB8AC3E}">
        <p14:creationId xmlns:p14="http://schemas.microsoft.com/office/powerpoint/2010/main" val="55683139"/>
      </p:ext>
    </p:extLst>
  </p:cSld>
  <p:clrMapOvr>
    <a:masterClrMapping/>
  </p:clrMapOvr>
  <p:extLst>
    <p:ext uri="{DCECCB84-F9BA-43D5-87BE-67443E8EF086}">
      <p15:sldGuideLst xmlns:p15="http://schemas.microsoft.com/office/powerpoint/2012/main">
        <p15:guide id="1" pos="2640" userDrawn="1">
          <p15:clr>
            <a:srgbClr val="FBAE40"/>
          </p15:clr>
        </p15:guide>
        <p15:guide id="2" pos="3168" userDrawn="1">
          <p15:clr>
            <a:srgbClr val="FBAE40"/>
          </p15:clr>
        </p15:guide>
        <p15:guide id="3" pos="4824" userDrawn="1">
          <p15:clr>
            <a:srgbClr val="FBAE40"/>
          </p15:clr>
        </p15:guide>
        <p15:guide id="4" pos="5544" userDrawn="1">
          <p15:clr>
            <a:srgbClr val="FBAE40"/>
          </p15:clr>
        </p15:guide>
        <p15:guide id="5" pos="336"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FEA Text -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tx2">
              <a:lumMod val="20000"/>
              <a:lumOff val="80000"/>
              <a:alpha val="3982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672395"/>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705444"/>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DE969F4-97EE-EE7D-0DD9-11837211BF58}"/>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Tree>
    <p:extLst>
      <p:ext uri="{BB962C8B-B14F-4D97-AF65-F5344CB8AC3E}">
        <p14:creationId xmlns:p14="http://schemas.microsoft.com/office/powerpoint/2010/main" val="14850802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IFEA, IAASB, IESBA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55178" y="0"/>
            <a:ext cx="5636821" cy="6858000"/>
          </a:xfrm>
          <a:prstGeom prst="rect">
            <a:avLst/>
          </a:prstGeom>
          <a:solidFill>
            <a:schemeClr val="tx1">
              <a:alpha val="39622"/>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033073"/>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01984"/>
            <a:ext cx="4495800" cy="379425"/>
          </a:xfrm>
          <a:prstGeom prst="rect">
            <a:avLst/>
          </a:prstGeom>
        </p:spPr>
        <p:txBody>
          <a:bodyPr>
            <a:normAutofit/>
          </a:bodyPr>
          <a:lstStyle>
            <a:lvl1pPr marL="0" indent="0">
              <a:buNone/>
              <a:defRPr sz="1800" b="1" i="0">
                <a:solidFill>
                  <a:schemeClr val="accent1"/>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accent1"/>
                </a:solidFill>
                <a:latin typeface="Calibri" panose="020F0502020204030204" pitchFamily="34" charset="0"/>
                <a:cs typeface="Calibri" panose="020F0502020204030204" pitchFamily="34" charset="0"/>
              </a:defRPr>
            </a:lvl1pPr>
          </a:lstStyle>
          <a:p>
            <a:pPr lvl="0"/>
            <a:r>
              <a:rPr lang="en-US"/>
              <a:t>By/Date</a:t>
            </a:r>
          </a:p>
        </p:txBody>
      </p:sp>
      <p:pic>
        <p:nvPicPr>
          <p:cNvPr id="12" name="Picture 11" descr="A logo with a white circle and blue design&#10;&#10;Description automatically generated">
            <a:extLst>
              <a:ext uri="{FF2B5EF4-FFF2-40B4-BE49-F238E27FC236}">
                <a16:creationId xmlns:a16="http://schemas.microsoft.com/office/drawing/2014/main" id="{F5E312B8-4194-3560-49B8-411937A0A078}"/>
              </a:ext>
            </a:extLst>
          </p:cNvPr>
          <p:cNvPicPr>
            <a:picLocks noChangeAspect="1"/>
          </p:cNvPicPr>
          <p:nvPr userDrawn="1"/>
        </p:nvPicPr>
        <p:blipFill rotWithShape="1">
          <a:blip r:embed="rId2"/>
          <a:srcRect l="22690" t="4710" r="26846" b="50559"/>
          <a:stretch/>
        </p:blipFill>
        <p:spPr>
          <a:xfrm>
            <a:off x="7413716" y="1579418"/>
            <a:ext cx="3689139" cy="3545318"/>
          </a:xfrm>
          <a:prstGeom prst="rect">
            <a:avLst/>
          </a:prstGeom>
        </p:spPr>
      </p:pic>
      <p:pic>
        <p:nvPicPr>
          <p:cNvPr id="9" name="Picture 8" descr="A logo with a white circle and blue design&#10;&#10;Description automatically generated">
            <a:extLst>
              <a:ext uri="{FF2B5EF4-FFF2-40B4-BE49-F238E27FC236}">
                <a16:creationId xmlns:a16="http://schemas.microsoft.com/office/drawing/2014/main" id="{4A0277F1-AC01-04DA-2CEF-6D5AEB2D5640}"/>
              </a:ext>
            </a:extLst>
          </p:cNvPr>
          <p:cNvPicPr>
            <a:picLocks noChangeAspect="1"/>
          </p:cNvPicPr>
          <p:nvPr userDrawn="1"/>
        </p:nvPicPr>
        <p:blipFill>
          <a:blip r:embed="rId2"/>
          <a:stretch>
            <a:fillRect/>
          </a:stretch>
        </p:blipFill>
        <p:spPr>
          <a:xfrm>
            <a:off x="451704" y="164884"/>
            <a:ext cx="1815806" cy="1968716"/>
          </a:xfrm>
          <a:prstGeom prst="rect">
            <a:avLst/>
          </a:prstGeom>
        </p:spPr>
      </p:pic>
      <p:pic>
        <p:nvPicPr>
          <p:cNvPr id="3" name="Picture 2" descr="A black background with blue text&#10;&#10;Description automatically generated">
            <a:extLst>
              <a:ext uri="{FF2B5EF4-FFF2-40B4-BE49-F238E27FC236}">
                <a16:creationId xmlns:a16="http://schemas.microsoft.com/office/drawing/2014/main" id="{ADCCF79A-FB85-03A6-01BD-6C114AB5B8B6}"/>
              </a:ext>
            </a:extLst>
          </p:cNvPr>
          <p:cNvPicPr>
            <a:picLocks noChangeAspect="1"/>
          </p:cNvPicPr>
          <p:nvPr userDrawn="1"/>
        </p:nvPicPr>
        <p:blipFill>
          <a:blip r:embed="rId3"/>
          <a:stretch>
            <a:fillRect/>
          </a:stretch>
        </p:blipFill>
        <p:spPr>
          <a:xfrm>
            <a:off x="2250216" y="164884"/>
            <a:ext cx="2727524" cy="950700"/>
          </a:xfrm>
          <a:prstGeom prst="rect">
            <a:avLst/>
          </a:prstGeom>
        </p:spPr>
      </p:pic>
      <p:pic>
        <p:nvPicPr>
          <p:cNvPr id="5" name="Picture 4">
            <a:extLst>
              <a:ext uri="{FF2B5EF4-FFF2-40B4-BE49-F238E27FC236}">
                <a16:creationId xmlns:a16="http://schemas.microsoft.com/office/drawing/2014/main" id="{BE2DAC97-A3C1-67CD-AF8C-755A6BA9BC13}"/>
              </a:ext>
            </a:extLst>
          </p:cNvPr>
          <p:cNvPicPr>
            <a:picLocks noChangeAspect="1"/>
          </p:cNvPicPr>
          <p:nvPr userDrawn="1"/>
        </p:nvPicPr>
        <p:blipFill>
          <a:blip r:embed="rId4"/>
          <a:srcRect/>
          <a:stretch/>
        </p:blipFill>
        <p:spPr>
          <a:xfrm>
            <a:off x="2267510" y="1050660"/>
            <a:ext cx="2710230" cy="991547"/>
          </a:xfrm>
          <a:prstGeom prst="rect">
            <a:avLst/>
          </a:prstGeom>
        </p:spPr>
      </p:pic>
    </p:spTree>
    <p:extLst>
      <p:ext uri="{BB962C8B-B14F-4D97-AF65-F5344CB8AC3E}">
        <p14:creationId xmlns:p14="http://schemas.microsoft.com/office/powerpoint/2010/main" val="2769253580"/>
      </p:ext>
    </p:extLst>
  </p:cSld>
  <p:clrMapOvr>
    <a:masterClrMapping/>
  </p:clrMapOvr>
  <p:extLst>
    <p:ext uri="{DCECCB84-F9BA-43D5-87BE-67443E8EF086}">
      <p15:sldGuideLst xmlns:p15="http://schemas.microsoft.com/office/powerpoint/2012/main">
        <p15:guide id="1" pos="2640">
          <p15:clr>
            <a:srgbClr val="FBAE40"/>
          </p15:clr>
        </p15:guide>
        <p15:guide id="2" pos="3168">
          <p15:clr>
            <a:srgbClr val="FBAE40"/>
          </p15:clr>
        </p15:guide>
        <p15:guide id="3" pos="4824">
          <p15:clr>
            <a:srgbClr val="FBAE40"/>
          </p15:clr>
        </p15:guide>
        <p15:guide id="4" pos="5544">
          <p15:clr>
            <a:srgbClr val="FBAE40"/>
          </p15:clr>
        </p15:guide>
        <p15:guide id="5" pos="336">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AASB, IESBA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55178" y="0"/>
            <a:ext cx="5636821" cy="6858000"/>
          </a:xfrm>
          <a:prstGeom prst="rect">
            <a:avLst/>
          </a:prstGeom>
          <a:solidFill>
            <a:schemeClr val="tx1">
              <a:alpha val="39622"/>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033073"/>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01984"/>
            <a:ext cx="4495800" cy="379425"/>
          </a:xfrm>
          <a:prstGeom prst="rect">
            <a:avLst/>
          </a:prstGeom>
        </p:spPr>
        <p:txBody>
          <a:bodyPr>
            <a:normAutofit/>
          </a:bodyPr>
          <a:lstStyle>
            <a:lvl1pPr marL="0" indent="0">
              <a:buNone/>
              <a:defRPr sz="1800" b="1" i="0">
                <a:solidFill>
                  <a:schemeClr val="accent1"/>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accent1"/>
                </a:solidFill>
                <a:latin typeface="Calibri" panose="020F0502020204030204" pitchFamily="34" charset="0"/>
                <a:cs typeface="Calibri" panose="020F0502020204030204" pitchFamily="34" charset="0"/>
              </a:defRPr>
            </a:lvl1pPr>
          </a:lstStyle>
          <a:p>
            <a:pPr lvl="0"/>
            <a:r>
              <a:rPr lang="en-US"/>
              <a:t>By/Date</a:t>
            </a:r>
          </a:p>
        </p:txBody>
      </p:sp>
      <p:pic>
        <p:nvPicPr>
          <p:cNvPr id="12" name="Picture 11" descr="A logo with a white circle and blue design&#10;&#10;Description automatically generated">
            <a:extLst>
              <a:ext uri="{FF2B5EF4-FFF2-40B4-BE49-F238E27FC236}">
                <a16:creationId xmlns:a16="http://schemas.microsoft.com/office/drawing/2014/main" id="{F5E312B8-4194-3560-49B8-411937A0A078}"/>
              </a:ext>
            </a:extLst>
          </p:cNvPr>
          <p:cNvPicPr>
            <a:picLocks noChangeAspect="1"/>
          </p:cNvPicPr>
          <p:nvPr userDrawn="1"/>
        </p:nvPicPr>
        <p:blipFill rotWithShape="1">
          <a:blip r:embed="rId2"/>
          <a:srcRect l="22690" t="4710" r="26846" b="50559"/>
          <a:stretch/>
        </p:blipFill>
        <p:spPr>
          <a:xfrm>
            <a:off x="7413716" y="1579418"/>
            <a:ext cx="3689139" cy="3545318"/>
          </a:xfrm>
          <a:prstGeom prst="rect">
            <a:avLst/>
          </a:prstGeom>
        </p:spPr>
      </p:pic>
      <p:pic>
        <p:nvPicPr>
          <p:cNvPr id="3" name="Picture 2" descr="A black background with blue text&#10;&#10;Description automatically generated">
            <a:extLst>
              <a:ext uri="{FF2B5EF4-FFF2-40B4-BE49-F238E27FC236}">
                <a16:creationId xmlns:a16="http://schemas.microsoft.com/office/drawing/2014/main" id="{ADCCF79A-FB85-03A6-01BD-6C114AB5B8B6}"/>
              </a:ext>
            </a:extLst>
          </p:cNvPr>
          <p:cNvPicPr>
            <a:picLocks noChangeAspect="1"/>
          </p:cNvPicPr>
          <p:nvPr userDrawn="1"/>
        </p:nvPicPr>
        <p:blipFill>
          <a:blip r:embed="rId3"/>
          <a:stretch>
            <a:fillRect/>
          </a:stretch>
        </p:blipFill>
        <p:spPr>
          <a:xfrm>
            <a:off x="299442" y="282256"/>
            <a:ext cx="2923007" cy="1018837"/>
          </a:xfrm>
          <a:prstGeom prst="rect">
            <a:avLst/>
          </a:prstGeom>
        </p:spPr>
      </p:pic>
      <p:pic>
        <p:nvPicPr>
          <p:cNvPr id="5" name="Picture 4">
            <a:extLst>
              <a:ext uri="{FF2B5EF4-FFF2-40B4-BE49-F238E27FC236}">
                <a16:creationId xmlns:a16="http://schemas.microsoft.com/office/drawing/2014/main" id="{BE2DAC97-A3C1-67CD-AF8C-755A6BA9BC13}"/>
              </a:ext>
            </a:extLst>
          </p:cNvPr>
          <p:cNvPicPr>
            <a:picLocks noChangeAspect="1"/>
          </p:cNvPicPr>
          <p:nvPr userDrawn="1"/>
        </p:nvPicPr>
        <p:blipFill>
          <a:blip r:embed="rId4"/>
          <a:srcRect/>
          <a:stretch/>
        </p:blipFill>
        <p:spPr>
          <a:xfrm>
            <a:off x="3222449" y="226591"/>
            <a:ext cx="2904473" cy="1062612"/>
          </a:xfrm>
          <a:prstGeom prst="rect">
            <a:avLst/>
          </a:prstGeom>
        </p:spPr>
      </p:pic>
    </p:spTree>
    <p:extLst>
      <p:ext uri="{BB962C8B-B14F-4D97-AF65-F5344CB8AC3E}">
        <p14:creationId xmlns:p14="http://schemas.microsoft.com/office/powerpoint/2010/main" val="3171113368"/>
      </p:ext>
    </p:extLst>
  </p:cSld>
  <p:clrMapOvr>
    <a:masterClrMapping/>
  </p:clrMapOvr>
  <p:extLst>
    <p:ext uri="{DCECCB84-F9BA-43D5-87BE-67443E8EF086}">
      <p15:sldGuideLst xmlns:p15="http://schemas.microsoft.com/office/powerpoint/2012/main">
        <p15:guide id="1" pos="2640">
          <p15:clr>
            <a:srgbClr val="FBAE40"/>
          </p15:clr>
        </p15:guide>
        <p15:guide id="2" pos="3168">
          <p15:clr>
            <a:srgbClr val="FBAE40"/>
          </p15:clr>
        </p15:guide>
        <p15:guide id="3" pos="4824">
          <p15:clr>
            <a:srgbClr val="FBAE40"/>
          </p15:clr>
        </p15:guide>
        <p15:guide id="4" pos="5544">
          <p15:clr>
            <a:srgbClr val="FBAE40"/>
          </p15:clr>
        </p15:guide>
        <p15:guide id="5" pos="336">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AASB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55178" y="0"/>
            <a:ext cx="5636821" cy="6858000"/>
          </a:xfrm>
          <a:prstGeom prst="rect">
            <a:avLst/>
          </a:prstGeom>
          <a:solidFill>
            <a:schemeClr val="tx1">
              <a:alpha val="39658"/>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3" name="Picture 2" descr="A black background with blue text&#10;&#10;Description automatically generated">
            <a:extLst>
              <a:ext uri="{FF2B5EF4-FFF2-40B4-BE49-F238E27FC236}">
                <a16:creationId xmlns:a16="http://schemas.microsoft.com/office/drawing/2014/main" id="{F363A2D0-3348-EDCB-E9C1-55CD69A8AAC4}"/>
              </a:ext>
            </a:extLst>
          </p:cNvPr>
          <p:cNvPicPr>
            <a:picLocks noChangeAspect="1"/>
          </p:cNvPicPr>
          <p:nvPr userDrawn="1"/>
        </p:nvPicPr>
        <p:blipFill rotWithShape="1">
          <a:blip r:embed="rId2"/>
          <a:srcRect l="3621" t="9534" r="69630" b="17595"/>
          <a:stretch/>
        </p:blipFill>
        <p:spPr>
          <a:xfrm>
            <a:off x="7500357" y="1609106"/>
            <a:ext cx="3808036" cy="3616037"/>
          </a:xfrm>
          <a:prstGeom prst="rect">
            <a:avLst/>
          </a:prstGeom>
        </p:spPr>
      </p:pic>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104325"/>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01984"/>
            <a:ext cx="4495800" cy="819398"/>
          </a:xfrm>
          <a:prstGeom prst="rect">
            <a:avLst/>
          </a:prstGeom>
        </p:spPr>
        <p:txBody>
          <a:bodyPr>
            <a:normAutofit/>
          </a:bodyPr>
          <a:lstStyle>
            <a:lvl1pPr marL="0" indent="0">
              <a:buNone/>
              <a:defRPr sz="1800" b="1" i="0">
                <a:solidFill>
                  <a:schemeClr val="accent1"/>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accent1"/>
                </a:solidFill>
                <a:latin typeface="Calibri" panose="020F0502020204030204" pitchFamily="34" charset="0"/>
                <a:cs typeface="Calibri" panose="020F0502020204030204" pitchFamily="34" charset="0"/>
              </a:defRPr>
            </a:lvl1pPr>
          </a:lstStyle>
          <a:p>
            <a:pPr lvl="0"/>
            <a:r>
              <a:rPr lang="en-US"/>
              <a:t>By/Date</a:t>
            </a:r>
          </a:p>
        </p:txBody>
      </p:sp>
      <p:pic>
        <p:nvPicPr>
          <p:cNvPr id="5" name="Picture 4" descr="A black background with blue text&#10;&#10;Description automatically generated">
            <a:extLst>
              <a:ext uri="{FF2B5EF4-FFF2-40B4-BE49-F238E27FC236}">
                <a16:creationId xmlns:a16="http://schemas.microsoft.com/office/drawing/2014/main" id="{A12F54EA-E923-FB2D-AB1B-5212D0245EC0}"/>
              </a:ext>
            </a:extLst>
          </p:cNvPr>
          <p:cNvPicPr>
            <a:picLocks noChangeAspect="1"/>
          </p:cNvPicPr>
          <p:nvPr userDrawn="1"/>
        </p:nvPicPr>
        <p:blipFill>
          <a:blip r:embed="rId2"/>
          <a:stretch>
            <a:fillRect/>
          </a:stretch>
        </p:blipFill>
        <p:spPr>
          <a:xfrm>
            <a:off x="364097" y="862181"/>
            <a:ext cx="2923007" cy="1018837"/>
          </a:xfrm>
          <a:prstGeom prst="rect">
            <a:avLst/>
          </a:prstGeom>
        </p:spPr>
      </p:pic>
    </p:spTree>
    <p:extLst>
      <p:ext uri="{BB962C8B-B14F-4D97-AF65-F5344CB8AC3E}">
        <p14:creationId xmlns:p14="http://schemas.microsoft.com/office/powerpoint/2010/main" val="3191557558"/>
      </p:ext>
    </p:extLst>
  </p:cSld>
  <p:clrMapOvr>
    <a:masterClrMapping/>
  </p:clrMapOvr>
  <p:extLst>
    <p:ext uri="{DCECCB84-F9BA-43D5-87BE-67443E8EF086}">
      <p15:sldGuideLst xmlns:p15="http://schemas.microsoft.com/office/powerpoint/2012/main">
        <p15:guide id="1" pos="2640" userDrawn="1">
          <p15:clr>
            <a:srgbClr val="FBAE40"/>
          </p15:clr>
        </p15:guide>
        <p15:guide id="2" pos="3168" userDrawn="1">
          <p15:clr>
            <a:srgbClr val="FBAE40"/>
          </p15:clr>
        </p15:guide>
        <p15:guide id="3" pos="4824" userDrawn="1">
          <p15:clr>
            <a:srgbClr val="FBAE40"/>
          </p15:clr>
        </p15:guide>
        <p15:guide id="4" pos="5544" userDrawn="1">
          <p15:clr>
            <a:srgbClr val="FBAE40"/>
          </p15:clr>
        </p15:guide>
        <p15:guide id="5" pos="336" userDrawn="1">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ESBA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67054" y="0"/>
            <a:ext cx="5624945" cy="6858000"/>
          </a:xfrm>
          <a:prstGeom prst="rect">
            <a:avLst/>
          </a:prstGeom>
          <a:solidFill>
            <a:schemeClr val="tx1">
              <a:alpha val="3974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96A9C286-81AB-6D4F-560A-EE17333B15B2}"/>
              </a:ext>
            </a:extLst>
          </p:cNvPr>
          <p:cNvPicPr>
            <a:picLocks noChangeAspect="1"/>
          </p:cNvPicPr>
          <p:nvPr userDrawn="1"/>
        </p:nvPicPr>
        <p:blipFill rotWithShape="1">
          <a:blip r:embed="rId2"/>
          <a:srcRect l="2840" t="10863" r="70480" b="16941"/>
          <a:stretch/>
        </p:blipFill>
        <p:spPr>
          <a:xfrm>
            <a:off x="7659585" y="1604901"/>
            <a:ext cx="3674426" cy="3637683"/>
          </a:xfrm>
          <a:prstGeom prst="rect">
            <a:avLst/>
          </a:prstGeom>
        </p:spPr>
      </p:pic>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104325"/>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13860"/>
            <a:ext cx="4495800" cy="950026"/>
          </a:xfrm>
          <a:prstGeom prst="rect">
            <a:avLst/>
          </a:prstGeom>
        </p:spPr>
        <p:txBody>
          <a:bodyPr>
            <a:normAutofit/>
          </a:bodyPr>
          <a:lstStyle>
            <a:lvl1pPr marL="0" indent="0">
              <a:buNone/>
              <a:defRPr sz="1800" b="1" i="0">
                <a:solidFill>
                  <a:schemeClr val="tx2"/>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tx2"/>
                </a:solidFill>
                <a:latin typeface="Calibri" panose="020F0502020204030204" pitchFamily="34" charset="0"/>
                <a:cs typeface="Calibri" panose="020F0502020204030204" pitchFamily="34" charset="0"/>
              </a:defRPr>
            </a:lvl1pPr>
          </a:lstStyle>
          <a:p>
            <a:pPr lvl="0"/>
            <a:r>
              <a:rPr lang="en-US"/>
              <a:t>By/Date</a:t>
            </a:r>
          </a:p>
        </p:txBody>
      </p:sp>
      <p:pic>
        <p:nvPicPr>
          <p:cNvPr id="9" name="Picture 8">
            <a:extLst>
              <a:ext uri="{FF2B5EF4-FFF2-40B4-BE49-F238E27FC236}">
                <a16:creationId xmlns:a16="http://schemas.microsoft.com/office/drawing/2014/main" id="{3CF8E644-0137-29E6-325D-654CB8ECA7E4}"/>
              </a:ext>
            </a:extLst>
          </p:cNvPr>
          <p:cNvPicPr>
            <a:picLocks noChangeAspect="1"/>
          </p:cNvPicPr>
          <p:nvPr userDrawn="1"/>
        </p:nvPicPr>
        <p:blipFill>
          <a:blip r:embed="rId2"/>
          <a:srcRect/>
          <a:stretch/>
        </p:blipFill>
        <p:spPr>
          <a:xfrm>
            <a:off x="415471" y="828102"/>
            <a:ext cx="2904473" cy="1062612"/>
          </a:xfrm>
          <a:prstGeom prst="rect">
            <a:avLst/>
          </a:prstGeom>
        </p:spPr>
      </p:pic>
    </p:spTree>
    <p:extLst>
      <p:ext uri="{BB962C8B-B14F-4D97-AF65-F5344CB8AC3E}">
        <p14:creationId xmlns:p14="http://schemas.microsoft.com/office/powerpoint/2010/main" val="1936039327"/>
      </p:ext>
    </p:extLst>
  </p:cSld>
  <p:clrMapOvr>
    <a:masterClrMapping/>
  </p:clrMapOvr>
  <p:extLst>
    <p:ext uri="{DCECCB84-F9BA-43D5-87BE-67443E8EF086}">
      <p15:sldGuideLst xmlns:p15="http://schemas.microsoft.com/office/powerpoint/2012/main">
        <p15:guide id="1" pos="2640" userDrawn="1">
          <p15:clr>
            <a:srgbClr val="FBAE40"/>
          </p15:clr>
        </p15:guide>
        <p15:guide id="2" pos="3168" userDrawn="1">
          <p15:clr>
            <a:srgbClr val="FBAE40"/>
          </p15:clr>
        </p15:guide>
        <p15:guide id="3" pos="4824" userDrawn="1">
          <p15:clr>
            <a:srgbClr val="FBAE40"/>
          </p15:clr>
        </p15:guide>
        <p15:guide id="4" pos="5544" userDrawn="1">
          <p15:clr>
            <a:srgbClr val="FBAE40"/>
          </p15:clr>
        </p15:guide>
        <p15:guide id="5" pos="336" userDrawn="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AASB - Title Slide - Bottom Inf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59377"/>
            <a:ext cx="12192000" cy="6917377"/>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pic>
        <p:nvPicPr>
          <p:cNvPr id="5" name="Picture 4" descr="A black background with blue text&#10;&#10;Description automatically generated">
            <a:extLst>
              <a:ext uri="{FF2B5EF4-FFF2-40B4-BE49-F238E27FC236}">
                <a16:creationId xmlns:a16="http://schemas.microsoft.com/office/drawing/2014/main" id="{90B9318E-6CFB-517A-8DC1-DBE5229A04DF}"/>
              </a:ext>
            </a:extLst>
          </p:cNvPr>
          <p:cNvPicPr>
            <a:picLocks noChangeAspect="1"/>
          </p:cNvPicPr>
          <p:nvPr userDrawn="1"/>
        </p:nvPicPr>
        <p:blipFill rotWithShape="1">
          <a:blip r:embed="rId2"/>
          <a:srcRect l="3621" t="9534" r="69630" b="17595"/>
          <a:stretch/>
        </p:blipFill>
        <p:spPr>
          <a:xfrm>
            <a:off x="278323" y="1235037"/>
            <a:ext cx="2426139" cy="2303814"/>
          </a:xfrm>
          <a:prstGeom prst="rect">
            <a:avLst/>
          </a:prstGeom>
        </p:spPr>
      </p:pic>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3">
            <a:alphaModFix amt="50000"/>
          </a:blip>
          <a:srcRect b="16161"/>
          <a:stretch/>
        </p:blipFill>
        <p:spPr>
          <a:xfrm>
            <a:off x="5462649" y="138460"/>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73881"/>
            <a:ext cx="3831336" cy="869753"/>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56320" y="4773881"/>
            <a:ext cx="3011424" cy="890649"/>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180594"/>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5" y="3692914"/>
            <a:ext cx="8858835" cy="461665"/>
          </a:xfrm>
          <a:prstGeom prst="rect">
            <a:avLst/>
          </a:prstGeom>
          <a:noFill/>
        </p:spPr>
        <p:txBody>
          <a:bodyPr wrap="square" rtlCol="0">
            <a:spAutoFit/>
          </a:bodyPr>
          <a:lstStyle/>
          <a:p>
            <a:pPr algn="l"/>
            <a:r>
              <a:rPr lang="en-US" sz="2400" b="1" i="0">
                <a:solidFill>
                  <a:schemeClr val="accent1"/>
                </a:solidFill>
                <a:latin typeface="Calibri" panose="020F0502020204030204" pitchFamily="34" charset="0"/>
                <a:cs typeface="Calibri" panose="020F0502020204030204" pitchFamily="34" charset="0"/>
              </a:rPr>
              <a:t>IAASB</a:t>
            </a:r>
            <a:r>
              <a:rPr lang="en-US" sz="2400" b="1" i="0">
                <a:solidFill>
                  <a:schemeClr val="accent1"/>
                </a:solidFill>
                <a:latin typeface="Calibri Light" panose="020F0302020204030204" pitchFamily="34" charset="0"/>
                <a:cs typeface="Calibri Light" panose="020F0302020204030204" pitchFamily="34" charset="0"/>
              </a:rPr>
              <a:t>  |  International Auditing and Assurance Standards Board  | </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650242"/>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6" name="TextBox 5">
            <a:extLst>
              <a:ext uri="{FF2B5EF4-FFF2-40B4-BE49-F238E27FC236}">
                <a16:creationId xmlns:a16="http://schemas.microsoft.com/office/drawing/2014/main" id="{482AA819-BD9E-C600-05A0-6FD2382E0C32}"/>
              </a:ext>
            </a:extLst>
          </p:cNvPr>
          <p:cNvSpPr txBox="1"/>
          <p:nvPr userDrawn="1"/>
        </p:nvSpPr>
        <p:spPr>
          <a:xfrm>
            <a:off x="8953997" y="3800109"/>
            <a:ext cx="2731321" cy="338554"/>
          </a:xfrm>
          <a:prstGeom prst="rect">
            <a:avLst/>
          </a:prstGeom>
          <a:noFill/>
        </p:spPr>
        <p:txBody>
          <a:bodyPr wrap="square" rtlCol="0">
            <a:spAutoFit/>
          </a:bodyPr>
          <a:lstStyle/>
          <a:p>
            <a:r>
              <a:rPr lang="en-US" sz="1600" b="1" i="0">
                <a:solidFill>
                  <a:schemeClr val="accent1"/>
                </a:solidFill>
              </a:rPr>
              <a:t>AN IFEA BOARD</a:t>
            </a:r>
          </a:p>
        </p:txBody>
      </p:sp>
      <p:sp>
        <p:nvSpPr>
          <p:cNvPr id="14" name="Text Placeholder 6">
            <a:extLst>
              <a:ext uri="{FF2B5EF4-FFF2-40B4-BE49-F238E27FC236}">
                <a16:creationId xmlns:a16="http://schemas.microsoft.com/office/drawing/2014/main" id="{215301C7-F4D1-3414-B19F-13341E6B4753}"/>
              </a:ext>
            </a:extLst>
          </p:cNvPr>
          <p:cNvSpPr>
            <a:spLocks noGrp="1"/>
          </p:cNvSpPr>
          <p:nvPr>
            <p:ph type="body" sz="quarter" idx="15" hasCustomPrompt="1"/>
          </p:nvPr>
        </p:nvSpPr>
        <p:spPr>
          <a:xfrm>
            <a:off x="533400" y="4736009"/>
            <a:ext cx="3360737" cy="1117600"/>
          </a:xfrm>
        </p:spPr>
        <p:txBody>
          <a:bodyPr>
            <a:normAutofit/>
          </a:bodyPr>
          <a:lstStyle>
            <a:lvl1pPr marL="0" indent="0">
              <a:buNone/>
              <a:defRPr sz="2400" b="1">
                <a:solidFill>
                  <a:schemeClr val="accent1"/>
                </a:solidFill>
              </a:defRPr>
            </a:lvl1pPr>
          </a:lstStyle>
          <a:p>
            <a:pPr lvl="0"/>
            <a:r>
              <a:rPr lang="en-US"/>
              <a:t>Title</a:t>
            </a:r>
          </a:p>
        </p:txBody>
      </p:sp>
    </p:spTree>
    <p:extLst>
      <p:ext uri="{BB962C8B-B14F-4D97-AF65-F5344CB8AC3E}">
        <p14:creationId xmlns:p14="http://schemas.microsoft.com/office/powerpoint/2010/main" val="2162535433"/>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guide id="5" pos="336" userDrawn="1">
          <p15:clr>
            <a:srgbClr val="FBAE40"/>
          </p15:clr>
        </p15:guide>
        <p15:guide id="6" orient="horz" pos="2640" userDrawn="1">
          <p15:clr>
            <a:srgbClr val="FBAE40"/>
          </p15:clr>
        </p15:guide>
        <p15:guide id="7" pos="7344" userDrawn="1">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ESBA - Title Slide - Bottom Info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0"/>
            <a:ext cx="12192000" cy="6858000"/>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pic>
        <p:nvPicPr>
          <p:cNvPr id="6" name="Picture 5">
            <a:extLst>
              <a:ext uri="{FF2B5EF4-FFF2-40B4-BE49-F238E27FC236}">
                <a16:creationId xmlns:a16="http://schemas.microsoft.com/office/drawing/2014/main" id="{73B624FA-76FB-3BD9-ECAC-47BD68E25896}"/>
              </a:ext>
            </a:extLst>
          </p:cNvPr>
          <p:cNvPicPr>
            <a:picLocks noChangeAspect="1"/>
          </p:cNvPicPr>
          <p:nvPr userDrawn="1"/>
        </p:nvPicPr>
        <p:blipFill rotWithShape="1">
          <a:blip r:embed="rId2"/>
          <a:srcRect l="2840" t="10863" r="70480" b="16941"/>
          <a:stretch/>
        </p:blipFill>
        <p:spPr>
          <a:xfrm>
            <a:off x="331548" y="1199409"/>
            <a:ext cx="2423527" cy="2399293"/>
          </a:xfrm>
          <a:prstGeom prst="rect">
            <a:avLst/>
          </a:prstGeom>
        </p:spPr>
      </p:pic>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3">
            <a:alphaModFix amt="50000"/>
          </a:blip>
          <a:srcRect b="16161"/>
          <a:stretch/>
        </p:blipFill>
        <p:spPr>
          <a:xfrm>
            <a:off x="5462649" y="131049"/>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85756"/>
            <a:ext cx="3831336" cy="997527"/>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56320" y="4773880"/>
            <a:ext cx="3011424" cy="997527"/>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192465"/>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5" y="3704785"/>
            <a:ext cx="8526326" cy="461665"/>
          </a:xfrm>
          <a:prstGeom prst="rect">
            <a:avLst/>
          </a:prstGeom>
          <a:noFill/>
        </p:spPr>
        <p:txBody>
          <a:bodyPr wrap="square" rtlCol="0">
            <a:spAutoFit/>
          </a:bodyPr>
          <a:lstStyle/>
          <a:p>
            <a:pPr algn="l"/>
            <a:r>
              <a:rPr lang="en-US" sz="2400" b="1" i="0">
                <a:solidFill>
                  <a:schemeClr val="accent1"/>
                </a:solidFill>
                <a:latin typeface="Calibri" panose="020F0502020204030204" pitchFamily="34" charset="0"/>
                <a:cs typeface="Calibri" panose="020F0502020204030204" pitchFamily="34" charset="0"/>
              </a:rPr>
              <a:t>IESBA</a:t>
            </a:r>
            <a:r>
              <a:rPr lang="en-US" sz="2400" b="1" i="0">
                <a:solidFill>
                  <a:schemeClr val="accent1"/>
                </a:solidFill>
                <a:latin typeface="Calibri Light" panose="020F0302020204030204" pitchFamily="34" charset="0"/>
                <a:cs typeface="Calibri Light" panose="020F0302020204030204" pitchFamily="34" charset="0"/>
              </a:rPr>
              <a:t>  |  International Ethics Standards Board for Accountants  | </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662113"/>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7" name="TextBox 6">
            <a:extLst>
              <a:ext uri="{FF2B5EF4-FFF2-40B4-BE49-F238E27FC236}">
                <a16:creationId xmlns:a16="http://schemas.microsoft.com/office/drawing/2014/main" id="{ABCCA985-B729-3249-3152-0C8201ECB55A}"/>
              </a:ext>
            </a:extLst>
          </p:cNvPr>
          <p:cNvSpPr txBox="1"/>
          <p:nvPr userDrawn="1"/>
        </p:nvSpPr>
        <p:spPr>
          <a:xfrm>
            <a:off x="8823365" y="3811980"/>
            <a:ext cx="3004458" cy="338554"/>
          </a:xfrm>
          <a:prstGeom prst="rect">
            <a:avLst/>
          </a:prstGeom>
          <a:noFill/>
        </p:spPr>
        <p:txBody>
          <a:bodyPr wrap="square" rtlCol="0">
            <a:spAutoFit/>
          </a:bodyPr>
          <a:lstStyle/>
          <a:p>
            <a:r>
              <a:rPr lang="en-US" sz="1600" b="1" i="0">
                <a:solidFill>
                  <a:schemeClr val="accent1"/>
                </a:solidFill>
              </a:rPr>
              <a:t>AN IFEA BOARD</a:t>
            </a:r>
          </a:p>
        </p:txBody>
      </p:sp>
      <p:sp>
        <p:nvSpPr>
          <p:cNvPr id="15" name="Text Placeholder 6">
            <a:extLst>
              <a:ext uri="{FF2B5EF4-FFF2-40B4-BE49-F238E27FC236}">
                <a16:creationId xmlns:a16="http://schemas.microsoft.com/office/drawing/2014/main" id="{075B9A43-F3C7-E4C5-45D8-20D288E2A3DF}"/>
              </a:ext>
            </a:extLst>
          </p:cNvPr>
          <p:cNvSpPr>
            <a:spLocks noGrp="1"/>
          </p:cNvSpPr>
          <p:nvPr>
            <p:ph type="body" sz="quarter" idx="16" hasCustomPrompt="1"/>
          </p:nvPr>
        </p:nvSpPr>
        <p:spPr>
          <a:xfrm>
            <a:off x="533400" y="4736009"/>
            <a:ext cx="3360737" cy="1117600"/>
          </a:xfrm>
        </p:spPr>
        <p:txBody>
          <a:bodyPr>
            <a:normAutofit/>
          </a:bodyPr>
          <a:lstStyle>
            <a:lvl1pPr marL="0" indent="0">
              <a:buNone/>
              <a:defRPr sz="2400" b="1">
                <a:solidFill>
                  <a:schemeClr val="accent1"/>
                </a:solidFill>
              </a:defRPr>
            </a:lvl1pPr>
          </a:lstStyle>
          <a:p>
            <a:pPr lvl="0"/>
            <a:r>
              <a:rPr lang="en-US"/>
              <a:t>Title</a:t>
            </a:r>
          </a:p>
        </p:txBody>
      </p:sp>
    </p:spTree>
    <p:extLst>
      <p:ext uri="{BB962C8B-B14F-4D97-AF65-F5344CB8AC3E}">
        <p14:creationId xmlns:p14="http://schemas.microsoft.com/office/powerpoint/2010/main" val="20409820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guide id="5" pos="336" userDrawn="1">
          <p15:clr>
            <a:srgbClr val="FBAE40"/>
          </p15:clr>
        </p15:guide>
        <p15:guide id="6" orient="horz" pos="3168" userDrawn="1">
          <p15:clr>
            <a:srgbClr val="FBAE40"/>
          </p15:clr>
        </p15:guide>
        <p15:guide id="7" pos="7344" userDrawn="1">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FEA - Title Slide - Bottom Inf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0"/>
            <a:ext cx="12192000" cy="6858000"/>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2">
            <a:alphaModFix amt="50000"/>
          </a:blip>
          <a:srcRect b="16161"/>
          <a:stretch/>
        </p:blipFill>
        <p:spPr>
          <a:xfrm>
            <a:off x="5462649" y="119164"/>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97630"/>
            <a:ext cx="3831336" cy="1246909"/>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47176" y="4797630"/>
            <a:ext cx="3011424" cy="1258786"/>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202855"/>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6" y="3715175"/>
            <a:ext cx="7041909" cy="461665"/>
          </a:xfrm>
          <a:prstGeom prst="rect">
            <a:avLst/>
          </a:prstGeom>
          <a:noFill/>
        </p:spPr>
        <p:txBody>
          <a:bodyPr wrap="square" rtlCol="0">
            <a:spAutoFit/>
          </a:bodyPr>
          <a:lstStyle/>
          <a:p>
            <a:pPr algn="l"/>
            <a:r>
              <a:rPr lang="en-US" sz="2400" b="1" i="0">
                <a:solidFill>
                  <a:schemeClr val="accent1"/>
                </a:solidFill>
                <a:latin typeface="Calibri" panose="020F0502020204030204" pitchFamily="34" charset="0"/>
                <a:cs typeface="Calibri" panose="020F0502020204030204" pitchFamily="34" charset="0"/>
              </a:rPr>
              <a:t>IFEA</a:t>
            </a:r>
            <a:r>
              <a:rPr lang="en-US" sz="2400" b="1" i="0">
                <a:solidFill>
                  <a:schemeClr val="accent1"/>
                </a:solidFill>
                <a:latin typeface="Calibri Light" panose="020F0302020204030204" pitchFamily="34" charset="0"/>
                <a:cs typeface="Calibri Light" panose="020F0302020204030204" pitchFamily="34" charset="0"/>
              </a:rPr>
              <a:t>  |  </a:t>
            </a:r>
            <a:r>
              <a:rPr lang="en-US" sz="2400" b="0" i="0">
                <a:solidFill>
                  <a:schemeClr val="accent1"/>
                </a:solidFill>
                <a:latin typeface="Calibri Light" panose="020F0302020204030204" pitchFamily="34" charset="0"/>
                <a:cs typeface="Calibri Light" panose="020F0302020204030204" pitchFamily="34" charset="0"/>
              </a:rPr>
              <a:t>International Foundation for Ethics and Audit</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672503"/>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pic>
        <p:nvPicPr>
          <p:cNvPr id="14" name="Picture 13" descr="A logo with a white circle and blue design&#10;&#10;Description automatically generated">
            <a:extLst>
              <a:ext uri="{FF2B5EF4-FFF2-40B4-BE49-F238E27FC236}">
                <a16:creationId xmlns:a16="http://schemas.microsoft.com/office/drawing/2014/main" id="{FF3646A3-4C7F-3CD6-00D3-4A7F5B23D9FA}"/>
              </a:ext>
            </a:extLst>
          </p:cNvPr>
          <p:cNvPicPr>
            <a:picLocks noChangeAspect="1"/>
          </p:cNvPicPr>
          <p:nvPr userDrawn="1"/>
        </p:nvPicPr>
        <p:blipFill rotWithShape="1">
          <a:blip r:embed="rId3"/>
          <a:srcRect l="22690" t="4710" r="26846" b="50559"/>
          <a:stretch/>
        </p:blipFill>
        <p:spPr>
          <a:xfrm>
            <a:off x="237271" y="1221673"/>
            <a:ext cx="2362852" cy="2270736"/>
          </a:xfrm>
          <a:prstGeom prst="rect">
            <a:avLst/>
          </a:prstGeom>
        </p:spPr>
      </p:pic>
      <p:sp>
        <p:nvSpPr>
          <p:cNvPr id="7" name="Text Placeholder 6">
            <a:extLst>
              <a:ext uri="{FF2B5EF4-FFF2-40B4-BE49-F238E27FC236}">
                <a16:creationId xmlns:a16="http://schemas.microsoft.com/office/drawing/2014/main" id="{8257A572-0F02-E222-38AB-3B2EB549EA5A}"/>
              </a:ext>
            </a:extLst>
          </p:cNvPr>
          <p:cNvSpPr>
            <a:spLocks noGrp="1"/>
          </p:cNvSpPr>
          <p:nvPr>
            <p:ph type="body" sz="quarter" idx="15" hasCustomPrompt="1"/>
          </p:nvPr>
        </p:nvSpPr>
        <p:spPr>
          <a:xfrm>
            <a:off x="533400" y="4738254"/>
            <a:ext cx="3360737" cy="1341912"/>
          </a:xfrm>
        </p:spPr>
        <p:txBody>
          <a:bodyPr>
            <a:normAutofit/>
          </a:bodyPr>
          <a:lstStyle>
            <a:lvl1pPr marL="0" indent="0">
              <a:buNone/>
              <a:defRPr sz="2400" b="1">
                <a:solidFill>
                  <a:schemeClr val="accent1"/>
                </a:solidFill>
              </a:defRPr>
            </a:lvl1pPr>
          </a:lstStyle>
          <a:p>
            <a:pPr lvl="0"/>
            <a:r>
              <a:rPr lang="en-US"/>
              <a:t>Title</a:t>
            </a:r>
          </a:p>
        </p:txBody>
      </p:sp>
    </p:spTree>
    <p:extLst>
      <p:ext uri="{BB962C8B-B14F-4D97-AF65-F5344CB8AC3E}">
        <p14:creationId xmlns:p14="http://schemas.microsoft.com/office/powerpoint/2010/main" val="3061442165"/>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guide id="5" pos="336" userDrawn="1">
          <p15:clr>
            <a:srgbClr val="FBAE40"/>
          </p15:clr>
        </p15:guide>
        <p15:guide id="6" orient="horz" pos="3168" userDrawn="1">
          <p15:clr>
            <a:srgbClr val="FBAE40"/>
          </p15:clr>
        </p15:guide>
        <p15:guide id="7" pos="7344" userDrawn="1">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AASB, IEBSA - Title Slide - Bottom Inf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0"/>
            <a:ext cx="12192000" cy="6858000"/>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2">
            <a:alphaModFix amt="50000"/>
          </a:blip>
          <a:srcRect b="16161"/>
          <a:stretch/>
        </p:blipFill>
        <p:spPr>
          <a:xfrm>
            <a:off x="5462649" y="119164"/>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97630"/>
            <a:ext cx="3831336" cy="1246909"/>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47176" y="4797630"/>
            <a:ext cx="3011424" cy="1258786"/>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168129"/>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6" y="3205887"/>
            <a:ext cx="10740998" cy="461665"/>
          </a:xfrm>
          <a:prstGeom prst="rect">
            <a:avLst/>
          </a:prstGeom>
          <a:noFill/>
        </p:spPr>
        <p:txBody>
          <a:bodyPr wrap="square" rtlCol="0">
            <a:spAutoFit/>
          </a:bodyPr>
          <a:lstStyle/>
          <a:p>
            <a:pPr algn="l"/>
            <a:r>
              <a:rPr lang="en-US" sz="2400" b="1" i="0">
                <a:solidFill>
                  <a:schemeClr val="accent1"/>
                </a:solidFill>
                <a:latin typeface="Calibri" panose="020F0502020204030204" pitchFamily="34" charset="0"/>
                <a:cs typeface="Calibri" panose="020F0502020204030204" pitchFamily="34" charset="0"/>
              </a:rPr>
              <a:t>IAASB</a:t>
            </a:r>
            <a:r>
              <a:rPr lang="en-US" sz="2400" b="1" i="0">
                <a:solidFill>
                  <a:schemeClr val="accent1"/>
                </a:solidFill>
                <a:latin typeface="Calibri Light" panose="020F0302020204030204" pitchFamily="34" charset="0"/>
                <a:cs typeface="Calibri Light" panose="020F0302020204030204" pitchFamily="34" charset="0"/>
              </a:rPr>
              <a:t>  |  </a:t>
            </a:r>
            <a:r>
              <a:rPr lang="en-US" sz="2400" b="0" i="0">
                <a:solidFill>
                  <a:schemeClr val="accent1"/>
                </a:solidFill>
                <a:latin typeface="Calibri Light" panose="020F0302020204030204" pitchFamily="34" charset="0"/>
                <a:cs typeface="Calibri Light" panose="020F0302020204030204" pitchFamily="34" charset="0"/>
              </a:rPr>
              <a:t>International Auditing and Assurance Standards Board</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163215"/>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pic>
        <p:nvPicPr>
          <p:cNvPr id="14" name="Picture 13" descr="A logo with a white circle and blue design&#10;&#10;Description automatically generated">
            <a:extLst>
              <a:ext uri="{FF2B5EF4-FFF2-40B4-BE49-F238E27FC236}">
                <a16:creationId xmlns:a16="http://schemas.microsoft.com/office/drawing/2014/main" id="{FF3646A3-4C7F-3CD6-00D3-4A7F5B23D9FA}"/>
              </a:ext>
            </a:extLst>
          </p:cNvPr>
          <p:cNvPicPr>
            <a:picLocks noChangeAspect="1"/>
          </p:cNvPicPr>
          <p:nvPr userDrawn="1"/>
        </p:nvPicPr>
        <p:blipFill rotWithShape="1">
          <a:blip r:embed="rId3"/>
          <a:srcRect l="22690" t="4710" r="26846" b="50559"/>
          <a:stretch/>
        </p:blipFill>
        <p:spPr>
          <a:xfrm>
            <a:off x="237271" y="712385"/>
            <a:ext cx="2362852" cy="2270736"/>
          </a:xfrm>
          <a:prstGeom prst="rect">
            <a:avLst/>
          </a:prstGeom>
        </p:spPr>
      </p:pic>
      <p:sp>
        <p:nvSpPr>
          <p:cNvPr id="7" name="Text Placeholder 6">
            <a:extLst>
              <a:ext uri="{FF2B5EF4-FFF2-40B4-BE49-F238E27FC236}">
                <a16:creationId xmlns:a16="http://schemas.microsoft.com/office/drawing/2014/main" id="{8257A572-0F02-E222-38AB-3B2EB549EA5A}"/>
              </a:ext>
            </a:extLst>
          </p:cNvPr>
          <p:cNvSpPr>
            <a:spLocks noGrp="1"/>
          </p:cNvSpPr>
          <p:nvPr>
            <p:ph type="body" sz="quarter" idx="15" hasCustomPrompt="1"/>
          </p:nvPr>
        </p:nvSpPr>
        <p:spPr>
          <a:xfrm>
            <a:off x="533400" y="4738254"/>
            <a:ext cx="3360737" cy="1341912"/>
          </a:xfrm>
        </p:spPr>
        <p:txBody>
          <a:bodyPr>
            <a:normAutofit/>
          </a:bodyPr>
          <a:lstStyle>
            <a:lvl1pPr marL="0" indent="0">
              <a:buNone/>
              <a:defRPr sz="2400" b="1">
                <a:solidFill>
                  <a:schemeClr val="accent1"/>
                </a:solidFill>
              </a:defRPr>
            </a:lvl1pPr>
          </a:lstStyle>
          <a:p>
            <a:pPr lvl="0"/>
            <a:r>
              <a:rPr lang="en-US"/>
              <a:t>Title</a:t>
            </a:r>
          </a:p>
        </p:txBody>
      </p:sp>
      <p:sp>
        <p:nvSpPr>
          <p:cNvPr id="2" name="TextBox 1">
            <a:extLst>
              <a:ext uri="{FF2B5EF4-FFF2-40B4-BE49-F238E27FC236}">
                <a16:creationId xmlns:a16="http://schemas.microsoft.com/office/drawing/2014/main" id="{427BD668-652B-8325-2B91-3801AB7ED57E}"/>
              </a:ext>
            </a:extLst>
          </p:cNvPr>
          <p:cNvSpPr txBox="1"/>
          <p:nvPr userDrawn="1"/>
        </p:nvSpPr>
        <p:spPr>
          <a:xfrm>
            <a:off x="463296" y="3589735"/>
            <a:ext cx="10740998" cy="461665"/>
          </a:xfrm>
          <a:prstGeom prst="rect">
            <a:avLst/>
          </a:prstGeom>
          <a:noFill/>
        </p:spPr>
        <p:txBody>
          <a:bodyPr wrap="square" rtlCol="0">
            <a:spAutoFit/>
          </a:bodyPr>
          <a:lstStyle/>
          <a:p>
            <a:pPr algn="l"/>
            <a:r>
              <a:rPr lang="en-US" sz="2400" b="1" i="0">
                <a:solidFill>
                  <a:schemeClr val="accent1"/>
                </a:solidFill>
                <a:latin typeface="Calibri" panose="020F0502020204030204" pitchFamily="34" charset="0"/>
                <a:cs typeface="Calibri" panose="020F0502020204030204" pitchFamily="34" charset="0"/>
              </a:rPr>
              <a:t>IESBA</a:t>
            </a:r>
            <a:r>
              <a:rPr lang="en-US" sz="1800" b="1" i="0">
                <a:solidFill>
                  <a:schemeClr val="accent1"/>
                </a:solidFill>
                <a:latin typeface="Calibri" panose="020F0502020204030204" pitchFamily="34" charset="0"/>
                <a:cs typeface="Calibri" panose="020F0502020204030204" pitchFamily="34" charset="0"/>
              </a:rPr>
              <a:t> </a:t>
            </a:r>
            <a:r>
              <a:rPr lang="en-US" sz="1800" b="1" i="0">
                <a:solidFill>
                  <a:schemeClr val="accent1"/>
                </a:solidFill>
                <a:latin typeface="Calibri Light" panose="020F0302020204030204" pitchFamily="34" charset="0"/>
                <a:cs typeface="Calibri Light" panose="020F0302020204030204" pitchFamily="34" charset="0"/>
              </a:rPr>
              <a:t> </a:t>
            </a:r>
            <a:r>
              <a:rPr lang="en-US" sz="2400" b="1" i="0">
                <a:solidFill>
                  <a:schemeClr val="accent1"/>
                </a:solidFill>
                <a:latin typeface="Calibri Light" panose="020F0302020204030204" pitchFamily="34" charset="0"/>
                <a:cs typeface="Calibri Light" panose="020F0302020204030204" pitchFamily="34" charset="0"/>
              </a:rPr>
              <a:t> |  </a:t>
            </a:r>
            <a:r>
              <a:rPr lang="en-US" sz="2400" b="0" i="0">
                <a:solidFill>
                  <a:schemeClr val="accent1"/>
                </a:solidFill>
                <a:latin typeface="Calibri Light" panose="020F0302020204030204" pitchFamily="34" charset="0"/>
                <a:cs typeface="Calibri Light" panose="020F0302020204030204" pitchFamily="34" charset="0"/>
              </a:rPr>
              <a:t>International Ethics Standards Board for Accountants</a:t>
            </a:r>
          </a:p>
        </p:txBody>
      </p:sp>
    </p:spTree>
    <p:extLst>
      <p:ext uri="{BB962C8B-B14F-4D97-AF65-F5344CB8AC3E}">
        <p14:creationId xmlns:p14="http://schemas.microsoft.com/office/powerpoint/2010/main" val="1164645694"/>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guide id="5" pos="336">
          <p15:clr>
            <a:srgbClr val="FBAE40"/>
          </p15:clr>
        </p15:guide>
        <p15:guide id="6" orient="horz" pos="3168">
          <p15:clr>
            <a:srgbClr val="FBAE40"/>
          </p15:clr>
        </p15:guide>
        <p15:guide id="7" pos="7344">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Slide-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tx2">
              <a:lumMod val="60000"/>
              <a:lumOff val="40000"/>
              <a:alpha val="4035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10000"/>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1"/>
                </a:solidFill>
              </a:defRPr>
            </a:lvl1pPr>
          </a:lstStyle>
          <a:p>
            <a:r>
              <a:rPr lang="en-US"/>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Copy describing section/information</a:t>
            </a:r>
          </a:p>
        </p:txBody>
      </p:sp>
    </p:spTree>
    <p:extLst>
      <p:ext uri="{BB962C8B-B14F-4D97-AF65-F5344CB8AC3E}">
        <p14:creationId xmlns:p14="http://schemas.microsoft.com/office/powerpoint/2010/main" val="142970186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Slide- Gree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accent3">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41000"/>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2"/>
                </a:solidFill>
              </a:defRPr>
            </a:lvl1pPr>
          </a:lstStyle>
          <a:p>
            <a:r>
              <a:rPr lang="en-US"/>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Copy describing section/information</a:t>
            </a:r>
          </a:p>
        </p:txBody>
      </p:sp>
    </p:spTree>
    <p:extLst>
      <p:ext uri="{BB962C8B-B14F-4D97-AF65-F5344CB8AC3E}">
        <p14:creationId xmlns:p14="http://schemas.microsoft.com/office/powerpoint/2010/main" val="1980891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FEA Text - 3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78D593A-E7DA-158E-BEF2-7F95284FEE44}"/>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5202D6B-0317-74DC-30CD-452CE95DD7B9}"/>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Tree>
    <p:extLst>
      <p:ext uri="{BB962C8B-B14F-4D97-AF65-F5344CB8AC3E}">
        <p14:creationId xmlns:p14="http://schemas.microsoft.com/office/powerpoint/2010/main" val="3509293350"/>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Slide - Beig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tx1">
              <a:alpha val="6997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2"/>
                </a:solidFill>
              </a:defRPr>
            </a:lvl1pPr>
          </a:lstStyle>
          <a:p>
            <a:r>
              <a:rPr lang="en-US"/>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Copy describing section/information</a:t>
            </a:r>
          </a:p>
        </p:txBody>
      </p:sp>
    </p:spTree>
    <p:extLst>
      <p:ext uri="{BB962C8B-B14F-4D97-AF65-F5344CB8AC3E}">
        <p14:creationId xmlns:p14="http://schemas.microsoft.com/office/powerpoint/2010/main" val="19638207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Quote-Image2">
    <p:spTree>
      <p:nvGrpSpPr>
        <p:cNvPr id="1" name=""/>
        <p:cNvGrpSpPr/>
        <p:nvPr/>
      </p:nvGrpSpPr>
      <p:grpSpPr>
        <a:xfrm>
          <a:off x="0" y="0"/>
          <a:ext cx="0" cy="0"/>
          <a:chOff x="0" y="0"/>
          <a:chExt cx="0" cy="0"/>
        </a:xfrm>
      </p:grpSpPr>
      <p:pic>
        <p:nvPicPr>
          <p:cNvPr id="7" name="Picture 6" descr="A globe with lights and dots&#10;&#10;Description automatically generated with medium confidence">
            <a:extLst>
              <a:ext uri="{FF2B5EF4-FFF2-40B4-BE49-F238E27FC236}">
                <a16:creationId xmlns:a16="http://schemas.microsoft.com/office/drawing/2014/main" id="{87A4172F-7958-2A2C-FAED-B373B360DC88}"/>
              </a:ext>
            </a:extLst>
          </p:cNvPr>
          <p:cNvPicPr>
            <a:picLocks noChangeAspect="1"/>
          </p:cNvPicPr>
          <p:nvPr userDrawn="1"/>
        </p:nvPicPr>
        <p:blipFill>
          <a:blip r:embed="rId2"/>
          <a:srcRect t="20411" b="12735"/>
          <a:stretch/>
        </p:blipFill>
        <p:spPr>
          <a:xfrm>
            <a:off x="0" y="-1"/>
            <a:ext cx="12192000" cy="4550889"/>
          </a:xfrm>
          <a:prstGeom prst="rect">
            <a:avLst/>
          </a:prstGeom>
        </p:spPr>
      </p:pic>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5" name="Rectangle 4">
            <a:extLst>
              <a:ext uri="{FF2B5EF4-FFF2-40B4-BE49-F238E27FC236}">
                <a16:creationId xmlns:a16="http://schemas.microsoft.com/office/drawing/2014/main" id="{B4B51C0B-D3A2-1F69-0EE7-B776BD6DFE65}"/>
              </a:ext>
            </a:extLst>
          </p:cNvPr>
          <p:cNvSpPr/>
          <p:nvPr userDrawn="1"/>
        </p:nvSpPr>
        <p:spPr>
          <a:xfrm>
            <a:off x="0" y="4465122"/>
            <a:ext cx="12192000" cy="2392878"/>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950584" y="4720876"/>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5819649" y="5060395"/>
            <a:ext cx="5485659"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5926717" y="4900058"/>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0554894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Quote-Image1">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6871245D-1270-0085-04EB-A2436AC3CA5C}"/>
              </a:ext>
            </a:extLst>
          </p:cNvPr>
          <p:cNvPicPr>
            <a:picLocks noChangeAspect="1"/>
          </p:cNvPicPr>
          <p:nvPr userDrawn="1"/>
        </p:nvPicPr>
        <p:blipFill>
          <a:blip r:embed="rId2"/>
          <a:srcRect t="7900" b="7900"/>
          <a:stretch/>
        </p:blipFill>
        <p:spPr>
          <a:xfrm>
            <a:off x="0" y="14286"/>
            <a:ext cx="12192000" cy="6843714"/>
          </a:xfrm>
          <a:prstGeom prst="rect">
            <a:avLst/>
          </a:prstGeom>
        </p:spPr>
      </p:pic>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5" name="Rectangle 4">
            <a:extLst>
              <a:ext uri="{FF2B5EF4-FFF2-40B4-BE49-F238E27FC236}">
                <a16:creationId xmlns:a16="http://schemas.microsoft.com/office/drawing/2014/main" id="{B4B51C0B-D3A2-1F69-0EE7-B776BD6DFE65}"/>
              </a:ext>
            </a:extLst>
          </p:cNvPr>
          <p:cNvSpPr/>
          <p:nvPr userDrawn="1"/>
        </p:nvSpPr>
        <p:spPr>
          <a:xfrm>
            <a:off x="6386512" y="0"/>
            <a:ext cx="5476937" cy="6858000"/>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6615114" y="623889"/>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6686550" y="2103438"/>
            <a:ext cx="3929063"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6757988" y="1943101"/>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6269972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Quote-Image3">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C8E723A3-AAFB-5829-A257-05340351DE90}"/>
              </a:ext>
            </a:extLst>
          </p:cNvPr>
          <p:cNvSpPr/>
          <p:nvPr userDrawn="1"/>
        </p:nvSpPr>
        <p:spPr>
          <a:xfrm>
            <a:off x="0" y="0"/>
            <a:ext cx="1219200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A group of people sitting around a table&#10;&#10;Description automatically generated">
            <a:extLst>
              <a:ext uri="{FF2B5EF4-FFF2-40B4-BE49-F238E27FC236}">
                <a16:creationId xmlns:a16="http://schemas.microsoft.com/office/drawing/2014/main" id="{06E414A0-FEB2-9CAB-42A4-E220C092CF27}"/>
              </a:ext>
            </a:extLst>
          </p:cNvPr>
          <p:cNvPicPr>
            <a:picLocks noChangeAspect="1"/>
          </p:cNvPicPr>
          <p:nvPr userDrawn="1"/>
        </p:nvPicPr>
        <p:blipFill>
          <a:blip r:embed="rId2">
            <a:alphaModFix amt="50000"/>
          </a:blip>
          <a:srcRect t="15625"/>
          <a:stretch/>
        </p:blipFill>
        <p:spPr>
          <a:xfrm>
            <a:off x="0" y="0"/>
            <a:ext cx="12191999" cy="6858000"/>
          </a:xfrm>
          <a:prstGeom prst="rect">
            <a:avLst/>
          </a:prstGeom>
        </p:spPr>
      </p:pic>
      <p:sp>
        <p:nvSpPr>
          <p:cNvPr id="5" name="Rectangle 4">
            <a:extLst>
              <a:ext uri="{FF2B5EF4-FFF2-40B4-BE49-F238E27FC236}">
                <a16:creationId xmlns:a16="http://schemas.microsoft.com/office/drawing/2014/main" id="{B4B51C0B-D3A2-1F69-0EE7-B776BD6DFE65}"/>
              </a:ext>
            </a:extLst>
          </p:cNvPr>
          <p:cNvSpPr/>
          <p:nvPr userDrawn="1"/>
        </p:nvSpPr>
        <p:spPr>
          <a:xfrm>
            <a:off x="5165766" y="3918857"/>
            <a:ext cx="7026234" cy="2939143"/>
          </a:xfrm>
          <a:prstGeom prst="rect">
            <a:avLst/>
          </a:prstGeom>
          <a:solidFill>
            <a:schemeClr val="tx1">
              <a:alpha val="9479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5748214" y="4602122"/>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5784025" y="5452281"/>
            <a:ext cx="5378780" cy="1055398"/>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5879212" y="4555672"/>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7478489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Quote - Image3">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31000"/>
          </a:blip>
          <a:srcRect t="7591" b="7591"/>
          <a:stretch/>
        </p:blipFill>
        <p:spPr>
          <a:xfrm flipH="1">
            <a:off x="-1957389" y="-238245"/>
            <a:ext cx="7943851" cy="7096245"/>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4929188" y="1700214"/>
            <a:ext cx="6418262" cy="857250"/>
          </a:xfrm>
        </p:spPr>
        <p:txBody>
          <a:bodyPr anchor="b">
            <a:normAutofit/>
          </a:bodyPr>
          <a:lstStyle>
            <a:lvl1pPr>
              <a:defRPr sz="3600">
                <a:solidFill>
                  <a:schemeClr val="tx1"/>
                </a:solidFill>
              </a:defRPr>
            </a:lvl1pPr>
          </a:lstStyle>
          <a:p>
            <a:r>
              <a:rPr lang="en-US"/>
              <a:t>Headline / 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4914900" y="3100387"/>
            <a:ext cx="6432550" cy="2989263"/>
          </a:xfrm>
        </p:spPr>
        <p:txBody>
          <a:bodyPr>
            <a:normAutofit/>
          </a:bodyPr>
          <a:lstStyle>
            <a:lvl1pPr marL="0" indent="0">
              <a:buNone/>
              <a:defRPr sz="2000" cap="none" baseline="0">
                <a:solidFill>
                  <a:schemeClr val="tx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a:t>
            </a:r>
          </a:p>
        </p:txBody>
      </p:sp>
      <p:cxnSp>
        <p:nvCxnSpPr>
          <p:cNvPr id="5" name="Straight Connector 4">
            <a:extLst>
              <a:ext uri="{FF2B5EF4-FFF2-40B4-BE49-F238E27FC236}">
                <a16:creationId xmlns:a16="http://schemas.microsoft.com/office/drawing/2014/main" id="{80F068C0-BB03-ED34-CB9A-E98097B666EC}"/>
              </a:ext>
            </a:extLst>
          </p:cNvPr>
          <p:cNvCxnSpPr>
            <a:cxnSpLocks/>
          </p:cNvCxnSpPr>
          <p:nvPr userDrawn="1"/>
        </p:nvCxnSpPr>
        <p:spPr>
          <a:xfrm flipH="1">
            <a:off x="4972050" y="2900363"/>
            <a:ext cx="600075" cy="0"/>
          </a:xfrm>
          <a:prstGeom prst="line">
            <a:avLst/>
          </a:prstGeom>
          <a:ln w="76200">
            <a:solidFill>
              <a:schemeClr val="accent4"/>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9205725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Quote - Image4">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31000"/>
          </a:blip>
          <a:srcRect t="7591" b="7591"/>
          <a:stretch/>
        </p:blipFill>
        <p:spPr>
          <a:xfrm flipH="1">
            <a:off x="-1957389" y="-238245"/>
            <a:ext cx="7943851" cy="7096245"/>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4929188" y="1700214"/>
            <a:ext cx="6418262" cy="857250"/>
          </a:xfrm>
        </p:spPr>
        <p:txBody>
          <a:bodyPr anchor="b">
            <a:normAutofit/>
          </a:bodyPr>
          <a:lstStyle>
            <a:lvl1pPr>
              <a:defRPr sz="3600">
                <a:solidFill>
                  <a:schemeClr val="accent2"/>
                </a:solidFill>
              </a:defRPr>
            </a:lvl1pPr>
          </a:lstStyle>
          <a:p>
            <a:r>
              <a:rPr lang="en-US"/>
              <a:t>Headline / 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4914900" y="3100387"/>
            <a:ext cx="6432550" cy="2989263"/>
          </a:xfrm>
        </p:spPr>
        <p:txBody>
          <a:bodyPr>
            <a:normAutofit/>
          </a:bodyPr>
          <a:lstStyle>
            <a:lvl1pPr marL="0" indent="0">
              <a:buNone/>
              <a:defRPr sz="20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a:t>
            </a:r>
          </a:p>
        </p:txBody>
      </p:sp>
      <p:cxnSp>
        <p:nvCxnSpPr>
          <p:cNvPr id="5" name="Straight Connector 4">
            <a:extLst>
              <a:ext uri="{FF2B5EF4-FFF2-40B4-BE49-F238E27FC236}">
                <a16:creationId xmlns:a16="http://schemas.microsoft.com/office/drawing/2014/main" id="{80F068C0-BB03-ED34-CB9A-E98097B666EC}"/>
              </a:ext>
            </a:extLst>
          </p:cNvPr>
          <p:cNvCxnSpPr>
            <a:cxnSpLocks/>
          </p:cNvCxnSpPr>
          <p:nvPr userDrawn="1"/>
        </p:nvCxnSpPr>
        <p:spPr>
          <a:xfrm flipH="1">
            <a:off x="4972050" y="2900363"/>
            <a:ext cx="600075" cy="0"/>
          </a:xfrm>
          <a:prstGeom prst="line">
            <a:avLst/>
          </a:prstGeom>
          <a:ln w="762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8321207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ack Page - 3 Logos">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66AF24E-E485-4CD9-3BA2-F1663D7523F7}"/>
              </a:ext>
            </a:extLst>
          </p:cNvPr>
          <p:cNvSpPr/>
          <p:nvPr userDrawn="1"/>
        </p:nvSpPr>
        <p:spPr>
          <a:xfrm>
            <a:off x="0" y="0"/>
            <a:ext cx="12192000" cy="4767209"/>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2269121-9FB0-7EAC-179B-B4FC7ECF0126}"/>
              </a:ext>
            </a:extLst>
          </p:cNvPr>
          <p:cNvSpPr>
            <a:spLocks noGrp="1"/>
          </p:cNvSpPr>
          <p:nvPr>
            <p:ph type="title" hasCustomPrompt="1"/>
          </p:nvPr>
        </p:nvSpPr>
        <p:spPr>
          <a:xfrm>
            <a:off x="981075" y="2414589"/>
            <a:ext cx="10515600" cy="800099"/>
          </a:xfrm>
        </p:spPr>
        <p:txBody>
          <a:bodyPr/>
          <a:lstStyle>
            <a:lvl1pPr>
              <a:defRPr>
                <a:solidFill>
                  <a:schemeClr val="accent4">
                    <a:lumMod val="40000"/>
                    <a:lumOff val="60000"/>
                  </a:schemeClr>
                </a:solidFill>
              </a:defRPr>
            </a:lvl1pPr>
          </a:lstStyle>
          <a:p>
            <a:r>
              <a:rPr lang="en-US"/>
              <a:t>Thank you.</a:t>
            </a:r>
          </a:p>
        </p:txBody>
      </p:sp>
      <p:pic>
        <p:nvPicPr>
          <p:cNvPr id="10" name="Picture 9">
            <a:extLst>
              <a:ext uri="{FF2B5EF4-FFF2-40B4-BE49-F238E27FC236}">
                <a16:creationId xmlns:a16="http://schemas.microsoft.com/office/drawing/2014/main" id="{AC840030-2A8B-90A8-AD4A-3BF64A39938A}"/>
              </a:ext>
            </a:extLst>
          </p:cNvPr>
          <p:cNvPicPr>
            <a:picLocks noChangeAspect="1"/>
          </p:cNvPicPr>
          <p:nvPr userDrawn="1"/>
        </p:nvPicPr>
        <p:blipFill>
          <a:blip r:embed="rId2"/>
          <a:srcRect/>
          <a:stretch/>
        </p:blipFill>
        <p:spPr>
          <a:xfrm>
            <a:off x="864650" y="5056186"/>
            <a:ext cx="1490554" cy="1616075"/>
          </a:xfrm>
          <a:prstGeom prst="rect">
            <a:avLst/>
          </a:prstGeom>
        </p:spPr>
      </p:pic>
      <p:pic>
        <p:nvPicPr>
          <p:cNvPr id="12" name="Picture 11">
            <a:extLst>
              <a:ext uri="{FF2B5EF4-FFF2-40B4-BE49-F238E27FC236}">
                <a16:creationId xmlns:a16="http://schemas.microsoft.com/office/drawing/2014/main" id="{49FDF5DF-B7CB-0F00-E463-F9AB78711AD5}"/>
              </a:ext>
            </a:extLst>
          </p:cNvPr>
          <p:cNvPicPr>
            <a:picLocks noChangeAspect="1"/>
          </p:cNvPicPr>
          <p:nvPr userDrawn="1"/>
        </p:nvPicPr>
        <p:blipFill>
          <a:blip r:embed="rId3"/>
          <a:srcRect/>
          <a:stretch/>
        </p:blipFill>
        <p:spPr>
          <a:xfrm>
            <a:off x="2495151" y="5746648"/>
            <a:ext cx="2126187" cy="741099"/>
          </a:xfrm>
          <a:prstGeom prst="rect">
            <a:avLst/>
          </a:prstGeom>
        </p:spPr>
      </p:pic>
      <p:pic>
        <p:nvPicPr>
          <p:cNvPr id="13" name="Picture 12">
            <a:extLst>
              <a:ext uri="{FF2B5EF4-FFF2-40B4-BE49-F238E27FC236}">
                <a16:creationId xmlns:a16="http://schemas.microsoft.com/office/drawing/2014/main" id="{610D6C7B-9708-ECB6-8CC3-3CAF592DD766}"/>
              </a:ext>
            </a:extLst>
          </p:cNvPr>
          <p:cNvPicPr>
            <a:picLocks noChangeAspect="1"/>
          </p:cNvPicPr>
          <p:nvPr userDrawn="1"/>
        </p:nvPicPr>
        <p:blipFill>
          <a:blip r:embed="rId4"/>
          <a:srcRect/>
          <a:stretch/>
        </p:blipFill>
        <p:spPr>
          <a:xfrm>
            <a:off x="4699052" y="5699286"/>
            <a:ext cx="2219099" cy="811865"/>
          </a:xfrm>
          <a:prstGeom prst="rect">
            <a:avLst/>
          </a:prstGeom>
        </p:spPr>
      </p:pic>
      <p:pic>
        <p:nvPicPr>
          <p:cNvPr id="3" name="Picture 2">
            <a:extLst>
              <a:ext uri="{FF2B5EF4-FFF2-40B4-BE49-F238E27FC236}">
                <a16:creationId xmlns:a16="http://schemas.microsoft.com/office/drawing/2014/main" id="{A38C7C42-AF72-EE18-C509-0EAF382C4780}"/>
              </a:ext>
            </a:extLst>
          </p:cNvPr>
          <p:cNvPicPr>
            <a:picLocks noChangeAspect="1"/>
          </p:cNvPicPr>
          <p:nvPr userDrawn="1"/>
        </p:nvPicPr>
        <p:blipFill>
          <a:blip r:embed="rId5">
            <a:alphaModFix amt="15000"/>
          </a:blip>
          <a:srcRect t="-1380" b="17684"/>
          <a:stretch/>
        </p:blipFill>
        <p:spPr>
          <a:xfrm>
            <a:off x="5462649" y="130629"/>
            <a:ext cx="6729351" cy="6727371"/>
          </a:xfrm>
          <a:prstGeom prst="rect">
            <a:avLst/>
          </a:prstGeom>
        </p:spPr>
      </p:pic>
      <p:sp>
        <p:nvSpPr>
          <p:cNvPr id="4" name="Text Placeholder 8">
            <a:extLst>
              <a:ext uri="{FF2B5EF4-FFF2-40B4-BE49-F238E27FC236}">
                <a16:creationId xmlns:a16="http://schemas.microsoft.com/office/drawing/2014/main" id="{1D873ABF-F8A2-7130-507B-CDB1A2920252}"/>
              </a:ext>
            </a:extLst>
          </p:cNvPr>
          <p:cNvSpPr>
            <a:spLocks noGrp="1"/>
          </p:cNvSpPr>
          <p:nvPr>
            <p:ph type="body" sz="quarter" idx="14" hasCustomPrompt="1"/>
          </p:nvPr>
        </p:nvSpPr>
        <p:spPr>
          <a:xfrm>
            <a:off x="9500260" y="5823917"/>
            <a:ext cx="2208810" cy="588756"/>
          </a:xfrm>
        </p:spPr>
        <p:txBody>
          <a:bodyPr>
            <a:normAutofit/>
          </a:bodyPr>
          <a:lstStyle>
            <a:lvl1pPr marL="0" indent="0">
              <a:buNone/>
              <a:defRPr sz="20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err="1"/>
              <a:t>EthicsandAudit.org</a:t>
            </a:r>
            <a:endParaRPr lang="en-US"/>
          </a:p>
        </p:txBody>
      </p:sp>
      <p:sp>
        <p:nvSpPr>
          <p:cNvPr id="8" name="Text Placeholder 7">
            <a:extLst>
              <a:ext uri="{FF2B5EF4-FFF2-40B4-BE49-F238E27FC236}">
                <a16:creationId xmlns:a16="http://schemas.microsoft.com/office/drawing/2014/main" id="{F3FC046F-DF83-B46E-9BF2-477CF953074E}"/>
              </a:ext>
            </a:extLst>
          </p:cNvPr>
          <p:cNvSpPr>
            <a:spLocks noGrp="1"/>
          </p:cNvSpPr>
          <p:nvPr>
            <p:ph type="body" sz="quarter" idx="13" hasCustomPrompt="1"/>
          </p:nvPr>
        </p:nvSpPr>
        <p:spPr>
          <a:xfrm>
            <a:off x="1000125" y="3343276"/>
            <a:ext cx="6858771" cy="628649"/>
          </a:xfrm>
        </p:spPr>
        <p:txBody>
          <a:bodyPr>
            <a:noAutofit/>
          </a:bodyPr>
          <a:lstStyle>
            <a:lvl1pPr marL="0" indent="0">
              <a:buNone/>
              <a:defRPr sz="2400">
                <a:solidFill>
                  <a:schemeClr val="accent4">
                    <a:lumMod val="40000"/>
                    <a:lumOff val="60000"/>
                  </a:schemeClr>
                </a:solidFill>
              </a:defRPr>
            </a:lvl1pPr>
          </a:lstStyle>
          <a:p>
            <a:pPr lvl="0"/>
            <a:r>
              <a:rPr lang="en-US"/>
              <a:t>International Foundation for Ethics and Audit</a:t>
            </a:r>
          </a:p>
        </p:txBody>
      </p:sp>
    </p:spTree>
    <p:extLst>
      <p:ext uri="{BB962C8B-B14F-4D97-AF65-F5344CB8AC3E}">
        <p14:creationId xmlns:p14="http://schemas.microsoft.com/office/powerpoint/2010/main" val="200164881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IAASB Back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66AF24E-E485-4CD9-3BA2-F1663D7523F7}"/>
              </a:ext>
            </a:extLst>
          </p:cNvPr>
          <p:cNvSpPr/>
          <p:nvPr userDrawn="1"/>
        </p:nvSpPr>
        <p:spPr>
          <a:xfrm>
            <a:off x="0" y="0"/>
            <a:ext cx="12192000" cy="6858000"/>
          </a:xfrm>
          <a:prstGeom prst="rect">
            <a:avLst/>
          </a:prstGeom>
          <a:solidFill>
            <a:schemeClr val="accent3">
              <a:lumMod val="40000"/>
              <a:lumOff val="60000"/>
              <a:alpha val="59666"/>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44776999-BB7B-63F5-E23A-1BA4C2661970}"/>
              </a:ext>
            </a:extLst>
          </p:cNvPr>
          <p:cNvPicPr>
            <a:picLocks noChangeAspect="1"/>
          </p:cNvPicPr>
          <p:nvPr userDrawn="1"/>
        </p:nvPicPr>
        <p:blipFill>
          <a:blip r:embed="rId2">
            <a:alphaModFix amt="6000"/>
          </a:blip>
          <a:srcRect t="7591" b="7591"/>
          <a:stretch/>
        </p:blipFill>
        <p:spPr>
          <a:xfrm>
            <a:off x="6626822" y="-142875"/>
            <a:ext cx="8236942" cy="7358063"/>
          </a:xfrm>
          <a:prstGeom prst="rect">
            <a:avLst/>
          </a:prstGeom>
        </p:spPr>
      </p:pic>
      <p:sp>
        <p:nvSpPr>
          <p:cNvPr id="2" name="Title 1">
            <a:extLst>
              <a:ext uri="{FF2B5EF4-FFF2-40B4-BE49-F238E27FC236}">
                <a16:creationId xmlns:a16="http://schemas.microsoft.com/office/drawing/2014/main" id="{62269121-9FB0-7EAC-179B-B4FC7ECF0126}"/>
              </a:ext>
            </a:extLst>
          </p:cNvPr>
          <p:cNvSpPr>
            <a:spLocks noGrp="1"/>
          </p:cNvSpPr>
          <p:nvPr>
            <p:ph type="title" hasCustomPrompt="1"/>
          </p:nvPr>
        </p:nvSpPr>
        <p:spPr>
          <a:xfrm>
            <a:off x="981075" y="2414589"/>
            <a:ext cx="10515600" cy="800099"/>
          </a:xfrm>
        </p:spPr>
        <p:txBody>
          <a:bodyPr/>
          <a:lstStyle>
            <a:lvl1pPr>
              <a:defRPr>
                <a:solidFill>
                  <a:schemeClr val="accent1"/>
                </a:solidFill>
              </a:defRPr>
            </a:lvl1pPr>
          </a:lstStyle>
          <a:p>
            <a:r>
              <a:rPr lang="en-US"/>
              <a:t>Thank you.</a:t>
            </a:r>
          </a:p>
        </p:txBody>
      </p:sp>
      <p:pic>
        <p:nvPicPr>
          <p:cNvPr id="12" name="Picture 11">
            <a:extLst>
              <a:ext uri="{FF2B5EF4-FFF2-40B4-BE49-F238E27FC236}">
                <a16:creationId xmlns:a16="http://schemas.microsoft.com/office/drawing/2014/main" id="{49FDF5DF-B7CB-0F00-E463-F9AB78711AD5}"/>
              </a:ext>
            </a:extLst>
          </p:cNvPr>
          <p:cNvPicPr>
            <a:picLocks noChangeAspect="1"/>
          </p:cNvPicPr>
          <p:nvPr userDrawn="1"/>
        </p:nvPicPr>
        <p:blipFill>
          <a:blip r:embed="rId3"/>
          <a:srcRect/>
          <a:stretch/>
        </p:blipFill>
        <p:spPr>
          <a:xfrm>
            <a:off x="827205" y="4972051"/>
            <a:ext cx="3610656" cy="1258522"/>
          </a:xfrm>
          <a:prstGeom prst="rect">
            <a:avLst/>
          </a:prstGeom>
        </p:spPr>
      </p:pic>
      <p:pic>
        <p:nvPicPr>
          <p:cNvPr id="5" name="Picture 4">
            <a:extLst>
              <a:ext uri="{FF2B5EF4-FFF2-40B4-BE49-F238E27FC236}">
                <a16:creationId xmlns:a16="http://schemas.microsoft.com/office/drawing/2014/main" id="{75AA75F5-0A89-1A6E-6AD7-9CEDD104B8F7}"/>
              </a:ext>
            </a:extLst>
          </p:cNvPr>
          <p:cNvPicPr>
            <a:picLocks noChangeAspect="1"/>
          </p:cNvPicPr>
          <p:nvPr userDrawn="1"/>
        </p:nvPicPr>
        <p:blipFill>
          <a:blip r:embed="rId4">
            <a:alphaModFix amt="15000"/>
          </a:blip>
          <a:srcRect t="-789" b="16650"/>
          <a:stretch/>
        </p:blipFill>
        <p:spPr>
          <a:xfrm>
            <a:off x="5462649" y="95003"/>
            <a:ext cx="6729351" cy="6762997"/>
          </a:xfrm>
          <a:prstGeom prst="rect">
            <a:avLst/>
          </a:prstGeom>
        </p:spPr>
      </p:pic>
      <p:sp>
        <p:nvSpPr>
          <p:cNvPr id="9" name="Text Placeholder 8">
            <a:extLst>
              <a:ext uri="{FF2B5EF4-FFF2-40B4-BE49-F238E27FC236}">
                <a16:creationId xmlns:a16="http://schemas.microsoft.com/office/drawing/2014/main" id="{EADF24AB-90E7-2EA8-48FD-CF32569F94F6}"/>
              </a:ext>
            </a:extLst>
          </p:cNvPr>
          <p:cNvSpPr>
            <a:spLocks noGrp="1"/>
          </p:cNvSpPr>
          <p:nvPr>
            <p:ph type="body" sz="quarter" idx="14" hasCustomPrompt="1"/>
          </p:nvPr>
        </p:nvSpPr>
        <p:spPr>
          <a:xfrm>
            <a:off x="10212778" y="5705167"/>
            <a:ext cx="1496291" cy="588756"/>
          </a:xfrm>
        </p:spPr>
        <p:txBody>
          <a:bodyPr>
            <a:normAutofit/>
          </a:bodyPr>
          <a:lstStyle>
            <a:lvl1pPr marL="0" indent="0">
              <a:buNone/>
              <a:defRPr sz="20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IAASB.org</a:t>
            </a:r>
          </a:p>
        </p:txBody>
      </p:sp>
      <p:sp>
        <p:nvSpPr>
          <p:cNvPr id="3" name="Text Placeholder 7">
            <a:extLst>
              <a:ext uri="{FF2B5EF4-FFF2-40B4-BE49-F238E27FC236}">
                <a16:creationId xmlns:a16="http://schemas.microsoft.com/office/drawing/2014/main" id="{DEF2FB99-A42B-3D6A-4919-12D58339E293}"/>
              </a:ext>
            </a:extLst>
          </p:cNvPr>
          <p:cNvSpPr>
            <a:spLocks noGrp="1"/>
          </p:cNvSpPr>
          <p:nvPr>
            <p:ph type="body" sz="quarter" idx="13" hasCustomPrompt="1"/>
          </p:nvPr>
        </p:nvSpPr>
        <p:spPr>
          <a:xfrm>
            <a:off x="1000125" y="3343276"/>
            <a:ext cx="9428978" cy="628649"/>
          </a:xfrm>
        </p:spPr>
        <p:txBody>
          <a:bodyPr>
            <a:noAutofit/>
          </a:bodyPr>
          <a:lstStyle>
            <a:lvl1pPr marL="0" indent="0">
              <a:buNone/>
              <a:defRPr sz="2400">
                <a:solidFill>
                  <a:schemeClr val="accent1"/>
                </a:solidFill>
              </a:defRPr>
            </a:lvl1pPr>
          </a:lstStyle>
          <a:p>
            <a:pPr lvl="0"/>
            <a:r>
              <a:rPr lang="en-US"/>
              <a:t>International Auditing and Assurance Standards Board</a:t>
            </a:r>
          </a:p>
        </p:txBody>
      </p:sp>
      <p:sp>
        <p:nvSpPr>
          <p:cNvPr id="8" name="TextBox 7">
            <a:extLst>
              <a:ext uri="{FF2B5EF4-FFF2-40B4-BE49-F238E27FC236}">
                <a16:creationId xmlns:a16="http://schemas.microsoft.com/office/drawing/2014/main" id="{AA9F9A2A-5191-7B90-16C8-80A6DF155187}"/>
              </a:ext>
            </a:extLst>
          </p:cNvPr>
          <p:cNvSpPr txBox="1"/>
          <p:nvPr userDrawn="1"/>
        </p:nvSpPr>
        <p:spPr>
          <a:xfrm>
            <a:off x="6024880" y="6363176"/>
            <a:ext cx="6068797" cy="461665"/>
          </a:xfrm>
          <a:prstGeom prst="rect">
            <a:avLst/>
          </a:prstGeom>
          <a:noFill/>
        </p:spPr>
        <p:txBody>
          <a:bodyPr wrap="square">
            <a:spAutoFit/>
          </a:bodyPr>
          <a:lstStyle/>
          <a:p>
            <a:pPr algn="r"/>
            <a:r>
              <a:rPr lang="en-US" sz="1200" i="1" kern="1200">
                <a:solidFill>
                  <a:srgbClr val="4B5E7C"/>
                </a:solidFill>
                <a:latin typeface="+mj-lt"/>
                <a:ea typeface="+mn-ea"/>
                <a:cs typeface="+mn-cs"/>
              </a:rPr>
              <a:t>For permission to reproduce or translate the international standards or for information about intellectual property matters, please </a:t>
            </a:r>
            <a:r>
              <a:rPr lang="en-US" sz="1200" i="1">
                <a:solidFill>
                  <a:srgbClr val="4B5E7C"/>
                </a:solidFill>
                <a:effectLst/>
                <a:latin typeface="+mj-lt"/>
                <a:ea typeface="Aptos" panose="020B0004020202020204" pitchFamily="34" charset="0"/>
              </a:rPr>
              <a:t>visit </a:t>
            </a:r>
            <a:r>
              <a:rPr lang="en-US" sz="1200" i="1" u="sng">
                <a:solidFill>
                  <a:srgbClr val="4B5E7C"/>
                </a:solidFill>
                <a:effectLst/>
                <a:latin typeface="+mj-lt"/>
                <a:ea typeface="Aptos" panose="020B000402020202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Permissions</a:t>
            </a:r>
            <a:r>
              <a:rPr lang="en-US" sz="1200" i="1">
                <a:solidFill>
                  <a:srgbClr val="4B5E7C"/>
                </a:solidFill>
                <a:effectLst/>
                <a:latin typeface="+mj-lt"/>
                <a:ea typeface="Aptos" panose="020B0004020202020204" pitchFamily="34" charset="0"/>
              </a:rPr>
              <a:t> or email Permissions@IFAC.org.</a:t>
            </a:r>
            <a:endParaRPr lang="en-US" sz="1200">
              <a:solidFill>
                <a:srgbClr val="4B5E7C"/>
              </a:solidFill>
              <a:latin typeface="+mj-lt"/>
            </a:endParaRPr>
          </a:p>
        </p:txBody>
      </p:sp>
    </p:spTree>
    <p:extLst>
      <p:ext uri="{BB962C8B-B14F-4D97-AF65-F5344CB8AC3E}">
        <p14:creationId xmlns:p14="http://schemas.microsoft.com/office/powerpoint/2010/main" val="136282343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IESBA Back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66AF24E-E485-4CD9-3BA2-F1663D7523F7}"/>
              </a:ext>
            </a:extLst>
          </p:cNvPr>
          <p:cNvSpPr/>
          <p:nvPr userDrawn="1"/>
        </p:nvSpPr>
        <p:spPr>
          <a:xfrm>
            <a:off x="0" y="0"/>
            <a:ext cx="12192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44776999-BB7B-63F5-E23A-1BA4C2661970}"/>
              </a:ext>
            </a:extLst>
          </p:cNvPr>
          <p:cNvPicPr>
            <a:picLocks noChangeAspect="1"/>
          </p:cNvPicPr>
          <p:nvPr userDrawn="1"/>
        </p:nvPicPr>
        <p:blipFill>
          <a:blip r:embed="rId2">
            <a:alphaModFix amt="6000"/>
          </a:blip>
          <a:srcRect t="7591" b="7591"/>
          <a:stretch/>
        </p:blipFill>
        <p:spPr>
          <a:xfrm>
            <a:off x="6626822" y="-142875"/>
            <a:ext cx="8236942" cy="7358063"/>
          </a:xfrm>
          <a:prstGeom prst="rect">
            <a:avLst/>
          </a:prstGeom>
        </p:spPr>
      </p:pic>
      <p:pic>
        <p:nvPicPr>
          <p:cNvPr id="7" name="Picture 6">
            <a:extLst>
              <a:ext uri="{FF2B5EF4-FFF2-40B4-BE49-F238E27FC236}">
                <a16:creationId xmlns:a16="http://schemas.microsoft.com/office/drawing/2014/main" id="{28995B5C-4EAE-26C8-8EB6-2D408A782FA8}"/>
              </a:ext>
            </a:extLst>
          </p:cNvPr>
          <p:cNvPicPr>
            <a:picLocks noChangeAspect="1"/>
          </p:cNvPicPr>
          <p:nvPr userDrawn="1"/>
        </p:nvPicPr>
        <p:blipFill>
          <a:blip r:embed="rId3"/>
          <a:srcRect/>
          <a:stretch/>
        </p:blipFill>
        <p:spPr>
          <a:xfrm>
            <a:off x="954420" y="4878036"/>
            <a:ext cx="3959846" cy="1448724"/>
          </a:xfrm>
          <a:prstGeom prst="rect">
            <a:avLst/>
          </a:prstGeom>
        </p:spPr>
      </p:pic>
      <p:sp>
        <p:nvSpPr>
          <p:cNvPr id="2" name="Title 1">
            <a:extLst>
              <a:ext uri="{FF2B5EF4-FFF2-40B4-BE49-F238E27FC236}">
                <a16:creationId xmlns:a16="http://schemas.microsoft.com/office/drawing/2014/main" id="{62269121-9FB0-7EAC-179B-B4FC7ECF0126}"/>
              </a:ext>
            </a:extLst>
          </p:cNvPr>
          <p:cNvSpPr>
            <a:spLocks noGrp="1"/>
          </p:cNvSpPr>
          <p:nvPr>
            <p:ph type="title" hasCustomPrompt="1"/>
          </p:nvPr>
        </p:nvSpPr>
        <p:spPr>
          <a:xfrm>
            <a:off x="981075" y="2414589"/>
            <a:ext cx="10515600" cy="800099"/>
          </a:xfrm>
        </p:spPr>
        <p:txBody>
          <a:bodyPr/>
          <a:lstStyle>
            <a:lvl1pPr>
              <a:defRPr>
                <a:solidFill>
                  <a:schemeClr val="accent1"/>
                </a:solidFill>
              </a:defRPr>
            </a:lvl1pPr>
          </a:lstStyle>
          <a:p>
            <a:r>
              <a:rPr lang="en-US"/>
              <a:t>Thank you.</a:t>
            </a:r>
          </a:p>
        </p:txBody>
      </p:sp>
      <p:pic>
        <p:nvPicPr>
          <p:cNvPr id="8" name="Picture 7" descr="A black and white logo&#10;&#10;Description automatically generated">
            <a:extLst>
              <a:ext uri="{FF2B5EF4-FFF2-40B4-BE49-F238E27FC236}">
                <a16:creationId xmlns:a16="http://schemas.microsoft.com/office/drawing/2014/main" id="{FCF3ED0E-DF79-A38E-7AA0-5DCE0469126E}"/>
              </a:ext>
            </a:extLst>
          </p:cNvPr>
          <p:cNvPicPr>
            <a:picLocks noChangeAspect="1"/>
          </p:cNvPicPr>
          <p:nvPr userDrawn="1"/>
        </p:nvPicPr>
        <p:blipFill>
          <a:blip r:embed="rId4">
            <a:alphaModFix amt="50000"/>
          </a:blip>
          <a:srcRect b="16161"/>
          <a:stretch/>
        </p:blipFill>
        <p:spPr>
          <a:xfrm>
            <a:off x="5462649" y="119164"/>
            <a:ext cx="6729351" cy="6738836"/>
          </a:xfrm>
          <a:prstGeom prst="rect">
            <a:avLst/>
          </a:prstGeom>
        </p:spPr>
      </p:pic>
      <p:sp>
        <p:nvSpPr>
          <p:cNvPr id="9" name="Text Placeholder 8">
            <a:extLst>
              <a:ext uri="{FF2B5EF4-FFF2-40B4-BE49-F238E27FC236}">
                <a16:creationId xmlns:a16="http://schemas.microsoft.com/office/drawing/2014/main" id="{09C053BF-2EED-9865-5F53-6F86D7A917B5}"/>
              </a:ext>
            </a:extLst>
          </p:cNvPr>
          <p:cNvSpPr>
            <a:spLocks noGrp="1"/>
          </p:cNvSpPr>
          <p:nvPr>
            <p:ph type="body" sz="quarter" idx="14" hasCustomPrompt="1"/>
          </p:nvPr>
        </p:nvSpPr>
        <p:spPr>
          <a:xfrm>
            <a:off x="9488384" y="5705167"/>
            <a:ext cx="2220685" cy="588756"/>
          </a:xfrm>
        </p:spPr>
        <p:txBody>
          <a:bodyPr>
            <a:normAutofit/>
          </a:bodyPr>
          <a:lstStyle>
            <a:lvl1pPr marL="0" indent="0">
              <a:buNone/>
              <a:defRPr sz="20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EthicsBoard.org</a:t>
            </a:r>
          </a:p>
        </p:txBody>
      </p:sp>
      <p:sp>
        <p:nvSpPr>
          <p:cNvPr id="3" name="Text Placeholder 7">
            <a:extLst>
              <a:ext uri="{FF2B5EF4-FFF2-40B4-BE49-F238E27FC236}">
                <a16:creationId xmlns:a16="http://schemas.microsoft.com/office/drawing/2014/main" id="{DEF2FB99-A42B-3D6A-4919-12D58339E293}"/>
              </a:ext>
            </a:extLst>
          </p:cNvPr>
          <p:cNvSpPr>
            <a:spLocks noGrp="1"/>
          </p:cNvSpPr>
          <p:nvPr>
            <p:ph type="body" sz="quarter" idx="13" hasCustomPrompt="1"/>
          </p:nvPr>
        </p:nvSpPr>
        <p:spPr>
          <a:xfrm>
            <a:off x="1000125" y="3343276"/>
            <a:ext cx="7600177" cy="628649"/>
          </a:xfrm>
        </p:spPr>
        <p:txBody>
          <a:bodyPr>
            <a:noAutofit/>
          </a:bodyPr>
          <a:lstStyle>
            <a:lvl1pPr marL="0" indent="0">
              <a:buNone/>
              <a:defRPr sz="2400">
                <a:solidFill>
                  <a:schemeClr val="accent1"/>
                </a:solidFill>
              </a:defRPr>
            </a:lvl1pPr>
          </a:lstStyle>
          <a:p>
            <a:pPr lvl="0"/>
            <a:r>
              <a:rPr lang="en-US"/>
              <a:t>International Ethics Standards Board for Accountants</a:t>
            </a:r>
          </a:p>
        </p:txBody>
      </p:sp>
      <p:sp>
        <p:nvSpPr>
          <p:cNvPr id="11" name="TextBox 10">
            <a:extLst>
              <a:ext uri="{FF2B5EF4-FFF2-40B4-BE49-F238E27FC236}">
                <a16:creationId xmlns:a16="http://schemas.microsoft.com/office/drawing/2014/main" id="{901CA54C-CD06-E29E-9EA5-2B0FD850F202}"/>
              </a:ext>
            </a:extLst>
          </p:cNvPr>
          <p:cNvSpPr txBox="1"/>
          <p:nvPr userDrawn="1"/>
        </p:nvSpPr>
        <p:spPr>
          <a:xfrm>
            <a:off x="6024880" y="6363176"/>
            <a:ext cx="6068797" cy="461665"/>
          </a:xfrm>
          <a:prstGeom prst="rect">
            <a:avLst/>
          </a:prstGeom>
          <a:noFill/>
        </p:spPr>
        <p:txBody>
          <a:bodyPr wrap="square">
            <a:spAutoFit/>
          </a:bodyPr>
          <a:lstStyle/>
          <a:p>
            <a:pPr algn="r"/>
            <a:r>
              <a:rPr lang="en-US" sz="1200" i="1" kern="1200">
                <a:solidFill>
                  <a:srgbClr val="4B5E7C"/>
                </a:solidFill>
                <a:latin typeface="+mj-lt"/>
                <a:ea typeface="+mn-ea"/>
                <a:cs typeface="+mn-cs"/>
              </a:rPr>
              <a:t>For permission to reproduce or translate the international standards or for information about intellectual property matters, please </a:t>
            </a:r>
            <a:r>
              <a:rPr lang="en-US" sz="1200" i="1">
                <a:solidFill>
                  <a:srgbClr val="4B5E7C"/>
                </a:solidFill>
                <a:effectLst/>
                <a:latin typeface="+mj-lt"/>
                <a:ea typeface="Aptos" panose="020B0004020202020204" pitchFamily="34" charset="0"/>
              </a:rPr>
              <a:t>visit </a:t>
            </a:r>
            <a:r>
              <a:rPr lang="en-US" sz="1200" i="1" u="sng">
                <a:solidFill>
                  <a:srgbClr val="4B5E7C"/>
                </a:solidFill>
                <a:effectLst/>
                <a:latin typeface="+mj-lt"/>
                <a:ea typeface="Aptos" panose="020B000402020202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Permissions</a:t>
            </a:r>
            <a:r>
              <a:rPr lang="en-US" sz="1200" i="1">
                <a:solidFill>
                  <a:srgbClr val="4B5E7C"/>
                </a:solidFill>
                <a:effectLst/>
                <a:latin typeface="+mj-lt"/>
                <a:ea typeface="Aptos" panose="020B0004020202020204" pitchFamily="34" charset="0"/>
              </a:rPr>
              <a:t> or email Permissions@IFAC.org.</a:t>
            </a:r>
            <a:endParaRPr lang="en-US" sz="1200">
              <a:solidFill>
                <a:srgbClr val="4B5E7C"/>
              </a:solidFill>
              <a:latin typeface="+mj-lt"/>
            </a:endParaRPr>
          </a:p>
        </p:txBody>
      </p:sp>
    </p:spTree>
    <p:extLst>
      <p:ext uri="{BB962C8B-B14F-4D97-AF65-F5344CB8AC3E}">
        <p14:creationId xmlns:p14="http://schemas.microsoft.com/office/powerpoint/2010/main" val="284299784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9" name="Oval 18">
            <a:extLst>
              <a:ext uri="{FF2B5EF4-FFF2-40B4-BE49-F238E27FC236}">
                <a16:creationId xmlns:a16="http://schemas.microsoft.com/office/drawing/2014/main" id="{8305E93B-211D-4EFA-63FA-C74D5B1C9A17}"/>
              </a:ext>
            </a:extLst>
          </p:cNvPr>
          <p:cNvSpPr/>
          <p:nvPr userDrawn="1"/>
        </p:nvSpPr>
        <p:spPr>
          <a:xfrm>
            <a:off x="8785654" y="3303373"/>
            <a:ext cx="2434281" cy="2434281"/>
          </a:xfrm>
          <a:prstGeom prst="ellipse">
            <a:avLst/>
          </a:prstGeom>
          <a:solidFill>
            <a:schemeClr val="accent3">
              <a:alpha val="89617"/>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2508422"/>
          </a:xfrm>
          <a:prstGeom prst="rect">
            <a:avLst/>
          </a:prstGeom>
          <a:solidFill>
            <a:schemeClr val="accent3">
              <a:lumMod val="60000"/>
              <a:lumOff val="40000"/>
              <a:alpha val="5994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914396"/>
            <a:ext cx="7451124" cy="1015663"/>
          </a:xfrm>
          <a:prstGeom prst="rect">
            <a:avLst/>
          </a:prstGeom>
          <a:noFill/>
        </p:spPr>
        <p:txBody>
          <a:bodyPr wrap="square" rtlCol="0">
            <a:spAutoFit/>
          </a:bodyPr>
          <a:lstStyle/>
          <a:p>
            <a:r>
              <a:rPr lang="en-US" sz="6000" b="0" cap="none" baseline="0">
                <a:solidFill>
                  <a:schemeClr val="accent1"/>
                </a:solidFill>
                <a:latin typeface="+mj-lt"/>
              </a:rPr>
              <a:t>Follow IAASB</a:t>
            </a:r>
            <a:r>
              <a:rPr lang="en-US" sz="6000" b="0" cap="none">
                <a:solidFill>
                  <a:schemeClr val="accent1"/>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766112"/>
            <a:ext cx="3793524" cy="369332"/>
          </a:xfrm>
          <a:prstGeom prst="rect">
            <a:avLst/>
          </a:prstGeom>
          <a:noFill/>
        </p:spPr>
        <p:txBody>
          <a:bodyPr wrap="square" rtlCol="0">
            <a:spAutoFit/>
          </a:bodyPr>
          <a:lstStyle/>
          <a:p>
            <a:r>
              <a:rPr lang="en-US">
                <a:solidFill>
                  <a:schemeClr val="accent3"/>
                </a:solidFill>
              </a:rPr>
              <a:t>TO LEARN MORE</a:t>
            </a:r>
          </a:p>
        </p:txBody>
      </p:sp>
      <p:pic>
        <p:nvPicPr>
          <p:cNvPr id="8" name="Picture 7" descr="A black background with a black square&#10;&#10;Description automatically generated with medium confidence">
            <a:extLst>
              <a:ext uri="{FF2B5EF4-FFF2-40B4-BE49-F238E27FC236}">
                <a16:creationId xmlns:a16="http://schemas.microsoft.com/office/drawing/2014/main" id="{D7E24F94-A103-45D6-6CEB-A2CBD27563C7}"/>
              </a:ext>
            </a:extLst>
          </p:cNvPr>
          <p:cNvPicPr>
            <a:picLocks noChangeAspect="1"/>
          </p:cNvPicPr>
          <p:nvPr userDrawn="1"/>
        </p:nvPicPr>
        <p:blipFill>
          <a:blip r:embed="rId2"/>
          <a:stretch>
            <a:fillRect/>
          </a:stretch>
        </p:blipFill>
        <p:spPr>
          <a:xfrm>
            <a:off x="1281621" y="2967485"/>
            <a:ext cx="608962" cy="622156"/>
          </a:xfrm>
          <a:prstGeom prst="rect">
            <a:avLst/>
          </a:prstGeom>
        </p:spPr>
      </p:pic>
      <p:sp>
        <p:nvSpPr>
          <p:cNvPr id="9" name="TextBox 8">
            <a:extLst>
              <a:ext uri="{FF2B5EF4-FFF2-40B4-BE49-F238E27FC236}">
                <a16:creationId xmlns:a16="http://schemas.microsoft.com/office/drawing/2014/main" id="{C5ACAA7C-C5AC-3A33-B2D3-BB3B4D01A78B}"/>
              </a:ext>
            </a:extLst>
          </p:cNvPr>
          <p:cNvSpPr txBox="1"/>
          <p:nvPr userDrawn="1"/>
        </p:nvSpPr>
        <p:spPr>
          <a:xfrm>
            <a:off x="2187147" y="2990335"/>
            <a:ext cx="4040659" cy="584775"/>
          </a:xfrm>
          <a:prstGeom prst="rect">
            <a:avLst/>
          </a:prstGeom>
          <a:noFill/>
        </p:spPr>
        <p:txBody>
          <a:bodyPr wrap="square" rtlCol="0">
            <a:spAutoFit/>
          </a:bodyPr>
          <a:lstStyle/>
          <a:p>
            <a:r>
              <a:rPr lang="en-US" sz="3200">
                <a:solidFill>
                  <a:schemeClr val="accent1"/>
                </a:solidFill>
              </a:rPr>
              <a:t>@IAASB_News</a:t>
            </a:r>
          </a:p>
        </p:txBody>
      </p:sp>
      <p:sp>
        <p:nvSpPr>
          <p:cNvPr id="10" name="TextBox 9">
            <a:extLst>
              <a:ext uri="{FF2B5EF4-FFF2-40B4-BE49-F238E27FC236}">
                <a16:creationId xmlns:a16="http://schemas.microsoft.com/office/drawing/2014/main" id="{DD7C9203-6886-C266-0E96-6A3AF85E7D97}"/>
              </a:ext>
            </a:extLst>
          </p:cNvPr>
          <p:cNvSpPr txBox="1"/>
          <p:nvPr userDrawn="1"/>
        </p:nvSpPr>
        <p:spPr>
          <a:xfrm>
            <a:off x="2171700" y="3958283"/>
            <a:ext cx="7261653" cy="1022075"/>
          </a:xfrm>
          <a:prstGeom prst="rect">
            <a:avLst/>
          </a:prstGeom>
          <a:noFill/>
        </p:spPr>
        <p:txBody>
          <a:bodyPr wrap="square" rtlCol="0">
            <a:spAutoFit/>
          </a:bodyPr>
          <a:lstStyle/>
          <a:p>
            <a:pPr>
              <a:lnSpc>
                <a:spcPts val="3600"/>
              </a:lnSpc>
            </a:pPr>
            <a:r>
              <a:rPr lang="en-US" sz="3200">
                <a:solidFill>
                  <a:schemeClr val="accent1"/>
                </a:solidFill>
              </a:rPr>
              <a:t>@International Auditing and    </a:t>
            </a:r>
          </a:p>
          <a:p>
            <a:pPr>
              <a:lnSpc>
                <a:spcPts val="3600"/>
              </a:lnSpc>
            </a:pPr>
            <a:r>
              <a:rPr lang="en-US" sz="3200">
                <a:solidFill>
                  <a:schemeClr val="accent1"/>
                </a:solidFill>
              </a:rPr>
              <a:t>     Assurance Standards Board</a:t>
            </a:r>
          </a:p>
        </p:txBody>
      </p:sp>
      <p:pic>
        <p:nvPicPr>
          <p:cNvPr id="13" name="Picture 12" descr="A blue and black logo&#10;&#10;Description automatically generated">
            <a:extLst>
              <a:ext uri="{FF2B5EF4-FFF2-40B4-BE49-F238E27FC236}">
                <a16:creationId xmlns:a16="http://schemas.microsoft.com/office/drawing/2014/main" id="{2813CD03-C804-D238-6708-E57AF29F3CBD}"/>
              </a:ext>
            </a:extLst>
          </p:cNvPr>
          <p:cNvPicPr>
            <a:picLocks noChangeAspect="1"/>
          </p:cNvPicPr>
          <p:nvPr userDrawn="1"/>
        </p:nvPicPr>
        <p:blipFill>
          <a:blip r:embed="rId3"/>
          <a:stretch>
            <a:fillRect/>
          </a:stretch>
        </p:blipFill>
        <p:spPr>
          <a:xfrm>
            <a:off x="1239987" y="4083913"/>
            <a:ext cx="727996" cy="617839"/>
          </a:xfrm>
          <a:prstGeom prst="rect">
            <a:avLst/>
          </a:prstGeom>
        </p:spPr>
      </p:pic>
      <p:pic>
        <p:nvPicPr>
          <p:cNvPr id="15" name="Picture 14" descr="A white text on a black background&#10;&#10;Description automatically generated">
            <a:extLst>
              <a:ext uri="{FF2B5EF4-FFF2-40B4-BE49-F238E27FC236}">
                <a16:creationId xmlns:a16="http://schemas.microsoft.com/office/drawing/2014/main" id="{E90BAA3B-BD4C-281B-3644-F603A97225D2}"/>
              </a:ext>
            </a:extLst>
          </p:cNvPr>
          <p:cNvPicPr>
            <a:picLocks noChangeAspect="1"/>
          </p:cNvPicPr>
          <p:nvPr userDrawn="1"/>
        </p:nvPicPr>
        <p:blipFill>
          <a:blip r:embed="rId4"/>
          <a:srcRect r="66174"/>
          <a:stretch/>
        </p:blipFill>
        <p:spPr>
          <a:xfrm>
            <a:off x="1223478" y="5354592"/>
            <a:ext cx="768156" cy="506627"/>
          </a:xfrm>
          <a:prstGeom prst="rect">
            <a:avLst/>
          </a:prstGeom>
        </p:spPr>
      </p:pic>
      <p:sp>
        <p:nvSpPr>
          <p:cNvPr id="16" name="TextBox 15">
            <a:extLst>
              <a:ext uri="{FF2B5EF4-FFF2-40B4-BE49-F238E27FC236}">
                <a16:creationId xmlns:a16="http://schemas.microsoft.com/office/drawing/2014/main" id="{B57D87E8-CFA8-DB33-3BCF-E8945504546E}"/>
              </a:ext>
            </a:extLst>
          </p:cNvPr>
          <p:cNvSpPr txBox="1"/>
          <p:nvPr userDrawn="1"/>
        </p:nvSpPr>
        <p:spPr>
          <a:xfrm>
            <a:off x="2171700" y="5247504"/>
            <a:ext cx="7261653" cy="1022075"/>
          </a:xfrm>
          <a:prstGeom prst="rect">
            <a:avLst/>
          </a:prstGeom>
          <a:noFill/>
        </p:spPr>
        <p:txBody>
          <a:bodyPr wrap="square" rtlCol="0">
            <a:spAutoFit/>
          </a:bodyPr>
          <a:lstStyle/>
          <a:p>
            <a:pPr>
              <a:lnSpc>
                <a:spcPts val="3600"/>
              </a:lnSpc>
            </a:pPr>
            <a:r>
              <a:rPr lang="en-US" sz="3200">
                <a:solidFill>
                  <a:schemeClr val="accent1"/>
                </a:solidFill>
              </a:rPr>
              <a:t>@International Auditing &amp;    </a:t>
            </a:r>
          </a:p>
          <a:p>
            <a:pPr>
              <a:lnSpc>
                <a:spcPts val="3600"/>
              </a:lnSpc>
            </a:pPr>
            <a:r>
              <a:rPr lang="en-US" sz="3200">
                <a:solidFill>
                  <a:schemeClr val="accent1"/>
                </a:solidFill>
              </a:rPr>
              <a:t>     Assurance Standards Board</a:t>
            </a:r>
          </a:p>
        </p:txBody>
      </p:sp>
      <p:sp>
        <p:nvSpPr>
          <p:cNvPr id="17" name="TextBox 16">
            <a:extLst>
              <a:ext uri="{FF2B5EF4-FFF2-40B4-BE49-F238E27FC236}">
                <a16:creationId xmlns:a16="http://schemas.microsoft.com/office/drawing/2014/main" id="{573C80E2-B1A1-0448-C255-2739CFA134C2}"/>
              </a:ext>
            </a:extLst>
          </p:cNvPr>
          <p:cNvSpPr txBox="1"/>
          <p:nvPr userDrawn="1"/>
        </p:nvSpPr>
        <p:spPr>
          <a:xfrm>
            <a:off x="8723870" y="4321945"/>
            <a:ext cx="2471352" cy="923330"/>
          </a:xfrm>
          <a:prstGeom prst="rect">
            <a:avLst/>
          </a:prstGeom>
          <a:noFill/>
        </p:spPr>
        <p:txBody>
          <a:bodyPr wrap="square" rtlCol="0">
            <a:spAutoFit/>
          </a:bodyPr>
          <a:lstStyle/>
          <a:p>
            <a:pPr algn="ctr"/>
            <a:r>
              <a:rPr lang="en-US" sz="1800" b="0" cap="none" spc="0">
                <a:ln w="0"/>
                <a:solidFill>
                  <a:schemeClr val="accent2"/>
                </a:solidFill>
                <a:effectLst>
                  <a:outerShdw blurRad="38100" dist="19050" dir="2700000" algn="tl" rotWithShape="0">
                    <a:schemeClr val="dk1">
                      <a:alpha val="40000"/>
                    </a:schemeClr>
                  </a:outerShdw>
                </a:effectLst>
              </a:rPr>
              <a:t>Register and subscribe for updates @ www.IAASB.org</a:t>
            </a:r>
          </a:p>
        </p:txBody>
      </p:sp>
      <p:pic>
        <p:nvPicPr>
          <p:cNvPr id="20" name="Picture 19">
            <a:extLst>
              <a:ext uri="{FF2B5EF4-FFF2-40B4-BE49-F238E27FC236}">
                <a16:creationId xmlns:a16="http://schemas.microsoft.com/office/drawing/2014/main" id="{1ECE4636-B132-6AF5-6FC0-B82BFF70F6FE}"/>
              </a:ext>
            </a:extLst>
          </p:cNvPr>
          <p:cNvPicPr>
            <a:picLocks noChangeAspect="1"/>
          </p:cNvPicPr>
          <p:nvPr userDrawn="1"/>
        </p:nvPicPr>
        <p:blipFill>
          <a:blip r:embed="rId5"/>
          <a:srcRect r="69180"/>
          <a:stretch/>
        </p:blipFill>
        <p:spPr>
          <a:xfrm>
            <a:off x="9378081" y="3316246"/>
            <a:ext cx="1112805" cy="1258522"/>
          </a:xfrm>
          <a:prstGeom prst="rect">
            <a:avLst/>
          </a:prstGeom>
        </p:spPr>
      </p:pic>
      <p:sp>
        <p:nvSpPr>
          <p:cNvPr id="2" name="TextBox 1">
            <a:extLst>
              <a:ext uri="{FF2B5EF4-FFF2-40B4-BE49-F238E27FC236}">
                <a16:creationId xmlns:a16="http://schemas.microsoft.com/office/drawing/2014/main" id="{C00E8259-4671-DF54-0DF7-8426CFCA9D2B}"/>
              </a:ext>
            </a:extLst>
          </p:cNvPr>
          <p:cNvSpPr txBox="1"/>
          <p:nvPr userDrawn="1"/>
        </p:nvSpPr>
        <p:spPr>
          <a:xfrm>
            <a:off x="7360920" y="6119336"/>
            <a:ext cx="4732757" cy="646331"/>
          </a:xfrm>
          <a:prstGeom prst="rect">
            <a:avLst/>
          </a:prstGeom>
          <a:noFill/>
        </p:spPr>
        <p:txBody>
          <a:bodyPr wrap="square">
            <a:spAutoFit/>
          </a:bodyPr>
          <a:lstStyle/>
          <a:p>
            <a:pPr algn="r"/>
            <a:r>
              <a:rPr lang="en-US" sz="1200" i="1" kern="1200">
                <a:solidFill>
                  <a:srgbClr val="4B5E7C"/>
                </a:solidFill>
                <a:latin typeface="+mj-lt"/>
                <a:ea typeface="+mn-ea"/>
                <a:cs typeface="+mn-cs"/>
              </a:rPr>
              <a:t>For permission to reproduce or translate the international standards or for information about intellectual property matters, please </a:t>
            </a:r>
            <a:r>
              <a:rPr lang="en-US" sz="1200" i="1">
                <a:solidFill>
                  <a:srgbClr val="4B5E7C"/>
                </a:solidFill>
                <a:effectLst/>
                <a:latin typeface="+mj-lt"/>
                <a:ea typeface="Aptos" panose="020B0004020202020204" pitchFamily="34" charset="0"/>
              </a:rPr>
              <a:t>visit </a:t>
            </a:r>
            <a:r>
              <a:rPr lang="en-US" sz="1200" i="1" u="sng">
                <a:solidFill>
                  <a:srgbClr val="4B5E7C"/>
                </a:solidFill>
                <a:effectLst/>
                <a:latin typeface="+mj-lt"/>
                <a:ea typeface="Aptos" panose="020B000402020202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Permissions</a:t>
            </a:r>
            <a:r>
              <a:rPr lang="en-US" sz="1200" i="1">
                <a:solidFill>
                  <a:srgbClr val="4B5E7C"/>
                </a:solidFill>
                <a:effectLst/>
                <a:latin typeface="+mj-lt"/>
                <a:ea typeface="Aptos" panose="020B0004020202020204" pitchFamily="34" charset="0"/>
              </a:rPr>
              <a:t> or email Permissions@IFAC.org.</a:t>
            </a:r>
            <a:endParaRPr lang="en-US" sz="1200">
              <a:solidFill>
                <a:srgbClr val="4B5E7C"/>
              </a:solidFill>
              <a:latin typeface="+mj-lt"/>
            </a:endParaRPr>
          </a:p>
        </p:txBody>
      </p:sp>
    </p:spTree>
    <p:extLst>
      <p:ext uri="{BB962C8B-B14F-4D97-AF65-F5344CB8AC3E}">
        <p14:creationId xmlns:p14="http://schemas.microsoft.com/office/powerpoint/2010/main" val="2622899138"/>
      </p:ext>
    </p:extLst>
  </p:cSld>
  <p:clrMapOvr>
    <a:masterClrMapping/>
  </p:clrMapOvr>
  <p:extLst>
    <p:ext uri="{DCECCB84-F9BA-43D5-87BE-67443E8EF086}">
      <p15:sldGuideLst xmlns:p15="http://schemas.microsoft.com/office/powerpoint/2012/main">
        <p15:guide id="1" orient="horz" pos="3552" userDrawn="1">
          <p15:clr>
            <a:srgbClr val="FBAE40"/>
          </p15:clr>
        </p15:guide>
        <p15:guide id="2" pos="1368"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FEA Text with Phot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FEBB2A-4809-2BCF-9399-D4CAEA4B1B20}"/>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r>
              <a:rPr lang="en-US"/>
              <a:t>Click icon to add picture</a:t>
            </a:r>
          </a:p>
        </p:txBody>
      </p:sp>
    </p:spTree>
    <p:extLst>
      <p:ext uri="{BB962C8B-B14F-4D97-AF65-F5344CB8AC3E}">
        <p14:creationId xmlns:p14="http://schemas.microsoft.com/office/powerpoint/2010/main" val="277811731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2508422"/>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914396"/>
            <a:ext cx="7451124" cy="1015663"/>
          </a:xfrm>
          <a:prstGeom prst="rect">
            <a:avLst/>
          </a:prstGeom>
          <a:noFill/>
        </p:spPr>
        <p:txBody>
          <a:bodyPr wrap="square" rtlCol="0">
            <a:spAutoFit/>
          </a:bodyPr>
          <a:lstStyle/>
          <a:p>
            <a:r>
              <a:rPr lang="en-US" sz="6000" b="0" cap="none" baseline="0">
                <a:solidFill>
                  <a:schemeClr val="accent1"/>
                </a:solidFill>
                <a:latin typeface="+mj-lt"/>
              </a:rPr>
              <a:t>Follow IESBA</a:t>
            </a:r>
            <a:r>
              <a:rPr lang="en-US" sz="6000" b="0" cap="none">
                <a:solidFill>
                  <a:schemeClr val="accent1"/>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766112"/>
            <a:ext cx="3793524" cy="369332"/>
          </a:xfrm>
          <a:prstGeom prst="rect">
            <a:avLst/>
          </a:prstGeom>
          <a:noFill/>
        </p:spPr>
        <p:txBody>
          <a:bodyPr wrap="square" rtlCol="0">
            <a:spAutoFit/>
          </a:bodyPr>
          <a:lstStyle/>
          <a:p>
            <a:r>
              <a:rPr lang="en-US">
                <a:solidFill>
                  <a:schemeClr val="accent4"/>
                </a:solidFill>
              </a:rPr>
              <a:t>TO LEARN MORE</a:t>
            </a:r>
          </a:p>
        </p:txBody>
      </p:sp>
      <p:sp>
        <p:nvSpPr>
          <p:cNvPr id="7" name="Oval 6">
            <a:extLst>
              <a:ext uri="{FF2B5EF4-FFF2-40B4-BE49-F238E27FC236}">
                <a16:creationId xmlns:a16="http://schemas.microsoft.com/office/drawing/2014/main" id="{EB0A2E0B-7942-ABBA-AB41-6710812CACDB}"/>
              </a:ext>
            </a:extLst>
          </p:cNvPr>
          <p:cNvSpPr/>
          <p:nvPr userDrawn="1"/>
        </p:nvSpPr>
        <p:spPr>
          <a:xfrm>
            <a:off x="8785654" y="3303373"/>
            <a:ext cx="2434281" cy="2434281"/>
          </a:xfrm>
          <a:prstGeom prst="ellipse">
            <a:avLst/>
          </a:prstGeom>
          <a:solidFill>
            <a:schemeClr val="accent4">
              <a:alpha val="77603"/>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black background with a black square&#10;&#10;Description automatically generated with medium confidence">
            <a:extLst>
              <a:ext uri="{FF2B5EF4-FFF2-40B4-BE49-F238E27FC236}">
                <a16:creationId xmlns:a16="http://schemas.microsoft.com/office/drawing/2014/main" id="{013C1218-D43F-C88D-B962-90E3CFC3F96A}"/>
              </a:ext>
            </a:extLst>
          </p:cNvPr>
          <p:cNvPicPr>
            <a:picLocks noChangeAspect="1"/>
          </p:cNvPicPr>
          <p:nvPr userDrawn="1"/>
        </p:nvPicPr>
        <p:blipFill>
          <a:blip r:embed="rId2"/>
          <a:stretch>
            <a:fillRect/>
          </a:stretch>
        </p:blipFill>
        <p:spPr>
          <a:xfrm>
            <a:off x="1269265" y="3094893"/>
            <a:ext cx="608962" cy="622156"/>
          </a:xfrm>
          <a:prstGeom prst="rect">
            <a:avLst/>
          </a:prstGeom>
        </p:spPr>
      </p:pic>
      <p:sp>
        <p:nvSpPr>
          <p:cNvPr id="9" name="TextBox 8">
            <a:extLst>
              <a:ext uri="{FF2B5EF4-FFF2-40B4-BE49-F238E27FC236}">
                <a16:creationId xmlns:a16="http://schemas.microsoft.com/office/drawing/2014/main" id="{57116447-49E8-66FE-99CF-3156FCBBEB3C}"/>
              </a:ext>
            </a:extLst>
          </p:cNvPr>
          <p:cNvSpPr txBox="1"/>
          <p:nvPr userDrawn="1"/>
        </p:nvSpPr>
        <p:spPr>
          <a:xfrm>
            <a:off x="2088293" y="3113902"/>
            <a:ext cx="4040659" cy="584775"/>
          </a:xfrm>
          <a:prstGeom prst="rect">
            <a:avLst/>
          </a:prstGeom>
          <a:noFill/>
        </p:spPr>
        <p:txBody>
          <a:bodyPr wrap="square" rtlCol="0">
            <a:spAutoFit/>
          </a:bodyPr>
          <a:lstStyle/>
          <a:p>
            <a:r>
              <a:rPr lang="en-US" sz="3200">
                <a:solidFill>
                  <a:schemeClr val="accent1"/>
                </a:solidFill>
              </a:rPr>
              <a:t>@Ethics_Board</a:t>
            </a:r>
          </a:p>
        </p:txBody>
      </p:sp>
      <p:sp>
        <p:nvSpPr>
          <p:cNvPr id="10" name="TextBox 9">
            <a:extLst>
              <a:ext uri="{FF2B5EF4-FFF2-40B4-BE49-F238E27FC236}">
                <a16:creationId xmlns:a16="http://schemas.microsoft.com/office/drawing/2014/main" id="{3BB8F323-6C8F-724F-4DF3-2363EB943CB5}"/>
              </a:ext>
            </a:extLst>
          </p:cNvPr>
          <p:cNvSpPr txBox="1"/>
          <p:nvPr userDrawn="1"/>
        </p:nvSpPr>
        <p:spPr>
          <a:xfrm>
            <a:off x="2085204" y="4353699"/>
            <a:ext cx="2894570" cy="574003"/>
          </a:xfrm>
          <a:prstGeom prst="rect">
            <a:avLst/>
          </a:prstGeom>
          <a:noFill/>
        </p:spPr>
        <p:txBody>
          <a:bodyPr wrap="square" rtlCol="0">
            <a:spAutoFit/>
          </a:bodyPr>
          <a:lstStyle/>
          <a:p>
            <a:pPr>
              <a:lnSpc>
                <a:spcPts val="3600"/>
              </a:lnSpc>
            </a:pPr>
            <a:r>
              <a:rPr lang="en-US" sz="3200">
                <a:solidFill>
                  <a:schemeClr val="accent1"/>
                </a:solidFill>
              </a:rPr>
              <a:t>@IESBA</a:t>
            </a:r>
          </a:p>
        </p:txBody>
      </p:sp>
      <p:pic>
        <p:nvPicPr>
          <p:cNvPr id="11" name="Picture 10" descr="A blue and black logo&#10;&#10;Description automatically generated">
            <a:extLst>
              <a:ext uri="{FF2B5EF4-FFF2-40B4-BE49-F238E27FC236}">
                <a16:creationId xmlns:a16="http://schemas.microsoft.com/office/drawing/2014/main" id="{984977EC-466B-FB7A-EA84-415E7D3EB5D3}"/>
              </a:ext>
            </a:extLst>
          </p:cNvPr>
          <p:cNvPicPr>
            <a:picLocks noChangeAspect="1"/>
          </p:cNvPicPr>
          <p:nvPr userDrawn="1"/>
        </p:nvPicPr>
        <p:blipFill>
          <a:blip r:embed="rId3"/>
          <a:stretch>
            <a:fillRect/>
          </a:stretch>
        </p:blipFill>
        <p:spPr>
          <a:xfrm>
            <a:off x="1210963" y="4204549"/>
            <a:ext cx="818804" cy="694906"/>
          </a:xfrm>
          <a:prstGeom prst="rect">
            <a:avLst/>
          </a:prstGeom>
        </p:spPr>
      </p:pic>
      <p:pic>
        <p:nvPicPr>
          <p:cNvPr id="12" name="Picture 11" descr="A white text on a black background&#10;&#10;Description automatically generated">
            <a:extLst>
              <a:ext uri="{FF2B5EF4-FFF2-40B4-BE49-F238E27FC236}">
                <a16:creationId xmlns:a16="http://schemas.microsoft.com/office/drawing/2014/main" id="{258F5FD7-0DED-2084-F297-2B4FDB5C4A36}"/>
              </a:ext>
            </a:extLst>
          </p:cNvPr>
          <p:cNvPicPr>
            <a:picLocks noChangeAspect="1"/>
          </p:cNvPicPr>
          <p:nvPr userDrawn="1"/>
        </p:nvPicPr>
        <p:blipFill>
          <a:blip r:embed="rId4"/>
          <a:srcRect r="66174"/>
          <a:stretch/>
        </p:blipFill>
        <p:spPr>
          <a:xfrm>
            <a:off x="1148671" y="5356243"/>
            <a:ext cx="830607" cy="547816"/>
          </a:xfrm>
          <a:prstGeom prst="rect">
            <a:avLst/>
          </a:prstGeom>
        </p:spPr>
      </p:pic>
      <p:sp>
        <p:nvSpPr>
          <p:cNvPr id="13" name="TextBox 12">
            <a:extLst>
              <a:ext uri="{FF2B5EF4-FFF2-40B4-BE49-F238E27FC236}">
                <a16:creationId xmlns:a16="http://schemas.microsoft.com/office/drawing/2014/main" id="{EC9C684E-1E40-8948-2B24-15BA0A429ABC}"/>
              </a:ext>
            </a:extLst>
          </p:cNvPr>
          <p:cNvSpPr txBox="1"/>
          <p:nvPr userDrawn="1"/>
        </p:nvSpPr>
        <p:spPr>
          <a:xfrm>
            <a:off x="2134631" y="5395785"/>
            <a:ext cx="3314700" cy="574003"/>
          </a:xfrm>
          <a:prstGeom prst="rect">
            <a:avLst/>
          </a:prstGeom>
          <a:noFill/>
        </p:spPr>
        <p:txBody>
          <a:bodyPr wrap="square" rtlCol="0">
            <a:spAutoFit/>
          </a:bodyPr>
          <a:lstStyle/>
          <a:p>
            <a:pPr>
              <a:lnSpc>
                <a:spcPts val="3600"/>
              </a:lnSpc>
            </a:pPr>
            <a:r>
              <a:rPr lang="en-US" sz="3200">
                <a:solidFill>
                  <a:schemeClr val="accent1"/>
                </a:solidFill>
              </a:rPr>
              <a:t>@IESBA</a:t>
            </a:r>
          </a:p>
        </p:txBody>
      </p:sp>
      <p:sp>
        <p:nvSpPr>
          <p:cNvPr id="14" name="TextBox 13">
            <a:extLst>
              <a:ext uri="{FF2B5EF4-FFF2-40B4-BE49-F238E27FC236}">
                <a16:creationId xmlns:a16="http://schemas.microsoft.com/office/drawing/2014/main" id="{C11B8D23-4B34-4AC3-C792-7E614C589E20}"/>
              </a:ext>
            </a:extLst>
          </p:cNvPr>
          <p:cNvSpPr txBox="1"/>
          <p:nvPr userDrawn="1"/>
        </p:nvSpPr>
        <p:spPr>
          <a:xfrm>
            <a:off x="8884508" y="4396085"/>
            <a:ext cx="2248930" cy="830997"/>
          </a:xfrm>
          <a:prstGeom prst="rect">
            <a:avLst/>
          </a:prstGeom>
          <a:noFill/>
        </p:spPr>
        <p:txBody>
          <a:bodyPr wrap="square" rtlCol="0">
            <a:spAutoFit/>
          </a:bodyPr>
          <a:lstStyle/>
          <a:p>
            <a:pPr algn="ctr"/>
            <a:r>
              <a:rPr lang="en-US" sz="1600" b="0" cap="none" spc="0">
                <a:ln w="0"/>
                <a:solidFill>
                  <a:schemeClr val="accent2"/>
                </a:solidFill>
                <a:effectLst>
                  <a:outerShdw blurRad="38100" dist="19050" dir="2700000" algn="tl" rotWithShape="0">
                    <a:schemeClr val="dk1">
                      <a:alpha val="40000"/>
                    </a:schemeClr>
                  </a:outerShdw>
                </a:effectLst>
              </a:rPr>
              <a:t>Register and subscribe for updates @ www.EthicsBoard.org</a:t>
            </a:r>
          </a:p>
        </p:txBody>
      </p:sp>
      <p:pic>
        <p:nvPicPr>
          <p:cNvPr id="16" name="Picture 15">
            <a:extLst>
              <a:ext uri="{FF2B5EF4-FFF2-40B4-BE49-F238E27FC236}">
                <a16:creationId xmlns:a16="http://schemas.microsoft.com/office/drawing/2014/main" id="{E8A0A838-ACC7-5DA8-F507-3A71E228FF05}"/>
              </a:ext>
            </a:extLst>
          </p:cNvPr>
          <p:cNvPicPr>
            <a:picLocks noChangeAspect="1"/>
          </p:cNvPicPr>
          <p:nvPr userDrawn="1"/>
        </p:nvPicPr>
        <p:blipFill>
          <a:blip r:embed="rId5"/>
          <a:srcRect l="3046" t="11287" r="71054" b="17066"/>
          <a:stretch/>
        </p:blipFill>
        <p:spPr>
          <a:xfrm>
            <a:off x="9502347" y="3410466"/>
            <a:ext cx="1025610" cy="1037967"/>
          </a:xfrm>
          <a:prstGeom prst="rect">
            <a:avLst/>
          </a:prstGeom>
        </p:spPr>
      </p:pic>
      <p:sp>
        <p:nvSpPr>
          <p:cNvPr id="6" name="TextBox 5">
            <a:extLst>
              <a:ext uri="{FF2B5EF4-FFF2-40B4-BE49-F238E27FC236}">
                <a16:creationId xmlns:a16="http://schemas.microsoft.com/office/drawing/2014/main" id="{32A7ACD1-A6A4-C453-E69B-A413327424FF}"/>
              </a:ext>
            </a:extLst>
          </p:cNvPr>
          <p:cNvSpPr txBox="1"/>
          <p:nvPr userDrawn="1"/>
        </p:nvSpPr>
        <p:spPr>
          <a:xfrm>
            <a:off x="7360920" y="6119336"/>
            <a:ext cx="4732757" cy="646331"/>
          </a:xfrm>
          <a:prstGeom prst="rect">
            <a:avLst/>
          </a:prstGeom>
          <a:noFill/>
        </p:spPr>
        <p:txBody>
          <a:bodyPr wrap="square">
            <a:spAutoFit/>
          </a:bodyPr>
          <a:lstStyle/>
          <a:p>
            <a:pPr algn="r"/>
            <a:r>
              <a:rPr lang="en-US" sz="1200" i="1" kern="1200">
                <a:solidFill>
                  <a:srgbClr val="4B5E7C"/>
                </a:solidFill>
                <a:latin typeface="+mj-lt"/>
                <a:ea typeface="+mn-ea"/>
                <a:cs typeface="+mn-cs"/>
              </a:rPr>
              <a:t>For permission to reproduce or translate the international standards or for information about intellectual property matters, please </a:t>
            </a:r>
            <a:r>
              <a:rPr lang="en-US" sz="1200" i="1">
                <a:solidFill>
                  <a:srgbClr val="4B5E7C"/>
                </a:solidFill>
                <a:effectLst/>
                <a:latin typeface="+mj-lt"/>
                <a:ea typeface="Aptos" panose="020B0004020202020204" pitchFamily="34" charset="0"/>
              </a:rPr>
              <a:t>visit </a:t>
            </a:r>
            <a:r>
              <a:rPr lang="en-US" sz="1200" i="1" u="sng">
                <a:solidFill>
                  <a:srgbClr val="4B5E7C"/>
                </a:solidFill>
                <a:effectLst/>
                <a:latin typeface="+mj-lt"/>
                <a:ea typeface="Aptos" panose="020B000402020202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Permissions</a:t>
            </a:r>
            <a:r>
              <a:rPr lang="en-US" sz="1200" i="1">
                <a:solidFill>
                  <a:srgbClr val="4B5E7C"/>
                </a:solidFill>
                <a:effectLst/>
                <a:latin typeface="+mj-lt"/>
                <a:ea typeface="Aptos" panose="020B0004020202020204" pitchFamily="34" charset="0"/>
              </a:rPr>
              <a:t> or email Permissions@IFAC.org.</a:t>
            </a:r>
            <a:endParaRPr lang="en-US" sz="1200">
              <a:solidFill>
                <a:srgbClr val="4B5E7C"/>
              </a:solidFill>
              <a:latin typeface="+mj-lt"/>
            </a:endParaRPr>
          </a:p>
        </p:txBody>
      </p:sp>
    </p:spTree>
    <p:extLst>
      <p:ext uri="{BB962C8B-B14F-4D97-AF65-F5344CB8AC3E}">
        <p14:creationId xmlns:p14="http://schemas.microsoft.com/office/powerpoint/2010/main" val="118504671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IFEA Closing Follow us slide">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3F665ECE-9319-818D-5CFB-D84A47760EB4}"/>
              </a:ext>
            </a:extLst>
          </p:cNvPr>
          <p:cNvSpPr/>
          <p:nvPr userDrawn="1"/>
        </p:nvSpPr>
        <p:spPr>
          <a:xfrm>
            <a:off x="8785654" y="3303373"/>
            <a:ext cx="2434281" cy="2434281"/>
          </a:xfrm>
          <a:prstGeom prst="ellipse">
            <a:avLst/>
          </a:prstGeom>
          <a:solidFill>
            <a:schemeClr val="tx1">
              <a:alpha val="50064"/>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DED23A66-DFF6-2BBA-362E-CCE63F890C7D}"/>
              </a:ext>
            </a:extLst>
          </p:cNvPr>
          <p:cNvPicPr>
            <a:picLocks noChangeAspect="1"/>
          </p:cNvPicPr>
          <p:nvPr userDrawn="1"/>
        </p:nvPicPr>
        <p:blipFill>
          <a:blip r:embed="rId2"/>
          <a:srcRect l="21154" r="22436" b="49854"/>
          <a:stretch/>
        </p:blipFill>
        <p:spPr>
          <a:xfrm>
            <a:off x="9452919" y="3326241"/>
            <a:ext cx="1087395" cy="1048052"/>
          </a:xfrm>
          <a:prstGeom prst="rect">
            <a:avLst/>
          </a:prstGeom>
        </p:spPr>
      </p:pic>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2508422"/>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914396"/>
            <a:ext cx="7451124" cy="1015663"/>
          </a:xfrm>
          <a:prstGeom prst="rect">
            <a:avLst/>
          </a:prstGeom>
          <a:noFill/>
        </p:spPr>
        <p:txBody>
          <a:bodyPr wrap="square" rtlCol="0">
            <a:spAutoFit/>
          </a:bodyPr>
          <a:lstStyle/>
          <a:p>
            <a:r>
              <a:rPr lang="en-US" sz="6000" b="0" cap="none" baseline="0">
                <a:solidFill>
                  <a:schemeClr val="tx1">
                    <a:lumMod val="90000"/>
                  </a:schemeClr>
                </a:solidFill>
                <a:latin typeface="+mj-lt"/>
              </a:rPr>
              <a:t>Follow IFEA</a:t>
            </a:r>
            <a:r>
              <a:rPr lang="en-US" sz="6000" b="0" cap="none">
                <a:solidFill>
                  <a:schemeClr val="tx1">
                    <a:lumMod val="90000"/>
                  </a:schemeClr>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766112"/>
            <a:ext cx="3793524" cy="369332"/>
          </a:xfrm>
          <a:prstGeom prst="rect">
            <a:avLst/>
          </a:prstGeom>
          <a:noFill/>
        </p:spPr>
        <p:txBody>
          <a:bodyPr wrap="square" rtlCol="0">
            <a:spAutoFit/>
          </a:bodyPr>
          <a:lstStyle/>
          <a:p>
            <a:r>
              <a:rPr lang="en-US">
                <a:solidFill>
                  <a:schemeClr val="accent4"/>
                </a:solidFill>
              </a:rPr>
              <a:t>TO LEARN MORE</a:t>
            </a:r>
          </a:p>
        </p:txBody>
      </p:sp>
      <p:sp>
        <p:nvSpPr>
          <p:cNvPr id="9" name="TextBox 8">
            <a:extLst>
              <a:ext uri="{FF2B5EF4-FFF2-40B4-BE49-F238E27FC236}">
                <a16:creationId xmlns:a16="http://schemas.microsoft.com/office/drawing/2014/main" id="{08E4B5FA-375C-51DA-E475-E16B2D6F5F49}"/>
              </a:ext>
            </a:extLst>
          </p:cNvPr>
          <p:cNvSpPr txBox="1"/>
          <p:nvPr userDrawn="1"/>
        </p:nvSpPr>
        <p:spPr>
          <a:xfrm>
            <a:off x="2171700" y="3958283"/>
            <a:ext cx="6261099" cy="1015663"/>
          </a:xfrm>
          <a:prstGeom prst="rect">
            <a:avLst/>
          </a:prstGeom>
          <a:noFill/>
        </p:spPr>
        <p:txBody>
          <a:bodyPr wrap="square" rtlCol="0">
            <a:spAutoFit/>
          </a:bodyPr>
          <a:lstStyle/>
          <a:p>
            <a:pPr>
              <a:lnSpc>
                <a:spcPts val="3600"/>
              </a:lnSpc>
            </a:pPr>
            <a:r>
              <a:rPr lang="en-US" sz="3200">
                <a:solidFill>
                  <a:schemeClr val="accent1"/>
                </a:solidFill>
              </a:rPr>
              <a:t>@ International Foundation for</a:t>
            </a:r>
            <a:br>
              <a:rPr lang="en-US" sz="3200">
                <a:solidFill>
                  <a:schemeClr val="accent1"/>
                </a:solidFill>
              </a:rPr>
            </a:br>
            <a:r>
              <a:rPr lang="en-US" sz="3200">
                <a:solidFill>
                  <a:schemeClr val="accent1"/>
                </a:solidFill>
              </a:rPr>
              <a:t>     Ethics and Audit</a:t>
            </a:r>
          </a:p>
        </p:txBody>
      </p:sp>
      <p:pic>
        <p:nvPicPr>
          <p:cNvPr id="10" name="Picture 9" descr="A blue and black logo&#10;&#10;Description automatically generated">
            <a:extLst>
              <a:ext uri="{FF2B5EF4-FFF2-40B4-BE49-F238E27FC236}">
                <a16:creationId xmlns:a16="http://schemas.microsoft.com/office/drawing/2014/main" id="{EBA353C9-D36C-9C56-5409-69B577B26656}"/>
              </a:ext>
            </a:extLst>
          </p:cNvPr>
          <p:cNvPicPr>
            <a:picLocks noChangeAspect="1"/>
          </p:cNvPicPr>
          <p:nvPr userDrawn="1"/>
        </p:nvPicPr>
        <p:blipFill>
          <a:blip r:embed="rId3"/>
          <a:stretch>
            <a:fillRect/>
          </a:stretch>
        </p:blipFill>
        <p:spPr>
          <a:xfrm>
            <a:off x="1252344" y="4059193"/>
            <a:ext cx="727996" cy="617839"/>
          </a:xfrm>
          <a:prstGeom prst="rect">
            <a:avLst/>
          </a:prstGeom>
        </p:spPr>
      </p:pic>
      <p:sp>
        <p:nvSpPr>
          <p:cNvPr id="13" name="TextBox 12">
            <a:extLst>
              <a:ext uri="{FF2B5EF4-FFF2-40B4-BE49-F238E27FC236}">
                <a16:creationId xmlns:a16="http://schemas.microsoft.com/office/drawing/2014/main" id="{D4C16F25-490C-F0A6-F493-7C0FA6E68651}"/>
              </a:ext>
            </a:extLst>
          </p:cNvPr>
          <p:cNvSpPr txBox="1"/>
          <p:nvPr userDrawn="1"/>
        </p:nvSpPr>
        <p:spPr>
          <a:xfrm>
            <a:off x="8723870" y="4321945"/>
            <a:ext cx="2471352" cy="923330"/>
          </a:xfrm>
          <a:prstGeom prst="rect">
            <a:avLst/>
          </a:prstGeom>
          <a:noFill/>
        </p:spPr>
        <p:txBody>
          <a:bodyPr wrap="square" rtlCol="0">
            <a:spAutoFit/>
          </a:bodyPr>
          <a:lstStyle/>
          <a:p>
            <a:pPr algn="ctr"/>
            <a:r>
              <a:rPr lang="en-US" sz="1800" b="0" cap="none" spc="0">
                <a:ln w="0"/>
                <a:solidFill>
                  <a:schemeClr val="accent2"/>
                </a:solidFill>
                <a:effectLst>
                  <a:outerShdw blurRad="38100" dist="19050" dir="2700000" algn="tl" rotWithShape="0">
                    <a:schemeClr val="dk1">
                      <a:alpha val="40000"/>
                    </a:schemeClr>
                  </a:outerShdw>
                </a:effectLst>
              </a:rPr>
              <a:t>Register and subscribe for updates @ www.IFEA.org</a:t>
            </a:r>
          </a:p>
        </p:txBody>
      </p:sp>
    </p:spTree>
    <p:extLst>
      <p:ext uri="{BB962C8B-B14F-4D97-AF65-F5344CB8AC3E}">
        <p14:creationId xmlns:p14="http://schemas.microsoft.com/office/powerpoint/2010/main" val="165690513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IAASB, IESBA closing follow us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1533236"/>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424871"/>
            <a:ext cx="7451124" cy="1015663"/>
          </a:xfrm>
          <a:prstGeom prst="rect">
            <a:avLst/>
          </a:prstGeom>
          <a:noFill/>
        </p:spPr>
        <p:txBody>
          <a:bodyPr wrap="square" rtlCol="0">
            <a:spAutoFit/>
          </a:bodyPr>
          <a:lstStyle/>
          <a:p>
            <a:r>
              <a:rPr lang="en-US" sz="6000" b="0" cap="none" baseline="0">
                <a:solidFill>
                  <a:schemeClr val="tx1">
                    <a:lumMod val="90000"/>
                  </a:schemeClr>
                </a:solidFill>
                <a:latin typeface="+mj-lt"/>
              </a:rPr>
              <a:t>Follow IAASB &amp; IESBA</a:t>
            </a:r>
            <a:r>
              <a:rPr lang="en-US" sz="6000" b="0" cap="none">
                <a:solidFill>
                  <a:schemeClr val="tx1">
                    <a:lumMod val="90000"/>
                  </a:schemeClr>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276587"/>
            <a:ext cx="3793524" cy="369332"/>
          </a:xfrm>
          <a:prstGeom prst="rect">
            <a:avLst/>
          </a:prstGeom>
          <a:noFill/>
        </p:spPr>
        <p:txBody>
          <a:bodyPr wrap="square" rtlCol="0">
            <a:spAutoFit/>
          </a:bodyPr>
          <a:lstStyle/>
          <a:p>
            <a:r>
              <a:rPr lang="en-US">
                <a:solidFill>
                  <a:schemeClr val="accent4"/>
                </a:solidFill>
              </a:rPr>
              <a:t>TO LEARN MORE</a:t>
            </a:r>
          </a:p>
        </p:txBody>
      </p:sp>
      <p:pic>
        <p:nvPicPr>
          <p:cNvPr id="7" name="Picture 6" descr="A black background with a black square&#10;&#10;Description automatically generated with medium confidence">
            <a:extLst>
              <a:ext uri="{FF2B5EF4-FFF2-40B4-BE49-F238E27FC236}">
                <a16:creationId xmlns:a16="http://schemas.microsoft.com/office/drawing/2014/main" id="{553AEBA8-BFE5-DBFD-7D6F-6C598976BAFF}"/>
              </a:ext>
            </a:extLst>
          </p:cNvPr>
          <p:cNvPicPr>
            <a:picLocks noChangeAspect="1"/>
          </p:cNvPicPr>
          <p:nvPr userDrawn="1"/>
        </p:nvPicPr>
        <p:blipFill>
          <a:blip r:embed="rId2"/>
          <a:stretch>
            <a:fillRect/>
          </a:stretch>
        </p:blipFill>
        <p:spPr>
          <a:xfrm>
            <a:off x="376283" y="4508723"/>
            <a:ext cx="406122" cy="414921"/>
          </a:xfrm>
          <a:prstGeom prst="rect">
            <a:avLst/>
          </a:prstGeom>
        </p:spPr>
      </p:pic>
      <p:sp>
        <p:nvSpPr>
          <p:cNvPr id="8" name="TextBox 7">
            <a:extLst>
              <a:ext uri="{FF2B5EF4-FFF2-40B4-BE49-F238E27FC236}">
                <a16:creationId xmlns:a16="http://schemas.microsoft.com/office/drawing/2014/main" id="{80DE6484-1B62-5DC6-7409-D056A3F1CAAC}"/>
              </a:ext>
            </a:extLst>
          </p:cNvPr>
          <p:cNvSpPr txBox="1"/>
          <p:nvPr userDrawn="1"/>
        </p:nvSpPr>
        <p:spPr>
          <a:xfrm>
            <a:off x="875182" y="4600477"/>
            <a:ext cx="4040659" cy="400110"/>
          </a:xfrm>
          <a:prstGeom prst="rect">
            <a:avLst/>
          </a:prstGeom>
          <a:noFill/>
        </p:spPr>
        <p:txBody>
          <a:bodyPr wrap="square" rtlCol="0">
            <a:spAutoFit/>
          </a:bodyPr>
          <a:lstStyle/>
          <a:p>
            <a:r>
              <a:rPr lang="en-US" sz="2000">
                <a:solidFill>
                  <a:schemeClr val="accent1"/>
                </a:solidFill>
              </a:rPr>
              <a:t>@IAASB_News</a:t>
            </a:r>
          </a:p>
        </p:txBody>
      </p:sp>
      <p:sp>
        <p:nvSpPr>
          <p:cNvPr id="11" name="TextBox 10">
            <a:extLst>
              <a:ext uri="{FF2B5EF4-FFF2-40B4-BE49-F238E27FC236}">
                <a16:creationId xmlns:a16="http://schemas.microsoft.com/office/drawing/2014/main" id="{7A2AB40D-5F99-34F6-B72B-6DACDC1280DF}"/>
              </a:ext>
            </a:extLst>
          </p:cNvPr>
          <p:cNvSpPr txBox="1"/>
          <p:nvPr userDrawn="1"/>
        </p:nvSpPr>
        <p:spPr>
          <a:xfrm>
            <a:off x="875183" y="5090088"/>
            <a:ext cx="5220818" cy="743537"/>
          </a:xfrm>
          <a:prstGeom prst="rect">
            <a:avLst/>
          </a:prstGeom>
          <a:noFill/>
        </p:spPr>
        <p:txBody>
          <a:bodyPr wrap="square" rtlCol="0">
            <a:spAutoFit/>
          </a:bodyPr>
          <a:lstStyle/>
          <a:p>
            <a:pPr>
              <a:lnSpc>
                <a:spcPts val="2600"/>
              </a:lnSpc>
            </a:pPr>
            <a:r>
              <a:rPr lang="en-US" sz="2000">
                <a:solidFill>
                  <a:schemeClr val="accent1"/>
                </a:solidFill>
              </a:rPr>
              <a:t>@International Auditing and Assurance</a:t>
            </a:r>
            <a:br>
              <a:rPr lang="en-US" sz="2000">
                <a:solidFill>
                  <a:schemeClr val="accent1"/>
                </a:solidFill>
              </a:rPr>
            </a:br>
            <a:r>
              <a:rPr lang="en-US" sz="2000">
                <a:solidFill>
                  <a:schemeClr val="accent1"/>
                </a:solidFill>
              </a:rPr>
              <a:t>      Standards Board</a:t>
            </a:r>
          </a:p>
        </p:txBody>
      </p:sp>
      <p:pic>
        <p:nvPicPr>
          <p:cNvPr id="12" name="Picture 11" descr="A blue and black logo&#10;&#10;Description automatically generated">
            <a:extLst>
              <a:ext uri="{FF2B5EF4-FFF2-40B4-BE49-F238E27FC236}">
                <a16:creationId xmlns:a16="http://schemas.microsoft.com/office/drawing/2014/main" id="{7AB30265-D7CD-A78B-8793-FCF80C55B5F0}"/>
              </a:ext>
            </a:extLst>
          </p:cNvPr>
          <p:cNvPicPr>
            <a:picLocks noChangeAspect="1"/>
          </p:cNvPicPr>
          <p:nvPr userDrawn="1"/>
        </p:nvPicPr>
        <p:blipFill>
          <a:blip r:embed="rId3"/>
          <a:stretch>
            <a:fillRect/>
          </a:stretch>
        </p:blipFill>
        <p:spPr>
          <a:xfrm>
            <a:off x="376283" y="5186610"/>
            <a:ext cx="485507" cy="412042"/>
          </a:xfrm>
          <a:prstGeom prst="rect">
            <a:avLst/>
          </a:prstGeom>
        </p:spPr>
      </p:pic>
      <p:pic>
        <p:nvPicPr>
          <p:cNvPr id="14" name="Picture 13" descr="A white text on a black background&#10;&#10;Description automatically generated">
            <a:extLst>
              <a:ext uri="{FF2B5EF4-FFF2-40B4-BE49-F238E27FC236}">
                <a16:creationId xmlns:a16="http://schemas.microsoft.com/office/drawing/2014/main" id="{82DEAAE3-F98F-C9F7-5C37-C3FF1F8CD465}"/>
              </a:ext>
            </a:extLst>
          </p:cNvPr>
          <p:cNvPicPr>
            <a:picLocks noChangeAspect="1"/>
          </p:cNvPicPr>
          <p:nvPr userDrawn="1"/>
        </p:nvPicPr>
        <p:blipFill>
          <a:blip r:embed="rId4"/>
          <a:srcRect r="66174"/>
          <a:stretch/>
        </p:blipFill>
        <p:spPr>
          <a:xfrm>
            <a:off x="362892" y="5938480"/>
            <a:ext cx="512290" cy="337874"/>
          </a:xfrm>
          <a:prstGeom prst="rect">
            <a:avLst/>
          </a:prstGeom>
        </p:spPr>
      </p:pic>
      <p:sp>
        <p:nvSpPr>
          <p:cNvPr id="16" name="TextBox 15">
            <a:extLst>
              <a:ext uri="{FF2B5EF4-FFF2-40B4-BE49-F238E27FC236}">
                <a16:creationId xmlns:a16="http://schemas.microsoft.com/office/drawing/2014/main" id="{9F1F0487-098F-568B-57F3-C3EF3C1D0F6F}"/>
              </a:ext>
            </a:extLst>
          </p:cNvPr>
          <p:cNvSpPr txBox="1"/>
          <p:nvPr userDrawn="1"/>
        </p:nvSpPr>
        <p:spPr>
          <a:xfrm>
            <a:off x="875183" y="5792821"/>
            <a:ext cx="5220818" cy="743537"/>
          </a:xfrm>
          <a:prstGeom prst="rect">
            <a:avLst/>
          </a:prstGeom>
          <a:noFill/>
        </p:spPr>
        <p:txBody>
          <a:bodyPr wrap="square" rtlCol="0">
            <a:spAutoFit/>
          </a:bodyPr>
          <a:lstStyle/>
          <a:p>
            <a:pPr marL="0" algn="l" defTabSz="914400" rtl="0" eaLnBrk="1" latinLnBrk="0" hangingPunct="1">
              <a:lnSpc>
                <a:spcPts val="2600"/>
              </a:lnSpc>
            </a:pPr>
            <a:r>
              <a:rPr lang="en-US" sz="2000" kern="1200">
                <a:solidFill>
                  <a:schemeClr val="accent1"/>
                </a:solidFill>
                <a:latin typeface="+mn-lt"/>
                <a:ea typeface="+mn-ea"/>
                <a:cs typeface="+mn-cs"/>
              </a:rPr>
              <a:t>@International Auditing &amp; Assurance</a:t>
            </a:r>
            <a:br>
              <a:rPr lang="en-US" sz="2000" kern="1200">
                <a:solidFill>
                  <a:schemeClr val="accent1"/>
                </a:solidFill>
                <a:latin typeface="+mn-lt"/>
                <a:ea typeface="+mn-ea"/>
                <a:cs typeface="+mn-cs"/>
              </a:rPr>
            </a:br>
            <a:r>
              <a:rPr lang="en-US" sz="2000" kern="1200">
                <a:solidFill>
                  <a:schemeClr val="accent1"/>
                </a:solidFill>
                <a:latin typeface="+mn-lt"/>
                <a:ea typeface="+mn-ea"/>
                <a:cs typeface="+mn-cs"/>
              </a:rPr>
              <a:t>     Standards Board</a:t>
            </a:r>
          </a:p>
        </p:txBody>
      </p:sp>
      <p:grpSp>
        <p:nvGrpSpPr>
          <p:cNvPr id="19" name="Group 18">
            <a:extLst>
              <a:ext uri="{FF2B5EF4-FFF2-40B4-BE49-F238E27FC236}">
                <a16:creationId xmlns:a16="http://schemas.microsoft.com/office/drawing/2014/main" id="{9F677629-C231-1A38-935D-A8D127E69CFC}"/>
              </a:ext>
            </a:extLst>
          </p:cNvPr>
          <p:cNvGrpSpPr/>
          <p:nvPr userDrawn="1"/>
        </p:nvGrpSpPr>
        <p:grpSpPr>
          <a:xfrm>
            <a:off x="1574756" y="1809203"/>
            <a:ext cx="2496065" cy="2434281"/>
            <a:chOff x="8723870" y="3303373"/>
            <a:chExt cx="2496065" cy="2434281"/>
          </a:xfrm>
        </p:grpSpPr>
        <p:sp>
          <p:nvSpPr>
            <p:cNvPr id="2" name="Oval 1">
              <a:extLst>
                <a:ext uri="{FF2B5EF4-FFF2-40B4-BE49-F238E27FC236}">
                  <a16:creationId xmlns:a16="http://schemas.microsoft.com/office/drawing/2014/main" id="{E6D7AB8A-398A-678F-F5D7-30B5EE4E3223}"/>
                </a:ext>
              </a:extLst>
            </p:cNvPr>
            <p:cNvSpPr/>
            <p:nvPr userDrawn="1"/>
          </p:nvSpPr>
          <p:spPr>
            <a:xfrm>
              <a:off x="8785654" y="3303373"/>
              <a:ext cx="2434281" cy="2434281"/>
            </a:xfrm>
            <a:prstGeom prst="ellipse">
              <a:avLst/>
            </a:prstGeom>
            <a:solidFill>
              <a:schemeClr val="accent3">
                <a:alpha val="89617"/>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C2FEF5F8-F510-CE33-373E-6CF50CECEDE8}"/>
                </a:ext>
              </a:extLst>
            </p:cNvPr>
            <p:cNvSpPr txBox="1"/>
            <p:nvPr userDrawn="1"/>
          </p:nvSpPr>
          <p:spPr>
            <a:xfrm>
              <a:off x="8723870" y="4321945"/>
              <a:ext cx="2471352" cy="923330"/>
            </a:xfrm>
            <a:prstGeom prst="rect">
              <a:avLst/>
            </a:prstGeom>
            <a:noFill/>
          </p:spPr>
          <p:txBody>
            <a:bodyPr wrap="square" rtlCol="0">
              <a:spAutoFit/>
            </a:bodyPr>
            <a:lstStyle/>
            <a:p>
              <a:pPr algn="ctr"/>
              <a:r>
                <a:rPr lang="en-US" sz="1800" b="0" cap="none" spc="0">
                  <a:ln w="0"/>
                  <a:solidFill>
                    <a:schemeClr val="accent2"/>
                  </a:solidFill>
                  <a:effectLst>
                    <a:outerShdw blurRad="38100" dist="19050" dir="2700000" algn="tl" rotWithShape="0">
                      <a:schemeClr val="dk1">
                        <a:alpha val="40000"/>
                      </a:schemeClr>
                    </a:outerShdw>
                  </a:effectLst>
                </a:rPr>
                <a:t>Register and subscribe for updates @ www.IAASB.org</a:t>
              </a:r>
            </a:p>
          </p:txBody>
        </p:sp>
        <p:pic>
          <p:nvPicPr>
            <p:cNvPr id="18" name="Picture 17">
              <a:extLst>
                <a:ext uri="{FF2B5EF4-FFF2-40B4-BE49-F238E27FC236}">
                  <a16:creationId xmlns:a16="http://schemas.microsoft.com/office/drawing/2014/main" id="{CCB8FA45-F794-78A3-3C31-32E53DBABA7A}"/>
                </a:ext>
              </a:extLst>
            </p:cNvPr>
            <p:cNvPicPr>
              <a:picLocks noChangeAspect="1"/>
            </p:cNvPicPr>
            <p:nvPr userDrawn="1"/>
          </p:nvPicPr>
          <p:blipFill>
            <a:blip r:embed="rId5"/>
            <a:srcRect r="69180"/>
            <a:stretch/>
          </p:blipFill>
          <p:spPr>
            <a:xfrm>
              <a:off x="9378081" y="3316246"/>
              <a:ext cx="1112805" cy="1258522"/>
            </a:xfrm>
            <a:prstGeom prst="rect">
              <a:avLst/>
            </a:prstGeom>
          </p:spPr>
        </p:pic>
      </p:grpSp>
      <p:sp>
        <p:nvSpPr>
          <p:cNvPr id="22" name="TextBox 21">
            <a:extLst>
              <a:ext uri="{FF2B5EF4-FFF2-40B4-BE49-F238E27FC236}">
                <a16:creationId xmlns:a16="http://schemas.microsoft.com/office/drawing/2014/main" id="{7DCAE162-688D-F402-D4F8-037DFFC5595F}"/>
              </a:ext>
            </a:extLst>
          </p:cNvPr>
          <p:cNvSpPr txBox="1"/>
          <p:nvPr userDrawn="1"/>
        </p:nvSpPr>
        <p:spPr>
          <a:xfrm>
            <a:off x="7337213" y="4571248"/>
            <a:ext cx="4040659" cy="400110"/>
          </a:xfrm>
          <a:prstGeom prst="rect">
            <a:avLst/>
          </a:prstGeom>
          <a:noFill/>
        </p:spPr>
        <p:txBody>
          <a:bodyPr wrap="square" rtlCol="0">
            <a:spAutoFit/>
          </a:bodyPr>
          <a:lstStyle/>
          <a:p>
            <a:r>
              <a:rPr lang="en-US" sz="2000">
                <a:solidFill>
                  <a:schemeClr val="accent1"/>
                </a:solidFill>
              </a:rPr>
              <a:t>@Ethics_Board</a:t>
            </a:r>
          </a:p>
        </p:txBody>
      </p:sp>
      <p:sp>
        <p:nvSpPr>
          <p:cNvPr id="23" name="TextBox 22">
            <a:extLst>
              <a:ext uri="{FF2B5EF4-FFF2-40B4-BE49-F238E27FC236}">
                <a16:creationId xmlns:a16="http://schemas.microsoft.com/office/drawing/2014/main" id="{0EDBC7BD-B30B-8CD0-E9EC-05AFEBCFB19F}"/>
              </a:ext>
            </a:extLst>
          </p:cNvPr>
          <p:cNvSpPr txBox="1"/>
          <p:nvPr userDrawn="1"/>
        </p:nvSpPr>
        <p:spPr>
          <a:xfrm>
            <a:off x="7355545" y="5144958"/>
            <a:ext cx="2894570" cy="519822"/>
          </a:xfrm>
          <a:prstGeom prst="rect">
            <a:avLst/>
          </a:prstGeom>
          <a:noFill/>
        </p:spPr>
        <p:txBody>
          <a:bodyPr wrap="square" rtlCol="0">
            <a:spAutoFit/>
          </a:bodyPr>
          <a:lstStyle/>
          <a:p>
            <a:pPr>
              <a:lnSpc>
                <a:spcPts val="3600"/>
              </a:lnSpc>
            </a:pPr>
            <a:r>
              <a:rPr lang="en-US" sz="2000">
                <a:solidFill>
                  <a:schemeClr val="accent1"/>
                </a:solidFill>
              </a:rPr>
              <a:t>@IESBA</a:t>
            </a:r>
          </a:p>
        </p:txBody>
      </p:sp>
      <p:sp>
        <p:nvSpPr>
          <p:cNvPr id="26" name="TextBox 25">
            <a:extLst>
              <a:ext uri="{FF2B5EF4-FFF2-40B4-BE49-F238E27FC236}">
                <a16:creationId xmlns:a16="http://schemas.microsoft.com/office/drawing/2014/main" id="{9869A8E0-6DA3-620A-04FA-730CE8C2A3E9}"/>
              </a:ext>
            </a:extLst>
          </p:cNvPr>
          <p:cNvSpPr txBox="1"/>
          <p:nvPr userDrawn="1"/>
        </p:nvSpPr>
        <p:spPr>
          <a:xfrm>
            <a:off x="7368936" y="5833625"/>
            <a:ext cx="3314700" cy="519822"/>
          </a:xfrm>
          <a:prstGeom prst="rect">
            <a:avLst/>
          </a:prstGeom>
          <a:noFill/>
        </p:spPr>
        <p:txBody>
          <a:bodyPr wrap="square" rtlCol="0">
            <a:spAutoFit/>
          </a:bodyPr>
          <a:lstStyle/>
          <a:p>
            <a:pPr>
              <a:lnSpc>
                <a:spcPts val="3600"/>
              </a:lnSpc>
            </a:pPr>
            <a:r>
              <a:rPr lang="en-US" sz="2000">
                <a:solidFill>
                  <a:schemeClr val="accent1"/>
                </a:solidFill>
              </a:rPr>
              <a:t>@IESBA</a:t>
            </a:r>
          </a:p>
        </p:txBody>
      </p:sp>
      <p:grpSp>
        <p:nvGrpSpPr>
          <p:cNvPr id="29" name="Group 28">
            <a:extLst>
              <a:ext uri="{FF2B5EF4-FFF2-40B4-BE49-F238E27FC236}">
                <a16:creationId xmlns:a16="http://schemas.microsoft.com/office/drawing/2014/main" id="{6ADCE82F-8C19-2CF2-508E-795E9F9EBC50}"/>
              </a:ext>
            </a:extLst>
          </p:cNvPr>
          <p:cNvGrpSpPr/>
          <p:nvPr userDrawn="1"/>
        </p:nvGrpSpPr>
        <p:grpSpPr>
          <a:xfrm>
            <a:off x="7615240" y="1868284"/>
            <a:ext cx="2434281" cy="2434281"/>
            <a:chOff x="13227907" y="2992272"/>
            <a:chExt cx="2434281" cy="2434281"/>
          </a:xfrm>
        </p:grpSpPr>
        <p:sp>
          <p:nvSpPr>
            <p:cNvPr id="20" name="Oval 19">
              <a:extLst>
                <a:ext uri="{FF2B5EF4-FFF2-40B4-BE49-F238E27FC236}">
                  <a16:creationId xmlns:a16="http://schemas.microsoft.com/office/drawing/2014/main" id="{1A2B2C00-BE84-1E33-A807-C124D8E4BECA}"/>
                </a:ext>
              </a:extLst>
            </p:cNvPr>
            <p:cNvSpPr/>
            <p:nvPr userDrawn="1"/>
          </p:nvSpPr>
          <p:spPr>
            <a:xfrm>
              <a:off x="13227907" y="2992272"/>
              <a:ext cx="2434281" cy="2434281"/>
            </a:xfrm>
            <a:prstGeom prst="ellipse">
              <a:avLst/>
            </a:prstGeom>
            <a:solidFill>
              <a:schemeClr val="accent4">
                <a:alpha val="77603"/>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63A8E6C2-E2A7-2075-A78D-4E68F2315DB4}"/>
                </a:ext>
              </a:extLst>
            </p:cNvPr>
            <p:cNvSpPr txBox="1"/>
            <p:nvPr userDrawn="1"/>
          </p:nvSpPr>
          <p:spPr>
            <a:xfrm>
              <a:off x="13326761" y="4084984"/>
              <a:ext cx="2248930" cy="830997"/>
            </a:xfrm>
            <a:prstGeom prst="rect">
              <a:avLst/>
            </a:prstGeom>
            <a:noFill/>
          </p:spPr>
          <p:txBody>
            <a:bodyPr wrap="square" rtlCol="0">
              <a:spAutoFit/>
            </a:bodyPr>
            <a:lstStyle/>
            <a:p>
              <a:pPr algn="ctr"/>
              <a:r>
                <a:rPr lang="en-US" sz="1600" b="0" cap="none" spc="0">
                  <a:ln w="0"/>
                  <a:solidFill>
                    <a:schemeClr val="accent2"/>
                  </a:solidFill>
                  <a:effectLst>
                    <a:outerShdw blurRad="38100" dist="19050" dir="2700000" algn="tl" rotWithShape="0">
                      <a:schemeClr val="dk1">
                        <a:alpha val="40000"/>
                      </a:schemeClr>
                    </a:outerShdw>
                  </a:effectLst>
                </a:rPr>
                <a:t>Register and subscribe for updates @ www.EthicsBoard.org</a:t>
              </a:r>
            </a:p>
          </p:txBody>
        </p:sp>
        <p:pic>
          <p:nvPicPr>
            <p:cNvPr id="28" name="Picture 27">
              <a:extLst>
                <a:ext uri="{FF2B5EF4-FFF2-40B4-BE49-F238E27FC236}">
                  <a16:creationId xmlns:a16="http://schemas.microsoft.com/office/drawing/2014/main" id="{E7B4FC41-8C8D-1691-E215-2F0C35BA56B2}"/>
                </a:ext>
              </a:extLst>
            </p:cNvPr>
            <p:cNvPicPr>
              <a:picLocks noChangeAspect="1"/>
            </p:cNvPicPr>
            <p:nvPr userDrawn="1"/>
          </p:nvPicPr>
          <p:blipFill>
            <a:blip r:embed="rId6"/>
            <a:srcRect l="3046" t="11287" r="71054" b="17066"/>
            <a:stretch/>
          </p:blipFill>
          <p:spPr>
            <a:xfrm>
              <a:off x="13944600" y="3099365"/>
              <a:ext cx="1025610" cy="1037967"/>
            </a:xfrm>
            <a:prstGeom prst="rect">
              <a:avLst/>
            </a:prstGeom>
          </p:spPr>
        </p:pic>
      </p:grpSp>
      <p:pic>
        <p:nvPicPr>
          <p:cNvPr id="30" name="Picture 29" descr="A black background with a black square&#10;&#10;Description automatically generated with medium confidence">
            <a:extLst>
              <a:ext uri="{FF2B5EF4-FFF2-40B4-BE49-F238E27FC236}">
                <a16:creationId xmlns:a16="http://schemas.microsoft.com/office/drawing/2014/main" id="{8082051F-6119-72DF-0B65-64B4E5EB7547}"/>
              </a:ext>
            </a:extLst>
          </p:cNvPr>
          <p:cNvPicPr>
            <a:picLocks noChangeAspect="1"/>
          </p:cNvPicPr>
          <p:nvPr userDrawn="1"/>
        </p:nvPicPr>
        <p:blipFill>
          <a:blip r:embed="rId2"/>
          <a:stretch>
            <a:fillRect/>
          </a:stretch>
        </p:blipFill>
        <p:spPr>
          <a:xfrm>
            <a:off x="6870038" y="4508723"/>
            <a:ext cx="406122" cy="414921"/>
          </a:xfrm>
          <a:prstGeom prst="rect">
            <a:avLst/>
          </a:prstGeom>
        </p:spPr>
      </p:pic>
      <p:pic>
        <p:nvPicPr>
          <p:cNvPr id="31" name="Picture 30" descr="A blue and black logo&#10;&#10;Description automatically generated">
            <a:extLst>
              <a:ext uri="{FF2B5EF4-FFF2-40B4-BE49-F238E27FC236}">
                <a16:creationId xmlns:a16="http://schemas.microsoft.com/office/drawing/2014/main" id="{3F0D2B6D-C6D5-17C9-244C-E80153F8A87E}"/>
              </a:ext>
            </a:extLst>
          </p:cNvPr>
          <p:cNvPicPr>
            <a:picLocks noChangeAspect="1"/>
          </p:cNvPicPr>
          <p:nvPr userDrawn="1"/>
        </p:nvPicPr>
        <p:blipFill>
          <a:blip r:embed="rId3"/>
          <a:stretch>
            <a:fillRect/>
          </a:stretch>
        </p:blipFill>
        <p:spPr>
          <a:xfrm>
            <a:off x="6870038" y="5255835"/>
            <a:ext cx="485507" cy="412042"/>
          </a:xfrm>
          <a:prstGeom prst="rect">
            <a:avLst/>
          </a:prstGeom>
        </p:spPr>
      </p:pic>
      <p:pic>
        <p:nvPicPr>
          <p:cNvPr id="32" name="Picture 31" descr="A white text on a black background&#10;&#10;Description automatically generated">
            <a:extLst>
              <a:ext uri="{FF2B5EF4-FFF2-40B4-BE49-F238E27FC236}">
                <a16:creationId xmlns:a16="http://schemas.microsoft.com/office/drawing/2014/main" id="{B3AABE50-E96A-C066-BCFC-F3DE1629D973}"/>
              </a:ext>
            </a:extLst>
          </p:cNvPr>
          <p:cNvPicPr>
            <a:picLocks noChangeAspect="1"/>
          </p:cNvPicPr>
          <p:nvPr userDrawn="1"/>
        </p:nvPicPr>
        <p:blipFill>
          <a:blip r:embed="rId4"/>
          <a:srcRect r="66174"/>
          <a:stretch/>
        </p:blipFill>
        <p:spPr>
          <a:xfrm>
            <a:off x="6856646" y="5938480"/>
            <a:ext cx="512290" cy="337874"/>
          </a:xfrm>
          <a:prstGeom prst="rect">
            <a:avLst/>
          </a:prstGeom>
        </p:spPr>
      </p:pic>
    </p:spTree>
    <p:extLst>
      <p:ext uri="{BB962C8B-B14F-4D97-AF65-F5344CB8AC3E}">
        <p14:creationId xmlns:p14="http://schemas.microsoft.com/office/powerpoint/2010/main" val="181839470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FEA Text with 3 Char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105E8F5-4FA2-8E8B-46B7-5D306270DD77}"/>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r>
              <a:rPr lang="en-US"/>
              <a:t>Click icon to add chart</a:t>
            </a:r>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r>
              <a:rPr lang="en-US"/>
              <a:t>Click icon to add chart</a:t>
            </a:r>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r>
              <a:rPr lang="en-US"/>
              <a:t>Click icon to add chart</a:t>
            </a:r>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693512957"/>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EA Text with 3 Charts Shaded ">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r>
              <a:rPr lang="en-US"/>
              <a:t>Click icon to add chart</a:t>
            </a:r>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r>
              <a:rPr lang="en-US"/>
              <a:t>Click icon to add chart</a:t>
            </a:r>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r>
              <a:rPr lang="en-US"/>
              <a:t>Click icon to add chart</a:t>
            </a:r>
          </a:p>
        </p:txBody>
      </p:sp>
    </p:spTree>
    <p:extLst>
      <p:ext uri="{BB962C8B-B14F-4D97-AF65-F5344CB8AC3E}">
        <p14:creationId xmlns:p14="http://schemas.microsoft.com/office/powerpoint/2010/main" val="120706909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FEA Text with SIngle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r>
              <a:rPr lang="en-US"/>
              <a:t>Click icon to add chart</a:t>
            </a:r>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a:t>Title Copy</a:t>
            </a:r>
          </a:p>
        </p:txBody>
      </p:sp>
    </p:spTree>
    <p:extLst>
      <p:ext uri="{BB962C8B-B14F-4D97-AF65-F5344CB8AC3E}">
        <p14:creationId xmlns:p14="http://schemas.microsoft.com/office/powerpoint/2010/main" val="36688111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2.png"/><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theme" Target="../theme/theme3.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image" Target="../media/image3.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image" Target="../media/image3.png"/><Relationship Id="rId5" Type="http://schemas.openxmlformats.org/officeDocument/2006/relationships/slideLayout" Target="../slideLayouts/slideLayout35.xml"/><Relationship Id="rId10" Type="http://schemas.openxmlformats.org/officeDocument/2006/relationships/image" Target="../media/image2.png"/><Relationship Id="rId4" Type="http://schemas.openxmlformats.org/officeDocument/2006/relationships/slideLayout" Target="../slideLayouts/slideLayout34.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5" Type="http://schemas.openxmlformats.org/officeDocument/2006/relationships/slideLayout" Target="../slideLayouts/slideLayout43.xml"/><Relationship Id="rId10" Type="http://schemas.openxmlformats.org/officeDocument/2006/relationships/theme" Target="../theme/theme5.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50.xml"/><Relationship Id="rId2" Type="http://schemas.openxmlformats.org/officeDocument/2006/relationships/slideLayout" Target="../slideLayouts/slideLayout49.xml"/><Relationship Id="rId1" Type="http://schemas.openxmlformats.org/officeDocument/2006/relationships/slideLayout" Target="../slideLayouts/slideLayout48.xml"/><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53.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theme" Target="../theme/theme7.xml"/><Relationship Id="rId5" Type="http://schemas.openxmlformats.org/officeDocument/2006/relationships/slideLayout" Target="../slideLayouts/slideLayout55.xml"/><Relationship Id="rId4" Type="http://schemas.openxmlformats.org/officeDocument/2006/relationships/slideLayout" Target="../slideLayouts/slideLayout54.xml"/></Relationships>
</file>

<file path=ppt/slideMasters/_rels/slideMaster8.xml.rels><?xml version="1.0" encoding="UTF-8" standalone="yes"?>
<Relationships xmlns="http://schemas.openxmlformats.org/package/2006/relationships"><Relationship Id="rId8" Type="http://schemas.openxmlformats.org/officeDocument/2006/relationships/theme" Target="../theme/theme8.xml"/><Relationship Id="rId3" Type="http://schemas.openxmlformats.org/officeDocument/2006/relationships/slideLayout" Target="../slideLayouts/slideLayout58.xml"/><Relationship Id="rId7" Type="http://schemas.openxmlformats.org/officeDocument/2006/relationships/slideLayout" Target="../slideLayouts/slideLayout62.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a:p>
        </p:txBody>
      </p:sp>
      <p:sp>
        <p:nvSpPr>
          <p:cNvPr id="7" name="Rectangle 6">
            <a:extLst>
              <a:ext uri="{FF2B5EF4-FFF2-40B4-BE49-F238E27FC236}">
                <a16:creationId xmlns:a16="http://schemas.microsoft.com/office/drawing/2014/main" id="{16018B32-662E-0158-19EA-6C574C552D12}"/>
              </a:ext>
            </a:extLst>
          </p:cNvPr>
          <p:cNvSpPr/>
          <p:nvPr userDrawn="1"/>
        </p:nvSpPr>
        <p:spPr>
          <a:xfrm>
            <a:off x="-1" y="0"/>
            <a:ext cx="9013372" cy="45284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0" y="0"/>
            <a:ext cx="3352800" cy="461554"/>
          </a:xfrm>
          <a:prstGeom prst="rect">
            <a:avLst/>
          </a:prstGeom>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15" name="Picture 14" descr="A logo with a white circle and blue design&#10;&#10;Description automatically generated">
            <a:extLst>
              <a:ext uri="{FF2B5EF4-FFF2-40B4-BE49-F238E27FC236}">
                <a16:creationId xmlns:a16="http://schemas.microsoft.com/office/drawing/2014/main" id="{28528238-DCAD-4902-9BCC-FF307B95E9D4}"/>
              </a:ext>
            </a:extLst>
          </p:cNvPr>
          <p:cNvPicPr>
            <a:picLocks noChangeAspect="1"/>
          </p:cNvPicPr>
          <p:nvPr userDrawn="1"/>
        </p:nvPicPr>
        <p:blipFill rotWithShape="1">
          <a:blip r:embed="rId11"/>
          <a:srcRect b="20270"/>
          <a:stretch/>
        </p:blipFill>
        <p:spPr>
          <a:xfrm>
            <a:off x="771182" y="6015592"/>
            <a:ext cx="759900" cy="656886"/>
          </a:xfrm>
          <a:prstGeom prst="rect">
            <a:avLst/>
          </a:prstGeom>
        </p:spPr>
      </p:pic>
    </p:spTree>
    <p:extLst>
      <p:ext uri="{BB962C8B-B14F-4D97-AF65-F5344CB8AC3E}">
        <p14:creationId xmlns:p14="http://schemas.microsoft.com/office/powerpoint/2010/main" val="4293643211"/>
      </p:ext>
    </p:extLst>
  </p:cSld>
  <p:clrMap bg1="lt1" tx1="dk1" bg2="lt2" tx2="dk2" accent1="accent1" accent2="accent2" accent3="accent3" accent4="accent4" accent5="accent5" accent6="accent6" hlink="hlink" folHlink="folHlink"/>
  <p:sldLayoutIdLst>
    <p:sldLayoutId id="2147483738" r:id="rId1"/>
    <p:sldLayoutId id="2147483675" r:id="rId2"/>
    <p:sldLayoutId id="2147483676" r:id="rId3"/>
    <p:sldLayoutId id="2147483672" r:id="rId4"/>
    <p:sldLayoutId id="2147483673" r:id="rId5"/>
    <p:sldLayoutId id="2147483674" r:id="rId6"/>
    <p:sldLayoutId id="2147483683" r:id="rId7"/>
    <p:sldLayoutId id="2147483720" r:id="rId8"/>
    <p:sldLayoutId id="2147483723" r:id="rId9"/>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userDrawn="1">
          <p15:clr>
            <a:srgbClr val="F26B43"/>
          </p15:clr>
        </p15:guide>
        <p15:guide id="2" pos="648" userDrawn="1">
          <p15:clr>
            <a:srgbClr val="F26B43"/>
          </p15:clr>
        </p15:guide>
        <p15:guide id="3" pos="7032" userDrawn="1">
          <p15:clr>
            <a:srgbClr val="F26B43"/>
          </p15:clr>
        </p15:guide>
        <p15:guide id="4" orient="horz" pos="3744" userDrawn="1">
          <p15:clr>
            <a:srgbClr val="F26B43"/>
          </p15:clr>
        </p15:guide>
        <p15:guide id="5" orient="horz" pos="648" userDrawn="1">
          <p15:clr>
            <a:srgbClr val="F26B43"/>
          </p15:clr>
        </p15:guide>
        <p15:guide id="6" orient="horz" pos="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28528238-DCAD-4902-9BCC-FF307B95E9D4}"/>
              </a:ext>
            </a:extLst>
          </p:cNvPr>
          <p:cNvPicPr>
            <a:picLocks noChangeAspect="1"/>
          </p:cNvPicPr>
          <p:nvPr userDrawn="1"/>
        </p:nvPicPr>
        <p:blipFill rotWithShape="1">
          <a:blip r:embed="rId11"/>
          <a:srcRect l="311" r="-7291" b="-9852"/>
          <a:stretch/>
        </p:blipFill>
        <p:spPr>
          <a:xfrm>
            <a:off x="1005550" y="6113245"/>
            <a:ext cx="2016086" cy="721605"/>
          </a:xfrm>
          <a:prstGeom prst="rect">
            <a:avLst/>
          </a:prstGeom>
        </p:spPr>
      </p:pic>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a:p>
        </p:txBody>
      </p:sp>
      <p:sp>
        <p:nvSpPr>
          <p:cNvPr id="7" name="Rectangle 6">
            <a:extLst>
              <a:ext uri="{FF2B5EF4-FFF2-40B4-BE49-F238E27FC236}">
                <a16:creationId xmlns:a16="http://schemas.microsoft.com/office/drawing/2014/main" id="{16018B32-662E-0158-19EA-6C574C552D12}"/>
              </a:ext>
            </a:extLst>
          </p:cNvPr>
          <p:cNvSpPr/>
          <p:nvPr userDrawn="1"/>
        </p:nvSpPr>
        <p:spPr>
          <a:xfrm>
            <a:off x="0" y="0"/>
            <a:ext cx="8839200" cy="452846"/>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0" y="0"/>
            <a:ext cx="3352800" cy="452846"/>
          </a:xfrm>
          <a:prstGeom prst="rect">
            <a:avLst/>
          </a:prstGeom>
          <a:solidFill>
            <a:schemeClr val="accent3">
              <a:lumMod val="40000"/>
              <a:lumOff val="60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7187421"/>
      </p:ext>
    </p:extLst>
  </p:cSld>
  <p:clrMap bg1="lt1" tx1="dk1" bg2="lt2" tx2="dk2" accent1="accent1" accent2="accent2" accent3="accent3" accent4="accent4" accent5="accent5" accent6="accent6" hlink="hlink" folHlink="folHlink"/>
  <p:sldLayoutIdLst>
    <p:sldLayoutId id="2147483739" r:id="rId1"/>
    <p:sldLayoutId id="2147483678" r:id="rId2"/>
    <p:sldLayoutId id="2147483679" r:id="rId3"/>
    <p:sldLayoutId id="2147483680" r:id="rId4"/>
    <p:sldLayoutId id="2147483681" r:id="rId5"/>
    <p:sldLayoutId id="2147483682" r:id="rId6"/>
    <p:sldLayoutId id="2147483684" r:id="rId7"/>
    <p:sldLayoutId id="2147483721" r:id="rId8"/>
    <p:sldLayoutId id="2147483724" r:id="rId9"/>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userDrawn="1">
          <p15:clr>
            <a:srgbClr val="F26B43"/>
          </p15:clr>
        </p15:guide>
        <p15:guide id="2" pos="648" userDrawn="1">
          <p15:clr>
            <a:srgbClr val="F26B43"/>
          </p15:clr>
        </p15:guide>
        <p15:guide id="3" pos="7032" userDrawn="1">
          <p15:clr>
            <a:srgbClr val="F26B43"/>
          </p15:clr>
        </p15:guide>
        <p15:guide id="4" orient="horz" pos="3744" userDrawn="1">
          <p15:clr>
            <a:srgbClr val="F26B43"/>
          </p15:clr>
        </p15:guide>
        <p15:guide id="5" orient="horz" pos="648" userDrawn="1">
          <p15:clr>
            <a:srgbClr val="F26B43"/>
          </p15:clr>
        </p15:guide>
        <p15:guide id="6" orient="horz" pos="8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28528238-DCAD-4902-9BCC-FF307B95E9D4}"/>
              </a:ext>
            </a:extLst>
          </p:cNvPr>
          <p:cNvPicPr>
            <a:picLocks noChangeAspect="1"/>
          </p:cNvPicPr>
          <p:nvPr userDrawn="1"/>
        </p:nvPicPr>
        <p:blipFill>
          <a:blip r:embed="rId14"/>
          <a:srcRect t="1084" b="1084"/>
          <a:stretch/>
        </p:blipFill>
        <p:spPr>
          <a:xfrm>
            <a:off x="1028700" y="6104258"/>
            <a:ext cx="1864082" cy="667199"/>
          </a:xfrm>
          <a:prstGeom prst="rect">
            <a:avLst/>
          </a:prstGeom>
        </p:spPr>
      </p:pic>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a:p>
        </p:txBody>
      </p:sp>
      <p:sp>
        <p:nvSpPr>
          <p:cNvPr id="7" name="Rectangle 6">
            <a:extLst>
              <a:ext uri="{FF2B5EF4-FFF2-40B4-BE49-F238E27FC236}">
                <a16:creationId xmlns:a16="http://schemas.microsoft.com/office/drawing/2014/main" id="{16018B32-662E-0158-19EA-6C574C552D12}"/>
              </a:ext>
            </a:extLst>
          </p:cNvPr>
          <p:cNvSpPr/>
          <p:nvPr userDrawn="1"/>
        </p:nvSpPr>
        <p:spPr>
          <a:xfrm>
            <a:off x="0" y="0"/>
            <a:ext cx="8839200" cy="461554"/>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1" y="0"/>
            <a:ext cx="3352800" cy="461554"/>
          </a:xfrm>
          <a:prstGeom prst="rect">
            <a:avLst/>
          </a:prstGeom>
          <a:solidFill>
            <a:schemeClr val="accent4">
              <a:lumMod val="20000"/>
              <a:lumOff val="80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47642439"/>
      </p:ext>
    </p:extLst>
  </p:cSld>
  <p:clrMap bg1="lt1" tx1="dk1" bg2="lt2" tx2="dk2" accent1="accent1" accent2="accent2" accent3="accent3" accent4="accent4" accent5="accent5" accent6="accent6" hlink="hlink" folHlink="folHlink"/>
  <p:sldLayoutIdLst>
    <p:sldLayoutId id="2147483740" r:id="rId1"/>
    <p:sldLayoutId id="2147483686" r:id="rId2"/>
    <p:sldLayoutId id="2147483687" r:id="rId3"/>
    <p:sldLayoutId id="2147483688" r:id="rId4"/>
    <p:sldLayoutId id="2147483689" r:id="rId5"/>
    <p:sldLayoutId id="2147483691" r:id="rId6"/>
    <p:sldLayoutId id="2147483690" r:id="rId7"/>
    <p:sldLayoutId id="2147483722" r:id="rId8"/>
    <p:sldLayoutId id="2147483725" r:id="rId9"/>
    <p:sldLayoutId id="2147483773" r:id="rId10"/>
    <p:sldLayoutId id="2147483774" r:id="rId11"/>
    <p:sldLayoutId id="2147483775" r:id="rId12"/>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userDrawn="1">
          <p15:clr>
            <a:srgbClr val="F26B43"/>
          </p15:clr>
        </p15:guide>
        <p15:guide id="2" pos="648" userDrawn="1">
          <p15:clr>
            <a:srgbClr val="F26B43"/>
          </p15:clr>
        </p15:guide>
        <p15:guide id="3" pos="7032" userDrawn="1">
          <p15:clr>
            <a:srgbClr val="F26B43"/>
          </p15:clr>
        </p15:guide>
        <p15:guide id="4" orient="horz" pos="3744" userDrawn="1">
          <p15:clr>
            <a:srgbClr val="F26B43"/>
          </p15:clr>
        </p15:guide>
        <p15:guide id="5" orient="horz" pos="648" userDrawn="1">
          <p15:clr>
            <a:srgbClr val="F26B43"/>
          </p15:clr>
        </p15:guide>
        <p15:guide id="6" orient="horz" pos="864"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a:p>
        </p:txBody>
      </p:sp>
      <p:sp>
        <p:nvSpPr>
          <p:cNvPr id="7" name="Rectangle 6">
            <a:extLst>
              <a:ext uri="{FF2B5EF4-FFF2-40B4-BE49-F238E27FC236}">
                <a16:creationId xmlns:a16="http://schemas.microsoft.com/office/drawing/2014/main" id="{16018B32-662E-0158-19EA-6C574C552D12}"/>
              </a:ext>
            </a:extLst>
          </p:cNvPr>
          <p:cNvSpPr/>
          <p:nvPr userDrawn="1"/>
        </p:nvSpPr>
        <p:spPr>
          <a:xfrm>
            <a:off x="-1" y="0"/>
            <a:ext cx="9013372" cy="45284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0" y="0"/>
            <a:ext cx="3352800" cy="461554"/>
          </a:xfrm>
          <a:prstGeom prst="rect">
            <a:avLst/>
          </a:prstGeom>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331852A4-56C9-54AE-47A0-A4B569EF289D}"/>
              </a:ext>
            </a:extLst>
          </p:cNvPr>
          <p:cNvPicPr>
            <a:picLocks noChangeAspect="1"/>
          </p:cNvPicPr>
          <p:nvPr userDrawn="1"/>
        </p:nvPicPr>
        <p:blipFill>
          <a:blip r:embed="rId10"/>
          <a:srcRect/>
          <a:stretch/>
        </p:blipFill>
        <p:spPr>
          <a:xfrm>
            <a:off x="377104" y="6093911"/>
            <a:ext cx="1640374" cy="571765"/>
          </a:xfrm>
          <a:prstGeom prst="rect">
            <a:avLst/>
          </a:prstGeom>
        </p:spPr>
      </p:pic>
      <p:pic>
        <p:nvPicPr>
          <p:cNvPr id="12" name="Picture 11">
            <a:extLst>
              <a:ext uri="{FF2B5EF4-FFF2-40B4-BE49-F238E27FC236}">
                <a16:creationId xmlns:a16="http://schemas.microsoft.com/office/drawing/2014/main" id="{ACA7510D-8BFD-9F0D-DD94-599B8EC08DBD}"/>
              </a:ext>
            </a:extLst>
          </p:cNvPr>
          <p:cNvPicPr>
            <a:picLocks noChangeAspect="1"/>
          </p:cNvPicPr>
          <p:nvPr userDrawn="1"/>
        </p:nvPicPr>
        <p:blipFill>
          <a:blip r:embed="rId11"/>
          <a:srcRect/>
          <a:stretch/>
        </p:blipFill>
        <p:spPr>
          <a:xfrm>
            <a:off x="2162479" y="6093911"/>
            <a:ext cx="1712056" cy="626362"/>
          </a:xfrm>
          <a:prstGeom prst="rect">
            <a:avLst/>
          </a:prstGeom>
        </p:spPr>
      </p:pic>
    </p:spTree>
    <p:extLst>
      <p:ext uri="{BB962C8B-B14F-4D97-AF65-F5344CB8AC3E}">
        <p14:creationId xmlns:p14="http://schemas.microsoft.com/office/powerpoint/2010/main" val="1785529448"/>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p15:clr>
            <a:srgbClr val="F26B43"/>
          </p15:clr>
        </p15:guide>
        <p15:guide id="2" pos="648">
          <p15:clr>
            <a:srgbClr val="F26B43"/>
          </p15:clr>
        </p15:guide>
        <p15:guide id="3" pos="7032">
          <p15:clr>
            <a:srgbClr val="F26B43"/>
          </p15:clr>
        </p15:guide>
        <p15:guide id="4" orient="horz" pos="3744">
          <p15:clr>
            <a:srgbClr val="F26B43"/>
          </p15:clr>
        </p15:guide>
        <p15:guide id="5" orient="horz" pos="648">
          <p15:clr>
            <a:srgbClr val="F26B43"/>
          </p15:clr>
        </p15:guide>
        <p15:guide id="6" orient="horz" pos="864">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D3EF0AC-C127-EE5A-DE01-FDD1A00E26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968BBC0-2FD6-5E93-AE5A-38C4FB8C37A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CBF57C-634F-6CFA-152A-BEAB18DE870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FE06A58-B8C5-124B-9AF8-20A3F797F049}" type="datetimeFigureOut">
              <a:rPr lang="en-US" smtClean="0"/>
              <a:t>6/7/2026</a:t>
            </a:fld>
            <a:endParaRPr lang="en-US"/>
          </a:p>
        </p:txBody>
      </p:sp>
      <p:sp>
        <p:nvSpPr>
          <p:cNvPr id="5" name="Footer Placeholder 4">
            <a:extLst>
              <a:ext uri="{FF2B5EF4-FFF2-40B4-BE49-F238E27FC236}">
                <a16:creationId xmlns:a16="http://schemas.microsoft.com/office/drawing/2014/main" id="{E0DD20AC-7D6E-4C17-3D66-ACD50CC9778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E1E5EBF3-0E5B-60CA-81C1-E5F65599FF0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9E49149-D529-8A40-9D51-5A83DC37645C}" type="slidenum">
              <a:rPr lang="en-US" smtClean="0"/>
              <a:t>‹#›</a:t>
            </a:fld>
            <a:endParaRPr lang="en-US"/>
          </a:p>
        </p:txBody>
      </p:sp>
    </p:spTree>
    <p:extLst>
      <p:ext uri="{BB962C8B-B14F-4D97-AF65-F5344CB8AC3E}">
        <p14:creationId xmlns:p14="http://schemas.microsoft.com/office/powerpoint/2010/main" val="4208913062"/>
      </p:ext>
    </p:extLst>
  </p:cSld>
  <p:clrMap bg1="lt1" tx1="dk1" bg2="lt2" tx2="dk2" accent1="accent1" accent2="accent2" accent3="accent3" accent4="accent4" accent5="accent5" accent6="accent6" hlink="hlink" folHlink="folHlink"/>
  <p:sldLayoutIdLst>
    <p:sldLayoutId id="2147483693" r:id="rId1"/>
    <p:sldLayoutId id="2147483762" r:id="rId2"/>
    <p:sldLayoutId id="2147483763" r:id="rId3"/>
    <p:sldLayoutId id="2147483743" r:id="rId4"/>
    <p:sldLayoutId id="2147483744" r:id="rId5"/>
    <p:sldLayoutId id="2147483745" r:id="rId6"/>
    <p:sldLayoutId id="2147483746" r:id="rId7"/>
    <p:sldLayoutId id="2147483704" r:id="rId8"/>
    <p:sldLayoutId id="2147483765"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FAD2D0-5FF3-09D4-3D34-82BD1F8BC83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5B92155-5A2D-CF75-F347-9EC41C855C5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40892685"/>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FAD2D0-5FF3-09D4-3D34-82BD1F8BC83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5B92155-5A2D-CF75-F347-9EC41C855C5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21637263"/>
      </p:ext>
    </p:extLst>
  </p:cSld>
  <p:clrMap bg1="lt1" tx1="dk1" bg2="lt2" tx2="dk2" accent1="accent1" accent2="accent2" accent3="accent3" accent4="accent4" accent5="accent5" accent6="accent6" hlink="hlink" folHlink="folHlink"/>
  <p:sldLayoutIdLst>
    <p:sldLayoutId id="2147483718" r:id="rId1"/>
    <p:sldLayoutId id="2147483748" r:id="rId2"/>
    <p:sldLayoutId id="2147483749" r:id="rId3"/>
    <p:sldLayoutId id="2147483719" r:id="rId4"/>
    <p:sldLayoutId id="2147483742"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C638EDE-F04B-8072-C965-75F8233CD0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06F1B93-63A7-C432-1FDC-D468F4F081D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58230394"/>
      </p:ext>
    </p:extLst>
  </p:cSld>
  <p:clrMap bg1="lt1" tx1="dk1" bg2="lt2" tx2="dk2" accent1="accent1" accent2="accent2" accent3="accent3" accent4="accent4" accent5="accent5" accent6="accent6" hlink="hlink" folHlink="folHlink"/>
  <p:sldLayoutIdLst>
    <p:sldLayoutId id="2147483732" r:id="rId1"/>
    <p:sldLayoutId id="2147483734" r:id="rId2"/>
    <p:sldLayoutId id="2147483736" r:id="rId3"/>
    <p:sldLayoutId id="2147483737" r:id="rId4"/>
    <p:sldLayoutId id="2147483750" r:id="rId5"/>
    <p:sldLayoutId id="2147483751" r:id="rId6"/>
    <p:sldLayoutId id="2147483764"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svg"/><Relationship Id="rId1" Type="http://schemas.openxmlformats.org/officeDocument/2006/relationships/slideLayout" Target="../slideLayouts/slideLayout20.xml"/><Relationship Id="rId4" Type="http://schemas.openxmlformats.org/officeDocument/2006/relationships/image" Target="../media/image25.svg"/></Relationships>
</file>

<file path=ppt/slides/_rels/slide12.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svg"/><Relationship Id="rId1" Type="http://schemas.openxmlformats.org/officeDocument/2006/relationships/slideLayout" Target="../slideLayouts/slideLayout20.xml"/><Relationship Id="rId4" Type="http://schemas.openxmlformats.org/officeDocument/2006/relationships/image" Target="../media/image25.svg"/></Relationships>
</file>

<file path=ppt/slides/_rels/slide13.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svg"/><Relationship Id="rId1" Type="http://schemas.openxmlformats.org/officeDocument/2006/relationships/slideLayout" Target="../slideLayouts/slideLayout20.xml"/><Relationship Id="rId6" Type="http://schemas.openxmlformats.org/officeDocument/2006/relationships/image" Target="../media/image35.svg"/><Relationship Id="rId5" Type="http://schemas.openxmlformats.org/officeDocument/2006/relationships/image" Target="../media/image34.svg"/><Relationship Id="rId4" Type="http://schemas.openxmlformats.org/officeDocument/2006/relationships/image" Target="../media/image33.svg"/></Relationships>
</file>

<file path=ppt/slides/_rels/slide14.xml.rels><?xml version="1.0" encoding="UTF-8" standalone="yes"?>
<Relationships xmlns="http://schemas.openxmlformats.org/package/2006/relationships"><Relationship Id="rId3" Type="http://schemas.openxmlformats.org/officeDocument/2006/relationships/image" Target="../media/image17.svg"/><Relationship Id="rId7" Type="http://schemas.openxmlformats.org/officeDocument/2006/relationships/image" Target="../media/image21.svg"/><Relationship Id="rId2" Type="http://schemas.openxmlformats.org/officeDocument/2006/relationships/notesSlide" Target="../notesSlides/notesSlide4.xml"/><Relationship Id="rId1" Type="http://schemas.openxmlformats.org/officeDocument/2006/relationships/slideLayout" Target="../slideLayouts/slideLayout20.xml"/><Relationship Id="rId6" Type="http://schemas.openxmlformats.org/officeDocument/2006/relationships/image" Target="../media/image20.svg"/><Relationship Id="rId5" Type="http://schemas.openxmlformats.org/officeDocument/2006/relationships/image" Target="../media/image19.svg"/><Relationship Id="rId4" Type="http://schemas.openxmlformats.org/officeDocument/2006/relationships/image" Target="../media/image36.svg"/></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xml"/><Relationship Id="rId1" Type="http://schemas.openxmlformats.org/officeDocument/2006/relationships/slideLayout" Target="../slideLayouts/slideLayout20.xml"/><Relationship Id="rId5" Type="http://schemas.openxmlformats.org/officeDocument/2006/relationships/image" Target="../media/image39.png"/><Relationship Id="rId4" Type="http://schemas.openxmlformats.org/officeDocument/2006/relationships/image" Target="../media/image3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9.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0.xml"/><Relationship Id="rId5" Type="http://schemas.openxmlformats.org/officeDocument/2006/relationships/image" Target="../media/image43.png"/><Relationship Id="rId4" Type="http://schemas.openxmlformats.org/officeDocument/2006/relationships/image" Target="../media/image4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svg"/><Relationship Id="rId1" Type="http://schemas.openxmlformats.org/officeDocument/2006/relationships/slideLayout" Target="../slideLayouts/slideLayout20.xml"/><Relationship Id="rId5" Type="http://schemas.openxmlformats.org/officeDocument/2006/relationships/image" Target="../media/image20.svg"/><Relationship Id="rId4" Type="http://schemas.openxmlformats.org/officeDocument/2006/relationships/image" Target="../media/image19.svg"/></Relationships>
</file>

<file path=ppt/slides/_rels/slide8.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18.svg"/><Relationship Id="rId1" Type="http://schemas.openxmlformats.org/officeDocument/2006/relationships/slideLayout" Target="../slideLayouts/slideLayout20.xml"/><Relationship Id="rId4" Type="http://schemas.openxmlformats.org/officeDocument/2006/relationships/image" Target="../media/image22.svg"/></Relationships>
</file>

<file path=ppt/slides/_rels/slide9.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svg"/><Relationship Id="rId1" Type="http://schemas.openxmlformats.org/officeDocument/2006/relationships/slideLayout" Target="../slideLayouts/slideLayout20.xml"/><Relationship Id="rId4" Type="http://schemas.openxmlformats.org/officeDocument/2006/relationships/image" Target="../media/image25.svg"/></Relationships>
</file>

<file path=ppt/slides/slide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FD3CF8-238B-A38F-F7D6-1DF3CEF48F89}"/>
              </a:ext>
            </a:extLst>
          </p:cNvPr>
          <p:cNvSpPr>
            <a:spLocks noGrp="1"/>
          </p:cNvSpPr>
          <p:nvPr>
            <p:ph type="title"/>
          </p:nvPr>
        </p:nvSpPr>
        <p:spPr>
          <a:xfrm>
            <a:off x="533399" y="2968831"/>
            <a:ext cx="6033656" cy="1104325"/>
          </a:xfrm>
        </p:spPr>
        <p:txBody>
          <a:bodyPr>
            <a:normAutofit/>
          </a:bodyPr>
          <a:lstStyle/>
          <a:p>
            <a:r>
              <a:rPr lang="en-US"/>
              <a:t>Firm Culture &amp; Governance</a:t>
            </a:r>
            <a:endParaRPr lang="en-US" sz="2400"/>
          </a:p>
        </p:txBody>
      </p:sp>
      <p:sp>
        <p:nvSpPr>
          <p:cNvPr id="4" name="Text Placeholder 3">
            <a:extLst>
              <a:ext uri="{FF2B5EF4-FFF2-40B4-BE49-F238E27FC236}">
                <a16:creationId xmlns:a16="http://schemas.microsoft.com/office/drawing/2014/main" id="{AF510920-E34D-0155-F62D-93F157BD0A0E}"/>
              </a:ext>
            </a:extLst>
          </p:cNvPr>
          <p:cNvSpPr>
            <a:spLocks noGrp="1"/>
          </p:cNvSpPr>
          <p:nvPr>
            <p:ph type="body" sz="quarter" idx="13"/>
          </p:nvPr>
        </p:nvSpPr>
        <p:spPr/>
        <p:txBody>
          <a:bodyPr>
            <a:normAutofit fontScale="92500" lnSpcReduction="20000"/>
          </a:bodyPr>
          <a:lstStyle/>
          <a:p>
            <a:r>
              <a:rPr lang="en-US"/>
              <a:t>IESBA Meeting</a:t>
            </a:r>
          </a:p>
          <a:p>
            <a:r>
              <a:rPr lang="en-US"/>
              <a:t>New York</a:t>
            </a:r>
          </a:p>
          <a:p>
            <a:r>
              <a:rPr lang="en-US"/>
              <a:t>June 8 - 11, 2026 </a:t>
            </a:r>
          </a:p>
        </p:txBody>
      </p:sp>
    </p:spTree>
    <p:extLst>
      <p:ext uri="{BB962C8B-B14F-4D97-AF65-F5344CB8AC3E}">
        <p14:creationId xmlns:p14="http://schemas.microsoft.com/office/powerpoint/2010/main" val="3552068023"/>
      </p:ext>
    </p:extLst>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15DD39-2B7B-0280-A4B4-E9A00919585D}"/>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31CCD6C-A890-0FA0-6A67-05429DFECED2}"/>
              </a:ext>
            </a:extLst>
          </p:cNvPr>
          <p:cNvSpPr>
            <a:spLocks noGrp="1"/>
          </p:cNvSpPr>
          <p:nvPr>
            <p:ph type="sldNum" sz="quarter" idx="12"/>
          </p:nvPr>
        </p:nvSpPr>
        <p:spPr/>
        <p:txBody>
          <a:bodyPr/>
          <a:lstStyle/>
          <a:p>
            <a:fld id="{99A02339-D840-6844-BF2C-3B4B9517014C}" type="slidenum">
              <a:rPr lang="en-US" smtClean="0"/>
              <a:pPr/>
              <a:t>10</a:t>
            </a:fld>
            <a:endParaRPr lang="en-US"/>
          </a:p>
        </p:txBody>
      </p:sp>
      <p:pic>
        <p:nvPicPr>
          <p:cNvPr id="22" name="Picture 21">
            <a:extLst>
              <a:ext uri="{FF2B5EF4-FFF2-40B4-BE49-F238E27FC236}">
                <a16:creationId xmlns:a16="http://schemas.microsoft.com/office/drawing/2014/main" id="{B2EF7FF9-D041-7AC3-FE8B-4D97473EB0A8}"/>
              </a:ext>
            </a:extLst>
          </p:cNvPr>
          <p:cNvPicPr>
            <a:picLocks noChangeAspect="1"/>
          </p:cNvPicPr>
          <p:nvPr/>
        </p:nvPicPr>
        <p:blipFill>
          <a:blip r:embed="rId2"/>
          <a:srcRect l="4165" t="76390" r="4133"/>
          <a:stretch>
            <a:fillRect/>
          </a:stretch>
        </p:blipFill>
        <p:spPr>
          <a:xfrm>
            <a:off x="7002225" y="5238750"/>
            <a:ext cx="4823734" cy="1619250"/>
          </a:xfrm>
          <a:prstGeom prst="rect">
            <a:avLst/>
          </a:prstGeom>
        </p:spPr>
      </p:pic>
      <p:pic>
        <p:nvPicPr>
          <p:cNvPr id="23" name="Picture 22">
            <a:extLst>
              <a:ext uri="{FF2B5EF4-FFF2-40B4-BE49-F238E27FC236}">
                <a16:creationId xmlns:a16="http://schemas.microsoft.com/office/drawing/2014/main" id="{BDFAC5CC-1CE8-7312-3711-EC8A415736D6}"/>
              </a:ext>
            </a:extLst>
          </p:cNvPr>
          <p:cNvPicPr>
            <a:picLocks noChangeAspect="1"/>
          </p:cNvPicPr>
          <p:nvPr/>
        </p:nvPicPr>
        <p:blipFill>
          <a:blip r:embed="rId2"/>
          <a:srcRect r="8299" b="45278"/>
          <a:stretch>
            <a:fillRect/>
          </a:stretch>
        </p:blipFill>
        <p:spPr>
          <a:xfrm>
            <a:off x="7002225" y="1660656"/>
            <a:ext cx="4823734" cy="3752850"/>
          </a:xfrm>
          <a:prstGeom prst="rect">
            <a:avLst/>
          </a:prstGeom>
        </p:spPr>
      </p:pic>
      <p:sp>
        <p:nvSpPr>
          <p:cNvPr id="17" name="TextBox 16">
            <a:extLst>
              <a:ext uri="{FF2B5EF4-FFF2-40B4-BE49-F238E27FC236}">
                <a16:creationId xmlns:a16="http://schemas.microsoft.com/office/drawing/2014/main" id="{51AB0E37-A922-8DCB-C2B8-98FBBB9715F5}"/>
              </a:ext>
            </a:extLst>
          </p:cNvPr>
          <p:cNvSpPr txBox="1"/>
          <p:nvPr/>
        </p:nvSpPr>
        <p:spPr>
          <a:xfrm>
            <a:off x="973514" y="1649210"/>
            <a:ext cx="6764099" cy="1169551"/>
          </a:xfrm>
          <a:prstGeom prst="rect">
            <a:avLst/>
          </a:prstGeom>
          <a:noFill/>
        </p:spPr>
        <p:txBody>
          <a:bodyPr wrap="square">
            <a:spAutoFit/>
          </a:bodyPr>
          <a:lstStyle/>
          <a:p>
            <a:pPr marL="0" lvl="1"/>
            <a:r>
              <a:rPr lang="en-US" u="sng">
                <a:solidFill>
                  <a:srgbClr val="000000"/>
                </a:solidFill>
              </a:rPr>
              <a:t>PT response (</a:t>
            </a:r>
            <a:r>
              <a:rPr lang="en-US" u="sng" err="1">
                <a:solidFill>
                  <a:srgbClr val="000000"/>
                </a:solidFill>
              </a:rPr>
              <a:t>ctd</a:t>
            </a:r>
            <a:r>
              <a:rPr lang="en-US" u="sng">
                <a:solidFill>
                  <a:srgbClr val="000000"/>
                </a:solidFill>
              </a:rPr>
              <a:t>.) </a:t>
            </a:r>
          </a:p>
          <a:p>
            <a:pPr marL="0" lvl="1"/>
            <a:endParaRPr lang="en-US">
              <a:solidFill>
                <a:srgbClr val="000000"/>
              </a:solidFill>
            </a:endParaRPr>
          </a:p>
          <a:p>
            <a:pPr marL="0" lvl="1"/>
            <a:r>
              <a:rPr lang="en-US" sz="1600">
                <a:solidFill>
                  <a:srgbClr val="000000"/>
                </a:solidFill>
              </a:rPr>
              <a:t>Code does not address ethical culture in holistic, comprehensive manner</a:t>
            </a:r>
          </a:p>
          <a:p>
            <a:pPr marL="0" lvl="1"/>
            <a:endParaRPr lang="en-US">
              <a:solidFill>
                <a:srgbClr val="000000"/>
              </a:solidFill>
            </a:endParaRPr>
          </a:p>
        </p:txBody>
      </p:sp>
      <p:graphicFrame>
        <p:nvGraphicFramePr>
          <p:cNvPr id="4" name="Table 3">
            <a:extLst>
              <a:ext uri="{FF2B5EF4-FFF2-40B4-BE49-F238E27FC236}">
                <a16:creationId xmlns:a16="http://schemas.microsoft.com/office/drawing/2014/main" id="{929E1932-960B-D6F5-DC77-C55881FB93D1}"/>
              </a:ext>
            </a:extLst>
          </p:cNvPr>
          <p:cNvGraphicFramePr>
            <a:graphicFrameLocks noGrp="1"/>
          </p:cNvGraphicFramePr>
          <p:nvPr>
            <p:extLst>
              <p:ext uri="{D42A27DB-BD31-4B8C-83A1-F6EECF244321}">
                <p14:modId xmlns:p14="http://schemas.microsoft.com/office/powerpoint/2010/main" val="2006001693"/>
              </p:ext>
            </p:extLst>
          </p:nvPr>
        </p:nvGraphicFramePr>
        <p:xfrm>
          <a:off x="1000739" y="2583986"/>
          <a:ext cx="6102704" cy="4074160"/>
        </p:xfrm>
        <a:graphic>
          <a:graphicData uri="http://schemas.openxmlformats.org/drawingml/2006/table">
            <a:tbl>
              <a:tblPr firstRow="1" bandRow="1">
                <a:tableStyleId>{00A15C55-8517-42AA-B614-E9B94910E393}</a:tableStyleId>
              </a:tblPr>
              <a:tblGrid>
                <a:gridCol w="1742460">
                  <a:extLst>
                    <a:ext uri="{9D8B030D-6E8A-4147-A177-3AD203B41FA5}">
                      <a16:colId xmlns:a16="http://schemas.microsoft.com/office/drawing/2014/main" val="1874598648"/>
                    </a:ext>
                  </a:extLst>
                </a:gridCol>
                <a:gridCol w="2329314">
                  <a:extLst>
                    <a:ext uri="{9D8B030D-6E8A-4147-A177-3AD203B41FA5}">
                      <a16:colId xmlns:a16="http://schemas.microsoft.com/office/drawing/2014/main" val="344819366"/>
                    </a:ext>
                  </a:extLst>
                </a:gridCol>
                <a:gridCol w="2030930">
                  <a:extLst>
                    <a:ext uri="{9D8B030D-6E8A-4147-A177-3AD203B41FA5}">
                      <a16:colId xmlns:a16="http://schemas.microsoft.com/office/drawing/2014/main" val="3610362431"/>
                    </a:ext>
                  </a:extLst>
                </a:gridCol>
              </a:tblGrid>
              <a:tr h="370840">
                <a:tc>
                  <a:txBody>
                    <a:bodyPr/>
                    <a:lstStyle/>
                    <a:p>
                      <a:r>
                        <a:rPr lang="en-US" sz="1400"/>
                        <a:t>FCG element</a:t>
                      </a:r>
                    </a:p>
                  </a:txBody>
                  <a:tcPr/>
                </a:tc>
                <a:tc>
                  <a:txBody>
                    <a:bodyPr/>
                    <a:lstStyle/>
                    <a:p>
                      <a:r>
                        <a:rPr lang="en-US" sz="1400"/>
                        <a:t>Reference in Code</a:t>
                      </a:r>
                    </a:p>
                  </a:txBody>
                  <a:tcPr/>
                </a:tc>
                <a:tc>
                  <a:txBody>
                    <a:bodyPr/>
                    <a:lstStyle/>
                    <a:p>
                      <a:r>
                        <a:rPr lang="en-US" sz="1400"/>
                        <a:t>Reference Paragraph(s) </a:t>
                      </a:r>
                    </a:p>
                  </a:txBody>
                  <a:tcPr/>
                </a:tc>
                <a:extLst>
                  <a:ext uri="{0D108BD9-81ED-4DB2-BD59-A6C34878D82A}">
                    <a16:rowId xmlns:a16="http://schemas.microsoft.com/office/drawing/2014/main" val="1790774042"/>
                  </a:ext>
                </a:extLst>
              </a:tr>
              <a:tr h="370840">
                <a:tc>
                  <a:txBody>
                    <a:bodyPr/>
                    <a:lstStyle/>
                    <a:p>
                      <a:r>
                        <a:rPr lang="en-US" sz="1400">
                          <a:solidFill>
                            <a:srgbClr val="000000"/>
                          </a:solidFill>
                        </a:rPr>
                        <a:t>Ethical leadership</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solidFill>
                            <a:srgbClr val="000000"/>
                          </a:solidFill>
                        </a:rPr>
                        <a:t>Broadly mentioned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solidFill>
                            <a:srgbClr val="000000"/>
                          </a:solidFill>
                        </a:rPr>
                        <a:t>120.13 A2(a) and A3(a)</a:t>
                      </a:r>
                    </a:p>
                  </a:txBody>
                  <a:tcPr/>
                </a:tc>
                <a:extLst>
                  <a:ext uri="{0D108BD9-81ED-4DB2-BD59-A6C34878D82A}">
                    <a16:rowId xmlns:a16="http://schemas.microsoft.com/office/drawing/2014/main" val="2507138183"/>
                  </a:ext>
                </a:extLst>
              </a:tr>
              <a:tr h="370840">
                <a:tc>
                  <a:txBody>
                    <a:bodyPr/>
                    <a:lstStyle/>
                    <a:p>
                      <a:r>
                        <a:rPr lang="en-US" sz="1400">
                          <a:solidFill>
                            <a:srgbClr val="000000"/>
                          </a:solidFill>
                        </a:rPr>
                        <a:t>Oversight and governance</a:t>
                      </a:r>
                    </a:p>
                  </a:txBody>
                  <a:tcPr/>
                </a:tc>
                <a:tc>
                  <a:txBody>
                    <a:bodyPr/>
                    <a:lstStyle/>
                    <a:p>
                      <a:r>
                        <a:rPr lang="en-US" sz="1400">
                          <a:solidFill>
                            <a:srgbClr val="000000"/>
                          </a:solidFill>
                        </a:rPr>
                        <a:t>Mentioned in passing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solidFill>
                            <a:srgbClr val="000000"/>
                          </a:solidFill>
                        </a:rPr>
                        <a:t>120.13 A2(b) and (c)</a:t>
                      </a:r>
                    </a:p>
                    <a:p>
                      <a:endParaRPr lang="en-US" sz="1400">
                        <a:solidFill>
                          <a:srgbClr val="000000"/>
                        </a:solidFill>
                      </a:endParaRPr>
                    </a:p>
                  </a:txBody>
                  <a:tcPr/>
                </a:tc>
                <a:extLst>
                  <a:ext uri="{0D108BD9-81ED-4DB2-BD59-A6C34878D82A}">
                    <a16:rowId xmlns:a16="http://schemas.microsoft.com/office/drawing/2014/main" val="3658439924"/>
                  </a:ext>
                </a:extLst>
              </a:tr>
              <a:tr h="370840">
                <a:tc>
                  <a:txBody>
                    <a:bodyPr/>
                    <a:lstStyle/>
                    <a:p>
                      <a:r>
                        <a:rPr lang="en-US" sz="1400">
                          <a:solidFill>
                            <a:srgbClr val="000000"/>
                          </a:solidFill>
                        </a:rPr>
                        <a:t>Independent input</a:t>
                      </a:r>
                    </a:p>
                  </a:txBody>
                  <a:tcPr/>
                </a:tc>
                <a:tc>
                  <a:txBody>
                    <a:bodyPr/>
                    <a:lstStyle/>
                    <a:p>
                      <a:r>
                        <a:rPr lang="en-US" sz="1400">
                          <a:solidFill>
                            <a:srgbClr val="000000"/>
                          </a:solidFill>
                        </a:rPr>
                        <a:t>Not mentioned</a:t>
                      </a:r>
                    </a:p>
                  </a:txBody>
                  <a:tcPr/>
                </a:tc>
                <a:tc>
                  <a:txBody>
                    <a:bodyPr/>
                    <a:lstStyle/>
                    <a:p>
                      <a:endParaRPr lang="en-US" sz="1400">
                        <a:solidFill>
                          <a:srgbClr val="000000"/>
                        </a:solidFill>
                      </a:endParaRPr>
                    </a:p>
                  </a:txBody>
                  <a:tcPr/>
                </a:tc>
                <a:extLst>
                  <a:ext uri="{0D108BD9-81ED-4DB2-BD59-A6C34878D82A}">
                    <a16:rowId xmlns:a16="http://schemas.microsoft.com/office/drawing/2014/main" val="3481526457"/>
                  </a:ext>
                </a:extLst>
              </a:tr>
              <a:tr h="370840">
                <a:tc>
                  <a:txBody>
                    <a:bodyPr/>
                    <a:lstStyle/>
                    <a:p>
                      <a:r>
                        <a:rPr lang="en-US" sz="1400">
                          <a:solidFill>
                            <a:srgbClr val="000000"/>
                          </a:solidFill>
                        </a:rPr>
                        <a:t>Accountability across the firm </a:t>
                      </a:r>
                    </a:p>
                  </a:txBody>
                  <a:tcPr/>
                </a:tc>
                <a:tc>
                  <a:txBody>
                    <a:bodyPr/>
                    <a:lstStyle/>
                    <a:p>
                      <a:r>
                        <a:rPr lang="en-US" sz="1400">
                          <a:solidFill>
                            <a:srgbClr val="000000"/>
                          </a:solidFill>
                        </a:rPr>
                        <a:t>Generally mentioned</a:t>
                      </a:r>
                    </a:p>
                  </a:txBody>
                  <a:tcPr/>
                </a:tc>
                <a:tc>
                  <a:txBody>
                    <a:bodyPr/>
                    <a:lstStyle/>
                    <a:p>
                      <a:r>
                        <a:rPr lang="en-US" sz="1400">
                          <a:solidFill>
                            <a:srgbClr val="000000"/>
                          </a:solidFill>
                        </a:rPr>
                        <a:t>120.13 A2(a)</a:t>
                      </a:r>
                    </a:p>
                  </a:txBody>
                  <a:tcPr/>
                </a:tc>
                <a:extLst>
                  <a:ext uri="{0D108BD9-81ED-4DB2-BD59-A6C34878D82A}">
                    <a16:rowId xmlns:a16="http://schemas.microsoft.com/office/drawing/2014/main" val="152966354"/>
                  </a:ext>
                </a:extLst>
              </a:tr>
              <a:tr h="370840">
                <a:tc>
                  <a:txBody>
                    <a:bodyPr/>
                    <a:lstStyle/>
                    <a:p>
                      <a:r>
                        <a:rPr lang="en-US" sz="1400">
                          <a:solidFill>
                            <a:srgbClr val="000000"/>
                          </a:solidFill>
                        </a:rPr>
                        <a:t>Incentives and disincentives </a:t>
                      </a:r>
                    </a:p>
                  </a:txBody>
                  <a:tcPr/>
                </a:tc>
                <a:tc>
                  <a:txBody>
                    <a:bodyPr/>
                    <a:lstStyle/>
                    <a:p>
                      <a:r>
                        <a:rPr lang="en-US" sz="1400">
                          <a:solidFill>
                            <a:srgbClr val="000000"/>
                          </a:solidFill>
                        </a:rPr>
                        <a:t>Broadly mentioned</a:t>
                      </a:r>
                    </a:p>
                  </a:txBody>
                  <a:tcPr/>
                </a:tc>
                <a:tc>
                  <a:txBody>
                    <a:bodyPr/>
                    <a:lstStyle/>
                    <a:p>
                      <a:r>
                        <a:rPr lang="en-US" sz="1400">
                          <a:solidFill>
                            <a:srgbClr val="000000"/>
                          </a:solidFill>
                        </a:rPr>
                        <a:t>120.13 A2(b)</a:t>
                      </a:r>
                    </a:p>
                  </a:txBody>
                  <a:tcPr/>
                </a:tc>
                <a:extLst>
                  <a:ext uri="{0D108BD9-81ED-4DB2-BD59-A6C34878D82A}">
                    <a16:rowId xmlns:a16="http://schemas.microsoft.com/office/drawing/2014/main" val="1258517655"/>
                  </a:ext>
                </a:extLst>
              </a:tr>
              <a:tr h="370840">
                <a:tc>
                  <a:txBody>
                    <a:bodyPr/>
                    <a:lstStyle/>
                    <a:p>
                      <a:r>
                        <a:rPr lang="en-US" sz="1400">
                          <a:solidFill>
                            <a:srgbClr val="000000"/>
                          </a:solidFill>
                        </a:rPr>
                        <a:t>Open discussion and challenge </a:t>
                      </a:r>
                    </a:p>
                  </a:txBody>
                  <a:tcPr/>
                </a:tc>
                <a:tc>
                  <a:txBody>
                    <a:bodyPr/>
                    <a:lstStyle/>
                    <a:p>
                      <a:r>
                        <a:rPr lang="en-US" sz="1400" kern="1200">
                          <a:solidFill>
                            <a:srgbClr val="000000"/>
                          </a:solidFill>
                          <a:latin typeface="+mn-lt"/>
                          <a:ea typeface="+mn-ea"/>
                          <a:cs typeface="+mn-cs"/>
                        </a:rPr>
                        <a:t>Mentioned but only whistleblowing</a:t>
                      </a:r>
                    </a:p>
                  </a:txBody>
                  <a:tcPr/>
                </a:tc>
                <a:tc>
                  <a:txBody>
                    <a:bodyPr/>
                    <a:lstStyle/>
                    <a:p>
                      <a:r>
                        <a:rPr lang="en-US" sz="1400">
                          <a:solidFill>
                            <a:srgbClr val="000000"/>
                          </a:solidFill>
                        </a:rPr>
                        <a:t>120.13 A2(c) </a:t>
                      </a:r>
                    </a:p>
                  </a:txBody>
                  <a:tcPr/>
                </a:tc>
                <a:extLst>
                  <a:ext uri="{0D108BD9-81ED-4DB2-BD59-A6C34878D82A}">
                    <a16:rowId xmlns:a16="http://schemas.microsoft.com/office/drawing/2014/main" val="244036535"/>
                  </a:ext>
                </a:extLst>
              </a:tr>
              <a:tr h="370840">
                <a:tc>
                  <a:txBody>
                    <a:bodyPr/>
                    <a:lstStyle/>
                    <a:p>
                      <a:r>
                        <a:rPr lang="en-US" sz="1400">
                          <a:solidFill>
                            <a:srgbClr val="000000"/>
                          </a:solidFill>
                        </a:rPr>
                        <a:t>Education and training</a:t>
                      </a:r>
                    </a:p>
                  </a:txBody>
                  <a:tcPr/>
                </a:tc>
                <a:tc>
                  <a:txBody>
                    <a:bodyPr/>
                    <a:lstStyle/>
                    <a:p>
                      <a:r>
                        <a:rPr lang="en-US" sz="1400">
                          <a:solidFill>
                            <a:srgbClr val="000000"/>
                          </a:solidFill>
                        </a:rPr>
                        <a:t>Broadly mentioned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solidFill>
                            <a:srgbClr val="000000"/>
                          </a:solidFill>
                        </a:rPr>
                        <a:t>120.13 A2(b)</a:t>
                      </a:r>
                    </a:p>
                    <a:p>
                      <a:endParaRPr lang="en-US" sz="1400">
                        <a:solidFill>
                          <a:srgbClr val="000000"/>
                        </a:solidFill>
                      </a:endParaRPr>
                    </a:p>
                  </a:txBody>
                  <a:tcPr/>
                </a:tc>
                <a:extLst>
                  <a:ext uri="{0D108BD9-81ED-4DB2-BD59-A6C34878D82A}">
                    <a16:rowId xmlns:a16="http://schemas.microsoft.com/office/drawing/2014/main" val="1847888183"/>
                  </a:ext>
                </a:extLst>
              </a:tr>
              <a:tr h="370840">
                <a:tc>
                  <a:txBody>
                    <a:bodyPr/>
                    <a:lstStyle/>
                    <a:p>
                      <a:r>
                        <a:rPr lang="en-US" sz="1400">
                          <a:solidFill>
                            <a:srgbClr val="000000"/>
                          </a:solidFill>
                        </a:rPr>
                        <a:t>Transparency</a:t>
                      </a:r>
                    </a:p>
                  </a:txBody>
                  <a:tcPr/>
                </a:tc>
                <a:tc>
                  <a:txBody>
                    <a:bodyPr/>
                    <a:lstStyle/>
                    <a:p>
                      <a:r>
                        <a:rPr lang="en-US" sz="1400">
                          <a:solidFill>
                            <a:srgbClr val="000000"/>
                          </a:solidFill>
                        </a:rPr>
                        <a:t>Not mentioned</a:t>
                      </a:r>
                    </a:p>
                  </a:txBody>
                  <a:tcPr/>
                </a:tc>
                <a:tc>
                  <a:txBody>
                    <a:bodyPr/>
                    <a:lstStyle/>
                    <a:p>
                      <a:endParaRPr lang="en-US" sz="1400">
                        <a:solidFill>
                          <a:srgbClr val="000000"/>
                        </a:solidFill>
                      </a:endParaRPr>
                    </a:p>
                  </a:txBody>
                  <a:tcPr/>
                </a:tc>
                <a:extLst>
                  <a:ext uri="{0D108BD9-81ED-4DB2-BD59-A6C34878D82A}">
                    <a16:rowId xmlns:a16="http://schemas.microsoft.com/office/drawing/2014/main" val="4062545193"/>
                  </a:ext>
                </a:extLst>
              </a:tr>
            </a:tbl>
          </a:graphicData>
        </a:graphic>
      </p:graphicFrame>
      <p:sp>
        <p:nvSpPr>
          <p:cNvPr id="7" name="Title 1">
            <a:extLst>
              <a:ext uri="{FF2B5EF4-FFF2-40B4-BE49-F238E27FC236}">
                <a16:creationId xmlns:a16="http://schemas.microsoft.com/office/drawing/2014/main" id="{E888A459-9273-BDB6-A6AA-5E0A4C095FAC}"/>
              </a:ext>
            </a:extLst>
          </p:cNvPr>
          <p:cNvSpPr>
            <a:spLocks noGrp="1"/>
          </p:cNvSpPr>
          <p:nvPr>
            <p:ph type="title"/>
          </p:nvPr>
        </p:nvSpPr>
        <p:spPr>
          <a:xfrm>
            <a:off x="1028700" y="572877"/>
            <a:ext cx="10134600" cy="550843"/>
          </a:xfrm>
        </p:spPr>
        <p:txBody>
          <a:bodyPr/>
          <a:lstStyle/>
          <a:p>
            <a:r>
              <a:rPr lang="en-US"/>
              <a:t>Key Concerns/Questions from Dialogues</a:t>
            </a:r>
          </a:p>
        </p:txBody>
      </p:sp>
    </p:spTree>
    <p:extLst>
      <p:ext uri="{BB962C8B-B14F-4D97-AF65-F5344CB8AC3E}">
        <p14:creationId xmlns:p14="http://schemas.microsoft.com/office/powerpoint/2010/main" val="19111360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DEC38F-111E-D77D-FC18-E00E60FE2201}"/>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F319C5DE-2A7D-6B17-AF6B-91118EF709C4}"/>
              </a:ext>
            </a:extLst>
          </p:cNvPr>
          <p:cNvSpPr/>
          <p:nvPr/>
        </p:nvSpPr>
        <p:spPr>
          <a:xfrm>
            <a:off x="7221340" y="1676361"/>
            <a:ext cx="4789647" cy="550843"/>
          </a:xfrm>
          <a:prstGeom prst="rect">
            <a:avLst/>
          </a:prstGeom>
          <a:solidFill>
            <a:schemeClr val="accent3">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1AD28917-F851-BECB-51DD-BB2EE5A44954}"/>
              </a:ext>
            </a:extLst>
          </p:cNvPr>
          <p:cNvSpPr/>
          <p:nvPr/>
        </p:nvSpPr>
        <p:spPr>
          <a:xfrm>
            <a:off x="2193602" y="1676361"/>
            <a:ext cx="4789647" cy="550843"/>
          </a:xfrm>
          <a:prstGeom prst="rect">
            <a:avLst/>
          </a:prstGeom>
          <a:solidFill>
            <a:schemeClr val="accent3">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4835BC1D-E122-DAA4-69CC-9367865D1209}"/>
              </a:ext>
            </a:extLst>
          </p:cNvPr>
          <p:cNvSpPr>
            <a:spLocks noGrp="1"/>
          </p:cNvSpPr>
          <p:nvPr>
            <p:ph type="sldNum" sz="quarter" idx="12"/>
          </p:nvPr>
        </p:nvSpPr>
        <p:spPr/>
        <p:txBody>
          <a:bodyPr/>
          <a:lstStyle/>
          <a:p>
            <a:fld id="{99A02339-D840-6844-BF2C-3B4B9517014C}" type="slidenum">
              <a:rPr lang="en-US" smtClean="0"/>
              <a:pPr/>
              <a:t>11</a:t>
            </a:fld>
            <a:endParaRPr lang="en-US"/>
          </a:p>
        </p:txBody>
      </p:sp>
      <p:sp>
        <p:nvSpPr>
          <p:cNvPr id="9" name="TextBox 8">
            <a:extLst>
              <a:ext uri="{FF2B5EF4-FFF2-40B4-BE49-F238E27FC236}">
                <a16:creationId xmlns:a16="http://schemas.microsoft.com/office/drawing/2014/main" id="{DCEDA014-0F27-CC83-FBE1-58470A116602}"/>
              </a:ext>
            </a:extLst>
          </p:cNvPr>
          <p:cNvSpPr txBox="1"/>
          <p:nvPr/>
        </p:nvSpPr>
        <p:spPr>
          <a:xfrm>
            <a:off x="3076051" y="1767116"/>
            <a:ext cx="2987662" cy="369332"/>
          </a:xfrm>
          <a:prstGeom prst="rect">
            <a:avLst/>
          </a:prstGeom>
          <a:noFill/>
        </p:spPr>
        <p:txBody>
          <a:bodyPr wrap="square">
            <a:spAutoFit/>
          </a:bodyPr>
          <a:lstStyle/>
          <a:p>
            <a:pPr marL="0" lvl="1" algn="ctr"/>
            <a:r>
              <a:rPr lang="en-US" b="1">
                <a:solidFill>
                  <a:schemeClr val="bg1"/>
                </a:solidFill>
              </a:rPr>
              <a:t>ISQM 1</a:t>
            </a:r>
          </a:p>
        </p:txBody>
      </p:sp>
      <p:sp>
        <p:nvSpPr>
          <p:cNvPr id="6" name="TextBox 5">
            <a:extLst>
              <a:ext uri="{FF2B5EF4-FFF2-40B4-BE49-F238E27FC236}">
                <a16:creationId xmlns:a16="http://schemas.microsoft.com/office/drawing/2014/main" id="{54D4925E-0E9C-7029-EFF3-A6798CB0231A}"/>
              </a:ext>
            </a:extLst>
          </p:cNvPr>
          <p:cNvSpPr txBox="1"/>
          <p:nvPr/>
        </p:nvSpPr>
        <p:spPr>
          <a:xfrm>
            <a:off x="98205" y="2426886"/>
            <a:ext cx="1909951" cy="584775"/>
          </a:xfrm>
          <a:prstGeom prst="rect">
            <a:avLst/>
          </a:prstGeom>
          <a:noFill/>
        </p:spPr>
        <p:txBody>
          <a:bodyPr wrap="square">
            <a:spAutoFit/>
          </a:bodyPr>
          <a:lstStyle/>
          <a:p>
            <a:pPr marL="0" lvl="1" algn="r"/>
            <a:r>
              <a:rPr lang="en-US" sz="1600">
                <a:solidFill>
                  <a:srgbClr val="000000"/>
                </a:solidFill>
              </a:rPr>
              <a:t>Questions / differing views around</a:t>
            </a:r>
          </a:p>
        </p:txBody>
      </p:sp>
      <p:sp>
        <p:nvSpPr>
          <p:cNvPr id="7" name="Rectangle 6">
            <a:extLst>
              <a:ext uri="{FF2B5EF4-FFF2-40B4-BE49-F238E27FC236}">
                <a16:creationId xmlns:a16="http://schemas.microsoft.com/office/drawing/2014/main" id="{57DC6BD2-E5C8-BC31-2195-FFDD554969A0}"/>
              </a:ext>
            </a:extLst>
          </p:cNvPr>
          <p:cNvSpPr/>
          <p:nvPr/>
        </p:nvSpPr>
        <p:spPr>
          <a:xfrm>
            <a:off x="2193605" y="2330026"/>
            <a:ext cx="4789647" cy="838739"/>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75B07211-1B6E-270F-E069-0BE5D2175773}"/>
              </a:ext>
            </a:extLst>
          </p:cNvPr>
          <p:cNvSpPr txBox="1"/>
          <p:nvPr/>
        </p:nvSpPr>
        <p:spPr>
          <a:xfrm>
            <a:off x="2329052" y="2396109"/>
            <a:ext cx="4537726" cy="646331"/>
          </a:xfrm>
          <a:prstGeom prst="rect">
            <a:avLst/>
          </a:prstGeom>
          <a:noFill/>
        </p:spPr>
        <p:txBody>
          <a:bodyPr wrap="square">
            <a:spAutoFit/>
          </a:bodyPr>
          <a:lstStyle/>
          <a:p>
            <a:pPr marL="0" lvl="1"/>
            <a:r>
              <a:rPr lang="en-US" i="1">
                <a:solidFill>
                  <a:srgbClr val="000000"/>
                </a:solidFill>
              </a:rPr>
              <a:t>ISQM sufficiently addresses substance of FCG framework</a:t>
            </a:r>
          </a:p>
        </p:txBody>
      </p:sp>
      <p:sp>
        <p:nvSpPr>
          <p:cNvPr id="12" name="Rectangle 11">
            <a:extLst>
              <a:ext uri="{FF2B5EF4-FFF2-40B4-BE49-F238E27FC236}">
                <a16:creationId xmlns:a16="http://schemas.microsoft.com/office/drawing/2014/main" id="{67D446F9-08E7-C3C8-7130-670B2AA4657B}"/>
              </a:ext>
            </a:extLst>
          </p:cNvPr>
          <p:cNvSpPr/>
          <p:nvPr/>
        </p:nvSpPr>
        <p:spPr>
          <a:xfrm>
            <a:off x="2193605" y="3330689"/>
            <a:ext cx="4789645" cy="2862322"/>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8FA2688E-A44E-DA49-9BD9-9194F0D54084}"/>
              </a:ext>
            </a:extLst>
          </p:cNvPr>
          <p:cNvSpPr txBox="1"/>
          <p:nvPr/>
        </p:nvSpPr>
        <p:spPr>
          <a:xfrm>
            <a:off x="2319563" y="3393713"/>
            <a:ext cx="4537727" cy="2862322"/>
          </a:xfrm>
          <a:prstGeom prst="rect">
            <a:avLst/>
          </a:prstGeom>
          <a:noFill/>
        </p:spPr>
        <p:txBody>
          <a:bodyPr wrap="square">
            <a:spAutoFit/>
          </a:bodyPr>
          <a:lstStyle/>
          <a:p>
            <a:pPr marL="285750" lvl="1" indent="-285750">
              <a:buFont typeface="Arial" panose="020B0604020202020204" pitchFamily="34" charset="0"/>
              <a:buChar char="•"/>
            </a:pPr>
            <a:r>
              <a:rPr lang="en-US">
                <a:solidFill>
                  <a:srgbClr val="000000"/>
                </a:solidFill>
              </a:rPr>
              <a:t>FCG framework intended to cover all accounting firms, while ISQM 1 focusses on firms’ system of quality management for only engagements within scope of IAASB standards</a:t>
            </a:r>
          </a:p>
          <a:p>
            <a:pPr marL="285750" lvl="1" indent="-285750">
              <a:buFont typeface="Arial" panose="020B0604020202020204" pitchFamily="34" charset="0"/>
              <a:buChar char="•"/>
            </a:pPr>
            <a:r>
              <a:rPr lang="en-US">
                <a:solidFill>
                  <a:srgbClr val="000000"/>
                </a:solidFill>
              </a:rPr>
              <a:t>Linkages paper explains high level linkages and key differences between ISQM 1 and viewpoints</a:t>
            </a:r>
          </a:p>
          <a:p>
            <a:pPr marL="285750" lvl="1" indent="-285750">
              <a:buFont typeface="Arial" panose="020B0604020202020204" pitchFamily="34" charset="0"/>
              <a:buChar char="•"/>
            </a:pPr>
            <a:r>
              <a:rPr lang="en-US">
                <a:solidFill>
                  <a:srgbClr val="000000"/>
                </a:solidFill>
              </a:rPr>
              <a:t>Firms may have implemented aspects of FCG elements through QM objectives</a:t>
            </a:r>
          </a:p>
        </p:txBody>
      </p:sp>
      <p:sp>
        <p:nvSpPr>
          <p:cNvPr id="21" name="TextBox 20">
            <a:extLst>
              <a:ext uri="{FF2B5EF4-FFF2-40B4-BE49-F238E27FC236}">
                <a16:creationId xmlns:a16="http://schemas.microsoft.com/office/drawing/2014/main" id="{27959D53-29FD-9E03-38A1-FB0AF7782298}"/>
              </a:ext>
            </a:extLst>
          </p:cNvPr>
          <p:cNvSpPr txBox="1"/>
          <p:nvPr/>
        </p:nvSpPr>
        <p:spPr>
          <a:xfrm>
            <a:off x="206048" y="4378598"/>
            <a:ext cx="1774502" cy="338554"/>
          </a:xfrm>
          <a:prstGeom prst="rect">
            <a:avLst/>
          </a:prstGeom>
          <a:noFill/>
        </p:spPr>
        <p:txBody>
          <a:bodyPr wrap="square">
            <a:spAutoFit/>
          </a:bodyPr>
          <a:lstStyle/>
          <a:p>
            <a:pPr marL="0" lvl="1" algn="r"/>
            <a:r>
              <a:rPr lang="en-US" sz="1600">
                <a:solidFill>
                  <a:srgbClr val="000000"/>
                </a:solidFill>
              </a:rPr>
              <a:t>PT response</a:t>
            </a:r>
          </a:p>
        </p:txBody>
      </p:sp>
      <p:sp>
        <p:nvSpPr>
          <p:cNvPr id="22" name="TextBox 21">
            <a:extLst>
              <a:ext uri="{FF2B5EF4-FFF2-40B4-BE49-F238E27FC236}">
                <a16:creationId xmlns:a16="http://schemas.microsoft.com/office/drawing/2014/main" id="{F35F701C-26DB-0DD3-E7C0-A1F2ACA2BFBA}"/>
              </a:ext>
            </a:extLst>
          </p:cNvPr>
          <p:cNvSpPr txBox="1"/>
          <p:nvPr/>
        </p:nvSpPr>
        <p:spPr>
          <a:xfrm>
            <a:off x="8196938" y="1760923"/>
            <a:ext cx="2838449" cy="369332"/>
          </a:xfrm>
          <a:prstGeom prst="rect">
            <a:avLst/>
          </a:prstGeom>
          <a:noFill/>
        </p:spPr>
        <p:txBody>
          <a:bodyPr wrap="square">
            <a:spAutoFit/>
          </a:bodyPr>
          <a:lstStyle/>
          <a:p>
            <a:pPr marL="0" lvl="1" algn="ctr"/>
            <a:r>
              <a:rPr lang="en-US" b="1">
                <a:solidFill>
                  <a:schemeClr val="bg1"/>
                </a:solidFill>
              </a:rPr>
              <a:t>Cost benefit analysis</a:t>
            </a:r>
          </a:p>
        </p:txBody>
      </p:sp>
      <p:sp>
        <p:nvSpPr>
          <p:cNvPr id="23" name="Rectangle 22">
            <a:extLst>
              <a:ext uri="{FF2B5EF4-FFF2-40B4-BE49-F238E27FC236}">
                <a16:creationId xmlns:a16="http://schemas.microsoft.com/office/drawing/2014/main" id="{F9202EAB-2268-2013-F80B-5EB999ABB9BB}"/>
              </a:ext>
            </a:extLst>
          </p:cNvPr>
          <p:cNvSpPr/>
          <p:nvPr/>
        </p:nvSpPr>
        <p:spPr>
          <a:xfrm>
            <a:off x="7211854" y="2330026"/>
            <a:ext cx="4789647" cy="838739"/>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C0BC02B6-FADB-ED54-69D8-529021983CE0}"/>
              </a:ext>
            </a:extLst>
          </p:cNvPr>
          <p:cNvSpPr txBox="1"/>
          <p:nvPr/>
        </p:nvSpPr>
        <p:spPr>
          <a:xfrm>
            <a:off x="7347301" y="2396109"/>
            <a:ext cx="4537726" cy="646331"/>
          </a:xfrm>
          <a:prstGeom prst="rect">
            <a:avLst/>
          </a:prstGeom>
          <a:noFill/>
        </p:spPr>
        <p:txBody>
          <a:bodyPr wrap="square">
            <a:spAutoFit/>
          </a:bodyPr>
          <a:lstStyle/>
          <a:p>
            <a:pPr marL="0" lvl="1"/>
            <a:r>
              <a:rPr lang="en-US" i="1">
                <a:solidFill>
                  <a:srgbClr val="000000"/>
                </a:solidFill>
              </a:rPr>
              <a:t>Concerns about cost, becoming a compliance exercise and documentation burden</a:t>
            </a:r>
          </a:p>
        </p:txBody>
      </p:sp>
      <p:sp>
        <p:nvSpPr>
          <p:cNvPr id="25" name="Rectangle 24">
            <a:extLst>
              <a:ext uri="{FF2B5EF4-FFF2-40B4-BE49-F238E27FC236}">
                <a16:creationId xmlns:a16="http://schemas.microsoft.com/office/drawing/2014/main" id="{66F9FD28-E8A9-EBAF-C115-84B78735C3CD}"/>
              </a:ext>
            </a:extLst>
          </p:cNvPr>
          <p:cNvSpPr/>
          <p:nvPr/>
        </p:nvSpPr>
        <p:spPr>
          <a:xfrm>
            <a:off x="7211854" y="3330689"/>
            <a:ext cx="4789645" cy="2862322"/>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ADDE41E5-99FD-F3C9-E77B-1464D084AA4F}"/>
              </a:ext>
            </a:extLst>
          </p:cNvPr>
          <p:cNvSpPr txBox="1"/>
          <p:nvPr/>
        </p:nvSpPr>
        <p:spPr>
          <a:xfrm>
            <a:off x="7337812" y="3393713"/>
            <a:ext cx="4537727" cy="2308324"/>
          </a:xfrm>
          <a:prstGeom prst="rect">
            <a:avLst/>
          </a:prstGeom>
          <a:noFill/>
        </p:spPr>
        <p:txBody>
          <a:bodyPr wrap="square">
            <a:spAutoFit/>
          </a:bodyPr>
          <a:lstStyle/>
          <a:p>
            <a:pPr marL="285750" lvl="1" indent="-285750">
              <a:buFont typeface="Arial" panose="020B0604020202020204" pitchFamily="34" charset="0"/>
              <a:buChar char="•"/>
            </a:pPr>
            <a:r>
              <a:rPr lang="en-US">
                <a:solidFill>
                  <a:srgbClr val="000000"/>
                </a:solidFill>
              </a:rPr>
              <a:t>Intended to be scalable and proportionate</a:t>
            </a:r>
          </a:p>
          <a:p>
            <a:pPr marL="285750" lvl="1" indent="-285750">
              <a:buFont typeface="Arial" panose="020B0604020202020204" pitchFamily="34" charset="0"/>
              <a:buChar char="•"/>
            </a:pPr>
            <a:r>
              <a:rPr lang="en-US">
                <a:solidFill>
                  <a:srgbClr val="000000"/>
                </a:solidFill>
              </a:rPr>
              <a:t>Implementation costs will vary</a:t>
            </a:r>
          </a:p>
          <a:p>
            <a:pPr marL="285750" lvl="1" indent="-285750">
              <a:buFont typeface="Arial" panose="020B0604020202020204" pitchFamily="34" charset="0"/>
              <a:buChar char="•"/>
            </a:pPr>
            <a:r>
              <a:rPr lang="en-US">
                <a:solidFill>
                  <a:srgbClr val="000000"/>
                </a:solidFill>
              </a:rPr>
              <a:t>Benefits of a strong ethical culture lie in preventing or mitigating risks of ethical failure, which can result in potentially substantial harm to the firm, its partners and staff, clients, investors and the wider public</a:t>
            </a:r>
          </a:p>
        </p:txBody>
      </p:sp>
      <p:sp>
        <p:nvSpPr>
          <p:cNvPr id="29" name="Left Bracket 28">
            <a:extLst>
              <a:ext uri="{FF2B5EF4-FFF2-40B4-BE49-F238E27FC236}">
                <a16:creationId xmlns:a16="http://schemas.microsoft.com/office/drawing/2014/main" id="{EE5A1062-2F28-0EED-E284-800A1FB0FDD7}"/>
              </a:ext>
            </a:extLst>
          </p:cNvPr>
          <p:cNvSpPr/>
          <p:nvPr/>
        </p:nvSpPr>
        <p:spPr>
          <a:xfrm>
            <a:off x="2054733" y="2330026"/>
            <a:ext cx="45719" cy="838739"/>
          </a:xfrm>
          <a:prstGeom prst="leftBracket">
            <a:avLst/>
          </a:prstGeom>
          <a:ln>
            <a:prstDash val="sysDash"/>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0" name="Left Bracket 29">
            <a:extLst>
              <a:ext uri="{FF2B5EF4-FFF2-40B4-BE49-F238E27FC236}">
                <a16:creationId xmlns:a16="http://schemas.microsoft.com/office/drawing/2014/main" id="{75154FE9-7F76-5452-09D1-C8D5A795B6E7}"/>
              </a:ext>
            </a:extLst>
          </p:cNvPr>
          <p:cNvSpPr/>
          <p:nvPr/>
        </p:nvSpPr>
        <p:spPr>
          <a:xfrm>
            <a:off x="2031873" y="3321165"/>
            <a:ext cx="59086" cy="2755785"/>
          </a:xfrm>
          <a:prstGeom prst="leftBracket">
            <a:avLst/>
          </a:prstGeom>
          <a:ln>
            <a:prstDash val="sysDash"/>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pic>
        <p:nvPicPr>
          <p:cNvPr id="14" name="Graphic 13" descr="Badge 3 with solid fill">
            <a:extLst>
              <a:ext uri="{FF2B5EF4-FFF2-40B4-BE49-F238E27FC236}">
                <a16:creationId xmlns:a16="http://schemas.microsoft.com/office/drawing/2014/main" id="{D01B69EE-61DB-4DFE-5396-E83A6448538A}"/>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flipV="1">
            <a:off x="2008156" y="1421697"/>
            <a:ext cx="364050" cy="364050"/>
          </a:xfrm>
          <a:prstGeom prst="rect">
            <a:avLst/>
          </a:prstGeom>
        </p:spPr>
      </p:pic>
      <p:pic>
        <p:nvPicPr>
          <p:cNvPr id="17" name="Graphic 16" descr="Badge 4 with solid fill">
            <a:extLst>
              <a:ext uri="{FF2B5EF4-FFF2-40B4-BE49-F238E27FC236}">
                <a16:creationId xmlns:a16="http://schemas.microsoft.com/office/drawing/2014/main" id="{C5F74AFC-6867-F598-61F5-31E7446CF5A0}"/>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029829" y="1421697"/>
            <a:ext cx="364050" cy="364050"/>
          </a:xfrm>
          <a:prstGeom prst="rect">
            <a:avLst/>
          </a:prstGeom>
        </p:spPr>
      </p:pic>
      <p:pic>
        <p:nvPicPr>
          <p:cNvPr id="18" name="Graphic 17" descr="Users outline">
            <a:extLst>
              <a:ext uri="{FF2B5EF4-FFF2-40B4-BE49-F238E27FC236}">
                <a16:creationId xmlns:a16="http://schemas.microsoft.com/office/drawing/2014/main" id="{218BF045-335C-095A-7570-424A6745172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18560" y="1666375"/>
            <a:ext cx="914400" cy="914400"/>
          </a:xfrm>
          <a:prstGeom prst="rect">
            <a:avLst/>
          </a:prstGeom>
        </p:spPr>
      </p:pic>
      <p:sp>
        <p:nvSpPr>
          <p:cNvPr id="15" name="Title 1">
            <a:extLst>
              <a:ext uri="{FF2B5EF4-FFF2-40B4-BE49-F238E27FC236}">
                <a16:creationId xmlns:a16="http://schemas.microsoft.com/office/drawing/2014/main" id="{1C20E70B-A951-AFA2-7F98-9411512BFFA5}"/>
              </a:ext>
            </a:extLst>
          </p:cNvPr>
          <p:cNvSpPr>
            <a:spLocks noGrp="1"/>
          </p:cNvSpPr>
          <p:nvPr>
            <p:ph type="title"/>
          </p:nvPr>
        </p:nvSpPr>
        <p:spPr>
          <a:xfrm>
            <a:off x="1028700" y="572877"/>
            <a:ext cx="10134600" cy="550843"/>
          </a:xfrm>
        </p:spPr>
        <p:txBody>
          <a:bodyPr/>
          <a:lstStyle/>
          <a:p>
            <a:r>
              <a:rPr lang="en-US"/>
              <a:t>Key Concerns/Questions from Dialogues</a:t>
            </a:r>
          </a:p>
        </p:txBody>
      </p:sp>
    </p:spTree>
    <p:extLst>
      <p:ext uri="{BB962C8B-B14F-4D97-AF65-F5344CB8AC3E}">
        <p14:creationId xmlns:p14="http://schemas.microsoft.com/office/powerpoint/2010/main" val="21513109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F85778-9F8F-0B30-BC15-811D663FD477}"/>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8A6A29AE-BDD5-2C87-EE2F-7EAC5720DCF2}"/>
              </a:ext>
            </a:extLst>
          </p:cNvPr>
          <p:cNvSpPr/>
          <p:nvPr/>
        </p:nvSpPr>
        <p:spPr>
          <a:xfrm>
            <a:off x="7221340" y="1676361"/>
            <a:ext cx="4789647" cy="550843"/>
          </a:xfrm>
          <a:prstGeom prst="rect">
            <a:avLst/>
          </a:prstGeom>
          <a:solidFill>
            <a:schemeClr val="accent3">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304322DB-7651-A552-53F4-B19DE7BE31E5}"/>
              </a:ext>
            </a:extLst>
          </p:cNvPr>
          <p:cNvSpPr/>
          <p:nvPr/>
        </p:nvSpPr>
        <p:spPr>
          <a:xfrm>
            <a:off x="2193602" y="1676361"/>
            <a:ext cx="4789647" cy="550843"/>
          </a:xfrm>
          <a:prstGeom prst="rect">
            <a:avLst/>
          </a:prstGeom>
          <a:solidFill>
            <a:schemeClr val="accent3">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D73AE747-8AD2-15FD-CC25-CE49D0978FC6}"/>
              </a:ext>
            </a:extLst>
          </p:cNvPr>
          <p:cNvSpPr>
            <a:spLocks noGrp="1"/>
          </p:cNvSpPr>
          <p:nvPr>
            <p:ph type="sldNum" sz="quarter" idx="12"/>
          </p:nvPr>
        </p:nvSpPr>
        <p:spPr/>
        <p:txBody>
          <a:bodyPr/>
          <a:lstStyle/>
          <a:p>
            <a:fld id="{99A02339-D840-6844-BF2C-3B4B9517014C}" type="slidenum">
              <a:rPr lang="en-US" smtClean="0"/>
              <a:pPr/>
              <a:t>12</a:t>
            </a:fld>
            <a:endParaRPr lang="en-US"/>
          </a:p>
        </p:txBody>
      </p:sp>
      <p:sp>
        <p:nvSpPr>
          <p:cNvPr id="9" name="TextBox 8">
            <a:extLst>
              <a:ext uri="{FF2B5EF4-FFF2-40B4-BE49-F238E27FC236}">
                <a16:creationId xmlns:a16="http://schemas.microsoft.com/office/drawing/2014/main" id="{5FF51013-74BE-11E9-DB7E-5B50DE1D3E93}"/>
              </a:ext>
            </a:extLst>
          </p:cNvPr>
          <p:cNvSpPr txBox="1"/>
          <p:nvPr/>
        </p:nvSpPr>
        <p:spPr>
          <a:xfrm>
            <a:off x="3076051" y="1767116"/>
            <a:ext cx="2987662" cy="369332"/>
          </a:xfrm>
          <a:prstGeom prst="rect">
            <a:avLst/>
          </a:prstGeom>
          <a:noFill/>
        </p:spPr>
        <p:txBody>
          <a:bodyPr wrap="square">
            <a:spAutoFit/>
          </a:bodyPr>
          <a:lstStyle/>
          <a:p>
            <a:pPr marL="0" lvl="1" algn="ctr"/>
            <a:r>
              <a:rPr lang="en-US" b="1">
                <a:solidFill>
                  <a:schemeClr val="bg1"/>
                </a:solidFill>
              </a:rPr>
              <a:t>Target audience</a:t>
            </a:r>
          </a:p>
        </p:txBody>
      </p:sp>
      <p:sp>
        <p:nvSpPr>
          <p:cNvPr id="6" name="TextBox 5">
            <a:extLst>
              <a:ext uri="{FF2B5EF4-FFF2-40B4-BE49-F238E27FC236}">
                <a16:creationId xmlns:a16="http://schemas.microsoft.com/office/drawing/2014/main" id="{F7DFD7F6-371A-458E-159C-A21156E71028}"/>
              </a:ext>
            </a:extLst>
          </p:cNvPr>
          <p:cNvSpPr txBox="1"/>
          <p:nvPr/>
        </p:nvSpPr>
        <p:spPr>
          <a:xfrm>
            <a:off x="98205" y="2426886"/>
            <a:ext cx="1909951" cy="584775"/>
          </a:xfrm>
          <a:prstGeom prst="rect">
            <a:avLst/>
          </a:prstGeom>
          <a:noFill/>
        </p:spPr>
        <p:txBody>
          <a:bodyPr wrap="square">
            <a:spAutoFit/>
          </a:bodyPr>
          <a:lstStyle/>
          <a:p>
            <a:pPr marL="0" lvl="1" algn="r"/>
            <a:r>
              <a:rPr lang="en-US" sz="1600">
                <a:solidFill>
                  <a:srgbClr val="000000"/>
                </a:solidFill>
              </a:rPr>
              <a:t>Questions / differing views around</a:t>
            </a:r>
          </a:p>
        </p:txBody>
      </p:sp>
      <p:sp>
        <p:nvSpPr>
          <p:cNvPr id="7" name="Rectangle 6">
            <a:extLst>
              <a:ext uri="{FF2B5EF4-FFF2-40B4-BE49-F238E27FC236}">
                <a16:creationId xmlns:a16="http://schemas.microsoft.com/office/drawing/2014/main" id="{A8865494-813C-73ED-393C-A11D294D3313}"/>
              </a:ext>
            </a:extLst>
          </p:cNvPr>
          <p:cNvSpPr/>
          <p:nvPr/>
        </p:nvSpPr>
        <p:spPr>
          <a:xfrm>
            <a:off x="2193605" y="2330026"/>
            <a:ext cx="4789647" cy="838739"/>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DCDB29F-5946-B5FD-EE68-EF7BD23C4803}"/>
              </a:ext>
            </a:extLst>
          </p:cNvPr>
          <p:cNvSpPr txBox="1"/>
          <p:nvPr/>
        </p:nvSpPr>
        <p:spPr>
          <a:xfrm>
            <a:off x="2329052" y="2396109"/>
            <a:ext cx="4537726" cy="646331"/>
          </a:xfrm>
          <a:prstGeom prst="rect">
            <a:avLst/>
          </a:prstGeom>
          <a:noFill/>
        </p:spPr>
        <p:txBody>
          <a:bodyPr wrap="square">
            <a:spAutoFit/>
          </a:bodyPr>
          <a:lstStyle/>
          <a:p>
            <a:pPr marL="0" lvl="1"/>
            <a:r>
              <a:rPr lang="en-US" i="1">
                <a:solidFill>
                  <a:srgbClr val="000000"/>
                </a:solidFill>
              </a:rPr>
              <a:t>SMPs should be excluded – failures generally associated with larger firms</a:t>
            </a:r>
          </a:p>
        </p:txBody>
      </p:sp>
      <p:sp>
        <p:nvSpPr>
          <p:cNvPr id="12" name="Rectangle 11">
            <a:extLst>
              <a:ext uri="{FF2B5EF4-FFF2-40B4-BE49-F238E27FC236}">
                <a16:creationId xmlns:a16="http://schemas.microsoft.com/office/drawing/2014/main" id="{7A2EF5EF-D043-3C4E-71A1-1D7832C9E06C}"/>
              </a:ext>
            </a:extLst>
          </p:cNvPr>
          <p:cNvSpPr/>
          <p:nvPr/>
        </p:nvSpPr>
        <p:spPr>
          <a:xfrm>
            <a:off x="2193605" y="3330689"/>
            <a:ext cx="4789645" cy="2755785"/>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B3F7BEBC-2926-8245-8ECD-C730A2ADE56D}"/>
              </a:ext>
            </a:extLst>
          </p:cNvPr>
          <p:cNvSpPr txBox="1"/>
          <p:nvPr/>
        </p:nvSpPr>
        <p:spPr>
          <a:xfrm>
            <a:off x="2319563" y="3393713"/>
            <a:ext cx="4537727" cy="2862322"/>
          </a:xfrm>
          <a:prstGeom prst="rect">
            <a:avLst/>
          </a:prstGeom>
          <a:noFill/>
        </p:spPr>
        <p:txBody>
          <a:bodyPr wrap="square">
            <a:spAutoFit/>
          </a:bodyPr>
          <a:lstStyle/>
          <a:p>
            <a:pPr marL="285750" lvl="1" indent="-285750">
              <a:buFont typeface="Arial" panose="020B0604020202020204" pitchFamily="34" charset="0"/>
              <a:buChar char="•"/>
            </a:pPr>
            <a:r>
              <a:rPr lang="en-US" dirty="0">
                <a:solidFill>
                  <a:srgbClr val="000000"/>
                </a:solidFill>
              </a:rPr>
              <a:t>Ethical failures may occur in firms of all sizes and within any service line</a:t>
            </a:r>
          </a:p>
          <a:p>
            <a:pPr marL="285750" lvl="1" indent="-285750">
              <a:buFont typeface="Arial" panose="020B0604020202020204" pitchFamily="34" charset="0"/>
              <a:buChar char="•"/>
            </a:pPr>
            <a:r>
              <a:rPr lang="en-US" dirty="0">
                <a:solidFill>
                  <a:srgbClr val="000000"/>
                </a:solidFill>
              </a:rPr>
              <a:t>To have a common baseline and strengthen public trust in the profession, should be applicable across all firms</a:t>
            </a:r>
          </a:p>
          <a:p>
            <a:pPr marL="285750" lvl="1" indent="-285750">
              <a:buFont typeface="Arial" panose="020B0604020202020204" pitchFamily="34" charset="0"/>
              <a:buChar char="•"/>
            </a:pPr>
            <a:r>
              <a:rPr lang="en-US" dirty="0">
                <a:solidFill>
                  <a:srgbClr val="000000"/>
                </a:solidFill>
              </a:rPr>
              <a:t>Could imply that ethical culture applies only to large firms</a:t>
            </a:r>
          </a:p>
          <a:p>
            <a:pPr marL="285750" lvl="1" indent="-285750">
              <a:buFont typeface="Arial" panose="020B0604020202020204" pitchFamily="34" charset="0"/>
              <a:buChar char="•"/>
            </a:pPr>
            <a:r>
              <a:rPr lang="en-US" dirty="0">
                <a:solidFill>
                  <a:srgbClr val="000000"/>
                </a:solidFill>
              </a:rPr>
              <a:t>Framework intended to be proportionate by design</a:t>
            </a:r>
          </a:p>
          <a:p>
            <a:pPr marL="285750" lvl="1" indent="-285750">
              <a:buFont typeface="Arial" panose="020B0604020202020204" pitchFamily="34" charset="0"/>
              <a:buChar char="•"/>
            </a:pPr>
            <a:endParaRPr lang="en-US" dirty="0">
              <a:solidFill>
                <a:srgbClr val="000000"/>
              </a:solidFill>
            </a:endParaRPr>
          </a:p>
        </p:txBody>
      </p:sp>
      <p:sp>
        <p:nvSpPr>
          <p:cNvPr id="21" name="TextBox 20">
            <a:extLst>
              <a:ext uri="{FF2B5EF4-FFF2-40B4-BE49-F238E27FC236}">
                <a16:creationId xmlns:a16="http://schemas.microsoft.com/office/drawing/2014/main" id="{38EC7465-1286-264C-FD81-6081E3238B0C}"/>
              </a:ext>
            </a:extLst>
          </p:cNvPr>
          <p:cNvSpPr txBox="1"/>
          <p:nvPr/>
        </p:nvSpPr>
        <p:spPr>
          <a:xfrm>
            <a:off x="206048" y="4378598"/>
            <a:ext cx="1774502" cy="338554"/>
          </a:xfrm>
          <a:prstGeom prst="rect">
            <a:avLst/>
          </a:prstGeom>
          <a:noFill/>
        </p:spPr>
        <p:txBody>
          <a:bodyPr wrap="square">
            <a:spAutoFit/>
          </a:bodyPr>
          <a:lstStyle/>
          <a:p>
            <a:pPr marL="0" lvl="1" algn="r"/>
            <a:r>
              <a:rPr lang="en-US" sz="1600">
                <a:solidFill>
                  <a:srgbClr val="000000"/>
                </a:solidFill>
              </a:rPr>
              <a:t>PT response</a:t>
            </a:r>
          </a:p>
        </p:txBody>
      </p:sp>
      <p:sp>
        <p:nvSpPr>
          <p:cNvPr id="22" name="TextBox 21">
            <a:extLst>
              <a:ext uri="{FF2B5EF4-FFF2-40B4-BE49-F238E27FC236}">
                <a16:creationId xmlns:a16="http://schemas.microsoft.com/office/drawing/2014/main" id="{0EF211F9-1439-1EC2-EE3E-AA2D494B120C}"/>
              </a:ext>
            </a:extLst>
          </p:cNvPr>
          <p:cNvSpPr txBox="1"/>
          <p:nvPr/>
        </p:nvSpPr>
        <p:spPr>
          <a:xfrm>
            <a:off x="8196938" y="1760923"/>
            <a:ext cx="2838449" cy="369332"/>
          </a:xfrm>
          <a:prstGeom prst="rect">
            <a:avLst/>
          </a:prstGeom>
          <a:noFill/>
        </p:spPr>
        <p:txBody>
          <a:bodyPr wrap="square">
            <a:spAutoFit/>
          </a:bodyPr>
          <a:lstStyle/>
          <a:p>
            <a:pPr marL="0" lvl="1" algn="ctr"/>
            <a:r>
              <a:rPr lang="en-US" b="1">
                <a:solidFill>
                  <a:schemeClr val="bg1"/>
                </a:solidFill>
              </a:rPr>
              <a:t>Lack of oversight powers</a:t>
            </a:r>
          </a:p>
        </p:txBody>
      </p:sp>
      <p:sp>
        <p:nvSpPr>
          <p:cNvPr id="23" name="Rectangle 22">
            <a:extLst>
              <a:ext uri="{FF2B5EF4-FFF2-40B4-BE49-F238E27FC236}">
                <a16:creationId xmlns:a16="http://schemas.microsoft.com/office/drawing/2014/main" id="{5602F763-4DDE-6F5A-0992-2E7F6B54F623}"/>
              </a:ext>
            </a:extLst>
          </p:cNvPr>
          <p:cNvSpPr/>
          <p:nvPr/>
        </p:nvSpPr>
        <p:spPr>
          <a:xfrm>
            <a:off x="7211854" y="2330026"/>
            <a:ext cx="4789647" cy="838739"/>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7B35D7EB-B81D-2732-A159-1665BE3D1B82}"/>
              </a:ext>
            </a:extLst>
          </p:cNvPr>
          <p:cNvSpPr txBox="1"/>
          <p:nvPr/>
        </p:nvSpPr>
        <p:spPr>
          <a:xfrm>
            <a:off x="7290151" y="2396109"/>
            <a:ext cx="4789644" cy="646331"/>
          </a:xfrm>
          <a:prstGeom prst="rect">
            <a:avLst/>
          </a:prstGeom>
          <a:noFill/>
        </p:spPr>
        <p:txBody>
          <a:bodyPr wrap="square">
            <a:spAutoFit/>
          </a:bodyPr>
          <a:lstStyle/>
          <a:p>
            <a:pPr marL="0" lvl="1"/>
            <a:r>
              <a:rPr lang="en-US" i="1">
                <a:solidFill>
                  <a:srgbClr val="000000"/>
                </a:solidFill>
              </a:rPr>
              <a:t>Is it enforceable – audit regulators generally have supervisory and oversight powers over audit</a:t>
            </a:r>
          </a:p>
        </p:txBody>
      </p:sp>
      <p:sp>
        <p:nvSpPr>
          <p:cNvPr id="25" name="Rectangle 24">
            <a:extLst>
              <a:ext uri="{FF2B5EF4-FFF2-40B4-BE49-F238E27FC236}">
                <a16:creationId xmlns:a16="http://schemas.microsoft.com/office/drawing/2014/main" id="{A9454035-7BF6-F073-0058-C99889492ABD}"/>
              </a:ext>
            </a:extLst>
          </p:cNvPr>
          <p:cNvSpPr/>
          <p:nvPr/>
        </p:nvSpPr>
        <p:spPr>
          <a:xfrm>
            <a:off x="7211854" y="3330689"/>
            <a:ext cx="4789645" cy="2755785"/>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B5942909-4809-B570-5245-E612B46C6778}"/>
              </a:ext>
            </a:extLst>
          </p:cNvPr>
          <p:cNvSpPr txBox="1"/>
          <p:nvPr/>
        </p:nvSpPr>
        <p:spPr>
          <a:xfrm>
            <a:off x="7337812" y="3393713"/>
            <a:ext cx="4537727" cy="2308324"/>
          </a:xfrm>
          <a:prstGeom prst="rect">
            <a:avLst/>
          </a:prstGeom>
          <a:noFill/>
        </p:spPr>
        <p:txBody>
          <a:bodyPr wrap="square">
            <a:spAutoFit/>
          </a:bodyPr>
          <a:lstStyle/>
          <a:p>
            <a:pPr marL="285750" lvl="1" indent="-285750">
              <a:buFont typeface="Arial" panose="020B0604020202020204" pitchFamily="34" charset="0"/>
              <a:buChar char="•"/>
            </a:pPr>
            <a:r>
              <a:rPr lang="en-US">
                <a:solidFill>
                  <a:srgbClr val="000000"/>
                </a:solidFill>
              </a:rPr>
              <a:t>PIF characteristic – to facilitate enforcement by appropriate authority</a:t>
            </a:r>
          </a:p>
          <a:p>
            <a:pPr marL="285750" lvl="1" indent="-285750">
              <a:buFont typeface="Arial" panose="020B0604020202020204" pitchFamily="34" charset="0"/>
              <a:buChar char="•"/>
            </a:pPr>
            <a:r>
              <a:rPr lang="en-US">
                <a:solidFill>
                  <a:srgbClr val="000000"/>
                </a:solidFill>
              </a:rPr>
              <a:t>Existence of appropriate authority dependent on individual jurisdictions</a:t>
            </a:r>
          </a:p>
          <a:p>
            <a:pPr marL="285750" lvl="1" indent="-285750">
              <a:buFont typeface="Arial" panose="020B0604020202020204" pitchFamily="34" charset="0"/>
              <a:buChar char="•"/>
            </a:pPr>
            <a:r>
              <a:rPr lang="en-US">
                <a:solidFill>
                  <a:srgbClr val="000000"/>
                </a:solidFill>
              </a:rPr>
              <a:t>Other regulators/local bodies might have oversight over other service lines (e.g., tax authorities)</a:t>
            </a:r>
          </a:p>
          <a:p>
            <a:pPr marL="0" lvl="1"/>
            <a:endParaRPr lang="en-US">
              <a:solidFill>
                <a:srgbClr val="000000"/>
              </a:solidFill>
            </a:endParaRPr>
          </a:p>
        </p:txBody>
      </p:sp>
      <p:sp>
        <p:nvSpPr>
          <p:cNvPr id="29" name="Left Bracket 28">
            <a:extLst>
              <a:ext uri="{FF2B5EF4-FFF2-40B4-BE49-F238E27FC236}">
                <a16:creationId xmlns:a16="http://schemas.microsoft.com/office/drawing/2014/main" id="{FF73357C-7C74-37B9-67E5-F976586C6784}"/>
              </a:ext>
            </a:extLst>
          </p:cNvPr>
          <p:cNvSpPr/>
          <p:nvPr/>
        </p:nvSpPr>
        <p:spPr>
          <a:xfrm>
            <a:off x="2054733" y="2330026"/>
            <a:ext cx="45719" cy="838739"/>
          </a:xfrm>
          <a:prstGeom prst="leftBracket">
            <a:avLst/>
          </a:prstGeom>
          <a:ln>
            <a:prstDash val="sysDash"/>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0" name="Left Bracket 29">
            <a:extLst>
              <a:ext uri="{FF2B5EF4-FFF2-40B4-BE49-F238E27FC236}">
                <a16:creationId xmlns:a16="http://schemas.microsoft.com/office/drawing/2014/main" id="{00E5E805-34BA-99C4-D1E9-FD388409F4B8}"/>
              </a:ext>
            </a:extLst>
          </p:cNvPr>
          <p:cNvSpPr/>
          <p:nvPr/>
        </p:nvSpPr>
        <p:spPr>
          <a:xfrm>
            <a:off x="2031873" y="3321165"/>
            <a:ext cx="59086" cy="2755785"/>
          </a:xfrm>
          <a:prstGeom prst="leftBracket">
            <a:avLst/>
          </a:prstGeom>
          <a:ln>
            <a:prstDash val="sysDash"/>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pic>
        <p:nvPicPr>
          <p:cNvPr id="14" name="Graphic 13" descr="Badge 5 with solid fill">
            <a:extLst>
              <a:ext uri="{FF2B5EF4-FFF2-40B4-BE49-F238E27FC236}">
                <a16:creationId xmlns:a16="http://schemas.microsoft.com/office/drawing/2014/main" id="{5BC97E87-4941-0352-DE2D-A8A0E7D61700}"/>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2008156" y="1421253"/>
            <a:ext cx="364050" cy="364050"/>
          </a:xfrm>
          <a:prstGeom prst="rect">
            <a:avLst/>
          </a:prstGeom>
        </p:spPr>
      </p:pic>
      <p:pic>
        <p:nvPicPr>
          <p:cNvPr id="17" name="Graphic 16" descr="Badge 6 with solid fill">
            <a:extLst>
              <a:ext uri="{FF2B5EF4-FFF2-40B4-BE49-F238E27FC236}">
                <a16:creationId xmlns:a16="http://schemas.microsoft.com/office/drawing/2014/main" id="{FD23DB48-022B-D9C9-72AC-F989EA43A30E}"/>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030685" y="1421253"/>
            <a:ext cx="362337" cy="362337"/>
          </a:xfrm>
          <a:prstGeom prst="rect">
            <a:avLst/>
          </a:prstGeom>
        </p:spPr>
      </p:pic>
      <p:pic>
        <p:nvPicPr>
          <p:cNvPr id="20" name="Graphic 19" descr="Users outline">
            <a:extLst>
              <a:ext uri="{FF2B5EF4-FFF2-40B4-BE49-F238E27FC236}">
                <a16:creationId xmlns:a16="http://schemas.microsoft.com/office/drawing/2014/main" id="{5BBE7E04-0A08-344B-16E2-38A673D8316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18560" y="1666375"/>
            <a:ext cx="914400" cy="914400"/>
          </a:xfrm>
          <a:prstGeom prst="rect">
            <a:avLst/>
          </a:prstGeom>
        </p:spPr>
      </p:pic>
      <p:sp>
        <p:nvSpPr>
          <p:cNvPr id="15" name="Title 1">
            <a:extLst>
              <a:ext uri="{FF2B5EF4-FFF2-40B4-BE49-F238E27FC236}">
                <a16:creationId xmlns:a16="http://schemas.microsoft.com/office/drawing/2014/main" id="{82C7548E-C1DE-2629-A78F-37AFE8FE148F}"/>
              </a:ext>
            </a:extLst>
          </p:cNvPr>
          <p:cNvSpPr>
            <a:spLocks noGrp="1"/>
          </p:cNvSpPr>
          <p:nvPr>
            <p:ph type="title"/>
          </p:nvPr>
        </p:nvSpPr>
        <p:spPr>
          <a:xfrm>
            <a:off x="1028700" y="572877"/>
            <a:ext cx="10134600" cy="550843"/>
          </a:xfrm>
        </p:spPr>
        <p:txBody>
          <a:bodyPr/>
          <a:lstStyle/>
          <a:p>
            <a:r>
              <a:rPr lang="en-US"/>
              <a:t>Key Concerns/Questions from Dialogues</a:t>
            </a:r>
          </a:p>
        </p:txBody>
      </p:sp>
    </p:spTree>
    <p:extLst>
      <p:ext uri="{BB962C8B-B14F-4D97-AF65-F5344CB8AC3E}">
        <p14:creationId xmlns:p14="http://schemas.microsoft.com/office/powerpoint/2010/main" val="7987094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C512E6-43E5-10FA-6A02-616C132817F5}"/>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B3219B93-E4FE-D2A8-F7B5-32EF79295102}"/>
              </a:ext>
            </a:extLst>
          </p:cNvPr>
          <p:cNvSpPr/>
          <p:nvPr/>
        </p:nvSpPr>
        <p:spPr>
          <a:xfrm>
            <a:off x="8774121" y="4021460"/>
            <a:ext cx="3177922" cy="1442571"/>
          </a:xfrm>
          <a:prstGeom prst="round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Rounded Corners 35">
            <a:extLst>
              <a:ext uri="{FF2B5EF4-FFF2-40B4-BE49-F238E27FC236}">
                <a16:creationId xmlns:a16="http://schemas.microsoft.com/office/drawing/2014/main" id="{72B7D719-DABC-46AA-0E68-B58D35EA7A28}"/>
              </a:ext>
            </a:extLst>
          </p:cNvPr>
          <p:cNvSpPr/>
          <p:nvPr/>
        </p:nvSpPr>
        <p:spPr>
          <a:xfrm>
            <a:off x="1675097" y="3096814"/>
            <a:ext cx="2706851" cy="1171475"/>
          </a:xfrm>
          <a:prstGeom prst="round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Rounded Corners 36">
            <a:extLst>
              <a:ext uri="{FF2B5EF4-FFF2-40B4-BE49-F238E27FC236}">
                <a16:creationId xmlns:a16="http://schemas.microsoft.com/office/drawing/2014/main" id="{1C095268-09A5-95B4-E83E-08404D2E313B}"/>
              </a:ext>
            </a:extLst>
          </p:cNvPr>
          <p:cNvSpPr/>
          <p:nvPr/>
        </p:nvSpPr>
        <p:spPr>
          <a:xfrm>
            <a:off x="1675097" y="4423615"/>
            <a:ext cx="2706851" cy="1623396"/>
          </a:xfrm>
          <a:prstGeom prst="round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Rounded Corners 37">
            <a:extLst>
              <a:ext uri="{FF2B5EF4-FFF2-40B4-BE49-F238E27FC236}">
                <a16:creationId xmlns:a16="http://schemas.microsoft.com/office/drawing/2014/main" id="{4422BD81-37AE-6688-C483-8BB105BB342D}"/>
              </a:ext>
            </a:extLst>
          </p:cNvPr>
          <p:cNvSpPr/>
          <p:nvPr/>
        </p:nvSpPr>
        <p:spPr>
          <a:xfrm>
            <a:off x="4911709" y="3069465"/>
            <a:ext cx="3177921" cy="1171475"/>
          </a:xfrm>
          <a:prstGeom prst="round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Rounded Corners 38">
            <a:extLst>
              <a:ext uri="{FF2B5EF4-FFF2-40B4-BE49-F238E27FC236}">
                <a16:creationId xmlns:a16="http://schemas.microsoft.com/office/drawing/2014/main" id="{4732484B-5030-40F6-6293-504E99ED1568}"/>
              </a:ext>
            </a:extLst>
          </p:cNvPr>
          <p:cNvSpPr/>
          <p:nvPr/>
        </p:nvSpPr>
        <p:spPr>
          <a:xfrm>
            <a:off x="4911708" y="4423615"/>
            <a:ext cx="3177922" cy="1623396"/>
          </a:xfrm>
          <a:prstGeom prst="round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Rounded Corners 27">
            <a:extLst>
              <a:ext uri="{FF2B5EF4-FFF2-40B4-BE49-F238E27FC236}">
                <a16:creationId xmlns:a16="http://schemas.microsoft.com/office/drawing/2014/main" id="{C3B76C59-7428-FE76-E3DC-E7C0C71DE3AC}"/>
              </a:ext>
            </a:extLst>
          </p:cNvPr>
          <p:cNvSpPr/>
          <p:nvPr/>
        </p:nvSpPr>
        <p:spPr>
          <a:xfrm>
            <a:off x="4911709" y="2277520"/>
            <a:ext cx="3177921" cy="646331"/>
          </a:xfrm>
          <a:prstGeom prst="roundRect">
            <a:avLst/>
          </a:prstGeom>
          <a:solidFill>
            <a:schemeClr val="accent3">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Rounded Corners 24">
            <a:extLst>
              <a:ext uri="{FF2B5EF4-FFF2-40B4-BE49-F238E27FC236}">
                <a16:creationId xmlns:a16="http://schemas.microsoft.com/office/drawing/2014/main" id="{1C25ED22-3CD9-24F6-697C-185A25EA398F}"/>
              </a:ext>
            </a:extLst>
          </p:cNvPr>
          <p:cNvSpPr/>
          <p:nvPr/>
        </p:nvSpPr>
        <p:spPr>
          <a:xfrm>
            <a:off x="1664685" y="2287213"/>
            <a:ext cx="2727675" cy="646331"/>
          </a:xfrm>
          <a:prstGeom prst="roundRect">
            <a:avLst/>
          </a:prstGeom>
          <a:solidFill>
            <a:schemeClr val="accent3">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E77168D4-7D38-AB14-50B7-593AEC3E43CF}"/>
              </a:ext>
            </a:extLst>
          </p:cNvPr>
          <p:cNvSpPr>
            <a:spLocks noGrp="1"/>
          </p:cNvSpPr>
          <p:nvPr>
            <p:ph type="sldNum" sz="quarter" idx="12"/>
          </p:nvPr>
        </p:nvSpPr>
        <p:spPr/>
        <p:txBody>
          <a:bodyPr/>
          <a:lstStyle/>
          <a:p>
            <a:fld id="{99A02339-D840-6844-BF2C-3B4B9517014C}" type="slidenum">
              <a:rPr lang="en-US" smtClean="0"/>
              <a:pPr/>
              <a:t>13</a:t>
            </a:fld>
            <a:endParaRPr lang="en-US"/>
          </a:p>
        </p:txBody>
      </p:sp>
      <p:sp>
        <p:nvSpPr>
          <p:cNvPr id="2" name="Title 1">
            <a:extLst>
              <a:ext uri="{FF2B5EF4-FFF2-40B4-BE49-F238E27FC236}">
                <a16:creationId xmlns:a16="http://schemas.microsoft.com/office/drawing/2014/main" id="{9C6FC992-AFA7-8D76-8155-41DB41696DAD}"/>
              </a:ext>
            </a:extLst>
          </p:cNvPr>
          <p:cNvSpPr>
            <a:spLocks noGrp="1"/>
          </p:cNvSpPr>
          <p:nvPr>
            <p:ph type="title"/>
          </p:nvPr>
        </p:nvSpPr>
        <p:spPr/>
        <p:txBody>
          <a:bodyPr/>
          <a:lstStyle/>
          <a:p>
            <a:r>
              <a:rPr lang="en-US"/>
              <a:t>Key Messages – Location and Related Authority</a:t>
            </a:r>
            <a:br>
              <a:rPr lang="en-US"/>
            </a:br>
            <a:endParaRPr lang="en-US"/>
          </a:p>
        </p:txBody>
      </p:sp>
      <p:sp>
        <p:nvSpPr>
          <p:cNvPr id="8" name="Rectangle: Rounded Corners 7">
            <a:extLst>
              <a:ext uri="{FF2B5EF4-FFF2-40B4-BE49-F238E27FC236}">
                <a16:creationId xmlns:a16="http://schemas.microsoft.com/office/drawing/2014/main" id="{F25998D7-D994-933E-DBFF-75D7D44DEAF9}"/>
              </a:ext>
            </a:extLst>
          </p:cNvPr>
          <p:cNvSpPr/>
          <p:nvPr/>
        </p:nvSpPr>
        <p:spPr>
          <a:xfrm>
            <a:off x="3219450" y="1635035"/>
            <a:ext cx="3025240" cy="550843"/>
          </a:xfrm>
          <a:prstGeom prst="roundRect">
            <a:avLst/>
          </a:prstGeom>
          <a:solidFill>
            <a:schemeClr val="accent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9" name="TextBox 8">
            <a:extLst>
              <a:ext uri="{FF2B5EF4-FFF2-40B4-BE49-F238E27FC236}">
                <a16:creationId xmlns:a16="http://schemas.microsoft.com/office/drawing/2014/main" id="{7649CA43-7E81-822F-D991-6F2450F24537}"/>
              </a:ext>
            </a:extLst>
          </p:cNvPr>
          <p:cNvSpPr txBox="1"/>
          <p:nvPr/>
        </p:nvSpPr>
        <p:spPr>
          <a:xfrm>
            <a:off x="3324225" y="1723862"/>
            <a:ext cx="2815689" cy="338554"/>
          </a:xfrm>
          <a:prstGeom prst="rect">
            <a:avLst/>
          </a:prstGeom>
          <a:noFill/>
        </p:spPr>
        <p:txBody>
          <a:bodyPr wrap="square">
            <a:spAutoFit/>
          </a:bodyPr>
          <a:lstStyle/>
          <a:p>
            <a:pPr marL="0" lvl="1" algn="ctr"/>
            <a:r>
              <a:rPr lang="en-US" sz="1600" b="1">
                <a:solidFill>
                  <a:schemeClr val="bg1"/>
                </a:solidFill>
              </a:rPr>
              <a:t>Location of an FCG Framework</a:t>
            </a:r>
          </a:p>
        </p:txBody>
      </p:sp>
      <p:sp>
        <p:nvSpPr>
          <p:cNvPr id="7" name="TextBox 6">
            <a:extLst>
              <a:ext uri="{FF2B5EF4-FFF2-40B4-BE49-F238E27FC236}">
                <a16:creationId xmlns:a16="http://schemas.microsoft.com/office/drawing/2014/main" id="{DDB8E783-E389-B1D9-75C0-8670B2159676}"/>
              </a:ext>
            </a:extLst>
          </p:cNvPr>
          <p:cNvSpPr txBox="1"/>
          <p:nvPr/>
        </p:nvSpPr>
        <p:spPr>
          <a:xfrm>
            <a:off x="1664685" y="2287213"/>
            <a:ext cx="2727675" cy="584775"/>
          </a:xfrm>
          <a:prstGeom prst="rect">
            <a:avLst/>
          </a:prstGeom>
          <a:noFill/>
        </p:spPr>
        <p:txBody>
          <a:bodyPr wrap="square">
            <a:spAutoFit/>
          </a:bodyPr>
          <a:lstStyle/>
          <a:p>
            <a:pPr marL="0" lvl="1" algn="ctr"/>
            <a:r>
              <a:rPr lang="en-US" sz="1600" b="1">
                <a:solidFill>
                  <a:schemeClr val="bg1"/>
                </a:solidFill>
              </a:rPr>
              <a:t>Mandatory, high-level principles in Code</a:t>
            </a:r>
          </a:p>
        </p:txBody>
      </p:sp>
      <p:sp>
        <p:nvSpPr>
          <p:cNvPr id="13" name="TextBox 12">
            <a:extLst>
              <a:ext uri="{FF2B5EF4-FFF2-40B4-BE49-F238E27FC236}">
                <a16:creationId xmlns:a16="http://schemas.microsoft.com/office/drawing/2014/main" id="{8254C2BA-3CBB-971F-5334-A0FB9393C9FA}"/>
              </a:ext>
            </a:extLst>
          </p:cNvPr>
          <p:cNvSpPr txBox="1"/>
          <p:nvPr/>
        </p:nvSpPr>
        <p:spPr>
          <a:xfrm>
            <a:off x="1675096" y="3136214"/>
            <a:ext cx="2585769" cy="830997"/>
          </a:xfrm>
          <a:prstGeom prst="rect">
            <a:avLst/>
          </a:prstGeom>
          <a:noFill/>
        </p:spPr>
        <p:txBody>
          <a:bodyPr wrap="square">
            <a:spAutoFit/>
          </a:bodyPr>
          <a:lstStyle/>
          <a:p>
            <a:pPr marL="285750" lvl="1" indent="-285750">
              <a:buFont typeface="Arial" panose="020B0604020202020204" pitchFamily="34" charset="0"/>
              <a:buChar char="•"/>
            </a:pPr>
            <a:r>
              <a:rPr lang="en-US" sz="1600">
                <a:solidFill>
                  <a:srgbClr val="000000"/>
                </a:solidFill>
              </a:rPr>
              <a:t>Mostly investors and other user reps and some regulatory reps</a:t>
            </a:r>
          </a:p>
        </p:txBody>
      </p:sp>
      <p:sp>
        <p:nvSpPr>
          <p:cNvPr id="15" name="TextBox 14">
            <a:extLst>
              <a:ext uri="{FF2B5EF4-FFF2-40B4-BE49-F238E27FC236}">
                <a16:creationId xmlns:a16="http://schemas.microsoft.com/office/drawing/2014/main" id="{3D7D28D4-D94F-3AE4-3640-D71E23EEAE09}"/>
              </a:ext>
            </a:extLst>
          </p:cNvPr>
          <p:cNvSpPr txBox="1"/>
          <p:nvPr/>
        </p:nvSpPr>
        <p:spPr>
          <a:xfrm>
            <a:off x="1664686" y="4567353"/>
            <a:ext cx="2727673" cy="1077218"/>
          </a:xfrm>
          <a:prstGeom prst="rect">
            <a:avLst/>
          </a:prstGeom>
          <a:noFill/>
        </p:spPr>
        <p:txBody>
          <a:bodyPr wrap="square">
            <a:spAutoFit/>
          </a:bodyPr>
          <a:lstStyle/>
          <a:p>
            <a:pPr marL="285750" lvl="1" indent="-285750">
              <a:buFont typeface="Arial" panose="020B0604020202020204" pitchFamily="34" charset="0"/>
              <a:buChar char="•"/>
            </a:pPr>
            <a:r>
              <a:rPr lang="en-US" sz="1600">
                <a:solidFill>
                  <a:srgbClr val="000000"/>
                </a:solidFill>
              </a:rPr>
              <a:t>Enforceability of provisions</a:t>
            </a:r>
          </a:p>
          <a:p>
            <a:pPr marL="285750" lvl="1" indent="-285750">
              <a:buFont typeface="Arial" panose="020B0604020202020204" pitchFamily="34" charset="0"/>
              <a:buChar char="•"/>
            </a:pPr>
            <a:r>
              <a:rPr lang="en-US" sz="1600">
                <a:solidFill>
                  <a:srgbClr val="000000"/>
                </a:solidFill>
              </a:rPr>
              <a:t>Strengthen trust, consistency, comparability, avoid “ethics washing”</a:t>
            </a:r>
          </a:p>
        </p:txBody>
      </p:sp>
      <p:sp>
        <p:nvSpPr>
          <p:cNvPr id="20" name="TextBox 19">
            <a:extLst>
              <a:ext uri="{FF2B5EF4-FFF2-40B4-BE49-F238E27FC236}">
                <a16:creationId xmlns:a16="http://schemas.microsoft.com/office/drawing/2014/main" id="{18D59014-5E5B-73A8-3E6E-B4324034EB28}"/>
              </a:ext>
            </a:extLst>
          </p:cNvPr>
          <p:cNvSpPr txBox="1"/>
          <p:nvPr/>
        </p:nvSpPr>
        <p:spPr>
          <a:xfrm>
            <a:off x="4911709" y="2277520"/>
            <a:ext cx="3177921" cy="584775"/>
          </a:xfrm>
          <a:prstGeom prst="rect">
            <a:avLst/>
          </a:prstGeom>
          <a:noFill/>
        </p:spPr>
        <p:txBody>
          <a:bodyPr wrap="square">
            <a:spAutoFit/>
          </a:bodyPr>
          <a:lstStyle/>
          <a:p>
            <a:pPr marL="0" lvl="1" algn="ctr"/>
            <a:r>
              <a:rPr lang="en-US" sz="1600" b="1">
                <a:solidFill>
                  <a:schemeClr val="bg1"/>
                </a:solidFill>
              </a:rPr>
              <a:t>Development of Non-authoritative materials</a:t>
            </a:r>
          </a:p>
        </p:txBody>
      </p:sp>
      <p:sp>
        <p:nvSpPr>
          <p:cNvPr id="22" name="TextBox 21">
            <a:extLst>
              <a:ext uri="{FF2B5EF4-FFF2-40B4-BE49-F238E27FC236}">
                <a16:creationId xmlns:a16="http://schemas.microsoft.com/office/drawing/2014/main" id="{0B6D90EE-2767-0CEE-AD4F-E0605E54FB62}"/>
              </a:ext>
            </a:extLst>
          </p:cNvPr>
          <p:cNvSpPr txBox="1"/>
          <p:nvPr/>
        </p:nvSpPr>
        <p:spPr>
          <a:xfrm>
            <a:off x="5048107" y="3106694"/>
            <a:ext cx="2905125" cy="584775"/>
          </a:xfrm>
          <a:prstGeom prst="rect">
            <a:avLst/>
          </a:prstGeom>
          <a:noFill/>
        </p:spPr>
        <p:txBody>
          <a:bodyPr wrap="square">
            <a:spAutoFit/>
          </a:bodyPr>
          <a:lstStyle/>
          <a:p>
            <a:pPr marL="285750" lvl="1" indent="-285750">
              <a:buFont typeface="Arial" panose="020B0604020202020204" pitchFamily="34" charset="0"/>
              <a:buChar char="•"/>
            </a:pPr>
            <a:r>
              <a:rPr lang="en-US" sz="1600">
                <a:solidFill>
                  <a:srgbClr val="000000"/>
                </a:solidFill>
              </a:rPr>
              <a:t>Mostly firm and JSS/PAO reps and some regulatory reps</a:t>
            </a:r>
          </a:p>
        </p:txBody>
      </p:sp>
      <p:sp>
        <p:nvSpPr>
          <p:cNvPr id="24" name="TextBox 23">
            <a:extLst>
              <a:ext uri="{FF2B5EF4-FFF2-40B4-BE49-F238E27FC236}">
                <a16:creationId xmlns:a16="http://schemas.microsoft.com/office/drawing/2014/main" id="{49A658B8-1ED1-FCBD-7796-8C50DBEADAEB}"/>
              </a:ext>
            </a:extLst>
          </p:cNvPr>
          <p:cNvSpPr txBox="1"/>
          <p:nvPr/>
        </p:nvSpPr>
        <p:spPr>
          <a:xfrm>
            <a:off x="5048107" y="4493943"/>
            <a:ext cx="3112960" cy="1569660"/>
          </a:xfrm>
          <a:prstGeom prst="rect">
            <a:avLst/>
          </a:prstGeom>
          <a:noFill/>
        </p:spPr>
        <p:txBody>
          <a:bodyPr wrap="square">
            <a:spAutoFit/>
          </a:bodyPr>
          <a:lstStyle/>
          <a:p>
            <a:pPr marL="285750" lvl="1" indent="-285750">
              <a:buFont typeface="Arial" panose="020B0604020202020204" pitchFamily="34" charset="0"/>
              <a:buChar char="•"/>
            </a:pPr>
            <a:r>
              <a:rPr lang="en-US" sz="1600">
                <a:solidFill>
                  <a:srgbClr val="000000"/>
                </a:solidFill>
              </a:rPr>
              <a:t>Concerns about driving compliance mindset, implementation costs, documentation</a:t>
            </a:r>
            <a:endParaRPr lang="en-US" sz="1600" strike="sngStrike">
              <a:solidFill>
                <a:srgbClr val="FF0000"/>
              </a:solidFill>
            </a:endParaRPr>
          </a:p>
          <a:p>
            <a:pPr marL="285750" lvl="1" indent="-285750">
              <a:buFont typeface="Arial" panose="020B0604020202020204" pitchFamily="34" charset="0"/>
              <a:buChar char="•"/>
            </a:pPr>
            <a:r>
              <a:rPr lang="en-US" sz="1600">
                <a:solidFill>
                  <a:srgbClr val="000000"/>
                </a:solidFill>
              </a:rPr>
              <a:t>NAM more flexible, timely, impactful</a:t>
            </a:r>
          </a:p>
        </p:txBody>
      </p:sp>
      <p:cxnSp>
        <p:nvCxnSpPr>
          <p:cNvPr id="43" name="Straight Connector 42">
            <a:extLst>
              <a:ext uri="{FF2B5EF4-FFF2-40B4-BE49-F238E27FC236}">
                <a16:creationId xmlns:a16="http://schemas.microsoft.com/office/drawing/2014/main" id="{55AC945D-BB7F-FE60-871E-1ADDC642FD85}"/>
              </a:ext>
            </a:extLst>
          </p:cNvPr>
          <p:cNvCxnSpPr>
            <a:cxnSpLocks/>
          </p:cNvCxnSpPr>
          <p:nvPr/>
        </p:nvCxnSpPr>
        <p:spPr>
          <a:xfrm>
            <a:off x="3028523" y="2933544"/>
            <a:ext cx="0" cy="163270"/>
          </a:xfrm>
          <a:prstGeom prst="line">
            <a:avLst/>
          </a:prstGeom>
          <a:ln>
            <a:prstDash val="sysDash"/>
          </a:ln>
        </p:spPr>
        <p:style>
          <a:lnRef idx="2">
            <a:schemeClr val="accent1"/>
          </a:lnRef>
          <a:fillRef idx="0">
            <a:schemeClr val="accent1"/>
          </a:fillRef>
          <a:effectRef idx="1">
            <a:schemeClr val="accent1"/>
          </a:effectRef>
          <a:fontRef idx="minor">
            <a:schemeClr val="tx1"/>
          </a:fontRef>
        </p:style>
      </p:cxnSp>
      <p:cxnSp>
        <p:nvCxnSpPr>
          <p:cNvPr id="46" name="Straight Connector 45">
            <a:extLst>
              <a:ext uri="{FF2B5EF4-FFF2-40B4-BE49-F238E27FC236}">
                <a16:creationId xmlns:a16="http://schemas.microsoft.com/office/drawing/2014/main" id="{A7BFBB34-F709-1DE8-1E55-587623314083}"/>
              </a:ext>
            </a:extLst>
          </p:cNvPr>
          <p:cNvCxnSpPr>
            <a:cxnSpLocks/>
          </p:cNvCxnSpPr>
          <p:nvPr/>
        </p:nvCxnSpPr>
        <p:spPr>
          <a:xfrm>
            <a:off x="3028522" y="4268289"/>
            <a:ext cx="0" cy="155326"/>
          </a:xfrm>
          <a:prstGeom prst="line">
            <a:avLst/>
          </a:prstGeom>
          <a:ln>
            <a:prstDash val="sysDash"/>
          </a:ln>
        </p:spPr>
        <p:style>
          <a:lnRef idx="2">
            <a:schemeClr val="accent1"/>
          </a:lnRef>
          <a:fillRef idx="0">
            <a:schemeClr val="accent1"/>
          </a:fillRef>
          <a:effectRef idx="1">
            <a:schemeClr val="accent1"/>
          </a:effectRef>
          <a:fontRef idx="minor">
            <a:schemeClr val="tx1"/>
          </a:fontRef>
        </p:style>
      </p:cxnSp>
      <p:cxnSp>
        <p:nvCxnSpPr>
          <p:cNvPr id="50" name="Straight Connector 49">
            <a:extLst>
              <a:ext uri="{FF2B5EF4-FFF2-40B4-BE49-F238E27FC236}">
                <a16:creationId xmlns:a16="http://schemas.microsoft.com/office/drawing/2014/main" id="{32D94BC2-42B7-EB36-D422-37FB9BC5DA69}"/>
              </a:ext>
            </a:extLst>
          </p:cNvPr>
          <p:cNvCxnSpPr>
            <a:cxnSpLocks/>
          </p:cNvCxnSpPr>
          <p:nvPr/>
        </p:nvCxnSpPr>
        <p:spPr>
          <a:xfrm>
            <a:off x="6498812" y="2923851"/>
            <a:ext cx="0" cy="145614"/>
          </a:xfrm>
          <a:prstGeom prst="line">
            <a:avLst/>
          </a:prstGeom>
          <a:ln>
            <a:prstDash val="sysDash"/>
          </a:ln>
        </p:spPr>
        <p:style>
          <a:lnRef idx="2">
            <a:schemeClr val="accent1"/>
          </a:lnRef>
          <a:fillRef idx="0">
            <a:schemeClr val="accent1"/>
          </a:fillRef>
          <a:effectRef idx="1">
            <a:schemeClr val="accent1"/>
          </a:effectRef>
          <a:fontRef idx="minor">
            <a:schemeClr val="tx1"/>
          </a:fontRef>
        </p:style>
      </p:cxnSp>
      <p:cxnSp>
        <p:nvCxnSpPr>
          <p:cNvPr id="54" name="Straight Connector 53">
            <a:extLst>
              <a:ext uri="{FF2B5EF4-FFF2-40B4-BE49-F238E27FC236}">
                <a16:creationId xmlns:a16="http://schemas.microsoft.com/office/drawing/2014/main" id="{7D19EB19-DBCC-4D64-75E2-94E39ED33762}"/>
              </a:ext>
            </a:extLst>
          </p:cNvPr>
          <p:cNvCxnSpPr>
            <a:cxnSpLocks/>
          </p:cNvCxnSpPr>
          <p:nvPr/>
        </p:nvCxnSpPr>
        <p:spPr>
          <a:xfrm>
            <a:off x="6498812" y="4268289"/>
            <a:ext cx="3714" cy="145614"/>
          </a:xfrm>
          <a:prstGeom prst="line">
            <a:avLst/>
          </a:prstGeom>
          <a:ln>
            <a:prstDash val="sysDash"/>
          </a:ln>
        </p:spPr>
        <p:style>
          <a:lnRef idx="2">
            <a:schemeClr val="accent1"/>
          </a:lnRef>
          <a:fillRef idx="0">
            <a:schemeClr val="accent1"/>
          </a:fillRef>
          <a:effectRef idx="1">
            <a:schemeClr val="accent1"/>
          </a:effectRef>
          <a:fontRef idx="minor">
            <a:schemeClr val="tx1"/>
          </a:fontRef>
        </p:style>
      </p:cxnSp>
      <p:sp>
        <p:nvSpPr>
          <p:cNvPr id="55" name="TextBox 54">
            <a:extLst>
              <a:ext uri="{FF2B5EF4-FFF2-40B4-BE49-F238E27FC236}">
                <a16:creationId xmlns:a16="http://schemas.microsoft.com/office/drawing/2014/main" id="{16E6ACA6-4BB2-7BAC-A73C-CC3CF3A3F167}"/>
              </a:ext>
            </a:extLst>
          </p:cNvPr>
          <p:cNvSpPr txBox="1"/>
          <p:nvPr/>
        </p:nvSpPr>
        <p:spPr>
          <a:xfrm>
            <a:off x="-437942" y="2400291"/>
            <a:ext cx="1909951" cy="338554"/>
          </a:xfrm>
          <a:prstGeom prst="rect">
            <a:avLst/>
          </a:prstGeom>
          <a:noFill/>
        </p:spPr>
        <p:txBody>
          <a:bodyPr wrap="square">
            <a:spAutoFit/>
          </a:bodyPr>
          <a:lstStyle/>
          <a:p>
            <a:pPr marL="0" lvl="1" algn="r"/>
            <a:r>
              <a:rPr lang="en-US" sz="1600">
                <a:solidFill>
                  <a:srgbClr val="000000"/>
                </a:solidFill>
              </a:rPr>
              <a:t>Location</a:t>
            </a:r>
          </a:p>
        </p:txBody>
      </p:sp>
      <p:sp>
        <p:nvSpPr>
          <p:cNvPr id="56" name="Left Bracket 55">
            <a:extLst>
              <a:ext uri="{FF2B5EF4-FFF2-40B4-BE49-F238E27FC236}">
                <a16:creationId xmlns:a16="http://schemas.microsoft.com/office/drawing/2014/main" id="{07689D56-0DF9-969F-9419-63A92A0837E3}"/>
              </a:ext>
            </a:extLst>
          </p:cNvPr>
          <p:cNvSpPr/>
          <p:nvPr/>
        </p:nvSpPr>
        <p:spPr>
          <a:xfrm>
            <a:off x="1514760" y="2272653"/>
            <a:ext cx="45719" cy="660891"/>
          </a:xfrm>
          <a:prstGeom prst="leftBracket">
            <a:avLst/>
          </a:prstGeom>
          <a:ln>
            <a:prstDash val="sysDash"/>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7" name="TextBox 56">
            <a:extLst>
              <a:ext uri="{FF2B5EF4-FFF2-40B4-BE49-F238E27FC236}">
                <a16:creationId xmlns:a16="http://schemas.microsoft.com/office/drawing/2014/main" id="{AFB00AF0-1DBF-F0E5-3DEE-C65709673F5B}"/>
              </a:ext>
            </a:extLst>
          </p:cNvPr>
          <p:cNvSpPr txBox="1"/>
          <p:nvPr/>
        </p:nvSpPr>
        <p:spPr>
          <a:xfrm>
            <a:off x="-427531" y="3485925"/>
            <a:ext cx="1909951" cy="338554"/>
          </a:xfrm>
          <a:prstGeom prst="rect">
            <a:avLst/>
          </a:prstGeom>
          <a:noFill/>
        </p:spPr>
        <p:txBody>
          <a:bodyPr wrap="square">
            <a:spAutoFit/>
          </a:bodyPr>
          <a:lstStyle/>
          <a:p>
            <a:pPr marL="0" lvl="1" algn="r"/>
            <a:r>
              <a:rPr lang="en-US" sz="1600">
                <a:solidFill>
                  <a:srgbClr val="000000"/>
                </a:solidFill>
              </a:rPr>
              <a:t>Stakeholders</a:t>
            </a:r>
          </a:p>
        </p:txBody>
      </p:sp>
      <p:sp>
        <p:nvSpPr>
          <p:cNvPr id="58" name="Left Bracket 57">
            <a:extLst>
              <a:ext uri="{FF2B5EF4-FFF2-40B4-BE49-F238E27FC236}">
                <a16:creationId xmlns:a16="http://schemas.microsoft.com/office/drawing/2014/main" id="{5BA037F6-293A-3C4F-17CA-4F024B282828}"/>
              </a:ext>
            </a:extLst>
          </p:cNvPr>
          <p:cNvSpPr/>
          <p:nvPr/>
        </p:nvSpPr>
        <p:spPr>
          <a:xfrm>
            <a:off x="1514760" y="3131687"/>
            <a:ext cx="45719" cy="1136602"/>
          </a:xfrm>
          <a:prstGeom prst="leftBracket">
            <a:avLst/>
          </a:prstGeom>
          <a:ln>
            <a:prstDash val="sysDash"/>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9" name="TextBox 58">
            <a:extLst>
              <a:ext uri="{FF2B5EF4-FFF2-40B4-BE49-F238E27FC236}">
                <a16:creationId xmlns:a16="http://schemas.microsoft.com/office/drawing/2014/main" id="{44A703E7-9B8B-1979-EB85-F5BFA32E609B}"/>
              </a:ext>
            </a:extLst>
          </p:cNvPr>
          <p:cNvSpPr txBox="1"/>
          <p:nvPr/>
        </p:nvSpPr>
        <p:spPr>
          <a:xfrm>
            <a:off x="-405602" y="4990780"/>
            <a:ext cx="1909951" cy="338554"/>
          </a:xfrm>
          <a:prstGeom prst="rect">
            <a:avLst/>
          </a:prstGeom>
          <a:noFill/>
        </p:spPr>
        <p:txBody>
          <a:bodyPr wrap="square">
            <a:spAutoFit/>
          </a:bodyPr>
          <a:lstStyle/>
          <a:p>
            <a:pPr marL="0" lvl="1" algn="r"/>
            <a:r>
              <a:rPr lang="en-US" sz="1600">
                <a:solidFill>
                  <a:srgbClr val="000000"/>
                </a:solidFill>
              </a:rPr>
              <a:t>Key views</a:t>
            </a:r>
          </a:p>
        </p:txBody>
      </p:sp>
      <p:sp>
        <p:nvSpPr>
          <p:cNvPr id="60" name="Left Bracket 59">
            <a:extLst>
              <a:ext uri="{FF2B5EF4-FFF2-40B4-BE49-F238E27FC236}">
                <a16:creationId xmlns:a16="http://schemas.microsoft.com/office/drawing/2014/main" id="{59A528A9-4011-A0BF-61CC-01F533C2D4D7}"/>
              </a:ext>
            </a:extLst>
          </p:cNvPr>
          <p:cNvSpPr/>
          <p:nvPr/>
        </p:nvSpPr>
        <p:spPr>
          <a:xfrm>
            <a:off x="1514760" y="4442967"/>
            <a:ext cx="45719" cy="1604043"/>
          </a:xfrm>
          <a:prstGeom prst="leftBracket">
            <a:avLst/>
          </a:prstGeom>
          <a:ln>
            <a:prstDash val="sysDash"/>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2" name="Rectangle: Rounded Corners 61">
            <a:extLst>
              <a:ext uri="{FF2B5EF4-FFF2-40B4-BE49-F238E27FC236}">
                <a16:creationId xmlns:a16="http://schemas.microsoft.com/office/drawing/2014/main" id="{61A9341C-53FD-A60D-0972-22A1F03C50F2}"/>
              </a:ext>
            </a:extLst>
          </p:cNvPr>
          <p:cNvSpPr/>
          <p:nvPr/>
        </p:nvSpPr>
        <p:spPr>
          <a:xfrm>
            <a:off x="8806603" y="3180555"/>
            <a:ext cx="3112960" cy="738783"/>
          </a:xfrm>
          <a:prstGeom prst="roundRect">
            <a:avLst/>
          </a:prstGeom>
          <a:solidFill>
            <a:schemeClr val="accent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63" name="TextBox 62">
            <a:extLst>
              <a:ext uri="{FF2B5EF4-FFF2-40B4-BE49-F238E27FC236}">
                <a16:creationId xmlns:a16="http://schemas.microsoft.com/office/drawing/2014/main" id="{97CC8DA2-2878-B684-6C1E-4F75F86B61A5}"/>
              </a:ext>
            </a:extLst>
          </p:cNvPr>
          <p:cNvSpPr txBox="1"/>
          <p:nvPr/>
        </p:nvSpPr>
        <p:spPr>
          <a:xfrm>
            <a:off x="8955238" y="4140592"/>
            <a:ext cx="2815689" cy="1323439"/>
          </a:xfrm>
          <a:prstGeom prst="rect">
            <a:avLst/>
          </a:prstGeom>
          <a:noFill/>
        </p:spPr>
        <p:txBody>
          <a:bodyPr wrap="square">
            <a:spAutoFit/>
          </a:bodyPr>
          <a:lstStyle/>
          <a:p>
            <a:pPr marL="285750" lvl="1" indent="-285750">
              <a:buFont typeface="Arial" panose="020B0604020202020204" pitchFamily="34" charset="0"/>
              <a:buChar char="•"/>
            </a:pPr>
            <a:r>
              <a:rPr lang="en-US" sz="1600">
                <a:solidFill>
                  <a:srgbClr val="000000"/>
                </a:solidFill>
              </a:rPr>
              <a:t>Hybrid approach</a:t>
            </a:r>
          </a:p>
          <a:p>
            <a:pPr marL="285750" lvl="1" indent="-285750">
              <a:buFont typeface="Arial" panose="020B0604020202020204" pitchFamily="34" charset="0"/>
              <a:buChar char="•"/>
            </a:pPr>
            <a:r>
              <a:rPr lang="en-US" sz="1600">
                <a:solidFill>
                  <a:srgbClr val="000000"/>
                </a:solidFill>
              </a:rPr>
              <a:t>Phased approach</a:t>
            </a:r>
          </a:p>
          <a:p>
            <a:pPr marL="285750" lvl="1" indent="-285750">
              <a:buFont typeface="Arial" panose="020B0604020202020204" pitchFamily="34" charset="0"/>
              <a:buChar char="•"/>
            </a:pPr>
            <a:r>
              <a:rPr lang="en-US" sz="1600">
                <a:solidFill>
                  <a:srgbClr val="000000"/>
                </a:solidFill>
              </a:rPr>
              <a:t>Threshold approach</a:t>
            </a:r>
          </a:p>
          <a:p>
            <a:pPr marL="285750" lvl="1" indent="-285750">
              <a:buFont typeface="Arial" panose="020B0604020202020204" pitchFamily="34" charset="0"/>
              <a:buChar char="•"/>
            </a:pPr>
            <a:r>
              <a:rPr lang="en-US" sz="1600">
                <a:solidFill>
                  <a:srgbClr val="000000"/>
                </a:solidFill>
              </a:rPr>
              <a:t>ISQM 1 approach</a:t>
            </a:r>
          </a:p>
          <a:p>
            <a:pPr marL="0" lvl="1" algn="ctr"/>
            <a:endParaRPr lang="en-US" sz="1600" b="1">
              <a:solidFill>
                <a:srgbClr val="000000"/>
              </a:solidFill>
            </a:endParaRPr>
          </a:p>
        </p:txBody>
      </p:sp>
      <p:sp>
        <p:nvSpPr>
          <p:cNvPr id="5" name="TextBox 4">
            <a:extLst>
              <a:ext uri="{FF2B5EF4-FFF2-40B4-BE49-F238E27FC236}">
                <a16:creationId xmlns:a16="http://schemas.microsoft.com/office/drawing/2014/main" id="{E126095B-84CF-B45B-4710-A82DAD864135}"/>
              </a:ext>
            </a:extLst>
          </p:cNvPr>
          <p:cNvSpPr txBox="1"/>
          <p:nvPr/>
        </p:nvSpPr>
        <p:spPr>
          <a:xfrm>
            <a:off x="9109548" y="3227281"/>
            <a:ext cx="2568318" cy="584775"/>
          </a:xfrm>
          <a:prstGeom prst="rect">
            <a:avLst/>
          </a:prstGeom>
          <a:noFill/>
        </p:spPr>
        <p:txBody>
          <a:bodyPr wrap="square">
            <a:spAutoFit/>
          </a:bodyPr>
          <a:lstStyle/>
          <a:p>
            <a:pPr marL="0" lvl="1" algn="ctr"/>
            <a:r>
              <a:rPr lang="en-US" sz="1600" b="1">
                <a:solidFill>
                  <a:schemeClr val="bg1"/>
                </a:solidFill>
              </a:rPr>
              <a:t>Approach to development and adoption of framework</a:t>
            </a:r>
          </a:p>
        </p:txBody>
      </p:sp>
      <p:pic>
        <p:nvPicPr>
          <p:cNvPr id="10" name="Graphic 9" descr="Teacher outline">
            <a:extLst>
              <a:ext uri="{FF2B5EF4-FFF2-40B4-BE49-F238E27FC236}">
                <a16:creationId xmlns:a16="http://schemas.microsoft.com/office/drawing/2014/main" id="{7BEA65BB-54B9-4B42-F1DF-5CF8DDD78E4A}"/>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802236" y="2444797"/>
            <a:ext cx="770062" cy="770062"/>
          </a:xfrm>
          <a:prstGeom prst="rect">
            <a:avLst/>
          </a:prstGeom>
        </p:spPr>
      </p:pic>
      <p:pic>
        <p:nvPicPr>
          <p:cNvPr id="12" name="Graphic 11" descr="Person eating outline">
            <a:extLst>
              <a:ext uri="{FF2B5EF4-FFF2-40B4-BE49-F238E27FC236}">
                <a16:creationId xmlns:a16="http://schemas.microsoft.com/office/drawing/2014/main" id="{7211C0AA-34AF-C1EC-2EA2-0AEC0F1311C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533683" y="2338418"/>
            <a:ext cx="676395" cy="676395"/>
          </a:xfrm>
          <a:prstGeom prst="rect">
            <a:avLst/>
          </a:prstGeom>
        </p:spPr>
      </p:pic>
      <p:pic>
        <p:nvPicPr>
          <p:cNvPr id="16" name="Graphic 15" descr="Confused person outline">
            <a:extLst>
              <a:ext uri="{FF2B5EF4-FFF2-40B4-BE49-F238E27FC236}">
                <a16:creationId xmlns:a16="http://schemas.microsoft.com/office/drawing/2014/main" id="{5A5858F9-A1A2-293D-61E8-9962798B3A4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927448" y="2369136"/>
            <a:ext cx="569527" cy="569527"/>
          </a:xfrm>
          <a:prstGeom prst="rect">
            <a:avLst/>
          </a:prstGeom>
        </p:spPr>
      </p:pic>
      <p:pic>
        <p:nvPicPr>
          <p:cNvPr id="21" name="Graphic 20" descr="Lights On outline">
            <a:extLst>
              <a:ext uri="{FF2B5EF4-FFF2-40B4-BE49-F238E27FC236}">
                <a16:creationId xmlns:a16="http://schemas.microsoft.com/office/drawing/2014/main" id="{DD7BA4D5-8741-C089-EDDC-CB4EA46D6AE4}"/>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1204717" y="2133942"/>
            <a:ext cx="340822" cy="340822"/>
          </a:xfrm>
          <a:prstGeom prst="rect">
            <a:avLst/>
          </a:prstGeom>
        </p:spPr>
      </p:pic>
      <p:pic>
        <p:nvPicPr>
          <p:cNvPr id="29" name="Graphic 28" descr="Thought outline">
            <a:extLst>
              <a:ext uri="{FF2B5EF4-FFF2-40B4-BE49-F238E27FC236}">
                <a16:creationId xmlns:a16="http://schemas.microsoft.com/office/drawing/2014/main" id="{263A62C3-9CB5-0512-C157-AB9E9E7C10BC}"/>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9310824" y="2185879"/>
            <a:ext cx="773422" cy="773422"/>
          </a:xfrm>
          <a:prstGeom prst="rect">
            <a:avLst/>
          </a:prstGeom>
        </p:spPr>
      </p:pic>
    </p:spTree>
    <p:extLst>
      <p:ext uri="{BB962C8B-B14F-4D97-AF65-F5344CB8AC3E}">
        <p14:creationId xmlns:p14="http://schemas.microsoft.com/office/powerpoint/2010/main" val="9914260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0C8FAF-B887-78C2-9141-EF7716B433B0}"/>
            </a:ext>
          </a:extLst>
        </p:cNvPr>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1F935B3F-10E4-59EC-DFB2-9B80E9738364}"/>
              </a:ext>
            </a:extLst>
          </p:cNvPr>
          <p:cNvSpPr/>
          <p:nvPr/>
        </p:nvSpPr>
        <p:spPr>
          <a:xfrm>
            <a:off x="5375585" y="2319987"/>
            <a:ext cx="6328608" cy="644841"/>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B54259D-D11F-6948-4137-84D2FBB3FEAD}"/>
              </a:ext>
            </a:extLst>
          </p:cNvPr>
          <p:cNvSpPr>
            <a:spLocks noGrp="1"/>
          </p:cNvSpPr>
          <p:nvPr>
            <p:ph type="title"/>
          </p:nvPr>
        </p:nvSpPr>
        <p:spPr/>
        <p:txBody>
          <a:bodyPr/>
          <a:lstStyle/>
          <a:p>
            <a:r>
              <a:rPr lang="en-US"/>
              <a:t>Key Messages – Content of Viewpoints</a:t>
            </a:r>
            <a:br>
              <a:rPr lang="en-US"/>
            </a:br>
            <a:endParaRPr lang="en-US"/>
          </a:p>
        </p:txBody>
      </p:sp>
      <p:sp>
        <p:nvSpPr>
          <p:cNvPr id="3" name="Slide Number Placeholder 2">
            <a:extLst>
              <a:ext uri="{FF2B5EF4-FFF2-40B4-BE49-F238E27FC236}">
                <a16:creationId xmlns:a16="http://schemas.microsoft.com/office/drawing/2014/main" id="{1D13E766-099F-27E7-F9A6-650381364075}"/>
              </a:ext>
            </a:extLst>
          </p:cNvPr>
          <p:cNvSpPr>
            <a:spLocks noGrp="1"/>
          </p:cNvSpPr>
          <p:nvPr>
            <p:ph type="sldNum" sz="quarter" idx="12"/>
          </p:nvPr>
        </p:nvSpPr>
        <p:spPr/>
        <p:txBody>
          <a:bodyPr/>
          <a:lstStyle/>
          <a:p>
            <a:fld id="{99A02339-D840-6844-BF2C-3B4B9517014C}" type="slidenum">
              <a:rPr lang="en-US" smtClean="0"/>
              <a:pPr/>
              <a:t>14</a:t>
            </a:fld>
            <a:endParaRPr lang="en-US"/>
          </a:p>
        </p:txBody>
      </p:sp>
      <p:sp>
        <p:nvSpPr>
          <p:cNvPr id="9" name="TextBox 8">
            <a:extLst>
              <a:ext uri="{FF2B5EF4-FFF2-40B4-BE49-F238E27FC236}">
                <a16:creationId xmlns:a16="http://schemas.microsoft.com/office/drawing/2014/main" id="{2BDA4962-CD84-AE6E-4C85-D7E2A062FE6A}"/>
              </a:ext>
            </a:extLst>
          </p:cNvPr>
          <p:cNvSpPr txBox="1"/>
          <p:nvPr/>
        </p:nvSpPr>
        <p:spPr>
          <a:xfrm>
            <a:off x="5490492" y="2473130"/>
            <a:ext cx="6083112" cy="338554"/>
          </a:xfrm>
          <a:prstGeom prst="rect">
            <a:avLst/>
          </a:prstGeom>
          <a:noFill/>
        </p:spPr>
        <p:txBody>
          <a:bodyPr wrap="square">
            <a:spAutoFit/>
          </a:bodyPr>
          <a:lstStyle/>
          <a:p>
            <a:pPr lvl="0">
              <a:lnSpc>
                <a:spcPct val="100000"/>
              </a:lnSpc>
              <a:spcBef>
                <a:spcPts val="600"/>
              </a:spcBef>
            </a:pPr>
            <a:r>
              <a:rPr lang="en-US" sz="1600">
                <a:solidFill>
                  <a:srgbClr val="000000"/>
                </a:solidFill>
              </a:rPr>
              <a:t>Foundational role of ethical leadership</a:t>
            </a:r>
          </a:p>
        </p:txBody>
      </p:sp>
      <p:pic>
        <p:nvPicPr>
          <p:cNvPr id="13" name="Graphic 12" descr="Badge 1 with solid fill">
            <a:extLst>
              <a:ext uri="{FF2B5EF4-FFF2-40B4-BE49-F238E27FC236}">
                <a16:creationId xmlns:a16="http://schemas.microsoft.com/office/drawing/2014/main" id="{E6C9DE9B-A0F6-0DB2-5830-FD47B0C6D5A6}"/>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174310" y="2083386"/>
            <a:ext cx="364050" cy="364050"/>
          </a:xfrm>
          <a:prstGeom prst="rect">
            <a:avLst/>
          </a:prstGeom>
        </p:spPr>
      </p:pic>
      <p:sp>
        <p:nvSpPr>
          <p:cNvPr id="8" name="Rectangle: Rounded Corners 7">
            <a:extLst>
              <a:ext uri="{FF2B5EF4-FFF2-40B4-BE49-F238E27FC236}">
                <a16:creationId xmlns:a16="http://schemas.microsoft.com/office/drawing/2014/main" id="{8F8429D4-C852-1908-3E35-597AF7D5DEB7}"/>
              </a:ext>
            </a:extLst>
          </p:cNvPr>
          <p:cNvSpPr/>
          <p:nvPr/>
        </p:nvSpPr>
        <p:spPr>
          <a:xfrm>
            <a:off x="5356616" y="3334036"/>
            <a:ext cx="6365893" cy="825712"/>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A8BC1CCA-B1A9-EC2D-2EFE-4145FDF6C901}"/>
              </a:ext>
            </a:extLst>
          </p:cNvPr>
          <p:cNvSpPr txBox="1"/>
          <p:nvPr/>
        </p:nvSpPr>
        <p:spPr>
          <a:xfrm>
            <a:off x="5490492" y="3454505"/>
            <a:ext cx="6192364" cy="584775"/>
          </a:xfrm>
          <a:prstGeom prst="rect">
            <a:avLst/>
          </a:prstGeom>
          <a:noFill/>
        </p:spPr>
        <p:txBody>
          <a:bodyPr wrap="square">
            <a:spAutoFit/>
          </a:bodyPr>
          <a:lstStyle/>
          <a:p>
            <a:pPr marL="0" lvl="1"/>
            <a:r>
              <a:rPr lang="en-US" sz="1600">
                <a:solidFill>
                  <a:srgbClr val="000000"/>
                </a:solidFill>
              </a:rPr>
              <a:t>Proportionality of elements, especially independent input and oversight and governance</a:t>
            </a:r>
          </a:p>
        </p:txBody>
      </p:sp>
      <p:sp>
        <p:nvSpPr>
          <p:cNvPr id="16" name="Rectangle: Rounded Corners 15">
            <a:extLst>
              <a:ext uri="{FF2B5EF4-FFF2-40B4-BE49-F238E27FC236}">
                <a16:creationId xmlns:a16="http://schemas.microsoft.com/office/drawing/2014/main" id="{D803BBD3-6AD6-4F08-53E8-4881864723D4}"/>
              </a:ext>
            </a:extLst>
          </p:cNvPr>
          <p:cNvSpPr/>
          <p:nvPr/>
        </p:nvSpPr>
        <p:spPr>
          <a:xfrm>
            <a:off x="5356616" y="4426141"/>
            <a:ext cx="6365893" cy="644841"/>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A08CA9F5-60E4-85AA-BB2E-03432FD246A7}"/>
              </a:ext>
            </a:extLst>
          </p:cNvPr>
          <p:cNvSpPr txBox="1"/>
          <p:nvPr/>
        </p:nvSpPr>
        <p:spPr>
          <a:xfrm>
            <a:off x="5490492" y="4579284"/>
            <a:ext cx="6134409" cy="338554"/>
          </a:xfrm>
          <a:prstGeom prst="rect">
            <a:avLst/>
          </a:prstGeom>
          <a:noFill/>
        </p:spPr>
        <p:txBody>
          <a:bodyPr wrap="square">
            <a:spAutoFit/>
          </a:bodyPr>
          <a:lstStyle/>
          <a:p>
            <a:pPr marL="0" lvl="1"/>
            <a:r>
              <a:rPr lang="en-US" sz="1600">
                <a:solidFill>
                  <a:srgbClr val="000000"/>
                </a:solidFill>
              </a:rPr>
              <a:t>Need right balance (not too detailed or operational)</a:t>
            </a:r>
          </a:p>
        </p:txBody>
      </p:sp>
      <p:sp>
        <p:nvSpPr>
          <p:cNvPr id="21" name="Rectangle: Rounded Corners 20">
            <a:extLst>
              <a:ext uri="{FF2B5EF4-FFF2-40B4-BE49-F238E27FC236}">
                <a16:creationId xmlns:a16="http://schemas.microsoft.com/office/drawing/2014/main" id="{5096AFFB-6167-AF7A-78C4-A43DED03EBD1}"/>
              </a:ext>
            </a:extLst>
          </p:cNvPr>
          <p:cNvSpPr/>
          <p:nvPr/>
        </p:nvSpPr>
        <p:spPr>
          <a:xfrm>
            <a:off x="5375585" y="5423711"/>
            <a:ext cx="6365893" cy="649224"/>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4F268C35-053B-7FAC-B29B-D90290A3B08B}"/>
              </a:ext>
            </a:extLst>
          </p:cNvPr>
          <p:cNvSpPr txBox="1"/>
          <p:nvPr/>
        </p:nvSpPr>
        <p:spPr>
          <a:xfrm>
            <a:off x="5490492" y="5579046"/>
            <a:ext cx="6155747" cy="338554"/>
          </a:xfrm>
          <a:prstGeom prst="rect">
            <a:avLst/>
          </a:prstGeom>
          <a:noFill/>
        </p:spPr>
        <p:txBody>
          <a:bodyPr wrap="square">
            <a:spAutoFit/>
          </a:bodyPr>
          <a:lstStyle/>
          <a:p>
            <a:pPr marL="0" lvl="1"/>
            <a:r>
              <a:rPr lang="en-US" sz="1600">
                <a:solidFill>
                  <a:srgbClr val="000000"/>
                </a:solidFill>
              </a:rPr>
              <a:t>Articulation of viewpoints needs careful review (e.g., “prioritize” ethics)</a:t>
            </a:r>
          </a:p>
        </p:txBody>
      </p:sp>
      <p:pic>
        <p:nvPicPr>
          <p:cNvPr id="4" name="Graphic 3" descr="Meeting with solid fill">
            <a:extLst>
              <a:ext uri="{FF2B5EF4-FFF2-40B4-BE49-F238E27FC236}">
                <a16:creationId xmlns:a16="http://schemas.microsoft.com/office/drawing/2014/main" id="{3963D9FA-246A-E9EC-B702-EF7CBAD1DFE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81414" y="1541278"/>
            <a:ext cx="4462506" cy="4462506"/>
          </a:xfrm>
          <a:prstGeom prst="rect">
            <a:avLst/>
          </a:prstGeom>
        </p:spPr>
      </p:pic>
      <p:pic>
        <p:nvPicPr>
          <p:cNvPr id="12" name="Graphic 11" descr="Badge with solid fill">
            <a:extLst>
              <a:ext uri="{FF2B5EF4-FFF2-40B4-BE49-F238E27FC236}">
                <a16:creationId xmlns:a16="http://schemas.microsoft.com/office/drawing/2014/main" id="{C34A9283-14CC-7E24-6C95-B334E904DF6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174310" y="3100497"/>
            <a:ext cx="364050" cy="364050"/>
          </a:xfrm>
          <a:prstGeom prst="rect">
            <a:avLst/>
          </a:prstGeom>
        </p:spPr>
      </p:pic>
      <p:pic>
        <p:nvPicPr>
          <p:cNvPr id="14" name="Graphic 13" descr="Badge 3 with solid fill">
            <a:extLst>
              <a:ext uri="{FF2B5EF4-FFF2-40B4-BE49-F238E27FC236}">
                <a16:creationId xmlns:a16="http://schemas.microsoft.com/office/drawing/2014/main" id="{4F9AF618-BB21-E3B3-98DB-757354FF3D72}"/>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flipV="1">
            <a:off x="5174310" y="4187311"/>
            <a:ext cx="364050" cy="364050"/>
          </a:xfrm>
          <a:prstGeom prst="rect">
            <a:avLst/>
          </a:prstGeom>
        </p:spPr>
      </p:pic>
      <p:pic>
        <p:nvPicPr>
          <p:cNvPr id="15" name="Graphic 14" descr="Badge 4 with solid fill">
            <a:extLst>
              <a:ext uri="{FF2B5EF4-FFF2-40B4-BE49-F238E27FC236}">
                <a16:creationId xmlns:a16="http://schemas.microsoft.com/office/drawing/2014/main" id="{865D1902-6D15-9FA7-1325-548A626A9925}"/>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174310" y="5212619"/>
            <a:ext cx="364050" cy="364050"/>
          </a:xfrm>
          <a:prstGeom prst="rect">
            <a:avLst/>
          </a:prstGeom>
        </p:spPr>
      </p:pic>
    </p:spTree>
    <p:extLst>
      <p:ext uri="{BB962C8B-B14F-4D97-AF65-F5344CB8AC3E}">
        <p14:creationId xmlns:p14="http://schemas.microsoft.com/office/powerpoint/2010/main" val="12664258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DD7EAB-3DEF-A524-2737-CBC777B22C2A}"/>
            </a:ext>
          </a:extLst>
        </p:cNvPr>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A00A8A44-8105-8F7A-4C5F-27E55B34C359}"/>
              </a:ext>
            </a:extLst>
          </p:cNvPr>
          <p:cNvSpPr/>
          <p:nvPr/>
        </p:nvSpPr>
        <p:spPr>
          <a:xfrm>
            <a:off x="7936588" y="1733376"/>
            <a:ext cx="3998904" cy="4318343"/>
          </a:xfrm>
          <a:prstGeom prst="roundRect">
            <a:avLst/>
          </a:prstGeom>
          <a:solidFill>
            <a:schemeClr val="accent3">
              <a:lumMod val="20000"/>
              <a:lumOff val="80000"/>
            </a:schemeClr>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93058855-4F2D-A3C3-AFD5-ED8109FC8BA7}"/>
              </a:ext>
            </a:extLst>
          </p:cNvPr>
          <p:cNvSpPr/>
          <p:nvPr/>
        </p:nvSpPr>
        <p:spPr>
          <a:xfrm>
            <a:off x="3714817" y="1733377"/>
            <a:ext cx="3998904" cy="4318344"/>
          </a:xfrm>
          <a:prstGeom prst="roundRect">
            <a:avLst/>
          </a:prstGeom>
          <a:solidFill>
            <a:schemeClr val="accent3">
              <a:lumMod val="20000"/>
              <a:lumOff val="80000"/>
            </a:schemeClr>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7F64496-4E36-FD1C-B9AF-0B136B78A132}"/>
              </a:ext>
            </a:extLst>
          </p:cNvPr>
          <p:cNvSpPr>
            <a:spLocks noGrp="1"/>
          </p:cNvSpPr>
          <p:nvPr>
            <p:ph type="title"/>
          </p:nvPr>
        </p:nvSpPr>
        <p:spPr/>
        <p:txBody>
          <a:bodyPr/>
          <a:lstStyle/>
          <a:p>
            <a:r>
              <a:rPr lang="en-US">
                <a:solidFill>
                  <a:schemeClr val="accent1"/>
                </a:solidFill>
              </a:rPr>
              <a:t>IESBA-IAASB Coordination</a:t>
            </a:r>
            <a:endParaRPr lang="en-US"/>
          </a:p>
        </p:txBody>
      </p:sp>
      <p:sp>
        <p:nvSpPr>
          <p:cNvPr id="3" name="Slide Number Placeholder 2">
            <a:extLst>
              <a:ext uri="{FF2B5EF4-FFF2-40B4-BE49-F238E27FC236}">
                <a16:creationId xmlns:a16="http://schemas.microsoft.com/office/drawing/2014/main" id="{8E4E862B-B88E-625B-55CE-84BD43980DDD}"/>
              </a:ext>
            </a:extLst>
          </p:cNvPr>
          <p:cNvSpPr>
            <a:spLocks noGrp="1"/>
          </p:cNvSpPr>
          <p:nvPr>
            <p:ph type="sldNum" sz="quarter" idx="12"/>
          </p:nvPr>
        </p:nvSpPr>
        <p:spPr/>
        <p:txBody>
          <a:bodyPr/>
          <a:lstStyle/>
          <a:p>
            <a:fld id="{99A02339-D840-6844-BF2C-3B4B9517014C}" type="slidenum">
              <a:rPr lang="en-US" smtClean="0"/>
              <a:pPr/>
              <a:t>15</a:t>
            </a:fld>
            <a:endParaRPr lang="en-US"/>
          </a:p>
        </p:txBody>
      </p:sp>
      <p:sp>
        <p:nvSpPr>
          <p:cNvPr id="5" name="Text Placeholder 4">
            <a:extLst>
              <a:ext uri="{FF2B5EF4-FFF2-40B4-BE49-F238E27FC236}">
                <a16:creationId xmlns:a16="http://schemas.microsoft.com/office/drawing/2014/main" id="{35687E4A-4EEC-A4F3-783D-A1BF8366F7E7}"/>
              </a:ext>
            </a:extLst>
          </p:cNvPr>
          <p:cNvSpPr>
            <a:spLocks noGrp="1"/>
          </p:cNvSpPr>
          <p:nvPr>
            <p:ph type="body" sz="quarter" idx="14"/>
          </p:nvPr>
        </p:nvSpPr>
        <p:spPr>
          <a:xfrm>
            <a:off x="3846570" y="1952625"/>
            <a:ext cx="3609976" cy="4099096"/>
          </a:xfrm>
        </p:spPr>
        <p:txBody>
          <a:bodyPr/>
          <a:lstStyle/>
          <a:p>
            <a:pPr algn="ctr"/>
            <a:r>
              <a:rPr lang="en-US" sz="1600" b="1">
                <a:solidFill>
                  <a:srgbClr val="000000"/>
                </a:solidFill>
              </a:rPr>
              <a:t>Since March Board meeting</a:t>
            </a:r>
          </a:p>
          <a:p>
            <a:pPr marL="285750" indent="-285750">
              <a:buFont typeface="Arial" panose="020B0604020202020204" pitchFamily="34" charset="0"/>
              <a:buChar char="•"/>
            </a:pPr>
            <a:r>
              <a:rPr lang="en-US" sz="1600">
                <a:solidFill>
                  <a:srgbClr val="000000"/>
                </a:solidFill>
              </a:rPr>
              <a:t>March 2026</a:t>
            </a:r>
          </a:p>
          <a:p>
            <a:pPr marL="742950" lvl="1" indent="-285750">
              <a:buFont typeface="Arial" panose="020B0604020202020204" pitchFamily="34" charset="0"/>
              <a:buChar char="•"/>
            </a:pPr>
            <a:r>
              <a:rPr lang="en-US" sz="1600">
                <a:solidFill>
                  <a:srgbClr val="000000"/>
                </a:solidFill>
              </a:rPr>
              <a:t>Completed annex to ISQM 1 linkages paper to cover all eight FCG elements</a:t>
            </a:r>
          </a:p>
          <a:p>
            <a:pPr marL="285750" indent="-285750">
              <a:buFont typeface="Arial" panose="020B0604020202020204" pitchFamily="34" charset="0"/>
              <a:buChar char="•"/>
            </a:pPr>
            <a:r>
              <a:rPr lang="en-US" sz="1600">
                <a:solidFill>
                  <a:srgbClr val="000000"/>
                </a:solidFill>
              </a:rPr>
              <a:t>May 2026</a:t>
            </a:r>
          </a:p>
          <a:p>
            <a:pPr marL="742950" lvl="1" indent="-285750">
              <a:buFont typeface="Arial" panose="020B0604020202020204" pitchFamily="34" charset="0"/>
              <a:buChar char="•"/>
            </a:pPr>
            <a:r>
              <a:rPr lang="en-US" sz="1600">
                <a:solidFill>
                  <a:srgbClr val="000000"/>
                </a:solidFill>
              </a:rPr>
              <a:t>Incorporated IAASB representatives’ input in Issues Paper re: ISQM 1</a:t>
            </a:r>
          </a:p>
          <a:p>
            <a:pPr marL="285750" indent="-285750">
              <a:buFont typeface="Arial" panose="020B0604020202020204" pitchFamily="34" charset="0"/>
              <a:buChar char="•"/>
            </a:pPr>
            <a:r>
              <a:rPr lang="en-US" sz="1600">
                <a:solidFill>
                  <a:srgbClr val="000000"/>
                </a:solidFill>
              </a:rPr>
              <a:t>June 2026</a:t>
            </a:r>
          </a:p>
          <a:p>
            <a:pPr marL="742950" lvl="1" indent="-285750">
              <a:buFont typeface="Arial" panose="020B0604020202020204" pitchFamily="34" charset="0"/>
              <a:buChar char="•"/>
            </a:pPr>
            <a:r>
              <a:rPr lang="en-US" sz="1600">
                <a:solidFill>
                  <a:srgbClr val="000000"/>
                </a:solidFill>
              </a:rPr>
              <a:t>IAASB-IESBA coordination meeting </a:t>
            </a:r>
          </a:p>
          <a:p>
            <a:pPr marL="285750" indent="-285750">
              <a:buFont typeface="Arial" panose="020B0604020202020204" pitchFamily="34" charset="0"/>
              <a:buChar char="•"/>
            </a:pPr>
            <a:endParaRPr lang="en-US" sz="1600">
              <a:solidFill>
                <a:srgbClr val="000000"/>
              </a:solidFill>
            </a:endParaRPr>
          </a:p>
          <a:p>
            <a:pPr marL="285750" indent="-285750">
              <a:buFont typeface="Arial" panose="020B0604020202020204" pitchFamily="34" charset="0"/>
              <a:buChar char="•"/>
            </a:pPr>
            <a:endParaRPr lang="en-US" sz="1600">
              <a:solidFill>
                <a:srgbClr val="000000"/>
              </a:solidFill>
            </a:endParaRPr>
          </a:p>
        </p:txBody>
      </p:sp>
      <p:pic>
        <p:nvPicPr>
          <p:cNvPr id="6" name="Picture 5">
            <a:extLst>
              <a:ext uri="{FF2B5EF4-FFF2-40B4-BE49-F238E27FC236}">
                <a16:creationId xmlns:a16="http://schemas.microsoft.com/office/drawing/2014/main" id="{D0237B04-8222-C2AA-F1E0-AADE9B45CE06}"/>
              </a:ext>
            </a:extLst>
          </p:cNvPr>
          <p:cNvPicPr>
            <a:picLocks noChangeAspect="1"/>
          </p:cNvPicPr>
          <p:nvPr/>
        </p:nvPicPr>
        <p:blipFill>
          <a:blip r:embed="rId3"/>
          <a:stretch>
            <a:fillRect/>
          </a:stretch>
        </p:blipFill>
        <p:spPr>
          <a:xfrm>
            <a:off x="10055311" y="616464"/>
            <a:ext cx="1685717" cy="690077"/>
          </a:xfrm>
          <a:prstGeom prst="rect">
            <a:avLst/>
          </a:prstGeom>
          <a:solidFill>
            <a:schemeClr val="tx2"/>
          </a:solidFill>
        </p:spPr>
      </p:pic>
      <p:pic>
        <p:nvPicPr>
          <p:cNvPr id="7" name="Picture 6">
            <a:extLst>
              <a:ext uri="{FF2B5EF4-FFF2-40B4-BE49-F238E27FC236}">
                <a16:creationId xmlns:a16="http://schemas.microsoft.com/office/drawing/2014/main" id="{5AA82B6E-949A-D529-3D4F-556FDEDE784E}"/>
              </a:ext>
            </a:extLst>
          </p:cNvPr>
          <p:cNvPicPr>
            <a:picLocks noChangeAspect="1"/>
          </p:cNvPicPr>
          <p:nvPr/>
        </p:nvPicPr>
        <p:blipFill>
          <a:blip r:embed="rId4"/>
          <a:stretch>
            <a:fillRect/>
          </a:stretch>
        </p:blipFill>
        <p:spPr>
          <a:xfrm>
            <a:off x="8231002" y="613193"/>
            <a:ext cx="1735015" cy="693348"/>
          </a:xfrm>
          <a:prstGeom prst="rect">
            <a:avLst/>
          </a:prstGeom>
          <a:solidFill>
            <a:schemeClr val="bg1"/>
          </a:solidFill>
        </p:spPr>
      </p:pic>
      <p:pic>
        <p:nvPicPr>
          <p:cNvPr id="13" name="Picture 12">
            <a:extLst>
              <a:ext uri="{FF2B5EF4-FFF2-40B4-BE49-F238E27FC236}">
                <a16:creationId xmlns:a16="http://schemas.microsoft.com/office/drawing/2014/main" id="{B3139758-5A33-506A-FE81-BA33D4645959}"/>
              </a:ext>
            </a:extLst>
          </p:cNvPr>
          <p:cNvPicPr>
            <a:picLocks noChangeAspect="1"/>
          </p:cNvPicPr>
          <p:nvPr/>
        </p:nvPicPr>
        <p:blipFill>
          <a:blip r:embed="rId5"/>
          <a:stretch>
            <a:fillRect/>
          </a:stretch>
        </p:blipFill>
        <p:spPr>
          <a:xfrm>
            <a:off x="192229" y="1733377"/>
            <a:ext cx="3328124" cy="4318344"/>
          </a:xfrm>
          <a:prstGeom prst="rect">
            <a:avLst/>
          </a:prstGeom>
          <a:ln>
            <a:solidFill>
              <a:srgbClr val="000000"/>
            </a:solidFill>
          </a:ln>
        </p:spPr>
      </p:pic>
      <p:sp>
        <p:nvSpPr>
          <p:cNvPr id="4" name="Text Placeholder 4">
            <a:extLst>
              <a:ext uri="{FF2B5EF4-FFF2-40B4-BE49-F238E27FC236}">
                <a16:creationId xmlns:a16="http://schemas.microsoft.com/office/drawing/2014/main" id="{0CC9E64E-0F19-6525-5321-BEAF11E8DE17}"/>
              </a:ext>
            </a:extLst>
          </p:cNvPr>
          <p:cNvSpPr txBox="1">
            <a:spLocks/>
          </p:cNvSpPr>
          <p:nvPr/>
        </p:nvSpPr>
        <p:spPr>
          <a:xfrm>
            <a:off x="8131052" y="1952625"/>
            <a:ext cx="3609976" cy="4099094"/>
          </a:xfrm>
          <a:prstGeom prst="rect">
            <a:avLst/>
          </a:prstGeom>
        </p:spPr>
        <p:txBody>
          <a:bodyPr/>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600" b="1">
                <a:solidFill>
                  <a:srgbClr val="000000"/>
                </a:solidFill>
              </a:rPr>
              <a:t>June IAASB-IESBA coordination meeting</a:t>
            </a:r>
          </a:p>
          <a:p>
            <a:pPr marL="285750" indent="-285750">
              <a:buFont typeface="Arial" panose="020B0604020202020204" pitchFamily="34" charset="0"/>
              <a:buChar char="•"/>
            </a:pPr>
            <a:r>
              <a:rPr lang="en-US" sz="1600">
                <a:solidFill>
                  <a:srgbClr val="000000"/>
                </a:solidFill>
              </a:rPr>
              <a:t>Consider how best to leverage implementation of ISQM 1 to meet expectations under FCG framework efficiently</a:t>
            </a:r>
          </a:p>
          <a:p>
            <a:pPr marL="285750" indent="-285750">
              <a:buFont typeface="Arial" panose="020B0604020202020204" pitchFamily="34" charset="0"/>
              <a:buChar char="•"/>
            </a:pPr>
            <a:r>
              <a:rPr lang="en-US" sz="1600">
                <a:solidFill>
                  <a:srgbClr val="000000"/>
                </a:solidFill>
              </a:rPr>
              <a:t>FCG and ISQM 1 should be seen as </a:t>
            </a:r>
            <a:r>
              <a:rPr lang="en-US" sz="1600" strike="sngStrike">
                <a:solidFill>
                  <a:srgbClr val="000000"/>
                </a:solidFill>
              </a:rPr>
              <a:t>a </a:t>
            </a:r>
            <a:r>
              <a:rPr lang="en-US" sz="1600">
                <a:solidFill>
                  <a:srgbClr val="000000"/>
                </a:solidFill>
              </a:rPr>
              <a:t>complementary and more holistic taken together, not in competition</a:t>
            </a:r>
            <a:endParaRPr lang="en-US" sz="1600" strike="sngStrike">
              <a:solidFill>
                <a:srgbClr val="000000"/>
              </a:solidFill>
            </a:endParaRPr>
          </a:p>
          <a:p>
            <a:pPr marL="285750" indent="-285750">
              <a:buFont typeface="Arial" panose="020B0604020202020204" pitchFamily="34" charset="0"/>
              <a:buChar char="•"/>
            </a:pPr>
            <a:r>
              <a:rPr lang="en-US" sz="1600">
                <a:solidFill>
                  <a:srgbClr val="000000"/>
                </a:solidFill>
              </a:rPr>
              <a:t>Linkages paper to be updated in due course</a:t>
            </a:r>
          </a:p>
          <a:p>
            <a:pPr marL="285750" indent="-285750">
              <a:buFont typeface="Arial" panose="020B0604020202020204" pitchFamily="34" charset="0"/>
              <a:buChar char="•"/>
            </a:pPr>
            <a:r>
              <a:rPr lang="en-US" sz="1600">
                <a:solidFill>
                  <a:srgbClr val="000000"/>
                </a:solidFill>
              </a:rPr>
              <a:t>Potential collaboration on NAM</a:t>
            </a:r>
          </a:p>
          <a:p>
            <a:pPr marL="285750" indent="-285750">
              <a:buFont typeface="Arial" panose="020B0604020202020204" pitchFamily="34" charset="0"/>
              <a:buChar char="•"/>
            </a:pPr>
            <a:endParaRPr lang="en-US" sz="1600">
              <a:solidFill>
                <a:srgbClr val="000000"/>
              </a:solidFill>
            </a:endParaRPr>
          </a:p>
        </p:txBody>
      </p:sp>
      <p:sp>
        <p:nvSpPr>
          <p:cNvPr id="24" name="Arrow: Right 23">
            <a:extLst>
              <a:ext uri="{FF2B5EF4-FFF2-40B4-BE49-F238E27FC236}">
                <a16:creationId xmlns:a16="http://schemas.microsoft.com/office/drawing/2014/main" id="{B12E8AB3-921C-D73A-82D4-E1EF2FF8110D}"/>
              </a:ext>
            </a:extLst>
          </p:cNvPr>
          <p:cNvSpPr/>
          <p:nvPr/>
        </p:nvSpPr>
        <p:spPr>
          <a:xfrm rot="18342985">
            <a:off x="6498030" y="4381441"/>
            <a:ext cx="1760770" cy="165284"/>
          </a:xfrm>
          <a:prstGeom prst="rightArrow">
            <a:avLst/>
          </a:prstGeom>
          <a:solidFill>
            <a:schemeClr val="accent4">
              <a:lumMod val="20000"/>
              <a:lumOff val="80000"/>
            </a:schemeClr>
          </a:solidFill>
          <a:ln>
            <a:solidFill>
              <a:schemeClr val="accent4">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177931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D836FB-947C-8FFB-0768-D8F5A3D79471}"/>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21174CC8-4D5E-58F6-1BAD-E19800D9209B}"/>
              </a:ext>
            </a:extLst>
          </p:cNvPr>
          <p:cNvSpPr>
            <a:spLocks noGrp="1"/>
          </p:cNvSpPr>
          <p:nvPr>
            <p:ph type="title"/>
          </p:nvPr>
        </p:nvSpPr>
        <p:spPr/>
        <p:txBody>
          <a:bodyPr/>
          <a:lstStyle/>
          <a:p>
            <a:r>
              <a:rPr lang="en-US"/>
              <a:t>Questions?</a:t>
            </a:r>
          </a:p>
        </p:txBody>
      </p:sp>
      <p:sp>
        <p:nvSpPr>
          <p:cNvPr id="3" name="Slide Number Placeholder 2">
            <a:extLst>
              <a:ext uri="{FF2B5EF4-FFF2-40B4-BE49-F238E27FC236}">
                <a16:creationId xmlns:a16="http://schemas.microsoft.com/office/drawing/2014/main" id="{E5031212-5DED-76A8-95A2-DFAD54B21A9E}"/>
              </a:ext>
            </a:extLst>
          </p:cNvPr>
          <p:cNvSpPr>
            <a:spLocks noGrp="1"/>
          </p:cNvSpPr>
          <p:nvPr>
            <p:ph type="sldNum" sz="quarter" idx="4294967295"/>
          </p:nvPr>
        </p:nvSpPr>
        <p:spPr>
          <a:xfrm>
            <a:off x="11761788" y="6338888"/>
            <a:ext cx="430212" cy="519112"/>
          </a:xfrm>
          <a:prstGeom prst="rect">
            <a:avLst/>
          </a:prstGeom>
        </p:spPr>
        <p:txBody>
          <a:bodyPr/>
          <a:lstStyle/>
          <a:p>
            <a:fld id="{99A02339-D840-6844-BF2C-3B4B9517014C}" type="slidenum">
              <a:rPr lang="en-US" smtClean="0"/>
              <a:pPr/>
              <a:t>16</a:t>
            </a:fld>
            <a:endParaRPr lang="en-US"/>
          </a:p>
        </p:txBody>
      </p:sp>
    </p:spTree>
    <p:extLst>
      <p:ext uri="{BB962C8B-B14F-4D97-AF65-F5344CB8AC3E}">
        <p14:creationId xmlns:p14="http://schemas.microsoft.com/office/powerpoint/2010/main" val="14546340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B83BA1-C5BF-C2E4-6C04-459487AB8D33}"/>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5EB7BEF9-063C-373F-BFD9-035B5E58DCD2}"/>
              </a:ext>
            </a:extLst>
          </p:cNvPr>
          <p:cNvSpPr>
            <a:spLocks noGrp="1"/>
          </p:cNvSpPr>
          <p:nvPr>
            <p:ph type="title"/>
          </p:nvPr>
        </p:nvSpPr>
        <p:spPr/>
        <p:txBody>
          <a:bodyPr/>
          <a:lstStyle/>
          <a:p>
            <a:r>
              <a:rPr lang="fr-FR" err="1"/>
              <a:t>External</a:t>
            </a:r>
            <a:r>
              <a:rPr lang="fr-FR"/>
              <a:t> </a:t>
            </a:r>
            <a:r>
              <a:rPr lang="fr-FR" err="1"/>
              <a:t>Presentation</a:t>
            </a:r>
            <a:r>
              <a:rPr lang="fr-FR"/>
              <a:t> on Simulation </a:t>
            </a:r>
            <a:r>
              <a:rPr lang="fr-FR" err="1"/>
              <a:t>Exercises</a:t>
            </a:r>
            <a:endParaRPr lang="fr-FR"/>
          </a:p>
        </p:txBody>
      </p:sp>
      <p:sp>
        <p:nvSpPr>
          <p:cNvPr id="3" name="Slide Number Placeholder 2">
            <a:extLst>
              <a:ext uri="{FF2B5EF4-FFF2-40B4-BE49-F238E27FC236}">
                <a16:creationId xmlns:a16="http://schemas.microsoft.com/office/drawing/2014/main" id="{31B2AE35-B12A-EF7D-9C31-BFB7FC642144}"/>
              </a:ext>
            </a:extLst>
          </p:cNvPr>
          <p:cNvSpPr>
            <a:spLocks noGrp="1"/>
          </p:cNvSpPr>
          <p:nvPr>
            <p:ph type="sldNum" sz="quarter" idx="4294967295"/>
          </p:nvPr>
        </p:nvSpPr>
        <p:spPr>
          <a:xfrm>
            <a:off x="11761788" y="6338888"/>
            <a:ext cx="430212" cy="519112"/>
          </a:xfrm>
        </p:spPr>
        <p:txBody>
          <a:bodyPr/>
          <a:lstStyle/>
          <a:p>
            <a:fld id="{99A02339-D840-6844-BF2C-3B4B9517014C}" type="slidenum">
              <a:rPr lang="en-US" smtClean="0"/>
              <a:pPr/>
              <a:t>17</a:t>
            </a:fld>
            <a:endParaRPr lang="en-US"/>
          </a:p>
        </p:txBody>
      </p:sp>
    </p:spTree>
    <p:extLst>
      <p:ext uri="{BB962C8B-B14F-4D97-AF65-F5344CB8AC3E}">
        <p14:creationId xmlns:p14="http://schemas.microsoft.com/office/powerpoint/2010/main" val="39689573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DABBF6-0CBB-C408-0CAA-95ACA691B657}"/>
              </a:ext>
            </a:extLst>
          </p:cNvPr>
          <p:cNvSpPr>
            <a:spLocks noGrp="1"/>
          </p:cNvSpPr>
          <p:nvPr>
            <p:ph type="title"/>
          </p:nvPr>
        </p:nvSpPr>
        <p:spPr/>
        <p:txBody>
          <a:bodyPr/>
          <a:lstStyle/>
          <a:p>
            <a:r>
              <a:rPr lang="en-US"/>
              <a:t>FCG Simulations to Complement Dialogues</a:t>
            </a:r>
          </a:p>
        </p:txBody>
      </p:sp>
      <p:sp>
        <p:nvSpPr>
          <p:cNvPr id="3" name="Slide Number Placeholder 2">
            <a:extLst>
              <a:ext uri="{FF2B5EF4-FFF2-40B4-BE49-F238E27FC236}">
                <a16:creationId xmlns:a16="http://schemas.microsoft.com/office/drawing/2014/main" id="{4D507149-356F-6E71-D281-29E20CFAF0CB}"/>
              </a:ext>
            </a:extLst>
          </p:cNvPr>
          <p:cNvSpPr>
            <a:spLocks noGrp="1"/>
          </p:cNvSpPr>
          <p:nvPr>
            <p:ph type="sldNum" sz="quarter" idx="12"/>
          </p:nvPr>
        </p:nvSpPr>
        <p:spPr/>
        <p:txBody>
          <a:bodyPr/>
          <a:lstStyle/>
          <a:p>
            <a:fld id="{99A02339-D840-6844-BF2C-3B4B9517014C}" type="slidenum">
              <a:rPr lang="en-US" smtClean="0"/>
              <a:pPr/>
              <a:t>18</a:t>
            </a:fld>
            <a:endParaRPr lang="en-US"/>
          </a:p>
        </p:txBody>
      </p:sp>
      <p:sp>
        <p:nvSpPr>
          <p:cNvPr id="8" name="Rectangle: Rounded Corners 7">
            <a:extLst>
              <a:ext uri="{FF2B5EF4-FFF2-40B4-BE49-F238E27FC236}">
                <a16:creationId xmlns:a16="http://schemas.microsoft.com/office/drawing/2014/main" id="{D77A4F7B-59A2-EC68-EB4C-04A34847B437}"/>
              </a:ext>
            </a:extLst>
          </p:cNvPr>
          <p:cNvSpPr/>
          <p:nvPr/>
        </p:nvSpPr>
        <p:spPr>
          <a:xfrm>
            <a:off x="1164275" y="1722441"/>
            <a:ext cx="3317784" cy="675719"/>
          </a:xfrm>
          <a:prstGeom prst="round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b="1"/>
              <a:t>Objectives</a:t>
            </a:r>
          </a:p>
        </p:txBody>
      </p:sp>
      <p:sp>
        <p:nvSpPr>
          <p:cNvPr id="9" name="Rectangle 8">
            <a:extLst>
              <a:ext uri="{FF2B5EF4-FFF2-40B4-BE49-F238E27FC236}">
                <a16:creationId xmlns:a16="http://schemas.microsoft.com/office/drawing/2014/main" id="{9091742C-36F2-E579-D940-54F1C36E82AD}"/>
              </a:ext>
            </a:extLst>
          </p:cNvPr>
          <p:cNvSpPr/>
          <p:nvPr/>
        </p:nvSpPr>
        <p:spPr>
          <a:xfrm>
            <a:off x="1164275" y="2519368"/>
            <a:ext cx="3317784" cy="2165057"/>
          </a:xfrm>
          <a:prstGeom prst="rect">
            <a:avLst/>
          </a:prstGeom>
          <a:solidFill>
            <a:schemeClr val="accent2">
              <a:lumMod val="40000"/>
              <a:lumOff val="60000"/>
            </a:schemeClr>
          </a:solidFill>
        </p:spPr>
        <p:style>
          <a:lnRef idx="2">
            <a:schemeClr val="accent1"/>
          </a:lnRef>
          <a:fillRef idx="1">
            <a:schemeClr val="lt1"/>
          </a:fillRef>
          <a:effectRef idx="0">
            <a:schemeClr val="accent1"/>
          </a:effectRef>
          <a:fontRef idx="minor">
            <a:schemeClr val="dk1"/>
          </a:fontRef>
        </p:style>
        <p:txBody>
          <a:bodyPr rtlCol="0" anchor="t"/>
          <a:lstStyle/>
          <a:p>
            <a:pPr marL="285750" indent="-285750">
              <a:lnSpc>
                <a:spcPct val="100000"/>
              </a:lnSpc>
              <a:spcBef>
                <a:spcPts val="1200"/>
              </a:spcBef>
              <a:buFont typeface="Arial" panose="020B0604020202020204" pitchFamily="34" charset="0"/>
              <a:buChar char="•"/>
              <a:defRPr/>
            </a:pPr>
            <a:r>
              <a:rPr lang="en-US">
                <a:solidFill>
                  <a:srgbClr val="000000"/>
                </a:solidFill>
              </a:rPr>
              <a:t>Gather deeper insights into how two firms might contextualize and implement the IESBA FCG viewpoints within their environments</a:t>
            </a:r>
          </a:p>
          <a:p>
            <a:pPr marL="285750" indent="-285750">
              <a:lnSpc>
                <a:spcPct val="100000"/>
              </a:lnSpc>
              <a:spcBef>
                <a:spcPts val="1200"/>
              </a:spcBef>
              <a:buFont typeface="Arial" panose="020B0604020202020204" pitchFamily="34" charset="0"/>
              <a:buChar char="•"/>
              <a:defRPr/>
            </a:pPr>
            <a:r>
              <a:rPr lang="en-US">
                <a:solidFill>
                  <a:srgbClr val="000000"/>
                </a:solidFill>
              </a:rPr>
              <a:t>To inform Board’s June 2026 deliberations on way forward</a:t>
            </a:r>
          </a:p>
        </p:txBody>
      </p:sp>
      <p:sp>
        <p:nvSpPr>
          <p:cNvPr id="12" name="Rectangle: Rounded Corners 11">
            <a:extLst>
              <a:ext uri="{FF2B5EF4-FFF2-40B4-BE49-F238E27FC236}">
                <a16:creationId xmlns:a16="http://schemas.microsoft.com/office/drawing/2014/main" id="{1447B6EB-4002-2F9E-79BC-A40E5F222015}"/>
              </a:ext>
            </a:extLst>
          </p:cNvPr>
          <p:cNvSpPr/>
          <p:nvPr/>
        </p:nvSpPr>
        <p:spPr>
          <a:xfrm>
            <a:off x="4781860" y="1722441"/>
            <a:ext cx="2965711" cy="675719"/>
          </a:xfrm>
          <a:prstGeom prst="round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b="1"/>
              <a:t>Dates</a:t>
            </a:r>
          </a:p>
        </p:txBody>
      </p:sp>
      <p:sp>
        <p:nvSpPr>
          <p:cNvPr id="13" name="Rectangle 12">
            <a:extLst>
              <a:ext uri="{FF2B5EF4-FFF2-40B4-BE49-F238E27FC236}">
                <a16:creationId xmlns:a16="http://schemas.microsoft.com/office/drawing/2014/main" id="{0EA9C0AC-EC67-D653-02ED-A51B77EA99EE}"/>
              </a:ext>
            </a:extLst>
          </p:cNvPr>
          <p:cNvSpPr/>
          <p:nvPr/>
        </p:nvSpPr>
        <p:spPr>
          <a:xfrm>
            <a:off x="4781862" y="2519369"/>
            <a:ext cx="2965710" cy="2165056"/>
          </a:xfrm>
          <a:prstGeom prst="rect">
            <a:avLst/>
          </a:prstGeom>
          <a:solidFill>
            <a:schemeClr val="accent2">
              <a:lumMod val="40000"/>
              <a:lumOff val="60000"/>
            </a:schemeClr>
          </a:solidFill>
        </p:spPr>
        <p:style>
          <a:lnRef idx="2">
            <a:schemeClr val="accent1"/>
          </a:lnRef>
          <a:fillRef idx="1">
            <a:schemeClr val="lt1"/>
          </a:fillRef>
          <a:effectRef idx="0">
            <a:schemeClr val="accent1"/>
          </a:effectRef>
          <a:fontRef idx="minor">
            <a:schemeClr val="dk1"/>
          </a:fontRef>
        </p:style>
        <p:txBody>
          <a:bodyPr rtlCol="0" anchor="t"/>
          <a:lstStyle/>
          <a:p>
            <a:pPr marL="285750" indent="-285750">
              <a:lnSpc>
                <a:spcPct val="100000"/>
              </a:lnSpc>
              <a:spcBef>
                <a:spcPts val="1200"/>
              </a:spcBef>
              <a:buFont typeface="Arial" panose="020B0604020202020204" pitchFamily="34" charset="0"/>
              <a:buChar char="•"/>
              <a:defRPr/>
            </a:pPr>
            <a:r>
              <a:rPr lang="en-US" b="1">
                <a:solidFill>
                  <a:schemeClr val="accent2"/>
                </a:solidFill>
              </a:rPr>
              <a:t>April 27 – May 1: </a:t>
            </a:r>
            <a:r>
              <a:rPr lang="en-US">
                <a:solidFill>
                  <a:schemeClr val="accent2"/>
                </a:solidFill>
              </a:rPr>
              <a:t>Large firm, Europe</a:t>
            </a:r>
          </a:p>
          <a:p>
            <a:pPr marL="285750" indent="-285750">
              <a:lnSpc>
                <a:spcPct val="100000"/>
              </a:lnSpc>
              <a:spcBef>
                <a:spcPts val="1200"/>
              </a:spcBef>
              <a:buFont typeface="Arial" panose="020B0604020202020204" pitchFamily="34" charset="0"/>
              <a:buChar char="•"/>
              <a:defRPr/>
            </a:pPr>
            <a:r>
              <a:rPr lang="en-US" b="1">
                <a:solidFill>
                  <a:schemeClr val="accent2"/>
                </a:solidFill>
              </a:rPr>
              <a:t>May 4 – 8: </a:t>
            </a:r>
            <a:r>
              <a:rPr lang="en-US">
                <a:solidFill>
                  <a:schemeClr val="accent2"/>
                </a:solidFill>
              </a:rPr>
              <a:t>Medium-sized firm, Asia</a:t>
            </a:r>
          </a:p>
        </p:txBody>
      </p:sp>
      <p:sp>
        <p:nvSpPr>
          <p:cNvPr id="14" name="Rectangle: Rounded Corners 13">
            <a:extLst>
              <a:ext uri="{FF2B5EF4-FFF2-40B4-BE49-F238E27FC236}">
                <a16:creationId xmlns:a16="http://schemas.microsoft.com/office/drawing/2014/main" id="{7923759E-ED62-98AA-AEF1-EEC72F724BD3}"/>
              </a:ext>
            </a:extLst>
          </p:cNvPr>
          <p:cNvSpPr/>
          <p:nvPr/>
        </p:nvSpPr>
        <p:spPr>
          <a:xfrm>
            <a:off x="8058085" y="1722441"/>
            <a:ext cx="3136392" cy="675719"/>
          </a:xfrm>
          <a:prstGeom prst="round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b="1"/>
              <a:t>Expert</a:t>
            </a:r>
            <a:r>
              <a:rPr lang="en-US" b="1">
                <a:solidFill>
                  <a:schemeClr val="bg1"/>
                </a:solidFill>
              </a:rPr>
              <a:t>s</a:t>
            </a:r>
            <a:r>
              <a:rPr lang="en-US" b="1"/>
              <a:t> in the Field of Human Behavior</a:t>
            </a:r>
          </a:p>
        </p:txBody>
      </p:sp>
      <p:sp>
        <p:nvSpPr>
          <p:cNvPr id="15" name="Rectangle 14">
            <a:extLst>
              <a:ext uri="{FF2B5EF4-FFF2-40B4-BE49-F238E27FC236}">
                <a16:creationId xmlns:a16="http://schemas.microsoft.com/office/drawing/2014/main" id="{CA59E46A-1140-DD9C-BBC4-A1CC1900358F}"/>
              </a:ext>
            </a:extLst>
          </p:cNvPr>
          <p:cNvSpPr/>
          <p:nvPr/>
        </p:nvSpPr>
        <p:spPr>
          <a:xfrm>
            <a:off x="8058085" y="2519368"/>
            <a:ext cx="3136392" cy="2165055"/>
          </a:xfrm>
          <a:prstGeom prst="rect">
            <a:avLst/>
          </a:prstGeom>
          <a:solidFill>
            <a:schemeClr val="accent2">
              <a:lumMod val="40000"/>
              <a:lumOff val="60000"/>
            </a:schemeClr>
          </a:solidFill>
        </p:spPr>
        <p:style>
          <a:lnRef idx="2">
            <a:schemeClr val="accent1"/>
          </a:lnRef>
          <a:fillRef idx="1">
            <a:schemeClr val="lt1"/>
          </a:fillRef>
          <a:effectRef idx="0">
            <a:schemeClr val="accent1"/>
          </a:effectRef>
          <a:fontRef idx="minor">
            <a:schemeClr val="dk1"/>
          </a:fontRef>
        </p:style>
        <p:txBody>
          <a:bodyPr rtlCol="0" anchor="t"/>
          <a:lstStyle/>
          <a:p>
            <a:pPr marL="285750" indent="-285750">
              <a:lnSpc>
                <a:spcPct val="100000"/>
              </a:lnSpc>
              <a:spcBef>
                <a:spcPts val="1200"/>
              </a:spcBef>
              <a:buFont typeface="Arial" panose="020B0604020202020204" pitchFamily="34" charset="0"/>
              <a:buChar char="•"/>
              <a:defRPr/>
            </a:pPr>
            <a:r>
              <a:rPr lang="en-US">
                <a:solidFill>
                  <a:srgbClr val="000000"/>
                </a:solidFill>
              </a:rPr>
              <a:t>Christine H. Shaefer, Ph.D., Principal</a:t>
            </a:r>
          </a:p>
          <a:p>
            <a:pPr marL="285750" indent="-285750">
              <a:lnSpc>
                <a:spcPct val="100000"/>
              </a:lnSpc>
              <a:spcBef>
                <a:spcPts val="1200"/>
              </a:spcBef>
              <a:buFont typeface="Arial" panose="020B0604020202020204" pitchFamily="34" charset="0"/>
              <a:buChar char="•"/>
              <a:defRPr/>
            </a:pPr>
            <a:r>
              <a:rPr lang="en-US">
                <a:solidFill>
                  <a:srgbClr val="000000"/>
                </a:solidFill>
              </a:rPr>
              <a:t>Enrique Martínez-González, Principal</a:t>
            </a:r>
            <a:endParaRPr lang="en-US">
              <a:solidFill>
                <a:srgbClr val="7030A0"/>
              </a:solidFill>
            </a:endParaRPr>
          </a:p>
        </p:txBody>
      </p:sp>
    </p:spTree>
    <p:extLst>
      <p:ext uri="{BB962C8B-B14F-4D97-AF65-F5344CB8AC3E}">
        <p14:creationId xmlns:p14="http://schemas.microsoft.com/office/powerpoint/2010/main" val="27932550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465B1C-7989-D62E-44D5-7750FF53BBC6}"/>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D2A85B38-B606-D732-142E-368D9267EC26}"/>
              </a:ext>
            </a:extLst>
          </p:cNvPr>
          <p:cNvSpPr>
            <a:spLocks noGrp="1"/>
          </p:cNvSpPr>
          <p:nvPr>
            <p:ph type="title"/>
          </p:nvPr>
        </p:nvSpPr>
        <p:spPr/>
        <p:txBody>
          <a:bodyPr/>
          <a:lstStyle/>
          <a:p>
            <a:r>
              <a:rPr lang="en-US"/>
              <a:t>Options and Way Forward</a:t>
            </a:r>
          </a:p>
        </p:txBody>
      </p:sp>
      <p:sp>
        <p:nvSpPr>
          <p:cNvPr id="3" name="Slide Number Placeholder 2">
            <a:extLst>
              <a:ext uri="{FF2B5EF4-FFF2-40B4-BE49-F238E27FC236}">
                <a16:creationId xmlns:a16="http://schemas.microsoft.com/office/drawing/2014/main" id="{AD936AF8-941B-33E1-1369-61C20766C555}"/>
              </a:ext>
            </a:extLst>
          </p:cNvPr>
          <p:cNvSpPr>
            <a:spLocks noGrp="1"/>
          </p:cNvSpPr>
          <p:nvPr>
            <p:ph type="sldNum" sz="quarter" idx="4294967295"/>
          </p:nvPr>
        </p:nvSpPr>
        <p:spPr>
          <a:xfrm>
            <a:off x="11761788" y="6338888"/>
            <a:ext cx="430212" cy="519112"/>
          </a:xfrm>
        </p:spPr>
        <p:txBody>
          <a:bodyPr/>
          <a:lstStyle/>
          <a:p>
            <a:fld id="{99A02339-D840-6844-BF2C-3B4B9517014C}" type="slidenum">
              <a:rPr lang="en-US" smtClean="0"/>
              <a:pPr/>
              <a:t>19</a:t>
            </a:fld>
            <a:endParaRPr lang="en-US"/>
          </a:p>
        </p:txBody>
      </p:sp>
    </p:spTree>
    <p:extLst>
      <p:ext uri="{BB962C8B-B14F-4D97-AF65-F5344CB8AC3E}">
        <p14:creationId xmlns:p14="http://schemas.microsoft.com/office/powerpoint/2010/main" val="2072358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F5A9FF-4E0C-CC6F-3011-B2893BF5C693}"/>
              </a:ext>
            </a:extLst>
          </p:cNvPr>
          <p:cNvSpPr>
            <a:spLocks noGrp="1"/>
          </p:cNvSpPr>
          <p:nvPr>
            <p:ph type="title"/>
          </p:nvPr>
        </p:nvSpPr>
        <p:spPr>
          <a:xfrm>
            <a:off x="6615113" y="623889"/>
            <a:ext cx="5300963" cy="676275"/>
          </a:xfrm>
        </p:spPr>
        <p:txBody>
          <a:bodyPr>
            <a:normAutofit/>
          </a:bodyPr>
          <a:lstStyle/>
          <a:p>
            <a:r>
              <a:rPr lang="en-US"/>
              <a:t>Agenda</a:t>
            </a:r>
          </a:p>
        </p:txBody>
      </p:sp>
      <p:sp>
        <p:nvSpPr>
          <p:cNvPr id="3" name="Text Placeholder 2">
            <a:extLst>
              <a:ext uri="{FF2B5EF4-FFF2-40B4-BE49-F238E27FC236}">
                <a16:creationId xmlns:a16="http://schemas.microsoft.com/office/drawing/2014/main" id="{9809DE27-7D84-12A7-4F51-3BB535B02EDE}"/>
              </a:ext>
            </a:extLst>
          </p:cNvPr>
          <p:cNvSpPr>
            <a:spLocks noGrp="1"/>
          </p:cNvSpPr>
          <p:nvPr>
            <p:ph type="body" idx="1"/>
          </p:nvPr>
        </p:nvSpPr>
        <p:spPr>
          <a:xfrm>
            <a:off x="6472720" y="2113713"/>
            <a:ext cx="5031303" cy="4605586"/>
          </a:xfrm>
        </p:spPr>
        <p:txBody>
          <a:bodyPr vert="horz" lIns="91440" tIns="45720" rIns="91440" bIns="45720" rtlCol="0" anchor="t">
            <a:noAutofit/>
          </a:bodyPr>
          <a:lstStyle/>
          <a:p>
            <a:pPr marL="800100" lvl="1" indent="-342900">
              <a:lnSpc>
                <a:spcPct val="100000"/>
              </a:lnSpc>
              <a:spcAft>
                <a:spcPts val="600"/>
              </a:spcAft>
              <a:buFont typeface="Arial" panose="020B0604020202020204" pitchFamily="34" charset="0"/>
              <a:buChar char="•"/>
            </a:pPr>
            <a:endParaRPr lang="en-US" sz="2200">
              <a:solidFill>
                <a:schemeClr val="accent1"/>
              </a:solidFill>
            </a:endParaRPr>
          </a:p>
          <a:p>
            <a:pPr marL="800100" lvl="1" indent="-342900">
              <a:lnSpc>
                <a:spcPct val="100000"/>
              </a:lnSpc>
              <a:spcAft>
                <a:spcPts val="600"/>
              </a:spcAft>
              <a:buFont typeface="Arial" panose="020B0604020202020204" pitchFamily="34" charset="0"/>
              <a:buChar char="•"/>
            </a:pPr>
            <a:r>
              <a:rPr lang="en-US" sz="2200">
                <a:solidFill>
                  <a:schemeClr val="accent1"/>
                </a:solidFill>
              </a:rPr>
              <a:t>Session 1 </a:t>
            </a:r>
            <a:r>
              <a:rPr lang="en-US" sz="1600">
                <a:solidFill>
                  <a:schemeClr val="accent1"/>
                </a:solidFill>
              </a:rPr>
              <a:t>(AM)</a:t>
            </a:r>
            <a:r>
              <a:rPr lang="en-US" sz="2200">
                <a:solidFill>
                  <a:schemeClr val="accent1"/>
                </a:solidFill>
              </a:rPr>
              <a:t>: </a:t>
            </a:r>
          </a:p>
          <a:p>
            <a:pPr marL="1257300" lvl="2" indent="-342900">
              <a:lnSpc>
                <a:spcPct val="100000"/>
              </a:lnSpc>
              <a:spcAft>
                <a:spcPts val="600"/>
              </a:spcAft>
              <a:buFont typeface="Wingdings" panose="05000000000000000000" pitchFamily="2" charset="2"/>
              <a:buChar char="q"/>
            </a:pPr>
            <a:r>
              <a:rPr lang="en-US" sz="2000">
                <a:solidFill>
                  <a:schemeClr val="accent1"/>
                </a:solidFill>
              </a:rPr>
              <a:t>FCG Dialogues </a:t>
            </a:r>
          </a:p>
          <a:p>
            <a:pPr marL="1257300" lvl="2" indent="-342900">
              <a:lnSpc>
                <a:spcPct val="100000"/>
              </a:lnSpc>
              <a:spcAft>
                <a:spcPts val="600"/>
              </a:spcAft>
              <a:buFont typeface="Wingdings" panose="05000000000000000000" pitchFamily="2" charset="2"/>
              <a:buChar char="q"/>
            </a:pPr>
            <a:r>
              <a:rPr lang="en-US" sz="2000">
                <a:solidFill>
                  <a:schemeClr val="accent1"/>
                </a:solidFill>
              </a:rPr>
              <a:t>Update on IAASB Coordination </a:t>
            </a:r>
          </a:p>
          <a:p>
            <a:pPr marL="800100" lvl="1" indent="-342900">
              <a:lnSpc>
                <a:spcPct val="100000"/>
              </a:lnSpc>
              <a:spcAft>
                <a:spcPts val="600"/>
              </a:spcAft>
              <a:buFont typeface="Arial" panose="020B0604020202020204" pitchFamily="34" charset="0"/>
              <a:buChar char="•"/>
            </a:pPr>
            <a:r>
              <a:rPr lang="en-US" sz="2200">
                <a:solidFill>
                  <a:schemeClr val="accent1"/>
                </a:solidFill>
              </a:rPr>
              <a:t>Session 2 </a:t>
            </a:r>
            <a:r>
              <a:rPr lang="en-US" sz="1600">
                <a:solidFill>
                  <a:schemeClr val="accent1"/>
                </a:solidFill>
              </a:rPr>
              <a:t>(AM)</a:t>
            </a:r>
            <a:r>
              <a:rPr lang="en-US" sz="2200">
                <a:solidFill>
                  <a:schemeClr val="accent1"/>
                </a:solidFill>
              </a:rPr>
              <a:t>:</a:t>
            </a:r>
            <a:r>
              <a:rPr lang="en-US" sz="1600">
                <a:solidFill>
                  <a:schemeClr val="accent1"/>
                </a:solidFill>
              </a:rPr>
              <a:t> </a:t>
            </a:r>
          </a:p>
          <a:p>
            <a:pPr marL="1257300" lvl="2" indent="-342900">
              <a:lnSpc>
                <a:spcPct val="100000"/>
              </a:lnSpc>
              <a:spcAft>
                <a:spcPts val="600"/>
              </a:spcAft>
              <a:buFont typeface="Wingdings" panose="05000000000000000000" pitchFamily="2" charset="2"/>
              <a:buChar char="q"/>
            </a:pPr>
            <a:r>
              <a:rPr lang="en-US" sz="2000">
                <a:solidFill>
                  <a:schemeClr val="accent1"/>
                </a:solidFill>
              </a:rPr>
              <a:t>Report-back on Simulation Exercises </a:t>
            </a:r>
          </a:p>
          <a:p>
            <a:pPr marL="800100" lvl="1" indent="-342900">
              <a:lnSpc>
                <a:spcPct val="100000"/>
              </a:lnSpc>
              <a:spcAft>
                <a:spcPts val="600"/>
              </a:spcAft>
              <a:buFont typeface="Arial" panose="020B0604020202020204" pitchFamily="34" charset="0"/>
              <a:buChar char="•"/>
            </a:pPr>
            <a:r>
              <a:rPr lang="en-US" sz="2200">
                <a:solidFill>
                  <a:schemeClr val="accent1"/>
                </a:solidFill>
              </a:rPr>
              <a:t>Sessions 3 and 4 </a:t>
            </a:r>
            <a:r>
              <a:rPr lang="en-US" sz="1600">
                <a:solidFill>
                  <a:schemeClr val="accent1"/>
                </a:solidFill>
              </a:rPr>
              <a:t>(PM)</a:t>
            </a:r>
            <a:r>
              <a:rPr lang="en-US" sz="2200">
                <a:solidFill>
                  <a:schemeClr val="accent1"/>
                </a:solidFill>
              </a:rPr>
              <a:t>:</a:t>
            </a:r>
            <a:r>
              <a:rPr lang="en-US" sz="1600">
                <a:solidFill>
                  <a:schemeClr val="accent1"/>
                </a:solidFill>
              </a:rPr>
              <a:t> </a:t>
            </a:r>
          </a:p>
          <a:p>
            <a:pPr marL="1257300" lvl="2" indent="-342900">
              <a:lnSpc>
                <a:spcPct val="100000"/>
              </a:lnSpc>
              <a:spcAft>
                <a:spcPts val="600"/>
              </a:spcAft>
              <a:buFont typeface="Wingdings" panose="05000000000000000000" pitchFamily="2" charset="2"/>
              <a:buChar char="q"/>
            </a:pPr>
            <a:r>
              <a:rPr lang="en-US" sz="2000">
                <a:solidFill>
                  <a:schemeClr val="accent1"/>
                </a:solidFill>
              </a:rPr>
              <a:t>Options for Way Forward</a:t>
            </a:r>
          </a:p>
          <a:p>
            <a:pPr marL="1257300" lvl="2" indent="-342900">
              <a:lnSpc>
                <a:spcPct val="100000"/>
              </a:lnSpc>
              <a:spcAft>
                <a:spcPts val="600"/>
              </a:spcAft>
              <a:buFont typeface="Wingdings" panose="05000000000000000000" pitchFamily="2" charset="2"/>
              <a:buChar char="q"/>
            </a:pPr>
            <a:r>
              <a:rPr lang="en-US" sz="2000">
                <a:solidFill>
                  <a:schemeClr val="accent1"/>
                </a:solidFill>
              </a:rPr>
              <a:t>Recommendation</a:t>
            </a:r>
          </a:p>
        </p:txBody>
      </p:sp>
    </p:spTree>
    <p:extLst>
      <p:ext uri="{BB962C8B-B14F-4D97-AF65-F5344CB8AC3E}">
        <p14:creationId xmlns:p14="http://schemas.microsoft.com/office/powerpoint/2010/main" val="679662512"/>
      </p:ext>
    </p:extLst>
  </p:cSld>
  <p:clrMapOvr>
    <a:overrideClrMapping bg1="lt1" tx1="dk1" bg2="lt2" tx2="dk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D496C7-2323-37AE-F8D4-F61D04727CA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FA5AB07-C7D1-03E2-CB30-EDF4856500AF}"/>
              </a:ext>
            </a:extLst>
          </p:cNvPr>
          <p:cNvSpPr>
            <a:spLocks noGrp="1"/>
          </p:cNvSpPr>
          <p:nvPr>
            <p:ph type="title"/>
          </p:nvPr>
        </p:nvSpPr>
        <p:spPr/>
        <p:txBody>
          <a:bodyPr/>
          <a:lstStyle/>
          <a:p>
            <a:r>
              <a:rPr lang="en-US"/>
              <a:t>Options and Way Forward</a:t>
            </a:r>
          </a:p>
        </p:txBody>
      </p:sp>
      <p:sp>
        <p:nvSpPr>
          <p:cNvPr id="3" name="Slide Number Placeholder 2">
            <a:extLst>
              <a:ext uri="{FF2B5EF4-FFF2-40B4-BE49-F238E27FC236}">
                <a16:creationId xmlns:a16="http://schemas.microsoft.com/office/drawing/2014/main" id="{01C3265E-0DC5-922C-C9AD-254EEF777301}"/>
              </a:ext>
            </a:extLst>
          </p:cNvPr>
          <p:cNvSpPr>
            <a:spLocks noGrp="1"/>
          </p:cNvSpPr>
          <p:nvPr>
            <p:ph type="sldNum" sz="quarter" idx="12"/>
          </p:nvPr>
        </p:nvSpPr>
        <p:spPr/>
        <p:txBody>
          <a:bodyPr/>
          <a:lstStyle/>
          <a:p>
            <a:fld id="{99A02339-D840-6844-BF2C-3B4B9517014C}" type="slidenum">
              <a:rPr lang="en-US" smtClean="0"/>
              <a:pPr/>
              <a:t>20</a:t>
            </a:fld>
            <a:endParaRPr lang="en-US"/>
          </a:p>
        </p:txBody>
      </p:sp>
      <p:sp>
        <p:nvSpPr>
          <p:cNvPr id="4" name="Text Placeholder 3">
            <a:extLst>
              <a:ext uri="{FF2B5EF4-FFF2-40B4-BE49-F238E27FC236}">
                <a16:creationId xmlns:a16="http://schemas.microsoft.com/office/drawing/2014/main" id="{0C3D8759-4E4C-A53B-B06C-A9EF1C59597F}"/>
              </a:ext>
            </a:extLst>
          </p:cNvPr>
          <p:cNvSpPr>
            <a:spLocks noGrp="1"/>
          </p:cNvSpPr>
          <p:nvPr>
            <p:ph type="body" sz="quarter" idx="13"/>
          </p:nvPr>
        </p:nvSpPr>
        <p:spPr/>
        <p:txBody>
          <a:bodyPr/>
          <a:lstStyle/>
          <a:p>
            <a:r>
              <a:rPr lang="en-US"/>
              <a:t>Approaches heard during FCG Dialogues </a:t>
            </a:r>
          </a:p>
        </p:txBody>
      </p:sp>
      <p:sp>
        <p:nvSpPr>
          <p:cNvPr id="9" name="Rectangle 8">
            <a:extLst>
              <a:ext uri="{FF2B5EF4-FFF2-40B4-BE49-F238E27FC236}">
                <a16:creationId xmlns:a16="http://schemas.microsoft.com/office/drawing/2014/main" id="{F4CFC844-2B0C-52AB-0641-67F303160290}"/>
              </a:ext>
            </a:extLst>
          </p:cNvPr>
          <p:cNvSpPr/>
          <p:nvPr/>
        </p:nvSpPr>
        <p:spPr>
          <a:xfrm>
            <a:off x="1293740" y="1729649"/>
            <a:ext cx="4636604" cy="2060473"/>
          </a:xfrm>
          <a:prstGeom prst="rect">
            <a:avLst/>
          </a:prstGeom>
          <a:solidFill>
            <a:schemeClr val="accent3">
              <a:lumMod val="75000"/>
            </a:schemeClr>
          </a:solidFill>
          <a:ln>
            <a:solidFill>
              <a:schemeClr val="accent4">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600"/>
              </a:spcBef>
              <a:spcAft>
                <a:spcPts val="600"/>
              </a:spcAft>
            </a:pPr>
            <a:r>
              <a:rPr lang="en-US" b="1" u="sng"/>
              <a:t>HYBRID APPROACH:</a:t>
            </a:r>
          </a:p>
          <a:p>
            <a:pPr algn="ctr">
              <a:spcBef>
                <a:spcPts val="600"/>
              </a:spcBef>
              <a:spcAft>
                <a:spcPts val="600"/>
              </a:spcAft>
            </a:pPr>
            <a:r>
              <a:rPr lang="en-US" i="1"/>
              <a:t>High-level provisions in the Code complemented by non-authoritative guidance</a:t>
            </a:r>
          </a:p>
        </p:txBody>
      </p:sp>
      <p:sp>
        <p:nvSpPr>
          <p:cNvPr id="10" name="Rectangle 9">
            <a:extLst>
              <a:ext uri="{FF2B5EF4-FFF2-40B4-BE49-F238E27FC236}">
                <a16:creationId xmlns:a16="http://schemas.microsoft.com/office/drawing/2014/main" id="{1C9B6AB0-B669-43C7-501B-6A718A7F9E5E}"/>
              </a:ext>
            </a:extLst>
          </p:cNvPr>
          <p:cNvSpPr/>
          <p:nvPr/>
        </p:nvSpPr>
        <p:spPr>
          <a:xfrm>
            <a:off x="1293740" y="3942521"/>
            <a:ext cx="4636604" cy="2067339"/>
          </a:xfrm>
          <a:prstGeom prst="rect">
            <a:avLst/>
          </a:prstGeom>
          <a:solidFill>
            <a:schemeClr val="accent5"/>
          </a:solidFill>
          <a:ln>
            <a:solidFill>
              <a:schemeClr val="accent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600"/>
              </a:spcBef>
              <a:spcAft>
                <a:spcPts val="600"/>
              </a:spcAft>
            </a:pPr>
            <a:r>
              <a:rPr lang="en-US" b="1" u="sng"/>
              <a:t>THRESHOLD APPROACH:</a:t>
            </a:r>
          </a:p>
          <a:p>
            <a:pPr algn="ctr">
              <a:spcBef>
                <a:spcPts val="600"/>
              </a:spcBef>
              <a:spcAft>
                <a:spcPts val="600"/>
              </a:spcAft>
            </a:pPr>
            <a:r>
              <a:rPr lang="en-US" i="1"/>
              <a:t>An FCG framework in the Code would only be applicable to firms that meet certain criteria, e.g. firms that (</a:t>
            </a:r>
            <a:r>
              <a:rPr lang="en-US" i="1" err="1"/>
              <a:t>i</a:t>
            </a:r>
            <a:r>
              <a:rPr lang="en-US" i="1"/>
              <a:t>) perform “public interest work,” (ii) are of a certain size, or (iii) provide professional services to PIEs</a:t>
            </a:r>
          </a:p>
        </p:txBody>
      </p:sp>
      <p:sp>
        <p:nvSpPr>
          <p:cNvPr id="11" name="Rectangle 10">
            <a:extLst>
              <a:ext uri="{FF2B5EF4-FFF2-40B4-BE49-F238E27FC236}">
                <a16:creationId xmlns:a16="http://schemas.microsoft.com/office/drawing/2014/main" id="{16F39FBE-FD7A-AF39-6AEC-1512A0EA90C0}"/>
              </a:ext>
            </a:extLst>
          </p:cNvPr>
          <p:cNvSpPr/>
          <p:nvPr/>
        </p:nvSpPr>
        <p:spPr>
          <a:xfrm>
            <a:off x="6283184" y="1722784"/>
            <a:ext cx="4636604" cy="2067338"/>
          </a:xfrm>
          <a:prstGeom prst="rect">
            <a:avLst/>
          </a:prstGeom>
          <a:solidFill>
            <a:schemeClr val="accent4">
              <a:lumMod val="75000"/>
            </a:schemeClr>
          </a:solidFill>
          <a:ln>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600"/>
              </a:spcBef>
              <a:spcAft>
                <a:spcPts val="600"/>
              </a:spcAft>
            </a:pPr>
            <a:r>
              <a:rPr lang="en-US" b="1" u="sng"/>
              <a:t>PHASED APPROACH:</a:t>
            </a:r>
          </a:p>
          <a:p>
            <a:pPr algn="ctr">
              <a:spcBef>
                <a:spcPts val="600"/>
              </a:spcBef>
              <a:spcAft>
                <a:spcPts val="600"/>
              </a:spcAft>
            </a:pPr>
            <a:r>
              <a:rPr lang="en-US" i="1"/>
              <a:t>Guidance for FCG framework outside Code for voluntary adoption first, with any subsequent codification of key principles informed by experience gained through application of guidance</a:t>
            </a:r>
          </a:p>
        </p:txBody>
      </p:sp>
      <p:sp>
        <p:nvSpPr>
          <p:cNvPr id="12" name="Rectangle 11">
            <a:extLst>
              <a:ext uri="{FF2B5EF4-FFF2-40B4-BE49-F238E27FC236}">
                <a16:creationId xmlns:a16="http://schemas.microsoft.com/office/drawing/2014/main" id="{42F7AFCB-43A3-DE58-3C80-E29FE66B02FB}"/>
              </a:ext>
            </a:extLst>
          </p:cNvPr>
          <p:cNvSpPr/>
          <p:nvPr/>
        </p:nvSpPr>
        <p:spPr>
          <a:xfrm>
            <a:off x="6283184" y="3942522"/>
            <a:ext cx="4636604" cy="2067338"/>
          </a:xfrm>
          <a:prstGeom prst="rect">
            <a:avLst/>
          </a:prstGeom>
          <a:ln>
            <a:solidFill>
              <a:schemeClr val="accent5">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600"/>
              </a:spcBef>
              <a:spcAft>
                <a:spcPts val="600"/>
              </a:spcAft>
            </a:pPr>
            <a:r>
              <a:rPr lang="en-US" b="1" u="sng"/>
              <a:t>ISQM 1 APPROACH:</a:t>
            </a:r>
          </a:p>
          <a:p>
            <a:pPr algn="ctr">
              <a:spcBef>
                <a:spcPts val="600"/>
              </a:spcBef>
              <a:spcAft>
                <a:spcPts val="600"/>
              </a:spcAft>
            </a:pPr>
            <a:r>
              <a:rPr lang="en-US" i="1"/>
              <a:t>ISQM 1 is used as a </a:t>
            </a:r>
            <a:r>
              <a:rPr lang="en-US" i="1">
                <a:solidFill>
                  <a:schemeClr val="bg1"/>
                </a:solidFill>
              </a:rPr>
              <a:t>vehicle to more comprehensively address ethical </a:t>
            </a:r>
            <a:r>
              <a:rPr lang="en-US" i="1"/>
              <a:t>culture</a:t>
            </a:r>
          </a:p>
        </p:txBody>
      </p:sp>
    </p:spTree>
    <p:extLst>
      <p:ext uri="{BB962C8B-B14F-4D97-AF65-F5344CB8AC3E}">
        <p14:creationId xmlns:p14="http://schemas.microsoft.com/office/powerpoint/2010/main" val="1139238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87F82-A37E-E9B2-7BED-8A496D1F787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8556FD6-6EA8-ADAA-266C-C6053D478C93}"/>
              </a:ext>
            </a:extLst>
          </p:cNvPr>
          <p:cNvSpPr>
            <a:spLocks noGrp="1"/>
          </p:cNvSpPr>
          <p:nvPr>
            <p:ph type="title"/>
          </p:nvPr>
        </p:nvSpPr>
        <p:spPr/>
        <p:txBody>
          <a:bodyPr/>
          <a:lstStyle/>
          <a:p>
            <a:r>
              <a:rPr lang="en-US"/>
              <a:t>Options and Way Forward</a:t>
            </a:r>
          </a:p>
        </p:txBody>
      </p:sp>
      <p:sp>
        <p:nvSpPr>
          <p:cNvPr id="3" name="Slide Number Placeholder 2">
            <a:extLst>
              <a:ext uri="{FF2B5EF4-FFF2-40B4-BE49-F238E27FC236}">
                <a16:creationId xmlns:a16="http://schemas.microsoft.com/office/drawing/2014/main" id="{707B9432-6418-4A46-6F1D-A421A6B20150}"/>
              </a:ext>
            </a:extLst>
          </p:cNvPr>
          <p:cNvSpPr>
            <a:spLocks noGrp="1"/>
          </p:cNvSpPr>
          <p:nvPr>
            <p:ph type="sldNum" sz="quarter" idx="12"/>
          </p:nvPr>
        </p:nvSpPr>
        <p:spPr/>
        <p:txBody>
          <a:bodyPr/>
          <a:lstStyle/>
          <a:p>
            <a:fld id="{99A02339-D840-6844-BF2C-3B4B9517014C}" type="slidenum">
              <a:rPr lang="en-US" smtClean="0"/>
              <a:pPr/>
              <a:t>21</a:t>
            </a:fld>
            <a:endParaRPr lang="en-US"/>
          </a:p>
        </p:txBody>
      </p:sp>
      <p:sp>
        <p:nvSpPr>
          <p:cNvPr id="4" name="Text Placeholder 3">
            <a:extLst>
              <a:ext uri="{FF2B5EF4-FFF2-40B4-BE49-F238E27FC236}">
                <a16:creationId xmlns:a16="http://schemas.microsoft.com/office/drawing/2014/main" id="{81BC71CD-541E-0261-789D-1F4CD2B8C6E1}"/>
              </a:ext>
            </a:extLst>
          </p:cNvPr>
          <p:cNvSpPr>
            <a:spLocks noGrp="1"/>
          </p:cNvSpPr>
          <p:nvPr>
            <p:ph type="body" sz="quarter" idx="13"/>
          </p:nvPr>
        </p:nvSpPr>
        <p:spPr/>
        <p:txBody>
          <a:bodyPr/>
          <a:lstStyle/>
          <a:p>
            <a:r>
              <a:rPr lang="en-US"/>
              <a:t>overview</a:t>
            </a:r>
          </a:p>
        </p:txBody>
      </p:sp>
      <p:sp>
        <p:nvSpPr>
          <p:cNvPr id="5" name="Text Placeholder 4">
            <a:extLst>
              <a:ext uri="{FF2B5EF4-FFF2-40B4-BE49-F238E27FC236}">
                <a16:creationId xmlns:a16="http://schemas.microsoft.com/office/drawing/2014/main" id="{36CB4354-BE17-3D4C-F0F2-F7E5640564DE}"/>
              </a:ext>
            </a:extLst>
          </p:cNvPr>
          <p:cNvSpPr>
            <a:spLocks noGrp="1"/>
          </p:cNvSpPr>
          <p:nvPr>
            <p:ph type="body" sz="quarter" idx="14"/>
          </p:nvPr>
        </p:nvSpPr>
        <p:spPr/>
        <p:txBody>
          <a:bodyPr/>
          <a:lstStyle/>
          <a:p>
            <a:pPr marL="285750" indent="-285750">
              <a:buFont typeface="Arial" panose="020B0604020202020204" pitchFamily="34" charset="0"/>
              <a:buChar char="•"/>
            </a:pPr>
            <a:r>
              <a:rPr lang="en-US">
                <a:solidFill>
                  <a:srgbClr val="000000"/>
                </a:solidFill>
              </a:rPr>
              <a:t>Theoretically, multiple options – PT selected 5 as the most representative range of possible options:</a:t>
            </a:r>
          </a:p>
          <a:p>
            <a:pPr marL="285750" indent="-285750">
              <a:buFont typeface="Arial" panose="020B0604020202020204" pitchFamily="34" charset="0"/>
              <a:buChar char="•"/>
            </a:pPr>
            <a:endParaRPr lang="en-US">
              <a:solidFill>
                <a:srgbClr val="000000"/>
              </a:solidFill>
            </a:endParaRPr>
          </a:p>
          <a:p>
            <a:pPr marL="285750" indent="-285750">
              <a:buFont typeface="Arial" panose="020B0604020202020204" pitchFamily="34" charset="0"/>
              <a:buChar char="•"/>
            </a:pPr>
            <a:endParaRPr lang="en-US">
              <a:solidFill>
                <a:srgbClr val="000000"/>
              </a:solidFill>
            </a:endParaRPr>
          </a:p>
          <a:p>
            <a:pPr marL="285750" indent="-285750">
              <a:buFont typeface="Arial" panose="020B0604020202020204" pitchFamily="34" charset="0"/>
              <a:buChar char="•"/>
            </a:pPr>
            <a:endParaRPr lang="en-US">
              <a:solidFill>
                <a:srgbClr val="000000"/>
              </a:solidFill>
            </a:endParaRPr>
          </a:p>
          <a:p>
            <a:pPr marL="285750" indent="-285750">
              <a:spcBef>
                <a:spcPts val="1800"/>
              </a:spcBef>
              <a:buFont typeface="Arial" panose="020B0604020202020204" pitchFamily="34" charset="0"/>
              <a:buChar char="•"/>
            </a:pPr>
            <a:r>
              <a:rPr lang="en-US">
                <a:solidFill>
                  <a:srgbClr val="000000"/>
                </a:solidFill>
              </a:rPr>
              <a:t>Options not intended to be mutually exclusive or standalone</a:t>
            </a:r>
          </a:p>
          <a:p>
            <a:pPr marL="285750" indent="-285750">
              <a:buFont typeface="Arial" panose="020B0604020202020204" pitchFamily="34" charset="0"/>
              <a:buChar char="•"/>
            </a:pPr>
            <a:r>
              <a:rPr lang="en-US" sz="1800">
                <a:solidFill>
                  <a:srgbClr val="000000"/>
                </a:solidFill>
              </a:rPr>
              <a:t>Advantages and disadvantages of each option (next slides) are independ</a:t>
            </a:r>
            <a:r>
              <a:rPr lang="en-US">
                <a:solidFill>
                  <a:srgbClr val="000000"/>
                </a:solidFill>
              </a:rPr>
              <a:t>ent of stakeholder feedback and assessed against the objectives of an FCG framework</a:t>
            </a:r>
          </a:p>
          <a:p>
            <a:pPr marL="285750" indent="-285750">
              <a:buFont typeface="Arial" panose="020B0604020202020204" pitchFamily="34" charset="0"/>
              <a:buChar char="•"/>
            </a:pPr>
            <a:r>
              <a:rPr lang="en-US" sz="1800" i="1">
                <a:solidFill>
                  <a:srgbClr val="000000"/>
                </a:solidFill>
              </a:rPr>
              <a:t>Options do not consider the findings from the simulation exercises due to timing constraints</a:t>
            </a:r>
          </a:p>
          <a:p>
            <a:pPr marL="285750" indent="-285750">
              <a:buFont typeface="Arial" panose="020B0604020202020204" pitchFamily="34" charset="0"/>
              <a:buChar char="•"/>
            </a:pPr>
            <a:endParaRPr lang="en-US">
              <a:solidFill>
                <a:srgbClr val="000000"/>
              </a:solidFill>
            </a:endParaRPr>
          </a:p>
          <a:p>
            <a:endParaRPr lang="en-US"/>
          </a:p>
        </p:txBody>
      </p:sp>
      <p:sp>
        <p:nvSpPr>
          <p:cNvPr id="6" name="Arrow: Left-Right 5">
            <a:extLst>
              <a:ext uri="{FF2B5EF4-FFF2-40B4-BE49-F238E27FC236}">
                <a16:creationId xmlns:a16="http://schemas.microsoft.com/office/drawing/2014/main" id="{4B92A7A6-65B7-8FA4-D25A-EF92F49E2B45}"/>
              </a:ext>
            </a:extLst>
          </p:cNvPr>
          <p:cNvSpPr/>
          <p:nvPr/>
        </p:nvSpPr>
        <p:spPr>
          <a:xfrm>
            <a:off x="1922271" y="2566160"/>
            <a:ext cx="8282433" cy="1042416"/>
          </a:xfrm>
          <a:prstGeom prst="leftRightArrow">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DC70D06D-02B1-B2EA-59BD-EC0197C4D1DB}"/>
              </a:ext>
            </a:extLst>
          </p:cNvPr>
          <p:cNvSpPr/>
          <p:nvPr/>
        </p:nvSpPr>
        <p:spPr>
          <a:xfrm>
            <a:off x="432055" y="2488436"/>
            <a:ext cx="1399032" cy="1197864"/>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b="1"/>
              <a:t>Within the Code</a:t>
            </a:r>
          </a:p>
        </p:txBody>
      </p:sp>
      <p:sp>
        <p:nvSpPr>
          <p:cNvPr id="11" name="Rectangle: Rounded Corners 10">
            <a:extLst>
              <a:ext uri="{FF2B5EF4-FFF2-40B4-BE49-F238E27FC236}">
                <a16:creationId xmlns:a16="http://schemas.microsoft.com/office/drawing/2014/main" id="{F4514060-A032-222B-26E9-AB0542A43612}"/>
              </a:ext>
            </a:extLst>
          </p:cNvPr>
          <p:cNvSpPr/>
          <p:nvPr/>
        </p:nvSpPr>
        <p:spPr>
          <a:xfrm>
            <a:off x="10299952" y="2488436"/>
            <a:ext cx="1399032" cy="1197864"/>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b="1"/>
              <a:t>Outside the Code</a:t>
            </a:r>
          </a:p>
        </p:txBody>
      </p:sp>
      <p:sp>
        <p:nvSpPr>
          <p:cNvPr id="12" name="Diamond 11">
            <a:extLst>
              <a:ext uri="{FF2B5EF4-FFF2-40B4-BE49-F238E27FC236}">
                <a16:creationId xmlns:a16="http://schemas.microsoft.com/office/drawing/2014/main" id="{1C1149CE-5512-698E-7E89-F03B6806896B}"/>
              </a:ext>
            </a:extLst>
          </p:cNvPr>
          <p:cNvSpPr/>
          <p:nvPr/>
        </p:nvSpPr>
        <p:spPr>
          <a:xfrm>
            <a:off x="4688841" y="2454466"/>
            <a:ext cx="1554799" cy="1303717"/>
          </a:xfrm>
          <a:prstGeom prst="diamond">
            <a:avLst/>
          </a:prstGeom>
          <a:solidFill>
            <a:schemeClr val="accent5">
              <a:lumMod val="20000"/>
              <a:lumOff val="8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accent5">
                    <a:lumMod val="50000"/>
                  </a:schemeClr>
                </a:solidFill>
              </a:rPr>
              <a:t>Option 1</a:t>
            </a:r>
          </a:p>
        </p:txBody>
      </p:sp>
      <p:sp>
        <p:nvSpPr>
          <p:cNvPr id="13" name="Pentagon 12">
            <a:extLst>
              <a:ext uri="{FF2B5EF4-FFF2-40B4-BE49-F238E27FC236}">
                <a16:creationId xmlns:a16="http://schemas.microsoft.com/office/drawing/2014/main" id="{C6AE3C60-31AF-E302-B715-DDFE355403A3}"/>
              </a:ext>
            </a:extLst>
          </p:cNvPr>
          <p:cNvSpPr/>
          <p:nvPr/>
        </p:nvSpPr>
        <p:spPr>
          <a:xfrm>
            <a:off x="3672654" y="2499677"/>
            <a:ext cx="1265106" cy="1108900"/>
          </a:xfrm>
          <a:prstGeom prst="pentagon">
            <a:avLst/>
          </a:prstGeom>
          <a:solidFill>
            <a:schemeClr val="accent5">
              <a:lumMod val="20000"/>
              <a:lumOff val="8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accent5">
                    <a:lumMod val="50000"/>
                  </a:schemeClr>
                </a:solidFill>
              </a:rPr>
              <a:t>Option 2</a:t>
            </a:r>
          </a:p>
        </p:txBody>
      </p:sp>
      <p:sp>
        <p:nvSpPr>
          <p:cNvPr id="14" name="Hexagon 13">
            <a:extLst>
              <a:ext uri="{FF2B5EF4-FFF2-40B4-BE49-F238E27FC236}">
                <a16:creationId xmlns:a16="http://schemas.microsoft.com/office/drawing/2014/main" id="{603D00AC-937F-91EF-EC33-DBED40CC8591}"/>
              </a:ext>
            </a:extLst>
          </p:cNvPr>
          <p:cNvSpPr/>
          <p:nvPr/>
        </p:nvSpPr>
        <p:spPr>
          <a:xfrm>
            <a:off x="2591940" y="2600084"/>
            <a:ext cx="1150623" cy="999940"/>
          </a:xfrm>
          <a:prstGeom prst="hexagon">
            <a:avLst/>
          </a:prstGeom>
          <a:solidFill>
            <a:schemeClr val="accent5">
              <a:lumMod val="20000"/>
              <a:lumOff val="8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accent5">
                    <a:lumMod val="50000"/>
                  </a:schemeClr>
                </a:solidFill>
              </a:rPr>
              <a:t>Option 3</a:t>
            </a:r>
          </a:p>
        </p:txBody>
      </p:sp>
      <p:sp>
        <p:nvSpPr>
          <p:cNvPr id="16" name="Flowchart: Off-page Connector 15">
            <a:extLst>
              <a:ext uri="{FF2B5EF4-FFF2-40B4-BE49-F238E27FC236}">
                <a16:creationId xmlns:a16="http://schemas.microsoft.com/office/drawing/2014/main" id="{C3B3A04B-E70D-78CF-2ED1-CABEF42E8DCD}"/>
              </a:ext>
            </a:extLst>
          </p:cNvPr>
          <p:cNvSpPr/>
          <p:nvPr/>
        </p:nvSpPr>
        <p:spPr>
          <a:xfrm>
            <a:off x="8539356" y="2653087"/>
            <a:ext cx="932688" cy="1105096"/>
          </a:xfrm>
          <a:prstGeom prst="flowChartOffpageConnector">
            <a:avLst/>
          </a:prstGeom>
          <a:solidFill>
            <a:schemeClr val="accent5">
              <a:lumMod val="20000"/>
              <a:lumOff val="8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accent5">
                    <a:lumMod val="50000"/>
                  </a:schemeClr>
                </a:solidFill>
              </a:rPr>
              <a:t>Option 5</a:t>
            </a:r>
          </a:p>
        </p:txBody>
      </p:sp>
      <p:sp>
        <p:nvSpPr>
          <p:cNvPr id="17" name="Flowchart: Merge 16">
            <a:extLst>
              <a:ext uri="{FF2B5EF4-FFF2-40B4-BE49-F238E27FC236}">
                <a16:creationId xmlns:a16="http://schemas.microsoft.com/office/drawing/2014/main" id="{17FEA1CA-8CBC-0384-3756-5BCCC117BC13}"/>
              </a:ext>
            </a:extLst>
          </p:cNvPr>
          <p:cNvSpPr/>
          <p:nvPr/>
        </p:nvSpPr>
        <p:spPr>
          <a:xfrm>
            <a:off x="7035359" y="2713366"/>
            <a:ext cx="1581146" cy="1105096"/>
          </a:xfrm>
          <a:prstGeom prst="flowChartMerge">
            <a:avLst/>
          </a:prstGeom>
          <a:solidFill>
            <a:schemeClr val="accent5">
              <a:lumMod val="20000"/>
              <a:lumOff val="8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accent5">
                    <a:lumMod val="50000"/>
                  </a:schemeClr>
                </a:solidFill>
              </a:rPr>
              <a:t>Option 4</a:t>
            </a:r>
          </a:p>
        </p:txBody>
      </p:sp>
    </p:spTree>
    <p:extLst>
      <p:ext uri="{BB962C8B-B14F-4D97-AF65-F5344CB8AC3E}">
        <p14:creationId xmlns:p14="http://schemas.microsoft.com/office/powerpoint/2010/main" val="8358047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5962B-4F28-335C-1EAF-B2D609BC310E}"/>
              </a:ext>
            </a:extLst>
          </p:cNvPr>
          <p:cNvSpPr>
            <a:spLocks noGrp="1"/>
          </p:cNvSpPr>
          <p:nvPr>
            <p:ph type="title"/>
          </p:nvPr>
        </p:nvSpPr>
        <p:spPr>
          <a:xfrm>
            <a:off x="1028700" y="572877"/>
            <a:ext cx="10744200" cy="550843"/>
          </a:xfrm>
        </p:spPr>
        <p:txBody>
          <a:bodyPr/>
          <a:lstStyle/>
          <a:p>
            <a:r>
              <a:rPr lang="en-US"/>
              <a:t>Objectives of an FCG Framework</a:t>
            </a:r>
          </a:p>
        </p:txBody>
      </p:sp>
      <p:sp>
        <p:nvSpPr>
          <p:cNvPr id="3" name="Slide Number Placeholder 2">
            <a:extLst>
              <a:ext uri="{FF2B5EF4-FFF2-40B4-BE49-F238E27FC236}">
                <a16:creationId xmlns:a16="http://schemas.microsoft.com/office/drawing/2014/main" id="{92748700-1B5C-D031-4357-EC3424BBD3D7}"/>
              </a:ext>
            </a:extLst>
          </p:cNvPr>
          <p:cNvSpPr>
            <a:spLocks noGrp="1"/>
          </p:cNvSpPr>
          <p:nvPr>
            <p:ph type="sldNum" sz="quarter" idx="12"/>
          </p:nvPr>
        </p:nvSpPr>
        <p:spPr/>
        <p:txBody>
          <a:bodyPr/>
          <a:lstStyle/>
          <a:p>
            <a:fld id="{99A02339-D840-6844-BF2C-3B4B9517014C}" type="slidenum">
              <a:rPr lang="en-US" smtClean="0"/>
              <a:pPr/>
              <a:t>22</a:t>
            </a:fld>
            <a:endParaRPr lang="en-US"/>
          </a:p>
        </p:txBody>
      </p:sp>
      <p:sp>
        <p:nvSpPr>
          <p:cNvPr id="5" name="Text Placeholder 4">
            <a:extLst>
              <a:ext uri="{FF2B5EF4-FFF2-40B4-BE49-F238E27FC236}">
                <a16:creationId xmlns:a16="http://schemas.microsoft.com/office/drawing/2014/main" id="{9525DA83-1972-3A1A-C476-FD038833C8C3}"/>
              </a:ext>
            </a:extLst>
          </p:cNvPr>
          <p:cNvSpPr>
            <a:spLocks noGrp="1"/>
          </p:cNvSpPr>
          <p:nvPr>
            <p:ph type="body" sz="quarter" idx="14"/>
          </p:nvPr>
        </p:nvSpPr>
        <p:spPr/>
        <p:txBody>
          <a:bodyPr/>
          <a:lstStyle/>
          <a:p>
            <a:pPr marL="285750" indent="-285750">
              <a:buFont typeface="Arial" panose="020B0604020202020204" pitchFamily="34" charset="0"/>
              <a:buChar char="•"/>
            </a:pPr>
            <a:r>
              <a:rPr lang="en-US">
                <a:solidFill>
                  <a:srgbClr val="000000"/>
                </a:solidFill>
              </a:rPr>
              <a:t>To provide a common understanding of the key factors that underpin a strong ethical culture in firms (i.e., the eight FCG elements identified in the Working Group’s final report)</a:t>
            </a:r>
          </a:p>
          <a:p>
            <a:pPr marL="285750" indent="-285750">
              <a:buFont typeface="Arial" panose="020B0604020202020204" pitchFamily="34" charset="0"/>
              <a:buChar char="•"/>
            </a:pPr>
            <a:r>
              <a:rPr lang="en-US">
                <a:solidFill>
                  <a:srgbClr val="000000"/>
                </a:solidFill>
              </a:rPr>
              <a:t>To promote or motivate positive changes in mindset, behaviors and practices within firms that support an ethical culture</a:t>
            </a:r>
          </a:p>
          <a:p>
            <a:pPr marL="285750" indent="-285750">
              <a:buFont typeface="Arial" panose="020B0604020202020204" pitchFamily="34" charset="0"/>
              <a:buChar char="•"/>
            </a:pPr>
            <a:r>
              <a:rPr lang="en-US">
                <a:solidFill>
                  <a:srgbClr val="000000"/>
                </a:solidFill>
              </a:rPr>
              <a:t>To enhance consistency and comparability across firms by providing a global baseline against which firms can assess their FCG practices across all their service lines</a:t>
            </a:r>
          </a:p>
          <a:p>
            <a:pPr marL="285750" indent="-285750">
              <a:buFont typeface="Arial" panose="020B0604020202020204" pitchFamily="34" charset="0"/>
              <a:buChar char="•"/>
            </a:pPr>
            <a:r>
              <a:rPr lang="en-US">
                <a:solidFill>
                  <a:srgbClr val="000000"/>
                </a:solidFill>
              </a:rPr>
              <a:t>To enable firms to mitigate the risks of unethical behavior and strengthen public trust and confidence across all of their service lines</a:t>
            </a:r>
          </a:p>
          <a:p>
            <a:pPr marL="285750" indent="-285750">
              <a:buFont typeface="Arial" panose="020B0604020202020204" pitchFamily="34" charset="0"/>
              <a:buChar char="•"/>
            </a:pPr>
            <a:r>
              <a:rPr lang="en-US">
                <a:solidFill>
                  <a:srgbClr val="000000"/>
                </a:solidFill>
              </a:rPr>
              <a:t>To support and encourage ongoing dialogue on FCG within firms and among stakeholders</a:t>
            </a:r>
          </a:p>
        </p:txBody>
      </p:sp>
    </p:spTree>
    <p:extLst>
      <p:ext uri="{BB962C8B-B14F-4D97-AF65-F5344CB8AC3E}">
        <p14:creationId xmlns:p14="http://schemas.microsoft.com/office/powerpoint/2010/main" val="20380092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5D2EF6-3035-EC27-2672-B3E5959CC238}"/>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4FB020EE-408F-E904-4653-9E6411395EFA}"/>
              </a:ext>
            </a:extLst>
          </p:cNvPr>
          <p:cNvSpPr/>
          <p:nvPr/>
        </p:nvSpPr>
        <p:spPr>
          <a:xfrm>
            <a:off x="1242393" y="2774607"/>
            <a:ext cx="2627242" cy="2020957"/>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r>
              <a:rPr lang="en-US"/>
              <a:t>Adding FCG elements missing from paragraphs 120.13 A1 to A3 </a:t>
            </a:r>
          </a:p>
        </p:txBody>
      </p:sp>
      <p:sp>
        <p:nvSpPr>
          <p:cNvPr id="2" name="Title 1">
            <a:extLst>
              <a:ext uri="{FF2B5EF4-FFF2-40B4-BE49-F238E27FC236}">
                <a16:creationId xmlns:a16="http://schemas.microsoft.com/office/drawing/2014/main" id="{CA0A9AB0-21ED-17FE-D7CA-4B08DBED84FB}"/>
              </a:ext>
            </a:extLst>
          </p:cNvPr>
          <p:cNvSpPr>
            <a:spLocks noGrp="1"/>
          </p:cNvSpPr>
          <p:nvPr>
            <p:ph type="title"/>
          </p:nvPr>
        </p:nvSpPr>
        <p:spPr/>
        <p:txBody>
          <a:bodyPr/>
          <a:lstStyle/>
          <a:p>
            <a:r>
              <a:rPr lang="en-US"/>
              <a:t>Options and Way Forward</a:t>
            </a:r>
          </a:p>
        </p:txBody>
      </p:sp>
      <p:sp>
        <p:nvSpPr>
          <p:cNvPr id="3" name="Slide Number Placeholder 2">
            <a:extLst>
              <a:ext uri="{FF2B5EF4-FFF2-40B4-BE49-F238E27FC236}">
                <a16:creationId xmlns:a16="http://schemas.microsoft.com/office/drawing/2014/main" id="{3F9880C5-FFC9-F194-4089-4051D8519A28}"/>
              </a:ext>
            </a:extLst>
          </p:cNvPr>
          <p:cNvSpPr>
            <a:spLocks noGrp="1"/>
          </p:cNvSpPr>
          <p:nvPr>
            <p:ph type="sldNum" sz="quarter" idx="12"/>
          </p:nvPr>
        </p:nvSpPr>
        <p:spPr/>
        <p:txBody>
          <a:bodyPr/>
          <a:lstStyle/>
          <a:p>
            <a:fld id="{99A02339-D840-6844-BF2C-3B4B9517014C}" type="slidenum">
              <a:rPr lang="en-US" smtClean="0"/>
              <a:pPr/>
              <a:t>23</a:t>
            </a:fld>
            <a:endParaRPr lang="en-US"/>
          </a:p>
        </p:txBody>
      </p:sp>
      <p:sp>
        <p:nvSpPr>
          <p:cNvPr id="4" name="Text Placeholder 3">
            <a:extLst>
              <a:ext uri="{FF2B5EF4-FFF2-40B4-BE49-F238E27FC236}">
                <a16:creationId xmlns:a16="http://schemas.microsoft.com/office/drawing/2014/main" id="{C4FE941C-8F95-B260-3623-39CB32A6AB52}"/>
              </a:ext>
            </a:extLst>
          </p:cNvPr>
          <p:cNvSpPr>
            <a:spLocks noGrp="1"/>
          </p:cNvSpPr>
          <p:nvPr>
            <p:ph type="body" sz="quarter" idx="13"/>
          </p:nvPr>
        </p:nvSpPr>
        <p:spPr/>
        <p:txBody>
          <a:bodyPr/>
          <a:lstStyle/>
          <a:p>
            <a:r>
              <a:rPr lang="en-US"/>
              <a:t>within THE CODE</a:t>
            </a:r>
          </a:p>
        </p:txBody>
      </p:sp>
      <p:sp>
        <p:nvSpPr>
          <p:cNvPr id="8" name="Oval 7">
            <a:extLst>
              <a:ext uri="{FF2B5EF4-FFF2-40B4-BE49-F238E27FC236}">
                <a16:creationId xmlns:a16="http://schemas.microsoft.com/office/drawing/2014/main" id="{0A78A3AD-A141-48B2-3CEF-48669BD4B783}"/>
              </a:ext>
            </a:extLst>
          </p:cNvPr>
          <p:cNvSpPr/>
          <p:nvPr/>
        </p:nvSpPr>
        <p:spPr>
          <a:xfrm>
            <a:off x="470453" y="2082301"/>
            <a:ext cx="1616764" cy="997107"/>
          </a:xfrm>
          <a:prstGeom prst="ellipse">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r>
              <a:rPr lang="en-US" b="1"/>
              <a:t>OPTION 1</a:t>
            </a:r>
          </a:p>
        </p:txBody>
      </p:sp>
      <p:graphicFrame>
        <p:nvGraphicFramePr>
          <p:cNvPr id="11" name="Table 10">
            <a:extLst>
              <a:ext uri="{FF2B5EF4-FFF2-40B4-BE49-F238E27FC236}">
                <a16:creationId xmlns:a16="http://schemas.microsoft.com/office/drawing/2014/main" id="{F5B84DD2-546E-87BB-CEA7-C5997588E46B}"/>
              </a:ext>
            </a:extLst>
          </p:cNvPr>
          <p:cNvGraphicFramePr>
            <a:graphicFrameLocks noGrp="1"/>
          </p:cNvGraphicFramePr>
          <p:nvPr>
            <p:extLst>
              <p:ext uri="{D42A27DB-BD31-4B8C-83A1-F6EECF244321}">
                <p14:modId xmlns:p14="http://schemas.microsoft.com/office/powerpoint/2010/main" val="3701843902"/>
              </p:ext>
            </p:extLst>
          </p:nvPr>
        </p:nvGraphicFramePr>
        <p:xfrm>
          <a:off x="4757530" y="1819597"/>
          <a:ext cx="6933096" cy="3794819"/>
        </p:xfrm>
        <a:graphic>
          <a:graphicData uri="http://schemas.openxmlformats.org/drawingml/2006/table">
            <a:tbl>
              <a:tblPr firstRow="1" bandRow="1">
                <a:tableStyleId>{073A0DAA-6AF3-43AB-8588-CEC1D06C72B9}</a:tableStyleId>
              </a:tblPr>
              <a:tblGrid>
                <a:gridCol w="3466548">
                  <a:extLst>
                    <a:ext uri="{9D8B030D-6E8A-4147-A177-3AD203B41FA5}">
                      <a16:colId xmlns:a16="http://schemas.microsoft.com/office/drawing/2014/main" val="1508074309"/>
                    </a:ext>
                  </a:extLst>
                </a:gridCol>
                <a:gridCol w="3466548">
                  <a:extLst>
                    <a:ext uri="{9D8B030D-6E8A-4147-A177-3AD203B41FA5}">
                      <a16:colId xmlns:a16="http://schemas.microsoft.com/office/drawing/2014/main" val="3445705998"/>
                    </a:ext>
                  </a:extLst>
                </a:gridCol>
              </a:tblGrid>
              <a:tr h="475166">
                <a:tc>
                  <a:txBody>
                    <a:bodyPr/>
                    <a:lstStyle/>
                    <a:p>
                      <a:r>
                        <a:rPr lang="en-US">
                          <a:solidFill>
                            <a:schemeClr val="accent2"/>
                          </a:solidFill>
                        </a:rPr>
                        <a:t>Advantages </a:t>
                      </a:r>
                    </a:p>
                  </a:txBody>
                  <a:tcPr/>
                </a:tc>
                <a:tc>
                  <a:txBody>
                    <a:bodyPr/>
                    <a:lstStyle/>
                    <a:p>
                      <a:r>
                        <a:rPr lang="en-US">
                          <a:solidFill>
                            <a:schemeClr val="accent2"/>
                          </a:solidFill>
                        </a:rPr>
                        <a:t>Disadvantages </a:t>
                      </a:r>
                    </a:p>
                  </a:txBody>
                  <a:tcPr/>
                </a:tc>
                <a:extLst>
                  <a:ext uri="{0D108BD9-81ED-4DB2-BD59-A6C34878D82A}">
                    <a16:rowId xmlns:a16="http://schemas.microsoft.com/office/drawing/2014/main" val="1703307968"/>
                  </a:ext>
                </a:extLst>
              </a:tr>
              <a:tr h="3319653">
                <a:tc>
                  <a:txBody>
                    <a:bodyPr/>
                    <a:lstStyle/>
                    <a:p>
                      <a:pPr>
                        <a:spcBef>
                          <a:spcPts val="600"/>
                        </a:spcBef>
                        <a:spcAft>
                          <a:spcPts val="600"/>
                        </a:spcAft>
                      </a:pPr>
                      <a:r>
                        <a:rPr lang="en-US">
                          <a:solidFill>
                            <a:srgbClr val="000000"/>
                          </a:solidFill>
                        </a:rPr>
                        <a:t>• Consolidates the eight FCG elements as a global baseline in a clear and comprehensive way</a:t>
                      </a:r>
                    </a:p>
                    <a:p>
                      <a:pPr>
                        <a:spcBef>
                          <a:spcPts val="600"/>
                        </a:spcBef>
                        <a:spcAft>
                          <a:spcPts val="600"/>
                        </a:spcAft>
                      </a:pPr>
                      <a:r>
                        <a:rPr lang="en-US">
                          <a:solidFill>
                            <a:srgbClr val="000000"/>
                          </a:solidFill>
                        </a:rPr>
                        <a:t>• Basis for guidance to be developed outside the Code </a:t>
                      </a:r>
                    </a:p>
                    <a:p>
                      <a:pPr>
                        <a:spcBef>
                          <a:spcPts val="600"/>
                        </a:spcBef>
                        <a:spcAft>
                          <a:spcPts val="600"/>
                        </a:spcAft>
                      </a:pPr>
                      <a:r>
                        <a:rPr lang="en-US">
                          <a:solidFill>
                            <a:srgbClr val="000000"/>
                          </a:solidFill>
                        </a:rPr>
                        <a:t>• Consistency of application as it sits inside the Code </a:t>
                      </a:r>
                    </a:p>
                  </a:txBody>
                  <a:tcPr/>
                </a:tc>
                <a:tc>
                  <a:txBody>
                    <a:bodyPr/>
                    <a:lstStyle/>
                    <a:p>
                      <a:pPr>
                        <a:spcBef>
                          <a:spcPts val="600"/>
                        </a:spcBef>
                        <a:spcAft>
                          <a:spcPts val="600"/>
                        </a:spcAft>
                      </a:pPr>
                      <a:r>
                        <a:rPr lang="en-US">
                          <a:solidFill>
                            <a:srgbClr val="000000"/>
                          </a:solidFill>
                        </a:rPr>
                        <a:t>• Section 120 applies to all PAs. However, the </a:t>
                      </a:r>
                      <a:r>
                        <a:rPr lang="en-US" sz="1800" b="1" i="1" kern="1200">
                          <a:solidFill>
                            <a:srgbClr val="000000"/>
                          </a:solidFill>
                          <a:latin typeface="+mn-lt"/>
                          <a:ea typeface="+mn-ea"/>
                          <a:cs typeface="+mn-cs"/>
                        </a:rPr>
                        <a:t>scope</a:t>
                      </a:r>
                      <a:r>
                        <a:rPr lang="en-US">
                          <a:solidFill>
                            <a:srgbClr val="000000"/>
                          </a:solidFill>
                        </a:rPr>
                        <a:t> of the FCG project does not include PAs in business.</a:t>
                      </a:r>
                    </a:p>
                  </a:txBody>
                  <a:tcPr/>
                </a:tc>
                <a:extLst>
                  <a:ext uri="{0D108BD9-81ED-4DB2-BD59-A6C34878D82A}">
                    <a16:rowId xmlns:a16="http://schemas.microsoft.com/office/drawing/2014/main" val="1895514865"/>
                  </a:ext>
                </a:extLst>
              </a:tr>
            </a:tbl>
          </a:graphicData>
        </a:graphic>
      </p:graphicFrame>
      <p:sp>
        <p:nvSpPr>
          <p:cNvPr id="5" name="Arrow: Down 4">
            <a:extLst>
              <a:ext uri="{FF2B5EF4-FFF2-40B4-BE49-F238E27FC236}">
                <a16:creationId xmlns:a16="http://schemas.microsoft.com/office/drawing/2014/main" id="{5E2C360B-2A85-BA12-2A3F-743550ACC43C}"/>
              </a:ext>
            </a:extLst>
          </p:cNvPr>
          <p:cNvSpPr/>
          <p:nvPr/>
        </p:nvSpPr>
        <p:spPr>
          <a:xfrm>
            <a:off x="9784080" y="3703320"/>
            <a:ext cx="210312" cy="1408176"/>
          </a:xfrm>
          <a:prstGeom prst="downArrow">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0FADE2AE-8677-2BFD-23BD-B9A50D1021A7}"/>
              </a:ext>
            </a:extLst>
          </p:cNvPr>
          <p:cNvSpPr/>
          <p:nvPr/>
        </p:nvSpPr>
        <p:spPr>
          <a:xfrm>
            <a:off x="8961120" y="5234476"/>
            <a:ext cx="1988487" cy="72741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a:t>PT View: Option 1 is </a:t>
            </a:r>
            <a:r>
              <a:rPr lang="en-US" b="1"/>
              <a:t>not viable</a:t>
            </a:r>
          </a:p>
        </p:txBody>
      </p:sp>
    </p:spTree>
    <p:extLst>
      <p:ext uri="{BB962C8B-B14F-4D97-AF65-F5344CB8AC3E}">
        <p14:creationId xmlns:p14="http://schemas.microsoft.com/office/powerpoint/2010/main" val="15094682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05E185-963E-3D6A-D874-339499E36DC1}"/>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1BCA02A0-7E6F-5E88-022B-898EBAF64C02}"/>
              </a:ext>
            </a:extLst>
          </p:cNvPr>
          <p:cNvSpPr/>
          <p:nvPr/>
        </p:nvSpPr>
        <p:spPr>
          <a:xfrm>
            <a:off x="1555809" y="1729649"/>
            <a:ext cx="2627242" cy="2030571"/>
          </a:xfrm>
          <a:prstGeom prst="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r>
              <a:rPr lang="en-US" b="1">
                <a:solidFill>
                  <a:schemeClr val="accent3">
                    <a:lumMod val="50000"/>
                  </a:schemeClr>
                </a:solidFill>
              </a:rPr>
              <a:t>Option 2a</a:t>
            </a:r>
          </a:p>
          <a:p>
            <a:pPr algn="ctr"/>
            <a:r>
              <a:rPr lang="en-US" sz="1600"/>
              <a:t>New provisions addressing FCG in Section 300, including an </a:t>
            </a:r>
            <a:r>
              <a:rPr lang="en-US" sz="1600" b="1" u="sng">
                <a:solidFill>
                  <a:schemeClr val="accent3">
                    <a:lumMod val="50000"/>
                  </a:schemeClr>
                </a:solidFill>
              </a:rPr>
              <a:t>overarching requirement </a:t>
            </a:r>
            <a:r>
              <a:rPr lang="en-US" sz="1600"/>
              <a:t>and the eight FCG elements, along with a cross reference in Section 120</a:t>
            </a:r>
          </a:p>
        </p:txBody>
      </p:sp>
      <p:sp>
        <p:nvSpPr>
          <p:cNvPr id="2" name="Title 1">
            <a:extLst>
              <a:ext uri="{FF2B5EF4-FFF2-40B4-BE49-F238E27FC236}">
                <a16:creationId xmlns:a16="http://schemas.microsoft.com/office/drawing/2014/main" id="{233B3603-7454-6739-A1AE-DBB709E42644}"/>
              </a:ext>
            </a:extLst>
          </p:cNvPr>
          <p:cNvSpPr>
            <a:spLocks noGrp="1"/>
          </p:cNvSpPr>
          <p:nvPr>
            <p:ph type="title"/>
          </p:nvPr>
        </p:nvSpPr>
        <p:spPr/>
        <p:txBody>
          <a:bodyPr/>
          <a:lstStyle/>
          <a:p>
            <a:r>
              <a:rPr lang="en-US"/>
              <a:t>Options and Way Forward</a:t>
            </a:r>
          </a:p>
        </p:txBody>
      </p:sp>
      <p:sp>
        <p:nvSpPr>
          <p:cNvPr id="3" name="Slide Number Placeholder 2">
            <a:extLst>
              <a:ext uri="{FF2B5EF4-FFF2-40B4-BE49-F238E27FC236}">
                <a16:creationId xmlns:a16="http://schemas.microsoft.com/office/drawing/2014/main" id="{5DBC1B48-0DE0-F5A9-87B5-27164F9BDCC1}"/>
              </a:ext>
            </a:extLst>
          </p:cNvPr>
          <p:cNvSpPr>
            <a:spLocks noGrp="1"/>
          </p:cNvSpPr>
          <p:nvPr>
            <p:ph type="sldNum" sz="quarter" idx="12"/>
          </p:nvPr>
        </p:nvSpPr>
        <p:spPr/>
        <p:txBody>
          <a:bodyPr/>
          <a:lstStyle/>
          <a:p>
            <a:fld id="{99A02339-D840-6844-BF2C-3B4B9517014C}" type="slidenum">
              <a:rPr lang="en-US" smtClean="0"/>
              <a:pPr/>
              <a:t>24</a:t>
            </a:fld>
            <a:endParaRPr lang="en-US"/>
          </a:p>
        </p:txBody>
      </p:sp>
      <p:sp>
        <p:nvSpPr>
          <p:cNvPr id="4" name="Text Placeholder 3">
            <a:extLst>
              <a:ext uri="{FF2B5EF4-FFF2-40B4-BE49-F238E27FC236}">
                <a16:creationId xmlns:a16="http://schemas.microsoft.com/office/drawing/2014/main" id="{7D334469-85FA-423D-010D-19E65FA52AD7}"/>
              </a:ext>
            </a:extLst>
          </p:cNvPr>
          <p:cNvSpPr>
            <a:spLocks noGrp="1"/>
          </p:cNvSpPr>
          <p:nvPr>
            <p:ph type="body" sz="quarter" idx="13"/>
          </p:nvPr>
        </p:nvSpPr>
        <p:spPr/>
        <p:txBody>
          <a:bodyPr/>
          <a:lstStyle/>
          <a:p>
            <a:r>
              <a:rPr lang="en-US"/>
              <a:t>within THE CODE</a:t>
            </a:r>
          </a:p>
        </p:txBody>
      </p:sp>
      <p:sp>
        <p:nvSpPr>
          <p:cNvPr id="8" name="Oval 7">
            <a:extLst>
              <a:ext uri="{FF2B5EF4-FFF2-40B4-BE49-F238E27FC236}">
                <a16:creationId xmlns:a16="http://schemas.microsoft.com/office/drawing/2014/main" id="{B5CB1F04-FE1C-24D1-D9A5-B74F8E66BB00}"/>
              </a:ext>
            </a:extLst>
          </p:cNvPr>
          <p:cNvSpPr/>
          <p:nvPr/>
        </p:nvSpPr>
        <p:spPr>
          <a:xfrm>
            <a:off x="114799" y="1543776"/>
            <a:ext cx="1616764" cy="997107"/>
          </a:xfrm>
          <a:prstGeom prst="ellipse">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r>
              <a:rPr lang="en-US" b="1"/>
              <a:t>OPTION 2</a:t>
            </a:r>
          </a:p>
        </p:txBody>
      </p:sp>
      <p:pic>
        <p:nvPicPr>
          <p:cNvPr id="6" name="Picture 5">
            <a:extLst>
              <a:ext uri="{FF2B5EF4-FFF2-40B4-BE49-F238E27FC236}">
                <a16:creationId xmlns:a16="http://schemas.microsoft.com/office/drawing/2014/main" id="{A7C5CED9-19F0-60E1-86C8-CD8FF9034331}"/>
              </a:ext>
            </a:extLst>
          </p:cNvPr>
          <p:cNvPicPr>
            <a:picLocks noChangeAspect="1"/>
          </p:cNvPicPr>
          <p:nvPr/>
        </p:nvPicPr>
        <p:blipFill>
          <a:blip r:embed="rId2"/>
          <a:stretch>
            <a:fillRect/>
          </a:stretch>
        </p:blipFill>
        <p:spPr>
          <a:xfrm>
            <a:off x="5054749" y="1942803"/>
            <a:ext cx="5924854" cy="882695"/>
          </a:xfrm>
          <a:prstGeom prst="rect">
            <a:avLst/>
          </a:prstGeom>
        </p:spPr>
      </p:pic>
      <p:sp>
        <p:nvSpPr>
          <p:cNvPr id="7" name="Rectangle 6">
            <a:extLst>
              <a:ext uri="{FF2B5EF4-FFF2-40B4-BE49-F238E27FC236}">
                <a16:creationId xmlns:a16="http://schemas.microsoft.com/office/drawing/2014/main" id="{0DBA9697-F357-4CB2-BB8D-D2312BE1F4B6}"/>
              </a:ext>
            </a:extLst>
          </p:cNvPr>
          <p:cNvSpPr/>
          <p:nvPr/>
        </p:nvSpPr>
        <p:spPr>
          <a:xfrm>
            <a:off x="5054749" y="1648776"/>
            <a:ext cx="3703982" cy="27829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a:solidFill>
                  <a:schemeClr val="accent2"/>
                </a:solidFill>
              </a:rPr>
              <a:t>Cross reference in Section 120:</a:t>
            </a:r>
          </a:p>
        </p:txBody>
      </p:sp>
      <p:sp>
        <p:nvSpPr>
          <p:cNvPr id="10" name="Rectangle 9">
            <a:extLst>
              <a:ext uri="{FF2B5EF4-FFF2-40B4-BE49-F238E27FC236}">
                <a16:creationId xmlns:a16="http://schemas.microsoft.com/office/drawing/2014/main" id="{62ACC0C7-20E8-449F-1061-4FCCEA3A277F}"/>
              </a:ext>
            </a:extLst>
          </p:cNvPr>
          <p:cNvSpPr/>
          <p:nvPr/>
        </p:nvSpPr>
        <p:spPr>
          <a:xfrm>
            <a:off x="5383932" y="2903586"/>
            <a:ext cx="5825088" cy="278295"/>
          </a:xfrm>
          <a:prstGeom prst="rect">
            <a:avLst/>
          </a:prstGeom>
          <a:solidFill>
            <a:schemeClr val="accent3">
              <a:lumMod val="20000"/>
              <a:lumOff val="80000"/>
            </a:schemeClr>
          </a:solidFill>
          <a:ln/>
        </p:spPr>
        <p:style>
          <a:lnRef idx="2">
            <a:schemeClr val="accent3"/>
          </a:lnRef>
          <a:fillRef idx="1">
            <a:schemeClr val="lt1"/>
          </a:fillRef>
          <a:effectRef idx="0">
            <a:schemeClr val="accent3"/>
          </a:effectRef>
          <a:fontRef idx="minor">
            <a:schemeClr val="dk1"/>
          </a:fontRef>
        </p:style>
        <p:txBody>
          <a:bodyPr rtlCol="0" anchor="ctr"/>
          <a:lstStyle/>
          <a:p>
            <a:r>
              <a:rPr lang="en-US" b="1">
                <a:solidFill>
                  <a:schemeClr val="accent3">
                    <a:lumMod val="50000"/>
                  </a:schemeClr>
                </a:solidFill>
              </a:rPr>
              <a:t>Overarching provision – </a:t>
            </a:r>
            <a:r>
              <a:rPr lang="en-US" b="1" i="1">
                <a:solidFill>
                  <a:schemeClr val="accent3">
                    <a:lumMod val="50000"/>
                  </a:schemeClr>
                </a:solidFill>
              </a:rPr>
              <a:t>as a requirement:</a:t>
            </a:r>
          </a:p>
        </p:txBody>
      </p:sp>
      <p:sp>
        <p:nvSpPr>
          <p:cNvPr id="12" name="Rectangle 11">
            <a:extLst>
              <a:ext uri="{FF2B5EF4-FFF2-40B4-BE49-F238E27FC236}">
                <a16:creationId xmlns:a16="http://schemas.microsoft.com/office/drawing/2014/main" id="{26294A66-F61D-47F4-0C81-A49278A6EC12}"/>
              </a:ext>
            </a:extLst>
          </p:cNvPr>
          <p:cNvSpPr/>
          <p:nvPr/>
        </p:nvSpPr>
        <p:spPr>
          <a:xfrm>
            <a:off x="5383931" y="4008253"/>
            <a:ext cx="5825089" cy="278295"/>
          </a:xfrm>
          <a:prstGeom prst="rect">
            <a:avLst/>
          </a:prstGeom>
          <a:solidFill>
            <a:schemeClr val="accent4">
              <a:lumMod val="20000"/>
              <a:lumOff val="80000"/>
            </a:schemeClr>
          </a:solidFill>
          <a:ln/>
        </p:spPr>
        <p:style>
          <a:lnRef idx="2">
            <a:schemeClr val="accent5"/>
          </a:lnRef>
          <a:fillRef idx="1">
            <a:schemeClr val="lt1"/>
          </a:fillRef>
          <a:effectRef idx="0">
            <a:schemeClr val="accent5"/>
          </a:effectRef>
          <a:fontRef idx="minor">
            <a:schemeClr val="dk1"/>
          </a:fontRef>
        </p:style>
        <p:txBody>
          <a:bodyPr rtlCol="0" anchor="ctr"/>
          <a:lstStyle/>
          <a:p>
            <a:r>
              <a:rPr lang="en-US" b="1">
                <a:solidFill>
                  <a:schemeClr val="accent5">
                    <a:lumMod val="50000"/>
                  </a:schemeClr>
                </a:solidFill>
              </a:rPr>
              <a:t>Overarching provision – </a:t>
            </a:r>
            <a:r>
              <a:rPr lang="en-US" b="1" i="1">
                <a:solidFill>
                  <a:schemeClr val="accent5">
                    <a:lumMod val="50000"/>
                  </a:schemeClr>
                </a:solidFill>
              </a:rPr>
              <a:t>as AM:</a:t>
            </a:r>
          </a:p>
        </p:txBody>
      </p:sp>
      <p:pic>
        <p:nvPicPr>
          <p:cNvPr id="14" name="Picture 13">
            <a:extLst>
              <a:ext uri="{FF2B5EF4-FFF2-40B4-BE49-F238E27FC236}">
                <a16:creationId xmlns:a16="http://schemas.microsoft.com/office/drawing/2014/main" id="{DFA78BD3-E149-978A-EF41-5F49A0E76D21}"/>
              </a:ext>
            </a:extLst>
          </p:cNvPr>
          <p:cNvPicPr>
            <a:picLocks noChangeAspect="1"/>
          </p:cNvPicPr>
          <p:nvPr/>
        </p:nvPicPr>
        <p:blipFill>
          <a:blip r:embed="rId3"/>
          <a:stretch>
            <a:fillRect/>
          </a:stretch>
        </p:blipFill>
        <p:spPr>
          <a:xfrm>
            <a:off x="5383931" y="3195968"/>
            <a:ext cx="5874052" cy="749339"/>
          </a:xfrm>
          <a:prstGeom prst="rect">
            <a:avLst/>
          </a:prstGeom>
        </p:spPr>
      </p:pic>
      <p:pic>
        <p:nvPicPr>
          <p:cNvPr id="16" name="Picture 15">
            <a:extLst>
              <a:ext uri="{FF2B5EF4-FFF2-40B4-BE49-F238E27FC236}">
                <a16:creationId xmlns:a16="http://schemas.microsoft.com/office/drawing/2014/main" id="{2587D0A4-0A26-DCC1-206F-1D044F157ED0}"/>
              </a:ext>
            </a:extLst>
          </p:cNvPr>
          <p:cNvPicPr>
            <a:picLocks noChangeAspect="1"/>
          </p:cNvPicPr>
          <p:nvPr/>
        </p:nvPicPr>
        <p:blipFill>
          <a:blip r:embed="rId4"/>
          <a:stretch>
            <a:fillRect/>
          </a:stretch>
        </p:blipFill>
        <p:spPr>
          <a:xfrm>
            <a:off x="5383931" y="4318241"/>
            <a:ext cx="5855001" cy="495325"/>
          </a:xfrm>
          <a:prstGeom prst="rect">
            <a:avLst/>
          </a:prstGeom>
        </p:spPr>
      </p:pic>
      <p:sp>
        <p:nvSpPr>
          <p:cNvPr id="17" name="Rectangle 16">
            <a:extLst>
              <a:ext uri="{FF2B5EF4-FFF2-40B4-BE49-F238E27FC236}">
                <a16:creationId xmlns:a16="http://schemas.microsoft.com/office/drawing/2014/main" id="{8CA0BC81-D6F2-A38D-0C56-87FFC28647DA}"/>
              </a:ext>
            </a:extLst>
          </p:cNvPr>
          <p:cNvSpPr/>
          <p:nvPr/>
        </p:nvSpPr>
        <p:spPr>
          <a:xfrm>
            <a:off x="5054746" y="4875345"/>
            <a:ext cx="3823817" cy="27829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a:solidFill>
                  <a:schemeClr val="accent2"/>
                </a:solidFill>
              </a:rPr>
              <a:t>Eight FCG elements (</a:t>
            </a:r>
            <a:r>
              <a:rPr lang="en-US" b="1" i="1">
                <a:solidFill>
                  <a:schemeClr val="accent2"/>
                </a:solidFill>
              </a:rPr>
              <a:t>extract</a:t>
            </a:r>
            <a:r>
              <a:rPr lang="en-US" b="1">
                <a:solidFill>
                  <a:schemeClr val="accent2"/>
                </a:solidFill>
              </a:rPr>
              <a:t>):</a:t>
            </a:r>
          </a:p>
        </p:txBody>
      </p:sp>
      <p:pic>
        <p:nvPicPr>
          <p:cNvPr id="19" name="Picture 18">
            <a:extLst>
              <a:ext uri="{FF2B5EF4-FFF2-40B4-BE49-F238E27FC236}">
                <a16:creationId xmlns:a16="http://schemas.microsoft.com/office/drawing/2014/main" id="{B76EC7B6-29FD-9C7A-9789-252F1B3A5280}"/>
              </a:ext>
            </a:extLst>
          </p:cNvPr>
          <p:cNvPicPr>
            <a:picLocks noChangeAspect="1"/>
          </p:cNvPicPr>
          <p:nvPr/>
        </p:nvPicPr>
        <p:blipFill>
          <a:blip r:embed="rId5"/>
          <a:stretch>
            <a:fillRect/>
          </a:stretch>
        </p:blipFill>
        <p:spPr>
          <a:xfrm>
            <a:off x="5054746" y="5173384"/>
            <a:ext cx="5855001" cy="1358970"/>
          </a:xfrm>
          <a:prstGeom prst="rect">
            <a:avLst/>
          </a:prstGeom>
        </p:spPr>
      </p:pic>
      <p:sp>
        <p:nvSpPr>
          <p:cNvPr id="20" name="Rectangle 19">
            <a:extLst>
              <a:ext uri="{FF2B5EF4-FFF2-40B4-BE49-F238E27FC236}">
                <a16:creationId xmlns:a16="http://schemas.microsoft.com/office/drawing/2014/main" id="{EB629DEC-A20B-EBC5-FD3F-9F2C6E7593B4}"/>
              </a:ext>
            </a:extLst>
          </p:cNvPr>
          <p:cNvSpPr/>
          <p:nvPr/>
        </p:nvSpPr>
        <p:spPr>
          <a:xfrm>
            <a:off x="4538480" y="1654726"/>
            <a:ext cx="298174" cy="487762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b="1" i="1"/>
              <a:t>ILLUSTRATION</a:t>
            </a:r>
          </a:p>
        </p:txBody>
      </p:sp>
      <p:sp>
        <p:nvSpPr>
          <p:cNvPr id="5" name="Rectangle 4">
            <a:extLst>
              <a:ext uri="{FF2B5EF4-FFF2-40B4-BE49-F238E27FC236}">
                <a16:creationId xmlns:a16="http://schemas.microsoft.com/office/drawing/2014/main" id="{B0E40E3C-EAB5-1B74-2EE1-DF2441E46054}"/>
              </a:ext>
            </a:extLst>
          </p:cNvPr>
          <p:cNvSpPr/>
          <p:nvPr/>
        </p:nvSpPr>
        <p:spPr>
          <a:xfrm>
            <a:off x="1555809" y="4049890"/>
            <a:ext cx="2627242" cy="2030570"/>
          </a:xfrm>
          <a:prstGeom prst="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r>
              <a:rPr lang="en-US" b="1">
                <a:solidFill>
                  <a:schemeClr val="accent5">
                    <a:lumMod val="50000"/>
                  </a:schemeClr>
                </a:solidFill>
              </a:rPr>
              <a:t>Option 2b</a:t>
            </a:r>
          </a:p>
          <a:p>
            <a:pPr algn="ctr"/>
            <a:r>
              <a:rPr lang="en-US" sz="1600"/>
              <a:t>New provisions addressing FCG in Section 300, including an </a:t>
            </a:r>
            <a:r>
              <a:rPr lang="en-US" sz="1600" b="1" u="sng">
                <a:solidFill>
                  <a:schemeClr val="accent5">
                    <a:lumMod val="50000"/>
                  </a:schemeClr>
                </a:solidFill>
              </a:rPr>
              <a:t>overarching AM</a:t>
            </a:r>
            <a:r>
              <a:rPr lang="en-US" sz="1600" b="1"/>
              <a:t> </a:t>
            </a:r>
            <a:r>
              <a:rPr lang="en-US" sz="1600"/>
              <a:t>and the eight FCG elements, along with a cross reference in Section 120</a:t>
            </a:r>
          </a:p>
        </p:txBody>
      </p:sp>
      <p:sp>
        <p:nvSpPr>
          <p:cNvPr id="11" name="TextBox 10">
            <a:extLst>
              <a:ext uri="{FF2B5EF4-FFF2-40B4-BE49-F238E27FC236}">
                <a16:creationId xmlns:a16="http://schemas.microsoft.com/office/drawing/2014/main" id="{EBECAF94-E250-9C39-6BCB-8BAF9F2EBF89}"/>
              </a:ext>
            </a:extLst>
          </p:cNvPr>
          <p:cNvSpPr txBox="1"/>
          <p:nvPr/>
        </p:nvSpPr>
        <p:spPr>
          <a:xfrm>
            <a:off x="1028201" y="3697808"/>
            <a:ext cx="470000" cy="369332"/>
          </a:xfrm>
          <a:prstGeom prst="rect">
            <a:avLst/>
          </a:prstGeom>
          <a:noFill/>
        </p:spPr>
        <p:txBody>
          <a:bodyPr wrap="none" rtlCol="0">
            <a:spAutoFit/>
          </a:bodyPr>
          <a:lstStyle/>
          <a:p>
            <a:r>
              <a:rPr lang="en-US" b="1">
                <a:solidFill>
                  <a:schemeClr val="accent4">
                    <a:lumMod val="50000"/>
                  </a:schemeClr>
                </a:solidFill>
              </a:rPr>
              <a:t>OR</a:t>
            </a:r>
          </a:p>
        </p:txBody>
      </p:sp>
      <p:sp>
        <p:nvSpPr>
          <p:cNvPr id="18" name="Arrow: Left 17">
            <a:extLst>
              <a:ext uri="{FF2B5EF4-FFF2-40B4-BE49-F238E27FC236}">
                <a16:creationId xmlns:a16="http://schemas.microsoft.com/office/drawing/2014/main" id="{417DA824-853C-B046-5A5C-30F479673EA7}"/>
              </a:ext>
            </a:extLst>
          </p:cNvPr>
          <p:cNvSpPr/>
          <p:nvPr/>
        </p:nvSpPr>
        <p:spPr>
          <a:xfrm>
            <a:off x="11238932" y="2665471"/>
            <a:ext cx="621792" cy="749339"/>
          </a:xfrm>
          <a:prstGeom prst="left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b="1">
                <a:solidFill>
                  <a:schemeClr val="accent3">
                    <a:lumMod val="50000"/>
                  </a:schemeClr>
                </a:solidFill>
              </a:rPr>
              <a:t>2a</a:t>
            </a:r>
          </a:p>
        </p:txBody>
      </p:sp>
      <p:sp>
        <p:nvSpPr>
          <p:cNvPr id="21" name="Arrow: Left 20">
            <a:extLst>
              <a:ext uri="{FF2B5EF4-FFF2-40B4-BE49-F238E27FC236}">
                <a16:creationId xmlns:a16="http://schemas.microsoft.com/office/drawing/2014/main" id="{1B3FD89D-4ACF-D3C5-92BE-E240C15B5308}"/>
              </a:ext>
            </a:extLst>
          </p:cNvPr>
          <p:cNvSpPr/>
          <p:nvPr/>
        </p:nvSpPr>
        <p:spPr>
          <a:xfrm>
            <a:off x="11237790" y="3778357"/>
            <a:ext cx="621792" cy="749339"/>
          </a:xfrm>
          <a:prstGeom prst="leftArrow">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US" b="1">
                <a:solidFill>
                  <a:schemeClr val="accent5">
                    <a:lumMod val="50000"/>
                  </a:schemeClr>
                </a:solidFill>
              </a:rPr>
              <a:t>2b</a:t>
            </a:r>
          </a:p>
        </p:txBody>
      </p:sp>
    </p:spTree>
    <p:extLst>
      <p:ext uri="{BB962C8B-B14F-4D97-AF65-F5344CB8AC3E}">
        <p14:creationId xmlns:p14="http://schemas.microsoft.com/office/powerpoint/2010/main" val="11707752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E39DE8-45DF-C006-824B-BAB941A4FE2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C1F8372-F022-9A8C-5B92-FC561EF3042B}"/>
              </a:ext>
            </a:extLst>
          </p:cNvPr>
          <p:cNvSpPr>
            <a:spLocks noGrp="1"/>
          </p:cNvSpPr>
          <p:nvPr>
            <p:ph type="title"/>
          </p:nvPr>
        </p:nvSpPr>
        <p:spPr/>
        <p:txBody>
          <a:bodyPr/>
          <a:lstStyle/>
          <a:p>
            <a:r>
              <a:rPr lang="en-US"/>
              <a:t>Options and Way Forward</a:t>
            </a:r>
          </a:p>
        </p:txBody>
      </p:sp>
      <p:sp>
        <p:nvSpPr>
          <p:cNvPr id="3" name="Slide Number Placeholder 2">
            <a:extLst>
              <a:ext uri="{FF2B5EF4-FFF2-40B4-BE49-F238E27FC236}">
                <a16:creationId xmlns:a16="http://schemas.microsoft.com/office/drawing/2014/main" id="{9D42EB3C-61FC-3D6E-1DC5-A579AC01978B}"/>
              </a:ext>
            </a:extLst>
          </p:cNvPr>
          <p:cNvSpPr>
            <a:spLocks noGrp="1"/>
          </p:cNvSpPr>
          <p:nvPr>
            <p:ph type="sldNum" sz="quarter" idx="12"/>
          </p:nvPr>
        </p:nvSpPr>
        <p:spPr/>
        <p:txBody>
          <a:bodyPr/>
          <a:lstStyle/>
          <a:p>
            <a:fld id="{99A02339-D840-6844-BF2C-3B4B9517014C}" type="slidenum">
              <a:rPr lang="en-US" smtClean="0"/>
              <a:pPr/>
              <a:t>25</a:t>
            </a:fld>
            <a:endParaRPr lang="en-US"/>
          </a:p>
        </p:txBody>
      </p:sp>
      <p:sp>
        <p:nvSpPr>
          <p:cNvPr id="4" name="Text Placeholder 3">
            <a:extLst>
              <a:ext uri="{FF2B5EF4-FFF2-40B4-BE49-F238E27FC236}">
                <a16:creationId xmlns:a16="http://schemas.microsoft.com/office/drawing/2014/main" id="{588892A6-C92B-A1A0-DCD5-C8AF556D43BA}"/>
              </a:ext>
            </a:extLst>
          </p:cNvPr>
          <p:cNvSpPr>
            <a:spLocks noGrp="1"/>
          </p:cNvSpPr>
          <p:nvPr>
            <p:ph type="body" sz="quarter" idx="13"/>
          </p:nvPr>
        </p:nvSpPr>
        <p:spPr/>
        <p:txBody>
          <a:bodyPr/>
          <a:lstStyle/>
          <a:p>
            <a:r>
              <a:rPr lang="en-US"/>
              <a:t>within THE CODE</a:t>
            </a:r>
          </a:p>
        </p:txBody>
      </p:sp>
      <p:graphicFrame>
        <p:nvGraphicFramePr>
          <p:cNvPr id="11" name="Table 10">
            <a:extLst>
              <a:ext uri="{FF2B5EF4-FFF2-40B4-BE49-F238E27FC236}">
                <a16:creationId xmlns:a16="http://schemas.microsoft.com/office/drawing/2014/main" id="{E4416DFD-465E-CE21-3CCD-57206E12DFED}"/>
              </a:ext>
            </a:extLst>
          </p:cNvPr>
          <p:cNvGraphicFramePr>
            <a:graphicFrameLocks noGrp="1"/>
          </p:cNvGraphicFramePr>
          <p:nvPr>
            <p:extLst>
              <p:ext uri="{D42A27DB-BD31-4B8C-83A1-F6EECF244321}">
                <p14:modId xmlns:p14="http://schemas.microsoft.com/office/powerpoint/2010/main" val="567809488"/>
              </p:ext>
            </p:extLst>
          </p:nvPr>
        </p:nvGraphicFramePr>
        <p:xfrm>
          <a:off x="4710160" y="1729649"/>
          <a:ext cx="6641327" cy="4549324"/>
        </p:xfrm>
        <a:graphic>
          <a:graphicData uri="http://schemas.openxmlformats.org/drawingml/2006/table">
            <a:tbl>
              <a:tblPr firstRow="1" bandRow="1">
                <a:tableStyleId>{073A0DAA-6AF3-43AB-8588-CEC1D06C72B9}</a:tableStyleId>
              </a:tblPr>
              <a:tblGrid>
                <a:gridCol w="3916415">
                  <a:extLst>
                    <a:ext uri="{9D8B030D-6E8A-4147-A177-3AD203B41FA5}">
                      <a16:colId xmlns:a16="http://schemas.microsoft.com/office/drawing/2014/main" val="1508074309"/>
                    </a:ext>
                  </a:extLst>
                </a:gridCol>
                <a:gridCol w="2724912">
                  <a:extLst>
                    <a:ext uri="{9D8B030D-6E8A-4147-A177-3AD203B41FA5}">
                      <a16:colId xmlns:a16="http://schemas.microsoft.com/office/drawing/2014/main" val="3445705998"/>
                    </a:ext>
                  </a:extLst>
                </a:gridCol>
              </a:tblGrid>
              <a:tr h="569641">
                <a:tc>
                  <a:txBody>
                    <a:bodyPr/>
                    <a:lstStyle/>
                    <a:p>
                      <a:r>
                        <a:rPr lang="en-US" sz="1700">
                          <a:solidFill>
                            <a:schemeClr val="accent2"/>
                          </a:solidFill>
                        </a:rPr>
                        <a:t>Advantages </a:t>
                      </a:r>
                    </a:p>
                  </a:txBody>
                  <a:tcPr/>
                </a:tc>
                <a:tc>
                  <a:txBody>
                    <a:bodyPr/>
                    <a:lstStyle/>
                    <a:p>
                      <a:r>
                        <a:rPr lang="en-US" sz="1700">
                          <a:solidFill>
                            <a:schemeClr val="accent2"/>
                          </a:solidFill>
                        </a:rPr>
                        <a:t>Disadvantages </a:t>
                      </a:r>
                    </a:p>
                  </a:txBody>
                  <a:tcPr/>
                </a:tc>
                <a:extLst>
                  <a:ext uri="{0D108BD9-81ED-4DB2-BD59-A6C34878D82A}">
                    <a16:rowId xmlns:a16="http://schemas.microsoft.com/office/drawing/2014/main" val="1703307968"/>
                  </a:ext>
                </a:extLst>
              </a:tr>
              <a:tr h="3979683">
                <a:tc>
                  <a:txBody>
                    <a:bodyPr/>
                    <a:lstStyle/>
                    <a:p>
                      <a:pPr>
                        <a:spcBef>
                          <a:spcPts val="600"/>
                        </a:spcBef>
                        <a:spcAft>
                          <a:spcPts val="600"/>
                        </a:spcAft>
                      </a:pPr>
                      <a:r>
                        <a:rPr lang="en-US" sz="1700">
                          <a:solidFill>
                            <a:srgbClr val="000000"/>
                          </a:solidFill>
                        </a:rPr>
                        <a:t>• Makes it clear what the global baseline expectation for FCG is</a:t>
                      </a:r>
                    </a:p>
                    <a:p>
                      <a:pPr>
                        <a:spcBef>
                          <a:spcPts val="600"/>
                        </a:spcBef>
                        <a:spcAft>
                          <a:spcPts val="600"/>
                        </a:spcAft>
                      </a:pPr>
                      <a:r>
                        <a:rPr lang="en-US" sz="1700">
                          <a:solidFill>
                            <a:srgbClr val="000000"/>
                          </a:solidFill>
                        </a:rPr>
                        <a:t>• </a:t>
                      </a:r>
                      <a:r>
                        <a:rPr lang="en-US" sz="1700" strike="noStrike">
                          <a:solidFill>
                            <a:srgbClr val="000000"/>
                          </a:solidFill>
                        </a:rPr>
                        <a:t>The location and cross reference gives prominence </a:t>
                      </a:r>
                      <a:r>
                        <a:rPr lang="en-US" sz="1700">
                          <a:solidFill>
                            <a:srgbClr val="000000"/>
                          </a:solidFill>
                        </a:rPr>
                        <a:t>to the framework </a:t>
                      </a:r>
                    </a:p>
                    <a:p>
                      <a:pPr>
                        <a:spcBef>
                          <a:spcPts val="600"/>
                        </a:spcBef>
                        <a:spcAft>
                          <a:spcPts val="600"/>
                        </a:spcAft>
                      </a:pPr>
                      <a:r>
                        <a:rPr lang="en-US" sz="1700">
                          <a:solidFill>
                            <a:srgbClr val="000000"/>
                          </a:solidFill>
                        </a:rPr>
                        <a:t>• Provisions can be written from the perspective of the firm and the specific expectations for FCG</a:t>
                      </a:r>
                      <a:endParaRPr lang="en-US" sz="1700" strike="sngStrike" kern="1200">
                        <a:solidFill>
                          <a:srgbClr val="000000"/>
                        </a:solidFill>
                        <a:latin typeface="+mn-lt"/>
                        <a:ea typeface="+mn-ea"/>
                        <a:cs typeface="+mn-cs"/>
                      </a:endParaRPr>
                    </a:p>
                    <a:p>
                      <a:pPr>
                        <a:spcBef>
                          <a:spcPts val="600"/>
                        </a:spcBef>
                        <a:spcAft>
                          <a:spcPts val="600"/>
                        </a:spcAft>
                      </a:pPr>
                      <a:r>
                        <a:rPr lang="en-US" sz="1700">
                          <a:solidFill>
                            <a:srgbClr val="000000"/>
                          </a:solidFill>
                        </a:rPr>
                        <a:t>• Basis for guidance to be developed outside the Code </a:t>
                      </a:r>
                    </a:p>
                    <a:p>
                      <a:pPr>
                        <a:spcBef>
                          <a:spcPts val="600"/>
                        </a:spcBef>
                        <a:spcAft>
                          <a:spcPts val="600"/>
                        </a:spcAft>
                      </a:pPr>
                      <a:r>
                        <a:rPr lang="en-US" sz="1700">
                          <a:solidFill>
                            <a:srgbClr val="000000"/>
                          </a:solidFill>
                        </a:rPr>
                        <a:t>• Consistency of application as it sits inside the Code </a:t>
                      </a:r>
                    </a:p>
                  </a:txBody>
                  <a:tcPr/>
                </a:tc>
                <a:tc>
                  <a:txBody>
                    <a:bodyPr/>
                    <a:lstStyle/>
                    <a:p>
                      <a:pPr>
                        <a:spcBef>
                          <a:spcPts val="600"/>
                        </a:spcBef>
                        <a:spcAft>
                          <a:spcPts val="600"/>
                        </a:spcAft>
                      </a:pPr>
                      <a:r>
                        <a:rPr lang="en-US" sz="1700">
                          <a:solidFill>
                            <a:srgbClr val="000000"/>
                          </a:solidFill>
                        </a:rPr>
                        <a:t>• Lower visibility of the FCG framework compared to Option 3 </a:t>
                      </a:r>
                    </a:p>
                  </a:txBody>
                  <a:tcPr/>
                </a:tc>
                <a:extLst>
                  <a:ext uri="{0D108BD9-81ED-4DB2-BD59-A6C34878D82A}">
                    <a16:rowId xmlns:a16="http://schemas.microsoft.com/office/drawing/2014/main" val="1895514865"/>
                  </a:ext>
                </a:extLst>
              </a:tr>
            </a:tbl>
          </a:graphicData>
        </a:graphic>
      </p:graphicFrame>
      <p:sp>
        <p:nvSpPr>
          <p:cNvPr id="12" name="Rectangle 11">
            <a:extLst>
              <a:ext uri="{FF2B5EF4-FFF2-40B4-BE49-F238E27FC236}">
                <a16:creationId xmlns:a16="http://schemas.microsoft.com/office/drawing/2014/main" id="{691EA5C2-ABB9-AD4A-CE72-39F884C7996E}"/>
              </a:ext>
            </a:extLst>
          </p:cNvPr>
          <p:cNvSpPr/>
          <p:nvPr/>
        </p:nvSpPr>
        <p:spPr>
          <a:xfrm>
            <a:off x="1555809" y="1729649"/>
            <a:ext cx="2627242" cy="2030571"/>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b="1" dirty="0">
                <a:solidFill>
                  <a:schemeClr val="accent3">
                    <a:lumMod val="50000"/>
                  </a:schemeClr>
                </a:solidFill>
              </a:rPr>
              <a:t>Option 2a</a:t>
            </a:r>
          </a:p>
          <a:p>
            <a:pPr algn="ctr"/>
            <a:r>
              <a:rPr lang="en-US" sz="1600" dirty="0"/>
              <a:t>New provisions addressing FCG in Section 300, including an </a:t>
            </a:r>
            <a:r>
              <a:rPr lang="en-US" sz="1600" b="1" u="sng" dirty="0">
                <a:solidFill>
                  <a:schemeClr val="accent3">
                    <a:lumMod val="50000"/>
                  </a:schemeClr>
                </a:solidFill>
              </a:rPr>
              <a:t>overarching requirement </a:t>
            </a:r>
            <a:r>
              <a:rPr lang="en-US" sz="1600" dirty="0"/>
              <a:t>and the eight FCG elements, along with a cross reference in Section 120</a:t>
            </a:r>
          </a:p>
        </p:txBody>
      </p:sp>
      <p:sp>
        <p:nvSpPr>
          <p:cNvPr id="13" name="Oval 12">
            <a:extLst>
              <a:ext uri="{FF2B5EF4-FFF2-40B4-BE49-F238E27FC236}">
                <a16:creationId xmlns:a16="http://schemas.microsoft.com/office/drawing/2014/main" id="{373FF316-FB9C-8EE6-099F-9E8220400804}"/>
              </a:ext>
            </a:extLst>
          </p:cNvPr>
          <p:cNvSpPr/>
          <p:nvPr/>
        </p:nvSpPr>
        <p:spPr>
          <a:xfrm>
            <a:off x="114799" y="1543776"/>
            <a:ext cx="1616764" cy="997107"/>
          </a:xfrm>
          <a:prstGeom prst="ellips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b="1"/>
              <a:t>OPTION 2</a:t>
            </a:r>
          </a:p>
        </p:txBody>
      </p:sp>
      <p:sp>
        <p:nvSpPr>
          <p:cNvPr id="14" name="Rectangle 13">
            <a:extLst>
              <a:ext uri="{FF2B5EF4-FFF2-40B4-BE49-F238E27FC236}">
                <a16:creationId xmlns:a16="http://schemas.microsoft.com/office/drawing/2014/main" id="{D92604DC-2969-290B-C07C-69B9E213A778}"/>
              </a:ext>
            </a:extLst>
          </p:cNvPr>
          <p:cNvSpPr/>
          <p:nvPr/>
        </p:nvSpPr>
        <p:spPr>
          <a:xfrm>
            <a:off x="1555809" y="4049890"/>
            <a:ext cx="2627242" cy="2030570"/>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b="1" dirty="0">
                <a:solidFill>
                  <a:schemeClr val="accent5">
                    <a:lumMod val="50000"/>
                  </a:schemeClr>
                </a:solidFill>
              </a:rPr>
              <a:t>Option 2b</a:t>
            </a:r>
          </a:p>
          <a:p>
            <a:pPr algn="ctr"/>
            <a:r>
              <a:rPr lang="en-US" sz="1600" dirty="0"/>
              <a:t>New provisions addressing FCG in Section 300, including an </a:t>
            </a:r>
            <a:r>
              <a:rPr lang="en-US" sz="1600" b="1" u="sng" dirty="0">
                <a:solidFill>
                  <a:schemeClr val="accent5">
                    <a:lumMod val="50000"/>
                  </a:schemeClr>
                </a:solidFill>
              </a:rPr>
              <a:t>overarching AM</a:t>
            </a:r>
            <a:r>
              <a:rPr lang="en-US" sz="1600" b="1" dirty="0"/>
              <a:t> </a:t>
            </a:r>
            <a:r>
              <a:rPr lang="en-US" sz="1600" dirty="0"/>
              <a:t>and the eight FCG elements, along with a cross reference in Section 120</a:t>
            </a:r>
          </a:p>
        </p:txBody>
      </p:sp>
      <p:sp>
        <p:nvSpPr>
          <p:cNvPr id="15" name="TextBox 14">
            <a:extLst>
              <a:ext uri="{FF2B5EF4-FFF2-40B4-BE49-F238E27FC236}">
                <a16:creationId xmlns:a16="http://schemas.microsoft.com/office/drawing/2014/main" id="{7AB49B1A-3A3C-53E4-DA03-8584F70D16ED}"/>
              </a:ext>
            </a:extLst>
          </p:cNvPr>
          <p:cNvSpPr txBox="1"/>
          <p:nvPr/>
        </p:nvSpPr>
        <p:spPr>
          <a:xfrm>
            <a:off x="1028201" y="3697808"/>
            <a:ext cx="470000" cy="369332"/>
          </a:xfrm>
          <a:prstGeom prst="rect">
            <a:avLst/>
          </a:prstGeom>
          <a:noFill/>
        </p:spPr>
        <p:txBody>
          <a:bodyPr wrap="none" rtlCol="0">
            <a:spAutoFit/>
          </a:bodyPr>
          <a:lstStyle/>
          <a:p>
            <a:r>
              <a:rPr lang="en-US" b="1">
                <a:solidFill>
                  <a:schemeClr val="accent4">
                    <a:lumMod val="50000"/>
                  </a:schemeClr>
                </a:solidFill>
              </a:rPr>
              <a:t>OR</a:t>
            </a:r>
          </a:p>
        </p:txBody>
      </p:sp>
    </p:spTree>
    <p:extLst>
      <p:ext uri="{BB962C8B-B14F-4D97-AF65-F5344CB8AC3E}">
        <p14:creationId xmlns:p14="http://schemas.microsoft.com/office/powerpoint/2010/main" val="27241050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665317-BD3C-1B65-A886-8744F302A98C}"/>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E8168993-E3E7-4C2A-093F-B9E21409A0F6}"/>
              </a:ext>
            </a:extLst>
          </p:cNvPr>
          <p:cNvSpPr/>
          <p:nvPr/>
        </p:nvSpPr>
        <p:spPr>
          <a:xfrm>
            <a:off x="1242393" y="2564295"/>
            <a:ext cx="2627242" cy="2935357"/>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dirty="0"/>
              <a:t>New section in Part 3 (e.g., new Section 305) containing an FCG framework with requirements and AM addressing the eight FCG elements </a:t>
            </a:r>
          </a:p>
        </p:txBody>
      </p:sp>
      <p:sp>
        <p:nvSpPr>
          <p:cNvPr id="2" name="Title 1">
            <a:extLst>
              <a:ext uri="{FF2B5EF4-FFF2-40B4-BE49-F238E27FC236}">
                <a16:creationId xmlns:a16="http://schemas.microsoft.com/office/drawing/2014/main" id="{C032C311-8C62-C5A1-4567-FCB0C98FBE9F}"/>
              </a:ext>
            </a:extLst>
          </p:cNvPr>
          <p:cNvSpPr>
            <a:spLocks noGrp="1"/>
          </p:cNvSpPr>
          <p:nvPr>
            <p:ph type="title"/>
          </p:nvPr>
        </p:nvSpPr>
        <p:spPr/>
        <p:txBody>
          <a:bodyPr/>
          <a:lstStyle/>
          <a:p>
            <a:r>
              <a:rPr lang="en-US"/>
              <a:t>Options and Way Forward</a:t>
            </a:r>
          </a:p>
        </p:txBody>
      </p:sp>
      <p:sp>
        <p:nvSpPr>
          <p:cNvPr id="3" name="Slide Number Placeholder 2">
            <a:extLst>
              <a:ext uri="{FF2B5EF4-FFF2-40B4-BE49-F238E27FC236}">
                <a16:creationId xmlns:a16="http://schemas.microsoft.com/office/drawing/2014/main" id="{630E9427-10CB-CED4-28EB-908059F4F0D5}"/>
              </a:ext>
            </a:extLst>
          </p:cNvPr>
          <p:cNvSpPr>
            <a:spLocks noGrp="1"/>
          </p:cNvSpPr>
          <p:nvPr>
            <p:ph type="sldNum" sz="quarter" idx="12"/>
          </p:nvPr>
        </p:nvSpPr>
        <p:spPr/>
        <p:txBody>
          <a:bodyPr/>
          <a:lstStyle/>
          <a:p>
            <a:fld id="{99A02339-D840-6844-BF2C-3B4B9517014C}" type="slidenum">
              <a:rPr lang="en-US" smtClean="0"/>
              <a:pPr/>
              <a:t>26</a:t>
            </a:fld>
            <a:endParaRPr lang="en-US"/>
          </a:p>
        </p:txBody>
      </p:sp>
      <p:sp>
        <p:nvSpPr>
          <p:cNvPr id="4" name="Text Placeholder 3">
            <a:extLst>
              <a:ext uri="{FF2B5EF4-FFF2-40B4-BE49-F238E27FC236}">
                <a16:creationId xmlns:a16="http://schemas.microsoft.com/office/drawing/2014/main" id="{6C76E53B-F680-21C3-B878-00429CB648AE}"/>
              </a:ext>
            </a:extLst>
          </p:cNvPr>
          <p:cNvSpPr>
            <a:spLocks noGrp="1"/>
          </p:cNvSpPr>
          <p:nvPr>
            <p:ph type="body" sz="quarter" idx="13"/>
          </p:nvPr>
        </p:nvSpPr>
        <p:spPr/>
        <p:txBody>
          <a:bodyPr/>
          <a:lstStyle/>
          <a:p>
            <a:r>
              <a:rPr lang="en-US"/>
              <a:t>within THE CODE</a:t>
            </a:r>
          </a:p>
        </p:txBody>
      </p:sp>
      <p:sp>
        <p:nvSpPr>
          <p:cNvPr id="8" name="Oval 7">
            <a:extLst>
              <a:ext uri="{FF2B5EF4-FFF2-40B4-BE49-F238E27FC236}">
                <a16:creationId xmlns:a16="http://schemas.microsoft.com/office/drawing/2014/main" id="{A0C77FD6-115C-5316-FE16-3C6E39E29D13}"/>
              </a:ext>
            </a:extLst>
          </p:cNvPr>
          <p:cNvSpPr/>
          <p:nvPr/>
        </p:nvSpPr>
        <p:spPr>
          <a:xfrm>
            <a:off x="470453" y="1871989"/>
            <a:ext cx="1616764" cy="997107"/>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b="1"/>
              <a:t>OPTION 3</a:t>
            </a:r>
          </a:p>
        </p:txBody>
      </p:sp>
      <p:pic>
        <p:nvPicPr>
          <p:cNvPr id="5" name="Picture 4">
            <a:extLst>
              <a:ext uri="{FF2B5EF4-FFF2-40B4-BE49-F238E27FC236}">
                <a16:creationId xmlns:a16="http://schemas.microsoft.com/office/drawing/2014/main" id="{09C546C2-AD0F-7DC6-FE7A-5135AABC6264}"/>
              </a:ext>
            </a:extLst>
          </p:cNvPr>
          <p:cNvPicPr>
            <a:picLocks noChangeAspect="1"/>
          </p:cNvPicPr>
          <p:nvPr/>
        </p:nvPicPr>
        <p:blipFill>
          <a:blip r:embed="rId2"/>
          <a:stretch>
            <a:fillRect/>
          </a:stretch>
        </p:blipFill>
        <p:spPr>
          <a:xfrm>
            <a:off x="4729732" y="1966257"/>
            <a:ext cx="6540836" cy="4254719"/>
          </a:xfrm>
          <a:prstGeom prst="rect">
            <a:avLst/>
          </a:prstGeom>
        </p:spPr>
      </p:pic>
      <p:sp>
        <p:nvSpPr>
          <p:cNvPr id="20" name="Rectangle 19">
            <a:extLst>
              <a:ext uri="{FF2B5EF4-FFF2-40B4-BE49-F238E27FC236}">
                <a16:creationId xmlns:a16="http://schemas.microsoft.com/office/drawing/2014/main" id="{9658F4DD-400F-994B-3514-EC6799D710A8}"/>
              </a:ext>
            </a:extLst>
          </p:cNvPr>
          <p:cNvSpPr/>
          <p:nvPr/>
        </p:nvSpPr>
        <p:spPr>
          <a:xfrm>
            <a:off x="4459365" y="2034208"/>
            <a:ext cx="298174" cy="418676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b="1" i="1">
                <a:solidFill>
                  <a:schemeClr val="dk1"/>
                </a:solidFill>
              </a:rPr>
              <a:t>ILLUSTRATION</a:t>
            </a:r>
          </a:p>
        </p:txBody>
      </p:sp>
      <p:sp>
        <p:nvSpPr>
          <p:cNvPr id="11" name="Rectangle: Rounded Corners 10">
            <a:extLst>
              <a:ext uri="{FF2B5EF4-FFF2-40B4-BE49-F238E27FC236}">
                <a16:creationId xmlns:a16="http://schemas.microsoft.com/office/drawing/2014/main" id="{B1E80CB1-E763-1008-726D-09173BE4C5FF}"/>
              </a:ext>
            </a:extLst>
          </p:cNvPr>
          <p:cNvSpPr/>
          <p:nvPr/>
        </p:nvSpPr>
        <p:spPr>
          <a:xfrm>
            <a:off x="8772939" y="1519808"/>
            <a:ext cx="2497629" cy="854765"/>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2000" b="1" i="1">
                <a:solidFill>
                  <a:schemeClr val="accent4">
                    <a:lumMod val="20000"/>
                    <a:lumOff val="80000"/>
                  </a:schemeClr>
                </a:solidFill>
              </a:rPr>
              <a:t>Potential Enduring Principles </a:t>
            </a:r>
          </a:p>
        </p:txBody>
      </p:sp>
      <p:sp>
        <p:nvSpPr>
          <p:cNvPr id="13" name="Rectangle 12">
            <a:extLst>
              <a:ext uri="{FF2B5EF4-FFF2-40B4-BE49-F238E27FC236}">
                <a16:creationId xmlns:a16="http://schemas.microsoft.com/office/drawing/2014/main" id="{9364456C-3FE4-5156-79B2-2B6CE33DA075}"/>
              </a:ext>
            </a:extLst>
          </p:cNvPr>
          <p:cNvSpPr/>
          <p:nvPr/>
        </p:nvSpPr>
        <p:spPr>
          <a:xfrm>
            <a:off x="4853330" y="1736035"/>
            <a:ext cx="3823817" cy="27829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i="1">
                <a:solidFill>
                  <a:schemeClr val="accent2"/>
                </a:solidFill>
              </a:rPr>
              <a:t>Extract</a:t>
            </a:r>
            <a:r>
              <a:rPr lang="en-US" b="1">
                <a:solidFill>
                  <a:schemeClr val="accent2"/>
                </a:solidFill>
              </a:rPr>
              <a:t>:</a:t>
            </a:r>
          </a:p>
        </p:txBody>
      </p:sp>
    </p:spTree>
    <p:extLst>
      <p:ext uri="{BB962C8B-B14F-4D97-AF65-F5344CB8AC3E}">
        <p14:creationId xmlns:p14="http://schemas.microsoft.com/office/powerpoint/2010/main" val="18228955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E2B584-E4EB-4FC1-5C92-76CAA9824B73}"/>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D15974B5-4873-D4D8-A7FB-6F5ADA18A436}"/>
              </a:ext>
            </a:extLst>
          </p:cNvPr>
          <p:cNvSpPr/>
          <p:nvPr/>
        </p:nvSpPr>
        <p:spPr>
          <a:xfrm>
            <a:off x="1242393" y="2564295"/>
            <a:ext cx="2627242" cy="2935357"/>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a:t>New section in Part 3 (e.g., new Section 305) containing an FCG framework with requirements and AM addressing the eight FCG elements </a:t>
            </a:r>
          </a:p>
        </p:txBody>
      </p:sp>
      <p:sp>
        <p:nvSpPr>
          <p:cNvPr id="2" name="Title 1">
            <a:extLst>
              <a:ext uri="{FF2B5EF4-FFF2-40B4-BE49-F238E27FC236}">
                <a16:creationId xmlns:a16="http://schemas.microsoft.com/office/drawing/2014/main" id="{97FC0837-65B6-8DED-DCBF-4EE2A3435DB8}"/>
              </a:ext>
            </a:extLst>
          </p:cNvPr>
          <p:cNvSpPr>
            <a:spLocks noGrp="1"/>
          </p:cNvSpPr>
          <p:nvPr>
            <p:ph type="title"/>
          </p:nvPr>
        </p:nvSpPr>
        <p:spPr/>
        <p:txBody>
          <a:bodyPr/>
          <a:lstStyle/>
          <a:p>
            <a:r>
              <a:rPr lang="en-US"/>
              <a:t>Options and Way Forward</a:t>
            </a:r>
          </a:p>
        </p:txBody>
      </p:sp>
      <p:sp>
        <p:nvSpPr>
          <p:cNvPr id="3" name="Slide Number Placeholder 2">
            <a:extLst>
              <a:ext uri="{FF2B5EF4-FFF2-40B4-BE49-F238E27FC236}">
                <a16:creationId xmlns:a16="http://schemas.microsoft.com/office/drawing/2014/main" id="{89FBDF00-CF06-F0A2-5D83-01A8595D311A}"/>
              </a:ext>
            </a:extLst>
          </p:cNvPr>
          <p:cNvSpPr>
            <a:spLocks noGrp="1"/>
          </p:cNvSpPr>
          <p:nvPr>
            <p:ph type="sldNum" sz="quarter" idx="12"/>
          </p:nvPr>
        </p:nvSpPr>
        <p:spPr/>
        <p:txBody>
          <a:bodyPr/>
          <a:lstStyle/>
          <a:p>
            <a:fld id="{99A02339-D840-6844-BF2C-3B4B9517014C}" type="slidenum">
              <a:rPr lang="en-US" smtClean="0"/>
              <a:pPr/>
              <a:t>27</a:t>
            </a:fld>
            <a:endParaRPr lang="en-US"/>
          </a:p>
        </p:txBody>
      </p:sp>
      <p:sp>
        <p:nvSpPr>
          <p:cNvPr id="4" name="Text Placeholder 3">
            <a:extLst>
              <a:ext uri="{FF2B5EF4-FFF2-40B4-BE49-F238E27FC236}">
                <a16:creationId xmlns:a16="http://schemas.microsoft.com/office/drawing/2014/main" id="{5F2BB3D6-99AF-D427-06C6-739B5F9CABE9}"/>
              </a:ext>
            </a:extLst>
          </p:cNvPr>
          <p:cNvSpPr>
            <a:spLocks noGrp="1"/>
          </p:cNvSpPr>
          <p:nvPr>
            <p:ph type="body" sz="quarter" idx="13"/>
          </p:nvPr>
        </p:nvSpPr>
        <p:spPr/>
        <p:txBody>
          <a:bodyPr/>
          <a:lstStyle/>
          <a:p>
            <a:r>
              <a:rPr lang="en-US"/>
              <a:t>within THE CODE</a:t>
            </a:r>
          </a:p>
        </p:txBody>
      </p:sp>
      <p:sp>
        <p:nvSpPr>
          <p:cNvPr id="8" name="Oval 7">
            <a:extLst>
              <a:ext uri="{FF2B5EF4-FFF2-40B4-BE49-F238E27FC236}">
                <a16:creationId xmlns:a16="http://schemas.microsoft.com/office/drawing/2014/main" id="{37C4220D-F241-5C40-9300-73B95A3106A5}"/>
              </a:ext>
            </a:extLst>
          </p:cNvPr>
          <p:cNvSpPr/>
          <p:nvPr/>
        </p:nvSpPr>
        <p:spPr>
          <a:xfrm>
            <a:off x="470453" y="1871989"/>
            <a:ext cx="1616764" cy="997107"/>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b="1"/>
              <a:t>OPTION 3</a:t>
            </a:r>
          </a:p>
        </p:txBody>
      </p:sp>
      <p:graphicFrame>
        <p:nvGraphicFramePr>
          <p:cNvPr id="6" name="Table 5">
            <a:extLst>
              <a:ext uri="{FF2B5EF4-FFF2-40B4-BE49-F238E27FC236}">
                <a16:creationId xmlns:a16="http://schemas.microsoft.com/office/drawing/2014/main" id="{DEE2F40D-8ED0-10EA-AA00-642B91BE7A37}"/>
              </a:ext>
            </a:extLst>
          </p:cNvPr>
          <p:cNvGraphicFramePr>
            <a:graphicFrameLocks noGrp="1"/>
          </p:cNvGraphicFramePr>
          <p:nvPr>
            <p:extLst>
              <p:ext uri="{D42A27DB-BD31-4B8C-83A1-F6EECF244321}">
                <p14:modId xmlns:p14="http://schemas.microsoft.com/office/powerpoint/2010/main" val="1153197163"/>
              </p:ext>
            </p:extLst>
          </p:nvPr>
        </p:nvGraphicFramePr>
        <p:xfrm>
          <a:off x="4641575" y="1990913"/>
          <a:ext cx="6933096" cy="3767387"/>
        </p:xfrm>
        <a:graphic>
          <a:graphicData uri="http://schemas.openxmlformats.org/drawingml/2006/table">
            <a:tbl>
              <a:tblPr firstRow="1" bandRow="1">
                <a:tableStyleId>{073A0DAA-6AF3-43AB-8588-CEC1D06C72B9}</a:tableStyleId>
              </a:tblPr>
              <a:tblGrid>
                <a:gridCol w="3466548">
                  <a:extLst>
                    <a:ext uri="{9D8B030D-6E8A-4147-A177-3AD203B41FA5}">
                      <a16:colId xmlns:a16="http://schemas.microsoft.com/office/drawing/2014/main" val="1508074309"/>
                    </a:ext>
                  </a:extLst>
                </a:gridCol>
                <a:gridCol w="3466548">
                  <a:extLst>
                    <a:ext uri="{9D8B030D-6E8A-4147-A177-3AD203B41FA5}">
                      <a16:colId xmlns:a16="http://schemas.microsoft.com/office/drawing/2014/main" val="3445705998"/>
                    </a:ext>
                  </a:extLst>
                </a:gridCol>
              </a:tblGrid>
              <a:tr h="471731">
                <a:tc>
                  <a:txBody>
                    <a:bodyPr/>
                    <a:lstStyle/>
                    <a:p>
                      <a:r>
                        <a:rPr lang="en-US">
                          <a:solidFill>
                            <a:schemeClr val="accent2"/>
                          </a:solidFill>
                        </a:rPr>
                        <a:t>Advantages </a:t>
                      </a:r>
                    </a:p>
                  </a:txBody>
                  <a:tcPr/>
                </a:tc>
                <a:tc>
                  <a:txBody>
                    <a:bodyPr/>
                    <a:lstStyle/>
                    <a:p>
                      <a:r>
                        <a:rPr lang="en-US">
                          <a:solidFill>
                            <a:schemeClr val="accent2"/>
                          </a:solidFill>
                        </a:rPr>
                        <a:t>Disadvantages </a:t>
                      </a:r>
                    </a:p>
                  </a:txBody>
                  <a:tcPr/>
                </a:tc>
                <a:extLst>
                  <a:ext uri="{0D108BD9-81ED-4DB2-BD59-A6C34878D82A}">
                    <a16:rowId xmlns:a16="http://schemas.microsoft.com/office/drawing/2014/main" val="1703307968"/>
                  </a:ext>
                </a:extLst>
              </a:tr>
              <a:tr h="3295656">
                <a:tc>
                  <a:txBody>
                    <a:bodyPr/>
                    <a:lstStyle/>
                    <a:p>
                      <a:pPr>
                        <a:spcBef>
                          <a:spcPts val="600"/>
                        </a:spcBef>
                        <a:spcAft>
                          <a:spcPts val="600"/>
                        </a:spcAft>
                      </a:pPr>
                      <a:r>
                        <a:rPr lang="en-US" dirty="0">
                          <a:solidFill>
                            <a:srgbClr val="000000"/>
                          </a:solidFill>
                        </a:rPr>
                        <a:t>• The location gives even more prominence to the</a:t>
                      </a:r>
                      <a:r>
                        <a:rPr lang="en-US" strike="noStrike" dirty="0">
                          <a:solidFill>
                            <a:srgbClr val="000000"/>
                          </a:solidFill>
                        </a:rPr>
                        <a:t> framework </a:t>
                      </a:r>
                      <a:r>
                        <a:rPr lang="en-US" dirty="0">
                          <a:solidFill>
                            <a:srgbClr val="000000"/>
                          </a:solidFill>
                        </a:rPr>
                        <a:t>compared to Option 2</a:t>
                      </a:r>
                    </a:p>
                    <a:p>
                      <a:pPr>
                        <a:spcBef>
                          <a:spcPts val="600"/>
                        </a:spcBef>
                        <a:spcAft>
                          <a:spcPts val="600"/>
                        </a:spcAft>
                      </a:pPr>
                      <a:r>
                        <a:rPr lang="en-US" dirty="0">
                          <a:solidFill>
                            <a:srgbClr val="000000"/>
                          </a:solidFill>
                        </a:rPr>
                        <a:t>• Greater specificity as to what the global baseline is</a:t>
                      </a:r>
                      <a:endParaRPr lang="en-US" sz="1800" strike="sngStrike" kern="1200" dirty="0">
                        <a:solidFill>
                          <a:srgbClr val="000000"/>
                        </a:solidFill>
                        <a:latin typeface="+mn-lt"/>
                        <a:ea typeface="+mn-ea"/>
                        <a:cs typeface="+mn-cs"/>
                      </a:endParaRPr>
                    </a:p>
                    <a:p>
                      <a:pPr>
                        <a:spcBef>
                          <a:spcPts val="600"/>
                        </a:spcBef>
                        <a:spcAft>
                          <a:spcPts val="600"/>
                        </a:spcAft>
                      </a:pPr>
                      <a:r>
                        <a:rPr lang="en-US" sz="1800" dirty="0">
                          <a:solidFill>
                            <a:srgbClr val="000000"/>
                          </a:solidFill>
                        </a:rPr>
                        <a:t>• Consistency of application as it sits inside the Code </a:t>
                      </a:r>
                    </a:p>
                  </a:txBody>
                  <a:tcPr/>
                </a:tc>
                <a:tc>
                  <a:txBody>
                    <a:bodyPr/>
                    <a:lstStyle/>
                    <a:p>
                      <a:pPr>
                        <a:spcBef>
                          <a:spcPts val="600"/>
                        </a:spcBef>
                        <a:spcAft>
                          <a:spcPts val="600"/>
                        </a:spcAft>
                      </a:pPr>
                      <a:r>
                        <a:rPr lang="en-US" dirty="0">
                          <a:solidFill>
                            <a:srgbClr val="000000"/>
                          </a:solidFill>
                        </a:rPr>
                        <a:t>• More elaborate and</a:t>
                      </a:r>
                      <a:r>
                        <a:rPr lang="en-US" sz="1800" strike="noStrike" kern="1200" dirty="0">
                          <a:solidFill>
                            <a:srgbClr val="000000"/>
                          </a:solidFill>
                          <a:latin typeface="+mn-lt"/>
                          <a:ea typeface="+mn-ea"/>
                          <a:cs typeface="+mn-cs"/>
                        </a:rPr>
                        <a:t> </a:t>
                      </a:r>
                      <a:r>
                        <a:rPr lang="en-US" dirty="0">
                          <a:solidFill>
                            <a:srgbClr val="000000"/>
                          </a:solidFill>
                        </a:rPr>
                        <a:t>potentially seen as more complex and demanding compared to Option 2 </a:t>
                      </a:r>
                    </a:p>
                    <a:p>
                      <a:pPr>
                        <a:spcBef>
                          <a:spcPts val="600"/>
                        </a:spcBef>
                        <a:spcAft>
                          <a:spcPts val="600"/>
                        </a:spcAft>
                      </a:pPr>
                      <a:r>
                        <a:rPr lang="en-US" dirty="0">
                          <a:solidFill>
                            <a:srgbClr val="000000"/>
                          </a:solidFill>
                        </a:rPr>
                        <a:t>• May create more of a compliance mindset </a:t>
                      </a:r>
                      <a:r>
                        <a:rPr lang="en-US" sz="1800" kern="1200" dirty="0">
                          <a:solidFill>
                            <a:srgbClr val="000000"/>
                          </a:solidFill>
                          <a:latin typeface="+mn-lt"/>
                          <a:ea typeface="+mn-ea"/>
                          <a:cs typeface="+mn-cs"/>
                        </a:rPr>
                        <a:t>given that it would contain more requirements than Option 2</a:t>
                      </a:r>
                      <a:r>
                        <a:rPr lang="en-US" dirty="0">
                          <a:solidFill>
                            <a:srgbClr val="000000"/>
                          </a:solidFill>
                        </a:rPr>
                        <a:t>, which would detract from the key objective of the framework</a:t>
                      </a:r>
                      <a:endParaRPr lang="en-US" strike="sngStrike" dirty="0">
                        <a:solidFill>
                          <a:srgbClr val="000000"/>
                        </a:solidFill>
                      </a:endParaRPr>
                    </a:p>
                  </a:txBody>
                  <a:tcPr/>
                </a:tc>
                <a:extLst>
                  <a:ext uri="{0D108BD9-81ED-4DB2-BD59-A6C34878D82A}">
                    <a16:rowId xmlns:a16="http://schemas.microsoft.com/office/drawing/2014/main" val="1895514865"/>
                  </a:ext>
                </a:extLst>
              </a:tr>
            </a:tbl>
          </a:graphicData>
        </a:graphic>
      </p:graphicFrame>
    </p:spTree>
    <p:extLst>
      <p:ext uri="{BB962C8B-B14F-4D97-AF65-F5344CB8AC3E}">
        <p14:creationId xmlns:p14="http://schemas.microsoft.com/office/powerpoint/2010/main" val="31985974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9A0E94-25D5-8ECD-20CF-51A8C0AD9DFC}"/>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F1E4DC21-16D3-BFA9-22F4-475113B62543}"/>
              </a:ext>
            </a:extLst>
          </p:cNvPr>
          <p:cNvSpPr/>
          <p:nvPr/>
        </p:nvSpPr>
        <p:spPr>
          <a:xfrm>
            <a:off x="1242393" y="2847759"/>
            <a:ext cx="2627242" cy="2020957"/>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dirty="0">
                <a:solidFill>
                  <a:schemeClr val="tx1">
                    <a:lumMod val="10000"/>
                  </a:schemeClr>
                </a:solidFill>
              </a:rPr>
              <a:t>FCG framework outside the Code, addressing the eight FCG elements and available for voluntary adoption </a:t>
            </a:r>
          </a:p>
        </p:txBody>
      </p:sp>
      <p:sp>
        <p:nvSpPr>
          <p:cNvPr id="2" name="Title 1">
            <a:extLst>
              <a:ext uri="{FF2B5EF4-FFF2-40B4-BE49-F238E27FC236}">
                <a16:creationId xmlns:a16="http://schemas.microsoft.com/office/drawing/2014/main" id="{09368F10-872E-E000-12BE-C5DC09BC9424}"/>
              </a:ext>
            </a:extLst>
          </p:cNvPr>
          <p:cNvSpPr>
            <a:spLocks noGrp="1"/>
          </p:cNvSpPr>
          <p:nvPr>
            <p:ph type="title"/>
          </p:nvPr>
        </p:nvSpPr>
        <p:spPr/>
        <p:txBody>
          <a:bodyPr/>
          <a:lstStyle/>
          <a:p>
            <a:r>
              <a:rPr lang="en-US"/>
              <a:t>Options and Way Forward</a:t>
            </a:r>
          </a:p>
        </p:txBody>
      </p:sp>
      <p:sp>
        <p:nvSpPr>
          <p:cNvPr id="3" name="Slide Number Placeholder 2">
            <a:extLst>
              <a:ext uri="{FF2B5EF4-FFF2-40B4-BE49-F238E27FC236}">
                <a16:creationId xmlns:a16="http://schemas.microsoft.com/office/drawing/2014/main" id="{F3281479-7223-EF6D-3F4A-D1ADB35A8C21}"/>
              </a:ext>
            </a:extLst>
          </p:cNvPr>
          <p:cNvSpPr>
            <a:spLocks noGrp="1"/>
          </p:cNvSpPr>
          <p:nvPr>
            <p:ph type="sldNum" sz="quarter" idx="12"/>
          </p:nvPr>
        </p:nvSpPr>
        <p:spPr/>
        <p:txBody>
          <a:bodyPr/>
          <a:lstStyle/>
          <a:p>
            <a:fld id="{99A02339-D840-6844-BF2C-3B4B9517014C}" type="slidenum">
              <a:rPr lang="en-US" smtClean="0"/>
              <a:pPr/>
              <a:t>28</a:t>
            </a:fld>
            <a:endParaRPr lang="en-US"/>
          </a:p>
        </p:txBody>
      </p:sp>
      <p:sp>
        <p:nvSpPr>
          <p:cNvPr id="4" name="Text Placeholder 3">
            <a:extLst>
              <a:ext uri="{FF2B5EF4-FFF2-40B4-BE49-F238E27FC236}">
                <a16:creationId xmlns:a16="http://schemas.microsoft.com/office/drawing/2014/main" id="{87B8FDF1-D7F3-2647-1666-77E8E2621CB1}"/>
              </a:ext>
            </a:extLst>
          </p:cNvPr>
          <p:cNvSpPr>
            <a:spLocks noGrp="1"/>
          </p:cNvSpPr>
          <p:nvPr>
            <p:ph type="body" sz="quarter" idx="13"/>
          </p:nvPr>
        </p:nvSpPr>
        <p:spPr/>
        <p:txBody>
          <a:bodyPr/>
          <a:lstStyle/>
          <a:p>
            <a:r>
              <a:rPr lang="en-US"/>
              <a:t>OUTSIDE THE CODE</a:t>
            </a:r>
          </a:p>
        </p:txBody>
      </p:sp>
      <p:sp>
        <p:nvSpPr>
          <p:cNvPr id="8" name="Oval 7">
            <a:extLst>
              <a:ext uri="{FF2B5EF4-FFF2-40B4-BE49-F238E27FC236}">
                <a16:creationId xmlns:a16="http://schemas.microsoft.com/office/drawing/2014/main" id="{EFC7A2B1-266E-DD23-5AD1-4B445C3E634F}"/>
              </a:ext>
            </a:extLst>
          </p:cNvPr>
          <p:cNvSpPr/>
          <p:nvPr/>
        </p:nvSpPr>
        <p:spPr>
          <a:xfrm>
            <a:off x="470453" y="2155453"/>
            <a:ext cx="1616764" cy="997107"/>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b="1">
                <a:solidFill>
                  <a:schemeClr val="tx1">
                    <a:lumMod val="10000"/>
                  </a:schemeClr>
                </a:solidFill>
              </a:rPr>
              <a:t>OPTION 4</a:t>
            </a:r>
          </a:p>
        </p:txBody>
      </p:sp>
      <p:graphicFrame>
        <p:nvGraphicFramePr>
          <p:cNvPr id="11" name="Table 10">
            <a:extLst>
              <a:ext uri="{FF2B5EF4-FFF2-40B4-BE49-F238E27FC236}">
                <a16:creationId xmlns:a16="http://schemas.microsoft.com/office/drawing/2014/main" id="{4C7C1851-61E6-AB4C-8345-59270A0051EA}"/>
              </a:ext>
            </a:extLst>
          </p:cNvPr>
          <p:cNvGraphicFramePr>
            <a:graphicFrameLocks noGrp="1"/>
          </p:cNvGraphicFramePr>
          <p:nvPr>
            <p:extLst>
              <p:ext uri="{D42A27DB-BD31-4B8C-83A1-F6EECF244321}">
                <p14:modId xmlns:p14="http://schemas.microsoft.com/office/powerpoint/2010/main" val="3135467686"/>
              </p:ext>
            </p:extLst>
          </p:nvPr>
        </p:nvGraphicFramePr>
        <p:xfrm>
          <a:off x="4641575" y="2196515"/>
          <a:ext cx="6933096" cy="3675947"/>
        </p:xfrm>
        <a:graphic>
          <a:graphicData uri="http://schemas.openxmlformats.org/drawingml/2006/table">
            <a:tbl>
              <a:tblPr firstRow="1" bandRow="1">
                <a:tableStyleId>{073A0DAA-6AF3-43AB-8588-CEC1D06C72B9}</a:tableStyleId>
              </a:tblPr>
              <a:tblGrid>
                <a:gridCol w="3466548">
                  <a:extLst>
                    <a:ext uri="{9D8B030D-6E8A-4147-A177-3AD203B41FA5}">
                      <a16:colId xmlns:a16="http://schemas.microsoft.com/office/drawing/2014/main" val="1508074309"/>
                    </a:ext>
                  </a:extLst>
                </a:gridCol>
                <a:gridCol w="3466548">
                  <a:extLst>
                    <a:ext uri="{9D8B030D-6E8A-4147-A177-3AD203B41FA5}">
                      <a16:colId xmlns:a16="http://schemas.microsoft.com/office/drawing/2014/main" val="3445705998"/>
                    </a:ext>
                  </a:extLst>
                </a:gridCol>
              </a:tblGrid>
              <a:tr h="460281">
                <a:tc>
                  <a:txBody>
                    <a:bodyPr/>
                    <a:lstStyle/>
                    <a:p>
                      <a:r>
                        <a:rPr lang="en-US">
                          <a:solidFill>
                            <a:schemeClr val="accent2"/>
                          </a:solidFill>
                        </a:rPr>
                        <a:t>Advantages </a:t>
                      </a:r>
                    </a:p>
                  </a:txBody>
                  <a:tcPr/>
                </a:tc>
                <a:tc>
                  <a:txBody>
                    <a:bodyPr/>
                    <a:lstStyle/>
                    <a:p>
                      <a:r>
                        <a:rPr lang="en-US">
                          <a:solidFill>
                            <a:schemeClr val="accent2"/>
                          </a:solidFill>
                        </a:rPr>
                        <a:t>Disadvantages </a:t>
                      </a:r>
                    </a:p>
                  </a:txBody>
                  <a:tcPr/>
                </a:tc>
                <a:extLst>
                  <a:ext uri="{0D108BD9-81ED-4DB2-BD59-A6C34878D82A}">
                    <a16:rowId xmlns:a16="http://schemas.microsoft.com/office/drawing/2014/main" val="1703307968"/>
                  </a:ext>
                </a:extLst>
              </a:tr>
              <a:tr h="3215666">
                <a:tc>
                  <a:txBody>
                    <a:bodyPr/>
                    <a:lstStyle/>
                    <a:p>
                      <a:pPr>
                        <a:spcBef>
                          <a:spcPts val="600"/>
                        </a:spcBef>
                        <a:spcAft>
                          <a:spcPts val="600"/>
                        </a:spcAft>
                      </a:pPr>
                      <a:r>
                        <a:rPr lang="en-US">
                          <a:solidFill>
                            <a:srgbClr val="000000"/>
                          </a:solidFill>
                        </a:rPr>
                        <a:t>• The location gives prominence to the framework since it is a separate document outside the Code </a:t>
                      </a:r>
                    </a:p>
                    <a:p>
                      <a:pPr>
                        <a:spcBef>
                          <a:spcPts val="600"/>
                        </a:spcBef>
                        <a:spcAft>
                          <a:spcPts val="600"/>
                        </a:spcAft>
                      </a:pPr>
                      <a:r>
                        <a:rPr lang="en-US">
                          <a:solidFill>
                            <a:srgbClr val="000000"/>
                          </a:solidFill>
                        </a:rPr>
                        <a:t>• Makes it clear what the global baseline is in a more detailed fashion, similar to Option 3</a:t>
                      </a:r>
                    </a:p>
                    <a:p>
                      <a:pPr>
                        <a:spcBef>
                          <a:spcPts val="600"/>
                        </a:spcBef>
                        <a:spcAft>
                          <a:spcPts val="600"/>
                        </a:spcAft>
                      </a:pPr>
                      <a:r>
                        <a:rPr lang="en-US">
                          <a:solidFill>
                            <a:srgbClr val="000000"/>
                          </a:solidFill>
                        </a:rPr>
                        <a:t>• More flexible implementation by firms </a:t>
                      </a:r>
                    </a:p>
                  </a:txBody>
                  <a:tcPr/>
                </a:tc>
                <a:tc>
                  <a:txBody>
                    <a:bodyPr/>
                    <a:lstStyle/>
                    <a:p>
                      <a:pPr>
                        <a:spcBef>
                          <a:spcPts val="600"/>
                        </a:spcBef>
                        <a:spcAft>
                          <a:spcPts val="600"/>
                        </a:spcAft>
                      </a:pPr>
                      <a:r>
                        <a:rPr lang="en-US">
                          <a:solidFill>
                            <a:srgbClr val="000000"/>
                          </a:solidFill>
                        </a:rPr>
                        <a:t>• Less authority compared to Options 1-3 since the framework sits outside the Code</a:t>
                      </a:r>
                      <a:endParaRPr lang="en-US" strike="sngStrike">
                        <a:solidFill>
                          <a:srgbClr val="000000"/>
                        </a:solidFill>
                      </a:endParaRPr>
                    </a:p>
                    <a:p>
                      <a:pPr>
                        <a:spcBef>
                          <a:spcPts val="600"/>
                        </a:spcBef>
                        <a:spcAft>
                          <a:spcPts val="600"/>
                        </a:spcAft>
                      </a:pPr>
                      <a:r>
                        <a:rPr lang="en-US">
                          <a:solidFill>
                            <a:srgbClr val="000000"/>
                          </a:solidFill>
                        </a:rPr>
                        <a:t>• Potential fragmented and inconsistent adoption and implementation of the framework </a:t>
                      </a:r>
                    </a:p>
                  </a:txBody>
                  <a:tcPr/>
                </a:tc>
                <a:extLst>
                  <a:ext uri="{0D108BD9-81ED-4DB2-BD59-A6C34878D82A}">
                    <a16:rowId xmlns:a16="http://schemas.microsoft.com/office/drawing/2014/main" val="1895514865"/>
                  </a:ext>
                </a:extLst>
              </a:tr>
            </a:tbl>
          </a:graphicData>
        </a:graphic>
      </p:graphicFrame>
    </p:spTree>
    <p:extLst>
      <p:ext uri="{BB962C8B-B14F-4D97-AF65-F5344CB8AC3E}">
        <p14:creationId xmlns:p14="http://schemas.microsoft.com/office/powerpoint/2010/main" val="21469622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08D706-F172-0B7F-91E5-1645A6FC0A73}"/>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F2E7EC90-EEEF-0120-733E-ABB69178ACEA}"/>
              </a:ext>
            </a:extLst>
          </p:cNvPr>
          <p:cNvSpPr/>
          <p:nvPr/>
        </p:nvSpPr>
        <p:spPr>
          <a:xfrm>
            <a:off x="1222117" y="2998969"/>
            <a:ext cx="2627242" cy="2020957"/>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dirty="0"/>
              <a:t>Compilation of current “good practices” or other practical guidance on FCG</a:t>
            </a:r>
          </a:p>
        </p:txBody>
      </p:sp>
      <p:sp>
        <p:nvSpPr>
          <p:cNvPr id="2" name="Title 1">
            <a:extLst>
              <a:ext uri="{FF2B5EF4-FFF2-40B4-BE49-F238E27FC236}">
                <a16:creationId xmlns:a16="http://schemas.microsoft.com/office/drawing/2014/main" id="{849EF85A-23F5-A6B9-B071-C4E596C00138}"/>
              </a:ext>
            </a:extLst>
          </p:cNvPr>
          <p:cNvSpPr>
            <a:spLocks noGrp="1"/>
          </p:cNvSpPr>
          <p:nvPr>
            <p:ph type="title"/>
          </p:nvPr>
        </p:nvSpPr>
        <p:spPr/>
        <p:txBody>
          <a:bodyPr/>
          <a:lstStyle/>
          <a:p>
            <a:r>
              <a:rPr lang="en-US"/>
              <a:t>Options and Way Forward</a:t>
            </a:r>
          </a:p>
        </p:txBody>
      </p:sp>
      <p:sp>
        <p:nvSpPr>
          <p:cNvPr id="3" name="Slide Number Placeholder 2">
            <a:extLst>
              <a:ext uri="{FF2B5EF4-FFF2-40B4-BE49-F238E27FC236}">
                <a16:creationId xmlns:a16="http://schemas.microsoft.com/office/drawing/2014/main" id="{C9D7F25B-0961-26AE-8359-1D7BB158D3F3}"/>
              </a:ext>
            </a:extLst>
          </p:cNvPr>
          <p:cNvSpPr>
            <a:spLocks noGrp="1"/>
          </p:cNvSpPr>
          <p:nvPr>
            <p:ph type="sldNum" sz="quarter" idx="12"/>
          </p:nvPr>
        </p:nvSpPr>
        <p:spPr/>
        <p:txBody>
          <a:bodyPr/>
          <a:lstStyle/>
          <a:p>
            <a:fld id="{99A02339-D840-6844-BF2C-3B4B9517014C}" type="slidenum">
              <a:rPr lang="en-US" smtClean="0"/>
              <a:pPr/>
              <a:t>29</a:t>
            </a:fld>
            <a:endParaRPr lang="en-US"/>
          </a:p>
        </p:txBody>
      </p:sp>
      <p:sp>
        <p:nvSpPr>
          <p:cNvPr id="4" name="Text Placeholder 3">
            <a:extLst>
              <a:ext uri="{FF2B5EF4-FFF2-40B4-BE49-F238E27FC236}">
                <a16:creationId xmlns:a16="http://schemas.microsoft.com/office/drawing/2014/main" id="{F5957E34-0B3D-723F-070B-29CD6EC3914B}"/>
              </a:ext>
            </a:extLst>
          </p:cNvPr>
          <p:cNvSpPr>
            <a:spLocks noGrp="1"/>
          </p:cNvSpPr>
          <p:nvPr>
            <p:ph type="body" sz="quarter" idx="13"/>
          </p:nvPr>
        </p:nvSpPr>
        <p:spPr/>
        <p:txBody>
          <a:bodyPr/>
          <a:lstStyle/>
          <a:p>
            <a:r>
              <a:rPr lang="en-US"/>
              <a:t>OUTSIDE THE CODE</a:t>
            </a:r>
          </a:p>
        </p:txBody>
      </p:sp>
      <p:sp>
        <p:nvSpPr>
          <p:cNvPr id="8" name="Oval 7">
            <a:extLst>
              <a:ext uri="{FF2B5EF4-FFF2-40B4-BE49-F238E27FC236}">
                <a16:creationId xmlns:a16="http://schemas.microsoft.com/office/drawing/2014/main" id="{E83DBFF8-364D-E418-2631-6B4C8C1CC81C}"/>
              </a:ext>
            </a:extLst>
          </p:cNvPr>
          <p:cNvSpPr/>
          <p:nvPr/>
        </p:nvSpPr>
        <p:spPr>
          <a:xfrm>
            <a:off x="450177" y="2306663"/>
            <a:ext cx="1616764" cy="99710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b="1"/>
              <a:t>OPTION 5</a:t>
            </a:r>
          </a:p>
        </p:txBody>
      </p:sp>
      <p:graphicFrame>
        <p:nvGraphicFramePr>
          <p:cNvPr id="11" name="Table 10">
            <a:extLst>
              <a:ext uri="{FF2B5EF4-FFF2-40B4-BE49-F238E27FC236}">
                <a16:creationId xmlns:a16="http://schemas.microsoft.com/office/drawing/2014/main" id="{E10B4905-E367-EC96-8E4C-58E3626DE320}"/>
              </a:ext>
            </a:extLst>
          </p:cNvPr>
          <p:cNvGraphicFramePr>
            <a:graphicFrameLocks noGrp="1"/>
          </p:cNvGraphicFramePr>
          <p:nvPr>
            <p:extLst>
              <p:ext uri="{D42A27DB-BD31-4B8C-83A1-F6EECF244321}">
                <p14:modId xmlns:p14="http://schemas.microsoft.com/office/powerpoint/2010/main" val="524716275"/>
              </p:ext>
            </p:extLst>
          </p:nvPr>
        </p:nvGraphicFramePr>
        <p:xfrm>
          <a:off x="4621299" y="2153185"/>
          <a:ext cx="6933096" cy="3712523"/>
        </p:xfrm>
        <a:graphic>
          <a:graphicData uri="http://schemas.openxmlformats.org/drawingml/2006/table">
            <a:tbl>
              <a:tblPr firstRow="1" bandRow="1">
                <a:tableStyleId>{073A0DAA-6AF3-43AB-8588-CEC1D06C72B9}</a:tableStyleId>
              </a:tblPr>
              <a:tblGrid>
                <a:gridCol w="3466548">
                  <a:extLst>
                    <a:ext uri="{9D8B030D-6E8A-4147-A177-3AD203B41FA5}">
                      <a16:colId xmlns:a16="http://schemas.microsoft.com/office/drawing/2014/main" val="1508074309"/>
                    </a:ext>
                  </a:extLst>
                </a:gridCol>
                <a:gridCol w="3466548">
                  <a:extLst>
                    <a:ext uri="{9D8B030D-6E8A-4147-A177-3AD203B41FA5}">
                      <a16:colId xmlns:a16="http://schemas.microsoft.com/office/drawing/2014/main" val="3445705998"/>
                    </a:ext>
                  </a:extLst>
                </a:gridCol>
              </a:tblGrid>
              <a:tr h="464861">
                <a:tc>
                  <a:txBody>
                    <a:bodyPr/>
                    <a:lstStyle/>
                    <a:p>
                      <a:r>
                        <a:rPr lang="en-US">
                          <a:solidFill>
                            <a:schemeClr val="accent2"/>
                          </a:solidFill>
                        </a:rPr>
                        <a:t>Advantages </a:t>
                      </a:r>
                    </a:p>
                  </a:txBody>
                  <a:tcPr/>
                </a:tc>
                <a:tc>
                  <a:txBody>
                    <a:bodyPr/>
                    <a:lstStyle/>
                    <a:p>
                      <a:r>
                        <a:rPr lang="en-US">
                          <a:solidFill>
                            <a:schemeClr val="accent2"/>
                          </a:solidFill>
                        </a:rPr>
                        <a:t>Disadvantages </a:t>
                      </a:r>
                    </a:p>
                  </a:txBody>
                  <a:tcPr/>
                </a:tc>
                <a:extLst>
                  <a:ext uri="{0D108BD9-81ED-4DB2-BD59-A6C34878D82A}">
                    <a16:rowId xmlns:a16="http://schemas.microsoft.com/office/drawing/2014/main" val="1703307968"/>
                  </a:ext>
                </a:extLst>
              </a:tr>
              <a:tr h="3247662">
                <a:tc>
                  <a:txBody>
                    <a:bodyPr/>
                    <a:lstStyle/>
                    <a:p>
                      <a:pPr>
                        <a:spcBef>
                          <a:spcPts val="600"/>
                        </a:spcBef>
                        <a:spcAft>
                          <a:spcPts val="600"/>
                        </a:spcAft>
                      </a:pPr>
                      <a:r>
                        <a:rPr lang="en-US">
                          <a:solidFill>
                            <a:srgbClr val="000000"/>
                          </a:solidFill>
                        </a:rPr>
                        <a:t>• Creates a “knowledge sharing repository” for firms’ education and training needs </a:t>
                      </a:r>
                    </a:p>
                    <a:p>
                      <a:pPr>
                        <a:spcBef>
                          <a:spcPts val="600"/>
                        </a:spcBef>
                        <a:spcAft>
                          <a:spcPts val="600"/>
                        </a:spcAft>
                      </a:pPr>
                      <a:r>
                        <a:rPr lang="en-US">
                          <a:solidFill>
                            <a:srgbClr val="000000"/>
                          </a:solidFill>
                        </a:rPr>
                        <a:t>• Provides flexibility to design and target NAM where there would be the greatest impact </a:t>
                      </a:r>
                    </a:p>
                  </a:txBody>
                  <a:tcPr/>
                </a:tc>
                <a:tc>
                  <a:txBody>
                    <a:bodyPr/>
                    <a:lstStyle/>
                    <a:p>
                      <a:pPr>
                        <a:spcBef>
                          <a:spcPts val="600"/>
                        </a:spcBef>
                        <a:spcAft>
                          <a:spcPts val="600"/>
                        </a:spcAft>
                      </a:pPr>
                      <a:r>
                        <a:rPr lang="en-US">
                          <a:solidFill>
                            <a:srgbClr val="000000"/>
                          </a:solidFill>
                        </a:rPr>
                        <a:t>• On its own, practical guidance does not constitute a real framework  </a:t>
                      </a:r>
                    </a:p>
                    <a:p>
                      <a:pPr>
                        <a:spcBef>
                          <a:spcPts val="600"/>
                        </a:spcBef>
                        <a:spcAft>
                          <a:spcPts val="600"/>
                        </a:spcAft>
                      </a:pPr>
                      <a:r>
                        <a:rPr lang="en-US">
                          <a:solidFill>
                            <a:srgbClr val="000000"/>
                          </a:solidFill>
                        </a:rPr>
                        <a:t>• NAM on its own has less enduring value and authority than provisions in the Code</a:t>
                      </a:r>
                    </a:p>
                    <a:p>
                      <a:pPr>
                        <a:spcBef>
                          <a:spcPts val="600"/>
                        </a:spcBef>
                        <a:spcAft>
                          <a:spcPts val="600"/>
                        </a:spcAft>
                      </a:pPr>
                      <a:r>
                        <a:rPr lang="en-US">
                          <a:solidFill>
                            <a:srgbClr val="000000"/>
                          </a:solidFill>
                        </a:rPr>
                        <a:t>• Unclear extent of uptake as NAM is entirely voluntary</a:t>
                      </a:r>
                    </a:p>
                    <a:p>
                      <a:pPr>
                        <a:spcBef>
                          <a:spcPts val="600"/>
                        </a:spcBef>
                        <a:spcAft>
                          <a:spcPts val="600"/>
                        </a:spcAft>
                      </a:pPr>
                      <a:endParaRPr lang="en-US">
                        <a:solidFill>
                          <a:srgbClr val="000000"/>
                        </a:solidFill>
                      </a:endParaRPr>
                    </a:p>
                  </a:txBody>
                  <a:tcPr/>
                </a:tc>
                <a:extLst>
                  <a:ext uri="{0D108BD9-81ED-4DB2-BD59-A6C34878D82A}">
                    <a16:rowId xmlns:a16="http://schemas.microsoft.com/office/drawing/2014/main" val="1895514865"/>
                  </a:ext>
                </a:extLst>
              </a:tr>
            </a:tbl>
          </a:graphicData>
        </a:graphic>
      </p:graphicFrame>
    </p:spTree>
    <p:extLst>
      <p:ext uri="{BB962C8B-B14F-4D97-AF65-F5344CB8AC3E}">
        <p14:creationId xmlns:p14="http://schemas.microsoft.com/office/powerpoint/2010/main" val="37747662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A10030FB-947B-6938-7FD4-DEE27BD47022}"/>
              </a:ext>
            </a:extLst>
          </p:cNvPr>
          <p:cNvSpPr/>
          <p:nvPr/>
        </p:nvSpPr>
        <p:spPr>
          <a:xfrm>
            <a:off x="8458959" y="2657475"/>
            <a:ext cx="2837985" cy="4089834"/>
          </a:xfrm>
          <a:prstGeom prst="roundRect">
            <a:avLst/>
          </a:prstGeom>
          <a:solidFill>
            <a:schemeClr val="accent4"/>
          </a:solidFill>
          <a:ln>
            <a:solidFill>
              <a:schemeClr val="accent4">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68BA414-3F9B-9F3A-D7CB-6A49FD56A18A}"/>
              </a:ext>
            </a:extLst>
          </p:cNvPr>
          <p:cNvSpPr/>
          <p:nvPr/>
        </p:nvSpPr>
        <p:spPr>
          <a:xfrm>
            <a:off x="4546367" y="2657475"/>
            <a:ext cx="2837985" cy="4089834"/>
          </a:xfrm>
          <a:prstGeom prst="roundRect">
            <a:avLst/>
          </a:prstGeom>
          <a:solidFill>
            <a:schemeClr val="accent3">
              <a:lumMod val="40000"/>
              <a:lumOff val="60000"/>
            </a:schemeClr>
          </a:solidFill>
          <a:ln>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5" name="Title 4">
            <a:extLst>
              <a:ext uri="{FF2B5EF4-FFF2-40B4-BE49-F238E27FC236}">
                <a16:creationId xmlns:a16="http://schemas.microsoft.com/office/drawing/2014/main" id="{B1061E88-3975-688D-32B4-A1DBA9E564D6}"/>
              </a:ext>
            </a:extLst>
          </p:cNvPr>
          <p:cNvSpPr>
            <a:spLocks noGrp="1"/>
          </p:cNvSpPr>
          <p:nvPr>
            <p:ph type="title"/>
          </p:nvPr>
        </p:nvSpPr>
        <p:spPr/>
        <p:txBody>
          <a:bodyPr/>
          <a:lstStyle/>
          <a:p>
            <a:r>
              <a:rPr lang="en-US"/>
              <a:t>Objective of June Board meeting</a:t>
            </a:r>
          </a:p>
        </p:txBody>
      </p:sp>
      <p:sp>
        <p:nvSpPr>
          <p:cNvPr id="4" name="Rectangle: Rounded Corners 3">
            <a:extLst>
              <a:ext uri="{FF2B5EF4-FFF2-40B4-BE49-F238E27FC236}">
                <a16:creationId xmlns:a16="http://schemas.microsoft.com/office/drawing/2014/main" id="{EBD9D709-E6AA-17AD-8F0C-33DB9BCCC4A3}"/>
              </a:ext>
            </a:extLst>
          </p:cNvPr>
          <p:cNvSpPr/>
          <p:nvPr/>
        </p:nvSpPr>
        <p:spPr>
          <a:xfrm>
            <a:off x="477765" y="2657475"/>
            <a:ext cx="2837985" cy="4089834"/>
          </a:xfrm>
          <a:prstGeom prst="roundRect">
            <a:avLst/>
          </a:prstGeom>
          <a:solidFill>
            <a:schemeClr val="accent4">
              <a:lumMod val="20000"/>
              <a:lumOff val="80000"/>
            </a:schemeClr>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p:txBody>
      </p:sp>
      <p:sp>
        <p:nvSpPr>
          <p:cNvPr id="8" name="Rectangle: Rounded Corners 7">
            <a:extLst>
              <a:ext uri="{FF2B5EF4-FFF2-40B4-BE49-F238E27FC236}">
                <a16:creationId xmlns:a16="http://schemas.microsoft.com/office/drawing/2014/main" id="{FE73C6B7-123A-9CC9-A4FB-DA859B77CFFD}"/>
              </a:ext>
            </a:extLst>
          </p:cNvPr>
          <p:cNvSpPr/>
          <p:nvPr/>
        </p:nvSpPr>
        <p:spPr>
          <a:xfrm>
            <a:off x="746274" y="3478841"/>
            <a:ext cx="2295235" cy="717630"/>
          </a:xfrm>
          <a:prstGeom prst="roundRect">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400" b="1">
                <a:solidFill>
                  <a:schemeClr val="bg1"/>
                </a:solidFill>
              </a:rPr>
              <a:t>Institutional Stakeholder Meetings </a:t>
            </a:r>
          </a:p>
        </p:txBody>
      </p:sp>
      <p:sp>
        <p:nvSpPr>
          <p:cNvPr id="9" name="Rectangle: Rounded Corners 8">
            <a:extLst>
              <a:ext uri="{FF2B5EF4-FFF2-40B4-BE49-F238E27FC236}">
                <a16:creationId xmlns:a16="http://schemas.microsoft.com/office/drawing/2014/main" id="{0FAF091F-5D4F-DE22-FAA8-E174FD601790}"/>
              </a:ext>
            </a:extLst>
          </p:cNvPr>
          <p:cNvSpPr/>
          <p:nvPr/>
        </p:nvSpPr>
        <p:spPr>
          <a:xfrm>
            <a:off x="735460" y="4291083"/>
            <a:ext cx="2295236" cy="717630"/>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100000"/>
              </a:lnSpc>
              <a:spcBef>
                <a:spcPts val="1200"/>
              </a:spcBef>
              <a:defRPr/>
            </a:pPr>
            <a:r>
              <a:rPr lang="en-US" sz="1400" b="1">
                <a:solidFill>
                  <a:schemeClr val="bg1"/>
                </a:solidFill>
              </a:rPr>
              <a:t>Focus Groups and other targeted meetings</a:t>
            </a:r>
          </a:p>
        </p:txBody>
      </p:sp>
      <p:sp>
        <p:nvSpPr>
          <p:cNvPr id="10" name="Rectangle: Rounded Corners 9">
            <a:extLst>
              <a:ext uri="{FF2B5EF4-FFF2-40B4-BE49-F238E27FC236}">
                <a16:creationId xmlns:a16="http://schemas.microsoft.com/office/drawing/2014/main" id="{8E665746-46AF-86EB-845C-8B902329773E}"/>
              </a:ext>
            </a:extLst>
          </p:cNvPr>
          <p:cNvSpPr/>
          <p:nvPr/>
        </p:nvSpPr>
        <p:spPr>
          <a:xfrm>
            <a:off x="746274" y="5879386"/>
            <a:ext cx="2322219" cy="675719"/>
          </a:xfrm>
          <a:prstGeom prst="round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400" b="1"/>
              <a:t>Simulation Exercises  </a:t>
            </a:r>
          </a:p>
        </p:txBody>
      </p:sp>
      <p:sp>
        <p:nvSpPr>
          <p:cNvPr id="11" name="Arrow: Right 10">
            <a:extLst>
              <a:ext uri="{FF2B5EF4-FFF2-40B4-BE49-F238E27FC236}">
                <a16:creationId xmlns:a16="http://schemas.microsoft.com/office/drawing/2014/main" id="{4BE5182E-E7EA-5C7F-1F51-57EFF9D98E9B}"/>
              </a:ext>
            </a:extLst>
          </p:cNvPr>
          <p:cNvSpPr/>
          <p:nvPr/>
        </p:nvSpPr>
        <p:spPr>
          <a:xfrm>
            <a:off x="3674893" y="4078627"/>
            <a:ext cx="512331" cy="489134"/>
          </a:xfrm>
          <a:prstGeom prst="rightArrow">
            <a:avLst/>
          </a:prstGeom>
          <a:solidFill>
            <a:schemeClr val="accent4">
              <a:lumMod val="20000"/>
              <a:lumOff val="80000"/>
            </a:schemeClr>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5640836C-C0F8-99D5-3EDC-6473C7023C95}"/>
              </a:ext>
            </a:extLst>
          </p:cNvPr>
          <p:cNvSpPr txBox="1"/>
          <p:nvPr/>
        </p:nvSpPr>
        <p:spPr>
          <a:xfrm>
            <a:off x="4735528" y="3446152"/>
            <a:ext cx="2587480" cy="2800767"/>
          </a:xfrm>
          <a:prstGeom prst="rect">
            <a:avLst/>
          </a:prstGeom>
          <a:noFill/>
        </p:spPr>
        <p:txBody>
          <a:bodyPr wrap="square">
            <a:spAutoFit/>
          </a:bodyPr>
          <a:lstStyle/>
          <a:p>
            <a:pPr marL="0" lvl="1"/>
            <a:r>
              <a:rPr lang="en-US" sz="1600">
                <a:solidFill>
                  <a:schemeClr val="accent2"/>
                </a:solidFill>
              </a:rPr>
              <a:t>Using information gathered, FCG project team prepared:</a:t>
            </a:r>
          </a:p>
          <a:p>
            <a:pPr marL="285750" lvl="1" indent="-285750">
              <a:buFont typeface="Arial" panose="020B0604020202020204" pitchFamily="34" charset="0"/>
              <a:buChar char="•"/>
            </a:pPr>
            <a:r>
              <a:rPr lang="en-US" sz="1600">
                <a:solidFill>
                  <a:schemeClr val="accent2"/>
                </a:solidFill>
              </a:rPr>
              <a:t>Analysis of feedback from Dialogues and other inputs </a:t>
            </a:r>
          </a:p>
          <a:p>
            <a:pPr marL="285750" lvl="1" indent="-285750">
              <a:buFont typeface="Arial" panose="020B0604020202020204" pitchFamily="34" charset="0"/>
              <a:buChar char="•"/>
            </a:pPr>
            <a:r>
              <a:rPr lang="en-US" sz="1600">
                <a:solidFill>
                  <a:schemeClr val="accent2"/>
                </a:solidFill>
              </a:rPr>
              <a:t>Proposed options for way forward</a:t>
            </a:r>
          </a:p>
          <a:p>
            <a:pPr marL="285750" lvl="1" indent="-285750">
              <a:buFont typeface="Arial" panose="020B0604020202020204" pitchFamily="34" charset="0"/>
              <a:buChar char="•"/>
            </a:pPr>
            <a:r>
              <a:rPr lang="en-US" sz="1600">
                <a:solidFill>
                  <a:schemeClr val="accent2"/>
                </a:solidFill>
              </a:rPr>
              <a:t>Recommendation</a:t>
            </a:r>
          </a:p>
          <a:p>
            <a:pPr marL="0" lvl="1"/>
            <a:endParaRPr lang="en-US" sz="1600">
              <a:solidFill>
                <a:schemeClr val="accent2"/>
              </a:solidFill>
            </a:endParaRPr>
          </a:p>
          <a:p>
            <a:pPr marL="0" lvl="1">
              <a:spcAft>
                <a:spcPts val="1200"/>
              </a:spcAft>
            </a:pPr>
            <a:r>
              <a:rPr lang="en-US" sz="1600">
                <a:solidFill>
                  <a:schemeClr val="accent2"/>
                </a:solidFill>
              </a:rPr>
              <a:t>Report on findings from the simulation exercises</a:t>
            </a:r>
          </a:p>
        </p:txBody>
      </p:sp>
      <p:sp>
        <p:nvSpPr>
          <p:cNvPr id="15" name="TextBox 14">
            <a:extLst>
              <a:ext uri="{FF2B5EF4-FFF2-40B4-BE49-F238E27FC236}">
                <a16:creationId xmlns:a16="http://schemas.microsoft.com/office/drawing/2014/main" id="{96F36B27-87A6-6C54-D04F-A99D802F617F}"/>
              </a:ext>
            </a:extLst>
          </p:cNvPr>
          <p:cNvSpPr txBox="1"/>
          <p:nvPr/>
        </p:nvSpPr>
        <p:spPr>
          <a:xfrm>
            <a:off x="3126588" y="1886707"/>
            <a:ext cx="1608940" cy="369332"/>
          </a:xfrm>
          <a:prstGeom prst="rect">
            <a:avLst/>
          </a:prstGeom>
          <a:noFill/>
        </p:spPr>
        <p:txBody>
          <a:bodyPr wrap="square">
            <a:spAutoFit/>
          </a:bodyPr>
          <a:lstStyle/>
          <a:p>
            <a:pPr marL="0" lvl="1" algn="ctr"/>
            <a:r>
              <a:rPr lang="en-US">
                <a:solidFill>
                  <a:srgbClr val="000000"/>
                </a:solidFill>
              </a:rPr>
              <a:t>Q1-Q2 2026</a:t>
            </a:r>
          </a:p>
        </p:txBody>
      </p:sp>
      <p:sp>
        <p:nvSpPr>
          <p:cNvPr id="16" name="TextBox 15">
            <a:extLst>
              <a:ext uri="{FF2B5EF4-FFF2-40B4-BE49-F238E27FC236}">
                <a16:creationId xmlns:a16="http://schemas.microsoft.com/office/drawing/2014/main" id="{0F65F9B0-491B-0385-1D1C-0CF856671757}"/>
              </a:ext>
            </a:extLst>
          </p:cNvPr>
          <p:cNvSpPr txBox="1"/>
          <p:nvPr/>
        </p:nvSpPr>
        <p:spPr>
          <a:xfrm>
            <a:off x="8693894" y="3419600"/>
            <a:ext cx="2368111" cy="1477328"/>
          </a:xfrm>
          <a:prstGeom prst="rect">
            <a:avLst/>
          </a:prstGeom>
          <a:noFill/>
        </p:spPr>
        <p:txBody>
          <a:bodyPr wrap="square">
            <a:spAutoFit/>
          </a:bodyPr>
          <a:lstStyle/>
          <a:p>
            <a:pPr marL="0" lvl="1" algn="ctr"/>
            <a:r>
              <a:rPr lang="en-US" b="1">
                <a:solidFill>
                  <a:schemeClr val="bg1"/>
                </a:solidFill>
              </a:rPr>
              <a:t>Board to determine how best to proceed regarding development of an FCG framework</a:t>
            </a:r>
          </a:p>
        </p:txBody>
      </p:sp>
      <p:sp>
        <p:nvSpPr>
          <p:cNvPr id="18" name="TextBox 17">
            <a:extLst>
              <a:ext uri="{FF2B5EF4-FFF2-40B4-BE49-F238E27FC236}">
                <a16:creationId xmlns:a16="http://schemas.microsoft.com/office/drawing/2014/main" id="{33BDBEF9-3DA4-8C17-17FD-87E1EF3E1EF6}"/>
              </a:ext>
            </a:extLst>
          </p:cNvPr>
          <p:cNvSpPr txBox="1"/>
          <p:nvPr/>
        </p:nvSpPr>
        <p:spPr>
          <a:xfrm>
            <a:off x="9073479" y="2223510"/>
            <a:ext cx="1608940" cy="369332"/>
          </a:xfrm>
          <a:prstGeom prst="rect">
            <a:avLst/>
          </a:prstGeom>
          <a:noFill/>
        </p:spPr>
        <p:txBody>
          <a:bodyPr wrap="square">
            <a:spAutoFit/>
          </a:bodyPr>
          <a:lstStyle/>
          <a:p>
            <a:pPr marL="0" lvl="1" algn="ctr"/>
            <a:r>
              <a:rPr lang="en-US">
                <a:solidFill>
                  <a:srgbClr val="000000"/>
                </a:solidFill>
              </a:rPr>
              <a:t>June 2026</a:t>
            </a:r>
          </a:p>
        </p:txBody>
      </p:sp>
      <p:sp>
        <p:nvSpPr>
          <p:cNvPr id="21" name="Right Brace 20">
            <a:extLst>
              <a:ext uri="{FF2B5EF4-FFF2-40B4-BE49-F238E27FC236}">
                <a16:creationId xmlns:a16="http://schemas.microsoft.com/office/drawing/2014/main" id="{4383A15F-EEE9-542F-068A-08789D937351}"/>
              </a:ext>
            </a:extLst>
          </p:cNvPr>
          <p:cNvSpPr/>
          <p:nvPr/>
        </p:nvSpPr>
        <p:spPr>
          <a:xfrm rot="16200000">
            <a:off x="3800845" y="-1016018"/>
            <a:ext cx="202229" cy="6848389"/>
          </a:xfrm>
          <a:prstGeom prst="rightBrace">
            <a:avLst/>
          </a:prstGeom>
          <a:ln>
            <a:solidFill>
              <a:schemeClr val="accent4"/>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2" name="Rectangle: Rounded Corners 21">
            <a:extLst>
              <a:ext uri="{FF2B5EF4-FFF2-40B4-BE49-F238E27FC236}">
                <a16:creationId xmlns:a16="http://schemas.microsoft.com/office/drawing/2014/main" id="{FEFE957E-2D21-A625-65EC-54F2BCDABDA1}"/>
              </a:ext>
            </a:extLst>
          </p:cNvPr>
          <p:cNvSpPr/>
          <p:nvPr/>
        </p:nvSpPr>
        <p:spPr>
          <a:xfrm>
            <a:off x="715021" y="5106190"/>
            <a:ext cx="2336113" cy="675719"/>
          </a:xfrm>
          <a:prstGeom prst="roundRect">
            <a:avLst/>
          </a:prstGeom>
          <a:solidFill>
            <a:schemeClr val="accent3">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400" b="1"/>
              <a:t>Other feedback received</a:t>
            </a:r>
          </a:p>
        </p:txBody>
      </p:sp>
      <p:sp>
        <p:nvSpPr>
          <p:cNvPr id="7" name="Arrow: Right 6">
            <a:extLst>
              <a:ext uri="{FF2B5EF4-FFF2-40B4-BE49-F238E27FC236}">
                <a16:creationId xmlns:a16="http://schemas.microsoft.com/office/drawing/2014/main" id="{C044669A-A04C-F779-B938-2817B48FD54B}"/>
              </a:ext>
            </a:extLst>
          </p:cNvPr>
          <p:cNvSpPr/>
          <p:nvPr/>
        </p:nvSpPr>
        <p:spPr>
          <a:xfrm>
            <a:off x="7752058" y="4078627"/>
            <a:ext cx="512331" cy="489134"/>
          </a:xfrm>
          <a:prstGeom prst="rightArrow">
            <a:avLst/>
          </a:prstGeom>
          <a:solidFill>
            <a:schemeClr val="accent4">
              <a:lumMod val="20000"/>
              <a:lumOff val="80000"/>
            </a:schemeClr>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9C8B6416-79A4-04B3-369C-DBD3B04D9321}"/>
              </a:ext>
            </a:extLst>
          </p:cNvPr>
          <p:cNvSpPr txBox="1"/>
          <p:nvPr/>
        </p:nvSpPr>
        <p:spPr>
          <a:xfrm>
            <a:off x="719707" y="2807724"/>
            <a:ext cx="2295235" cy="523220"/>
          </a:xfrm>
          <a:prstGeom prst="rect">
            <a:avLst/>
          </a:prstGeom>
          <a:noFill/>
        </p:spPr>
        <p:txBody>
          <a:bodyPr wrap="square">
            <a:spAutoFit/>
          </a:bodyPr>
          <a:lstStyle/>
          <a:p>
            <a:pPr marL="0" lvl="1" algn="ctr"/>
            <a:r>
              <a:rPr lang="en-US" sz="2800">
                <a:solidFill>
                  <a:schemeClr val="accent2"/>
                </a:solidFill>
              </a:rPr>
              <a:t>INPUTS</a:t>
            </a:r>
          </a:p>
        </p:txBody>
      </p:sp>
      <p:sp>
        <p:nvSpPr>
          <p:cNvPr id="14" name="TextBox 13">
            <a:extLst>
              <a:ext uri="{FF2B5EF4-FFF2-40B4-BE49-F238E27FC236}">
                <a16:creationId xmlns:a16="http://schemas.microsoft.com/office/drawing/2014/main" id="{8078EF46-BD68-6841-7938-D576950E454E}"/>
              </a:ext>
            </a:extLst>
          </p:cNvPr>
          <p:cNvSpPr txBox="1"/>
          <p:nvPr/>
        </p:nvSpPr>
        <p:spPr>
          <a:xfrm>
            <a:off x="4735528" y="2790204"/>
            <a:ext cx="2295235" cy="523220"/>
          </a:xfrm>
          <a:prstGeom prst="rect">
            <a:avLst/>
          </a:prstGeom>
          <a:noFill/>
        </p:spPr>
        <p:txBody>
          <a:bodyPr wrap="square">
            <a:spAutoFit/>
          </a:bodyPr>
          <a:lstStyle/>
          <a:p>
            <a:pPr marL="0" lvl="1" algn="ctr"/>
            <a:r>
              <a:rPr lang="en-US" sz="2800">
                <a:solidFill>
                  <a:schemeClr val="accent2"/>
                </a:solidFill>
              </a:rPr>
              <a:t>SYNTHESIS</a:t>
            </a:r>
          </a:p>
        </p:txBody>
      </p:sp>
      <p:sp>
        <p:nvSpPr>
          <p:cNvPr id="17" name="TextBox 16">
            <a:extLst>
              <a:ext uri="{FF2B5EF4-FFF2-40B4-BE49-F238E27FC236}">
                <a16:creationId xmlns:a16="http://schemas.microsoft.com/office/drawing/2014/main" id="{5C20F065-3DCD-74E8-2AA2-A6299FF62623}"/>
              </a:ext>
            </a:extLst>
          </p:cNvPr>
          <p:cNvSpPr txBox="1"/>
          <p:nvPr/>
        </p:nvSpPr>
        <p:spPr>
          <a:xfrm>
            <a:off x="8653260" y="2776928"/>
            <a:ext cx="2295235" cy="523220"/>
          </a:xfrm>
          <a:prstGeom prst="rect">
            <a:avLst/>
          </a:prstGeom>
          <a:noFill/>
        </p:spPr>
        <p:txBody>
          <a:bodyPr wrap="square">
            <a:spAutoFit/>
          </a:bodyPr>
          <a:lstStyle/>
          <a:p>
            <a:pPr marL="0" lvl="1" algn="ctr"/>
            <a:r>
              <a:rPr lang="en-US" sz="2800">
                <a:solidFill>
                  <a:schemeClr val="accent2"/>
                </a:solidFill>
              </a:rPr>
              <a:t>OUTPUT</a:t>
            </a:r>
          </a:p>
        </p:txBody>
      </p:sp>
    </p:spTree>
    <p:extLst>
      <p:ext uri="{BB962C8B-B14F-4D97-AF65-F5344CB8AC3E}">
        <p14:creationId xmlns:p14="http://schemas.microsoft.com/office/powerpoint/2010/main" val="35059324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9423BA-E17B-FD56-1E25-42CF60DE7E3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9408DFD-DC15-13ED-11C8-4EF9D1A8345B}"/>
              </a:ext>
            </a:extLst>
          </p:cNvPr>
          <p:cNvSpPr>
            <a:spLocks noGrp="1"/>
          </p:cNvSpPr>
          <p:nvPr>
            <p:ph type="title"/>
          </p:nvPr>
        </p:nvSpPr>
        <p:spPr/>
        <p:txBody>
          <a:bodyPr/>
          <a:lstStyle/>
          <a:p>
            <a:r>
              <a:rPr lang="en-US"/>
              <a:t>PT’s Recommendation for Way Forward</a:t>
            </a:r>
          </a:p>
        </p:txBody>
      </p:sp>
      <p:sp>
        <p:nvSpPr>
          <p:cNvPr id="3" name="Slide Number Placeholder 2">
            <a:extLst>
              <a:ext uri="{FF2B5EF4-FFF2-40B4-BE49-F238E27FC236}">
                <a16:creationId xmlns:a16="http://schemas.microsoft.com/office/drawing/2014/main" id="{67D48636-B61D-F455-E90A-44B2CC2C5159}"/>
              </a:ext>
            </a:extLst>
          </p:cNvPr>
          <p:cNvSpPr>
            <a:spLocks noGrp="1"/>
          </p:cNvSpPr>
          <p:nvPr>
            <p:ph type="sldNum" sz="quarter" idx="12"/>
          </p:nvPr>
        </p:nvSpPr>
        <p:spPr/>
        <p:txBody>
          <a:bodyPr/>
          <a:lstStyle/>
          <a:p>
            <a:fld id="{99A02339-D840-6844-BF2C-3B4B9517014C}" type="slidenum">
              <a:rPr lang="en-US" smtClean="0"/>
              <a:pPr/>
              <a:t>30</a:t>
            </a:fld>
            <a:endParaRPr lang="en-US"/>
          </a:p>
        </p:txBody>
      </p:sp>
      <p:sp>
        <p:nvSpPr>
          <p:cNvPr id="5" name="Text Placeholder 4">
            <a:extLst>
              <a:ext uri="{FF2B5EF4-FFF2-40B4-BE49-F238E27FC236}">
                <a16:creationId xmlns:a16="http://schemas.microsoft.com/office/drawing/2014/main" id="{A09F5380-1E04-09D7-D90B-37CDCDB9BD9B}"/>
              </a:ext>
            </a:extLst>
          </p:cNvPr>
          <p:cNvSpPr>
            <a:spLocks noGrp="1"/>
          </p:cNvSpPr>
          <p:nvPr>
            <p:ph type="body" sz="quarter" idx="14"/>
          </p:nvPr>
        </p:nvSpPr>
        <p:spPr>
          <a:xfrm>
            <a:off x="6096000" y="2143300"/>
            <a:ext cx="5067300" cy="4002158"/>
          </a:xfrm>
        </p:spPr>
        <p:txBody>
          <a:bodyPr/>
          <a:lstStyle/>
          <a:p>
            <a:pPr marL="285750" indent="-285750">
              <a:buFont typeface="Arial" panose="020B0604020202020204" pitchFamily="34" charset="0"/>
              <a:buChar char="•"/>
            </a:pPr>
            <a:r>
              <a:rPr lang="en-US">
                <a:solidFill>
                  <a:srgbClr val="000000"/>
                </a:solidFill>
              </a:rPr>
              <a:t>Seeks to balance: </a:t>
            </a:r>
          </a:p>
          <a:p>
            <a:pPr marL="800100" lvl="1" indent="-342900">
              <a:buFont typeface="Courier New" panose="02070309020205020404" pitchFamily="49" charset="0"/>
              <a:buChar char="o"/>
            </a:pPr>
            <a:r>
              <a:rPr lang="en-US" sz="1800">
                <a:solidFill>
                  <a:srgbClr val="000000"/>
                </a:solidFill>
              </a:rPr>
              <a:t>The objectives of an FCG framework </a:t>
            </a:r>
          </a:p>
          <a:p>
            <a:pPr marL="800100" lvl="1" indent="-342900">
              <a:buFont typeface="Courier New" panose="02070309020205020404" pitchFamily="49" charset="0"/>
              <a:buChar char="o"/>
            </a:pPr>
            <a:r>
              <a:rPr lang="en-US" sz="1800">
                <a:solidFill>
                  <a:srgbClr val="000000"/>
                </a:solidFill>
              </a:rPr>
              <a:t>The range of stakeholder views collected during the FCG dialogues</a:t>
            </a:r>
          </a:p>
          <a:p>
            <a:pPr marL="800100" lvl="1" indent="-342900">
              <a:buFont typeface="Courier New" panose="02070309020205020404" pitchFamily="49" charset="0"/>
              <a:buChar char="o"/>
            </a:pPr>
            <a:r>
              <a:rPr lang="en-US" sz="1800">
                <a:solidFill>
                  <a:srgbClr val="000000"/>
                </a:solidFill>
              </a:rPr>
              <a:t>The analysis of advantages/ disadvantages of each option </a:t>
            </a:r>
          </a:p>
          <a:p>
            <a:pPr marL="285750" indent="-285750">
              <a:buFont typeface="Arial" panose="020B0604020202020204" pitchFamily="34" charset="0"/>
              <a:buChar char="•"/>
            </a:pPr>
            <a:r>
              <a:rPr lang="en-US">
                <a:solidFill>
                  <a:srgbClr val="000000"/>
                </a:solidFill>
              </a:rPr>
              <a:t>Responds to the public interest considerations underpinning the FCG project </a:t>
            </a:r>
          </a:p>
          <a:p>
            <a:pPr marL="285750" indent="-285750">
              <a:buFont typeface="Arial" panose="020B0604020202020204" pitchFamily="34" charset="0"/>
              <a:buChar char="•"/>
            </a:pPr>
            <a:r>
              <a:rPr lang="en-US">
                <a:solidFill>
                  <a:srgbClr val="000000"/>
                </a:solidFill>
              </a:rPr>
              <a:t>Reflects a hybrid approach</a:t>
            </a:r>
          </a:p>
          <a:p>
            <a:pPr marL="285750" indent="-285750">
              <a:buFont typeface="Arial" panose="020B0604020202020204" pitchFamily="34" charset="0"/>
              <a:buChar char="•"/>
            </a:pPr>
            <a:endParaRPr lang="en-US">
              <a:solidFill>
                <a:srgbClr val="000000"/>
              </a:solidFill>
            </a:endParaRPr>
          </a:p>
          <a:p>
            <a:pPr marL="285750" indent="-285750">
              <a:buFont typeface="Arial" panose="020B0604020202020204" pitchFamily="34" charset="0"/>
              <a:buChar char="•"/>
            </a:pPr>
            <a:endParaRPr lang="en-US"/>
          </a:p>
        </p:txBody>
      </p:sp>
      <p:sp>
        <p:nvSpPr>
          <p:cNvPr id="10" name="Plus Sign 9">
            <a:extLst>
              <a:ext uri="{FF2B5EF4-FFF2-40B4-BE49-F238E27FC236}">
                <a16:creationId xmlns:a16="http://schemas.microsoft.com/office/drawing/2014/main" id="{90D7E189-497A-7028-5943-9E54BDF2B383}"/>
              </a:ext>
            </a:extLst>
          </p:cNvPr>
          <p:cNvSpPr/>
          <p:nvPr/>
        </p:nvSpPr>
        <p:spPr>
          <a:xfrm>
            <a:off x="3194604" y="4158106"/>
            <a:ext cx="510209" cy="490330"/>
          </a:xfrm>
          <a:prstGeom prst="mathPlus">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12" name="Callout: Down Arrow 11">
            <a:extLst>
              <a:ext uri="{FF2B5EF4-FFF2-40B4-BE49-F238E27FC236}">
                <a16:creationId xmlns:a16="http://schemas.microsoft.com/office/drawing/2014/main" id="{0A5A6A95-9B75-FCFD-38C9-1B1878338C7E}"/>
              </a:ext>
            </a:extLst>
          </p:cNvPr>
          <p:cNvSpPr/>
          <p:nvPr/>
        </p:nvSpPr>
        <p:spPr>
          <a:xfrm>
            <a:off x="2146688" y="2416201"/>
            <a:ext cx="2606040" cy="1470991"/>
          </a:xfrm>
          <a:prstGeom prst="downArrowCallout">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b="1"/>
              <a:t>PT’s Recommendation:</a:t>
            </a:r>
          </a:p>
        </p:txBody>
      </p:sp>
      <p:sp>
        <p:nvSpPr>
          <p:cNvPr id="6" name="Oval 5">
            <a:extLst>
              <a:ext uri="{FF2B5EF4-FFF2-40B4-BE49-F238E27FC236}">
                <a16:creationId xmlns:a16="http://schemas.microsoft.com/office/drawing/2014/main" id="{3211A8B9-9263-9139-5068-F618BEA3F14D}"/>
              </a:ext>
            </a:extLst>
          </p:cNvPr>
          <p:cNvSpPr/>
          <p:nvPr/>
        </p:nvSpPr>
        <p:spPr>
          <a:xfrm>
            <a:off x="3872127" y="3887192"/>
            <a:ext cx="1616764" cy="99710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b="1"/>
              <a:t>OPTION 5</a:t>
            </a:r>
          </a:p>
        </p:txBody>
      </p:sp>
      <p:sp>
        <p:nvSpPr>
          <p:cNvPr id="7" name="Oval 6">
            <a:extLst>
              <a:ext uri="{FF2B5EF4-FFF2-40B4-BE49-F238E27FC236}">
                <a16:creationId xmlns:a16="http://schemas.microsoft.com/office/drawing/2014/main" id="{DBD153D6-7B98-C61D-C126-8590094720C7}"/>
              </a:ext>
            </a:extLst>
          </p:cNvPr>
          <p:cNvSpPr/>
          <p:nvPr/>
        </p:nvSpPr>
        <p:spPr>
          <a:xfrm>
            <a:off x="1410526" y="3904717"/>
            <a:ext cx="1616764" cy="997107"/>
          </a:xfrm>
          <a:prstGeom prst="ellips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b="1"/>
              <a:t>OPTION 2</a:t>
            </a:r>
          </a:p>
        </p:txBody>
      </p:sp>
    </p:spTree>
    <p:extLst>
      <p:ext uri="{BB962C8B-B14F-4D97-AF65-F5344CB8AC3E}">
        <p14:creationId xmlns:p14="http://schemas.microsoft.com/office/powerpoint/2010/main" val="843963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EC49C30-866C-F4F9-F6E9-7D3240E49595}"/>
              </a:ext>
            </a:extLst>
          </p:cNvPr>
          <p:cNvSpPr>
            <a:spLocks noGrp="1"/>
          </p:cNvSpPr>
          <p:nvPr>
            <p:ph type="sldNum" sz="quarter" idx="12"/>
          </p:nvPr>
        </p:nvSpPr>
        <p:spPr/>
        <p:txBody>
          <a:bodyPr/>
          <a:lstStyle/>
          <a:p>
            <a:fld id="{50ACEBBF-944F-8349-945C-78F972EF34F6}" type="slidenum">
              <a:rPr lang="en-US" smtClean="0"/>
              <a:pPr/>
              <a:t>31</a:t>
            </a:fld>
            <a:endParaRPr lang="en-US"/>
          </a:p>
        </p:txBody>
      </p:sp>
      <p:sp>
        <p:nvSpPr>
          <p:cNvPr id="3" name="Title 2">
            <a:extLst>
              <a:ext uri="{FF2B5EF4-FFF2-40B4-BE49-F238E27FC236}">
                <a16:creationId xmlns:a16="http://schemas.microsoft.com/office/drawing/2014/main" id="{CD7920AA-44E6-3DEF-A912-820D40ACE207}"/>
              </a:ext>
            </a:extLst>
          </p:cNvPr>
          <p:cNvSpPr>
            <a:spLocks noGrp="1"/>
          </p:cNvSpPr>
          <p:nvPr>
            <p:ph type="title"/>
          </p:nvPr>
        </p:nvSpPr>
        <p:spPr/>
        <p:txBody>
          <a:bodyPr>
            <a:normAutofit fontScale="90000"/>
          </a:bodyPr>
          <a:lstStyle/>
          <a:p>
            <a:r>
              <a:rPr lang="en-US"/>
              <a:t>Matters for IESBA Consideration</a:t>
            </a:r>
          </a:p>
        </p:txBody>
      </p:sp>
      <p:sp>
        <p:nvSpPr>
          <p:cNvPr id="4" name="Text Placeholder 3">
            <a:extLst>
              <a:ext uri="{FF2B5EF4-FFF2-40B4-BE49-F238E27FC236}">
                <a16:creationId xmlns:a16="http://schemas.microsoft.com/office/drawing/2014/main" id="{EAC9FFEA-794C-5EB6-10D7-FC7C90F08C90}"/>
              </a:ext>
            </a:extLst>
          </p:cNvPr>
          <p:cNvSpPr>
            <a:spLocks noGrp="1"/>
          </p:cNvSpPr>
          <p:nvPr>
            <p:ph type="body" idx="1"/>
          </p:nvPr>
        </p:nvSpPr>
        <p:spPr>
          <a:xfrm>
            <a:off x="6686550" y="2103438"/>
            <a:ext cx="3929063" cy="4252912"/>
          </a:xfrm>
        </p:spPr>
        <p:txBody>
          <a:bodyPr>
            <a:noAutofit/>
          </a:bodyPr>
          <a:lstStyle/>
          <a:p>
            <a:r>
              <a:rPr lang="en-US" sz="2000"/>
              <a:t>IESBA members are asked to share views on:</a:t>
            </a:r>
          </a:p>
          <a:p>
            <a:r>
              <a:rPr lang="en-US" sz="2000"/>
              <a:t>(a) The PT’s analysis of the issues and options presented and the PT’s recommendation for the way forward; and</a:t>
            </a:r>
          </a:p>
          <a:p>
            <a:r>
              <a:rPr lang="en-US" sz="2000"/>
              <a:t>(b) If the Board supports the PT’s recommendation, whether the overarching provision under Option 2 should be a requirement or AM. </a:t>
            </a:r>
          </a:p>
        </p:txBody>
      </p:sp>
    </p:spTree>
    <p:extLst>
      <p:ext uri="{BB962C8B-B14F-4D97-AF65-F5344CB8AC3E}">
        <p14:creationId xmlns:p14="http://schemas.microsoft.com/office/powerpoint/2010/main" val="21935293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C44A49-AEB4-E375-CCEF-9E0C817B6C0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4E8E213-95FA-B004-3FF2-43B9D8CD80F8}"/>
              </a:ext>
            </a:extLst>
          </p:cNvPr>
          <p:cNvSpPr>
            <a:spLocks noGrp="1"/>
          </p:cNvSpPr>
          <p:nvPr>
            <p:ph type="title"/>
          </p:nvPr>
        </p:nvSpPr>
        <p:spPr/>
        <p:txBody>
          <a:bodyPr/>
          <a:lstStyle/>
          <a:p>
            <a:r>
              <a:rPr lang="en-US"/>
              <a:t>Options and Way Forward</a:t>
            </a:r>
          </a:p>
        </p:txBody>
      </p:sp>
      <p:sp>
        <p:nvSpPr>
          <p:cNvPr id="3" name="Slide Number Placeholder 2">
            <a:extLst>
              <a:ext uri="{FF2B5EF4-FFF2-40B4-BE49-F238E27FC236}">
                <a16:creationId xmlns:a16="http://schemas.microsoft.com/office/drawing/2014/main" id="{16C47C58-480D-C64F-E01D-C16DA29F8008}"/>
              </a:ext>
            </a:extLst>
          </p:cNvPr>
          <p:cNvSpPr>
            <a:spLocks noGrp="1"/>
          </p:cNvSpPr>
          <p:nvPr>
            <p:ph type="sldNum" sz="quarter" idx="12"/>
          </p:nvPr>
        </p:nvSpPr>
        <p:spPr/>
        <p:txBody>
          <a:bodyPr/>
          <a:lstStyle/>
          <a:p>
            <a:fld id="{99A02339-D840-6844-BF2C-3B4B9517014C}" type="slidenum">
              <a:rPr lang="en-US" smtClean="0"/>
              <a:pPr/>
              <a:t>32</a:t>
            </a:fld>
            <a:endParaRPr lang="en-US"/>
          </a:p>
        </p:txBody>
      </p:sp>
      <p:sp>
        <p:nvSpPr>
          <p:cNvPr id="4" name="Text Placeholder 3">
            <a:extLst>
              <a:ext uri="{FF2B5EF4-FFF2-40B4-BE49-F238E27FC236}">
                <a16:creationId xmlns:a16="http://schemas.microsoft.com/office/drawing/2014/main" id="{7634FDD4-6CD3-B5E0-400F-4D150B0CC533}"/>
              </a:ext>
            </a:extLst>
          </p:cNvPr>
          <p:cNvSpPr>
            <a:spLocks noGrp="1"/>
          </p:cNvSpPr>
          <p:nvPr>
            <p:ph type="body" sz="quarter" idx="13"/>
          </p:nvPr>
        </p:nvSpPr>
        <p:spPr/>
        <p:txBody>
          <a:bodyPr/>
          <a:lstStyle/>
          <a:p>
            <a:r>
              <a:rPr lang="en-US" dirty="0"/>
              <a:t>overview</a:t>
            </a:r>
          </a:p>
        </p:txBody>
      </p:sp>
      <p:sp>
        <p:nvSpPr>
          <p:cNvPr id="5" name="Text Placeholder 4">
            <a:extLst>
              <a:ext uri="{FF2B5EF4-FFF2-40B4-BE49-F238E27FC236}">
                <a16:creationId xmlns:a16="http://schemas.microsoft.com/office/drawing/2014/main" id="{BF090D21-FD09-5B05-C3B3-7EE17A1FD792}"/>
              </a:ext>
            </a:extLst>
          </p:cNvPr>
          <p:cNvSpPr>
            <a:spLocks noGrp="1"/>
          </p:cNvSpPr>
          <p:nvPr>
            <p:ph type="body" sz="quarter" idx="14"/>
          </p:nvPr>
        </p:nvSpPr>
        <p:spPr>
          <a:xfrm>
            <a:off x="1028699" y="3022090"/>
            <a:ext cx="10134601" cy="2921510"/>
          </a:xfrm>
        </p:spPr>
        <p:txBody>
          <a:bodyPr/>
          <a:lstStyle/>
          <a:p>
            <a:pPr marL="285750" indent="-285750">
              <a:lnSpc>
                <a:spcPct val="100000"/>
              </a:lnSpc>
              <a:spcBef>
                <a:spcPts val="1800"/>
              </a:spcBef>
              <a:buFont typeface="Arial" panose="020B0604020202020204" pitchFamily="34" charset="0"/>
              <a:buChar char="•"/>
            </a:pPr>
            <a:r>
              <a:rPr lang="en-US" sz="1600" dirty="0">
                <a:solidFill>
                  <a:srgbClr val="000000"/>
                </a:solidFill>
              </a:rPr>
              <a:t>Option 3: New section in Part 3 (e.g., new Section 305) containing an FCG framework with requirements and AM addressing the eight FCG elements </a:t>
            </a:r>
          </a:p>
          <a:p>
            <a:pPr marL="285750" indent="-285750">
              <a:lnSpc>
                <a:spcPct val="100000"/>
              </a:lnSpc>
              <a:spcBef>
                <a:spcPts val="1800"/>
              </a:spcBef>
              <a:buFont typeface="Arial" panose="020B0604020202020204" pitchFamily="34" charset="0"/>
              <a:buChar char="•"/>
            </a:pPr>
            <a:r>
              <a:rPr lang="en-US" sz="1600" dirty="0">
                <a:solidFill>
                  <a:srgbClr val="000000"/>
                </a:solidFill>
              </a:rPr>
              <a:t>Option 2a: New provisions addressing FCG in Section 300, including an </a:t>
            </a:r>
            <a:r>
              <a:rPr lang="en-US" sz="1600" b="1" u="sng" dirty="0">
                <a:solidFill>
                  <a:srgbClr val="000000"/>
                </a:solidFill>
              </a:rPr>
              <a:t>overarching requirement </a:t>
            </a:r>
            <a:r>
              <a:rPr lang="en-US" sz="1600" dirty="0">
                <a:solidFill>
                  <a:srgbClr val="000000"/>
                </a:solidFill>
              </a:rPr>
              <a:t>and the eight FCG elements, along with a cross reference in Section 120</a:t>
            </a:r>
          </a:p>
          <a:p>
            <a:pPr marL="285750" indent="-285750">
              <a:lnSpc>
                <a:spcPct val="100000"/>
              </a:lnSpc>
              <a:spcBef>
                <a:spcPts val="1800"/>
              </a:spcBef>
              <a:buFont typeface="Arial" panose="020B0604020202020204" pitchFamily="34" charset="0"/>
              <a:buChar char="•"/>
            </a:pPr>
            <a:r>
              <a:rPr lang="en-US" sz="1600" dirty="0">
                <a:solidFill>
                  <a:srgbClr val="000000"/>
                </a:solidFill>
              </a:rPr>
              <a:t>Option 2b: New provisions addressing FCG in Section 300, including an </a:t>
            </a:r>
            <a:r>
              <a:rPr lang="en-US" sz="1600" b="1" u="sng" dirty="0">
                <a:solidFill>
                  <a:srgbClr val="000000"/>
                </a:solidFill>
              </a:rPr>
              <a:t>overarching AM</a:t>
            </a:r>
            <a:r>
              <a:rPr lang="en-US" sz="1600" b="1" dirty="0">
                <a:solidFill>
                  <a:srgbClr val="000000"/>
                </a:solidFill>
              </a:rPr>
              <a:t> </a:t>
            </a:r>
            <a:r>
              <a:rPr lang="en-US" sz="1600" dirty="0">
                <a:solidFill>
                  <a:srgbClr val="000000"/>
                </a:solidFill>
              </a:rPr>
              <a:t>and the eight FCG elements, along with a cross reference in Section 120</a:t>
            </a:r>
          </a:p>
          <a:p>
            <a:pPr marL="285750" indent="-285750">
              <a:lnSpc>
                <a:spcPct val="100000"/>
              </a:lnSpc>
              <a:spcBef>
                <a:spcPts val="1800"/>
              </a:spcBef>
              <a:buFont typeface="Arial" panose="020B0604020202020204" pitchFamily="34" charset="0"/>
              <a:buChar char="•"/>
            </a:pPr>
            <a:r>
              <a:rPr lang="en-US" sz="1600" dirty="0">
                <a:solidFill>
                  <a:srgbClr val="000000"/>
                </a:solidFill>
              </a:rPr>
              <a:t>Option 4: FCG framework outside the Code, addressing the eight FCG elements and available for voluntary adoption </a:t>
            </a:r>
          </a:p>
          <a:p>
            <a:pPr marL="285750" indent="-285750">
              <a:lnSpc>
                <a:spcPct val="100000"/>
              </a:lnSpc>
              <a:spcBef>
                <a:spcPts val="1800"/>
              </a:spcBef>
              <a:buFont typeface="Arial" panose="020B0604020202020204" pitchFamily="34" charset="0"/>
              <a:buChar char="•"/>
            </a:pPr>
            <a:r>
              <a:rPr lang="en-US" sz="1600" dirty="0">
                <a:solidFill>
                  <a:srgbClr val="000000"/>
                </a:solidFill>
              </a:rPr>
              <a:t>Option 5: Compilation of current “good practices” or other practical guidance on FCG</a:t>
            </a:r>
          </a:p>
          <a:p>
            <a:pPr marL="285750" indent="-285750">
              <a:lnSpc>
                <a:spcPct val="100000"/>
              </a:lnSpc>
              <a:spcBef>
                <a:spcPts val="1800"/>
              </a:spcBef>
              <a:buFont typeface="Arial" panose="020B0604020202020204" pitchFamily="34" charset="0"/>
              <a:buChar char="•"/>
            </a:pPr>
            <a:endParaRPr lang="en-US" sz="1600" dirty="0">
              <a:solidFill>
                <a:srgbClr val="000000"/>
              </a:solidFill>
            </a:endParaRPr>
          </a:p>
          <a:p>
            <a:pPr marL="285750" indent="-285750">
              <a:lnSpc>
                <a:spcPct val="100000"/>
              </a:lnSpc>
              <a:spcBef>
                <a:spcPts val="1800"/>
              </a:spcBef>
              <a:buFont typeface="Arial" panose="020B0604020202020204" pitchFamily="34" charset="0"/>
              <a:buChar char="•"/>
            </a:pPr>
            <a:endParaRPr lang="en-US" sz="1600" dirty="0">
              <a:solidFill>
                <a:srgbClr val="000000"/>
              </a:solidFill>
            </a:endParaRPr>
          </a:p>
          <a:p>
            <a:pPr>
              <a:lnSpc>
                <a:spcPct val="100000"/>
              </a:lnSpc>
            </a:pPr>
            <a:endParaRPr lang="en-US" sz="1600" dirty="0">
              <a:solidFill>
                <a:srgbClr val="000000"/>
              </a:solidFill>
            </a:endParaRPr>
          </a:p>
        </p:txBody>
      </p:sp>
      <p:sp>
        <p:nvSpPr>
          <p:cNvPr id="6" name="Arrow: Left-Right 5">
            <a:extLst>
              <a:ext uri="{FF2B5EF4-FFF2-40B4-BE49-F238E27FC236}">
                <a16:creationId xmlns:a16="http://schemas.microsoft.com/office/drawing/2014/main" id="{E97C8ACB-4762-D286-78FB-6165CC4F23FE}"/>
              </a:ext>
            </a:extLst>
          </p:cNvPr>
          <p:cNvSpPr/>
          <p:nvPr/>
        </p:nvSpPr>
        <p:spPr>
          <a:xfrm>
            <a:off x="1922271" y="1796142"/>
            <a:ext cx="8282433" cy="1042416"/>
          </a:xfrm>
          <a:prstGeom prst="leftRightArrow">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E7759DFA-4F55-B6CC-98A0-7CC02583BBC9}"/>
              </a:ext>
            </a:extLst>
          </p:cNvPr>
          <p:cNvSpPr/>
          <p:nvPr/>
        </p:nvSpPr>
        <p:spPr>
          <a:xfrm>
            <a:off x="432055" y="1718418"/>
            <a:ext cx="1399032" cy="1197864"/>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b="1"/>
              <a:t>Within the Code</a:t>
            </a:r>
          </a:p>
        </p:txBody>
      </p:sp>
      <p:sp>
        <p:nvSpPr>
          <p:cNvPr id="11" name="Rectangle: Rounded Corners 10">
            <a:extLst>
              <a:ext uri="{FF2B5EF4-FFF2-40B4-BE49-F238E27FC236}">
                <a16:creationId xmlns:a16="http://schemas.microsoft.com/office/drawing/2014/main" id="{90B7DF47-24AE-0331-35C2-F42705A5C05F}"/>
              </a:ext>
            </a:extLst>
          </p:cNvPr>
          <p:cNvSpPr/>
          <p:nvPr/>
        </p:nvSpPr>
        <p:spPr>
          <a:xfrm>
            <a:off x="10299952" y="1718418"/>
            <a:ext cx="1399032" cy="1197864"/>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b="1"/>
              <a:t>Outside the Code</a:t>
            </a:r>
          </a:p>
        </p:txBody>
      </p:sp>
      <p:sp>
        <p:nvSpPr>
          <p:cNvPr id="12" name="Diamond 11">
            <a:extLst>
              <a:ext uri="{FF2B5EF4-FFF2-40B4-BE49-F238E27FC236}">
                <a16:creationId xmlns:a16="http://schemas.microsoft.com/office/drawing/2014/main" id="{BBD54D5B-620D-EB6C-A0C8-4544C1E8DF00}"/>
              </a:ext>
            </a:extLst>
          </p:cNvPr>
          <p:cNvSpPr/>
          <p:nvPr/>
        </p:nvSpPr>
        <p:spPr>
          <a:xfrm>
            <a:off x="4688841" y="1684448"/>
            <a:ext cx="1554799" cy="1303717"/>
          </a:xfrm>
          <a:prstGeom prst="diamond">
            <a:avLst/>
          </a:prstGeom>
          <a:solidFill>
            <a:schemeClr val="accent5">
              <a:lumMod val="20000"/>
              <a:lumOff val="8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accent5">
                    <a:lumMod val="50000"/>
                  </a:schemeClr>
                </a:solidFill>
              </a:rPr>
              <a:t>Option 2b</a:t>
            </a:r>
          </a:p>
        </p:txBody>
      </p:sp>
      <p:sp>
        <p:nvSpPr>
          <p:cNvPr id="13" name="Pentagon 12">
            <a:extLst>
              <a:ext uri="{FF2B5EF4-FFF2-40B4-BE49-F238E27FC236}">
                <a16:creationId xmlns:a16="http://schemas.microsoft.com/office/drawing/2014/main" id="{B0EDAFA5-8FE7-400F-3F38-E5B97B4349AD}"/>
              </a:ext>
            </a:extLst>
          </p:cNvPr>
          <p:cNvSpPr/>
          <p:nvPr/>
        </p:nvSpPr>
        <p:spPr>
          <a:xfrm>
            <a:off x="3672654" y="1729659"/>
            <a:ext cx="1265106" cy="1108900"/>
          </a:xfrm>
          <a:prstGeom prst="pentagon">
            <a:avLst/>
          </a:prstGeom>
          <a:solidFill>
            <a:schemeClr val="accent5">
              <a:lumMod val="20000"/>
              <a:lumOff val="8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accent5">
                    <a:lumMod val="50000"/>
                  </a:schemeClr>
                </a:solidFill>
              </a:rPr>
              <a:t>Option 2a</a:t>
            </a:r>
          </a:p>
        </p:txBody>
      </p:sp>
      <p:sp>
        <p:nvSpPr>
          <p:cNvPr id="14" name="Hexagon 13">
            <a:extLst>
              <a:ext uri="{FF2B5EF4-FFF2-40B4-BE49-F238E27FC236}">
                <a16:creationId xmlns:a16="http://schemas.microsoft.com/office/drawing/2014/main" id="{D1C52F2A-31E3-AFAB-B784-DBC70831433E}"/>
              </a:ext>
            </a:extLst>
          </p:cNvPr>
          <p:cNvSpPr/>
          <p:nvPr/>
        </p:nvSpPr>
        <p:spPr>
          <a:xfrm>
            <a:off x="2591940" y="1830066"/>
            <a:ext cx="1150623" cy="999940"/>
          </a:xfrm>
          <a:prstGeom prst="hexagon">
            <a:avLst/>
          </a:prstGeom>
          <a:solidFill>
            <a:schemeClr val="accent5">
              <a:lumMod val="20000"/>
              <a:lumOff val="8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accent5">
                    <a:lumMod val="50000"/>
                  </a:schemeClr>
                </a:solidFill>
              </a:rPr>
              <a:t>Option 3</a:t>
            </a:r>
          </a:p>
        </p:txBody>
      </p:sp>
      <p:sp>
        <p:nvSpPr>
          <p:cNvPr id="16" name="Flowchart: Off-page Connector 15">
            <a:extLst>
              <a:ext uri="{FF2B5EF4-FFF2-40B4-BE49-F238E27FC236}">
                <a16:creationId xmlns:a16="http://schemas.microsoft.com/office/drawing/2014/main" id="{CE70875F-73BE-C8C1-574B-B0C0F3150A7C}"/>
              </a:ext>
            </a:extLst>
          </p:cNvPr>
          <p:cNvSpPr/>
          <p:nvPr/>
        </p:nvSpPr>
        <p:spPr>
          <a:xfrm>
            <a:off x="8539356" y="1883069"/>
            <a:ext cx="932688" cy="1105096"/>
          </a:xfrm>
          <a:prstGeom prst="flowChartOffpageConnector">
            <a:avLst/>
          </a:prstGeom>
          <a:solidFill>
            <a:schemeClr val="accent5">
              <a:lumMod val="20000"/>
              <a:lumOff val="8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accent5">
                    <a:lumMod val="50000"/>
                  </a:schemeClr>
                </a:solidFill>
              </a:rPr>
              <a:t>Option 5</a:t>
            </a:r>
          </a:p>
        </p:txBody>
      </p:sp>
      <p:sp>
        <p:nvSpPr>
          <p:cNvPr id="17" name="Flowchart: Merge 16">
            <a:extLst>
              <a:ext uri="{FF2B5EF4-FFF2-40B4-BE49-F238E27FC236}">
                <a16:creationId xmlns:a16="http://schemas.microsoft.com/office/drawing/2014/main" id="{4C078F5E-4302-5E13-4537-1D2C3B0EF7A6}"/>
              </a:ext>
            </a:extLst>
          </p:cNvPr>
          <p:cNvSpPr/>
          <p:nvPr/>
        </p:nvSpPr>
        <p:spPr>
          <a:xfrm>
            <a:off x="7035359" y="1943348"/>
            <a:ext cx="1581146" cy="1105096"/>
          </a:xfrm>
          <a:prstGeom prst="flowChartMerge">
            <a:avLst/>
          </a:prstGeom>
          <a:solidFill>
            <a:schemeClr val="accent5">
              <a:lumMod val="20000"/>
              <a:lumOff val="80000"/>
            </a:schemeClr>
          </a:solidFill>
          <a:ln>
            <a:solidFill>
              <a:schemeClr val="accent4">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accent5">
                    <a:lumMod val="50000"/>
                  </a:schemeClr>
                </a:solidFill>
              </a:rPr>
              <a:t>Option 4</a:t>
            </a:r>
          </a:p>
        </p:txBody>
      </p:sp>
    </p:spTree>
    <p:extLst>
      <p:ext uri="{BB962C8B-B14F-4D97-AF65-F5344CB8AC3E}">
        <p14:creationId xmlns:p14="http://schemas.microsoft.com/office/powerpoint/2010/main" val="6623249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781456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0D2DA9-E0BF-F775-D4CF-9A71BE9FACB2}"/>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948783C7-AC22-5FD6-BFB5-40BC9F62B9D3}"/>
              </a:ext>
            </a:extLst>
          </p:cNvPr>
          <p:cNvSpPr>
            <a:spLocks noGrp="1"/>
          </p:cNvSpPr>
          <p:nvPr>
            <p:ph type="title"/>
          </p:nvPr>
        </p:nvSpPr>
        <p:spPr/>
        <p:txBody>
          <a:bodyPr/>
          <a:lstStyle/>
          <a:p>
            <a:r>
              <a:rPr lang="fr-FR"/>
              <a:t>FCG Dialogues</a:t>
            </a:r>
          </a:p>
        </p:txBody>
      </p:sp>
      <p:sp>
        <p:nvSpPr>
          <p:cNvPr id="3" name="Slide Number Placeholder 2">
            <a:extLst>
              <a:ext uri="{FF2B5EF4-FFF2-40B4-BE49-F238E27FC236}">
                <a16:creationId xmlns:a16="http://schemas.microsoft.com/office/drawing/2014/main" id="{1D536917-A89B-08EA-2B6C-A5A1E1365093}"/>
              </a:ext>
            </a:extLst>
          </p:cNvPr>
          <p:cNvSpPr>
            <a:spLocks noGrp="1"/>
          </p:cNvSpPr>
          <p:nvPr>
            <p:ph type="sldNum" sz="quarter" idx="4294967295"/>
          </p:nvPr>
        </p:nvSpPr>
        <p:spPr>
          <a:xfrm>
            <a:off x="11761788" y="6338888"/>
            <a:ext cx="430212" cy="519112"/>
          </a:xfrm>
        </p:spPr>
        <p:txBody>
          <a:bodyPr/>
          <a:lstStyle/>
          <a:p>
            <a:fld id="{99A02339-D840-6844-BF2C-3B4B9517014C}" type="slidenum">
              <a:rPr lang="en-US" smtClean="0"/>
              <a:pPr/>
              <a:t>4</a:t>
            </a:fld>
            <a:endParaRPr lang="en-US"/>
          </a:p>
        </p:txBody>
      </p:sp>
    </p:spTree>
    <p:extLst>
      <p:ext uri="{BB962C8B-B14F-4D97-AF65-F5344CB8AC3E}">
        <p14:creationId xmlns:p14="http://schemas.microsoft.com/office/powerpoint/2010/main" val="17624219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7F31BB-21D6-C6B5-3D87-BD261B2019D7}"/>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495D3D2-0384-E409-5775-01572E8B620B}"/>
              </a:ext>
            </a:extLst>
          </p:cNvPr>
          <p:cNvSpPr>
            <a:spLocks noGrp="1"/>
          </p:cNvSpPr>
          <p:nvPr>
            <p:ph type="sldNum" sz="quarter" idx="12"/>
          </p:nvPr>
        </p:nvSpPr>
        <p:spPr/>
        <p:txBody>
          <a:bodyPr/>
          <a:lstStyle/>
          <a:p>
            <a:fld id="{50ACEBBF-944F-8349-945C-78F972EF34F6}" type="slidenum">
              <a:rPr lang="en-US" smtClean="0"/>
              <a:pPr/>
              <a:t>5</a:t>
            </a:fld>
            <a:endParaRPr lang="en-US"/>
          </a:p>
        </p:txBody>
      </p:sp>
      <p:sp>
        <p:nvSpPr>
          <p:cNvPr id="7" name="Rectangle: Rounded Corners 6">
            <a:extLst>
              <a:ext uri="{FF2B5EF4-FFF2-40B4-BE49-F238E27FC236}">
                <a16:creationId xmlns:a16="http://schemas.microsoft.com/office/drawing/2014/main" id="{68F03F49-6E56-E2B4-53E6-561D48FC7276}"/>
              </a:ext>
            </a:extLst>
          </p:cNvPr>
          <p:cNvSpPr/>
          <p:nvPr/>
        </p:nvSpPr>
        <p:spPr>
          <a:xfrm>
            <a:off x="4611442" y="1756579"/>
            <a:ext cx="3224967" cy="717630"/>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100000"/>
              </a:lnSpc>
              <a:spcBef>
                <a:spcPts val="1200"/>
              </a:spcBef>
              <a:defRPr/>
            </a:pPr>
            <a:r>
              <a:rPr lang="en-US" sz="1600" b="1">
                <a:solidFill>
                  <a:schemeClr val="bg1"/>
                </a:solidFill>
              </a:rPr>
              <a:t>Focus Groups and other Targeted Meetings</a:t>
            </a:r>
          </a:p>
        </p:txBody>
      </p:sp>
      <p:sp>
        <p:nvSpPr>
          <p:cNvPr id="8" name="Rectangle 7">
            <a:extLst>
              <a:ext uri="{FF2B5EF4-FFF2-40B4-BE49-F238E27FC236}">
                <a16:creationId xmlns:a16="http://schemas.microsoft.com/office/drawing/2014/main" id="{D446DE8E-C432-A185-681E-48CAAD52838D}"/>
              </a:ext>
            </a:extLst>
          </p:cNvPr>
          <p:cNvSpPr/>
          <p:nvPr/>
        </p:nvSpPr>
        <p:spPr>
          <a:xfrm>
            <a:off x="4611442" y="2558335"/>
            <a:ext cx="3224968" cy="3367056"/>
          </a:xfrm>
          <a:prstGeom prst="rect">
            <a:avLst/>
          </a:prstGeom>
          <a:solidFill>
            <a:schemeClr val="accent4">
              <a:lumMod val="40000"/>
              <a:lumOff val="60000"/>
            </a:schemeClr>
          </a:solidFill>
        </p:spPr>
        <p:style>
          <a:lnRef idx="2">
            <a:schemeClr val="accent4"/>
          </a:lnRef>
          <a:fillRef idx="1">
            <a:schemeClr val="lt1"/>
          </a:fillRef>
          <a:effectRef idx="0">
            <a:schemeClr val="accent4"/>
          </a:effectRef>
          <a:fontRef idx="minor">
            <a:schemeClr val="dk1"/>
          </a:fontRef>
        </p:style>
        <p:txBody>
          <a:bodyPr rtlCol="0" anchor="t"/>
          <a:lstStyle/>
          <a:p>
            <a:pPr marL="285750" indent="-285750">
              <a:lnSpc>
                <a:spcPct val="100000"/>
              </a:lnSpc>
              <a:spcBef>
                <a:spcPts val="1200"/>
              </a:spcBef>
              <a:buFont typeface="Arial" panose="020B0604020202020204" pitchFamily="34" charset="0"/>
              <a:buChar char="•"/>
              <a:defRPr/>
            </a:pPr>
            <a:r>
              <a:rPr lang="en-US" sz="1600" b="1">
                <a:solidFill>
                  <a:schemeClr val="accent6">
                    <a:lumMod val="10000"/>
                  </a:schemeClr>
                </a:solidFill>
              </a:rPr>
              <a:t>March 25: </a:t>
            </a:r>
            <a:r>
              <a:rPr lang="en-US" sz="1600">
                <a:solidFill>
                  <a:schemeClr val="accent6">
                    <a:lumMod val="10000"/>
                  </a:schemeClr>
                </a:solidFill>
              </a:rPr>
              <a:t>Focus Group – IFAC </a:t>
            </a:r>
            <a:r>
              <a:rPr lang="en-US" sz="1600">
                <a:solidFill>
                  <a:srgbClr val="000000"/>
                </a:solidFill>
              </a:rPr>
              <a:t>Small and Medium Practices (SMP) Advisory </a:t>
            </a:r>
            <a:r>
              <a:rPr lang="en-US" sz="1600">
                <a:solidFill>
                  <a:schemeClr val="accent6">
                    <a:lumMod val="10000"/>
                  </a:schemeClr>
                </a:solidFill>
              </a:rPr>
              <a:t>Group</a:t>
            </a:r>
          </a:p>
          <a:p>
            <a:pPr marL="285750" indent="-285750">
              <a:lnSpc>
                <a:spcPct val="100000"/>
              </a:lnSpc>
              <a:spcBef>
                <a:spcPts val="1200"/>
              </a:spcBef>
              <a:buFont typeface="Arial" panose="020B0604020202020204" pitchFamily="34" charset="0"/>
              <a:buChar char="•"/>
              <a:defRPr/>
            </a:pPr>
            <a:r>
              <a:rPr lang="en-US" sz="1600" b="1">
                <a:solidFill>
                  <a:schemeClr val="accent6">
                    <a:lumMod val="10000"/>
                  </a:schemeClr>
                </a:solidFill>
              </a:rPr>
              <a:t>March 26: </a:t>
            </a:r>
            <a:r>
              <a:rPr lang="en-US" sz="1600">
                <a:solidFill>
                  <a:schemeClr val="accent6">
                    <a:lumMod val="10000"/>
                  </a:schemeClr>
                </a:solidFill>
              </a:rPr>
              <a:t>Focus Group – Regulatory and oversight bodies</a:t>
            </a:r>
          </a:p>
          <a:p>
            <a:pPr marL="285750" indent="-285750">
              <a:lnSpc>
                <a:spcPct val="100000"/>
              </a:lnSpc>
              <a:spcBef>
                <a:spcPts val="1200"/>
              </a:spcBef>
              <a:buFont typeface="Arial" panose="020B0604020202020204" pitchFamily="34" charset="0"/>
              <a:buChar char="•"/>
              <a:defRPr/>
            </a:pPr>
            <a:r>
              <a:rPr lang="en-US" sz="1600" b="1">
                <a:solidFill>
                  <a:schemeClr val="accent6">
                    <a:lumMod val="10000"/>
                  </a:schemeClr>
                </a:solidFill>
              </a:rPr>
              <a:t>April 14: </a:t>
            </a:r>
            <a:r>
              <a:rPr lang="en-US" sz="1600">
                <a:solidFill>
                  <a:schemeClr val="accent6">
                    <a:lumMod val="10000"/>
                  </a:schemeClr>
                </a:solidFill>
              </a:rPr>
              <a:t>Focus Group – Global Public Policy Committee </a:t>
            </a:r>
          </a:p>
          <a:p>
            <a:pPr marL="285750" indent="-285750">
              <a:lnSpc>
                <a:spcPct val="100000"/>
              </a:lnSpc>
              <a:spcBef>
                <a:spcPts val="1200"/>
              </a:spcBef>
              <a:buFont typeface="Arial" panose="020B0604020202020204" pitchFamily="34" charset="0"/>
              <a:buChar char="•"/>
              <a:defRPr/>
            </a:pPr>
            <a:r>
              <a:rPr lang="en-US" sz="1600" b="1">
                <a:solidFill>
                  <a:schemeClr val="accent6">
                    <a:lumMod val="10000"/>
                  </a:schemeClr>
                </a:solidFill>
              </a:rPr>
              <a:t>May 5:</a:t>
            </a:r>
            <a:r>
              <a:rPr lang="en-US" sz="1600">
                <a:solidFill>
                  <a:schemeClr val="accent6">
                    <a:lumMod val="10000"/>
                  </a:schemeClr>
                </a:solidFill>
              </a:rPr>
              <a:t> Multi-stakeholder meeting</a:t>
            </a:r>
            <a:endParaRPr lang="en-US" sz="1600" b="1">
              <a:solidFill>
                <a:schemeClr val="accent6">
                  <a:lumMod val="10000"/>
                </a:schemeClr>
              </a:solidFill>
            </a:endParaRPr>
          </a:p>
          <a:p>
            <a:pPr marL="285750" indent="-285750">
              <a:lnSpc>
                <a:spcPct val="100000"/>
              </a:lnSpc>
              <a:spcBef>
                <a:spcPts val="1200"/>
              </a:spcBef>
              <a:buFont typeface="Arial" panose="020B0604020202020204" pitchFamily="34" charset="0"/>
              <a:buChar char="•"/>
              <a:defRPr/>
            </a:pPr>
            <a:r>
              <a:rPr lang="en-US" sz="1600" b="1">
                <a:solidFill>
                  <a:schemeClr val="accent6">
                    <a:lumMod val="10000"/>
                  </a:schemeClr>
                </a:solidFill>
              </a:rPr>
              <a:t>May 12:</a:t>
            </a:r>
            <a:r>
              <a:rPr lang="en-US" sz="1600">
                <a:solidFill>
                  <a:schemeClr val="accent6">
                    <a:lumMod val="10000"/>
                  </a:schemeClr>
                </a:solidFill>
              </a:rPr>
              <a:t> IESBA-IAASB User Advisory Group</a:t>
            </a:r>
          </a:p>
        </p:txBody>
      </p:sp>
      <p:sp>
        <p:nvSpPr>
          <p:cNvPr id="9" name="Rectangle: Rounded Corners 8">
            <a:extLst>
              <a:ext uri="{FF2B5EF4-FFF2-40B4-BE49-F238E27FC236}">
                <a16:creationId xmlns:a16="http://schemas.microsoft.com/office/drawing/2014/main" id="{AC5E048A-F9F8-5EB6-69D3-5F5291B12483}"/>
              </a:ext>
            </a:extLst>
          </p:cNvPr>
          <p:cNvSpPr/>
          <p:nvPr/>
        </p:nvSpPr>
        <p:spPr>
          <a:xfrm>
            <a:off x="1028700" y="1756579"/>
            <a:ext cx="3136392" cy="717630"/>
          </a:xfrm>
          <a:prstGeom prst="roundRect">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600" b="1">
                <a:solidFill>
                  <a:schemeClr val="bg1"/>
                </a:solidFill>
              </a:rPr>
              <a:t>Institutional Stakeholder Meetings</a:t>
            </a:r>
          </a:p>
        </p:txBody>
      </p:sp>
      <p:sp>
        <p:nvSpPr>
          <p:cNvPr id="10" name="Rectangle 9">
            <a:extLst>
              <a:ext uri="{FF2B5EF4-FFF2-40B4-BE49-F238E27FC236}">
                <a16:creationId xmlns:a16="http://schemas.microsoft.com/office/drawing/2014/main" id="{F85C8B58-4291-AFAA-EC85-D155DCF919CD}"/>
              </a:ext>
            </a:extLst>
          </p:cNvPr>
          <p:cNvSpPr/>
          <p:nvPr/>
        </p:nvSpPr>
        <p:spPr>
          <a:xfrm>
            <a:off x="1028700" y="2558335"/>
            <a:ext cx="3136392" cy="3367056"/>
          </a:xfrm>
          <a:prstGeom prst="rect">
            <a:avLst/>
          </a:prstGeom>
          <a:solidFill>
            <a:schemeClr val="accent5">
              <a:lumMod val="40000"/>
              <a:lumOff val="60000"/>
            </a:schemeClr>
          </a:solidFill>
        </p:spPr>
        <p:style>
          <a:lnRef idx="2">
            <a:schemeClr val="accent5"/>
          </a:lnRef>
          <a:fillRef idx="1">
            <a:schemeClr val="lt1"/>
          </a:fillRef>
          <a:effectRef idx="0">
            <a:schemeClr val="accent5"/>
          </a:effectRef>
          <a:fontRef idx="minor">
            <a:schemeClr val="dk1"/>
          </a:fontRef>
        </p:style>
        <p:txBody>
          <a:bodyPr rtlCol="0" anchor="t"/>
          <a:lstStyle/>
          <a:p>
            <a:pPr marL="285750" indent="-285750">
              <a:spcBef>
                <a:spcPts val="1200"/>
              </a:spcBef>
              <a:buFont typeface="Arial" panose="020B0604020202020204" pitchFamily="34" charset="0"/>
              <a:buChar char="•"/>
              <a:defRPr/>
            </a:pPr>
            <a:r>
              <a:rPr lang="en-US" sz="1600" b="1">
                <a:solidFill>
                  <a:srgbClr val="000000"/>
                </a:solidFill>
              </a:rPr>
              <a:t>March 31: </a:t>
            </a:r>
            <a:r>
              <a:rPr lang="en-US" sz="1600">
                <a:solidFill>
                  <a:srgbClr val="000000"/>
                </a:solidFill>
              </a:rPr>
              <a:t>International Forum of Independent Audit Regulators’ Standards Coordination Working Group</a:t>
            </a:r>
          </a:p>
          <a:p>
            <a:pPr marL="285750" indent="-285750">
              <a:lnSpc>
                <a:spcPct val="100000"/>
              </a:lnSpc>
              <a:spcBef>
                <a:spcPts val="1200"/>
              </a:spcBef>
              <a:buFont typeface="Arial" panose="020B0604020202020204" pitchFamily="34" charset="0"/>
              <a:buChar char="•"/>
              <a:defRPr/>
            </a:pPr>
            <a:r>
              <a:rPr lang="en-US" sz="1600" b="1">
                <a:solidFill>
                  <a:srgbClr val="000000"/>
                </a:solidFill>
              </a:rPr>
              <a:t>April 28: </a:t>
            </a:r>
            <a:r>
              <a:rPr lang="en-US" sz="1600">
                <a:solidFill>
                  <a:srgbClr val="000000"/>
                </a:solidFill>
              </a:rPr>
              <a:t>Stakeholder Advisory Council (SAC)</a:t>
            </a:r>
          </a:p>
          <a:p>
            <a:pPr marL="285750" indent="-285750">
              <a:lnSpc>
                <a:spcPct val="100000"/>
              </a:lnSpc>
              <a:spcBef>
                <a:spcPts val="1200"/>
              </a:spcBef>
              <a:buFont typeface="Arial" panose="020B0604020202020204" pitchFamily="34" charset="0"/>
              <a:buChar char="•"/>
              <a:defRPr/>
            </a:pPr>
            <a:r>
              <a:rPr lang="en-US" sz="1600" b="1">
                <a:solidFill>
                  <a:srgbClr val="000000"/>
                </a:solidFill>
              </a:rPr>
              <a:t>April 30: </a:t>
            </a:r>
            <a:r>
              <a:rPr lang="en-US" sz="1600">
                <a:solidFill>
                  <a:srgbClr val="000000"/>
                </a:solidFill>
              </a:rPr>
              <a:t>Jurisdictional Standard Setters (JSS)</a:t>
            </a:r>
          </a:p>
          <a:p>
            <a:pPr marL="285750" indent="-285750">
              <a:spcBef>
                <a:spcPts val="1200"/>
              </a:spcBef>
              <a:buFont typeface="Arial" panose="020B0604020202020204" pitchFamily="34" charset="0"/>
              <a:buChar char="•"/>
              <a:defRPr/>
            </a:pPr>
            <a:r>
              <a:rPr lang="en-US" sz="1600" b="1">
                <a:solidFill>
                  <a:srgbClr val="000000"/>
                </a:solidFill>
              </a:rPr>
              <a:t>June 3: </a:t>
            </a:r>
            <a:r>
              <a:rPr lang="en-US" sz="1600">
                <a:solidFill>
                  <a:srgbClr val="000000"/>
                </a:solidFill>
              </a:rPr>
              <a:t>International Organization of Securities Commission, Committee 1 </a:t>
            </a:r>
            <a:endParaRPr lang="en-US" sz="1600" b="1">
              <a:solidFill>
                <a:srgbClr val="000000"/>
              </a:solidFill>
            </a:endParaRPr>
          </a:p>
        </p:txBody>
      </p:sp>
      <p:sp>
        <p:nvSpPr>
          <p:cNvPr id="13" name="Rectangle: Rounded Corners 12">
            <a:extLst>
              <a:ext uri="{FF2B5EF4-FFF2-40B4-BE49-F238E27FC236}">
                <a16:creationId xmlns:a16="http://schemas.microsoft.com/office/drawing/2014/main" id="{4E4E0FFE-CD27-1854-BB8D-E257B82DA32C}"/>
              </a:ext>
            </a:extLst>
          </p:cNvPr>
          <p:cNvSpPr/>
          <p:nvPr/>
        </p:nvSpPr>
        <p:spPr>
          <a:xfrm>
            <a:off x="8209600" y="1771738"/>
            <a:ext cx="3136392" cy="550843"/>
          </a:xfrm>
          <a:prstGeom prst="round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600" b="1"/>
              <a:t>Simulation Exercise  </a:t>
            </a:r>
          </a:p>
        </p:txBody>
      </p:sp>
      <p:sp>
        <p:nvSpPr>
          <p:cNvPr id="14" name="Rectangle 13">
            <a:extLst>
              <a:ext uri="{FF2B5EF4-FFF2-40B4-BE49-F238E27FC236}">
                <a16:creationId xmlns:a16="http://schemas.microsoft.com/office/drawing/2014/main" id="{77217C67-D8A9-E575-3962-0DD52156ABB0}"/>
              </a:ext>
            </a:extLst>
          </p:cNvPr>
          <p:cNvSpPr/>
          <p:nvPr/>
        </p:nvSpPr>
        <p:spPr>
          <a:xfrm>
            <a:off x="8209600" y="2415460"/>
            <a:ext cx="3136392" cy="1013540"/>
          </a:xfrm>
          <a:prstGeom prst="rect">
            <a:avLst/>
          </a:prstGeom>
          <a:solidFill>
            <a:schemeClr val="accent2">
              <a:lumMod val="40000"/>
              <a:lumOff val="60000"/>
            </a:schemeClr>
          </a:solidFill>
        </p:spPr>
        <p:style>
          <a:lnRef idx="2">
            <a:schemeClr val="accent1"/>
          </a:lnRef>
          <a:fillRef idx="1">
            <a:schemeClr val="lt1"/>
          </a:fillRef>
          <a:effectRef idx="0">
            <a:schemeClr val="accent1"/>
          </a:effectRef>
          <a:fontRef idx="minor">
            <a:schemeClr val="dk1"/>
          </a:fontRef>
        </p:style>
        <p:txBody>
          <a:bodyPr rtlCol="0" anchor="t"/>
          <a:lstStyle/>
          <a:p>
            <a:pPr marL="285750" indent="-285750">
              <a:lnSpc>
                <a:spcPct val="100000"/>
              </a:lnSpc>
              <a:spcBef>
                <a:spcPts val="1200"/>
              </a:spcBef>
              <a:buFont typeface="Arial" panose="020B0604020202020204" pitchFamily="34" charset="0"/>
              <a:buChar char="•"/>
              <a:defRPr/>
            </a:pPr>
            <a:r>
              <a:rPr lang="en-US" sz="1600" b="1">
                <a:solidFill>
                  <a:schemeClr val="accent6">
                    <a:lumMod val="10000"/>
                  </a:schemeClr>
                </a:solidFill>
              </a:rPr>
              <a:t>April 27 – May 1: </a:t>
            </a:r>
            <a:r>
              <a:rPr lang="en-US" sz="1600">
                <a:solidFill>
                  <a:schemeClr val="accent6">
                    <a:lumMod val="10000"/>
                  </a:schemeClr>
                </a:solidFill>
              </a:rPr>
              <a:t>Large firm, UK</a:t>
            </a:r>
          </a:p>
          <a:p>
            <a:pPr marL="285750" indent="-285750">
              <a:lnSpc>
                <a:spcPct val="100000"/>
              </a:lnSpc>
              <a:spcBef>
                <a:spcPts val="1200"/>
              </a:spcBef>
              <a:buFont typeface="Arial" panose="020B0604020202020204" pitchFamily="34" charset="0"/>
              <a:buChar char="•"/>
              <a:defRPr/>
            </a:pPr>
            <a:r>
              <a:rPr lang="en-US" sz="1600" b="1">
                <a:solidFill>
                  <a:schemeClr val="accent6">
                    <a:lumMod val="10000"/>
                  </a:schemeClr>
                </a:solidFill>
              </a:rPr>
              <a:t>May 4 – 8: </a:t>
            </a:r>
            <a:r>
              <a:rPr lang="en-US" sz="1600">
                <a:solidFill>
                  <a:schemeClr val="accent6">
                    <a:lumMod val="10000"/>
                  </a:schemeClr>
                </a:solidFill>
              </a:rPr>
              <a:t>Medium-sized firm, Asia</a:t>
            </a:r>
          </a:p>
        </p:txBody>
      </p:sp>
      <p:sp>
        <p:nvSpPr>
          <p:cNvPr id="15" name="Rectangle: Rounded Corners 14">
            <a:extLst>
              <a:ext uri="{FF2B5EF4-FFF2-40B4-BE49-F238E27FC236}">
                <a16:creationId xmlns:a16="http://schemas.microsoft.com/office/drawing/2014/main" id="{DE4CBAAF-31D9-E753-D3F5-E1265FF8B238}"/>
              </a:ext>
            </a:extLst>
          </p:cNvPr>
          <p:cNvSpPr/>
          <p:nvPr/>
        </p:nvSpPr>
        <p:spPr>
          <a:xfrm>
            <a:off x="8209600" y="3752850"/>
            <a:ext cx="3136392" cy="541651"/>
          </a:xfrm>
          <a:prstGeom prst="roundRect">
            <a:avLst/>
          </a:prstGeom>
          <a:solidFill>
            <a:schemeClr val="accent3">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600" b="1"/>
              <a:t>Other feedback received</a:t>
            </a:r>
          </a:p>
        </p:txBody>
      </p:sp>
      <p:sp>
        <p:nvSpPr>
          <p:cNvPr id="16" name="Rectangle 15">
            <a:extLst>
              <a:ext uri="{FF2B5EF4-FFF2-40B4-BE49-F238E27FC236}">
                <a16:creationId xmlns:a16="http://schemas.microsoft.com/office/drawing/2014/main" id="{C9FD58B8-6186-46AB-A7CA-57A0A396D294}"/>
              </a:ext>
            </a:extLst>
          </p:cNvPr>
          <p:cNvSpPr/>
          <p:nvPr/>
        </p:nvSpPr>
        <p:spPr>
          <a:xfrm>
            <a:off x="8209600" y="4395605"/>
            <a:ext cx="3136392" cy="1529786"/>
          </a:xfrm>
          <a:prstGeom prst="rect">
            <a:avLst/>
          </a:prstGeom>
          <a:solidFill>
            <a:schemeClr val="accent3">
              <a:lumMod val="60000"/>
              <a:lumOff val="40000"/>
            </a:schemeClr>
          </a:solidFill>
          <a:ln>
            <a:solidFill>
              <a:schemeClr val="accent3">
                <a:lumMod val="75000"/>
              </a:schemeClr>
            </a:solidFill>
          </a:ln>
        </p:spPr>
        <p:style>
          <a:lnRef idx="2">
            <a:schemeClr val="accent1"/>
          </a:lnRef>
          <a:fillRef idx="1">
            <a:schemeClr val="lt1"/>
          </a:fillRef>
          <a:effectRef idx="0">
            <a:schemeClr val="accent1"/>
          </a:effectRef>
          <a:fontRef idx="minor">
            <a:schemeClr val="dk1"/>
          </a:fontRef>
        </p:style>
        <p:txBody>
          <a:bodyPr rtlCol="0" anchor="t"/>
          <a:lstStyle/>
          <a:p>
            <a:pPr marL="285750" indent="-285750">
              <a:lnSpc>
                <a:spcPct val="100000"/>
              </a:lnSpc>
              <a:spcBef>
                <a:spcPts val="1200"/>
              </a:spcBef>
              <a:buFont typeface="Arial" panose="020B0604020202020204" pitchFamily="34" charset="0"/>
              <a:buChar char="•"/>
              <a:defRPr/>
            </a:pPr>
            <a:r>
              <a:rPr lang="en-US" sz="1600">
                <a:solidFill>
                  <a:schemeClr val="accent6">
                    <a:lumMod val="10000"/>
                  </a:schemeClr>
                </a:solidFill>
              </a:rPr>
              <a:t>GAA/ IFAC SMPAG/ CPAB letters</a:t>
            </a:r>
          </a:p>
          <a:p>
            <a:pPr marL="285750" indent="-285750">
              <a:lnSpc>
                <a:spcPct val="100000"/>
              </a:lnSpc>
              <a:spcBef>
                <a:spcPts val="1200"/>
              </a:spcBef>
              <a:buFont typeface="Arial" panose="020B0604020202020204" pitchFamily="34" charset="0"/>
              <a:buChar char="•"/>
              <a:defRPr/>
            </a:pPr>
            <a:r>
              <a:rPr lang="en-US" sz="1600">
                <a:solidFill>
                  <a:schemeClr val="accent6">
                    <a:lumMod val="10000"/>
                  </a:schemeClr>
                </a:solidFill>
              </a:rPr>
              <a:t>Joint Stakeholder Survey to inform the Strategy and Work Plan for 2028-2031</a:t>
            </a:r>
          </a:p>
        </p:txBody>
      </p:sp>
      <p:sp>
        <p:nvSpPr>
          <p:cNvPr id="3" name="Title 1">
            <a:extLst>
              <a:ext uri="{FF2B5EF4-FFF2-40B4-BE49-F238E27FC236}">
                <a16:creationId xmlns:a16="http://schemas.microsoft.com/office/drawing/2014/main" id="{F70F50FD-DF0F-31DF-C845-0AAA399F2CDD}"/>
              </a:ext>
            </a:extLst>
          </p:cNvPr>
          <p:cNvSpPr txBox="1">
            <a:spLocks/>
          </p:cNvSpPr>
          <p:nvPr/>
        </p:nvSpPr>
        <p:spPr>
          <a:xfrm>
            <a:off x="1181100" y="725277"/>
            <a:ext cx="10134600" cy="550843"/>
          </a:xfrm>
          <a:prstGeom prst="rect">
            <a:avLst/>
          </a:prstGeom>
        </p:spPr>
        <p:txBody>
          <a:bodyPr/>
          <a:lst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a:lstStyle>
          <a:p>
            <a:r>
              <a:rPr lang="en-US"/>
              <a:t>FCG Dialogues Q2 2026</a:t>
            </a:r>
            <a:br>
              <a:rPr lang="en-US"/>
            </a:br>
            <a:endParaRPr lang="en-US"/>
          </a:p>
        </p:txBody>
      </p:sp>
    </p:spTree>
    <p:extLst>
      <p:ext uri="{BB962C8B-B14F-4D97-AF65-F5344CB8AC3E}">
        <p14:creationId xmlns:p14="http://schemas.microsoft.com/office/powerpoint/2010/main" val="29195592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B10458-E464-E761-84F0-DBA714628A8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B32639-E161-61F4-A52D-722DF773ED08}"/>
              </a:ext>
            </a:extLst>
          </p:cNvPr>
          <p:cNvSpPr>
            <a:spLocks noGrp="1"/>
          </p:cNvSpPr>
          <p:nvPr>
            <p:ph type="title"/>
          </p:nvPr>
        </p:nvSpPr>
        <p:spPr/>
        <p:txBody>
          <a:bodyPr/>
          <a:lstStyle/>
          <a:p>
            <a:r>
              <a:rPr lang="en-US"/>
              <a:t>PIOB’s Public Interest Issues - FCG</a:t>
            </a:r>
          </a:p>
        </p:txBody>
      </p:sp>
      <p:sp>
        <p:nvSpPr>
          <p:cNvPr id="3" name="Slide Number Placeholder 2">
            <a:extLst>
              <a:ext uri="{FF2B5EF4-FFF2-40B4-BE49-F238E27FC236}">
                <a16:creationId xmlns:a16="http://schemas.microsoft.com/office/drawing/2014/main" id="{C6A95CBE-DA71-FEA4-4149-2002AFAED685}"/>
              </a:ext>
            </a:extLst>
          </p:cNvPr>
          <p:cNvSpPr>
            <a:spLocks noGrp="1"/>
          </p:cNvSpPr>
          <p:nvPr>
            <p:ph type="sldNum" sz="quarter" idx="12"/>
          </p:nvPr>
        </p:nvSpPr>
        <p:spPr/>
        <p:txBody>
          <a:bodyPr/>
          <a:lstStyle/>
          <a:p>
            <a:fld id="{99A02339-D840-6844-BF2C-3B4B9517014C}" type="slidenum">
              <a:rPr lang="en-US" smtClean="0"/>
              <a:pPr/>
              <a:t>6</a:t>
            </a:fld>
            <a:endParaRPr lang="en-US"/>
          </a:p>
        </p:txBody>
      </p:sp>
      <p:sp>
        <p:nvSpPr>
          <p:cNvPr id="5" name="Text Placeholder 4">
            <a:extLst>
              <a:ext uri="{FF2B5EF4-FFF2-40B4-BE49-F238E27FC236}">
                <a16:creationId xmlns:a16="http://schemas.microsoft.com/office/drawing/2014/main" id="{2132D8AB-0F0E-C641-D8CF-6BAF43F74A01}"/>
              </a:ext>
            </a:extLst>
          </p:cNvPr>
          <p:cNvSpPr txBox="1">
            <a:spLocks/>
          </p:cNvSpPr>
          <p:nvPr/>
        </p:nvSpPr>
        <p:spPr>
          <a:xfrm>
            <a:off x="828032" y="1828799"/>
            <a:ext cx="6648450" cy="5029201"/>
          </a:xfrm>
          <a:prstGeom prst="rect">
            <a:avLst/>
          </a:prstGeom>
          <a:solidFill>
            <a:schemeClr val="bg1"/>
          </a:solidFill>
        </p:spPr>
        <p:txBody>
          <a:bodyPr/>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1600">
                <a:solidFill>
                  <a:srgbClr val="000000"/>
                </a:solidFill>
              </a:rPr>
              <a:t>Support for principles-based Framework covering all service lines that is enforceable, and drives behavior change (rather than “compliance steps”)</a:t>
            </a:r>
          </a:p>
          <a:p>
            <a:pPr marL="285750" indent="-285750">
              <a:buFont typeface="Arial" panose="020B0604020202020204" pitchFamily="34" charset="0"/>
              <a:buChar char="•"/>
            </a:pPr>
            <a:r>
              <a:rPr lang="en-US" sz="1600">
                <a:solidFill>
                  <a:srgbClr val="000000"/>
                </a:solidFill>
              </a:rPr>
              <a:t>Important to consider FCG for firms of all sizes and arrangements (i.e., network firms), and legal structures (i.e., those with PEI) </a:t>
            </a:r>
          </a:p>
          <a:p>
            <a:pPr marL="285750" indent="-285750">
              <a:buFont typeface="Arial" panose="020B0604020202020204" pitchFamily="34" charset="0"/>
              <a:buChar char="•"/>
            </a:pPr>
            <a:r>
              <a:rPr lang="en-US" sz="1600">
                <a:solidFill>
                  <a:srgbClr val="000000"/>
                </a:solidFill>
              </a:rPr>
              <a:t>Support for additional feedback (incl. through simulation exercises) gathered to better inform work and help with acceptance of the framework by firms</a:t>
            </a:r>
          </a:p>
          <a:p>
            <a:pPr marL="285750" indent="-285750">
              <a:buFont typeface="Arial" panose="020B0604020202020204" pitchFamily="34" charset="0"/>
              <a:buChar char="•"/>
            </a:pPr>
            <a:r>
              <a:rPr lang="en-US" sz="1600">
                <a:solidFill>
                  <a:srgbClr val="000000"/>
                </a:solidFill>
              </a:rPr>
              <a:t>Clear communication is crucial to achieve understanding among stakeholders of the project’s objectives</a:t>
            </a:r>
          </a:p>
          <a:p>
            <a:pPr marL="285750" indent="-285750">
              <a:buFont typeface="Arial" panose="020B0604020202020204" pitchFamily="34" charset="0"/>
              <a:buChar char="•"/>
            </a:pPr>
            <a:r>
              <a:rPr lang="en-US" sz="1600">
                <a:solidFill>
                  <a:srgbClr val="000000"/>
                </a:solidFill>
              </a:rPr>
              <a:t>Clear and timely communication around how IESBA intends to interlink the future Framework and ISQM 1, and explain how the Framework would apply to those firms that have already implemented ISQM 1 </a:t>
            </a:r>
          </a:p>
        </p:txBody>
      </p:sp>
      <p:pic>
        <p:nvPicPr>
          <p:cNvPr id="11" name="Picture 10">
            <a:extLst>
              <a:ext uri="{FF2B5EF4-FFF2-40B4-BE49-F238E27FC236}">
                <a16:creationId xmlns:a16="http://schemas.microsoft.com/office/drawing/2014/main" id="{4441CFB5-9EEA-37EB-5487-06C1F6BA58BC}"/>
              </a:ext>
            </a:extLst>
          </p:cNvPr>
          <p:cNvPicPr>
            <a:picLocks noChangeAspect="1"/>
          </p:cNvPicPr>
          <p:nvPr/>
        </p:nvPicPr>
        <p:blipFill>
          <a:blip r:embed="rId3"/>
          <a:stretch>
            <a:fillRect/>
          </a:stretch>
        </p:blipFill>
        <p:spPr>
          <a:xfrm>
            <a:off x="8039744" y="1828800"/>
            <a:ext cx="2979695" cy="4234303"/>
          </a:xfrm>
          <a:prstGeom prst="rect">
            <a:avLst/>
          </a:prstGeom>
          <a:ln>
            <a:solidFill>
              <a:schemeClr val="accent1"/>
            </a:solidFill>
          </a:ln>
        </p:spPr>
      </p:pic>
    </p:spTree>
    <p:extLst>
      <p:ext uri="{BB962C8B-B14F-4D97-AF65-F5344CB8AC3E}">
        <p14:creationId xmlns:p14="http://schemas.microsoft.com/office/powerpoint/2010/main" val="40865402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821BA1-7984-83B9-A45F-EB004C70DBA2}"/>
            </a:ext>
          </a:extLst>
        </p:cNvPr>
        <p:cNvGrpSpPr/>
        <p:nvPr/>
      </p:nvGrpSpPr>
      <p:grpSpPr>
        <a:xfrm>
          <a:off x="0" y="0"/>
          <a:ext cx="0" cy="0"/>
          <a:chOff x="0" y="0"/>
          <a:chExt cx="0" cy="0"/>
        </a:xfrm>
      </p:grpSpPr>
      <p:sp>
        <p:nvSpPr>
          <p:cNvPr id="16" name="Rectangle: Rounded Corners 15">
            <a:extLst>
              <a:ext uri="{FF2B5EF4-FFF2-40B4-BE49-F238E27FC236}">
                <a16:creationId xmlns:a16="http://schemas.microsoft.com/office/drawing/2014/main" id="{E7D6731C-DDE0-2755-2418-2D29F857BFFD}"/>
              </a:ext>
            </a:extLst>
          </p:cNvPr>
          <p:cNvSpPr/>
          <p:nvPr/>
        </p:nvSpPr>
        <p:spPr>
          <a:xfrm>
            <a:off x="4183740" y="5450916"/>
            <a:ext cx="6693504" cy="933722"/>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4416E8E2-B803-96ED-5B50-AD7C309CDA43}"/>
              </a:ext>
            </a:extLst>
          </p:cNvPr>
          <p:cNvSpPr/>
          <p:nvPr/>
        </p:nvSpPr>
        <p:spPr>
          <a:xfrm>
            <a:off x="4183044" y="1882089"/>
            <a:ext cx="6693503" cy="170240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99919A5-391B-DF2F-C773-BAFA3361FF79}"/>
              </a:ext>
            </a:extLst>
          </p:cNvPr>
          <p:cNvSpPr>
            <a:spLocks noGrp="1"/>
          </p:cNvSpPr>
          <p:nvPr>
            <p:ph type="title"/>
          </p:nvPr>
        </p:nvSpPr>
        <p:spPr/>
        <p:txBody>
          <a:bodyPr/>
          <a:lstStyle/>
          <a:p>
            <a:r>
              <a:rPr lang="en-US"/>
              <a:t>Overarching Messages from Dialogues</a:t>
            </a:r>
          </a:p>
        </p:txBody>
      </p:sp>
      <p:sp>
        <p:nvSpPr>
          <p:cNvPr id="3" name="Slide Number Placeholder 2">
            <a:extLst>
              <a:ext uri="{FF2B5EF4-FFF2-40B4-BE49-F238E27FC236}">
                <a16:creationId xmlns:a16="http://schemas.microsoft.com/office/drawing/2014/main" id="{51A75233-0A10-CC8B-B33E-E38F88BF1B66}"/>
              </a:ext>
            </a:extLst>
          </p:cNvPr>
          <p:cNvSpPr>
            <a:spLocks noGrp="1"/>
          </p:cNvSpPr>
          <p:nvPr>
            <p:ph type="sldNum" sz="quarter" idx="12"/>
          </p:nvPr>
        </p:nvSpPr>
        <p:spPr/>
        <p:txBody>
          <a:bodyPr/>
          <a:lstStyle/>
          <a:p>
            <a:fld id="{99A02339-D840-6844-BF2C-3B4B9517014C}" type="slidenum">
              <a:rPr lang="en-US" smtClean="0"/>
              <a:pPr/>
              <a:t>7</a:t>
            </a:fld>
            <a:endParaRPr lang="en-US"/>
          </a:p>
        </p:txBody>
      </p:sp>
      <p:sp>
        <p:nvSpPr>
          <p:cNvPr id="9" name="TextBox 8">
            <a:extLst>
              <a:ext uri="{FF2B5EF4-FFF2-40B4-BE49-F238E27FC236}">
                <a16:creationId xmlns:a16="http://schemas.microsoft.com/office/drawing/2014/main" id="{2241C35B-BA15-39CA-0579-AB15BF703ED2}"/>
              </a:ext>
            </a:extLst>
          </p:cNvPr>
          <p:cNvSpPr txBox="1"/>
          <p:nvPr/>
        </p:nvSpPr>
        <p:spPr>
          <a:xfrm>
            <a:off x="4365069" y="1903860"/>
            <a:ext cx="6368622" cy="1631216"/>
          </a:xfrm>
          <a:prstGeom prst="rect">
            <a:avLst/>
          </a:prstGeom>
          <a:noFill/>
        </p:spPr>
        <p:txBody>
          <a:bodyPr wrap="square">
            <a:spAutoFit/>
          </a:bodyPr>
          <a:lstStyle/>
          <a:p>
            <a:pPr lvl="0">
              <a:lnSpc>
                <a:spcPct val="100000"/>
              </a:lnSpc>
              <a:spcBef>
                <a:spcPts val="600"/>
              </a:spcBef>
            </a:pPr>
            <a:r>
              <a:rPr lang="en-US" sz="1600" b="1">
                <a:solidFill>
                  <a:srgbClr val="2C4151"/>
                </a:solidFill>
                <a:cs typeface="Calibri" panose="020F0502020204030204" pitchFamily="34" charset="0"/>
              </a:rPr>
              <a:t>Rich discussions</a:t>
            </a:r>
          </a:p>
          <a:p>
            <a:pPr marL="285750" lvl="0" indent="-285750">
              <a:lnSpc>
                <a:spcPct val="100000"/>
              </a:lnSpc>
              <a:spcBef>
                <a:spcPts val="600"/>
              </a:spcBef>
              <a:buFont typeface="Arial" panose="020B0604020202020204" pitchFamily="34" charset="0"/>
              <a:buChar char="•"/>
            </a:pPr>
            <a:r>
              <a:rPr lang="en-US" sz="1600">
                <a:solidFill>
                  <a:srgbClr val="2C4151"/>
                </a:solidFill>
              </a:rPr>
              <a:t>Rich, robust and overall constructive discussions throughout</a:t>
            </a:r>
          </a:p>
          <a:p>
            <a:pPr marL="285750" lvl="0" indent="-285750">
              <a:lnSpc>
                <a:spcPct val="100000"/>
              </a:lnSpc>
              <a:spcBef>
                <a:spcPts val="600"/>
              </a:spcBef>
              <a:buFont typeface="Arial" panose="020B0604020202020204" pitchFamily="34" charset="0"/>
              <a:buChar char="•"/>
            </a:pPr>
            <a:r>
              <a:rPr lang="en-US" sz="1600">
                <a:solidFill>
                  <a:srgbClr val="2C4151"/>
                </a:solidFill>
              </a:rPr>
              <a:t>Participants welcomed the dialogues</a:t>
            </a:r>
          </a:p>
          <a:p>
            <a:pPr marL="285750" lvl="0" indent="-285750">
              <a:lnSpc>
                <a:spcPct val="100000"/>
              </a:lnSpc>
              <a:spcBef>
                <a:spcPts val="600"/>
              </a:spcBef>
              <a:buFont typeface="Arial" panose="020B0604020202020204" pitchFamily="34" charset="0"/>
              <a:buChar char="•"/>
            </a:pPr>
            <a:r>
              <a:rPr lang="en-US" sz="1600">
                <a:solidFill>
                  <a:srgbClr val="2C4151"/>
                </a:solidFill>
              </a:rPr>
              <a:t>Acknowledgment of need for a response to recurring ethical failures</a:t>
            </a:r>
          </a:p>
          <a:p>
            <a:pPr marL="285750" lvl="0" indent="-285750">
              <a:lnSpc>
                <a:spcPct val="100000"/>
              </a:lnSpc>
              <a:spcBef>
                <a:spcPts val="600"/>
              </a:spcBef>
              <a:buFont typeface="Arial" panose="020B0604020202020204" pitchFamily="34" charset="0"/>
              <a:buChar char="•"/>
            </a:pPr>
            <a:r>
              <a:rPr lang="en-US" sz="1600">
                <a:solidFill>
                  <a:srgbClr val="2C4151"/>
                </a:solidFill>
              </a:rPr>
              <a:t>But also a number of key concerns or questions raised</a:t>
            </a:r>
          </a:p>
        </p:txBody>
      </p:sp>
      <p:pic>
        <p:nvPicPr>
          <p:cNvPr id="13" name="Graphic 12" descr="Badge 1 with solid fill">
            <a:extLst>
              <a:ext uri="{FF2B5EF4-FFF2-40B4-BE49-F238E27FC236}">
                <a16:creationId xmlns:a16="http://schemas.microsoft.com/office/drawing/2014/main" id="{A4DA04C6-68F2-AFD5-54D8-08F24D9AAD44}"/>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4001019" y="1690427"/>
            <a:ext cx="364050" cy="364050"/>
          </a:xfrm>
          <a:prstGeom prst="rect">
            <a:avLst/>
          </a:prstGeom>
        </p:spPr>
      </p:pic>
      <p:sp>
        <p:nvSpPr>
          <p:cNvPr id="8" name="Rectangle: Rounded Corners 7">
            <a:extLst>
              <a:ext uri="{FF2B5EF4-FFF2-40B4-BE49-F238E27FC236}">
                <a16:creationId xmlns:a16="http://schemas.microsoft.com/office/drawing/2014/main" id="{7B0A8D89-636B-BCD9-55D6-8979FE40A9A7}"/>
              </a:ext>
            </a:extLst>
          </p:cNvPr>
          <p:cNvSpPr/>
          <p:nvPr/>
        </p:nvSpPr>
        <p:spPr>
          <a:xfrm>
            <a:off x="4183044" y="3814866"/>
            <a:ext cx="6693503" cy="1374068"/>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A03E56CC-DDB8-7EE8-2A60-726AE264BE79}"/>
              </a:ext>
            </a:extLst>
          </p:cNvPr>
          <p:cNvSpPr txBox="1"/>
          <p:nvPr/>
        </p:nvSpPr>
        <p:spPr>
          <a:xfrm>
            <a:off x="4365068" y="3859033"/>
            <a:ext cx="6172380" cy="1256754"/>
          </a:xfrm>
          <a:prstGeom prst="rect">
            <a:avLst/>
          </a:prstGeom>
          <a:noFill/>
        </p:spPr>
        <p:txBody>
          <a:bodyPr wrap="square">
            <a:spAutoFit/>
          </a:bodyPr>
          <a:lstStyle/>
          <a:p>
            <a:pPr lvl="0">
              <a:spcBef>
                <a:spcPts val="700"/>
              </a:spcBef>
              <a:defRPr/>
            </a:pPr>
            <a:r>
              <a:rPr lang="en-US" sz="1600" b="1">
                <a:solidFill>
                  <a:srgbClr val="2C4151"/>
                </a:solidFill>
                <a:cs typeface="Calibri" panose="020F0502020204030204" pitchFamily="34" charset="0"/>
              </a:rPr>
              <a:t>Importance of ethical culture</a:t>
            </a:r>
          </a:p>
          <a:p>
            <a:pPr marL="288925" lvl="1" indent="-285750">
              <a:spcBef>
                <a:spcPts val="700"/>
              </a:spcBef>
              <a:buFont typeface="Arial" panose="020B0604020202020204" pitchFamily="34" charset="0"/>
              <a:buChar char="•"/>
            </a:pPr>
            <a:r>
              <a:rPr lang="en-US" sz="1600">
                <a:solidFill>
                  <a:srgbClr val="2C4151"/>
                </a:solidFill>
                <a:cs typeface="Calibri" panose="020F0502020204030204" pitchFamily="34" charset="0"/>
              </a:rPr>
              <a:t>Strong </a:t>
            </a:r>
            <a:r>
              <a:rPr lang="en-US" sz="1600">
                <a:solidFill>
                  <a:srgbClr val="2C4151"/>
                </a:solidFill>
              </a:rPr>
              <a:t>recognition</a:t>
            </a:r>
            <a:r>
              <a:rPr lang="en-US" sz="1600">
                <a:solidFill>
                  <a:srgbClr val="2C4151"/>
                </a:solidFill>
                <a:cs typeface="Calibri" panose="020F0502020204030204" pitchFamily="34" charset="0"/>
              </a:rPr>
              <a:t> of importance of an ethical culture</a:t>
            </a:r>
          </a:p>
          <a:p>
            <a:pPr marL="288925" lvl="1" indent="-285750">
              <a:lnSpc>
                <a:spcPct val="100000"/>
              </a:lnSpc>
              <a:spcBef>
                <a:spcPts val="700"/>
              </a:spcBef>
              <a:buFont typeface="Arial" panose="020B0604020202020204" pitchFamily="34" charset="0"/>
              <a:buChar char="•"/>
            </a:pPr>
            <a:r>
              <a:rPr lang="en-US" sz="1600">
                <a:solidFill>
                  <a:srgbClr val="2C4151"/>
                </a:solidFill>
                <a:cs typeface="Calibri" panose="020F0502020204030204" pitchFamily="34" charset="0"/>
              </a:rPr>
              <a:t>Acknowledgment of important </a:t>
            </a:r>
            <a:r>
              <a:rPr lang="en-US" sz="1600">
                <a:solidFill>
                  <a:srgbClr val="2C4151"/>
                </a:solidFill>
              </a:rPr>
              <a:t>role</a:t>
            </a:r>
            <a:r>
              <a:rPr lang="en-US" sz="1600">
                <a:solidFill>
                  <a:srgbClr val="2C4151"/>
                </a:solidFill>
                <a:cs typeface="Calibri" panose="020F0502020204030204" pitchFamily="34" charset="0"/>
              </a:rPr>
              <a:t> </a:t>
            </a:r>
            <a:r>
              <a:rPr lang="en-US" sz="1600">
                <a:solidFill>
                  <a:srgbClr val="2C4151"/>
                </a:solidFill>
              </a:rPr>
              <a:t>of FCG elements such as </a:t>
            </a:r>
            <a:r>
              <a:rPr lang="en-US" sz="1600">
                <a:solidFill>
                  <a:srgbClr val="2C4151"/>
                </a:solidFill>
                <a:cs typeface="Calibri" panose="020F0502020204030204" pitchFamily="34" charset="0"/>
              </a:rPr>
              <a:t>ethical leadership and education and training</a:t>
            </a:r>
            <a:endParaRPr lang="en-US" sz="1600" strike="sngStrike">
              <a:solidFill>
                <a:srgbClr val="FF0000"/>
              </a:solidFill>
              <a:cs typeface="Calibri" panose="020F0502020204030204" pitchFamily="34" charset="0"/>
            </a:endParaRPr>
          </a:p>
        </p:txBody>
      </p:sp>
      <p:sp>
        <p:nvSpPr>
          <p:cNvPr id="17" name="TextBox 16">
            <a:extLst>
              <a:ext uri="{FF2B5EF4-FFF2-40B4-BE49-F238E27FC236}">
                <a16:creationId xmlns:a16="http://schemas.microsoft.com/office/drawing/2014/main" id="{BD0EE8B1-722A-2DC2-9685-9CD2649E2F94}"/>
              </a:ext>
            </a:extLst>
          </p:cNvPr>
          <p:cNvSpPr txBox="1"/>
          <p:nvPr/>
        </p:nvSpPr>
        <p:spPr>
          <a:xfrm>
            <a:off x="4393195" y="5484007"/>
            <a:ext cx="6341191" cy="830997"/>
          </a:xfrm>
          <a:prstGeom prst="rect">
            <a:avLst/>
          </a:prstGeom>
          <a:noFill/>
        </p:spPr>
        <p:txBody>
          <a:bodyPr wrap="square">
            <a:spAutoFit/>
          </a:bodyPr>
          <a:lstStyle/>
          <a:p>
            <a:pPr marL="0" lvl="1"/>
            <a:r>
              <a:rPr lang="en-US" sz="1600" b="1">
                <a:solidFill>
                  <a:srgbClr val="2C4151"/>
                </a:solidFill>
                <a:cs typeface="Calibri" panose="020F0502020204030204" pitchFamily="34" charset="0"/>
              </a:rPr>
              <a:t>Avoid compliance mindset</a:t>
            </a:r>
          </a:p>
          <a:p>
            <a:pPr marL="285750" lvl="1" indent="-285750">
              <a:buFont typeface="Arial" panose="020B0604020202020204" pitchFamily="34" charset="0"/>
              <a:buChar char="•"/>
            </a:pPr>
            <a:r>
              <a:rPr lang="en-US" sz="1600">
                <a:solidFill>
                  <a:srgbClr val="2C4151"/>
                </a:solidFill>
                <a:cs typeface="Calibri" panose="020F0502020204030204" pitchFamily="34" charset="0"/>
              </a:rPr>
              <a:t>Framework should not lead to a checklist exercise or impose undue costs relative to benefits</a:t>
            </a:r>
          </a:p>
        </p:txBody>
      </p:sp>
      <p:pic>
        <p:nvPicPr>
          <p:cNvPr id="4" name="Graphic 3" descr="Meeting with solid fill">
            <a:extLst>
              <a:ext uri="{FF2B5EF4-FFF2-40B4-BE49-F238E27FC236}">
                <a16:creationId xmlns:a16="http://schemas.microsoft.com/office/drawing/2014/main" id="{69569B24-9F90-79EC-264E-BEDC279CCFD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02897" y="2288266"/>
            <a:ext cx="3574249" cy="3574249"/>
          </a:xfrm>
          <a:prstGeom prst="rect">
            <a:avLst/>
          </a:prstGeom>
        </p:spPr>
      </p:pic>
      <p:pic>
        <p:nvPicPr>
          <p:cNvPr id="12" name="Graphic 11" descr="Badge with solid fill">
            <a:extLst>
              <a:ext uri="{FF2B5EF4-FFF2-40B4-BE49-F238E27FC236}">
                <a16:creationId xmlns:a16="http://schemas.microsoft.com/office/drawing/2014/main" id="{14252DDD-BEDC-2A2B-B0E5-412E97E9B6F7}"/>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029145" y="3606267"/>
            <a:ext cx="364050" cy="364050"/>
          </a:xfrm>
          <a:prstGeom prst="rect">
            <a:avLst/>
          </a:prstGeom>
        </p:spPr>
      </p:pic>
      <p:pic>
        <p:nvPicPr>
          <p:cNvPr id="14" name="Graphic 13" descr="Badge 3 with solid fill">
            <a:extLst>
              <a:ext uri="{FF2B5EF4-FFF2-40B4-BE49-F238E27FC236}">
                <a16:creationId xmlns:a16="http://schemas.microsoft.com/office/drawing/2014/main" id="{7B9D34AC-9222-B180-50E1-42CADA9552D6}"/>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flipV="1">
            <a:off x="4001715" y="5259087"/>
            <a:ext cx="364050" cy="364050"/>
          </a:xfrm>
          <a:prstGeom prst="rect">
            <a:avLst/>
          </a:prstGeom>
        </p:spPr>
      </p:pic>
    </p:spTree>
    <p:extLst>
      <p:ext uri="{BB962C8B-B14F-4D97-AF65-F5344CB8AC3E}">
        <p14:creationId xmlns:p14="http://schemas.microsoft.com/office/powerpoint/2010/main" val="35746809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D3C5FB-3584-2D86-5BBE-479C64DECB8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0E5224B-DBCB-30D7-085D-4747D4A3F5BD}"/>
              </a:ext>
            </a:extLst>
          </p:cNvPr>
          <p:cNvSpPr>
            <a:spLocks noGrp="1"/>
          </p:cNvSpPr>
          <p:nvPr>
            <p:ph type="title"/>
          </p:nvPr>
        </p:nvSpPr>
        <p:spPr/>
        <p:txBody>
          <a:bodyPr/>
          <a:lstStyle/>
          <a:p>
            <a:r>
              <a:rPr lang="en-US"/>
              <a:t>Overarching Messages from Dialogues</a:t>
            </a:r>
            <a:br>
              <a:rPr lang="en-US"/>
            </a:br>
            <a:endParaRPr lang="en-US"/>
          </a:p>
        </p:txBody>
      </p:sp>
      <p:sp>
        <p:nvSpPr>
          <p:cNvPr id="3" name="Slide Number Placeholder 2">
            <a:extLst>
              <a:ext uri="{FF2B5EF4-FFF2-40B4-BE49-F238E27FC236}">
                <a16:creationId xmlns:a16="http://schemas.microsoft.com/office/drawing/2014/main" id="{D1A6707B-64E7-FA02-20C2-2C3B13DB475A}"/>
              </a:ext>
            </a:extLst>
          </p:cNvPr>
          <p:cNvSpPr>
            <a:spLocks noGrp="1"/>
          </p:cNvSpPr>
          <p:nvPr>
            <p:ph type="sldNum" sz="quarter" idx="12"/>
          </p:nvPr>
        </p:nvSpPr>
        <p:spPr/>
        <p:txBody>
          <a:bodyPr/>
          <a:lstStyle/>
          <a:p>
            <a:fld id="{99A02339-D840-6844-BF2C-3B4B9517014C}" type="slidenum">
              <a:rPr lang="en-US" smtClean="0"/>
              <a:pPr/>
              <a:t>8</a:t>
            </a:fld>
            <a:endParaRPr lang="en-US"/>
          </a:p>
        </p:txBody>
      </p:sp>
      <p:sp>
        <p:nvSpPr>
          <p:cNvPr id="21" name="Rectangle: Rounded Corners 20">
            <a:extLst>
              <a:ext uri="{FF2B5EF4-FFF2-40B4-BE49-F238E27FC236}">
                <a16:creationId xmlns:a16="http://schemas.microsoft.com/office/drawing/2014/main" id="{992DC398-E180-545F-C5AE-C6CFB857928A}"/>
              </a:ext>
            </a:extLst>
          </p:cNvPr>
          <p:cNvSpPr/>
          <p:nvPr/>
        </p:nvSpPr>
        <p:spPr>
          <a:xfrm>
            <a:off x="371429" y="2192451"/>
            <a:ext cx="5436264" cy="3351329"/>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70BFBC13-9FE7-091E-EBD4-214D59288EE4}"/>
              </a:ext>
            </a:extLst>
          </p:cNvPr>
          <p:cNvSpPr txBox="1"/>
          <p:nvPr/>
        </p:nvSpPr>
        <p:spPr>
          <a:xfrm>
            <a:off x="591367" y="2426102"/>
            <a:ext cx="5254240" cy="2913618"/>
          </a:xfrm>
          <a:prstGeom prst="rect">
            <a:avLst/>
          </a:prstGeom>
          <a:noFill/>
        </p:spPr>
        <p:txBody>
          <a:bodyPr wrap="square">
            <a:spAutoFit/>
          </a:bodyPr>
          <a:lstStyle/>
          <a:p>
            <a:pPr lvl="0">
              <a:spcBef>
                <a:spcPts val="700"/>
              </a:spcBef>
              <a:defRPr/>
            </a:pPr>
            <a:r>
              <a:rPr lang="en-US" sz="1600" b="1" dirty="0">
                <a:solidFill>
                  <a:srgbClr val="2C4151"/>
                </a:solidFill>
                <a:cs typeface="Calibri" panose="020F0502020204030204" pitchFamily="34" charset="0"/>
              </a:rPr>
              <a:t>Wide range of views on approach and framework location</a:t>
            </a:r>
          </a:p>
          <a:p>
            <a:pPr marL="288925" lvl="1" indent="-288925">
              <a:lnSpc>
                <a:spcPct val="100000"/>
              </a:lnSpc>
              <a:spcBef>
                <a:spcPts val="700"/>
              </a:spcBef>
              <a:buFont typeface="Arial" panose="020B0604020202020204" pitchFamily="34" charset="0"/>
              <a:buChar char="•"/>
            </a:pPr>
            <a:r>
              <a:rPr lang="en-US" sz="1600" dirty="0">
                <a:solidFill>
                  <a:srgbClr val="2C4151"/>
                </a:solidFill>
              </a:rPr>
              <a:t>Firms and JSS/PAOs largely against putting framework in the Code, esp. given significant concerns about potential implementation costs and proportionality</a:t>
            </a:r>
          </a:p>
          <a:p>
            <a:pPr marL="288925" lvl="1" indent="-288925">
              <a:lnSpc>
                <a:spcPct val="100000"/>
              </a:lnSpc>
              <a:spcBef>
                <a:spcPts val="700"/>
              </a:spcBef>
              <a:buFont typeface="Arial" panose="020B0604020202020204" pitchFamily="34" charset="0"/>
              <a:buChar char="•"/>
            </a:pPr>
            <a:r>
              <a:rPr lang="en-US" sz="1600" dirty="0">
                <a:solidFill>
                  <a:srgbClr val="2C4151"/>
                </a:solidFill>
              </a:rPr>
              <a:t>Regulatory views for and against putting the framework in the Code, with suggestions to leverage ISQM 1</a:t>
            </a:r>
          </a:p>
          <a:p>
            <a:pPr marL="288925" lvl="1" indent="-288925">
              <a:lnSpc>
                <a:spcPct val="100000"/>
              </a:lnSpc>
              <a:spcBef>
                <a:spcPts val="700"/>
              </a:spcBef>
              <a:buFont typeface="Arial" panose="020B0604020202020204" pitchFamily="34" charset="0"/>
              <a:buChar char="•"/>
            </a:pPr>
            <a:r>
              <a:rPr lang="en-US" sz="1600" dirty="0">
                <a:solidFill>
                  <a:srgbClr val="2C4151"/>
                </a:solidFill>
              </a:rPr>
              <a:t>Investor/user support for framework in the Code</a:t>
            </a:r>
          </a:p>
          <a:p>
            <a:pPr marL="288925" lvl="1" indent="-288925">
              <a:lnSpc>
                <a:spcPct val="100000"/>
              </a:lnSpc>
              <a:spcBef>
                <a:spcPts val="700"/>
              </a:spcBef>
              <a:buFont typeface="Arial" panose="020B0604020202020204" pitchFamily="34" charset="0"/>
              <a:buChar char="•"/>
            </a:pPr>
            <a:r>
              <a:rPr lang="en-US" sz="1600" dirty="0">
                <a:solidFill>
                  <a:srgbClr val="2C4151"/>
                </a:solidFill>
              </a:rPr>
              <a:t>Different approaches suggested for FCG framework (phased, hybrid, threshold, ISQM 1) but also suggestions for NAM only</a:t>
            </a:r>
          </a:p>
        </p:txBody>
      </p:sp>
      <p:sp>
        <p:nvSpPr>
          <p:cNvPr id="24" name="Rectangle: Rounded Corners 23">
            <a:extLst>
              <a:ext uri="{FF2B5EF4-FFF2-40B4-BE49-F238E27FC236}">
                <a16:creationId xmlns:a16="http://schemas.microsoft.com/office/drawing/2014/main" id="{4F2F6098-1EE0-41EF-FB33-9F6C14C3AE7A}"/>
              </a:ext>
            </a:extLst>
          </p:cNvPr>
          <p:cNvSpPr/>
          <p:nvPr/>
        </p:nvSpPr>
        <p:spPr>
          <a:xfrm>
            <a:off x="6315434" y="2192450"/>
            <a:ext cx="5436264" cy="1960129"/>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F12FAA7F-0408-567A-801F-AEE633D3343F}"/>
              </a:ext>
            </a:extLst>
          </p:cNvPr>
          <p:cNvSpPr txBox="1"/>
          <p:nvPr/>
        </p:nvSpPr>
        <p:spPr>
          <a:xfrm>
            <a:off x="6497458" y="2426102"/>
            <a:ext cx="5254240" cy="1877437"/>
          </a:xfrm>
          <a:prstGeom prst="rect">
            <a:avLst/>
          </a:prstGeom>
          <a:noFill/>
        </p:spPr>
        <p:txBody>
          <a:bodyPr wrap="square">
            <a:spAutoFit/>
          </a:bodyPr>
          <a:lstStyle/>
          <a:p>
            <a:pPr lvl="0">
              <a:lnSpc>
                <a:spcPct val="100000"/>
              </a:lnSpc>
              <a:spcBef>
                <a:spcPts val="600"/>
              </a:spcBef>
            </a:pPr>
            <a:r>
              <a:rPr lang="en-US" sz="1600" b="1">
                <a:solidFill>
                  <a:srgbClr val="2C4151"/>
                </a:solidFill>
                <a:cs typeface="Calibri" panose="020F0502020204030204" pitchFamily="34" charset="0"/>
              </a:rPr>
              <a:t>Support for NAM</a:t>
            </a:r>
          </a:p>
          <a:p>
            <a:pPr lvl="0">
              <a:lnSpc>
                <a:spcPct val="100000"/>
              </a:lnSpc>
              <a:spcBef>
                <a:spcPts val="600"/>
              </a:spcBef>
            </a:pPr>
            <a:r>
              <a:rPr lang="en-US" sz="1600">
                <a:solidFill>
                  <a:srgbClr val="2C4151"/>
                </a:solidFill>
                <a:cs typeface="Calibri" panose="020F0502020204030204" pitchFamily="34" charset="0"/>
              </a:rPr>
              <a:t>Broad consensus on need for, and value of, practical NAM</a:t>
            </a:r>
          </a:p>
          <a:p>
            <a:pPr marL="285750" indent="-285750">
              <a:spcBef>
                <a:spcPts val="600"/>
              </a:spcBef>
              <a:buFont typeface="Arial" panose="020B0604020202020204" pitchFamily="34" charset="0"/>
              <a:buChar char="•"/>
            </a:pPr>
            <a:r>
              <a:rPr lang="en-US" sz="1600">
                <a:solidFill>
                  <a:srgbClr val="2C4151"/>
                </a:solidFill>
              </a:rPr>
              <a:t>Scenario-based guidance, practical examples that show what “good” looks like</a:t>
            </a:r>
          </a:p>
          <a:p>
            <a:pPr marL="285750" indent="-285750">
              <a:spcBef>
                <a:spcPts val="600"/>
              </a:spcBef>
              <a:buFont typeface="Arial" panose="020B0604020202020204" pitchFamily="34" charset="0"/>
              <a:buChar char="•"/>
            </a:pPr>
            <a:r>
              <a:rPr lang="en-US" sz="1600">
                <a:solidFill>
                  <a:srgbClr val="2C4151"/>
                </a:solidFill>
              </a:rPr>
              <a:t>Strong encouragement to collaborate with firms, PAOs</a:t>
            </a:r>
          </a:p>
          <a:p>
            <a:pPr lvl="0">
              <a:lnSpc>
                <a:spcPct val="100000"/>
              </a:lnSpc>
              <a:spcBef>
                <a:spcPts val="600"/>
              </a:spcBef>
            </a:pPr>
            <a:endParaRPr lang="en-US" sz="1600">
              <a:solidFill>
                <a:srgbClr val="2C4151"/>
              </a:solidFill>
              <a:cs typeface="Calibri" panose="020F0502020204030204" pitchFamily="34" charset="0"/>
            </a:endParaRPr>
          </a:p>
        </p:txBody>
      </p:sp>
      <p:pic>
        <p:nvPicPr>
          <p:cNvPr id="4" name="Graphic 3" descr="Meeting with solid fill">
            <a:extLst>
              <a:ext uri="{FF2B5EF4-FFF2-40B4-BE49-F238E27FC236}">
                <a16:creationId xmlns:a16="http://schemas.microsoft.com/office/drawing/2014/main" id="{8ED04495-3256-7D4F-9FC9-DA804E689824}"/>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7289808" y="3867345"/>
            <a:ext cx="3352869" cy="3352869"/>
          </a:xfrm>
          <a:prstGeom prst="rect">
            <a:avLst/>
          </a:prstGeom>
        </p:spPr>
      </p:pic>
      <p:pic>
        <p:nvPicPr>
          <p:cNvPr id="15" name="Graphic 14" descr="Badge 4 with solid fill">
            <a:extLst>
              <a:ext uri="{FF2B5EF4-FFF2-40B4-BE49-F238E27FC236}">
                <a16:creationId xmlns:a16="http://schemas.microsoft.com/office/drawing/2014/main" id="{AE035D74-8FF8-8445-1F76-3F1873E03532}"/>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33515" y="2054548"/>
            <a:ext cx="364050" cy="364050"/>
          </a:xfrm>
          <a:prstGeom prst="rect">
            <a:avLst/>
          </a:prstGeom>
        </p:spPr>
      </p:pic>
      <p:pic>
        <p:nvPicPr>
          <p:cNvPr id="19" name="Graphic 18" descr="Badge 5 with solid fill">
            <a:extLst>
              <a:ext uri="{FF2B5EF4-FFF2-40B4-BE49-F238E27FC236}">
                <a16:creationId xmlns:a16="http://schemas.microsoft.com/office/drawing/2014/main" id="{43F8D678-F8BC-C1AA-EC15-8023EB5B626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133409" y="2062052"/>
            <a:ext cx="364050" cy="364050"/>
          </a:xfrm>
          <a:prstGeom prst="rect">
            <a:avLst/>
          </a:prstGeom>
        </p:spPr>
      </p:pic>
    </p:spTree>
    <p:extLst>
      <p:ext uri="{BB962C8B-B14F-4D97-AF65-F5344CB8AC3E}">
        <p14:creationId xmlns:p14="http://schemas.microsoft.com/office/powerpoint/2010/main" val="36370414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B738DE-A9D3-D964-62EE-00F498FC59AA}"/>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E41521EB-D0AA-9114-13BD-04E68DBF6697}"/>
              </a:ext>
            </a:extLst>
          </p:cNvPr>
          <p:cNvSpPr/>
          <p:nvPr/>
        </p:nvSpPr>
        <p:spPr>
          <a:xfrm>
            <a:off x="7221340" y="1676361"/>
            <a:ext cx="4789647" cy="550843"/>
          </a:xfrm>
          <a:prstGeom prst="rect">
            <a:avLst/>
          </a:prstGeom>
          <a:solidFill>
            <a:schemeClr val="accent3">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E3EEAD5B-F5DB-5054-F609-B6AE0F61576B}"/>
              </a:ext>
            </a:extLst>
          </p:cNvPr>
          <p:cNvSpPr/>
          <p:nvPr/>
        </p:nvSpPr>
        <p:spPr>
          <a:xfrm>
            <a:off x="2193602" y="1676361"/>
            <a:ext cx="4789647" cy="550843"/>
          </a:xfrm>
          <a:prstGeom prst="rect">
            <a:avLst/>
          </a:prstGeom>
          <a:solidFill>
            <a:schemeClr val="accent3">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9B47204-1487-FBF3-367D-B39F070A7F4A}"/>
              </a:ext>
            </a:extLst>
          </p:cNvPr>
          <p:cNvSpPr>
            <a:spLocks noGrp="1"/>
          </p:cNvSpPr>
          <p:nvPr>
            <p:ph type="title"/>
          </p:nvPr>
        </p:nvSpPr>
        <p:spPr/>
        <p:txBody>
          <a:bodyPr/>
          <a:lstStyle/>
          <a:p>
            <a:r>
              <a:rPr lang="en-US"/>
              <a:t>Key Concerns/Questions from Dialogues</a:t>
            </a:r>
          </a:p>
        </p:txBody>
      </p:sp>
      <p:sp>
        <p:nvSpPr>
          <p:cNvPr id="3" name="Slide Number Placeholder 2">
            <a:extLst>
              <a:ext uri="{FF2B5EF4-FFF2-40B4-BE49-F238E27FC236}">
                <a16:creationId xmlns:a16="http://schemas.microsoft.com/office/drawing/2014/main" id="{85966D70-BE30-3AA6-BF42-1B01C0EDA158}"/>
              </a:ext>
            </a:extLst>
          </p:cNvPr>
          <p:cNvSpPr>
            <a:spLocks noGrp="1"/>
          </p:cNvSpPr>
          <p:nvPr>
            <p:ph type="sldNum" sz="quarter" idx="12"/>
          </p:nvPr>
        </p:nvSpPr>
        <p:spPr/>
        <p:txBody>
          <a:bodyPr/>
          <a:lstStyle/>
          <a:p>
            <a:fld id="{99A02339-D840-6844-BF2C-3B4B9517014C}" type="slidenum">
              <a:rPr lang="en-US" smtClean="0"/>
              <a:pPr/>
              <a:t>9</a:t>
            </a:fld>
            <a:endParaRPr lang="en-US"/>
          </a:p>
        </p:txBody>
      </p:sp>
      <p:sp>
        <p:nvSpPr>
          <p:cNvPr id="9" name="TextBox 8">
            <a:extLst>
              <a:ext uri="{FF2B5EF4-FFF2-40B4-BE49-F238E27FC236}">
                <a16:creationId xmlns:a16="http://schemas.microsoft.com/office/drawing/2014/main" id="{494B2A56-3C01-4874-59C7-A06DA62A9B36}"/>
              </a:ext>
            </a:extLst>
          </p:cNvPr>
          <p:cNvSpPr txBox="1"/>
          <p:nvPr/>
        </p:nvSpPr>
        <p:spPr>
          <a:xfrm>
            <a:off x="3539613" y="1767116"/>
            <a:ext cx="2116603" cy="369332"/>
          </a:xfrm>
          <a:prstGeom prst="rect">
            <a:avLst/>
          </a:prstGeom>
          <a:noFill/>
        </p:spPr>
        <p:txBody>
          <a:bodyPr wrap="square">
            <a:spAutoFit/>
          </a:bodyPr>
          <a:lstStyle/>
          <a:p>
            <a:pPr marL="0" lvl="1" algn="ctr"/>
            <a:r>
              <a:rPr lang="en-US" b="1">
                <a:solidFill>
                  <a:schemeClr val="bg1"/>
                </a:solidFill>
              </a:rPr>
              <a:t>Root cause analysis</a:t>
            </a:r>
          </a:p>
        </p:txBody>
      </p:sp>
      <p:sp>
        <p:nvSpPr>
          <p:cNvPr id="6" name="TextBox 5">
            <a:extLst>
              <a:ext uri="{FF2B5EF4-FFF2-40B4-BE49-F238E27FC236}">
                <a16:creationId xmlns:a16="http://schemas.microsoft.com/office/drawing/2014/main" id="{6107BD67-32F9-FB33-EC29-6CDDB159624C}"/>
              </a:ext>
            </a:extLst>
          </p:cNvPr>
          <p:cNvSpPr txBox="1"/>
          <p:nvPr/>
        </p:nvSpPr>
        <p:spPr>
          <a:xfrm>
            <a:off x="98205" y="2426886"/>
            <a:ext cx="1909951" cy="584775"/>
          </a:xfrm>
          <a:prstGeom prst="rect">
            <a:avLst/>
          </a:prstGeom>
          <a:noFill/>
        </p:spPr>
        <p:txBody>
          <a:bodyPr wrap="square">
            <a:spAutoFit/>
          </a:bodyPr>
          <a:lstStyle/>
          <a:p>
            <a:pPr marL="0" lvl="1" algn="r"/>
            <a:r>
              <a:rPr lang="en-US" sz="1600">
                <a:solidFill>
                  <a:srgbClr val="000000"/>
                </a:solidFill>
              </a:rPr>
              <a:t>Questions / differing views around</a:t>
            </a:r>
          </a:p>
        </p:txBody>
      </p:sp>
      <p:sp>
        <p:nvSpPr>
          <p:cNvPr id="7" name="Rectangle 6">
            <a:extLst>
              <a:ext uri="{FF2B5EF4-FFF2-40B4-BE49-F238E27FC236}">
                <a16:creationId xmlns:a16="http://schemas.microsoft.com/office/drawing/2014/main" id="{AB65CD59-AC2B-EB93-4156-F9C0E5B85C66}"/>
              </a:ext>
            </a:extLst>
          </p:cNvPr>
          <p:cNvSpPr/>
          <p:nvPr/>
        </p:nvSpPr>
        <p:spPr>
          <a:xfrm>
            <a:off x="2193605" y="2330026"/>
            <a:ext cx="4789647" cy="838739"/>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8C1D85E-3EF9-6413-AC27-ECD472C671EE}"/>
              </a:ext>
            </a:extLst>
          </p:cNvPr>
          <p:cNvSpPr txBox="1"/>
          <p:nvPr/>
        </p:nvSpPr>
        <p:spPr>
          <a:xfrm>
            <a:off x="2329052" y="2396109"/>
            <a:ext cx="4537726" cy="646331"/>
          </a:xfrm>
          <a:prstGeom prst="rect">
            <a:avLst/>
          </a:prstGeom>
          <a:noFill/>
        </p:spPr>
        <p:txBody>
          <a:bodyPr wrap="square">
            <a:spAutoFit/>
          </a:bodyPr>
          <a:lstStyle/>
          <a:p>
            <a:pPr marL="0" lvl="1"/>
            <a:r>
              <a:rPr lang="en-US" i="1">
                <a:solidFill>
                  <a:srgbClr val="000000"/>
                </a:solidFill>
              </a:rPr>
              <a:t>Whether a root cause analysis has been undertaken</a:t>
            </a:r>
          </a:p>
        </p:txBody>
      </p:sp>
      <p:sp>
        <p:nvSpPr>
          <p:cNvPr id="12" name="Rectangle 11">
            <a:extLst>
              <a:ext uri="{FF2B5EF4-FFF2-40B4-BE49-F238E27FC236}">
                <a16:creationId xmlns:a16="http://schemas.microsoft.com/office/drawing/2014/main" id="{21091D7E-AACD-DE02-F0C8-CFC6EDA58E18}"/>
              </a:ext>
            </a:extLst>
          </p:cNvPr>
          <p:cNvSpPr/>
          <p:nvPr/>
        </p:nvSpPr>
        <p:spPr>
          <a:xfrm>
            <a:off x="2193605" y="3330689"/>
            <a:ext cx="4789645" cy="2755785"/>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75DDACC1-DD9D-EF0E-F4F3-E519C575FCC5}"/>
              </a:ext>
            </a:extLst>
          </p:cNvPr>
          <p:cNvSpPr txBox="1"/>
          <p:nvPr/>
        </p:nvSpPr>
        <p:spPr>
          <a:xfrm>
            <a:off x="2319563" y="3271587"/>
            <a:ext cx="4537727" cy="2862322"/>
          </a:xfrm>
          <a:prstGeom prst="rect">
            <a:avLst/>
          </a:prstGeom>
          <a:noFill/>
        </p:spPr>
        <p:txBody>
          <a:bodyPr wrap="square">
            <a:spAutoFit/>
          </a:bodyPr>
          <a:lstStyle/>
          <a:p>
            <a:pPr marL="285750" lvl="1" indent="-285750">
              <a:buFont typeface="Arial" panose="020B0604020202020204" pitchFamily="34" charset="0"/>
              <a:buChar char="•"/>
            </a:pPr>
            <a:r>
              <a:rPr lang="en-US">
                <a:solidFill>
                  <a:srgbClr val="000000"/>
                </a:solidFill>
              </a:rPr>
              <a:t>WG approached identification of FCG elements positively – if present, would they have helped address the ethical failure?</a:t>
            </a:r>
          </a:p>
          <a:p>
            <a:pPr marL="285750" lvl="1" indent="-285750">
              <a:buFont typeface="Arial" panose="020B0604020202020204" pitchFamily="34" charset="0"/>
              <a:buChar char="•"/>
            </a:pPr>
            <a:r>
              <a:rPr lang="en-US">
                <a:solidFill>
                  <a:srgbClr val="000000"/>
                </a:solidFill>
              </a:rPr>
              <a:t>Examples of regulatory findings where FCG elements are referenced (Agenda Item 2A)</a:t>
            </a:r>
          </a:p>
          <a:p>
            <a:pPr marL="285750" lvl="1" indent="-285750">
              <a:buFont typeface="Arial" panose="020B0604020202020204" pitchFamily="34" charset="0"/>
              <a:buChar char="•"/>
            </a:pPr>
            <a:r>
              <a:rPr lang="en-US">
                <a:solidFill>
                  <a:srgbClr val="000000"/>
                </a:solidFill>
              </a:rPr>
              <a:t>Broad stakeholder agreement on importance of FCG, including a number of FCG elements </a:t>
            </a:r>
          </a:p>
          <a:p>
            <a:pPr marL="285750" lvl="1" indent="-285750">
              <a:buFont typeface="Arial" panose="020B0604020202020204" pitchFamily="34" charset="0"/>
              <a:buChar char="•"/>
            </a:pPr>
            <a:r>
              <a:rPr lang="en-US">
                <a:solidFill>
                  <a:srgbClr val="000000"/>
                </a:solidFill>
              </a:rPr>
              <a:t>Academic report reinforces importance of ethical culture </a:t>
            </a:r>
          </a:p>
        </p:txBody>
      </p:sp>
      <p:sp>
        <p:nvSpPr>
          <p:cNvPr id="21" name="TextBox 20">
            <a:extLst>
              <a:ext uri="{FF2B5EF4-FFF2-40B4-BE49-F238E27FC236}">
                <a16:creationId xmlns:a16="http://schemas.microsoft.com/office/drawing/2014/main" id="{32898276-286C-8CD6-B334-883B125D3EB0}"/>
              </a:ext>
            </a:extLst>
          </p:cNvPr>
          <p:cNvSpPr txBox="1"/>
          <p:nvPr/>
        </p:nvSpPr>
        <p:spPr>
          <a:xfrm>
            <a:off x="206048" y="4378598"/>
            <a:ext cx="1774502" cy="338554"/>
          </a:xfrm>
          <a:prstGeom prst="rect">
            <a:avLst/>
          </a:prstGeom>
          <a:noFill/>
        </p:spPr>
        <p:txBody>
          <a:bodyPr wrap="square">
            <a:spAutoFit/>
          </a:bodyPr>
          <a:lstStyle/>
          <a:p>
            <a:pPr marL="0" lvl="1" algn="r"/>
            <a:r>
              <a:rPr lang="en-US" sz="1600">
                <a:solidFill>
                  <a:srgbClr val="000000"/>
                </a:solidFill>
              </a:rPr>
              <a:t>PT response</a:t>
            </a:r>
          </a:p>
        </p:txBody>
      </p:sp>
      <p:sp>
        <p:nvSpPr>
          <p:cNvPr id="22" name="TextBox 21">
            <a:extLst>
              <a:ext uri="{FF2B5EF4-FFF2-40B4-BE49-F238E27FC236}">
                <a16:creationId xmlns:a16="http://schemas.microsoft.com/office/drawing/2014/main" id="{4455D8C5-EB60-65C3-5795-8FE53D9C7A68}"/>
              </a:ext>
            </a:extLst>
          </p:cNvPr>
          <p:cNvSpPr txBox="1"/>
          <p:nvPr/>
        </p:nvSpPr>
        <p:spPr>
          <a:xfrm>
            <a:off x="8196938" y="1760923"/>
            <a:ext cx="2838449" cy="369332"/>
          </a:xfrm>
          <a:prstGeom prst="rect">
            <a:avLst/>
          </a:prstGeom>
          <a:noFill/>
        </p:spPr>
        <p:txBody>
          <a:bodyPr wrap="square">
            <a:spAutoFit/>
          </a:bodyPr>
          <a:lstStyle/>
          <a:p>
            <a:pPr marL="0" lvl="1" algn="ctr"/>
            <a:r>
              <a:rPr lang="en-US" b="1">
                <a:solidFill>
                  <a:schemeClr val="bg1"/>
                </a:solidFill>
              </a:rPr>
              <a:t>Need for an FCG framework</a:t>
            </a:r>
          </a:p>
        </p:txBody>
      </p:sp>
      <p:sp>
        <p:nvSpPr>
          <p:cNvPr id="23" name="Rectangle 22">
            <a:extLst>
              <a:ext uri="{FF2B5EF4-FFF2-40B4-BE49-F238E27FC236}">
                <a16:creationId xmlns:a16="http://schemas.microsoft.com/office/drawing/2014/main" id="{19364C10-3B15-088C-3F66-6103504C82F6}"/>
              </a:ext>
            </a:extLst>
          </p:cNvPr>
          <p:cNvSpPr/>
          <p:nvPr/>
        </p:nvSpPr>
        <p:spPr>
          <a:xfrm>
            <a:off x="7211854" y="2330026"/>
            <a:ext cx="4789647" cy="838739"/>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755E9A70-A459-7801-6684-70603994A88F}"/>
              </a:ext>
            </a:extLst>
          </p:cNvPr>
          <p:cNvSpPr txBox="1"/>
          <p:nvPr/>
        </p:nvSpPr>
        <p:spPr>
          <a:xfrm>
            <a:off x="7347301" y="2396109"/>
            <a:ext cx="4537726" cy="369332"/>
          </a:xfrm>
          <a:prstGeom prst="rect">
            <a:avLst/>
          </a:prstGeom>
          <a:noFill/>
        </p:spPr>
        <p:txBody>
          <a:bodyPr wrap="square">
            <a:spAutoFit/>
          </a:bodyPr>
          <a:lstStyle/>
          <a:p>
            <a:pPr marL="0" lvl="1"/>
            <a:r>
              <a:rPr lang="en-US" i="1">
                <a:solidFill>
                  <a:srgbClr val="000000"/>
                </a:solidFill>
              </a:rPr>
              <a:t>Existing standards are adequate</a:t>
            </a:r>
          </a:p>
        </p:txBody>
      </p:sp>
      <p:sp>
        <p:nvSpPr>
          <p:cNvPr id="25" name="Rectangle 24">
            <a:extLst>
              <a:ext uri="{FF2B5EF4-FFF2-40B4-BE49-F238E27FC236}">
                <a16:creationId xmlns:a16="http://schemas.microsoft.com/office/drawing/2014/main" id="{02F90EC2-7B32-45AD-4059-8C34051D4F38}"/>
              </a:ext>
            </a:extLst>
          </p:cNvPr>
          <p:cNvSpPr/>
          <p:nvPr/>
        </p:nvSpPr>
        <p:spPr>
          <a:xfrm>
            <a:off x="7211854" y="3330689"/>
            <a:ext cx="4789645" cy="2755785"/>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BF5363F9-EFCA-F420-BB75-37668726EB39}"/>
              </a:ext>
            </a:extLst>
          </p:cNvPr>
          <p:cNvSpPr txBox="1"/>
          <p:nvPr/>
        </p:nvSpPr>
        <p:spPr>
          <a:xfrm>
            <a:off x="7337812" y="3393713"/>
            <a:ext cx="4537727" cy="2308324"/>
          </a:xfrm>
          <a:prstGeom prst="rect">
            <a:avLst/>
          </a:prstGeom>
          <a:noFill/>
        </p:spPr>
        <p:txBody>
          <a:bodyPr wrap="square">
            <a:spAutoFit/>
          </a:bodyPr>
          <a:lstStyle/>
          <a:p>
            <a:pPr marL="285750" lvl="1" indent="-285750">
              <a:buFont typeface="Arial" panose="020B0604020202020204" pitchFamily="34" charset="0"/>
              <a:buChar char="•"/>
            </a:pPr>
            <a:r>
              <a:rPr lang="en-US" dirty="0">
                <a:solidFill>
                  <a:srgbClr val="000000"/>
                </a:solidFill>
              </a:rPr>
              <a:t>Importance of a global baseline</a:t>
            </a:r>
          </a:p>
          <a:p>
            <a:pPr marL="285750" lvl="1" indent="-285750">
              <a:buFont typeface="Arial" panose="020B0604020202020204" pitchFamily="34" charset="0"/>
              <a:buChar char="•"/>
            </a:pPr>
            <a:r>
              <a:rPr lang="en-US" dirty="0">
                <a:solidFill>
                  <a:srgbClr val="000000"/>
                </a:solidFill>
              </a:rPr>
              <a:t>Organizational culture has strong influence on individual behavior</a:t>
            </a:r>
          </a:p>
          <a:p>
            <a:pPr marL="285750" lvl="1" indent="-285750">
              <a:buFont typeface="Arial" panose="020B0604020202020204" pitchFamily="34" charset="0"/>
              <a:buChar char="•"/>
            </a:pPr>
            <a:r>
              <a:rPr lang="en-US" dirty="0">
                <a:solidFill>
                  <a:srgbClr val="000000"/>
                </a:solidFill>
              </a:rPr>
              <a:t>Code recognizes organizational culture essential to PA consideration of threats</a:t>
            </a:r>
          </a:p>
          <a:p>
            <a:pPr marL="285750" lvl="1" indent="-285750">
              <a:buFont typeface="Arial" panose="020B0604020202020204" pitchFamily="34" charset="0"/>
              <a:buChar char="•"/>
            </a:pPr>
            <a:r>
              <a:rPr lang="en-US" dirty="0">
                <a:solidFill>
                  <a:srgbClr val="000000"/>
                </a:solidFill>
              </a:rPr>
              <a:t>But does not address ethical culture in holistic, comprehensive manner</a:t>
            </a:r>
          </a:p>
          <a:p>
            <a:pPr marL="285750" lvl="1" indent="-285750">
              <a:buFont typeface="Arial" panose="020B0604020202020204" pitchFamily="34" charset="0"/>
              <a:buChar char="•"/>
            </a:pPr>
            <a:endParaRPr lang="en-US" dirty="0">
              <a:solidFill>
                <a:srgbClr val="000000"/>
              </a:solidFill>
            </a:endParaRPr>
          </a:p>
        </p:txBody>
      </p:sp>
      <p:pic>
        <p:nvPicPr>
          <p:cNvPr id="11" name="Graphic 10" descr="Badge 1 with solid fill">
            <a:extLst>
              <a:ext uri="{FF2B5EF4-FFF2-40B4-BE49-F238E27FC236}">
                <a16:creationId xmlns:a16="http://schemas.microsoft.com/office/drawing/2014/main" id="{7551155F-2C3C-4EC6-C2A7-865C9EE14241}"/>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2017616" y="1421697"/>
            <a:ext cx="364050" cy="364050"/>
          </a:xfrm>
          <a:prstGeom prst="rect">
            <a:avLst/>
          </a:prstGeom>
        </p:spPr>
      </p:pic>
      <p:pic>
        <p:nvPicPr>
          <p:cNvPr id="16" name="Graphic 15" descr="Badge with solid fill">
            <a:extLst>
              <a:ext uri="{FF2B5EF4-FFF2-40B4-BE49-F238E27FC236}">
                <a16:creationId xmlns:a16="http://schemas.microsoft.com/office/drawing/2014/main" id="{4F3B4070-0796-76CD-DDE0-8268E125650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039313" y="1421697"/>
            <a:ext cx="364050" cy="364050"/>
          </a:xfrm>
          <a:prstGeom prst="rect">
            <a:avLst/>
          </a:prstGeom>
        </p:spPr>
      </p:pic>
      <p:sp>
        <p:nvSpPr>
          <p:cNvPr id="29" name="Left Bracket 28">
            <a:extLst>
              <a:ext uri="{FF2B5EF4-FFF2-40B4-BE49-F238E27FC236}">
                <a16:creationId xmlns:a16="http://schemas.microsoft.com/office/drawing/2014/main" id="{4D25B454-5071-8B02-8C42-0E40253FC8E3}"/>
              </a:ext>
            </a:extLst>
          </p:cNvPr>
          <p:cNvSpPr/>
          <p:nvPr/>
        </p:nvSpPr>
        <p:spPr>
          <a:xfrm>
            <a:off x="2054733" y="2330026"/>
            <a:ext cx="45719" cy="838739"/>
          </a:xfrm>
          <a:prstGeom prst="leftBracket">
            <a:avLst/>
          </a:prstGeom>
          <a:ln>
            <a:prstDash val="sysDash"/>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0" name="Left Bracket 29">
            <a:extLst>
              <a:ext uri="{FF2B5EF4-FFF2-40B4-BE49-F238E27FC236}">
                <a16:creationId xmlns:a16="http://schemas.microsoft.com/office/drawing/2014/main" id="{69FE2CAC-4131-E92A-99A5-8D291A5C7780}"/>
              </a:ext>
            </a:extLst>
          </p:cNvPr>
          <p:cNvSpPr/>
          <p:nvPr/>
        </p:nvSpPr>
        <p:spPr>
          <a:xfrm>
            <a:off x="2031873" y="3321165"/>
            <a:ext cx="59086" cy="2755785"/>
          </a:xfrm>
          <a:prstGeom prst="leftBracket">
            <a:avLst/>
          </a:prstGeom>
          <a:ln>
            <a:prstDash val="sysDash"/>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pic>
        <p:nvPicPr>
          <p:cNvPr id="32" name="Graphic 31" descr="Users outline">
            <a:extLst>
              <a:ext uri="{FF2B5EF4-FFF2-40B4-BE49-F238E27FC236}">
                <a16:creationId xmlns:a16="http://schemas.microsoft.com/office/drawing/2014/main" id="{E09569A6-809B-A689-1E66-77E55E82AA1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18560" y="1666375"/>
            <a:ext cx="914400" cy="914400"/>
          </a:xfrm>
          <a:prstGeom prst="rect">
            <a:avLst/>
          </a:prstGeom>
        </p:spPr>
      </p:pic>
    </p:spTree>
    <p:extLst>
      <p:ext uri="{BB962C8B-B14F-4D97-AF65-F5344CB8AC3E}">
        <p14:creationId xmlns:p14="http://schemas.microsoft.com/office/powerpoint/2010/main" val="3291647031"/>
      </p:ext>
    </p:extLst>
  </p:cSld>
  <p:clrMapOvr>
    <a:masterClrMapping/>
  </p:clrMapOvr>
</p:sld>
</file>

<file path=ppt/theme/theme1.xml><?xml version="1.0" encoding="utf-8"?>
<a:theme xmlns:a="http://schemas.openxmlformats.org/drawingml/2006/main" name="IFEA slides">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 PowerPoint template - Jan 2025, updated  -  Read-Only" id="{63FC994E-1251-446B-B60F-7F80D3771827}" vid="{FA38248A-62B5-40BC-81B6-A1990A7274BA}"/>
    </a:ext>
  </a:extLst>
</a:theme>
</file>

<file path=ppt/theme/theme2.xml><?xml version="1.0" encoding="utf-8"?>
<a:theme xmlns:a="http://schemas.openxmlformats.org/drawingml/2006/main" name="IAASB slides">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 PowerPoint template - Jan 2025, updated  -  Read-Only" id="{63FC994E-1251-446B-B60F-7F80D3771827}" vid="{12391508-7617-4896-9317-DB1B31635975}"/>
    </a:ext>
  </a:extLst>
</a:theme>
</file>

<file path=ppt/theme/theme3.xml><?xml version="1.0" encoding="utf-8"?>
<a:theme xmlns:a="http://schemas.openxmlformats.org/drawingml/2006/main" name="IESBA slides">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 PowerPoint template - Jan 2025, updated  -  Read-Only" id="{63FC994E-1251-446B-B60F-7F80D3771827}" vid="{3D2F1AD5-9FFC-489B-BE84-4FCDD9E395A6}"/>
    </a:ext>
  </a:extLst>
</a:theme>
</file>

<file path=ppt/theme/theme4.xml><?xml version="1.0" encoding="utf-8"?>
<a:theme xmlns:a="http://schemas.openxmlformats.org/drawingml/2006/main" name="IAASB and IESBA">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 PowerPoint template - Jan 2025, updated  -  Read-Only" id="{63FC994E-1251-446B-B60F-7F80D3771827}" vid="{6FDD1C1A-CA82-4FCB-B831-39DE7DA84091}"/>
    </a:ext>
  </a:extLst>
</a:theme>
</file>

<file path=ppt/theme/theme5.xml><?xml version="1.0" encoding="utf-8"?>
<a:theme xmlns:a="http://schemas.openxmlformats.org/drawingml/2006/main" name="Opening slides">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 PowerPoint template - Jan 2025, updated  -  Read-Only" id="{63FC994E-1251-446B-B60F-7F80D3771827}" vid="{740D4B39-5758-4BCB-BF33-E41463E7F02D}"/>
    </a:ext>
  </a:extLst>
</a:theme>
</file>

<file path=ppt/theme/theme6.xml><?xml version="1.0" encoding="utf-8"?>
<a:theme xmlns:a="http://schemas.openxmlformats.org/drawingml/2006/main" name="Break or transition slides">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 PowerPoint template - Jan 2025, updated  -  Read-Only" id="{63FC994E-1251-446B-B60F-7F80D3771827}" vid="{196D5EDB-3521-422D-B63A-37AD04C74388}"/>
    </a:ext>
  </a:extLst>
</a:theme>
</file>

<file path=ppt/theme/theme7.xml><?xml version="1.0" encoding="utf-8"?>
<a:theme xmlns:a="http://schemas.openxmlformats.org/drawingml/2006/main" name="Break or transition slides 2">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 PowerPoint template - Jan 2025, updated  -  Read-Only" id="{63FC994E-1251-446B-B60F-7F80D3771827}" vid="{6CD91B53-ADF2-4A1D-AA33-556416998C55}"/>
    </a:ext>
  </a:extLst>
</a:theme>
</file>

<file path=ppt/theme/theme8.xml><?xml version="1.0" encoding="utf-8"?>
<a:theme xmlns:a="http://schemas.openxmlformats.org/drawingml/2006/main" name="Closing slides">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 PowerPoint template - Jan 2025, updated  -  Read-Only" id="{63FC994E-1251-446B-B60F-7F80D3771827}" vid="{964F1DBC-B48C-4D5F-8532-00F2D8566E0B}"/>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Override1.xml><?xml version="1.0" encoding="utf-8"?>
<a:themeOverride xmlns:a="http://schemas.openxmlformats.org/drawingml/2006/main">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themeOverride>
</file>

<file path=ppt/theme/themeOverride2.xml><?xml version="1.0" encoding="utf-8"?>
<a:themeOverride xmlns:a="http://schemas.openxmlformats.org/drawingml/2006/main">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FAAAB496F3C0646B452B905FFB8A0AD" ma:contentTypeVersion="8" ma:contentTypeDescription="Create a new document." ma:contentTypeScope="" ma:versionID="288a00d4f2ad6ca9f605449d9a53d1ed">
  <xsd:schema xmlns:xsd="http://www.w3.org/2001/XMLSchema" xmlns:xs="http://www.w3.org/2001/XMLSchema" xmlns:p="http://schemas.microsoft.com/office/2006/metadata/properties" xmlns:ns2="5467292b-fa7e-4db3-9f10-2f0e7ad6516b" targetNamespace="http://schemas.microsoft.com/office/2006/metadata/properties" ma:root="true" ma:fieldsID="a2d75f4a3b92a70daa7673ec14f1a307" ns2:_="">
    <xsd:import namespace="5467292b-fa7e-4db3-9f10-2f0e7ad6516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467292b-fa7e-4db3-9f10-2f0e7ad6516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D24316B-8354-494F-AAD2-737255834BDA}">
  <ds:schemaRefs>
    <ds:schemaRef ds:uri="http://schemas.microsoft.com/sharepoint/v3/contenttype/forms"/>
  </ds:schemaRefs>
</ds:datastoreItem>
</file>

<file path=customXml/itemProps2.xml><?xml version="1.0" encoding="utf-8"?>
<ds:datastoreItem xmlns:ds="http://schemas.openxmlformats.org/officeDocument/2006/customXml" ds:itemID="{0F838CB8-0881-406E-A9B8-51DD25DC81A4}">
  <ds:schemaRefs>
    <ds:schemaRef ds:uri="5467292b-fa7e-4db3-9f10-2f0e7ad6516b"/>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8DCC6CE4-635F-4BC3-9B46-615CFF2C4093}">
  <ds:schemaRefs>
    <ds:schemaRef ds:uri="5467292b-fa7e-4db3-9f10-2f0e7ad6516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June 2025 Board - FCG - DRAFT</Template>
  <TotalTime>0</TotalTime>
  <Words>2709</Words>
  <Application>Microsoft Office PowerPoint</Application>
  <PresentationFormat>Widescreen</PresentationFormat>
  <Paragraphs>382</Paragraphs>
  <Slides>33</Slides>
  <Notes>5</Notes>
  <HiddenSlides>0</HiddenSlides>
  <MMClips>0</MMClips>
  <ScaleCrop>false</ScaleCrop>
  <HeadingPairs>
    <vt:vector size="6" baseType="variant">
      <vt:variant>
        <vt:lpstr>Fonts Used</vt:lpstr>
      </vt:variant>
      <vt:variant>
        <vt:i4>6</vt:i4>
      </vt:variant>
      <vt:variant>
        <vt:lpstr>Theme</vt:lpstr>
      </vt:variant>
      <vt:variant>
        <vt:i4>8</vt:i4>
      </vt:variant>
      <vt:variant>
        <vt:lpstr>Slide Titles</vt:lpstr>
      </vt:variant>
      <vt:variant>
        <vt:i4>33</vt:i4>
      </vt:variant>
    </vt:vector>
  </HeadingPairs>
  <TitlesOfParts>
    <vt:vector size="47" baseType="lpstr">
      <vt:lpstr>Aptos</vt:lpstr>
      <vt:lpstr>Arial</vt:lpstr>
      <vt:lpstr>Calibri</vt:lpstr>
      <vt:lpstr>Calibri Light</vt:lpstr>
      <vt:lpstr>Courier New</vt:lpstr>
      <vt:lpstr>Wingdings</vt:lpstr>
      <vt:lpstr>IFEA slides</vt:lpstr>
      <vt:lpstr>IAASB slides</vt:lpstr>
      <vt:lpstr>IESBA slides</vt:lpstr>
      <vt:lpstr>IAASB and IESBA</vt:lpstr>
      <vt:lpstr>Opening slides</vt:lpstr>
      <vt:lpstr>Break or transition slides</vt:lpstr>
      <vt:lpstr>Break or transition slides 2</vt:lpstr>
      <vt:lpstr>Closing slides</vt:lpstr>
      <vt:lpstr>Firm Culture &amp; Governance</vt:lpstr>
      <vt:lpstr>Agenda</vt:lpstr>
      <vt:lpstr>Objective of June Board meeting</vt:lpstr>
      <vt:lpstr>FCG Dialogues</vt:lpstr>
      <vt:lpstr>PowerPoint Presentation</vt:lpstr>
      <vt:lpstr>PIOB’s Public Interest Issues - FCG</vt:lpstr>
      <vt:lpstr>Overarching Messages from Dialogues</vt:lpstr>
      <vt:lpstr>Overarching Messages from Dialogues </vt:lpstr>
      <vt:lpstr>Key Concerns/Questions from Dialogues</vt:lpstr>
      <vt:lpstr>Key Concerns/Questions from Dialogues</vt:lpstr>
      <vt:lpstr>Key Concerns/Questions from Dialogues</vt:lpstr>
      <vt:lpstr>Key Concerns/Questions from Dialogues</vt:lpstr>
      <vt:lpstr>Key Messages – Location and Related Authority </vt:lpstr>
      <vt:lpstr>Key Messages – Content of Viewpoints </vt:lpstr>
      <vt:lpstr>IESBA-IAASB Coordination</vt:lpstr>
      <vt:lpstr>Questions?</vt:lpstr>
      <vt:lpstr>External Presentation on Simulation Exercises</vt:lpstr>
      <vt:lpstr>FCG Simulations to Complement Dialogues</vt:lpstr>
      <vt:lpstr>Options and Way Forward</vt:lpstr>
      <vt:lpstr>Options and Way Forward</vt:lpstr>
      <vt:lpstr>Options and Way Forward</vt:lpstr>
      <vt:lpstr>Objectives of an FCG Framework</vt:lpstr>
      <vt:lpstr>Options and Way Forward</vt:lpstr>
      <vt:lpstr>Options and Way Forward</vt:lpstr>
      <vt:lpstr>Options and Way Forward</vt:lpstr>
      <vt:lpstr>Options and Way Forward</vt:lpstr>
      <vt:lpstr>Options and Way Forward</vt:lpstr>
      <vt:lpstr>Options and Way Forward</vt:lpstr>
      <vt:lpstr>Options and Way Forward</vt:lpstr>
      <vt:lpstr>PT’s Recommendation for Way Forward</vt:lpstr>
      <vt:lpstr>Matters for IESBA Consideration</vt:lpstr>
      <vt:lpstr>Options and Way Forward</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Joanne Holt</dc:creator>
  <cp:lastModifiedBy>Joanne Holt</cp:lastModifiedBy>
  <cp:revision>2</cp:revision>
  <dcterms:created xsi:type="dcterms:W3CDTF">2025-05-14T22:06:32Z</dcterms:created>
  <dcterms:modified xsi:type="dcterms:W3CDTF">2026-06-07T22:09:37Z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0x010100BFAAAB496F3C0646B452B905FFB8A0AD</vt:lpwstr>
  </property>
  <property fmtid="{D5CDD505-2E9C-101B-9397-08002B2CF9AE}" pid="3" name="MediaServiceImageTags">
    <vt:lpwstr/>
  </property>
</Properties>
</file>