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6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8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  <p:sldMasterId id="2147483772" r:id="rId12"/>
  </p:sldMasterIdLst>
  <p:notesMasterIdLst>
    <p:notesMasterId r:id="rId22"/>
  </p:notesMasterIdLst>
  <p:sldIdLst>
    <p:sldId id="2147472301" r:id="rId13"/>
    <p:sldId id="2147472298" r:id="rId14"/>
    <p:sldId id="2147472296" r:id="rId15"/>
    <p:sldId id="2147472297" r:id="rId16"/>
    <p:sldId id="2147472295" r:id="rId17"/>
    <p:sldId id="2147472303" r:id="rId18"/>
    <p:sldId id="2147472302" r:id="rId19"/>
    <p:sldId id="2147472300" r:id="rId20"/>
    <p:sldId id="2147472299" r:id="rId21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9336705-4029-E086-3092-50AD36B95EA9}" name="Mark Babington" initials="MB" userId="S::m.babington_frc.org.uk#ext#@ifac529.onmicrosoft.com::50711425-d734-4201-bf07-e19064d6df58" providerId="AD"/>
  <p188:author id="{7F4C7157-3542-0567-DD60-DE029F9D3A01}" name="Rui Peres Jorge" initials="RJ" userId="S::ruiperesjorge@ethicsboard.org::3c860977-b791-4c39-8f8c-f24feaa6a3ae" providerId="AD"/>
  <p188:author id="{67850364-DD18-1A34-E98F-3B441CDEA6C7}" name="Jon Reid" initials="JR" userId="S::jonreid@ethicsboard.org::d20ac94e-951d-486b-b95e-024d48430245" providerId="AD"/>
  <p188:author id="{1A48DD66-DDC1-0F0A-A241-B1A6ED4128C3}" name="Miller, Nancy A" initials="MN" userId="S::nancymiller_kpmg.com#ext#@ifac529.onmicrosoft.com::868ddae1-b932-4115-bf0a-2af975e3b44f" providerId="AD"/>
  <p188:author id="{6D24159C-C64D-BF64-3E90-850CBA2A8C17}" name="Ken Siong" initials="KS" userId="S::kensiong@ethicsboard.org::f7679ae9-de6b-4f69-a967-87584c14b709" providerId="AD"/>
  <p188:author id="{D50358CB-1FFA-CEF1-E863-50000848AB5B}" name="Szilvia Sramko" initials="SS" userId="S::szilviasramko@ethicsboard.org::ea6f34b9-fe87-46d6-b158-703cc6b3cc9d" providerId="AD"/>
  <p188:author id="{5C6CABD5-63FB-21CE-DC79-724A065F5345}" name="Miller, Nancy A" initials="NAM" userId="Miller, Nancy A" providerId="None"/>
  <p188:author id="{B62276D6-496F-52B6-6D00-824CB7935334}" name="Ken Siong" initials="KS" userId="S::KenSiong@ethicsboard.org::f7679ae9-de6b-4f69-a967-87584c14b709" providerId="AD"/>
  <p188:author id="{6C994DDF-10B3-0649-7ECC-69B90EAAD86F}" name="Szilvia Sramko" initials="" userId="S::SzilviaSramko@ethicsboard.org::ea6f34b9-fe87-46d6-b158-703cc6b3cc9d" providerId="AD"/>
  <p188:author id="{17F70BE1-6B4E-7688-378C-D7CCFF725DD5}" name="Elaine Cahoon" initials="EC" userId="S::elainecahoon@ethicsboard.org::5a6a4608-5744-417c-b33b-bb6f88acc5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B886"/>
    <a:srgbClr val="A1BBB5"/>
    <a:srgbClr val="FAF7F2"/>
    <a:srgbClr val="475D68"/>
    <a:srgbClr val="B99448"/>
    <a:srgbClr val="49655F"/>
    <a:srgbClr val="637C79"/>
    <a:srgbClr val="999DA2"/>
    <a:srgbClr val="6A7D8A"/>
    <a:srgbClr val="465A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4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notesMaster" Target="notesMasters/notesMaster1.xml"/><Relationship Id="rId27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62F623-946F-401D-BB23-F28D48E1DDB6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947E7B7-FA7D-4752-9B86-69D43632850E}">
      <dgm:prSet phldrT="[Text]" phldr="0"/>
      <dgm:spPr/>
      <dgm:t>
        <a:bodyPr/>
        <a:lstStyle/>
        <a:p>
          <a:r>
            <a:rPr lang="en-US" b="1" dirty="0"/>
            <a:t>2026 December </a:t>
          </a:r>
        </a:p>
        <a:p>
          <a:r>
            <a:rPr lang="en-US" dirty="0"/>
            <a:t>TRC Report</a:t>
          </a:r>
        </a:p>
      </dgm:t>
    </dgm:pt>
    <dgm:pt modelId="{D9F941AE-6922-42A6-A736-8D43060DC427}" type="parTrans" cxnId="{9E8017E8-5774-45AC-8C3A-9A8A6F667A9D}">
      <dgm:prSet/>
      <dgm:spPr/>
      <dgm:t>
        <a:bodyPr/>
        <a:lstStyle/>
        <a:p>
          <a:endParaRPr lang="en-US"/>
        </a:p>
      </dgm:t>
    </dgm:pt>
    <dgm:pt modelId="{8C19B1DF-CFA3-4D26-B4BD-8B0A832520D6}" type="sibTrans" cxnId="{9E8017E8-5774-45AC-8C3A-9A8A6F667A9D}">
      <dgm:prSet/>
      <dgm:spPr/>
      <dgm:t>
        <a:bodyPr/>
        <a:lstStyle/>
        <a:p>
          <a:endParaRPr lang="en-US"/>
        </a:p>
      </dgm:t>
    </dgm:pt>
    <dgm:pt modelId="{6DE3149C-9FE3-4EBF-8704-7816161FAB1D}">
      <dgm:prSet phldrT="[Text]" phldr="0"/>
      <dgm:spPr/>
      <dgm:t>
        <a:bodyPr/>
        <a:lstStyle/>
        <a:p>
          <a:r>
            <a:rPr lang="en-US" b="1" dirty="0"/>
            <a:t>2027 March </a:t>
          </a:r>
        </a:p>
        <a:p>
          <a:r>
            <a:rPr lang="en-US" dirty="0"/>
            <a:t>Results of Risk and Opportunities Survey</a:t>
          </a:r>
        </a:p>
      </dgm:t>
    </dgm:pt>
    <dgm:pt modelId="{CA24D56D-59BA-46AD-9889-73897F1B0783}" type="parTrans" cxnId="{34AD51E2-8739-403D-8A83-2B189B29C375}">
      <dgm:prSet/>
      <dgm:spPr/>
      <dgm:t>
        <a:bodyPr/>
        <a:lstStyle/>
        <a:p>
          <a:endParaRPr lang="en-US"/>
        </a:p>
      </dgm:t>
    </dgm:pt>
    <dgm:pt modelId="{C59AB5A7-3F9F-4F02-8E70-C71BC9F02B20}" type="sibTrans" cxnId="{34AD51E2-8739-403D-8A83-2B189B29C375}">
      <dgm:prSet/>
      <dgm:spPr/>
      <dgm:t>
        <a:bodyPr/>
        <a:lstStyle/>
        <a:p>
          <a:endParaRPr lang="en-US"/>
        </a:p>
      </dgm:t>
    </dgm:pt>
    <dgm:pt modelId="{716916FF-559E-481C-9C4C-682A5B34F188}">
      <dgm:prSet phldrT="[Text]" phldr="0"/>
      <dgm:spPr/>
      <dgm:t>
        <a:bodyPr/>
        <a:lstStyle/>
        <a:p>
          <a:r>
            <a:rPr lang="en-US" b="1" dirty="0"/>
            <a:t>2027 June</a:t>
          </a:r>
        </a:p>
        <a:p>
          <a:r>
            <a:rPr lang="en-US" dirty="0"/>
            <a:t>TRC Report</a:t>
          </a:r>
        </a:p>
      </dgm:t>
    </dgm:pt>
    <dgm:pt modelId="{6BDEA32C-1700-4F35-AEE5-56FE44A790C6}" type="parTrans" cxnId="{2CC08561-A6E9-4A99-B7CC-CFF86206F3AB}">
      <dgm:prSet/>
      <dgm:spPr/>
      <dgm:t>
        <a:bodyPr/>
        <a:lstStyle/>
        <a:p>
          <a:endParaRPr lang="en-US"/>
        </a:p>
      </dgm:t>
    </dgm:pt>
    <dgm:pt modelId="{B294E624-1758-4B1E-9C37-93A07DED5A06}" type="sibTrans" cxnId="{2CC08561-A6E9-4A99-B7CC-CFF86206F3AB}">
      <dgm:prSet/>
      <dgm:spPr/>
      <dgm:t>
        <a:bodyPr/>
        <a:lstStyle/>
        <a:p>
          <a:endParaRPr lang="en-US"/>
        </a:p>
      </dgm:t>
    </dgm:pt>
    <dgm:pt modelId="{5115492D-93F5-419B-956D-FDA4A0F2D09F}" type="pres">
      <dgm:prSet presAssocID="{1D62F623-946F-401D-BB23-F28D48E1DDB6}" presName="CompostProcess" presStyleCnt="0">
        <dgm:presLayoutVars>
          <dgm:dir/>
          <dgm:resizeHandles val="exact"/>
        </dgm:presLayoutVars>
      </dgm:prSet>
      <dgm:spPr/>
    </dgm:pt>
    <dgm:pt modelId="{190C387A-B0B5-454F-85A0-7DBED71AE33E}" type="pres">
      <dgm:prSet presAssocID="{1D62F623-946F-401D-BB23-F28D48E1DDB6}" presName="arrow" presStyleLbl="bgShp" presStyleIdx="0" presStyleCnt="1"/>
      <dgm:spPr/>
    </dgm:pt>
    <dgm:pt modelId="{ACE82FCD-07C9-446D-AB9C-B1326DEC3FC6}" type="pres">
      <dgm:prSet presAssocID="{1D62F623-946F-401D-BB23-F28D48E1DDB6}" presName="linearProcess" presStyleCnt="0"/>
      <dgm:spPr/>
    </dgm:pt>
    <dgm:pt modelId="{1C1F204F-A803-46B1-958B-289298CB39A3}" type="pres">
      <dgm:prSet presAssocID="{F947E7B7-FA7D-4752-9B86-69D43632850E}" presName="textNode" presStyleLbl="node1" presStyleIdx="0" presStyleCnt="3">
        <dgm:presLayoutVars>
          <dgm:bulletEnabled val="1"/>
        </dgm:presLayoutVars>
      </dgm:prSet>
      <dgm:spPr/>
    </dgm:pt>
    <dgm:pt modelId="{C258ED92-E47E-4140-A648-02F72797B94C}" type="pres">
      <dgm:prSet presAssocID="{8C19B1DF-CFA3-4D26-B4BD-8B0A832520D6}" presName="sibTrans" presStyleCnt="0"/>
      <dgm:spPr/>
    </dgm:pt>
    <dgm:pt modelId="{0E67474D-B544-4DEF-8749-C1C7545888A8}" type="pres">
      <dgm:prSet presAssocID="{6DE3149C-9FE3-4EBF-8704-7816161FAB1D}" presName="textNode" presStyleLbl="node1" presStyleIdx="1" presStyleCnt="3">
        <dgm:presLayoutVars>
          <dgm:bulletEnabled val="1"/>
        </dgm:presLayoutVars>
      </dgm:prSet>
      <dgm:spPr/>
    </dgm:pt>
    <dgm:pt modelId="{B80F7381-BCC1-4550-AE50-F0230DB06680}" type="pres">
      <dgm:prSet presAssocID="{C59AB5A7-3F9F-4F02-8E70-C71BC9F02B20}" presName="sibTrans" presStyleCnt="0"/>
      <dgm:spPr/>
    </dgm:pt>
    <dgm:pt modelId="{EB2AAD10-A0B2-4E39-BB52-C8E73147C2B3}" type="pres">
      <dgm:prSet presAssocID="{716916FF-559E-481C-9C4C-682A5B34F188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2386FE18-EC9B-4FFD-9A80-BAF1B3C0A61D}" type="presOf" srcId="{F947E7B7-FA7D-4752-9B86-69D43632850E}" destId="{1C1F204F-A803-46B1-958B-289298CB39A3}" srcOrd="0" destOrd="0" presId="urn:microsoft.com/office/officeart/2005/8/layout/hProcess9"/>
    <dgm:cxn modelId="{2CC08561-A6E9-4A99-B7CC-CFF86206F3AB}" srcId="{1D62F623-946F-401D-BB23-F28D48E1DDB6}" destId="{716916FF-559E-481C-9C4C-682A5B34F188}" srcOrd="2" destOrd="0" parTransId="{6BDEA32C-1700-4F35-AEE5-56FE44A790C6}" sibTransId="{B294E624-1758-4B1E-9C37-93A07DED5A06}"/>
    <dgm:cxn modelId="{E37F2150-0BB7-4B25-B529-F641B8D156D0}" type="presOf" srcId="{1D62F623-946F-401D-BB23-F28D48E1DDB6}" destId="{5115492D-93F5-419B-956D-FDA4A0F2D09F}" srcOrd="0" destOrd="0" presId="urn:microsoft.com/office/officeart/2005/8/layout/hProcess9"/>
    <dgm:cxn modelId="{53745C51-159D-499F-ADEE-6FD82303704F}" type="presOf" srcId="{716916FF-559E-481C-9C4C-682A5B34F188}" destId="{EB2AAD10-A0B2-4E39-BB52-C8E73147C2B3}" srcOrd="0" destOrd="0" presId="urn:microsoft.com/office/officeart/2005/8/layout/hProcess9"/>
    <dgm:cxn modelId="{BCD18685-A4E6-4336-974B-ABBCF2F277A6}" type="presOf" srcId="{6DE3149C-9FE3-4EBF-8704-7816161FAB1D}" destId="{0E67474D-B544-4DEF-8749-C1C7545888A8}" srcOrd="0" destOrd="0" presId="urn:microsoft.com/office/officeart/2005/8/layout/hProcess9"/>
    <dgm:cxn modelId="{34AD51E2-8739-403D-8A83-2B189B29C375}" srcId="{1D62F623-946F-401D-BB23-F28D48E1DDB6}" destId="{6DE3149C-9FE3-4EBF-8704-7816161FAB1D}" srcOrd="1" destOrd="0" parTransId="{CA24D56D-59BA-46AD-9889-73897F1B0783}" sibTransId="{C59AB5A7-3F9F-4F02-8E70-C71BC9F02B20}"/>
    <dgm:cxn modelId="{9E8017E8-5774-45AC-8C3A-9A8A6F667A9D}" srcId="{1D62F623-946F-401D-BB23-F28D48E1DDB6}" destId="{F947E7B7-FA7D-4752-9B86-69D43632850E}" srcOrd="0" destOrd="0" parTransId="{D9F941AE-6922-42A6-A736-8D43060DC427}" sibTransId="{8C19B1DF-CFA3-4D26-B4BD-8B0A832520D6}"/>
    <dgm:cxn modelId="{47A9BE8E-DF44-44DA-96DE-1AB032570734}" type="presParOf" srcId="{5115492D-93F5-419B-956D-FDA4A0F2D09F}" destId="{190C387A-B0B5-454F-85A0-7DBED71AE33E}" srcOrd="0" destOrd="0" presId="urn:microsoft.com/office/officeart/2005/8/layout/hProcess9"/>
    <dgm:cxn modelId="{985610E2-2EC5-4A5A-9855-71ACEB95D232}" type="presParOf" srcId="{5115492D-93F5-419B-956D-FDA4A0F2D09F}" destId="{ACE82FCD-07C9-446D-AB9C-B1326DEC3FC6}" srcOrd="1" destOrd="0" presId="urn:microsoft.com/office/officeart/2005/8/layout/hProcess9"/>
    <dgm:cxn modelId="{387B70DF-1FF8-4F82-ABB1-E1539503917C}" type="presParOf" srcId="{ACE82FCD-07C9-446D-AB9C-B1326DEC3FC6}" destId="{1C1F204F-A803-46B1-958B-289298CB39A3}" srcOrd="0" destOrd="0" presId="urn:microsoft.com/office/officeart/2005/8/layout/hProcess9"/>
    <dgm:cxn modelId="{891DD795-9D60-4A1B-B07D-F2B29EA476C4}" type="presParOf" srcId="{ACE82FCD-07C9-446D-AB9C-B1326DEC3FC6}" destId="{C258ED92-E47E-4140-A648-02F72797B94C}" srcOrd="1" destOrd="0" presId="urn:microsoft.com/office/officeart/2005/8/layout/hProcess9"/>
    <dgm:cxn modelId="{59827A31-3FA6-4E71-8A97-96CC5734E393}" type="presParOf" srcId="{ACE82FCD-07C9-446D-AB9C-B1326DEC3FC6}" destId="{0E67474D-B544-4DEF-8749-C1C7545888A8}" srcOrd="2" destOrd="0" presId="urn:microsoft.com/office/officeart/2005/8/layout/hProcess9"/>
    <dgm:cxn modelId="{3C5E89E7-D94B-436C-98A3-CB7C844D9D6F}" type="presParOf" srcId="{ACE82FCD-07C9-446D-AB9C-B1326DEC3FC6}" destId="{B80F7381-BCC1-4550-AE50-F0230DB06680}" srcOrd="3" destOrd="0" presId="urn:microsoft.com/office/officeart/2005/8/layout/hProcess9"/>
    <dgm:cxn modelId="{A9F81CFF-9227-4FC2-AE4C-BB402ACABA9C}" type="presParOf" srcId="{ACE82FCD-07C9-446D-AB9C-B1326DEC3FC6}" destId="{EB2AAD10-A0B2-4E39-BB52-C8E73147C2B3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0C387A-B0B5-454F-85A0-7DBED71AE33E}">
      <dsp:nvSpPr>
        <dsp:cNvPr id="0" name=""/>
        <dsp:cNvSpPr/>
      </dsp:nvSpPr>
      <dsp:spPr>
        <a:xfrm>
          <a:off x="857576" y="0"/>
          <a:ext cx="9719200" cy="4516142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1F204F-A803-46B1-958B-289298CB39A3}">
      <dsp:nvSpPr>
        <dsp:cNvPr id="0" name=""/>
        <dsp:cNvSpPr/>
      </dsp:nvSpPr>
      <dsp:spPr>
        <a:xfrm>
          <a:off x="6028" y="1354842"/>
          <a:ext cx="3646637" cy="180645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 dirty="0"/>
            <a:t>2026 December </a:t>
          </a:r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TRC Report</a:t>
          </a:r>
        </a:p>
      </dsp:txBody>
      <dsp:txXfrm>
        <a:off x="94212" y="1443026"/>
        <a:ext cx="3470269" cy="1630088"/>
      </dsp:txXfrm>
    </dsp:sp>
    <dsp:sp modelId="{0E67474D-B544-4DEF-8749-C1C7545888A8}">
      <dsp:nvSpPr>
        <dsp:cNvPr id="0" name=""/>
        <dsp:cNvSpPr/>
      </dsp:nvSpPr>
      <dsp:spPr>
        <a:xfrm>
          <a:off x="3893858" y="1354842"/>
          <a:ext cx="3646637" cy="180645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 dirty="0"/>
            <a:t>2027 March </a:t>
          </a:r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Results of Risk and Opportunities Survey</a:t>
          </a:r>
        </a:p>
      </dsp:txBody>
      <dsp:txXfrm>
        <a:off x="3982042" y="1443026"/>
        <a:ext cx="3470269" cy="1630088"/>
      </dsp:txXfrm>
    </dsp:sp>
    <dsp:sp modelId="{EB2AAD10-A0B2-4E39-BB52-C8E73147C2B3}">
      <dsp:nvSpPr>
        <dsp:cNvPr id="0" name=""/>
        <dsp:cNvSpPr/>
      </dsp:nvSpPr>
      <dsp:spPr>
        <a:xfrm>
          <a:off x="7781688" y="1354842"/>
          <a:ext cx="3646637" cy="180645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 dirty="0"/>
            <a:t>2027 June</a:t>
          </a:r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TRC Report</a:t>
          </a:r>
        </a:p>
      </dsp:txBody>
      <dsp:txXfrm>
        <a:off x="7869872" y="1443026"/>
        <a:ext cx="3470269" cy="16300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BB9D0781-142E-CC49-A611-A51DCE654331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921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276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019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036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66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2.wdp"/></Relationships>
</file>

<file path=ppt/slideLayouts/_rels/slideLayout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3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7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Relationship Id="rId4" Type="http://schemas.microsoft.com/office/2007/relationships/hdphoto" Target="../media/hdphoto2.wdp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9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2512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758041" y="22912"/>
            <a:ext cx="6433959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267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6099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69956" y="0"/>
            <a:ext cx="5955252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964004" y="1545696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92566" y="1706033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5417" y="51487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</p:spTree>
    <p:extLst>
      <p:ext uri="{BB962C8B-B14F-4D97-AF65-F5344CB8AC3E}">
        <p14:creationId xmlns:p14="http://schemas.microsoft.com/office/powerpoint/2010/main" val="40181753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24253899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651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</a:t>
            </a:r>
            <a:r>
              <a:rPr lang="en-US" sz="1800" b="0" cap="none" spc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www.IFEA.org</a:t>
            </a:r>
            <a:endParaRPr lang="en-US" sz="1800" b="0" cap="none" spc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accent1"/>
                </a:solidFill>
              </a:rPr>
              <a:t>@International Auditing and Assurance</a:t>
            </a:r>
            <a:br>
              <a:rPr lang="en-US" sz="2000">
                <a:solidFill>
                  <a:schemeClr val="accent1"/>
                </a:solidFill>
              </a:rPr>
            </a:br>
            <a:r>
              <a:rPr lang="en-US" sz="200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5181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9720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7324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60099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71043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0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004163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229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903583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7DA599D-9492-C672-6D38-CB69EC7F7126}"/>
              </a:ext>
            </a:extLst>
          </p:cNvPr>
          <p:cNvSpPr/>
          <p:nvPr userDrawn="1"/>
        </p:nvSpPr>
        <p:spPr>
          <a:xfrm>
            <a:off x="445674" y="5655448"/>
            <a:ext cx="3742124" cy="1202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0" b="14033"/>
          <a:stretch/>
        </p:blipFill>
        <p:spPr>
          <a:xfrm>
            <a:off x="0" y="-1"/>
            <a:ext cx="12192000" cy="446258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</p:spTree>
    <p:extLst>
      <p:ext uri="{BB962C8B-B14F-4D97-AF65-F5344CB8AC3E}">
        <p14:creationId xmlns:p14="http://schemas.microsoft.com/office/powerpoint/2010/main" val="5397017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51077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1503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7663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0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8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7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68" r:id="rId10"/>
    <p:sldLayoutId id="2147483788" r:id="rId11"/>
    <p:sldLayoutId id="2147483770" r:id="rId12"/>
    <p:sldLayoutId id="2147483771" r:id="rId13"/>
    <p:sldLayoutId id="2147483787" r:id="rId14"/>
    <p:sldLayoutId id="2147483789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93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3" r:id="rId10"/>
    <p:sldLayoutId id="2147483784" r:id="rId11"/>
    <p:sldLayoutId id="2147483785" r:id="rId12"/>
    <p:sldLayoutId id="2147483786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thicsboard.org/_flysystem/azure-private/2026-03/Agenda%20Item%208B%20-%20TRC%20ToR%20and%20Working%20Processes%20%28Approved%29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D47BD-EE82-256E-6DF9-547D62489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Trends and Risks Committee – Update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686B65F-6C8C-475B-A9F8-B6E16338F2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June 2026 IESBA Meeting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081127-821A-1272-B8C5-04814ADA40FA}"/>
              </a:ext>
            </a:extLst>
          </p:cNvPr>
          <p:cNvSpPr txBox="1"/>
          <p:nvPr/>
        </p:nvSpPr>
        <p:spPr>
          <a:xfrm>
            <a:off x="7043530" y="251791"/>
            <a:ext cx="4008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tx2"/>
                </a:solidFill>
              </a:rPr>
              <a:t>Agenda Item 5A </a:t>
            </a:r>
          </a:p>
        </p:txBody>
      </p:sp>
    </p:spTree>
    <p:extLst>
      <p:ext uri="{BB962C8B-B14F-4D97-AF65-F5344CB8AC3E}">
        <p14:creationId xmlns:p14="http://schemas.microsoft.com/office/powerpoint/2010/main" val="2158479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2B234-AB3E-9B29-63EE-39881D68D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 – Key Objective of TRC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29FF2A-5CDC-8A6D-A3C5-98BB51FE6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ABA222-6AEC-574E-6E08-6F96A623CD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TRC’s </a:t>
            </a:r>
            <a:r>
              <a:rPr lang="en-US" dirty="0">
                <a:hlinkClick r:id="rId3"/>
              </a:rPr>
              <a:t>Terms and References </a:t>
            </a:r>
            <a:r>
              <a:rPr lang="en-US" dirty="0"/>
              <a:t>were adopted in March 2026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5BE1D7-5E04-BA21-46F9-F25AB3B1CB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9185" y="1580148"/>
            <a:ext cx="7101511" cy="4388166"/>
          </a:xfrm>
        </p:spPr>
        <p:txBody>
          <a:bodyPr/>
          <a:lstStyle/>
          <a:p>
            <a:r>
              <a:rPr lang="en-US" dirty="0"/>
              <a:t>The TRC’s responsibilities are to: </a:t>
            </a:r>
          </a:p>
          <a:p>
            <a:pPr marL="346075" indent="-346075"/>
            <a:r>
              <a:rPr lang="en-US" dirty="0"/>
              <a:t>(a)	Identify policy, accounting profession, industry, economic and financial trends and developments that might impact the IESBA’s activities and mandate;  </a:t>
            </a:r>
          </a:p>
          <a:p>
            <a:pPr marL="346075" indent="-346075"/>
            <a:r>
              <a:rPr lang="en-US" dirty="0"/>
              <a:t>(b)	Develop an annual survey of strategic risks and opportunities relevant to the IESBA’s strategy and work plan; </a:t>
            </a:r>
          </a:p>
          <a:p>
            <a:pPr marL="346075" indent="-346075"/>
            <a:r>
              <a:rPr lang="en-US" dirty="0"/>
              <a:t>(c)	Review trends and other risks screened by IESBA staff and agree on items that would merit consideration by the IESBA and the Stakeholder Advisory Council (SAC); and </a:t>
            </a:r>
          </a:p>
          <a:p>
            <a:pPr marL="346075" indent="-346075"/>
            <a:r>
              <a:rPr lang="en-US" dirty="0"/>
              <a:t>(d)	Report the selected matters to the IESBA and, as appropriate, seek the views and advice of the SAC thereon.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B542E0-C5BA-B1F3-A3DD-ABEF2AEC1E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3" y="1487836"/>
            <a:ext cx="3689601" cy="4797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4798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824F8-A364-7F17-D1AA-512B085BA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698797"/>
            <a:ext cx="10134600" cy="550843"/>
          </a:xfrm>
        </p:spPr>
        <p:txBody>
          <a:bodyPr/>
          <a:lstStyle/>
          <a:p>
            <a:r>
              <a:rPr lang="en-US" dirty="0"/>
              <a:t>TRC Workplan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CB8D3E-8B57-FC5A-F5AF-8B0552EF4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4B8F04-B590-CB21-EF83-9577CCBAA3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1768981"/>
            <a:ext cx="5067301" cy="4114800"/>
          </a:xfrm>
        </p:spPr>
        <p:txBody>
          <a:bodyPr lIns="91440" tIns="45720" rIns="91440" bIns="45720" anchor="t"/>
          <a:lstStyle/>
          <a:p>
            <a:pPr algn="ctr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Calibri"/>
                <a:ea typeface="Calibri"/>
                <a:cs typeface="Calibri"/>
              </a:rPr>
              <a:t>TRC Workplan</a:t>
            </a:r>
            <a:endParaRPr lang="en-US" sz="2000" b="1" dirty="0"/>
          </a:p>
          <a:p>
            <a:pPr marL="285750" indent="-28575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2 or 3 TRC meetings each year (1.5 – 2 </a:t>
            </a:r>
            <a:r>
              <a:rPr lang="en-US" sz="2000" dirty="0" err="1"/>
              <a:t>hrs</a:t>
            </a:r>
            <a:r>
              <a:rPr lang="en-US" sz="2000" dirty="0"/>
              <a:t>) </a:t>
            </a:r>
          </a:p>
          <a:p>
            <a:pPr marL="285750" indent="-28575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Regular contact between Staff and TRC Chair</a:t>
            </a:r>
          </a:p>
          <a:p>
            <a:pPr marL="285750" indent="-28575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Two TRC reports on </a:t>
            </a:r>
            <a:r>
              <a:rPr lang="en-US" sz="2000" i="1" dirty="0"/>
              <a:t>current </a:t>
            </a:r>
            <a:r>
              <a:rPr lang="en-US" sz="2000" dirty="0"/>
              <a:t>trends and risks each year</a:t>
            </a:r>
          </a:p>
          <a:p>
            <a:pPr marL="800100" lvl="1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5"/>
                </a:solidFill>
              </a:rPr>
              <a:t>For the June and December IESBA meetings </a:t>
            </a:r>
          </a:p>
          <a:p>
            <a:pPr marL="0" lvl="1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Yearly risk and opportunities survey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1FF1AFA-F8F9-6EA8-99D7-72EA3EB589D6}"/>
              </a:ext>
            </a:extLst>
          </p:cNvPr>
          <p:cNvSpPr txBox="1">
            <a:spLocks/>
          </p:cNvSpPr>
          <p:nvPr/>
        </p:nvSpPr>
        <p:spPr>
          <a:xfrm>
            <a:off x="6254473" y="1768981"/>
            <a:ext cx="5067301" cy="411480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dirty="0"/>
              <a:t>Workplan in 2026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Calibri"/>
                <a:ea typeface="Calibri"/>
                <a:cs typeface="Calibri"/>
              </a:rPr>
              <a:t>Development of the TRC informational infrastructure and the Trends and Risks Report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Calibri"/>
                <a:ea typeface="Calibri"/>
                <a:cs typeface="Calibri"/>
              </a:rPr>
              <a:t>Present first TRC Report in December 2026</a:t>
            </a:r>
            <a:endParaRPr lang="en-US" dirty="0">
              <a:ea typeface="Calibri" panose="020F0502020204030204" pitchFamily="34" charset="0"/>
            </a:endParaRP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Calibri"/>
                <a:ea typeface="Calibri"/>
                <a:cs typeface="Calibri"/>
              </a:rPr>
              <a:t>Prepare the 2027 Risks and Opportunities Survey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2C4151"/>
              </a:solidFill>
              <a:latin typeface="Calibri"/>
              <a:ea typeface="Calibri"/>
              <a:cs typeface="Calibri"/>
            </a:endParaRP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accent5"/>
                </a:solidFill>
                <a:latin typeface="Calibri"/>
                <a:ea typeface="Calibri"/>
                <a:cs typeface="Calibri"/>
              </a:rPr>
              <a:t>Note: The first Trend and Risks Report will be presented at the same meeting that will decide on the draft SWP for exposure, potentially contributing for the proposals and discussion.</a:t>
            </a:r>
            <a:endParaRPr lang="en-US" sz="2000" dirty="0">
              <a:solidFill>
                <a:schemeClr val="accent5"/>
              </a:solidFill>
              <a:ea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ea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5"/>
              </a:solidFill>
              <a:ea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998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AE2EE-1821-51BA-2859-821A30294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Structure of TRC Reports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EDD4D0-B2F5-5A11-CB02-AC83AEC58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E3F49B-1F46-59D7-CE64-2F30A1818A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1628416"/>
            <a:ext cx="5461000" cy="4253400"/>
          </a:xfrm>
        </p:spPr>
        <p:txBody>
          <a:bodyPr lIns="91440" tIns="45720" rIns="91440" bIns="45720" anchor="t"/>
          <a:lstStyle/>
          <a:p>
            <a:pPr marL="342900" indent="-342900">
              <a:buFont typeface="+mj-lt"/>
              <a:buAutoNum type="arabicPeriod"/>
            </a:pPr>
            <a:r>
              <a:rPr lang="en-US" sz="2400" dirty="0"/>
              <a:t>Executive Summary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Calibri"/>
                <a:ea typeface="Calibri"/>
                <a:cs typeface="Calibri"/>
              </a:rPr>
              <a:t>Key Updates (only if relevant to IESBA)</a:t>
            </a:r>
            <a:endParaRPr lang="en-US" sz="2400" dirty="0">
              <a:ea typeface="Calibri"/>
            </a:endParaRPr>
          </a:p>
          <a:p>
            <a:pPr lvl="1"/>
            <a:r>
              <a:rPr lang="en-US" sz="2000" dirty="0"/>
              <a:t>(a)	Financial and Economic Context</a:t>
            </a:r>
          </a:p>
          <a:p>
            <a:pPr lvl="1"/>
            <a:r>
              <a:rPr lang="en-US" sz="2000" dirty="0"/>
              <a:t>(b)	Industry and Institutional Developments</a:t>
            </a:r>
          </a:p>
          <a:p>
            <a:pPr lvl="1"/>
            <a:r>
              <a:rPr lang="en-US" sz="2000" dirty="0"/>
              <a:t>(c)	Enforcement and Sanctions</a:t>
            </a:r>
          </a:p>
          <a:p>
            <a:pPr lvl="1"/>
            <a:r>
              <a:rPr lang="en-US" sz="2000" dirty="0"/>
              <a:t>(d)	Regulatory and Policy Developments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Trends and Risks</a:t>
            </a:r>
          </a:p>
          <a:p>
            <a:pPr lvl="1"/>
            <a:r>
              <a:rPr lang="en-US" sz="2000" dirty="0"/>
              <a:t>(a)	For IESBA’s Consideration</a:t>
            </a:r>
          </a:p>
          <a:p>
            <a:pPr lvl="1"/>
            <a:r>
              <a:rPr lang="en-US" sz="2000" dirty="0"/>
              <a:t>(b)	For Noting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In Focus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3296D7A-0B95-629A-6B44-E95A06FD79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See Agenda Item 5B</a:t>
            </a:r>
          </a:p>
        </p:txBody>
      </p:sp>
      <p:pic>
        <p:nvPicPr>
          <p:cNvPr id="12" name="Picture 11" descr="Documents and graphs on table">
            <a:extLst>
              <a:ext uri="{FF2B5EF4-FFF2-40B4-BE49-F238E27FC236}">
                <a16:creationId xmlns:a16="http://schemas.microsoft.com/office/drawing/2014/main" id="{1D2B0228-1C5A-0D20-1B67-F9AE8A5FDF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2955" y="1628416"/>
            <a:ext cx="4937991" cy="4812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232F701-BF5F-0495-91C0-2193B264AF37}"/>
              </a:ext>
            </a:extLst>
          </p:cNvPr>
          <p:cNvSpPr/>
          <p:nvPr/>
        </p:nvSpPr>
        <p:spPr>
          <a:xfrm>
            <a:off x="7907121" y="3858491"/>
            <a:ext cx="3041374" cy="233358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00"/>
              </a:lnSpc>
            </a:pPr>
            <a:r>
              <a:rPr lang="en-US" sz="2400" dirty="0"/>
              <a:t>TRC discussed whether the report should also capture internal risks</a:t>
            </a:r>
          </a:p>
        </p:txBody>
      </p:sp>
    </p:spTree>
    <p:extLst>
      <p:ext uri="{BB962C8B-B14F-4D97-AF65-F5344CB8AC3E}">
        <p14:creationId xmlns:p14="http://schemas.microsoft.com/office/powerpoint/2010/main" val="1003381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39F74-C9DC-9479-CD40-546FA97A8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TRC Database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575632-A8E0-F779-40AA-AA508A95A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736ABF-5D21-E860-0215-5F00D0BB3F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See Agenda Item 5C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7B17CF-B175-C800-F8BB-224FDF4654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157" y="1729649"/>
            <a:ext cx="6585217" cy="4536466"/>
          </a:xfrm>
        </p:spPr>
        <p:txBody>
          <a:bodyPr lIns="91440" tIns="45720" rIns="91440" bIns="45720" anchor="t"/>
          <a:lstStyle/>
          <a:p>
            <a:r>
              <a:rPr lang="en-US" sz="2000" dirty="0"/>
              <a:t>Database on risk and trends that will inform and can be easily converted into TRC reports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000" dirty="0">
                <a:latin typeface="Calibri"/>
                <a:ea typeface="Calibri"/>
                <a:cs typeface="Calibri"/>
              </a:rPr>
              <a:t>Staff Insights Group will monitor the sources of information identified in the TRC Terms of Reference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000" dirty="0"/>
              <a:t>Regular information from IESBA Members and Staff from outreach and other activities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/>
              <a:t>Template for entry of information – accessible via shared platform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Calibri"/>
                <a:ea typeface="Calibri"/>
                <a:cs typeface="Calibri"/>
              </a:rPr>
              <a:t>Input from other sources on an occasional basis, for example, former IESBA members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ABABA0C-7E5A-35AC-35E4-D4B882ED9831}"/>
              </a:ext>
            </a:extLst>
          </p:cNvPr>
          <p:cNvSpPr/>
          <p:nvPr/>
        </p:nvSpPr>
        <p:spPr>
          <a:xfrm>
            <a:off x="8149878" y="1738566"/>
            <a:ext cx="2989119" cy="8932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2"/>
                </a:solidFill>
              </a:rPr>
              <a:t>Staff Insights Group </a:t>
            </a:r>
          </a:p>
          <a:p>
            <a:pPr algn="ctr"/>
            <a:r>
              <a:rPr lang="en-US">
                <a:solidFill>
                  <a:schemeClr val="accent2"/>
                </a:solidFill>
              </a:rPr>
              <a:t>(reports, media, etc.)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BF1174-B891-6395-E088-2FE3C27E2677}"/>
              </a:ext>
            </a:extLst>
          </p:cNvPr>
          <p:cNvSpPr/>
          <p:nvPr/>
        </p:nvSpPr>
        <p:spPr>
          <a:xfrm>
            <a:off x="8149878" y="2756423"/>
            <a:ext cx="2989118" cy="92363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Input from IESBA Staff from Outreach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FA7FBA-AFB3-9639-9248-494CA05D85BB}"/>
              </a:ext>
            </a:extLst>
          </p:cNvPr>
          <p:cNvSpPr/>
          <p:nvPr/>
        </p:nvSpPr>
        <p:spPr>
          <a:xfrm>
            <a:off x="8149876" y="3804655"/>
            <a:ext cx="2989119" cy="101459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Input from IESBA Members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C5B90E3-E07A-DECD-2763-4ED137B76BF7}"/>
              </a:ext>
            </a:extLst>
          </p:cNvPr>
          <p:cNvSpPr/>
          <p:nvPr/>
        </p:nvSpPr>
        <p:spPr>
          <a:xfrm>
            <a:off x="8174726" y="4943846"/>
            <a:ext cx="2989117" cy="101459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Input from Other Sources</a:t>
            </a:r>
            <a:endParaRPr lang="en-US" b="1" dirty="0">
              <a:solidFill>
                <a:schemeClr val="accent4">
                  <a:lumMod val="60000"/>
                  <a:lumOff val="40000"/>
                </a:schemeClr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9138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2B2B1-A55B-8955-047C-9595153B6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Template for TRC Database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92CB8F-58CF-5339-D125-745B052E4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70D2F1-F3A8-159B-0B65-C9EA68B983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Accessible via a shared platform for all IESBA Members and Staff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B64B81-D099-D124-23C9-B86E3CAAFD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71251" y="1684586"/>
            <a:ext cx="4631634" cy="4654741"/>
          </a:xfrm>
        </p:spPr>
        <p:txBody>
          <a:bodyPr/>
          <a:lstStyle/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+mj-lt"/>
              <a:buAutoNum type="alphaUcPeriod"/>
            </a:pPr>
            <a:r>
              <a:rPr lang="en-US" sz="2000" b="1" dirty="0">
                <a:solidFill>
                  <a:schemeClr val="accent1"/>
                </a:solidFill>
              </a:rPr>
              <a:t>Source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+mj-lt"/>
              <a:buAutoNum type="alphaUcPeriod"/>
            </a:pPr>
            <a:r>
              <a:rPr lang="en-US" sz="2000" b="1" dirty="0">
                <a:solidFill>
                  <a:schemeClr val="accent1"/>
                </a:solidFill>
              </a:rPr>
              <a:t>Signal Identified</a:t>
            </a:r>
          </a:p>
          <a:p>
            <a:pPr marL="800100" lvl="1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1"/>
                </a:solidFill>
              </a:rPr>
              <a:t>Brief description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+mj-lt"/>
              <a:buAutoNum type="alphaUcPeriod"/>
            </a:pPr>
            <a:r>
              <a:rPr lang="en-US" sz="2000" b="1" dirty="0">
                <a:solidFill>
                  <a:schemeClr val="accent1"/>
                </a:solidFill>
              </a:rPr>
              <a:t>Type of Signal </a:t>
            </a:r>
          </a:p>
          <a:p>
            <a:pPr marL="800100" lvl="1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1"/>
                </a:solidFill>
              </a:rPr>
              <a:t>Tagged responses</a:t>
            </a:r>
          </a:p>
          <a:p>
            <a:pPr marL="457200" indent="-457200">
              <a:lnSpc>
                <a:spcPts val="2400"/>
              </a:lnSpc>
              <a:spcBef>
                <a:spcPts val="600"/>
              </a:spcBef>
              <a:buFont typeface="+mj-lt"/>
              <a:buAutoNum type="alphaUcPeriod"/>
            </a:pPr>
            <a:r>
              <a:rPr lang="en-US" sz="2000" b="1" dirty="0">
                <a:solidFill>
                  <a:schemeClr val="accent1"/>
                </a:solidFill>
              </a:rPr>
              <a:t>Relevance to IESBA</a:t>
            </a:r>
          </a:p>
          <a:p>
            <a:pPr marL="914400" lvl="1" indent="-4572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1"/>
                </a:solidFill>
              </a:rPr>
              <a:t>Tagged response</a:t>
            </a:r>
          </a:p>
          <a:p>
            <a:pPr marL="457200" indent="-457200">
              <a:lnSpc>
                <a:spcPts val="2400"/>
              </a:lnSpc>
              <a:spcBef>
                <a:spcPts val="600"/>
              </a:spcBef>
              <a:buFont typeface="+mj-lt"/>
              <a:buAutoNum type="alphaUcPeriod"/>
            </a:pPr>
            <a:r>
              <a:rPr lang="en-US" sz="2000" b="1" dirty="0">
                <a:solidFill>
                  <a:schemeClr val="accent1"/>
                </a:solidFill>
              </a:rPr>
              <a:t>Recommended Action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sz="1800" dirty="0">
                <a:solidFill>
                  <a:schemeClr val="accent1"/>
                </a:solidFill>
              </a:rPr>
              <a:t>(a)	For IESBA’s Consideration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sz="1800" dirty="0">
                <a:solidFill>
                  <a:schemeClr val="accent1"/>
                </a:solidFill>
              </a:rPr>
              <a:t>(b)	For Noting</a:t>
            </a:r>
          </a:p>
          <a:p>
            <a:pPr marL="457200" indent="-457200">
              <a:lnSpc>
                <a:spcPts val="2400"/>
              </a:lnSpc>
              <a:spcBef>
                <a:spcPts val="600"/>
              </a:spcBef>
              <a:buFont typeface="+mj-lt"/>
              <a:buAutoNum type="alphaUcPeriod"/>
            </a:pPr>
            <a:r>
              <a:rPr lang="en-US" sz="2000" b="1" dirty="0">
                <a:solidFill>
                  <a:schemeClr val="accent1"/>
                </a:solidFill>
              </a:rPr>
              <a:t>Proposed Follow-up</a:t>
            </a:r>
          </a:p>
          <a:p>
            <a:pPr marL="914400" lvl="1" indent="-4572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1"/>
                </a:solidFill>
              </a:rPr>
              <a:t>Tagged response</a:t>
            </a:r>
          </a:p>
          <a:p>
            <a:pPr marL="457200" indent="-457200">
              <a:lnSpc>
                <a:spcPts val="2400"/>
              </a:lnSpc>
              <a:spcBef>
                <a:spcPts val="600"/>
              </a:spcBef>
              <a:buFont typeface="+mj-lt"/>
              <a:buAutoNum type="alphaUcPeriod"/>
            </a:pPr>
            <a:endParaRPr lang="en-US" sz="2000" dirty="0"/>
          </a:p>
          <a:p>
            <a:pPr marL="457200" indent="-457200">
              <a:buFont typeface="+mj-lt"/>
              <a:buAutoNum type="alphaUcPeriod"/>
            </a:pPr>
            <a:endParaRPr lang="en-US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5" name="Picture 14" descr="People at work">
            <a:extLst>
              <a:ext uri="{FF2B5EF4-FFF2-40B4-BE49-F238E27FC236}">
                <a16:creationId xmlns:a16="http://schemas.microsoft.com/office/drawing/2014/main" id="{6C483A82-247A-BD85-B36F-710D64784B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495" y="1729649"/>
            <a:ext cx="5205210" cy="4174062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E4E8191-8ED4-7110-F081-269930BD6622}"/>
              </a:ext>
            </a:extLst>
          </p:cNvPr>
          <p:cNvSpPr/>
          <p:nvPr/>
        </p:nvSpPr>
        <p:spPr>
          <a:xfrm>
            <a:off x="1634066" y="4424948"/>
            <a:ext cx="2988734" cy="127000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Please also see agenda item 5C</a:t>
            </a:r>
          </a:p>
        </p:txBody>
      </p:sp>
    </p:spTree>
    <p:extLst>
      <p:ext uri="{BB962C8B-B14F-4D97-AF65-F5344CB8AC3E}">
        <p14:creationId xmlns:p14="http://schemas.microsoft.com/office/powerpoint/2010/main" val="2118919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F46A4-3488-2F8D-74BE-330698B2A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24AAE0-75E4-DA71-3009-5DAD79574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B4E33A55-1AE4-E828-1795-3016220E0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8577233"/>
              </p:ext>
            </p:extLst>
          </p:nvPr>
        </p:nvGraphicFramePr>
        <p:xfrm>
          <a:off x="378823" y="1682842"/>
          <a:ext cx="11434354" cy="4516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93600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49E080-524A-2358-CD0C-1FE9CBE13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208A6B-9D90-A4FC-F76C-5066CA6E7C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1714" y="1765667"/>
            <a:ext cx="5203434" cy="3111132"/>
          </a:xfrm>
        </p:spPr>
        <p:txBody>
          <a:bodyPr lIns="91440" tIns="45720" rIns="91440" bIns="45720" anchor="t">
            <a:noAutofit/>
          </a:bodyPr>
          <a:lstStyle/>
          <a:p>
            <a:pPr marL="0" marR="0" lvl="1" algn="l" defTabSz="914400" rtl="0" eaLnBrk="1" fontAlgn="auto" latinLnBrk="0" hangingPunct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Arial"/>
                <a:cs typeface="Arial"/>
              </a:rPr>
              <a:t>IESBA members’ comments are sought regarding:</a:t>
            </a:r>
          </a:p>
          <a:p>
            <a:pPr marL="342900" lvl="1" indent="-342900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Arial"/>
                <a:cs typeface="Arial"/>
              </a:rPr>
              <a:t>The TRC’s </a:t>
            </a:r>
            <a:r>
              <a:rPr lang="en-US" sz="2400" dirty="0">
                <a:solidFill>
                  <a:srgbClr val="2C4151"/>
                </a:solidFill>
                <a:latin typeface="Arial"/>
                <a:cs typeface="Arial"/>
              </a:rPr>
              <a:t>workplan</a:t>
            </a:r>
          </a:p>
          <a:p>
            <a:pPr marL="342900" marR="0" lvl="1" indent="-342900" algn="l" defTabSz="914400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srgbClr val="2C4151"/>
                </a:solidFill>
                <a:latin typeface="Arial"/>
                <a:cs typeface="Arial"/>
              </a:rPr>
              <a:t>The Structure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Arial"/>
                <a:cs typeface="Arial"/>
              </a:rPr>
              <a:t> of TRC reports  </a:t>
            </a:r>
            <a:endParaRPr lang="en-US" dirty="0"/>
          </a:p>
          <a:p>
            <a:pPr marL="342900" marR="0" lvl="1" indent="-342900" algn="l" defTabSz="914400" rtl="0" eaLnBrk="1" fontAlgn="auto" latinLnBrk="0" hangingPunct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TRC database and template to capture</a:t>
            </a:r>
            <a:r>
              <a:rPr lang="en-US" sz="2400" dirty="0">
                <a:solidFill>
                  <a:srgbClr val="2C4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information by IESBA members and Staff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978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2994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548272DD-FECD-4844-A19F-5DCDA39A4CC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9D7B1F9D-A54F-448D-9638-30A02FCD5634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FD7CDFB-E2C3-4988-8A27-ADEF6B7C5CD8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D1C4476-98D1-4F0A-97CA-D4F06F4D8311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7932F37A-F6F6-484B-ABB8-F4E814A33070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0C3CF62-A4F7-407C-AF9B-5F72F541A5C0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A5F27197-D377-460A-A52F-D40813B58F6B}"/>
    </a:ext>
  </a:extLst>
</a:theme>
</file>

<file path=ppt/theme/theme9.xml><?xml version="1.0" encoding="utf-8"?>
<a:theme xmlns:a="http://schemas.openxmlformats.org/drawingml/2006/main" name="1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95B12526DDD04E98A1F55229FCDEE1" ma:contentTypeVersion="3" ma:contentTypeDescription="Create a new document." ma:contentTypeScope="" ma:versionID="de091170e53ae33f959868a567319c89">
  <xsd:schema xmlns:xsd="http://www.w3.org/2001/XMLSchema" xmlns:xs="http://www.w3.org/2001/XMLSchema" xmlns:p="http://schemas.microsoft.com/office/2006/metadata/properties" xmlns:ns2="9517fdd9-76ab-4518-8f4e-05e12d72e447" targetNamespace="http://schemas.microsoft.com/office/2006/metadata/properties" ma:root="true" ma:fieldsID="1b4d43c62c6b98f83e97c916157f9ab3" ns2:_="">
    <xsd:import namespace="9517fdd9-76ab-4518-8f4e-05e12d72e4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17fdd9-76ab-4518-8f4e-05e12d72e4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F838CB8-0881-406E-A9B8-51DD25DC81A4}">
  <ds:schemaRefs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www.w3.org/XML/1998/namespace"/>
    <ds:schemaRef ds:uri="http://purl.org/dc/dcmitype/"/>
    <ds:schemaRef ds:uri="http://schemas.microsoft.com/office/infopath/2007/PartnerControls"/>
    <ds:schemaRef ds:uri="9517fdd9-76ab-4518-8f4e-05e12d72e447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4F2F65F-AD38-4C60-97B9-0F8DA3548AA4}">
  <ds:schemaRefs>
    <ds:schemaRef ds:uri="9517fdd9-76ab-4518-8f4e-05e12d72e44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IFEA slides</Template>
  <TotalTime>156</TotalTime>
  <Words>542</Words>
  <Application>Microsoft Office PowerPoint</Application>
  <PresentationFormat>Widescreen</PresentationFormat>
  <Paragraphs>90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Aptos</vt:lpstr>
      <vt:lpstr>Arial</vt:lpstr>
      <vt:lpstr>Calibri</vt:lpstr>
      <vt:lpstr>Calibri Light</vt:lpstr>
      <vt:lpstr>Wingdings</vt:lpstr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1_IESBA slides</vt:lpstr>
      <vt:lpstr>Trends and Risks Committee – Update</vt:lpstr>
      <vt:lpstr>Recap – Key Objective of TRC</vt:lpstr>
      <vt:lpstr>TRC Workplan</vt:lpstr>
      <vt:lpstr>Structure of TRC Reports</vt:lpstr>
      <vt:lpstr>TRC Database</vt:lpstr>
      <vt:lpstr>Template for TRC Database</vt:lpstr>
      <vt:lpstr>Next Steps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Scott Cosgrove</dc:creator>
  <cp:lastModifiedBy>Szilvia Sramko</cp:lastModifiedBy>
  <cp:revision>65</cp:revision>
  <cp:lastPrinted>2026-05-26T22:11:48Z</cp:lastPrinted>
  <dcterms:created xsi:type="dcterms:W3CDTF">2025-02-11T15:55:47Z</dcterms:created>
  <dcterms:modified xsi:type="dcterms:W3CDTF">2026-06-08T13:20:35Z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0x0101002D95B12526DDD04E98A1F55229FCDEE1</vt:lpwstr>
  </property>
  <property fmtid="{D5CDD505-2E9C-101B-9397-08002B2CF9AE}" pid="3" name="MediaServiceImageTags">
    <vt:lpwstr/>
  </property>
</Properties>
</file>