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1"/>
  </p:notesMasterIdLst>
  <p:sldIdLst>
    <p:sldId id="258" r:id="rId2"/>
    <p:sldId id="274" r:id="rId3"/>
    <p:sldId id="277" r:id="rId4"/>
    <p:sldId id="278" r:id="rId5"/>
    <p:sldId id="281" r:id="rId6"/>
    <p:sldId id="283" r:id="rId7"/>
    <p:sldId id="284" r:id="rId8"/>
    <p:sldId id="282" r:id="rId9"/>
    <p:sldId id="264" r:id="rId10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FFC1E0"/>
    <a:srgbClr val="FCE4F7"/>
    <a:srgbClr val="FFCCFF"/>
    <a:srgbClr val="FF3399"/>
    <a:srgbClr val="FFFFFF"/>
    <a:srgbClr val="336699"/>
    <a:srgbClr val="3366CC"/>
    <a:srgbClr val="D60093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2D5838-45AD-43B6-BCC4-2E2EAD98B662}" v="16" dt="2026-03-06T03:20:36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77920" autoAdjust="0"/>
  </p:normalViewPr>
  <p:slideViewPr>
    <p:cSldViewPr snapToGrid="0">
      <p:cViewPr varScale="1">
        <p:scale>
          <a:sx n="46" d="100"/>
          <a:sy n="46" d="100"/>
        </p:scale>
        <p:origin x="1348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ny" userId="2cd728c1-f34a-47c9-a124-13a798e11864" providerId="ADAL" clId="{E414A152-5B30-4977-901F-CA94DB6BC368}"/>
    <pc:docChg chg="custSel addSld delSld modSld modNotesMaster">
      <pc:chgData name="Johnny" userId="2cd728c1-f34a-47c9-a124-13a798e11864" providerId="ADAL" clId="{E414A152-5B30-4977-901F-CA94DB6BC368}" dt="2026-03-06T03:56:04.454" v="1728" actId="20577"/>
      <pc:docMkLst>
        <pc:docMk/>
      </pc:docMkLst>
      <pc:sldChg chg="modSp mod">
        <pc:chgData name="Johnny" userId="2cd728c1-f34a-47c9-a124-13a798e11864" providerId="ADAL" clId="{E414A152-5B30-4977-901F-CA94DB6BC368}" dt="2026-03-05T09:46:47.102" v="20" actId="6549"/>
        <pc:sldMkLst>
          <pc:docMk/>
          <pc:sldMk cId="1754338320" sldId="258"/>
        </pc:sldMkLst>
        <pc:spChg chg="mod">
          <ac:chgData name="Johnny" userId="2cd728c1-f34a-47c9-a124-13a798e11864" providerId="ADAL" clId="{E414A152-5B30-4977-901F-CA94DB6BC368}" dt="2026-03-05T09:46:47.102" v="20" actId="6549"/>
          <ac:spMkLst>
            <pc:docMk/>
            <pc:sldMk cId="1754338320" sldId="258"/>
            <ac:spMk id="6" creationId="{C1599292-918E-F9E0-5E75-6E3D96C3CCDC}"/>
          </ac:spMkLst>
        </pc:spChg>
      </pc:sldChg>
      <pc:sldChg chg="modSp del mod">
        <pc:chgData name="Johnny" userId="2cd728c1-f34a-47c9-a124-13a798e11864" providerId="ADAL" clId="{E414A152-5B30-4977-901F-CA94DB6BC368}" dt="2026-03-05T10:06:13.430" v="691" actId="2696"/>
        <pc:sldMkLst>
          <pc:docMk/>
          <pc:sldMk cId="19469048" sldId="275"/>
        </pc:sldMkLst>
        <pc:spChg chg="mod">
          <ac:chgData name="Johnny" userId="2cd728c1-f34a-47c9-a124-13a798e11864" providerId="ADAL" clId="{E414A152-5B30-4977-901F-CA94DB6BC368}" dt="2026-03-05T09:49:23.623" v="179" actId="5793"/>
          <ac:spMkLst>
            <pc:docMk/>
            <pc:sldMk cId="19469048" sldId="275"/>
            <ac:spMk id="4" creationId="{45E5E4F8-9965-5506-3738-86C061A77102}"/>
          </ac:spMkLst>
        </pc:spChg>
      </pc:sldChg>
      <pc:sldChg chg="modSp del mod">
        <pc:chgData name="Johnny" userId="2cd728c1-f34a-47c9-a124-13a798e11864" providerId="ADAL" clId="{E414A152-5B30-4977-901F-CA94DB6BC368}" dt="2026-03-05T10:04:55.704" v="689" actId="2696"/>
        <pc:sldMkLst>
          <pc:docMk/>
          <pc:sldMk cId="3148495914" sldId="279"/>
        </pc:sldMkLst>
        <pc:graphicFrameChg chg="mod modGraphic">
          <ac:chgData name="Johnny" userId="2cd728c1-f34a-47c9-a124-13a798e11864" providerId="ADAL" clId="{E414A152-5B30-4977-901F-CA94DB6BC368}" dt="2026-03-05T09:54:36.310" v="322"/>
          <ac:graphicFrameMkLst>
            <pc:docMk/>
            <pc:sldMk cId="3148495914" sldId="279"/>
            <ac:graphicFrameMk id="7" creationId="{3F435722-CC2C-4ECE-F8AF-49135A7ECE20}"/>
          </ac:graphicFrameMkLst>
        </pc:graphicFrameChg>
      </pc:sldChg>
      <pc:sldChg chg="del">
        <pc:chgData name="Johnny" userId="2cd728c1-f34a-47c9-a124-13a798e11864" providerId="ADAL" clId="{E414A152-5B30-4977-901F-CA94DB6BC368}" dt="2026-03-05T10:08:52.469" v="821" actId="2696"/>
        <pc:sldMkLst>
          <pc:docMk/>
          <pc:sldMk cId="3635062352" sldId="280"/>
        </pc:sldMkLst>
      </pc:sldChg>
      <pc:sldChg chg="modSp add mod">
        <pc:chgData name="Johnny" userId="2cd728c1-f34a-47c9-a124-13a798e11864" providerId="ADAL" clId="{E414A152-5B30-4977-901F-CA94DB6BC368}" dt="2026-03-06T03:54:33.999" v="1675" actId="20577"/>
        <pc:sldMkLst>
          <pc:docMk/>
          <pc:sldMk cId="2139333656" sldId="281"/>
        </pc:sldMkLst>
        <pc:graphicFrameChg chg="mod modGraphic">
          <ac:chgData name="Johnny" userId="2cd728c1-f34a-47c9-a124-13a798e11864" providerId="ADAL" clId="{E414A152-5B30-4977-901F-CA94DB6BC368}" dt="2026-03-06T03:54:33.999" v="1675" actId="20577"/>
          <ac:graphicFrameMkLst>
            <pc:docMk/>
            <pc:sldMk cId="2139333656" sldId="281"/>
            <ac:graphicFrameMk id="7" creationId="{3F435722-CC2C-4ECE-F8AF-49135A7ECE20}"/>
          </ac:graphicFrameMkLst>
        </pc:graphicFrameChg>
      </pc:sldChg>
      <pc:sldChg chg="modSp add mod">
        <pc:chgData name="Johnny" userId="2cd728c1-f34a-47c9-a124-13a798e11864" providerId="ADAL" clId="{E414A152-5B30-4977-901F-CA94DB6BC368}" dt="2026-03-06T03:56:04.454" v="1728" actId="20577"/>
        <pc:sldMkLst>
          <pc:docMk/>
          <pc:sldMk cId="2283000748" sldId="282"/>
        </pc:sldMkLst>
        <pc:spChg chg="mod">
          <ac:chgData name="Johnny" userId="2cd728c1-f34a-47c9-a124-13a798e11864" providerId="ADAL" clId="{E414A152-5B30-4977-901F-CA94DB6BC368}" dt="2026-03-06T03:56:04.454" v="1728" actId="20577"/>
          <ac:spMkLst>
            <pc:docMk/>
            <pc:sldMk cId="2283000748" sldId="282"/>
            <ac:spMk id="4" creationId="{45E5E4F8-9965-5506-3738-86C061A77102}"/>
          </ac:spMkLst>
        </pc:spChg>
      </pc:sldChg>
      <pc:sldChg chg="modSp add mod">
        <pc:chgData name="Johnny" userId="2cd728c1-f34a-47c9-a124-13a798e11864" providerId="ADAL" clId="{E414A152-5B30-4977-901F-CA94DB6BC368}" dt="2026-03-06T03:54:54.658" v="1680" actId="20577"/>
        <pc:sldMkLst>
          <pc:docMk/>
          <pc:sldMk cId="1380186530" sldId="283"/>
        </pc:sldMkLst>
        <pc:spChg chg="mod">
          <ac:chgData name="Johnny" userId="2cd728c1-f34a-47c9-a124-13a798e11864" providerId="ADAL" clId="{E414A152-5B30-4977-901F-CA94DB6BC368}" dt="2026-03-06T03:54:54.658" v="1680" actId="20577"/>
          <ac:spMkLst>
            <pc:docMk/>
            <pc:sldMk cId="1380186530" sldId="283"/>
            <ac:spMk id="3" creationId="{14AA4278-3C8A-B52E-98AF-E57C5D3A89C0}"/>
          </ac:spMkLst>
        </pc:spChg>
      </pc:sldChg>
      <pc:sldChg chg="modSp add mod">
        <pc:chgData name="Johnny" userId="2cd728c1-f34a-47c9-a124-13a798e11864" providerId="ADAL" clId="{E414A152-5B30-4977-901F-CA94DB6BC368}" dt="2026-03-06T03:55:16.518" v="1686" actId="20577"/>
        <pc:sldMkLst>
          <pc:docMk/>
          <pc:sldMk cId="633618225" sldId="284"/>
        </pc:sldMkLst>
        <pc:spChg chg="mod">
          <ac:chgData name="Johnny" userId="2cd728c1-f34a-47c9-a124-13a798e11864" providerId="ADAL" clId="{E414A152-5B30-4977-901F-CA94DB6BC368}" dt="2026-03-06T03:55:16.518" v="1686" actId="20577"/>
          <ac:spMkLst>
            <pc:docMk/>
            <pc:sldMk cId="633618225" sldId="284"/>
            <ac:spMk id="3" creationId="{25FDAC8E-112D-B680-7F85-25B43B5548D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AB0126-32E0-41D3-AB23-1EA0D8714502}" type="doc">
      <dgm:prSet loTypeId="urn:microsoft.com/office/officeart/2005/8/layout/hierarchy4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MY"/>
        </a:p>
      </dgm:t>
    </dgm:pt>
    <dgm:pt modelId="{A8D368F0-544B-4CE6-9A11-5F5FE6FB920E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4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What are the findings?</a:t>
          </a:r>
          <a:endParaRPr lang="en-MY" sz="44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B0CF617-5361-473B-976D-80BD7923D5B5}" type="parTrans" cxnId="{C4B17D8B-A99A-4D74-A0AC-C2B55B3ADA41}">
      <dgm:prSet/>
      <dgm:spPr/>
      <dgm:t>
        <a:bodyPr/>
        <a:lstStyle/>
        <a:p>
          <a:endParaRPr lang="en-MY"/>
        </a:p>
      </dgm:t>
    </dgm:pt>
    <dgm:pt modelId="{919CBD30-821A-4725-92F7-CE8D40A42D93}" type="sibTrans" cxnId="{C4B17D8B-A99A-4D74-A0AC-C2B55B3ADA41}">
      <dgm:prSet/>
      <dgm:spPr/>
      <dgm:t>
        <a:bodyPr/>
        <a:lstStyle/>
        <a:p>
          <a:endParaRPr lang="en-MY"/>
        </a:p>
      </dgm:t>
    </dgm:pt>
    <dgm:pt modelId="{9907C798-CFA9-491E-8399-8C56705E4026}">
      <dgm:prSet phldrT="[Text]" custT="1"/>
      <dgm:spPr>
        <a:solidFill>
          <a:srgbClr val="FFCCFF"/>
        </a:solidFill>
      </dgm:spPr>
      <dgm:t>
        <a:bodyPr anchor="t" anchorCtr="0"/>
        <a:lstStyle/>
        <a:p>
          <a:pPr marL="0" lvl="0" algn="ctr" defTabSz="1022350">
            <a:lnSpc>
              <a:spcPct val="150000"/>
            </a:lnSpc>
            <a:spcBef>
              <a:spcPct val="0"/>
            </a:spcBef>
            <a:spcAft>
              <a:spcPts val="840"/>
            </a:spcAft>
            <a:buNone/>
          </a:pPr>
          <a:r>
            <a:rPr lang="en-US" sz="2300" kern="1200" dirty="0"/>
            <a:t> </a:t>
          </a: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Extensive &amp; specialized legal landscape where NOCLAR is intended to operate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0D0D0AF1-4004-4966-BF76-E410082A26C1}" type="parTrans" cxnId="{F4B69E48-54A4-463F-B439-47D28A4A572B}">
      <dgm:prSet/>
      <dgm:spPr/>
      <dgm:t>
        <a:bodyPr/>
        <a:lstStyle/>
        <a:p>
          <a:endParaRPr lang="en-MY"/>
        </a:p>
      </dgm:t>
    </dgm:pt>
    <dgm:pt modelId="{C27C39A1-E23C-4DED-B3C4-7890B84B354C}" type="sibTrans" cxnId="{F4B69E48-54A4-463F-B439-47D28A4A572B}">
      <dgm:prSet/>
      <dgm:spPr/>
      <dgm:t>
        <a:bodyPr/>
        <a:lstStyle/>
        <a:p>
          <a:endParaRPr lang="en-MY"/>
        </a:p>
      </dgm:t>
    </dgm:pt>
    <dgm:pt modelId="{43E547DC-70C7-4949-AC25-964F8111BA2C}">
      <dgm:prSet phldrT="[Text]" custT="1"/>
      <dgm:spPr>
        <a:solidFill>
          <a:srgbClr val="FCE4F7"/>
        </a:solidFill>
      </dgm:spPr>
      <dgm:t>
        <a:bodyPr anchor="t" anchorCtr="0"/>
        <a:lstStyle/>
        <a:p>
          <a:pPr marL="0" lvl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Conceptual ambiguity &amp; limited guidance 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E731A2DC-7450-465E-87D8-83F584336BD7}" type="parTrans" cxnId="{B4634D12-AECB-4393-B116-19A78FA47356}">
      <dgm:prSet/>
      <dgm:spPr/>
      <dgm:t>
        <a:bodyPr/>
        <a:lstStyle/>
        <a:p>
          <a:endParaRPr lang="en-MY"/>
        </a:p>
      </dgm:t>
    </dgm:pt>
    <dgm:pt modelId="{B20330F9-8079-42B2-A240-181BE31D26D2}" type="sibTrans" cxnId="{B4634D12-AECB-4393-B116-19A78FA47356}">
      <dgm:prSet/>
      <dgm:spPr/>
      <dgm:t>
        <a:bodyPr/>
        <a:lstStyle/>
        <a:p>
          <a:endParaRPr lang="en-MY"/>
        </a:p>
      </dgm:t>
    </dgm:pt>
    <dgm:pt modelId="{8276539C-119F-4AF4-8665-0AED32393D30}">
      <dgm:prSet phldrT="[Text]" custT="1"/>
      <dgm:spPr>
        <a:solidFill>
          <a:srgbClr val="FFC1E0"/>
        </a:solidFill>
      </dgm:spPr>
      <dgm:t>
        <a:bodyPr anchor="t" anchorCtr="0"/>
        <a:lstStyle/>
        <a:p>
          <a:pPr marL="0" lvl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Potential gap in awareness, training &amp; general market readiness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344E79C-EBE3-4D5D-9A30-6582A0E94C1C}" type="parTrans" cxnId="{79D3536E-9C44-4B8C-99CC-5F1BA2AB1E39}">
      <dgm:prSet/>
      <dgm:spPr/>
      <dgm:t>
        <a:bodyPr/>
        <a:lstStyle/>
        <a:p>
          <a:endParaRPr lang="en-MY"/>
        </a:p>
      </dgm:t>
    </dgm:pt>
    <dgm:pt modelId="{B3C6CE28-3B04-42E8-83E0-723210AAEBA0}" type="sibTrans" cxnId="{79D3536E-9C44-4B8C-99CC-5F1BA2AB1E39}">
      <dgm:prSet/>
      <dgm:spPr/>
      <dgm:t>
        <a:bodyPr/>
        <a:lstStyle/>
        <a:p>
          <a:endParaRPr lang="en-MY"/>
        </a:p>
      </dgm:t>
    </dgm:pt>
    <dgm:pt modelId="{88AA2F9E-CF3E-4E11-8ABE-58A657983E85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marL="0" lvl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Other structural &amp; operational barriers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D022D1D-A5C6-4A57-BECC-F7C8EA4DDFB9}" type="parTrans" cxnId="{3BCAEBB0-BB6D-48AA-A0AB-6F870C1DEB55}">
      <dgm:prSet/>
      <dgm:spPr/>
      <dgm:t>
        <a:bodyPr/>
        <a:lstStyle/>
        <a:p>
          <a:endParaRPr lang="en-MY"/>
        </a:p>
      </dgm:t>
    </dgm:pt>
    <dgm:pt modelId="{A6ACAC21-8A27-49E0-BE4D-104B86EB3C30}" type="sibTrans" cxnId="{3BCAEBB0-BB6D-48AA-A0AB-6F870C1DEB55}">
      <dgm:prSet/>
      <dgm:spPr/>
      <dgm:t>
        <a:bodyPr/>
        <a:lstStyle/>
        <a:p>
          <a:endParaRPr lang="en-MY"/>
        </a:p>
      </dgm:t>
    </dgm:pt>
    <dgm:pt modelId="{6EB35A8F-59CA-4CD5-B3F3-1968240BF244}" type="pres">
      <dgm:prSet presAssocID="{41AB0126-32E0-41D3-AB23-1EA0D871450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FBD6A94-CA5E-4A33-BFB6-0A9C10E0B8B5}" type="pres">
      <dgm:prSet presAssocID="{A8D368F0-544B-4CE6-9A11-5F5FE6FB920E}" presName="vertOne" presStyleCnt="0"/>
      <dgm:spPr/>
    </dgm:pt>
    <dgm:pt modelId="{4E7726CD-8D1D-489E-8047-1719A76E0D59}" type="pres">
      <dgm:prSet presAssocID="{A8D368F0-544B-4CE6-9A11-5F5FE6FB920E}" presName="txOne" presStyleLbl="node0" presStyleIdx="0" presStyleCnt="1" custScaleY="57359" custLinFactNeighborX="-334" custLinFactNeighborY="2102">
        <dgm:presLayoutVars>
          <dgm:chPref val="3"/>
        </dgm:presLayoutVars>
      </dgm:prSet>
      <dgm:spPr/>
    </dgm:pt>
    <dgm:pt modelId="{BD885387-78AA-48FF-B4F0-C75F2939EE4A}" type="pres">
      <dgm:prSet presAssocID="{A8D368F0-544B-4CE6-9A11-5F5FE6FB920E}" presName="parTransOne" presStyleCnt="0"/>
      <dgm:spPr/>
    </dgm:pt>
    <dgm:pt modelId="{09273E83-5F15-49C2-9BE3-B1275AE27290}" type="pres">
      <dgm:prSet presAssocID="{A8D368F0-544B-4CE6-9A11-5F5FE6FB920E}" presName="horzOne" presStyleCnt="0"/>
      <dgm:spPr/>
    </dgm:pt>
    <dgm:pt modelId="{AE70B45C-94F8-4A73-A116-468F406FEBB9}" type="pres">
      <dgm:prSet presAssocID="{9907C798-CFA9-491E-8399-8C56705E4026}" presName="vertTwo" presStyleCnt="0"/>
      <dgm:spPr/>
    </dgm:pt>
    <dgm:pt modelId="{312A8F93-F455-454E-B019-23050499FA17}" type="pres">
      <dgm:prSet presAssocID="{9907C798-CFA9-491E-8399-8C56705E4026}" presName="txTwo" presStyleLbl="node2" presStyleIdx="0" presStyleCnt="4" custLinFactNeighborY="-3815">
        <dgm:presLayoutVars>
          <dgm:chPref val="3"/>
        </dgm:presLayoutVars>
      </dgm:prSet>
      <dgm:spPr/>
    </dgm:pt>
    <dgm:pt modelId="{8EBCA45C-960A-4094-8F5C-7D168F5B478F}" type="pres">
      <dgm:prSet presAssocID="{9907C798-CFA9-491E-8399-8C56705E4026}" presName="horzTwo" presStyleCnt="0"/>
      <dgm:spPr/>
    </dgm:pt>
    <dgm:pt modelId="{5835A41E-6A51-4744-9790-FDA0250425B3}" type="pres">
      <dgm:prSet presAssocID="{C27C39A1-E23C-4DED-B3C4-7890B84B354C}" presName="sibSpaceTwo" presStyleCnt="0"/>
      <dgm:spPr/>
    </dgm:pt>
    <dgm:pt modelId="{0141162D-387A-4E1B-A2A3-32C1BF399F1E}" type="pres">
      <dgm:prSet presAssocID="{43E547DC-70C7-4949-AC25-964F8111BA2C}" presName="vertTwo" presStyleCnt="0"/>
      <dgm:spPr/>
    </dgm:pt>
    <dgm:pt modelId="{74E65F5E-098B-40C8-8D6A-0D05023718E2}" type="pres">
      <dgm:prSet presAssocID="{43E547DC-70C7-4949-AC25-964F8111BA2C}" presName="txTwo" presStyleLbl="node2" presStyleIdx="1" presStyleCnt="4" custLinFactNeighborY="-3901">
        <dgm:presLayoutVars>
          <dgm:chPref val="3"/>
        </dgm:presLayoutVars>
      </dgm:prSet>
      <dgm:spPr/>
    </dgm:pt>
    <dgm:pt modelId="{5C5C2ADC-C11F-44F8-96FA-9447D31006C0}" type="pres">
      <dgm:prSet presAssocID="{43E547DC-70C7-4949-AC25-964F8111BA2C}" presName="horzTwo" presStyleCnt="0"/>
      <dgm:spPr/>
    </dgm:pt>
    <dgm:pt modelId="{2ED1EB89-B245-4E5A-9CB0-243DA71718CC}" type="pres">
      <dgm:prSet presAssocID="{B20330F9-8079-42B2-A240-181BE31D26D2}" presName="sibSpaceTwo" presStyleCnt="0"/>
      <dgm:spPr/>
    </dgm:pt>
    <dgm:pt modelId="{752776B3-576E-4B9B-964B-D158CF3D2305}" type="pres">
      <dgm:prSet presAssocID="{8276539C-119F-4AF4-8665-0AED32393D30}" presName="vertTwo" presStyleCnt="0"/>
      <dgm:spPr/>
    </dgm:pt>
    <dgm:pt modelId="{2C047BE2-F060-43D8-8931-7BE22403E777}" type="pres">
      <dgm:prSet presAssocID="{8276539C-119F-4AF4-8665-0AED32393D30}" presName="txTwo" presStyleLbl="node2" presStyleIdx="2" presStyleCnt="4" custLinFactNeighborX="-1949" custLinFactNeighborY="-4335">
        <dgm:presLayoutVars>
          <dgm:chPref val="3"/>
        </dgm:presLayoutVars>
      </dgm:prSet>
      <dgm:spPr/>
    </dgm:pt>
    <dgm:pt modelId="{6FFC7021-D477-4F52-9C6E-A3AADD9DF618}" type="pres">
      <dgm:prSet presAssocID="{8276539C-119F-4AF4-8665-0AED32393D30}" presName="horzTwo" presStyleCnt="0"/>
      <dgm:spPr/>
    </dgm:pt>
    <dgm:pt modelId="{072F644F-C5BE-4932-8352-0DD51A118CD8}" type="pres">
      <dgm:prSet presAssocID="{B3C6CE28-3B04-42E8-83E0-723210AAEBA0}" presName="sibSpaceTwo" presStyleCnt="0"/>
      <dgm:spPr/>
    </dgm:pt>
    <dgm:pt modelId="{84FA6C10-D8E4-4891-B6D7-2594EF9CD358}" type="pres">
      <dgm:prSet presAssocID="{88AA2F9E-CF3E-4E11-8ABE-58A657983E85}" presName="vertTwo" presStyleCnt="0"/>
      <dgm:spPr/>
    </dgm:pt>
    <dgm:pt modelId="{6B6F9F13-AF7D-40C1-A657-BB31C9C32131}" type="pres">
      <dgm:prSet presAssocID="{88AA2F9E-CF3E-4E11-8ABE-58A657983E85}" presName="txTwo" presStyleLbl="node2" presStyleIdx="3" presStyleCnt="4" custLinFactNeighborX="-1597" custLinFactNeighborY="-4578">
        <dgm:presLayoutVars>
          <dgm:chPref val="3"/>
        </dgm:presLayoutVars>
      </dgm:prSet>
      <dgm:spPr/>
    </dgm:pt>
    <dgm:pt modelId="{5716B4CE-6D28-40DC-B5D2-3609C25EB5B2}" type="pres">
      <dgm:prSet presAssocID="{88AA2F9E-CF3E-4E11-8ABE-58A657983E85}" presName="horzTwo" presStyleCnt="0"/>
      <dgm:spPr/>
    </dgm:pt>
  </dgm:ptLst>
  <dgm:cxnLst>
    <dgm:cxn modelId="{B4634D12-AECB-4393-B116-19A78FA47356}" srcId="{A8D368F0-544B-4CE6-9A11-5F5FE6FB920E}" destId="{43E547DC-70C7-4949-AC25-964F8111BA2C}" srcOrd="1" destOrd="0" parTransId="{E731A2DC-7450-465E-87D8-83F584336BD7}" sibTransId="{B20330F9-8079-42B2-A240-181BE31D26D2}"/>
    <dgm:cxn modelId="{BCE6912A-2137-4B56-8CB2-9727F3EB93B2}" type="presOf" srcId="{43E547DC-70C7-4949-AC25-964F8111BA2C}" destId="{74E65F5E-098B-40C8-8D6A-0D05023718E2}" srcOrd="0" destOrd="0" presId="urn:microsoft.com/office/officeart/2005/8/layout/hierarchy4"/>
    <dgm:cxn modelId="{8923CC45-D0B0-454B-BFE0-BD78EE0F394F}" type="presOf" srcId="{88AA2F9E-CF3E-4E11-8ABE-58A657983E85}" destId="{6B6F9F13-AF7D-40C1-A657-BB31C9C32131}" srcOrd="0" destOrd="0" presId="urn:microsoft.com/office/officeart/2005/8/layout/hierarchy4"/>
    <dgm:cxn modelId="{F4B69E48-54A4-463F-B439-47D28A4A572B}" srcId="{A8D368F0-544B-4CE6-9A11-5F5FE6FB920E}" destId="{9907C798-CFA9-491E-8399-8C56705E4026}" srcOrd="0" destOrd="0" parTransId="{0D0D0AF1-4004-4966-BF76-E410082A26C1}" sibTransId="{C27C39A1-E23C-4DED-B3C4-7890B84B354C}"/>
    <dgm:cxn modelId="{79D3536E-9C44-4B8C-99CC-5F1BA2AB1E39}" srcId="{A8D368F0-544B-4CE6-9A11-5F5FE6FB920E}" destId="{8276539C-119F-4AF4-8665-0AED32393D30}" srcOrd="2" destOrd="0" parTransId="{B344E79C-EBE3-4D5D-9A30-6582A0E94C1C}" sibTransId="{B3C6CE28-3B04-42E8-83E0-723210AAEBA0}"/>
    <dgm:cxn modelId="{C4B17D8B-A99A-4D74-A0AC-C2B55B3ADA41}" srcId="{41AB0126-32E0-41D3-AB23-1EA0D8714502}" destId="{A8D368F0-544B-4CE6-9A11-5F5FE6FB920E}" srcOrd="0" destOrd="0" parTransId="{3B0CF617-5361-473B-976D-80BD7923D5B5}" sibTransId="{919CBD30-821A-4725-92F7-CE8D40A42D93}"/>
    <dgm:cxn modelId="{1AA4FF93-F7DC-4BE1-A48B-91104B428AB6}" type="presOf" srcId="{8276539C-119F-4AF4-8665-0AED32393D30}" destId="{2C047BE2-F060-43D8-8931-7BE22403E777}" srcOrd="0" destOrd="0" presId="urn:microsoft.com/office/officeart/2005/8/layout/hierarchy4"/>
    <dgm:cxn modelId="{3BCAEBB0-BB6D-48AA-A0AB-6F870C1DEB55}" srcId="{A8D368F0-544B-4CE6-9A11-5F5FE6FB920E}" destId="{88AA2F9E-CF3E-4E11-8ABE-58A657983E85}" srcOrd="3" destOrd="0" parTransId="{6D022D1D-A5C6-4A57-BECC-F7C8EA4DDFB9}" sibTransId="{A6ACAC21-8A27-49E0-BE4D-104B86EB3C30}"/>
    <dgm:cxn modelId="{3D20D9EF-5F26-4703-9C4E-FAF05194CBC1}" type="presOf" srcId="{41AB0126-32E0-41D3-AB23-1EA0D8714502}" destId="{6EB35A8F-59CA-4CD5-B3F3-1968240BF244}" srcOrd="0" destOrd="0" presId="urn:microsoft.com/office/officeart/2005/8/layout/hierarchy4"/>
    <dgm:cxn modelId="{CF099FF9-0BD8-4298-8A58-138AEF5FE0C1}" type="presOf" srcId="{9907C798-CFA9-491E-8399-8C56705E4026}" destId="{312A8F93-F455-454E-B019-23050499FA17}" srcOrd="0" destOrd="0" presId="urn:microsoft.com/office/officeart/2005/8/layout/hierarchy4"/>
    <dgm:cxn modelId="{34DA83FA-1A00-44AB-9AB4-FA064AAFCA74}" type="presOf" srcId="{A8D368F0-544B-4CE6-9A11-5F5FE6FB920E}" destId="{4E7726CD-8D1D-489E-8047-1719A76E0D59}" srcOrd="0" destOrd="0" presId="urn:microsoft.com/office/officeart/2005/8/layout/hierarchy4"/>
    <dgm:cxn modelId="{E729352F-6DD4-4A39-949B-552324621988}" type="presParOf" srcId="{6EB35A8F-59CA-4CD5-B3F3-1968240BF244}" destId="{4FBD6A94-CA5E-4A33-BFB6-0A9C10E0B8B5}" srcOrd="0" destOrd="0" presId="urn:microsoft.com/office/officeart/2005/8/layout/hierarchy4"/>
    <dgm:cxn modelId="{18BB1A6D-0FBD-4151-B5A3-E89120E03C17}" type="presParOf" srcId="{4FBD6A94-CA5E-4A33-BFB6-0A9C10E0B8B5}" destId="{4E7726CD-8D1D-489E-8047-1719A76E0D59}" srcOrd="0" destOrd="0" presId="urn:microsoft.com/office/officeart/2005/8/layout/hierarchy4"/>
    <dgm:cxn modelId="{C1DB3B52-332E-4C38-B075-D02E3A9639B6}" type="presParOf" srcId="{4FBD6A94-CA5E-4A33-BFB6-0A9C10E0B8B5}" destId="{BD885387-78AA-48FF-B4F0-C75F2939EE4A}" srcOrd="1" destOrd="0" presId="urn:microsoft.com/office/officeart/2005/8/layout/hierarchy4"/>
    <dgm:cxn modelId="{ED186071-58B0-4280-8AB4-5FCA0177AC40}" type="presParOf" srcId="{4FBD6A94-CA5E-4A33-BFB6-0A9C10E0B8B5}" destId="{09273E83-5F15-49C2-9BE3-B1275AE27290}" srcOrd="2" destOrd="0" presId="urn:microsoft.com/office/officeart/2005/8/layout/hierarchy4"/>
    <dgm:cxn modelId="{B3B478D2-456C-456C-8C53-54F564D83991}" type="presParOf" srcId="{09273E83-5F15-49C2-9BE3-B1275AE27290}" destId="{AE70B45C-94F8-4A73-A116-468F406FEBB9}" srcOrd="0" destOrd="0" presId="urn:microsoft.com/office/officeart/2005/8/layout/hierarchy4"/>
    <dgm:cxn modelId="{310E34B2-54B1-44BF-B860-D3422CB2806B}" type="presParOf" srcId="{AE70B45C-94F8-4A73-A116-468F406FEBB9}" destId="{312A8F93-F455-454E-B019-23050499FA17}" srcOrd="0" destOrd="0" presId="urn:microsoft.com/office/officeart/2005/8/layout/hierarchy4"/>
    <dgm:cxn modelId="{BFD80CBF-D753-4D42-9DDB-EF98E3984BD9}" type="presParOf" srcId="{AE70B45C-94F8-4A73-A116-468F406FEBB9}" destId="{8EBCA45C-960A-4094-8F5C-7D168F5B478F}" srcOrd="1" destOrd="0" presId="urn:microsoft.com/office/officeart/2005/8/layout/hierarchy4"/>
    <dgm:cxn modelId="{9220D06B-B075-453F-AA76-CB559D25300E}" type="presParOf" srcId="{09273E83-5F15-49C2-9BE3-B1275AE27290}" destId="{5835A41E-6A51-4744-9790-FDA0250425B3}" srcOrd="1" destOrd="0" presId="urn:microsoft.com/office/officeart/2005/8/layout/hierarchy4"/>
    <dgm:cxn modelId="{A95975D1-7096-4D1F-A27F-B37F6D03E34A}" type="presParOf" srcId="{09273E83-5F15-49C2-9BE3-B1275AE27290}" destId="{0141162D-387A-4E1B-A2A3-32C1BF399F1E}" srcOrd="2" destOrd="0" presId="urn:microsoft.com/office/officeart/2005/8/layout/hierarchy4"/>
    <dgm:cxn modelId="{CA5082AA-DC2D-4E82-AB48-9D6E1E0FAFE5}" type="presParOf" srcId="{0141162D-387A-4E1B-A2A3-32C1BF399F1E}" destId="{74E65F5E-098B-40C8-8D6A-0D05023718E2}" srcOrd="0" destOrd="0" presId="urn:microsoft.com/office/officeart/2005/8/layout/hierarchy4"/>
    <dgm:cxn modelId="{87CA39E8-F36D-4B76-8528-7A175418263F}" type="presParOf" srcId="{0141162D-387A-4E1B-A2A3-32C1BF399F1E}" destId="{5C5C2ADC-C11F-44F8-96FA-9447D31006C0}" srcOrd="1" destOrd="0" presId="urn:microsoft.com/office/officeart/2005/8/layout/hierarchy4"/>
    <dgm:cxn modelId="{3FF305EB-3D70-41A1-AACE-79D718FCDBFF}" type="presParOf" srcId="{09273E83-5F15-49C2-9BE3-B1275AE27290}" destId="{2ED1EB89-B245-4E5A-9CB0-243DA71718CC}" srcOrd="3" destOrd="0" presId="urn:microsoft.com/office/officeart/2005/8/layout/hierarchy4"/>
    <dgm:cxn modelId="{0A3FDE07-B4E5-494F-82B5-12977759F347}" type="presParOf" srcId="{09273E83-5F15-49C2-9BE3-B1275AE27290}" destId="{752776B3-576E-4B9B-964B-D158CF3D2305}" srcOrd="4" destOrd="0" presId="urn:microsoft.com/office/officeart/2005/8/layout/hierarchy4"/>
    <dgm:cxn modelId="{962FFDAB-BF3E-414E-AE0D-398407966649}" type="presParOf" srcId="{752776B3-576E-4B9B-964B-D158CF3D2305}" destId="{2C047BE2-F060-43D8-8931-7BE22403E777}" srcOrd="0" destOrd="0" presId="urn:microsoft.com/office/officeart/2005/8/layout/hierarchy4"/>
    <dgm:cxn modelId="{7AB4B150-5810-49DF-95B3-1456AD9CFB4A}" type="presParOf" srcId="{752776B3-576E-4B9B-964B-D158CF3D2305}" destId="{6FFC7021-D477-4F52-9C6E-A3AADD9DF618}" srcOrd="1" destOrd="0" presId="urn:microsoft.com/office/officeart/2005/8/layout/hierarchy4"/>
    <dgm:cxn modelId="{C191A2C9-974B-49E7-92B6-099FF18643BA}" type="presParOf" srcId="{09273E83-5F15-49C2-9BE3-B1275AE27290}" destId="{072F644F-C5BE-4932-8352-0DD51A118CD8}" srcOrd="5" destOrd="0" presId="urn:microsoft.com/office/officeart/2005/8/layout/hierarchy4"/>
    <dgm:cxn modelId="{A1B33641-D455-4AD0-8648-ECD1AF8BDE12}" type="presParOf" srcId="{09273E83-5F15-49C2-9BE3-B1275AE27290}" destId="{84FA6C10-D8E4-4891-B6D7-2594EF9CD358}" srcOrd="6" destOrd="0" presId="urn:microsoft.com/office/officeart/2005/8/layout/hierarchy4"/>
    <dgm:cxn modelId="{25832235-9C30-47F2-951D-DC8D89247328}" type="presParOf" srcId="{84FA6C10-D8E4-4891-B6D7-2594EF9CD358}" destId="{6B6F9F13-AF7D-40C1-A657-BB31C9C32131}" srcOrd="0" destOrd="0" presId="urn:microsoft.com/office/officeart/2005/8/layout/hierarchy4"/>
    <dgm:cxn modelId="{DB578339-F84E-43D5-A0A7-3CD302F84D62}" type="presParOf" srcId="{84FA6C10-D8E4-4891-B6D7-2594EF9CD358}" destId="{5716B4CE-6D28-40DC-B5D2-3609C25EB5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726CD-8D1D-489E-8047-1719A76E0D59}">
      <dsp:nvSpPr>
        <dsp:cNvPr id="0" name=""/>
        <dsp:cNvSpPr/>
      </dsp:nvSpPr>
      <dsp:spPr>
        <a:xfrm>
          <a:off x="0" y="9163"/>
          <a:ext cx="9068677" cy="1833279"/>
        </a:xfrm>
        <a:prstGeom prst="roundRect">
          <a:avLst>
            <a:gd name="adj" fmla="val 10000"/>
          </a:avLst>
        </a:prstGeom>
        <a:solidFill>
          <a:schemeClr val="tx1">
            <a:lumMod val="65000"/>
            <a:lumOff val="3500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What are the findings?</a:t>
          </a:r>
          <a:endParaRPr lang="en-MY" sz="44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53695" y="62858"/>
        <a:ext cx="8961287" cy="1725889"/>
      </dsp:txXfrm>
    </dsp:sp>
    <dsp:sp modelId="{312A8F93-F455-454E-B019-23050499FA17}">
      <dsp:nvSpPr>
        <dsp:cNvPr id="0" name=""/>
        <dsp:cNvSpPr/>
      </dsp:nvSpPr>
      <dsp:spPr>
        <a:xfrm>
          <a:off x="1466" y="2018228"/>
          <a:ext cx="2132802" cy="3196149"/>
        </a:xfrm>
        <a:prstGeom prst="roundRect">
          <a:avLst>
            <a:gd name="adj" fmla="val 10000"/>
          </a:avLst>
        </a:prstGeom>
        <a:solidFill>
          <a:srgbClr val="FFCCFF"/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>
            <a:lnSpc>
              <a:spcPct val="150000"/>
            </a:lnSpc>
            <a:spcBef>
              <a:spcPct val="0"/>
            </a:spcBef>
            <a:spcAft>
              <a:spcPts val="840"/>
            </a:spcAft>
            <a:buNone/>
          </a:pPr>
          <a:r>
            <a:rPr lang="en-US" sz="2300" kern="1200" dirty="0"/>
            <a:t> </a:t>
          </a: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Extensive &amp; specialized legal landscape where NOCLAR is intended to operate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63934" y="2080696"/>
        <a:ext cx="2007866" cy="3071213"/>
      </dsp:txXfrm>
    </dsp:sp>
    <dsp:sp modelId="{74E65F5E-098B-40C8-8D6A-0D05023718E2}">
      <dsp:nvSpPr>
        <dsp:cNvPr id="0" name=""/>
        <dsp:cNvSpPr/>
      </dsp:nvSpPr>
      <dsp:spPr>
        <a:xfrm>
          <a:off x="2313424" y="2015479"/>
          <a:ext cx="2132802" cy="3196149"/>
        </a:xfrm>
        <a:prstGeom prst="roundRect">
          <a:avLst>
            <a:gd name="adj" fmla="val 10000"/>
          </a:avLst>
        </a:prstGeom>
        <a:solidFill>
          <a:srgbClr val="FCE4F7"/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Conceptual ambiguity &amp; limited guidance 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2375892" y="2077947"/>
        <a:ext cx="2007866" cy="3071213"/>
      </dsp:txXfrm>
    </dsp:sp>
    <dsp:sp modelId="{2C047BE2-F060-43D8-8931-7BE22403E777}">
      <dsp:nvSpPr>
        <dsp:cNvPr id="0" name=""/>
        <dsp:cNvSpPr/>
      </dsp:nvSpPr>
      <dsp:spPr>
        <a:xfrm>
          <a:off x="4583814" y="2001608"/>
          <a:ext cx="2132802" cy="3196149"/>
        </a:xfrm>
        <a:prstGeom prst="roundRect">
          <a:avLst>
            <a:gd name="adj" fmla="val 10000"/>
          </a:avLst>
        </a:prstGeom>
        <a:solidFill>
          <a:srgbClr val="FFC1E0"/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Potential gap in awareness, training &amp; general market readiness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4646282" y="2064076"/>
        <a:ext cx="2007866" cy="3071213"/>
      </dsp:txXfrm>
    </dsp:sp>
    <dsp:sp modelId="{6B6F9F13-AF7D-40C1-A657-BB31C9C32131}">
      <dsp:nvSpPr>
        <dsp:cNvPr id="0" name=""/>
        <dsp:cNvSpPr/>
      </dsp:nvSpPr>
      <dsp:spPr>
        <a:xfrm>
          <a:off x="6903280" y="1993841"/>
          <a:ext cx="2132802" cy="319614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102235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Other structural &amp; operational barriers</a:t>
          </a:r>
          <a:endParaRPr lang="en-MY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6965748" y="2056309"/>
        <a:ext cx="2007866" cy="30712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078DA-788C-4B49-870C-DE9FD82BFBCC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456BA-8C7D-4F6B-8747-8E43219807E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17804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relevant section in the current Code: Section 260 (for PAIBs) and Section 360 (for PAPPs)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456BA-8C7D-4F6B-8747-8E43219807E7}" type="slidenum">
              <a:rPr lang="en-MY" smtClean="0"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20633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Countries specific: Vietnam, India (some bodies only), China, USA (17 responses out of our 29 bodies)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456BA-8C7D-4F6B-8747-8E43219807E7}" type="slidenum">
              <a:rPr lang="en-MY" smtClean="0"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48111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456BA-8C7D-4F6B-8747-8E43219807E7}" type="slidenum">
              <a:rPr lang="en-MY" smtClean="0"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20278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08531-5FB2-70BE-6FB9-0458338BF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0C7827-D4CF-9639-944E-4225BEA30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B3E6-84DE-DE6B-12D8-07ADEA2C7C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890CED-4838-3A7A-4A37-8404A2FBE1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456BA-8C7D-4F6B-8747-8E43219807E7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98025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456BA-8C7D-4F6B-8747-8E43219807E7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26739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F52E2BE-95E8-C398-0C55-485698E678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7"/>
          <a:stretch/>
        </p:blipFill>
        <p:spPr>
          <a:xfrm>
            <a:off x="965175" y="766916"/>
            <a:ext cx="2776245" cy="73940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71D84D2-4AF6-75DC-7287-77F8BBBE5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26512"/>
            <a:ext cx="10515600" cy="2435963"/>
          </a:xfrm>
        </p:spPr>
        <p:txBody>
          <a:bodyPr anchor="b">
            <a:normAutofit/>
          </a:bodyPr>
          <a:lstStyle>
            <a:lvl1pPr>
              <a:defRPr sz="4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95581B-0A2A-A691-B907-586CD7D71F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42235"/>
            <a:ext cx="5551115" cy="187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95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74B6-B236-5569-0A30-4C0281AEF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833B83-5234-F3BC-E832-7A1BC05C83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4D6264-FED0-1C00-D2F3-2B7265562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771DF-B3EE-33DC-EE5A-8CBFE2D04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5D3109-CB03-EEAC-172C-BFD6C69F4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252203-5463-F374-1D98-CD9BF848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8755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4E5C-A57E-B9FA-5708-C6903EB1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CAB3F-7897-1876-4093-C3A2CA0778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C3FFD-E665-DAEB-20B5-BC56D2344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FECEC-FC7B-D704-509A-3D84BDB3A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DDC93-5E02-4156-FDE5-072746843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7675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5AB1E1-ABA4-4ABD-B103-71E6B005EB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369D0-AC29-4ED4-97D3-A1ECC861E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9E61C-A531-E4EF-D584-540CE27D8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5FD14-4EE1-EEE6-7B3E-0C2D75203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18960-B322-B479-4B29-4B46D7830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7488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AC034-25B8-7827-8E89-8F6B194CE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36CE7-56C2-2AB5-98FC-0AE6A983A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94129-C5D2-A6AB-FF0C-32566509A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62B9B4-8C7E-F232-9537-607416825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12CB40-CADD-1275-7762-16B1E1B861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7"/>
          <a:stretch/>
        </p:blipFill>
        <p:spPr>
          <a:xfrm>
            <a:off x="249091" y="6201752"/>
            <a:ext cx="1122510" cy="2989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D4BA356-F256-2D24-89B0-401C70034ECA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5337544"/>
            <a:ext cx="838200" cy="695054"/>
          </a:xfrm>
          <a:prstGeom prst="rect">
            <a:avLst/>
          </a:prstGeom>
          <a:solidFill>
            <a:srgbClr val="C80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MY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681D3A-35A9-3250-9DC2-BADF36A037C7}"/>
              </a:ext>
            </a:extLst>
          </p:cNvPr>
          <p:cNvSpPr/>
          <p:nvPr userDrawn="1"/>
        </p:nvSpPr>
        <p:spPr>
          <a:xfrm>
            <a:off x="413934" y="0"/>
            <a:ext cx="298447" cy="1343114"/>
          </a:xfrm>
          <a:prstGeom prst="rect">
            <a:avLst/>
          </a:prstGeom>
          <a:solidFill>
            <a:sysClr val="windowText" lastClr="000000">
              <a:lumMod val="85000"/>
              <a:lumOff val="1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407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AC034-25B8-7827-8E89-8F6B194CE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36CE7-56C2-2AB5-98FC-0AE6A983A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94129-C5D2-A6AB-FF0C-32566509A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62B9B4-8C7E-F232-9537-607416825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12CB40-CADD-1275-7762-16B1E1B861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7"/>
          <a:stretch/>
        </p:blipFill>
        <p:spPr>
          <a:xfrm>
            <a:off x="249091" y="6201752"/>
            <a:ext cx="1122510" cy="2989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8A3ECA-3FCB-4B2B-1902-631152F8F5BD}"/>
              </a:ext>
            </a:extLst>
          </p:cNvPr>
          <p:cNvSpPr/>
          <p:nvPr userDrawn="1"/>
        </p:nvSpPr>
        <p:spPr>
          <a:xfrm>
            <a:off x="414670" y="0"/>
            <a:ext cx="265775" cy="1362271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93D00E-8A1B-D20F-25A1-31AAE0808904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5358808"/>
            <a:ext cx="838200" cy="687789"/>
          </a:xfrm>
          <a:prstGeom prst="rect">
            <a:avLst/>
          </a:prstGeom>
          <a:solidFill>
            <a:srgbClr val="FC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6140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FBAB6-7993-27F5-E798-F86FDB41C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6B54D-5A25-1E7F-1048-F1587AC5E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9C6D3-AFEA-45A1-00D8-A0AF799EC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285BE-A8E2-BAA2-C7A8-4603A2A54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51A16-88D1-B380-0FDD-C5A3384D3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0936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C9FE1-CDB7-3829-2D61-1DAC484E1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D5F7-7E13-6DF1-5B1F-2DFBE9A88B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D97B4-30A4-CF09-6524-86EFD5072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73977-6352-E277-CF16-29DD5F3DE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F37484-1ADF-F83E-E32B-AE05FA75A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54853F-0C8E-BBCA-E286-4CD66F99E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1898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565D2-9C2F-8776-3758-2B89697B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87160-0AED-0B2E-2295-ADD2749FA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6B0AB-B69F-2351-C7B6-25DF419B0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3DD56C-61BD-46F1-D0BB-7DE4408D4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366C8E-D713-6194-FC01-DFB9D38B8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062CCD-0A09-CB8E-1B66-F005FFA9C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2AD2F3-16D1-7387-82ED-95D50C001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14EC1-55D1-8F60-72F5-4CFC64CD0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26731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DDBC4-4726-9EBF-D122-0F64C758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5EE237-2B1C-1442-B7B4-314A5F376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E9D705-CD95-F041-B449-327D9E735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42771E-C100-2183-1553-8A994C8B7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2172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48D7AA-1B2E-25C8-EB30-9D6D61514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9A7DD1-771E-111F-9B60-E4E54F22D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F13676-04D0-9BE3-003C-7F1F80462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56875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847BD-D051-A468-54BB-C15FC7F7E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1A475-48CC-BF90-4E73-24EE26606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7EB55C-8B20-1394-E626-795BD1D61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3CF4D-82BC-695B-747C-1FEE328DC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72B5C2-8AE1-5AAF-27E7-CAC33F297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ADA86D-EB54-AB6D-3951-9E108D59A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4048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27020-E813-C7AD-29C2-0D73857AF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44016-74B5-E002-BD5E-CE67D50C1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7C74A-2B97-7D4B-145E-335DE76EA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CD1E0-7CEF-4FF7-B6B2-406878BE29D1}" type="datetimeFigureOut">
              <a:rPr lang="en-MY" smtClean="0"/>
              <a:t>6/3/2026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CAC88-0E2C-3255-9571-EDF4B9BEE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35031-1979-BCE9-42E7-582416193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D4EAA1-39C2-462A-9EE9-A412B029759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04491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1599292-918E-F9E0-5E75-6E3D96C3CCDC}"/>
              </a:ext>
            </a:extLst>
          </p:cNvPr>
          <p:cNvSpPr txBox="1"/>
          <p:nvPr/>
        </p:nvSpPr>
        <p:spPr>
          <a:xfrm>
            <a:off x="1141639" y="4706802"/>
            <a:ext cx="63717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90" dirty="0">
                <a:solidFill>
                  <a:schemeClr val="bg1">
                    <a:lumMod val="50000"/>
                  </a:schemeClr>
                </a:solidFill>
                <a:latin typeface="Roboto Light"/>
                <a:ea typeface="Roboto Light"/>
                <a:cs typeface="Roboto Light"/>
              </a:rPr>
              <a:t>Johnny Yong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600" b="1" spc="90" dirty="0">
                <a:solidFill>
                  <a:schemeClr val="bg1">
                    <a:lumMod val="50000"/>
                  </a:schemeClr>
                </a:solidFill>
                <a:latin typeface="Roboto Light"/>
                <a:ea typeface="Roboto Light"/>
                <a:cs typeface="Roboto Light"/>
              </a:rPr>
              <a:t>9 March </a:t>
            </a:r>
            <a:r>
              <a:rPr lang="en-US" sz="1600" b="1" spc="90" dirty="0">
                <a:solidFill>
                  <a:srgbClr val="D1204E"/>
                </a:solidFill>
                <a:latin typeface="Roboto Light"/>
                <a:ea typeface="Roboto Light"/>
                <a:cs typeface="Roboto Light"/>
              </a:rPr>
              <a:t>2026</a:t>
            </a:r>
            <a:endParaRPr lang="en-MY" sz="1600" b="1" spc="90" dirty="0">
              <a:solidFill>
                <a:srgbClr val="D1204E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E51843-4CC8-F3EE-11C9-58FF7FB26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639" y="1571172"/>
            <a:ext cx="7846332" cy="2694709"/>
          </a:xfrm>
        </p:spPr>
        <p:txBody>
          <a:bodyPr>
            <a:normAutofit/>
          </a:bodyPr>
          <a:lstStyle/>
          <a:p>
            <a:r>
              <a:rPr lang="en-US" sz="3600" dirty="0"/>
              <a:t>NOCLAR Findings among </a:t>
            </a:r>
            <a:br>
              <a:rPr lang="en-US" sz="3600" dirty="0"/>
            </a:br>
            <a:r>
              <a:rPr lang="en-US" sz="3600" dirty="0">
                <a:solidFill>
                  <a:srgbClr val="CC0066"/>
                </a:solidFill>
              </a:rPr>
              <a:t>Asia Pacific </a:t>
            </a:r>
            <a:r>
              <a:rPr lang="en-US" sz="3600" dirty="0"/>
              <a:t>Jurisdictions </a:t>
            </a:r>
            <a:br>
              <a:rPr lang="en-US" sz="3600" dirty="0"/>
            </a:br>
            <a:r>
              <a:rPr lang="en-US" sz="3600" dirty="0"/>
              <a:t>&gt;&gt; </a:t>
            </a:r>
            <a:r>
              <a:rPr lang="en-US" sz="3600" i="1" dirty="0"/>
              <a:t>2025 Survey</a:t>
            </a:r>
            <a:endParaRPr lang="en-MY" sz="2400" i="1" dirty="0"/>
          </a:p>
        </p:txBody>
      </p:sp>
    </p:spTree>
    <p:extLst>
      <p:ext uri="{BB962C8B-B14F-4D97-AF65-F5344CB8AC3E}">
        <p14:creationId xmlns:p14="http://schemas.microsoft.com/office/powerpoint/2010/main" val="175433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C6DEF-18F0-638E-43BD-F74443813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75575-3924-81AA-8E96-2E69BBB3A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NOCLAR Provision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2AEE8A-541B-4445-A6A2-3522F2C17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47850"/>
            <a:ext cx="7004050" cy="43513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IESBA issued the final pronouncement in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July 2016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New standard came into effect in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July 2017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Code was re-structured back in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2018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(so, the NOCLAR provision was re-drafted to follow the flow of the revised Code – PAIBs, PAPPs)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Proposed post implementation review (PIR) in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early 2026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– Strategic Work Plan </a:t>
            </a:r>
          </a:p>
        </p:txBody>
      </p:sp>
    </p:spTree>
    <p:extLst>
      <p:ext uri="{BB962C8B-B14F-4D97-AF65-F5344CB8AC3E}">
        <p14:creationId xmlns:p14="http://schemas.microsoft.com/office/powerpoint/2010/main" val="1626351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F5CDE-06DF-F0D9-19B9-4FC969E27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a NOCLAR?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E5B98-B362-347C-EE6E-F122075A0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521279"/>
            <a:ext cx="83248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introduces an ethical framework to guide PAs, including auditors, in deciding how best to act in the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public interest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when they become aware of NOCLAR or suspected NOCLAR. 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provides a clear pathway for auditors and other PAs to disclose identified or suspected NOCLAR to appropriate authorities in certain situations without being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constrained by the ethical duty of confidentiality. 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Places renewed emphasis on the role of senior level PAIBs in promoting </a:t>
            </a:r>
            <a:r>
              <a:rPr lang="en-US" sz="2000" dirty="0">
                <a:solidFill>
                  <a:srgbClr val="CC006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culture of compliance with laws and regulations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prevention of NOCLAR within their organizations. </a:t>
            </a:r>
            <a:endParaRPr lang="en-MY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730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10DDC-C345-E683-E702-A91F4BCA1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08B5-31EB-DF0D-BF73-E7F4F21C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697"/>
            <a:ext cx="10515600" cy="1325563"/>
          </a:xfrm>
        </p:spPr>
        <p:txBody>
          <a:bodyPr/>
          <a:lstStyle/>
          <a:p>
            <a:r>
              <a:rPr lang="en-US" dirty="0"/>
              <a:t>Which Laws &amp; Regulations are Covered – and Who?</a:t>
            </a:r>
            <a:endParaRPr lang="en-MY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39B1DE-366B-F042-AE0B-2107484F7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39276"/>
              </p:ext>
            </p:extLst>
          </p:nvPr>
        </p:nvGraphicFramePr>
        <p:xfrm>
          <a:off x="1783443" y="6858000"/>
          <a:ext cx="416560" cy="69499152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41985339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005405750"/>
                    </a:ext>
                  </a:extLst>
                </a:gridCol>
              </a:tblGrid>
              <a:tr h="69499152">
                <a:tc>
                  <a:txBody>
                    <a:bodyPr/>
                    <a:lstStyle/>
                    <a:p>
                      <a:endParaRPr lang="en-MY" sz="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MY" sz="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20641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CA9BB39-D0B3-AE52-0326-47CDE1F79C5C}"/>
              </a:ext>
            </a:extLst>
          </p:cNvPr>
          <p:cNvSpPr txBox="1">
            <a:spLocks/>
          </p:cNvSpPr>
          <p:nvPr/>
        </p:nvSpPr>
        <p:spPr>
          <a:xfrm>
            <a:off x="888092" y="2858066"/>
            <a:ext cx="42581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Examples of laws &amp; regulations includes those that deal with:</a:t>
            </a:r>
          </a:p>
          <a:p>
            <a:pPr>
              <a:lnSpc>
                <a:spcPct val="120000"/>
              </a:lnSpc>
            </a:pP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Fraud, corruption &amp; bribery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Money laundering, terrorist financing &amp; proceeds of crime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Securities markets &amp; trading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Banking &amp; other financial products &amp; services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Data protection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Tax &amp; pension liabilities &amp; payments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Environmental protection</a:t>
            </a:r>
          </a:p>
          <a:p>
            <a:pPr marL="285750" lvl="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Public health &amp; safety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E5F2A0-C315-C22D-6FD9-FB182CD93103}"/>
              </a:ext>
            </a:extLst>
          </p:cNvPr>
          <p:cNvSpPr txBox="1">
            <a:spLocks/>
          </p:cNvSpPr>
          <p:nvPr/>
        </p:nvSpPr>
        <p:spPr>
          <a:xfrm>
            <a:off x="5571672" y="1884135"/>
            <a:ext cx="5147128" cy="34054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NOCLAR in the Code does not address personal misconduct unrelated to the business activities of the client and acts of omission or commission by parties other than the following:</a:t>
            </a:r>
          </a:p>
          <a:p>
            <a:pPr>
              <a:lnSpc>
                <a:spcPct val="100000"/>
              </a:lnSpc>
            </a:pPr>
            <a:endParaRPr lang="en-US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A client</a:t>
            </a:r>
          </a:p>
          <a:p>
            <a:pPr marL="28575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TCWG of the client</a:t>
            </a:r>
          </a:p>
          <a:p>
            <a:pPr marL="28575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Management of the client; and/ or</a:t>
            </a:r>
          </a:p>
          <a:p>
            <a:pPr marL="285750" indent="-285750">
              <a:buClr>
                <a:srgbClr val="CC0066"/>
              </a:buClr>
              <a:buFont typeface="Wingdings" panose="05000000000000000000" pitchFamily="2" charset="2"/>
              <a:buChar char="ü"/>
            </a:pPr>
            <a:r>
              <a:rPr lang="en-US" sz="1600" dirty="0"/>
              <a:t>Other individuals working for or under the direction of the client</a:t>
            </a:r>
          </a:p>
          <a:p>
            <a:pPr>
              <a:lnSpc>
                <a:spcPct val="120000"/>
              </a:lnSpc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6305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DD889-6AE6-42FE-AAC8-57121697E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F435722-CC2C-4ECE-F8AF-49135A7EC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440908"/>
              </p:ext>
            </p:extLst>
          </p:nvPr>
        </p:nvGraphicFramePr>
        <p:xfrm>
          <a:off x="1242060" y="604519"/>
          <a:ext cx="9071610" cy="5339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39333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7DC53-1B13-98A2-EA72-F1CA54E23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 (in details)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A4278-3C8A-B52E-98AF-E57C5D3A8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Under extensive &amp; specialized legal landscape &amp; interpretation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Many areas are highly specialized/ emerging non financial information need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Regulator’s expectations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Conceptual ambiguity &amp; limited guidance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The notion of public interest may not has fully catch on (perhaps, PAO may need to come out with jurisdiction specific interpretation)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Difficulty in distinguishing between serious non-compliance &amp; minor infraction. More guidance on what can be interpreted as “substantial harm” for example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186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AA0E8-A8D7-8962-C041-D8FE8684F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18277-8C62-D4E2-C395-34337CDF9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 (in details) </a:t>
            </a:r>
            <a:r>
              <a:rPr lang="en-US" sz="2000" dirty="0">
                <a:solidFill>
                  <a:srgbClr val="FF0000"/>
                </a:solidFill>
              </a:rPr>
              <a:t>(continuation)</a:t>
            </a:r>
            <a:endParaRPr lang="en-MY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DAC8E-112D-B680-7F85-25B43B554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Potential gap in awareness, training &amp; general market readiness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Due process on internal escalation, documentation, different responses by senior &amp; junior PAIBs when confronting NOCLAR (more training program in these areas by PAOs)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How NOCLAR interacts with other whistleblowing law in each jurisdiction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General market readiness (</a:t>
            </a:r>
            <a:r>
              <a:rPr lang="en-US" dirty="0" err="1"/>
              <a:t>eg</a:t>
            </a:r>
            <a:r>
              <a:rPr lang="en-US" dirty="0"/>
              <a:t> India, China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Other structural &amp; operational barriers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Legal conflicts between confidentiality &amp; disclosure requirements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Lack of support for whistle-blowers (benevolent funds)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Enforcement gaps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Better corporate governance regime helps</a:t>
            </a:r>
          </a:p>
        </p:txBody>
      </p:sp>
    </p:spTree>
    <p:extLst>
      <p:ext uri="{BB962C8B-B14F-4D97-AF65-F5344CB8AC3E}">
        <p14:creationId xmlns:p14="http://schemas.microsoft.com/office/powerpoint/2010/main" val="63361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642D1-1AC2-D4AA-585C-7737B8293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CFB1-A2D6-D12B-87CA-4DC9CC526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the potential solutions?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5E4F8-9965-5506-3738-86C061A77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8286" y="1496725"/>
            <a:ext cx="8020050" cy="475831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Continuous education, regular updates &amp; telephone helplines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PAOs to promote such activity/ provide case studies / support materials (NAM) by IESBA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Periodic advocacy/ dialogues (with regulators/ senior PAIBs)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Lobbying for changes in laws &amp; regulations/ the need for competent authority (to receive reports?)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Financial support for members in distress </a:t>
            </a:r>
            <a:r>
              <a:rPr lang="en-US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eg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ICAEW, ACCA benevolent funds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Promoting good corporate governance practices (good corp. culture, tone </a:t>
            </a: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at the top)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Better articulation of the concept of “Public Interests” – members still doesn’t get it</a:t>
            </a:r>
          </a:p>
          <a:p>
            <a:pPr marL="0" indent="0">
              <a:buNone/>
            </a:pP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00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732BBDD8-8D49-4D88-8935-FBC3DCA33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314" y="2"/>
            <a:ext cx="7556686" cy="6857998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11E77D-2F10-9D01-09C6-007F62253150}"/>
              </a:ext>
            </a:extLst>
          </p:cNvPr>
          <p:cNvSpPr txBox="1"/>
          <p:nvPr/>
        </p:nvSpPr>
        <p:spPr>
          <a:xfrm>
            <a:off x="5103902" y="1787041"/>
            <a:ext cx="6619509" cy="31889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8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 &amp; 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21F89F-0584-9D86-5537-8578A2164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83"/>
          <a:stretch/>
        </p:blipFill>
        <p:spPr>
          <a:xfrm>
            <a:off x="474275" y="1053466"/>
            <a:ext cx="2160747" cy="5911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B7531A-7FAE-8A33-FA7C-4525D83E5590}"/>
              </a:ext>
            </a:extLst>
          </p:cNvPr>
          <p:cNvSpPr txBox="1"/>
          <p:nvPr/>
        </p:nvSpPr>
        <p:spPr>
          <a:xfrm>
            <a:off x="890429" y="6153619"/>
            <a:ext cx="4146038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MY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Confederation of Asian and Pacific Accountants</a:t>
            </a:r>
          </a:p>
        </p:txBody>
      </p:sp>
      <p:pic>
        <p:nvPicPr>
          <p:cNvPr id="5" name="Picture 8" descr="Connection, linkedin, linkedin logo, network icon">
            <a:extLst>
              <a:ext uri="{FF2B5EF4-FFF2-40B4-BE49-F238E27FC236}">
                <a16:creationId xmlns:a16="http://schemas.microsoft.com/office/drawing/2014/main" id="{71BF97C5-9909-1B4D-B52E-5A8BDE7F7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31" y="6129039"/>
            <a:ext cx="410798" cy="41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527422-5770-0D02-A688-6FE774A423E9}"/>
              </a:ext>
            </a:extLst>
          </p:cNvPr>
          <p:cNvSpPr txBox="1"/>
          <p:nvPr/>
        </p:nvSpPr>
        <p:spPr>
          <a:xfrm>
            <a:off x="403554" y="5655084"/>
            <a:ext cx="4834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80850"/>
                </a:solidFill>
              </a:rPr>
              <a:t>www.</a:t>
            </a:r>
            <a:r>
              <a:rPr lang="en-US" sz="2400" b="1" dirty="0">
                <a:solidFill>
                  <a:srgbClr val="C80850"/>
                </a:solidFill>
              </a:rPr>
              <a:t>capa-apac</a:t>
            </a:r>
            <a:r>
              <a:rPr lang="en-US" b="1" dirty="0">
                <a:solidFill>
                  <a:srgbClr val="C80850"/>
                </a:solidFill>
              </a:rPr>
              <a:t>.org</a:t>
            </a:r>
            <a:endParaRPr lang="en-MY" b="1" dirty="0">
              <a:solidFill>
                <a:srgbClr val="C80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197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</TotalTime>
  <Words>664</Words>
  <Application>Microsoft Office PowerPoint</Application>
  <PresentationFormat>Widescreen</PresentationFormat>
  <Paragraphs>73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Roboto</vt:lpstr>
      <vt:lpstr>Roboto Black</vt:lpstr>
      <vt:lpstr>Roboto Light</vt:lpstr>
      <vt:lpstr>Wingdings</vt:lpstr>
      <vt:lpstr>Office Theme</vt:lpstr>
      <vt:lpstr>NOCLAR Findings among  Asia Pacific Jurisdictions  &gt;&gt; 2025 Survey</vt:lpstr>
      <vt:lpstr>NOCLAR Provision</vt:lpstr>
      <vt:lpstr>What’s a NOCLAR?</vt:lpstr>
      <vt:lpstr>Which Laws &amp; Regulations are Covered – and Who?</vt:lpstr>
      <vt:lpstr>PowerPoint Presentation</vt:lpstr>
      <vt:lpstr>Findings (in details)</vt:lpstr>
      <vt:lpstr>Findings (in details) (continuation)</vt:lpstr>
      <vt:lpstr>What are the potential solutions?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Rachel Chee</dc:creator>
  <cp:lastModifiedBy>Johnny</cp:lastModifiedBy>
  <cp:revision>5</cp:revision>
  <cp:lastPrinted>2026-03-06T03:20:37Z</cp:lastPrinted>
  <dcterms:created xsi:type="dcterms:W3CDTF">2024-08-08T03:31:39Z</dcterms:created>
  <dcterms:modified xsi:type="dcterms:W3CDTF">2026-03-06T03:56:10Z</dcterms:modified>
</cp:coreProperties>
</file>