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6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47" r:id="rId7"/>
    <p:sldMasterId id="2147483711" r:id="rId8"/>
    <p:sldMasterId id="2147483717" r:id="rId9"/>
    <p:sldMasterId id="2147483726" r:id="rId10"/>
  </p:sldMasterIdLst>
  <p:notesMasterIdLst>
    <p:notesMasterId r:id="rId25"/>
  </p:notesMasterIdLst>
  <p:sldIdLst>
    <p:sldId id="268" r:id="rId11"/>
    <p:sldId id="289" r:id="rId12"/>
    <p:sldId id="318" r:id="rId13"/>
    <p:sldId id="306" r:id="rId14"/>
    <p:sldId id="323" r:id="rId15"/>
    <p:sldId id="325" r:id="rId16"/>
    <p:sldId id="315" r:id="rId17"/>
    <p:sldId id="320" r:id="rId18"/>
    <p:sldId id="305" r:id="rId19"/>
    <p:sldId id="321" r:id="rId20"/>
    <p:sldId id="322" r:id="rId21"/>
    <p:sldId id="307" r:id="rId22"/>
    <p:sldId id="302" r:id="rId23"/>
    <p:sldId id="286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ESBA" id="{C7A6A806-A4F1-574B-9F2E-E15B44EE21E0}">
          <p14:sldIdLst>
            <p14:sldId id="268"/>
            <p14:sldId id="289"/>
            <p14:sldId id="318"/>
            <p14:sldId id="306"/>
            <p14:sldId id="323"/>
            <p14:sldId id="325"/>
            <p14:sldId id="315"/>
            <p14:sldId id="320"/>
            <p14:sldId id="305"/>
            <p14:sldId id="321"/>
            <p14:sldId id="322"/>
            <p14:sldId id="307"/>
            <p14:sldId id="302"/>
            <p14:sldId id="28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6716365-38C8-293A-974C-A2D9CBBF0D47}" name="Jeanne Viljoen" initials="JV" userId="S::JeanneViljoen@ethicsboard.org::15b5a62f-600a-4206-957b-fe0e12035773" providerId="AD"/>
  <p188:author id="{AAFD516B-D577-E298-A505-86828FF8403E}" name="Joanne Holt" initials="JH" userId="S::joanneholt@ethicsboard.org::12fe25c6-4cb7-4225-920a-14a4ef202436" providerId="AD"/>
  <p188:author id="{E9688B74-D9DE-4D11-079C-962C98D8AAA5}" name="Jeanne Viljoen" initials="JV" userId="S::jeanneviljoen@ethicsboard.org::15b5a62f-600a-4206-957b-fe0e1203577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5DCE05-ED5F-4570-AC83-898D285B3889}" v="1164" dt="2026-03-09T12:13:21.058"/>
    <p1510:client id="{41749126-6252-455C-8FF2-1F9C96E41AA3}" v="40" dt="2026-03-09T11:38:27.118"/>
    <p1510:client id="{476696A5-B3FB-44AC-97D6-61B7E2E6CE8D}" v="1" dt="2026-03-09T13:11:54.584"/>
    <p1510:client id="{E7898E88-F308-4142-B0B7-595BF7807A93}" v="4" dt="2026-03-10T21:13:12.0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68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slideMasters/slideMaster5.xml" Id="rId8" /><Relationship Type="http://schemas.openxmlformats.org/officeDocument/2006/relationships/slide" Target="slides/slide3.xml" Id="rId13" /><Relationship Type="http://schemas.openxmlformats.org/officeDocument/2006/relationships/slide" Target="slides/slide8.xml" Id="rId18" /><Relationship Type="http://schemas.openxmlformats.org/officeDocument/2006/relationships/presProps" Target="presProps.xml" Id="rId26" /><Relationship Type="http://schemas.openxmlformats.org/officeDocument/2006/relationships/customXml" Target="../customXml/item3.xml" Id="rId3" /><Relationship Type="http://schemas.openxmlformats.org/officeDocument/2006/relationships/slide" Target="slides/slide11.xml" Id="rId21" /><Relationship Type="http://schemas.openxmlformats.org/officeDocument/2006/relationships/slideMaster" Target="slideMasters/slideMaster4.xml" Id="rId7" /><Relationship Type="http://schemas.openxmlformats.org/officeDocument/2006/relationships/slide" Target="slides/slide2.xml" Id="rId12" /><Relationship Type="http://schemas.openxmlformats.org/officeDocument/2006/relationships/slide" Target="slides/slide7.xml" Id="rId17" /><Relationship Type="http://schemas.openxmlformats.org/officeDocument/2006/relationships/notesMaster" Target="notesMasters/notesMaster1.xml" Id="rId25" /><Relationship Type="http://schemas.openxmlformats.org/officeDocument/2006/relationships/customXml" Target="../customXml/item2.xml" Id="rId2" /><Relationship Type="http://schemas.openxmlformats.org/officeDocument/2006/relationships/slide" Target="slides/slide6.xml" Id="rId16" /><Relationship Type="http://schemas.openxmlformats.org/officeDocument/2006/relationships/slide" Target="slides/slide10.xml" Id="rId20" /><Relationship Type="http://schemas.openxmlformats.org/officeDocument/2006/relationships/tableStyles" Target="tableStyles.xml" Id="rId29" /><Relationship Type="http://schemas.openxmlformats.org/officeDocument/2006/relationships/customXml" Target="../customXml/item1.xml" Id="rId1" /><Relationship Type="http://schemas.openxmlformats.org/officeDocument/2006/relationships/slideMaster" Target="slideMasters/slideMaster3.xml" Id="rId6" /><Relationship Type="http://schemas.openxmlformats.org/officeDocument/2006/relationships/slide" Target="slides/slide1.xml" Id="rId11" /><Relationship Type="http://schemas.openxmlformats.org/officeDocument/2006/relationships/slide" Target="slides/slide14.xml" Id="rId24" /><Relationship Type="http://schemas.microsoft.com/office/2018/10/relationships/authors" Target="authors.xml" Id="rId32" /><Relationship Type="http://schemas.openxmlformats.org/officeDocument/2006/relationships/slideMaster" Target="slideMasters/slideMaster2.xml" Id="rId5" /><Relationship Type="http://schemas.openxmlformats.org/officeDocument/2006/relationships/slide" Target="slides/slide5.xml" Id="rId15" /><Relationship Type="http://schemas.openxmlformats.org/officeDocument/2006/relationships/slide" Target="slides/slide13.xml" Id="rId23" /><Relationship Type="http://schemas.openxmlformats.org/officeDocument/2006/relationships/theme" Target="theme/theme1.xml" Id="rId28" /><Relationship Type="http://schemas.openxmlformats.org/officeDocument/2006/relationships/slideMaster" Target="slideMasters/slideMaster7.xml" Id="rId10" /><Relationship Type="http://schemas.openxmlformats.org/officeDocument/2006/relationships/slide" Target="slides/slide9.xml" Id="rId19" /><Relationship Type="http://schemas.microsoft.com/office/2015/10/relationships/revisionInfo" Target="revisionInfo.xml" Id="rId31" /><Relationship Type="http://schemas.openxmlformats.org/officeDocument/2006/relationships/slideMaster" Target="slideMasters/slideMaster1.xml" Id="rId4" /><Relationship Type="http://schemas.openxmlformats.org/officeDocument/2006/relationships/slideMaster" Target="slideMasters/slideMaster6.xml" Id="rId9" /><Relationship Type="http://schemas.openxmlformats.org/officeDocument/2006/relationships/slide" Target="slides/slide4.xml" Id="rId14" /><Relationship Type="http://schemas.openxmlformats.org/officeDocument/2006/relationships/slide" Target="slides/slide12.xml" Id="rId22" /><Relationship Type="http://schemas.openxmlformats.org/officeDocument/2006/relationships/viewProps" Target="viewProps.xml" Id="rId27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F919EC-2E45-4948-88E7-9484C7C159C8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BDBD425-82C6-4E66-977D-3425E8B6FFC6}">
      <dgm:prSet phldrT="[Text]" custT="1"/>
      <dgm:spPr/>
      <dgm:t>
        <a:bodyPr/>
        <a:lstStyle/>
        <a:p>
          <a:r>
            <a:rPr lang="en-US" sz="2000" dirty="0"/>
            <a:t>Pro</a:t>
          </a:r>
          <a:r>
            <a:rPr lang="en-US" sz="2000" dirty="0">
              <a:solidFill>
                <a:schemeClr val="bg1"/>
              </a:solidFill>
            </a:rPr>
            <a:t>mote</a:t>
          </a:r>
          <a:r>
            <a:rPr lang="en-US" sz="2000" dirty="0">
              <a:solidFill>
                <a:srgbClr val="00B0F0"/>
              </a:solidFill>
            </a:rPr>
            <a:t> </a:t>
          </a:r>
          <a:r>
            <a:rPr lang="en-US" sz="2000" dirty="0"/>
            <a:t>awareness and support the adoption and effective implementation of tech-related revisions</a:t>
          </a:r>
        </a:p>
      </dgm:t>
    </dgm:pt>
    <dgm:pt modelId="{559C692C-41EA-44CB-89E4-87A783EB1344}" type="parTrans" cxnId="{2EA0F07B-B777-47E4-8183-B23FB7B46A30}">
      <dgm:prSet/>
      <dgm:spPr/>
      <dgm:t>
        <a:bodyPr/>
        <a:lstStyle/>
        <a:p>
          <a:endParaRPr lang="en-US"/>
        </a:p>
      </dgm:t>
    </dgm:pt>
    <dgm:pt modelId="{402E7FC6-F205-4C6E-9CCB-436D4B7FAB1D}" type="sibTrans" cxnId="{2EA0F07B-B777-47E4-8183-B23FB7B46A30}">
      <dgm:prSet/>
      <dgm:spPr/>
      <dgm:t>
        <a:bodyPr/>
        <a:lstStyle/>
        <a:p>
          <a:endParaRPr lang="en-US"/>
        </a:p>
      </dgm:t>
    </dgm:pt>
    <dgm:pt modelId="{3C52110B-80B9-4F61-BBF7-8BE6A04CF3E1}">
      <dgm:prSet custT="1"/>
      <dgm:spPr/>
      <dgm:t>
        <a:bodyPr/>
        <a:lstStyle/>
        <a:p>
          <a:r>
            <a:rPr lang="en-US" sz="2000">
              <a:latin typeface="Calibri"/>
              <a:ea typeface="Calibri"/>
              <a:cs typeface="Calibri"/>
            </a:rPr>
            <a:t>Contribute to, or facilitate the development of, NAM and education materials to support application of the Code</a:t>
          </a:r>
        </a:p>
      </dgm:t>
    </dgm:pt>
    <dgm:pt modelId="{E1DFBB85-E56D-4151-A67F-D9B9ED833E36}" type="parTrans" cxnId="{45346014-3AFB-44E0-A70C-1DAFC47F2F5F}">
      <dgm:prSet/>
      <dgm:spPr/>
      <dgm:t>
        <a:bodyPr/>
        <a:lstStyle/>
        <a:p>
          <a:endParaRPr lang="en-US"/>
        </a:p>
      </dgm:t>
    </dgm:pt>
    <dgm:pt modelId="{A003A508-FBF3-4FCF-B9AA-2123D49C320D}" type="sibTrans" cxnId="{45346014-3AFB-44E0-A70C-1DAFC47F2F5F}">
      <dgm:prSet/>
      <dgm:spPr/>
      <dgm:t>
        <a:bodyPr/>
        <a:lstStyle/>
        <a:p>
          <a:endParaRPr lang="en-US"/>
        </a:p>
      </dgm:t>
    </dgm:pt>
    <dgm:pt modelId="{CD001C78-F050-4F63-855A-12EF022AE3F7}">
      <dgm:prSet phldrT="[Text]" custT="1"/>
      <dgm:spPr/>
      <dgm:t>
        <a:bodyPr/>
        <a:lstStyle/>
        <a:p>
          <a:r>
            <a:rPr lang="en-US" sz="2000" dirty="0"/>
            <a:t>Ra</a:t>
          </a:r>
          <a:r>
            <a:rPr lang="en-US" sz="2000" dirty="0">
              <a:solidFill>
                <a:schemeClr val="bg1"/>
              </a:solidFill>
            </a:rPr>
            <a:t>ise</a:t>
          </a:r>
          <a:r>
            <a:rPr lang="en-US" sz="2000" dirty="0"/>
            <a:t> awareness of ethical issues and challenges arising from PAs and SAPs </a:t>
          </a:r>
        </a:p>
      </dgm:t>
    </dgm:pt>
    <dgm:pt modelId="{3D641696-65C3-485D-A1D1-909E81E5E583}" type="parTrans" cxnId="{B33B2FAD-57DA-4C65-B290-925A5515504F}">
      <dgm:prSet/>
      <dgm:spPr/>
      <dgm:t>
        <a:bodyPr/>
        <a:lstStyle/>
        <a:p>
          <a:endParaRPr lang="en-US"/>
        </a:p>
      </dgm:t>
    </dgm:pt>
    <dgm:pt modelId="{04FC9A6F-8337-45CD-BD13-48F8CC8893AE}" type="sibTrans" cxnId="{B33B2FAD-57DA-4C65-B290-925A5515504F}">
      <dgm:prSet/>
      <dgm:spPr/>
      <dgm:t>
        <a:bodyPr/>
        <a:lstStyle/>
        <a:p>
          <a:endParaRPr lang="en-US"/>
        </a:p>
      </dgm:t>
    </dgm:pt>
    <dgm:pt modelId="{72C7BE02-FF29-4EAE-A406-5DB81EE1F65E}">
      <dgm:prSet custT="1"/>
      <dgm:spPr/>
      <dgm:t>
        <a:bodyPr/>
        <a:lstStyle/>
        <a:p>
          <a:r>
            <a:rPr lang="en-US" sz="2000" dirty="0">
              <a:latin typeface="Calibri"/>
              <a:ea typeface="Calibri"/>
              <a:cs typeface="Calibri"/>
            </a:rPr>
            <a:t>Activities and deliverables informed and guided by IESBA’s SMART framework</a:t>
          </a:r>
          <a:endParaRPr lang="en-US" sz="2000" dirty="0">
            <a:solidFill>
              <a:schemeClr val="accent2"/>
            </a:solidFill>
          </a:endParaRPr>
        </a:p>
      </dgm:t>
    </dgm:pt>
    <dgm:pt modelId="{35D71F9E-C425-4626-A872-B556A5604016}" type="parTrans" cxnId="{453BBB73-6AFC-444E-9658-63775A65A0BD}">
      <dgm:prSet/>
      <dgm:spPr/>
      <dgm:t>
        <a:bodyPr/>
        <a:lstStyle/>
        <a:p>
          <a:endParaRPr lang="en-US"/>
        </a:p>
      </dgm:t>
    </dgm:pt>
    <dgm:pt modelId="{83D28FFB-A074-4C92-8D3D-D9A0BFAFD1FB}" type="sibTrans" cxnId="{453BBB73-6AFC-444E-9658-63775A65A0BD}">
      <dgm:prSet/>
      <dgm:spPr/>
      <dgm:t>
        <a:bodyPr/>
        <a:lstStyle/>
        <a:p>
          <a:endParaRPr lang="en-US"/>
        </a:p>
      </dgm:t>
    </dgm:pt>
    <dgm:pt modelId="{7E2D29B2-D11A-4826-BE75-18ACC77E3383}">
      <dgm:prSet custT="1"/>
      <dgm:spPr/>
      <dgm:t>
        <a:bodyPr/>
        <a:lstStyle/>
        <a:p>
          <a:r>
            <a:rPr lang="en-US" sz="2000">
              <a:solidFill>
                <a:schemeClr val="accent2"/>
              </a:solidFill>
            </a:rPr>
            <a:t>Close coordination with IAASB, assessing ethical implications of tech-related developments explored or advanced by IAASB projects and initiatives</a:t>
          </a:r>
        </a:p>
      </dgm:t>
    </dgm:pt>
    <dgm:pt modelId="{ABB2D4CD-82F7-4520-8949-955308C7A2AF}" type="parTrans" cxnId="{564EEC18-2C35-4421-A89E-783ED862ECC7}">
      <dgm:prSet/>
      <dgm:spPr/>
      <dgm:t>
        <a:bodyPr/>
        <a:lstStyle/>
        <a:p>
          <a:endParaRPr lang="en-US"/>
        </a:p>
      </dgm:t>
    </dgm:pt>
    <dgm:pt modelId="{37094B4F-EA8F-4AEF-A562-155F434A1465}" type="sibTrans" cxnId="{564EEC18-2C35-4421-A89E-783ED862ECC7}">
      <dgm:prSet/>
      <dgm:spPr/>
      <dgm:t>
        <a:bodyPr/>
        <a:lstStyle/>
        <a:p>
          <a:endParaRPr lang="en-US"/>
        </a:p>
      </dgm:t>
    </dgm:pt>
    <dgm:pt modelId="{CD620ECA-DAC0-48D4-B6B4-04DD60F1AC21}" type="pres">
      <dgm:prSet presAssocID="{B6F919EC-2E45-4948-88E7-9484C7C159C8}" presName="Name0" presStyleCnt="0">
        <dgm:presLayoutVars>
          <dgm:chMax val="7"/>
          <dgm:chPref val="7"/>
          <dgm:dir/>
        </dgm:presLayoutVars>
      </dgm:prSet>
      <dgm:spPr/>
    </dgm:pt>
    <dgm:pt modelId="{279DF56D-00EF-43C4-965A-95685EE57717}" type="pres">
      <dgm:prSet presAssocID="{B6F919EC-2E45-4948-88E7-9484C7C159C8}" presName="Name1" presStyleCnt="0"/>
      <dgm:spPr/>
    </dgm:pt>
    <dgm:pt modelId="{13509F06-D2C8-403F-A6A0-52EEE06E3074}" type="pres">
      <dgm:prSet presAssocID="{B6F919EC-2E45-4948-88E7-9484C7C159C8}" presName="cycle" presStyleCnt="0"/>
      <dgm:spPr/>
    </dgm:pt>
    <dgm:pt modelId="{352DB276-3B88-440C-88A0-754FB10E57C3}" type="pres">
      <dgm:prSet presAssocID="{B6F919EC-2E45-4948-88E7-9484C7C159C8}" presName="srcNode" presStyleLbl="node1" presStyleIdx="0" presStyleCnt="5"/>
      <dgm:spPr/>
    </dgm:pt>
    <dgm:pt modelId="{963E056F-F94A-4D09-A726-627420A24FB5}" type="pres">
      <dgm:prSet presAssocID="{B6F919EC-2E45-4948-88E7-9484C7C159C8}" presName="conn" presStyleLbl="parChTrans1D2" presStyleIdx="0" presStyleCnt="1"/>
      <dgm:spPr/>
    </dgm:pt>
    <dgm:pt modelId="{6A862B4D-FD05-4500-8519-B401EC9C3CE1}" type="pres">
      <dgm:prSet presAssocID="{B6F919EC-2E45-4948-88E7-9484C7C159C8}" presName="extraNode" presStyleLbl="node1" presStyleIdx="0" presStyleCnt="5"/>
      <dgm:spPr/>
    </dgm:pt>
    <dgm:pt modelId="{05969E1E-E004-4180-9421-49C189BA68AE}" type="pres">
      <dgm:prSet presAssocID="{B6F919EC-2E45-4948-88E7-9484C7C159C8}" presName="dstNode" presStyleLbl="node1" presStyleIdx="0" presStyleCnt="5"/>
      <dgm:spPr/>
    </dgm:pt>
    <dgm:pt modelId="{D9976F55-35C5-43ED-974A-6ABE8D088E7C}" type="pres">
      <dgm:prSet presAssocID="{ABDBD425-82C6-4E66-977D-3425E8B6FFC6}" presName="text_1" presStyleLbl="node1" presStyleIdx="0" presStyleCnt="5">
        <dgm:presLayoutVars>
          <dgm:bulletEnabled val="1"/>
        </dgm:presLayoutVars>
      </dgm:prSet>
      <dgm:spPr/>
    </dgm:pt>
    <dgm:pt modelId="{7177D762-3B02-4E16-8B9C-5C9911AE9259}" type="pres">
      <dgm:prSet presAssocID="{ABDBD425-82C6-4E66-977D-3425E8B6FFC6}" presName="accent_1" presStyleCnt="0"/>
      <dgm:spPr/>
    </dgm:pt>
    <dgm:pt modelId="{7F7CDECE-0317-41F1-97A8-644016703BE2}" type="pres">
      <dgm:prSet presAssocID="{ABDBD425-82C6-4E66-977D-3425E8B6FFC6}" presName="accentRepeatNode" presStyleLbl="solidFgAcc1" presStyleIdx="0" presStyleCnt="5"/>
      <dgm:spPr/>
    </dgm:pt>
    <dgm:pt modelId="{DE9AA0EC-629E-4D5D-91D1-248405658C8C}" type="pres">
      <dgm:prSet presAssocID="{CD001C78-F050-4F63-855A-12EF022AE3F7}" presName="text_2" presStyleLbl="node1" presStyleIdx="1" presStyleCnt="5">
        <dgm:presLayoutVars>
          <dgm:bulletEnabled val="1"/>
        </dgm:presLayoutVars>
      </dgm:prSet>
      <dgm:spPr/>
    </dgm:pt>
    <dgm:pt modelId="{E228AC6D-4215-4363-800E-A4F3B88D2E38}" type="pres">
      <dgm:prSet presAssocID="{CD001C78-F050-4F63-855A-12EF022AE3F7}" presName="accent_2" presStyleCnt="0"/>
      <dgm:spPr/>
    </dgm:pt>
    <dgm:pt modelId="{2FA2E408-49C3-4FF0-A99E-7CF4AADA6A91}" type="pres">
      <dgm:prSet presAssocID="{CD001C78-F050-4F63-855A-12EF022AE3F7}" presName="accentRepeatNode" presStyleLbl="solidFgAcc1" presStyleIdx="1" presStyleCnt="5"/>
      <dgm:spPr/>
    </dgm:pt>
    <dgm:pt modelId="{588B6EA1-3F0B-4341-8DD1-7E63B4160EB6}" type="pres">
      <dgm:prSet presAssocID="{3C52110B-80B9-4F61-BBF7-8BE6A04CF3E1}" presName="text_3" presStyleLbl="node1" presStyleIdx="2" presStyleCnt="5">
        <dgm:presLayoutVars>
          <dgm:bulletEnabled val="1"/>
        </dgm:presLayoutVars>
      </dgm:prSet>
      <dgm:spPr/>
    </dgm:pt>
    <dgm:pt modelId="{3724C03D-F216-487A-A765-31C2A67184B8}" type="pres">
      <dgm:prSet presAssocID="{3C52110B-80B9-4F61-BBF7-8BE6A04CF3E1}" presName="accent_3" presStyleCnt="0"/>
      <dgm:spPr/>
    </dgm:pt>
    <dgm:pt modelId="{FCB8C802-44EE-4979-AFC7-5FCF6DAC3381}" type="pres">
      <dgm:prSet presAssocID="{3C52110B-80B9-4F61-BBF7-8BE6A04CF3E1}" presName="accentRepeatNode" presStyleLbl="solidFgAcc1" presStyleIdx="2" presStyleCnt="5"/>
      <dgm:spPr/>
    </dgm:pt>
    <dgm:pt modelId="{B6C5D3C4-C6B0-4A36-BBCA-5C927217B618}" type="pres">
      <dgm:prSet presAssocID="{72C7BE02-FF29-4EAE-A406-5DB81EE1F65E}" presName="text_4" presStyleLbl="node1" presStyleIdx="3" presStyleCnt="5">
        <dgm:presLayoutVars>
          <dgm:bulletEnabled val="1"/>
        </dgm:presLayoutVars>
      </dgm:prSet>
      <dgm:spPr/>
    </dgm:pt>
    <dgm:pt modelId="{DE6ADAD0-D9B7-4F63-81C8-745B207CF8DB}" type="pres">
      <dgm:prSet presAssocID="{72C7BE02-FF29-4EAE-A406-5DB81EE1F65E}" presName="accent_4" presStyleCnt="0"/>
      <dgm:spPr/>
    </dgm:pt>
    <dgm:pt modelId="{39D8E584-50C8-41D4-830E-C585815CB54B}" type="pres">
      <dgm:prSet presAssocID="{72C7BE02-FF29-4EAE-A406-5DB81EE1F65E}" presName="accentRepeatNode" presStyleLbl="solidFgAcc1" presStyleIdx="3" presStyleCnt="5"/>
      <dgm:spPr/>
    </dgm:pt>
    <dgm:pt modelId="{871CD0FB-D083-4292-AA7E-4946B668FF33}" type="pres">
      <dgm:prSet presAssocID="{7E2D29B2-D11A-4826-BE75-18ACC77E3383}" presName="text_5" presStyleLbl="node1" presStyleIdx="4" presStyleCnt="5">
        <dgm:presLayoutVars>
          <dgm:bulletEnabled val="1"/>
        </dgm:presLayoutVars>
      </dgm:prSet>
      <dgm:spPr/>
    </dgm:pt>
    <dgm:pt modelId="{254FB8F0-F790-4E5B-A213-6DC7D12A7B86}" type="pres">
      <dgm:prSet presAssocID="{7E2D29B2-D11A-4826-BE75-18ACC77E3383}" presName="accent_5" presStyleCnt="0"/>
      <dgm:spPr/>
    </dgm:pt>
    <dgm:pt modelId="{CBB6A551-2805-4DD4-ACC2-AF63C49B8266}" type="pres">
      <dgm:prSet presAssocID="{7E2D29B2-D11A-4826-BE75-18ACC77E3383}" presName="accentRepeatNode" presStyleLbl="solidFgAcc1" presStyleIdx="4" presStyleCnt="5"/>
      <dgm:spPr/>
    </dgm:pt>
  </dgm:ptLst>
  <dgm:cxnLst>
    <dgm:cxn modelId="{45346014-3AFB-44E0-A70C-1DAFC47F2F5F}" srcId="{B6F919EC-2E45-4948-88E7-9484C7C159C8}" destId="{3C52110B-80B9-4F61-BBF7-8BE6A04CF3E1}" srcOrd="2" destOrd="0" parTransId="{E1DFBB85-E56D-4151-A67F-D9B9ED833E36}" sibTransId="{A003A508-FBF3-4FCF-B9AA-2123D49C320D}"/>
    <dgm:cxn modelId="{564EEC18-2C35-4421-A89E-783ED862ECC7}" srcId="{B6F919EC-2E45-4948-88E7-9484C7C159C8}" destId="{7E2D29B2-D11A-4826-BE75-18ACC77E3383}" srcOrd="4" destOrd="0" parTransId="{ABB2D4CD-82F7-4520-8949-955308C7A2AF}" sibTransId="{37094B4F-EA8F-4AEF-A562-155F434A1465}"/>
    <dgm:cxn modelId="{8B5A4119-B536-47E7-9417-E19619DF904E}" type="presOf" srcId="{72C7BE02-FF29-4EAE-A406-5DB81EE1F65E}" destId="{B6C5D3C4-C6B0-4A36-BBCA-5C927217B618}" srcOrd="0" destOrd="0" presId="urn:microsoft.com/office/officeart/2008/layout/VerticalCurvedList"/>
    <dgm:cxn modelId="{453BBB73-6AFC-444E-9658-63775A65A0BD}" srcId="{B6F919EC-2E45-4948-88E7-9484C7C159C8}" destId="{72C7BE02-FF29-4EAE-A406-5DB81EE1F65E}" srcOrd="3" destOrd="0" parTransId="{35D71F9E-C425-4626-A872-B556A5604016}" sibTransId="{83D28FFB-A074-4C92-8D3D-D9A0BFAFD1FB}"/>
    <dgm:cxn modelId="{77AABD75-2FC5-4468-97BB-02D7599A7305}" type="presOf" srcId="{CD001C78-F050-4F63-855A-12EF022AE3F7}" destId="{DE9AA0EC-629E-4D5D-91D1-248405658C8C}" srcOrd="0" destOrd="0" presId="urn:microsoft.com/office/officeart/2008/layout/VerticalCurvedList"/>
    <dgm:cxn modelId="{2EA0F07B-B777-47E4-8183-B23FB7B46A30}" srcId="{B6F919EC-2E45-4948-88E7-9484C7C159C8}" destId="{ABDBD425-82C6-4E66-977D-3425E8B6FFC6}" srcOrd="0" destOrd="0" parTransId="{559C692C-41EA-44CB-89E4-87A783EB1344}" sibTransId="{402E7FC6-F205-4C6E-9CCB-436D4B7FAB1D}"/>
    <dgm:cxn modelId="{0AE95A98-4477-41E2-919E-D2EEAD97D7FD}" type="presOf" srcId="{3C52110B-80B9-4F61-BBF7-8BE6A04CF3E1}" destId="{588B6EA1-3F0B-4341-8DD1-7E63B4160EB6}" srcOrd="0" destOrd="0" presId="urn:microsoft.com/office/officeart/2008/layout/VerticalCurvedList"/>
    <dgm:cxn modelId="{EA2A7BA7-7662-4E80-9044-6670F90DB528}" type="presOf" srcId="{ABDBD425-82C6-4E66-977D-3425E8B6FFC6}" destId="{D9976F55-35C5-43ED-974A-6ABE8D088E7C}" srcOrd="0" destOrd="0" presId="urn:microsoft.com/office/officeart/2008/layout/VerticalCurvedList"/>
    <dgm:cxn modelId="{B33B2FAD-57DA-4C65-B290-925A5515504F}" srcId="{B6F919EC-2E45-4948-88E7-9484C7C159C8}" destId="{CD001C78-F050-4F63-855A-12EF022AE3F7}" srcOrd="1" destOrd="0" parTransId="{3D641696-65C3-485D-A1D1-909E81E5E583}" sibTransId="{04FC9A6F-8337-45CD-BD13-48F8CC8893AE}"/>
    <dgm:cxn modelId="{A75929BD-E291-42BF-868D-094AE76389DD}" type="presOf" srcId="{B6F919EC-2E45-4948-88E7-9484C7C159C8}" destId="{CD620ECA-DAC0-48D4-B6B4-04DD60F1AC21}" srcOrd="0" destOrd="0" presId="urn:microsoft.com/office/officeart/2008/layout/VerticalCurvedList"/>
    <dgm:cxn modelId="{CFFA3ED0-8686-4F6D-83A5-5D2C6C3DD709}" type="presOf" srcId="{7E2D29B2-D11A-4826-BE75-18ACC77E3383}" destId="{871CD0FB-D083-4292-AA7E-4946B668FF33}" srcOrd="0" destOrd="0" presId="urn:microsoft.com/office/officeart/2008/layout/VerticalCurvedList"/>
    <dgm:cxn modelId="{08CB77D0-FE28-468F-94E9-CCC65F40FCE8}" type="presOf" srcId="{402E7FC6-F205-4C6E-9CCB-436D4B7FAB1D}" destId="{963E056F-F94A-4D09-A726-627420A24FB5}" srcOrd="0" destOrd="0" presId="urn:microsoft.com/office/officeart/2008/layout/VerticalCurvedList"/>
    <dgm:cxn modelId="{B48B71E8-D6C6-4112-B8B1-B46B080C2A4F}" type="presParOf" srcId="{CD620ECA-DAC0-48D4-B6B4-04DD60F1AC21}" destId="{279DF56D-00EF-43C4-965A-95685EE57717}" srcOrd="0" destOrd="0" presId="urn:microsoft.com/office/officeart/2008/layout/VerticalCurvedList"/>
    <dgm:cxn modelId="{B6DBDFAA-C2BB-472F-899F-3F09AA192536}" type="presParOf" srcId="{279DF56D-00EF-43C4-965A-95685EE57717}" destId="{13509F06-D2C8-403F-A6A0-52EEE06E3074}" srcOrd="0" destOrd="0" presId="urn:microsoft.com/office/officeart/2008/layout/VerticalCurvedList"/>
    <dgm:cxn modelId="{F8033A2D-3075-4D67-BD74-994BC8123B37}" type="presParOf" srcId="{13509F06-D2C8-403F-A6A0-52EEE06E3074}" destId="{352DB276-3B88-440C-88A0-754FB10E57C3}" srcOrd="0" destOrd="0" presId="urn:microsoft.com/office/officeart/2008/layout/VerticalCurvedList"/>
    <dgm:cxn modelId="{700257C0-7A50-4A63-813D-C609E746B6A1}" type="presParOf" srcId="{13509F06-D2C8-403F-A6A0-52EEE06E3074}" destId="{963E056F-F94A-4D09-A726-627420A24FB5}" srcOrd="1" destOrd="0" presId="urn:microsoft.com/office/officeart/2008/layout/VerticalCurvedList"/>
    <dgm:cxn modelId="{34DA17A6-33E7-4FD1-8326-D031EC30199D}" type="presParOf" srcId="{13509F06-D2C8-403F-A6A0-52EEE06E3074}" destId="{6A862B4D-FD05-4500-8519-B401EC9C3CE1}" srcOrd="2" destOrd="0" presId="urn:microsoft.com/office/officeart/2008/layout/VerticalCurvedList"/>
    <dgm:cxn modelId="{942F8A03-BBD9-4EE2-A192-C92DFC217E33}" type="presParOf" srcId="{13509F06-D2C8-403F-A6A0-52EEE06E3074}" destId="{05969E1E-E004-4180-9421-49C189BA68AE}" srcOrd="3" destOrd="0" presId="urn:microsoft.com/office/officeart/2008/layout/VerticalCurvedList"/>
    <dgm:cxn modelId="{EC16E651-1515-47E1-A979-72011F6001AA}" type="presParOf" srcId="{279DF56D-00EF-43C4-965A-95685EE57717}" destId="{D9976F55-35C5-43ED-974A-6ABE8D088E7C}" srcOrd="1" destOrd="0" presId="urn:microsoft.com/office/officeart/2008/layout/VerticalCurvedList"/>
    <dgm:cxn modelId="{A6DEC535-F2BC-4F92-9109-B72D0A0797D1}" type="presParOf" srcId="{279DF56D-00EF-43C4-965A-95685EE57717}" destId="{7177D762-3B02-4E16-8B9C-5C9911AE9259}" srcOrd="2" destOrd="0" presId="urn:microsoft.com/office/officeart/2008/layout/VerticalCurvedList"/>
    <dgm:cxn modelId="{A863BA9D-6188-40A3-BD9D-D150DD30FD91}" type="presParOf" srcId="{7177D762-3B02-4E16-8B9C-5C9911AE9259}" destId="{7F7CDECE-0317-41F1-97A8-644016703BE2}" srcOrd="0" destOrd="0" presId="urn:microsoft.com/office/officeart/2008/layout/VerticalCurvedList"/>
    <dgm:cxn modelId="{45E3EC2B-434C-48CD-A1EB-5A48D90025F0}" type="presParOf" srcId="{279DF56D-00EF-43C4-965A-95685EE57717}" destId="{DE9AA0EC-629E-4D5D-91D1-248405658C8C}" srcOrd="3" destOrd="0" presId="urn:microsoft.com/office/officeart/2008/layout/VerticalCurvedList"/>
    <dgm:cxn modelId="{1103BCF1-646B-4B92-8707-FE2E3A49D9FA}" type="presParOf" srcId="{279DF56D-00EF-43C4-965A-95685EE57717}" destId="{E228AC6D-4215-4363-800E-A4F3B88D2E38}" srcOrd="4" destOrd="0" presId="urn:microsoft.com/office/officeart/2008/layout/VerticalCurvedList"/>
    <dgm:cxn modelId="{B246B087-DBED-48DD-AFB4-FD292F371597}" type="presParOf" srcId="{E228AC6D-4215-4363-800E-A4F3B88D2E38}" destId="{2FA2E408-49C3-4FF0-A99E-7CF4AADA6A91}" srcOrd="0" destOrd="0" presId="urn:microsoft.com/office/officeart/2008/layout/VerticalCurvedList"/>
    <dgm:cxn modelId="{4F3ED7E9-A0F3-4F9D-A25A-062F7811C983}" type="presParOf" srcId="{279DF56D-00EF-43C4-965A-95685EE57717}" destId="{588B6EA1-3F0B-4341-8DD1-7E63B4160EB6}" srcOrd="5" destOrd="0" presId="urn:microsoft.com/office/officeart/2008/layout/VerticalCurvedList"/>
    <dgm:cxn modelId="{20394BB6-48CA-4277-9BDB-D7BBFA698028}" type="presParOf" srcId="{279DF56D-00EF-43C4-965A-95685EE57717}" destId="{3724C03D-F216-487A-A765-31C2A67184B8}" srcOrd="6" destOrd="0" presId="urn:microsoft.com/office/officeart/2008/layout/VerticalCurvedList"/>
    <dgm:cxn modelId="{49A7FF1D-113B-40BE-9094-8699AA95B9BF}" type="presParOf" srcId="{3724C03D-F216-487A-A765-31C2A67184B8}" destId="{FCB8C802-44EE-4979-AFC7-5FCF6DAC3381}" srcOrd="0" destOrd="0" presId="urn:microsoft.com/office/officeart/2008/layout/VerticalCurvedList"/>
    <dgm:cxn modelId="{2406EE6B-980E-49F5-B994-086E7E129CD4}" type="presParOf" srcId="{279DF56D-00EF-43C4-965A-95685EE57717}" destId="{B6C5D3C4-C6B0-4A36-BBCA-5C927217B618}" srcOrd="7" destOrd="0" presId="urn:microsoft.com/office/officeart/2008/layout/VerticalCurvedList"/>
    <dgm:cxn modelId="{FDBE3450-9095-4536-8C3E-D015F3AD80F9}" type="presParOf" srcId="{279DF56D-00EF-43C4-965A-95685EE57717}" destId="{DE6ADAD0-D9B7-4F63-81C8-745B207CF8DB}" srcOrd="8" destOrd="0" presId="urn:microsoft.com/office/officeart/2008/layout/VerticalCurvedList"/>
    <dgm:cxn modelId="{FA430537-4B05-4316-A7E9-1C8C7527639D}" type="presParOf" srcId="{DE6ADAD0-D9B7-4F63-81C8-745B207CF8DB}" destId="{39D8E584-50C8-41D4-830E-C585815CB54B}" srcOrd="0" destOrd="0" presId="urn:microsoft.com/office/officeart/2008/layout/VerticalCurvedList"/>
    <dgm:cxn modelId="{3F081220-0B36-4E04-83C4-66AA96B32AD8}" type="presParOf" srcId="{279DF56D-00EF-43C4-965A-95685EE57717}" destId="{871CD0FB-D083-4292-AA7E-4946B668FF33}" srcOrd="9" destOrd="0" presId="urn:microsoft.com/office/officeart/2008/layout/VerticalCurvedList"/>
    <dgm:cxn modelId="{A2961AED-B61B-4284-8BAC-A2CF92CD20FB}" type="presParOf" srcId="{279DF56D-00EF-43C4-965A-95685EE57717}" destId="{254FB8F0-F790-4E5B-A213-6DC7D12A7B86}" srcOrd="10" destOrd="0" presId="urn:microsoft.com/office/officeart/2008/layout/VerticalCurvedList"/>
    <dgm:cxn modelId="{398A471F-9FC8-4A97-9A8D-EDE44B1EEE37}" type="presParOf" srcId="{254FB8F0-F790-4E5B-A213-6DC7D12A7B86}" destId="{CBB6A551-2805-4DD4-ACC2-AF63C49B826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E056F-F94A-4D09-A726-627420A24FB5}">
      <dsp:nvSpPr>
        <dsp:cNvPr id="0" name=""/>
        <dsp:cNvSpPr/>
      </dsp:nvSpPr>
      <dsp:spPr>
        <a:xfrm>
          <a:off x="-5295546" y="-811010"/>
          <a:ext cx="6305804" cy="6305804"/>
        </a:xfrm>
        <a:prstGeom prst="blockArc">
          <a:avLst>
            <a:gd name="adj1" fmla="val 18900000"/>
            <a:gd name="adj2" fmla="val 2700000"/>
            <a:gd name="adj3" fmla="val 343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976F55-35C5-43ED-974A-6ABE8D088E7C}">
      <dsp:nvSpPr>
        <dsp:cNvPr id="0" name=""/>
        <dsp:cNvSpPr/>
      </dsp:nvSpPr>
      <dsp:spPr>
        <a:xfrm>
          <a:off x="441809" y="292642"/>
          <a:ext cx="9198205" cy="5856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486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</a:t>
          </a:r>
          <a:r>
            <a:rPr lang="en-US" sz="2000" kern="1200" dirty="0">
              <a:solidFill>
                <a:schemeClr val="bg1"/>
              </a:solidFill>
            </a:rPr>
            <a:t>mote</a:t>
          </a:r>
          <a:r>
            <a:rPr lang="en-US" sz="2000" kern="1200" dirty="0">
              <a:solidFill>
                <a:srgbClr val="00B0F0"/>
              </a:solidFill>
            </a:rPr>
            <a:t> </a:t>
          </a:r>
          <a:r>
            <a:rPr lang="en-US" sz="2000" kern="1200" dirty="0"/>
            <a:t>awareness and support the adoption and effective implementation of tech-related revisions</a:t>
          </a:r>
        </a:p>
      </dsp:txBody>
      <dsp:txXfrm>
        <a:off x="441809" y="292642"/>
        <a:ext cx="9198205" cy="585660"/>
      </dsp:txXfrm>
    </dsp:sp>
    <dsp:sp modelId="{7F7CDECE-0317-41F1-97A8-644016703BE2}">
      <dsp:nvSpPr>
        <dsp:cNvPr id="0" name=""/>
        <dsp:cNvSpPr/>
      </dsp:nvSpPr>
      <dsp:spPr>
        <a:xfrm>
          <a:off x="75772" y="219435"/>
          <a:ext cx="732075" cy="7320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9AA0EC-629E-4D5D-91D1-248405658C8C}">
      <dsp:nvSpPr>
        <dsp:cNvPr id="0" name=""/>
        <dsp:cNvSpPr/>
      </dsp:nvSpPr>
      <dsp:spPr>
        <a:xfrm>
          <a:off x="861476" y="1170852"/>
          <a:ext cx="8778538" cy="58566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486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Ra</a:t>
          </a:r>
          <a:r>
            <a:rPr lang="en-US" sz="2000" kern="1200" dirty="0">
              <a:solidFill>
                <a:schemeClr val="bg1"/>
              </a:solidFill>
            </a:rPr>
            <a:t>ise</a:t>
          </a:r>
          <a:r>
            <a:rPr lang="en-US" sz="2000" kern="1200" dirty="0"/>
            <a:t> awareness of ethical issues and challenges arising from PAs and SAPs </a:t>
          </a:r>
        </a:p>
      </dsp:txBody>
      <dsp:txXfrm>
        <a:off x="861476" y="1170852"/>
        <a:ext cx="8778538" cy="585660"/>
      </dsp:txXfrm>
    </dsp:sp>
    <dsp:sp modelId="{2FA2E408-49C3-4FF0-A99E-7CF4AADA6A91}">
      <dsp:nvSpPr>
        <dsp:cNvPr id="0" name=""/>
        <dsp:cNvSpPr/>
      </dsp:nvSpPr>
      <dsp:spPr>
        <a:xfrm>
          <a:off x="495439" y="1097644"/>
          <a:ext cx="732075" cy="7320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8B6EA1-3F0B-4341-8DD1-7E63B4160EB6}">
      <dsp:nvSpPr>
        <dsp:cNvPr id="0" name=""/>
        <dsp:cNvSpPr/>
      </dsp:nvSpPr>
      <dsp:spPr>
        <a:xfrm>
          <a:off x="990280" y="2049061"/>
          <a:ext cx="8649734" cy="58566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486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latin typeface="Calibri"/>
              <a:ea typeface="Calibri"/>
              <a:cs typeface="Calibri"/>
            </a:rPr>
            <a:t>Contribute to, or facilitate the development of, NAM and education materials to support application of the Code</a:t>
          </a:r>
        </a:p>
      </dsp:txBody>
      <dsp:txXfrm>
        <a:off x="990280" y="2049061"/>
        <a:ext cx="8649734" cy="585660"/>
      </dsp:txXfrm>
    </dsp:sp>
    <dsp:sp modelId="{FCB8C802-44EE-4979-AFC7-5FCF6DAC3381}">
      <dsp:nvSpPr>
        <dsp:cNvPr id="0" name=""/>
        <dsp:cNvSpPr/>
      </dsp:nvSpPr>
      <dsp:spPr>
        <a:xfrm>
          <a:off x="624243" y="1975853"/>
          <a:ext cx="732075" cy="7320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C5D3C4-C6B0-4A36-BBCA-5C927217B618}">
      <dsp:nvSpPr>
        <dsp:cNvPr id="0" name=""/>
        <dsp:cNvSpPr/>
      </dsp:nvSpPr>
      <dsp:spPr>
        <a:xfrm>
          <a:off x="861476" y="2927270"/>
          <a:ext cx="8778538" cy="5856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486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alibri"/>
              <a:ea typeface="Calibri"/>
              <a:cs typeface="Calibri"/>
            </a:rPr>
            <a:t>Activities and deliverables informed and guided by IESBA’s SMART framework</a:t>
          </a:r>
          <a:endParaRPr lang="en-US" sz="2000" kern="1200" dirty="0">
            <a:solidFill>
              <a:schemeClr val="accent2"/>
            </a:solidFill>
          </a:endParaRPr>
        </a:p>
      </dsp:txBody>
      <dsp:txXfrm>
        <a:off x="861476" y="2927270"/>
        <a:ext cx="8778538" cy="585660"/>
      </dsp:txXfrm>
    </dsp:sp>
    <dsp:sp modelId="{39D8E584-50C8-41D4-830E-C585815CB54B}">
      <dsp:nvSpPr>
        <dsp:cNvPr id="0" name=""/>
        <dsp:cNvSpPr/>
      </dsp:nvSpPr>
      <dsp:spPr>
        <a:xfrm>
          <a:off x="495439" y="2854063"/>
          <a:ext cx="732075" cy="7320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1CD0FB-D083-4292-AA7E-4946B668FF33}">
      <dsp:nvSpPr>
        <dsp:cNvPr id="0" name=""/>
        <dsp:cNvSpPr/>
      </dsp:nvSpPr>
      <dsp:spPr>
        <a:xfrm>
          <a:off x="441809" y="3805480"/>
          <a:ext cx="9198205" cy="58566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486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accent2"/>
              </a:solidFill>
            </a:rPr>
            <a:t>Close coordination with IAASB, assessing ethical implications of tech-related developments explored or advanced by IAASB projects and initiatives</a:t>
          </a:r>
        </a:p>
      </dsp:txBody>
      <dsp:txXfrm>
        <a:off x="441809" y="3805480"/>
        <a:ext cx="9198205" cy="585660"/>
      </dsp:txXfrm>
    </dsp:sp>
    <dsp:sp modelId="{CBB6A551-2805-4DD4-ACC2-AF63C49B8266}">
      <dsp:nvSpPr>
        <dsp:cNvPr id="0" name=""/>
        <dsp:cNvSpPr/>
      </dsp:nvSpPr>
      <dsp:spPr>
        <a:xfrm>
          <a:off x="75772" y="3732272"/>
          <a:ext cx="732075" cy="7320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06DB6-3FE6-011D-7792-C8E1E1716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1250B0-6503-A34E-2DFF-5DA320DC6B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9BAF68-AB8F-E57A-FB5D-580E421F97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8D9BF6-FB11-7F6E-2369-44E0DCACCD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C2E18C-433B-4BFC-882B-3A3A9799520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90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6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82359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3141302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 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www.IFEA.org</a:t>
            </a: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52" r:id="rId10"/>
    <p:sldLayoutId id="2147483753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43" r:id="rId2"/>
    <p:sldLayoutId id="2147483744" r:id="rId3"/>
    <p:sldLayoutId id="2147483745" r:id="rId4"/>
    <p:sldLayoutId id="2147483746" r:id="rId5"/>
    <p:sldLayoutId id="214748370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2" Type="http://schemas.openxmlformats.org/officeDocument/2006/relationships/diagramData" Target="../diagrams/data1.xml"/><Relationship Id="rId16" Type="http://schemas.openxmlformats.org/officeDocument/2006/relationships/image" Target="../media/image27.svg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11" Type="http://schemas.openxmlformats.org/officeDocument/2006/relationships/image" Target="../media/image22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26.png"/><Relationship Id="rId10" Type="http://schemas.openxmlformats.org/officeDocument/2006/relationships/image" Target="../media/image21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0.png"/><Relationship Id="rId14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3.sv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36.png"/><Relationship Id="rId14" Type="http://schemas.openxmlformats.org/officeDocument/2006/relationships/image" Target="../media/image41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977709"/>
            <a:ext cx="4495800" cy="1104325"/>
          </a:xfrm>
        </p:spPr>
        <p:txBody>
          <a:bodyPr/>
          <a:lstStyle/>
          <a:p>
            <a:r>
              <a:rPr lang="en-US">
                <a:ea typeface="Calibri"/>
                <a:cs typeface="Calibri"/>
              </a:rPr>
              <a:t>Technology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3109E-1DF2-98D8-C27B-DD00F561DD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4013859"/>
            <a:ext cx="4495800" cy="1809892"/>
          </a:xfrm>
        </p:spPr>
        <p:txBody>
          <a:bodyPr>
            <a:normAutofit lnSpcReduction="10000"/>
          </a:bodyPr>
          <a:lstStyle/>
          <a:p>
            <a:r>
              <a:rPr lang="en-US"/>
              <a:t>IESBA March Meeting, New York</a:t>
            </a:r>
          </a:p>
          <a:p>
            <a:endParaRPr lang="en-US"/>
          </a:p>
          <a:p>
            <a:r>
              <a:rPr lang="en-US" b="0"/>
              <a:t>Tomoyo Imura, IESBA Member,  TWG Chair</a:t>
            </a:r>
          </a:p>
          <a:p>
            <a:r>
              <a:rPr lang="en-US" b="0"/>
              <a:t>Jeanne Viljoen, IESBA Principal</a:t>
            </a:r>
          </a:p>
          <a:p>
            <a:r>
              <a:rPr lang="en-US" b="0"/>
              <a:t>Joanne Holt, IESBA Senior Manager</a:t>
            </a:r>
          </a:p>
          <a:p>
            <a:endParaRPr lang="en-US" b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400" y="6132948"/>
            <a:ext cx="4495800" cy="566597"/>
          </a:xfrm>
        </p:spPr>
        <p:txBody>
          <a:bodyPr/>
          <a:lstStyle/>
          <a:p>
            <a:r>
              <a:rPr lang="en-US"/>
              <a:t>March 2026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C2113-9995-409C-719E-97F712F88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30844-56D5-94AC-6745-BFAFEA7A9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 Light"/>
                <a:ea typeface="Calibri Light"/>
                <a:cs typeface="Calibri Light"/>
              </a:rPr>
              <a:t>New Support Materials and Initiatives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7517B9-0B0A-D061-72F5-1B59C6BAD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1A5216-BB13-F3E0-6EA3-DAF4D76B61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Technology specific Non-authoritative material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4069235-CCD1-3AF9-41D4-BEFEACB7B3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501240"/>
              </p:ext>
            </p:extLst>
          </p:nvPr>
        </p:nvGraphicFramePr>
        <p:xfrm>
          <a:off x="1028700" y="1729649"/>
          <a:ext cx="10134600" cy="4480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27662">
                  <a:extLst>
                    <a:ext uri="{9D8B030D-6E8A-4147-A177-3AD203B41FA5}">
                      <a16:colId xmlns:a16="http://schemas.microsoft.com/office/drawing/2014/main" val="2947965966"/>
                    </a:ext>
                  </a:extLst>
                </a:gridCol>
                <a:gridCol w="4254506">
                  <a:extLst>
                    <a:ext uri="{9D8B030D-6E8A-4147-A177-3AD203B41FA5}">
                      <a16:colId xmlns:a16="http://schemas.microsoft.com/office/drawing/2014/main" val="2893179481"/>
                    </a:ext>
                  </a:extLst>
                </a:gridCol>
                <a:gridCol w="4152432">
                  <a:extLst>
                    <a:ext uri="{9D8B030D-6E8A-4147-A177-3AD203B41FA5}">
                      <a16:colId xmlns:a16="http://schemas.microsoft.com/office/drawing/2014/main" val="703124841"/>
                    </a:ext>
                  </a:extLst>
                </a:gridCol>
              </a:tblGrid>
              <a:tr h="826526">
                <a:tc>
                  <a:txBody>
                    <a:bodyPr/>
                    <a:lstStyle/>
                    <a:p>
                      <a:endParaRPr 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Option 1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Technology Specific NAM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(NAM addresses all stakeholder groups)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Option 2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Technology specific NAM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(dedicated NAM per stakeholder group)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7646266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Foundational Section 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7338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 of specific technology (e.g., Artificial Intelligence)</a:t>
                      </a:r>
                    </a:p>
                    <a:p>
                      <a:pPr marL="287338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Common applications and specific use cases</a:t>
                      </a:r>
                    </a:p>
                    <a:p>
                      <a:pPr marL="287338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Impacts/risks for stakeholders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4624203"/>
                  </a:ext>
                </a:extLst>
              </a:tr>
              <a:tr h="155448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Audience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Audience </a:t>
                      </a:r>
                      <a:r>
                        <a:rPr lang="en-US" u="sng" dirty="0">
                          <a:solidFill>
                            <a:schemeClr val="accent2"/>
                          </a:solidFill>
                        </a:rPr>
                        <a:t>specific sections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Targeted use cases for PAPPs and PAIBs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Practical scenarios and application of the Code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800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Dedicated NAM to specific stakeholder (</a:t>
                      </a:r>
                      <a:r>
                        <a:rPr lang="en-US" sz="1800" u="sng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issued simultaneously</a:t>
                      </a:r>
                      <a:r>
                        <a:rPr lang="en-US" sz="1800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800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Targeted uses cases for stakeholder (PAPPs / PAIBs)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800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Practical scenarios and application of the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886448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Indicative timing of first draft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September 2026 Board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September 2026 Board Meeting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40731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6473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1B37A-5562-E1BF-1B75-42DD787CF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549" y="808824"/>
            <a:ext cx="5296300" cy="676275"/>
          </a:xfrm>
        </p:spPr>
        <p:txBody>
          <a:bodyPr>
            <a:normAutofit fontScale="90000"/>
          </a:bodyPr>
          <a:lstStyle/>
          <a:p>
            <a:r>
              <a:rPr lang="en-US" dirty="0"/>
              <a:t>Matters for </a:t>
            </a:r>
            <a:br>
              <a:rPr lang="en-US" dirty="0"/>
            </a:br>
            <a:r>
              <a:rPr lang="en-US" dirty="0"/>
              <a:t>IESBA Consideration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A0125-017A-B723-D38E-C5CD9F8F7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6549" y="2103438"/>
            <a:ext cx="5015715" cy="443092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900" dirty="0">
                <a:ea typeface="Calibri"/>
                <a:cs typeface="Calibri"/>
              </a:rPr>
              <a:t>Does the IESBA support the  development of an overarching, technology-agnostic NAM, or an overarching NAM that incorporates  detailed technology-specific use cases?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900" dirty="0">
                <a:ea typeface="Calibri"/>
                <a:cs typeface="Calibri"/>
              </a:rPr>
              <a:t>Does the Board agree that technology-specific NAM should be developed with: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1900" dirty="0">
                <a:solidFill>
                  <a:schemeClr val="accent2"/>
                </a:solidFill>
                <a:ea typeface="Calibri"/>
                <a:cs typeface="Calibri"/>
              </a:rPr>
              <a:t>Dedicated sections for different stakeholders, or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1900" dirty="0">
                <a:solidFill>
                  <a:schemeClr val="accent2"/>
                </a:solidFill>
                <a:ea typeface="Calibri"/>
                <a:cs typeface="Calibri"/>
              </a:rPr>
              <a:t>Separate NAM for each stakeholder group, issued concurrently?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900" dirty="0"/>
              <a:t>Should the TWG prioritize the development of new NAM, or the updating and enhancement existing NAM?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900" dirty="0"/>
              <a:t>Which specific technologies (e.g., AI) should the TWG prioritize for the development of NAM in 2026?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4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9AC27-BFAA-BE1F-607C-676F66670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1CB9D-26E0-9B6D-DE93-F006124FE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or Comments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8207D6-660C-0A60-A93A-06166E772D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89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31624-BD40-C507-41D5-4715CFD79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IAASB Presentation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A7A0DE-A14D-D3F6-B109-72B71FC00D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IAASB Staff</a:t>
            </a:r>
          </a:p>
        </p:txBody>
      </p:sp>
    </p:spTree>
    <p:extLst>
      <p:ext uri="{BB962C8B-B14F-4D97-AF65-F5344CB8AC3E}">
        <p14:creationId xmlns:p14="http://schemas.microsoft.com/office/powerpoint/2010/main" val="3234033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071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40B29-881E-6772-1756-E5DFCBAD6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466BAD-3E5E-9A67-99D5-571AE2663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7E9FC6-B45F-FB13-FD9B-D727B525AC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86344A-DF42-38FB-88FC-85AA761BD6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2260314"/>
            <a:ext cx="5731697" cy="3683286"/>
          </a:xfrm>
        </p:spPr>
        <p:txBody>
          <a:bodyPr lIns="91440" tIns="45720" rIns="91440" bIns="4572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400"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>
                <a:latin typeface="Calibri"/>
                <a:ea typeface="Calibri"/>
                <a:cs typeface="Calibri"/>
              </a:rPr>
              <a:t>Updated Terms of Reference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>
                <a:latin typeface="Calibri"/>
                <a:ea typeface="Calibri"/>
                <a:cs typeface="Calibri"/>
              </a:rPr>
              <a:t>Technology Experts Group Environmental Scanning</a:t>
            </a:r>
            <a:endParaRPr lang="en-US" sz="2400" dirty="0"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>
                <a:latin typeface="Calibri"/>
                <a:ea typeface="Calibri"/>
                <a:cs typeface="Calibri"/>
              </a:rPr>
              <a:t>Technology Working Group Work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>
                <a:latin typeface="Calibri"/>
                <a:ea typeface="Calibri"/>
                <a:cs typeface="Calibri"/>
              </a:rPr>
              <a:t>IAASB Presentation</a:t>
            </a:r>
            <a:endParaRPr lang="en-US" sz="2400">
              <a:ea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>
              <a:latin typeface="Calibri"/>
              <a:ea typeface="Calibri"/>
              <a:cs typeface="Calibri"/>
            </a:endParaRPr>
          </a:p>
        </p:txBody>
      </p:sp>
      <p:pic>
        <p:nvPicPr>
          <p:cNvPr id="7" name="Picture 6" descr="Man with beard wearing blue shirt and navy suit looking at watch holding tan leather passport holder and airplane ticket">
            <a:extLst>
              <a:ext uri="{FF2B5EF4-FFF2-40B4-BE49-F238E27FC236}">
                <a16:creationId xmlns:a16="http://schemas.microsoft.com/office/drawing/2014/main" id="{FC91FBB6-484A-1D48-4CA1-DC6D975A1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931" y="2260314"/>
            <a:ext cx="4877657" cy="325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111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E9386-6817-A349-9B8B-9DABE6A14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709D3-2C2C-D76C-7DF8-3D1C1780F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612209"/>
            <a:ext cx="10134600" cy="550843"/>
          </a:xfrm>
        </p:spPr>
        <p:txBody>
          <a:bodyPr/>
          <a:lstStyle/>
          <a:p>
            <a:r>
              <a:rPr lang="en-US" dirty="0"/>
              <a:t>Updated Terms of Reference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B0DCEB-D5CD-77F4-47CC-89F49CA08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BEDDBF-1673-736C-54A8-008FCE2CF3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7755630"/>
              </p:ext>
            </p:extLst>
          </p:nvPr>
        </p:nvGraphicFramePr>
        <p:xfrm>
          <a:off x="1028699" y="1655545"/>
          <a:ext cx="9704991" cy="4683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F1E77984-9263-16F8-61D2-E584386125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/>
          <a:lstStyle/>
          <a:p>
            <a:r>
              <a:rPr lang="en-US"/>
              <a:t>Key updates</a:t>
            </a:r>
          </a:p>
        </p:txBody>
      </p:sp>
      <p:pic>
        <p:nvPicPr>
          <p:cNvPr id="6" name="Graphic 5" descr="Handshake outline">
            <a:extLst>
              <a:ext uri="{FF2B5EF4-FFF2-40B4-BE49-F238E27FC236}">
                <a16:creationId xmlns:a16="http://schemas.microsoft.com/office/drawing/2014/main" id="{7464AFA1-1FBD-2353-DC04-8086361704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8406" y="5435884"/>
            <a:ext cx="720903" cy="720903"/>
          </a:xfrm>
          <a:prstGeom prst="rect">
            <a:avLst/>
          </a:prstGeom>
        </p:spPr>
      </p:pic>
      <p:pic>
        <p:nvPicPr>
          <p:cNvPr id="9" name="Graphic 8" descr="Document outline">
            <a:extLst>
              <a:ext uri="{FF2B5EF4-FFF2-40B4-BE49-F238E27FC236}">
                <a16:creationId xmlns:a16="http://schemas.microsoft.com/office/drawing/2014/main" id="{89D6E1A1-FBEF-C784-E845-4E8EE50E69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746843" y="3714234"/>
            <a:ext cx="566597" cy="566597"/>
          </a:xfrm>
          <a:prstGeom prst="rect">
            <a:avLst/>
          </a:prstGeom>
        </p:spPr>
      </p:pic>
      <p:pic>
        <p:nvPicPr>
          <p:cNvPr id="11" name="Graphic 10" descr="Compass outline">
            <a:extLst>
              <a:ext uri="{FF2B5EF4-FFF2-40B4-BE49-F238E27FC236}">
                <a16:creationId xmlns:a16="http://schemas.microsoft.com/office/drawing/2014/main" id="{61887B3D-F44F-061A-C2A3-197887DF47B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78751" y="4582305"/>
            <a:ext cx="566596" cy="566596"/>
          </a:xfrm>
          <a:prstGeom prst="rect">
            <a:avLst/>
          </a:prstGeom>
        </p:spPr>
      </p:pic>
      <p:pic>
        <p:nvPicPr>
          <p:cNvPr id="13" name="Graphic 12" descr="Playbook outline">
            <a:extLst>
              <a:ext uri="{FF2B5EF4-FFF2-40B4-BE49-F238E27FC236}">
                <a16:creationId xmlns:a16="http://schemas.microsoft.com/office/drawing/2014/main" id="{5D20E3AD-6C52-B95C-344F-84A606EAA0E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578751" y="2846164"/>
            <a:ext cx="566596" cy="566596"/>
          </a:xfrm>
          <a:prstGeom prst="rect">
            <a:avLst/>
          </a:prstGeom>
        </p:spPr>
      </p:pic>
      <p:pic>
        <p:nvPicPr>
          <p:cNvPr id="15" name="Graphic 14" descr="Books outline">
            <a:extLst>
              <a:ext uri="{FF2B5EF4-FFF2-40B4-BE49-F238E27FC236}">
                <a16:creationId xmlns:a16="http://schemas.microsoft.com/office/drawing/2014/main" id="{098E3869-551D-FDB7-E059-EE12B44C8FA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93749" y="1957211"/>
            <a:ext cx="566596" cy="56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26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4FC52A-9931-73A0-0FFD-7C66537C9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A6867-AE93-2DAD-669D-A0E1BD5F8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5114" y="623889"/>
            <a:ext cx="5002120" cy="676275"/>
          </a:xfrm>
        </p:spPr>
        <p:txBody>
          <a:bodyPr>
            <a:normAutofit/>
          </a:bodyPr>
          <a:lstStyle/>
          <a:p>
            <a:r>
              <a:rPr lang="en-US"/>
              <a:t>IESBA Members are asked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52C409-22CF-525B-7B56-FA8AE4462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6550" y="2103438"/>
            <a:ext cx="4730387" cy="2747236"/>
          </a:xfrm>
        </p:spPr>
        <p:txBody>
          <a:bodyPr>
            <a:normAutofit/>
          </a:bodyPr>
          <a:lstStyle/>
          <a:p>
            <a:r>
              <a:rPr lang="en-US" sz="2800"/>
              <a:t>Whether they agree with proposed changes to the TWG’s updated Terms of Reference as contained in </a:t>
            </a:r>
            <a:r>
              <a:rPr lang="en-US" sz="2800" b="1"/>
              <a:t>Agenda Item 9-A</a:t>
            </a:r>
            <a:r>
              <a:rPr lang="en-US" sz="280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57459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B4028-4C08-2159-F981-772F2C251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 Experts Group Environmental Scanning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E60F4B-1FC9-41F4-A9A0-5336BCB050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431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B2FE6-D9CD-0921-8759-6179B43DC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FEED2-75AD-2287-C133-4B6DDF88C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TEG Environmental Scanning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33AA49-712F-01FA-D16D-F684D9C58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E1F1A2-1D15-A269-B1CC-C03AD63432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1695237"/>
            <a:ext cx="8071663" cy="388651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Accelerating rollout of AI initiatives, including Agentic AI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Growing concerns with AI adoption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Implications for quality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Limited centralized governance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Limited transparency from third-party providers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Shifts in workforce structure, including reductions in junior and mid-level positions</a:t>
            </a:r>
          </a:p>
        </p:txBody>
      </p:sp>
      <p:pic>
        <p:nvPicPr>
          <p:cNvPr id="9" name="Graphic 8" descr="Internet Of Things outline">
            <a:extLst>
              <a:ext uri="{FF2B5EF4-FFF2-40B4-BE49-F238E27FC236}">
                <a16:creationId xmlns:a16="http://schemas.microsoft.com/office/drawing/2014/main" id="{B25A8A91-9F8A-6A13-E3E4-F45048B6A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00363" y="2513833"/>
            <a:ext cx="2435382" cy="243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1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A4ED3-FC50-0E5C-05D8-172F91471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Technology Working Group </a:t>
            </a:r>
            <a:br>
              <a:rPr lang="en-US"/>
            </a:br>
            <a:r>
              <a:rPr lang="en-US"/>
              <a:t>Work Plan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AE3745-9D2F-C242-0207-E0A73DC215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088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01DCD-79DC-5271-407F-B199D9979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B9172-3A11-CC02-E2C5-70333A737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Delivering on Terms of Reference</a:t>
            </a:r>
            <a:endParaRPr lang="en-US">
              <a:solidFill>
                <a:srgbClr val="000000"/>
              </a:solidFill>
              <a:latin typeface="Calibri Light"/>
              <a:ea typeface="Calibri Light"/>
              <a:cs typeface="Calibri Light"/>
            </a:endParaRPr>
          </a:p>
          <a:p>
            <a:endParaRPr lang="en-US">
              <a:ea typeface="Calibri Ligh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D464EB-9373-B456-BAAA-A2A0B0431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8" name="Graphic 7" descr="Handshake outline">
            <a:extLst>
              <a:ext uri="{FF2B5EF4-FFF2-40B4-BE49-F238E27FC236}">
                <a16:creationId xmlns:a16="http://schemas.microsoft.com/office/drawing/2014/main" id="{623DA67E-00DF-0366-0FF2-54BB3DCBB1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79960" y="5179663"/>
            <a:ext cx="914400" cy="914400"/>
          </a:xfrm>
          <a:prstGeom prst="rect">
            <a:avLst/>
          </a:prstGeom>
        </p:spPr>
      </p:pic>
      <p:pic>
        <p:nvPicPr>
          <p:cNvPr id="9" name="Graphic 8" descr="Megaphone1 outline">
            <a:extLst>
              <a:ext uri="{FF2B5EF4-FFF2-40B4-BE49-F238E27FC236}">
                <a16:creationId xmlns:a16="http://schemas.microsoft.com/office/drawing/2014/main" id="{D590AA0B-173A-AE9C-937E-09C9D9A30F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79960" y="2581637"/>
            <a:ext cx="914400" cy="914400"/>
          </a:xfrm>
          <a:prstGeom prst="rect">
            <a:avLst/>
          </a:prstGeom>
        </p:spPr>
      </p:pic>
      <p:pic>
        <p:nvPicPr>
          <p:cNvPr id="13" name="Graphic 12" descr="Podcast outline">
            <a:extLst>
              <a:ext uri="{FF2B5EF4-FFF2-40B4-BE49-F238E27FC236}">
                <a16:creationId xmlns:a16="http://schemas.microsoft.com/office/drawing/2014/main" id="{1C119A21-8FF0-2C86-A074-E302947BDF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79960" y="3926638"/>
            <a:ext cx="914400" cy="914400"/>
          </a:xfrm>
          <a:prstGeom prst="rect">
            <a:avLst/>
          </a:prstGeom>
        </p:spPr>
      </p:pic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1F3BB4C-964A-84C1-1C2B-70B5A7F618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en-US">
                <a:latin typeface="Calibri"/>
                <a:ea typeface="Calibri"/>
                <a:cs typeface="Calibri"/>
              </a:rPr>
              <a:t>The “how”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D96115-F7AF-FF26-1D3F-AE748D6C6D22}"/>
              </a:ext>
            </a:extLst>
          </p:cNvPr>
          <p:cNvSpPr txBox="1">
            <a:spLocks/>
          </p:cNvSpPr>
          <p:nvPr/>
        </p:nvSpPr>
        <p:spPr>
          <a:xfrm>
            <a:off x="9278958" y="4112478"/>
            <a:ext cx="2492739" cy="37667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Podcast: Decoding Ethics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D9F27325-033A-7E27-6382-69C4F7A1EA4E}"/>
              </a:ext>
            </a:extLst>
          </p:cNvPr>
          <p:cNvSpPr txBox="1">
            <a:spLocks/>
          </p:cNvSpPr>
          <p:nvPr/>
        </p:nvSpPr>
        <p:spPr>
          <a:xfrm>
            <a:off x="9278958" y="5322871"/>
            <a:ext cx="2650339" cy="518672"/>
          </a:xfrm>
          <a:prstGeom prst="rect">
            <a:avLst/>
          </a:prstGeom>
        </p:spPr>
        <p:txBody>
          <a:bodyPr lIns="91440" tIns="45720" rIns="91440" bIns="45720" anchor="ctr"/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Calibri"/>
                <a:ea typeface="Calibri"/>
                <a:cs typeface="Calibri"/>
              </a:rPr>
              <a:t>IAASB-IESBA Coordination</a:t>
            </a:r>
            <a:endParaRPr lang="en-US">
              <a:ea typeface="Calibri"/>
            </a:endParaRP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4D842417-21F7-CE18-31BC-4E04B9D84AED}"/>
              </a:ext>
            </a:extLst>
          </p:cNvPr>
          <p:cNvSpPr txBox="1">
            <a:spLocks/>
          </p:cNvSpPr>
          <p:nvPr/>
        </p:nvSpPr>
        <p:spPr>
          <a:xfrm>
            <a:off x="9278958" y="2805804"/>
            <a:ext cx="2041707" cy="539647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Communication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18D1791-9DD3-7764-C212-42D6FE405EF4}"/>
              </a:ext>
            </a:extLst>
          </p:cNvPr>
          <p:cNvSpPr/>
          <p:nvPr/>
        </p:nvSpPr>
        <p:spPr>
          <a:xfrm>
            <a:off x="262704" y="2544845"/>
            <a:ext cx="2961074" cy="3150103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05FD9408-C921-DBAB-737B-D507E0DD5560}"/>
              </a:ext>
            </a:extLst>
          </p:cNvPr>
          <p:cNvSpPr txBox="1">
            <a:spLocks/>
          </p:cNvSpPr>
          <p:nvPr/>
        </p:nvSpPr>
        <p:spPr>
          <a:xfrm>
            <a:off x="331847" y="2624795"/>
            <a:ext cx="2741260" cy="2879839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Awareness, adoption, implementation of tech revisions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Awareness of ethical issues and challenges</a:t>
            </a:r>
          </a:p>
        </p:txBody>
      </p:sp>
      <p:pic>
        <p:nvPicPr>
          <p:cNvPr id="6" name="Graphic 5" descr="Document outline">
            <a:extLst>
              <a:ext uri="{FF2B5EF4-FFF2-40B4-BE49-F238E27FC236}">
                <a16:creationId xmlns:a16="http://schemas.microsoft.com/office/drawing/2014/main" id="{AB743927-2E6A-3518-5BBB-CF88C31435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292180" y="2581637"/>
            <a:ext cx="914400" cy="914400"/>
          </a:xfrm>
          <a:prstGeom prst="rect">
            <a:avLst/>
          </a:prstGeom>
        </p:spPr>
      </p:pic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81EB616-06BC-5633-5623-8C40DE29E06E}"/>
              </a:ext>
            </a:extLst>
          </p:cNvPr>
          <p:cNvSpPr>
            <a:spLocks noGrp="1"/>
          </p:cNvSpPr>
          <p:nvPr/>
        </p:nvSpPr>
        <p:spPr>
          <a:xfrm>
            <a:off x="5262257" y="2816291"/>
            <a:ext cx="2706409" cy="51867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Non-Authoritative Material</a:t>
            </a:r>
          </a:p>
        </p:txBody>
      </p:sp>
      <p:pic>
        <p:nvPicPr>
          <p:cNvPr id="12" name="Graphic 11" descr="Security camera outline">
            <a:extLst>
              <a:ext uri="{FF2B5EF4-FFF2-40B4-BE49-F238E27FC236}">
                <a16:creationId xmlns:a16="http://schemas.microsoft.com/office/drawing/2014/main" id="{04D2EFCE-4766-430D-6282-FF944D6A69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292180" y="3926638"/>
            <a:ext cx="914400" cy="914400"/>
          </a:xfrm>
          <a:prstGeom prst="rect">
            <a:avLst/>
          </a:prstGeom>
        </p:spPr>
      </p:pic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7074B7F5-EC1E-DB15-0C87-45CC6335B955}"/>
              </a:ext>
            </a:extLst>
          </p:cNvPr>
          <p:cNvSpPr txBox="1">
            <a:spLocks/>
          </p:cNvSpPr>
          <p:nvPr/>
        </p:nvSpPr>
        <p:spPr>
          <a:xfrm>
            <a:off x="5262257" y="4044936"/>
            <a:ext cx="2706409" cy="51175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Environmental Scanning</a:t>
            </a:r>
          </a:p>
        </p:txBody>
      </p:sp>
      <p:pic>
        <p:nvPicPr>
          <p:cNvPr id="22" name="Graphic 21" descr="Classroom outline">
            <a:extLst>
              <a:ext uri="{FF2B5EF4-FFF2-40B4-BE49-F238E27FC236}">
                <a16:creationId xmlns:a16="http://schemas.microsoft.com/office/drawing/2014/main" id="{3667D120-61C3-2393-14C4-44952DC61E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292180" y="5245486"/>
            <a:ext cx="782755" cy="782755"/>
          </a:xfrm>
          <a:prstGeom prst="rect">
            <a:avLst/>
          </a:prstGeom>
        </p:spPr>
      </p:pic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9C727F04-B235-B927-C096-8AB581B12AF5}"/>
              </a:ext>
            </a:extLst>
          </p:cNvPr>
          <p:cNvSpPr txBox="1">
            <a:spLocks/>
          </p:cNvSpPr>
          <p:nvPr/>
        </p:nvSpPr>
        <p:spPr>
          <a:xfrm>
            <a:off x="5262257" y="5219352"/>
            <a:ext cx="1855864" cy="72571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Board Education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C7A1AA6-0349-B53B-E184-8212FFF0E399}"/>
              </a:ext>
            </a:extLst>
          </p:cNvPr>
          <p:cNvSpPr/>
          <p:nvPr/>
        </p:nvSpPr>
        <p:spPr>
          <a:xfrm>
            <a:off x="3936733" y="1729649"/>
            <a:ext cx="8142972" cy="4609679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4046C0D5-95D8-039A-60A8-DD2FC9080C95}"/>
              </a:ext>
            </a:extLst>
          </p:cNvPr>
          <p:cNvSpPr>
            <a:spLocks noGrp="1"/>
          </p:cNvSpPr>
          <p:nvPr/>
        </p:nvSpPr>
        <p:spPr>
          <a:xfrm>
            <a:off x="6544862" y="1957214"/>
            <a:ext cx="2847607" cy="51867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/>
              <a:t>2026 TWG Work Plan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C0DE4E56-E8F7-EF7C-C16E-01AB16B9E436}"/>
              </a:ext>
            </a:extLst>
          </p:cNvPr>
          <p:cNvSpPr/>
          <p:nvPr/>
        </p:nvSpPr>
        <p:spPr>
          <a:xfrm>
            <a:off x="3367828" y="3865439"/>
            <a:ext cx="425541" cy="39855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743C9DD6-42F0-B54C-37FB-A06FCD7FCDCB}"/>
              </a:ext>
            </a:extLst>
          </p:cNvPr>
          <p:cNvSpPr txBox="1">
            <a:spLocks/>
          </p:cNvSpPr>
          <p:nvPr/>
        </p:nvSpPr>
        <p:spPr>
          <a:xfrm>
            <a:off x="5291178" y="3209794"/>
            <a:ext cx="2399339" cy="725671"/>
          </a:xfrm>
          <a:prstGeom prst="rect">
            <a:avLst/>
          </a:prstGeom>
        </p:spPr>
        <p:txBody>
          <a:bodyPr anchor="t"/>
          <a:lstStyle>
            <a:defPPr>
              <a:defRPr lang="en-US"/>
            </a:defPPr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Update existing NAM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Develop new NAM</a:t>
            </a:r>
          </a:p>
        </p:txBody>
      </p:sp>
    </p:spTree>
    <p:extLst>
      <p:ext uri="{BB962C8B-B14F-4D97-AF65-F5344CB8AC3E}">
        <p14:creationId xmlns:p14="http://schemas.microsoft.com/office/powerpoint/2010/main" val="2971782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34340-9DAC-FD00-F287-58D14EAEB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New Support Materials and Initiatives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73EE0D-7D3E-CD69-B397-B118A6F9F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8D4977-73E3-62B6-F087-1AEDC8F2BA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Overarching Non-authoritative material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8430757-E9F1-255B-D954-DAD97930D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532817"/>
              </p:ext>
            </p:extLst>
          </p:nvPr>
        </p:nvGraphicFramePr>
        <p:xfrm>
          <a:off x="1028700" y="1729649"/>
          <a:ext cx="10134600" cy="4206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27662">
                  <a:extLst>
                    <a:ext uri="{9D8B030D-6E8A-4147-A177-3AD203B41FA5}">
                      <a16:colId xmlns:a16="http://schemas.microsoft.com/office/drawing/2014/main" val="2947965966"/>
                    </a:ext>
                  </a:extLst>
                </a:gridCol>
                <a:gridCol w="4254506">
                  <a:extLst>
                    <a:ext uri="{9D8B030D-6E8A-4147-A177-3AD203B41FA5}">
                      <a16:colId xmlns:a16="http://schemas.microsoft.com/office/drawing/2014/main" val="2893179481"/>
                    </a:ext>
                  </a:extLst>
                </a:gridCol>
                <a:gridCol w="4152432">
                  <a:extLst>
                    <a:ext uri="{9D8B030D-6E8A-4147-A177-3AD203B41FA5}">
                      <a16:colId xmlns:a16="http://schemas.microsoft.com/office/drawing/2014/main" val="703124841"/>
                    </a:ext>
                  </a:extLst>
                </a:gridCol>
              </a:tblGrid>
              <a:tr h="826526">
                <a:tc>
                  <a:txBody>
                    <a:bodyPr/>
                    <a:lstStyle/>
                    <a:p>
                      <a:endParaRPr 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Option A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Overarching NAM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(High-level,  Technology-Agnostic)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Option B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Overarching NAM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(incl. Detailed Use Cases)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7646266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IESBA approach to technology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Fundamental principles, conceptual framework, independence requirements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Key concepts from 2023 revisions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4624203"/>
                  </a:ext>
                </a:extLst>
              </a:tr>
              <a:tr h="155448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Technology use cases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Brief, high-level use cases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Description of technology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Common uses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Ethical and independence challenges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800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Detailed use cases for each technology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Description of technology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Common uses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Ethical and independence challenges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How the Code applies in practice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886448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Indicative timing of first draft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June 2026 Board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December 2026 Board Meeting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40731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618985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167CEAF1-BDA2-7649-8F7A-47FD8D7CA4EA}"/>
    </a:ext>
  </a:extLst>
</a:theme>
</file>

<file path=ppt/theme/theme2.xml><?xml version="1.0" encoding="utf-8"?>
<a:theme xmlns:a="http://schemas.openxmlformats.org/drawingml/2006/main" name="2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8DB4503-21A6-D343-8682-FEA51757885F}"/>
    </a:ext>
  </a:extLst>
</a:theme>
</file>

<file path=ppt/theme/theme3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4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3218D24A-828C-2042-9529-5BEF9F2F68C9}"/>
    </a:ext>
  </a:extLst>
</a:theme>
</file>

<file path=ppt/theme/theme6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C8181BA3-2C5E-904C-BC83-7D1FDF100DD4}"/>
    </a:ext>
  </a:extLst>
</a:theme>
</file>

<file path=ppt/theme/theme7.xml><?xml version="1.0" encoding="utf-8"?>
<a:theme xmlns:a="http://schemas.openxmlformats.org/drawingml/2006/main" name="2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E6BC949-E171-9547-A807-FC8E59B81467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02CAF5E172CBE48B91765D9A27EE43E" ma:contentTypeVersion="10" ma:contentTypeDescription="Create a new document." ma:contentTypeScope="" ma:versionID="1820e3c5f320cbf3c62074a4a0d2c2dc">
  <xsd:schema xmlns:xsd="http://www.w3.org/2001/XMLSchema" xmlns:xs="http://www.w3.org/2001/XMLSchema" xmlns:p="http://schemas.microsoft.com/office/2006/metadata/properties" xmlns:ns2="79bc775b-b7f8-4180-b6c0-efe92caddf77" targetNamespace="http://schemas.microsoft.com/office/2006/metadata/properties" ma:root="true" ma:fieldsID="9451546ab497af410ddf2065801b6b77" ns2:_="">
    <xsd:import namespace="79bc775b-b7f8-4180-b6c0-efe92caddf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bc775b-b7f8-4180-b6c0-efe92caddf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9bc775b-b7f8-4180-b6c0-efe92caddf7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A3A4C5-C498-4BAD-B2E4-44BE9F9405FC}">
  <ds:schemaRefs>
    <ds:schemaRef ds:uri="79bc775b-b7f8-4180-b6c0-efe92caddf7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79bc775b-b7f8-4180-b6c0-efe92caddf77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135</TotalTime>
  <Words>567</Words>
  <Application>Microsoft Office PowerPoint</Application>
  <PresentationFormat>Widescreen</PresentationFormat>
  <Paragraphs>107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1_Office Theme</vt:lpstr>
      <vt:lpstr>2_Office Theme</vt:lpstr>
      <vt:lpstr>3_Office Theme</vt:lpstr>
      <vt:lpstr>3_Custom Design</vt:lpstr>
      <vt:lpstr>Custom Design</vt:lpstr>
      <vt:lpstr>1_Custom Design</vt:lpstr>
      <vt:lpstr>2_Custom Design</vt:lpstr>
      <vt:lpstr>Technology</vt:lpstr>
      <vt:lpstr>Agenda</vt:lpstr>
      <vt:lpstr>Updated Terms of Reference</vt:lpstr>
      <vt:lpstr>IESBA Members are asked </vt:lpstr>
      <vt:lpstr>Technology Experts Group Environmental Scanning</vt:lpstr>
      <vt:lpstr>TEG Environmental Scanning</vt:lpstr>
      <vt:lpstr>Technology Working Group  Work Plan</vt:lpstr>
      <vt:lpstr>Delivering on Terms of Reference </vt:lpstr>
      <vt:lpstr>New Support Materials and Initiatives</vt:lpstr>
      <vt:lpstr>New Support Materials and Initiatives</vt:lpstr>
      <vt:lpstr>Matters for  IESBA Consideration </vt:lpstr>
      <vt:lpstr>Questions or Comments</vt:lpstr>
      <vt:lpstr>IAASB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 Loague</dc:creator>
  <cp:lastModifiedBy>Jeanne Viljoen</cp:lastModifiedBy>
  <cp:revision>8</cp:revision>
  <dcterms:created xsi:type="dcterms:W3CDTF">2024-07-30T18:40:14Z</dcterms:created>
  <dcterms:modified xsi:type="dcterms:W3CDTF">2026-03-10T21:14:17Z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0x010100A02CAF5E172CBE48B91765D9A27EE43E</vt:lpwstr>
  </property>
  <property fmtid="{D5CDD505-2E9C-101B-9397-08002B2CF9AE}" pid="3" name="MediaServiceImageTags">
    <vt:lpwstr/>
  </property>
</Properties>
</file>