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47" r:id="rId7"/>
    <p:sldMasterId id="2147483711" r:id="rId8"/>
    <p:sldMasterId id="2147483717" r:id="rId9"/>
    <p:sldMasterId id="2147483726" r:id="rId10"/>
  </p:sldMasterIdLst>
  <p:notesMasterIdLst>
    <p:notesMasterId r:id="rId47"/>
  </p:notesMasterIdLst>
  <p:sldIdLst>
    <p:sldId id="268" r:id="rId11"/>
    <p:sldId id="271" r:id="rId12"/>
    <p:sldId id="2147472521" r:id="rId13"/>
    <p:sldId id="2147472522" r:id="rId14"/>
    <p:sldId id="2147472524" r:id="rId15"/>
    <p:sldId id="2147472523" r:id="rId16"/>
    <p:sldId id="2147472516" r:id="rId17"/>
    <p:sldId id="2147472517" r:id="rId18"/>
    <p:sldId id="2147472518" r:id="rId19"/>
    <p:sldId id="2147472519" r:id="rId20"/>
    <p:sldId id="2147472520" r:id="rId21"/>
    <p:sldId id="290" r:id="rId22"/>
    <p:sldId id="315" r:id="rId23"/>
    <p:sldId id="307" r:id="rId24"/>
    <p:sldId id="298" r:id="rId25"/>
    <p:sldId id="318" r:id="rId26"/>
    <p:sldId id="287" r:id="rId27"/>
    <p:sldId id="317" r:id="rId28"/>
    <p:sldId id="320" r:id="rId29"/>
    <p:sldId id="321" r:id="rId30"/>
    <p:sldId id="322" r:id="rId31"/>
    <p:sldId id="323" r:id="rId32"/>
    <p:sldId id="324" r:id="rId33"/>
    <p:sldId id="325" r:id="rId34"/>
    <p:sldId id="326" r:id="rId35"/>
    <p:sldId id="297" r:id="rId36"/>
    <p:sldId id="296" r:id="rId37"/>
    <p:sldId id="294" r:id="rId38"/>
    <p:sldId id="2147472357" r:id="rId39"/>
    <p:sldId id="273" r:id="rId40"/>
    <p:sldId id="299" r:id="rId41"/>
    <p:sldId id="292" r:id="rId42"/>
    <p:sldId id="301" r:id="rId43"/>
    <p:sldId id="302" r:id="rId44"/>
    <p:sldId id="288" r:id="rId45"/>
    <p:sldId id="28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71"/>
            <p14:sldId id="2147472521"/>
            <p14:sldId id="2147472522"/>
            <p14:sldId id="2147472524"/>
            <p14:sldId id="2147472523"/>
            <p14:sldId id="2147472516"/>
            <p14:sldId id="2147472517"/>
            <p14:sldId id="2147472518"/>
            <p14:sldId id="2147472519"/>
            <p14:sldId id="2147472520"/>
            <p14:sldId id="290"/>
            <p14:sldId id="315"/>
            <p14:sldId id="307"/>
            <p14:sldId id="298"/>
            <p14:sldId id="318"/>
            <p14:sldId id="287"/>
            <p14:sldId id="317"/>
            <p14:sldId id="320"/>
            <p14:sldId id="321"/>
            <p14:sldId id="322"/>
            <p14:sldId id="323"/>
            <p14:sldId id="324"/>
            <p14:sldId id="325"/>
            <p14:sldId id="326"/>
            <p14:sldId id="297"/>
            <p14:sldId id="296"/>
            <p14:sldId id="294"/>
            <p14:sldId id="2147472357"/>
            <p14:sldId id="273"/>
            <p14:sldId id="299"/>
            <p14:sldId id="292"/>
            <p14:sldId id="301"/>
            <p14:sldId id="302"/>
            <p14:sldId id="288"/>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a:srgbClr val="DAC6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C0611F-1BC3-4AD9-AAAC-6CECD35FC803}" v="30" dt="2026-03-04T15:50:24.3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4694"/>
  </p:normalViewPr>
  <p:slideViewPr>
    <p:cSldViewPr snapToGrid="0">
      <p:cViewPr varScale="1">
        <p:scale>
          <a:sx n="90" d="100"/>
          <a:sy n="90" d="100"/>
        </p:scale>
        <p:origin x="256"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15b5a62f-600a-4206-957b-fe0e12035773" providerId="ADAL" clId="{2AF61601-12F5-4E09-B68F-B4B5E1649C9A}"/>
    <pc:docChg chg="undo custSel addSld modSld sldOrd modSection">
      <pc:chgData name="Jeanne Viljoen" userId="15b5a62f-600a-4206-957b-fe0e12035773" providerId="ADAL" clId="{2AF61601-12F5-4E09-B68F-B4B5E1649C9A}" dt="2026-03-04T15:49:11.603" v="2238"/>
      <pc:docMkLst>
        <pc:docMk/>
      </pc:docMkLst>
      <pc:sldChg chg="modSp mod">
        <pc:chgData name="Jeanne Viljoen" userId="15b5a62f-600a-4206-957b-fe0e12035773" providerId="ADAL" clId="{2AF61601-12F5-4E09-B68F-B4B5E1649C9A}" dt="2026-03-04T15:45:41.485" v="2188" actId="1076"/>
        <pc:sldMkLst>
          <pc:docMk/>
          <pc:sldMk cId="2810197385" sldId="271"/>
        </pc:sldMkLst>
        <pc:spChg chg="mod">
          <ac:chgData name="Jeanne Viljoen" userId="15b5a62f-600a-4206-957b-fe0e12035773" providerId="ADAL" clId="{2AF61601-12F5-4E09-B68F-B4B5E1649C9A}" dt="2026-03-04T15:45:33.867" v="2187" actId="14100"/>
          <ac:spMkLst>
            <pc:docMk/>
            <pc:sldMk cId="2810197385" sldId="271"/>
            <ac:spMk id="5" creationId="{0AA2A366-A3D0-3BF3-C439-71B5A6AACF22}"/>
          </ac:spMkLst>
        </pc:spChg>
        <pc:picChg chg="mod">
          <ac:chgData name="Jeanne Viljoen" userId="15b5a62f-600a-4206-957b-fe0e12035773" providerId="ADAL" clId="{2AF61601-12F5-4E09-B68F-B4B5E1649C9A}" dt="2026-03-04T15:45:41.485" v="2188" actId="1076"/>
          <ac:picMkLst>
            <pc:docMk/>
            <pc:sldMk cId="2810197385" sldId="271"/>
            <ac:picMk id="7" creationId="{5A25698C-EBFE-EF25-CD26-DC38E1F1A872}"/>
          </ac:picMkLst>
        </pc:picChg>
      </pc:sldChg>
      <pc:sldChg chg="addSp modSp mod">
        <pc:chgData name="Jeanne Viljoen" userId="15b5a62f-600a-4206-957b-fe0e12035773" providerId="ADAL" clId="{2AF61601-12F5-4E09-B68F-B4B5E1649C9A}" dt="2026-03-04T15:49:11.603" v="2238"/>
        <pc:sldMkLst>
          <pc:docMk/>
          <pc:sldMk cId="4114472740" sldId="2147472520"/>
        </pc:sldMkLst>
        <pc:spChg chg="add mod">
          <ac:chgData name="Jeanne Viljoen" userId="15b5a62f-600a-4206-957b-fe0e12035773" providerId="ADAL" clId="{2AF61601-12F5-4E09-B68F-B4B5E1649C9A}" dt="2026-03-04T15:49:11.603" v="2238"/>
          <ac:spMkLst>
            <pc:docMk/>
            <pc:sldMk cId="4114472740" sldId="2147472520"/>
            <ac:spMk id="3" creationId="{3F2A89CE-E2EE-59DC-ADD9-0E3EBEFDC80B}"/>
          </ac:spMkLst>
        </pc:spChg>
      </pc:sldChg>
      <pc:sldChg chg="modSp new mod ord">
        <pc:chgData name="Jeanne Viljoen" userId="15b5a62f-600a-4206-957b-fe0e12035773" providerId="ADAL" clId="{2AF61601-12F5-4E09-B68F-B4B5E1649C9A}" dt="2026-03-04T15:47:12.135" v="2235" actId="6549"/>
        <pc:sldMkLst>
          <pc:docMk/>
          <pc:sldMk cId="4050068810" sldId="2147472521"/>
        </pc:sldMkLst>
        <pc:spChg chg="mod">
          <ac:chgData name="Jeanne Viljoen" userId="15b5a62f-600a-4206-957b-fe0e12035773" providerId="ADAL" clId="{2AF61601-12F5-4E09-B68F-B4B5E1649C9A}" dt="2026-03-04T15:47:08.414" v="2234" actId="20577"/>
          <ac:spMkLst>
            <pc:docMk/>
            <pc:sldMk cId="4050068810" sldId="2147472521"/>
            <ac:spMk id="2" creationId="{E777C84B-90D5-579C-E17E-00D4AA510E02}"/>
          </ac:spMkLst>
        </pc:spChg>
        <pc:spChg chg="mod">
          <ac:chgData name="Jeanne Viljoen" userId="15b5a62f-600a-4206-957b-fe0e12035773" providerId="ADAL" clId="{2AF61601-12F5-4E09-B68F-B4B5E1649C9A}" dt="2026-03-04T15:47:12.135" v="2235" actId="6549"/>
          <ac:spMkLst>
            <pc:docMk/>
            <pc:sldMk cId="4050068810" sldId="2147472521"/>
            <ac:spMk id="3" creationId="{B2AF4A0E-7A05-2B94-2527-740C062B9AFE}"/>
          </ac:spMkLst>
        </pc:spChg>
      </pc:sldChg>
      <pc:sldChg chg="addSp delSp modSp new mod modClrScheme chgLayout">
        <pc:chgData name="Jeanne Viljoen" userId="15b5a62f-600a-4206-957b-fe0e12035773" providerId="ADAL" clId="{2AF61601-12F5-4E09-B68F-B4B5E1649C9A}" dt="2026-03-04T15:41:51.904" v="1761" actId="20577"/>
        <pc:sldMkLst>
          <pc:docMk/>
          <pc:sldMk cId="580428371" sldId="2147472522"/>
        </pc:sldMkLst>
        <pc:spChg chg="mod ord">
          <ac:chgData name="Jeanne Viljoen" userId="15b5a62f-600a-4206-957b-fe0e12035773" providerId="ADAL" clId="{2AF61601-12F5-4E09-B68F-B4B5E1649C9A}" dt="2026-03-04T15:41:26.499" v="1686" actId="20577"/>
          <ac:spMkLst>
            <pc:docMk/>
            <pc:sldMk cId="580428371" sldId="2147472522"/>
            <ac:spMk id="2" creationId="{C68376FC-3FC6-156A-7C97-2F33CDEA94B3}"/>
          </ac:spMkLst>
        </pc:spChg>
        <pc:spChg chg="mod ord">
          <ac:chgData name="Jeanne Viljoen" userId="15b5a62f-600a-4206-957b-fe0e12035773" providerId="ADAL" clId="{2AF61601-12F5-4E09-B68F-B4B5E1649C9A}" dt="2026-03-04T13:34:51.740" v="114" actId="700"/>
          <ac:spMkLst>
            <pc:docMk/>
            <pc:sldMk cId="580428371" sldId="2147472522"/>
            <ac:spMk id="3" creationId="{059D75EF-5A24-93AD-1824-284397D3BDAA}"/>
          </ac:spMkLst>
        </pc:spChg>
        <pc:spChg chg="mod ord">
          <ac:chgData name="Jeanne Viljoen" userId="15b5a62f-600a-4206-957b-fe0e12035773" providerId="ADAL" clId="{2AF61601-12F5-4E09-B68F-B4B5E1649C9A}" dt="2026-03-04T15:41:51.904" v="1761" actId="20577"/>
          <ac:spMkLst>
            <pc:docMk/>
            <pc:sldMk cId="580428371" sldId="2147472522"/>
            <ac:spMk id="4" creationId="{353A9E12-A949-DC3F-B9C6-6391C39390CC}"/>
          </ac:spMkLst>
        </pc:spChg>
        <pc:spChg chg="del mod ord">
          <ac:chgData name="Jeanne Viljoen" userId="15b5a62f-600a-4206-957b-fe0e12035773" providerId="ADAL" clId="{2AF61601-12F5-4E09-B68F-B4B5E1649C9A}" dt="2026-03-04T13:34:51.740" v="114" actId="700"/>
          <ac:spMkLst>
            <pc:docMk/>
            <pc:sldMk cId="580428371" sldId="2147472522"/>
            <ac:spMk id="5" creationId="{12B65BAE-0F00-9B55-44F5-5C649E590524}"/>
          </ac:spMkLst>
        </pc:spChg>
        <pc:spChg chg="add mod ord">
          <ac:chgData name="Jeanne Viljoen" userId="15b5a62f-600a-4206-957b-fe0e12035773" providerId="ADAL" clId="{2AF61601-12F5-4E09-B68F-B4B5E1649C9A}" dt="2026-03-04T13:35:37.314" v="248" actId="403"/>
          <ac:spMkLst>
            <pc:docMk/>
            <pc:sldMk cId="580428371" sldId="2147472522"/>
            <ac:spMk id="6" creationId="{C46A7B1D-1783-66FE-F60D-F23594C2C672}"/>
          </ac:spMkLst>
        </pc:spChg>
        <pc:spChg chg="add del mod ord">
          <ac:chgData name="Jeanne Viljoen" userId="15b5a62f-600a-4206-957b-fe0e12035773" providerId="ADAL" clId="{2AF61601-12F5-4E09-B68F-B4B5E1649C9A}" dt="2026-03-04T13:35:43.896" v="249" actId="21"/>
          <ac:spMkLst>
            <pc:docMk/>
            <pc:sldMk cId="580428371" sldId="2147472522"/>
            <ac:spMk id="7" creationId="{279D19DE-76FC-E93E-C961-EFC9784F4EC3}"/>
          </ac:spMkLst>
        </pc:spChg>
        <pc:spChg chg="add mod ord">
          <ac:chgData name="Jeanne Viljoen" userId="15b5a62f-600a-4206-957b-fe0e12035773" providerId="ADAL" clId="{2AF61601-12F5-4E09-B68F-B4B5E1649C9A}" dt="2026-03-04T13:34:57.731" v="134" actId="20577"/>
          <ac:spMkLst>
            <pc:docMk/>
            <pc:sldMk cId="580428371" sldId="2147472522"/>
            <ac:spMk id="8" creationId="{BB3FCAAA-FBAF-9A65-20EF-45D607C42C5D}"/>
          </ac:spMkLst>
        </pc:spChg>
        <pc:spChg chg="add mod">
          <ac:chgData name="Jeanne Viljoen" userId="15b5a62f-600a-4206-957b-fe0e12035773" providerId="ADAL" clId="{2AF61601-12F5-4E09-B68F-B4B5E1649C9A}" dt="2026-03-04T13:43:14.207" v="1468" actId="20577"/>
          <ac:spMkLst>
            <pc:docMk/>
            <pc:sldMk cId="580428371" sldId="2147472522"/>
            <ac:spMk id="9" creationId="{7B4B83BE-82A1-1ADB-36F0-9461F2509E2B}"/>
          </ac:spMkLst>
        </pc:spChg>
      </pc:sldChg>
      <pc:sldChg chg="addSp delSp modSp new mod">
        <pc:chgData name="Jeanne Viljoen" userId="15b5a62f-600a-4206-957b-fe0e12035773" providerId="ADAL" clId="{2AF61601-12F5-4E09-B68F-B4B5E1649C9A}" dt="2026-03-04T15:44:12.221" v="2076" actId="20577"/>
        <pc:sldMkLst>
          <pc:docMk/>
          <pc:sldMk cId="2121794891" sldId="2147472523"/>
        </pc:sldMkLst>
        <pc:spChg chg="mod">
          <ac:chgData name="Jeanne Viljoen" userId="15b5a62f-600a-4206-957b-fe0e12035773" providerId="ADAL" clId="{2AF61601-12F5-4E09-B68F-B4B5E1649C9A}" dt="2026-03-04T15:44:12.221" v="2076" actId="20577"/>
          <ac:spMkLst>
            <pc:docMk/>
            <pc:sldMk cId="2121794891" sldId="2147472523"/>
            <ac:spMk id="2" creationId="{7ED04450-D366-3AEC-2E11-253E1FD5E3FD}"/>
          </ac:spMkLst>
        </pc:spChg>
        <pc:spChg chg="del">
          <ac:chgData name="Jeanne Viljoen" userId="15b5a62f-600a-4206-957b-fe0e12035773" providerId="ADAL" clId="{2AF61601-12F5-4E09-B68F-B4B5E1649C9A}" dt="2026-03-04T15:40:00.241" v="1515" actId="21"/>
          <ac:spMkLst>
            <pc:docMk/>
            <pc:sldMk cId="2121794891" sldId="2147472523"/>
            <ac:spMk id="4" creationId="{53318C85-966A-6303-AAFF-BDA9503602BA}"/>
          </ac:spMkLst>
        </pc:spChg>
        <pc:spChg chg="mod">
          <ac:chgData name="Jeanne Viljoen" userId="15b5a62f-600a-4206-957b-fe0e12035773" providerId="ADAL" clId="{2AF61601-12F5-4E09-B68F-B4B5E1649C9A}" dt="2026-03-04T15:40:08.314" v="1516" actId="1076"/>
          <ac:spMkLst>
            <pc:docMk/>
            <pc:sldMk cId="2121794891" sldId="2147472523"/>
            <ac:spMk id="5" creationId="{17ECD3EA-B06C-E8F9-78E4-B98B6BA87397}"/>
          </ac:spMkLst>
        </pc:spChg>
        <pc:spChg chg="add mod">
          <ac:chgData name="Jeanne Viljoen" userId="15b5a62f-600a-4206-957b-fe0e12035773" providerId="ADAL" clId="{2AF61601-12F5-4E09-B68F-B4B5E1649C9A}" dt="2026-03-04T15:43:53.894" v="1995" actId="20577"/>
          <ac:spMkLst>
            <pc:docMk/>
            <pc:sldMk cId="2121794891" sldId="2147472523"/>
            <ac:spMk id="6" creationId="{20B14271-F0E8-5ABA-C5FF-3EB8EA78FCDB}"/>
          </ac:spMkLst>
        </pc:spChg>
      </pc:sldChg>
      <pc:sldChg chg="addSp delSp modSp new mod">
        <pc:chgData name="Jeanne Viljoen" userId="15b5a62f-600a-4206-957b-fe0e12035773" providerId="ADAL" clId="{2AF61601-12F5-4E09-B68F-B4B5E1649C9A}" dt="2026-03-04T15:43:13.418" v="1985" actId="20577"/>
        <pc:sldMkLst>
          <pc:docMk/>
          <pc:sldMk cId="4111331318" sldId="2147472524"/>
        </pc:sldMkLst>
        <pc:spChg chg="mod">
          <ac:chgData name="Jeanne Viljoen" userId="15b5a62f-600a-4206-957b-fe0e12035773" providerId="ADAL" clId="{2AF61601-12F5-4E09-B68F-B4B5E1649C9A}" dt="2026-03-04T15:41:37.663" v="1738" actId="20577"/>
          <ac:spMkLst>
            <pc:docMk/>
            <pc:sldMk cId="4111331318" sldId="2147472524"/>
            <ac:spMk id="2" creationId="{5C9DFC6E-93AC-35DD-A075-E04AD0032F63}"/>
          </ac:spMkLst>
        </pc:spChg>
        <pc:spChg chg="mod">
          <ac:chgData name="Jeanne Viljoen" userId="15b5a62f-600a-4206-957b-fe0e12035773" providerId="ADAL" clId="{2AF61601-12F5-4E09-B68F-B4B5E1649C9A}" dt="2026-03-04T15:42:04.858" v="1795" actId="20577"/>
          <ac:spMkLst>
            <pc:docMk/>
            <pc:sldMk cId="4111331318" sldId="2147472524"/>
            <ac:spMk id="4" creationId="{0256F007-F261-7C64-99F2-550446537781}"/>
          </ac:spMkLst>
        </pc:spChg>
        <pc:spChg chg="del">
          <ac:chgData name="Jeanne Viljoen" userId="15b5a62f-600a-4206-957b-fe0e12035773" providerId="ADAL" clId="{2AF61601-12F5-4E09-B68F-B4B5E1649C9A}" dt="2026-03-04T15:42:09.372" v="1796" actId="21"/>
          <ac:spMkLst>
            <pc:docMk/>
            <pc:sldMk cId="4111331318" sldId="2147472524"/>
            <ac:spMk id="5" creationId="{033DA52E-1730-E490-1E19-9EBA53F421D5}"/>
          </ac:spMkLst>
        </pc:spChg>
        <pc:graphicFrameChg chg="add mod modGraphic">
          <ac:chgData name="Jeanne Viljoen" userId="15b5a62f-600a-4206-957b-fe0e12035773" providerId="ADAL" clId="{2AF61601-12F5-4E09-B68F-B4B5E1649C9A}" dt="2026-03-04T15:43:13.418" v="1985" actId="20577"/>
          <ac:graphicFrameMkLst>
            <pc:docMk/>
            <pc:sldMk cId="4111331318" sldId="2147472524"/>
            <ac:graphicFrameMk id="6" creationId="{9FA98084-6E3A-B518-BD0F-9311759629BD}"/>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ADC34C-A764-4E4D-BE48-4D1FA7DA453D}" type="doc">
      <dgm:prSet loTypeId="urn:microsoft.com/office/officeart/2005/8/layout/default" loCatId="list" qsTypeId="urn:microsoft.com/office/officeart/2005/8/quickstyle/3d1" qsCatId="3D" csTypeId="urn:microsoft.com/office/officeart/2005/8/colors/colorful1" csCatId="colorful" phldr="1"/>
      <dgm:spPr/>
      <dgm:t>
        <a:bodyPr/>
        <a:lstStyle/>
        <a:p>
          <a:endParaRPr lang="en-US"/>
        </a:p>
      </dgm:t>
    </dgm:pt>
    <dgm:pt modelId="{3D019FFF-82C0-434A-AA5B-79B0BC96EDF5}">
      <dgm:prSet phldrT="[Text]" phldr="0"/>
      <dgm:spPr/>
      <dgm:t>
        <a:bodyPr/>
        <a:lstStyle/>
        <a:p>
          <a:r>
            <a:rPr lang="en-US" dirty="0"/>
            <a:t>Transaction Structure</a:t>
          </a:r>
        </a:p>
      </dgm:t>
    </dgm:pt>
    <dgm:pt modelId="{1EE9E5E4-E7B3-4DEB-B262-22731FF4D2D9}" type="parTrans" cxnId="{2312A58B-1F53-45F0-BB3D-EC3CAF2270AB}">
      <dgm:prSet/>
      <dgm:spPr/>
      <dgm:t>
        <a:bodyPr/>
        <a:lstStyle/>
        <a:p>
          <a:endParaRPr lang="en-US"/>
        </a:p>
      </dgm:t>
    </dgm:pt>
    <dgm:pt modelId="{0D1FC56D-3F74-45A8-88E0-81F59EF7D399}" type="sibTrans" cxnId="{2312A58B-1F53-45F0-BB3D-EC3CAF2270AB}">
      <dgm:prSet/>
      <dgm:spPr/>
      <dgm:t>
        <a:bodyPr/>
        <a:lstStyle/>
        <a:p>
          <a:endParaRPr lang="en-US"/>
        </a:p>
      </dgm:t>
    </dgm:pt>
    <dgm:pt modelId="{885A1928-6764-4566-A1B2-594BD33329EC}">
      <dgm:prSet phldrT="[Text]" phldr="0"/>
      <dgm:spPr/>
      <dgm:t>
        <a:bodyPr/>
        <a:lstStyle/>
        <a:p>
          <a:r>
            <a:rPr lang="en-US" dirty="0"/>
            <a:t>Firm Oversight</a:t>
          </a:r>
        </a:p>
      </dgm:t>
    </dgm:pt>
    <dgm:pt modelId="{C147B51D-886F-4313-990A-7ACB73FAE649}" type="parTrans" cxnId="{201ED3E0-988F-4FA2-987A-F6479B9D4F9D}">
      <dgm:prSet/>
      <dgm:spPr/>
      <dgm:t>
        <a:bodyPr/>
        <a:lstStyle/>
        <a:p>
          <a:endParaRPr lang="en-US"/>
        </a:p>
      </dgm:t>
    </dgm:pt>
    <dgm:pt modelId="{07F9912C-5ED7-4D7B-B146-F4D4536C19D7}" type="sibTrans" cxnId="{201ED3E0-988F-4FA2-987A-F6479B9D4F9D}">
      <dgm:prSet/>
      <dgm:spPr/>
      <dgm:t>
        <a:bodyPr/>
        <a:lstStyle/>
        <a:p>
          <a:endParaRPr lang="en-US"/>
        </a:p>
      </dgm:t>
    </dgm:pt>
    <dgm:pt modelId="{87448C7E-7B7E-4FA6-9092-17EE00BC6B8D}">
      <dgm:prSet phldrT="[Text]" phldr="0"/>
      <dgm:spPr/>
      <dgm:t>
        <a:bodyPr/>
        <a:lstStyle/>
        <a:p>
          <a:r>
            <a:rPr lang="en-US" dirty="0"/>
            <a:t>Independence &amp; Conflict of Interest</a:t>
          </a:r>
        </a:p>
      </dgm:t>
    </dgm:pt>
    <dgm:pt modelId="{21E80853-1829-43B8-A6F3-0F0BF593F748}" type="parTrans" cxnId="{91594137-A29C-4845-9885-C60D1E7689A9}">
      <dgm:prSet/>
      <dgm:spPr/>
      <dgm:t>
        <a:bodyPr/>
        <a:lstStyle/>
        <a:p>
          <a:endParaRPr lang="en-US"/>
        </a:p>
      </dgm:t>
    </dgm:pt>
    <dgm:pt modelId="{9DBF05D0-C270-46F6-AC5D-78221F4EE631}" type="sibTrans" cxnId="{91594137-A29C-4845-9885-C60D1E7689A9}">
      <dgm:prSet/>
      <dgm:spPr/>
      <dgm:t>
        <a:bodyPr/>
        <a:lstStyle/>
        <a:p>
          <a:endParaRPr lang="en-US"/>
        </a:p>
      </dgm:t>
    </dgm:pt>
    <dgm:pt modelId="{944B712A-BE7C-413E-BE61-3019D424D6F6}">
      <dgm:prSet phldrT="[Text]" phldr="0"/>
      <dgm:spPr/>
      <dgm:t>
        <a:bodyPr/>
        <a:lstStyle/>
        <a:p>
          <a:r>
            <a:rPr lang="en-US" dirty="0"/>
            <a:t>Audit Quality</a:t>
          </a:r>
        </a:p>
      </dgm:t>
    </dgm:pt>
    <dgm:pt modelId="{69BFC4B7-F2B8-43C7-88DB-D93A2854EE1C}" type="parTrans" cxnId="{DA75855F-8E1B-4850-95AE-974B5832301C}">
      <dgm:prSet/>
      <dgm:spPr/>
      <dgm:t>
        <a:bodyPr/>
        <a:lstStyle/>
        <a:p>
          <a:endParaRPr lang="en-US"/>
        </a:p>
      </dgm:t>
    </dgm:pt>
    <dgm:pt modelId="{36E3D4FB-29E7-495E-9802-F71644111D68}" type="sibTrans" cxnId="{DA75855F-8E1B-4850-95AE-974B5832301C}">
      <dgm:prSet/>
      <dgm:spPr/>
      <dgm:t>
        <a:bodyPr/>
        <a:lstStyle/>
        <a:p>
          <a:endParaRPr lang="en-US"/>
        </a:p>
      </dgm:t>
    </dgm:pt>
    <dgm:pt modelId="{121015FB-B4B2-4EB9-8BA4-2476CD742B89}">
      <dgm:prSet phldrT="[Text]" phldr="0"/>
      <dgm:spPr/>
      <dgm:t>
        <a:bodyPr/>
        <a:lstStyle/>
        <a:p>
          <a:r>
            <a:rPr lang="en-US" dirty="0"/>
            <a:t>Consolidation &amp; Competition</a:t>
          </a:r>
        </a:p>
      </dgm:t>
    </dgm:pt>
    <dgm:pt modelId="{1D6CCC2E-4BF2-4339-8765-06B4A0AB218C}" type="parTrans" cxnId="{6FA35B06-4894-4E0D-B27A-CD9C8E9779D3}">
      <dgm:prSet/>
      <dgm:spPr/>
      <dgm:t>
        <a:bodyPr/>
        <a:lstStyle/>
        <a:p>
          <a:endParaRPr lang="en-US"/>
        </a:p>
      </dgm:t>
    </dgm:pt>
    <dgm:pt modelId="{825E8A7C-3804-4A37-A47C-43EBCC764942}" type="sibTrans" cxnId="{6FA35B06-4894-4E0D-B27A-CD9C8E9779D3}">
      <dgm:prSet/>
      <dgm:spPr/>
      <dgm:t>
        <a:bodyPr/>
        <a:lstStyle/>
        <a:p>
          <a:endParaRPr lang="en-US"/>
        </a:p>
      </dgm:t>
    </dgm:pt>
    <dgm:pt modelId="{90ECEF93-AADF-4EBB-BE65-3693AE398D83}">
      <dgm:prSet phldrT="[Text]" phldr="0"/>
      <dgm:spPr/>
      <dgm:t>
        <a:bodyPr/>
        <a:lstStyle/>
        <a:p>
          <a:r>
            <a:rPr lang="en-US"/>
            <a:t>Attractiveness of the Profession</a:t>
          </a:r>
          <a:endParaRPr lang="en-US" dirty="0"/>
        </a:p>
      </dgm:t>
    </dgm:pt>
    <dgm:pt modelId="{B60894E7-3E9A-4BDB-938B-59E36A05B26C}" type="parTrans" cxnId="{21F4B2B3-85C6-4A7C-8056-10B32770CB54}">
      <dgm:prSet/>
      <dgm:spPr/>
    </dgm:pt>
    <dgm:pt modelId="{09E708B0-0DC4-463F-ADA1-10F8D6E69373}" type="sibTrans" cxnId="{21F4B2B3-85C6-4A7C-8056-10B32770CB54}">
      <dgm:prSet/>
      <dgm:spPr/>
    </dgm:pt>
    <dgm:pt modelId="{71E74D06-9C4C-4CCE-9DDE-DF88AB9C9899}" type="pres">
      <dgm:prSet presAssocID="{39ADC34C-A764-4E4D-BE48-4D1FA7DA453D}" presName="diagram" presStyleCnt="0">
        <dgm:presLayoutVars>
          <dgm:dir/>
          <dgm:resizeHandles val="exact"/>
        </dgm:presLayoutVars>
      </dgm:prSet>
      <dgm:spPr/>
    </dgm:pt>
    <dgm:pt modelId="{E6E9BFC5-BE6B-4727-BA5A-FB8BF5F4A5BA}" type="pres">
      <dgm:prSet presAssocID="{3D019FFF-82C0-434A-AA5B-79B0BC96EDF5}" presName="node" presStyleLbl="node1" presStyleIdx="0" presStyleCnt="6">
        <dgm:presLayoutVars>
          <dgm:bulletEnabled val="1"/>
        </dgm:presLayoutVars>
      </dgm:prSet>
      <dgm:spPr/>
    </dgm:pt>
    <dgm:pt modelId="{EF2EB2D2-CAD1-4F7C-829F-48F56D7162F8}" type="pres">
      <dgm:prSet presAssocID="{0D1FC56D-3F74-45A8-88E0-81F59EF7D399}" presName="sibTrans" presStyleCnt="0"/>
      <dgm:spPr/>
    </dgm:pt>
    <dgm:pt modelId="{FEE045D7-E43F-40C0-8B4D-ECF8B428EFE0}" type="pres">
      <dgm:prSet presAssocID="{885A1928-6764-4566-A1B2-594BD33329EC}" presName="node" presStyleLbl="node1" presStyleIdx="1" presStyleCnt="6">
        <dgm:presLayoutVars>
          <dgm:bulletEnabled val="1"/>
        </dgm:presLayoutVars>
      </dgm:prSet>
      <dgm:spPr/>
    </dgm:pt>
    <dgm:pt modelId="{E18EAD78-CA81-4CEC-8B1E-054642E8CE33}" type="pres">
      <dgm:prSet presAssocID="{07F9912C-5ED7-4D7B-B146-F4D4536C19D7}" presName="sibTrans" presStyleCnt="0"/>
      <dgm:spPr/>
    </dgm:pt>
    <dgm:pt modelId="{B9EB72DC-5023-40CD-8927-82DACB36255B}" type="pres">
      <dgm:prSet presAssocID="{87448C7E-7B7E-4FA6-9092-17EE00BC6B8D}" presName="node" presStyleLbl="node1" presStyleIdx="2" presStyleCnt="6">
        <dgm:presLayoutVars>
          <dgm:bulletEnabled val="1"/>
        </dgm:presLayoutVars>
      </dgm:prSet>
      <dgm:spPr/>
    </dgm:pt>
    <dgm:pt modelId="{8DC9BF4A-C774-4CE6-BE44-34C40149D283}" type="pres">
      <dgm:prSet presAssocID="{9DBF05D0-C270-46F6-AC5D-78221F4EE631}" presName="sibTrans" presStyleCnt="0"/>
      <dgm:spPr/>
    </dgm:pt>
    <dgm:pt modelId="{0B7D0A48-AA3D-42C0-982B-657995512A6B}" type="pres">
      <dgm:prSet presAssocID="{944B712A-BE7C-413E-BE61-3019D424D6F6}" presName="node" presStyleLbl="node1" presStyleIdx="3" presStyleCnt="6">
        <dgm:presLayoutVars>
          <dgm:bulletEnabled val="1"/>
        </dgm:presLayoutVars>
      </dgm:prSet>
      <dgm:spPr/>
    </dgm:pt>
    <dgm:pt modelId="{242937F4-69CC-4158-AB54-9C9C85F37F49}" type="pres">
      <dgm:prSet presAssocID="{36E3D4FB-29E7-495E-9802-F71644111D68}" presName="sibTrans" presStyleCnt="0"/>
      <dgm:spPr/>
    </dgm:pt>
    <dgm:pt modelId="{106D852D-ACCE-433B-86D6-C3D691FBCE5A}" type="pres">
      <dgm:prSet presAssocID="{121015FB-B4B2-4EB9-8BA4-2476CD742B89}" presName="node" presStyleLbl="node1" presStyleIdx="4" presStyleCnt="6">
        <dgm:presLayoutVars>
          <dgm:bulletEnabled val="1"/>
        </dgm:presLayoutVars>
      </dgm:prSet>
      <dgm:spPr/>
    </dgm:pt>
    <dgm:pt modelId="{47E6A843-B9D0-479C-82D6-4701B2F6436E}" type="pres">
      <dgm:prSet presAssocID="{825E8A7C-3804-4A37-A47C-43EBCC764942}" presName="sibTrans" presStyleCnt="0"/>
      <dgm:spPr/>
    </dgm:pt>
    <dgm:pt modelId="{54B71F88-5D16-4DFC-8441-54479204FEDE}" type="pres">
      <dgm:prSet presAssocID="{90ECEF93-AADF-4EBB-BE65-3693AE398D83}" presName="node" presStyleLbl="node1" presStyleIdx="5" presStyleCnt="6">
        <dgm:presLayoutVars>
          <dgm:bulletEnabled val="1"/>
        </dgm:presLayoutVars>
      </dgm:prSet>
      <dgm:spPr/>
    </dgm:pt>
  </dgm:ptLst>
  <dgm:cxnLst>
    <dgm:cxn modelId="{6FA35B06-4894-4E0D-B27A-CD9C8E9779D3}" srcId="{39ADC34C-A764-4E4D-BE48-4D1FA7DA453D}" destId="{121015FB-B4B2-4EB9-8BA4-2476CD742B89}" srcOrd="4" destOrd="0" parTransId="{1D6CCC2E-4BF2-4339-8765-06B4A0AB218C}" sibTransId="{825E8A7C-3804-4A37-A47C-43EBCC764942}"/>
    <dgm:cxn modelId="{359E1411-946E-4150-9353-DA664BF55052}" type="presOf" srcId="{121015FB-B4B2-4EB9-8BA4-2476CD742B89}" destId="{106D852D-ACCE-433B-86D6-C3D691FBCE5A}" srcOrd="0" destOrd="0" presId="urn:microsoft.com/office/officeart/2005/8/layout/default"/>
    <dgm:cxn modelId="{C1B4362F-82D1-4F67-845F-0FC5BA9ED867}" type="presOf" srcId="{87448C7E-7B7E-4FA6-9092-17EE00BC6B8D}" destId="{B9EB72DC-5023-40CD-8927-82DACB36255B}" srcOrd="0" destOrd="0" presId="urn:microsoft.com/office/officeart/2005/8/layout/default"/>
    <dgm:cxn modelId="{91594137-A29C-4845-9885-C60D1E7689A9}" srcId="{39ADC34C-A764-4E4D-BE48-4D1FA7DA453D}" destId="{87448C7E-7B7E-4FA6-9092-17EE00BC6B8D}" srcOrd="2" destOrd="0" parTransId="{21E80853-1829-43B8-A6F3-0F0BF593F748}" sibTransId="{9DBF05D0-C270-46F6-AC5D-78221F4EE631}"/>
    <dgm:cxn modelId="{DA75855F-8E1B-4850-95AE-974B5832301C}" srcId="{39ADC34C-A764-4E4D-BE48-4D1FA7DA453D}" destId="{944B712A-BE7C-413E-BE61-3019D424D6F6}" srcOrd="3" destOrd="0" parTransId="{69BFC4B7-F2B8-43C7-88DB-D93A2854EE1C}" sibTransId="{36E3D4FB-29E7-495E-9802-F71644111D68}"/>
    <dgm:cxn modelId="{4AA39568-3A33-4441-B2D8-C9E321DF0426}" type="presOf" srcId="{3D019FFF-82C0-434A-AA5B-79B0BC96EDF5}" destId="{E6E9BFC5-BE6B-4727-BA5A-FB8BF5F4A5BA}" srcOrd="0" destOrd="0" presId="urn:microsoft.com/office/officeart/2005/8/layout/default"/>
    <dgm:cxn modelId="{2312A58B-1F53-45F0-BB3D-EC3CAF2270AB}" srcId="{39ADC34C-A764-4E4D-BE48-4D1FA7DA453D}" destId="{3D019FFF-82C0-434A-AA5B-79B0BC96EDF5}" srcOrd="0" destOrd="0" parTransId="{1EE9E5E4-E7B3-4DEB-B262-22731FF4D2D9}" sibTransId="{0D1FC56D-3F74-45A8-88E0-81F59EF7D399}"/>
    <dgm:cxn modelId="{3C84F98F-DBC6-492E-A6FB-968C1558D0BC}" type="presOf" srcId="{90ECEF93-AADF-4EBB-BE65-3693AE398D83}" destId="{54B71F88-5D16-4DFC-8441-54479204FEDE}" srcOrd="0" destOrd="0" presId="urn:microsoft.com/office/officeart/2005/8/layout/default"/>
    <dgm:cxn modelId="{8BAE93B2-DFA5-4E79-9A71-EE2F12D3048B}" type="presOf" srcId="{885A1928-6764-4566-A1B2-594BD33329EC}" destId="{FEE045D7-E43F-40C0-8B4D-ECF8B428EFE0}" srcOrd="0" destOrd="0" presId="urn:microsoft.com/office/officeart/2005/8/layout/default"/>
    <dgm:cxn modelId="{21F4B2B3-85C6-4A7C-8056-10B32770CB54}" srcId="{39ADC34C-A764-4E4D-BE48-4D1FA7DA453D}" destId="{90ECEF93-AADF-4EBB-BE65-3693AE398D83}" srcOrd="5" destOrd="0" parTransId="{B60894E7-3E9A-4BDB-938B-59E36A05B26C}" sibTransId="{09E708B0-0DC4-463F-ADA1-10F8D6E69373}"/>
    <dgm:cxn modelId="{B5250FB9-F857-4F94-94D2-3EB2CD227E02}" type="presOf" srcId="{39ADC34C-A764-4E4D-BE48-4D1FA7DA453D}" destId="{71E74D06-9C4C-4CCE-9DDE-DF88AB9C9899}" srcOrd="0" destOrd="0" presId="urn:microsoft.com/office/officeart/2005/8/layout/default"/>
    <dgm:cxn modelId="{085405C7-B966-4DBC-BDCE-50E0C4EF2C53}" type="presOf" srcId="{944B712A-BE7C-413E-BE61-3019D424D6F6}" destId="{0B7D0A48-AA3D-42C0-982B-657995512A6B}" srcOrd="0" destOrd="0" presId="urn:microsoft.com/office/officeart/2005/8/layout/default"/>
    <dgm:cxn modelId="{201ED3E0-988F-4FA2-987A-F6479B9D4F9D}" srcId="{39ADC34C-A764-4E4D-BE48-4D1FA7DA453D}" destId="{885A1928-6764-4566-A1B2-594BD33329EC}" srcOrd="1" destOrd="0" parTransId="{C147B51D-886F-4313-990A-7ACB73FAE649}" sibTransId="{07F9912C-5ED7-4D7B-B146-F4D4536C19D7}"/>
    <dgm:cxn modelId="{E103DCF5-2729-44F5-9348-7422EEFF3214}" type="presParOf" srcId="{71E74D06-9C4C-4CCE-9DDE-DF88AB9C9899}" destId="{E6E9BFC5-BE6B-4727-BA5A-FB8BF5F4A5BA}" srcOrd="0" destOrd="0" presId="urn:microsoft.com/office/officeart/2005/8/layout/default"/>
    <dgm:cxn modelId="{2D09EA95-3CF7-42EC-91E0-E47CD6A3912C}" type="presParOf" srcId="{71E74D06-9C4C-4CCE-9DDE-DF88AB9C9899}" destId="{EF2EB2D2-CAD1-4F7C-829F-48F56D7162F8}" srcOrd="1" destOrd="0" presId="urn:microsoft.com/office/officeart/2005/8/layout/default"/>
    <dgm:cxn modelId="{6EF62CD3-D00D-4C96-9745-5D73096EE1EB}" type="presParOf" srcId="{71E74D06-9C4C-4CCE-9DDE-DF88AB9C9899}" destId="{FEE045D7-E43F-40C0-8B4D-ECF8B428EFE0}" srcOrd="2" destOrd="0" presId="urn:microsoft.com/office/officeart/2005/8/layout/default"/>
    <dgm:cxn modelId="{FD2A4D43-B8CE-4BEA-B8AB-B1EC03569453}" type="presParOf" srcId="{71E74D06-9C4C-4CCE-9DDE-DF88AB9C9899}" destId="{E18EAD78-CA81-4CEC-8B1E-054642E8CE33}" srcOrd="3" destOrd="0" presId="urn:microsoft.com/office/officeart/2005/8/layout/default"/>
    <dgm:cxn modelId="{3CF89B7B-BB79-4E06-8F30-12698B17FC90}" type="presParOf" srcId="{71E74D06-9C4C-4CCE-9DDE-DF88AB9C9899}" destId="{B9EB72DC-5023-40CD-8927-82DACB36255B}" srcOrd="4" destOrd="0" presId="urn:microsoft.com/office/officeart/2005/8/layout/default"/>
    <dgm:cxn modelId="{E5FCB1E4-983D-4A7E-B2FB-C3C03687E8B2}" type="presParOf" srcId="{71E74D06-9C4C-4CCE-9DDE-DF88AB9C9899}" destId="{8DC9BF4A-C774-4CE6-BE44-34C40149D283}" srcOrd="5" destOrd="0" presId="urn:microsoft.com/office/officeart/2005/8/layout/default"/>
    <dgm:cxn modelId="{63487337-B87F-45E7-9B8D-99CD61E1311F}" type="presParOf" srcId="{71E74D06-9C4C-4CCE-9DDE-DF88AB9C9899}" destId="{0B7D0A48-AA3D-42C0-982B-657995512A6B}" srcOrd="6" destOrd="0" presId="urn:microsoft.com/office/officeart/2005/8/layout/default"/>
    <dgm:cxn modelId="{F807ED59-FC0C-4EA2-BA2F-0212BBE34989}" type="presParOf" srcId="{71E74D06-9C4C-4CCE-9DDE-DF88AB9C9899}" destId="{242937F4-69CC-4158-AB54-9C9C85F37F49}" srcOrd="7" destOrd="0" presId="urn:microsoft.com/office/officeart/2005/8/layout/default"/>
    <dgm:cxn modelId="{255A1E94-4EDA-48C7-A614-FB30B78DEABB}" type="presParOf" srcId="{71E74D06-9C4C-4CCE-9DDE-DF88AB9C9899}" destId="{106D852D-ACCE-433B-86D6-C3D691FBCE5A}" srcOrd="8" destOrd="0" presId="urn:microsoft.com/office/officeart/2005/8/layout/default"/>
    <dgm:cxn modelId="{D6718806-4A0B-4A3F-AF21-6E4426E37290}" type="presParOf" srcId="{71E74D06-9C4C-4CCE-9DDE-DF88AB9C9899}" destId="{47E6A843-B9D0-479C-82D6-4701B2F6436E}" srcOrd="9" destOrd="0" presId="urn:microsoft.com/office/officeart/2005/8/layout/default"/>
    <dgm:cxn modelId="{A38240CB-AEB6-49AD-B60B-81A781E378A4}" type="presParOf" srcId="{71E74D06-9C4C-4CCE-9DDE-DF88AB9C9899}" destId="{54B71F88-5D16-4DFC-8441-54479204FEDE}"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AEECA4-5DA7-496A-A330-B9DE86BE9714}"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en-US"/>
        </a:p>
      </dgm:t>
    </dgm:pt>
    <dgm:pt modelId="{F336D241-B6BC-4F67-8359-A02D6DD6DBE2}">
      <dgm:prSet phldrT="[Text]" phldr="0"/>
      <dgm:spPr/>
      <dgm:t>
        <a:bodyPr/>
        <a:lstStyle/>
        <a:p>
          <a:r>
            <a:rPr lang="en-US" dirty="0"/>
            <a:t>Private Equity</a:t>
          </a:r>
        </a:p>
      </dgm:t>
    </dgm:pt>
    <dgm:pt modelId="{5DAF1C36-FACC-460D-B643-6F75222CDF34}" type="parTrans" cxnId="{A2B3EB19-27E6-48FA-8727-8A33A4AD5878}">
      <dgm:prSet/>
      <dgm:spPr/>
      <dgm:t>
        <a:bodyPr/>
        <a:lstStyle/>
        <a:p>
          <a:endParaRPr lang="en-US"/>
        </a:p>
      </dgm:t>
    </dgm:pt>
    <dgm:pt modelId="{FADDEDD9-7E32-432E-84D6-EA4AA2DAFD71}" type="sibTrans" cxnId="{A2B3EB19-27E6-48FA-8727-8A33A4AD5878}">
      <dgm:prSet/>
      <dgm:spPr/>
      <dgm:t>
        <a:bodyPr/>
        <a:lstStyle/>
        <a:p>
          <a:endParaRPr lang="en-US"/>
        </a:p>
      </dgm:t>
    </dgm:pt>
    <dgm:pt modelId="{AE8DBBD3-8D33-45BA-8ECA-D1DA4B4DB8D1}">
      <dgm:prSet phldrT="[Text]" phldr="0" custT="1"/>
      <dgm:spPr/>
      <dgm:t>
        <a:bodyPr/>
        <a:lstStyle/>
        <a:p>
          <a:r>
            <a:rPr lang="en-US" sz="1800" dirty="0">
              <a:solidFill>
                <a:schemeClr val="accent2"/>
              </a:solidFill>
            </a:rPr>
            <a:t>Minority</a:t>
          </a:r>
        </a:p>
      </dgm:t>
    </dgm:pt>
    <dgm:pt modelId="{1916331D-3CCC-498A-9252-8F38A4233B22}" type="parTrans" cxnId="{101523F8-6872-4EC7-BCA3-082C66FF9049}">
      <dgm:prSet/>
      <dgm:spPr/>
      <dgm:t>
        <a:bodyPr/>
        <a:lstStyle/>
        <a:p>
          <a:endParaRPr lang="en-US"/>
        </a:p>
      </dgm:t>
    </dgm:pt>
    <dgm:pt modelId="{33B43DB6-556C-4D36-823B-6928A0D3FF75}" type="sibTrans" cxnId="{101523F8-6872-4EC7-BCA3-082C66FF9049}">
      <dgm:prSet/>
      <dgm:spPr/>
      <dgm:t>
        <a:bodyPr/>
        <a:lstStyle/>
        <a:p>
          <a:endParaRPr lang="en-US"/>
        </a:p>
      </dgm:t>
    </dgm:pt>
    <dgm:pt modelId="{F31AE83F-124D-4963-9B6F-641FD811C23A}">
      <dgm:prSet phldrT="[Text]" phldr="0"/>
      <dgm:spPr/>
      <dgm:t>
        <a:bodyPr/>
        <a:lstStyle/>
        <a:p>
          <a:r>
            <a:rPr lang="en-US"/>
            <a:t>Public Listing</a:t>
          </a:r>
          <a:endParaRPr lang="en-US" dirty="0"/>
        </a:p>
      </dgm:t>
    </dgm:pt>
    <dgm:pt modelId="{486C27D2-A9E5-4A18-8534-027DF5471928}" type="parTrans" cxnId="{84992A6B-760C-438A-A3B8-368490415B50}">
      <dgm:prSet/>
      <dgm:spPr/>
      <dgm:t>
        <a:bodyPr/>
        <a:lstStyle/>
        <a:p>
          <a:endParaRPr lang="en-US"/>
        </a:p>
      </dgm:t>
    </dgm:pt>
    <dgm:pt modelId="{D76FD869-BDF7-4FBB-9272-66B6412C2677}" type="sibTrans" cxnId="{84992A6B-760C-438A-A3B8-368490415B50}">
      <dgm:prSet/>
      <dgm:spPr/>
      <dgm:t>
        <a:bodyPr/>
        <a:lstStyle/>
        <a:p>
          <a:endParaRPr lang="en-US"/>
        </a:p>
      </dgm:t>
    </dgm:pt>
    <dgm:pt modelId="{29C52A51-7CBD-403C-8EAF-20101CC0C062}">
      <dgm:prSet phldrT="[Text]" phldr="0"/>
      <dgm:spPr/>
      <dgm:t>
        <a:bodyPr/>
        <a:lstStyle/>
        <a:p>
          <a:r>
            <a:rPr lang="en-US"/>
            <a:t>Staff Ownership</a:t>
          </a:r>
          <a:endParaRPr lang="en-US" dirty="0"/>
        </a:p>
      </dgm:t>
    </dgm:pt>
    <dgm:pt modelId="{CC1576B7-D553-4F9D-ABDF-DFDFC1D12034}" type="parTrans" cxnId="{3CFB45BB-FEF5-4242-B29D-EDCF529EB7C8}">
      <dgm:prSet/>
      <dgm:spPr/>
      <dgm:t>
        <a:bodyPr/>
        <a:lstStyle/>
        <a:p>
          <a:endParaRPr lang="en-US"/>
        </a:p>
      </dgm:t>
    </dgm:pt>
    <dgm:pt modelId="{D3507719-42AF-4517-A539-359671F3F03D}" type="sibTrans" cxnId="{3CFB45BB-FEF5-4242-B29D-EDCF529EB7C8}">
      <dgm:prSet/>
      <dgm:spPr/>
      <dgm:t>
        <a:bodyPr/>
        <a:lstStyle/>
        <a:p>
          <a:endParaRPr lang="en-US"/>
        </a:p>
      </dgm:t>
    </dgm:pt>
    <dgm:pt modelId="{3C77E1F2-26A5-4EC5-A50D-2E383621E04B}">
      <dgm:prSet phldrT="[Text]" phldr="0"/>
      <dgm:spPr/>
      <dgm:t>
        <a:bodyPr/>
        <a:lstStyle/>
        <a:p>
          <a:r>
            <a:rPr lang="en-US"/>
            <a:t>Family Ownership</a:t>
          </a:r>
          <a:endParaRPr lang="en-US" dirty="0"/>
        </a:p>
      </dgm:t>
    </dgm:pt>
    <dgm:pt modelId="{9EBF730D-AB46-4775-A091-FAD7C1A88D54}" type="parTrans" cxnId="{62527188-B765-4C65-93BA-34E6947A97C4}">
      <dgm:prSet/>
      <dgm:spPr/>
      <dgm:t>
        <a:bodyPr/>
        <a:lstStyle/>
        <a:p>
          <a:endParaRPr lang="en-US"/>
        </a:p>
      </dgm:t>
    </dgm:pt>
    <dgm:pt modelId="{B583A596-0078-4231-A4C9-4E8E5CCF976E}" type="sibTrans" cxnId="{62527188-B765-4C65-93BA-34E6947A97C4}">
      <dgm:prSet/>
      <dgm:spPr/>
      <dgm:t>
        <a:bodyPr/>
        <a:lstStyle/>
        <a:p>
          <a:endParaRPr lang="en-US"/>
        </a:p>
      </dgm:t>
    </dgm:pt>
    <dgm:pt modelId="{7F7E79A9-2276-4EE4-B754-96EE73DEDF9B}">
      <dgm:prSet phldrT="[Text]" phldr="0" custT="1"/>
      <dgm:spPr/>
      <dgm:t>
        <a:bodyPr/>
        <a:lstStyle/>
        <a:p>
          <a:r>
            <a:rPr lang="en-US" sz="1800" dirty="0">
              <a:solidFill>
                <a:schemeClr val="accent2"/>
              </a:solidFill>
            </a:rPr>
            <a:t>Majority</a:t>
          </a:r>
        </a:p>
      </dgm:t>
    </dgm:pt>
    <dgm:pt modelId="{DA6FDF9A-8367-4885-931F-2815962636F9}" type="parTrans" cxnId="{83043A4D-B7ED-4D14-BFAC-BCCF43F7475D}">
      <dgm:prSet/>
      <dgm:spPr/>
      <dgm:t>
        <a:bodyPr/>
        <a:lstStyle/>
        <a:p>
          <a:endParaRPr lang="en-US"/>
        </a:p>
      </dgm:t>
    </dgm:pt>
    <dgm:pt modelId="{EF2D0E85-458F-4713-8D20-E5658A294ED5}" type="sibTrans" cxnId="{83043A4D-B7ED-4D14-BFAC-BCCF43F7475D}">
      <dgm:prSet/>
      <dgm:spPr/>
      <dgm:t>
        <a:bodyPr/>
        <a:lstStyle/>
        <a:p>
          <a:endParaRPr lang="en-US"/>
        </a:p>
      </dgm:t>
    </dgm:pt>
    <dgm:pt modelId="{A0AC82EC-B147-4EF0-A356-FCE9EB4EFDB7}">
      <dgm:prSet phldrT="[Text]" phldr="0" custT="1"/>
      <dgm:spPr/>
      <dgm:t>
        <a:bodyPr/>
        <a:lstStyle/>
        <a:p>
          <a:r>
            <a:rPr lang="en-US" sz="1800">
              <a:solidFill>
                <a:schemeClr val="accent2"/>
              </a:solidFill>
            </a:rPr>
            <a:t>Platform-based</a:t>
          </a:r>
          <a:endParaRPr lang="en-US" sz="1800" dirty="0">
            <a:solidFill>
              <a:schemeClr val="accent2"/>
            </a:solidFill>
          </a:endParaRPr>
        </a:p>
      </dgm:t>
    </dgm:pt>
    <dgm:pt modelId="{6C114A2C-A53C-4883-9A19-E8104BBE1EE3}" type="parTrans" cxnId="{DEE17FA5-7744-4F9A-B1CA-8B679F276DB6}">
      <dgm:prSet/>
      <dgm:spPr/>
      <dgm:t>
        <a:bodyPr/>
        <a:lstStyle/>
        <a:p>
          <a:endParaRPr lang="en-US"/>
        </a:p>
      </dgm:t>
    </dgm:pt>
    <dgm:pt modelId="{DC0BBAC8-6783-4647-8B45-73CFA5D86BBC}" type="sibTrans" cxnId="{DEE17FA5-7744-4F9A-B1CA-8B679F276DB6}">
      <dgm:prSet/>
      <dgm:spPr/>
      <dgm:t>
        <a:bodyPr/>
        <a:lstStyle/>
        <a:p>
          <a:endParaRPr lang="en-US"/>
        </a:p>
      </dgm:t>
    </dgm:pt>
    <dgm:pt modelId="{6D53EC1B-421F-415D-988A-B5FA704AE592}" type="pres">
      <dgm:prSet presAssocID="{9BAEECA4-5DA7-496A-A330-B9DE86BE9714}" presName="cycleMatrixDiagram" presStyleCnt="0">
        <dgm:presLayoutVars>
          <dgm:chMax val="1"/>
          <dgm:dir/>
          <dgm:animLvl val="lvl"/>
          <dgm:resizeHandles val="exact"/>
        </dgm:presLayoutVars>
      </dgm:prSet>
      <dgm:spPr/>
    </dgm:pt>
    <dgm:pt modelId="{1B264F02-C270-424F-AB9C-7E8EC1F532F8}" type="pres">
      <dgm:prSet presAssocID="{9BAEECA4-5DA7-496A-A330-B9DE86BE9714}" presName="children" presStyleCnt="0"/>
      <dgm:spPr/>
    </dgm:pt>
    <dgm:pt modelId="{6CC7C8D3-FADD-4A5B-A9E8-BF2B8A800234}" type="pres">
      <dgm:prSet presAssocID="{9BAEECA4-5DA7-496A-A330-B9DE86BE9714}" presName="child1group" presStyleCnt="0"/>
      <dgm:spPr/>
    </dgm:pt>
    <dgm:pt modelId="{65578317-7D28-4988-BB9B-7DAA7B25B5CB}" type="pres">
      <dgm:prSet presAssocID="{9BAEECA4-5DA7-496A-A330-B9DE86BE9714}" presName="child1" presStyleLbl="bgAcc1" presStyleIdx="0" presStyleCnt="1"/>
      <dgm:spPr/>
    </dgm:pt>
    <dgm:pt modelId="{9CB7E352-E822-49B8-A43F-3069B735E171}" type="pres">
      <dgm:prSet presAssocID="{9BAEECA4-5DA7-496A-A330-B9DE86BE9714}" presName="child1Text" presStyleLbl="bgAcc1" presStyleIdx="0" presStyleCnt="1">
        <dgm:presLayoutVars>
          <dgm:bulletEnabled val="1"/>
        </dgm:presLayoutVars>
      </dgm:prSet>
      <dgm:spPr/>
    </dgm:pt>
    <dgm:pt modelId="{9093F3D8-4502-4576-925A-9CF7C0A3146A}" type="pres">
      <dgm:prSet presAssocID="{9BAEECA4-5DA7-496A-A330-B9DE86BE9714}" presName="childPlaceholder" presStyleCnt="0"/>
      <dgm:spPr/>
    </dgm:pt>
    <dgm:pt modelId="{C799E691-53EF-455D-8130-C7639D6BE856}" type="pres">
      <dgm:prSet presAssocID="{9BAEECA4-5DA7-496A-A330-B9DE86BE9714}" presName="circle" presStyleCnt="0"/>
      <dgm:spPr/>
    </dgm:pt>
    <dgm:pt modelId="{C232E0F4-53C3-45A1-A14A-52EA2FAB3A38}" type="pres">
      <dgm:prSet presAssocID="{9BAEECA4-5DA7-496A-A330-B9DE86BE9714}" presName="quadrant1" presStyleLbl="node1" presStyleIdx="0" presStyleCnt="4">
        <dgm:presLayoutVars>
          <dgm:chMax val="1"/>
          <dgm:bulletEnabled val="1"/>
        </dgm:presLayoutVars>
      </dgm:prSet>
      <dgm:spPr/>
    </dgm:pt>
    <dgm:pt modelId="{403F4E07-754A-45EC-A0A1-35A9A5757E3A}" type="pres">
      <dgm:prSet presAssocID="{9BAEECA4-5DA7-496A-A330-B9DE86BE9714}" presName="quadrant2" presStyleLbl="node1" presStyleIdx="1" presStyleCnt="4">
        <dgm:presLayoutVars>
          <dgm:chMax val="1"/>
          <dgm:bulletEnabled val="1"/>
        </dgm:presLayoutVars>
      </dgm:prSet>
      <dgm:spPr/>
    </dgm:pt>
    <dgm:pt modelId="{A25D3ACE-4124-4325-A379-D9375830E6CD}" type="pres">
      <dgm:prSet presAssocID="{9BAEECA4-5DA7-496A-A330-B9DE86BE9714}" presName="quadrant3" presStyleLbl="node1" presStyleIdx="2" presStyleCnt="4">
        <dgm:presLayoutVars>
          <dgm:chMax val="1"/>
          <dgm:bulletEnabled val="1"/>
        </dgm:presLayoutVars>
      </dgm:prSet>
      <dgm:spPr/>
    </dgm:pt>
    <dgm:pt modelId="{772D0B5B-E308-4AD0-BB76-88BB5BF6CE75}" type="pres">
      <dgm:prSet presAssocID="{9BAEECA4-5DA7-496A-A330-B9DE86BE9714}" presName="quadrant4" presStyleLbl="node1" presStyleIdx="3" presStyleCnt="4">
        <dgm:presLayoutVars>
          <dgm:chMax val="1"/>
          <dgm:bulletEnabled val="1"/>
        </dgm:presLayoutVars>
      </dgm:prSet>
      <dgm:spPr/>
    </dgm:pt>
    <dgm:pt modelId="{DA849B80-A98E-4676-891E-C3F398C2FFFC}" type="pres">
      <dgm:prSet presAssocID="{9BAEECA4-5DA7-496A-A330-B9DE86BE9714}" presName="quadrantPlaceholder" presStyleCnt="0"/>
      <dgm:spPr/>
    </dgm:pt>
    <dgm:pt modelId="{B62F0540-32E4-452B-B92A-79154FBEA648}" type="pres">
      <dgm:prSet presAssocID="{9BAEECA4-5DA7-496A-A330-B9DE86BE9714}" presName="center1" presStyleLbl="fgShp" presStyleIdx="0" presStyleCnt="2"/>
      <dgm:spPr>
        <a:noFill/>
        <a:ln>
          <a:noFill/>
        </a:ln>
      </dgm:spPr>
    </dgm:pt>
    <dgm:pt modelId="{5498A64E-FA38-4281-A0B2-CE4CDB4A0253}" type="pres">
      <dgm:prSet presAssocID="{9BAEECA4-5DA7-496A-A330-B9DE86BE9714}" presName="center2" presStyleLbl="fgShp" presStyleIdx="1" presStyleCnt="2" custAng="778499"/>
      <dgm:spPr>
        <a:noFill/>
        <a:ln>
          <a:noFill/>
        </a:ln>
      </dgm:spPr>
    </dgm:pt>
  </dgm:ptLst>
  <dgm:cxnLst>
    <dgm:cxn modelId="{8B1E8004-5123-47C9-A45A-66E61DE7AA54}" type="presOf" srcId="{29C52A51-7CBD-403C-8EAF-20101CC0C062}" destId="{A25D3ACE-4124-4325-A379-D9375830E6CD}" srcOrd="0" destOrd="0" presId="urn:microsoft.com/office/officeart/2005/8/layout/cycle4"/>
    <dgm:cxn modelId="{1441B10D-7A56-4FAB-8D7C-73E0E4FCB94A}" type="presOf" srcId="{A0AC82EC-B147-4EF0-A356-FCE9EB4EFDB7}" destId="{65578317-7D28-4988-BB9B-7DAA7B25B5CB}" srcOrd="0" destOrd="2" presId="urn:microsoft.com/office/officeart/2005/8/layout/cycle4"/>
    <dgm:cxn modelId="{A2B3EB19-27E6-48FA-8727-8A33A4AD5878}" srcId="{9BAEECA4-5DA7-496A-A330-B9DE86BE9714}" destId="{F336D241-B6BC-4F67-8359-A02D6DD6DBE2}" srcOrd="0" destOrd="0" parTransId="{5DAF1C36-FACC-460D-B643-6F75222CDF34}" sibTransId="{FADDEDD9-7E32-432E-84D6-EA4AA2DAFD71}"/>
    <dgm:cxn modelId="{58A1965D-CB2B-4A43-9F73-098C991BB68E}" type="presOf" srcId="{F336D241-B6BC-4F67-8359-A02D6DD6DBE2}" destId="{C232E0F4-53C3-45A1-A14A-52EA2FAB3A38}" srcOrd="0" destOrd="0" presId="urn:microsoft.com/office/officeart/2005/8/layout/cycle4"/>
    <dgm:cxn modelId="{7D646161-335E-49B1-B7B4-43646429FB2C}" type="presOf" srcId="{AE8DBBD3-8D33-45BA-8ECA-D1DA4B4DB8D1}" destId="{65578317-7D28-4988-BB9B-7DAA7B25B5CB}" srcOrd="0" destOrd="0" presId="urn:microsoft.com/office/officeart/2005/8/layout/cycle4"/>
    <dgm:cxn modelId="{84992A6B-760C-438A-A3B8-368490415B50}" srcId="{9BAEECA4-5DA7-496A-A330-B9DE86BE9714}" destId="{F31AE83F-124D-4963-9B6F-641FD811C23A}" srcOrd="1" destOrd="0" parTransId="{486C27D2-A9E5-4A18-8534-027DF5471928}" sibTransId="{D76FD869-BDF7-4FBB-9272-66B6412C2677}"/>
    <dgm:cxn modelId="{83043A4D-B7ED-4D14-BFAC-BCCF43F7475D}" srcId="{F336D241-B6BC-4F67-8359-A02D6DD6DBE2}" destId="{7F7E79A9-2276-4EE4-B754-96EE73DEDF9B}" srcOrd="1" destOrd="0" parTransId="{DA6FDF9A-8367-4885-931F-2815962636F9}" sibTransId="{EF2D0E85-458F-4713-8D20-E5658A294ED5}"/>
    <dgm:cxn modelId="{951AC56E-DD7E-44B2-A6F8-FB884C911F73}" type="presOf" srcId="{7F7E79A9-2276-4EE4-B754-96EE73DEDF9B}" destId="{9CB7E352-E822-49B8-A43F-3069B735E171}" srcOrd="1" destOrd="1" presId="urn:microsoft.com/office/officeart/2005/8/layout/cycle4"/>
    <dgm:cxn modelId="{815EE86E-3E65-4201-956E-D348D81AED55}" type="presOf" srcId="{9BAEECA4-5DA7-496A-A330-B9DE86BE9714}" destId="{6D53EC1B-421F-415D-988A-B5FA704AE592}" srcOrd="0" destOrd="0" presId="urn:microsoft.com/office/officeart/2005/8/layout/cycle4"/>
    <dgm:cxn modelId="{FEEAEB85-8ED5-4561-8581-7AD37E7E20B8}" type="presOf" srcId="{3C77E1F2-26A5-4EC5-A50D-2E383621E04B}" destId="{772D0B5B-E308-4AD0-BB76-88BB5BF6CE75}" srcOrd="0" destOrd="0" presId="urn:microsoft.com/office/officeart/2005/8/layout/cycle4"/>
    <dgm:cxn modelId="{62527188-B765-4C65-93BA-34E6947A97C4}" srcId="{9BAEECA4-5DA7-496A-A330-B9DE86BE9714}" destId="{3C77E1F2-26A5-4EC5-A50D-2E383621E04B}" srcOrd="3" destOrd="0" parTransId="{9EBF730D-AB46-4775-A091-FAD7C1A88D54}" sibTransId="{B583A596-0078-4231-A4C9-4E8E5CCF976E}"/>
    <dgm:cxn modelId="{6AFDF298-A645-4172-A24A-9CCE2E141604}" type="presOf" srcId="{A0AC82EC-B147-4EF0-A356-FCE9EB4EFDB7}" destId="{9CB7E352-E822-49B8-A43F-3069B735E171}" srcOrd="1" destOrd="2" presId="urn:microsoft.com/office/officeart/2005/8/layout/cycle4"/>
    <dgm:cxn modelId="{DEE17FA5-7744-4F9A-B1CA-8B679F276DB6}" srcId="{F336D241-B6BC-4F67-8359-A02D6DD6DBE2}" destId="{A0AC82EC-B147-4EF0-A356-FCE9EB4EFDB7}" srcOrd="2" destOrd="0" parTransId="{6C114A2C-A53C-4883-9A19-E8104BBE1EE3}" sibTransId="{DC0BBAC8-6783-4647-8B45-73CFA5D86BBC}"/>
    <dgm:cxn modelId="{DAD20FB5-F757-4686-844D-8DF03F67E996}" type="presOf" srcId="{AE8DBBD3-8D33-45BA-8ECA-D1DA4B4DB8D1}" destId="{9CB7E352-E822-49B8-A43F-3069B735E171}" srcOrd="1" destOrd="0" presId="urn:microsoft.com/office/officeart/2005/8/layout/cycle4"/>
    <dgm:cxn modelId="{3CFB45BB-FEF5-4242-B29D-EDCF529EB7C8}" srcId="{9BAEECA4-5DA7-496A-A330-B9DE86BE9714}" destId="{29C52A51-7CBD-403C-8EAF-20101CC0C062}" srcOrd="2" destOrd="0" parTransId="{CC1576B7-D553-4F9D-ABDF-DFDFC1D12034}" sibTransId="{D3507719-42AF-4517-A539-359671F3F03D}"/>
    <dgm:cxn modelId="{8D4021C3-CEEC-46B3-86C4-6207E6347116}" type="presOf" srcId="{7F7E79A9-2276-4EE4-B754-96EE73DEDF9B}" destId="{65578317-7D28-4988-BB9B-7DAA7B25B5CB}" srcOrd="0" destOrd="1" presId="urn:microsoft.com/office/officeart/2005/8/layout/cycle4"/>
    <dgm:cxn modelId="{03BA23DC-F009-43F9-944F-C189A50295D2}" type="presOf" srcId="{F31AE83F-124D-4963-9B6F-641FD811C23A}" destId="{403F4E07-754A-45EC-A0A1-35A9A5757E3A}" srcOrd="0" destOrd="0" presId="urn:microsoft.com/office/officeart/2005/8/layout/cycle4"/>
    <dgm:cxn modelId="{101523F8-6872-4EC7-BCA3-082C66FF9049}" srcId="{F336D241-B6BC-4F67-8359-A02D6DD6DBE2}" destId="{AE8DBBD3-8D33-45BA-8ECA-D1DA4B4DB8D1}" srcOrd="0" destOrd="0" parTransId="{1916331D-3CCC-498A-9252-8F38A4233B22}" sibTransId="{33B43DB6-556C-4D36-823B-6928A0D3FF75}"/>
    <dgm:cxn modelId="{5EBAA395-F655-4E5A-9899-11625E1F6848}" type="presParOf" srcId="{6D53EC1B-421F-415D-988A-B5FA704AE592}" destId="{1B264F02-C270-424F-AB9C-7E8EC1F532F8}" srcOrd="0" destOrd="0" presId="urn:microsoft.com/office/officeart/2005/8/layout/cycle4"/>
    <dgm:cxn modelId="{B8366A42-596E-4CEE-9644-25F9BB1C7F99}" type="presParOf" srcId="{1B264F02-C270-424F-AB9C-7E8EC1F532F8}" destId="{6CC7C8D3-FADD-4A5B-A9E8-BF2B8A800234}" srcOrd="0" destOrd="0" presId="urn:microsoft.com/office/officeart/2005/8/layout/cycle4"/>
    <dgm:cxn modelId="{6A163A4F-8111-4C12-B0ED-22A267EBD2F6}" type="presParOf" srcId="{6CC7C8D3-FADD-4A5B-A9E8-BF2B8A800234}" destId="{65578317-7D28-4988-BB9B-7DAA7B25B5CB}" srcOrd="0" destOrd="0" presId="urn:microsoft.com/office/officeart/2005/8/layout/cycle4"/>
    <dgm:cxn modelId="{69E1E69A-16D1-4D79-8CF2-995BDA119145}" type="presParOf" srcId="{6CC7C8D3-FADD-4A5B-A9E8-BF2B8A800234}" destId="{9CB7E352-E822-49B8-A43F-3069B735E171}" srcOrd="1" destOrd="0" presId="urn:microsoft.com/office/officeart/2005/8/layout/cycle4"/>
    <dgm:cxn modelId="{5B98EBFD-8A77-4CBD-BFF0-88F95066FD8C}" type="presParOf" srcId="{1B264F02-C270-424F-AB9C-7E8EC1F532F8}" destId="{9093F3D8-4502-4576-925A-9CF7C0A3146A}" srcOrd="1" destOrd="0" presId="urn:microsoft.com/office/officeart/2005/8/layout/cycle4"/>
    <dgm:cxn modelId="{8CBCDDC4-4A78-460C-BD60-231891079D7B}" type="presParOf" srcId="{6D53EC1B-421F-415D-988A-B5FA704AE592}" destId="{C799E691-53EF-455D-8130-C7639D6BE856}" srcOrd="1" destOrd="0" presId="urn:microsoft.com/office/officeart/2005/8/layout/cycle4"/>
    <dgm:cxn modelId="{D4C48BCD-CD33-4CEC-B7FA-D4E9CA95A21A}" type="presParOf" srcId="{C799E691-53EF-455D-8130-C7639D6BE856}" destId="{C232E0F4-53C3-45A1-A14A-52EA2FAB3A38}" srcOrd="0" destOrd="0" presId="urn:microsoft.com/office/officeart/2005/8/layout/cycle4"/>
    <dgm:cxn modelId="{36A72797-DD34-4CCC-A048-5AEA9D55794C}" type="presParOf" srcId="{C799E691-53EF-455D-8130-C7639D6BE856}" destId="{403F4E07-754A-45EC-A0A1-35A9A5757E3A}" srcOrd="1" destOrd="0" presId="urn:microsoft.com/office/officeart/2005/8/layout/cycle4"/>
    <dgm:cxn modelId="{3D43CE3E-FB98-4B3E-9CDC-0E0F3DADE380}" type="presParOf" srcId="{C799E691-53EF-455D-8130-C7639D6BE856}" destId="{A25D3ACE-4124-4325-A379-D9375830E6CD}" srcOrd="2" destOrd="0" presId="urn:microsoft.com/office/officeart/2005/8/layout/cycle4"/>
    <dgm:cxn modelId="{A067DCC8-AB2E-426F-9DA7-FBE6C51CB8F4}" type="presParOf" srcId="{C799E691-53EF-455D-8130-C7639D6BE856}" destId="{772D0B5B-E308-4AD0-BB76-88BB5BF6CE75}" srcOrd="3" destOrd="0" presId="urn:microsoft.com/office/officeart/2005/8/layout/cycle4"/>
    <dgm:cxn modelId="{E72F629D-F2D9-4793-8A94-AD8E52467FCD}" type="presParOf" srcId="{C799E691-53EF-455D-8130-C7639D6BE856}" destId="{DA849B80-A98E-4676-891E-C3F398C2FFFC}" srcOrd="4" destOrd="0" presId="urn:microsoft.com/office/officeart/2005/8/layout/cycle4"/>
    <dgm:cxn modelId="{74DED106-2EF3-4022-9D45-0C1B0268EB5F}" type="presParOf" srcId="{6D53EC1B-421F-415D-988A-B5FA704AE592}" destId="{B62F0540-32E4-452B-B92A-79154FBEA648}" srcOrd="2" destOrd="0" presId="urn:microsoft.com/office/officeart/2005/8/layout/cycle4"/>
    <dgm:cxn modelId="{574E0A94-AD0D-43D2-B6BF-42B9B1DB41BD}" type="presParOf" srcId="{6D53EC1B-421F-415D-988A-B5FA704AE592}" destId="{5498A64E-FA38-4281-A0B2-CE4CDB4A0253}"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04DB09-A8EE-49B0-B6CD-8584651692BF}" type="doc">
      <dgm:prSet loTypeId="urn:microsoft.com/office/officeart/2005/8/layout/chart3" loCatId="relationship" qsTypeId="urn:microsoft.com/office/officeart/2005/8/quickstyle/simple1" qsCatId="simple" csTypeId="urn:microsoft.com/office/officeart/2005/8/colors/colorful2" csCatId="colorful" phldr="1"/>
      <dgm:spPr/>
      <dgm:t>
        <a:bodyPr/>
        <a:lstStyle/>
        <a:p>
          <a:endParaRPr lang="en-US"/>
        </a:p>
      </dgm:t>
    </dgm:pt>
    <dgm:pt modelId="{2AF4F182-4927-48EB-856E-305D590321E1}">
      <dgm:prSet phldrT="[Text]" phldr="0"/>
      <dgm:spPr/>
      <dgm:t>
        <a:bodyPr/>
        <a:lstStyle/>
        <a:p>
          <a:r>
            <a:rPr lang="en-US" dirty="0"/>
            <a:t>Any APS</a:t>
          </a:r>
        </a:p>
      </dgm:t>
    </dgm:pt>
    <dgm:pt modelId="{2E2D8F3C-6463-4FF9-91D5-136DECF14BD2}" type="parTrans" cxnId="{437B4A96-A24A-47E8-9879-38030D060801}">
      <dgm:prSet/>
      <dgm:spPr/>
      <dgm:t>
        <a:bodyPr/>
        <a:lstStyle/>
        <a:p>
          <a:endParaRPr lang="en-US"/>
        </a:p>
      </dgm:t>
    </dgm:pt>
    <dgm:pt modelId="{B7F3F3B5-804E-4529-824D-B16BB8EA4C4D}" type="sibTrans" cxnId="{437B4A96-A24A-47E8-9879-38030D060801}">
      <dgm:prSet/>
      <dgm:spPr/>
      <dgm:t>
        <a:bodyPr/>
        <a:lstStyle/>
        <a:p>
          <a:endParaRPr lang="en-US"/>
        </a:p>
      </dgm:t>
    </dgm:pt>
    <dgm:pt modelId="{8AF0D25E-802D-48A1-B95A-75E4F7254798}">
      <dgm:prSet phldrT="[Text]" phldr="0"/>
      <dgm:spPr/>
      <dgm:t>
        <a:bodyPr/>
        <a:lstStyle/>
        <a:p>
          <a:r>
            <a:rPr lang="en-US" dirty="0"/>
            <a:t>APS with private equity</a:t>
          </a:r>
        </a:p>
      </dgm:t>
    </dgm:pt>
    <dgm:pt modelId="{75F32328-3FBF-4D85-8AB2-38D465B82A89}" type="parTrans" cxnId="{03434056-077D-4D6D-99B0-08487AA06495}">
      <dgm:prSet/>
      <dgm:spPr/>
      <dgm:t>
        <a:bodyPr/>
        <a:lstStyle/>
        <a:p>
          <a:endParaRPr lang="en-US"/>
        </a:p>
      </dgm:t>
    </dgm:pt>
    <dgm:pt modelId="{EDD69424-A2E2-4D18-8E8B-A59772227C97}" type="sibTrans" cxnId="{03434056-077D-4D6D-99B0-08487AA06495}">
      <dgm:prSet/>
      <dgm:spPr/>
      <dgm:t>
        <a:bodyPr/>
        <a:lstStyle/>
        <a:p>
          <a:endParaRPr lang="en-US"/>
        </a:p>
      </dgm:t>
    </dgm:pt>
    <dgm:pt modelId="{DC53F2D4-27D9-4C49-9410-8086EEBB7AAA}">
      <dgm:prSet phldrT="[Text]" phldr="0"/>
      <dgm:spPr/>
      <dgm:t>
        <a:bodyPr/>
        <a:lstStyle/>
        <a:p>
          <a:r>
            <a:rPr lang="en-US" dirty="0"/>
            <a:t>APS with a public company investor</a:t>
          </a:r>
        </a:p>
      </dgm:t>
    </dgm:pt>
    <dgm:pt modelId="{EDA59DC0-4180-4B29-B6B9-7625D8F77D17}" type="parTrans" cxnId="{8C1F5770-2936-416A-9B18-A8F7C35E4EEB}">
      <dgm:prSet/>
      <dgm:spPr/>
      <dgm:t>
        <a:bodyPr/>
        <a:lstStyle/>
        <a:p>
          <a:endParaRPr lang="en-US"/>
        </a:p>
      </dgm:t>
    </dgm:pt>
    <dgm:pt modelId="{85F20D01-925E-4852-81D7-70552E350CCA}" type="sibTrans" cxnId="{8C1F5770-2936-416A-9B18-A8F7C35E4EEB}">
      <dgm:prSet/>
      <dgm:spPr/>
      <dgm:t>
        <a:bodyPr/>
        <a:lstStyle/>
        <a:p>
          <a:endParaRPr lang="en-US"/>
        </a:p>
      </dgm:t>
    </dgm:pt>
    <dgm:pt modelId="{3B4F7B03-4C6E-458F-8DD2-0C8E9B8A28FF}" type="pres">
      <dgm:prSet presAssocID="{EA04DB09-A8EE-49B0-B6CD-8584651692BF}" presName="compositeShape" presStyleCnt="0">
        <dgm:presLayoutVars>
          <dgm:chMax val="7"/>
          <dgm:dir/>
          <dgm:resizeHandles val="exact"/>
        </dgm:presLayoutVars>
      </dgm:prSet>
      <dgm:spPr/>
    </dgm:pt>
    <dgm:pt modelId="{A789B513-C427-4846-A56D-7E3994A4F3BA}" type="pres">
      <dgm:prSet presAssocID="{EA04DB09-A8EE-49B0-B6CD-8584651692BF}" presName="wedge1" presStyleLbl="node1" presStyleIdx="0" presStyleCnt="3" custLinFactNeighborX="-4573" custLinFactNeighborY="2545"/>
      <dgm:spPr/>
    </dgm:pt>
    <dgm:pt modelId="{49DE9477-CC36-454D-9E00-777B9972997B}" type="pres">
      <dgm:prSet presAssocID="{EA04DB09-A8EE-49B0-B6CD-8584651692BF}" presName="wedge1Tx" presStyleLbl="node1" presStyleIdx="0" presStyleCnt="3">
        <dgm:presLayoutVars>
          <dgm:chMax val="0"/>
          <dgm:chPref val="0"/>
          <dgm:bulletEnabled val="1"/>
        </dgm:presLayoutVars>
      </dgm:prSet>
      <dgm:spPr/>
    </dgm:pt>
    <dgm:pt modelId="{995B6975-9D16-4B77-86BF-DC404647A036}" type="pres">
      <dgm:prSet presAssocID="{EA04DB09-A8EE-49B0-B6CD-8584651692BF}" presName="wedge2" presStyleLbl="node1" presStyleIdx="1" presStyleCnt="3"/>
      <dgm:spPr/>
    </dgm:pt>
    <dgm:pt modelId="{E0C66E4B-6133-4F98-8577-856F202D1F35}" type="pres">
      <dgm:prSet presAssocID="{EA04DB09-A8EE-49B0-B6CD-8584651692BF}" presName="wedge2Tx" presStyleLbl="node1" presStyleIdx="1" presStyleCnt="3">
        <dgm:presLayoutVars>
          <dgm:chMax val="0"/>
          <dgm:chPref val="0"/>
          <dgm:bulletEnabled val="1"/>
        </dgm:presLayoutVars>
      </dgm:prSet>
      <dgm:spPr/>
    </dgm:pt>
    <dgm:pt modelId="{B7B2FFB3-6A9E-41D9-A52E-FB2377BC0616}" type="pres">
      <dgm:prSet presAssocID="{EA04DB09-A8EE-49B0-B6CD-8584651692BF}" presName="wedge3" presStyleLbl="node1" presStyleIdx="2" presStyleCnt="3"/>
      <dgm:spPr/>
    </dgm:pt>
    <dgm:pt modelId="{48408FE7-B6A9-45C4-B2A3-5B92CFCF7EB0}" type="pres">
      <dgm:prSet presAssocID="{EA04DB09-A8EE-49B0-B6CD-8584651692BF}" presName="wedge3Tx" presStyleLbl="node1" presStyleIdx="2" presStyleCnt="3">
        <dgm:presLayoutVars>
          <dgm:chMax val="0"/>
          <dgm:chPref val="0"/>
          <dgm:bulletEnabled val="1"/>
        </dgm:presLayoutVars>
      </dgm:prSet>
      <dgm:spPr/>
    </dgm:pt>
  </dgm:ptLst>
  <dgm:cxnLst>
    <dgm:cxn modelId="{089D0D2D-254D-4C7B-A40B-F53C48D4C612}" type="presOf" srcId="{EA04DB09-A8EE-49B0-B6CD-8584651692BF}" destId="{3B4F7B03-4C6E-458F-8DD2-0C8E9B8A28FF}" srcOrd="0" destOrd="0" presId="urn:microsoft.com/office/officeart/2005/8/layout/chart3"/>
    <dgm:cxn modelId="{FE9AB533-F9F6-4690-828E-5DE176D83D5B}" type="presOf" srcId="{DC53F2D4-27D9-4C49-9410-8086EEBB7AAA}" destId="{B7B2FFB3-6A9E-41D9-A52E-FB2377BC0616}" srcOrd="0" destOrd="0" presId="urn:microsoft.com/office/officeart/2005/8/layout/chart3"/>
    <dgm:cxn modelId="{1B29626F-4BF7-454E-8B87-CC9FFBF87611}" type="presOf" srcId="{8AF0D25E-802D-48A1-B95A-75E4F7254798}" destId="{995B6975-9D16-4B77-86BF-DC404647A036}" srcOrd="0" destOrd="0" presId="urn:microsoft.com/office/officeart/2005/8/layout/chart3"/>
    <dgm:cxn modelId="{8C1F5770-2936-416A-9B18-A8F7C35E4EEB}" srcId="{EA04DB09-A8EE-49B0-B6CD-8584651692BF}" destId="{DC53F2D4-27D9-4C49-9410-8086EEBB7AAA}" srcOrd="2" destOrd="0" parTransId="{EDA59DC0-4180-4B29-B6B9-7625D8F77D17}" sibTransId="{85F20D01-925E-4852-81D7-70552E350CCA}"/>
    <dgm:cxn modelId="{03434056-077D-4D6D-99B0-08487AA06495}" srcId="{EA04DB09-A8EE-49B0-B6CD-8584651692BF}" destId="{8AF0D25E-802D-48A1-B95A-75E4F7254798}" srcOrd="1" destOrd="0" parTransId="{75F32328-3FBF-4D85-8AB2-38D465B82A89}" sibTransId="{EDD69424-A2E2-4D18-8E8B-A59772227C97}"/>
    <dgm:cxn modelId="{437B4A96-A24A-47E8-9879-38030D060801}" srcId="{EA04DB09-A8EE-49B0-B6CD-8584651692BF}" destId="{2AF4F182-4927-48EB-856E-305D590321E1}" srcOrd="0" destOrd="0" parTransId="{2E2D8F3C-6463-4FF9-91D5-136DECF14BD2}" sibTransId="{B7F3F3B5-804E-4529-824D-B16BB8EA4C4D}"/>
    <dgm:cxn modelId="{8A050DD1-F167-41D7-B827-310CB5F44D52}" type="presOf" srcId="{8AF0D25E-802D-48A1-B95A-75E4F7254798}" destId="{E0C66E4B-6133-4F98-8577-856F202D1F35}" srcOrd="1" destOrd="0" presId="urn:microsoft.com/office/officeart/2005/8/layout/chart3"/>
    <dgm:cxn modelId="{E48890D2-1C0B-4F0C-9196-CABB2ED49FFE}" type="presOf" srcId="{DC53F2D4-27D9-4C49-9410-8086EEBB7AAA}" destId="{48408FE7-B6A9-45C4-B2A3-5B92CFCF7EB0}" srcOrd="1" destOrd="0" presId="urn:microsoft.com/office/officeart/2005/8/layout/chart3"/>
    <dgm:cxn modelId="{DE3DE7FC-B0D6-434E-88D7-A45D721D6BD5}" type="presOf" srcId="{2AF4F182-4927-48EB-856E-305D590321E1}" destId="{49DE9477-CC36-454D-9E00-777B9972997B}" srcOrd="1" destOrd="0" presId="urn:microsoft.com/office/officeart/2005/8/layout/chart3"/>
    <dgm:cxn modelId="{31ACA8FE-59D8-4E67-B68A-B08C62947E2D}" type="presOf" srcId="{2AF4F182-4927-48EB-856E-305D590321E1}" destId="{A789B513-C427-4846-A56D-7E3994A4F3BA}" srcOrd="0" destOrd="0" presId="urn:microsoft.com/office/officeart/2005/8/layout/chart3"/>
    <dgm:cxn modelId="{5903CF6C-7441-4F24-B4C7-BFA3C80FBE99}" type="presParOf" srcId="{3B4F7B03-4C6E-458F-8DD2-0C8E9B8A28FF}" destId="{A789B513-C427-4846-A56D-7E3994A4F3BA}" srcOrd="0" destOrd="0" presId="urn:microsoft.com/office/officeart/2005/8/layout/chart3"/>
    <dgm:cxn modelId="{06684927-0E46-4058-A962-7FCFF86DCFB7}" type="presParOf" srcId="{3B4F7B03-4C6E-458F-8DD2-0C8E9B8A28FF}" destId="{49DE9477-CC36-454D-9E00-777B9972997B}" srcOrd="1" destOrd="0" presId="urn:microsoft.com/office/officeart/2005/8/layout/chart3"/>
    <dgm:cxn modelId="{9487C6E1-5CFA-4A69-B83C-263A38773D2E}" type="presParOf" srcId="{3B4F7B03-4C6E-458F-8DD2-0C8E9B8A28FF}" destId="{995B6975-9D16-4B77-86BF-DC404647A036}" srcOrd="2" destOrd="0" presId="urn:microsoft.com/office/officeart/2005/8/layout/chart3"/>
    <dgm:cxn modelId="{1B386502-090A-4CB6-8C01-F1D7BEC4187A}" type="presParOf" srcId="{3B4F7B03-4C6E-458F-8DD2-0C8E9B8A28FF}" destId="{E0C66E4B-6133-4F98-8577-856F202D1F35}" srcOrd="3" destOrd="0" presId="urn:microsoft.com/office/officeart/2005/8/layout/chart3"/>
    <dgm:cxn modelId="{5870950F-34B0-4F34-B24A-9D737E62CFEF}" type="presParOf" srcId="{3B4F7B03-4C6E-458F-8DD2-0C8E9B8A28FF}" destId="{B7B2FFB3-6A9E-41D9-A52E-FB2377BC0616}" srcOrd="4" destOrd="0" presId="urn:microsoft.com/office/officeart/2005/8/layout/chart3"/>
    <dgm:cxn modelId="{E6C7670F-3079-4474-A0EA-4AFAC3E2F03A}" type="presParOf" srcId="{3B4F7B03-4C6E-458F-8DD2-0C8E9B8A28FF}" destId="{48408FE7-B6A9-45C4-B2A3-5B92CFCF7EB0}" srcOrd="5"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9BFC5-BE6B-4727-BA5A-FB8BF5F4A5BA}">
      <dsp:nvSpPr>
        <dsp:cNvPr id="0" name=""/>
        <dsp:cNvSpPr/>
      </dsp:nvSpPr>
      <dsp:spPr>
        <a:xfrm>
          <a:off x="0" y="624268"/>
          <a:ext cx="2539999" cy="152400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Transaction Structure</a:t>
          </a:r>
        </a:p>
      </dsp:txBody>
      <dsp:txXfrm>
        <a:off x="0" y="624268"/>
        <a:ext cx="2539999" cy="1524000"/>
      </dsp:txXfrm>
    </dsp:sp>
    <dsp:sp modelId="{FEE045D7-E43F-40C0-8B4D-ECF8B428EFE0}">
      <dsp:nvSpPr>
        <dsp:cNvPr id="0" name=""/>
        <dsp:cNvSpPr/>
      </dsp:nvSpPr>
      <dsp:spPr>
        <a:xfrm>
          <a:off x="2794000" y="624268"/>
          <a:ext cx="2539999" cy="152400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Firm Oversight</a:t>
          </a:r>
        </a:p>
      </dsp:txBody>
      <dsp:txXfrm>
        <a:off x="2794000" y="624268"/>
        <a:ext cx="2539999" cy="1524000"/>
      </dsp:txXfrm>
    </dsp:sp>
    <dsp:sp modelId="{B9EB72DC-5023-40CD-8927-82DACB36255B}">
      <dsp:nvSpPr>
        <dsp:cNvPr id="0" name=""/>
        <dsp:cNvSpPr/>
      </dsp:nvSpPr>
      <dsp:spPr>
        <a:xfrm>
          <a:off x="5587999" y="624268"/>
          <a:ext cx="2539999" cy="152400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Independence &amp; Conflict of Interest</a:t>
          </a:r>
        </a:p>
      </dsp:txBody>
      <dsp:txXfrm>
        <a:off x="5587999" y="624268"/>
        <a:ext cx="2539999" cy="1524000"/>
      </dsp:txXfrm>
    </dsp:sp>
    <dsp:sp modelId="{0B7D0A48-AA3D-42C0-982B-657995512A6B}">
      <dsp:nvSpPr>
        <dsp:cNvPr id="0" name=""/>
        <dsp:cNvSpPr/>
      </dsp:nvSpPr>
      <dsp:spPr>
        <a:xfrm>
          <a:off x="0" y="2402269"/>
          <a:ext cx="2539999" cy="152400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Audit Quality</a:t>
          </a:r>
        </a:p>
      </dsp:txBody>
      <dsp:txXfrm>
        <a:off x="0" y="2402269"/>
        <a:ext cx="2539999" cy="1524000"/>
      </dsp:txXfrm>
    </dsp:sp>
    <dsp:sp modelId="{106D852D-ACCE-433B-86D6-C3D691FBCE5A}">
      <dsp:nvSpPr>
        <dsp:cNvPr id="0" name=""/>
        <dsp:cNvSpPr/>
      </dsp:nvSpPr>
      <dsp:spPr>
        <a:xfrm>
          <a:off x="2794000" y="2402269"/>
          <a:ext cx="2539999" cy="1524000"/>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Consolidation &amp; Competition</a:t>
          </a:r>
        </a:p>
      </dsp:txBody>
      <dsp:txXfrm>
        <a:off x="2794000" y="2402269"/>
        <a:ext cx="2539999" cy="1524000"/>
      </dsp:txXfrm>
    </dsp:sp>
    <dsp:sp modelId="{54B71F88-5D16-4DFC-8441-54479204FEDE}">
      <dsp:nvSpPr>
        <dsp:cNvPr id="0" name=""/>
        <dsp:cNvSpPr/>
      </dsp:nvSpPr>
      <dsp:spPr>
        <a:xfrm>
          <a:off x="5587999" y="2402269"/>
          <a:ext cx="2539999" cy="152400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a:t>Attractiveness of the Profession</a:t>
          </a:r>
          <a:endParaRPr lang="en-US" sz="3000" kern="1200" dirty="0"/>
        </a:p>
      </dsp:txBody>
      <dsp:txXfrm>
        <a:off x="5587999" y="2402269"/>
        <a:ext cx="2539999" cy="1524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578317-7D28-4988-BB9B-7DAA7B25B5CB}">
      <dsp:nvSpPr>
        <dsp:cNvPr id="0" name=""/>
        <dsp:cNvSpPr/>
      </dsp:nvSpPr>
      <dsp:spPr>
        <a:xfrm>
          <a:off x="947416" y="0"/>
          <a:ext cx="2482631" cy="1608182"/>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accent2"/>
              </a:solidFill>
            </a:rPr>
            <a:t>Minority</a:t>
          </a:r>
        </a:p>
        <a:p>
          <a:pPr marL="171450" lvl="1" indent="-171450" algn="l" defTabSz="800100">
            <a:lnSpc>
              <a:spcPct val="90000"/>
            </a:lnSpc>
            <a:spcBef>
              <a:spcPct val="0"/>
            </a:spcBef>
            <a:spcAft>
              <a:spcPct val="15000"/>
            </a:spcAft>
            <a:buChar char="•"/>
          </a:pPr>
          <a:r>
            <a:rPr lang="en-US" sz="1800" kern="1200" dirty="0">
              <a:solidFill>
                <a:schemeClr val="accent2"/>
              </a:solidFill>
            </a:rPr>
            <a:t>Majority</a:t>
          </a:r>
        </a:p>
        <a:p>
          <a:pPr marL="171450" lvl="1" indent="-171450" algn="l" defTabSz="800100">
            <a:lnSpc>
              <a:spcPct val="90000"/>
            </a:lnSpc>
            <a:spcBef>
              <a:spcPct val="0"/>
            </a:spcBef>
            <a:spcAft>
              <a:spcPct val="15000"/>
            </a:spcAft>
            <a:buChar char="•"/>
          </a:pPr>
          <a:r>
            <a:rPr lang="en-US" sz="1800" kern="1200">
              <a:solidFill>
                <a:schemeClr val="accent2"/>
              </a:solidFill>
            </a:rPr>
            <a:t>Platform-based</a:t>
          </a:r>
          <a:endParaRPr lang="en-US" sz="1800" kern="1200" dirty="0">
            <a:solidFill>
              <a:schemeClr val="accent2"/>
            </a:solidFill>
          </a:endParaRPr>
        </a:p>
      </dsp:txBody>
      <dsp:txXfrm>
        <a:off x="982743" y="35327"/>
        <a:ext cx="1667188" cy="1135482"/>
      </dsp:txXfrm>
    </dsp:sp>
    <dsp:sp modelId="{C232E0F4-53C3-45A1-A14A-52EA2FAB3A38}">
      <dsp:nvSpPr>
        <dsp:cNvPr id="0" name=""/>
        <dsp:cNvSpPr/>
      </dsp:nvSpPr>
      <dsp:spPr>
        <a:xfrm>
          <a:off x="1987709" y="286457"/>
          <a:ext cx="2176071" cy="2176071"/>
        </a:xfrm>
        <a:prstGeom prst="pieWedg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Private Equity</a:t>
          </a:r>
        </a:p>
      </dsp:txBody>
      <dsp:txXfrm>
        <a:off x="2625065" y="923813"/>
        <a:ext cx="1538715" cy="1538715"/>
      </dsp:txXfrm>
    </dsp:sp>
    <dsp:sp modelId="{403F4E07-754A-45EC-A0A1-35A9A5757E3A}">
      <dsp:nvSpPr>
        <dsp:cNvPr id="0" name=""/>
        <dsp:cNvSpPr/>
      </dsp:nvSpPr>
      <dsp:spPr>
        <a:xfrm rot="5400000">
          <a:off x="4264292" y="286457"/>
          <a:ext cx="2176071" cy="2176071"/>
        </a:xfrm>
        <a:prstGeom prst="pieWedg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a:t>Public Listing</a:t>
          </a:r>
          <a:endParaRPr lang="en-US" sz="2100" kern="1200" dirty="0"/>
        </a:p>
      </dsp:txBody>
      <dsp:txXfrm rot="-5400000">
        <a:off x="4264292" y="923813"/>
        <a:ext cx="1538715" cy="1538715"/>
      </dsp:txXfrm>
    </dsp:sp>
    <dsp:sp modelId="{A25D3ACE-4124-4325-A379-D9375830E6CD}">
      <dsp:nvSpPr>
        <dsp:cNvPr id="0" name=""/>
        <dsp:cNvSpPr/>
      </dsp:nvSpPr>
      <dsp:spPr>
        <a:xfrm rot="10800000">
          <a:off x="4264292" y="2563040"/>
          <a:ext cx="2176071" cy="2176071"/>
        </a:xfrm>
        <a:prstGeom prst="pieWedg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a:t>Staff Ownership</a:t>
          </a:r>
          <a:endParaRPr lang="en-US" sz="2100" kern="1200" dirty="0"/>
        </a:p>
      </dsp:txBody>
      <dsp:txXfrm rot="10800000">
        <a:off x="4264292" y="2563040"/>
        <a:ext cx="1538715" cy="1538715"/>
      </dsp:txXfrm>
    </dsp:sp>
    <dsp:sp modelId="{772D0B5B-E308-4AD0-BB76-88BB5BF6CE75}">
      <dsp:nvSpPr>
        <dsp:cNvPr id="0" name=""/>
        <dsp:cNvSpPr/>
      </dsp:nvSpPr>
      <dsp:spPr>
        <a:xfrm rot="16200000">
          <a:off x="1987709" y="2563040"/>
          <a:ext cx="2176071" cy="2176071"/>
        </a:xfrm>
        <a:prstGeom prst="pieWedg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a:t>Family Ownership</a:t>
          </a:r>
          <a:endParaRPr lang="en-US" sz="2100" kern="1200" dirty="0"/>
        </a:p>
      </dsp:txBody>
      <dsp:txXfrm rot="5400000">
        <a:off x="2625065" y="2563040"/>
        <a:ext cx="1538715" cy="1538715"/>
      </dsp:txXfrm>
    </dsp:sp>
    <dsp:sp modelId="{B62F0540-32E4-452B-B92A-79154FBEA648}">
      <dsp:nvSpPr>
        <dsp:cNvPr id="0" name=""/>
        <dsp:cNvSpPr/>
      </dsp:nvSpPr>
      <dsp:spPr>
        <a:xfrm>
          <a:off x="3838375" y="2060483"/>
          <a:ext cx="751322" cy="653324"/>
        </a:xfrm>
        <a:prstGeom prst="circularArrow">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5498A64E-FA38-4281-A0B2-CE4CDB4A0253}">
      <dsp:nvSpPr>
        <dsp:cNvPr id="0" name=""/>
        <dsp:cNvSpPr/>
      </dsp:nvSpPr>
      <dsp:spPr>
        <a:xfrm rot="11578499">
          <a:off x="3838375" y="2311762"/>
          <a:ext cx="751322" cy="653324"/>
        </a:xfrm>
        <a:prstGeom prst="circularArrow">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89B513-C427-4846-A56D-7E3994A4F3BA}">
      <dsp:nvSpPr>
        <dsp:cNvPr id="0" name=""/>
        <dsp:cNvSpPr/>
      </dsp:nvSpPr>
      <dsp:spPr>
        <a:xfrm>
          <a:off x="231521" y="601781"/>
          <a:ext cx="3075396" cy="3075396"/>
        </a:xfrm>
        <a:prstGeom prst="pie">
          <a:avLst>
            <a:gd name="adj1" fmla="val 16200000"/>
            <a:gd name="adj2" fmla="val 180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Any APS</a:t>
          </a:r>
        </a:p>
      </dsp:txBody>
      <dsp:txXfrm>
        <a:off x="1903585" y="1169265"/>
        <a:ext cx="1043438" cy="1025132"/>
      </dsp:txXfrm>
    </dsp:sp>
    <dsp:sp modelId="{995B6975-9D16-4B77-86BF-DC404647A036}">
      <dsp:nvSpPr>
        <dsp:cNvPr id="0" name=""/>
        <dsp:cNvSpPr/>
      </dsp:nvSpPr>
      <dsp:spPr>
        <a:xfrm>
          <a:off x="213630" y="615042"/>
          <a:ext cx="3075396" cy="3075396"/>
        </a:xfrm>
        <a:prstGeom prst="pie">
          <a:avLst>
            <a:gd name="adj1" fmla="val 1800000"/>
            <a:gd name="adj2" fmla="val 9000000"/>
          </a:avLst>
        </a:prstGeom>
        <a:solidFill>
          <a:schemeClr val="accent2">
            <a:hueOff val="-1193748"/>
            <a:satOff val="-6774"/>
            <a:lumOff val="2186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APS with private equity</a:t>
          </a:r>
        </a:p>
      </dsp:txBody>
      <dsp:txXfrm>
        <a:off x="1055702" y="2555470"/>
        <a:ext cx="1391250" cy="951908"/>
      </dsp:txXfrm>
    </dsp:sp>
    <dsp:sp modelId="{B7B2FFB3-6A9E-41D9-A52E-FB2377BC0616}">
      <dsp:nvSpPr>
        <dsp:cNvPr id="0" name=""/>
        <dsp:cNvSpPr/>
      </dsp:nvSpPr>
      <dsp:spPr>
        <a:xfrm>
          <a:off x="213630" y="615042"/>
          <a:ext cx="3075396" cy="3075396"/>
        </a:xfrm>
        <a:prstGeom prst="pie">
          <a:avLst>
            <a:gd name="adj1" fmla="val 9000000"/>
            <a:gd name="adj2" fmla="val 16200000"/>
          </a:avLst>
        </a:prstGeom>
        <a:solidFill>
          <a:schemeClr val="accent2">
            <a:hueOff val="-2387496"/>
            <a:satOff val="-13547"/>
            <a:lumOff val="437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APS with a public company investor</a:t>
          </a:r>
        </a:p>
      </dsp:txBody>
      <dsp:txXfrm>
        <a:off x="543136" y="1219137"/>
        <a:ext cx="1043438" cy="102513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2F3424-30B5-47D2-BBBD-F8A6090E189D}" type="slidenum">
              <a:rPr lang="en-US" smtClean="0"/>
              <a:t>29</a:t>
            </a:fld>
            <a:endParaRPr lang="en-US"/>
          </a:p>
        </p:txBody>
      </p:sp>
    </p:spTree>
    <p:extLst>
      <p:ext uri="{BB962C8B-B14F-4D97-AF65-F5344CB8AC3E}">
        <p14:creationId xmlns:p14="http://schemas.microsoft.com/office/powerpoint/2010/main" val="3910082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1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dirty="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dirty="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IFEA</a:t>
            </a:r>
          </a:p>
          <a:p>
            <a:endParaRPr lang="en-US" dirty="0"/>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IAASB</a:t>
            </a:r>
          </a:p>
          <a:p>
            <a:endParaRPr lang="en-US" dirty="0"/>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dirty="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dirty="0"/>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dirty="0">
                <a:solidFill>
                  <a:schemeClr val="accent1"/>
                </a:solidFill>
                <a:effectLst/>
                <a:latin typeface="Calibri" panose="020F0502020204030204" pitchFamily="34" charset="0"/>
                <a:cs typeface="Calibri" panose="020F0502020204030204" pitchFamily="34" charset="0"/>
              </a:rPr>
              <a:t>IESBA</a:t>
            </a:r>
          </a:p>
          <a:p>
            <a:endParaRPr lang="en-US" dirty="0"/>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dirty="0"/>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1290206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3829881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dirty="0"/>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dirty="0"/>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dirty="0"/>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IAASB</a:t>
            </a:r>
            <a:r>
              <a:rPr lang="en-US" sz="2400" b="1" i="0" dirty="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dirty="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IESBA</a:t>
            </a:r>
            <a:r>
              <a:rPr lang="en-US" sz="2400" b="1" i="0" dirty="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dirty="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dirty="0"/>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dirty="0">
                <a:solidFill>
                  <a:schemeClr val="accent1"/>
                </a:solidFill>
                <a:latin typeface="Calibri" panose="020F0502020204030204" pitchFamily="34" charset="0"/>
                <a:cs typeface="Calibri" panose="020F0502020204030204" pitchFamily="34" charset="0"/>
              </a:rPr>
              <a:t>IFEA</a:t>
            </a:r>
            <a:r>
              <a:rPr lang="en-US" sz="2400" b="1" i="0" dirty="0">
                <a:solidFill>
                  <a:schemeClr val="accent1"/>
                </a:solidFill>
                <a:latin typeface="Calibri Light" panose="020F0302020204030204" pitchFamily="34" charset="0"/>
                <a:cs typeface="Calibri Light" panose="020F0302020204030204" pitchFamily="34" charset="0"/>
              </a:rPr>
              <a:t>  |  </a:t>
            </a:r>
            <a:r>
              <a:rPr lang="en-US" sz="2400" b="0" i="0" dirty="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dirty="0"/>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dirty="0"/>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dirty="0"/>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dirty="0"/>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dirty="0"/>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dirty="0"/>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err="1"/>
              <a:t>EthicsandAudit.org</a:t>
            </a:r>
            <a:endParaRPr lang="en-US" dirty="0"/>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dirty="0"/>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dirty="0"/>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dirty="0"/>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dirty="0"/>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dirty="0"/>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IAASB</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dirty="0">
                <a:solidFill>
                  <a:schemeClr val="accent1"/>
                </a:solidFill>
              </a:rPr>
              <a:t>@IAASB 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dirty="0">
                <a:solidFill>
                  <a:schemeClr val="accent1"/>
                </a:solidFill>
              </a:rPr>
              <a:t>@ International Auditing and    </a:t>
            </a:r>
          </a:p>
          <a:p>
            <a:pPr>
              <a:lnSpc>
                <a:spcPts val="3600"/>
              </a:lnSpc>
            </a:pPr>
            <a:r>
              <a:rPr lang="en-US" sz="3200" dirty="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dirty="0">
                <a:solidFill>
                  <a:schemeClr val="accent1"/>
                </a:solidFill>
              </a:rPr>
              <a:t>@ International Auditing &amp;    </a:t>
            </a:r>
          </a:p>
          <a:p>
            <a:pPr>
              <a:lnSpc>
                <a:spcPts val="3600"/>
              </a:lnSpc>
            </a:pPr>
            <a:r>
              <a:rPr lang="en-US" sz="3200" dirty="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accent1"/>
                </a:solidFill>
                <a:latin typeface="+mj-lt"/>
              </a:rPr>
              <a:t>Follow IESBA</a:t>
            </a:r>
            <a:r>
              <a:rPr lang="en-US" sz="6000" b="0" cap="none" dirty="0">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dirty="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dirty="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dirty="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dirty="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dirty="0">
                <a:solidFill>
                  <a:srgbClr val="4B5E7C"/>
                </a:solidFill>
                <a:latin typeface="+mj-lt"/>
                <a:ea typeface="+mn-ea"/>
                <a:cs typeface="+mn-cs"/>
              </a:rPr>
              <a:t>For permission to reproduce or translate the international standards or for information about intellectual property matters, please </a:t>
            </a:r>
            <a:r>
              <a:rPr lang="en-US" sz="1200" i="1" dirty="0">
                <a:solidFill>
                  <a:srgbClr val="4B5E7C"/>
                </a:solidFill>
                <a:effectLst/>
                <a:latin typeface="+mj-lt"/>
                <a:ea typeface="Aptos" panose="020B0004020202020204" pitchFamily="34" charset="0"/>
              </a:rPr>
              <a:t>visit </a:t>
            </a:r>
            <a:r>
              <a:rPr lang="en-US" sz="1200" i="1" u="sng" dirty="0">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dirty="0">
                <a:solidFill>
                  <a:srgbClr val="4B5E7C"/>
                </a:solidFill>
                <a:effectLst/>
                <a:latin typeface="+mj-lt"/>
                <a:ea typeface="Aptos" panose="020B0004020202020204" pitchFamily="34" charset="0"/>
              </a:rPr>
              <a:t> or email Permissions@IFAC.org.</a:t>
            </a:r>
            <a:endParaRPr lang="en-US" sz="1200" dirty="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dirty="0">
                <a:solidFill>
                  <a:schemeClr val="tx1">
                    <a:lumMod val="90000"/>
                  </a:schemeClr>
                </a:solidFill>
                <a:latin typeface="+mj-lt"/>
              </a:rPr>
              <a:t>Follow IFEA</a:t>
            </a:r>
            <a:r>
              <a:rPr lang="en-US" sz="6000" b="0" cap="none" dirty="0">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dirty="0">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dirty="0">
                <a:solidFill>
                  <a:schemeClr val="accent1"/>
                </a:solidFill>
              </a:rPr>
              <a:t>@ International Foundation for</a:t>
            </a:r>
            <a:br>
              <a:rPr lang="en-US" sz="3200" dirty="0">
                <a:solidFill>
                  <a:schemeClr val="accent1"/>
                </a:solidFill>
              </a:rPr>
            </a:br>
            <a:r>
              <a:rPr lang="en-US" sz="3200" dirty="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dirty="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dirty="0" err="1">
                <a:ln w="0"/>
                <a:solidFill>
                  <a:schemeClr val="accent2"/>
                </a:solidFill>
                <a:effectLst>
                  <a:outerShdw blurRad="38100" dist="19050" dir="2700000" algn="tl" rotWithShape="0">
                    <a:schemeClr val="dk1">
                      <a:alpha val="40000"/>
                    </a:schemeClr>
                  </a:outerShdw>
                </a:effectLst>
              </a:rPr>
              <a:t>www.IFEA.org</a:t>
            </a:r>
            <a:endParaRPr lang="en-US" sz="1800" b="0" cap="none" spc="0" dirty="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endParaRPr lang="en-US" dirty="0"/>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endParaRPr lang="en-US" dirty="0"/>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endParaRPr lang="en-US" dirty="0"/>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dirty="0"/>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dirty="0">
                <a:solidFill>
                  <a:srgbClr val="000024"/>
                </a:solidFill>
              </a:rPr>
              <a:t>International Foundation for Ethics and Audit</a:t>
            </a:r>
          </a:p>
          <a:p>
            <a:endParaRPr lang="en-US" dirty="0"/>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dirty="0"/>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dirty="0"/>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endParaRPr lang="en-US" dirty="0"/>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3.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6.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theme" Target="../theme/theme7.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3"/>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dirty="0"/>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52" r:id="rId10"/>
    <p:sldLayoutId id="2147483753" r:id="rId11"/>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3/4/2026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43" r:id="rId2"/>
    <p:sldLayoutId id="2147483744" r:id="rId3"/>
    <p:sldLayoutId id="2147483745" r:id="rId4"/>
    <p:sldLayoutId id="2147483746" r:id="rId5"/>
    <p:sldLayoutId id="214748370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www.aicpa-cima.com/resources/download/ethics-discussion-memo-APS" TargetMode="Externa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hyperlink" Target="https://www.ifac.org/private-equity-investment-accountancy" TargetMode="Externa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hyperlink" Target="https://www.ethicsboard.org/publications/iesba-staff-alert-private-equity-investment-accounting-firms" TargetMode="Externa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8" Type="http://schemas.openxmlformats.org/officeDocument/2006/relationships/hyperlink" Target="https://www.afm.nl/en/sector/actueel/2025/apr/sb-private-equity" TargetMode="External"/><Relationship Id="rId3" Type="http://schemas.openxmlformats.org/officeDocument/2006/relationships/hyperlink" Target="https://accountancyeurope.eu/publications/private-equity-investments-in-accountancy-firms/" TargetMode="External"/><Relationship Id="rId7" Type="http://schemas.openxmlformats.org/officeDocument/2006/relationships/hyperlink" Target="https://papers.ssrn.com/sol3/papers.cfm?abstract_id=5147703" TargetMode="External"/><Relationship Id="rId2" Type="http://schemas.openxmlformats.org/officeDocument/2006/relationships/hyperlink" Target="https://accountancyeurope.eu/publications/beyond-private-equity-third-party-ownership-in-the-accountancy-and-audit-sector/?mc_cid=d269bff31a&amp;mc_eid=ea4c3cbb08" TargetMode="External"/><Relationship Id="rId1" Type="http://schemas.openxmlformats.org/officeDocument/2006/relationships/slideLayout" Target="../slideLayouts/slideLayout20.xml"/><Relationship Id="rId6" Type="http://schemas.openxmlformats.org/officeDocument/2006/relationships/hyperlink" Target="https://www.icaew.com/technical/practice-resources/evolution-of-mid-tier-accountancy-firms" TargetMode="External"/><Relationship Id="rId11" Type="http://schemas.openxmlformats.org/officeDocument/2006/relationships/hyperlink" Target="https://www.sec.gov/newsroom/speeches-statements/munter-statement-auditor-independence-ethical-responsibilities-082922" TargetMode="External"/><Relationship Id="rId5" Type="http://schemas.openxmlformats.org/officeDocument/2006/relationships/hyperlink" Target="https://icas-com.uksouth01.umbraco.io/media/ek2dzmrs/private-equity-and-audit-20250602.pdf" TargetMode="External"/><Relationship Id="rId10" Type="http://schemas.openxmlformats.org/officeDocument/2006/relationships/hyperlink" Target="https://www.frc.org.uk/news-and-events/news/2024/09/frc-letter-external-private-capital-and-audit-firms/" TargetMode="External"/><Relationship Id="rId4" Type="http://schemas.openxmlformats.org/officeDocument/2006/relationships/hyperlink" Target="https://www.ethicsboard.org/publications/iesba-staff-alert-private-equity-investment-accounting-firms" TargetMode="External"/><Relationship Id="rId9" Type="http://schemas.openxmlformats.org/officeDocument/2006/relationships/hyperlink" Target="https://www.ifiar.org/latest-news/ifiar-statement-on-private-equity-investment-in-audit-firms/"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accountancyeurope.us10.list-manage.com/track/click?u=5c4f00be3a2be201133c8139d&amp;id=3de3b3249b&amp;e=ea4c3cbb08" TargetMode="Externa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hyperlink" Target="https://accountancyeurope.eu/wp-content/uploads/2025/06/250602_PE-investment-in-accountancy-firms-clean-version.pdf?v1" TargetMode="External"/><Relationship Id="rId3" Type="http://schemas.openxmlformats.org/officeDocument/2006/relationships/diagramLayout" Target="../diagrams/layout2.xm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11" Type="http://schemas.openxmlformats.org/officeDocument/2006/relationships/image" Target="../media/image22.png"/><Relationship Id="rId5" Type="http://schemas.openxmlformats.org/officeDocument/2006/relationships/diagramColors" Target="../diagrams/colors2.xml"/><Relationship Id="rId10" Type="http://schemas.openxmlformats.org/officeDocument/2006/relationships/image" Target="../media/image21.png"/><Relationship Id="rId4" Type="http://schemas.openxmlformats.org/officeDocument/2006/relationships/diagramQuickStyle" Target="../diagrams/quickStyle2.xml"/><Relationship Id="rId9" Type="http://schemas.openxmlformats.org/officeDocument/2006/relationships/image" Target="../media/image20.png"/><Relationship Id="rId1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400" y="2968831"/>
            <a:ext cx="5456434" cy="1104325"/>
          </a:xfrm>
        </p:spPr>
        <p:txBody>
          <a:bodyPr>
            <a:normAutofit fontScale="90000"/>
          </a:bodyPr>
          <a:lstStyle/>
          <a:p>
            <a:r>
              <a:rPr lang="en-US" dirty="0"/>
              <a:t>Private Equity Investment in Accounting Firms</a:t>
            </a:r>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a:xfrm>
            <a:off x="533400" y="5436781"/>
            <a:ext cx="4495800" cy="863269"/>
          </a:xfrm>
        </p:spPr>
        <p:txBody>
          <a:bodyPr>
            <a:normAutofit fontScale="85000" lnSpcReduction="20000"/>
          </a:bodyPr>
          <a:lstStyle/>
          <a:p>
            <a:r>
              <a:rPr lang="en-US" dirty="0"/>
              <a:t>IESBA Meeting</a:t>
            </a:r>
          </a:p>
          <a:p>
            <a:r>
              <a:rPr lang="en-US" dirty="0"/>
              <a:t>New York</a:t>
            </a:r>
          </a:p>
          <a:p>
            <a:r>
              <a:rPr lang="en-US" dirty="0"/>
              <a:t>March 9 – 12, 2026</a:t>
            </a: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4998-71F6-84D6-5A2A-DA2059179203}"/>
              </a:ext>
            </a:extLst>
          </p:cNvPr>
          <p:cNvSpPr>
            <a:spLocks noGrp="1"/>
          </p:cNvSpPr>
          <p:nvPr>
            <p:ph type="title"/>
          </p:nvPr>
        </p:nvSpPr>
        <p:spPr/>
        <p:txBody>
          <a:bodyPr/>
          <a:lstStyle/>
          <a:p>
            <a:r>
              <a:rPr lang="en-US" dirty="0"/>
              <a:t>Accountancy Europe Information Paper</a:t>
            </a:r>
          </a:p>
        </p:txBody>
      </p:sp>
      <p:sp>
        <p:nvSpPr>
          <p:cNvPr id="3" name="Slide Number Placeholder 2">
            <a:extLst>
              <a:ext uri="{FF2B5EF4-FFF2-40B4-BE49-F238E27FC236}">
                <a16:creationId xmlns:a16="http://schemas.microsoft.com/office/drawing/2014/main" id="{C8DC9D5D-38ED-C3EC-DC92-F43C523648A5}"/>
              </a:ext>
            </a:extLst>
          </p:cNvPr>
          <p:cNvSpPr>
            <a:spLocks noGrp="1"/>
          </p:cNvSpPr>
          <p:nvPr>
            <p:ph type="sldNum" sz="quarter" idx="12"/>
          </p:nvPr>
        </p:nvSpPr>
        <p:spPr/>
        <p:txBody>
          <a:bodyPr/>
          <a:lstStyle/>
          <a:p>
            <a:fld id="{99A02339-D840-6844-BF2C-3B4B9517014C}" type="slidenum">
              <a:rPr lang="en-US" smtClean="0"/>
              <a:pPr/>
              <a:t>10</a:t>
            </a:fld>
            <a:endParaRPr lang="en-US" dirty="0"/>
          </a:p>
        </p:txBody>
      </p:sp>
      <p:sp>
        <p:nvSpPr>
          <p:cNvPr id="4" name="Text Placeholder 3">
            <a:extLst>
              <a:ext uri="{FF2B5EF4-FFF2-40B4-BE49-F238E27FC236}">
                <a16:creationId xmlns:a16="http://schemas.microsoft.com/office/drawing/2014/main" id="{7F61A1C5-E029-C236-4039-B66D22B473F6}"/>
              </a:ext>
            </a:extLst>
          </p:cNvPr>
          <p:cNvSpPr>
            <a:spLocks noGrp="1"/>
          </p:cNvSpPr>
          <p:nvPr>
            <p:ph type="body" sz="quarter" idx="13"/>
          </p:nvPr>
        </p:nvSpPr>
        <p:spPr/>
        <p:txBody>
          <a:bodyPr/>
          <a:lstStyle/>
          <a:p>
            <a:r>
              <a:rPr lang="en-US" dirty="0"/>
              <a:t>Risks and opportunities to third party ownership in accounting and audit sector</a:t>
            </a:r>
          </a:p>
        </p:txBody>
      </p:sp>
      <p:sp>
        <p:nvSpPr>
          <p:cNvPr id="6" name="Text Placeholder 5">
            <a:extLst>
              <a:ext uri="{FF2B5EF4-FFF2-40B4-BE49-F238E27FC236}">
                <a16:creationId xmlns:a16="http://schemas.microsoft.com/office/drawing/2014/main" id="{0FBC5629-6742-EEA2-D224-6444516AA27F}"/>
              </a:ext>
            </a:extLst>
          </p:cNvPr>
          <p:cNvSpPr>
            <a:spLocks noGrp="1"/>
          </p:cNvSpPr>
          <p:nvPr>
            <p:ph type="body" sz="quarter" idx="14"/>
          </p:nvPr>
        </p:nvSpPr>
        <p:spPr>
          <a:xfrm>
            <a:off x="1028700" y="1828800"/>
            <a:ext cx="4722106" cy="3643423"/>
          </a:xfrm>
          <a:solidFill>
            <a:schemeClr val="accent4">
              <a:lumMod val="20000"/>
              <a:lumOff val="80000"/>
            </a:schemeClr>
          </a:solidFill>
          <a:ln>
            <a:solidFill>
              <a:schemeClr val="accent2"/>
            </a:solidFill>
          </a:ln>
        </p:spPr>
        <p:txBody>
          <a:bodyPr/>
          <a:lstStyle/>
          <a:p>
            <a:r>
              <a:rPr lang="en-US" sz="2000" b="1" dirty="0"/>
              <a:t>Risks</a:t>
            </a:r>
            <a:r>
              <a:rPr lang="en-US" dirty="0"/>
              <a:t>	</a:t>
            </a:r>
          </a:p>
          <a:p>
            <a:pPr marL="285750" indent="-285750">
              <a:buFont typeface="Wingdings" panose="05000000000000000000" pitchFamily="2" charset="2"/>
              <a:buChar char="Ø"/>
            </a:pPr>
            <a:r>
              <a:rPr lang="en-US" dirty="0"/>
              <a:t>Regulatory risk and early engagement</a:t>
            </a:r>
          </a:p>
          <a:p>
            <a:pPr marL="285750" indent="-285750">
              <a:buFont typeface="Wingdings" panose="05000000000000000000" pitchFamily="2" charset="2"/>
              <a:buChar char="Ø"/>
            </a:pPr>
            <a:r>
              <a:rPr lang="en-US" dirty="0"/>
              <a:t>Quality</a:t>
            </a:r>
          </a:p>
          <a:p>
            <a:pPr marL="285750" indent="-285750">
              <a:buFont typeface="Wingdings" panose="05000000000000000000" pitchFamily="2" charset="2"/>
              <a:buChar char="Ø"/>
            </a:pPr>
            <a:r>
              <a:rPr lang="en-US" dirty="0"/>
              <a:t>Ethical issues: Potential conflict of interest in audit firms</a:t>
            </a:r>
          </a:p>
          <a:p>
            <a:pPr marL="285750" indent="-285750">
              <a:buFont typeface="Wingdings" panose="05000000000000000000" pitchFamily="2" charset="2"/>
              <a:buChar char="Ø"/>
            </a:pPr>
            <a:r>
              <a:rPr lang="en-US" dirty="0"/>
              <a:t>Different work culture</a:t>
            </a:r>
          </a:p>
          <a:p>
            <a:pPr marL="285750" indent="-285750">
              <a:buFont typeface="Wingdings" panose="05000000000000000000" pitchFamily="2" charset="2"/>
              <a:buChar char="Ø"/>
            </a:pPr>
            <a:r>
              <a:rPr lang="en-US" dirty="0"/>
              <a:t>Impact on the audit market</a:t>
            </a:r>
          </a:p>
          <a:p>
            <a:pPr marL="285750" indent="-285750">
              <a:buFont typeface="Wingdings" panose="05000000000000000000" pitchFamily="2" charset="2"/>
              <a:buChar char="Ø"/>
            </a:pPr>
            <a:r>
              <a:rPr lang="en-US" dirty="0"/>
              <a:t>Exit strategy for private equity</a:t>
            </a:r>
          </a:p>
        </p:txBody>
      </p:sp>
      <p:sp>
        <p:nvSpPr>
          <p:cNvPr id="7" name="Text Placeholder 6">
            <a:extLst>
              <a:ext uri="{FF2B5EF4-FFF2-40B4-BE49-F238E27FC236}">
                <a16:creationId xmlns:a16="http://schemas.microsoft.com/office/drawing/2014/main" id="{30671ED3-0DC6-020B-32B5-982CA095932D}"/>
              </a:ext>
            </a:extLst>
          </p:cNvPr>
          <p:cNvSpPr>
            <a:spLocks noGrp="1"/>
          </p:cNvSpPr>
          <p:nvPr>
            <p:ph type="body" sz="quarter" idx="15"/>
          </p:nvPr>
        </p:nvSpPr>
        <p:spPr>
          <a:xfrm>
            <a:off x="6441194" y="1828800"/>
            <a:ext cx="4722106" cy="3643423"/>
          </a:xfrm>
          <a:solidFill>
            <a:schemeClr val="accent4">
              <a:lumMod val="20000"/>
              <a:lumOff val="80000"/>
            </a:schemeClr>
          </a:solidFill>
          <a:ln>
            <a:solidFill>
              <a:schemeClr val="accent2"/>
            </a:solidFill>
          </a:ln>
        </p:spPr>
        <p:txBody>
          <a:bodyPr/>
          <a:lstStyle/>
          <a:p>
            <a:r>
              <a:rPr lang="en-US" sz="2000" b="1" dirty="0"/>
              <a:t>Opportunities</a:t>
            </a:r>
          </a:p>
          <a:p>
            <a:pPr marL="285750" indent="-285750">
              <a:buFont typeface="Wingdings" panose="05000000000000000000" pitchFamily="2" charset="2"/>
              <a:buChar char="Ø"/>
            </a:pPr>
            <a:r>
              <a:rPr lang="en-US" dirty="0"/>
              <a:t>Investment in innovation and technology</a:t>
            </a:r>
          </a:p>
          <a:p>
            <a:pPr marL="285750" indent="-285750">
              <a:buFont typeface="Wingdings" panose="05000000000000000000" pitchFamily="2" charset="2"/>
              <a:buChar char="Ø"/>
            </a:pPr>
            <a:r>
              <a:rPr lang="en-US" dirty="0"/>
              <a:t>Consolidation, efficiency and synergies</a:t>
            </a:r>
          </a:p>
          <a:p>
            <a:pPr marL="285750" indent="-285750">
              <a:buFont typeface="Wingdings" panose="05000000000000000000" pitchFamily="2" charset="2"/>
              <a:buChar char="Ø"/>
            </a:pPr>
            <a:r>
              <a:rPr lang="en-US" dirty="0"/>
              <a:t>Talent retention and development</a:t>
            </a:r>
          </a:p>
          <a:p>
            <a:pPr marL="285750" indent="-285750">
              <a:buFont typeface="Wingdings" panose="05000000000000000000" pitchFamily="2" charset="2"/>
              <a:buChar char="Ø"/>
            </a:pPr>
            <a:r>
              <a:rPr lang="en-US" dirty="0"/>
              <a:t>Enhanced brand visibility and market reach</a:t>
            </a:r>
          </a:p>
          <a:p>
            <a:pPr marL="285750" indent="-285750">
              <a:buFont typeface="Wingdings" panose="05000000000000000000" pitchFamily="2" charset="2"/>
              <a:buChar char="Ø"/>
            </a:pPr>
            <a:r>
              <a:rPr lang="en-US" dirty="0"/>
              <a:t>Access to broader business networks</a:t>
            </a:r>
          </a:p>
        </p:txBody>
      </p:sp>
    </p:spTree>
    <p:extLst>
      <p:ext uri="{BB962C8B-B14F-4D97-AF65-F5344CB8AC3E}">
        <p14:creationId xmlns:p14="http://schemas.microsoft.com/office/powerpoint/2010/main" val="2311870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1C9B1-AF6D-5945-CE41-11D0743C2C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858DBE-2766-B768-D1E7-119EC0F078A5}"/>
              </a:ext>
            </a:extLst>
          </p:cNvPr>
          <p:cNvSpPr>
            <a:spLocks noGrp="1"/>
          </p:cNvSpPr>
          <p:nvPr>
            <p:ph type="title"/>
          </p:nvPr>
        </p:nvSpPr>
        <p:spPr/>
        <p:txBody>
          <a:bodyPr>
            <a:normAutofit/>
          </a:bodyPr>
          <a:lstStyle/>
          <a:p>
            <a:r>
              <a:rPr lang="en-US" dirty="0">
                <a:latin typeface="+mj-lt"/>
              </a:rPr>
              <a:t>AICPA PEEC Exposure Draft</a:t>
            </a:r>
            <a:br>
              <a:rPr lang="en-US" sz="4400" dirty="0"/>
            </a:br>
            <a:r>
              <a:rPr lang="en-US" sz="2400" dirty="0"/>
              <a:t>December 2025</a:t>
            </a:r>
          </a:p>
        </p:txBody>
      </p:sp>
      <p:sp>
        <p:nvSpPr>
          <p:cNvPr id="3" name="Text Placeholder 2">
            <a:extLst>
              <a:ext uri="{FF2B5EF4-FFF2-40B4-BE49-F238E27FC236}">
                <a16:creationId xmlns:a16="http://schemas.microsoft.com/office/drawing/2014/main" id="{3F2A89CE-E2EE-59DC-ADD9-0E3EBEFDC80B}"/>
              </a:ext>
            </a:extLst>
          </p:cNvPr>
          <p:cNvSpPr>
            <a:spLocks noGrp="1"/>
          </p:cNvSpPr>
          <p:nvPr>
            <p:ph type="body" idx="1"/>
          </p:nvPr>
        </p:nvSpPr>
        <p:spPr>
          <a:xfrm>
            <a:off x="831850" y="4589463"/>
            <a:ext cx="10515600" cy="1500187"/>
          </a:xfrm>
        </p:spPr>
        <p:txBody>
          <a:bodyPr/>
          <a:lstStyle/>
          <a:p>
            <a:r>
              <a:rPr lang="en-US">
                <a:hlinkClick r:id="rId2"/>
              </a:rPr>
              <a:t>Discussion Memorandum: Potential Revisions to the AICPA Code of Professional Conduct and Guidance Related to Independence in Alternative Practice Structures | AICPA</a:t>
            </a:r>
            <a:endParaRPr lang="en-US" dirty="0"/>
          </a:p>
        </p:txBody>
      </p:sp>
    </p:spTree>
    <p:extLst>
      <p:ext uri="{BB962C8B-B14F-4D97-AF65-F5344CB8AC3E}">
        <p14:creationId xmlns:p14="http://schemas.microsoft.com/office/powerpoint/2010/main" val="4114472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A313F-14C7-6D39-5FD0-1F87CB928BCB}"/>
              </a:ext>
            </a:extLst>
          </p:cNvPr>
          <p:cNvSpPr>
            <a:spLocks noGrp="1"/>
          </p:cNvSpPr>
          <p:nvPr>
            <p:ph type="title"/>
          </p:nvPr>
        </p:nvSpPr>
        <p:spPr/>
        <p:txBody>
          <a:bodyPr/>
          <a:lstStyle/>
          <a:p>
            <a:r>
              <a:rPr lang="en-US" dirty="0"/>
              <a:t>Background</a:t>
            </a:r>
          </a:p>
        </p:txBody>
      </p:sp>
      <p:sp>
        <p:nvSpPr>
          <p:cNvPr id="3" name="Slide Number Placeholder 2">
            <a:extLst>
              <a:ext uri="{FF2B5EF4-FFF2-40B4-BE49-F238E27FC236}">
                <a16:creationId xmlns:a16="http://schemas.microsoft.com/office/drawing/2014/main" id="{9D4BE4C3-610B-065F-D99B-C899306C2815}"/>
              </a:ext>
            </a:extLst>
          </p:cNvPr>
          <p:cNvSpPr>
            <a:spLocks noGrp="1"/>
          </p:cNvSpPr>
          <p:nvPr>
            <p:ph type="sldNum" sz="quarter" idx="12"/>
          </p:nvPr>
        </p:nvSpPr>
        <p:spPr/>
        <p:txBody>
          <a:bodyPr/>
          <a:lstStyle/>
          <a:p>
            <a:fld id="{99A02339-D840-6844-BF2C-3B4B9517014C}" type="slidenum">
              <a:rPr lang="en-US" smtClean="0"/>
              <a:pPr/>
              <a:t>12</a:t>
            </a:fld>
            <a:endParaRPr lang="en-US" dirty="0"/>
          </a:p>
        </p:txBody>
      </p:sp>
      <p:sp>
        <p:nvSpPr>
          <p:cNvPr id="4" name="Text Placeholder 3">
            <a:extLst>
              <a:ext uri="{FF2B5EF4-FFF2-40B4-BE49-F238E27FC236}">
                <a16:creationId xmlns:a16="http://schemas.microsoft.com/office/drawing/2014/main" id="{13A3DF0A-741A-B921-6541-A97FA2815EAE}"/>
              </a:ext>
            </a:extLst>
          </p:cNvPr>
          <p:cNvSpPr>
            <a:spLocks noGrp="1"/>
          </p:cNvSpPr>
          <p:nvPr>
            <p:ph type="body" sz="quarter" idx="13"/>
          </p:nvPr>
        </p:nvSpPr>
        <p:spPr/>
        <p:txBody>
          <a:bodyPr/>
          <a:lstStyle/>
          <a:p>
            <a:r>
              <a:rPr lang="en-US" dirty="0"/>
              <a:t>AICPA PEEC Exposure draft</a:t>
            </a:r>
          </a:p>
        </p:txBody>
      </p:sp>
      <p:pic>
        <p:nvPicPr>
          <p:cNvPr id="7" name="Picture 6">
            <a:extLst>
              <a:ext uri="{FF2B5EF4-FFF2-40B4-BE49-F238E27FC236}">
                <a16:creationId xmlns:a16="http://schemas.microsoft.com/office/drawing/2014/main" id="{5C5C996A-512A-3ED2-185A-C7A9EACDBC2F}"/>
              </a:ext>
            </a:extLst>
          </p:cNvPr>
          <p:cNvPicPr>
            <a:picLocks noChangeAspect="1"/>
          </p:cNvPicPr>
          <p:nvPr/>
        </p:nvPicPr>
        <p:blipFill>
          <a:blip r:embed="rId2"/>
          <a:stretch>
            <a:fillRect/>
          </a:stretch>
        </p:blipFill>
        <p:spPr>
          <a:xfrm>
            <a:off x="1028700" y="1828801"/>
            <a:ext cx="3183704" cy="4116672"/>
          </a:xfrm>
          <a:prstGeom prst="rect">
            <a:avLst/>
          </a:prstGeom>
        </p:spPr>
      </p:pic>
      <p:sp>
        <p:nvSpPr>
          <p:cNvPr id="8" name="TextBox 7">
            <a:extLst>
              <a:ext uri="{FF2B5EF4-FFF2-40B4-BE49-F238E27FC236}">
                <a16:creationId xmlns:a16="http://schemas.microsoft.com/office/drawing/2014/main" id="{DBD17B01-A997-67FE-3F9D-1DAE2A783E4C}"/>
              </a:ext>
            </a:extLst>
          </p:cNvPr>
          <p:cNvSpPr txBox="1"/>
          <p:nvPr/>
        </p:nvSpPr>
        <p:spPr>
          <a:xfrm>
            <a:off x="4551451" y="1785135"/>
            <a:ext cx="6863137" cy="4170372"/>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2"/>
                </a:solidFill>
              </a:rPr>
              <a:t>Given evolving landscape of public accounting, the Professional Ethics Executive Committee (PEEC) deemed it necessary to develop specific guidance for AICPA members practicing in an alternative practice structure (APS)</a:t>
            </a:r>
          </a:p>
          <a:p>
            <a:pPr marL="800100" lvl="1" indent="-342900">
              <a:spcBef>
                <a:spcPts val="600"/>
              </a:spcBef>
              <a:buFont typeface="Arial" panose="020B0604020202020204" pitchFamily="34" charset="0"/>
              <a:buChar char="‒"/>
            </a:pPr>
            <a:r>
              <a:rPr lang="en-US" sz="2000" dirty="0">
                <a:solidFill>
                  <a:schemeClr val="tx2"/>
                </a:solidFill>
              </a:rPr>
              <a:t>Specific APS interpretations issued in 2000</a:t>
            </a:r>
          </a:p>
          <a:p>
            <a:pPr marL="342900" indent="-342900">
              <a:buFont typeface="Arial" panose="020B0604020202020204" pitchFamily="34" charset="0"/>
              <a:buChar char="•"/>
            </a:pPr>
            <a:endParaRPr lang="en-US" sz="2000" dirty="0">
              <a:solidFill>
                <a:schemeClr val="tx2"/>
              </a:solidFill>
            </a:endParaRPr>
          </a:p>
          <a:p>
            <a:pPr marL="342900" indent="-342900">
              <a:buFont typeface="Arial" panose="020B0604020202020204" pitchFamily="34" charset="0"/>
              <a:buChar char="•"/>
            </a:pPr>
            <a:r>
              <a:rPr lang="en-US" sz="2000" dirty="0">
                <a:solidFill>
                  <a:schemeClr val="tx2"/>
                </a:solidFill>
              </a:rPr>
              <a:t>November 2022 – PEEC appointed task force to evaluate private equity investment (PEI) in nonattest entity of an APS</a:t>
            </a:r>
          </a:p>
          <a:p>
            <a:pPr marL="342900" indent="-342900">
              <a:buFont typeface="Arial" panose="020B0604020202020204" pitchFamily="34" charset="0"/>
              <a:buChar char="•"/>
            </a:pPr>
            <a:endParaRPr lang="en-US" sz="2000" dirty="0">
              <a:solidFill>
                <a:schemeClr val="tx2"/>
              </a:solidFill>
            </a:endParaRPr>
          </a:p>
          <a:p>
            <a:pPr marL="342900" indent="-342900">
              <a:buFont typeface="Arial" panose="020B0604020202020204" pitchFamily="34" charset="0"/>
              <a:buChar char="•"/>
            </a:pPr>
            <a:r>
              <a:rPr lang="en-US" sz="2000" dirty="0">
                <a:solidFill>
                  <a:schemeClr val="tx2"/>
                </a:solidFill>
              </a:rPr>
              <a:t>Fundamental differences from the APS contemplated in existing interpretations, which may affect how an AICPA member assesses the significance of threats to independence</a:t>
            </a:r>
          </a:p>
        </p:txBody>
      </p:sp>
    </p:spTree>
    <p:extLst>
      <p:ext uri="{BB962C8B-B14F-4D97-AF65-F5344CB8AC3E}">
        <p14:creationId xmlns:p14="http://schemas.microsoft.com/office/powerpoint/2010/main" val="2991725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A5349-7C58-2960-5AE3-7C501889D4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C598BC-68D7-C5C6-2741-035B7752A20D}"/>
              </a:ext>
            </a:extLst>
          </p:cNvPr>
          <p:cNvSpPr>
            <a:spLocks noGrp="1"/>
          </p:cNvSpPr>
          <p:nvPr>
            <p:ph type="title"/>
          </p:nvPr>
        </p:nvSpPr>
        <p:spPr/>
        <p:txBody>
          <a:bodyPr/>
          <a:lstStyle/>
          <a:p>
            <a:r>
              <a:rPr lang="en-US" dirty="0"/>
              <a:t>Overview</a:t>
            </a:r>
          </a:p>
        </p:txBody>
      </p:sp>
      <p:sp>
        <p:nvSpPr>
          <p:cNvPr id="3" name="Slide Number Placeholder 2">
            <a:extLst>
              <a:ext uri="{FF2B5EF4-FFF2-40B4-BE49-F238E27FC236}">
                <a16:creationId xmlns:a16="http://schemas.microsoft.com/office/drawing/2014/main" id="{8D738525-63A1-FCDC-29B1-1998305E1C5A}"/>
              </a:ext>
            </a:extLst>
          </p:cNvPr>
          <p:cNvSpPr>
            <a:spLocks noGrp="1"/>
          </p:cNvSpPr>
          <p:nvPr>
            <p:ph type="sldNum" sz="quarter" idx="12"/>
          </p:nvPr>
        </p:nvSpPr>
        <p:spPr/>
        <p:txBody>
          <a:bodyPr/>
          <a:lstStyle/>
          <a:p>
            <a:fld id="{99A02339-D840-6844-BF2C-3B4B9517014C}" type="slidenum">
              <a:rPr lang="en-US" smtClean="0"/>
              <a:pPr/>
              <a:t>13</a:t>
            </a:fld>
            <a:endParaRPr lang="en-US" dirty="0"/>
          </a:p>
        </p:txBody>
      </p:sp>
      <p:sp>
        <p:nvSpPr>
          <p:cNvPr id="4" name="Text Placeholder 3">
            <a:extLst>
              <a:ext uri="{FF2B5EF4-FFF2-40B4-BE49-F238E27FC236}">
                <a16:creationId xmlns:a16="http://schemas.microsoft.com/office/drawing/2014/main" id="{E23944DE-B7AA-E9EC-8FC5-819EA27C3955}"/>
              </a:ext>
            </a:extLst>
          </p:cNvPr>
          <p:cNvSpPr>
            <a:spLocks noGrp="1"/>
          </p:cNvSpPr>
          <p:nvPr>
            <p:ph type="body" sz="quarter" idx="13"/>
          </p:nvPr>
        </p:nvSpPr>
        <p:spPr/>
        <p:txBody>
          <a:bodyPr/>
          <a:lstStyle/>
          <a:p>
            <a:r>
              <a:rPr lang="en-US" dirty="0"/>
              <a:t>AICPA PEEC Exposure draft</a:t>
            </a:r>
          </a:p>
        </p:txBody>
      </p:sp>
      <p:pic>
        <p:nvPicPr>
          <p:cNvPr id="7" name="Picture 6">
            <a:extLst>
              <a:ext uri="{FF2B5EF4-FFF2-40B4-BE49-F238E27FC236}">
                <a16:creationId xmlns:a16="http://schemas.microsoft.com/office/drawing/2014/main" id="{3A3D8870-3F58-0647-81A5-0A6CEEE6979F}"/>
              </a:ext>
            </a:extLst>
          </p:cNvPr>
          <p:cNvPicPr>
            <a:picLocks noChangeAspect="1"/>
          </p:cNvPicPr>
          <p:nvPr/>
        </p:nvPicPr>
        <p:blipFill>
          <a:blip r:embed="rId2"/>
          <a:stretch>
            <a:fillRect/>
          </a:stretch>
        </p:blipFill>
        <p:spPr>
          <a:xfrm>
            <a:off x="1028700" y="1828801"/>
            <a:ext cx="3183704" cy="4116672"/>
          </a:xfrm>
          <a:prstGeom prst="rect">
            <a:avLst/>
          </a:prstGeom>
        </p:spPr>
      </p:pic>
      <p:sp>
        <p:nvSpPr>
          <p:cNvPr id="8" name="TextBox 7">
            <a:extLst>
              <a:ext uri="{FF2B5EF4-FFF2-40B4-BE49-F238E27FC236}">
                <a16:creationId xmlns:a16="http://schemas.microsoft.com/office/drawing/2014/main" id="{E5774583-C387-0867-AB1E-942CA178AA81}"/>
              </a:ext>
            </a:extLst>
          </p:cNvPr>
          <p:cNvSpPr txBox="1"/>
          <p:nvPr/>
        </p:nvSpPr>
        <p:spPr>
          <a:xfrm>
            <a:off x="4551451" y="1785135"/>
            <a:ext cx="6863137" cy="4139595"/>
          </a:xfrm>
          <a:prstGeom prst="rect">
            <a:avLst/>
          </a:prstGeom>
          <a:noFill/>
        </p:spPr>
        <p:txBody>
          <a:bodyPr wrap="square" rtlCol="0">
            <a:spAutoFit/>
          </a:bodyPr>
          <a:lstStyle/>
          <a:p>
            <a:r>
              <a:rPr lang="en-US" sz="2000" dirty="0">
                <a:solidFill>
                  <a:schemeClr val="tx2"/>
                </a:solidFill>
              </a:rPr>
              <a:t>The Professional Ethics Executive Committee (PEEC) is exposing the following for comment:</a:t>
            </a:r>
          </a:p>
          <a:p>
            <a:pPr marL="342900" indent="-342900">
              <a:spcBef>
                <a:spcPts val="600"/>
              </a:spcBef>
              <a:buFont typeface="Arial" panose="020B0604020202020204" pitchFamily="34" charset="0"/>
              <a:buChar char="•"/>
            </a:pPr>
            <a:r>
              <a:rPr lang="en-US" dirty="0">
                <a:solidFill>
                  <a:schemeClr val="tx2"/>
                </a:solidFill>
              </a:rPr>
              <a:t>A new version of the “Alternative Practice Structures” interpretation (ET sec. 1.220.020) of the “Independence Rule” (ET sec. 1.200.001) to replace the current interpretation in its entirety</a:t>
            </a:r>
          </a:p>
          <a:p>
            <a:pPr marL="342900" indent="-342900">
              <a:spcBef>
                <a:spcPts val="600"/>
              </a:spcBef>
              <a:buFont typeface="Arial" panose="020B0604020202020204" pitchFamily="34" charset="0"/>
              <a:buChar char="•"/>
            </a:pPr>
            <a:r>
              <a:rPr lang="en-US" dirty="0">
                <a:solidFill>
                  <a:schemeClr val="tx2"/>
                </a:solidFill>
              </a:rPr>
              <a:t>Revisions to the definition of </a:t>
            </a:r>
            <a:r>
              <a:rPr lang="en-US" i="1" dirty="0">
                <a:solidFill>
                  <a:schemeClr val="tx2"/>
                </a:solidFill>
              </a:rPr>
              <a:t>network firm </a:t>
            </a:r>
            <a:r>
              <a:rPr lang="en-US" dirty="0">
                <a:solidFill>
                  <a:schemeClr val="tx2"/>
                </a:solidFill>
              </a:rPr>
              <a:t>(ET sec. 0.400.36)</a:t>
            </a:r>
          </a:p>
          <a:p>
            <a:pPr marL="342900" indent="-342900">
              <a:spcBef>
                <a:spcPts val="600"/>
              </a:spcBef>
              <a:buFont typeface="Arial" panose="020B0604020202020204" pitchFamily="34" charset="0"/>
              <a:buChar char="•"/>
            </a:pPr>
            <a:r>
              <a:rPr lang="en-US" dirty="0">
                <a:solidFill>
                  <a:schemeClr val="tx2"/>
                </a:solidFill>
              </a:rPr>
              <a:t>Revisions to the “Alternative Practice Structures” interpretation (ET sec. 1.810.050) of the “Form of Organization and Name Rule” (ET sec. 1.800.001)</a:t>
            </a:r>
          </a:p>
          <a:p>
            <a:pPr marL="342900" indent="-342900">
              <a:spcBef>
                <a:spcPts val="600"/>
              </a:spcBef>
              <a:buFont typeface="Arial" panose="020B0604020202020204" pitchFamily="34" charset="0"/>
              <a:buChar char="•"/>
            </a:pPr>
            <a:r>
              <a:rPr lang="en-US" dirty="0">
                <a:solidFill>
                  <a:schemeClr val="tx2"/>
                </a:solidFill>
              </a:rPr>
              <a:t>Revisions to the “Conceptual Framework for Independence” interpretation (ET sec. 1.210.010)</a:t>
            </a:r>
          </a:p>
          <a:p>
            <a:pPr marL="342900" indent="-342900">
              <a:spcBef>
                <a:spcPts val="600"/>
              </a:spcBef>
              <a:buFont typeface="Arial" panose="020B0604020202020204" pitchFamily="34" charset="0"/>
              <a:buChar char="•"/>
            </a:pPr>
            <a:r>
              <a:rPr lang="en-US" dirty="0">
                <a:solidFill>
                  <a:schemeClr val="tx2"/>
                </a:solidFill>
              </a:rPr>
              <a:t>Revisions to the “Conceptual Framework for Members in Public Practice” interpretation (ET sec. 1.000.010)</a:t>
            </a:r>
          </a:p>
        </p:txBody>
      </p:sp>
    </p:spTree>
    <p:extLst>
      <p:ext uri="{BB962C8B-B14F-4D97-AF65-F5344CB8AC3E}">
        <p14:creationId xmlns:p14="http://schemas.microsoft.com/office/powerpoint/2010/main" val="2468760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9C2B6-A285-6A02-ECD6-8A4DDF0D595C}"/>
              </a:ext>
            </a:extLst>
          </p:cNvPr>
          <p:cNvSpPr>
            <a:spLocks noGrp="1"/>
          </p:cNvSpPr>
          <p:nvPr>
            <p:ph type="title"/>
          </p:nvPr>
        </p:nvSpPr>
        <p:spPr/>
        <p:txBody>
          <a:bodyPr>
            <a:normAutofit/>
          </a:bodyPr>
          <a:lstStyle/>
          <a:p>
            <a:r>
              <a:rPr lang="en-US" sz="4400" dirty="0"/>
              <a:t>Key AICPA PEEC ED Proposals Not Directly or Explicitly Addressed by IESBA Code</a:t>
            </a:r>
          </a:p>
        </p:txBody>
      </p:sp>
    </p:spTree>
    <p:extLst>
      <p:ext uri="{BB962C8B-B14F-4D97-AF65-F5344CB8AC3E}">
        <p14:creationId xmlns:p14="http://schemas.microsoft.com/office/powerpoint/2010/main" val="2312678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07AE0-B7A9-1ECC-63C1-1FF36062B844}"/>
              </a:ext>
            </a:extLst>
          </p:cNvPr>
          <p:cNvSpPr>
            <a:spLocks noGrp="1"/>
          </p:cNvSpPr>
          <p:nvPr>
            <p:ph type="title"/>
          </p:nvPr>
        </p:nvSpPr>
        <p:spPr/>
        <p:txBody>
          <a:bodyPr/>
          <a:lstStyle/>
          <a:p>
            <a:r>
              <a:rPr lang="en-US" dirty="0"/>
              <a:t>1. Alternative Practice Structures</a:t>
            </a:r>
          </a:p>
        </p:txBody>
      </p:sp>
      <p:sp>
        <p:nvSpPr>
          <p:cNvPr id="3" name="Slide Number Placeholder 2">
            <a:extLst>
              <a:ext uri="{FF2B5EF4-FFF2-40B4-BE49-F238E27FC236}">
                <a16:creationId xmlns:a16="http://schemas.microsoft.com/office/drawing/2014/main" id="{D3CFE232-EDAF-37AE-7DCC-862C5DD6CD8E}"/>
              </a:ext>
            </a:extLst>
          </p:cNvPr>
          <p:cNvSpPr>
            <a:spLocks noGrp="1"/>
          </p:cNvSpPr>
          <p:nvPr>
            <p:ph type="sldNum" sz="quarter" idx="12"/>
          </p:nvPr>
        </p:nvSpPr>
        <p:spPr/>
        <p:txBody>
          <a:bodyPr/>
          <a:lstStyle/>
          <a:p>
            <a:fld id="{99A02339-D840-6844-BF2C-3B4B9517014C}" type="slidenum">
              <a:rPr lang="en-US" smtClean="0"/>
              <a:pPr/>
              <a:t>15</a:t>
            </a:fld>
            <a:endParaRPr lang="en-US" dirty="0"/>
          </a:p>
        </p:txBody>
      </p:sp>
      <p:sp>
        <p:nvSpPr>
          <p:cNvPr id="4" name="Text Placeholder 3">
            <a:extLst>
              <a:ext uri="{FF2B5EF4-FFF2-40B4-BE49-F238E27FC236}">
                <a16:creationId xmlns:a16="http://schemas.microsoft.com/office/drawing/2014/main" id="{7D7C1500-77A6-653E-FBD8-65E6919619D9}"/>
              </a:ext>
            </a:extLst>
          </p:cNvPr>
          <p:cNvSpPr>
            <a:spLocks noGrp="1"/>
          </p:cNvSpPr>
          <p:nvPr>
            <p:ph type="body" sz="quarter" idx="13"/>
          </p:nvPr>
        </p:nvSpPr>
        <p:spPr/>
        <p:txBody>
          <a:bodyPr/>
          <a:lstStyle/>
          <a:p>
            <a:r>
              <a:rPr lang="en-US" dirty="0"/>
              <a:t>Proposed new interpretation [1.220.020]</a:t>
            </a:r>
          </a:p>
        </p:txBody>
      </p:sp>
      <p:sp>
        <p:nvSpPr>
          <p:cNvPr id="5" name="Text Placeholder 4">
            <a:extLst>
              <a:ext uri="{FF2B5EF4-FFF2-40B4-BE49-F238E27FC236}">
                <a16:creationId xmlns:a16="http://schemas.microsoft.com/office/drawing/2014/main" id="{ED0356CF-8BB3-3085-3F34-BD7AD7A8A8D7}"/>
              </a:ext>
            </a:extLst>
          </p:cNvPr>
          <p:cNvSpPr>
            <a:spLocks noGrp="1"/>
          </p:cNvSpPr>
          <p:nvPr>
            <p:ph type="body" sz="quarter" idx="14"/>
          </p:nvPr>
        </p:nvSpPr>
        <p:spPr>
          <a:xfrm>
            <a:off x="1028699" y="1828800"/>
            <a:ext cx="7631207" cy="4114800"/>
          </a:xfrm>
        </p:spPr>
        <p:txBody>
          <a:bodyPr/>
          <a:lstStyle/>
          <a:p>
            <a:pPr marL="285750" indent="-285750">
              <a:buFont typeface="Arial" panose="020B0604020202020204" pitchFamily="34" charset="0"/>
              <a:buChar char="•"/>
            </a:pPr>
            <a:r>
              <a:rPr lang="en-US" dirty="0"/>
              <a:t>New interpretation of “Independence Rule” to address APSs broadly (</a:t>
            </a:r>
            <a:r>
              <a:rPr lang="en-US" sz="1800" dirty="0"/>
              <a:t>3 APS models proposed, including APS with PEI)</a:t>
            </a:r>
          </a:p>
          <a:p>
            <a:pPr marL="285750" indent="-285750">
              <a:buFont typeface="Arial" panose="020B0604020202020204" pitchFamily="34" charset="0"/>
              <a:buChar char="•"/>
            </a:pPr>
            <a:r>
              <a:rPr lang="en-US" dirty="0"/>
              <a:t>An APS defined broadly as one in which a firm that provides attest [i.e., reasonable or limited assurance or agreed-upon procedures] services (</a:t>
            </a:r>
            <a:r>
              <a:rPr lang="en-US" b="1" dirty="0"/>
              <a:t>attest firm</a:t>
            </a:r>
            <a:r>
              <a:rPr lang="en-US" dirty="0"/>
              <a:t>) is </a:t>
            </a:r>
            <a:r>
              <a:rPr lang="en-US" b="1" dirty="0"/>
              <a:t>closely aligned with another public or private entity</a:t>
            </a:r>
            <a:r>
              <a:rPr lang="en-US" dirty="0"/>
              <a:t>, partly or wholly owned by an investor(s), that performs nonattest services (</a:t>
            </a:r>
            <a:r>
              <a:rPr lang="en-US" b="1" dirty="0"/>
              <a:t>nonattest entity</a:t>
            </a:r>
            <a:r>
              <a:rPr lang="en-US" dirty="0"/>
              <a:t>) </a:t>
            </a:r>
          </a:p>
          <a:p>
            <a:pPr marL="285750" indent="-285750">
              <a:buFont typeface="Arial" panose="020B0604020202020204" pitchFamily="34" charset="0"/>
              <a:buChar char="•"/>
            </a:pPr>
            <a:r>
              <a:rPr lang="en-US" dirty="0"/>
              <a:t>“Closely aligned” defined to describe the </a:t>
            </a:r>
            <a:r>
              <a:rPr lang="en-US" b="1" dirty="0"/>
              <a:t>relationship between the attest firm and nonattest entity</a:t>
            </a:r>
          </a:p>
          <a:p>
            <a:pPr marL="800100" lvl="1" indent="-342900">
              <a:lnSpc>
                <a:spcPct val="120000"/>
              </a:lnSpc>
              <a:spcBef>
                <a:spcPts val="1000"/>
              </a:spcBef>
              <a:buFont typeface="Arial" panose="020B0604020202020204" pitchFamily="34" charset="0"/>
              <a:buChar char="‒"/>
            </a:pPr>
            <a:r>
              <a:rPr lang="en-US" sz="1700" b="1" dirty="0"/>
              <a:t>Dependency of attest firm on nonattest entity </a:t>
            </a:r>
            <a:r>
              <a:rPr lang="en-US" sz="1700" dirty="0"/>
              <a:t>provides basis for </a:t>
            </a:r>
            <a:r>
              <a:rPr lang="en-US" sz="1700" b="1" dirty="0"/>
              <a:t>treating nonattest entity the same as attest firm for independence purposes</a:t>
            </a:r>
          </a:p>
        </p:txBody>
      </p:sp>
      <p:graphicFrame>
        <p:nvGraphicFramePr>
          <p:cNvPr id="9" name="Diagram 8">
            <a:extLst>
              <a:ext uri="{FF2B5EF4-FFF2-40B4-BE49-F238E27FC236}">
                <a16:creationId xmlns:a16="http://schemas.microsoft.com/office/drawing/2014/main" id="{6561AC24-164E-0F93-CC3D-4F8A6959DFC6}"/>
              </a:ext>
            </a:extLst>
          </p:cNvPr>
          <p:cNvGraphicFramePr/>
          <p:nvPr>
            <p:extLst>
              <p:ext uri="{D42A27DB-BD31-4B8C-83A1-F6EECF244321}">
                <p14:modId xmlns:p14="http://schemas.microsoft.com/office/powerpoint/2010/main" val="2841849176"/>
              </p:ext>
            </p:extLst>
          </p:nvPr>
        </p:nvGraphicFramePr>
        <p:xfrm>
          <a:off x="8530814" y="1729649"/>
          <a:ext cx="3661186" cy="42139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0079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870AA-2A3A-D59F-B749-54EEF64F05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C7749D-0BE6-680D-B1E4-1DF17186F614}"/>
              </a:ext>
            </a:extLst>
          </p:cNvPr>
          <p:cNvSpPr>
            <a:spLocks noGrp="1"/>
          </p:cNvSpPr>
          <p:nvPr>
            <p:ph type="title"/>
          </p:nvPr>
        </p:nvSpPr>
        <p:spPr/>
        <p:txBody>
          <a:bodyPr/>
          <a:lstStyle/>
          <a:p>
            <a:r>
              <a:rPr lang="en-US" dirty="0"/>
              <a:t>1. Alternative Practice Structures</a:t>
            </a:r>
          </a:p>
        </p:txBody>
      </p:sp>
      <p:sp>
        <p:nvSpPr>
          <p:cNvPr id="3" name="Slide Number Placeholder 2">
            <a:extLst>
              <a:ext uri="{FF2B5EF4-FFF2-40B4-BE49-F238E27FC236}">
                <a16:creationId xmlns:a16="http://schemas.microsoft.com/office/drawing/2014/main" id="{048B06A8-C62C-5C5B-C08C-45378703C571}"/>
              </a:ext>
            </a:extLst>
          </p:cNvPr>
          <p:cNvSpPr>
            <a:spLocks noGrp="1"/>
          </p:cNvSpPr>
          <p:nvPr>
            <p:ph type="sldNum" sz="quarter" idx="12"/>
          </p:nvPr>
        </p:nvSpPr>
        <p:spPr/>
        <p:txBody>
          <a:bodyPr/>
          <a:lstStyle/>
          <a:p>
            <a:fld id="{99A02339-D840-6844-BF2C-3B4B9517014C}" type="slidenum">
              <a:rPr lang="en-US" smtClean="0"/>
              <a:pPr/>
              <a:t>16</a:t>
            </a:fld>
            <a:endParaRPr lang="en-US" dirty="0"/>
          </a:p>
        </p:txBody>
      </p:sp>
      <p:sp>
        <p:nvSpPr>
          <p:cNvPr id="4" name="Text Placeholder 3">
            <a:extLst>
              <a:ext uri="{FF2B5EF4-FFF2-40B4-BE49-F238E27FC236}">
                <a16:creationId xmlns:a16="http://schemas.microsoft.com/office/drawing/2014/main" id="{B36891A4-2884-A4B6-AF9C-E397156C265D}"/>
              </a:ext>
            </a:extLst>
          </p:cNvPr>
          <p:cNvSpPr>
            <a:spLocks noGrp="1"/>
          </p:cNvSpPr>
          <p:nvPr>
            <p:ph type="body" sz="quarter" idx="13"/>
          </p:nvPr>
        </p:nvSpPr>
        <p:spPr/>
        <p:txBody>
          <a:bodyPr/>
          <a:lstStyle/>
          <a:p>
            <a:r>
              <a:rPr lang="en-US" dirty="0" err="1"/>
              <a:t>PEEc</a:t>
            </a:r>
            <a:r>
              <a:rPr lang="en-US" dirty="0"/>
              <a:t> views re Relationship between attest firm and nonattest entity</a:t>
            </a:r>
          </a:p>
        </p:txBody>
      </p:sp>
      <p:sp>
        <p:nvSpPr>
          <p:cNvPr id="5" name="Text Placeholder 4">
            <a:extLst>
              <a:ext uri="{FF2B5EF4-FFF2-40B4-BE49-F238E27FC236}">
                <a16:creationId xmlns:a16="http://schemas.microsoft.com/office/drawing/2014/main" id="{04C8150B-E7CC-ED68-76F0-45475C39A7A1}"/>
              </a:ext>
            </a:extLst>
          </p:cNvPr>
          <p:cNvSpPr>
            <a:spLocks noGrp="1"/>
          </p:cNvSpPr>
          <p:nvPr>
            <p:ph type="body" sz="quarter" idx="14"/>
          </p:nvPr>
        </p:nvSpPr>
        <p:spPr>
          <a:xfrm>
            <a:off x="1028699" y="1580707"/>
            <a:ext cx="9704991" cy="4682899"/>
          </a:xfrm>
        </p:spPr>
        <p:txBody>
          <a:bodyPr/>
          <a:lstStyle/>
          <a:p>
            <a:pPr marL="285750" indent="-285750">
              <a:spcBef>
                <a:spcPts val="0"/>
              </a:spcBef>
              <a:buFont typeface="Arial" panose="020B0604020202020204" pitchFamily="34" charset="0"/>
              <a:buChar char="•"/>
            </a:pPr>
            <a:r>
              <a:rPr lang="en-US" sz="2000" dirty="0"/>
              <a:t>Network firm relationship between attest firm and nonattest entity in an APS is </a:t>
            </a:r>
            <a:r>
              <a:rPr lang="en-US" sz="2000" b="1" dirty="0"/>
              <a:t>more closely aligned than network firms in a traditional network of accounting firms </a:t>
            </a:r>
            <a:r>
              <a:rPr lang="en-US" sz="2000" dirty="0"/>
              <a:t>due to attest firm’s relationship with, and dependency on, nonattest entity</a:t>
            </a:r>
          </a:p>
          <a:p>
            <a:pPr marL="569913" indent="-285750">
              <a:spcBef>
                <a:spcPts val="600"/>
              </a:spcBef>
              <a:buFont typeface="Arial" panose="020B0604020202020204" pitchFamily="34" charset="0"/>
              <a:buChar char="‒"/>
            </a:pPr>
            <a:r>
              <a:rPr lang="en-US" sz="1800" dirty="0"/>
              <a:t>E.g., </a:t>
            </a:r>
            <a:r>
              <a:rPr lang="en-US" dirty="0"/>
              <a:t>in an APS, attest partners and professional staff are employees of nonattest entity, and attest firm relies on the nonattest entity for professional resources</a:t>
            </a:r>
          </a:p>
          <a:p>
            <a:pPr marL="569913" indent="-285750">
              <a:spcBef>
                <a:spcPts val="600"/>
              </a:spcBef>
              <a:buFont typeface="Arial" panose="020B0604020202020204" pitchFamily="34" charset="0"/>
              <a:buChar char="‒"/>
            </a:pPr>
            <a:r>
              <a:rPr lang="en-US" dirty="0"/>
              <a:t>This level of dependency generally does not exist in a traditional network of accounting firms</a:t>
            </a:r>
            <a:endParaRPr lang="en-US" sz="3200" dirty="0"/>
          </a:p>
          <a:p>
            <a:pPr marL="285750" indent="-285750">
              <a:buFont typeface="Arial" panose="020B0604020202020204" pitchFamily="34" charset="0"/>
              <a:buChar char="•"/>
            </a:pPr>
            <a:r>
              <a:rPr lang="en-US" sz="2000" dirty="0"/>
              <a:t>Under PEEC proposals, </a:t>
            </a:r>
            <a:r>
              <a:rPr lang="en-US" sz="2000" b="1" dirty="0"/>
              <a:t>nonattest entity, including entities controlled by the nonattest entity, are subject to the same independence requirements as attest firm</a:t>
            </a:r>
          </a:p>
          <a:p>
            <a:pPr marL="569913" lvl="1" indent="-279400">
              <a:lnSpc>
                <a:spcPct val="120000"/>
              </a:lnSpc>
              <a:spcBef>
                <a:spcPts val="600"/>
              </a:spcBef>
              <a:buFont typeface="Arial" panose="020B0604020202020204" pitchFamily="34" charset="0"/>
              <a:buChar char="‒"/>
            </a:pPr>
            <a:r>
              <a:rPr lang="en-US" sz="1800" dirty="0"/>
              <a:t>Including with respect to the requirements under the Independence Standards for Engagements Performed in Accordance with </a:t>
            </a:r>
            <a:r>
              <a:rPr lang="en-US" sz="1800" b="1" dirty="0"/>
              <a:t>Statements on Standards for Attestation Engagements</a:t>
            </a:r>
            <a:endParaRPr lang="en-US" sz="1800" dirty="0"/>
          </a:p>
          <a:p>
            <a:pPr marL="285750" indent="-285750">
              <a:spcBef>
                <a:spcPts val="600"/>
              </a:spcBef>
              <a:buFont typeface="Arial" panose="020B0604020202020204" pitchFamily="34" charset="0"/>
              <a:buChar char="•"/>
            </a:pPr>
            <a:r>
              <a:rPr lang="en-US" sz="2000" b="1" dirty="0"/>
              <a:t>Other network firms are not affected by this extended requirement</a:t>
            </a:r>
          </a:p>
          <a:p>
            <a:pPr marL="285750" indent="-285750">
              <a:buFont typeface="Arial" panose="020B0604020202020204" pitchFamily="34" charset="0"/>
              <a:buChar char="•"/>
            </a:pPr>
            <a:endParaRPr lang="en-US" sz="1700" b="1" dirty="0"/>
          </a:p>
        </p:txBody>
      </p:sp>
    </p:spTree>
    <p:extLst>
      <p:ext uri="{BB962C8B-B14F-4D97-AF65-F5344CB8AC3E}">
        <p14:creationId xmlns:p14="http://schemas.microsoft.com/office/powerpoint/2010/main" val="2616669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42B0A-E00B-2744-107E-7109190411F3}"/>
              </a:ext>
            </a:extLst>
          </p:cNvPr>
          <p:cNvSpPr>
            <a:spLocks noGrp="1"/>
          </p:cNvSpPr>
          <p:nvPr>
            <p:ph type="title"/>
          </p:nvPr>
        </p:nvSpPr>
        <p:spPr/>
        <p:txBody>
          <a:bodyPr/>
          <a:lstStyle/>
          <a:p>
            <a:r>
              <a:rPr lang="en-US" dirty="0"/>
              <a:t>2. Revised Definition of Network Firm</a:t>
            </a:r>
          </a:p>
        </p:txBody>
      </p:sp>
      <p:sp>
        <p:nvSpPr>
          <p:cNvPr id="3" name="Slide Number Placeholder 2">
            <a:extLst>
              <a:ext uri="{FF2B5EF4-FFF2-40B4-BE49-F238E27FC236}">
                <a16:creationId xmlns:a16="http://schemas.microsoft.com/office/drawing/2014/main" id="{17546351-E0BC-058D-4A76-64BA2302A220}"/>
              </a:ext>
            </a:extLst>
          </p:cNvPr>
          <p:cNvSpPr>
            <a:spLocks noGrp="1"/>
          </p:cNvSpPr>
          <p:nvPr>
            <p:ph type="sldNum" sz="quarter" idx="12"/>
          </p:nvPr>
        </p:nvSpPr>
        <p:spPr/>
        <p:txBody>
          <a:bodyPr/>
          <a:lstStyle/>
          <a:p>
            <a:fld id="{99A02339-D840-6844-BF2C-3B4B9517014C}" type="slidenum">
              <a:rPr lang="en-US" smtClean="0"/>
              <a:pPr/>
              <a:t>17</a:t>
            </a:fld>
            <a:endParaRPr lang="en-US" dirty="0"/>
          </a:p>
        </p:txBody>
      </p:sp>
      <p:sp>
        <p:nvSpPr>
          <p:cNvPr id="4" name="Text Placeholder 3">
            <a:extLst>
              <a:ext uri="{FF2B5EF4-FFF2-40B4-BE49-F238E27FC236}">
                <a16:creationId xmlns:a16="http://schemas.microsoft.com/office/drawing/2014/main" id="{80F9BA05-46D9-BF52-CC68-7144BDF49F84}"/>
              </a:ext>
            </a:extLst>
          </p:cNvPr>
          <p:cNvSpPr>
            <a:spLocks noGrp="1"/>
          </p:cNvSpPr>
          <p:nvPr>
            <p:ph type="body" sz="quarter" idx="13"/>
          </p:nvPr>
        </p:nvSpPr>
        <p:spPr/>
        <p:txBody>
          <a:bodyPr/>
          <a:lstStyle/>
          <a:p>
            <a:r>
              <a:rPr lang="en-US" dirty="0"/>
              <a:t>Network firm</a:t>
            </a:r>
          </a:p>
        </p:txBody>
      </p:sp>
      <p:sp>
        <p:nvSpPr>
          <p:cNvPr id="5" name="Text Placeholder 4">
            <a:extLst>
              <a:ext uri="{FF2B5EF4-FFF2-40B4-BE49-F238E27FC236}">
                <a16:creationId xmlns:a16="http://schemas.microsoft.com/office/drawing/2014/main" id="{045E8D05-8B8F-A4C2-A4D7-C5DE883A5444}"/>
              </a:ext>
            </a:extLst>
          </p:cNvPr>
          <p:cNvSpPr>
            <a:spLocks noGrp="1"/>
          </p:cNvSpPr>
          <p:nvPr>
            <p:ph type="body" sz="quarter" idx="14"/>
          </p:nvPr>
        </p:nvSpPr>
        <p:spPr>
          <a:xfrm>
            <a:off x="1028700" y="1828800"/>
            <a:ext cx="5067300" cy="4114800"/>
          </a:xfrm>
        </p:spPr>
        <p:txBody>
          <a:bodyPr/>
          <a:lstStyle/>
          <a:p>
            <a:pPr>
              <a:lnSpc>
                <a:spcPct val="100000"/>
              </a:lnSpc>
            </a:pPr>
            <a:r>
              <a:rPr lang="en-US" b="1" dirty="0"/>
              <a:t>IESBA Code</a:t>
            </a:r>
          </a:p>
          <a:p>
            <a:pPr>
              <a:lnSpc>
                <a:spcPct val="100000"/>
              </a:lnSpc>
            </a:pPr>
            <a:r>
              <a:rPr lang="en-US" b="1" dirty="0"/>
              <a:t>Network firm </a:t>
            </a:r>
            <a:r>
              <a:rPr lang="en-US" dirty="0"/>
              <a:t>– A firm or entity that belongs to a network</a:t>
            </a:r>
          </a:p>
          <a:p>
            <a:pPr>
              <a:lnSpc>
                <a:spcPct val="100000"/>
              </a:lnSpc>
            </a:pPr>
            <a:r>
              <a:rPr lang="en-US" b="1" dirty="0"/>
              <a:t>Network </a:t>
            </a:r>
            <a:r>
              <a:rPr lang="en-US" dirty="0"/>
              <a:t>– A larger structure:</a:t>
            </a:r>
          </a:p>
          <a:p>
            <a:pPr marL="344488" indent="-344488">
              <a:spcBef>
                <a:spcPts val="600"/>
              </a:spcBef>
            </a:pPr>
            <a:r>
              <a:rPr lang="en-US" dirty="0"/>
              <a:t>(a)	That is aimed at co-operation; and</a:t>
            </a:r>
          </a:p>
          <a:p>
            <a:pPr marL="344488" indent="-344488">
              <a:spcBef>
                <a:spcPts val="600"/>
              </a:spcBef>
            </a:pPr>
            <a:r>
              <a:rPr lang="en-US" dirty="0"/>
              <a:t>(b)	That is clearly aimed at profit or cost sharing or shares common ownership, control or management, common quality management policies and procedures, common business strategy, the use of a common brand-name, or a significant part of professional resources</a:t>
            </a:r>
            <a:endParaRPr lang="en-US" b="1" dirty="0"/>
          </a:p>
          <a:p>
            <a:pPr>
              <a:lnSpc>
                <a:spcPct val="100000"/>
              </a:lnSpc>
            </a:pPr>
            <a:endParaRPr lang="en-US" b="1" dirty="0"/>
          </a:p>
        </p:txBody>
      </p:sp>
      <p:sp>
        <p:nvSpPr>
          <p:cNvPr id="6" name="Text Placeholder 5">
            <a:extLst>
              <a:ext uri="{FF2B5EF4-FFF2-40B4-BE49-F238E27FC236}">
                <a16:creationId xmlns:a16="http://schemas.microsoft.com/office/drawing/2014/main" id="{3E8A4FC8-7A8B-0926-D442-5FBB9C6B9468}"/>
              </a:ext>
            </a:extLst>
          </p:cNvPr>
          <p:cNvSpPr>
            <a:spLocks noGrp="1"/>
          </p:cNvSpPr>
          <p:nvPr>
            <p:ph type="body" sz="quarter" idx="15"/>
          </p:nvPr>
        </p:nvSpPr>
        <p:spPr>
          <a:xfrm>
            <a:off x="6441194" y="1828800"/>
            <a:ext cx="4952846" cy="4114800"/>
          </a:xfrm>
        </p:spPr>
        <p:txBody>
          <a:bodyPr/>
          <a:lstStyle/>
          <a:p>
            <a:r>
              <a:rPr lang="en-US" b="1" dirty="0"/>
              <a:t>AICPA Code</a:t>
            </a:r>
          </a:p>
          <a:p>
            <a:r>
              <a:rPr lang="en-US" b="1" dirty="0"/>
              <a:t>Network firm </a:t>
            </a:r>
            <a:r>
              <a:rPr lang="en-US" dirty="0"/>
              <a:t>– A firm or other entity that belongs to a network*</a:t>
            </a:r>
            <a:r>
              <a:rPr lang="en-US" b="1" dirty="0"/>
              <a:t>. </a:t>
            </a:r>
            <a:r>
              <a:rPr lang="en-US" dirty="0"/>
              <a:t>This includes any entity that</a:t>
            </a:r>
            <a:r>
              <a:rPr lang="en-US" b="1" i="1" dirty="0"/>
              <a:t>, </a:t>
            </a:r>
            <a:r>
              <a:rPr lang="en-US" strike="sngStrike" dirty="0"/>
              <a:t>the network</a:t>
            </a:r>
            <a:r>
              <a:rPr lang="en-US" dirty="0"/>
              <a:t> by itself or through one or more of its owners, </a:t>
            </a:r>
            <a:r>
              <a:rPr lang="en-US" i="1" strike="sngStrike" dirty="0"/>
              <a:t>controls </a:t>
            </a:r>
            <a:r>
              <a:rPr lang="en-US" strike="sngStrike" dirty="0"/>
              <a:t>or is </a:t>
            </a:r>
            <a:r>
              <a:rPr lang="en-US" i="1" strike="sngStrike" dirty="0"/>
              <a:t>controlled </a:t>
            </a:r>
            <a:r>
              <a:rPr lang="en-US" strike="sngStrike" dirty="0"/>
              <a:t>by, or is under common </a:t>
            </a:r>
            <a:r>
              <a:rPr lang="en-US" i="1" strike="sngStrike" dirty="0"/>
              <a:t>control </a:t>
            </a:r>
            <a:r>
              <a:rPr lang="en-US" strike="sngStrike" dirty="0"/>
              <a:t>with</a:t>
            </a:r>
            <a:endParaRPr lang="en-US" dirty="0"/>
          </a:p>
          <a:p>
            <a:pPr marL="344488" indent="-344488">
              <a:spcBef>
                <a:spcPts val="600"/>
              </a:spcBef>
            </a:pPr>
            <a:r>
              <a:rPr lang="en-US" dirty="0"/>
              <a:t>(a)	the network firm controls, or</a:t>
            </a:r>
          </a:p>
          <a:p>
            <a:pPr marL="344488" indent="-344488">
              <a:spcBef>
                <a:spcPts val="600"/>
              </a:spcBef>
            </a:pPr>
            <a:r>
              <a:rPr lang="en-US" dirty="0"/>
              <a:t>(b)	</a:t>
            </a:r>
            <a:r>
              <a:rPr lang="en-US" b="1" dirty="0"/>
              <a:t>controls the network firm  and cooperates with the network firm </a:t>
            </a:r>
            <a:r>
              <a:rPr lang="en-US" b="1" u="sng" dirty="0"/>
              <a:t>for the purpose of enhancing that network firm’s capabilities to provide professional services</a:t>
            </a:r>
            <a:r>
              <a:rPr lang="en-US" b="1" dirty="0"/>
              <a:t>.</a:t>
            </a:r>
            <a:r>
              <a:rPr lang="en-US" dirty="0"/>
              <a:t> </a:t>
            </a:r>
          </a:p>
          <a:p>
            <a:endParaRPr lang="en-US" dirty="0"/>
          </a:p>
          <a:p>
            <a:endParaRPr lang="en-US" dirty="0"/>
          </a:p>
        </p:txBody>
      </p:sp>
      <p:pic>
        <p:nvPicPr>
          <p:cNvPr id="7" name="Graphic 6" descr="Connections with solid fill">
            <a:extLst>
              <a:ext uri="{FF2B5EF4-FFF2-40B4-BE49-F238E27FC236}">
                <a16:creationId xmlns:a16="http://schemas.microsoft.com/office/drawing/2014/main" id="{A6295081-10BC-069E-52DE-1D457E8289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2888" y="12931"/>
            <a:ext cx="1802937" cy="1802937"/>
          </a:xfrm>
          <a:prstGeom prst="rect">
            <a:avLst/>
          </a:prstGeom>
        </p:spPr>
      </p:pic>
      <p:sp>
        <p:nvSpPr>
          <p:cNvPr id="8" name="Text Placeholder 4">
            <a:extLst>
              <a:ext uri="{FF2B5EF4-FFF2-40B4-BE49-F238E27FC236}">
                <a16:creationId xmlns:a16="http://schemas.microsoft.com/office/drawing/2014/main" id="{A97B380A-A4DA-76F9-39B5-DAF91DE28E5B}"/>
              </a:ext>
            </a:extLst>
          </p:cNvPr>
          <p:cNvSpPr txBox="1">
            <a:spLocks/>
          </p:cNvSpPr>
          <p:nvPr/>
        </p:nvSpPr>
        <p:spPr>
          <a:xfrm>
            <a:off x="6441194" y="6001824"/>
            <a:ext cx="5067300" cy="566597"/>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nSpc>
                <a:spcPct val="100000"/>
              </a:lnSpc>
            </a:pPr>
            <a:r>
              <a:rPr lang="en-US" sz="1600" dirty="0"/>
              <a:t>* 	Definition of “network” in AICPA Code similar to definition in IESBA Code (see Appendix)</a:t>
            </a:r>
          </a:p>
        </p:txBody>
      </p:sp>
    </p:spTree>
    <p:extLst>
      <p:ext uri="{BB962C8B-B14F-4D97-AF65-F5344CB8AC3E}">
        <p14:creationId xmlns:p14="http://schemas.microsoft.com/office/powerpoint/2010/main" val="3181392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B92E3-06F7-E140-CA09-3C604E1AEB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DA0376-46F1-E54E-695F-7B018F964231}"/>
              </a:ext>
            </a:extLst>
          </p:cNvPr>
          <p:cNvSpPr>
            <a:spLocks noGrp="1"/>
          </p:cNvSpPr>
          <p:nvPr>
            <p:ph type="title"/>
          </p:nvPr>
        </p:nvSpPr>
        <p:spPr/>
        <p:txBody>
          <a:bodyPr/>
          <a:lstStyle/>
          <a:p>
            <a:r>
              <a:rPr lang="en-US" dirty="0"/>
              <a:t>2. Revised Definition of Network Firm</a:t>
            </a:r>
          </a:p>
        </p:txBody>
      </p:sp>
      <p:sp>
        <p:nvSpPr>
          <p:cNvPr id="3" name="Slide Number Placeholder 2">
            <a:extLst>
              <a:ext uri="{FF2B5EF4-FFF2-40B4-BE49-F238E27FC236}">
                <a16:creationId xmlns:a16="http://schemas.microsoft.com/office/drawing/2014/main" id="{67ADC6D1-1EAE-149A-2A9D-3390764C222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7B0F9FAC-35E1-A0A0-A417-A38DEAA90064}"/>
              </a:ext>
            </a:extLst>
          </p:cNvPr>
          <p:cNvSpPr>
            <a:spLocks noGrp="1"/>
          </p:cNvSpPr>
          <p:nvPr>
            <p:ph type="body" sz="quarter" idx="13"/>
          </p:nvPr>
        </p:nvSpPr>
        <p:spPr/>
        <p:txBody>
          <a:bodyPr/>
          <a:lstStyle/>
          <a:p>
            <a:r>
              <a:rPr lang="en-US" dirty="0"/>
              <a:t>“Cooperation” characteristic</a:t>
            </a:r>
          </a:p>
        </p:txBody>
      </p:sp>
      <p:sp>
        <p:nvSpPr>
          <p:cNvPr id="8" name="Text Placeholder 7">
            <a:extLst>
              <a:ext uri="{FF2B5EF4-FFF2-40B4-BE49-F238E27FC236}">
                <a16:creationId xmlns:a16="http://schemas.microsoft.com/office/drawing/2014/main" id="{DF97591B-8CBD-6BAD-ED12-CE2E46C55936}"/>
              </a:ext>
            </a:extLst>
          </p:cNvPr>
          <p:cNvSpPr>
            <a:spLocks noGrp="1"/>
          </p:cNvSpPr>
          <p:nvPr>
            <p:ph type="body" sz="quarter" idx="14"/>
          </p:nvPr>
        </p:nvSpPr>
        <p:spPr>
          <a:xfrm>
            <a:off x="1028698" y="1828800"/>
            <a:ext cx="9639301" cy="4281544"/>
          </a:xfrm>
        </p:spPr>
        <p:txBody>
          <a:bodyPr/>
          <a:lstStyle/>
          <a:p>
            <a:r>
              <a:rPr lang="en-US" sz="2000" b="1" dirty="0"/>
              <a:t>Proposed guidance on factors to consider in evaluating whether there is </a:t>
            </a:r>
            <a:r>
              <a:rPr lang="en-US" sz="2000" b="1" u="sng" dirty="0"/>
              <a:t>cooperation</a:t>
            </a:r>
            <a:r>
              <a:rPr lang="en-US" sz="2000" b="1" dirty="0"/>
              <a:t> with an entity (including an investor) </a:t>
            </a:r>
            <a:r>
              <a:rPr lang="en-US" sz="2000" b="1" u="sng" dirty="0"/>
              <a:t>for the purpose of enhancing the network firm’s capabilities to provide professional services</a:t>
            </a:r>
            <a:r>
              <a:rPr lang="en-US" sz="2000" b="1" dirty="0"/>
              <a:t>:</a:t>
            </a:r>
          </a:p>
          <a:p>
            <a:pPr marL="342900" indent="-342900">
              <a:buFont typeface="Arial" panose="020B0604020202020204" pitchFamily="34" charset="0"/>
              <a:buChar char="•"/>
            </a:pPr>
            <a:r>
              <a:rPr lang="en-US" sz="2000" dirty="0"/>
              <a:t>Whether the entity is involved in or facilitates the attest firm’s or network firm’s provision of professional services</a:t>
            </a:r>
          </a:p>
          <a:p>
            <a:pPr marL="342900" indent="-342900">
              <a:buFont typeface="Arial" panose="020B0604020202020204" pitchFamily="34" charset="0"/>
              <a:buChar char="•"/>
            </a:pPr>
            <a:r>
              <a:rPr lang="en-US" sz="2000" dirty="0"/>
              <a:t>Whether the entity assists or collaborates with the attest firm or network firm in providing professional services, with or without a formal agreement</a:t>
            </a:r>
          </a:p>
          <a:p>
            <a:pPr marL="342900" indent="-342900">
              <a:buFont typeface="Arial" panose="020B0604020202020204" pitchFamily="34" charset="0"/>
              <a:buChar char="•"/>
            </a:pPr>
            <a:r>
              <a:rPr lang="en-US" sz="2000" dirty="0"/>
              <a:t>Whether the entity performs any functions for or provides resources to the attest firm or network firm relating to the delivery of professional services</a:t>
            </a:r>
          </a:p>
        </p:txBody>
      </p:sp>
      <p:pic>
        <p:nvPicPr>
          <p:cNvPr id="9" name="Graphic 8" descr="Connections with solid fill">
            <a:extLst>
              <a:ext uri="{FF2B5EF4-FFF2-40B4-BE49-F238E27FC236}">
                <a16:creationId xmlns:a16="http://schemas.microsoft.com/office/drawing/2014/main" id="{1B604A0A-E589-F70D-1FAC-8BF6E1F88F2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2888" y="12931"/>
            <a:ext cx="1802937" cy="1802937"/>
          </a:xfrm>
          <a:prstGeom prst="rect">
            <a:avLst/>
          </a:prstGeom>
        </p:spPr>
      </p:pic>
    </p:spTree>
    <p:extLst>
      <p:ext uri="{BB962C8B-B14F-4D97-AF65-F5344CB8AC3E}">
        <p14:creationId xmlns:p14="http://schemas.microsoft.com/office/powerpoint/2010/main" val="3575774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E27F-1BBE-5244-3C6D-0736D43BD5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CC486C-0462-F0A7-8841-23CBD9228C61}"/>
              </a:ext>
            </a:extLst>
          </p:cNvPr>
          <p:cNvSpPr>
            <a:spLocks noGrp="1"/>
          </p:cNvSpPr>
          <p:nvPr>
            <p:ph type="title"/>
          </p:nvPr>
        </p:nvSpPr>
        <p:spPr/>
        <p:txBody>
          <a:bodyPr/>
          <a:lstStyle/>
          <a:p>
            <a:r>
              <a:rPr lang="en-US" dirty="0"/>
              <a:t>3. Definition of Covered Member</a:t>
            </a:r>
          </a:p>
        </p:txBody>
      </p:sp>
      <p:sp>
        <p:nvSpPr>
          <p:cNvPr id="3" name="Slide Number Placeholder 2">
            <a:extLst>
              <a:ext uri="{FF2B5EF4-FFF2-40B4-BE49-F238E27FC236}">
                <a16:creationId xmlns:a16="http://schemas.microsoft.com/office/drawing/2014/main" id="{D8D2FC11-15FA-FA0D-FD4C-623EF311C27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D4909F3F-42EA-218F-8AA4-C37C544920E1}"/>
              </a:ext>
            </a:extLst>
          </p:cNvPr>
          <p:cNvSpPr>
            <a:spLocks noGrp="1"/>
          </p:cNvSpPr>
          <p:nvPr>
            <p:ph type="body" sz="quarter" idx="13"/>
          </p:nvPr>
        </p:nvSpPr>
        <p:spPr/>
        <p:txBody>
          <a:bodyPr/>
          <a:lstStyle/>
          <a:p>
            <a:r>
              <a:rPr lang="en-US" dirty="0"/>
              <a:t>IESBA Code vs PEEC Proposal</a:t>
            </a:r>
          </a:p>
        </p:txBody>
      </p:sp>
      <p:sp>
        <p:nvSpPr>
          <p:cNvPr id="5" name="Text Placeholder 4">
            <a:extLst>
              <a:ext uri="{FF2B5EF4-FFF2-40B4-BE49-F238E27FC236}">
                <a16:creationId xmlns:a16="http://schemas.microsoft.com/office/drawing/2014/main" id="{EE9B5AC4-8300-9D46-40AB-9E6995101664}"/>
              </a:ext>
            </a:extLst>
          </p:cNvPr>
          <p:cNvSpPr>
            <a:spLocks noGrp="1"/>
          </p:cNvSpPr>
          <p:nvPr>
            <p:ph type="body" sz="quarter" idx="14"/>
          </p:nvPr>
        </p:nvSpPr>
        <p:spPr>
          <a:xfrm>
            <a:off x="1028701" y="1644502"/>
            <a:ext cx="9603858" cy="4562660"/>
          </a:xfrm>
        </p:spPr>
        <p:txBody>
          <a:bodyPr/>
          <a:lstStyle/>
          <a:p>
            <a:pPr>
              <a:lnSpc>
                <a:spcPct val="100000"/>
              </a:lnSpc>
            </a:pPr>
            <a:r>
              <a:rPr lang="en-US" sz="2000" b="1" dirty="0"/>
              <a:t>IESBA Code</a:t>
            </a:r>
          </a:p>
          <a:p>
            <a:pPr>
              <a:lnSpc>
                <a:spcPct val="100000"/>
              </a:lnSpc>
              <a:spcBef>
                <a:spcPts val="600"/>
              </a:spcBef>
            </a:pPr>
            <a:r>
              <a:rPr lang="en-US" sz="2000" b="1" dirty="0"/>
              <a:t>Audit team member</a:t>
            </a:r>
            <a:endParaRPr lang="en-US" sz="2000" dirty="0"/>
          </a:p>
          <a:p>
            <a:pPr marL="344488" lvl="0" indent="-344488">
              <a:spcBef>
                <a:spcPts val="600"/>
              </a:spcBef>
            </a:pPr>
            <a:r>
              <a:rPr lang="en-US" sz="2000" dirty="0"/>
              <a:t>(a)	All members of the engagement team for the audit engagement;</a:t>
            </a:r>
          </a:p>
          <a:p>
            <a:pPr marL="344488" lvl="0" indent="-344488">
              <a:spcBef>
                <a:spcPts val="600"/>
              </a:spcBef>
            </a:pPr>
            <a:r>
              <a:rPr lang="en-US" sz="2000" dirty="0"/>
              <a:t>(b)	All others </a:t>
            </a:r>
            <a:r>
              <a:rPr lang="en-US" sz="2000" b="1" dirty="0"/>
              <a:t>within, or engaged by, the firm </a:t>
            </a:r>
            <a:r>
              <a:rPr lang="en-US" sz="2000" dirty="0"/>
              <a:t>who can directly influence the outcome of the audit engagement, including:</a:t>
            </a:r>
          </a:p>
          <a:p>
            <a:pPr marL="858838" indent="-514350">
              <a:spcBef>
                <a:spcPts val="600"/>
              </a:spcBef>
              <a:buAutoNum type="romanLcParenBoth"/>
            </a:pPr>
            <a:r>
              <a:rPr lang="en-US" sz="2000" dirty="0"/>
              <a:t>Those who recommend the compensation of, or who provide direct supervisory, management or other oversight of the engagement partner in connection with the performance of the audit engagement, including those at all successively senior levels above the engagement partner through to the individual who is the firm’s Senior or Managing Partner (Chief Executive or equivalent);</a:t>
            </a:r>
          </a:p>
          <a:p>
            <a:pPr marL="344488">
              <a:spcBef>
                <a:spcPts val="600"/>
              </a:spcBef>
            </a:pPr>
            <a:r>
              <a:rPr lang="en-US" sz="2000" dirty="0"/>
              <a:t>….</a:t>
            </a:r>
          </a:p>
          <a:p>
            <a:pPr>
              <a:lnSpc>
                <a:spcPct val="100000"/>
              </a:lnSpc>
            </a:pPr>
            <a:endParaRPr lang="en-US" b="1" dirty="0"/>
          </a:p>
        </p:txBody>
      </p:sp>
      <p:pic>
        <p:nvPicPr>
          <p:cNvPr id="9" name="Graphic 8" descr="Social network with solid fill">
            <a:extLst>
              <a:ext uri="{FF2B5EF4-FFF2-40B4-BE49-F238E27FC236}">
                <a16:creationId xmlns:a16="http://schemas.microsoft.com/office/drawing/2014/main" id="{628100BA-D8B2-7B7F-E428-225DB21168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68040" y="115465"/>
            <a:ext cx="1529037" cy="1529037"/>
          </a:xfrm>
          <a:prstGeom prst="rect">
            <a:avLst/>
          </a:prstGeom>
        </p:spPr>
      </p:pic>
    </p:spTree>
    <p:extLst>
      <p:ext uri="{BB962C8B-B14F-4D97-AF65-F5344CB8AC3E}">
        <p14:creationId xmlns:p14="http://schemas.microsoft.com/office/powerpoint/2010/main" val="1597515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3EEAC-0937-5B97-7169-17C778C5A05D}"/>
              </a:ext>
            </a:extLst>
          </p:cNvPr>
          <p:cNvSpPr>
            <a:spLocks noGrp="1"/>
          </p:cNvSpPr>
          <p:nvPr>
            <p:ph type="title"/>
          </p:nvPr>
        </p:nvSpPr>
        <p:spPr>
          <a:xfrm>
            <a:off x="1028700" y="661777"/>
            <a:ext cx="10134600" cy="550843"/>
          </a:xfrm>
        </p:spPr>
        <p:txBody>
          <a:bodyPr/>
          <a:lstStyle/>
          <a:p>
            <a:r>
              <a:rPr lang="en-US" dirty="0"/>
              <a:t>Agenda</a:t>
            </a:r>
          </a:p>
        </p:txBody>
      </p:sp>
      <p:sp>
        <p:nvSpPr>
          <p:cNvPr id="3" name="Slide Number Placeholder 2">
            <a:extLst>
              <a:ext uri="{FF2B5EF4-FFF2-40B4-BE49-F238E27FC236}">
                <a16:creationId xmlns:a16="http://schemas.microsoft.com/office/drawing/2014/main" id="{90389EDA-163F-97B4-5921-2A487C689B24}"/>
              </a:ext>
            </a:extLst>
          </p:cNvPr>
          <p:cNvSpPr>
            <a:spLocks noGrp="1"/>
          </p:cNvSpPr>
          <p:nvPr>
            <p:ph type="sldNum" sz="quarter" idx="12"/>
          </p:nvPr>
        </p:nvSpPr>
        <p:spPr/>
        <p:txBody>
          <a:bodyPr/>
          <a:lstStyle/>
          <a:p>
            <a:fld id="{99A02339-D840-6844-BF2C-3B4B9517014C}" type="slidenum">
              <a:rPr lang="en-US" smtClean="0"/>
              <a:pPr/>
              <a:t>2</a:t>
            </a:fld>
            <a:endParaRPr lang="en-US" dirty="0"/>
          </a:p>
        </p:txBody>
      </p:sp>
      <p:sp>
        <p:nvSpPr>
          <p:cNvPr id="5" name="Text Placeholder 4">
            <a:extLst>
              <a:ext uri="{FF2B5EF4-FFF2-40B4-BE49-F238E27FC236}">
                <a16:creationId xmlns:a16="http://schemas.microsoft.com/office/drawing/2014/main" id="{0AA2A366-A3D0-3BF3-C439-71B5A6AACF22}"/>
              </a:ext>
            </a:extLst>
          </p:cNvPr>
          <p:cNvSpPr>
            <a:spLocks noGrp="1"/>
          </p:cNvSpPr>
          <p:nvPr>
            <p:ph type="body" sz="quarter" idx="14"/>
          </p:nvPr>
        </p:nvSpPr>
        <p:spPr>
          <a:xfrm>
            <a:off x="1028698" y="2083125"/>
            <a:ext cx="5361343" cy="3429000"/>
          </a:xfrm>
        </p:spPr>
        <p:txBody>
          <a:bodyPr/>
          <a:lstStyle/>
          <a:p>
            <a:pPr marL="285750" indent="-285750">
              <a:buFont typeface="Wingdings" panose="05000000000000000000" pitchFamily="2" charset="2"/>
              <a:buChar char="Ø"/>
            </a:pPr>
            <a:r>
              <a:rPr lang="en-US" sz="2000" dirty="0"/>
              <a:t>IFAC Content Series: Private Equity Investment (PEI) in Accounting Firms</a:t>
            </a:r>
          </a:p>
          <a:p>
            <a:pPr marL="285750" indent="-285750">
              <a:buFont typeface="Wingdings" panose="05000000000000000000" pitchFamily="2" charset="2"/>
              <a:buChar char="Ø"/>
            </a:pPr>
            <a:r>
              <a:rPr lang="en-US" sz="2000" dirty="0"/>
              <a:t>Accountancy Europe Information Paper</a:t>
            </a:r>
          </a:p>
          <a:p>
            <a:pPr marL="285750" indent="-285750">
              <a:buFont typeface="Wingdings" panose="05000000000000000000" pitchFamily="2" charset="2"/>
              <a:buChar char="Ø"/>
            </a:pPr>
            <a:r>
              <a:rPr lang="en-US" sz="2000" dirty="0"/>
              <a:t>Background to AICPA PEEC Exposure Draft (ED)</a:t>
            </a:r>
          </a:p>
          <a:p>
            <a:pPr marL="285750" indent="-285750">
              <a:buFont typeface="Wingdings" panose="05000000000000000000" pitchFamily="2" charset="2"/>
              <a:buChar char="Ø"/>
            </a:pPr>
            <a:r>
              <a:rPr lang="en-US" sz="2000" dirty="0"/>
              <a:t>Overview of AICPA PEEC ED</a:t>
            </a:r>
          </a:p>
          <a:p>
            <a:pPr marL="285750" indent="-285750">
              <a:buFont typeface="Wingdings" panose="05000000000000000000" pitchFamily="2" charset="2"/>
              <a:buChar char="Ø"/>
            </a:pPr>
            <a:r>
              <a:rPr lang="en-US" sz="2000" dirty="0"/>
              <a:t>Key AICPA PEEC ED Proposals Not Directly or Explicitly Addressed by IESBA Code</a:t>
            </a:r>
          </a:p>
          <a:p>
            <a:endParaRPr lang="en-US" sz="2000" dirty="0"/>
          </a:p>
        </p:txBody>
      </p:sp>
      <p:pic>
        <p:nvPicPr>
          <p:cNvPr id="7" name="Picture 6" descr="Man with beard wearing blue shirt and navy suit looking at watch holding tan leather passport holder and airplane ticket">
            <a:extLst>
              <a:ext uri="{FF2B5EF4-FFF2-40B4-BE49-F238E27FC236}">
                <a16:creationId xmlns:a16="http://schemas.microsoft.com/office/drawing/2014/main" id="{5A25698C-EBFE-EF25-CD26-DC38E1F1A872}"/>
              </a:ext>
            </a:extLst>
          </p:cNvPr>
          <p:cNvPicPr>
            <a:picLocks noChangeAspect="1"/>
          </p:cNvPicPr>
          <p:nvPr/>
        </p:nvPicPr>
        <p:blipFill>
          <a:blip r:embed="rId2"/>
          <a:stretch>
            <a:fillRect/>
          </a:stretch>
        </p:blipFill>
        <p:spPr>
          <a:xfrm>
            <a:off x="6531809" y="2083125"/>
            <a:ext cx="5143500" cy="3429000"/>
          </a:xfrm>
          <a:prstGeom prst="rect">
            <a:avLst/>
          </a:prstGeom>
        </p:spPr>
      </p:pic>
    </p:spTree>
    <p:extLst>
      <p:ext uri="{BB962C8B-B14F-4D97-AF65-F5344CB8AC3E}">
        <p14:creationId xmlns:p14="http://schemas.microsoft.com/office/powerpoint/2010/main" val="2810197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C97A8-9444-A966-4C49-15565E1330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659967-D908-C59D-D16F-FDB8DCD8C07B}"/>
              </a:ext>
            </a:extLst>
          </p:cNvPr>
          <p:cNvSpPr>
            <a:spLocks noGrp="1"/>
          </p:cNvSpPr>
          <p:nvPr>
            <p:ph type="title"/>
          </p:nvPr>
        </p:nvSpPr>
        <p:spPr/>
        <p:txBody>
          <a:bodyPr/>
          <a:lstStyle/>
          <a:p>
            <a:r>
              <a:rPr lang="en-US" dirty="0"/>
              <a:t>3. Definition of Covered Member</a:t>
            </a:r>
          </a:p>
        </p:txBody>
      </p:sp>
      <p:sp>
        <p:nvSpPr>
          <p:cNvPr id="3" name="Slide Number Placeholder 2">
            <a:extLst>
              <a:ext uri="{FF2B5EF4-FFF2-40B4-BE49-F238E27FC236}">
                <a16:creationId xmlns:a16="http://schemas.microsoft.com/office/drawing/2014/main" id="{6F234CE2-2394-715B-A169-E69EFE836D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DA7A9319-D560-DB46-BC65-DBD860621263}"/>
              </a:ext>
            </a:extLst>
          </p:cNvPr>
          <p:cNvSpPr>
            <a:spLocks noGrp="1"/>
          </p:cNvSpPr>
          <p:nvPr>
            <p:ph type="body" sz="quarter" idx="13"/>
          </p:nvPr>
        </p:nvSpPr>
        <p:spPr/>
        <p:txBody>
          <a:bodyPr/>
          <a:lstStyle/>
          <a:p>
            <a:r>
              <a:rPr lang="en-US" dirty="0"/>
              <a:t>IESBA Code vs PEEC Proposal</a:t>
            </a:r>
          </a:p>
        </p:txBody>
      </p:sp>
      <p:sp>
        <p:nvSpPr>
          <p:cNvPr id="5" name="Text Placeholder 4">
            <a:extLst>
              <a:ext uri="{FF2B5EF4-FFF2-40B4-BE49-F238E27FC236}">
                <a16:creationId xmlns:a16="http://schemas.microsoft.com/office/drawing/2014/main" id="{33385FA7-E417-A5A1-7FB2-9D583B6B8521}"/>
              </a:ext>
            </a:extLst>
          </p:cNvPr>
          <p:cNvSpPr>
            <a:spLocks noGrp="1"/>
          </p:cNvSpPr>
          <p:nvPr>
            <p:ph type="body" sz="quarter" idx="14"/>
          </p:nvPr>
        </p:nvSpPr>
        <p:spPr>
          <a:xfrm>
            <a:off x="1028701" y="1679945"/>
            <a:ext cx="9639300" cy="4516460"/>
          </a:xfrm>
        </p:spPr>
        <p:txBody>
          <a:bodyPr/>
          <a:lstStyle/>
          <a:p>
            <a:pPr>
              <a:lnSpc>
                <a:spcPct val="100000"/>
              </a:lnSpc>
            </a:pPr>
            <a:r>
              <a:rPr lang="en-US" sz="2000" b="1" dirty="0"/>
              <a:t>PEEC Proposal</a:t>
            </a:r>
          </a:p>
          <a:p>
            <a:pPr>
              <a:lnSpc>
                <a:spcPct val="100000"/>
              </a:lnSpc>
            </a:pPr>
            <a:r>
              <a:rPr lang="en-US" sz="2000" b="1" dirty="0"/>
              <a:t>Covered member</a:t>
            </a:r>
            <a:endParaRPr lang="en-US" sz="2000" dirty="0"/>
          </a:p>
          <a:p>
            <a:pPr>
              <a:spcBef>
                <a:spcPts val="600"/>
              </a:spcBef>
            </a:pPr>
            <a:r>
              <a:rPr lang="en-US" sz="2000" dirty="0"/>
              <a:t>An individual in a position to influence the attest engagement.</a:t>
            </a:r>
          </a:p>
          <a:p>
            <a:pPr>
              <a:spcBef>
                <a:spcPts val="600"/>
              </a:spcBef>
            </a:pPr>
            <a:r>
              <a:rPr lang="en-US" sz="2000" dirty="0"/>
              <a:t>In an APS, this may include individuals who:</a:t>
            </a:r>
          </a:p>
          <a:p>
            <a:pPr marL="285750" indent="-285750">
              <a:spcBef>
                <a:spcPts val="600"/>
              </a:spcBef>
              <a:buFont typeface="Arial" panose="020B0604020202020204" pitchFamily="34" charset="0"/>
              <a:buChar char="•"/>
            </a:pPr>
            <a:r>
              <a:rPr lang="en-US" sz="2000" dirty="0"/>
              <a:t>Evaluate the performance or recommend the compensation of the attest engagement partner; or</a:t>
            </a:r>
          </a:p>
          <a:p>
            <a:pPr marL="285750" indent="-285750">
              <a:spcBef>
                <a:spcPts val="600"/>
              </a:spcBef>
              <a:buFont typeface="Arial" panose="020B0604020202020204" pitchFamily="34" charset="0"/>
              <a:buChar char="•"/>
            </a:pPr>
            <a:r>
              <a:rPr lang="en-US" sz="2000" dirty="0"/>
              <a:t>Directly supervise or manage the attest engagement partner, including all successively senior levels above that individual through the firm’s chief executive</a:t>
            </a:r>
          </a:p>
          <a:p>
            <a:pPr marL="342900" indent="-342900">
              <a:spcBef>
                <a:spcPts val="1200"/>
              </a:spcBef>
              <a:buFont typeface="Wingdings" panose="05000000000000000000" pitchFamily="2" charset="2"/>
              <a:buChar char="Ø"/>
            </a:pPr>
            <a:r>
              <a:rPr lang="en-US" sz="2000" dirty="0"/>
              <a:t>In an APS, covered members may exist in the attest firm, </a:t>
            </a:r>
            <a:r>
              <a:rPr lang="en-US" sz="2000" b="1" u="sng" dirty="0"/>
              <a:t>nonattest entity</a:t>
            </a:r>
            <a:r>
              <a:rPr lang="en-US" sz="2000" dirty="0"/>
              <a:t>, </a:t>
            </a:r>
            <a:r>
              <a:rPr lang="en-US" sz="2000" b="1" u="sng" dirty="0"/>
              <a:t>or in other entities in the investor’s structure</a:t>
            </a:r>
          </a:p>
        </p:txBody>
      </p:sp>
      <p:pic>
        <p:nvPicPr>
          <p:cNvPr id="6" name="Graphic 5" descr="Social network with solid fill">
            <a:extLst>
              <a:ext uri="{FF2B5EF4-FFF2-40B4-BE49-F238E27FC236}">
                <a16:creationId xmlns:a16="http://schemas.microsoft.com/office/drawing/2014/main" id="{103D04B1-0348-7145-1D20-8A55A43953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68040" y="115465"/>
            <a:ext cx="1529037" cy="1529037"/>
          </a:xfrm>
          <a:prstGeom prst="rect">
            <a:avLst/>
          </a:prstGeom>
        </p:spPr>
      </p:pic>
    </p:spTree>
    <p:extLst>
      <p:ext uri="{BB962C8B-B14F-4D97-AF65-F5344CB8AC3E}">
        <p14:creationId xmlns:p14="http://schemas.microsoft.com/office/powerpoint/2010/main" val="99565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AA418-1D7F-2880-2F55-59DFAA6F13C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764E2C-9690-514E-19F5-364DDA1A8C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5" name="Text Placeholder 4">
            <a:extLst>
              <a:ext uri="{FF2B5EF4-FFF2-40B4-BE49-F238E27FC236}">
                <a16:creationId xmlns:a16="http://schemas.microsoft.com/office/drawing/2014/main" id="{AA3ABD06-CFA1-874A-F5AE-BBB374B9C610}"/>
              </a:ext>
            </a:extLst>
          </p:cNvPr>
          <p:cNvSpPr>
            <a:spLocks noGrp="1"/>
          </p:cNvSpPr>
          <p:nvPr>
            <p:ph type="body" sz="quarter" idx="14"/>
          </p:nvPr>
        </p:nvSpPr>
        <p:spPr>
          <a:xfrm>
            <a:off x="1028700" y="1828799"/>
            <a:ext cx="9653477" cy="4367605"/>
          </a:xfrm>
        </p:spPr>
        <p:txBody>
          <a:bodyPr/>
          <a:lstStyle/>
          <a:p>
            <a:pPr>
              <a:lnSpc>
                <a:spcPct val="100000"/>
              </a:lnSpc>
            </a:pPr>
            <a:r>
              <a:rPr lang="en-US" sz="2000" b="1" dirty="0"/>
              <a:t>PEEC View</a:t>
            </a:r>
            <a:endParaRPr lang="en-US" sz="2000" dirty="0"/>
          </a:p>
          <a:p>
            <a:pPr marL="342900" indent="-342900">
              <a:buFont typeface="Arial" panose="020B0604020202020204" pitchFamily="34" charset="0"/>
              <a:buChar char="•"/>
            </a:pPr>
            <a:r>
              <a:rPr lang="en-US" sz="2000" dirty="0"/>
              <a:t>There is at least a </a:t>
            </a:r>
            <a:r>
              <a:rPr lang="en-US" sz="2000" b="1" dirty="0"/>
              <a:t>perceived greater undue influence threat to independence </a:t>
            </a:r>
            <a:r>
              <a:rPr lang="en-US" sz="2000" dirty="0"/>
              <a:t>in an APS where an </a:t>
            </a:r>
            <a:r>
              <a:rPr lang="en-US" sz="2000" b="1" dirty="0"/>
              <a:t>investor has input into strategic and budgetary decisions of attest firm </a:t>
            </a:r>
            <a:r>
              <a:rPr lang="en-US" sz="2000" dirty="0"/>
              <a:t>which may affect an AICPA member’s objectivity and independence </a:t>
            </a:r>
            <a:r>
              <a:rPr lang="en-US" sz="2000" b="1" dirty="0"/>
              <a:t>even when an investor is not a network firm</a:t>
            </a:r>
            <a:endParaRPr lang="en-US" sz="2000" dirty="0"/>
          </a:p>
        </p:txBody>
      </p:sp>
      <p:sp>
        <p:nvSpPr>
          <p:cNvPr id="7" name="Title 6">
            <a:extLst>
              <a:ext uri="{FF2B5EF4-FFF2-40B4-BE49-F238E27FC236}">
                <a16:creationId xmlns:a16="http://schemas.microsoft.com/office/drawing/2014/main" id="{F949692F-D175-E10A-DFBD-D0F2B26FA72C}"/>
              </a:ext>
            </a:extLst>
          </p:cNvPr>
          <p:cNvSpPr>
            <a:spLocks noGrp="1"/>
          </p:cNvSpPr>
          <p:nvPr>
            <p:ph type="title"/>
          </p:nvPr>
        </p:nvSpPr>
        <p:spPr/>
        <p:txBody>
          <a:bodyPr/>
          <a:lstStyle/>
          <a:p>
            <a:r>
              <a:rPr lang="en-US" dirty="0"/>
              <a:t>4. Strategic and Budgetary Input to Attest Firm</a:t>
            </a:r>
          </a:p>
        </p:txBody>
      </p:sp>
      <p:sp>
        <p:nvSpPr>
          <p:cNvPr id="8" name="Text Placeholder 3">
            <a:extLst>
              <a:ext uri="{FF2B5EF4-FFF2-40B4-BE49-F238E27FC236}">
                <a16:creationId xmlns:a16="http://schemas.microsoft.com/office/drawing/2014/main" id="{7A9B2179-3609-2329-9D72-1973B1423C34}"/>
              </a:ext>
            </a:extLst>
          </p:cNvPr>
          <p:cNvSpPr>
            <a:spLocks noGrp="1"/>
          </p:cNvSpPr>
          <p:nvPr>
            <p:ph type="body" sz="quarter" idx="13"/>
          </p:nvPr>
        </p:nvSpPr>
        <p:spPr>
          <a:xfrm>
            <a:off x="1028700" y="1163053"/>
            <a:ext cx="10134600" cy="429080"/>
          </a:xfrm>
        </p:spPr>
        <p:txBody>
          <a:bodyPr/>
          <a:lstStyle/>
          <a:p>
            <a:r>
              <a:rPr lang="en-US" dirty="0"/>
              <a:t>Investor input into strategic and budgetary decisions of attest firm</a:t>
            </a:r>
          </a:p>
        </p:txBody>
      </p:sp>
    </p:spTree>
    <p:extLst>
      <p:ext uri="{BB962C8B-B14F-4D97-AF65-F5344CB8AC3E}">
        <p14:creationId xmlns:p14="http://schemas.microsoft.com/office/powerpoint/2010/main" val="4059794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E0E44-A29F-B578-0F59-D7B942367A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6D427A-53F7-3680-D8BC-8EA07885CB64}"/>
              </a:ext>
            </a:extLst>
          </p:cNvPr>
          <p:cNvSpPr>
            <a:spLocks noGrp="1"/>
          </p:cNvSpPr>
          <p:nvPr>
            <p:ph type="title"/>
          </p:nvPr>
        </p:nvSpPr>
        <p:spPr/>
        <p:txBody>
          <a:bodyPr/>
          <a:lstStyle/>
          <a:p>
            <a:r>
              <a:rPr lang="en-US" dirty="0"/>
              <a:t>5. Relationships that Impair Independence</a:t>
            </a:r>
          </a:p>
        </p:txBody>
      </p:sp>
      <p:sp>
        <p:nvSpPr>
          <p:cNvPr id="3" name="Slide Number Placeholder 2">
            <a:extLst>
              <a:ext uri="{FF2B5EF4-FFF2-40B4-BE49-F238E27FC236}">
                <a16:creationId xmlns:a16="http://schemas.microsoft.com/office/drawing/2014/main" id="{93F3812A-7FEA-2F0E-5FAB-70EECD5856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3A4C8F0A-92F2-7BEA-2DAD-0D771BA1735A}"/>
              </a:ext>
            </a:extLst>
          </p:cNvPr>
          <p:cNvSpPr>
            <a:spLocks noGrp="1"/>
          </p:cNvSpPr>
          <p:nvPr>
            <p:ph type="body" sz="quarter" idx="13"/>
          </p:nvPr>
        </p:nvSpPr>
        <p:spPr>
          <a:xfrm>
            <a:off x="1028700" y="1163053"/>
            <a:ext cx="10134600" cy="429080"/>
          </a:xfrm>
        </p:spPr>
        <p:txBody>
          <a:bodyPr/>
          <a:lstStyle/>
          <a:p>
            <a:r>
              <a:rPr lang="en-US" dirty="0"/>
              <a:t>a. Attest client has direct financial interest in nonattest entity that is a publicly traded entity</a:t>
            </a:r>
          </a:p>
        </p:txBody>
      </p:sp>
      <p:sp>
        <p:nvSpPr>
          <p:cNvPr id="5" name="Text Placeholder 4">
            <a:extLst>
              <a:ext uri="{FF2B5EF4-FFF2-40B4-BE49-F238E27FC236}">
                <a16:creationId xmlns:a16="http://schemas.microsoft.com/office/drawing/2014/main" id="{88CD73A4-0BE0-6A07-63E5-3D9A7BA6FB63}"/>
              </a:ext>
            </a:extLst>
          </p:cNvPr>
          <p:cNvSpPr>
            <a:spLocks noGrp="1"/>
          </p:cNvSpPr>
          <p:nvPr>
            <p:ph type="body" sz="quarter" idx="14"/>
          </p:nvPr>
        </p:nvSpPr>
        <p:spPr>
          <a:xfrm>
            <a:off x="1028700" y="1828799"/>
            <a:ext cx="9704990" cy="4367605"/>
          </a:xfrm>
        </p:spPr>
        <p:txBody>
          <a:bodyPr/>
          <a:lstStyle/>
          <a:p>
            <a:pPr>
              <a:lnSpc>
                <a:spcPct val="100000"/>
              </a:lnSpc>
            </a:pPr>
            <a:r>
              <a:rPr lang="en-US" sz="2000" b="1" dirty="0"/>
              <a:t>PEEC Proposal</a:t>
            </a:r>
            <a:endParaRPr lang="en-US" sz="2000" dirty="0"/>
          </a:p>
          <a:p>
            <a:pPr marL="285750" indent="-285750">
              <a:buFont typeface="Arial" panose="020B0604020202020204" pitchFamily="34" charset="0"/>
              <a:buChar char="•"/>
            </a:pPr>
            <a:r>
              <a:rPr lang="en-US" sz="2000" dirty="0"/>
              <a:t>When an attest client has or attest client’s officers or directors have a </a:t>
            </a:r>
            <a:r>
              <a:rPr lang="en-US" sz="2000" b="1" dirty="0"/>
              <a:t>direct financial interest in nonattest entity </a:t>
            </a:r>
            <a:r>
              <a:rPr lang="en-US" sz="2000" dirty="0"/>
              <a:t>or a </a:t>
            </a:r>
            <a:r>
              <a:rPr lang="en-US" sz="2000" b="1" dirty="0"/>
              <a:t>beneficial ownership interest in more than 5 percent of nonattest entity’s equity securities</a:t>
            </a:r>
            <a:r>
              <a:rPr lang="en-US" sz="2000" dirty="0"/>
              <a:t>, </a:t>
            </a:r>
            <a:r>
              <a:rPr lang="en-US" sz="2000" b="1" dirty="0"/>
              <a:t>independence is impaired </a:t>
            </a:r>
            <a:r>
              <a:rPr lang="en-US" sz="2000" dirty="0"/>
              <a:t>regardless of whether attest client has significant influence over nonattest entity</a:t>
            </a:r>
          </a:p>
          <a:p>
            <a:pPr marL="742950" indent="-342900">
              <a:buFont typeface="Arial" panose="020B0604020202020204" pitchFamily="34" charset="0"/>
              <a:buChar char="‒"/>
            </a:pPr>
            <a:r>
              <a:rPr lang="en-US" b="1" dirty="0"/>
              <a:t>Independence is impaired </a:t>
            </a:r>
            <a:r>
              <a:rPr lang="en-US" dirty="0"/>
              <a:t>when </a:t>
            </a:r>
            <a:r>
              <a:rPr lang="en-US" b="1" dirty="0"/>
              <a:t>threats to independence are not at an acceptable level </a:t>
            </a:r>
            <a:r>
              <a:rPr lang="en-US" dirty="0"/>
              <a:t>and </a:t>
            </a:r>
            <a:r>
              <a:rPr lang="en-US" b="1" dirty="0"/>
              <a:t>cannot be reduced to an acceptable level through the application of safeguards</a:t>
            </a:r>
          </a:p>
        </p:txBody>
      </p:sp>
    </p:spTree>
    <p:extLst>
      <p:ext uri="{BB962C8B-B14F-4D97-AF65-F5344CB8AC3E}">
        <p14:creationId xmlns:p14="http://schemas.microsoft.com/office/powerpoint/2010/main" val="2898715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53E14-323A-0362-5694-8C3AFDCDBB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ED134E-8BEF-94CF-4658-20E8E298232C}"/>
              </a:ext>
            </a:extLst>
          </p:cNvPr>
          <p:cNvSpPr>
            <a:spLocks noGrp="1"/>
          </p:cNvSpPr>
          <p:nvPr>
            <p:ph type="title"/>
          </p:nvPr>
        </p:nvSpPr>
        <p:spPr/>
        <p:txBody>
          <a:bodyPr/>
          <a:lstStyle/>
          <a:p>
            <a:r>
              <a:rPr lang="en-US" dirty="0"/>
              <a:t>5. Relationships that Impair Independence</a:t>
            </a:r>
          </a:p>
        </p:txBody>
      </p:sp>
      <p:sp>
        <p:nvSpPr>
          <p:cNvPr id="3" name="Slide Number Placeholder 2">
            <a:extLst>
              <a:ext uri="{FF2B5EF4-FFF2-40B4-BE49-F238E27FC236}">
                <a16:creationId xmlns:a16="http://schemas.microsoft.com/office/drawing/2014/main" id="{0426FC9E-51EF-EFEA-48F2-4611C6347F4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9A0929EC-0BC0-A0DF-BB35-32697528D0BC}"/>
              </a:ext>
            </a:extLst>
          </p:cNvPr>
          <p:cNvSpPr>
            <a:spLocks noGrp="1"/>
          </p:cNvSpPr>
          <p:nvPr>
            <p:ph type="body" sz="quarter" idx="13"/>
          </p:nvPr>
        </p:nvSpPr>
        <p:spPr>
          <a:xfrm>
            <a:off x="1028700" y="1163053"/>
            <a:ext cx="10134600" cy="429080"/>
          </a:xfrm>
        </p:spPr>
        <p:txBody>
          <a:bodyPr/>
          <a:lstStyle/>
          <a:p>
            <a:r>
              <a:rPr lang="en-US" dirty="0"/>
              <a:t>b. Significant influence or controlling investment by investor</a:t>
            </a:r>
          </a:p>
        </p:txBody>
      </p:sp>
      <p:sp>
        <p:nvSpPr>
          <p:cNvPr id="5" name="Text Placeholder 4">
            <a:extLst>
              <a:ext uri="{FF2B5EF4-FFF2-40B4-BE49-F238E27FC236}">
                <a16:creationId xmlns:a16="http://schemas.microsoft.com/office/drawing/2014/main" id="{FC9C620A-2B35-1C86-2FEF-39D819300E7D}"/>
              </a:ext>
            </a:extLst>
          </p:cNvPr>
          <p:cNvSpPr>
            <a:spLocks noGrp="1"/>
          </p:cNvSpPr>
          <p:nvPr>
            <p:ph type="body" sz="quarter" idx="14"/>
          </p:nvPr>
        </p:nvSpPr>
        <p:spPr>
          <a:xfrm>
            <a:off x="1028701" y="1828799"/>
            <a:ext cx="10134600" cy="4367605"/>
          </a:xfrm>
        </p:spPr>
        <p:txBody>
          <a:bodyPr/>
          <a:lstStyle/>
          <a:p>
            <a:pPr>
              <a:lnSpc>
                <a:spcPct val="100000"/>
              </a:lnSpc>
            </a:pPr>
            <a:r>
              <a:rPr lang="en-US" sz="2000" b="1" dirty="0"/>
              <a:t>PEEC Proposals</a:t>
            </a:r>
            <a:endParaRPr lang="en-US" sz="2000" dirty="0"/>
          </a:p>
          <a:p>
            <a:r>
              <a:rPr lang="en-US" sz="2000" dirty="0"/>
              <a:t>In a significant influence investment or controlling investment, independence is impaired when: </a:t>
            </a:r>
          </a:p>
          <a:p>
            <a:pPr marL="285750" indent="-285750">
              <a:buFont typeface="Arial" panose="020B0604020202020204" pitchFamily="34" charset="0"/>
              <a:buChar char="•"/>
            </a:pPr>
            <a:r>
              <a:rPr lang="en-US" sz="2000" dirty="0"/>
              <a:t>An individual who is a </a:t>
            </a:r>
            <a:r>
              <a:rPr lang="en-US" sz="2000" b="1" dirty="0"/>
              <a:t>member of those charged with governance over nonattest entity </a:t>
            </a:r>
            <a:r>
              <a:rPr lang="en-US" sz="2000" dirty="0"/>
              <a:t>serves in a key position at an attest client of attest firm</a:t>
            </a:r>
          </a:p>
          <a:p>
            <a:pPr marL="285750" indent="-285750">
              <a:buFont typeface="Arial" panose="020B0604020202020204" pitchFamily="34" charset="0"/>
              <a:buChar char="•"/>
            </a:pPr>
            <a:r>
              <a:rPr lang="en-US" sz="2000" dirty="0"/>
              <a:t>Attest firm provides an </a:t>
            </a:r>
            <a:r>
              <a:rPr lang="en-US" sz="2000" b="1" dirty="0"/>
              <a:t>attest service </a:t>
            </a:r>
            <a:r>
              <a:rPr lang="en-US" sz="2000" dirty="0"/>
              <a:t>to </a:t>
            </a:r>
            <a:r>
              <a:rPr lang="en-US" sz="2000" b="1" dirty="0"/>
              <a:t>any upstream entity of nonattest entity</a:t>
            </a:r>
          </a:p>
          <a:p>
            <a:pPr marL="742950" lvl="1" indent="-339725">
              <a:lnSpc>
                <a:spcPct val="120000"/>
              </a:lnSpc>
              <a:spcBef>
                <a:spcPts val="1000"/>
              </a:spcBef>
              <a:buFont typeface="Arial" panose="020B0604020202020204" pitchFamily="34" charset="0"/>
              <a:buChar char="‒"/>
            </a:pPr>
            <a:r>
              <a:rPr lang="en-US" sz="1800" dirty="0"/>
              <a:t>In a significant influence investment or controlling investment, nonattest entity is not considered independent of upstream entities of the nonattest entity through its investor, even when such entities are not network firms</a:t>
            </a:r>
          </a:p>
          <a:p>
            <a:pPr marL="285750" indent="-285750">
              <a:buFont typeface="Arial" panose="020B0604020202020204" pitchFamily="34" charset="0"/>
              <a:buChar char="•"/>
            </a:pPr>
            <a:r>
              <a:rPr lang="en-US" sz="2000" dirty="0"/>
              <a:t>An </a:t>
            </a:r>
            <a:r>
              <a:rPr lang="en-US" sz="2000" b="1" dirty="0"/>
              <a:t>upstream entity of nonattest entity </a:t>
            </a:r>
            <a:r>
              <a:rPr lang="en-US" sz="2000" dirty="0"/>
              <a:t>is an </a:t>
            </a:r>
            <a:r>
              <a:rPr lang="en-US" sz="2000" b="1" dirty="0"/>
              <a:t>affiliate of a financial statement attest client </a:t>
            </a:r>
            <a:r>
              <a:rPr lang="en-US" sz="2000" dirty="0"/>
              <a:t>of attest firm</a:t>
            </a:r>
          </a:p>
        </p:txBody>
      </p:sp>
    </p:spTree>
    <p:extLst>
      <p:ext uri="{BB962C8B-B14F-4D97-AF65-F5344CB8AC3E}">
        <p14:creationId xmlns:p14="http://schemas.microsoft.com/office/powerpoint/2010/main" val="1229315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0E493-3C16-1A79-05F7-6E68D6A268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2BCDA7-C2E0-7B29-70B8-E22D556B68F2}"/>
              </a:ext>
            </a:extLst>
          </p:cNvPr>
          <p:cNvSpPr>
            <a:spLocks noGrp="1"/>
          </p:cNvSpPr>
          <p:nvPr>
            <p:ph type="title"/>
          </p:nvPr>
        </p:nvSpPr>
        <p:spPr/>
        <p:txBody>
          <a:bodyPr/>
          <a:lstStyle/>
          <a:p>
            <a:r>
              <a:rPr lang="en-US" dirty="0"/>
              <a:t>5. Relationships that Impair Independence</a:t>
            </a:r>
          </a:p>
        </p:txBody>
      </p:sp>
      <p:sp>
        <p:nvSpPr>
          <p:cNvPr id="3" name="Slide Number Placeholder 2">
            <a:extLst>
              <a:ext uri="{FF2B5EF4-FFF2-40B4-BE49-F238E27FC236}">
                <a16:creationId xmlns:a16="http://schemas.microsoft.com/office/drawing/2014/main" id="{AF4B1AF4-82DA-472F-6318-A853F47E93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26240B2F-6D3A-D111-9B5B-17AD9B46AF59}"/>
              </a:ext>
            </a:extLst>
          </p:cNvPr>
          <p:cNvSpPr>
            <a:spLocks noGrp="1"/>
          </p:cNvSpPr>
          <p:nvPr>
            <p:ph type="body" sz="quarter" idx="13"/>
          </p:nvPr>
        </p:nvSpPr>
        <p:spPr>
          <a:xfrm>
            <a:off x="1028700" y="1163053"/>
            <a:ext cx="10134600" cy="429080"/>
          </a:xfrm>
        </p:spPr>
        <p:txBody>
          <a:bodyPr/>
          <a:lstStyle/>
          <a:p>
            <a:r>
              <a:rPr lang="en-US" dirty="0"/>
              <a:t>c. controlling investment by investor</a:t>
            </a:r>
          </a:p>
        </p:txBody>
      </p:sp>
      <p:sp>
        <p:nvSpPr>
          <p:cNvPr id="5" name="Text Placeholder 4">
            <a:extLst>
              <a:ext uri="{FF2B5EF4-FFF2-40B4-BE49-F238E27FC236}">
                <a16:creationId xmlns:a16="http://schemas.microsoft.com/office/drawing/2014/main" id="{06F146F7-0186-A631-9966-6C6E0A31BC5F}"/>
              </a:ext>
            </a:extLst>
          </p:cNvPr>
          <p:cNvSpPr>
            <a:spLocks noGrp="1"/>
          </p:cNvSpPr>
          <p:nvPr>
            <p:ph type="body" sz="quarter" idx="14"/>
          </p:nvPr>
        </p:nvSpPr>
        <p:spPr>
          <a:xfrm>
            <a:off x="1028700" y="1828799"/>
            <a:ext cx="9653477" cy="4367605"/>
          </a:xfrm>
        </p:spPr>
        <p:txBody>
          <a:bodyPr/>
          <a:lstStyle/>
          <a:p>
            <a:pPr>
              <a:lnSpc>
                <a:spcPct val="100000"/>
              </a:lnSpc>
            </a:pPr>
            <a:r>
              <a:rPr lang="en-US" sz="2000" b="1" dirty="0"/>
              <a:t>PEEC Proposal</a:t>
            </a:r>
            <a:endParaRPr lang="en-US" sz="2000" dirty="0"/>
          </a:p>
          <a:p>
            <a:r>
              <a:rPr lang="en-US" sz="2000" dirty="0"/>
              <a:t>In a controlling investment, independence is impaired when: </a:t>
            </a:r>
          </a:p>
          <a:p>
            <a:pPr marL="342900" indent="-342900">
              <a:buFont typeface="Arial" panose="020B0604020202020204" pitchFamily="34" charset="0"/>
              <a:buChar char="•"/>
            </a:pPr>
            <a:r>
              <a:rPr lang="en-US" sz="2000" dirty="0"/>
              <a:t>Attest firm provides any </a:t>
            </a:r>
            <a:r>
              <a:rPr lang="en-US" sz="2000" b="1" dirty="0"/>
              <a:t>attest service to an investee of the investor </a:t>
            </a:r>
            <a:r>
              <a:rPr lang="en-US" sz="2000" dirty="0"/>
              <a:t>when the investor: </a:t>
            </a:r>
          </a:p>
          <a:p>
            <a:pPr marL="742950" indent="-398463"/>
            <a:r>
              <a:rPr lang="en-US" sz="2000" dirty="0"/>
              <a:t>(a)	Has </a:t>
            </a:r>
            <a:r>
              <a:rPr lang="en-US" sz="2000" b="1" dirty="0"/>
              <a:t>significant influence </a:t>
            </a:r>
            <a:r>
              <a:rPr lang="en-US" sz="2000" dirty="0"/>
              <a:t>over the investee and the investee is </a:t>
            </a:r>
            <a:r>
              <a:rPr lang="en-US" sz="2000" b="1" dirty="0"/>
              <a:t>material</a:t>
            </a:r>
            <a:r>
              <a:rPr lang="en-US" sz="2000" dirty="0"/>
              <a:t> to the investor; or</a:t>
            </a:r>
          </a:p>
          <a:p>
            <a:pPr marL="742950" indent="-398463"/>
            <a:r>
              <a:rPr lang="en-US" sz="2000" dirty="0"/>
              <a:t>(b)	</a:t>
            </a:r>
            <a:r>
              <a:rPr lang="en-US" sz="2000" b="1" dirty="0"/>
              <a:t>Controls</a:t>
            </a:r>
            <a:r>
              <a:rPr lang="en-US" sz="2000" dirty="0"/>
              <a:t> the investee</a:t>
            </a:r>
          </a:p>
        </p:txBody>
      </p:sp>
    </p:spTree>
    <p:extLst>
      <p:ext uri="{BB962C8B-B14F-4D97-AF65-F5344CB8AC3E}">
        <p14:creationId xmlns:p14="http://schemas.microsoft.com/office/powerpoint/2010/main" val="3512398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300E6-D500-FBCA-BA24-0F0972D667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5D1529-F060-A22F-1875-F1C0D2C04273}"/>
              </a:ext>
            </a:extLst>
          </p:cNvPr>
          <p:cNvSpPr>
            <a:spLocks noGrp="1"/>
          </p:cNvSpPr>
          <p:nvPr>
            <p:ph type="title"/>
          </p:nvPr>
        </p:nvSpPr>
        <p:spPr/>
        <p:txBody>
          <a:bodyPr/>
          <a:lstStyle/>
          <a:p>
            <a:r>
              <a:rPr lang="en-US" dirty="0"/>
              <a:t>6. Other Relationships and Circumstances</a:t>
            </a:r>
          </a:p>
        </p:txBody>
      </p:sp>
      <p:sp>
        <p:nvSpPr>
          <p:cNvPr id="3" name="Slide Number Placeholder 2">
            <a:extLst>
              <a:ext uri="{FF2B5EF4-FFF2-40B4-BE49-F238E27FC236}">
                <a16:creationId xmlns:a16="http://schemas.microsoft.com/office/drawing/2014/main" id="{E972653C-2031-F24A-142C-4D4705A5AA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srgbClr val="2C4151"/>
              </a:solidFill>
              <a:effectLst/>
              <a:uLnTx/>
              <a:uFillTx/>
              <a:latin typeface="Calibri"/>
              <a:ea typeface="+mn-ea"/>
              <a:cs typeface="+mn-cs"/>
            </a:endParaRPr>
          </a:p>
        </p:txBody>
      </p:sp>
      <p:sp>
        <p:nvSpPr>
          <p:cNvPr id="4" name="Text Placeholder 3">
            <a:extLst>
              <a:ext uri="{FF2B5EF4-FFF2-40B4-BE49-F238E27FC236}">
                <a16:creationId xmlns:a16="http://schemas.microsoft.com/office/drawing/2014/main" id="{84CC3763-70A3-142A-D211-0B38339CBC72}"/>
              </a:ext>
            </a:extLst>
          </p:cNvPr>
          <p:cNvSpPr>
            <a:spLocks noGrp="1"/>
          </p:cNvSpPr>
          <p:nvPr>
            <p:ph type="body" sz="quarter" idx="13"/>
          </p:nvPr>
        </p:nvSpPr>
        <p:spPr>
          <a:xfrm>
            <a:off x="1028700" y="1163053"/>
            <a:ext cx="10134600" cy="429080"/>
          </a:xfrm>
        </p:spPr>
        <p:txBody>
          <a:bodyPr/>
          <a:lstStyle/>
          <a:p>
            <a:r>
              <a:rPr lang="en-US" dirty="0"/>
              <a:t>Application of conceptual framework</a:t>
            </a:r>
          </a:p>
        </p:txBody>
      </p:sp>
      <p:sp>
        <p:nvSpPr>
          <p:cNvPr id="5" name="Text Placeholder 4">
            <a:extLst>
              <a:ext uri="{FF2B5EF4-FFF2-40B4-BE49-F238E27FC236}">
                <a16:creationId xmlns:a16="http://schemas.microsoft.com/office/drawing/2014/main" id="{2037D6A7-6DD9-FD06-61D7-6BB4625743B9}"/>
              </a:ext>
            </a:extLst>
          </p:cNvPr>
          <p:cNvSpPr>
            <a:spLocks noGrp="1"/>
          </p:cNvSpPr>
          <p:nvPr>
            <p:ph type="body" sz="quarter" idx="14"/>
          </p:nvPr>
        </p:nvSpPr>
        <p:spPr>
          <a:xfrm>
            <a:off x="1028701" y="1828799"/>
            <a:ext cx="9646388" cy="4367605"/>
          </a:xfrm>
        </p:spPr>
        <p:txBody>
          <a:bodyPr/>
          <a:lstStyle/>
          <a:p>
            <a:pPr>
              <a:lnSpc>
                <a:spcPct val="100000"/>
              </a:lnSpc>
            </a:pPr>
            <a:r>
              <a:rPr lang="en-US" sz="2000" b="1" dirty="0"/>
              <a:t>PEEC Proposal</a:t>
            </a:r>
            <a:endParaRPr lang="en-US" sz="2000" dirty="0"/>
          </a:p>
          <a:p>
            <a:pPr marL="342900" indent="-342900">
              <a:buFont typeface="Arial" panose="020B0604020202020204" pitchFamily="34" charset="0"/>
              <a:buChar char="•"/>
            </a:pPr>
            <a:r>
              <a:rPr lang="en-US" sz="2000" dirty="0"/>
              <a:t>For other relationships and circumstances AICPA member </a:t>
            </a:r>
            <a:r>
              <a:rPr lang="en-US" sz="2000" b="1" dirty="0"/>
              <a:t>knows or has reason to believe </a:t>
            </a:r>
            <a:r>
              <a:rPr lang="en-US" sz="2000" dirty="0"/>
              <a:t>exist that may create threats to independence, </a:t>
            </a:r>
            <a:r>
              <a:rPr lang="en-US" sz="2000" b="1" dirty="0"/>
              <a:t>apply conceptual framework</a:t>
            </a:r>
          </a:p>
          <a:p>
            <a:pPr marL="914400" lvl="1" indent="-457200">
              <a:lnSpc>
                <a:spcPct val="120000"/>
              </a:lnSpc>
              <a:spcBef>
                <a:spcPts val="1000"/>
              </a:spcBef>
              <a:buFont typeface="Arial" panose="020B0604020202020204" pitchFamily="34" charset="0"/>
              <a:buChar char="‒"/>
            </a:pPr>
            <a:r>
              <a:rPr lang="en-US" sz="1800" dirty="0"/>
              <a:t>In evaluating threats, consider factors such as level of investment  in investee or other entity of investor (e.g., significant influence or controlling), nature of attest service, Whether the investee or other entity of the investor has separate governance and separate management from the nonattest entity, </a:t>
            </a:r>
            <a:r>
              <a:rPr lang="en-US" sz="1800" dirty="0" err="1"/>
              <a:t>etc</a:t>
            </a:r>
            <a:endParaRPr lang="en-US" sz="1800" dirty="0"/>
          </a:p>
        </p:txBody>
      </p:sp>
    </p:spTree>
    <p:extLst>
      <p:ext uri="{BB962C8B-B14F-4D97-AF65-F5344CB8AC3E}">
        <p14:creationId xmlns:p14="http://schemas.microsoft.com/office/powerpoint/2010/main" val="1416153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685F7-28E8-A4BD-88BC-BDDBB0E44D86}"/>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AE4C28B-D6EA-D53B-DFFF-76E68F930F10}"/>
              </a:ext>
            </a:extLst>
          </p:cNvPr>
          <p:cNvSpPr/>
          <p:nvPr/>
        </p:nvSpPr>
        <p:spPr>
          <a:xfrm>
            <a:off x="1028700" y="4312356"/>
            <a:ext cx="10881078" cy="180622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800C73-ABB5-4224-A4C7-84F9789299FB}"/>
              </a:ext>
            </a:extLst>
          </p:cNvPr>
          <p:cNvSpPr>
            <a:spLocks noGrp="1"/>
          </p:cNvSpPr>
          <p:nvPr>
            <p:ph type="title"/>
          </p:nvPr>
        </p:nvSpPr>
        <p:spPr/>
        <p:txBody>
          <a:bodyPr/>
          <a:lstStyle/>
          <a:p>
            <a:r>
              <a:rPr lang="en-US" dirty="0"/>
              <a:t>7. Additional Conceptual Framework Guidance</a:t>
            </a:r>
          </a:p>
        </p:txBody>
      </p:sp>
      <p:sp>
        <p:nvSpPr>
          <p:cNvPr id="3" name="Slide Number Placeholder 2">
            <a:extLst>
              <a:ext uri="{FF2B5EF4-FFF2-40B4-BE49-F238E27FC236}">
                <a16:creationId xmlns:a16="http://schemas.microsoft.com/office/drawing/2014/main" id="{9CAA4F28-1B76-274B-D1F0-6747267F260F}"/>
              </a:ext>
            </a:extLst>
          </p:cNvPr>
          <p:cNvSpPr>
            <a:spLocks noGrp="1"/>
          </p:cNvSpPr>
          <p:nvPr>
            <p:ph type="sldNum" sz="quarter" idx="12"/>
          </p:nvPr>
        </p:nvSpPr>
        <p:spPr/>
        <p:txBody>
          <a:bodyPr/>
          <a:lstStyle/>
          <a:p>
            <a:fld id="{99A02339-D840-6844-BF2C-3B4B9517014C}" type="slidenum">
              <a:rPr lang="en-US" smtClean="0"/>
              <a:pPr/>
              <a:t>26</a:t>
            </a:fld>
            <a:endParaRPr lang="en-US" dirty="0"/>
          </a:p>
        </p:txBody>
      </p:sp>
      <p:sp>
        <p:nvSpPr>
          <p:cNvPr id="4" name="Text Placeholder 3">
            <a:extLst>
              <a:ext uri="{FF2B5EF4-FFF2-40B4-BE49-F238E27FC236}">
                <a16:creationId xmlns:a16="http://schemas.microsoft.com/office/drawing/2014/main" id="{ACE74D45-4085-77DF-EF60-9D1E073C542D}"/>
              </a:ext>
            </a:extLst>
          </p:cNvPr>
          <p:cNvSpPr>
            <a:spLocks noGrp="1"/>
          </p:cNvSpPr>
          <p:nvPr>
            <p:ph type="body" sz="quarter" idx="13"/>
          </p:nvPr>
        </p:nvSpPr>
        <p:spPr>
          <a:xfrm>
            <a:off x="1028700" y="1163053"/>
            <a:ext cx="10134600" cy="320974"/>
          </a:xfrm>
        </p:spPr>
        <p:txBody>
          <a:bodyPr/>
          <a:lstStyle/>
          <a:p>
            <a:r>
              <a:rPr lang="en-US" dirty="0"/>
              <a:t>a. Conceptual framework for members in public practice [1.000.010]</a:t>
            </a:r>
          </a:p>
        </p:txBody>
      </p:sp>
      <p:sp>
        <p:nvSpPr>
          <p:cNvPr id="5" name="Text Placeholder 4">
            <a:extLst>
              <a:ext uri="{FF2B5EF4-FFF2-40B4-BE49-F238E27FC236}">
                <a16:creationId xmlns:a16="http://schemas.microsoft.com/office/drawing/2014/main" id="{E19E4338-6746-510A-3E64-A485C42A7461}"/>
              </a:ext>
            </a:extLst>
          </p:cNvPr>
          <p:cNvSpPr>
            <a:spLocks noGrp="1"/>
          </p:cNvSpPr>
          <p:nvPr>
            <p:ph type="body" sz="quarter" idx="14"/>
          </p:nvPr>
        </p:nvSpPr>
        <p:spPr>
          <a:xfrm>
            <a:off x="1028700" y="1484026"/>
            <a:ext cx="10888481" cy="4210922"/>
          </a:xfrm>
        </p:spPr>
        <p:txBody>
          <a:bodyPr/>
          <a:lstStyle/>
          <a:p>
            <a:r>
              <a:rPr lang="en-US" sz="1600" dirty="0"/>
              <a:t>.16 </a:t>
            </a:r>
            <a:r>
              <a:rPr lang="en-US" sz="1600" i="1" dirty="0"/>
              <a:t>Undue influence threat. </a:t>
            </a:r>
            <a:r>
              <a:rPr lang="en-US" sz="1600" dirty="0"/>
              <a:t>The </a:t>
            </a:r>
            <a:r>
              <a:rPr lang="en-US" sz="1600" i="1" dirty="0"/>
              <a:t>threat </a:t>
            </a:r>
            <a:r>
              <a:rPr lang="en-US" sz="1600" dirty="0"/>
              <a:t>that a </a:t>
            </a:r>
            <a:r>
              <a:rPr lang="en-US" sz="1600" i="1" dirty="0"/>
              <a:t>member </a:t>
            </a:r>
            <a:r>
              <a:rPr lang="en-US" sz="1600" dirty="0"/>
              <a:t>will subordinate his or her judgment to that of an individual associated with an </a:t>
            </a:r>
            <a:r>
              <a:rPr lang="en-US" sz="1600" i="1" dirty="0"/>
              <a:t>attest client </a:t>
            </a:r>
            <a:r>
              <a:rPr lang="en-US" sz="1600" dirty="0"/>
              <a:t>or any relevant third party due to that individual’s reputation or expertise, aggressive or dominant personality, or attempts to coerce or exercise excessive influence over the </a:t>
            </a:r>
            <a:r>
              <a:rPr lang="en-US" sz="1600" i="1" dirty="0"/>
              <a:t>member</a:t>
            </a:r>
            <a:r>
              <a:rPr lang="en-US" sz="1600" dirty="0"/>
              <a:t>. Examples of undue influence </a:t>
            </a:r>
            <a:r>
              <a:rPr lang="en-US" sz="1600" i="1" dirty="0"/>
              <a:t>threats </a:t>
            </a:r>
            <a:r>
              <a:rPr lang="en-US" sz="1600" dirty="0"/>
              <a:t>include the following:</a:t>
            </a:r>
          </a:p>
          <a:p>
            <a:r>
              <a:rPr lang="en-US" sz="1600" i="1" dirty="0"/>
              <a:t>a</a:t>
            </a:r>
            <a:r>
              <a:rPr lang="en-US" sz="1600" dirty="0"/>
              <a:t>. The </a:t>
            </a:r>
            <a:r>
              <a:rPr lang="en-US" sz="1600" i="1" dirty="0"/>
              <a:t>firm </a:t>
            </a:r>
            <a:r>
              <a:rPr lang="en-US" sz="1600" dirty="0"/>
              <a:t>is threatened with dismissal from a </a:t>
            </a:r>
            <a:r>
              <a:rPr lang="en-US" sz="1600" i="1" dirty="0"/>
              <a:t>client </a:t>
            </a:r>
            <a:r>
              <a:rPr lang="en-US" sz="1600" dirty="0"/>
              <a:t>engagement.</a:t>
            </a:r>
          </a:p>
          <a:p>
            <a:r>
              <a:rPr lang="en-US" sz="1600" i="1" dirty="0"/>
              <a:t>b. </a:t>
            </a:r>
            <a:r>
              <a:rPr lang="en-US" sz="1600" dirty="0"/>
              <a:t>The </a:t>
            </a:r>
            <a:r>
              <a:rPr lang="en-US" sz="1600" i="1" dirty="0"/>
              <a:t>client </a:t>
            </a:r>
            <a:r>
              <a:rPr lang="en-US" sz="1600" dirty="0"/>
              <a:t>indicates that it will not award additional engagements to the </a:t>
            </a:r>
            <a:r>
              <a:rPr lang="en-US" sz="1600" i="1" dirty="0"/>
              <a:t>firm </a:t>
            </a:r>
            <a:r>
              <a:rPr lang="en-US" sz="1600" dirty="0"/>
              <a:t>if the </a:t>
            </a:r>
            <a:r>
              <a:rPr lang="en-US" sz="1600" i="1" dirty="0"/>
              <a:t>firm </a:t>
            </a:r>
            <a:r>
              <a:rPr lang="en-US" sz="1600" dirty="0"/>
              <a:t>continues to disagree with the </a:t>
            </a:r>
            <a:r>
              <a:rPr lang="en-US" sz="1600" i="1" dirty="0"/>
              <a:t>client </a:t>
            </a:r>
            <a:r>
              <a:rPr lang="en-US" sz="1600" dirty="0"/>
              <a:t>on an accounting or tax matter.</a:t>
            </a:r>
          </a:p>
          <a:p>
            <a:r>
              <a:rPr lang="en-US" sz="1600" i="1" dirty="0"/>
              <a:t>c. </a:t>
            </a:r>
            <a:r>
              <a:rPr lang="en-US" sz="1600" dirty="0"/>
              <a:t>An individual associated with the </a:t>
            </a:r>
            <a:r>
              <a:rPr lang="en-US" sz="1600" i="1" dirty="0"/>
              <a:t>client </a:t>
            </a:r>
            <a:r>
              <a:rPr lang="en-US" sz="1600" dirty="0"/>
              <a:t>or any relevant third party threatens to withdraw or terminate a </a:t>
            </a:r>
            <a:r>
              <a:rPr lang="en-US" sz="1600" i="1" dirty="0"/>
              <a:t>professional service </a:t>
            </a:r>
            <a:r>
              <a:rPr lang="en-US" sz="1600" dirty="0"/>
              <a:t>unless the </a:t>
            </a:r>
            <a:r>
              <a:rPr lang="en-US" sz="1600" i="1" dirty="0"/>
              <a:t>member </a:t>
            </a:r>
            <a:r>
              <a:rPr lang="en-US" sz="1600" dirty="0"/>
              <a:t>reaches certain judgments or conclusions.</a:t>
            </a:r>
          </a:p>
          <a:p>
            <a:r>
              <a:rPr lang="en-US" sz="1600" b="1" dirty="0">
                <a:solidFill>
                  <a:schemeClr val="bg1"/>
                </a:solidFill>
              </a:rPr>
              <a:t>d. </a:t>
            </a:r>
            <a:r>
              <a:rPr lang="en-US" sz="1600" b="1" i="1" dirty="0">
                <a:solidFill>
                  <a:schemeClr val="bg1"/>
                </a:solidFill>
              </a:rPr>
              <a:t>In an alternative practice structure, the investor pressures the attest firm and/or nonattest entity to meet internal or external targets.</a:t>
            </a:r>
          </a:p>
          <a:p>
            <a:r>
              <a:rPr lang="en-US" sz="1600" b="1" dirty="0">
                <a:solidFill>
                  <a:schemeClr val="bg1"/>
                </a:solidFill>
              </a:rPr>
              <a:t>e. </a:t>
            </a:r>
            <a:r>
              <a:rPr lang="en-US" sz="1600" b="1" i="1" dirty="0">
                <a:solidFill>
                  <a:schemeClr val="bg1"/>
                </a:solidFill>
              </a:rPr>
              <a:t>In an alternative practice structure, an individual representing the investor (for example, a nonattest entity board member), participates in decisions affecting the attest firm, such as </a:t>
            </a:r>
            <a:r>
              <a:rPr lang="en-US" sz="1600" b="1" dirty="0">
                <a:solidFill>
                  <a:schemeClr val="bg1"/>
                </a:solidFill>
              </a:rPr>
              <a:t>independence</a:t>
            </a:r>
            <a:r>
              <a:rPr lang="en-US" sz="1600" b="1" i="1" dirty="0">
                <a:solidFill>
                  <a:schemeClr val="bg1"/>
                </a:solidFill>
              </a:rPr>
              <a:t>, quality management, or compensation decisions of attest partners</a:t>
            </a:r>
            <a:r>
              <a:rPr lang="en-US" sz="1600" b="1" i="1" dirty="0">
                <a:solidFill>
                  <a:schemeClr val="accent3">
                    <a:lumMod val="75000"/>
                  </a:schemeClr>
                </a:solidFill>
              </a:rPr>
              <a:t>.</a:t>
            </a:r>
            <a:endParaRPr lang="en-US" sz="1400" b="1" i="1" dirty="0">
              <a:solidFill>
                <a:schemeClr val="accent3">
                  <a:lumMod val="75000"/>
                </a:schemeClr>
              </a:solidFill>
            </a:endParaRPr>
          </a:p>
        </p:txBody>
      </p:sp>
    </p:spTree>
    <p:extLst>
      <p:ext uri="{BB962C8B-B14F-4D97-AF65-F5344CB8AC3E}">
        <p14:creationId xmlns:p14="http://schemas.microsoft.com/office/powerpoint/2010/main" val="2728076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27085-B53A-3451-1AAD-072EF1DC51E0}"/>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7B63C08-A071-057B-CFD3-FDEE0B722FB6}"/>
              </a:ext>
            </a:extLst>
          </p:cNvPr>
          <p:cNvSpPr/>
          <p:nvPr/>
        </p:nvSpPr>
        <p:spPr>
          <a:xfrm>
            <a:off x="1028700" y="4425244"/>
            <a:ext cx="10881078" cy="1727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054461-AE32-F064-B13B-F04FA15C5936}"/>
              </a:ext>
            </a:extLst>
          </p:cNvPr>
          <p:cNvSpPr>
            <a:spLocks noGrp="1"/>
          </p:cNvSpPr>
          <p:nvPr>
            <p:ph type="title"/>
          </p:nvPr>
        </p:nvSpPr>
        <p:spPr/>
        <p:txBody>
          <a:bodyPr/>
          <a:lstStyle/>
          <a:p>
            <a:r>
              <a:rPr lang="en-US" dirty="0"/>
              <a:t>7. Additional Conceptual Framework Guidance</a:t>
            </a:r>
          </a:p>
        </p:txBody>
      </p:sp>
      <p:sp>
        <p:nvSpPr>
          <p:cNvPr id="3" name="Slide Number Placeholder 2">
            <a:extLst>
              <a:ext uri="{FF2B5EF4-FFF2-40B4-BE49-F238E27FC236}">
                <a16:creationId xmlns:a16="http://schemas.microsoft.com/office/drawing/2014/main" id="{85F3C457-D552-8226-B2A6-8B323242FFF2}"/>
              </a:ext>
            </a:extLst>
          </p:cNvPr>
          <p:cNvSpPr>
            <a:spLocks noGrp="1"/>
          </p:cNvSpPr>
          <p:nvPr>
            <p:ph type="sldNum" sz="quarter" idx="12"/>
          </p:nvPr>
        </p:nvSpPr>
        <p:spPr/>
        <p:txBody>
          <a:bodyPr/>
          <a:lstStyle/>
          <a:p>
            <a:fld id="{99A02339-D840-6844-BF2C-3B4B9517014C}" type="slidenum">
              <a:rPr lang="en-US" smtClean="0"/>
              <a:pPr/>
              <a:t>27</a:t>
            </a:fld>
            <a:endParaRPr lang="en-US" dirty="0"/>
          </a:p>
        </p:txBody>
      </p:sp>
      <p:sp>
        <p:nvSpPr>
          <p:cNvPr id="4" name="Text Placeholder 3">
            <a:extLst>
              <a:ext uri="{FF2B5EF4-FFF2-40B4-BE49-F238E27FC236}">
                <a16:creationId xmlns:a16="http://schemas.microsoft.com/office/drawing/2014/main" id="{93505E33-C412-4B5C-A140-A66BF5C6E15D}"/>
              </a:ext>
            </a:extLst>
          </p:cNvPr>
          <p:cNvSpPr>
            <a:spLocks noGrp="1"/>
          </p:cNvSpPr>
          <p:nvPr>
            <p:ph type="body" sz="quarter" idx="13"/>
          </p:nvPr>
        </p:nvSpPr>
        <p:spPr/>
        <p:txBody>
          <a:bodyPr/>
          <a:lstStyle/>
          <a:p>
            <a:r>
              <a:rPr lang="en-US" dirty="0"/>
              <a:t>b. Conceptual framework for independence [1.200.010]</a:t>
            </a:r>
          </a:p>
        </p:txBody>
      </p:sp>
      <p:sp>
        <p:nvSpPr>
          <p:cNvPr id="5" name="Text Placeholder 4">
            <a:extLst>
              <a:ext uri="{FF2B5EF4-FFF2-40B4-BE49-F238E27FC236}">
                <a16:creationId xmlns:a16="http://schemas.microsoft.com/office/drawing/2014/main" id="{2D7E9D04-868F-5238-7192-E300AB2A0667}"/>
              </a:ext>
            </a:extLst>
          </p:cNvPr>
          <p:cNvSpPr>
            <a:spLocks noGrp="1"/>
          </p:cNvSpPr>
          <p:nvPr>
            <p:ph type="body" sz="quarter" idx="14"/>
          </p:nvPr>
        </p:nvSpPr>
        <p:spPr>
          <a:xfrm>
            <a:off x="1028700" y="1484026"/>
            <a:ext cx="10888481" cy="4210922"/>
          </a:xfrm>
        </p:spPr>
        <p:txBody>
          <a:bodyPr/>
          <a:lstStyle/>
          <a:p>
            <a:r>
              <a:rPr lang="en-US" sz="1600" dirty="0"/>
              <a:t>.18 </a:t>
            </a:r>
            <a:r>
              <a:rPr lang="en-US" sz="1600" i="1" dirty="0"/>
              <a:t>Undue influence threat. </a:t>
            </a:r>
            <a:r>
              <a:rPr lang="en-US" sz="1600" dirty="0"/>
              <a:t>The </a:t>
            </a:r>
            <a:r>
              <a:rPr lang="en-US" sz="1600" i="1" dirty="0"/>
              <a:t>threat </a:t>
            </a:r>
            <a:r>
              <a:rPr lang="en-US" sz="1600" dirty="0"/>
              <a:t>that a </a:t>
            </a:r>
            <a:r>
              <a:rPr lang="en-US" sz="1600" i="1" dirty="0"/>
              <a:t>member </a:t>
            </a:r>
            <a:r>
              <a:rPr lang="en-US" sz="1600" dirty="0"/>
              <a:t>will subordinate his or her judgment to that of an individual associated with an </a:t>
            </a:r>
            <a:r>
              <a:rPr lang="en-US" sz="1600" i="1" dirty="0"/>
              <a:t>attest client </a:t>
            </a:r>
            <a:r>
              <a:rPr lang="en-US" sz="1600" dirty="0"/>
              <a:t>or any relevant third party due to that individual’s reputation or expertise, aggressive or dominant personality, or attempts to coerce or exercise excessive influence over the </a:t>
            </a:r>
            <a:r>
              <a:rPr lang="en-US" sz="1600" i="1" dirty="0"/>
              <a:t>member</a:t>
            </a:r>
            <a:r>
              <a:rPr lang="en-US" sz="1600" dirty="0"/>
              <a:t>. Examples of undue influence </a:t>
            </a:r>
            <a:r>
              <a:rPr lang="en-US" sz="1600" i="1" dirty="0"/>
              <a:t>threats </a:t>
            </a:r>
            <a:r>
              <a:rPr lang="en-US" sz="1600" dirty="0"/>
              <a:t>include the following:</a:t>
            </a:r>
          </a:p>
          <a:p>
            <a:r>
              <a:rPr lang="en-US" sz="1600" i="1" dirty="0"/>
              <a:t>a. </a:t>
            </a:r>
            <a:r>
              <a:rPr lang="en-US" sz="1600" dirty="0"/>
              <a:t>Management threatens to replace the </a:t>
            </a:r>
            <a:r>
              <a:rPr lang="en-US" sz="1600" i="1" dirty="0"/>
              <a:t>member </a:t>
            </a:r>
            <a:r>
              <a:rPr lang="en-US" sz="1600" dirty="0"/>
              <a:t>or </a:t>
            </a:r>
            <a:r>
              <a:rPr lang="en-US" sz="1600" i="1" dirty="0"/>
              <a:t>member’s firm </a:t>
            </a:r>
            <a:r>
              <a:rPr lang="en-US" sz="1600" dirty="0"/>
              <a:t>over a disagreement on the application of an accounting principle.</a:t>
            </a:r>
          </a:p>
          <a:p>
            <a:r>
              <a:rPr lang="en-US" sz="1600" i="1" dirty="0"/>
              <a:t>b. </a:t>
            </a:r>
            <a:r>
              <a:rPr lang="en-US" sz="1600" dirty="0"/>
              <a:t>Management pressures the </a:t>
            </a:r>
            <a:r>
              <a:rPr lang="en-US" sz="1600" i="1" dirty="0"/>
              <a:t>member </a:t>
            </a:r>
            <a:r>
              <a:rPr lang="en-US" sz="1600" dirty="0"/>
              <a:t>to reduce necessary audit procedures in order to reduce audit fees.</a:t>
            </a:r>
          </a:p>
          <a:p>
            <a:r>
              <a:rPr lang="en-US" sz="1600" i="1" dirty="0"/>
              <a:t>c. </a:t>
            </a:r>
            <a:r>
              <a:rPr lang="en-US" sz="1600" dirty="0"/>
              <a:t>The </a:t>
            </a:r>
            <a:r>
              <a:rPr lang="en-US" sz="1600" i="1" dirty="0"/>
              <a:t>member </a:t>
            </a:r>
            <a:r>
              <a:rPr lang="en-US" sz="1600" dirty="0"/>
              <a:t>receives a gift from the </a:t>
            </a:r>
            <a:r>
              <a:rPr lang="en-US" sz="1600" i="1" dirty="0"/>
              <a:t>attest client</a:t>
            </a:r>
            <a:r>
              <a:rPr lang="en-US" sz="1600" dirty="0"/>
              <a:t>, its management, or its significant shareholders. [1.285.010]</a:t>
            </a:r>
          </a:p>
          <a:p>
            <a:r>
              <a:rPr lang="en-US" sz="1600" i="1" dirty="0"/>
              <a:t>d. </a:t>
            </a:r>
            <a:r>
              <a:rPr lang="en-US" sz="1600" dirty="0"/>
              <a:t>A large proportion of fees charged by the </a:t>
            </a:r>
            <a:r>
              <a:rPr lang="en-US" sz="1600" i="1" dirty="0"/>
              <a:t>firm </a:t>
            </a:r>
            <a:r>
              <a:rPr lang="en-US" sz="1600" dirty="0"/>
              <a:t>to an </a:t>
            </a:r>
            <a:r>
              <a:rPr lang="en-US" sz="1600" i="1" dirty="0"/>
              <a:t>attest client </a:t>
            </a:r>
            <a:r>
              <a:rPr lang="en-US" sz="1600" dirty="0"/>
              <a:t>is generated by providing nonattest services.</a:t>
            </a:r>
          </a:p>
          <a:p>
            <a:r>
              <a:rPr lang="en-US" sz="1600" b="1" i="1" dirty="0">
                <a:solidFill>
                  <a:schemeClr val="bg1"/>
                </a:solidFill>
              </a:rPr>
              <a:t>e. In an alternative practice structure, the investor pressures the attest firm and/or nonattest entity to meet internal or external targets.</a:t>
            </a:r>
          </a:p>
          <a:p>
            <a:r>
              <a:rPr lang="en-US" sz="1600" b="1" i="1" dirty="0">
                <a:solidFill>
                  <a:schemeClr val="bg1"/>
                </a:solidFill>
              </a:rPr>
              <a:t>f. In an alternative practice structure, an individual representing the investor (for example, a nonattest entity board member), participates in decisions affecting the attest firm, such as </a:t>
            </a:r>
            <a:r>
              <a:rPr lang="en-US" sz="1600" b="1" dirty="0">
                <a:solidFill>
                  <a:schemeClr val="bg1"/>
                </a:solidFill>
              </a:rPr>
              <a:t>independence</a:t>
            </a:r>
            <a:r>
              <a:rPr lang="en-US" sz="1600" b="1" i="1" dirty="0">
                <a:solidFill>
                  <a:schemeClr val="bg1"/>
                </a:solidFill>
              </a:rPr>
              <a:t>, quality management, or compensation decisions of attest partners.</a:t>
            </a:r>
          </a:p>
        </p:txBody>
      </p:sp>
    </p:spTree>
    <p:extLst>
      <p:ext uri="{BB962C8B-B14F-4D97-AF65-F5344CB8AC3E}">
        <p14:creationId xmlns:p14="http://schemas.microsoft.com/office/powerpoint/2010/main" val="23712475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EF884-817C-4C27-6206-F01105783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FECED3-BB35-982A-0271-656127F0CFCC}"/>
              </a:ext>
            </a:extLst>
          </p:cNvPr>
          <p:cNvSpPr>
            <a:spLocks noGrp="1"/>
          </p:cNvSpPr>
          <p:nvPr>
            <p:ph type="title"/>
          </p:nvPr>
        </p:nvSpPr>
        <p:spPr/>
        <p:txBody>
          <a:bodyPr/>
          <a:lstStyle/>
          <a:p>
            <a:r>
              <a:rPr lang="en-US" dirty="0"/>
              <a:t>8. Disclosure to Client</a:t>
            </a:r>
          </a:p>
        </p:txBody>
      </p:sp>
      <p:sp>
        <p:nvSpPr>
          <p:cNvPr id="3" name="Slide Number Placeholder 2">
            <a:extLst>
              <a:ext uri="{FF2B5EF4-FFF2-40B4-BE49-F238E27FC236}">
                <a16:creationId xmlns:a16="http://schemas.microsoft.com/office/drawing/2014/main" id="{89E91C1A-757E-6807-791E-7FCC61975CB7}"/>
              </a:ext>
            </a:extLst>
          </p:cNvPr>
          <p:cNvSpPr>
            <a:spLocks noGrp="1"/>
          </p:cNvSpPr>
          <p:nvPr>
            <p:ph type="sldNum" sz="quarter" idx="12"/>
          </p:nvPr>
        </p:nvSpPr>
        <p:spPr/>
        <p:txBody>
          <a:bodyPr/>
          <a:lstStyle/>
          <a:p>
            <a:fld id="{99A02339-D840-6844-BF2C-3B4B9517014C}" type="slidenum">
              <a:rPr lang="en-US" smtClean="0"/>
              <a:pPr/>
              <a:t>28</a:t>
            </a:fld>
            <a:endParaRPr lang="en-US" dirty="0"/>
          </a:p>
        </p:txBody>
      </p:sp>
      <p:sp>
        <p:nvSpPr>
          <p:cNvPr id="4" name="Text Placeholder 3">
            <a:extLst>
              <a:ext uri="{FF2B5EF4-FFF2-40B4-BE49-F238E27FC236}">
                <a16:creationId xmlns:a16="http://schemas.microsoft.com/office/drawing/2014/main" id="{EFFD5F17-A7BB-76A6-2E63-D102D75E8847}"/>
              </a:ext>
            </a:extLst>
          </p:cNvPr>
          <p:cNvSpPr>
            <a:spLocks noGrp="1"/>
          </p:cNvSpPr>
          <p:nvPr>
            <p:ph type="body" sz="quarter" idx="13"/>
          </p:nvPr>
        </p:nvSpPr>
        <p:spPr/>
        <p:txBody>
          <a:bodyPr/>
          <a:lstStyle/>
          <a:p>
            <a:r>
              <a:rPr lang="en-US" dirty="0"/>
              <a:t>Interpretation [1.810.050]</a:t>
            </a:r>
          </a:p>
        </p:txBody>
      </p:sp>
      <p:sp>
        <p:nvSpPr>
          <p:cNvPr id="5" name="Text Placeholder 4">
            <a:extLst>
              <a:ext uri="{FF2B5EF4-FFF2-40B4-BE49-F238E27FC236}">
                <a16:creationId xmlns:a16="http://schemas.microsoft.com/office/drawing/2014/main" id="{D91BF349-88EB-0FC9-A638-8B18BAC465A5}"/>
              </a:ext>
            </a:extLst>
          </p:cNvPr>
          <p:cNvSpPr>
            <a:spLocks noGrp="1"/>
          </p:cNvSpPr>
          <p:nvPr>
            <p:ph type="body" sz="quarter" idx="14"/>
          </p:nvPr>
        </p:nvSpPr>
        <p:spPr>
          <a:xfrm>
            <a:off x="1028701" y="1602889"/>
            <a:ext cx="10664862" cy="4558067"/>
          </a:xfrm>
        </p:spPr>
        <p:txBody>
          <a:bodyPr/>
          <a:lstStyle/>
          <a:p>
            <a:r>
              <a:rPr lang="en-US" sz="1400" dirty="0"/>
              <a:t>The “Form of Organization and Name Rule” [1.800.001] states, “A </a:t>
            </a:r>
            <a:r>
              <a:rPr lang="en-US" sz="1400" i="1" dirty="0"/>
              <a:t>member </a:t>
            </a:r>
            <a:r>
              <a:rPr lang="en-US" sz="1400" dirty="0"/>
              <a:t>may practice public accounting only in a form of organization permitted by law or regulation whose characteristics conform to resolutions of </a:t>
            </a:r>
            <a:r>
              <a:rPr lang="en-US" sz="1400" i="1" dirty="0"/>
              <a:t>Council</a:t>
            </a:r>
            <a:r>
              <a:rPr lang="en-US" sz="1400" dirty="0"/>
              <a:t>.” The </a:t>
            </a:r>
            <a:r>
              <a:rPr lang="en-US" sz="1400" i="1" dirty="0"/>
              <a:t>Council </a:t>
            </a:r>
            <a:r>
              <a:rPr lang="en-US" sz="1400" dirty="0"/>
              <a:t>resolution (appendix B) requires, among other things, that CPAs own a majority of the </a:t>
            </a:r>
            <a:r>
              <a:rPr lang="en-US" sz="1400" i="1" dirty="0"/>
              <a:t>financial interests </a:t>
            </a:r>
            <a:r>
              <a:rPr lang="en-US" sz="1400" dirty="0"/>
              <a:t>in a </a:t>
            </a:r>
            <a:r>
              <a:rPr lang="en-US" sz="1400" i="1" dirty="0"/>
              <a:t>firm </a:t>
            </a:r>
            <a:r>
              <a:rPr lang="en-US" sz="1400" dirty="0"/>
              <a:t>engaged to provide attest services (as defined therein) to the public. This interpretation explains the application of this rule to an alternative practice structure (APS) </a:t>
            </a:r>
            <a:r>
              <a:rPr lang="en-US" sz="1400" b="1" i="1" dirty="0">
                <a:solidFill>
                  <a:schemeClr val="bg1"/>
                </a:solidFill>
                <a:highlight>
                  <a:srgbClr val="4B5E7C"/>
                </a:highlight>
              </a:rPr>
              <a:t>as described in the “Alternative Practice Structures” interpretation (ET sec. 1.220.020).</a:t>
            </a:r>
            <a:endParaRPr lang="en-US" sz="1400" dirty="0">
              <a:solidFill>
                <a:schemeClr val="bg1"/>
              </a:solidFill>
              <a:highlight>
                <a:srgbClr val="4B5E7C"/>
              </a:highlight>
            </a:endParaRPr>
          </a:p>
          <a:p>
            <a:pPr marL="344488" indent="-344488"/>
            <a:r>
              <a:rPr lang="en-US" sz="1400" dirty="0"/>
              <a:t>.02	To protect the public interest, the overriding focus of the resolution is that CPAs remain responsible, financially and otherwise, for a firm’s attest work. In addition to the provisions of the resolution, other requirements of the code and bylaws ensure responsibility for</a:t>
            </a:r>
          </a:p>
          <a:p>
            <a:pPr marL="688975" indent="-344488">
              <a:spcBef>
                <a:spcPts val="600"/>
              </a:spcBef>
            </a:pPr>
            <a:r>
              <a:rPr lang="en-US" sz="1400" i="1" dirty="0"/>
              <a:t>a.	</a:t>
            </a:r>
            <a:r>
              <a:rPr lang="en-US" sz="1400" dirty="0"/>
              <a:t>compliance with all aspects of applicable law or regulation,</a:t>
            </a:r>
          </a:p>
          <a:p>
            <a:pPr marL="688975" indent="-344488">
              <a:spcBef>
                <a:spcPts val="600"/>
              </a:spcBef>
            </a:pPr>
            <a:r>
              <a:rPr lang="en-US" sz="1400" i="1" dirty="0"/>
              <a:t>b.	</a:t>
            </a:r>
            <a:r>
              <a:rPr lang="en-US" sz="1400" dirty="0"/>
              <a:t>enrollment in an AICPA-approved practice monitoring program,</a:t>
            </a:r>
          </a:p>
          <a:p>
            <a:pPr marL="688975" indent="-344488">
              <a:spcBef>
                <a:spcPts val="600"/>
              </a:spcBef>
            </a:pPr>
            <a:r>
              <a:rPr lang="en-US" sz="1400" i="1" dirty="0"/>
              <a:t>c.	</a:t>
            </a:r>
            <a:r>
              <a:rPr lang="en-US" sz="1400" dirty="0"/>
              <a:t>compliance with the “Independence Rule” [1.200.001], and</a:t>
            </a:r>
          </a:p>
          <a:p>
            <a:pPr marL="688975" indent="-344488">
              <a:spcBef>
                <a:spcPts val="600"/>
              </a:spcBef>
            </a:pPr>
            <a:r>
              <a:rPr lang="en-US" sz="1400" i="1" dirty="0"/>
              <a:t>d.	</a:t>
            </a:r>
            <a:r>
              <a:rPr lang="en-US" sz="1400" dirty="0"/>
              <a:t>compliance with applicable standards promulgated by Council-designated bodies (“Compliance With Standards Rule” [1.310.001]) and all other provisions of the code, including “Structure and Application of the AICPA Code” [0.200].</a:t>
            </a:r>
          </a:p>
          <a:p>
            <a:pPr marL="344488" indent="-344488"/>
            <a:r>
              <a:rPr lang="en-US" sz="1400" b="1" i="1" dirty="0">
                <a:solidFill>
                  <a:schemeClr val="accent3">
                    <a:lumMod val="75000"/>
                  </a:schemeClr>
                </a:solidFill>
              </a:rPr>
              <a:t>.</a:t>
            </a:r>
            <a:r>
              <a:rPr lang="en-US" sz="1400" b="1" i="1" dirty="0">
                <a:solidFill>
                  <a:schemeClr val="bg1"/>
                </a:solidFill>
                <a:highlight>
                  <a:srgbClr val="4B5E7C"/>
                </a:highlight>
              </a:rPr>
              <a:t>03	The </a:t>
            </a:r>
            <a:r>
              <a:rPr lang="en-US" sz="1400" b="1" dirty="0">
                <a:solidFill>
                  <a:schemeClr val="bg1"/>
                </a:solidFill>
                <a:highlight>
                  <a:srgbClr val="4B5E7C"/>
                </a:highlight>
              </a:rPr>
              <a:t>member </a:t>
            </a:r>
            <a:r>
              <a:rPr lang="en-US" sz="1400" b="1" i="1" dirty="0">
                <a:solidFill>
                  <a:schemeClr val="bg1"/>
                </a:solidFill>
                <a:highlight>
                  <a:srgbClr val="4B5E7C"/>
                </a:highlight>
              </a:rPr>
              <a:t>should disclose to the </a:t>
            </a:r>
            <a:r>
              <a:rPr lang="en-US" sz="1400" b="1" dirty="0">
                <a:solidFill>
                  <a:schemeClr val="bg1"/>
                </a:solidFill>
                <a:highlight>
                  <a:srgbClr val="4B5E7C"/>
                </a:highlight>
              </a:rPr>
              <a:t>client </a:t>
            </a:r>
            <a:r>
              <a:rPr lang="en-US" sz="1400" b="1" i="1" dirty="0">
                <a:solidFill>
                  <a:schemeClr val="bg1"/>
                </a:solidFill>
                <a:highlight>
                  <a:srgbClr val="4B5E7C"/>
                </a:highlight>
              </a:rPr>
              <a:t>which </a:t>
            </a:r>
            <a:r>
              <a:rPr lang="en-US" sz="1400" b="1" dirty="0">
                <a:solidFill>
                  <a:schemeClr val="bg1"/>
                </a:solidFill>
                <a:highlight>
                  <a:srgbClr val="4B5E7C"/>
                </a:highlight>
              </a:rPr>
              <a:t>professional services </a:t>
            </a:r>
            <a:r>
              <a:rPr lang="en-US" sz="1400" b="1" i="1" dirty="0">
                <a:solidFill>
                  <a:schemeClr val="bg1"/>
                </a:solidFill>
                <a:highlight>
                  <a:srgbClr val="4B5E7C"/>
                </a:highlight>
              </a:rPr>
              <a:t>are provided by the </a:t>
            </a:r>
            <a:r>
              <a:rPr lang="en-US" sz="1400" b="1" dirty="0">
                <a:solidFill>
                  <a:schemeClr val="bg1"/>
                </a:solidFill>
                <a:highlight>
                  <a:srgbClr val="4B5E7C"/>
                </a:highlight>
              </a:rPr>
              <a:t>firm </a:t>
            </a:r>
            <a:r>
              <a:rPr lang="en-US" sz="1400" b="1" i="1" dirty="0">
                <a:solidFill>
                  <a:schemeClr val="bg1"/>
                </a:solidFill>
                <a:highlight>
                  <a:srgbClr val="4B5E7C"/>
                </a:highlight>
              </a:rPr>
              <a:t>engaged to provide attest services and which are provided by the closely aligned entity that performs </a:t>
            </a:r>
            <a:r>
              <a:rPr lang="en-US" sz="1400" b="1" dirty="0">
                <a:solidFill>
                  <a:schemeClr val="bg1"/>
                </a:solidFill>
                <a:highlight>
                  <a:srgbClr val="4B5E7C"/>
                </a:highlight>
              </a:rPr>
              <a:t>professional services </a:t>
            </a:r>
            <a:r>
              <a:rPr lang="en-US" sz="1400" b="1" i="1" dirty="0">
                <a:solidFill>
                  <a:schemeClr val="bg1"/>
                </a:solidFill>
                <a:highlight>
                  <a:srgbClr val="4B5E7C"/>
                </a:highlight>
              </a:rPr>
              <a:t>other than attest services (nonattest entity). See paragraph .05d. of the “Alternative Practice Structures” interpretation (1.220.020) for description of nonattest entity.</a:t>
            </a:r>
            <a:endParaRPr lang="en-US" sz="1200" dirty="0">
              <a:solidFill>
                <a:schemeClr val="bg1"/>
              </a:solidFill>
              <a:highlight>
                <a:srgbClr val="4B5E7C"/>
              </a:highlight>
            </a:endParaRPr>
          </a:p>
        </p:txBody>
      </p:sp>
    </p:spTree>
    <p:extLst>
      <p:ext uri="{BB962C8B-B14F-4D97-AF65-F5344CB8AC3E}">
        <p14:creationId xmlns:p14="http://schemas.microsoft.com/office/powerpoint/2010/main" val="1719127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3DD0F8-3796-5EA9-64B3-28CA12B6E4C3}"/>
              </a:ext>
            </a:extLst>
          </p:cNvPr>
          <p:cNvSpPr>
            <a:spLocks noGrp="1"/>
          </p:cNvSpPr>
          <p:nvPr>
            <p:ph type="sldNum" sz="quarter" idx="12"/>
          </p:nvPr>
        </p:nvSpPr>
        <p:spPr/>
        <p:txBody>
          <a:bodyPr/>
          <a:lstStyle/>
          <a:p>
            <a:fld id="{50ACEBBF-944F-8349-945C-78F972EF34F6}" type="slidenum">
              <a:rPr lang="en-US" smtClean="0"/>
              <a:pPr/>
              <a:t>29</a:t>
            </a:fld>
            <a:endParaRPr lang="en-US"/>
          </a:p>
        </p:txBody>
      </p:sp>
      <p:sp>
        <p:nvSpPr>
          <p:cNvPr id="4" name="Rectangle 3">
            <a:extLst>
              <a:ext uri="{FF2B5EF4-FFF2-40B4-BE49-F238E27FC236}">
                <a16:creationId xmlns:a16="http://schemas.microsoft.com/office/drawing/2014/main" id="{91F9486C-F252-7186-D571-C3F9246835DF}"/>
              </a:ext>
            </a:extLst>
          </p:cNvPr>
          <p:cNvSpPr/>
          <p:nvPr/>
        </p:nvSpPr>
        <p:spPr>
          <a:xfrm>
            <a:off x="6996114" y="2141536"/>
            <a:ext cx="4357686" cy="439737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lvl="0"/>
            <a:r>
              <a:rPr lang="en-US" sz="2000" dirty="0">
                <a:solidFill>
                  <a:schemeClr val="accent2"/>
                </a:solidFill>
              </a:rPr>
              <a:t>IESBA members are asked:</a:t>
            </a:r>
          </a:p>
          <a:p>
            <a:pPr marL="342900" lvl="0" indent="-342900">
              <a:spcBef>
                <a:spcPts val="600"/>
              </a:spcBef>
            </a:pPr>
            <a:r>
              <a:rPr lang="en-US" sz="2000" dirty="0">
                <a:solidFill>
                  <a:schemeClr val="accent2"/>
                </a:solidFill>
              </a:rPr>
              <a:t>1.	Whether IESBA should submit a response to the AICPA PEEC ED*, and if so, what the approach to such a response might be; and</a:t>
            </a:r>
          </a:p>
          <a:p>
            <a:pPr marL="342900" lvl="0" indent="-342900">
              <a:spcBef>
                <a:spcPts val="600"/>
              </a:spcBef>
            </a:pPr>
            <a:r>
              <a:rPr lang="en-US" sz="2000" dirty="0">
                <a:solidFill>
                  <a:schemeClr val="accent2"/>
                </a:solidFill>
              </a:rPr>
              <a:t>2.	For views as to whether, in light of the AICPA PEEC ED proposals, an IESBA information-gathering workstream should be prioritized to assess the need for revisions to the IESBA Code to address APS, including APS involving PEI</a:t>
            </a:r>
          </a:p>
          <a:p>
            <a:pPr>
              <a:spcBef>
                <a:spcPts val="1000"/>
              </a:spcBef>
            </a:pPr>
            <a:r>
              <a:rPr lang="en-US" sz="1600" dirty="0">
                <a:solidFill>
                  <a:schemeClr val="accent2"/>
                </a:solidFill>
              </a:rPr>
              <a:t>* Due date for comments: April 30, 2026</a:t>
            </a:r>
          </a:p>
        </p:txBody>
      </p:sp>
      <p:sp>
        <p:nvSpPr>
          <p:cNvPr id="6" name="Title 5">
            <a:extLst>
              <a:ext uri="{FF2B5EF4-FFF2-40B4-BE49-F238E27FC236}">
                <a16:creationId xmlns:a16="http://schemas.microsoft.com/office/drawing/2014/main" id="{B2F52214-6FAF-587C-01B5-FCC22FC625FD}"/>
              </a:ext>
            </a:extLst>
          </p:cNvPr>
          <p:cNvSpPr>
            <a:spLocks noGrp="1"/>
          </p:cNvSpPr>
          <p:nvPr>
            <p:ph type="title"/>
          </p:nvPr>
        </p:nvSpPr>
        <p:spPr>
          <a:xfrm>
            <a:off x="6878471" y="300249"/>
            <a:ext cx="4906181" cy="1459363"/>
          </a:xfrm>
        </p:spPr>
        <p:txBody>
          <a:bodyPr anchor="ctr">
            <a:noAutofit/>
          </a:bodyPr>
          <a:lstStyle/>
          <a:p>
            <a:r>
              <a:rPr lang="en-US" sz="2800">
                <a:latin typeface="+mn-lt"/>
              </a:rPr>
              <a:t>Matters for IESBA consideration</a:t>
            </a:r>
          </a:p>
        </p:txBody>
      </p:sp>
    </p:spTree>
    <p:extLst>
      <p:ext uri="{BB962C8B-B14F-4D97-AF65-F5344CB8AC3E}">
        <p14:creationId xmlns:p14="http://schemas.microsoft.com/office/powerpoint/2010/main" val="3290367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7C84B-90D5-579C-E17E-00D4AA510E02}"/>
              </a:ext>
            </a:extLst>
          </p:cNvPr>
          <p:cNvSpPr>
            <a:spLocks noGrp="1"/>
          </p:cNvSpPr>
          <p:nvPr>
            <p:ph type="title"/>
          </p:nvPr>
        </p:nvSpPr>
        <p:spPr/>
        <p:txBody>
          <a:bodyPr>
            <a:normAutofit fontScale="90000"/>
          </a:bodyPr>
          <a:lstStyle/>
          <a:p>
            <a:r>
              <a:rPr lang="en-US" dirty="0"/>
              <a:t>IFAC Content Series: Private Equity Investment (PEI) in Accounting Firms</a:t>
            </a:r>
            <a:br>
              <a:rPr lang="en-US" dirty="0"/>
            </a:br>
            <a:r>
              <a:rPr lang="en-US" sz="2700" dirty="0"/>
              <a:t>March 2026</a:t>
            </a:r>
          </a:p>
        </p:txBody>
      </p:sp>
      <p:sp>
        <p:nvSpPr>
          <p:cNvPr id="3" name="Text Placeholder 2">
            <a:extLst>
              <a:ext uri="{FF2B5EF4-FFF2-40B4-BE49-F238E27FC236}">
                <a16:creationId xmlns:a16="http://schemas.microsoft.com/office/drawing/2014/main" id="{B2AF4A0E-7A05-2B94-2527-740C062B9AFE}"/>
              </a:ext>
            </a:extLst>
          </p:cNvPr>
          <p:cNvSpPr>
            <a:spLocks noGrp="1"/>
          </p:cNvSpPr>
          <p:nvPr>
            <p:ph type="body" idx="1"/>
          </p:nvPr>
        </p:nvSpPr>
        <p:spPr/>
        <p:txBody>
          <a:bodyPr/>
          <a:lstStyle/>
          <a:p>
            <a:r>
              <a:rPr lang="en-US" dirty="0">
                <a:hlinkClick r:id="rId2"/>
              </a:rPr>
              <a:t>Private Equity Investment in Accountancy</a:t>
            </a:r>
            <a:endParaRPr lang="en-US" dirty="0"/>
          </a:p>
          <a:p>
            <a:endParaRPr lang="en-US" dirty="0"/>
          </a:p>
          <a:p>
            <a:endParaRPr lang="en-US" dirty="0"/>
          </a:p>
        </p:txBody>
      </p:sp>
    </p:spTree>
    <p:extLst>
      <p:ext uri="{BB962C8B-B14F-4D97-AF65-F5344CB8AC3E}">
        <p14:creationId xmlns:p14="http://schemas.microsoft.com/office/powerpoint/2010/main" val="4050068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F6B9E-EF12-6F51-B5BB-D7C0F03B8C17}"/>
              </a:ext>
            </a:extLst>
          </p:cNvPr>
          <p:cNvSpPr>
            <a:spLocks noGrp="1"/>
          </p:cNvSpPr>
          <p:nvPr>
            <p:ph type="title"/>
          </p:nvPr>
        </p:nvSpPr>
        <p:spPr/>
        <p:txBody>
          <a:bodyPr/>
          <a:lstStyle/>
          <a:p>
            <a:r>
              <a:rPr lang="en-US" dirty="0"/>
              <a:t>Appendix</a:t>
            </a:r>
          </a:p>
        </p:txBody>
      </p:sp>
      <p:sp>
        <p:nvSpPr>
          <p:cNvPr id="3" name="Text Placeholder 2">
            <a:extLst>
              <a:ext uri="{FF2B5EF4-FFF2-40B4-BE49-F238E27FC236}">
                <a16:creationId xmlns:a16="http://schemas.microsoft.com/office/drawing/2014/main" id="{54CCA709-BC62-B7A0-7F3E-28A18481A28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8699656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9B042-FF21-E184-7D6D-AA588BF44C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D83D5C-8436-9CC2-C6A3-6E87789A39FC}"/>
              </a:ext>
            </a:extLst>
          </p:cNvPr>
          <p:cNvSpPr>
            <a:spLocks noGrp="1"/>
          </p:cNvSpPr>
          <p:nvPr>
            <p:ph type="title"/>
          </p:nvPr>
        </p:nvSpPr>
        <p:spPr/>
        <p:txBody>
          <a:bodyPr/>
          <a:lstStyle/>
          <a:p>
            <a:r>
              <a:rPr lang="en-US" dirty="0"/>
              <a:t>Definition of Network in AICPA Code</a:t>
            </a:r>
          </a:p>
        </p:txBody>
      </p:sp>
      <p:sp>
        <p:nvSpPr>
          <p:cNvPr id="3" name="Slide Number Placeholder 2">
            <a:extLst>
              <a:ext uri="{FF2B5EF4-FFF2-40B4-BE49-F238E27FC236}">
                <a16:creationId xmlns:a16="http://schemas.microsoft.com/office/drawing/2014/main" id="{800EA8E8-429E-F044-F43B-BA834421BD71}"/>
              </a:ext>
            </a:extLst>
          </p:cNvPr>
          <p:cNvSpPr>
            <a:spLocks noGrp="1"/>
          </p:cNvSpPr>
          <p:nvPr>
            <p:ph type="sldNum" sz="quarter" idx="12"/>
          </p:nvPr>
        </p:nvSpPr>
        <p:spPr/>
        <p:txBody>
          <a:bodyPr/>
          <a:lstStyle/>
          <a:p>
            <a:fld id="{99A02339-D840-6844-BF2C-3B4B9517014C}" type="slidenum">
              <a:rPr lang="en-US" smtClean="0"/>
              <a:pPr/>
              <a:t>31</a:t>
            </a:fld>
            <a:endParaRPr lang="en-US" dirty="0"/>
          </a:p>
        </p:txBody>
      </p:sp>
      <p:sp>
        <p:nvSpPr>
          <p:cNvPr id="4" name="Text Placeholder 3">
            <a:extLst>
              <a:ext uri="{FF2B5EF4-FFF2-40B4-BE49-F238E27FC236}">
                <a16:creationId xmlns:a16="http://schemas.microsoft.com/office/drawing/2014/main" id="{4C1BF860-D055-AABC-AB1C-4699925A5F5C}"/>
              </a:ext>
            </a:extLst>
          </p:cNvPr>
          <p:cNvSpPr>
            <a:spLocks noGrp="1"/>
          </p:cNvSpPr>
          <p:nvPr>
            <p:ph type="body" sz="quarter" idx="13"/>
          </p:nvPr>
        </p:nvSpPr>
        <p:spPr>
          <a:xfrm>
            <a:off x="1028700" y="1163053"/>
            <a:ext cx="10134600" cy="356396"/>
          </a:xfrm>
        </p:spPr>
        <p:txBody>
          <a:bodyPr/>
          <a:lstStyle/>
          <a:p>
            <a:r>
              <a:rPr lang="en-US" dirty="0"/>
              <a:t>For ref only</a:t>
            </a:r>
          </a:p>
        </p:txBody>
      </p:sp>
      <p:sp>
        <p:nvSpPr>
          <p:cNvPr id="6" name="Text Placeholder 5">
            <a:extLst>
              <a:ext uri="{FF2B5EF4-FFF2-40B4-BE49-F238E27FC236}">
                <a16:creationId xmlns:a16="http://schemas.microsoft.com/office/drawing/2014/main" id="{1349D285-CA6A-FA8C-5022-BBC1F0C22EC2}"/>
              </a:ext>
            </a:extLst>
          </p:cNvPr>
          <p:cNvSpPr>
            <a:spLocks noGrp="1"/>
          </p:cNvSpPr>
          <p:nvPr>
            <p:ph type="body" sz="quarter" idx="15"/>
          </p:nvPr>
        </p:nvSpPr>
        <p:spPr>
          <a:xfrm>
            <a:off x="6441193" y="2375814"/>
            <a:ext cx="5219975" cy="3567786"/>
          </a:xfrm>
        </p:spPr>
        <p:txBody>
          <a:bodyPr/>
          <a:lstStyle/>
          <a:p>
            <a:pPr>
              <a:tabLst>
                <a:tab pos="349250" algn="l"/>
              </a:tabLst>
            </a:pPr>
            <a:r>
              <a:rPr lang="en-US" sz="1400" dirty="0"/>
              <a:t>d. 	A common business strategy that involves ongoing collaboration 	amongst the firms whereby the firms are responsible for 	implementing the association’s strategy and are held 	accountable for performance pursuant to that strategy </a:t>
            </a:r>
          </a:p>
          <a:p>
            <a:pPr>
              <a:tabLst>
                <a:tab pos="349250" algn="l"/>
              </a:tabLst>
            </a:pPr>
            <a:r>
              <a:rPr lang="en-US" sz="1400" dirty="0"/>
              <a:t>e. 	A significant part of professional resources</a:t>
            </a:r>
          </a:p>
          <a:p>
            <a:pPr>
              <a:tabLst>
                <a:tab pos="349250" algn="l"/>
              </a:tabLst>
            </a:pPr>
            <a:r>
              <a:rPr lang="en-US" sz="1400" dirty="0"/>
              <a:t>f. 	Common quality management policies and procedures that 	firms are required to implement and that are monitored by the 	association </a:t>
            </a:r>
          </a:p>
          <a:p>
            <a:r>
              <a:rPr lang="en-US" sz="1400" dirty="0"/>
              <a:t>A network may comprise a subset of entities within an association only if that subset of entities cooperates and shares one or more of the characteristics set forth in the preceding list. </a:t>
            </a:r>
            <a:endParaRPr lang="en-US" dirty="0"/>
          </a:p>
        </p:txBody>
      </p:sp>
      <p:sp>
        <p:nvSpPr>
          <p:cNvPr id="8" name="Text Placeholder 7">
            <a:extLst>
              <a:ext uri="{FF2B5EF4-FFF2-40B4-BE49-F238E27FC236}">
                <a16:creationId xmlns:a16="http://schemas.microsoft.com/office/drawing/2014/main" id="{A386AD4C-00E9-12A1-2900-AC5B91C33E3C}"/>
              </a:ext>
            </a:extLst>
          </p:cNvPr>
          <p:cNvSpPr>
            <a:spLocks noGrp="1"/>
          </p:cNvSpPr>
          <p:nvPr>
            <p:ph type="body" sz="quarter" idx="14"/>
          </p:nvPr>
        </p:nvSpPr>
        <p:spPr>
          <a:xfrm>
            <a:off x="1028699" y="1828800"/>
            <a:ext cx="5219975" cy="4281544"/>
          </a:xfrm>
        </p:spPr>
        <p:txBody>
          <a:bodyPr/>
          <a:lstStyle/>
          <a:p>
            <a:r>
              <a:rPr lang="en-US" b="1" dirty="0"/>
              <a:t>AICPA Code </a:t>
            </a:r>
          </a:p>
          <a:p>
            <a:r>
              <a:rPr lang="en-US" sz="1400" dirty="0"/>
              <a:t>For purposes of the “Network and Network Firms” interpretation [1.220.010] of the “Independence Rule” [1.200.001], a </a:t>
            </a:r>
            <a:r>
              <a:rPr lang="en-US" sz="1400" b="1" dirty="0"/>
              <a:t>network</a:t>
            </a:r>
            <a:r>
              <a:rPr lang="en-US" sz="1400" dirty="0"/>
              <a:t> is an association of entities that includes one or more firms that (a) cooperate for the purpose of enhancing the firms’ capabilities to provide professional services, and (b) share one or more of the following characteristics: </a:t>
            </a:r>
          </a:p>
          <a:p>
            <a:pPr marL="342900" indent="-342900">
              <a:buAutoNum type="alphaLcPeriod"/>
            </a:pPr>
            <a:r>
              <a:rPr lang="en-US" sz="1400" dirty="0"/>
              <a:t>The use of a common brand name, including common initials, as part of the firm name </a:t>
            </a:r>
          </a:p>
          <a:p>
            <a:pPr marL="342900" indent="-342900">
              <a:buAutoNum type="alphaLcPeriod"/>
            </a:pPr>
            <a:r>
              <a:rPr lang="en-US" sz="1400" dirty="0"/>
              <a:t>Common control among the firms through ownership, management, or other means </a:t>
            </a:r>
          </a:p>
          <a:p>
            <a:pPr marL="342900" indent="-342900">
              <a:buAutoNum type="alphaLcPeriod"/>
            </a:pPr>
            <a:r>
              <a:rPr lang="en-US" sz="1400" dirty="0"/>
              <a:t>Profits or costs, excluding costs of operating the association; costs of developing audit methodologies, manuals, and training courses; and other costs that are immaterial to the firm </a:t>
            </a:r>
          </a:p>
          <a:p>
            <a:endParaRPr lang="en-US" dirty="0"/>
          </a:p>
        </p:txBody>
      </p:sp>
      <p:pic>
        <p:nvPicPr>
          <p:cNvPr id="9" name="Graphic 8" descr="Connections with solid fill">
            <a:extLst>
              <a:ext uri="{FF2B5EF4-FFF2-40B4-BE49-F238E27FC236}">
                <a16:creationId xmlns:a16="http://schemas.microsoft.com/office/drawing/2014/main" id="{12EC9662-528B-C6B4-E9DB-EF716CAEF7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2888" y="12931"/>
            <a:ext cx="1802937" cy="1802937"/>
          </a:xfrm>
          <a:prstGeom prst="rect">
            <a:avLst/>
          </a:prstGeom>
        </p:spPr>
      </p:pic>
    </p:spTree>
    <p:extLst>
      <p:ext uri="{BB962C8B-B14F-4D97-AF65-F5344CB8AC3E}">
        <p14:creationId xmlns:p14="http://schemas.microsoft.com/office/powerpoint/2010/main" val="39869506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E22E6-737E-1A44-6490-A1AF829794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33DE5E-C670-168E-2B6B-2CA592D45273}"/>
              </a:ext>
            </a:extLst>
          </p:cNvPr>
          <p:cNvSpPr>
            <a:spLocks noGrp="1"/>
          </p:cNvSpPr>
          <p:nvPr>
            <p:ph type="title"/>
          </p:nvPr>
        </p:nvSpPr>
        <p:spPr/>
        <p:txBody>
          <a:bodyPr/>
          <a:lstStyle/>
          <a:p>
            <a:r>
              <a:rPr lang="en-US" dirty="0"/>
              <a:t>Alternative Practice Structure Interpretation</a:t>
            </a:r>
          </a:p>
        </p:txBody>
      </p:sp>
      <p:sp>
        <p:nvSpPr>
          <p:cNvPr id="3" name="Slide Number Placeholder 2">
            <a:extLst>
              <a:ext uri="{FF2B5EF4-FFF2-40B4-BE49-F238E27FC236}">
                <a16:creationId xmlns:a16="http://schemas.microsoft.com/office/drawing/2014/main" id="{5C1C0348-BE15-9DFB-29E7-C37AEBBA0EA5}"/>
              </a:ext>
            </a:extLst>
          </p:cNvPr>
          <p:cNvSpPr>
            <a:spLocks noGrp="1"/>
          </p:cNvSpPr>
          <p:nvPr>
            <p:ph type="sldNum" sz="quarter" idx="12"/>
          </p:nvPr>
        </p:nvSpPr>
        <p:spPr/>
        <p:txBody>
          <a:bodyPr/>
          <a:lstStyle/>
          <a:p>
            <a:fld id="{99A02339-D840-6844-BF2C-3B4B9517014C}" type="slidenum">
              <a:rPr lang="en-US" smtClean="0"/>
              <a:pPr/>
              <a:t>32</a:t>
            </a:fld>
            <a:endParaRPr lang="en-US" dirty="0"/>
          </a:p>
        </p:txBody>
      </p:sp>
      <p:sp>
        <p:nvSpPr>
          <p:cNvPr id="4" name="Text Placeholder 3">
            <a:extLst>
              <a:ext uri="{FF2B5EF4-FFF2-40B4-BE49-F238E27FC236}">
                <a16:creationId xmlns:a16="http://schemas.microsoft.com/office/drawing/2014/main" id="{5B1C6602-3E27-5EED-E74A-9DBCDD4CE21C}"/>
              </a:ext>
            </a:extLst>
          </p:cNvPr>
          <p:cNvSpPr>
            <a:spLocks noGrp="1"/>
          </p:cNvSpPr>
          <p:nvPr>
            <p:ph type="body" sz="quarter" idx="13"/>
          </p:nvPr>
        </p:nvSpPr>
        <p:spPr/>
        <p:txBody>
          <a:bodyPr/>
          <a:lstStyle/>
          <a:p>
            <a:r>
              <a:rPr lang="en-US" dirty="0"/>
              <a:t>characteristics</a:t>
            </a:r>
          </a:p>
        </p:txBody>
      </p:sp>
      <p:sp>
        <p:nvSpPr>
          <p:cNvPr id="5" name="Text Placeholder 4">
            <a:extLst>
              <a:ext uri="{FF2B5EF4-FFF2-40B4-BE49-F238E27FC236}">
                <a16:creationId xmlns:a16="http://schemas.microsoft.com/office/drawing/2014/main" id="{C230A732-1329-B4E5-3D8F-FB6471C38E1B}"/>
              </a:ext>
            </a:extLst>
          </p:cNvPr>
          <p:cNvSpPr>
            <a:spLocks noGrp="1"/>
          </p:cNvSpPr>
          <p:nvPr>
            <p:ph type="body" sz="quarter" idx="14"/>
          </p:nvPr>
        </p:nvSpPr>
        <p:spPr>
          <a:xfrm>
            <a:off x="1028699" y="1729649"/>
            <a:ext cx="10536212" cy="4213951"/>
          </a:xfrm>
        </p:spPr>
        <p:txBody>
          <a:bodyPr/>
          <a:lstStyle/>
          <a:p>
            <a:r>
              <a:rPr lang="en-US" sz="1600" dirty="0"/>
              <a:t>An APS must have </a:t>
            </a:r>
            <a:r>
              <a:rPr lang="en-US" sz="1600" b="1" dirty="0"/>
              <a:t>certain characteristics </a:t>
            </a:r>
            <a:r>
              <a:rPr lang="en-US" sz="1600" dirty="0"/>
              <a:t>to be structured in compliance with jurisdictional laws and regulations</a:t>
            </a:r>
          </a:p>
          <a:p>
            <a:pPr marL="342900" indent="-342900">
              <a:spcBef>
                <a:spcPts val="800"/>
              </a:spcBef>
              <a:buFont typeface="+mj-lt"/>
              <a:buAutoNum type="alphaLcParenR"/>
            </a:pPr>
            <a:r>
              <a:rPr lang="en-US" sz="1400" dirty="0"/>
              <a:t>A firm separate its attest practice and nonattest practice and sells a portion of its nonattest practice to an investor / investors.</a:t>
            </a:r>
          </a:p>
          <a:p>
            <a:pPr marL="342900" indent="-342900">
              <a:spcBef>
                <a:spcPts val="800"/>
              </a:spcBef>
              <a:buFont typeface="+mj-lt"/>
              <a:buAutoNum type="alphaLcParenR"/>
            </a:pPr>
            <a:r>
              <a:rPr lang="en-US" sz="1400" dirty="0"/>
              <a:t>An investor has a financial interest that provides the investor with either significant influence or control over the nonattest entity.</a:t>
            </a:r>
          </a:p>
          <a:p>
            <a:pPr marL="342900" indent="-342900">
              <a:spcBef>
                <a:spcPts val="800"/>
              </a:spcBef>
              <a:buFont typeface="+mj-lt"/>
              <a:buAutoNum type="alphaLcParenR"/>
            </a:pPr>
            <a:r>
              <a:rPr lang="en-US" sz="1400" dirty="0"/>
              <a:t>The attest firm meet the requirements of the “Council Resolution Concerning the Form of Organization and Name Rule”, including majority ownership by CPAs and the prohibition against “ownership by investor or commercial enterprises not actively engaged as members of the firm or its affiliates.</a:t>
            </a:r>
          </a:p>
          <a:p>
            <a:pPr marL="342900" indent="-342900">
              <a:spcBef>
                <a:spcPts val="800"/>
              </a:spcBef>
              <a:buFont typeface="+mj-lt"/>
              <a:buAutoNum type="alphaLcParenR"/>
            </a:pPr>
            <a:r>
              <a:rPr lang="en-US" sz="1400" dirty="0"/>
              <a:t>The nonattest entity does not meet the characteristics of the “Council Resolution Concerning the Form of Organization and Name Rule.</a:t>
            </a:r>
          </a:p>
          <a:p>
            <a:pPr marL="342900" indent="-342900">
              <a:spcBef>
                <a:spcPts val="800"/>
              </a:spcBef>
              <a:buFont typeface="+mj-lt"/>
              <a:buAutoNum type="alphaLcParenR"/>
            </a:pPr>
            <a:r>
              <a:rPr lang="en-US" sz="1400" dirty="0"/>
              <a:t>The attest firm has its own governing body that is separate from the nonattest entity governing’s body and is not elected by nonattest entity’s governing body.</a:t>
            </a:r>
          </a:p>
          <a:p>
            <a:pPr marL="342900" indent="-342900">
              <a:spcBef>
                <a:spcPts val="800"/>
              </a:spcBef>
              <a:buFont typeface="+mj-lt"/>
              <a:buAutoNum type="alphaLcParenR"/>
            </a:pPr>
            <a:r>
              <a:rPr lang="en-US" sz="1400" dirty="0"/>
              <a:t>The nonattest entity has a governing body that includes representation from the investor, oftentimes relative to its financial interest in the nonattest entity.</a:t>
            </a:r>
          </a:p>
          <a:p>
            <a:pPr marL="342900" indent="-342900">
              <a:spcBef>
                <a:spcPts val="800"/>
              </a:spcBef>
              <a:buFont typeface="+mj-lt"/>
              <a:buAutoNum type="alphaLcParenR"/>
            </a:pPr>
            <a:r>
              <a:rPr lang="en-US" sz="1400" dirty="0"/>
              <a:t>The attest firm maintains an administrative service agreement with the nonattest entity.</a:t>
            </a:r>
          </a:p>
          <a:p>
            <a:pPr marL="342900" indent="-342900">
              <a:spcBef>
                <a:spcPts val="800"/>
              </a:spcBef>
              <a:buFont typeface="+mj-lt"/>
              <a:buAutoNum type="alphaLcParenR"/>
            </a:pPr>
            <a:r>
              <a:rPr lang="en-US" sz="1400" dirty="0"/>
              <a:t>The chief executives or equivalents of the attest firm and nonattest firm are usually not the same individual.</a:t>
            </a:r>
          </a:p>
          <a:p>
            <a:endParaRPr lang="en-US" sz="1600" dirty="0"/>
          </a:p>
          <a:p>
            <a:endParaRPr lang="en-US" dirty="0"/>
          </a:p>
        </p:txBody>
      </p:sp>
    </p:spTree>
    <p:extLst>
      <p:ext uri="{BB962C8B-B14F-4D97-AF65-F5344CB8AC3E}">
        <p14:creationId xmlns:p14="http://schemas.microsoft.com/office/powerpoint/2010/main" val="2607947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5F777-9326-6D99-7316-40413B527430}"/>
              </a:ext>
            </a:extLst>
          </p:cNvPr>
          <p:cNvSpPr>
            <a:spLocks noGrp="1"/>
          </p:cNvSpPr>
          <p:nvPr>
            <p:ph type="title"/>
          </p:nvPr>
        </p:nvSpPr>
        <p:spPr/>
        <p:txBody>
          <a:bodyPr/>
          <a:lstStyle/>
          <a:p>
            <a:r>
              <a:rPr lang="en-US" dirty="0"/>
              <a:t>Alternative Practice Structure Interpretation</a:t>
            </a:r>
          </a:p>
        </p:txBody>
      </p:sp>
      <p:sp>
        <p:nvSpPr>
          <p:cNvPr id="3" name="Slide Number Placeholder 2">
            <a:extLst>
              <a:ext uri="{FF2B5EF4-FFF2-40B4-BE49-F238E27FC236}">
                <a16:creationId xmlns:a16="http://schemas.microsoft.com/office/drawing/2014/main" id="{834943F0-73A5-2C22-9B75-2B3D10E92153}"/>
              </a:ext>
            </a:extLst>
          </p:cNvPr>
          <p:cNvSpPr>
            <a:spLocks noGrp="1"/>
          </p:cNvSpPr>
          <p:nvPr>
            <p:ph type="sldNum" sz="quarter" idx="12"/>
          </p:nvPr>
        </p:nvSpPr>
        <p:spPr/>
        <p:txBody>
          <a:bodyPr/>
          <a:lstStyle/>
          <a:p>
            <a:fld id="{99A02339-D840-6844-BF2C-3B4B9517014C}" type="slidenum">
              <a:rPr lang="en-US" smtClean="0"/>
              <a:pPr/>
              <a:t>33</a:t>
            </a:fld>
            <a:endParaRPr lang="en-US" dirty="0"/>
          </a:p>
        </p:txBody>
      </p:sp>
      <p:sp>
        <p:nvSpPr>
          <p:cNvPr id="4" name="Text Placeholder 3">
            <a:extLst>
              <a:ext uri="{FF2B5EF4-FFF2-40B4-BE49-F238E27FC236}">
                <a16:creationId xmlns:a16="http://schemas.microsoft.com/office/drawing/2014/main" id="{F555BB13-6AAA-116A-AFC4-E9FB4B134003}"/>
              </a:ext>
            </a:extLst>
          </p:cNvPr>
          <p:cNvSpPr>
            <a:spLocks noGrp="1"/>
          </p:cNvSpPr>
          <p:nvPr>
            <p:ph type="body" sz="quarter" idx="13"/>
          </p:nvPr>
        </p:nvSpPr>
        <p:spPr/>
        <p:txBody>
          <a:bodyPr/>
          <a:lstStyle/>
          <a:p>
            <a:r>
              <a:rPr lang="en-US" dirty="0"/>
              <a:t>Terminology solely for the purpose of applying the APS interpretation</a:t>
            </a:r>
          </a:p>
        </p:txBody>
      </p:sp>
      <p:sp>
        <p:nvSpPr>
          <p:cNvPr id="5" name="Text Placeholder 4">
            <a:extLst>
              <a:ext uri="{FF2B5EF4-FFF2-40B4-BE49-F238E27FC236}">
                <a16:creationId xmlns:a16="http://schemas.microsoft.com/office/drawing/2014/main" id="{7AFA5071-A1D1-CD6C-C1D5-B6D5AE3811B4}"/>
              </a:ext>
            </a:extLst>
          </p:cNvPr>
          <p:cNvSpPr>
            <a:spLocks noGrp="1"/>
          </p:cNvSpPr>
          <p:nvPr>
            <p:ph type="body" sz="quarter" idx="14"/>
          </p:nvPr>
        </p:nvSpPr>
        <p:spPr>
          <a:xfrm>
            <a:off x="1028700" y="1893345"/>
            <a:ext cx="10406944" cy="3969573"/>
          </a:xfrm>
        </p:spPr>
        <p:txBody>
          <a:bodyPr/>
          <a:lstStyle/>
          <a:p>
            <a:r>
              <a:rPr lang="en-US" i="1" dirty="0"/>
              <a:t>a. </a:t>
            </a:r>
            <a:r>
              <a:rPr lang="en-US" dirty="0"/>
              <a:t>An </a:t>
            </a:r>
            <a:r>
              <a:rPr lang="en-US" b="1" dirty="0"/>
              <a:t>alternative practice structure </a:t>
            </a:r>
            <a:r>
              <a:rPr lang="en-US" dirty="0"/>
              <a:t>(APS) is a form of organization in which a </a:t>
            </a:r>
            <a:r>
              <a:rPr lang="en-US" i="1" dirty="0"/>
              <a:t>firm </a:t>
            </a:r>
            <a:r>
              <a:rPr lang="en-US" dirty="0"/>
              <a:t>that provides attest services (attest </a:t>
            </a:r>
            <a:r>
              <a:rPr lang="en-US" i="1" dirty="0"/>
              <a:t>firm</a:t>
            </a:r>
            <a:r>
              <a:rPr lang="en-US" dirty="0"/>
              <a:t>) is </a:t>
            </a:r>
            <a:r>
              <a:rPr lang="en-US" b="1" dirty="0"/>
              <a:t>closely aligned </a:t>
            </a:r>
            <a:r>
              <a:rPr lang="en-US" dirty="0"/>
              <a:t>with another public or private entity, partly or wholly owned by an investor or investors, that performs </a:t>
            </a:r>
            <a:r>
              <a:rPr lang="en-US" i="1" dirty="0"/>
              <a:t>professional services </a:t>
            </a:r>
            <a:r>
              <a:rPr lang="en-US" dirty="0"/>
              <a:t>other than attest services (nonattest entity).</a:t>
            </a:r>
          </a:p>
          <a:p>
            <a:r>
              <a:rPr lang="en-US" i="1" dirty="0"/>
              <a:t>b. </a:t>
            </a:r>
            <a:r>
              <a:rPr lang="en-US" b="1" dirty="0"/>
              <a:t>Closely aligned </a:t>
            </a:r>
            <a:r>
              <a:rPr lang="en-US" dirty="0"/>
              <a:t>means a substantial amount of the revenues of the attest </a:t>
            </a:r>
            <a:r>
              <a:rPr lang="en-US" i="1" dirty="0"/>
              <a:t>firm </a:t>
            </a:r>
            <a:r>
              <a:rPr lang="en-US" dirty="0"/>
              <a:t>are paid to the nonattest entity in return for administrative services and the lease of employees, equipment, office space, and other resources.</a:t>
            </a:r>
          </a:p>
          <a:p>
            <a:r>
              <a:rPr lang="en-US" i="1" dirty="0"/>
              <a:t>c. </a:t>
            </a:r>
            <a:r>
              <a:rPr lang="en-US" dirty="0"/>
              <a:t>An </a:t>
            </a:r>
            <a:r>
              <a:rPr lang="en-US" b="1" dirty="0"/>
              <a:t>investor</a:t>
            </a:r>
            <a:r>
              <a:rPr lang="en-US" dirty="0"/>
              <a:t> is an individual or entity that has a </a:t>
            </a:r>
            <a:r>
              <a:rPr lang="en-US" i="1" dirty="0"/>
              <a:t>financial interest </a:t>
            </a:r>
            <a:r>
              <a:rPr lang="en-US" dirty="0"/>
              <a:t>in the nonattest entity. The investor does not meet the characteristics of the “Council Resolution Concerning the Form of Organization and Name Rule” [appendix B] and could be a private equity (PE) investor, partnership, corporate entity, or other type of investor. There may be one or more investors in the nonattest entity.</a:t>
            </a:r>
          </a:p>
        </p:txBody>
      </p:sp>
    </p:spTree>
    <p:extLst>
      <p:ext uri="{BB962C8B-B14F-4D97-AF65-F5344CB8AC3E}">
        <p14:creationId xmlns:p14="http://schemas.microsoft.com/office/powerpoint/2010/main" val="25203222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5E726-656D-616B-C0C4-4675E5C5E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9A84BE-4BE8-0513-7F69-D8C022BDF16A}"/>
              </a:ext>
            </a:extLst>
          </p:cNvPr>
          <p:cNvSpPr>
            <a:spLocks noGrp="1"/>
          </p:cNvSpPr>
          <p:nvPr>
            <p:ph type="title"/>
          </p:nvPr>
        </p:nvSpPr>
        <p:spPr/>
        <p:txBody>
          <a:bodyPr/>
          <a:lstStyle/>
          <a:p>
            <a:r>
              <a:rPr lang="en-US" dirty="0"/>
              <a:t>Alternative Practice Structure Interpretation</a:t>
            </a:r>
          </a:p>
        </p:txBody>
      </p:sp>
      <p:sp>
        <p:nvSpPr>
          <p:cNvPr id="3" name="Slide Number Placeholder 2">
            <a:extLst>
              <a:ext uri="{FF2B5EF4-FFF2-40B4-BE49-F238E27FC236}">
                <a16:creationId xmlns:a16="http://schemas.microsoft.com/office/drawing/2014/main" id="{7D4CABF0-1B28-8AA3-D655-8B5A2FCBAD7B}"/>
              </a:ext>
            </a:extLst>
          </p:cNvPr>
          <p:cNvSpPr>
            <a:spLocks noGrp="1"/>
          </p:cNvSpPr>
          <p:nvPr>
            <p:ph type="sldNum" sz="quarter" idx="12"/>
          </p:nvPr>
        </p:nvSpPr>
        <p:spPr/>
        <p:txBody>
          <a:bodyPr/>
          <a:lstStyle/>
          <a:p>
            <a:fld id="{99A02339-D840-6844-BF2C-3B4B9517014C}" type="slidenum">
              <a:rPr lang="en-US" smtClean="0"/>
              <a:pPr/>
              <a:t>34</a:t>
            </a:fld>
            <a:endParaRPr lang="en-US" dirty="0"/>
          </a:p>
        </p:txBody>
      </p:sp>
      <p:sp>
        <p:nvSpPr>
          <p:cNvPr id="4" name="Text Placeholder 3">
            <a:extLst>
              <a:ext uri="{FF2B5EF4-FFF2-40B4-BE49-F238E27FC236}">
                <a16:creationId xmlns:a16="http://schemas.microsoft.com/office/drawing/2014/main" id="{FD8ADC65-B72C-9BF2-A2B5-D7C34909E103}"/>
              </a:ext>
            </a:extLst>
          </p:cNvPr>
          <p:cNvSpPr>
            <a:spLocks noGrp="1"/>
          </p:cNvSpPr>
          <p:nvPr>
            <p:ph type="body" sz="quarter" idx="13"/>
          </p:nvPr>
        </p:nvSpPr>
        <p:spPr/>
        <p:txBody>
          <a:bodyPr/>
          <a:lstStyle/>
          <a:p>
            <a:r>
              <a:rPr lang="en-US" dirty="0"/>
              <a:t>Terminology solely for the purpose of applying the APS interpretation</a:t>
            </a:r>
          </a:p>
        </p:txBody>
      </p:sp>
      <p:sp>
        <p:nvSpPr>
          <p:cNvPr id="5" name="Text Placeholder 4">
            <a:extLst>
              <a:ext uri="{FF2B5EF4-FFF2-40B4-BE49-F238E27FC236}">
                <a16:creationId xmlns:a16="http://schemas.microsoft.com/office/drawing/2014/main" id="{79F1442F-173D-EAC7-D75E-00FE840BC06E}"/>
              </a:ext>
            </a:extLst>
          </p:cNvPr>
          <p:cNvSpPr>
            <a:spLocks noGrp="1"/>
          </p:cNvSpPr>
          <p:nvPr>
            <p:ph type="body" sz="quarter" idx="14"/>
          </p:nvPr>
        </p:nvSpPr>
        <p:spPr>
          <a:xfrm>
            <a:off x="1028701" y="1930400"/>
            <a:ext cx="10134600" cy="3764548"/>
          </a:xfrm>
        </p:spPr>
        <p:txBody>
          <a:bodyPr/>
          <a:lstStyle/>
          <a:p>
            <a:r>
              <a:rPr lang="en-US" i="1" dirty="0"/>
              <a:t>d. </a:t>
            </a:r>
            <a:r>
              <a:rPr lang="en-US" dirty="0"/>
              <a:t>A </a:t>
            </a:r>
            <a:r>
              <a:rPr lang="en-US" b="1" i="1" dirty="0"/>
              <a:t>significant influence </a:t>
            </a:r>
            <a:r>
              <a:rPr lang="en-US" b="1" dirty="0"/>
              <a:t>investment </a:t>
            </a:r>
            <a:r>
              <a:rPr lang="en-US" dirty="0"/>
              <a:t>exists when an investor has </a:t>
            </a:r>
            <a:r>
              <a:rPr lang="en-US" i="1" dirty="0"/>
              <a:t>significant influence </a:t>
            </a:r>
            <a:r>
              <a:rPr lang="en-US" dirty="0"/>
              <a:t>over the nonattest entity but not </a:t>
            </a:r>
            <a:r>
              <a:rPr lang="en-US" i="1" dirty="0"/>
              <a:t>control</a:t>
            </a:r>
            <a:r>
              <a:rPr lang="en-US" dirty="0"/>
              <a:t>.</a:t>
            </a:r>
          </a:p>
          <a:p>
            <a:r>
              <a:rPr lang="en-US" i="1" dirty="0"/>
              <a:t>e. </a:t>
            </a:r>
            <a:r>
              <a:rPr lang="en-US" dirty="0"/>
              <a:t>A </a:t>
            </a:r>
            <a:r>
              <a:rPr lang="en-US" b="1" i="1" dirty="0"/>
              <a:t>controlling </a:t>
            </a:r>
            <a:r>
              <a:rPr lang="en-US" b="1" dirty="0"/>
              <a:t>investment </a:t>
            </a:r>
            <a:r>
              <a:rPr lang="en-US" dirty="0"/>
              <a:t>exists when an investor has </a:t>
            </a:r>
            <a:r>
              <a:rPr lang="en-US" i="1" dirty="0"/>
              <a:t>control </a:t>
            </a:r>
            <a:r>
              <a:rPr lang="en-US" dirty="0"/>
              <a:t>over the nonattest entity.</a:t>
            </a:r>
          </a:p>
          <a:p>
            <a:r>
              <a:rPr lang="en-US" i="1" dirty="0"/>
              <a:t>f. </a:t>
            </a:r>
            <a:r>
              <a:rPr lang="en-US" b="1" dirty="0"/>
              <a:t>Key stakeholders of the investor </a:t>
            </a:r>
            <a:r>
              <a:rPr lang="en-US" dirty="0"/>
              <a:t>are individuals who represent or act on behalf of the investor and may include owners, managing partners, founders, or principals.</a:t>
            </a:r>
          </a:p>
          <a:p>
            <a:r>
              <a:rPr lang="en-US" i="1" dirty="0"/>
              <a:t>g. </a:t>
            </a:r>
            <a:r>
              <a:rPr lang="en-US" b="1" dirty="0"/>
              <a:t>Upstream entities of the nonattest </a:t>
            </a:r>
            <a:r>
              <a:rPr lang="en-US" dirty="0"/>
              <a:t>entity are entities that have at least </a:t>
            </a:r>
            <a:r>
              <a:rPr lang="en-US" i="1" dirty="0"/>
              <a:t>significant influence </a:t>
            </a:r>
            <a:r>
              <a:rPr lang="en-US" dirty="0"/>
              <a:t>over the nonattest entity through an investor. For example, in an APS with PE, when the investor has at least </a:t>
            </a:r>
            <a:r>
              <a:rPr lang="en-US" i="1" dirty="0"/>
              <a:t>significant influence </a:t>
            </a:r>
            <a:r>
              <a:rPr lang="en-US" dirty="0"/>
              <a:t>over the nonattest entity, this includes the fund, investment adviser, general partner, and PE firm.</a:t>
            </a:r>
          </a:p>
        </p:txBody>
      </p:sp>
    </p:spTree>
    <p:extLst>
      <p:ext uri="{BB962C8B-B14F-4D97-AF65-F5344CB8AC3E}">
        <p14:creationId xmlns:p14="http://schemas.microsoft.com/office/powerpoint/2010/main" val="19152613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C7944-A391-4E1D-4E06-7DA4B36CE7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F88642-E221-D6C1-6A1F-4914C8F7C9B8}"/>
              </a:ext>
            </a:extLst>
          </p:cNvPr>
          <p:cNvSpPr>
            <a:spLocks noGrp="1"/>
          </p:cNvSpPr>
          <p:nvPr>
            <p:ph type="title"/>
          </p:nvPr>
        </p:nvSpPr>
        <p:spPr/>
        <p:txBody>
          <a:bodyPr/>
          <a:lstStyle/>
          <a:p>
            <a:r>
              <a:rPr lang="en-US" dirty="0"/>
              <a:t>Definitions</a:t>
            </a:r>
          </a:p>
        </p:txBody>
      </p:sp>
      <p:sp>
        <p:nvSpPr>
          <p:cNvPr id="3" name="Slide Number Placeholder 2">
            <a:extLst>
              <a:ext uri="{FF2B5EF4-FFF2-40B4-BE49-F238E27FC236}">
                <a16:creationId xmlns:a16="http://schemas.microsoft.com/office/drawing/2014/main" id="{9963CB81-3547-02ED-64D1-299E20E9EAED}"/>
              </a:ext>
            </a:extLst>
          </p:cNvPr>
          <p:cNvSpPr>
            <a:spLocks noGrp="1"/>
          </p:cNvSpPr>
          <p:nvPr>
            <p:ph type="sldNum" sz="quarter" idx="12"/>
          </p:nvPr>
        </p:nvSpPr>
        <p:spPr/>
        <p:txBody>
          <a:bodyPr/>
          <a:lstStyle/>
          <a:p>
            <a:fld id="{99A02339-D840-6844-BF2C-3B4B9517014C}" type="slidenum">
              <a:rPr lang="en-US" smtClean="0"/>
              <a:pPr/>
              <a:t>35</a:t>
            </a:fld>
            <a:endParaRPr lang="en-US" dirty="0"/>
          </a:p>
        </p:txBody>
      </p:sp>
      <p:sp>
        <p:nvSpPr>
          <p:cNvPr id="4" name="Text Placeholder 3">
            <a:extLst>
              <a:ext uri="{FF2B5EF4-FFF2-40B4-BE49-F238E27FC236}">
                <a16:creationId xmlns:a16="http://schemas.microsoft.com/office/drawing/2014/main" id="{DDD8DA46-18DF-1B78-F3AE-684D80EF05CD}"/>
              </a:ext>
            </a:extLst>
          </p:cNvPr>
          <p:cNvSpPr>
            <a:spLocks noGrp="1"/>
          </p:cNvSpPr>
          <p:nvPr>
            <p:ph type="body" sz="quarter" idx="13"/>
          </p:nvPr>
        </p:nvSpPr>
        <p:spPr/>
        <p:txBody>
          <a:bodyPr/>
          <a:lstStyle/>
          <a:p>
            <a:r>
              <a:rPr lang="en-US" dirty="0"/>
              <a:t>firm</a:t>
            </a:r>
          </a:p>
        </p:txBody>
      </p:sp>
      <p:sp>
        <p:nvSpPr>
          <p:cNvPr id="5" name="Text Placeholder 4">
            <a:extLst>
              <a:ext uri="{FF2B5EF4-FFF2-40B4-BE49-F238E27FC236}">
                <a16:creationId xmlns:a16="http://schemas.microsoft.com/office/drawing/2014/main" id="{5DD350B6-0FAF-A975-49FC-8C500D18C0DB}"/>
              </a:ext>
            </a:extLst>
          </p:cNvPr>
          <p:cNvSpPr>
            <a:spLocks noGrp="1"/>
          </p:cNvSpPr>
          <p:nvPr>
            <p:ph type="body" sz="quarter" idx="14"/>
          </p:nvPr>
        </p:nvSpPr>
        <p:spPr>
          <a:xfrm>
            <a:off x="1028700" y="1828800"/>
            <a:ext cx="5067300" cy="4114800"/>
          </a:xfrm>
        </p:spPr>
        <p:txBody>
          <a:bodyPr/>
          <a:lstStyle/>
          <a:p>
            <a:pPr>
              <a:lnSpc>
                <a:spcPct val="100000"/>
              </a:lnSpc>
            </a:pPr>
            <a:r>
              <a:rPr lang="en-US" b="1" dirty="0"/>
              <a:t>IESBA Code</a:t>
            </a:r>
            <a:r>
              <a:rPr lang="en-US" dirty="0"/>
              <a:t> </a:t>
            </a:r>
          </a:p>
          <a:p>
            <a:pPr marL="290513" indent="-290513"/>
            <a:r>
              <a:rPr lang="en-US" sz="1400" dirty="0"/>
              <a:t>(a)	A sole practitioner, partnership or corporation of professional accountants or sustainability assurance practitioners;</a:t>
            </a:r>
          </a:p>
          <a:p>
            <a:pPr marL="290513" indent="-290513"/>
            <a:r>
              <a:rPr lang="en-US" sz="1400" dirty="0"/>
              <a:t>(b)	An entity that controls such parties, through ownership, management or other means; and</a:t>
            </a:r>
          </a:p>
          <a:p>
            <a:pPr marL="290513" indent="-290513"/>
            <a:r>
              <a:rPr lang="en-US" sz="1400" dirty="0"/>
              <a:t>(c)	An entity controlled by such parties, through ownership, management or other means.</a:t>
            </a:r>
          </a:p>
          <a:p>
            <a:r>
              <a:rPr lang="en-US" sz="1400" i="1" dirty="0"/>
              <a:t>Paragraphs 400.4 and 900.3 explain how the word “firm” is used to address the responsibility of professional accountants and firms for compliance with Parts 4A and 4B, respectively. </a:t>
            </a:r>
            <a:endParaRPr lang="en-US" sz="1400" dirty="0"/>
          </a:p>
          <a:p>
            <a:r>
              <a:rPr lang="en-US" sz="1400" i="1" dirty="0"/>
              <a:t>Paragraph 5400.4 explains how the word “firm” is used to address the responsibility of individual sustainability assurance practitioners and firms for compliance with Part 5.</a:t>
            </a:r>
            <a:endParaRPr lang="en-US" sz="1400" dirty="0"/>
          </a:p>
        </p:txBody>
      </p:sp>
      <p:sp>
        <p:nvSpPr>
          <p:cNvPr id="6" name="Text Placeholder 5">
            <a:extLst>
              <a:ext uri="{FF2B5EF4-FFF2-40B4-BE49-F238E27FC236}">
                <a16:creationId xmlns:a16="http://schemas.microsoft.com/office/drawing/2014/main" id="{E3FD9C75-5E73-F40C-4E32-C831A9556734}"/>
              </a:ext>
            </a:extLst>
          </p:cNvPr>
          <p:cNvSpPr>
            <a:spLocks noGrp="1"/>
          </p:cNvSpPr>
          <p:nvPr>
            <p:ph type="body" sz="quarter" idx="15"/>
          </p:nvPr>
        </p:nvSpPr>
        <p:spPr>
          <a:xfrm>
            <a:off x="6441193" y="1828800"/>
            <a:ext cx="5281619" cy="4114800"/>
          </a:xfrm>
        </p:spPr>
        <p:txBody>
          <a:bodyPr/>
          <a:lstStyle/>
          <a:p>
            <a:r>
              <a:rPr lang="en-US" b="1" dirty="0"/>
              <a:t>AICPA Code [0.400.20]</a:t>
            </a:r>
          </a:p>
          <a:p>
            <a:r>
              <a:rPr lang="en-US" sz="1400" dirty="0"/>
              <a:t>A form of organization permitted by law or regulation whose characteristics conform to resolutions of the Council and that is engaged in public practice. </a:t>
            </a:r>
          </a:p>
          <a:p>
            <a:r>
              <a:rPr lang="en-US" sz="1400" dirty="0"/>
              <a:t>A firm includes the individual partners thereof, except for purposes of applying the. “Independence Rule” [1.200.001] and related interpretations. </a:t>
            </a:r>
          </a:p>
          <a:p>
            <a:r>
              <a:rPr lang="en-US" sz="1400" dirty="0"/>
              <a:t>For purposes of applying the “Independence Rule,” a firm includes a network firm when the engagement is either a financial statement audit or review engagement and the audit or review report is not restricted, as set forth in the AICPA SASs and SSARSs (AICPA, Professional Standards). </a:t>
            </a:r>
            <a:endParaRPr lang="en-US" dirty="0"/>
          </a:p>
        </p:txBody>
      </p:sp>
      <p:pic>
        <p:nvPicPr>
          <p:cNvPr id="8" name="Graphic 7" descr="Hierarchy with solid fill">
            <a:extLst>
              <a:ext uri="{FF2B5EF4-FFF2-40B4-BE49-F238E27FC236}">
                <a16:creationId xmlns:a16="http://schemas.microsoft.com/office/drawing/2014/main" id="{730D3C40-E8DD-2CB3-226B-91AF63EDBB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83421" y="156853"/>
            <a:ext cx="1382889" cy="1382889"/>
          </a:xfrm>
          <a:prstGeom prst="rect">
            <a:avLst/>
          </a:prstGeom>
        </p:spPr>
      </p:pic>
    </p:spTree>
    <p:extLst>
      <p:ext uri="{BB962C8B-B14F-4D97-AF65-F5344CB8AC3E}">
        <p14:creationId xmlns:p14="http://schemas.microsoft.com/office/powerpoint/2010/main" val="39565475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07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376FC-3FC6-156A-7C97-2F33CDEA94B3}"/>
              </a:ext>
            </a:extLst>
          </p:cNvPr>
          <p:cNvSpPr>
            <a:spLocks noGrp="1"/>
          </p:cNvSpPr>
          <p:nvPr>
            <p:ph type="title"/>
          </p:nvPr>
        </p:nvSpPr>
        <p:spPr/>
        <p:txBody>
          <a:bodyPr/>
          <a:lstStyle/>
          <a:p>
            <a:r>
              <a:rPr lang="en-US" dirty="0"/>
              <a:t>IFAC Content Series: PEI in Accounting Firms</a:t>
            </a:r>
          </a:p>
        </p:txBody>
      </p:sp>
      <p:sp>
        <p:nvSpPr>
          <p:cNvPr id="3" name="Slide Number Placeholder 2">
            <a:extLst>
              <a:ext uri="{FF2B5EF4-FFF2-40B4-BE49-F238E27FC236}">
                <a16:creationId xmlns:a16="http://schemas.microsoft.com/office/drawing/2014/main" id="{059D75EF-5A24-93AD-1824-284397D3BDAA}"/>
              </a:ext>
            </a:extLst>
          </p:cNvPr>
          <p:cNvSpPr>
            <a:spLocks noGrp="1"/>
          </p:cNvSpPr>
          <p:nvPr>
            <p:ph type="sldNum" sz="quarter" idx="12"/>
          </p:nvPr>
        </p:nvSpPr>
        <p:spPr/>
        <p:txBody>
          <a:bodyPr/>
          <a:lstStyle/>
          <a:p>
            <a:fld id="{99A02339-D840-6844-BF2C-3B4B9517014C}" type="slidenum">
              <a:rPr lang="en-US" smtClean="0"/>
              <a:pPr/>
              <a:t>4</a:t>
            </a:fld>
            <a:endParaRPr lang="en-US" dirty="0"/>
          </a:p>
        </p:txBody>
      </p:sp>
      <p:sp>
        <p:nvSpPr>
          <p:cNvPr id="4" name="Text Placeholder 3">
            <a:extLst>
              <a:ext uri="{FF2B5EF4-FFF2-40B4-BE49-F238E27FC236}">
                <a16:creationId xmlns:a16="http://schemas.microsoft.com/office/drawing/2014/main" id="{353A9E12-A949-DC3F-B9C6-6391C39390CC}"/>
              </a:ext>
            </a:extLst>
          </p:cNvPr>
          <p:cNvSpPr>
            <a:spLocks noGrp="1"/>
          </p:cNvSpPr>
          <p:nvPr>
            <p:ph type="body" sz="quarter" idx="13"/>
          </p:nvPr>
        </p:nvSpPr>
        <p:spPr/>
        <p:txBody>
          <a:bodyPr/>
          <a:lstStyle/>
          <a:p>
            <a:r>
              <a:rPr lang="en-US" dirty="0"/>
              <a:t>Key takeaways</a:t>
            </a:r>
          </a:p>
        </p:txBody>
      </p:sp>
      <p:sp>
        <p:nvSpPr>
          <p:cNvPr id="6" name="Text Placeholder 5">
            <a:extLst>
              <a:ext uri="{FF2B5EF4-FFF2-40B4-BE49-F238E27FC236}">
                <a16:creationId xmlns:a16="http://schemas.microsoft.com/office/drawing/2014/main" id="{C46A7B1D-1783-66FE-F60D-F23594C2C672}"/>
              </a:ext>
            </a:extLst>
          </p:cNvPr>
          <p:cNvSpPr>
            <a:spLocks noGrp="1"/>
          </p:cNvSpPr>
          <p:nvPr>
            <p:ph type="body" sz="quarter" idx="14"/>
          </p:nvPr>
        </p:nvSpPr>
        <p:spPr>
          <a:xfrm>
            <a:off x="1228725" y="2895425"/>
            <a:ext cx="2743200" cy="2342400"/>
          </a:xfrm>
        </p:spPr>
        <p:txBody>
          <a:bodyPr/>
          <a:lstStyle/>
          <a:p>
            <a:r>
              <a:rPr lang="en-US" sz="2000" dirty="0"/>
              <a:t>To help accountancy professionals understand, assess and guide PE investment decisions</a:t>
            </a:r>
          </a:p>
        </p:txBody>
      </p:sp>
      <p:sp>
        <p:nvSpPr>
          <p:cNvPr id="8" name="Text Placeholder 7">
            <a:extLst>
              <a:ext uri="{FF2B5EF4-FFF2-40B4-BE49-F238E27FC236}">
                <a16:creationId xmlns:a16="http://schemas.microsoft.com/office/drawing/2014/main" id="{BB3FCAAA-FBAF-9A65-20EF-45D607C42C5D}"/>
              </a:ext>
            </a:extLst>
          </p:cNvPr>
          <p:cNvSpPr>
            <a:spLocks noGrp="1"/>
          </p:cNvSpPr>
          <p:nvPr>
            <p:ph type="body" sz="quarter" idx="16"/>
          </p:nvPr>
        </p:nvSpPr>
        <p:spPr/>
        <p:txBody>
          <a:bodyPr/>
          <a:lstStyle/>
          <a:p>
            <a:r>
              <a:rPr lang="en-US" dirty="0"/>
              <a:t>13 key takeaways</a:t>
            </a:r>
          </a:p>
        </p:txBody>
      </p:sp>
      <p:sp>
        <p:nvSpPr>
          <p:cNvPr id="9" name="TextBox 8">
            <a:extLst>
              <a:ext uri="{FF2B5EF4-FFF2-40B4-BE49-F238E27FC236}">
                <a16:creationId xmlns:a16="http://schemas.microsoft.com/office/drawing/2014/main" id="{7B4B83BE-82A1-1ADB-36F0-9461F2509E2B}"/>
              </a:ext>
            </a:extLst>
          </p:cNvPr>
          <p:cNvSpPr txBox="1"/>
          <p:nvPr/>
        </p:nvSpPr>
        <p:spPr>
          <a:xfrm>
            <a:off x="4586176" y="1942214"/>
            <a:ext cx="6577123" cy="4278094"/>
          </a:xfrm>
          <a:prstGeom prst="rect">
            <a:avLst/>
          </a:prstGeom>
          <a:noFill/>
        </p:spPr>
        <p:txBody>
          <a:bodyPr wrap="square" rtlCol="0">
            <a:spAutoFit/>
          </a:bodyPr>
          <a:lstStyle/>
          <a:p>
            <a:pPr marL="285750" indent="-285750">
              <a:buFont typeface="Wingdings" panose="05000000000000000000" pitchFamily="2" charset="2"/>
              <a:buChar char="Ø"/>
            </a:pPr>
            <a:r>
              <a:rPr lang="en-US" sz="1600" dirty="0">
                <a:solidFill>
                  <a:schemeClr val="accent2"/>
                </a:solidFill>
              </a:rPr>
              <a:t>Well structured administrative service agreement</a:t>
            </a:r>
          </a:p>
          <a:p>
            <a:pPr marL="285750" indent="-285750">
              <a:buFont typeface="Wingdings" panose="05000000000000000000" pitchFamily="2" charset="2"/>
              <a:buChar char="Ø"/>
            </a:pPr>
            <a:r>
              <a:rPr lang="en-US" sz="1600" dirty="0">
                <a:solidFill>
                  <a:schemeClr val="accent2"/>
                </a:solidFill>
              </a:rPr>
              <a:t>Firm leadership to take responsibility</a:t>
            </a:r>
          </a:p>
          <a:p>
            <a:pPr marL="285750" indent="-285750">
              <a:buFont typeface="Wingdings" panose="05000000000000000000" pitchFamily="2" charset="2"/>
              <a:buChar char="Ø"/>
            </a:pPr>
            <a:r>
              <a:rPr lang="en-US" sz="1600" dirty="0">
                <a:solidFill>
                  <a:schemeClr val="accent2"/>
                </a:solidFill>
              </a:rPr>
              <a:t>Early engagement with regulators, oversight bodies and network peers</a:t>
            </a:r>
          </a:p>
          <a:p>
            <a:pPr marL="285750" indent="-285750">
              <a:buFont typeface="Wingdings" panose="05000000000000000000" pitchFamily="2" charset="2"/>
              <a:buChar char="Ø"/>
            </a:pPr>
            <a:r>
              <a:rPr lang="en-US" sz="1600" dirty="0">
                <a:solidFill>
                  <a:schemeClr val="accent2"/>
                </a:solidFill>
              </a:rPr>
              <a:t>Use of third-party advisory services and legal experts</a:t>
            </a:r>
          </a:p>
          <a:p>
            <a:pPr marL="285750" indent="-285750">
              <a:buFont typeface="Wingdings" panose="05000000000000000000" pitchFamily="2" charset="2"/>
              <a:buChar char="Ø"/>
            </a:pPr>
            <a:r>
              <a:rPr lang="en-US" sz="1600" dirty="0">
                <a:solidFill>
                  <a:schemeClr val="accent2"/>
                </a:solidFill>
              </a:rPr>
              <a:t>Leadership, culture of professionalism and high degree of regulatory / public scrutiny</a:t>
            </a:r>
          </a:p>
          <a:p>
            <a:pPr marL="285750" indent="-285750">
              <a:buFont typeface="Wingdings" panose="05000000000000000000" pitchFamily="2" charset="2"/>
              <a:buChar char="Ø"/>
            </a:pPr>
            <a:r>
              <a:rPr lang="en-US" sz="1600" dirty="0">
                <a:solidFill>
                  <a:schemeClr val="accent2"/>
                </a:solidFill>
              </a:rPr>
              <a:t>Responsibility to act ethically does not change (</a:t>
            </a:r>
            <a:r>
              <a:rPr lang="en-US" sz="1600" dirty="0">
                <a:solidFill>
                  <a:schemeClr val="accent2"/>
                </a:solidFill>
                <a:hlinkClick r:id="rId2"/>
              </a:rPr>
              <a:t>IESBA Staff Alert</a:t>
            </a:r>
            <a:r>
              <a:rPr lang="en-US" sz="1600" dirty="0">
                <a:solidFill>
                  <a:schemeClr val="accent2"/>
                </a:solidFill>
              </a:rPr>
              <a:t>)</a:t>
            </a:r>
          </a:p>
          <a:p>
            <a:pPr marL="285750" indent="-285750">
              <a:buFont typeface="Wingdings" panose="05000000000000000000" pitchFamily="2" charset="2"/>
              <a:buChar char="Ø"/>
            </a:pPr>
            <a:r>
              <a:rPr lang="en-US" sz="1600" dirty="0">
                <a:solidFill>
                  <a:schemeClr val="accent2"/>
                </a:solidFill>
              </a:rPr>
              <a:t>Independence and Conflict Management to be discussed before finalization of terms</a:t>
            </a:r>
          </a:p>
          <a:p>
            <a:pPr marL="285750" indent="-285750">
              <a:buFont typeface="Wingdings" panose="05000000000000000000" pitchFamily="2" charset="2"/>
              <a:buChar char="Ø"/>
            </a:pPr>
            <a:r>
              <a:rPr lang="en-US" sz="1600" dirty="0">
                <a:solidFill>
                  <a:schemeClr val="accent2"/>
                </a:solidFill>
              </a:rPr>
              <a:t>Focus to remain on value of their brand and accountancy unique value drivers</a:t>
            </a:r>
          </a:p>
          <a:p>
            <a:pPr marL="285750" indent="-285750">
              <a:buFont typeface="Wingdings" panose="05000000000000000000" pitchFamily="2" charset="2"/>
              <a:buChar char="Ø"/>
            </a:pPr>
            <a:r>
              <a:rPr lang="en-US" sz="1600" dirty="0">
                <a:solidFill>
                  <a:schemeClr val="accent2"/>
                </a:solidFill>
              </a:rPr>
              <a:t>Critical importance of high-quality work</a:t>
            </a:r>
          </a:p>
          <a:p>
            <a:pPr marL="285750" indent="-285750">
              <a:buFont typeface="Wingdings" panose="05000000000000000000" pitchFamily="2" charset="2"/>
              <a:buChar char="Ø"/>
            </a:pPr>
            <a:r>
              <a:rPr lang="en-US" sz="1600" dirty="0">
                <a:solidFill>
                  <a:schemeClr val="accent2"/>
                </a:solidFill>
              </a:rPr>
              <a:t>Best practice: Review and update quality management framework</a:t>
            </a:r>
          </a:p>
          <a:p>
            <a:pPr marL="285750" indent="-285750">
              <a:buFont typeface="Wingdings" panose="05000000000000000000" pitchFamily="2" charset="2"/>
              <a:buChar char="Ø"/>
            </a:pPr>
            <a:r>
              <a:rPr lang="en-US" sz="1600" dirty="0">
                <a:solidFill>
                  <a:schemeClr val="accent2"/>
                </a:solidFill>
              </a:rPr>
              <a:t>Data suggest fewer and larger accountancy firms in the future</a:t>
            </a:r>
          </a:p>
          <a:p>
            <a:pPr marL="285750" indent="-285750">
              <a:buFont typeface="Wingdings" panose="05000000000000000000" pitchFamily="2" charset="2"/>
              <a:buChar char="Ø"/>
            </a:pPr>
            <a:r>
              <a:rPr lang="en-US" sz="1600" dirty="0">
                <a:solidFill>
                  <a:schemeClr val="accent2"/>
                </a:solidFill>
              </a:rPr>
              <a:t>Right partnership is key</a:t>
            </a:r>
          </a:p>
          <a:p>
            <a:pPr marL="285750" indent="-285750">
              <a:buFont typeface="Wingdings" panose="05000000000000000000" pitchFamily="2" charset="2"/>
              <a:buChar char="Ø"/>
            </a:pPr>
            <a:r>
              <a:rPr lang="en-US" sz="1600" dirty="0">
                <a:solidFill>
                  <a:schemeClr val="accent2"/>
                </a:solidFill>
              </a:rPr>
              <a:t>Agreement on investment thesis and strategic plan before concluding transaction</a:t>
            </a:r>
          </a:p>
        </p:txBody>
      </p:sp>
    </p:spTree>
    <p:extLst>
      <p:ext uri="{BB962C8B-B14F-4D97-AF65-F5344CB8AC3E}">
        <p14:creationId xmlns:p14="http://schemas.microsoft.com/office/powerpoint/2010/main" val="580428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DFC6E-93AC-35DD-A075-E04AD0032F63}"/>
              </a:ext>
            </a:extLst>
          </p:cNvPr>
          <p:cNvSpPr>
            <a:spLocks noGrp="1"/>
          </p:cNvSpPr>
          <p:nvPr>
            <p:ph type="title"/>
          </p:nvPr>
        </p:nvSpPr>
        <p:spPr/>
        <p:txBody>
          <a:bodyPr/>
          <a:lstStyle/>
          <a:p>
            <a:r>
              <a:rPr lang="en-US" dirty="0"/>
              <a:t>IFAC Content Series: PEI in Accounting Firms</a:t>
            </a:r>
          </a:p>
        </p:txBody>
      </p:sp>
      <p:sp>
        <p:nvSpPr>
          <p:cNvPr id="3" name="Slide Number Placeholder 2">
            <a:extLst>
              <a:ext uri="{FF2B5EF4-FFF2-40B4-BE49-F238E27FC236}">
                <a16:creationId xmlns:a16="http://schemas.microsoft.com/office/drawing/2014/main" id="{77238160-F9F2-7018-9940-5323B707530F}"/>
              </a:ext>
            </a:extLst>
          </p:cNvPr>
          <p:cNvSpPr>
            <a:spLocks noGrp="1"/>
          </p:cNvSpPr>
          <p:nvPr>
            <p:ph type="sldNum" sz="quarter" idx="12"/>
          </p:nvPr>
        </p:nvSpPr>
        <p:spPr/>
        <p:txBody>
          <a:bodyPr/>
          <a:lstStyle/>
          <a:p>
            <a:fld id="{99A02339-D840-6844-BF2C-3B4B9517014C}" type="slidenum">
              <a:rPr lang="en-US" smtClean="0"/>
              <a:pPr/>
              <a:t>5</a:t>
            </a:fld>
            <a:endParaRPr lang="en-US" dirty="0"/>
          </a:p>
        </p:txBody>
      </p:sp>
      <p:sp>
        <p:nvSpPr>
          <p:cNvPr id="4" name="Text Placeholder 3">
            <a:extLst>
              <a:ext uri="{FF2B5EF4-FFF2-40B4-BE49-F238E27FC236}">
                <a16:creationId xmlns:a16="http://schemas.microsoft.com/office/drawing/2014/main" id="{0256F007-F261-7C64-99F2-550446537781}"/>
              </a:ext>
            </a:extLst>
          </p:cNvPr>
          <p:cNvSpPr>
            <a:spLocks noGrp="1"/>
          </p:cNvSpPr>
          <p:nvPr>
            <p:ph type="body" sz="quarter" idx="13"/>
          </p:nvPr>
        </p:nvSpPr>
        <p:spPr/>
        <p:txBody>
          <a:bodyPr/>
          <a:lstStyle/>
          <a:p>
            <a:r>
              <a:rPr lang="en-US" dirty="0"/>
              <a:t>Investment considerations</a:t>
            </a:r>
          </a:p>
        </p:txBody>
      </p:sp>
      <p:graphicFrame>
        <p:nvGraphicFramePr>
          <p:cNvPr id="6" name="Diagram 5">
            <a:extLst>
              <a:ext uri="{FF2B5EF4-FFF2-40B4-BE49-F238E27FC236}">
                <a16:creationId xmlns:a16="http://schemas.microsoft.com/office/drawing/2014/main" id="{9FA98084-6E3A-B518-BD0F-9311759629BD}"/>
              </a:ext>
            </a:extLst>
          </p:cNvPr>
          <p:cNvGraphicFramePr/>
          <p:nvPr>
            <p:extLst>
              <p:ext uri="{D42A27DB-BD31-4B8C-83A1-F6EECF244321}">
                <p14:modId xmlns:p14="http://schemas.microsoft.com/office/powerpoint/2010/main" val="238497097"/>
              </p:ext>
            </p:extLst>
          </p:nvPr>
        </p:nvGraphicFramePr>
        <p:xfrm>
          <a:off x="2032000" y="1587795"/>
          <a:ext cx="8128000" cy="4550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1331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04450-D366-3AEC-2E11-253E1FD5E3FD}"/>
              </a:ext>
            </a:extLst>
          </p:cNvPr>
          <p:cNvSpPr>
            <a:spLocks noGrp="1"/>
          </p:cNvSpPr>
          <p:nvPr>
            <p:ph type="title"/>
          </p:nvPr>
        </p:nvSpPr>
        <p:spPr/>
        <p:txBody>
          <a:bodyPr/>
          <a:lstStyle/>
          <a:p>
            <a:r>
              <a:rPr lang="en-US" dirty="0"/>
              <a:t>IFAC Content Series: PEI in Accounting Firms</a:t>
            </a:r>
          </a:p>
        </p:txBody>
      </p:sp>
      <p:sp>
        <p:nvSpPr>
          <p:cNvPr id="3" name="Slide Number Placeholder 2">
            <a:extLst>
              <a:ext uri="{FF2B5EF4-FFF2-40B4-BE49-F238E27FC236}">
                <a16:creationId xmlns:a16="http://schemas.microsoft.com/office/drawing/2014/main" id="{A28613E7-4F18-1FEB-F8F8-433312268434}"/>
              </a:ext>
            </a:extLst>
          </p:cNvPr>
          <p:cNvSpPr>
            <a:spLocks noGrp="1"/>
          </p:cNvSpPr>
          <p:nvPr>
            <p:ph type="sldNum" sz="quarter" idx="12"/>
          </p:nvPr>
        </p:nvSpPr>
        <p:spPr/>
        <p:txBody>
          <a:bodyPr/>
          <a:lstStyle/>
          <a:p>
            <a:fld id="{99A02339-D840-6844-BF2C-3B4B9517014C}" type="slidenum">
              <a:rPr lang="en-US" smtClean="0"/>
              <a:pPr/>
              <a:t>6</a:t>
            </a:fld>
            <a:endParaRPr lang="en-US" dirty="0"/>
          </a:p>
        </p:txBody>
      </p:sp>
      <p:sp>
        <p:nvSpPr>
          <p:cNvPr id="5" name="Text Placeholder 4">
            <a:extLst>
              <a:ext uri="{FF2B5EF4-FFF2-40B4-BE49-F238E27FC236}">
                <a16:creationId xmlns:a16="http://schemas.microsoft.com/office/drawing/2014/main" id="{17ECD3EA-B06C-E8F9-78E4-B98B6BA87397}"/>
              </a:ext>
            </a:extLst>
          </p:cNvPr>
          <p:cNvSpPr>
            <a:spLocks noGrp="1"/>
          </p:cNvSpPr>
          <p:nvPr>
            <p:ph type="body" sz="quarter" idx="14"/>
          </p:nvPr>
        </p:nvSpPr>
        <p:spPr>
          <a:xfrm>
            <a:off x="1028700" y="1616149"/>
            <a:ext cx="10724707" cy="4405423"/>
          </a:xfrm>
        </p:spPr>
        <p:txBody>
          <a:bodyPr/>
          <a:lstStyle/>
          <a:p>
            <a:pPr marL="285750" indent="-285750">
              <a:buFont typeface="Wingdings" panose="05000000000000000000" pitchFamily="2" charset="2"/>
              <a:buChar char="§"/>
            </a:pPr>
            <a:r>
              <a:rPr lang="en-US" sz="1600" dirty="0">
                <a:hlinkClick r:id="rId2"/>
              </a:rPr>
              <a:t>Beyond private equity: third party ownership in the accountancy and audit sector | Accountancy Europe</a:t>
            </a:r>
            <a:endParaRPr lang="en-US" sz="1600" dirty="0"/>
          </a:p>
          <a:p>
            <a:pPr marL="285750" indent="-285750">
              <a:buFont typeface="Wingdings" panose="05000000000000000000" pitchFamily="2" charset="2"/>
              <a:buChar char="§"/>
            </a:pPr>
            <a:r>
              <a:rPr lang="en-US" sz="1600" dirty="0">
                <a:hlinkClick r:id="rId3"/>
              </a:rPr>
              <a:t>Private equity investments in accountancy firms | Accountancy Europe</a:t>
            </a:r>
            <a:endParaRPr lang="en-US" sz="1600" dirty="0"/>
          </a:p>
          <a:p>
            <a:pPr marL="285750" indent="-285750">
              <a:buFont typeface="Wingdings" panose="05000000000000000000" pitchFamily="2" charset="2"/>
              <a:buChar char="§"/>
            </a:pPr>
            <a:r>
              <a:rPr lang="en-US" sz="1600" dirty="0">
                <a:hlinkClick r:id="rId4"/>
              </a:rPr>
              <a:t>IESBA Staff Alert – Private Equity Investment in Accounting Firms | IESBA</a:t>
            </a:r>
            <a:endParaRPr lang="en-US" sz="1600" dirty="0"/>
          </a:p>
          <a:p>
            <a:pPr marL="285750" indent="-285750">
              <a:buFont typeface="Wingdings" panose="05000000000000000000" pitchFamily="2" charset="2"/>
              <a:buChar char="§"/>
            </a:pPr>
            <a:r>
              <a:rPr lang="en-US" sz="1600" dirty="0">
                <a:hlinkClick r:id="rId5"/>
              </a:rPr>
              <a:t>Private Equity and Audit: A Threat or an Opportunity | ICAS</a:t>
            </a:r>
            <a:endParaRPr lang="en-US" sz="1600" dirty="0"/>
          </a:p>
          <a:p>
            <a:pPr marL="285750" indent="-285750">
              <a:buFont typeface="Wingdings" panose="05000000000000000000" pitchFamily="2" charset="2"/>
              <a:buChar char="§"/>
            </a:pPr>
            <a:r>
              <a:rPr lang="en-US" sz="1600" dirty="0">
                <a:hlinkClick r:id="rId6"/>
              </a:rPr>
              <a:t>Evolution of mid-tier accountancy firms | ICAEW</a:t>
            </a:r>
            <a:endParaRPr lang="en-US" sz="1600" dirty="0"/>
          </a:p>
          <a:p>
            <a:pPr marL="285750" indent="-285750">
              <a:buFont typeface="Wingdings" panose="05000000000000000000" pitchFamily="2" charset="2"/>
              <a:buChar char="§"/>
            </a:pPr>
            <a:r>
              <a:rPr lang="en-US" sz="1600" dirty="0">
                <a:hlinkClick r:id="rId7"/>
              </a:rPr>
              <a:t>The Consequences of Private Equity Investment in Accounting Firms by Tuan Doan, Steven Utke, Ying Zhou, </a:t>
            </a:r>
            <a:r>
              <a:rPr lang="en-US" sz="1600" dirty="0" err="1">
                <a:hlinkClick r:id="rId7"/>
              </a:rPr>
              <a:t>Youli</a:t>
            </a:r>
            <a:r>
              <a:rPr lang="en-US" sz="1600" dirty="0">
                <a:hlinkClick r:id="rId7"/>
              </a:rPr>
              <a:t> Zou | SSRN</a:t>
            </a:r>
            <a:endParaRPr lang="en-US" sz="1600" dirty="0"/>
          </a:p>
          <a:p>
            <a:pPr marL="285750" indent="-285750">
              <a:buFont typeface="Wingdings" panose="05000000000000000000" pitchFamily="2" charset="2"/>
              <a:buChar char="§"/>
            </a:pPr>
            <a:r>
              <a:rPr lang="en-US" sz="1600" dirty="0">
                <a:hlinkClick r:id="rId8"/>
              </a:rPr>
              <a:t>Private equity in auditing industry puts further pressure on balance between commercial and public interest | AFM</a:t>
            </a:r>
            <a:endParaRPr lang="en-US" sz="1600" dirty="0"/>
          </a:p>
          <a:p>
            <a:pPr marL="285750" indent="-285750">
              <a:buFont typeface="Wingdings" panose="05000000000000000000" pitchFamily="2" charset="2"/>
              <a:buChar char="§"/>
            </a:pPr>
            <a:r>
              <a:rPr lang="en-US" sz="1600" dirty="0">
                <a:hlinkClick r:id="rId9"/>
              </a:rPr>
              <a:t>IFIAR Statement on Private Equity Investment in Audit Firms | IFIAR</a:t>
            </a:r>
            <a:endParaRPr lang="en-US" sz="1600" dirty="0"/>
          </a:p>
          <a:p>
            <a:pPr marL="285750" indent="-285750">
              <a:buFont typeface="Wingdings" panose="05000000000000000000" pitchFamily="2" charset="2"/>
              <a:buChar char="§"/>
            </a:pPr>
            <a:r>
              <a:rPr lang="en-US" sz="1600" dirty="0">
                <a:hlinkClick r:id="rId10"/>
              </a:rPr>
              <a:t>FRC Letter: external private capital and audit firms | FRC</a:t>
            </a:r>
            <a:endParaRPr lang="en-US" sz="1600" dirty="0"/>
          </a:p>
          <a:p>
            <a:pPr marL="285750" indent="-285750">
              <a:buFont typeface="Wingdings" panose="05000000000000000000" pitchFamily="2" charset="2"/>
              <a:buChar char="§"/>
            </a:pPr>
            <a:r>
              <a:rPr lang="en-US" sz="1600" dirty="0">
                <a:hlinkClick r:id="rId11"/>
              </a:rPr>
              <a:t>Auditor Independence and Ethical Responsibilities: Critical Points to Consider When Contemplating an Audit Firm Restructuring | SEC</a:t>
            </a:r>
            <a:endParaRPr lang="en-US" sz="1600" dirty="0"/>
          </a:p>
        </p:txBody>
      </p:sp>
      <p:sp>
        <p:nvSpPr>
          <p:cNvPr id="6" name="Text Placeholder 3">
            <a:extLst>
              <a:ext uri="{FF2B5EF4-FFF2-40B4-BE49-F238E27FC236}">
                <a16:creationId xmlns:a16="http://schemas.microsoft.com/office/drawing/2014/main" id="{20B14271-F0E8-5ABA-C5FF-3EB8EA78FCDB}"/>
              </a:ext>
            </a:extLst>
          </p:cNvPr>
          <p:cNvSpPr>
            <a:spLocks noGrp="1"/>
          </p:cNvSpPr>
          <p:nvPr>
            <p:ph type="body" sz="quarter" idx="13"/>
          </p:nvPr>
        </p:nvSpPr>
        <p:spPr>
          <a:xfrm>
            <a:off x="1028700" y="1163052"/>
            <a:ext cx="10134600" cy="566597"/>
          </a:xfrm>
        </p:spPr>
        <p:txBody>
          <a:bodyPr/>
          <a:lstStyle/>
          <a:p>
            <a:r>
              <a:rPr lang="en-US" dirty="0"/>
              <a:t>resources</a:t>
            </a:r>
          </a:p>
        </p:txBody>
      </p:sp>
    </p:spTree>
    <p:extLst>
      <p:ext uri="{BB962C8B-B14F-4D97-AF65-F5344CB8AC3E}">
        <p14:creationId xmlns:p14="http://schemas.microsoft.com/office/powerpoint/2010/main" val="2121794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EE4B5-847D-5811-FA76-FF9D13B9D588}"/>
              </a:ext>
            </a:extLst>
          </p:cNvPr>
          <p:cNvSpPr>
            <a:spLocks noGrp="1"/>
          </p:cNvSpPr>
          <p:nvPr>
            <p:ph type="title"/>
          </p:nvPr>
        </p:nvSpPr>
        <p:spPr/>
        <p:txBody>
          <a:bodyPr/>
          <a:lstStyle/>
          <a:p>
            <a:r>
              <a:rPr lang="en-US" dirty="0"/>
              <a:t>Accountancy Europe </a:t>
            </a:r>
            <a:br>
              <a:rPr lang="en-US" dirty="0"/>
            </a:br>
            <a:r>
              <a:rPr lang="en-US" dirty="0"/>
              <a:t>Information Paper</a:t>
            </a:r>
            <a:br>
              <a:rPr lang="en-US" dirty="0"/>
            </a:br>
            <a:r>
              <a:rPr lang="en-US" sz="2400" dirty="0"/>
              <a:t>November 2025</a:t>
            </a:r>
          </a:p>
        </p:txBody>
      </p:sp>
      <p:sp>
        <p:nvSpPr>
          <p:cNvPr id="3" name="Text Placeholder 2">
            <a:extLst>
              <a:ext uri="{FF2B5EF4-FFF2-40B4-BE49-F238E27FC236}">
                <a16:creationId xmlns:a16="http://schemas.microsoft.com/office/drawing/2014/main" id="{DA518378-63B2-79FB-9C1E-E683443AC127}"/>
              </a:ext>
            </a:extLst>
          </p:cNvPr>
          <p:cNvSpPr>
            <a:spLocks noGrp="1"/>
          </p:cNvSpPr>
          <p:nvPr>
            <p:ph type="body" idx="1"/>
          </p:nvPr>
        </p:nvSpPr>
        <p:spPr/>
        <p:txBody>
          <a:bodyPr/>
          <a:lstStyle/>
          <a:p>
            <a:r>
              <a:rPr lang="en-US" dirty="0">
                <a:hlinkClick r:id="rId2"/>
              </a:rPr>
              <a:t>Beyond private equity: Third-Party ownership in the accountancy and audit sector</a:t>
            </a:r>
            <a:endParaRPr lang="en-US" dirty="0"/>
          </a:p>
        </p:txBody>
      </p:sp>
    </p:spTree>
    <p:extLst>
      <p:ext uri="{BB962C8B-B14F-4D97-AF65-F5344CB8AC3E}">
        <p14:creationId xmlns:p14="http://schemas.microsoft.com/office/powerpoint/2010/main" val="4097111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5633B-EB31-91AC-5B3A-6E46752625CE}"/>
              </a:ext>
            </a:extLst>
          </p:cNvPr>
          <p:cNvSpPr>
            <a:spLocks noGrp="1"/>
          </p:cNvSpPr>
          <p:nvPr>
            <p:ph type="title"/>
          </p:nvPr>
        </p:nvSpPr>
        <p:spPr/>
        <p:txBody>
          <a:bodyPr/>
          <a:lstStyle/>
          <a:p>
            <a:r>
              <a:rPr lang="en-US" dirty="0"/>
              <a:t>Accountancy Europe Information Paper</a:t>
            </a:r>
          </a:p>
        </p:txBody>
      </p:sp>
      <p:sp>
        <p:nvSpPr>
          <p:cNvPr id="3" name="Slide Number Placeholder 2">
            <a:extLst>
              <a:ext uri="{FF2B5EF4-FFF2-40B4-BE49-F238E27FC236}">
                <a16:creationId xmlns:a16="http://schemas.microsoft.com/office/drawing/2014/main" id="{3102CCE8-3F77-FEC3-7BBE-8880ADC24138}"/>
              </a:ext>
            </a:extLst>
          </p:cNvPr>
          <p:cNvSpPr>
            <a:spLocks noGrp="1"/>
          </p:cNvSpPr>
          <p:nvPr>
            <p:ph type="sldNum" sz="quarter" idx="12"/>
          </p:nvPr>
        </p:nvSpPr>
        <p:spPr/>
        <p:txBody>
          <a:bodyPr/>
          <a:lstStyle/>
          <a:p>
            <a:fld id="{99A02339-D840-6844-BF2C-3B4B9517014C}" type="slidenum">
              <a:rPr lang="en-US" smtClean="0"/>
              <a:pPr/>
              <a:t>8</a:t>
            </a:fld>
            <a:endParaRPr lang="en-US" dirty="0"/>
          </a:p>
        </p:txBody>
      </p:sp>
      <p:sp>
        <p:nvSpPr>
          <p:cNvPr id="4" name="Text Placeholder 3">
            <a:extLst>
              <a:ext uri="{FF2B5EF4-FFF2-40B4-BE49-F238E27FC236}">
                <a16:creationId xmlns:a16="http://schemas.microsoft.com/office/drawing/2014/main" id="{8E95B465-A45B-9E4E-D3B0-91680385F6B4}"/>
              </a:ext>
            </a:extLst>
          </p:cNvPr>
          <p:cNvSpPr>
            <a:spLocks noGrp="1"/>
          </p:cNvSpPr>
          <p:nvPr>
            <p:ph type="body" sz="quarter" idx="13"/>
          </p:nvPr>
        </p:nvSpPr>
        <p:spPr/>
        <p:txBody>
          <a:bodyPr/>
          <a:lstStyle/>
          <a:p>
            <a:r>
              <a:rPr lang="en-US" dirty="0"/>
              <a:t>Third-party ownership types in the accountancy and audit sector</a:t>
            </a:r>
          </a:p>
        </p:txBody>
      </p:sp>
      <p:graphicFrame>
        <p:nvGraphicFramePr>
          <p:cNvPr id="6" name="Diagram 5">
            <a:extLst>
              <a:ext uri="{FF2B5EF4-FFF2-40B4-BE49-F238E27FC236}">
                <a16:creationId xmlns:a16="http://schemas.microsoft.com/office/drawing/2014/main" id="{ED1CD3A1-6D57-B915-6E73-EA119B5993EA}"/>
              </a:ext>
            </a:extLst>
          </p:cNvPr>
          <p:cNvGraphicFramePr/>
          <p:nvPr>
            <p:extLst>
              <p:ext uri="{D42A27DB-BD31-4B8C-83A1-F6EECF244321}">
                <p14:modId xmlns:p14="http://schemas.microsoft.com/office/powerpoint/2010/main" val="2007175127"/>
              </p:ext>
            </p:extLst>
          </p:nvPr>
        </p:nvGraphicFramePr>
        <p:xfrm>
          <a:off x="1311349" y="1729649"/>
          <a:ext cx="8428074" cy="50255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a:extLst>
              <a:ext uri="{FF2B5EF4-FFF2-40B4-BE49-F238E27FC236}">
                <a16:creationId xmlns:a16="http://schemas.microsoft.com/office/drawing/2014/main" id="{EE54E83D-AD5F-CFB0-C1B8-9D8973704E1A}"/>
              </a:ext>
            </a:extLst>
          </p:cNvPr>
          <p:cNvPicPr>
            <a:picLocks noChangeAspect="1"/>
          </p:cNvPicPr>
          <p:nvPr/>
        </p:nvPicPr>
        <p:blipFill>
          <a:blip r:embed="rId7"/>
          <a:stretch>
            <a:fillRect/>
          </a:stretch>
        </p:blipFill>
        <p:spPr>
          <a:xfrm>
            <a:off x="1536292" y="4683850"/>
            <a:ext cx="1492327" cy="552478"/>
          </a:xfrm>
          <a:prstGeom prst="rect">
            <a:avLst/>
          </a:prstGeom>
        </p:spPr>
      </p:pic>
      <p:pic>
        <p:nvPicPr>
          <p:cNvPr id="10" name="Picture 9">
            <a:extLst>
              <a:ext uri="{FF2B5EF4-FFF2-40B4-BE49-F238E27FC236}">
                <a16:creationId xmlns:a16="http://schemas.microsoft.com/office/drawing/2014/main" id="{65462DFA-B149-72A4-F137-E9EFB6412C54}"/>
              </a:ext>
            </a:extLst>
          </p:cNvPr>
          <p:cNvPicPr>
            <a:picLocks noChangeAspect="1"/>
          </p:cNvPicPr>
          <p:nvPr/>
        </p:nvPicPr>
        <p:blipFill>
          <a:blip r:embed="rId8"/>
          <a:stretch>
            <a:fillRect/>
          </a:stretch>
        </p:blipFill>
        <p:spPr>
          <a:xfrm>
            <a:off x="492124" y="5377431"/>
            <a:ext cx="2857647" cy="635033"/>
          </a:xfrm>
          <a:prstGeom prst="rect">
            <a:avLst/>
          </a:prstGeom>
        </p:spPr>
      </p:pic>
      <p:pic>
        <p:nvPicPr>
          <p:cNvPr id="12" name="Picture 11">
            <a:extLst>
              <a:ext uri="{FF2B5EF4-FFF2-40B4-BE49-F238E27FC236}">
                <a16:creationId xmlns:a16="http://schemas.microsoft.com/office/drawing/2014/main" id="{DB747DAB-DF0C-9432-7135-20525C2DA6B2}"/>
              </a:ext>
            </a:extLst>
          </p:cNvPr>
          <p:cNvPicPr>
            <a:picLocks noChangeAspect="1"/>
          </p:cNvPicPr>
          <p:nvPr/>
        </p:nvPicPr>
        <p:blipFill>
          <a:blip r:embed="rId9"/>
          <a:stretch>
            <a:fillRect/>
          </a:stretch>
        </p:blipFill>
        <p:spPr>
          <a:xfrm>
            <a:off x="7964623" y="4683850"/>
            <a:ext cx="1905098" cy="635033"/>
          </a:xfrm>
          <a:prstGeom prst="rect">
            <a:avLst/>
          </a:prstGeom>
        </p:spPr>
      </p:pic>
      <p:pic>
        <p:nvPicPr>
          <p:cNvPr id="14" name="Picture 13">
            <a:extLst>
              <a:ext uri="{FF2B5EF4-FFF2-40B4-BE49-F238E27FC236}">
                <a16:creationId xmlns:a16="http://schemas.microsoft.com/office/drawing/2014/main" id="{61CCEC4C-6257-7EFF-7701-5A8FC82DAD4E}"/>
              </a:ext>
            </a:extLst>
          </p:cNvPr>
          <p:cNvPicPr>
            <a:picLocks noChangeAspect="1"/>
          </p:cNvPicPr>
          <p:nvPr/>
        </p:nvPicPr>
        <p:blipFill>
          <a:blip r:embed="rId10"/>
          <a:stretch>
            <a:fillRect/>
          </a:stretch>
        </p:blipFill>
        <p:spPr>
          <a:xfrm>
            <a:off x="7515011" y="5599715"/>
            <a:ext cx="1206562" cy="571529"/>
          </a:xfrm>
          <a:prstGeom prst="rect">
            <a:avLst/>
          </a:prstGeom>
        </p:spPr>
      </p:pic>
      <p:pic>
        <p:nvPicPr>
          <p:cNvPr id="16" name="Picture 15">
            <a:extLst>
              <a:ext uri="{FF2B5EF4-FFF2-40B4-BE49-F238E27FC236}">
                <a16:creationId xmlns:a16="http://schemas.microsoft.com/office/drawing/2014/main" id="{32C5429A-CE12-373C-9D18-39563E3EF452}"/>
              </a:ext>
            </a:extLst>
          </p:cNvPr>
          <p:cNvPicPr>
            <a:picLocks noChangeAspect="1"/>
          </p:cNvPicPr>
          <p:nvPr/>
        </p:nvPicPr>
        <p:blipFill>
          <a:blip r:embed="rId11"/>
          <a:stretch>
            <a:fillRect/>
          </a:stretch>
        </p:blipFill>
        <p:spPr>
          <a:xfrm>
            <a:off x="8721573" y="5318883"/>
            <a:ext cx="2978303" cy="596931"/>
          </a:xfrm>
          <a:prstGeom prst="rect">
            <a:avLst/>
          </a:prstGeom>
        </p:spPr>
      </p:pic>
      <p:pic>
        <p:nvPicPr>
          <p:cNvPr id="18" name="Picture 17">
            <a:extLst>
              <a:ext uri="{FF2B5EF4-FFF2-40B4-BE49-F238E27FC236}">
                <a16:creationId xmlns:a16="http://schemas.microsoft.com/office/drawing/2014/main" id="{10D2503C-41A4-F197-D501-FA8B67EA4F6C}"/>
              </a:ext>
            </a:extLst>
          </p:cNvPr>
          <p:cNvPicPr>
            <a:picLocks noChangeAspect="1"/>
          </p:cNvPicPr>
          <p:nvPr/>
        </p:nvPicPr>
        <p:blipFill>
          <a:blip r:embed="rId12"/>
          <a:stretch>
            <a:fillRect/>
          </a:stretch>
        </p:blipFill>
        <p:spPr>
          <a:xfrm>
            <a:off x="7945897" y="2402724"/>
            <a:ext cx="2787793" cy="692186"/>
          </a:xfrm>
          <a:prstGeom prst="rect">
            <a:avLst/>
          </a:prstGeom>
        </p:spPr>
      </p:pic>
      <p:pic>
        <p:nvPicPr>
          <p:cNvPr id="20" name="Picture 19">
            <a:hlinkClick r:id="rId13"/>
            <a:extLst>
              <a:ext uri="{FF2B5EF4-FFF2-40B4-BE49-F238E27FC236}">
                <a16:creationId xmlns:a16="http://schemas.microsoft.com/office/drawing/2014/main" id="{BD2B7045-E82E-26D9-4F8B-1C640CFFF990}"/>
              </a:ext>
            </a:extLst>
          </p:cNvPr>
          <p:cNvPicPr>
            <a:picLocks noChangeAspect="1"/>
          </p:cNvPicPr>
          <p:nvPr/>
        </p:nvPicPr>
        <p:blipFill>
          <a:blip r:embed="rId14"/>
          <a:stretch>
            <a:fillRect/>
          </a:stretch>
        </p:blipFill>
        <p:spPr>
          <a:xfrm>
            <a:off x="775629" y="1736908"/>
            <a:ext cx="1365362" cy="1927774"/>
          </a:xfrm>
          <a:prstGeom prst="rect">
            <a:avLst/>
          </a:prstGeom>
          <a:ln>
            <a:solidFill>
              <a:schemeClr val="accent2"/>
            </a:solidFill>
          </a:ln>
        </p:spPr>
      </p:pic>
    </p:spTree>
    <p:extLst>
      <p:ext uri="{BB962C8B-B14F-4D97-AF65-F5344CB8AC3E}">
        <p14:creationId xmlns:p14="http://schemas.microsoft.com/office/powerpoint/2010/main" val="488459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29FAB-3414-1FD8-2678-BD8C89B4700D}"/>
              </a:ext>
            </a:extLst>
          </p:cNvPr>
          <p:cNvSpPr>
            <a:spLocks noGrp="1"/>
          </p:cNvSpPr>
          <p:nvPr>
            <p:ph type="title"/>
          </p:nvPr>
        </p:nvSpPr>
        <p:spPr/>
        <p:txBody>
          <a:bodyPr/>
          <a:lstStyle/>
          <a:p>
            <a:r>
              <a:rPr lang="en-US" dirty="0"/>
              <a:t>Accountancy Europe Information Paper</a:t>
            </a:r>
          </a:p>
        </p:txBody>
      </p:sp>
      <p:sp>
        <p:nvSpPr>
          <p:cNvPr id="3" name="Slide Number Placeholder 2">
            <a:extLst>
              <a:ext uri="{FF2B5EF4-FFF2-40B4-BE49-F238E27FC236}">
                <a16:creationId xmlns:a16="http://schemas.microsoft.com/office/drawing/2014/main" id="{E9689399-0FEF-2C71-090C-13198E8CB8A2}"/>
              </a:ext>
            </a:extLst>
          </p:cNvPr>
          <p:cNvSpPr>
            <a:spLocks noGrp="1"/>
          </p:cNvSpPr>
          <p:nvPr>
            <p:ph type="sldNum" sz="quarter" idx="12"/>
          </p:nvPr>
        </p:nvSpPr>
        <p:spPr/>
        <p:txBody>
          <a:bodyPr/>
          <a:lstStyle/>
          <a:p>
            <a:fld id="{99A02339-D840-6844-BF2C-3B4B9517014C}" type="slidenum">
              <a:rPr lang="en-US" smtClean="0"/>
              <a:pPr/>
              <a:t>9</a:t>
            </a:fld>
            <a:endParaRPr lang="en-US" dirty="0"/>
          </a:p>
        </p:txBody>
      </p:sp>
      <p:sp>
        <p:nvSpPr>
          <p:cNvPr id="4" name="Text Placeholder 3">
            <a:extLst>
              <a:ext uri="{FF2B5EF4-FFF2-40B4-BE49-F238E27FC236}">
                <a16:creationId xmlns:a16="http://schemas.microsoft.com/office/drawing/2014/main" id="{9A52DE26-955C-A865-0A83-E6EC7F1B2302}"/>
              </a:ext>
            </a:extLst>
          </p:cNvPr>
          <p:cNvSpPr>
            <a:spLocks noGrp="1"/>
          </p:cNvSpPr>
          <p:nvPr>
            <p:ph type="body" sz="quarter" idx="13"/>
          </p:nvPr>
        </p:nvSpPr>
        <p:spPr/>
        <p:txBody>
          <a:bodyPr/>
          <a:lstStyle/>
          <a:p>
            <a:r>
              <a:rPr lang="en-US" dirty="0"/>
              <a:t>What attracts third Party investors and why do accounting firms engage third party owners?</a:t>
            </a:r>
          </a:p>
        </p:txBody>
      </p:sp>
      <p:sp>
        <p:nvSpPr>
          <p:cNvPr id="6" name="Text Placeholder 5">
            <a:extLst>
              <a:ext uri="{FF2B5EF4-FFF2-40B4-BE49-F238E27FC236}">
                <a16:creationId xmlns:a16="http://schemas.microsoft.com/office/drawing/2014/main" id="{FE5EE439-F498-D385-F374-DCC38E4CFF6A}"/>
              </a:ext>
            </a:extLst>
          </p:cNvPr>
          <p:cNvSpPr>
            <a:spLocks noGrp="1"/>
          </p:cNvSpPr>
          <p:nvPr>
            <p:ph type="body" sz="quarter" idx="14"/>
          </p:nvPr>
        </p:nvSpPr>
        <p:spPr>
          <a:xfrm>
            <a:off x="1028700" y="1828800"/>
            <a:ext cx="4722106" cy="3381153"/>
          </a:xfrm>
          <a:solidFill>
            <a:schemeClr val="accent4">
              <a:lumMod val="20000"/>
              <a:lumOff val="80000"/>
            </a:schemeClr>
          </a:solidFill>
          <a:ln>
            <a:solidFill>
              <a:schemeClr val="accent2"/>
            </a:solidFill>
          </a:ln>
        </p:spPr>
        <p:txBody>
          <a:bodyPr/>
          <a:lstStyle/>
          <a:p>
            <a:pPr algn="ctr"/>
            <a:r>
              <a:rPr lang="en-US" sz="2000" b="1" dirty="0"/>
              <a:t>What attracts third party investors?</a:t>
            </a:r>
          </a:p>
          <a:p>
            <a:pPr marL="285750" indent="-285750">
              <a:buFont typeface="Wingdings" panose="05000000000000000000" pitchFamily="2" charset="2"/>
              <a:buChar char="Ø"/>
            </a:pPr>
            <a:r>
              <a:rPr lang="en-US" dirty="0"/>
              <a:t>High client retention, stable and predictable cash flows</a:t>
            </a:r>
          </a:p>
          <a:p>
            <a:pPr marL="285750" indent="-285750">
              <a:buFont typeface="Wingdings" panose="05000000000000000000" pitchFamily="2" charset="2"/>
              <a:buChar char="Ø"/>
            </a:pPr>
            <a:r>
              <a:rPr lang="en-US" dirty="0"/>
              <a:t>Market fragmentation and buy and build approach</a:t>
            </a:r>
          </a:p>
          <a:p>
            <a:pPr marL="285750" indent="-285750">
              <a:buFont typeface="Wingdings" panose="05000000000000000000" pitchFamily="2" charset="2"/>
              <a:buChar char="Ø"/>
            </a:pPr>
            <a:r>
              <a:rPr lang="en-US" dirty="0"/>
              <a:t>Strong growth potential</a:t>
            </a:r>
          </a:p>
          <a:p>
            <a:pPr marL="285750" indent="-285750">
              <a:buFont typeface="Wingdings" panose="05000000000000000000" pitchFamily="2" charset="2"/>
              <a:buChar char="Ø"/>
            </a:pPr>
            <a:r>
              <a:rPr lang="en-US" i="1" dirty="0"/>
              <a:t>Reputation</a:t>
            </a:r>
            <a:r>
              <a:rPr lang="en-US" dirty="0"/>
              <a:t> of the accountancy and audit sector</a:t>
            </a:r>
          </a:p>
        </p:txBody>
      </p:sp>
      <p:sp>
        <p:nvSpPr>
          <p:cNvPr id="7" name="Text Placeholder 6">
            <a:extLst>
              <a:ext uri="{FF2B5EF4-FFF2-40B4-BE49-F238E27FC236}">
                <a16:creationId xmlns:a16="http://schemas.microsoft.com/office/drawing/2014/main" id="{DEBDA265-A95D-6738-8292-CC3F67EA3FB2}"/>
              </a:ext>
            </a:extLst>
          </p:cNvPr>
          <p:cNvSpPr>
            <a:spLocks noGrp="1"/>
          </p:cNvSpPr>
          <p:nvPr>
            <p:ph type="body" sz="quarter" idx="15"/>
          </p:nvPr>
        </p:nvSpPr>
        <p:spPr>
          <a:xfrm>
            <a:off x="6441194" y="1828800"/>
            <a:ext cx="4800964" cy="3381153"/>
          </a:xfrm>
          <a:solidFill>
            <a:schemeClr val="accent4">
              <a:lumMod val="20000"/>
              <a:lumOff val="80000"/>
            </a:schemeClr>
          </a:solidFill>
          <a:ln>
            <a:solidFill>
              <a:schemeClr val="accent2"/>
            </a:solidFill>
          </a:ln>
        </p:spPr>
        <p:txBody>
          <a:bodyPr/>
          <a:lstStyle/>
          <a:p>
            <a:pPr algn="ctr"/>
            <a:r>
              <a:rPr lang="en-US" sz="2000" b="1" dirty="0"/>
              <a:t>Why accounting firms accept third party investments?</a:t>
            </a:r>
          </a:p>
          <a:p>
            <a:pPr marL="285750" indent="-285750">
              <a:buFont typeface="Wingdings" panose="05000000000000000000" pitchFamily="2" charset="2"/>
              <a:buChar char="Ø"/>
            </a:pPr>
            <a:r>
              <a:rPr lang="en-US" dirty="0"/>
              <a:t>Access to capital for growth and expansion</a:t>
            </a:r>
          </a:p>
          <a:p>
            <a:pPr marL="285750" indent="-285750">
              <a:buFont typeface="Wingdings" panose="05000000000000000000" pitchFamily="2" charset="2"/>
              <a:buChar char="Ø"/>
            </a:pPr>
            <a:r>
              <a:rPr lang="en-US" dirty="0"/>
              <a:t>Operational and management expertise</a:t>
            </a:r>
          </a:p>
          <a:p>
            <a:pPr marL="285750" indent="-285750">
              <a:buFont typeface="Wingdings" panose="05000000000000000000" pitchFamily="2" charset="2"/>
              <a:buChar char="Ø"/>
            </a:pPr>
            <a:r>
              <a:rPr lang="en-US" dirty="0"/>
              <a:t>Succession planning and ownership</a:t>
            </a:r>
          </a:p>
        </p:txBody>
      </p:sp>
    </p:spTree>
    <p:extLst>
      <p:ext uri="{BB962C8B-B14F-4D97-AF65-F5344CB8AC3E}">
        <p14:creationId xmlns:p14="http://schemas.microsoft.com/office/powerpoint/2010/main" val="2771250295"/>
      </p:ext>
    </p:extLst>
  </p:cSld>
  <p:clrMapOvr>
    <a:masterClrMapping/>
  </p:clrMapOvr>
</p:sld>
</file>

<file path=ppt/theme/theme1.xml><?xml version="1.0" encoding="utf-8"?>
<a:theme xmlns:a="http://schemas.openxmlformats.org/drawingml/2006/main" name="1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167CEAF1-BDA2-7649-8F7A-47FD8D7CA4EA}"/>
    </a:ext>
  </a:extLst>
</a:theme>
</file>

<file path=ppt/theme/theme2.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ppt/theme/theme3.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4.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6.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7.xml><?xml version="1.0" encoding="utf-8"?>
<a:theme xmlns:a="http://schemas.openxmlformats.org/drawingml/2006/main" name="2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E6BC949-E171-9547-A807-FC8E59B8146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opics xmlns="bb3cf181-f6d2-45cb-ba57-c6cc2309bf63">General</Topics>
    <Topics_x0028_2_x0029_ xmlns="bb3cf181-f6d2-45cb-ba57-c6cc2309bf63" xsi:nil="true"/>
    <HostOrganization xmlns="bb3cf181-f6d2-45cb-ba57-c6cc2309bf63" xsi:nil="true"/>
    <TaxCatchAll xmlns="a5f5a3eb-0a2d-4d6a-9165-21ef9946a014" xsi:nil="true"/>
    <lcf76f155ced4ddcb4097134ff3c332f xmlns="bb3cf181-f6d2-45cb-ba57-c6cc2309bf6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1F8DCD50FF2440ACBA5E255C179837" ma:contentTypeVersion="23" ma:contentTypeDescription="Create a new document." ma:contentTypeScope="" ma:versionID="4cb04c826776d299993d3116c3909bfe">
  <xsd:schema xmlns:xsd="http://www.w3.org/2001/XMLSchema" xmlns:xs="http://www.w3.org/2001/XMLSchema" xmlns:p="http://schemas.microsoft.com/office/2006/metadata/properties" xmlns:ns2="bb3cf181-f6d2-45cb-ba57-c6cc2309bf63" xmlns:ns3="a5f5a3eb-0a2d-4d6a-9165-21ef9946a014" targetNamespace="http://schemas.microsoft.com/office/2006/metadata/properties" ma:root="true" ma:fieldsID="2363b76e248669a257e6db3f18b75ed8" ns2:_="" ns3:_="">
    <xsd:import namespace="bb3cf181-f6d2-45cb-ba57-c6cc2309bf63"/>
    <xsd:import namespace="a5f5a3eb-0a2d-4d6a-9165-21ef9946a014"/>
    <xsd:element name="properties">
      <xsd:complexType>
        <xsd:sequence>
          <xsd:element name="documentManagement">
            <xsd:complexType>
              <xsd:all>
                <xsd:element ref="ns2:Topics" minOccurs="0"/>
                <xsd:element ref="ns2:Topics_x0028_2_x0029_"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HostOrganiz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3cf181-f6d2-45cb-ba57-c6cc2309bf63" elementFormDefault="qualified">
    <xsd:import namespace="http://schemas.microsoft.com/office/2006/documentManagement/types"/>
    <xsd:import namespace="http://schemas.microsoft.com/office/infopath/2007/PartnerControls"/>
    <xsd:element name="Topics" ma:index="3" nillable="true" ma:displayName="Topics" ma:default="General" ma:format="Dropdown" ma:internalName="Topics" ma:readOnly="false">
      <xsd:simpleType>
        <xsd:restriction base="dms:Text">
          <xsd:maxLength value="255"/>
        </xsd:restriction>
      </xsd:simpleType>
    </xsd:element>
    <xsd:element name="Topics_x0028_2_x0029_" ma:index="4" nillable="true" ma:displayName="Topics (2)" ma:format="Dropdown" ma:internalName="Topics_x0028_2_x0029_">
      <xsd:complexType>
        <xsd:complexContent>
          <xsd:extension base="dms:MultiChoiceFillIn">
            <xsd:sequence>
              <xsd:element name="Value" maxOccurs="unbounded" minOccurs="0" nillable="true">
                <xsd:simpleType>
                  <xsd:union memberTypes="dms:Text">
                    <xsd:simpleType>
                      <xsd:restriction base="dms:Choice">
                        <xsd:enumeration value="Public Sector"/>
                        <xsd:enumeration value="Sustainability"/>
                        <xsd:enumeration value="Digitalization"/>
                        <xsd:enumeration value="Anti-Corruption"/>
                        <xsd:enumeration value="SME/SMP"/>
                        <xsd:enumeration value="Audit Quality"/>
                        <xsd:enumeration value="Attractiveness of the Profession"/>
                        <xsd:enumeration value="Integrated Mindset"/>
                        <xsd:enumeration value="IMPACT"/>
                        <xsd:enumeration value="Capacity Building"/>
                      </xsd:restriction>
                    </xsd:simpleType>
                  </xsd:union>
                </xsd:simpleType>
              </xsd:element>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hidden="true"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hidden="true" ma:internalName="MediaServiceOCR" ma:readOnly="true">
      <xsd:simpleType>
        <xsd:restriction base="dms:Note"/>
      </xsd:simpleType>
    </xsd:element>
    <xsd:element name="MediaServiceLocation" ma:index="18" nillable="true" ma:displayName="Location" ma:hidden="true"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hidden="true" ma:internalName="MediaServiceKeyPoints" ma:readOnly="true">
      <xsd:simpleType>
        <xsd:restriction base="dms:Note"/>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HostOrganization" ma:index="26" nillable="true" ma:displayName="Host Organization" ma:format="Dropdown" ma:internalName="HostOrganization">
      <xsd:complexType>
        <xsd:complexContent>
          <xsd:extension base="dms:MultiChoice">
            <xsd:sequence>
              <xsd:element name="Value" maxOccurs="unbounded" minOccurs="0" nillable="true">
                <xsd:simpleType>
                  <xsd:restriction base="dms:Choice">
                    <xsd:enumeration value="ICAB (Bangladesh)"/>
                    <xsd:enumeration value="ICAP (Pakistan)"/>
                    <xsd:enumeration value="AFAA (Arab Federation)"/>
                    <xsd:enumeration value="ICAI (India)"/>
                    <xsd:enumeration value="NBAA (Tanzania)"/>
                    <xsd:enumeration value="PAFA"/>
                    <xsd:enumeration value="CAPA"/>
                    <xsd:enumeration value="FIDEF"/>
                    <xsd:enumeration value="World Bank"/>
                    <xsd:enumeration value="ICAI (India)"/>
                  </xsd:restriction>
                </xsd:simpleType>
              </xsd:element>
            </xsd:sequence>
          </xsd:extension>
        </xsd:complexContent>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0"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hidden="true" ma:internalName="SharedWithDetails" ma:readOnly="true">
      <xsd:simpleType>
        <xsd:restriction base="dms:Note"/>
      </xsd:simpleType>
    </xsd:element>
    <xsd:element name="TaxCatchAll" ma:index="23" nillable="true" ma:displayName="Taxonomy Catch All Column" ma:hidden="true" ma:list="{f7cc8cff-5d31-4a56-b24b-a9f0825dd0ce}" ma:internalName="TaxCatchAll" ma:readOnly="false"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838CB8-0881-406E-A9B8-51DD25DC81A4}">
  <ds:schemaRefs>
    <ds:schemaRef ds:uri="http://schemas.microsoft.com/office/2006/metadata/properties"/>
    <ds:schemaRef ds:uri="http://schemas.microsoft.com/office/infopath/2007/PartnerControls"/>
    <ds:schemaRef ds:uri="bb3cf181-f6d2-45cb-ba57-c6cc2309bf63"/>
    <ds:schemaRef ds:uri="a5f5a3eb-0a2d-4d6a-9165-21ef9946a014"/>
  </ds:schemaRefs>
</ds:datastoreItem>
</file>

<file path=customXml/itemProps2.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3.xml><?xml version="1.0" encoding="utf-8"?>
<ds:datastoreItem xmlns:ds="http://schemas.openxmlformats.org/officeDocument/2006/customXml" ds:itemID="{153152DE-61C1-4B66-999B-A5F62D34B1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3cf181-f6d2-45cb-ba57-c6cc2309bf63"/>
    <ds:schemaRef ds:uri="a5f5a3eb-0a2d-4d6a-9165-21ef9946a0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1_Office Theme</Template>
  <TotalTime>1594</TotalTime>
  <Words>4048</Words>
  <Application>Microsoft Office PowerPoint</Application>
  <PresentationFormat>Widescreen</PresentationFormat>
  <Paragraphs>293</Paragraphs>
  <Slides>36</Slides>
  <Notes>1</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36</vt:i4>
      </vt:variant>
    </vt:vector>
  </HeadingPairs>
  <TitlesOfParts>
    <vt:vector size="48" baseType="lpstr">
      <vt:lpstr>Aptos</vt:lpstr>
      <vt:lpstr>Arial</vt:lpstr>
      <vt:lpstr>Calibri</vt:lpstr>
      <vt:lpstr>Calibri Light</vt:lpstr>
      <vt:lpstr>Wingdings</vt:lpstr>
      <vt:lpstr>1_Office Theme</vt:lpstr>
      <vt:lpstr>2_Office Theme</vt:lpstr>
      <vt:lpstr>3_Office Theme</vt:lpstr>
      <vt:lpstr>3_Custom Design</vt:lpstr>
      <vt:lpstr>Custom Design</vt:lpstr>
      <vt:lpstr>1_Custom Design</vt:lpstr>
      <vt:lpstr>2_Custom Design</vt:lpstr>
      <vt:lpstr>Private Equity Investment in Accounting Firms</vt:lpstr>
      <vt:lpstr>Agenda</vt:lpstr>
      <vt:lpstr>IFAC Content Series: Private Equity Investment (PEI) in Accounting Firms March 2026</vt:lpstr>
      <vt:lpstr>IFAC Content Series: PEI in Accounting Firms</vt:lpstr>
      <vt:lpstr>IFAC Content Series: PEI in Accounting Firms</vt:lpstr>
      <vt:lpstr>IFAC Content Series: PEI in Accounting Firms</vt:lpstr>
      <vt:lpstr>Accountancy Europe  Information Paper November 2025</vt:lpstr>
      <vt:lpstr>Accountancy Europe Information Paper</vt:lpstr>
      <vt:lpstr>Accountancy Europe Information Paper</vt:lpstr>
      <vt:lpstr>Accountancy Europe Information Paper</vt:lpstr>
      <vt:lpstr>AICPA PEEC Exposure Draft December 2025</vt:lpstr>
      <vt:lpstr>Background</vt:lpstr>
      <vt:lpstr>Overview</vt:lpstr>
      <vt:lpstr>Key AICPA PEEC ED Proposals Not Directly or Explicitly Addressed by IESBA Code</vt:lpstr>
      <vt:lpstr>1. Alternative Practice Structures</vt:lpstr>
      <vt:lpstr>1. Alternative Practice Structures</vt:lpstr>
      <vt:lpstr>2. Revised Definition of Network Firm</vt:lpstr>
      <vt:lpstr>2. Revised Definition of Network Firm</vt:lpstr>
      <vt:lpstr>3. Definition of Covered Member</vt:lpstr>
      <vt:lpstr>3. Definition of Covered Member</vt:lpstr>
      <vt:lpstr>4. Strategic and Budgetary Input to Attest Firm</vt:lpstr>
      <vt:lpstr>5. Relationships that Impair Independence</vt:lpstr>
      <vt:lpstr>5. Relationships that Impair Independence</vt:lpstr>
      <vt:lpstr>5. Relationships that Impair Independence</vt:lpstr>
      <vt:lpstr>6. Other Relationships and Circumstances</vt:lpstr>
      <vt:lpstr>7. Additional Conceptual Framework Guidance</vt:lpstr>
      <vt:lpstr>7. Additional Conceptual Framework Guidance</vt:lpstr>
      <vt:lpstr>8. Disclosure to Client</vt:lpstr>
      <vt:lpstr>Matters for IESBA consideration</vt:lpstr>
      <vt:lpstr>Appendix</vt:lpstr>
      <vt:lpstr>Definition of Network in AICPA Code</vt:lpstr>
      <vt:lpstr>Alternative Practice Structure Interpretation</vt:lpstr>
      <vt:lpstr>Alternative Practice Structure Interpretation</vt:lpstr>
      <vt:lpstr>Alternative Practice Structure Interpretation</vt:lpstr>
      <vt:lpstr>Definitions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Loague</dc:creator>
  <cp:lastModifiedBy>Jeanne Viljoen</cp:lastModifiedBy>
  <cp:revision>57</cp:revision>
  <dcterms:created xsi:type="dcterms:W3CDTF">2024-07-30T18:40:14Z</dcterms:created>
  <dcterms:modified xsi:type="dcterms:W3CDTF">2026-03-04T15:50:35Z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0x010100EA1F8DCD50FF2440ACBA5E255C179837</vt:lpwstr>
  </property>
  <property fmtid="{D5CDD505-2E9C-101B-9397-08002B2CF9AE}" pid="3" name="MediaServiceImageTags">
    <vt:lpwstr/>
  </property>
</Properties>
</file>