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7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</p:sldMasterIdLst>
  <p:notesMasterIdLst>
    <p:notesMasterId r:id="rId23"/>
  </p:notesMasterIdLst>
  <p:sldIdLst>
    <p:sldId id="268" r:id="rId12"/>
    <p:sldId id="299" r:id="rId13"/>
    <p:sldId id="339" r:id="rId14"/>
    <p:sldId id="340" r:id="rId15"/>
    <p:sldId id="334" r:id="rId16"/>
    <p:sldId id="335" r:id="rId17"/>
    <p:sldId id="336" r:id="rId18"/>
    <p:sldId id="337" r:id="rId19"/>
    <p:sldId id="341" r:id="rId20"/>
    <p:sldId id="273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AASB" id="{02400C2F-82A9-A04D-8584-D76EF6040E69}">
          <p14:sldIdLst/>
        </p14:section>
        <p14:section name="IESBA" id="{C7A6A806-A4F1-574B-9F2E-E15B44EE21E0}">
          <p14:sldIdLst>
            <p14:sldId id="268"/>
            <p14:sldId id="299"/>
            <p14:sldId id="339"/>
            <p14:sldId id="340"/>
            <p14:sldId id="334"/>
            <p14:sldId id="335"/>
            <p14:sldId id="336"/>
            <p14:sldId id="337"/>
            <p14:sldId id="341"/>
            <p14:sldId id="273"/>
            <p14:sldId id="275"/>
          </p14:sldIdLst>
        </p14:section>
        <p14:section name="IFEA" id="{255F6EB1-3DFF-674C-8241-A9013C8F5367}">
          <p14:sldIdLst/>
        </p14:section>
        <p14:section name="IAASB &amp; IESBA" id="{7364EB5A-9E40-436F-9F8C-10FC40E36B05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2276D6-496F-52B6-6D00-824CB7935334}" name="Ken Siong" initials="KS" userId="S::KenSiong@ethicsboard.org::f7679ae9-de6b-4f69-a967-87584c14b70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583E11-7CDD-4157-8E41-0490EBF0668A}" v="30" dt="2026-03-10T21:29:59.5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94"/>
  </p:normalViewPr>
  <p:slideViewPr>
    <p:cSldViewPr snapToGrid="0">
      <p:cViewPr varScale="1">
        <p:scale>
          <a:sx n="74" d="100"/>
          <a:sy n="74" d="100"/>
        </p:scale>
        <p:origin x="278" y="2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i Peres Jorge" userId="3c860977-b791-4c39-8f8c-f24feaa6a3ae" providerId="ADAL" clId="{0F2BF2CA-577A-40C3-9C61-45AD9EB620E9}"/>
    <pc:docChg chg="modSld">
      <pc:chgData name="Rui Peres Jorge" userId="3c860977-b791-4c39-8f8c-f24feaa6a3ae" providerId="ADAL" clId="{0F2BF2CA-577A-40C3-9C61-45AD9EB620E9}" dt="2026-03-11T11:31:24.551" v="6" actId="108"/>
      <pc:docMkLst>
        <pc:docMk/>
      </pc:docMkLst>
      <pc:sldChg chg="modSp mod">
        <pc:chgData name="Rui Peres Jorge" userId="3c860977-b791-4c39-8f8c-f24feaa6a3ae" providerId="ADAL" clId="{0F2BF2CA-577A-40C3-9C61-45AD9EB620E9}" dt="2026-03-11T11:31:24.551" v="6" actId="108"/>
        <pc:sldMkLst>
          <pc:docMk/>
          <pc:sldMk cId="646058972" sldId="299"/>
        </pc:sldMkLst>
        <pc:spChg chg="mod">
          <ac:chgData name="Rui Peres Jorge" userId="3c860977-b791-4c39-8f8c-f24feaa6a3ae" providerId="ADAL" clId="{0F2BF2CA-577A-40C3-9C61-45AD9EB620E9}" dt="2026-03-11T11:31:24.551" v="6" actId="108"/>
          <ac:spMkLst>
            <pc:docMk/>
            <pc:sldMk cId="646058972" sldId="299"/>
            <ac:spMk id="8" creationId="{10215EDD-01EC-54DB-0658-C0F86F2E1D01}"/>
          </ac:spMkLst>
        </pc:spChg>
      </pc:sldChg>
      <pc:sldChg chg="modSp mod">
        <pc:chgData name="Rui Peres Jorge" userId="3c860977-b791-4c39-8f8c-f24feaa6a3ae" providerId="ADAL" clId="{0F2BF2CA-577A-40C3-9C61-45AD9EB620E9}" dt="2026-03-11T11:25:38.918" v="4" actId="20577"/>
        <pc:sldMkLst>
          <pc:docMk/>
          <pc:sldMk cId="1928562540" sldId="340"/>
        </pc:sldMkLst>
        <pc:spChg chg="mod">
          <ac:chgData name="Rui Peres Jorge" userId="3c860977-b791-4c39-8f8c-f24feaa6a3ae" providerId="ADAL" clId="{0F2BF2CA-577A-40C3-9C61-45AD9EB620E9}" dt="2026-03-11T11:25:38.918" v="4" actId="20577"/>
          <ac:spMkLst>
            <pc:docMk/>
            <pc:sldMk cId="1928562540" sldId="340"/>
            <ac:spMk id="6" creationId="{7EC097EE-0A3E-730A-BD0F-5387187CE988}"/>
          </ac:spMkLst>
        </pc:spChg>
        <pc:spChg chg="mod">
          <ac:chgData name="Rui Peres Jorge" userId="3c860977-b791-4c39-8f8c-f24feaa6a3ae" providerId="ADAL" clId="{0F2BF2CA-577A-40C3-9C61-45AD9EB620E9}" dt="2026-03-11T11:25:27.278" v="2" actId="20577"/>
          <ac:spMkLst>
            <pc:docMk/>
            <pc:sldMk cId="1928562540" sldId="340"/>
            <ac:spMk id="7" creationId="{EF9D4015-CF49-0921-7344-57EC2998946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EthicsandAudit.org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 dirty="0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Foundation for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dirty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1"/>
                </a:solidFill>
              </a:rPr>
              <a:t>@International Auditing and Assurance</a:t>
            </a:r>
            <a:br>
              <a:rPr lang="en-US" sz="2000" dirty="0">
                <a:solidFill>
                  <a:schemeClr val="accent1"/>
                </a:solidFill>
              </a:rPr>
            </a:br>
            <a:r>
              <a:rPr lang="en-US" sz="2000" dirty="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1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968831"/>
            <a:ext cx="5930153" cy="1104325"/>
          </a:xfrm>
        </p:spPr>
        <p:txBody>
          <a:bodyPr>
            <a:normAutofit fontScale="90000"/>
          </a:bodyPr>
          <a:lstStyle/>
          <a:p>
            <a:r>
              <a:rPr lang="en-US" dirty="0"/>
              <a:t>Risk and opportunities 2026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3109E-1DF2-98D8-C27B-DD00F561DD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399" y="4112194"/>
            <a:ext cx="4495800" cy="950026"/>
          </a:xfrm>
        </p:spPr>
        <p:txBody>
          <a:bodyPr/>
          <a:lstStyle/>
          <a:p>
            <a:r>
              <a:rPr lang="en-US" dirty="0"/>
              <a:t>IESBA Strategy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500" dirty="0"/>
              <a:t>IESBA Board</a:t>
            </a:r>
          </a:p>
          <a:p>
            <a:r>
              <a:rPr lang="en-US" sz="1500" dirty="0"/>
              <a:t>March 11, 2026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F6B9E-EF12-6F51-B5BB-D7C0F03B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Comments and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965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8540D-491F-DE73-2F1A-D4F1114EB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9041B4-B013-CB26-C300-9C4E8C6836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3C6101-933B-A144-F84C-15A601C6C6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634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320BC-29EF-A732-6C10-64A5EEC1B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EBF3C-3B46-1392-EA6A-D5EA91DF3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084" y="572877"/>
            <a:ext cx="10134600" cy="550843"/>
          </a:xfrm>
        </p:spPr>
        <p:txBody>
          <a:bodyPr/>
          <a:lstStyle/>
          <a:p>
            <a:r>
              <a:rPr lang="en-US" b="1" dirty="0"/>
              <a:t>From 2025 to 2026 — What Has Changed?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980A42-4E70-FFFE-7E28-DB45219EA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647502-20AA-DA31-3618-1F1BE4EC5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6084" y="1163052"/>
            <a:ext cx="10134600" cy="566597"/>
          </a:xfrm>
        </p:spPr>
        <p:txBody>
          <a:bodyPr/>
          <a:lstStyle/>
          <a:p>
            <a:r>
              <a:rPr lang="en-US" dirty="0"/>
              <a:t>Risk and Opportunities 2026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0215EDD-01EC-54DB-0658-C0F86F2E1D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6830" y="1729649"/>
            <a:ext cx="10749086" cy="4555474"/>
          </a:xfrm>
        </p:spPr>
        <p:txBody>
          <a:bodyPr/>
          <a:lstStyle/>
          <a:p>
            <a:r>
              <a:rPr lang="en-US" dirty="0"/>
              <a:t>• </a:t>
            </a:r>
            <a:r>
              <a:rPr lang="en-US" b="1" dirty="0"/>
              <a:t>From temporary turbulence to structural fragmentation.</a:t>
            </a:r>
            <a:br>
              <a:rPr lang="en-US" dirty="0"/>
            </a:br>
            <a:r>
              <a:rPr lang="en-US" dirty="0"/>
              <a:t>Volatility in 2025 was seen as disruption to manage; by 2026, geopolitical rivalry and regulatory fragmentation are becoming defining features of a multipolar global order.</a:t>
            </a:r>
          </a:p>
          <a:p>
            <a:r>
              <a:rPr lang="en-US" dirty="0"/>
              <a:t>• </a:t>
            </a:r>
            <a:r>
              <a:rPr lang="en-US" b="1" dirty="0"/>
              <a:t>AI shifts from innovation story to governance challenge.</a:t>
            </a:r>
            <a:br>
              <a:rPr lang="en-US" dirty="0"/>
            </a:br>
            <a:r>
              <a:rPr lang="en-US" dirty="0"/>
              <a:t>In 2025, AI was framed mainly as productivity and experimentation. In 2026, it becomes a systemic issue involving governance, accountability, resilience, and ethical oversight.</a:t>
            </a:r>
          </a:p>
          <a:p>
            <a:r>
              <a:rPr lang="en-US" dirty="0"/>
              <a:t>• </a:t>
            </a:r>
            <a:r>
              <a:rPr lang="en-US" b="1" dirty="0"/>
              <a:t>Short-term priorities shift away from climate change toward geopolitics, technology, and economic pressures.</a:t>
            </a:r>
            <a:br>
              <a:rPr lang="en-US" dirty="0"/>
            </a:br>
            <a:r>
              <a:rPr lang="en-US" dirty="0"/>
              <a:t>Environmental risks remain significant, but immediate attention has moved toward geopolitical competition, technological disruption, and macroeconomic constraints.</a:t>
            </a:r>
          </a:p>
          <a:p>
            <a:r>
              <a:rPr lang="en-US" dirty="0"/>
              <a:t>• </a:t>
            </a:r>
            <a:r>
              <a:rPr lang="en-US" b="1" dirty="0"/>
              <a:t>Economic stress and financial shifts deepen systemic pressures.</a:t>
            </a:r>
            <a:br>
              <a:rPr lang="en-US" dirty="0"/>
            </a:br>
            <a:r>
              <a:rPr lang="en-US" dirty="0"/>
              <a:t>Subdued growth, high debt, constrained fiscal space, and expanding private markets — including private equity — are reshaping financial risks and raising new implications for the profession.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058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B8968-D4BC-AB92-C279-FD5633FA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78572-80BF-071C-FEBE-43810D036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269" y="572877"/>
            <a:ext cx="10134600" cy="550843"/>
          </a:xfrm>
        </p:spPr>
        <p:txBody>
          <a:bodyPr/>
          <a:lstStyle/>
          <a:p>
            <a:r>
              <a:rPr lang="en-US" b="1" dirty="0"/>
              <a:t>Survey 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84F7DE-0BC1-6713-B793-F15CCBAC6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75B63-0BCC-3DB7-F397-ED5033A38D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8269" y="1163052"/>
            <a:ext cx="10134600" cy="566597"/>
          </a:xfrm>
        </p:spPr>
        <p:txBody>
          <a:bodyPr/>
          <a:lstStyle/>
          <a:p>
            <a:r>
              <a:rPr lang="en-US" dirty="0"/>
              <a:t>Risk and Opportunities 2026</a:t>
            </a:r>
          </a:p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44EE4B6-0270-AF2C-BB8C-4F3709FC6F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667" y="1768981"/>
            <a:ext cx="5067300" cy="4114800"/>
          </a:xfrm>
        </p:spPr>
        <p:txBody>
          <a:bodyPr/>
          <a:lstStyle/>
          <a:p>
            <a:pPr marL="283464" indent="-283464"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Survey</a:t>
            </a:r>
          </a:p>
          <a:p>
            <a:pPr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6 Dimensions: </a:t>
            </a:r>
            <a:r>
              <a:rPr lang="en-US" sz="1800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Political, Economic, Social, Technological, Environmental, and Legal</a:t>
            </a:r>
          </a:p>
          <a:p>
            <a:pPr algn="l" rtl="0" eaLnBrk="1" latinLnBrk="0" hangingPunct="1">
              <a:lnSpc>
                <a:spcPct val="120000"/>
              </a:lnSpc>
              <a:spcBef>
                <a:spcPts val="1000"/>
              </a:spcBef>
            </a:pPr>
            <a:endParaRPr lang="en-US" sz="1800" b="1" dirty="0">
              <a:solidFill>
                <a:srgbClr val="2C4151"/>
              </a:solidFill>
              <a:effectLst/>
              <a:latin typeface="Calibri" panose="020F0502020204030204" pitchFamily="34" charset="0"/>
            </a:endParaRPr>
          </a:p>
          <a:p>
            <a:pPr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18 Risks and 17 Opportunities, </a:t>
            </a:r>
            <a:r>
              <a:rPr lang="en-US" sz="1800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rated on a scale of 1–6 (level of intensity)</a:t>
            </a:r>
          </a:p>
          <a:p>
            <a:pPr algn="l" rtl="0" eaLnBrk="1" latinLnBrk="0" hangingPunct="1">
              <a:lnSpc>
                <a:spcPct val="120000"/>
              </a:lnSpc>
              <a:spcBef>
                <a:spcPts val="1000"/>
              </a:spcBef>
            </a:pPr>
            <a:endParaRPr lang="en-US" sz="1800" b="1" dirty="0">
              <a:solidFill>
                <a:srgbClr val="2C4151"/>
              </a:solidFill>
              <a:effectLst/>
              <a:latin typeface="Calibri" panose="020F0502020204030204" pitchFamily="34" charset="0"/>
            </a:endParaRPr>
          </a:p>
          <a:p>
            <a:pPr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Respondents:</a:t>
            </a:r>
          </a:p>
          <a:p>
            <a:pPr marL="285750" indent="-285750" algn="l" rtl="0" eaLnBrk="1" latinLnBrk="0" hangingPunct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15/16 Board Members</a:t>
            </a:r>
          </a:p>
          <a:p>
            <a:pPr marL="285750" indent="-285750" algn="l" rtl="0" eaLnBrk="1" latinLnBrk="0" hangingPunct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C4151"/>
                </a:solidFill>
              </a:rPr>
              <a:t>6</a:t>
            </a:r>
            <a:r>
              <a:rPr lang="en-US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/14 Staff Members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BB9E976-515A-428C-64CD-C571BB8D78AC}"/>
              </a:ext>
            </a:extLst>
          </p:cNvPr>
          <p:cNvSpPr txBox="1">
            <a:spLocks/>
          </p:cNvSpPr>
          <p:nvPr/>
        </p:nvSpPr>
        <p:spPr>
          <a:xfrm>
            <a:off x="6252937" y="1729649"/>
            <a:ext cx="5661157" cy="41148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3464" indent="-283464"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Results</a:t>
            </a:r>
          </a:p>
          <a:p>
            <a:pPr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Opportunities</a:t>
            </a:r>
            <a:endParaRPr lang="en-US" sz="1800" b="1" dirty="0">
              <a:solidFill>
                <a:srgbClr val="2C4151"/>
              </a:solidFill>
            </a:endParaRPr>
          </a:p>
          <a:p>
            <a:pPr marL="285750" indent="-285750" algn="l" rtl="0" eaLnBrk="1" latinLnBrk="0" hangingPunct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2025 Average intensity: 4.67 (Board) &amp; 4.46 (Staff)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C4151"/>
                </a:solidFill>
              </a:rPr>
              <a:t>2026 Average intensity: </a:t>
            </a:r>
            <a:r>
              <a:rPr lang="en-US" b="1" dirty="0">
                <a:solidFill>
                  <a:srgbClr val="2C4151"/>
                </a:solidFill>
              </a:rPr>
              <a:t>4.41</a:t>
            </a:r>
            <a:r>
              <a:rPr lang="en-US" dirty="0">
                <a:solidFill>
                  <a:srgbClr val="2C4151"/>
                </a:solidFill>
              </a:rPr>
              <a:t> (Board) &amp; </a:t>
            </a:r>
            <a:r>
              <a:rPr lang="en-US" b="1" dirty="0">
                <a:solidFill>
                  <a:srgbClr val="2C4151"/>
                </a:solidFill>
              </a:rPr>
              <a:t>4.54 </a:t>
            </a:r>
            <a:r>
              <a:rPr lang="en-US" dirty="0">
                <a:solidFill>
                  <a:srgbClr val="2C4151"/>
                </a:solidFill>
              </a:rPr>
              <a:t>(Staff)</a:t>
            </a:r>
          </a:p>
          <a:p>
            <a:pPr marL="285750" indent="-285750" algn="l" rtl="0" eaLnBrk="1" latinLnBrk="0" hangingPunct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endParaRPr lang="en-US" dirty="0">
              <a:solidFill>
                <a:srgbClr val="2C4151"/>
              </a:solidFill>
              <a:effectLst/>
              <a:latin typeface="Calibri" panose="020F0502020204030204" pitchFamily="34" charset="0"/>
            </a:endParaRPr>
          </a:p>
          <a:p>
            <a:pPr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Risks</a:t>
            </a:r>
          </a:p>
          <a:p>
            <a:pPr marL="285750" indent="-285750" algn="l" rtl="0" eaLnBrk="1" latinLnBrk="0" hangingPunct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2025 Average intensity: 4.26 (Board) &amp; 4.26 (Staff)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C4151"/>
                </a:solidFill>
              </a:rPr>
              <a:t>2026 Average intensity: </a:t>
            </a:r>
            <a:r>
              <a:rPr lang="en-US" b="1" dirty="0">
                <a:solidFill>
                  <a:srgbClr val="2C4151"/>
                </a:solidFill>
              </a:rPr>
              <a:t>4.31</a:t>
            </a:r>
            <a:r>
              <a:rPr lang="en-US" dirty="0">
                <a:solidFill>
                  <a:srgbClr val="2C4151"/>
                </a:solidFill>
              </a:rPr>
              <a:t> (Board) &amp; </a:t>
            </a:r>
            <a:r>
              <a:rPr lang="en-US" b="1" dirty="0">
                <a:solidFill>
                  <a:srgbClr val="2C4151"/>
                </a:solidFill>
              </a:rPr>
              <a:t>4.48</a:t>
            </a:r>
            <a:r>
              <a:rPr lang="en-US" dirty="0">
                <a:solidFill>
                  <a:srgbClr val="2C4151"/>
                </a:solidFill>
              </a:rPr>
              <a:t> (Staff)</a:t>
            </a:r>
          </a:p>
          <a:p>
            <a:pPr marL="285750" indent="-285750" algn="l" rtl="0" eaLnBrk="1" latinLnBrk="0" hangingPunct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endParaRPr lang="en-US" dirty="0">
              <a:solidFill>
                <a:srgbClr val="2C4151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235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4740-402F-6402-7932-939A6A767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53AD9-5216-0AE5-7D61-86F6F9ABD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269" y="572877"/>
            <a:ext cx="10134600" cy="550843"/>
          </a:xfrm>
        </p:spPr>
        <p:txBody>
          <a:bodyPr/>
          <a:lstStyle/>
          <a:p>
            <a:r>
              <a:rPr lang="en-US" b="1" dirty="0"/>
              <a:t>PESTEL Dimensions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58E913-F87F-3B85-314F-E5A549AEC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394A12-0F18-8511-DCFB-6A5E8CD271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8269" y="1163052"/>
            <a:ext cx="10134600" cy="566597"/>
          </a:xfrm>
        </p:spPr>
        <p:txBody>
          <a:bodyPr/>
          <a:lstStyle/>
          <a:p>
            <a:r>
              <a:rPr lang="en-US" dirty="0"/>
              <a:t>Risk and Opportunities 2026</a:t>
            </a:r>
          </a:p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C097EE-0A3E-730A-BD0F-5387187CE9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1667" y="1781877"/>
            <a:ext cx="5067300" cy="4114800"/>
          </a:xfrm>
        </p:spPr>
        <p:txBody>
          <a:bodyPr/>
          <a:lstStyle/>
          <a:p>
            <a:pPr marL="283464" indent="-283464"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 Environment </a:t>
            </a:r>
            <a:r>
              <a:rPr lang="en-US" dirty="0"/>
              <a:t>as biggest risk; political and social as biggest opportunities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Only 1 dimension seen as posing higher risks than opportunities</a:t>
            </a:r>
          </a:p>
          <a:p>
            <a:pPr marL="283464" indent="-283464" algn="l" rtl="0" eaLnBrk="1" latinLnBrk="0" hangingPunct="1">
              <a:lnSpc>
                <a:spcPct val="120000"/>
              </a:lnSpc>
              <a:spcBef>
                <a:spcPts val="1000"/>
              </a:spcBef>
            </a:pPr>
            <a:endParaRPr lang="en-US" b="1" dirty="0">
              <a:solidFill>
                <a:srgbClr val="2C4151"/>
              </a:solidFill>
            </a:endParaRPr>
          </a:p>
          <a:p>
            <a:pPr marL="283464" indent="-283464" algn="l" rtl="0" eaLnBrk="1" latinLnBrk="0" hangingPunct="1">
              <a:lnSpc>
                <a:spcPct val="120000"/>
              </a:lnSpc>
              <a:spcBef>
                <a:spcPts val="1000"/>
              </a:spcBef>
            </a:pPr>
            <a:endParaRPr lang="en-US" sz="1800" b="1" dirty="0">
              <a:solidFill>
                <a:srgbClr val="2C415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F9D4015-CF49-0921-7344-57EC29989465}"/>
              </a:ext>
            </a:extLst>
          </p:cNvPr>
          <p:cNvSpPr txBox="1">
            <a:spLocks/>
          </p:cNvSpPr>
          <p:nvPr/>
        </p:nvSpPr>
        <p:spPr>
          <a:xfrm>
            <a:off x="5658967" y="1781877"/>
            <a:ext cx="6322017" cy="41148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3464" indent="-283464" algn="l" rtl="0" eaLnBrk="1" latinLnBrk="0" hangingPunct="1">
              <a:lnSpc>
                <a:spcPct val="120000"/>
              </a:lnSpc>
              <a:spcBef>
                <a:spcPts val="1000"/>
              </a:spcBef>
            </a:pPr>
            <a:r>
              <a:rPr lang="en-US" sz="1800" b="1" dirty="0">
                <a:solidFill>
                  <a:srgbClr val="2C4151"/>
                </a:solidFill>
                <a:effectLst/>
                <a:latin typeface="Calibri" panose="020F0502020204030204" pitchFamily="34" charset="0"/>
              </a:rPr>
              <a:t>Staff</a:t>
            </a:r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Environment, political and technological dimensions as higher risks; social and political dimensions as highest opportunities </a:t>
            </a:r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4 of the 6 dimensions offer higher risks than opportunities</a:t>
            </a:r>
          </a:p>
          <a:p>
            <a:pPr marL="283464" indent="-283464" algn="l" rtl="0" eaLnBrk="1" latinLnBrk="0" hangingPunct="1">
              <a:lnSpc>
                <a:spcPct val="120000"/>
              </a:lnSpc>
              <a:spcBef>
                <a:spcPts val="1000"/>
              </a:spcBef>
            </a:pPr>
            <a:endParaRPr lang="en-US" sz="1800" b="1" dirty="0">
              <a:solidFill>
                <a:srgbClr val="2C4151"/>
              </a:solidFill>
              <a:effectLst/>
              <a:latin typeface="Calibri" panose="020F0502020204030204" pitchFamily="34" charset="0"/>
            </a:endParaRPr>
          </a:p>
          <a:p>
            <a:pPr marL="285750" indent="-285750" algn="l" rtl="0" eaLnBrk="1" latinLnBrk="0" hangingPunct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endParaRPr lang="en-US" dirty="0">
              <a:solidFill>
                <a:srgbClr val="2C4151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7C06EB-9870-BD8C-ABC7-FDC9CF800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67" y="3839277"/>
            <a:ext cx="4550856" cy="19601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36E7E1-627D-0831-89B4-9BB5467BA2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765" y="3826381"/>
            <a:ext cx="4735730" cy="198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62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888CC-E857-9367-E023-244E0188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08" y="595236"/>
            <a:ext cx="12310208" cy="550843"/>
          </a:xfrm>
        </p:spPr>
        <p:txBody>
          <a:bodyPr/>
          <a:lstStyle/>
          <a:p>
            <a:r>
              <a:rPr lang="en-US" sz="2400" b="1" dirty="0">
                <a:solidFill>
                  <a:schemeClr val="tx1">
                    <a:lumMod val="50000"/>
                  </a:schemeClr>
                </a:solidFill>
              </a:rPr>
              <a:t>Less relevant risks: </a:t>
            </a:r>
            <a:r>
              <a:rPr lang="en-US" sz="2000" b="1" dirty="0"/>
              <a:t> Talent and capacity constraints in the industry, regulatory resistance and Tech on Sustainability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996784-29A1-A742-86DB-5401B89C9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A4E529-9988-6B70-78E7-939AFB41B0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499" y="1146079"/>
            <a:ext cx="9911299" cy="506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6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2BA05-5D5F-BD1B-4DBC-41144173E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60D4-A099-B4B5-D4E4-A826937BB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595236"/>
            <a:ext cx="10820400" cy="550843"/>
          </a:xfrm>
        </p:spPr>
        <p:txBody>
          <a:bodyPr/>
          <a:lstStyle/>
          <a:p>
            <a:r>
              <a:rPr lang="en-US" sz="2400" b="1" dirty="0">
                <a:solidFill>
                  <a:schemeClr val="tx1">
                    <a:lumMod val="50000"/>
                  </a:schemeClr>
                </a:solidFill>
              </a:rPr>
              <a:t>Lower level opportunities: </a:t>
            </a:r>
            <a:r>
              <a:rPr lang="en-US" sz="2000" b="1" dirty="0"/>
              <a:t>Climate risk, market volatility, and stricter supervision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BF4DA9-8EE9-63E7-CB20-4B2F3362D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549DBF-5956-7BB5-4247-F3416741D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07" y="1061182"/>
            <a:ext cx="10167816" cy="512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74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7DD7A-A0E9-87C6-B954-D144C6A20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DC8C4-D834-DD55-DAFD-8260AB3A7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595236"/>
            <a:ext cx="11849100" cy="550843"/>
          </a:xfrm>
        </p:spPr>
        <p:txBody>
          <a:bodyPr/>
          <a:lstStyle/>
          <a:p>
            <a:r>
              <a:rPr lang="en-US" sz="2400" b="1" dirty="0">
                <a:solidFill>
                  <a:schemeClr val="tx1">
                    <a:lumMod val="50000"/>
                  </a:schemeClr>
                </a:solidFill>
              </a:rPr>
              <a:t>Top risks: </a:t>
            </a:r>
            <a:r>
              <a:rPr lang="en-US" sz="2000" b="1" dirty="0"/>
              <a:t>Technology governance gaps, sustainability fragmentation, and IESBA’s ability to shape implementation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0AD8E2-3B6C-AFFE-909F-E59048F7F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72D3E8-A667-A3C6-68A7-8898F3CB2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54" y="1072051"/>
            <a:ext cx="10542761" cy="502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88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16C8C-4A66-1FEE-E110-9D99A9EA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FF3F9-1866-717E-C712-5FD95F6B9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525" y="595236"/>
            <a:ext cx="12177152" cy="550843"/>
          </a:xfrm>
        </p:spPr>
        <p:txBody>
          <a:bodyPr/>
          <a:lstStyle/>
          <a:p>
            <a:r>
              <a:rPr lang="en-US" sz="2400" b="1" dirty="0">
                <a:solidFill>
                  <a:schemeClr val="tx1">
                    <a:lumMod val="50000"/>
                  </a:schemeClr>
                </a:solidFill>
              </a:rPr>
              <a:t>Top opportunities: </a:t>
            </a:r>
            <a:r>
              <a:rPr lang="en-US" sz="2000" b="1" dirty="0"/>
              <a:t>Global Ethics Standards as a tool to manage technology/AI, geopolitical and fragmentation risks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357222-2C14-7EA5-E986-C110D34B6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C7289F-408F-18AD-08D6-7EF38E622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43" y="1146079"/>
            <a:ext cx="10417052" cy="501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31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74074-062D-DAF7-97C1-CEE0052DE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FD21B-0367-6C07-5A9B-0B8E56BD3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269" y="572877"/>
            <a:ext cx="10134600" cy="550843"/>
          </a:xfrm>
        </p:spPr>
        <p:txBody>
          <a:bodyPr/>
          <a:lstStyle/>
          <a:p>
            <a:r>
              <a:rPr lang="en-US" b="1" dirty="0"/>
              <a:t>Possible Implications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8C69D8-8F92-71CE-563C-641BE8398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8C9068-5FF4-6C97-1B97-2CFDCD6269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8269" y="1163052"/>
            <a:ext cx="10134600" cy="566597"/>
          </a:xfrm>
        </p:spPr>
        <p:txBody>
          <a:bodyPr/>
          <a:lstStyle/>
          <a:p>
            <a:r>
              <a:rPr lang="en-US" dirty="0"/>
              <a:t>Risk and Opportunities 2026</a:t>
            </a:r>
          </a:p>
          <a:p>
            <a:endParaRPr lang="en-US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ED951BF2-8A06-6420-BE9F-E0BF0F3A42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8084" y="1659311"/>
            <a:ext cx="11819793" cy="455547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Reinforce the IESBA global baseline role</a:t>
            </a:r>
          </a:p>
          <a:p>
            <a:r>
              <a:rPr lang="en-US" dirty="0"/>
              <a:t>In a more fragmented and volatile world, a consistent global ethics framework may become even more valuable as a stabilization and resilience tool. Relevant implication for FCG, PEI, TWG workstreams,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Elevate AI and technology on the core agenda</a:t>
            </a:r>
          </a:p>
          <a:p>
            <a:r>
              <a:rPr lang="en-US" dirty="0"/>
              <a:t>As AI becomes systemic, ethical judgment, accountability, and oversight move from peripheral discussion to strategic priority.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Strengthen regional engagement and adoption efforts</a:t>
            </a:r>
          </a:p>
          <a:p>
            <a:r>
              <a:rPr lang="en-US" dirty="0"/>
              <a:t>With increasing regulatory localization, adoption is more challenging. A more proactive, region/jurisdictional-specific engagement approach may be warranted, in line with current plans and SMART approaches.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Lean into the public interest narrative</a:t>
            </a:r>
            <a:endParaRPr lang="en-US" dirty="0"/>
          </a:p>
          <a:p>
            <a:r>
              <a:rPr lang="en-US" dirty="0"/>
              <a:t>Polarization and imbalances increase the importance of visible ethical leadership. Clear articulation of IESBA </a:t>
            </a:r>
            <a:r>
              <a:rPr lang="en-US"/>
              <a:t>mission and the </a:t>
            </a:r>
            <a:r>
              <a:rPr lang="en-US" dirty="0"/>
              <a:t>Code’s public interest value will matter more.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3384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91D021D7-728B-4512-992A-FEA5693C0BFE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BD9D6610-4174-4402-B786-FECB11B53D0E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EF89E671-90AA-487B-BD82-71796809E737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2C066252-6C2F-466E-82EA-3F1A190A07DB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7D2AABE5-041B-4A0B-978A-C71E2639B62C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8CAC7DF9-D2C3-4B77-BEBC-F61693D1AE6B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73359519-0DB6-403F-B01D-F689C37B971B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23A80865-FAC7-449B-B769-FE9EF7A9DDE2}" vid="{342F218B-3F28-4282-B0D0-4453A5B3838C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opics xmlns="bb3cf181-f6d2-45cb-ba57-c6cc2309bf63">General</Topics>
    <Topics_x0028_2_x0029_ xmlns="bb3cf181-f6d2-45cb-ba57-c6cc2309bf63" xsi:nil="true"/>
    <HostOrganization xmlns="bb3cf181-f6d2-45cb-ba57-c6cc2309bf63" xsi:nil="true"/>
    <TaxCatchAll xmlns="a5f5a3eb-0a2d-4d6a-9165-21ef9946a014" xsi:nil="true"/>
    <lcf76f155ced4ddcb4097134ff3c332f xmlns="bb3cf181-f6d2-45cb-ba57-c6cc2309bf6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1F8DCD50FF2440ACBA5E255C179837" ma:contentTypeVersion="23" ma:contentTypeDescription="Create a new document." ma:contentTypeScope="" ma:versionID="4cb04c826776d299993d3116c3909bfe">
  <xsd:schema xmlns:xsd="http://www.w3.org/2001/XMLSchema" xmlns:xs="http://www.w3.org/2001/XMLSchema" xmlns:p="http://schemas.microsoft.com/office/2006/metadata/properties" xmlns:ns2="bb3cf181-f6d2-45cb-ba57-c6cc2309bf63" xmlns:ns3="a5f5a3eb-0a2d-4d6a-9165-21ef9946a014" targetNamespace="http://schemas.microsoft.com/office/2006/metadata/properties" ma:root="true" ma:fieldsID="2363b76e248669a257e6db3f18b75ed8" ns2:_="" ns3:_="">
    <xsd:import namespace="bb3cf181-f6d2-45cb-ba57-c6cc2309bf63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Topics" minOccurs="0"/>
                <xsd:element ref="ns2:Topics_x0028_2_x0029_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HostOrganiz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3cf181-f6d2-45cb-ba57-c6cc2309bf63" elementFormDefault="qualified">
    <xsd:import namespace="http://schemas.microsoft.com/office/2006/documentManagement/types"/>
    <xsd:import namespace="http://schemas.microsoft.com/office/infopath/2007/PartnerControls"/>
    <xsd:element name="Topics" ma:index="3" nillable="true" ma:displayName="Topics" ma:default="General" ma:format="Dropdown" ma:internalName="Topics" ma:readOnly="false">
      <xsd:simpleType>
        <xsd:restriction base="dms:Text">
          <xsd:maxLength value="255"/>
        </xsd:restriction>
      </xsd:simpleType>
    </xsd:element>
    <xsd:element name="Topics_x0028_2_x0029_" ma:index="4" nillable="true" ma:displayName="Topics (2)" ma:format="Dropdown" ma:internalName="Topics_x0028_2_x0029_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Public Sector"/>
                        <xsd:enumeration value="Sustainability"/>
                        <xsd:enumeration value="Digitalization"/>
                        <xsd:enumeration value="Anti-Corruption"/>
                        <xsd:enumeration value="SME/SMP"/>
                        <xsd:enumeration value="Audit Quality"/>
                        <xsd:enumeration value="Attractiveness of the Profession"/>
                        <xsd:enumeration value="Integrated Mindset"/>
                        <xsd:enumeration value="IMPACT"/>
                        <xsd:enumeration value="Capacity Building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hidden="true" ma:internalName="MediaServiceOCR" ma:readOnly="true">
      <xsd:simpleType>
        <xsd:restriction base="dms:Note"/>
      </xsd:simpleType>
    </xsd:element>
    <xsd:element name="MediaServiceLocation" ma:index="18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hidden="true" ma:internalName="MediaServiceKeyPoints" ma:readOnly="true">
      <xsd:simpleType>
        <xsd:restriction base="dms:Note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HostOrganization" ma:index="26" nillable="true" ma:displayName="Host Organization" ma:format="Dropdown" ma:internalName="HostOrganizat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ICAB (Bangladesh)"/>
                    <xsd:enumeration value="ICAP (Pakistan)"/>
                    <xsd:enumeration value="AFAA (Arab Federation)"/>
                    <xsd:enumeration value="ICAI (India)"/>
                    <xsd:enumeration value="NBAA (Tanzania)"/>
                    <xsd:enumeration value="PAFA"/>
                    <xsd:enumeration value="CAPA"/>
                    <xsd:enumeration value="FIDEF"/>
                    <xsd:enumeration value="World Bank"/>
                    <xsd:enumeration value="ICAI (India)"/>
                  </xsd:restriction>
                </xsd:simpleType>
              </xsd:element>
            </xsd:sequence>
          </xsd:extension>
        </xsd:complexContent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3" nillable="true" ma:displayName="Taxonomy Catch All Column" ma:hidden="true" ma:list="{f7cc8cff-5d31-4a56-b24b-a9f0825dd0ce}" ma:internalName="TaxCatchAll" ma:readOnly="false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F838CB8-0881-406E-A9B8-51DD25DC81A4}">
  <ds:schemaRefs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bb3cf181-f6d2-45cb-ba57-c6cc2309bf63"/>
    <ds:schemaRef ds:uri="http://purl.org/dc/dcmitype/"/>
    <ds:schemaRef ds:uri="a5f5a3eb-0a2d-4d6a-9165-21ef9946a01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53152DE-61C1-4B66-999B-A5F62D34B1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3cf181-f6d2-45cb-ba57-c6cc2309bf63"/>
    <ds:schemaRef ds:uri="a5f5a3eb-0a2d-4d6a-9165-21ef9946a0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IESBA PowerPoint template - Jan 2025, updated</Template>
  <TotalTime>4939</TotalTime>
  <Words>567</Words>
  <Application>Microsoft Office PowerPoint</Application>
  <PresentationFormat>Widescreen</PresentationFormat>
  <Paragraphs>59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Courier New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Risk and opportunities 2026</vt:lpstr>
      <vt:lpstr>From 2025 to 2026 — What Has Changed?</vt:lpstr>
      <vt:lpstr>Survey Overview</vt:lpstr>
      <vt:lpstr>PESTEL Dimensions</vt:lpstr>
      <vt:lpstr>Less relevant risks:  Talent and capacity constraints in the industry, regulatory resistance and Tech on Sustainability</vt:lpstr>
      <vt:lpstr>Lower level opportunities: Climate risk, market volatility, and stricter supervision</vt:lpstr>
      <vt:lpstr>Top risks: Technology governance gaps, sustainability fragmentation, and IESBA’s ability to shape implementation </vt:lpstr>
      <vt:lpstr>Top opportunities: Global Ethics Standards as a tool to manage technology/AI, geopolitical and fragmentation risks</vt:lpstr>
      <vt:lpstr>Possible Implications</vt:lpstr>
      <vt:lpstr>Comments and Questions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Rui Peres Jorge</dc:creator>
  <cp:lastModifiedBy>Rui Peres Jorge</cp:lastModifiedBy>
  <cp:revision>9</cp:revision>
  <dcterms:created xsi:type="dcterms:W3CDTF">2025-02-06T20:55:47Z</dcterms:created>
  <dcterms:modified xsi:type="dcterms:W3CDTF">2026-03-11T11:31:33Z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0x010100EA1F8DCD50FF2440ACBA5E255C179837</vt:lpwstr>
  </property>
  <property fmtid="{D5CDD505-2E9C-101B-9397-08002B2CF9AE}" pid="3" name="MediaServiceImageTags">
    <vt:lpwstr/>
  </property>
</Properties>
</file>