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Lst>
  <p:notesMasterIdLst>
    <p:notesMasterId r:id="rId26"/>
  </p:notesMasterIdLst>
  <p:sldIdLst>
    <p:sldId id="268" r:id="rId12"/>
    <p:sldId id="2147472405" r:id="rId13"/>
    <p:sldId id="2147472499" r:id="rId14"/>
    <p:sldId id="2147472529" r:id="rId15"/>
    <p:sldId id="2147472510" r:id="rId16"/>
    <p:sldId id="2147472534" r:id="rId17"/>
    <p:sldId id="2147472514" r:id="rId18"/>
    <p:sldId id="2147472525" r:id="rId19"/>
    <p:sldId id="2147472526" r:id="rId20"/>
    <p:sldId id="2147472522" r:id="rId21"/>
    <p:sldId id="2147472481" r:id="rId22"/>
    <p:sldId id="2147472535" r:id="rId23"/>
    <p:sldId id="2147472527" r:id="rId24"/>
    <p:sldId id="214747249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147472405"/>
            <p14:sldId id="2147472499"/>
            <p14:sldId id="2147472529"/>
            <p14:sldId id="2147472510"/>
            <p14:sldId id="2147472534"/>
            <p14:sldId id="2147472514"/>
            <p14:sldId id="2147472525"/>
            <p14:sldId id="2147472526"/>
            <p14:sldId id="2147472522"/>
            <p14:sldId id="2147472481"/>
            <p14:sldId id="2147472535"/>
            <p14:sldId id="2147472527"/>
            <p14:sldId id="2147472490"/>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69CC63-70F9-B92E-B0AA-D68B2FB5D2AB}" name="Gabriela Figueiredo Dias" initials="GF" userId="S::GabrielaDias@ethicsboard.org::2f0de687-1f60-462c-a3ec-15136bf498f0" providerId="AD"/>
  <p188:author id="{AAFD516B-D577-E298-A505-86828FF8403E}" name="Joanne Holt" initials="JH" userId="S::joanneholt@ethicsboard.org::12fe25c6-4cb7-4225-920a-14a4ef202436" providerId="AD"/>
  <p188:author id="{FE8B5C9F-7B18-B143-6551-47BF86F7ED3A}" name="Geoff Kwan" initials="GK" userId="S::GeoffKwan@ethicsboard.org::c3a5c4b8-7020-4697-b49e-ebe9f60812c0" providerId="AD"/>
  <p188:author id="{553772B1-180A-4959-D377-E121E197E9D3}" name="Carla Vijian" initials="CV" userId="S::CarlaVijian@ethicsboard.org::c8cf1b78-ca9a-4696-87d3-45e7c13ef4bf" providerId="AD"/>
  <p188:author id="{D1BA05CD-67AF-41E2-9030-2726EE3143E3}" name="Kam Leung" initials="KL" userId="S::KamLeung@ethicsboard.org::1727e7fd-0e16-446c-9cb2-0d520e75509f" providerId="AD"/>
  <p188:author id="{B62276D6-496F-52B6-6D00-824CB7935334}" name="Ken Siong" initials="KS" userId="S::KenSiong@ethicsboard.org::f7679ae9-de6b-4f69-a967-87584c14b709" providerId="AD"/>
  <p188:author id="{579ECFEE-90DD-DF6F-AC7E-BA7526220BCD}" name="Laura Leal" initials="LL" userId="S::lauraleal@ethicsboard.org::4720af35-0a04-4b32-b28a-0692a15a454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CFD0"/>
    <a:srgbClr val="D1D1D1"/>
    <a:srgbClr val="000000"/>
    <a:srgbClr val="512373"/>
    <a:srgbClr val="007434"/>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74A744-E5AA-479B-B92E-6CB840509C90}" v="1616" dt="2026-03-06T22:22:31.356"/>
    <p1510:client id="{CE6D2531-9934-4F47-8890-6D65DB32AEFC}" v="2" dt="2026-03-09T13:37:27.4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1224"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0.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174E01-6927-45C8-AD20-826907204768}" type="doc">
      <dgm:prSet loTypeId="urn:microsoft.com/office/officeart/2005/8/layout/lProcess2" loCatId="list" qsTypeId="urn:microsoft.com/office/officeart/2005/8/quickstyle/simple5" qsCatId="simple" csTypeId="urn:microsoft.com/office/officeart/2005/8/colors/colorful2" csCatId="colorful" phldr="1"/>
      <dgm:spPr/>
      <dgm:t>
        <a:bodyPr/>
        <a:lstStyle/>
        <a:p>
          <a:endParaRPr lang="en-US"/>
        </a:p>
      </dgm:t>
    </dgm:pt>
    <dgm:pt modelId="{7A2B610C-A9ED-4F0E-BF25-D570CA1F5AD6}">
      <dgm:prSet phldrT="[Text]" phldr="0" custT="1"/>
      <dgm:spPr/>
      <dgm:t>
        <a:bodyPr/>
        <a:lstStyle/>
        <a:p>
          <a:r>
            <a:rPr lang="en-US" sz="2000" dirty="0">
              <a:solidFill>
                <a:schemeClr val="accent2"/>
              </a:solidFill>
            </a:rPr>
            <a:t>Support for global baseline</a:t>
          </a:r>
        </a:p>
      </dgm:t>
    </dgm:pt>
    <dgm:pt modelId="{E723DCFA-F0A4-401D-BD77-0837C5D40BDE}" type="parTrans" cxnId="{F15CE0EB-D17D-424D-9D63-667080D4ECFD}">
      <dgm:prSet/>
      <dgm:spPr/>
      <dgm:t>
        <a:bodyPr/>
        <a:lstStyle/>
        <a:p>
          <a:endParaRPr lang="en-US"/>
        </a:p>
      </dgm:t>
    </dgm:pt>
    <dgm:pt modelId="{03D90EAA-F636-4CC5-AFA5-82D48D9100A5}" type="sibTrans" cxnId="{F15CE0EB-D17D-424D-9D63-667080D4ECFD}">
      <dgm:prSet/>
      <dgm:spPr/>
      <dgm:t>
        <a:bodyPr/>
        <a:lstStyle/>
        <a:p>
          <a:endParaRPr lang="en-US"/>
        </a:p>
      </dgm:t>
    </dgm:pt>
    <dgm:pt modelId="{7F9004A7-4CF4-422F-A2C9-7688346E5B62}">
      <dgm:prSet phldrT="[Text]" custT="1"/>
      <dgm:spPr/>
      <dgm:t>
        <a:bodyPr/>
        <a:lstStyle/>
        <a:p>
          <a:pPr>
            <a:buFont typeface="Arial" panose="020B0604020202020204" pitchFamily="34" charset="0"/>
            <a:buChar char="•"/>
          </a:pPr>
          <a:r>
            <a:rPr lang="en-US" sz="1800" dirty="0"/>
            <a:t>Support for global baseline to </a:t>
          </a:r>
          <a:r>
            <a:rPr lang="en-US" sz="1800" b="1" dirty="0"/>
            <a:t>protect firm value and safeguard reputation</a:t>
          </a:r>
          <a:endParaRPr lang="en-US" sz="1800" dirty="0"/>
        </a:p>
      </dgm:t>
    </dgm:pt>
    <dgm:pt modelId="{FF448275-C222-4F03-A208-55F8CE1B3A71}" type="parTrans" cxnId="{F838F4B1-EC9A-447C-8FA4-AFC29F17DE32}">
      <dgm:prSet/>
      <dgm:spPr/>
      <dgm:t>
        <a:bodyPr/>
        <a:lstStyle/>
        <a:p>
          <a:endParaRPr lang="en-US"/>
        </a:p>
      </dgm:t>
    </dgm:pt>
    <dgm:pt modelId="{7B50BCA1-0C67-4395-BBB6-6599DC2293C7}" type="sibTrans" cxnId="{F838F4B1-EC9A-447C-8FA4-AFC29F17DE32}">
      <dgm:prSet/>
      <dgm:spPr/>
      <dgm:t>
        <a:bodyPr/>
        <a:lstStyle/>
        <a:p>
          <a:endParaRPr lang="en-US"/>
        </a:p>
      </dgm:t>
    </dgm:pt>
    <dgm:pt modelId="{010D3091-6349-435D-9A2D-AC260B56B28C}">
      <dgm:prSet phldrT="[Text]" phldr="0" custT="1"/>
      <dgm:spPr/>
      <dgm:t>
        <a:bodyPr/>
        <a:lstStyle/>
        <a:p>
          <a:r>
            <a:rPr lang="en-US" sz="2000" dirty="0">
              <a:solidFill>
                <a:schemeClr val="accent2"/>
              </a:solidFill>
            </a:rPr>
            <a:t>Whole-of-firm lens</a:t>
          </a:r>
        </a:p>
      </dgm:t>
    </dgm:pt>
    <dgm:pt modelId="{211EFF9A-CEC5-45B7-83D8-3404B9C495D9}" type="parTrans" cxnId="{A114E69E-1CBD-431B-899C-E01F3145FF54}">
      <dgm:prSet/>
      <dgm:spPr/>
      <dgm:t>
        <a:bodyPr/>
        <a:lstStyle/>
        <a:p>
          <a:endParaRPr lang="en-US"/>
        </a:p>
      </dgm:t>
    </dgm:pt>
    <dgm:pt modelId="{28291EF0-E239-4C44-92A2-FCBC1626300B}" type="sibTrans" cxnId="{A114E69E-1CBD-431B-899C-E01F3145FF54}">
      <dgm:prSet/>
      <dgm:spPr/>
      <dgm:t>
        <a:bodyPr/>
        <a:lstStyle/>
        <a:p>
          <a:endParaRPr lang="en-US"/>
        </a:p>
      </dgm:t>
    </dgm:pt>
    <dgm:pt modelId="{C4F814D9-C6C6-4D44-AE31-C56533E49FFF}">
      <dgm:prSet phldrT="[Text]" phldr="0" custT="1"/>
      <dgm:spPr/>
      <dgm:t>
        <a:bodyPr/>
        <a:lstStyle/>
        <a:p>
          <a:r>
            <a:rPr lang="en-US" sz="2000" dirty="0">
              <a:solidFill>
                <a:schemeClr val="accent2"/>
              </a:solidFill>
            </a:rPr>
            <a:t>All 8 elements work together</a:t>
          </a:r>
          <a:endParaRPr lang="en-US" sz="2000" strike="sngStrike" dirty="0">
            <a:solidFill>
              <a:schemeClr val="accent2"/>
            </a:solidFill>
          </a:endParaRPr>
        </a:p>
      </dgm:t>
    </dgm:pt>
    <dgm:pt modelId="{F7F15151-1A43-41C9-9141-60BA449D3501}" type="parTrans" cxnId="{6E6A3890-91FF-42DF-BA4D-013636297E2A}">
      <dgm:prSet/>
      <dgm:spPr/>
      <dgm:t>
        <a:bodyPr/>
        <a:lstStyle/>
        <a:p>
          <a:endParaRPr lang="en-US"/>
        </a:p>
      </dgm:t>
    </dgm:pt>
    <dgm:pt modelId="{8D6227DA-E20D-4072-BE1F-591CEF28BAFB}" type="sibTrans" cxnId="{6E6A3890-91FF-42DF-BA4D-013636297E2A}">
      <dgm:prSet/>
      <dgm:spPr/>
      <dgm:t>
        <a:bodyPr/>
        <a:lstStyle/>
        <a:p>
          <a:endParaRPr lang="en-US"/>
        </a:p>
      </dgm:t>
    </dgm:pt>
    <dgm:pt modelId="{7F954ABD-153E-49B1-A163-6CAB8A40AD04}">
      <dgm:prSet phldrT="[Text]" custT="1"/>
      <dgm:spPr/>
      <dgm:t>
        <a:bodyPr/>
        <a:lstStyle/>
        <a:p>
          <a:pPr>
            <a:buFont typeface="Arial" panose="020B0604020202020204" pitchFamily="34" charset="0"/>
            <a:buChar char="•"/>
          </a:pPr>
          <a:r>
            <a:rPr lang="en-US" sz="1800" b="1" dirty="0">
              <a:solidFill>
                <a:schemeClr val="bg1"/>
              </a:solidFill>
            </a:rPr>
            <a:t>Culture needs more than “tone at the top”: </a:t>
          </a:r>
          <a:r>
            <a:rPr lang="en-US" sz="1800" b="0" dirty="0">
              <a:solidFill>
                <a:schemeClr val="bg1"/>
              </a:solidFill>
            </a:rPr>
            <a:t>the</a:t>
          </a:r>
          <a:r>
            <a:rPr lang="en-US" sz="1800" b="1" dirty="0">
              <a:solidFill>
                <a:schemeClr val="bg1"/>
              </a:solidFill>
            </a:rPr>
            <a:t> </a:t>
          </a:r>
          <a:r>
            <a:rPr lang="en-US" sz="1800" dirty="0">
              <a:solidFill>
                <a:schemeClr val="bg1"/>
              </a:solidFill>
            </a:rPr>
            <a:t>other elements matter too</a:t>
          </a:r>
          <a:endParaRPr lang="en-US" sz="1800" strike="sngStrike" dirty="0">
            <a:solidFill>
              <a:schemeClr val="bg1"/>
            </a:solidFill>
          </a:endParaRPr>
        </a:p>
      </dgm:t>
    </dgm:pt>
    <dgm:pt modelId="{A808C482-3961-4B4C-AB9B-6DFD395939BD}" type="parTrans" cxnId="{F67B458C-0196-4627-B353-74AEBFC2BEFC}">
      <dgm:prSet/>
      <dgm:spPr/>
      <dgm:t>
        <a:bodyPr/>
        <a:lstStyle/>
        <a:p>
          <a:endParaRPr lang="en-US"/>
        </a:p>
      </dgm:t>
    </dgm:pt>
    <dgm:pt modelId="{3E2364D7-DB97-4D0E-91A2-641436455852}" type="sibTrans" cxnId="{F67B458C-0196-4627-B353-74AEBFC2BEFC}">
      <dgm:prSet/>
      <dgm:spPr/>
      <dgm:t>
        <a:bodyPr/>
        <a:lstStyle/>
        <a:p>
          <a:endParaRPr lang="en-US"/>
        </a:p>
      </dgm:t>
    </dgm:pt>
    <dgm:pt modelId="{35A19916-F51C-47A4-A1C5-FC8F1C28F21F}">
      <dgm:prSet phldrT="[Text]" phldr="0" custT="1"/>
      <dgm:spPr/>
      <dgm:t>
        <a:bodyPr/>
        <a:lstStyle/>
        <a:p>
          <a:r>
            <a:rPr lang="en-US" sz="2000" dirty="0">
              <a:solidFill>
                <a:schemeClr val="accent2"/>
              </a:solidFill>
            </a:rPr>
            <a:t>Scalability and proportionality</a:t>
          </a:r>
        </a:p>
      </dgm:t>
    </dgm:pt>
    <dgm:pt modelId="{BCBA794D-E7A7-4C42-80FB-2C776E5C8927}" type="parTrans" cxnId="{BC2F1703-57D7-4469-84A2-9DE88BC41383}">
      <dgm:prSet/>
      <dgm:spPr/>
      <dgm:t>
        <a:bodyPr/>
        <a:lstStyle/>
        <a:p>
          <a:endParaRPr lang="en-US"/>
        </a:p>
      </dgm:t>
    </dgm:pt>
    <dgm:pt modelId="{85D19027-8FB6-4E8E-BACD-FB1C7B43D527}" type="sibTrans" cxnId="{BC2F1703-57D7-4469-84A2-9DE88BC41383}">
      <dgm:prSet/>
      <dgm:spPr/>
      <dgm:t>
        <a:bodyPr/>
        <a:lstStyle/>
        <a:p>
          <a:endParaRPr lang="en-US"/>
        </a:p>
      </dgm:t>
    </dgm:pt>
    <dgm:pt modelId="{79CFD39A-AD91-4CB3-BE78-8077C3512C17}">
      <dgm:prSet phldrT="[Text]" custT="1"/>
      <dgm:spPr/>
      <dgm:t>
        <a:bodyPr/>
        <a:lstStyle/>
        <a:p>
          <a:pPr>
            <a:buFont typeface="Arial" panose="020B0604020202020204" pitchFamily="34" charset="0"/>
            <a:buChar char="•"/>
          </a:pPr>
          <a:r>
            <a:rPr lang="en-US" sz="1800" b="1" dirty="0"/>
            <a:t>Scalability and proportionality are critical</a:t>
          </a:r>
          <a:r>
            <a:rPr lang="en-US" sz="1800" dirty="0"/>
            <a:t>, especially for SMPs and across service lines</a:t>
          </a:r>
        </a:p>
      </dgm:t>
    </dgm:pt>
    <dgm:pt modelId="{26C1200F-D487-44F4-B5FA-21FE7CB44D68}" type="parTrans" cxnId="{CC05D1AE-8720-477B-B3E6-0F2AD5B4FF09}">
      <dgm:prSet/>
      <dgm:spPr/>
      <dgm:t>
        <a:bodyPr/>
        <a:lstStyle/>
        <a:p>
          <a:endParaRPr lang="en-US"/>
        </a:p>
      </dgm:t>
    </dgm:pt>
    <dgm:pt modelId="{C1E4EB81-8F5A-4B0E-9EBF-A6D773B22276}" type="sibTrans" cxnId="{CC05D1AE-8720-477B-B3E6-0F2AD5B4FF09}">
      <dgm:prSet/>
      <dgm:spPr/>
      <dgm:t>
        <a:bodyPr/>
        <a:lstStyle/>
        <a:p>
          <a:endParaRPr lang="en-US"/>
        </a:p>
      </dgm:t>
    </dgm:pt>
    <dgm:pt modelId="{F4672847-05FF-4062-9874-AEA5168CD86E}">
      <dgm:prSet phldrT="[Text]" phldr="0" custT="1"/>
      <dgm:spPr/>
      <dgm:t>
        <a:bodyPr/>
        <a:lstStyle/>
        <a:p>
          <a:pPr>
            <a:buFont typeface="Arial" panose="020B0604020202020204" pitchFamily="34" charset="0"/>
            <a:buChar char="•"/>
          </a:pPr>
          <a:r>
            <a:rPr lang="en-US" sz="1800" b="1" dirty="0"/>
            <a:t>Whole-of-firm lens is important</a:t>
          </a:r>
          <a:r>
            <a:rPr lang="en-US" sz="1800" dirty="0"/>
            <a:t>, as non-audit conduct can harm audit and overall firm reputation</a:t>
          </a:r>
        </a:p>
      </dgm:t>
    </dgm:pt>
    <dgm:pt modelId="{519C89FD-2EC6-4FA7-ADF2-4CE25F349F16}" type="parTrans" cxnId="{9E6FD398-482C-4F46-816D-0C3FC3E26537}">
      <dgm:prSet/>
      <dgm:spPr/>
      <dgm:t>
        <a:bodyPr/>
        <a:lstStyle/>
        <a:p>
          <a:endParaRPr lang="en-US"/>
        </a:p>
      </dgm:t>
    </dgm:pt>
    <dgm:pt modelId="{DD710B72-A0B4-4323-B746-7F6149A3D003}" type="sibTrans" cxnId="{9E6FD398-482C-4F46-816D-0C3FC3E26537}">
      <dgm:prSet/>
      <dgm:spPr/>
      <dgm:t>
        <a:bodyPr/>
        <a:lstStyle/>
        <a:p>
          <a:endParaRPr lang="en-US"/>
        </a:p>
      </dgm:t>
    </dgm:pt>
    <dgm:pt modelId="{DD1BBE3F-C1E1-46CF-95F1-B4FC21CBC8D1}" type="pres">
      <dgm:prSet presAssocID="{D6174E01-6927-45C8-AD20-826907204768}" presName="theList" presStyleCnt="0">
        <dgm:presLayoutVars>
          <dgm:dir/>
          <dgm:animLvl val="lvl"/>
          <dgm:resizeHandles val="exact"/>
        </dgm:presLayoutVars>
      </dgm:prSet>
      <dgm:spPr/>
    </dgm:pt>
    <dgm:pt modelId="{98D432C8-6A15-4495-8ABD-109E946DDD42}" type="pres">
      <dgm:prSet presAssocID="{7A2B610C-A9ED-4F0E-BF25-D570CA1F5AD6}" presName="compNode" presStyleCnt="0"/>
      <dgm:spPr/>
    </dgm:pt>
    <dgm:pt modelId="{DF52FF26-873B-455C-9B98-B30BE051661B}" type="pres">
      <dgm:prSet presAssocID="{7A2B610C-A9ED-4F0E-BF25-D570CA1F5AD6}" presName="aNode" presStyleLbl="bgShp" presStyleIdx="0" presStyleCnt="4"/>
      <dgm:spPr/>
    </dgm:pt>
    <dgm:pt modelId="{18E444C1-08EB-40D0-87E1-6BB3F4D26A8E}" type="pres">
      <dgm:prSet presAssocID="{7A2B610C-A9ED-4F0E-BF25-D570CA1F5AD6}" presName="textNode" presStyleLbl="bgShp" presStyleIdx="0" presStyleCnt="4"/>
      <dgm:spPr/>
    </dgm:pt>
    <dgm:pt modelId="{6A28A458-8AC9-408C-AAA9-467198AB97C0}" type="pres">
      <dgm:prSet presAssocID="{7A2B610C-A9ED-4F0E-BF25-D570CA1F5AD6}" presName="compChildNode" presStyleCnt="0"/>
      <dgm:spPr/>
    </dgm:pt>
    <dgm:pt modelId="{6A56AC5F-27EA-4ED1-BAF1-9BB65213B1D7}" type="pres">
      <dgm:prSet presAssocID="{7A2B610C-A9ED-4F0E-BF25-D570CA1F5AD6}" presName="theInnerList" presStyleCnt="0"/>
      <dgm:spPr/>
    </dgm:pt>
    <dgm:pt modelId="{E9A4ACCA-0A1D-4BE9-9DEB-6FB2CB4FC98C}" type="pres">
      <dgm:prSet presAssocID="{7F9004A7-4CF4-422F-A2C9-7688346E5B62}" presName="childNode" presStyleLbl="node1" presStyleIdx="0" presStyleCnt="4">
        <dgm:presLayoutVars>
          <dgm:bulletEnabled val="1"/>
        </dgm:presLayoutVars>
      </dgm:prSet>
      <dgm:spPr/>
    </dgm:pt>
    <dgm:pt modelId="{FDDEE617-4856-458F-95D5-4999E32790D8}" type="pres">
      <dgm:prSet presAssocID="{7A2B610C-A9ED-4F0E-BF25-D570CA1F5AD6}" presName="aSpace" presStyleCnt="0"/>
      <dgm:spPr/>
    </dgm:pt>
    <dgm:pt modelId="{6BC4A64F-5A25-4D2A-B24E-B286700BC26E}" type="pres">
      <dgm:prSet presAssocID="{010D3091-6349-435D-9A2D-AC260B56B28C}" presName="compNode" presStyleCnt="0"/>
      <dgm:spPr/>
    </dgm:pt>
    <dgm:pt modelId="{B9509559-F523-476E-B9FF-2F3435FE9E54}" type="pres">
      <dgm:prSet presAssocID="{010D3091-6349-435D-9A2D-AC260B56B28C}" presName="aNode" presStyleLbl="bgShp" presStyleIdx="1" presStyleCnt="4"/>
      <dgm:spPr/>
    </dgm:pt>
    <dgm:pt modelId="{F9F05676-47E2-4938-A908-C7C2E9B8232D}" type="pres">
      <dgm:prSet presAssocID="{010D3091-6349-435D-9A2D-AC260B56B28C}" presName="textNode" presStyleLbl="bgShp" presStyleIdx="1" presStyleCnt="4"/>
      <dgm:spPr/>
    </dgm:pt>
    <dgm:pt modelId="{EB321BDF-4022-4B3E-906B-8E38CC1E26EB}" type="pres">
      <dgm:prSet presAssocID="{010D3091-6349-435D-9A2D-AC260B56B28C}" presName="compChildNode" presStyleCnt="0"/>
      <dgm:spPr/>
    </dgm:pt>
    <dgm:pt modelId="{E1972881-6562-4050-9A4C-2DFD0BBB6ED5}" type="pres">
      <dgm:prSet presAssocID="{010D3091-6349-435D-9A2D-AC260B56B28C}" presName="theInnerList" presStyleCnt="0"/>
      <dgm:spPr/>
    </dgm:pt>
    <dgm:pt modelId="{4BA486FC-9387-404C-BC8D-2CA476D909D0}" type="pres">
      <dgm:prSet presAssocID="{F4672847-05FF-4062-9874-AEA5168CD86E}" presName="childNode" presStyleLbl="node1" presStyleIdx="1" presStyleCnt="4">
        <dgm:presLayoutVars>
          <dgm:bulletEnabled val="1"/>
        </dgm:presLayoutVars>
      </dgm:prSet>
      <dgm:spPr/>
    </dgm:pt>
    <dgm:pt modelId="{64248A30-DE36-4883-9365-CF6F7D486BD1}" type="pres">
      <dgm:prSet presAssocID="{010D3091-6349-435D-9A2D-AC260B56B28C}" presName="aSpace" presStyleCnt="0"/>
      <dgm:spPr/>
    </dgm:pt>
    <dgm:pt modelId="{07B04F8D-AE80-45AF-8840-62BD53BD5437}" type="pres">
      <dgm:prSet presAssocID="{C4F814D9-C6C6-4D44-AE31-C56533E49FFF}" presName="compNode" presStyleCnt="0"/>
      <dgm:spPr/>
    </dgm:pt>
    <dgm:pt modelId="{A5A2C2E6-EE3C-4E8E-AB23-D47D2B9BC134}" type="pres">
      <dgm:prSet presAssocID="{C4F814D9-C6C6-4D44-AE31-C56533E49FFF}" presName="aNode" presStyleLbl="bgShp" presStyleIdx="2" presStyleCnt="4"/>
      <dgm:spPr/>
    </dgm:pt>
    <dgm:pt modelId="{5F247A10-C785-4DB3-B135-39F393D88633}" type="pres">
      <dgm:prSet presAssocID="{C4F814D9-C6C6-4D44-AE31-C56533E49FFF}" presName="textNode" presStyleLbl="bgShp" presStyleIdx="2" presStyleCnt="4"/>
      <dgm:spPr/>
    </dgm:pt>
    <dgm:pt modelId="{215FAC58-CCCB-4F9C-8BE8-18463125374A}" type="pres">
      <dgm:prSet presAssocID="{C4F814D9-C6C6-4D44-AE31-C56533E49FFF}" presName="compChildNode" presStyleCnt="0"/>
      <dgm:spPr/>
    </dgm:pt>
    <dgm:pt modelId="{466F3F79-A828-4ACC-B21E-23BEACC41DF6}" type="pres">
      <dgm:prSet presAssocID="{C4F814D9-C6C6-4D44-AE31-C56533E49FFF}" presName="theInnerList" presStyleCnt="0"/>
      <dgm:spPr/>
    </dgm:pt>
    <dgm:pt modelId="{219D9A24-FF62-4A49-BBBB-4AEB893C2FA0}" type="pres">
      <dgm:prSet presAssocID="{7F954ABD-153E-49B1-A163-6CAB8A40AD04}" presName="childNode" presStyleLbl="node1" presStyleIdx="2" presStyleCnt="4">
        <dgm:presLayoutVars>
          <dgm:bulletEnabled val="1"/>
        </dgm:presLayoutVars>
      </dgm:prSet>
      <dgm:spPr/>
    </dgm:pt>
    <dgm:pt modelId="{6E97D62E-EAFA-4A96-A023-A8787578448D}" type="pres">
      <dgm:prSet presAssocID="{C4F814D9-C6C6-4D44-AE31-C56533E49FFF}" presName="aSpace" presStyleCnt="0"/>
      <dgm:spPr/>
    </dgm:pt>
    <dgm:pt modelId="{495BDF9A-9200-4F16-868C-569AF1C8DB41}" type="pres">
      <dgm:prSet presAssocID="{35A19916-F51C-47A4-A1C5-FC8F1C28F21F}" presName="compNode" presStyleCnt="0"/>
      <dgm:spPr/>
    </dgm:pt>
    <dgm:pt modelId="{227E4100-0D02-42DA-8E5A-364CD12B9C0E}" type="pres">
      <dgm:prSet presAssocID="{35A19916-F51C-47A4-A1C5-FC8F1C28F21F}" presName="aNode" presStyleLbl="bgShp" presStyleIdx="3" presStyleCnt="4"/>
      <dgm:spPr/>
    </dgm:pt>
    <dgm:pt modelId="{EA84A3FA-4866-4DFE-84E5-99313B2851E9}" type="pres">
      <dgm:prSet presAssocID="{35A19916-F51C-47A4-A1C5-FC8F1C28F21F}" presName="textNode" presStyleLbl="bgShp" presStyleIdx="3" presStyleCnt="4"/>
      <dgm:spPr/>
    </dgm:pt>
    <dgm:pt modelId="{6C61784E-EA06-4D76-BC31-0C6D83A7E48D}" type="pres">
      <dgm:prSet presAssocID="{35A19916-F51C-47A4-A1C5-FC8F1C28F21F}" presName="compChildNode" presStyleCnt="0"/>
      <dgm:spPr/>
    </dgm:pt>
    <dgm:pt modelId="{87A936E9-142B-42F4-A2CD-9537C415DAC8}" type="pres">
      <dgm:prSet presAssocID="{35A19916-F51C-47A4-A1C5-FC8F1C28F21F}" presName="theInnerList" presStyleCnt="0"/>
      <dgm:spPr/>
    </dgm:pt>
    <dgm:pt modelId="{9DD25908-8EC6-49C6-B24E-D4B75ED0F603}" type="pres">
      <dgm:prSet presAssocID="{79CFD39A-AD91-4CB3-BE78-8077C3512C17}" presName="childNode" presStyleLbl="node1" presStyleIdx="3" presStyleCnt="4">
        <dgm:presLayoutVars>
          <dgm:bulletEnabled val="1"/>
        </dgm:presLayoutVars>
      </dgm:prSet>
      <dgm:spPr/>
    </dgm:pt>
  </dgm:ptLst>
  <dgm:cxnLst>
    <dgm:cxn modelId="{BC2F1703-57D7-4469-84A2-9DE88BC41383}" srcId="{D6174E01-6927-45C8-AD20-826907204768}" destId="{35A19916-F51C-47A4-A1C5-FC8F1C28F21F}" srcOrd="3" destOrd="0" parTransId="{BCBA794D-E7A7-4C42-80FB-2C776E5C8927}" sibTransId="{85D19027-8FB6-4E8E-BACD-FB1C7B43D527}"/>
    <dgm:cxn modelId="{C9ED7D03-249D-4EF6-9261-6EF3A5F394B6}" type="presOf" srcId="{D6174E01-6927-45C8-AD20-826907204768}" destId="{DD1BBE3F-C1E1-46CF-95F1-B4FC21CBC8D1}" srcOrd="0" destOrd="0" presId="urn:microsoft.com/office/officeart/2005/8/layout/lProcess2"/>
    <dgm:cxn modelId="{F6A21013-509E-4F64-B6F8-AA5F6D849054}" type="presOf" srcId="{F4672847-05FF-4062-9874-AEA5168CD86E}" destId="{4BA486FC-9387-404C-BC8D-2CA476D909D0}" srcOrd="0" destOrd="0" presId="urn:microsoft.com/office/officeart/2005/8/layout/lProcess2"/>
    <dgm:cxn modelId="{C993A01B-F69F-4545-BB78-38CD075E54A3}" type="presOf" srcId="{79CFD39A-AD91-4CB3-BE78-8077C3512C17}" destId="{9DD25908-8EC6-49C6-B24E-D4B75ED0F603}" srcOrd="0" destOrd="0" presId="urn:microsoft.com/office/officeart/2005/8/layout/lProcess2"/>
    <dgm:cxn modelId="{06C3D52F-5ED8-47FA-99C2-D781DCE27C35}" type="presOf" srcId="{C4F814D9-C6C6-4D44-AE31-C56533E49FFF}" destId="{A5A2C2E6-EE3C-4E8E-AB23-D47D2B9BC134}" srcOrd="0" destOrd="0" presId="urn:microsoft.com/office/officeart/2005/8/layout/lProcess2"/>
    <dgm:cxn modelId="{976E7C30-F153-44F6-BB1C-55B84D605E1A}" type="presOf" srcId="{7F954ABD-153E-49B1-A163-6CAB8A40AD04}" destId="{219D9A24-FF62-4A49-BBBB-4AEB893C2FA0}" srcOrd="0" destOrd="0" presId="urn:microsoft.com/office/officeart/2005/8/layout/lProcess2"/>
    <dgm:cxn modelId="{3DF3FA31-8250-4BFF-9FF1-27B0D841C943}" type="presOf" srcId="{7A2B610C-A9ED-4F0E-BF25-D570CA1F5AD6}" destId="{DF52FF26-873B-455C-9B98-B30BE051661B}" srcOrd="0" destOrd="0" presId="urn:microsoft.com/office/officeart/2005/8/layout/lProcess2"/>
    <dgm:cxn modelId="{D8AA8E89-5733-4773-9B15-D6F592A963B7}" type="presOf" srcId="{7F9004A7-4CF4-422F-A2C9-7688346E5B62}" destId="{E9A4ACCA-0A1D-4BE9-9DEB-6FB2CB4FC98C}" srcOrd="0" destOrd="0" presId="urn:microsoft.com/office/officeart/2005/8/layout/lProcess2"/>
    <dgm:cxn modelId="{F67B458C-0196-4627-B353-74AEBFC2BEFC}" srcId="{C4F814D9-C6C6-4D44-AE31-C56533E49FFF}" destId="{7F954ABD-153E-49B1-A163-6CAB8A40AD04}" srcOrd="0" destOrd="0" parTransId="{A808C482-3961-4B4C-AB9B-6DFD395939BD}" sibTransId="{3E2364D7-DB97-4D0E-91A2-641436455852}"/>
    <dgm:cxn modelId="{6E6A3890-91FF-42DF-BA4D-013636297E2A}" srcId="{D6174E01-6927-45C8-AD20-826907204768}" destId="{C4F814D9-C6C6-4D44-AE31-C56533E49FFF}" srcOrd="2" destOrd="0" parTransId="{F7F15151-1A43-41C9-9141-60BA449D3501}" sibTransId="{8D6227DA-E20D-4072-BE1F-591CEF28BAFB}"/>
    <dgm:cxn modelId="{9E6FD398-482C-4F46-816D-0C3FC3E26537}" srcId="{010D3091-6349-435D-9A2D-AC260B56B28C}" destId="{F4672847-05FF-4062-9874-AEA5168CD86E}" srcOrd="0" destOrd="0" parTransId="{519C89FD-2EC6-4FA7-ADF2-4CE25F349F16}" sibTransId="{DD710B72-A0B4-4323-B746-7F6149A3D003}"/>
    <dgm:cxn modelId="{6D876B9A-9B64-462B-B648-F3ABA602D40A}" type="presOf" srcId="{35A19916-F51C-47A4-A1C5-FC8F1C28F21F}" destId="{227E4100-0D02-42DA-8E5A-364CD12B9C0E}" srcOrd="0" destOrd="0" presId="urn:microsoft.com/office/officeart/2005/8/layout/lProcess2"/>
    <dgm:cxn modelId="{A114E69E-1CBD-431B-899C-E01F3145FF54}" srcId="{D6174E01-6927-45C8-AD20-826907204768}" destId="{010D3091-6349-435D-9A2D-AC260B56B28C}" srcOrd="1" destOrd="0" parTransId="{211EFF9A-CEC5-45B7-83D8-3404B9C495D9}" sibTransId="{28291EF0-E239-4C44-92A2-FCBC1626300B}"/>
    <dgm:cxn modelId="{CC05D1AE-8720-477B-B3E6-0F2AD5B4FF09}" srcId="{35A19916-F51C-47A4-A1C5-FC8F1C28F21F}" destId="{79CFD39A-AD91-4CB3-BE78-8077C3512C17}" srcOrd="0" destOrd="0" parTransId="{26C1200F-D487-44F4-B5FA-21FE7CB44D68}" sibTransId="{C1E4EB81-8F5A-4B0E-9EBF-A6D773B22276}"/>
    <dgm:cxn modelId="{F838F4B1-EC9A-447C-8FA4-AFC29F17DE32}" srcId="{7A2B610C-A9ED-4F0E-BF25-D570CA1F5AD6}" destId="{7F9004A7-4CF4-422F-A2C9-7688346E5B62}" srcOrd="0" destOrd="0" parTransId="{FF448275-C222-4F03-A208-55F8CE1B3A71}" sibTransId="{7B50BCA1-0C67-4395-BBB6-6599DC2293C7}"/>
    <dgm:cxn modelId="{C2AB41B8-2BC3-4847-BDF7-075032F5E57A}" type="presOf" srcId="{010D3091-6349-435D-9A2D-AC260B56B28C}" destId="{F9F05676-47E2-4938-A908-C7C2E9B8232D}" srcOrd="1" destOrd="0" presId="urn:microsoft.com/office/officeart/2005/8/layout/lProcess2"/>
    <dgm:cxn modelId="{9D82EDC4-8BA4-4E2A-BF8B-35B293CAACC0}" type="presOf" srcId="{35A19916-F51C-47A4-A1C5-FC8F1C28F21F}" destId="{EA84A3FA-4866-4DFE-84E5-99313B2851E9}" srcOrd="1" destOrd="0" presId="urn:microsoft.com/office/officeart/2005/8/layout/lProcess2"/>
    <dgm:cxn modelId="{F681A4DD-BE9A-431F-B76C-D7AFEF15966C}" type="presOf" srcId="{7A2B610C-A9ED-4F0E-BF25-D570CA1F5AD6}" destId="{18E444C1-08EB-40D0-87E1-6BB3F4D26A8E}" srcOrd="1" destOrd="0" presId="urn:microsoft.com/office/officeart/2005/8/layout/lProcess2"/>
    <dgm:cxn modelId="{F15CE0EB-D17D-424D-9D63-667080D4ECFD}" srcId="{D6174E01-6927-45C8-AD20-826907204768}" destId="{7A2B610C-A9ED-4F0E-BF25-D570CA1F5AD6}" srcOrd="0" destOrd="0" parTransId="{E723DCFA-F0A4-401D-BD77-0837C5D40BDE}" sibTransId="{03D90EAA-F636-4CC5-AFA5-82D48D9100A5}"/>
    <dgm:cxn modelId="{75DC9BF1-EED7-4DD2-81C1-0C27AC1621AA}" type="presOf" srcId="{010D3091-6349-435D-9A2D-AC260B56B28C}" destId="{B9509559-F523-476E-B9FF-2F3435FE9E54}" srcOrd="0" destOrd="0" presId="urn:microsoft.com/office/officeart/2005/8/layout/lProcess2"/>
    <dgm:cxn modelId="{0EA826FB-381D-415A-82CD-59CEE1FC726B}" type="presOf" srcId="{C4F814D9-C6C6-4D44-AE31-C56533E49FFF}" destId="{5F247A10-C785-4DB3-B135-39F393D88633}" srcOrd="1" destOrd="0" presId="urn:microsoft.com/office/officeart/2005/8/layout/lProcess2"/>
    <dgm:cxn modelId="{936A8D31-FA74-4CC2-958F-749F3E746E61}" type="presParOf" srcId="{DD1BBE3F-C1E1-46CF-95F1-B4FC21CBC8D1}" destId="{98D432C8-6A15-4495-8ABD-109E946DDD42}" srcOrd="0" destOrd="0" presId="urn:microsoft.com/office/officeart/2005/8/layout/lProcess2"/>
    <dgm:cxn modelId="{8420FE4F-ABA9-49AD-BC0B-903F175C0E23}" type="presParOf" srcId="{98D432C8-6A15-4495-8ABD-109E946DDD42}" destId="{DF52FF26-873B-455C-9B98-B30BE051661B}" srcOrd="0" destOrd="0" presId="urn:microsoft.com/office/officeart/2005/8/layout/lProcess2"/>
    <dgm:cxn modelId="{A76240F3-58B0-4825-9739-8890E72421B2}" type="presParOf" srcId="{98D432C8-6A15-4495-8ABD-109E946DDD42}" destId="{18E444C1-08EB-40D0-87E1-6BB3F4D26A8E}" srcOrd="1" destOrd="0" presId="urn:microsoft.com/office/officeart/2005/8/layout/lProcess2"/>
    <dgm:cxn modelId="{E3A2DD34-4994-4FAB-983A-B18D584DFD0E}" type="presParOf" srcId="{98D432C8-6A15-4495-8ABD-109E946DDD42}" destId="{6A28A458-8AC9-408C-AAA9-467198AB97C0}" srcOrd="2" destOrd="0" presId="urn:microsoft.com/office/officeart/2005/8/layout/lProcess2"/>
    <dgm:cxn modelId="{BB84C47E-E90A-43C5-A0CE-C0236542E0DC}" type="presParOf" srcId="{6A28A458-8AC9-408C-AAA9-467198AB97C0}" destId="{6A56AC5F-27EA-4ED1-BAF1-9BB65213B1D7}" srcOrd="0" destOrd="0" presId="urn:microsoft.com/office/officeart/2005/8/layout/lProcess2"/>
    <dgm:cxn modelId="{4E42283C-5A29-4158-8EA0-39A92C8F36C5}" type="presParOf" srcId="{6A56AC5F-27EA-4ED1-BAF1-9BB65213B1D7}" destId="{E9A4ACCA-0A1D-4BE9-9DEB-6FB2CB4FC98C}" srcOrd="0" destOrd="0" presId="urn:microsoft.com/office/officeart/2005/8/layout/lProcess2"/>
    <dgm:cxn modelId="{3051ED80-6375-4971-AD73-555B474DE86C}" type="presParOf" srcId="{DD1BBE3F-C1E1-46CF-95F1-B4FC21CBC8D1}" destId="{FDDEE617-4856-458F-95D5-4999E32790D8}" srcOrd="1" destOrd="0" presId="urn:microsoft.com/office/officeart/2005/8/layout/lProcess2"/>
    <dgm:cxn modelId="{80C8CF49-10C4-4A0D-BB74-4535480B84C6}" type="presParOf" srcId="{DD1BBE3F-C1E1-46CF-95F1-B4FC21CBC8D1}" destId="{6BC4A64F-5A25-4D2A-B24E-B286700BC26E}" srcOrd="2" destOrd="0" presId="urn:microsoft.com/office/officeart/2005/8/layout/lProcess2"/>
    <dgm:cxn modelId="{FAE839DB-A17D-4C19-96B1-0995056FEB4F}" type="presParOf" srcId="{6BC4A64F-5A25-4D2A-B24E-B286700BC26E}" destId="{B9509559-F523-476E-B9FF-2F3435FE9E54}" srcOrd="0" destOrd="0" presId="urn:microsoft.com/office/officeart/2005/8/layout/lProcess2"/>
    <dgm:cxn modelId="{618670F8-0ABF-416B-AAE3-F52D42DB14A2}" type="presParOf" srcId="{6BC4A64F-5A25-4D2A-B24E-B286700BC26E}" destId="{F9F05676-47E2-4938-A908-C7C2E9B8232D}" srcOrd="1" destOrd="0" presId="urn:microsoft.com/office/officeart/2005/8/layout/lProcess2"/>
    <dgm:cxn modelId="{A8DC46F1-0BAC-4EE7-B4F3-61D805DD4E97}" type="presParOf" srcId="{6BC4A64F-5A25-4D2A-B24E-B286700BC26E}" destId="{EB321BDF-4022-4B3E-906B-8E38CC1E26EB}" srcOrd="2" destOrd="0" presId="urn:microsoft.com/office/officeart/2005/8/layout/lProcess2"/>
    <dgm:cxn modelId="{B50C938C-FF2D-4B6A-B302-A7FCF03B0646}" type="presParOf" srcId="{EB321BDF-4022-4B3E-906B-8E38CC1E26EB}" destId="{E1972881-6562-4050-9A4C-2DFD0BBB6ED5}" srcOrd="0" destOrd="0" presId="urn:microsoft.com/office/officeart/2005/8/layout/lProcess2"/>
    <dgm:cxn modelId="{1A5F9A1E-62F9-4178-836D-25823F40C8E0}" type="presParOf" srcId="{E1972881-6562-4050-9A4C-2DFD0BBB6ED5}" destId="{4BA486FC-9387-404C-BC8D-2CA476D909D0}" srcOrd="0" destOrd="0" presId="urn:microsoft.com/office/officeart/2005/8/layout/lProcess2"/>
    <dgm:cxn modelId="{B7D7ED4B-1938-4135-A06A-C0A0565B27AB}" type="presParOf" srcId="{DD1BBE3F-C1E1-46CF-95F1-B4FC21CBC8D1}" destId="{64248A30-DE36-4883-9365-CF6F7D486BD1}" srcOrd="3" destOrd="0" presId="urn:microsoft.com/office/officeart/2005/8/layout/lProcess2"/>
    <dgm:cxn modelId="{1E0B07DD-6DB3-40B9-94F3-DB9B1A268C39}" type="presParOf" srcId="{DD1BBE3F-C1E1-46CF-95F1-B4FC21CBC8D1}" destId="{07B04F8D-AE80-45AF-8840-62BD53BD5437}" srcOrd="4" destOrd="0" presId="urn:microsoft.com/office/officeart/2005/8/layout/lProcess2"/>
    <dgm:cxn modelId="{4BABCBAF-435E-4212-AA70-9EB84C0EF641}" type="presParOf" srcId="{07B04F8D-AE80-45AF-8840-62BD53BD5437}" destId="{A5A2C2E6-EE3C-4E8E-AB23-D47D2B9BC134}" srcOrd="0" destOrd="0" presId="urn:microsoft.com/office/officeart/2005/8/layout/lProcess2"/>
    <dgm:cxn modelId="{0952A8FF-C958-4617-A65B-777BFFED730D}" type="presParOf" srcId="{07B04F8D-AE80-45AF-8840-62BD53BD5437}" destId="{5F247A10-C785-4DB3-B135-39F393D88633}" srcOrd="1" destOrd="0" presId="urn:microsoft.com/office/officeart/2005/8/layout/lProcess2"/>
    <dgm:cxn modelId="{1ED5E404-9566-46C7-A295-B34DB2D5FD21}" type="presParOf" srcId="{07B04F8D-AE80-45AF-8840-62BD53BD5437}" destId="{215FAC58-CCCB-4F9C-8BE8-18463125374A}" srcOrd="2" destOrd="0" presId="urn:microsoft.com/office/officeart/2005/8/layout/lProcess2"/>
    <dgm:cxn modelId="{6F794199-4022-413C-B2E4-D7833A86EA19}" type="presParOf" srcId="{215FAC58-CCCB-4F9C-8BE8-18463125374A}" destId="{466F3F79-A828-4ACC-B21E-23BEACC41DF6}" srcOrd="0" destOrd="0" presId="urn:microsoft.com/office/officeart/2005/8/layout/lProcess2"/>
    <dgm:cxn modelId="{AFBCB4BD-EE19-4AAC-B4AB-F1411FC6266C}" type="presParOf" srcId="{466F3F79-A828-4ACC-B21E-23BEACC41DF6}" destId="{219D9A24-FF62-4A49-BBBB-4AEB893C2FA0}" srcOrd="0" destOrd="0" presId="urn:microsoft.com/office/officeart/2005/8/layout/lProcess2"/>
    <dgm:cxn modelId="{0E8C40E2-130C-48C1-9750-A84A9AD08629}" type="presParOf" srcId="{DD1BBE3F-C1E1-46CF-95F1-B4FC21CBC8D1}" destId="{6E97D62E-EAFA-4A96-A023-A8787578448D}" srcOrd="5" destOrd="0" presId="urn:microsoft.com/office/officeart/2005/8/layout/lProcess2"/>
    <dgm:cxn modelId="{8F5E27F2-905F-494E-BD95-15B89E0CD42E}" type="presParOf" srcId="{DD1BBE3F-C1E1-46CF-95F1-B4FC21CBC8D1}" destId="{495BDF9A-9200-4F16-868C-569AF1C8DB41}" srcOrd="6" destOrd="0" presId="urn:microsoft.com/office/officeart/2005/8/layout/lProcess2"/>
    <dgm:cxn modelId="{B4C31F22-9322-4CE8-9AC1-C446C1813D7F}" type="presParOf" srcId="{495BDF9A-9200-4F16-868C-569AF1C8DB41}" destId="{227E4100-0D02-42DA-8E5A-364CD12B9C0E}" srcOrd="0" destOrd="0" presId="urn:microsoft.com/office/officeart/2005/8/layout/lProcess2"/>
    <dgm:cxn modelId="{CA7762B3-CA35-4A27-BF37-00107065F7D1}" type="presParOf" srcId="{495BDF9A-9200-4F16-868C-569AF1C8DB41}" destId="{EA84A3FA-4866-4DFE-84E5-99313B2851E9}" srcOrd="1" destOrd="0" presId="urn:microsoft.com/office/officeart/2005/8/layout/lProcess2"/>
    <dgm:cxn modelId="{E5C14A6E-3A9B-49A5-8341-38A6CD73BC7E}" type="presParOf" srcId="{495BDF9A-9200-4F16-868C-569AF1C8DB41}" destId="{6C61784E-EA06-4D76-BC31-0C6D83A7E48D}" srcOrd="2" destOrd="0" presId="urn:microsoft.com/office/officeart/2005/8/layout/lProcess2"/>
    <dgm:cxn modelId="{A4975C63-550B-4152-84E3-8E06F20739A8}" type="presParOf" srcId="{6C61784E-EA06-4D76-BC31-0C6D83A7E48D}" destId="{87A936E9-142B-42F4-A2CD-9537C415DAC8}" srcOrd="0" destOrd="0" presId="urn:microsoft.com/office/officeart/2005/8/layout/lProcess2"/>
    <dgm:cxn modelId="{C7F4D457-8464-4D8E-9F60-74329DF9355A}" type="presParOf" srcId="{87A936E9-142B-42F4-A2CD-9537C415DAC8}" destId="{9DD25908-8EC6-49C6-B24E-D4B75ED0F603}"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174E01-6927-45C8-AD20-826907204768}" type="doc">
      <dgm:prSet loTypeId="urn:microsoft.com/office/officeart/2005/8/layout/lProcess2" loCatId="list" qsTypeId="urn:microsoft.com/office/officeart/2005/8/quickstyle/simple5" qsCatId="simple" csTypeId="urn:microsoft.com/office/officeart/2005/8/colors/colorful2" csCatId="colorful" phldr="1"/>
      <dgm:spPr/>
      <dgm:t>
        <a:bodyPr/>
        <a:lstStyle/>
        <a:p>
          <a:endParaRPr lang="en-US"/>
        </a:p>
      </dgm:t>
    </dgm:pt>
    <dgm:pt modelId="{7A2B610C-A9ED-4F0E-BF25-D570CA1F5AD6}">
      <dgm:prSet phldrT="[Text]" phldr="0" custT="1"/>
      <dgm:spPr/>
      <dgm:t>
        <a:bodyPr/>
        <a:lstStyle/>
        <a:p>
          <a:r>
            <a:rPr lang="en-US" sz="2000" dirty="0">
              <a:solidFill>
                <a:schemeClr val="accent2"/>
              </a:solidFill>
            </a:rPr>
            <a:t>Clarify value </a:t>
          </a:r>
        </a:p>
      </dgm:t>
    </dgm:pt>
    <dgm:pt modelId="{E723DCFA-F0A4-401D-BD77-0837C5D40BDE}" type="parTrans" cxnId="{F15CE0EB-D17D-424D-9D63-667080D4ECFD}">
      <dgm:prSet/>
      <dgm:spPr/>
      <dgm:t>
        <a:bodyPr/>
        <a:lstStyle/>
        <a:p>
          <a:endParaRPr lang="en-US"/>
        </a:p>
      </dgm:t>
    </dgm:pt>
    <dgm:pt modelId="{03D90EAA-F636-4CC5-AFA5-82D48D9100A5}" type="sibTrans" cxnId="{F15CE0EB-D17D-424D-9D63-667080D4ECFD}">
      <dgm:prSet/>
      <dgm:spPr/>
      <dgm:t>
        <a:bodyPr/>
        <a:lstStyle/>
        <a:p>
          <a:endParaRPr lang="en-US"/>
        </a:p>
      </dgm:t>
    </dgm:pt>
    <dgm:pt modelId="{570BCA8E-CE1B-47FA-98FA-021FFE75D1AA}">
      <dgm:prSet phldrT="[Text]" custT="1"/>
      <dgm:spPr/>
      <dgm:t>
        <a:bodyPr/>
        <a:lstStyle/>
        <a:p>
          <a:pPr>
            <a:buFont typeface="Arial" panose="020B0604020202020204" pitchFamily="34" charset="0"/>
            <a:buChar char="•"/>
          </a:pPr>
          <a:r>
            <a:rPr lang="en-US" sz="1800" dirty="0"/>
            <a:t>Questions: what FCG adds beyond existing Code and ISQM 1, </a:t>
          </a:r>
          <a:r>
            <a:rPr lang="en-US" sz="1800" b="1" dirty="0"/>
            <a:t>concerns of compliance burden</a:t>
          </a:r>
          <a:endParaRPr lang="en-US" sz="1800" dirty="0"/>
        </a:p>
      </dgm:t>
    </dgm:pt>
    <dgm:pt modelId="{75850954-F4B6-4482-B3E8-2BBE69367554}" type="parTrans" cxnId="{4C23F9FF-4176-4E3A-B74B-12228ACA2845}">
      <dgm:prSet/>
      <dgm:spPr/>
      <dgm:t>
        <a:bodyPr/>
        <a:lstStyle/>
        <a:p>
          <a:endParaRPr lang="en-US"/>
        </a:p>
      </dgm:t>
    </dgm:pt>
    <dgm:pt modelId="{56753F49-10C3-40F3-82F1-7FC585E5B49E}" type="sibTrans" cxnId="{4C23F9FF-4176-4E3A-B74B-12228ACA2845}">
      <dgm:prSet/>
      <dgm:spPr/>
      <dgm:t>
        <a:bodyPr/>
        <a:lstStyle/>
        <a:p>
          <a:endParaRPr lang="en-US"/>
        </a:p>
      </dgm:t>
    </dgm:pt>
    <dgm:pt modelId="{ED0F0808-88D6-45A9-93B1-AF92EF821A72}">
      <dgm:prSet phldrT="[Text]" phldr="0" custT="1"/>
      <dgm:spPr/>
      <dgm:t>
        <a:bodyPr/>
        <a:lstStyle/>
        <a:p>
          <a:r>
            <a:rPr lang="en-US" sz="2000" dirty="0">
              <a:solidFill>
                <a:schemeClr val="accent2"/>
              </a:solidFill>
            </a:rPr>
            <a:t>Practical guidance</a:t>
          </a:r>
        </a:p>
      </dgm:t>
    </dgm:pt>
    <dgm:pt modelId="{3E4A43D3-37C4-4A19-9BA1-BA58E4AD011F}" type="parTrans" cxnId="{712A1F1A-250E-4E17-9A32-C47E953F9897}">
      <dgm:prSet/>
      <dgm:spPr/>
      <dgm:t>
        <a:bodyPr/>
        <a:lstStyle/>
        <a:p>
          <a:endParaRPr lang="en-US"/>
        </a:p>
      </dgm:t>
    </dgm:pt>
    <dgm:pt modelId="{D9E1F238-001B-4095-AE7B-C40DF353A612}" type="sibTrans" cxnId="{712A1F1A-250E-4E17-9A32-C47E953F9897}">
      <dgm:prSet/>
      <dgm:spPr/>
      <dgm:t>
        <a:bodyPr/>
        <a:lstStyle/>
        <a:p>
          <a:endParaRPr lang="en-US"/>
        </a:p>
      </dgm:t>
    </dgm:pt>
    <dgm:pt modelId="{E19C47B6-9DB9-468A-BB87-A45620B5D317}">
      <dgm:prSet phldrT="[Text]" phldr="0" custT="1"/>
      <dgm:spPr/>
      <dgm:t>
        <a:bodyPr/>
        <a:lstStyle/>
        <a:p>
          <a:pPr>
            <a:buFont typeface="Arial" panose="020B0604020202020204" pitchFamily="34" charset="0"/>
            <a:buChar char="•"/>
          </a:pPr>
          <a:r>
            <a:rPr lang="en-US" sz="1800" dirty="0"/>
            <a:t>Preference for </a:t>
          </a:r>
          <a:r>
            <a:rPr lang="en-US" sz="1800" b="1" dirty="0"/>
            <a:t>principles, guidance, and practical support </a:t>
          </a:r>
          <a:r>
            <a:rPr lang="en-US" sz="1800" dirty="0"/>
            <a:t>over prescriptive requirements</a:t>
          </a:r>
        </a:p>
      </dgm:t>
    </dgm:pt>
    <dgm:pt modelId="{8159021F-EECF-4DA5-8F51-638EB78BD918}" type="parTrans" cxnId="{C13118DD-D6AB-46EB-9E6F-79FC8938F858}">
      <dgm:prSet/>
      <dgm:spPr/>
      <dgm:t>
        <a:bodyPr/>
        <a:lstStyle/>
        <a:p>
          <a:endParaRPr lang="en-US"/>
        </a:p>
      </dgm:t>
    </dgm:pt>
    <dgm:pt modelId="{047EAE36-7EE3-463A-B8B0-487D46668D46}" type="sibTrans" cxnId="{C13118DD-D6AB-46EB-9E6F-79FC8938F858}">
      <dgm:prSet/>
      <dgm:spPr/>
      <dgm:t>
        <a:bodyPr/>
        <a:lstStyle/>
        <a:p>
          <a:endParaRPr lang="en-US"/>
        </a:p>
      </dgm:t>
    </dgm:pt>
    <dgm:pt modelId="{4187C0ED-6E77-43D4-8C21-A19B18B19C96}">
      <dgm:prSet phldrT="[Text]" phldr="0" custT="1"/>
      <dgm:spPr/>
      <dgm:t>
        <a:bodyPr/>
        <a:lstStyle/>
        <a:p>
          <a:r>
            <a:rPr lang="en-US" sz="2000" dirty="0">
              <a:solidFill>
                <a:schemeClr val="accent2"/>
              </a:solidFill>
            </a:rPr>
            <a:t>Phased approach</a:t>
          </a:r>
        </a:p>
      </dgm:t>
    </dgm:pt>
    <dgm:pt modelId="{D6CCB9F9-9C60-4C2C-B498-BC99EF6AB40A}" type="parTrans" cxnId="{E6A62D7E-3CF8-47CA-9D50-5F562ABA8C63}">
      <dgm:prSet/>
      <dgm:spPr/>
      <dgm:t>
        <a:bodyPr/>
        <a:lstStyle/>
        <a:p>
          <a:endParaRPr lang="en-US"/>
        </a:p>
      </dgm:t>
    </dgm:pt>
    <dgm:pt modelId="{A331D3A8-FDBE-4AFC-A156-06F698C1763D}" type="sibTrans" cxnId="{E6A62D7E-3CF8-47CA-9D50-5F562ABA8C63}">
      <dgm:prSet/>
      <dgm:spPr/>
      <dgm:t>
        <a:bodyPr/>
        <a:lstStyle/>
        <a:p>
          <a:endParaRPr lang="en-US"/>
        </a:p>
      </dgm:t>
    </dgm:pt>
    <dgm:pt modelId="{D3DBC604-AAA5-46CF-BC4A-16D3E6598441}">
      <dgm:prSet phldrT="[Text]" custT="1"/>
      <dgm:spPr/>
      <dgm:t>
        <a:bodyPr/>
        <a:lstStyle/>
        <a:p>
          <a:pPr>
            <a:buFont typeface="Arial" panose="020B0604020202020204" pitchFamily="34" charset="0"/>
            <a:buChar char="•"/>
          </a:pPr>
          <a:r>
            <a:rPr lang="en-US" sz="1800" dirty="0"/>
            <a:t>Recommendations for </a:t>
          </a:r>
          <a:r>
            <a:rPr lang="en-US" sz="1800" b="1" dirty="0"/>
            <a:t>gradual implementation or phased approach </a:t>
          </a:r>
          <a:r>
            <a:rPr lang="en-US" sz="1800" dirty="0"/>
            <a:t>(e.g., audit first then other SL)</a:t>
          </a:r>
        </a:p>
      </dgm:t>
    </dgm:pt>
    <dgm:pt modelId="{E1CAB38F-015F-4E41-BDBC-73832B87E88C}" type="parTrans" cxnId="{681CD7E4-FFDC-4E7A-9E9C-720A760BF251}">
      <dgm:prSet/>
      <dgm:spPr/>
      <dgm:t>
        <a:bodyPr/>
        <a:lstStyle/>
        <a:p>
          <a:endParaRPr lang="en-US"/>
        </a:p>
      </dgm:t>
    </dgm:pt>
    <dgm:pt modelId="{8201144F-F2A3-4738-97B4-3B1793641D90}" type="sibTrans" cxnId="{681CD7E4-FFDC-4E7A-9E9C-720A760BF251}">
      <dgm:prSet/>
      <dgm:spPr/>
      <dgm:t>
        <a:bodyPr/>
        <a:lstStyle/>
        <a:p>
          <a:endParaRPr lang="en-US"/>
        </a:p>
      </dgm:t>
    </dgm:pt>
    <dgm:pt modelId="{0579BB79-775A-4E01-936B-066FF1BD6D6C}">
      <dgm:prSet phldrT="[Text]" phldr="0" custT="1"/>
      <dgm:spPr>
        <a:solidFill>
          <a:srgbClr val="CDCFD0"/>
        </a:solidFill>
      </dgm:spPr>
      <dgm:t>
        <a:bodyPr/>
        <a:lstStyle/>
        <a:p>
          <a:r>
            <a:rPr lang="en-US" sz="2000" dirty="0">
              <a:solidFill>
                <a:srgbClr val="CDCFD0"/>
              </a:solidFill>
            </a:rPr>
            <a:t>Mixed views on location</a:t>
          </a:r>
        </a:p>
      </dgm:t>
    </dgm:pt>
    <dgm:pt modelId="{AC9BE39F-32D9-442F-B415-91DF7532DAAB}" type="parTrans" cxnId="{CFDD8D4F-25AC-4B49-9462-A3ADA184A768}">
      <dgm:prSet/>
      <dgm:spPr/>
      <dgm:t>
        <a:bodyPr/>
        <a:lstStyle/>
        <a:p>
          <a:endParaRPr lang="en-US"/>
        </a:p>
      </dgm:t>
    </dgm:pt>
    <dgm:pt modelId="{AE54BB87-CF1A-4144-A3D8-5588F95F09B4}" type="sibTrans" cxnId="{CFDD8D4F-25AC-4B49-9462-A3ADA184A768}">
      <dgm:prSet/>
      <dgm:spPr/>
      <dgm:t>
        <a:bodyPr/>
        <a:lstStyle/>
        <a:p>
          <a:endParaRPr lang="en-US"/>
        </a:p>
      </dgm:t>
    </dgm:pt>
    <dgm:pt modelId="{1F154533-7737-4FFC-B95D-F2655FE11EA7}">
      <dgm:prSet phldrT="[Text]" custT="1"/>
      <dgm:spPr/>
      <dgm:t>
        <a:bodyPr/>
        <a:lstStyle/>
        <a:p>
          <a:pPr>
            <a:buFont typeface="Arial" panose="020B0604020202020204" pitchFamily="34" charset="0"/>
            <a:buChar char="•"/>
          </a:pPr>
          <a:r>
            <a:rPr lang="en-US" sz="1800" b="1" dirty="0"/>
            <a:t>Outside Code allows more flexibility</a:t>
          </a:r>
          <a:r>
            <a:rPr lang="en-US" sz="1800" dirty="0"/>
            <a:t>, may avoid checklist behavior and “box ticking”</a:t>
          </a:r>
        </a:p>
      </dgm:t>
    </dgm:pt>
    <dgm:pt modelId="{317089D0-1FF2-4DCC-988B-0D4B32F878AD}" type="parTrans" cxnId="{2A87F957-38D3-4D10-8AFC-2D92A9C03106}">
      <dgm:prSet/>
      <dgm:spPr/>
      <dgm:t>
        <a:bodyPr/>
        <a:lstStyle/>
        <a:p>
          <a:endParaRPr lang="en-US"/>
        </a:p>
      </dgm:t>
    </dgm:pt>
    <dgm:pt modelId="{87048CEE-8628-4A97-AFEA-AB9240DC8E63}" type="sibTrans" cxnId="{2A87F957-38D3-4D10-8AFC-2D92A9C03106}">
      <dgm:prSet/>
      <dgm:spPr/>
      <dgm:t>
        <a:bodyPr/>
        <a:lstStyle/>
        <a:p>
          <a:endParaRPr lang="en-US"/>
        </a:p>
      </dgm:t>
    </dgm:pt>
    <dgm:pt modelId="{BABB5710-365A-46E0-ACAD-FF140A65E26B}">
      <dgm:prSet phldrT="[Text]" custT="1"/>
      <dgm:spPr/>
      <dgm:t>
        <a:bodyPr/>
        <a:lstStyle/>
        <a:p>
          <a:pPr>
            <a:buFont typeface="Arial" panose="020B0604020202020204" pitchFamily="34" charset="0"/>
            <a:buChar char="•"/>
          </a:pPr>
          <a:r>
            <a:rPr lang="en-US" sz="2000" dirty="0">
              <a:solidFill>
                <a:srgbClr val="CDCFD0"/>
              </a:solidFill>
            </a:rPr>
            <a:t>Mixed views on location</a:t>
          </a:r>
        </a:p>
      </dgm:t>
    </dgm:pt>
    <dgm:pt modelId="{3F0AD366-F9BB-4E21-8D3D-3AD493D12891}" type="parTrans" cxnId="{F8DFF328-486D-4C70-93F3-2B59F8A76DA8}">
      <dgm:prSet/>
      <dgm:spPr/>
      <dgm:t>
        <a:bodyPr/>
        <a:lstStyle/>
        <a:p>
          <a:endParaRPr lang="en-US"/>
        </a:p>
      </dgm:t>
    </dgm:pt>
    <dgm:pt modelId="{A2DD3A72-C73F-4E17-8F28-EF9492C7B07E}" type="sibTrans" cxnId="{F8DFF328-486D-4C70-93F3-2B59F8A76DA8}">
      <dgm:prSet/>
      <dgm:spPr/>
      <dgm:t>
        <a:bodyPr/>
        <a:lstStyle/>
        <a:p>
          <a:endParaRPr lang="en-US"/>
        </a:p>
      </dgm:t>
    </dgm:pt>
    <dgm:pt modelId="{E43663DF-50B9-4250-BE10-D63DC195DAF7}">
      <dgm:prSet phldrT="[Text]"/>
      <dgm:spPr/>
      <dgm:t>
        <a:bodyPr/>
        <a:lstStyle/>
        <a:p>
          <a:pPr>
            <a:buFont typeface="Arial" panose="020B0604020202020204" pitchFamily="34" charset="0"/>
            <a:buChar char="•"/>
          </a:pPr>
          <a:r>
            <a:rPr lang="en-US" b="1" dirty="0"/>
            <a:t>But, challenges with enforcement</a:t>
          </a:r>
          <a:r>
            <a:rPr lang="en-US" dirty="0"/>
            <a:t>. Also, </a:t>
          </a:r>
          <a:r>
            <a:rPr lang="en-US" b="0" dirty="0"/>
            <a:t>how to get</a:t>
          </a:r>
          <a:r>
            <a:rPr lang="en-US" b="1" dirty="0"/>
            <a:t> meaningful voluntary adoption </a:t>
          </a:r>
          <a:r>
            <a:rPr lang="en-US" dirty="0"/>
            <a:t>without commitment?</a:t>
          </a:r>
        </a:p>
      </dgm:t>
    </dgm:pt>
    <dgm:pt modelId="{E0D80163-C8B6-4C5F-A5FB-A969212F77CC}" type="parTrans" cxnId="{B78C0748-E364-4569-B90C-E0D6D6B148F5}">
      <dgm:prSet/>
      <dgm:spPr/>
      <dgm:t>
        <a:bodyPr/>
        <a:lstStyle/>
        <a:p>
          <a:endParaRPr lang="en-US"/>
        </a:p>
      </dgm:t>
    </dgm:pt>
    <dgm:pt modelId="{478BB22F-A4A0-4A15-B97E-1699A9A4C35B}" type="sibTrans" cxnId="{B78C0748-E364-4569-B90C-E0D6D6B148F5}">
      <dgm:prSet/>
      <dgm:spPr/>
      <dgm:t>
        <a:bodyPr/>
        <a:lstStyle/>
        <a:p>
          <a:endParaRPr lang="en-US"/>
        </a:p>
      </dgm:t>
    </dgm:pt>
    <dgm:pt modelId="{DD1BBE3F-C1E1-46CF-95F1-B4FC21CBC8D1}" type="pres">
      <dgm:prSet presAssocID="{D6174E01-6927-45C8-AD20-826907204768}" presName="theList" presStyleCnt="0">
        <dgm:presLayoutVars>
          <dgm:dir/>
          <dgm:animLvl val="lvl"/>
          <dgm:resizeHandles val="exact"/>
        </dgm:presLayoutVars>
      </dgm:prSet>
      <dgm:spPr/>
    </dgm:pt>
    <dgm:pt modelId="{98D432C8-6A15-4495-8ABD-109E946DDD42}" type="pres">
      <dgm:prSet presAssocID="{7A2B610C-A9ED-4F0E-BF25-D570CA1F5AD6}" presName="compNode" presStyleCnt="0"/>
      <dgm:spPr/>
    </dgm:pt>
    <dgm:pt modelId="{DF52FF26-873B-455C-9B98-B30BE051661B}" type="pres">
      <dgm:prSet presAssocID="{7A2B610C-A9ED-4F0E-BF25-D570CA1F5AD6}" presName="aNode" presStyleLbl="bgShp" presStyleIdx="0" presStyleCnt="5"/>
      <dgm:spPr/>
    </dgm:pt>
    <dgm:pt modelId="{18E444C1-08EB-40D0-87E1-6BB3F4D26A8E}" type="pres">
      <dgm:prSet presAssocID="{7A2B610C-A9ED-4F0E-BF25-D570CA1F5AD6}" presName="textNode" presStyleLbl="bgShp" presStyleIdx="0" presStyleCnt="5"/>
      <dgm:spPr/>
    </dgm:pt>
    <dgm:pt modelId="{6A28A458-8AC9-408C-AAA9-467198AB97C0}" type="pres">
      <dgm:prSet presAssocID="{7A2B610C-A9ED-4F0E-BF25-D570CA1F5AD6}" presName="compChildNode" presStyleCnt="0"/>
      <dgm:spPr/>
    </dgm:pt>
    <dgm:pt modelId="{6A56AC5F-27EA-4ED1-BAF1-9BB65213B1D7}" type="pres">
      <dgm:prSet presAssocID="{7A2B610C-A9ED-4F0E-BF25-D570CA1F5AD6}" presName="theInnerList" presStyleCnt="0"/>
      <dgm:spPr/>
    </dgm:pt>
    <dgm:pt modelId="{96D5DA81-8669-4956-8E16-7D5F5C9BA003}" type="pres">
      <dgm:prSet presAssocID="{570BCA8E-CE1B-47FA-98FA-021FFE75D1AA}" presName="childNode" presStyleLbl="node1" presStyleIdx="0" presStyleCnt="5">
        <dgm:presLayoutVars>
          <dgm:bulletEnabled val="1"/>
        </dgm:presLayoutVars>
      </dgm:prSet>
      <dgm:spPr/>
    </dgm:pt>
    <dgm:pt modelId="{FDDEE617-4856-458F-95D5-4999E32790D8}" type="pres">
      <dgm:prSet presAssocID="{7A2B610C-A9ED-4F0E-BF25-D570CA1F5AD6}" presName="aSpace" presStyleCnt="0"/>
      <dgm:spPr/>
    </dgm:pt>
    <dgm:pt modelId="{E8A31499-6AA1-41D7-B5D2-3B1F9A167DA1}" type="pres">
      <dgm:prSet presAssocID="{ED0F0808-88D6-45A9-93B1-AF92EF821A72}" presName="compNode" presStyleCnt="0"/>
      <dgm:spPr/>
    </dgm:pt>
    <dgm:pt modelId="{117F831D-FD54-4F8A-AC64-E4C9159B7BB0}" type="pres">
      <dgm:prSet presAssocID="{ED0F0808-88D6-45A9-93B1-AF92EF821A72}" presName="aNode" presStyleLbl="bgShp" presStyleIdx="1" presStyleCnt="5"/>
      <dgm:spPr/>
    </dgm:pt>
    <dgm:pt modelId="{77FBC4A4-7749-4DBF-8443-92CD13B7398A}" type="pres">
      <dgm:prSet presAssocID="{ED0F0808-88D6-45A9-93B1-AF92EF821A72}" presName="textNode" presStyleLbl="bgShp" presStyleIdx="1" presStyleCnt="5"/>
      <dgm:spPr/>
    </dgm:pt>
    <dgm:pt modelId="{DAC9E4CD-DEE6-4536-925A-1DFEC06FEAE7}" type="pres">
      <dgm:prSet presAssocID="{ED0F0808-88D6-45A9-93B1-AF92EF821A72}" presName="compChildNode" presStyleCnt="0"/>
      <dgm:spPr/>
    </dgm:pt>
    <dgm:pt modelId="{32DE6795-F974-4F3E-A8D3-E0DEFA35B6BB}" type="pres">
      <dgm:prSet presAssocID="{ED0F0808-88D6-45A9-93B1-AF92EF821A72}" presName="theInnerList" presStyleCnt="0"/>
      <dgm:spPr/>
    </dgm:pt>
    <dgm:pt modelId="{9416DF66-33D4-4819-91AE-608128F4F867}" type="pres">
      <dgm:prSet presAssocID="{E19C47B6-9DB9-468A-BB87-A45620B5D317}" presName="childNode" presStyleLbl="node1" presStyleIdx="1" presStyleCnt="5">
        <dgm:presLayoutVars>
          <dgm:bulletEnabled val="1"/>
        </dgm:presLayoutVars>
      </dgm:prSet>
      <dgm:spPr/>
    </dgm:pt>
    <dgm:pt modelId="{256254DF-662C-4613-963E-871FD79B124F}" type="pres">
      <dgm:prSet presAssocID="{ED0F0808-88D6-45A9-93B1-AF92EF821A72}" presName="aSpace" presStyleCnt="0"/>
      <dgm:spPr/>
    </dgm:pt>
    <dgm:pt modelId="{4ECF1E48-8C17-47BB-ADD5-007AD84A3414}" type="pres">
      <dgm:prSet presAssocID="{4187C0ED-6E77-43D4-8C21-A19B18B19C96}" presName="compNode" presStyleCnt="0"/>
      <dgm:spPr/>
    </dgm:pt>
    <dgm:pt modelId="{88E6FDA6-8FC9-4474-A1A8-0814DCEBF0F3}" type="pres">
      <dgm:prSet presAssocID="{4187C0ED-6E77-43D4-8C21-A19B18B19C96}" presName="aNode" presStyleLbl="bgShp" presStyleIdx="2" presStyleCnt="5"/>
      <dgm:spPr/>
    </dgm:pt>
    <dgm:pt modelId="{1D49F637-7AF6-4DE7-8C70-ED1BEB7B84B1}" type="pres">
      <dgm:prSet presAssocID="{4187C0ED-6E77-43D4-8C21-A19B18B19C96}" presName="textNode" presStyleLbl="bgShp" presStyleIdx="2" presStyleCnt="5"/>
      <dgm:spPr/>
    </dgm:pt>
    <dgm:pt modelId="{8A415628-6C8F-4028-9411-798EAE104245}" type="pres">
      <dgm:prSet presAssocID="{4187C0ED-6E77-43D4-8C21-A19B18B19C96}" presName="compChildNode" presStyleCnt="0"/>
      <dgm:spPr/>
    </dgm:pt>
    <dgm:pt modelId="{FA2C4F4E-E0ED-4FA4-8CDF-5590CAD45E30}" type="pres">
      <dgm:prSet presAssocID="{4187C0ED-6E77-43D4-8C21-A19B18B19C96}" presName="theInnerList" presStyleCnt="0"/>
      <dgm:spPr/>
    </dgm:pt>
    <dgm:pt modelId="{821FBC93-51A9-4CDA-9886-94ADD54ADAC9}" type="pres">
      <dgm:prSet presAssocID="{D3DBC604-AAA5-46CF-BC4A-16D3E6598441}" presName="childNode" presStyleLbl="node1" presStyleIdx="2" presStyleCnt="5">
        <dgm:presLayoutVars>
          <dgm:bulletEnabled val="1"/>
        </dgm:presLayoutVars>
      </dgm:prSet>
      <dgm:spPr/>
    </dgm:pt>
    <dgm:pt modelId="{EB8E94D0-D26E-480E-BF4F-D6565B6E9D7E}" type="pres">
      <dgm:prSet presAssocID="{4187C0ED-6E77-43D4-8C21-A19B18B19C96}" presName="aSpace" presStyleCnt="0"/>
      <dgm:spPr/>
    </dgm:pt>
    <dgm:pt modelId="{DE5962E5-91A1-4A70-8DD7-1FD8F7F25B5D}" type="pres">
      <dgm:prSet presAssocID="{0579BB79-775A-4E01-936B-066FF1BD6D6C}" presName="compNode" presStyleCnt="0"/>
      <dgm:spPr/>
    </dgm:pt>
    <dgm:pt modelId="{203BD107-4FA5-4898-806C-D88174A75B8D}" type="pres">
      <dgm:prSet presAssocID="{0579BB79-775A-4E01-936B-066FF1BD6D6C}" presName="aNode" presStyleLbl="bgShp" presStyleIdx="3" presStyleCnt="5"/>
      <dgm:spPr/>
    </dgm:pt>
    <dgm:pt modelId="{4A51D27D-E025-43F6-B706-2B150A7D104A}" type="pres">
      <dgm:prSet presAssocID="{0579BB79-775A-4E01-936B-066FF1BD6D6C}" presName="textNode" presStyleLbl="bgShp" presStyleIdx="3" presStyleCnt="5"/>
      <dgm:spPr/>
    </dgm:pt>
    <dgm:pt modelId="{0A8870E3-7F5D-4B75-9BF2-79FABAE937A8}" type="pres">
      <dgm:prSet presAssocID="{0579BB79-775A-4E01-936B-066FF1BD6D6C}" presName="compChildNode" presStyleCnt="0"/>
      <dgm:spPr/>
    </dgm:pt>
    <dgm:pt modelId="{391D9ECA-3992-45BB-B30C-F1CF7C57B2CB}" type="pres">
      <dgm:prSet presAssocID="{0579BB79-775A-4E01-936B-066FF1BD6D6C}" presName="theInnerList" presStyleCnt="0"/>
      <dgm:spPr/>
    </dgm:pt>
    <dgm:pt modelId="{8F42F6F5-05D4-49F2-A4FF-EC78E838ED29}" type="pres">
      <dgm:prSet presAssocID="{1F154533-7737-4FFC-B95D-F2655FE11EA7}" presName="childNode" presStyleLbl="node1" presStyleIdx="3" presStyleCnt="5">
        <dgm:presLayoutVars>
          <dgm:bulletEnabled val="1"/>
        </dgm:presLayoutVars>
      </dgm:prSet>
      <dgm:spPr/>
    </dgm:pt>
    <dgm:pt modelId="{A07DCC31-1D25-4356-BE65-65D112D12E98}" type="pres">
      <dgm:prSet presAssocID="{0579BB79-775A-4E01-936B-066FF1BD6D6C}" presName="aSpace" presStyleCnt="0"/>
      <dgm:spPr/>
    </dgm:pt>
    <dgm:pt modelId="{97EBFAB4-0AE4-444A-A7F3-240E50E829EF}" type="pres">
      <dgm:prSet presAssocID="{BABB5710-365A-46E0-ACAD-FF140A65E26B}" presName="compNode" presStyleCnt="0"/>
      <dgm:spPr/>
    </dgm:pt>
    <dgm:pt modelId="{7897EC37-F963-4ADB-8EAE-6B97170B18EF}" type="pres">
      <dgm:prSet presAssocID="{BABB5710-365A-46E0-ACAD-FF140A65E26B}" presName="aNode" presStyleLbl="bgShp" presStyleIdx="4" presStyleCnt="5"/>
      <dgm:spPr/>
    </dgm:pt>
    <dgm:pt modelId="{575AB740-030E-4673-8DC8-EF05071D4651}" type="pres">
      <dgm:prSet presAssocID="{BABB5710-365A-46E0-ACAD-FF140A65E26B}" presName="textNode" presStyleLbl="bgShp" presStyleIdx="4" presStyleCnt="5"/>
      <dgm:spPr/>
    </dgm:pt>
    <dgm:pt modelId="{856EF647-00D2-4561-A677-6A71B9BE57BB}" type="pres">
      <dgm:prSet presAssocID="{BABB5710-365A-46E0-ACAD-FF140A65E26B}" presName="compChildNode" presStyleCnt="0"/>
      <dgm:spPr/>
    </dgm:pt>
    <dgm:pt modelId="{F51BED1A-3FFA-4D01-9631-AAD7FBA65728}" type="pres">
      <dgm:prSet presAssocID="{BABB5710-365A-46E0-ACAD-FF140A65E26B}" presName="theInnerList" presStyleCnt="0"/>
      <dgm:spPr/>
    </dgm:pt>
    <dgm:pt modelId="{5850FB9B-E360-45FA-B0C6-2E846FDB1989}" type="pres">
      <dgm:prSet presAssocID="{E43663DF-50B9-4250-BE10-D63DC195DAF7}" presName="childNode" presStyleLbl="node1" presStyleIdx="4" presStyleCnt="5">
        <dgm:presLayoutVars>
          <dgm:bulletEnabled val="1"/>
        </dgm:presLayoutVars>
      </dgm:prSet>
      <dgm:spPr/>
    </dgm:pt>
  </dgm:ptLst>
  <dgm:cxnLst>
    <dgm:cxn modelId="{C9ED7D03-249D-4EF6-9261-6EF3A5F394B6}" type="presOf" srcId="{D6174E01-6927-45C8-AD20-826907204768}" destId="{DD1BBE3F-C1E1-46CF-95F1-B4FC21CBC8D1}" srcOrd="0" destOrd="0" presId="urn:microsoft.com/office/officeart/2005/8/layout/lProcess2"/>
    <dgm:cxn modelId="{712A1F1A-250E-4E17-9A32-C47E953F9897}" srcId="{D6174E01-6927-45C8-AD20-826907204768}" destId="{ED0F0808-88D6-45A9-93B1-AF92EF821A72}" srcOrd="1" destOrd="0" parTransId="{3E4A43D3-37C4-4A19-9BA1-BA58E4AD011F}" sibTransId="{D9E1F238-001B-4095-AE7B-C40DF353A612}"/>
    <dgm:cxn modelId="{6A10801E-0857-4668-A3D1-4CBC177DB84C}" type="presOf" srcId="{BABB5710-365A-46E0-ACAD-FF140A65E26B}" destId="{7897EC37-F963-4ADB-8EAE-6B97170B18EF}" srcOrd="0" destOrd="0" presId="urn:microsoft.com/office/officeart/2005/8/layout/lProcess2"/>
    <dgm:cxn modelId="{F8DFF328-486D-4C70-93F3-2B59F8A76DA8}" srcId="{D6174E01-6927-45C8-AD20-826907204768}" destId="{BABB5710-365A-46E0-ACAD-FF140A65E26B}" srcOrd="4" destOrd="0" parTransId="{3F0AD366-F9BB-4E21-8D3D-3AD493D12891}" sibTransId="{A2DD3A72-C73F-4E17-8F28-EF9492C7B07E}"/>
    <dgm:cxn modelId="{2C43C22A-EC2F-47D1-A1D6-CE73D05EEDDE}" type="presOf" srcId="{BABB5710-365A-46E0-ACAD-FF140A65E26B}" destId="{575AB740-030E-4673-8DC8-EF05071D4651}" srcOrd="1" destOrd="0" presId="urn:microsoft.com/office/officeart/2005/8/layout/lProcess2"/>
    <dgm:cxn modelId="{3DF3FA31-8250-4BFF-9FF1-27B0D841C943}" type="presOf" srcId="{7A2B610C-A9ED-4F0E-BF25-D570CA1F5AD6}" destId="{DF52FF26-873B-455C-9B98-B30BE051661B}" srcOrd="0" destOrd="0" presId="urn:microsoft.com/office/officeart/2005/8/layout/lProcess2"/>
    <dgm:cxn modelId="{89894637-AB90-4A52-AC26-3064009CCD2D}" type="presOf" srcId="{0579BB79-775A-4E01-936B-066FF1BD6D6C}" destId="{4A51D27D-E025-43F6-B706-2B150A7D104A}" srcOrd="1" destOrd="0" presId="urn:microsoft.com/office/officeart/2005/8/layout/lProcess2"/>
    <dgm:cxn modelId="{B78C0748-E364-4569-B90C-E0D6D6B148F5}" srcId="{BABB5710-365A-46E0-ACAD-FF140A65E26B}" destId="{E43663DF-50B9-4250-BE10-D63DC195DAF7}" srcOrd="0" destOrd="0" parTransId="{E0D80163-C8B6-4C5F-A5FB-A969212F77CC}" sibTransId="{478BB22F-A4A0-4A15-B97E-1699A9A4C35B}"/>
    <dgm:cxn modelId="{A169E36A-86CA-41D2-B865-E4D037D17643}" type="presOf" srcId="{4187C0ED-6E77-43D4-8C21-A19B18B19C96}" destId="{88E6FDA6-8FC9-4474-A1A8-0814DCEBF0F3}" srcOrd="0" destOrd="0" presId="urn:microsoft.com/office/officeart/2005/8/layout/lProcess2"/>
    <dgm:cxn modelId="{866BF06E-33BA-443B-A1CD-22771DEC038A}" type="presOf" srcId="{ED0F0808-88D6-45A9-93B1-AF92EF821A72}" destId="{77FBC4A4-7749-4DBF-8443-92CD13B7398A}" srcOrd="1" destOrd="0" presId="urn:microsoft.com/office/officeart/2005/8/layout/lProcess2"/>
    <dgm:cxn modelId="{CFDD8D4F-25AC-4B49-9462-A3ADA184A768}" srcId="{D6174E01-6927-45C8-AD20-826907204768}" destId="{0579BB79-775A-4E01-936B-066FF1BD6D6C}" srcOrd="3" destOrd="0" parTransId="{AC9BE39F-32D9-442F-B415-91DF7532DAAB}" sibTransId="{AE54BB87-CF1A-4144-A3D8-5588F95F09B4}"/>
    <dgm:cxn modelId="{17891C51-C39B-44FD-AB90-86352BD311ED}" type="presOf" srcId="{ED0F0808-88D6-45A9-93B1-AF92EF821A72}" destId="{117F831D-FD54-4F8A-AC64-E4C9159B7BB0}" srcOrd="0" destOrd="0" presId="urn:microsoft.com/office/officeart/2005/8/layout/lProcess2"/>
    <dgm:cxn modelId="{ADE40955-D3A0-4E01-9AA3-D51BD74C4B8F}" type="presOf" srcId="{570BCA8E-CE1B-47FA-98FA-021FFE75D1AA}" destId="{96D5DA81-8669-4956-8E16-7D5F5C9BA003}" srcOrd="0" destOrd="0" presId="urn:microsoft.com/office/officeart/2005/8/layout/lProcess2"/>
    <dgm:cxn modelId="{2A87F957-38D3-4D10-8AFC-2D92A9C03106}" srcId="{0579BB79-775A-4E01-936B-066FF1BD6D6C}" destId="{1F154533-7737-4FFC-B95D-F2655FE11EA7}" srcOrd="0" destOrd="0" parTransId="{317089D0-1FF2-4DCC-988B-0D4B32F878AD}" sibTransId="{87048CEE-8628-4A97-AFEA-AB9240DC8E63}"/>
    <dgm:cxn modelId="{E6A62D7E-3CF8-47CA-9D50-5F562ABA8C63}" srcId="{D6174E01-6927-45C8-AD20-826907204768}" destId="{4187C0ED-6E77-43D4-8C21-A19B18B19C96}" srcOrd="2" destOrd="0" parTransId="{D6CCB9F9-9C60-4C2C-B498-BC99EF6AB40A}" sibTransId="{A331D3A8-FDBE-4AFC-A156-06F698C1763D}"/>
    <dgm:cxn modelId="{72B794A5-E56E-483C-980F-7F820990B156}" type="presOf" srcId="{E43663DF-50B9-4250-BE10-D63DC195DAF7}" destId="{5850FB9B-E360-45FA-B0C6-2E846FDB1989}" srcOrd="0" destOrd="0" presId="urn:microsoft.com/office/officeart/2005/8/layout/lProcess2"/>
    <dgm:cxn modelId="{F5B97AB1-99FF-42AB-B7E8-ACAD6AB9C56D}" type="presOf" srcId="{4187C0ED-6E77-43D4-8C21-A19B18B19C96}" destId="{1D49F637-7AF6-4DE7-8C70-ED1BEB7B84B1}" srcOrd="1" destOrd="0" presId="urn:microsoft.com/office/officeart/2005/8/layout/lProcess2"/>
    <dgm:cxn modelId="{390E48D9-12EF-42A0-A627-C73398096FD3}" type="presOf" srcId="{D3DBC604-AAA5-46CF-BC4A-16D3E6598441}" destId="{821FBC93-51A9-4CDA-9886-94ADD54ADAC9}" srcOrd="0" destOrd="0" presId="urn:microsoft.com/office/officeart/2005/8/layout/lProcess2"/>
    <dgm:cxn modelId="{2C3B77DA-62F8-481B-AAE5-3D8EF427547A}" type="presOf" srcId="{E19C47B6-9DB9-468A-BB87-A45620B5D317}" destId="{9416DF66-33D4-4819-91AE-608128F4F867}" srcOrd="0" destOrd="0" presId="urn:microsoft.com/office/officeart/2005/8/layout/lProcess2"/>
    <dgm:cxn modelId="{C13118DD-D6AB-46EB-9E6F-79FC8938F858}" srcId="{ED0F0808-88D6-45A9-93B1-AF92EF821A72}" destId="{E19C47B6-9DB9-468A-BB87-A45620B5D317}" srcOrd="0" destOrd="0" parTransId="{8159021F-EECF-4DA5-8F51-638EB78BD918}" sibTransId="{047EAE36-7EE3-463A-B8B0-487D46668D46}"/>
    <dgm:cxn modelId="{F681A4DD-BE9A-431F-B76C-D7AFEF15966C}" type="presOf" srcId="{7A2B610C-A9ED-4F0E-BF25-D570CA1F5AD6}" destId="{18E444C1-08EB-40D0-87E1-6BB3F4D26A8E}" srcOrd="1" destOrd="0" presId="urn:microsoft.com/office/officeart/2005/8/layout/lProcess2"/>
    <dgm:cxn modelId="{681CD7E4-FFDC-4E7A-9E9C-720A760BF251}" srcId="{4187C0ED-6E77-43D4-8C21-A19B18B19C96}" destId="{D3DBC604-AAA5-46CF-BC4A-16D3E6598441}" srcOrd="0" destOrd="0" parTransId="{E1CAB38F-015F-4E41-BDBC-73832B87E88C}" sibTransId="{8201144F-F2A3-4738-97B4-3B1793641D90}"/>
    <dgm:cxn modelId="{F15CE0EB-D17D-424D-9D63-667080D4ECFD}" srcId="{D6174E01-6927-45C8-AD20-826907204768}" destId="{7A2B610C-A9ED-4F0E-BF25-D570CA1F5AD6}" srcOrd="0" destOrd="0" parTransId="{E723DCFA-F0A4-401D-BD77-0837C5D40BDE}" sibTransId="{03D90EAA-F636-4CC5-AFA5-82D48D9100A5}"/>
    <dgm:cxn modelId="{489560F4-4D35-4ED7-8608-49571C5E1713}" type="presOf" srcId="{0579BB79-775A-4E01-936B-066FF1BD6D6C}" destId="{203BD107-4FA5-4898-806C-D88174A75B8D}" srcOrd="0" destOrd="0" presId="urn:microsoft.com/office/officeart/2005/8/layout/lProcess2"/>
    <dgm:cxn modelId="{54540CFD-9B35-4CDC-AFDF-A49E8276EE15}" type="presOf" srcId="{1F154533-7737-4FFC-B95D-F2655FE11EA7}" destId="{8F42F6F5-05D4-49F2-A4FF-EC78E838ED29}" srcOrd="0" destOrd="0" presId="urn:microsoft.com/office/officeart/2005/8/layout/lProcess2"/>
    <dgm:cxn modelId="{4C23F9FF-4176-4E3A-B74B-12228ACA2845}" srcId="{7A2B610C-A9ED-4F0E-BF25-D570CA1F5AD6}" destId="{570BCA8E-CE1B-47FA-98FA-021FFE75D1AA}" srcOrd="0" destOrd="0" parTransId="{75850954-F4B6-4482-B3E8-2BBE69367554}" sibTransId="{56753F49-10C3-40F3-82F1-7FC585E5B49E}"/>
    <dgm:cxn modelId="{936A8D31-FA74-4CC2-958F-749F3E746E61}" type="presParOf" srcId="{DD1BBE3F-C1E1-46CF-95F1-B4FC21CBC8D1}" destId="{98D432C8-6A15-4495-8ABD-109E946DDD42}" srcOrd="0" destOrd="0" presId="urn:microsoft.com/office/officeart/2005/8/layout/lProcess2"/>
    <dgm:cxn modelId="{8420FE4F-ABA9-49AD-BC0B-903F175C0E23}" type="presParOf" srcId="{98D432C8-6A15-4495-8ABD-109E946DDD42}" destId="{DF52FF26-873B-455C-9B98-B30BE051661B}" srcOrd="0" destOrd="0" presId="urn:microsoft.com/office/officeart/2005/8/layout/lProcess2"/>
    <dgm:cxn modelId="{A76240F3-58B0-4825-9739-8890E72421B2}" type="presParOf" srcId="{98D432C8-6A15-4495-8ABD-109E946DDD42}" destId="{18E444C1-08EB-40D0-87E1-6BB3F4D26A8E}" srcOrd="1" destOrd="0" presId="urn:microsoft.com/office/officeart/2005/8/layout/lProcess2"/>
    <dgm:cxn modelId="{E3A2DD34-4994-4FAB-983A-B18D584DFD0E}" type="presParOf" srcId="{98D432C8-6A15-4495-8ABD-109E946DDD42}" destId="{6A28A458-8AC9-408C-AAA9-467198AB97C0}" srcOrd="2" destOrd="0" presId="urn:microsoft.com/office/officeart/2005/8/layout/lProcess2"/>
    <dgm:cxn modelId="{BB84C47E-E90A-43C5-A0CE-C0236542E0DC}" type="presParOf" srcId="{6A28A458-8AC9-408C-AAA9-467198AB97C0}" destId="{6A56AC5F-27EA-4ED1-BAF1-9BB65213B1D7}" srcOrd="0" destOrd="0" presId="urn:microsoft.com/office/officeart/2005/8/layout/lProcess2"/>
    <dgm:cxn modelId="{0A6366CF-1BC5-4299-B237-1860AF521C60}" type="presParOf" srcId="{6A56AC5F-27EA-4ED1-BAF1-9BB65213B1D7}" destId="{96D5DA81-8669-4956-8E16-7D5F5C9BA003}" srcOrd="0" destOrd="0" presId="urn:microsoft.com/office/officeart/2005/8/layout/lProcess2"/>
    <dgm:cxn modelId="{3051ED80-6375-4971-AD73-555B474DE86C}" type="presParOf" srcId="{DD1BBE3F-C1E1-46CF-95F1-B4FC21CBC8D1}" destId="{FDDEE617-4856-458F-95D5-4999E32790D8}" srcOrd="1" destOrd="0" presId="urn:microsoft.com/office/officeart/2005/8/layout/lProcess2"/>
    <dgm:cxn modelId="{F9563E10-D328-4BFE-B83F-FC5E7589CB53}" type="presParOf" srcId="{DD1BBE3F-C1E1-46CF-95F1-B4FC21CBC8D1}" destId="{E8A31499-6AA1-41D7-B5D2-3B1F9A167DA1}" srcOrd="2" destOrd="0" presId="urn:microsoft.com/office/officeart/2005/8/layout/lProcess2"/>
    <dgm:cxn modelId="{56B8FB27-2E99-4BED-8218-A371D46A7E00}" type="presParOf" srcId="{E8A31499-6AA1-41D7-B5D2-3B1F9A167DA1}" destId="{117F831D-FD54-4F8A-AC64-E4C9159B7BB0}" srcOrd="0" destOrd="0" presId="urn:microsoft.com/office/officeart/2005/8/layout/lProcess2"/>
    <dgm:cxn modelId="{F6BAE29E-23DF-41A2-8C48-7B59AF10F104}" type="presParOf" srcId="{E8A31499-6AA1-41D7-B5D2-3B1F9A167DA1}" destId="{77FBC4A4-7749-4DBF-8443-92CD13B7398A}" srcOrd="1" destOrd="0" presId="urn:microsoft.com/office/officeart/2005/8/layout/lProcess2"/>
    <dgm:cxn modelId="{B2449F5D-B772-48DF-B412-1D5ED0710C3A}" type="presParOf" srcId="{E8A31499-6AA1-41D7-B5D2-3B1F9A167DA1}" destId="{DAC9E4CD-DEE6-4536-925A-1DFEC06FEAE7}" srcOrd="2" destOrd="0" presId="urn:microsoft.com/office/officeart/2005/8/layout/lProcess2"/>
    <dgm:cxn modelId="{70FAE4E3-3CE3-46C3-A552-33D01E08C9E9}" type="presParOf" srcId="{DAC9E4CD-DEE6-4536-925A-1DFEC06FEAE7}" destId="{32DE6795-F974-4F3E-A8D3-E0DEFA35B6BB}" srcOrd="0" destOrd="0" presId="urn:microsoft.com/office/officeart/2005/8/layout/lProcess2"/>
    <dgm:cxn modelId="{927F18D6-C514-4923-B1AB-58E681A91FD6}" type="presParOf" srcId="{32DE6795-F974-4F3E-A8D3-E0DEFA35B6BB}" destId="{9416DF66-33D4-4819-91AE-608128F4F867}" srcOrd="0" destOrd="0" presId="urn:microsoft.com/office/officeart/2005/8/layout/lProcess2"/>
    <dgm:cxn modelId="{5DA8D2A3-0947-4606-80AF-1E00C59DF96E}" type="presParOf" srcId="{DD1BBE3F-C1E1-46CF-95F1-B4FC21CBC8D1}" destId="{256254DF-662C-4613-963E-871FD79B124F}" srcOrd="3" destOrd="0" presId="urn:microsoft.com/office/officeart/2005/8/layout/lProcess2"/>
    <dgm:cxn modelId="{24FBF9D5-C307-4049-820B-E08BCF2512C6}" type="presParOf" srcId="{DD1BBE3F-C1E1-46CF-95F1-B4FC21CBC8D1}" destId="{4ECF1E48-8C17-47BB-ADD5-007AD84A3414}" srcOrd="4" destOrd="0" presId="urn:microsoft.com/office/officeart/2005/8/layout/lProcess2"/>
    <dgm:cxn modelId="{38E0A587-6F4E-4218-9018-54DEA5BCCE9B}" type="presParOf" srcId="{4ECF1E48-8C17-47BB-ADD5-007AD84A3414}" destId="{88E6FDA6-8FC9-4474-A1A8-0814DCEBF0F3}" srcOrd="0" destOrd="0" presId="urn:microsoft.com/office/officeart/2005/8/layout/lProcess2"/>
    <dgm:cxn modelId="{280543CF-E46D-4199-911E-40107148ECD9}" type="presParOf" srcId="{4ECF1E48-8C17-47BB-ADD5-007AD84A3414}" destId="{1D49F637-7AF6-4DE7-8C70-ED1BEB7B84B1}" srcOrd="1" destOrd="0" presId="urn:microsoft.com/office/officeart/2005/8/layout/lProcess2"/>
    <dgm:cxn modelId="{7E5E2F01-725F-42DD-9B04-5C5578138FA1}" type="presParOf" srcId="{4ECF1E48-8C17-47BB-ADD5-007AD84A3414}" destId="{8A415628-6C8F-4028-9411-798EAE104245}" srcOrd="2" destOrd="0" presId="urn:microsoft.com/office/officeart/2005/8/layout/lProcess2"/>
    <dgm:cxn modelId="{030DE040-19A2-4C86-BAE6-8837971708B1}" type="presParOf" srcId="{8A415628-6C8F-4028-9411-798EAE104245}" destId="{FA2C4F4E-E0ED-4FA4-8CDF-5590CAD45E30}" srcOrd="0" destOrd="0" presId="urn:microsoft.com/office/officeart/2005/8/layout/lProcess2"/>
    <dgm:cxn modelId="{7E4EAC4E-32EF-4E78-9024-3FFF191703EF}" type="presParOf" srcId="{FA2C4F4E-E0ED-4FA4-8CDF-5590CAD45E30}" destId="{821FBC93-51A9-4CDA-9886-94ADD54ADAC9}" srcOrd="0" destOrd="0" presId="urn:microsoft.com/office/officeart/2005/8/layout/lProcess2"/>
    <dgm:cxn modelId="{51F09571-5EE9-465E-BC5C-732006B0D599}" type="presParOf" srcId="{DD1BBE3F-C1E1-46CF-95F1-B4FC21CBC8D1}" destId="{EB8E94D0-D26E-480E-BF4F-D6565B6E9D7E}" srcOrd="5" destOrd="0" presId="urn:microsoft.com/office/officeart/2005/8/layout/lProcess2"/>
    <dgm:cxn modelId="{F8066AD2-6E64-4543-81CD-C0011B915DB2}" type="presParOf" srcId="{DD1BBE3F-C1E1-46CF-95F1-B4FC21CBC8D1}" destId="{DE5962E5-91A1-4A70-8DD7-1FD8F7F25B5D}" srcOrd="6" destOrd="0" presId="urn:microsoft.com/office/officeart/2005/8/layout/lProcess2"/>
    <dgm:cxn modelId="{0760C4CF-D88F-44D5-A517-6E841DF1D419}" type="presParOf" srcId="{DE5962E5-91A1-4A70-8DD7-1FD8F7F25B5D}" destId="{203BD107-4FA5-4898-806C-D88174A75B8D}" srcOrd="0" destOrd="0" presId="urn:microsoft.com/office/officeart/2005/8/layout/lProcess2"/>
    <dgm:cxn modelId="{215C9FFD-9E34-466A-93AC-60D63BDBC27D}" type="presParOf" srcId="{DE5962E5-91A1-4A70-8DD7-1FD8F7F25B5D}" destId="{4A51D27D-E025-43F6-B706-2B150A7D104A}" srcOrd="1" destOrd="0" presId="urn:microsoft.com/office/officeart/2005/8/layout/lProcess2"/>
    <dgm:cxn modelId="{385BB70C-B977-4F0E-870D-3BBE340F3425}" type="presParOf" srcId="{DE5962E5-91A1-4A70-8DD7-1FD8F7F25B5D}" destId="{0A8870E3-7F5D-4B75-9BF2-79FABAE937A8}" srcOrd="2" destOrd="0" presId="urn:microsoft.com/office/officeart/2005/8/layout/lProcess2"/>
    <dgm:cxn modelId="{EDAC3FA5-36C8-4BB3-8859-C878827C53B5}" type="presParOf" srcId="{0A8870E3-7F5D-4B75-9BF2-79FABAE937A8}" destId="{391D9ECA-3992-45BB-B30C-F1CF7C57B2CB}" srcOrd="0" destOrd="0" presId="urn:microsoft.com/office/officeart/2005/8/layout/lProcess2"/>
    <dgm:cxn modelId="{DE95E4B4-B71C-46F6-A3ED-4A7133423202}" type="presParOf" srcId="{391D9ECA-3992-45BB-B30C-F1CF7C57B2CB}" destId="{8F42F6F5-05D4-49F2-A4FF-EC78E838ED29}" srcOrd="0" destOrd="0" presId="urn:microsoft.com/office/officeart/2005/8/layout/lProcess2"/>
    <dgm:cxn modelId="{89A8C795-C26C-4123-9971-6236441410A9}" type="presParOf" srcId="{DD1BBE3F-C1E1-46CF-95F1-B4FC21CBC8D1}" destId="{A07DCC31-1D25-4356-BE65-65D112D12E98}" srcOrd="7" destOrd="0" presId="urn:microsoft.com/office/officeart/2005/8/layout/lProcess2"/>
    <dgm:cxn modelId="{23E2F1EA-26B5-483F-8504-4427247019A4}" type="presParOf" srcId="{DD1BBE3F-C1E1-46CF-95F1-B4FC21CBC8D1}" destId="{97EBFAB4-0AE4-444A-A7F3-240E50E829EF}" srcOrd="8" destOrd="0" presId="urn:microsoft.com/office/officeart/2005/8/layout/lProcess2"/>
    <dgm:cxn modelId="{113A92F6-6508-4CDB-A3D3-5FC5333210D3}" type="presParOf" srcId="{97EBFAB4-0AE4-444A-A7F3-240E50E829EF}" destId="{7897EC37-F963-4ADB-8EAE-6B97170B18EF}" srcOrd="0" destOrd="0" presId="urn:microsoft.com/office/officeart/2005/8/layout/lProcess2"/>
    <dgm:cxn modelId="{67B9D691-907D-494C-96A3-CBFBDF207D89}" type="presParOf" srcId="{97EBFAB4-0AE4-444A-A7F3-240E50E829EF}" destId="{575AB740-030E-4673-8DC8-EF05071D4651}" srcOrd="1" destOrd="0" presId="urn:microsoft.com/office/officeart/2005/8/layout/lProcess2"/>
    <dgm:cxn modelId="{7725CD5A-4E85-4065-995A-D35F942BD350}" type="presParOf" srcId="{97EBFAB4-0AE4-444A-A7F3-240E50E829EF}" destId="{856EF647-00D2-4561-A677-6A71B9BE57BB}" srcOrd="2" destOrd="0" presId="urn:microsoft.com/office/officeart/2005/8/layout/lProcess2"/>
    <dgm:cxn modelId="{892E49D5-A3C7-4E63-8CAE-BAE81729D6E3}" type="presParOf" srcId="{856EF647-00D2-4561-A677-6A71B9BE57BB}" destId="{F51BED1A-3FFA-4D01-9631-AAD7FBA65728}" srcOrd="0" destOrd="0" presId="urn:microsoft.com/office/officeart/2005/8/layout/lProcess2"/>
    <dgm:cxn modelId="{DCF578A5-AFA2-4AEC-90CF-F5A87A0580C1}" type="presParOf" srcId="{F51BED1A-3FFA-4D01-9631-AAD7FBA65728}" destId="{5850FB9B-E360-45FA-B0C6-2E846FDB1989}"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52FF26-873B-455C-9B98-B30BE051661B}">
      <dsp:nvSpPr>
        <dsp:cNvPr id="0" name=""/>
        <dsp:cNvSpPr/>
      </dsp:nvSpPr>
      <dsp:spPr>
        <a:xfrm>
          <a:off x="2591" y="0"/>
          <a:ext cx="2542499"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Support for global baseline</a:t>
          </a:r>
        </a:p>
      </dsp:txBody>
      <dsp:txXfrm>
        <a:off x="2591" y="0"/>
        <a:ext cx="2542499" cy="1084515"/>
      </dsp:txXfrm>
    </dsp:sp>
    <dsp:sp modelId="{E9A4ACCA-0A1D-4BE9-9DEB-6FB2CB4FC98C}">
      <dsp:nvSpPr>
        <dsp:cNvPr id="0" name=""/>
        <dsp:cNvSpPr/>
      </dsp:nvSpPr>
      <dsp:spPr>
        <a:xfrm>
          <a:off x="256841" y="1084515"/>
          <a:ext cx="2033999" cy="2349783"/>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dirty="0"/>
            <a:t>Support for global baseline to </a:t>
          </a:r>
          <a:r>
            <a:rPr lang="en-US" sz="1800" b="1" kern="1200" dirty="0"/>
            <a:t>protect firm value and safeguard reputation</a:t>
          </a:r>
          <a:endParaRPr lang="en-US" sz="1800" kern="1200" dirty="0"/>
        </a:p>
      </dsp:txBody>
      <dsp:txXfrm>
        <a:off x="316415" y="1144089"/>
        <a:ext cx="1914851" cy="2230635"/>
      </dsp:txXfrm>
    </dsp:sp>
    <dsp:sp modelId="{B9509559-F523-476E-B9FF-2F3435FE9E54}">
      <dsp:nvSpPr>
        <dsp:cNvPr id="0" name=""/>
        <dsp:cNvSpPr/>
      </dsp:nvSpPr>
      <dsp:spPr>
        <a:xfrm>
          <a:off x="2735778" y="0"/>
          <a:ext cx="2542499"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Whole-of-firm lens</a:t>
          </a:r>
        </a:p>
      </dsp:txBody>
      <dsp:txXfrm>
        <a:off x="2735778" y="0"/>
        <a:ext cx="2542499" cy="1084515"/>
      </dsp:txXfrm>
    </dsp:sp>
    <dsp:sp modelId="{4BA486FC-9387-404C-BC8D-2CA476D909D0}">
      <dsp:nvSpPr>
        <dsp:cNvPr id="0" name=""/>
        <dsp:cNvSpPr/>
      </dsp:nvSpPr>
      <dsp:spPr>
        <a:xfrm>
          <a:off x="2990028" y="1084515"/>
          <a:ext cx="2033999" cy="2349783"/>
        </a:xfrm>
        <a:prstGeom prst="roundRect">
          <a:avLst>
            <a:gd name="adj" fmla="val 10000"/>
          </a:avLst>
        </a:prstGeom>
        <a:gradFill rotWithShape="0">
          <a:gsLst>
            <a:gs pos="0">
              <a:schemeClr val="accent2">
                <a:hueOff val="-795832"/>
                <a:satOff val="-4516"/>
                <a:lumOff val="14575"/>
                <a:alphaOff val="0"/>
                <a:satMod val="103000"/>
                <a:lumMod val="102000"/>
                <a:tint val="94000"/>
              </a:schemeClr>
            </a:gs>
            <a:gs pos="50000">
              <a:schemeClr val="accent2">
                <a:hueOff val="-795832"/>
                <a:satOff val="-4516"/>
                <a:lumOff val="14575"/>
                <a:alphaOff val="0"/>
                <a:satMod val="110000"/>
                <a:lumMod val="100000"/>
                <a:shade val="100000"/>
              </a:schemeClr>
            </a:gs>
            <a:gs pos="100000">
              <a:schemeClr val="accent2">
                <a:hueOff val="-795832"/>
                <a:satOff val="-4516"/>
                <a:lumOff val="1457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dirty="0"/>
            <a:t>Whole-of-firm lens is important</a:t>
          </a:r>
          <a:r>
            <a:rPr lang="en-US" sz="1800" kern="1200" dirty="0"/>
            <a:t>, as non-audit conduct can harm audit and overall firm reputation</a:t>
          </a:r>
        </a:p>
      </dsp:txBody>
      <dsp:txXfrm>
        <a:off x="3049602" y="1144089"/>
        <a:ext cx="1914851" cy="2230635"/>
      </dsp:txXfrm>
    </dsp:sp>
    <dsp:sp modelId="{A5A2C2E6-EE3C-4E8E-AB23-D47D2B9BC134}">
      <dsp:nvSpPr>
        <dsp:cNvPr id="0" name=""/>
        <dsp:cNvSpPr/>
      </dsp:nvSpPr>
      <dsp:spPr>
        <a:xfrm>
          <a:off x="5468965" y="0"/>
          <a:ext cx="2542499"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All 8 elements work together</a:t>
          </a:r>
          <a:endParaRPr lang="en-US" sz="2000" strike="sngStrike" kern="1200" dirty="0">
            <a:solidFill>
              <a:schemeClr val="accent2"/>
            </a:solidFill>
          </a:endParaRPr>
        </a:p>
      </dsp:txBody>
      <dsp:txXfrm>
        <a:off x="5468965" y="0"/>
        <a:ext cx="2542499" cy="1084515"/>
      </dsp:txXfrm>
    </dsp:sp>
    <dsp:sp modelId="{219D9A24-FF62-4A49-BBBB-4AEB893C2FA0}">
      <dsp:nvSpPr>
        <dsp:cNvPr id="0" name=""/>
        <dsp:cNvSpPr/>
      </dsp:nvSpPr>
      <dsp:spPr>
        <a:xfrm>
          <a:off x="5723215" y="1084515"/>
          <a:ext cx="2033999" cy="2349783"/>
        </a:xfrm>
        <a:prstGeom prst="roundRect">
          <a:avLst>
            <a:gd name="adj" fmla="val 10000"/>
          </a:avLst>
        </a:prstGeom>
        <a:gradFill rotWithShape="0">
          <a:gsLst>
            <a:gs pos="0">
              <a:schemeClr val="accent2">
                <a:hueOff val="-1591664"/>
                <a:satOff val="-9031"/>
                <a:lumOff val="29150"/>
                <a:alphaOff val="0"/>
                <a:satMod val="103000"/>
                <a:lumMod val="102000"/>
                <a:tint val="94000"/>
              </a:schemeClr>
            </a:gs>
            <a:gs pos="50000">
              <a:schemeClr val="accent2">
                <a:hueOff val="-1591664"/>
                <a:satOff val="-9031"/>
                <a:lumOff val="29150"/>
                <a:alphaOff val="0"/>
                <a:satMod val="110000"/>
                <a:lumMod val="100000"/>
                <a:shade val="100000"/>
              </a:schemeClr>
            </a:gs>
            <a:gs pos="100000">
              <a:schemeClr val="accent2">
                <a:hueOff val="-1591664"/>
                <a:satOff val="-9031"/>
                <a:lumOff val="2915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dirty="0">
              <a:solidFill>
                <a:schemeClr val="bg1"/>
              </a:solidFill>
            </a:rPr>
            <a:t>Culture needs more than “tone at the top”: </a:t>
          </a:r>
          <a:r>
            <a:rPr lang="en-US" sz="1800" b="0" kern="1200" dirty="0">
              <a:solidFill>
                <a:schemeClr val="bg1"/>
              </a:solidFill>
            </a:rPr>
            <a:t>the</a:t>
          </a:r>
          <a:r>
            <a:rPr lang="en-US" sz="1800" b="1" kern="1200" dirty="0">
              <a:solidFill>
                <a:schemeClr val="bg1"/>
              </a:solidFill>
            </a:rPr>
            <a:t> </a:t>
          </a:r>
          <a:r>
            <a:rPr lang="en-US" sz="1800" kern="1200" dirty="0">
              <a:solidFill>
                <a:schemeClr val="bg1"/>
              </a:solidFill>
            </a:rPr>
            <a:t>other elements matter too</a:t>
          </a:r>
          <a:endParaRPr lang="en-US" sz="1800" strike="sngStrike" kern="1200" dirty="0">
            <a:solidFill>
              <a:schemeClr val="bg1"/>
            </a:solidFill>
          </a:endParaRPr>
        </a:p>
      </dsp:txBody>
      <dsp:txXfrm>
        <a:off x="5782789" y="1144089"/>
        <a:ext cx="1914851" cy="2230635"/>
      </dsp:txXfrm>
    </dsp:sp>
    <dsp:sp modelId="{227E4100-0D02-42DA-8E5A-364CD12B9C0E}">
      <dsp:nvSpPr>
        <dsp:cNvPr id="0" name=""/>
        <dsp:cNvSpPr/>
      </dsp:nvSpPr>
      <dsp:spPr>
        <a:xfrm>
          <a:off x="8202153" y="0"/>
          <a:ext cx="2542499"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Scalability and proportionality</a:t>
          </a:r>
        </a:p>
      </dsp:txBody>
      <dsp:txXfrm>
        <a:off x="8202153" y="0"/>
        <a:ext cx="2542499" cy="1084515"/>
      </dsp:txXfrm>
    </dsp:sp>
    <dsp:sp modelId="{9DD25908-8EC6-49C6-B24E-D4B75ED0F603}">
      <dsp:nvSpPr>
        <dsp:cNvPr id="0" name=""/>
        <dsp:cNvSpPr/>
      </dsp:nvSpPr>
      <dsp:spPr>
        <a:xfrm>
          <a:off x="8456403" y="1084515"/>
          <a:ext cx="2033999" cy="2349783"/>
        </a:xfrm>
        <a:prstGeom prst="roundRect">
          <a:avLst>
            <a:gd name="adj" fmla="val 10000"/>
          </a:avLst>
        </a:prstGeom>
        <a:gradFill rotWithShape="0">
          <a:gsLst>
            <a:gs pos="0">
              <a:schemeClr val="accent2">
                <a:hueOff val="-2387496"/>
                <a:satOff val="-13547"/>
                <a:lumOff val="43725"/>
                <a:alphaOff val="0"/>
                <a:satMod val="103000"/>
                <a:lumMod val="102000"/>
                <a:tint val="94000"/>
              </a:schemeClr>
            </a:gs>
            <a:gs pos="50000">
              <a:schemeClr val="accent2">
                <a:hueOff val="-2387496"/>
                <a:satOff val="-13547"/>
                <a:lumOff val="43725"/>
                <a:alphaOff val="0"/>
                <a:satMod val="110000"/>
                <a:lumMod val="100000"/>
                <a:shade val="100000"/>
              </a:schemeClr>
            </a:gs>
            <a:gs pos="100000">
              <a:schemeClr val="accent2">
                <a:hueOff val="-2387496"/>
                <a:satOff val="-13547"/>
                <a:lumOff val="437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dirty="0"/>
            <a:t>Scalability and proportionality are critical</a:t>
          </a:r>
          <a:r>
            <a:rPr lang="en-US" sz="1800" kern="1200" dirty="0"/>
            <a:t>, especially for SMPs and across service lines</a:t>
          </a:r>
        </a:p>
      </dsp:txBody>
      <dsp:txXfrm>
        <a:off x="8515977" y="1144089"/>
        <a:ext cx="1914851" cy="22306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52FF26-873B-455C-9B98-B30BE051661B}">
      <dsp:nvSpPr>
        <dsp:cNvPr id="0" name=""/>
        <dsp:cNvSpPr/>
      </dsp:nvSpPr>
      <dsp:spPr>
        <a:xfrm>
          <a:off x="5772" y="0"/>
          <a:ext cx="2025603"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Clarify value </a:t>
          </a:r>
        </a:p>
      </dsp:txBody>
      <dsp:txXfrm>
        <a:off x="5772" y="0"/>
        <a:ext cx="2025603" cy="1084515"/>
      </dsp:txXfrm>
    </dsp:sp>
    <dsp:sp modelId="{96D5DA81-8669-4956-8E16-7D5F5C9BA003}">
      <dsp:nvSpPr>
        <dsp:cNvPr id="0" name=""/>
        <dsp:cNvSpPr/>
      </dsp:nvSpPr>
      <dsp:spPr>
        <a:xfrm>
          <a:off x="208332" y="1084515"/>
          <a:ext cx="1620482" cy="2349783"/>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dirty="0"/>
            <a:t>Questions: what FCG adds beyond existing Code and ISQM 1, </a:t>
          </a:r>
          <a:r>
            <a:rPr lang="en-US" sz="1800" b="1" kern="1200" dirty="0"/>
            <a:t>concerns of compliance burden</a:t>
          </a:r>
          <a:endParaRPr lang="en-US" sz="1800" kern="1200" dirty="0"/>
        </a:p>
      </dsp:txBody>
      <dsp:txXfrm>
        <a:off x="255794" y="1131977"/>
        <a:ext cx="1525558" cy="2254859"/>
      </dsp:txXfrm>
    </dsp:sp>
    <dsp:sp modelId="{117F831D-FD54-4F8A-AC64-E4C9159B7BB0}">
      <dsp:nvSpPr>
        <dsp:cNvPr id="0" name=""/>
        <dsp:cNvSpPr/>
      </dsp:nvSpPr>
      <dsp:spPr>
        <a:xfrm>
          <a:off x="2183296" y="0"/>
          <a:ext cx="2025603"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Practical guidance</a:t>
          </a:r>
        </a:p>
      </dsp:txBody>
      <dsp:txXfrm>
        <a:off x="2183296" y="0"/>
        <a:ext cx="2025603" cy="1084515"/>
      </dsp:txXfrm>
    </dsp:sp>
    <dsp:sp modelId="{9416DF66-33D4-4819-91AE-608128F4F867}">
      <dsp:nvSpPr>
        <dsp:cNvPr id="0" name=""/>
        <dsp:cNvSpPr/>
      </dsp:nvSpPr>
      <dsp:spPr>
        <a:xfrm>
          <a:off x="2385856" y="1084515"/>
          <a:ext cx="1620482" cy="2349783"/>
        </a:xfrm>
        <a:prstGeom prst="roundRect">
          <a:avLst>
            <a:gd name="adj" fmla="val 10000"/>
          </a:avLst>
        </a:prstGeom>
        <a:gradFill rotWithShape="0">
          <a:gsLst>
            <a:gs pos="0">
              <a:schemeClr val="accent2">
                <a:hueOff val="-596874"/>
                <a:satOff val="-3387"/>
                <a:lumOff val="10931"/>
                <a:alphaOff val="0"/>
                <a:satMod val="103000"/>
                <a:lumMod val="102000"/>
                <a:tint val="94000"/>
              </a:schemeClr>
            </a:gs>
            <a:gs pos="50000">
              <a:schemeClr val="accent2">
                <a:hueOff val="-596874"/>
                <a:satOff val="-3387"/>
                <a:lumOff val="10931"/>
                <a:alphaOff val="0"/>
                <a:satMod val="110000"/>
                <a:lumMod val="100000"/>
                <a:shade val="100000"/>
              </a:schemeClr>
            </a:gs>
            <a:gs pos="100000">
              <a:schemeClr val="accent2">
                <a:hueOff val="-596874"/>
                <a:satOff val="-3387"/>
                <a:lumOff val="1093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dirty="0"/>
            <a:t>Preference for </a:t>
          </a:r>
          <a:r>
            <a:rPr lang="en-US" sz="1800" b="1" kern="1200" dirty="0"/>
            <a:t>principles, guidance, and practical support </a:t>
          </a:r>
          <a:r>
            <a:rPr lang="en-US" sz="1800" kern="1200" dirty="0"/>
            <a:t>over prescriptive requirements</a:t>
          </a:r>
        </a:p>
      </dsp:txBody>
      <dsp:txXfrm>
        <a:off x="2433318" y="1131977"/>
        <a:ext cx="1525558" cy="2254859"/>
      </dsp:txXfrm>
    </dsp:sp>
    <dsp:sp modelId="{88E6FDA6-8FC9-4474-A1A8-0814DCEBF0F3}">
      <dsp:nvSpPr>
        <dsp:cNvPr id="0" name=""/>
        <dsp:cNvSpPr/>
      </dsp:nvSpPr>
      <dsp:spPr>
        <a:xfrm>
          <a:off x="4360820" y="0"/>
          <a:ext cx="2025603"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2"/>
              </a:solidFill>
            </a:rPr>
            <a:t>Phased approach</a:t>
          </a:r>
        </a:p>
      </dsp:txBody>
      <dsp:txXfrm>
        <a:off x="4360820" y="0"/>
        <a:ext cx="2025603" cy="1084515"/>
      </dsp:txXfrm>
    </dsp:sp>
    <dsp:sp modelId="{821FBC93-51A9-4CDA-9886-94ADD54ADAC9}">
      <dsp:nvSpPr>
        <dsp:cNvPr id="0" name=""/>
        <dsp:cNvSpPr/>
      </dsp:nvSpPr>
      <dsp:spPr>
        <a:xfrm>
          <a:off x="4563380" y="1084515"/>
          <a:ext cx="1620482" cy="2349783"/>
        </a:xfrm>
        <a:prstGeom prst="roundRect">
          <a:avLst>
            <a:gd name="adj" fmla="val 10000"/>
          </a:avLst>
        </a:prstGeom>
        <a:gradFill rotWithShape="0">
          <a:gsLst>
            <a:gs pos="0">
              <a:schemeClr val="accent2">
                <a:hueOff val="-1193748"/>
                <a:satOff val="-6774"/>
                <a:lumOff val="21862"/>
                <a:alphaOff val="0"/>
                <a:satMod val="103000"/>
                <a:lumMod val="102000"/>
                <a:tint val="94000"/>
              </a:schemeClr>
            </a:gs>
            <a:gs pos="50000">
              <a:schemeClr val="accent2">
                <a:hueOff val="-1193748"/>
                <a:satOff val="-6774"/>
                <a:lumOff val="21862"/>
                <a:alphaOff val="0"/>
                <a:satMod val="110000"/>
                <a:lumMod val="100000"/>
                <a:shade val="100000"/>
              </a:schemeClr>
            </a:gs>
            <a:gs pos="100000">
              <a:schemeClr val="accent2">
                <a:hueOff val="-1193748"/>
                <a:satOff val="-6774"/>
                <a:lumOff val="2186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dirty="0"/>
            <a:t>Recommendations for </a:t>
          </a:r>
          <a:r>
            <a:rPr lang="en-US" sz="1800" b="1" kern="1200" dirty="0"/>
            <a:t>gradual implementation or phased approach </a:t>
          </a:r>
          <a:r>
            <a:rPr lang="en-US" sz="1800" kern="1200" dirty="0"/>
            <a:t>(e.g., audit first then other SL)</a:t>
          </a:r>
        </a:p>
      </dsp:txBody>
      <dsp:txXfrm>
        <a:off x="4610842" y="1131977"/>
        <a:ext cx="1525558" cy="2254859"/>
      </dsp:txXfrm>
    </dsp:sp>
    <dsp:sp modelId="{203BD107-4FA5-4898-806C-D88174A75B8D}">
      <dsp:nvSpPr>
        <dsp:cNvPr id="0" name=""/>
        <dsp:cNvSpPr/>
      </dsp:nvSpPr>
      <dsp:spPr>
        <a:xfrm>
          <a:off x="6538344" y="0"/>
          <a:ext cx="2025603" cy="3615051"/>
        </a:xfrm>
        <a:prstGeom prst="roundRect">
          <a:avLst>
            <a:gd name="adj" fmla="val 10000"/>
          </a:avLst>
        </a:prstGeom>
        <a:solidFill>
          <a:srgbClr val="CDCFD0"/>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CDCFD0"/>
              </a:solidFill>
            </a:rPr>
            <a:t>Mixed views on location</a:t>
          </a:r>
        </a:p>
      </dsp:txBody>
      <dsp:txXfrm>
        <a:off x="6538344" y="0"/>
        <a:ext cx="2025603" cy="1084515"/>
      </dsp:txXfrm>
    </dsp:sp>
    <dsp:sp modelId="{8F42F6F5-05D4-49F2-A4FF-EC78E838ED29}">
      <dsp:nvSpPr>
        <dsp:cNvPr id="0" name=""/>
        <dsp:cNvSpPr/>
      </dsp:nvSpPr>
      <dsp:spPr>
        <a:xfrm>
          <a:off x="6740904" y="1084515"/>
          <a:ext cx="1620482" cy="2349783"/>
        </a:xfrm>
        <a:prstGeom prst="roundRect">
          <a:avLst>
            <a:gd name="adj" fmla="val 10000"/>
          </a:avLst>
        </a:prstGeom>
        <a:gradFill rotWithShape="0">
          <a:gsLst>
            <a:gs pos="0">
              <a:schemeClr val="accent2">
                <a:hueOff val="-1790622"/>
                <a:satOff val="-10160"/>
                <a:lumOff val="32794"/>
                <a:alphaOff val="0"/>
                <a:satMod val="103000"/>
                <a:lumMod val="102000"/>
                <a:tint val="94000"/>
              </a:schemeClr>
            </a:gs>
            <a:gs pos="50000">
              <a:schemeClr val="accent2">
                <a:hueOff val="-1790622"/>
                <a:satOff val="-10160"/>
                <a:lumOff val="32794"/>
                <a:alphaOff val="0"/>
                <a:satMod val="110000"/>
                <a:lumMod val="100000"/>
                <a:shade val="100000"/>
              </a:schemeClr>
            </a:gs>
            <a:gs pos="100000">
              <a:schemeClr val="accent2">
                <a:hueOff val="-1790622"/>
                <a:satOff val="-10160"/>
                <a:lumOff val="3279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kern="1200" dirty="0"/>
            <a:t>Outside Code allows more flexibility</a:t>
          </a:r>
          <a:r>
            <a:rPr lang="en-US" sz="1800" kern="1200" dirty="0"/>
            <a:t>, may avoid checklist behavior and “box ticking”</a:t>
          </a:r>
        </a:p>
      </dsp:txBody>
      <dsp:txXfrm>
        <a:off x="6788366" y="1131977"/>
        <a:ext cx="1525558" cy="2254859"/>
      </dsp:txXfrm>
    </dsp:sp>
    <dsp:sp modelId="{7897EC37-F963-4ADB-8EAE-6B97170B18EF}">
      <dsp:nvSpPr>
        <dsp:cNvPr id="0" name=""/>
        <dsp:cNvSpPr/>
      </dsp:nvSpPr>
      <dsp:spPr>
        <a:xfrm>
          <a:off x="8715867" y="0"/>
          <a:ext cx="2025603" cy="361505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kern="1200" dirty="0">
              <a:solidFill>
                <a:srgbClr val="CDCFD0"/>
              </a:solidFill>
            </a:rPr>
            <a:t>Mixed views on location</a:t>
          </a:r>
        </a:p>
      </dsp:txBody>
      <dsp:txXfrm>
        <a:off x="8715867" y="0"/>
        <a:ext cx="2025603" cy="1084515"/>
      </dsp:txXfrm>
    </dsp:sp>
    <dsp:sp modelId="{5850FB9B-E360-45FA-B0C6-2E846FDB1989}">
      <dsp:nvSpPr>
        <dsp:cNvPr id="0" name=""/>
        <dsp:cNvSpPr/>
      </dsp:nvSpPr>
      <dsp:spPr>
        <a:xfrm>
          <a:off x="8918428" y="1084515"/>
          <a:ext cx="1620482" cy="2349783"/>
        </a:xfrm>
        <a:prstGeom prst="roundRect">
          <a:avLst>
            <a:gd name="adj" fmla="val 10000"/>
          </a:avLst>
        </a:prstGeom>
        <a:gradFill rotWithShape="0">
          <a:gsLst>
            <a:gs pos="0">
              <a:schemeClr val="accent2">
                <a:hueOff val="-2387496"/>
                <a:satOff val="-13547"/>
                <a:lumOff val="43725"/>
                <a:alphaOff val="0"/>
                <a:satMod val="103000"/>
                <a:lumMod val="102000"/>
                <a:tint val="94000"/>
              </a:schemeClr>
            </a:gs>
            <a:gs pos="50000">
              <a:schemeClr val="accent2">
                <a:hueOff val="-2387496"/>
                <a:satOff val="-13547"/>
                <a:lumOff val="43725"/>
                <a:alphaOff val="0"/>
                <a:satMod val="110000"/>
                <a:lumMod val="100000"/>
                <a:shade val="100000"/>
              </a:schemeClr>
            </a:gs>
            <a:gs pos="100000">
              <a:schemeClr val="accent2">
                <a:hueOff val="-2387496"/>
                <a:satOff val="-13547"/>
                <a:lumOff val="437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b="1" kern="1200" dirty="0"/>
            <a:t>But, challenges with enforcement</a:t>
          </a:r>
          <a:r>
            <a:rPr lang="en-US" sz="1700" kern="1200" dirty="0"/>
            <a:t>. Also, </a:t>
          </a:r>
          <a:r>
            <a:rPr lang="en-US" sz="1700" b="0" kern="1200" dirty="0"/>
            <a:t>how to get</a:t>
          </a:r>
          <a:r>
            <a:rPr lang="en-US" sz="1700" b="1" kern="1200" dirty="0"/>
            <a:t> meaningful voluntary adoption </a:t>
          </a:r>
          <a:r>
            <a:rPr lang="en-US" sz="1700" kern="1200" dirty="0"/>
            <a:t>without commitment?</a:t>
          </a:r>
        </a:p>
      </dsp:txBody>
      <dsp:txXfrm>
        <a:off x="8965890" y="1131977"/>
        <a:ext cx="1525558" cy="2254859"/>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dirty="0"/>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03BD2-9DBB-BEA1-C522-C9053F76E2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54DCAF-A0AE-ECA8-3F65-595CA600022F}"/>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B5758C60-4D4F-24A0-B933-76881CD9EC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16A609-5A35-0C75-2792-F3FF96E948B0}"/>
              </a:ext>
            </a:extLst>
          </p:cNvPr>
          <p:cNvSpPr>
            <a:spLocks noGrp="1"/>
          </p:cNvSpPr>
          <p:nvPr>
            <p:ph type="sldNum" sz="quarter" idx="5"/>
          </p:nvPr>
        </p:nvSpPr>
        <p:spPr/>
        <p:txBody>
          <a:bodyPr/>
          <a:lstStyle/>
          <a:p>
            <a:fld id="{06D7B25E-7D87-DB4C-BF4D-098E9D284492}" type="slidenum">
              <a:rPr lang="en-US" smtClean="0"/>
              <a:t>3</a:t>
            </a:fld>
            <a:endParaRPr lang="en-US" dirty="0"/>
          </a:p>
        </p:txBody>
      </p:sp>
    </p:spTree>
    <p:extLst>
      <p:ext uri="{BB962C8B-B14F-4D97-AF65-F5344CB8AC3E}">
        <p14:creationId xmlns:p14="http://schemas.microsoft.com/office/powerpoint/2010/main" val="90495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9B3CA-0E4B-0E74-CF8B-2DB4F26F0F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890515-D240-8FFF-8559-241B3AF962F7}"/>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573EA9F2-EF67-2C62-D29D-7E3A30B640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3DE6B9-63B3-D8B0-CF73-2678230F4B81}"/>
              </a:ext>
            </a:extLst>
          </p:cNvPr>
          <p:cNvSpPr>
            <a:spLocks noGrp="1"/>
          </p:cNvSpPr>
          <p:nvPr>
            <p:ph type="sldNum" sz="quarter" idx="5"/>
          </p:nvPr>
        </p:nvSpPr>
        <p:spPr/>
        <p:txBody>
          <a:bodyPr/>
          <a:lstStyle/>
          <a:p>
            <a:fld id="{06D7B25E-7D87-DB4C-BF4D-098E9D284492}" type="slidenum">
              <a:rPr lang="en-US" smtClean="0"/>
              <a:t>7</a:t>
            </a:fld>
            <a:endParaRPr lang="en-US" dirty="0"/>
          </a:p>
        </p:txBody>
      </p:sp>
    </p:spTree>
    <p:extLst>
      <p:ext uri="{BB962C8B-B14F-4D97-AF65-F5344CB8AC3E}">
        <p14:creationId xmlns:p14="http://schemas.microsoft.com/office/powerpoint/2010/main" val="46430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DC565-AF80-8ECE-D8F7-1CB24859C9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F56805-D04D-9DFB-28B4-278229E67089}"/>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579B40F2-E2F3-88F3-9D22-34FA3756FC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982EA9-4F2C-11F1-7929-F570117BE03F}"/>
              </a:ext>
            </a:extLst>
          </p:cNvPr>
          <p:cNvSpPr>
            <a:spLocks noGrp="1"/>
          </p:cNvSpPr>
          <p:nvPr>
            <p:ph type="sldNum" sz="quarter" idx="5"/>
          </p:nvPr>
        </p:nvSpPr>
        <p:spPr/>
        <p:txBody>
          <a:bodyPr/>
          <a:lstStyle/>
          <a:p>
            <a:fld id="{06D7B25E-7D87-DB4C-BF4D-098E9D284492}" type="slidenum">
              <a:rPr lang="en-US" smtClean="0"/>
              <a:t>8</a:t>
            </a:fld>
            <a:endParaRPr lang="en-US" dirty="0"/>
          </a:p>
        </p:txBody>
      </p:sp>
    </p:spTree>
    <p:extLst>
      <p:ext uri="{BB962C8B-B14F-4D97-AF65-F5344CB8AC3E}">
        <p14:creationId xmlns:p14="http://schemas.microsoft.com/office/powerpoint/2010/main" val="1010206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01B35-9221-9A85-F507-400CFBC17D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E25312-8D5A-A12E-7AA4-58AD0A11C275}"/>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FB50924B-E316-A89D-1CE8-9405EB31B9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EB808C-6FA6-A061-9EF1-F8D14B9B86DD}"/>
              </a:ext>
            </a:extLst>
          </p:cNvPr>
          <p:cNvSpPr>
            <a:spLocks noGrp="1"/>
          </p:cNvSpPr>
          <p:nvPr>
            <p:ph type="sldNum" sz="quarter" idx="5"/>
          </p:nvPr>
        </p:nvSpPr>
        <p:spPr/>
        <p:txBody>
          <a:bodyPr/>
          <a:lstStyle/>
          <a:p>
            <a:fld id="{06D7B25E-7D87-DB4C-BF4D-098E9D284492}" type="slidenum">
              <a:rPr lang="en-US" smtClean="0"/>
              <a:t>9</a:t>
            </a:fld>
            <a:endParaRPr lang="en-US" dirty="0"/>
          </a:p>
        </p:txBody>
      </p:sp>
    </p:spTree>
    <p:extLst>
      <p:ext uri="{BB962C8B-B14F-4D97-AF65-F5344CB8AC3E}">
        <p14:creationId xmlns:p14="http://schemas.microsoft.com/office/powerpoint/2010/main" val="4054715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DAB9D-BEDF-9E4A-A407-7DB165977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F8673-308B-ACC7-4925-BC57DDB6F3DA}"/>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56C357E-2E62-538F-E8E8-A85E9FC74FE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C21A21-E551-DDDA-5CB6-F6DBEE937EBB}"/>
              </a:ext>
            </a:extLst>
          </p:cNvPr>
          <p:cNvSpPr>
            <a:spLocks noGrp="1"/>
          </p:cNvSpPr>
          <p:nvPr>
            <p:ph type="sldNum" sz="quarter" idx="5"/>
          </p:nvPr>
        </p:nvSpPr>
        <p:spPr/>
        <p:txBody>
          <a:bodyPr/>
          <a:lstStyle/>
          <a:p>
            <a:fld id="{06D7B25E-7D87-DB4C-BF4D-098E9D284492}" type="slidenum">
              <a:rPr lang="en-US" smtClean="0"/>
              <a:t>10</a:t>
            </a:fld>
            <a:endParaRPr lang="en-US" dirty="0"/>
          </a:p>
        </p:txBody>
      </p:sp>
    </p:spTree>
    <p:extLst>
      <p:ext uri="{BB962C8B-B14F-4D97-AF65-F5344CB8AC3E}">
        <p14:creationId xmlns:p14="http://schemas.microsoft.com/office/powerpoint/2010/main" val="2731929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43F7E-3FDF-8978-BA19-B9B8216590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2FA70E-74C7-7271-796A-709121D97035}"/>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52673084-1C31-8A8C-E816-25654CA484F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C48AD8-21B2-20B8-B20F-42BB9E7147EF}"/>
              </a:ext>
            </a:extLst>
          </p:cNvPr>
          <p:cNvSpPr>
            <a:spLocks noGrp="1"/>
          </p:cNvSpPr>
          <p:nvPr>
            <p:ph type="sldNum" sz="quarter" idx="5"/>
          </p:nvPr>
        </p:nvSpPr>
        <p:spPr/>
        <p:txBody>
          <a:bodyPr/>
          <a:lstStyle/>
          <a:p>
            <a:fld id="{06D7B25E-7D87-DB4C-BF4D-098E9D284492}" type="slidenum">
              <a:rPr lang="en-US" smtClean="0"/>
              <a:t>11</a:t>
            </a:fld>
            <a:endParaRPr lang="en-US" dirty="0"/>
          </a:p>
        </p:txBody>
      </p:sp>
    </p:spTree>
    <p:extLst>
      <p:ext uri="{BB962C8B-B14F-4D97-AF65-F5344CB8AC3E}">
        <p14:creationId xmlns:p14="http://schemas.microsoft.com/office/powerpoint/2010/main" val="12524396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dirty="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dirty="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IFEA</a:t>
            </a:r>
          </a:p>
          <a:p>
            <a:endParaRPr lang="en-US" dirty="0"/>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IAASB</a:t>
            </a:r>
          </a:p>
          <a:p>
            <a:endParaRPr lang="en-US" dirty="0"/>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dirty="0"/>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IESBA</a:t>
            </a:r>
          </a:p>
          <a:p>
            <a:endParaRPr lang="en-US" dirty="0"/>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dirty="0"/>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61944221"/>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dirty="0"/>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255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0268976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dirty="0"/>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dirty="0"/>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dirty="0"/>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dirty="0"/>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dirty="0"/>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dirty="0"/>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dirty="0"/>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IAASB</a:t>
            </a:r>
            <a:r>
              <a:rPr lang="en-US" sz="2400" b="1" i="0" dirty="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dirty="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IESBA</a:t>
            </a:r>
            <a:r>
              <a:rPr lang="en-US" sz="2400" b="1" i="0" dirty="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dirty="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IFEA</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IAASB</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IESBA</a:t>
            </a:r>
            <a:r>
              <a:rPr lang="en-US" sz="1800" b="1" i="0" dirty="0">
                <a:solidFill>
                  <a:schemeClr val="accent1"/>
                </a:solidFill>
                <a:latin typeface="Calibri" panose="020F0502020204030204" pitchFamily="34" charset="0"/>
                <a:cs typeface="Calibri" panose="020F0502020204030204" pitchFamily="34" charset="0"/>
              </a:rPr>
              <a:t> </a:t>
            </a:r>
            <a:r>
              <a:rPr lang="en-US" sz="1800" b="1" i="0" dirty="0">
                <a:solidFill>
                  <a:schemeClr val="accent1"/>
                </a:solidFill>
                <a:latin typeface="Calibri Light" panose="020F0302020204030204" pitchFamily="34" charset="0"/>
                <a:cs typeface="Calibri Light" panose="020F0302020204030204" pitchFamily="34" charset="0"/>
              </a:rPr>
              <a:t> </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dirty="0"/>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dirty="0"/>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dirty="0"/>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dirty="0"/>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IAASB</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dirty="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dirty="0">
                <a:solidFill>
                  <a:schemeClr val="accent1"/>
                </a:solidFill>
              </a:rPr>
              <a:t>@International Auditing and    </a:t>
            </a:r>
          </a:p>
          <a:p>
            <a:pPr>
              <a:lnSpc>
                <a:spcPts val="3600"/>
              </a:lnSpc>
            </a:pPr>
            <a:r>
              <a:rPr lang="en-US" sz="3200" dirty="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dirty="0">
                <a:solidFill>
                  <a:schemeClr val="accent1"/>
                </a:solidFill>
              </a:rPr>
              <a:t>@International Auditing &amp;    </a:t>
            </a:r>
          </a:p>
          <a:p>
            <a:pPr>
              <a:lnSpc>
                <a:spcPts val="3600"/>
              </a:lnSpc>
            </a:pPr>
            <a:r>
              <a:rPr lang="en-US" sz="3200" dirty="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IESBA</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dirty="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dirty="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dirty="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dirty="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tx1">
                    <a:lumMod val="90000"/>
                  </a:schemeClr>
                </a:solidFill>
                <a:latin typeface="+mj-lt"/>
              </a:rPr>
              <a:t>Follow IFEA</a:t>
            </a:r>
            <a:r>
              <a:rPr lang="en-US" sz="6000" b="0" cap="none" dirty="0">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dirty="0">
                <a:solidFill>
                  <a:schemeClr val="accent1"/>
                </a:solidFill>
              </a:rPr>
              <a:t>@ International Foundation for</a:t>
            </a:r>
            <a:br>
              <a:rPr lang="en-US" sz="3200" dirty="0">
                <a:solidFill>
                  <a:schemeClr val="accent1"/>
                </a:solidFill>
              </a:rPr>
            </a:br>
            <a:r>
              <a:rPr lang="en-US" sz="3200" dirty="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www.IFEA.org</a:t>
            </a: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dirty="0">
                <a:solidFill>
                  <a:schemeClr val="tx1">
                    <a:lumMod val="90000"/>
                  </a:schemeClr>
                </a:solidFill>
                <a:latin typeface="+mj-lt"/>
              </a:rPr>
              <a:t>Follow IAASB &amp; IESBA</a:t>
            </a:r>
            <a:r>
              <a:rPr lang="en-US" sz="6000" b="0" cap="none" dirty="0">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dirty="0">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dirty="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dirty="0">
                <a:solidFill>
                  <a:schemeClr val="accent1"/>
                </a:solidFill>
              </a:rPr>
              <a:t>@International Auditing and Assurance</a:t>
            </a:r>
            <a:br>
              <a:rPr lang="en-US" sz="2000" dirty="0">
                <a:solidFill>
                  <a:schemeClr val="accent1"/>
                </a:solidFill>
              </a:rPr>
            </a:br>
            <a:r>
              <a:rPr lang="en-US" sz="2000" dirty="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dirty="0">
                <a:solidFill>
                  <a:schemeClr val="accent1"/>
                </a:solidFill>
                <a:latin typeface="+mn-lt"/>
                <a:ea typeface="+mn-ea"/>
                <a:cs typeface="+mn-cs"/>
              </a:rPr>
              <a:t>@International Auditing &amp; Assurance</a:t>
            </a:r>
            <a:br>
              <a:rPr lang="en-US" sz="2000" kern="1200" dirty="0">
                <a:solidFill>
                  <a:schemeClr val="accent1"/>
                </a:solidFill>
                <a:latin typeface="+mn-lt"/>
                <a:ea typeface="+mn-ea"/>
                <a:cs typeface="+mn-cs"/>
              </a:rPr>
            </a:br>
            <a:r>
              <a:rPr lang="en-US" sz="2000" kern="1200" dirty="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dirty="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dirty="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dirty="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dirty="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dirty="0"/>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dirty="0"/>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dirty="0"/>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dirty="0"/>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dirty="0"/>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dirty="0"/>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dirty="0"/>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3.png"/><Relationship Id="rId5" Type="http://schemas.openxmlformats.org/officeDocument/2006/relationships/slideLayout" Target="../slideLayouts/slideLayout35.xml"/><Relationship Id="rId10" Type="http://schemas.openxmlformats.org/officeDocument/2006/relationships/image" Target="../media/image2.png"/><Relationship Id="rId4" Type="http://schemas.openxmlformats.org/officeDocument/2006/relationships/slideLayout" Target="../slideLayouts/slideLayout3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5.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7.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4"/>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73" r:id="rId10"/>
    <p:sldLayoutId id="2147483774" r:id="rId11"/>
    <p:sldLayoutId id="2147483775" r:id="rId12"/>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3/7/2026</a:t>
            </a:fld>
            <a:endParaRPr lang="en-US" dirty="0"/>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dirty="0"/>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1.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9" Type="http://schemas.openxmlformats.org/officeDocument/2006/relationships/hyperlink" Target="https://www.ethicsboard.org/publications/briefing-note-iesba-firm-culture-governance-project"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9" Type="http://schemas.openxmlformats.org/officeDocument/2006/relationships/hyperlink" Target="https://www.ethicsboard.org/publications/briefing-note-iesba-firm-culture-governance-projec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399" y="2968831"/>
            <a:ext cx="6033656" cy="1104325"/>
          </a:xfrm>
        </p:spPr>
        <p:txBody>
          <a:bodyPr>
            <a:normAutofit/>
          </a:bodyPr>
          <a:lstStyle/>
          <a:p>
            <a:r>
              <a:rPr lang="en-US" dirty="0"/>
              <a:t>Firm Culture &amp; Governance</a:t>
            </a:r>
            <a:endParaRPr lang="en-US" sz="2400" dirty="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3"/>
          </p:nvPr>
        </p:nvSpPr>
        <p:spPr/>
        <p:txBody>
          <a:bodyPr>
            <a:normAutofit/>
          </a:bodyPr>
          <a:lstStyle/>
          <a:p>
            <a:r>
              <a:rPr lang="en-US" dirty="0"/>
              <a:t>IESBA Meeting</a:t>
            </a:r>
          </a:p>
          <a:p>
            <a:r>
              <a:rPr lang="en-US" dirty="0"/>
              <a:t>March 9 - 12, 2026 </a:t>
            </a:r>
          </a:p>
        </p:txBody>
      </p:sp>
    </p:spTree>
    <p:extLst>
      <p:ext uri="{BB962C8B-B14F-4D97-AF65-F5344CB8AC3E}">
        <p14:creationId xmlns:p14="http://schemas.microsoft.com/office/powerpoint/2010/main" val="3552068023"/>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20078-AEFB-4F42-07C7-4D2E34B0757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127E20-B303-9712-DE36-839AD1183C3A}"/>
              </a:ext>
            </a:extLst>
          </p:cNvPr>
          <p:cNvSpPr>
            <a:spLocks noGrp="1"/>
          </p:cNvSpPr>
          <p:nvPr>
            <p:ph type="sldNum" sz="quarter" idx="12"/>
          </p:nvPr>
        </p:nvSpPr>
        <p:spPr/>
        <p:txBody>
          <a:bodyPr/>
          <a:lstStyle/>
          <a:p>
            <a:fld id="{50ACEBBF-944F-8349-945C-78F972EF34F6}" type="slidenum">
              <a:rPr lang="en-US" smtClean="0"/>
              <a:pPr/>
              <a:t>10</a:t>
            </a:fld>
            <a:endParaRPr lang="en-US" dirty="0"/>
          </a:p>
        </p:txBody>
      </p:sp>
      <p:sp>
        <p:nvSpPr>
          <p:cNvPr id="6" name="Title 4">
            <a:extLst>
              <a:ext uri="{FF2B5EF4-FFF2-40B4-BE49-F238E27FC236}">
                <a16:creationId xmlns:a16="http://schemas.microsoft.com/office/drawing/2014/main" id="{C5D55C95-FC18-D20A-84AE-09A49D402914}"/>
              </a:ext>
            </a:extLst>
          </p:cNvPr>
          <p:cNvSpPr>
            <a:spLocks noGrp="1"/>
          </p:cNvSpPr>
          <p:nvPr>
            <p:ph type="title"/>
          </p:nvPr>
        </p:nvSpPr>
        <p:spPr>
          <a:xfrm>
            <a:off x="1028700" y="572877"/>
            <a:ext cx="10134600" cy="550843"/>
          </a:xfrm>
        </p:spPr>
        <p:txBody>
          <a:bodyPr/>
          <a:lstStyle/>
          <a:p>
            <a:r>
              <a:rPr lang="en-US" sz="3600" dirty="0">
                <a:solidFill>
                  <a:schemeClr val="accent1"/>
                </a:solidFill>
              </a:rPr>
              <a:t>FCG Communications and Other Initiatives</a:t>
            </a:r>
          </a:p>
        </p:txBody>
      </p:sp>
      <p:sp>
        <p:nvSpPr>
          <p:cNvPr id="37" name="TextBox 36">
            <a:extLst>
              <a:ext uri="{FF2B5EF4-FFF2-40B4-BE49-F238E27FC236}">
                <a16:creationId xmlns:a16="http://schemas.microsoft.com/office/drawing/2014/main" id="{001C5AA3-805C-0AD0-FB59-9E2AC3419DC5}"/>
              </a:ext>
            </a:extLst>
          </p:cNvPr>
          <p:cNvSpPr txBox="1"/>
          <p:nvPr/>
        </p:nvSpPr>
        <p:spPr>
          <a:xfrm>
            <a:off x="2986419" y="2180306"/>
            <a:ext cx="3706713" cy="461665"/>
          </a:xfrm>
          <a:prstGeom prst="rect">
            <a:avLst/>
          </a:prstGeom>
          <a:noFill/>
        </p:spPr>
        <p:txBody>
          <a:bodyPr wrap="square">
            <a:spAutoFit/>
          </a:bodyPr>
          <a:lstStyle/>
          <a:p>
            <a:pPr algn="ctr"/>
            <a:r>
              <a:rPr lang="en-US" sz="2400" b="1" dirty="0">
                <a:solidFill>
                  <a:schemeClr val="accent2"/>
                </a:solidFill>
                <a:latin typeface="Calibri" panose="020F0502020204030204" pitchFamily="34" charset="0"/>
                <a:cs typeface="Calibri" panose="020F0502020204030204" pitchFamily="34" charset="0"/>
              </a:rPr>
              <a:t>Monthly Newsletter</a:t>
            </a:r>
          </a:p>
        </p:txBody>
      </p:sp>
      <p:sp>
        <p:nvSpPr>
          <p:cNvPr id="38" name="Rectangle: Rounded Corners 37">
            <a:extLst>
              <a:ext uri="{FF2B5EF4-FFF2-40B4-BE49-F238E27FC236}">
                <a16:creationId xmlns:a16="http://schemas.microsoft.com/office/drawing/2014/main" id="{E154AE5B-1EC6-52BA-FC63-8814A6C2D16A}"/>
              </a:ext>
            </a:extLst>
          </p:cNvPr>
          <p:cNvSpPr/>
          <p:nvPr/>
        </p:nvSpPr>
        <p:spPr>
          <a:xfrm>
            <a:off x="902825" y="1900372"/>
            <a:ext cx="7445513" cy="4118463"/>
          </a:xfrm>
          <a:prstGeom prst="roundRect">
            <a:avLst/>
          </a:prstGeom>
          <a:noFill/>
          <a:ln w="38100">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D9A7B868-50BC-C1C6-CF9B-1AE58B4A1C82}"/>
              </a:ext>
            </a:extLst>
          </p:cNvPr>
          <p:cNvSpPr txBox="1"/>
          <p:nvPr/>
        </p:nvSpPr>
        <p:spPr>
          <a:xfrm>
            <a:off x="9987783" y="1961493"/>
            <a:ext cx="1682290" cy="1200329"/>
          </a:xfrm>
          <a:prstGeom prst="rect">
            <a:avLst/>
          </a:prstGeom>
          <a:noFill/>
        </p:spPr>
        <p:txBody>
          <a:bodyPr wrap="square">
            <a:spAutoFit/>
          </a:bodyPr>
          <a:lstStyle/>
          <a:p>
            <a:pPr algn="ctr"/>
            <a:r>
              <a:rPr lang="en-US" sz="2400" b="1" dirty="0">
                <a:solidFill>
                  <a:schemeClr val="accent2"/>
                </a:solidFill>
                <a:latin typeface="Calibri" panose="020F0502020204030204" pitchFamily="34" charset="0"/>
                <a:cs typeface="Calibri" panose="020F0502020204030204" pitchFamily="34" charset="0"/>
              </a:rPr>
              <a:t>Exploring FCG Elements</a:t>
            </a:r>
          </a:p>
        </p:txBody>
      </p:sp>
      <p:sp>
        <p:nvSpPr>
          <p:cNvPr id="10" name="Rectangle: Rounded Corners 9">
            <a:extLst>
              <a:ext uri="{FF2B5EF4-FFF2-40B4-BE49-F238E27FC236}">
                <a16:creationId xmlns:a16="http://schemas.microsoft.com/office/drawing/2014/main" id="{CF8431BA-DD25-80B8-1A23-C12AEBBC8D17}"/>
              </a:ext>
            </a:extLst>
          </p:cNvPr>
          <p:cNvSpPr/>
          <p:nvPr/>
        </p:nvSpPr>
        <p:spPr>
          <a:xfrm>
            <a:off x="8938803" y="1900372"/>
            <a:ext cx="2989780" cy="4160278"/>
          </a:xfrm>
          <a:prstGeom prst="round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Document with solid fill">
            <a:extLst>
              <a:ext uri="{FF2B5EF4-FFF2-40B4-BE49-F238E27FC236}">
                <a16:creationId xmlns:a16="http://schemas.microsoft.com/office/drawing/2014/main" id="{E3DA3FE6-B9DF-E7E0-E1B2-945E180EA4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71506" y="2180306"/>
            <a:ext cx="714913" cy="714913"/>
          </a:xfrm>
          <a:prstGeom prst="rect">
            <a:avLst/>
          </a:prstGeom>
        </p:spPr>
      </p:pic>
      <p:pic>
        <p:nvPicPr>
          <p:cNvPr id="13" name="Graphic 12" descr="Document with solid fill">
            <a:extLst>
              <a:ext uri="{FF2B5EF4-FFF2-40B4-BE49-F238E27FC236}">
                <a16:creationId xmlns:a16="http://schemas.microsoft.com/office/drawing/2014/main" id="{6D28D7DD-3E0C-EAB2-F22D-744C671A3D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63" y="1990490"/>
            <a:ext cx="714913" cy="714913"/>
          </a:xfrm>
          <a:prstGeom prst="rect">
            <a:avLst/>
          </a:prstGeom>
        </p:spPr>
      </p:pic>
      <p:pic>
        <p:nvPicPr>
          <p:cNvPr id="15" name="Graphic 14" descr="Chat with solid fill">
            <a:extLst>
              <a:ext uri="{FF2B5EF4-FFF2-40B4-BE49-F238E27FC236}">
                <a16:creationId xmlns:a16="http://schemas.microsoft.com/office/drawing/2014/main" id="{F5435B6C-606B-8347-B122-D905AEF024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35351" y="2104457"/>
            <a:ext cx="914400" cy="914400"/>
          </a:xfrm>
          <a:prstGeom prst="rect">
            <a:avLst/>
          </a:prstGeom>
        </p:spPr>
      </p:pic>
      <p:sp>
        <p:nvSpPr>
          <p:cNvPr id="4" name="TextBox 3">
            <a:extLst>
              <a:ext uri="{FF2B5EF4-FFF2-40B4-BE49-F238E27FC236}">
                <a16:creationId xmlns:a16="http://schemas.microsoft.com/office/drawing/2014/main" id="{FEEC3F1E-B9F9-A62E-2A04-08B3EB8074C8}"/>
              </a:ext>
            </a:extLst>
          </p:cNvPr>
          <p:cNvSpPr txBox="1"/>
          <p:nvPr/>
        </p:nvSpPr>
        <p:spPr>
          <a:xfrm>
            <a:off x="9031388" y="3336311"/>
            <a:ext cx="2719580" cy="646331"/>
          </a:xfrm>
          <a:prstGeom prst="rect">
            <a:avLst/>
          </a:prstGeom>
          <a:noFill/>
        </p:spPr>
        <p:txBody>
          <a:bodyPr wrap="square">
            <a:spAutoFit/>
          </a:bodyPr>
          <a:lstStyle/>
          <a:p>
            <a:pPr marL="285750" indent="-285750">
              <a:lnSpc>
                <a:spcPct val="100000"/>
              </a:lnSpc>
              <a:spcBef>
                <a:spcPts val="1200"/>
              </a:spcBef>
              <a:buFont typeface="Arial" panose="020B0604020202020204" pitchFamily="34" charset="0"/>
              <a:buChar char="•"/>
              <a:defRPr/>
            </a:pPr>
            <a:r>
              <a:rPr lang="en-US" dirty="0">
                <a:solidFill>
                  <a:srgbClr val="000000"/>
                </a:solidFill>
              </a:rPr>
              <a:t>LinkedIn posts on FCG elements</a:t>
            </a:r>
          </a:p>
        </p:txBody>
      </p:sp>
      <p:sp>
        <p:nvSpPr>
          <p:cNvPr id="5" name="TextBox 4">
            <a:extLst>
              <a:ext uri="{FF2B5EF4-FFF2-40B4-BE49-F238E27FC236}">
                <a16:creationId xmlns:a16="http://schemas.microsoft.com/office/drawing/2014/main" id="{48201D4E-D625-348F-71D3-A961241AA109}"/>
              </a:ext>
            </a:extLst>
          </p:cNvPr>
          <p:cNvSpPr txBox="1"/>
          <p:nvPr/>
        </p:nvSpPr>
        <p:spPr>
          <a:xfrm>
            <a:off x="1178948" y="4637937"/>
            <a:ext cx="6989566" cy="1077218"/>
          </a:xfrm>
          <a:prstGeom prst="rect">
            <a:avLst/>
          </a:prstGeom>
          <a:noFill/>
        </p:spPr>
        <p:txBody>
          <a:bodyPr wrap="square" numCol="2">
            <a:spAutoFit/>
          </a:bodyPr>
          <a:lstStyle/>
          <a:p>
            <a:pPr marL="342900" indent="-342900">
              <a:lnSpc>
                <a:spcPct val="100000"/>
              </a:lnSpc>
              <a:spcBef>
                <a:spcPts val="1200"/>
              </a:spcBef>
              <a:buFont typeface="+mj-lt"/>
              <a:buAutoNum type="arabicPeriod"/>
              <a:defRPr/>
            </a:pPr>
            <a:r>
              <a:rPr lang="en-US" dirty="0">
                <a:solidFill>
                  <a:srgbClr val="000000"/>
                </a:solidFill>
              </a:rPr>
              <a:t>Leaders on Culture and Governance</a:t>
            </a:r>
          </a:p>
          <a:p>
            <a:pPr marL="342900" indent="-342900">
              <a:lnSpc>
                <a:spcPct val="100000"/>
              </a:lnSpc>
              <a:spcBef>
                <a:spcPts val="1200"/>
              </a:spcBef>
              <a:buFont typeface="+mj-lt"/>
              <a:buAutoNum type="arabicPeriod"/>
              <a:defRPr/>
            </a:pPr>
            <a:r>
              <a:rPr lang="en-US" dirty="0">
                <a:solidFill>
                  <a:srgbClr val="000000"/>
                </a:solidFill>
              </a:rPr>
              <a:t>“In Action”</a:t>
            </a:r>
          </a:p>
          <a:p>
            <a:pPr marL="342900" indent="-342900">
              <a:lnSpc>
                <a:spcPct val="100000"/>
              </a:lnSpc>
              <a:spcBef>
                <a:spcPts val="1200"/>
              </a:spcBef>
              <a:buFont typeface="+mj-lt"/>
              <a:buAutoNum type="arabicPeriod"/>
              <a:defRPr/>
            </a:pPr>
            <a:r>
              <a:rPr lang="en-US" dirty="0">
                <a:solidFill>
                  <a:srgbClr val="000000"/>
                </a:solidFill>
              </a:rPr>
              <a:t>Exploring IESBA’s Viewpoints</a:t>
            </a:r>
          </a:p>
          <a:p>
            <a:pPr marL="342900" indent="-342900">
              <a:lnSpc>
                <a:spcPct val="100000"/>
              </a:lnSpc>
              <a:spcBef>
                <a:spcPts val="1200"/>
              </a:spcBef>
              <a:buFont typeface="+mj-lt"/>
              <a:buAutoNum type="arabicPeriod"/>
              <a:defRPr/>
            </a:pPr>
            <a:r>
              <a:rPr lang="en-US" dirty="0">
                <a:solidFill>
                  <a:srgbClr val="000000"/>
                </a:solidFill>
              </a:rPr>
              <a:t>What We’re Up To</a:t>
            </a:r>
          </a:p>
        </p:txBody>
      </p:sp>
      <p:sp>
        <p:nvSpPr>
          <p:cNvPr id="7" name="TextBox 6">
            <a:extLst>
              <a:ext uri="{FF2B5EF4-FFF2-40B4-BE49-F238E27FC236}">
                <a16:creationId xmlns:a16="http://schemas.microsoft.com/office/drawing/2014/main" id="{552994D0-14CB-4AA2-3E83-384DC4BC1FB2}"/>
              </a:ext>
            </a:extLst>
          </p:cNvPr>
          <p:cNvSpPr txBox="1"/>
          <p:nvPr/>
        </p:nvSpPr>
        <p:spPr>
          <a:xfrm>
            <a:off x="977484" y="3044764"/>
            <a:ext cx="7349213" cy="1077218"/>
          </a:xfrm>
          <a:prstGeom prst="rect">
            <a:avLst/>
          </a:prstGeom>
          <a:noFill/>
        </p:spPr>
        <p:txBody>
          <a:bodyPr wrap="square">
            <a:spAutoFit/>
          </a:bodyPr>
          <a:lstStyle/>
          <a:p>
            <a:pPr marL="285750" indent="-285750">
              <a:lnSpc>
                <a:spcPct val="100000"/>
              </a:lnSpc>
              <a:spcBef>
                <a:spcPts val="1200"/>
              </a:spcBef>
              <a:buFont typeface="Arial" panose="020B0604020202020204" pitchFamily="34" charset="0"/>
              <a:buChar char="•"/>
              <a:defRPr/>
            </a:pPr>
            <a:r>
              <a:rPr lang="en-US" dirty="0">
                <a:solidFill>
                  <a:srgbClr val="000000"/>
                </a:solidFill>
              </a:rPr>
              <a:t>Part of FCG Dialogues </a:t>
            </a:r>
          </a:p>
          <a:p>
            <a:pPr marL="285750" indent="-285750">
              <a:lnSpc>
                <a:spcPct val="100000"/>
              </a:lnSpc>
              <a:spcBef>
                <a:spcPts val="1200"/>
              </a:spcBef>
              <a:buFont typeface="Arial" panose="020B0604020202020204" pitchFamily="34" charset="0"/>
              <a:buChar char="•"/>
              <a:defRPr/>
            </a:pPr>
            <a:r>
              <a:rPr lang="en-US" dirty="0">
                <a:solidFill>
                  <a:srgbClr val="000000"/>
                </a:solidFill>
              </a:rPr>
              <a:t>Stimulate discussion on key issues relevant to building strong ethical cultures</a:t>
            </a:r>
          </a:p>
        </p:txBody>
      </p:sp>
      <p:cxnSp>
        <p:nvCxnSpPr>
          <p:cNvPr id="11" name="Straight Connector 10">
            <a:extLst>
              <a:ext uri="{FF2B5EF4-FFF2-40B4-BE49-F238E27FC236}">
                <a16:creationId xmlns:a16="http://schemas.microsoft.com/office/drawing/2014/main" id="{10B262FC-4AE3-23F3-C16E-1368D43A257C}"/>
              </a:ext>
            </a:extLst>
          </p:cNvPr>
          <p:cNvCxnSpPr/>
          <p:nvPr/>
        </p:nvCxnSpPr>
        <p:spPr>
          <a:xfrm>
            <a:off x="1178949" y="4201609"/>
            <a:ext cx="6989564"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B7741E15-FB9D-C678-5DA7-AF5C8E2DF26C}"/>
              </a:ext>
            </a:extLst>
          </p:cNvPr>
          <p:cNvSpPr txBox="1"/>
          <p:nvPr/>
        </p:nvSpPr>
        <p:spPr>
          <a:xfrm>
            <a:off x="1178948" y="4268605"/>
            <a:ext cx="6989565" cy="369317"/>
          </a:xfrm>
          <a:prstGeom prst="rect">
            <a:avLst/>
          </a:prstGeom>
          <a:noFill/>
        </p:spPr>
        <p:txBody>
          <a:bodyPr wrap="square">
            <a:spAutoFit/>
          </a:bodyPr>
          <a:lstStyle/>
          <a:p>
            <a:pPr algn="ctr">
              <a:lnSpc>
                <a:spcPct val="100000"/>
              </a:lnSpc>
              <a:spcBef>
                <a:spcPts val="1200"/>
              </a:spcBef>
              <a:defRPr/>
            </a:pPr>
            <a:r>
              <a:rPr lang="en-US" b="1" dirty="0">
                <a:solidFill>
                  <a:srgbClr val="000000"/>
                </a:solidFill>
              </a:rPr>
              <a:t>Four Sections</a:t>
            </a:r>
          </a:p>
        </p:txBody>
      </p:sp>
      <p:pic>
        <p:nvPicPr>
          <p:cNvPr id="17" name="Picture 16">
            <a:extLst>
              <a:ext uri="{FF2B5EF4-FFF2-40B4-BE49-F238E27FC236}">
                <a16:creationId xmlns:a16="http://schemas.microsoft.com/office/drawing/2014/main" id="{461721F5-005A-F586-AB82-0FEDC342D806}"/>
              </a:ext>
            </a:extLst>
          </p:cNvPr>
          <p:cNvPicPr>
            <a:picLocks noChangeAspect="1"/>
          </p:cNvPicPr>
          <p:nvPr/>
        </p:nvPicPr>
        <p:blipFill>
          <a:blip r:embed="rId7"/>
          <a:stretch>
            <a:fillRect/>
          </a:stretch>
        </p:blipFill>
        <p:spPr>
          <a:xfrm>
            <a:off x="9158013" y="4236174"/>
            <a:ext cx="1181530" cy="1178881"/>
          </a:xfrm>
          <a:prstGeom prst="rect">
            <a:avLst/>
          </a:prstGeom>
          <a:ln>
            <a:solidFill>
              <a:schemeClr val="accent2"/>
            </a:solidFill>
          </a:ln>
        </p:spPr>
      </p:pic>
      <p:pic>
        <p:nvPicPr>
          <p:cNvPr id="19" name="Picture 18">
            <a:extLst>
              <a:ext uri="{FF2B5EF4-FFF2-40B4-BE49-F238E27FC236}">
                <a16:creationId xmlns:a16="http://schemas.microsoft.com/office/drawing/2014/main" id="{D3F2A8A0-84FE-D92E-1171-00224E0DAA47}"/>
              </a:ext>
            </a:extLst>
          </p:cNvPr>
          <p:cNvPicPr>
            <a:picLocks noChangeAspect="1"/>
          </p:cNvPicPr>
          <p:nvPr/>
        </p:nvPicPr>
        <p:blipFill>
          <a:blip r:embed="rId8"/>
          <a:stretch>
            <a:fillRect/>
          </a:stretch>
        </p:blipFill>
        <p:spPr>
          <a:xfrm>
            <a:off x="10558752" y="4236174"/>
            <a:ext cx="1192216" cy="1178881"/>
          </a:xfrm>
          <a:prstGeom prst="rect">
            <a:avLst/>
          </a:prstGeom>
          <a:ln>
            <a:solidFill>
              <a:schemeClr val="accent2"/>
            </a:solidFill>
          </a:ln>
        </p:spPr>
      </p:pic>
    </p:spTree>
    <p:extLst>
      <p:ext uri="{BB962C8B-B14F-4D97-AF65-F5344CB8AC3E}">
        <p14:creationId xmlns:p14="http://schemas.microsoft.com/office/powerpoint/2010/main" val="1252250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E5ADD-9C62-7495-36FF-70A3D195827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12DD0793-3636-63D3-8585-445FE30AA6EA}"/>
              </a:ext>
            </a:extLst>
          </p:cNvPr>
          <p:cNvSpPr/>
          <p:nvPr/>
        </p:nvSpPr>
        <p:spPr>
          <a:xfrm>
            <a:off x="2937315" y="2349661"/>
            <a:ext cx="3868725" cy="3660545"/>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A28E887-A7FD-3676-D7C1-A42BB9A8850C}"/>
              </a:ext>
            </a:extLst>
          </p:cNvPr>
          <p:cNvSpPr/>
          <p:nvPr/>
        </p:nvSpPr>
        <p:spPr>
          <a:xfrm>
            <a:off x="6991109" y="2349661"/>
            <a:ext cx="5081285" cy="366054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D4B746AE-6F81-1F17-D236-23F0105FFDDE}"/>
              </a:ext>
            </a:extLst>
          </p:cNvPr>
          <p:cNvSpPr>
            <a:spLocks noGrp="1"/>
          </p:cNvSpPr>
          <p:nvPr>
            <p:ph type="sldNum" sz="quarter" idx="12"/>
          </p:nvPr>
        </p:nvSpPr>
        <p:spPr/>
        <p:txBody>
          <a:bodyPr/>
          <a:lstStyle/>
          <a:p>
            <a:fld id="{50ACEBBF-944F-8349-945C-78F972EF34F6}" type="slidenum">
              <a:rPr lang="en-US" smtClean="0"/>
              <a:pPr/>
              <a:t>11</a:t>
            </a:fld>
            <a:endParaRPr lang="en-US" dirty="0"/>
          </a:p>
        </p:txBody>
      </p:sp>
      <p:sp>
        <p:nvSpPr>
          <p:cNvPr id="8" name="Text Placeholder 6">
            <a:extLst>
              <a:ext uri="{FF2B5EF4-FFF2-40B4-BE49-F238E27FC236}">
                <a16:creationId xmlns:a16="http://schemas.microsoft.com/office/drawing/2014/main" id="{63026133-41D8-BC97-E8E9-7F6828459460}"/>
              </a:ext>
            </a:extLst>
          </p:cNvPr>
          <p:cNvSpPr>
            <a:spLocks noGrp="1"/>
          </p:cNvSpPr>
          <p:nvPr>
            <p:ph type="body" sz="quarter" idx="14"/>
          </p:nvPr>
        </p:nvSpPr>
        <p:spPr>
          <a:xfrm>
            <a:off x="3011746" y="2430684"/>
            <a:ext cx="3674688" cy="3773346"/>
          </a:xfrm>
        </p:spPr>
        <p:txBody>
          <a:bodyPr/>
          <a:lstStyle/>
          <a:p>
            <a:pPr marL="285750" indent="-285750">
              <a:spcBef>
                <a:spcPts val="600"/>
              </a:spcBef>
              <a:spcAft>
                <a:spcPts val="600"/>
              </a:spcAft>
              <a:buFont typeface="Arial" panose="020B0604020202020204" pitchFamily="34" charset="0"/>
              <a:buChar char="•"/>
            </a:pPr>
            <a:r>
              <a:rPr lang="en-US" sz="2200" dirty="0">
                <a:solidFill>
                  <a:schemeClr val="accent1"/>
                </a:solidFill>
              </a:rPr>
              <a:t>Early March</a:t>
            </a:r>
          </a:p>
          <a:p>
            <a:pPr marL="742950" lvl="1" indent="-285750">
              <a:spcBef>
                <a:spcPts val="600"/>
              </a:spcBef>
              <a:spcAft>
                <a:spcPts val="600"/>
              </a:spcAft>
              <a:buFont typeface="Arial" panose="020B0604020202020204" pitchFamily="34" charset="0"/>
              <a:buChar char="•"/>
            </a:pPr>
            <a:r>
              <a:rPr lang="en-US" sz="2200" dirty="0">
                <a:solidFill>
                  <a:schemeClr val="accent1"/>
                </a:solidFill>
              </a:rPr>
              <a:t>IAASB-IESBA coordination meeting </a:t>
            </a:r>
          </a:p>
          <a:p>
            <a:pPr marL="285750" indent="-285750">
              <a:spcBef>
                <a:spcPts val="600"/>
              </a:spcBef>
              <a:spcAft>
                <a:spcPts val="600"/>
              </a:spcAft>
              <a:buFont typeface="Arial" panose="020B0604020202020204" pitchFamily="34" charset="0"/>
              <a:buChar char="•"/>
            </a:pPr>
            <a:r>
              <a:rPr lang="en-US" sz="2200" dirty="0">
                <a:solidFill>
                  <a:schemeClr val="accent1"/>
                </a:solidFill>
              </a:rPr>
              <a:t>End of March (anticipated)</a:t>
            </a:r>
          </a:p>
          <a:p>
            <a:pPr marL="742950" lvl="1" indent="-285750">
              <a:spcBef>
                <a:spcPts val="600"/>
              </a:spcBef>
              <a:spcAft>
                <a:spcPts val="600"/>
              </a:spcAft>
              <a:buFont typeface="Arial" panose="020B0604020202020204" pitchFamily="34" charset="0"/>
              <a:buChar char="•"/>
            </a:pPr>
            <a:r>
              <a:rPr lang="en-US" sz="2200" dirty="0">
                <a:solidFill>
                  <a:schemeClr val="accent1"/>
                </a:solidFill>
              </a:rPr>
              <a:t>Complete the annex to ISQM 1 linkages paper to cover all eight FCG elements</a:t>
            </a:r>
          </a:p>
        </p:txBody>
      </p:sp>
      <p:sp>
        <p:nvSpPr>
          <p:cNvPr id="6" name="Title 4">
            <a:extLst>
              <a:ext uri="{FF2B5EF4-FFF2-40B4-BE49-F238E27FC236}">
                <a16:creationId xmlns:a16="http://schemas.microsoft.com/office/drawing/2014/main" id="{E07EFFC2-FC9D-867E-91AB-EA48D7940B1D}"/>
              </a:ext>
            </a:extLst>
          </p:cNvPr>
          <p:cNvSpPr>
            <a:spLocks noGrp="1"/>
          </p:cNvSpPr>
          <p:nvPr>
            <p:ph type="title"/>
          </p:nvPr>
        </p:nvSpPr>
        <p:spPr>
          <a:xfrm>
            <a:off x="1028700" y="572877"/>
            <a:ext cx="10134600" cy="550843"/>
          </a:xfrm>
        </p:spPr>
        <p:txBody>
          <a:bodyPr/>
          <a:lstStyle/>
          <a:p>
            <a:r>
              <a:rPr lang="en-US" sz="3600" dirty="0"/>
              <a:t>IESBA-IAASB Coordination</a:t>
            </a:r>
          </a:p>
        </p:txBody>
      </p:sp>
      <p:pic>
        <p:nvPicPr>
          <p:cNvPr id="7" name="Picture 6">
            <a:extLst>
              <a:ext uri="{FF2B5EF4-FFF2-40B4-BE49-F238E27FC236}">
                <a16:creationId xmlns:a16="http://schemas.microsoft.com/office/drawing/2014/main" id="{2463CAEB-5A69-9137-A957-A734377FDEA0}"/>
              </a:ext>
            </a:extLst>
          </p:cNvPr>
          <p:cNvPicPr>
            <a:picLocks noChangeAspect="1"/>
          </p:cNvPicPr>
          <p:nvPr/>
        </p:nvPicPr>
        <p:blipFill>
          <a:blip r:embed="rId3"/>
          <a:stretch>
            <a:fillRect/>
          </a:stretch>
        </p:blipFill>
        <p:spPr>
          <a:xfrm>
            <a:off x="783780" y="5216788"/>
            <a:ext cx="1938159" cy="793418"/>
          </a:xfrm>
          <a:prstGeom prst="rect">
            <a:avLst/>
          </a:prstGeom>
          <a:solidFill>
            <a:schemeClr val="tx2"/>
          </a:solidFill>
        </p:spPr>
      </p:pic>
      <p:pic>
        <p:nvPicPr>
          <p:cNvPr id="9" name="Picture 8">
            <a:extLst>
              <a:ext uri="{FF2B5EF4-FFF2-40B4-BE49-F238E27FC236}">
                <a16:creationId xmlns:a16="http://schemas.microsoft.com/office/drawing/2014/main" id="{C38425DA-B126-389E-7234-C3A9A93FE7E9}"/>
              </a:ext>
            </a:extLst>
          </p:cNvPr>
          <p:cNvPicPr>
            <a:picLocks noChangeAspect="1"/>
          </p:cNvPicPr>
          <p:nvPr/>
        </p:nvPicPr>
        <p:blipFill>
          <a:blip r:embed="rId4"/>
          <a:stretch>
            <a:fillRect/>
          </a:stretch>
        </p:blipFill>
        <p:spPr>
          <a:xfrm>
            <a:off x="768858" y="2373074"/>
            <a:ext cx="1994839" cy="797179"/>
          </a:xfrm>
          <a:prstGeom prst="rect">
            <a:avLst/>
          </a:prstGeom>
          <a:solidFill>
            <a:schemeClr val="bg1"/>
          </a:solidFill>
        </p:spPr>
      </p:pic>
      <p:sp>
        <p:nvSpPr>
          <p:cNvPr id="4" name="Text Placeholder 6">
            <a:extLst>
              <a:ext uri="{FF2B5EF4-FFF2-40B4-BE49-F238E27FC236}">
                <a16:creationId xmlns:a16="http://schemas.microsoft.com/office/drawing/2014/main" id="{8DC9D64C-B703-65C9-7D72-97EA8E4F917F}"/>
              </a:ext>
            </a:extLst>
          </p:cNvPr>
          <p:cNvSpPr txBox="1">
            <a:spLocks/>
          </p:cNvSpPr>
          <p:nvPr/>
        </p:nvSpPr>
        <p:spPr>
          <a:xfrm>
            <a:off x="7110716" y="2430684"/>
            <a:ext cx="4788060" cy="4088051"/>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200" dirty="0">
                <a:solidFill>
                  <a:schemeClr val="tx2"/>
                </a:solidFill>
              </a:rPr>
              <a:t>Not like-for-like comparison – different types of documents, different authority</a:t>
            </a:r>
          </a:p>
          <a:p>
            <a:pPr marL="342900" indent="-342900">
              <a:buFont typeface="Arial" panose="020B0604020202020204" pitchFamily="34" charset="0"/>
              <a:buChar char="•"/>
            </a:pPr>
            <a:r>
              <a:rPr lang="en-US" sz="2200" dirty="0">
                <a:solidFill>
                  <a:schemeClr val="tx2"/>
                </a:solidFill>
              </a:rPr>
              <a:t>Inherent relationship between ethical culture and SOQM</a:t>
            </a:r>
          </a:p>
          <a:p>
            <a:pPr marL="342900" indent="-342900">
              <a:buFont typeface="Arial" panose="020B0604020202020204" pitchFamily="34" charset="0"/>
              <a:buChar char="•"/>
            </a:pPr>
            <a:r>
              <a:rPr lang="en-US" sz="2200" dirty="0">
                <a:solidFill>
                  <a:schemeClr val="tx2"/>
                </a:solidFill>
              </a:rPr>
              <a:t>Key differences in objectives, scope, output and granularity of focus on ethical culture</a:t>
            </a:r>
            <a:endParaRPr lang="en-US" sz="2200" dirty="0">
              <a:solidFill>
                <a:schemeClr val="tx2"/>
              </a:solidFill>
              <a:highlight>
                <a:srgbClr val="FFFF00"/>
              </a:highlight>
            </a:endParaRPr>
          </a:p>
        </p:txBody>
      </p:sp>
      <p:sp>
        <p:nvSpPr>
          <p:cNvPr id="13" name="TextBox 12">
            <a:extLst>
              <a:ext uri="{FF2B5EF4-FFF2-40B4-BE49-F238E27FC236}">
                <a16:creationId xmlns:a16="http://schemas.microsoft.com/office/drawing/2014/main" id="{FD91278E-55AA-1606-3C0C-C2A63BBF877B}"/>
              </a:ext>
            </a:extLst>
          </p:cNvPr>
          <p:cNvSpPr txBox="1"/>
          <p:nvPr/>
        </p:nvSpPr>
        <p:spPr>
          <a:xfrm>
            <a:off x="4225489" y="1788084"/>
            <a:ext cx="1247201" cy="461665"/>
          </a:xfrm>
          <a:prstGeom prst="rect">
            <a:avLst/>
          </a:prstGeom>
          <a:noFill/>
        </p:spPr>
        <p:txBody>
          <a:bodyPr wrap="none" rtlCol="0">
            <a:spAutoFit/>
          </a:bodyPr>
          <a:lstStyle/>
          <a:p>
            <a:r>
              <a:rPr lang="en-US" sz="2400" b="1" dirty="0">
                <a:solidFill>
                  <a:schemeClr val="tx2"/>
                </a:solidFill>
              </a:rPr>
              <a:t>Updates</a:t>
            </a:r>
          </a:p>
        </p:txBody>
      </p:sp>
      <p:sp>
        <p:nvSpPr>
          <p:cNvPr id="14" name="TextBox 13">
            <a:extLst>
              <a:ext uri="{FF2B5EF4-FFF2-40B4-BE49-F238E27FC236}">
                <a16:creationId xmlns:a16="http://schemas.microsoft.com/office/drawing/2014/main" id="{BBE6E5AF-1B4A-7C4D-5684-E18BED75DD41}"/>
              </a:ext>
            </a:extLst>
          </p:cNvPr>
          <p:cNvSpPr txBox="1"/>
          <p:nvPr/>
        </p:nvSpPr>
        <p:spPr>
          <a:xfrm>
            <a:off x="7529536" y="1819287"/>
            <a:ext cx="4004430" cy="461665"/>
          </a:xfrm>
          <a:prstGeom prst="rect">
            <a:avLst/>
          </a:prstGeom>
          <a:noFill/>
        </p:spPr>
        <p:txBody>
          <a:bodyPr wrap="none" rtlCol="0">
            <a:spAutoFit/>
          </a:bodyPr>
          <a:lstStyle/>
          <a:p>
            <a:r>
              <a:rPr lang="en-US" sz="2400" b="1" dirty="0">
                <a:solidFill>
                  <a:schemeClr val="accent1"/>
                </a:solidFill>
              </a:rPr>
              <a:t>Recap: ISQM 1 Linkages Paper</a:t>
            </a:r>
          </a:p>
        </p:txBody>
      </p:sp>
      <p:pic>
        <p:nvPicPr>
          <p:cNvPr id="18" name="Graphic 17" descr="Users outline">
            <a:extLst>
              <a:ext uri="{FF2B5EF4-FFF2-40B4-BE49-F238E27FC236}">
                <a16:creationId xmlns:a16="http://schemas.microsoft.com/office/drawing/2014/main" id="{9E00DECB-AF04-A075-F330-67A3A62D2A4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16479" y="3346931"/>
            <a:ext cx="1018700" cy="1018700"/>
          </a:xfrm>
          <a:prstGeom prst="rect">
            <a:avLst/>
          </a:prstGeom>
        </p:spPr>
      </p:pic>
      <p:pic>
        <p:nvPicPr>
          <p:cNvPr id="19" name="Graphic 18" descr="Users outline">
            <a:extLst>
              <a:ext uri="{FF2B5EF4-FFF2-40B4-BE49-F238E27FC236}">
                <a16:creationId xmlns:a16="http://schemas.microsoft.com/office/drawing/2014/main" id="{8D28774F-837E-A61B-5349-4FB821068C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16479" y="4086106"/>
            <a:ext cx="1018700" cy="1018700"/>
          </a:xfrm>
          <a:prstGeom prst="rect">
            <a:avLst/>
          </a:prstGeom>
        </p:spPr>
      </p:pic>
    </p:spTree>
    <p:extLst>
      <p:ext uri="{BB962C8B-B14F-4D97-AF65-F5344CB8AC3E}">
        <p14:creationId xmlns:p14="http://schemas.microsoft.com/office/powerpoint/2010/main" val="3126126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ABBF6-0CBB-C408-0CAA-95ACA691B657}"/>
              </a:ext>
            </a:extLst>
          </p:cNvPr>
          <p:cNvSpPr>
            <a:spLocks noGrp="1"/>
          </p:cNvSpPr>
          <p:nvPr>
            <p:ph type="title"/>
          </p:nvPr>
        </p:nvSpPr>
        <p:spPr/>
        <p:txBody>
          <a:bodyPr/>
          <a:lstStyle/>
          <a:p>
            <a:r>
              <a:rPr lang="en-US" dirty="0"/>
              <a:t>FCG Simulations to Complement Dialogues</a:t>
            </a:r>
          </a:p>
        </p:txBody>
      </p:sp>
      <p:sp>
        <p:nvSpPr>
          <p:cNvPr id="3" name="Slide Number Placeholder 2">
            <a:extLst>
              <a:ext uri="{FF2B5EF4-FFF2-40B4-BE49-F238E27FC236}">
                <a16:creationId xmlns:a16="http://schemas.microsoft.com/office/drawing/2014/main" id="{4D507149-356F-6E71-D281-29E20CFAF0CB}"/>
              </a:ext>
            </a:extLst>
          </p:cNvPr>
          <p:cNvSpPr>
            <a:spLocks noGrp="1"/>
          </p:cNvSpPr>
          <p:nvPr>
            <p:ph type="sldNum" sz="quarter" idx="12"/>
          </p:nvPr>
        </p:nvSpPr>
        <p:spPr/>
        <p:txBody>
          <a:bodyPr/>
          <a:lstStyle/>
          <a:p>
            <a:fld id="{99A02339-D840-6844-BF2C-3B4B9517014C}" type="slidenum">
              <a:rPr lang="en-US" smtClean="0"/>
              <a:pPr/>
              <a:t>12</a:t>
            </a:fld>
            <a:endParaRPr lang="en-US" dirty="0"/>
          </a:p>
        </p:txBody>
      </p:sp>
      <p:sp>
        <p:nvSpPr>
          <p:cNvPr id="8" name="Rectangle: Rounded Corners 7">
            <a:extLst>
              <a:ext uri="{FF2B5EF4-FFF2-40B4-BE49-F238E27FC236}">
                <a16:creationId xmlns:a16="http://schemas.microsoft.com/office/drawing/2014/main" id="{D77A4F7B-59A2-EC68-EB4C-04A34847B437}"/>
              </a:ext>
            </a:extLst>
          </p:cNvPr>
          <p:cNvSpPr/>
          <p:nvPr/>
        </p:nvSpPr>
        <p:spPr>
          <a:xfrm>
            <a:off x="1164275" y="1722441"/>
            <a:ext cx="3317784"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t>Objectives</a:t>
            </a:r>
          </a:p>
        </p:txBody>
      </p:sp>
      <p:sp>
        <p:nvSpPr>
          <p:cNvPr id="9" name="Rectangle 8">
            <a:extLst>
              <a:ext uri="{FF2B5EF4-FFF2-40B4-BE49-F238E27FC236}">
                <a16:creationId xmlns:a16="http://schemas.microsoft.com/office/drawing/2014/main" id="{9091742C-36F2-E579-D940-54F1C36E82AD}"/>
              </a:ext>
            </a:extLst>
          </p:cNvPr>
          <p:cNvSpPr/>
          <p:nvPr/>
        </p:nvSpPr>
        <p:spPr>
          <a:xfrm>
            <a:off x="1164275" y="2519368"/>
            <a:ext cx="3317784" cy="2165057"/>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dirty="0">
                <a:solidFill>
                  <a:srgbClr val="000000"/>
                </a:solidFill>
              </a:rPr>
              <a:t>Gather deeper insights into how two firms might contextualize and implement the IESBA viewpoints within their environments</a:t>
            </a:r>
          </a:p>
          <a:p>
            <a:pPr marL="285750" indent="-285750">
              <a:lnSpc>
                <a:spcPct val="100000"/>
              </a:lnSpc>
              <a:spcBef>
                <a:spcPts val="1200"/>
              </a:spcBef>
              <a:buFont typeface="Arial" panose="020B0604020202020204" pitchFamily="34" charset="0"/>
              <a:buChar char="•"/>
              <a:defRPr/>
            </a:pPr>
            <a:r>
              <a:rPr lang="en-US" dirty="0">
                <a:solidFill>
                  <a:srgbClr val="000000"/>
                </a:solidFill>
              </a:rPr>
              <a:t>To inform Board’s June 2026 deliberations on way forward</a:t>
            </a:r>
          </a:p>
        </p:txBody>
      </p:sp>
      <p:sp>
        <p:nvSpPr>
          <p:cNvPr id="12" name="Rectangle: Rounded Corners 11">
            <a:extLst>
              <a:ext uri="{FF2B5EF4-FFF2-40B4-BE49-F238E27FC236}">
                <a16:creationId xmlns:a16="http://schemas.microsoft.com/office/drawing/2014/main" id="{1447B6EB-4002-2F9E-79BC-A40E5F222015}"/>
              </a:ext>
            </a:extLst>
          </p:cNvPr>
          <p:cNvSpPr/>
          <p:nvPr/>
        </p:nvSpPr>
        <p:spPr>
          <a:xfrm>
            <a:off x="4781860" y="1722441"/>
            <a:ext cx="2965711"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t>Anticipated Dates</a:t>
            </a:r>
          </a:p>
        </p:txBody>
      </p:sp>
      <p:sp>
        <p:nvSpPr>
          <p:cNvPr id="13" name="Rectangle 12">
            <a:extLst>
              <a:ext uri="{FF2B5EF4-FFF2-40B4-BE49-F238E27FC236}">
                <a16:creationId xmlns:a16="http://schemas.microsoft.com/office/drawing/2014/main" id="{0EA9C0AC-EC67-D653-02ED-A51B77EA99EE}"/>
              </a:ext>
            </a:extLst>
          </p:cNvPr>
          <p:cNvSpPr/>
          <p:nvPr/>
        </p:nvSpPr>
        <p:spPr>
          <a:xfrm>
            <a:off x="4781862" y="2519369"/>
            <a:ext cx="2965710" cy="2165056"/>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b="1" dirty="0">
                <a:solidFill>
                  <a:schemeClr val="accent2"/>
                </a:solidFill>
              </a:rPr>
              <a:t>April 27 – May 1: </a:t>
            </a:r>
            <a:r>
              <a:rPr lang="en-US" dirty="0">
                <a:solidFill>
                  <a:schemeClr val="accent2"/>
                </a:solidFill>
              </a:rPr>
              <a:t>Large firm, UK</a:t>
            </a:r>
          </a:p>
          <a:p>
            <a:pPr marL="285750" indent="-285750">
              <a:lnSpc>
                <a:spcPct val="100000"/>
              </a:lnSpc>
              <a:spcBef>
                <a:spcPts val="1200"/>
              </a:spcBef>
              <a:buFont typeface="Arial" panose="020B0604020202020204" pitchFamily="34" charset="0"/>
              <a:buChar char="•"/>
              <a:defRPr/>
            </a:pPr>
            <a:r>
              <a:rPr lang="en-US" b="1" dirty="0">
                <a:solidFill>
                  <a:schemeClr val="accent2"/>
                </a:solidFill>
              </a:rPr>
              <a:t>May 4 – 8: </a:t>
            </a:r>
            <a:r>
              <a:rPr lang="en-US" dirty="0">
                <a:solidFill>
                  <a:schemeClr val="accent2"/>
                </a:solidFill>
              </a:rPr>
              <a:t>Medium-sized firm, Dubai (TBC)</a:t>
            </a:r>
          </a:p>
        </p:txBody>
      </p:sp>
      <p:sp>
        <p:nvSpPr>
          <p:cNvPr id="14" name="Rectangle: Rounded Corners 13">
            <a:extLst>
              <a:ext uri="{FF2B5EF4-FFF2-40B4-BE49-F238E27FC236}">
                <a16:creationId xmlns:a16="http://schemas.microsoft.com/office/drawing/2014/main" id="{7923759E-ED62-98AA-AEF1-EEC72F724BD3}"/>
              </a:ext>
            </a:extLst>
          </p:cNvPr>
          <p:cNvSpPr/>
          <p:nvPr/>
        </p:nvSpPr>
        <p:spPr>
          <a:xfrm>
            <a:off x="8058085" y="1722441"/>
            <a:ext cx="3136392"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t>Expert Consultants in the Field of Human Behavior</a:t>
            </a:r>
          </a:p>
        </p:txBody>
      </p:sp>
      <p:sp>
        <p:nvSpPr>
          <p:cNvPr id="15" name="Rectangle 14">
            <a:extLst>
              <a:ext uri="{FF2B5EF4-FFF2-40B4-BE49-F238E27FC236}">
                <a16:creationId xmlns:a16="http://schemas.microsoft.com/office/drawing/2014/main" id="{CA59E46A-1140-DD9C-BBC4-A1CC1900358F}"/>
              </a:ext>
            </a:extLst>
          </p:cNvPr>
          <p:cNvSpPr/>
          <p:nvPr/>
        </p:nvSpPr>
        <p:spPr>
          <a:xfrm>
            <a:off x="8058085" y="2519368"/>
            <a:ext cx="3136392" cy="2165055"/>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dirty="0">
                <a:solidFill>
                  <a:srgbClr val="000000"/>
                </a:solidFill>
              </a:rPr>
              <a:t>Christine H. Shaefer, Ph.D., Principal</a:t>
            </a:r>
          </a:p>
          <a:p>
            <a:pPr marL="285750" indent="-285750">
              <a:lnSpc>
                <a:spcPct val="100000"/>
              </a:lnSpc>
              <a:spcBef>
                <a:spcPts val="1200"/>
              </a:spcBef>
              <a:buFont typeface="Arial" panose="020B0604020202020204" pitchFamily="34" charset="0"/>
              <a:buChar char="•"/>
              <a:defRPr/>
            </a:pPr>
            <a:r>
              <a:rPr lang="en-US" dirty="0">
                <a:solidFill>
                  <a:srgbClr val="000000"/>
                </a:solidFill>
              </a:rPr>
              <a:t>Enrique Martínez-González, Principal</a:t>
            </a:r>
            <a:endParaRPr lang="en-US" dirty="0">
              <a:solidFill>
                <a:srgbClr val="7030A0"/>
              </a:solidFill>
            </a:endParaRPr>
          </a:p>
        </p:txBody>
      </p:sp>
    </p:spTree>
    <p:extLst>
      <p:ext uri="{BB962C8B-B14F-4D97-AF65-F5344CB8AC3E}">
        <p14:creationId xmlns:p14="http://schemas.microsoft.com/office/powerpoint/2010/main" val="2793255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04CFB-ED0C-7CB1-CA9D-8B196094ED8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EA8753C-5417-00C8-7AD5-B4E5C4252D37}"/>
              </a:ext>
            </a:extLst>
          </p:cNvPr>
          <p:cNvSpPr>
            <a:spLocks noGrp="1"/>
          </p:cNvSpPr>
          <p:nvPr>
            <p:ph type="title"/>
          </p:nvPr>
        </p:nvSpPr>
        <p:spPr/>
        <p:txBody>
          <a:bodyPr/>
          <a:lstStyle/>
          <a:p>
            <a:r>
              <a:rPr lang="en-US" dirty="0"/>
              <a:t>Questions?</a:t>
            </a:r>
          </a:p>
        </p:txBody>
      </p:sp>
      <p:sp>
        <p:nvSpPr>
          <p:cNvPr id="3" name="Slide Number Placeholder 2">
            <a:extLst>
              <a:ext uri="{FF2B5EF4-FFF2-40B4-BE49-F238E27FC236}">
                <a16:creationId xmlns:a16="http://schemas.microsoft.com/office/drawing/2014/main" id="{825E1B02-F5D3-8C32-FF77-E4E8F31C4997}"/>
              </a:ext>
            </a:extLst>
          </p:cNvPr>
          <p:cNvSpPr>
            <a:spLocks noGrp="1"/>
          </p:cNvSpPr>
          <p:nvPr>
            <p:ph type="sldNum" sz="quarter" idx="4294967295"/>
          </p:nvPr>
        </p:nvSpPr>
        <p:spPr>
          <a:xfrm>
            <a:off x="11761788" y="6338888"/>
            <a:ext cx="430212" cy="519112"/>
          </a:xfrm>
          <a:prstGeom prst="rect">
            <a:avLst/>
          </a:prstGeom>
        </p:spPr>
        <p:txBody>
          <a:bodyPr/>
          <a:lstStyle/>
          <a:p>
            <a:fld id="{99A02339-D840-6844-BF2C-3B4B9517014C}" type="slidenum">
              <a:rPr lang="en-US" smtClean="0"/>
              <a:pPr/>
              <a:t>13</a:t>
            </a:fld>
            <a:endParaRPr lang="en-US" dirty="0"/>
          </a:p>
        </p:txBody>
      </p:sp>
    </p:spTree>
    <p:extLst>
      <p:ext uri="{BB962C8B-B14F-4D97-AF65-F5344CB8AC3E}">
        <p14:creationId xmlns:p14="http://schemas.microsoft.com/office/powerpoint/2010/main" val="2152905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5F7623-2510-1927-1D88-DE3FCBFAC5C6}"/>
              </a:ext>
            </a:extLst>
          </p:cNvPr>
          <p:cNvSpPr>
            <a:spLocks noGrp="1"/>
          </p:cNvSpPr>
          <p:nvPr>
            <p:ph type="title"/>
          </p:nvPr>
        </p:nvSpPr>
        <p:spPr/>
        <p:txBody>
          <a:bodyPr/>
          <a:lstStyle/>
          <a:p>
            <a:r>
              <a:rPr lang="en-US" dirty="0"/>
              <a:t>Thank you</a:t>
            </a:r>
          </a:p>
        </p:txBody>
      </p:sp>
      <p:sp>
        <p:nvSpPr>
          <p:cNvPr id="7" name="Text Placeholder 6">
            <a:extLst>
              <a:ext uri="{FF2B5EF4-FFF2-40B4-BE49-F238E27FC236}">
                <a16:creationId xmlns:a16="http://schemas.microsoft.com/office/drawing/2014/main" id="{5C391A59-04C7-2A8B-3D20-308F016671AE}"/>
              </a:ext>
            </a:extLst>
          </p:cNvPr>
          <p:cNvSpPr>
            <a:spLocks noGrp="1"/>
          </p:cNvSpPr>
          <p:nvPr>
            <p:ph type="body" sz="quarter" idx="14"/>
          </p:nvPr>
        </p:nvSpPr>
        <p:spPr/>
        <p:txBody>
          <a:bodyPr/>
          <a:lstStyle/>
          <a:p>
            <a:endParaRPr lang="en-US" dirty="0"/>
          </a:p>
        </p:txBody>
      </p:sp>
      <p:sp>
        <p:nvSpPr>
          <p:cNvPr id="6" name="Text Placeholder 5">
            <a:extLst>
              <a:ext uri="{FF2B5EF4-FFF2-40B4-BE49-F238E27FC236}">
                <a16:creationId xmlns:a16="http://schemas.microsoft.com/office/drawing/2014/main" id="{59AF1ADD-ABC2-50ED-A861-D0FA0BAB303A}"/>
              </a:ext>
            </a:extLst>
          </p:cNvPr>
          <p:cNvSpPr>
            <a:spLocks noGrp="1"/>
          </p:cNvSpPr>
          <p:nvPr>
            <p:ph type="body" sz="quarter" idx="13"/>
          </p:nvPr>
        </p:nvSpPr>
        <p:spPr/>
        <p:txBody>
          <a:bodyPr/>
          <a:lstStyle/>
          <a:p>
            <a:r>
              <a:rPr lang="en-US" dirty="0"/>
              <a:t>International Ethics Standards Board for Accountants </a:t>
            </a:r>
          </a:p>
        </p:txBody>
      </p:sp>
      <p:sp>
        <p:nvSpPr>
          <p:cNvPr id="2" name="Slide Number Placeholder 1">
            <a:extLst>
              <a:ext uri="{FF2B5EF4-FFF2-40B4-BE49-F238E27FC236}">
                <a16:creationId xmlns:a16="http://schemas.microsoft.com/office/drawing/2014/main" id="{F6C8BF05-8F69-6D82-5491-8D5AE1564CF6}"/>
              </a:ext>
            </a:extLst>
          </p:cNvPr>
          <p:cNvSpPr>
            <a:spLocks noGrp="1"/>
          </p:cNvSpPr>
          <p:nvPr>
            <p:ph type="sldNum" sz="quarter" idx="4294967295"/>
          </p:nvPr>
        </p:nvSpPr>
        <p:spPr>
          <a:xfrm>
            <a:off x="9448800" y="6356350"/>
            <a:ext cx="2743200" cy="365125"/>
          </a:xfrm>
          <a:prstGeom prst="rect">
            <a:avLst/>
          </a:prstGeom>
        </p:spPr>
        <p:txBody>
          <a:bodyPr/>
          <a:lstStyle/>
          <a:p>
            <a:fld id="{50ACEBBF-944F-8349-945C-78F972EF34F6}" type="slidenum">
              <a:rPr lang="en-US" smtClean="0"/>
              <a:pPr/>
              <a:t>14</a:t>
            </a:fld>
            <a:endParaRPr lang="en-US" dirty="0"/>
          </a:p>
        </p:txBody>
      </p:sp>
    </p:spTree>
    <p:extLst>
      <p:ext uri="{BB962C8B-B14F-4D97-AF65-F5344CB8AC3E}">
        <p14:creationId xmlns:p14="http://schemas.microsoft.com/office/powerpoint/2010/main" val="3916838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5A9FF-4E0C-CC6F-3011-B2893BF5C693}"/>
              </a:ext>
            </a:extLst>
          </p:cNvPr>
          <p:cNvSpPr>
            <a:spLocks noGrp="1"/>
          </p:cNvSpPr>
          <p:nvPr>
            <p:ph type="title"/>
          </p:nvPr>
        </p:nvSpPr>
        <p:spPr/>
        <p:txBody>
          <a:bodyPr/>
          <a:lstStyle/>
          <a:p>
            <a:r>
              <a:rPr lang="en-US" dirty="0"/>
              <a:t>Agenda</a:t>
            </a:r>
          </a:p>
        </p:txBody>
      </p:sp>
      <p:sp>
        <p:nvSpPr>
          <p:cNvPr id="3" name="Text Placeholder 2">
            <a:extLst>
              <a:ext uri="{FF2B5EF4-FFF2-40B4-BE49-F238E27FC236}">
                <a16:creationId xmlns:a16="http://schemas.microsoft.com/office/drawing/2014/main" id="{9809DE27-7D84-12A7-4F51-3BB535B02EDE}"/>
              </a:ext>
            </a:extLst>
          </p:cNvPr>
          <p:cNvSpPr>
            <a:spLocks noGrp="1"/>
          </p:cNvSpPr>
          <p:nvPr>
            <p:ph type="body" idx="1"/>
          </p:nvPr>
        </p:nvSpPr>
        <p:spPr>
          <a:xfrm>
            <a:off x="6472720" y="2113713"/>
            <a:ext cx="5031303" cy="4605586"/>
          </a:xfrm>
        </p:spPr>
        <p:txBody>
          <a:bodyPr vert="horz" lIns="91440" tIns="45720" rIns="91440" bIns="45720" rtlCol="0" anchor="t">
            <a:noAutofit/>
          </a:bodyPr>
          <a:lstStyle/>
          <a:p>
            <a:pPr>
              <a:lnSpc>
                <a:spcPct val="100000"/>
              </a:lnSpc>
              <a:spcAft>
                <a:spcPts val="600"/>
              </a:spcAft>
            </a:pPr>
            <a:r>
              <a:rPr lang="en-US" sz="2200" dirty="0">
                <a:solidFill>
                  <a:schemeClr val="accent1"/>
                </a:solidFill>
              </a:rPr>
              <a:t>Activities since December 2025</a:t>
            </a:r>
          </a:p>
          <a:p>
            <a:pPr marL="800100" lvl="1" indent="-342900">
              <a:lnSpc>
                <a:spcPct val="100000"/>
              </a:lnSpc>
              <a:spcAft>
                <a:spcPts val="600"/>
              </a:spcAft>
              <a:buFont typeface="Arial" panose="020B0604020202020204" pitchFamily="34" charset="0"/>
              <a:buChar char="•"/>
            </a:pPr>
            <a:r>
              <a:rPr lang="en-US" sz="2200" dirty="0">
                <a:solidFill>
                  <a:schemeClr val="accent1"/>
                </a:solidFill>
              </a:rPr>
              <a:t>FCG Dialogues 2026</a:t>
            </a:r>
          </a:p>
          <a:p>
            <a:pPr marL="800100" lvl="1" indent="-342900">
              <a:lnSpc>
                <a:spcPct val="100000"/>
              </a:lnSpc>
              <a:spcAft>
                <a:spcPts val="600"/>
              </a:spcAft>
              <a:buFont typeface="Arial" panose="020B0604020202020204" pitchFamily="34" charset="0"/>
              <a:buChar char="•"/>
            </a:pPr>
            <a:r>
              <a:rPr lang="en-US" sz="2200" dirty="0">
                <a:solidFill>
                  <a:schemeClr val="accent1"/>
                </a:solidFill>
              </a:rPr>
              <a:t>Asia Outreach</a:t>
            </a:r>
          </a:p>
          <a:p>
            <a:pPr marL="800100" lvl="1" indent="-342900">
              <a:lnSpc>
                <a:spcPct val="100000"/>
              </a:lnSpc>
              <a:spcAft>
                <a:spcPts val="600"/>
              </a:spcAft>
              <a:buFont typeface="Arial" panose="020B0604020202020204" pitchFamily="34" charset="0"/>
              <a:buChar char="•"/>
            </a:pPr>
            <a:r>
              <a:rPr lang="en-US" sz="2200" dirty="0">
                <a:solidFill>
                  <a:schemeClr val="accent1"/>
                </a:solidFill>
              </a:rPr>
              <a:t>FCG Communications and Other Initiatives, Q1-Q2 2026</a:t>
            </a:r>
          </a:p>
          <a:p>
            <a:pPr marL="800100" lvl="1" indent="-342900">
              <a:lnSpc>
                <a:spcPct val="100000"/>
              </a:lnSpc>
              <a:spcAft>
                <a:spcPts val="600"/>
              </a:spcAft>
              <a:buFont typeface="Arial" panose="020B0604020202020204" pitchFamily="34" charset="0"/>
              <a:buChar char="•"/>
            </a:pPr>
            <a:r>
              <a:rPr lang="en-US" sz="2200" dirty="0">
                <a:solidFill>
                  <a:schemeClr val="accent1"/>
                </a:solidFill>
              </a:rPr>
              <a:t>Coordination with IAASB</a:t>
            </a:r>
          </a:p>
          <a:p>
            <a:pPr marL="800100" lvl="1" indent="-342900">
              <a:lnSpc>
                <a:spcPct val="100000"/>
              </a:lnSpc>
              <a:spcAft>
                <a:spcPts val="600"/>
              </a:spcAft>
              <a:buFont typeface="Arial" panose="020B0604020202020204" pitchFamily="34" charset="0"/>
              <a:buChar char="•"/>
            </a:pPr>
            <a:endParaRPr lang="en-US" sz="2200" dirty="0">
              <a:solidFill>
                <a:schemeClr val="accent1"/>
              </a:solidFill>
            </a:endParaRPr>
          </a:p>
        </p:txBody>
      </p:sp>
    </p:spTree>
    <p:extLst>
      <p:ext uri="{BB962C8B-B14F-4D97-AF65-F5344CB8AC3E}">
        <p14:creationId xmlns:p14="http://schemas.microsoft.com/office/powerpoint/2010/main" val="679662512"/>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6C726-F7B8-5FC1-E716-878F98F85C10}"/>
            </a:ext>
          </a:extLst>
        </p:cNvPr>
        <p:cNvGrpSpPr/>
        <p:nvPr/>
      </p:nvGrpSpPr>
      <p:grpSpPr>
        <a:xfrm>
          <a:off x="0" y="0"/>
          <a:ext cx="0" cy="0"/>
          <a:chOff x="0" y="0"/>
          <a:chExt cx="0" cy="0"/>
        </a:xfrm>
      </p:grpSpPr>
      <p:sp>
        <p:nvSpPr>
          <p:cNvPr id="3" name="Arrow: Right 2">
            <a:extLst>
              <a:ext uri="{FF2B5EF4-FFF2-40B4-BE49-F238E27FC236}">
                <a16:creationId xmlns:a16="http://schemas.microsoft.com/office/drawing/2014/main" id="{651D72E1-3B71-8763-1E7E-9FD7DA23DB3B}"/>
              </a:ext>
            </a:extLst>
          </p:cNvPr>
          <p:cNvSpPr/>
          <p:nvPr/>
        </p:nvSpPr>
        <p:spPr>
          <a:xfrm>
            <a:off x="6096000" y="3140439"/>
            <a:ext cx="1629535" cy="914400"/>
          </a:xfrm>
          <a:prstGeom prst="rightArrow">
            <a:avLst/>
          </a:prstGeom>
          <a:solidFill>
            <a:schemeClr val="accent5">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7BB18986-2B86-ACBC-763C-53805703AE23}"/>
              </a:ext>
            </a:extLst>
          </p:cNvPr>
          <p:cNvSpPr/>
          <p:nvPr/>
        </p:nvSpPr>
        <p:spPr>
          <a:xfrm>
            <a:off x="1176424" y="2429242"/>
            <a:ext cx="5407250" cy="2569478"/>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spcBef>
                <a:spcPts val="600"/>
              </a:spcBef>
              <a:buFont typeface="Arial" panose="020B0604020202020204" pitchFamily="34" charset="0"/>
              <a:buChar char="•"/>
            </a:pPr>
            <a:r>
              <a:rPr lang="en-US" sz="2000" dirty="0">
                <a:solidFill>
                  <a:schemeClr val="accent2"/>
                </a:solidFill>
              </a:rPr>
              <a:t>Provide stakeholders with insights into various options for a FCG framework</a:t>
            </a:r>
          </a:p>
          <a:p>
            <a:pPr marL="344488" lvl="1" indent="-342900">
              <a:spcBef>
                <a:spcPts val="600"/>
              </a:spcBef>
              <a:buFont typeface="Arial" panose="020B0604020202020204" pitchFamily="34" charset="0"/>
              <a:buChar char="•"/>
            </a:pPr>
            <a:r>
              <a:rPr lang="en-US" sz="2000" dirty="0">
                <a:solidFill>
                  <a:schemeClr val="accent2"/>
                </a:solidFill>
              </a:rPr>
              <a:t>Understand impact that the location, authority and content of an FCG framework might have on stakeholders</a:t>
            </a:r>
          </a:p>
          <a:p>
            <a:pPr marL="344488" lvl="1" indent="-342900">
              <a:spcBef>
                <a:spcPts val="600"/>
              </a:spcBef>
              <a:buFont typeface="Arial" panose="020B0604020202020204" pitchFamily="34" charset="0"/>
              <a:buChar char="•"/>
            </a:pPr>
            <a:r>
              <a:rPr lang="en-US" sz="2000" dirty="0">
                <a:solidFill>
                  <a:schemeClr val="accent2"/>
                </a:solidFill>
              </a:rPr>
              <a:t>To inform Board’s June 2026 deliberations on way forward </a:t>
            </a:r>
          </a:p>
        </p:txBody>
      </p:sp>
      <p:sp>
        <p:nvSpPr>
          <p:cNvPr id="2" name="Slide Number Placeholder 1">
            <a:extLst>
              <a:ext uri="{FF2B5EF4-FFF2-40B4-BE49-F238E27FC236}">
                <a16:creationId xmlns:a16="http://schemas.microsoft.com/office/drawing/2014/main" id="{F35A8196-E518-ADC6-2AD4-7C9266BE65AB}"/>
              </a:ext>
            </a:extLst>
          </p:cNvPr>
          <p:cNvSpPr>
            <a:spLocks noGrp="1"/>
          </p:cNvSpPr>
          <p:nvPr>
            <p:ph type="sldNum" sz="quarter" idx="12"/>
          </p:nvPr>
        </p:nvSpPr>
        <p:spPr/>
        <p:txBody>
          <a:bodyPr/>
          <a:lstStyle/>
          <a:p>
            <a:fld id="{50ACEBBF-944F-8349-945C-78F972EF34F6}" type="slidenum">
              <a:rPr lang="en-US" smtClean="0"/>
              <a:pPr/>
              <a:t>3</a:t>
            </a:fld>
            <a:endParaRPr lang="en-US" dirty="0"/>
          </a:p>
        </p:txBody>
      </p:sp>
      <p:sp>
        <p:nvSpPr>
          <p:cNvPr id="6" name="Title 4">
            <a:extLst>
              <a:ext uri="{FF2B5EF4-FFF2-40B4-BE49-F238E27FC236}">
                <a16:creationId xmlns:a16="http://schemas.microsoft.com/office/drawing/2014/main" id="{3A96D058-B63A-545E-A7B6-C840367631A5}"/>
              </a:ext>
            </a:extLst>
          </p:cNvPr>
          <p:cNvSpPr>
            <a:spLocks noGrp="1"/>
          </p:cNvSpPr>
          <p:nvPr>
            <p:ph type="title"/>
          </p:nvPr>
        </p:nvSpPr>
        <p:spPr>
          <a:xfrm>
            <a:off x="1028700" y="572877"/>
            <a:ext cx="10134600" cy="550843"/>
          </a:xfrm>
        </p:spPr>
        <p:txBody>
          <a:bodyPr/>
          <a:lstStyle/>
          <a:p>
            <a:r>
              <a:rPr lang="en-US" sz="3600" dirty="0"/>
              <a:t>FCG Dialogues, Q1-Q2 2026</a:t>
            </a:r>
          </a:p>
        </p:txBody>
      </p:sp>
      <p:sp>
        <p:nvSpPr>
          <p:cNvPr id="10" name="Rectangle: Rounded Corners 9">
            <a:extLst>
              <a:ext uri="{FF2B5EF4-FFF2-40B4-BE49-F238E27FC236}">
                <a16:creationId xmlns:a16="http://schemas.microsoft.com/office/drawing/2014/main" id="{36A5C372-EA0B-AF54-D415-31DA16EAD63D}"/>
              </a:ext>
            </a:extLst>
          </p:cNvPr>
          <p:cNvSpPr/>
          <p:nvPr/>
        </p:nvSpPr>
        <p:spPr>
          <a:xfrm>
            <a:off x="1516093" y="1983115"/>
            <a:ext cx="1567542" cy="480013"/>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Objectives</a:t>
            </a:r>
          </a:p>
        </p:txBody>
      </p:sp>
      <p:sp>
        <p:nvSpPr>
          <p:cNvPr id="15" name="Rectangle: Rounded Corners 14">
            <a:extLst>
              <a:ext uri="{FF2B5EF4-FFF2-40B4-BE49-F238E27FC236}">
                <a16:creationId xmlns:a16="http://schemas.microsoft.com/office/drawing/2014/main" id="{6B11B68B-D94F-5351-B370-81AB5F8AF6FE}"/>
              </a:ext>
            </a:extLst>
          </p:cNvPr>
          <p:cNvSpPr/>
          <p:nvPr/>
        </p:nvSpPr>
        <p:spPr>
          <a:xfrm>
            <a:off x="7725535" y="2463128"/>
            <a:ext cx="3870082" cy="2569478"/>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588" lvl="1">
              <a:spcBef>
                <a:spcPts val="600"/>
              </a:spcBef>
            </a:pPr>
            <a:r>
              <a:rPr lang="en-US" sz="2000" dirty="0">
                <a:solidFill>
                  <a:schemeClr val="accent2"/>
                </a:solidFill>
              </a:rPr>
              <a:t>Board to determine best approach for an FCG Framework:</a:t>
            </a:r>
          </a:p>
          <a:p>
            <a:pPr marL="287338" lvl="1" indent="-285750">
              <a:spcBef>
                <a:spcPts val="600"/>
              </a:spcBef>
              <a:buFont typeface="Arial" panose="020B0604020202020204" pitchFamily="34" charset="0"/>
              <a:buChar char="•"/>
            </a:pPr>
            <a:r>
              <a:rPr lang="en-US" sz="2000" dirty="0">
                <a:solidFill>
                  <a:schemeClr val="accent2"/>
                </a:solidFill>
              </a:rPr>
              <a:t>Analysis of feedback from the Dialogues and other inputs</a:t>
            </a:r>
          </a:p>
          <a:p>
            <a:pPr marL="287338" lvl="1" indent="-285750">
              <a:spcBef>
                <a:spcPts val="600"/>
              </a:spcBef>
              <a:buFont typeface="Arial" panose="020B0604020202020204" pitchFamily="34" charset="0"/>
              <a:buChar char="•"/>
            </a:pPr>
            <a:r>
              <a:rPr lang="en-US" sz="2000" dirty="0">
                <a:solidFill>
                  <a:schemeClr val="accent2"/>
                </a:solidFill>
              </a:rPr>
              <a:t>Proposed options for the way forward for Board deliberation</a:t>
            </a:r>
            <a:endParaRPr lang="en-US" sz="2000" strike="sngStrike" dirty="0">
              <a:solidFill>
                <a:schemeClr val="accent2"/>
              </a:solidFill>
            </a:endParaRPr>
          </a:p>
        </p:txBody>
      </p:sp>
      <p:sp>
        <p:nvSpPr>
          <p:cNvPr id="13" name="Rectangle: Rounded Corners 12">
            <a:extLst>
              <a:ext uri="{FF2B5EF4-FFF2-40B4-BE49-F238E27FC236}">
                <a16:creationId xmlns:a16="http://schemas.microsoft.com/office/drawing/2014/main" id="{AABE79A4-B066-FC1B-0AC9-BFA59B4CE8D6}"/>
              </a:ext>
            </a:extLst>
          </p:cNvPr>
          <p:cNvSpPr/>
          <p:nvPr/>
        </p:nvSpPr>
        <p:spPr>
          <a:xfrm>
            <a:off x="8107346" y="1979371"/>
            <a:ext cx="1567542" cy="483757"/>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2"/>
                </a:solidFill>
              </a:rPr>
              <a:t>June 2026</a:t>
            </a:r>
          </a:p>
        </p:txBody>
      </p:sp>
    </p:spTree>
    <p:extLst>
      <p:ext uri="{BB962C8B-B14F-4D97-AF65-F5344CB8AC3E}">
        <p14:creationId xmlns:p14="http://schemas.microsoft.com/office/powerpoint/2010/main" val="374017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29048-0A72-0C28-1408-50CB87F8EF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6E730C-BCEB-69F9-1985-4096DE1947B6}"/>
              </a:ext>
            </a:extLst>
          </p:cNvPr>
          <p:cNvSpPr>
            <a:spLocks noGrp="1"/>
          </p:cNvSpPr>
          <p:nvPr>
            <p:ph type="title"/>
          </p:nvPr>
        </p:nvSpPr>
        <p:spPr>
          <a:xfrm>
            <a:off x="1028699" y="572877"/>
            <a:ext cx="10785205" cy="550843"/>
          </a:xfrm>
        </p:spPr>
        <p:txBody>
          <a:bodyPr/>
          <a:lstStyle/>
          <a:p>
            <a:r>
              <a:rPr lang="en-US" sz="3600" dirty="0"/>
              <a:t>Launch of FCG Dialogues - January 2026 Asia Outreach</a:t>
            </a:r>
          </a:p>
        </p:txBody>
      </p:sp>
      <p:sp>
        <p:nvSpPr>
          <p:cNvPr id="3" name="Slide Number Placeholder 2">
            <a:extLst>
              <a:ext uri="{FF2B5EF4-FFF2-40B4-BE49-F238E27FC236}">
                <a16:creationId xmlns:a16="http://schemas.microsoft.com/office/drawing/2014/main" id="{B384A5CB-28D1-73A8-C4D8-9D304FDA30F3}"/>
              </a:ext>
            </a:extLst>
          </p:cNvPr>
          <p:cNvSpPr>
            <a:spLocks noGrp="1"/>
          </p:cNvSpPr>
          <p:nvPr>
            <p:ph type="sldNum" sz="quarter" idx="12"/>
          </p:nvPr>
        </p:nvSpPr>
        <p:spPr/>
        <p:txBody>
          <a:bodyPr/>
          <a:lstStyle/>
          <a:p>
            <a:fld id="{99A02339-D840-6844-BF2C-3B4B9517014C}" type="slidenum">
              <a:rPr lang="en-US" smtClean="0"/>
              <a:pPr/>
              <a:t>4</a:t>
            </a:fld>
            <a:endParaRPr lang="en-US" dirty="0"/>
          </a:p>
        </p:txBody>
      </p:sp>
      <p:sp>
        <p:nvSpPr>
          <p:cNvPr id="7" name="Rectangle 6">
            <a:extLst>
              <a:ext uri="{FF2B5EF4-FFF2-40B4-BE49-F238E27FC236}">
                <a16:creationId xmlns:a16="http://schemas.microsoft.com/office/drawing/2014/main" id="{3401794C-FE15-DF5B-FD61-D8DE49139352}"/>
              </a:ext>
            </a:extLst>
          </p:cNvPr>
          <p:cNvSpPr/>
          <p:nvPr/>
        </p:nvSpPr>
        <p:spPr>
          <a:xfrm>
            <a:off x="189055" y="2131670"/>
            <a:ext cx="1118884" cy="397011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8" name="Rectangle 7">
            <a:extLst>
              <a:ext uri="{FF2B5EF4-FFF2-40B4-BE49-F238E27FC236}">
                <a16:creationId xmlns:a16="http://schemas.microsoft.com/office/drawing/2014/main" id="{F39F730D-D445-D422-3117-01C22F51EF65}"/>
              </a:ext>
            </a:extLst>
          </p:cNvPr>
          <p:cNvSpPr/>
          <p:nvPr/>
        </p:nvSpPr>
        <p:spPr>
          <a:xfrm>
            <a:off x="1307939" y="2131670"/>
            <a:ext cx="2448048" cy="397011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3" name="TextBox 12">
            <a:extLst>
              <a:ext uri="{FF2B5EF4-FFF2-40B4-BE49-F238E27FC236}">
                <a16:creationId xmlns:a16="http://schemas.microsoft.com/office/drawing/2014/main" id="{E3927FFF-48BA-2404-C092-E7994CA53C0A}"/>
              </a:ext>
            </a:extLst>
          </p:cNvPr>
          <p:cNvSpPr txBox="1"/>
          <p:nvPr/>
        </p:nvSpPr>
        <p:spPr>
          <a:xfrm>
            <a:off x="1423686" y="2212691"/>
            <a:ext cx="2332302" cy="1077218"/>
          </a:xfrm>
          <a:prstGeom prst="rect">
            <a:avLst/>
          </a:prstGeom>
          <a:noFill/>
        </p:spPr>
        <p:txBody>
          <a:bodyPr wrap="square" rtlCol="0">
            <a:spAutoFit/>
          </a:bodyPr>
          <a:lstStyle/>
          <a:p>
            <a:pPr marL="0" lvl="1"/>
            <a:r>
              <a:rPr lang="en-US" sz="1600" dirty="0">
                <a:solidFill>
                  <a:schemeClr val="accent2"/>
                </a:solidFill>
              </a:rPr>
              <a:t>The Association of Chartered Certified Accountants Asia-Pacific (ACCA APAC)</a:t>
            </a:r>
          </a:p>
        </p:txBody>
      </p:sp>
      <p:sp>
        <p:nvSpPr>
          <p:cNvPr id="14" name="TextBox 13">
            <a:extLst>
              <a:ext uri="{FF2B5EF4-FFF2-40B4-BE49-F238E27FC236}">
                <a16:creationId xmlns:a16="http://schemas.microsoft.com/office/drawing/2014/main" id="{6DEC76EE-962F-460F-B15F-5B383150B0F8}"/>
              </a:ext>
            </a:extLst>
          </p:cNvPr>
          <p:cNvSpPr txBox="1"/>
          <p:nvPr/>
        </p:nvSpPr>
        <p:spPr>
          <a:xfrm>
            <a:off x="1423686" y="3570709"/>
            <a:ext cx="2315903" cy="1569660"/>
          </a:xfrm>
          <a:prstGeom prst="rect">
            <a:avLst/>
          </a:prstGeom>
          <a:noFill/>
        </p:spPr>
        <p:txBody>
          <a:bodyPr wrap="square" rtlCol="0">
            <a:spAutoFit/>
          </a:bodyPr>
          <a:lstStyle/>
          <a:p>
            <a:pPr marL="0" lvl="1"/>
            <a:r>
              <a:rPr lang="en-US" sz="1600" dirty="0">
                <a:solidFill>
                  <a:schemeClr val="accent2"/>
                </a:solidFill>
              </a:rPr>
              <a:t>The Singapore Accounting and Corporate Regulatory Authority (ACRA) </a:t>
            </a:r>
            <a:r>
              <a:rPr lang="en-US" sz="1600" i="1" dirty="0">
                <a:solidFill>
                  <a:schemeClr val="accent2"/>
                </a:solidFill>
              </a:rPr>
              <a:t>– Panel on FCG and PEI</a:t>
            </a:r>
          </a:p>
          <a:p>
            <a:pPr marL="0" lvl="1"/>
            <a:endParaRPr lang="en-US" sz="1600" dirty="0">
              <a:solidFill>
                <a:schemeClr val="accent2"/>
              </a:solidFill>
            </a:endParaRPr>
          </a:p>
        </p:txBody>
      </p:sp>
      <p:sp>
        <p:nvSpPr>
          <p:cNvPr id="20" name="Rectangle 19">
            <a:extLst>
              <a:ext uri="{FF2B5EF4-FFF2-40B4-BE49-F238E27FC236}">
                <a16:creationId xmlns:a16="http://schemas.microsoft.com/office/drawing/2014/main" id="{000EB17A-30AF-1ACF-1F82-D814072C3A2A}"/>
              </a:ext>
            </a:extLst>
          </p:cNvPr>
          <p:cNvSpPr/>
          <p:nvPr/>
        </p:nvSpPr>
        <p:spPr>
          <a:xfrm>
            <a:off x="4172675" y="2131670"/>
            <a:ext cx="1118884" cy="397011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1" name="Rectangle 20">
            <a:extLst>
              <a:ext uri="{FF2B5EF4-FFF2-40B4-BE49-F238E27FC236}">
                <a16:creationId xmlns:a16="http://schemas.microsoft.com/office/drawing/2014/main" id="{C53E5500-6609-5EF2-EA14-5E3694328E8C}"/>
              </a:ext>
            </a:extLst>
          </p:cNvPr>
          <p:cNvSpPr/>
          <p:nvPr/>
        </p:nvSpPr>
        <p:spPr>
          <a:xfrm>
            <a:off x="5291559" y="2131670"/>
            <a:ext cx="2448048" cy="397011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TextBox 22">
            <a:extLst>
              <a:ext uri="{FF2B5EF4-FFF2-40B4-BE49-F238E27FC236}">
                <a16:creationId xmlns:a16="http://schemas.microsoft.com/office/drawing/2014/main" id="{F4CE36C5-0DA6-CA1A-D6F6-8FEDFDBAB922}"/>
              </a:ext>
            </a:extLst>
          </p:cNvPr>
          <p:cNvSpPr txBox="1"/>
          <p:nvPr/>
        </p:nvSpPr>
        <p:spPr>
          <a:xfrm>
            <a:off x="5364866" y="2212691"/>
            <a:ext cx="2054505" cy="830997"/>
          </a:xfrm>
          <a:prstGeom prst="rect">
            <a:avLst/>
          </a:prstGeom>
          <a:noFill/>
        </p:spPr>
        <p:txBody>
          <a:bodyPr wrap="square" rtlCol="0">
            <a:spAutoFit/>
          </a:bodyPr>
          <a:lstStyle/>
          <a:p>
            <a:pPr marL="0" lvl="1"/>
            <a:r>
              <a:rPr lang="en-US" sz="1600" dirty="0">
                <a:solidFill>
                  <a:schemeClr val="accent2"/>
                </a:solidFill>
              </a:rPr>
              <a:t>The Malaysian Institute of Accountants (MIA)</a:t>
            </a:r>
          </a:p>
        </p:txBody>
      </p:sp>
      <p:sp>
        <p:nvSpPr>
          <p:cNvPr id="24" name="TextBox 23">
            <a:extLst>
              <a:ext uri="{FF2B5EF4-FFF2-40B4-BE49-F238E27FC236}">
                <a16:creationId xmlns:a16="http://schemas.microsoft.com/office/drawing/2014/main" id="{E31A4228-A4E6-E7A0-9A0A-5E1FF4ED2101}"/>
              </a:ext>
            </a:extLst>
          </p:cNvPr>
          <p:cNvSpPr txBox="1"/>
          <p:nvPr/>
        </p:nvSpPr>
        <p:spPr>
          <a:xfrm>
            <a:off x="5364866" y="4922877"/>
            <a:ext cx="2054504" cy="584775"/>
          </a:xfrm>
          <a:prstGeom prst="rect">
            <a:avLst/>
          </a:prstGeom>
          <a:noFill/>
        </p:spPr>
        <p:txBody>
          <a:bodyPr wrap="square" rtlCol="0">
            <a:spAutoFit/>
          </a:bodyPr>
          <a:lstStyle/>
          <a:p>
            <a:pPr marL="0" lvl="1"/>
            <a:r>
              <a:rPr lang="en-US" sz="1600" dirty="0">
                <a:solidFill>
                  <a:schemeClr val="accent2"/>
                </a:solidFill>
              </a:rPr>
              <a:t>Malaysian firms (also MY SECCOM)</a:t>
            </a:r>
          </a:p>
        </p:txBody>
      </p:sp>
      <p:sp>
        <p:nvSpPr>
          <p:cNvPr id="32" name="Rectangle 31">
            <a:extLst>
              <a:ext uri="{FF2B5EF4-FFF2-40B4-BE49-F238E27FC236}">
                <a16:creationId xmlns:a16="http://schemas.microsoft.com/office/drawing/2014/main" id="{A2F83129-0645-BF97-24DF-81EB89A542A8}"/>
              </a:ext>
            </a:extLst>
          </p:cNvPr>
          <p:cNvSpPr/>
          <p:nvPr/>
        </p:nvSpPr>
        <p:spPr>
          <a:xfrm>
            <a:off x="8246973" y="2131670"/>
            <a:ext cx="1118884" cy="397011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3" name="Rectangle 32">
            <a:extLst>
              <a:ext uri="{FF2B5EF4-FFF2-40B4-BE49-F238E27FC236}">
                <a16:creationId xmlns:a16="http://schemas.microsoft.com/office/drawing/2014/main" id="{76B37BA1-6A57-84E8-D0A3-553C91B92B43}"/>
              </a:ext>
            </a:extLst>
          </p:cNvPr>
          <p:cNvSpPr/>
          <p:nvPr/>
        </p:nvSpPr>
        <p:spPr>
          <a:xfrm>
            <a:off x="9365857" y="2131670"/>
            <a:ext cx="2448048" cy="397011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5" name="TextBox 34">
            <a:extLst>
              <a:ext uri="{FF2B5EF4-FFF2-40B4-BE49-F238E27FC236}">
                <a16:creationId xmlns:a16="http://schemas.microsoft.com/office/drawing/2014/main" id="{6B660F1D-861E-E7F6-14AE-FA0C5AA2F9A6}"/>
              </a:ext>
            </a:extLst>
          </p:cNvPr>
          <p:cNvSpPr txBox="1"/>
          <p:nvPr/>
        </p:nvSpPr>
        <p:spPr>
          <a:xfrm>
            <a:off x="9498002" y="2212691"/>
            <a:ext cx="2315903" cy="830997"/>
          </a:xfrm>
          <a:prstGeom prst="rect">
            <a:avLst/>
          </a:prstGeom>
          <a:noFill/>
        </p:spPr>
        <p:txBody>
          <a:bodyPr wrap="square" rtlCol="0">
            <a:spAutoFit/>
          </a:bodyPr>
          <a:lstStyle/>
          <a:p>
            <a:pPr marL="0" lvl="1"/>
            <a:r>
              <a:rPr lang="en-US" sz="1600" dirty="0">
                <a:solidFill>
                  <a:schemeClr val="accent2"/>
                </a:solidFill>
              </a:rPr>
              <a:t>The Hong Kong Independent Commission Against Corruption (ICAC)</a:t>
            </a:r>
          </a:p>
        </p:txBody>
      </p:sp>
      <p:sp>
        <p:nvSpPr>
          <p:cNvPr id="36" name="TextBox 35">
            <a:extLst>
              <a:ext uri="{FF2B5EF4-FFF2-40B4-BE49-F238E27FC236}">
                <a16:creationId xmlns:a16="http://schemas.microsoft.com/office/drawing/2014/main" id="{FB5EC5B2-90BD-83A8-48D7-65195CE65D0E}"/>
              </a:ext>
            </a:extLst>
          </p:cNvPr>
          <p:cNvSpPr txBox="1"/>
          <p:nvPr/>
        </p:nvSpPr>
        <p:spPr>
          <a:xfrm>
            <a:off x="9498002" y="3570709"/>
            <a:ext cx="2448048" cy="1077218"/>
          </a:xfrm>
          <a:prstGeom prst="rect">
            <a:avLst/>
          </a:prstGeom>
          <a:noFill/>
        </p:spPr>
        <p:txBody>
          <a:bodyPr wrap="square" rtlCol="0">
            <a:spAutoFit/>
          </a:bodyPr>
          <a:lstStyle/>
          <a:p>
            <a:pPr marL="0" lvl="1"/>
            <a:r>
              <a:rPr lang="en-US" sz="1600" dirty="0">
                <a:solidFill>
                  <a:schemeClr val="accent2"/>
                </a:solidFill>
              </a:rPr>
              <a:t>Hong Kong firms (also The Hong Kong Institute of Certified Public Accountants (HKICPA))</a:t>
            </a:r>
          </a:p>
        </p:txBody>
      </p:sp>
      <p:sp>
        <p:nvSpPr>
          <p:cNvPr id="44" name="TextBox 43">
            <a:extLst>
              <a:ext uri="{FF2B5EF4-FFF2-40B4-BE49-F238E27FC236}">
                <a16:creationId xmlns:a16="http://schemas.microsoft.com/office/drawing/2014/main" id="{008DFE77-0C30-7606-B682-C666C37784E0}"/>
              </a:ext>
            </a:extLst>
          </p:cNvPr>
          <p:cNvSpPr txBox="1"/>
          <p:nvPr/>
        </p:nvSpPr>
        <p:spPr>
          <a:xfrm>
            <a:off x="1423686" y="4922877"/>
            <a:ext cx="2423934" cy="1077218"/>
          </a:xfrm>
          <a:prstGeom prst="rect">
            <a:avLst/>
          </a:prstGeom>
          <a:noFill/>
        </p:spPr>
        <p:txBody>
          <a:bodyPr wrap="square">
            <a:spAutoFit/>
          </a:bodyPr>
          <a:lstStyle/>
          <a:p>
            <a:pPr marL="0" lvl="1"/>
            <a:r>
              <a:rPr lang="en-US" sz="1600" dirty="0">
                <a:solidFill>
                  <a:schemeClr val="accent2"/>
                </a:solidFill>
              </a:rPr>
              <a:t>Singapore firms (also ACRA, The Institute of Singapore Chartered Accountants (ISCA))</a:t>
            </a:r>
          </a:p>
        </p:txBody>
      </p:sp>
      <p:sp>
        <p:nvSpPr>
          <p:cNvPr id="46" name="TextBox 45">
            <a:extLst>
              <a:ext uri="{FF2B5EF4-FFF2-40B4-BE49-F238E27FC236}">
                <a16:creationId xmlns:a16="http://schemas.microsoft.com/office/drawing/2014/main" id="{8C2F090E-9B45-1571-1B92-D3CD14038531}"/>
              </a:ext>
            </a:extLst>
          </p:cNvPr>
          <p:cNvSpPr txBox="1"/>
          <p:nvPr/>
        </p:nvSpPr>
        <p:spPr>
          <a:xfrm>
            <a:off x="5364866" y="3570709"/>
            <a:ext cx="2313959" cy="830997"/>
          </a:xfrm>
          <a:prstGeom prst="rect">
            <a:avLst/>
          </a:prstGeom>
          <a:noFill/>
        </p:spPr>
        <p:txBody>
          <a:bodyPr wrap="square">
            <a:spAutoFit/>
          </a:bodyPr>
          <a:lstStyle/>
          <a:p>
            <a:pPr marL="0" lvl="1"/>
            <a:r>
              <a:rPr lang="en-US" sz="1600" dirty="0">
                <a:solidFill>
                  <a:schemeClr val="accent2"/>
                </a:solidFill>
              </a:rPr>
              <a:t>The Securities Commission Malaysia (MY SECCOM)</a:t>
            </a:r>
          </a:p>
        </p:txBody>
      </p:sp>
      <p:sp>
        <p:nvSpPr>
          <p:cNvPr id="48" name="TextBox 47">
            <a:extLst>
              <a:ext uri="{FF2B5EF4-FFF2-40B4-BE49-F238E27FC236}">
                <a16:creationId xmlns:a16="http://schemas.microsoft.com/office/drawing/2014/main" id="{2BF75B20-4A2F-2D3D-9C5A-338DABD8B319}"/>
              </a:ext>
            </a:extLst>
          </p:cNvPr>
          <p:cNvSpPr txBox="1"/>
          <p:nvPr/>
        </p:nvSpPr>
        <p:spPr>
          <a:xfrm>
            <a:off x="9498002" y="4922877"/>
            <a:ext cx="2315903" cy="1077218"/>
          </a:xfrm>
          <a:prstGeom prst="rect">
            <a:avLst/>
          </a:prstGeom>
          <a:noFill/>
        </p:spPr>
        <p:txBody>
          <a:bodyPr wrap="square">
            <a:spAutoFit/>
          </a:bodyPr>
          <a:lstStyle/>
          <a:p>
            <a:pPr marL="0" lvl="1"/>
            <a:r>
              <a:rPr lang="en-US" sz="1600" dirty="0">
                <a:solidFill>
                  <a:schemeClr val="accent2"/>
                </a:solidFill>
              </a:rPr>
              <a:t>The Hong Kong Accounting and Financial Reporting Council (HK AFRC)</a:t>
            </a:r>
          </a:p>
        </p:txBody>
      </p:sp>
      <p:sp>
        <p:nvSpPr>
          <p:cNvPr id="49" name="TextBox 48">
            <a:extLst>
              <a:ext uri="{FF2B5EF4-FFF2-40B4-BE49-F238E27FC236}">
                <a16:creationId xmlns:a16="http://schemas.microsoft.com/office/drawing/2014/main" id="{A45F74B3-0B43-7D75-7122-B75F0C972116}"/>
              </a:ext>
            </a:extLst>
          </p:cNvPr>
          <p:cNvSpPr txBox="1"/>
          <p:nvPr/>
        </p:nvSpPr>
        <p:spPr>
          <a:xfrm>
            <a:off x="1227564" y="1629494"/>
            <a:ext cx="1441420" cy="400110"/>
          </a:xfrm>
          <a:prstGeom prst="rect">
            <a:avLst/>
          </a:prstGeom>
          <a:noFill/>
        </p:spPr>
        <p:txBody>
          <a:bodyPr wrap="none" rtlCol="0">
            <a:spAutoFit/>
          </a:bodyPr>
          <a:lstStyle/>
          <a:p>
            <a:r>
              <a:rPr lang="en-US" sz="2000" b="1" dirty="0">
                <a:solidFill>
                  <a:schemeClr val="accent2"/>
                </a:solidFill>
              </a:rPr>
              <a:t>SINGAPORE</a:t>
            </a:r>
          </a:p>
        </p:txBody>
      </p:sp>
      <p:sp>
        <p:nvSpPr>
          <p:cNvPr id="50" name="TextBox 49">
            <a:extLst>
              <a:ext uri="{FF2B5EF4-FFF2-40B4-BE49-F238E27FC236}">
                <a16:creationId xmlns:a16="http://schemas.microsoft.com/office/drawing/2014/main" id="{D76DA0AD-A228-ED6E-D676-0C5017FC7ADB}"/>
              </a:ext>
            </a:extLst>
          </p:cNvPr>
          <p:cNvSpPr txBox="1"/>
          <p:nvPr/>
        </p:nvSpPr>
        <p:spPr>
          <a:xfrm>
            <a:off x="5291345" y="1612749"/>
            <a:ext cx="1283685" cy="400110"/>
          </a:xfrm>
          <a:prstGeom prst="rect">
            <a:avLst/>
          </a:prstGeom>
          <a:noFill/>
        </p:spPr>
        <p:txBody>
          <a:bodyPr wrap="none" rtlCol="0">
            <a:spAutoFit/>
          </a:bodyPr>
          <a:lstStyle/>
          <a:p>
            <a:r>
              <a:rPr lang="en-US" sz="2000" b="1" dirty="0">
                <a:solidFill>
                  <a:schemeClr val="accent2"/>
                </a:solidFill>
              </a:rPr>
              <a:t>MALAYSIA</a:t>
            </a:r>
          </a:p>
        </p:txBody>
      </p:sp>
      <p:sp>
        <p:nvSpPr>
          <p:cNvPr id="51" name="TextBox 50">
            <a:extLst>
              <a:ext uri="{FF2B5EF4-FFF2-40B4-BE49-F238E27FC236}">
                <a16:creationId xmlns:a16="http://schemas.microsoft.com/office/drawing/2014/main" id="{0AB0E235-3B59-CDD5-0A8B-AA24B24F6780}"/>
              </a:ext>
            </a:extLst>
          </p:cNvPr>
          <p:cNvSpPr txBox="1"/>
          <p:nvPr/>
        </p:nvSpPr>
        <p:spPr>
          <a:xfrm>
            <a:off x="9143195" y="1612425"/>
            <a:ext cx="2020105" cy="400110"/>
          </a:xfrm>
          <a:prstGeom prst="rect">
            <a:avLst/>
          </a:prstGeom>
          <a:noFill/>
        </p:spPr>
        <p:txBody>
          <a:bodyPr wrap="none" rtlCol="0">
            <a:spAutoFit/>
          </a:bodyPr>
          <a:lstStyle/>
          <a:p>
            <a:r>
              <a:rPr lang="en-US" sz="2000" b="1" dirty="0">
                <a:solidFill>
                  <a:schemeClr val="accent2"/>
                </a:solidFill>
              </a:rPr>
              <a:t>HONG KONG SAR</a:t>
            </a:r>
          </a:p>
        </p:txBody>
      </p:sp>
      <p:sp>
        <p:nvSpPr>
          <p:cNvPr id="52" name="Arrow: Chevron 51">
            <a:extLst>
              <a:ext uri="{FF2B5EF4-FFF2-40B4-BE49-F238E27FC236}">
                <a16:creationId xmlns:a16="http://schemas.microsoft.com/office/drawing/2014/main" id="{278125CD-3EBD-AF83-CC55-CFDB9F324ED4}"/>
              </a:ext>
            </a:extLst>
          </p:cNvPr>
          <p:cNvSpPr/>
          <p:nvPr/>
        </p:nvSpPr>
        <p:spPr>
          <a:xfrm>
            <a:off x="3761620" y="1713052"/>
            <a:ext cx="198856" cy="198856"/>
          </a:xfrm>
          <a:prstGeom prst="chevron">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53" name="Arrow: Chevron 52">
            <a:extLst>
              <a:ext uri="{FF2B5EF4-FFF2-40B4-BE49-F238E27FC236}">
                <a16:creationId xmlns:a16="http://schemas.microsoft.com/office/drawing/2014/main" id="{C6557FF0-B252-458D-866C-15ECCE45637A}"/>
              </a:ext>
            </a:extLst>
          </p:cNvPr>
          <p:cNvSpPr/>
          <p:nvPr/>
        </p:nvSpPr>
        <p:spPr>
          <a:xfrm>
            <a:off x="3957472" y="1713052"/>
            <a:ext cx="198856" cy="198856"/>
          </a:xfrm>
          <a:prstGeom prst="chevron">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64" name="Arrow: Chevron 63">
            <a:extLst>
              <a:ext uri="{FF2B5EF4-FFF2-40B4-BE49-F238E27FC236}">
                <a16:creationId xmlns:a16="http://schemas.microsoft.com/office/drawing/2014/main" id="{9C7D0755-FE0E-EFD4-B5DF-357BD898C727}"/>
              </a:ext>
            </a:extLst>
          </p:cNvPr>
          <p:cNvSpPr/>
          <p:nvPr/>
        </p:nvSpPr>
        <p:spPr>
          <a:xfrm>
            <a:off x="4156328" y="1713052"/>
            <a:ext cx="198856" cy="198856"/>
          </a:xfrm>
          <a:prstGeom prst="chevron">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66" name="Arrow: Chevron 65">
            <a:extLst>
              <a:ext uri="{FF2B5EF4-FFF2-40B4-BE49-F238E27FC236}">
                <a16:creationId xmlns:a16="http://schemas.microsoft.com/office/drawing/2014/main" id="{A3D583DC-CA76-0475-45A5-2CC95B6C2AB6}"/>
              </a:ext>
            </a:extLst>
          </p:cNvPr>
          <p:cNvSpPr/>
          <p:nvPr/>
        </p:nvSpPr>
        <p:spPr>
          <a:xfrm>
            <a:off x="7654253" y="1716330"/>
            <a:ext cx="198856" cy="198856"/>
          </a:xfrm>
          <a:prstGeom prst="chevron">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67" name="Arrow: Chevron 66">
            <a:extLst>
              <a:ext uri="{FF2B5EF4-FFF2-40B4-BE49-F238E27FC236}">
                <a16:creationId xmlns:a16="http://schemas.microsoft.com/office/drawing/2014/main" id="{3968CC96-4CCD-60A3-2AB1-B8BCC6EBAA28}"/>
              </a:ext>
            </a:extLst>
          </p:cNvPr>
          <p:cNvSpPr/>
          <p:nvPr/>
        </p:nvSpPr>
        <p:spPr>
          <a:xfrm>
            <a:off x="7850105" y="1716330"/>
            <a:ext cx="198856" cy="198856"/>
          </a:xfrm>
          <a:prstGeom prst="chevr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68" name="Arrow: Chevron 67">
            <a:extLst>
              <a:ext uri="{FF2B5EF4-FFF2-40B4-BE49-F238E27FC236}">
                <a16:creationId xmlns:a16="http://schemas.microsoft.com/office/drawing/2014/main" id="{39B1F078-BB1D-C389-2B40-3B0838EB1BDA}"/>
              </a:ext>
            </a:extLst>
          </p:cNvPr>
          <p:cNvSpPr/>
          <p:nvPr/>
        </p:nvSpPr>
        <p:spPr>
          <a:xfrm>
            <a:off x="8048961" y="1716330"/>
            <a:ext cx="198856" cy="198856"/>
          </a:xfrm>
          <a:prstGeom prst="chevron">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4" name="Oval 3">
            <a:extLst>
              <a:ext uri="{FF2B5EF4-FFF2-40B4-BE49-F238E27FC236}">
                <a16:creationId xmlns:a16="http://schemas.microsoft.com/office/drawing/2014/main" id="{0A797A60-C710-6636-65E6-9B9D0D936641}"/>
              </a:ext>
            </a:extLst>
          </p:cNvPr>
          <p:cNvSpPr/>
          <p:nvPr/>
        </p:nvSpPr>
        <p:spPr>
          <a:xfrm>
            <a:off x="352547" y="2355279"/>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12</a:t>
            </a:r>
          </a:p>
        </p:txBody>
      </p:sp>
      <p:sp>
        <p:nvSpPr>
          <p:cNvPr id="19" name="Oval 18">
            <a:extLst>
              <a:ext uri="{FF2B5EF4-FFF2-40B4-BE49-F238E27FC236}">
                <a16:creationId xmlns:a16="http://schemas.microsoft.com/office/drawing/2014/main" id="{09B660EC-1757-74B9-BC80-FF600DA5EC5F}"/>
              </a:ext>
            </a:extLst>
          </p:cNvPr>
          <p:cNvSpPr/>
          <p:nvPr/>
        </p:nvSpPr>
        <p:spPr>
          <a:xfrm>
            <a:off x="352547" y="3707018"/>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13</a:t>
            </a:r>
          </a:p>
        </p:txBody>
      </p:sp>
      <p:sp>
        <p:nvSpPr>
          <p:cNvPr id="26" name="Oval 25">
            <a:extLst>
              <a:ext uri="{FF2B5EF4-FFF2-40B4-BE49-F238E27FC236}">
                <a16:creationId xmlns:a16="http://schemas.microsoft.com/office/drawing/2014/main" id="{498A0EBC-CA87-B205-014C-7AB6088547C6}"/>
              </a:ext>
            </a:extLst>
          </p:cNvPr>
          <p:cNvSpPr/>
          <p:nvPr/>
        </p:nvSpPr>
        <p:spPr>
          <a:xfrm>
            <a:off x="352547" y="5052877"/>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13</a:t>
            </a:r>
          </a:p>
        </p:txBody>
      </p:sp>
      <p:sp>
        <p:nvSpPr>
          <p:cNvPr id="27" name="Oval 26">
            <a:extLst>
              <a:ext uri="{FF2B5EF4-FFF2-40B4-BE49-F238E27FC236}">
                <a16:creationId xmlns:a16="http://schemas.microsoft.com/office/drawing/2014/main" id="{BBB92348-07E7-F055-A6CD-29F29B446A2D}"/>
              </a:ext>
            </a:extLst>
          </p:cNvPr>
          <p:cNvSpPr/>
          <p:nvPr/>
        </p:nvSpPr>
        <p:spPr>
          <a:xfrm>
            <a:off x="4336167" y="2355279"/>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15</a:t>
            </a:r>
          </a:p>
        </p:txBody>
      </p:sp>
      <p:sp>
        <p:nvSpPr>
          <p:cNvPr id="28" name="Oval 27">
            <a:extLst>
              <a:ext uri="{FF2B5EF4-FFF2-40B4-BE49-F238E27FC236}">
                <a16:creationId xmlns:a16="http://schemas.microsoft.com/office/drawing/2014/main" id="{A0266AD8-2D9B-0F96-BA12-C8B0743296B6}"/>
              </a:ext>
            </a:extLst>
          </p:cNvPr>
          <p:cNvSpPr/>
          <p:nvPr/>
        </p:nvSpPr>
        <p:spPr>
          <a:xfrm>
            <a:off x="4336167" y="3707018"/>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15</a:t>
            </a:r>
          </a:p>
        </p:txBody>
      </p:sp>
      <p:sp>
        <p:nvSpPr>
          <p:cNvPr id="29" name="Oval 28">
            <a:extLst>
              <a:ext uri="{FF2B5EF4-FFF2-40B4-BE49-F238E27FC236}">
                <a16:creationId xmlns:a16="http://schemas.microsoft.com/office/drawing/2014/main" id="{ABA430E1-7FBD-DA77-C5E3-94734FEB18AF}"/>
              </a:ext>
            </a:extLst>
          </p:cNvPr>
          <p:cNvSpPr/>
          <p:nvPr/>
        </p:nvSpPr>
        <p:spPr>
          <a:xfrm>
            <a:off x="4336167" y="5052877"/>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16</a:t>
            </a:r>
          </a:p>
        </p:txBody>
      </p:sp>
      <p:sp>
        <p:nvSpPr>
          <p:cNvPr id="30" name="Oval 29">
            <a:extLst>
              <a:ext uri="{FF2B5EF4-FFF2-40B4-BE49-F238E27FC236}">
                <a16:creationId xmlns:a16="http://schemas.microsoft.com/office/drawing/2014/main" id="{6C8B9D6D-6938-1F21-11F8-288FC7D0CC34}"/>
              </a:ext>
            </a:extLst>
          </p:cNvPr>
          <p:cNvSpPr/>
          <p:nvPr/>
        </p:nvSpPr>
        <p:spPr>
          <a:xfrm>
            <a:off x="8410465" y="2355279"/>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19</a:t>
            </a:r>
          </a:p>
        </p:txBody>
      </p:sp>
      <p:sp>
        <p:nvSpPr>
          <p:cNvPr id="31" name="Oval 30">
            <a:extLst>
              <a:ext uri="{FF2B5EF4-FFF2-40B4-BE49-F238E27FC236}">
                <a16:creationId xmlns:a16="http://schemas.microsoft.com/office/drawing/2014/main" id="{665C2AFF-98C3-6EBC-4098-8A35911A7152}"/>
              </a:ext>
            </a:extLst>
          </p:cNvPr>
          <p:cNvSpPr/>
          <p:nvPr/>
        </p:nvSpPr>
        <p:spPr>
          <a:xfrm>
            <a:off x="8410465" y="3707018"/>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21</a:t>
            </a:r>
          </a:p>
        </p:txBody>
      </p:sp>
      <p:sp>
        <p:nvSpPr>
          <p:cNvPr id="38" name="Oval 37">
            <a:extLst>
              <a:ext uri="{FF2B5EF4-FFF2-40B4-BE49-F238E27FC236}">
                <a16:creationId xmlns:a16="http://schemas.microsoft.com/office/drawing/2014/main" id="{04E2FBEF-3960-9F78-C029-091CBD4DF250}"/>
              </a:ext>
            </a:extLst>
          </p:cNvPr>
          <p:cNvSpPr/>
          <p:nvPr/>
        </p:nvSpPr>
        <p:spPr>
          <a:xfrm>
            <a:off x="8410465" y="5052877"/>
            <a:ext cx="791900" cy="791034"/>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Jan 21</a:t>
            </a:r>
          </a:p>
        </p:txBody>
      </p:sp>
      <p:cxnSp>
        <p:nvCxnSpPr>
          <p:cNvPr id="43" name="Straight Connector 42">
            <a:extLst>
              <a:ext uri="{FF2B5EF4-FFF2-40B4-BE49-F238E27FC236}">
                <a16:creationId xmlns:a16="http://schemas.microsoft.com/office/drawing/2014/main" id="{488CDDAD-E881-9BDB-154F-925C624D472E}"/>
              </a:ext>
            </a:extLst>
          </p:cNvPr>
          <p:cNvCxnSpPr>
            <a:cxnSpLocks/>
            <a:stCxn id="4" idx="4"/>
            <a:endCxn id="19" idx="0"/>
          </p:cNvCxnSpPr>
          <p:nvPr/>
        </p:nvCxnSpPr>
        <p:spPr>
          <a:xfrm>
            <a:off x="748497" y="3146313"/>
            <a:ext cx="0" cy="56070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D4734085-5E0A-CA39-8CED-0CC5449AF56A}"/>
              </a:ext>
            </a:extLst>
          </p:cNvPr>
          <p:cNvCxnSpPr>
            <a:cxnSpLocks/>
            <a:stCxn id="19" idx="4"/>
            <a:endCxn id="26" idx="0"/>
          </p:cNvCxnSpPr>
          <p:nvPr/>
        </p:nvCxnSpPr>
        <p:spPr>
          <a:xfrm>
            <a:off x="748497" y="4498052"/>
            <a:ext cx="0" cy="55482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963AD4C3-4EC8-5FC2-5720-683BC9C281AB}"/>
              </a:ext>
            </a:extLst>
          </p:cNvPr>
          <p:cNvCxnSpPr>
            <a:cxnSpLocks/>
            <a:stCxn id="27" idx="4"/>
            <a:endCxn id="28" idx="0"/>
          </p:cNvCxnSpPr>
          <p:nvPr/>
        </p:nvCxnSpPr>
        <p:spPr>
          <a:xfrm>
            <a:off x="4732117" y="3146313"/>
            <a:ext cx="0" cy="56070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83CCD2E4-DA6B-D87B-EB84-339295CE1297}"/>
              </a:ext>
            </a:extLst>
          </p:cNvPr>
          <p:cNvCxnSpPr>
            <a:cxnSpLocks/>
            <a:stCxn id="28" idx="4"/>
            <a:endCxn id="29" idx="0"/>
          </p:cNvCxnSpPr>
          <p:nvPr/>
        </p:nvCxnSpPr>
        <p:spPr>
          <a:xfrm>
            <a:off x="4732117" y="4498052"/>
            <a:ext cx="0" cy="55482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885DD14E-F247-748D-A376-A3086CE9304D}"/>
              </a:ext>
            </a:extLst>
          </p:cNvPr>
          <p:cNvCxnSpPr>
            <a:cxnSpLocks/>
            <a:stCxn id="30" idx="4"/>
            <a:endCxn id="31" idx="0"/>
          </p:cNvCxnSpPr>
          <p:nvPr/>
        </p:nvCxnSpPr>
        <p:spPr>
          <a:xfrm>
            <a:off x="8806415" y="3146313"/>
            <a:ext cx="0" cy="56070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a:extLst>
              <a:ext uri="{FF2B5EF4-FFF2-40B4-BE49-F238E27FC236}">
                <a16:creationId xmlns:a16="http://schemas.microsoft.com/office/drawing/2014/main" id="{29D1358D-FC52-196E-2F1B-F671E251B690}"/>
              </a:ext>
            </a:extLst>
          </p:cNvPr>
          <p:cNvCxnSpPr>
            <a:cxnSpLocks/>
            <a:stCxn id="31" idx="4"/>
            <a:endCxn id="38" idx="0"/>
          </p:cNvCxnSpPr>
          <p:nvPr/>
        </p:nvCxnSpPr>
        <p:spPr>
          <a:xfrm>
            <a:off x="8806415" y="4498052"/>
            <a:ext cx="0" cy="554825"/>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F4F2FCAA-3349-97F6-CFBA-2121717AE2FD}"/>
              </a:ext>
            </a:extLst>
          </p:cNvPr>
          <p:cNvCxnSpPr>
            <a:cxnSpLocks/>
            <a:stCxn id="4" idx="0"/>
            <a:endCxn id="7" idx="0"/>
          </p:cNvCxnSpPr>
          <p:nvPr/>
        </p:nvCxnSpPr>
        <p:spPr>
          <a:xfrm flipV="1">
            <a:off x="748497" y="2131670"/>
            <a:ext cx="0" cy="223609"/>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82EE4AFA-C759-8793-6EB2-FDE058A07D88}"/>
              </a:ext>
            </a:extLst>
          </p:cNvPr>
          <p:cNvCxnSpPr>
            <a:cxnSpLocks/>
            <a:stCxn id="26" idx="4"/>
            <a:endCxn id="7" idx="2"/>
          </p:cNvCxnSpPr>
          <p:nvPr/>
        </p:nvCxnSpPr>
        <p:spPr>
          <a:xfrm>
            <a:off x="748497" y="5843911"/>
            <a:ext cx="0" cy="257876"/>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74" name="Straight Connector 73">
            <a:extLst>
              <a:ext uri="{FF2B5EF4-FFF2-40B4-BE49-F238E27FC236}">
                <a16:creationId xmlns:a16="http://schemas.microsoft.com/office/drawing/2014/main" id="{81AE1852-120D-F8CA-9F73-FB87993A0914}"/>
              </a:ext>
            </a:extLst>
          </p:cNvPr>
          <p:cNvCxnSpPr>
            <a:cxnSpLocks/>
            <a:stCxn id="20" idx="0"/>
            <a:endCxn id="27" idx="0"/>
          </p:cNvCxnSpPr>
          <p:nvPr/>
        </p:nvCxnSpPr>
        <p:spPr>
          <a:xfrm>
            <a:off x="4732117" y="2131670"/>
            <a:ext cx="0" cy="223609"/>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B0CF4848-79D3-4105-16A0-C9D33782E380}"/>
              </a:ext>
            </a:extLst>
          </p:cNvPr>
          <p:cNvCxnSpPr>
            <a:cxnSpLocks/>
            <a:stCxn id="20" idx="2"/>
            <a:endCxn id="29" idx="4"/>
          </p:cNvCxnSpPr>
          <p:nvPr/>
        </p:nvCxnSpPr>
        <p:spPr>
          <a:xfrm flipV="1">
            <a:off x="4732117" y="5843911"/>
            <a:ext cx="0" cy="257876"/>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381E395E-6F89-B94B-507B-6202E61B2FED}"/>
              </a:ext>
            </a:extLst>
          </p:cNvPr>
          <p:cNvCxnSpPr>
            <a:stCxn id="30" idx="0"/>
            <a:endCxn id="32" idx="0"/>
          </p:cNvCxnSpPr>
          <p:nvPr/>
        </p:nvCxnSpPr>
        <p:spPr>
          <a:xfrm flipV="1">
            <a:off x="8806415" y="2131670"/>
            <a:ext cx="0" cy="223609"/>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2978D754-8A21-D350-C54F-84F51604C5B2}"/>
              </a:ext>
            </a:extLst>
          </p:cNvPr>
          <p:cNvCxnSpPr>
            <a:stCxn id="32" idx="2"/>
            <a:endCxn id="38" idx="4"/>
          </p:cNvCxnSpPr>
          <p:nvPr/>
        </p:nvCxnSpPr>
        <p:spPr>
          <a:xfrm flipV="1">
            <a:off x="8806415" y="5843911"/>
            <a:ext cx="0" cy="257876"/>
          </a:xfrm>
          <a:prstGeom prst="line">
            <a:avLst/>
          </a:prstGeom>
          <a:ln w="38100">
            <a:solidFill>
              <a:schemeClr val="accent2">
                <a:lumMod val="60000"/>
                <a:lumOff val="40000"/>
              </a:schemeClr>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1871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30358-16BD-BE65-FDF8-36CA977CE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AE1534-CAEB-6689-5E6E-AF445D051824}"/>
              </a:ext>
            </a:extLst>
          </p:cNvPr>
          <p:cNvSpPr>
            <a:spLocks noGrp="1"/>
          </p:cNvSpPr>
          <p:nvPr>
            <p:ph type="title"/>
          </p:nvPr>
        </p:nvSpPr>
        <p:spPr/>
        <p:txBody>
          <a:bodyPr/>
          <a:lstStyle/>
          <a:p>
            <a:r>
              <a:rPr lang="en-US" dirty="0"/>
              <a:t>Summary of feedback, Asia Outreach</a:t>
            </a:r>
          </a:p>
        </p:txBody>
      </p:sp>
      <p:sp>
        <p:nvSpPr>
          <p:cNvPr id="3" name="Slide Number Placeholder 2">
            <a:extLst>
              <a:ext uri="{FF2B5EF4-FFF2-40B4-BE49-F238E27FC236}">
                <a16:creationId xmlns:a16="http://schemas.microsoft.com/office/drawing/2014/main" id="{A4E3B3C8-838F-0726-C810-DB7D08E7CB2D}"/>
              </a:ext>
            </a:extLst>
          </p:cNvPr>
          <p:cNvSpPr>
            <a:spLocks noGrp="1"/>
          </p:cNvSpPr>
          <p:nvPr>
            <p:ph type="sldNum" sz="quarter" idx="12"/>
          </p:nvPr>
        </p:nvSpPr>
        <p:spPr/>
        <p:txBody>
          <a:bodyPr/>
          <a:lstStyle/>
          <a:p>
            <a:fld id="{99A02339-D840-6844-BF2C-3B4B9517014C}" type="slidenum">
              <a:rPr lang="en-US" smtClean="0"/>
              <a:pPr/>
              <a:t>5</a:t>
            </a:fld>
            <a:endParaRPr lang="en-US" dirty="0"/>
          </a:p>
        </p:txBody>
      </p:sp>
      <p:graphicFrame>
        <p:nvGraphicFramePr>
          <p:cNvPr id="8" name="Diagram 7">
            <a:extLst>
              <a:ext uri="{FF2B5EF4-FFF2-40B4-BE49-F238E27FC236}">
                <a16:creationId xmlns:a16="http://schemas.microsoft.com/office/drawing/2014/main" id="{35DB4AC3-F100-A268-1818-003B0B645E0F}"/>
              </a:ext>
            </a:extLst>
          </p:cNvPr>
          <p:cNvGraphicFramePr/>
          <p:nvPr>
            <p:extLst>
              <p:ext uri="{D42A27DB-BD31-4B8C-83A1-F6EECF244321}">
                <p14:modId xmlns:p14="http://schemas.microsoft.com/office/powerpoint/2010/main" val="2554954516"/>
              </p:ext>
            </p:extLst>
          </p:nvPr>
        </p:nvGraphicFramePr>
        <p:xfrm>
          <a:off x="735715" y="2291787"/>
          <a:ext cx="10747244" cy="36150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D1625CE3-5F4F-A809-A418-1F849C32E186}"/>
              </a:ext>
            </a:extLst>
          </p:cNvPr>
          <p:cNvSpPr txBox="1"/>
          <p:nvPr/>
        </p:nvSpPr>
        <p:spPr>
          <a:xfrm>
            <a:off x="327166" y="1675432"/>
            <a:ext cx="11881714" cy="400110"/>
          </a:xfrm>
          <a:prstGeom prst="rect">
            <a:avLst/>
          </a:prstGeom>
          <a:noFill/>
        </p:spPr>
        <p:txBody>
          <a:bodyPr wrap="none" rtlCol="0">
            <a:spAutoFit/>
          </a:bodyPr>
          <a:lstStyle/>
          <a:p>
            <a:r>
              <a:rPr lang="en-US" sz="2000" dirty="0">
                <a:solidFill>
                  <a:schemeClr val="accent2"/>
                </a:solidFill>
              </a:rPr>
              <a:t>Summary of key takeaways from meetings with several stakeholders in Singapore, Malaysia, and Hong Kong SAR:</a:t>
            </a:r>
          </a:p>
        </p:txBody>
      </p:sp>
    </p:spTree>
    <p:extLst>
      <p:ext uri="{BB962C8B-B14F-4D97-AF65-F5344CB8AC3E}">
        <p14:creationId xmlns:p14="http://schemas.microsoft.com/office/powerpoint/2010/main" val="3838524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8F946-980A-A2B9-C8E3-35CE2E301CCB}"/>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2808B60-0B90-EDAC-34D9-4F160E4A09DD}"/>
              </a:ext>
            </a:extLst>
          </p:cNvPr>
          <p:cNvSpPr/>
          <p:nvPr/>
        </p:nvSpPr>
        <p:spPr>
          <a:xfrm>
            <a:off x="8843058" y="2291787"/>
            <a:ext cx="1157469" cy="3615051"/>
          </a:xfrm>
          <a:prstGeom prst="roundRect">
            <a:avLst/>
          </a:prstGeom>
          <a:solidFill>
            <a:srgbClr val="CDCF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8" name="Diagram 7">
            <a:extLst>
              <a:ext uri="{FF2B5EF4-FFF2-40B4-BE49-F238E27FC236}">
                <a16:creationId xmlns:a16="http://schemas.microsoft.com/office/drawing/2014/main" id="{3FBEB8BD-9934-4FAA-A7B7-D070FFA32192}"/>
              </a:ext>
            </a:extLst>
          </p:cNvPr>
          <p:cNvGraphicFramePr/>
          <p:nvPr>
            <p:extLst>
              <p:ext uri="{D42A27DB-BD31-4B8C-83A1-F6EECF244321}">
                <p14:modId xmlns:p14="http://schemas.microsoft.com/office/powerpoint/2010/main" val="2749948534"/>
              </p:ext>
            </p:extLst>
          </p:nvPr>
        </p:nvGraphicFramePr>
        <p:xfrm>
          <a:off x="735715" y="2291787"/>
          <a:ext cx="10747244" cy="36150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46F63EF0-4CA2-BC2A-D5D1-AB0722F8F94F}"/>
              </a:ext>
            </a:extLst>
          </p:cNvPr>
          <p:cNvSpPr>
            <a:spLocks noGrp="1"/>
          </p:cNvSpPr>
          <p:nvPr>
            <p:ph type="title"/>
          </p:nvPr>
        </p:nvSpPr>
        <p:spPr/>
        <p:txBody>
          <a:bodyPr/>
          <a:lstStyle/>
          <a:p>
            <a:r>
              <a:rPr lang="en-US" dirty="0"/>
              <a:t>Summary of feedback, Asia Outreach</a:t>
            </a:r>
          </a:p>
        </p:txBody>
      </p:sp>
      <p:sp>
        <p:nvSpPr>
          <p:cNvPr id="3" name="Slide Number Placeholder 2">
            <a:extLst>
              <a:ext uri="{FF2B5EF4-FFF2-40B4-BE49-F238E27FC236}">
                <a16:creationId xmlns:a16="http://schemas.microsoft.com/office/drawing/2014/main" id="{6B237027-9527-5C96-D403-92B4A7C4B192}"/>
              </a:ext>
            </a:extLst>
          </p:cNvPr>
          <p:cNvSpPr>
            <a:spLocks noGrp="1"/>
          </p:cNvSpPr>
          <p:nvPr>
            <p:ph type="sldNum" sz="quarter" idx="12"/>
          </p:nvPr>
        </p:nvSpPr>
        <p:spPr/>
        <p:txBody>
          <a:bodyPr/>
          <a:lstStyle/>
          <a:p>
            <a:fld id="{99A02339-D840-6844-BF2C-3B4B9517014C}" type="slidenum">
              <a:rPr lang="en-US" smtClean="0"/>
              <a:pPr/>
              <a:t>6</a:t>
            </a:fld>
            <a:endParaRPr lang="en-US" dirty="0"/>
          </a:p>
        </p:txBody>
      </p:sp>
      <p:sp>
        <p:nvSpPr>
          <p:cNvPr id="10" name="TextBox 9">
            <a:extLst>
              <a:ext uri="{FF2B5EF4-FFF2-40B4-BE49-F238E27FC236}">
                <a16:creationId xmlns:a16="http://schemas.microsoft.com/office/drawing/2014/main" id="{F503428D-61F5-C453-4CDF-F3355D256ADB}"/>
              </a:ext>
            </a:extLst>
          </p:cNvPr>
          <p:cNvSpPr txBox="1"/>
          <p:nvPr/>
        </p:nvSpPr>
        <p:spPr>
          <a:xfrm>
            <a:off x="327166" y="1675432"/>
            <a:ext cx="11881714" cy="400110"/>
          </a:xfrm>
          <a:prstGeom prst="rect">
            <a:avLst/>
          </a:prstGeom>
          <a:noFill/>
        </p:spPr>
        <p:txBody>
          <a:bodyPr wrap="none" rtlCol="0">
            <a:spAutoFit/>
          </a:bodyPr>
          <a:lstStyle/>
          <a:p>
            <a:r>
              <a:rPr lang="en-US" sz="2000" dirty="0">
                <a:solidFill>
                  <a:schemeClr val="accent2"/>
                </a:solidFill>
              </a:rPr>
              <a:t>Summary of key takeaways from meetings with several stakeholders in Singapore, Malaysia, and Hong Kong SAR:</a:t>
            </a:r>
          </a:p>
        </p:txBody>
      </p:sp>
      <p:sp>
        <p:nvSpPr>
          <p:cNvPr id="6" name="TextBox 5">
            <a:extLst>
              <a:ext uri="{FF2B5EF4-FFF2-40B4-BE49-F238E27FC236}">
                <a16:creationId xmlns:a16="http://schemas.microsoft.com/office/drawing/2014/main" id="{C871804E-6CE6-6397-2DEA-86E900C157BD}"/>
              </a:ext>
            </a:extLst>
          </p:cNvPr>
          <p:cNvSpPr txBox="1"/>
          <p:nvPr/>
        </p:nvSpPr>
        <p:spPr>
          <a:xfrm>
            <a:off x="8065432" y="2627254"/>
            <a:ext cx="2712720" cy="400110"/>
          </a:xfrm>
          <a:prstGeom prst="rect">
            <a:avLst/>
          </a:prstGeom>
          <a:noFill/>
        </p:spPr>
        <p:txBody>
          <a:bodyPr wrap="square">
            <a:spAutoFit/>
          </a:bodyPr>
          <a:lstStyle/>
          <a:p>
            <a:pPr lvl="0"/>
            <a:r>
              <a:rPr lang="en-US" sz="2000" dirty="0">
                <a:solidFill>
                  <a:schemeClr val="accent2"/>
                </a:solidFill>
              </a:rPr>
              <a:t>Mixed views on location</a:t>
            </a:r>
          </a:p>
        </p:txBody>
      </p:sp>
    </p:spTree>
    <p:extLst>
      <p:ext uri="{BB962C8B-B14F-4D97-AF65-F5344CB8AC3E}">
        <p14:creationId xmlns:p14="http://schemas.microsoft.com/office/powerpoint/2010/main" val="3165773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F31BB-21D6-C6B5-3D87-BD261B2019D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5D3D2-0384-E409-5775-01572E8B620B}"/>
              </a:ext>
            </a:extLst>
          </p:cNvPr>
          <p:cNvSpPr>
            <a:spLocks noGrp="1"/>
          </p:cNvSpPr>
          <p:nvPr>
            <p:ph type="sldNum" sz="quarter" idx="12"/>
          </p:nvPr>
        </p:nvSpPr>
        <p:spPr/>
        <p:txBody>
          <a:bodyPr/>
          <a:lstStyle/>
          <a:p>
            <a:fld id="{50ACEBBF-944F-8349-945C-78F972EF34F6}" type="slidenum">
              <a:rPr lang="en-US" smtClean="0"/>
              <a:pPr/>
              <a:t>7</a:t>
            </a:fld>
            <a:endParaRPr lang="en-US" dirty="0"/>
          </a:p>
        </p:txBody>
      </p:sp>
      <p:sp>
        <p:nvSpPr>
          <p:cNvPr id="6" name="Title 4">
            <a:extLst>
              <a:ext uri="{FF2B5EF4-FFF2-40B4-BE49-F238E27FC236}">
                <a16:creationId xmlns:a16="http://schemas.microsoft.com/office/drawing/2014/main" id="{9927FFFE-4964-6C6E-7644-898FDD2CEE66}"/>
              </a:ext>
            </a:extLst>
          </p:cNvPr>
          <p:cNvSpPr>
            <a:spLocks noGrp="1"/>
          </p:cNvSpPr>
          <p:nvPr>
            <p:ph type="title"/>
          </p:nvPr>
        </p:nvSpPr>
        <p:spPr>
          <a:xfrm>
            <a:off x="1028700" y="572877"/>
            <a:ext cx="10134600" cy="550843"/>
          </a:xfrm>
        </p:spPr>
        <p:txBody>
          <a:bodyPr/>
          <a:lstStyle/>
          <a:p>
            <a:r>
              <a:rPr lang="en-US" sz="3600" dirty="0"/>
              <a:t>Upcoming Dialogues Until June 2026</a:t>
            </a:r>
          </a:p>
        </p:txBody>
      </p:sp>
      <p:sp>
        <p:nvSpPr>
          <p:cNvPr id="4" name="Text Placeholder 4">
            <a:extLst>
              <a:ext uri="{FF2B5EF4-FFF2-40B4-BE49-F238E27FC236}">
                <a16:creationId xmlns:a16="http://schemas.microsoft.com/office/drawing/2014/main" id="{568D9013-C79C-5CAB-41D2-34CEE5D5DA19}"/>
              </a:ext>
            </a:extLst>
          </p:cNvPr>
          <p:cNvSpPr txBox="1">
            <a:spLocks/>
          </p:cNvSpPr>
          <p:nvPr/>
        </p:nvSpPr>
        <p:spPr>
          <a:xfrm>
            <a:off x="645176" y="1586914"/>
            <a:ext cx="3463838" cy="4254383"/>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1200"/>
              </a:spcBef>
              <a:buFont typeface="Arial" panose="020B0604020202020204" pitchFamily="34" charset="0"/>
              <a:buChar char="•"/>
              <a:defRPr/>
            </a:pPr>
            <a:endParaRPr lang="en-US" sz="2400" dirty="0">
              <a:solidFill>
                <a:srgbClr val="000000"/>
              </a:solidFill>
            </a:endParaRPr>
          </a:p>
        </p:txBody>
      </p:sp>
      <p:sp>
        <p:nvSpPr>
          <p:cNvPr id="7" name="Rectangle: Rounded Corners 6">
            <a:extLst>
              <a:ext uri="{FF2B5EF4-FFF2-40B4-BE49-F238E27FC236}">
                <a16:creationId xmlns:a16="http://schemas.microsoft.com/office/drawing/2014/main" id="{68F03F49-6E56-E2B4-53E6-561D48FC7276}"/>
              </a:ext>
            </a:extLst>
          </p:cNvPr>
          <p:cNvSpPr/>
          <p:nvPr/>
        </p:nvSpPr>
        <p:spPr>
          <a:xfrm>
            <a:off x="4749799" y="1689904"/>
            <a:ext cx="3224967" cy="717630"/>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100000"/>
              </a:lnSpc>
              <a:spcBef>
                <a:spcPts val="1200"/>
              </a:spcBef>
              <a:defRPr/>
            </a:pPr>
            <a:r>
              <a:rPr lang="en-US" b="1" dirty="0">
                <a:solidFill>
                  <a:schemeClr val="bg1"/>
                </a:solidFill>
              </a:rPr>
              <a:t>Focus Groups and other targeted meetings</a:t>
            </a:r>
          </a:p>
        </p:txBody>
      </p:sp>
      <p:sp>
        <p:nvSpPr>
          <p:cNvPr id="8" name="Rectangle 7">
            <a:extLst>
              <a:ext uri="{FF2B5EF4-FFF2-40B4-BE49-F238E27FC236}">
                <a16:creationId xmlns:a16="http://schemas.microsoft.com/office/drawing/2014/main" id="{D446DE8E-C432-A185-681E-48CAAD52838D}"/>
              </a:ext>
            </a:extLst>
          </p:cNvPr>
          <p:cNvSpPr/>
          <p:nvPr/>
        </p:nvSpPr>
        <p:spPr>
          <a:xfrm>
            <a:off x="4749799" y="2491660"/>
            <a:ext cx="3224968" cy="3367056"/>
          </a:xfrm>
          <a:prstGeom prst="rect">
            <a:avLst/>
          </a:prstGeom>
          <a:solidFill>
            <a:schemeClr val="accent4">
              <a:lumMod val="40000"/>
              <a:lumOff val="60000"/>
            </a:schemeClr>
          </a:solidFill>
        </p:spPr>
        <p:style>
          <a:lnRef idx="2">
            <a:schemeClr val="accent4"/>
          </a:lnRef>
          <a:fillRef idx="1">
            <a:schemeClr val="lt1"/>
          </a:fillRef>
          <a:effectRef idx="0">
            <a:schemeClr val="accent4"/>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March 25: </a:t>
            </a:r>
            <a:r>
              <a:rPr lang="en-US" dirty="0">
                <a:solidFill>
                  <a:schemeClr val="accent6">
                    <a:lumMod val="10000"/>
                  </a:schemeClr>
                </a:solidFill>
              </a:rPr>
              <a:t>Focus Group - SMPs</a:t>
            </a:r>
          </a:p>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March 26: </a:t>
            </a:r>
            <a:r>
              <a:rPr lang="en-US" dirty="0">
                <a:solidFill>
                  <a:schemeClr val="accent6">
                    <a:lumMod val="10000"/>
                  </a:schemeClr>
                </a:solidFill>
              </a:rPr>
              <a:t>Focus Group - Regulators</a:t>
            </a:r>
          </a:p>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April 14: </a:t>
            </a:r>
            <a:r>
              <a:rPr lang="en-US" dirty="0">
                <a:solidFill>
                  <a:schemeClr val="accent6">
                    <a:lumMod val="10000"/>
                  </a:schemeClr>
                </a:solidFill>
              </a:rPr>
              <a:t>Focus Group - GPPC</a:t>
            </a:r>
          </a:p>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May 5:</a:t>
            </a:r>
            <a:r>
              <a:rPr lang="en-US" dirty="0">
                <a:solidFill>
                  <a:schemeClr val="accent6">
                    <a:lumMod val="10000"/>
                  </a:schemeClr>
                </a:solidFill>
              </a:rPr>
              <a:t> Multistakeholder meeting</a:t>
            </a:r>
            <a:endParaRPr lang="en-US" b="1" dirty="0">
              <a:solidFill>
                <a:schemeClr val="accent6">
                  <a:lumMod val="10000"/>
                </a:schemeClr>
              </a:solidFill>
            </a:endParaRPr>
          </a:p>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Mid May:</a:t>
            </a:r>
            <a:r>
              <a:rPr lang="en-US" dirty="0">
                <a:solidFill>
                  <a:schemeClr val="accent6">
                    <a:lumMod val="10000"/>
                  </a:schemeClr>
                </a:solidFill>
              </a:rPr>
              <a:t> IESBA-IAASB Users Advisory Group</a:t>
            </a:r>
          </a:p>
        </p:txBody>
      </p:sp>
      <p:sp>
        <p:nvSpPr>
          <p:cNvPr id="9" name="Rectangle: Rounded Corners 8">
            <a:extLst>
              <a:ext uri="{FF2B5EF4-FFF2-40B4-BE49-F238E27FC236}">
                <a16:creationId xmlns:a16="http://schemas.microsoft.com/office/drawing/2014/main" id="{AC5E048A-F9F8-5EB6-69D3-5F5291B12483}"/>
              </a:ext>
            </a:extLst>
          </p:cNvPr>
          <p:cNvSpPr/>
          <p:nvPr/>
        </p:nvSpPr>
        <p:spPr>
          <a:xfrm>
            <a:off x="1219490" y="1689904"/>
            <a:ext cx="3136392" cy="717630"/>
          </a:xfrm>
          <a:prstGeom prst="round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solidFill>
                  <a:schemeClr val="bg1"/>
                </a:solidFill>
              </a:rPr>
              <a:t>Institutional Stakeholder Meetings </a:t>
            </a:r>
          </a:p>
        </p:txBody>
      </p:sp>
      <p:sp>
        <p:nvSpPr>
          <p:cNvPr id="10" name="Rectangle 9">
            <a:extLst>
              <a:ext uri="{FF2B5EF4-FFF2-40B4-BE49-F238E27FC236}">
                <a16:creationId xmlns:a16="http://schemas.microsoft.com/office/drawing/2014/main" id="{F85C8B58-4291-AFAA-EC85-D155DCF919CD}"/>
              </a:ext>
            </a:extLst>
          </p:cNvPr>
          <p:cNvSpPr/>
          <p:nvPr/>
        </p:nvSpPr>
        <p:spPr>
          <a:xfrm>
            <a:off x="1219490" y="2491660"/>
            <a:ext cx="3136392" cy="3367056"/>
          </a:xfrm>
          <a:prstGeom prst="rect">
            <a:avLst/>
          </a:prstGeom>
          <a:solidFill>
            <a:schemeClr val="accent5">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b="1" dirty="0">
                <a:solidFill>
                  <a:srgbClr val="000000"/>
                </a:solidFill>
              </a:rPr>
              <a:t>April 27 – 28: </a:t>
            </a:r>
            <a:r>
              <a:rPr lang="en-US" dirty="0">
                <a:solidFill>
                  <a:srgbClr val="000000"/>
                </a:solidFill>
              </a:rPr>
              <a:t>Stakeholder Advisory Council</a:t>
            </a:r>
          </a:p>
          <a:p>
            <a:pPr marL="285750" indent="-285750">
              <a:lnSpc>
                <a:spcPct val="100000"/>
              </a:lnSpc>
              <a:spcBef>
                <a:spcPts val="1200"/>
              </a:spcBef>
              <a:buFont typeface="Arial" panose="020B0604020202020204" pitchFamily="34" charset="0"/>
              <a:buChar char="•"/>
              <a:defRPr/>
            </a:pPr>
            <a:r>
              <a:rPr lang="en-US" b="1" dirty="0">
                <a:solidFill>
                  <a:srgbClr val="000000"/>
                </a:solidFill>
              </a:rPr>
              <a:t>April 29 – May 1: </a:t>
            </a:r>
            <a:r>
              <a:rPr lang="en-US" dirty="0">
                <a:solidFill>
                  <a:srgbClr val="000000"/>
                </a:solidFill>
              </a:rPr>
              <a:t>Jurisdictional Standard Setters</a:t>
            </a:r>
          </a:p>
        </p:txBody>
      </p:sp>
      <p:sp>
        <p:nvSpPr>
          <p:cNvPr id="11" name="Rectangle: Rounded Corners 10">
            <a:extLst>
              <a:ext uri="{FF2B5EF4-FFF2-40B4-BE49-F238E27FC236}">
                <a16:creationId xmlns:a16="http://schemas.microsoft.com/office/drawing/2014/main" id="{E3FB95FE-AAB8-931F-BE60-03845D2D7370}"/>
              </a:ext>
            </a:extLst>
          </p:cNvPr>
          <p:cNvSpPr/>
          <p:nvPr/>
        </p:nvSpPr>
        <p:spPr>
          <a:xfrm>
            <a:off x="8276275" y="1694732"/>
            <a:ext cx="3136392" cy="675719"/>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b="1" dirty="0"/>
              <a:t>Simulation Exercise  </a:t>
            </a:r>
          </a:p>
        </p:txBody>
      </p:sp>
      <p:sp>
        <p:nvSpPr>
          <p:cNvPr id="12" name="Rectangle 11">
            <a:extLst>
              <a:ext uri="{FF2B5EF4-FFF2-40B4-BE49-F238E27FC236}">
                <a16:creationId xmlns:a16="http://schemas.microsoft.com/office/drawing/2014/main" id="{33DC2B8B-9DD3-6CE8-7CF0-96A756960DFC}"/>
              </a:ext>
            </a:extLst>
          </p:cNvPr>
          <p:cNvSpPr/>
          <p:nvPr/>
        </p:nvSpPr>
        <p:spPr>
          <a:xfrm>
            <a:off x="8276275" y="2491660"/>
            <a:ext cx="3136392" cy="3367056"/>
          </a:xfrm>
          <a:prstGeom prst="rect">
            <a:avLst/>
          </a:prstGeom>
          <a:solidFill>
            <a:schemeClr val="accent2">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t"/>
          <a:lstStyle/>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April 27 – May 1: </a:t>
            </a:r>
            <a:r>
              <a:rPr lang="en-US" dirty="0">
                <a:solidFill>
                  <a:schemeClr val="accent6">
                    <a:lumMod val="10000"/>
                  </a:schemeClr>
                </a:solidFill>
              </a:rPr>
              <a:t>Large firm, UK</a:t>
            </a:r>
          </a:p>
          <a:p>
            <a:pPr marL="285750" indent="-285750">
              <a:lnSpc>
                <a:spcPct val="100000"/>
              </a:lnSpc>
              <a:spcBef>
                <a:spcPts val="1200"/>
              </a:spcBef>
              <a:buFont typeface="Arial" panose="020B0604020202020204" pitchFamily="34" charset="0"/>
              <a:buChar char="•"/>
              <a:defRPr/>
            </a:pPr>
            <a:r>
              <a:rPr lang="en-US" b="1" dirty="0">
                <a:solidFill>
                  <a:schemeClr val="accent6">
                    <a:lumMod val="10000"/>
                  </a:schemeClr>
                </a:solidFill>
              </a:rPr>
              <a:t>May 4 – 8: </a:t>
            </a:r>
            <a:r>
              <a:rPr lang="en-US" dirty="0">
                <a:solidFill>
                  <a:schemeClr val="accent6">
                    <a:lumMod val="10000"/>
                  </a:schemeClr>
                </a:solidFill>
              </a:rPr>
              <a:t>Medium-sized firm, Dubai (TBC)</a:t>
            </a:r>
          </a:p>
        </p:txBody>
      </p:sp>
    </p:spTree>
    <p:extLst>
      <p:ext uri="{BB962C8B-B14F-4D97-AF65-F5344CB8AC3E}">
        <p14:creationId xmlns:p14="http://schemas.microsoft.com/office/powerpoint/2010/main" val="2919559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B72F2-4A25-2A91-EEE1-3D5D80B99E1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A57B70-9596-57C5-D7D7-9C479AB6E7A0}"/>
              </a:ext>
            </a:extLst>
          </p:cNvPr>
          <p:cNvSpPr>
            <a:spLocks noGrp="1"/>
          </p:cNvSpPr>
          <p:nvPr>
            <p:ph type="sldNum" sz="quarter" idx="12"/>
          </p:nvPr>
        </p:nvSpPr>
        <p:spPr/>
        <p:txBody>
          <a:bodyPr/>
          <a:lstStyle/>
          <a:p>
            <a:fld id="{50ACEBBF-944F-8349-945C-78F972EF34F6}" type="slidenum">
              <a:rPr lang="en-US" smtClean="0"/>
              <a:pPr/>
              <a:t>8</a:t>
            </a:fld>
            <a:endParaRPr lang="en-US" dirty="0"/>
          </a:p>
        </p:txBody>
      </p:sp>
      <p:sp>
        <p:nvSpPr>
          <p:cNvPr id="6" name="Title 4">
            <a:extLst>
              <a:ext uri="{FF2B5EF4-FFF2-40B4-BE49-F238E27FC236}">
                <a16:creationId xmlns:a16="http://schemas.microsoft.com/office/drawing/2014/main" id="{03D3232E-4DD3-ADE8-896C-F7C8951CAF05}"/>
              </a:ext>
            </a:extLst>
          </p:cNvPr>
          <p:cNvSpPr>
            <a:spLocks noGrp="1"/>
          </p:cNvSpPr>
          <p:nvPr>
            <p:ph type="title"/>
          </p:nvPr>
        </p:nvSpPr>
        <p:spPr>
          <a:xfrm>
            <a:off x="1028700" y="572877"/>
            <a:ext cx="10134600" cy="550843"/>
          </a:xfrm>
        </p:spPr>
        <p:txBody>
          <a:bodyPr/>
          <a:lstStyle/>
          <a:p>
            <a:r>
              <a:rPr lang="en-US" sz="3600" dirty="0"/>
              <a:t>Questions for Focus Group Meetings</a:t>
            </a:r>
          </a:p>
        </p:txBody>
      </p:sp>
      <p:pic>
        <p:nvPicPr>
          <p:cNvPr id="10" name="Graphic 9" descr="Question Mark with solid fill">
            <a:extLst>
              <a:ext uri="{FF2B5EF4-FFF2-40B4-BE49-F238E27FC236}">
                <a16:creationId xmlns:a16="http://schemas.microsoft.com/office/drawing/2014/main" id="{BAD32291-5BF4-554B-CD2A-044C6AF6A3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1334" y="4277324"/>
            <a:ext cx="2223793" cy="2223793"/>
          </a:xfrm>
          <a:prstGeom prst="rect">
            <a:avLst/>
          </a:prstGeom>
        </p:spPr>
      </p:pic>
      <p:pic>
        <p:nvPicPr>
          <p:cNvPr id="11" name="Graphic 10" descr="Question Mark with solid fill">
            <a:extLst>
              <a:ext uri="{FF2B5EF4-FFF2-40B4-BE49-F238E27FC236}">
                <a16:creationId xmlns:a16="http://schemas.microsoft.com/office/drawing/2014/main" id="{DECB6B19-33AC-2094-F54A-5B9E8B2D61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48003" y="1656617"/>
            <a:ext cx="2223793" cy="2223793"/>
          </a:xfrm>
          <a:prstGeom prst="rect">
            <a:avLst/>
          </a:prstGeom>
        </p:spPr>
      </p:pic>
      <p:pic>
        <p:nvPicPr>
          <p:cNvPr id="12" name="Graphic 11" descr="Question Mark with solid fill">
            <a:extLst>
              <a:ext uri="{FF2B5EF4-FFF2-40B4-BE49-F238E27FC236}">
                <a16:creationId xmlns:a16="http://schemas.microsoft.com/office/drawing/2014/main" id="{67502184-D629-B4DD-C2B1-14F35977983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44151" y="2998101"/>
            <a:ext cx="2223793" cy="2223793"/>
          </a:xfrm>
          <a:prstGeom prst="rect">
            <a:avLst/>
          </a:prstGeom>
        </p:spPr>
      </p:pic>
      <p:sp>
        <p:nvSpPr>
          <p:cNvPr id="3" name="Rectangle: Rounded Corners 2">
            <a:extLst>
              <a:ext uri="{FF2B5EF4-FFF2-40B4-BE49-F238E27FC236}">
                <a16:creationId xmlns:a16="http://schemas.microsoft.com/office/drawing/2014/main" id="{4B83B954-CA54-E627-5596-E01A16B2BEA9}"/>
              </a:ext>
            </a:extLst>
          </p:cNvPr>
          <p:cNvSpPr/>
          <p:nvPr/>
        </p:nvSpPr>
        <p:spPr>
          <a:xfrm>
            <a:off x="1114308" y="2237378"/>
            <a:ext cx="8562127" cy="1171937"/>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5" name="Rectangle: Rounded Corners 4">
            <a:extLst>
              <a:ext uri="{FF2B5EF4-FFF2-40B4-BE49-F238E27FC236}">
                <a16:creationId xmlns:a16="http://schemas.microsoft.com/office/drawing/2014/main" id="{ED6C8188-DDFB-45D9-59CF-5FC2152CB746}"/>
              </a:ext>
            </a:extLst>
          </p:cNvPr>
          <p:cNvSpPr/>
          <p:nvPr/>
        </p:nvSpPr>
        <p:spPr>
          <a:xfrm>
            <a:off x="1114309" y="3699990"/>
            <a:ext cx="8562126" cy="222379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EDC7C35B-20B8-8DF4-60C5-9B0C0C3ED980}"/>
              </a:ext>
            </a:extLst>
          </p:cNvPr>
          <p:cNvSpPr txBox="1"/>
          <p:nvPr/>
        </p:nvSpPr>
        <p:spPr>
          <a:xfrm>
            <a:off x="1343388" y="2327444"/>
            <a:ext cx="8117946" cy="1015663"/>
          </a:xfrm>
          <a:prstGeom prst="rect">
            <a:avLst/>
          </a:prstGeom>
          <a:noFill/>
        </p:spPr>
        <p:txBody>
          <a:bodyPr wrap="square">
            <a:spAutoFit/>
          </a:bodyPr>
          <a:lstStyle/>
          <a:p>
            <a:pPr>
              <a:lnSpc>
                <a:spcPct val="100000"/>
              </a:lnSpc>
              <a:spcBef>
                <a:spcPts val="1200"/>
              </a:spcBef>
              <a:defRPr/>
            </a:pPr>
            <a:r>
              <a:rPr lang="en-US" sz="2000" i="1" dirty="0">
                <a:solidFill>
                  <a:srgbClr val="000000"/>
                </a:solidFill>
              </a:rPr>
              <a:t>What are the benefits in having a framework that provides a comprehensive global ethics baseline against which firms can assess their FCG practices across all their service lines? </a:t>
            </a:r>
          </a:p>
        </p:txBody>
      </p:sp>
      <p:sp>
        <p:nvSpPr>
          <p:cNvPr id="13" name="TextBox 12">
            <a:extLst>
              <a:ext uri="{FF2B5EF4-FFF2-40B4-BE49-F238E27FC236}">
                <a16:creationId xmlns:a16="http://schemas.microsoft.com/office/drawing/2014/main" id="{E6DA4343-0D71-2599-FC43-4279E8A40A80}"/>
              </a:ext>
            </a:extLst>
          </p:cNvPr>
          <p:cNvSpPr txBox="1"/>
          <p:nvPr/>
        </p:nvSpPr>
        <p:spPr>
          <a:xfrm>
            <a:off x="1336398" y="3765443"/>
            <a:ext cx="8117946" cy="2092881"/>
          </a:xfrm>
          <a:prstGeom prst="rect">
            <a:avLst/>
          </a:prstGeom>
          <a:noFill/>
        </p:spPr>
        <p:txBody>
          <a:bodyPr wrap="square">
            <a:spAutoFit/>
          </a:bodyPr>
          <a:lstStyle/>
          <a:p>
            <a:pPr>
              <a:lnSpc>
                <a:spcPct val="100000"/>
              </a:lnSpc>
              <a:spcBef>
                <a:spcPts val="1200"/>
              </a:spcBef>
              <a:defRPr/>
            </a:pPr>
            <a:r>
              <a:rPr lang="en-US" sz="2000" i="1" dirty="0">
                <a:solidFill>
                  <a:srgbClr val="000000"/>
                </a:solidFill>
              </a:rPr>
              <a:t>Recognizing that the Code already contains provisions addressing some, but not all, of the FCG elements, what is the potential impact on firms if the FCG framework to be developed by the IESBA is set: (a) within the IESBA Code, or (b) outside the IESBA Code and available for voluntary adoption? </a:t>
            </a:r>
          </a:p>
          <a:p>
            <a:pPr>
              <a:lnSpc>
                <a:spcPct val="100000"/>
              </a:lnSpc>
              <a:spcBef>
                <a:spcPts val="1200"/>
              </a:spcBef>
              <a:defRPr/>
            </a:pPr>
            <a:r>
              <a:rPr lang="en-US" sz="2000" i="1" dirty="0">
                <a:solidFill>
                  <a:srgbClr val="000000"/>
                </a:solidFill>
              </a:rPr>
              <a:t>Please provide your reasons, including benefits and challenges as well as any other relevant information. </a:t>
            </a:r>
          </a:p>
        </p:txBody>
      </p:sp>
      <p:sp>
        <p:nvSpPr>
          <p:cNvPr id="14" name="TextBox 13">
            <a:extLst>
              <a:ext uri="{FF2B5EF4-FFF2-40B4-BE49-F238E27FC236}">
                <a16:creationId xmlns:a16="http://schemas.microsoft.com/office/drawing/2014/main" id="{17733C7F-48FE-8987-2255-2F7EBCB6230F}"/>
              </a:ext>
            </a:extLst>
          </p:cNvPr>
          <p:cNvSpPr txBox="1"/>
          <p:nvPr/>
        </p:nvSpPr>
        <p:spPr>
          <a:xfrm>
            <a:off x="324584" y="4519497"/>
            <a:ext cx="675185" cy="584775"/>
          </a:xfrm>
          <a:prstGeom prst="rect">
            <a:avLst/>
          </a:prstGeom>
          <a:noFill/>
        </p:spPr>
        <p:txBody>
          <a:bodyPr wrap="none" rtlCol="0">
            <a:spAutoFit/>
          </a:bodyPr>
          <a:lstStyle/>
          <a:p>
            <a:r>
              <a:rPr lang="en-US" sz="3200" b="1" dirty="0">
                <a:solidFill>
                  <a:schemeClr val="accent4"/>
                </a:solidFill>
              </a:rPr>
              <a:t>Q2</a:t>
            </a:r>
          </a:p>
        </p:txBody>
      </p:sp>
      <p:sp>
        <p:nvSpPr>
          <p:cNvPr id="15" name="TextBox 14">
            <a:extLst>
              <a:ext uri="{FF2B5EF4-FFF2-40B4-BE49-F238E27FC236}">
                <a16:creationId xmlns:a16="http://schemas.microsoft.com/office/drawing/2014/main" id="{43B675EE-2A2E-A385-F3E6-946BC92172E5}"/>
              </a:ext>
            </a:extLst>
          </p:cNvPr>
          <p:cNvSpPr txBox="1"/>
          <p:nvPr/>
        </p:nvSpPr>
        <p:spPr>
          <a:xfrm>
            <a:off x="316866" y="2530958"/>
            <a:ext cx="675185" cy="584775"/>
          </a:xfrm>
          <a:prstGeom prst="rect">
            <a:avLst/>
          </a:prstGeom>
          <a:noFill/>
        </p:spPr>
        <p:txBody>
          <a:bodyPr wrap="none" rtlCol="0">
            <a:spAutoFit/>
          </a:bodyPr>
          <a:lstStyle/>
          <a:p>
            <a:r>
              <a:rPr lang="en-US" sz="3200" b="1" dirty="0">
                <a:solidFill>
                  <a:schemeClr val="accent4"/>
                </a:solidFill>
              </a:rPr>
              <a:t>Q1</a:t>
            </a:r>
          </a:p>
        </p:txBody>
      </p:sp>
      <p:sp>
        <p:nvSpPr>
          <p:cNvPr id="16" name="TextBox 15">
            <a:extLst>
              <a:ext uri="{FF2B5EF4-FFF2-40B4-BE49-F238E27FC236}">
                <a16:creationId xmlns:a16="http://schemas.microsoft.com/office/drawing/2014/main" id="{9174CFCC-FD96-E43B-18D8-E552BCEACD9C}"/>
              </a:ext>
            </a:extLst>
          </p:cNvPr>
          <p:cNvSpPr txBox="1"/>
          <p:nvPr/>
        </p:nvSpPr>
        <p:spPr>
          <a:xfrm>
            <a:off x="562341" y="1671268"/>
            <a:ext cx="9114094" cy="400110"/>
          </a:xfrm>
          <a:prstGeom prst="rect">
            <a:avLst/>
          </a:prstGeom>
          <a:noFill/>
        </p:spPr>
        <p:txBody>
          <a:bodyPr wrap="square">
            <a:spAutoFit/>
          </a:bodyPr>
          <a:lstStyle/>
          <a:p>
            <a:pPr>
              <a:lnSpc>
                <a:spcPct val="100000"/>
              </a:lnSpc>
              <a:spcBef>
                <a:spcPts val="1200"/>
              </a:spcBef>
              <a:defRPr/>
            </a:pPr>
            <a:r>
              <a:rPr lang="en-US" sz="2000" dirty="0">
                <a:solidFill>
                  <a:srgbClr val="000000"/>
                </a:solidFill>
              </a:rPr>
              <a:t>Stakeholders invited to share views on four questions [from Briefing Note, Section II]</a:t>
            </a:r>
          </a:p>
        </p:txBody>
      </p:sp>
      <p:sp>
        <p:nvSpPr>
          <p:cNvPr id="7" name="TextBox 6">
            <a:extLst>
              <a:ext uri="{FF2B5EF4-FFF2-40B4-BE49-F238E27FC236}">
                <a16:creationId xmlns:a16="http://schemas.microsoft.com/office/drawing/2014/main" id="{C0FD1833-20B5-4A9B-5325-12D88EA4E8EA}"/>
              </a:ext>
            </a:extLst>
          </p:cNvPr>
          <p:cNvSpPr txBox="1"/>
          <p:nvPr/>
        </p:nvSpPr>
        <p:spPr>
          <a:xfrm>
            <a:off x="1069337" y="1074329"/>
            <a:ext cx="9114093" cy="323165"/>
          </a:xfrm>
          <a:prstGeom prst="rect">
            <a:avLst/>
          </a:prstGeom>
          <a:noFill/>
        </p:spPr>
        <p:txBody>
          <a:bodyPr wrap="square">
            <a:spAutoFit/>
          </a:bodyPr>
          <a:lstStyle/>
          <a:p>
            <a:r>
              <a:rPr lang="en-US" sz="1500" b="1" dirty="0">
                <a:hlinkClick r:id="rId9"/>
              </a:rPr>
              <a:t>Link to Briefing Note:</a:t>
            </a:r>
            <a:r>
              <a:rPr lang="en-US" sz="1500" dirty="0">
                <a:hlinkClick r:id="rId9"/>
              </a:rPr>
              <a:t> IESBA Firm Culture &amp; Governance Project | Ethics Board</a:t>
            </a:r>
            <a:endParaRPr lang="en-US" sz="1500" dirty="0"/>
          </a:p>
        </p:txBody>
      </p:sp>
    </p:spTree>
    <p:extLst>
      <p:ext uri="{BB962C8B-B14F-4D97-AF65-F5344CB8AC3E}">
        <p14:creationId xmlns:p14="http://schemas.microsoft.com/office/powerpoint/2010/main" val="416389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87B2A-EB8D-822D-75C5-84AD9989DE1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97BAF7-DA46-945B-718E-D2306EE237AF}"/>
              </a:ext>
            </a:extLst>
          </p:cNvPr>
          <p:cNvSpPr>
            <a:spLocks noGrp="1"/>
          </p:cNvSpPr>
          <p:nvPr>
            <p:ph type="sldNum" sz="quarter" idx="12"/>
          </p:nvPr>
        </p:nvSpPr>
        <p:spPr/>
        <p:txBody>
          <a:bodyPr/>
          <a:lstStyle/>
          <a:p>
            <a:fld id="{50ACEBBF-944F-8349-945C-78F972EF34F6}" type="slidenum">
              <a:rPr lang="en-US" smtClean="0"/>
              <a:pPr/>
              <a:t>9</a:t>
            </a:fld>
            <a:endParaRPr lang="en-US" dirty="0"/>
          </a:p>
        </p:txBody>
      </p:sp>
      <p:sp>
        <p:nvSpPr>
          <p:cNvPr id="6" name="Title 4">
            <a:extLst>
              <a:ext uri="{FF2B5EF4-FFF2-40B4-BE49-F238E27FC236}">
                <a16:creationId xmlns:a16="http://schemas.microsoft.com/office/drawing/2014/main" id="{0C2C4B04-678D-F3DC-EA53-8D751F5AAD27}"/>
              </a:ext>
            </a:extLst>
          </p:cNvPr>
          <p:cNvSpPr>
            <a:spLocks noGrp="1"/>
          </p:cNvSpPr>
          <p:nvPr>
            <p:ph type="title"/>
          </p:nvPr>
        </p:nvSpPr>
        <p:spPr>
          <a:xfrm>
            <a:off x="1028700" y="572877"/>
            <a:ext cx="10134600" cy="550843"/>
          </a:xfrm>
        </p:spPr>
        <p:txBody>
          <a:bodyPr/>
          <a:lstStyle/>
          <a:p>
            <a:r>
              <a:rPr lang="en-US" sz="3600" dirty="0"/>
              <a:t>Questions for Focus Group Meetings</a:t>
            </a:r>
          </a:p>
        </p:txBody>
      </p:sp>
      <p:pic>
        <p:nvPicPr>
          <p:cNvPr id="10" name="Graphic 9" descr="Question Mark with solid fill">
            <a:extLst>
              <a:ext uri="{FF2B5EF4-FFF2-40B4-BE49-F238E27FC236}">
                <a16:creationId xmlns:a16="http://schemas.microsoft.com/office/drawing/2014/main" id="{D2D382A6-A1AD-5F98-AEF0-998C77DB245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1334" y="4277324"/>
            <a:ext cx="2223793" cy="2223793"/>
          </a:xfrm>
          <a:prstGeom prst="rect">
            <a:avLst/>
          </a:prstGeom>
        </p:spPr>
      </p:pic>
      <p:pic>
        <p:nvPicPr>
          <p:cNvPr id="11" name="Graphic 10" descr="Question Mark with solid fill">
            <a:extLst>
              <a:ext uri="{FF2B5EF4-FFF2-40B4-BE49-F238E27FC236}">
                <a16:creationId xmlns:a16="http://schemas.microsoft.com/office/drawing/2014/main" id="{85E7112B-3275-3A49-0349-3CC01122A3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48003" y="1656617"/>
            <a:ext cx="2223793" cy="2223793"/>
          </a:xfrm>
          <a:prstGeom prst="rect">
            <a:avLst/>
          </a:prstGeom>
        </p:spPr>
      </p:pic>
      <p:pic>
        <p:nvPicPr>
          <p:cNvPr id="12" name="Graphic 11" descr="Question Mark with solid fill">
            <a:extLst>
              <a:ext uri="{FF2B5EF4-FFF2-40B4-BE49-F238E27FC236}">
                <a16:creationId xmlns:a16="http://schemas.microsoft.com/office/drawing/2014/main" id="{B3AC0EEA-0461-B6A1-36C7-F6CE5FFDC4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44151" y="2998101"/>
            <a:ext cx="2223793" cy="2223793"/>
          </a:xfrm>
          <a:prstGeom prst="rect">
            <a:avLst/>
          </a:prstGeom>
        </p:spPr>
      </p:pic>
      <p:sp>
        <p:nvSpPr>
          <p:cNvPr id="3" name="Rectangle: Rounded Corners 2">
            <a:extLst>
              <a:ext uri="{FF2B5EF4-FFF2-40B4-BE49-F238E27FC236}">
                <a16:creationId xmlns:a16="http://schemas.microsoft.com/office/drawing/2014/main" id="{1BCEC193-8DE9-7871-1515-56E4B528F35D}"/>
              </a:ext>
            </a:extLst>
          </p:cNvPr>
          <p:cNvSpPr/>
          <p:nvPr/>
        </p:nvSpPr>
        <p:spPr>
          <a:xfrm>
            <a:off x="1114308" y="1739661"/>
            <a:ext cx="8562127" cy="306383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5" name="Rectangle: Rounded Corners 4">
            <a:extLst>
              <a:ext uri="{FF2B5EF4-FFF2-40B4-BE49-F238E27FC236}">
                <a16:creationId xmlns:a16="http://schemas.microsoft.com/office/drawing/2014/main" id="{958D3A01-23A9-85DD-456B-F1DCCFA4D0FA}"/>
              </a:ext>
            </a:extLst>
          </p:cNvPr>
          <p:cNvSpPr/>
          <p:nvPr/>
        </p:nvSpPr>
        <p:spPr>
          <a:xfrm>
            <a:off x="1114309" y="4965539"/>
            <a:ext cx="8562126" cy="1192192"/>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6F9D2CE8-FE28-3BCF-58E0-6F2C842C6A6C}"/>
              </a:ext>
            </a:extLst>
          </p:cNvPr>
          <p:cNvSpPr txBox="1"/>
          <p:nvPr/>
        </p:nvSpPr>
        <p:spPr>
          <a:xfrm>
            <a:off x="1336397" y="1829727"/>
            <a:ext cx="8124937" cy="2862322"/>
          </a:xfrm>
          <a:prstGeom prst="rect">
            <a:avLst/>
          </a:prstGeom>
          <a:noFill/>
        </p:spPr>
        <p:txBody>
          <a:bodyPr wrap="square">
            <a:spAutoFit/>
          </a:bodyPr>
          <a:lstStyle/>
          <a:p>
            <a:pPr>
              <a:lnSpc>
                <a:spcPct val="100000"/>
              </a:lnSpc>
              <a:spcBef>
                <a:spcPts val="1200"/>
              </a:spcBef>
              <a:defRPr/>
            </a:pPr>
            <a:r>
              <a:rPr lang="en-US" sz="2000" i="1" dirty="0">
                <a:solidFill>
                  <a:srgbClr val="000000"/>
                </a:solidFill>
              </a:rPr>
              <a:t>For each set of IESBA viewpoints on the eight FCG elements: </a:t>
            </a:r>
          </a:p>
          <a:p>
            <a:pPr marL="342900" indent="-342900">
              <a:lnSpc>
                <a:spcPct val="100000"/>
              </a:lnSpc>
              <a:spcBef>
                <a:spcPts val="1200"/>
              </a:spcBef>
              <a:buAutoNum type="alphaLcParenBoth"/>
              <a:defRPr/>
            </a:pPr>
            <a:r>
              <a:rPr lang="en-US" sz="2000" i="1" dirty="0">
                <a:solidFill>
                  <a:srgbClr val="000000"/>
                </a:solidFill>
              </a:rPr>
              <a:t>Which of the viewpoints do you believe could evolve into key, enduring principles of the framework? </a:t>
            </a:r>
          </a:p>
          <a:p>
            <a:pPr marL="342900" indent="-342900">
              <a:lnSpc>
                <a:spcPct val="100000"/>
              </a:lnSpc>
              <a:spcBef>
                <a:spcPts val="1200"/>
              </a:spcBef>
              <a:buAutoNum type="alphaLcParenBoth"/>
              <a:defRPr/>
            </a:pPr>
            <a:r>
              <a:rPr lang="en-US" sz="2000" i="1" dirty="0">
                <a:solidFill>
                  <a:srgbClr val="000000"/>
                </a:solidFill>
              </a:rPr>
              <a:t>Are the viewpoints clear, implementable and proportionate? </a:t>
            </a:r>
          </a:p>
          <a:p>
            <a:pPr marL="342900" indent="-342900">
              <a:lnSpc>
                <a:spcPct val="100000"/>
              </a:lnSpc>
              <a:spcBef>
                <a:spcPts val="1200"/>
              </a:spcBef>
              <a:buAutoNum type="alphaLcParenBoth"/>
              <a:defRPr/>
            </a:pPr>
            <a:r>
              <a:rPr lang="en-US" sz="2000" i="1" dirty="0">
                <a:solidFill>
                  <a:srgbClr val="000000"/>
                </a:solidFill>
              </a:rPr>
              <a:t>Is there anything missing from the viewpoints that should be included as a key principle of the framework? </a:t>
            </a:r>
          </a:p>
          <a:p>
            <a:pPr>
              <a:lnSpc>
                <a:spcPct val="100000"/>
              </a:lnSpc>
              <a:spcBef>
                <a:spcPts val="1200"/>
              </a:spcBef>
              <a:defRPr/>
            </a:pPr>
            <a:r>
              <a:rPr lang="en-US" sz="2000" i="1" dirty="0">
                <a:solidFill>
                  <a:srgbClr val="000000"/>
                </a:solidFill>
              </a:rPr>
              <a:t>Please provide your reasons for your responses. </a:t>
            </a:r>
          </a:p>
        </p:txBody>
      </p:sp>
      <p:sp>
        <p:nvSpPr>
          <p:cNvPr id="13" name="TextBox 12">
            <a:extLst>
              <a:ext uri="{FF2B5EF4-FFF2-40B4-BE49-F238E27FC236}">
                <a16:creationId xmlns:a16="http://schemas.microsoft.com/office/drawing/2014/main" id="{DCCC083D-5BF4-1A16-AEFD-70210D5DFA77}"/>
              </a:ext>
            </a:extLst>
          </p:cNvPr>
          <p:cNvSpPr txBox="1"/>
          <p:nvPr/>
        </p:nvSpPr>
        <p:spPr>
          <a:xfrm>
            <a:off x="1336397" y="5048997"/>
            <a:ext cx="8340037" cy="1015663"/>
          </a:xfrm>
          <a:prstGeom prst="rect">
            <a:avLst/>
          </a:prstGeom>
          <a:noFill/>
        </p:spPr>
        <p:txBody>
          <a:bodyPr wrap="square">
            <a:spAutoFit/>
          </a:bodyPr>
          <a:lstStyle/>
          <a:p>
            <a:pPr>
              <a:lnSpc>
                <a:spcPct val="100000"/>
              </a:lnSpc>
              <a:spcBef>
                <a:spcPts val="1200"/>
              </a:spcBef>
              <a:defRPr/>
            </a:pPr>
            <a:r>
              <a:rPr lang="en-US" sz="2000" i="1" dirty="0">
                <a:solidFill>
                  <a:srgbClr val="000000"/>
                </a:solidFill>
              </a:rPr>
              <a:t>Please provide any additional information or matters for the IESBA to consider in the development of the FCG framework, such as your firm’s (or firms’) practices on ethical culture.</a:t>
            </a:r>
          </a:p>
        </p:txBody>
      </p:sp>
      <p:sp>
        <p:nvSpPr>
          <p:cNvPr id="14" name="TextBox 13">
            <a:extLst>
              <a:ext uri="{FF2B5EF4-FFF2-40B4-BE49-F238E27FC236}">
                <a16:creationId xmlns:a16="http://schemas.microsoft.com/office/drawing/2014/main" id="{6430FFEC-7308-996E-D19A-50C4DC645128}"/>
              </a:ext>
            </a:extLst>
          </p:cNvPr>
          <p:cNvSpPr txBox="1"/>
          <p:nvPr/>
        </p:nvSpPr>
        <p:spPr>
          <a:xfrm>
            <a:off x="325793" y="5221894"/>
            <a:ext cx="675185" cy="584775"/>
          </a:xfrm>
          <a:prstGeom prst="rect">
            <a:avLst/>
          </a:prstGeom>
          <a:noFill/>
        </p:spPr>
        <p:txBody>
          <a:bodyPr wrap="none" rtlCol="0">
            <a:spAutoFit/>
          </a:bodyPr>
          <a:lstStyle/>
          <a:p>
            <a:r>
              <a:rPr lang="en-US" sz="3200" b="1" dirty="0">
                <a:solidFill>
                  <a:schemeClr val="accent4"/>
                </a:solidFill>
              </a:rPr>
              <a:t>Q4</a:t>
            </a:r>
          </a:p>
        </p:txBody>
      </p:sp>
      <p:sp>
        <p:nvSpPr>
          <p:cNvPr id="15" name="TextBox 14">
            <a:extLst>
              <a:ext uri="{FF2B5EF4-FFF2-40B4-BE49-F238E27FC236}">
                <a16:creationId xmlns:a16="http://schemas.microsoft.com/office/drawing/2014/main" id="{174B0E5B-3C7F-FC10-0291-7DF5910A2878}"/>
              </a:ext>
            </a:extLst>
          </p:cNvPr>
          <p:cNvSpPr txBox="1"/>
          <p:nvPr/>
        </p:nvSpPr>
        <p:spPr>
          <a:xfrm>
            <a:off x="282611" y="3031275"/>
            <a:ext cx="675185" cy="584775"/>
          </a:xfrm>
          <a:prstGeom prst="rect">
            <a:avLst/>
          </a:prstGeom>
          <a:noFill/>
        </p:spPr>
        <p:txBody>
          <a:bodyPr wrap="none" rtlCol="0">
            <a:spAutoFit/>
          </a:bodyPr>
          <a:lstStyle/>
          <a:p>
            <a:r>
              <a:rPr lang="en-US" sz="3200" b="1" dirty="0">
                <a:solidFill>
                  <a:schemeClr val="accent4"/>
                </a:solidFill>
              </a:rPr>
              <a:t>Q3</a:t>
            </a:r>
          </a:p>
        </p:txBody>
      </p:sp>
      <p:sp>
        <p:nvSpPr>
          <p:cNvPr id="4" name="TextBox 3">
            <a:extLst>
              <a:ext uri="{FF2B5EF4-FFF2-40B4-BE49-F238E27FC236}">
                <a16:creationId xmlns:a16="http://schemas.microsoft.com/office/drawing/2014/main" id="{DBC22EC6-441A-6EB6-36D1-E4DBD6612854}"/>
              </a:ext>
            </a:extLst>
          </p:cNvPr>
          <p:cNvSpPr txBox="1"/>
          <p:nvPr/>
        </p:nvSpPr>
        <p:spPr>
          <a:xfrm>
            <a:off x="1084327" y="1074329"/>
            <a:ext cx="9114093" cy="323165"/>
          </a:xfrm>
          <a:prstGeom prst="rect">
            <a:avLst/>
          </a:prstGeom>
          <a:noFill/>
        </p:spPr>
        <p:txBody>
          <a:bodyPr wrap="square">
            <a:spAutoFit/>
          </a:bodyPr>
          <a:lstStyle/>
          <a:p>
            <a:r>
              <a:rPr lang="en-US" sz="1500" b="1" dirty="0">
                <a:hlinkClick r:id="rId9"/>
              </a:rPr>
              <a:t>Link to Briefing Note:</a:t>
            </a:r>
            <a:r>
              <a:rPr lang="en-US" sz="1500" dirty="0">
                <a:hlinkClick r:id="rId9"/>
              </a:rPr>
              <a:t> IESBA Firm Culture &amp; Governance Project | Ethics Board</a:t>
            </a:r>
            <a:endParaRPr lang="en-US" sz="1500" dirty="0"/>
          </a:p>
        </p:txBody>
      </p:sp>
    </p:spTree>
    <p:extLst>
      <p:ext uri="{BB962C8B-B14F-4D97-AF65-F5344CB8AC3E}">
        <p14:creationId xmlns:p14="http://schemas.microsoft.com/office/powerpoint/2010/main" val="150409075"/>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FA38248A-62B5-40BC-81B6-A1990A7274B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12391508-7617-4896-9317-DB1B31635975}"/>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3D2F1AD5-9FFC-489B-BE84-4FCDD9E395A6}"/>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6FDD1C1A-CA82-4FCB-B831-39DE7DA84091}"/>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740D4B39-5758-4BCB-BF33-E41463E7F02D}"/>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196D5EDB-3521-422D-B63A-37AD04C74388}"/>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6CD91B53-ADF2-4A1D-AA33-556416998C55}"/>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964F1DBC-B48C-4D5F-8532-00F2D8566E0B}"/>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themeOverride>
</file>

<file path=ppt/theme/themeOverride2.xml><?xml version="1.0" encoding="utf-8"?>
<a:themeOverride xmlns:a="http://schemas.openxmlformats.org/drawingml/2006/main">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AAAB496F3C0646B452B905FFB8A0AD" ma:contentTypeVersion="8" ma:contentTypeDescription="Create a new document." ma:contentTypeScope="" ma:versionID="288a00d4f2ad6ca9f605449d9a53d1ed">
  <xsd:schema xmlns:xsd="http://www.w3.org/2001/XMLSchema" xmlns:xs="http://www.w3.org/2001/XMLSchema" xmlns:p="http://schemas.microsoft.com/office/2006/metadata/properties" xmlns:ns2="5467292b-fa7e-4db3-9f10-2f0e7ad6516b" targetNamespace="http://schemas.microsoft.com/office/2006/metadata/properties" ma:root="true" ma:fieldsID="a2d75f4a3b92a70daa7673ec14f1a307" ns2:_="">
    <xsd:import namespace="5467292b-fa7e-4db3-9f10-2f0e7ad6516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67292b-fa7e-4db3-9f10-2f0e7ad651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2.xml><?xml version="1.0" encoding="utf-8"?>
<ds:datastoreItem xmlns:ds="http://schemas.openxmlformats.org/officeDocument/2006/customXml" ds:itemID="{0F838CB8-0881-406E-A9B8-51DD25DC81A4}">
  <ds:schemaRefs>
    <ds:schemaRef ds:uri="http://purl.org/dc/dcmitype/"/>
    <ds:schemaRef ds:uri="http://www.w3.org/XML/1998/namespace"/>
    <ds:schemaRef ds:uri="http://schemas.microsoft.com/office/2006/metadata/properties"/>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5467292b-fa7e-4db3-9f10-2f0e7ad6516b"/>
  </ds:schemaRefs>
</ds:datastoreItem>
</file>

<file path=customXml/itemProps3.xml><?xml version="1.0" encoding="utf-8"?>
<ds:datastoreItem xmlns:ds="http://schemas.openxmlformats.org/officeDocument/2006/customXml" ds:itemID="{8DCC6CE4-635F-4BC3-9B46-615CFF2C4093}">
  <ds:schemaRefs>
    <ds:schemaRef ds:uri="5467292b-fa7e-4db3-9f10-2f0e7ad651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June 2025 Board - FCG - DRAFT</Template>
  <TotalTime>0</TotalTime>
  <Words>1028</Words>
  <Application>Microsoft Office PowerPoint</Application>
  <PresentationFormat>Widescreen</PresentationFormat>
  <Paragraphs>146</Paragraphs>
  <Slides>14</Slides>
  <Notes>6</Notes>
  <HiddenSlides>0</HiddenSlides>
  <MMClips>0</MMClips>
  <ScaleCrop>false</ScaleCrop>
  <HeadingPairs>
    <vt:vector size="6" baseType="variant">
      <vt:variant>
        <vt:lpstr>Fonts Used</vt:lpstr>
      </vt:variant>
      <vt:variant>
        <vt:i4>4</vt:i4>
      </vt:variant>
      <vt:variant>
        <vt:lpstr>Theme</vt:lpstr>
      </vt:variant>
      <vt:variant>
        <vt:i4>8</vt:i4>
      </vt:variant>
      <vt:variant>
        <vt:lpstr>Slide Titles</vt:lpstr>
      </vt:variant>
      <vt:variant>
        <vt:i4>14</vt:i4>
      </vt:variant>
    </vt:vector>
  </HeadingPairs>
  <TitlesOfParts>
    <vt:vector size="26" baseType="lpstr">
      <vt:lpstr>Aptos</vt:lpstr>
      <vt:lpstr>Arial</vt:lpstr>
      <vt:lpstr>Calibri</vt:lpstr>
      <vt:lpstr>Calibri Light</vt:lpstr>
      <vt:lpstr>IFEA slides</vt:lpstr>
      <vt:lpstr>IAASB slides</vt:lpstr>
      <vt:lpstr>IESBA slides</vt:lpstr>
      <vt:lpstr>IAASB and IESBA</vt:lpstr>
      <vt:lpstr>Opening slides</vt:lpstr>
      <vt:lpstr>Break or transition slides</vt:lpstr>
      <vt:lpstr>Break or transition slides 2</vt:lpstr>
      <vt:lpstr>Closing slides</vt:lpstr>
      <vt:lpstr>Firm Culture &amp; Governance</vt:lpstr>
      <vt:lpstr>Agenda</vt:lpstr>
      <vt:lpstr>FCG Dialogues, Q1-Q2 2026</vt:lpstr>
      <vt:lpstr>Launch of FCG Dialogues - January 2026 Asia Outreach</vt:lpstr>
      <vt:lpstr>Summary of feedback, Asia Outreach</vt:lpstr>
      <vt:lpstr>Summary of feedback, Asia Outreach</vt:lpstr>
      <vt:lpstr>Upcoming Dialogues Until June 2026</vt:lpstr>
      <vt:lpstr>Questions for Focus Group Meetings</vt:lpstr>
      <vt:lpstr>Questions for Focus Group Meetings</vt:lpstr>
      <vt:lpstr>FCG Communications and Other Initiatives</vt:lpstr>
      <vt:lpstr>IESBA-IAASB Coordination</vt:lpstr>
      <vt:lpstr>FCG Simulations to Complement Dialogues</vt:lpstr>
      <vt:lpstr>Questions?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Joanne Holt</dc:creator>
  <cp:lastModifiedBy>Joanne Holt</cp:lastModifiedBy>
  <cp:revision>2</cp:revision>
  <dcterms:created xsi:type="dcterms:W3CDTF">2025-05-14T22:06:32Z</dcterms:created>
  <dcterms:modified xsi:type="dcterms:W3CDTF">2026-03-09T13:37:27Z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0x010100BFAAAB496F3C0646B452B905FFB8A0AD</vt:lpwstr>
  </property>
  <property fmtid="{D5CDD505-2E9C-101B-9397-08002B2CF9AE}" pid="3" name="MediaServiceImageTags">
    <vt:lpwstr/>
  </property>
</Properties>
</file>