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7.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77" r:id="rId5"/>
    <p:sldMasterId id="2147483685" r:id="rId6"/>
    <p:sldMasterId id="2147483752" r:id="rId7"/>
    <p:sldMasterId id="2147483747" r:id="rId8"/>
    <p:sldMasterId id="2147483711" r:id="rId9"/>
    <p:sldMasterId id="2147483717" r:id="rId10"/>
    <p:sldMasterId id="2147483726" r:id="rId11"/>
  </p:sldMasterIdLst>
  <p:notesMasterIdLst>
    <p:notesMasterId r:id="rId18"/>
  </p:notesMasterIdLst>
  <p:sldIdLst>
    <p:sldId id="268" r:id="rId12"/>
    <p:sldId id="326" r:id="rId13"/>
    <p:sldId id="2147472486" r:id="rId14"/>
    <p:sldId id="2147472487" r:id="rId15"/>
    <p:sldId id="2147472488" r:id="rId16"/>
    <p:sldId id="27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AASB" id="{02400C2F-82A9-A04D-8584-D76EF6040E69}">
          <p14:sldIdLst/>
        </p14:section>
        <p14:section name="IESBA" id="{C7A6A806-A4F1-574B-9F2E-E15B44EE21E0}">
          <p14:sldIdLst>
            <p14:sldId id="268"/>
            <p14:sldId id="326"/>
            <p14:sldId id="2147472486"/>
            <p14:sldId id="2147472487"/>
            <p14:sldId id="2147472488"/>
            <p14:sldId id="275"/>
          </p14:sldIdLst>
        </p14:section>
        <p14:section name="IFEA" id="{255F6EB1-3DFF-674C-8241-A9013C8F5367}">
          <p14:sldIdLst/>
        </p14:section>
        <p14:section name="IAASB &amp; IESBA" id="{7364EB5A-9E40-436F-9F8C-10FC40E36B0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4C7157-3542-0567-DD60-DE029F9D3A01}" name="Rui Peres Jorge" initials="RP" userId="S::ruiperesjorge@ethicsboard.org::3c860977-b791-4c39-8f8c-f24feaa6a3a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E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B898FC-93CC-4524-8399-0861C3128C7C}" v="5" dt="2026-03-09T19:00:59.0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00" autoAdjust="0"/>
    <p:restoredTop sz="94694"/>
  </p:normalViewPr>
  <p:slideViewPr>
    <p:cSldViewPr snapToGrid="0">
      <p:cViewPr varScale="1">
        <p:scale>
          <a:sx n="78" d="100"/>
          <a:sy n="78" d="100"/>
        </p:scale>
        <p:origin x="117" y="5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4.xml"/><Relationship Id="rId23"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i Peres Jorge" userId="3c860977-b791-4c39-8f8c-f24feaa6a3ae" providerId="ADAL" clId="{0F2BF2CA-577A-40C3-9C61-45AD9EB620E9}"/>
    <pc:docChg chg="custSel addSld modSld">
      <pc:chgData name="Rui Peres Jorge" userId="3c860977-b791-4c39-8f8c-f24feaa6a3ae" providerId="ADAL" clId="{0F2BF2CA-577A-40C3-9C61-45AD9EB620E9}" dt="2026-03-09T19:05:32.818" v="433" actId="113"/>
      <pc:docMkLst>
        <pc:docMk/>
      </pc:docMkLst>
      <pc:sldChg chg="modSp mod">
        <pc:chgData name="Rui Peres Jorge" userId="3c860977-b791-4c39-8f8c-f24feaa6a3ae" providerId="ADAL" clId="{0F2BF2CA-577A-40C3-9C61-45AD9EB620E9}" dt="2026-03-09T19:04:18.592" v="391" actId="20577"/>
        <pc:sldMkLst>
          <pc:docMk/>
          <pc:sldMk cId="3970331808" sldId="2147472486"/>
        </pc:sldMkLst>
        <pc:spChg chg="mod">
          <ac:chgData name="Rui Peres Jorge" userId="3c860977-b791-4c39-8f8c-f24feaa6a3ae" providerId="ADAL" clId="{0F2BF2CA-577A-40C3-9C61-45AD9EB620E9}" dt="2026-03-09T19:04:18.592" v="391" actId="20577"/>
          <ac:spMkLst>
            <pc:docMk/>
            <pc:sldMk cId="3970331808" sldId="2147472486"/>
            <ac:spMk id="6" creationId="{3F5B24C2-C43D-BDF0-4C2E-C09696EF3418}"/>
          </ac:spMkLst>
        </pc:spChg>
      </pc:sldChg>
      <pc:sldChg chg="modSp add mod">
        <pc:chgData name="Rui Peres Jorge" userId="3c860977-b791-4c39-8f8c-f24feaa6a3ae" providerId="ADAL" clId="{0F2BF2CA-577A-40C3-9C61-45AD9EB620E9}" dt="2026-03-09T19:05:32.818" v="433" actId="113"/>
        <pc:sldMkLst>
          <pc:docMk/>
          <pc:sldMk cId="2750877482" sldId="2147472488"/>
        </pc:sldMkLst>
        <pc:spChg chg="mod">
          <ac:chgData name="Rui Peres Jorge" userId="3c860977-b791-4c39-8f8c-f24feaa6a3ae" providerId="ADAL" clId="{0F2BF2CA-577A-40C3-9C61-45AD9EB620E9}" dt="2026-03-09T19:01:05.932" v="173" actId="20577"/>
          <ac:spMkLst>
            <pc:docMk/>
            <pc:sldMk cId="2750877482" sldId="2147472488"/>
            <ac:spMk id="2" creationId="{325E8985-B760-56F2-0DBC-DAD19D3DD4FD}"/>
          </ac:spMkLst>
        </pc:spChg>
        <pc:spChg chg="mod">
          <ac:chgData name="Rui Peres Jorge" userId="3c860977-b791-4c39-8f8c-f24feaa6a3ae" providerId="ADAL" clId="{0F2BF2CA-577A-40C3-9C61-45AD9EB620E9}" dt="2026-03-09T19:05:32.818" v="433" actId="113"/>
          <ac:spMkLst>
            <pc:docMk/>
            <pc:sldMk cId="2750877482" sldId="2147472488"/>
            <ac:spMk id="6" creationId="{A5D02427-E875-C4AB-1F83-A32B24045E0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D0781-142E-CC49-A611-A51DCE654331}" type="datetimeFigureOut">
              <a:rPr lang="en-US" smtClean="0"/>
              <a:t>3/9/2026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7B25E-7D87-DB4C-BF4D-098E9D284492}" type="slidenum">
              <a:rPr lang="en-US" smtClean="0"/>
              <a:t>‹#›</a:t>
            </a:fld>
            <a:endParaRPr lang="en-US"/>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1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4.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15.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15.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dirty="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dirty="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dirty="0">
                <a:solidFill>
                  <a:schemeClr val="accent1"/>
                </a:solidFill>
                <a:effectLst/>
                <a:latin typeface="Calibri" panose="020F0502020204030204" pitchFamily="34" charset="0"/>
                <a:cs typeface="Calibri" panose="020F0502020204030204" pitchFamily="34" charset="0"/>
              </a:rPr>
              <a:t>IFEA</a:t>
            </a:r>
          </a:p>
          <a:p>
            <a:endParaRPr lang="en-US" dirty="0"/>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dirty="0"/>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dirty="0">
                <a:solidFill>
                  <a:schemeClr val="accent1"/>
                </a:solidFill>
                <a:effectLst/>
                <a:latin typeface="Calibri" panose="020F0502020204030204" pitchFamily="34" charset="0"/>
                <a:cs typeface="Calibri" panose="020F0502020204030204" pitchFamily="34" charset="0"/>
              </a:rPr>
              <a:t>IAASB</a:t>
            </a:r>
          </a:p>
          <a:p>
            <a:endParaRPr lang="en-US" dirty="0"/>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dirty="0"/>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dirty="0"/>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dirty="0"/>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dirty="0"/>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dirty="0"/>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dirty="0"/>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dirty="0"/>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dirty="0"/>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dirty="0"/>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dirty="0">
                <a:solidFill>
                  <a:schemeClr val="accent1"/>
                </a:solidFill>
                <a:effectLst/>
                <a:latin typeface="Calibri" panose="020F0502020204030204" pitchFamily="34" charset="0"/>
                <a:cs typeface="Calibri" panose="020F0502020204030204" pitchFamily="34" charset="0"/>
              </a:rPr>
              <a:t>IESBA</a:t>
            </a:r>
          </a:p>
          <a:p>
            <a:endParaRPr lang="en-US" dirty="0"/>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dirty="0"/>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dirty="0"/>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dirty="0"/>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dirty="0"/>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dirty="0"/>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dirty="0"/>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dirty="0"/>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AASB and 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165653567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AASB and IESB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80896968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AASB and 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1916894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AASB and IESB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396169480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AASB and IESB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432142035"/>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endParaRPr lang="en-US" dirty="0"/>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endParaRPr lang="en-US" dirty="0"/>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endParaRPr lang="en-US" dirty="0"/>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161893352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endParaRPr lang="en-US" dirty="0"/>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endParaRPr lang="en-US" dirty="0"/>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endParaRPr lang="en-US" dirty="0"/>
          </a:p>
        </p:txBody>
      </p:sp>
    </p:spTree>
    <p:extLst>
      <p:ext uri="{BB962C8B-B14F-4D97-AF65-F5344CB8AC3E}">
        <p14:creationId xmlns:p14="http://schemas.microsoft.com/office/powerpoint/2010/main" val="43882336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AASB and IESB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endParaRPr lang="en-US" dirty="0"/>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Title Copy</a:t>
            </a:r>
          </a:p>
        </p:txBody>
      </p:sp>
    </p:spTree>
    <p:extLst>
      <p:ext uri="{BB962C8B-B14F-4D97-AF65-F5344CB8AC3E}">
        <p14:creationId xmlns:p14="http://schemas.microsoft.com/office/powerpoint/2010/main" val="409983864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dirty="0"/>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dirty="0"/>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FEA, 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dirty="0"/>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dirty="0"/>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51704" y="164884"/>
            <a:ext cx="1815806" cy="1968716"/>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250216" y="164884"/>
            <a:ext cx="2727524" cy="950700"/>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2267510" y="1050660"/>
            <a:ext cx="2710230" cy="991547"/>
          </a:xfrm>
          <a:prstGeom prst="rect">
            <a:avLst/>
          </a:prstGeom>
        </p:spPr>
      </p:pic>
    </p:spTree>
    <p:extLst>
      <p:ext uri="{BB962C8B-B14F-4D97-AF65-F5344CB8AC3E}">
        <p14:creationId xmlns:p14="http://schemas.microsoft.com/office/powerpoint/2010/main" val="2769253580"/>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dirty="0"/>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dirty="0"/>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99442" y="282256"/>
            <a:ext cx="2923007" cy="1018837"/>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3222449" y="226591"/>
            <a:ext cx="2904473" cy="1062612"/>
          </a:xfrm>
          <a:prstGeom prst="rect">
            <a:avLst/>
          </a:prstGeom>
        </p:spPr>
      </p:pic>
    </p:spTree>
    <p:extLst>
      <p:ext uri="{BB962C8B-B14F-4D97-AF65-F5344CB8AC3E}">
        <p14:creationId xmlns:p14="http://schemas.microsoft.com/office/powerpoint/2010/main" val="3171113368"/>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dirty="0"/>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dirty="0"/>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dirty="0"/>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dirty="0"/>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IAASB</a:t>
            </a:r>
            <a:r>
              <a:rPr lang="en-US" sz="2400" b="1" i="0" dirty="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dirty="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dirty="0"/>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IESBA</a:t>
            </a:r>
            <a:r>
              <a:rPr lang="en-US" sz="2400" b="1" i="0" dirty="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dirty="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dirty="0"/>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IFEA</a:t>
            </a:r>
            <a:r>
              <a:rPr lang="en-US" sz="2400" b="1" i="0" dirty="0">
                <a:solidFill>
                  <a:schemeClr val="accent1"/>
                </a:solidFill>
                <a:latin typeface="Calibri Light" panose="020F0302020204030204" pitchFamily="34" charset="0"/>
                <a:cs typeface="Calibri Light" panose="020F0302020204030204" pitchFamily="34" charset="0"/>
              </a:rPr>
              <a:t>  |  </a:t>
            </a:r>
            <a:r>
              <a:rPr lang="en-US" sz="2400" b="0" i="0" dirty="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dirty="0"/>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AASB, IEBS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68129"/>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205887"/>
            <a:ext cx="10740998"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IAASB</a:t>
            </a:r>
            <a:r>
              <a:rPr lang="en-US" sz="2400" b="1" i="0" dirty="0">
                <a:solidFill>
                  <a:schemeClr val="accent1"/>
                </a:solidFill>
                <a:latin typeface="Calibri Light" panose="020F0302020204030204" pitchFamily="34" charset="0"/>
                <a:cs typeface="Calibri Light" panose="020F0302020204030204" pitchFamily="34" charset="0"/>
              </a:rPr>
              <a:t>  |  </a:t>
            </a:r>
            <a:r>
              <a:rPr lang="en-US" sz="2400" b="0" i="0" dirty="0">
                <a:solidFill>
                  <a:schemeClr val="accent1"/>
                </a:solidFill>
                <a:latin typeface="Calibri Light" panose="020F0302020204030204" pitchFamily="34" charset="0"/>
                <a:cs typeface="Calibri Light" panose="020F0302020204030204" pitchFamily="34" charset="0"/>
              </a:rPr>
              <a:t>International Auditing and Assurance Standards Board</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16321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712385"/>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dirty="0"/>
              <a:t>Title</a:t>
            </a:r>
          </a:p>
        </p:txBody>
      </p:sp>
      <p:sp>
        <p:nvSpPr>
          <p:cNvPr id="2" name="TextBox 1">
            <a:extLst>
              <a:ext uri="{FF2B5EF4-FFF2-40B4-BE49-F238E27FC236}">
                <a16:creationId xmlns:a16="http://schemas.microsoft.com/office/drawing/2014/main" id="{427BD668-652B-8325-2B91-3801AB7ED57E}"/>
              </a:ext>
            </a:extLst>
          </p:cNvPr>
          <p:cNvSpPr txBox="1"/>
          <p:nvPr userDrawn="1"/>
        </p:nvSpPr>
        <p:spPr>
          <a:xfrm>
            <a:off x="463296" y="3589735"/>
            <a:ext cx="10740998"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IESBA</a:t>
            </a:r>
            <a:r>
              <a:rPr lang="en-US" sz="1800" b="1" i="0" dirty="0">
                <a:solidFill>
                  <a:schemeClr val="accent1"/>
                </a:solidFill>
                <a:latin typeface="Calibri" panose="020F0502020204030204" pitchFamily="34" charset="0"/>
                <a:cs typeface="Calibri" panose="020F0502020204030204" pitchFamily="34" charset="0"/>
              </a:rPr>
              <a:t> </a:t>
            </a:r>
            <a:r>
              <a:rPr lang="en-US" sz="1800" b="1" i="0" dirty="0">
                <a:solidFill>
                  <a:schemeClr val="accent1"/>
                </a:solidFill>
                <a:latin typeface="Calibri Light" panose="020F0302020204030204" pitchFamily="34" charset="0"/>
                <a:cs typeface="Calibri Light" panose="020F0302020204030204" pitchFamily="34" charset="0"/>
              </a:rPr>
              <a:t> </a:t>
            </a:r>
            <a:r>
              <a:rPr lang="en-US" sz="2400" b="1" i="0" dirty="0">
                <a:solidFill>
                  <a:schemeClr val="accent1"/>
                </a:solidFill>
                <a:latin typeface="Calibri Light" panose="020F0302020204030204" pitchFamily="34" charset="0"/>
                <a:cs typeface="Calibri Light" panose="020F0302020204030204" pitchFamily="34" charset="0"/>
              </a:rPr>
              <a:t> |  </a:t>
            </a:r>
            <a:r>
              <a:rPr lang="en-US" sz="2400" b="0" i="0" dirty="0">
                <a:solidFill>
                  <a:schemeClr val="accent1"/>
                </a:solidFill>
                <a:latin typeface="Calibri Light" panose="020F0302020204030204" pitchFamily="34" charset="0"/>
                <a:cs typeface="Calibri Light" panose="020F0302020204030204" pitchFamily="34" charset="0"/>
              </a:rPr>
              <a:t>International Ethics Standards Board for Accountants</a:t>
            </a:r>
          </a:p>
        </p:txBody>
      </p:sp>
    </p:spTree>
    <p:extLst>
      <p:ext uri="{BB962C8B-B14F-4D97-AF65-F5344CB8AC3E}">
        <p14:creationId xmlns:p14="http://schemas.microsoft.com/office/powerpoint/2010/main" val="116464569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guide id="5" pos="336">
          <p15:clr>
            <a:srgbClr val="FBAE40"/>
          </p15:clr>
        </p15:guide>
        <p15:guide id="6" orient="horz" pos="3168">
          <p15:clr>
            <a:srgbClr val="FBAE40"/>
          </p15:clr>
        </p15:guide>
        <p15:guide id="7" pos="734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dirty="0"/>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dirty="0"/>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dirty="0"/>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dirty="0"/>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dirty="0"/>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dirty="0"/>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dirty="0"/>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dirty="0"/>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dirty="0"/>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err="1"/>
              <a:t>EthicsandAudit.org</a:t>
            </a:r>
            <a:endParaRPr lang="en-US" dirty="0"/>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dirty="0"/>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dirty="0"/>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dirty="0"/>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dirty="0"/>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dirty="0"/>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dirty="0">
                <a:solidFill>
                  <a:schemeClr val="accent1"/>
                </a:solidFill>
                <a:latin typeface="+mj-lt"/>
              </a:rPr>
              <a:t>Follow IAASB</a:t>
            </a:r>
            <a:r>
              <a:rPr lang="en-US" sz="6000" b="0" cap="none" dirty="0">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dirty="0">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dirty="0">
                <a:solidFill>
                  <a:schemeClr val="accent1"/>
                </a:solidFill>
              </a:rPr>
              <a:t>@IAASB_News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dirty="0">
                <a:solidFill>
                  <a:schemeClr val="accent1"/>
                </a:solidFill>
              </a:rPr>
              <a:t>@International Auditing and    </a:t>
            </a:r>
          </a:p>
          <a:p>
            <a:pPr>
              <a:lnSpc>
                <a:spcPts val="3600"/>
              </a:lnSpc>
            </a:pPr>
            <a:r>
              <a:rPr lang="en-US" sz="3200" dirty="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dirty="0">
                <a:solidFill>
                  <a:schemeClr val="accent1"/>
                </a:solidFill>
              </a:rPr>
              <a:t>@International Auditing &amp;    </a:t>
            </a:r>
          </a:p>
          <a:p>
            <a:pPr>
              <a:lnSpc>
                <a:spcPts val="3600"/>
              </a:lnSpc>
            </a:pPr>
            <a:r>
              <a:rPr lang="en-US" sz="3200" dirty="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dirty="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dirty="0">
                <a:solidFill>
                  <a:schemeClr val="accent1"/>
                </a:solidFill>
                <a:latin typeface="+mj-lt"/>
              </a:rPr>
              <a:t>Follow IESBA</a:t>
            </a:r>
            <a:r>
              <a:rPr lang="en-US" sz="6000" b="0" cap="none" dirty="0">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dirty="0">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dirty="0">
                <a:solidFill>
                  <a:schemeClr val="accent1"/>
                </a:solidFill>
              </a:rPr>
              <a:t>@Ethics_Board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dirty="0">
                <a:solidFill>
                  <a:schemeClr val="accent1"/>
                </a:solidFill>
              </a:rPr>
              <a:t>@IESBA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dirty="0">
                <a:solidFill>
                  <a:schemeClr val="accent1"/>
                </a:solidFill>
              </a:rPr>
              <a:t>@IESBA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dirty="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FEA Closing Follow us slide">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dirty="0">
                <a:solidFill>
                  <a:schemeClr val="tx1">
                    <a:lumMod val="90000"/>
                  </a:schemeClr>
                </a:solidFill>
                <a:latin typeface="+mj-lt"/>
              </a:rPr>
              <a:t>Follow IFEA</a:t>
            </a:r>
            <a:r>
              <a:rPr lang="en-US" sz="6000" b="0" cap="none" dirty="0">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dirty="0">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dirty="0">
                <a:solidFill>
                  <a:schemeClr val="accent1"/>
                </a:solidFill>
              </a:rPr>
              <a:t>@ International Foundation for</a:t>
            </a:r>
            <a:br>
              <a:rPr lang="en-US" sz="3200" dirty="0">
                <a:solidFill>
                  <a:schemeClr val="accent1"/>
                </a:solidFill>
              </a:rPr>
            </a:br>
            <a:r>
              <a:rPr lang="en-US" sz="3200" dirty="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dirty="0">
                <a:ln w="0"/>
                <a:solidFill>
                  <a:schemeClr val="accent2"/>
                </a:solidFill>
                <a:effectLst>
                  <a:outerShdw blurRad="38100" dist="19050" dir="2700000" algn="tl" rotWithShape="0">
                    <a:schemeClr val="dk1">
                      <a:alpha val="40000"/>
                    </a:schemeClr>
                  </a:outerShdw>
                </a:effectLst>
              </a:rPr>
              <a:t>Register and subscribe for updates @ </a:t>
            </a:r>
            <a:r>
              <a:rPr lang="en-US" sz="1800" b="0" cap="none" spc="0" dirty="0" err="1">
                <a:ln w="0"/>
                <a:solidFill>
                  <a:schemeClr val="accent2"/>
                </a:solidFill>
                <a:effectLst>
                  <a:outerShdw blurRad="38100" dist="19050" dir="2700000" algn="tl" rotWithShape="0">
                    <a:schemeClr val="dk1">
                      <a:alpha val="40000"/>
                    </a:schemeClr>
                  </a:outerShdw>
                </a:effectLst>
              </a:rPr>
              <a:t>www.IFEA.org</a:t>
            </a:r>
            <a:endParaRPr lang="en-US" sz="1800" b="0" cap="none" spc="0" dirty="0">
              <a:ln w="0"/>
              <a:solidFill>
                <a:schemeClr val="accent2"/>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AASB, IESBA closing follow us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153323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424871"/>
            <a:ext cx="7451124" cy="1015663"/>
          </a:xfrm>
          <a:prstGeom prst="rect">
            <a:avLst/>
          </a:prstGeom>
          <a:noFill/>
        </p:spPr>
        <p:txBody>
          <a:bodyPr wrap="square" rtlCol="0">
            <a:spAutoFit/>
          </a:bodyPr>
          <a:lstStyle/>
          <a:p>
            <a:r>
              <a:rPr lang="en-US" sz="6000" b="0" cap="none" baseline="0" dirty="0">
                <a:solidFill>
                  <a:schemeClr val="tx1">
                    <a:lumMod val="90000"/>
                  </a:schemeClr>
                </a:solidFill>
                <a:latin typeface="+mj-lt"/>
              </a:rPr>
              <a:t>Follow IAASB &amp; IESBA</a:t>
            </a:r>
            <a:r>
              <a:rPr lang="en-US" sz="6000" b="0" cap="none" dirty="0">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276587"/>
            <a:ext cx="3793524" cy="369332"/>
          </a:xfrm>
          <a:prstGeom prst="rect">
            <a:avLst/>
          </a:prstGeom>
          <a:noFill/>
        </p:spPr>
        <p:txBody>
          <a:bodyPr wrap="square" rtlCol="0">
            <a:spAutoFit/>
          </a:bodyPr>
          <a:lstStyle/>
          <a:p>
            <a:r>
              <a:rPr lang="en-US" dirty="0">
                <a:solidFill>
                  <a:schemeClr val="accent4"/>
                </a:solidFill>
              </a:rPr>
              <a:t>TO LEARN MORE</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553AEBA8-BFE5-DBFD-7D6F-6C598976BAFF}"/>
              </a:ext>
            </a:extLst>
          </p:cNvPr>
          <p:cNvPicPr>
            <a:picLocks noChangeAspect="1"/>
          </p:cNvPicPr>
          <p:nvPr userDrawn="1"/>
        </p:nvPicPr>
        <p:blipFill>
          <a:blip r:embed="rId2"/>
          <a:stretch>
            <a:fillRect/>
          </a:stretch>
        </p:blipFill>
        <p:spPr>
          <a:xfrm>
            <a:off x="376283" y="4508723"/>
            <a:ext cx="406122" cy="414921"/>
          </a:xfrm>
          <a:prstGeom prst="rect">
            <a:avLst/>
          </a:prstGeom>
        </p:spPr>
      </p:pic>
      <p:sp>
        <p:nvSpPr>
          <p:cNvPr id="8" name="TextBox 7">
            <a:extLst>
              <a:ext uri="{FF2B5EF4-FFF2-40B4-BE49-F238E27FC236}">
                <a16:creationId xmlns:a16="http://schemas.microsoft.com/office/drawing/2014/main" id="{80DE6484-1B62-5DC6-7409-D056A3F1CAAC}"/>
              </a:ext>
            </a:extLst>
          </p:cNvPr>
          <p:cNvSpPr txBox="1"/>
          <p:nvPr userDrawn="1"/>
        </p:nvSpPr>
        <p:spPr>
          <a:xfrm>
            <a:off x="875182" y="4600477"/>
            <a:ext cx="4040659" cy="400110"/>
          </a:xfrm>
          <a:prstGeom prst="rect">
            <a:avLst/>
          </a:prstGeom>
          <a:noFill/>
        </p:spPr>
        <p:txBody>
          <a:bodyPr wrap="square" rtlCol="0">
            <a:spAutoFit/>
          </a:bodyPr>
          <a:lstStyle/>
          <a:p>
            <a:r>
              <a:rPr lang="en-US" sz="2000" dirty="0">
                <a:solidFill>
                  <a:schemeClr val="accent1"/>
                </a:solidFill>
              </a:rPr>
              <a:t>@IAASB_News</a:t>
            </a:r>
          </a:p>
        </p:txBody>
      </p:sp>
      <p:sp>
        <p:nvSpPr>
          <p:cNvPr id="11" name="TextBox 10">
            <a:extLst>
              <a:ext uri="{FF2B5EF4-FFF2-40B4-BE49-F238E27FC236}">
                <a16:creationId xmlns:a16="http://schemas.microsoft.com/office/drawing/2014/main" id="{7A2AB40D-5F99-34F6-B72B-6DACDC1280DF}"/>
              </a:ext>
            </a:extLst>
          </p:cNvPr>
          <p:cNvSpPr txBox="1"/>
          <p:nvPr userDrawn="1"/>
        </p:nvSpPr>
        <p:spPr>
          <a:xfrm>
            <a:off x="875183" y="5090088"/>
            <a:ext cx="5220818" cy="743537"/>
          </a:xfrm>
          <a:prstGeom prst="rect">
            <a:avLst/>
          </a:prstGeom>
          <a:noFill/>
        </p:spPr>
        <p:txBody>
          <a:bodyPr wrap="square" rtlCol="0">
            <a:spAutoFit/>
          </a:bodyPr>
          <a:lstStyle/>
          <a:p>
            <a:pPr>
              <a:lnSpc>
                <a:spcPts val="2600"/>
              </a:lnSpc>
            </a:pPr>
            <a:r>
              <a:rPr lang="en-US" sz="2000" dirty="0">
                <a:solidFill>
                  <a:schemeClr val="accent1"/>
                </a:solidFill>
              </a:rPr>
              <a:t>@International Auditing and Assurance</a:t>
            </a:r>
            <a:br>
              <a:rPr lang="en-US" sz="2000" dirty="0">
                <a:solidFill>
                  <a:schemeClr val="accent1"/>
                </a:solidFill>
              </a:rPr>
            </a:br>
            <a:r>
              <a:rPr lang="en-US" sz="2000" dirty="0">
                <a:solidFill>
                  <a:schemeClr val="accent1"/>
                </a:solidFill>
              </a:rPr>
              <a:t>      Standards Board</a:t>
            </a:r>
          </a:p>
        </p:txBody>
      </p:sp>
      <p:pic>
        <p:nvPicPr>
          <p:cNvPr id="12" name="Picture 11" descr="A blue and black logo&#10;&#10;Description automatically generated">
            <a:extLst>
              <a:ext uri="{FF2B5EF4-FFF2-40B4-BE49-F238E27FC236}">
                <a16:creationId xmlns:a16="http://schemas.microsoft.com/office/drawing/2014/main" id="{7AB30265-D7CD-A78B-8793-FCF80C55B5F0}"/>
              </a:ext>
            </a:extLst>
          </p:cNvPr>
          <p:cNvPicPr>
            <a:picLocks noChangeAspect="1"/>
          </p:cNvPicPr>
          <p:nvPr userDrawn="1"/>
        </p:nvPicPr>
        <p:blipFill>
          <a:blip r:embed="rId3"/>
          <a:stretch>
            <a:fillRect/>
          </a:stretch>
        </p:blipFill>
        <p:spPr>
          <a:xfrm>
            <a:off x="376283" y="5186610"/>
            <a:ext cx="485507" cy="412042"/>
          </a:xfrm>
          <a:prstGeom prst="rect">
            <a:avLst/>
          </a:prstGeom>
        </p:spPr>
      </p:pic>
      <p:pic>
        <p:nvPicPr>
          <p:cNvPr id="14" name="Picture 13" descr="A white text on a black background&#10;&#10;Description automatically generated">
            <a:extLst>
              <a:ext uri="{FF2B5EF4-FFF2-40B4-BE49-F238E27FC236}">
                <a16:creationId xmlns:a16="http://schemas.microsoft.com/office/drawing/2014/main" id="{82DEAAE3-F98F-C9F7-5C37-C3FF1F8CD465}"/>
              </a:ext>
            </a:extLst>
          </p:cNvPr>
          <p:cNvPicPr>
            <a:picLocks noChangeAspect="1"/>
          </p:cNvPicPr>
          <p:nvPr userDrawn="1"/>
        </p:nvPicPr>
        <p:blipFill>
          <a:blip r:embed="rId4"/>
          <a:srcRect r="66174"/>
          <a:stretch/>
        </p:blipFill>
        <p:spPr>
          <a:xfrm>
            <a:off x="362892" y="5938480"/>
            <a:ext cx="512290" cy="337874"/>
          </a:xfrm>
          <a:prstGeom prst="rect">
            <a:avLst/>
          </a:prstGeom>
        </p:spPr>
      </p:pic>
      <p:sp>
        <p:nvSpPr>
          <p:cNvPr id="16" name="TextBox 15">
            <a:extLst>
              <a:ext uri="{FF2B5EF4-FFF2-40B4-BE49-F238E27FC236}">
                <a16:creationId xmlns:a16="http://schemas.microsoft.com/office/drawing/2014/main" id="{9F1F0487-098F-568B-57F3-C3EF3C1D0F6F}"/>
              </a:ext>
            </a:extLst>
          </p:cNvPr>
          <p:cNvSpPr txBox="1"/>
          <p:nvPr userDrawn="1"/>
        </p:nvSpPr>
        <p:spPr>
          <a:xfrm>
            <a:off x="875183" y="5792821"/>
            <a:ext cx="5220818" cy="743537"/>
          </a:xfrm>
          <a:prstGeom prst="rect">
            <a:avLst/>
          </a:prstGeom>
          <a:noFill/>
        </p:spPr>
        <p:txBody>
          <a:bodyPr wrap="square" rtlCol="0">
            <a:spAutoFit/>
          </a:bodyPr>
          <a:lstStyle/>
          <a:p>
            <a:pPr marL="0" algn="l" defTabSz="914400" rtl="0" eaLnBrk="1" latinLnBrk="0" hangingPunct="1">
              <a:lnSpc>
                <a:spcPts val="2600"/>
              </a:lnSpc>
            </a:pPr>
            <a:r>
              <a:rPr lang="en-US" sz="2000" kern="1200" dirty="0">
                <a:solidFill>
                  <a:schemeClr val="accent1"/>
                </a:solidFill>
                <a:latin typeface="+mn-lt"/>
                <a:ea typeface="+mn-ea"/>
                <a:cs typeface="+mn-cs"/>
              </a:rPr>
              <a:t>@International Auditing &amp; Assurance</a:t>
            </a:r>
            <a:br>
              <a:rPr lang="en-US" sz="2000" kern="1200" dirty="0">
                <a:solidFill>
                  <a:schemeClr val="accent1"/>
                </a:solidFill>
                <a:latin typeface="+mn-lt"/>
                <a:ea typeface="+mn-ea"/>
                <a:cs typeface="+mn-cs"/>
              </a:rPr>
            </a:br>
            <a:r>
              <a:rPr lang="en-US" sz="2000" kern="1200" dirty="0">
                <a:solidFill>
                  <a:schemeClr val="accent1"/>
                </a:solidFill>
                <a:latin typeface="+mn-lt"/>
                <a:ea typeface="+mn-ea"/>
                <a:cs typeface="+mn-cs"/>
              </a:rPr>
              <a:t>     Standards Board</a:t>
            </a:r>
          </a:p>
        </p:txBody>
      </p:sp>
      <p:grpSp>
        <p:nvGrpSpPr>
          <p:cNvPr id="19" name="Group 18">
            <a:extLst>
              <a:ext uri="{FF2B5EF4-FFF2-40B4-BE49-F238E27FC236}">
                <a16:creationId xmlns:a16="http://schemas.microsoft.com/office/drawing/2014/main" id="{9F677629-C231-1A38-935D-A8D127E69CFC}"/>
              </a:ext>
            </a:extLst>
          </p:cNvPr>
          <p:cNvGrpSpPr/>
          <p:nvPr userDrawn="1"/>
        </p:nvGrpSpPr>
        <p:grpSpPr>
          <a:xfrm>
            <a:off x="1574756" y="1809203"/>
            <a:ext cx="2496065" cy="2434281"/>
            <a:chOff x="8723870" y="3303373"/>
            <a:chExt cx="2496065" cy="2434281"/>
          </a:xfrm>
        </p:grpSpPr>
        <p:sp>
          <p:nvSpPr>
            <p:cNvPr id="2" name="Oval 1">
              <a:extLst>
                <a:ext uri="{FF2B5EF4-FFF2-40B4-BE49-F238E27FC236}">
                  <a16:creationId xmlns:a16="http://schemas.microsoft.com/office/drawing/2014/main" id="{E6D7AB8A-398A-678F-F5D7-30B5EE4E3223}"/>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C2FEF5F8-F510-CE33-373E-6CF50CECEDE8}"/>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dirty="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18" name="Picture 17">
              <a:extLst>
                <a:ext uri="{FF2B5EF4-FFF2-40B4-BE49-F238E27FC236}">
                  <a16:creationId xmlns:a16="http://schemas.microsoft.com/office/drawing/2014/main" id="{CCB8FA45-F794-78A3-3C31-32E53DBABA7A}"/>
                </a:ext>
              </a:extLst>
            </p:cNvPr>
            <p:cNvPicPr>
              <a:picLocks noChangeAspect="1"/>
            </p:cNvPicPr>
            <p:nvPr userDrawn="1"/>
          </p:nvPicPr>
          <p:blipFill>
            <a:blip r:embed="rId5"/>
            <a:srcRect r="69180"/>
            <a:stretch/>
          </p:blipFill>
          <p:spPr>
            <a:xfrm>
              <a:off x="9378081" y="3316246"/>
              <a:ext cx="1112805" cy="1258522"/>
            </a:xfrm>
            <a:prstGeom prst="rect">
              <a:avLst/>
            </a:prstGeom>
          </p:spPr>
        </p:pic>
      </p:grpSp>
      <p:sp>
        <p:nvSpPr>
          <p:cNvPr id="22" name="TextBox 21">
            <a:extLst>
              <a:ext uri="{FF2B5EF4-FFF2-40B4-BE49-F238E27FC236}">
                <a16:creationId xmlns:a16="http://schemas.microsoft.com/office/drawing/2014/main" id="{7DCAE162-688D-F402-D4F8-037DFFC5595F}"/>
              </a:ext>
            </a:extLst>
          </p:cNvPr>
          <p:cNvSpPr txBox="1"/>
          <p:nvPr userDrawn="1"/>
        </p:nvSpPr>
        <p:spPr>
          <a:xfrm>
            <a:off x="7337213" y="4571248"/>
            <a:ext cx="4040659" cy="400110"/>
          </a:xfrm>
          <a:prstGeom prst="rect">
            <a:avLst/>
          </a:prstGeom>
          <a:noFill/>
        </p:spPr>
        <p:txBody>
          <a:bodyPr wrap="square" rtlCol="0">
            <a:spAutoFit/>
          </a:bodyPr>
          <a:lstStyle/>
          <a:p>
            <a:r>
              <a:rPr lang="en-US" sz="2000" dirty="0">
                <a:solidFill>
                  <a:schemeClr val="accent1"/>
                </a:solidFill>
              </a:rPr>
              <a:t>@Ethics_Board</a:t>
            </a:r>
          </a:p>
        </p:txBody>
      </p:sp>
      <p:sp>
        <p:nvSpPr>
          <p:cNvPr id="23" name="TextBox 22">
            <a:extLst>
              <a:ext uri="{FF2B5EF4-FFF2-40B4-BE49-F238E27FC236}">
                <a16:creationId xmlns:a16="http://schemas.microsoft.com/office/drawing/2014/main" id="{0EDBC7BD-B30B-8CD0-E9EC-05AFEBCFB19F}"/>
              </a:ext>
            </a:extLst>
          </p:cNvPr>
          <p:cNvSpPr txBox="1"/>
          <p:nvPr userDrawn="1"/>
        </p:nvSpPr>
        <p:spPr>
          <a:xfrm>
            <a:off x="7355545" y="5144958"/>
            <a:ext cx="2894570" cy="519822"/>
          </a:xfrm>
          <a:prstGeom prst="rect">
            <a:avLst/>
          </a:prstGeom>
          <a:noFill/>
        </p:spPr>
        <p:txBody>
          <a:bodyPr wrap="square" rtlCol="0">
            <a:spAutoFit/>
          </a:bodyPr>
          <a:lstStyle/>
          <a:p>
            <a:pPr>
              <a:lnSpc>
                <a:spcPts val="3600"/>
              </a:lnSpc>
            </a:pPr>
            <a:r>
              <a:rPr lang="en-US" sz="2000" dirty="0">
                <a:solidFill>
                  <a:schemeClr val="accent1"/>
                </a:solidFill>
              </a:rPr>
              <a:t>@IESBA</a:t>
            </a:r>
          </a:p>
        </p:txBody>
      </p:sp>
      <p:sp>
        <p:nvSpPr>
          <p:cNvPr id="26" name="TextBox 25">
            <a:extLst>
              <a:ext uri="{FF2B5EF4-FFF2-40B4-BE49-F238E27FC236}">
                <a16:creationId xmlns:a16="http://schemas.microsoft.com/office/drawing/2014/main" id="{9869A8E0-6DA3-620A-04FA-730CE8C2A3E9}"/>
              </a:ext>
            </a:extLst>
          </p:cNvPr>
          <p:cNvSpPr txBox="1"/>
          <p:nvPr userDrawn="1"/>
        </p:nvSpPr>
        <p:spPr>
          <a:xfrm>
            <a:off x="7368936" y="5833625"/>
            <a:ext cx="3314700" cy="519822"/>
          </a:xfrm>
          <a:prstGeom prst="rect">
            <a:avLst/>
          </a:prstGeom>
          <a:noFill/>
        </p:spPr>
        <p:txBody>
          <a:bodyPr wrap="square" rtlCol="0">
            <a:spAutoFit/>
          </a:bodyPr>
          <a:lstStyle/>
          <a:p>
            <a:pPr>
              <a:lnSpc>
                <a:spcPts val="3600"/>
              </a:lnSpc>
            </a:pPr>
            <a:r>
              <a:rPr lang="en-US" sz="2000" dirty="0">
                <a:solidFill>
                  <a:schemeClr val="accent1"/>
                </a:solidFill>
              </a:rPr>
              <a:t>@IESBA</a:t>
            </a:r>
          </a:p>
        </p:txBody>
      </p:sp>
      <p:grpSp>
        <p:nvGrpSpPr>
          <p:cNvPr id="29" name="Group 28">
            <a:extLst>
              <a:ext uri="{FF2B5EF4-FFF2-40B4-BE49-F238E27FC236}">
                <a16:creationId xmlns:a16="http://schemas.microsoft.com/office/drawing/2014/main" id="{6ADCE82F-8C19-2CF2-508E-795E9F9EBC50}"/>
              </a:ext>
            </a:extLst>
          </p:cNvPr>
          <p:cNvGrpSpPr/>
          <p:nvPr userDrawn="1"/>
        </p:nvGrpSpPr>
        <p:grpSpPr>
          <a:xfrm>
            <a:off x="7615240" y="1868284"/>
            <a:ext cx="2434281" cy="2434281"/>
            <a:chOff x="13227907" y="2992272"/>
            <a:chExt cx="2434281" cy="2434281"/>
          </a:xfrm>
        </p:grpSpPr>
        <p:sp>
          <p:nvSpPr>
            <p:cNvPr id="20" name="Oval 19">
              <a:extLst>
                <a:ext uri="{FF2B5EF4-FFF2-40B4-BE49-F238E27FC236}">
                  <a16:creationId xmlns:a16="http://schemas.microsoft.com/office/drawing/2014/main" id="{1A2B2C00-BE84-1E33-A807-C124D8E4BECA}"/>
                </a:ext>
              </a:extLst>
            </p:cNvPr>
            <p:cNvSpPr/>
            <p:nvPr userDrawn="1"/>
          </p:nvSpPr>
          <p:spPr>
            <a:xfrm>
              <a:off x="13227907" y="2992272"/>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3A8E6C2-E2A7-2075-A78D-4E68F2315DB4}"/>
                </a:ext>
              </a:extLst>
            </p:cNvPr>
            <p:cNvSpPr txBox="1"/>
            <p:nvPr userDrawn="1"/>
          </p:nvSpPr>
          <p:spPr>
            <a:xfrm>
              <a:off x="13326761" y="4084984"/>
              <a:ext cx="2248930" cy="830997"/>
            </a:xfrm>
            <a:prstGeom prst="rect">
              <a:avLst/>
            </a:prstGeom>
            <a:noFill/>
          </p:spPr>
          <p:txBody>
            <a:bodyPr wrap="square" rtlCol="0">
              <a:spAutoFit/>
            </a:bodyPr>
            <a:lstStyle/>
            <a:p>
              <a:pPr algn="ctr"/>
              <a:r>
                <a:rPr lang="en-US" sz="1600" b="0" cap="none" spc="0" dirty="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28" name="Picture 27">
              <a:extLst>
                <a:ext uri="{FF2B5EF4-FFF2-40B4-BE49-F238E27FC236}">
                  <a16:creationId xmlns:a16="http://schemas.microsoft.com/office/drawing/2014/main" id="{E7B4FC41-8C8D-1691-E215-2F0C35BA56B2}"/>
                </a:ext>
              </a:extLst>
            </p:cNvPr>
            <p:cNvPicPr>
              <a:picLocks noChangeAspect="1"/>
            </p:cNvPicPr>
            <p:nvPr userDrawn="1"/>
          </p:nvPicPr>
          <p:blipFill>
            <a:blip r:embed="rId6"/>
            <a:srcRect l="3046" t="11287" r="71054" b="17066"/>
            <a:stretch/>
          </p:blipFill>
          <p:spPr>
            <a:xfrm>
              <a:off x="13944600" y="3099365"/>
              <a:ext cx="1025610" cy="1037967"/>
            </a:xfrm>
            <a:prstGeom prst="rect">
              <a:avLst/>
            </a:prstGeom>
          </p:spPr>
        </p:pic>
      </p:grpSp>
      <p:pic>
        <p:nvPicPr>
          <p:cNvPr id="30" name="Picture 29" descr="A black background with a black square&#10;&#10;Description automatically generated with medium confidence">
            <a:extLst>
              <a:ext uri="{FF2B5EF4-FFF2-40B4-BE49-F238E27FC236}">
                <a16:creationId xmlns:a16="http://schemas.microsoft.com/office/drawing/2014/main" id="{8082051F-6119-72DF-0B65-64B4E5EB7547}"/>
              </a:ext>
            </a:extLst>
          </p:cNvPr>
          <p:cNvPicPr>
            <a:picLocks noChangeAspect="1"/>
          </p:cNvPicPr>
          <p:nvPr userDrawn="1"/>
        </p:nvPicPr>
        <p:blipFill>
          <a:blip r:embed="rId2"/>
          <a:stretch>
            <a:fillRect/>
          </a:stretch>
        </p:blipFill>
        <p:spPr>
          <a:xfrm>
            <a:off x="6870038" y="4508723"/>
            <a:ext cx="406122" cy="414921"/>
          </a:xfrm>
          <a:prstGeom prst="rect">
            <a:avLst/>
          </a:prstGeom>
        </p:spPr>
      </p:pic>
      <p:pic>
        <p:nvPicPr>
          <p:cNvPr id="31" name="Picture 30" descr="A blue and black logo&#10;&#10;Description automatically generated">
            <a:extLst>
              <a:ext uri="{FF2B5EF4-FFF2-40B4-BE49-F238E27FC236}">
                <a16:creationId xmlns:a16="http://schemas.microsoft.com/office/drawing/2014/main" id="{3F0D2B6D-C6D5-17C9-244C-E80153F8A87E}"/>
              </a:ext>
            </a:extLst>
          </p:cNvPr>
          <p:cNvPicPr>
            <a:picLocks noChangeAspect="1"/>
          </p:cNvPicPr>
          <p:nvPr userDrawn="1"/>
        </p:nvPicPr>
        <p:blipFill>
          <a:blip r:embed="rId3"/>
          <a:stretch>
            <a:fillRect/>
          </a:stretch>
        </p:blipFill>
        <p:spPr>
          <a:xfrm>
            <a:off x="6870038" y="5255835"/>
            <a:ext cx="485507" cy="412042"/>
          </a:xfrm>
          <a:prstGeom prst="rect">
            <a:avLst/>
          </a:prstGeom>
        </p:spPr>
      </p:pic>
      <p:pic>
        <p:nvPicPr>
          <p:cNvPr id="32" name="Picture 31" descr="A white text on a black background&#10;&#10;Description automatically generated">
            <a:extLst>
              <a:ext uri="{FF2B5EF4-FFF2-40B4-BE49-F238E27FC236}">
                <a16:creationId xmlns:a16="http://schemas.microsoft.com/office/drawing/2014/main" id="{B3AABE50-E96A-C066-BCFC-F3DE1629D973}"/>
              </a:ext>
            </a:extLst>
          </p:cNvPr>
          <p:cNvPicPr>
            <a:picLocks noChangeAspect="1"/>
          </p:cNvPicPr>
          <p:nvPr userDrawn="1"/>
        </p:nvPicPr>
        <p:blipFill>
          <a:blip r:embed="rId4"/>
          <a:srcRect r="66174"/>
          <a:stretch/>
        </p:blipFill>
        <p:spPr>
          <a:xfrm>
            <a:off x="6856646" y="5938480"/>
            <a:ext cx="512290" cy="337874"/>
          </a:xfrm>
          <a:prstGeom prst="rect">
            <a:avLst/>
          </a:prstGeom>
        </p:spPr>
      </p:pic>
    </p:spTree>
    <p:extLst>
      <p:ext uri="{BB962C8B-B14F-4D97-AF65-F5344CB8AC3E}">
        <p14:creationId xmlns:p14="http://schemas.microsoft.com/office/powerpoint/2010/main" val="18183947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endParaRPr lang="en-US" dirty="0"/>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endParaRPr lang="en-US" dirty="0"/>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endParaRPr lang="en-US" dirty="0"/>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endParaRPr lang="en-US" dirty="0"/>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endParaRPr lang="en-US" dirty="0"/>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endParaRPr lang="en-US" dirty="0"/>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endParaRPr lang="en-US" dirty="0"/>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3.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3.png"/><Relationship Id="rId5" Type="http://schemas.openxmlformats.org/officeDocument/2006/relationships/slideLayout" Target="../slideLayouts/slideLayout32.xml"/><Relationship Id="rId10" Type="http://schemas.openxmlformats.org/officeDocument/2006/relationships/image" Target="../media/image2.png"/><Relationship Id="rId4" Type="http://schemas.openxmlformats.org/officeDocument/2006/relationships/slideLayout" Target="../slideLayouts/slideLayout31.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10" Type="http://schemas.openxmlformats.org/officeDocument/2006/relationships/theme" Target="../theme/theme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theme" Target="../theme/theme7.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dirty="0"/>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dirty="0"/>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1"/>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dirty="0"/>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686" r:id="rId2"/>
    <p:sldLayoutId id="2147483687" r:id="rId3"/>
    <p:sldLayoutId id="2147483688" r:id="rId4"/>
    <p:sldLayoutId id="2147483689" r:id="rId5"/>
    <p:sldLayoutId id="2147483691" r:id="rId6"/>
    <p:sldLayoutId id="2147483690" r:id="rId7"/>
    <p:sldLayoutId id="2147483722" r:id="rId8"/>
    <p:sldLayoutId id="2147483725"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dirty="0"/>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31852A4-56C9-54AE-47A0-A4B569EF289D}"/>
              </a:ext>
            </a:extLst>
          </p:cNvPr>
          <p:cNvPicPr>
            <a:picLocks noChangeAspect="1"/>
          </p:cNvPicPr>
          <p:nvPr userDrawn="1"/>
        </p:nvPicPr>
        <p:blipFill>
          <a:blip r:embed="rId10"/>
          <a:srcRect/>
          <a:stretch/>
        </p:blipFill>
        <p:spPr>
          <a:xfrm>
            <a:off x="377104" y="6093911"/>
            <a:ext cx="1640374" cy="571765"/>
          </a:xfrm>
          <a:prstGeom prst="rect">
            <a:avLst/>
          </a:prstGeom>
        </p:spPr>
      </p:pic>
      <p:pic>
        <p:nvPicPr>
          <p:cNvPr id="12" name="Picture 11">
            <a:extLst>
              <a:ext uri="{FF2B5EF4-FFF2-40B4-BE49-F238E27FC236}">
                <a16:creationId xmlns:a16="http://schemas.microsoft.com/office/drawing/2014/main" id="{ACA7510D-8BFD-9F0D-DD94-599B8EC08DBD}"/>
              </a:ext>
            </a:extLst>
          </p:cNvPr>
          <p:cNvPicPr>
            <a:picLocks noChangeAspect="1"/>
          </p:cNvPicPr>
          <p:nvPr userDrawn="1"/>
        </p:nvPicPr>
        <p:blipFill>
          <a:blip r:embed="rId11"/>
          <a:srcRect/>
          <a:stretch/>
        </p:blipFill>
        <p:spPr>
          <a:xfrm>
            <a:off x="2162479" y="6093911"/>
            <a:ext cx="1712056" cy="626362"/>
          </a:xfrm>
          <a:prstGeom prst="rect">
            <a:avLst/>
          </a:prstGeom>
        </p:spPr>
      </p:pic>
    </p:spTree>
    <p:extLst>
      <p:ext uri="{BB962C8B-B14F-4D97-AF65-F5344CB8AC3E}">
        <p14:creationId xmlns:p14="http://schemas.microsoft.com/office/powerpoint/2010/main" val="1785529448"/>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3/9/2026</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62" r:id="rId2"/>
    <p:sldLayoutId id="2147483763" r:id="rId3"/>
    <p:sldLayoutId id="2147483743" r:id="rId4"/>
    <p:sldLayoutId id="2147483744" r:id="rId5"/>
    <p:sldLayoutId id="2147483745" r:id="rId6"/>
    <p:sldLayoutId id="2147483746" r:id="rId7"/>
    <p:sldLayoutId id="2147483704" r:id="rId8"/>
    <p:sldLayoutId id="2147483765"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 id="21474837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D3CF8-238B-A38F-F7D6-1DF3CEF48F89}"/>
              </a:ext>
            </a:extLst>
          </p:cNvPr>
          <p:cNvSpPr>
            <a:spLocks noGrp="1"/>
          </p:cNvSpPr>
          <p:nvPr>
            <p:ph type="title"/>
          </p:nvPr>
        </p:nvSpPr>
        <p:spPr>
          <a:xfrm>
            <a:off x="533400" y="2976645"/>
            <a:ext cx="5562600" cy="1104325"/>
          </a:xfrm>
        </p:spPr>
        <p:txBody>
          <a:bodyPr>
            <a:normAutofit fontScale="90000"/>
          </a:bodyPr>
          <a:lstStyle/>
          <a:p>
            <a:r>
              <a:rPr lang="en-US" dirty="0"/>
              <a:t>From Emerging Issues and Outreach to Trends and Risks Committee</a:t>
            </a:r>
          </a:p>
        </p:txBody>
      </p:sp>
      <p:sp>
        <p:nvSpPr>
          <p:cNvPr id="3" name="Text Placeholder 2">
            <a:extLst>
              <a:ext uri="{FF2B5EF4-FFF2-40B4-BE49-F238E27FC236}">
                <a16:creationId xmlns:a16="http://schemas.microsoft.com/office/drawing/2014/main" id="{B0D3109E-1DF2-98D8-C27B-DD00F561DD28}"/>
              </a:ext>
            </a:extLst>
          </p:cNvPr>
          <p:cNvSpPr>
            <a:spLocks noGrp="1"/>
          </p:cNvSpPr>
          <p:nvPr>
            <p:ph type="body" sz="quarter" idx="13"/>
          </p:nvPr>
        </p:nvSpPr>
        <p:spPr>
          <a:xfrm>
            <a:off x="533400" y="4545306"/>
            <a:ext cx="4495800" cy="950026"/>
          </a:xfrm>
        </p:spPr>
        <p:txBody>
          <a:bodyPr/>
          <a:lstStyle/>
          <a:p>
            <a:r>
              <a:rPr lang="en-US" dirty="0" err="1"/>
              <a:t>ToR</a:t>
            </a:r>
            <a:r>
              <a:rPr lang="en-US" dirty="0"/>
              <a:t> EIOC</a:t>
            </a:r>
          </a:p>
        </p:txBody>
      </p:sp>
      <p:sp>
        <p:nvSpPr>
          <p:cNvPr id="4" name="Text Placeholder 3">
            <a:extLst>
              <a:ext uri="{FF2B5EF4-FFF2-40B4-BE49-F238E27FC236}">
                <a16:creationId xmlns:a16="http://schemas.microsoft.com/office/drawing/2014/main" id="{AF510920-E34D-0155-F62D-93F157BD0A0E}"/>
              </a:ext>
            </a:extLst>
          </p:cNvPr>
          <p:cNvSpPr>
            <a:spLocks noGrp="1"/>
          </p:cNvSpPr>
          <p:nvPr>
            <p:ph type="body" sz="quarter" idx="14"/>
          </p:nvPr>
        </p:nvSpPr>
        <p:spPr/>
        <p:txBody>
          <a:bodyPr/>
          <a:lstStyle/>
          <a:p>
            <a:r>
              <a:rPr lang="en-US" dirty="0"/>
              <a:t>March 2026</a:t>
            </a:r>
          </a:p>
        </p:txBody>
      </p:sp>
    </p:spTree>
    <p:extLst>
      <p:ext uri="{BB962C8B-B14F-4D97-AF65-F5344CB8AC3E}">
        <p14:creationId xmlns:p14="http://schemas.microsoft.com/office/powerpoint/2010/main" val="3552068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320BC-29EF-A732-6C10-64A5EEC1B9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6EBF3C-3B46-1392-EA6A-D5EA91DF3254}"/>
              </a:ext>
            </a:extLst>
          </p:cNvPr>
          <p:cNvSpPr>
            <a:spLocks noGrp="1"/>
          </p:cNvSpPr>
          <p:nvPr>
            <p:ph type="title"/>
          </p:nvPr>
        </p:nvSpPr>
        <p:spPr>
          <a:xfrm>
            <a:off x="520698" y="627582"/>
            <a:ext cx="10134600" cy="550843"/>
          </a:xfrm>
        </p:spPr>
        <p:txBody>
          <a:bodyPr/>
          <a:lstStyle/>
          <a:p>
            <a:r>
              <a:rPr lang="en-US" dirty="0"/>
              <a:t>Objective</a:t>
            </a:r>
          </a:p>
        </p:txBody>
      </p:sp>
      <p:sp>
        <p:nvSpPr>
          <p:cNvPr id="3" name="Slide Number Placeholder 2">
            <a:extLst>
              <a:ext uri="{FF2B5EF4-FFF2-40B4-BE49-F238E27FC236}">
                <a16:creationId xmlns:a16="http://schemas.microsoft.com/office/drawing/2014/main" id="{F0980A42-4E70-FFFE-7E28-DB45219EA70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4" name="Text Placeholder 3">
            <a:extLst>
              <a:ext uri="{FF2B5EF4-FFF2-40B4-BE49-F238E27FC236}">
                <a16:creationId xmlns:a16="http://schemas.microsoft.com/office/drawing/2014/main" id="{36647502-20AA-DA31-3618-1F1BE4EC5758}"/>
              </a:ext>
            </a:extLst>
          </p:cNvPr>
          <p:cNvSpPr>
            <a:spLocks noGrp="1"/>
          </p:cNvSpPr>
          <p:nvPr>
            <p:ph type="body" sz="quarter" idx="13"/>
          </p:nvPr>
        </p:nvSpPr>
        <p:spPr>
          <a:xfrm>
            <a:off x="520698" y="1217757"/>
            <a:ext cx="10134600" cy="566597"/>
          </a:xfrm>
        </p:spPr>
        <p:txBody>
          <a:bodyPr/>
          <a:lstStyle/>
          <a:p>
            <a:r>
              <a:rPr lang="en-US" dirty="0"/>
              <a:t>From EIOC to TRC</a:t>
            </a:r>
          </a:p>
          <a:p>
            <a:endParaRPr lang="en-US" dirty="0"/>
          </a:p>
        </p:txBody>
      </p:sp>
      <p:sp>
        <p:nvSpPr>
          <p:cNvPr id="6" name="Text Placeholder 4">
            <a:extLst>
              <a:ext uri="{FF2B5EF4-FFF2-40B4-BE49-F238E27FC236}">
                <a16:creationId xmlns:a16="http://schemas.microsoft.com/office/drawing/2014/main" id="{F2BE04AC-5C14-CA75-2B9C-9318466F9A23}"/>
              </a:ext>
            </a:extLst>
          </p:cNvPr>
          <p:cNvSpPr>
            <a:spLocks noGrp="1"/>
          </p:cNvSpPr>
          <p:nvPr>
            <p:ph type="body" sz="quarter" idx="14"/>
          </p:nvPr>
        </p:nvSpPr>
        <p:spPr>
          <a:xfrm>
            <a:off x="580463" y="1768981"/>
            <a:ext cx="10994121" cy="4114800"/>
          </a:xfrm>
        </p:spPr>
        <p:txBody>
          <a:bodyPr/>
          <a:lstStyle/>
          <a:p>
            <a:pPr marL="457200" indent="-457200">
              <a:buFont typeface="+mj-lt"/>
              <a:buAutoNum type="arabicPeriod"/>
            </a:pPr>
            <a:endParaRPr lang="en-US" sz="2400" dirty="0"/>
          </a:p>
          <a:p>
            <a:pPr marL="457200" indent="-457200">
              <a:buFont typeface="+mj-lt"/>
              <a:buAutoNum type="arabicPeriod"/>
            </a:pPr>
            <a:r>
              <a:rPr lang="en-US" sz="2400" b="1" dirty="0"/>
              <a:t>Refocus the committee’s mandate on emerging trends and risks </a:t>
            </a:r>
            <a:r>
              <a:rPr lang="en-US" sz="2400" dirty="0"/>
              <a:t>that may impact the IESBA’s strategy, work plan, and adoption and implementation of its standards; </a:t>
            </a:r>
          </a:p>
          <a:p>
            <a:pPr marL="457200" indent="-457200">
              <a:buFont typeface="+mj-lt"/>
              <a:buAutoNum type="arabicPeriod"/>
            </a:pPr>
            <a:r>
              <a:rPr lang="en-US" sz="2400" dirty="0"/>
              <a:t>Create </a:t>
            </a:r>
            <a:r>
              <a:rPr lang="en-US" sz="2400" b="1" dirty="0"/>
              <a:t>synergies with the SMART Framework </a:t>
            </a:r>
            <a:r>
              <a:rPr lang="en-US" sz="2400" dirty="0"/>
              <a:t>through structured staff support; </a:t>
            </a:r>
          </a:p>
          <a:p>
            <a:pPr marL="457200" indent="-457200">
              <a:buFont typeface="+mj-lt"/>
              <a:buAutoNum type="arabicPeriod"/>
            </a:pPr>
            <a:r>
              <a:rPr lang="en-US" sz="2400" b="1" dirty="0"/>
              <a:t>Simplify the working process </a:t>
            </a:r>
            <a:r>
              <a:rPr lang="en-US" sz="2400" dirty="0"/>
              <a:t>while maintaining clear outputs.</a:t>
            </a:r>
            <a:endParaRPr lang="en-US" sz="2400" dirty="0">
              <a:solidFill>
                <a:srgbClr val="2C4151"/>
              </a:solidFill>
              <a:effectLst/>
              <a:latin typeface="Calibri" panose="020F0502020204030204" pitchFamily="34" charset="0"/>
            </a:endParaRPr>
          </a:p>
        </p:txBody>
      </p:sp>
    </p:spTree>
    <p:extLst>
      <p:ext uri="{BB962C8B-B14F-4D97-AF65-F5344CB8AC3E}">
        <p14:creationId xmlns:p14="http://schemas.microsoft.com/office/powerpoint/2010/main" val="1298288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CF151-355C-A97C-94E3-05FDF0E623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41145-2EEA-FD6D-7E74-38C913927149}"/>
              </a:ext>
            </a:extLst>
          </p:cNvPr>
          <p:cNvSpPr>
            <a:spLocks noGrp="1"/>
          </p:cNvSpPr>
          <p:nvPr>
            <p:ph type="title"/>
          </p:nvPr>
        </p:nvSpPr>
        <p:spPr>
          <a:xfrm>
            <a:off x="520698" y="627582"/>
            <a:ext cx="10134600" cy="550843"/>
          </a:xfrm>
        </p:spPr>
        <p:txBody>
          <a:bodyPr/>
          <a:lstStyle/>
          <a:p>
            <a:r>
              <a:rPr lang="en-US" dirty="0"/>
              <a:t>Changes</a:t>
            </a:r>
          </a:p>
        </p:txBody>
      </p:sp>
      <p:sp>
        <p:nvSpPr>
          <p:cNvPr id="3" name="Slide Number Placeholder 2">
            <a:extLst>
              <a:ext uri="{FF2B5EF4-FFF2-40B4-BE49-F238E27FC236}">
                <a16:creationId xmlns:a16="http://schemas.microsoft.com/office/drawing/2014/main" id="{159FDDCA-24BD-D7DA-3CE5-8B4A8BF1298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4" name="Text Placeholder 3">
            <a:extLst>
              <a:ext uri="{FF2B5EF4-FFF2-40B4-BE49-F238E27FC236}">
                <a16:creationId xmlns:a16="http://schemas.microsoft.com/office/drawing/2014/main" id="{F5583A56-2E9D-42BF-B478-213B2F00750A}"/>
              </a:ext>
            </a:extLst>
          </p:cNvPr>
          <p:cNvSpPr>
            <a:spLocks noGrp="1"/>
          </p:cNvSpPr>
          <p:nvPr>
            <p:ph type="body" sz="quarter" idx="13"/>
          </p:nvPr>
        </p:nvSpPr>
        <p:spPr>
          <a:xfrm>
            <a:off x="520698" y="1217757"/>
            <a:ext cx="10134600" cy="566597"/>
          </a:xfrm>
        </p:spPr>
        <p:txBody>
          <a:bodyPr/>
          <a:lstStyle/>
          <a:p>
            <a:r>
              <a:rPr lang="en-US" dirty="0"/>
              <a:t>From EIOC to TRC</a:t>
            </a:r>
          </a:p>
          <a:p>
            <a:endParaRPr lang="en-US" dirty="0"/>
          </a:p>
        </p:txBody>
      </p:sp>
      <p:sp>
        <p:nvSpPr>
          <p:cNvPr id="6" name="Text Placeholder 4">
            <a:extLst>
              <a:ext uri="{FF2B5EF4-FFF2-40B4-BE49-F238E27FC236}">
                <a16:creationId xmlns:a16="http://schemas.microsoft.com/office/drawing/2014/main" id="{3F5B24C2-C43D-BDF0-4C2E-C09696EF3418}"/>
              </a:ext>
            </a:extLst>
          </p:cNvPr>
          <p:cNvSpPr>
            <a:spLocks noGrp="1"/>
          </p:cNvSpPr>
          <p:nvPr>
            <p:ph type="body" sz="quarter" idx="14"/>
          </p:nvPr>
        </p:nvSpPr>
        <p:spPr>
          <a:xfrm>
            <a:off x="520698" y="1671259"/>
            <a:ext cx="11310661" cy="4114800"/>
          </a:xfrm>
        </p:spPr>
        <p:txBody>
          <a:bodyPr/>
          <a:lstStyle/>
          <a:p>
            <a:pPr marL="457200" indent="-457200">
              <a:buFont typeface="+mj-lt"/>
              <a:buAutoNum type="arabicPeriod"/>
            </a:pPr>
            <a:r>
              <a:rPr lang="en-US" sz="2400" b="1" dirty="0"/>
              <a:t>Updated processes and clarified deliverables: </a:t>
            </a:r>
            <a:r>
              <a:rPr lang="en-US" sz="2400" dirty="0"/>
              <a:t>The revision updates deliverables, sources of information, workflows, responsibilities for gathering and managing inputs. </a:t>
            </a:r>
          </a:p>
          <a:p>
            <a:pPr marL="457200" indent="-457200">
              <a:buFont typeface="+mj-lt"/>
              <a:buAutoNum type="arabicPeriod"/>
            </a:pPr>
            <a:r>
              <a:rPr lang="en-US" sz="2400" b="1" dirty="0"/>
              <a:t>Streamlined identification and filtering process: </a:t>
            </a:r>
            <a:r>
              <a:rPr lang="en-US" sz="2400" dirty="0"/>
              <a:t>the revision establishes two categories of selected matters: </a:t>
            </a:r>
            <a:r>
              <a:rPr lang="en-US" sz="2400" dirty="0" err="1"/>
              <a:t>i</a:t>
            </a:r>
            <a:r>
              <a:rPr lang="en-US" sz="2400" dirty="0"/>
              <a:t>) </a:t>
            </a:r>
            <a:r>
              <a:rPr lang="en-US" sz="2400" u="sng" dirty="0"/>
              <a:t>for IESBA consideration</a:t>
            </a:r>
            <a:r>
              <a:rPr lang="en-US" sz="2400" dirty="0"/>
              <a:t> - issues with potential strategic or standard-setting implications that merit Board discussion; and (ii) </a:t>
            </a:r>
            <a:r>
              <a:rPr lang="en-US" sz="2400" u="sng" dirty="0"/>
              <a:t>for noting </a:t>
            </a:r>
            <a:r>
              <a:rPr lang="en-US" sz="2400" dirty="0"/>
              <a:t>- developments to be monitored but not requiring immediate action);</a:t>
            </a:r>
          </a:p>
          <a:p>
            <a:pPr marL="457200" indent="-457200">
              <a:buFont typeface="+mj-lt"/>
              <a:buAutoNum type="arabicPeriod"/>
            </a:pPr>
            <a:r>
              <a:rPr lang="en-US" sz="2400" b="1" dirty="0"/>
              <a:t>Staff support strengthened:</a:t>
            </a:r>
            <a:r>
              <a:rPr lang="en-US" sz="2400" dirty="0"/>
              <a:t> The Committee will be supported by the new IESBA Staff Insights Group created under SMART, with increased staff involvement through regular coordination meetings with the Chair and support to at least two TRC reports.</a:t>
            </a:r>
          </a:p>
          <a:p>
            <a:pPr marL="457200" indent="-457200">
              <a:buFont typeface="+mj-lt"/>
              <a:buAutoNum type="arabicPeriod"/>
            </a:pPr>
            <a:endParaRPr lang="en-US" sz="2400" dirty="0">
              <a:solidFill>
                <a:srgbClr val="2C4151"/>
              </a:solidFill>
              <a:effectLst/>
              <a:latin typeface="Calibri" panose="020F0502020204030204" pitchFamily="34" charset="0"/>
            </a:endParaRPr>
          </a:p>
        </p:txBody>
      </p:sp>
    </p:spTree>
    <p:extLst>
      <p:ext uri="{BB962C8B-B14F-4D97-AF65-F5344CB8AC3E}">
        <p14:creationId xmlns:p14="http://schemas.microsoft.com/office/powerpoint/2010/main" val="3970331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3BD53-171F-E66D-FE50-0755659ED6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B76935-D3EE-90DB-A4A2-4D7CBAA0D313}"/>
              </a:ext>
            </a:extLst>
          </p:cNvPr>
          <p:cNvSpPr>
            <a:spLocks noGrp="1"/>
          </p:cNvSpPr>
          <p:nvPr>
            <p:ph type="title"/>
          </p:nvPr>
        </p:nvSpPr>
        <p:spPr>
          <a:xfrm>
            <a:off x="520698" y="627582"/>
            <a:ext cx="10134600" cy="550843"/>
          </a:xfrm>
        </p:spPr>
        <p:txBody>
          <a:bodyPr/>
          <a:lstStyle/>
          <a:p>
            <a:r>
              <a:rPr lang="en-US" dirty="0"/>
              <a:t>Key deliverables</a:t>
            </a:r>
          </a:p>
        </p:txBody>
      </p:sp>
      <p:sp>
        <p:nvSpPr>
          <p:cNvPr id="3" name="Slide Number Placeholder 2">
            <a:extLst>
              <a:ext uri="{FF2B5EF4-FFF2-40B4-BE49-F238E27FC236}">
                <a16:creationId xmlns:a16="http://schemas.microsoft.com/office/drawing/2014/main" id="{EBC5EFB2-BE53-B763-CD8F-B70A8173D15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4" name="Text Placeholder 3">
            <a:extLst>
              <a:ext uri="{FF2B5EF4-FFF2-40B4-BE49-F238E27FC236}">
                <a16:creationId xmlns:a16="http://schemas.microsoft.com/office/drawing/2014/main" id="{3BA00ECC-50C9-C320-54A3-041438A6C13B}"/>
              </a:ext>
            </a:extLst>
          </p:cNvPr>
          <p:cNvSpPr>
            <a:spLocks noGrp="1"/>
          </p:cNvSpPr>
          <p:nvPr>
            <p:ph type="body" sz="quarter" idx="13"/>
          </p:nvPr>
        </p:nvSpPr>
        <p:spPr>
          <a:xfrm>
            <a:off x="520698" y="1217757"/>
            <a:ext cx="10134600" cy="566597"/>
          </a:xfrm>
        </p:spPr>
        <p:txBody>
          <a:bodyPr/>
          <a:lstStyle/>
          <a:p>
            <a:r>
              <a:rPr lang="en-US" dirty="0"/>
              <a:t>From EIOC to TRC</a:t>
            </a:r>
          </a:p>
          <a:p>
            <a:endParaRPr lang="en-US" dirty="0"/>
          </a:p>
        </p:txBody>
      </p:sp>
      <p:sp>
        <p:nvSpPr>
          <p:cNvPr id="6" name="Text Placeholder 4">
            <a:extLst>
              <a:ext uri="{FF2B5EF4-FFF2-40B4-BE49-F238E27FC236}">
                <a16:creationId xmlns:a16="http://schemas.microsoft.com/office/drawing/2014/main" id="{171CF55E-3F22-1898-9EEB-D951C77C6CDF}"/>
              </a:ext>
            </a:extLst>
          </p:cNvPr>
          <p:cNvSpPr>
            <a:spLocks noGrp="1"/>
          </p:cNvSpPr>
          <p:nvPr>
            <p:ph type="body" sz="quarter" idx="14"/>
          </p:nvPr>
        </p:nvSpPr>
        <p:spPr>
          <a:xfrm>
            <a:off x="520698" y="1972181"/>
            <a:ext cx="10994121" cy="4114800"/>
          </a:xfrm>
        </p:spPr>
        <p:txBody>
          <a:bodyPr/>
          <a:lstStyle/>
          <a:p>
            <a:pPr marL="457200" indent="-457200">
              <a:buFont typeface="+mj-lt"/>
              <a:buAutoNum type="arabicPeriod"/>
            </a:pPr>
            <a:r>
              <a:rPr lang="en-US" sz="2400" dirty="0"/>
              <a:t>Annual </a:t>
            </a:r>
            <a:r>
              <a:rPr lang="en-US" sz="2400" b="1" dirty="0"/>
              <a:t>risks and opportunities survey </a:t>
            </a:r>
            <a:r>
              <a:rPr lang="en-US" sz="2400" dirty="0"/>
              <a:t>and assessment; </a:t>
            </a:r>
          </a:p>
          <a:p>
            <a:pPr marL="457200" indent="-457200">
              <a:buFont typeface="+mj-lt"/>
              <a:buAutoNum type="arabicPeriod"/>
            </a:pPr>
            <a:r>
              <a:rPr lang="en-US" sz="2400" b="1" dirty="0"/>
              <a:t>Report on trends and other risks </a:t>
            </a:r>
            <a:r>
              <a:rPr lang="en-US" sz="2400" dirty="0"/>
              <a:t>and presentation to the IESBA and, as appropriate, the SAC at least every six months.</a:t>
            </a:r>
            <a:endParaRPr lang="en-US" sz="2400" dirty="0">
              <a:solidFill>
                <a:srgbClr val="2C4151"/>
              </a:solidFill>
              <a:effectLst/>
              <a:latin typeface="Calibri" panose="020F0502020204030204" pitchFamily="34" charset="0"/>
            </a:endParaRPr>
          </a:p>
        </p:txBody>
      </p:sp>
    </p:spTree>
    <p:extLst>
      <p:ext uri="{BB962C8B-B14F-4D97-AF65-F5344CB8AC3E}">
        <p14:creationId xmlns:p14="http://schemas.microsoft.com/office/powerpoint/2010/main" val="3945464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3D696-5F0D-BFDC-EBEF-EBBF5C801C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5E8985-B760-56F2-0DBC-DAD19D3DD4FD}"/>
              </a:ext>
            </a:extLst>
          </p:cNvPr>
          <p:cNvSpPr>
            <a:spLocks noGrp="1"/>
          </p:cNvSpPr>
          <p:nvPr>
            <p:ph type="title"/>
          </p:nvPr>
        </p:nvSpPr>
        <p:spPr>
          <a:xfrm>
            <a:off x="520698" y="627582"/>
            <a:ext cx="10134600" cy="550843"/>
          </a:xfrm>
        </p:spPr>
        <p:txBody>
          <a:bodyPr/>
          <a:lstStyle/>
          <a:p>
            <a:r>
              <a:rPr lang="en-US" dirty="0"/>
              <a:t>Next Steps</a:t>
            </a:r>
          </a:p>
        </p:txBody>
      </p:sp>
      <p:sp>
        <p:nvSpPr>
          <p:cNvPr id="3" name="Slide Number Placeholder 2">
            <a:extLst>
              <a:ext uri="{FF2B5EF4-FFF2-40B4-BE49-F238E27FC236}">
                <a16:creationId xmlns:a16="http://schemas.microsoft.com/office/drawing/2014/main" id="{71FB66EE-884C-7995-1980-A6948B48DBF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4" name="Text Placeholder 3">
            <a:extLst>
              <a:ext uri="{FF2B5EF4-FFF2-40B4-BE49-F238E27FC236}">
                <a16:creationId xmlns:a16="http://schemas.microsoft.com/office/drawing/2014/main" id="{962A39A5-BFFE-9CA7-813B-00DC005ED3EA}"/>
              </a:ext>
            </a:extLst>
          </p:cNvPr>
          <p:cNvSpPr>
            <a:spLocks noGrp="1"/>
          </p:cNvSpPr>
          <p:nvPr>
            <p:ph type="body" sz="quarter" idx="13"/>
          </p:nvPr>
        </p:nvSpPr>
        <p:spPr>
          <a:xfrm>
            <a:off x="520698" y="1217757"/>
            <a:ext cx="10134600" cy="566597"/>
          </a:xfrm>
        </p:spPr>
        <p:txBody>
          <a:bodyPr/>
          <a:lstStyle/>
          <a:p>
            <a:r>
              <a:rPr lang="en-US" dirty="0"/>
              <a:t>From EIOC to TRC</a:t>
            </a:r>
          </a:p>
          <a:p>
            <a:endParaRPr lang="en-US" dirty="0"/>
          </a:p>
        </p:txBody>
      </p:sp>
      <p:sp>
        <p:nvSpPr>
          <p:cNvPr id="6" name="Text Placeholder 4">
            <a:extLst>
              <a:ext uri="{FF2B5EF4-FFF2-40B4-BE49-F238E27FC236}">
                <a16:creationId xmlns:a16="http://schemas.microsoft.com/office/drawing/2014/main" id="{A5D02427-E875-C4AB-1F83-A32B24045E0B}"/>
              </a:ext>
            </a:extLst>
          </p:cNvPr>
          <p:cNvSpPr>
            <a:spLocks noGrp="1"/>
          </p:cNvSpPr>
          <p:nvPr>
            <p:ph type="body" sz="quarter" idx="14"/>
          </p:nvPr>
        </p:nvSpPr>
        <p:spPr>
          <a:xfrm>
            <a:off x="520698" y="1972181"/>
            <a:ext cx="10994121" cy="4114800"/>
          </a:xfrm>
        </p:spPr>
        <p:txBody>
          <a:bodyPr/>
          <a:lstStyle/>
          <a:p>
            <a:r>
              <a:rPr lang="en-US" sz="2400" dirty="0"/>
              <a:t>Presentation at next board meeting:</a:t>
            </a:r>
          </a:p>
          <a:p>
            <a:pPr marL="342900" lvl="1" indent="-342900">
              <a:lnSpc>
                <a:spcPct val="120000"/>
              </a:lnSpc>
              <a:spcBef>
                <a:spcPts val="1000"/>
              </a:spcBef>
              <a:buFont typeface="Arial" panose="020B0604020202020204" pitchFamily="34" charset="0"/>
              <a:buChar char="•"/>
            </a:pPr>
            <a:r>
              <a:rPr lang="en-US" b="1" dirty="0"/>
              <a:t>Structure</a:t>
            </a:r>
            <a:r>
              <a:rPr lang="en-US" dirty="0"/>
              <a:t> of report on trends and other risks;</a:t>
            </a:r>
          </a:p>
          <a:p>
            <a:pPr marL="342900" lvl="1" indent="-342900">
              <a:lnSpc>
                <a:spcPct val="120000"/>
              </a:lnSpc>
              <a:spcBef>
                <a:spcPts val="1000"/>
              </a:spcBef>
              <a:buFont typeface="Arial" panose="020B0604020202020204" pitchFamily="34" charset="0"/>
              <a:buChar char="•"/>
            </a:pPr>
            <a:r>
              <a:rPr lang="en-US" b="1" dirty="0"/>
              <a:t>Flows and processes </a:t>
            </a:r>
            <a:r>
              <a:rPr lang="en-US" dirty="0"/>
              <a:t>supporting the report;  </a:t>
            </a:r>
          </a:p>
          <a:p>
            <a:pPr marL="914400" lvl="1" indent="-457200">
              <a:buFont typeface="+mj-lt"/>
              <a:buAutoNum type="arabicPeriod"/>
            </a:pPr>
            <a:endParaRPr lang="en-US" sz="2400" dirty="0">
              <a:solidFill>
                <a:srgbClr val="2C4151"/>
              </a:solidFill>
              <a:effectLst/>
              <a:latin typeface="Calibri" panose="020F0502020204030204" pitchFamily="34" charset="0"/>
            </a:endParaRPr>
          </a:p>
        </p:txBody>
      </p:sp>
    </p:spTree>
    <p:extLst>
      <p:ext uri="{BB962C8B-B14F-4D97-AF65-F5344CB8AC3E}">
        <p14:creationId xmlns:p14="http://schemas.microsoft.com/office/powerpoint/2010/main" val="2750877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8540D-491F-DE73-2F1A-D4F1114EBFF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79041B4-B013-CB26-C300-9C4E8C683646}"/>
              </a:ext>
            </a:extLst>
          </p:cNvPr>
          <p:cNvSpPr>
            <a:spLocks noGrp="1"/>
          </p:cNvSpPr>
          <p:nvPr>
            <p:ph type="body" sz="quarter" idx="13"/>
          </p:nvPr>
        </p:nvSpPr>
        <p:spPr/>
        <p:txBody>
          <a:bodyPr/>
          <a:lstStyle/>
          <a:p>
            <a:endParaRPr lang="en-US"/>
          </a:p>
        </p:txBody>
      </p:sp>
      <p:sp>
        <p:nvSpPr>
          <p:cNvPr id="4" name="Text Placeholder 3">
            <a:extLst>
              <a:ext uri="{FF2B5EF4-FFF2-40B4-BE49-F238E27FC236}">
                <a16:creationId xmlns:a16="http://schemas.microsoft.com/office/drawing/2014/main" id="{403C6101-933B-A144-F84C-15A601C6C6D5}"/>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296634263"/>
      </p:ext>
    </p:extLst>
  </p:cSld>
  <p:clrMapOvr>
    <a:masterClrMapping/>
  </p:clrMapOvr>
</p:sld>
</file>

<file path=ppt/theme/theme1.xml><?xml version="1.0" encoding="utf-8"?>
<a:theme xmlns:a="http://schemas.openxmlformats.org/drawingml/2006/main" name="IFEA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23A80865-FAC7-449B-B769-FE9EF7A9DDE2}" vid="{91D021D7-728B-4512-992A-FEA5693C0BFE}"/>
    </a:ext>
  </a:extLst>
</a:theme>
</file>

<file path=ppt/theme/theme2.xml><?xml version="1.0" encoding="utf-8"?>
<a:theme xmlns:a="http://schemas.openxmlformats.org/drawingml/2006/main" name="IAASB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23A80865-FAC7-449B-B769-FE9EF7A9DDE2}" vid="{BD9D6610-4174-4402-B786-FECB11B53D0E}"/>
    </a:ext>
  </a:extLst>
</a:theme>
</file>

<file path=ppt/theme/theme3.xml><?xml version="1.0" encoding="utf-8"?>
<a:theme xmlns:a="http://schemas.openxmlformats.org/drawingml/2006/main" name="IESBA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23A80865-FAC7-449B-B769-FE9EF7A9DDE2}" vid="{EF89E671-90AA-487B-BD82-71796809E737}"/>
    </a:ext>
  </a:extLst>
</a:theme>
</file>

<file path=ppt/theme/theme4.xml><?xml version="1.0" encoding="utf-8"?>
<a:theme xmlns:a="http://schemas.openxmlformats.org/drawingml/2006/main" name="IAASB and IESBA">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23A80865-FAC7-449B-B769-FE9EF7A9DDE2}" vid="{2C066252-6C2F-466E-82EA-3F1A190A07DB}"/>
    </a:ext>
  </a:extLst>
</a:theme>
</file>

<file path=ppt/theme/theme5.xml><?xml version="1.0" encoding="utf-8"?>
<a:theme xmlns:a="http://schemas.openxmlformats.org/drawingml/2006/main" name="Opening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23A80865-FAC7-449B-B769-FE9EF7A9DDE2}" vid="{7D2AABE5-041B-4A0B-978A-C71E2639B62C}"/>
    </a:ext>
  </a:extLst>
</a:theme>
</file>

<file path=ppt/theme/theme6.xml><?xml version="1.0" encoding="utf-8"?>
<a:theme xmlns:a="http://schemas.openxmlformats.org/drawingml/2006/main" name="Break or transition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23A80865-FAC7-449B-B769-FE9EF7A9DDE2}" vid="{8CAC7DF9-D2C3-4B77-BEBC-F61693D1AE6B}"/>
    </a:ext>
  </a:extLst>
</a:theme>
</file>

<file path=ppt/theme/theme7.xml><?xml version="1.0" encoding="utf-8"?>
<a:theme xmlns:a="http://schemas.openxmlformats.org/drawingml/2006/main" name="Break or transition slides 2">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23A80865-FAC7-449B-B769-FE9EF7A9DDE2}" vid="{73359519-0DB6-403F-B01D-F689C37B971B}"/>
    </a:ext>
  </a:extLst>
</a:theme>
</file>

<file path=ppt/theme/theme8.xml><?xml version="1.0" encoding="utf-8"?>
<a:theme xmlns:a="http://schemas.openxmlformats.org/drawingml/2006/main" name="Closing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23A80865-FAC7-449B-B769-FE9EF7A9DDE2}" vid="{342F218B-3F28-4282-B0D0-4453A5B3838C}"/>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opics xmlns="bb3cf181-f6d2-45cb-ba57-c6cc2309bf63">General</Topics>
    <Topics_x0028_2_x0029_ xmlns="bb3cf181-f6d2-45cb-ba57-c6cc2309bf63" xsi:nil="true"/>
    <HostOrganization xmlns="bb3cf181-f6d2-45cb-ba57-c6cc2309bf63" xsi:nil="true"/>
    <TaxCatchAll xmlns="a5f5a3eb-0a2d-4d6a-9165-21ef9946a014" xsi:nil="true"/>
    <lcf76f155ced4ddcb4097134ff3c332f xmlns="bb3cf181-f6d2-45cb-ba57-c6cc2309bf63">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A1F8DCD50FF2440ACBA5E255C179837" ma:contentTypeVersion="23" ma:contentTypeDescription="Create a new document." ma:contentTypeScope="" ma:versionID="4cb04c826776d299993d3116c3909bfe">
  <xsd:schema xmlns:xsd="http://www.w3.org/2001/XMLSchema" xmlns:xs="http://www.w3.org/2001/XMLSchema" xmlns:p="http://schemas.microsoft.com/office/2006/metadata/properties" xmlns:ns2="bb3cf181-f6d2-45cb-ba57-c6cc2309bf63" xmlns:ns3="a5f5a3eb-0a2d-4d6a-9165-21ef9946a014" targetNamespace="http://schemas.microsoft.com/office/2006/metadata/properties" ma:root="true" ma:fieldsID="2363b76e248669a257e6db3f18b75ed8" ns2:_="" ns3:_="">
    <xsd:import namespace="bb3cf181-f6d2-45cb-ba57-c6cc2309bf63"/>
    <xsd:import namespace="a5f5a3eb-0a2d-4d6a-9165-21ef9946a014"/>
    <xsd:element name="properties">
      <xsd:complexType>
        <xsd:sequence>
          <xsd:element name="documentManagement">
            <xsd:complexType>
              <xsd:all>
                <xsd:element ref="ns2:Topics" minOccurs="0"/>
                <xsd:element ref="ns2:Topics_x0028_2_x0029_"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HostOrganiz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3cf181-f6d2-45cb-ba57-c6cc2309bf63" elementFormDefault="qualified">
    <xsd:import namespace="http://schemas.microsoft.com/office/2006/documentManagement/types"/>
    <xsd:import namespace="http://schemas.microsoft.com/office/infopath/2007/PartnerControls"/>
    <xsd:element name="Topics" ma:index="3" nillable="true" ma:displayName="Topics" ma:default="General" ma:format="Dropdown" ma:internalName="Topics" ma:readOnly="false">
      <xsd:simpleType>
        <xsd:restriction base="dms:Text">
          <xsd:maxLength value="255"/>
        </xsd:restriction>
      </xsd:simpleType>
    </xsd:element>
    <xsd:element name="Topics_x0028_2_x0029_" ma:index="4" nillable="true" ma:displayName="Topics (2)" ma:format="Dropdown" ma:internalName="Topics_x0028_2_x0029_">
      <xsd:complexType>
        <xsd:complexContent>
          <xsd:extension base="dms:MultiChoiceFillIn">
            <xsd:sequence>
              <xsd:element name="Value" maxOccurs="unbounded" minOccurs="0" nillable="true">
                <xsd:simpleType>
                  <xsd:union memberTypes="dms:Text">
                    <xsd:simpleType>
                      <xsd:restriction base="dms:Choice">
                        <xsd:enumeration value="Public Sector"/>
                        <xsd:enumeration value="Sustainability"/>
                        <xsd:enumeration value="Digitalization"/>
                        <xsd:enumeration value="Anti-Corruption"/>
                        <xsd:enumeration value="SME/SMP"/>
                        <xsd:enumeration value="Audit Quality"/>
                        <xsd:enumeration value="Attractiveness of the Profession"/>
                        <xsd:enumeration value="Integrated Mindset"/>
                        <xsd:enumeration value="IMPACT"/>
                        <xsd:enumeration value="Capacity Building"/>
                      </xsd:restriction>
                    </xsd:simpleType>
                  </xsd:union>
                </xsd:simpleType>
              </xsd:element>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hidden="true"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hidden="true" ma:internalName="MediaServiceOCR" ma:readOnly="true">
      <xsd:simpleType>
        <xsd:restriction base="dms:Note"/>
      </xsd:simpleType>
    </xsd:element>
    <xsd:element name="MediaServiceLocation" ma:index="18" nillable="true" ma:displayName="Location" ma:hidden="true"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hidden="true" ma:internalName="MediaServiceKeyPoints" ma:readOnly="true">
      <xsd:simpleType>
        <xsd:restriction base="dms:Note"/>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HostOrganization" ma:index="26" nillable="true" ma:displayName="Host Organization" ma:format="Dropdown" ma:internalName="HostOrganization">
      <xsd:complexType>
        <xsd:complexContent>
          <xsd:extension base="dms:MultiChoice">
            <xsd:sequence>
              <xsd:element name="Value" maxOccurs="unbounded" minOccurs="0" nillable="true">
                <xsd:simpleType>
                  <xsd:restriction base="dms:Choice">
                    <xsd:enumeration value="ICAB (Bangladesh)"/>
                    <xsd:enumeration value="ICAP (Pakistan)"/>
                    <xsd:enumeration value="AFAA (Arab Federation)"/>
                    <xsd:enumeration value="ICAI (India)"/>
                    <xsd:enumeration value="NBAA (Tanzania)"/>
                    <xsd:enumeration value="PAFA"/>
                    <xsd:enumeration value="CAPA"/>
                    <xsd:enumeration value="FIDEF"/>
                    <xsd:enumeration value="World Bank"/>
                    <xsd:enumeration value="ICAI (India)"/>
                  </xsd:restriction>
                </xsd:simpleType>
              </xsd:element>
            </xsd:sequence>
          </xsd:extension>
        </xsd:complexContent>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0"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hidden="true" ma:internalName="SharedWithDetails" ma:readOnly="true">
      <xsd:simpleType>
        <xsd:restriction base="dms:Note"/>
      </xsd:simpleType>
    </xsd:element>
    <xsd:element name="TaxCatchAll" ma:index="23" nillable="true" ma:displayName="Taxonomy Catch All Column" ma:hidden="true" ma:list="{f7cc8cff-5d31-4a56-b24b-a9f0825dd0ce}" ma:internalName="TaxCatchAll" ma:readOnly="false"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D24316B-8354-494F-AAD2-737255834BDA}">
  <ds:schemaRefs>
    <ds:schemaRef ds:uri="http://schemas.microsoft.com/sharepoint/v3/contenttype/forms"/>
  </ds:schemaRefs>
</ds:datastoreItem>
</file>

<file path=customXml/itemProps2.xml><?xml version="1.0" encoding="utf-8"?>
<ds:datastoreItem xmlns:ds="http://schemas.openxmlformats.org/officeDocument/2006/customXml" ds:itemID="{0F838CB8-0881-406E-A9B8-51DD25DC81A4}">
  <ds:schemaRefs>
    <ds:schemaRef ds:uri="http://schemas.openxmlformats.org/package/2006/metadata/core-properties"/>
    <ds:schemaRef ds:uri="http://purl.org/dc/elements/1.1/"/>
    <ds:schemaRef ds:uri="http://purl.org/dc/terms/"/>
    <ds:schemaRef ds:uri="http://schemas.microsoft.com/office/infopath/2007/PartnerControls"/>
    <ds:schemaRef ds:uri="http://schemas.microsoft.com/office/2006/documentManagement/types"/>
    <ds:schemaRef ds:uri="http://schemas.microsoft.com/office/2006/metadata/properties"/>
    <ds:schemaRef ds:uri="bb3cf181-f6d2-45cb-ba57-c6cc2309bf63"/>
    <ds:schemaRef ds:uri="http://purl.org/dc/dcmitype/"/>
    <ds:schemaRef ds:uri="a5f5a3eb-0a2d-4d6a-9165-21ef9946a014"/>
    <ds:schemaRef ds:uri="http://www.w3.org/XML/1998/namespace"/>
  </ds:schemaRefs>
</ds:datastoreItem>
</file>

<file path=customXml/itemProps3.xml><?xml version="1.0" encoding="utf-8"?>
<ds:datastoreItem xmlns:ds="http://schemas.openxmlformats.org/officeDocument/2006/customXml" ds:itemID="{153152DE-61C1-4B66-999B-A5F62D34B1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3cf181-f6d2-45cb-ba57-c6cc2309bf63"/>
    <ds:schemaRef ds:uri="a5f5a3eb-0a2d-4d6a-9165-21ef9946a0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IESBA PowerPoint template - Jan 2025, updated</Template>
  <TotalTime>547</TotalTime>
  <Words>255</Words>
  <Application>Microsoft Office PowerPoint</Application>
  <PresentationFormat>Widescreen</PresentationFormat>
  <Paragraphs>27</Paragraphs>
  <Slides>6</Slides>
  <Notes>0</Notes>
  <HiddenSlides>0</HiddenSlides>
  <MMClips>0</MMClips>
  <ScaleCrop>false</ScaleCrop>
  <HeadingPairs>
    <vt:vector size="6" baseType="variant">
      <vt:variant>
        <vt:lpstr>Fonts Used</vt:lpstr>
      </vt:variant>
      <vt:variant>
        <vt:i4>4</vt:i4>
      </vt:variant>
      <vt:variant>
        <vt:lpstr>Theme</vt:lpstr>
      </vt:variant>
      <vt:variant>
        <vt:i4>8</vt:i4>
      </vt:variant>
      <vt:variant>
        <vt:lpstr>Slide Titles</vt:lpstr>
      </vt:variant>
      <vt:variant>
        <vt:i4>6</vt:i4>
      </vt:variant>
    </vt:vector>
  </HeadingPairs>
  <TitlesOfParts>
    <vt:vector size="18" baseType="lpstr">
      <vt:lpstr>Aptos</vt:lpstr>
      <vt:lpstr>Arial</vt:lpstr>
      <vt:lpstr>Calibri</vt:lpstr>
      <vt:lpstr>Calibri Light</vt:lpstr>
      <vt:lpstr>IFEA slides</vt:lpstr>
      <vt:lpstr>IAASB slides</vt:lpstr>
      <vt:lpstr>IESBA slides</vt:lpstr>
      <vt:lpstr>IAASB and IESBA</vt:lpstr>
      <vt:lpstr>Opening slides</vt:lpstr>
      <vt:lpstr>Break or transition slides</vt:lpstr>
      <vt:lpstr>Break or transition slides 2</vt:lpstr>
      <vt:lpstr>Closing slides</vt:lpstr>
      <vt:lpstr>From Emerging Issues and Outreach to Trends and Risks Committee</vt:lpstr>
      <vt:lpstr>Objective</vt:lpstr>
      <vt:lpstr>Changes</vt:lpstr>
      <vt:lpstr>Key deliverables</vt:lpstr>
      <vt:lpstr>Next Steps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Rui Peres Jorge</dc:creator>
  <cp:lastModifiedBy>Rui Peres Jorge</cp:lastModifiedBy>
  <cp:revision>7</cp:revision>
  <dcterms:created xsi:type="dcterms:W3CDTF">2025-02-06T20:55:47Z</dcterms:created>
  <dcterms:modified xsi:type="dcterms:W3CDTF">2026-03-09T19:05:38Z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0x010100EA1F8DCD50FF2440ACBA5E255C179837</vt:lpwstr>
  </property>
  <property fmtid="{D5CDD505-2E9C-101B-9397-08002B2CF9AE}" pid="3" name="MediaServiceImageTags">
    <vt:lpwstr/>
  </property>
</Properties>
</file>