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7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</p:sldMasterIdLst>
  <p:notesMasterIdLst>
    <p:notesMasterId r:id="rId38"/>
  </p:notesMasterIdLst>
  <p:sldIdLst>
    <p:sldId id="268" r:id="rId12"/>
    <p:sldId id="2147472405" r:id="rId13"/>
    <p:sldId id="2147472493" r:id="rId14"/>
    <p:sldId id="2147472423" r:id="rId15"/>
    <p:sldId id="2147472484" r:id="rId16"/>
    <p:sldId id="2147472503" r:id="rId17"/>
    <p:sldId id="2147472481" r:id="rId18"/>
    <p:sldId id="2147472506" r:id="rId19"/>
    <p:sldId id="2147472424" r:id="rId20"/>
    <p:sldId id="2147472501" r:id="rId21"/>
    <p:sldId id="2147472474" r:id="rId22"/>
    <p:sldId id="2147472476" r:id="rId23"/>
    <p:sldId id="2147472496" r:id="rId24"/>
    <p:sldId id="2147472475" r:id="rId25"/>
    <p:sldId id="2147472485" r:id="rId26"/>
    <p:sldId id="2147472502" r:id="rId27"/>
    <p:sldId id="2147472498" r:id="rId28"/>
    <p:sldId id="2147472473" r:id="rId29"/>
    <p:sldId id="2147472500" r:id="rId30"/>
    <p:sldId id="2147472477" r:id="rId31"/>
    <p:sldId id="2147472425" r:id="rId32"/>
    <p:sldId id="2147472499" r:id="rId33"/>
    <p:sldId id="2147472505" r:id="rId34"/>
    <p:sldId id="2147472459" r:id="rId35"/>
    <p:sldId id="2147472489" r:id="rId36"/>
    <p:sldId id="2147472490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ESBA" id="{C7A6A806-A4F1-574B-9F2E-E15B44EE21E0}">
          <p14:sldIdLst>
            <p14:sldId id="268"/>
            <p14:sldId id="2147472405"/>
            <p14:sldId id="2147472493"/>
            <p14:sldId id="2147472423"/>
            <p14:sldId id="2147472484"/>
            <p14:sldId id="2147472503"/>
            <p14:sldId id="2147472481"/>
            <p14:sldId id="2147472506"/>
            <p14:sldId id="2147472424"/>
            <p14:sldId id="2147472501"/>
            <p14:sldId id="2147472474"/>
            <p14:sldId id="2147472476"/>
            <p14:sldId id="2147472496"/>
            <p14:sldId id="2147472475"/>
            <p14:sldId id="2147472485"/>
            <p14:sldId id="2147472502"/>
            <p14:sldId id="2147472498"/>
            <p14:sldId id="2147472473"/>
            <p14:sldId id="2147472500"/>
            <p14:sldId id="2147472477"/>
            <p14:sldId id="2147472425"/>
            <p14:sldId id="2147472499"/>
            <p14:sldId id="2147472505"/>
            <p14:sldId id="2147472459"/>
            <p14:sldId id="2147472489"/>
            <p14:sldId id="214747249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69CC63-70F9-B92E-B0AA-D68B2FB5D2AB}" name="Gabriela Figueiredo Dias" initials="GF" userId="S::GabrielaDias@ethicsboard.org::2f0de687-1f60-462c-a3ec-15136bf498f0" providerId="AD"/>
  <p188:author id="{AAFD516B-D577-E298-A505-86828FF8403E}" name="Joanne Holt" initials="JH" userId="S::joanneholt@ethicsboard.org::12fe25c6-4cb7-4225-920a-14a4ef202436" providerId="AD"/>
  <p188:author id="{FE8B5C9F-7B18-B143-6551-47BF86F7ED3A}" name="Geoff Kwan" initials="GK" userId="S::GeoffKwan@ethicsboard.org::c3a5c4b8-7020-4697-b49e-ebe9f60812c0" providerId="AD"/>
  <p188:author id="{553772B1-180A-4959-D377-E121E197E9D3}" name="Carla Vijian" initials="CV" userId="S::CarlaVijian@ethicsboard.org::c8cf1b78-ca9a-4696-87d3-45e7c13ef4bf" providerId="AD"/>
  <p188:author id="{B62276D6-496F-52B6-6D00-824CB7935334}" name="Ken Siong" initials="KS" userId="S::KenSiong@ethicsboard.org::f7679ae9-de6b-4f69-a967-87584c14b709" providerId="AD"/>
  <p188:author id="{579ECFEE-90DD-DF6F-AC7E-BA7526220BCD}" name="Laura Leal" initials="LL" userId="S::lauraleal@ethicsboard.org::4720af35-0a04-4b32-b28a-0692a15a454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512373"/>
    <a:srgbClr val="007434"/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0C3B30-5F8F-48AD-B2B6-B1D019A8C24F}" v="1" dt="2025-12-05T21:50:19.4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1224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presProps" Target="presProps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microsoft.com/office/2015/10/relationships/revisionInfo" Target="revisionInfo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12/8/2025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A35EF-3A7B-4F29-993C-CAC290CD2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4F20EE-8BFE-30F6-1BE9-B3B3256748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3EBBE3-2F45-4166-D082-396652EA57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774084-C60B-5110-E8EA-5A6A3BEDE7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2184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62FCA-91F4-B53E-0AA7-5F018884B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6342E5-4CD6-9D51-A468-78F31B344D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E1CC6C-FE54-0805-3C6A-0C5F0CDE8F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73C2DE-425E-2C94-7E10-BBC0C4E17C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3429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671B4-B61C-FDF4-D109-D623F0AE4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74744E-AE84-5C4E-8E89-DE131CEFAA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AD24ED-1F1C-EFD4-A98F-640129E2EC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A5293-4F18-F0E0-99CD-FFEB7C467B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0150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B7D54-9415-DB7D-FF7B-68FD04ED1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CE4A23-BE95-5969-2CFE-0E2C5DF88C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E58658-D1FF-2263-8379-CB2FD55447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30C6C1-1CE4-7B81-2F50-5B068AAA5F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802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43F7E-3FDF-8978-BA19-B9B821659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2FA70E-74C7-7271-796A-709121D970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673084-1C31-8A8C-E816-25654CA484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C48AD8-21B2-20B8-B20F-42BB9E7147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4396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A454C2-AF56-9D06-74F2-E48F6A505B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5E137B-C02E-FD6E-637F-5C8C1FD61D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94287AB-A4A6-0616-B955-20A46954A5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44F424-6B4D-9D62-F9E7-A8C1D3F74E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695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3A6A89-E3F9-AC84-BB26-B5F9F5777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2AEC5D-0EF9-E41C-25C6-5C78BC0BA4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124E92-3DE4-050C-1B27-C77ACB5099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5FD9EA-E7D3-3258-C847-A361242758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605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6C05-4B61-5788-6AB1-5016E6568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E96FF5-7DE2-FB10-0161-0A3606C020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1645B9-EA87-96CB-6A55-018C42F87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B7E19E-1CAB-19D0-96BE-6F71E17039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313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15C78-C483-F05C-2B2B-6ACC208C6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D359C1-48D0-372F-4F72-5760B462D6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2C1500-520C-C02E-0B51-260068D9F1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252A86-2AEE-11E7-5CEC-A1BA81FF0E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342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6C05-4B61-5788-6AB1-5016E6568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1E96FF5-7DE2-FB10-0161-0A3606C020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1645B9-EA87-96CB-6A55-018C42F871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B7E19E-1CAB-19D0-96BE-6F71E17039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577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D2FE8-645D-8A0D-7DB0-2A5C9E8F6F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1A716B-D0A0-0258-B3B2-57DFF59B8B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D801DE-06E9-9041-34CB-FAA3A5C8A6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F9FE22-AAA2-16D3-8A8D-04DC774411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0412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03BD2-9DBB-BEA1-C522-C9053F76E2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54DCAF-A0AE-ECA8-3F65-595CA60002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758C60-4D4F-24A0-B933-76881CD9EC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16A609-5A35-0C75-2792-F3FF96E948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144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6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 dirty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 dirty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43640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442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2553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 dirty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 dirty="0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 dirty="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 dirty="0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 dirty="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 dirty="0">
                <a:solidFill>
                  <a:schemeClr val="accent1"/>
                </a:solidFill>
              </a:rPr>
              <a:t>@ International Foundation for</a:t>
            </a:r>
            <a:br>
              <a:rPr lang="en-US" sz="3200" dirty="0">
                <a:solidFill>
                  <a:schemeClr val="accent1"/>
                </a:solidFill>
              </a:rPr>
            </a:br>
            <a:r>
              <a:rPr lang="en-US" sz="3200" dirty="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www.IFEA.org</a:t>
            </a: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 dirty="0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dirty="0">
                <a:solidFill>
                  <a:schemeClr val="accent1"/>
                </a:solidFill>
              </a:rPr>
              <a:t>@International Auditing and Assurance</a:t>
            </a:r>
            <a:br>
              <a:rPr lang="en-US" sz="2000" dirty="0">
                <a:solidFill>
                  <a:schemeClr val="accent1"/>
                </a:solidFill>
              </a:rPr>
            </a:br>
            <a:r>
              <a:rPr lang="en-US" sz="2000" dirty="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 dirty="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 dirty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4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71" r:id="rId10"/>
    <p:sldLayoutId id="2147483773" r:id="rId11"/>
    <p:sldLayoutId id="2147483774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12/8/2025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0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18" Type="http://schemas.openxmlformats.org/officeDocument/2006/relationships/image" Target="../media/image31.png"/><Relationship Id="rId3" Type="http://schemas.openxmlformats.org/officeDocument/2006/relationships/image" Target="../media/image16.jpeg"/><Relationship Id="rId7" Type="http://schemas.openxmlformats.org/officeDocument/2006/relationships/image" Target="../media/image20.svg"/><Relationship Id="rId12" Type="http://schemas.openxmlformats.org/officeDocument/2006/relationships/image" Target="../media/image25.png"/><Relationship Id="rId17" Type="http://schemas.openxmlformats.org/officeDocument/2006/relationships/image" Target="../media/image30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28.svg"/><Relationship Id="rId10" Type="http://schemas.openxmlformats.org/officeDocument/2006/relationships/image" Target="../media/image23.png"/><Relationship Id="rId19" Type="http://schemas.openxmlformats.org/officeDocument/2006/relationships/image" Target="../media/image32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Relationship Id="rId1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2968831"/>
            <a:ext cx="6033656" cy="1104325"/>
          </a:xfrm>
        </p:spPr>
        <p:txBody>
          <a:bodyPr>
            <a:normAutofit/>
          </a:bodyPr>
          <a:lstStyle/>
          <a:p>
            <a:r>
              <a:rPr lang="en-US" dirty="0"/>
              <a:t>Firm Culture &amp; Governance</a:t>
            </a:r>
            <a:endParaRPr lang="en-US" sz="24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IESBA Meeting</a:t>
            </a:r>
          </a:p>
          <a:p>
            <a:r>
              <a:rPr lang="en-US" dirty="0"/>
              <a:t>December 8 - 12, 2025 </a:t>
            </a: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859BF-2845-821A-A154-B0BBB9C6B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1351A-EE3B-A83D-4371-CC6899AE6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Contextual Piece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4C641B-2BA1-4E41-10F5-4B05833BA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26DD0C-E468-97BB-A375-99CEF0F6EA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53936" y="1568190"/>
            <a:ext cx="9394559" cy="116051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200" dirty="0">
                <a:solidFill>
                  <a:srgbClr val="000000"/>
                </a:solidFill>
              </a:rPr>
              <a:t>Key changes to address Board feedback on importance of clear communication about project’s direction of travel to avoid misunderstanding on its objectives and intended outputs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F054F85B-417D-372C-2729-2D0E42B9CE53}"/>
              </a:ext>
            </a:extLst>
          </p:cNvPr>
          <p:cNvSpPr txBox="1">
            <a:spLocks/>
          </p:cNvSpPr>
          <p:nvPr/>
        </p:nvSpPr>
        <p:spPr>
          <a:xfrm>
            <a:off x="1447612" y="2728706"/>
            <a:ext cx="9296776" cy="33291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-339725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0000"/>
                </a:solidFill>
              </a:rPr>
              <a:t>Highlighted how FCG framework will serve the public interest</a:t>
            </a:r>
          </a:p>
          <a:p>
            <a:pPr lvl="1" indent="-339725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0000"/>
                </a:solidFill>
              </a:rPr>
              <a:t>Clarified purposes of resequencing of the workstreams</a:t>
            </a:r>
          </a:p>
          <a:p>
            <a:pPr lvl="1" indent="-339725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0000"/>
                </a:solidFill>
              </a:rPr>
              <a:t>Removed references to “draft principles” and explained that IESBA will explore with stakeholders which of the viewpoints could evolve into draft principles/guidance to form the framework</a:t>
            </a:r>
          </a:p>
          <a:p>
            <a:pPr lvl="1" indent="-339725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0000"/>
                </a:solidFill>
              </a:rPr>
              <a:t>Clarified the viewpoints extend to all levels of a firm but recognize special responsibility of senior leadership</a:t>
            </a:r>
          </a:p>
          <a:p>
            <a:pPr lvl="1" indent="-339725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0000"/>
                </a:solidFill>
              </a:rPr>
              <a:t>Added brief section on linkages with ISQM 1 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205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E8451-DACF-CE0C-2C0E-241466A66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E9E228-FD49-0E38-305D-16F97A313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B5B793-6E27-AB8F-834F-1562B1AFCBCE}"/>
              </a:ext>
            </a:extLst>
          </p:cNvPr>
          <p:cNvSpPr/>
          <p:nvPr/>
        </p:nvSpPr>
        <p:spPr>
          <a:xfrm>
            <a:off x="6662057" y="2324099"/>
            <a:ext cx="4755243" cy="3343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lvl="0" algn="ctr"/>
            <a:r>
              <a:rPr lang="en-US" sz="2400" dirty="0">
                <a:solidFill>
                  <a:schemeClr val="accent2"/>
                </a:solidFill>
              </a:rPr>
              <a:t>IESBA members are asked to share views on the Draft Contextual Piece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E0728DD-CE89-A906-0005-1E460EF29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71" y="300249"/>
            <a:ext cx="4906181" cy="1459363"/>
          </a:xfrm>
        </p:spPr>
        <p:txBody>
          <a:bodyPr anchor="ctr">
            <a:noAutofit/>
          </a:bodyPr>
          <a:lstStyle/>
          <a:p>
            <a:r>
              <a:rPr lang="en-US" sz="2800" dirty="0">
                <a:latin typeface="+mn-lt"/>
              </a:rPr>
              <a:t>Matters for IESBA consideration</a:t>
            </a:r>
          </a:p>
        </p:txBody>
      </p:sp>
    </p:spTree>
    <p:extLst>
      <p:ext uri="{BB962C8B-B14F-4D97-AF65-F5344CB8AC3E}">
        <p14:creationId xmlns:p14="http://schemas.microsoft.com/office/powerpoint/2010/main" val="1084449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E7D7A2-4E69-AEE0-BA5D-A075EB27C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999F67F-AD3F-7B7E-B08B-A71002AE9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1B2F4C-E48D-4970-38FE-43025B9819A2}"/>
              </a:ext>
            </a:extLst>
          </p:cNvPr>
          <p:cNvSpPr/>
          <p:nvPr/>
        </p:nvSpPr>
        <p:spPr>
          <a:xfrm>
            <a:off x="6662057" y="2324099"/>
            <a:ext cx="4755243" cy="3343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lvl="0" algn="ctr"/>
            <a:r>
              <a:rPr lang="en-US" sz="2400" dirty="0">
                <a:solidFill>
                  <a:schemeClr val="accent2"/>
                </a:solidFill>
              </a:rPr>
              <a:t>IESBA members are asked to share views on the Draft Overarching Piece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5339578-4787-41D3-14D2-E9E233CEE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71" y="300249"/>
            <a:ext cx="4906181" cy="1459363"/>
          </a:xfrm>
        </p:spPr>
        <p:txBody>
          <a:bodyPr anchor="ctr">
            <a:noAutofit/>
          </a:bodyPr>
          <a:lstStyle/>
          <a:p>
            <a:r>
              <a:rPr lang="en-US" sz="2800" dirty="0">
                <a:latin typeface="+mn-lt"/>
              </a:rPr>
              <a:t>Matters for IESBA consideration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E17AA4-16D0-D317-603D-BBE209FAC7D9}"/>
              </a:ext>
            </a:extLst>
          </p:cNvPr>
          <p:cNvSpPr txBox="1">
            <a:spLocks/>
          </p:cNvSpPr>
          <p:nvPr/>
        </p:nvSpPr>
        <p:spPr>
          <a:xfrm>
            <a:off x="762000" y="1930398"/>
            <a:ext cx="4755242" cy="3699933"/>
          </a:xfrm>
          <a:prstGeom prst="roundRect">
            <a:avLst/>
          </a:prstGeom>
          <a:solidFill>
            <a:schemeClr val="bg1">
              <a:alpha val="80000"/>
            </a:schemeClr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sz="1800" dirty="0">
                <a:solidFill>
                  <a:srgbClr val="000000"/>
                </a:solidFill>
              </a:rPr>
              <a:t>Board members were generally supportive of October 2025 draft. Key changes: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srgbClr val="000000"/>
                </a:solidFill>
              </a:rPr>
              <a:t>Highlighted impact of ethical culture on firms’ responsibility to act in the public interest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srgbClr val="000000"/>
                </a:solidFill>
              </a:rPr>
              <a:t>More clearly highlighted the role of leadership especially in enabling oversight and governance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dirty="0">
                <a:solidFill>
                  <a:srgbClr val="000000"/>
                </a:solidFill>
              </a:rPr>
              <a:t>Highlighted sole practitioner considerations as a proportionality aspect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B853D01E-D056-62FE-FFF7-947850015657}"/>
              </a:ext>
            </a:extLst>
          </p:cNvPr>
          <p:cNvSpPr txBox="1">
            <a:spLocks/>
          </p:cNvSpPr>
          <p:nvPr/>
        </p:nvSpPr>
        <p:spPr>
          <a:xfrm>
            <a:off x="762000" y="673098"/>
            <a:ext cx="4800600" cy="624139"/>
          </a:xfrm>
          <a:prstGeom prst="roundRect">
            <a:avLst/>
          </a:prstGeom>
          <a:solidFill>
            <a:schemeClr val="bg1">
              <a:alpha val="80000"/>
            </a:schemeClr>
          </a:solidFill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  <a:tabLst/>
              <a:defRPr/>
            </a:pPr>
            <a:r>
              <a:rPr lang="en-US" b="1" dirty="0">
                <a:solidFill>
                  <a:schemeClr val="accent5"/>
                </a:solidFill>
              </a:rPr>
              <a:t>Draft Overarching Piece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>
              <a:solidFill>
                <a:schemeClr val="accent6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339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30F39-E481-EE11-9F40-A70B7F087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ACCF1-307C-0212-F25A-2AF665FDE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 Viewpoints – Summary of Key Changes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262A02-3190-5E04-B682-C38C5E588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BE5810-3A17-147A-9CDC-FD1345ED7D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699" y="1631029"/>
            <a:ext cx="10484875" cy="465409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2400" dirty="0">
                <a:solidFill>
                  <a:srgbClr val="000000"/>
                </a:solidFill>
              </a:rPr>
              <a:t>Key changes across draft IESBA viewpoints: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00"/>
                </a:solidFill>
              </a:rPr>
              <a:t>Reworded viewpoints that may be seen as prescriptive</a:t>
            </a:r>
          </a:p>
          <a:p>
            <a:pPr marL="800100" lvl="1" indent="-34290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‒"/>
              <a:defRPr/>
            </a:pPr>
            <a:r>
              <a:rPr lang="en-US" sz="2000" dirty="0">
                <a:solidFill>
                  <a:srgbClr val="000000"/>
                </a:solidFill>
              </a:rPr>
              <a:t>Accountability Across the Firm, Education and Training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00"/>
                </a:solidFill>
              </a:rPr>
              <a:t>Removed terminology that might be misinterpreted as prescriptive</a:t>
            </a:r>
            <a:endParaRPr lang="en-US" sz="2400" strike="sngStrike" dirty="0">
              <a:solidFill>
                <a:srgbClr val="FF0000"/>
              </a:solidFill>
            </a:endParaRPr>
          </a:p>
          <a:p>
            <a:pPr marL="806450" lvl="1" indent="-34290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‒"/>
              <a:defRPr/>
            </a:pPr>
            <a:r>
              <a:rPr lang="en-US" sz="2000" dirty="0">
                <a:solidFill>
                  <a:srgbClr val="000000"/>
                </a:solidFill>
              </a:rPr>
              <a:t>e.g., “necessary to enable”</a:t>
            </a:r>
          </a:p>
          <a:p>
            <a:pPr marL="292100" indent="-28575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00"/>
                </a:solidFill>
              </a:rPr>
              <a:t>Removed terminology that is not actionable or measurable</a:t>
            </a:r>
          </a:p>
          <a:p>
            <a:pPr marL="806450" lvl="1" indent="-342900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‒"/>
              <a:defRPr/>
            </a:pPr>
            <a:r>
              <a:rPr lang="en-US" sz="2000" dirty="0">
                <a:solidFill>
                  <a:srgbClr val="000000"/>
                </a:solidFill>
              </a:rPr>
              <a:t>e.g., “believe deeply,” “being aware of and understanding”</a:t>
            </a:r>
          </a:p>
          <a:p>
            <a:pPr marL="292100" marR="0" lvl="0" indent="-28575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srgbClr val="000000"/>
                </a:solidFill>
              </a:rPr>
              <a:t>Changed first heading from “Public Interest Considerations” to “Public Interest Rationale”</a:t>
            </a:r>
          </a:p>
        </p:txBody>
      </p:sp>
    </p:spTree>
    <p:extLst>
      <p:ext uri="{BB962C8B-B14F-4D97-AF65-F5344CB8AC3E}">
        <p14:creationId xmlns:p14="http://schemas.microsoft.com/office/powerpoint/2010/main" val="2989698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5D696-8012-43B5-4086-C96B0841E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EF47DC-3727-1C20-CEF8-280607B6D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BA0E0A-B1F6-F204-5CBB-D8D09C9DEE6A}"/>
              </a:ext>
            </a:extLst>
          </p:cNvPr>
          <p:cNvSpPr/>
          <p:nvPr/>
        </p:nvSpPr>
        <p:spPr>
          <a:xfrm>
            <a:off x="6662057" y="2324099"/>
            <a:ext cx="4755243" cy="3343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lvl="0" algn="ctr"/>
            <a:r>
              <a:rPr lang="en-US" sz="2400" dirty="0">
                <a:solidFill>
                  <a:schemeClr val="accent2"/>
                </a:solidFill>
              </a:rPr>
              <a:t>IESBA members are asked to share views on the draft IESBA viewpoints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58D0EC9-D4D1-2D9E-346D-EFA84F80D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71" y="300249"/>
            <a:ext cx="4906181" cy="1459363"/>
          </a:xfrm>
        </p:spPr>
        <p:txBody>
          <a:bodyPr anchor="ctr">
            <a:noAutofit/>
          </a:bodyPr>
          <a:lstStyle/>
          <a:p>
            <a:r>
              <a:rPr lang="en-US" sz="2800" dirty="0">
                <a:latin typeface="+mn-lt"/>
              </a:rPr>
              <a:t>Matters for IESBA consideration</a:t>
            </a:r>
          </a:p>
        </p:txBody>
      </p:sp>
    </p:spTree>
    <p:extLst>
      <p:ext uri="{BB962C8B-B14F-4D97-AF65-F5344CB8AC3E}">
        <p14:creationId xmlns:p14="http://schemas.microsoft.com/office/powerpoint/2010/main" val="1534399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24F91-22F7-D8EC-62A2-0A81D2CFB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FFD22-5C19-B38E-2FEA-FBF43F494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857" y="5241736"/>
            <a:ext cx="8950814" cy="1077948"/>
          </a:xfrm>
        </p:spPr>
        <p:txBody>
          <a:bodyPr anchor="t">
            <a:normAutofit/>
          </a:bodyPr>
          <a:lstStyle/>
          <a:p>
            <a:r>
              <a:rPr lang="en-US" sz="3200" dirty="0"/>
              <a:t>Potential Way Forward for FCG Framework</a:t>
            </a:r>
          </a:p>
        </p:txBody>
      </p:sp>
    </p:spTree>
    <p:extLst>
      <p:ext uri="{BB962C8B-B14F-4D97-AF65-F5344CB8AC3E}">
        <p14:creationId xmlns:p14="http://schemas.microsoft.com/office/powerpoint/2010/main" val="437530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8F8BD-E0AC-8D0A-B502-5E2988389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C318418-C199-8113-1C16-E62C325C74A8}"/>
              </a:ext>
            </a:extLst>
          </p:cNvPr>
          <p:cNvSpPr/>
          <p:nvPr/>
        </p:nvSpPr>
        <p:spPr>
          <a:xfrm>
            <a:off x="5752248" y="4212752"/>
            <a:ext cx="6375172" cy="227132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A60D0B5-CABB-8B07-BC15-B05FB67BDC06}"/>
              </a:ext>
            </a:extLst>
          </p:cNvPr>
          <p:cNvSpPr/>
          <p:nvPr/>
        </p:nvSpPr>
        <p:spPr>
          <a:xfrm>
            <a:off x="5752248" y="1753221"/>
            <a:ext cx="6375172" cy="22713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00E365E-4350-E51E-6141-5E15233C10A7}"/>
              </a:ext>
            </a:extLst>
          </p:cNvPr>
          <p:cNvSpPr/>
          <p:nvPr/>
        </p:nvSpPr>
        <p:spPr>
          <a:xfrm>
            <a:off x="3507075" y="4212753"/>
            <a:ext cx="2104783" cy="2271321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BD2E36AB-CDD6-B178-6A2E-BD5463C15E22}"/>
              </a:ext>
            </a:extLst>
          </p:cNvPr>
          <p:cNvSpPr/>
          <p:nvPr/>
        </p:nvSpPr>
        <p:spPr>
          <a:xfrm>
            <a:off x="3492307" y="1753221"/>
            <a:ext cx="2104783" cy="227132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2" name="Picture 31" descr="Conference room table">
            <a:extLst>
              <a:ext uri="{FF2B5EF4-FFF2-40B4-BE49-F238E27FC236}">
                <a16:creationId xmlns:a16="http://schemas.microsoft.com/office/drawing/2014/main" id="{1022E4D5-6211-28F5-A743-39CEC94F4CB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rcRect l="48181" r="-1"/>
          <a:stretch>
            <a:fillRect/>
          </a:stretch>
        </p:blipFill>
        <p:spPr>
          <a:xfrm rot="10800000">
            <a:off x="3984" y="1568555"/>
            <a:ext cx="3073066" cy="5290358"/>
          </a:xfrm>
          <a:prstGeom prst="rect">
            <a:avLst/>
          </a:prstGeom>
          <a:ln w="19050"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7B47AF-3ED4-A235-08B9-CAE332D61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13142" y="6287958"/>
            <a:ext cx="429610" cy="518672"/>
          </a:xfrm>
        </p:spPr>
        <p:txBody>
          <a:bodyPr/>
          <a:lstStyle/>
          <a:p>
            <a:fld id="{50ACEBBF-944F-8349-945C-78F972EF34F6}" type="slidenum">
              <a:rPr lang="en-US" smtClean="0">
                <a:solidFill>
                  <a:srgbClr val="4B5E7C"/>
                </a:solidFill>
              </a:rPr>
              <a:pPr/>
              <a:t>16</a:t>
            </a:fld>
            <a:endParaRPr lang="en-US" dirty="0">
              <a:solidFill>
                <a:srgbClr val="4B5E7C"/>
              </a:solidFill>
            </a:endParaRP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6B0DD003-0DE1-0039-8DA5-65A6011B53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580" y="1753221"/>
            <a:ext cx="2974263" cy="4265349"/>
          </a:xfrm>
        </p:spPr>
        <p:txBody>
          <a:bodyPr/>
          <a:lstStyle/>
          <a:p>
            <a:r>
              <a:rPr lang="en-US" sz="2200" b="1" dirty="0">
                <a:latin typeface="+mn-lt"/>
                <a:cs typeface="+mn-cs"/>
              </a:rPr>
              <a:t>As </a:t>
            </a:r>
            <a:r>
              <a:rPr lang="en-US" sz="2200" b="1" dirty="0">
                <a:solidFill>
                  <a:srgbClr val="000000"/>
                </a:solidFill>
                <a:latin typeface="+mn-lt"/>
                <a:cs typeface="+mn-cs"/>
              </a:rPr>
              <a:t>part of Q1-Q2 stakeholder outreach, IESBA reps will seek stakeholder input on potential way forward re how best to develop FCG framework; various options, including (but not limited to):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401CF523-ACF4-CD55-8849-111A535CE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134600" cy="550843"/>
          </a:xfrm>
        </p:spPr>
        <p:txBody>
          <a:bodyPr/>
          <a:lstStyle/>
          <a:p>
            <a:r>
              <a:rPr lang="en-US" sz="3600" dirty="0"/>
              <a:t>Potential Way Forward for FCG Framework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D7B2523-AB6A-AB47-D4FB-319F5957F76E}"/>
              </a:ext>
            </a:extLst>
          </p:cNvPr>
          <p:cNvSpPr txBox="1"/>
          <p:nvPr/>
        </p:nvSpPr>
        <p:spPr>
          <a:xfrm>
            <a:off x="5874757" y="1782977"/>
            <a:ext cx="2040679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i="1" dirty="0">
                <a:solidFill>
                  <a:srgbClr val="000000"/>
                </a:solidFill>
              </a:rPr>
              <a:t>Option 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Overarching requirement(s)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Supported by application material and NAM</a:t>
            </a:r>
            <a:endParaRPr lang="en-US" sz="200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215DF2-A3FC-E305-F321-06F842DAD0A0}"/>
              </a:ext>
            </a:extLst>
          </p:cNvPr>
          <p:cNvSpPr txBox="1"/>
          <p:nvPr/>
        </p:nvSpPr>
        <p:spPr>
          <a:xfrm>
            <a:off x="7934308" y="1782976"/>
            <a:ext cx="244413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i="1" dirty="0">
                <a:solidFill>
                  <a:srgbClr val="000000"/>
                </a:solidFill>
              </a:rPr>
              <a:t>Option 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New section with more specific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+mn-lt"/>
                <a:cs typeface="+mn-cs"/>
              </a:rPr>
              <a:t>Supported by application material and NAM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D079A1-44FE-B78B-4A1A-4C15EB5403B0}"/>
              </a:ext>
            </a:extLst>
          </p:cNvPr>
          <p:cNvSpPr txBox="1"/>
          <p:nvPr/>
        </p:nvSpPr>
        <p:spPr>
          <a:xfrm>
            <a:off x="10233750" y="1782975"/>
            <a:ext cx="195825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i="1" dirty="0">
                <a:solidFill>
                  <a:srgbClr val="000000"/>
                </a:solidFill>
              </a:rPr>
              <a:t>Option </a:t>
            </a:r>
            <a:r>
              <a:rPr lang="en-US" sz="2000" i="1" dirty="0">
                <a:solidFill>
                  <a:srgbClr val="000000"/>
                </a:solidFill>
                <a:latin typeface="+mn-lt"/>
                <a:cs typeface="+mn-cs"/>
              </a:rPr>
              <a:t>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+mn-lt"/>
                <a:cs typeface="+mn-cs"/>
              </a:rPr>
              <a:t>Expand on existing application material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No new requirements</a:t>
            </a:r>
            <a:endParaRPr lang="en-US" sz="2000" dirty="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E66968-3EBF-2875-89E8-D32A98234251}"/>
              </a:ext>
            </a:extLst>
          </p:cNvPr>
          <p:cNvSpPr txBox="1"/>
          <p:nvPr/>
        </p:nvSpPr>
        <p:spPr>
          <a:xfrm>
            <a:off x="5865422" y="4387354"/>
            <a:ext cx="330162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i="1" dirty="0">
                <a:solidFill>
                  <a:srgbClr val="000000"/>
                </a:solidFill>
              </a:rPr>
              <a:t>Option 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Standalone set of guiding principles outside the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Would be voluntary, but strongly encouraged for adoption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749C02-8888-E800-B97B-4A9AA74938BA}"/>
              </a:ext>
            </a:extLst>
          </p:cNvPr>
          <p:cNvSpPr txBox="1"/>
          <p:nvPr/>
        </p:nvSpPr>
        <p:spPr>
          <a:xfrm>
            <a:off x="9440786" y="4387354"/>
            <a:ext cx="231460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i="1" dirty="0">
                <a:solidFill>
                  <a:srgbClr val="000000"/>
                </a:solidFill>
              </a:rPr>
              <a:t>Option 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Comprehensive plan of NAM and other supporting materials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F62B60-BFE9-3114-938D-EB844E9E63BB}"/>
              </a:ext>
            </a:extLst>
          </p:cNvPr>
          <p:cNvSpPr txBox="1"/>
          <p:nvPr/>
        </p:nvSpPr>
        <p:spPr>
          <a:xfrm>
            <a:off x="3664882" y="1890101"/>
            <a:ext cx="175150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Integrate the FCG framework </a:t>
            </a:r>
            <a:r>
              <a:rPr lang="en-US" sz="2400" b="1" u="sng" dirty="0">
                <a:solidFill>
                  <a:schemeClr val="bg1"/>
                </a:solidFill>
              </a:rPr>
              <a:t>into the Code</a:t>
            </a:r>
            <a:endParaRPr lang="en-US" sz="2400" b="1" u="sng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FDA034-AFB4-9276-6997-EB1729182EC1}"/>
              </a:ext>
            </a:extLst>
          </p:cNvPr>
          <p:cNvSpPr txBox="1"/>
          <p:nvPr/>
        </p:nvSpPr>
        <p:spPr>
          <a:xfrm>
            <a:off x="3602759" y="4417834"/>
            <a:ext cx="187575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Develop the FCG framework </a:t>
            </a:r>
            <a:r>
              <a:rPr lang="en-US" sz="2400" b="1" u="sng" dirty="0">
                <a:solidFill>
                  <a:schemeClr val="bg1"/>
                </a:solidFill>
              </a:rPr>
              <a:t>outside the Code</a:t>
            </a:r>
            <a:endParaRPr lang="en-US" sz="2400" b="1" u="sng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714A669B-5FA5-BDB1-C415-E16BC94EE82D}"/>
              </a:ext>
            </a:extLst>
          </p:cNvPr>
          <p:cNvSpPr/>
          <p:nvPr/>
        </p:nvSpPr>
        <p:spPr>
          <a:xfrm rot="19393870">
            <a:off x="2997911" y="3537658"/>
            <a:ext cx="473897" cy="333528"/>
          </a:xfrm>
          <a:prstGeom prst="rightArrow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E1C4B52-B32B-A913-0CAA-79B159FB2271}"/>
              </a:ext>
            </a:extLst>
          </p:cNvPr>
          <p:cNvSpPr/>
          <p:nvPr/>
        </p:nvSpPr>
        <p:spPr>
          <a:xfrm rot="2700000">
            <a:off x="2982440" y="4251070"/>
            <a:ext cx="473897" cy="333528"/>
          </a:xfrm>
          <a:prstGeom prst="rightArrow">
            <a:avLst/>
          </a:prstGeom>
          <a:solidFill>
            <a:srgbClr val="0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8219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E5D696-8012-43B5-4086-C96B0841E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EF47DC-3727-1C20-CEF8-280607B6D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4BA0E0A-B1F6-F204-5CBB-D8D09C9DEE6A}"/>
              </a:ext>
            </a:extLst>
          </p:cNvPr>
          <p:cNvSpPr/>
          <p:nvPr/>
        </p:nvSpPr>
        <p:spPr>
          <a:xfrm>
            <a:off x="6662057" y="2324099"/>
            <a:ext cx="4755243" cy="3343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lvl="0" algn="ctr"/>
            <a:r>
              <a:rPr lang="en-US" sz="2400" dirty="0">
                <a:solidFill>
                  <a:schemeClr val="accent2"/>
                </a:solidFill>
              </a:rPr>
              <a:t>IESBA members are asked to share views on the proposed approach to exploring the way forward with stakeholders how best to develop FCG framework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58D0EC9-D4D1-2D9E-346D-EFA84F80D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71" y="300249"/>
            <a:ext cx="4906181" cy="1459363"/>
          </a:xfrm>
        </p:spPr>
        <p:txBody>
          <a:bodyPr anchor="ctr">
            <a:noAutofit/>
          </a:bodyPr>
          <a:lstStyle/>
          <a:p>
            <a:r>
              <a:rPr lang="en-US" sz="2800" dirty="0">
                <a:latin typeface="+mn-lt"/>
              </a:rPr>
              <a:t>Matters for IESBA consideration</a:t>
            </a:r>
          </a:p>
        </p:txBody>
      </p:sp>
    </p:spTree>
    <p:extLst>
      <p:ext uri="{BB962C8B-B14F-4D97-AF65-F5344CB8AC3E}">
        <p14:creationId xmlns:p14="http://schemas.microsoft.com/office/powerpoint/2010/main" val="1901030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DA7DC3-2C19-40A7-910E-C0E3A9CB1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0842B-44ED-21E9-A27D-738EED121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857" y="5241736"/>
            <a:ext cx="8950814" cy="1077948"/>
          </a:xfrm>
        </p:spPr>
        <p:txBody>
          <a:bodyPr anchor="t">
            <a:normAutofit/>
          </a:bodyPr>
          <a:lstStyle/>
          <a:p>
            <a:r>
              <a:rPr lang="en-US" sz="3200" dirty="0"/>
              <a:t>Linkages between Draft IESBA FCG Viewpoints and ISQM 1</a:t>
            </a:r>
          </a:p>
        </p:txBody>
      </p:sp>
    </p:spTree>
    <p:extLst>
      <p:ext uri="{BB962C8B-B14F-4D97-AF65-F5344CB8AC3E}">
        <p14:creationId xmlns:p14="http://schemas.microsoft.com/office/powerpoint/2010/main" val="28245234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C28869-2101-359B-B341-6FFB5FD44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0F549-01C2-843C-C43C-539125052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137" y="572877"/>
            <a:ext cx="11120845" cy="550843"/>
          </a:xfrm>
        </p:spPr>
        <p:txBody>
          <a:bodyPr/>
          <a:lstStyle/>
          <a:p>
            <a:r>
              <a:rPr lang="en-US" dirty="0"/>
              <a:t>Linkages between Draft IESBA Viewpoints and ISQM 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D10503-E3E3-FE6C-DC59-AC4C48D87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131B3AD-2523-EC6D-F427-89C0DBECBDEE}"/>
              </a:ext>
            </a:extLst>
          </p:cNvPr>
          <p:cNvSpPr/>
          <p:nvPr/>
        </p:nvSpPr>
        <p:spPr>
          <a:xfrm>
            <a:off x="3498854" y="1579118"/>
            <a:ext cx="7664446" cy="1097280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ysClr val="windowText" lastClr="000000"/>
                </a:solidFill>
              </a:rPr>
              <a:t>In response to calls from stakeholders and SSB members</a:t>
            </a:r>
            <a:endParaRPr lang="en-US" sz="2000" dirty="0">
              <a:solidFill>
                <a:sysClr val="windowText" lastClr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ysClr val="windowText" lastClr="000000"/>
                </a:solidFill>
              </a:rPr>
              <a:t>Close coordination with IAASB representatives</a:t>
            </a:r>
            <a:endParaRPr lang="en-US" sz="2000" dirty="0">
              <a:solidFill>
                <a:sysClr val="windowText" lastClr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ysClr val="windowText" lastClr="000000"/>
                </a:solidFill>
              </a:rPr>
              <a:t>Not like-for-like comparison – </a:t>
            </a:r>
            <a:r>
              <a:rPr lang="en-US" sz="2000" b="0" i="0" dirty="0">
                <a:solidFill>
                  <a:srgbClr val="000000"/>
                </a:solidFill>
              </a:rPr>
              <a:t>different types of documents, different </a:t>
            </a:r>
            <a:r>
              <a:rPr lang="en-US" sz="2000" b="0" i="0" dirty="0">
                <a:solidFill>
                  <a:sysClr val="windowText" lastClr="000000"/>
                </a:solidFill>
              </a:rPr>
              <a:t>authority</a:t>
            </a:r>
            <a:endParaRPr lang="en-US" sz="2000" dirty="0">
              <a:solidFill>
                <a:sysClr val="windowText" lastClr="000000"/>
              </a:solidFill>
            </a:endParaRPr>
          </a:p>
          <a:p>
            <a:endParaRPr lang="en-US" sz="2000" b="0" i="0" dirty="0">
              <a:solidFill>
                <a:sysClr val="windowText" lastClr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CAFB0B-52E1-AB56-D5D5-840C22561BB8}"/>
              </a:ext>
            </a:extLst>
          </p:cNvPr>
          <p:cNvSpPr/>
          <p:nvPr/>
        </p:nvSpPr>
        <p:spPr>
          <a:xfrm>
            <a:off x="505098" y="1631370"/>
            <a:ext cx="2603862" cy="992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</a:schemeClr>
                </a:solidFill>
              </a:rPr>
              <a:t>Why this paper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78D9A4-16AA-9479-D15A-189966C97A77}"/>
              </a:ext>
            </a:extLst>
          </p:cNvPr>
          <p:cNvSpPr/>
          <p:nvPr/>
        </p:nvSpPr>
        <p:spPr>
          <a:xfrm>
            <a:off x="505098" y="3512243"/>
            <a:ext cx="2603862" cy="992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</a:schemeClr>
                </a:solidFill>
              </a:rPr>
              <a:t>What does this paper highlight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E43796-95B7-AD8D-39C7-2CC11BF53D93}"/>
              </a:ext>
            </a:extLst>
          </p:cNvPr>
          <p:cNvSpPr/>
          <p:nvPr/>
        </p:nvSpPr>
        <p:spPr>
          <a:xfrm>
            <a:off x="444137" y="5016722"/>
            <a:ext cx="2603862" cy="992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>
                    <a:lumMod val="50000"/>
                  </a:schemeClr>
                </a:solidFill>
              </a:rPr>
              <a:t>Next steps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944BE03-0A2E-D2D0-3A1A-0C19BB30A55B}"/>
              </a:ext>
            </a:extLst>
          </p:cNvPr>
          <p:cNvSpPr/>
          <p:nvPr/>
        </p:nvSpPr>
        <p:spPr>
          <a:xfrm>
            <a:off x="3498854" y="3146483"/>
            <a:ext cx="7664446" cy="1724297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ysClr val="windowText" lastClr="000000"/>
                </a:solidFill>
              </a:rPr>
              <a:t>Inherent relationship between ethical culture and SOQM</a:t>
            </a:r>
            <a:endParaRPr lang="en-US" sz="2000" dirty="0">
              <a:solidFill>
                <a:sysClr val="windowText" lastClr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ysClr val="windowText" lastClr="000000"/>
                </a:solidFill>
              </a:rPr>
              <a:t>Key differences in objectives, s</a:t>
            </a:r>
            <a:r>
              <a:rPr lang="en-US" sz="2000" b="0" i="0" dirty="0">
                <a:solidFill>
                  <a:srgbClr val="000000"/>
                </a:solidFill>
              </a:rPr>
              <a:t>cope, output and granularity of focus on ethical culture</a:t>
            </a:r>
            <a:endParaRPr lang="en-US" sz="2000" dirty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ysClr val="windowText" lastClr="000000"/>
                </a:solidFill>
              </a:rPr>
              <a:t>Illustrative comparison on two FCG elements: Ethical Leadership, Incentives and Disincentives</a:t>
            </a:r>
            <a:endParaRPr lang="en-US" sz="2000" i="0" dirty="0">
              <a:solidFill>
                <a:sysClr val="windowText" lastClr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953152-783C-41AE-BD24-1F50FB7CE262}"/>
              </a:ext>
            </a:extLst>
          </p:cNvPr>
          <p:cNvSpPr/>
          <p:nvPr/>
        </p:nvSpPr>
        <p:spPr>
          <a:xfrm>
            <a:off x="3498854" y="4964470"/>
            <a:ext cx="7664446" cy="1097281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ysClr val="windowText" lastClr="000000"/>
                </a:solidFill>
              </a:rPr>
              <a:t>Use for stakeholder engagement in Q1-Q2 2026</a:t>
            </a:r>
            <a:endParaRPr lang="en-US" sz="2000" dirty="0">
              <a:solidFill>
                <a:sysClr val="windowText" lastClr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</a:rPr>
              <a:t>Proposing to resume </a:t>
            </a:r>
            <a:r>
              <a:rPr lang="en-US" sz="2000" b="0" i="0" dirty="0">
                <a:solidFill>
                  <a:sysClr val="windowText" lastClr="000000"/>
                </a:solidFill>
              </a:rPr>
              <a:t>further comparison work with ISQM 1 after development of draft FCG framework</a:t>
            </a:r>
          </a:p>
        </p:txBody>
      </p:sp>
    </p:spTree>
    <p:extLst>
      <p:ext uri="{BB962C8B-B14F-4D97-AF65-F5344CB8AC3E}">
        <p14:creationId xmlns:p14="http://schemas.microsoft.com/office/powerpoint/2010/main" val="2824502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5A9FF-4E0C-CC6F-3011-B2893BF5C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09DE27-7D84-12A7-4F51-3BB535B02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2720" y="2113713"/>
            <a:ext cx="5031303" cy="460558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lnSpc>
                <a:spcPct val="100000"/>
              </a:lnSpc>
              <a:spcAft>
                <a:spcPts val="600"/>
              </a:spcAft>
              <a:buAutoNum type="arabicPeriod"/>
            </a:pPr>
            <a:r>
              <a:rPr lang="en-US" sz="2200" dirty="0"/>
              <a:t>Activities since October 2025</a:t>
            </a: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AutoNum type="arabicPeriod"/>
            </a:pPr>
            <a:r>
              <a:rPr lang="en-US" sz="2200" dirty="0"/>
              <a:t>Draft Contextual Piece, Draft Overarching Piece, Draft IESBA Viewpoints</a:t>
            </a: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AutoNum type="arabicPeriod"/>
            </a:pPr>
            <a:r>
              <a:rPr lang="en-US" sz="2200" dirty="0"/>
              <a:t>Potential Way Forward for FCG Framework</a:t>
            </a: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AutoNum type="arabicPeriod"/>
            </a:pPr>
            <a:r>
              <a:rPr lang="en-US" sz="2200" dirty="0"/>
              <a:t>Linkages between Draft IESBA FCG Viewpoints and ISQM 1</a:t>
            </a: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AutoNum type="arabicPeriod"/>
            </a:pPr>
            <a:r>
              <a:rPr lang="en-US" sz="2200" dirty="0"/>
              <a:t>Plan for Outreach and Additional Materials/Initiatives in Q1-Q2 2026</a:t>
            </a:r>
          </a:p>
        </p:txBody>
      </p:sp>
    </p:spTree>
    <p:extLst>
      <p:ext uri="{BB962C8B-B14F-4D97-AF65-F5344CB8AC3E}">
        <p14:creationId xmlns:p14="http://schemas.microsoft.com/office/powerpoint/2010/main" val="6796625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B35AF-56DF-2652-3D00-C2F51F67E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9C9E376-53FA-8836-AB99-F5262B5AC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BC24DCA-2620-7AF6-E975-C345A2F83595}"/>
              </a:ext>
            </a:extLst>
          </p:cNvPr>
          <p:cNvSpPr/>
          <p:nvPr/>
        </p:nvSpPr>
        <p:spPr>
          <a:xfrm>
            <a:off x="6662057" y="2324099"/>
            <a:ext cx="4755243" cy="33437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lvl="0" algn="ctr"/>
            <a:r>
              <a:rPr lang="en-US" sz="2400" dirty="0">
                <a:solidFill>
                  <a:schemeClr val="accent2"/>
                </a:solidFill>
              </a:rPr>
              <a:t>IESBA members are asked to share views on the linkages between draft IESBA FCG viewpoints and ISQM 1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7181F50-3326-A809-5586-EAD33ADE9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71" y="300249"/>
            <a:ext cx="4906181" cy="1459363"/>
          </a:xfrm>
        </p:spPr>
        <p:txBody>
          <a:bodyPr anchor="ctr">
            <a:noAutofit/>
          </a:bodyPr>
          <a:lstStyle/>
          <a:p>
            <a:r>
              <a:rPr lang="en-US" sz="2800" dirty="0">
                <a:latin typeface="+mn-lt"/>
              </a:rPr>
              <a:t>Matters for IESBA consideration</a:t>
            </a:r>
          </a:p>
        </p:txBody>
      </p:sp>
    </p:spTree>
    <p:extLst>
      <p:ext uri="{BB962C8B-B14F-4D97-AF65-F5344CB8AC3E}">
        <p14:creationId xmlns:p14="http://schemas.microsoft.com/office/powerpoint/2010/main" val="21983038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09C9C5-1A19-E85D-4529-D23382AC68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5847E-56A8-4578-7296-92C35EC98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856" y="5241736"/>
            <a:ext cx="10504416" cy="1077948"/>
          </a:xfrm>
        </p:spPr>
        <p:txBody>
          <a:bodyPr anchor="t">
            <a:normAutofit/>
          </a:bodyPr>
          <a:lstStyle/>
          <a:p>
            <a:r>
              <a:rPr lang="en-US" sz="3200" dirty="0"/>
              <a:t>Plan for Outreach and Additional Materials, Q1-Q2 2026</a:t>
            </a:r>
          </a:p>
        </p:txBody>
      </p:sp>
    </p:spTree>
    <p:extLst>
      <p:ext uri="{BB962C8B-B14F-4D97-AF65-F5344CB8AC3E}">
        <p14:creationId xmlns:p14="http://schemas.microsoft.com/office/powerpoint/2010/main" val="29619257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6C726-F7B8-5FC1-E716-878F98F85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BB18986-2B86-ACBC-763C-53805703AE23}"/>
              </a:ext>
            </a:extLst>
          </p:cNvPr>
          <p:cNvSpPr/>
          <p:nvPr/>
        </p:nvSpPr>
        <p:spPr>
          <a:xfrm>
            <a:off x="1524773" y="2429242"/>
            <a:ext cx="4178787" cy="290967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en-US" sz="2000" dirty="0">
                <a:solidFill>
                  <a:schemeClr val="accent2"/>
                </a:solidFill>
              </a:rPr>
              <a:t>Aim to obtain: </a:t>
            </a:r>
          </a:p>
          <a:p>
            <a:pPr marL="287338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</a:rPr>
              <a:t>Buy-in from key stakeholders</a:t>
            </a:r>
          </a:p>
          <a:p>
            <a:pPr marL="287338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</a:rPr>
              <a:t>Input on how best to approach development of FCG framework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5A8196-E518-ADC6-2AD4-7C9266BE6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3A96D058-B63A-545E-A7B6-C84036763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134600" cy="550843"/>
          </a:xfrm>
        </p:spPr>
        <p:txBody>
          <a:bodyPr/>
          <a:lstStyle/>
          <a:p>
            <a:r>
              <a:rPr lang="en-US" sz="3600" dirty="0"/>
              <a:t>Outreach Plan, Q1-Q2 2026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6A5C372-EA0B-AF54-D415-31DA16EAD63D}"/>
              </a:ext>
            </a:extLst>
          </p:cNvPr>
          <p:cNvSpPr/>
          <p:nvPr/>
        </p:nvSpPr>
        <p:spPr>
          <a:xfrm>
            <a:off x="1864442" y="1983115"/>
            <a:ext cx="1567542" cy="480013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Objectives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6B11B68B-D94F-5351-B370-81AB5F8AF6FE}"/>
              </a:ext>
            </a:extLst>
          </p:cNvPr>
          <p:cNvSpPr/>
          <p:nvPr/>
        </p:nvSpPr>
        <p:spPr>
          <a:xfrm>
            <a:off x="6332390" y="2406690"/>
            <a:ext cx="4178787" cy="28845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en-US" sz="2000" dirty="0">
                <a:solidFill>
                  <a:schemeClr val="accent2"/>
                </a:solidFill>
              </a:rPr>
              <a:t>Outreach report for June 2026 IESBA meeting:</a:t>
            </a:r>
          </a:p>
          <a:p>
            <a:pPr marL="287338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</a:rPr>
              <a:t>Summary of feedback</a:t>
            </a:r>
          </a:p>
          <a:p>
            <a:pPr marL="287338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2"/>
                </a:solidFill>
              </a:rPr>
              <a:t>Outline of possible way forward, including any options for Board consideration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ABE79A4-B066-FC1B-0AC9-BFA59B4CE8D6}"/>
              </a:ext>
            </a:extLst>
          </p:cNvPr>
          <p:cNvSpPr/>
          <p:nvPr/>
        </p:nvSpPr>
        <p:spPr>
          <a:xfrm>
            <a:off x="6714201" y="1979371"/>
            <a:ext cx="1567542" cy="48375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2"/>
                </a:solidFill>
              </a:rPr>
              <a:t>Outputs</a:t>
            </a:r>
          </a:p>
        </p:txBody>
      </p:sp>
    </p:spTree>
    <p:extLst>
      <p:ext uri="{BB962C8B-B14F-4D97-AF65-F5344CB8AC3E}">
        <p14:creationId xmlns:p14="http://schemas.microsoft.com/office/powerpoint/2010/main" val="9456023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38946-4839-2A85-DBE7-241618DDF1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E40675-C122-1451-65D8-D62556D45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DEE734EC-1B5E-482F-7A88-8DD55E106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134600" cy="550843"/>
          </a:xfrm>
        </p:spPr>
        <p:txBody>
          <a:bodyPr/>
          <a:lstStyle/>
          <a:p>
            <a:r>
              <a:rPr lang="en-US" sz="3600" dirty="0"/>
              <a:t>Outreach Plan, Q1-Q2 2026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229A4E8-62DA-F37F-8F92-8F060BBA229C}"/>
              </a:ext>
            </a:extLst>
          </p:cNvPr>
          <p:cNvSpPr/>
          <p:nvPr/>
        </p:nvSpPr>
        <p:spPr>
          <a:xfrm>
            <a:off x="436247" y="1947151"/>
            <a:ext cx="2692400" cy="55084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Meetings with Senior Leadership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0284E14-0ED8-3670-B3DB-FB0A8BAE3060}"/>
              </a:ext>
            </a:extLst>
          </p:cNvPr>
          <p:cNvSpPr/>
          <p:nvPr/>
        </p:nvSpPr>
        <p:spPr>
          <a:xfrm>
            <a:off x="3311949" y="1947151"/>
            <a:ext cx="2692400" cy="55084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Focus Group Discussions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DC4496F-F073-E83A-021C-DDF4233245BD}"/>
              </a:ext>
            </a:extLst>
          </p:cNvPr>
          <p:cNvSpPr/>
          <p:nvPr/>
        </p:nvSpPr>
        <p:spPr>
          <a:xfrm>
            <a:off x="6187651" y="1947151"/>
            <a:ext cx="2692400" cy="55084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Stakeholder Meetings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4B39C01-3330-0E9C-FD88-B6DD303802A4}"/>
              </a:ext>
            </a:extLst>
          </p:cNvPr>
          <p:cNvSpPr/>
          <p:nvPr/>
        </p:nvSpPr>
        <p:spPr>
          <a:xfrm>
            <a:off x="9063353" y="1979321"/>
            <a:ext cx="2692400" cy="51867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Simulation Exercise 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E4FFB92-6035-809C-3E92-788156E57A4B}"/>
              </a:ext>
            </a:extLst>
          </p:cNvPr>
          <p:cNvSpPr/>
          <p:nvPr/>
        </p:nvSpPr>
        <p:spPr>
          <a:xfrm>
            <a:off x="436247" y="2590566"/>
            <a:ext cx="2692400" cy="2925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Firms, including GPPC firms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Regulators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PAOs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B50200-914A-9071-C6E0-3B2189040BE3}"/>
              </a:ext>
            </a:extLst>
          </p:cNvPr>
          <p:cNvSpPr/>
          <p:nvPr/>
        </p:nvSpPr>
        <p:spPr>
          <a:xfrm>
            <a:off x="3311949" y="2590566"/>
            <a:ext cx="2692400" cy="2925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Selected stakeholders; not a public consultation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Focus on profession, regulators, investors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Briefing note with Qs on viewpoints and approach to FCG framework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179BB9-C8BA-BED3-74EF-5FBCA67C0044}"/>
              </a:ext>
            </a:extLst>
          </p:cNvPr>
          <p:cNvSpPr/>
          <p:nvPr/>
        </p:nvSpPr>
        <p:spPr>
          <a:xfrm>
            <a:off x="6187651" y="2590566"/>
            <a:ext cx="2692400" cy="2925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Jan 2026, in-person Asia outreach (Singapore, Malaysia, Hong Kong SAR)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JSS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SAC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Forum of Firms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IFAC SMPAG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ECE58CC-1738-9B41-27C6-65F05DD23A51}"/>
              </a:ext>
            </a:extLst>
          </p:cNvPr>
          <p:cNvSpPr/>
          <p:nvPr/>
        </p:nvSpPr>
        <p:spPr>
          <a:xfrm>
            <a:off x="9063353" y="2590566"/>
            <a:ext cx="2692400" cy="2925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Gather deeper insights re implementability of viewpoints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Use of facilitators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chemeClr val="accent2"/>
                </a:solidFill>
              </a:rPr>
              <a:t>Currently under consideration </a:t>
            </a:r>
          </a:p>
        </p:txBody>
      </p:sp>
    </p:spTree>
    <p:extLst>
      <p:ext uri="{BB962C8B-B14F-4D97-AF65-F5344CB8AC3E}">
        <p14:creationId xmlns:p14="http://schemas.microsoft.com/office/powerpoint/2010/main" val="35827523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24FB55-4D38-6841-7AF0-F6A0F379D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3FDFD6-618D-5FC6-BBA1-F60EE4F47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8CEFF1E3-2E6C-8E08-0A9D-D9D4EFEEF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134600" cy="550843"/>
          </a:xfrm>
        </p:spPr>
        <p:txBody>
          <a:bodyPr/>
          <a:lstStyle/>
          <a:p>
            <a:r>
              <a:rPr lang="en-US" sz="3600" dirty="0"/>
              <a:t>Additional Materials or Initiatives Plan, Q1-Q2 2026</a:t>
            </a:r>
          </a:p>
        </p:txBody>
      </p:sp>
      <p:pic>
        <p:nvPicPr>
          <p:cNvPr id="24" name="Graphic 23" descr="Boardroom with solid fill">
            <a:extLst>
              <a:ext uri="{FF2B5EF4-FFF2-40B4-BE49-F238E27FC236}">
                <a16:creationId xmlns:a16="http://schemas.microsoft.com/office/drawing/2014/main" id="{E8A02927-C6ED-0552-FF79-CF887E7CC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99767" y="3120275"/>
            <a:ext cx="914400" cy="914400"/>
          </a:xfrm>
          <a:prstGeom prst="rect">
            <a:avLst/>
          </a:prstGeom>
        </p:spPr>
      </p:pic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12A54A4-26EB-0FB5-8287-10E1D3B526AA}"/>
              </a:ext>
            </a:extLst>
          </p:cNvPr>
          <p:cNvSpPr/>
          <p:nvPr/>
        </p:nvSpPr>
        <p:spPr>
          <a:xfrm>
            <a:off x="869042" y="2885967"/>
            <a:ext cx="2989780" cy="1851403"/>
          </a:xfrm>
          <a:prstGeom prst="roundRect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E6D8EFE-2CFE-D4C5-1FD0-4E4B9A269B35}"/>
              </a:ext>
            </a:extLst>
          </p:cNvPr>
          <p:cNvSpPr txBox="1"/>
          <p:nvPr/>
        </p:nvSpPr>
        <p:spPr>
          <a:xfrm>
            <a:off x="1195994" y="4038150"/>
            <a:ext cx="23219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Interview Series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9DD6A2-073E-1B38-0044-AF1EAC4EAA65}"/>
              </a:ext>
            </a:extLst>
          </p:cNvPr>
          <p:cNvSpPr txBox="1"/>
          <p:nvPr/>
        </p:nvSpPr>
        <p:spPr>
          <a:xfrm>
            <a:off x="4363468" y="4053507"/>
            <a:ext cx="37067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Articles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5DC1C67F-C557-6D41-B60A-97A63823C0C0}"/>
              </a:ext>
            </a:extLst>
          </p:cNvPr>
          <p:cNvSpPr/>
          <p:nvPr/>
        </p:nvSpPr>
        <p:spPr>
          <a:xfrm>
            <a:off x="4704349" y="2885967"/>
            <a:ext cx="2990088" cy="1851403"/>
          </a:xfrm>
          <a:prstGeom prst="round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AF867B-5FDB-D22C-E377-61EE04B7F08F}"/>
              </a:ext>
            </a:extLst>
          </p:cNvPr>
          <p:cNvSpPr txBox="1"/>
          <p:nvPr/>
        </p:nvSpPr>
        <p:spPr>
          <a:xfrm>
            <a:off x="8450354" y="3853484"/>
            <a:ext cx="31307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Other Comms Initiatives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850E1F7-97A0-C52F-FA58-44DC500C2618}"/>
              </a:ext>
            </a:extLst>
          </p:cNvPr>
          <p:cNvSpPr/>
          <p:nvPr/>
        </p:nvSpPr>
        <p:spPr>
          <a:xfrm>
            <a:off x="8539964" y="2885967"/>
            <a:ext cx="2989780" cy="1851403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Graphic 11" descr="Document with solid fill">
            <a:extLst>
              <a:ext uri="{FF2B5EF4-FFF2-40B4-BE49-F238E27FC236}">
                <a16:creationId xmlns:a16="http://schemas.microsoft.com/office/drawing/2014/main" id="{D2F51A11-645B-2D0A-3DB5-B9D6E6D1C2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11833" y="3250514"/>
            <a:ext cx="714913" cy="714913"/>
          </a:xfrm>
          <a:prstGeom prst="rect">
            <a:avLst/>
          </a:prstGeom>
        </p:spPr>
      </p:pic>
      <p:pic>
        <p:nvPicPr>
          <p:cNvPr id="13" name="Graphic 12" descr="Document with solid fill">
            <a:extLst>
              <a:ext uri="{FF2B5EF4-FFF2-40B4-BE49-F238E27FC236}">
                <a16:creationId xmlns:a16="http://schemas.microsoft.com/office/drawing/2014/main" id="{125287BA-D40C-61C0-D965-C93AA88EB0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69290" y="3060698"/>
            <a:ext cx="714913" cy="714913"/>
          </a:xfrm>
          <a:prstGeom prst="rect">
            <a:avLst/>
          </a:prstGeom>
        </p:spPr>
      </p:pic>
      <p:pic>
        <p:nvPicPr>
          <p:cNvPr id="15" name="Graphic 14" descr="Chat with solid fill">
            <a:extLst>
              <a:ext uri="{FF2B5EF4-FFF2-40B4-BE49-F238E27FC236}">
                <a16:creationId xmlns:a16="http://schemas.microsoft.com/office/drawing/2014/main" id="{D3E0F0FB-0160-D21A-2A29-48FEB62F21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73801" y="312027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0059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6360D-639D-EE91-838F-AED35B66D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D2B330-54EA-76D5-6E93-A57E2C3D9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16017D-3D68-25C3-23A9-768BC96D840D}"/>
              </a:ext>
            </a:extLst>
          </p:cNvPr>
          <p:cNvSpPr/>
          <p:nvPr/>
        </p:nvSpPr>
        <p:spPr>
          <a:xfrm>
            <a:off x="6785632" y="2078182"/>
            <a:ext cx="5091857" cy="4278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lvl="0"/>
            <a:r>
              <a:rPr lang="en-US" sz="2400" dirty="0">
                <a:solidFill>
                  <a:schemeClr val="accent2"/>
                </a:solidFill>
              </a:rPr>
              <a:t>IESBA members are asked to share views on:</a:t>
            </a:r>
          </a:p>
          <a:p>
            <a:pPr marL="457200" lvl="0" indent="-457200">
              <a:buFont typeface="+mj-lt"/>
              <a:buAutoNum type="alphaLcParenR"/>
            </a:pPr>
            <a:r>
              <a:rPr lang="en-US" sz="2400" dirty="0">
                <a:solidFill>
                  <a:schemeClr val="accent2"/>
                </a:solidFill>
              </a:rPr>
              <a:t>The plan for outreach on the IESBA viewpoints in Q1-Q2 2026; and</a:t>
            </a:r>
          </a:p>
          <a:p>
            <a:pPr marL="457200" lvl="0" indent="-457200">
              <a:buFont typeface="+mj-lt"/>
              <a:buAutoNum type="alphaLcParenR"/>
            </a:pPr>
            <a:r>
              <a:rPr lang="en-US" sz="2400" dirty="0">
                <a:solidFill>
                  <a:schemeClr val="accent2"/>
                </a:solidFill>
              </a:rPr>
              <a:t>The plan to develop additional materials or initiatives.</a:t>
            </a:r>
          </a:p>
          <a:p>
            <a:pPr lvl="0"/>
            <a:endParaRPr lang="en-US" sz="2400" dirty="0">
              <a:solidFill>
                <a:schemeClr val="accent2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F4B01BA-3C3E-7D1B-1027-A7592039F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71" y="300249"/>
            <a:ext cx="4906181" cy="1459363"/>
          </a:xfrm>
        </p:spPr>
        <p:txBody>
          <a:bodyPr anchor="ctr">
            <a:noAutofit/>
          </a:bodyPr>
          <a:lstStyle/>
          <a:p>
            <a:r>
              <a:rPr lang="en-US" sz="2800" dirty="0">
                <a:latin typeface="+mn-lt"/>
              </a:rPr>
              <a:t>Matters for IESBA consideration</a:t>
            </a:r>
          </a:p>
        </p:txBody>
      </p:sp>
    </p:spTree>
    <p:extLst>
      <p:ext uri="{BB962C8B-B14F-4D97-AF65-F5344CB8AC3E}">
        <p14:creationId xmlns:p14="http://schemas.microsoft.com/office/powerpoint/2010/main" val="13963791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5F7623-2510-1927-1D88-DE3FCBFAC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391A59-04C7-2A8B-3D20-308F016671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9AF1ADD-ABC2-50ED-A861-D0FA0BAB30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International Ethics Standards Board for Accountants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C8BF05-8F69-6D82-5491-8D5AE1564CF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ACEBBF-944F-8349-945C-78F972EF34F6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83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A087C-6599-A135-938F-CF5255E21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4EC8A1E-B9D1-06F1-D005-F5BC9083C71B}"/>
              </a:ext>
            </a:extLst>
          </p:cNvPr>
          <p:cNvSpPr/>
          <p:nvPr/>
        </p:nvSpPr>
        <p:spPr>
          <a:xfrm>
            <a:off x="6440291" y="2260861"/>
            <a:ext cx="4397203" cy="363176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B1A7BF4-CFFC-1EBB-079F-59F4AF13BAF6}"/>
              </a:ext>
            </a:extLst>
          </p:cNvPr>
          <p:cNvSpPr/>
          <p:nvPr/>
        </p:nvSpPr>
        <p:spPr>
          <a:xfrm>
            <a:off x="830092" y="2260862"/>
            <a:ext cx="5061258" cy="368273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517314C-E362-9FC4-7469-691C1016B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 fontScale="90000"/>
          </a:bodyPr>
          <a:lstStyle/>
          <a:p>
            <a:r>
              <a:rPr lang="en-US" dirty="0">
                <a:latin typeface="Calibri Light"/>
                <a:ea typeface="Calibri Light"/>
                <a:cs typeface="Calibri Light"/>
              </a:rPr>
              <a:t>FCG Sessions – IESBA December 2025 Meeting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192C87-1C45-FADF-E475-F5273EF38578}"/>
              </a:ext>
            </a:extLst>
          </p:cNvPr>
          <p:cNvSpPr txBox="1"/>
          <p:nvPr/>
        </p:nvSpPr>
        <p:spPr>
          <a:xfrm>
            <a:off x="2313089" y="1745230"/>
            <a:ext cx="20539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Days 1 and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838D9F-AEAD-B473-425E-04F89C2AF31E}"/>
              </a:ext>
            </a:extLst>
          </p:cNvPr>
          <p:cNvSpPr txBox="1"/>
          <p:nvPr/>
        </p:nvSpPr>
        <p:spPr>
          <a:xfrm>
            <a:off x="7611932" y="1740037"/>
            <a:ext cx="20539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Day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A74025-01B2-D524-19E1-36C9B2671CBE}"/>
              </a:ext>
            </a:extLst>
          </p:cNvPr>
          <p:cNvSpPr txBox="1"/>
          <p:nvPr/>
        </p:nvSpPr>
        <p:spPr>
          <a:xfrm>
            <a:off x="1141448" y="2260862"/>
            <a:ext cx="4397203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Consider and share views on: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Draft Contextual Piece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Draft Overarching Piece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Draft IESBA Viewpoints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Linkages between Draft IESBA Viewpoints and ISQM 1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Plan for Outreach and Additional Materials/Initiatives in Q1-Q2 2026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EA3526-FB6C-C2FB-7586-5242EA686892}"/>
              </a:ext>
            </a:extLst>
          </p:cNvPr>
          <p:cNvSpPr txBox="1"/>
          <p:nvPr/>
        </p:nvSpPr>
        <p:spPr>
          <a:xfrm>
            <a:off x="6792990" y="2260862"/>
            <a:ext cx="4029608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Agree on: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Draft Contextual Piece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Draft Overarching Piece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+mj-lt"/>
              <a:buAutoNum type="alphaUcPeriod"/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Draft IESBA Viewpoints</a:t>
            </a:r>
          </a:p>
        </p:txBody>
      </p:sp>
    </p:spTree>
    <p:extLst>
      <p:ext uri="{BB962C8B-B14F-4D97-AF65-F5344CB8AC3E}">
        <p14:creationId xmlns:p14="http://schemas.microsoft.com/office/powerpoint/2010/main" val="3190888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DD844-0484-D671-231D-6BCF02E6B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256E4-386C-5E0A-A672-5E1A5AE4A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857" y="5241736"/>
            <a:ext cx="8950814" cy="1077948"/>
          </a:xfrm>
        </p:spPr>
        <p:txBody>
          <a:bodyPr anchor="t">
            <a:normAutofit/>
          </a:bodyPr>
          <a:lstStyle/>
          <a:p>
            <a:r>
              <a:rPr lang="en-US" sz="3200" dirty="0"/>
              <a:t>Activities since October 2025 IESBA Virtual Meeting</a:t>
            </a:r>
          </a:p>
        </p:txBody>
      </p:sp>
    </p:spTree>
    <p:extLst>
      <p:ext uri="{BB962C8B-B14F-4D97-AF65-F5344CB8AC3E}">
        <p14:creationId xmlns:p14="http://schemas.microsoft.com/office/powerpoint/2010/main" val="3609656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4A6A1-8927-91A3-6967-AD082BBF63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eople at meeting">
            <a:extLst>
              <a:ext uri="{FF2B5EF4-FFF2-40B4-BE49-F238E27FC236}">
                <a16:creationId xmlns:a16="http://schemas.microsoft.com/office/drawing/2014/main" id="{C5599920-185C-CA12-1D24-7B453D067F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481" y="3481402"/>
            <a:ext cx="5516873" cy="315974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26DC4D-8A40-A825-A975-3D61D3342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81CB59CC-E4E9-9C31-825B-7366E585D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134600" cy="550843"/>
          </a:xfrm>
        </p:spPr>
        <p:txBody>
          <a:bodyPr/>
          <a:lstStyle/>
          <a:p>
            <a:r>
              <a:rPr lang="en-US" sz="3600" dirty="0"/>
              <a:t>Stakeholder Outreach, Q4 2025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F22A1D6-1B5D-D629-EF24-8BC961DBE4E0}"/>
              </a:ext>
            </a:extLst>
          </p:cNvPr>
          <p:cNvCxnSpPr>
            <a:cxnSpLocks/>
          </p:cNvCxnSpPr>
          <p:nvPr/>
        </p:nvCxnSpPr>
        <p:spPr>
          <a:xfrm>
            <a:off x="712341" y="3428252"/>
            <a:ext cx="11329013" cy="0"/>
          </a:xfrm>
          <a:prstGeom prst="line">
            <a:avLst/>
          </a:prstGeom>
          <a:ln w="28575">
            <a:headEnd type="diamond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13C2A14-FBCC-ABD9-8105-A9CFA3C283A4}"/>
              </a:ext>
            </a:extLst>
          </p:cNvPr>
          <p:cNvCxnSpPr>
            <a:cxnSpLocks/>
          </p:cNvCxnSpPr>
          <p:nvPr/>
        </p:nvCxnSpPr>
        <p:spPr>
          <a:xfrm>
            <a:off x="712341" y="5645089"/>
            <a:ext cx="7770048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E5CBCC3-0DAA-D521-70B4-1F20C3A0FBB9}"/>
              </a:ext>
            </a:extLst>
          </p:cNvPr>
          <p:cNvSpPr txBox="1"/>
          <p:nvPr/>
        </p:nvSpPr>
        <p:spPr>
          <a:xfrm>
            <a:off x="862621" y="2168192"/>
            <a:ext cx="1697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</a:rPr>
              <a:t>IOSCO C1</a:t>
            </a:r>
          </a:p>
          <a:p>
            <a:pPr algn="ctr"/>
            <a:r>
              <a:rPr lang="en-US" dirty="0">
                <a:solidFill>
                  <a:srgbClr val="000000"/>
                </a:solidFill>
              </a:rPr>
              <a:t>October 9, 2025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FA0FC25-A2BC-B72F-348F-1F7B0C651726}"/>
              </a:ext>
            </a:extLst>
          </p:cNvPr>
          <p:cNvSpPr txBox="1"/>
          <p:nvPr/>
        </p:nvSpPr>
        <p:spPr>
          <a:xfrm>
            <a:off x="3243790" y="2168192"/>
            <a:ext cx="1943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</a:rPr>
              <a:t>SAC</a:t>
            </a:r>
          </a:p>
          <a:p>
            <a:pPr algn="ctr"/>
            <a:r>
              <a:rPr lang="en-US" dirty="0">
                <a:solidFill>
                  <a:srgbClr val="000000"/>
                </a:solidFill>
              </a:rPr>
              <a:t>October 21, 2025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1B9B10-C9C2-1B48-FB31-18374E928649}"/>
              </a:ext>
            </a:extLst>
          </p:cNvPr>
          <p:cNvSpPr txBox="1"/>
          <p:nvPr/>
        </p:nvSpPr>
        <p:spPr>
          <a:xfrm>
            <a:off x="7368226" y="2168192"/>
            <a:ext cx="18142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</a:rPr>
              <a:t>Forum of Firms</a:t>
            </a:r>
          </a:p>
          <a:p>
            <a:pPr algn="ctr"/>
            <a:r>
              <a:rPr lang="en-US" dirty="0">
                <a:solidFill>
                  <a:srgbClr val="000000"/>
                </a:solidFill>
              </a:rPr>
              <a:t>October 28, 2025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C19951-137D-299C-4AA7-16A39E24DCF8}"/>
              </a:ext>
            </a:extLst>
          </p:cNvPr>
          <p:cNvSpPr txBox="1"/>
          <p:nvPr/>
        </p:nvSpPr>
        <p:spPr>
          <a:xfrm>
            <a:off x="9750664" y="2168192"/>
            <a:ext cx="18142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</a:rPr>
              <a:t>IFAC SMPAG</a:t>
            </a:r>
          </a:p>
          <a:p>
            <a:pPr algn="ctr"/>
            <a:r>
              <a:rPr lang="en-US" dirty="0">
                <a:solidFill>
                  <a:srgbClr val="000000"/>
                </a:solidFill>
              </a:rPr>
              <a:t>October 31, 2025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234B27B-416C-A6A5-983B-BEB680980017}"/>
              </a:ext>
            </a:extLst>
          </p:cNvPr>
          <p:cNvSpPr txBox="1"/>
          <p:nvPr/>
        </p:nvSpPr>
        <p:spPr>
          <a:xfrm>
            <a:off x="648341" y="4499146"/>
            <a:ext cx="2239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</a:rPr>
              <a:t>JSS</a:t>
            </a:r>
          </a:p>
          <a:p>
            <a:pPr algn="ctr"/>
            <a:r>
              <a:rPr lang="en-US" dirty="0">
                <a:solidFill>
                  <a:srgbClr val="000000"/>
                </a:solidFill>
              </a:rPr>
              <a:t>November 3, 2025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8322DC-CD84-5E33-8275-AC712F776FD4}"/>
              </a:ext>
            </a:extLst>
          </p:cNvPr>
          <p:cNvSpPr txBox="1"/>
          <p:nvPr/>
        </p:nvSpPr>
        <p:spPr>
          <a:xfrm>
            <a:off x="3448518" y="4499146"/>
            <a:ext cx="2239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</a:rPr>
              <a:t>CEAOB</a:t>
            </a:r>
          </a:p>
          <a:p>
            <a:pPr algn="ctr"/>
            <a:r>
              <a:rPr lang="en-US" dirty="0">
                <a:solidFill>
                  <a:srgbClr val="000000"/>
                </a:solidFill>
              </a:rPr>
              <a:t>November 5, 2025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66A3DB-1E3E-5577-F1A8-3B5D7AFA2B8E}"/>
              </a:ext>
            </a:extLst>
          </p:cNvPr>
          <p:cNvSpPr txBox="1"/>
          <p:nvPr/>
        </p:nvSpPr>
        <p:spPr>
          <a:xfrm>
            <a:off x="6248695" y="4499146"/>
            <a:ext cx="2239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</a:rPr>
              <a:t>HK AFRC Panel</a:t>
            </a:r>
          </a:p>
          <a:p>
            <a:pPr algn="ctr"/>
            <a:r>
              <a:rPr lang="en-US" dirty="0">
                <a:solidFill>
                  <a:srgbClr val="000000"/>
                </a:solidFill>
              </a:rPr>
              <a:t>November 10, 2025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D819B6-662F-AF20-69B3-43E4006F9984}"/>
              </a:ext>
            </a:extLst>
          </p:cNvPr>
          <p:cNvSpPr txBox="1"/>
          <p:nvPr/>
        </p:nvSpPr>
        <p:spPr>
          <a:xfrm>
            <a:off x="5229223" y="3429000"/>
            <a:ext cx="20162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IESBA Virtual Meeting</a:t>
            </a:r>
          </a:p>
          <a:p>
            <a:pPr algn="ctr"/>
            <a:r>
              <a:rPr lang="en-US" sz="1600" i="1" dirty="0">
                <a:solidFill>
                  <a:schemeClr val="bg1">
                    <a:lumMod val="50000"/>
                  </a:schemeClr>
                </a:solidFill>
              </a:rPr>
              <a:t>October 24, 2025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E58C9EF-BEBF-3531-3EEB-07BB3A09C905}"/>
              </a:ext>
            </a:extLst>
          </p:cNvPr>
          <p:cNvCxnSpPr>
            <a:stCxn id="10" idx="2"/>
          </p:cNvCxnSpPr>
          <p:nvPr/>
        </p:nvCxnSpPr>
        <p:spPr>
          <a:xfrm>
            <a:off x="1711251" y="2814523"/>
            <a:ext cx="0" cy="593181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48A74A7-F3BF-5FFD-CD47-E51700AD54BD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4215320" y="2814523"/>
            <a:ext cx="1454" cy="601193"/>
          </a:xfrm>
          <a:prstGeom prst="line">
            <a:avLst/>
          </a:prstGeom>
          <a:ln>
            <a:solidFill>
              <a:srgbClr val="512373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F163D9D-88EC-5908-4155-76BF623960B4}"/>
              </a:ext>
            </a:extLst>
          </p:cNvPr>
          <p:cNvCxnSpPr>
            <a:stCxn id="12" idx="2"/>
          </p:cNvCxnSpPr>
          <p:nvPr/>
        </p:nvCxnSpPr>
        <p:spPr>
          <a:xfrm flipH="1">
            <a:off x="8275365" y="2814523"/>
            <a:ext cx="1" cy="613729"/>
          </a:xfrm>
          <a:prstGeom prst="line">
            <a:avLst/>
          </a:prstGeom>
          <a:ln>
            <a:solidFill>
              <a:schemeClr val="accent4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3E6893F-8486-0351-F5CE-B9E9ADB80663}"/>
              </a:ext>
            </a:extLst>
          </p:cNvPr>
          <p:cNvCxnSpPr>
            <a:cxnSpLocks/>
            <a:stCxn id="13" idx="2"/>
          </p:cNvCxnSpPr>
          <p:nvPr/>
        </p:nvCxnSpPr>
        <p:spPr>
          <a:xfrm flipH="1">
            <a:off x="10657803" y="2814523"/>
            <a:ext cx="1" cy="613729"/>
          </a:xfrm>
          <a:prstGeom prst="line">
            <a:avLst/>
          </a:prstGeom>
          <a:ln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7D15F62-6320-0237-B832-3F9B600091A5}"/>
              </a:ext>
            </a:extLst>
          </p:cNvPr>
          <p:cNvCxnSpPr>
            <a:cxnSpLocks/>
          </p:cNvCxnSpPr>
          <p:nvPr/>
        </p:nvCxnSpPr>
        <p:spPr>
          <a:xfrm>
            <a:off x="1768000" y="5169981"/>
            <a:ext cx="0" cy="448913"/>
          </a:xfrm>
          <a:prstGeom prst="line">
            <a:avLst/>
          </a:prstGeom>
          <a:ln>
            <a:solidFill>
              <a:srgbClr val="007434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7142C76-CE6C-C8C8-E1A8-14B5DCAB5171}"/>
              </a:ext>
            </a:extLst>
          </p:cNvPr>
          <p:cNvCxnSpPr>
            <a:stCxn id="15" idx="2"/>
          </p:cNvCxnSpPr>
          <p:nvPr/>
        </p:nvCxnSpPr>
        <p:spPr>
          <a:xfrm>
            <a:off x="4568177" y="5145477"/>
            <a:ext cx="0" cy="479064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34E55EB-0EF8-5111-FA37-8FB7D8DE8497}"/>
              </a:ext>
            </a:extLst>
          </p:cNvPr>
          <p:cNvCxnSpPr>
            <a:stCxn id="16" idx="2"/>
          </p:cNvCxnSpPr>
          <p:nvPr/>
        </p:nvCxnSpPr>
        <p:spPr>
          <a:xfrm>
            <a:off x="7368354" y="5145477"/>
            <a:ext cx="0" cy="499612"/>
          </a:xfrm>
          <a:prstGeom prst="line">
            <a:avLst/>
          </a:prstGeom>
          <a:ln>
            <a:solidFill>
              <a:srgbClr val="00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Graphic 38" descr="User with solid fill">
            <a:extLst>
              <a:ext uri="{FF2B5EF4-FFF2-40B4-BE49-F238E27FC236}">
                <a16:creationId xmlns:a16="http://schemas.microsoft.com/office/drawing/2014/main" id="{58B2F127-3391-84EB-FC8C-AC04C484D2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69878" y="5342834"/>
            <a:ext cx="298299" cy="298299"/>
          </a:xfrm>
          <a:prstGeom prst="rect">
            <a:avLst/>
          </a:prstGeom>
        </p:spPr>
      </p:pic>
      <p:pic>
        <p:nvPicPr>
          <p:cNvPr id="40" name="Graphic 39" descr="User with solid fill">
            <a:extLst>
              <a:ext uri="{FF2B5EF4-FFF2-40B4-BE49-F238E27FC236}">
                <a16:creationId xmlns:a16="http://schemas.microsoft.com/office/drawing/2014/main" id="{D79B7E50-BD54-5C4A-E97A-D9BD0A64EE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8451" y="5342833"/>
            <a:ext cx="298299" cy="298299"/>
          </a:xfrm>
          <a:prstGeom prst="rect">
            <a:avLst/>
          </a:prstGeom>
        </p:spPr>
      </p:pic>
      <p:pic>
        <p:nvPicPr>
          <p:cNvPr id="41" name="Graphic 40" descr="User with solid fill">
            <a:extLst>
              <a:ext uri="{FF2B5EF4-FFF2-40B4-BE49-F238E27FC236}">
                <a16:creationId xmlns:a16="http://schemas.microsoft.com/office/drawing/2014/main" id="{023D9E51-C09C-49C1-C890-1E6BE1A5F1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58307" y="5346791"/>
            <a:ext cx="298299" cy="298299"/>
          </a:xfrm>
          <a:prstGeom prst="rect">
            <a:avLst/>
          </a:prstGeom>
        </p:spPr>
      </p:pic>
      <p:pic>
        <p:nvPicPr>
          <p:cNvPr id="42" name="Graphic 41" descr="User with solid fill">
            <a:extLst>
              <a:ext uri="{FF2B5EF4-FFF2-40B4-BE49-F238E27FC236}">
                <a16:creationId xmlns:a16="http://schemas.microsoft.com/office/drawing/2014/main" id="{00951110-8EA7-3191-76A3-22A59917F9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77154" y="5346790"/>
            <a:ext cx="298299" cy="298299"/>
          </a:xfrm>
          <a:prstGeom prst="rect">
            <a:avLst/>
          </a:prstGeom>
        </p:spPr>
      </p:pic>
      <p:pic>
        <p:nvPicPr>
          <p:cNvPr id="43" name="Graphic 42" descr="User with solid fill">
            <a:extLst>
              <a:ext uri="{FF2B5EF4-FFF2-40B4-BE49-F238E27FC236}">
                <a16:creationId xmlns:a16="http://schemas.microsoft.com/office/drawing/2014/main" id="{8C17FD3E-B312-59BF-C9E9-682234710C2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12952" y="3133370"/>
            <a:ext cx="298299" cy="298299"/>
          </a:xfrm>
          <a:prstGeom prst="rect">
            <a:avLst/>
          </a:prstGeom>
        </p:spPr>
      </p:pic>
      <p:pic>
        <p:nvPicPr>
          <p:cNvPr id="44" name="Graphic 43" descr="User with solid fill">
            <a:extLst>
              <a:ext uri="{FF2B5EF4-FFF2-40B4-BE49-F238E27FC236}">
                <a16:creationId xmlns:a16="http://schemas.microsoft.com/office/drawing/2014/main" id="{9960390C-CD24-7B75-FF3B-3BF87D0CAC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11251" y="3133369"/>
            <a:ext cx="298299" cy="298299"/>
          </a:xfrm>
          <a:prstGeom prst="rect">
            <a:avLst/>
          </a:prstGeom>
        </p:spPr>
      </p:pic>
      <p:pic>
        <p:nvPicPr>
          <p:cNvPr id="45" name="Graphic 44" descr="User with solid fill">
            <a:extLst>
              <a:ext uri="{FF2B5EF4-FFF2-40B4-BE49-F238E27FC236}">
                <a16:creationId xmlns:a16="http://schemas.microsoft.com/office/drawing/2014/main" id="{6D36470A-644C-5971-3AD6-05B29CD2FC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09653" y="3133370"/>
            <a:ext cx="298299" cy="298299"/>
          </a:xfrm>
          <a:prstGeom prst="rect">
            <a:avLst/>
          </a:prstGeom>
        </p:spPr>
      </p:pic>
      <p:pic>
        <p:nvPicPr>
          <p:cNvPr id="46" name="Graphic 45" descr="User with solid fill">
            <a:extLst>
              <a:ext uri="{FF2B5EF4-FFF2-40B4-BE49-F238E27FC236}">
                <a16:creationId xmlns:a16="http://schemas.microsoft.com/office/drawing/2014/main" id="{D48C0EC2-2072-2531-7843-EB2B1DC5226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218226" y="3133369"/>
            <a:ext cx="298299" cy="298299"/>
          </a:xfrm>
          <a:prstGeom prst="rect">
            <a:avLst/>
          </a:prstGeom>
        </p:spPr>
      </p:pic>
      <p:pic>
        <p:nvPicPr>
          <p:cNvPr id="47" name="Graphic 46" descr="User with solid fill">
            <a:extLst>
              <a:ext uri="{FF2B5EF4-FFF2-40B4-BE49-F238E27FC236}">
                <a16:creationId xmlns:a16="http://schemas.microsoft.com/office/drawing/2014/main" id="{8C0B5F76-0CB7-92E8-BC8F-7BC5A832BB8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977066" y="3124308"/>
            <a:ext cx="298299" cy="298299"/>
          </a:xfrm>
          <a:prstGeom prst="rect">
            <a:avLst/>
          </a:prstGeom>
        </p:spPr>
      </p:pic>
      <p:pic>
        <p:nvPicPr>
          <p:cNvPr id="48" name="Graphic 47" descr="User with solid fill">
            <a:extLst>
              <a:ext uri="{FF2B5EF4-FFF2-40B4-BE49-F238E27FC236}">
                <a16:creationId xmlns:a16="http://schemas.microsoft.com/office/drawing/2014/main" id="{4BB8BD8A-FD21-1608-250E-5D66A9ECA4E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275365" y="3124307"/>
            <a:ext cx="298299" cy="298299"/>
          </a:xfrm>
          <a:prstGeom prst="rect">
            <a:avLst/>
          </a:prstGeom>
        </p:spPr>
      </p:pic>
      <p:pic>
        <p:nvPicPr>
          <p:cNvPr id="49" name="Graphic 48" descr="User with solid fill">
            <a:extLst>
              <a:ext uri="{FF2B5EF4-FFF2-40B4-BE49-F238E27FC236}">
                <a16:creationId xmlns:a16="http://schemas.microsoft.com/office/drawing/2014/main" id="{75C08F9B-738C-FB86-F2C4-E06E4A9145D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59504" y="3124308"/>
            <a:ext cx="298299" cy="298299"/>
          </a:xfrm>
          <a:prstGeom prst="rect">
            <a:avLst/>
          </a:prstGeom>
        </p:spPr>
      </p:pic>
      <p:pic>
        <p:nvPicPr>
          <p:cNvPr id="50" name="Graphic 49" descr="User with solid fill">
            <a:extLst>
              <a:ext uri="{FF2B5EF4-FFF2-40B4-BE49-F238E27FC236}">
                <a16:creationId xmlns:a16="http://schemas.microsoft.com/office/drawing/2014/main" id="{7EB7D866-F4F7-7B04-3ACA-3B4C9F7B981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657803" y="3124307"/>
            <a:ext cx="298299" cy="298299"/>
          </a:xfrm>
          <a:prstGeom prst="rect">
            <a:avLst/>
          </a:prstGeom>
        </p:spPr>
      </p:pic>
      <p:pic>
        <p:nvPicPr>
          <p:cNvPr id="51" name="Graphic 50" descr="User with solid fill">
            <a:extLst>
              <a:ext uri="{FF2B5EF4-FFF2-40B4-BE49-F238E27FC236}">
                <a16:creationId xmlns:a16="http://schemas.microsoft.com/office/drawing/2014/main" id="{9A097554-BDCB-86E3-8916-6A703A17A89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070054" y="5341144"/>
            <a:ext cx="298299" cy="298299"/>
          </a:xfrm>
          <a:prstGeom prst="rect">
            <a:avLst/>
          </a:prstGeom>
        </p:spPr>
      </p:pic>
      <p:pic>
        <p:nvPicPr>
          <p:cNvPr id="52" name="Graphic 51" descr="User with solid fill">
            <a:extLst>
              <a:ext uri="{FF2B5EF4-FFF2-40B4-BE49-F238E27FC236}">
                <a16:creationId xmlns:a16="http://schemas.microsoft.com/office/drawing/2014/main" id="{9A85DFB5-C321-D90E-4E55-7303D566F70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368353" y="5341143"/>
            <a:ext cx="298299" cy="298299"/>
          </a:xfrm>
          <a:prstGeom prst="rect">
            <a:avLst/>
          </a:prstGeom>
        </p:spPr>
      </p:pic>
      <p:pic>
        <p:nvPicPr>
          <p:cNvPr id="54" name="Graphic 53" descr="Online meeting with solid fill">
            <a:extLst>
              <a:ext uri="{FF2B5EF4-FFF2-40B4-BE49-F238E27FC236}">
                <a16:creationId xmlns:a16="http://schemas.microsoft.com/office/drawing/2014/main" id="{0B6212F8-4E59-BDF3-9443-82460682BEB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963965" y="2994947"/>
            <a:ext cx="479064" cy="47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744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4114E-A070-7442-CC2A-107A7C37F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IFAC SMPAG Comment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200C29-6A67-03D2-7C0B-8EC9D8B3B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6CC55A-C392-A6FC-1090-B59559E24F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2219312"/>
            <a:ext cx="5922516" cy="372428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Support for continued dialogue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Importance of framework remaining practical and proportionate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Preference for NAM-based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Feedback on draft IESBA viewpoints from an SMP perspective</a:t>
            </a:r>
          </a:p>
        </p:txBody>
      </p:sp>
      <p:pic>
        <p:nvPicPr>
          <p:cNvPr id="11" name="Picture 10" descr="Modern meeting room with chairs and table">
            <a:extLst>
              <a:ext uri="{FF2B5EF4-FFF2-40B4-BE49-F238E27FC236}">
                <a16:creationId xmlns:a16="http://schemas.microsoft.com/office/drawing/2014/main" id="{CD72F84A-D20D-7658-B0AA-DC2D6A870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813" y="2219312"/>
            <a:ext cx="4882457" cy="325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06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6E5ADD-9C62-7495-36FF-70A3D19582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ands-on top of each other">
            <a:extLst>
              <a:ext uri="{FF2B5EF4-FFF2-40B4-BE49-F238E27FC236}">
                <a16:creationId xmlns:a16="http://schemas.microsoft.com/office/drawing/2014/main" id="{985FA69F-B634-C442-6FB7-EA77B2ECA36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3000"/>
          </a:blip>
          <a:srcRect r="6772"/>
          <a:stretch>
            <a:fillRect/>
          </a:stretch>
        </p:blipFill>
        <p:spPr>
          <a:xfrm flipH="1">
            <a:off x="-1" y="1581791"/>
            <a:ext cx="11366339" cy="532065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E4BDD5-1064-3D7E-F16C-9CB4553D2785}"/>
              </a:ext>
            </a:extLst>
          </p:cNvPr>
          <p:cNvSpPr/>
          <p:nvPr/>
        </p:nvSpPr>
        <p:spPr>
          <a:xfrm>
            <a:off x="5270339" y="1581791"/>
            <a:ext cx="6921661" cy="5320659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B746AE-6F81-1F17-D236-23F0105FF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CEBBF-944F-8349-945C-78F972EF34F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63026133-41D8-BC97-E8E9-7F68284594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5160" y="2740889"/>
            <a:ext cx="6245038" cy="3823540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Regular SSB staff catch-up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IAASB-IESBA coordination meetings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Developed ISQM 1 linkages paper in coordination with IAASB reps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Considered IAASB reps’ feedback on other agenda materials</a:t>
            </a:r>
          </a:p>
          <a:p>
            <a:pPr marL="287338" lvl="1" indent="-2857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Project update at IAASB Dec 2025 meeting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highlight>
                <a:srgbClr val="FFFF00"/>
              </a:highlight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E07EFFC2-FC9D-867E-91AB-EA48D7940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572877"/>
            <a:ext cx="10134600" cy="550843"/>
          </a:xfrm>
        </p:spPr>
        <p:txBody>
          <a:bodyPr/>
          <a:lstStyle/>
          <a:p>
            <a:r>
              <a:rPr lang="en-US" sz="3600" dirty="0"/>
              <a:t>IESBA-IAASB Coordination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63CAEB-5A69-9137-A957-A734377FDE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5719" y="1745695"/>
            <a:ext cx="1938159" cy="793418"/>
          </a:xfrm>
          <a:prstGeom prst="rect">
            <a:avLst/>
          </a:prstGeom>
          <a:solidFill>
            <a:schemeClr val="tx2"/>
          </a:solidFill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8425DA-B126-389E-7234-C3A9A93FE7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161" y="1741934"/>
            <a:ext cx="1994839" cy="79717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126126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4D648E-D9C6-0E2D-4D62-AEBF263C6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PIOB Public Interest Issues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B0F5391-3117-9D21-315D-D88EBB0D1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BAB655-4073-3389-487C-C22B6A650D5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09650" y="1674124"/>
            <a:ext cx="6972300" cy="411480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Continued strong support for FCG project and re-sequencing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 dirty="0"/>
              <a:t>Support for project scope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 dirty="0"/>
              <a:t>Encourages IESBA to pursue an enforceable framework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Importance of clear communication including: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 dirty="0"/>
              <a:t>Terminology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 dirty="0"/>
              <a:t>How viewpoints may be translated into a framework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Importance of ongoing coordination with IAASB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 dirty="0"/>
              <a:t>Need for clarity on linkages with ISQM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56C57D-05FC-4EA0-E034-9B9A23143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5130" y="1637302"/>
            <a:ext cx="2939303" cy="415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498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F4C57-22DE-D9BC-AD5C-537652133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5E491-5D09-F56C-6203-34C79F4CB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857" y="5241736"/>
            <a:ext cx="8950814" cy="1077948"/>
          </a:xfrm>
        </p:spPr>
        <p:txBody>
          <a:bodyPr anchor="t">
            <a:normAutofit/>
          </a:bodyPr>
          <a:lstStyle/>
          <a:p>
            <a:r>
              <a:rPr lang="en-US" sz="3200" dirty="0"/>
              <a:t>Draft Contextual Piece, Overarching Piece and IESBA Viewpoints</a:t>
            </a:r>
          </a:p>
        </p:txBody>
      </p:sp>
    </p:spTree>
    <p:extLst>
      <p:ext uri="{BB962C8B-B14F-4D97-AF65-F5344CB8AC3E}">
        <p14:creationId xmlns:p14="http://schemas.microsoft.com/office/powerpoint/2010/main" val="2108366475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FA38248A-62B5-40BC-81B6-A1990A7274B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12391508-7617-4896-9317-DB1B31635975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3D2F1AD5-9FFC-489B-BE84-4FCDD9E395A6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6FDD1C1A-CA82-4FCB-B831-39DE7DA84091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740D4B39-5758-4BCB-BF33-E41463E7F02D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196D5EDB-3521-422D-B63A-37AD04C74388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6CD91B53-ADF2-4A1D-AA33-556416998C55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, updated  -  Read-Only" id="{63FC994E-1251-446B-B60F-7F80D3771827}" vid="{964F1DBC-B48C-4D5F-8532-00F2D8566E0B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IFEA Brand Palette">
    <a:dk1>
      <a:srgbClr val="E8E3D7"/>
    </a:dk1>
    <a:lt1>
      <a:srgbClr val="FFFFFF"/>
    </a:lt1>
    <a:dk2>
      <a:srgbClr val="4B5E7C"/>
    </a:dk2>
    <a:lt2>
      <a:srgbClr val="E8E8E8"/>
    </a:lt2>
    <a:accent1>
      <a:srgbClr val="4B5E7C"/>
    </a:accent1>
    <a:accent2>
      <a:srgbClr val="2C4151"/>
    </a:accent2>
    <a:accent3>
      <a:srgbClr val="A1BBB5"/>
    </a:accent3>
    <a:accent4>
      <a:srgbClr val="D1B886"/>
    </a:accent4>
    <a:accent5>
      <a:srgbClr val="A0766C"/>
    </a:accent5>
    <a:accent6>
      <a:srgbClr val="CFD3D3"/>
    </a:accent6>
    <a:hlink>
      <a:srgbClr val="467886"/>
    </a:hlink>
    <a:folHlink>
      <a:srgbClr val="913B10"/>
    </a:folHlink>
  </a:clrScheme>
</a:themeOverride>
</file>

<file path=ppt/theme/themeOverride2.xml><?xml version="1.0" encoding="utf-8"?>
<a:themeOverride xmlns:a="http://schemas.openxmlformats.org/drawingml/2006/main">
  <a:clrScheme name="IFEA Brand Palette">
    <a:dk1>
      <a:srgbClr val="E8E3D7"/>
    </a:dk1>
    <a:lt1>
      <a:srgbClr val="FFFFFF"/>
    </a:lt1>
    <a:dk2>
      <a:srgbClr val="4B5E7C"/>
    </a:dk2>
    <a:lt2>
      <a:srgbClr val="E8E8E8"/>
    </a:lt2>
    <a:accent1>
      <a:srgbClr val="4B5E7C"/>
    </a:accent1>
    <a:accent2>
      <a:srgbClr val="2C4151"/>
    </a:accent2>
    <a:accent3>
      <a:srgbClr val="A1BBB5"/>
    </a:accent3>
    <a:accent4>
      <a:srgbClr val="D1B886"/>
    </a:accent4>
    <a:accent5>
      <a:srgbClr val="A0766C"/>
    </a:accent5>
    <a:accent6>
      <a:srgbClr val="CFD3D3"/>
    </a:accent6>
    <a:hlink>
      <a:srgbClr val="467886"/>
    </a:hlink>
    <a:folHlink>
      <a:srgbClr val="913B1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AAAB496F3C0646B452B905FFB8A0AD" ma:contentTypeVersion="8" ma:contentTypeDescription="Create a new document." ma:contentTypeScope="" ma:versionID="3f3a997d2d54b7afe615a3f3a94fd379">
  <xsd:schema xmlns:xsd="http://www.w3.org/2001/XMLSchema" xmlns:xs="http://www.w3.org/2001/XMLSchema" xmlns:p="http://schemas.microsoft.com/office/2006/metadata/properties" xmlns:ns2="5467292b-fa7e-4db3-9f10-2f0e7ad6516b" targetNamespace="http://schemas.microsoft.com/office/2006/metadata/properties" ma:root="true" ma:fieldsID="a2ee4d76e0145a7c1bd350f7002b5706" ns2:_="">
    <xsd:import namespace="5467292b-fa7e-4db3-9f10-2f0e7ad651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67292b-fa7e-4db3-9f10-2f0e7ad651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1F7B7BC-D9C4-4097-8B56-A8A46A5E9763}">
  <ds:schemaRefs>
    <ds:schemaRef ds:uri="5467292b-fa7e-4db3-9f10-2f0e7ad6516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F838CB8-0881-406E-A9B8-51DD25DC81A4}">
  <ds:schemaRefs>
    <ds:schemaRef ds:uri="http://purl.org/dc/dcmitype/"/>
    <ds:schemaRef ds:uri="5467292b-fa7e-4db3-9f10-2f0e7ad6516b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June 2025 Board - FCG - DRAFT</Template>
  <TotalTime>4</TotalTime>
  <Words>1093</Words>
  <Application>Microsoft Office PowerPoint</Application>
  <PresentationFormat>Widescreen</PresentationFormat>
  <Paragraphs>193</Paragraphs>
  <Slides>26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26</vt:i4>
      </vt:variant>
    </vt:vector>
  </HeadingPairs>
  <TitlesOfParts>
    <vt:vector size="40" baseType="lpstr">
      <vt:lpstr>Aptos</vt:lpstr>
      <vt:lpstr>Arial</vt:lpstr>
      <vt:lpstr>Calibri</vt:lpstr>
      <vt:lpstr>Calibri Light</vt:lpstr>
      <vt:lpstr>Courier New</vt:lpstr>
      <vt:lpstr>Wingdings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Firm Culture &amp; Governance</vt:lpstr>
      <vt:lpstr>Agenda</vt:lpstr>
      <vt:lpstr>FCG Sessions – IESBA December 2025 Meeting</vt:lpstr>
      <vt:lpstr>Activities since October 2025 IESBA Virtual Meeting</vt:lpstr>
      <vt:lpstr>Stakeholder Outreach, Q4 2025</vt:lpstr>
      <vt:lpstr>IFAC SMPAG Comment</vt:lpstr>
      <vt:lpstr>IESBA-IAASB Coordination</vt:lpstr>
      <vt:lpstr>PIOB Public Interest Issues</vt:lpstr>
      <vt:lpstr>Draft Contextual Piece, Overarching Piece and IESBA Viewpoints</vt:lpstr>
      <vt:lpstr>Draft Contextual Piece</vt:lpstr>
      <vt:lpstr>Matters for IESBA consideration</vt:lpstr>
      <vt:lpstr>Matters for IESBA consideration</vt:lpstr>
      <vt:lpstr>Draft Viewpoints – Summary of Key Changes</vt:lpstr>
      <vt:lpstr>Matters for IESBA consideration</vt:lpstr>
      <vt:lpstr>Potential Way Forward for FCG Framework</vt:lpstr>
      <vt:lpstr>Potential Way Forward for FCG Framework</vt:lpstr>
      <vt:lpstr>Matters for IESBA consideration</vt:lpstr>
      <vt:lpstr>Linkages between Draft IESBA FCG Viewpoints and ISQM 1</vt:lpstr>
      <vt:lpstr>Linkages between Draft IESBA Viewpoints and ISQM 1</vt:lpstr>
      <vt:lpstr>Matters for IESBA consideration</vt:lpstr>
      <vt:lpstr>Plan for Outreach and Additional Materials, Q1-Q2 2026</vt:lpstr>
      <vt:lpstr>Outreach Plan, Q1-Q2 2026</vt:lpstr>
      <vt:lpstr>Outreach Plan, Q1-Q2 2026</vt:lpstr>
      <vt:lpstr>Additional Materials or Initiatives Plan, Q1-Q2 2026</vt:lpstr>
      <vt:lpstr>Matters for IESBA consideration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Joanne Holt</dc:creator>
  <cp:lastModifiedBy>Joanne Holt</cp:lastModifiedBy>
  <cp:revision>2</cp:revision>
  <dcterms:created xsi:type="dcterms:W3CDTF">2025-05-14T22:06:32Z</dcterms:created>
  <dcterms:modified xsi:type="dcterms:W3CDTF">2025-12-08T13:55:08Z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0x010100BFAAAB496F3C0646B452B905FFB8A0AD</vt:lpwstr>
  </property>
  <property fmtid="{D5CDD505-2E9C-101B-9397-08002B2CF9AE}" pid="3" name="MediaServiceImageTags">
    <vt:lpwstr/>
  </property>
</Properties>
</file>