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7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8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9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52" r:id="rId7"/>
    <p:sldMasterId id="2147483747" r:id="rId8"/>
    <p:sldMasterId id="2147483711" r:id="rId9"/>
    <p:sldMasterId id="2147483717" r:id="rId10"/>
    <p:sldMasterId id="2147483726" r:id="rId11"/>
    <p:sldMasterId id="2147483772" r:id="rId12"/>
    <p:sldMasterId id="2147483789" r:id="rId13"/>
  </p:sldMasterIdLst>
  <p:notesMasterIdLst>
    <p:notesMasterId r:id="rId21"/>
  </p:notesMasterIdLst>
  <p:sldIdLst>
    <p:sldId id="268" r:id="rId14"/>
    <p:sldId id="2147472301" r:id="rId15"/>
    <p:sldId id="2147472295" r:id="rId16"/>
    <p:sldId id="2147472294" r:id="rId17"/>
    <p:sldId id="2147472300" r:id="rId18"/>
    <p:sldId id="2147472297" r:id="rId19"/>
    <p:sldId id="214747229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7850364-DD18-1A34-E98F-3B441CDEA6C7}" name="Jon Reid" initials="JR" userId="S::jonreid@ethicsboard.org::d20ac94e-951d-486b-b95e-024d48430245" providerId="AD"/>
  <p188:author id="{1913407E-CC5C-0463-CAB8-A37CBA4109E1}" name="Nisoli, Luigi" initials="NL" userId="S::lnisoli_deloitte.it#ext#@ifac529.onmicrosoft.com::728e91c8-078a-4a57-b7a8-4bbeae9c2226" providerId="AD"/>
  <p188:author id="{D50358CB-1FFA-CEF1-E863-50000848AB5B}" name="Szilvia Sramko" initials="SS" userId="S::szilviasramko@ethicsboard.org::ea6f34b9-fe87-46d6-b158-703cc6b3cc9d" providerId="AD"/>
  <p188:author id="{B62276D6-496F-52B6-6D00-824CB7935334}" name="Ken Siong" initials="KS" userId="S::KenSiong@ethicsboard.org::f7679ae9-de6b-4f69-a967-87584c14b709" providerId="AD"/>
  <p188:author id="{6C994DDF-10B3-0649-7ECC-69B90EAAD86F}" name="Szilvia Sramko" initials="" userId="S::SzilviaSramko@ethicsboard.org::ea6f34b9-fe87-46d6-b158-703cc6b3cc9d" providerId="AD"/>
  <p188:author id="{17F70BE1-6B4E-7688-378C-D7CCFF725DD5}" name="Elaine Cahoon" initials="EC" userId="S::elainecahoon@ethicsboard.org::5a6a4608-5744-417c-b33b-bb6f88acc57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5D68"/>
    <a:srgbClr val="D1B886"/>
    <a:srgbClr val="637C79"/>
    <a:srgbClr val="999DA2"/>
    <a:srgbClr val="6A7D8A"/>
    <a:srgbClr val="465A6D"/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68" y="3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5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4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2.xml"/><Relationship Id="rId23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1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zilvia Sramko" userId="ea6f34b9-fe87-46d6-b158-703cc6b3cc9d" providerId="ADAL" clId="{6C91EB06-21CE-4FFF-A568-E6AB9AA726D4}"/>
    <pc:docChg chg="custSel modSld">
      <pc:chgData name="Szilvia Sramko" userId="ea6f34b9-fe87-46d6-b158-703cc6b3cc9d" providerId="ADAL" clId="{6C91EB06-21CE-4FFF-A568-E6AB9AA726D4}" dt="2025-11-21T13:46:16.742" v="4" actId="20577"/>
      <pc:docMkLst>
        <pc:docMk/>
      </pc:docMkLst>
      <pc:sldChg chg="modSp mod">
        <pc:chgData name="Szilvia Sramko" userId="ea6f34b9-fe87-46d6-b158-703cc6b3cc9d" providerId="ADAL" clId="{6C91EB06-21CE-4FFF-A568-E6AB9AA726D4}" dt="2025-11-21T13:46:16.742" v="4" actId="20577"/>
        <pc:sldMkLst>
          <pc:docMk/>
          <pc:sldMk cId="3398008288" sldId="2147472293"/>
        </pc:sldMkLst>
        <pc:graphicFrameChg chg="modGraphic">
          <ac:chgData name="Szilvia Sramko" userId="ea6f34b9-fe87-46d6-b158-703cc6b3cc9d" providerId="ADAL" clId="{6C91EB06-21CE-4FFF-A568-E6AB9AA726D4}" dt="2025-11-21T13:46:16.742" v="4" actId="20577"/>
          <ac:graphicFrameMkLst>
            <pc:docMk/>
            <pc:sldMk cId="3398008288" sldId="2147472293"/>
            <ac:graphicFrameMk id="6" creationId="{52219230-8C6B-0BEB-028C-A523EBD5E2B8}"/>
          </ac:graphicFrameMkLst>
        </pc:graphicFrameChg>
      </pc:sldChg>
      <pc:sldChg chg="modSp mod">
        <pc:chgData name="Szilvia Sramko" userId="ea6f34b9-fe87-46d6-b158-703cc6b3cc9d" providerId="ADAL" clId="{6C91EB06-21CE-4FFF-A568-E6AB9AA726D4}" dt="2025-11-21T13:45:55.718" v="0" actId="207"/>
        <pc:sldMkLst>
          <pc:docMk/>
          <pc:sldMk cId="3728319463" sldId="2147472294"/>
        </pc:sldMkLst>
        <pc:graphicFrameChg chg="modGraphic">
          <ac:chgData name="Szilvia Sramko" userId="ea6f34b9-fe87-46d6-b158-703cc6b3cc9d" providerId="ADAL" clId="{6C91EB06-21CE-4FFF-A568-E6AB9AA726D4}" dt="2025-11-21T13:45:55.718" v="0" actId="207"/>
          <ac:graphicFrameMkLst>
            <pc:docMk/>
            <pc:sldMk cId="3728319463" sldId="2147472294"/>
            <ac:graphicFrameMk id="6" creationId="{EA5BFB8C-B291-C3AC-6350-DF9239F64368}"/>
          </ac:graphicFrameMkLst>
        </pc:graphicFrameChg>
      </pc:sldChg>
      <pc:sldChg chg="modSp mod">
        <pc:chgData name="Szilvia Sramko" userId="ea6f34b9-fe87-46d6-b158-703cc6b3cc9d" providerId="ADAL" clId="{6C91EB06-21CE-4FFF-A568-E6AB9AA726D4}" dt="2025-11-21T13:46:07.391" v="3" actId="20577"/>
        <pc:sldMkLst>
          <pc:docMk/>
          <pc:sldMk cId="3237467254" sldId="2147472300"/>
        </pc:sldMkLst>
        <pc:graphicFrameChg chg="modGraphic">
          <ac:chgData name="Szilvia Sramko" userId="ea6f34b9-fe87-46d6-b158-703cc6b3cc9d" providerId="ADAL" clId="{6C91EB06-21CE-4FFF-A568-E6AB9AA726D4}" dt="2025-11-21T13:46:07.391" v="3" actId="20577"/>
          <ac:graphicFrameMkLst>
            <pc:docMk/>
            <pc:sldMk cId="3237467254" sldId="2147472300"/>
            <ac:graphicFrameMk id="6" creationId="{6C515DEF-A9C7-9B7D-6C07-7F2B2065789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11/21/2025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2.wdp"/></Relationships>
</file>

<file path=ppt/slideLayouts/_rels/slideLayout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7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9.xml"/><Relationship Id="rId4" Type="http://schemas.microsoft.com/office/2007/relationships/hdphoto" Target="../media/hdphoto2.wdp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9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2512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758041" y="22912"/>
            <a:ext cx="6433959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0267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6099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69956" y="0"/>
            <a:ext cx="5955252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964004" y="1545696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92566" y="1706033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5417" y="51487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</p:spTree>
    <p:extLst>
      <p:ext uri="{BB962C8B-B14F-4D97-AF65-F5344CB8AC3E}">
        <p14:creationId xmlns:p14="http://schemas.microsoft.com/office/powerpoint/2010/main" val="40181753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24253899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56535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0896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168943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6169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3214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618933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438823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4099838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, 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704" y="164884"/>
            <a:ext cx="1815806" cy="1968716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50216" y="164884"/>
            <a:ext cx="2727524" cy="95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267510" y="1050660"/>
            <a:ext cx="2710230" cy="99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53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9442" y="282256"/>
            <a:ext cx="2923007" cy="1018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222449" y="226591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13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BS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68129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205887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Auditing and Assurance Standards Board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16321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712385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7BD668-652B-8325-2B91-3801AB7ED57E}"/>
              </a:ext>
            </a:extLst>
          </p:cNvPr>
          <p:cNvSpPr txBox="1"/>
          <p:nvPr userDrawn="1"/>
        </p:nvSpPr>
        <p:spPr>
          <a:xfrm>
            <a:off x="463296" y="3589735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Ethics Standards Board for Accountants</a:t>
            </a:r>
          </a:p>
        </p:txBody>
      </p:sp>
    </p:spTree>
    <p:extLst>
      <p:ext uri="{BB962C8B-B14F-4D97-AF65-F5344CB8AC3E}">
        <p14:creationId xmlns:p14="http://schemas.microsoft.com/office/powerpoint/2010/main" val="1164645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and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Foundation for</a:t>
            </a:r>
            <a:br>
              <a:rPr lang="en-US" sz="3200">
                <a:solidFill>
                  <a:schemeClr val="accent1"/>
                </a:solidFill>
              </a:rPr>
            </a:br>
            <a:r>
              <a:rPr lang="en-US" sz="320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</a:t>
            </a:r>
            <a:r>
              <a:rPr lang="en-US" sz="1800" b="0" cap="none" spc="0" err="1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www.IFEA.org</a:t>
            </a:r>
            <a:endParaRPr lang="en-US" sz="1800" b="0" cap="none" spc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1533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424871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IAASB &amp; IESBA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276587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3AEBA8-BFE5-DBFD-7D6F-6C598976B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83" y="4508723"/>
            <a:ext cx="406122" cy="4149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DE6484-1B62-5DC6-7409-D056A3F1CAAC}"/>
              </a:ext>
            </a:extLst>
          </p:cNvPr>
          <p:cNvSpPr txBox="1"/>
          <p:nvPr userDrawn="1"/>
        </p:nvSpPr>
        <p:spPr>
          <a:xfrm>
            <a:off x="875182" y="4600477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AB40D-5F99-34F6-B72B-6DACDC1280DF}"/>
              </a:ext>
            </a:extLst>
          </p:cNvPr>
          <p:cNvSpPr txBox="1"/>
          <p:nvPr userDrawn="1"/>
        </p:nvSpPr>
        <p:spPr>
          <a:xfrm>
            <a:off x="875183" y="5090088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chemeClr val="accent1"/>
                </a:solidFill>
              </a:rPr>
              <a:t>@International Auditing and Assurance</a:t>
            </a:r>
            <a:br>
              <a:rPr lang="en-US" sz="2000">
                <a:solidFill>
                  <a:schemeClr val="accent1"/>
                </a:solidFill>
              </a:rPr>
            </a:br>
            <a:r>
              <a:rPr lang="en-US" sz="2000">
                <a:solidFill>
                  <a:schemeClr val="accent1"/>
                </a:solidFill>
              </a:rPr>
              <a:t>      Standards Board</a:t>
            </a:r>
          </a:p>
        </p:txBody>
      </p:sp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7AB30265-D7CD-A78B-8793-FCF80C55B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6283" y="5186610"/>
            <a:ext cx="485507" cy="412042"/>
          </a:xfrm>
          <a:prstGeom prst="rect">
            <a:avLst/>
          </a:prstGeom>
        </p:spPr>
      </p:pic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DEAAE3-F98F-C9F7-5C37-C3FF1F8CD4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362892" y="5938480"/>
            <a:ext cx="512290" cy="3378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F1F0487-098F-568B-57F3-C3EF3C1D0F6F}"/>
              </a:ext>
            </a:extLst>
          </p:cNvPr>
          <p:cNvSpPr txBox="1"/>
          <p:nvPr userDrawn="1"/>
        </p:nvSpPr>
        <p:spPr>
          <a:xfrm>
            <a:off x="875183" y="5792821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>
              <a:lnSpc>
                <a:spcPts val="2600"/>
              </a:lnSpc>
            </a:pP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@International Auditing &amp; Assurance</a:t>
            </a:r>
            <a:b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Standards Board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677629-C231-1A38-935D-A8D127E69CFC}"/>
              </a:ext>
            </a:extLst>
          </p:cNvPr>
          <p:cNvGrpSpPr/>
          <p:nvPr userDrawn="1"/>
        </p:nvGrpSpPr>
        <p:grpSpPr>
          <a:xfrm>
            <a:off x="1574756" y="1809203"/>
            <a:ext cx="2496065" cy="2434281"/>
            <a:chOff x="8723870" y="3303373"/>
            <a:chExt cx="2496065" cy="243428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6D7AB8A-398A-678F-F5D7-30B5EE4E3223}"/>
                </a:ext>
              </a:extLst>
            </p:cNvPr>
            <p:cNvSpPr/>
            <p:nvPr userDrawn="1"/>
          </p:nvSpPr>
          <p:spPr>
            <a:xfrm>
              <a:off x="8785654" y="3303373"/>
              <a:ext cx="2434281" cy="2434281"/>
            </a:xfrm>
            <a:prstGeom prst="ellipse">
              <a:avLst/>
            </a:prstGeom>
            <a:solidFill>
              <a:schemeClr val="accent3">
                <a:alpha val="89617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FEF5F8-F510-CE33-373E-6CF50CECEDE8}"/>
                </a:ext>
              </a:extLst>
            </p:cNvPr>
            <p:cNvSpPr txBox="1"/>
            <p:nvPr userDrawn="1"/>
          </p:nvSpPr>
          <p:spPr>
            <a:xfrm>
              <a:off x="8723870" y="4321945"/>
              <a:ext cx="24713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www.IAASB.org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CB8FA45-F794-78A3-3C31-32E53DBABA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rcRect r="69180"/>
            <a:stretch/>
          </p:blipFill>
          <p:spPr>
            <a:xfrm>
              <a:off x="9378081" y="3316246"/>
              <a:ext cx="1112805" cy="1258522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DCAE162-688D-F402-D4F8-037DFFC5595F}"/>
              </a:ext>
            </a:extLst>
          </p:cNvPr>
          <p:cNvSpPr txBox="1"/>
          <p:nvPr userDrawn="1"/>
        </p:nvSpPr>
        <p:spPr>
          <a:xfrm>
            <a:off x="7337213" y="4571248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DBC7BD-B30B-8CD0-E9EC-05AFEBCFB19F}"/>
              </a:ext>
            </a:extLst>
          </p:cNvPr>
          <p:cNvSpPr txBox="1"/>
          <p:nvPr userDrawn="1"/>
        </p:nvSpPr>
        <p:spPr>
          <a:xfrm>
            <a:off x="7355545" y="5144958"/>
            <a:ext cx="289457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69A8E0-6DA3-620A-04FA-730CE8C2A3E9}"/>
              </a:ext>
            </a:extLst>
          </p:cNvPr>
          <p:cNvSpPr txBox="1"/>
          <p:nvPr userDrawn="1"/>
        </p:nvSpPr>
        <p:spPr>
          <a:xfrm>
            <a:off x="7368936" y="5833625"/>
            <a:ext cx="331470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DCE82F-8C19-2CF2-508E-795E9F9EBC50}"/>
              </a:ext>
            </a:extLst>
          </p:cNvPr>
          <p:cNvGrpSpPr/>
          <p:nvPr userDrawn="1"/>
        </p:nvGrpSpPr>
        <p:grpSpPr>
          <a:xfrm>
            <a:off x="7615240" y="1868284"/>
            <a:ext cx="2434281" cy="2434281"/>
            <a:chOff x="13227907" y="2992272"/>
            <a:chExt cx="2434281" cy="243428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A2B2C00-BE84-1E33-A807-C124D8E4BECA}"/>
                </a:ext>
              </a:extLst>
            </p:cNvPr>
            <p:cNvSpPr/>
            <p:nvPr userDrawn="1"/>
          </p:nvSpPr>
          <p:spPr>
            <a:xfrm>
              <a:off x="13227907" y="2992272"/>
              <a:ext cx="2434281" cy="2434281"/>
            </a:xfrm>
            <a:prstGeom prst="ellipse">
              <a:avLst/>
            </a:prstGeom>
            <a:solidFill>
              <a:schemeClr val="accent4">
                <a:alpha val="77603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A8E6C2-E2A7-2075-A78D-4E68F2315DB4}"/>
                </a:ext>
              </a:extLst>
            </p:cNvPr>
            <p:cNvSpPr txBox="1"/>
            <p:nvPr userDrawn="1"/>
          </p:nvSpPr>
          <p:spPr>
            <a:xfrm>
              <a:off x="13326761" y="4084984"/>
              <a:ext cx="22489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www.EthicsBoard.org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7B4FC41-8C8D-1691-E215-2F0C35BA56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rcRect l="3046" t="11287" r="71054" b="17066"/>
            <a:stretch/>
          </p:blipFill>
          <p:spPr>
            <a:xfrm>
              <a:off x="13944600" y="3099365"/>
              <a:ext cx="1025610" cy="1037967"/>
            </a:xfrm>
            <a:prstGeom prst="rect">
              <a:avLst/>
            </a:prstGeom>
          </p:spPr>
        </p:pic>
      </p:grp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082051F-6119-72DF-0B65-64B4E5EB7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0038" y="4508723"/>
            <a:ext cx="406122" cy="414921"/>
          </a:xfrm>
          <a:prstGeom prst="rect">
            <a:avLst/>
          </a:prstGeom>
        </p:spPr>
      </p:pic>
      <p:pic>
        <p:nvPicPr>
          <p:cNvPr id="31" name="Picture 30" descr="A blue and black logo&#10;&#10;Description automatically generated">
            <a:extLst>
              <a:ext uri="{FF2B5EF4-FFF2-40B4-BE49-F238E27FC236}">
                <a16:creationId xmlns:a16="http://schemas.microsoft.com/office/drawing/2014/main" id="{3F0D2B6D-C6D5-17C9-244C-E80153F8A8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70038" y="5255835"/>
            <a:ext cx="485507" cy="412042"/>
          </a:xfrm>
          <a:prstGeom prst="rect">
            <a:avLst/>
          </a:prstGeom>
        </p:spPr>
      </p:pic>
      <p:pic>
        <p:nvPicPr>
          <p:cNvPr id="32" name="Picture 3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3AABE50-E96A-C066-BCFC-F3DE1629D9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6856646" y="5938480"/>
            <a:ext cx="512290" cy="3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94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5181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97201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7324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06009999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71043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04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004163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229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903583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7DA599D-9492-C672-6D38-CB69EC7F7126}"/>
              </a:ext>
            </a:extLst>
          </p:cNvPr>
          <p:cNvSpPr/>
          <p:nvPr userDrawn="1"/>
        </p:nvSpPr>
        <p:spPr>
          <a:xfrm>
            <a:off x="445674" y="5655448"/>
            <a:ext cx="3742124" cy="1202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0" b="14033"/>
          <a:stretch/>
        </p:blipFill>
        <p:spPr>
          <a:xfrm>
            <a:off x="0" y="-1"/>
            <a:ext cx="12192000" cy="446258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</p:spTree>
    <p:extLst>
      <p:ext uri="{BB962C8B-B14F-4D97-AF65-F5344CB8AC3E}">
        <p14:creationId xmlns:p14="http://schemas.microsoft.com/office/powerpoint/2010/main" val="5397017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351077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1503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766370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116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2690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919701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11089777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718426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0716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35304458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6108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2073228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82.xml"/><Relationship Id="rId10" Type="http://schemas.openxmlformats.org/officeDocument/2006/relationships/theme" Target="../theme/theme10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37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36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428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  <p:sldLayoutId id="2147483768" r:id="rId10"/>
    <p:sldLayoutId id="2147483788" r:id="rId11"/>
    <p:sldLayoutId id="2147483770" r:id="rId12"/>
    <p:sldLayoutId id="2147483771" r:id="rId13"/>
    <p:sldLayoutId id="2147483787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1852A4-56C9-54AE-47A0-A4B569EF289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377104" y="6093911"/>
            <a:ext cx="1640374" cy="571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7510D-8BFD-9F0D-DD94-599B8EC08DB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162479" y="6093911"/>
            <a:ext cx="1712056" cy="6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2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11/21/2025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2" r:id="rId2"/>
    <p:sldLayoutId id="2147483763" r:id="rId3"/>
    <p:sldLayoutId id="2147483743" r:id="rId4"/>
    <p:sldLayoutId id="2147483744" r:id="rId5"/>
    <p:sldLayoutId id="2147483745" r:id="rId6"/>
    <p:sldLayoutId id="2147483746" r:id="rId7"/>
    <p:sldLayoutId id="2147483704" r:id="rId8"/>
    <p:sldLayoutId id="21474837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  <p:sldLayoutId id="21474837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893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3" r:id="rId10"/>
    <p:sldLayoutId id="2147483784" r:id="rId11"/>
    <p:sldLayoutId id="2147483785" r:id="rId12"/>
    <p:sldLayoutId id="2147483786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611225"/>
            <a:ext cx="5914534" cy="1990272"/>
          </a:xfrm>
        </p:spPr>
        <p:txBody>
          <a:bodyPr>
            <a:normAutofit/>
          </a:bodyPr>
          <a:lstStyle/>
          <a:p>
            <a:r>
              <a:rPr lang="en-US" sz="3800"/>
              <a:t>IESSA Implementation Monitoring Advisory Group IIMAG – Update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62800" y="5568862"/>
            <a:ext cx="4495800" cy="1289138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en-US"/>
              <a:t>IESBA Meeting, NYC</a:t>
            </a:r>
          </a:p>
          <a:p>
            <a:pPr algn="ctr">
              <a:spcBef>
                <a:spcPts val="0"/>
              </a:spcBef>
            </a:pPr>
            <a:r>
              <a:rPr lang="en-US"/>
              <a:t>December 9, 2025</a:t>
            </a:r>
          </a:p>
          <a:p>
            <a:endParaRPr lang="en-US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A14BD7B-E75A-40B9-42B5-3FAB786F55C9}"/>
              </a:ext>
            </a:extLst>
          </p:cNvPr>
          <p:cNvSpPr txBox="1">
            <a:spLocks/>
          </p:cNvSpPr>
          <p:nvPr/>
        </p:nvSpPr>
        <p:spPr>
          <a:xfrm>
            <a:off x="533400" y="5067300"/>
            <a:ext cx="6041136" cy="15918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00">
                <a:latin typeface="+mj-lt"/>
                <a:cs typeface="Calibri"/>
              </a:rPr>
              <a:t>Luigi Nisoli, IESBA Member &amp; IIMAG Chair</a:t>
            </a:r>
          </a:p>
          <a:p>
            <a:r>
              <a:rPr lang="en-US" sz="1500">
                <a:latin typeface="+mj-lt"/>
                <a:cs typeface="Calibri"/>
              </a:rPr>
              <a:t>Szilvia Sramko, IESBA Principal</a:t>
            </a:r>
          </a:p>
        </p:txBody>
      </p:sp>
    </p:spTree>
    <p:extLst>
      <p:ext uri="{BB962C8B-B14F-4D97-AF65-F5344CB8AC3E}">
        <p14:creationId xmlns:p14="http://schemas.microsoft.com/office/powerpoint/2010/main" val="3552068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6EC68-8EE1-16BE-47C9-24F3929FA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Recent Activities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095769-BB8A-FA0D-7EFE-AAF7FCB9D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8FCBCC-0EEE-1454-1892-CD542FAA18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A9E83E-C476-FBE7-CCB0-DF01BDF4D8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699" y="1828800"/>
            <a:ext cx="5735895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Two IIMAG meetings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July 29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November 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 Coordination with A&amp;I WG meeting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IESBA Staff observed ISSA 5000 Technical Implementation Contact Group’s meetings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Next IIMAG meeting in early February 2026</a:t>
            </a:r>
          </a:p>
        </p:txBody>
      </p:sp>
      <p:pic>
        <p:nvPicPr>
          <p:cNvPr id="8" name="Picture Placeholder 7" descr="Group discussing">
            <a:extLst>
              <a:ext uri="{FF2B5EF4-FFF2-40B4-BE49-F238E27FC236}">
                <a16:creationId xmlns:a16="http://schemas.microsoft.com/office/drawing/2014/main" id="{9C6C2594-05CA-868A-123B-624B94DB57E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8696" r="8696"/>
          <a:stretch>
            <a:fillRect/>
          </a:stretch>
        </p:blipFill>
        <p:spPr>
          <a:xfrm>
            <a:off x="7099300" y="1828800"/>
            <a:ext cx="5092700" cy="4114800"/>
          </a:xfrm>
        </p:spPr>
      </p:pic>
    </p:spTree>
    <p:extLst>
      <p:ext uri="{BB962C8B-B14F-4D97-AF65-F5344CB8AC3E}">
        <p14:creationId xmlns:p14="http://schemas.microsoft.com/office/powerpoint/2010/main" val="2295724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A50DA1-C486-D3E9-1C0D-5285401E0F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BDDBB-B0E6-FBB6-B428-0CE99174C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572877"/>
            <a:ext cx="9704991" cy="550843"/>
          </a:xfrm>
        </p:spPr>
        <p:txBody>
          <a:bodyPr/>
          <a:lstStyle/>
          <a:p>
            <a:r>
              <a:rPr lang="en-US" sz="3200"/>
              <a:t>Implementation Issues Re Value Chain Components (VCC)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BA9F60-6731-D1DD-3E01-AC886FC10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7"/>
            <a:ext cx="429610" cy="816215"/>
          </a:xfrm>
        </p:spPr>
        <p:txBody>
          <a:bodyPr/>
          <a:lstStyle/>
          <a:p>
            <a:fld id="{99A02339-D840-6844-BF2C-3B4B9517014C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8881ECB-3A65-3D24-0701-C252BB4AA3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101865"/>
              </p:ext>
            </p:extLst>
          </p:nvPr>
        </p:nvGraphicFramePr>
        <p:xfrm>
          <a:off x="1103086" y="1588446"/>
          <a:ext cx="10355943" cy="4461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2464">
                  <a:extLst>
                    <a:ext uri="{9D8B030D-6E8A-4147-A177-3AD203B41FA5}">
                      <a16:colId xmlns:a16="http://schemas.microsoft.com/office/drawing/2014/main" val="1997000459"/>
                    </a:ext>
                  </a:extLst>
                </a:gridCol>
                <a:gridCol w="5133479">
                  <a:extLst>
                    <a:ext uri="{9D8B030D-6E8A-4147-A177-3AD203B41FA5}">
                      <a16:colId xmlns:a16="http://schemas.microsoft.com/office/drawing/2014/main" val="3679245934"/>
                    </a:ext>
                  </a:extLst>
                </a:gridCol>
              </a:tblGrid>
              <a:tr h="621098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Issues Raised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Proposed Actions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87278307"/>
                  </a:ext>
                </a:extLst>
              </a:tr>
              <a:tr h="621098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Evolving sustainability reporting will impact reporting and assurance related to value chain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>
                          <a:solidFill>
                            <a:schemeClr val="accent2"/>
                          </a:solidFill>
                        </a:rPr>
                        <a:t>Ongoing monitoring of practice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>
                          <a:solidFill>
                            <a:schemeClr val="accent2"/>
                          </a:solidFill>
                        </a:rPr>
                        <a:t>Rapid response mechanism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>
                          <a:solidFill>
                            <a:schemeClr val="accent2"/>
                          </a:solidFill>
                        </a:rPr>
                        <a:t>Considering possible ways to get information on implementation challenges as soon as possible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845047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Challenges around identifying VCCs before the engagement starts and maintaining independence when changes occur during the engagement period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>
                          <a:solidFill>
                            <a:schemeClr val="accent2"/>
                          </a:solidFill>
                        </a:rPr>
                        <a:t>Challenges re communication with the client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>
                          <a:solidFill>
                            <a:schemeClr val="accent2"/>
                          </a:solidFill>
                        </a:rPr>
                        <a:t>Difficulty in developing appropriate systems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Joint guidance with IAASB on identification of VCCs for SAEs and communication with clients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Case studies with different scenarios highlighting the independence provisions in IESSA </a:t>
                      </a:r>
                      <a:r>
                        <a:rPr lang="en-US" dirty="0" err="1">
                          <a:solidFill>
                            <a:schemeClr val="accent2"/>
                          </a:solidFill>
                        </a:rPr>
                        <a:t>wrt</a:t>
                      </a: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 VCCs/ changes to VCCs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718500"/>
                  </a:ext>
                </a:extLst>
              </a:tr>
              <a:tr h="621098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Independence requirements in the case of complex value chain groups (including legal entities and business units) – question around the entity of which the SAP needs to be independent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C415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Case studies with different scenarios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6009502"/>
                  </a:ext>
                </a:extLst>
              </a:tr>
            </a:tbl>
          </a:graphicData>
        </a:graphic>
      </p:graphicFrame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232A4BD8-3561-A699-C730-41D2EFBE6AA6}"/>
              </a:ext>
            </a:extLst>
          </p:cNvPr>
          <p:cNvSpPr/>
          <p:nvPr/>
        </p:nvSpPr>
        <p:spPr>
          <a:xfrm>
            <a:off x="10671628" y="4936634"/>
            <a:ext cx="1422400" cy="1113390"/>
          </a:xfrm>
          <a:prstGeom prst="wedgeRoundRectCallout">
            <a:avLst>
              <a:gd name="adj1" fmla="val 595"/>
              <a:gd name="adj2" fmla="val 78144"/>
              <a:gd name="adj3" fmla="val 16667"/>
            </a:avLst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Questions and Comments</a:t>
            </a:r>
          </a:p>
        </p:txBody>
      </p:sp>
    </p:spTree>
    <p:extLst>
      <p:ext uri="{BB962C8B-B14F-4D97-AF65-F5344CB8AC3E}">
        <p14:creationId xmlns:p14="http://schemas.microsoft.com/office/powerpoint/2010/main" val="2150998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7DE25A-C6B6-C5DA-2322-16094807B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D9044-1015-8859-1D8B-6A0A07475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Interoperability of IESSA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342862B-4676-CCCE-8A99-A091BEA9A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A5BFB8C-B291-C3AC-6350-DF9239F643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937751"/>
              </p:ext>
            </p:extLst>
          </p:nvPr>
        </p:nvGraphicFramePr>
        <p:xfrm>
          <a:off x="1025013" y="2039687"/>
          <a:ext cx="10134598" cy="327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52787">
                  <a:extLst>
                    <a:ext uri="{9D8B030D-6E8A-4147-A177-3AD203B41FA5}">
                      <a16:colId xmlns:a16="http://schemas.microsoft.com/office/drawing/2014/main" val="1997000459"/>
                    </a:ext>
                  </a:extLst>
                </a:gridCol>
                <a:gridCol w="5081811">
                  <a:extLst>
                    <a:ext uri="{9D8B030D-6E8A-4147-A177-3AD203B41FA5}">
                      <a16:colId xmlns:a16="http://schemas.microsoft.com/office/drawing/2014/main" val="3679245934"/>
                    </a:ext>
                  </a:extLst>
                </a:gridCol>
              </a:tblGrid>
              <a:tr h="621098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Issues Raised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Proposed Actions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87278307"/>
                  </a:ext>
                </a:extLst>
              </a:tr>
              <a:tr h="621098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Challenges related to the fragmentation of standards – assessment of equivalence of other frameworks, for example, ISO standards, to IESSA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>
                          <a:solidFill>
                            <a:schemeClr val="accent2"/>
                          </a:solidFill>
                        </a:rPr>
                        <a:t>Evaluation of other practitioners’ work and independence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Engagements with other standard setters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Consider supporting appropriate authorities with the assessment of equivalence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8450471"/>
                  </a:ext>
                </a:extLst>
              </a:tr>
              <a:tr h="621098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Need for guidance when a component practitioner’s jurisdiction has not adopted IESSA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>
                          <a:solidFill>
                            <a:schemeClr val="accent2"/>
                          </a:solidFill>
                        </a:rPr>
                        <a:t>What should the SAP communicate to the component practitioner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Further discussion with IIMAG on specific facts and circumstances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718500"/>
                  </a:ext>
                </a:extLst>
              </a:tr>
            </a:tbl>
          </a:graphicData>
        </a:graphic>
      </p:graphicFrame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E59B38BF-6EB1-9E55-3542-DBF86782A197}"/>
              </a:ext>
            </a:extLst>
          </p:cNvPr>
          <p:cNvSpPr/>
          <p:nvPr/>
        </p:nvSpPr>
        <p:spPr>
          <a:xfrm>
            <a:off x="10671628" y="4936634"/>
            <a:ext cx="1422400" cy="1113390"/>
          </a:xfrm>
          <a:prstGeom prst="wedgeRoundRectCallout">
            <a:avLst>
              <a:gd name="adj1" fmla="val 595"/>
              <a:gd name="adj2" fmla="val 78144"/>
              <a:gd name="adj3" fmla="val 16667"/>
            </a:avLst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Questions and Comments</a:t>
            </a:r>
          </a:p>
        </p:txBody>
      </p:sp>
    </p:spTree>
    <p:extLst>
      <p:ext uri="{BB962C8B-B14F-4D97-AF65-F5344CB8AC3E}">
        <p14:creationId xmlns:p14="http://schemas.microsoft.com/office/powerpoint/2010/main" val="3728319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BFB20F-E879-6DEC-7D75-4718E8737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172D8-22C1-2DF0-2C3E-995F238BB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First-Time Implementation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0717732-3F7C-C61F-3DB8-C7BCE422A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5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C515DEF-A9C7-9B7D-6C07-7F2B206578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12886"/>
              </p:ext>
            </p:extLst>
          </p:nvPr>
        </p:nvGraphicFramePr>
        <p:xfrm>
          <a:off x="1045029" y="1714362"/>
          <a:ext cx="10067468" cy="4187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169">
                  <a:extLst>
                    <a:ext uri="{9D8B030D-6E8A-4147-A177-3AD203B41FA5}">
                      <a16:colId xmlns:a16="http://schemas.microsoft.com/office/drawing/2014/main" val="1997000459"/>
                    </a:ext>
                  </a:extLst>
                </a:gridCol>
                <a:gridCol w="5067299">
                  <a:extLst>
                    <a:ext uri="{9D8B030D-6E8A-4147-A177-3AD203B41FA5}">
                      <a16:colId xmlns:a16="http://schemas.microsoft.com/office/drawing/2014/main" val="3679245934"/>
                    </a:ext>
                  </a:extLst>
                </a:gridCol>
              </a:tblGrid>
              <a:tr h="621098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Issues Raised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Proposed Actions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87278307"/>
                  </a:ext>
                </a:extLst>
              </a:tr>
              <a:tr h="621098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Need for more supporting material for first-time implementation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>
                          <a:solidFill>
                            <a:schemeClr val="accent2"/>
                          </a:solidFill>
                        </a:rPr>
                        <a:t>Potential challenges arising from moving from the application of Part 4B to IESSA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Presentation from IIMAG members on key issues at the next IIMAG meeting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Consider developing comprehensive guidance for first-time implementation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8450471"/>
                  </a:ext>
                </a:extLst>
              </a:tr>
              <a:tr h="621098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Questions around how to deal with and disclose breaches in the first year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>
                          <a:solidFill>
                            <a:schemeClr val="accent2"/>
                          </a:solidFill>
                        </a:rPr>
                        <a:t>There might be a higher number of breaches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Further discussion with IIMAG on specific facts and circumstances</a:t>
                      </a:r>
                    </a:p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6009502"/>
                  </a:ext>
                </a:extLst>
              </a:tr>
              <a:tr h="621098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Independence issues created by the provision of previous sustainability-related services to the clients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>
                          <a:solidFill>
                            <a:schemeClr val="accent2"/>
                          </a:solidFill>
                        </a:rPr>
                        <a:t>No previous assurance on such information </a:t>
                      </a:r>
                      <a:r>
                        <a:rPr lang="en-US">
                          <a:solidFill>
                            <a:schemeClr val="accent2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→ </a:t>
                      </a:r>
                      <a:r>
                        <a:rPr lang="en-US">
                          <a:solidFill>
                            <a:schemeClr val="accent2"/>
                          </a:solidFill>
                        </a:rPr>
                        <a:t>no clearance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Further discussion with IIMAG on specific facts and circumstances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3182502"/>
                  </a:ext>
                </a:extLst>
              </a:tr>
            </a:tbl>
          </a:graphicData>
        </a:graphic>
      </p:graphicFrame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7A4664ED-D214-A5FE-4568-351D8FB3D7A6}"/>
              </a:ext>
            </a:extLst>
          </p:cNvPr>
          <p:cNvSpPr/>
          <p:nvPr/>
        </p:nvSpPr>
        <p:spPr>
          <a:xfrm>
            <a:off x="10671628" y="4936634"/>
            <a:ext cx="1422400" cy="1113390"/>
          </a:xfrm>
          <a:prstGeom prst="wedgeRoundRectCallout">
            <a:avLst>
              <a:gd name="adj1" fmla="val 595"/>
              <a:gd name="adj2" fmla="val 78144"/>
              <a:gd name="adj3" fmla="val 16667"/>
            </a:avLst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Questions and Comments</a:t>
            </a:r>
          </a:p>
        </p:txBody>
      </p:sp>
    </p:spTree>
    <p:extLst>
      <p:ext uri="{BB962C8B-B14F-4D97-AF65-F5344CB8AC3E}">
        <p14:creationId xmlns:p14="http://schemas.microsoft.com/office/powerpoint/2010/main" val="3237467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BE9C43-38DF-F171-6FEB-1DDFC2B28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9D97B-5427-0044-4604-E3259036A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Effective Date and Transitional Provisions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1EA9A6-60AC-BAE9-9477-70D300748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3650315-2529-7AEE-41A1-9E06EC4211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215646"/>
              </p:ext>
            </p:extLst>
          </p:nvPr>
        </p:nvGraphicFramePr>
        <p:xfrm>
          <a:off x="1028702" y="1850375"/>
          <a:ext cx="10134598" cy="327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7299">
                  <a:extLst>
                    <a:ext uri="{9D8B030D-6E8A-4147-A177-3AD203B41FA5}">
                      <a16:colId xmlns:a16="http://schemas.microsoft.com/office/drawing/2014/main" val="1997000459"/>
                    </a:ext>
                  </a:extLst>
                </a:gridCol>
                <a:gridCol w="5067299">
                  <a:extLst>
                    <a:ext uri="{9D8B030D-6E8A-4147-A177-3AD203B41FA5}">
                      <a16:colId xmlns:a16="http://schemas.microsoft.com/office/drawing/2014/main" val="3679245934"/>
                    </a:ext>
                  </a:extLst>
                </a:gridCol>
              </a:tblGrid>
              <a:tr h="621098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Issues Raised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Proposed Actions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87278307"/>
                  </a:ext>
                </a:extLst>
              </a:tr>
              <a:tr h="621098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The form and content of the public disclosure required when an SAP uses the option for deferred effective date for provisions applicable to assurance work at a VCC are unclear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>
                          <a:solidFill>
                            <a:schemeClr val="accent2"/>
                          </a:solidFill>
                        </a:rPr>
                        <a:t>Need for guidance on the exact wording of such disclosure in the assurance 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>
                          <a:solidFill>
                            <a:schemeClr val="accent2"/>
                          </a:solidFill>
                        </a:rPr>
                        <a:t>Coordination with IAASB  </a:t>
                      </a:r>
                      <a:r>
                        <a:rPr lang="en-US">
                          <a:solidFill>
                            <a:schemeClr val="accent2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→ proposed wording for the disclosure in illustrative assurance reports under ISSA 5000</a:t>
                      </a:r>
                      <a:endParaRPr lang="en-US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8450471"/>
                  </a:ext>
                </a:extLst>
              </a:tr>
              <a:tr h="621098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Question about application of transitional provisions when auditor previously provided SAEs in accordance with Part 4B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Further discussion with IIMAG on specific facts and circumstances</a:t>
                      </a:r>
                    </a:p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718500"/>
                  </a:ext>
                </a:extLst>
              </a:tr>
            </a:tbl>
          </a:graphicData>
        </a:graphic>
      </p:graphicFrame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A5C0DBAB-7D89-8871-6881-DA347CA2F6ED}"/>
              </a:ext>
            </a:extLst>
          </p:cNvPr>
          <p:cNvSpPr/>
          <p:nvPr/>
        </p:nvSpPr>
        <p:spPr>
          <a:xfrm>
            <a:off x="10671628" y="4936634"/>
            <a:ext cx="1422400" cy="1113390"/>
          </a:xfrm>
          <a:prstGeom prst="wedgeRoundRectCallout">
            <a:avLst>
              <a:gd name="adj1" fmla="val 595"/>
              <a:gd name="adj2" fmla="val 78144"/>
              <a:gd name="adj3" fmla="val 16667"/>
            </a:avLst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Questions and Comments</a:t>
            </a:r>
          </a:p>
        </p:txBody>
      </p:sp>
    </p:spTree>
    <p:extLst>
      <p:ext uri="{BB962C8B-B14F-4D97-AF65-F5344CB8AC3E}">
        <p14:creationId xmlns:p14="http://schemas.microsoft.com/office/powerpoint/2010/main" val="3568599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30DA0-F326-FC29-C0A5-9A73FFA93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 Implementation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FC60EF5-DE99-9CCA-08F6-7834C1268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2219230-8C6B-0BEB-028C-A523EBD5E2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075443"/>
              </p:ext>
            </p:extLst>
          </p:nvPr>
        </p:nvGraphicFramePr>
        <p:xfrm>
          <a:off x="747486" y="1600027"/>
          <a:ext cx="10501085" cy="4461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6187">
                  <a:extLst>
                    <a:ext uri="{9D8B030D-6E8A-4147-A177-3AD203B41FA5}">
                      <a16:colId xmlns:a16="http://schemas.microsoft.com/office/drawing/2014/main" val="1997000459"/>
                    </a:ext>
                  </a:extLst>
                </a:gridCol>
                <a:gridCol w="5064898">
                  <a:extLst>
                    <a:ext uri="{9D8B030D-6E8A-4147-A177-3AD203B41FA5}">
                      <a16:colId xmlns:a16="http://schemas.microsoft.com/office/drawing/2014/main" val="3679245934"/>
                    </a:ext>
                  </a:extLst>
                </a:gridCol>
              </a:tblGrid>
              <a:tr h="621098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Issues Raised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Proposed Actions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87278307"/>
                  </a:ext>
                </a:extLst>
              </a:tr>
              <a:tr h="621098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accent2"/>
                          </a:solidFill>
                        </a:rPr>
                        <a:t>Question around the assessment of the objectivity of an external expert, as the required objectivity is based on independence attributes (especially in the oil-gas industry)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>
                          <a:solidFill>
                            <a:schemeClr val="accent2"/>
                          </a:solidFill>
                        </a:rPr>
                        <a:t>Further discussion with IIMAG on specific facts and circumstances</a:t>
                      </a:r>
                    </a:p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8450471"/>
                  </a:ext>
                </a:extLst>
              </a:tr>
              <a:tr h="621098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Challenges and questions around the application and the scoping of the IIS in IESSA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What if the criteria for the application of IIS in IESSA or Part </a:t>
                      </a:r>
                      <a:r>
                        <a:rPr lang="en-US">
                          <a:solidFill>
                            <a:schemeClr val="accent2"/>
                          </a:solidFill>
                        </a:rPr>
                        <a:t>4B change </a:t>
                      </a:r>
                      <a:r>
                        <a:rPr lang="en-US" dirty="0">
                          <a:solidFill>
                            <a:schemeClr val="accent2"/>
                          </a:solidFill>
                        </a:rPr>
                        <a:t>during the engagements (e.g., the sustainability information gets disclosed for public)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>
                          <a:solidFill>
                            <a:schemeClr val="accent2"/>
                          </a:solidFill>
                        </a:rPr>
                        <a:t>Case studies on determination of applicable independence requirements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>
                          <a:solidFill>
                            <a:schemeClr val="accent2"/>
                          </a:solidFill>
                        </a:rPr>
                        <a:t>Further discussion with IIMAG on changes to criteria determining scoping </a:t>
                      </a:r>
                    </a:p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718500"/>
                  </a:ext>
                </a:extLst>
              </a:tr>
              <a:tr h="6210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C415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Need for more guidance highlighting how SAPs could operationalize compliance with independence requirements applicable to both audit and SAE,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C415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example, long association, objectivity of EQR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C415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Further discussion with IIMAG on specific facts and circumstances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7181401"/>
                  </a:ext>
                </a:extLst>
              </a:tr>
            </a:tbl>
          </a:graphicData>
        </a:graphic>
      </p:graphicFrame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812DAA21-54EA-0810-067C-98ED9CECD57E}"/>
              </a:ext>
            </a:extLst>
          </p:cNvPr>
          <p:cNvSpPr/>
          <p:nvPr/>
        </p:nvSpPr>
        <p:spPr>
          <a:xfrm>
            <a:off x="10620828" y="5257973"/>
            <a:ext cx="1422400" cy="1113390"/>
          </a:xfrm>
          <a:prstGeom prst="wedgeRoundRectCallout">
            <a:avLst>
              <a:gd name="adj1" fmla="val 595"/>
              <a:gd name="adj2" fmla="val 78144"/>
              <a:gd name="adj3" fmla="val 16667"/>
            </a:avLst>
          </a:prstGeom>
          <a:solidFill>
            <a:schemeClr val="accent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Questions and Comments</a:t>
            </a:r>
          </a:p>
        </p:txBody>
      </p:sp>
    </p:spTree>
    <p:extLst>
      <p:ext uri="{BB962C8B-B14F-4D97-AF65-F5344CB8AC3E}">
        <p14:creationId xmlns:p14="http://schemas.microsoft.com/office/powerpoint/2010/main" val="3398008288"/>
      </p:ext>
    </p:extLst>
  </p:cSld>
  <p:clrMapOvr>
    <a:masterClrMapping/>
  </p:clrMapOvr>
</p:sld>
</file>

<file path=ppt/theme/theme1.xml><?xml version="1.0" encoding="utf-8"?>
<a:theme xmlns:a="http://schemas.openxmlformats.org/drawingml/2006/main" name="IFEA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548272DD-FECD-4844-A19F-5DCDA39A4CCA}"/>
    </a:ext>
  </a:extLst>
</a:theme>
</file>

<file path=ppt/theme/theme10.xml><?xml version="1.0" encoding="utf-8"?>
<a:theme xmlns:a="http://schemas.openxmlformats.org/drawingml/2006/main" name="2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AASB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9D7B1F9D-A54F-448D-9638-30A02FCD5634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4.xml><?xml version="1.0" encoding="utf-8"?>
<a:theme xmlns:a="http://schemas.openxmlformats.org/drawingml/2006/main" name="IAASB and IESBA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FD7CDFB-E2C3-4988-8A27-ADEF6B7C5CD8}"/>
    </a:ext>
  </a:extLst>
</a:theme>
</file>

<file path=ppt/theme/theme5.xml><?xml version="1.0" encoding="utf-8"?>
<a:theme xmlns:a="http://schemas.openxmlformats.org/drawingml/2006/main" name="Opening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4D1C4476-98D1-4F0A-97CA-D4F06F4D8311}"/>
    </a:ext>
  </a:extLst>
</a:theme>
</file>

<file path=ppt/theme/theme6.xml><?xml version="1.0" encoding="utf-8"?>
<a:theme xmlns:a="http://schemas.openxmlformats.org/drawingml/2006/main" name="Break or transition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7932F37A-F6F6-484B-ABB8-F4E814A33070}"/>
    </a:ext>
  </a:extLst>
</a:theme>
</file>

<file path=ppt/theme/theme7.xml><?xml version="1.0" encoding="utf-8"?>
<a:theme xmlns:a="http://schemas.openxmlformats.org/drawingml/2006/main" name="Break or transition slides 2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0C3CF62-A4F7-407C-AF9B-5F72F541A5C0}"/>
    </a:ext>
  </a:extLst>
</a:theme>
</file>

<file path=ppt/theme/theme8.xml><?xml version="1.0" encoding="utf-8"?>
<a:theme xmlns:a="http://schemas.openxmlformats.org/drawingml/2006/main" name="Closing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A5F27197-D377-460A-A52F-D40813B58F6B}"/>
    </a:ext>
  </a:extLst>
</a:theme>
</file>

<file path=ppt/theme/theme9.xml><?xml version="1.0" encoding="utf-8"?>
<a:theme xmlns:a="http://schemas.openxmlformats.org/drawingml/2006/main" name="1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  <SharedWithUsers xmlns="a5f5a3eb-0a2d-4d6a-9165-21ef9946a014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9" ma:contentTypeDescription="Create a new document." ma:contentTypeScope="" ma:versionID="83e4c15e38541c1e493c41f25cc5d1b1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1cafbd78af08656f9f2d319d799fe54f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F838CB8-0881-406E-A9B8-51DD25DC81A4}">
  <ds:schemaRefs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a5f5a3eb-0a2d-4d6a-9165-21ef9946a014"/>
    <ds:schemaRef ds:uri="38e2ba9e-27b9-4c48-9a8a-216353f57068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E957986-70FD-415A-BB4E-5BF958FE9D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8e2ba9e-27b9-4c48-9a8a-216353f57068"/>
    <ds:schemaRef ds:uri="a5f5a3eb-0a2d-4d6a-9165-21ef9946a0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IFEA slides</Template>
  <TotalTime>8</TotalTime>
  <Words>653</Words>
  <Application>Microsoft Office PowerPoint</Application>
  <PresentationFormat>Widescreen</PresentationFormat>
  <Paragraphs>80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7</vt:i4>
      </vt:variant>
    </vt:vector>
  </HeadingPairs>
  <TitlesOfParts>
    <vt:vector size="22" baseType="lpstr">
      <vt:lpstr>Aptos</vt:lpstr>
      <vt:lpstr>Arial</vt:lpstr>
      <vt:lpstr>Calibri</vt:lpstr>
      <vt:lpstr>Calibri Light</vt:lpstr>
      <vt:lpstr>Wingdings</vt:lpstr>
      <vt:lpstr>IFEA slides</vt:lpstr>
      <vt:lpstr>IAASB slides</vt:lpstr>
      <vt:lpstr>IESBA slides</vt:lpstr>
      <vt:lpstr>IAASB and IESBA</vt:lpstr>
      <vt:lpstr>Opening slides</vt:lpstr>
      <vt:lpstr>Break or transition slides</vt:lpstr>
      <vt:lpstr>Break or transition slides 2</vt:lpstr>
      <vt:lpstr>Closing slides</vt:lpstr>
      <vt:lpstr>1_IESBA slides</vt:lpstr>
      <vt:lpstr>2_IESBA slides</vt:lpstr>
      <vt:lpstr>IESSA Implementation Monitoring Advisory Group IIMAG – Update</vt:lpstr>
      <vt:lpstr>Recent Activities</vt:lpstr>
      <vt:lpstr>Implementation Issues Re Value Chain Components (VCC)</vt:lpstr>
      <vt:lpstr>Interoperability of IESSA</vt:lpstr>
      <vt:lpstr>First-Time Implementation</vt:lpstr>
      <vt:lpstr>Effective Date and Transitional Provisions</vt:lpstr>
      <vt:lpstr>Other Implementation Issues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Scott Cosgrove</dc:creator>
  <cp:lastModifiedBy>Asteway Tilahun</cp:lastModifiedBy>
  <cp:revision>3</cp:revision>
  <cp:lastPrinted>2025-11-21T17:01:01Z</cp:lastPrinted>
  <dcterms:created xsi:type="dcterms:W3CDTF">2025-02-11T15:55:47Z</dcterms:created>
  <dcterms:modified xsi:type="dcterms:W3CDTF">2025-11-21T17:02:11Z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0x010100B5070AA681E7D548B8B494A836FA7E69</vt:lpwstr>
  </property>
  <property fmtid="{D5CDD505-2E9C-101B-9397-08002B2CF9AE}" pid="3" name="MediaServiceImageTags">
    <vt:lpwstr/>
  </property>
  <property fmtid="{D5CDD505-2E9C-101B-9397-08002B2CF9AE}" pid="4" name="Order">
    <vt:r8>323900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