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  <p:sldMasterId id="2147483677" r:id="rId5"/>
    <p:sldMasterId id="2147483685" r:id="rId6"/>
    <p:sldMasterId id="2147483747" r:id="rId7"/>
    <p:sldMasterId id="2147483711" r:id="rId8"/>
    <p:sldMasterId id="2147483717" r:id="rId9"/>
    <p:sldMasterId id="2147483726" r:id="rId10"/>
  </p:sldMasterIdLst>
  <p:notesMasterIdLst>
    <p:notesMasterId r:id="rId19"/>
  </p:notesMasterIdLst>
  <p:sldIdLst>
    <p:sldId id="269" r:id="rId11"/>
    <p:sldId id="271" r:id="rId12"/>
    <p:sldId id="291" r:id="rId13"/>
    <p:sldId id="290" r:id="rId14"/>
    <p:sldId id="294" r:id="rId15"/>
    <p:sldId id="293" r:id="rId16"/>
    <p:sldId id="289" r:id="rId17"/>
    <p:sldId id="28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ESBA" id="{C7A6A806-A4F1-574B-9F2E-E15B44EE21E0}">
          <p14:sldIdLst>
            <p14:sldId id="269"/>
            <p14:sldId id="271"/>
            <p14:sldId id="291"/>
            <p14:sldId id="290"/>
            <p14:sldId id="294"/>
            <p14:sldId id="293"/>
            <p14:sldId id="289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6716365-38C8-293A-974C-A2D9CBBF0D47}" name="Jeanne Viljoen" initials="JV" userId="S::JeanneViljoen@ethicsboard.org::15b5a62f-600a-4206-957b-fe0e12035773" providerId="AD"/>
  <p188:author id="{E9688B74-D9DE-4D11-079C-962C98D8AAA5}" name="Jeanne Viljoen" initials="JV" userId="S::jeanneviljoen@ethicsboard.org::15b5a62f-600a-4206-957b-fe0e12035773" providerId="AD"/>
  <p188:author id="{5227169E-4E8D-2B5B-465E-FAB29F3A055D}" name="Linda Biek" initials="" userId="S::LindaBiek@ethicsboard.org::5a3f140b-42f3-44c4-a264-c128a1fbdafe" providerId="AD"/>
  <p188:author id="{C71948DA-2986-D3E8-4769-FA227531F0A4}" name="Linda Biek" initials="LB" userId="S::lindabiek@ethicsboard.org::5a3f140b-42f3-44c4-a264-c128a1fbdaf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5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77176" autoAdjust="0"/>
  </p:normalViewPr>
  <p:slideViewPr>
    <p:cSldViewPr snapToGrid="0">
      <p:cViewPr varScale="1">
        <p:scale>
          <a:sx n="78" d="100"/>
          <a:sy n="78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F66873-2157-4250-9601-A8A8960C3FC3}" type="doc">
      <dgm:prSet loTypeId="urn:microsoft.com/office/officeart/2005/8/layout/defaul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B592D6B-30C4-4884-8500-8B6A4CB7ACD6}">
      <dgm:prSet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b="0" i="0" dirty="0">
              <a:solidFill>
                <a:schemeClr val="accent2"/>
              </a:solidFill>
            </a:rPr>
            <a:t>Private Equity Investments</a:t>
          </a:r>
          <a:endParaRPr lang="en-US" dirty="0">
            <a:solidFill>
              <a:schemeClr val="accent2"/>
            </a:solidFill>
          </a:endParaRPr>
        </a:p>
      </dgm:t>
    </dgm:pt>
    <dgm:pt modelId="{90437A5A-6CC0-425F-8511-540308019F12}" type="parTrans" cxnId="{C554D8A8-5D8C-493F-85A4-3FB8EF79A4E5}">
      <dgm:prSet/>
      <dgm:spPr/>
      <dgm:t>
        <a:bodyPr/>
        <a:lstStyle/>
        <a:p>
          <a:endParaRPr lang="en-US"/>
        </a:p>
      </dgm:t>
    </dgm:pt>
    <dgm:pt modelId="{13AFF34B-4922-4E59-96E2-66E89A42990E}" type="sibTrans" cxnId="{C554D8A8-5D8C-493F-85A4-3FB8EF79A4E5}">
      <dgm:prSet/>
      <dgm:spPr/>
      <dgm:t>
        <a:bodyPr/>
        <a:lstStyle/>
        <a:p>
          <a:endParaRPr lang="en-US"/>
        </a:p>
      </dgm:t>
    </dgm:pt>
    <dgm:pt modelId="{C50CC222-8E60-4090-95D6-3445D86861BA}">
      <dgm:prSet/>
      <dgm:spPr/>
      <dgm:t>
        <a:bodyPr/>
        <a:lstStyle/>
        <a:p>
          <a:r>
            <a:rPr lang="en-US" b="0" i="0" dirty="0"/>
            <a:t>Integrity &amp; Financial crime </a:t>
          </a:r>
        </a:p>
        <a:p>
          <a:r>
            <a:rPr lang="en-US" b="0" i="0" dirty="0"/>
            <a:t>(AML/Fraud – Tech) </a:t>
          </a:r>
          <a:endParaRPr lang="en-US" dirty="0"/>
        </a:p>
      </dgm:t>
    </dgm:pt>
    <dgm:pt modelId="{E9E22AED-41BD-42C7-AB4F-CDBE0F99A0A1}" type="parTrans" cxnId="{1A5FB199-20C8-418E-8E62-024B4ADA07B0}">
      <dgm:prSet/>
      <dgm:spPr/>
      <dgm:t>
        <a:bodyPr/>
        <a:lstStyle/>
        <a:p>
          <a:endParaRPr lang="en-US"/>
        </a:p>
      </dgm:t>
    </dgm:pt>
    <dgm:pt modelId="{962174A5-28C2-478A-AC98-E30E505B7218}" type="sibTrans" cxnId="{1A5FB199-20C8-418E-8E62-024B4ADA07B0}">
      <dgm:prSet/>
      <dgm:spPr/>
      <dgm:t>
        <a:bodyPr/>
        <a:lstStyle/>
        <a:p>
          <a:endParaRPr lang="en-US"/>
        </a:p>
      </dgm:t>
    </dgm:pt>
    <dgm:pt modelId="{0A4779E3-C027-433E-95B0-F268938FF7E8}">
      <dgm:prSet/>
      <dgm:spPr/>
      <dgm:t>
        <a:bodyPr/>
        <a:lstStyle/>
        <a:p>
          <a:r>
            <a:rPr lang="en-US" b="0" i="0" dirty="0"/>
            <a:t>Deregulation</a:t>
          </a:r>
          <a:endParaRPr lang="en-US" dirty="0"/>
        </a:p>
      </dgm:t>
    </dgm:pt>
    <dgm:pt modelId="{F44B70DE-864E-48F3-AAC4-5198152379AD}" type="parTrans" cxnId="{08E0435A-A27C-4112-AD7E-C014F135C3C5}">
      <dgm:prSet/>
      <dgm:spPr/>
      <dgm:t>
        <a:bodyPr/>
        <a:lstStyle/>
        <a:p>
          <a:endParaRPr lang="en-US"/>
        </a:p>
      </dgm:t>
    </dgm:pt>
    <dgm:pt modelId="{41C228C7-4E55-47D6-A326-33D42EB72E03}" type="sibTrans" cxnId="{08E0435A-A27C-4112-AD7E-C014F135C3C5}">
      <dgm:prSet/>
      <dgm:spPr/>
      <dgm:t>
        <a:bodyPr/>
        <a:lstStyle/>
        <a:p>
          <a:endParaRPr lang="en-US"/>
        </a:p>
      </dgm:t>
    </dgm:pt>
    <dgm:pt modelId="{FFDCDECF-F290-4352-A7E7-71EE2120D9B6}">
      <dgm:prSet/>
      <dgm:spPr/>
      <dgm:t>
        <a:bodyPr/>
        <a:lstStyle/>
        <a:p>
          <a:r>
            <a:rPr lang="en-US" b="0" i="0" dirty="0"/>
            <a:t>Talent &amp; Regulatory Shifts (Attraction and Retention of Staff, Upskilling)</a:t>
          </a:r>
          <a:endParaRPr lang="en-US" dirty="0"/>
        </a:p>
      </dgm:t>
    </dgm:pt>
    <dgm:pt modelId="{EEB7DDE0-1965-4D73-9CD7-531A4F4EC4A4}" type="parTrans" cxnId="{D3DD1F2F-A346-4847-B7F1-B80C85981FA5}">
      <dgm:prSet/>
      <dgm:spPr/>
      <dgm:t>
        <a:bodyPr/>
        <a:lstStyle/>
        <a:p>
          <a:endParaRPr lang="en-US"/>
        </a:p>
      </dgm:t>
    </dgm:pt>
    <dgm:pt modelId="{1AF326A1-B131-4131-BCB0-2C3EA8B9E10F}" type="sibTrans" cxnId="{D3DD1F2F-A346-4847-B7F1-B80C85981FA5}">
      <dgm:prSet/>
      <dgm:spPr/>
      <dgm:t>
        <a:bodyPr/>
        <a:lstStyle/>
        <a:p>
          <a:endParaRPr lang="en-US"/>
        </a:p>
      </dgm:t>
    </dgm:pt>
    <dgm:pt modelId="{7C5DA693-4F84-42A3-8D72-2C2EAAAEF856}" type="pres">
      <dgm:prSet presAssocID="{26F66873-2157-4250-9601-A8A8960C3FC3}" presName="diagram" presStyleCnt="0">
        <dgm:presLayoutVars>
          <dgm:dir/>
          <dgm:resizeHandles val="exact"/>
        </dgm:presLayoutVars>
      </dgm:prSet>
      <dgm:spPr/>
    </dgm:pt>
    <dgm:pt modelId="{B2A039BD-19C7-4A1F-B650-85DCFF5A5B07}" type="pres">
      <dgm:prSet presAssocID="{AB592D6B-30C4-4884-8500-8B6A4CB7ACD6}" presName="node" presStyleLbl="node1" presStyleIdx="0" presStyleCnt="4">
        <dgm:presLayoutVars>
          <dgm:bulletEnabled val="1"/>
        </dgm:presLayoutVars>
      </dgm:prSet>
      <dgm:spPr/>
    </dgm:pt>
    <dgm:pt modelId="{D4B9BC07-1CB1-4723-AD81-E60DB3D1B6AA}" type="pres">
      <dgm:prSet presAssocID="{13AFF34B-4922-4E59-96E2-66E89A42990E}" presName="sibTrans" presStyleCnt="0"/>
      <dgm:spPr/>
    </dgm:pt>
    <dgm:pt modelId="{A4F8AE57-04EB-47D2-A97B-3E10E668F221}" type="pres">
      <dgm:prSet presAssocID="{FFDCDECF-F290-4352-A7E7-71EE2120D9B6}" presName="node" presStyleLbl="node1" presStyleIdx="1" presStyleCnt="4">
        <dgm:presLayoutVars>
          <dgm:bulletEnabled val="1"/>
        </dgm:presLayoutVars>
      </dgm:prSet>
      <dgm:spPr/>
    </dgm:pt>
    <dgm:pt modelId="{D3076A5E-77DC-4152-B443-EAA25603DA22}" type="pres">
      <dgm:prSet presAssocID="{1AF326A1-B131-4131-BCB0-2C3EA8B9E10F}" presName="sibTrans" presStyleCnt="0"/>
      <dgm:spPr/>
    </dgm:pt>
    <dgm:pt modelId="{5B01F3E2-961B-406B-958F-239BC6A83CD7}" type="pres">
      <dgm:prSet presAssocID="{C50CC222-8E60-4090-95D6-3445D86861BA}" presName="node" presStyleLbl="node1" presStyleIdx="2" presStyleCnt="4">
        <dgm:presLayoutVars>
          <dgm:bulletEnabled val="1"/>
        </dgm:presLayoutVars>
      </dgm:prSet>
      <dgm:spPr/>
    </dgm:pt>
    <dgm:pt modelId="{3DCE225F-0A71-42D0-84B0-A2627B8B75AE}" type="pres">
      <dgm:prSet presAssocID="{962174A5-28C2-478A-AC98-E30E505B7218}" presName="sibTrans" presStyleCnt="0"/>
      <dgm:spPr/>
    </dgm:pt>
    <dgm:pt modelId="{8B267B4B-DDE7-45AB-A4A4-2D9E0422DDD7}" type="pres">
      <dgm:prSet presAssocID="{0A4779E3-C027-433E-95B0-F268938FF7E8}" presName="node" presStyleLbl="node1" presStyleIdx="3" presStyleCnt="4">
        <dgm:presLayoutVars>
          <dgm:bulletEnabled val="1"/>
        </dgm:presLayoutVars>
      </dgm:prSet>
      <dgm:spPr/>
    </dgm:pt>
  </dgm:ptLst>
  <dgm:cxnLst>
    <dgm:cxn modelId="{D3DD1F2F-A346-4847-B7F1-B80C85981FA5}" srcId="{26F66873-2157-4250-9601-A8A8960C3FC3}" destId="{FFDCDECF-F290-4352-A7E7-71EE2120D9B6}" srcOrd="1" destOrd="0" parTransId="{EEB7DDE0-1965-4D73-9CD7-531A4F4EC4A4}" sibTransId="{1AF326A1-B131-4131-BCB0-2C3EA8B9E10F}"/>
    <dgm:cxn modelId="{08E0435A-A27C-4112-AD7E-C014F135C3C5}" srcId="{26F66873-2157-4250-9601-A8A8960C3FC3}" destId="{0A4779E3-C027-433E-95B0-F268938FF7E8}" srcOrd="3" destOrd="0" parTransId="{F44B70DE-864E-48F3-AAC4-5198152379AD}" sibTransId="{41C228C7-4E55-47D6-A326-33D42EB72E03}"/>
    <dgm:cxn modelId="{1A5FB199-20C8-418E-8E62-024B4ADA07B0}" srcId="{26F66873-2157-4250-9601-A8A8960C3FC3}" destId="{C50CC222-8E60-4090-95D6-3445D86861BA}" srcOrd="2" destOrd="0" parTransId="{E9E22AED-41BD-42C7-AB4F-CDBE0F99A0A1}" sibTransId="{962174A5-28C2-478A-AC98-E30E505B7218}"/>
    <dgm:cxn modelId="{C554D8A8-5D8C-493F-85A4-3FB8EF79A4E5}" srcId="{26F66873-2157-4250-9601-A8A8960C3FC3}" destId="{AB592D6B-30C4-4884-8500-8B6A4CB7ACD6}" srcOrd="0" destOrd="0" parTransId="{90437A5A-6CC0-425F-8511-540308019F12}" sibTransId="{13AFF34B-4922-4E59-96E2-66E89A42990E}"/>
    <dgm:cxn modelId="{9458B0C0-8B5D-4BF3-9FAA-B36E477D6695}" type="presOf" srcId="{26F66873-2157-4250-9601-A8A8960C3FC3}" destId="{7C5DA693-4F84-42A3-8D72-2C2EAAAEF856}" srcOrd="0" destOrd="0" presId="urn:microsoft.com/office/officeart/2005/8/layout/default"/>
    <dgm:cxn modelId="{1FFC9ADD-3559-4A3D-9A01-D1D1867F2DA9}" type="presOf" srcId="{FFDCDECF-F290-4352-A7E7-71EE2120D9B6}" destId="{A4F8AE57-04EB-47D2-A97B-3E10E668F221}" srcOrd="0" destOrd="0" presId="urn:microsoft.com/office/officeart/2005/8/layout/default"/>
    <dgm:cxn modelId="{FB1A3FE2-C1A2-433F-9401-DB9083D2F93F}" type="presOf" srcId="{C50CC222-8E60-4090-95D6-3445D86861BA}" destId="{5B01F3E2-961B-406B-958F-239BC6A83CD7}" srcOrd="0" destOrd="0" presId="urn:microsoft.com/office/officeart/2005/8/layout/default"/>
    <dgm:cxn modelId="{8ADADCED-5104-4233-A7D1-553279716325}" type="presOf" srcId="{AB592D6B-30C4-4884-8500-8B6A4CB7ACD6}" destId="{B2A039BD-19C7-4A1F-B650-85DCFF5A5B07}" srcOrd="0" destOrd="0" presId="urn:microsoft.com/office/officeart/2005/8/layout/default"/>
    <dgm:cxn modelId="{ED006FF0-2FDE-431D-A155-4D0E2389F396}" type="presOf" srcId="{0A4779E3-C027-433E-95B0-F268938FF7E8}" destId="{8B267B4B-DDE7-45AB-A4A4-2D9E0422DDD7}" srcOrd="0" destOrd="0" presId="urn:microsoft.com/office/officeart/2005/8/layout/default"/>
    <dgm:cxn modelId="{22B26725-EF91-4EA1-BAD8-3E962575B93E}" type="presParOf" srcId="{7C5DA693-4F84-42A3-8D72-2C2EAAAEF856}" destId="{B2A039BD-19C7-4A1F-B650-85DCFF5A5B07}" srcOrd="0" destOrd="0" presId="urn:microsoft.com/office/officeart/2005/8/layout/default"/>
    <dgm:cxn modelId="{12C3731C-3550-4077-975D-7CC4837C9F65}" type="presParOf" srcId="{7C5DA693-4F84-42A3-8D72-2C2EAAAEF856}" destId="{D4B9BC07-1CB1-4723-AD81-E60DB3D1B6AA}" srcOrd="1" destOrd="0" presId="urn:microsoft.com/office/officeart/2005/8/layout/default"/>
    <dgm:cxn modelId="{8F750212-266C-48DD-B155-D66FD8E27893}" type="presParOf" srcId="{7C5DA693-4F84-42A3-8D72-2C2EAAAEF856}" destId="{A4F8AE57-04EB-47D2-A97B-3E10E668F221}" srcOrd="2" destOrd="0" presId="urn:microsoft.com/office/officeart/2005/8/layout/default"/>
    <dgm:cxn modelId="{6FEEC217-53D5-40DA-A6F5-49E1FBDA4AF9}" type="presParOf" srcId="{7C5DA693-4F84-42A3-8D72-2C2EAAAEF856}" destId="{D3076A5E-77DC-4152-B443-EAA25603DA22}" srcOrd="3" destOrd="0" presId="urn:microsoft.com/office/officeart/2005/8/layout/default"/>
    <dgm:cxn modelId="{2C525CDF-EDE6-4750-9CB7-6098B01DD02B}" type="presParOf" srcId="{7C5DA693-4F84-42A3-8D72-2C2EAAAEF856}" destId="{5B01F3E2-961B-406B-958F-239BC6A83CD7}" srcOrd="4" destOrd="0" presId="urn:microsoft.com/office/officeart/2005/8/layout/default"/>
    <dgm:cxn modelId="{3119A060-5A78-49F4-8586-0A239F438E10}" type="presParOf" srcId="{7C5DA693-4F84-42A3-8D72-2C2EAAAEF856}" destId="{3DCE225F-0A71-42D0-84B0-A2627B8B75AE}" srcOrd="5" destOrd="0" presId="urn:microsoft.com/office/officeart/2005/8/layout/default"/>
    <dgm:cxn modelId="{5CF86699-E0A4-40BA-9E41-6E2E48BA6690}" type="presParOf" srcId="{7C5DA693-4F84-42A3-8D72-2C2EAAAEF856}" destId="{8B267B4B-DDE7-45AB-A4A4-2D9E0422DDD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03AFD0-BBB2-4B1B-BAE7-8C63CBA30A68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FFE3336D-3D49-4F9E-BDE3-AEA9DEA8A55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dirty="0">
              <a:solidFill>
                <a:schemeClr val="accent2"/>
              </a:solidFill>
            </a:rPr>
            <a:t>Rapid transformation of accounting driven by private equity investment</a:t>
          </a:r>
          <a:endParaRPr lang="en-US" dirty="0">
            <a:solidFill>
              <a:schemeClr val="accent2"/>
            </a:solidFill>
          </a:endParaRPr>
        </a:p>
      </dgm:t>
    </dgm:pt>
    <dgm:pt modelId="{DCFA07C5-C67A-474A-AEBA-365F345BB833}" type="parTrans" cxnId="{BA1BB915-9DEA-4D3B-A9FF-8BBAF6EBA46E}">
      <dgm:prSet/>
      <dgm:spPr/>
      <dgm:t>
        <a:bodyPr/>
        <a:lstStyle/>
        <a:p>
          <a:endParaRPr lang="en-US"/>
        </a:p>
      </dgm:t>
    </dgm:pt>
    <dgm:pt modelId="{311ABDD6-850F-4B6A-85D5-70DC35565B97}" type="sibTrans" cxnId="{BA1BB915-9DEA-4D3B-A9FF-8BBAF6EBA46E}">
      <dgm:prSet/>
      <dgm:spPr/>
      <dgm:t>
        <a:bodyPr/>
        <a:lstStyle/>
        <a:p>
          <a:endParaRPr lang="en-US"/>
        </a:p>
      </dgm:t>
    </dgm:pt>
    <dgm:pt modelId="{71A7D205-8FEC-4907-B0AB-47CD6B17BAE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dirty="0">
              <a:solidFill>
                <a:schemeClr val="accent2"/>
              </a:solidFill>
            </a:rPr>
            <a:t>PE-backed firms gain capital for growth, technology, M&amp;A, and talent strategies</a:t>
          </a:r>
          <a:endParaRPr lang="en-US" dirty="0">
            <a:solidFill>
              <a:schemeClr val="accent2"/>
            </a:solidFill>
          </a:endParaRPr>
        </a:p>
      </dgm:t>
    </dgm:pt>
    <dgm:pt modelId="{9A749378-FBF2-4C94-87BE-F71BFA17E41B}" type="parTrans" cxnId="{182C6B57-5359-41E3-BC61-0B4AF1483859}">
      <dgm:prSet/>
      <dgm:spPr/>
      <dgm:t>
        <a:bodyPr/>
        <a:lstStyle/>
        <a:p>
          <a:endParaRPr lang="en-US"/>
        </a:p>
      </dgm:t>
    </dgm:pt>
    <dgm:pt modelId="{B3ACD31D-FFF3-40B5-8BA4-6294E0AB1CDE}" type="sibTrans" cxnId="{182C6B57-5359-41E3-BC61-0B4AF1483859}">
      <dgm:prSet/>
      <dgm:spPr/>
      <dgm:t>
        <a:bodyPr/>
        <a:lstStyle/>
        <a:p>
          <a:endParaRPr lang="en-US"/>
        </a:p>
      </dgm:t>
    </dgm:pt>
    <dgm:pt modelId="{E608B977-961A-4797-8D1B-93907A0C657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dirty="0">
              <a:solidFill>
                <a:schemeClr val="bg1"/>
              </a:solidFill>
            </a:rPr>
            <a:t>Automation, AI, and offshoring will reshape staffing and workflows</a:t>
          </a:r>
          <a:endParaRPr lang="en-US" dirty="0">
            <a:solidFill>
              <a:schemeClr val="bg1"/>
            </a:solidFill>
          </a:endParaRPr>
        </a:p>
      </dgm:t>
    </dgm:pt>
    <dgm:pt modelId="{9DCB8821-CC70-42B2-9FCC-34C52A6E1F93}" type="parTrans" cxnId="{922595C0-FBDA-4C47-AA8D-549FBD351413}">
      <dgm:prSet/>
      <dgm:spPr/>
      <dgm:t>
        <a:bodyPr/>
        <a:lstStyle/>
        <a:p>
          <a:endParaRPr lang="en-US"/>
        </a:p>
      </dgm:t>
    </dgm:pt>
    <dgm:pt modelId="{9936D050-B09D-4E91-9211-BFC574F4DFAB}" type="sibTrans" cxnId="{922595C0-FBDA-4C47-AA8D-549FBD351413}">
      <dgm:prSet/>
      <dgm:spPr/>
      <dgm:t>
        <a:bodyPr/>
        <a:lstStyle/>
        <a:p>
          <a:endParaRPr lang="en-US"/>
        </a:p>
      </dgm:t>
    </dgm:pt>
    <dgm:pt modelId="{D1ED5338-78CD-4FA8-8F94-6D59B64DF0F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dirty="0">
              <a:solidFill>
                <a:schemeClr val="bg1"/>
              </a:solidFill>
            </a:rPr>
            <a:t>Independents must specialize, innovate, and compete strategically</a:t>
          </a:r>
          <a:endParaRPr lang="en-US" dirty="0">
            <a:solidFill>
              <a:schemeClr val="bg1"/>
            </a:solidFill>
          </a:endParaRPr>
        </a:p>
      </dgm:t>
    </dgm:pt>
    <dgm:pt modelId="{3516910C-6020-4450-AB9E-E77E11BAECE7}" type="parTrans" cxnId="{6E596DFB-FB41-469A-81F7-A42F3771F92D}">
      <dgm:prSet/>
      <dgm:spPr/>
      <dgm:t>
        <a:bodyPr/>
        <a:lstStyle/>
        <a:p>
          <a:endParaRPr lang="en-US"/>
        </a:p>
      </dgm:t>
    </dgm:pt>
    <dgm:pt modelId="{4BBCF1FB-B942-4D9D-B682-6146391235B8}" type="sibTrans" cxnId="{6E596DFB-FB41-469A-81F7-A42F3771F92D}">
      <dgm:prSet/>
      <dgm:spPr/>
      <dgm:t>
        <a:bodyPr/>
        <a:lstStyle/>
        <a:p>
          <a:endParaRPr lang="en-US"/>
        </a:p>
      </dgm:t>
    </dgm:pt>
    <dgm:pt modelId="{4572C868-FE01-4B0A-82C8-5705C8B97F3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0" i="0" dirty="0">
              <a:solidFill>
                <a:schemeClr val="accent2"/>
              </a:solidFill>
            </a:rPr>
            <a:t>Culture, governance, and deal structure are key evaluation factors</a:t>
          </a:r>
          <a:endParaRPr lang="en-US" dirty="0">
            <a:solidFill>
              <a:schemeClr val="accent2"/>
            </a:solidFill>
          </a:endParaRPr>
        </a:p>
      </dgm:t>
    </dgm:pt>
    <dgm:pt modelId="{373B13F1-7E0D-4A19-9A07-31BCA0146580}" type="parTrans" cxnId="{48400A97-4D6A-445E-BF72-EEBD602E5096}">
      <dgm:prSet/>
      <dgm:spPr/>
      <dgm:t>
        <a:bodyPr/>
        <a:lstStyle/>
        <a:p>
          <a:endParaRPr lang="en-US"/>
        </a:p>
      </dgm:t>
    </dgm:pt>
    <dgm:pt modelId="{088F834B-F127-490A-8D17-6B64BB64BA7D}" type="sibTrans" cxnId="{48400A97-4D6A-445E-BF72-EEBD602E5096}">
      <dgm:prSet/>
      <dgm:spPr/>
      <dgm:t>
        <a:bodyPr/>
        <a:lstStyle/>
        <a:p>
          <a:endParaRPr lang="en-US"/>
        </a:p>
      </dgm:t>
    </dgm:pt>
    <dgm:pt modelId="{71946393-FB51-44FD-AD1F-C5CBEFD874FC}" type="pres">
      <dgm:prSet presAssocID="{DC03AFD0-BBB2-4B1B-BAE7-8C63CBA30A68}" presName="root" presStyleCnt="0">
        <dgm:presLayoutVars>
          <dgm:dir/>
          <dgm:resizeHandles val="exact"/>
        </dgm:presLayoutVars>
      </dgm:prSet>
      <dgm:spPr/>
    </dgm:pt>
    <dgm:pt modelId="{302C81AF-8BAE-4672-ADDA-CEF5B26EE10D}" type="pres">
      <dgm:prSet presAssocID="{FFE3336D-3D49-4F9E-BDE3-AEA9DEA8A55E}" presName="compNode" presStyleCnt="0"/>
      <dgm:spPr/>
    </dgm:pt>
    <dgm:pt modelId="{9E97BFAA-2A3C-486D-A1F1-E49EC57C54A9}" type="pres">
      <dgm:prSet presAssocID="{FFE3336D-3D49-4F9E-BDE3-AEA9DEA8A55E}" presName="bgRect" presStyleLbl="bgShp" presStyleIdx="0" presStyleCnt="5"/>
      <dgm:spPr>
        <a:solidFill>
          <a:schemeClr val="accent3"/>
        </a:solidFill>
      </dgm:spPr>
    </dgm:pt>
    <dgm:pt modelId="{C6C0407A-2A21-4093-8164-6319F41E7C9A}" type="pres">
      <dgm:prSet presAssocID="{FFE3336D-3D49-4F9E-BDE3-AEA9DEA8A55E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3E1963E6-FD40-46EF-B822-5BD89417DD76}" type="pres">
      <dgm:prSet presAssocID="{FFE3336D-3D49-4F9E-BDE3-AEA9DEA8A55E}" presName="spaceRect" presStyleCnt="0"/>
      <dgm:spPr/>
    </dgm:pt>
    <dgm:pt modelId="{E7900CA3-3556-40B3-A448-C1E41F4654AF}" type="pres">
      <dgm:prSet presAssocID="{FFE3336D-3D49-4F9E-BDE3-AEA9DEA8A55E}" presName="parTx" presStyleLbl="revTx" presStyleIdx="0" presStyleCnt="5">
        <dgm:presLayoutVars>
          <dgm:chMax val="0"/>
          <dgm:chPref val="0"/>
        </dgm:presLayoutVars>
      </dgm:prSet>
      <dgm:spPr/>
    </dgm:pt>
    <dgm:pt modelId="{B2BF0949-D7D8-4D8B-8F1A-C80431F2E27A}" type="pres">
      <dgm:prSet presAssocID="{311ABDD6-850F-4B6A-85D5-70DC35565B97}" presName="sibTrans" presStyleCnt="0"/>
      <dgm:spPr/>
    </dgm:pt>
    <dgm:pt modelId="{52226258-96DD-4086-A7EF-7B7AE9FEE17A}" type="pres">
      <dgm:prSet presAssocID="{71A7D205-8FEC-4907-B0AB-47CD6B17BAEA}" presName="compNode" presStyleCnt="0"/>
      <dgm:spPr/>
    </dgm:pt>
    <dgm:pt modelId="{4405EB2F-D8E7-4B65-A12C-2E30E669271F}" type="pres">
      <dgm:prSet presAssocID="{71A7D205-8FEC-4907-B0AB-47CD6B17BAEA}" presName="bgRect" presStyleLbl="bgShp" presStyleIdx="1" presStyleCnt="5"/>
      <dgm:spPr>
        <a:solidFill>
          <a:schemeClr val="accent4"/>
        </a:solidFill>
      </dgm:spPr>
    </dgm:pt>
    <dgm:pt modelId="{508180B2-9BA6-415C-9720-7AD9523D8818}" type="pres">
      <dgm:prSet presAssocID="{71A7D205-8FEC-4907-B0AB-47CD6B17BAE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8A044B63-F386-40B8-8135-D468076ABC15}" type="pres">
      <dgm:prSet presAssocID="{71A7D205-8FEC-4907-B0AB-47CD6B17BAEA}" presName="spaceRect" presStyleCnt="0"/>
      <dgm:spPr/>
    </dgm:pt>
    <dgm:pt modelId="{D3752869-12B8-4ED9-8EB4-4FCF44F0CA4D}" type="pres">
      <dgm:prSet presAssocID="{71A7D205-8FEC-4907-B0AB-47CD6B17BAEA}" presName="parTx" presStyleLbl="revTx" presStyleIdx="1" presStyleCnt="5">
        <dgm:presLayoutVars>
          <dgm:chMax val="0"/>
          <dgm:chPref val="0"/>
        </dgm:presLayoutVars>
      </dgm:prSet>
      <dgm:spPr/>
    </dgm:pt>
    <dgm:pt modelId="{CCF4F5EA-5422-4CE5-9B73-A1702223A902}" type="pres">
      <dgm:prSet presAssocID="{B3ACD31D-FFF3-40B5-8BA4-6294E0AB1CDE}" presName="sibTrans" presStyleCnt="0"/>
      <dgm:spPr/>
    </dgm:pt>
    <dgm:pt modelId="{D94017A5-1427-4797-A402-BC79BF6A516B}" type="pres">
      <dgm:prSet presAssocID="{E608B977-961A-4797-8D1B-93907A0C6576}" presName="compNode" presStyleCnt="0"/>
      <dgm:spPr/>
    </dgm:pt>
    <dgm:pt modelId="{94B139E2-C133-4458-9115-89EC3AFEDA01}" type="pres">
      <dgm:prSet presAssocID="{E608B977-961A-4797-8D1B-93907A0C6576}" presName="bgRect" presStyleLbl="bgShp" presStyleIdx="2" presStyleCnt="5"/>
      <dgm:spPr>
        <a:solidFill>
          <a:schemeClr val="accent5"/>
        </a:solidFill>
      </dgm:spPr>
    </dgm:pt>
    <dgm:pt modelId="{CB61CF1E-8F72-4EE4-A5EE-FBB28DA9CEA6}" type="pres">
      <dgm:prSet presAssocID="{E608B977-961A-4797-8D1B-93907A0C6576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D4FE4F11-25B7-46C4-8933-0C9418820E8F}" type="pres">
      <dgm:prSet presAssocID="{E608B977-961A-4797-8D1B-93907A0C6576}" presName="spaceRect" presStyleCnt="0"/>
      <dgm:spPr/>
    </dgm:pt>
    <dgm:pt modelId="{96168979-F812-48C6-867D-3CE976785DAE}" type="pres">
      <dgm:prSet presAssocID="{E608B977-961A-4797-8D1B-93907A0C6576}" presName="parTx" presStyleLbl="revTx" presStyleIdx="2" presStyleCnt="5">
        <dgm:presLayoutVars>
          <dgm:chMax val="0"/>
          <dgm:chPref val="0"/>
        </dgm:presLayoutVars>
      </dgm:prSet>
      <dgm:spPr/>
    </dgm:pt>
    <dgm:pt modelId="{4A8637AC-22C4-41D2-930C-1A5F9FACA0DE}" type="pres">
      <dgm:prSet presAssocID="{9936D050-B09D-4E91-9211-BFC574F4DFAB}" presName="sibTrans" presStyleCnt="0"/>
      <dgm:spPr/>
    </dgm:pt>
    <dgm:pt modelId="{CC9608BC-1291-4915-9BAC-0DA4066651D2}" type="pres">
      <dgm:prSet presAssocID="{D1ED5338-78CD-4FA8-8F94-6D59B64DF0F1}" presName="compNode" presStyleCnt="0"/>
      <dgm:spPr/>
    </dgm:pt>
    <dgm:pt modelId="{C3DD1CF2-D27C-4702-B0C5-D89452CF1C9E}" type="pres">
      <dgm:prSet presAssocID="{D1ED5338-78CD-4FA8-8F94-6D59B64DF0F1}" presName="bgRect" presStyleLbl="bgShp" presStyleIdx="3" presStyleCnt="5"/>
      <dgm:spPr>
        <a:solidFill>
          <a:schemeClr val="accent2"/>
        </a:solidFill>
      </dgm:spPr>
    </dgm:pt>
    <dgm:pt modelId="{43056CAF-482C-42B7-94FA-FCCAE1C8C8CB}" type="pres">
      <dgm:prSet presAssocID="{D1ED5338-78CD-4FA8-8F94-6D59B64DF0F1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ymnast - Floor Routine"/>
        </a:ext>
      </dgm:extLst>
    </dgm:pt>
    <dgm:pt modelId="{6C89B6FC-F959-4E84-ACA8-83C495383293}" type="pres">
      <dgm:prSet presAssocID="{D1ED5338-78CD-4FA8-8F94-6D59B64DF0F1}" presName="spaceRect" presStyleCnt="0"/>
      <dgm:spPr/>
    </dgm:pt>
    <dgm:pt modelId="{06207FFA-BC1A-41F1-9180-4A112CF3E6E7}" type="pres">
      <dgm:prSet presAssocID="{D1ED5338-78CD-4FA8-8F94-6D59B64DF0F1}" presName="parTx" presStyleLbl="revTx" presStyleIdx="3" presStyleCnt="5">
        <dgm:presLayoutVars>
          <dgm:chMax val="0"/>
          <dgm:chPref val="0"/>
        </dgm:presLayoutVars>
      </dgm:prSet>
      <dgm:spPr/>
    </dgm:pt>
    <dgm:pt modelId="{8BDD0A46-0C69-4FAE-9087-3DEC87E571DF}" type="pres">
      <dgm:prSet presAssocID="{4BBCF1FB-B942-4D9D-B682-6146391235B8}" presName="sibTrans" presStyleCnt="0"/>
      <dgm:spPr/>
    </dgm:pt>
    <dgm:pt modelId="{C201EE1D-4856-45AC-9D51-30B557ED76E9}" type="pres">
      <dgm:prSet presAssocID="{4572C868-FE01-4B0A-82C8-5705C8B97F38}" presName="compNode" presStyleCnt="0"/>
      <dgm:spPr/>
    </dgm:pt>
    <dgm:pt modelId="{D0D651DA-E6EF-4336-AB8C-BF719A10BB12}" type="pres">
      <dgm:prSet presAssocID="{4572C868-FE01-4B0A-82C8-5705C8B97F38}" presName="bgRect" presStyleLbl="bgShp" presStyleIdx="4" presStyleCnt="5"/>
      <dgm:spPr/>
    </dgm:pt>
    <dgm:pt modelId="{FD79686A-3B92-4871-AECC-22E33B9C8608}" type="pres">
      <dgm:prSet presAssocID="{4572C868-FE01-4B0A-82C8-5705C8B97F38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86D26A07-17C1-4ACA-8D0A-23E766E9D702}" type="pres">
      <dgm:prSet presAssocID="{4572C868-FE01-4B0A-82C8-5705C8B97F38}" presName="spaceRect" presStyleCnt="0"/>
      <dgm:spPr/>
    </dgm:pt>
    <dgm:pt modelId="{3DA827CE-194A-44F6-BF98-9C332EFD27D3}" type="pres">
      <dgm:prSet presAssocID="{4572C868-FE01-4B0A-82C8-5705C8B97F38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BA1BB915-9DEA-4D3B-A9FF-8BBAF6EBA46E}" srcId="{DC03AFD0-BBB2-4B1B-BAE7-8C63CBA30A68}" destId="{FFE3336D-3D49-4F9E-BDE3-AEA9DEA8A55E}" srcOrd="0" destOrd="0" parTransId="{DCFA07C5-C67A-474A-AEBA-365F345BB833}" sibTransId="{311ABDD6-850F-4B6A-85D5-70DC35565B97}"/>
    <dgm:cxn modelId="{CE60F760-3E50-4740-B1FA-42766811F66E}" type="presOf" srcId="{E608B977-961A-4797-8D1B-93907A0C6576}" destId="{96168979-F812-48C6-867D-3CE976785DAE}" srcOrd="0" destOrd="0" presId="urn:microsoft.com/office/officeart/2018/2/layout/IconVerticalSolidList"/>
    <dgm:cxn modelId="{182C6B57-5359-41E3-BC61-0B4AF1483859}" srcId="{DC03AFD0-BBB2-4B1B-BAE7-8C63CBA30A68}" destId="{71A7D205-8FEC-4907-B0AB-47CD6B17BAEA}" srcOrd="1" destOrd="0" parTransId="{9A749378-FBF2-4C94-87BE-F71BFA17E41B}" sibTransId="{B3ACD31D-FFF3-40B5-8BA4-6294E0AB1CDE}"/>
    <dgm:cxn modelId="{77574983-7793-408C-9DC0-C2B51A4AF5EB}" type="presOf" srcId="{DC03AFD0-BBB2-4B1B-BAE7-8C63CBA30A68}" destId="{71946393-FB51-44FD-AD1F-C5CBEFD874FC}" srcOrd="0" destOrd="0" presId="urn:microsoft.com/office/officeart/2018/2/layout/IconVerticalSolidList"/>
    <dgm:cxn modelId="{48400A97-4D6A-445E-BF72-EEBD602E5096}" srcId="{DC03AFD0-BBB2-4B1B-BAE7-8C63CBA30A68}" destId="{4572C868-FE01-4B0A-82C8-5705C8B97F38}" srcOrd="4" destOrd="0" parTransId="{373B13F1-7E0D-4A19-9A07-31BCA0146580}" sibTransId="{088F834B-F127-490A-8D17-6B64BB64BA7D}"/>
    <dgm:cxn modelId="{4B37C2B6-C23B-4581-8E42-C838D18571AE}" type="presOf" srcId="{FFE3336D-3D49-4F9E-BDE3-AEA9DEA8A55E}" destId="{E7900CA3-3556-40B3-A448-C1E41F4654AF}" srcOrd="0" destOrd="0" presId="urn:microsoft.com/office/officeart/2018/2/layout/IconVerticalSolidList"/>
    <dgm:cxn modelId="{922595C0-FBDA-4C47-AA8D-549FBD351413}" srcId="{DC03AFD0-BBB2-4B1B-BAE7-8C63CBA30A68}" destId="{E608B977-961A-4797-8D1B-93907A0C6576}" srcOrd="2" destOrd="0" parTransId="{9DCB8821-CC70-42B2-9FCC-34C52A6E1F93}" sibTransId="{9936D050-B09D-4E91-9211-BFC574F4DFAB}"/>
    <dgm:cxn modelId="{0E4E84C2-5A86-40FE-9512-10110FEC8431}" type="presOf" srcId="{71A7D205-8FEC-4907-B0AB-47CD6B17BAEA}" destId="{D3752869-12B8-4ED9-8EB4-4FCF44F0CA4D}" srcOrd="0" destOrd="0" presId="urn:microsoft.com/office/officeart/2018/2/layout/IconVerticalSolidList"/>
    <dgm:cxn modelId="{7475FDC9-917D-468F-960E-8C6A652F949B}" type="presOf" srcId="{D1ED5338-78CD-4FA8-8F94-6D59B64DF0F1}" destId="{06207FFA-BC1A-41F1-9180-4A112CF3E6E7}" srcOrd="0" destOrd="0" presId="urn:microsoft.com/office/officeart/2018/2/layout/IconVerticalSolidList"/>
    <dgm:cxn modelId="{3E81DDDB-C3FA-4BE0-B20D-B034D42C20E5}" type="presOf" srcId="{4572C868-FE01-4B0A-82C8-5705C8B97F38}" destId="{3DA827CE-194A-44F6-BF98-9C332EFD27D3}" srcOrd="0" destOrd="0" presId="urn:microsoft.com/office/officeart/2018/2/layout/IconVerticalSolidList"/>
    <dgm:cxn modelId="{6E596DFB-FB41-469A-81F7-A42F3771F92D}" srcId="{DC03AFD0-BBB2-4B1B-BAE7-8C63CBA30A68}" destId="{D1ED5338-78CD-4FA8-8F94-6D59B64DF0F1}" srcOrd="3" destOrd="0" parTransId="{3516910C-6020-4450-AB9E-E77E11BAECE7}" sibTransId="{4BBCF1FB-B942-4D9D-B682-6146391235B8}"/>
    <dgm:cxn modelId="{E4309827-0F9E-42E2-91B7-A0BAE4D6281D}" type="presParOf" srcId="{71946393-FB51-44FD-AD1F-C5CBEFD874FC}" destId="{302C81AF-8BAE-4672-ADDA-CEF5B26EE10D}" srcOrd="0" destOrd="0" presId="urn:microsoft.com/office/officeart/2018/2/layout/IconVerticalSolidList"/>
    <dgm:cxn modelId="{2B216556-472B-43C5-BCCC-86908225179F}" type="presParOf" srcId="{302C81AF-8BAE-4672-ADDA-CEF5B26EE10D}" destId="{9E97BFAA-2A3C-486D-A1F1-E49EC57C54A9}" srcOrd="0" destOrd="0" presId="urn:microsoft.com/office/officeart/2018/2/layout/IconVerticalSolidList"/>
    <dgm:cxn modelId="{DF1561A5-39CD-4EF1-8081-E2986E2638F0}" type="presParOf" srcId="{302C81AF-8BAE-4672-ADDA-CEF5B26EE10D}" destId="{C6C0407A-2A21-4093-8164-6319F41E7C9A}" srcOrd="1" destOrd="0" presId="urn:microsoft.com/office/officeart/2018/2/layout/IconVerticalSolidList"/>
    <dgm:cxn modelId="{37A07FBB-CAC9-48C6-873A-486572D5CFCA}" type="presParOf" srcId="{302C81AF-8BAE-4672-ADDA-CEF5B26EE10D}" destId="{3E1963E6-FD40-46EF-B822-5BD89417DD76}" srcOrd="2" destOrd="0" presId="urn:microsoft.com/office/officeart/2018/2/layout/IconVerticalSolidList"/>
    <dgm:cxn modelId="{3DC7A9FD-83EB-4EBB-A9DD-C980A031BDD4}" type="presParOf" srcId="{302C81AF-8BAE-4672-ADDA-CEF5B26EE10D}" destId="{E7900CA3-3556-40B3-A448-C1E41F4654AF}" srcOrd="3" destOrd="0" presId="urn:microsoft.com/office/officeart/2018/2/layout/IconVerticalSolidList"/>
    <dgm:cxn modelId="{B6205CC2-CE94-42A7-A08E-D477AB52D193}" type="presParOf" srcId="{71946393-FB51-44FD-AD1F-C5CBEFD874FC}" destId="{B2BF0949-D7D8-4D8B-8F1A-C80431F2E27A}" srcOrd="1" destOrd="0" presId="urn:microsoft.com/office/officeart/2018/2/layout/IconVerticalSolidList"/>
    <dgm:cxn modelId="{564044A4-DD36-49D3-9CF4-FEA67260E6F7}" type="presParOf" srcId="{71946393-FB51-44FD-AD1F-C5CBEFD874FC}" destId="{52226258-96DD-4086-A7EF-7B7AE9FEE17A}" srcOrd="2" destOrd="0" presId="urn:microsoft.com/office/officeart/2018/2/layout/IconVerticalSolidList"/>
    <dgm:cxn modelId="{7D98E10F-07E0-4792-8E8B-DE3BEE735AA2}" type="presParOf" srcId="{52226258-96DD-4086-A7EF-7B7AE9FEE17A}" destId="{4405EB2F-D8E7-4B65-A12C-2E30E669271F}" srcOrd="0" destOrd="0" presId="urn:microsoft.com/office/officeart/2018/2/layout/IconVerticalSolidList"/>
    <dgm:cxn modelId="{6D1961BF-02AD-4AC4-9EE6-FBF19CB3D856}" type="presParOf" srcId="{52226258-96DD-4086-A7EF-7B7AE9FEE17A}" destId="{508180B2-9BA6-415C-9720-7AD9523D8818}" srcOrd="1" destOrd="0" presId="urn:microsoft.com/office/officeart/2018/2/layout/IconVerticalSolidList"/>
    <dgm:cxn modelId="{22F3A7FA-E1AB-4F54-B831-D61E44042ADB}" type="presParOf" srcId="{52226258-96DD-4086-A7EF-7B7AE9FEE17A}" destId="{8A044B63-F386-40B8-8135-D468076ABC15}" srcOrd="2" destOrd="0" presId="urn:microsoft.com/office/officeart/2018/2/layout/IconVerticalSolidList"/>
    <dgm:cxn modelId="{5EA427AD-21FB-4BF5-9BF5-0AD4BDC8AAEA}" type="presParOf" srcId="{52226258-96DD-4086-A7EF-7B7AE9FEE17A}" destId="{D3752869-12B8-4ED9-8EB4-4FCF44F0CA4D}" srcOrd="3" destOrd="0" presId="urn:microsoft.com/office/officeart/2018/2/layout/IconVerticalSolidList"/>
    <dgm:cxn modelId="{E0E06BA8-CCE9-4F87-81CD-55A4B115014C}" type="presParOf" srcId="{71946393-FB51-44FD-AD1F-C5CBEFD874FC}" destId="{CCF4F5EA-5422-4CE5-9B73-A1702223A902}" srcOrd="3" destOrd="0" presId="urn:microsoft.com/office/officeart/2018/2/layout/IconVerticalSolidList"/>
    <dgm:cxn modelId="{E921AACE-B1F0-4704-96EC-148D7F0B625B}" type="presParOf" srcId="{71946393-FB51-44FD-AD1F-C5CBEFD874FC}" destId="{D94017A5-1427-4797-A402-BC79BF6A516B}" srcOrd="4" destOrd="0" presId="urn:microsoft.com/office/officeart/2018/2/layout/IconVerticalSolidList"/>
    <dgm:cxn modelId="{A2D246A8-DAFE-4A6F-BBF3-47EA7CBF66AB}" type="presParOf" srcId="{D94017A5-1427-4797-A402-BC79BF6A516B}" destId="{94B139E2-C133-4458-9115-89EC3AFEDA01}" srcOrd="0" destOrd="0" presId="urn:microsoft.com/office/officeart/2018/2/layout/IconVerticalSolidList"/>
    <dgm:cxn modelId="{23F1E93D-7358-400A-B752-8ABA28C527AA}" type="presParOf" srcId="{D94017A5-1427-4797-A402-BC79BF6A516B}" destId="{CB61CF1E-8F72-4EE4-A5EE-FBB28DA9CEA6}" srcOrd="1" destOrd="0" presId="urn:microsoft.com/office/officeart/2018/2/layout/IconVerticalSolidList"/>
    <dgm:cxn modelId="{16AE61A5-6C2E-45B2-BD8A-1FF2BB6E5EF1}" type="presParOf" srcId="{D94017A5-1427-4797-A402-BC79BF6A516B}" destId="{D4FE4F11-25B7-46C4-8933-0C9418820E8F}" srcOrd="2" destOrd="0" presId="urn:microsoft.com/office/officeart/2018/2/layout/IconVerticalSolidList"/>
    <dgm:cxn modelId="{49BC124F-4843-4C99-8F5B-837D95263BC4}" type="presParOf" srcId="{D94017A5-1427-4797-A402-BC79BF6A516B}" destId="{96168979-F812-48C6-867D-3CE976785DAE}" srcOrd="3" destOrd="0" presId="urn:microsoft.com/office/officeart/2018/2/layout/IconVerticalSolidList"/>
    <dgm:cxn modelId="{C4EEA700-0332-461F-917B-FF0F0534751F}" type="presParOf" srcId="{71946393-FB51-44FD-AD1F-C5CBEFD874FC}" destId="{4A8637AC-22C4-41D2-930C-1A5F9FACA0DE}" srcOrd="5" destOrd="0" presId="urn:microsoft.com/office/officeart/2018/2/layout/IconVerticalSolidList"/>
    <dgm:cxn modelId="{43BC3166-4D69-40E9-B852-BC2E1697985F}" type="presParOf" srcId="{71946393-FB51-44FD-AD1F-C5CBEFD874FC}" destId="{CC9608BC-1291-4915-9BAC-0DA4066651D2}" srcOrd="6" destOrd="0" presId="urn:microsoft.com/office/officeart/2018/2/layout/IconVerticalSolidList"/>
    <dgm:cxn modelId="{038D1643-73EE-4A8E-86E7-2820D4FB188C}" type="presParOf" srcId="{CC9608BC-1291-4915-9BAC-0DA4066651D2}" destId="{C3DD1CF2-D27C-4702-B0C5-D89452CF1C9E}" srcOrd="0" destOrd="0" presId="urn:microsoft.com/office/officeart/2018/2/layout/IconVerticalSolidList"/>
    <dgm:cxn modelId="{0EB5FBFF-55CA-4029-840E-829D416D7B1A}" type="presParOf" srcId="{CC9608BC-1291-4915-9BAC-0DA4066651D2}" destId="{43056CAF-482C-42B7-94FA-FCCAE1C8C8CB}" srcOrd="1" destOrd="0" presId="urn:microsoft.com/office/officeart/2018/2/layout/IconVerticalSolidList"/>
    <dgm:cxn modelId="{FBBFCAC3-BD76-475C-8E23-7A2D01765F75}" type="presParOf" srcId="{CC9608BC-1291-4915-9BAC-0DA4066651D2}" destId="{6C89B6FC-F959-4E84-ACA8-83C495383293}" srcOrd="2" destOrd="0" presId="urn:microsoft.com/office/officeart/2018/2/layout/IconVerticalSolidList"/>
    <dgm:cxn modelId="{DDD106E4-E1BC-4DEB-AA35-26C079EA4D4A}" type="presParOf" srcId="{CC9608BC-1291-4915-9BAC-0DA4066651D2}" destId="{06207FFA-BC1A-41F1-9180-4A112CF3E6E7}" srcOrd="3" destOrd="0" presId="urn:microsoft.com/office/officeart/2018/2/layout/IconVerticalSolidList"/>
    <dgm:cxn modelId="{E1C6C926-9F66-4350-AD43-776EDF6EDF34}" type="presParOf" srcId="{71946393-FB51-44FD-AD1F-C5CBEFD874FC}" destId="{8BDD0A46-0C69-4FAE-9087-3DEC87E571DF}" srcOrd="7" destOrd="0" presId="urn:microsoft.com/office/officeart/2018/2/layout/IconVerticalSolidList"/>
    <dgm:cxn modelId="{32A5978E-ADC2-4DD4-8DBC-B24391523791}" type="presParOf" srcId="{71946393-FB51-44FD-AD1F-C5CBEFD874FC}" destId="{C201EE1D-4856-45AC-9D51-30B557ED76E9}" srcOrd="8" destOrd="0" presId="urn:microsoft.com/office/officeart/2018/2/layout/IconVerticalSolidList"/>
    <dgm:cxn modelId="{5C68DA43-38CF-48EC-85ED-004AF0F78476}" type="presParOf" srcId="{C201EE1D-4856-45AC-9D51-30B557ED76E9}" destId="{D0D651DA-E6EF-4336-AB8C-BF719A10BB12}" srcOrd="0" destOrd="0" presId="urn:microsoft.com/office/officeart/2018/2/layout/IconVerticalSolidList"/>
    <dgm:cxn modelId="{9046712E-ABF6-4A56-93D2-8D0CF250E860}" type="presParOf" srcId="{C201EE1D-4856-45AC-9D51-30B557ED76E9}" destId="{FD79686A-3B92-4871-AECC-22E33B9C8608}" srcOrd="1" destOrd="0" presId="urn:microsoft.com/office/officeart/2018/2/layout/IconVerticalSolidList"/>
    <dgm:cxn modelId="{6917C28A-4C04-4379-B350-505BA577592A}" type="presParOf" srcId="{C201EE1D-4856-45AC-9D51-30B557ED76E9}" destId="{86D26A07-17C1-4ACA-8D0A-23E766E9D702}" srcOrd="2" destOrd="0" presId="urn:microsoft.com/office/officeart/2018/2/layout/IconVerticalSolidList"/>
    <dgm:cxn modelId="{E4EF2FA3-F38F-4276-A70C-5CDA946281B6}" type="presParOf" srcId="{C201EE1D-4856-45AC-9D51-30B557ED76E9}" destId="{3DA827CE-194A-44F6-BF98-9C332EFD27D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6315B1-E692-4AAB-AD32-8FB4CAEBF6CA}" type="doc">
      <dgm:prSet loTypeId="urn:microsoft.com/office/officeart/2005/8/layout/hList6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D257340-69E8-4D8E-B0E8-894720469AFD}">
      <dgm:prSet phldrT="[Text]" phldr="0"/>
      <dgm:spPr/>
      <dgm:t>
        <a:bodyPr/>
        <a:lstStyle/>
        <a:p>
          <a:r>
            <a:rPr lang="en-US" sz="1800" b="1" dirty="0"/>
            <a:t>Third-party ownership types in the accountancy and audit sector</a:t>
          </a:r>
        </a:p>
      </dgm:t>
    </dgm:pt>
    <dgm:pt modelId="{2081D97E-F9F9-43FB-BC77-A1889A5B524D}" type="parTrans" cxnId="{E5BC8F29-FE7E-49B9-A972-F223585DA868}">
      <dgm:prSet/>
      <dgm:spPr/>
      <dgm:t>
        <a:bodyPr/>
        <a:lstStyle/>
        <a:p>
          <a:endParaRPr lang="en-US"/>
        </a:p>
      </dgm:t>
    </dgm:pt>
    <dgm:pt modelId="{680339EC-E1C7-4E51-A6E9-56103578EDC0}" type="sibTrans" cxnId="{E5BC8F29-FE7E-49B9-A972-F223585DA868}">
      <dgm:prSet/>
      <dgm:spPr/>
      <dgm:t>
        <a:bodyPr/>
        <a:lstStyle/>
        <a:p>
          <a:endParaRPr lang="en-US"/>
        </a:p>
      </dgm:t>
    </dgm:pt>
    <dgm:pt modelId="{3E4C0AE2-D26F-461A-826D-F1B22669C67F}">
      <dgm:prSet phldrT="[Text]" phldr="0"/>
      <dgm:spPr/>
      <dgm:t>
        <a:bodyPr/>
        <a:lstStyle/>
        <a:p>
          <a:r>
            <a:rPr lang="en-US" sz="1800" b="1" dirty="0"/>
            <a:t>What attracts third-party investors to the accountancy and audit sector?</a:t>
          </a:r>
        </a:p>
      </dgm:t>
    </dgm:pt>
    <dgm:pt modelId="{51EFB87C-45FF-40C0-AD0F-85D6D9A774D7}" type="parTrans" cxnId="{DEE82E20-B98E-46F0-9502-022FC5502122}">
      <dgm:prSet/>
      <dgm:spPr/>
    </dgm:pt>
    <dgm:pt modelId="{00F3B1D2-3533-47CC-AF86-F27AA647903B}" type="sibTrans" cxnId="{DEE82E20-B98E-46F0-9502-022FC5502122}">
      <dgm:prSet/>
      <dgm:spPr/>
    </dgm:pt>
    <dgm:pt modelId="{3B15C266-C613-494A-94BC-F0444173D32E}">
      <dgm:prSet phldrT="[Text]" phldr="0"/>
      <dgm:spPr/>
      <dgm:t>
        <a:bodyPr/>
        <a:lstStyle/>
        <a:p>
          <a:r>
            <a:rPr lang="en-US" sz="1800" b="1" dirty="0"/>
            <a:t>Why do accountancy firms engage with third- party owners?</a:t>
          </a:r>
        </a:p>
      </dgm:t>
    </dgm:pt>
    <dgm:pt modelId="{C4C74D83-DD45-458D-874A-8CF5C8770DB7}" type="parTrans" cxnId="{128A084C-AC5D-40F8-8B79-C749453795CF}">
      <dgm:prSet/>
      <dgm:spPr/>
    </dgm:pt>
    <dgm:pt modelId="{D7663C98-8B70-4127-BC53-3DC447A0FE49}" type="sibTrans" cxnId="{128A084C-AC5D-40F8-8B79-C749453795CF}">
      <dgm:prSet/>
      <dgm:spPr/>
    </dgm:pt>
    <dgm:pt modelId="{C8C348A6-0467-425F-8163-BE1C2317BF80}">
      <dgm:prSet phldrT="[Text]" phldr="0"/>
      <dgm:spPr/>
      <dgm:t>
        <a:bodyPr/>
        <a:lstStyle/>
        <a:p>
          <a:r>
            <a:rPr lang="en-US" sz="1800" b="1" dirty="0"/>
            <a:t>Risks linked to third-party ownership in </a:t>
          </a:r>
          <a:r>
            <a:rPr lang="en-US" sz="1800" b="1"/>
            <a:t>accountancy and audit sector</a:t>
          </a:r>
          <a:endParaRPr lang="en-US" sz="1800" b="1" dirty="0"/>
        </a:p>
      </dgm:t>
    </dgm:pt>
    <dgm:pt modelId="{58A142BA-F612-4C9F-B2C7-7354ABFE3143}" type="parTrans" cxnId="{817F051B-39EF-4B87-875C-B261CCEA4F65}">
      <dgm:prSet/>
      <dgm:spPr/>
    </dgm:pt>
    <dgm:pt modelId="{2D26AF78-5D07-44A8-A978-F0C3A88B7ADB}" type="sibTrans" cxnId="{817F051B-39EF-4B87-875C-B261CCEA4F65}">
      <dgm:prSet/>
      <dgm:spPr/>
    </dgm:pt>
    <dgm:pt modelId="{E18E5034-8966-4C52-B0CF-9EFB25E5DAF6}">
      <dgm:prSet phldrT="[Text]" phldr="0"/>
      <dgm:spPr/>
      <dgm:t>
        <a:bodyPr/>
        <a:lstStyle/>
        <a:p>
          <a:r>
            <a:rPr lang="en-US" sz="1800" b="1" dirty="0"/>
            <a:t>Opportunities from third- party ownership in the accountancy and audit sector</a:t>
          </a:r>
        </a:p>
      </dgm:t>
    </dgm:pt>
    <dgm:pt modelId="{B6BACE7F-5CE6-43CB-9E4E-38A20BD23FCC}" type="parTrans" cxnId="{B7AB1738-FF1F-47E8-9A87-564F95CE6B3C}">
      <dgm:prSet/>
      <dgm:spPr/>
    </dgm:pt>
    <dgm:pt modelId="{01DB38EC-2146-4F45-BBD0-701891AFB409}" type="sibTrans" cxnId="{B7AB1738-FF1F-47E8-9A87-564F95CE6B3C}">
      <dgm:prSet/>
      <dgm:spPr/>
    </dgm:pt>
    <dgm:pt modelId="{FE704E4B-F4BC-437C-A319-4C514A3EC16D}" type="pres">
      <dgm:prSet presAssocID="{006315B1-E692-4AAB-AD32-8FB4CAEBF6CA}" presName="Name0" presStyleCnt="0">
        <dgm:presLayoutVars>
          <dgm:dir/>
          <dgm:resizeHandles val="exact"/>
        </dgm:presLayoutVars>
      </dgm:prSet>
      <dgm:spPr/>
    </dgm:pt>
    <dgm:pt modelId="{C3FC8866-3DD2-49DD-AD7D-BED6634ED193}" type="pres">
      <dgm:prSet presAssocID="{2D257340-69E8-4D8E-B0E8-894720469AFD}" presName="node" presStyleLbl="node1" presStyleIdx="0" presStyleCnt="5">
        <dgm:presLayoutVars>
          <dgm:bulletEnabled val="1"/>
        </dgm:presLayoutVars>
      </dgm:prSet>
      <dgm:spPr/>
    </dgm:pt>
    <dgm:pt modelId="{BE9A7A2D-DA57-4A39-814A-DA039E4485DE}" type="pres">
      <dgm:prSet presAssocID="{680339EC-E1C7-4E51-A6E9-56103578EDC0}" presName="sibTrans" presStyleCnt="0"/>
      <dgm:spPr/>
    </dgm:pt>
    <dgm:pt modelId="{1AB0C694-286A-4DD1-8423-033BC32DAE78}" type="pres">
      <dgm:prSet presAssocID="{3E4C0AE2-D26F-461A-826D-F1B22669C67F}" presName="node" presStyleLbl="node1" presStyleIdx="1" presStyleCnt="5">
        <dgm:presLayoutVars>
          <dgm:bulletEnabled val="1"/>
        </dgm:presLayoutVars>
      </dgm:prSet>
      <dgm:spPr/>
    </dgm:pt>
    <dgm:pt modelId="{AED324BD-9733-4CB9-AA45-98AAB68ADCE9}" type="pres">
      <dgm:prSet presAssocID="{00F3B1D2-3533-47CC-AF86-F27AA647903B}" presName="sibTrans" presStyleCnt="0"/>
      <dgm:spPr/>
    </dgm:pt>
    <dgm:pt modelId="{DCAB06DE-F68C-4A95-9446-70E14F5BF036}" type="pres">
      <dgm:prSet presAssocID="{3B15C266-C613-494A-94BC-F0444173D32E}" presName="node" presStyleLbl="node1" presStyleIdx="2" presStyleCnt="5">
        <dgm:presLayoutVars>
          <dgm:bulletEnabled val="1"/>
        </dgm:presLayoutVars>
      </dgm:prSet>
      <dgm:spPr/>
    </dgm:pt>
    <dgm:pt modelId="{8CEDCD97-D34F-48A9-885F-4421ECD18E91}" type="pres">
      <dgm:prSet presAssocID="{D7663C98-8B70-4127-BC53-3DC447A0FE49}" presName="sibTrans" presStyleCnt="0"/>
      <dgm:spPr/>
    </dgm:pt>
    <dgm:pt modelId="{4825DBD5-FF0F-48D7-9787-0E7156E37C04}" type="pres">
      <dgm:prSet presAssocID="{C8C348A6-0467-425F-8163-BE1C2317BF80}" presName="node" presStyleLbl="node1" presStyleIdx="3" presStyleCnt="5">
        <dgm:presLayoutVars>
          <dgm:bulletEnabled val="1"/>
        </dgm:presLayoutVars>
      </dgm:prSet>
      <dgm:spPr/>
    </dgm:pt>
    <dgm:pt modelId="{0405020A-3547-45B1-ADFE-A13F8D994C0D}" type="pres">
      <dgm:prSet presAssocID="{2D26AF78-5D07-44A8-A978-F0C3A88B7ADB}" presName="sibTrans" presStyleCnt="0"/>
      <dgm:spPr/>
    </dgm:pt>
    <dgm:pt modelId="{0793DF2A-A93E-4D46-B96C-9189B3988F41}" type="pres">
      <dgm:prSet presAssocID="{E18E5034-8966-4C52-B0CF-9EFB25E5DAF6}" presName="node" presStyleLbl="node1" presStyleIdx="4" presStyleCnt="5">
        <dgm:presLayoutVars>
          <dgm:bulletEnabled val="1"/>
        </dgm:presLayoutVars>
      </dgm:prSet>
      <dgm:spPr/>
    </dgm:pt>
  </dgm:ptLst>
  <dgm:cxnLst>
    <dgm:cxn modelId="{817F051B-39EF-4B87-875C-B261CCEA4F65}" srcId="{006315B1-E692-4AAB-AD32-8FB4CAEBF6CA}" destId="{C8C348A6-0467-425F-8163-BE1C2317BF80}" srcOrd="3" destOrd="0" parTransId="{58A142BA-F612-4C9F-B2C7-7354ABFE3143}" sibTransId="{2D26AF78-5D07-44A8-A978-F0C3A88B7ADB}"/>
    <dgm:cxn modelId="{DEE82E20-B98E-46F0-9502-022FC5502122}" srcId="{006315B1-E692-4AAB-AD32-8FB4CAEBF6CA}" destId="{3E4C0AE2-D26F-461A-826D-F1B22669C67F}" srcOrd="1" destOrd="0" parTransId="{51EFB87C-45FF-40C0-AD0F-85D6D9A774D7}" sibTransId="{00F3B1D2-3533-47CC-AF86-F27AA647903B}"/>
    <dgm:cxn modelId="{E5BC8F29-FE7E-49B9-A972-F223585DA868}" srcId="{006315B1-E692-4AAB-AD32-8FB4CAEBF6CA}" destId="{2D257340-69E8-4D8E-B0E8-894720469AFD}" srcOrd="0" destOrd="0" parTransId="{2081D97E-F9F9-43FB-BC77-A1889A5B524D}" sibTransId="{680339EC-E1C7-4E51-A6E9-56103578EDC0}"/>
    <dgm:cxn modelId="{8BF68A30-3CF1-4D30-B96C-E781425EC1C6}" type="presOf" srcId="{C8C348A6-0467-425F-8163-BE1C2317BF80}" destId="{4825DBD5-FF0F-48D7-9787-0E7156E37C04}" srcOrd="0" destOrd="0" presId="urn:microsoft.com/office/officeart/2005/8/layout/hList6"/>
    <dgm:cxn modelId="{A622C732-82F1-4268-83A5-4E8FAC3B6038}" type="presOf" srcId="{3E4C0AE2-D26F-461A-826D-F1B22669C67F}" destId="{1AB0C694-286A-4DD1-8423-033BC32DAE78}" srcOrd="0" destOrd="0" presId="urn:microsoft.com/office/officeart/2005/8/layout/hList6"/>
    <dgm:cxn modelId="{B7AB1738-FF1F-47E8-9A87-564F95CE6B3C}" srcId="{006315B1-E692-4AAB-AD32-8FB4CAEBF6CA}" destId="{E18E5034-8966-4C52-B0CF-9EFB25E5DAF6}" srcOrd="4" destOrd="0" parTransId="{B6BACE7F-5CE6-43CB-9E4E-38A20BD23FCC}" sibTransId="{01DB38EC-2146-4F45-BBD0-701891AFB409}"/>
    <dgm:cxn modelId="{128A084C-AC5D-40F8-8B79-C749453795CF}" srcId="{006315B1-E692-4AAB-AD32-8FB4CAEBF6CA}" destId="{3B15C266-C613-494A-94BC-F0444173D32E}" srcOrd="2" destOrd="0" parTransId="{C4C74D83-DD45-458D-874A-8CF5C8770DB7}" sibTransId="{D7663C98-8B70-4127-BC53-3DC447A0FE49}"/>
    <dgm:cxn modelId="{9CA5C890-20B4-4E62-835C-544191936CB6}" type="presOf" srcId="{3B15C266-C613-494A-94BC-F0444173D32E}" destId="{DCAB06DE-F68C-4A95-9446-70E14F5BF036}" srcOrd="0" destOrd="0" presId="urn:microsoft.com/office/officeart/2005/8/layout/hList6"/>
    <dgm:cxn modelId="{D47BD3D0-0420-4323-A343-1FA941B0CF21}" type="presOf" srcId="{2D257340-69E8-4D8E-B0E8-894720469AFD}" destId="{C3FC8866-3DD2-49DD-AD7D-BED6634ED193}" srcOrd="0" destOrd="0" presId="urn:microsoft.com/office/officeart/2005/8/layout/hList6"/>
    <dgm:cxn modelId="{6CA093D5-ABF0-4087-A53B-EA3C86FD8033}" type="presOf" srcId="{E18E5034-8966-4C52-B0CF-9EFB25E5DAF6}" destId="{0793DF2A-A93E-4D46-B96C-9189B3988F41}" srcOrd="0" destOrd="0" presId="urn:microsoft.com/office/officeart/2005/8/layout/hList6"/>
    <dgm:cxn modelId="{7A33E4FD-13E3-46C4-BA0E-78182BAA5B4E}" type="presOf" srcId="{006315B1-E692-4AAB-AD32-8FB4CAEBF6CA}" destId="{FE704E4B-F4BC-437C-A319-4C514A3EC16D}" srcOrd="0" destOrd="0" presId="urn:microsoft.com/office/officeart/2005/8/layout/hList6"/>
    <dgm:cxn modelId="{AB99CCA7-7CA1-49A6-86D0-B768DBF91D91}" type="presParOf" srcId="{FE704E4B-F4BC-437C-A319-4C514A3EC16D}" destId="{C3FC8866-3DD2-49DD-AD7D-BED6634ED193}" srcOrd="0" destOrd="0" presId="urn:microsoft.com/office/officeart/2005/8/layout/hList6"/>
    <dgm:cxn modelId="{333073A0-1BBF-41B3-87CD-1698304DE06C}" type="presParOf" srcId="{FE704E4B-F4BC-437C-A319-4C514A3EC16D}" destId="{BE9A7A2D-DA57-4A39-814A-DA039E4485DE}" srcOrd="1" destOrd="0" presId="urn:microsoft.com/office/officeart/2005/8/layout/hList6"/>
    <dgm:cxn modelId="{AB13354B-3B80-4B11-A1BB-028413AB122B}" type="presParOf" srcId="{FE704E4B-F4BC-437C-A319-4C514A3EC16D}" destId="{1AB0C694-286A-4DD1-8423-033BC32DAE78}" srcOrd="2" destOrd="0" presId="urn:microsoft.com/office/officeart/2005/8/layout/hList6"/>
    <dgm:cxn modelId="{F2D6015F-49F6-48CA-8D21-E0E6B0FBEDC2}" type="presParOf" srcId="{FE704E4B-F4BC-437C-A319-4C514A3EC16D}" destId="{AED324BD-9733-4CB9-AA45-98AAB68ADCE9}" srcOrd="3" destOrd="0" presId="urn:microsoft.com/office/officeart/2005/8/layout/hList6"/>
    <dgm:cxn modelId="{4146FDEA-9F35-4BE6-A1F1-30C5D5A9BE35}" type="presParOf" srcId="{FE704E4B-F4BC-437C-A319-4C514A3EC16D}" destId="{DCAB06DE-F68C-4A95-9446-70E14F5BF036}" srcOrd="4" destOrd="0" presId="urn:microsoft.com/office/officeart/2005/8/layout/hList6"/>
    <dgm:cxn modelId="{F1C65D12-D926-459F-8A49-3D8D3633CA2F}" type="presParOf" srcId="{FE704E4B-F4BC-437C-A319-4C514A3EC16D}" destId="{8CEDCD97-D34F-48A9-885F-4421ECD18E91}" srcOrd="5" destOrd="0" presId="urn:microsoft.com/office/officeart/2005/8/layout/hList6"/>
    <dgm:cxn modelId="{22EBC6BB-350B-4BDD-98CA-D12A50EDF352}" type="presParOf" srcId="{FE704E4B-F4BC-437C-A319-4C514A3EC16D}" destId="{4825DBD5-FF0F-48D7-9787-0E7156E37C04}" srcOrd="6" destOrd="0" presId="urn:microsoft.com/office/officeart/2005/8/layout/hList6"/>
    <dgm:cxn modelId="{8D4C6E00-3214-4D0C-8216-5591E4290248}" type="presParOf" srcId="{FE704E4B-F4BC-437C-A319-4C514A3EC16D}" destId="{0405020A-3547-45B1-ADFE-A13F8D994C0D}" srcOrd="7" destOrd="0" presId="urn:microsoft.com/office/officeart/2005/8/layout/hList6"/>
    <dgm:cxn modelId="{5EDB534E-12C1-436F-A05C-EBD8EFFD19CD}" type="presParOf" srcId="{FE704E4B-F4BC-437C-A319-4C514A3EC16D}" destId="{0793DF2A-A93E-4D46-B96C-9189B3988F41}" srcOrd="8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A039BD-19C7-4A1F-B650-85DCFF5A5B07}">
      <dsp:nvSpPr>
        <dsp:cNvPr id="0" name=""/>
        <dsp:cNvSpPr/>
      </dsp:nvSpPr>
      <dsp:spPr>
        <a:xfrm>
          <a:off x="28223" y="438"/>
          <a:ext cx="3155162" cy="1893097"/>
        </a:xfrm>
        <a:prstGeom prst="rect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i="0" kern="1200" dirty="0">
              <a:solidFill>
                <a:schemeClr val="accent2"/>
              </a:solidFill>
            </a:rPr>
            <a:t>Private Equity Investments</a:t>
          </a:r>
          <a:endParaRPr lang="en-US" sz="2800" kern="1200" dirty="0">
            <a:solidFill>
              <a:schemeClr val="accent2"/>
            </a:solidFill>
          </a:endParaRPr>
        </a:p>
      </dsp:txBody>
      <dsp:txXfrm>
        <a:off x="28223" y="438"/>
        <a:ext cx="3155162" cy="1893097"/>
      </dsp:txXfrm>
    </dsp:sp>
    <dsp:sp modelId="{A4F8AE57-04EB-47D2-A97B-3E10E668F221}">
      <dsp:nvSpPr>
        <dsp:cNvPr id="0" name=""/>
        <dsp:cNvSpPr/>
      </dsp:nvSpPr>
      <dsp:spPr>
        <a:xfrm>
          <a:off x="3498902" y="438"/>
          <a:ext cx="3155162" cy="18930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i="0" kern="1200" dirty="0"/>
            <a:t>Talent &amp; Regulatory Shifts (Attraction and Retention of Staff, Upskilling)</a:t>
          </a:r>
          <a:endParaRPr lang="en-US" sz="2800" kern="1200" dirty="0"/>
        </a:p>
      </dsp:txBody>
      <dsp:txXfrm>
        <a:off x="3498902" y="438"/>
        <a:ext cx="3155162" cy="1893097"/>
      </dsp:txXfrm>
    </dsp:sp>
    <dsp:sp modelId="{5B01F3E2-961B-406B-958F-239BC6A83CD7}">
      <dsp:nvSpPr>
        <dsp:cNvPr id="0" name=""/>
        <dsp:cNvSpPr/>
      </dsp:nvSpPr>
      <dsp:spPr>
        <a:xfrm>
          <a:off x="28223" y="2209052"/>
          <a:ext cx="3155162" cy="18930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i="0" kern="1200" dirty="0"/>
            <a:t>Integrity &amp; Financial crime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i="0" kern="1200" dirty="0"/>
            <a:t>(AML/Fraud – Tech) </a:t>
          </a:r>
          <a:endParaRPr lang="en-US" sz="2800" kern="1200" dirty="0"/>
        </a:p>
      </dsp:txBody>
      <dsp:txXfrm>
        <a:off x="28223" y="2209052"/>
        <a:ext cx="3155162" cy="1893097"/>
      </dsp:txXfrm>
    </dsp:sp>
    <dsp:sp modelId="{8B267B4B-DDE7-45AB-A4A4-2D9E0422DDD7}">
      <dsp:nvSpPr>
        <dsp:cNvPr id="0" name=""/>
        <dsp:cNvSpPr/>
      </dsp:nvSpPr>
      <dsp:spPr>
        <a:xfrm>
          <a:off x="3498902" y="2209052"/>
          <a:ext cx="3155162" cy="18930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i="0" kern="1200" dirty="0"/>
            <a:t>Deregulation</a:t>
          </a:r>
          <a:endParaRPr lang="en-US" sz="2800" kern="1200" dirty="0"/>
        </a:p>
      </dsp:txBody>
      <dsp:txXfrm>
        <a:off x="3498902" y="2209052"/>
        <a:ext cx="3155162" cy="18930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97BFAA-2A3C-486D-A1F1-E49EC57C54A9}">
      <dsp:nvSpPr>
        <dsp:cNvPr id="0" name=""/>
        <dsp:cNvSpPr/>
      </dsp:nvSpPr>
      <dsp:spPr>
        <a:xfrm>
          <a:off x="0" y="3205"/>
          <a:ext cx="6682288" cy="682696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C0407A-2A21-4093-8164-6319F41E7C9A}">
      <dsp:nvSpPr>
        <dsp:cNvPr id="0" name=""/>
        <dsp:cNvSpPr/>
      </dsp:nvSpPr>
      <dsp:spPr>
        <a:xfrm>
          <a:off x="206515" y="156811"/>
          <a:ext cx="375482" cy="3754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900CA3-3556-40B3-A448-C1E41F4654AF}">
      <dsp:nvSpPr>
        <dsp:cNvPr id="0" name=""/>
        <dsp:cNvSpPr/>
      </dsp:nvSpPr>
      <dsp:spPr>
        <a:xfrm>
          <a:off x="788514" y="3205"/>
          <a:ext cx="5893773" cy="682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252" tIns="72252" rIns="72252" bIns="7225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>
              <a:solidFill>
                <a:schemeClr val="accent2"/>
              </a:solidFill>
            </a:rPr>
            <a:t>Rapid transformation of accounting driven by private equity investment</a:t>
          </a:r>
          <a:endParaRPr lang="en-US" sz="1700" kern="1200" dirty="0">
            <a:solidFill>
              <a:schemeClr val="accent2"/>
            </a:solidFill>
          </a:endParaRPr>
        </a:p>
      </dsp:txBody>
      <dsp:txXfrm>
        <a:off x="788514" y="3205"/>
        <a:ext cx="5893773" cy="682696"/>
      </dsp:txXfrm>
    </dsp:sp>
    <dsp:sp modelId="{4405EB2F-D8E7-4B65-A12C-2E30E669271F}">
      <dsp:nvSpPr>
        <dsp:cNvPr id="0" name=""/>
        <dsp:cNvSpPr/>
      </dsp:nvSpPr>
      <dsp:spPr>
        <a:xfrm>
          <a:off x="0" y="856575"/>
          <a:ext cx="6682288" cy="682696"/>
        </a:xfrm>
        <a:prstGeom prst="roundRect">
          <a:avLst>
            <a:gd name="adj" fmla="val 10000"/>
          </a:avLst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8180B2-9BA6-415C-9720-7AD9523D8818}">
      <dsp:nvSpPr>
        <dsp:cNvPr id="0" name=""/>
        <dsp:cNvSpPr/>
      </dsp:nvSpPr>
      <dsp:spPr>
        <a:xfrm>
          <a:off x="206515" y="1010182"/>
          <a:ext cx="375482" cy="3754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752869-12B8-4ED9-8EB4-4FCF44F0CA4D}">
      <dsp:nvSpPr>
        <dsp:cNvPr id="0" name=""/>
        <dsp:cNvSpPr/>
      </dsp:nvSpPr>
      <dsp:spPr>
        <a:xfrm>
          <a:off x="788514" y="856575"/>
          <a:ext cx="5893773" cy="682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252" tIns="72252" rIns="72252" bIns="7225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>
              <a:solidFill>
                <a:schemeClr val="accent2"/>
              </a:solidFill>
            </a:rPr>
            <a:t>PE-backed firms gain capital for growth, technology, M&amp;A, and talent strategies</a:t>
          </a:r>
          <a:endParaRPr lang="en-US" sz="1700" kern="1200" dirty="0">
            <a:solidFill>
              <a:schemeClr val="accent2"/>
            </a:solidFill>
          </a:endParaRPr>
        </a:p>
      </dsp:txBody>
      <dsp:txXfrm>
        <a:off x="788514" y="856575"/>
        <a:ext cx="5893773" cy="682696"/>
      </dsp:txXfrm>
    </dsp:sp>
    <dsp:sp modelId="{94B139E2-C133-4458-9115-89EC3AFEDA01}">
      <dsp:nvSpPr>
        <dsp:cNvPr id="0" name=""/>
        <dsp:cNvSpPr/>
      </dsp:nvSpPr>
      <dsp:spPr>
        <a:xfrm>
          <a:off x="0" y="1709945"/>
          <a:ext cx="6682288" cy="682696"/>
        </a:xfrm>
        <a:prstGeom prst="roundRect">
          <a:avLst>
            <a:gd name="adj" fmla="val 10000"/>
          </a:avLst>
        </a:prstGeom>
        <a:solidFill>
          <a:schemeClr val="accent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61CF1E-8F72-4EE4-A5EE-FBB28DA9CEA6}">
      <dsp:nvSpPr>
        <dsp:cNvPr id="0" name=""/>
        <dsp:cNvSpPr/>
      </dsp:nvSpPr>
      <dsp:spPr>
        <a:xfrm>
          <a:off x="206515" y="1863552"/>
          <a:ext cx="375482" cy="3754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68979-F812-48C6-867D-3CE976785DAE}">
      <dsp:nvSpPr>
        <dsp:cNvPr id="0" name=""/>
        <dsp:cNvSpPr/>
      </dsp:nvSpPr>
      <dsp:spPr>
        <a:xfrm>
          <a:off x="788514" y="1709945"/>
          <a:ext cx="5893773" cy="682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252" tIns="72252" rIns="72252" bIns="7225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>
              <a:solidFill>
                <a:schemeClr val="bg1"/>
              </a:solidFill>
            </a:rPr>
            <a:t>Automation, AI, and offshoring will reshape staffing and workflows</a:t>
          </a:r>
          <a:endParaRPr lang="en-US" sz="1700" kern="1200" dirty="0">
            <a:solidFill>
              <a:schemeClr val="bg1"/>
            </a:solidFill>
          </a:endParaRPr>
        </a:p>
      </dsp:txBody>
      <dsp:txXfrm>
        <a:off x="788514" y="1709945"/>
        <a:ext cx="5893773" cy="682696"/>
      </dsp:txXfrm>
    </dsp:sp>
    <dsp:sp modelId="{C3DD1CF2-D27C-4702-B0C5-D89452CF1C9E}">
      <dsp:nvSpPr>
        <dsp:cNvPr id="0" name=""/>
        <dsp:cNvSpPr/>
      </dsp:nvSpPr>
      <dsp:spPr>
        <a:xfrm>
          <a:off x="0" y="2563316"/>
          <a:ext cx="6682288" cy="682696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056CAF-482C-42B7-94FA-FCCAE1C8C8CB}">
      <dsp:nvSpPr>
        <dsp:cNvPr id="0" name=""/>
        <dsp:cNvSpPr/>
      </dsp:nvSpPr>
      <dsp:spPr>
        <a:xfrm>
          <a:off x="206515" y="2716922"/>
          <a:ext cx="375482" cy="37548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207FFA-BC1A-41F1-9180-4A112CF3E6E7}">
      <dsp:nvSpPr>
        <dsp:cNvPr id="0" name=""/>
        <dsp:cNvSpPr/>
      </dsp:nvSpPr>
      <dsp:spPr>
        <a:xfrm>
          <a:off x="788514" y="2563316"/>
          <a:ext cx="5893773" cy="682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252" tIns="72252" rIns="72252" bIns="7225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>
              <a:solidFill>
                <a:schemeClr val="bg1"/>
              </a:solidFill>
            </a:rPr>
            <a:t>Independents must specialize, innovate, and compete strategically</a:t>
          </a:r>
          <a:endParaRPr lang="en-US" sz="1700" kern="1200" dirty="0">
            <a:solidFill>
              <a:schemeClr val="bg1"/>
            </a:solidFill>
          </a:endParaRPr>
        </a:p>
      </dsp:txBody>
      <dsp:txXfrm>
        <a:off x="788514" y="2563316"/>
        <a:ext cx="5893773" cy="682696"/>
      </dsp:txXfrm>
    </dsp:sp>
    <dsp:sp modelId="{D0D651DA-E6EF-4336-AB8C-BF719A10BB12}">
      <dsp:nvSpPr>
        <dsp:cNvPr id="0" name=""/>
        <dsp:cNvSpPr/>
      </dsp:nvSpPr>
      <dsp:spPr>
        <a:xfrm>
          <a:off x="0" y="3416686"/>
          <a:ext cx="6682288" cy="682696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79686A-3B92-4871-AECC-22E33B9C8608}">
      <dsp:nvSpPr>
        <dsp:cNvPr id="0" name=""/>
        <dsp:cNvSpPr/>
      </dsp:nvSpPr>
      <dsp:spPr>
        <a:xfrm>
          <a:off x="206515" y="3570293"/>
          <a:ext cx="375482" cy="375482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A827CE-194A-44F6-BF98-9C332EFD27D3}">
      <dsp:nvSpPr>
        <dsp:cNvPr id="0" name=""/>
        <dsp:cNvSpPr/>
      </dsp:nvSpPr>
      <dsp:spPr>
        <a:xfrm>
          <a:off x="788514" y="3416686"/>
          <a:ext cx="5893773" cy="6826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252" tIns="72252" rIns="72252" bIns="72252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>
              <a:solidFill>
                <a:schemeClr val="accent2"/>
              </a:solidFill>
            </a:rPr>
            <a:t>Culture, governance, and deal structure are key evaluation factors</a:t>
          </a:r>
          <a:endParaRPr lang="en-US" sz="1700" kern="1200" dirty="0">
            <a:solidFill>
              <a:schemeClr val="accent2"/>
            </a:solidFill>
          </a:endParaRPr>
        </a:p>
      </dsp:txBody>
      <dsp:txXfrm>
        <a:off x="788514" y="3416686"/>
        <a:ext cx="5893773" cy="6826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FC8866-3DD2-49DD-AD7D-BED6634ED193}">
      <dsp:nvSpPr>
        <dsp:cNvPr id="0" name=""/>
        <dsp:cNvSpPr/>
      </dsp:nvSpPr>
      <dsp:spPr>
        <a:xfrm rot="16200000">
          <a:off x="-1141919" y="1148254"/>
          <a:ext cx="4519734" cy="2223224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071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Third-party ownership types in the accountancy and audit sector</a:t>
          </a:r>
        </a:p>
      </dsp:txBody>
      <dsp:txXfrm rot="5400000">
        <a:off x="6336" y="903946"/>
        <a:ext cx="2223224" cy="2711840"/>
      </dsp:txXfrm>
    </dsp:sp>
    <dsp:sp modelId="{1AB0C694-286A-4DD1-8423-033BC32DAE78}">
      <dsp:nvSpPr>
        <dsp:cNvPr id="0" name=""/>
        <dsp:cNvSpPr/>
      </dsp:nvSpPr>
      <dsp:spPr>
        <a:xfrm rot="16200000">
          <a:off x="1248046" y="1148254"/>
          <a:ext cx="4519734" cy="2223224"/>
        </a:xfrm>
        <a:prstGeom prst="flowChartManualOperati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071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What attracts third-party investors to the accountancy and audit sector?</a:t>
          </a:r>
        </a:p>
      </dsp:txBody>
      <dsp:txXfrm rot="5400000">
        <a:off x="2396301" y="903946"/>
        <a:ext cx="2223224" cy="2711840"/>
      </dsp:txXfrm>
    </dsp:sp>
    <dsp:sp modelId="{DCAB06DE-F68C-4A95-9446-70E14F5BF036}">
      <dsp:nvSpPr>
        <dsp:cNvPr id="0" name=""/>
        <dsp:cNvSpPr/>
      </dsp:nvSpPr>
      <dsp:spPr>
        <a:xfrm rot="16200000">
          <a:off x="3638013" y="1148254"/>
          <a:ext cx="4519734" cy="2223224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071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Why do accountancy firms engage with third- party owners?</a:t>
          </a:r>
        </a:p>
      </dsp:txBody>
      <dsp:txXfrm rot="5400000">
        <a:off x="4786268" y="903946"/>
        <a:ext cx="2223224" cy="2711840"/>
      </dsp:txXfrm>
    </dsp:sp>
    <dsp:sp modelId="{4825DBD5-FF0F-48D7-9787-0E7156E37C04}">
      <dsp:nvSpPr>
        <dsp:cNvPr id="0" name=""/>
        <dsp:cNvSpPr/>
      </dsp:nvSpPr>
      <dsp:spPr>
        <a:xfrm rot="16200000">
          <a:off x="6027979" y="1148254"/>
          <a:ext cx="4519734" cy="2223224"/>
        </a:xfrm>
        <a:prstGeom prst="flowChartManualOperati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071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Risks linked to third-party ownership in </a:t>
          </a:r>
          <a:r>
            <a:rPr lang="en-US" sz="2400" b="1" kern="1200"/>
            <a:t>accountancy and audit sector</a:t>
          </a:r>
          <a:endParaRPr lang="en-US" sz="2400" b="1" kern="1200" dirty="0"/>
        </a:p>
      </dsp:txBody>
      <dsp:txXfrm rot="5400000">
        <a:off x="7176234" y="903946"/>
        <a:ext cx="2223224" cy="2711840"/>
      </dsp:txXfrm>
    </dsp:sp>
    <dsp:sp modelId="{0793DF2A-A93E-4D46-B96C-9189B3988F41}">
      <dsp:nvSpPr>
        <dsp:cNvPr id="0" name=""/>
        <dsp:cNvSpPr/>
      </dsp:nvSpPr>
      <dsp:spPr>
        <a:xfrm rot="16200000">
          <a:off x="8417945" y="1148254"/>
          <a:ext cx="4519734" cy="2223224"/>
        </a:xfrm>
        <a:prstGeom prst="flowChartManualOperati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071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Opportunities from third- party ownership in the accountancy and audit sector</a:t>
          </a:r>
        </a:p>
      </dsp:txBody>
      <dsp:txXfrm rot="5400000">
        <a:off x="9566200" y="903946"/>
        <a:ext cx="2223224" cy="271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D0781-142E-CC49-A611-A51DCE654331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7B25E-7D87-DB4C-BF4D-098E9D284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0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29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216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876F6-D987-2EB5-3D24-174C74EDA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875620-22CB-6812-9031-A9F95F101E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3AACF3D-B36B-5BA4-AEBC-8AB85F2C9B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A88F6F-811A-CF1E-27E4-F8196660B5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464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12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4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D398E4A3-EAC0-0BE6-2F4B-EFA6998C6A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9344"/>
          <a:stretch/>
        </p:blipFill>
        <p:spPr>
          <a:xfrm>
            <a:off x="4876874" y="396606"/>
            <a:ext cx="2438252" cy="133911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1"/>
            <a:ext cx="12192001" cy="411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820091" y="3057085"/>
            <a:ext cx="8751026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b="0" i="0" spc="0" baseline="0" dirty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Foundation for Ethics and Audit (IFEA) is a nonprofit organization dedicated to promoting high-quality, international standards in the areas of ethics, audit, and assurance, with the aim of serving the public good. IFEA accomplishes its mission through its two standard-setting bodies, the International Auditing and Assurance Standards Board (IAASB) and the International Ethics Standards Board for Accountants (IESBA).</a:t>
            </a:r>
          </a:p>
          <a:p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0A1493-6F9D-207E-E573-E4621BFDDE30}"/>
              </a:ext>
            </a:extLst>
          </p:cNvPr>
          <p:cNvSpPr txBox="1"/>
          <p:nvPr userDrawn="1"/>
        </p:nvSpPr>
        <p:spPr>
          <a:xfrm>
            <a:off x="0" y="2340192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dirty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23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A214976-CBA0-A1D5-F9B2-58760B5348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5447084" y="528809"/>
            <a:ext cx="1297833" cy="12323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 dirty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Auditing and Assurance Standards Board sets</a:t>
            </a:r>
          </a:p>
          <a:p>
            <a:pPr algn="ctr">
              <a:lnSpc>
                <a:spcPct val="150000"/>
              </a:lnSpc>
            </a:pPr>
            <a:r>
              <a:rPr lang="en-US" b="0" i="0" dirty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high-quality international standards for auditing, assurance, and quality</a:t>
            </a:r>
          </a:p>
          <a:p>
            <a:pPr algn="ctr">
              <a:lnSpc>
                <a:spcPct val="150000"/>
              </a:lnSpc>
            </a:pPr>
            <a:r>
              <a:rPr lang="en-US" b="0" i="0" dirty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management that strengthen public confidence in the global profession.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dirty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76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C415EB-A487-D16E-226A-55CB1BAFF30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01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CD19FE-E24B-5B6B-1EF8-3FFD17CAAFFD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74171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3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635335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3D5903-92D0-85B3-FD78-C21E34898378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863476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ADDF4F-246E-E1A3-EE57-31294875A131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774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634AAC0-E37B-AECD-B0C9-397FC19E4B7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674487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797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566733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 dirty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dirty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656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8851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65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18124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82816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51891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19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187896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646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889003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3659" y="912462"/>
            <a:ext cx="1512376" cy="1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3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57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 dirty="0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97887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39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-59377"/>
            <a:ext cx="12192000" cy="6917377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0B9318E-6CFB-517A-8DC1-DBE5229A04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278323" y="1235037"/>
            <a:ext cx="2426139" cy="2303814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8460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73881"/>
            <a:ext cx="3831336" cy="8697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1"/>
            <a:ext cx="3011424" cy="890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80594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692914"/>
            <a:ext cx="885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Auditing and Assurance Standards Board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50242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2AA819-BD9E-C600-05A0-6FD2382E0C32}"/>
              </a:ext>
            </a:extLst>
          </p:cNvPr>
          <p:cNvSpPr txBox="1"/>
          <p:nvPr userDrawn="1"/>
        </p:nvSpPr>
        <p:spPr>
          <a:xfrm>
            <a:off x="8953997" y="3800109"/>
            <a:ext cx="273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dirty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5301C7-F4D1-3414-B19F-13341E6B47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62535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2640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Bottom In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624FA-76FB-3BD9-ECAC-47BD68E25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331548" y="1199409"/>
            <a:ext cx="2423527" cy="2399293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1049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85756"/>
            <a:ext cx="3831336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0"/>
            <a:ext cx="3011424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9246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704785"/>
            <a:ext cx="852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Ethics Standards Board for Accountants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6211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BCCA985-B729-3249-3152-0C8201ECB55A}"/>
              </a:ext>
            </a:extLst>
          </p:cNvPr>
          <p:cNvSpPr txBox="1"/>
          <p:nvPr userDrawn="1"/>
        </p:nvSpPr>
        <p:spPr>
          <a:xfrm>
            <a:off x="8823365" y="3811980"/>
            <a:ext cx="3004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dirty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75B9A43-F3C7-E4C5-45D8-20D288E2A3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4098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20285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715175"/>
            <a:ext cx="704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  <a:r>
              <a:rPr lang="en-US" sz="2400" b="1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 dirty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Foundation for Ethics and Audit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7250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1221673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61442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35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4297018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1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80891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 -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997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63820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lobe with lights and dots&#10;&#10;Description automatically generated with medium confidence">
            <a:extLst>
              <a:ext uri="{FF2B5EF4-FFF2-40B4-BE49-F238E27FC236}">
                <a16:creationId xmlns:a16="http://schemas.microsoft.com/office/drawing/2014/main" id="{87A4172F-7958-2A2C-FAED-B373B360D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0411" b="12735"/>
          <a:stretch/>
        </p:blipFill>
        <p:spPr>
          <a:xfrm>
            <a:off x="0" y="-1"/>
            <a:ext cx="12192000" cy="45508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0" y="4465122"/>
            <a:ext cx="12192000" cy="2392878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0584" y="4720876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19649" y="5060395"/>
            <a:ext cx="5485659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926717" y="4900058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5489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6997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8E723A3-AAFB-5829-A257-05340351D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06E414A0-FEB2-9CAB-42A4-E220C092CF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t="15625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5165766" y="3918857"/>
            <a:ext cx="7026234" cy="2939143"/>
          </a:xfrm>
          <a:prstGeom prst="rect">
            <a:avLst/>
          </a:prstGeom>
          <a:solidFill>
            <a:schemeClr val="tx1">
              <a:alpha val="9479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48214" y="4602122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84025" y="5452281"/>
            <a:ext cx="5378780" cy="1055398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879212" y="4555672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784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E969F4-97EE-EE7D-0DD9-11837211B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80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0572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120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 - 3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47672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dirty="0"/>
              <a:t>Thank you.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840030-2A8B-90A8-AD4A-3BF64A399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4650" y="5056186"/>
            <a:ext cx="1490554" cy="1616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95151" y="5746648"/>
            <a:ext cx="2126187" cy="7410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D6C7B-9708-ECB6-8CC3-3CAF592DD76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699052" y="5699286"/>
            <a:ext cx="2219099" cy="8118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8C7C42-AF72-EE18-C509-0EAF382C478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5000"/>
          </a:blip>
          <a:srcRect t="-1380" b="17684"/>
          <a:stretch/>
        </p:blipFill>
        <p:spPr>
          <a:xfrm>
            <a:off x="5462649" y="130629"/>
            <a:ext cx="6729351" cy="6727371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D873ABF-F8A2-7130-507B-CDB1A29202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260" y="5823917"/>
            <a:ext cx="2208810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err="1"/>
              <a:t>EthicsandAudit.org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3FC046F-DF83-B46E-9BF2-477CF95307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6858771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 dirty="0"/>
              <a:t>International Foundation for Ethics and Audit</a:t>
            </a:r>
          </a:p>
        </p:txBody>
      </p:sp>
    </p:spTree>
    <p:extLst>
      <p:ext uri="{BB962C8B-B14F-4D97-AF65-F5344CB8AC3E}">
        <p14:creationId xmlns:p14="http://schemas.microsoft.com/office/powerpoint/2010/main" val="20016488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5966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Thank you.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27205" y="4972051"/>
            <a:ext cx="3610656" cy="1258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AA75F5-0A89-1A6E-6AD7-9CEDD104B8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5000"/>
          </a:blip>
          <a:srcRect t="-789" b="16650"/>
          <a:stretch/>
        </p:blipFill>
        <p:spPr>
          <a:xfrm>
            <a:off x="5462649" y="95003"/>
            <a:ext cx="6729351" cy="6762997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ADF24AB-90E7-2EA8-48FD-CF32569F94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12778" y="5705167"/>
            <a:ext cx="1496291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IAASB.org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9428978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International Auditing and Assurance Standards Board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F9A2A-5191-7B90-16C8-80A6DF155187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 dirty="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 dirty="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2823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995B5C-4EAE-26C8-8EB6-2D408A782F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4420" y="4878036"/>
            <a:ext cx="3959846" cy="1448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Thank you.</a:t>
            </a: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FCF3ED0E-DF79-A38E-7AA0-5DCE0469126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C053BF-2EED-9865-5F53-6F86D7A917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88384" y="5705167"/>
            <a:ext cx="2220685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EthicsBoard.org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7600177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International Ethics Standards Board for Accountants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1CA54C-CD06-E29E-9EA5-2B0FD850F202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 dirty="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 dirty="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29978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8305E93B-211D-4EFA-63FA-C74D5B1C9A17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3">
              <a:alpha val="89617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3">
              <a:lumMod val="60000"/>
              <a:lumOff val="40000"/>
              <a:alpha val="599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 dirty="0">
                <a:solidFill>
                  <a:schemeClr val="accent1"/>
                </a:solidFill>
                <a:latin typeface="+mj-lt"/>
              </a:rPr>
              <a:t>Follow IAASB</a:t>
            </a:r>
            <a:r>
              <a:rPr lang="en-US" sz="6000" b="0" cap="none" dirty="0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TO LEARN MORE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7E24F94-A103-45D6-6CEB-A2CBD2756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1621" y="2967485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ACAA7C-C5AC-3A33-B2D3-BB3B4D01A78B}"/>
              </a:ext>
            </a:extLst>
          </p:cNvPr>
          <p:cNvSpPr txBox="1"/>
          <p:nvPr userDrawn="1"/>
        </p:nvSpPr>
        <p:spPr>
          <a:xfrm>
            <a:off x="2187147" y="2990335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@IAASB News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7C9203-6886-C266-0E96-6A3AF85E7D97}"/>
              </a:ext>
            </a:extLst>
          </p:cNvPr>
          <p:cNvSpPr txBox="1"/>
          <p:nvPr userDrawn="1"/>
        </p:nvSpPr>
        <p:spPr>
          <a:xfrm>
            <a:off x="2171700" y="3958283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@ International Auditing and    </a:t>
            </a:r>
          </a:p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     Assurance Standards Board</a:t>
            </a:r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2813CD03-C804-D238-6708-E57AF29F3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39987" y="4083913"/>
            <a:ext cx="727996" cy="617839"/>
          </a:xfrm>
          <a:prstGeom prst="rect">
            <a:avLst/>
          </a:prstGeom>
        </p:spPr>
      </p:pic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90BAA3B-BD4C-281B-3644-F603A97225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223478" y="5354592"/>
            <a:ext cx="768156" cy="5066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7D87E8-CFA8-DB33-3BCF-E8945504546E}"/>
              </a:ext>
            </a:extLst>
          </p:cNvPr>
          <p:cNvSpPr txBox="1"/>
          <p:nvPr userDrawn="1"/>
        </p:nvSpPr>
        <p:spPr>
          <a:xfrm>
            <a:off x="2171700" y="5247504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@ International Auditing &amp;    </a:t>
            </a:r>
          </a:p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     Assurance Standards Board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C80E2-B1A1-0448-C255-2739CFA134C2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www.IAASB.org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CE4636-B132-6AF5-6FC0-B82BFF70F6F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r="69180"/>
          <a:stretch/>
        </p:blipFill>
        <p:spPr>
          <a:xfrm>
            <a:off x="9378081" y="3316246"/>
            <a:ext cx="1112805" cy="12585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0E8259-4671-DF54-0DF7-8426CFCA9D2B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 dirty="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 dirty="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2899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52" userDrawn="1">
          <p15:clr>
            <a:srgbClr val="FBAE40"/>
          </p15:clr>
        </p15:guide>
        <p15:guide id="2" pos="1368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 dirty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 dirty="0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@Ethics 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@ 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@ 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 dirty="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 dirty="0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 dirty="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50467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3F665ECE-9319-818D-5CFB-D84A47760EB4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tx1">
              <a:alpha val="50064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D23A66-DFF6-2BBA-362E-CCE63F890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1154" r="22436" b="49854"/>
          <a:stretch/>
        </p:blipFill>
        <p:spPr>
          <a:xfrm>
            <a:off x="9452919" y="3326241"/>
            <a:ext cx="1087395" cy="10480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 dirty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IFEA</a:t>
            </a:r>
            <a:r>
              <a:rPr lang="en-US" sz="6000" b="0" cap="none" dirty="0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4B5FA-375C-51DA-E475-E16B2D6F5F49}"/>
              </a:ext>
            </a:extLst>
          </p:cNvPr>
          <p:cNvSpPr txBox="1"/>
          <p:nvPr userDrawn="1"/>
        </p:nvSpPr>
        <p:spPr>
          <a:xfrm>
            <a:off x="2171700" y="3958283"/>
            <a:ext cx="6261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chemeClr val="accent1"/>
                </a:solidFill>
              </a:rPr>
              <a:t>@ International Foundation for</a:t>
            </a:r>
            <a:br>
              <a:rPr lang="en-US" sz="3200" dirty="0">
                <a:solidFill>
                  <a:schemeClr val="accent1"/>
                </a:solidFill>
              </a:rPr>
            </a:br>
            <a:r>
              <a:rPr lang="en-US" sz="3200" dirty="0">
                <a:solidFill>
                  <a:schemeClr val="accent1"/>
                </a:solidFill>
              </a:rPr>
              <a:t>     Ethics and Audit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EBA353C9-D36C-9C56-5409-69B577B266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2344" y="4059193"/>
            <a:ext cx="727996" cy="6178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C16F25-490C-F0A6-F493-7C0FA6E68651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 dirty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</a:t>
            </a:r>
            <a:r>
              <a:rPr lang="en-US" sz="1800" b="0" cap="none" spc="0" dirty="0" err="1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www.IFEA.org</a:t>
            </a:r>
            <a:endParaRPr lang="en-US" sz="1800" b="0" cap="none" spc="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6905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293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7811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693512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069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36688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b="20270"/>
          <a:stretch/>
        </p:blipFill>
        <p:spPr>
          <a:xfrm>
            <a:off x="771182" y="6015592"/>
            <a:ext cx="759900" cy="65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4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675" r:id="rId2"/>
    <p:sldLayoutId id="2147483676" r:id="rId3"/>
    <p:sldLayoutId id="2147483672" r:id="rId4"/>
    <p:sldLayoutId id="2147483673" r:id="rId5"/>
    <p:sldLayoutId id="2147483674" r:id="rId6"/>
    <p:sldLayoutId id="2147483683" r:id="rId7"/>
    <p:sldLayoutId id="2147483720" r:id="rId8"/>
    <p:sldLayoutId id="2147483723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311" r="-7291" b="-9852"/>
          <a:stretch/>
        </p:blipFill>
        <p:spPr>
          <a:xfrm>
            <a:off x="1005550" y="6113245"/>
            <a:ext cx="2016086" cy="7216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528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528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4" r:id="rId7"/>
    <p:sldLayoutId id="2147483721" r:id="rId8"/>
    <p:sldLayoutId id="214748372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4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0" r:id="rId7"/>
    <p:sldLayoutId id="2147483722" r:id="rId8"/>
    <p:sldLayoutId id="214748372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EF0AC-C127-EE5A-DE01-FDD1A00E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8BBC0-2FD6-5E93-AE5A-38C4FB8C3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F57C-634F-6CFA-152A-BEAB18DE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06A58-B8C5-124B-9AF8-20A3F797F049}" type="datetimeFigureOut">
              <a:rPr lang="en-US" smtClean="0"/>
              <a:t>12/11/2025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D20AC-7D6E-4C17-3D66-ACD50CC97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5EBF3-0E5B-60CA-81C1-E5F6559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9149-D529-8A40-9D51-5A83DC376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1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43" r:id="rId2"/>
    <p:sldLayoutId id="2147483744" r:id="rId3"/>
    <p:sldLayoutId id="2147483745" r:id="rId4"/>
    <p:sldLayoutId id="2147483746" r:id="rId5"/>
    <p:sldLayoutId id="214748370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089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63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48" r:id="rId2"/>
    <p:sldLayoutId id="2147483749" r:id="rId3"/>
    <p:sldLayoutId id="2147483719" r:id="rId4"/>
    <p:sldLayoutId id="214748374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38EDE-F04B-8072-C965-75F8233CD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F1B93-63A7-C432-1FDC-D468F4F0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823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4" r:id="rId2"/>
    <p:sldLayoutId id="2147483736" r:id="rId3"/>
    <p:sldLayoutId id="2147483737" r:id="rId4"/>
    <p:sldLayoutId id="2147483750" r:id="rId5"/>
    <p:sldLayoutId id="214748375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979674E-D238-785B-44DD-0BDCC8AA92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Linda Biek, IESBA Director</a:t>
            </a:r>
          </a:p>
          <a:p>
            <a:r>
              <a:rPr lang="en-US" dirty="0"/>
              <a:t>Jeanne Viljoen, IESBA Principal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DD1FF-CB40-ACD2-D11A-E5088F9812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Calibri Light"/>
                <a:ea typeface="Calibri Light"/>
                <a:cs typeface="Calibri Light"/>
              </a:rPr>
              <a:t>December 2025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E5C204-3242-4771-157D-1213D809B1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Emerging Issues and Outreach Committee Update</a:t>
            </a:r>
          </a:p>
        </p:txBody>
      </p:sp>
    </p:spTree>
    <p:extLst>
      <p:ext uri="{BB962C8B-B14F-4D97-AF65-F5344CB8AC3E}">
        <p14:creationId xmlns:p14="http://schemas.microsoft.com/office/powerpoint/2010/main" val="2509629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3EEAC-0937-5B97-7169-17C778C5A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389EDA-163F-97B4-5921-2A487C689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414FF7-540E-9960-5CAE-6440270CE8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A2A366-A3D0-3BF3-C439-71B5A6AACF2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28699" y="2568093"/>
            <a:ext cx="5067301" cy="200390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Emerging issues</a:t>
            </a:r>
            <a:endParaRPr lang="en-US" sz="2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Private Equity Investments in Accounting Firms</a:t>
            </a:r>
          </a:p>
        </p:txBody>
      </p:sp>
      <p:pic>
        <p:nvPicPr>
          <p:cNvPr id="8" name="Picture 7" descr="Man with beard wearing blue shirt and navy suit looking at watch holding tan leather passport holder and airplane ticket">
            <a:extLst>
              <a:ext uri="{FF2B5EF4-FFF2-40B4-BE49-F238E27FC236}">
                <a16:creationId xmlns:a16="http://schemas.microsoft.com/office/drawing/2014/main" id="{4201DDBC-AFDD-0909-B350-7B6493809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262" y="1962164"/>
            <a:ext cx="5286354" cy="352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197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BB79F-170A-1311-A699-1C971EB584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72877"/>
            <a:ext cx="10134600" cy="590175"/>
          </a:xfrm>
        </p:spPr>
        <p:txBody>
          <a:bodyPr lIns="91440" tIns="45720" rIns="91440" bIns="45720">
            <a:noAutofit/>
          </a:bodyPr>
          <a:lstStyle/>
          <a:p>
            <a:r>
              <a:rPr lang="en-US" dirty="0"/>
              <a:t>Emerging Issues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8B5043-208D-AECC-ECCC-5D5D07C2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33690" y="6339328"/>
            <a:ext cx="429610" cy="518672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99A02339-D840-6844-BF2C-3B4B9517014C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226BFB-0C87-1AFC-34BD-C5B897B467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8700" y="1163052"/>
            <a:ext cx="10134600" cy="566597"/>
          </a:xfrm>
        </p:spPr>
        <p:txBody>
          <a:bodyPr>
            <a:normAutofit/>
          </a:bodyPr>
          <a:lstStyle/>
          <a:p>
            <a:r>
              <a:rPr lang="en-US" dirty="0"/>
              <a:t>Primary areas of emerging change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96DC5440-25D2-D790-C7D7-D07F3454C1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28725" y="3868615"/>
            <a:ext cx="2743200" cy="1826333"/>
          </a:xfrm>
        </p:spPr>
        <p:txBody>
          <a:bodyPr/>
          <a:lstStyle/>
          <a:p>
            <a:r>
              <a:rPr lang="en-US" sz="1600" dirty="0"/>
              <a:t>AI and data-driven tools are fundamentally changing how work is performed.</a:t>
            </a:r>
          </a:p>
          <a:p>
            <a:r>
              <a:rPr lang="en-US" sz="1600" dirty="0"/>
              <a:t>New tech-driven AML/Fraud regimes – gaps in awareness.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CD94B7B2-0428-9290-CF52-37A71D9A4BC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43013" y="2204862"/>
            <a:ext cx="2728912" cy="1224137"/>
          </a:xfrm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Catalysts for change across profession</a:t>
            </a:r>
          </a:p>
        </p:txBody>
      </p:sp>
      <p:graphicFrame>
        <p:nvGraphicFramePr>
          <p:cNvPr id="7" name="Text Placeholder 4">
            <a:extLst>
              <a:ext uri="{FF2B5EF4-FFF2-40B4-BE49-F238E27FC236}">
                <a16:creationId xmlns:a16="http://schemas.microsoft.com/office/drawing/2014/main" id="{7538DAFF-3259-2B50-EFBD-DF2D4F1C48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87069533"/>
              </p:ext>
            </p:extLst>
          </p:nvPr>
        </p:nvGraphicFramePr>
        <p:xfrm>
          <a:off x="4461962" y="1869587"/>
          <a:ext cx="6682288" cy="4102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12790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72F70-94B7-5374-F3C5-5CDFE3AEA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72877"/>
            <a:ext cx="10134600" cy="550843"/>
          </a:xfrm>
        </p:spPr>
        <p:txBody>
          <a:bodyPr>
            <a:normAutofit/>
          </a:bodyPr>
          <a:lstStyle/>
          <a:p>
            <a:r>
              <a:rPr lang="en-US" sz="3100" b="0" i="0" kern="1200" dirty="0"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rPr>
              <a:t>Private Equity Investments in Accounting Firms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76E18F-6FA0-9340-2DD9-DBADD5D33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33690" y="6339328"/>
            <a:ext cx="429610" cy="5186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9A02339-D840-6844-BF2C-3B4B9517014C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EB673F98-16AC-3105-D415-C262C0B774E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43012" y="3124024"/>
            <a:ext cx="2743200" cy="862189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Private Equity Summit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/>
              <a:t>(November 2025)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56B3C498-4754-602E-0CF2-0752BFF5D89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43012" y="2572255"/>
            <a:ext cx="2826067" cy="381175"/>
          </a:xfrm>
        </p:spPr>
        <p:txBody>
          <a:bodyPr/>
          <a:lstStyle/>
          <a:p>
            <a:r>
              <a:rPr lang="en-US" sz="2400" i="1" dirty="0"/>
              <a:t>Accounting today</a:t>
            </a:r>
          </a:p>
        </p:txBody>
      </p:sp>
      <p:graphicFrame>
        <p:nvGraphicFramePr>
          <p:cNvPr id="8" name="Text Placeholder 4">
            <a:extLst>
              <a:ext uri="{FF2B5EF4-FFF2-40B4-BE49-F238E27FC236}">
                <a16:creationId xmlns:a16="http://schemas.microsoft.com/office/drawing/2014/main" id="{5FA30D74-C7BA-90CE-ABD2-D31EAB4091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7658308"/>
              </p:ext>
            </p:extLst>
          </p:nvPr>
        </p:nvGraphicFramePr>
        <p:xfrm>
          <a:off x="4461962" y="1869587"/>
          <a:ext cx="6682288" cy="4102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43687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91EB7-B97E-EC06-8FA6-DA6BC286B5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F109B-7C67-D3DD-AF88-C61B3552B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Private Equity Investments in Accounting Firms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2A99A2-AAAB-F4A8-A2AB-39FB10AD4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4F5A7B-5E46-EF38-1D37-CE226D35E2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Accountancy Europe publication (November 2025)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99C0AA3-8838-5A28-91E1-C369323397B6}"/>
              </a:ext>
            </a:extLst>
          </p:cNvPr>
          <p:cNvSpPr txBox="1">
            <a:spLocks/>
          </p:cNvSpPr>
          <p:nvPr/>
        </p:nvSpPr>
        <p:spPr>
          <a:xfrm>
            <a:off x="1141942" y="1729649"/>
            <a:ext cx="10021358" cy="4114800"/>
          </a:xfrm>
          <a:prstGeom prst="rect">
            <a:avLst/>
          </a:prstGeom>
          <a:noFill/>
        </p:spPr>
        <p:txBody>
          <a:bodyPr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295FA89F-AACD-BE03-0E3E-22DD7B27AD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3790185"/>
              </p:ext>
            </p:extLst>
          </p:nvPr>
        </p:nvGraphicFramePr>
        <p:xfrm>
          <a:off x="246888" y="1618599"/>
          <a:ext cx="11795760" cy="4519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7254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0BEDF-2059-7D0D-EB57-6FA3F0283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6789" y="4964072"/>
            <a:ext cx="5015036" cy="676275"/>
          </a:xfrm>
        </p:spPr>
        <p:txBody>
          <a:bodyPr>
            <a:normAutofit/>
          </a:bodyPr>
          <a:lstStyle/>
          <a:p>
            <a:r>
              <a:rPr lang="en-US" dirty="0"/>
              <a:t>Questions or Comments</a:t>
            </a:r>
          </a:p>
        </p:txBody>
      </p:sp>
    </p:spTree>
    <p:extLst>
      <p:ext uri="{BB962C8B-B14F-4D97-AF65-F5344CB8AC3E}">
        <p14:creationId xmlns:p14="http://schemas.microsoft.com/office/powerpoint/2010/main" val="427028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11952-4FFF-3ED2-9AFD-F09E5647A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16D6B5-A47D-8D3C-3898-2441DA263C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7124C1-DE9A-9A0C-E02E-B731BDBAB4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International Ethics Standards Board for Accountants</a:t>
            </a:r>
          </a:p>
        </p:txBody>
      </p:sp>
    </p:spTree>
    <p:extLst>
      <p:ext uri="{BB962C8B-B14F-4D97-AF65-F5344CB8AC3E}">
        <p14:creationId xmlns:p14="http://schemas.microsoft.com/office/powerpoint/2010/main" val="1384106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07168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167CEAF1-BDA2-7649-8F7A-47FD8D7CA4EA}"/>
    </a:ext>
  </a:extLst>
</a:theme>
</file>

<file path=ppt/theme/theme2.xml><?xml version="1.0" encoding="utf-8"?>
<a:theme xmlns:a="http://schemas.openxmlformats.org/drawingml/2006/main" name="2_Office Theme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F8DB4503-21A6-D343-8682-FEA51757885F}"/>
    </a:ext>
  </a:extLst>
</a:theme>
</file>

<file path=ppt/theme/theme3.xml><?xml version="1.0" encoding="utf-8"?>
<a:theme xmlns:a="http://schemas.openxmlformats.org/drawingml/2006/main" name="3_Office Theme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44B41928-69F5-B04D-A628-76368FAF4B62}"/>
    </a:ext>
  </a:extLst>
</a:theme>
</file>

<file path=ppt/theme/theme4.xml><?xml version="1.0" encoding="utf-8"?>
<a:theme xmlns:a="http://schemas.openxmlformats.org/drawingml/2006/main" name="3_Custom Design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Custom Design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3218D24A-828C-2042-9529-5BEF9F2F68C9}"/>
    </a:ext>
  </a:extLst>
</a:theme>
</file>

<file path=ppt/theme/theme6.xml><?xml version="1.0" encoding="utf-8"?>
<a:theme xmlns:a="http://schemas.openxmlformats.org/drawingml/2006/main" name="1_Custom Design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C8181BA3-2C5E-904C-BC83-7D1FDF100DD4}"/>
    </a:ext>
  </a:extLst>
</a:theme>
</file>

<file path=ppt/theme/theme7.xml><?xml version="1.0" encoding="utf-8"?>
<a:theme xmlns:a="http://schemas.openxmlformats.org/drawingml/2006/main" name="2_Custom Design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FE6BC949-E171-9547-A807-FC8E59B81467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A068D4A3CCDC469C0EEDB9C7FFD9A9" ma:contentTypeVersion="4" ma:contentTypeDescription="Create a new document." ma:contentTypeScope="" ma:versionID="83a715a539d481472db27eae020253a9">
  <xsd:schema xmlns:xsd="http://www.w3.org/2001/XMLSchema" xmlns:xs="http://www.w3.org/2001/XMLSchema" xmlns:p="http://schemas.microsoft.com/office/2006/metadata/properties" xmlns:ns2="8327ada1-41b3-4578-8b4c-839d6dd6b59a" targetNamespace="http://schemas.microsoft.com/office/2006/metadata/properties" ma:root="true" ma:fieldsID="0e7358ad9623c113f5f7eff2727eeb57" ns2:_="">
    <xsd:import namespace="8327ada1-41b3-4578-8b4c-839d6dd6b5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27ada1-41b3-4578-8b4c-839d6dd6b5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838CB8-0881-406E-A9B8-51DD25DC81A4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8327ada1-41b3-4578-8b4c-839d6dd6b59a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DD24316B-8354-494F-AAD2-737255834B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8D93675-C98A-4F97-8524-666065925310}">
  <ds:schemaRefs>
    <ds:schemaRef ds:uri="8327ada1-41b3-4578-8b4c-839d6dd6b59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1_Office Theme</Template>
  <TotalTime>2285</TotalTime>
  <Words>243</Words>
  <Application>Microsoft Office PowerPoint</Application>
  <PresentationFormat>Widescreen</PresentationFormat>
  <Paragraphs>43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Wingdings</vt:lpstr>
      <vt:lpstr>1_Office Theme</vt:lpstr>
      <vt:lpstr>2_Office Theme</vt:lpstr>
      <vt:lpstr>3_Office Theme</vt:lpstr>
      <vt:lpstr>3_Custom Design</vt:lpstr>
      <vt:lpstr>Custom Design</vt:lpstr>
      <vt:lpstr>1_Custom Design</vt:lpstr>
      <vt:lpstr>2_Custom Design</vt:lpstr>
      <vt:lpstr>PowerPoint Presentation</vt:lpstr>
      <vt:lpstr>Agenda</vt:lpstr>
      <vt:lpstr>Emerging Issues</vt:lpstr>
      <vt:lpstr>Private Equity Investments in Accounting Firms</vt:lpstr>
      <vt:lpstr>Private Equity Investments in Accounting Firms</vt:lpstr>
      <vt:lpstr>Questions or Comments</vt:lpstr>
      <vt:lpstr>Thank you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 Loague</dc:creator>
  <cp:lastModifiedBy>Linda Biek</cp:lastModifiedBy>
  <cp:revision>64</cp:revision>
  <dcterms:created xsi:type="dcterms:W3CDTF">2024-07-30T18:40:14Z</dcterms:created>
  <dcterms:modified xsi:type="dcterms:W3CDTF">2025-12-11T16:50:35Z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0x01010009A068D4A3CCDC469C0EEDB9C7FFD9A9</vt:lpwstr>
  </property>
  <property fmtid="{D5CDD505-2E9C-101B-9397-08002B2CF9AE}" pid="3" name="MediaServiceImageTags">
    <vt:lpwstr/>
  </property>
</Properties>
</file>