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  <p:sldMasterId id="2147483677" r:id="rId5"/>
    <p:sldMasterId id="2147483685" r:id="rId6"/>
    <p:sldMasterId id="2147483752" r:id="rId7"/>
    <p:sldMasterId id="2147483747" r:id="rId8"/>
    <p:sldMasterId id="2147483711" r:id="rId9"/>
    <p:sldMasterId id="2147483717" r:id="rId10"/>
    <p:sldMasterId id="2147483726" r:id="rId11"/>
  </p:sldMasterIdLst>
  <p:notesMasterIdLst>
    <p:notesMasterId r:id="rId25"/>
  </p:notesMasterIdLst>
  <p:sldIdLst>
    <p:sldId id="268" r:id="rId12"/>
    <p:sldId id="257" r:id="rId13"/>
    <p:sldId id="315" r:id="rId14"/>
    <p:sldId id="259" r:id="rId15"/>
    <p:sldId id="294" r:id="rId16"/>
    <p:sldId id="307" r:id="rId17"/>
    <p:sldId id="308" r:id="rId18"/>
    <p:sldId id="309" r:id="rId19"/>
    <p:sldId id="310" r:id="rId20"/>
    <p:sldId id="311" r:id="rId21"/>
    <p:sldId id="298" r:id="rId22"/>
    <p:sldId id="301" r:id="rId23"/>
    <p:sldId id="31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5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3BB10E-D0E5-4467-9EEC-9E9B5423A780}" v="13" dt="2025-12-05T22:05:27.6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224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B9D3B2-EC6B-41F9-8B74-B2A9C2A2A638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BAB4E7-BF6A-4754-986B-3D1193EDACFE}">
      <dgm:prSet phldrT="[Text]" custT="1"/>
      <dgm:spPr/>
      <dgm:t>
        <a:bodyPr/>
        <a:lstStyle/>
        <a:p>
          <a:r>
            <a:rPr lang="en-US" sz="2000" b="1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January to May</a:t>
          </a:r>
        </a:p>
      </dgm:t>
    </dgm:pt>
    <dgm:pt modelId="{436F80F9-4392-4225-A47B-C2F27D4BBC98}" type="parTrans" cxnId="{8C9976FF-C87E-4FA3-A4EE-4126A633925B}">
      <dgm:prSet/>
      <dgm:spPr/>
      <dgm:t>
        <a:bodyPr/>
        <a:lstStyle/>
        <a:p>
          <a:endParaRPr lang="en-US"/>
        </a:p>
      </dgm:t>
    </dgm:pt>
    <dgm:pt modelId="{818761E5-9CB2-4981-99F7-9CC377B85287}" type="sibTrans" cxnId="{8C9976FF-C87E-4FA3-A4EE-4126A633925B}">
      <dgm:prSet/>
      <dgm:spPr/>
      <dgm:t>
        <a:bodyPr/>
        <a:lstStyle/>
        <a:p>
          <a:endParaRPr lang="en-US"/>
        </a:p>
      </dgm:t>
    </dgm:pt>
    <dgm:pt modelId="{A3D2531D-D09A-4F35-9889-37B65F4BA633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2000" b="1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June</a:t>
          </a:r>
        </a:p>
      </dgm:t>
    </dgm:pt>
    <dgm:pt modelId="{FEA244C0-D96F-4E76-A7E3-6713941B3910}" type="parTrans" cxnId="{8F5AE98A-8282-43D2-98DB-0F9A4ABCC9CB}">
      <dgm:prSet/>
      <dgm:spPr/>
      <dgm:t>
        <a:bodyPr/>
        <a:lstStyle/>
        <a:p>
          <a:endParaRPr lang="en-US"/>
        </a:p>
      </dgm:t>
    </dgm:pt>
    <dgm:pt modelId="{829D583B-E2C6-4F78-B57D-E42E61F25492}" type="sibTrans" cxnId="{8F5AE98A-8282-43D2-98DB-0F9A4ABCC9CB}">
      <dgm:prSet/>
      <dgm:spPr/>
      <dgm:t>
        <a:bodyPr/>
        <a:lstStyle/>
        <a:p>
          <a:endParaRPr lang="en-US"/>
        </a:p>
      </dgm:t>
    </dgm:pt>
    <dgm:pt modelId="{7EECA62B-4F01-4679-9BFD-BF76E4E03D83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2000" b="1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September</a:t>
          </a:r>
        </a:p>
      </dgm:t>
    </dgm:pt>
    <dgm:pt modelId="{11DE1E92-E0D2-47FB-A88B-7771FC01AAA9}" type="parTrans" cxnId="{715235CA-A96C-48FB-B489-148DCEE11A72}">
      <dgm:prSet/>
      <dgm:spPr/>
      <dgm:t>
        <a:bodyPr/>
        <a:lstStyle/>
        <a:p>
          <a:endParaRPr lang="en-US"/>
        </a:p>
      </dgm:t>
    </dgm:pt>
    <dgm:pt modelId="{7C3B368A-5EE5-408B-871B-893BDAE4F46E}" type="sibTrans" cxnId="{715235CA-A96C-48FB-B489-148DCEE11A72}">
      <dgm:prSet/>
      <dgm:spPr/>
      <dgm:t>
        <a:bodyPr/>
        <a:lstStyle/>
        <a:p>
          <a:endParaRPr lang="en-US"/>
        </a:p>
      </dgm:t>
    </dgm:pt>
    <dgm:pt modelId="{A4949AA5-2ABA-4FC7-BBA1-EFD8E165C958}">
      <dgm:prSet phldrT="[Text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sz="2000" b="1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December</a:t>
          </a:r>
        </a:p>
      </dgm:t>
    </dgm:pt>
    <dgm:pt modelId="{4C6CC3A8-9DA4-461E-A48F-1E99ABF81F46}" type="parTrans" cxnId="{8E9EB3F1-6405-4DBD-AFFA-6AD1CC6A3F87}">
      <dgm:prSet/>
      <dgm:spPr/>
      <dgm:t>
        <a:bodyPr/>
        <a:lstStyle/>
        <a:p>
          <a:endParaRPr lang="en-US"/>
        </a:p>
      </dgm:t>
    </dgm:pt>
    <dgm:pt modelId="{7841F695-8ED1-48EE-B916-F5C4DE0C3117}" type="sibTrans" cxnId="{8E9EB3F1-6405-4DBD-AFFA-6AD1CC6A3F87}">
      <dgm:prSet/>
      <dgm:spPr/>
      <dgm:t>
        <a:bodyPr/>
        <a:lstStyle/>
        <a:p>
          <a:endParaRPr lang="en-US"/>
        </a:p>
      </dgm:t>
    </dgm:pt>
    <dgm:pt modelId="{FFE4E040-8377-4BB8-A3DD-724942B99956}" type="pres">
      <dgm:prSet presAssocID="{5EB9D3B2-EC6B-41F9-8B74-B2A9C2A2A638}" presName="rootnode" presStyleCnt="0">
        <dgm:presLayoutVars>
          <dgm:chMax/>
          <dgm:chPref/>
          <dgm:dir/>
          <dgm:animLvl val="lvl"/>
        </dgm:presLayoutVars>
      </dgm:prSet>
      <dgm:spPr/>
    </dgm:pt>
    <dgm:pt modelId="{A5610529-E4D2-42E1-AA02-5392A7F25D42}" type="pres">
      <dgm:prSet presAssocID="{44BAB4E7-BF6A-4754-986B-3D1193EDACFE}" presName="composite" presStyleCnt="0"/>
      <dgm:spPr/>
    </dgm:pt>
    <dgm:pt modelId="{CD1FB841-8F71-42AB-A13C-735082EA8CD4}" type="pres">
      <dgm:prSet presAssocID="{44BAB4E7-BF6A-4754-986B-3D1193EDACFE}" presName="bentUpArrow1" presStyleLbl="alignImgPlace1" presStyleIdx="0" presStyleCnt="3"/>
      <dgm:spPr/>
    </dgm:pt>
    <dgm:pt modelId="{965D0945-018B-4B5A-8E5C-D8EA0A6444E2}" type="pres">
      <dgm:prSet presAssocID="{44BAB4E7-BF6A-4754-986B-3D1193EDACFE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A98044A6-FE32-4D18-A3B2-22EA2553EB29}" type="pres">
      <dgm:prSet presAssocID="{44BAB4E7-BF6A-4754-986B-3D1193EDACFE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BEB90387-07CC-4F91-A65A-69502EA17D8A}" type="pres">
      <dgm:prSet presAssocID="{818761E5-9CB2-4981-99F7-9CC377B85287}" presName="sibTrans" presStyleCnt="0"/>
      <dgm:spPr/>
    </dgm:pt>
    <dgm:pt modelId="{A7CC6353-332D-4E5A-BEE4-6C6592582A1E}" type="pres">
      <dgm:prSet presAssocID="{A3D2531D-D09A-4F35-9889-37B65F4BA633}" presName="composite" presStyleCnt="0"/>
      <dgm:spPr/>
    </dgm:pt>
    <dgm:pt modelId="{72105788-31F7-4E4A-BF02-06B2C436D26C}" type="pres">
      <dgm:prSet presAssocID="{A3D2531D-D09A-4F35-9889-37B65F4BA633}" presName="bentUpArrow1" presStyleLbl="alignImgPlace1" presStyleIdx="1" presStyleCnt="3"/>
      <dgm:spPr/>
    </dgm:pt>
    <dgm:pt modelId="{4585F9E6-B07E-4440-A550-0D620B199A02}" type="pres">
      <dgm:prSet presAssocID="{A3D2531D-D09A-4F35-9889-37B65F4BA633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</dgm:pt>
    <dgm:pt modelId="{ABE35A36-B81C-4F48-B263-B7D04F0382EC}" type="pres">
      <dgm:prSet presAssocID="{A3D2531D-D09A-4F35-9889-37B65F4BA633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E01EC660-BD42-4A02-A4EB-935DD007E87E}" type="pres">
      <dgm:prSet presAssocID="{829D583B-E2C6-4F78-B57D-E42E61F25492}" presName="sibTrans" presStyleCnt="0"/>
      <dgm:spPr/>
    </dgm:pt>
    <dgm:pt modelId="{0F3B8250-D73F-4AC3-9612-03B9771DDB12}" type="pres">
      <dgm:prSet presAssocID="{7EECA62B-4F01-4679-9BFD-BF76E4E03D83}" presName="composite" presStyleCnt="0"/>
      <dgm:spPr/>
    </dgm:pt>
    <dgm:pt modelId="{84E55631-BA27-47CD-9671-1000950A63DB}" type="pres">
      <dgm:prSet presAssocID="{7EECA62B-4F01-4679-9BFD-BF76E4E03D83}" presName="bentUpArrow1" presStyleLbl="alignImgPlace1" presStyleIdx="2" presStyleCnt="3"/>
      <dgm:spPr/>
    </dgm:pt>
    <dgm:pt modelId="{C9FA09CB-589B-4166-86A2-99B63CA0CF9D}" type="pres">
      <dgm:prSet presAssocID="{7EECA62B-4F01-4679-9BFD-BF76E4E03D83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881CC0D3-6D9F-438C-AC34-5386FDEDAC71}" type="pres">
      <dgm:prSet presAssocID="{7EECA62B-4F01-4679-9BFD-BF76E4E03D83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5FEBF804-790A-45E6-934D-1D8D4224322F}" type="pres">
      <dgm:prSet presAssocID="{7C3B368A-5EE5-408B-871B-893BDAE4F46E}" presName="sibTrans" presStyleCnt="0"/>
      <dgm:spPr/>
    </dgm:pt>
    <dgm:pt modelId="{0D8607AA-A511-49D1-9CEB-1A3AD4042C31}" type="pres">
      <dgm:prSet presAssocID="{A4949AA5-2ABA-4FC7-BBA1-EFD8E165C958}" presName="composite" presStyleCnt="0"/>
      <dgm:spPr/>
    </dgm:pt>
    <dgm:pt modelId="{277EF8B3-EB4E-452A-81D4-BC6B345CADD6}" type="pres">
      <dgm:prSet presAssocID="{A4949AA5-2ABA-4FC7-BBA1-EFD8E165C958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C102D42C-5614-42DE-A7D5-71C5570FE3DD}" type="presOf" srcId="{44BAB4E7-BF6A-4754-986B-3D1193EDACFE}" destId="{965D0945-018B-4B5A-8E5C-D8EA0A6444E2}" srcOrd="0" destOrd="0" presId="urn:microsoft.com/office/officeart/2005/8/layout/StepDownProcess"/>
    <dgm:cxn modelId="{8F5AE98A-8282-43D2-98DB-0F9A4ABCC9CB}" srcId="{5EB9D3B2-EC6B-41F9-8B74-B2A9C2A2A638}" destId="{A3D2531D-D09A-4F35-9889-37B65F4BA633}" srcOrd="1" destOrd="0" parTransId="{FEA244C0-D96F-4E76-A7E3-6713941B3910}" sibTransId="{829D583B-E2C6-4F78-B57D-E42E61F25492}"/>
    <dgm:cxn modelId="{6B58C296-5F19-4CFC-A42F-3603CA98C6CA}" type="presOf" srcId="{7EECA62B-4F01-4679-9BFD-BF76E4E03D83}" destId="{C9FA09CB-589B-4166-86A2-99B63CA0CF9D}" srcOrd="0" destOrd="0" presId="urn:microsoft.com/office/officeart/2005/8/layout/StepDownProcess"/>
    <dgm:cxn modelId="{429349A1-109A-415D-A910-8929E4984209}" type="presOf" srcId="{A4949AA5-2ABA-4FC7-BBA1-EFD8E165C958}" destId="{277EF8B3-EB4E-452A-81D4-BC6B345CADD6}" srcOrd="0" destOrd="0" presId="urn:microsoft.com/office/officeart/2005/8/layout/StepDownProcess"/>
    <dgm:cxn modelId="{715235CA-A96C-48FB-B489-148DCEE11A72}" srcId="{5EB9D3B2-EC6B-41F9-8B74-B2A9C2A2A638}" destId="{7EECA62B-4F01-4679-9BFD-BF76E4E03D83}" srcOrd="2" destOrd="0" parTransId="{11DE1E92-E0D2-47FB-A88B-7771FC01AAA9}" sibTransId="{7C3B368A-5EE5-408B-871B-893BDAE4F46E}"/>
    <dgm:cxn modelId="{60DD32D5-8513-472D-91FB-183B4C05FF66}" type="presOf" srcId="{A3D2531D-D09A-4F35-9889-37B65F4BA633}" destId="{4585F9E6-B07E-4440-A550-0D620B199A02}" srcOrd="0" destOrd="0" presId="urn:microsoft.com/office/officeart/2005/8/layout/StepDownProcess"/>
    <dgm:cxn modelId="{DCA5A2DB-7B1A-4710-8579-64330F7A0C45}" type="presOf" srcId="{5EB9D3B2-EC6B-41F9-8B74-B2A9C2A2A638}" destId="{FFE4E040-8377-4BB8-A3DD-724942B99956}" srcOrd="0" destOrd="0" presId="urn:microsoft.com/office/officeart/2005/8/layout/StepDownProcess"/>
    <dgm:cxn modelId="{8E9EB3F1-6405-4DBD-AFFA-6AD1CC6A3F87}" srcId="{5EB9D3B2-EC6B-41F9-8B74-B2A9C2A2A638}" destId="{A4949AA5-2ABA-4FC7-BBA1-EFD8E165C958}" srcOrd="3" destOrd="0" parTransId="{4C6CC3A8-9DA4-461E-A48F-1E99ABF81F46}" sibTransId="{7841F695-8ED1-48EE-B916-F5C4DE0C3117}"/>
    <dgm:cxn modelId="{8C9976FF-C87E-4FA3-A4EE-4126A633925B}" srcId="{5EB9D3B2-EC6B-41F9-8B74-B2A9C2A2A638}" destId="{44BAB4E7-BF6A-4754-986B-3D1193EDACFE}" srcOrd="0" destOrd="0" parTransId="{436F80F9-4392-4225-A47B-C2F27D4BBC98}" sibTransId="{818761E5-9CB2-4981-99F7-9CC377B85287}"/>
    <dgm:cxn modelId="{998AB9BF-4A93-4ACA-B911-20628B557825}" type="presParOf" srcId="{FFE4E040-8377-4BB8-A3DD-724942B99956}" destId="{A5610529-E4D2-42E1-AA02-5392A7F25D42}" srcOrd="0" destOrd="0" presId="urn:microsoft.com/office/officeart/2005/8/layout/StepDownProcess"/>
    <dgm:cxn modelId="{01ACEA1C-5E02-4DF4-8D8A-14541A2744C1}" type="presParOf" srcId="{A5610529-E4D2-42E1-AA02-5392A7F25D42}" destId="{CD1FB841-8F71-42AB-A13C-735082EA8CD4}" srcOrd="0" destOrd="0" presId="urn:microsoft.com/office/officeart/2005/8/layout/StepDownProcess"/>
    <dgm:cxn modelId="{7266F0AC-62CE-4445-9AFA-2623EE285126}" type="presParOf" srcId="{A5610529-E4D2-42E1-AA02-5392A7F25D42}" destId="{965D0945-018B-4B5A-8E5C-D8EA0A6444E2}" srcOrd="1" destOrd="0" presId="urn:microsoft.com/office/officeart/2005/8/layout/StepDownProcess"/>
    <dgm:cxn modelId="{59110CEA-1333-406E-9BAF-3E58ABE815D0}" type="presParOf" srcId="{A5610529-E4D2-42E1-AA02-5392A7F25D42}" destId="{A98044A6-FE32-4D18-A3B2-22EA2553EB29}" srcOrd="2" destOrd="0" presId="urn:microsoft.com/office/officeart/2005/8/layout/StepDownProcess"/>
    <dgm:cxn modelId="{5C5137C8-010B-4768-BDDC-EDB43CA58F27}" type="presParOf" srcId="{FFE4E040-8377-4BB8-A3DD-724942B99956}" destId="{BEB90387-07CC-4F91-A65A-69502EA17D8A}" srcOrd="1" destOrd="0" presId="urn:microsoft.com/office/officeart/2005/8/layout/StepDownProcess"/>
    <dgm:cxn modelId="{98B98A1C-BC22-48C8-837C-076E5C800C64}" type="presParOf" srcId="{FFE4E040-8377-4BB8-A3DD-724942B99956}" destId="{A7CC6353-332D-4E5A-BEE4-6C6592582A1E}" srcOrd="2" destOrd="0" presId="urn:microsoft.com/office/officeart/2005/8/layout/StepDownProcess"/>
    <dgm:cxn modelId="{F4881EEF-BA45-48EC-A7D4-49152A16DA7E}" type="presParOf" srcId="{A7CC6353-332D-4E5A-BEE4-6C6592582A1E}" destId="{72105788-31F7-4E4A-BF02-06B2C436D26C}" srcOrd="0" destOrd="0" presId="urn:microsoft.com/office/officeart/2005/8/layout/StepDownProcess"/>
    <dgm:cxn modelId="{B55B0767-7C18-4416-8F38-26546BB09F32}" type="presParOf" srcId="{A7CC6353-332D-4E5A-BEE4-6C6592582A1E}" destId="{4585F9E6-B07E-4440-A550-0D620B199A02}" srcOrd="1" destOrd="0" presId="urn:microsoft.com/office/officeart/2005/8/layout/StepDownProcess"/>
    <dgm:cxn modelId="{8AC29238-81CB-4B2F-9DC5-87D250C7E179}" type="presParOf" srcId="{A7CC6353-332D-4E5A-BEE4-6C6592582A1E}" destId="{ABE35A36-B81C-4F48-B263-B7D04F0382EC}" srcOrd="2" destOrd="0" presId="urn:microsoft.com/office/officeart/2005/8/layout/StepDownProcess"/>
    <dgm:cxn modelId="{CDAD1030-3044-4F4D-893B-9FB92946AFD2}" type="presParOf" srcId="{FFE4E040-8377-4BB8-A3DD-724942B99956}" destId="{E01EC660-BD42-4A02-A4EB-935DD007E87E}" srcOrd="3" destOrd="0" presId="urn:microsoft.com/office/officeart/2005/8/layout/StepDownProcess"/>
    <dgm:cxn modelId="{6624B83E-FBD8-43DD-A0F8-96B670FBF075}" type="presParOf" srcId="{FFE4E040-8377-4BB8-A3DD-724942B99956}" destId="{0F3B8250-D73F-4AC3-9612-03B9771DDB12}" srcOrd="4" destOrd="0" presId="urn:microsoft.com/office/officeart/2005/8/layout/StepDownProcess"/>
    <dgm:cxn modelId="{F82D4FE4-D638-44EB-9361-D86976AAB590}" type="presParOf" srcId="{0F3B8250-D73F-4AC3-9612-03B9771DDB12}" destId="{84E55631-BA27-47CD-9671-1000950A63DB}" srcOrd="0" destOrd="0" presId="urn:microsoft.com/office/officeart/2005/8/layout/StepDownProcess"/>
    <dgm:cxn modelId="{8EAFCC7F-4D0F-4D28-A560-6EEF50BD31CD}" type="presParOf" srcId="{0F3B8250-D73F-4AC3-9612-03B9771DDB12}" destId="{C9FA09CB-589B-4166-86A2-99B63CA0CF9D}" srcOrd="1" destOrd="0" presId="urn:microsoft.com/office/officeart/2005/8/layout/StepDownProcess"/>
    <dgm:cxn modelId="{E5D89BA6-BD0F-41D6-8746-4B6E6BE866DD}" type="presParOf" srcId="{0F3B8250-D73F-4AC3-9612-03B9771DDB12}" destId="{881CC0D3-6D9F-438C-AC34-5386FDEDAC71}" srcOrd="2" destOrd="0" presId="urn:microsoft.com/office/officeart/2005/8/layout/StepDownProcess"/>
    <dgm:cxn modelId="{2B5BEBFF-2CE6-4615-A2AA-986BDC34AFC7}" type="presParOf" srcId="{FFE4E040-8377-4BB8-A3DD-724942B99956}" destId="{5FEBF804-790A-45E6-934D-1D8D4224322F}" srcOrd="5" destOrd="0" presId="urn:microsoft.com/office/officeart/2005/8/layout/StepDownProcess"/>
    <dgm:cxn modelId="{0E8B1DB3-3CB2-40B3-8F36-D3BBA64E3F20}" type="presParOf" srcId="{FFE4E040-8377-4BB8-A3DD-724942B99956}" destId="{0D8607AA-A511-49D1-9CEB-1A3AD4042C31}" srcOrd="6" destOrd="0" presId="urn:microsoft.com/office/officeart/2005/8/layout/StepDownProcess"/>
    <dgm:cxn modelId="{572393F1-6746-4099-B0BC-8F7B5D0D812F}" type="presParOf" srcId="{0D8607AA-A511-49D1-9CEB-1A3AD4042C31}" destId="{277EF8B3-EB4E-452A-81D4-BC6B345CADD6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EEBDA8-648D-4C93-B691-FFA637266BC8}" type="doc">
      <dgm:prSet loTypeId="urn:microsoft.com/office/officeart/2005/8/layout/cycle6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A7DE5F0-9B4E-43AB-BA54-98560DC280E5}">
      <dgm:prSet phldrT="[Text]" phldr="0"/>
      <dgm:spPr/>
      <dgm:t>
        <a:bodyPr/>
        <a:lstStyle/>
        <a:p>
          <a:r>
            <a:rPr lang="en-US" b="1"/>
            <a:t>Simplification</a:t>
          </a:r>
        </a:p>
      </dgm:t>
    </dgm:pt>
    <dgm:pt modelId="{7333ACC0-F0F5-48BE-9EEB-9A0CF2411A24}" type="parTrans" cxnId="{F46A4CB4-CD6E-4941-B45A-830CF275EB03}">
      <dgm:prSet/>
      <dgm:spPr/>
      <dgm:t>
        <a:bodyPr/>
        <a:lstStyle/>
        <a:p>
          <a:endParaRPr lang="en-US" b="1"/>
        </a:p>
      </dgm:t>
    </dgm:pt>
    <dgm:pt modelId="{4CC0A065-C53F-44D2-80A1-2826AB968768}" type="sibTrans" cxnId="{F46A4CB4-CD6E-4941-B45A-830CF275EB03}">
      <dgm:prSet/>
      <dgm:spPr/>
      <dgm:t>
        <a:bodyPr/>
        <a:lstStyle/>
        <a:p>
          <a:endParaRPr lang="en-US" b="1"/>
        </a:p>
      </dgm:t>
    </dgm:pt>
    <dgm:pt modelId="{78608ECC-CBD6-458B-A2D1-DCEAAA6285EE}">
      <dgm:prSet phldrT="[Text]" phldr="0"/>
      <dgm:spPr/>
      <dgm:t>
        <a:bodyPr/>
        <a:lstStyle/>
        <a:p>
          <a:r>
            <a:rPr lang="en-US" b="1"/>
            <a:t>Mobilization</a:t>
          </a:r>
        </a:p>
      </dgm:t>
    </dgm:pt>
    <dgm:pt modelId="{F3270741-A36F-4483-931E-5BEC8064FAF7}" type="parTrans" cxnId="{7481F224-4DBC-4E6C-967B-35F1CBBCA90C}">
      <dgm:prSet/>
      <dgm:spPr/>
      <dgm:t>
        <a:bodyPr/>
        <a:lstStyle/>
        <a:p>
          <a:endParaRPr lang="en-US" b="1"/>
        </a:p>
      </dgm:t>
    </dgm:pt>
    <dgm:pt modelId="{662C42A1-4D62-4438-B4F4-BDE192365BC1}" type="sibTrans" cxnId="{7481F224-4DBC-4E6C-967B-35F1CBBCA90C}">
      <dgm:prSet/>
      <dgm:spPr/>
      <dgm:t>
        <a:bodyPr/>
        <a:lstStyle/>
        <a:p>
          <a:endParaRPr lang="en-US" b="1"/>
        </a:p>
      </dgm:t>
    </dgm:pt>
    <dgm:pt modelId="{A5C17AB0-1876-4BD2-9ACE-BCA34014619D}">
      <dgm:prSet phldrT="[Text]" phldr="0"/>
      <dgm:spPr/>
      <dgm:t>
        <a:bodyPr/>
        <a:lstStyle/>
        <a:p>
          <a:r>
            <a:rPr lang="en-US" b="1"/>
            <a:t>Adoption</a:t>
          </a:r>
        </a:p>
      </dgm:t>
    </dgm:pt>
    <dgm:pt modelId="{A69E743C-CD47-4426-9889-3EDFDF0B29E2}" type="parTrans" cxnId="{477EA97F-3CF7-46B2-8ACE-AA358CC257EA}">
      <dgm:prSet/>
      <dgm:spPr/>
      <dgm:t>
        <a:bodyPr/>
        <a:lstStyle/>
        <a:p>
          <a:endParaRPr lang="en-US" b="1"/>
        </a:p>
      </dgm:t>
    </dgm:pt>
    <dgm:pt modelId="{D6A85B22-C673-4071-978E-E1F4F8234456}" type="sibTrans" cxnId="{477EA97F-3CF7-46B2-8ACE-AA358CC257EA}">
      <dgm:prSet/>
      <dgm:spPr/>
      <dgm:t>
        <a:bodyPr/>
        <a:lstStyle/>
        <a:p>
          <a:endParaRPr lang="en-US" b="1"/>
        </a:p>
      </dgm:t>
    </dgm:pt>
    <dgm:pt modelId="{8206D66B-DB00-4179-B88E-A898AD61DEC5}">
      <dgm:prSet phldrT="[Text]" phldr="0"/>
      <dgm:spPr/>
      <dgm:t>
        <a:bodyPr/>
        <a:lstStyle/>
        <a:p>
          <a:r>
            <a:rPr lang="en-US" b="1"/>
            <a:t>Responsiveness</a:t>
          </a:r>
        </a:p>
      </dgm:t>
    </dgm:pt>
    <dgm:pt modelId="{7FC54CDC-8827-4EE7-B648-288662986E99}" type="parTrans" cxnId="{00F64B03-F2E0-4F8B-A49F-C9E2A04F817C}">
      <dgm:prSet/>
      <dgm:spPr/>
      <dgm:t>
        <a:bodyPr/>
        <a:lstStyle/>
        <a:p>
          <a:endParaRPr lang="en-US" b="1"/>
        </a:p>
      </dgm:t>
    </dgm:pt>
    <dgm:pt modelId="{1703FAC6-7601-497D-81AE-AB095CD71420}" type="sibTrans" cxnId="{00F64B03-F2E0-4F8B-A49F-C9E2A04F817C}">
      <dgm:prSet/>
      <dgm:spPr/>
      <dgm:t>
        <a:bodyPr/>
        <a:lstStyle/>
        <a:p>
          <a:endParaRPr lang="en-US" b="1"/>
        </a:p>
      </dgm:t>
    </dgm:pt>
    <dgm:pt modelId="{D811C8FF-528A-4364-9D6B-760BFF1DF453}">
      <dgm:prSet phldrT="[Text]" phldr="0"/>
      <dgm:spPr/>
      <dgm:t>
        <a:bodyPr/>
        <a:lstStyle/>
        <a:p>
          <a:r>
            <a:rPr lang="en-US" b="1"/>
            <a:t>Targeted Action</a:t>
          </a:r>
        </a:p>
      </dgm:t>
    </dgm:pt>
    <dgm:pt modelId="{EA1C83C3-62F8-4100-8533-978FD64D4293}" type="parTrans" cxnId="{802FE76D-BD75-48CC-AB8B-8DC71670FCD5}">
      <dgm:prSet/>
      <dgm:spPr/>
      <dgm:t>
        <a:bodyPr/>
        <a:lstStyle/>
        <a:p>
          <a:endParaRPr lang="en-US" b="1"/>
        </a:p>
      </dgm:t>
    </dgm:pt>
    <dgm:pt modelId="{DB6E3D36-3D84-46CC-A64C-A5D7801AD36A}" type="sibTrans" cxnId="{802FE76D-BD75-48CC-AB8B-8DC71670FCD5}">
      <dgm:prSet/>
      <dgm:spPr/>
      <dgm:t>
        <a:bodyPr/>
        <a:lstStyle/>
        <a:p>
          <a:endParaRPr lang="en-US" b="1"/>
        </a:p>
      </dgm:t>
    </dgm:pt>
    <dgm:pt modelId="{FE7C154F-E601-4A70-AD13-A01AED7CA838}" type="pres">
      <dgm:prSet presAssocID="{F8EEBDA8-648D-4C93-B691-FFA637266BC8}" presName="cycle" presStyleCnt="0">
        <dgm:presLayoutVars>
          <dgm:dir/>
          <dgm:resizeHandles val="exact"/>
        </dgm:presLayoutVars>
      </dgm:prSet>
      <dgm:spPr/>
    </dgm:pt>
    <dgm:pt modelId="{B7E512E3-AA83-4E43-A5C6-9037D5A8C909}" type="pres">
      <dgm:prSet presAssocID="{AA7DE5F0-9B4E-43AB-BA54-98560DC280E5}" presName="node" presStyleLbl="node1" presStyleIdx="0" presStyleCnt="5" custScaleX="129634" custScaleY="128493">
        <dgm:presLayoutVars>
          <dgm:bulletEnabled val="1"/>
        </dgm:presLayoutVars>
      </dgm:prSet>
      <dgm:spPr/>
    </dgm:pt>
    <dgm:pt modelId="{D9DDA78F-6AC2-48EF-8A89-5565EC85742D}" type="pres">
      <dgm:prSet presAssocID="{AA7DE5F0-9B4E-43AB-BA54-98560DC280E5}" presName="spNode" presStyleCnt="0"/>
      <dgm:spPr/>
    </dgm:pt>
    <dgm:pt modelId="{E086AC5B-F3B8-40CF-9BAD-B7A060A671BE}" type="pres">
      <dgm:prSet presAssocID="{4CC0A065-C53F-44D2-80A1-2826AB968768}" presName="sibTrans" presStyleLbl="sibTrans1D1" presStyleIdx="0" presStyleCnt="5"/>
      <dgm:spPr/>
    </dgm:pt>
    <dgm:pt modelId="{1BC1F8EA-8AD5-4907-B43A-A34EA55C99F9}" type="pres">
      <dgm:prSet presAssocID="{78608ECC-CBD6-458B-A2D1-DCEAAA6285EE}" presName="node" presStyleLbl="node1" presStyleIdx="1" presStyleCnt="5" custScaleX="129634" custScaleY="128493">
        <dgm:presLayoutVars>
          <dgm:bulletEnabled val="1"/>
        </dgm:presLayoutVars>
      </dgm:prSet>
      <dgm:spPr/>
    </dgm:pt>
    <dgm:pt modelId="{BC7983C8-5E7D-4EF2-A25E-6388AE0B1426}" type="pres">
      <dgm:prSet presAssocID="{78608ECC-CBD6-458B-A2D1-DCEAAA6285EE}" presName="spNode" presStyleCnt="0"/>
      <dgm:spPr/>
    </dgm:pt>
    <dgm:pt modelId="{1B2BDE17-F31A-4685-B4CB-5D33E6D4294B}" type="pres">
      <dgm:prSet presAssocID="{662C42A1-4D62-4438-B4F4-BDE192365BC1}" presName="sibTrans" presStyleLbl="sibTrans1D1" presStyleIdx="1" presStyleCnt="5"/>
      <dgm:spPr/>
    </dgm:pt>
    <dgm:pt modelId="{9D7D2177-DEF5-4AA8-911B-677A16549BFC}" type="pres">
      <dgm:prSet presAssocID="{A5C17AB0-1876-4BD2-9ACE-BCA34014619D}" presName="node" presStyleLbl="node1" presStyleIdx="2" presStyleCnt="5" custScaleX="129634" custScaleY="128493">
        <dgm:presLayoutVars>
          <dgm:bulletEnabled val="1"/>
        </dgm:presLayoutVars>
      </dgm:prSet>
      <dgm:spPr/>
    </dgm:pt>
    <dgm:pt modelId="{27A47C8D-C051-4970-A5DF-704998F968EC}" type="pres">
      <dgm:prSet presAssocID="{A5C17AB0-1876-4BD2-9ACE-BCA34014619D}" presName="spNode" presStyleCnt="0"/>
      <dgm:spPr/>
    </dgm:pt>
    <dgm:pt modelId="{01227278-2D05-4B15-9B8D-E563CD27EA19}" type="pres">
      <dgm:prSet presAssocID="{D6A85B22-C673-4071-978E-E1F4F8234456}" presName="sibTrans" presStyleLbl="sibTrans1D1" presStyleIdx="2" presStyleCnt="5"/>
      <dgm:spPr/>
    </dgm:pt>
    <dgm:pt modelId="{5FB3CE5D-A6A1-4077-922C-EAFE9FD25A43}" type="pres">
      <dgm:prSet presAssocID="{8206D66B-DB00-4179-B88E-A898AD61DEC5}" presName="node" presStyleLbl="node1" presStyleIdx="3" presStyleCnt="5" custScaleX="129634" custScaleY="128493">
        <dgm:presLayoutVars>
          <dgm:bulletEnabled val="1"/>
        </dgm:presLayoutVars>
      </dgm:prSet>
      <dgm:spPr/>
    </dgm:pt>
    <dgm:pt modelId="{71C8241B-56AD-4EA9-88C6-154F294E9A93}" type="pres">
      <dgm:prSet presAssocID="{8206D66B-DB00-4179-B88E-A898AD61DEC5}" presName="spNode" presStyleCnt="0"/>
      <dgm:spPr/>
    </dgm:pt>
    <dgm:pt modelId="{C72F94F2-96A4-468D-8136-7531F176EEAB}" type="pres">
      <dgm:prSet presAssocID="{1703FAC6-7601-497D-81AE-AB095CD71420}" presName="sibTrans" presStyleLbl="sibTrans1D1" presStyleIdx="3" presStyleCnt="5"/>
      <dgm:spPr/>
    </dgm:pt>
    <dgm:pt modelId="{261BE390-FD31-42C0-9822-4CFFF08BEFCE}" type="pres">
      <dgm:prSet presAssocID="{D811C8FF-528A-4364-9D6B-760BFF1DF453}" presName="node" presStyleLbl="node1" presStyleIdx="4" presStyleCnt="5" custScaleX="129634" custScaleY="128493">
        <dgm:presLayoutVars>
          <dgm:bulletEnabled val="1"/>
        </dgm:presLayoutVars>
      </dgm:prSet>
      <dgm:spPr/>
    </dgm:pt>
    <dgm:pt modelId="{84A06E60-E05A-4FB5-BFD2-CB568FE95B5D}" type="pres">
      <dgm:prSet presAssocID="{D811C8FF-528A-4364-9D6B-760BFF1DF453}" presName="spNode" presStyleCnt="0"/>
      <dgm:spPr/>
    </dgm:pt>
    <dgm:pt modelId="{A56B2463-DF44-43C4-B32D-FED2368996B0}" type="pres">
      <dgm:prSet presAssocID="{DB6E3D36-3D84-46CC-A64C-A5D7801AD36A}" presName="sibTrans" presStyleLbl="sibTrans1D1" presStyleIdx="4" presStyleCnt="5"/>
      <dgm:spPr/>
    </dgm:pt>
  </dgm:ptLst>
  <dgm:cxnLst>
    <dgm:cxn modelId="{00F64B03-F2E0-4F8B-A49F-C9E2A04F817C}" srcId="{F8EEBDA8-648D-4C93-B691-FFA637266BC8}" destId="{8206D66B-DB00-4179-B88E-A898AD61DEC5}" srcOrd="3" destOrd="0" parTransId="{7FC54CDC-8827-4EE7-B648-288662986E99}" sibTransId="{1703FAC6-7601-497D-81AE-AB095CD71420}"/>
    <dgm:cxn modelId="{5D2F890A-7174-4677-B406-A9FDB2F33929}" type="presOf" srcId="{4CC0A065-C53F-44D2-80A1-2826AB968768}" destId="{E086AC5B-F3B8-40CF-9BAD-B7A060A671BE}" srcOrd="0" destOrd="0" presId="urn:microsoft.com/office/officeart/2005/8/layout/cycle6"/>
    <dgm:cxn modelId="{073CBE1F-F8C9-4D38-B35F-E6A3A4DA8EBC}" type="presOf" srcId="{1703FAC6-7601-497D-81AE-AB095CD71420}" destId="{C72F94F2-96A4-468D-8136-7531F176EEAB}" srcOrd="0" destOrd="0" presId="urn:microsoft.com/office/officeart/2005/8/layout/cycle6"/>
    <dgm:cxn modelId="{7481F224-4DBC-4E6C-967B-35F1CBBCA90C}" srcId="{F8EEBDA8-648D-4C93-B691-FFA637266BC8}" destId="{78608ECC-CBD6-458B-A2D1-DCEAAA6285EE}" srcOrd="1" destOrd="0" parTransId="{F3270741-A36F-4483-931E-5BEC8064FAF7}" sibTransId="{662C42A1-4D62-4438-B4F4-BDE192365BC1}"/>
    <dgm:cxn modelId="{3CE67B5F-DAE5-4BE2-AE38-8A465153B2D6}" type="presOf" srcId="{A5C17AB0-1876-4BD2-9ACE-BCA34014619D}" destId="{9D7D2177-DEF5-4AA8-911B-677A16549BFC}" srcOrd="0" destOrd="0" presId="urn:microsoft.com/office/officeart/2005/8/layout/cycle6"/>
    <dgm:cxn modelId="{C838DB46-EEEC-4700-AC7D-8234BF300532}" type="presOf" srcId="{662C42A1-4D62-4438-B4F4-BDE192365BC1}" destId="{1B2BDE17-F31A-4685-B4CB-5D33E6D4294B}" srcOrd="0" destOrd="0" presId="urn:microsoft.com/office/officeart/2005/8/layout/cycle6"/>
    <dgm:cxn modelId="{802FE76D-BD75-48CC-AB8B-8DC71670FCD5}" srcId="{F8EEBDA8-648D-4C93-B691-FFA637266BC8}" destId="{D811C8FF-528A-4364-9D6B-760BFF1DF453}" srcOrd="4" destOrd="0" parTransId="{EA1C83C3-62F8-4100-8533-978FD64D4293}" sibTransId="{DB6E3D36-3D84-46CC-A64C-A5D7801AD36A}"/>
    <dgm:cxn modelId="{2E4AF34F-267E-43CE-BA48-12A2B84DDE9B}" type="presOf" srcId="{F8EEBDA8-648D-4C93-B691-FFA637266BC8}" destId="{FE7C154F-E601-4A70-AD13-A01AED7CA838}" srcOrd="0" destOrd="0" presId="urn:microsoft.com/office/officeart/2005/8/layout/cycle6"/>
    <dgm:cxn modelId="{20657255-F85D-41D5-B29C-EB35EEAEFE0C}" type="presOf" srcId="{8206D66B-DB00-4179-B88E-A898AD61DEC5}" destId="{5FB3CE5D-A6A1-4077-922C-EAFE9FD25A43}" srcOrd="0" destOrd="0" presId="urn:microsoft.com/office/officeart/2005/8/layout/cycle6"/>
    <dgm:cxn modelId="{E5ECE657-67C5-4352-ABC1-44C77684B9E3}" type="presOf" srcId="{78608ECC-CBD6-458B-A2D1-DCEAAA6285EE}" destId="{1BC1F8EA-8AD5-4907-B43A-A34EA55C99F9}" srcOrd="0" destOrd="0" presId="urn:microsoft.com/office/officeart/2005/8/layout/cycle6"/>
    <dgm:cxn modelId="{F1DDA078-9A7D-4D5F-A057-A9E6D98A1DBC}" type="presOf" srcId="{AA7DE5F0-9B4E-43AB-BA54-98560DC280E5}" destId="{B7E512E3-AA83-4E43-A5C6-9037D5A8C909}" srcOrd="0" destOrd="0" presId="urn:microsoft.com/office/officeart/2005/8/layout/cycle6"/>
    <dgm:cxn modelId="{477EA97F-3CF7-46B2-8ACE-AA358CC257EA}" srcId="{F8EEBDA8-648D-4C93-B691-FFA637266BC8}" destId="{A5C17AB0-1876-4BD2-9ACE-BCA34014619D}" srcOrd="2" destOrd="0" parTransId="{A69E743C-CD47-4426-9889-3EDFDF0B29E2}" sibTransId="{D6A85B22-C673-4071-978E-E1F4F8234456}"/>
    <dgm:cxn modelId="{ADB9FBAD-0FAD-4844-8FD1-D7C8EC93EEFD}" type="presOf" srcId="{D811C8FF-528A-4364-9D6B-760BFF1DF453}" destId="{261BE390-FD31-42C0-9822-4CFFF08BEFCE}" srcOrd="0" destOrd="0" presId="urn:microsoft.com/office/officeart/2005/8/layout/cycle6"/>
    <dgm:cxn modelId="{F46A4CB4-CD6E-4941-B45A-830CF275EB03}" srcId="{F8EEBDA8-648D-4C93-B691-FFA637266BC8}" destId="{AA7DE5F0-9B4E-43AB-BA54-98560DC280E5}" srcOrd="0" destOrd="0" parTransId="{7333ACC0-F0F5-48BE-9EEB-9A0CF2411A24}" sibTransId="{4CC0A065-C53F-44D2-80A1-2826AB968768}"/>
    <dgm:cxn modelId="{30116DC3-B451-4C94-8ACA-12FDC1BCFC5E}" type="presOf" srcId="{DB6E3D36-3D84-46CC-A64C-A5D7801AD36A}" destId="{A56B2463-DF44-43C4-B32D-FED2368996B0}" srcOrd="0" destOrd="0" presId="urn:microsoft.com/office/officeart/2005/8/layout/cycle6"/>
    <dgm:cxn modelId="{F941D3D1-4491-43BF-8FDE-00E80B858046}" type="presOf" srcId="{D6A85B22-C673-4071-978E-E1F4F8234456}" destId="{01227278-2D05-4B15-9B8D-E563CD27EA19}" srcOrd="0" destOrd="0" presId="urn:microsoft.com/office/officeart/2005/8/layout/cycle6"/>
    <dgm:cxn modelId="{0841F617-F1CC-4985-8DB4-6812CE898FE3}" type="presParOf" srcId="{FE7C154F-E601-4A70-AD13-A01AED7CA838}" destId="{B7E512E3-AA83-4E43-A5C6-9037D5A8C909}" srcOrd="0" destOrd="0" presId="urn:microsoft.com/office/officeart/2005/8/layout/cycle6"/>
    <dgm:cxn modelId="{D33CE5AA-F40C-451F-AE8A-15F35B0AC30E}" type="presParOf" srcId="{FE7C154F-E601-4A70-AD13-A01AED7CA838}" destId="{D9DDA78F-6AC2-48EF-8A89-5565EC85742D}" srcOrd="1" destOrd="0" presId="urn:microsoft.com/office/officeart/2005/8/layout/cycle6"/>
    <dgm:cxn modelId="{0E95D5F5-4AEC-48BC-A150-E9159A1CBF63}" type="presParOf" srcId="{FE7C154F-E601-4A70-AD13-A01AED7CA838}" destId="{E086AC5B-F3B8-40CF-9BAD-B7A060A671BE}" srcOrd="2" destOrd="0" presId="urn:microsoft.com/office/officeart/2005/8/layout/cycle6"/>
    <dgm:cxn modelId="{B11F78FF-C3E1-4244-9ACA-8D12B0F00D51}" type="presParOf" srcId="{FE7C154F-E601-4A70-AD13-A01AED7CA838}" destId="{1BC1F8EA-8AD5-4907-B43A-A34EA55C99F9}" srcOrd="3" destOrd="0" presId="urn:microsoft.com/office/officeart/2005/8/layout/cycle6"/>
    <dgm:cxn modelId="{BA74C6C8-E028-401C-BAE3-AAB6FFB81BA3}" type="presParOf" srcId="{FE7C154F-E601-4A70-AD13-A01AED7CA838}" destId="{BC7983C8-5E7D-4EF2-A25E-6388AE0B1426}" srcOrd="4" destOrd="0" presId="urn:microsoft.com/office/officeart/2005/8/layout/cycle6"/>
    <dgm:cxn modelId="{697DF16F-3F9B-4AD1-A941-BB36F63086EC}" type="presParOf" srcId="{FE7C154F-E601-4A70-AD13-A01AED7CA838}" destId="{1B2BDE17-F31A-4685-B4CB-5D33E6D4294B}" srcOrd="5" destOrd="0" presId="urn:microsoft.com/office/officeart/2005/8/layout/cycle6"/>
    <dgm:cxn modelId="{2836FFCA-A3A7-423E-B75E-0121CE44D8C8}" type="presParOf" srcId="{FE7C154F-E601-4A70-AD13-A01AED7CA838}" destId="{9D7D2177-DEF5-4AA8-911B-677A16549BFC}" srcOrd="6" destOrd="0" presId="urn:microsoft.com/office/officeart/2005/8/layout/cycle6"/>
    <dgm:cxn modelId="{0D3DBFAE-9C7D-435F-9353-2E24DE935E48}" type="presParOf" srcId="{FE7C154F-E601-4A70-AD13-A01AED7CA838}" destId="{27A47C8D-C051-4970-A5DF-704998F968EC}" srcOrd="7" destOrd="0" presId="urn:microsoft.com/office/officeart/2005/8/layout/cycle6"/>
    <dgm:cxn modelId="{89ACD091-1CA6-444A-B013-EDCB02967589}" type="presParOf" srcId="{FE7C154F-E601-4A70-AD13-A01AED7CA838}" destId="{01227278-2D05-4B15-9B8D-E563CD27EA19}" srcOrd="8" destOrd="0" presId="urn:microsoft.com/office/officeart/2005/8/layout/cycle6"/>
    <dgm:cxn modelId="{2380F818-9DBB-4931-9B35-878C80B4ECD1}" type="presParOf" srcId="{FE7C154F-E601-4A70-AD13-A01AED7CA838}" destId="{5FB3CE5D-A6A1-4077-922C-EAFE9FD25A43}" srcOrd="9" destOrd="0" presId="urn:microsoft.com/office/officeart/2005/8/layout/cycle6"/>
    <dgm:cxn modelId="{D080721F-976F-4BE2-80A8-96CE236F600C}" type="presParOf" srcId="{FE7C154F-E601-4A70-AD13-A01AED7CA838}" destId="{71C8241B-56AD-4EA9-88C6-154F294E9A93}" srcOrd="10" destOrd="0" presId="urn:microsoft.com/office/officeart/2005/8/layout/cycle6"/>
    <dgm:cxn modelId="{EC3D95A4-612F-482F-A38B-7F224A78836D}" type="presParOf" srcId="{FE7C154F-E601-4A70-AD13-A01AED7CA838}" destId="{C72F94F2-96A4-468D-8136-7531F176EEAB}" srcOrd="11" destOrd="0" presId="urn:microsoft.com/office/officeart/2005/8/layout/cycle6"/>
    <dgm:cxn modelId="{30A49529-5720-47FB-B510-7668E95AE76F}" type="presParOf" srcId="{FE7C154F-E601-4A70-AD13-A01AED7CA838}" destId="{261BE390-FD31-42C0-9822-4CFFF08BEFCE}" srcOrd="12" destOrd="0" presId="urn:microsoft.com/office/officeart/2005/8/layout/cycle6"/>
    <dgm:cxn modelId="{A7A334E4-9E3B-4B9C-AD2F-5E36E0CFF2AA}" type="presParOf" srcId="{FE7C154F-E601-4A70-AD13-A01AED7CA838}" destId="{84A06E60-E05A-4FB5-BFD2-CB568FE95B5D}" srcOrd="13" destOrd="0" presId="urn:microsoft.com/office/officeart/2005/8/layout/cycle6"/>
    <dgm:cxn modelId="{C6DF45EC-774C-4F40-A373-A87030AE07A3}" type="presParOf" srcId="{FE7C154F-E601-4A70-AD13-A01AED7CA838}" destId="{A56B2463-DF44-43C4-B32D-FED2368996B0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FB841-8F71-42AB-A13C-735082EA8CD4}">
      <dsp:nvSpPr>
        <dsp:cNvPr id="0" name=""/>
        <dsp:cNvSpPr/>
      </dsp:nvSpPr>
      <dsp:spPr>
        <a:xfrm rot="5400000">
          <a:off x="2721646" y="1121695"/>
          <a:ext cx="985092" cy="11214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5D0945-018B-4B5A-8E5C-D8EA0A6444E2}">
      <dsp:nvSpPr>
        <dsp:cNvPr id="0" name=""/>
        <dsp:cNvSpPr/>
      </dsp:nvSpPr>
      <dsp:spPr>
        <a:xfrm>
          <a:off x="2460656" y="29700"/>
          <a:ext cx="1658315" cy="1160767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January to May</a:t>
          </a:r>
        </a:p>
      </dsp:txBody>
      <dsp:txXfrm>
        <a:off x="2517330" y="86374"/>
        <a:ext cx="1544967" cy="1047419"/>
      </dsp:txXfrm>
    </dsp:sp>
    <dsp:sp modelId="{A98044A6-FE32-4D18-A3B2-22EA2553EB29}">
      <dsp:nvSpPr>
        <dsp:cNvPr id="0" name=""/>
        <dsp:cNvSpPr/>
      </dsp:nvSpPr>
      <dsp:spPr>
        <a:xfrm>
          <a:off x="4118972" y="140406"/>
          <a:ext cx="1206100" cy="938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105788-31F7-4E4A-BF02-06B2C436D26C}">
      <dsp:nvSpPr>
        <dsp:cNvPr id="0" name=""/>
        <dsp:cNvSpPr/>
      </dsp:nvSpPr>
      <dsp:spPr>
        <a:xfrm rot="5400000">
          <a:off x="4096565" y="2425619"/>
          <a:ext cx="985092" cy="11214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85F9E6-B07E-4440-A550-0D620B199A02}">
      <dsp:nvSpPr>
        <dsp:cNvPr id="0" name=""/>
        <dsp:cNvSpPr/>
      </dsp:nvSpPr>
      <dsp:spPr>
        <a:xfrm>
          <a:off x="3835576" y="1333625"/>
          <a:ext cx="1658315" cy="1160767"/>
        </a:xfrm>
        <a:prstGeom prst="roundRect">
          <a:avLst>
            <a:gd name="adj" fmla="val 16670"/>
          </a:avLst>
        </a:prstGeom>
        <a:solidFill>
          <a:schemeClr val="accent3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June</a:t>
          </a:r>
        </a:p>
      </dsp:txBody>
      <dsp:txXfrm>
        <a:off x="3892250" y="1390299"/>
        <a:ext cx="1544967" cy="1047419"/>
      </dsp:txXfrm>
    </dsp:sp>
    <dsp:sp modelId="{ABE35A36-B81C-4F48-B263-B7D04F0382EC}">
      <dsp:nvSpPr>
        <dsp:cNvPr id="0" name=""/>
        <dsp:cNvSpPr/>
      </dsp:nvSpPr>
      <dsp:spPr>
        <a:xfrm>
          <a:off x="5493891" y="1444330"/>
          <a:ext cx="1206100" cy="938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E55631-BA27-47CD-9671-1000950A63DB}">
      <dsp:nvSpPr>
        <dsp:cNvPr id="0" name=""/>
        <dsp:cNvSpPr/>
      </dsp:nvSpPr>
      <dsp:spPr>
        <a:xfrm rot="5400000">
          <a:off x="5471485" y="3729544"/>
          <a:ext cx="985092" cy="11214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FA09CB-589B-4166-86A2-99B63CA0CF9D}">
      <dsp:nvSpPr>
        <dsp:cNvPr id="0" name=""/>
        <dsp:cNvSpPr/>
      </dsp:nvSpPr>
      <dsp:spPr>
        <a:xfrm>
          <a:off x="5210496" y="2637549"/>
          <a:ext cx="1658315" cy="1160767"/>
        </a:xfrm>
        <a:prstGeom prst="roundRect">
          <a:avLst>
            <a:gd name="adj" fmla="val 16670"/>
          </a:avLst>
        </a:prstGeom>
        <a:solidFill>
          <a:schemeClr val="accent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September</a:t>
          </a:r>
        </a:p>
      </dsp:txBody>
      <dsp:txXfrm>
        <a:off x="5267170" y="2694223"/>
        <a:ext cx="1544967" cy="1047419"/>
      </dsp:txXfrm>
    </dsp:sp>
    <dsp:sp modelId="{881CC0D3-6D9F-438C-AC34-5386FDEDAC71}">
      <dsp:nvSpPr>
        <dsp:cNvPr id="0" name=""/>
        <dsp:cNvSpPr/>
      </dsp:nvSpPr>
      <dsp:spPr>
        <a:xfrm>
          <a:off x="6868811" y="2748255"/>
          <a:ext cx="1206100" cy="938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7EF8B3-EB4E-452A-81D4-BC6B345CADD6}">
      <dsp:nvSpPr>
        <dsp:cNvPr id="0" name=""/>
        <dsp:cNvSpPr/>
      </dsp:nvSpPr>
      <dsp:spPr>
        <a:xfrm>
          <a:off x="6585415" y="3941474"/>
          <a:ext cx="1658315" cy="1160767"/>
        </a:xfrm>
        <a:prstGeom prst="roundRect">
          <a:avLst>
            <a:gd name="adj" fmla="val 16670"/>
          </a:avLst>
        </a:prstGeom>
        <a:solidFill>
          <a:schemeClr val="accent4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rPr>
            <a:t>December</a:t>
          </a:r>
        </a:p>
      </dsp:txBody>
      <dsp:txXfrm>
        <a:off x="6642089" y="3998148"/>
        <a:ext cx="1544967" cy="10474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E512E3-AA83-4E43-A5C6-9037D5A8C909}">
      <dsp:nvSpPr>
        <dsp:cNvPr id="0" name=""/>
        <dsp:cNvSpPr/>
      </dsp:nvSpPr>
      <dsp:spPr>
        <a:xfrm>
          <a:off x="2179855" y="-99580"/>
          <a:ext cx="1851878" cy="119312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Simplification</a:t>
          </a:r>
        </a:p>
      </dsp:txBody>
      <dsp:txXfrm>
        <a:off x="2238099" y="-41336"/>
        <a:ext cx="1735390" cy="1076638"/>
      </dsp:txXfrm>
    </dsp:sp>
    <dsp:sp modelId="{E086AC5B-F3B8-40CF-9BAD-B7A060A671BE}">
      <dsp:nvSpPr>
        <dsp:cNvPr id="0" name=""/>
        <dsp:cNvSpPr/>
      </dsp:nvSpPr>
      <dsp:spPr>
        <a:xfrm>
          <a:off x="1249473" y="496982"/>
          <a:ext cx="3712641" cy="3712641"/>
        </a:xfrm>
        <a:custGeom>
          <a:avLst/>
          <a:gdLst/>
          <a:ahLst/>
          <a:cxnLst/>
          <a:rect l="0" t="0" r="0" b="0"/>
          <a:pathLst>
            <a:path>
              <a:moveTo>
                <a:pt x="2788118" y="250805"/>
              </a:moveTo>
              <a:arcTo wR="1856320" hR="1856320" stAng="18007783" swAng="1234973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C1F8EA-8AD5-4907-B43A-A34EA55C99F9}">
      <dsp:nvSpPr>
        <dsp:cNvPr id="0" name=""/>
        <dsp:cNvSpPr/>
      </dsp:nvSpPr>
      <dsp:spPr>
        <a:xfrm>
          <a:off x="3945320" y="1183105"/>
          <a:ext cx="1851878" cy="119312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Mobilization</a:t>
          </a:r>
        </a:p>
      </dsp:txBody>
      <dsp:txXfrm>
        <a:off x="4003564" y="1241349"/>
        <a:ext cx="1735390" cy="1076638"/>
      </dsp:txXfrm>
    </dsp:sp>
    <dsp:sp modelId="{1B2BDE17-F31A-4685-B4CB-5D33E6D4294B}">
      <dsp:nvSpPr>
        <dsp:cNvPr id="0" name=""/>
        <dsp:cNvSpPr/>
      </dsp:nvSpPr>
      <dsp:spPr>
        <a:xfrm>
          <a:off x="1249473" y="496982"/>
          <a:ext cx="3712641" cy="3712641"/>
        </a:xfrm>
        <a:custGeom>
          <a:avLst/>
          <a:gdLst/>
          <a:ahLst/>
          <a:cxnLst/>
          <a:rect l="0" t="0" r="0" b="0"/>
          <a:pathLst>
            <a:path>
              <a:moveTo>
                <a:pt x="3712364" y="1888380"/>
              </a:moveTo>
              <a:arcTo wR="1856320" hR="1856320" stAng="59375" swAng="1674882"/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7D2177-DEF5-4AA8-911B-677A16549BFC}">
      <dsp:nvSpPr>
        <dsp:cNvPr id="0" name=""/>
        <dsp:cNvSpPr/>
      </dsp:nvSpPr>
      <dsp:spPr>
        <a:xfrm>
          <a:off x="3270972" y="3258535"/>
          <a:ext cx="1851878" cy="119312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Adoption</a:t>
          </a:r>
        </a:p>
      </dsp:txBody>
      <dsp:txXfrm>
        <a:off x="3329216" y="3316779"/>
        <a:ext cx="1735390" cy="1076638"/>
      </dsp:txXfrm>
    </dsp:sp>
    <dsp:sp modelId="{01227278-2D05-4B15-9B8D-E563CD27EA19}">
      <dsp:nvSpPr>
        <dsp:cNvPr id="0" name=""/>
        <dsp:cNvSpPr/>
      </dsp:nvSpPr>
      <dsp:spPr>
        <a:xfrm>
          <a:off x="1249473" y="496982"/>
          <a:ext cx="3712641" cy="3712641"/>
        </a:xfrm>
        <a:custGeom>
          <a:avLst/>
          <a:gdLst/>
          <a:ahLst/>
          <a:cxnLst/>
          <a:rect l="0" t="0" r="0" b="0"/>
          <a:pathLst>
            <a:path>
              <a:moveTo>
                <a:pt x="2018208" y="3705568"/>
              </a:moveTo>
              <a:arcTo wR="1856320" hR="1856320" stAng="5099816" swAng="600367"/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3CE5D-A6A1-4077-922C-EAFE9FD25A43}">
      <dsp:nvSpPr>
        <dsp:cNvPr id="0" name=""/>
        <dsp:cNvSpPr/>
      </dsp:nvSpPr>
      <dsp:spPr>
        <a:xfrm>
          <a:off x="1088737" y="3258535"/>
          <a:ext cx="1851878" cy="119312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Responsiveness</a:t>
          </a:r>
        </a:p>
      </dsp:txBody>
      <dsp:txXfrm>
        <a:off x="1146981" y="3316779"/>
        <a:ext cx="1735390" cy="1076638"/>
      </dsp:txXfrm>
    </dsp:sp>
    <dsp:sp modelId="{C72F94F2-96A4-468D-8136-7531F176EEAB}">
      <dsp:nvSpPr>
        <dsp:cNvPr id="0" name=""/>
        <dsp:cNvSpPr/>
      </dsp:nvSpPr>
      <dsp:spPr>
        <a:xfrm>
          <a:off x="1249473" y="496982"/>
          <a:ext cx="3712641" cy="3712641"/>
        </a:xfrm>
        <a:custGeom>
          <a:avLst/>
          <a:gdLst/>
          <a:ahLst/>
          <a:cxnLst/>
          <a:rect l="0" t="0" r="0" b="0"/>
          <a:pathLst>
            <a:path>
              <a:moveTo>
                <a:pt x="231244" y="2753568"/>
              </a:moveTo>
              <a:arcTo wR="1856320" hR="1856320" stAng="9065744" swAng="1674882"/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1BE390-FD31-42C0-9822-4CFFF08BEFCE}">
      <dsp:nvSpPr>
        <dsp:cNvPr id="0" name=""/>
        <dsp:cNvSpPr/>
      </dsp:nvSpPr>
      <dsp:spPr>
        <a:xfrm>
          <a:off x="414389" y="1183105"/>
          <a:ext cx="1851878" cy="119312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Targeted Action</a:t>
          </a:r>
        </a:p>
      </dsp:txBody>
      <dsp:txXfrm>
        <a:off x="472633" y="1241349"/>
        <a:ext cx="1735390" cy="1076638"/>
      </dsp:txXfrm>
    </dsp:sp>
    <dsp:sp modelId="{A56B2463-DF44-43C4-B32D-FED2368996B0}">
      <dsp:nvSpPr>
        <dsp:cNvPr id="0" name=""/>
        <dsp:cNvSpPr/>
      </dsp:nvSpPr>
      <dsp:spPr>
        <a:xfrm>
          <a:off x="1249473" y="496982"/>
          <a:ext cx="3712641" cy="3712641"/>
        </a:xfrm>
        <a:custGeom>
          <a:avLst/>
          <a:gdLst/>
          <a:ahLst/>
          <a:cxnLst/>
          <a:rect l="0" t="0" r="0" b="0"/>
          <a:pathLst>
            <a:path>
              <a:moveTo>
                <a:pt x="419566" y="680878"/>
              </a:moveTo>
              <a:arcTo wR="1856320" hR="1856320" stAng="13157245" swAng="1234973"/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D0781-142E-CC49-A611-A51DCE654331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7B25E-7D87-DB4C-BF4D-098E9D284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0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771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9FBDC-14C8-43B0-E137-3A32FAD87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D60B2D-C969-0ED7-C70D-C2F7A4FD92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3A4851-F1F8-1507-A76E-3487E76E5A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8CB92-AC0A-079B-0F4B-C1D01ACB89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95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716333-4253-44B9-20AA-A1F95444F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C39601-CD2D-9AF5-80E0-91518ABACB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1EA23B4-2357-7B12-0DA5-1905D4561C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950B3-C0D4-9EDE-B436-17DA80EFEB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51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E3FBC-67D6-EBC0-2904-0B85051BC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5AD1DE-458A-DC5E-F98D-DD34517630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981661-94EA-4A0C-DB8D-5BDCEC8FA4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C6EE72-0FBF-A479-D72C-22B4C5E5C5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93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CC910-6569-0008-6ED9-7F85F2334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A3CF36-64A9-1769-774B-51297A196B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DB1B40-90F0-06D5-E0CD-30456F11E4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F040F6-D2DC-461B-ECAD-B9E38E43BF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66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979BF5-0B2C-D1C0-DFBA-361765351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9B4F9EB-75BF-8B3D-65AD-C68AB865D1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79FF3F-BBB2-57BF-234C-F23A4F4FAC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F60CE8-6372-89AE-5294-92C4C7171A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74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12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4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D398E4A3-EAC0-0BE6-2F4B-EFA6998C6A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9344"/>
          <a:stretch/>
        </p:blipFill>
        <p:spPr>
          <a:xfrm>
            <a:off x="4876874" y="396606"/>
            <a:ext cx="2438252" cy="133911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1"/>
            <a:ext cx="12192001" cy="411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820091" y="3057085"/>
            <a:ext cx="8751026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b="0" i="0" spc="0" baseline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Foundation for Ethics and Audit (IFEA) is a nonprofit organization dedicated to promoting high-quality, international standards in the areas of ethics, audit, and assurance, with the aim of serving the public good. IFEA accomplishes its mission through its two standard-setting bodies, the International Auditing and Assurance Standards Board (IAASB) and the International Ethics Standards Board for Accountants (IESBA).</a:t>
            </a:r>
          </a:p>
          <a:p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0A1493-6F9D-207E-E573-E4621BFDDE30}"/>
              </a:ext>
            </a:extLst>
          </p:cNvPr>
          <p:cNvSpPr txBox="1"/>
          <p:nvPr userDrawn="1"/>
        </p:nvSpPr>
        <p:spPr>
          <a:xfrm>
            <a:off x="0" y="2340192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3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A214976-CBA0-A1D5-F9B2-58760B5348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5447084" y="528809"/>
            <a:ext cx="1297833" cy="12323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Auditing and Assurance Standards Board sets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high-quality international standards for auditing, assurance, and quality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management that strengthen public confidence in the global profession.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6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C415EB-A487-D16E-226A-55CB1BAFF30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01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CD19FE-E24B-5B6B-1EF8-3FFD17CAAFFD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74171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3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635335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3D5903-92D0-85B3-FD78-C21E34898378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863476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ADDF4F-246E-E1A3-EE57-31294875A131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774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634AAC0-E37B-AECD-B0C9-397FC19E4B7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674487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97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566733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56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851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65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18124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82816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51891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19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187896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46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889003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565356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08969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97887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916894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61694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3214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1618933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438823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4099838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3659" y="912462"/>
            <a:ext cx="1512376" cy="1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3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, IAASB, 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1704" y="164884"/>
            <a:ext cx="1815806" cy="1968716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DCCF79A-FB85-03A6-01BD-6C114AB5B8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50216" y="164884"/>
            <a:ext cx="2727524" cy="950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2DAC97-A3C1-67CD-AF8C-755A6BA9BC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267510" y="1050660"/>
            <a:ext cx="2710230" cy="99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53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DCCF79A-FB85-03A6-01BD-6C114AB5B8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9442" y="282256"/>
            <a:ext cx="2923007" cy="10188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2DAC97-A3C1-67CD-AF8C-755A6BA9BC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222449" y="226591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13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57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E969F4-97EE-EE7D-0DD9-11837211B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80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39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-59377"/>
            <a:ext cx="12192000" cy="6917377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0B9318E-6CFB-517A-8DC1-DBE5229A04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278323" y="1235037"/>
            <a:ext cx="2426139" cy="2303814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8460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73881"/>
            <a:ext cx="3831336" cy="8697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1"/>
            <a:ext cx="3011424" cy="890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80594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692914"/>
            <a:ext cx="885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Auditing and Assurance Standards Board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50242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2AA819-BD9E-C600-05A0-6FD2382E0C32}"/>
              </a:ext>
            </a:extLst>
          </p:cNvPr>
          <p:cNvSpPr txBox="1"/>
          <p:nvPr userDrawn="1"/>
        </p:nvSpPr>
        <p:spPr>
          <a:xfrm>
            <a:off x="8953997" y="3800109"/>
            <a:ext cx="273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5301C7-F4D1-3414-B19F-13341E6B47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62535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2640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Bottom In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624FA-76FB-3BD9-ECAC-47BD68E25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331548" y="1199409"/>
            <a:ext cx="2423527" cy="2399293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1049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85756"/>
            <a:ext cx="3831336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0"/>
            <a:ext cx="3011424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9246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704785"/>
            <a:ext cx="852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Ethics Standards Board for Accountants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6211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BCCA985-B729-3249-3152-0C8201ECB55A}"/>
              </a:ext>
            </a:extLst>
          </p:cNvPr>
          <p:cNvSpPr txBox="1"/>
          <p:nvPr userDrawn="1"/>
        </p:nvSpPr>
        <p:spPr>
          <a:xfrm>
            <a:off x="8823365" y="3811980"/>
            <a:ext cx="3004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75B9A43-F3C7-E4C5-45D8-20D288E2A3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4098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20285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715175"/>
            <a:ext cx="704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Foundation for Ethics and Audit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7250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1221673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61442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BS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68129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205887"/>
            <a:ext cx="1074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Auditing and Assurance Standards Board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16321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712385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7BD668-652B-8325-2B91-3801AB7ED57E}"/>
              </a:ext>
            </a:extLst>
          </p:cNvPr>
          <p:cNvSpPr txBox="1"/>
          <p:nvPr userDrawn="1"/>
        </p:nvSpPr>
        <p:spPr>
          <a:xfrm>
            <a:off x="463296" y="3589735"/>
            <a:ext cx="1074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Ethics Standards Board for Accountants</a:t>
            </a:r>
          </a:p>
        </p:txBody>
      </p:sp>
    </p:spTree>
    <p:extLst>
      <p:ext uri="{BB962C8B-B14F-4D97-AF65-F5344CB8AC3E}">
        <p14:creationId xmlns:p14="http://schemas.microsoft.com/office/powerpoint/2010/main" val="11646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3168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35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4297018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1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808914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 -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997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63820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lobe with lights and dots&#10;&#10;Description automatically generated with medium confidence">
            <a:extLst>
              <a:ext uri="{FF2B5EF4-FFF2-40B4-BE49-F238E27FC236}">
                <a16:creationId xmlns:a16="http://schemas.microsoft.com/office/drawing/2014/main" id="{87A4172F-7958-2A2C-FAED-B373B360D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0411" b="12735"/>
          <a:stretch/>
        </p:blipFill>
        <p:spPr>
          <a:xfrm>
            <a:off x="0" y="-1"/>
            <a:ext cx="12192000" cy="45508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0" y="4465122"/>
            <a:ext cx="12192000" cy="2392878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0584" y="4720876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19649" y="5060395"/>
            <a:ext cx="5485659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926717" y="4900058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5489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699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93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8E723A3-AAFB-5829-A257-05340351D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06E414A0-FEB2-9CAB-42A4-E220C092CF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t="15625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5165766" y="3918857"/>
            <a:ext cx="7026234" cy="2939143"/>
          </a:xfrm>
          <a:prstGeom prst="rect">
            <a:avLst/>
          </a:prstGeom>
          <a:solidFill>
            <a:schemeClr val="tx1">
              <a:alpha val="9479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48214" y="4602122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84025" y="5452281"/>
            <a:ext cx="5378780" cy="1055398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879212" y="4555672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7848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0572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120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 - 3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47672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840030-2A8B-90A8-AD4A-3BF64A399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4650" y="5056186"/>
            <a:ext cx="1490554" cy="1616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95151" y="5746648"/>
            <a:ext cx="2126187" cy="7410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D6C7B-9708-ECB6-8CC3-3CAF592DD76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699052" y="5699286"/>
            <a:ext cx="2219099" cy="8118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8C7C42-AF72-EE18-C509-0EAF382C478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5000"/>
          </a:blip>
          <a:srcRect t="-1380" b="17684"/>
          <a:stretch/>
        </p:blipFill>
        <p:spPr>
          <a:xfrm>
            <a:off x="5462649" y="130629"/>
            <a:ext cx="6729351" cy="6727371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D873ABF-F8A2-7130-507B-CDB1A29202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260" y="5823917"/>
            <a:ext cx="2208810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err="1"/>
              <a:t>EthicsandAudit.org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3FC046F-DF83-B46E-9BF2-477CF95307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6858771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/>
              <a:t>International Foundation for Ethics and Audit</a:t>
            </a:r>
          </a:p>
        </p:txBody>
      </p:sp>
    </p:spTree>
    <p:extLst>
      <p:ext uri="{BB962C8B-B14F-4D97-AF65-F5344CB8AC3E}">
        <p14:creationId xmlns:p14="http://schemas.microsoft.com/office/powerpoint/2010/main" val="20016488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5966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27205" y="4972051"/>
            <a:ext cx="3610656" cy="1258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AA75F5-0A89-1A6E-6AD7-9CEDD104B8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5000"/>
          </a:blip>
          <a:srcRect t="-789" b="16650"/>
          <a:stretch/>
        </p:blipFill>
        <p:spPr>
          <a:xfrm>
            <a:off x="5462649" y="95003"/>
            <a:ext cx="6729351" cy="6762997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ADF24AB-90E7-2EA8-48FD-CF32569F94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12778" y="5705167"/>
            <a:ext cx="1496291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IAASB.org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9428978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Auditing and Assurance Standards Board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F9A2A-5191-7B90-16C8-80A6DF155187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2823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995B5C-4EAE-26C8-8EB6-2D408A782F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4420" y="4878036"/>
            <a:ext cx="3959846" cy="1448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FCF3ED0E-DF79-A38E-7AA0-5DCE0469126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C053BF-2EED-9865-5F53-6F86D7A917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88384" y="5705167"/>
            <a:ext cx="2220685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EthicsBoard.org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7600177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Ethics Standards Board for Accountants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1CA54C-CD06-E29E-9EA5-2B0FD850F202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29978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8305E93B-211D-4EFA-63FA-C74D5B1C9A17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3">
              <a:alpha val="89617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3">
              <a:lumMod val="60000"/>
              <a:lumOff val="40000"/>
              <a:alpha val="599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IAASB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/>
                </a:solidFill>
              </a:rPr>
              <a:t>TO LEARN MORE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7E24F94-A103-45D6-6CEB-A2CBD2756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1621" y="2967485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ACAA7C-C5AC-3A33-B2D3-BB3B4D01A78B}"/>
              </a:ext>
            </a:extLst>
          </p:cNvPr>
          <p:cNvSpPr txBox="1"/>
          <p:nvPr userDrawn="1"/>
        </p:nvSpPr>
        <p:spPr>
          <a:xfrm>
            <a:off x="2187147" y="2990335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@IAASB_News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7C9203-6886-C266-0E96-6A3AF85E7D97}"/>
              </a:ext>
            </a:extLst>
          </p:cNvPr>
          <p:cNvSpPr txBox="1"/>
          <p:nvPr userDrawn="1"/>
        </p:nvSpPr>
        <p:spPr>
          <a:xfrm>
            <a:off x="2171700" y="3958283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@International Auditing and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2813CD03-C804-D238-6708-E57AF29F3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39987" y="4083913"/>
            <a:ext cx="727996" cy="617839"/>
          </a:xfrm>
          <a:prstGeom prst="rect">
            <a:avLst/>
          </a:prstGeom>
        </p:spPr>
      </p:pic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90BAA3B-BD4C-281B-3644-F603A97225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223478" y="5354592"/>
            <a:ext cx="768156" cy="5066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7D87E8-CFA8-DB33-3BCF-E8945504546E}"/>
              </a:ext>
            </a:extLst>
          </p:cNvPr>
          <p:cNvSpPr txBox="1"/>
          <p:nvPr userDrawn="1"/>
        </p:nvSpPr>
        <p:spPr>
          <a:xfrm>
            <a:off x="2171700" y="5247504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@International Auditing &amp;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C80E2-B1A1-0448-C255-2739CFA134C2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www.IAASB.org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CE4636-B132-6AF5-6FC0-B82BFF70F6F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r="69180"/>
          <a:stretch/>
        </p:blipFill>
        <p:spPr>
          <a:xfrm>
            <a:off x="9378081" y="3316246"/>
            <a:ext cx="1112805" cy="12585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0E8259-4671-DF54-0DF7-8426CFCA9D2B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2899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52" userDrawn="1">
          <p15:clr>
            <a:srgbClr val="FBAE40"/>
          </p15:clr>
        </p15:guide>
        <p15:guide id="2" pos="1368" userDrawn="1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@Ethics_Board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50467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Closing Follow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3F665ECE-9319-818D-5CFB-D84A47760EB4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tx1">
              <a:alpha val="50064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D23A66-DFF6-2BBA-362E-CCE63F890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1154" r="22436" b="49854"/>
          <a:stretch/>
        </p:blipFill>
        <p:spPr>
          <a:xfrm>
            <a:off x="9452919" y="3326241"/>
            <a:ext cx="1087395" cy="10480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IFEA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4B5FA-375C-51DA-E475-E16B2D6F5F49}"/>
              </a:ext>
            </a:extLst>
          </p:cNvPr>
          <p:cNvSpPr txBox="1"/>
          <p:nvPr userDrawn="1"/>
        </p:nvSpPr>
        <p:spPr>
          <a:xfrm>
            <a:off x="2171700" y="3958283"/>
            <a:ext cx="6261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International Foundation for</a:t>
            </a:r>
            <a:br>
              <a:rPr lang="en-US" sz="3200">
                <a:solidFill>
                  <a:schemeClr val="accent1"/>
                </a:solidFill>
              </a:rPr>
            </a:br>
            <a:r>
              <a:rPr lang="en-US" sz="3200">
                <a:solidFill>
                  <a:schemeClr val="accent1"/>
                </a:solidFill>
              </a:rPr>
              <a:t>     Ethics and Audit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EBA353C9-D36C-9C56-5409-69B577B266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2344" y="4059193"/>
            <a:ext cx="727996" cy="6178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C16F25-490C-F0A6-F493-7C0FA6E68651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</a:t>
            </a:r>
            <a:r>
              <a:rPr lang="en-US" sz="1800" b="0" cap="none" spc="0" err="1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www.IFEA.org</a:t>
            </a:r>
            <a:endParaRPr lang="en-US" sz="1800" b="0" cap="none" spc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6905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SBA closing follow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1533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424871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IAASB &amp; IESBA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276587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53AEBA8-BFE5-DBFD-7D6F-6C598976BA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6283" y="4508723"/>
            <a:ext cx="406122" cy="4149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DE6484-1B62-5DC6-7409-D056A3F1CAAC}"/>
              </a:ext>
            </a:extLst>
          </p:cNvPr>
          <p:cNvSpPr txBox="1"/>
          <p:nvPr userDrawn="1"/>
        </p:nvSpPr>
        <p:spPr>
          <a:xfrm>
            <a:off x="875182" y="4600477"/>
            <a:ext cx="404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@IAASB_News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2AB40D-5F99-34F6-B72B-6DACDC1280DF}"/>
              </a:ext>
            </a:extLst>
          </p:cNvPr>
          <p:cNvSpPr txBox="1"/>
          <p:nvPr userDrawn="1"/>
        </p:nvSpPr>
        <p:spPr>
          <a:xfrm>
            <a:off x="875183" y="5090088"/>
            <a:ext cx="5220818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>
                <a:solidFill>
                  <a:schemeClr val="accent1"/>
                </a:solidFill>
              </a:rPr>
              <a:t>@International Auditing and Assurance</a:t>
            </a:r>
            <a:br>
              <a:rPr lang="en-US" sz="2000">
                <a:solidFill>
                  <a:schemeClr val="accent1"/>
                </a:solidFill>
              </a:rPr>
            </a:br>
            <a:r>
              <a:rPr lang="en-US" sz="2000">
                <a:solidFill>
                  <a:schemeClr val="accent1"/>
                </a:solidFill>
              </a:rPr>
              <a:t>      Standards Board</a:t>
            </a: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7AB30265-D7CD-A78B-8793-FCF80C55B5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6283" y="5186610"/>
            <a:ext cx="485507" cy="412042"/>
          </a:xfrm>
          <a:prstGeom prst="rect">
            <a:avLst/>
          </a:prstGeom>
        </p:spPr>
      </p:pic>
      <p:pic>
        <p:nvPicPr>
          <p:cNvPr id="14" name="Picture 1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2DEAAE3-F98F-C9F7-5C37-C3FF1F8CD4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362892" y="5938480"/>
            <a:ext cx="512290" cy="33787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F1F0487-098F-568B-57F3-C3EF3C1D0F6F}"/>
              </a:ext>
            </a:extLst>
          </p:cNvPr>
          <p:cNvSpPr txBox="1"/>
          <p:nvPr userDrawn="1"/>
        </p:nvSpPr>
        <p:spPr>
          <a:xfrm>
            <a:off x="875183" y="5792821"/>
            <a:ext cx="5220818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>
              <a:lnSpc>
                <a:spcPts val="2600"/>
              </a:lnSpc>
            </a:pPr>
            <a: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@International Auditing &amp; Assurance</a:t>
            </a:r>
            <a:b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</a:br>
            <a: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     Standards Board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F677629-C231-1A38-935D-A8D127E69CFC}"/>
              </a:ext>
            </a:extLst>
          </p:cNvPr>
          <p:cNvGrpSpPr/>
          <p:nvPr userDrawn="1"/>
        </p:nvGrpSpPr>
        <p:grpSpPr>
          <a:xfrm>
            <a:off x="1574756" y="1809203"/>
            <a:ext cx="2496065" cy="2434281"/>
            <a:chOff x="8723870" y="3303373"/>
            <a:chExt cx="2496065" cy="2434281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E6D7AB8A-398A-678F-F5D7-30B5EE4E3223}"/>
                </a:ext>
              </a:extLst>
            </p:cNvPr>
            <p:cNvSpPr/>
            <p:nvPr userDrawn="1"/>
          </p:nvSpPr>
          <p:spPr>
            <a:xfrm>
              <a:off x="8785654" y="3303373"/>
              <a:ext cx="2434281" cy="2434281"/>
            </a:xfrm>
            <a:prstGeom prst="ellipse">
              <a:avLst/>
            </a:prstGeom>
            <a:solidFill>
              <a:schemeClr val="accent3">
                <a:alpha val="89617"/>
              </a:schemeClr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2FEF5F8-F510-CE33-373E-6CF50CECEDE8}"/>
                </a:ext>
              </a:extLst>
            </p:cNvPr>
            <p:cNvSpPr txBox="1"/>
            <p:nvPr userDrawn="1"/>
          </p:nvSpPr>
          <p:spPr>
            <a:xfrm>
              <a:off x="8723870" y="4321945"/>
              <a:ext cx="24713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0" cap="none" spc="0">
                  <a:ln w="0"/>
                  <a:solidFill>
                    <a:schemeClr val="accent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Register and subscribe for updates @ www.IAASB.org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CB8FA45-F794-78A3-3C31-32E53DBABA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 r="69180"/>
            <a:stretch/>
          </p:blipFill>
          <p:spPr>
            <a:xfrm>
              <a:off x="9378081" y="3316246"/>
              <a:ext cx="1112805" cy="125852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DCAE162-688D-F402-D4F8-037DFFC5595F}"/>
              </a:ext>
            </a:extLst>
          </p:cNvPr>
          <p:cNvSpPr txBox="1"/>
          <p:nvPr userDrawn="1"/>
        </p:nvSpPr>
        <p:spPr>
          <a:xfrm>
            <a:off x="7337213" y="4571248"/>
            <a:ext cx="404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@Ethics_Board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DBC7BD-B30B-8CD0-E9EC-05AFEBCFB19F}"/>
              </a:ext>
            </a:extLst>
          </p:cNvPr>
          <p:cNvSpPr txBox="1"/>
          <p:nvPr userDrawn="1"/>
        </p:nvSpPr>
        <p:spPr>
          <a:xfrm>
            <a:off x="7355545" y="5144958"/>
            <a:ext cx="2894570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000">
                <a:solidFill>
                  <a:schemeClr val="accent1"/>
                </a:solidFill>
              </a:rPr>
              <a:t>@IESBA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69A8E0-6DA3-620A-04FA-730CE8C2A3E9}"/>
              </a:ext>
            </a:extLst>
          </p:cNvPr>
          <p:cNvSpPr txBox="1"/>
          <p:nvPr userDrawn="1"/>
        </p:nvSpPr>
        <p:spPr>
          <a:xfrm>
            <a:off x="7368936" y="5833625"/>
            <a:ext cx="3314700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000">
                <a:solidFill>
                  <a:schemeClr val="accent1"/>
                </a:solidFill>
              </a:rPr>
              <a:t>@IESBA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ADCE82F-8C19-2CF2-508E-795E9F9EBC50}"/>
              </a:ext>
            </a:extLst>
          </p:cNvPr>
          <p:cNvGrpSpPr/>
          <p:nvPr userDrawn="1"/>
        </p:nvGrpSpPr>
        <p:grpSpPr>
          <a:xfrm>
            <a:off x="7615240" y="1868284"/>
            <a:ext cx="2434281" cy="2434281"/>
            <a:chOff x="13227907" y="2992272"/>
            <a:chExt cx="2434281" cy="243428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A2B2C00-BE84-1E33-A807-C124D8E4BECA}"/>
                </a:ext>
              </a:extLst>
            </p:cNvPr>
            <p:cNvSpPr/>
            <p:nvPr userDrawn="1"/>
          </p:nvSpPr>
          <p:spPr>
            <a:xfrm>
              <a:off x="13227907" y="2992272"/>
              <a:ext cx="2434281" cy="2434281"/>
            </a:xfrm>
            <a:prstGeom prst="ellipse">
              <a:avLst/>
            </a:prstGeom>
            <a:solidFill>
              <a:schemeClr val="accent4">
                <a:alpha val="77603"/>
              </a:schemeClr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3A8E6C2-E2A7-2075-A78D-4E68F2315DB4}"/>
                </a:ext>
              </a:extLst>
            </p:cNvPr>
            <p:cNvSpPr txBox="1"/>
            <p:nvPr userDrawn="1"/>
          </p:nvSpPr>
          <p:spPr>
            <a:xfrm>
              <a:off x="13326761" y="4084984"/>
              <a:ext cx="22489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0" cap="none" spc="0">
                  <a:ln w="0"/>
                  <a:solidFill>
                    <a:schemeClr val="accent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Register and subscribe for updates @ www.EthicsBoard.org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7B4FC41-8C8D-1691-E215-2F0C35BA56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 l="3046" t="11287" r="71054" b="17066"/>
            <a:stretch/>
          </p:blipFill>
          <p:spPr>
            <a:xfrm>
              <a:off x="13944600" y="3099365"/>
              <a:ext cx="1025610" cy="1037967"/>
            </a:xfrm>
            <a:prstGeom prst="rect">
              <a:avLst/>
            </a:prstGeom>
          </p:spPr>
        </p:pic>
      </p:grp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082051F-6119-72DF-0B65-64B4E5EB75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70038" y="4508723"/>
            <a:ext cx="406122" cy="414921"/>
          </a:xfrm>
          <a:prstGeom prst="rect">
            <a:avLst/>
          </a:prstGeom>
        </p:spPr>
      </p:pic>
      <p:pic>
        <p:nvPicPr>
          <p:cNvPr id="31" name="Picture 30" descr="A blue and black logo&#10;&#10;Description automatically generated">
            <a:extLst>
              <a:ext uri="{FF2B5EF4-FFF2-40B4-BE49-F238E27FC236}">
                <a16:creationId xmlns:a16="http://schemas.microsoft.com/office/drawing/2014/main" id="{3F0D2B6D-C6D5-17C9-244C-E80153F8A8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70038" y="5255835"/>
            <a:ext cx="485507" cy="412042"/>
          </a:xfrm>
          <a:prstGeom prst="rect">
            <a:avLst/>
          </a:prstGeom>
        </p:spPr>
      </p:pic>
      <p:pic>
        <p:nvPicPr>
          <p:cNvPr id="32" name="Picture 3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3AABE50-E96A-C066-BCFC-F3DE1629D9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6856646" y="5938480"/>
            <a:ext cx="512290" cy="33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94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7811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693512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207069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36688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3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31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b="20270"/>
          <a:stretch/>
        </p:blipFill>
        <p:spPr>
          <a:xfrm>
            <a:off x="771182" y="6015592"/>
            <a:ext cx="759900" cy="65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4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675" r:id="rId2"/>
    <p:sldLayoutId id="2147483676" r:id="rId3"/>
    <p:sldLayoutId id="2147483672" r:id="rId4"/>
    <p:sldLayoutId id="2147483673" r:id="rId5"/>
    <p:sldLayoutId id="2147483674" r:id="rId6"/>
    <p:sldLayoutId id="2147483683" r:id="rId7"/>
    <p:sldLayoutId id="2147483720" r:id="rId8"/>
    <p:sldLayoutId id="2147483723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311" r="-7291" b="-9852"/>
          <a:stretch/>
        </p:blipFill>
        <p:spPr>
          <a:xfrm>
            <a:off x="1005550" y="6113245"/>
            <a:ext cx="2016086" cy="7216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528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528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4" r:id="rId7"/>
    <p:sldLayoutId id="2147483721" r:id="rId8"/>
    <p:sldLayoutId id="214748372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4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0" r:id="rId7"/>
    <p:sldLayoutId id="2147483722" r:id="rId8"/>
    <p:sldLayoutId id="214748372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1852A4-56C9-54AE-47A0-A4B569EF289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377104" y="6093911"/>
            <a:ext cx="1640374" cy="5717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A7510D-8BFD-9F0D-DD94-599B8EC08DB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2162479" y="6093911"/>
            <a:ext cx="1712056" cy="62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52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648">
          <p15:clr>
            <a:srgbClr val="F26B43"/>
          </p15:clr>
        </p15:guide>
        <p15:guide id="3" pos="7032">
          <p15:clr>
            <a:srgbClr val="F26B43"/>
          </p15:clr>
        </p15:guide>
        <p15:guide id="4" orient="horz" pos="3744">
          <p15:clr>
            <a:srgbClr val="F26B43"/>
          </p15:clr>
        </p15:guide>
        <p15:guide id="5" orient="horz" pos="648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EF0AC-C127-EE5A-DE01-FDD1A00E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8BBC0-2FD6-5E93-AE5A-38C4FB8C3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F57C-634F-6CFA-152A-BEAB18DE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06A58-B8C5-124B-9AF8-20A3F797F049}" type="datetimeFigureOut">
              <a:rPr lang="en-US" smtClean="0"/>
              <a:t>12/10/2025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D20AC-7D6E-4C17-3D66-ACD50CC97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5EBF3-0E5B-60CA-81C1-E5F6559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9149-D529-8A40-9D51-5A83DC376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1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62" r:id="rId2"/>
    <p:sldLayoutId id="2147483763" r:id="rId3"/>
    <p:sldLayoutId id="2147483743" r:id="rId4"/>
    <p:sldLayoutId id="2147483744" r:id="rId5"/>
    <p:sldLayoutId id="2147483745" r:id="rId6"/>
    <p:sldLayoutId id="2147483746" r:id="rId7"/>
    <p:sldLayoutId id="2147483704" r:id="rId8"/>
    <p:sldLayoutId id="214748376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089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63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48" r:id="rId2"/>
    <p:sldLayoutId id="2147483749" r:id="rId3"/>
    <p:sldLayoutId id="2147483719" r:id="rId4"/>
    <p:sldLayoutId id="214748374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38EDE-F04B-8072-C965-75F8233CD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F1B93-63A7-C432-1FDC-D468F4F0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823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4" r:id="rId2"/>
    <p:sldLayoutId id="2147483736" r:id="rId3"/>
    <p:sldLayoutId id="2147483737" r:id="rId4"/>
    <p:sldLayoutId id="2147483750" r:id="rId5"/>
    <p:sldLayoutId id="2147483751" r:id="rId6"/>
    <p:sldLayoutId id="214748376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jpe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Relationship Id="rId9" Type="http://schemas.openxmlformats.org/officeDocument/2006/relationships/image" Target="../media/image27.sv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jpe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Relationship Id="rId9" Type="http://schemas.openxmlformats.org/officeDocument/2006/relationships/image" Target="../media/image27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jpe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Relationship Id="rId9" Type="http://schemas.openxmlformats.org/officeDocument/2006/relationships/image" Target="../media/image27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jpe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Relationship Id="rId9" Type="http://schemas.openxmlformats.org/officeDocument/2006/relationships/image" Target="../media/image27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jpeg"/><Relationship Id="rId7" Type="http://schemas.openxmlformats.org/officeDocument/2006/relationships/image" Target="../media/image25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Relationship Id="rId9" Type="http://schemas.openxmlformats.org/officeDocument/2006/relationships/image" Target="../media/image2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D3CF8-238B-A38F-F7D6-1DF3CEF48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IESBA SMART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3109E-1DF2-98D8-C27B-DD00F561DD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General Session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510920-E34D-0155-F62D-93F157BD0A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December 10, 2025</a:t>
            </a:r>
          </a:p>
        </p:txBody>
      </p:sp>
    </p:spTree>
    <p:extLst>
      <p:ext uri="{BB962C8B-B14F-4D97-AF65-F5344CB8AC3E}">
        <p14:creationId xmlns:p14="http://schemas.microsoft.com/office/powerpoint/2010/main" val="3552068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0D6DA-C6AD-53B4-72BD-B71DBC1A6D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Small and large spheres">
            <a:extLst>
              <a:ext uri="{FF2B5EF4-FFF2-40B4-BE49-F238E27FC236}">
                <a16:creationId xmlns:a16="http://schemas.microsoft.com/office/drawing/2014/main" id="{66B4DE9B-F6B5-3847-747E-D40D778F19F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l="36493" r="32932"/>
          <a:stretch>
            <a:fillRect/>
          </a:stretch>
        </p:blipFill>
        <p:spPr>
          <a:xfrm>
            <a:off x="1" y="1588109"/>
            <a:ext cx="2847704" cy="5269891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6AC29FF-80FA-33B8-D147-62027221F710}"/>
              </a:ext>
            </a:extLst>
          </p:cNvPr>
          <p:cNvSpPr/>
          <p:nvPr/>
        </p:nvSpPr>
        <p:spPr>
          <a:xfrm>
            <a:off x="3172893" y="4629663"/>
            <a:ext cx="8814816" cy="20689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195D82F-BAAE-54BB-3D7F-4CA2E721ED71}"/>
              </a:ext>
            </a:extLst>
          </p:cNvPr>
          <p:cNvSpPr/>
          <p:nvPr/>
        </p:nvSpPr>
        <p:spPr>
          <a:xfrm>
            <a:off x="3172894" y="2996377"/>
            <a:ext cx="8814816" cy="13884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1639CFC-DE97-8C81-1DA1-0BCD172F1E32}"/>
              </a:ext>
            </a:extLst>
          </p:cNvPr>
          <p:cNvSpPr/>
          <p:nvPr/>
        </p:nvSpPr>
        <p:spPr>
          <a:xfrm>
            <a:off x="3189942" y="1874554"/>
            <a:ext cx="8814816" cy="8500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74D6CD-CACE-3DEB-4BA5-67F162ADA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SMART Pillar – Targeted Action</a:t>
            </a:r>
            <a:br>
              <a:rPr lang="en-US"/>
            </a:b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C908F1-811B-F252-AC36-B668BE4A85F0}"/>
              </a:ext>
            </a:extLst>
          </p:cNvPr>
          <p:cNvSpPr txBox="1"/>
          <p:nvPr/>
        </p:nvSpPr>
        <p:spPr>
          <a:xfrm>
            <a:off x="3220922" y="1917881"/>
            <a:ext cx="88991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Pillar</a:t>
            </a:r>
          </a:p>
          <a:p>
            <a:r>
              <a:rPr lang="en-US" sz="2000" b="1">
                <a:solidFill>
                  <a:schemeClr val="accent6">
                    <a:lumMod val="10000"/>
                  </a:schemeClr>
                </a:solidFill>
              </a:rPr>
              <a:t>TARGETED ACTION |</a:t>
            </a: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 Focusing where impact is greatest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AE4761-061A-8C29-5DEB-E6CDAED0ED77}"/>
              </a:ext>
            </a:extLst>
          </p:cNvPr>
          <p:cNvSpPr txBox="1"/>
          <p:nvPr/>
        </p:nvSpPr>
        <p:spPr>
          <a:xfrm>
            <a:off x="3189943" y="3366841"/>
            <a:ext cx="9002057" cy="132343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Jurisdictional and Stakeholder Specificities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Regional Sensitivity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solidFill>
                <a:schemeClr val="accent6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Evidence-Informed Decisions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Proportionate Engagement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0E0EB3-17FF-4259-21E5-37BA7F5F349D}"/>
              </a:ext>
            </a:extLst>
          </p:cNvPr>
          <p:cNvSpPr txBox="1"/>
          <p:nvPr/>
        </p:nvSpPr>
        <p:spPr>
          <a:xfrm>
            <a:off x="3189943" y="4681057"/>
            <a:ext cx="87999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Fast-Track SMART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Stakeholders and jurisdictions are mapped based on influence and public-interest impact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Prioritization decisions are data-driven, transparent, and documented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Emerging issues and adoption data are reviewed annually to adjust outreach priorities</a:t>
            </a: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E7D5E5EE-5D6D-2489-4166-AF46F24DA704}"/>
              </a:ext>
            </a:extLst>
          </p:cNvPr>
          <p:cNvSpPr/>
          <p:nvPr/>
        </p:nvSpPr>
        <p:spPr>
          <a:xfrm rot="2570697">
            <a:off x="-2424050" y="1815458"/>
            <a:ext cx="4343400" cy="4343400"/>
          </a:xfrm>
          <a:prstGeom prst="arc">
            <a:avLst>
              <a:gd name="adj1" fmla="val 14336239"/>
              <a:gd name="adj2" fmla="val 2101144"/>
            </a:avLst>
          </a:prstGeom>
          <a:ln w="381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E200ABE-9505-4E5A-2EF9-CE7AFD21C26F}"/>
              </a:ext>
            </a:extLst>
          </p:cNvPr>
          <p:cNvSpPr/>
          <p:nvPr/>
        </p:nvSpPr>
        <p:spPr>
          <a:xfrm>
            <a:off x="1287934" y="2169331"/>
            <a:ext cx="811089" cy="8110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Graphic 21" descr="Greek Pillar outline">
            <a:extLst>
              <a:ext uri="{FF2B5EF4-FFF2-40B4-BE49-F238E27FC236}">
                <a16:creationId xmlns:a16="http://schemas.microsoft.com/office/drawing/2014/main" id="{99D75626-2DC2-0EF6-1941-19F1AFBCE7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1569" y="2235766"/>
            <a:ext cx="663818" cy="66381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B93C845-F6B0-B25D-5289-E0C468F182AA}"/>
              </a:ext>
            </a:extLst>
          </p:cNvPr>
          <p:cNvSpPr/>
          <p:nvPr/>
        </p:nvSpPr>
        <p:spPr>
          <a:xfrm>
            <a:off x="1568058" y="3472036"/>
            <a:ext cx="811089" cy="811089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 descr="Compass outline">
            <a:extLst>
              <a:ext uri="{FF2B5EF4-FFF2-40B4-BE49-F238E27FC236}">
                <a16:creationId xmlns:a16="http://schemas.microsoft.com/office/drawing/2014/main" id="{ACBD5161-83D7-1A54-8058-3AB8B2E2E5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90267" y="3491513"/>
            <a:ext cx="775221" cy="77522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1F6D964-C98C-3C74-7DBC-58B8E3CDE12B}"/>
              </a:ext>
            </a:extLst>
          </p:cNvPr>
          <p:cNvSpPr/>
          <p:nvPr/>
        </p:nvSpPr>
        <p:spPr>
          <a:xfrm>
            <a:off x="1287934" y="4853036"/>
            <a:ext cx="811089" cy="811089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 descr="Clipboard Checked outline">
            <a:extLst>
              <a:ext uri="{FF2B5EF4-FFF2-40B4-BE49-F238E27FC236}">
                <a16:creationId xmlns:a16="http://schemas.microsoft.com/office/drawing/2014/main" id="{F9D53459-7623-AE00-43AC-D2DDE02469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40005" y="4869485"/>
            <a:ext cx="727491" cy="72749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DCB72613-3AF7-D788-3DB1-44CF1CBE2EB7}"/>
              </a:ext>
            </a:extLst>
          </p:cNvPr>
          <p:cNvSpPr/>
          <p:nvPr/>
        </p:nvSpPr>
        <p:spPr>
          <a:xfrm>
            <a:off x="71919" y="4932669"/>
            <a:ext cx="842798" cy="8227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209B84-93A1-E4CB-C8C3-257B89A870F6}"/>
              </a:ext>
            </a:extLst>
          </p:cNvPr>
          <p:cNvSpPr txBox="1"/>
          <p:nvPr/>
        </p:nvSpPr>
        <p:spPr>
          <a:xfrm>
            <a:off x="216035" y="2227507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S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B41749-E3C9-BAF7-4394-A0DAB5C00311}"/>
              </a:ext>
            </a:extLst>
          </p:cNvPr>
          <p:cNvSpPr txBox="1"/>
          <p:nvPr/>
        </p:nvSpPr>
        <p:spPr>
          <a:xfrm>
            <a:off x="216035" y="2899584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M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832C1A-8B4F-E84B-AD09-E3FAFB1ED5E7}"/>
              </a:ext>
            </a:extLst>
          </p:cNvPr>
          <p:cNvSpPr txBox="1"/>
          <p:nvPr/>
        </p:nvSpPr>
        <p:spPr>
          <a:xfrm>
            <a:off x="216035" y="3571661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A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0B190B-E7FF-993C-E80F-E5172819FCBA}"/>
              </a:ext>
            </a:extLst>
          </p:cNvPr>
          <p:cNvSpPr txBox="1"/>
          <p:nvPr/>
        </p:nvSpPr>
        <p:spPr>
          <a:xfrm>
            <a:off x="216035" y="4243738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R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C00B68-8653-D146-D58F-CA6EE401001A}"/>
              </a:ext>
            </a:extLst>
          </p:cNvPr>
          <p:cNvSpPr txBox="1"/>
          <p:nvPr/>
        </p:nvSpPr>
        <p:spPr>
          <a:xfrm>
            <a:off x="216035" y="4915816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6">
                    <a:lumMod val="10000"/>
                  </a:schemeClr>
                </a:solidFill>
              </a:rPr>
              <a:t>T</a:t>
            </a:r>
            <a:endParaRPr lang="en-US" sz="480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582DB8-A4BF-69A9-04ED-D6867EA20962}"/>
              </a:ext>
            </a:extLst>
          </p:cNvPr>
          <p:cNvSpPr txBox="1"/>
          <p:nvPr/>
        </p:nvSpPr>
        <p:spPr>
          <a:xfrm>
            <a:off x="3141915" y="3052712"/>
            <a:ext cx="88659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Guidelines</a:t>
            </a:r>
          </a:p>
        </p:txBody>
      </p:sp>
    </p:spTree>
    <p:extLst>
      <p:ext uri="{BB962C8B-B14F-4D97-AF65-F5344CB8AC3E}">
        <p14:creationId xmlns:p14="http://schemas.microsoft.com/office/powerpoint/2010/main" val="3864766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A488C8-348A-5348-70A3-2753AB5F2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47D9653-ACA9-D17D-F5A4-49254A53F771}"/>
              </a:ext>
            </a:extLst>
          </p:cNvPr>
          <p:cNvSpPr/>
          <p:nvPr/>
        </p:nvSpPr>
        <p:spPr>
          <a:xfrm>
            <a:off x="144478" y="1827503"/>
            <a:ext cx="2445250" cy="49789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D05827-C90F-507E-4708-3014A3252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Next Steps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730356-597D-82DD-BF5F-3E615ADB1B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-214476" y="1827503"/>
            <a:ext cx="3173430" cy="497898"/>
          </a:xfrm>
        </p:spPr>
        <p:txBody>
          <a:bodyPr/>
          <a:lstStyle/>
          <a:p>
            <a:pPr algn="ctr"/>
            <a:r>
              <a:rPr lang="en-US" sz="2000" b="1"/>
              <a:t>SMART Framework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BE374BA-EC20-CB88-01AA-667A595B9250}"/>
              </a:ext>
            </a:extLst>
          </p:cNvPr>
          <p:cNvSpPr/>
          <p:nvPr/>
        </p:nvSpPr>
        <p:spPr>
          <a:xfrm>
            <a:off x="602113" y="2325401"/>
            <a:ext cx="5170679" cy="2723936"/>
          </a:xfrm>
          <a:prstGeom prst="round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F5DBF57C-F9CF-450C-91B7-2AE150FA6BD7}"/>
              </a:ext>
            </a:extLst>
          </p:cNvPr>
          <p:cNvSpPr txBox="1">
            <a:spLocks/>
          </p:cNvSpPr>
          <p:nvPr/>
        </p:nvSpPr>
        <p:spPr>
          <a:xfrm>
            <a:off x="747236" y="2325402"/>
            <a:ext cx="5170679" cy="227378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/>
              <a:t>2025 Dec: </a:t>
            </a:r>
            <a:r>
              <a:rPr lang="en-US" sz="2000"/>
              <a:t>Finalize SMART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/>
              <a:t>2026 Q1: </a:t>
            </a:r>
            <a:r>
              <a:rPr lang="en-US" sz="2000"/>
              <a:t>IESBA SMART Workshop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/>
              <a:t>2026: </a:t>
            </a:r>
            <a:r>
              <a:rPr lang="en-US" sz="2000"/>
              <a:t>Pilot with select projects (e.g., CFOs, PIRs, Part 4B)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/>
              <a:t>Q1-Q2: Meet with project leaders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/>
              <a:t>2027: </a:t>
            </a:r>
            <a:r>
              <a:rPr lang="en-US" sz="2000"/>
              <a:t>Report-back to Board on pilot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A711AE8-4A24-50BE-9BC0-EA9EB5526CC1}"/>
              </a:ext>
            </a:extLst>
          </p:cNvPr>
          <p:cNvSpPr txBox="1">
            <a:spLocks/>
          </p:cNvSpPr>
          <p:nvPr/>
        </p:nvSpPr>
        <p:spPr>
          <a:xfrm>
            <a:off x="6589382" y="2325400"/>
            <a:ext cx="5102610" cy="105119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/>
              <a:t>2025 Dec: </a:t>
            </a:r>
            <a:r>
              <a:rPr lang="en-US" sz="2000"/>
              <a:t>Decision on priority initiatives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/>
              <a:t>2026 Q1</a:t>
            </a:r>
            <a:r>
              <a:rPr lang="en-US" sz="2000"/>
              <a:t>: Begin select priority initiatives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F894AD-607F-777D-3F69-FE0283B869FD}"/>
              </a:ext>
            </a:extLst>
          </p:cNvPr>
          <p:cNvSpPr/>
          <p:nvPr/>
        </p:nvSpPr>
        <p:spPr>
          <a:xfrm>
            <a:off x="6476367" y="2325400"/>
            <a:ext cx="5170679" cy="1103600"/>
          </a:xfrm>
          <a:prstGeom prst="round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7A1FFE7-AB6A-20D9-5F21-E741024586B2}"/>
              </a:ext>
            </a:extLst>
          </p:cNvPr>
          <p:cNvSpPr/>
          <p:nvPr/>
        </p:nvSpPr>
        <p:spPr>
          <a:xfrm>
            <a:off x="5963300" y="1808661"/>
            <a:ext cx="2445250" cy="4978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44D8A004-26DC-D44B-4172-25732EEE7D2B}"/>
              </a:ext>
            </a:extLst>
          </p:cNvPr>
          <p:cNvSpPr txBox="1">
            <a:spLocks/>
          </p:cNvSpPr>
          <p:nvPr/>
        </p:nvSpPr>
        <p:spPr>
          <a:xfrm>
            <a:off x="5604346" y="1808661"/>
            <a:ext cx="3173430" cy="4978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/>
              <a:t>SMART Initiatives</a:t>
            </a:r>
          </a:p>
        </p:txBody>
      </p:sp>
    </p:spTree>
    <p:extLst>
      <p:ext uri="{BB962C8B-B14F-4D97-AF65-F5344CB8AC3E}">
        <p14:creationId xmlns:p14="http://schemas.microsoft.com/office/powerpoint/2010/main" val="1799103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46889-D7A8-8163-D3B9-994680059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FB108F-5A01-DDE2-983D-92318CB2F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77162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EC3238-9E62-610A-385C-4C47821AF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E86E3-13D0-6E57-0020-8DB6F7CCE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86BD9E-0B67-31AC-1038-BF3094B44F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D2BDF6-29EB-4661-CC4E-6F5603DD7B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51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26059-E9B0-865E-DFEF-4DFFB6EB0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8408D0-FDB0-8A7A-63E2-6E05CAC1E1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86550" y="2103438"/>
            <a:ext cx="3929063" cy="437838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6">
                    <a:lumMod val="10000"/>
                  </a:schemeClr>
                </a:solidFill>
              </a:rPr>
              <a:t>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6">
                    <a:lumMod val="10000"/>
                  </a:schemeClr>
                </a:solidFill>
              </a:rPr>
              <a:t>Vision for SMART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6">
                    <a:lumMod val="10000"/>
                  </a:schemeClr>
                </a:solidFill>
              </a:rPr>
              <a:t>SMART framework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6">
                    <a:lumMod val="10000"/>
                  </a:schemeClr>
                </a:solidFill>
              </a:rPr>
              <a:t>Pillars, Guidelines, Fast track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Next Steps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33044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2ADEDD-6477-E114-9031-90D2918699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6EEDF-FC18-077D-214E-62EF489B0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Background</a:t>
            </a:r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D8CC19D-B6A5-A8A4-F147-BC1F87D8CE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9101551"/>
              </p:ext>
            </p:extLst>
          </p:nvPr>
        </p:nvGraphicFramePr>
        <p:xfrm>
          <a:off x="-2225211" y="1571946"/>
          <a:ext cx="10704388" cy="5131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7CEC2A6-9156-6DDF-979B-04A33E44DDB2}"/>
              </a:ext>
            </a:extLst>
          </p:cNvPr>
          <p:cNvSpPr txBox="1"/>
          <p:nvPr/>
        </p:nvSpPr>
        <p:spPr>
          <a:xfrm>
            <a:off x="1899396" y="1625631"/>
            <a:ext cx="101283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Diagnosis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2"/>
                </a:solidFill>
              </a:rPr>
              <a:t>Stakeholder feedback on improving feedback mechanisms and simplification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2"/>
                </a:solidFill>
              </a:rPr>
              <a:t>Risks and opportunities identified by IESBA members; internal discussions on Sust and FCG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E86A73-B145-575E-7879-6AE3D3B1C4C5}"/>
              </a:ext>
            </a:extLst>
          </p:cNvPr>
          <p:cNvSpPr txBox="1"/>
          <p:nvPr/>
        </p:nvSpPr>
        <p:spPr>
          <a:xfrm>
            <a:off x="3281007" y="3008100"/>
            <a:ext cx="58282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Conceptualization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2"/>
                </a:solidFill>
              </a:rPr>
              <a:t>First approach for IESBA SMART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2"/>
                </a:solidFill>
              </a:rPr>
              <a:t>Purpose and 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058581-7C98-D019-5134-2F98E599799C}"/>
              </a:ext>
            </a:extLst>
          </p:cNvPr>
          <p:cNvSpPr txBox="1"/>
          <p:nvPr/>
        </p:nvSpPr>
        <p:spPr>
          <a:xfrm>
            <a:off x="4678141" y="4308509"/>
            <a:ext cx="71627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Development &amp; SMART Workshop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2"/>
                </a:solidFill>
              </a:rPr>
              <a:t>Meaning of each SMART pillar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2"/>
                </a:solidFill>
              </a:rPr>
              <a:t>Possible initiatives and activities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90E199-4553-C9F7-0B63-D091B41CF66A}"/>
              </a:ext>
            </a:extLst>
          </p:cNvPr>
          <p:cNvSpPr txBox="1"/>
          <p:nvPr/>
        </p:nvSpPr>
        <p:spPr>
          <a:xfrm>
            <a:off x="6024004" y="5558754"/>
            <a:ext cx="61679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tx2"/>
                </a:solidFill>
              </a:rPr>
              <a:t>Proposal: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2"/>
                </a:solidFill>
              </a:rPr>
              <a:t>Presentation of SMART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2"/>
                </a:solidFill>
              </a:rPr>
              <a:t>Built around five mutually reinforcing pillars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B364A88-61DB-1390-0FAA-B73B01CEEC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64250" y="3305752"/>
            <a:ext cx="3263470" cy="190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9DDF0EF-6D39-05C1-6EC6-B7470B3ACECC}"/>
              </a:ext>
            </a:extLst>
          </p:cNvPr>
          <p:cNvSpPr/>
          <p:nvPr/>
        </p:nvSpPr>
        <p:spPr>
          <a:xfrm>
            <a:off x="173620" y="3750202"/>
            <a:ext cx="6099857" cy="228339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AEDACE-B52E-1A93-A747-0780CF91D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The Vision for SMART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CEF666-E3F8-982B-7BE8-CEC5D08626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3540" y="3845982"/>
            <a:ext cx="6053558" cy="218761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Awareness of risks and opportunities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Proactive, intentional, and engaging in outreach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Agile, targeted and creative in 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Visible in shaping global thinking on ethics</a:t>
            </a:r>
          </a:p>
          <a:p>
            <a:endParaRPr lang="en-US" sz="2000"/>
          </a:p>
          <a:p>
            <a:endParaRPr lang="en-US" sz="2000"/>
          </a:p>
          <a:p>
            <a:endParaRPr lang="en-US" sz="200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D87869CE-CA3E-7042-702C-B720FDDE40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5116095"/>
              </p:ext>
            </p:extLst>
          </p:nvPr>
        </p:nvGraphicFramePr>
        <p:xfrm>
          <a:off x="6273477" y="2008764"/>
          <a:ext cx="6211589" cy="4352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167A226-A324-D3A6-77D0-8514D6EDB16E}"/>
              </a:ext>
            </a:extLst>
          </p:cNvPr>
          <p:cNvSpPr txBox="1"/>
          <p:nvPr/>
        </p:nvSpPr>
        <p:spPr>
          <a:xfrm>
            <a:off x="173620" y="1789966"/>
            <a:ext cx="609985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i="1">
                <a:solidFill>
                  <a:schemeClr val="accent2"/>
                </a:solidFill>
              </a:rPr>
              <a:t>For IESBA to serve as the global standard-setter enabling ethical decision-making through effective influence.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6801D294-47ED-5616-8071-CDC7C364B583}"/>
              </a:ext>
            </a:extLst>
          </p:cNvPr>
          <p:cNvSpPr/>
          <p:nvPr/>
        </p:nvSpPr>
        <p:spPr>
          <a:xfrm>
            <a:off x="3015204" y="3098776"/>
            <a:ext cx="416689" cy="48613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08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E3ECB-B95E-664D-D0D7-A14867D4D3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8FA80EA-499B-9563-BAE0-B99E7CAF1472}"/>
              </a:ext>
            </a:extLst>
          </p:cNvPr>
          <p:cNvSpPr/>
          <p:nvPr/>
        </p:nvSpPr>
        <p:spPr>
          <a:xfrm>
            <a:off x="4172326" y="5042063"/>
            <a:ext cx="7696920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5D7EB05-7B9C-4864-381B-BA1D1A330D8A}"/>
              </a:ext>
            </a:extLst>
          </p:cNvPr>
          <p:cNvSpPr/>
          <p:nvPr/>
        </p:nvSpPr>
        <p:spPr>
          <a:xfrm>
            <a:off x="1382338" y="5042063"/>
            <a:ext cx="2742731" cy="9144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E77E6D1-A168-85E6-C937-3A0CE349DF41}"/>
              </a:ext>
            </a:extLst>
          </p:cNvPr>
          <p:cNvSpPr/>
          <p:nvPr/>
        </p:nvSpPr>
        <p:spPr>
          <a:xfrm>
            <a:off x="4172326" y="3921444"/>
            <a:ext cx="7696920" cy="9144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2B3C2B3-7003-2F88-55C0-417B4122CE47}"/>
              </a:ext>
            </a:extLst>
          </p:cNvPr>
          <p:cNvSpPr/>
          <p:nvPr/>
        </p:nvSpPr>
        <p:spPr>
          <a:xfrm>
            <a:off x="1382338" y="3921444"/>
            <a:ext cx="2742731" cy="9144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748341B-577B-B661-B314-5CEE788B44C1}"/>
              </a:ext>
            </a:extLst>
          </p:cNvPr>
          <p:cNvSpPr/>
          <p:nvPr/>
        </p:nvSpPr>
        <p:spPr>
          <a:xfrm>
            <a:off x="1377394" y="1696193"/>
            <a:ext cx="2743200" cy="914400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E31437C-052E-23D6-2A79-49BAE6DBB125}"/>
              </a:ext>
            </a:extLst>
          </p:cNvPr>
          <p:cNvSpPr/>
          <p:nvPr/>
        </p:nvSpPr>
        <p:spPr>
          <a:xfrm>
            <a:off x="4172326" y="2809362"/>
            <a:ext cx="7696922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9334389-46F2-5B0F-7536-AE0F656F0D73}"/>
              </a:ext>
            </a:extLst>
          </p:cNvPr>
          <p:cNvSpPr/>
          <p:nvPr/>
        </p:nvSpPr>
        <p:spPr>
          <a:xfrm>
            <a:off x="1382338" y="2809362"/>
            <a:ext cx="2742732" cy="9144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64634AC-BF2A-AB05-1F64-BF2EDF0E5660}"/>
              </a:ext>
            </a:extLst>
          </p:cNvPr>
          <p:cNvSpPr/>
          <p:nvPr/>
        </p:nvSpPr>
        <p:spPr>
          <a:xfrm>
            <a:off x="4172326" y="1696193"/>
            <a:ext cx="7696923" cy="914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BA862-C234-B346-8869-84DFE71C5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SMART Framework</a:t>
            </a:r>
            <a:br>
              <a:rPr lang="en-US"/>
            </a:b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97CB19-9BC1-385B-5034-B48159FE08D4}"/>
              </a:ext>
            </a:extLst>
          </p:cNvPr>
          <p:cNvSpPr txBox="1"/>
          <p:nvPr/>
        </p:nvSpPr>
        <p:spPr>
          <a:xfrm>
            <a:off x="2307743" y="1939345"/>
            <a:ext cx="1653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SMART Pillars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AFC12C-E716-F33B-E4E2-8CC186CE5C20}"/>
              </a:ext>
            </a:extLst>
          </p:cNvPr>
          <p:cNvSpPr txBox="1"/>
          <p:nvPr/>
        </p:nvSpPr>
        <p:spPr>
          <a:xfrm>
            <a:off x="4413578" y="1827540"/>
            <a:ext cx="7124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Simplification, Mobilization, Adoption, Responsiveness, Targeted Action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3B48D1-2F33-278D-F76C-F813056691BF}"/>
              </a:ext>
            </a:extLst>
          </p:cNvPr>
          <p:cNvSpPr txBox="1"/>
          <p:nvPr/>
        </p:nvSpPr>
        <p:spPr>
          <a:xfrm>
            <a:off x="2213555" y="2916246"/>
            <a:ext cx="1715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6">
                    <a:lumMod val="10000"/>
                  </a:schemeClr>
                </a:solidFill>
              </a:rPr>
              <a:t>Guidelines</a:t>
            </a:r>
          </a:p>
          <a:p>
            <a:pPr algn="ctr"/>
            <a:r>
              <a:rPr lang="en-US" sz="2000" i="1">
                <a:solidFill>
                  <a:schemeClr val="accent6">
                    <a:lumMod val="10000"/>
                  </a:schemeClr>
                </a:solidFill>
              </a:rPr>
              <a:t>(“What”)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DE5F5D-7514-E430-B229-677BC972DE4C}"/>
              </a:ext>
            </a:extLst>
          </p:cNvPr>
          <p:cNvSpPr txBox="1"/>
          <p:nvPr/>
        </p:nvSpPr>
        <p:spPr>
          <a:xfrm>
            <a:off x="4413578" y="2912619"/>
            <a:ext cx="30380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High-level principles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4 - 6 guidelines per pillar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C2B2CE-B3BA-7320-D0E8-B38FF2D541FE}"/>
              </a:ext>
            </a:extLst>
          </p:cNvPr>
          <p:cNvSpPr txBox="1"/>
          <p:nvPr/>
        </p:nvSpPr>
        <p:spPr>
          <a:xfrm>
            <a:off x="2275855" y="4024701"/>
            <a:ext cx="16534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6">
                    <a:lumMod val="10000"/>
                  </a:schemeClr>
                </a:solidFill>
              </a:rPr>
              <a:t>Checklists</a:t>
            </a:r>
          </a:p>
          <a:p>
            <a:pPr algn="ctr"/>
            <a:r>
              <a:rPr lang="en-US" sz="2000" i="1">
                <a:solidFill>
                  <a:schemeClr val="accent6">
                    <a:lumMod val="10000"/>
                  </a:schemeClr>
                </a:solidFill>
              </a:rPr>
              <a:t>(“How”)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71D0C3-F592-B615-98EF-765C32FE0982}"/>
              </a:ext>
            </a:extLst>
          </p:cNvPr>
          <p:cNvSpPr txBox="1"/>
          <p:nvPr/>
        </p:nvSpPr>
        <p:spPr>
          <a:xfrm>
            <a:off x="4413578" y="4041894"/>
            <a:ext cx="6672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Operational checks, to verify alignment with 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8 - 10 checks per pillar (46 total)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FFC4C2-9A6F-206D-9AF2-46C341B525D8}"/>
              </a:ext>
            </a:extLst>
          </p:cNvPr>
          <p:cNvSpPr txBox="1"/>
          <p:nvPr/>
        </p:nvSpPr>
        <p:spPr>
          <a:xfrm>
            <a:off x="4413578" y="5130331"/>
            <a:ext cx="7379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46 operational checks distilled into core actions for each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3 per pillar (15 total)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021CD5-757B-4DB3-4430-24F4725E6A5C}"/>
              </a:ext>
            </a:extLst>
          </p:cNvPr>
          <p:cNvSpPr txBox="1"/>
          <p:nvPr/>
        </p:nvSpPr>
        <p:spPr>
          <a:xfrm>
            <a:off x="2096947" y="5145320"/>
            <a:ext cx="2075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accent6">
                    <a:lumMod val="10000"/>
                  </a:schemeClr>
                </a:solidFill>
              </a:rPr>
              <a:t>Fast Track SMART</a:t>
            </a:r>
          </a:p>
          <a:p>
            <a:pPr algn="ctr"/>
            <a:r>
              <a:rPr lang="en-US" sz="2000" i="1">
                <a:solidFill>
                  <a:schemeClr val="accent6">
                    <a:lumMod val="10000"/>
                  </a:schemeClr>
                </a:solidFill>
              </a:rPr>
              <a:t>(“How” in action)</a:t>
            </a:r>
          </a:p>
        </p:txBody>
      </p:sp>
      <p:pic>
        <p:nvPicPr>
          <p:cNvPr id="28" name="Graphic 27" descr="Greek Pillar outline">
            <a:extLst>
              <a:ext uri="{FF2B5EF4-FFF2-40B4-BE49-F238E27FC236}">
                <a16:creationId xmlns:a16="http://schemas.microsoft.com/office/drawing/2014/main" id="{716E6FA5-778C-FDBE-DD0C-527E94E4B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48719" y="1790120"/>
            <a:ext cx="663818" cy="663818"/>
          </a:xfrm>
          <a:prstGeom prst="rect">
            <a:avLst/>
          </a:prstGeom>
        </p:spPr>
      </p:pic>
      <p:pic>
        <p:nvPicPr>
          <p:cNvPr id="34" name="Graphic 33" descr="Compass outline">
            <a:extLst>
              <a:ext uri="{FF2B5EF4-FFF2-40B4-BE49-F238E27FC236}">
                <a16:creationId xmlns:a16="http://schemas.microsoft.com/office/drawing/2014/main" id="{89669C35-5AF6-58B7-52F4-A8BB549E85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07967" y="2882913"/>
            <a:ext cx="775221" cy="775221"/>
          </a:xfrm>
          <a:prstGeom prst="rect">
            <a:avLst/>
          </a:prstGeom>
        </p:spPr>
      </p:pic>
      <p:pic>
        <p:nvPicPr>
          <p:cNvPr id="36" name="Graphic 35" descr="Clipboard Checked outline">
            <a:extLst>
              <a:ext uri="{FF2B5EF4-FFF2-40B4-BE49-F238E27FC236}">
                <a16:creationId xmlns:a16="http://schemas.microsoft.com/office/drawing/2014/main" id="{3A7A82C9-FDEF-1B3C-B8E6-011449FE76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31874" y="3954841"/>
            <a:ext cx="440996" cy="440996"/>
          </a:xfrm>
          <a:prstGeom prst="rect">
            <a:avLst/>
          </a:prstGeom>
        </p:spPr>
      </p:pic>
      <p:pic>
        <p:nvPicPr>
          <p:cNvPr id="3" name="Graphic 2" descr="Clipboard Checked outline">
            <a:extLst>
              <a:ext uri="{FF2B5EF4-FFF2-40B4-BE49-F238E27FC236}">
                <a16:creationId xmlns:a16="http://schemas.microsoft.com/office/drawing/2014/main" id="{AEE43654-446C-C652-89E4-FED71221DB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16882" y="5089752"/>
            <a:ext cx="727491" cy="727491"/>
          </a:xfrm>
          <a:prstGeom prst="rect">
            <a:avLst/>
          </a:prstGeom>
        </p:spPr>
      </p:pic>
      <p:pic>
        <p:nvPicPr>
          <p:cNvPr id="6" name="Graphic 5" descr="Clipboard Checked outline">
            <a:extLst>
              <a:ext uri="{FF2B5EF4-FFF2-40B4-BE49-F238E27FC236}">
                <a16:creationId xmlns:a16="http://schemas.microsoft.com/office/drawing/2014/main" id="{BAA66E14-ECC2-C538-76C8-0E6DE14AE4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24451" y="3962294"/>
            <a:ext cx="440997" cy="440997"/>
          </a:xfrm>
          <a:prstGeom prst="rect">
            <a:avLst/>
          </a:prstGeom>
        </p:spPr>
      </p:pic>
      <p:pic>
        <p:nvPicPr>
          <p:cNvPr id="8" name="Graphic 7" descr="Clipboard Checked outline">
            <a:extLst>
              <a:ext uri="{FF2B5EF4-FFF2-40B4-BE49-F238E27FC236}">
                <a16:creationId xmlns:a16="http://schemas.microsoft.com/office/drawing/2014/main" id="{5503D204-4768-3842-DC98-C6E8F29E7D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28162" y="4371697"/>
            <a:ext cx="440997" cy="440997"/>
          </a:xfrm>
          <a:prstGeom prst="rect">
            <a:avLst/>
          </a:prstGeom>
        </p:spPr>
      </p:pic>
      <p:sp>
        <p:nvSpPr>
          <p:cNvPr id="12" name="Arrow: Down 11">
            <a:extLst>
              <a:ext uri="{FF2B5EF4-FFF2-40B4-BE49-F238E27FC236}">
                <a16:creationId xmlns:a16="http://schemas.microsoft.com/office/drawing/2014/main" id="{B410A61A-111B-F93F-8FBE-85624B413E9E}"/>
              </a:ext>
            </a:extLst>
          </p:cNvPr>
          <p:cNvSpPr/>
          <p:nvPr/>
        </p:nvSpPr>
        <p:spPr>
          <a:xfrm>
            <a:off x="11360899" y="2423032"/>
            <a:ext cx="410638" cy="49499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626293B3-5AD2-D748-6CD8-F16A9409E324}"/>
              </a:ext>
            </a:extLst>
          </p:cNvPr>
          <p:cNvSpPr/>
          <p:nvPr/>
        </p:nvSpPr>
        <p:spPr>
          <a:xfrm>
            <a:off x="11382653" y="3526384"/>
            <a:ext cx="410638" cy="494999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11578FFD-CAC1-8AC8-A03F-1E44B1880E70}"/>
              </a:ext>
            </a:extLst>
          </p:cNvPr>
          <p:cNvSpPr/>
          <p:nvPr/>
        </p:nvSpPr>
        <p:spPr>
          <a:xfrm>
            <a:off x="11382653" y="4640329"/>
            <a:ext cx="410638" cy="494999"/>
          </a:xfrm>
          <a:prstGeom prst="downArrow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973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42BF1B-D5DD-68C1-BB68-8EF522C56A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Small and large spheres">
            <a:extLst>
              <a:ext uri="{FF2B5EF4-FFF2-40B4-BE49-F238E27FC236}">
                <a16:creationId xmlns:a16="http://schemas.microsoft.com/office/drawing/2014/main" id="{033FAEFE-6E8C-2533-4C0A-68C5153ACF5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l="36493" r="32932"/>
          <a:stretch>
            <a:fillRect/>
          </a:stretch>
        </p:blipFill>
        <p:spPr>
          <a:xfrm>
            <a:off x="1" y="1588109"/>
            <a:ext cx="2847704" cy="5269891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E9911D3-E068-9517-FF19-33F23CD2BDC2}"/>
              </a:ext>
            </a:extLst>
          </p:cNvPr>
          <p:cNvSpPr/>
          <p:nvPr/>
        </p:nvSpPr>
        <p:spPr>
          <a:xfrm>
            <a:off x="3172894" y="4629663"/>
            <a:ext cx="8817046" cy="20689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EABD8F5-A0AA-D620-C223-B02531564FAC}"/>
              </a:ext>
            </a:extLst>
          </p:cNvPr>
          <p:cNvSpPr/>
          <p:nvPr/>
        </p:nvSpPr>
        <p:spPr>
          <a:xfrm>
            <a:off x="3172894" y="2996377"/>
            <a:ext cx="8817046" cy="13884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B953BB7-5033-7AFC-DCC1-91F9F006AC6E}"/>
              </a:ext>
            </a:extLst>
          </p:cNvPr>
          <p:cNvSpPr/>
          <p:nvPr/>
        </p:nvSpPr>
        <p:spPr>
          <a:xfrm>
            <a:off x="3189943" y="1874554"/>
            <a:ext cx="8799998" cy="8500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AF886C-2A26-3B38-4BFF-9F99AE38B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SMART Pillar - Simplification</a:t>
            </a:r>
            <a:br>
              <a:rPr lang="en-US"/>
            </a:b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1CD9AD-EB19-2D0C-4CE7-9767AB57DCC7}"/>
              </a:ext>
            </a:extLst>
          </p:cNvPr>
          <p:cNvSpPr txBox="1"/>
          <p:nvPr/>
        </p:nvSpPr>
        <p:spPr>
          <a:xfrm>
            <a:off x="3220922" y="1917881"/>
            <a:ext cx="87550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Pillar</a:t>
            </a:r>
          </a:p>
          <a:p>
            <a:r>
              <a:rPr lang="en-US" sz="2000" b="1">
                <a:solidFill>
                  <a:schemeClr val="accent6">
                    <a:lumMod val="10000"/>
                  </a:schemeClr>
                </a:solidFill>
              </a:rPr>
              <a:t>SIMPLIFICATION |</a:t>
            </a: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 Promoting clarity, usability, and proportionality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E496F3-E8CB-0E7E-86A1-EB3BB3FC942B}"/>
              </a:ext>
            </a:extLst>
          </p:cNvPr>
          <p:cNvSpPr txBox="1"/>
          <p:nvPr/>
        </p:nvSpPr>
        <p:spPr>
          <a:xfrm>
            <a:off x="3189943" y="3366841"/>
            <a:ext cx="8799997" cy="163121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Purpose-Driven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Coherent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Proportionate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solidFill>
                <a:schemeClr val="accent6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solidFill>
                <a:schemeClr val="accent6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Understandable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Efficient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Usable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9FF1F9-AD14-7E59-C99F-F3A5D9EFD6C1}"/>
              </a:ext>
            </a:extLst>
          </p:cNvPr>
          <p:cNvSpPr txBox="1"/>
          <p:nvPr/>
        </p:nvSpPr>
        <p:spPr>
          <a:xfrm>
            <a:off x="3189943" y="4681057"/>
            <a:ext cx="87999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Fast-Track SMART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Objectives and strategic direction are clearly defined and aligned with IESBA’s mission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Key messages are presented up front in concise, accessible summaries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Proportionality between scope, effort, and expected impact is explicitly assessed </a:t>
            </a: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58E2D66A-458A-E54C-C444-5557832412EE}"/>
              </a:ext>
            </a:extLst>
          </p:cNvPr>
          <p:cNvSpPr/>
          <p:nvPr/>
        </p:nvSpPr>
        <p:spPr>
          <a:xfrm rot="2570697">
            <a:off x="-2424050" y="1815458"/>
            <a:ext cx="4343400" cy="4343400"/>
          </a:xfrm>
          <a:prstGeom prst="arc">
            <a:avLst>
              <a:gd name="adj1" fmla="val 14336239"/>
              <a:gd name="adj2" fmla="val 2101144"/>
            </a:avLst>
          </a:prstGeom>
          <a:ln w="381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A99A6B9-F7A7-5058-8EDC-96D23A420F1D}"/>
              </a:ext>
            </a:extLst>
          </p:cNvPr>
          <p:cNvSpPr/>
          <p:nvPr/>
        </p:nvSpPr>
        <p:spPr>
          <a:xfrm>
            <a:off x="1287934" y="2169331"/>
            <a:ext cx="811089" cy="8110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Graphic 21" descr="Greek Pillar outline">
            <a:extLst>
              <a:ext uri="{FF2B5EF4-FFF2-40B4-BE49-F238E27FC236}">
                <a16:creationId xmlns:a16="http://schemas.microsoft.com/office/drawing/2014/main" id="{1A99A780-C64D-7D96-B98C-41DEACB7A1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1569" y="2235766"/>
            <a:ext cx="663818" cy="66381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228C22DC-90E1-CBFE-3885-3D66C522C435}"/>
              </a:ext>
            </a:extLst>
          </p:cNvPr>
          <p:cNvSpPr/>
          <p:nvPr/>
        </p:nvSpPr>
        <p:spPr>
          <a:xfrm>
            <a:off x="1568058" y="3472036"/>
            <a:ext cx="811089" cy="811089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 descr="Compass outline">
            <a:extLst>
              <a:ext uri="{FF2B5EF4-FFF2-40B4-BE49-F238E27FC236}">
                <a16:creationId xmlns:a16="http://schemas.microsoft.com/office/drawing/2014/main" id="{6B6F5007-BC48-DE72-856B-AEEBCF6A78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90267" y="3491513"/>
            <a:ext cx="775221" cy="77522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3BC016BC-74FB-C1B1-A997-CAB14D1BCA0E}"/>
              </a:ext>
            </a:extLst>
          </p:cNvPr>
          <p:cNvSpPr/>
          <p:nvPr/>
        </p:nvSpPr>
        <p:spPr>
          <a:xfrm>
            <a:off x="1287934" y="4853036"/>
            <a:ext cx="811089" cy="811089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 descr="Clipboard Checked outline">
            <a:extLst>
              <a:ext uri="{FF2B5EF4-FFF2-40B4-BE49-F238E27FC236}">
                <a16:creationId xmlns:a16="http://schemas.microsoft.com/office/drawing/2014/main" id="{7029A0DE-CEEC-3D14-5AF5-01CC271AA7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40005" y="4869485"/>
            <a:ext cx="727491" cy="72749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F19F6141-ABFF-9A1B-100D-922A92A9F145}"/>
              </a:ext>
            </a:extLst>
          </p:cNvPr>
          <p:cNvSpPr/>
          <p:nvPr/>
        </p:nvSpPr>
        <p:spPr>
          <a:xfrm>
            <a:off x="71919" y="2235766"/>
            <a:ext cx="842798" cy="8227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04F6F0-8B0D-4272-AACB-BA0627A3EE72}"/>
              </a:ext>
            </a:extLst>
          </p:cNvPr>
          <p:cNvSpPr txBox="1"/>
          <p:nvPr/>
        </p:nvSpPr>
        <p:spPr>
          <a:xfrm>
            <a:off x="216035" y="2227507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6">
                    <a:lumMod val="10000"/>
                  </a:schemeClr>
                </a:solidFill>
              </a:rPr>
              <a:t>S</a:t>
            </a:r>
            <a:endParaRPr lang="en-US" sz="480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BCEC2E-F732-21F8-C141-A2C659CC82B2}"/>
              </a:ext>
            </a:extLst>
          </p:cNvPr>
          <p:cNvSpPr txBox="1"/>
          <p:nvPr/>
        </p:nvSpPr>
        <p:spPr>
          <a:xfrm>
            <a:off x="216035" y="2899584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M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F572E7-93E1-231D-8453-9527BC706201}"/>
              </a:ext>
            </a:extLst>
          </p:cNvPr>
          <p:cNvSpPr txBox="1"/>
          <p:nvPr/>
        </p:nvSpPr>
        <p:spPr>
          <a:xfrm>
            <a:off x="216035" y="3571661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A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5B38AA-A929-C417-911E-B4D1CD8EF5B3}"/>
              </a:ext>
            </a:extLst>
          </p:cNvPr>
          <p:cNvSpPr txBox="1"/>
          <p:nvPr/>
        </p:nvSpPr>
        <p:spPr>
          <a:xfrm>
            <a:off x="216035" y="4243738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R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3F5570-C863-BB81-8831-654BF0AB0517}"/>
              </a:ext>
            </a:extLst>
          </p:cNvPr>
          <p:cNvSpPr txBox="1"/>
          <p:nvPr/>
        </p:nvSpPr>
        <p:spPr>
          <a:xfrm>
            <a:off x="216035" y="4915816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T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D142DE-3377-EB4A-6CFC-9E7372820217}"/>
              </a:ext>
            </a:extLst>
          </p:cNvPr>
          <p:cNvSpPr txBox="1"/>
          <p:nvPr/>
        </p:nvSpPr>
        <p:spPr>
          <a:xfrm>
            <a:off x="3141915" y="3052712"/>
            <a:ext cx="88659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Guidelines</a:t>
            </a:r>
          </a:p>
        </p:txBody>
      </p:sp>
    </p:spTree>
    <p:extLst>
      <p:ext uri="{BB962C8B-B14F-4D97-AF65-F5344CB8AC3E}">
        <p14:creationId xmlns:p14="http://schemas.microsoft.com/office/powerpoint/2010/main" val="3306473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2FC0DE-1AB6-5907-72EF-029E4A949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Small and large spheres">
            <a:extLst>
              <a:ext uri="{FF2B5EF4-FFF2-40B4-BE49-F238E27FC236}">
                <a16:creationId xmlns:a16="http://schemas.microsoft.com/office/drawing/2014/main" id="{28862853-6712-3314-6BD6-5DA7FFD21C9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l="36493" r="32932"/>
          <a:stretch>
            <a:fillRect/>
          </a:stretch>
        </p:blipFill>
        <p:spPr>
          <a:xfrm>
            <a:off x="1" y="1588109"/>
            <a:ext cx="2847704" cy="5269891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3725FE3-A18E-29B8-6F47-4F367D98DF54}"/>
              </a:ext>
            </a:extLst>
          </p:cNvPr>
          <p:cNvSpPr/>
          <p:nvPr/>
        </p:nvSpPr>
        <p:spPr>
          <a:xfrm>
            <a:off x="3172894" y="4629663"/>
            <a:ext cx="8817046" cy="20689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4087D2B-8826-6DCE-0ED4-48B44426805F}"/>
              </a:ext>
            </a:extLst>
          </p:cNvPr>
          <p:cNvSpPr/>
          <p:nvPr/>
        </p:nvSpPr>
        <p:spPr>
          <a:xfrm>
            <a:off x="3172894" y="2996377"/>
            <a:ext cx="8817046" cy="13884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AEC85A1-1EE2-0FD7-63C0-8B88F71AD9FA}"/>
              </a:ext>
            </a:extLst>
          </p:cNvPr>
          <p:cNvSpPr/>
          <p:nvPr/>
        </p:nvSpPr>
        <p:spPr>
          <a:xfrm>
            <a:off x="3189943" y="1874554"/>
            <a:ext cx="8799998" cy="8500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C6EDE5-D9C5-DE0C-8ECF-7AFE6E551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SMART Pillar - Mobilization</a:t>
            </a:r>
            <a:br>
              <a:rPr lang="en-US"/>
            </a:b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64577-9538-C2CB-67FF-4532D6764803}"/>
              </a:ext>
            </a:extLst>
          </p:cNvPr>
          <p:cNvSpPr txBox="1"/>
          <p:nvPr/>
        </p:nvSpPr>
        <p:spPr>
          <a:xfrm>
            <a:off x="3220922" y="1917881"/>
            <a:ext cx="87550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Pillar</a:t>
            </a:r>
          </a:p>
          <a:p>
            <a:r>
              <a:rPr lang="en-US" sz="2000" b="1">
                <a:solidFill>
                  <a:schemeClr val="accent6">
                    <a:lumMod val="10000"/>
                  </a:schemeClr>
                </a:solidFill>
              </a:rPr>
              <a:t>MOBILIZATION |</a:t>
            </a: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 Enhancing impact through collaboration and partnerships</a:t>
            </a:r>
          </a:p>
          <a:p>
            <a:endParaRPr lang="en-US" sz="200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61AEE0-424C-A289-11B6-FD32041D15FF}"/>
              </a:ext>
            </a:extLst>
          </p:cNvPr>
          <p:cNvSpPr txBox="1"/>
          <p:nvPr/>
        </p:nvSpPr>
        <p:spPr>
          <a:xfrm>
            <a:off x="3189943" y="3366841"/>
            <a:ext cx="8799997" cy="163121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Value Proposition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Unified Voice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solidFill>
                <a:schemeClr val="accent6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solidFill>
                <a:schemeClr val="accent6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solidFill>
                <a:schemeClr val="accent6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Partnerships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Stakeholder Empowerment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E040EA-629B-ACCC-D80B-40EFC5F52E1B}"/>
              </a:ext>
            </a:extLst>
          </p:cNvPr>
          <p:cNvSpPr txBox="1"/>
          <p:nvPr/>
        </p:nvSpPr>
        <p:spPr>
          <a:xfrm>
            <a:off x="3189943" y="4681057"/>
            <a:ext cx="87999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Fast-Track SMART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The project’s value proposition is defined and tailored to each key stakeholder group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Key partners and networks are identified early and engaged throughout the project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Results and visibility are tracked through measurable outreach indicators</a:t>
            </a: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937DFE26-C7C0-7071-6965-D8F669B1CF6A}"/>
              </a:ext>
            </a:extLst>
          </p:cNvPr>
          <p:cNvSpPr/>
          <p:nvPr/>
        </p:nvSpPr>
        <p:spPr>
          <a:xfrm rot="2570697">
            <a:off x="-2424050" y="1815458"/>
            <a:ext cx="4343400" cy="4343400"/>
          </a:xfrm>
          <a:prstGeom prst="arc">
            <a:avLst>
              <a:gd name="adj1" fmla="val 14336239"/>
              <a:gd name="adj2" fmla="val 2101144"/>
            </a:avLst>
          </a:prstGeom>
          <a:ln w="381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C14879D-03CB-AB1C-3694-0587E820922C}"/>
              </a:ext>
            </a:extLst>
          </p:cNvPr>
          <p:cNvSpPr/>
          <p:nvPr/>
        </p:nvSpPr>
        <p:spPr>
          <a:xfrm>
            <a:off x="1287934" y="2169331"/>
            <a:ext cx="811089" cy="8110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Graphic 21" descr="Greek Pillar outline">
            <a:extLst>
              <a:ext uri="{FF2B5EF4-FFF2-40B4-BE49-F238E27FC236}">
                <a16:creationId xmlns:a16="http://schemas.microsoft.com/office/drawing/2014/main" id="{297BDE77-21A8-DA7C-6B16-7F6CF3AC0C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1569" y="2235766"/>
            <a:ext cx="663818" cy="66381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7806447A-884B-FC8F-3E84-08032CC8BC86}"/>
              </a:ext>
            </a:extLst>
          </p:cNvPr>
          <p:cNvSpPr/>
          <p:nvPr/>
        </p:nvSpPr>
        <p:spPr>
          <a:xfrm>
            <a:off x="1568058" y="3472036"/>
            <a:ext cx="811089" cy="811089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 descr="Compass outline">
            <a:extLst>
              <a:ext uri="{FF2B5EF4-FFF2-40B4-BE49-F238E27FC236}">
                <a16:creationId xmlns:a16="http://schemas.microsoft.com/office/drawing/2014/main" id="{DAD2E26B-9C0F-3312-C83C-775623B82D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90267" y="3491513"/>
            <a:ext cx="775221" cy="77522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FBA7337D-A9BE-61BB-2428-391825D43DBC}"/>
              </a:ext>
            </a:extLst>
          </p:cNvPr>
          <p:cNvSpPr/>
          <p:nvPr/>
        </p:nvSpPr>
        <p:spPr>
          <a:xfrm>
            <a:off x="1287934" y="4853036"/>
            <a:ext cx="811089" cy="811089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 descr="Clipboard Checked outline">
            <a:extLst>
              <a:ext uri="{FF2B5EF4-FFF2-40B4-BE49-F238E27FC236}">
                <a16:creationId xmlns:a16="http://schemas.microsoft.com/office/drawing/2014/main" id="{34DD9B93-4AEE-099F-F2C8-C51CE32313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40005" y="4869485"/>
            <a:ext cx="727491" cy="72749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D42CE0A3-D76D-D73F-9A6A-C28F816B92BE}"/>
              </a:ext>
            </a:extLst>
          </p:cNvPr>
          <p:cNvSpPr/>
          <p:nvPr/>
        </p:nvSpPr>
        <p:spPr>
          <a:xfrm>
            <a:off x="71919" y="2907099"/>
            <a:ext cx="842798" cy="8227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E9B950-A5B8-DC4A-4FE1-36AE9D76C982}"/>
              </a:ext>
            </a:extLst>
          </p:cNvPr>
          <p:cNvSpPr txBox="1"/>
          <p:nvPr/>
        </p:nvSpPr>
        <p:spPr>
          <a:xfrm>
            <a:off x="216035" y="2227507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S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5365EA-0F4C-3F77-598C-93430EF7286D}"/>
              </a:ext>
            </a:extLst>
          </p:cNvPr>
          <p:cNvSpPr txBox="1"/>
          <p:nvPr/>
        </p:nvSpPr>
        <p:spPr>
          <a:xfrm>
            <a:off x="216035" y="2899584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6">
                    <a:lumMod val="10000"/>
                  </a:schemeClr>
                </a:solidFill>
              </a:rPr>
              <a:t>M</a:t>
            </a:r>
            <a:endParaRPr lang="en-US" sz="480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02C8D5-9776-9E39-0085-13F142D6921D}"/>
              </a:ext>
            </a:extLst>
          </p:cNvPr>
          <p:cNvSpPr txBox="1"/>
          <p:nvPr/>
        </p:nvSpPr>
        <p:spPr>
          <a:xfrm>
            <a:off x="216035" y="3571661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A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C0B026-1FED-1198-0B72-BA4A82DBD45D}"/>
              </a:ext>
            </a:extLst>
          </p:cNvPr>
          <p:cNvSpPr txBox="1"/>
          <p:nvPr/>
        </p:nvSpPr>
        <p:spPr>
          <a:xfrm>
            <a:off x="216035" y="4243738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R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4C60C0-DFF3-B35A-6640-B1763B5F9511}"/>
              </a:ext>
            </a:extLst>
          </p:cNvPr>
          <p:cNvSpPr txBox="1"/>
          <p:nvPr/>
        </p:nvSpPr>
        <p:spPr>
          <a:xfrm>
            <a:off x="216035" y="4915816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T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D1352B-FEDD-E5F6-F090-0BBF2EE8148B}"/>
              </a:ext>
            </a:extLst>
          </p:cNvPr>
          <p:cNvSpPr txBox="1"/>
          <p:nvPr/>
        </p:nvSpPr>
        <p:spPr>
          <a:xfrm>
            <a:off x="3141915" y="3052712"/>
            <a:ext cx="88659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Guidelines</a:t>
            </a:r>
          </a:p>
        </p:txBody>
      </p:sp>
    </p:spTree>
    <p:extLst>
      <p:ext uri="{BB962C8B-B14F-4D97-AF65-F5344CB8AC3E}">
        <p14:creationId xmlns:p14="http://schemas.microsoft.com/office/powerpoint/2010/main" val="41290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1073E-E0DD-D980-D04E-8053E3767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Small and large spheres">
            <a:extLst>
              <a:ext uri="{FF2B5EF4-FFF2-40B4-BE49-F238E27FC236}">
                <a16:creationId xmlns:a16="http://schemas.microsoft.com/office/drawing/2014/main" id="{74467C7D-70E0-5F7E-9F59-FE42B38A812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l="36493" r="32932"/>
          <a:stretch>
            <a:fillRect/>
          </a:stretch>
        </p:blipFill>
        <p:spPr>
          <a:xfrm>
            <a:off x="1" y="1588109"/>
            <a:ext cx="2847704" cy="5269891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500E0AB-4F2F-9F81-451E-F8EAD1291D63}"/>
              </a:ext>
            </a:extLst>
          </p:cNvPr>
          <p:cNvSpPr/>
          <p:nvPr/>
        </p:nvSpPr>
        <p:spPr>
          <a:xfrm>
            <a:off x="3172893" y="4629663"/>
            <a:ext cx="8947185" cy="20689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17F83A4-4BCC-4CC0-A9C5-5EDC8E2925C8}"/>
              </a:ext>
            </a:extLst>
          </p:cNvPr>
          <p:cNvSpPr/>
          <p:nvPr/>
        </p:nvSpPr>
        <p:spPr>
          <a:xfrm>
            <a:off x="3172893" y="2996377"/>
            <a:ext cx="8947187" cy="13884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F8B4760-1D39-5FB6-D3C3-882B6AD32E6A}"/>
              </a:ext>
            </a:extLst>
          </p:cNvPr>
          <p:cNvSpPr/>
          <p:nvPr/>
        </p:nvSpPr>
        <p:spPr>
          <a:xfrm>
            <a:off x="3189942" y="1874554"/>
            <a:ext cx="8930137" cy="8500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6A6C44-9CE2-5D44-F8E8-23F1F3E7F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SMART Pillar - Adoption</a:t>
            </a:r>
            <a:br>
              <a:rPr lang="en-US"/>
            </a:b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1990B5-54E2-AB87-5EED-15145A4B18A0}"/>
              </a:ext>
            </a:extLst>
          </p:cNvPr>
          <p:cNvSpPr txBox="1"/>
          <p:nvPr/>
        </p:nvSpPr>
        <p:spPr>
          <a:xfrm>
            <a:off x="3220922" y="1917881"/>
            <a:ext cx="88991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Pillar</a:t>
            </a:r>
          </a:p>
          <a:p>
            <a:r>
              <a:rPr lang="en-US" sz="2000" b="1">
                <a:solidFill>
                  <a:schemeClr val="accent6">
                    <a:lumMod val="10000"/>
                  </a:schemeClr>
                </a:solidFill>
              </a:rPr>
              <a:t>ADOPTION |</a:t>
            </a: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 Driving consistent uptake and implementation</a:t>
            </a:r>
          </a:p>
          <a:p>
            <a:endParaRPr lang="en-US" sz="200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962F9C-55AB-3217-D31F-74718A81584D}"/>
              </a:ext>
            </a:extLst>
          </p:cNvPr>
          <p:cNvSpPr txBox="1"/>
          <p:nvPr/>
        </p:nvSpPr>
        <p:spPr>
          <a:xfrm>
            <a:off x="3189943" y="3366841"/>
            <a:ext cx="9002057" cy="163121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Clear Value Proposition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Stakeholder and Jurisdictional Prioritization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solidFill>
                <a:schemeClr val="accent6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solidFill>
                <a:schemeClr val="accent6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Realistic Objectives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Coherent Communication and Outreach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Tailored Implementation Support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15323C-65A8-EACE-6870-65CAD83DB701}"/>
              </a:ext>
            </a:extLst>
          </p:cNvPr>
          <p:cNvSpPr txBox="1"/>
          <p:nvPr/>
        </p:nvSpPr>
        <p:spPr>
          <a:xfrm>
            <a:off x="3189943" y="4681057"/>
            <a:ext cx="87999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Fast-Track SMART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Priority jurisdictions and stakeholders are mapped and kept updated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Adoption risks and constraints are assessed and mitigated through clear actions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Adoption and implementation toolkits and support materials are available and fit for purpose</a:t>
            </a: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4079E726-F9C5-3CB2-9737-8D25DCA56C35}"/>
              </a:ext>
            </a:extLst>
          </p:cNvPr>
          <p:cNvSpPr/>
          <p:nvPr/>
        </p:nvSpPr>
        <p:spPr>
          <a:xfrm rot="2570697">
            <a:off x="-2424050" y="1815458"/>
            <a:ext cx="4343400" cy="4343400"/>
          </a:xfrm>
          <a:prstGeom prst="arc">
            <a:avLst>
              <a:gd name="adj1" fmla="val 14336239"/>
              <a:gd name="adj2" fmla="val 2101144"/>
            </a:avLst>
          </a:prstGeom>
          <a:ln w="381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D046424-E169-37AF-4264-0B90EFE61372}"/>
              </a:ext>
            </a:extLst>
          </p:cNvPr>
          <p:cNvSpPr/>
          <p:nvPr/>
        </p:nvSpPr>
        <p:spPr>
          <a:xfrm>
            <a:off x="1287934" y="2169331"/>
            <a:ext cx="811089" cy="8110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Graphic 21" descr="Greek Pillar outline">
            <a:extLst>
              <a:ext uri="{FF2B5EF4-FFF2-40B4-BE49-F238E27FC236}">
                <a16:creationId xmlns:a16="http://schemas.microsoft.com/office/drawing/2014/main" id="{6616CC19-1CB7-5AD8-08E2-8D781455A4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1569" y="2235766"/>
            <a:ext cx="663818" cy="66381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A272489D-9DA3-F175-DB8A-899F0BA3CF34}"/>
              </a:ext>
            </a:extLst>
          </p:cNvPr>
          <p:cNvSpPr/>
          <p:nvPr/>
        </p:nvSpPr>
        <p:spPr>
          <a:xfrm>
            <a:off x="1568058" y="3472036"/>
            <a:ext cx="811089" cy="811089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 descr="Compass outline">
            <a:extLst>
              <a:ext uri="{FF2B5EF4-FFF2-40B4-BE49-F238E27FC236}">
                <a16:creationId xmlns:a16="http://schemas.microsoft.com/office/drawing/2014/main" id="{46E0C32C-73D3-AFFA-758B-59070C4142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90267" y="3491513"/>
            <a:ext cx="775221" cy="77522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D93F7E4-96BA-1F39-836C-7AAAC935E571}"/>
              </a:ext>
            </a:extLst>
          </p:cNvPr>
          <p:cNvSpPr/>
          <p:nvPr/>
        </p:nvSpPr>
        <p:spPr>
          <a:xfrm>
            <a:off x="1287934" y="4853036"/>
            <a:ext cx="811089" cy="811089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 descr="Clipboard Checked outline">
            <a:extLst>
              <a:ext uri="{FF2B5EF4-FFF2-40B4-BE49-F238E27FC236}">
                <a16:creationId xmlns:a16="http://schemas.microsoft.com/office/drawing/2014/main" id="{A1B7ADA2-77CC-74D9-0BDF-1CCF92AD37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40005" y="4869485"/>
            <a:ext cx="727491" cy="72749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3DF7E56-74FD-0CB4-5DA9-CA56357F9D68}"/>
              </a:ext>
            </a:extLst>
          </p:cNvPr>
          <p:cNvSpPr/>
          <p:nvPr/>
        </p:nvSpPr>
        <p:spPr>
          <a:xfrm>
            <a:off x="71919" y="3601582"/>
            <a:ext cx="842798" cy="8227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C7125A-55F6-FB03-FE2F-C434BD0013A6}"/>
              </a:ext>
            </a:extLst>
          </p:cNvPr>
          <p:cNvSpPr txBox="1"/>
          <p:nvPr/>
        </p:nvSpPr>
        <p:spPr>
          <a:xfrm>
            <a:off x="216035" y="2227507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S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92DF24-EDCF-01E1-479F-831C43960D86}"/>
              </a:ext>
            </a:extLst>
          </p:cNvPr>
          <p:cNvSpPr txBox="1"/>
          <p:nvPr/>
        </p:nvSpPr>
        <p:spPr>
          <a:xfrm>
            <a:off x="216035" y="2899584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M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2D6A4-2D61-528F-CB59-486289D865C7}"/>
              </a:ext>
            </a:extLst>
          </p:cNvPr>
          <p:cNvSpPr txBox="1"/>
          <p:nvPr/>
        </p:nvSpPr>
        <p:spPr>
          <a:xfrm>
            <a:off x="216035" y="3571661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6">
                    <a:lumMod val="10000"/>
                  </a:schemeClr>
                </a:solidFill>
              </a:rPr>
              <a:t>A</a:t>
            </a:r>
            <a:endParaRPr lang="en-US" sz="480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80A0B3-B8C2-8758-DC7D-65BC6432D386}"/>
              </a:ext>
            </a:extLst>
          </p:cNvPr>
          <p:cNvSpPr txBox="1"/>
          <p:nvPr/>
        </p:nvSpPr>
        <p:spPr>
          <a:xfrm>
            <a:off x="216035" y="4243738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R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F30B41-F453-1368-52FC-96DCE2BB8044}"/>
              </a:ext>
            </a:extLst>
          </p:cNvPr>
          <p:cNvSpPr txBox="1"/>
          <p:nvPr/>
        </p:nvSpPr>
        <p:spPr>
          <a:xfrm>
            <a:off x="216035" y="4915816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T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269169-E6F9-9CB7-90DC-5EF541535FA2}"/>
              </a:ext>
            </a:extLst>
          </p:cNvPr>
          <p:cNvSpPr txBox="1"/>
          <p:nvPr/>
        </p:nvSpPr>
        <p:spPr>
          <a:xfrm>
            <a:off x="3141915" y="3052712"/>
            <a:ext cx="88659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Guidelines</a:t>
            </a:r>
          </a:p>
        </p:txBody>
      </p:sp>
    </p:spTree>
    <p:extLst>
      <p:ext uri="{BB962C8B-B14F-4D97-AF65-F5344CB8AC3E}">
        <p14:creationId xmlns:p14="http://schemas.microsoft.com/office/powerpoint/2010/main" val="123108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1AA3AD-43D0-E8BA-7038-51F1973CEC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Small and large spheres">
            <a:extLst>
              <a:ext uri="{FF2B5EF4-FFF2-40B4-BE49-F238E27FC236}">
                <a16:creationId xmlns:a16="http://schemas.microsoft.com/office/drawing/2014/main" id="{8B9BCDA7-6226-A9C3-323B-26330052215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rcRect l="36493" r="32932"/>
          <a:stretch>
            <a:fillRect/>
          </a:stretch>
        </p:blipFill>
        <p:spPr>
          <a:xfrm>
            <a:off x="1" y="1588109"/>
            <a:ext cx="2847704" cy="5269891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23EA936-194F-5540-6265-BCF8022429E6}"/>
              </a:ext>
            </a:extLst>
          </p:cNvPr>
          <p:cNvSpPr/>
          <p:nvPr/>
        </p:nvSpPr>
        <p:spPr>
          <a:xfrm>
            <a:off x="3172893" y="4629663"/>
            <a:ext cx="8814816" cy="20689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47A7AE2-CA22-E514-302A-665816CBC8D5}"/>
              </a:ext>
            </a:extLst>
          </p:cNvPr>
          <p:cNvSpPr/>
          <p:nvPr/>
        </p:nvSpPr>
        <p:spPr>
          <a:xfrm>
            <a:off x="3172894" y="2996377"/>
            <a:ext cx="8814816" cy="138841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2152BB3-35A9-ED68-ABA9-B4E0516416C6}"/>
              </a:ext>
            </a:extLst>
          </p:cNvPr>
          <p:cNvSpPr/>
          <p:nvPr/>
        </p:nvSpPr>
        <p:spPr>
          <a:xfrm>
            <a:off x="3189942" y="1874554"/>
            <a:ext cx="8814816" cy="8500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AA46BD-8706-752C-C43F-B62D0A46A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SMART Pillar - Responsiveness</a:t>
            </a:r>
            <a:br>
              <a:rPr lang="en-US"/>
            </a:b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37E1F9-A506-9F53-BA1A-5E923F24830D}"/>
              </a:ext>
            </a:extLst>
          </p:cNvPr>
          <p:cNvSpPr txBox="1"/>
          <p:nvPr/>
        </p:nvSpPr>
        <p:spPr>
          <a:xfrm>
            <a:off x="3220922" y="1917881"/>
            <a:ext cx="88991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Pillar</a:t>
            </a:r>
          </a:p>
          <a:p>
            <a:r>
              <a:rPr lang="en-US" sz="2000" b="1">
                <a:solidFill>
                  <a:schemeClr val="accent6">
                    <a:lumMod val="10000"/>
                  </a:schemeClr>
                </a:solidFill>
              </a:rPr>
              <a:t>RESPONSIVENESS |</a:t>
            </a: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 Ensuring timely, transparent, and evidence-based decisions</a:t>
            </a:r>
          </a:p>
          <a:p>
            <a:endParaRPr lang="en-US" sz="200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C4867A-8BFB-C25D-7B43-F89361D3AD3F}"/>
              </a:ext>
            </a:extLst>
          </p:cNvPr>
          <p:cNvSpPr txBox="1"/>
          <p:nvPr/>
        </p:nvSpPr>
        <p:spPr>
          <a:xfrm>
            <a:off x="3189943" y="3366841"/>
            <a:ext cx="9002057" cy="163121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Transparency and Clarity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Inclusivity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Timeliness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solidFill>
                <a:schemeClr val="accent6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>
              <a:solidFill>
                <a:schemeClr val="accent6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Accountability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Feedback Loop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89CFE2-484F-A065-50E8-EE34D9F1E318}"/>
              </a:ext>
            </a:extLst>
          </p:cNvPr>
          <p:cNvSpPr txBox="1"/>
          <p:nvPr/>
        </p:nvSpPr>
        <p:spPr>
          <a:xfrm>
            <a:off x="3189943" y="4681057"/>
            <a:ext cx="87999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Fast-Track SMART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Feedback mechanisms are established and communicated, and responses are tracked and publicized for transparency: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IESBA’s rationale and actions are clearly communicated after each consultation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>
                <a:solidFill>
                  <a:schemeClr val="accent6">
                    <a:lumMod val="10000"/>
                  </a:schemeClr>
                </a:solidFill>
              </a:rPr>
              <a:t>Project leaders monitor stakeholder reactions and escalate significant issues</a:t>
            </a: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7A2E5E63-3E79-FFF0-E5F9-18D662FED179}"/>
              </a:ext>
            </a:extLst>
          </p:cNvPr>
          <p:cNvSpPr/>
          <p:nvPr/>
        </p:nvSpPr>
        <p:spPr>
          <a:xfrm rot="2570697">
            <a:off x="-2424050" y="1815458"/>
            <a:ext cx="4343400" cy="4343400"/>
          </a:xfrm>
          <a:prstGeom prst="arc">
            <a:avLst>
              <a:gd name="adj1" fmla="val 14336239"/>
              <a:gd name="adj2" fmla="val 2101144"/>
            </a:avLst>
          </a:prstGeom>
          <a:ln w="381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F7DE175-86CB-0E28-DA55-C974F1477F28}"/>
              </a:ext>
            </a:extLst>
          </p:cNvPr>
          <p:cNvSpPr/>
          <p:nvPr/>
        </p:nvSpPr>
        <p:spPr>
          <a:xfrm>
            <a:off x="1287934" y="2169331"/>
            <a:ext cx="811089" cy="8110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Graphic 21" descr="Greek Pillar outline">
            <a:extLst>
              <a:ext uri="{FF2B5EF4-FFF2-40B4-BE49-F238E27FC236}">
                <a16:creationId xmlns:a16="http://schemas.microsoft.com/office/drawing/2014/main" id="{09837D37-94B1-8243-2CB0-563F28AC99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61569" y="2235766"/>
            <a:ext cx="663818" cy="66381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B921AE2B-2607-AD09-BF84-A2270E8BA5A6}"/>
              </a:ext>
            </a:extLst>
          </p:cNvPr>
          <p:cNvSpPr/>
          <p:nvPr/>
        </p:nvSpPr>
        <p:spPr>
          <a:xfrm>
            <a:off x="1568058" y="3472036"/>
            <a:ext cx="811089" cy="811089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Graphic 22" descr="Compass outline">
            <a:extLst>
              <a:ext uri="{FF2B5EF4-FFF2-40B4-BE49-F238E27FC236}">
                <a16:creationId xmlns:a16="http://schemas.microsoft.com/office/drawing/2014/main" id="{B091E92C-4FD3-67E2-7566-D6396FE0B4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90267" y="3491513"/>
            <a:ext cx="775221" cy="77522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A960D5F-422B-B330-9551-46724F0D50DC}"/>
              </a:ext>
            </a:extLst>
          </p:cNvPr>
          <p:cNvSpPr/>
          <p:nvPr/>
        </p:nvSpPr>
        <p:spPr>
          <a:xfrm>
            <a:off x="1287934" y="4853036"/>
            <a:ext cx="811089" cy="811089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Graphic 23" descr="Clipboard Checked outline">
            <a:extLst>
              <a:ext uri="{FF2B5EF4-FFF2-40B4-BE49-F238E27FC236}">
                <a16:creationId xmlns:a16="http://schemas.microsoft.com/office/drawing/2014/main" id="{DC2A47A6-6E6D-04B6-93A1-41CE9E0F5D6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40005" y="4869485"/>
            <a:ext cx="727491" cy="72749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3DAD5DCC-640B-8BEB-1746-4B86B52ABC92}"/>
              </a:ext>
            </a:extLst>
          </p:cNvPr>
          <p:cNvSpPr/>
          <p:nvPr/>
        </p:nvSpPr>
        <p:spPr>
          <a:xfrm>
            <a:off x="71919" y="4261340"/>
            <a:ext cx="842798" cy="8227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87F6B2-A081-F6EF-1779-E550D2C48C54}"/>
              </a:ext>
            </a:extLst>
          </p:cNvPr>
          <p:cNvSpPr txBox="1"/>
          <p:nvPr/>
        </p:nvSpPr>
        <p:spPr>
          <a:xfrm>
            <a:off x="216035" y="2227507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S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90943C-3185-B626-2DE9-5CC97CE7B5CF}"/>
              </a:ext>
            </a:extLst>
          </p:cNvPr>
          <p:cNvSpPr txBox="1"/>
          <p:nvPr/>
        </p:nvSpPr>
        <p:spPr>
          <a:xfrm>
            <a:off x="216035" y="2899584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M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7E8738-5DC7-924D-A9ED-A14D47F845D5}"/>
              </a:ext>
            </a:extLst>
          </p:cNvPr>
          <p:cNvSpPr txBox="1"/>
          <p:nvPr/>
        </p:nvSpPr>
        <p:spPr>
          <a:xfrm>
            <a:off x="216035" y="3571661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A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A90240-FAB1-9E36-DEF4-AF7D4D815A33}"/>
              </a:ext>
            </a:extLst>
          </p:cNvPr>
          <p:cNvSpPr txBox="1"/>
          <p:nvPr/>
        </p:nvSpPr>
        <p:spPr>
          <a:xfrm>
            <a:off x="216035" y="4243738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6">
                    <a:lumMod val="10000"/>
                  </a:schemeClr>
                </a:solidFill>
              </a:rPr>
              <a:t>R</a:t>
            </a:r>
            <a:endParaRPr lang="en-US" sz="480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F310BA-36C3-A8AC-D547-F3EE6F572EA8}"/>
              </a:ext>
            </a:extLst>
          </p:cNvPr>
          <p:cNvSpPr txBox="1"/>
          <p:nvPr/>
        </p:nvSpPr>
        <p:spPr>
          <a:xfrm>
            <a:off x="216035" y="4915816"/>
            <a:ext cx="5573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T</a:t>
            </a:r>
            <a:endParaRPr lang="en-US" sz="480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3054AA-01E5-7BB8-6E00-2B89D6AEA2B2}"/>
              </a:ext>
            </a:extLst>
          </p:cNvPr>
          <p:cNvSpPr txBox="1"/>
          <p:nvPr/>
        </p:nvSpPr>
        <p:spPr>
          <a:xfrm>
            <a:off x="3141915" y="3052712"/>
            <a:ext cx="88659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1">
                <a:solidFill>
                  <a:schemeClr val="accent6">
                    <a:lumMod val="10000"/>
                  </a:schemeClr>
                </a:solidFill>
              </a:rPr>
              <a:t>Guidelines</a:t>
            </a:r>
          </a:p>
        </p:txBody>
      </p:sp>
    </p:spTree>
    <p:extLst>
      <p:ext uri="{BB962C8B-B14F-4D97-AF65-F5344CB8AC3E}">
        <p14:creationId xmlns:p14="http://schemas.microsoft.com/office/powerpoint/2010/main" val="2807959152"/>
      </p:ext>
    </p:extLst>
  </p:cSld>
  <p:clrMapOvr>
    <a:masterClrMapping/>
  </p:clrMapOvr>
</p:sld>
</file>

<file path=ppt/theme/theme1.xml><?xml version="1.0" encoding="utf-8"?>
<a:theme xmlns:a="http://schemas.openxmlformats.org/drawingml/2006/main" name="IFEA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548272DD-FECD-4844-A19F-5DCDA39A4CCA}"/>
    </a:ext>
  </a:extLst>
</a:theme>
</file>

<file path=ppt/theme/theme2.xml><?xml version="1.0" encoding="utf-8"?>
<a:theme xmlns:a="http://schemas.openxmlformats.org/drawingml/2006/main" name="IAASB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9D7B1F9D-A54F-448D-9638-30A02FCD5634}"/>
    </a:ext>
  </a:extLst>
</a:theme>
</file>

<file path=ppt/theme/theme3.xml><?xml version="1.0" encoding="utf-8"?>
<a:theme xmlns:a="http://schemas.openxmlformats.org/drawingml/2006/main" name="IESBA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FB129556-978E-4E85-91EF-DB54862DE19A}"/>
    </a:ext>
  </a:extLst>
</a:theme>
</file>

<file path=ppt/theme/theme4.xml><?xml version="1.0" encoding="utf-8"?>
<a:theme xmlns:a="http://schemas.openxmlformats.org/drawingml/2006/main" name="IAASB and IESBA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4FD7CDFB-E2C3-4988-8A27-ADEF6B7C5CD8}"/>
    </a:ext>
  </a:extLst>
</a:theme>
</file>

<file path=ppt/theme/theme5.xml><?xml version="1.0" encoding="utf-8"?>
<a:theme xmlns:a="http://schemas.openxmlformats.org/drawingml/2006/main" name="Opening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4D1C4476-98D1-4F0A-97CA-D4F06F4D8311}"/>
    </a:ext>
  </a:extLst>
</a:theme>
</file>

<file path=ppt/theme/theme6.xml><?xml version="1.0" encoding="utf-8"?>
<a:theme xmlns:a="http://schemas.openxmlformats.org/drawingml/2006/main" name="Break or transition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7932F37A-F6F6-484B-ABB8-F4E814A33070}"/>
    </a:ext>
  </a:extLst>
</a:theme>
</file>

<file path=ppt/theme/theme7.xml><?xml version="1.0" encoding="utf-8"?>
<a:theme xmlns:a="http://schemas.openxmlformats.org/drawingml/2006/main" name="Break or transition slides 2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F0C3CF62-A4F7-407C-AF9B-5F72F541A5C0}"/>
    </a:ext>
  </a:extLst>
</a:theme>
</file>

<file path=ppt/theme/theme8.xml><?xml version="1.0" encoding="utf-8"?>
<a:theme xmlns:a="http://schemas.openxmlformats.org/drawingml/2006/main" name="Closing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A5F27197-D377-460A-A52F-D40813B58F6B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90B8252CA18745952FCCC180D42CBE" ma:contentTypeVersion="3" ma:contentTypeDescription="Create a new document." ma:contentTypeScope="" ma:versionID="b9d9afb1c592114c6771238a55a54763">
  <xsd:schema xmlns:xsd="http://www.w3.org/2001/XMLSchema" xmlns:xs="http://www.w3.org/2001/XMLSchema" xmlns:p="http://schemas.microsoft.com/office/2006/metadata/properties" xmlns:ns2="6e1929c8-567f-4fa6-ab5e-ed059cffda53" targetNamespace="http://schemas.microsoft.com/office/2006/metadata/properties" ma:root="true" ma:fieldsID="4b4438eeca79c5cad4acdafe8b0745a5" ns2:_="">
    <xsd:import namespace="6e1929c8-567f-4fa6-ab5e-ed059cffda5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1929c8-567f-4fa6-ab5e-ed059cffda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24316B-8354-494F-AAD2-737255834B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5A0319-9BFC-4078-B3F1-AD4F76D3A83A}">
  <ds:schemaRefs>
    <ds:schemaRef ds:uri="6e1929c8-567f-4fa6-ab5e-ed059cffda5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F838CB8-0881-406E-A9B8-51DD25DC81A4}">
  <ds:schemaRefs>
    <ds:schemaRef ds:uri="6e1929c8-567f-4fa6-ab5e-ed059cffda53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614</Words>
  <Application>Microsoft Office PowerPoint</Application>
  <PresentationFormat>Widescreen</PresentationFormat>
  <Paragraphs>169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Aptos</vt:lpstr>
      <vt:lpstr>Arial</vt:lpstr>
      <vt:lpstr>Calibri</vt:lpstr>
      <vt:lpstr>Calibri Light</vt:lpstr>
      <vt:lpstr>IFEA slides</vt:lpstr>
      <vt:lpstr>IAASB slides</vt:lpstr>
      <vt:lpstr>IESBA slides</vt:lpstr>
      <vt:lpstr>IAASB and IESBA</vt:lpstr>
      <vt:lpstr>Opening slides</vt:lpstr>
      <vt:lpstr>Break or transition slides</vt:lpstr>
      <vt:lpstr>Break or transition slides 2</vt:lpstr>
      <vt:lpstr>Closing slides</vt:lpstr>
      <vt:lpstr>IESBA SMART</vt:lpstr>
      <vt:lpstr>Agenda</vt:lpstr>
      <vt:lpstr>Background</vt:lpstr>
      <vt:lpstr>The Vision for SMART</vt:lpstr>
      <vt:lpstr>SMART Framework </vt:lpstr>
      <vt:lpstr>SMART Pillar - Simplification </vt:lpstr>
      <vt:lpstr>SMART Pillar - Mobilization </vt:lpstr>
      <vt:lpstr>SMART Pillar - Adoption </vt:lpstr>
      <vt:lpstr>SMART Pillar - Responsiveness </vt:lpstr>
      <vt:lpstr>SMART Pillar – Targeted Action </vt:lpstr>
      <vt:lpstr>Next Steps</vt:lpstr>
      <vt:lpstr>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Megan Hartman</dc:creator>
  <cp:lastModifiedBy>Joanne Holt</cp:lastModifiedBy>
  <cp:revision>1</cp:revision>
  <dcterms:created xsi:type="dcterms:W3CDTF">2025-01-29T14:49:04Z</dcterms:created>
  <dcterms:modified xsi:type="dcterms:W3CDTF">2025-12-10T13:46:39Z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0x010100FC90B8252CA18745952FCCC180D42CBE</vt:lpwstr>
  </property>
  <property fmtid="{D5CDD505-2E9C-101B-9397-08002B2CF9AE}" pid="3" name="MediaServiceImageTags">
    <vt:lpwstr/>
  </property>
  <property fmtid="{D5CDD505-2E9C-101B-9397-08002B2CF9AE}" pid="4" name="Topics">
    <vt:lpwstr>General</vt:lpwstr>
  </property>
</Properties>
</file>