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8.xml" ContentType="application/vnd.openxmlformats-officedocument.theme+xml"/>
  <Override PartName="/ppt/slideLayouts/slideLayout6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52" r:id="rId7"/>
    <p:sldMasterId id="2147483747" r:id="rId8"/>
    <p:sldMasterId id="2147483711" r:id="rId9"/>
    <p:sldMasterId id="2147483717" r:id="rId10"/>
    <p:sldMasterId id="2147483726" r:id="rId11"/>
    <p:sldMasterId id="2147483766" r:id="rId12"/>
  </p:sldMasterIdLst>
  <p:notesMasterIdLst>
    <p:notesMasterId r:id="rId24"/>
  </p:notesMasterIdLst>
  <p:sldIdLst>
    <p:sldId id="295" r:id="rId13"/>
    <p:sldId id="300" r:id="rId14"/>
    <p:sldId id="299" r:id="rId15"/>
    <p:sldId id="2147472317" r:id="rId16"/>
    <p:sldId id="302" r:id="rId17"/>
    <p:sldId id="304" r:id="rId18"/>
    <p:sldId id="2147472384" r:id="rId19"/>
    <p:sldId id="2147472386" r:id="rId20"/>
    <p:sldId id="307" r:id="rId21"/>
    <p:sldId id="292" r:id="rId22"/>
    <p:sldId id="29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AASB &amp; IESBA" id="{7364EB5A-9E40-436F-9F8C-10FC40E36B05}">
          <p14:sldIdLst>
            <p14:sldId id="295"/>
            <p14:sldId id="300"/>
            <p14:sldId id="299"/>
            <p14:sldId id="2147472317"/>
            <p14:sldId id="302"/>
            <p14:sldId id="304"/>
            <p14:sldId id="2147472384"/>
            <p14:sldId id="2147472386"/>
            <p14:sldId id="307"/>
            <p14:sldId id="292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592E50E-9424-D5E1-C0C0-B4789EB01FAC}" name="Geoff Kwan" initials="GK" userId="S::geoffkwan@ethicsboard.org::c3a5c4b8-7020-4697-b49e-ebe9f60812c0" providerId="AD"/>
  <p188:author id="{E3E03D1D-D9B6-6E6F-DACD-D79D7A7B018D}" name="Jasper van den Hout" initials="JH" userId="S::jaspervandenhout@iaasb.org::055bbbd2-5046-47f6-8263-b7d8da73be0a" providerId="AD"/>
  <p188:author id="{57ABB731-887E-C94D-23D0-92A02692FA0F}" name="Tom Seidenstein" initials="TS" userId="S::TomSeidenstein@iaasb.org::0a71646e-4534-45a3-882c-c3b5a8833ce8" providerId="AD"/>
  <p188:author id="{A2A5E347-AFDB-919D-F1D8-7ABA776AED65}" name="Kazuko Yoshimura" initials="KY" userId="S::kazukoyoshimura@iaasb.org::dcdf927f-d4e3-4271-ab1d-85c7ccd68b3b" providerId="AD"/>
  <p188:author id="{8F69CC63-70F9-B92E-B0AA-D68B2FB5D2AB}" name="Gabriela Figueiredo Dias" initials="GF" userId="S::GabrielaDias@ethicsboard.org::2f0de687-1f60-462c-a3ec-15136bf498f0" providerId="AD"/>
  <p188:author id="{8DAC547C-ED3F-F480-39A3-504C6B033F63}" name="Jasper van den Hout" initials="Jv" userId="S::JaspervandenHout@iaasb.org::055bbbd2-5046-47f6-8263-b7d8da73be0a" providerId="AD"/>
  <p188:author id="{FE8B5C9F-7B18-B143-6551-47BF86F7ED3A}" name="Geoff Kwan" initials="GK" userId="S::GeoffKwan@ethicsboard.org::c3a5c4b8-7020-4697-b49e-ebe9f60812c0" providerId="AD"/>
  <p188:author id="{6F539EBA-415A-B1EA-B55B-88B3300C0372}" name="Nathalie Baumgaertener Dutang" initials="NB" userId="S::NathalieBaumgaertenerDutang@iaasb.org::f910c9d3-ed58-4fbc-9be5-8f315fa98f3e" providerId="AD"/>
  <p188:author id="{A4201BBD-D233-70A5-3DB8-D643FB89FF8B}" name="Willie Botha" initials="WB" userId="S::WillieBotha@iaasb.org::1d64e684-352d-424c-a1f4-5d6d7c4ec44b" providerId="AD"/>
  <p188:author id="{B62276D6-496F-52B6-6D00-824CB7935334}" name="Ken Siong" initials="KS" userId="S::KenSiong@ethicsboard.org::f7679ae9-de6b-4f69-a967-87584c14b709" providerId="AD"/>
  <p188:author id="{6C994DDF-10B3-0649-7ECC-69B90EAAD86F}" name="Szilvia Sramko" initials="SS" userId="S::SzilviaSramko@ethicsboard.org::ea6f34b9-fe87-46d6-b158-703cc6b3cc9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C49B"/>
    <a:srgbClr val="E3D4B6"/>
    <a:srgbClr val="4B5E7C"/>
    <a:srgbClr val="E8E4D7"/>
    <a:srgbClr val="2D4151"/>
    <a:srgbClr val="637C79"/>
    <a:srgbClr val="ABC2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1E4C3F-4E92-47F6-A74C-4B36463ED10E}" v="80" dt="2025-12-08T13:29:00.9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388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67DF40-94E4-49C2-A5BA-50A53A6C09F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17D42C-1008-486B-8D8A-8B9B70589043}">
      <dgm:prSet phldrT="[Text]" phldr="0" custT="1"/>
      <dgm:spPr/>
      <dgm:t>
        <a:bodyPr/>
        <a:lstStyle/>
        <a:p>
          <a:r>
            <a:rPr lang="en-US" sz="2000" b="1"/>
            <a:t>Four Overarching Environmental Trends</a:t>
          </a:r>
        </a:p>
      </dgm:t>
    </dgm:pt>
    <dgm:pt modelId="{DF6226D3-311E-4E4E-AADB-1A82DE222ADB}" type="parTrans" cxnId="{3CBBA519-1D48-4C11-8C59-98C3325A5805}">
      <dgm:prSet/>
      <dgm:spPr/>
      <dgm:t>
        <a:bodyPr/>
        <a:lstStyle/>
        <a:p>
          <a:endParaRPr lang="en-US"/>
        </a:p>
      </dgm:t>
    </dgm:pt>
    <dgm:pt modelId="{620759CD-5110-4925-8294-C7C8EDEEC14F}" type="sibTrans" cxnId="{3CBBA519-1D48-4C11-8C59-98C3325A5805}">
      <dgm:prSet/>
      <dgm:spPr/>
      <dgm:t>
        <a:bodyPr/>
        <a:lstStyle/>
        <a:p>
          <a:endParaRPr lang="en-US"/>
        </a:p>
      </dgm:t>
    </dgm:pt>
    <dgm:pt modelId="{D4137E86-2B23-45FE-AB3C-EF304DACDDD7}">
      <dgm:prSet phldrT="[Text]" custT="1"/>
      <dgm:spPr/>
      <dgm:t>
        <a:bodyPr/>
        <a:lstStyle/>
        <a:p>
          <a:r>
            <a:rPr lang="en-US" sz="1800" kern="1200">
              <a:solidFill>
                <a:schemeClr val="accent2"/>
              </a:solidFill>
            </a:rPr>
            <a:t>Recognize potential challenges to identify relevant future trends </a:t>
          </a:r>
          <a:r>
            <a:rPr lang="en-US" sz="1800" kern="1200">
              <a:solidFill>
                <a:srgbClr val="2C4151"/>
              </a:solidFill>
              <a:latin typeface="Calibri"/>
              <a:ea typeface="+mn-ea"/>
              <a:cs typeface="+mn-cs"/>
            </a:rPr>
            <a:t>(survey prompts a future outlook regarding identified trends)</a:t>
          </a:r>
        </a:p>
      </dgm:t>
    </dgm:pt>
    <dgm:pt modelId="{AD297DF1-5A90-4936-BDC3-890AEA5EA616}" type="parTrans" cxnId="{F16D18E1-1E6D-4112-93AD-261CE330E033}">
      <dgm:prSet/>
      <dgm:spPr/>
      <dgm:t>
        <a:bodyPr/>
        <a:lstStyle/>
        <a:p>
          <a:endParaRPr lang="en-US"/>
        </a:p>
      </dgm:t>
    </dgm:pt>
    <dgm:pt modelId="{625B3D50-54D0-408B-B754-A125D3D41B74}" type="sibTrans" cxnId="{F16D18E1-1E6D-4112-93AD-261CE330E033}">
      <dgm:prSet/>
      <dgm:spPr/>
      <dgm:t>
        <a:bodyPr/>
        <a:lstStyle/>
        <a:p>
          <a:endParaRPr lang="en-US"/>
        </a:p>
      </dgm:t>
    </dgm:pt>
    <dgm:pt modelId="{7481B3C7-0FFC-4D75-9D69-B044BD7879D1}">
      <dgm:prSet custT="1"/>
      <dgm:spPr/>
      <dgm:t>
        <a:bodyPr/>
        <a:lstStyle/>
        <a:p>
          <a:r>
            <a:rPr lang="en-US" sz="2000" b="1"/>
            <a:t>Questions for Stakeholder Input</a:t>
          </a:r>
        </a:p>
      </dgm:t>
    </dgm:pt>
    <dgm:pt modelId="{EB5C2F3C-8DC9-418A-AB87-CECBE54F66DA}" type="parTrans" cxnId="{961C3FC4-2DE1-4415-AECB-763AFAA28AC3}">
      <dgm:prSet/>
      <dgm:spPr/>
      <dgm:t>
        <a:bodyPr/>
        <a:lstStyle/>
        <a:p>
          <a:endParaRPr lang="en-US"/>
        </a:p>
      </dgm:t>
    </dgm:pt>
    <dgm:pt modelId="{1DD0392E-E39D-448F-A1E6-4A8F6FF1521D}" type="sibTrans" cxnId="{961C3FC4-2DE1-4415-AECB-763AFAA28AC3}">
      <dgm:prSet/>
      <dgm:spPr/>
      <dgm:t>
        <a:bodyPr/>
        <a:lstStyle/>
        <a:p>
          <a:endParaRPr lang="en-US"/>
        </a:p>
      </dgm:t>
    </dgm:pt>
    <dgm:pt modelId="{050F01CB-B6C3-4A2F-A241-57A558CD0B76}">
      <dgm:prSet custT="1"/>
      <dgm:spPr/>
      <dgm:t>
        <a:bodyPr/>
        <a:lstStyle/>
        <a:p>
          <a:pPr>
            <a:buSzPct val="120000"/>
            <a:buFont typeface="Arial" panose="020B0604020202020204" pitchFamily="34" charset="0"/>
            <a:buChar char="•"/>
          </a:pPr>
          <a:r>
            <a:rPr lang="en-US" sz="18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Rate each trend and identify priority o</a:t>
          </a:r>
          <a:r>
            <a:rPr lang="en-US" sz="1800" kern="1200">
              <a:solidFill>
                <a:schemeClr val="accent2"/>
              </a:solidFill>
              <a:latin typeface="+mn-lt"/>
              <a:cs typeface="Arial" panose="020B0604020202020204" pitchFamily="34" charset="0"/>
            </a:rPr>
            <a:t>f trends </a:t>
          </a:r>
          <a:endParaRPr lang="en-US" sz="1800" kern="1200">
            <a:solidFill>
              <a:schemeClr val="accent2"/>
            </a:solidFill>
            <a:latin typeface="+mn-lt"/>
          </a:endParaRPr>
        </a:p>
      </dgm:t>
    </dgm:pt>
    <dgm:pt modelId="{4C6C0E7B-0A1A-4FDD-B27A-FB3E45BA4D23}" type="parTrans" cxnId="{B7D2A583-FF98-4C98-8DB9-CC71F963A50D}">
      <dgm:prSet/>
      <dgm:spPr/>
      <dgm:t>
        <a:bodyPr/>
        <a:lstStyle/>
        <a:p>
          <a:endParaRPr lang="en-US"/>
        </a:p>
      </dgm:t>
    </dgm:pt>
    <dgm:pt modelId="{0067E6D4-812E-461C-9127-2CA14732B676}" type="sibTrans" cxnId="{B7D2A583-FF98-4C98-8DB9-CC71F963A50D}">
      <dgm:prSet/>
      <dgm:spPr/>
      <dgm:t>
        <a:bodyPr/>
        <a:lstStyle/>
        <a:p>
          <a:endParaRPr lang="en-US"/>
        </a:p>
      </dgm:t>
    </dgm:pt>
    <dgm:pt modelId="{C0A5B614-37B2-4309-9021-3260DD011822}">
      <dgm:prSet custT="1"/>
      <dgm:spPr/>
      <dgm:t>
        <a:bodyPr/>
        <a:lstStyle/>
        <a:p>
          <a:r>
            <a:rPr lang="en-US" sz="1800" kern="1200">
              <a:solidFill>
                <a:srgbClr val="2C4151"/>
              </a:solidFill>
              <a:latin typeface="Calibri"/>
              <a:ea typeface="+mn-ea"/>
              <a:cs typeface="Arial" panose="020B0604020202020204" pitchFamily="34" charset="0"/>
            </a:rPr>
            <a:t>Any other trends or matters that should be considered</a:t>
          </a:r>
        </a:p>
      </dgm:t>
    </dgm:pt>
    <dgm:pt modelId="{3022A079-98D1-46CA-AE54-3D0B3C1F17E5}" type="parTrans" cxnId="{C22035B8-CE9E-45BC-AA97-0B6CB5535A74}">
      <dgm:prSet/>
      <dgm:spPr/>
      <dgm:t>
        <a:bodyPr/>
        <a:lstStyle/>
        <a:p>
          <a:endParaRPr lang="en-US"/>
        </a:p>
      </dgm:t>
    </dgm:pt>
    <dgm:pt modelId="{0856C6B9-2DA3-461C-B177-EEEB1A7E4F75}" type="sibTrans" cxnId="{C22035B8-CE9E-45BC-AA97-0B6CB5535A74}">
      <dgm:prSet/>
      <dgm:spPr/>
      <dgm:t>
        <a:bodyPr/>
        <a:lstStyle/>
        <a:p>
          <a:endParaRPr lang="en-US"/>
        </a:p>
      </dgm:t>
    </dgm:pt>
    <dgm:pt modelId="{1223673F-E65F-45C8-A1EE-70EBF85F52D9}">
      <dgm:prSet phldrT="[Text]"/>
      <dgm:spPr/>
      <dgm:t>
        <a:bodyPr/>
        <a:lstStyle/>
        <a:p>
          <a:r>
            <a:rPr lang="en-US" sz="1800" kern="1200">
              <a:solidFill>
                <a:schemeClr val="accent2"/>
              </a:solidFill>
            </a:rPr>
            <a:t>Sub-components under each trend with potential impacts</a:t>
          </a:r>
        </a:p>
      </dgm:t>
    </dgm:pt>
    <dgm:pt modelId="{D972F75D-8AB2-4BDF-AD0E-1E8410C73478}" type="parTrans" cxnId="{CB25307B-E95B-4E60-9EA2-50403DE8B2E7}">
      <dgm:prSet/>
      <dgm:spPr/>
      <dgm:t>
        <a:bodyPr/>
        <a:lstStyle/>
        <a:p>
          <a:endParaRPr lang="en-US"/>
        </a:p>
      </dgm:t>
    </dgm:pt>
    <dgm:pt modelId="{5527DBAD-A927-444C-BE79-B5797815726B}" type="sibTrans" cxnId="{CB25307B-E95B-4E60-9EA2-50403DE8B2E7}">
      <dgm:prSet/>
      <dgm:spPr/>
      <dgm:t>
        <a:bodyPr/>
        <a:lstStyle/>
        <a:p>
          <a:endParaRPr lang="en-US"/>
        </a:p>
      </dgm:t>
    </dgm:pt>
    <dgm:pt modelId="{483C57AD-6595-47DA-800B-F13D748135A3}">
      <dgm:prSet phldrT="[Text]" phldr="0"/>
      <dgm:spPr/>
      <dgm:t>
        <a:bodyPr/>
        <a:lstStyle/>
        <a:p>
          <a:r>
            <a:rPr lang="en-US" sz="1800" kern="1200">
              <a:solidFill>
                <a:schemeClr val="accent2"/>
              </a:solidFill>
            </a:rPr>
            <a:t>Most relevant environmental trends will inform strategic drivers for SSBs’ SWP</a:t>
          </a:r>
        </a:p>
      </dgm:t>
    </dgm:pt>
    <dgm:pt modelId="{08AEF658-276D-4CED-8EFA-CD7F93E37C8A}" type="parTrans" cxnId="{F904E789-3BC9-4BAF-8D45-4731412480F9}">
      <dgm:prSet/>
      <dgm:spPr/>
      <dgm:t>
        <a:bodyPr/>
        <a:lstStyle/>
        <a:p>
          <a:endParaRPr lang="en-US"/>
        </a:p>
      </dgm:t>
    </dgm:pt>
    <dgm:pt modelId="{85B95044-718B-4CA8-A77D-C1EECE7C54DF}" type="sibTrans" cxnId="{F904E789-3BC9-4BAF-8D45-4731412480F9}">
      <dgm:prSet/>
      <dgm:spPr/>
      <dgm:t>
        <a:bodyPr/>
        <a:lstStyle/>
        <a:p>
          <a:endParaRPr lang="en-US"/>
        </a:p>
      </dgm:t>
    </dgm:pt>
    <dgm:pt modelId="{768EA7B4-4086-453A-B632-23FDB602C302}" type="pres">
      <dgm:prSet presAssocID="{FF67DF40-94E4-49C2-A5BA-50A53A6C09FE}" presName="linear" presStyleCnt="0">
        <dgm:presLayoutVars>
          <dgm:dir/>
          <dgm:animLvl val="lvl"/>
          <dgm:resizeHandles val="exact"/>
        </dgm:presLayoutVars>
      </dgm:prSet>
      <dgm:spPr/>
    </dgm:pt>
    <dgm:pt modelId="{C2526CB9-CDC1-4F5C-AF44-29E048ACAE11}" type="pres">
      <dgm:prSet presAssocID="{F617D42C-1008-486B-8D8A-8B9B70589043}" presName="parentLin" presStyleCnt="0"/>
      <dgm:spPr/>
    </dgm:pt>
    <dgm:pt modelId="{7A7BD04A-EE7A-454A-AFF9-89B2FA2D7A4D}" type="pres">
      <dgm:prSet presAssocID="{F617D42C-1008-486B-8D8A-8B9B70589043}" presName="parentLeftMargin" presStyleLbl="node1" presStyleIdx="0" presStyleCnt="2"/>
      <dgm:spPr/>
    </dgm:pt>
    <dgm:pt modelId="{2E9EF2B6-FCF1-48AC-A61A-2B27383877AD}" type="pres">
      <dgm:prSet presAssocID="{F617D42C-1008-486B-8D8A-8B9B7058904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02BED1-602E-4BA0-A92C-A662705A0907}" type="pres">
      <dgm:prSet presAssocID="{F617D42C-1008-486B-8D8A-8B9B70589043}" presName="negativeSpace" presStyleCnt="0"/>
      <dgm:spPr/>
    </dgm:pt>
    <dgm:pt modelId="{C5D57FAB-3575-4EC7-918B-876F3CCCFFB5}" type="pres">
      <dgm:prSet presAssocID="{F617D42C-1008-486B-8D8A-8B9B70589043}" presName="childText" presStyleLbl="conFgAcc1" presStyleIdx="0" presStyleCnt="2">
        <dgm:presLayoutVars>
          <dgm:bulletEnabled val="1"/>
        </dgm:presLayoutVars>
      </dgm:prSet>
      <dgm:spPr/>
    </dgm:pt>
    <dgm:pt modelId="{1F25A9EE-9EEF-4F69-AE92-BF68F0FB2E6B}" type="pres">
      <dgm:prSet presAssocID="{620759CD-5110-4925-8294-C7C8EDEEC14F}" presName="spaceBetweenRectangles" presStyleCnt="0"/>
      <dgm:spPr/>
    </dgm:pt>
    <dgm:pt modelId="{8DAD1D02-15B1-49E6-BB7C-016B7B9177D0}" type="pres">
      <dgm:prSet presAssocID="{7481B3C7-0FFC-4D75-9D69-B044BD7879D1}" presName="parentLin" presStyleCnt="0"/>
      <dgm:spPr/>
    </dgm:pt>
    <dgm:pt modelId="{BC9A7661-AF53-4D4A-950A-76D3FB0623B2}" type="pres">
      <dgm:prSet presAssocID="{7481B3C7-0FFC-4D75-9D69-B044BD7879D1}" presName="parentLeftMargin" presStyleLbl="node1" presStyleIdx="0" presStyleCnt="2"/>
      <dgm:spPr/>
    </dgm:pt>
    <dgm:pt modelId="{34359158-07F4-4893-A131-69E3C1280205}" type="pres">
      <dgm:prSet presAssocID="{7481B3C7-0FFC-4D75-9D69-B044BD7879D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A187FB8-D4F6-4135-90AA-27615B8BE36D}" type="pres">
      <dgm:prSet presAssocID="{7481B3C7-0FFC-4D75-9D69-B044BD7879D1}" presName="negativeSpace" presStyleCnt="0"/>
      <dgm:spPr/>
    </dgm:pt>
    <dgm:pt modelId="{EAA6F561-19E8-4B33-AABD-4E3F6110A212}" type="pres">
      <dgm:prSet presAssocID="{7481B3C7-0FFC-4D75-9D69-B044BD7879D1}" presName="childText" presStyleLbl="conFgAcc1" presStyleIdx="1" presStyleCnt="2" custLinFactNeighborX="-1812" custLinFactNeighborY="32505">
        <dgm:presLayoutVars>
          <dgm:bulletEnabled val="1"/>
        </dgm:presLayoutVars>
      </dgm:prSet>
      <dgm:spPr/>
    </dgm:pt>
  </dgm:ptLst>
  <dgm:cxnLst>
    <dgm:cxn modelId="{3CBBA519-1D48-4C11-8C59-98C3325A5805}" srcId="{FF67DF40-94E4-49C2-A5BA-50A53A6C09FE}" destId="{F617D42C-1008-486B-8D8A-8B9B70589043}" srcOrd="0" destOrd="0" parTransId="{DF6226D3-311E-4E4E-AADB-1A82DE222ADB}" sibTransId="{620759CD-5110-4925-8294-C7C8EDEEC14F}"/>
    <dgm:cxn modelId="{000F2B30-E18F-4704-A5BB-E9E477716C53}" type="presOf" srcId="{7481B3C7-0FFC-4D75-9D69-B044BD7879D1}" destId="{BC9A7661-AF53-4D4A-950A-76D3FB0623B2}" srcOrd="0" destOrd="0" presId="urn:microsoft.com/office/officeart/2005/8/layout/list1"/>
    <dgm:cxn modelId="{83FC0C42-DAF8-42C2-B828-23F1DFA7D206}" type="presOf" srcId="{D4137E86-2B23-45FE-AB3C-EF304DACDDD7}" destId="{C5D57FAB-3575-4EC7-918B-876F3CCCFFB5}" srcOrd="0" destOrd="0" presId="urn:microsoft.com/office/officeart/2005/8/layout/list1"/>
    <dgm:cxn modelId="{DF8BD94A-3B77-4A3C-B038-EB40A433CC32}" type="presOf" srcId="{1223673F-E65F-45C8-A1EE-70EBF85F52D9}" destId="{C5D57FAB-3575-4EC7-918B-876F3CCCFFB5}" srcOrd="0" destOrd="1" presId="urn:microsoft.com/office/officeart/2005/8/layout/list1"/>
    <dgm:cxn modelId="{CB25307B-E95B-4E60-9EA2-50403DE8B2E7}" srcId="{F617D42C-1008-486B-8D8A-8B9B70589043}" destId="{1223673F-E65F-45C8-A1EE-70EBF85F52D9}" srcOrd="1" destOrd="0" parTransId="{D972F75D-8AB2-4BDF-AD0E-1E8410C73478}" sibTransId="{5527DBAD-A927-444C-BE79-B5797815726B}"/>
    <dgm:cxn modelId="{B7D2A583-FF98-4C98-8DB9-CC71F963A50D}" srcId="{7481B3C7-0FFC-4D75-9D69-B044BD7879D1}" destId="{050F01CB-B6C3-4A2F-A241-57A558CD0B76}" srcOrd="0" destOrd="0" parTransId="{4C6C0E7B-0A1A-4FDD-B27A-FB3E45BA4D23}" sibTransId="{0067E6D4-812E-461C-9127-2CA14732B676}"/>
    <dgm:cxn modelId="{F904E789-3BC9-4BAF-8D45-4731412480F9}" srcId="{F617D42C-1008-486B-8D8A-8B9B70589043}" destId="{483C57AD-6595-47DA-800B-F13D748135A3}" srcOrd="2" destOrd="0" parTransId="{08AEF658-276D-4CED-8EFA-CD7F93E37C8A}" sibTransId="{85B95044-718B-4CA8-A77D-C1EECE7C54DF}"/>
    <dgm:cxn modelId="{625B1C96-F372-4CBB-A907-9A35019A8C5E}" type="presOf" srcId="{FF67DF40-94E4-49C2-A5BA-50A53A6C09FE}" destId="{768EA7B4-4086-453A-B632-23FDB602C302}" srcOrd="0" destOrd="0" presId="urn:microsoft.com/office/officeart/2005/8/layout/list1"/>
    <dgm:cxn modelId="{D271BFA3-B721-42C2-8F48-BE00517B6E86}" type="presOf" srcId="{F617D42C-1008-486B-8D8A-8B9B70589043}" destId="{7A7BD04A-EE7A-454A-AFF9-89B2FA2D7A4D}" srcOrd="0" destOrd="0" presId="urn:microsoft.com/office/officeart/2005/8/layout/list1"/>
    <dgm:cxn modelId="{C22035B8-CE9E-45BC-AA97-0B6CB5535A74}" srcId="{7481B3C7-0FFC-4D75-9D69-B044BD7879D1}" destId="{C0A5B614-37B2-4309-9021-3260DD011822}" srcOrd="1" destOrd="0" parTransId="{3022A079-98D1-46CA-AE54-3D0B3C1F17E5}" sibTransId="{0856C6B9-2DA3-461C-B177-EEEB1A7E4F75}"/>
    <dgm:cxn modelId="{153861B8-A39F-41AE-AFC1-0C59C98CA5B2}" type="presOf" srcId="{7481B3C7-0FFC-4D75-9D69-B044BD7879D1}" destId="{34359158-07F4-4893-A131-69E3C1280205}" srcOrd="1" destOrd="0" presId="urn:microsoft.com/office/officeart/2005/8/layout/list1"/>
    <dgm:cxn modelId="{C498A2BD-A829-4125-982F-E4B0FD3E931D}" type="presOf" srcId="{050F01CB-B6C3-4A2F-A241-57A558CD0B76}" destId="{EAA6F561-19E8-4B33-AABD-4E3F6110A212}" srcOrd="0" destOrd="0" presId="urn:microsoft.com/office/officeart/2005/8/layout/list1"/>
    <dgm:cxn modelId="{10233BBF-A401-47EB-9CE5-C04E0BC59863}" type="presOf" srcId="{483C57AD-6595-47DA-800B-F13D748135A3}" destId="{C5D57FAB-3575-4EC7-918B-876F3CCCFFB5}" srcOrd="0" destOrd="2" presId="urn:microsoft.com/office/officeart/2005/8/layout/list1"/>
    <dgm:cxn modelId="{961C3FC4-2DE1-4415-AECB-763AFAA28AC3}" srcId="{FF67DF40-94E4-49C2-A5BA-50A53A6C09FE}" destId="{7481B3C7-0FFC-4D75-9D69-B044BD7879D1}" srcOrd="1" destOrd="0" parTransId="{EB5C2F3C-8DC9-418A-AB87-CECBE54F66DA}" sibTransId="{1DD0392E-E39D-448F-A1E6-4A8F6FF1521D}"/>
    <dgm:cxn modelId="{D938D7CF-E5AF-441B-AE53-F3E113B503F4}" type="presOf" srcId="{F617D42C-1008-486B-8D8A-8B9B70589043}" destId="{2E9EF2B6-FCF1-48AC-A61A-2B27383877AD}" srcOrd="1" destOrd="0" presId="urn:microsoft.com/office/officeart/2005/8/layout/list1"/>
    <dgm:cxn modelId="{F16D18E1-1E6D-4112-93AD-261CE330E033}" srcId="{F617D42C-1008-486B-8D8A-8B9B70589043}" destId="{D4137E86-2B23-45FE-AB3C-EF304DACDDD7}" srcOrd="0" destOrd="0" parTransId="{AD297DF1-5A90-4936-BDC3-890AEA5EA616}" sibTransId="{625B3D50-54D0-408B-B754-A125D3D41B74}"/>
    <dgm:cxn modelId="{F44148E7-0012-4E81-BAB6-FFE1D104368D}" type="presOf" srcId="{C0A5B614-37B2-4309-9021-3260DD011822}" destId="{EAA6F561-19E8-4B33-AABD-4E3F6110A212}" srcOrd="0" destOrd="1" presId="urn:microsoft.com/office/officeart/2005/8/layout/list1"/>
    <dgm:cxn modelId="{AEE559EB-3723-42B0-BA71-711F1FEC8D14}" type="presParOf" srcId="{768EA7B4-4086-453A-B632-23FDB602C302}" destId="{C2526CB9-CDC1-4F5C-AF44-29E048ACAE11}" srcOrd="0" destOrd="0" presId="urn:microsoft.com/office/officeart/2005/8/layout/list1"/>
    <dgm:cxn modelId="{AEB8A1F1-3F73-401B-9E32-0DDD3C0632A3}" type="presParOf" srcId="{C2526CB9-CDC1-4F5C-AF44-29E048ACAE11}" destId="{7A7BD04A-EE7A-454A-AFF9-89B2FA2D7A4D}" srcOrd="0" destOrd="0" presId="urn:microsoft.com/office/officeart/2005/8/layout/list1"/>
    <dgm:cxn modelId="{98741C69-516E-45A0-AB0D-9735B6ECC4B8}" type="presParOf" srcId="{C2526CB9-CDC1-4F5C-AF44-29E048ACAE11}" destId="{2E9EF2B6-FCF1-48AC-A61A-2B27383877AD}" srcOrd="1" destOrd="0" presId="urn:microsoft.com/office/officeart/2005/8/layout/list1"/>
    <dgm:cxn modelId="{A9DD5408-0EBA-47D0-898D-008194F01A1B}" type="presParOf" srcId="{768EA7B4-4086-453A-B632-23FDB602C302}" destId="{4202BED1-602E-4BA0-A92C-A662705A0907}" srcOrd="1" destOrd="0" presId="urn:microsoft.com/office/officeart/2005/8/layout/list1"/>
    <dgm:cxn modelId="{C5F69DEC-E7C4-4787-9283-C89709B06334}" type="presParOf" srcId="{768EA7B4-4086-453A-B632-23FDB602C302}" destId="{C5D57FAB-3575-4EC7-918B-876F3CCCFFB5}" srcOrd="2" destOrd="0" presId="urn:microsoft.com/office/officeart/2005/8/layout/list1"/>
    <dgm:cxn modelId="{5DB5518E-BA33-4C2E-B576-4423B6AA58D2}" type="presParOf" srcId="{768EA7B4-4086-453A-B632-23FDB602C302}" destId="{1F25A9EE-9EEF-4F69-AE92-BF68F0FB2E6B}" srcOrd="3" destOrd="0" presId="urn:microsoft.com/office/officeart/2005/8/layout/list1"/>
    <dgm:cxn modelId="{3C93428E-40FE-4C6E-9D1C-71949A669E55}" type="presParOf" srcId="{768EA7B4-4086-453A-B632-23FDB602C302}" destId="{8DAD1D02-15B1-49E6-BB7C-016B7B9177D0}" srcOrd="4" destOrd="0" presId="urn:microsoft.com/office/officeart/2005/8/layout/list1"/>
    <dgm:cxn modelId="{0A920DFD-F82D-4315-8311-69E55949A2AA}" type="presParOf" srcId="{8DAD1D02-15B1-49E6-BB7C-016B7B9177D0}" destId="{BC9A7661-AF53-4D4A-950A-76D3FB0623B2}" srcOrd="0" destOrd="0" presId="urn:microsoft.com/office/officeart/2005/8/layout/list1"/>
    <dgm:cxn modelId="{7FA05A20-A485-4698-A812-544A945A1CE6}" type="presParOf" srcId="{8DAD1D02-15B1-49E6-BB7C-016B7B9177D0}" destId="{34359158-07F4-4893-A131-69E3C1280205}" srcOrd="1" destOrd="0" presId="urn:microsoft.com/office/officeart/2005/8/layout/list1"/>
    <dgm:cxn modelId="{5F82ED2D-336A-4658-A317-CBF4726ECC85}" type="presParOf" srcId="{768EA7B4-4086-453A-B632-23FDB602C302}" destId="{DA187FB8-D4F6-4135-90AA-27615B8BE36D}" srcOrd="5" destOrd="0" presId="urn:microsoft.com/office/officeart/2005/8/layout/list1"/>
    <dgm:cxn modelId="{65D3E926-4F3E-4926-9119-3B8410B98CF2}" type="presParOf" srcId="{768EA7B4-4086-453A-B632-23FDB602C302}" destId="{EAA6F561-19E8-4B33-AABD-4E3F6110A21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67DF40-94E4-49C2-A5BA-50A53A6C09FE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617D42C-1008-486B-8D8A-8B9B70589043}">
      <dgm:prSet phldrT="[Text]" phldr="0" custT="1"/>
      <dgm:spPr/>
      <dgm:t>
        <a:bodyPr/>
        <a:lstStyle/>
        <a:p>
          <a:r>
            <a:rPr lang="en-US" sz="2000" b="1"/>
            <a:t>Areas of Joint Actions</a:t>
          </a:r>
        </a:p>
      </dgm:t>
    </dgm:pt>
    <dgm:pt modelId="{DF6226D3-311E-4E4E-AADB-1A82DE222ADB}" type="parTrans" cxnId="{3CBBA519-1D48-4C11-8C59-98C3325A5805}">
      <dgm:prSet/>
      <dgm:spPr/>
      <dgm:t>
        <a:bodyPr/>
        <a:lstStyle/>
        <a:p>
          <a:endParaRPr lang="en-US"/>
        </a:p>
      </dgm:t>
    </dgm:pt>
    <dgm:pt modelId="{620759CD-5110-4925-8294-C7C8EDEEC14F}" type="sibTrans" cxnId="{3CBBA519-1D48-4C11-8C59-98C3325A5805}">
      <dgm:prSet/>
      <dgm:spPr/>
      <dgm:t>
        <a:bodyPr/>
        <a:lstStyle/>
        <a:p>
          <a:endParaRPr lang="en-US"/>
        </a:p>
      </dgm:t>
    </dgm:pt>
    <dgm:pt modelId="{D4137E86-2B23-45FE-AB3C-EF304DACDDD7}">
      <dgm:prSet phldrT="[Text]" custT="1"/>
      <dgm:spPr/>
      <dgm:t>
        <a:bodyPr/>
        <a:lstStyle/>
        <a:p>
          <a:r>
            <a:rPr lang="en-US" sz="2200">
              <a:solidFill>
                <a:schemeClr val="accent2"/>
              </a:solidFill>
            </a:rPr>
            <a:t>Reinforces interconnectivity of the SSBs</a:t>
          </a:r>
        </a:p>
      </dgm:t>
    </dgm:pt>
    <dgm:pt modelId="{AD297DF1-5A90-4936-BDC3-890AEA5EA616}" type="parTrans" cxnId="{F16D18E1-1E6D-4112-93AD-261CE330E033}">
      <dgm:prSet/>
      <dgm:spPr/>
      <dgm:t>
        <a:bodyPr/>
        <a:lstStyle/>
        <a:p>
          <a:endParaRPr lang="en-US"/>
        </a:p>
      </dgm:t>
    </dgm:pt>
    <dgm:pt modelId="{625B3D50-54D0-408B-B754-A125D3D41B74}" type="sibTrans" cxnId="{F16D18E1-1E6D-4112-93AD-261CE330E033}">
      <dgm:prSet/>
      <dgm:spPr/>
      <dgm:t>
        <a:bodyPr/>
        <a:lstStyle/>
        <a:p>
          <a:endParaRPr lang="en-US"/>
        </a:p>
      </dgm:t>
    </dgm:pt>
    <dgm:pt modelId="{7481B3C7-0FFC-4D75-9D69-B044BD7879D1}">
      <dgm:prSet custT="1"/>
      <dgm:spPr/>
      <dgm:t>
        <a:bodyPr/>
        <a:lstStyle/>
        <a:p>
          <a:r>
            <a:rPr lang="en-US" sz="2000" b="1"/>
            <a:t>Questions for Stakeholder Input</a:t>
          </a:r>
        </a:p>
      </dgm:t>
    </dgm:pt>
    <dgm:pt modelId="{EB5C2F3C-8DC9-418A-AB87-CECBE54F66DA}" type="parTrans" cxnId="{961C3FC4-2DE1-4415-AECB-763AFAA28AC3}">
      <dgm:prSet/>
      <dgm:spPr/>
      <dgm:t>
        <a:bodyPr/>
        <a:lstStyle/>
        <a:p>
          <a:endParaRPr lang="en-US"/>
        </a:p>
      </dgm:t>
    </dgm:pt>
    <dgm:pt modelId="{1DD0392E-E39D-448F-A1E6-4A8F6FF1521D}" type="sibTrans" cxnId="{961C3FC4-2DE1-4415-AECB-763AFAA28AC3}">
      <dgm:prSet/>
      <dgm:spPr/>
      <dgm:t>
        <a:bodyPr/>
        <a:lstStyle/>
        <a:p>
          <a:endParaRPr lang="en-US"/>
        </a:p>
      </dgm:t>
    </dgm:pt>
    <dgm:pt modelId="{6DF6BBA4-59F3-4391-9A8F-A826B1B04366}">
      <dgm:prSet custT="1"/>
      <dgm:spPr/>
      <dgm:t>
        <a:bodyPr/>
        <a:lstStyle/>
        <a:p>
          <a:r>
            <a:rPr lang="en-US" sz="2200">
              <a:solidFill>
                <a:schemeClr val="accent2"/>
              </a:solidFill>
            </a:rPr>
            <a:t>Responsive to calls from stakeholders </a:t>
          </a:r>
        </a:p>
      </dgm:t>
    </dgm:pt>
    <dgm:pt modelId="{5D3A0613-502B-4B25-B7A1-73377D792779}" type="parTrans" cxnId="{5B76024C-09F6-48EF-B1BA-90DA26738860}">
      <dgm:prSet/>
      <dgm:spPr/>
      <dgm:t>
        <a:bodyPr/>
        <a:lstStyle/>
        <a:p>
          <a:endParaRPr lang="en-US"/>
        </a:p>
      </dgm:t>
    </dgm:pt>
    <dgm:pt modelId="{3F420E85-6528-4562-846E-4E7C29D3247C}" type="sibTrans" cxnId="{5B76024C-09F6-48EF-B1BA-90DA26738860}">
      <dgm:prSet/>
      <dgm:spPr/>
      <dgm:t>
        <a:bodyPr/>
        <a:lstStyle/>
        <a:p>
          <a:endParaRPr lang="en-US"/>
        </a:p>
      </dgm:t>
    </dgm:pt>
    <dgm:pt modelId="{050F01CB-B6C3-4A2F-A241-57A558CD0B76}">
      <dgm:prSet custT="1"/>
      <dgm:spPr/>
      <dgm:t>
        <a:bodyPr/>
        <a:lstStyle/>
        <a:p>
          <a:pPr>
            <a:buSzPct val="120000"/>
            <a:buFont typeface="Arial" panose="020B0604020202020204" pitchFamily="34" charset="0"/>
            <a:buChar char="•"/>
          </a:pPr>
          <a:r>
            <a:rPr lang="en-US" sz="22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Views on areas of common interest</a:t>
          </a:r>
          <a:endParaRPr lang="en-US" sz="2200" kern="1200">
            <a:solidFill>
              <a:schemeClr val="accent2"/>
            </a:solidFill>
            <a:latin typeface="+mn-lt"/>
          </a:endParaRPr>
        </a:p>
      </dgm:t>
    </dgm:pt>
    <dgm:pt modelId="{4C6C0E7B-0A1A-4FDD-B27A-FB3E45BA4D23}" type="parTrans" cxnId="{755CBF36-A67D-4BE5-9B0C-FD60DC7138FF}">
      <dgm:prSet/>
      <dgm:spPr/>
      <dgm:t>
        <a:bodyPr/>
        <a:lstStyle/>
        <a:p>
          <a:endParaRPr lang="en-US"/>
        </a:p>
      </dgm:t>
    </dgm:pt>
    <dgm:pt modelId="{0067E6D4-812E-461C-9127-2CA14732B676}" type="sibTrans" cxnId="{755CBF36-A67D-4BE5-9B0C-FD60DC7138FF}">
      <dgm:prSet/>
      <dgm:spPr/>
      <dgm:t>
        <a:bodyPr/>
        <a:lstStyle/>
        <a:p>
          <a:endParaRPr lang="en-US"/>
        </a:p>
      </dgm:t>
    </dgm:pt>
    <dgm:pt modelId="{4B6A453D-85D1-4D12-A294-9A4F602AEA59}">
      <dgm:prSet custT="1"/>
      <dgm:spPr/>
      <dgm:t>
        <a:bodyPr/>
        <a:lstStyle/>
        <a:p>
          <a:pPr>
            <a:buSzPct val="120000"/>
            <a:buFont typeface="Arial" panose="020B0604020202020204" pitchFamily="34" charset="0"/>
            <a:buChar char="•"/>
          </a:pPr>
          <a:r>
            <a:rPr lang="en-US" sz="22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Suggestions on how to enhance coordination</a:t>
          </a:r>
        </a:p>
      </dgm:t>
    </dgm:pt>
    <dgm:pt modelId="{FD07001A-F896-4CE2-A47B-417890B850D0}" type="parTrans" cxnId="{E04E1C07-5A8C-4767-AFBE-4C5DC2DAB91D}">
      <dgm:prSet/>
      <dgm:spPr/>
      <dgm:t>
        <a:bodyPr/>
        <a:lstStyle/>
        <a:p>
          <a:endParaRPr lang="en-US"/>
        </a:p>
      </dgm:t>
    </dgm:pt>
    <dgm:pt modelId="{074835AF-866F-4345-A2D6-00D39B7EAF98}" type="sibTrans" cxnId="{E04E1C07-5A8C-4767-AFBE-4C5DC2DAB91D}">
      <dgm:prSet/>
      <dgm:spPr/>
      <dgm:t>
        <a:bodyPr/>
        <a:lstStyle/>
        <a:p>
          <a:endParaRPr lang="en-US"/>
        </a:p>
      </dgm:t>
    </dgm:pt>
    <dgm:pt modelId="{768EA7B4-4086-453A-B632-23FDB602C302}" type="pres">
      <dgm:prSet presAssocID="{FF67DF40-94E4-49C2-A5BA-50A53A6C09FE}" presName="linear" presStyleCnt="0">
        <dgm:presLayoutVars>
          <dgm:dir/>
          <dgm:animLvl val="lvl"/>
          <dgm:resizeHandles val="exact"/>
        </dgm:presLayoutVars>
      </dgm:prSet>
      <dgm:spPr/>
    </dgm:pt>
    <dgm:pt modelId="{C2526CB9-CDC1-4F5C-AF44-29E048ACAE11}" type="pres">
      <dgm:prSet presAssocID="{F617D42C-1008-486B-8D8A-8B9B70589043}" presName="parentLin" presStyleCnt="0"/>
      <dgm:spPr/>
    </dgm:pt>
    <dgm:pt modelId="{7A7BD04A-EE7A-454A-AFF9-89B2FA2D7A4D}" type="pres">
      <dgm:prSet presAssocID="{F617D42C-1008-486B-8D8A-8B9B70589043}" presName="parentLeftMargin" presStyleLbl="node1" presStyleIdx="0" presStyleCnt="2"/>
      <dgm:spPr/>
    </dgm:pt>
    <dgm:pt modelId="{2E9EF2B6-FCF1-48AC-A61A-2B27383877AD}" type="pres">
      <dgm:prSet presAssocID="{F617D42C-1008-486B-8D8A-8B9B70589043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02BED1-602E-4BA0-A92C-A662705A0907}" type="pres">
      <dgm:prSet presAssocID="{F617D42C-1008-486B-8D8A-8B9B70589043}" presName="negativeSpace" presStyleCnt="0"/>
      <dgm:spPr/>
    </dgm:pt>
    <dgm:pt modelId="{C5D57FAB-3575-4EC7-918B-876F3CCCFFB5}" type="pres">
      <dgm:prSet presAssocID="{F617D42C-1008-486B-8D8A-8B9B70589043}" presName="childText" presStyleLbl="conFgAcc1" presStyleIdx="0" presStyleCnt="2">
        <dgm:presLayoutVars>
          <dgm:bulletEnabled val="1"/>
        </dgm:presLayoutVars>
      </dgm:prSet>
      <dgm:spPr/>
    </dgm:pt>
    <dgm:pt modelId="{1F25A9EE-9EEF-4F69-AE92-BF68F0FB2E6B}" type="pres">
      <dgm:prSet presAssocID="{620759CD-5110-4925-8294-C7C8EDEEC14F}" presName="spaceBetweenRectangles" presStyleCnt="0"/>
      <dgm:spPr/>
    </dgm:pt>
    <dgm:pt modelId="{8DAD1D02-15B1-49E6-BB7C-016B7B9177D0}" type="pres">
      <dgm:prSet presAssocID="{7481B3C7-0FFC-4D75-9D69-B044BD7879D1}" presName="parentLin" presStyleCnt="0"/>
      <dgm:spPr/>
    </dgm:pt>
    <dgm:pt modelId="{BC9A7661-AF53-4D4A-950A-76D3FB0623B2}" type="pres">
      <dgm:prSet presAssocID="{7481B3C7-0FFC-4D75-9D69-B044BD7879D1}" presName="parentLeftMargin" presStyleLbl="node1" presStyleIdx="0" presStyleCnt="2"/>
      <dgm:spPr/>
    </dgm:pt>
    <dgm:pt modelId="{34359158-07F4-4893-A131-69E3C1280205}" type="pres">
      <dgm:prSet presAssocID="{7481B3C7-0FFC-4D75-9D69-B044BD7879D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DA187FB8-D4F6-4135-90AA-27615B8BE36D}" type="pres">
      <dgm:prSet presAssocID="{7481B3C7-0FFC-4D75-9D69-B044BD7879D1}" presName="negativeSpace" presStyleCnt="0"/>
      <dgm:spPr/>
    </dgm:pt>
    <dgm:pt modelId="{EAA6F561-19E8-4B33-AABD-4E3F6110A212}" type="pres">
      <dgm:prSet presAssocID="{7481B3C7-0FFC-4D75-9D69-B044BD7879D1}" presName="childText" presStyleLbl="conFgAcc1" presStyleIdx="1" presStyleCnt="2" custLinFactNeighborX="185" custLinFactNeighborY="21761">
        <dgm:presLayoutVars>
          <dgm:bulletEnabled val="1"/>
        </dgm:presLayoutVars>
      </dgm:prSet>
      <dgm:spPr/>
    </dgm:pt>
  </dgm:ptLst>
  <dgm:cxnLst>
    <dgm:cxn modelId="{E04E1C07-5A8C-4767-AFBE-4C5DC2DAB91D}" srcId="{7481B3C7-0FFC-4D75-9D69-B044BD7879D1}" destId="{4B6A453D-85D1-4D12-A294-9A4F602AEA59}" srcOrd="1" destOrd="0" parTransId="{FD07001A-F896-4CE2-A47B-417890B850D0}" sibTransId="{074835AF-866F-4345-A2D6-00D39B7EAF98}"/>
    <dgm:cxn modelId="{78F72E08-0B06-4BB7-9747-88209A82D960}" type="presOf" srcId="{050F01CB-B6C3-4A2F-A241-57A558CD0B76}" destId="{EAA6F561-19E8-4B33-AABD-4E3F6110A212}" srcOrd="0" destOrd="0" presId="urn:microsoft.com/office/officeart/2005/8/layout/list1"/>
    <dgm:cxn modelId="{3CBBA519-1D48-4C11-8C59-98C3325A5805}" srcId="{FF67DF40-94E4-49C2-A5BA-50A53A6C09FE}" destId="{F617D42C-1008-486B-8D8A-8B9B70589043}" srcOrd="0" destOrd="0" parTransId="{DF6226D3-311E-4E4E-AADB-1A82DE222ADB}" sibTransId="{620759CD-5110-4925-8294-C7C8EDEEC14F}"/>
    <dgm:cxn modelId="{755CBF36-A67D-4BE5-9B0C-FD60DC7138FF}" srcId="{7481B3C7-0FFC-4D75-9D69-B044BD7879D1}" destId="{050F01CB-B6C3-4A2F-A241-57A558CD0B76}" srcOrd="0" destOrd="0" parTransId="{4C6C0E7B-0A1A-4FDD-B27A-FB3E45BA4D23}" sibTransId="{0067E6D4-812E-461C-9127-2CA14732B676}"/>
    <dgm:cxn modelId="{5B76024C-09F6-48EF-B1BA-90DA26738860}" srcId="{F617D42C-1008-486B-8D8A-8B9B70589043}" destId="{6DF6BBA4-59F3-4391-9A8F-A826B1B04366}" srcOrd="1" destOrd="0" parTransId="{5D3A0613-502B-4B25-B7A1-73377D792779}" sibTransId="{3F420E85-6528-4562-846E-4E7C29D3247C}"/>
    <dgm:cxn modelId="{F526BC4E-A296-40E3-B866-0FB64BE459A7}" type="presOf" srcId="{6DF6BBA4-59F3-4391-9A8F-A826B1B04366}" destId="{C5D57FAB-3575-4EC7-918B-876F3CCCFFB5}" srcOrd="0" destOrd="1" presId="urn:microsoft.com/office/officeart/2005/8/layout/list1"/>
    <dgm:cxn modelId="{54322492-6362-4877-9A57-0AB4A8E93723}" type="presOf" srcId="{4B6A453D-85D1-4D12-A294-9A4F602AEA59}" destId="{EAA6F561-19E8-4B33-AABD-4E3F6110A212}" srcOrd="0" destOrd="1" presId="urn:microsoft.com/office/officeart/2005/8/layout/list1"/>
    <dgm:cxn modelId="{625B1C96-F372-4CBB-A907-9A35019A8C5E}" type="presOf" srcId="{FF67DF40-94E4-49C2-A5BA-50A53A6C09FE}" destId="{768EA7B4-4086-453A-B632-23FDB602C302}" srcOrd="0" destOrd="0" presId="urn:microsoft.com/office/officeart/2005/8/layout/list1"/>
    <dgm:cxn modelId="{9CD4F8AB-20E1-4337-8FBE-CE9239B9C1FB}" type="presOf" srcId="{D4137E86-2B23-45FE-AB3C-EF304DACDDD7}" destId="{C5D57FAB-3575-4EC7-918B-876F3CCCFFB5}" srcOrd="0" destOrd="0" presId="urn:microsoft.com/office/officeart/2005/8/layout/list1"/>
    <dgm:cxn modelId="{961C3FC4-2DE1-4415-AECB-763AFAA28AC3}" srcId="{FF67DF40-94E4-49C2-A5BA-50A53A6C09FE}" destId="{7481B3C7-0FFC-4D75-9D69-B044BD7879D1}" srcOrd="1" destOrd="0" parTransId="{EB5C2F3C-8DC9-418A-AB87-CECBE54F66DA}" sibTransId="{1DD0392E-E39D-448F-A1E6-4A8F6FF1521D}"/>
    <dgm:cxn modelId="{3E6C43C7-700E-4818-A2CA-B84D102F673A}" type="presOf" srcId="{F617D42C-1008-486B-8D8A-8B9B70589043}" destId="{2E9EF2B6-FCF1-48AC-A61A-2B27383877AD}" srcOrd="1" destOrd="0" presId="urn:microsoft.com/office/officeart/2005/8/layout/list1"/>
    <dgm:cxn modelId="{97F325D3-93C2-4C07-A05C-D73E823C5CC7}" type="presOf" srcId="{7481B3C7-0FFC-4D75-9D69-B044BD7879D1}" destId="{BC9A7661-AF53-4D4A-950A-76D3FB0623B2}" srcOrd="0" destOrd="0" presId="urn:microsoft.com/office/officeart/2005/8/layout/list1"/>
    <dgm:cxn modelId="{8825BAD7-2FF9-44D1-A173-E912B09F9347}" type="presOf" srcId="{7481B3C7-0FFC-4D75-9D69-B044BD7879D1}" destId="{34359158-07F4-4893-A131-69E3C1280205}" srcOrd="1" destOrd="0" presId="urn:microsoft.com/office/officeart/2005/8/layout/list1"/>
    <dgm:cxn modelId="{6FE79CDA-AA68-43C0-A3B8-75AEF7744A9A}" type="presOf" srcId="{F617D42C-1008-486B-8D8A-8B9B70589043}" destId="{7A7BD04A-EE7A-454A-AFF9-89B2FA2D7A4D}" srcOrd="0" destOrd="0" presId="urn:microsoft.com/office/officeart/2005/8/layout/list1"/>
    <dgm:cxn modelId="{F16D18E1-1E6D-4112-93AD-261CE330E033}" srcId="{F617D42C-1008-486B-8D8A-8B9B70589043}" destId="{D4137E86-2B23-45FE-AB3C-EF304DACDDD7}" srcOrd="0" destOrd="0" parTransId="{AD297DF1-5A90-4936-BDC3-890AEA5EA616}" sibTransId="{625B3D50-54D0-408B-B754-A125D3D41B74}"/>
    <dgm:cxn modelId="{C8558B3D-4995-4287-9C15-3F6402A024CB}" type="presParOf" srcId="{768EA7B4-4086-453A-B632-23FDB602C302}" destId="{C2526CB9-CDC1-4F5C-AF44-29E048ACAE11}" srcOrd="0" destOrd="0" presId="urn:microsoft.com/office/officeart/2005/8/layout/list1"/>
    <dgm:cxn modelId="{1AD6A014-F3B9-4B0D-81F9-7EA1E92C20D4}" type="presParOf" srcId="{C2526CB9-CDC1-4F5C-AF44-29E048ACAE11}" destId="{7A7BD04A-EE7A-454A-AFF9-89B2FA2D7A4D}" srcOrd="0" destOrd="0" presId="urn:microsoft.com/office/officeart/2005/8/layout/list1"/>
    <dgm:cxn modelId="{7E28037C-E95D-4E97-A528-ADA7EF5B9E4C}" type="presParOf" srcId="{C2526CB9-CDC1-4F5C-AF44-29E048ACAE11}" destId="{2E9EF2B6-FCF1-48AC-A61A-2B27383877AD}" srcOrd="1" destOrd="0" presId="urn:microsoft.com/office/officeart/2005/8/layout/list1"/>
    <dgm:cxn modelId="{F1E7CE8B-49A1-4E0B-A90E-882F01C0791E}" type="presParOf" srcId="{768EA7B4-4086-453A-B632-23FDB602C302}" destId="{4202BED1-602E-4BA0-A92C-A662705A0907}" srcOrd="1" destOrd="0" presId="urn:microsoft.com/office/officeart/2005/8/layout/list1"/>
    <dgm:cxn modelId="{0990108A-2EA0-46AD-8901-48C774DE83F1}" type="presParOf" srcId="{768EA7B4-4086-453A-B632-23FDB602C302}" destId="{C5D57FAB-3575-4EC7-918B-876F3CCCFFB5}" srcOrd="2" destOrd="0" presId="urn:microsoft.com/office/officeart/2005/8/layout/list1"/>
    <dgm:cxn modelId="{9BAA828A-07B9-4D9E-AC9B-55B78F680001}" type="presParOf" srcId="{768EA7B4-4086-453A-B632-23FDB602C302}" destId="{1F25A9EE-9EEF-4F69-AE92-BF68F0FB2E6B}" srcOrd="3" destOrd="0" presId="urn:microsoft.com/office/officeart/2005/8/layout/list1"/>
    <dgm:cxn modelId="{554A4E4D-9A4F-450A-89EB-6EBFEE09C25C}" type="presParOf" srcId="{768EA7B4-4086-453A-B632-23FDB602C302}" destId="{8DAD1D02-15B1-49E6-BB7C-016B7B9177D0}" srcOrd="4" destOrd="0" presId="urn:microsoft.com/office/officeart/2005/8/layout/list1"/>
    <dgm:cxn modelId="{913F91C9-6D81-4590-88F7-20F6FB2A4700}" type="presParOf" srcId="{8DAD1D02-15B1-49E6-BB7C-016B7B9177D0}" destId="{BC9A7661-AF53-4D4A-950A-76D3FB0623B2}" srcOrd="0" destOrd="0" presId="urn:microsoft.com/office/officeart/2005/8/layout/list1"/>
    <dgm:cxn modelId="{BF1DB4E8-FCE3-4A6F-A098-E4C48F781FE1}" type="presParOf" srcId="{8DAD1D02-15B1-49E6-BB7C-016B7B9177D0}" destId="{34359158-07F4-4893-A131-69E3C1280205}" srcOrd="1" destOrd="0" presId="urn:microsoft.com/office/officeart/2005/8/layout/list1"/>
    <dgm:cxn modelId="{690E6C80-F817-4734-8F79-9B484C6F5871}" type="presParOf" srcId="{768EA7B4-4086-453A-B632-23FDB602C302}" destId="{DA187FB8-D4F6-4135-90AA-27615B8BE36D}" srcOrd="5" destOrd="0" presId="urn:microsoft.com/office/officeart/2005/8/layout/list1"/>
    <dgm:cxn modelId="{56275E29-9BE7-439A-94FB-D1563F259B74}" type="presParOf" srcId="{768EA7B4-4086-453A-B632-23FDB602C302}" destId="{EAA6F561-19E8-4B33-AABD-4E3F6110A21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57FAB-3575-4EC7-918B-876F3CCCFFB5}">
      <dsp:nvSpPr>
        <dsp:cNvPr id="0" name=""/>
        <dsp:cNvSpPr/>
      </dsp:nvSpPr>
      <dsp:spPr>
        <a:xfrm>
          <a:off x="0" y="308959"/>
          <a:ext cx="6851984" cy="214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790" tIns="416560" rIns="53179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solidFill>
                <a:schemeClr val="accent2"/>
              </a:solidFill>
            </a:rPr>
            <a:t>Recognize potential challenges to identify relevant future trends </a:t>
          </a:r>
          <a:r>
            <a:rPr lang="en-US" sz="1800" kern="1200">
              <a:solidFill>
                <a:srgbClr val="2C4151"/>
              </a:solidFill>
              <a:latin typeface="Calibri"/>
              <a:ea typeface="+mn-ea"/>
              <a:cs typeface="+mn-cs"/>
            </a:rPr>
            <a:t>(survey prompts a future outlook regarding identified trends)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solidFill>
                <a:schemeClr val="accent2"/>
              </a:solidFill>
            </a:rPr>
            <a:t>Sub-components under each trend with potential impacts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solidFill>
                <a:schemeClr val="accent2"/>
              </a:solidFill>
            </a:rPr>
            <a:t>Most relevant environmental trends will inform strategic drivers for SSBs’ SWP</a:t>
          </a:r>
        </a:p>
      </dsp:txBody>
      <dsp:txXfrm>
        <a:off x="0" y="308959"/>
        <a:ext cx="6851984" cy="2142000"/>
      </dsp:txXfrm>
    </dsp:sp>
    <dsp:sp modelId="{2E9EF2B6-FCF1-48AC-A61A-2B27383877AD}">
      <dsp:nvSpPr>
        <dsp:cNvPr id="0" name=""/>
        <dsp:cNvSpPr/>
      </dsp:nvSpPr>
      <dsp:spPr>
        <a:xfrm>
          <a:off x="342599" y="13759"/>
          <a:ext cx="4796388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292" tIns="0" rIns="1812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Four Overarching Environmental Trends</a:t>
          </a:r>
        </a:p>
      </dsp:txBody>
      <dsp:txXfrm>
        <a:off x="371420" y="42580"/>
        <a:ext cx="4738746" cy="532758"/>
      </dsp:txXfrm>
    </dsp:sp>
    <dsp:sp modelId="{EAA6F561-19E8-4B33-AABD-4E3F6110A212}">
      <dsp:nvSpPr>
        <dsp:cNvPr id="0" name=""/>
        <dsp:cNvSpPr/>
      </dsp:nvSpPr>
      <dsp:spPr>
        <a:xfrm>
          <a:off x="0" y="2867920"/>
          <a:ext cx="6851984" cy="110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790" tIns="416560" rIns="53179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20000"/>
            <a:buFont typeface="Arial" panose="020B0604020202020204" pitchFamily="34" charset="0"/>
            <a:buChar char="•"/>
          </a:pPr>
          <a:r>
            <a:rPr lang="en-US" sz="18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Rate each trend and identify priority o</a:t>
          </a:r>
          <a:r>
            <a:rPr lang="en-US" sz="1800" kern="1200">
              <a:solidFill>
                <a:schemeClr val="accent2"/>
              </a:solidFill>
              <a:latin typeface="+mn-lt"/>
              <a:cs typeface="Arial" panose="020B0604020202020204" pitchFamily="34" charset="0"/>
            </a:rPr>
            <a:t>f trends </a:t>
          </a:r>
          <a:endParaRPr lang="en-US" sz="1800" kern="1200">
            <a:solidFill>
              <a:schemeClr val="accent2"/>
            </a:solidFill>
            <a:latin typeface="+mn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solidFill>
                <a:srgbClr val="2C4151"/>
              </a:solidFill>
              <a:latin typeface="Calibri"/>
              <a:ea typeface="+mn-ea"/>
              <a:cs typeface="Arial" panose="020B0604020202020204" pitchFamily="34" charset="0"/>
            </a:rPr>
            <a:t>Any other trends or matters that should be considered</a:t>
          </a:r>
        </a:p>
      </dsp:txBody>
      <dsp:txXfrm>
        <a:off x="0" y="2867920"/>
        <a:ext cx="6851984" cy="1102500"/>
      </dsp:txXfrm>
    </dsp:sp>
    <dsp:sp modelId="{34359158-07F4-4893-A131-69E3C1280205}">
      <dsp:nvSpPr>
        <dsp:cNvPr id="0" name=""/>
        <dsp:cNvSpPr/>
      </dsp:nvSpPr>
      <dsp:spPr>
        <a:xfrm>
          <a:off x="342599" y="2558959"/>
          <a:ext cx="4796388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292" tIns="0" rIns="1812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Questions for Stakeholder Input</a:t>
          </a:r>
        </a:p>
      </dsp:txBody>
      <dsp:txXfrm>
        <a:off x="371420" y="2587780"/>
        <a:ext cx="4738746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57FAB-3575-4EC7-918B-876F3CCCFFB5}">
      <dsp:nvSpPr>
        <dsp:cNvPr id="0" name=""/>
        <dsp:cNvSpPr/>
      </dsp:nvSpPr>
      <dsp:spPr>
        <a:xfrm>
          <a:off x="0" y="468147"/>
          <a:ext cx="6851984" cy="1438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790" tIns="604012" rIns="53179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>
              <a:solidFill>
                <a:schemeClr val="accent2"/>
              </a:solidFill>
            </a:rPr>
            <a:t>Reinforces interconnectivity of the SSBs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>
              <a:solidFill>
                <a:schemeClr val="accent2"/>
              </a:solidFill>
            </a:rPr>
            <a:t>Responsive to calls from stakeholders </a:t>
          </a:r>
        </a:p>
      </dsp:txBody>
      <dsp:txXfrm>
        <a:off x="0" y="468147"/>
        <a:ext cx="6851984" cy="1438762"/>
      </dsp:txXfrm>
    </dsp:sp>
    <dsp:sp modelId="{2E9EF2B6-FCF1-48AC-A61A-2B27383877AD}">
      <dsp:nvSpPr>
        <dsp:cNvPr id="0" name=""/>
        <dsp:cNvSpPr/>
      </dsp:nvSpPr>
      <dsp:spPr>
        <a:xfrm>
          <a:off x="342599" y="40107"/>
          <a:ext cx="4796388" cy="856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292" tIns="0" rIns="1812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Areas of Joint Actions</a:t>
          </a:r>
        </a:p>
      </dsp:txBody>
      <dsp:txXfrm>
        <a:off x="384389" y="81897"/>
        <a:ext cx="4712808" cy="772500"/>
      </dsp:txXfrm>
    </dsp:sp>
    <dsp:sp modelId="{EAA6F561-19E8-4B33-AABD-4E3F6110A212}">
      <dsp:nvSpPr>
        <dsp:cNvPr id="0" name=""/>
        <dsp:cNvSpPr/>
      </dsp:nvSpPr>
      <dsp:spPr>
        <a:xfrm>
          <a:off x="0" y="2531657"/>
          <a:ext cx="6851984" cy="14387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1790" tIns="604012" rIns="531790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20000"/>
            <a:buFont typeface="Arial" panose="020B0604020202020204" pitchFamily="34" charset="0"/>
            <a:buChar char="•"/>
          </a:pPr>
          <a:r>
            <a:rPr lang="en-US" sz="22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Views on areas of common interest</a:t>
          </a:r>
          <a:endParaRPr lang="en-US" sz="2200" kern="1200">
            <a:solidFill>
              <a:schemeClr val="accent2"/>
            </a:solidFill>
            <a:latin typeface="+mn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20000"/>
            <a:buFont typeface="Arial" panose="020B0604020202020204" pitchFamily="34" charset="0"/>
            <a:buChar char="•"/>
          </a:pPr>
          <a:r>
            <a:rPr lang="en-US" sz="2200" kern="1200">
              <a:solidFill>
                <a:srgbClr val="2C4151"/>
              </a:solidFill>
              <a:latin typeface="+mn-lt"/>
              <a:ea typeface="+mn-ea"/>
              <a:cs typeface="Arial" panose="020B0604020202020204" pitchFamily="34" charset="0"/>
            </a:rPr>
            <a:t>Suggestions on how to enhance coordination</a:t>
          </a:r>
        </a:p>
      </dsp:txBody>
      <dsp:txXfrm>
        <a:off x="0" y="2531657"/>
        <a:ext cx="6851984" cy="1438762"/>
      </dsp:txXfrm>
    </dsp:sp>
    <dsp:sp modelId="{34359158-07F4-4893-A131-69E3C1280205}">
      <dsp:nvSpPr>
        <dsp:cNvPr id="0" name=""/>
        <dsp:cNvSpPr/>
      </dsp:nvSpPr>
      <dsp:spPr>
        <a:xfrm>
          <a:off x="342599" y="2063510"/>
          <a:ext cx="4796388" cy="8560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1292" tIns="0" rIns="18129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Questions for Stakeholder Input</a:t>
          </a:r>
        </a:p>
      </dsp:txBody>
      <dsp:txXfrm>
        <a:off x="384389" y="2105300"/>
        <a:ext cx="4712808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03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38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52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73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CA5171-844D-10EC-4F7F-176CAAF5B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2EAF20-95E0-2C32-0559-D16012929D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8D19C9-0FE1-3793-44B1-8A42EEF31C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834129-6A1A-786A-6EF3-737AC1BC33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10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35970-820E-EB60-4C67-CAFAFC8CF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F22C556-291A-1364-8FF9-5446E21B04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E859CE-CF6B-3F47-44EF-6C1BB902DD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8B9F3-4881-18EF-D719-009955FF79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65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475F9-0D59-2C3A-067D-0E7D9208C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CC8945-AA50-3097-0E6B-4A38B4942C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CC6D42-7F05-34BA-D6B6-3134783D9A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E64DB5-15AB-B057-4402-B2FB7E3166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72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46B6B-FD92-6E23-90A6-F3606A461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EC216D-98FF-94EA-FD8A-C5A19100BF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D219D3-0C33-09DF-04CA-D22C1BDB49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0CFC4-3045-3674-4BF5-77285C2ECA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11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EF8DF-3BD9-DACE-D462-1B73D54B07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F4C09B-3ECB-C5F4-42A6-8D8CC765CA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4324AE-A12F-9EDB-E3BD-139E3861A9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11A94C-4A1D-9E4E-0817-1662184F9E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048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79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2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56535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0896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168943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61694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14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61893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38823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4099838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4069912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945FF6-73B5-814E-2E7A-67279D93190F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611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, 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704" y="164884"/>
            <a:ext cx="1815806" cy="1968716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0216" y="164884"/>
            <a:ext cx="2727524" cy="95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267510" y="1050660"/>
            <a:ext cx="2710230" cy="9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442" y="282256"/>
            <a:ext cx="2923007" cy="1018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222449" y="226591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1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BS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68129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205887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Auditing and Assurance Standards Board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16321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712385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BD668-652B-8325-2B91-3801AB7ED57E}"/>
              </a:ext>
            </a:extLst>
          </p:cNvPr>
          <p:cNvSpPr txBox="1"/>
          <p:nvPr userDrawn="1"/>
        </p:nvSpPr>
        <p:spPr>
          <a:xfrm>
            <a:off x="463296" y="3589735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1646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1533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424871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IAASB &amp; IESBA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276587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3AEBA8-BFE5-DBFD-7D6F-6C598976B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83" y="4508723"/>
            <a:ext cx="406122" cy="414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E6484-1B62-5DC6-7409-D056A3F1CAAC}"/>
              </a:ext>
            </a:extLst>
          </p:cNvPr>
          <p:cNvSpPr txBox="1"/>
          <p:nvPr userDrawn="1"/>
        </p:nvSpPr>
        <p:spPr>
          <a:xfrm>
            <a:off x="875182" y="4600477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AB40D-5F99-34F6-B72B-6DACDC1280DF}"/>
              </a:ext>
            </a:extLst>
          </p:cNvPr>
          <p:cNvSpPr txBox="1"/>
          <p:nvPr userDrawn="1"/>
        </p:nvSpPr>
        <p:spPr>
          <a:xfrm>
            <a:off x="875183" y="5090088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>
                <a:solidFill>
                  <a:schemeClr val="accent1"/>
                </a:solidFill>
              </a:rPr>
              <a:t>@International Auditing and Assurance</a:t>
            </a:r>
            <a:br>
              <a:rPr lang="en-US" sz="2000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      Standards Board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7AB30265-D7CD-A78B-8793-FCF80C55B5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283" y="5186610"/>
            <a:ext cx="485507" cy="412042"/>
          </a:xfrm>
          <a:prstGeom prst="rect">
            <a:avLst/>
          </a:prstGeom>
        </p:spPr>
      </p:pic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2DEAAE3-F98F-C9F7-5C37-C3FF1F8CD4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362892" y="5938480"/>
            <a:ext cx="512290" cy="337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F0487-098F-568B-57F3-C3EF3C1D0F6F}"/>
              </a:ext>
            </a:extLst>
          </p:cNvPr>
          <p:cNvSpPr txBox="1"/>
          <p:nvPr userDrawn="1"/>
        </p:nvSpPr>
        <p:spPr>
          <a:xfrm>
            <a:off x="875183" y="5792821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>
              <a:lnSpc>
                <a:spcPts val="2600"/>
              </a:lnSpc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@International Auditing &amp; Assurance</a:t>
            </a:r>
            <a:b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    Standards Board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677629-C231-1A38-935D-A8D127E69CFC}"/>
              </a:ext>
            </a:extLst>
          </p:cNvPr>
          <p:cNvGrpSpPr/>
          <p:nvPr userDrawn="1"/>
        </p:nvGrpSpPr>
        <p:grpSpPr>
          <a:xfrm>
            <a:off x="1574756" y="1809203"/>
            <a:ext cx="2496065" cy="2434281"/>
            <a:chOff x="8723870" y="3303373"/>
            <a:chExt cx="2496065" cy="243428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6D7AB8A-398A-678F-F5D7-30B5EE4E3223}"/>
                </a:ext>
              </a:extLst>
            </p:cNvPr>
            <p:cNvSpPr/>
            <p:nvPr userDrawn="1"/>
          </p:nvSpPr>
          <p:spPr>
            <a:xfrm>
              <a:off x="8785654" y="3303373"/>
              <a:ext cx="2434281" cy="2434281"/>
            </a:xfrm>
            <a:prstGeom prst="ellipse">
              <a:avLst/>
            </a:prstGeom>
            <a:solidFill>
              <a:schemeClr val="accent3">
                <a:alpha val="89617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FEF5F8-F510-CE33-373E-6CF50CECEDE8}"/>
                </a:ext>
              </a:extLst>
            </p:cNvPr>
            <p:cNvSpPr txBox="1"/>
            <p:nvPr userDrawn="1"/>
          </p:nvSpPr>
          <p:spPr>
            <a:xfrm>
              <a:off x="8723870" y="4321945"/>
              <a:ext cx="24713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www.IAASB.org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8FA45-F794-78A3-3C31-32E53DBABA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69180"/>
            <a:stretch/>
          </p:blipFill>
          <p:spPr>
            <a:xfrm>
              <a:off x="9378081" y="3316246"/>
              <a:ext cx="1112805" cy="125852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CAE162-688D-F402-D4F8-037DFFC5595F}"/>
              </a:ext>
            </a:extLst>
          </p:cNvPr>
          <p:cNvSpPr txBox="1"/>
          <p:nvPr userDrawn="1"/>
        </p:nvSpPr>
        <p:spPr>
          <a:xfrm>
            <a:off x="7337213" y="4571248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DBC7BD-B30B-8CD0-E9EC-05AFEBCFB19F}"/>
              </a:ext>
            </a:extLst>
          </p:cNvPr>
          <p:cNvSpPr txBox="1"/>
          <p:nvPr userDrawn="1"/>
        </p:nvSpPr>
        <p:spPr>
          <a:xfrm>
            <a:off x="7355545" y="5144958"/>
            <a:ext cx="289457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69A8E0-6DA3-620A-04FA-730CE8C2A3E9}"/>
              </a:ext>
            </a:extLst>
          </p:cNvPr>
          <p:cNvSpPr txBox="1"/>
          <p:nvPr userDrawn="1"/>
        </p:nvSpPr>
        <p:spPr>
          <a:xfrm>
            <a:off x="7368936" y="5833625"/>
            <a:ext cx="331470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DCE82F-8C19-2CF2-508E-795E9F9EBC50}"/>
              </a:ext>
            </a:extLst>
          </p:cNvPr>
          <p:cNvGrpSpPr/>
          <p:nvPr userDrawn="1"/>
        </p:nvGrpSpPr>
        <p:grpSpPr>
          <a:xfrm>
            <a:off x="7615240" y="1868284"/>
            <a:ext cx="2434281" cy="2434281"/>
            <a:chOff x="13227907" y="2992272"/>
            <a:chExt cx="2434281" cy="243428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2B2C00-BE84-1E33-A807-C124D8E4BECA}"/>
                </a:ext>
              </a:extLst>
            </p:cNvPr>
            <p:cNvSpPr/>
            <p:nvPr userDrawn="1"/>
          </p:nvSpPr>
          <p:spPr>
            <a:xfrm>
              <a:off x="13227907" y="2992272"/>
              <a:ext cx="2434281" cy="2434281"/>
            </a:xfrm>
            <a:prstGeom prst="ellipse">
              <a:avLst/>
            </a:prstGeom>
            <a:solidFill>
              <a:schemeClr val="accent4">
                <a:alpha val="77603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8E6C2-E2A7-2075-A78D-4E68F2315DB4}"/>
                </a:ext>
              </a:extLst>
            </p:cNvPr>
            <p:cNvSpPr txBox="1"/>
            <p:nvPr userDrawn="1"/>
          </p:nvSpPr>
          <p:spPr>
            <a:xfrm>
              <a:off x="13326761" y="4084984"/>
              <a:ext cx="2248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www.EthicsBoard.org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7B4FC41-8C8D-1691-E215-2F0C35BA56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 l="3046" t="11287" r="71054" b="17066"/>
            <a:stretch/>
          </p:blipFill>
          <p:spPr>
            <a:xfrm>
              <a:off x="13944600" y="3099365"/>
              <a:ext cx="1025610" cy="1037967"/>
            </a:xfrm>
            <a:prstGeom prst="rect">
              <a:avLst/>
            </a:prstGeom>
          </p:spPr>
        </p:pic>
      </p:grp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82051F-6119-72DF-0B65-64B4E5EB7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0038" y="4508723"/>
            <a:ext cx="406122" cy="414921"/>
          </a:xfrm>
          <a:prstGeom prst="rect">
            <a:avLst/>
          </a:prstGeom>
        </p:spPr>
      </p:pic>
      <p:pic>
        <p:nvPicPr>
          <p:cNvPr id="31" name="Picture 30" descr="A blue and black logo&#10;&#10;Description automatically generated">
            <a:extLst>
              <a:ext uri="{FF2B5EF4-FFF2-40B4-BE49-F238E27FC236}">
                <a16:creationId xmlns:a16="http://schemas.microsoft.com/office/drawing/2014/main" id="{3F0D2B6D-C6D5-17C9-244C-E80153F8A8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0038" y="5255835"/>
            <a:ext cx="485507" cy="412042"/>
          </a:xfrm>
          <a:prstGeom prst="rect">
            <a:avLst/>
          </a:prstGeom>
        </p:spPr>
      </p:pic>
      <p:pic>
        <p:nvPicPr>
          <p:cNvPr id="32" name="Picture 3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3AABE50-E96A-C066-BCFC-F3DE1629D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6856646" y="5938480"/>
            <a:ext cx="512290" cy="3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94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1852A4-56C9-54AE-47A0-A4B569EF289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377104" y="6093911"/>
            <a:ext cx="1640374" cy="571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A7510D-8BFD-9F0D-DD94-599B8EC08DB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2162479" y="6093911"/>
            <a:ext cx="1712056" cy="62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2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8" r:id="rId9"/>
    <p:sldLayoutId id="214748376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12/8/2025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2" r:id="rId2"/>
    <p:sldLayoutId id="2147483763" r:id="rId3"/>
    <p:sldLayoutId id="2147483743" r:id="rId4"/>
    <p:sldLayoutId id="2147483744" r:id="rId5"/>
    <p:sldLayoutId id="2147483745" r:id="rId6"/>
    <p:sldLayoutId id="2147483746" r:id="rId7"/>
    <p:sldLayoutId id="2147483704" r:id="rId8"/>
    <p:sldLayoutId id="21474837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  <p:sldLayoutId id="21474837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10" Type="http://schemas.openxmlformats.org/officeDocument/2006/relationships/image" Target="../media/image35.sv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B2C8E-812C-04D9-C2E5-C870C26C0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80596"/>
            <a:ext cx="5858774" cy="1033073"/>
          </a:xfrm>
        </p:spPr>
        <p:txBody>
          <a:bodyPr>
            <a:noAutofit/>
          </a:bodyPr>
          <a:lstStyle/>
          <a:p>
            <a:pPr>
              <a:lnSpc>
                <a:spcPts val="4320"/>
              </a:lnSpc>
            </a:pPr>
            <a:r>
              <a:rPr lang="en-US" sz="3600"/>
              <a:t>IAASB and IESBA Strategies and Work Plans 2028–2031 –  </a:t>
            </a:r>
            <a:br>
              <a:rPr lang="en-US" sz="3600"/>
            </a:br>
            <a:r>
              <a:rPr lang="en-US" sz="3600"/>
              <a:t>Joint Stakeholder Survey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FE898-1FF7-D21A-94EE-FE765B505E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3400" y="5367130"/>
            <a:ext cx="4495800" cy="932921"/>
          </a:xfrm>
        </p:spPr>
        <p:txBody>
          <a:bodyPr>
            <a:normAutofit/>
          </a:bodyPr>
          <a:lstStyle/>
          <a:p>
            <a:r>
              <a:rPr lang="en-US"/>
              <a:t>December 2025 Board Meetings</a:t>
            </a:r>
          </a:p>
          <a:p>
            <a:r>
              <a:rPr lang="en-US"/>
              <a:t>New York</a:t>
            </a:r>
          </a:p>
        </p:txBody>
      </p:sp>
    </p:spTree>
    <p:extLst>
      <p:ext uri="{BB962C8B-B14F-4D97-AF65-F5344CB8AC3E}">
        <p14:creationId xmlns:p14="http://schemas.microsoft.com/office/powerpoint/2010/main" val="3199628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89D7A-3D6A-C407-7685-DB394E6BD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84" y="763596"/>
            <a:ext cx="11615873" cy="641160"/>
          </a:xfrm>
        </p:spPr>
        <p:txBody>
          <a:bodyPr/>
          <a:lstStyle/>
          <a:p>
            <a:r>
              <a:rPr lang="en-US"/>
              <a:t>Way Forward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6BA708-E6FC-0ECD-A24F-602EA62F1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99348F4-CE23-DF10-2CD1-FD93F0695772}"/>
              </a:ext>
            </a:extLst>
          </p:cNvPr>
          <p:cNvCxnSpPr>
            <a:cxnSpLocks/>
          </p:cNvCxnSpPr>
          <p:nvPr/>
        </p:nvCxnSpPr>
        <p:spPr>
          <a:xfrm>
            <a:off x="2647042" y="3020223"/>
            <a:ext cx="7771836" cy="26583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8878337F-5EF2-AE79-4D57-03506967E483}"/>
              </a:ext>
            </a:extLst>
          </p:cNvPr>
          <p:cNvSpPr txBox="1">
            <a:spLocks/>
          </p:cNvSpPr>
          <p:nvPr/>
        </p:nvSpPr>
        <p:spPr>
          <a:xfrm>
            <a:off x="3760888" y="3739428"/>
            <a:ext cx="1934234" cy="66555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>
                <a:solidFill>
                  <a:schemeClr val="accent1"/>
                </a:solidFill>
              </a:rPr>
              <a:t>Release of Online Joint Survey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58EB1EC3-16E8-94D9-42E6-22D1F145DB35}"/>
              </a:ext>
            </a:extLst>
          </p:cNvPr>
          <p:cNvSpPr txBox="1">
            <a:spLocks/>
          </p:cNvSpPr>
          <p:nvPr/>
        </p:nvSpPr>
        <p:spPr>
          <a:xfrm>
            <a:off x="1264592" y="3700820"/>
            <a:ext cx="1570117" cy="9144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>
                <a:solidFill>
                  <a:schemeClr val="accent1"/>
                </a:solidFill>
              </a:rPr>
              <a:t>Approval of the Survey</a:t>
            </a:r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CD0E39-DE21-9B94-AD6E-076A1F4D4181}"/>
              </a:ext>
            </a:extLst>
          </p:cNvPr>
          <p:cNvSpPr/>
          <p:nvPr/>
        </p:nvSpPr>
        <p:spPr>
          <a:xfrm>
            <a:off x="4149747" y="2486018"/>
            <a:ext cx="1124712" cy="112157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D1CA6C6-D2EC-FC06-C8E4-8B2879507555}"/>
              </a:ext>
            </a:extLst>
          </p:cNvPr>
          <p:cNvSpPr/>
          <p:nvPr/>
        </p:nvSpPr>
        <p:spPr>
          <a:xfrm>
            <a:off x="1522330" y="2457867"/>
            <a:ext cx="1124712" cy="11247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08D545EF-E70B-9E8A-6A86-4DA383F16A45}"/>
              </a:ext>
            </a:extLst>
          </p:cNvPr>
          <p:cNvSpPr txBox="1">
            <a:spLocks/>
          </p:cNvSpPr>
          <p:nvPr/>
        </p:nvSpPr>
        <p:spPr>
          <a:xfrm>
            <a:off x="1056264" y="1792616"/>
            <a:ext cx="1986771" cy="51536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spc="-40">
                <a:solidFill>
                  <a:schemeClr val="accent2"/>
                </a:solidFill>
              </a:rPr>
              <a:t>December 10, 2025</a:t>
            </a:r>
            <a:endParaRPr kumimoji="0" lang="en-US" sz="2000" b="1" u="none" strike="noStrike" kern="1200" cap="none" spc="-4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5A27BA9B-CEF5-2E7A-5F95-5326DF9DE2D6}"/>
              </a:ext>
            </a:extLst>
          </p:cNvPr>
          <p:cNvSpPr txBox="1">
            <a:spLocks/>
          </p:cNvSpPr>
          <p:nvPr/>
        </p:nvSpPr>
        <p:spPr>
          <a:xfrm>
            <a:off x="3865638" y="1456478"/>
            <a:ext cx="1692930" cy="832066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u="none" strike="noStrike" kern="1200" cap="none" spc="-4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January 2026</a:t>
            </a:r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F465910D-5541-EF55-5674-D530573BC245}"/>
              </a:ext>
            </a:extLst>
          </p:cNvPr>
          <p:cNvSpPr txBox="1">
            <a:spLocks/>
          </p:cNvSpPr>
          <p:nvPr/>
        </p:nvSpPr>
        <p:spPr>
          <a:xfrm>
            <a:off x="9010057" y="1456478"/>
            <a:ext cx="1692930" cy="832066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spc="-40">
                <a:solidFill>
                  <a:schemeClr val="accent2"/>
                </a:solidFill>
              </a:rPr>
              <a:t>September 2026</a:t>
            </a:r>
            <a:endParaRPr kumimoji="0" lang="en-US" sz="2000" b="1" u="none" strike="noStrike" kern="1200" cap="none" spc="-4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B4C0E78B-0355-E1C8-1B82-AF9720A6EFC7}"/>
              </a:ext>
            </a:extLst>
          </p:cNvPr>
          <p:cNvSpPr txBox="1">
            <a:spLocks/>
          </p:cNvSpPr>
          <p:nvPr/>
        </p:nvSpPr>
        <p:spPr>
          <a:xfrm>
            <a:off x="8907066" y="3698184"/>
            <a:ext cx="2060726" cy="45214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1"/>
                </a:solidFill>
              </a:rPr>
              <a:t>Full Review of the Survey Responses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>
                <a:solidFill>
                  <a:schemeClr val="accent1"/>
                </a:solidFill>
              </a:rPr>
              <a:t>First Read of IAASB and IESBA Consultation Papers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D02077E-A99E-6353-253D-8F4087766716}"/>
              </a:ext>
            </a:extLst>
          </p:cNvPr>
          <p:cNvSpPr/>
          <p:nvPr/>
        </p:nvSpPr>
        <p:spPr>
          <a:xfrm>
            <a:off x="9378774" y="2486017"/>
            <a:ext cx="1124712" cy="1121575"/>
          </a:xfrm>
          <a:prstGeom prst="ellipse">
            <a:avLst/>
          </a:prstGeom>
          <a:solidFill>
            <a:srgbClr val="D9C49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067634-09D6-0C22-877D-273E01370974}"/>
              </a:ext>
            </a:extLst>
          </p:cNvPr>
          <p:cNvSpPr txBox="1"/>
          <p:nvPr/>
        </p:nvSpPr>
        <p:spPr>
          <a:xfrm>
            <a:off x="6674209" y="1958548"/>
            <a:ext cx="1220206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>
              <a:defRPr/>
            </a:pPr>
            <a:r>
              <a:rPr lang="en-US" sz="2000" b="1" spc="-40">
                <a:solidFill>
                  <a:schemeClr val="accent2"/>
                </a:solidFill>
              </a:rPr>
              <a:t>April 2026</a:t>
            </a:r>
          </a:p>
        </p:txBody>
      </p:sp>
      <p:pic>
        <p:nvPicPr>
          <p:cNvPr id="37" name="Graphic 36" descr="Raised hand outline">
            <a:extLst>
              <a:ext uri="{FF2B5EF4-FFF2-40B4-BE49-F238E27FC236}">
                <a16:creationId xmlns:a16="http://schemas.microsoft.com/office/drawing/2014/main" id="{4AB433DA-4269-6994-F3C8-885B32AF5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0430" y="2623413"/>
            <a:ext cx="756174" cy="756174"/>
          </a:xfrm>
          <a:prstGeom prst="rect">
            <a:avLst/>
          </a:prstGeom>
        </p:spPr>
      </p:pic>
      <p:pic>
        <p:nvPicPr>
          <p:cNvPr id="39" name="Graphic 38" descr="Internet outline">
            <a:extLst>
              <a:ext uri="{FF2B5EF4-FFF2-40B4-BE49-F238E27FC236}">
                <a16:creationId xmlns:a16="http://schemas.microsoft.com/office/drawing/2014/main" id="{F616E593-497C-0AEE-693D-C9D2FEE0E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54903" y="2589604"/>
            <a:ext cx="914400" cy="914400"/>
          </a:xfrm>
          <a:prstGeom prst="rect">
            <a:avLst/>
          </a:prstGeom>
        </p:spPr>
      </p:pic>
      <p:pic>
        <p:nvPicPr>
          <p:cNvPr id="20" name="Graphic 19" descr="Closed book with solid fill">
            <a:extLst>
              <a:ext uri="{FF2B5EF4-FFF2-40B4-BE49-F238E27FC236}">
                <a16:creationId xmlns:a16="http://schemas.microsoft.com/office/drawing/2014/main" id="{578CCE1D-2492-A2C9-FB97-798B176F0D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44958" y="2667037"/>
            <a:ext cx="784942" cy="784942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CB27C1D9-F361-82F3-1286-B5B8FACA8725}"/>
              </a:ext>
            </a:extLst>
          </p:cNvPr>
          <p:cNvSpPr/>
          <p:nvPr/>
        </p:nvSpPr>
        <p:spPr>
          <a:xfrm>
            <a:off x="6777164" y="2498720"/>
            <a:ext cx="1124712" cy="11215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 descr="Checkmark outline">
            <a:extLst>
              <a:ext uri="{FF2B5EF4-FFF2-40B4-BE49-F238E27FC236}">
                <a16:creationId xmlns:a16="http://schemas.microsoft.com/office/drawing/2014/main" id="{B54F874D-79A7-BBE2-26D6-FD2FD4D182A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66015" y="2704969"/>
            <a:ext cx="747010" cy="747010"/>
          </a:xfrm>
          <a:prstGeom prst="rect">
            <a:avLst/>
          </a:prstGeom>
        </p:spPr>
      </p:pic>
      <p:sp>
        <p:nvSpPr>
          <p:cNvPr id="45" name="Text Placeholder 8">
            <a:extLst>
              <a:ext uri="{FF2B5EF4-FFF2-40B4-BE49-F238E27FC236}">
                <a16:creationId xmlns:a16="http://schemas.microsoft.com/office/drawing/2014/main" id="{78AB34DF-B983-D195-A16C-3EB6282B291A}"/>
              </a:ext>
            </a:extLst>
          </p:cNvPr>
          <p:cNvSpPr txBox="1">
            <a:spLocks/>
          </p:cNvSpPr>
          <p:nvPr/>
        </p:nvSpPr>
        <p:spPr>
          <a:xfrm>
            <a:off x="6422886" y="3739428"/>
            <a:ext cx="1799219" cy="9144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>
                <a:solidFill>
                  <a:schemeClr val="accent1"/>
                </a:solidFill>
              </a:rPr>
              <a:t>End of Comment Period</a:t>
            </a:r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46" name="Arrow: Striped Right 45">
            <a:extLst>
              <a:ext uri="{FF2B5EF4-FFF2-40B4-BE49-F238E27FC236}">
                <a16:creationId xmlns:a16="http://schemas.microsoft.com/office/drawing/2014/main" id="{08BE6DC0-CB6B-77D0-EC6C-E535E99255E6}"/>
              </a:ext>
            </a:extLst>
          </p:cNvPr>
          <p:cNvSpPr/>
          <p:nvPr/>
        </p:nvSpPr>
        <p:spPr>
          <a:xfrm>
            <a:off x="3865638" y="5251114"/>
            <a:ext cx="7022892" cy="883788"/>
          </a:xfrm>
          <a:prstGeom prst="stripedRightArrow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Stakeholder Outreach</a:t>
            </a:r>
          </a:p>
        </p:txBody>
      </p:sp>
    </p:spTree>
    <p:extLst>
      <p:ext uri="{BB962C8B-B14F-4D97-AF65-F5344CB8AC3E}">
        <p14:creationId xmlns:p14="http://schemas.microsoft.com/office/powerpoint/2010/main" val="1465500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56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F18FDE-BC0F-B713-355B-63BD9AADA6A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530922" y="1828800"/>
            <a:ext cx="3960611" cy="4114799"/>
          </a:xfrm>
          <a:prstGeom prst="flowChartAlternateProcess">
            <a:avLst/>
          </a:prstGeom>
          <a:solidFill>
            <a:schemeClr val="bg1"/>
          </a:solidFill>
          <a:ln w="38100">
            <a:solidFill>
              <a:srgbClr val="D9C49B"/>
            </a:solidFill>
          </a:ln>
        </p:spPr>
        <p:txBody>
          <a:bodyPr anchor="ctr"/>
          <a:lstStyle/>
          <a:p>
            <a:pPr marL="796925" lvl="1" indent="-346075">
              <a:lnSpc>
                <a:spcPct val="100000"/>
              </a:lnSpc>
              <a:spcBef>
                <a:spcPts val="1200"/>
              </a:spcBef>
            </a:pPr>
            <a:r>
              <a:rPr lang="en-US" sz="2800">
                <a:solidFill>
                  <a:srgbClr val="4B5E7C"/>
                </a:solidFill>
              </a:rPr>
              <a:t>SSB Sessions</a:t>
            </a:r>
            <a:endParaRPr lang="en-US" sz="2800">
              <a:solidFill>
                <a:srgbClr val="FF0000"/>
              </a:solidFill>
            </a:endParaRPr>
          </a:p>
          <a:p>
            <a:pPr marL="796925" lvl="1" indent="-3460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>
                <a:solidFill>
                  <a:srgbClr val="4B5E7C"/>
                </a:solidFill>
              </a:rPr>
              <a:t>Same agenda papers and questions</a:t>
            </a:r>
          </a:p>
          <a:p>
            <a:pPr marL="460375" lvl="1" indent="-9525">
              <a:lnSpc>
                <a:spcPct val="100000"/>
              </a:lnSpc>
              <a:spcBef>
                <a:spcPts val="1800"/>
              </a:spcBef>
            </a:pPr>
            <a:r>
              <a:rPr lang="en-US" sz="2800">
                <a:solidFill>
                  <a:srgbClr val="4B5E7C"/>
                </a:solidFill>
              </a:rPr>
              <a:t>Joint SSB Session</a:t>
            </a:r>
          </a:p>
          <a:p>
            <a:pPr marL="796925" lvl="1" indent="-346075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>
                <a:solidFill>
                  <a:srgbClr val="4B5E7C"/>
                </a:solidFill>
              </a:rPr>
              <a:t>To agree on joint survey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BE258-839B-1838-391E-B3BC168168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9577" y="1828800"/>
            <a:ext cx="6409764" cy="4114800"/>
          </a:xfrm>
          <a:solidFill>
            <a:srgbClr val="E8E4D7"/>
          </a:solidFill>
          <a:ln>
            <a:solidFill>
              <a:srgbClr val="D9C49B"/>
            </a:solidFill>
          </a:ln>
        </p:spPr>
        <p:txBody>
          <a:bodyPr anchor="ctr"/>
          <a:lstStyle/>
          <a:p>
            <a:pPr marL="347472">
              <a:lnSpc>
                <a:spcPct val="100000"/>
              </a:lnSpc>
              <a:spcBef>
                <a:spcPts val="300"/>
              </a:spcBef>
            </a:pPr>
            <a:r>
              <a:rPr lang="en-US" sz="2800">
                <a:solidFill>
                  <a:srgbClr val="4B5E7C"/>
                </a:solidFill>
              </a:rPr>
              <a:t>To discuss and agree on</a:t>
            </a:r>
          </a:p>
          <a:p>
            <a:pPr marL="694944" lvl="1" indent="-347472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>
                <a:solidFill>
                  <a:srgbClr val="4B5E7C"/>
                </a:solidFill>
              </a:rPr>
              <a:t>The </a:t>
            </a:r>
            <a:r>
              <a:rPr lang="en-US" b="1">
                <a:solidFill>
                  <a:srgbClr val="4B5E7C"/>
                </a:solidFill>
              </a:rPr>
              <a:t>Joint Stakeholder Survey</a:t>
            </a:r>
          </a:p>
          <a:p>
            <a:pPr marL="694944" lvl="1" indent="-347472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>
                <a:solidFill>
                  <a:srgbClr val="4B5E7C"/>
                </a:solidFill>
              </a:rPr>
              <a:t>The </a:t>
            </a:r>
            <a:r>
              <a:rPr lang="en-US" b="1">
                <a:solidFill>
                  <a:srgbClr val="4B5E7C"/>
                </a:solidFill>
              </a:rPr>
              <a:t>timing of the release </a:t>
            </a:r>
            <a:r>
              <a:rPr lang="en-US">
                <a:solidFill>
                  <a:srgbClr val="4B5E7C"/>
                </a:solidFill>
              </a:rPr>
              <a:t>and the </a:t>
            </a:r>
            <a:r>
              <a:rPr lang="en-US" b="1">
                <a:solidFill>
                  <a:srgbClr val="4B5E7C"/>
                </a:solidFill>
              </a:rPr>
              <a:t>comment period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EC7325-33DE-276F-9DC0-C9D47BAD2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 of the Session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47550C-B4E6-387E-7554-FEFE8947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Graphic 6" descr="Meeting outline">
            <a:extLst>
              <a:ext uri="{FF2B5EF4-FFF2-40B4-BE49-F238E27FC236}">
                <a16:creationId xmlns:a16="http://schemas.microsoft.com/office/drawing/2014/main" id="{6DC5A1CD-B6A6-4E5C-F48A-078582BEE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1663" y="2497074"/>
            <a:ext cx="318499" cy="318499"/>
          </a:xfrm>
          <a:prstGeom prst="rect">
            <a:avLst/>
          </a:prstGeom>
        </p:spPr>
      </p:pic>
      <p:pic>
        <p:nvPicPr>
          <p:cNvPr id="8" name="Graphic 7" descr="Meeting outline">
            <a:extLst>
              <a:ext uri="{FF2B5EF4-FFF2-40B4-BE49-F238E27FC236}">
                <a16:creationId xmlns:a16="http://schemas.microsoft.com/office/drawing/2014/main" id="{6414E940-1B2B-8652-6BE3-09E40BCAC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31663" y="4061086"/>
            <a:ext cx="318499" cy="31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45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211FB-734D-0895-B9DE-119571BD0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Joint Working Group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FC5954-0AEE-3EDB-E58A-82A8C286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A9DB843-A7F7-B219-B882-04E679CB4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116802"/>
              </p:ext>
            </p:extLst>
          </p:nvPr>
        </p:nvGraphicFramePr>
        <p:xfrm>
          <a:off x="1538865" y="1520082"/>
          <a:ext cx="8128000" cy="2194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35551475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291523968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000"/>
                        <a:t>IAASB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000"/>
                        <a:t>IESBA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76791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Tom Seidenstein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Gabriela Figueiredo Dias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97815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Josephine Jackson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Channa Wijesinghe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86127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Edo Kienhuis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2000">
                          <a:solidFill>
                            <a:srgbClr val="2D4151"/>
                          </a:solidFill>
                        </a:rPr>
                        <a:t>Christelle Martin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913914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2134556-AB5A-5D99-6DEB-120856639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979461"/>
              </p:ext>
            </p:extLst>
          </p:nvPr>
        </p:nvGraphicFramePr>
        <p:xfrm>
          <a:off x="1538865" y="3714642"/>
          <a:ext cx="8128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17859839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368700357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IAASB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IESBA Staff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79741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2000">
                          <a:solidFill>
                            <a:schemeClr val="tx2"/>
                          </a:solidFill>
                          <a:effectLst/>
                        </a:rPr>
                        <a:t>Willie Botha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2000">
                          <a:solidFill>
                            <a:schemeClr val="tx2"/>
                          </a:solidFill>
                          <a:effectLst/>
                        </a:rPr>
                        <a:t>Ken Siong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1189410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nl-NL" sz="2000">
                          <a:solidFill>
                            <a:schemeClr val="tx2"/>
                          </a:solidFill>
                          <a:effectLst/>
                        </a:rPr>
                        <a:t>Jasper van den Hout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2000">
                          <a:solidFill>
                            <a:schemeClr val="tx2"/>
                          </a:solidFill>
                          <a:effectLst/>
                        </a:rPr>
                        <a:t>Geoff Kwan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7802623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2000">
                          <a:solidFill>
                            <a:schemeClr val="tx2"/>
                          </a:solidFill>
                          <a:effectLst/>
                        </a:rPr>
                        <a:t>Nathalie Baumgaertener Dutang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2000">
                          <a:solidFill>
                            <a:schemeClr val="tx2"/>
                          </a:solidFill>
                          <a:effectLst/>
                        </a:rPr>
                        <a:t>Szilvia Sramko</a:t>
                      </a:r>
                      <a:endParaRPr lang="en-US" sz="2000">
                        <a:solidFill>
                          <a:schemeClr val="tx2"/>
                        </a:solidFill>
                        <a:effectLst/>
                        <a:latin typeface="+mn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6246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630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4A5DB-BB41-328B-26E6-170DCDEEB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72754C0-64B5-3BE7-08A9-4CCB4462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>
                <a:solidFill>
                  <a:schemeClr val="accent1"/>
                </a:solidFill>
              </a:rPr>
              <a:t>Activities Since September 2025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B3C8A9-2F6F-CD01-7260-130D1EABD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2C415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C415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E2BFB5-6AB2-38E2-AF8A-F5D34968BB6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CA05F3-CE72-E322-C168-02C83B2D28F5}"/>
              </a:ext>
            </a:extLst>
          </p:cNvPr>
          <p:cNvSpPr/>
          <p:nvPr/>
        </p:nvSpPr>
        <p:spPr>
          <a:xfrm>
            <a:off x="518886" y="1629141"/>
            <a:ext cx="10773346" cy="443268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17881D-673D-C3BC-418F-96C26C047509}"/>
              </a:ext>
            </a:extLst>
          </p:cNvPr>
          <p:cNvSpPr/>
          <p:nvPr/>
        </p:nvSpPr>
        <p:spPr>
          <a:xfrm>
            <a:off x="899768" y="1975958"/>
            <a:ext cx="2886036" cy="1790196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with SSBs in September 2025</a:t>
            </a:r>
            <a:endParaRPr 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1CDD09-6937-7F5C-5A48-B908E6F7C07D}"/>
              </a:ext>
            </a:extLst>
          </p:cNvPr>
          <p:cNvSpPr/>
          <p:nvPr/>
        </p:nvSpPr>
        <p:spPr>
          <a:xfrm>
            <a:off x="4107845" y="1975958"/>
            <a:ext cx="2886036" cy="1790196"/>
          </a:xfrm>
          <a:prstGeom prst="rect">
            <a:avLst/>
          </a:prstGeom>
          <a:solidFill>
            <a:srgbClr val="637C79"/>
          </a:solidFill>
          <a:ln w="38100">
            <a:solidFill>
              <a:srgbClr val="637C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with SAC</a:t>
            </a: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October 2025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BAD394-A03B-7EE6-1022-5227F4EDE592}"/>
              </a:ext>
            </a:extLst>
          </p:cNvPr>
          <p:cNvSpPr/>
          <p:nvPr/>
        </p:nvSpPr>
        <p:spPr>
          <a:xfrm>
            <a:off x="899768" y="4035088"/>
            <a:ext cx="2886036" cy="1790196"/>
          </a:xfrm>
          <a:prstGeom prst="rect">
            <a:avLst/>
          </a:prstGeom>
          <a:solidFill>
            <a:srgbClr val="A1BBB5"/>
          </a:solidFill>
          <a:ln w="38100">
            <a:solidFill>
              <a:srgbClr val="A1BB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>
                <a:solidFill>
                  <a:srgbClr val="4B5E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with JSS in November 2025</a:t>
            </a:r>
            <a:endParaRPr lang="en-US" sz="2000">
              <a:solidFill>
                <a:srgbClr val="4B5E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2FC9B8-E2B3-17E2-2856-1D80F7FD5498}"/>
              </a:ext>
            </a:extLst>
          </p:cNvPr>
          <p:cNvSpPr/>
          <p:nvPr/>
        </p:nvSpPr>
        <p:spPr>
          <a:xfrm>
            <a:off x="4101685" y="4045649"/>
            <a:ext cx="2886036" cy="1790196"/>
          </a:xfrm>
          <a:prstGeom prst="rect">
            <a:avLst/>
          </a:prstGeom>
          <a:solidFill>
            <a:srgbClr val="4B5E7C"/>
          </a:solidFill>
          <a:ln w="38100">
            <a:solidFill>
              <a:srgbClr val="4B5E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Outreach Program</a:t>
            </a:r>
            <a:endParaRPr lang="en-US" sz="2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phic 1" descr="Group brainstorm with solid fill">
            <a:extLst>
              <a:ext uri="{FF2B5EF4-FFF2-40B4-BE49-F238E27FC236}">
                <a16:creationId xmlns:a16="http://schemas.microsoft.com/office/drawing/2014/main" id="{C3BF0B19-4C86-5F33-7487-D1EDB4F6B4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21059" y="4093459"/>
            <a:ext cx="847288" cy="847288"/>
          </a:xfrm>
          <a:prstGeom prst="rect">
            <a:avLst/>
          </a:prstGeom>
        </p:spPr>
      </p:pic>
      <p:sp>
        <p:nvSpPr>
          <p:cNvPr id="19" name="Rectangle 18" descr="Meeting">
            <a:extLst>
              <a:ext uri="{FF2B5EF4-FFF2-40B4-BE49-F238E27FC236}">
                <a16:creationId xmlns:a16="http://schemas.microsoft.com/office/drawing/2014/main" id="{C1EE042C-6323-F2AC-0FF6-2F8197FC53F6}"/>
              </a:ext>
            </a:extLst>
          </p:cNvPr>
          <p:cNvSpPr/>
          <p:nvPr/>
        </p:nvSpPr>
        <p:spPr>
          <a:xfrm>
            <a:off x="1900891" y="1986355"/>
            <a:ext cx="872395" cy="982879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21" name="Graphic 20" descr="Users with solid fill">
            <a:extLst>
              <a:ext uri="{FF2B5EF4-FFF2-40B4-BE49-F238E27FC236}">
                <a16:creationId xmlns:a16="http://schemas.microsoft.com/office/drawing/2014/main" id="{BE751A0E-E4C5-D6D5-C72F-33E4C34FF2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21059" y="2039520"/>
            <a:ext cx="914400" cy="914400"/>
          </a:xfrm>
          <a:prstGeom prst="rect">
            <a:avLst/>
          </a:prstGeom>
        </p:spPr>
      </p:pic>
      <p:sp>
        <p:nvSpPr>
          <p:cNvPr id="22" name="Rectangle 21" descr="Connections with solid fill">
            <a:extLst>
              <a:ext uri="{FF2B5EF4-FFF2-40B4-BE49-F238E27FC236}">
                <a16:creationId xmlns:a16="http://schemas.microsoft.com/office/drawing/2014/main" id="{628F4D36-0CEF-F8E6-3ACE-6E97DEBA7D48}"/>
              </a:ext>
            </a:extLst>
          </p:cNvPr>
          <p:cNvSpPr/>
          <p:nvPr/>
        </p:nvSpPr>
        <p:spPr>
          <a:xfrm>
            <a:off x="1886344" y="4085964"/>
            <a:ext cx="895056" cy="802654"/>
          </a:xfrm>
          <a:prstGeom prst="rect">
            <a:avLst/>
          </a:pr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F6811BC0-B393-17BB-08D5-CEEDD11AC3E7}"/>
              </a:ext>
            </a:extLst>
          </p:cNvPr>
          <p:cNvSpPr txBox="1">
            <a:spLocks/>
          </p:cNvSpPr>
          <p:nvPr/>
        </p:nvSpPr>
        <p:spPr>
          <a:xfrm>
            <a:off x="7567916" y="2039520"/>
            <a:ext cx="3380579" cy="3705444"/>
          </a:xfrm>
          <a:prstGeom prst="flowChartAlternateProcess">
            <a:avLst/>
          </a:prstGeom>
          <a:solidFill>
            <a:schemeClr val="bg1"/>
          </a:solidFill>
          <a:ln w="28575">
            <a:solidFill>
              <a:srgbClr val="637C79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/>
              <a:t>November Virtual Working Group Meeting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/>
              <a:t>Regular touchpoints between SSBs’ Chairs and Staff</a:t>
            </a:r>
          </a:p>
        </p:txBody>
      </p:sp>
    </p:spTree>
    <p:extLst>
      <p:ext uri="{BB962C8B-B14F-4D97-AF65-F5344CB8AC3E}">
        <p14:creationId xmlns:p14="http://schemas.microsoft.com/office/powerpoint/2010/main" val="234853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22477B-885E-6ABC-6078-1115EFE16A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DD04-3701-CB4F-0F40-77556D75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Joint Stakeholder Survey – Strategic Positioning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3721C2-B54E-B8B3-BB85-897EC1B7B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8E984F67-B8CE-BBBE-420B-7AAA2B22DEC3}"/>
              </a:ext>
            </a:extLst>
          </p:cNvPr>
          <p:cNvSpPr txBox="1"/>
          <p:nvPr/>
        </p:nvSpPr>
        <p:spPr>
          <a:xfrm>
            <a:off x="799728" y="1642533"/>
            <a:ext cx="5237005" cy="4342164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tabLst>
                <a:tab pos="1262063" algn="l"/>
              </a:tabLst>
            </a:pPr>
            <a:r>
              <a:rPr lang="en-US" sz="2000">
                <a:solidFill>
                  <a:srgbClr val="4B5E7C"/>
                </a:solidFill>
              </a:rPr>
              <a:t>Section I. 	About the respondent</a:t>
            </a:r>
          </a:p>
          <a:p>
            <a:pPr>
              <a:spcBef>
                <a:spcPts val="600"/>
              </a:spcBef>
              <a:tabLst>
                <a:tab pos="1262063" algn="l"/>
              </a:tabLst>
            </a:pPr>
            <a:r>
              <a:rPr lang="en-US" sz="2000">
                <a:solidFill>
                  <a:srgbClr val="4B5E7C"/>
                </a:solidFill>
              </a:rPr>
              <a:t>Section II. 	Background</a:t>
            </a:r>
          </a:p>
          <a:p>
            <a:pPr marL="1258888" indent="-1258888">
              <a:spcBef>
                <a:spcPts val="600"/>
              </a:spcBef>
              <a:tabLst>
                <a:tab pos="1262063" algn="l"/>
              </a:tabLst>
            </a:pPr>
            <a:r>
              <a:rPr lang="en-US" sz="2000" b="1">
                <a:solidFill>
                  <a:srgbClr val="4B5E7C"/>
                </a:solidFill>
              </a:rPr>
              <a:t>Section III.	SSB’s strategic positioning for 2028-2031</a:t>
            </a:r>
          </a:p>
          <a:p>
            <a:pPr>
              <a:spcBef>
                <a:spcPts val="600"/>
              </a:spcBef>
            </a:pPr>
            <a:endParaRPr lang="en-US" sz="2000">
              <a:solidFill>
                <a:srgbClr val="4B5E7C"/>
              </a:solidFill>
            </a:endParaRPr>
          </a:p>
          <a:p>
            <a:pPr>
              <a:spcBef>
                <a:spcPts val="600"/>
              </a:spcBef>
            </a:pPr>
            <a:endParaRPr lang="en-US" sz="2000">
              <a:solidFill>
                <a:srgbClr val="4B5E7C"/>
              </a:solidFill>
            </a:endParaRPr>
          </a:p>
          <a:p>
            <a:pPr>
              <a:spcBef>
                <a:spcPts val="600"/>
              </a:spcBef>
            </a:pPr>
            <a:endParaRPr lang="en-US" sz="2000">
              <a:solidFill>
                <a:srgbClr val="4B5E7C"/>
              </a:solidFill>
            </a:endParaRPr>
          </a:p>
          <a:p>
            <a:pPr>
              <a:spcBef>
                <a:spcPts val="600"/>
              </a:spcBef>
              <a:tabLst>
                <a:tab pos="1262063" algn="l"/>
              </a:tabLst>
            </a:pPr>
            <a:r>
              <a:rPr lang="en-US" sz="2000">
                <a:solidFill>
                  <a:srgbClr val="4B5E7C"/>
                </a:solidFill>
              </a:rPr>
              <a:t>Section IV.	Key environmental trends</a:t>
            </a:r>
          </a:p>
          <a:p>
            <a:pPr marL="1258888" indent="-1258888">
              <a:spcBef>
                <a:spcPts val="600"/>
              </a:spcBef>
              <a:tabLst>
                <a:tab pos="1262063" algn="l"/>
              </a:tabLst>
            </a:pPr>
            <a:r>
              <a:rPr lang="en-US" sz="2000">
                <a:solidFill>
                  <a:srgbClr val="4B5E7C"/>
                </a:solidFill>
              </a:rPr>
              <a:t>Section V. 	Areas for joint actions in the SSBs’ work plans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08F8E206-14FA-DADD-54CD-4C70E1E85289}"/>
              </a:ext>
            </a:extLst>
          </p:cNvPr>
          <p:cNvSpPr txBox="1">
            <a:spLocks/>
          </p:cNvSpPr>
          <p:nvPr/>
        </p:nvSpPr>
        <p:spPr>
          <a:xfrm>
            <a:off x="1028700" y="3429000"/>
            <a:ext cx="4779433" cy="1105518"/>
          </a:xfrm>
          <a:prstGeom prst="rect">
            <a:avLst/>
          </a:prstGeom>
          <a:solidFill>
            <a:schemeClr val="accent3">
              <a:lumMod val="60000"/>
              <a:lumOff val="40000"/>
              <a:alpha val="60284"/>
            </a:schemeClr>
          </a:solidFill>
        </p:spPr>
        <p:txBody>
          <a:bodyPr lIns="91440" tIns="45720" rIns="91440" bIns="45720" anchor="t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Q4</a:t>
            </a:r>
            <a:r>
              <a:rPr lang="en-US" sz="2000">
                <a:solidFill>
                  <a:srgbClr val="4B5E7C"/>
                </a:solidFill>
              </a:rPr>
              <a:t>. Open-ended question for respondents to provide their general  views on what SSBs should aspire to achieve 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46BAA109-ADD6-73A3-E18E-99E6C856D93D}"/>
              </a:ext>
            </a:extLst>
          </p:cNvPr>
          <p:cNvSpPr txBox="1">
            <a:spLocks/>
          </p:cNvSpPr>
          <p:nvPr/>
        </p:nvSpPr>
        <p:spPr>
          <a:xfrm>
            <a:off x="6754582" y="1642533"/>
            <a:ext cx="4953714" cy="4342164"/>
          </a:xfrm>
          <a:prstGeom prst="rect">
            <a:avLst/>
          </a:prstGeom>
          <a:solidFill>
            <a:schemeClr val="tx1"/>
          </a:solidFill>
          <a:ln>
            <a:solidFill>
              <a:srgbClr val="D9C49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>
                <a:solidFill>
                  <a:srgbClr val="4B5E7C"/>
                </a:solidFill>
              </a:rPr>
              <a:t>Matter for SSB Consideration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Question 1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>
                <a:solidFill>
                  <a:srgbClr val="4B5E7C"/>
                </a:solidFill>
              </a:rPr>
              <a:t>SSB members are asked whether they agree with the inclusion of question 4 in the joint survey (</a:t>
            </a:r>
            <a:r>
              <a:rPr lang="en-US" sz="2000" b="1">
                <a:solidFill>
                  <a:srgbClr val="4B5E7C"/>
                </a:solidFill>
              </a:rPr>
              <a:t>Agenda Item 2–A</a:t>
            </a:r>
            <a:r>
              <a:rPr lang="en-US" sz="2000">
                <a:solidFill>
                  <a:srgbClr val="4B5E7C"/>
                </a:solidFill>
              </a:rPr>
              <a:t>)?</a:t>
            </a:r>
          </a:p>
        </p:txBody>
      </p:sp>
    </p:spTree>
    <p:extLst>
      <p:ext uri="{BB962C8B-B14F-4D97-AF65-F5344CB8AC3E}">
        <p14:creationId xmlns:p14="http://schemas.microsoft.com/office/powerpoint/2010/main" val="152544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419FD7-779E-6E1C-44D5-201B6B851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F0685-811C-16A2-94C6-1B2147B4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Joint Value Proposition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74A39F-8255-D8F5-F124-F0A044D0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7444F67F-5686-26C0-7AE4-FDEE19B1B0FA}"/>
              </a:ext>
            </a:extLst>
          </p:cNvPr>
          <p:cNvSpPr txBox="1">
            <a:spLocks/>
          </p:cNvSpPr>
          <p:nvPr/>
        </p:nvSpPr>
        <p:spPr>
          <a:xfrm>
            <a:off x="649617" y="1642533"/>
            <a:ext cx="5190945" cy="4342163"/>
          </a:xfrm>
          <a:prstGeom prst="flowChartAlternateProcess">
            <a:avLst/>
          </a:prstGeom>
          <a:noFill/>
          <a:ln w="28575">
            <a:solidFill>
              <a:schemeClr val="accent4"/>
            </a:solidFill>
          </a:ln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n-US" sz="2400" b="1" dirty="0">
                <a:solidFill>
                  <a:srgbClr val="4B5E7C"/>
                </a:solidFill>
                <a:latin typeface="Calibri"/>
                <a:ea typeface="Calibri"/>
                <a:cs typeface="Calibri"/>
              </a:rPr>
              <a:t>Working Group views</a:t>
            </a:r>
          </a:p>
          <a:p>
            <a:pPr marL="347345" marR="0" lvl="0" indent="-34734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Well-articulated version better placed in </a:t>
            </a:r>
            <a:r>
              <a:rPr kumimoji="0" lang="hu-HU" sz="20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SSBs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’ SWP consultation papers</a:t>
            </a:r>
          </a:p>
          <a:p>
            <a:pPr marL="347345" marR="0" lvl="0" indent="-34734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effectLst/>
                <a:uLnTx/>
                <a:uFillTx/>
                <a:latin typeface="Calibri"/>
                <a:ea typeface="Calibri"/>
                <a:cs typeface="Calibri"/>
              </a:rPr>
              <a:t>Value proposition may need to reflect nuances appropriate for each board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E8E3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7345" marR="0" lvl="0" indent="-347345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B5E7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Values and impact of the SSBs included in joint survey (Section II)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B5E7C"/>
              </a:solidFill>
              <a:effectLst/>
              <a:uLnTx/>
              <a:uFillTx/>
              <a:latin typeface="Calibri"/>
              <a:ea typeface="Calibri" panose="020F0502020204030204" pitchFamily="34" charset="0"/>
              <a:cs typeface="+mn-cs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CDB50C8-4F33-1AE5-8EB8-6C83AC13560F}"/>
              </a:ext>
            </a:extLst>
          </p:cNvPr>
          <p:cNvSpPr txBox="1">
            <a:spLocks/>
          </p:cNvSpPr>
          <p:nvPr/>
        </p:nvSpPr>
        <p:spPr>
          <a:xfrm>
            <a:off x="6754582" y="1642533"/>
            <a:ext cx="5013348" cy="4342164"/>
          </a:xfrm>
          <a:prstGeom prst="rect">
            <a:avLst/>
          </a:prstGeom>
          <a:solidFill>
            <a:schemeClr val="tx1"/>
          </a:solidFill>
          <a:ln>
            <a:solidFill>
              <a:srgbClr val="D9C49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>
                <a:solidFill>
                  <a:srgbClr val="4B5E7C"/>
                </a:solidFill>
              </a:rPr>
              <a:t>Matter for SSB Consideration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Question 2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>
                <a:solidFill>
                  <a:srgbClr val="4B5E7C"/>
                </a:solidFill>
              </a:rPr>
              <a:t>SSB members are asked whether they support the Working Group’s proposal regarding the development of a joint value proposition?</a:t>
            </a:r>
          </a:p>
        </p:txBody>
      </p:sp>
    </p:spTree>
    <p:extLst>
      <p:ext uri="{BB962C8B-B14F-4D97-AF65-F5344CB8AC3E}">
        <p14:creationId xmlns:p14="http://schemas.microsoft.com/office/powerpoint/2010/main" val="3441580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5DECA7-BF0B-7EB1-24EB-FFBED374B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C69AD-F853-67E7-EB89-2D90120FC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0138"/>
            <a:ext cx="10134600" cy="341523"/>
          </a:xfrm>
        </p:spPr>
        <p:txBody>
          <a:bodyPr anchor="ctr"/>
          <a:lstStyle/>
          <a:p>
            <a:r>
              <a:rPr lang="en-US">
                <a:solidFill>
                  <a:schemeClr val="accent2"/>
                </a:solidFill>
              </a:rPr>
              <a:t>Joint Stakeholder Survey – Key Environmental Trends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4E2102-4155-EB5C-26F1-C51896F08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50872DB-861E-C3C8-3515-C611CD9606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2362041"/>
              </p:ext>
            </p:extLst>
          </p:nvPr>
        </p:nvGraphicFramePr>
        <p:xfrm>
          <a:off x="258680" y="1867442"/>
          <a:ext cx="6851984" cy="397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942C3F3-A368-F5E0-1A41-E43FFA89F151}"/>
              </a:ext>
            </a:extLst>
          </p:cNvPr>
          <p:cNvSpPr txBox="1">
            <a:spLocks/>
          </p:cNvSpPr>
          <p:nvPr/>
        </p:nvSpPr>
        <p:spPr>
          <a:xfrm>
            <a:off x="7339264" y="1957082"/>
            <a:ext cx="4752473" cy="3880780"/>
          </a:xfrm>
          <a:prstGeom prst="rect">
            <a:avLst/>
          </a:prstGeom>
          <a:solidFill>
            <a:schemeClr val="tx1"/>
          </a:solidFill>
          <a:ln>
            <a:solidFill>
              <a:srgbClr val="D9C49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>
                <a:solidFill>
                  <a:srgbClr val="4B5E7C"/>
                </a:solidFill>
              </a:rPr>
              <a:t>Matter for SSB Consideration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Question 3(a)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>
                <a:solidFill>
                  <a:srgbClr val="4B5E7C"/>
                </a:solidFill>
              </a:rPr>
              <a:t>In </a:t>
            </a:r>
            <a:r>
              <a:rPr lang="en-US" sz="2000" b="1">
                <a:solidFill>
                  <a:srgbClr val="4B5E7C"/>
                </a:solidFill>
              </a:rPr>
              <a:t>Agenda Item 2-A</a:t>
            </a:r>
            <a:r>
              <a:rPr lang="en-US" sz="2000">
                <a:solidFill>
                  <a:srgbClr val="4B5E7C"/>
                </a:solidFill>
              </a:rPr>
              <a:t>, SSB members are asked whether they agree with the key environmental trends and their impact as presented in </a:t>
            </a:r>
            <a:r>
              <a:rPr lang="en-US" sz="2000" b="1">
                <a:solidFill>
                  <a:srgbClr val="4B5E7C"/>
                </a:solidFill>
              </a:rPr>
              <a:t>Section IV</a:t>
            </a:r>
            <a:r>
              <a:rPr lang="en-US" sz="2000">
                <a:solidFill>
                  <a:srgbClr val="4B5E7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704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C759C-1954-FFE5-892A-2C4722C93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23785-97D4-D405-353A-E312D6C4B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0138"/>
            <a:ext cx="10134600" cy="341523"/>
          </a:xfrm>
        </p:spPr>
        <p:txBody>
          <a:bodyPr anchor="ctr"/>
          <a:lstStyle/>
          <a:p>
            <a:r>
              <a:rPr lang="en-US">
                <a:solidFill>
                  <a:schemeClr val="accent2"/>
                </a:solidFill>
              </a:rPr>
              <a:t>Joint Stakeholder Survey – Areas for Joint Actions in SSB’s Work Plans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4C0B8E-9D56-E905-CF6F-FF162AA56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FED83BE-7306-664E-4766-2BBE2CC56C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8217586"/>
              </p:ext>
            </p:extLst>
          </p:nvPr>
        </p:nvGraphicFramePr>
        <p:xfrm>
          <a:off x="258680" y="1867442"/>
          <a:ext cx="6851984" cy="3970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52EE9B-E0E8-18FA-3139-77454C889B0E}"/>
              </a:ext>
            </a:extLst>
          </p:cNvPr>
          <p:cNvSpPr txBox="1">
            <a:spLocks/>
          </p:cNvSpPr>
          <p:nvPr/>
        </p:nvSpPr>
        <p:spPr>
          <a:xfrm>
            <a:off x="7570839" y="2064774"/>
            <a:ext cx="4362482" cy="3773089"/>
          </a:xfrm>
          <a:prstGeom prst="rect">
            <a:avLst/>
          </a:prstGeom>
          <a:solidFill>
            <a:schemeClr val="tx1"/>
          </a:solidFill>
          <a:ln>
            <a:solidFill>
              <a:srgbClr val="D9C49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>
                <a:solidFill>
                  <a:srgbClr val="4B5E7C"/>
                </a:solidFill>
              </a:rPr>
              <a:t>Matters for SSB Consideration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Question 3(b)–(c)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>
                <a:solidFill>
                  <a:srgbClr val="4B5E7C"/>
                </a:solidFill>
              </a:rPr>
              <a:t>In </a:t>
            </a:r>
            <a:r>
              <a:rPr lang="en-US" sz="2000" b="1">
                <a:solidFill>
                  <a:srgbClr val="4B5E7C"/>
                </a:solidFill>
              </a:rPr>
              <a:t>Agenda Item 2-A</a:t>
            </a:r>
            <a:r>
              <a:rPr lang="en-US" sz="2000">
                <a:solidFill>
                  <a:srgbClr val="4B5E7C"/>
                </a:solidFill>
              </a:rPr>
              <a:t>, SSB members are asked whether they agree with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+mj-lt"/>
              <a:buAutoNum type="alphaLcParenR" startAt="2"/>
            </a:pPr>
            <a:r>
              <a:rPr lang="en-US" sz="2000">
                <a:solidFill>
                  <a:srgbClr val="4B5E7C"/>
                </a:solidFill>
              </a:rPr>
              <a:t> </a:t>
            </a:r>
            <a:r>
              <a:rPr lang="en-US" sz="2000" b="1">
                <a:solidFill>
                  <a:srgbClr val="4B5E7C"/>
                </a:solidFill>
              </a:rPr>
              <a:t>Section V </a:t>
            </a:r>
            <a:r>
              <a:rPr lang="en-US" sz="2000">
                <a:solidFill>
                  <a:srgbClr val="4B5E7C"/>
                </a:solidFill>
              </a:rPr>
              <a:t>about the areas of joint actions in the SSBs’ work plans; and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+mj-lt"/>
              <a:buAutoNum type="alphaLcParenR" startAt="2"/>
            </a:pPr>
            <a:r>
              <a:rPr lang="en-US" sz="2000">
                <a:solidFill>
                  <a:srgbClr val="4B5E7C"/>
                </a:solidFill>
              </a:rPr>
              <a:t>Questions 5 to 10?</a:t>
            </a:r>
          </a:p>
        </p:txBody>
      </p:sp>
    </p:spTree>
    <p:extLst>
      <p:ext uri="{BB962C8B-B14F-4D97-AF65-F5344CB8AC3E}">
        <p14:creationId xmlns:p14="http://schemas.microsoft.com/office/powerpoint/2010/main" val="2726565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2A689-86AE-C5A7-6A7F-C4CA327FD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Release Date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528F25-1D81-6011-31FE-3D8E306A2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6B8227-99D7-E2F6-ACC9-2CD9C6BF82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207571"/>
            <a:ext cx="10134600" cy="506776"/>
          </a:xfrm>
        </p:spPr>
        <p:txBody>
          <a:bodyPr>
            <a:normAutofit/>
          </a:bodyPr>
          <a:lstStyle/>
          <a:p>
            <a:endParaRPr lang="en-US" sz="2000"/>
          </a:p>
          <a:p>
            <a:endParaRPr lang="en-US" sz="2000"/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55BD740C-C1A5-F901-A4BC-87A7822A639F}"/>
              </a:ext>
            </a:extLst>
          </p:cNvPr>
          <p:cNvSpPr txBox="1">
            <a:spLocks/>
          </p:cNvSpPr>
          <p:nvPr/>
        </p:nvSpPr>
        <p:spPr>
          <a:xfrm>
            <a:off x="561017" y="1798983"/>
            <a:ext cx="5800454" cy="4047344"/>
          </a:xfrm>
          <a:prstGeom prst="flowChartAlternateProcess">
            <a:avLst/>
          </a:prstGeom>
          <a:noFill/>
          <a:ln w="28575">
            <a:noFill/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b="1">
                <a:solidFill>
                  <a:srgbClr val="4B5E7C"/>
                </a:solidFill>
              </a:rPr>
              <a:t>Staggered Release of Various SSBs’ Surveys in Q1 2026 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4B5E7C"/>
                </a:solidFill>
              </a:rPr>
              <a:t>Reduces potential burden on stakeholders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4B5E7C"/>
                </a:solidFill>
              </a:rPr>
              <a:t>Ensures stakeholders can provide quality responses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b="1">
                <a:solidFill>
                  <a:srgbClr val="4B5E7C"/>
                </a:solidFill>
              </a:rPr>
              <a:t>Proposed Release Date and Comment Period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4B5E7C"/>
                </a:solidFill>
              </a:rPr>
              <a:t>On or about </a:t>
            </a:r>
            <a:r>
              <a:rPr lang="en-US" sz="2000" b="1">
                <a:solidFill>
                  <a:srgbClr val="4B5E7C"/>
                </a:solidFill>
              </a:rPr>
              <a:t>January 21, 2026</a:t>
            </a:r>
          </a:p>
          <a:p>
            <a:pPr marL="347472" indent="-347472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4B5E7C"/>
                </a:solidFill>
              </a:rPr>
              <a:t>90-days</a:t>
            </a:r>
            <a:r>
              <a:rPr lang="en-US" sz="2000">
                <a:solidFill>
                  <a:srgbClr val="4B5E7C"/>
                </a:solidFill>
              </a:rPr>
              <a:t> comment period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6506FB20-E43C-48B0-E058-1CEA96465E58}"/>
              </a:ext>
            </a:extLst>
          </p:cNvPr>
          <p:cNvSpPr txBox="1">
            <a:spLocks/>
          </p:cNvSpPr>
          <p:nvPr/>
        </p:nvSpPr>
        <p:spPr>
          <a:xfrm>
            <a:off x="6754580" y="2007518"/>
            <a:ext cx="5279545" cy="3838809"/>
          </a:xfrm>
          <a:prstGeom prst="rect">
            <a:avLst/>
          </a:prstGeom>
          <a:solidFill>
            <a:schemeClr val="tx1"/>
          </a:solidFill>
          <a:ln>
            <a:solidFill>
              <a:srgbClr val="D9C49B"/>
            </a:solidFill>
          </a:ln>
        </p:spPr>
        <p:txBody>
          <a:bodyPr anchor="ctr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>
                <a:solidFill>
                  <a:srgbClr val="4B5E7C"/>
                </a:solidFill>
              </a:rPr>
              <a:t>Matter for SSB Consideration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>
                <a:solidFill>
                  <a:srgbClr val="4B5E7C"/>
                </a:solidFill>
              </a:rPr>
              <a:t>Question 4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>
                <a:solidFill>
                  <a:srgbClr val="4B5E7C"/>
                </a:solidFill>
              </a:rPr>
              <a:t>SSB members are asked whether they agree with the proposed release date and comment period of the joint survey?</a:t>
            </a:r>
          </a:p>
        </p:txBody>
      </p:sp>
      <p:pic>
        <p:nvPicPr>
          <p:cNvPr id="12" name="Graphic 11" descr="Monthly calendar with solid fill">
            <a:extLst>
              <a:ext uri="{FF2B5EF4-FFF2-40B4-BE49-F238E27FC236}">
                <a16:creationId xmlns:a16="http://schemas.microsoft.com/office/drawing/2014/main" id="{767B5AA5-290D-4C4D-AC4B-C061EAEBA1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21296" y="4470491"/>
            <a:ext cx="111926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998571"/>
      </p:ext>
    </p:extLst>
  </p:cSld>
  <p:clrMapOvr>
    <a:masterClrMapping/>
  </p:clrMapOvr>
</p:sld>
</file>

<file path=ppt/theme/theme1.xml><?xml version="1.0" encoding="utf-8"?>
<a:theme xmlns:a="http://schemas.openxmlformats.org/drawingml/2006/main" name="IFEA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548272DD-FECD-4844-A19F-5DCDA39A4CC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AASB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9D7B1F9D-A54F-448D-9638-30A02FCD5634}"/>
    </a:ext>
  </a:extLst>
</a:theme>
</file>

<file path=ppt/theme/theme3.xml><?xml version="1.0" encoding="utf-8"?>
<a:theme xmlns:a="http://schemas.openxmlformats.org/drawingml/2006/main" name="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ppt/theme/theme4.xml><?xml version="1.0" encoding="utf-8"?>
<a:theme xmlns:a="http://schemas.openxmlformats.org/drawingml/2006/main" name="IAASB and IESBA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FD7CDFB-E2C3-4988-8A27-ADEF6B7C5CD8}"/>
    </a:ext>
  </a:extLst>
</a:theme>
</file>

<file path=ppt/theme/theme5.xml><?xml version="1.0" encoding="utf-8"?>
<a:theme xmlns:a="http://schemas.openxmlformats.org/drawingml/2006/main" name="Opening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D1C4476-98D1-4F0A-97CA-D4F06F4D8311}"/>
    </a:ext>
  </a:extLst>
</a:theme>
</file>

<file path=ppt/theme/theme6.xml><?xml version="1.0" encoding="utf-8"?>
<a:theme xmlns:a="http://schemas.openxmlformats.org/drawingml/2006/main" name="Break or transition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7932F37A-F6F6-484B-ABB8-F4E814A33070}"/>
    </a:ext>
  </a:extLst>
</a:theme>
</file>

<file path=ppt/theme/theme7.xml><?xml version="1.0" encoding="utf-8"?>
<a:theme xmlns:a="http://schemas.openxmlformats.org/drawingml/2006/main" name="Break or transition slides 2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0C3CF62-A4F7-407C-AF9B-5F72F541A5C0}"/>
    </a:ext>
  </a:extLst>
</a:theme>
</file>

<file path=ppt/theme/theme8.xml><?xml version="1.0" encoding="utf-8"?>
<a:theme xmlns:a="http://schemas.openxmlformats.org/drawingml/2006/main" name="Closing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A5F27197-D377-460A-A52F-D40813B58F6B}"/>
    </a:ext>
  </a:extLst>
</a:theme>
</file>

<file path=ppt/theme/theme9.xml><?xml version="1.0" encoding="utf-8"?>
<a:theme xmlns:a="http://schemas.openxmlformats.org/drawingml/2006/main" name="2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8DB4503-21A6-D343-8682-FEA51757885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5059BC686B334582F788675BAA04B9" ma:contentTypeVersion="3" ma:contentTypeDescription="Create a new document." ma:contentTypeScope="" ma:versionID="ac0f34c609e117133282e365d1902d9d">
  <xsd:schema xmlns:xsd="http://www.w3.org/2001/XMLSchema" xmlns:xs="http://www.w3.org/2001/XMLSchema" xmlns:p="http://schemas.microsoft.com/office/2006/metadata/properties" xmlns:ns2="f18fa73e-2a3d-44cb-aefe-7278eb61fa80" targetNamespace="http://schemas.microsoft.com/office/2006/metadata/properties" ma:root="true" ma:fieldsID="f7e25d08e1bf67effe3a64a920e9f4a5" ns2:_="">
    <xsd:import namespace="f18fa73e-2a3d-44cb-aefe-7278eb61fa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8fa73e-2a3d-44cb-aefe-7278eb61fa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73EBF7-CB7F-4528-9360-E58CC34034FB}">
  <ds:schemaRefs>
    <ds:schemaRef ds:uri="f18fa73e-2a3d-44cb-aefe-7278eb61fa8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F838CB8-0881-406E-A9B8-51DD25DC81A4}">
  <ds:schemaRefs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f18fa73e-2a3d-44cb-aefe-7278eb61fa8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IFEA PowerPoint template - Jan 2025, updated (1)</Template>
  <TotalTime>0</TotalTime>
  <Words>611</Words>
  <Application>Microsoft Office PowerPoint</Application>
  <PresentationFormat>Widescreen</PresentationFormat>
  <Paragraphs>128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Aptos</vt:lpstr>
      <vt:lpstr>Arial</vt:lpstr>
      <vt:lpstr>Calibri</vt:lpstr>
      <vt:lpstr>Calibri Light</vt:lpstr>
      <vt:lpstr>Wingdings</vt:lpstr>
      <vt:lpstr>IFEA slides</vt:lpstr>
      <vt:lpstr>IAASB slides</vt:lpstr>
      <vt:lpstr>IESBA slides</vt:lpstr>
      <vt:lpstr>IAASB and IESBA</vt:lpstr>
      <vt:lpstr>Opening slides</vt:lpstr>
      <vt:lpstr>Break or transition slides</vt:lpstr>
      <vt:lpstr>Break or transition slides 2</vt:lpstr>
      <vt:lpstr>Closing slides</vt:lpstr>
      <vt:lpstr>2_Office Theme</vt:lpstr>
      <vt:lpstr>IAASB and IESBA Strategies and Work Plans 2028–2031 –   Joint Stakeholder Survey</vt:lpstr>
      <vt:lpstr>Objective of the Session</vt:lpstr>
      <vt:lpstr>Joint Working Group</vt:lpstr>
      <vt:lpstr>Activities Since September 2025</vt:lpstr>
      <vt:lpstr>Joint Stakeholder Survey – Strategic Positioning</vt:lpstr>
      <vt:lpstr>Joint Value Proposition</vt:lpstr>
      <vt:lpstr>Joint Stakeholder Survey – Key Environmental Trends</vt:lpstr>
      <vt:lpstr>Joint Stakeholder Survey – Areas for Joint Actions in SSB’s Work Plans</vt:lpstr>
      <vt:lpstr>Release Date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Kazuko Yoshimura</dc:creator>
  <cp:lastModifiedBy>Szilvia Sramko</cp:lastModifiedBy>
  <cp:revision>2</cp:revision>
  <dcterms:created xsi:type="dcterms:W3CDTF">2025-04-11T04:32:33Z</dcterms:created>
  <dcterms:modified xsi:type="dcterms:W3CDTF">2025-12-08T13:29:01Z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0x010100F35059BC686B334582F788675BAA04B9</vt:lpwstr>
  </property>
  <property fmtid="{D5CDD505-2E9C-101B-9397-08002B2CF9AE}" pid="3" name="MediaServiceImageTags">
    <vt:lpwstr/>
  </property>
</Properties>
</file>