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4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5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6.xml" ContentType="application/vnd.openxmlformats-officedocument.theme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7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22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4"/>
    <p:sldMasterId id="2147483677" r:id="rId5"/>
    <p:sldMasterId id="2147483685" r:id="rId6"/>
    <p:sldMasterId id="2147483747" r:id="rId7"/>
    <p:sldMasterId id="2147483711" r:id="rId8"/>
    <p:sldMasterId id="2147483717" r:id="rId9"/>
    <p:sldMasterId id="2147483726" r:id="rId10"/>
    <p:sldMasterId id="2147483756" r:id="rId11"/>
  </p:sldMasterIdLst>
  <p:notesMasterIdLst>
    <p:notesMasterId r:id="rId50"/>
  </p:notesMasterIdLst>
  <p:sldIdLst>
    <p:sldId id="268" r:id="rId12"/>
    <p:sldId id="362" r:id="rId13"/>
    <p:sldId id="2147472371" r:id="rId14"/>
    <p:sldId id="2147472369" r:id="rId15"/>
    <p:sldId id="2147472376" r:id="rId16"/>
    <p:sldId id="2147472377" r:id="rId17"/>
    <p:sldId id="2147472378" r:id="rId18"/>
    <p:sldId id="2147472380" r:id="rId19"/>
    <p:sldId id="2147472381" r:id="rId20"/>
    <p:sldId id="2147472382" r:id="rId21"/>
    <p:sldId id="2147472384" r:id="rId22"/>
    <p:sldId id="2147472385" r:id="rId23"/>
    <p:sldId id="2147472386" r:id="rId24"/>
    <p:sldId id="2147472387" r:id="rId25"/>
    <p:sldId id="2147472388" r:id="rId26"/>
    <p:sldId id="347" r:id="rId27"/>
    <p:sldId id="2147472391" r:id="rId28"/>
    <p:sldId id="2147472390" r:id="rId29"/>
    <p:sldId id="373" r:id="rId30"/>
    <p:sldId id="349" r:id="rId31"/>
    <p:sldId id="2147472394" r:id="rId32"/>
    <p:sldId id="376" r:id="rId33"/>
    <p:sldId id="370" r:id="rId34"/>
    <p:sldId id="2147472395" r:id="rId35"/>
    <p:sldId id="2147472396" r:id="rId36"/>
    <p:sldId id="2147472397" r:id="rId37"/>
    <p:sldId id="2147472398" r:id="rId38"/>
    <p:sldId id="2147472399" r:id="rId39"/>
    <p:sldId id="338" r:id="rId40"/>
    <p:sldId id="332" r:id="rId41"/>
    <p:sldId id="328" r:id="rId42"/>
    <p:sldId id="361" r:id="rId43"/>
    <p:sldId id="2147472322" r:id="rId44"/>
    <p:sldId id="2147472372" r:id="rId45"/>
    <p:sldId id="2147472373" r:id="rId46"/>
    <p:sldId id="2147472374" r:id="rId47"/>
    <p:sldId id="2147472375" r:id="rId48"/>
    <p:sldId id="286" r:id="rId4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ESBA" id="{C7A6A806-A4F1-574B-9F2E-E15B44EE21E0}">
          <p14:sldIdLst>
            <p14:sldId id="268"/>
            <p14:sldId id="362"/>
            <p14:sldId id="2147472371"/>
            <p14:sldId id="2147472369"/>
            <p14:sldId id="2147472376"/>
            <p14:sldId id="2147472377"/>
            <p14:sldId id="2147472378"/>
            <p14:sldId id="2147472380"/>
            <p14:sldId id="2147472381"/>
            <p14:sldId id="2147472382"/>
            <p14:sldId id="2147472384"/>
            <p14:sldId id="2147472385"/>
            <p14:sldId id="2147472386"/>
            <p14:sldId id="2147472387"/>
            <p14:sldId id="2147472388"/>
            <p14:sldId id="347"/>
            <p14:sldId id="2147472391"/>
            <p14:sldId id="2147472390"/>
            <p14:sldId id="373"/>
            <p14:sldId id="349"/>
            <p14:sldId id="2147472394"/>
            <p14:sldId id="376"/>
            <p14:sldId id="370"/>
            <p14:sldId id="2147472395"/>
            <p14:sldId id="2147472396"/>
            <p14:sldId id="2147472397"/>
            <p14:sldId id="2147472398"/>
            <p14:sldId id="2147472399"/>
            <p14:sldId id="338"/>
            <p14:sldId id="332"/>
            <p14:sldId id="328"/>
            <p14:sldId id="361"/>
            <p14:sldId id="2147472322"/>
            <p14:sldId id="2147472372"/>
            <p14:sldId id="2147472373"/>
            <p14:sldId id="2147472374"/>
            <p14:sldId id="2147472375"/>
            <p14:sldId id="28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26CC25B-CB74-2468-FFA2-874CE7D157A8}" name="Joanna Bernard" initials="JB" userId="S::joannabernard@ethicsboard.org::270c7f4e-2dcf-48b9-8532-ec1791e70d08" providerId="AD"/>
  <p188:author id="{D1BA05CD-67AF-41E2-9030-2726EE3143E3}" name="Kam Leung" initials="KL" userId="S::KamLeung@ethicsboard.org::1727e7fd-0e16-446c-9cb2-0d520e75509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5E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59947" autoAdjust="0"/>
  </p:normalViewPr>
  <p:slideViewPr>
    <p:cSldViewPr snapToGrid="0">
      <p:cViewPr varScale="1">
        <p:scale>
          <a:sx n="41" d="100"/>
          <a:sy n="41" d="100"/>
        </p:scale>
        <p:origin x="1649" y="2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9" Type="http://schemas.openxmlformats.org/officeDocument/2006/relationships/slide" Target="slides/slide28.xml"/><Relationship Id="rId21" Type="http://schemas.openxmlformats.org/officeDocument/2006/relationships/slide" Target="slides/slide10.xml"/><Relationship Id="rId34" Type="http://schemas.openxmlformats.org/officeDocument/2006/relationships/slide" Target="slides/slide23.xml"/><Relationship Id="rId42" Type="http://schemas.openxmlformats.org/officeDocument/2006/relationships/slide" Target="slides/slide31.xml"/><Relationship Id="rId47" Type="http://schemas.openxmlformats.org/officeDocument/2006/relationships/slide" Target="slides/slide36.xml"/><Relationship Id="rId50" Type="http://schemas.openxmlformats.org/officeDocument/2006/relationships/notesMaster" Target="notesMasters/notesMaster1.xml"/><Relationship Id="rId55" Type="http://schemas.microsoft.com/office/2016/11/relationships/changesInfo" Target="changesInfos/changesInfo1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5.xml"/><Relationship Id="rId29" Type="http://schemas.openxmlformats.org/officeDocument/2006/relationships/slide" Target="slides/slide18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3.xml"/><Relationship Id="rId32" Type="http://schemas.openxmlformats.org/officeDocument/2006/relationships/slide" Target="slides/slide21.xml"/><Relationship Id="rId37" Type="http://schemas.openxmlformats.org/officeDocument/2006/relationships/slide" Target="slides/slide26.xml"/><Relationship Id="rId40" Type="http://schemas.openxmlformats.org/officeDocument/2006/relationships/slide" Target="slides/slide29.xml"/><Relationship Id="rId45" Type="http://schemas.openxmlformats.org/officeDocument/2006/relationships/slide" Target="slides/slide34.xml"/><Relationship Id="rId53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8.xml"/><Relationship Id="rId31" Type="http://schemas.openxmlformats.org/officeDocument/2006/relationships/slide" Target="slides/slide20.xml"/><Relationship Id="rId44" Type="http://schemas.openxmlformats.org/officeDocument/2006/relationships/slide" Target="slides/slide33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slide" Target="slides/slide19.xml"/><Relationship Id="rId35" Type="http://schemas.openxmlformats.org/officeDocument/2006/relationships/slide" Target="slides/slide24.xml"/><Relationship Id="rId43" Type="http://schemas.openxmlformats.org/officeDocument/2006/relationships/slide" Target="slides/slide32.xml"/><Relationship Id="rId48" Type="http://schemas.openxmlformats.org/officeDocument/2006/relationships/slide" Target="slides/slide37.xml"/><Relationship Id="rId56" Type="http://schemas.microsoft.com/office/2018/10/relationships/authors" Target="authors.xml"/><Relationship Id="rId8" Type="http://schemas.openxmlformats.org/officeDocument/2006/relationships/slideMaster" Target="slideMasters/slideMaster5.xml"/><Relationship Id="rId51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slide" Target="slides/slide22.xml"/><Relationship Id="rId38" Type="http://schemas.openxmlformats.org/officeDocument/2006/relationships/slide" Target="slides/slide27.xml"/><Relationship Id="rId46" Type="http://schemas.openxmlformats.org/officeDocument/2006/relationships/slide" Target="slides/slide35.xml"/><Relationship Id="rId20" Type="http://schemas.openxmlformats.org/officeDocument/2006/relationships/slide" Target="slides/slide9.xml"/><Relationship Id="rId41" Type="http://schemas.openxmlformats.org/officeDocument/2006/relationships/slide" Target="slides/slide30.xml"/><Relationship Id="rId54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36" Type="http://schemas.openxmlformats.org/officeDocument/2006/relationships/slide" Target="slides/slide25.xml"/><Relationship Id="rId49" Type="http://schemas.openxmlformats.org/officeDocument/2006/relationships/slide" Target="slides/slide3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anna Bernard" userId="270c7f4e-2dcf-48b9-8532-ec1791e70d08" providerId="ADAL" clId="{6616DFD3-D57C-434B-9A66-8CD8D8FA1721}"/>
    <pc:docChg chg="undo custSel modSld">
      <pc:chgData name="Joanna Bernard" userId="270c7f4e-2dcf-48b9-8532-ec1791e70d08" providerId="ADAL" clId="{6616DFD3-D57C-434B-9A66-8CD8D8FA1721}" dt="2025-09-17T09:32:53.443" v="33" actId="20577"/>
      <pc:docMkLst>
        <pc:docMk/>
      </pc:docMkLst>
      <pc:sldChg chg="modNotesTx">
        <pc:chgData name="Joanna Bernard" userId="270c7f4e-2dcf-48b9-8532-ec1791e70d08" providerId="ADAL" clId="{6616DFD3-D57C-434B-9A66-8CD8D8FA1721}" dt="2025-09-17T09:32:28.414" v="28" actId="20577"/>
        <pc:sldMkLst>
          <pc:docMk/>
          <pc:sldMk cId="3617326600" sldId="328"/>
        </pc:sldMkLst>
      </pc:sldChg>
      <pc:sldChg chg="modNotesTx">
        <pc:chgData name="Joanna Bernard" userId="270c7f4e-2dcf-48b9-8532-ec1791e70d08" providerId="ADAL" clId="{6616DFD3-D57C-434B-9A66-8CD8D8FA1721}" dt="2025-09-17T09:32:23.945" v="27" actId="20577"/>
        <pc:sldMkLst>
          <pc:docMk/>
          <pc:sldMk cId="2598611900" sldId="332"/>
        </pc:sldMkLst>
      </pc:sldChg>
      <pc:sldChg chg="modNotesTx">
        <pc:chgData name="Joanna Bernard" userId="270c7f4e-2dcf-48b9-8532-ec1791e70d08" providerId="ADAL" clId="{6616DFD3-D57C-434B-9A66-8CD8D8FA1721}" dt="2025-09-17T09:32:17.795" v="26" actId="20577"/>
        <pc:sldMkLst>
          <pc:docMk/>
          <pc:sldMk cId="143058774" sldId="338"/>
        </pc:sldMkLst>
      </pc:sldChg>
      <pc:sldChg chg="modNotesTx">
        <pc:chgData name="Joanna Bernard" userId="270c7f4e-2dcf-48b9-8532-ec1791e70d08" providerId="ADAL" clId="{6616DFD3-D57C-434B-9A66-8CD8D8FA1721}" dt="2025-09-17T09:31:07.043" v="18" actId="20577"/>
        <pc:sldMkLst>
          <pc:docMk/>
          <pc:sldMk cId="2457952990" sldId="349"/>
        </pc:sldMkLst>
      </pc:sldChg>
      <pc:sldChg chg="modNotesTx">
        <pc:chgData name="Joanna Bernard" userId="270c7f4e-2dcf-48b9-8532-ec1791e70d08" providerId="ADAL" clId="{6616DFD3-D57C-434B-9A66-8CD8D8FA1721}" dt="2025-09-17T09:32:32.791" v="29" actId="20577"/>
        <pc:sldMkLst>
          <pc:docMk/>
          <pc:sldMk cId="1552135812" sldId="361"/>
        </pc:sldMkLst>
      </pc:sldChg>
      <pc:sldChg chg="modNotesTx">
        <pc:chgData name="Joanna Bernard" userId="270c7f4e-2dcf-48b9-8532-ec1791e70d08" providerId="ADAL" clId="{6616DFD3-D57C-434B-9A66-8CD8D8FA1721}" dt="2025-09-17T09:27:22.461" v="0" actId="20577"/>
        <pc:sldMkLst>
          <pc:docMk/>
          <pc:sldMk cId="3755865963" sldId="362"/>
        </pc:sldMkLst>
      </pc:sldChg>
      <pc:sldChg chg="modNotesTx">
        <pc:chgData name="Joanna Bernard" userId="270c7f4e-2dcf-48b9-8532-ec1791e70d08" providerId="ADAL" clId="{6616DFD3-D57C-434B-9A66-8CD8D8FA1721}" dt="2025-09-17T09:31:52.032" v="21" actId="20577"/>
        <pc:sldMkLst>
          <pc:docMk/>
          <pc:sldMk cId="3327658451" sldId="370"/>
        </pc:sldMkLst>
      </pc:sldChg>
      <pc:sldChg chg="modNotesTx">
        <pc:chgData name="Joanna Bernard" userId="270c7f4e-2dcf-48b9-8532-ec1791e70d08" providerId="ADAL" clId="{6616DFD3-D57C-434B-9A66-8CD8D8FA1721}" dt="2025-09-17T09:31:03.059" v="17" actId="20577"/>
        <pc:sldMkLst>
          <pc:docMk/>
          <pc:sldMk cId="4107720422" sldId="373"/>
        </pc:sldMkLst>
      </pc:sldChg>
      <pc:sldChg chg="modNotesTx">
        <pc:chgData name="Joanna Bernard" userId="270c7f4e-2dcf-48b9-8532-ec1791e70d08" providerId="ADAL" clId="{6616DFD3-D57C-434B-9A66-8CD8D8FA1721}" dt="2025-09-17T09:31:47.960" v="20" actId="20577"/>
        <pc:sldMkLst>
          <pc:docMk/>
          <pc:sldMk cId="2906253684" sldId="376"/>
        </pc:sldMkLst>
      </pc:sldChg>
      <pc:sldChg chg="modNotesTx">
        <pc:chgData name="Joanna Bernard" userId="270c7f4e-2dcf-48b9-8532-ec1791e70d08" providerId="ADAL" clId="{6616DFD3-D57C-434B-9A66-8CD8D8FA1721}" dt="2025-09-17T09:32:39.226" v="30" actId="20577"/>
        <pc:sldMkLst>
          <pc:docMk/>
          <pc:sldMk cId="1598888424" sldId="2147472322"/>
        </pc:sldMkLst>
      </pc:sldChg>
      <pc:sldChg chg="modNotesTx">
        <pc:chgData name="Joanna Bernard" userId="270c7f4e-2dcf-48b9-8532-ec1791e70d08" providerId="ADAL" clId="{6616DFD3-D57C-434B-9A66-8CD8D8FA1721}" dt="2025-09-17T09:27:36.448" v="2" actId="20577"/>
        <pc:sldMkLst>
          <pc:docMk/>
          <pc:sldMk cId="362933517" sldId="2147472369"/>
        </pc:sldMkLst>
      </pc:sldChg>
      <pc:sldChg chg="modNotesTx">
        <pc:chgData name="Joanna Bernard" userId="270c7f4e-2dcf-48b9-8532-ec1791e70d08" providerId="ADAL" clId="{6616DFD3-D57C-434B-9A66-8CD8D8FA1721}" dt="2025-09-17T09:27:28.396" v="1" actId="20577"/>
        <pc:sldMkLst>
          <pc:docMk/>
          <pc:sldMk cId="1358058377" sldId="2147472371"/>
        </pc:sldMkLst>
      </pc:sldChg>
      <pc:sldChg chg="modNotesTx">
        <pc:chgData name="Joanna Bernard" userId="270c7f4e-2dcf-48b9-8532-ec1791e70d08" providerId="ADAL" clId="{6616DFD3-D57C-434B-9A66-8CD8D8FA1721}" dt="2025-09-17T09:32:44.341" v="31" actId="20577"/>
        <pc:sldMkLst>
          <pc:docMk/>
          <pc:sldMk cId="2721374079" sldId="2147472372"/>
        </pc:sldMkLst>
      </pc:sldChg>
      <pc:sldChg chg="modNotesTx">
        <pc:chgData name="Joanna Bernard" userId="270c7f4e-2dcf-48b9-8532-ec1791e70d08" providerId="ADAL" clId="{6616DFD3-D57C-434B-9A66-8CD8D8FA1721}" dt="2025-09-17T09:32:48.672" v="32" actId="20577"/>
        <pc:sldMkLst>
          <pc:docMk/>
          <pc:sldMk cId="1614376280" sldId="2147472373"/>
        </pc:sldMkLst>
      </pc:sldChg>
      <pc:sldChg chg="modNotesTx">
        <pc:chgData name="Joanna Bernard" userId="270c7f4e-2dcf-48b9-8532-ec1791e70d08" providerId="ADAL" clId="{6616DFD3-D57C-434B-9A66-8CD8D8FA1721}" dt="2025-09-17T09:32:53.443" v="33" actId="20577"/>
        <pc:sldMkLst>
          <pc:docMk/>
          <pc:sldMk cId="2117359470" sldId="2147472374"/>
        </pc:sldMkLst>
      </pc:sldChg>
      <pc:sldChg chg="modNotesTx">
        <pc:chgData name="Joanna Bernard" userId="270c7f4e-2dcf-48b9-8532-ec1791e70d08" providerId="ADAL" clId="{6616DFD3-D57C-434B-9A66-8CD8D8FA1721}" dt="2025-09-17T09:27:41.169" v="3" actId="20577"/>
        <pc:sldMkLst>
          <pc:docMk/>
          <pc:sldMk cId="2212257483" sldId="2147472376"/>
        </pc:sldMkLst>
      </pc:sldChg>
      <pc:sldChg chg="modNotesTx">
        <pc:chgData name="Joanna Bernard" userId="270c7f4e-2dcf-48b9-8532-ec1791e70d08" providerId="ADAL" clId="{6616DFD3-D57C-434B-9A66-8CD8D8FA1721}" dt="2025-09-17T09:27:45.125" v="4" actId="20577"/>
        <pc:sldMkLst>
          <pc:docMk/>
          <pc:sldMk cId="340407971" sldId="2147472377"/>
        </pc:sldMkLst>
      </pc:sldChg>
      <pc:sldChg chg="modNotesTx">
        <pc:chgData name="Joanna Bernard" userId="270c7f4e-2dcf-48b9-8532-ec1791e70d08" providerId="ADAL" clId="{6616DFD3-D57C-434B-9A66-8CD8D8FA1721}" dt="2025-09-17T09:27:51.785" v="5" actId="20577"/>
        <pc:sldMkLst>
          <pc:docMk/>
          <pc:sldMk cId="3366780427" sldId="2147472378"/>
        </pc:sldMkLst>
      </pc:sldChg>
      <pc:sldChg chg="modNotesTx">
        <pc:chgData name="Joanna Bernard" userId="270c7f4e-2dcf-48b9-8532-ec1791e70d08" providerId="ADAL" clId="{6616DFD3-D57C-434B-9A66-8CD8D8FA1721}" dt="2025-09-17T09:27:56.501" v="6" actId="20577"/>
        <pc:sldMkLst>
          <pc:docMk/>
          <pc:sldMk cId="2647381069" sldId="2147472380"/>
        </pc:sldMkLst>
      </pc:sldChg>
      <pc:sldChg chg="modNotesTx">
        <pc:chgData name="Joanna Bernard" userId="270c7f4e-2dcf-48b9-8532-ec1791e70d08" providerId="ADAL" clId="{6616DFD3-D57C-434B-9A66-8CD8D8FA1721}" dt="2025-09-17T09:28:00.462" v="7" actId="20577"/>
        <pc:sldMkLst>
          <pc:docMk/>
          <pc:sldMk cId="1105148866" sldId="2147472381"/>
        </pc:sldMkLst>
      </pc:sldChg>
      <pc:sldChg chg="modNotesTx">
        <pc:chgData name="Joanna Bernard" userId="270c7f4e-2dcf-48b9-8532-ec1791e70d08" providerId="ADAL" clId="{6616DFD3-D57C-434B-9A66-8CD8D8FA1721}" dt="2025-09-17T09:28:05.560" v="8" actId="20577"/>
        <pc:sldMkLst>
          <pc:docMk/>
          <pc:sldMk cId="3297650634" sldId="2147472382"/>
        </pc:sldMkLst>
      </pc:sldChg>
      <pc:sldChg chg="modNotesTx">
        <pc:chgData name="Joanna Bernard" userId="270c7f4e-2dcf-48b9-8532-ec1791e70d08" providerId="ADAL" clId="{6616DFD3-D57C-434B-9A66-8CD8D8FA1721}" dt="2025-09-17T09:30:32.492" v="11" actId="20577"/>
        <pc:sldMkLst>
          <pc:docMk/>
          <pc:sldMk cId="303738126" sldId="2147472384"/>
        </pc:sldMkLst>
      </pc:sldChg>
      <pc:sldChg chg="modNotesTx">
        <pc:chgData name="Joanna Bernard" userId="270c7f4e-2dcf-48b9-8532-ec1791e70d08" providerId="ADAL" clId="{6616DFD3-D57C-434B-9A66-8CD8D8FA1721}" dt="2025-09-17T09:30:36.332" v="12" actId="20577"/>
        <pc:sldMkLst>
          <pc:docMk/>
          <pc:sldMk cId="3955175478" sldId="2147472385"/>
        </pc:sldMkLst>
      </pc:sldChg>
      <pc:sldChg chg="modNotesTx">
        <pc:chgData name="Joanna Bernard" userId="270c7f4e-2dcf-48b9-8532-ec1791e70d08" providerId="ADAL" clId="{6616DFD3-D57C-434B-9A66-8CD8D8FA1721}" dt="2025-09-17T09:30:40.398" v="13" actId="20577"/>
        <pc:sldMkLst>
          <pc:docMk/>
          <pc:sldMk cId="3589597935" sldId="2147472386"/>
        </pc:sldMkLst>
      </pc:sldChg>
      <pc:sldChg chg="modNotesTx">
        <pc:chgData name="Joanna Bernard" userId="270c7f4e-2dcf-48b9-8532-ec1791e70d08" providerId="ADAL" clId="{6616DFD3-D57C-434B-9A66-8CD8D8FA1721}" dt="2025-09-17T09:30:45.413" v="14" actId="20577"/>
        <pc:sldMkLst>
          <pc:docMk/>
          <pc:sldMk cId="306320120" sldId="2147472387"/>
        </pc:sldMkLst>
      </pc:sldChg>
      <pc:sldChg chg="modNotesTx">
        <pc:chgData name="Joanna Bernard" userId="270c7f4e-2dcf-48b9-8532-ec1791e70d08" providerId="ADAL" clId="{6616DFD3-D57C-434B-9A66-8CD8D8FA1721}" dt="2025-09-17T09:30:56.783" v="16" actId="20577"/>
        <pc:sldMkLst>
          <pc:docMk/>
          <pc:sldMk cId="891802065" sldId="2147472390"/>
        </pc:sldMkLst>
      </pc:sldChg>
      <pc:sldChg chg="modNotesTx">
        <pc:chgData name="Joanna Bernard" userId="270c7f4e-2dcf-48b9-8532-ec1791e70d08" providerId="ADAL" clId="{6616DFD3-D57C-434B-9A66-8CD8D8FA1721}" dt="2025-09-17T09:30:51.557" v="15" actId="20577"/>
        <pc:sldMkLst>
          <pc:docMk/>
          <pc:sldMk cId="1811718464" sldId="2147472391"/>
        </pc:sldMkLst>
      </pc:sldChg>
      <pc:sldChg chg="modNotesTx">
        <pc:chgData name="Joanna Bernard" userId="270c7f4e-2dcf-48b9-8532-ec1791e70d08" providerId="ADAL" clId="{6616DFD3-D57C-434B-9A66-8CD8D8FA1721}" dt="2025-09-17T09:31:11.576" v="19" actId="20577"/>
        <pc:sldMkLst>
          <pc:docMk/>
          <pc:sldMk cId="807554987" sldId="2147472394"/>
        </pc:sldMkLst>
      </pc:sldChg>
      <pc:sldChg chg="modNotesTx">
        <pc:chgData name="Joanna Bernard" userId="270c7f4e-2dcf-48b9-8532-ec1791e70d08" providerId="ADAL" clId="{6616DFD3-D57C-434B-9A66-8CD8D8FA1721}" dt="2025-09-17T09:31:57.017" v="22" actId="20577"/>
        <pc:sldMkLst>
          <pc:docMk/>
          <pc:sldMk cId="743943839" sldId="2147472395"/>
        </pc:sldMkLst>
      </pc:sldChg>
      <pc:sldChg chg="modNotesTx">
        <pc:chgData name="Joanna Bernard" userId="270c7f4e-2dcf-48b9-8532-ec1791e70d08" providerId="ADAL" clId="{6616DFD3-D57C-434B-9A66-8CD8D8FA1721}" dt="2025-09-17T09:32:01.408" v="23" actId="20577"/>
        <pc:sldMkLst>
          <pc:docMk/>
          <pc:sldMk cId="49222937" sldId="2147472396"/>
        </pc:sldMkLst>
      </pc:sldChg>
      <pc:sldChg chg="modNotesTx">
        <pc:chgData name="Joanna Bernard" userId="270c7f4e-2dcf-48b9-8532-ec1791e70d08" providerId="ADAL" clId="{6616DFD3-D57C-434B-9A66-8CD8D8FA1721}" dt="2025-09-17T09:32:05.676" v="24" actId="20577"/>
        <pc:sldMkLst>
          <pc:docMk/>
          <pc:sldMk cId="1720218283" sldId="2147472397"/>
        </pc:sldMkLst>
      </pc:sldChg>
      <pc:sldChg chg="modNotesTx">
        <pc:chgData name="Joanna Bernard" userId="270c7f4e-2dcf-48b9-8532-ec1791e70d08" providerId="ADAL" clId="{6616DFD3-D57C-434B-9A66-8CD8D8FA1721}" dt="2025-09-17T09:32:10.316" v="25" actId="20577"/>
        <pc:sldMkLst>
          <pc:docMk/>
          <pc:sldMk cId="2516244687" sldId="2147472398"/>
        </pc:sldMkLst>
      </pc:sldChg>
    </pc:docChg>
  </pc:docChgLst>
</pc:chgInfo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9.jp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30.jpg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31.jpg"/></Relationships>
</file>

<file path=ppt/diagrams/_rels/data7.xml.rels><?xml version="1.0" encoding="UTF-8" standalone="yes"?>
<Relationships xmlns="http://schemas.openxmlformats.org/package/2006/relationships"><Relationship Id="rId1" Type="http://schemas.openxmlformats.org/officeDocument/2006/relationships/image" Target="../media/image32.jp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9.jp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30.jpg"/></Relationships>
</file>

<file path=ppt/diagram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31.jpg"/></Relationships>
</file>

<file path=ppt/diagrams/_rels/drawing7.xml.rels><?xml version="1.0" encoding="UTF-8" standalone="yes"?>
<Relationships xmlns="http://schemas.openxmlformats.org/package/2006/relationships"><Relationship Id="rId1" Type="http://schemas.openxmlformats.org/officeDocument/2006/relationships/image" Target="../media/image32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FCC053D-5C49-4902-A3CF-98D2178915B3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3572F6E8-1CEE-4439-8250-D977070322AC}">
      <dgm:prSet custT="1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en-US" sz="2000" b="1" dirty="0">
              <a:latin typeface="Arial" panose="020B0604020202020204" pitchFamily="34" charset="0"/>
              <a:cs typeface="Arial" panose="020B0604020202020204" pitchFamily="34" charset="0"/>
            </a:rPr>
            <a:t>Purpose of the Code</a:t>
          </a:r>
        </a:p>
      </dgm:t>
    </dgm:pt>
    <dgm:pt modelId="{034E55DF-FE64-4E21-8DD4-674116242DAE}" type="parTrans" cxnId="{FE67CD93-8FF8-4420-ABF0-8FBA58851D31}">
      <dgm:prSet/>
      <dgm:spPr/>
      <dgm:t>
        <a:bodyPr/>
        <a:lstStyle/>
        <a:p>
          <a:endParaRPr lang="en-US" sz="20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BE4B634-679F-4ED7-AD75-571DDF0AD5A3}" type="sibTrans" cxnId="{FE67CD93-8FF8-4420-ABF0-8FBA58851D31}">
      <dgm:prSet/>
      <dgm:spPr/>
      <dgm:t>
        <a:bodyPr/>
        <a:lstStyle/>
        <a:p>
          <a:endParaRPr lang="en-US" sz="20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8DF2BD9-0EEE-4429-BA6A-7867B7182657}">
      <dgm:prSet custT="1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en-US" sz="2000" b="1" dirty="0">
              <a:latin typeface="Arial" panose="020B0604020202020204" pitchFamily="34" charset="0"/>
              <a:cs typeface="Arial" panose="020B0604020202020204" pitchFamily="34" charset="0"/>
            </a:rPr>
            <a:t>How the Code is structured</a:t>
          </a:r>
        </a:p>
      </dgm:t>
    </dgm:pt>
    <dgm:pt modelId="{DEAE77DB-0C86-49D4-88A6-26EA89F438A9}" type="parTrans" cxnId="{0AA8B16A-EDD8-431D-BB67-A32A23279623}">
      <dgm:prSet/>
      <dgm:spPr/>
      <dgm:t>
        <a:bodyPr/>
        <a:lstStyle/>
        <a:p>
          <a:endParaRPr lang="en-US" sz="20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5430452-401D-459F-8FBC-FD0CFBFAB108}" type="sibTrans" cxnId="{0AA8B16A-EDD8-431D-BB67-A32A23279623}">
      <dgm:prSet/>
      <dgm:spPr/>
      <dgm:t>
        <a:bodyPr/>
        <a:lstStyle/>
        <a:p>
          <a:endParaRPr lang="en-US" sz="20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983C874-A5E7-4C94-81BE-E17BB88525A3}">
      <dgm:prSet custT="1"/>
      <dgm:spPr>
        <a:solidFill>
          <a:schemeClr val="accent2">
            <a:lumMod val="50000"/>
          </a:schemeClr>
        </a:solidFill>
      </dgm:spPr>
      <dgm:t>
        <a:bodyPr/>
        <a:lstStyle/>
        <a:p>
          <a:r>
            <a:rPr lang="en-US" sz="2000" b="1">
              <a:latin typeface="Arial" panose="020B0604020202020204" pitchFamily="34" charset="0"/>
              <a:cs typeface="Arial" panose="020B0604020202020204" pitchFamily="34" charset="0"/>
            </a:rPr>
            <a:t>How to use the Code</a:t>
          </a:r>
        </a:p>
      </dgm:t>
    </dgm:pt>
    <dgm:pt modelId="{1C5DB226-EEF3-4889-803F-F9B7ECFB1CA6}" type="parTrans" cxnId="{8474F5B1-FC90-4DA1-93EC-989A18A7D700}">
      <dgm:prSet/>
      <dgm:spPr/>
      <dgm:t>
        <a:bodyPr/>
        <a:lstStyle/>
        <a:p>
          <a:endParaRPr lang="en-US" sz="20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887ED45-CB76-497A-ADBE-539CA12888CF}" type="sibTrans" cxnId="{8474F5B1-FC90-4DA1-93EC-989A18A7D700}">
      <dgm:prSet/>
      <dgm:spPr/>
      <dgm:t>
        <a:bodyPr/>
        <a:lstStyle/>
        <a:p>
          <a:endParaRPr lang="en-US" sz="20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9D165E0-666A-4C2F-9F74-449C202B8293}" type="pres">
      <dgm:prSet presAssocID="{FFCC053D-5C49-4902-A3CF-98D2178915B3}" presName="Name0" presStyleCnt="0">
        <dgm:presLayoutVars>
          <dgm:chMax val="7"/>
          <dgm:chPref val="7"/>
          <dgm:dir/>
        </dgm:presLayoutVars>
      </dgm:prSet>
      <dgm:spPr/>
    </dgm:pt>
    <dgm:pt modelId="{C462C523-E2D8-4F61-9FA3-90E426559CCE}" type="pres">
      <dgm:prSet presAssocID="{FFCC053D-5C49-4902-A3CF-98D2178915B3}" presName="Name1" presStyleCnt="0"/>
      <dgm:spPr/>
    </dgm:pt>
    <dgm:pt modelId="{ECDC0606-0E05-4A4F-A509-FCB2796F0A1E}" type="pres">
      <dgm:prSet presAssocID="{FFCC053D-5C49-4902-A3CF-98D2178915B3}" presName="cycle" presStyleCnt="0"/>
      <dgm:spPr/>
    </dgm:pt>
    <dgm:pt modelId="{466407FD-134E-4D95-A273-747652AC8D46}" type="pres">
      <dgm:prSet presAssocID="{FFCC053D-5C49-4902-A3CF-98D2178915B3}" presName="srcNode" presStyleLbl="node1" presStyleIdx="0" presStyleCnt="3"/>
      <dgm:spPr/>
    </dgm:pt>
    <dgm:pt modelId="{926C58E6-CBE3-42E4-ADC5-29CB38217DC9}" type="pres">
      <dgm:prSet presAssocID="{FFCC053D-5C49-4902-A3CF-98D2178915B3}" presName="conn" presStyleLbl="parChTrans1D2" presStyleIdx="0" presStyleCnt="1"/>
      <dgm:spPr/>
    </dgm:pt>
    <dgm:pt modelId="{61463BB3-324F-42FA-8CBE-3FDAC864E41C}" type="pres">
      <dgm:prSet presAssocID="{FFCC053D-5C49-4902-A3CF-98D2178915B3}" presName="extraNode" presStyleLbl="node1" presStyleIdx="0" presStyleCnt="3"/>
      <dgm:spPr/>
    </dgm:pt>
    <dgm:pt modelId="{9160D11F-6B91-4E1B-8839-7A102A38E6B4}" type="pres">
      <dgm:prSet presAssocID="{FFCC053D-5C49-4902-A3CF-98D2178915B3}" presName="dstNode" presStyleLbl="node1" presStyleIdx="0" presStyleCnt="3"/>
      <dgm:spPr/>
    </dgm:pt>
    <dgm:pt modelId="{D24D47C1-BEBB-421F-B7EF-D5DE39541416}" type="pres">
      <dgm:prSet presAssocID="{3572F6E8-1CEE-4439-8250-D977070322AC}" presName="text_1" presStyleLbl="node1" presStyleIdx="0" presStyleCnt="3" custScaleX="96276" custLinFactNeighborX="1254" custLinFactNeighborY="2134">
        <dgm:presLayoutVars>
          <dgm:bulletEnabled val="1"/>
        </dgm:presLayoutVars>
      </dgm:prSet>
      <dgm:spPr/>
    </dgm:pt>
    <dgm:pt modelId="{D421DB6C-A1D3-4D31-A858-FE5875AE60E6}" type="pres">
      <dgm:prSet presAssocID="{3572F6E8-1CEE-4439-8250-D977070322AC}" presName="accent_1" presStyleCnt="0"/>
      <dgm:spPr/>
    </dgm:pt>
    <dgm:pt modelId="{19988087-CC30-478C-910C-324DF0E0DC0F}" type="pres">
      <dgm:prSet presAssocID="{3572F6E8-1CEE-4439-8250-D977070322AC}" presName="accentRepeatNode" presStyleLbl="solidFgAcc1" presStyleIdx="0" presStyleCnt="3"/>
      <dgm:spPr/>
    </dgm:pt>
    <dgm:pt modelId="{57C798F8-5EF9-4D95-AD80-6D6E3DE3D00F}" type="pres">
      <dgm:prSet presAssocID="{18DF2BD9-0EEE-4429-BA6A-7867B7182657}" presName="text_2" presStyleLbl="node1" presStyleIdx="1" presStyleCnt="3">
        <dgm:presLayoutVars>
          <dgm:bulletEnabled val="1"/>
        </dgm:presLayoutVars>
      </dgm:prSet>
      <dgm:spPr/>
    </dgm:pt>
    <dgm:pt modelId="{764ED3DC-3E79-48CA-B2E3-1EEB7D1889AD}" type="pres">
      <dgm:prSet presAssocID="{18DF2BD9-0EEE-4429-BA6A-7867B7182657}" presName="accent_2" presStyleCnt="0"/>
      <dgm:spPr/>
    </dgm:pt>
    <dgm:pt modelId="{7BC91E29-BEFE-4C05-8814-D1D695D557C5}" type="pres">
      <dgm:prSet presAssocID="{18DF2BD9-0EEE-4429-BA6A-7867B7182657}" presName="accentRepeatNode" presStyleLbl="solidFgAcc1" presStyleIdx="1" presStyleCnt="3"/>
      <dgm:spPr/>
    </dgm:pt>
    <dgm:pt modelId="{A23E8477-FC07-4D97-B2F4-C449675529F8}" type="pres">
      <dgm:prSet presAssocID="{2983C874-A5E7-4C94-81BE-E17BB88525A3}" presName="text_3" presStyleLbl="node1" presStyleIdx="2" presStyleCnt="3">
        <dgm:presLayoutVars>
          <dgm:bulletEnabled val="1"/>
        </dgm:presLayoutVars>
      </dgm:prSet>
      <dgm:spPr/>
    </dgm:pt>
    <dgm:pt modelId="{84BA6164-3781-4C83-B67A-F630322A5EF4}" type="pres">
      <dgm:prSet presAssocID="{2983C874-A5E7-4C94-81BE-E17BB88525A3}" presName="accent_3" presStyleCnt="0"/>
      <dgm:spPr/>
    </dgm:pt>
    <dgm:pt modelId="{F20C4A8B-A25D-4964-A68E-8E04542E1025}" type="pres">
      <dgm:prSet presAssocID="{2983C874-A5E7-4C94-81BE-E17BB88525A3}" presName="accentRepeatNode" presStyleLbl="solidFgAcc1" presStyleIdx="2" presStyleCnt="3"/>
      <dgm:spPr/>
    </dgm:pt>
  </dgm:ptLst>
  <dgm:cxnLst>
    <dgm:cxn modelId="{3CD6633F-F3BB-4BAD-ADB2-E3820F815DFE}" type="presOf" srcId="{18DF2BD9-0EEE-4429-BA6A-7867B7182657}" destId="{57C798F8-5EF9-4D95-AD80-6D6E3DE3D00F}" srcOrd="0" destOrd="0" presId="urn:microsoft.com/office/officeart/2008/layout/VerticalCurvedList"/>
    <dgm:cxn modelId="{0AA8B16A-EDD8-431D-BB67-A32A23279623}" srcId="{FFCC053D-5C49-4902-A3CF-98D2178915B3}" destId="{18DF2BD9-0EEE-4429-BA6A-7867B7182657}" srcOrd="1" destOrd="0" parTransId="{DEAE77DB-0C86-49D4-88A6-26EA89F438A9}" sibTransId="{85430452-401D-459F-8FBC-FD0CFBFAB108}"/>
    <dgm:cxn modelId="{FE67CD93-8FF8-4420-ABF0-8FBA58851D31}" srcId="{FFCC053D-5C49-4902-A3CF-98D2178915B3}" destId="{3572F6E8-1CEE-4439-8250-D977070322AC}" srcOrd="0" destOrd="0" parTransId="{034E55DF-FE64-4E21-8DD4-674116242DAE}" sibTransId="{BBE4B634-679F-4ED7-AD75-571DDF0AD5A3}"/>
    <dgm:cxn modelId="{5EF0F59D-0752-43CD-ABF9-4961C8D179AF}" type="presOf" srcId="{3572F6E8-1CEE-4439-8250-D977070322AC}" destId="{D24D47C1-BEBB-421F-B7EF-D5DE39541416}" srcOrd="0" destOrd="0" presId="urn:microsoft.com/office/officeart/2008/layout/VerticalCurvedList"/>
    <dgm:cxn modelId="{1149BEA6-7D42-4073-99FA-9DC76E1B376E}" type="presOf" srcId="{2983C874-A5E7-4C94-81BE-E17BB88525A3}" destId="{A23E8477-FC07-4D97-B2F4-C449675529F8}" srcOrd="0" destOrd="0" presId="urn:microsoft.com/office/officeart/2008/layout/VerticalCurvedList"/>
    <dgm:cxn modelId="{8474F5B1-FC90-4DA1-93EC-989A18A7D700}" srcId="{FFCC053D-5C49-4902-A3CF-98D2178915B3}" destId="{2983C874-A5E7-4C94-81BE-E17BB88525A3}" srcOrd="2" destOrd="0" parTransId="{1C5DB226-EEF3-4889-803F-F9B7ECFB1CA6}" sibTransId="{D887ED45-CB76-497A-ADBE-539CA12888CF}"/>
    <dgm:cxn modelId="{567E06CD-E4B7-45CB-9A73-77A40B02158A}" type="presOf" srcId="{FFCC053D-5C49-4902-A3CF-98D2178915B3}" destId="{C9D165E0-666A-4C2F-9F74-449C202B8293}" srcOrd="0" destOrd="0" presId="urn:microsoft.com/office/officeart/2008/layout/VerticalCurvedList"/>
    <dgm:cxn modelId="{B8C271FB-38BF-457B-B89E-8EA799A7F42C}" type="presOf" srcId="{BBE4B634-679F-4ED7-AD75-571DDF0AD5A3}" destId="{926C58E6-CBE3-42E4-ADC5-29CB38217DC9}" srcOrd="0" destOrd="0" presId="urn:microsoft.com/office/officeart/2008/layout/VerticalCurvedList"/>
    <dgm:cxn modelId="{0C012396-F420-4A05-80CE-6C465AEA39B5}" type="presParOf" srcId="{C9D165E0-666A-4C2F-9F74-449C202B8293}" destId="{C462C523-E2D8-4F61-9FA3-90E426559CCE}" srcOrd="0" destOrd="0" presId="urn:microsoft.com/office/officeart/2008/layout/VerticalCurvedList"/>
    <dgm:cxn modelId="{696164EB-714A-42F1-BA64-BFCA7A02AE96}" type="presParOf" srcId="{C462C523-E2D8-4F61-9FA3-90E426559CCE}" destId="{ECDC0606-0E05-4A4F-A509-FCB2796F0A1E}" srcOrd="0" destOrd="0" presId="urn:microsoft.com/office/officeart/2008/layout/VerticalCurvedList"/>
    <dgm:cxn modelId="{0384ABA4-5037-4179-919A-0372F6027285}" type="presParOf" srcId="{ECDC0606-0E05-4A4F-A509-FCB2796F0A1E}" destId="{466407FD-134E-4D95-A273-747652AC8D46}" srcOrd="0" destOrd="0" presId="urn:microsoft.com/office/officeart/2008/layout/VerticalCurvedList"/>
    <dgm:cxn modelId="{6F646587-6934-4B31-A340-24652E37D0AB}" type="presParOf" srcId="{ECDC0606-0E05-4A4F-A509-FCB2796F0A1E}" destId="{926C58E6-CBE3-42E4-ADC5-29CB38217DC9}" srcOrd="1" destOrd="0" presId="urn:microsoft.com/office/officeart/2008/layout/VerticalCurvedList"/>
    <dgm:cxn modelId="{531ADC47-8B6C-49CA-ACB8-C4CB85704FCD}" type="presParOf" srcId="{ECDC0606-0E05-4A4F-A509-FCB2796F0A1E}" destId="{61463BB3-324F-42FA-8CBE-3FDAC864E41C}" srcOrd="2" destOrd="0" presId="urn:microsoft.com/office/officeart/2008/layout/VerticalCurvedList"/>
    <dgm:cxn modelId="{78D243C0-C03F-4A25-AE37-728638878355}" type="presParOf" srcId="{ECDC0606-0E05-4A4F-A509-FCB2796F0A1E}" destId="{9160D11F-6B91-4E1B-8839-7A102A38E6B4}" srcOrd="3" destOrd="0" presId="urn:microsoft.com/office/officeart/2008/layout/VerticalCurvedList"/>
    <dgm:cxn modelId="{A541E2C0-B0C5-465F-962A-3717CB50D5F0}" type="presParOf" srcId="{C462C523-E2D8-4F61-9FA3-90E426559CCE}" destId="{D24D47C1-BEBB-421F-B7EF-D5DE39541416}" srcOrd="1" destOrd="0" presId="urn:microsoft.com/office/officeart/2008/layout/VerticalCurvedList"/>
    <dgm:cxn modelId="{8B9F8454-26B8-4717-B4CB-E6BB927E3ED8}" type="presParOf" srcId="{C462C523-E2D8-4F61-9FA3-90E426559CCE}" destId="{D421DB6C-A1D3-4D31-A858-FE5875AE60E6}" srcOrd="2" destOrd="0" presId="urn:microsoft.com/office/officeart/2008/layout/VerticalCurvedList"/>
    <dgm:cxn modelId="{9E566B37-8A9F-47E2-A074-04C97F259B75}" type="presParOf" srcId="{D421DB6C-A1D3-4D31-A858-FE5875AE60E6}" destId="{19988087-CC30-478C-910C-324DF0E0DC0F}" srcOrd="0" destOrd="0" presId="urn:microsoft.com/office/officeart/2008/layout/VerticalCurvedList"/>
    <dgm:cxn modelId="{45DBBC4C-63EC-457D-8D58-E9167E811EB0}" type="presParOf" srcId="{C462C523-E2D8-4F61-9FA3-90E426559CCE}" destId="{57C798F8-5EF9-4D95-AD80-6D6E3DE3D00F}" srcOrd="3" destOrd="0" presId="urn:microsoft.com/office/officeart/2008/layout/VerticalCurvedList"/>
    <dgm:cxn modelId="{2783AC57-FFF9-442C-BC12-69DF6BFD1C29}" type="presParOf" srcId="{C462C523-E2D8-4F61-9FA3-90E426559CCE}" destId="{764ED3DC-3E79-48CA-B2E3-1EEB7D1889AD}" srcOrd="4" destOrd="0" presId="urn:microsoft.com/office/officeart/2008/layout/VerticalCurvedList"/>
    <dgm:cxn modelId="{EB01D145-B031-4B3C-8F2A-E3070FC96E2F}" type="presParOf" srcId="{764ED3DC-3E79-48CA-B2E3-1EEB7D1889AD}" destId="{7BC91E29-BEFE-4C05-8814-D1D695D557C5}" srcOrd="0" destOrd="0" presId="urn:microsoft.com/office/officeart/2008/layout/VerticalCurvedList"/>
    <dgm:cxn modelId="{5A94699B-BBB8-48B5-9312-32B549097C8E}" type="presParOf" srcId="{C462C523-E2D8-4F61-9FA3-90E426559CCE}" destId="{A23E8477-FC07-4D97-B2F4-C449675529F8}" srcOrd="5" destOrd="0" presId="urn:microsoft.com/office/officeart/2008/layout/VerticalCurvedList"/>
    <dgm:cxn modelId="{FE1BBDCA-F4B2-4794-B4F0-52E91531299F}" type="presParOf" srcId="{C462C523-E2D8-4F61-9FA3-90E426559CCE}" destId="{84BA6164-3781-4C83-B67A-F630322A5EF4}" srcOrd="6" destOrd="0" presId="urn:microsoft.com/office/officeart/2008/layout/VerticalCurvedList"/>
    <dgm:cxn modelId="{10C43497-A8CE-4F0D-B2CC-3C66130DF7B7}" type="presParOf" srcId="{84BA6164-3781-4C83-B67A-F630322A5EF4}" destId="{F20C4A8B-A25D-4964-A68E-8E04542E1025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7189AB3-A7A3-4BA4-992F-1C17CA363E20}" type="doc">
      <dgm:prSet loTypeId="urn:microsoft.com/office/officeart/2005/8/layout/arrow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7A1CD43-CDF4-474A-8197-BDEA02261B44}">
      <dgm:prSet phldrT="[Text]" custT="1"/>
      <dgm:spPr/>
      <dgm:t>
        <a:bodyPr/>
        <a:lstStyle/>
        <a:p>
          <a:endParaRPr lang="en-US" sz="2000" dirty="0"/>
        </a:p>
      </dgm:t>
    </dgm:pt>
    <dgm:pt modelId="{B731687F-22BA-4182-B302-CD3B2F6B23CF}" type="parTrans" cxnId="{248C8E74-693E-4217-B5BE-B3875C7D0F6D}">
      <dgm:prSet/>
      <dgm:spPr/>
      <dgm:t>
        <a:bodyPr/>
        <a:lstStyle/>
        <a:p>
          <a:endParaRPr lang="en-US"/>
        </a:p>
      </dgm:t>
    </dgm:pt>
    <dgm:pt modelId="{6B49B741-AEBE-4D5A-B3F4-2E43BDECCB13}" type="sibTrans" cxnId="{248C8E74-693E-4217-B5BE-B3875C7D0F6D}">
      <dgm:prSet/>
      <dgm:spPr/>
      <dgm:t>
        <a:bodyPr/>
        <a:lstStyle/>
        <a:p>
          <a:endParaRPr lang="en-US"/>
        </a:p>
      </dgm:t>
    </dgm:pt>
    <dgm:pt modelId="{44F9A2B3-1ECD-4299-953E-42D536CD4B96}">
      <dgm:prSet phldrT="[Text]" custT="1"/>
      <dgm:spPr/>
      <dgm:t>
        <a:bodyPr/>
        <a:lstStyle/>
        <a:p>
          <a:endParaRPr lang="en-US" sz="2000" dirty="0"/>
        </a:p>
      </dgm:t>
    </dgm:pt>
    <dgm:pt modelId="{E6161AD5-1771-4EEB-A007-4AEC4720CA36}" type="parTrans" cxnId="{F35E5519-5AD0-4137-A5E4-D138AC7B340D}">
      <dgm:prSet/>
      <dgm:spPr/>
      <dgm:t>
        <a:bodyPr/>
        <a:lstStyle/>
        <a:p>
          <a:endParaRPr lang="en-US"/>
        </a:p>
      </dgm:t>
    </dgm:pt>
    <dgm:pt modelId="{D1A471A5-244A-4930-AA9F-B744A4D2EB46}" type="sibTrans" cxnId="{F35E5519-5AD0-4137-A5E4-D138AC7B340D}">
      <dgm:prSet/>
      <dgm:spPr/>
      <dgm:t>
        <a:bodyPr/>
        <a:lstStyle/>
        <a:p>
          <a:endParaRPr lang="en-US"/>
        </a:p>
      </dgm:t>
    </dgm:pt>
    <dgm:pt modelId="{F727B8FC-BFD7-4EA4-8498-6379069520C3}" type="pres">
      <dgm:prSet presAssocID="{77189AB3-A7A3-4BA4-992F-1C17CA363E20}" presName="compositeShape" presStyleCnt="0">
        <dgm:presLayoutVars>
          <dgm:chMax val="2"/>
          <dgm:dir/>
          <dgm:resizeHandles val="exact"/>
        </dgm:presLayoutVars>
      </dgm:prSet>
      <dgm:spPr/>
    </dgm:pt>
    <dgm:pt modelId="{A98B5193-DCAB-4CE6-9C31-6726EDB8ABDD}" type="pres">
      <dgm:prSet presAssocID="{77189AB3-A7A3-4BA4-992F-1C17CA363E20}" presName="divider" presStyleLbl="fgShp" presStyleIdx="0" presStyleCnt="1" custAng="20852670"/>
      <dgm:spPr/>
    </dgm:pt>
    <dgm:pt modelId="{BA832845-490F-4367-967B-8F40EC9631E2}" type="pres">
      <dgm:prSet presAssocID="{87A1CD43-CDF4-474A-8197-BDEA02261B44}" presName="downArrow" presStyleLbl="node1" presStyleIdx="0" presStyleCnt="2" custScaleX="75238" custScaleY="94828"/>
      <dgm:spPr/>
    </dgm:pt>
    <dgm:pt modelId="{5C74CD6C-DDC5-4ADC-812D-A84083E07109}" type="pres">
      <dgm:prSet presAssocID="{87A1CD43-CDF4-474A-8197-BDEA02261B44}" presName="downArrowText" presStyleLbl="revTx" presStyleIdx="0" presStyleCnt="2">
        <dgm:presLayoutVars>
          <dgm:bulletEnabled val="1"/>
        </dgm:presLayoutVars>
      </dgm:prSet>
      <dgm:spPr/>
    </dgm:pt>
    <dgm:pt modelId="{39AE6494-592C-4338-924C-83075893EDA9}" type="pres">
      <dgm:prSet presAssocID="{44F9A2B3-1ECD-4299-953E-42D536CD4B96}" presName="upArrow" presStyleLbl="node1" presStyleIdx="1" presStyleCnt="2" custScaleX="70476" custScaleY="90517"/>
      <dgm:spPr/>
    </dgm:pt>
    <dgm:pt modelId="{9BAE6A0C-9F45-426F-94B4-9FBFE454C50B}" type="pres">
      <dgm:prSet presAssocID="{44F9A2B3-1ECD-4299-953E-42D536CD4B96}" presName="upArrowText" presStyleLbl="revTx" presStyleIdx="1" presStyleCnt="2">
        <dgm:presLayoutVars>
          <dgm:bulletEnabled val="1"/>
        </dgm:presLayoutVars>
      </dgm:prSet>
      <dgm:spPr/>
    </dgm:pt>
  </dgm:ptLst>
  <dgm:cxnLst>
    <dgm:cxn modelId="{F35E5519-5AD0-4137-A5E4-D138AC7B340D}" srcId="{77189AB3-A7A3-4BA4-992F-1C17CA363E20}" destId="{44F9A2B3-1ECD-4299-953E-42D536CD4B96}" srcOrd="1" destOrd="0" parTransId="{E6161AD5-1771-4EEB-A007-4AEC4720CA36}" sibTransId="{D1A471A5-244A-4930-AA9F-B744A4D2EB46}"/>
    <dgm:cxn modelId="{62E95761-0B5E-40C1-BAF3-37F9CAEA1EEB}" type="presOf" srcId="{77189AB3-A7A3-4BA4-992F-1C17CA363E20}" destId="{F727B8FC-BFD7-4EA4-8498-6379069520C3}" srcOrd="0" destOrd="0" presId="urn:microsoft.com/office/officeart/2005/8/layout/arrow3"/>
    <dgm:cxn modelId="{248C8E74-693E-4217-B5BE-B3875C7D0F6D}" srcId="{77189AB3-A7A3-4BA4-992F-1C17CA363E20}" destId="{87A1CD43-CDF4-474A-8197-BDEA02261B44}" srcOrd="0" destOrd="0" parTransId="{B731687F-22BA-4182-B302-CD3B2F6B23CF}" sibTransId="{6B49B741-AEBE-4D5A-B3F4-2E43BDECCB13}"/>
    <dgm:cxn modelId="{ECDE8B8D-822F-411F-99B8-6375B701CF79}" type="presOf" srcId="{44F9A2B3-1ECD-4299-953E-42D536CD4B96}" destId="{9BAE6A0C-9F45-426F-94B4-9FBFE454C50B}" srcOrd="0" destOrd="0" presId="urn:microsoft.com/office/officeart/2005/8/layout/arrow3"/>
    <dgm:cxn modelId="{30EBD099-B7E2-485A-8503-F5E00A2CA668}" type="presOf" srcId="{87A1CD43-CDF4-474A-8197-BDEA02261B44}" destId="{5C74CD6C-DDC5-4ADC-812D-A84083E07109}" srcOrd="0" destOrd="0" presId="urn:microsoft.com/office/officeart/2005/8/layout/arrow3"/>
    <dgm:cxn modelId="{7AE04E1E-51F5-4E6D-80E0-18936D91AA09}" type="presParOf" srcId="{F727B8FC-BFD7-4EA4-8498-6379069520C3}" destId="{A98B5193-DCAB-4CE6-9C31-6726EDB8ABDD}" srcOrd="0" destOrd="0" presId="urn:microsoft.com/office/officeart/2005/8/layout/arrow3"/>
    <dgm:cxn modelId="{75D875EF-2F53-4A30-AA72-C0E11D6E259A}" type="presParOf" srcId="{F727B8FC-BFD7-4EA4-8498-6379069520C3}" destId="{BA832845-490F-4367-967B-8F40EC9631E2}" srcOrd="1" destOrd="0" presId="urn:microsoft.com/office/officeart/2005/8/layout/arrow3"/>
    <dgm:cxn modelId="{F108C4B9-2A74-4127-8B9E-1E7151D4CD2A}" type="presParOf" srcId="{F727B8FC-BFD7-4EA4-8498-6379069520C3}" destId="{5C74CD6C-DDC5-4ADC-812D-A84083E07109}" srcOrd="2" destOrd="0" presId="urn:microsoft.com/office/officeart/2005/8/layout/arrow3"/>
    <dgm:cxn modelId="{5A4AFE5E-7DBF-4913-B764-B00625460C11}" type="presParOf" srcId="{F727B8FC-BFD7-4EA4-8498-6379069520C3}" destId="{39AE6494-592C-4338-924C-83075893EDA9}" srcOrd="3" destOrd="0" presId="urn:microsoft.com/office/officeart/2005/8/layout/arrow3"/>
    <dgm:cxn modelId="{BAF32F06-4A20-432C-BB33-EAF2763B0D6F}" type="presParOf" srcId="{F727B8FC-BFD7-4EA4-8498-6379069520C3}" destId="{9BAE6A0C-9F45-426F-94B4-9FBFE454C50B}" srcOrd="4" destOrd="0" presId="urn:microsoft.com/office/officeart/2005/8/layout/arrow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7189AB3-A7A3-4BA4-992F-1C17CA363E20}" type="doc">
      <dgm:prSet loTypeId="urn:microsoft.com/office/officeart/2005/8/layout/arrow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7A1CD43-CDF4-474A-8197-BDEA02261B44}">
      <dgm:prSet phldrT="[Text]" custT="1"/>
      <dgm:spPr/>
      <dgm:t>
        <a:bodyPr/>
        <a:lstStyle/>
        <a:p>
          <a:endParaRPr lang="en-US" sz="2000" dirty="0"/>
        </a:p>
      </dgm:t>
    </dgm:pt>
    <dgm:pt modelId="{B731687F-22BA-4182-B302-CD3B2F6B23CF}" type="parTrans" cxnId="{248C8E74-693E-4217-B5BE-B3875C7D0F6D}">
      <dgm:prSet/>
      <dgm:spPr/>
      <dgm:t>
        <a:bodyPr/>
        <a:lstStyle/>
        <a:p>
          <a:endParaRPr lang="en-US"/>
        </a:p>
      </dgm:t>
    </dgm:pt>
    <dgm:pt modelId="{6B49B741-AEBE-4D5A-B3F4-2E43BDECCB13}" type="sibTrans" cxnId="{248C8E74-693E-4217-B5BE-B3875C7D0F6D}">
      <dgm:prSet/>
      <dgm:spPr/>
      <dgm:t>
        <a:bodyPr/>
        <a:lstStyle/>
        <a:p>
          <a:endParaRPr lang="en-US"/>
        </a:p>
      </dgm:t>
    </dgm:pt>
    <dgm:pt modelId="{44F9A2B3-1ECD-4299-953E-42D536CD4B96}">
      <dgm:prSet phldrT="[Text]" custT="1"/>
      <dgm:spPr/>
      <dgm:t>
        <a:bodyPr/>
        <a:lstStyle/>
        <a:p>
          <a:endParaRPr lang="en-US" sz="2000" dirty="0"/>
        </a:p>
      </dgm:t>
    </dgm:pt>
    <dgm:pt modelId="{E6161AD5-1771-4EEB-A007-4AEC4720CA36}" type="parTrans" cxnId="{F35E5519-5AD0-4137-A5E4-D138AC7B340D}">
      <dgm:prSet/>
      <dgm:spPr/>
      <dgm:t>
        <a:bodyPr/>
        <a:lstStyle/>
        <a:p>
          <a:endParaRPr lang="en-US"/>
        </a:p>
      </dgm:t>
    </dgm:pt>
    <dgm:pt modelId="{D1A471A5-244A-4930-AA9F-B744A4D2EB46}" type="sibTrans" cxnId="{F35E5519-5AD0-4137-A5E4-D138AC7B340D}">
      <dgm:prSet/>
      <dgm:spPr/>
      <dgm:t>
        <a:bodyPr/>
        <a:lstStyle/>
        <a:p>
          <a:endParaRPr lang="en-US"/>
        </a:p>
      </dgm:t>
    </dgm:pt>
    <dgm:pt modelId="{F727B8FC-BFD7-4EA4-8498-6379069520C3}" type="pres">
      <dgm:prSet presAssocID="{77189AB3-A7A3-4BA4-992F-1C17CA363E20}" presName="compositeShape" presStyleCnt="0">
        <dgm:presLayoutVars>
          <dgm:chMax val="2"/>
          <dgm:dir/>
          <dgm:resizeHandles val="exact"/>
        </dgm:presLayoutVars>
      </dgm:prSet>
      <dgm:spPr/>
    </dgm:pt>
    <dgm:pt modelId="{A98B5193-DCAB-4CE6-9C31-6726EDB8ABDD}" type="pres">
      <dgm:prSet presAssocID="{77189AB3-A7A3-4BA4-992F-1C17CA363E20}" presName="divider" presStyleLbl="fgShp" presStyleIdx="0" presStyleCnt="1" custAng="20852670"/>
      <dgm:spPr/>
    </dgm:pt>
    <dgm:pt modelId="{BA832845-490F-4367-967B-8F40EC9631E2}" type="pres">
      <dgm:prSet presAssocID="{87A1CD43-CDF4-474A-8197-BDEA02261B44}" presName="downArrow" presStyleLbl="node1" presStyleIdx="0" presStyleCnt="2" custScaleX="75238" custScaleY="94828"/>
      <dgm:spPr>
        <a:solidFill>
          <a:schemeClr val="accent4"/>
        </a:solidFill>
      </dgm:spPr>
    </dgm:pt>
    <dgm:pt modelId="{5C74CD6C-DDC5-4ADC-812D-A84083E07109}" type="pres">
      <dgm:prSet presAssocID="{87A1CD43-CDF4-474A-8197-BDEA02261B44}" presName="downArrowText" presStyleLbl="revTx" presStyleIdx="0" presStyleCnt="2">
        <dgm:presLayoutVars>
          <dgm:bulletEnabled val="1"/>
        </dgm:presLayoutVars>
      </dgm:prSet>
      <dgm:spPr/>
    </dgm:pt>
    <dgm:pt modelId="{39AE6494-592C-4338-924C-83075893EDA9}" type="pres">
      <dgm:prSet presAssocID="{44F9A2B3-1ECD-4299-953E-42D536CD4B96}" presName="upArrow" presStyleLbl="node1" presStyleIdx="1" presStyleCnt="2" custScaleX="70476" custScaleY="90517"/>
      <dgm:spPr>
        <a:solidFill>
          <a:schemeClr val="accent4"/>
        </a:solidFill>
      </dgm:spPr>
    </dgm:pt>
    <dgm:pt modelId="{9BAE6A0C-9F45-426F-94B4-9FBFE454C50B}" type="pres">
      <dgm:prSet presAssocID="{44F9A2B3-1ECD-4299-953E-42D536CD4B96}" presName="upArrowText" presStyleLbl="revTx" presStyleIdx="1" presStyleCnt="2">
        <dgm:presLayoutVars>
          <dgm:bulletEnabled val="1"/>
        </dgm:presLayoutVars>
      </dgm:prSet>
      <dgm:spPr/>
    </dgm:pt>
  </dgm:ptLst>
  <dgm:cxnLst>
    <dgm:cxn modelId="{F35E5519-5AD0-4137-A5E4-D138AC7B340D}" srcId="{77189AB3-A7A3-4BA4-992F-1C17CA363E20}" destId="{44F9A2B3-1ECD-4299-953E-42D536CD4B96}" srcOrd="1" destOrd="0" parTransId="{E6161AD5-1771-4EEB-A007-4AEC4720CA36}" sibTransId="{D1A471A5-244A-4930-AA9F-B744A4D2EB46}"/>
    <dgm:cxn modelId="{C2059821-F545-410C-B50A-999E6849B85D}" type="presOf" srcId="{44F9A2B3-1ECD-4299-953E-42D536CD4B96}" destId="{9BAE6A0C-9F45-426F-94B4-9FBFE454C50B}" srcOrd="0" destOrd="0" presId="urn:microsoft.com/office/officeart/2005/8/layout/arrow3"/>
    <dgm:cxn modelId="{248C8E74-693E-4217-B5BE-B3875C7D0F6D}" srcId="{77189AB3-A7A3-4BA4-992F-1C17CA363E20}" destId="{87A1CD43-CDF4-474A-8197-BDEA02261B44}" srcOrd="0" destOrd="0" parTransId="{B731687F-22BA-4182-B302-CD3B2F6B23CF}" sibTransId="{6B49B741-AEBE-4D5A-B3F4-2E43BDECCB13}"/>
    <dgm:cxn modelId="{45D807B2-1FAC-4B03-A6BD-28CB5A0F139D}" type="presOf" srcId="{87A1CD43-CDF4-474A-8197-BDEA02261B44}" destId="{5C74CD6C-DDC5-4ADC-812D-A84083E07109}" srcOrd="0" destOrd="0" presId="urn:microsoft.com/office/officeart/2005/8/layout/arrow3"/>
    <dgm:cxn modelId="{07ECAEC5-796F-403C-B02A-E4EFE6F0CB00}" type="presOf" srcId="{77189AB3-A7A3-4BA4-992F-1C17CA363E20}" destId="{F727B8FC-BFD7-4EA4-8498-6379069520C3}" srcOrd="0" destOrd="0" presId="urn:microsoft.com/office/officeart/2005/8/layout/arrow3"/>
    <dgm:cxn modelId="{8C96CD2C-D303-4004-BD88-B3DF26BFB66D}" type="presParOf" srcId="{F727B8FC-BFD7-4EA4-8498-6379069520C3}" destId="{A98B5193-DCAB-4CE6-9C31-6726EDB8ABDD}" srcOrd="0" destOrd="0" presId="urn:microsoft.com/office/officeart/2005/8/layout/arrow3"/>
    <dgm:cxn modelId="{E4AA7563-952D-48DE-90EE-1AC8CD7ABD34}" type="presParOf" srcId="{F727B8FC-BFD7-4EA4-8498-6379069520C3}" destId="{BA832845-490F-4367-967B-8F40EC9631E2}" srcOrd="1" destOrd="0" presId="urn:microsoft.com/office/officeart/2005/8/layout/arrow3"/>
    <dgm:cxn modelId="{333C3B2B-DDDC-4811-B05E-AE7D61A0E68B}" type="presParOf" srcId="{F727B8FC-BFD7-4EA4-8498-6379069520C3}" destId="{5C74CD6C-DDC5-4ADC-812D-A84083E07109}" srcOrd="2" destOrd="0" presId="urn:microsoft.com/office/officeart/2005/8/layout/arrow3"/>
    <dgm:cxn modelId="{48C02F93-A791-44F3-A7A9-441F65560252}" type="presParOf" srcId="{F727B8FC-BFD7-4EA4-8498-6379069520C3}" destId="{39AE6494-592C-4338-924C-83075893EDA9}" srcOrd="3" destOrd="0" presId="urn:microsoft.com/office/officeart/2005/8/layout/arrow3"/>
    <dgm:cxn modelId="{E9BE4EBE-5C78-4639-991D-BC187D9A1072}" type="presParOf" srcId="{F727B8FC-BFD7-4EA4-8498-6379069520C3}" destId="{9BAE6A0C-9F45-426F-94B4-9FBFE454C50B}" srcOrd="4" destOrd="0" presId="urn:microsoft.com/office/officeart/2005/8/layout/arrow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6A20659-9FBC-4A99-B96B-E3F28C513FCE}" type="doc">
      <dgm:prSet loTypeId="urn:microsoft.com/office/officeart/2005/8/layout/vList3" loCatId="picture" qsTypeId="urn:microsoft.com/office/officeart/2005/8/quickstyle/simple1" qsCatId="simple" csTypeId="urn:microsoft.com/office/officeart/2005/8/colors/accent1_2" csCatId="accent1" phldr="1"/>
      <dgm:spPr/>
    </dgm:pt>
    <dgm:pt modelId="{12050006-ABB2-454F-A616-3C880E2649F0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solidFill>
                <a:srgbClr val="002060"/>
              </a:solidFill>
            </a:rPr>
            <a:t>Auditor PAPPs</a:t>
          </a:r>
        </a:p>
      </dgm:t>
    </dgm:pt>
    <dgm:pt modelId="{01CC6BA4-B9C6-4C55-B7ED-82CF00F684D9}" type="parTrans" cxnId="{F68A7201-813D-4A60-9A8E-8575C28F50EA}">
      <dgm:prSet/>
      <dgm:spPr/>
      <dgm:t>
        <a:bodyPr/>
        <a:lstStyle/>
        <a:p>
          <a:endParaRPr lang="en-US"/>
        </a:p>
      </dgm:t>
    </dgm:pt>
    <dgm:pt modelId="{59CD4B94-9A2F-47AB-9A7E-72123F815E3F}" type="sibTrans" cxnId="{F68A7201-813D-4A60-9A8E-8575C28F50EA}">
      <dgm:prSet/>
      <dgm:spPr/>
      <dgm:t>
        <a:bodyPr/>
        <a:lstStyle/>
        <a:p>
          <a:endParaRPr lang="en-US"/>
        </a:p>
      </dgm:t>
    </dgm:pt>
    <dgm:pt modelId="{D956D16E-A21D-4A49-9E49-B10AAB17DC05}" type="pres">
      <dgm:prSet presAssocID="{46A20659-9FBC-4A99-B96B-E3F28C513FCE}" presName="linearFlow" presStyleCnt="0">
        <dgm:presLayoutVars>
          <dgm:dir/>
          <dgm:resizeHandles val="exact"/>
        </dgm:presLayoutVars>
      </dgm:prSet>
      <dgm:spPr/>
    </dgm:pt>
    <dgm:pt modelId="{48F37655-41EC-49C4-B353-9E6F061BD816}" type="pres">
      <dgm:prSet presAssocID="{12050006-ABB2-454F-A616-3C880E2649F0}" presName="composite" presStyleCnt="0"/>
      <dgm:spPr/>
    </dgm:pt>
    <dgm:pt modelId="{79ED447E-C25F-48C1-AB07-DE43931D0C14}" type="pres">
      <dgm:prSet presAssocID="{12050006-ABB2-454F-A616-3C880E2649F0}" presName="imgShp" presStyleLbl="fgImgPlace1" presStyleIdx="0" presStyleCnt="1" custScaleX="127436" custScaleY="122915" custLinFactNeighborX="-18367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2000" r="-22000"/>
          </a:stretch>
        </a:blipFill>
      </dgm:spPr>
    </dgm:pt>
    <dgm:pt modelId="{7075F4C4-BEC5-44D0-A287-04616CBAA830}" type="pres">
      <dgm:prSet presAssocID="{12050006-ABB2-454F-A616-3C880E2649F0}" presName="txShp" presStyleLbl="node1" presStyleIdx="0" presStyleCnt="1" custLinFactNeighborX="-9253">
        <dgm:presLayoutVars>
          <dgm:bulletEnabled val="1"/>
        </dgm:presLayoutVars>
      </dgm:prSet>
      <dgm:spPr/>
    </dgm:pt>
  </dgm:ptLst>
  <dgm:cxnLst>
    <dgm:cxn modelId="{F68A7201-813D-4A60-9A8E-8575C28F50EA}" srcId="{46A20659-9FBC-4A99-B96B-E3F28C513FCE}" destId="{12050006-ABB2-454F-A616-3C880E2649F0}" srcOrd="0" destOrd="0" parTransId="{01CC6BA4-B9C6-4C55-B7ED-82CF00F684D9}" sibTransId="{59CD4B94-9A2F-47AB-9A7E-72123F815E3F}"/>
    <dgm:cxn modelId="{31BBAA5A-4EC5-4B15-AF7B-45E1CA494A08}" type="presOf" srcId="{12050006-ABB2-454F-A616-3C880E2649F0}" destId="{7075F4C4-BEC5-44D0-A287-04616CBAA830}" srcOrd="0" destOrd="0" presId="urn:microsoft.com/office/officeart/2005/8/layout/vList3"/>
    <dgm:cxn modelId="{CAD405CE-7DAC-43FB-A8FF-3E0A5CD3FC5A}" type="presOf" srcId="{46A20659-9FBC-4A99-B96B-E3F28C513FCE}" destId="{D956D16E-A21D-4A49-9E49-B10AAB17DC05}" srcOrd="0" destOrd="0" presId="urn:microsoft.com/office/officeart/2005/8/layout/vList3"/>
    <dgm:cxn modelId="{A251EE0F-F8C3-4BD3-B4A5-01D4B92A29BC}" type="presParOf" srcId="{D956D16E-A21D-4A49-9E49-B10AAB17DC05}" destId="{48F37655-41EC-49C4-B353-9E6F061BD816}" srcOrd="0" destOrd="0" presId="urn:microsoft.com/office/officeart/2005/8/layout/vList3"/>
    <dgm:cxn modelId="{94541BE4-D43A-4932-A7CA-1F0C40BD581D}" type="presParOf" srcId="{48F37655-41EC-49C4-B353-9E6F061BD816}" destId="{79ED447E-C25F-48C1-AB07-DE43931D0C14}" srcOrd="0" destOrd="0" presId="urn:microsoft.com/office/officeart/2005/8/layout/vList3"/>
    <dgm:cxn modelId="{AEE87DC9-5D01-449A-9A6E-CA5144A80631}" type="presParOf" srcId="{48F37655-41EC-49C4-B353-9E6F061BD816}" destId="{7075F4C4-BEC5-44D0-A287-04616CBAA830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6A20659-9FBC-4A99-B96B-E3F28C513FCE}" type="doc">
      <dgm:prSet loTypeId="urn:microsoft.com/office/officeart/2005/8/layout/vList3" loCatId="picture" qsTypeId="urn:microsoft.com/office/officeart/2005/8/quickstyle/simple1" qsCatId="simple" csTypeId="urn:microsoft.com/office/officeart/2005/8/colors/accent1_2" csCatId="accent1" phldr="1"/>
      <dgm:spPr/>
    </dgm:pt>
    <dgm:pt modelId="{12050006-ABB2-454F-A616-3C880E2649F0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solidFill>
                <a:srgbClr val="002060"/>
              </a:solidFill>
            </a:rPr>
            <a:t>Other PAPPs</a:t>
          </a:r>
        </a:p>
      </dgm:t>
    </dgm:pt>
    <dgm:pt modelId="{01CC6BA4-B9C6-4C55-B7ED-82CF00F684D9}" type="parTrans" cxnId="{F68A7201-813D-4A60-9A8E-8575C28F50EA}">
      <dgm:prSet/>
      <dgm:spPr/>
      <dgm:t>
        <a:bodyPr/>
        <a:lstStyle/>
        <a:p>
          <a:endParaRPr lang="en-US"/>
        </a:p>
      </dgm:t>
    </dgm:pt>
    <dgm:pt modelId="{59CD4B94-9A2F-47AB-9A7E-72123F815E3F}" type="sibTrans" cxnId="{F68A7201-813D-4A60-9A8E-8575C28F50EA}">
      <dgm:prSet/>
      <dgm:spPr/>
      <dgm:t>
        <a:bodyPr/>
        <a:lstStyle/>
        <a:p>
          <a:endParaRPr lang="en-US"/>
        </a:p>
      </dgm:t>
    </dgm:pt>
    <dgm:pt modelId="{D956D16E-A21D-4A49-9E49-B10AAB17DC05}" type="pres">
      <dgm:prSet presAssocID="{46A20659-9FBC-4A99-B96B-E3F28C513FCE}" presName="linearFlow" presStyleCnt="0">
        <dgm:presLayoutVars>
          <dgm:dir/>
          <dgm:resizeHandles val="exact"/>
        </dgm:presLayoutVars>
      </dgm:prSet>
      <dgm:spPr/>
    </dgm:pt>
    <dgm:pt modelId="{48F37655-41EC-49C4-B353-9E6F061BD816}" type="pres">
      <dgm:prSet presAssocID="{12050006-ABB2-454F-A616-3C880E2649F0}" presName="composite" presStyleCnt="0"/>
      <dgm:spPr/>
    </dgm:pt>
    <dgm:pt modelId="{79ED447E-C25F-48C1-AB07-DE43931D0C14}" type="pres">
      <dgm:prSet presAssocID="{12050006-ABB2-454F-A616-3C880E2649F0}" presName="imgShp" presStyleLbl="fgImgPlace1" presStyleIdx="0" presStyleCnt="1" custScaleX="127436" custScaleY="12291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2000" r="-22000"/>
          </a:stretch>
        </a:blipFill>
      </dgm:spPr>
    </dgm:pt>
    <dgm:pt modelId="{7075F4C4-BEC5-44D0-A287-04616CBAA830}" type="pres">
      <dgm:prSet presAssocID="{12050006-ABB2-454F-A616-3C880E2649F0}" presName="txShp" presStyleLbl="node1" presStyleIdx="0" presStyleCnt="1">
        <dgm:presLayoutVars>
          <dgm:bulletEnabled val="1"/>
        </dgm:presLayoutVars>
      </dgm:prSet>
      <dgm:spPr/>
    </dgm:pt>
  </dgm:ptLst>
  <dgm:cxnLst>
    <dgm:cxn modelId="{F68A7201-813D-4A60-9A8E-8575C28F50EA}" srcId="{46A20659-9FBC-4A99-B96B-E3F28C513FCE}" destId="{12050006-ABB2-454F-A616-3C880E2649F0}" srcOrd="0" destOrd="0" parTransId="{01CC6BA4-B9C6-4C55-B7ED-82CF00F684D9}" sibTransId="{59CD4B94-9A2F-47AB-9A7E-72123F815E3F}"/>
    <dgm:cxn modelId="{C783F206-2D65-4F7A-9F62-F1DD4F5318B2}" type="presOf" srcId="{46A20659-9FBC-4A99-B96B-E3F28C513FCE}" destId="{D956D16E-A21D-4A49-9E49-B10AAB17DC05}" srcOrd="0" destOrd="0" presId="urn:microsoft.com/office/officeart/2005/8/layout/vList3"/>
    <dgm:cxn modelId="{32B44E46-A1C5-40BA-9DF1-9103C11640FB}" type="presOf" srcId="{12050006-ABB2-454F-A616-3C880E2649F0}" destId="{7075F4C4-BEC5-44D0-A287-04616CBAA830}" srcOrd="0" destOrd="0" presId="urn:microsoft.com/office/officeart/2005/8/layout/vList3"/>
    <dgm:cxn modelId="{7E2E4A4D-A2D8-48CD-BCAA-F7E6EBE051DD}" type="presParOf" srcId="{D956D16E-A21D-4A49-9E49-B10AAB17DC05}" destId="{48F37655-41EC-49C4-B353-9E6F061BD816}" srcOrd="0" destOrd="0" presId="urn:microsoft.com/office/officeart/2005/8/layout/vList3"/>
    <dgm:cxn modelId="{9BD3D0C8-4E74-4DE0-BB49-B77362D77821}" type="presParOf" srcId="{48F37655-41EC-49C4-B353-9E6F061BD816}" destId="{79ED447E-C25F-48C1-AB07-DE43931D0C14}" srcOrd="0" destOrd="0" presId="urn:microsoft.com/office/officeart/2005/8/layout/vList3"/>
    <dgm:cxn modelId="{0B9344EF-5EF7-434F-B8BF-2ED5C8D78F7B}" type="presParOf" srcId="{48F37655-41EC-49C4-B353-9E6F061BD816}" destId="{7075F4C4-BEC5-44D0-A287-04616CBAA830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22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6A20659-9FBC-4A99-B96B-E3F28C513FCE}" type="doc">
      <dgm:prSet loTypeId="urn:microsoft.com/office/officeart/2005/8/layout/vList3" loCatId="picture" qsTypeId="urn:microsoft.com/office/officeart/2005/8/quickstyle/simple1" qsCatId="simple" csTypeId="urn:microsoft.com/office/officeart/2005/8/colors/accent1_2" csCatId="accent1" phldr="1"/>
      <dgm:spPr/>
    </dgm:pt>
    <dgm:pt modelId="{12050006-ABB2-454F-A616-3C880E2649F0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solidFill>
                <a:srgbClr val="002060"/>
              </a:solidFill>
            </a:rPr>
            <a:t>“Senior” PAIBs</a:t>
          </a:r>
        </a:p>
      </dgm:t>
    </dgm:pt>
    <dgm:pt modelId="{01CC6BA4-B9C6-4C55-B7ED-82CF00F684D9}" type="parTrans" cxnId="{F68A7201-813D-4A60-9A8E-8575C28F50EA}">
      <dgm:prSet/>
      <dgm:spPr/>
      <dgm:t>
        <a:bodyPr/>
        <a:lstStyle/>
        <a:p>
          <a:endParaRPr lang="en-US"/>
        </a:p>
      </dgm:t>
    </dgm:pt>
    <dgm:pt modelId="{59CD4B94-9A2F-47AB-9A7E-72123F815E3F}" type="sibTrans" cxnId="{F68A7201-813D-4A60-9A8E-8575C28F50EA}">
      <dgm:prSet/>
      <dgm:spPr/>
      <dgm:t>
        <a:bodyPr/>
        <a:lstStyle/>
        <a:p>
          <a:endParaRPr lang="en-US"/>
        </a:p>
      </dgm:t>
    </dgm:pt>
    <dgm:pt modelId="{D956D16E-A21D-4A49-9E49-B10AAB17DC05}" type="pres">
      <dgm:prSet presAssocID="{46A20659-9FBC-4A99-B96B-E3F28C513FCE}" presName="linearFlow" presStyleCnt="0">
        <dgm:presLayoutVars>
          <dgm:dir/>
          <dgm:resizeHandles val="exact"/>
        </dgm:presLayoutVars>
      </dgm:prSet>
      <dgm:spPr/>
    </dgm:pt>
    <dgm:pt modelId="{48F37655-41EC-49C4-B353-9E6F061BD816}" type="pres">
      <dgm:prSet presAssocID="{12050006-ABB2-454F-A616-3C880E2649F0}" presName="composite" presStyleCnt="0"/>
      <dgm:spPr/>
    </dgm:pt>
    <dgm:pt modelId="{79ED447E-C25F-48C1-AB07-DE43931D0C14}" type="pres">
      <dgm:prSet presAssocID="{12050006-ABB2-454F-A616-3C880E2649F0}" presName="imgShp" presStyleLbl="fgImgPlace1" presStyleIdx="0" presStyleCnt="1" custScaleX="127436" custScaleY="12291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1000" r="-11000"/>
          </a:stretch>
        </a:blipFill>
      </dgm:spPr>
    </dgm:pt>
    <dgm:pt modelId="{7075F4C4-BEC5-44D0-A287-04616CBAA830}" type="pres">
      <dgm:prSet presAssocID="{12050006-ABB2-454F-A616-3C880E2649F0}" presName="txShp" presStyleLbl="node1" presStyleIdx="0" presStyleCnt="1">
        <dgm:presLayoutVars>
          <dgm:bulletEnabled val="1"/>
        </dgm:presLayoutVars>
      </dgm:prSet>
      <dgm:spPr/>
    </dgm:pt>
  </dgm:ptLst>
  <dgm:cxnLst>
    <dgm:cxn modelId="{F68A7201-813D-4A60-9A8E-8575C28F50EA}" srcId="{46A20659-9FBC-4A99-B96B-E3F28C513FCE}" destId="{12050006-ABB2-454F-A616-3C880E2649F0}" srcOrd="0" destOrd="0" parTransId="{01CC6BA4-B9C6-4C55-B7ED-82CF00F684D9}" sibTransId="{59CD4B94-9A2F-47AB-9A7E-72123F815E3F}"/>
    <dgm:cxn modelId="{6724A17B-0EBF-4F90-BABC-445596A3DC59}" type="presOf" srcId="{46A20659-9FBC-4A99-B96B-E3F28C513FCE}" destId="{D956D16E-A21D-4A49-9E49-B10AAB17DC05}" srcOrd="0" destOrd="0" presId="urn:microsoft.com/office/officeart/2005/8/layout/vList3"/>
    <dgm:cxn modelId="{75FD61E1-BEA8-4CEA-8077-CB756B1E7482}" type="presOf" srcId="{12050006-ABB2-454F-A616-3C880E2649F0}" destId="{7075F4C4-BEC5-44D0-A287-04616CBAA830}" srcOrd="0" destOrd="0" presId="urn:microsoft.com/office/officeart/2005/8/layout/vList3"/>
    <dgm:cxn modelId="{F6F39D83-357D-44B8-9064-D5A6A20D939E}" type="presParOf" srcId="{D956D16E-A21D-4A49-9E49-B10AAB17DC05}" destId="{48F37655-41EC-49C4-B353-9E6F061BD816}" srcOrd="0" destOrd="0" presId="urn:microsoft.com/office/officeart/2005/8/layout/vList3"/>
    <dgm:cxn modelId="{99A065DC-B719-458A-AD6C-264F8C7618F1}" type="presParOf" srcId="{48F37655-41EC-49C4-B353-9E6F061BD816}" destId="{79ED447E-C25F-48C1-AB07-DE43931D0C14}" srcOrd="0" destOrd="0" presId="urn:microsoft.com/office/officeart/2005/8/layout/vList3"/>
    <dgm:cxn modelId="{6426C66E-1DAB-4BD3-93A6-0F7A060FB0F0}" type="presParOf" srcId="{48F37655-41EC-49C4-B353-9E6F061BD816}" destId="{7075F4C4-BEC5-44D0-A287-04616CBAA830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2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6A20659-9FBC-4A99-B96B-E3F28C513FCE}" type="doc">
      <dgm:prSet loTypeId="urn:microsoft.com/office/officeart/2005/8/layout/vList3" loCatId="picture" qsTypeId="urn:microsoft.com/office/officeart/2005/8/quickstyle/simple1" qsCatId="simple" csTypeId="urn:microsoft.com/office/officeart/2005/8/colors/accent1_2" csCatId="accent1" phldr="1"/>
      <dgm:spPr/>
    </dgm:pt>
    <dgm:pt modelId="{12050006-ABB2-454F-A616-3C880E2649F0}">
      <dgm:prSet phldrT="[Text]" custT="1"/>
      <dgm:spPr>
        <a:noFill/>
        <a:ln>
          <a:noFill/>
        </a:ln>
      </dgm:spPr>
      <dgm:t>
        <a:bodyPr/>
        <a:lstStyle/>
        <a:p>
          <a:r>
            <a:rPr lang="en-US" sz="2000" dirty="0">
              <a:solidFill>
                <a:srgbClr val="002060"/>
              </a:solidFill>
            </a:rPr>
            <a:t>Other PAIBs</a:t>
          </a:r>
        </a:p>
      </dgm:t>
    </dgm:pt>
    <dgm:pt modelId="{01CC6BA4-B9C6-4C55-B7ED-82CF00F684D9}" type="parTrans" cxnId="{F68A7201-813D-4A60-9A8E-8575C28F50EA}">
      <dgm:prSet/>
      <dgm:spPr/>
      <dgm:t>
        <a:bodyPr/>
        <a:lstStyle/>
        <a:p>
          <a:endParaRPr lang="en-US"/>
        </a:p>
      </dgm:t>
    </dgm:pt>
    <dgm:pt modelId="{59CD4B94-9A2F-47AB-9A7E-72123F815E3F}" type="sibTrans" cxnId="{F68A7201-813D-4A60-9A8E-8575C28F50EA}">
      <dgm:prSet/>
      <dgm:spPr/>
      <dgm:t>
        <a:bodyPr/>
        <a:lstStyle/>
        <a:p>
          <a:endParaRPr lang="en-US"/>
        </a:p>
      </dgm:t>
    </dgm:pt>
    <dgm:pt modelId="{D956D16E-A21D-4A49-9E49-B10AAB17DC05}" type="pres">
      <dgm:prSet presAssocID="{46A20659-9FBC-4A99-B96B-E3F28C513FCE}" presName="linearFlow" presStyleCnt="0">
        <dgm:presLayoutVars>
          <dgm:dir/>
          <dgm:resizeHandles val="exact"/>
        </dgm:presLayoutVars>
      </dgm:prSet>
      <dgm:spPr/>
    </dgm:pt>
    <dgm:pt modelId="{48F37655-41EC-49C4-B353-9E6F061BD816}" type="pres">
      <dgm:prSet presAssocID="{12050006-ABB2-454F-A616-3C880E2649F0}" presName="composite" presStyleCnt="0"/>
      <dgm:spPr/>
    </dgm:pt>
    <dgm:pt modelId="{79ED447E-C25F-48C1-AB07-DE43931D0C14}" type="pres">
      <dgm:prSet presAssocID="{12050006-ABB2-454F-A616-3C880E2649F0}" presName="imgShp" presStyleLbl="fgImgPlace1" presStyleIdx="0" presStyleCnt="1" custScaleX="127436" custScaleY="12291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1000" b="-11000"/>
          </a:stretch>
        </a:blipFill>
      </dgm:spPr>
    </dgm:pt>
    <dgm:pt modelId="{7075F4C4-BEC5-44D0-A287-04616CBAA830}" type="pres">
      <dgm:prSet presAssocID="{12050006-ABB2-454F-A616-3C880E2649F0}" presName="txShp" presStyleLbl="node1" presStyleIdx="0" presStyleCnt="1">
        <dgm:presLayoutVars>
          <dgm:bulletEnabled val="1"/>
        </dgm:presLayoutVars>
      </dgm:prSet>
      <dgm:spPr/>
    </dgm:pt>
  </dgm:ptLst>
  <dgm:cxnLst>
    <dgm:cxn modelId="{F68A7201-813D-4A60-9A8E-8575C28F50EA}" srcId="{46A20659-9FBC-4A99-B96B-E3F28C513FCE}" destId="{12050006-ABB2-454F-A616-3C880E2649F0}" srcOrd="0" destOrd="0" parTransId="{01CC6BA4-B9C6-4C55-B7ED-82CF00F684D9}" sibTransId="{59CD4B94-9A2F-47AB-9A7E-72123F815E3F}"/>
    <dgm:cxn modelId="{B4D1CE6B-3E76-4105-A169-F6FB87797D5A}" type="presOf" srcId="{12050006-ABB2-454F-A616-3C880E2649F0}" destId="{7075F4C4-BEC5-44D0-A287-04616CBAA830}" srcOrd="0" destOrd="0" presId="urn:microsoft.com/office/officeart/2005/8/layout/vList3"/>
    <dgm:cxn modelId="{18458AD3-FBDB-42F8-9E69-709E0FF45314}" type="presOf" srcId="{46A20659-9FBC-4A99-B96B-E3F28C513FCE}" destId="{D956D16E-A21D-4A49-9E49-B10AAB17DC05}" srcOrd="0" destOrd="0" presId="urn:microsoft.com/office/officeart/2005/8/layout/vList3"/>
    <dgm:cxn modelId="{BB393BBE-4232-49CA-B25A-6AD5D964B836}" type="presParOf" srcId="{D956D16E-A21D-4A49-9E49-B10AAB17DC05}" destId="{48F37655-41EC-49C4-B353-9E6F061BD816}" srcOrd="0" destOrd="0" presId="urn:microsoft.com/office/officeart/2005/8/layout/vList3"/>
    <dgm:cxn modelId="{9125EC08-BE41-400D-A030-AD20EFE8F2DD}" type="presParOf" srcId="{48F37655-41EC-49C4-B353-9E6F061BD816}" destId="{79ED447E-C25F-48C1-AB07-DE43931D0C14}" srcOrd="0" destOrd="0" presId="urn:microsoft.com/office/officeart/2005/8/layout/vList3"/>
    <dgm:cxn modelId="{F3B521BF-404C-4B8B-80DC-E6F2D835F5CE}" type="presParOf" srcId="{48F37655-41EC-49C4-B353-9E6F061BD816}" destId="{7075F4C4-BEC5-44D0-A287-04616CBAA830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32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76ACF97-8FBC-4716-9210-1DC45DA69372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B6A5B57E-F1FB-4195-AF97-CD628D666F4D}">
      <dgm:prSet phldrT="[Text]" custT="1"/>
      <dgm:spPr/>
      <dgm:t>
        <a:bodyPr/>
        <a:lstStyle/>
        <a:p>
          <a:r>
            <a:rPr lang="en-US" sz="2500" dirty="0"/>
            <a:t>Obtain and understanding of the matter</a:t>
          </a:r>
        </a:p>
      </dgm:t>
    </dgm:pt>
    <dgm:pt modelId="{BE3D9A23-47FA-4B9F-AABC-0AC01AD679EF}" type="parTrans" cxnId="{3AEFAFB0-9855-42B3-A01F-6228C9B81F1B}">
      <dgm:prSet/>
      <dgm:spPr/>
      <dgm:t>
        <a:bodyPr/>
        <a:lstStyle/>
        <a:p>
          <a:endParaRPr lang="en-US" sz="2500"/>
        </a:p>
      </dgm:t>
    </dgm:pt>
    <dgm:pt modelId="{62B953A6-9898-4B5C-93A6-EEE3CF96DA17}" type="sibTrans" cxnId="{3AEFAFB0-9855-42B3-A01F-6228C9B81F1B}">
      <dgm:prSet/>
      <dgm:spPr/>
      <dgm:t>
        <a:bodyPr/>
        <a:lstStyle/>
        <a:p>
          <a:endParaRPr lang="en-US" sz="2500"/>
        </a:p>
      </dgm:t>
    </dgm:pt>
    <dgm:pt modelId="{30D1BA67-4545-45D8-B251-7979BBEB9DDB}">
      <dgm:prSet phldrT="[Text]" custT="1"/>
      <dgm:spPr/>
      <dgm:t>
        <a:bodyPr/>
        <a:lstStyle/>
        <a:p>
          <a:r>
            <a:rPr lang="en-US" sz="2500" dirty="0"/>
            <a:t>Addressing the matter</a:t>
          </a:r>
        </a:p>
      </dgm:t>
    </dgm:pt>
    <dgm:pt modelId="{3AEDB7E4-B4DC-486A-9CE6-134432A30622}" type="parTrans" cxnId="{4CFC2CDA-5C86-4933-BB3B-431D8F32A801}">
      <dgm:prSet/>
      <dgm:spPr/>
      <dgm:t>
        <a:bodyPr/>
        <a:lstStyle/>
        <a:p>
          <a:endParaRPr lang="en-US" sz="2500"/>
        </a:p>
      </dgm:t>
    </dgm:pt>
    <dgm:pt modelId="{40D88EC5-73EF-4A0E-911C-3A9617D3F6A1}" type="sibTrans" cxnId="{4CFC2CDA-5C86-4933-BB3B-431D8F32A801}">
      <dgm:prSet/>
      <dgm:spPr/>
      <dgm:t>
        <a:bodyPr/>
        <a:lstStyle/>
        <a:p>
          <a:endParaRPr lang="en-US" sz="2500"/>
        </a:p>
      </dgm:t>
    </dgm:pt>
    <dgm:pt modelId="{9F09421A-071E-42A8-A850-35193345811C}">
      <dgm:prSet phldrT="[Text]" custT="1"/>
      <dgm:spPr/>
      <dgm:t>
        <a:bodyPr/>
        <a:lstStyle/>
        <a:p>
          <a:r>
            <a:rPr lang="en-US" sz="2500" dirty="0"/>
            <a:t>Determining whether further action is needed</a:t>
          </a:r>
        </a:p>
      </dgm:t>
    </dgm:pt>
    <dgm:pt modelId="{789821B9-D7A4-4C5C-8147-9F5396335399}" type="parTrans" cxnId="{5E76EC95-D1CC-4AFA-A47E-40F921965BAC}">
      <dgm:prSet/>
      <dgm:spPr/>
      <dgm:t>
        <a:bodyPr/>
        <a:lstStyle/>
        <a:p>
          <a:endParaRPr lang="en-US" sz="2500"/>
        </a:p>
      </dgm:t>
    </dgm:pt>
    <dgm:pt modelId="{E8792DA2-3A8D-4A3A-981C-192D52E56C03}" type="sibTrans" cxnId="{5E76EC95-D1CC-4AFA-A47E-40F921965BAC}">
      <dgm:prSet/>
      <dgm:spPr/>
      <dgm:t>
        <a:bodyPr/>
        <a:lstStyle/>
        <a:p>
          <a:endParaRPr lang="en-US" sz="2500"/>
        </a:p>
      </dgm:t>
    </dgm:pt>
    <dgm:pt modelId="{B271EB3F-B8C2-4C3E-8289-0D1E0273D27E}" type="pres">
      <dgm:prSet presAssocID="{E76ACF97-8FBC-4716-9210-1DC45DA69372}" presName="CompostProcess" presStyleCnt="0">
        <dgm:presLayoutVars>
          <dgm:dir/>
          <dgm:resizeHandles val="exact"/>
        </dgm:presLayoutVars>
      </dgm:prSet>
      <dgm:spPr/>
    </dgm:pt>
    <dgm:pt modelId="{95D3F0C1-7995-4703-A8E5-261F18D25B3D}" type="pres">
      <dgm:prSet presAssocID="{E76ACF97-8FBC-4716-9210-1DC45DA69372}" presName="arrow" presStyleLbl="bgShp" presStyleIdx="0" presStyleCnt="1"/>
      <dgm:spPr/>
    </dgm:pt>
    <dgm:pt modelId="{9710E44E-CAF9-4AB1-9135-FAE6267D4234}" type="pres">
      <dgm:prSet presAssocID="{E76ACF97-8FBC-4716-9210-1DC45DA69372}" presName="linearProcess" presStyleCnt="0"/>
      <dgm:spPr/>
    </dgm:pt>
    <dgm:pt modelId="{ACE429BA-5B46-4E80-8172-F37DC7C7EA00}" type="pres">
      <dgm:prSet presAssocID="{B6A5B57E-F1FB-4195-AF97-CD628D666F4D}" presName="textNode" presStyleLbl="node1" presStyleIdx="0" presStyleCnt="3">
        <dgm:presLayoutVars>
          <dgm:bulletEnabled val="1"/>
        </dgm:presLayoutVars>
      </dgm:prSet>
      <dgm:spPr/>
    </dgm:pt>
    <dgm:pt modelId="{3A23B60D-4DA8-45DF-A65A-C836C1EF2A06}" type="pres">
      <dgm:prSet presAssocID="{62B953A6-9898-4B5C-93A6-EEE3CF96DA17}" presName="sibTrans" presStyleCnt="0"/>
      <dgm:spPr/>
    </dgm:pt>
    <dgm:pt modelId="{56146C0F-1B08-4B3F-A056-C27CD7FEB110}" type="pres">
      <dgm:prSet presAssocID="{30D1BA67-4545-45D8-B251-7979BBEB9DDB}" presName="textNode" presStyleLbl="node1" presStyleIdx="1" presStyleCnt="3">
        <dgm:presLayoutVars>
          <dgm:bulletEnabled val="1"/>
        </dgm:presLayoutVars>
      </dgm:prSet>
      <dgm:spPr/>
    </dgm:pt>
    <dgm:pt modelId="{30ACB463-13C7-4B19-AEFE-52F9FE3F619E}" type="pres">
      <dgm:prSet presAssocID="{40D88EC5-73EF-4A0E-911C-3A9617D3F6A1}" presName="sibTrans" presStyleCnt="0"/>
      <dgm:spPr/>
    </dgm:pt>
    <dgm:pt modelId="{79B71DE9-FC0F-476B-A4F1-E0E8F2D299E1}" type="pres">
      <dgm:prSet presAssocID="{9F09421A-071E-42A8-A850-35193345811C}" presName="textNode" presStyleLbl="node1" presStyleIdx="2" presStyleCnt="3">
        <dgm:presLayoutVars>
          <dgm:bulletEnabled val="1"/>
        </dgm:presLayoutVars>
      </dgm:prSet>
      <dgm:spPr/>
    </dgm:pt>
  </dgm:ptLst>
  <dgm:cxnLst>
    <dgm:cxn modelId="{30D53338-BE15-4FA4-851A-E5DE99341BE9}" type="presOf" srcId="{9F09421A-071E-42A8-A850-35193345811C}" destId="{79B71DE9-FC0F-476B-A4F1-E0E8F2D299E1}" srcOrd="0" destOrd="0" presId="urn:microsoft.com/office/officeart/2005/8/layout/hProcess9"/>
    <dgm:cxn modelId="{5E76EC95-D1CC-4AFA-A47E-40F921965BAC}" srcId="{E76ACF97-8FBC-4716-9210-1DC45DA69372}" destId="{9F09421A-071E-42A8-A850-35193345811C}" srcOrd="2" destOrd="0" parTransId="{789821B9-D7A4-4C5C-8147-9F5396335399}" sibTransId="{E8792DA2-3A8D-4A3A-981C-192D52E56C03}"/>
    <dgm:cxn modelId="{3AEFAFB0-9855-42B3-A01F-6228C9B81F1B}" srcId="{E76ACF97-8FBC-4716-9210-1DC45DA69372}" destId="{B6A5B57E-F1FB-4195-AF97-CD628D666F4D}" srcOrd="0" destOrd="0" parTransId="{BE3D9A23-47FA-4B9F-AABC-0AC01AD679EF}" sibTransId="{62B953A6-9898-4B5C-93A6-EEE3CF96DA17}"/>
    <dgm:cxn modelId="{64D305CA-9494-46EA-B6F1-4E0AB20150E9}" type="presOf" srcId="{30D1BA67-4545-45D8-B251-7979BBEB9DDB}" destId="{56146C0F-1B08-4B3F-A056-C27CD7FEB110}" srcOrd="0" destOrd="0" presId="urn:microsoft.com/office/officeart/2005/8/layout/hProcess9"/>
    <dgm:cxn modelId="{4CFC2CDA-5C86-4933-BB3B-431D8F32A801}" srcId="{E76ACF97-8FBC-4716-9210-1DC45DA69372}" destId="{30D1BA67-4545-45D8-B251-7979BBEB9DDB}" srcOrd="1" destOrd="0" parTransId="{3AEDB7E4-B4DC-486A-9CE6-134432A30622}" sibTransId="{40D88EC5-73EF-4A0E-911C-3A9617D3F6A1}"/>
    <dgm:cxn modelId="{492EC4DD-EE1B-4E75-B4E7-E3AA810C4D02}" type="presOf" srcId="{E76ACF97-8FBC-4716-9210-1DC45DA69372}" destId="{B271EB3F-B8C2-4C3E-8289-0D1E0273D27E}" srcOrd="0" destOrd="0" presId="urn:microsoft.com/office/officeart/2005/8/layout/hProcess9"/>
    <dgm:cxn modelId="{575E38E9-5BEF-4CF1-8BE6-A9DD7D8EBF4B}" type="presOf" srcId="{B6A5B57E-F1FB-4195-AF97-CD628D666F4D}" destId="{ACE429BA-5B46-4E80-8172-F37DC7C7EA00}" srcOrd="0" destOrd="0" presId="urn:microsoft.com/office/officeart/2005/8/layout/hProcess9"/>
    <dgm:cxn modelId="{ED3AC1A7-47DB-4887-BC34-5CDC20D5FCB3}" type="presParOf" srcId="{B271EB3F-B8C2-4C3E-8289-0D1E0273D27E}" destId="{95D3F0C1-7995-4703-A8E5-261F18D25B3D}" srcOrd="0" destOrd="0" presId="urn:microsoft.com/office/officeart/2005/8/layout/hProcess9"/>
    <dgm:cxn modelId="{A41F94B4-25A0-4092-B439-0D586DD551CB}" type="presParOf" srcId="{B271EB3F-B8C2-4C3E-8289-0D1E0273D27E}" destId="{9710E44E-CAF9-4AB1-9135-FAE6267D4234}" srcOrd="1" destOrd="0" presId="urn:microsoft.com/office/officeart/2005/8/layout/hProcess9"/>
    <dgm:cxn modelId="{BA1742D1-8293-4E2F-A886-BEE759CF5948}" type="presParOf" srcId="{9710E44E-CAF9-4AB1-9135-FAE6267D4234}" destId="{ACE429BA-5B46-4E80-8172-F37DC7C7EA00}" srcOrd="0" destOrd="0" presId="urn:microsoft.com/office/officeart/2005/8/layout/hProcess9"/>
    <dgm:cxn modelId="{FD9C3019-7B09-49F8-8288-E1225569C1E1}" type="presParOf" srcId="{9710E44E-CAF9-4AB1-9135-FAE6267D4234}" destId="{3A23B60D-4DA8-45DF-A65A-C836C1EF2A06}" srcOrd="1" destOrd="0" presId="urn:microsoft.com/office/officeart/2005/8/layout/hProcess9"/>
    <dgm:cxn modelId="{265297DE-A771-4E78-AD4C-241CF3CF742F}" type="presParOf" srcId="{9710E44E-CAF9-4AB1-9135-FAE6267D4234}" destId="{56146C0F-1B08-4B3F-A056-C27CD7FEB110}" srcOrd="2" destOrd="0" presId="urn:microsoft.com/office/officeart/2005/8/layout/hProcess9"/>
    <dgm:cxn modelId="{A575EAF9-EB01-4C17-849B-E77823A716D6}" type="presParOf" srcId="{9710E44E-CAF9-4AB1-9135-FAE6267D4234}" destId="{30ACB463-13C7-4B19-AEFE-52F9FE3F619E}" srcOrd="3" destOrd="0" presId="urn:microsoft.com/office/officeart/2005/8/layout/hProcess9"/>
    <dgm:cxn modelId="{12B7FA68-D45F-4384-873F-6EEE619B6DA6}" type="presParOf" srcId="{9710E44E-CAF9-4AB1-9135-FAE6267D4234}" destId="{79B71DE9-FC0F-476B-A4F1-E0E8F2D299E1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6C58E6-CBE3-42E4-ADC5-29CB38217DC9}">
      <dsp:nvSpPr>
        <dsp:cNvPr id="0" name=""/>
        <dsp:cNvSpPr/>
      </dsp:nvSpPr>
      <dsp:spPr>
        <a:xfrm>
          <a:off x="-3148603" y="-484618"/>
          <a:ext cx="3755390" cy="3755390"/>
        </a:xfrm>
        <a:prstGeom prst="blockArc">
          <a:avLst>
            <a:gd name="adj1" fmla="val 18900000"/>
            <a:gd name="adj2" fmla="val 2700000"/>
            <a:gd name="adj3" fmla="val 575"/>
          </a:avLst>
        </a:prstGeom>
        <a:noFill/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4D47C1-BEBB-421F-B7EF-D5DE39541416}">
      <dsp:nvSpPr>
        <dsp:cNvPr id="0" name=""/>
        <dsp:cNvSpPr/>
      </dsp:nvSpPr>
      <dsp:spPr>
        <a:xfrm>
          <a:off x="519581" y="290506"/>
          <a:ext cx="3998695" cy="557230"/>
        </a:xfrm>
        <a:prstGeom prst="rect">
          <a:avLst/>
        </a:prstGeom>
        <a:solidFill>
          <a:schemeClr val="accent2">
            <a:lumMod val="5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2302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latin typeface="Arial" panose="020B0604020202020204" pitchFamily="34" charset="0"/>
              <a:cs typeface="Arial" panose="020B0604020202020204" pitchFamily="34" charset="0"/>
            </a:rPr>
            <a:t>Purpose of the Code</a:t>
          </a:r>
        </a:p>
      </dsp:txBody>
      <dsp:txXfrm>
        <a:off x="519581" y="290506"/>
        <a:ext cx="3998695" cy="557230"/>
      </dsp:txXfrm>
    </dsp:sp>
    <dsp:sp modelId="{19988087-CC30-478C-910C-324DF0E0DC0F}">
      <dsp:nvSpPr>
        <dsp:cNvPr id="0" name=""/>
        <dsp:cNvSpPr/>
      </dsp:nvSpPr>
      <dsp:spPr>
        <a:xfrm>
          <a:off x="41893" y="208961"/>
          <a:ext cx="696538" cy="69653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C798F8-5EF9-4D95-AD80-6D6E3DE3D00F}">
      <dsp:nvSpPr>
        <dsp:cNvPr id="0" name=""/>
        <dsp:cNvSpPr/>
      </dsp:nvSpPr>
      <dsp:spPr>
        <a:xfrm>
          <a:off x="592716" y="1114461"/>
          <a:ext cx="3950813" cy="557230"/>
        </a:xfrm>
        <a:prstGeom prst="rect">
          <a:avLst/>
        </a:prstGeom>
        <a:solidFill>
          <a:schemeClr val="accent2">
            <a:lumMod val="5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2302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latin typeface="Arial" panose="020B0604020202020204" pitchFamily="34" charset="0"/>
              <a:cs typeface="Arial" panose="020B0604020202020204" pitchFamily="34" charset="0"/>
            </a:rPr>
            <a:t>How the Code is structured</a:t>
          </a:r>
        </a:p>
      </dsp:txBody>
      <dsp:txXfrm>
        <a:off x="592716" y="1114461"/>
        <a:ext cx="3950813" cy="557230"/>
      </dsp:txXfrm>
    </dsp:sp>
    <dsp:sp modelId="{7BC91E29-BEFE-4C05-8814-D1D695D557C5}">
      <dsp:nvSpPr>
        <dsp:cNvPr id="0" name=""/>
        <dsp:cNvSpPr/>
      </dsp:nvSpPr>
      <dsp:spPr>
        <a:xfrm>
          <a:off x="244446" y="1044807"/>
          <a:ext cx="696538" cy="69653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-3784692"/>
              <a:satOff val="14430"/>
              <a:lumOff val="-49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23E8477-FC07-4D97-B2F4-C449675529F8}">
      <dsp:nvSpPr>
        <dsp:cNvPr id="0" name=""/>
        <dsp:cNvSpPr/>
      </dsp:nvSpPr>
      <dsp:spPr>
        <a:xfrm>
          <a:off x="390162" y="1950307"/>
          <a:ext cx="4153366" cy="557230"/>
        </a:xfrm>
        <a:prstGeom prst="rect">
          <a:avLst/>
        </a:prstGeom>
        <a:solidFill>
          <a:schemeClr val="accent2">
            <a:lumMod val="5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2302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>
              <a:latin typeface="Arial" panose="020B0604020202020204" pitchFamily="34" charset="0"/>
              <a:cs typeface="Arial" panose="020B0604020202020204" pitchFamily="34" charset="0"/>
            </a:rPr>
            <a:t>How to use the Code</a:t>
          </a:r>
        </a:p>
      </dsp:txBody>
      <dsp:txXfrm>
        <a:off x="390162" y="1950307"/>
        <a:ext cx="4153366" cy="557230"/>
      </dsp:txXfrm>
    </dsp:sp>
    <dsp:sp modelId="{F20C4A8B-A25D-4964-A68E-8E04542E1025}">
      <dsp:nvSpPr>
        <dsp:cNvPr id="0" name=""/>
        <dsp:cNvSpPr/>
      </dsp:nvSpPr>
      <dsp:spPr>
        <a:xfrm>
          <a:off x="41893" y="1880653"/>
          <a:ext cx="696538" cy="69653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-7569384"/>
              <a:satOff val="28861"/>
              <a:lumOff val="-98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8B5193-DCAB-4CE6-9C31-6726EDB8ABDD}">
      <dsp:nvSpPr>
        <dsp:cNvPr id="0" name=""/>
        <dsp:cNvSpPr/>
      </dsp:nvSpPr>
      <dsp:spPr>
        <a:xfrm rot="20552670">
          <a:off x="13094" y="1230370"/>
          <a:ext cx="4241010" cy="485659"/>
        </a:xfrm>
        <a:prstGeom prst="mathMin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832845-490F-4367-967B-8F40EC9631E2}">
      <dsp:nvSpPr>
        <dsp:cNvPr id="0" name=""/>
        <dsp:cNvSpPr/>
      </dsp:nvSpPr>
      <dsp:spPr>
        <a:xfrm>
          <a:off x="670560" y="177797"/>
          <a:ext cx="963166" cy="1117604"/>
        </a:xfrm>
        <a:prstGeom prst="downArrow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74CD6C-DDC5-4ADC-812D-A84083E07109}">
      <dsp:nvSpPr>
        <dsp:cNvPr id="0" name=""/>
        <dsp:cNvSpPr/>
      </dsp:nvSpPr>
      <dsp:spPr>
        <a:xfrm>
          <a:off x="2261616" y="0"/>
          <a:ext cx="1365504" cy="12374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 dirty="0"/>
        </a:p>
      </dsp:txBody>
      <dsp:txXfrm>
        <a:off x="2261616" y="0"/>
        <a:ext cx="1365504" cy="1237488"/>
      </dsp:txXfrm>
    </dsp:sp>
    <dsp:sp modelId="{39AE6494-592C-4338-924C-83075893EDA9}">
      <dsp:nvSpPr>
        <dsp:cNvPr id="0" name=""/>
        <dsp:cNvSpPr/>
      </dsp:nvSpPr>
      <dsp:spPr>
        <a:xfrm>
          <a:off x="2663953" y="1676401"/>
          <a:ext cx="902205" cy="1066797"/>
        </a:xfrm>
        <a:prstGeom prst="upArrow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AE6A0C-9F45-426F-94B4-9FBFE454C50B}">
      <dsp:nvSpPr>
        <dsp:cNvPr id="0" name=""/>
        <dsp:cNvSpPr/>
      </dsp:nvSpPr>
      <dsp:spPr>
        <a:xfrm>
          <a:off x="640080" y="1708912"/>
          <a:ext cx="1365504" cy="12374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 dirty="0"/>
        </a:p>
      </dsp:txBody>
      <dsp:txXfrm>
        <a:off x="640080" y="1708912"/>
        <a:ext cx="1365504" cy="123748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8B5193-DCAB-4CE6-9C31-6726EDB8ABDD}">
      <dsp:nvSpPr>
        <dsp:cNvPr id="0" name=""/>
        <dsp:cNvSpPr/>
      </dsp:nvSpPr>
      <dsp:spPr>
        <a:xfrm rot="20552670">
          <a:off x="13094" y="1230370"/>
          <a:ext cx="4241010" cy="485659"/>
        </a:xfrm>
        <a:prstGeom prst="mathMin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832845-490F-4367-967B-8F40EC9631E2}">
      <dsp:nvSpPr>
        <dsp:cNvPr id="0" name=""/>
        <dsp:cNvSpPr/>
      </dsp:nvSpPr>
      <dsp:spPr>
        <a:xfrm>
          <a:off x="670560" y="177797"/>
          <a:ext cx="963166" cy="1117604"/>
        </a:xfrm>
        <a:prstGeom prst="downArrow">
          <a:avLst/>
        </a:prstGeom>
        <a:solidFill>
          <a:schemeClr val="accent4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74CD6C-DDC5-4ADC-812D-A84083E07109}">
      <dsp:nvSpPr>
        <dsp:cNvPr id="0" name=""/>
        <dsp:cNvSpPr/>
      </dsp:nvSpPr>
      <dsp:spPr>
        <a:xfrm>
          <a:off x="2261616" y="0"/>
          <a:ext cx="1365504" cy="12374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 dirty="0"/>
        </a:p>
      </dsp:txBody>
      <dsp:txXfrm>
        <a:off x="2261616" y="0"/>
        <a:ext cx="1365504" cy="1237488"/>
      </dsp:txXfrm>
    </dsp:sp>
    <dsp:sp modelId="{39AE6494-592C-4338-924C-83075893EDA9}">
      <dsp:nvSpPr>
        <dsp:cNvPr id="0" name=""/>
        <dsp:cNvSpPr/>
      </dsp:nvSpPr>
      <dsp:spPr>
        <a:xfrm>
          <a:off x="2663953" y="1676401"/>
          <a:ext cx="902205" cy="1066797"/>
        </a:xfrm>
        <a:prstGeom prst="upArrow">
          <a:avLst/>
        </a:prstGeom>
        <a:solidFill>
          <a:schemeClr val="accent4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AE6A0C-9F45-426F-94B4-9FBFE454C50B}">
      <dsp:nvSpPr>
        <dsp:cNvPr id="0" name=""/>
        <dsp:cNvSpPr/>
      </dsp:nvSpPr>
      <dsp:spPr>
        <a:xfrm>
          <a:off x="640080" y="1708912"/>
          <a:ext cx="1365504" cy="12374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 dirty="0"/>
        </a:p>
      </dsp:txBody>
      <dsp:txXfrm>
        <a:off x="640080" y="1708912"/>
        <a:ext cx="1365504" cy="123748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75F4C4-BEC5-44D0-A287-04616CBAA830}">
      <dsp:nvSpPr>
        <dsp:cNvPr id="0" name=""/>
        <dsp:cNvSpPr/>
      </dsp:nvSpPr>
      <dsp:spPr>
        <a:xfrm rot="10800000">
          <a:off x="551050" y="505840"/>
          <a:ext cx="1722882" cy="867918"/>
        </a:xfrm>
        <a:prstGeom prst="homePlate">
          <a:avLst/>
        </a:prstGeom>
        <a:noFill/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2728" tIns="76200" rIns="14224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rgbClr val="002060"/>
              </a:solidFill>
            </a:rPr>
            <a:t>Auditor PAPPs</a:t>
          </a:r>
        </a:p>
      </dsp:txBody>
      <dsp:txXfrm rot="10800000">
        <a:off x="768029" y="505840"/>
        <a:ext cx="1505903" cy="867918"/>
      </dsp:txXfrm>
    </dsp:sp>
    <dsp:sp modelId="{79ED447E-C25F-48C1-AB07-DE43931D0C14}">
      <dsp:nvSpPr>
        <dsp:cNvPr id="0" name=""/>
        <dsp:cNvSpPr/>
      </dsp:nvSpPr>
      <dsp:spPr>
        <a:xfrm>
          <a:off x="0" y="406399"/>
          <a:ext cx="1106039" cy="1066801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2000" r="-22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75F4C4-BEC5-44D0-A287-04616CBAA830}">
      <dsp:nvSpPr>
        <dsp:cNvPr id="0" name=""/>
        <dsp:cNvSpPr/>
      </dsp:nvSpPr>
      <dsp:spPr>
        <a:xfrm rot="10800000">
          <a:off x="710468" y="505840"/>
          <a:ext cx="1722882" cy="867918"/>
        </a:xfrm>
        <a:prstGeom prst="homePlate">
          <a:avLst/>
        </a:prstGeom>
        <a:noFill/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2728" tIns="76200" rIns="14224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rgbClr val="002060"/>
              </a:solidFill>
            </a:rPr>
            <a:t>Other PAPPs</a:t>
          </a:r>
        </a:p>
      </dsp:txBody>
      <dsp:txXfrm rot="10800000">
        <a:off x="927447" y="505840"/>
        <a:ext cx="1505903" cy="867918"/>
      </dsp:txXfrm>
    </dsp:sp>
    <dsp:sp modelId="{79ED447E-C25F-48C1-AB07-DE43931D0C14}">
      <dsp:nvSpPr>
        <dsp:cNvPr id="0" name=""/>
        <dsp:cNvSpPr/>
      </dsp:nvSpPr>
      <dsp:spPr>
        <a:xfrm>
          <a:off x="157449" y="406399"/>
          <a:ext cx="1106039" cy="1066801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2000" r="-22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75F4C4-BEC5-44D0-A287-04616CBAA830}">
      <dsp:nvSpPr>
        <dsp:cNvPr id="0" name=""/>
        <dsp:cNvSpPr/>
      </dsp:nvSpPr>
      <dsp:spPr>
        <a:xfrm rot="10800000">
          <a:off x="710468" y="505840"/>
          <a:ext cx="1722882" cy="867918"/>
        </a:xfrm>
        <a:prstGeom prst="homePlate">
          <a:avLst/>
        </a:prstGeom>
        <a:noFill/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2728" tIns="76200" rIns="14224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rgbClr val="002060"/>
              </a:solidFill>
            </a:rPr>
            <a:t>“Senior” PAIBs</a:t>
          </a:r>
        </a:p>
      </dsp:txBody>
      <dsp:txXfrm rot="10800000">
        <a:off x="927447" y="505840"/>
        <a:ext cx="1505903" cy="867918"/>
      </dsp:txXfrm>
    </dsp:sp>
    <dsp:sp modelId="{79ED447E-C25F-48C1-AB07-DE43931D0C14}">
      <dsp:nvSpPr>
        <dsp:cNvPr id="0" name=""/>
        <dsp:cNvSpPr/>
      </dsp:nvSpPr>
      <dsp:spPr>
        <a:xfrm>
          <a:off x="157449" y="406399"/>
          <a:ext cx="1106039" cy="1066801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1000" r="-11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75F4C4-BEC5-44D0-A287-04616CBAA830}">
      <dsp:nvSpPr>
        <dsp:cNvPr id="0" name=""/>
        <dsp:cNvSpPr/>
      </dsp:nvSpPr>
      <dsp:spPr>
        <a:xfrm rot="10800000">
          <a:off x="710468" y="505840"/>
          <a:ext cx="1722882" cy="867918"/>
        </a:xfrm>
        <a:prstGeom prst="homePlate">
          <a:avLst/>
        </a:prstGeom>
        <a:noFill/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2728" tIns="76200" rIns="14224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rgbClr val="002060"/>
              </a:solidFill>
            </a:rPr>
            <a:t>Other PAIBs</a:t>
          </a:r>
        </a:p>
      </dsp:txBody>
      <dsp:txXfrm rot="10800000">
        <a:off x="927447" y="505840"/>
        <a:ext cx="1505903" cy="867918"/>
      </dsp:txXfrm>
    </dsp:sp>
    <dsp:sp modelId="{79ED447E-C25F-48C1-AB07-DE43931D0C14}">
      <dsp:nvSpPr>
        <dsp:cNvPr id="0" name=""/>
        <dsp:cNvSpPr/>
      </dsp:nvSpPr>
      <dsp:spPr>
        <a:xfrm>
          <a:off x="157449" y="406399"/>
          <a:ext cx="1106039" cy="1066801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1000" b="-11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D3F0C1-7995-4703-A8E5-261F18D25B3D}">
      <dsp:nvSpPr>
        <dsp:cNvPr id="0" name=""/>
        <dsp:cNvSpPr/>
      </dsp:nvSpPr>
      <dsp:spPr>
        <a:xfrm>
          <a:off x="782786" y="0"/>
          <a:ext cx="8871585" cy="3756211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CE429BA-5B46-4E80-8172-F37DC7C7EA00}">
      <dsp:nvSpPr>
        <dsp:cNvPr id="0" name=""/>
        <dsp:cNvSpPr/>
      </dsp:nvSpPr>
      <dsp:spPr>
        <a:xfrm>
          <a:off x="0" y="1126863"/>
          <a:ext cx="3131147" cy="150248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Obtain and understanding of the matter</a:t>
          </a:r>
        </a:p>
      </dsp:txBody>
      <dsp:txXfrm>
        <a:off x="73345" y="1200208"/>
        <a:ext cx="2984457" cy="1355794"/>
      </dsp:txXfrm>
    </dsp:sp>
    <dsp:sp modelId="{56146C0F-1B08-4B3F-A056-C27CD7FEB110}">
      <dsp:nvSpPr>
        <dsp:cNvPr id="0" name=""/>
        <dsp:cNvSpPr/>
      </dsp:nvSpPr>
      <dsp:spPr>
        <a:xfrm>
          <a:off x="3653005" y="1126863"/>
          <a:ext cx="3131147" cy="150248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Addressing the matter</a:t>
          </a:r>
        </a:p>
      </dsp:txBody>
      <dsp:txXfrm>
        <a:off x="3726350" y="1200208"/>
        <a:ext cx="2984457" cy="1355794"/>
      </dsp:txXfrm>
    </dsp:sp>
    <dsp:sp modelId="{79B71DE9-FC0F-476B-A4F1-E0E8F2D299E1}">
      <dsp:nvSpPr>
        <dsp:cNvPr id="0" name=""/>
        <dsp:cNvSpPr/>
      </dsp:nvSpPr>
      <dsp:spPr>
        <a:xfrm>
          <a:off x="7306011" y="1126863"/>
          <a:ext cx="3131147" cy="150248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Determining whether further action is needed</a:t>
          </a:r>
        </a:p>
      </dsp:txBody>
      <dsp:txXfrm>
        <a:off x="7379356" y="1200208"/>
        <a:ext cx="2984457" cy="13557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3">
  <dgm:title val=""/>
  <dgm:desc val=""/>
  <dgm:catLst>
    <dgm:cat type="relationship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l" for="ch" forName="downArrow" refType="w" fact="0.1"/>
              <dgm:constr type="t" for="ch" forName="downArrow" refType="h" fact="0.05"/>
              <dgm:constr type="lOff" for="ch" forName="downArrow" refType="w" fact="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r" for="ch" forName="downArrowText" refType="w" fact="0.8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r" for="ch" forName="upArrow" refType="w" fact="0.9"/>
              <dgm:constr type="rOff" for="ch" forName="upArrow" refType="w" fact="-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l" for="ch" forName="upArrowText" refType="w" fact="0.15"/>
              <dgm:constr type="primFontSz" for="ch" ptType="node" op="equ" val="65"/>
            </dgm:constrLst>
          </dgm:if>
          <dgm:else name="Name4">
            <dgm:constrLst>
              <dgm:constr type="w" for="ch" forName="downArrow" refType="w" fact="0.4"/>
              <dgm:constr type="h" for="ch" forName="downArrow" refType="h" fact="0.8"/>
              <dgm:constr type="l" for="ch" forName="downArrow" refType="w" fact="0.02"/>
              <dgm:constr type="t" for="ch" forName="downArrow" refType="h" fact="0.05"/>
              <dgm:constr type="lOff" for="ch" forName="downArrow" refType="w" fact="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r" for="ch" forName="downArrowText" refType="w"/>
              <dgm:constr type="primFontSz" for="ch" ptType="node" op="equ" val="65"/>
            </dgm:constrLst>
          </dgm:else>
        </dgm:choose>
      </dgm:if>
      <dgm:else name="Name5">
        <dgm:choose name="Name6">
          <dgm:if name="Name7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r" for="ch" forName="downArrow" refType="w" fact="0.9"/>
              <dgm:constr type="t" for="ch" forName="downArrow" refType="h" fact="0.05"/>
              <dgm:constr type="rOff" for="ch" forName="downArrow" refType="w" fact="-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l" for="ch" forName="downArrowText" refType="w" fact="0.1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l" for="ch" forName="upArrow" refType="w" fact="0.1"/>
              <dgm:constr type="lOff" for="ch" forName="upArrow" refType="w" fact="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r" for="ch" forName="upArrowText" refType="w" fact="0.85"/>
              <dgm:constr type="primFontSz" for="ch" ptType="node" op="equ" val="65"/>
            </dgm:constrLst>
          </dgm:if>
          <dgm:else name="Name8">
            <dgm:constrLst>
              <dgm:constr type="w" for="ch" forName="downArrow" refType="w" fact="0.4"/>
              <dgm:constr type="h" for="ch" forName="downArrow" refType="h" fact="0.8"/>
              <dgm:constr type="r" for="ch" forName="downArrow" refType="w" fact="0.98"/>
              <dgm:constr type="t" for="ch" forName="downArrow" refType="h" fact="0.05"/>
              <dgm:constr type="rOff" for="ch" forName="downArrow" refType="w" fact="-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l" for="ch" forName="downArrowText"/>
              <dgm:constr type="primFontSz" for="ch" ptType="node" op="equ" val="65"/>
            </dgm:constrLst>
          </dgm:else>
        </dgm:choose>
      </dgm:else>
    </dgm:choose>
    <dgm:ruleLst/>
    <dgm:choose name="Name9">
      <dgm:if name="Name10" axis="ch" ptType="node" func="cnt" op="gte" val="2">
        <dgm:layoutNode name="divider" styleLbl="fgShp">
          <dgm:alg type="sp"/>
          <dgm:choose name="Name11">
            <dgm:if name="Name12" func="var" arg="dir" op="equ" val="norm">
              <dgm:shape xmlns:r="http://schemas.openxmlformats.org/officeDocument/2006/relationships" rot="-5" type="mathMinus" r:blip="">
                <dgm:adjLst/>
              </dgm:shape>
            </dgm:if>
            <dgm:else name="Name13">
              <dgm:shape xmlns:r="http://schemas.openxmlformats.org/officeDocument/2006/relationships" rot="5" type="mathMinus" r:blip="">
                <dgm:adjLst/>
              </dgm:shape>
            </dgm:else>
          </dgm:choose>
          <dgm:presOf/>
          <dgm:constrLst/>
          <dgm:ruleLst/>
        </dgm:layoutNode>
      </dgm:if>
      <dgm:else name="Name14"/>
    </dgm:choose>
    <dgm:forEach name="Name15" axis="ch" ptType="node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  <dgm:forEach name="Name16" axis="ch" ptType="node" st="2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3">
  <dgm:title val=""/>
  <dgm:desc val=""/>
  <dgm:catLst>
    <dgm:cat type="relationship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l" for="ch" forName="downArrow" refType="w" fact="0.1"/>
              <dgm:constr type="t" for="ch" forName="downArrow" refType="h" fact="0.05"/>
              <dgm:constr type="lOff" for="ch" forName="downArrow" refType="w" fact="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r" for="ch" forName="downArrowText" refType="w" fact="0.8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r" for="ch" forName="upArrow" refType="w" fact="0.9"/>
              <dgm:constr type="rOff" for="ch" forName="upArrow" refType="w" fact="-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l" for="ch" forName="upArrowText" refType="w" fact="0.15"/>
              <dgm:constr type="primFontSz" for="ch" ptType="node" op="equ" val="65"/>
            </dgm:constrLst>
          </dgm:if>
          <dgm:else name="Name4">
            <dgm:constrLst>
              <dgm:constr type="w" for="ch" forName="downArrow" refType="w" fact="0.4"/>
              <dgm:constr type="h" for="ch" forName="downArrow" refType="h" fact="0.8"/>
              <dgm:constr type="l" for="ch" forName="downArrow" refType="w" fact="0.02"/>
              <dgm:constr type="t" for="ch" forName="downArrow" refType="h" fact="0.05"/>
              <dgm:constr type="lOff" for="ch" forName="downArrow" refType="w" fact="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r" for="ch" forName="downArrowText" refType="w"/>
              <dgm:constr type="primFontSz" for="ch" ptType="node" op="equ" val="65"/>
            </dgm:constrLst>
          </dgm:else>
        </dgm:choose>
      </dgm:if>
      <dgm:else name="Name5">
        <dgm:choose name="Name6">
          <dgm:if name="Name7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r" for="ch" forName="downArrow" refType="w" fact="0.9"/>
              <dgm:constr type="t" for="ch" forName="downArrow" refType="h" fact="0.05"/>
              <dgm:constr type="rOff" for="ch" forName="downArrow" refType="w" fact="-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l" for="ch" forName="downArrowText" refType="w" fact="0.1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l" for="ch" forName="upArrow" refType="w" fact="0.1"/>
              <dgm:constr type="lOff" for="ch" forName="upArrow" refType="w" fact="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r" for="ch" forName="upArrowText" refType="w" fact="0.85"/>
              <dgm:constr type="primFontSz" for="ch" ptType="node" op="equ" val="65"/>
            </dgm:constrLst>
          </dgm:if>
          <dgm:else name="Name8">
            <dgm:constrLst>
              <dgm:constr type="w" for="ch" forName="downArrow" refType="w" fact="0.4"/>
              <dgm:constr type="h" for="ch" forName="downArrow" refType="h" fact="0.8"/>
              <dgm:constr type="r" for="ch" forName="downArrow" refType="w" fact="0.98"/>
              <dgm:constr type="t" for="ch" forName="downArrow" refType="h" fact="0.05"/>
              <dgm:constr type="rOff" for="ch" forName="downArrow" refType="w" fact="-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l" for="ch" forName="downArrowText"/>
              <dgm:constr type="primFontSz" for="ch" ptType="node" op="equ" val="65"/>
            </dgm:constrLst>
          </dgm:else>
        </dgm:choose>
      </dgm:else>
    </dgm:choose>
    <dgm:ruleLst/>
    <dgm:choose name="Name9">
      <dgm:if name="Name10" axis="ch" ptType="node" func="cnt" op="gte" val="2">
        <dgm:layoutNode name="divider" styleLbl="fgShp">
          <dgm:alg type="sp"/>
          <dgm:choose name="Name11">
            <dgm:if name="Name12" func="var" arg="dir" op="equ" val="norm">
              <dgm:shape xmlns:r="http://schemas.openxmlformats.org/officeDocument/2006/relationships" rot="-5" type="mathMinus" r:blip="">
                <dgm:adjLst/>
              </dgm:shape>
            </dgm:if>
            <dgm:else name="Name13">
              <dgm:shape xmlns:r="http://schemas.openxmlformats.org/officeDocument/2006/relationships" rot="5" type="mathMinus" r:blip="">
                <dgm:adjLst/>
              </dgm:shape>
            </dgm:else>
          </dgm:choose>
          <dgm:presOf/>
          <dgm:constrLst/>
          <dgm:ruleLst/>
        </dgm:layoutNode>
      </dgm:if>
      <dgm:else name="Name14"/>
    </dgm:choose>
    <dgm:forEach name="Name15" axis="ch" ptType="node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  <dgm:forEach name="Name16" axis="ch" ptType="node" st="2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9D0781-142E-CC49-A611-A51DCE654331}" type="datetimeFigureOut">
              <a:rPr lang="en-US" smtClean="0"/>
              <a:t>9/14/2025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D7B25E-7D87-DB4C-BF4D-098E9D2844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207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6942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D146BA-1321-9F8D-9233-7B7E4C09B8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31691A4-2BC0-9445-C71E-2621EFA51FE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8AED89-CF98-B953-E551-A3BF3104B6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7E5288-4501-9AAE-43CB-A255B23C0F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D7B25E-7D87-DB4C-BF4D-098E9D28449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45773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8C7EB9-C680-46EB-8FFF-EE6B1C7D2BF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80559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8C7EB9-C680-46EB-8FFF-EE6B1C7D2BF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61323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B8C7EB9-C680-46EB-8FFF-EE6B1C7D2BF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23442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BE5575-E947-6FAC-E1B1-5E2D739342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2F8CE0A-3A71-F2BB-961E-807D6FCDD9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18D4EFA-6378-41B2-9195-E4FA9D8D78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02A83A-7319-89A4-5EEE-03582AFFBD8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77551F-2C26-5D4E-AA97-F437309E464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72125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0148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FD0E32-650E-AA2C-F21F-2B6B18A90B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AEF2448-5502-8FB9-431F-FA31DD2C746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987F763-D576-8E18-E48A-874D0EA21C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D247BE-A7EE-A53F-3CE5-760E6AE7BC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D7B25E-7D87-DB4C-BF4D-098E9D28449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11408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8535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9673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D7B25E-7D87-DB4C-BF4D-098E9D28449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50914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Calibri"/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1403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98958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140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76002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5917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66430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36407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90888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67602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52636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2040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2F3424-30B5-47D2-BBBD-F8A6090E189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623963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47607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51346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642079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29122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4828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02F3424-30B5-47D2-BBBD-F8A6090E189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32504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Calibri"/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6D7B25E-7D87-DB4C-BF4D-098E9D28449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3752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B1FE40-FF55-35C1-F6E0-AC82E3E4B3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E5B13A4-CDFD-52CE-A3B2-52DFEE0C8F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C74B791-CD42-2648-D403-A40B922DBA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/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A38B9E-DC1B-92A8-9127-5A7CC9009F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D7B25E-7D87-DB4C-BF4D-098E9D28449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56488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8A0C2C-B98B-3ECD-6940-CBF114D6FC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B1AF037-00C2-ED3A-20CD-5DB00CAC931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BA8D4D2-A554-25BA-B3CA-4D1279CA5A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073FE4-F5B8-DF89-0545-EBA8D434A1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D7B25E-7D87-DB4C-BF4D-098E9D28449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00532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C01416-DCCF-E689-7DB0-0FF49622B5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B5404AC-25C9-E988-2320-802BAC0A95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97B5C5B-DB68-5437-9F53-FE0FA4DCA1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782BFF-25C0-0F09-D9AA-F779DA5E1E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D7B25E-7D87-DB4C-BF4D-098E9D28449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00790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6E195C-E704-BD34-98D6-7D3FCEA314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D57F12C-C1BE-15B4-6DB9-C1E1B3D261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FFF59CC-B77F-7A2B-8D6E-23B5F76112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6C068D-C280-3832-DC24-B058B7A3B03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6D7B25E-7D87-DB4C-BF4D-098E9D28449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17705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7.xml"/><Relationship Id="rId5" Type="http://schemas.openxmlformats.org/officeDocument/2006/relationships/hyperlink" Target="https://www.ifac.org/who-we-are/operations" TargetMode="External"/><Relationship Id="rId4" Type="http://schemas.openxmlformats.org/officeDocument/2006/relationships/image" Target="../media/image12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7.xml"/><Relationship Id="rId5" Type="http://schemas.openxmlformats.org/officeDocument/2006/relationships/hyperlink" Target="https://www.ifac.org/who-we-are/operations" TargetMode="External"/><Relationship Id="rId4" Type="http://schemas.openxmlformats.org/officeDocument/2006/relationships/image" Target="../media/image5.png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7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7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8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8.xml"/><Relationship Id="rId4" Type="http://schemas.microsoft.com/office/2007/relationships/hdphoto" Target="../media/hdphoto2.wdp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8.xml"/><Relationship Id="rId6" Type="http://schemas.openxmlformats.org/officeDocument/2006/relationships/hyperlink" Target="https://www.ifac.org/who-we-are/operations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D398E4A3-EAC0-0BE6-2F4B-EFA6998C6A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49344"/>
          <a:stretch/>
        </p:blipFill>
        <p:spPr>
          <a:xfrm>
            <a:off x="4876874" y="396606"/>
            <a:ext cx="2438252" cy="133911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1"/>
            <a:ext cx="12192001" cy="41148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820091" y="3057085"/>
            <a:ext cx="8751026" cy="2416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800" b="0" i="0" spc="0" baseline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Foundation for Ethics and Audit (IFEA) is a nonprofit organization dedicated to promoting high-quality, international standards in the areas of ethics, audit, and assurance, with the aim of serving the public good. IFEA accomplishes its mission through its two standard-setting bodies, the International Auditing and Assurance Standards Board (IAASB) and the International Ethics Standards Board for Accountants (IESBA).</a:t>
            </a:r>
          </a:p>
          <a:p>
            <a:endParaRPr lang="en-US" sz="1600">
              <a:solidFill>
                <a:schemeClr val="accent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F0A1493-6F9D-207E-E573-E4621BFDDE30}"/>
              </a:ext>
            </a:extLst>
          </p:cNvPr>
          <p:cNvSpPr txBox="1"/>
          <p:nvPr userDrawn="1"/>
        </p:nvSpPr>
        <p:spPr>
          <a:xfrm>
            <a:off x="0" y="2340192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IFEA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231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A214976-CBA0-A1D5-F9B2-58760B53489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5447084" y="528809"/>
            <a:ext cx="1297833" cy="123239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8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Auditing and Assurance Standards Board sets</a:t>
            </a:r>
          </a:p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high-quality international standards for auditing, assurance, and quality</a:t>
            </a:r>
          </a:p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management that strengthen public confidence in the global profession.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7644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DC415EB-A487-D16E-226A-55CB1BAFF30B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8014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BCD19FE-E24B-5B6B-1EF8-3FFD17CAAFFD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8741710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3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6">
                    <a:lumMod val="25000"/>
                  </a:schemeClr>
                </a:solidFill>
              </a:defRPr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accent6">
                    <a:lumMod val="50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>
                <a:solidFill>
                  <a:schemeClr val="accent6">
                    <a:lumMod val="2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6353359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53D5903-92D0-85B3-FD78-C21E34898378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8634761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BADDF4F-246E-E1A3-EE57-31294875A131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7774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634AAC0-E37B-AECD-B0C9-397FC19E4B7B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accent3">
              <a:lumMod val="40000"/>
              <a:lumOff val="6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6744873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7979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3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5667337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FCE4C2E-5C63-3EBB-3834-27937C7731E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261257"/>
            <a:ext cx="12192000" cy="6858000"/>
          </a:xfrm>
          <a:prstGeom prst="rect">
            <a:avLst/>
          </a:prstGeom>
          <a:solidFill>
            <a:schemeClr val="bg1">
              <a:alpha val="86987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4AA0A4-509C-58B0-D678-2AF67A7859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5384227" y="495759"/>
            <a:ext cx="1290865" cy="12779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7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Ethics Standards Board for Accountants sets high-quality, international ethics standards for corporate reporting and assurance, including auditor independence requirements, to elevate stakeholders’ trust in corporate information.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656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32C3F87-8534-794D-D9F4-3A3B5333D039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>
            <a:lvl1pPr>
              <a:defRPr b="0"/>
            </a:lvl1pPr>
          </a:lstStyle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8851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4E6FE22-28C4-F2FA-64F1-AECE61007F9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9658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F1F2C2-5603-80C4-F944-EE8CBAD843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9181248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4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5828163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424F7E-D432-6D9B-5A77-A1937BD53B1F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25518912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71B67D-B046-7A67-943B-7E7406368E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2193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0F510E1-6BA1-3126-8286-06D24463D03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1878968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6465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8890032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Slide - Bei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997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9317764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22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03307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3794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12" name="Picture 11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5E312B8-4194-3560-49B8-411937A0A0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2690" t="4710" r="26846" b="50559"/>
          <a:stretch/>
        </p:blipFill>
        <p:spPr>
          <a:xfrm>
            <a:off x="7413716" y="1579418"/>
            <a:ext cx="3689139" cy="3545318"/>
          </a:xfrm>
          <a:prstGeom prst="rect">
            <a:avLst/>
          </a:prstGeom>
        </p:spPr>
      </p:pic>
      <p:pic>
        <p:nvPicPr>
          <p:cNvPr id="9" name="Picture 8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4A0277F1-AC01-04DA-2CEF-6D5AEB2D56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63659" y="912462"/>
            <a:ext cx="1512376" cy="1639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831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91F8E24-1552-6295-5442-EAECFDF1C10C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6978872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55178" y="0"/>
            <a:ext cx="5636821" cy="6858000"/>
          </a:xfrm>
          <a:prstGeom prst="rect">
            <a:avLst/>
          </a:prstGeom>
          <a:solidFill>
            <a:schemeClr val="tx1">
              <a:alpha val="39658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F363A2D0-3348-EDCB-E9C1-55CD69A8AA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7500357" y="1609106"/>
            <a:ext cx="3808036" cy="361603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01984"/>
            <a:ext cx="4495800" cy="81939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A12F54EA-E923-FB2D-AB1B-5212D0245E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64097" y="862181"/>
            <a:ext cx="2923007" cy="1018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5575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- Title Slide -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0EBB435-D6F2-2671-F9B1-83F257BFAD0D}"/>
              </a:ext>
            </a:extLst>
          </p:cNvPr>
          <p:cNvSpPr/>
          <p:nvPr userDrawn="1"/>
        </p:nvSpPr>
        <p:spPr>
          <a:xfrm>
            <a:off x="6567054" y="0"/>
            <a:ext cx="5624945" cy="6858000"/>
          </a:xfrm>
          <a:prstGeom prst="rect">
            <a:avLst/>
          </a:prstGeom>
          <a:solidFill>
            <a:schemeClr val="tx1">
              <a:alpha val="3974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6A9C286-81AB-6D4F-560A-EE17333B15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7659585" y="1604901"/>
            <a:ext cx="3674426" cy="363768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2968831"/>
            <a:ext cx="4495800" cy="11043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Slide Title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3400" y="4013860"/>
            <a:ext cx="4495800" cy="95002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1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3400" y="5733453"/>
            <a:ext cx="44958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 b="0" i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CF8E644-0137-29E6-325D-654CB8ECA7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415471" y="828102"/>
            <a:ext cx="2904473" cy="106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0393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3168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544" userDrawn="1">
          <p15:clr>
            <a:srgbClr val="FBAE40"/>
          </p15:clr>
        </p15:guide>
        <p15:guide id="5" pos="336" userDrawn="1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-59377"/>
            <a:ext cx="12192000" cy="6917377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5" name="Picture 4" descr="A black background with blue text&#10;&#10;Description automatically generated">
            <a:extLst>
              <a:ext uri="{FF2B5EF4-FFF2-40B4-BE49-F238E27FC236}">
                <a16:creationId xmlns:a16="http://schemas.microsoft.com/office/drawing/2014/main" id="{90B9318E-6CFB-517A-8DC1-DBE5229A04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621" t="9534" r="69630" b="17595"/>
          <a:stretch/>
        </p:blipFill>
        <p:spPr>
          <a:xfrm>
            <a:off x="278323" y="1235037"/>
            <a:ext cx="2426139" cy="2303814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8460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73881"/>
            <a:ext cx="3831336" cy="86975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1"/>
            <a:ext cx="3011424" cy="89064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80594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5" y="3692914"/>
            <a:ext cx="88588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IAASB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Auditing and Assurance Standards Board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50242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482AA819-BD9E-C600-05A0-6FD2382E0C32}"/>
              </a:ext>
            </a:extLst>
          </p:cNvPr>
          <p:cNvSpPr txBox="1"/>
          <p:nvPr userDrawn="1"/>
        </p:nvSpPr>
        <p:spPr>
          <a:xfrm>
            <a:off x="8953997" y="3800109"/>
            <a:ext cx="273132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215301C7-F4D1-3414-B19F-13341E6B475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1625354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2640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- Title Slide - Bottom Info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3B624FA-76FB-3BD9-ECAC-47BD68E258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331548" y="1199409"/>
            <a:ext cx="2423527" cy="2399293"/>
          </a:xfrm>
          <a:prstGeom prst="rect">
            <a:avLst/>
          </a:prstGeom>
        </p:spPr>
      </p:pic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50000"/>
          </a:blip>
          <a:srcRect b="16161"/>
          <a:stretch/>
        </p:blipFill>
        <p:spPr>
          <a:xfrm>
            <a:off x="5462649" y="131049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85756"/>
            <a:ext cx="3831336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56320" y="4773880"/>
            <a:ext cx="3011424" cy="99752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19246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5" y="3704785"/>
            <a:ext cx="8526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International Ethics Standards Board for Accountants  | 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6211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ABCCA985-B729-3249-3152-0C8201ECB55A}"/>
              </a:ext>
            </a:extLst>
          </p:cNvPr>
          <p:cNvSpPr txBox="1"/>
          <p:nvPr userDrawn="1"/>
        </p:nvSpPr>
        <p:spPr>
          <a:xfrm>
            <a:off x="8823365" y="3811980"/>
            <a:ext cx="30044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0">
                <a:solidFill>
                  <a:schemeClr val="accent1"/>
                </a:solidFill>
              </a:rPr>
              <a:t>AN IFEA BOARD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075B9A43-F3C7-E4C5-45D8-20D288E2A3D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4736009"/>
            <a:ext cx="3360737" cy="1117600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040982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3168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- Title Slide - Bottom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6ABF2EA-1D36-2A49-4D30-653A990F320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5187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noFill/>
              </a:ln>
            </a:endParaRPr>
          </a:p>
        </p:txBody>
      </p:sp>
      <p:pic>
        <p:nvPicPr>
          <p:cNvPr id="9" name="Picture 8" descr="A black and white logo&#10;&#10;Description automatically generated">
            <a:extLst>
              <a:ext uri="{FF2B5EF4-FFF2-40B4-BE49-F238E27FC236}">
                <a16:creationId xmlns:a16="http://schemas.microsoft.com/office/drawing/2014/main" id="{93E76EC2-6B7F-D6A6-4A4D-2C090D37B5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95800" y="4797630"/>
            <a:ext cx="3831336" cy="124690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Title Subhead</a:t>
            </a:r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B5ED133-93DF-9A24-6B85-817A2B86407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47176" y="4797630"/>
            <a:ext cx="3011424" cy="125878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en-US"/>
              <a:t>By/Date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A718C1F-DC02-89F7-8ED2-1067EC21869E}"/>
              </a:ext>
            </a:extLst>
          </p:cNvPr>
          <p:cNvCxnSpPr/>
          <p:nvPr userDrawn="1"/>
        </p:nvCxnSpPr>
        <p:spPr>
          <a:xfrm>
            <a:off x="533400" y="4202855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9C08B664-82EC-FC67-05F8-0A7D301DB513}"/>
              </a:ext>
            </a:extLst>
          </p:cNvPr>
          <p:cNvSpPr txBox="1"/>
          <p:nvPr userDrawn="1"/>
        </p:nvSpPr>
        <p:spPr>
          <a:xfrm>
            <a:off x="463296" y="3715175"/>
            <a:ext cx="70419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400" b="1" i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IFEA</a:t>
            </a:r>
            <a:r>
              <a:rPr lang="en-US" sz="2400" b="1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  |  </a:t>
            </a:r>
            <a:r>
              <a:rPr lang="en-US" sz="2400" b="0" i="0">
                <a:solidFill>
                  <a:schemeClr val="accent1"/>
                </a:solidFill>
                <a:latin typeface="Calibri Light" panose="020F0302020204030204" pitchFamily="34" charset="0"/>
                <a:cs typeface="Calibri Light" panose="020F0302020204030204" pitchFamily="34" charset="0"/>
              </a:rPr>
              <a:t>International Foundation for Ethics and Audit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1685A51-9664-5AC1-CBE0-70CBC0406227}"/>
              </a:ext>
            </a:extLst>
          </p:cNvPr>
          <p:cNvCxnSpPr/>
          <p:nvPr userDrawn="1"/>
        </p:nvCxnSpPr>
        <p:spPr>
          <a:xfrm>
            <a:off x="539496" y="3672503"/>
            <a:ext cx="111252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4" name="Picture 13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FF3646A3-4C7F-3CD6-00D3-4A7F5B23D9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2690" t="4710" r="26846" b="50559"/>
          <a:stretch/>
        </p:blipFill>
        <p:spPr>
          <a:xfrm>
            <a:off x="237271" y="1221673"/>
            <a:ext cx="2362852" cy="2270736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257A572-0F02-E222-38AB-3B2EB549EA5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3400" y="4738254"/>
            <a:ext cx="3360737" cy="1341912"/>
          </a:xfrm>
        </p:spPr>
        <p:txBody>
          <a:bodyPr>
            <a:norm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0614421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  <p15:guide id="5" pos="336" userDrawn="1">
          <p15:clr>
            <a:srgbClr val="FBAE40"/>
          </p15:clr>
        </p15:guide>
        <p15:guide id="6" orient="horz" pos="3168" userDrawn="1">
          <p15:clr>
            <a:srgbClr val="FBAE40"/>
          </p15:clr>
        </p15:guide>
        <p15:guide id="7" pos="7344" userDrawn="1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Slide - Bei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997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68321136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-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60000"/>
              <a:lumOff val="40000"/>
              <a:alpha val="4035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10000"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42970186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-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41000"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9808914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Slide - Bei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9978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rcRect t="7701" b="7701"/>
          <a:stretch/>
        </p:blipFill>
        <p:spPr>
          <a:xfrm>
            <a:off x="4514850" y="0"/>
            <a:ext cx="767714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762249"/>
          </a:xfrm>
        </p:spPr>
        <p:txBody>
          <a:bodyPr anchor="b"/>
          <a:lstStyle>
            <a:lvl1pPr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/>
              <a:t>Section Slide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1600" cap="all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Copy describing section/information</a:t>
            </a:r>
          </a:p>
        </p:txBody>
      </p:sp>
    </p:spTree>
    <p:extLst>
      <p:ext uri="{BB962C8B-B14F-4D97-AF65-F5344CB8AC3E}">
        <p14:creationId xmlns:p14="http://schemas.microsoft.com/office/powerpoint/2010/main" val="19638207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lobe with lights and dots&#10;&#10;Description automatically generated with medium confidence">
            <a:extLst>
              <a:ext uri="{FF2B5EF4-FFF2-40B4-BE49-F238E27FC236}">
                <a16:creationId xmlns:a16="http://schemas.microsoft.com/office/drawing/2014/main" id="{87A4172F-7958-2A2C-FAED-B373B360DC8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20411" b="12735"/>
          <a:stretch/>
        </p:blipFill>
        <p:spPr>
          <a:xfrm>
            <a:off x="0" y="-1"/>
            <a:ext cx="12192000" cy="455088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0" y="4465122"/>
            <a:ext cx="12192000" cy="2392878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50584" y="4720876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819649" y="5060395"/>
            <a:ext cx="5485659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5926717" y="4900058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55489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tx2">
              <a:lumMod val="20000"/>
              <a:lumOff val="80000"/>
              <a:alpha val="3982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67239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70544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DE969F4-97EE-EE7D-0DD9-11837211B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08024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871245D-1270-0085-04EB-A2436AC3CA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00" b="7900"/>
          <a:stretch/>
        </p:blipFill>
        <p:spPr>
          <a:xfrm>
            <a:off x="0" y="14286"/>
            <a:ext cx="12192000" cy="684371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269972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-Im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C8E723A3-AAFB-5829-A257-05340351DE9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A group of people sitting around a table&#10;&#10;Description automatically generated">
            <a:extLst>
              <a:ext uri="{FF2B5EF4-FFF2-40B4-BE49-F238E27FC236}">
                <a16:creationId xmlns:a16="http://schemas.microsoft.com/office/drawing/2014/main" id="{06E414A0-FEB2-9CAB-42A4-E220C092CF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50000"/>
          </a:blip>
          <a:srcRect t="15625"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5165766" y="3918857"/>
            <a:ext cx="7026234" cy="2939143"/>
          </a:xfrm>
          <a:prstGeom prst="rect">
            <a:avLst/>
          </a:prstGeom>
          <a:solidFill>
            <a:schemeClr val="tx1">
              <a:alpha val="94799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8214" y="4602122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5784025" y="5452281"/>
            <a:ext cx="5378780" cy="1055398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5879212" y="4555672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478489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Quote - Im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1000"/>
          </a:blip>
          <a:srcRect t="7591" b="7591"/>
          <a:stretch/>
        </p:blipFill>
        <p:spPr>
          <a:xfrm flipH="1">
            <a:off x="-1957389" y="-238245"/>
            <a:ext cx="7943851" cy="70962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29188" y="1700214"/>
            <a:ext cx="6418262" cy="85725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Headline / 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4900" y="3100387"/>
            <a:ext cx="6432550" cy="2989263"/>
          </a:xfrm>
        </p:spPr>
        <p:txBody>
          <a:bodyPr>
            <a:normAutofit/>
          </a:bodyPr>
          <a:lstStyle>
            <a:lvl1pPr marL="0" indent="0">
              <a:buNone/>
              <a:defRPr sz="2000" cap="none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or quote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0F068C0-BB03-ED34-CB9A-E98097B666EC}"/>
              </a:ext>
            </a:extLst>
          </p:cNvPr>
          <p:cNvCxnSpPr>
            <a:cxnSpLocks/>
          </p:cNvCxnSpPr>
          <p:nvPr userDrawn="1"/>
        </p:nvCxnSpPr>
        <p:spPr>
          <a:xfrm flipH="1">
            <a:off x="4972050" y="2900363"/>
            <a:ext cx="600075" cy="0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205725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Quote - Im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0D243CB-F251-2C5C-ED1A-E8B46C15D0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1000"/>
          </a:blip>
          <a:srcRect t="7591" b="7591"/>
          <a:stretch/>
        </p:blipFill>
        <p:spPr>
          <a:xfrm flipH="1">
            <a:off x="-1957389" y="-238245"/>
            <a:ext cx="7943851" cy="709624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29188" y="1700214"/>
            <a:ext cx="6418262" cy="85725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 / 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914900" y="3100387"/>
            <a:ext cx="6432550" cy="2989263"/>
          </a:xfrm>
        </p:spPr>
        <p:txBody>
          <a:bodyPr>
            <a:normAutofit/>
          </a:bodyPr>
          <a:lstStyle>
            <a:lvl1pPr marL="0" indent="0">
              <a:buNone/>
              <a:defRPr sz="20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or quote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0F068C0-BB03-ED34-CB9A-E98097B666EC}"/>
              </a:ext>
            </a:extLst>
          </p:cNvPr>
          <p:cNvCxnSpPr>
            <a:cxnSpLocks/>
          </p:cNvCxnSpPr>
          <p:nvPr userDrawn="1"/>
        </p:nvCxnSpPr>
        <p:spPr>
          <a:xfrm flipH="1">
            <a:off x="4972050" y="2900363"/>
            <a:ext cx="600075" cy="0"/>
          </a:xfrm>
          <a:prstGeom prst="line">
            <a:avLst/>
          </a:prstGeom>
          <a:ln w="762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32120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 Page - 3 Log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476720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C840030-2A8B-90A8-AD4A-3BF64A39938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864650" y="5056186"/>
            <a:ext cx="1490554" cy="16160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9FDF5DF-B7CB-0F00-E463-F9AB78711A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495151" y="5746648"/>
            <a:ext cx="2126187" cy="74109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10D6C7B-9708-ECB6-8CC3-3CAF592DD76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4699052" y="5699286"/>
            <a:ext cx="2219099" cy="811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38C7C42-AF72-EE18-C509-0EAF382C478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alphaModFix amt="15000"/>
          </a:blip>
          <a:srcRect t="-1380" b="17684"/>
          <a:stretch/>
        </p:blipFill>
        <p:spPr>
          <a:xfrm>
            <a:off x="5462649" y="130629"/>
            <a:ext cx="6729351" cy="6727371"/>
          </a:xfrm>
          <a:prstGeom prst="rect">
            <a:avLst/>
          </a:prstGeom>
        </p:spPr>
      </p:pic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1D873ABF-F8A2-7130-507B-CDB1A29202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500260" y="5823917"/>
            <a:ext cx="2208810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err="1"/>
              <a:t>EthicsandAudit.org</a:t>
            </a:r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3FC046F-DF83-B46E-9BF2-477CF953074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6858771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</a:lstStyle>
          <a:p>
            <a:pPr lvl="0"/>
            <a:r>
              <a:rPr lang="en-US"/>
              <a:t>International Foundation for Ethics and Audit</a:t>
            </a:r>
          </a:p>
        </p:txBody>
      </p:sp>
    </p:spTree>
    <p:extLst>
      <p:ext uri="{BB962C8B-B14F-4D97-AF65-F5344CB8AC3E}">
        <p14:creationId xmlns:p14="http://schemas.microsoft.com/office/powerpoint/2010/main" val="200164881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AASB Bac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40000"/>
              <a:lumOff val="60000"/>
              <a:alpha val="59666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776999-BB7B-63F5-E23A-1BA4C26619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</a:blip>
          <a:srcRect t="7591" b="7591"/>
          <a:stretch/>
        </p:blipFill>
        <p:spPr>
          <a:xfrm>
            <a:off x="6626822" y="-142875"/>
            <a:ext cx="8236942" cy="735806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49FDF5DF-B7CB-0F00-E463-F9AB78711A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827205" y="4972051"/>
            <a:ext cx="3610656" cy="125852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5AA75F5-0A89-1A6E-6AD7-9CEDD104B8F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15000"/>
          </a:blip>
          <a:srcRect t="-789" b="16650"/>
          <a:stretch/>
        </p:blipFill>
        <p:spPr>
          <a:xfrm>
            <a:off x="5462649" y="95003"/>
            <a:ext cx="6729351" cy="6762997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ADF24AB-90E7-2EA8-48FD-CF32569F94F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12778" y="5705167"/>
            <a:ext cx="1496291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IAASB.org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DEF2FB99-A42B-3D6A-4919-12D58339E2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9428978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International Auditing and Assurance Standards Board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9F9A2A-5191-7B90-16C8-80A6DF155187}"/>
              </a:ext>
            </a:extLst>
          </p:cNvPr>
          <p:cNvSpPr txBox="1"/>
          <p:nvPr userDrawn="1"/>
        </p:nvSpPr>
        <p:spPr>
          <a:xfrm>
            <a:off x="6024880" y="6363176"/>
            <a:ext cx="60687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628234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Bac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66AF24E-E485-4CD9-3BA2-F1663D7523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776999-BB7B-63F5-E23A-1BA4C26619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6000"/>
          </a:blip>
          <a:srcRect t="7591" b="7591"/>
          <a:stretch/>
        </p:blipFill>
        <p:spPr>
          <a:xfrm>
            <a:off x="6626822" y="-142875"/>
            <a:ext cx="8236942" cy="73580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8995B5C-4EAE-26C8-8EB6-2D408A782FA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54420" y="4878036"/>
            <a:ext cx="3959846" cy="144872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2269121-9FB0-7EAC-179B-B4FC7ECF01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075" y="2414589"/>
            <a:ext cx="10515600" cy="800099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/>
              <a:t>Thank you.</a:t>
            </a:r>
          </a:p>
        </p:txBody>
      </p:sp>
      <p:pic>
        <p:nvPicPr>
          <p:cNvPr id="8" name="Picture 7" descr="A black and white logo&#10;&#10;Description automatically generated">
            <a:extLst>
              <a:ext uri="{FF2B5EF4-FFF2-40B4-BE49-F238E27FC236}">
                <a16:creationId xmlns:a16="http://schemas.microsoft.com/office/drawing/2014/main" id="{FCF3ED0E-DF79-A38E-7AA0-5DCE0469126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50000"/>
          </a:blip>
          <a:srcRect b="16161"/>
          <a:stretch/>
        </p:blipFill>
        <p:spPr>
          <a:xfrm>
            <a:off x="5462649" y="119164"/>
            <a:ext cx="6729351" cy="6738836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9C053BF-2EED-9865-5F53-6F86D7A917B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488384" y="5705167"/>
            <a:ext cx="2220685" cy="588756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EthicsBoard.org</a:t>
            </a:r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DEF2FB99-A42B-3D6A-4919-12D58339E29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00125" y="3343276"/>
            <a:ext cx="7600177" cy="628649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International Ethics Standards Board for Accountants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1CA54C-CD06-E29E-9EA5-2B0FD850F202}"/>
              </a:ext>
            </a:extLst>
          </p:cNvPr>
          <p:cNvSpPr txBox="1"/>
          <p:nvPr userDrawn="1"/>
        </p:nvSpPr>
        <p:spPr>
          <a:xfrm>
            <a:off x="6024880" y="6363176"/>
            <a:ext cx="60687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4299784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val 18">
            <a:extLst>
              <a:ext uri="{FF2B5EF4-FFF2-40B4-BE49-F238E27FC236}">
                <a16:creationId xmlns:a16="http://schemas.microsoft.com/office/drawing/2014/main" id="{8305E93B-211D-4EFA-63FA-C74D5B1C9A17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3">
              <a:alpha val="89617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3">
              <a:lumMod val="60000"/>
              <a:lumOff val="40000"/>
              <a:alpha val="59945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accent1"/>
                </a:solidFill>
                <a:latin typeface="+mj-lt"/>
              </a:rPr>
              <a:t>Follow IAASB</a:t>
            </a:r>
            <a:r>
              <a:rPr lang="en-US" sz="6000" b="0" cap="none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3"/>
                </a:solidFill>
              </a:rPr>
              <a:t>TO LEARN MORE</a:t>
            </a:r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D7E24F94-A103-45D6-6CEB-A2CBD27563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81621" y="2967485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5ACAA7C-C5AC-3A33-B2D3-BB3B4D01A78B}"/>
              </a:ext>
            </a:extLst>
          </p:cNvPr>
          <p:cNvSpPr txBox="1"/>
          <p:nvPr userDrawn="1"/>
        </p:nvSpPr>
        <p:spPr>
          <a:xfrm>
            <a:off x="2187147" y="2990335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accent1"/>
                </a:solidFill>
              </a:rPr>
              <a:t>@IAASB News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D7C9203-6886-C266-0E96-6A3AF85E7D97}"/>
              </a:ext>
            </a:extLst>
          </p:cNvPr>
          <p:cNvSpPr txBox="1"/>
          <p:nvPr userDrawn="1"/>
        </p:nvSpPr>
        <p:spPr>
          <a:xfrm>
            <a:off x="2171700" y="3958283"/>
            <a:ext cx="7261653" cy="1022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International Auditing and    </a:t>
            </a:r>
          </a:p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     Assurance Standards Board</a:t>
            </a:r>
          </a:p>
        </p:txBody>
      </p:sp>
      <p:pic>
        <p:nvPicPr>
          <p:cNvPr id="13" name="Picture 12" descr="A blue and black logo&#10;&#10;Description automatically generated">
            <a:extLst>
              <a:ext uri="{FF2B5EF4-FFF2-40B4-BE49-F238E27FC236}">
                <a16:creationId xmlns:a16="http://schemas.microsoft.com/office/drawing/2014/main" id="{2813CD03-C804-D238-6708-E57AF29F3CB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39987" y="4083913"/>
            <a:ext cx="727996" cy="617839"/>
          </a:xfrm>
          <a:prstGeom prst="rect">
            <a:avLst/>
          </a:prstGeom>
        </p:spPr>
      </p:pic>
      <p:pic>
        <p:nvPicPr>
          <p:cNvPr id="15" name="Picture 14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E90BAA3B-BD4C-281B-3644-F603A97225D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223478" y="5354592"/>
            <a:ext cx="768156" cy="50662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57D87E8-CFA8-DB33-3BCF-E8945504546E}"/>
              </a:ext>
            </a:extLst>
          </p:cNvPr>
          <p:cNvSpPr txBox="1"/>
          <p:nvPr userDrawn="1"/>
        </p:nvSpPr>
        <p:spPr>
          <a:xfrm>
            <a:off x="2171700" y="5247504"/>
            <a:ext cx="7261653" cy="1022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International Auditing &amp;    </a:t>
            </a:r>
          </a:p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     Assurance Standards Board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73C80E2-B1A1-0448-C255-2739CFA134C2}"/>
              </a:ext>
            </a:extLst>
          </p:cNvPr>
          <p:cNvSpPr txBox="1"/>
          <p:nvPr userDrawn="1"/>
        </p:nvSpPr>
        <p:spPr>
          <a:xfrm>
            <a:off x="8723870" y="4321945"/>
            <a:ext cx="2471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www.IAASB.org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1ECE4636-B132-6AF5-6FC0-B82BFF70F6F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r="69180"/>
          <a:stretch/>
        </p:blipFill>
        <p:spPr>
          <a:xfrm>
            <a:off x="9378081" y="3316246"/>
            <a:ext cx="1112805" cy="1258522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00E8259-4671-DF54-0DF7-8426CFCA9D2B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228991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52" userDrawn="1">
          <p15:clr>
            <a:srgbClr val="FBAE40"/>
          </p15:clr>
        </p15:guide>
        <p15:guide id="2" pos="1368" userDrawn="1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accent1"/>
                </a:solidFill>
                <a:latin typeface="+mj-lt"/>
              </a:rPr>
              <a:t>Follow IESBA</a:t>
            </a:r>
            <a:r>
              <a:rPr lang="en-US" sz="6000" b="0" cap="none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B0A2E0B-7942-ABBA-AB41-6710812CACDB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4">
              <a:alpha val="77603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13C1218-D43F-C88D-B962-90E3CFC3F9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69265" y="3094893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7116447-49E8-66FE-99CF-3156FCBBEB3C}"/>
              </a:ext>
            </a:extLst>
          </p:cNvPr>
          <p:cNvSpPr txBox="1"/>
          <p:nvPr userDrawn="1"/>
        </p:nvSpPr>
        <p:spPr>
          <a:xfrm>
            <a:off x="2088293" y="3113902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accent1"/>
                </a:solidFill>
              </a:rPr>
              <a:t>@Ethics Board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B8F323-6C8F-724F-4DF3-2363EB943CB5}"/>
              </a:ext>
            </a:extLst>
          </p:cNvPr>
          <p:cNvSpPr txBox="1"/>
          <p:nvPr userDrawn="1"/>
        </p:nvSpPr>
        <p:spPr>
          <a:xfrm>
            <a:off x="2085204" y="4353699"/>
            <a:ext cx="289457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IESBA</a:t>
            </a:r>
          </a:p>
        </p:txBody>
      </p:sp>
      <p:pic>
        <p:nvPicPr>
          <p:cNvPr id="11" name="Picture 10" descr="A blue and black logo&#10;&#10;Description automatically generated">
            <a:extLst>
              <a:ext uri="{FF2B5EF4-FFF2-40B4-BE49-F238E27FC236}">
                <a16:creationId xmlns:a16="http://schemas.microsoft.com/office/drawing/2014/main" id="{984977EC-466B-FB7A-EA84-415E7D3EB5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10963" y="4204549"/>
            <a:ext cx="818804" cy="694906"/>
          </a:xfrm>
          <a:prstGeom prst="rect">
            <a:avLst/>
          </a:prstGeom>
        </p:spPr>
      </p:pic>
      <p:pic>
        <p:nvPicPr>
          <p:cNvPr id="12" name="Picture 1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58F5FD7-0DED-2084-F297-2B4FDB5C4A3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148671" y="5356243"/>
            <a:ext cx="830607" cy="54781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C9C684E-1E40-8948-2B24-15BA0A429ABC}"/>
              </a:ext>
            </a:extLst>
          </p:cNvPr>
          <p:cNvSpPr txBox="1"/>
          <p:nvPr userDrawn="1"/>
        </p:nvSpPr>
        <p:spPr>
          <a:xfrm>
            <a:off x="2134631" y="5395785"/>
            <a:ext cx="331470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IESBA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1B8D23-4B34-4AC3-C792-7E614C589E20}"/>
              </a:ext>
            </a:extLst>
          </p:cNvPr>
          <p:cNvSpPr txBox="1"/>
          <p:nvPr userDrawn="1"/>
        </p:nvSpPr>
        <p:spPr>
          <a:xfrm>
            <a:off x="8884508" y="4396085"/>
            <a:ext cx="2248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www.EthicsBoard.org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8A0A838-ACC7-5DA8-F507-3A71E228FF0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l="3046" t="11287" r="71054" b="17066"/>
          <a:stretch/>
        </p:blipFill>
        <p:spPr>
          <a:xfrm>
            <a:off x="9502347" y="3410466"/>
            <a:ext cx="1025610" cy="10379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2A7ACD1-A6A4-C453-E69B-A413327424FF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i="1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Permissions@IFAC.org.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18504671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3F665ECE-9319-818D-5CFB-D84A47760EB4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tx1">
              <a:alpha val="50064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ED23A66-DFF6-2BBA-362E-CCE63F890C7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21154" r="22436" b="49854"/>
          <a:stretch/>
        </p:blipFill>
        <p:spPr>
          <a:xfrm>
            <a:off x="9452919" y="3326241"/>
            <a:ext cx="1087395" cy="1048052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tx1">
                    <a:lumMod val="90000"/>
                  </a:schemeClr>
                </a:solidFill>
                <a:latin typeface="+mj-lt"/>
              </a:rPr>
              <a:t>Follow IFEA</a:t>
            </a:r>
            <a:r>
              <a:rPr lang="en-US" sz="6000" b="0" cap="none">
                <a:solidFill>
                  <a:schemeClr val="tx1">
                    <a:lumMod val="90000"/>
                  </a:schemeClr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E4B5FA-375C-51DA-E475-E16B2D6F5F49}"/>
              </a:ext>
            </a:extLst>
          </p:cNvPr>
          <p:cNvSpPr txBox="1"/>
          <p:nvPr userDrawn="1"/>
        </p:nvSpPr>
        <p:spPr>
          <a:xfrm>
            <a:off x="2171700" y="3958283"/>
            <a:ext cx="62610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International Foundation for</a:t>
            </a:r>
            <a:br>
              <a:rPr lang="en-US" sz="3200">
                <a:solidFill>
                  <a:schemeClr val="accent1"/>
                </a:solidFill>
              </a:rPr>
            </a:br>
            <a:r>
              <a:rPr lang="en-US" sz="3200">
                <a:solidFill>
                  <a:schemeClr val="accent1"/>
                </a:solidFill>
              </a:rPr>
              <a:t>     Ethics and Audit</a:t>
            </a:r>
          </a:p>
        </p:txBody>
      </p:sp>
      <p:pic>
        <p:nvPicPr>
          <p:cNvPr id="10" name="Picture 9" descr="A blue and black logo&#10;&#10;Description automatically generated">
            <a:extLst>
              <a:ext uri="{FF2B5EF4-FFF2-40B4-BE49-F238E27FC236}">
                <a16:creationId xmlns:a16="http://schemas.microsoft.com/office/drawing/2014/main" id="{EBA353C9-D36C-9C56-5409-69B577B2665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52344" y="4059193"/>
            <a:ext cx="727996" cy="61783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4C16F25-490C-F0A6-F493-7C0FA6E68651}"/>
              </a:ext>
            </a:extLst>
          </p:cNvPr>
          <p:cNvSpPr txBox="1"/>
          <p:nvPr userDrawn="1"/>
        </p:nvSpPr>
        <p:spPr>
          <a:xfrm>
            <a:off x="8723870" y="4321945"/>
            <a:ext cx="2471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</a:t>
            </a:r>
            <a:r>
              <a:rPr lang="en-US" sz="1800" b="0" cap="none" spc="0" err="1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www.IFEA.org</a:t>
            </a:r>
            <a:endParaRPr lang="en-US" sz="1800" b="0" cap="none" spc="0">
              <a:ln w="0"/>
              <a:solidFill>
                <a:schemeClr val="accent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569051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78D593A-E7DA-158E-BEF2-7F95284FEE44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F5202D6B-0317-74DC-30CD-452CE95DD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2933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FCE4C2E-5C63-3EBB-3834-27937C7731E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FDDF8F8-1DAA-1AC4-939D-2B8FE9DCC6BB}"/>
              </a:ext>
            </a:extLst>
          </p:cNvPr>
          <p:cNvSpPr/>
          <p:nvPr userDrawn="1"/>
        </p:nvSpPr>
        <p:spPr>
          <a:xfrm>
            <a:off x="0" y="261257"/>
            <a:ext cx="12192000" cy="6858000"/>
          </a:xfrm>
          <a:prstGeom prst="rect">
            <a:avLst/>
          </a:prstGeom>
          <a:solidFill>
            <a:schemeClr val="bg1">
              <a:alpha val="86987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B4AA0A4-509C-58B0-D678-2AF67A78592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840" t="10863" r="70480" b="16941"/>
          <a:stretch/>
        </p:blipFill>
        <p:spPr>
          <a:xfrm>
            <a:off x="5384227" y="495759"/>
            <a:ext cx="1290865" cy="12779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9A9608-5C86-CC69-15F6-AF3953B92D46}"/>
              </a:ext>
            </a:extLst>
          </p:cNvPr>
          <p:cNvSpPr/>
          <p:nvPr userDrawn="1"/>
        </p:nvSpPr>
        <p:spPr>
          <a:xfrm>
            <a:off x="-1" y="1828800"/>
            <a:ext cx="12192001" cy="411479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614246-A301-C812-8C3E-0AEB84D73924}"/>
              </a:ext>
            </a:extLst>
          </p:cNvPr>
          <p:cNvSpPr txBox="1"/>
          <p:nvPr userDrawn="1"/>
        </p:nvSpPr>
        <p:spPr>
          <a:xfrm>
            <a:off x="1703943" y="3452640"/>
            <a:ext cx="8784115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b="0" i="0">
                <a:solidFill>
                  <a:schemeClr val="accent1"/>
                </a:solidFill>
                <a:effectLst/>
                <a:latin typeface="Calibri Light" panose="020F0302020204030204" pitchFamily="34" charset="0"/>
                <a:cs typeface="Calibri Light" panose="020F0302020204030204" pitchFamily="34" charset="0"/>
              </a:rPr>
              <a:t>The International Ethics Standards Board for Accountants sets high-quality, international ethics standards for corporate reporting and assurance, including auditor independence requirements, to elevate stakeholders’ trust in corporate information.</a:t>
            </a:r>
          </a:p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97B65D-AC43-3479-B897-2D594F017481}"/>
              </a:ext>
            </a:extLst>
          </p:cNvPr>
          <p:cNvSpPr txBox="1"/>
          <p:nvPr userDrawn="1"/>
        </p:nvSpPr>
        <p:spPr>
          <a:xfrm>
            <a:off x="0" y="2566930"/>
            <a:ext cx="121920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0">
                <a:solidFill>
                  <a:schemeClr val="accent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IESBA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18496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Singl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04E6FE22-28C4-F2FA-64F1-AECE61007F9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10134601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32037297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F1F2C2-5603-80C4-F944-EE8CBAD843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7305E572-864F-6B4A-F86F-8F13D755F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41194" y="1828800"/>
            <a:ext cx="4722106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41799714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2 Column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067B789-6F8A-DE84-33BB-AA5D8E1AEE7F}"/>
              </a:ext>
            </a:extLst>
          </p:cNvPr>
          <p:cNvSpPr/>
          <p:nvPr userDrawn="1"/>
        </p:nvSpPr>
        <p:spPr>
          <a:xfrm>
            <a:off x="0" y="1828800"/>
            <a:ext cx="12192000" cy="4114800"/>
          </a:xfrm>
          <a:prstGeom prst="rect">
            <a:avLst/>
          </a:prstGeom>
          <a:solidFill>
            <a:schemeClr val="accent4">
              <a:alpha val="10396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34152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56771"/>
            <a:ext cx="10134600" cy="50677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Two Column Text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2049136"/>
            <a:ext cx="4611936" cy="389446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40347" y="2016087"/>
            <a:ext cx="4622953" cy="39275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57207127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-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3424F7E-D432-6D9B-5A77-A1937BD53B1F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Three Column Text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022E6F61-096D-EDFF-3C65-8D7004EFAE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99012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7776DA4C-C80B-20E1-6581-1B82CB02A9E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5590" y="1828800"/>
            <a:ext cx="3157710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</p:spTree>
    <p:extLst>
      <p:ext uri="{BB962C8B-B14F-4D97-AF65-F5344CB8AC3E}">
        <p14:creationId xmlns:p14="http://schemas.microsoft.com/office/powerpoint/2010/main" val="12618573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371B67D-B046-7A67-943B-7E7406368EF6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47328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0F510E1-6BA1-3126-8286-06D24463D039}"/>
              </a:ext>
            </a:extLst>
          </p:cNvPr>
          <p:cNvSpPr/>
          <p:nvPr userDrawn="1"/>
        </p:nvSpPr>
        <p:spPr>
          <a:xfrm>
            <a:off x="-1" y="463137"/>
            <a:ext cx="12192001" cy="1130885"/>
          </a:xfrm>
          <a:prstGeom prst="rect">
            <a:avLst/>
          </a:prstGeom>
          <a:solidFill>
            <a:schemeClr val="accent4">
              <a:lumMod val="20000"/>
              <a:lumOff val="80000"/>
              <a:alpha val="496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18425229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3 Charts Shad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2217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ESBA Text with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accent4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33495327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>
          <p15:clr>
            <a:srgbClr val="FBAE40"/>
          </p15:clr>
        </p15:guide>
        <p15:guide id="2" pos="2832">
          <p15:clr>
            <a:srgbClr val="FBAE40"/>
          </p15:clr>
        </p15:guide>
        <p15:guide id="3" pos="4824">
          <p15:clr>
            <a:srgbClr val="FBAE40"/>
          </p15:clr>
        </p15:guide>
        <p15:guide id="4" pos="5040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6871245D-1270-0085-04EB-A2436AC3CA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7900" b="7900"/>
          <a:stretch/>
        </p:blipFill>
        <p:spPr>
          <a:xfrm>
            <a:off x="0" y="14286"/>
            <a:ext cx="12192000" cy="6843714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9715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EFEBB2A-4809-2BCF-9399-D4CAEA4B1B20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Text and Photo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699" y="1828800"/>
            <a:ext cx="3135677" cy="41148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8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text: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980C9F3-B1EA-A4A7-9FD8-E1B3094D0FE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495800" y="1828800"/>
            <a:ext cx="7696200" cy="41148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781173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-Im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Person with idea concept">
            <a:extLst>
              <a:ext uri="{FF2B5EF4-FFF2-40B4-BE49-F238E27FC236}">
                <a16:creationId xmlns:a16="http://schemas.microsoft.com/office/drawing/2014/main" id="{2E14263C-EF01-7373-5811-62C90442DF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5805488" y="0"/>
            <a:ext cx="6386512" cy="68580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7BCF5-7081-7707-F1DC-1BE6BE28C0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50ACEBBF-944F-8349-945C-78F972EF34F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B51C0B-D3A2-1F69-0EE7-B776BD6DFE65}"/>
              </a:ext>
            </a:extLst>
          </p:cNvPr>
          <p:cNvSpPr/>
          <p:nvPr userDrawn="1"/>
        </p:nvSpPr>
        <p:spPr>
          <a:xfrm>
            <a:off x="6386512" y="0"/>
            <a:ext cx="5476937" cy="6858000"/>
          </a:xfrm>
          <a:prstGeom prst="rect">
            <a:avLst/>
          </a:prstGeom>
          <a:solidFill>
            <a:schemeClr val="tx1">
              <a:alpha val="95214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EA204E-158A-2868-DE7A-D545519B05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15114" y="623889"/>
            <a:ext cx="3986212" cy="676275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accent2"/>
                </a:solidFill>
              </a:defRPr>
            </a:lvl1pPr>
          </a:lstStyle>
          <a:p>
            <a:r>
              <a:rPr lang="en-US"/>
              <a:t>Headline/Pullout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2198CD-FF38-F5D3-0331-30EFCEE6887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86550" y="2103438"/>
            <a:ext cx="3929063" cy="1500187"/>
          </a:xfrm>
        </p:spPr>
        <p:txBody>
          <a:bodyPr>
            <a:normAutofit/>
          </a:bodyPr>
          <a:lstStyle>
            <a:lvl1pPr marL="0" indent="0">
              <a:buNone/>
              <a:defRPr sz="1600" cap="none" baseline="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Paragraph copy  or quote.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BDD7757-F518-8F02-0290-04D2670C9F10}"/>
              </a:ext>
            </a:extLst>
          </p:cNvPr>
          <p:cNvCxnSpPr>
            <a:cxnSpLocks/>
          </p:cNvCxnSpPr>
          <p:nvPr userDrawn="1"/>
        </p:nvCxnSpPr>
        <p:spPr>
          <a:xfrm>
            <a:off x="6757988" y="1943101"/>
            <a:ext cx="571500" cy="0"/>
          </a:xfrm>
          <a:prstGeom prst="line">
            <a:avLst/>
          </a:prstGeom>
          <a:ln w="127000"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Person with idea concept">
            <a:extLst>
              <a:ext uri="{FF2B5EF4-FFF2-40B4-BE49-F238E27FC236}">
                <a16:creationId xmlns:a16="http://schemas.microsoft.com/office/drawing/2014/main" id="{9359DD90-E3F6-67BF-5EBC-2BED1B8706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9583" r="18333"/>
          <a:stretch/>
        </p:blipFill>
        <p:spPr>
          <a:xfrm>
            <a:off x="0" y="0"/>
            <a:ext cx="63865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13722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CD76CD0-B772-C53A-B55C-D337ED2B0D74}"/>
              </a:ext>
            </a:extLst>
          </p:cNvPr>
          <p:cNvSpPr/>
          <p:nvPr userDrawn="1"/>
        </p:nvSpPr>
        <p:spPr>
          <a:xfrm>
            <a:off x="0" y="0"/>
            <a:ext cx="12192000" cy="25084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9D2C7D-E1D4-2733-F262-4AD465CD3CAE}"/>
              </a:ext>
            </a:extLst>
          </p:cNvPr>
          <p:cNvSpPr txBox="1"/>
          <p:nvPr userDrawn="1"/>
        </p:nvSpPr>
        <p:spPr>
          <a:xfrm>
            <a:off x="1099752" y="914396"/>
            <a:ext cx="74511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 cap="none" baseline="0">
                <a:solidFill>
                  <a:schemeClr val="accent1"/>
                </a:solidFill>
                <a:latin typeface="+mj-lt"/>
              </a:rPr>
              <a:t>Follow IESBA</a:t>
            </a:r>
            <a:r>
              <a:rPr lang="en-US" sz="6000" b="0" cap="none">
                <a:solidFill>
                  <a:schemeClr val="accent1"/>
                </a:solidFill>
                <a:latin typeface="+mj-lt"/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CFA297B-AD01-4B80-321D-5E52F59ABFAC}"/>
              </a:ext>
            </a:extLst>
          </p:cNvPr>
          <p:cNvSpPr txBox="1"/>
          <p:nvPr userDrawn="1"/>
        </p:nvSpPr>
        <p:spPr>
          <a:xfrm>
            <a:off x="1223319" y="766112"/>
            <a:ext cx="3793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chemeClr val="accent4"/>
                </a:solidFill>
              </a:rPr>
              <a:t>TO LEARN MORE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B0A2E0B-7942-ABBA-AB41-6710812CACDB}"/>
              </a:ext>
            </a:extLst>
          </p:cNvPr>
          <p:cNvSpPr/>
          <p:nvPr userDrawn="1"/>
        </p:nvSpPr>
        <p:spPr>
          <a:xfrm>
            <a:off x="8785654" y="3303373"/>
            <a:ext cx="2434281" cy="2434281"/>
          </a:xfrm>
          <a:prstGeom prst="ellipse">
            <a:avLst/>
          </a:prstGeom>
          <a:solidFill>
            <a:schemeClr val="accent4">
              <a:alpha val="77603"/>
            </a:schemeClr>
          </a:solidFill>
          <a:ln w="412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13C1218-D43F-C88D-B962-90E3CFC3F96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69265" y="3094893"/>
            <a:ext cx="608962" cy="6221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7116447-49E8-66FE-99CF-3156FCBBEB3C}"/>
              </a:ext>
            </a:extLst>
          </p:cNvPr>
          <p:cNvSpPr txBox="1"/>
          <p:nvPr userDrawn="1"/>
        </p:nvSpPr>
        <p:spPr>
          <a:xfrm>
            <a:off x="2088293" y="3113902"/>
            <a:ext cx="40406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>
                <a:solidFill>
                  <a:schemeClr val="accent1"/>
                </a:solidFill>
              </a:rPr>
              <a:t>@Ethics Board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B8F323-6C8F-724F-4DF3-2363EB943CB5}"/>
              </a:ext>
            </a:extLst>
          </p:cNvPr>
          <p:cNvSpPr txBox="1"/>
          <p:nvPr userDrawn="1"/>
        </p:nvSpPr>
        <p:spPr>
          <a:xfrm>
            <a:off x="2085204" y="4353699"/>
            <a:ext cx="289457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IESBA</a:t>
            </a:r>
          </a:p>
        </p:txBody>
      </p:sp>
      <p:pic>
        <p:nvPicPr>
          <p:cNvPr id="11" name="Picture 10" descr="A blue and black logo&#10;&#10;Description automatically generated">
            <a:extLst>
              <a:ext uri="{FF2B5EF4-FFF2-40B4-BE49-F238E27FC236}">
                <a16:creationId xmlns:a16="http://schemas.microsoft.com/office/drawing/2014/main" id="{984977EC-466B-FB7A-EA84-415E7D3EB5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10963" y="4204549"/>
            <a:ext cx="818804" cy="694906"/>
          </a:xfrm>
          <a:prstGeom prst="rect">
            <a:avLst/>
          </a:prstGeom>
        </p:spPr>
      </p:pic>
      <p:pic>
        <p:nvPicPr>
          <p:cNvPr id="12" name="Picture 11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58F5FD7-0DED-2084-F297-2B4FDB5C4A3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r="66174"/>
          <a:stretch/>
        </p:blipFill>
        <p:spPr>
          <a:xfrm>
            <a:off x="1148671" y="5356243"/>
            <a:ext cx="830607" cy="54781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C9C684E-1E40-8948-2B24-15BA0A429ABC}"/>
              </a:ext>
            </a:extLst>
          </p:cNvPr>
          <p:cNvSpPr txBox="1"/>
          <p:nvPr userDrawn="1"/>
        </p:nvSpPr>
        <p:spPr>
          <a:xfrm>
            <a:off x="2134631" y="5395785"/>
            <a:ext cx="3314700" cy="574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en-US" sz="3200">
                <a:solidFill>
                  <a:schemeClr val="accent1"/>
                </a:solidFill>
              </a:rPr>
              <a:t>@ IESBA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11B8D23-4B34-4AC3-C792-7E614C589E20}"/>
              </a:ext>
            </a:extLst>
          </p:cNvPr>
          <p:cNvSpPr txBox="1"/>
          <p:nvPr userDrawn="1"/>
        </p:nvSpPr>
        <p:spPr>
          <a:xfrm>
            <a:off x="8884508" y="4396085"/>
            <a:ext cx="22489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0" cap="none" spc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Register and subscribe for updates @ www.EthicsBoard.org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8A0A838-ACC7-5DA8-F507-3A71E228FF0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l="3046" t="11287" r="71054" b="17066"/>
          <a:stretch/>
        </p:blipFill>
        <p:spPr>
          <a:xfrm>
            <a:off x="9502347" y="3410466"/>
            <a:ext cx="1025610" cy="10379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2A7ACD1-A6A4-C453-E69B-A413327424FF}"/>
              </a:ext>
            </a:extLst>
          </p:cNvPr>
          <p:cNvSpPr txBox="1"/>
          <p:nvPr userDrawn="1"/>
        </p:nvSpPr>
        <p:spPr>
          <a:xfrm>
            <a:off x="7360920" y="6119336"/>
            <a:ext cx="47327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200" i="1" kern="1200">
                <a:solidFill>
                  <a:srgbClr val="4B5E7C"/>
                </a:solidFill>
                <a:latin typeface="+mj-lt"/>
                <a:ea typeface="+mn-ea"/>
                <a:cs typeface="+mn-cs"/>
              </a:rPr>
              <a:t>For permission to reproduce or translate the international standards or for information about intellectual property matters, please 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visit </a:t>
            </a:r>
            <a:r>
              <a:rPr lang="en-US" sz="1200" b="0" i="0" u="sng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  <a:cs typeface="Calibri" panose="020F050202020403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Permissions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 or email </a:t>
            </a:r>
            <a:r>
              <a:rPr lang="en-US" sz="1200" i="1" err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Permissions@IFAC.org</a:t>
            </a:r>
            <a:r>
              <a:rPr lang="en-US" sz="1200" i="1">
                <a:solidFill>
                  <a:srgbClr val="4B5E7C"/>
                </a:solidFill>
                <a:effectLst/>
                <a:latin typeface="+mj-lt"/>
                <a:ea typeface="Aptos" panose="020B0004020202020204" pitchFamily="34" charset="0"/>
              </a:rPr>
              <a:t>.</a:t>
            </a:r>
            <a:endParaRPr lang="en-US" sz="1200">
              <a:solidFill>
                <a:srgbClr val="4B5E7C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37880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105E8F5-4FA2-8E8B-46B7-5D306270DD77}"/>
              </a:ext>
            </a:extLst>
          </p:cNvPr>
          <p:cNvSpPr/>
          <p:nvPr userDrawn="1"/>
        </p:nvSpPr>
        <p:spPr>
          <a:xfrm>
            <a:off x="-1" y="432487"/>
            <a:ext cx="12192001" cy="1161536"/>
          </a:xfrm>
          <a:prstGeom prst="rect">
            <a:avLst/>
          </a:prstGeom>
          <a:solidFill>
            <a:schemeClr val="tx2">
              <a:lumMod val="20000"/>
              <a:lumOff val="80000"/>
              <a:alpha val="30292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28700" y="5092860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0287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Chart Placeholder 3">
            <a:extLst>
              <a:ext uri="{FF2B5EF4-FFF2-40B4-BE49-F238E27FC236}">
                <a16:creationId xmlns:a16="http://schemas.microsoft.com/office/drawing/2014/main" id="{17137F9F-24A7-9AF1-7434-EE262D218D5F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44958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1" name="Chart Placeholder 3">
            <a:extLst>
              <a:ext uri="{FF2B5EF4-FFF2-40B4-BE49-F238E27FC236}">
                <a16:creationId xmlns:a16="http://schemas.microsoft.com/office/drawing/2014/main" id="{D64D90D3-FED5-EAA5-56FF-BBB7CD3391C8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8001000" y="1828800"/>
            <a:ext cx="3162300" cy="3009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F4C2D64D-E1AC-9720-787F-B8601837609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4958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F3334082-6454-CF89-39D5-C9E73F0E95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001000" y="5092861"/>
            <a:ext cx="3172910" cy="85073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</p:spTree>
    <p:extLst>
      <p:ext uri="{BB962C8B-B14F-4D97-AF65-F5344CB8AC3E}">
        <p14:creationId xmlns:p14="http://schemas.microsoft.com/office/powerpoint/2010/main" val="26935129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 Text with 3 Charts Shade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00126" y="1828800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91239" y="4852812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1190124" y="1983887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77DF110-D5B1-F298-2E7D-A084DAC4A471}"/>
              </a:ext>
            </a:extLst>
          </p:cNvPr>
          <p:cNvSpPr/>
          <p:nvPr userDrawn="1"/>
        </p:nvSpPr>
        <p:spPr>
          <a:xfrm>
            <a:off x="4438651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EFAA0578-E1C3-2AC9-B5D7-D028F4B40ED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29764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5" name="Chart Placeholder 3">
            <a:extLst>
              <a:ext uri="{FF2B5EF4-FFF2-40B4-BE49-F238E27FC236}">
                <a16:creationId xmlns:a16="http://schemas.microsoft.com/office/drawing/2014/main" id="{CBB59685-52B9-D62C-58DB-8D6D6C97062D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4628649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CDF6BFF-F2FE-32C9-B592-BF08375CA985}"/>
              </a:ext>
            </a:extLst>
          </p:cNvPr>
          <p:cNvSpPr/>
          <p:nvPr userDrawn="1"/>
        </p:nvSpPr>
        <p:spPr>
          <a:xfrm>
            <a:off x="7910514" y="1824038"/>
            <a:ext cx="3014662" cy="404336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CAF2E078-038A-4D8E-1432-C2C3BC3FA2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01627" y="4848050"/>
            <a:ext cx="2659079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18" name="Chart Placeholder 3">
            <a:extLst>
              <a:ext uri="{FF2B5EF4-FFF2-40B4-BE49-F238E27FC236}">
                <a16:creationId xmlns:a16="http://schemas.microsoft.com/office/drawing/2014/main" id="{96C928D9-5445-73F0-39AB-2DA9A8FF85AD}"/>
              </a:ext>
            </a:extLst>
          </p:cNvPr>
          <p:cNvSpPr>
            <a:spLocks noGrp="1"/>
          </p:cNvSpPr>
          <p:nvPr>
            <p:ph type="chart" sz="quarter" idx="19"/>
          </p:nvPr>
        </p:nvSpPr>
        <p:spPr>
          <a:xfrm>
            <a:off x="8100512" y="1979125"/>
            <a:ext cx="2650186" cy="269154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</p:spTree>
    <p:extLst>
      <p:ext uri="{BB962C8B-B14F-4D97-AF65-F5344CB8AC3E}">
        <p14:creationId xmlns:p14="http://schemas.microsoft.com/office/powerpoint/2010/main" val="12070690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FEA Text with SIngl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8F79244-9BC9-E70B-2EAF-4E8098314F35}"/>
              </a:ext>
            </a:extLst>
          </p:cNvPr>
          <p:cNvSpPr/>
          <p:nvPr userDrawn="1"/>
        </p:nvSpPr>
        <p:spPr>
          <a:xfrm>
            <a:off x="1014413" y="1857375"/>
            <a:ext cx="3200400" cy="4100513"/>
          </a:xfrm>
          <a:prstGeom prst="rect">
            <a:avLst/>
          </a:prstGeom>
          <a:solidFill>
            <a:schemeClr val="tx2">
              <a:lumMod val="20000"/>
              <a:lumOff val="80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1828363-D254-1FE8-2D2E-EBF4A0DC34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28700" y="572877"/>
            <a:ext cx="10134600" cy="55084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Slide Headline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DEBAD3-F421-F809-834D-356479A2F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65242" y="6488935"/>
            <a:ext cx="2725757" cy="369066"/>
          </a:xfrm>
          <a:prstGeom prst="rect">
            <a:avLst/>
          </a:prstGeom>
        </p:spPr>
        <p:txBody>
          <a:bodyPr/>
          <a:lstStyle>
            <a:lvl1pPr>
              <a:defRPr sz="900" b="0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solidFill>
                  <a:srgbClr val="000024"/>
                </a:solidFill>
              </a:rPr>
              <a:t>International Foundation for Ethics and Audit</a:t>
            </a:r>
          </a:p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E49BD-2660-DA0F-8CD8-9DE5DB19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A02339-D840-6844-BF2C-3B4B951701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B0E050B-9A25-8F3D-6D96-C93E00701F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28700" y="1163052"/>
            <a:ext cx="10134600" cy="566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 b="0" i="0" cap="all" baseline="0">
                <a:solidFill>
                  <a:schemeClr val="tx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Slide Subhead with Charts - Shaded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C8B51A-3387-033B-1887-580CC023F52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28725" y="2895425"/>
            <a:ext cx="2743200" cy="862189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140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Place holder text</a:t>
            </a:r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0E66BFB0-9753-D801-1DB9-2C425309BF64}"/>
              </a:ext>
            </a:extLst>
          </p:cNvPr>
          <p:cNvSpPr>
            <a:spLocks noGrp="1"/>
          </p:cNvSpPr>
          <p:nvPr>
            <p:ph type="chart" sz="quarter" idx="15"/>
          </p:nvPr>
        </p:nvSpPr>
        <p:spPr>
          <a:xfrm>
            <a:off x="4461962" y="1869587"/>
            <a:ext cx="6682288" cy="410258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Click icon to add chart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D38808E6-284E-2DE3-3A8B-21E3951949F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43013" y="2204863"/>
            <a:ext cx="2724150" cy="3811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buNone/>
              <a:defRPr sz="2000" b="1" cap="all" baseline="0"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Title Copy</a:t>
            </a:r>
          </a:p>
        </p:txBody>
      </p:sp>
    </p:spTree>
    <p:extLst>
      <p:ext uri="{BB962C8B-B14F-4D97-AF65-F5344CB8AC3E}">
        <p14:creationId xmlns:p14="http://schemas.microsoft.com/office/powerpoint/2010/main" val="3668811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40" userDrawn="1">
          <p15:clr>
            <a:srgbClr val="FBAE40"/>
          </p15:clr>
        </p15:guide>
        <p15:guide id="2" pos="2832" userDrawn="1">
          <p15:clr>
            <a:srgbClr val="FBAE40"/>
          </p15:clr>
        </p15:guide>
        <p15:guide id="3" pos="4824" userDrawn="1">
          <p15:clr>
            <a:srgbClr val="FBAE40"/>
          </p15:clr>
        </p15:guide>
        <p15:guide id="4" pos="50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5" Type="http://schemas.openxmlformats.org/officeDocument/2006/relationships/slideLayout" Target="../slideLayouts/slideLayout33.xml"/><Relationship Id="rId4" Type="http://schemas.openxmlformats.org/officeDocument/2006/relationships/slideLayout" Target="../slideLayouts/slideLayout32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1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43.xml"/><Relationship Id="rId4" Type="http://schemas.openxmlformats.org/officeDocument/2006/relationships/slideLayout" Target="../slideLayouts/slideLayout42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6.xml"/><Relationship Id="rId7" Type="http://schemas.openxmlformats.org/officeDocument/2006/relationships/theme" Target="../theme/theme7.xml"/><Relationship Id="rId2" Type="http://schemas.openxmlformats.org/officeDocument/2006/relationships/slideLayout" Target="../slideLayouts/slideLayout45.xml"/><Relationship Id="rId1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-1" y="0"/>
            <a:ext cx="9013372" cy="4528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61554"/>
          </a:xfrm>
          <a:prstGeom prst="rect">
            <a:avLst/>
          </a:prstGeom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 descr="A logo with a white circle and blue design&#10;&#10;Description automatically generated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/>
          <a:srcRect b="20270"/>
          <a:stretch/>
        </p:blipFill>
        <p:spPr>
          <a:xfrm>
            <a:off x="771182" y="6015592"/>
            <a:ext cx="759900" cy="656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643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675" r:id="rId2"/>
    <p:sldLayoutId id="2147483676" r:id="rId3"/>
    <p:sldLayoutId id="2147483672" r:id="rId4"/>
    <p:sldLayoutId id="2147483673" r:id="rId5"/>
    <p:sldLayoutId id="2147483674" r:id="rId6"/>
    <p:sldLayoutId id="2147483683" r:id="rId7"/>
    <p:sldLayoutId id="2147483720" r:id="rId8"/>
    <p:sldLayoutId id="2147483723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/>
          <a:srcRect l="311" r="-7291" b="-9852"/>
          <a:stretch/>
        </p:blipFill>
        <p:spPr>
          <a:xfrm>
            <a:off x="1005550" y="6113245"/>
            <a:ext cx="2016086" cy="721605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5284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0" y="0"/>
            <a:ext cx="3352800" cy="45284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87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4" r:id="rId7"/>
    <p:sldLayoutId id="2147483721" r:id="rId8"/>
    <p:sldLayoutId id="2147483724" r:id="rId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rcRect t="1084" b="1084"/>
          <a:stretch/>
        </p:blipFill>
        <p:spPr>
          <a:xfrm>
            <a:off x="1028700" y="6104258"/>
            <a:ext cx="1864082" cy="6671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61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1" y="0"/>
            <a:ext cx="3352800" cy="461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642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686" r:id="rId2"/>
    <p:sldLayoutId id="2147483687" r:id="rId3"/>
    <p:sldLayoutId id="2147483688" r:id="rId4"/>
    <p:sldLayoutId id="2147483689" r:id="rId5"/>
    <p:sldLayoutId id="2147483691" r:id="rId6"/>
    <p:sldLayoutId id="2147483690" r:id="rId7"/>
    <p:sldLayoutId id="2147483722" r:id="rId8"/>
    <p:sldLayoutId id="2147483725" r:id="rId9"/>
    <p:sldLayoutId id="2147483754" r:id="rId10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 userDrawn="1">
          <p15:clr>
            <a:srgbClr val="F26B43"/>
          </p15:clr>
        </p15:guide>
        <p15:guide id="2" pos="648" userDrawn="1">
          <p15:clr>
            <a:srgbClr val="F26B43"/>
          </p15:clr>
        </p15:guide>
        <p15:guide id="3" pos="7032" userDrawn="1">
          <p15:clr>
            <a:srgbClr val="F26B43"/>
          </p15:clr>
        </p15:guide>
        <p15:guide id="4" orient="horz" pos="3744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864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D3EF0AC-C127-EE5A-DE01-FDD1A00E2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68BBC0-2FD6-5E93-AE5A-38C4FB8C37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CBF57C-634F-6CFA-152A-BEAB18DE87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FE06A58-B8C5-124B-9AF8-20A3F797F049}" type="datetimeFigureOut">
              <a:rPr lang="en-US" smtClean="0"/>
              <a:t>9/14/2025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DD20AC-7D6E-4C17-3D66-ACD50CC977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E5EBF3-0E5B-60CA-81C1-E5F65599FF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9E49149-D529-8A40-9D51-5A83DC3764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913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43" r:id="rId2"/>
    <p:sldLayoutId id="2147483744" r:id="rId3"/>
    <p:sldLayoutId id="2147483745" r:id="rId4"/>
    <p:sldLayoutId id="2147483746" r:id="rId5"/>
    <p:sldLayoutId id="2147483704" r:id="rId6"/>
    <p:sldLayoutId id="21474837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FAD2D0-5FF3-09D4-3D34-82BD1F8BC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B92155-5A2D-CF75-F347-9EC41C855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40892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1FAD2D0-5FF3-09D4-3D34-82BD1F8BC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B92155-5A2D-CF75-F347-9EC41C855C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21637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48" r:id="rId2"/>
    <p:sldLayoutId id="2147483749" r:id="rId3"/>
    <p:sldLayoutId id="2147483719" r:id="rId4"/>
    <p:sldLayoutId id="2147483742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C638EDE-F04B-8072-C965-75F8233CD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6F1B93-63A7-C432-1FDC-D468F4F081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582303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4" r:id="rId2"/>
    <p:sldLayoutId id="2147483736" r:id="rId3"/>
    <p:sldLayoutId id="2147483737" r:id="rId4"/>
    <p:sldLayoutId id="2147483750" r:id="rId5"/>
    <p:sldLayoutId id="2147483751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28528238-DCAD-4902-9BCC-FF307B95E9D4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rcRect t="1084" b="1084"/>
          <a:stretch/>
        </p:blipFill>
        <p:spPr>
          <a:xfrm>
            <a:off x="1028700" y="6104258"/>
            <a:ext cx="1864082" cy="667199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DBA369-510E-933A-F428-7E8DA6DA6E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733690" y="6339328"/>
            <a:ext cx="429610" cy="5186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2"/>
                </a:solidFill>
              </a:defRPr>
            </a:lvl1pPr>
          </a:lstStyle>
          <a:p>
            <a:fld id="{ECE57159-D98D-3545-BBEB-33170D21B50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018B32-662E-0158-19EA-6C574C552D12}"/>
              </a:ext>
            </a:extLst>
          </p:cNvPr>
          <p:cNvSpPr/>
          <p:nvPr userDrawn="1"/>
        </p:nvSpPr>
        <p:spPr>
          <a:xfrm>
            <a:off x="0" y="0"/>
            <a:ext cx="8839200" cy="461554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10F74A-ACBE-C7DC-2421-81EF8414CB8D}"/>
              </a:ext>
            </a:extLst>
          </p:cNvPr>
          <p:cNvSpPr/>
          <p:nvPr userDrawn="1"/>
        </p:nvSpPr>
        <p:spPr>
          <a:xfrm>
            <a:off x="8839201" y="0"/>
            <a:ext cx="3352800" cy="461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325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  <p:sldLayoutId id="2147483768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>
          <a:solidFill>
            <a:schemeClr val="accent2"/>
          </a:solidFill>
          <a:latin typeface="Calibri Light" panose="020F0302020204030204" pitchFamily="34" charset="0"/>
          <a:ea typeface="+mj-ea"/>
          <a:cs typeface="Calibri Light" panose="020F03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accent2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152">
          <p15:clr>
            <a:srgbClr val="F26B43"/>
          </p15:clr>
        </p15:guide>
        <p15:guide id="2" pos="648">
          <p15:clr>
            <a:srgbClr val="F26B43"/>
          </p15:clr>
        </p15:guide>
        <p15:guide id="3" pos="7032">
          <p15:clr>
            <a:srgbClr val="F26B43"/>
          </p15:clr>
        </p15:guide>
        <p15:guide id="4" orient="horz" pos="3744">
          <p15:clr>
            <a:srgbClr val="F26B43"/>
          </p15:clr>
        </p15:guide>
        <p15:guide id="5" orient="horz" pos="648">
          <p15:clr>
            <a:srgbClr val="F26B43"/>
          </p15:clr>
        </p15:guide>
        <p15:guide id="6" orient="horz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0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0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13" Type="http://schemas.openxmlformats.org/officeDocument/2006/relationships/diagramData" Target="../diagrams/data4.xml"/><Relationship Id="rId18" Type="http://schemas.openxmlformats.org/officeDocument/2006/relationships/diagramData" Target="../diagrams/data5.xml"/><Relationship Id="rId26" Type="http://schemas.openxmlformats.org/officeDocument/2006/relationships/diagramColors" Target="../diagrams/colors6.xml"/><Relationship Id="rId3" Type="http://schemas.openxmlformats.org/officeDocument/2006/relationships/diagramData" Target="../diagrams/data2.xml"/><Relationship Id="rId21" Type="http://schemas.openxmlformats.org/officeDocument/2006/relationships/diagramColors" Target="../diagrams/colors5.xml"/><Relationship Id="rId7" Type="http://schemas.microsoft.com/office/2007/relationships/diagramDrawing" Target="../diagrams/drawing2.xml"/><Relationship Id="rId12" Type="http://schemas.microsoft.com/office/2007/relationships/diagramDrawing" Target="../diagrams/drawing3.xml"/><Relationship Id="rId17" Type="http://schemas.microsoft.com/office/2007/relationships/diagramDrawing" Target="../diagrams/drawing4.xml"/><Relationship Id="rId25" Type="http://schemas.openxmlformats.org/officeDocument/2006/relationships/diagramQuickStyle" Target="../diagrams/quickStyle6.xml"/><Relationship Id="rId2" Type="http://schemas.openxmlformats.org/officeDocument/2006/relationships/notesSlide" Target="../notesSlides/notesSlide21.xml"/><Relationship Id="rId16" Type="http://schemas.openxmlformats.org/officeDocument/2006/relationships/diagramColors" Target="../diagrams/colors4.xml"/><Relationship Id="rId20" Type="http://schemas.openxmlformats.org/officeDocument/2006/relationships/diagramQuickStyle" Target="../diagrams/quickStyle5.xml"/><Relationship Id="rId29" Type="http://schemas.openxmlformats.org/officeDocument/2006/relationships/diagramLayout" Target="../diagrams/layout7.xml"/><Relationship Id="rId1" Type="http://schemas.openxmlformats.org/officeDocument/2006/relationships/slideLayout" Target="../slideLayouts/slideLayout20.xml"/><Relationship Id="rId6" Type="http://schemas.openxmlformats.org/officeDocument/2006/relationships/diagramColors" Target="../diagrams/colors2.xml"/><Relationship Id="rId11" Type="http://schemas.openxmlformats.org/officeDocument/2006/relationships/diagramColors" Target="../diagrams/colors3.xml"/><Relationship Id="rId24" Type="http://schemas.openxmlformats.org/officeDocument/2006/relationships/diagramLayout" Target="../diagrams/layout6.xml"/><Relationship Id="rId32" Type="http://schemas.microsoft.com/office/2007/relationships/diagramDrawing" Target="../diagrams/drawing7.xml"/><Relationship Id="rId5" Type="http://schemas.openxmlformats.org/officeDocument/2006/relationships/diagramQuickStyle" Target="../diagrams/quickStyle2.xml"/><Relationship Id="rId15" Type="http://schemas.openxmlformats.org/officeDocument/2006/relationships/diagramQuickStyle" Target="../diagrams/quickStyle4.xml"/><Relationship Id="rId23" Type="http://schemas.openxmlformats.org/officeDocument/2006/relationships/diagramData" Target="../diagrams/data6.xml"/><Relationship Id="rId28" Type="http://schemas.openxmlformats.org/officeDocument/2006/relationships/diagramData" Target="../diagrams/data7.xml"/><Relationship Id="rId10" Type="http://schemas.openxmlformats.org/officeDocument/2006/relationships/diagramQuickStyle" Target="../diagrams/quickStyle3.xml"/><Relationship Id="rId19" Type="http://schemas.openxmlformats.org/officeDocument/2006/relationships/diagramLayout" Target="../diagrams/layout5.xml"/><Relationship Id="rId31" Type="http://schemas.openxmlformats.org/officeDocument/2006/relationships/diagramColors" Target="../diagrams/colors7.xml"/><Relationship Id="rId4" Type="http://schemas.openxmlformats.org/officeDocument/2006/relationships/diagramLayout" Target="../diagrams/layout2.xml"/><Relationship Id="rId9" Type="http://schemas.openxmlformats.org/officeDocument/2006/relationships/diagramLayout" Target="../diagrams/layout3.xml"/><Relationship Id="rId14" Type="http://schemas.openxmlformats.org/officeDocument/2006/relationships/diagramLayout" Target="../diagrams/layout4.xml"/><Relationship Id="rId22" Type="http://schemas.microsoft.com/office/2007/relationships/diagramDrawing" Target="../diagrams/drawing5.xml"/><Relationship Id="rId27" Type="http://schemas.microsoft.com/office/2007/relationships/diagramDrawing" Target="../diagrams/drawing6.xml"/><Relationship Id="rId30" Type="http://schemas.openxmlformats.org/officeDocument/2006/relationships/diagramQuickStyle" Target="../diagrams/quickStyle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0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0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0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0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DC2AE9D-22F4-15DE-F0DA-D4AB558DFF59}"/>
              </a:ext>
            </a:extLst>
          </p:cNvPr>
          <p:cNvSpPr txBox="1"/>
          <p:nvPr/>
        </p:nvSpPr>
        <p:spPr>
          <a:xfrm>
            <a:off x="533400" y="3630726"/>
            <a:ext cx="57467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strike="sngStrike" dirty="0">
              <a:solidFill>
                <a:srgbClr val="FF0000"/>
              </a:solidFill>
            </a:endParaRPr>
          </a:p>
          <a:p>
            <a:endParaRPr lang="en-US" sz="2400" strike="sngStrike" dirty="0">
              <a:solidFill>
                <a:srgbClr val="FF000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FD3CF8-238B-A38F-F7D6-1DF3CEF48F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801926"/>
            <a:ext cx="5937250" cy="1828800"/>
          </a:xfrm>
        </p:spPr>
        <p:txBody>
          <a:bodyPr>
            <a:noAutofit/>
          </a:bodyPr>
          <a:lstStyle/>
          <a:p>
            <a:pPr>
              <a:lnSpc>
                <a:spcPts val="3200"/>
              </a:lnSpc>
              <a:spcBef>
                <a:spcPts val="1200"/>
              </a:spcBef>
            </a:pPr>
            <a:br>
              <a:rPr lang="en-US" sz="3000" dirty="0"/>
            </a:br>
            <a:r>
              <a:rPr lang="en-US" sz="3000" dirty="0"/>
              <a:t>PIRs of NOCLAR and the Restructured Code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510920-E34D-0155-F62D-93F157BD0A0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33400" y="5370287"/>
            <a:ext cx="4495800" cy="929764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en-US" dirty="0"/>
              <a:t>Kam Leung, IESBA Director</a:t>
            </a:r>
          </a:p>
          <a:p>
            <a:pPr>
              <a:spcBef>
                <a:spcPts val="600"/>
              </a:spcBef>
            </a:pPr>
            <a:r>
              <a:rPr lang="en-US" dirty="0"/>
              <a:t>Joanna Bernard, IESBA Senior Manager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5D2FA02-AE70-13DF-CD86-DADD75DB6C58}"/>
              </a:ext>
            </a:extLst>
          </p:cNvPr>
          <p:cNvSpPr txBox="1"/>
          <p:nvPr/>
        </p:nvSpPr>
        <p:spPr>
          <a:xfrm>
            <a:off x="533400" y="4001252"/>
            <a:ext cx="536330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dirty="0">
                <a:solidFill>
                  <a:schemeClr val="tx2">
                    <a:lumMod val="75000"/>
                  </a:schemeClr>
                </a:solidFill>
              </a:rPr>
              <a:t>September 2025 IESBA meeting</a:t>
            </a:r>
          </a:p>
        </p:txBody>
      </p:sp>
    </p:spTree>
    <p:extLst>
      <p:ext uri="{BB962C8B-B14F-4D97-AF65-F5344CB8AC3E}">
        <p14:creationId xmlns:p14="http://schemas.microsoft.com/office/powerpoint/2010/main" val="35520680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69BC94-8D0E-D77F-4E87-DF41BD74E6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B398DF-FF3B-C98B-0EBD-943D181B19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4733" y="840607"/>
            <a:ext cx="9173997" cy="550843"/>
          </a:xfrm>
        </p:spPr>
        <p:txBody>
          <a:bodyPr>
            <a:normAutofit/>
          </a:bodyPr>
          <a:lstStyle/>
          <a:p>
            <a:r>
              <a:rPr lang="en-US" sz="3100" b="1" dirty="0"/>
              <a:t>1. Added “Guide to the Code”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D79921F-EA49-F976-D7C3-A84CEBEBF6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33690" y="6339328"/>
            <a:ext cx="429610" cy="518672"/>
          </a:xfrm>
        </p:spPr>
        <p:txBody>
          <a:bodyPr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18" name="Diagram 17">
            <a:extLst>
              <a:ext uri="{FF2B5EF4-FFF2-40B4-BE49-F238E27FC236}">
                <a16:creationId xmlns:a16="http://schemas.microsoft.com/office/drawing/2014/main" id="{BA74355D-DA7B-AD24-E172-0FD7478BE7E8}"/>
              </a:ext>
            </a:extLst>
          </p:cNvPr>
          <p:cNvGraphicFramePr/>
          <p:nvPr/>
        </p:nvGraphicFramePr>
        <p:xfrm>
          <a:off x="823197" y="1604559"/>
          <a:ext cx="4578534" cy="27861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7" name="Picture 16">
            <a:extLst>
              <a:ext uri="{FF2B5EF4-FFF2-40B4-BE49-F238E27FC236}">
                <a16:creationId xmlns:a16="http://schemas.microsoft.com/office/drawing/2014/main" id="{A756946E-0414-AFD4-4E7A-779A0F9B60D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62993" y="3547097"/>
            <a:ext cx="7705638" cy="31586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962061C-2573-1485-71C5-6F862FFC19A0}"/>
              </a:ext>
            </a:extLst>
          </p:cNvPr>
          <p:cNvSpPr txBox="1"/>
          <p:nvPr/>
        </p:nvSpPr>
        <p:spPr>
          <a:xfrm>
            <a:off x="6535712" y="3149320"/>
            <a:ext cx="310296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1" u="none" strike="noStrike" kern="1200" cap="none" spc="0" normalizeH="0" baseline="0" noProof="0" dirty="0">
                <a:ln>
                  <a:noFill/>
                </a:ln>
                <a:solidFill>
                  <a:srgbClr val="A0766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Examples extracted from 2018 Code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D2CD56B5-2294-118A-FD90-ACAEF4CDB61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53336" y="1224625"/>
            <a:ext cx="10134600" cy="337997"/>
          </a:xfrm>
        </p:spPr>
        <p:txBody>
          <a:bodyPr>
            <a:normAutofit/>
          </a:bodyPr>
          <a:lstStyle/>
          <a:p>
            <a:r>
              <a:rPr lang="en-US"/>
              <a:t>KEY ELEMENTS OF Restructuring</a:t>
            </a:r>
          </a:p>
        </p:txBody>
      </p:sp>
    </p:spTree>
    <p:extLst>
      <p:ext uri="{BB962C8B-B14F-4D97-AF65-F5344CB8AC3E}">
        <p14:creationId xmlns:p14="http://schemas.microsoft.com/office/powerpoint/2010/main" val="32976506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2E1476F-C3CB-0BE3-D143-8FD3C8DA4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2DED1518-83BC-1B2B-D14D-D62D444595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699" y="789040"/>
            <a:ext cx="10058400" cy="533400"/>
          </a:xfrm>
        </p:spPr>
        <p:txBody>
          <a:bodyPr/>
          <a:lstStyle/>
          <a:p>
            <a:r>
              <a:rPr lang="en-US" sz="3100" b="1" dirty="0"/>
              <a:t>2. Distinguishing Requirements from Application Material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ABF55C-FA2C-77F4-967B-33A99E5CD2F6}"/>
              </a:ext>
            </a:extLst>
          </p:cNvPr>
          <p:cNvSpPr txBox="1"/>
          <p:nvPr/>
        </p:nvSpPr>
        <p:spPr>
          <a:xfrm>
            <a:off x="7266275" y="3073783"/>
            <a:ext cx="4592547" cy="264687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Introduction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XXX.X ……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Requirements and Application Material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General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RXXX.X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……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XXX.X AX ……</a:t>
            </a:r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864E3DA3-94B2-D8EA-C3F0-FC91EA023AC7}"/>
              </a:ext>
            </a:extLst>
          </p:cNvPr>
          <p:cNvSpPr txBox="1">
            <a:spLocks/>
          </p:cNvSpPr>
          <p:nvPr/>
        </p:nvSpPr>
        <p:spPr>
          <a:xfrm>
            <a:off x="1028699" y="1828800"/>
            <a:ext cx="5990409" cy="4114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28650" marR="0" lvl="0" indent="-62865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General requirements re applying CF first, then specific requirements</a:t>
            </a:r>
          </a:p>
          <a:p>
            <a:pPr marL="628650" marR="0" lvl="0" indent="-62865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Requirements re services to PIE clients first, then other entities</a:t>
            </a:r>
          </a:p>
          <a:p>
            <a:pPr marL="628650" marR="0" lvl="0" indent="-62865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AM should follow the related R as closely as possible</a:t>
            </a:r>
          </a:p>
          <a:p>
            <a:pPr marL="628650" marR="0" lvl="0" indent="-62865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R’s should be standalone</a:t>
            </a:r>
          </a:p>
          <a:p>
            <a:pPr marL="628650" marR="0" lvl="0" indent="-62865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Any exceptions should be located as near as possible to the R, and specifically linked to that R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CE99CDF-67F2-277F-51A3-C54B80C0D25B}"/>
              </a:ext>
            </a:extLst>
          </p:cNvPr>
          <p:cNvSpPr txBox="1"/>
          <p:nvPr/>
        </p:nvSpPr>
        <p:spPr>
          <a:xfrm>
            <a:off x="7266275" y="1898473"/>
            <a:ext cx="4592547" cy="109260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marL="461963" marR="0" lvl="0" indent="-461963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Principles-based approach retained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461963" marR="0" lvl="0" indent="-461963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Gives prominence to prohibitions in the Code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AA6A19D4-540B-A08C-D8F5-45D3167125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28700" y="1199573"/>
            <a:ext cx="10134600" cy="337997"/>
          </a:xfrm>
        </p:spPr>
        <p:txBody>
          <a:bodyPr>
            <a:normAutofit/>
          </a:bodyPr>
          <a:lstStyle/>
          <a:p>
            <a:r>
              <a:rPr lang="en-US" dirty="0"/>
              <a:t>KEY ELEMENTS OF Restructuring</a:t>
            </a:r>
          </a:p>
        </p:txBody>
      </p:sp>
    </p:spTree>
    <p:extLst>
      <p:ext uri="{BB962C8B-B14F-4D97-AF65-F5344CB8AC3E}">
        <p14:creationId xmlns:p14="http://schemas.microsoft.com/office/powerpoint/2010/main" val="3037381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15C9A7-EC3E-6482-617C-6E9A389608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0EA8354-D834-887E-AB52-BD258D9797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A501CF7E-3E30-7BF4-9448-4CFC00E10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7532" y="851756"/>
            <a:ext cx="10058400" cy="533400"/>
          </a:xfrm>
        </p:spPr>
        <p:txBody>
          <a:bodyPr/>
          <a:lstStyle/>
          <a:p>
            <a:r>
              <a:rPr lang="en-US" sz="2900" b="1" dirty="0"/>
              <a:t>3. Increasing Clarity of Responsibility re Independence</a:t>
            </a:r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C92101C4-2A50-2896-8EEC-E6A91CD4064F}"/>
              </a:ext>
            </a:extLst>
          </p:cNvPr>
          <p:cNvSpPr txBox="1">
            <a:spLocks/>
          </p:cNvSpPr>
          <p:nvPr/>
        </p:nvSpPr>
        <p:spPr>
          <a:xfrm>
            <a:off x="1087966" y="2294467"/>
            <a:ext cx="8857700" cy="25259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63550" marR="0" lvl="0" indent="-46355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Reduced use of passive voice in the Code</a:t>
            </a:r>
          </a:p>
          <a:p>
            <a:pPr marL="463550" marR="0" lvl="0" indent="-46355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200">
                <a:solidFill>
                  <a:srgbClr val="2C4151"/>
                </a:solidFill>
              </a:rPr>
              <a:t>Clearer distinction</a:t>
            </a:r>
            <a:r>
              <a:rPr kumimoji="0" lang="en-US" sz="2200" b="0" i="0" u="none" strike="noStrike" kern="1200" cap="none" spc="0" normalizeH="0" baseline="0" noProof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between “firm” and “network firm”</a:t>
            </a:r>
          </a:p>
          <a:p>
            <a:pPr marL="463550" marR="0" lvl="0" indent="-46355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Reaffirm that all PAPPs and their firms are subject to independence</a:t>
            </a:r>
          </a:p>
          <a:p>
            <a:pPr marL="628650" marR="0" lvl="0" indent="-62865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200" b="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27FF38F9-BA75-8769-4232-78509BE72C6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28700" y="1262203"/>
            <a:ext cx="10134600" cy="337997"/>
          </a:xfrm>
        </p:spPr>
        <p:txBody>
          <a:bodyPr>
            <a:normAutofit/>
          </a:bodyPr>
          <a:lstStyle/>
          <a:p>
            <a:r>
              <a:rPr lang="en-US" dirty="0"/>
              <a:t>KEY ELEMENTS OF Restructuring</a:t>
            </a:r>
          </a:p>
        </p:txBody>
      </p:sp>
    </p:spTree>
    <p:extLst>
      <p:ext uri="{BB962C8B-B14F-4D97-AF65-F5344CB8AC3E}">
        <p14:creationId xmlns:p14="http://schemas.microsoft.com/office/powerpoint/2010/main" val="39551754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3FBB2F-7FBD-73BB-75B1-1178119B37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A84C570-0F86-6360-6CF9-90EE794BA5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F9CAB501-4023-FF15-2151-29659E7474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699" y="789040"/>
            <a:ext cx="10058400" cy="533400"/>
          </a:xfrm>
        </p:spPr>
        <p:txBody>
          <a:bodyPr/>
          <a:lstStyle/>
          <a:p>
            <a:r>
              <a:rPr lang="en-US" sz="2900" b="1" dirty="0"/>
              <a:t>4. Increased Clarity of Language</a:t>
            </a:r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F458D0A4-78B5-875B-188B-F26EBB51257B}"/>
              </a:ext>
            </a:extLst>
          </p:cNvPr>
          <p:cNvSpPr txBox="1">
            <a:spLocks/>
          </p:cNvSpPr>
          <p:nvPr/>
        </p:nvSpPr>
        <p:spPr>
          <a:xfrm>
            <a:off x="1028699" y="1828800"/>
            <a:ext cx="5990409" cy="4114800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28650" marR="0" lvl="0" indent="-62865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lphaLcParenR"/>
              <a:tabLst/>
              <a:defRPr/>
            </a:pPr>
            <a:r>
              <a:rPr lang="en-US" sz="2000" dirty="0">
                <a:solidFill>
                  <a:srgbClr val="2C4151"/>
                </a:solidFill>
              </a:rPr>
              <a:t>More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consistent use of “May” (permission)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vs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“Might” (a possibility)</a:t>
            </a:r>
          </a:p>
          <a:p>
            <a:pPr marL="628650" marR="0" lvl="0" indent="-62865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lphaLcParenR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Reduced use of “generally necessary”</a:t>
            </a:r>
          </a:p>
          <a:p>
            <a:pPr marL="628650" marR="0" lvl="0" indent="-62865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lphaLcParenR"/>
              <a:tabLst/>
              <a:defRPr/>
            </a:pPr>
            <a:r>
              <a:rPr lang="en-US" sz="2000" dirty="0">
                <a:solidFill>
                  <a:srgbClr val="2C4151"/>
                </a:solidFill>
              </a:rPr>
              <a:t>G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uidance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on factors for PAs to determine based on professional judgment and the facts and circumstances</a:t>
            </a:r>
          </a:p>
          <a:p>
            <a:pPr marL="628650" marR="0" lvl="0" indent="-62865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lphaLcParenR"/>
              <a:tabLst/>
              <a:defRPr/>
            </a:pPr>
            <a:r>
              <a:rPr lang="en-US" sz="2000" dirty="0">
                <a:solidFill>
                  <a:srgbClr val="2C4151"/>
                </a:solidFill>
              </a:rPr>
              <a:t>Better u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se of Headings and Sub-headings</a:t>
            </a:r>
          </a:p>
          <a:p>
            <a:pPr marL="628650" marR="0" lvl="0" indent="-62865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lphaLcParenR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Clarity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about which provisions are for All Audit Clients vs for PIE Clients</a:t>
            </a:r>
          </a:p>
          <a:p>
            <a:pPr marL="628650" marR="0" lvl="0" indent="-62865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AutoNum type="alphaLcParenR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Building Blocks Approach so that Part 1 is not repeated in every Section or subsequent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Parts</a:t>
            </a:r>
          </a:p>
          <a:p>
            <a:pPr marL="628650" marR="0" lvl="0" indent="-62865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628650" marR="0" lvl="0" indent="-62865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628650" marR="0" lvl="0" indent="-62865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8E46F34-D2E1-2F6D-40F8-EFE920FCD7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7365" y="920662"/>
            <a:ext cx="5018396" cy="54186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CC7274E0-24D4-7AC3-15D8-7EAEC6A9A97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28700" y="1262203"/>
            <a:ext cx="10134600" cy="337997"/>
          </a:xfrm>
        </p:spPr>
        <p:txBody>
          <a:bodyPr>
            <a:normAutofit/>
          </a:bodyPr>
          <a:lstStyle/>
          <a:p>
            <a:r>
              <a:rPr lang="en-US" dirty="0"/>
              <a:t>KEY ELEMENTS OF Restructuring</a:t>
            </a:r>
          </a:p>
        </p:txBody>
      </p:sp>
    </p:spTree>
    <p:extLst>
      <p:ext uri="{BB962C8B-B14F-4D97-AF65-F5344CB8AC3E}">
        <p14:creationId xmlns:p14="http://schemas.microsoft.com/office/powerpoint/2010/main" val="35895979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6A8D76-BF98-263C-8C34-292974F397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96B0F938-DCEA-6F43-88A8-86C5BFDBF1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998" y="799270"/>
            <a:ext cx="12047020" cy="533400"/>
          </a:xfrm>
        </p:spPr>
        <p:txBody>
          <a:bodyPr/>
          <a:lstStyle/>
          <a:p>
            <a:r>
              <a:rPr lang="en-US" sz="3100" b="1" dirty="0"/>
              <a:t>Building Blocks Approach (New Architecture)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945A5BE4-7AC6-1622-BB54-04044E165F2C}"/>
              </a:ext>
            </a:extLst>
          </p:cNvPr>
          <p:cNvSpPr txBox="1">
            <a:spLocks/>
          </p:cNvSpPr>
          <p:nvPr/>
        </p:nvSpPr>
        <p:spPr bwMode="auto">
          <a:xfrm>
            <a:off x="627237" y="1873028"/>
            <a:ext cx="2032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9pPr>
          </a:lstStyle>
          <a:p>
            <a:pPr marL="0" marR="0" lvl="0" indent="0" algn="l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733" b="0" i="0" u="none" strike="noStrike" kern="0" cap="none" spc="0" normalizeH="0" baseline="0" noProof="0">
                <a:ln>
                  <a:noFill/>
                </a:ln>
                <a:solidFill>
                  <a:srgbClr val="1D9C4C"/>
                </a:solidFill>
                <a:effectLst/>
                <a:uLnTx/>
                <a:uFillTx/>
                <a:latin typeface="Impact" panose="020B0806030902050204" pitchFamily="34" charset="0"/>
                <a:ea typeface="ＭＳ Ｐゴシック" charset="0"/>
              </a:rPr>
              <a:t>PART 1</a:t>
            </a:r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49E63317-EABA-DA89-F40A-EB7AFAA7C5AD}"/>
              </a:ext>
            </a:extLst>
          </p:cNvPr>
          <p:cNvSpPr txBox="1">
            <a:spLocks/>
          </p:cNvSpPr>
          <p:nvPr/>
        </p:nvSpPr>
        <p:spPr bwMode="auto">
          <a:xfrm>
            <a:off x="2245751" y="1760540"/>
            <a:ext cx="5888075" cy="776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9pPr>
          </a:lstStyle>
          <a:p>
            <a:pPr marL="0" marR="0" lvl="0" indent="0" algn="l" defTabSz="121917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33" b="1" i="0" u="none" strike="noStrike" kern="0" cap="none" spc="0" normalizeH="0" baseline="0" noProof="0">
                <a:ln>
                  <a:noFill/>
                </a:ln>
                <a:solidFill>
                  <a:srgbClr val="005BAA"/>
                </a:solidFill>
                <a:effectLst/>
                <a:uLnTx/>
                <a:uFillTx/>
                <a:latin typeface="Arial"/>
                <a:ea typeface="ＭＳ Ｐゴシック" charset="0"/>
              </a:rPr>
              <a:t>Complying with the Code, Fundamental Principles </a:t>
            </a:r>
            <a:br>
              <a:rPr kumimoji="0" lang="en-US" sz="1733" b="1" i="0" u="none" strike="noStrike" kern="0" cap="none" spc="0" normalizeH="0" baseline="0" noProof="0">
                <a:ln>
                  <a:noFill/>
                </a:ln>
                <a:solidFill>
                  <a:srgbClr val="005BAA"/>
                </a:solidFill>
                <a:effectLst/>
                <a:uLnTx/>
                <a:uFillTx/>
                <a:latin typeface="Arial"/>
                <a:ea typeface="ＭＳ Ｐゴシック" charset="0"/>
              </a:rPr>
            </a:br>
            <a:r>
              <a:rPr kumimoji="0" lang="en-US" sz="1733" b="1" i="0" u="none" strike="noStrike" kern="0" cap="none" spc="0" normalizeH="0" baseline="0" noProof="0">
                <a:ln>
                  <a:noFill/>
                </a:ln>
                <a:solidFill>
                  <a:srgbClr val="005BAA"/>
                </a:solidFill>
                <a:effectLst/>
                <a:uLnTx/>
                <a:uFillTx/>
                <a:latin typeface="Arial"/>
                <a:ea typeface="ＭＳ Ｐゴシック" charset="0"/>
              </a:rPr>
              <a:t>and Conceptual Framework </a:t>
            </a:r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5B4F11DD-8490-4E74-D0B4-61B080531354}"/>
              </a:ext>
            </a:extLst>
          </p:cNvPr>
          <p:cNvSpPr txBox="1">
            <a:spLocks/>
          </p:cNvSpPr>
          <p:nvPr/>
        </p:nvSpPr>
        <p:spPr bwMode="auto">
          <a:xfrm>
            <a:off x="7780174" y="1897009"/>
            <a:ext cx="2623401" cy="500988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9pPr>
          </a:lstStyle>
          <a:p>
            <a:pPr marL="0" marR="0" lvl="0" indent="0" algn="ctr" defTabSz="121917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67" b="0" i="1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 charset="0"/>
              </a:rPr>
              <a:t>(All Professional Accountants</a:t>
            </a:r>
            <a:r>
              <a:rPr kumimoji="0" lang="en-US" sz="1467" b="0" i="1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Arial"/>
                <a:ea typeface="ＭＳ Ｐゴシック" charset="0"/>
              </a:rPr>
              <a:t>)</a:t>
            </a:r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FE297A56-429E-F6F2-E7A2-674461C24120}"/>
              </a:ext>
            </a:extLst>
          </p:cNvPr>
          <p:cNvSpPr txBox="1">
            <a:spLocks/>
          </p:cNvSpPr>
          <p:nvPr/>
        </p:nvSpPr>
        <p:spPr bwMode="auto">
          <a:xfrm>
            <a:off x="627237" y="2716740"/>
            <a:ext cx="2032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9pPr>
          </a:lstStyle>
          <a:p>
            <a:pPr marL="0" marR="0" lvl="0" indent="0" algn="l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733" b="0" i="0" u="none" strike="noStrike" kern="0" cap="none" spc="0" normalizeH="0" baseline="0" noProof="0">
                <a:ln>
                  <a:noFill/>
                </a:ln>
                <a:solidFill>
                  <a:srgbClr val="389FD4"/>
                </a:solidFill>
                <a:effectLst/>
                <a:uLnTx/>
                <a:uFillTx/>
                <a:latin typeface="Impact" panose="020B0806030902050204" pitchFamily="34" charset="0"/>
                <a:ea typeface="ＭＳ Ｐゴシック" charset="0"/>
              </a:rPr>
              <a:t>PART 2</a:t>
            </a:r>
          </a:p>
        </p:txBody>
      </p:sp>
      <p:sp>
        <p:nvSpPr>
          <p:cNvPr id="10" name="Title 2">
            <a:extLst>
              <a:ext uri="{FF2B5EF4-FFF2-40B4-BE49-F238E27FC236}">
                <a16:creationId xmlns:a16="http://schemas.microsoft.com/office/drawing/2014/main" id="{F2C63F6C-3792-F978-E20A-4B520C7CC177}"/>
              </a:ext>
            </a:extLst>
          </p:cNvPr>
          <p:cNvSpPr txBox="1">
            <a:spLocks/>
          </p:cNvSpPr>
          <p:nvPr/>
        </p:nvSpPr>
        <p:spPr bwMode="auto">
          <a:xfrm>
            <a:off x="2245751" y="2605958"/>
            <a:ext cx="2940895" cy="776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9pPr>
          </a:lstStyle>
          <a:p>
            <a:pPr marL="0" marR="0" lvl="0" indent="0" algn="l" defTabSz="121917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33" b="1" i="0" u="none" strike="noStrike" kern="0" cap="none" spc="0" normalizeH="0" baseline="0" noProof="0">
                <a:ln>
                  <a:noFill/>
                </a:ln>
                <a:solidFill>
                  <a:srgbClr val="005BAA"/>
                </a:solidFill>
                <a:effectLst/>
                <a:uLnTx/>
                <a:uFillTx/>
                <a:latin typeface="Arial"/>
                <a:ea typeface="ＭＳ Ｐゴシック" charset="0"/>
              </a:rPr>
              <a:t>Professional Accountants in Business (PAIBs)</a:t>
            </a:r>
          </a:p>
        </p:txBody>
      </p:sp>
      <p:sp>
        <p:nvSpPr>
          <p:cNvPr id="11" name="Title 2">
            <a:extLst>
              <a:ext uri="{FF2B5EF4-FFF2-40B4-BE49-F238E27FC236}">
                <a16:creationId xmlns:a16="http://schemas.microsoft.com/office/drawing/2014/main" id="{E1B225C7-DBEF-AC44-A8F0-9654EA332C59}"/>
              </a:ext>
            </a:extLst>
          </p:cNvPr>
          <p:cNvSpPr txBox="1">
            <a:spLocks/>
          </p:cNvSpPr>
          <p:nvPr/>
        </p:nvSpPr>
        <p:spPr bwMode="auto">
          <a:xfrm>
            <a:off x="2245751" y="3284870"/>
            <a:ext cx="2255735" cy="300028"/>
          </a:xfrm>
          <a:prstGeom prst="rect">
            <a:avLst/>
          </a:prstGeom>
          <a:solidFill>
            <a:srgbClr val="A0766C"/>
          </a:solidFill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9pPr>
          </a:lstStyle>
          <a:p>
            <a:pPr marL="0" marR="0" lvl="0" indent="0" algn="ctr" defTabSz="121917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67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</a:rPr>
              <a:t>(Sections 200 to 299)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011488D-88B0-02C8-17F7-5540A2A3F4C3}"/>
              </a:ext>
            </a:extLst>
          </p:cNvPr>
          <p:cNvCxnSpPr/>
          <p:nvPr/>
        </p:nvCxnSpPr>
        <p:spPr bwMode="auto">
          <a:xfrm>
            <a:off x="2066624" y="1882335"/>
            <a:ext cx="0" cy="5334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8" name="Title 2">
            <a:extLst>
              <a:ext uri="{FF2B5EF4-FFF2-40B4-BE49-F238E27FC236}">
                <a16:creationId xmlns:a16="http://schemas.microsoft.com/office/drawing/2014/main" id="{48A498A1-A57D-7F2B-7943-08303C721FDA}"/>
              </a:ext>
            </a:extLst>
          </p:cNvPr>
          <p:cNvSpPr txBox="1">
            <a:spLocks/>
          </p:cNvSpPr>
          <p:nvPr/>
        </p:nvSpPr>
        <p:spPr bwMode="auto">
          <a:xfrm>
            <a:off x="5378465" y="2716740"/>
            <a:ext cx="2032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9pPr>
          </a:lstStyle>
          <a:p>
            <a:pPr marL="0" marR="0" lvl="0" indent="0" algn="l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733" b="0" i="0" u="none" strike="noStrike" kern="0" cap="none" spc="0" normalizeH="0" baseline="0" noProof="0">
                <a:ln>
                  <a:noFill/>
                </a:ln>
                <a:solidFill>
                  <a:srgbClr val="DF8C3C"/>
                </a:solidFill>
                <a:effectLst/>
                <a:uLnTx/>
                <a:uFillTx/>
                <a:latin typeface="Impact" panose="020B0806030902050204" pitchFamily="34" charset="0"/>
                <a:ea typeface="ＭＳ Ｐゴシック" charset="0"/>
              </a:rPr>
              <a:t>PART 3</a:t>
            </a:r>
          </a:p>
        </p:txBody>
      </p:sp>
      <p:sp>
        <p:nvSpPr>
          <p:cNvPr id="19" name="Title 2">
            <a:extLst>
              <a:ext uri="{FF2B5EF4-FFF2-40B4-BE49-F238E27FC236}">
                <a16:creationId xmlns:a16="http://schemas.microsoft.com/office/drawing/2014/main" id="{61E197F8-8F50-9887-5810-FBF7F67ED597}"/>
              </a:ext>
            </a:extLst>
          </p:cNvPr>
          <p:cNvSpPr txBox="1">
            <a:spLocks/>
          </p:cNvSpPr>
          <p:nvPr/>
        </p:nvSpPr>
        <p:spPr bwMode="auto">
          <a:xfrm>
            <a:off x="7010893" y="2605958"/>
            <a:ext cx="3088855" cy="776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9pPr>
          </a:lstStyle>
          <a:p>
            <a:pPr marL="0" marR="0" lvl="0" indent="0" algn="l" defTabSz="121917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33" b="1" i="0" u="none" strike="noStrike" kern="0" cap="none" spc="0" normalizeH="0" baseline="0" noProof="0">
                <a:ln>
                  <a:noFill/>
                </a:ln>
                <a:solidFill>
                  <a:srgbClr val="005BAA"/>
                </a:solidFill>
                <a:effectLst/>
                <a:uLnTx/>
                <a:uFillTx/>
                <a:latin typeface="Arial"/>
                <a:ea typeface="ＭＳ Ｐゴシック" charset="0"/>
              </a:rPr>
              <a:t>Professional Accountants </a:t>
            </a:r>
            <a:br>
              <a:rPr kumimoji="0" lang="en-US" sz="1733" b="1" i="0" u="none" strike="noStrike" kern="0" cap="none" spc="0" normalizeH="0" baseline="0" noProof="0">
                <a:ln>
                  <a:noFill/>
                </a:ln>
                <a:solidFill>
                  <a:srgbClr val="005BAA"/>
                </a:solidFill>
                <a:effectLst/>
                <a:uLnTx/>
                <a:uFillTx/>
                <a:latin typeface="Arial"/>
                <a:ea typeface="ＭＳ Ｐゴシック" charset="0"/>
              </a:rPr>
            </a:br>
            <a:r>
              <a:rPr kumimoji="0" lang="en-US" sz="1733" b="1" i="0" u="none" strike="noStrike" kern="0" cap="none" spc="0" normalizeH="0" baseline="0" noProof="0">
                <a:ln>
                  <a:noFill/>
                </a:ln>
                <a:solidFill>
                  <a:srgbClr val="005BAA"/>
                </a:solidFill>
                <a:effectLst/>
                <a:uLnTx/>
                <a:uFillTx/>
                <a:latin typeface="Arial"/>
                <a:ea typeface="ＭＳ Ｐゴシック" charset="0"/>
              </a:rPr>
              <a:t>in Public Practice (PAPPs)</a:t>
            </a:r>
          </a:p>
        </p:txBody>
      </p:sp>
      <p:sp>
        <p:nvSpPr>
          <p:cNvPr id="20" name="Title 2">
            <a:extLst>
              <a:ext uri="{FF2B5EF4-FFF2-40B4-BE49-F238E27FC236}">
                <a16:creationId xmlns:a16="http://schemas.microsoft.com/office/drawing/2014/main" id="{B4A4047B-17F2-F7D2-0F26-DBBEC0388CA8}"/>
              </a:ext>
            </a:extLst>
          </p:cNvPr>
          <p:cNvSpPr txBox="1">
            <a:spLocks/>
          </p:cNvSpPr>
          <p:nvPr/>
        </p:nvSpPr>
        <p:spPr bwMode="auto">
          <a:xfrm>
            <a:off x="7016186" y="3284870"/>
            <a:ext cx="2255735" cy="300028"/>
          </a:xfrm>
          <a:prstGeom prst="rect">
            <a:avLst/>
          </a:prstGeom>
          <a:solidFill>
            <a:srgbClr val="A0766C"/>
          </a:solidFill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9pPr>
          </a:lstStyle>
          <a:p>
            <a:pPr marL="0" marR="0" lvl="0" indent="0" algn="ctr" defTabSz="121917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67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</a:rPr>
              <a:t>(Sections 300 to 399)</a:t>
            </a:r>
          </a:p>
        </p:txBody>
      </p:sp>
      <p:sp>
        <p:nvSpPr>
          <p:cNvPr id="21" name="Title 2">
            <a:extLst>
              <a:ext uri="{FF2B5EF4-FFF2-40B4-BE49-F238E27FC236}">
                <a16:creationId xmlns:a16="http://schemas.microsoft.com/office/drawing/2014/main" id="{9EAC2217-C193-291A-9926-54A0FB212FB4}"/>
              </a:ext>
            </a:extLst>
          </p:cNvPr>
          <p:cNvSpPr txBox="1">
            <a:spLocks/>
          </p:cNvSpPr>
          <p:nvPr/>
        </p:nvSpPr>
        <p:spPr bwMode="auto">
          <a:xfrm>
            <a:off x="3928133" y="5512442"/>
            <a:ext cx="1993320" cy="462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9pPr>
          </a:lstStyle>
          <a:p>
            <a:pPr marL="0" marR="0" lvl="0" indent="0" algn="l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>
                <a:ln>
                  <a:noFill/>
                </a:ln>
                <a:solidFill>
                  <a:srgbClr val="1D9C4C"/>
                </a:solidFill>
                <a:effectLst/>
                <a:uLnTx/>
                <a:uFillTx/>
                <a:latin typeface="Impact" panose="020B0806030902050204" pitchFamily="34" charset="0"/>
                <a:ea typeface="ＭＳ Ｐゴシック" charset="0"/>
              </a:rPr>
              <a:t>GLOSSARY</a:t>
            </a:r>
          </a:p>
        </p:txBody>
      </p:sp>
      <p:sp>
        <p:nvSpPr>
          <p:cNvPr id="22" name="Title 2">
            <a:extLst>
              <a:ext uri="{FF2B5EF4-FFF2-40B4-BE49-F238E27FC236}">
                <a16:creationId xmlns:a16="http://schemas.microsoft.com/office/drawing/2014/main" id="{84475DD6-32BB-062F-7DA0-A304A2813887}"/>
              </a:ext>
            </a:extLst>
          </p:cNvPr>
          <p:cNvSpPr txBox="1">
            <a:spLocks/>
          </p:cNvSpPr>
          <p:nvPr/>
        </p:nvSpPr>
        <p:spPr bwMode="auto">
          <a:xfrm>
            <a:off x="5921453" y="5488352"/>
            <a:ext cx="2638907" cy="486449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9pPr>
          </a:lstStyle>
          <a:p>
            <a:pPr marL="0" marR="0" lvl="0" indent="0" algn="ctr" defTabSz="121917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 charset="0"/>
              </a:rPr>
              <a:t>(</a:t>
            </a:r>
            <a:r>
              <a:rPr kumimoji="0" lang="en-US" sz="1467" b="0" i="1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 charset="0"/>
              </a:rPr>
              <a:t>All Professional Accountants</a:t>
            </a:r>
            <a:r>
              <a:rPr kumimoji="0" lang="en-US" sz="14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 charset="0"/>
              </a:rPr>
              <a:t>)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B8AC543C-8810-AAFB-4DE7-59E739B52370}"/>
              </a:ext>
            </a:extLst>
          </p:cNvPr>
          <p:cNvCxnSpPr>
            <a:cxnSpLocks/>
          </p:cNvCxnSpPr>
          <p:nvPr/>
        </p:nvCxnSpPr>
        <p:spPr bwMode="auto">
          <a:xfrm>
            <a:off x="5732440" y="5558367"/>
            <a:ext cx="0" cy="3741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4" name="Title 2">
            <a:extLst>
              <a:ext uri="{FF2B5EF4-FFF2-40B4-BE49-F238E27FC236}">
                <a16:creationId xmlns:a16="http://schemas.microsoft.com/office/drawing/2014/main" id="{7B2DCB41-E5AF-54BE-6167-962A74203B04}"/>
              </a:ext>
            </a:extLst>
          </p:cNvPr>
          <p:cNvSpPr txBox="1">
            <a:spLocks/>
          </p:cNvSpPr>
          <p:nvPr/>
        </p:nvSpPr>
        <p:spPr bwMode="auto">
          <a:xfrm>
            <a:off x="5378466" y="3841087"/>
            <a:ext cx="326157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9pPr>
          </a:lstStyle>
          <a:p>
            <a:pPr marL="0" marR="0" lvl="0" indent="0" algn="l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733" b="0" i="0" u="none" strike="noStrike" kern="0" cap="none" spc="0" normalizeH="0" baseline="0" noProof="0">
                <a:ln>
                  <a:noFill/>
                </a:ln>
                <a:solidFill>
                  <a:srgbClr val="2D3D91"/>
                </a:solidFill>
                <a:effectLst/>
                <a:uLnTx/>
                <a:uFillTx/>
                <a:latin typeface="Impact" panose="020B0806030902050204" pitchFamily="34" charset="0"/>
                <a:ea typeface="ＭＳ Ｐゴシック" charset="0"/>
              </a:rPr>
              <a:t>PARTS 4A &amp; 4B</a:t>
            </a:r>
          </a:p>
        </p:txBody>
      </p:sp>
      <p:sp>
        <p:nvSpPr>
          <p:cNvPr id="25" name="Title 2">
            <a:extLst>
              <a:ext uri="{FF2B5EF4-FFF2-40B4-BE49-F238E27FC236}">
                <a16:creationId xmlns:a16="http://schemas.microsoft.com/office/drawing/2014/main" id="{6E996516-D6DA-B50A-57A3-F7C66BE21A18}"/>
              </a:ext>
            </a:extLst>
          </p:cNvPr>
          <p:cNvSpPr txBox="1">
            <a:spLocks/>
          </p:cNvSpPr>
          <p:nvPr/>
        </p:nvSpPr>
        <p:spPr bwMode="auto">
          <a:xfrm>
            <a:off x="8434959" y="3871799"/>
            <a:ext cx="3195533" cy="509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9pPr>
          </a:lstStyle>
          <a:p>
            <a:pPr marL="0" marR="0" lvl="0" indent="0" algn="l" defTabSz="121917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33" b="1" i="0" u="none" strike="noStrike" kern="0" cap="none" spc="0" normalizeH="0" baseline="0" noProof="0">
                <a:ln>
                  <a:noFill/>
                </a:ln>
                <a:solidFill>
                  <a:srgbClr val="005BAA"/>
                </a:solidFill>
                <a:effectLst/>
                <a:uLnTx/>
                <a:uFillTx/>
                <a:latin typeface="Arial"/>
                <a:ea typeface="ＭＳ Ｐゴシック" charset="0"/>
              </a:rPr>
              <a:t>International Independence </a:t>
            </a:r>
          </a:p>
          <a:p>
            <a:pPr marL="0" marR="0" lvl="0" indent="0" algn="l" defTabSz="121917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33" b="1" i="0" u="none" strike="noStrike" kern="0" cap="none" spc="0" normalizeH="0" baseline="0" noProof="0">
                <a:ln>
                  <a:noFill/>
                </a:ln>
                <a:solidFill>
                  <a:srgbClr val="005BAA"/>
                </a:solidFill>
                <a:effectLst/>
                <a:uLnTx/>
                <a:uFillTx/>
                <a:latin typeface="Arial"/>
                <a:ea typeface="ＭＳ Ｐゴシック" charset="0"/>
              </a:rPr>
              <a:t>Standards</a:t>
            </a:r>
          </a:p>
        </p:txBody>
      </p:sp>
      <p:sp>
        <p:nvSpPr>
          <p:cNvPr id="26" name="Title 2">
            <a:extLst>
              <a:ext uri="{FF2B5EF4-FFF2-40B4-BE49-F238E27FC236}">
                <a16:creationId xmlns:a16="http://schemas.microsoft.com/office/drawing/2014/main" id="{836498E2-5B1D-CF7D-7F0E-1D9DD77C7A79}"/>
              </a:ext>
            </a:extLst>
          </p:cNvPr>
          <p:cNvSpPr txBox="1">
            <a:spLocks/>
          </p:cNvSpPr>
          <p:nvPr/>
        </p:nvSpPr>
        <p:spPr bwMode="auto">
          <a:xfrm>
            <a:off x="10296119" y="4277806"/>
            <a:ext cx="1336468" cy="475599"/>
          </a:xfrm>
          <a:prstGeom prst="rect">
            <a:avLst/>
          </a:prstGeom>
          <a:solidFill>
            <a:srgbClr val="A0766C"/>
          </a:solidFill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9pPr>
          </a:lstStyle>
          <a:p>
            <a:pPr marL="0" marR="0" lvl="0" indent="0" algn="ctr" defTabSz="121917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67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</a:rPr>
              <a:t>(Sections </a:t>
            </a:r>
            <a:br>
              <a:rPr kumimoji="0" lang="en-US" sz="1467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</a:rPr>
            </a:br>
            <a:r>
              <a:rPr kumimoji="0" lang="en-US" sz="1467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</a:rPr>
              <a:t>400 to 899)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4586875-D009-51F6-BA8F-197210984E3D}"/>
              </a:ext>
            </a:extLst>
          </p:cNvPr>
          <p:cNvCxnSpPr/>
          <p:nvPr/>
        </p:nvCxnSpPr>
        <p:spPr bwMode="auto">
          <a:xfrm>
            <a:off x="2066624" y="2707435"/>
            <a:ext cx="0" cy="87746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1229E9D5-71BB-B541-0080-583C2AC318DA}"/>
              </a:ext>
            </a:extLst>
          </p:cNvPr>
          <p:cNvCxnSpPr/>
          <p:nvPr/>
        </p:nvCxnSpPr>
        <p:spPr bwMode="auto">
          <a:xfrm>
            <a:off x="6836465" y="2707435"/>
            <a:ext cx="0" cy="877464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FD206BBB-0057-D9EB-3708-EF78186B5AE7}"/>
              </a:ext>
            </a:extLst>
          </p:cNvPr>
          <p:cNvCxnSpPr/>
          <p:nvPr/>
        </p:nvCxnSpPr>
        <p:spPr bwMode="auto">
          <a:xfrm>
            <a:off x="8267319" y="3859700"/>
            <a:ext cx="0" cy="53340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0" name="Title 2">
            <a:extLst>
              <a:ext uri="{FF2B5EF4-FFF2-40B4-BE49-F238E27FC236}">
                <a16:creationId xmlns:a16="http://schemas.microsoft.com/office/drawing/2014/main" id="{FC082162-CFB7-9B0D-9281-CF8550A6771D}"/>
              </a:ext>
            </a:extLst>
          </p:cNvPr>
          <p:cNvSpPr txBox="1">
            <a:spLocks/>
          </p:cNvSpPr>
          <p:nvPr/>
        </p:nvSpPr>
        <p:spPr bwMode="auto">
          <a:xfrm>
            <a:off x="5378466" y="4446773"/>
            <a:ext cx="4917653" cy="34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9pPr>
          </a:lstStyle>
          <a:p>
            <a:pPr marL="0" marR="0" lvl="0" indent="0" algn="l" defTabSz="121917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 charset="0"/>
              </a:rPr>
              <a:t>Part 4A—Independence for Audits &amp; Reviews </a:t>
            </a:r>
          </a:p>
        </p:txBody>
      </p:sp>
      <p:sp>
        <p:nvSpPr>
          <p:cNvPr id="31" name="Title 2">
            <a:extLst>
              <a:ext uri="{FF2B5EF4-FFF2-40B4-BE49-F238E27FC236}">
                <a16:creationId xmlns:a16="http://schemas.microsoft.com/office/drawing/2014/main" id="{A178F887-1775-2A4A-1827-7008E6C266CB}"/>
              </a:ext>
            </a:extLst>
          </p:cNvPr>
          <p:cNvSpPr txBox="1">
            <a:spLocks/>
          </p:cNvSpPr>
          <p:nvPr/>
        </p:nvSpPr>
        <p:spPr bwMode="auto">
          <a:xfrm>
            <a:off x="5378466" y="4901085"/>
            <a:ext cx="5029413" cy="34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9pPr>
          </a:lstStyle>
          <a:p>
            <a:pPr marL="0" marR="0" lvl="0" indent="0" algn="l" defTabSz="121917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 charset="0"/>
              </a:rPr>
              <a:t>Part 4B—Independence for Assurance Engagements Other than Audit &amp; Review Engagements </a:t>
            </a:r>
          </a:p>
        </p:txBody>
      </p:sp>
      <p:sp>
        <p:nvSpPr>
          <p:cNvPr id="32" name="Title 2">
            <a:extLst>
              <a:ext uri="{FF2B5EF4-FFF2-40B4-BE49-F238E27FC236}">
                <a16:creationId xmlns:a16="http://schemas.microsoft.com/office/drawing/2014/main" id="{8240BB2D-5B98-42FB-E2EB-DACFE15BF0C7}"/>
              </a:ext>
            </a:extLst>
          </p:cNvPr>
          <p:cNvSpPr txBox="1">
            <a:spLocks/>
          </p:cNvSpPr>
          <p:nvPr/>
        </p:nvSpPr>
        <p:spPr bwMode="auto">
          <a:xfrm>
            <a:off x="10296119" y="4827254"/>
            <a:ext cx="1336468" cy="475599"/>
          </a:xfrm>
          <a:prstGeom prst="rect">
            <a:avLst/>
          </a:prstGeom>
          <a:solidFill>
            <a:srgbClr val="A0766C"/>
          </a:solidFill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9pPr>
          </a:lstStyle>
          <a:p>
            <a:pPr marL="0" marR="0" lvl="0" indent="0" algn="ctr" defTabSz="121917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67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</a:rPr>
              <a:t>(Sections </a:t>
            </a:r>
            <a:br>
              <a:rPr kumimoji="0" lang="en-US" sz="1467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</a:rPr>
            </a:br>
            <a:r>
              <a:rPr kumimoji="0" lang="en-US" sz="1467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</a:rPr>
              <a:t>900 to 999)</a:t>
            </a:r>
          </a:p>
        </p:txBody>
      </p:sp>
      <p:sp>
        <p:nvSpPr>
          <p:cNvPr id="33" name="Title 2">
            <a:extLst>
              <a:ext uri="{FF2B5EF4-FFF2-40B4-BE49-F238E27FC236}">
                <a16:creationId xmlns:a16="http://schemas.microsoft.com/office/drawing/2014/main" id="{21F4257A-6451-AD40-013A-8BA4626B27E6}"/>
              </a:ext>
            </a:extLst>
          </p:cNvPr>
          <p:cNvSpPr txBox="1">
            <a:spLocks/>
          </p:cNvSpPr>
          <p:nvPr/>
        </p:nvSpPr>
        <p:spPr bwMode="auto">
          <a:xfrm>
            <a:off x="2245751" y="3662626"/>
            <a:ext cx="2693384" cy="1123311"/>
          </a:xfrm>
          <a:prstGeom prst="rect">
            <a:avLst/>
          </a:prstGeom>
          <a:noFill/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9pPr>
          </a:lstStyle>
          <a:p>
            <a:pPr marL="0" marR="0" lvl="0" indent="0" algn="l" defTabSz="1219170" rtl="0" eaLnBrk="1" fontAlgn="base" latinLnBrk="0" hangingPunct="1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 charset="0"/>
              </a:rPr>
              <a:t>(</a:t>
            </a:r>
            <a:r>
              <a:rPr kumimoji="0" lang="en-US" sz="1467" b="0" i="1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 charset="0"/>
              </a:rPr>
              <a:t>Part 2 is also applicable to individuals PAPPs when performing professional activities pursuant to their relationship with the firm</a:t>
            </a:r>
            <a:r>
              <a:rPr kumimoji="0" lang="en-US" sz="14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 charset="0"/>
              </a:rPr>
              <a:t>)</a:t>
            </a:r>
          </a:p>
        </p:txBody>
      </p:sp>
      <p:sp>
        <p:nvSpPr>
          <p:cNvPr id="34" name="Title 2">
            <a:extLst>
              <a:ext uri="{FF2B5EF4-FFF2-40B4-BE49-F238E27FC236}">
                <a16:creationId xmlns:a16="http://schemas.microsoft.com/office/drawing/2014/main" id="{54CBEFEF-8D37-5126-6ABC-18C0D2BE8075}"/>
              </a:ext>
            </a:extLst>
          </p:cNvPr>
          <p:cNvSpPr txBox="1">
            <a:spLocks/>
          </p:cNvSpPr>
          <p:nvPr/>
        </p:nvSpPr>
        <p:spPr bwMode="auto">
          <a:xfrm>
            <a:off x="5275013" y="2158923"/>
            <a:ext cx="2255735" cy="300028"/>
          </a:xfrm>
          <a:prstGeom prst="rect">
            <a:avLst/>
          </a:prstGeom>
          <a:solidFill>
            <a:srgbClr val="A0766C"/>
          </a:solidFill>
          <a:ln>
            <a:noFill/>
          </a:ln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ヒラギノ角ゴ Pro W3" charset="-128"/>
                <a:cs typeface="ヒラギノ角ゴ Pro W3" charset="-128"/>
              </a:defRPr>
            </a:lvl9pPr>
          </a:lstStyle>
          <a:p>
            <a:pPr marL="0" marR="0" lvl="0" indent="0" algn="ctr" defTabSz="121917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67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charset="0"/>
              </a:rPr>
              <a:t>(Sections 100 to 199)</a:t>
            </a:r>
          </a:p>
        </p:txBody>
      </p:sp>
      <p:sp>
        <p:nvSpPr>
          <p:cNvPr id="35" name="Rounded Rectangle 40">
            <a:extLst>
              <a:ext uri="{FF2B5EF4-FFF2-40B4-BE49-F238E27FC236}">
                <a16:creationId xmlns:a16="http://schemas.microsoft.com/office/drawing/2014/main" id="{051B1ABE-56E5-35D4-7EB4-69A9810B84C1}"/>
              </a:ext>
            </a:extLst>
          </p:cNvPr>
          <p:cNvSpPr/>
          <p:nvPr/>
        </p:nvSpPr>
        <p:spPr bwMode="auto">
          <a:xfrm>
            <a:off x="507998" y="1787413"/>
            <a:ext cx="11361268" cy="744056"/>
          </a:xfrm>
          <a:prstGeom prst="roundRect">
            <a:avLst>
              <a:gd name="adj" fmla="val 13795"/>
            </a:avLst>
          </a:prstGeom>
          <a:noFill/>
          <a:ln w="12700">
            <a:solidFill>
              <a:schemeClr val="accent1"/>
            </a:solidFill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121917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 charset="0"/>
              <a:cs typeface="+mn-cs"/>
            </a:endParaRPr>
          </a:p>
        </p:txBody>
      </p:sp>
      <p:sp>
        <p:nvSpPr>
          <p:cNvPr id="36" name="Rounded Rectangle 48">
            <a:extLst>
              <a:ext uri="{FF2B5EF4-FFF2-40B4-BE49-F238E27FC236}">
                <a16:creationId xmlns:a16="http://schemas.microsoft.com/office/drawing/2014/main" id="{CE564CF9-B802-501A-5A09-9CBECBF255DA}"/>
              </a:ext>
            </a:extLst>
          </p:cNvPr>
          <p:cNvSpPr/>
          <p:nvPr/>
        </p:nvSpPr>
        <p:spPr bwMode="auto">
          <a:xfrm>
            <a:off x="507998" y="2625032"/>
            <a:ext cx="4582244" cy="2233155"/>
          </a:xfrm>
          <a:prstGeom prst="roundRect">
            <a:avLst>
              <a:gd name="adj" fmla="val 4507"/>
            </a:avLst>
          </a:prstGeom>
          <a:noFill/>
          <a:ln w="12700">
            <a:solidFill>
              <a:schemeClr val="accent1"/>
            </a:solidFill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121917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 charset="0"/>
              <a:cs typeface="+mn-cs"/>
            </a:endParaRPr>
          </a:p>
        </p:txBody>
      </p:sp>
      <p:sp>
        <p:nvSpPr>
          <p:cNvPr id="37" name="Rounded Rectangle 51">
            <a:extLst>
              <a:ext uri="{FF2B5EF4-FFF2-40B4-BE49-F238E27FC236}">
                <a16:creationId xmlns:a16="http://schemas.microsoft.com/office/drawing/2014/main" id="{D4925BA6-5BB8-FC75-979B-11D64348E368}"/>
              </a:ext>
            </a:extLst>
          </p:cNvPr>
          <p:cNvSpPr/>
          <p:nvPr/>
        </p:nvSpPr>
        <p:spPr bwMode="auto">
          <a:xfrm>
            <a:off x="5214798" y="2625031"/>
            <a:ext cx="6654469" cy="1050876"/>
          </a:xfrm>
          <a:prstGeom prst="roundRect">
            <a:avLst>
              <a:gd name="adj" fmla="val 9091"/>
            </a:avLst>
          </a:prstGeom>
          <a:noFill/>
          <a:ln w="12700">
            <a:solidFill>
              <a:schemeClr val="accent1"/>
            </a:solidFill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121917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 charset="0"/>
              <a:cs typeface="+mn-cs"/>
            </a:endParaRPr>
          </a:p>
        </p:txBody>
      </p:sp>
      <p:sp>
        <p:nvSpPr>
          <p:cNvPr id="38" name="Rounded Rectangle 52">
            <a:extLst>
              <a:ext uri="{FF2B5EF4-FFF2-40B4-BE49-F238E27FC236}">
                <a16:creationId xmlns:a16="http://schemas.microsoft.com/office/drawing/2014/main" id="{2BE291E3-A58D-3596-AAF8-6293544CD108}"/>
              </a:ext>
            </a:extLst>
          </p:cNvPr>
          <p:cNvSpPr/>
          <p:nvPr/>
        </p:nvSpPr>
        <p:spPr bwMode="auto">
          <a:xfrm>
            <a:off x="5214798" y="3769777"/>
            <a:ext cx="6654469" cy="1619256"/>
          </a:xfrm>
          <a:prstGeom prst="roundRect">
            <a:avLst>
              <a:gd name="adj" fmla="val 6876"/>
            </a:avLst>
          </a:prstGeom>
          <a:noFill/>
          <a:ln w="12700">
            <a:solidFill>
              <a:schemeClr val="accent1"/>
            </a:solidFill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121917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 charset="0"/>
              <a:cs typeface="+mn-cs"/>
            </a:endParaRPr>
          </a:p>
        </p:txBody>
      </p:sp>
      <p:sp>
        <p:nvSpPr>
          <p:cNvPr id="39" name="Rounded Rectangle 53">
            <a:extLst>
              <a:ext uri="{FF2B5EF4-FFF2-40B4-BE49-F238E27FC236}">
                <a16:creationId xmlns:a16="http://schemas.microsoft.com/office/drawing/2014/main" id="{4C62A18C-860D-6323-CD0B-D95E4EC2AAAE}"/>
              </a:ext>
            </a:extLst>
          </p:cNvPr>
          <p:cNvSpPr/>
          <p:nvPr/>
        </p:nvSpPr>
        <p:spPr bwMode="auto">
          <a:xfrm>
            <a:off x="507998" y="5482241"/>
            <a:ext cx="11361268" cy="506588"/>
          </a:xfrm>
          <a:prstGeom prst="roundRect">
            <a:avLst>
              <a:gd name="adj" fmla="val 15565"/>
            </a:avLst>
          </a:prstGeom>
          <a:noFill/>
          <a:ln w="12700">
            <a:solidFill>
              <a:schemeClr val="accent1"/>
            </a:solidFill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121917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3201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F324CA-2C14-CB95-D4E7-F241723039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0035544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2C20E-7D90-2491-DB43-59ABDBF8EF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NOCLAR</a:t>
            </a:r>
          </a:p>
        </p:txBody>
      </p:sp>
    </p:spTree>
    <p:extLst>
      <p:ext uri="{BB962C8B-B14F-4D97-AF65-F5344CB8AC3E}">
        <p14:creationId xmlns:p14="http://schemas.microsoft.com/office/powerpoint/2010/main" val="17116820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76DB85-39CE-85A6-26E6-A05D344162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D962A2-29EA-11B3-61D1-DD503A589D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5947" y="757821"/>
            <a:ext cx="10134600" cy="550843"/>
          </a:xfrm>
        </p:spPr>
        <p:txBody>
          <a:bodyPr>
            <a:noAutofit/>
          </a:bodyPr>
          <a:lstStyle/>
          <a:p>
            <a:r>
              <a:rPr lang="en-US" sz="3100" b="1" dirty="0"/>
              <a:t>NOCLAR Project – Overview</a:t>
            </a:r>
            <a:br>
              <a:rPr lang="en-US" sz="3100" b="1" dirty="0"/>
            </a:br>
            <a:endParaRPr lang="en-US" sz="3100" b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9080CF8-FE6B-08B3-922A-5132B5673A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33690" y="6339328"/>
            <a:ext cx="429610" cy="518672"/>
          </a:xfrm>
        </p:spPr>
        <p:txBody>
          <a:bodyPr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EF289FFD-1CCF-31C8-4C06-E040B38E0DBF}"/>
              </a:ext>
            </a:extLst>
          </p:cNvPr>
          <p:cNvSpPr txBox="1">
            <a:spLocks/>
          </p:cNvSpPr>
          <p:nvPr/>
        </p:nvSpPr>
        <p:spPr>
          <a:xfrm>
            <a:off x="9620105" y="1514451"/>
            <a:ext cx="2112808" cy="458244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900" b="1" i="0" u="none" strike="noStrike" kern="1200" cap="none" spc="0" normalizeH="0" baseline="0" noProof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HOW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/>
              <a:t>Developed over 6 years, 3 global roundtables, 2 exposure drafts</a:t>
            </a:r>
          </a:p>
          <a:p>
            <a:pPr>
              <a:lnSpc>
                <a:spcPct val="100000"/>
              </a:lnSpc>
              <a:defRPr/>
            </a:pPr>
            <a:r>
              <a:rPr lang="en-US" sz="2000" dirty="0"/>
              <a:t>Approved in April 2016 and effective June 2017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C397BA87-6423-C094-B2DB-623CACD72C14}"/>
              </a:ext>
            </a:extLst>
          </p:cNvPr>
          <p:cNvSpPr txBox="1">
            <a:spLocks/>
          </p:cNvSpPr>
          <p:nvPr/>
        </p:nvSpPr>
        <p:spPr>
          <a:xfrm>
            <a:off x="1053498" y="1518884"/>
            <a:ext cx="5510139" cy="458244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9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WHY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0" i="0" u="non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In light of major corporate scandals in early 2000s (Enron, </a:t>
            </a:r>
            <a:r>
              <a:rPr kumimoji="0" lang="en-US" sz="2000" b="0" i="0" u="none" kern="1200" cap="none" spc="0" normalizeH="0" baseline="0" noProof="0" err="1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Worldcom</a:t>
            </a:r>
            <a:r>
              <a:rPr kumimoji="0" lang="en-US" sz="2000" b="0" i="0" u="non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, Parmalat </a:t>
            </a:r>
            <a:r>
              <a:rPr kumimoji="0" lang="en-US" sz="2000" b="0" i="0" u="none" kern="1200" cap="none" spc="0" normalizeH="0" baseline="0" noProof="0" err="1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etc</a:t>
            </a:r>
            <a:r>
              <a:rPr kumimoji="0" lang="en-US" sz="2000" b="0" i="0" u="non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), c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oncerns from international regulatory community and other stakeholders about:</a:t>
            </a:r>
          </a:p>
          <a:p>
            <a:pPr>
              <a:lnSpc>
                <a:spcPct val="100000"/>
              </a:lnSpc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Duty of confidentiality in the Code acting as a barrier to timely disclosures of NOCLAR to public authorities</a:t>
            </a:r>
          </a:p>
          <a:p>
            <a:pPr>
              <a:lnSpc>
                <a:spcPct val="100000"/>
              </a:lnSpc>
              <a:defRPr/>
            </a:pPr>
            <a:r>
              <a:rPr lang="en-US" sz="2000"/>
              <a:t>Auditors simply resigning when faced with identified or suspected NOCLAR</a:t>
            </a:r>
          </a:p>
          <a:p>
            <a:pPr>
              <a:lnSpc>
                <a:spcPct val="100000"/>
              </a:lnSpc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Lack of guidance in the Code about responding to NOCLAR</a:t>
            </a:r>
          </a:p>
          <a:p>
            <a:pPr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C4F55C7C-5314-6834-900B-76ABA3994D43}"/>
              </a:ext>
            </a:extLst>
          </p:cNvPr>
          <p:cNvSpPr txBox="1">
            <a:spLocks/>
          </p:cNvSpPr>
          <p:nvPr/>
        </p:nvSpPr>
        <p:spPr>
          <a:xfrm>
            <a:off x="6691011" y="1514452"/>
            <a:ext cx="2801720" cy="458244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US" sz="2900" b="1"/>
              <a:t>WHAT </a:t>
            </a:r>
          </a:p>
          <a:p>
            <a:pPr marL="233363" indent="-233363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000"/>
              <a:t>Response framework for all PAIBs and PAPPs</a:t>
            </a:r>
          </a:p>
          <a:p>
            <a:pPr marL="233363" indent="-233363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000"/>
              <a:t>Guide decisions and actions in the public interest when faced w/ NOCLAR</a:t>
            </a:r>
          </a:p>
        </p:txBody>
      </p:sp>
    </p:spTree>
    <p:extLst>
      <p:ext uri="{BB962C8B-B14F-4D97-AF65-F5344CB8AC3E}">
        <p14:creationId xmlns:p14="http://schemas.microsoft.com/office/powerpoint/2010/main" val="18117184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8F59A2-12DA-3E4C-444C-466B98D20C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tressed employee at office">
            <a:extLst>
              <a:ext uri="{FF2B5EF4-FFF2-40B4-BE49-F238E27FC236}">
                <a16:creationId xmlns:a16="http://schemas.microsoft.com/office/drawing/2014/main" id="{7CF8F45E-C1E3-0411-D744-063322992A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9293" y="2493287"/>
            <a:ext cx="3528260" cy="235217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path path="shape">
              <a:fillToRect l="50000" t="50000" r="50000" b="50000"/>
            </a:path>
            <a:tileRect/>
          </a:gradFill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A5A6C75-2403-BEBF-076E-7AC076115A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66E1B4EB-DF22-BE8A-F0A1-669D12131E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1147" y="801048"/>
            <a:ext cx="7543800" cy="762000"/>
          </a:xfrm>
        </p:spPr>
        <p:txBody>
          <a:bodyPr/>
          <a:lstStyle/>
          <a:p>
            <a:r>
              <a:rPr lang="en-US" sz="3100" b="1" dirty="0"/>
              <a:t>What is NOCLAR?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787823CF-4358-9E49-5F92-54F44D251A1C}"/>
              </a:ext>
            </a:extLst>
          </p:cNvPr>
          <p:cNvSpPr txBox="1">
            <a:spLocks/>
          </p:cNvSpPr>
          <p:nvPr/>
        </p:nvSpPr>
        <p:spPr>
          <a:xfrm>
            <a:off x="1131147" y="1948229"/>
            <a:ext cx="6653106" cy="289723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200" b="1" dirty="0"/>
              <a:t>Non-compliance with laws and regulations</a:t>
            </a:r>
          </a:p>
          <a:p>
            <a:pPr marL="0" indent="0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200" dirty="0"/>
              <a:t>Any act of omission or commission, intentional or unintentional, which is </a:t>
            </a:r>
            <a:r>
              <a:rPr lang="en-US" sz="2200" u="sng" dirty="0"/>
              <a:t>contrary to the prevailing laws or regulations</a:t>
            </a:r>
            <a:r>
              <a:rPr lang="en-US" sz="2200" dirty="0"/>
              <a:t> committed by:</a:t>
            </a:r>
          </a:p>
          <a:p>
            <a:pPr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200" dirty="0"/>
              <a:t> A client or employer</a:t>
            </a:r>
          </a:p>
          <a:p>
            <a:pPr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200" dirty="0"/>
              <a:t>TCWG, management or other individuals working for or under the direction of a client or employer </a:t>
            </a:r>
          </a:p>
          <a:p>
            <a:pPr marL="0" indent="0">
              <a:lnSpc>
                <a:spcPct val="114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8918020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060D4B-A9A9-6326-7FB1-176BEBA264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D2E2714-04B6-0DD2-527B-5A354F6333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C5B8BB3F-5FDB-1673-7994-B3A8C2A1776C}"/>
              </a:ext>
            </a:extLst>
          </p:cNvPr>
          <p:cNvSpPr txBox="1">
            <a:spLocks/>
          </p:cNvSpPr>
          <p:nvPr/>
        </p:nvSpPr>
        <p:spPr>
          <a:xfrm>
            <a:off x="1131147" y="2165838"/>
            <a:ext cx="6653106" cy="296154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4000"/>
              </a:lnSpc>
              <a:spcBef>
                <a:spcPts val="1200"/>
              </a:spcBef>
            </a:pPr>
            <a:r>
              <a:rPr lang="en-US" sz="2200" dirty="0"/>
              <a:t>Laws and regulations with direct effect on material amounts/disclosures in the financial statements</a:t>
            </a:r>
          </a:p>
          <a:p>
            <a:pPr>
              <a:lnSpc>
                <a:spcPct val="114000"/>
              </a:lnSpc>
              <a:spcBef>
                <a:spcPts val="900"/>
              </a:spcBef>
            </a:pPr>
            <a:r>
              <a:rPr lang="en-US" sz="2200" dirty="0"/>
              <a:t>Other laws and regulations that may be fundamental to entity’s business and operations</a:t>
            </a:r>
          </a:p>
          <a:p>
            <a:pPr>
              <a:lnSpc>
                <a:spcPct val="114000"/>
              </a:lnSpc>
              <a:spcBef>
                <a:spcPts val="900"/>
              </a:spcBef>
            </a:pPr>
            <a:r>
              <a:rPr lang="en-US" sz="2200" dirty="0"/>
              <a:t>No distinction between PIEs and non-PIEs</a:t>
            </a:r>
          </a:p>
          <a:p>
            <a:pPr>
              <a:lnSpc>
                <a:spcPct val="114000"/>
              </a:lnSpc>
              <a:spcBef>
                <a:spcPts val="900"/>
              </a:spcBef>
            </a:pPr>
            <a:r>
              <a:rPr lang="en-US" sz="2200" dirty="0"/>
              <a:t>Personal misconduct and clearly inconsequential matters excluded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8CF5009-DA38-5506-930E-8A5CE7FE6E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9311" y="2165838"/>
            <a:ext cx="2961542" cy="2961542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33D0A55A-C9DF-BAA5-70C5-DBB75389A6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699" y="732268"/>
            <a:ext cx="10134600" cy="550843"/>
          </a:xfrm>
        </p:spPr>
        <p:txBody>
          <a:bodyPr/>
          <a:lstStyle/>
          <a:p>
            <a:r>
              <a:rPr lang="en-US" sz="3100" b="1" dirty="0"/>
              <a:t>Laws and Regulations Covered</a:t>
            </a:r>
          </a:p>
        </p:txBody>
      </p:sp>
    </p:spTree>
    <p:extLst>
      <p:ext uri="{BB962C8B-B14F-4D97-AF65-F5344CB8AC3E}">
        <p14:creationId xmlns:p14="http://schemas.microsoft.com/office/powerpoint/2010/main" val="41077204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CD1B29-B8CF-8182-BC21-EE02420553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909E89-197E-5101-B180-7D67960427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86550" y="2103438"/>
            <a:ext cx="4684835" cy="4543547"/>
          </a:xfrm>
        </p:spPr>
        <p:txBody>
          <a:bodyPr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500" dirty="0">
                <a:solidFill>
                  <a:schemeClr val="accent1"/>
                </a:solidFill>
              </a:rPr>
              <a:t>Brief overview of</a:t>
            </a: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sz="2500" dirty="0">
                <a:solidFill>
                  <a:schemeClr val="accent1"/>
                </a:solidFill>
              </a:rPr>
              <a:t>Restructured Code</a:t>
            </a: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sz="2500" dirty="0">
                <a:solidFill>
                  <a:schemeClr val="accent1"/>
                </a:solidFill>
              </a:rPr>
              <a:t>NOCLAR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500" dirty="0">
                <a:solidFill>
                  <a:schemeClr val="accent1"/>
                </a:solidFill>
              </a:rPr>
              <a:t>Proposed plan for the PIR</a:t>
            </a:r>
          </a:p>
          <a:p>
            <a:pPr marL="342900" lvl="1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500" dirty="0">
                <a:solidFill>
                  <a:schemeClr val="accent1"/>
                </a:solidFill>
              </a:rPr>
              <a:t>Information gathering to date</a:t>
            </a:r>
          </a:p>
          <a:p>
            <a:pPr marL="342900" lvl="1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2500" dirty="0">
                <a:solidFill>
                  <a:schemeClr val="accent1"/>
                </a:solidFill>
              </a:rPr>
              <a:t>Next steps</a:t>
            </a:r>
          </a:p>
          <a:p>
            <a:pPr marL="800100" lvl="1" indent="-342900">
              <a:buFont typeface="Wingdings" panose="05000000000000000000" pitchFamily="2" charset="2"/>
              <a:buChar char="q"/>
            </a:pPr>
            <a:endParaRPr lang="en-US" sz="25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8659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0D7607-97DF-D9E8-B207-4A303B77D1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699" y="732268"/>
            <a:ext cx="10134600" cy="550843"/>
          </a:xfrm>
        </p:spPr>
        <p:txBody>
          <a:bodyPr/>
          <a:lstStyle/>
          <a:p>
            <a:r>
              <a:rPr lang="en-US" sz="3100" b="1" dirty="0"/>
              <a:t>Examples of Laws and Regulations Covered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06B3CCD-99C7-E856-4814-CD54FE803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1A3978E-615E-C914-0D02-2EDC8576A4D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marL="461963" indent="-461963"/>
            <a:r>
              <a:rPr lang="en-US" sz="2200" dirty="0"/>
              <a:t>•	Fraud, corruption and bribery</a:t>
            </a:r>
          </a:p>
          <a:p>
            <a:pPr marL="461963" indent="-461963"/>
            <a:r>
              <a:rPr lang="en-US" sz="2200" dirty="0"/>
              <a:t>•	Money laundering, terrorist financing and proceeds of crime</a:t>
            </a:r>
          </a:p>
          <a:p>
            <a:pPr marL="461963" indent="-461963"/>
            <a:r>
              <a:rPr lang="en-US" sz="2200" dirty="0"/>
              <a:t>•	Securities markets and trading</a:t>
            </a:r>
          </a:p>
          <a:p>
            <a:pPr marL="461963" indent="-461963"/>
            <a:r>
              <a:rPr lang="en-US" sz="2200" dirty="0"/>
              <a:t>•	Banking and other financial products and services</a:t>
            </a:r>
          </a:p>
          <a:p>
            <a:pPr marL="461963" indent="-461963"/>
            <a:r>
              <a:rPr lang="en-US" sz="2200" dirty="0"/>
              <a:t>•	Data protection</a:t>
            </a:r>
          </a:p>
          <a:p>
            <a:pPr marL="461963" indent="-461963"/>
            <a:r>
              <a:rPr lang="en-US" sz="2200" dirty="0"/>
              <a:t>•	Tax and pension liabilities and payments</a:t>
            </a:r>
          </a:p>
          <a:p>
            <a:pPr marL="461963" indent="-461963"/>
            <a:r>
              <a:rPr lang="en-US" sz="2200" dirty="0"/>
              <a:t>•	Environmental protection</a:t>
            </a:r>
          </a:p>
          <a:p>
            <a:pPr marL="461963" indent="-461963"/>
            <a:r>
              <a:rPr lang="en-US" sz="2200" dirty="0"/>
              <a:t>•	Public health and safety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79529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F087F4-AA34-2D43-304E-46D873EBD8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91E287E-5E90-5605-05D0-AF10B407B1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FB7DDB18-6B2A-1E5B-C63A-6A8F00571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849664"/>
            <a:ext cx="10058400" cy="820528"/>
          </a:xfrm>
        </p:spPr>
        <p:txBody>
          <a:bodyPr/>
          <a:lstStyle/>
          <a:p>
            <a:r>
              <a:rPr lang="en-US" sz="3100" b="1" dirty="0"/>
              <a:t>Objectives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AFE81BF0-90EA-8BC8-986A-FAA2FD6FB00F}"/>
              </a:ext>
            </a:extLst>
          </p:cNvPr>
          <p:cNvSpPr txBox="1">
            <a:spLocks/>
          </p:cNvSpPr>
          <p:nvPr/>
        </p:nvSpPr>
        <p:spPr>
          <a:xfrm>
            <a:off x="4430728" y="1930759"/>
            <a:ext cx="7761272" cy="4737077"/>
          </a:xfrm>
          <a:ln w="63500">
            <a:solidFill>
              <a:schemeClr val="accent2"/>
            </a:solidFill>
          </a:ln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4000"/>
              </a:lnSpc>
              <a:spcBef>
                <a:spcPts val="1200"/>
              </a:spcBef>
            </a:pPr>
            <a:r>
              <a:rPr lang="en-US" sz="2200" dirty="0"/>
              <a:t>Comply with fundamental principles</a:t>
            </a:r>
          </a:p>
          <a:p>
            <a:pPr marL="857250" lvl="1" indent="-400050">
              <a:lnSpc>
                <a:spcPct val="114000"/>
              </a:lnSpc>
              <a:spcBef>
                <a:spcPts val="1200"/>
              </a:spcBef>
              <a:buFont typeface="Wingdings" panose="05000000000000000000" pitchFamily="2" charset="2"/>
              <a:buChar char="q"/>
            </a:pPr>
            <a:r>
              <a:rPr lang="en-US" sz="2000" dirty="0"/>
              <a:t>Integrity </a:t>
            </a:r>
          </a:p>
          <a:p>
            <a:pPr marL="857250" lvl="1" indent="-400050">
              <a:lnSpc>
                <a:spcPct val="114000"/>
              </a:lnSpc>
              <a:spcBef>
                <a:spcPts val="1200"/>
              </a:spcBef>
              <a:buFont typeface="Wingdings" panose="05000000000000000000" pitchFamily="2" charset="2"/>
              <a:buChar char="q"/>
            </a:pPr>
            <a:r>
              <a:rPr lang="en-US" sz="2000" dirty="0"/>
              <a:t>Professional behavior</a:t>
            </a:r>
          </a:p>
          <a:p>
            <a:pPr>
              <a:lnSpc>
                <a:spcPct val="114000"/>
              </a:lnSpc>
              <a:spcBef>
                <a:spcPts val="1600"/>
              </a:spcBef>
            </a:pPr>
            <a:r>
              <a:rPr lang="en-US" sz="2200" dirty="0"/>
              <a:t>Through alerting </a:t>
            </a:r>
            <a:r>
              <a:rPr lang="en-US" sz="2200" dirty="0" err="1"/>
              <a:t>mgmt</a:t>
            </a:r>
            <a:r>
              <a:rPr lang="en-US" sz="2200" dirty="0"/>
              <a:t>/ TCWG, seek to                           </a:t>
            </a:r>
          </a:p>
          <a:p>
            <a:pPr marL="857250" lvl="1" indent="-400050">
              <a:lnSpc>
                <a:spcPct val="114000"/>
              </a:lnSpc>
              <a:spcBef>
                <a:spcPts val="1600"/>
              </a:spcBef>
              <a:buFont typeface="Wingdings" panose="05000000000000000000" pitchFamily="2" charset="2"/>
              <a:buChar char="q"/>
            </a:pPr>
            <a:r>
              <a:rPr lang="en-US" sz="2000" dirty="0"/>
              <a:t>Enable them to rectify, remediate or mitigate consequences of NOCLAR; or </a:t>
            </a:r>
          </a:p>
          <a:p>
            <a:pPr marL="857250" lvl="1" indent="-400050">
              <a:lnSpc>
                <a:spcPct val="114000"/>
              </a:lnSpc>
              <a:spcBef>
                <a:spcPts val="1600"/>
              </a:spcBef>
              <a:buFont typeface="Wingdings" panose="05000000000000000000" pitchFamily="2" charset="2"/>
              <a:buChar char="q"/>
            </a:pPr>
            <a:r>
              <a:rPr lang="en-US" sz="2000" dirty="0"/>
              <a:t>Deter commission of NOCLAR</a:t>
            </a:r>
          </a:p>
          <a:p>
            <a:pPr>
              <a:lnSpc>
                <a:spcPct val="114000"/>
              </a:lnSpc>
              <a:spcBef>
                <a:spcPts val="1600"/>
              </a:spcBef>
            </a:pPr>
            <a:r>
              <a:rPr lang="en-US" sz="2200" dirty="0"/>
              <a:t>Take such further action as may be appropriate in public interest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289A435-1F0A-DA50-BDD7-8C37EF4CB018}"/>
              </a:ext>
            </a:extLst>
          </p:cNvPr>
          <p:cNvSpPr txBox="1"/>
          <p:nvPr/>
        </p:nvSpPr>
        <p:spPr>
          <a:xfrm>
            <a:off x="1028700" y="2079321"/>
            <a:ext cx="3176124" cy="1562096"/>
          </a:xfrm>
          <a:prstGeom prst="rect">
            <a:avLst/>
          </a:prstGeom>
          <a:solidFill>
            <a:schemeClr val="accent3"/>
          </a:solidFill>
        </p:spPr>
        <p:txBody>
          <a:bodyPr wrap="square">
            <a:noAutofit/>
          </a:bodyPr>
          <a:lstStyle/>
          <a:p>
            <a:pPr marL="0" indent="0" algn="ctr">
              <a:lnSpc>
                <a:spcPct val="114000"/>
              </a:lnSpc>
              <a:spcBef>
                <a:spcPts val="1200"/>
              </a:spcBef>
              <a:buNone/>
            </a:pPr>
            <a:r>
              <a:rPr lang="en-US" sz="2075" b="1" dirty="0">
                <a:solidFill>
                  <a:schemeClr val="accent2"/>
                </a:solidFill>
              </a:rPr>
              <a:t>Distinguishing mark of the profession is its acceptance of responsibility to act in the public interest</a:t>
            </a: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0D886CD1-F580-2D31-413A-60DC508F33F9}"/>
              </a:ext>
            </a:extLst>
          </p:cNvPr>
          <p:cNvSpPr txBox="1">
            <a:spLocks/>
          </p:cNvSpPr>
          <p:nvPr/>
        </p:nvSpPr>
        <p:spPr>
          <a:xfrm>
            <a:off x="1028701" y="3795708"/>
            <a:ext cx="3176124" cy="2216675"/>
          </a:xfrm>
          <a:prstGeom prst="rect">
            <a:avLst/>
          </a:prstGeom>
          <a:solidFill>
            <a:schemeClr val="bg2"/>
          </a:solidFill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4000"/>
              </a:lnSpc>
              <a:spcBef>
                <a:spcPts val="0"/>
              </a:spcBef>
              <a:buNone/>
            </a:pPr>
            <a:r>
              <a:rPr lang="en-US" sz="2000" dirty="0"/>
              <a:t>Self-interest or intimidation threats to compliance with FPs of integrity and professional behavior created when PA becomes aware of NOCLAR</a:t>
            </a:r>
          </a:p>
        </p:txBody>
      </p:sp>
    </p:spTree>
    <p:extLst>
      <p:ext uri="{BB962C8B-B14F-4D97-AF65-F5344CB8AC3E}">
        <p14:creationId xmlns:p14="http://schemas.microsoft.com/office/powerpoint/2010/main" val="8075549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79052F-3DE2-38D0-2BB7-79BCD3499E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4208317-7DB6-28BA-20FE-6DCE373CEE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13" name="Title 3">
            <a:extLst>
              <a:ext uri="{FF2B5EF4-FFF2-40B4-BE49-F238E27FC236}">
                <a16:creationId xmlns:a16="http://schemas.microsoft.com/office/drawing/2014/main" id="{7DD8FAD3-710A-C3A0-FC38-A07F29E1FB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6769" y="827533"/>
            <a:ext cx="11119338" cy="762000"/>
          </a:xfrm>
        </p:spPr>
        <p:txBody>
          <a:bodyPr/>
          <a:lstStyle/>
          <a:p>
            <a:r>
              <a:rPr lang="en-US" sz="3100" b="1" dirty="0"/>
              <a:t>Applies to All PAs</a:t>
            </a:r>
          </a:p>
        </p:txBody>
      </p:sp>
      <p:graphicFrame>
        <p:nvGraphicFramePr>
          <p:cNvPr id="14" name="Diagram 13">
            <a:extLst>
              <a:ext uri="{FF2B5EF4-FFF2-40B4-BE49-F238E27FC236}">
                <a16:creationId xmlns:a16="http://schemas.microsoft.com/office/drawing/2014/main" id="{A40A4ED7-9CE4-F468-2989-86DEDB05811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31499647"/>
              </p:ext>
            </p:extLst>
          </p:nvPr>
        </p:nvGraphicFramePr>
        <p:xfrm>
          <a:off x="449355" y="1983233"/>
          <a:ext cx="4267200" cy="294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5" name="Diagram 14">
            <a:extLst>
              <a:ext uri="{FF2B5EF4-FFF2-40B4-BE49-F238E27FC236}">
                <a16:creationId xmlns:a16="http://schemas.microsoft.com/office/drawing/2014/main" id="{D419C38C-7B0F-338D-C569-0ECCD0E0233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72842819"/>
              </p:ext>
            </p:extLst>
          </p:nvPr>
        </p:nvGraphicFramePr>
        <p:xfrm>
          <a:off x="7054650" y="2080600"/>
          <a:ext cx="4267200" cy="294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6" name="Diagram 15">
            <a:extLst>
              <a:ext uri="{FF2B5EF4-FFF2-40B4-BE49-F238E27FC236}">
                <a16:creationId xmlns:a16="http://schemas.microsoft.com/office/drawing/2014/main" id="{154857A5-E58B-0288-C7E4-5243E142CE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59668658"/>
              </p:ext>
            </p:extLst>
          </p:nvPr>
        </p:nvGraphicFramePr>
        <p:xfrm>
          <a:off x="2268418" y="1646600"/>
          <a:ext cx="2590800" cy="1879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graphicFrame>
        <p:nvGraphicFramePr>
          <p:cNvPr id="17" name="Diagram 16">
            <a:extLst>
              <a:ext uri="{FF2B5EF4-FFF2-40B4-BE49-F238E27FC236}">
                <a16:creationId xmlns:a16="http://schemas.microsoft.com/office/drawing/2014/main" id="{7DF15371-72A5-75E5-0070-AB402F8B9C3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91396990"/>
              </p:ext>
            </p:extLst>
          </p:nvPr>
        </p:nvGraphicFramePr>
        <p:xfrm>
          <a:off x="870150" y="3553800"/>
          <a:ext cx="2590800" cy="1879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8" r:lo="rId19" r:qs="rId20" r:cs="rId21"/>
          </a:graphicData>
        </a:graphic>
      </p:graphicFrame>
      <p:graphicFrame>
        <p:nvGraphicFramePr>
          <p:cNvPr id="18" name="Diagram 17">
            <a:extLst>
              <a:ext uri="{FF2B5EF4-FFF2-40B4-BE49-F238E27FC236}">
                <a16:creationId xmlns:a16="http://schemas.microsoft.com/office/drawing/2014/main" id="{C8D1BC8C-EBCD-0D5C-1B59-9BF1856A0E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17561206"/>
              </p:ext>
            </p:extLst>
          </p:nvPr>
        </p:nvGraphicFramePr>
        <p:xfrm>
          <a:off x="8572500" y="1674200"/>
          <a:ext cx="2590800" cy="1879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3" r:lo="rId24" r:qs="rId25" r:cs="rId26"/>
          </a:graphicData>
        </a:graphic>
      </p:graphicFrame>
      <p:graphicFrame>
        <p:nvGraphicFramePr>
          <p:cNvPr id="19" name="Diagram 18">
            <a:extLst>
              <a:ext uri="{FF2B5EF4-FFF2-40B4-BE49-F238E27FC236}">
                <a16:creationId xmlns:a16="http://schemas.microsoft.com/office/drawing/2014/main" id="{E043FF6D-EBA3-5725-7CF5-D09FA78AEB9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71531"/>
              </p:ext>
            </p:extLst>
          </p:nvPr>
        </p:nvGraphicFramePr>
        <p:xfrm>
          <a:off x="7564978" y="3638467"/>
          <a:ext cx="2590800" cy="1879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8" r:lo="rId29" r:qs="rId30" r:cs="rId31"/>
          </a:graphicData>
        </a:graphic>
      </p:graphicFrame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B9E22A7F-1C9D-7F3D-D08B-6A80B04F4365}"/>
              </a:ext>
            </a:extLst>
          </p:cNvPr>
          <p:cNvSpPr txBox="1">
            <a:spLocks/>
          </p:cNvSpPr>
          <p:nvPr/>
        </p:nvSpPr>
        <p:spPr>
          <a:xfrm>
            <a:off x="4859218" y="2362384"/>
            <a:ext cx="2195432" cy="256725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000" dirty="0"/>
              <a:t>Recognizes the different capacities and spheres of influence, and the different levels of public expectations, for the different categories of PAs</a:t>
            </a:r>
          </a:p>
        </p:txBody>
      </p:sp>
    </p:spTree>
    <p:extLst>
      <p:ext uri="{BB962C8B-B14F-4D97-AF65-F5344CB8AC3E}">
        <p14:creationId xmlns:p14="http://schemas.microsoft.com/office/powerpoint/2010/main" val="29062536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5DFB12-79DA-7B72-281D-4C8315424C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4F0795C-F38C-B487-9FE3-77BAE0C55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4E7E9886-2A2A-4E53-40CD-A41DDA3405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833718"/>
            <a:ext cx="10058400" cy="836474"/>
          </a:xfrm>
        </p:spPr>
        <p:txBody>
          <a:bodyPr/>
          <a:lstStyle/>
          <a:p>
            <a:r>
              <a:rPr lang="en-US" sz="3100" b="1" dirty="0"/>
              <a:t>Response Framework – All PAs</a:t>
            </a: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631A9D9E-4F57-DCB5-0038-828172090F7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46890773"/>
              </p:ext>
            </p:extLst>
          </p:nvPr>
        </p:nvGraphicFramePr>
        <p:xfrm>
          <a:off x="1028699" y="1963271"/>
          <a:ext cx="10437159" cy="37562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3276584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457A94-8686-1A4F-8E07-60C0DC851F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F91E159-E981-2388-FA5C-8B9EC1E484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0853BD6D-51FB-E7C2-887D-D7CBF6090320}"/>
              </a:ext>
            </a:extLst>
          </p:cNvPr>
          <p:cNvSpPr txBox="1">
            <a:spLocks/>
          </p:cNvSpPr>
          <p:nvPr/>
        </p:nvSpPr>
        <p:spPr>
          <a:xfrm>
            <a:off x="1131147" y="2165838"/>
            <a:ext cx="6653106" cy="296154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14000"/>
              </a:lnSpc>
              <a:spcBef>
                <a:spcPts val="1200"/>
              </a:spcBef>
              <a:buFont typeface="+mj-lt"/>
              <a:buAutoNum type="arabicParenR"/>
            </a:pPr>
            <a:r>
              <a:rPr lang="en-US" sz="2200" dirty="0"/>
              <a:t>Understand nature and circumstances in which the NOCLAR has occurred or might occurred</a:t>
            </a:r>
          </a:p>
          <a:p>
            <a:pPr marL="457200" indent="-457200">
              <a:lnSpc>
                <a:spcPct val="114000"/>
              </a:lnSpc>
              <a:spcBef>
                <a:spcPts val="1200"/>
              </a:spcBef>
              <a:buFont typeface="+mj-lt"/>
              <a:buAutoNum type="arabicParenR"/>
            </a:pPr>
            <a:r>
              <a:rPr lang="en-US" sz="2200" dirty="0"/>
              <a:t>Might consult on confidential basis with others</a:t>
            </a:r>
          </a:p>
          <a:p>
            <a:pPr marL="457200" indent="-457200">
              <a:lnSpc>
                <a:spcPct val="114000"/>
              </a:lnSpc>
              <a:spcBef>
                <a:spcPts val="1200"/>
              </a:spcBef>
              <a:buFont typeface="+mj-lt"/>
              <a:buAutoNum type="arabicParenR"/>
            </a:pPr>
            <a:r>
              <a:rPr lang="en-US" sz="2200" dirty="0"/>
              <a:t>Discuss with appropriate level of client management or TCWG to clarify PA’s understanding and potential consequences of the NOCLAR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CC8864A-6C20-10F0-2E8D-8EE8908DCA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699" y="732268"/>
            <a:ext cx="10134600" cy="550843"/>
          </a:xfrm>
        </p:spPr>
        <p:txBody>
          <a:bodyPr/>
          <a:lstStyle/>
          <a:p>
            <a:r>
              <a:rPr lang="en-US" sz="3100" b="1" dirty="0"/>
              <a:t>Obtain an Understanding of the Matter </a:t>
            </a:r>
            <a:r>
              <a:rPr lang="en-US" sz="3100" b="1"/>
              <a:t>–</a:t>
            </a:r>
            <a:r>
              <a:rPr lang="en-US" sz="3100" b="1" dirty="0"/>
              <a:t> Auditors</a:t>
            </a:r>
          </a:p>
        </p:txBody>
      </p:sp>
      <p:sp>
        <p:nvSpPr>
          <p:cNvPr id="4" name="Rectangle: Top Corners Rounded 3">
            <a:extLst>
              <a:ext uri="{FF2B5EF4-FFF2-40B4-BE49-F238E27FC236}">
                <a16:creationId xmlns:a16="http://schemas.microsoft.com/office/drawing/2014/main" id="{A33F8287-7974-01D9-F661-D20F55D1BC42}"/>
              </a:ext>
            </a:extLst>
          </p:cNvPr>
          <p:cNvSpPr/>
          <p:nvPr/>
        </p:nvSpPr>
        <p:spPr>
          <a:xfrm>
            <a:off x="8264826" y="1887598"/>
            <a:ext cx="3546170" cy="1425285"/>
          </a:xfrm>
          <a:prstGeom prst="round2Same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Whether an act is NOCLAR is ultimately determined by court or other appropriate adjudicative authority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CDCED65-C5AD-3BE9-4FEC-12198889B27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" b="8369"/>
          <a:stretch/>
        </p:blipFill>
        <p:spPr>
          <a:xfrm>
            <a:off x="8264827" y="3186491"/>
            <a:ext cx="3546169" cy="2594860"/>
          </a:xfrm>
          <a:prstGeom prst="rect">
            <a:avLst/>
          </a:prstGeom>
          <a:ln w="381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7439438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C6D003-03E4-1EE9-ECB4-4B19EE22BD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B4759BA-99E3-754B-7FEF-92EE95F01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25</a:t>
            </a:fld>
            <a:endParaRPr lang="en-US"/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CFE2E8B0-EA83-E696-3FAA-FFFA4F107D39}"/>
              </a:ext>
            </a:extLst>
          </p:cNvPr>
          <p:cNvSpPr txBox="1">
            <a:spLocks/>
          </p:cNvSpPr>
          <p:nvPr/>
        </p:nvSpPr>
        <p:spPr>
          <a:xfrm>
            <a:off x="1028700" y="1592091"/>
            <a:ext cx="7344336" cy="5122474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14000"/>
              </a:lnSpc>
              <a:spcBef>
                <a:spcPts val="1200"/>
              </a:spcBef>
              <a:buFont typeface="+mj-lt"/>
              <a:buAutoNum type="arabicParenR"/>
            </a:pPr>
            <a:r>
              <a:rPr lang="en-US" sz="2000" dirty="0"/>
              <a:t>PA to advise </a:t>
            </a:r>
            <a:r>
              <a:rPr lang="en-US" sz="2000" dirty="0" err="1"/>
              <a:t>mgmt</a:t>
            </a:r>
            <a:r>
              <a:rPr lang="en-US" sz="2000" dirty="0"/>
              <a:t>/TCWG to take appropriate and timely actions to:</a:t>
            </a:r>
          </a:p>
          <a:p>
            <a:pPr marL="690563">
              <a:lnSpc>
                <a:spcPct val="114000"/>
              </a:lnSpc>
              <a:spcBef>
                <a:spcPts val="1200"/>
              </a:spcBef>
            </a:pPr>
            <a:r>
              <a:rPr lang="en-US" sz="2000" dirty="0"/>
              <a:t>Rectify, remediate or mitigate consequences of NOCLAR</a:t>
            </a:r>
          </a:p>
          <a:p>
            <a:pPr marL="690563">
              <a:lnSpc>
                <a:spcPct val="114000"/>
              </a:lnSpc>
              <a:spcBef>
                <a:spcPts val="1200"/>
              </a:spcBef>
            </a:pPr>
            <a:r>
              <a:rPr lang="en-US" sz="2000" dirty="0"/>
              <a:t>Deter the commission of NOCLAR (where not yet occurred)</a:t>
            </a:r>
          </a:p>
          <a:p>
            <a:pPr marL="690563">
              <a:lnSpc>
                <a:spcPct val="114000"/>
              </a:lnSpc>
              <a:spcBef>
                <a:spcPts val="1200"/>
              </a:spcBef>
            </a:pPr>
            <a:r>
              <a:rPr lang="en-US" sz="2000" dirty="0"/>
              <a:t>Disclose the matter to an appropriate authority where required by law or regulation or where considered necessary in the public interest</a:t>
            </a:r>
          </a:p>
          <a:p>
            <a:pPr marL="457200" indent="-457200">
              <a:lnSpc>
                <a:spcPct val="114000"/>
              </a:lnSpc>
              <a:spcBef>
                <a:spcPts val="1200"/>
              </a:spcBef>
              <a:buFont typeface="+mj-lt"/>
              <a:buAutoNum type="arabicParenR" startAt="2"/>
            </a:pPr>
            <a:r>
              <a:rPr lang="en-US" sz="2000" dirty="0"/>
              <a:t>PA to comply with applicable laws &amp; regulations, auditing standards</a:t>
            </a:r>
          </a:p>
          <a:p>
            <a:pPr marL="457200" indent="-457200">
              <a:lnSpc>
                <a:spcPct val="114000"/>
              </a:lnSpc>
              <a:spcBef>
                <a:spcPts val="1200"/>
              </a:spcBef>
              <a:buFont typeface="+mj-lt"/>
              <a:buAutoNum type="arabicParenR" startAt="2"/>
            </a:pPr>
            <a:r>
              <a:rPr lang="en-US" sz="2000" dirty="0"/>
              <a:t>Communicate to group/component auditors as applicable unless prohibited by law or regulations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F2C144E-6A3F-4B7E-B2B6-60DE601192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699" y="732268"/>
            <a:ext cx="10134600" cy="550843"/>
          </a:xfrm>
        </p:spPr>
        <p:txBody>
          <a:bodyPr/>
          <a:lstStyle/>
          <a:p>
            <a:r>
              <a:rPr lang="en-US" sz="3100" b="1" dirty="0"/>
              <a:t>Addressing the Matter </a:t>
            </a:r>
            <a:r>
              <a:rPr lang="en-US" sz="3100" b="1"/>
              <a:t>–</a:t>
            </a:r>
            <a:r>
              <a:rPr lang="en-US" sz="3100" b="1" dirty="0"/>
              <a:t> Auditors</a:t>
            </a:r>
          </a:p>
        </p:txBody>
      </p:sp>
      <p:pic>
        <p:nvPicPr>
          <p:cNvPr id="10" name="Picture 9" descr="Old vintage books in a row">
            <a:extLst>
              <a:ext uri="{FF2B5EF4-FFF2-40B4-BE49-F238E27FC236}">
                <a16:creationId xmlns:a16="http://schemas.microsoft.com/office/drawing/2014/main" id="{325462BA-5342-1797-290E-79A7DE50B8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45238" y="3391703"/>
            <a:ext cx="3545052" cy="2435356"/>
          </a:xfrm>
          <a:prstGeom prst="rect">
            <a:avLst/>
          </a:prstGeom>
        </p:spPr>
      </p:pic>
      <p:sp>
        <p:nvSpPr>
          <p:cNvPr id="11" name="Rectangle: Top Corners Rounded 10">
            <a:extLst>
              <a:ext uri="{FF2B5EF4-FFF2-40B4-BE49-F238E27FC236}">
                <a16:creationId xmlns:a16="http://schemas.microsoft.com/office/drawing/2014/main" id="{2E821CFB-77BE-2CAA-B559-656DA496741C}"/>
              </a:ext>
            </a:extLst>
          </p:cNvPr>
          <p:cNvSpPr/>
          <p:nvPr/>
        </p:nvSpPr>
        <p:spPr>
          <a:xfrm>
            <a:off x="8444120" y="1795380"/>
            <a:ext cx="3546170" cy="1560463"/>
          </a:xfrm>
          <a:prstGeom prst="round2Same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PA not expected to have a level of understanding laws and regulations greater than that which is expected to undertake the audit</a:t>
            </a:r>
          </a:p>
        </p:txBody>
      </p:sp>
    </p:spTree>
    <p:extLst>
      <p:ext uri="{BB962C8B-B14F-4D97-AF65-F5344CB8AC3E}">
        <p14:creationId xmlns:p14="http://schemas.microsoft.com/office/powerpoint/2010/main" val="4922293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108337-4677-1827-BDC7-BDF604A296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62F9CAB-0FC2-7D2F-2D58-B6DB3C8F8B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26</a:t>
            </a:fld>
            <a:endParaRPr lang="en-US"/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CB7ACE50-FC8F-09F2-AED0-7FFA35647375}"/>
              </a:ext>
            </a:extLst>
          </p:cNvPr>
          <p:cNvSpPr txBox="1">
            <a:spLocks/>
          </p:cNvSpPr>
          <p:nvPr/>
        </p:nvSpPr>
        <p:spPr>
          <a:xfrm>
            <a:off x="1028699" y="2200836"/>
            <a:ext cx="4780430" cy="3191435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14000"/>
              </a:lnSpc>
              <a:spcBef>
                <a:spcPts val="1200"/>
              </a:spcBef>
              <a:buFont typeface="+mj-lt"/>
              <a:buAutoNum type="arabicParenR"/>
            </a:pPr>
            <a:r>
              <a:rPr lang="en-US" sz="2200" dirty="0"/>
              <a:t>Assess appropriateness of the </a:t>
            </a:r>
            <a:r>
              <a:rPr lang="en-US" sz="2200" dirty="0" err="1"/>
              <a:t>mgmt</a:t>
            </a:r>
            <a:r>
              <a:rPr lang="en-US" sz="2200" dirty="0"/>
              <a:t>/TCWG response </a:t>
            </a:r>
          </a:p>
          <a:p>
            <a:pPr marL="457200" indent="-457200">
              <a:lnSpc>
                <a:spcPct val="114000"/>
              </a:lnSpc>
              <a:spcBef>
                <a:spcPts val="1200"/>
              </a:spcBef>
              <a:buFont typeface="+mj-lt"/>
              <a:buAutoNum type="arabicParenR" startAt="2"/>
            </a:pPr>
            <a:r>
              <a:rPr lang="en-US" sz="2200" dirty="0"/>
              <a:t>Determine if further action is </a:t>
            </a:r>
            <a:r>
              <a:rPr lang="en-US" sz="2200" b="1" dirty="0"/>
              <a:t>needed in the </a:t>
            </a:r>
            <a:r>
              <a:rPr lang="en-US" sz="2200" b="1" u="sng" dirty="0"/>
              <a:t>public interest</a:t>
            </a:r>
            <a:r>
              <a:rPr lang="en-US" sz="2200" dirty="0"/>
              <a:t>, incl:</a:t>
            </a:r>
          </a:p>
          <a:p>
            <a:pPr marL="690563">
              <a:lnSpc>
                <a:spcPct val="114000"/>
              </a:lnSpc>
              <a:spcBef>
                <a:spcPts val="1200"/>
              </a:spcBef>
            </a:pPr>
            <a:r>
              <a:rPr lang="en-US" sz="2200" b="1" dirty="0"/>
              <a:t>Disclosing matter to appropriate authority</a:t>
            </a:r>
          </a:p>
          <a:p>
            <a:pPr marL="690563">
              <a:lnSpc>
                <a:spcPct val="114000"/>
              </a:lnSpc>
              <a:spcBef>
                <a:spcPts val="1200"/>
              </a:spcBef>
            </a:pPr>
            <a:r>
              <a:rPr lang="en-US" sz="2200" dirty="0"/>
              <a:t>Withdrawing from the engagement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BFC0279-DA49-656C-F66D-452C50A1B6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699" y="732268"/>
            <a:ext cx="10134600" cy="550843"/>
          </a:xfrm>
        </p:spPr>
        <p:txBody>
          <a:bodyPr/>
          <a:lstStyle/>
          <a:p>
            <a:r>
              <a:rPr lang="en-US" sz="3100" b="1" dirty="0"/>
              <a:t>Determining Whether Further Action is Needed </a:t>
            </a:r>
            <a:r>
              <a:rPr lang="en-US" sz="3100" b="1"/>
              <a:t>–</a:t>
            </a:r>
            <a:r>
              <a:rPr lang="en-US" sz="3100" b="1" dirty="0"/>
              <a:t> Auditors</a:t>
            </a:r>
          </a:p>
        </p:txBody>
      </p:sp>
      <p:sp>
        <p:nvSpPr>
          <p:cNvPr id="6" name="Rectangle: Top Corners Rounded 5">
            <a:extLst>
              <a:ext uri="{FF2B5EF4-FFF2-40B4-BE49-F238E27FC236}">
                <a16:creationId xmlns:a16="http://schemas.microsoft.com/office/drawing/2014/main" id="{A7C36AE7-3CAA-4695-F6E2-6E45F0D2D559}"/>
              </a:ext>
            </a:extLst>
          </p:cNvPr>
          <p:cNvSpPr/>
          <p:nvPr/>
        </p:nvSpPr>
        <p:spPr>
          <a:xfrm>
            <a:off x="5922109" y="1803748"/>
            <a:ext cx="5942970" cy="4196219"/>
          </a:xfrm>
          <a:prstGeom prst="round2Same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2200" dirty="0">
              <a:solidFill>
                <a:schemeClr val="accent2"/>
              </a:solidFill>
              <a:latin typeface="Calibri"/>
              <a:cs typeface="Arial" panose="020B0604020202020204" pitchFamily="34" charset="0"/>
            </a:endParaRPr>
          </a:p>
          <a:p>
            <a:pPr marL="0" marR="0" lvl="0" indent="0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Wider 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public interest </a:t>
            </a:r>
            <a:r>
              <a:rPr kumimoji="0" lang="en-US" sz="220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implications of NOCLAR:</a:t>
            </a:r>
          </a:p>
          <a:p>
            <a:pPr marL="342900" marR="0" lvl="0" indent="-342900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200" b="1" dirty="0">
                <a:solidFill>
                  <a:schemeClr val="accent2"/>
                </a:solidFill>
                <a:latin typeface="Calibri"/>
                <a:cs typeface="Arial" panose="020B0604020202020204" pitchFamily="34" charset="0"/>
              </a:rPr>
              <a:t>Substantial harm</a:t>
            </a:r>
            <a:r>
              <a:rPr lang="en-US" sz="2200" dirty="0">
                <a:solidFill>
                  <a:schemeClr val="accent2"/>
                </a:solidFill>
                <a:latin typeface="Calibri"/>
                <a:cs typeface="Arial" panose="020B0604020202020204" pitchFamily="34" charset="0"/>
              </a:rPr>
              <a:t> to investors, creditors, employees or general public</a:t>
            </a:r>
          </a:p>
          <a:p>
            <a:pPr marL="342900" marR="0" lvl="0" indent="-342900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200" dirty="0">
                <a:solidFill>
                  <a:schemeClr val="accent2"/>
                </a:solidFill>
                <a:latin typeface="Calibri"/>
                <a:cs typeface="Arial" panose="020B0604020202020204" pitchFamily="34" charset="0"/>
              </a:rPr>
              <a:t>Results in serious adverse consequences to any of those parties in non-financial or financial terms</a:t>
            </a:r>
          </a:p>
          <a:p>
            <a:pPr marL="342900" marR="0" lvl="0" indent="-342900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200" dirty="0">
                <a:solidFill>
                  <a:schemeClr val="accent2"/>
                </a:solidFill>
                <a:latin typeface="Calibri"/>
                <a:cs typeface="Arial" panose="020B0604020202020204" pitchFamily="34" charset="0"/>
              </a:rPr>
              <a:t>e.g., fraud resulting in sig financial losses, breaches of environmental laws endangering health/safety of the public</a:t>
            </a:r>
          </a:p>
          <a:p>
            <a:pPr marR="0" lvl="0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sz="2200" dirty="0">
              <a:solidFill>
                <a:schemeClr val="accent2"/>
              </a:solidFill>
              <a:latin typeface="Calibri"/>
              <a:cs typeface="Arial" panose="020B0604020202020204" pitchFamily="34" charset="0"/>
            </a:endParaRPr>
          </a:p>
          <a:p>
            <a:pPr marL="342900" marR="0" lvl="0" indent="-342900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20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20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021828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A43CBF-AED3-29B4-E184-30CC3D68D0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F92D6CB-3493-1BD6-B899-634EC3BC6B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6AA6F31-254B-D934-9190-7FFF9289C8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0584" y="714339"/>
            <a:ext cx="10134600" cy="550843"/>
          </a:xfrm>
        </p:spPr>
        <p:txBody>
          <a:bodyPr/>
          <a:lstStyle/>
          <a:p>
            <a:r>
              <a:rPr lang="en-US" sz="3100" b="1" dirty="0"/>
              <a:t>Determining Disclosure to Appropriate Authority – Auditors </a:t>
            </a:r>
          </a:p>
        </p:txBody>
      </p:sp>
      <p:sp>
        <p:nvSpPr>
          <p:cNvPr id="6" name="Rectangle: Top Corners Rounded 5">
            <a:extLst>
              <a:ext uri="{FF2B5EF4-FFF2-40B4-BE49-F238E27FC236}">
                <a16:creationId xmlns:a16="http://schemas.microsoft.com/office/drawing/2014/main" id="{AC7410CC-B84F-98F5-D926-C602A06F7530}"/>
              </a:ext>
            </a:extLst>
          </p:cNvPr>
          <p:cNvSpPr/>
          <p:nvPr/>
        </p:nvSpPr>
        <p:spPr>
          <a:xfrm>
            <a:off x="1120584" y="1616603"/>
            <a:ext cx="3755580" cy="4371304"/>
          </a:xfrm>
          <a:prstGeom prst="round2Same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200" dirty="0">
                <a:solidFill>
                  <a:schemeClr val="accent2"/>
                </a:solidFill>
                <a:latin typeface="Calibri"/>
                <a:cs typeface="Arial" panose="020B0604020202020204" pitchFamily="34" charset="0"/>
              </a:rPr>
              <a:t>If reason to believe that NOCLAR constitutes </a:t>
            </a:r>
            <a:r>
              <a:rPr lang="en-US" sz="2200" b="1" u="sng" dirty="0">
                <a:solidFill>
                  <a:schemeClr val="accent2"/>
                </a:solidFill>
                <a:latin typeface="Calibri"/>
                <a:cs typeface="Arial" panose="020B0604020202020204" pitchFamily="34" charset="0"/>
              </a:rPr>
              <a:t>substantial harm, </a:t>
            </a:r>
            <a:r>
              <a:rPr lang="en-US" sz="2200" dirty="0">
                <a:solidFill>
                  <a:schemeClr val="accent2"/>
                </a:solidFill>
                <a:latin typeface="Calibri"/>
                <a:cs typeface="Arial" panose="020B0604020202020204" pitchFamily="34" charset="0"/>
              </a:rPr>
              <a:t>disclosure to appropriate authority permitted under the Code </a:t>
            </a:r>
          </a:p>
        </p:txBody>
      </p:sp>
      <p:sp>
        <p:nvSpPr>
          <p:cNvPr id="2" name="Rectangle: Top Corners Rounded 1">
            <a:extLst>
              <a:ext uri="{FF2B5EF4-FFF2-40B4-BE49-F238E27FC236}">
                <a16:creationId xmlns:a16="http://schemas.microsoft.com/office/drawing/2014/main" id="{802F5577-F964-37A3-8096-769398CEEF06}"/>
              </a:ext>
            </a:extLst>
          </p:cNvPr>
          <p:cNvSpPr/>
          <p:nvPr/>
        </p:nvSpPr>
        <p:spPr>
          <a:xfrm>
            <a:off x="4616821" y="1616603"/>
            <a:ext cx="3755580" cy="4371304"/>
          </a:xfrm>
          <a:prstGeom prst="round2Same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200" dirty="0">
                <a:solidFill>
                  <a:srgbClr val="FFFFFF"/>
                </a:solidFill>
                <a:latin typeface="Calibri"/>
                <a:cs typeface="Arial" panose="020B0604020202020204" pitchFamily="34" charset="0"/>
              </a:rPr>
              <a:t>Depends on nature and extent of harm, e.g.:</a:t>
            </a: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200" dirty="0">
                <a:solidFill>
                  <a:srgbClr val="FFFFFF"/>
                </a:solidFill>
                <a:latin typeface="Calibri"/>
                <a:cs typeface="Arial" panose="020B0604020202020204" pitchFamily="34" charset="0"/>
              </a:rPr>
              <a:t>Threatens license to operate</a:t>
            </a: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200" dirty="0">
                <a:solidFill>
                  <a:srgbClr val="FFFFFF"/>
                </a:solidFill>
                <a:latin typeface="Calibri"/>
                <a:cs typeface="Arial" panose="020B0604020202020204" pitchFamily="34" charset="0"/>
              </a:rPr>
              <a:t>Publicly traded entity w/ impact to fair and orderly market or pose systemic risk to financial markets</a:t>
            </a: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200" dirty="0">
                <a:solidFill>
                  <a:srgbClr val="FFFFFF"/>
                </a:solidFill>
                <a:latin typeface="Calibri"/>
                <a:cs typeface="Arial" panose="020B0604020202020204" pitchFamily="34" charset="0"/>
              </a:rPr>
              <a:t>Harmful products to public health or safety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2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Rectangle: Top Corners Rounded 3">
            <a:extLst>
              <a:ext uri="{FF2B5EF4-FFF2-40B4-BE49-F238E27FC236}">
                <a16:creationId xmlns:a16="http://schemas.microsoft.com/office/drawing/2014/main" id="{5ABDB39A-17BC-7DD4-C233-7D466545DAFA}"/>
              </a:ext>
            </a:extLst>
          </p:cNvPr>
          <p:cNvSpPr/>
          <p:nvPr/>
        </p:nvSpPr>
        <p:spPr>
          <a:xfrm>
            <a:off x="8184778" y="1616603"/>
            <a:ext cx="3755580" cy="4371304"/>
          </a:xfrm>
          <a:prstGeom prst="round2Same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200" dirty="0">
                <a:solidFill>
                  <a:srgbClr val="FFFFFF"/>
                </a:solidFill>
                <a:latin typeface="Calibri"/>
                <a:cs typeface="Arial" panose="020B0604020202020204" pitchFamily="34" charset="0"/>
              </a:rPr>
              <a:t>Depends on external factors:</a:t>
            </a: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200" dirty="0">
                <a:solidFill>
                  <a:srgbClr val="FFFFFF"/>
                </a:solidFill>
                <a:latin typeface="Calibri"/>
                <a:cs typeface="Arial" panose="020B0604020202020204" pitchFamily="34" charset="0"/>
              </a:rPr>
              <a:t>If there is an</a:t>
            </a:r>
            <a:r>
              <a:rPr lang="en-US" sz="2200" b="1" u="sng" dirty="0">
                <a:solidFill>
                  <a:srgbClr val="FFFFFF"/>
                </a:solidFill>
                <a:latin typeface="Calibri"/>
                <a:cs typeface="Arial" panose="020B0604020202020204" pitchFamily="34" charset="0"/>
              </a:rPr>
              <a:t> appropriate authority</a:t>
            </a:r>
            <a:r>
              <a:rPr lang="en-US" sz="2200" dirty="0">
                <a:solidFill>
                  <a:srgbClr val="FFFFFF"/>
                </a:solidFill>
                <a:latin typeface="Calibri"/>
                <a:cs typeface="Arial" panose="020B0604020202020204" pitchFamily="34" charset="0"/>
              </a:rPr>
              <a:t> who can act</a:t>
            </a: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200" dirty="0">
                <a:solidFill>
                  <a:srgbClr val="FFFFFF"/>
                </a:solidFill>
                <a:latin typeface="Calibri"/>
                <a:cs typeface="Arial" panose="020B0604020202020204" pitchFamily="34" charset="0"/>
              </a:rPr>
              <a:t>If there is </a:t>
            </a:r>
            <a:r>
              <a:rPr lang="en-US" sz="2200" b="1" u="sng" dirty="0">
                <a:solidFill>
                  <a:srgbClr val="FFFFFF"/>
                </a:solidFill>
                <a:latin typeface="Calibri"/>
                <a:cs typeface="Arial" panose="020B0604020202020204" pitchFamily="34" charset="0"/>
              </a:rPr>
              <a:t>credible protection</a:t>
            </a:r>
            <a:r>
              <a:rPr lang="en-US" sz="2200" dirty="0">
                <a:solidFill>
                  <a:srgbClr val="FFFFFF"/>
                </a:solidFill>
                <a:latin typeface="Calibri"/>
                <a:cs typeface="Arial" panose="020B0604020202020204" pitchFamily="34" charset="0"/>
              </a:rPr>
              <a:t> from civil, criminal, professional liability, retaliation </a:t>
            </a:r>
            <a:r>
              <a:rPr lang="en-US" sz="2200">
                <a:solidFill>
                  <a:srgbClr val="FFFFFF"/>
                </a:solidFill>
                <a:latin typeface="Calibri"/>
                <a:cs typeface="Arial" panose="020B0604020202020204" pitchFamily="34" charset="0"/>
              </a:rPr>
              <a:t>(</a:t>
            </a:r>
            <a:r>
              <a:rPr lang="en-US" sz="2200" dirty="0">
                <a:solidFill>
                  <a:srgbClr val="FFFFFF"/>
                </a:solidFill>
                <a:latin typeface="Calibri"/>
                <a:cs typeface="Arial" panose="020B0604020202020204" pitchFamily="34" charset="0"/>
              </a:rPr>
              <a:t>e.g., via whistle-blowing laws)</a:t>
            </a: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200" dirty="0">
                <a:solidFill>
                  <a:srgbClr val="FFFFFF"/>
                </a:solidFill>
                <a:latin typeface="Calibri"/>
                <a:cs typeface="Arial" panose="020B0604020202020204" pitchFamily="34" charset="0"/>
              </a:rPr>
              <a:t>If there are threats to the </a:t>
            </a:r>
            <a:r>
              <a:rPr lang="en-US" sz="2200" b="1" u="sng" dirty="0">
                <a:solidFill>
                  <a:srgbClr val="FFFFFF"/>
                </a:solidFill>
                <a:latin typeface="Calibri"/>
                <a:cs typeface="Arial" panose="020B0604020202020204" pitchFamily="34" charset="0"/>
              </a:rPr>
              <a:t>physical safety</a:t>
            </a:r>
            <a:r>
              <a:rPr lang="en-US" sz="2200" dirty="0">
                <a:solidFill>
                  <a:srgbClr val="FFFFFF"/>
                </a:solidFill>
                <a:latin typeface="Calibri"/>
                <a:cs typeface="Arial" panose="020B0604020202020204" pitchFamily="34" charset="0"/>
              </a:rPr>
              <a:t> of the PA or others</a:t>
            </a:r>
            <a:endParaRPr kumimoji="0" lang="en-US" sz="220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624468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F324CA-2C14-CB95-D4E7-F241723039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24498981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BAF9DE-D6D7-32F5-2718-E1AA4E4D09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3397" y="2231472"/>
            <a:ext cx="11629938" cy="2089514"/>
          </a:xfrm>
        </p:spPr>
        <p:txBody>
          <a:bodyPr anchor="b">
            <a:normAutofit/>
          </a:bodyPr>
          <a:lstStyle/>
          <a:p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PIR Proposed Plan</a:t>
            </a:r>
            <a:b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5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NOCLAR &amp; Restructured Code</a:t>
            </a:r>
          </a:p>
        </p:txBody>
      </p:sp>
    </p:spTree>
    <p:extLst>
      <p:ext uri="{BB962C8B-B14F-4D97-AF65-F5344CB8AC3E}">
        <p14:creationId xmlns:p14="http://schemas.microsoft.com/office/powerpoint/2010/main" val="1430587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453948F-306B-99A8-E417-3CD32E76AEFE}"/>
              </a:ext>
            </a:extLst>
          </p:cNvPr>
          <p:cNvSpPr txBox="1"/>
          <p:nvPr/>
        </p:nvSpPr>
        <p:spPr>
          <a:xfrm>
            <a:off x="907676" y="6067475"/>
            <a:ext cx="1983441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8E3D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E8E3D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0389EDA-163F-97B4-5921-2A487C689B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1BE7DF00-117B-6428-4952-D918D07E1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806" y="690323"/>
            <a:ext cx="10134600" cy="550843"/>
          </a:xfrm>
        </p:spPr>
        <p:txBody>
          <a:bodyPr/>
          <a:lstStyle/>
          <a:p>
            <a:r>
              <a:rPr lang="en-US" sz="3100" b="1" dirty="0"/>
              <a:t>Recap: June 2025 Meeting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327B72EC-4379-9159-1F17-9D1F983A8D7E}"/>
              </a:ext>
            </a:extLst>
          </p:cNvPr>
          <p:cNvSpPr txBox="1">
            <a:spLocks/>
          </p:cNvSpPr>
          <p:nvPr/>
        </p:nvSpPr>
        <p:spPr>
          <a:xfrm>
            <a:off x="5562600" y="1676400"/>
            <a:ext cx="6219217" cy="487886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57150">
            <a:solidFill>
              <a:schemeClr val="accent2"/>
            </a:solidFill>
          </a:ln>
        </p:spPr>
        <p:txBody>
          <a:bodyPr anchor="ctr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400" b="1" kern="100" dirty="0">
                <a:solidFill>
                  <a:srgbClr val="2C4151"/>
                </a:solidFill>
                <a:latin typeface="Calibri"/>
                <a:cs typeface="Times New Roman" panose="02020603050405020304" pitchFamily="18" charset="0"/>
              </a:rPr>
              <a:t>REVISED </a:t>
            </a:r>
            <a:r>
              <a:rPr kumimoji="0" lang="en-US" sz="2400" b="1" i="1" u="none" strike="noStrike" kern="1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Times New Roman" panose="02020603050405020304" pitchFamily="18" charset="0"/>
              </a:rPr>
              <a:t>OVERALL</a:t>
            </a:r>
            <a:r>
              <a:rPr kumimoji="0" lang="en-US" sz="2400" b="1" i="0" u="none" strike="noStrike" kern="1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Times New Roman" panose="02020603050405020304" pitchFamily="18" charset="0"/>
              </a:rPr>
              <a:t> IESBA STRATEGY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srgbClr val="CFD3D3">
                    <a:lumMod val="10000"/>
                  </a:srgbClr>
                </a:solidFill>
                <a:effectLst/>
                <a:uLnTx/>
                <a:uFillTx/>
                <a:latin typeface="Calibri"/>
                <a:ea typeface="+mn-ea"/>
                <a:cs typeface="Times New Roman" panose="02020603050405020304" pitchFamily="18" charset="0"/>
              </a:rPr>
              <a:t>Strategic reinforcement of support for A&amp;I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en-US" sz="2000" b="1" i="0" u="none" strike="noStrike" kern="1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Times New Roman" panose="02020603050405020304" pitchFamily="18" charset="0"/>
              </a:rPr>
              <a:t>Focus on PIRs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srgbClr val="CFD3D3">
                    <a:lumMod val="10000"/>
                  </a:srgbClr>
                </a:solidFill>
                <a:effectLst/>
                <a:uLnTx/>
                <a:uFillTx/>
                <a:latin typeface="Calibri"/>
                <a:ea typeface="+mn-ea"/>
                <a:cs typeface="Times New Roman" panose="02020603050405020304" pitchFamily="18" charset="0"/>
              </a:rPr>
              <a:t>Enhancement of stakeholder engagement and communications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srgbClr val="CFD3D3">
                    <a:lumMod val="10000"/>
                  </a:srgbClr>
                </a:solidFill>
                <a:effectLst/>
                <a:uLnTx/>
                <a:uFillTx/>
                <a:latin typeface="Calibri"/>
                <a:ea typeface="+mn-ea"/>
                <a:cs typeface="Times New Roman" panose="02020603050405020304" pitchFamily="18" charset="0"/>
              </a:rPr>
              <a:t>Slow down standards issuance – no new standards before end of 2026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C1458ED2-6E3D-BCA5-B9E0-F86F276B105E}"/>
              </a:ext>
            </a:extLst>
          </p:cNvPr>
          <p:cNvSpPr txBox="1">
            <a:spLocks/>
          </p:cNvSpPr>
          <p:nvPr/>
        </p:nvSpPr>
        <p:spPr>
          <a:xfrm>
            <a:off x="607858" y="1752600"/>
            <a:ext cx="4923147" cy="4586728"/>
          </a:xfrm>
          <a:prstGeom prst="rect">
            <a:avLst/>
          </a:prstGeom>
          <a:noFill/>
          <a:ln w="57150">
            <a:noFill/>
          </a:ln>
        </p:spPr>
        <p:txBody>
          <a:bodyPr anchor="ctr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2000" b="1" i="0" u="none" strike="noStrike" kern="100" cap="none" spc="0" normalizeH="0" baseline="0" noProof="0" dirty="0">
                <a:ln>
                  <a:noFill/>
                </a:ln>
                <a:solidFill>
                  <a:srgbClr val="CFD3D3">
                    <a:lumMod val="10000"/>
                  </a:srgbClr>
                </a:solidFill>
                <a:effectLst/>
                <a:uLnTx/>
                <a:uFillTx/>
                <a:latin typeface="Calibri"/>
                <a:ea typeface="+mn-ea"/>
                <a:cs typeface="Times New Roman" panose="02020603050405020304" pitchFamily="18" charset="0"/>
              </a:rPr>
              <a:t>Trends in the external reporting environment, including deregulation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2000" b="1" i="0" u="none" strike="noStrike" kern="1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Times New Roman" panose="02020603050405020304" pitchFamily="18" charset="0"/>
              </a:rPr>
              <a:t>Stakeholder Feedback</a:t>
            </a:r>
          </a:p>
          <a:p>
            <a:pPr marL="6858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60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Times New Roman" panose="02020603050405020304" pitchFamily="18" charset="0"/>
              </a:rPr>
              <a:t>Stakeholders needs time to assimilate recent standards</a:t>
            </a:r>
          </a:p>
          <a:p>
            <a:pPr marL="6858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60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Times New Roman" panose="02020603050405020304" pitchFamily="18" charset="0"/>
              </a:rPr>
              <a:t>Priority to develop supporting materials, not new standards</a:t>
            </a:r>
          </a:p>
          <a:p>
            <a:pPr marL="6858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60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en-US" sz="2000" b="0" i="0" u="none" strike="noStrike" kern="1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Times New Roman" panose="02020603050405020304" pitchFamily="18" charset="0"/>
              </a:rPr>
              <a:t>Need to promote value of standards</a:t>
            </a:r>
          </a:p>
          <a:p>
            <a:pPr marL="3429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2000" b="1" i="0" u="none" strike="noStrike" kern="1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Times New Roman" panose="02020603050405020304" pitchFamily="18" charset="0"/>
              </a:rPr>
              <a:t>Limited resources and transition to new staff-driven model</a:t>
            </a:r>
          </a:p>
        </p:txBody>
      </p:sp>
    </p:spTree>
    <p:extLst>
      <p:ext uri="{BB962C8B-B14F-4D97-AF65-F5344CB8AC3E}">
        <p14:creationId xmlns:p14="http://schemas.microsoft.com/office/powerpoint/2010/main" val="135805837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893686-3FEE-8362-E474-62B33AA6CA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793011"/>
            <a:ext cx="10134600" cy="550843"/>
          </a:xfrm>
        </p:spPr>
        <p:txBody>
          <a:bodyPr/>
          <a:lstStyle/>
          <a:p>
            <a:r>
              <a:rPr lang="en-US" sz="3100" b="1" dirty="0"/>
              <a:t>Proposed Objectives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6AA9D84-9993-51CE-5D93-5D90435E61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399F2C9-1CBD-ED70-DE31-348C9D8A9B32}"/>
              </a:ext>
            </a:extLst>
          </p:cNvPr>
          <p:cNvSpPr txBox="1">
            <a:spLocks/>
          </p:cNvSpPr>
          <p:nvPr/>
        </p:nvSpPr>
        <p:spPr>
          <a:xfrm>
            <a:off x="1028700" y="793011"/>
            <a:ext cx="10134600" cy="55084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0" i="0" kern="1200">
                <a:solidFill>
                  <a:schemeClr val="accent2"/>
                </a:solidFill>
                <a:latin typeface="Calibri Light" panose="020F0302020204030204" pitchFamily="34" charset="0"/>
                <a:ea typeface="+mj-ea"/>
                <a:cs typeface="Calibri Light" panose="020F0302020204030204" pitchFamily="34" charset="0"/>
              </a:defRPr>
            </a:lvl1pPr>
          </a:lstStyle>
          <a:p>
            <a:r>
              <a:rPr lang="en-US" sz="3100" b="1" dirty="0"/>
              <a:t>Proposed Objectives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03EFA9B5-9C96-5BC4-7421-D38C95D8C5F9}"/>
              </a:ext>
            </a:extLst>
          </p:cNvPr>
          <p:cNvSpPr txBox="1">
            <a:spLocks/>
          </p:cNvSpPr>
          <p:nvPr/>
        </p:nvSpPr>
        <p:spPr>
          <a:xfrm>
            <a:off x="1028699" y="1828800"/>
            <a:ext cx="8136468" cy="423619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98463" marR="0" lvl="0" indent="-398463" algn="l" defTabSz="914400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Whether NOCLAR provisions and structured Code are 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consistently understood and implemented </a:t>
            </a:r>
            <a:r>
              <a:rPr kumimoji="0" lang="en-US" sz="2200" i="0" u="none" strike="noStrike" kern="12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in a manner that 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achieves the IESBA’s intended purposes </a:t>
            </a:r>
            <a:r>
              <a:rPr kumimoji="0" lang="en-US" sz="2200" i="0" u="none" strike="noStrike" kern="12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in developing the standards</a:t>
            </a:r>
          </a:p>
          <a:p>
            <a:pPr marL="398463" marR="0" lvl="0" indent="-398463" algn="l" defTabSz="914400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Identify practical challenges or concerns 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regarding the application of these standards</a:t>
            </a:r>
          </a:p>
          <a:p>
            <a:pPr marL="398463" marR="0" lvl="0" indent="-398463" algn="l" defTabSz="914400" rtl="0" eaLnBrk="1" fontAlgn="auto" latinLnBrk="0" hangingPunct="1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Determine what actions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, if any, are needed to address identified matters</a:t>
            </a:r>
          </a:p>
          <a:p>
            <a:pPr marR="0" lvl="0" algn="l" defTabSz="914400" rtl="0" eaLnBrk="1" fontAlgn="auto" latinLnBrk="0" hangingPunct="1">
              <a:lnSpc>
                <a:spcPct val="120000"/>
              </a:lnSpc>
              <a:spcBef>
                <a:spcPts val="18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200" i="1" dirty="0">
                <a:solidFill>
                  <a:schemeClr val="accent5"/>
                </a:solidFill>
              </a:rPr>
              <a:t>Important to understand and evaluate root-causes of issues raised, so as to determine appropriate recommendations for way forward</a:t>
            </a:r>
            <a:endParaRPr kumimoji="0" lang="en-US" sz="2200" b="0" i="1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C657112F-0F67-FE41-8881-1863DA910FDE}"/>
              </a:ext>
            </a:extLst>
          </p:cNvPr>
          <p:cNvSpPr txBox="1">
            <a:spLocks/>
          </p:cNvSpPr>
          <p:nvPr/>
        </p:nvSpPr>
        <p:spPr>
          <a:xfrm>
            <a:off x="9299641" y="2296424"/>
            <a:ext cx="2561167" cy="309033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Informed by: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Coordination with IAASB Staff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Review of previous PIRs by IESBA, IAASB, IASB, PCAOB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Consideration of Updated Due Process</a:t>
            </a:r>
          </a:p>
        </p:txBody>
      </p:sp>
    </p:spTree>
    <p:extLst>
      <p:ext uri="{BB962C8B-B14F-4D97-AF65-F5344CB8AC3E}">
        <p14:creationId xmlns:p14="http://schemas.microsoft.com/office/powerpoint/2010/main" val="259861190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6B51C1-7CD5-B710-23FF-60A43C34E5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Target with various rings of accuracy">
            <a:extLst>
              <a:ext uri="{FF2B5EF4-FFF2-40B4-BE49-F238E27FC236}">
                <a16:creationId xmlns:a16="http://schemas.microsoft.com/office/drawing/2014/main" id="{80F02B28-3C15-76C5-694A-35B32591F0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9533" y="1452432"/>
            <a:ext cx="7332134" cy="4886896"/>
          </a:xfrm>
          <a:prstGeom prst="rect">
            <a:avLst/>
          </a:prstGeom>
          <a:noFill/>
          <a:effectLst>
            <a:reflection stA="45000" endPos="65000" dist="50800" dir="5400000" sy="-100000" algn="bl" rotWithShape="0"/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5D3E2A0-10E9-4E90-797C-85011A728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651258"/>
            <a:ext cx="10134600" cy="550843"/>
          </a:xfrm>
        </p:spPr>
        <p:txBody>
          <a:bodyPr/>
          <a:lstStyle/>
          <a:p>
            <a:r>
              <a:rPr lang="en-US" sz="3100" b="1" dirty="0"/>
              <a:t>Proposed Scope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5AC57B6-CE50-8AF6-310A-C3E3F8B93E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9AC8D2E-0169-688E-E784-2D7D960FBBB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28700" y="3623354"/>
            <a:ext cx="4572548" cy="2275609"/>
          </a:xfrm>
          <a:solidFill>
            <a:schemeClr val="accent4">
              <a:lumMod val="20000"/>
              <a:lumOff val="80000"/>
            </a:schemeClr>
          </a:solidFill>
          <a:ln w="41275">
            <a:solidFill>
              <a:schemeClr val="accent5"/>
            </a:solidFill>
          </a:ln>
        </p:spPr>
        <p:txBody>
          <a:bodyPr/>
          <a:lstStyle/>
          <a:p>
            <a:r>
              <a:rPr lang="en-US" sz="2000" b="1" dirty="0"/>
              <a:t>NOCLAR PIR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sz="2000" dirty="0"/>
              <a:t>Entirety of Sections 260 &amp; 360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sz="2000" dirty="0"/>
              <a:t>Consequential implications for Section 114 (Confidentiality) &amp; Section 115 (Professional Behavior)</a:t>
            </a:r>
          </a:p>
          <a:p>
            <a:endParaRPr lang="en-US" sz="2000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7CE4125E-12E9-AAE3-DD47-281B9F75888A}"/>
              </a:ext>
            </a:extLst>
          </p:cNvPr>
          <p:cNvSpPr txBox="1">
            <a:spLocks/>
          </p:cNvSpPr>
          <p:nvPr/>
        </p:nvSpPr>
        <p:spPr>
          <a:xfrm>
            <a:off x="1028699" y="1887682"/>
            <a:ext cx="4572549" cy="16002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41275">
            <a:solidFill>
              <a:schemeClr val="accent5"/>
            </a:solidFill>
          </a:ln>
        </p:spPr>
        <p:txBody>
          <a:bodyPr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/>
              <a:t>Restructured Code PIR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sz="2000" dirty="0"/>
              <a:t>Structural &amp; drafting enhancements arising from the Structure project</a:t>
            </a:r>
          </a:p>
        </p:txBody>
      </p:sp>
    </p:spTree>
    <p:extLst>
      <p:ext uri="{BB962C8B-B14F-4D97-AF65-F5344CB8AC3E}">
        <p14:creationId xmlns:p14="http://schemas.microsoft.com/office/powerpoint/2010/main" val="361732660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0D06E-BB0F-B42D-4781-2B65C51D91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rrow: Right 8">
            <a:extLst>
              <a:ext uri="{FF2B5EF4-FFF2-40B4-BE49-F238E27FC236}">
                <a16:creationId xmlns:a16="http://schemas.microsoft.com/office/drawing/2014/main" id="{20B7941F-152D-5E68-6F35-316055A53EC5}"/>
              </a:ext>
            </a:extLst>
          </p:cNvPr>
          <p:cNvSpPr/>
          <p:nvPr/>
        </p:nvSpPr>
        <p:spPr>
          <a:xfrm>
            <a:off x="3378200" y="3556000"/>
            <a:ext cx="956104" cy="338667"/>
          </a:xfrm>
          <a:prstGeom prst="rightArrow">
            <a:avLst/>
          </a:prstGeom>
          <a:solidFill>
            <a:schemeClr val="accent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A6DAEBA-7405-CFF7-51C3-799C1B6254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2866" y="793010"/>
            <a:ext cx="10134600" cy="550843"/>
          </a:xfrm>
        </p:spPr>
        <p:txBody>
          <a:bodyPr/>
          <a:lstStyle/>
          <a:p>
            <a:r>
              <a:rPr lang="en-US" sz="3100" b="1" dirty="0"/>
              <a:t>Proposed Approach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3A797FF-DB2E-2EEA-4587-1E25CB0BF6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02339-D840-6844-BF2C-3B4B9517014C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8A781B2-8DD0-874B-76CC-44394B3A950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9551" y="1955065"/>
            <a:ext cx="3487639" cy="3946201"/>
          </a:xfrm>
          <a:solidFill>
            <a:schemeClr val="accent3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sz="2500" b="1" dirty="0"/>
              <a:t>Information Gathering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Review adoption landscape from existing data (IFAC, JSS)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Understand implementation challenges from existing literature and preliminary outreach (PAOs, regulators) 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FDDEDBB7-81EB-C198-B283-729401CA88D8}"/>
              </a:ext>
            </a:extLst>
          </p:cNvPr>
          <p:cNvSpPr txBox="1">
            <a:spLocks/>
          </p:cNvSpPr>
          <p:nvPr/>
        </p:nvSpPr>
        <p:spPr>
          <a:xfrm>
            <a:off x="8500533" y="1933127"/>
            <a:ext cx="3479799" cy="396814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500" b="1" dirty="0"/>
              <a:t>Targeted Outreach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Release communique to raise awareness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Focused on those that have implemented the standards</a:t>
            </a:r>
          </a:p>
          <a:p>
            <a:pPr marL="744538" lvl="1" indent="-457200"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US" sz="2000" dirty="0"/>
              <a:t>Across geographies </a:t>
            </a:r>
          </a:p>
          <a:p>
            <a:pPr marL="744538" lvl="1" indent="-457200">
              <a:lnSpc>
                <a:spcPct val="100000"/>
              </a:lnSpc>
              <a:buFont typeface="Courier New" panose="02070309020205020404" pitchFamily="49" charset="0"/>
              <a:buChar char="o"/>
            </a:pPr>
            <a:r>
              <a:rPr lang="en-US" sz="2000" dirty="0"/>
              <a:t>Across stakeholder groups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781A0F2D-BA10-3F27-3231-C329083225CD}"/>
              </a:ext>
            </a:extLst>
          </p:cNvPr>
          <p:cNvSpPr/>
          <p:nvPr/>
        </p:nvSpPr>
        <p:spPr>
          <a:xfrm>
            <a:off x="7476079" y="3555997"/>
            <a:ext cx="956104" cy="338667"/>
          </a:xfrm>
          <a:prstGeom prst="rightArrow">
            <a:avLst/>
          </a:prstGeom>
          <a:solidFill>
            <a:schemeClr val="accent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7759B975-ACAD-B0CC-4419-87825D768C29}"/>
              </a:ext>
            </a:extLst>
          </p:cNvPr>
          <p:cNvSpPr txBox="1">
            <a:spLocks/>
          </p:cNvSpPr>
          <p:nvPr/>
        </p:nvSpPr>
        <p:spPr>
          <a:xfrm>
            <a:off x="4375304" y="1933127"/>
            <a:ext cx="3608765" cy="396814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500" b="1" dirty="0"/>
              <a:t>Public Consultation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Develop survey 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Draw on:</a:t>
            </a:r>
          </a:p>
          <a:p>
            <a:pPr marL="627063" lvl="1" indent="-34290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sz="2000" dirty="0"/>
              <a:t>Basis for Conclusions (NOCLAR &amp; Structure projects)</a:t>
            </a:r>
          </a:p>
          <a:p>
            <a:pPr marL="627063" lvl="1" indent="-34290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sz="2000" dirty="0"/>
              <a:t>Preliminary outreach discussions</a:t>
            </a:r>
          </a:p>
          <a:p>
            <a:pPr marL="627063" lvl="1" indent="-34290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sz="2000" dirty="0"/>
              <a:t>PIOB’s 2025 public interest issues</a:t>
            </a:r>
          </a:p>
          <a:p>
            <a:pPr marL="627063" lvl="1" indent="-342900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sz="2000" dirty="0"/>
              <a:t>SWP 2024–2027</a:t>
            </a:r>
          </a:p>
        </p:txBody>
      </p:sp>
    </p:spTree>
    <p:extLst>
      <p:ext uri="{BB962C8B-B14F-4D97-AF65-F5344CB8AC3E}">
        <p14:creationId xmlns:p14="http://schemas.microsoft.com/office/powerpoint/2010/main" val="155213581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E1AA5D-2FC2-9641-E080-457E6A624E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>
            <a:extLst>
              <a:ext uri="{FF2B5EF4-FFF2-40B4-BE49-F238E27FC236}">
                <a16:creationId xmlns:a16="http://schemas.microsoft.com/office/drawing/2014/main" id="{64B54E6F-8751-EE78-068C-47D5A7C19D58}"/>
              </a:ext>
            </a:extLst>
          </p:cNvPr>
          <p:cNvSpPr txBox="1"/>
          <p:nvPr/>
        </p:nvSpPr>
        <p:spPr>
          <a:xfrm>
            <a:off x="8134860" y="2414489"/>
            <a:ext cx="3866246" cy="31700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</p:txBody>
      </p:sp>
      <p:grpSp>
        <p:nvGrpSpPr>
          <p:cNvPr id="5" name="Group 4" descr="Basic Timeline">
            <a:extLst>
              <a:ext uri="{FF2B5EF4-FFF2-40B4-BE49-F238E27FC236}">
                <a16:creationId xmlns:a16="http://schemas.microsoft.com/office/drawing/2014/main" id="{09D8005B-4612-E28B-A077-31DC8FE1E4C1}"/>
              </a:ext>
            </a:extLst>
          </p:cNvPr>
          <p:cNvGrpSpPr/>
          <p:nvPr/>
        </p:nvGrpSpPr>
        <p:grpSpPr>
          <a:xfrm>
            <a:off x="941980" y="2132884"/>
            <a:ext cx="7052145" cy="3873356"/>
            <a:chOff x="4461961" y="2279845"/>
            <a:chExt cx="7052145" cy="3603792"/>
          </a:xfrm>
        </p:grpSpPr>
        <p:sp>
          <p:nvSpPr>
            <p:cNvPr id="10" name="Straight Connector 9">
              <a:extLst>
                <a:ext uri="{FF2B5EF4-FFF2-40B4-BE49-F238E27FC236}">
                  <a16:creationId xmlns:a16="http://schemas.microsoft.com/office/drawing/2014/main" id="{CA1921EC-0CB3-212F-C5D3-CD3E3B7FE938}"/>
                </a:ext>
              </a:extLst>
            </p:cNvPr>
            <p:cNvSpPr/>
            <p:nvPr/>
          </p:nvSpPr>
          <p:spPr>
            <a:xfrm flipV="1">
              <a:off x="4461961" y="3918682"/>
              <a:ext cx="7052145" cy="2199"/>
            </a:xfrm>
            <a:prstGeom prst="line">
              <a:avLst/>
            </a:prstGeom>
            <a:solidFill>
              <a:schemeClr val="dk2">
                <a:alpha val="90000"/>
                <a:hueOff val="0"/>
                <a:satOff val="0"/>
                <a:lumOff val="0"/>
                <a:alphaOff val="0"/>
              </a:schemeClr>
            </a:solidFill>
            <a:ln w="76200" cap="flat" cmpd="sng" algn="ctr">
              <a:solidFill>
                <a:schemeClr val="accent4"/>
              </a:solidFill>
              <a:prstDash val="solid"/>
              <a:miter lim="800000"/>
              <a:tailEnd type="arrow" w="med" len="me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2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F40DAD8-0E21-8D6B-0132-72585C890CAF}"/>
                </a:ext>
              </a:extLst>
            </p:cNvPr>
            <p:cNvSpPr/>
            <p:nvPr/>
          </p:nvSpPr>
          <p:spPr>
            <a:xfrm>
              <a:off x="4744840" y="2558214"/>
              <a:ext cx="1820140" cy="1214366"/>
            </a:xfrm>
            <a:custGeom>
              <a:avLst/>
              <a:gdLst>
                <a:gd name="connsiteX0" fmla="*/ 0 w 1820140"/>
                <a:gd name="connsiteY0" fmla="*/ 0 h 1214366"/>
                <a:gd name="connsiteX1" fmla="*/ 1820140 w 1820140"/>
                <a:gd name="connsiteY1" fmla="*/ 0 h 1214366"/>
                <a:gd name="connsiteX2" fmla="*/ 1820140 w 1820140"/>
                <a:gd name="connsiteY2" fmla="*/ 1214366 h 1214366"/>
                <a:gd name="connsiteX3" fmla="*/ 0 w 1820140"/>
                <a:gd name="connsiteY3" fmla="*/ 1214366 h 1214366"/>
                <a:gd name="connsiteX4" fmla="*/ 0 w 1820140"/>
                <a:gd name="connsiteY4" fmla="*/ 0 h 1214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0140" h="1214366">
                  <a:moveTo>
                    <a:pt x="0" y="0"/>
                  </a:moveTo>
                  <a:lnTo>
                    <a:pt x="1820140" y="0"/>
                  </a:lnTo>
                  <a:lnTo>
                    <a:pt x="1820140" y="1214366"/>
                  </a:lnTo>
                  <a:lnTo>
                    <a:pt x="0" y="1214366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95250" rIns="95250" bIns="142875" numCol="1" spcCol="1270" anchor="t" anchorCtr="0">
              <a:noAutofit/>
            </a:bodyPr>
            <a:lstStyle/>
            <a:p>
              <a:pPr marL="0" lvl="0" indent="0" algn="l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kern="1200" dirty="0">
                  <a:solidFill>
                    <a:schemeClr val="accent1"/>
                  </a:solidFill>
                </a:rPr>
                <a:t>Develop objectives, scope, approach </a:t>
              </a:r>
            </a:p>
            <a:p>
              <a:pPr marL="0" lvl="0" indent="0" algn="l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dirty="0">
                  <a:solidFill>
                    <a:schemeClr val="accent1"/>
                  </a:solidFill>
                </a:rPr>
                <a:t>Information gathering</a:t>
              </a:r>
              <a:endParaRPr lang="en-US" kern="1200" dirty="0">
                <a:solidFill>
                  <a:schemeClr val="accent1"/>
                </a:solidFill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2427F81F-9845-2C00-A217-080D5F6E0E58}"/>
                </a:ext>
              </a:extLst>
            </p:cNvPr>
            <p:cNvSpPr/>
            <p:nvPr/>
          </p:nvSpPr>
          <p:spPr>
            <a:xfrm>
              <a:off x="4744840" y="2279845"/>
              <a:ext cx="1820140" cy="426669"/>
            </a:xfrm>
            <a:custGeom>
              <a:avLst/>
              <a:gdLst>
                <a:gd name="connsiteX0" fmla="*/ 0 w 1820140"/>
                <a:gd name="connsiteY0" fmla="*/ 0 h 426669"/>
                <a:gd name="connsiteX1" fmla="*/ 1820140 w 1820140"/>
                <a:gd name="connsiteY1" fmla="*/ 0 h 426669"/>
                <a:gd name="connsiteX2" fmla="*/ 1820140 w 1820140"/>
                <a:gd name="connsiteY2" fmla="*/ 426669 h 426669"/>
                <a:gd name="connsiteX3" fmla="*/ 0 w 1820140"/>
                <a:gd name="connsiteY3" fmla="*/ 426669 h 426669"/>
                <a:gd name="connsiteX4" fmla="*/ 0 w 1820140"/>
                <a:gd name="connsiteY4" fmla="*/ 0 h 42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0140" h="426669">
                  <a:moveTo>
                    <a:pt x="0" y="0"/>
                  </a:moveTo>
                  <a:lnTo>
                    <a:pt x="1820140" y="0"/>
                  </a:lnTo>
                  <a:lnTo>
                    <a:pt x="1820140" y="426669"/>
                  </a:lnTo>
                  <a:lnTo>
                    <a:pt x="0" y="42666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alpha val="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accent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127000" bIns="0" numCol="1" spcCol="1270" anchor="ctr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  <a:defRPr b="1"/>
              </a:pPr>
              <a:r>
                <a:rPr lang="en-US" sz="2000" kern="1200" dirty="0">
                  <a:solidFill>
                    <a:schemeClr val="accent5"/>
                  </a:solidFill>
                </a:rPr>
                <a:t>Q3 2025</a:t>
              </a:r>
            </a:p>
          </p:txBody>
        </p:sp>
        <p:sp>
          <p:nvSpPr>
            <p:cNvPr id="13" name="Straight Connector 12">
              <a:extLst>
                <a:ext uri="{FF2B5EF4-FFF2-40B4-BE49-F238E27FC236}">
                  <a16:creationId xmlns:a16="http://schemas.microsoft.com/office/drawing/2014/main" id="{BD02E724-8BA3-CDE3-6558-4425CF6D6A3D}"/>
                </a:ext>
              </a:extLst>
            </p:cNvPr>
            <p:cNvSpPr/>
            <p:nvPr/>
          </p:nvSpPr>
          <p:spPr>
            <a:xfrm>
              <a:off x="4671285" y="2279845"/>
              <a:ext cx="0" cy="1641035"/>
            </a:xfrm>
            <a:prstGeom prst="line">
              <a:avLst/>
            </a:prstGeom>
            <a:ln w="22225">
              <a:solidFill>
                <a:schemeClr val="accent5"/>
              </a:solidFill>
            </a:ln>
          </p:spPr>
          <p:style>
            <a:lnRef idx="1">
              <a:schemeClr val="dk2">
                <a:hueOff val="0"/>
                <a:satOff val="0"/>
                <a:lumOff val="0"/>
                <a:alphaOff val="0"/>
              </a:schemeClr>
            </a:lnRef>
            <a:fillRef idx="0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97CB0448-0E36-AECE-50E3-F21100100024}"/>
                </a:ext>
              </a:extLst>
            </p:cNvPr>
            <p:cNvSpPr/>
            <p:nvPr/>
          </p:nvSpPr>
          <p:spPr>
            <a:xfrm>
              <a:off x="4627522" y="3871814"/>
              <a:ext cx="96150" cy="98133"/>
            </a:xfrm>
            <a:prstGeom prst="ellipse">
              <a:avLst/>
            </a:prstGeom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ln w="6350" cap="flat" cmpd="sng" algn="ctr">
              <a:solidFill>
                <a:schemeClr val="lt1">
                  <a:hueOff val="0"/>
                  <a:satOff val="0"/>
                  <a:lumOff val="0"/>
                  <a:alphaOff val="0"/>
                </a:scheme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47F87131-17D1-23F6-7E8D-704A4D0A777B}"/>
                </a:ext>
              </a:extLst>
            </p:cNvPr>
            <p:cNvSpPr/>
            <p:nvPr/>
          </p:nvSpPr>
          <p:spPr>
            <a:xfrm>
              <a:off x="5865222" y="4305060"/>
              <a:ext cx="2126133" cy="410258"/>
            </a:xfrm>
            <a:custGeom>
              <a:avLst/>
              <a:gdLst>
                <a:gd name="connsiteX0" fmla="*/ 0 w 1820140"/>
                <a:gd name="connsiteY0" fmla="*/ 0 h 656414"/>
                <a:gd name="connsiteX1" fmla="*/ 1820140 w 1820140"/>
                <a:gd name="connsiteY1" fmla="*/ 0 h 656414"/>
                <a:gd name="connsiteX2" fmla="*/ 1820140 w 1820140"/>
                <a:gd name="connsiteY2" fmla="*/ 656414 h 656414"/>
                <a:gd name="connsiteX3" fmla="*/ 0 w 1820140"/>
                <a:gd name="connsiteY3" fmla="*/ 656414 h 656414"/>
                <a:gd name="connsiteX4" fmla="*/ 0 w 1820140"/>
                <a:gd name="connsiteY4" fmla="*/ 0 h 656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0140" h="656414">
                  <a:moveTo>
                    <a:pt x="0" y="0"/>
                  </a:moveTo>
                  <a:lnTo>
                    <a:pt x="1820140" y="0"/>
                  </a:lnTo>
                  <a:lnTo>
                    <a:pt x="1820140" y="656414"/>
                  </a:lnTo>
                  <a:lnTo>
                    <a:pt x="0" y="65641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142875" rIns="142875" bIns="95250" numCol="1" spcCol="1270" anchor="t" anchorCtr="0">
              <a:noAutofit/>
            </a:bodyPr>
            <a:lstStyle/>
            <a:p>
              <a:pPr marL="0" lvl="0" indent="0" algn="l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kern="1200" dirty="0">
                  <a:solidFill>
                    <a:schemeClr val="accent1"/>
                  </a:solidFill>
                  <a:latin typeface="Calibri"/>
                  <a:ea typeface="+mn-ea"/>
                  <a:cs typeface="+mn-cs"/>
                </a:rPr>
                <a:t>Release communique</a:t>
              </a:r>
            </a:p>
            <a:p>
              <a:pPr marL="0" lvl="0" indent="0" algn="l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dirty="0">
                  <a:solidFill>
                    <a:schemeClr val="accent1"/>
                  </a:solidFill>
                  <a:latin typeface="Calibri"/>
                </a:rPr>
                <a:t>Develop survey</a:t>
              </a:r>
              <a:endParaRPr lang="en-US" kern="1200" dirty="0">
                <a:solidFill>
                  <a:schemeClr val="accent1"/>
                </a:solidFill>
                <a:latin typeface="Calibri"/>
                <a:ea typeface="+mn-ea"/>
                <a:cs typeface="+mn-cs"/>
              </a:endParaRPr>
            </a:p>
            <a:p>
              <a:pPr marL="0" lvl="0" indent="0" algn="l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dirty="0">
                  <a:solidFill>
                    <a:schemeClr val="accent1"/>
                  </a:solidFill>
                  <a:latin typeface="Calibri"/>
                </a:rPr>
                <a:t>Outreach</a:t>
              </a:r>
              <a:r>
                <a:rPr lang="en-US" kern="1200" dirty="0">
                  <a:solidFill>
                    <a:schemeClr val="accent1"/>
                  </a:solidFill>
                  <a:latin typeface="Calibri"/>
                  <a:ea typeface="+mn-ea"/>
                  <a:cs typeface="+mn-cs"/>
                </a:rPr>
                <a:t> planning </a:t>
              </a: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BE17662A-D136-4B5A-515B-DABA1734F61F}"/>
                </a:ext>
              </a:extLst>
            </p:cNvPr>
            <p:cNvSpPr/>
            <p:nvPr/>
          </p:nvSpPr>
          <p:spPr>
            <a:xfrm>
              <a:off x="5865223" y="4037274"/>
              <a:ext cx="1820140" cy="410258"/>
            </a:xfrm>
            <a:custGeom>
              <a:avLst/>
              <a:gdLst>
                <a:gd name="connsiteX0" fmla="*/ 0 w 1820140"/>
                <a:gd name="connsiteY0" fmla="*/ 0 h 410258"/>
                <a:gd name="connsiteX1" fmla="*/ 1820140 w 1820140"/>
                <a:gd name="connsiteY1" fmla="*/ 0 h 410258"/>
                <a:gd name="connsiteX2" fmla="*/ 1820140 w 1820140"/>
                <a:gd name="connsiteY2" fmla="*/ 410258 h 410258"/>
                <a:gd name="connsiteX3" fmla="*/ 0 w 1820140"/>
                <a:gd name="connsiteY3" fmla="*/ 410258 h 410258"/>
                <a:gd name="connsiteX4" fmla="*/ 0 w 1820140"/>
                <a:gd name="connsiteY4" fmla="*/ 0 h 410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0140" h="410258">
                  <a:moveTo>
                    <a:pt x="0" y="0"/>
                  </a:moveTo>
                  <a:lnTo>
                    <a:pt x="1820140" y="0"/>
                  </a:lnTo>
                  <a:lnTo>
                    <a:pt x="1820140" y="410258"/>
                  </a:lnTo>
                  <a:lnTo>
                    <a:pt x="0" y="41025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alpha val="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accent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127000" bIns="0" numCol="1" spcCol="1270" anchor="ctr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  <a:defRPr b="1"/>
              </a:pPr>
              <a:r>
                <a:rPr lang="en-US" sz="2000" kern="1200" dirty="0">
                  <a:solidFill>
                    <a:schemeClr val="accent5"/>
                  </a:solidFill>
                </a:rPr>
                <a:t>Q4 2025</a:t>
              </a:r>
            </a:p>
          </p:txBody>
        </p:sp>
        <p:sp>
          <p:nvSpPr>
            <p:cNvPr id="18" name="Straight Connector 17">
              <a:extLst>
                <a:ext uri="{FF2B5EF4-FFF2-40B4-BE49-F238E27FC236}">
                  <a16:creationId xmlns:a16="http://schemas.microsoft.com/office/drawing/2014/main" id="{51F07569-2D1C-CBAC-F713-60665AB274B0}"/>
                </a:ext>
              </a:extLst>
            </p:cNvPr>
            <p:cNvSpPr/>
            <p:nvPr/>
          </p:nvSpPr>
          <p:spPr>
            <a:xfrm flipH="1">
              <a:off x="5773702" y="3920880"/>
              <a:ext cx="8458" cy="1962757"/>
            </a:xfrm>
            <a:prstGeom prst="line">
              <a:avLst/>
            </a:prstGeom>
            <a:ln w="22225">
              <a:solidFill>
                <a:schemeClr val="accent5"/>
              </a:solidFill>
            </a:ln>
          </p:spPr>
          <p:style>
            <a:lnRef idx="1">
              <a:schemeClr val="dk2">
                <a:hueOff val="0"/>
                <a:satOff val="0"/>
                <a:lumOff val="0"/>
                <a:alphaOff val="0"/>
              </a:schemeClr>
            </a:lnRef>
            <a:fillRef idx="0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FB5080B1-85B5-4BDC-AFBF-8AA0C93AEC75}"/>
                </a:ext>
              </a:extLst>
            </p:cNvPr>
            <p:cNvSpPr/>
            <p:nvPr/>
          </p:nvSpPr>
          <p:spPr>
            <a:xfrm>
              <a:off x="5738397" y="3871814"/>
              <a:ext cx="96150" cy="98133"/>
            </a:xfrm>
            <a:prstGeom prst="ellipse">
              <a:avLst/>
            </a:prstGeom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ln w="6350" cap="flat" cmpd="sng" algn="ctr">
              <a:solidFill>
                <a:schemeClr val="lt1">
                  <a:hueOff val="0"/>
                  <a:satOff val="0"/>
                  <a:lumOff val="0"/>
                  <a:alphaOff val="0"/>
                </a:scheme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ADCE2373-0FAD-BB7C-26D1-D9DFFD6C2541}"/>
                </a:ext>
              </a:extLst>
            </p:cNvPr>
            <p:cNvSpPr/>
            <p:nvPr/>
          </p:nvSpPr>
          <p:spPr>
            <a:xfrm>
              <a:off x="7102057" y="2706514"/>
              <a:ext cx="1820140" cy="1214366"/>
            </a:xfrm>
            <a:custGeom>
              <a:avLst/>
              <a:gdLst>
                <a:gd name="connsiteX0" fmla="*/ 0 w 1820140"/>
                <a:gd name="connsiteY0" fmla="*/ 0 h 1214366"/>
                <a:gd name="connsiteX1" fmla="*/ 1820140 w 1820140"/>
                <a:gd name="connsiteY1" fmla="*/ 0 h 1214366"/>
                <a:gd name="connsiteX2" fmla="*/ 1820140 w 1820140"/>
                <a:gd name="connsiteY2" fmla="*/ 1214366 h 1214366"/>
                <a:gd name="connsiteX3" fmla="*/ 0 w 1820140"/>
                <a:gd name="connsiteY3" fmla="*/ 1214366 h 1214366"/>
                <a:gd name="connsiteX4" fmla="*/ 0 w 1820140"/>
                <a:gd name="connsiteY4" fmla="*/ 0 h 1214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0140" h="1214366">
                  <a:moveTo>
                    <a:pt x="0" y="0"/>
                  </a:moveTo>
                  <a:lnTo>
                    <a:pt x="1820140" y="0"/>
                  </a:lnTo>
                  <a:lnTo>
                    <a:pt x="1820140" y="1214366"/>
                  </a:lnTo>
                  <a:lnTo>
                    <a:pt x="0" y="1214366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95250" rIns="95250" bIns="142875" numCol="1" spcCol="1270" anchor="t" anchorCtr="0">
              <a:noAutofit/>
            </a:bodyPr>
            <a:lstStyle/>
            <a:p>
              <a:pPr marL="0" lvl="0" indent="0" algn="l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kern="1200" dirty="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501AE49A-5253-DA85-2790-AED3E50C1168}"/>
                </a:ext>
              </a:extLst>
            </p:cNvPr>
            <p:cNvSpPr/>
            <p:nvPr/>
          </p:nvSpPr>
          <p:spPr>
            <a:xfrm>
              <a:off x="6969805" y="2400941"/>
              <a:ext cx="1707551" cy="188093"/>
            </a:xfrm>
            <a:custGeom>
              <a:avLst/>
              <a:gdLst>
                <a:gd name="connsiteX0" fmla="*/ 0 w 1820140"/>
                <a:gd name="connsiteY0" fmla="*/ 0 h 426669"/>
                <a:gd name="connsiteX1" fmla="*/ 1820140 w 1820140"/>
                <a:gd name="connsiteY1" fmla="*/ 0 h 426669"/>
                <a:gd name="connsiteX2" fmla="*/ 1820140 w 1820140"/>
                <a:gd name="connsiteY2" fmla="*/ 426669 h 426669"/>
                <a:gd name="connsiteX3" fmla="*/ 0 w 1820140"/>
                <a:gd name="connsiteY3" fmla="*/ 426669 h 426669"/>
                <a:gd name="connsiteX4" fmla="*/ 0 w 1820140"/>
                <a:gd name="connsiteY4" fmla="*/ 0 h 42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0140" h="426669">
                  <a:moveTo>
                    <a:pt x="0" y="0"/>
                  </a:moveTo>
                  <a:lnTo>
                    <a:pt x="1820140" y="0"/>
                  </a:lnTo>
                  <a:lnTo>
                    <a:pt x="1820140" y="426669"/>
                  </a:lnTo>
                  <a:lnTo>
                    <a:pt x="0" y="42666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alpha val="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accent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127000" bIns="0" numCol="1" spcCol="1270" anchor="ctr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  <a:defRPr b="1"/>
              </a:pPr>
              <a:r>
                <a:rPr lang="en-US" sz="2000" kern="1200" dirty="0">
                  <a:solidFill>
                    <a:schemeClr val="accent5"/>
                  </a:solidFill>
                </a:rPr>
                <a:t>Q1-Q2 2026</a:t>
              </a:r>
            </a:p>
          </p:txBody>
        </p:sp>
        <p:sp>
          <p:nvSpPr>
            <p:cNvPr id="28" name="Straight Connector 27">
              <a:extLst>
                <a:ext uri="{FF2B5EF4-FFF2-40B4-BE49-F238E27FC236}">
                  <a16:creationId xmlns:a16="http://schemas.microsoft.com/office/drawing/2014/main" id="{2C5C2840-493D-A18B-1F13-EEACB4FFA779}"/>
                </a:ext>
              </a:extLst>
            </p:cNvPr>
            <p:cNvSpPr/>
            <p:nvPr/>
          </p:nvSpPr>
          <p:spPr>
            <a:xfrm>
              <a:off x="6893035" y="2279845"/>
              <a:ext cx="0" cy="1641035"/>
            </a:xfrm>
            <a:prstGeom prst="line">
              <a:avLst/>
            </a:prstGeom>
            <a:ln w="22225">
              <a:solidFill>
                <a:schemeClr val="accent5"/>
              </a:solidFill>
            </a:ln>
          </p:spPr>
          <p:style>
            <a:lnRef idx="1">
              <a:schemeClr val="dk2">
                <a:hueOff val="0"/>
                <a:satOff val="0"/>
                <a:lumOff val="0"/>
                <a:alphaOff val="0"/>
              </a:schemeClr>
            </a:lnRef>
            <a:fillRef idx="0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05DF75E1-F4BD-744B-E486-6CDC838EC19C}"/>
                </a:ext>
              </a:extLst>
            </p:cNvPr>
            <p:cNvSpPr/>
            <p:nvPr/>
          </p:nvSpPr>
          <p:spPr>
            <a:xfrm>
              <a:off x="6849272" y="3871814"/>
              <a:ext cx="96150" cy="98133"/>
            </a:xfrm>
            <a:prstGeom prst="ellipse">
              <a:avLst/>
            </a:prstGeom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ln w="6350" cap="flat" cmpd="sng" algn="ctr">
              <a:solidFill>
                <a:schemeClr val="lt1">
                  <a:hueOff val="0"/>
                  <a:satOff val="0"/>
                  <a:lumOff val="0"/>
                  <a:alphaOff val="0"/>
                </a:scheme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142C8635-4155-DEB8-2935-608F67D3490B}"/>
                </a:ext>
              </a:extLst>
            </p:cNvPr>
            <p:cNvSpPr/>
            <p:nvPr/>
          </p:nvSpPr>
          <p:spPr>
            <a:xfrm>
              <a:off x="8087687" y="4258563"/>
              <a:ext cx="1820140" cy="656414"/>
            </a:xfrm>
            <a:custGeom>
              <a:avLst/>
              <a:gdLst>
                <a:gd name="connsiteX0" fmla="*/ 0 w 1820140"/>
                <a:gd name="connsiteY0" fmla="*/ 0 h 656414"/>
                <a:gd name="connsiteX1" fmla="*/ 1820140 w 1820140"/>
                <a:gd name="connsiteY1" fmla="*/ 0 h 656414"/>
                <a:gd name="connsiteX2" fmla="*/ 1820140 w 1820140"/>
                <a:gd name="connsiteY2" fmla="*/ 656414 h 656414"/>
                <a:gd name="connsiteX3" fmla="*/ 0 w 1820140"/>
                <a:gd name="connsiteY3" fmla="*/ 656414 h 656414"/>
                <a:gd name="connsiteX4" fmla="*/ 0 w 1820140"/>
                <a:gd name="connsiteY4" fmla="*/ 0 h 656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0140" h="656414">
                  <a:moveTo>
                    <a:pt x="0" y="0"/>
                  </a:moveTo>
                  <a:lnTo>
                    <a:pt x="1820140" y="0"/>
                  </a:lnTo>
                  <a:lnTo>
                    <a:pt x="1820140" y="656414"/>
                  </a:lnTo>
                  <a:lnTo>
                    <a:pt x="0" y="656414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142875" rIns="142875" bIns="95250" numCol="1" spcCol="1270" anchor="t" anchorCtr="0">
              <a:noAutofit/>
            </a:bodyPr>
            <a:lstStyle/>
            <a:p>
              <a:pPr marL="0" lvl="0" indent="0" algn="l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kern="1200" dirty="0">
                  <a:solidFill>
                    <a:schemeClr val="accent1"/>
                  </a:solidFill>
                </a:rPr>
                <a:t>Analy</a:t>
              </a:r>
              <a:r>
                <a:rPr lang="en-US" dirty="0">
                  <a:solidFill>
                    <a:schemeClr val="accent1"/>
                  </a:solidFill>
                </a:rPr>
                <a:t>ze feedback</a:t>
              </a:r>
            </a:p>
            <a:p>
              <a:pPr marL="0" lvl="0" indent="0" algn="l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dirty="0">
                  <a:solidFill>
                    <a:schemeClr val="accent1"/>
                  </a:solidFill>
                </a:rPr>
                <a:t>Develop report</a:t>
              </a:r>
              <a:endParaRPr lang="en-US" kern="1200" dirty="0">
                <a:solidFill>
                  <a:schemeClr val="accent1"/>
                </a:solidFill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62F8FCD6-EF44-2730-AC16-1F3A2920C62A}"/>
                </a:ext>
              </a:extLst>
            </p:cNvPr>
            <p:cNvSpPr/>
            <p:nvPr/>
          </p:nvSpPr>
          <p:spPr>
            <a:xfrm>
              <a:off x="8107816" y="4013103"/>
              <a:ext cx="1820140" cy="410258"/>
            </a:xfrm>
            <a:custGeom>
              <a:avLst/>
              <a:gdLst>
                <a:gd name="connsiteX0" fmla="*/ 0 w 1820140"/>
                <a:gd name="connsiteY0" fmla="*/ 0 h 410258"/>
                <a:gd name="connsiteX1" fmla="*/ 1820140 w 1820140"/>
                <a:gd name="connsiteY1" fmla="*/ 0 h 410258"/>
                <a:gd name="connsiteX2" fmla="*/ 1820140 w 1820140"/>
                <a:gd name="connsiteY2" fmla="*/ 410258 h 410258"/>
                <a:gd name="connsiteX3" fmla="*/ 0 w 1820140"/>
                <a:gd name="connsiteY3" fmla="*/ 410258 h 410258"/>
                <a:gd name="connsiteX4" fmla="*/ 0 w 1820140"/>
                <a:gd name="connsiteY4" fmla="*/ 0 h 410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0140" h="410258">
                  <a:moveTo>
                    <a:pt x="0" y="0"/>
                  </a:moveTo>
                  <a:lnTo>
                    <a:pt x="1820140" y="0"/>
                  </a:lnTo>
                  <a:lnTo>
                    <a:pt x="1820140" y="410258"/>
                  </a:lnTo>
                  <a:lnTo>
                    <a:pt x="0" y="410258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alpha val="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accent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127000" bIns="0" numCol="1" spcCol="1270" anchor="ctr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  <a:defRPr b="1"/>
              </a:pPr>
              <a:r>
                <a:rPr lang="en-US" sz="2000" dirty="0">
                  <a:solidFill>
                    <a:schemeClr val="accent5"/>
                  </a:solidFill>
                </a:rPr>
                <a:t>Q3 2026</a:t>
              </a:r>
              <a:endParaRPr lang="en-US" sz="2000" kern="1200" dirty="0">
                <a:solidFill>
                  <a:schemeClr val="accent5"/>
                </a:solidFill>
              </a:endParaRPr>
            </a:p>
          </p:txBody>
        </p:sp>
        <p:sp>
          <p:nvSpPr>
            <p:cNvPr id="35" name="Straight Connector 34">
              <a:extLst>
                <a:ext uri="{FF2B5EF4-FFF2-40B4-BE49-F238E27FC236}">
                  <a16:creationId xmlns:a16="http://schemas.microsoft.com/office/drawing/2014/main" id="{4856DF74-0D1F-3F82-CFE9-C5C4FD3266AA}"/>
                </a:ext>
              </a:extLst>
            </p:cNvPr>
            <p:cNvSpPr/>
            <p:nvPr/>
          </p:nvSpPr>
          <p:spPr>
            <a:xfrm>
              <a:off x="8003910" y="3920880"/>
              <a:ext cx="0" cy="1962728"/>
            </a:xfrm>
            <a:prstGeom prst="line">
              <a:avLst/>
            </a:prstGeom>
            <a:ln w="22225">
              <a:solidFill>
                <a:schemeClr val="accent5"/>
              </a:solidFill>
            </a:ln>
          </p:spPr>
          <p:style>
            <a:lnRef idx="1">
              <a:schemeClr val="dk2">
                <a:hueOff val="0"/>
                <a:satOff val="0"/>
                <a:lumOff val="0"/>
                <a:alphaOff val="0"/>
              </a:schemeClr>
            </a:lnRef>
            <a:fillRef idx="0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F9CB549E-CCF6-68B8-B0A3-F75EC7CA8795}"/>
                </a:ext>
              </a:extLst>
            </p:cNvPr>
            <p:cNvSpPr/>
            <p:nvPr/>
          </p:nvSpPr>
          <p:spPr>
            <a:xfrm>
              <a:off x="7960148" y="3871814"/>
              <a:ext cx="96150" cy="98133"/>
            </a:xfrm>
            <a:prstGeom prst="ellipse">
              <a:avLst/>
            </a:prstGeom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ln w="6350" cap="flat" cmpd="sng" algn="ctr">
              <a:solidFill>
                <a:schemeClr val="lt1">
                  <a:hueOff val="0"/>
                  <a:satOff val="0"/>
                  <a:lumOff val="0"/>
                  <a:alphaOff val="0"/>
                </a:scheme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EF6BA988-92BF-3685-03E8-7BF095A4C308}"/>
                </a:ext>
              </a:extLst>
            </p:cNvPr>
            <p:cNvSpPr/>
            <p:nvPr/>
          </p:nvSpPr>
          <p:spPr>
            <a:xfrm>
              <a:off x="9188339" y="2558214"/>
              <a:ext cx="1820140" cy="1214366"/>
            </a:xfrm>
            <a:custGeom>
              <a:avLst/>
              <a:gdLst>
                <a:gd name="connsiteX0" fmla="*/ 0 w 1820140"/>
                <a:gd name="connsiteY0" fmla="*/ 0 h 1214366"/>
                <a:gd name="connsiteX1" fmla="*/ 1820140 w 1820140"/>
                <a:gd name="connsiteY1" fmla="*/ 0 h 1214366"/>
                <a:gd name="connsiteX2" fmla="*/ 1820140 w 1820140"/>
                <a:gd name="connsiteY2" fmla="*/ 1214366 h 1214366"/>
                <a:gd name="connsiteX3" fmla="*/ 0 w 1820140"/>
                <a:gd name="connsiteY3" fmla="*/ 1214366 h 1214366"/>
                <a:gd name="connsiteX4" fmla="*/ 0 w 1820140"/>
                <a:gd name="connsiteY4" fmla="*/ 0 h 1214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0140" h="1214366">
                  <a:moveTo>
                    <a:pt x="0" y="0"/>
                  </a:moveTo>
                  <a:lnTo>
                    <a:pt x="1820140" y="0"/>
                  </a:lnTo>
                  <a:lnTo>
                    <a:pt x="1820140" y="1214366"/>
                  </a:lnTo>
                  <a:lnTo>
                    <a:pt x="0" y="1214366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95250" rIns="95250" bIns="142875" numCol="1" spcCol="1270" anchor="t" anchorCtr="0">
              <a:noAutofit/>
            </a:bodyPr>
            <a:lstStyle/>
            <a:p>
              <a:pPr marL="0" lvl="0" indent="0" algn="l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kern="1200" dirty="0">
                  <a:solidFill>
                    <a:schemeClr val="accent1"/>
                  </a:solidFill>
                </a:rPr>
                <a:t>Final report &amp; recommendations</a:t>
              </a: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C13A3F29-1E7A-5089-7103-5F16B8021233}"/>
                </a:ext>
              </a:extLst>
            </p:cNvPr>
            <p:cNvSpPr/>
            <p:nvPr/>
          </p:nvSpPr>
          <p:spPr>
            <a:xfrm>
              <a:off x="9188339" y="2279845"/>
              <a:ext cx="1820140" cy="426669"/>
            </a:xfrm>
            <a:custGeom>
              <a:avLst/>
              <a:gdLst>
                <a:gd name="connsiteX0" fmla="*/ 0 w 1820140"/>
                <a:gd name="connsiteY0" fmla="*/ 0 h 426669"/>
                <a:gd name="connsiteX1" fmla="*/ 1820140 w 1820140"/>
                <a:gd name="connsiteY1" fmla="*/ 0 h 426669"/>
                <a:gd name="connsiteX2" fmla="*/ 1820140 w 1820140"/>
                <a:gd name="connsiteY2" fmla="*/ 426669 h 426669"/>
                <a:gd name="connsiteX3" fmla="*/ 0 w 1820140"/>
                <a:gd name="connsiteY3" fmla="*/ 426669 h 426669"/>
                <a:gd name="connsiteX4" fmla="*/ 0 w 1820140"/>
                <a:gd name="connsiteY4" fmla="*/ 0 h 426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20140" h="426669">
                  <a:moveTo>
                    <a:pt x="0" y="0"/>
                  </a:moveTo>
                  <a:lnTo>
                    <a:pt x="1820140" y="0"/>
                  </a:lnTo>
                  <a:lnTo>
                    <a:pt x="1820140" y="426669"/>
                  </a:lnTo>
                  <a:lnTo>
                    <a:pt x="0" y="426669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1">
                <a:alpha val="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accent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0" tIns="0" rIns="127000" bIns="0" numCol="1" spcCol="1270" anchor="ctr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  <a:defRPr b="1"/>
              </a:pPr>
              <a:r>
                <a:rPr lang="en-US" sz="2000" dirty="0">
                  <a:solidFill>
                    <a:schemeClr val="accent5"/>
                  </a:solidFill>
                </a:rPr>
                <a:t>Q4 2026</a:t>
              </a:r>
              <a:endParaRPr lang="en-US" sz="2000" kern="1200" dirty="0">
                <a:solidFill>
                  <a:schemeClr val="accent5"/>
                </a:solidFill>
              </a:endParaRPr>
            </a:p>
          </p:txBody>
        </p:sp>
        <p:sp>
          <p:nvSpPr>
            <p:cNvPr id="45" name="Straight Connector 44">
              <a:extLst>
                <a:ext uri="{FF2B5EF4-FFF2-40B4-BE49-F238E27FC236}">
                  <a16:creationId xmlns:a16="http://schemas.microsoft.com/office/drawing/2014/main" id="{6B8DC079-65C3-0962-4484-571FB61FA6AE}"/>
                </a:ext>
              </a:extLst>
            </p:cNvPr>
            <p:cNvSpPr/>
            <p:nvPr/>
          </p:nvSpPr>
          <p:spPr>
            <a:xfrm>
              <a:off x="9114785" y="2279845"/>
              <a:ext cx="0" cy="1641035"/>
            </a:xfrm>
            <a:prstGeom prst="line">
              <a:avLst/>
            </a:prstGeom>
            <a:ln w="22225">
              <a:solidFill>
                <a:schemeClr val="accent5"/>
              </a:solidFill>
            </a:ln>
          </p:spPr>
          <p:style>
            <a:lnRef idx="1">
              <a:schemeClr val="dk2">
                <a:hueOff val="0"/>
                <a:satOff val="0"/>
                <a:lumOff val="0"/>
                <a:alphaOff val="0"/>
              </a:schemeClr>
            </a:lnRef>
            <a:fillRef idx="0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0F09F447-1FD4-484E-CF28-FC1530BFA5B6}"/>
                </a:ext>
              </a:extLst>
            </p:cNvPr>
            <p:cNvSpPr/>
            <p:nvPr/>
          </p:nvSpPr>
          <p:spPr>
            <a:xfrm>
              <a:off x="9071023" y="3871814"/>
              <a:ext cx="96150" cy="98133"/>
            </a:xfrm>
            <a:prstGeom prst="ellipse">
              <a:avLst/>
            </a:prstGeom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ln w="6350" cap="flat" cmpd="sng" algn="ctr">
              <a:solidFill>
                <a:schemeClr val="lt1">
                  <a:hueOff val="0"/>
                  <a:satOff val="0"/>
                  <a:lumOff val="0"/>
                  <a:alphaOff val="0"/>
                </a:scheme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F606C45-54F4-B7C8-1139-A630DDD8C2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50A0B2D6-7F70-E57D-285F-D19310DD1C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7532" y="851756"/>
            <a:ext cx="10058400" cy="533400"/>
          </a:xfrm>
        </p:spPr>
        <p:txBody>
          <a:bodyPr/>
          <a:lstStyle/>
          <a:p>
            <a:r>
              <a:rPr lang="en-US" sz="3100" b="1" dirty="0"/>
              <a:t>Proposed Timeline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570E683B-5262-4154-F8F9-92BD7708644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44202" y="3019866"/>
            <a:ext cx="3423055" cy="2347323"/>
          </a:xfrm>
        </p:spPr>
        <p:txBody>
          <a:bodyPr/>
          <a:lstStyle/>
          <a:p>
            <a:r>
              <a:rPr lang="en-US" dirty="0"/>
              <a:t>May include no further actions or one or more of the following: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Further information gathering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Standard-setting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Development of NAMs or other initiatives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0F2276E6-F473-87EA-A5B6-A70C21028BFD}"/>
              </a:ext>
            </a:extLst>
          </p:cNvPr>
          <p:cNvSpPr txBox="1">
            <a:spLocks/>
          </p:cNvSpPr>
          <p:nvPr/>
        </p:nvSpPr>
        <p:spPr>
          <a:xfrm>
            <a:off x="8134860" y="2556592"/>
            <a:ext cx="4036709" cy="3811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/>
              <a:t>Final Report w/ Recommendations</a:t>
            </a: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0DC1C0DA-C220-159C-4585-26350C898527}"/>
              </a:ext>
            </a:extLst>
          </p:cNvPr>
          <p:cNvSpPr/>
          <p:nvPr/>
        </p:nvSpPr>
        <p:spPr>
          <a:xfrm>
            <a:off x="3455864" y="2434437"/>
            <a:ext cx="1820140" cy="1305200"/>
          </a:xfrm>
          <a:custGeom>
            <a:avLst/>
            <a:gdLst>
              <a:gd name="connsiteX0" fmla="*/ 0 w 1820140"/>
              <a:gd name="connsiteY0" fmla="*/ 0 h 1214366"/>
              <a:gd name="connsiteX1" fmla="*/ 1820140 w 1820140"/>
              <a:gd name="connsiteY1" fmla="*/ 0 h 1214366"/>
              <a:gd name="connsiteX2" fmla="*/ 1820140 w 1820140"/>
              <a:gd name="connsiteY2" fmla="*/ 1214366 h 1214366"/>
              <a:gd name="connsiteX3" fmla="*/ 0 w 1820140"/>
              <a:gd name="connsiteY3" fmla="*/ 1214366 h 1214366"/>
              <a:gd name="connsiteX4" fmla="*/ 0 w 1820140"/>
              <a:gd name="connsiteY4" fmla="*/ 0 h 1214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0140" h="1214366">
                <a:moveTo>
                  <a:pt x="0" y="0"/>
                </a:moveTo>
                <a:lnTo>
                  <a:pt x="1820140" y="0"/>
                </a:lnTo>
                <a:lnTo>
                  <a:pt x="1820140" y="1214366"/>
                </a:lnTo>
                <a:lnTo>
                  <a:pt x="0" y="121436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95250" rIns="95250" bIns="142875" numCol="1" spcCol="1270" anchor="t" anchorCtr="0">
            <a:noAutofit/>
          </a:bodyPr>
          <a:lstStyle/>
          <a:p>
            <a:pPr marL="0" lvl="0" indent="0" algn="l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kern="1200" dirty="0">
                <a:solidFill>
                  <a:schemeClr val="accent1"/>
                </a:solidFill>
              </a:rPr>
              <a:t>Public survey</a:t>
            </a:r>
          </a:p>
          <a:p>
            <a:pPr marL="0" lvl="0" indent="0" algn="l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kern="1200" dirty="0">
                <a:solidFill>
                  <a:schemeClr val="accent1"/>
                </a:solidFill>
              </a:rPr>
              <a:t>Targeted outreach</a:t>
            </a:r>
          </a:p>
        </p:txBody>
      </p:sp>
    </p:spTree>
    <p:extLst>
      <p:ext uri="{BB962C8B-B14F-4D97-AF65-F5344CB8AC3E}">
        <p14:creationId xmlns:p14="http://schemas.microsoft.com/office/powerpoint/2010/main" val="159888842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6322AD-6A7E-2D6A-0F53-4A6AB0F379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EDEFE41-F1D1-E5AE-1DFB-C522A9C46C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7A247F4A-20E4-4311-1FD5-7C5A88E0CA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7532" y="851756"/>
            <a:ext cx="10058400" cy="533400"/>
          </a:xfrm>
        </p:spPr>
        <p:txBody>
          <a:bodyPr/>
          <a:lstStyle/>
          <a:p>
            <a:r>
              <a:rPr lang="en-US" sz="3100" b="1" dirty="0"/>
              <a:t>Information Gathering to Date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F7761C46-7F27-8FB2-6905-98FAEA65E9E7}"/>
              </a:ext>
            </a:extLst>
          </p:cNvPr>
          <p:cNvSpPr txBox="1">
            <a:spLocks/>
          </p:cNvSpPr>
          <p:nvPr/>
        </p:nvSpPr>
        <p:spPr>
          <a:xfrm>
            <a:off x="1104900" y="1953008"/>
            <a:ext cx="4423833" cy="381846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Adoption/Use landscape</a:t>
            </a:r>
          </a:p>
          <a:p>
            <a:pPr marL="285750" marR="0" lvl="0" indent="-28575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i="1" dirty="0">
                <a:solidFill>
                  <a:srgbClr val="2C4151"/>
                </a:solidFill>
              </a:rPr>
              <a:t>Data from IFAC as of Dec 2024: </a:t>
            </a:r>
            <a:r>
              <a:rPr lang="en-US" sz="2000" dirty="0">
                <a:solidFill>
                  <a:srgbClr val="2C4151"/>
                </a:solidFill>
              </a:rPr>
              <a:t>104/142 jurisdictions use 2018 Code</a:t>
            </a:r>
          </a:p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Data from 2018-2020 JSS RFIs:</a:t>
            </a:r>
            <a:r>
              <a:rPr lang="en-US" sz="2000" i="1" dirty="0">
                <a:solidFill>
                  <a:srgbClr val="2C4151"/>
                </a:solidFill>
              </a:rPr>
              <a:t> </a:t>
            </a:r>
            <a:r>
              <a:rPr lang="en-US" sz="2000" dirty="0">
                <a:solidFill>
                  <a:srgbClr val="2C4151"/>
                </a:solidFill>
              </a:rPr>
              <a:t>Mixed picture for NOCLAR with some carve-outs (e.g., India)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pic>
        <p:nvPicPr>
          <p:cNvPr id="12" name="Picture 11" descr="Close up of spinning globe">
            <a:extLst>
              <a:ext uri="{FF2B5EF4-FFF2-40B4-BE49-F238E27FC236}">
                <a16:creationId xmlns:a16="http://schemas.microsoft.com/office/drawing/2014/main" id="{E3AB0567-B8BC-DD37-04A9-CB53148BEA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2200" y="1894955"/>
            <a:ext cx="5537200" cy="3677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37407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11BBF5-E4FE-B975-A877-238BF601E3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675A8A7-6ED5-DCCC-E314-A6134D281D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9B3026AD-FCD6-4002-3A20-36E90E4724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7532" y="851756"/>
            <a:ext cx="10058400" cy="533400"/>
          </a:xfrm>
        </p:spPr>
        <p:txBody>
          <a:bodyPr/>
          <a:lstStyle/>
          <a:p>
            <a:r>
              <a:rPr lang="en-US" sz="3100" b="1" dirty="0"/>
              <a:t>Information Gathering to Date – NOCLAR</a:t>
            </a:r>
            <a:br>
              <a:rPr lang="en-US" sz="3100" b="1" dirty="0"/>
            </a:br>
            <a:endParaRPr lang="en-US" sz="3100" b="1" dirty="0"/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2607DBC1-7686-AAFA-5BBF-4379ED6CF7B5}"/>
              </a:ext>
            </a:extLst>
          </p:cNvPr>
          <p:cNvSpPr txBox="1">
            <a:spLocks/>
          </p:cNvSpPr>
          <p:nvPr/>
        </p:nvSpPr>
        <p:spPr>
          <a:xfrm>
            <a:off x="1007532" y="2022092"/>
            <a:ext cx="4783669" cy="252595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000" b="1" dirty="0">
                <a:solidFill>
                  <a:srgbClr val="2C4151"/>
                </a:solidFill>
              </a:rPr>
              <a:t>Challenges Raised (JSS RFIs 2018-2020)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Concept of “substantial harm” </a:t>
            </a:r>
          </a:p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>
                <a:solidFill>
                  <a:srgbClr val="2C4151"/>
                </a:solidFill>
              </a:rPr>
              <a:t>N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eed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to enact whistleblower legislation</a:t>
            </a:r>
          </a:p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Understanding of all relevant laws and regulations</a:t>
            </a:r>
            <a:endParaRPr lang="en-US" sz="2000" dirty="0">
              <a:solidFill>
                <a:srgbClr val="2C4151"/>
              </a:solidFill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Who is an “appropriate authority”</a:t>
            </a:r>
          </a:p>
          <a:p>
            <a:pPr marR="0" lvl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067714E7-B518-7C85-9B1D-87138CD3BE0F}"/>
              </a:ext>
            </a:extLst>
          </p:cNvPr>
          <p:cNvSpPr txBox="1">
            <a:spLocks/>
          </p:cNvSpPr>
          <p:nvPr/>
        </p:nvSpPr>
        <p:spPr>
          <a:xfrm>
            <a:off x="6316148" y="2046051"/>
            <a:ext cx="5177368" cy="252595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000" b="1" dirty="0">
                <a:solidFill>
                  <a:srgbClr val="2C4151"/>
                </a:solidFill>
              </a:rPr>
              <a:t>Challenges Raised (Regional PAO Outreach)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Legislative complexity and interpretation</a:t>
            </a:r>
          </a:p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>
                <a:solidFill>
                  <a:srgbClr val="2C4151"/>
                </a:solidFill>
              </a:rPr>
              <a:t>Conceptual ambiguity and limited guidance</a:t>
            </a:r>
          </a:p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Gaps in market awareness, training and market readiness</a:t>
            </a:r>
          </a:p>
          <a:p>
            <a:pPr marL="342900" marR="0" lvl="0" indent="-34290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Structural and operational barriers</a:t>
            </a:r>
          </a:p>
          <a:p>
            <a:pPr marR="0" lvl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437628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658E33-9215-FF63-278C-F7070C1DA2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Q4 Next Steps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E5C0FF-1106-FF4B-7326-8CCF353A48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686550" y="2103438"/>
            <a:ext cx="4988214" cy="3909435"/>
          </a:xfrm>
        </p:spPr>
        <p:txBody>
          <a:bodyPr>
            <a:normAutofit/>
          </a:bodyPr>
          <a:lstStyle/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000" dirty="0"/>
              <a:t>CAPA – IESBA Staff input on their Report surveying implementation of NOCLAR</a:t>
            </a: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000" dirty="0"/>
              <a:t>CPA Australia – Participation in webinar on challenges w/ NOCLAR</a:t>
            </a: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000" dirty="0"/>
              <a:t>Release of communique</a:t>
            </a: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000" dirty="0"/>
              <a:t>Planning for Q1-Q2 outreach</a:t>
            </a: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000" dirty="0"/>
              <a:t>Development of survey</a:t>
            </a:r>
          </a:p>
          <a:p>
            <a:pPr marL="285750" indent="-285750"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11735947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0CA6B0-65A1-E978-1CC8-C059C33BBF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843A58-570E-CB32-7FD8-D06B548A21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2157638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50716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03EEAC-0937-5B97-7169-17C778C5A0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398" y="633390"/>
            <a:ext cx="9576619" cy="550843"/>
          </a:xfrm>
        </p:spPr>
        <p:txBody>
          <a:bodyPr lIns="91440" tIns="45720" rIns="91440" bIns="45720" anchor="t"/>
          <a:lstStyle/>
          <a:p>
            <a:r>
              <a:rPr lang="en-US" sz="3100" b="1" dirty="0">
                <a:latin typeface="Calibri Light"/>
                <a:ea typeface="Calibri Light"/>
                <a:cs typeface="Calibri Light"/>
              </a:rPr>
              <a:t>Recap: Revisions to Work Plan</a:t>
            </a:r>
            <a:endParaRPr lang="en-US" sz="31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0389EDA-163F-97B4-5921-2A487C689B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228913E4-DABC-4168-D2EE-47DE3311EB30}"/>
              </a:ext>
            </a:extLst>
          </p:cNvPr>
          <p:cNvSpPr/>
          <p:nvPr/>
        </p:nvSpPr>
        <p:spPr>
          <a:xfrm>
            <a:off x="1171508" y="3024232"/>
            <a:ext cx="2683727" cy="182657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 w="571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ADLaM Display" panose="020F0502020204030204" pitchFamily="2" charset="0"/>
                <a:cs typeface="Arial" panose="020B0604020202020204" pitchFamily="34" charset="0"/>
              </a:rPr>
              <a:t>H2 2025 - 2026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64D0654-784D-FA4C-4D18-1430B1C71C1F}"/>
              </a:ext>
            </a:extLst>
          </p:cNvPr>
          <p:cNvSpPr/>
          <p:nvPr/>
        </p:nvSpPr>
        <p:spPr>
          <a:xfrm>
            <a:off x="4055377" y="1857170"/>
            <a:ext cx="7017629" cy="439262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rgbClr val="637C7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EDBC013-B6DA-7F02-2C19-23D71C6FEF33}"/>
              </a:ext>
            </a:extLst>
          </p:cNvPr>
          <p:cNvSpPr txBox="1"/>
          <p:nvPr/>
        </p:nvSpPr>
        <p:spPr>
          <a:xfrm>
            <a:off x="4512577" y="1898248"/>
            <a:ext cx="6507915" cy="485300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2025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PIR – NOCLAR – No change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Calibri"/>
                <a:ea typeface="+mn-ea"/>
                <a:cs typeface="Arial"/>
              </a:rPr>
              <a:t>Role of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10000"/>
                  </a:schemeClr>
                </a:solidFill>
                <a:effectLst/>
                <a:uLnTx/>
                <a:uFillTx/>
                <a:latin typeface="Calibri"/>
                <a:ea typeface="+mn-ea"/>
                <a:cs typeface="Arial"/>
              </a:rPr>
              <a:t>CFOs – Commence information gathering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10000"/>
                  </a:schemeClr>
                </a:solidFill>
                <a:effectLst/>
                <a:uLnTx/>
                <a:uFillTx/>
                <a:latin typeface="Calibri"/>
                <a:ea typeface="+mn-ea"/>
                <a:cs typeface="Arial"/>
              </a:rPr>
              <a:t>Sustainability Part 4B – Commence information gathering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Calibri"/>
              <a:ea typeface="+mn-ea"/>
              <a:cs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Calibri"/>
                <a:ea typeface="+mn-ea"/>
                <a:cs typeface="Arial"/>
              </a:rPr>
              <a:t>2026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PIR – Restructured Code – Accelerate to 2025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94949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PIR – Long Association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10000"/>
                  </a:schemeClr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Phase 2 – No change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10000"/>
                  </a:schemeClr>
                </a:solidFill>
                <a:effectLst/>
                <a:uLnTx/>
                <a:uFillTx/>
                <a:latin typeface="Calibri"/>
                <a:ea typeface="+mn-ea"/>
                <a:cs typeface="Arial"/>
              </a:rPr>
              <a:t>Extending the Impact of the Code to Sustainability - Hold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10000"/>
                  </a:schemeClr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Business Relationships -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10000"/>
                  </a:schemeClr>
                </a:solidFill>
                <a:effectLst/>
                <a:uLnTx/>
                <a:uFillTx/>
                <a:latin typeface="Calibri"/>
                <a:ea typeface="+mn-ea"/>
                <a:cs typeface="Arial"/>
              </a:rPr>
              <a:t>Hold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Calibri"/>
              <a:ea typeface="+mn-ea"/>
              <a:cs typeface="Arial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Calibri"/>
              <a:ea typeface="Calibri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494949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9335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40B51E-8EDC-1875-FF86-ECB151E22E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Structure Project</a:t>
            </a:r>
          </a:p>
        </p:txBody>
      </p:sp>
    </p:spTree>
    <p:extLst>
      <p:ext uri="{BB962C8B-B14F-4D97-AF65-F5344CB8AC3E}">
        <p14:creationId xmlns:p14="http://schemas.microsoft.com/office/powerpoint/2010/main" val="22122574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F7705-91D8-B6C2-BABA-87D8AEECD5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451E16-FD74-A246-AA74-41CD45FE11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699" y="796674"/>
            <a:ext cx="11002433" cy="550843"/>
          </a:xfrm>
        </p:spPr>
        <p:txBody>
          <a:bodyPr>
            <a:noAutofit/>
          </a:bodyPr>
          <a:lstStyle/>
          <a:p>
            <a:r>
              <a:rPr lang="en-US" sz="3100" b="1" dirty="0"/>
              <a:t>Changes Integrated into 2018 Revised and Restructured Code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D6D0DAA-4214-6324-E78D-E0B81BC3E2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33690" y="6339328"/>
            <a:ext cx="429610" cy="518672"/>
          </a:xfrm>
        </p:spPr>
        <p:txBody>
          <a:bodyPr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B9A5EC67-F4C0-C61B-2683-95B666BC5D5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28700" y="1635853"/>
            <a:ext cx="6582834" cy="4114800"/>
          </a:xfrm>
        </p:spPr>
        <p:txBody>
          <a:bodyPr>
            <a:noAutofit/>
          </a:bodyPr>
          <a:lstStyle/>
          <a:p>
            <a:r>
              <a:rPr lang="en-US" sz="2000" dirty="0"/>
              <a:t>2018 Code integrates revisions from several projects undertaken concurrently: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/>
              <a:t>Structure of the Code </a:t>
            </a:r>
            <a:r>
              <a:rPr lang="en-US" sz="2000" dirty="0"/>
              <a:t>– Structural and drafting enhancements to improve usability and accessibility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/>
              <a:t>Safeguards</a:t>
            </a:r>
            <a:r>
              <a:rPr lang="en-US" sz="2000" dirty="0"/>
              <a:t> – Revisions to safeguards-related provisions to better align with threats to compliance with the FPs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/>
              <a:t>Applicability</a:t>
            </a:r>
            <a:r>
              <a:rPr lang="en-US" sz="2000" dirty="0"/>
              <a:t> – Clarifications and guidance that relevant PAIB provisions also apply to PAPPs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/>
              <a:t>Professional Skepticism </a:t>
            </a:r>
            <a:r>
              <a:rPr lang="en-US" sz="2000" dirty="0"/>
              <a:t>– New guidance on exercising professional judgment and professional skepticism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C31857C-FACA-0E16-E473-6B698B1450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974" y="1552724"/>
            <a:ext cx="3283119" cy="48834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04079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6F5558-EAD8-C609-4510-E2DB8EC18B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53AD6D-260B-0487-20C4-81363609E1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5947" y="745370"/>
            <a:ext cx="10134600" cy="550843"/>
          </a:xfrm>
        </p:spPr>
        <p:txBody>
          <a:bodyPr>
            <a:noAutofit/>
          </a:bodyPr>
          <a:lstStyle/>
          <a:p>
            <a:r>
              <a:rPr lang="en-US" sz="3100" b="1" dirty="0"/>
              <a:t>Structure Project – Overview</a:t>
            </a:r>
            <a:br>
              <a:rPr lang="en-US" sz="3100" b="1" dirty="0"/>
            </a:br>
            <a:endParaRPr lang="en-US" sz="3100" b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6F8D75A-9B15-5B6E-2766-9AD2BCC8E2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33690" y="6339328"/>
            <a:ext cx="429610" cy="518672"/>
          </a:xfrm>
        </p:spPr>
        <p:txBody>
          <a:bodyPr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FBF401BC-8A93-F24C-0CA0-E2B307918F1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002823" y="1802704"/>
            <a:ext cx="7704848" cy="4147159"/>
          </a:xfrm>
          <a:solidFill>
            <a:schemeClr val="accent5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txBody>
          <a:bodyPr>
            <a:noAutofit/>
          </a:bodyPr>
          <a:lstStyle/>
          <a:p>
            <a:pPr algn="ctr">
              <a:spcBef>
                <a:spcPts val="0"/>
              </a:spcBef>
            </a:pPr>
            <a:r>
              <a:rPr lang="en-US" sz="2900" b="1" dirty="0"/>
              <a:t>WHAT </a:t>
            </a:r>
          </a:p>
          <a:p>
            <a:pPr algn="ctr">
              <a:spcBef>
                <a:spcPts val="0"/>
              </a:spcBef>
            </a:pPr>
            <a:r>
              <a:rPr lang="en-US" sz="2000" b="1" dirty="0"/>
              <a:t>Key Outcomes of Restructuring</a:t>
            </a:r>
          </a:p>
          <a:p>
            <a:pPr marL="628650" indent="-628650">
              <a:buFont typeface="+mj-lt"/>
              <a:buAutoNum type="arabicParenR"/>
            </a:pPr>
            <a:r>
              <a:rPr lang="en-US" sz="2000" dirty="0"/>
              <a:t>Increased prominence of overarching message that PAs/firms are required to comply with the FPs, be independent where applicable, and apply the CF</a:t>
            </a:r>
          </a:p>
          <a:p>
            <a:pPr marL="628650" indent="-628650">
              <a:buFont typeface="+mj-lt"/>
              <a:buAutoNum type="arabicParenR"/>
            </a:pPr>
            <a:r>
              <a:rPr lang="en-US" sz="2000" dirty="0"/>
              <a:t>Requirements clearly distinguished from application material</a:t>
            </a:r>
          </a:p>
          <a:p>
            <a:pPr marL="628650" indent="-628650">
              <a:buFont typeface="+mj-lt"/>
              <a:buAutoNum type="arabicParenR"/>
            </a:pPr>
            <a:r>
              <a:rPr lang="en-US" sz="2000" dirty="0"/>
              <a:t>Increased clarity of responsibility in relation to independence</a:t>
            </a:r>
          </a:p>
          <a:p>
            <a:pPr marL="628650" indent="-628650">
              <a:buFont typeface="+mj-lt"/>
              <a:buAutoNum type="arabicParenR"/>
            </a:pPr>
            <a:r>
              <a:rPr lang="en-US" sz="2000" dirty="0"/>
              <a:t>Increased clarity of language to improve readability and understandability</a:t>
            </a:r>
          </a:p>
          <a:p>
            <a:endParaRPr lang="en-US" dirty="0"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1F111773-605A-A376-D45B-07DF1AC7E219}"/>
              </a:ext>
            </a:extLst>
          </p:cNvPr>
          <p:cNvSpPr txBox="1">
            <a:spLocks/>
          </p:cNvSpPr>
          <p:nvPr/>
        </p:nvSpPr>
        <p:spPr>
          <a:xfrm>
            <a:off x="310593" y="1797143"/>
            <a:ext cx="1588717" cy="41527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900" b="1" i="0" u="none" strike="noStrike" kern="1200" cap="none" spc="0" normalizeH="0" baseline="0" noProof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WHY</a:t>
            </a:r>
          </a:p>
          <a:p>
            <a:pPr marL="0" lvl="0" indent="0">
              <a:buNone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Stakeholder concerns over structure, clarity </a:t>
            </a:r>
            <a:r>
              <a:rPr lang="en-US" sz="2000" dirty="0">
                <a:solidFill>
                  <a:srgbClr val="2C4151"/>
                </a:solidFill>
              </a:rPr>
              <a:t>and usability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of the Code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EDA8E1BF-D726-0751-4466-3B9F1A998CA2}"/>
              </a:ext>
            </a:extLst>
          </p:cNvPr>
          <p:cNvSpPr txBox="1">
            <a:spLocks/>
          </p:cNvSpPr>
          <p:nvPr/>
        </p:nvSpPr>
        <p:spPr>
          <a:xfrm>
            <a:off x="9811183" y="1797143"/>
            <a:ext cx="2202947" cy="414715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accent2"/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900" b="1" i="0" u="none" strike="noStrike" kern="1200" cap="none" spc="0" normalizeH="0" baseline="0" noProof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HOW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Developed over 2012-2017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–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1 consultation paper, 2 exposure drafts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Approved in December 2017 and effective June 2019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67804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A240D1-FD83-813B-AD44-011BC9BCE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FD8C1-03E8-11DA-0CCF-7C1F80609C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834" y="518585"/>
            <a:ext cx="12086166" cy="894828"/>
          </a:xfrm>
        </p:spPr>
        <p:txBody>
          <a:bodyPr>
            <a:noAutofit/>
          </a:bodyPr>
          <a:lstStyle/>
          <a:p>
            <a:pPr marL="400050" indent="-400050"/>
            <a:r>
              <a:rPr lang="en-US" sz="3100" b="1" dirty="0"/>
              <a:t>1. Increase Prominence of Compliance with FPs and Applying the CF </a:t>
            </a:r>
            <a:br>
              <a:rPr lang="en-US" sz="3100" b="1" dirty="0"/>
            </a:br>
            <a:r>
              <a:rPr lang="en-US" sz="3100" b="1" dirty="0"/>
              <a:t>in Sections 120, 200, 300, 400 and 900</a:t>
            </a:r>
            <a:br>
              <a:rPr lang="en-US" sz="3100" b="1" dirty="0"/>
            </a:br>
            <a:endParaRPr lang="en-US" sz="3100" b="1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4F255BC-F4C8-3911-56DB-4FA8BD035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33690" y="6339328"/>
            <a:ext cx="429610" cy="518672"/>
          </a:xfrm>
        </p:spPr>
        <p:txBody>
          <a:bodyPr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A7A7D7A-9188-FCA2-B95C-459BE3A41F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159" y="1993064"/>
            <a:ext cx="5922842" cy="13843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6EDB596-745F-C0F7-E61C-82588A86B0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761" y="4052430"/>
            <a:ext cx="5893638" cy="15069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048E78E-507F-8B68-726E-D29796DCE0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7863" y="1845204"/>
            <a:ext cx="5747609" cy="16354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CF1DE4A-E4E1-347F-06A4-1D3040393D3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87863" y="3856753"/>
            <a:ext cx="5716376" cy="18983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2326003-7843-02EE-C877-3F400DD9F3E8}"/>
              </a:ext>
            </a:extLst>
          </p:cNvPr>
          <p:cNvSpPr txBox="1"/>
          <p:nvPr/>
        </p:nvSpPr>
        <p:spPr>
          <a:xfrm>
            <a:off x="6562818" y="1100045"/>
            <a:ext cx="310296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1" u="none" strike="noStrike" kern="1200" cap="none" spc="0" normalizeH="0" baseline="0" noProof="0" dirty="0">
                <a:ln>
                  <a:noFill/>
                </a:ln>
                <a:solidFill>
                  <a:srgbClr val="A0766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Examples extracted from 2018 Code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D997BF37-B2E6-ED1E-F982-C73E4469A3A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15134" y="1312307"/>
            <a:ext cx="10134600" cy="337997"/>
          </a:xfrm>
        </p:spPr>
        <p:txBody>
          <a:bodyPr>
            <a:normAutofit/>
          </a:bodyPr>
          <a:lstStyle/>
          <a:p>
            <a:r>
              <a:rPr lang="en-US"/>
              <a:t>KEY ELEMENTS OF Restructuring</a:t>
            </a:r>
          </a:p>
        </p:txBody>
      </p:sp>
    </p:spTree>
    <p:extLst>
      <p:ext uri="{BB962C8B-B14F-4D97-AF65-F5344CB8AC3E}">
        <p14:creationId xmlns:p14="http://schemas.microsoft.com/office/powerpoint/2010/main" val="26473810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48E2F0-56A0-793A-44B4-D08122238C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82D8A5-B156-093C-8F70-00AE1522B7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1701" y="765978"/>
            <a:ext cx="11589777" cy="550843"/>
          </a:xfrm>
        </p:spPr>
        <p:txBody>
          <a:bodyPr>
            <a:normAutofit/>
          </a:bodyPr>
          <a:lstStyle/>
          <a:p>
            <a:r>
              <a:rPr lang="en-US" sz="3100" b="1" dirty="0"/>
              <a:t>1. Emphasize FP and CF in Introduction of the Remaining Sections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FCBBEC0-93F6-F7C1-A46A-C5B6E6D71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33690" y="6339328"/>
            <a:ext cx="429610" cy="518672"/>
          </a:xfrm>
        </p:spPr>
        <p:txBody>
          <a:bodyPr anchor="ctr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fld id="{99A02339-D840-6844-BF2C-3B4B9517014C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C4151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2C415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AF4A706-206A-354F-CFEB-640E3F1AE8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2724" y="1711176"/>
            <a:ext cx="5070752" cy="23550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2E7D11A-7791-B109-56BA-0242859807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8267" y="4409011"/>
            <a:ext cx="5008915" cy="22467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C5BB14B-D20F-9FDD-A56B-278539C967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4419" y="1685409"/>
            <a:ext cx="4983150" cy="23807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77ECABF-A99D-CED0-24EF-891382DFC1F5}"/>
              </a:ext>
            </a:extLst>
          </p:cNvPr>
          <p:cNvSpPr txBox="1"/>
          <p:nvPr/>
        </p:nvSpPr>
        <p:spPr>
          <a:xfrm>
            <a:off x="9089036" y="1155238"/>
            <a:ext cx="310296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00" b="0" i="1" u="none" strike="noStrike" kern="1200" cap="none" spc="0" normalizeH="0" baseline="0" noProof="0" dirty="0">
                <a:ln>
                  <a:noFill/>
                </a:ln>
                <a:solidFill>
                  <a:srgbClr val="A0766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Examples extracted from 2018 Code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8BD88E62-B6E4-B3BC-483A-D6255E280F2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78596" y="1212099"/>
            <a:ext cx="10134600" cy="337997"/>
          </a:xfrm>
        </p:spPr>
        <p:txBody>
          <a:bodyPr>
            <a:normAutofit/>
          </a:bodyPr>
          <a:lstStyle/>
          <a:p>
            <a:r>
              <a:rPr lang="en-US"/>
              <a:t>KEY ELEMENTS OF Restructuring</a:t>
            </a:r>
          </a:p>
        </p:txBody>
      </p:sp>
    </p:spTree>
    <p:extLst>
      <p:ext uri="{BB962C8B-B14F-4D97-AF65-F5344CB8AC3E}">
        <p14:creationId xmlns:p14="http://schemas.microsoft.com/office/powerpoint/2010/main" val="1105148866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PowerpointTemplate" id="{C529D517-721B-C64E-AC50-AF36AD9AAA7C}" vid="{167CEAF1-BDA2-7649-8F7A-47FD8D7CA4EA}"/>
    </a:ext>
  </a:extLst>
</a:theme>
</file>

<file path=ppt/theme/theme2.xml><?xml version="1.0" encoding="utf-8"?>
<a:theme xmlns:a="http://schemas.openxmlformats.org/drawingml/2006/main" name="2_Office Theme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PowerpointTemplate" id="{C529D517-721B-C64E-AC50-AF36AD9AAA7C}" vid="{F8DB4503-21A6-D343-8682-FEA51757885F}"/>
    </a:ext>
  </a:extLst>
</a:theme>
</file>

<file path=ppt/theme/theme3.xml><?xml version="1.0" encoding="utf-8"?>
<a:theme xmlns:a="http://schemas.openxmlformats.org/drawingml/2006/main" name="3_Office Theme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PowerpointTemplate" id="{C529D517-721B-C64E-AC50-AF36AD9AAA7C}" vid="{44B41928-69F5-B04D-A628-76368FAF4B62}"/>
    </a:ext>
  </a:extLst>
</a:theme>
</file>

<file path=ppt/theme/theme4.xml><?xml version="1.0" encoding="utf-8"?>
<a:theme xmlns:a="http://schemas.openxmlformats.org/drawingml/2006/main" name="3_Custom Design">
  <a:themeElements>
    <a:clrScheme name="IFEA BrandPalette Updated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637C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Custom Design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PowerpointTemplate" id="{C529D517-721B-C64E-AC50-AF36AD9AAA7C}" vid="{3218D24A-828C-2042-9529-5BEF9F2F68C9}"/>
    </a:ext>
  </a:extLst>
</a:theme>
</file>

<file path=ppt/theme/theme6.xml><?xml version="1.0" encoding="utf-8"?>
<a:theme xmlns:a="http://schemas.openxmlformats.org/drawingml/2006/main" name="1_Custom Design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PowerpointTemplate" id="{C529D517-721B-C64E-AC50-AF36AD9AAA7C}" vid="{C8181BA3-2C5E-904C-BC83-7D1FDF100DD4}"/>
    </a:ext>
  </a:extLst>
</a:theme>
</file>

<file path=ppt/theme/theme7.xml><?xml version="1.0" encoding="utf-8"?>
<a:theme xmlns:a="http://schemas.openxmlformats.org/drawingml/2006/main" name="2_Custom Design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FEAPowerpointTemplate" id="{C529D517-721B-C64E-AC50-AF36AD9AAA7C}" vid="{FE6BC949-E171-9547-A807-FC8E59B81467}"/>
    </a:ext>
  </a:extLst>
</a:theme>
</file>

<file path=ppt/theme/theme8.xml><?xml version="1.0" encoding="utf-8"?>
<a:theme xmlns:a="http://schemas.openxmlformats.org/drawingml/2006/main" name="3_IESBA slides">
  <a:themeElements>
    <a:clrScheme name="IFEA Brand Palette">
      <a:dk1>
        <a:srgbClr val="E8E3D7"/>
      </a:dk1>
      <a:lt1>
        <a:srgbClr val="FFFFFF"/>
      </a:lt1>
      <a:dk2>
        <a:srgbClr val="4B5E7C"/>
      </a:dk2>
      <a:lt2>
        <a:srgbClr val="E8E8E8"/>
      </a:lt2>
      <a:accent1>
        <a:srgbClr val="4B5E7C"/>
      </a:accent1>
      <a:accent2>
        <a:srgbClr val="2C4151"/>
      </a:accent2>
      <a:accent3>
        <a:srgbClr val="A1BBB5"/>
      </a:accent3>
      <a:accent4>
        <a:srgbClr val="D1B886"/>
      </a:accent4>
      <a:accent5>
        <a:srgbClr val="A0766C"/>
      </a:accent5>
      <a:accent6>
        <a:srgbClr val="CFD3D3"/>
      </a:accent6>
      <a:hlink>
        <a:srgbClr val="467886"/>
      </a:hlink>
      <a:folHlink>
        <a:srgbClr val="913B10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9A857267-E504-4DBC-A341-A2DC1F6394A1}" vid="{FB129556-978E-4E85-91EF-DB54862DE19A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F9BF7BF040754EB0609B7514AA22E6" ma:contentTypeVersion="3" ma:contentTypeDescription="Create a new document." ma:contentTypeScope="" ma:versionID="a62a1ec36ffc8dfe7737cbb26bd1db93">
  <xsd:schema xmlns:xsd="http://www.w3.org/2001/XMLSchema" xmlns:xs="http://www.w3.org/2001/XMLSchema" xmlns:p="http://schemas.microsoft.com/office/2006/metadata/properties" xmlns:ns2="8d5afeea-82e3-411b-817e-9a0396f7d81d" targetNamespace="http://schemas.microsoft.com/office/2006/metadata/properties" ma:root="true" ma:fieldsID="489cb4d0303c966430df4580c5cabc9d" ns2:_="">
    <xsd:import namespace="8d5afeea-82e3-411b-817e-9a0396f7d81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5afeea-82e3-411b-817e-9a0396f7d81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D24316B-8354-494F-AAD2-737255834BD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8EB95E7-F1A3-4317-B909-58DD85F7B900}">
  <ds:schemaRefs>
    <ds:schemaRef ds:uri="8d5afeea-82e3-411b-817e-9a0396f7d81d"/>
    <ds:schemaRef ds:uri="http://schemas.microsoft.com/office/2006/metadata/contentType"/>
    <ds:schemaRef ds:uri="http://schemas.microsoft.com/office/2006/metadata/properties/metaAttributes"/>
    <ds:schemaRef ds:uri="http://www.w3.org/2000/xmlns/"/>
    <ds:schemaRef ds:uri="http://www.w3.org/2001/XMLSchema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F838CB8-0881-406E-A9B8-51DD25DC81A4}">
  <ds:schemaRefs>
    <ds:schemaRef ds:uri="8d5afeea-82e3-411b-817e-9a0396f7d81d"/>
    <ds:schemaRef ds:uri="http://schemas.microsoft.com/office/2006/documentManagement/types"/>
    <ds:schemaRef ds:uri="http://purl.org/dc/dcmitype/"/>
    <ds:schemaRef ds:uri="http://purl.org/dc/elements/1.1/"/>
    <ds:schemaRef ds:uri="http://www.w3.org/XML/1998/namespace"/>
    <ds:schemaRef ds:uri="http://schemas.openxmlformats.org/package/2006/metadata/core-properties"/>
    <ds:schemaRef ds:uri="http://schemas.microsoft.com/office/infopath/2007/PartnerControls"/>
    <ds:schemaRef ds:uri="http://schemas.microsoft.com/office/2006/metadata/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1_Office Theme</Template>
  <TotalTime>24651</TotalTime>
  <Words>2071</Words>
  <Application>Microsoft Office PowerPoint</Application>
  <PresentationFormat>Widescreen</PresentationFormat>
  <Paragraphs>355</Paragraphs>
  <Slides>38</Slides>
  <Notes>34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38</vt:i4>
      </vt:variant>
    </vt:vector>
  </HeadingPairs>
  <TitlesOfParts>
    <vt:vector size="54" baseType="lpstr">
      <vt:lpstr>Aptos</vt:lpstr>
      <vt:lpstr>Arial</vt:lpstr>
      <vt:lpstr>Calibri</vt:lpstr>
      <vt:lpstr>Calibri Light</vt:lpstr>
      <vt:lpstr>Courier New</vt:lpstr>
      <vt:lpstr>Impact</vt:lpstr>
      <vt:lpstr>Symbol</vt:lpstr>
      <vt:lpstr>Wingdings</vt:lpstr>
      <vt:lpstr>1_Office Theme</vt:lpstr>
      <vt:lpstr>2_Office Theme</vt:lpstr>
      <vt:lpstr>3_Office Theme</vt:lpstr>
      <vt:lpstr>3_Custom Design</vt:lpstr>
      <vt:lpstr>Custom Design</vt:lpstr>
      <vt:lpstr>1_Custom Design</vt:lpstr>
      <vt:lpstr>2_Custom Design</vt:lpstr>
      <vt:lpstr>3_IESBA slides</vt:lpstr>
      <vt:lpstr> PIRs of NOCLAR and the Restructured Code</vt:lpstr>
      <vt:lpstr>Agenda</vt:lpstr>
      <vt:lpstr>Recap: June 2025 Meeting</vt:lpstr>
      <vt:lpstr>Recap: Revisions to Work Plan</vt:lpstr>
      <vt:lpstr>Structure Project</vt:lpstr>
      <vt:lpstr>Changes Integrated into 2018 Revised and Restructured Code</vt:lpstr>
      <vt:lpstr>Structure Project – Overview </vt:lpstr>
      <vt:lpstr>1. Increase Prominence of Compliance with FPs and Applying the CF  in Sections 120, 200, 300, 400 and 900 </vt:lpstr>
      <vt:lpstr>1. Emphasize FP and CF in Introduction of the Remaining Sections</vt:lpstr>
      <vt:lpstr>1. Added “Guide to the Code” </vt:lpstr>
      <vt:lpstr>2. Distinguishing Requirements from Application Material</vt:lpstr>
      <vt:lpstr>3. Increasing Clarity of Responsibility re Independence</vt:lpstr>
      <vt:lpstr>4. Increased Clarity of Language</vt:lpstr>
      <vt:lpstr>Building Blocks Approach (New Architecture)</vt:lpstr>
      <vt:lpstr>Questions?</vt:lpstr>
      <vt:lpstr>NOCLAR</vt:lpstr>
      <vt:lpstr>NOCLAR Project – Overview </vt:lpstr>
      <vt:lpstr>What is NOCLAR?</vt:lpstr>
      <vt:lpstr>Laws and Regulations Covered</vt:lpstr>
      <vt:lpstr>Examples of Laws and Regulations Covered</vt:lpstr>
      <vt:lpstr>Objectives</vt:lpstr>
      <vt:lpstr>Applies to All PAs</vt:lpstr>
      <vt:lpstr>Response Framework – All PAs</vt:lpstr>
      <vt:lpstr>Obtain an Understanding of the Matter – Auditors</vt:lpstr>
      <vt:lpstr>Addressing the Matter – Auditors</vt:lpstr>
      <vt:lpstr>Determining Whether Further Action is Needed – Auditors</vt:lpstr>
      <vt:lpstr>Determining Disclosure to Appropriate Authority – Auditors </vt:lpstr>
      <vt:lpstr>Questions?</vt:lpstr>
      <vt:lpstr>PIR Proposed Plan NOCLAR &amp; Restructured Code</vt:lpstr>
      <vt:lpstr>Proposed Objectives</vt:lpstr>
      <vt:lpstr>Proposed Scope</vt:lpstr>
      <vt:lpstr>Proposed Approach</vt:lpstr>
      <vt:lpstr>Proposed Timeline</vt:lpstr>
      <vt:lpstr>Information Gathering to Date</vt:lpstr>
      <vt:lpstr>Information Gathering to Date – NOCLAR </vt:lpstr>
      <vt:lpstr>Q4 Next Steps</vt:lpstr>
      <vt:lpstr>Questions?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 Loague</dc:creator>
  <cp:lastModifiedBy>Joanna Bernard</cp:lastModifiedBy>
  <cp:revision>744</cp:revision>
  <cp:lastPrinted>2025-03-11T21:11:40Z</cp:lastPrinted>
  <dcterms:created xsi:type="dcterms:W3CDTF">2024-07-30T18:40:14Z</dcterms:created>
  <dcterms:modified xsi:type="dcterms:W3CDTF">2025-09-17T09:32:54Z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0x01010050F9BF7BF040754EB0609B7514AA22E6</vt:lpwstr>
  </property>
  <property fmtid="{D5CDD505-2E9C-101B-9397-08002B2CF9AE}" pid="3" name="MediaServiceImageTags">
    <vt:lpwstr/>
  </property>
</Properties>
</file>