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5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67" r:id="rId5"/>
    <p:sldMasterId id="2147483680" r:id="rId6"/>
    <p:sldMasterId id="2147483693" r:id="rId7"/>
    <p:sldMasterId id="2147483706" r:id="rId8"/>
    <p:sldMasterId id="2147483715" r:id="rId9"/>
  </p:sldMasterIdLst>
  <p:notesMasterIdLst>
    <p:notesMasterId r:id="rId19"/>
  </p:notesMasterIdLst>
  <p:sldIdLst>
    <p:sldId id="2147472354" r:id="rId10"/>
    <p:sldId id="2147472310" r:id="rId11"/>
    <p:sldId id="2147472390" r:id="rId12"/>
    <p:sldId id="2147472393" r:id="rId13"/>
    <p:sldId id="2147472392" r:id="rId14"/>
    <p:sldId id="2147472391" r:id="rId15"/>
    <p:sldId id="2147472394" r:id="rId16"/>
    <p:sldId id="2147472396" r:id="rId17"/>
    <p:sldId id="214747229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F69CC63-70F9-B92E-B0AA-D68B2FB5D2AB}" name="Gabriela Figueiredo Dias" initials="GF" userId="S::GabrielaDias@ethicsboard.org::2f0de687-1f60-462c-a3ec-15136bf498f0" providerId="AD"/>
  <p188:author id="{67850364-DD18-1A34-E98F-3B441CDEA6C7}" name="Jon Reid" initials="JR" userId="S::jonreid@ethicsboard.org::d20ac94e-951d-486b-b95e-024d48430245" providerId="AD"/>
  <p188:author id="{FE8B5C9F-7B18-B143-6551-47BF86F7ED3A}" name="Geoff Kwan" initials="GK" userId="S::GeoffKwan@ethicsboard.org::c3a5c4b8-7020-4697-b49e-ebe9f60812c0" providerId="AD"/>
  <p188:author id="{553772B1-180A-4959-D377-E121E197E9D3}" name="Carla Vijian" initials="CV" userId="S::CarlaVijian@ethicsboard.org::c8cf1b78-ca9a-4696-87d3-45e7c13ef4bf" providerId="AD"/>
  <p188:author id="{D1BA05CD-67AF-41E2-9030-2726EE3143E3}" name="Kam Leung" initials="KL" userId="S::KamLeung@ethicsboard.org::1727e7fd-0e16-446c-9cb2-0d520e75509f" providerId="AD"/>
  <p188:author id="{F3FC2BD2-C5D2-FF0B-E50A-B49F56FF0898}" name="Carla Vijian" initials="CV" userId="0685818c105fcfa6" providerId="Windows Live"/>
  <p188:author id="{B62276D6-496F-52B6-6D00-824CB7935334}" name="Ken Siong" initials="KS" userId="S::KenSiong@ethicsboard.org::f7679ae9-de6b-4f69-a967-87584c14b709" providerId="AD"/>
  <p188:author id="{6C994DDF-10B3-0649-7ECC-69B90EAAD86F}" name="Szilvia Sramko" initials="" userId="S::SzilviaSramko@ethicsboard.org::ea6f34b9-fe87-46d6-b158-703cc6b3cc9d" providerId="AD"/>
  <p188:author id="{17F70BE1-6B4E-7688-378C-D7CCFF725DD5}" name="Elaine Cahoon" initials="EC" userId="S::elainecahoon@ethicsboard.org::5a6a4608-5744-417c-b33b-bb6f88acc57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399274-4880-4531-B697-57865C0B9924}" v="97" dt="2025-09-18T13:18:54.9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126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884F18-98DF-4268-9B0A-647DA574C6D4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F3424-30B5-47D2-BBBD-F8A6090E18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4343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7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671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27944E-C6C9-716E-F4B3-490E62AB9E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57DD4E-30C2-B13B-710E-0B56E33F10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0D293B8-78D8-0344-D3B4-D27FD1E1EE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B4B705-0356-7D3A-30B1-E0405EF9FA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818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F74A3-C3D2-43AC-8DEF-286F078656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7369FB9-7B4F-ED68-6B81-D044BC7D90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9E73E6-542E-CEBF-4F00-4E4D3F19E6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CEF77-12BD-66F1-5A69-C212F03A2B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885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CDA582-552B-EC2A-50E0-10BDC46D3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A7AFA6-DFFA-66CB-E9FC-EDA26D4096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31EC2A8-98B9-A1ED-4C58-D8B46A0769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41B463-44B7-7A5C-6135-FB4C74CE3A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0053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E86D3-0B3B-BDFA-02DA-3C21B2E192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ABE279-E305-A83F-F58B-B6194543A0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8967B2-E2A6-AB15-5DCE-B55C8A388F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0D61AC-BD8C-83A8-14CB-C0FF742F94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5393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4817E-2D4F-E39C-CE35-9AAD696122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C3EFEE-E362-5387-9A75-691B97FD26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B81CEF-1575-4872-9B61-B074528B03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8562E7-7D2A-0D5B-09C8-220A738ABD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2F3424-30B5-47D2-BBBD-F8A6090E189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954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2.wdp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microsoft.com/office/2007/relationships/hdphoto" Target="../media/hdphoto1.wdp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4" Type="http://schemas.microsoft.com/office/2007/relationships/hdphoto" Target="../media/hdphoto2.wdp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763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446798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0169424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0022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7752070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055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27383865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025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025746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85356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6389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102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835726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5676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5159440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007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479651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5812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69956" y="0"/>
            <a:ext cx="5955252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964004" y="1545696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92566" y="1706033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5417" y="51487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</p:spTree>
    <p:extLst>
      <p:ext uri="{BB962C8B-B14F-4D97-AF65-F5344CB8AC3E}">
        <p14:creationId xmlns:p14="http://schemas.microsoft.com/office/powerpoint/2010/main" val="35506933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969220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7264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8439335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59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1853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896778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970655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8728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964200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13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10498284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1658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5626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3168">
          <p15:clr>
            <a:srgbClr val="FBAE40"/>
          </p15:clr>
        </p15:guide>
        <p15:guide id="3" pos="4824">
          <p15:clr>
            <a:srgbClr val="FBAE40"/>
          </p15:clr>
        </p15:guide>
        <p15:guide id="4" pos="5544">
          <p15:clr>
            <a:srgbClr val="FBAE40"/>
          </p15:clr>
        </p15:guide>
        <p15:guide id="5" pos="336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b="0" i="0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Calibri" panose="020F05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61327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643632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2640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69256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824446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97644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570038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32020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12155031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3638274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3113724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20118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3196159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  <p15:guide id="5" pos="336">
          <p15:clr>
            <a:srgbClr val="FBAE40"/>
          </p15:clr>
        </p15:guide>
        <p15:guide id="6" orient="horz" pos="3168">
          <p15:clr>
            <a:srgbClr val="FBAE40"/>
          </p15:clr>
        </p15:guide>
        <p15:guide id="7" pos="734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876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4766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42653339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1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9/19/2025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298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508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520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676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4" r:id="rId10"/>
    <p:sldLayoutId id="2147483712" r:id="rId11"/>
    <p:sldLayoutId id="2147483713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8140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21283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1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567" y="2819400"/>
            <a:ext cx="5562600" cy="1617670"/>
          </a:xfrm>
        </p:spPr>
        <p:txBody>
          <a:bodyPr>
            <a:normAutofit fontScale="90000"/>
          </a:bodyPr>
          <a:lstStyle/>
          <a:p>
            <a:pPr>
              <a:spcBef>
                <a:spcPts val="1000"/>
              </a:spcBef>
            </a:pPr>
            <a:r>
              <a:rPr lang="en-US" sz="4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Role of CFOs</a:t>
            </a:r>
            <a:br>
              <a:rPr lang="en-US" sz="2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22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200">
                <a:solidFill>
                  <a:schemeClr val="tx2"/>
                </a:solidFill>
                <a:latin typeface="Calibri"/>
                <a:ea typeface="Calibri"/>
                <a:cs typeface="Calibri"/>
              </a:rPr>
              <a:t>Jon Reid, IESBA Principal</a:t>
            </a:r>
            <a:br>
              <a:rPr lang="en-US" sz="2200">
                <a:solidFill>
                  <a:schemeClr val="tx2"/>
                </a:solidFill>
                <a:latin typeface="Calibri"/>
                <a:ea typeface="Calibri"/>
                <a:cs typeface="Calibri"/>
              </a:rPr>
            </a:br>
            <a:br>
              <a:rPr lang="en-US" sz="1100">
                <a:solidFill>
                  <a:schemeClr val="tx2"/>
                </a:solidFill>
                <a:latin typeface="Calibri"/>
                <a:ea typeface="Calibri"/>
                <a:cs typeface="Calibri"/>
              </a:rPr>
            </a:br>
            <a:r>
              <a:rPr lang="en-US" sz="2200">
                <a:solidFill>
                  <a:schemeClr val="tx2"/>
                </a:solidFill>
                <a:latin typeface="Calibri"/>
                <a:ea typeface="Calibri"/>
                <a:cs typeface="Calibri"/>
              </a:rPr>
              <a:t>Carla Vijian, IESBA Principal</a:t>
            </a:r>
            <a:br>
              <a:rPr lang="en-US" b="1"/>
            </a:br>
            <a:br>
              <a:rPr lang="en-US" sz="800" b="1"/>
            </a:br>
            <a:br>
              <a:rPr lang="en-US" b="1"/>
            </a:b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4530903"/>
            <a:ext cx="6022383" cy="1617670"/>
          </a:xfrm>
        </p:spPr>
        <p:txBody>
          <a:bodyPr>
            <a:normAutofit/>
          </a:bodyPr>
          <a:lstStyle/>
          <a:p>
            <a:endParaRPr lang="en-US" i="1">
              <a:latin typeface="Calibri"/>
              <a:ea typeface="Calibri"/>
              <a:cs typeface="Calibri"/>
            </a:endParaRPr>
          </a:p>
          <a:p>
            <a:endParaRPr lang="en-US" sz="2000" i="1">
              <a:latin typeface="Calibri"/>
              <a:ea typeface="Calibri"/>
              <a:cs typeface="Calibri"/>
            </a:endParaRPr>
          </a:p>
          <a:p>
            <a:r>
              <a:rPr lang="en-US" sz="2000">
                <a:latin typeface="Calibri"/>
                <a:ea typeface="Calibri"/>
                <a:cs typeface="Calibri"/>
              </a:rPr>
              <a:t>IESBA Meeting | Lisbon</a:t>
            </a:r>
          </a:p>
          <a:p>
            <a:r>
              <a:rPr lang="en-US" sz="2000">
                <a:latin typeface="Calibri"/>
                <a:ea typeface="Calibri"/>
                <a:cs typeface="Calibri"/>
              </a:rPr>
              <a:t>September 19, 2025</a:t>
            </a:r>
          </a:p>
        </p:txBody>
      </p:sp>
    </p:spTree>
    <p:extLst>
      <p:ext uri="{BB962C8B-B14F-4D97-AF65-F5344CB8AC3E}">
        <p14:creationId xmlns:p14="http://schemas.microsoft.com/office/powerpoint/2010/main" val="4097706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E72EF3-3211-F1CB-465D-DE3AEA5B5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0ACEBBF-944F-8349-945C-78F972EF34F6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E8E3D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E8E3D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EB16018-0E9F-52D3-4660-5A7F03FDDD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7494" y="648012"/>
            <a:ext cx="4736306" cy="676275"/>
          </a:xfrm>
        </p:spPr>
        <p:txBody>
          <a:bodyPr>
            <a:normAutofit/>
          </a:bodyPr>
          <a:lstStyle/>
          <a:p>
            <a:pPr algn="ctr"/>
            <a:r>
              <a:rPr lang="en-US" sz="4000" b="1">
                <a:latin typeface="+mn-lt"/>
              </a:rPr>
              <a:t>Agenda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566CB0-748C-D243-0396-206D40FEE24A}"/>
              </a:ext>
            </a:extLst>
          </p:cNvPr>
          <p:cNvSpPr txBox="1">
            <a:spLocks/>
          </p:cNvSpPr>
          <p:nvPr/>
        </p:nvSpPr>
        <p:spPr>
          <a:xfrm>
            <a:off x="6781799" y="1967823"/>
            <a:ext cx="4416973" cy="416933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4320" indent="-274320">
              <a:lnSpc>
                <a:spcPct val="100000"/>
              </a:lnSpc>
              <a:spcBef>
                <a:spcPts val="1800"/>
              </a:spcBef>
            </a:pPr>
            <a:r>
              <a:rPr lang="en-US">
                <a:solidFill>
                  <a:srgbClr val="2C4151"/>
                </a:solidFill>
                <a:ea typeface="Calibri" panose="020F0502020204030204" pitchFamily="34" charset="0"/>
              </a:rPr>
              <a:t>Summary of Board feedback</a:t>
            </a:r>
          </a:p>
          <a:p>
            <a:pPr marL="274320" indent="-274320">
              <a:lnSpc>
                <a:spcPct val="100000"/>
              </a:lnSpc>
              <a:spcBef>
                <a:spcPts val="1800"/>
              </a:spcBef>
            </a:pPr>
            <a:r>
              <a:rPr lang="en-US">
                <a:solidFill>
                  <a:srgbClr val="2C4151"/>
                </a:solidFill>
                <a:ea typeface="Calibri" panose="020F0502020204030204" pitchFamily="34" charset="0"/>
              </a:rPr>
              <a:t>Approval of Terms of Reference</a:t>
            </a:r>
          </a:p>
          <a:p>
            <a:pPr marL="731520" lvl="1" indent="-274320">
              <a:lnSpc>
                <a:spcPct val="100000"/>
              </a:lnSpc>
              <a:spcBef>
                <a:spcPts val="1800"/>
              </a:spcBef>
            </a:pPr>
            <a:endParaRPr kumimoji="0" lang="en-US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Calibri" panose="020F0502020204030204" pitchFamily="34" charset="0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672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68F03-E0A8-4681-D64F-437DE4EA3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33DEAB-D098-B42A-BC78-F6689138A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4178" y="6110728"/>
            <a:ext cx="525068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F95CD8D-37E7-7872-5EDD-4FC03DFA0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298" y="723562"/>
            <a:ext cx="10134600" cy="550843"/>
          </a:xfrm>
        </p:spPr>
        <p:txBody>
          <a:bodyPr/>
          <a:lstStyle/>
          <a:p>
            <a:pPr>
              <a:lnSpc>
                <a:spcPts val="4042"/>
              </a:lnSpc>
            </a:pPr>
            <a:r>
              <a:rPr lang="en-US" b="1">
                <a:solidFill>
                  <a:srgbClr val="4A5D7C"/>
                </a:solidFill>
                <a:latin typeface="+mn-lt"/>
                <a:ea typeface="Varela Round Bold" pitchFamily="34" charset="-122"/>
                <a:cs typeface="Varela Round Bold" pitchFamily="34" charset="-120"/>
              </a:rPr>
              <a:t>Terminology &amp; Scope Refinements</a:t>
            </a:r>
            <a:br>
              <a:rPr lang="en-US"/>
            </a:br>
            <a:endParaRPr lang="en-US">
              <a:latin typeface="+mn-lt"/>
              <a:ea typeface="Calibri Light" panose="020F0302020204030204" pitchFamily="34" charset="0"/>
            </a:endParaRPr>
          </a:p>
        </p:txBody>
      </p:sp>
      <p:sp>
        <p:nvSpPr>
          <p:cNvPr id="2" name="Text 1"/>
          <p:cNvSpPr/>
          <p:nvPr/>
        </p:nvSpPr>
        <p:spPr>
          <a:xfrm>
            <a:off x="1053712" y="1917612"/>
            <a:ext cx="10058400" cy="7938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083"/>
              </a:lnSpc>
            </a:pPr>
            <a:endParaRPr lang="en-US" b="1">
              <a:solidFill>
                <a:schemeClr val="accent2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" name="Text 2">
            <a:extLst>
              <a:ext uri="{FF2B5EF4-FFF2-40B4-BE49-F238E27FC236}">
                <a16:creationId xmlns:a16="http://schemas.microsoft.com/office/drawing/2014/main" id="{23D87EFC-D2FC-FBE8-00EF-8DECD5C87C95}"/>
              </a:ext>
            </a:extLst>
          </p:cNvPr>
          <p:cNvSpPr/>
          <p:nvPr/>
        </p:nvSpPr>
        <p:spPr>
          <a:xfrm>
            <a:off x="657513" y="1770182"/>
            <a:ext cx="7312662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2000">
                <a:solidFill>
                  <a:srgbClr val="4A5D7C"/>
                </a:solidFill>
                <a:latin typeface="+mj-lt"/>
                <a:ea typeface="Varela Round" pitchFamily="34" charset="-122"/>
                <a:cs typeface="Varela Round" pitchFamily="34" charset="-120"/>
              </a:rPr>
              <a:t>The term "CFO" varies across jurisdictions and organizational structures. Therefore, referring to “CFO” alone potentially excludes key finance leaders with equivalent responsibilities</a:t>
            </a:r>
            <a:endParaRPr lang="en-US" sz="2000">
              <a:latin typeface="+mj-lt"/>
            </a:endParaRPr>
          </a:p>
        </p:txBody>
      </p:sp>
      <p:sp>
        <p:nvSpPr>
          <p:cNvPr id="13" name="Shape 3">
            <a:extLst>
              <a:ext uri="{FF2B5EF4-FFF2-40B4-BE49-F238E27FC236}">
                <a16:creationId xmlns:a16="http://schemas.microsoft.com/office/drawing/2014/main" id="{9381D5CC-DBDD-EF91-9DE0-E87C55C36148}"/>
              </a:ext>
            </a:extLst>
          </p:cNvPr>
          <p:cNvSpPr/>
          <p:nvPr/>
        </p:nvSpPr>
        <p:spPr>
          <a:xfrm>
            <a:off x="657515" y="3089666"/>
            <a:ext cx="7369850" cy="2008780"/>
          </a:xfrm>
          <a:prstGeom prst="roundRect">
            <a:avLst>
              <a:gd name="adj" fmla="val 5365"/>
            </a:avLst>
          </a:prstGeom>
          <a:solidFill>
            <a:srgbClr val="DFE4EC"/>
          </a:solidFill>
          <a:ln w="762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6" name="Text 4">
            <a:extLst>
              <a:ext uri="{FF2B5EF4-FFF2-40B4-BE49-F238E27FC236}">
                <a16:creationId xmlns:a16="http://schemas.microsoft.com/office/drawing/2014/main" id="{39DF6D98-ABE5-9FAC-07BE-A7C563D26A50}"/>
              </a:ext>
            </a:extLst>
          </p:cNvPr>
          <p:cNvSpPr/>
          <p:nvPr/>
        </p:nvSpPr>
        <p:spPr>
          <a:xfrm>
            <a:off x="909890" y="3253353"/>
            <a:ext cx="293715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000" b="1">
                <a:solidFill>
                  <a:srgbClr val="4A5D7C"/>
                </a:solidFill>
                <a:latin typeface="+mj-lt"/>
                <a:ea typeface="Varela Round Bold" pitchFamily="34" charset="-122"/>
                <a:cs typeface="Varela Round Bold" pitchFamily="34" charset="-120"/>
              </a:rPr>
              <a:t>Proposed Adjustment</a:t>
            </a:r>
            <a:endParaRPr lang="en-US" sz="2000">
              <a:latin typeface="+mj-lt"/>
            </a:endParaRPr>
          </a:p>
        </p:txBody>
      </p:sp>
      <p:sp>
        <p:nvSpPr>
          <p:cNvPr id="17" name="Text 5">
            <a:extLst>
              <a:ext uri="{FF2B5EF4-FFF2-40B4-BE49-F238E27FC236}">
                <a16:creationId xmlns:a16="http://schemas.microsoft.com/office/drawing/2014/main" id="{9CE59677-4890-F948-1ECC-043244F917FB}"/>
              </a:ext>
            </a:extLst>
          </p:cNvPr>
          <p:cNvSpPr/>
          <p:nvPr/>
        </p:nvSpPr>
        <p:spPr>
          <a:xfrm>
            <a:off x="891949" y="3727839"/>
            <a:ext cx="7135416" cy="137060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l">
              <a:lnSpc>
                <a:spcPts val="2850"/>
              </a:lnSpc>
              <a:buFont typeface="Arial" panose="020B0604020202020204" pitchFamily="34" charset="0"/>
              <a:buChar char="•"/>
            </a:pPr>
            <a:r>
              <a:rPr lang="en-US" sz="2000">
                <a:solidFill>
                  <a:srgbClr val="4A5D7C"/>
                </a:solidFill>
                <a:latin typeface="+mj-lt"/>
                <a:ea typeface="Varela Round" pitchFamily="34" charset="-122"/>
                <a:cs typeface="Varela Round" pitchFamily="34" charset="-120"/>
              </a:rPr>
              <a:t>Expand terminology to </a:t>
            </a:r>
            <a:r>
              <a:rPr lang="en-US" sz="2000" b="1">
                <a:solidFill>
                  <a:srgbClr val="334158"/>
                </a:solidFill>
                <a:latin typeface="+mj-lt"/>
                <a:ea typeface="Varela Round" pitchFamily="34" charset="-122"/>
                <a:cs typeface="Varela Round" pitchFamily="34" charset="-120"/>
              </a:rPr>
              <a:t>"CFO (or equivalent senior finance roles) in the private or public sector"</a:t>
            </a:r>
            <a:r>
              <a:rPr lang="en-US" sz="2000">
                <a:solidFill>
                  <a:srgbClr val="4A5D7C"/>
                </a:solidFill>
                <a:latin typeface="+mj-lt"/>
                <a:ea typeface="Varela Round" pitchFamily="34" charset="-122"/>
                <a:cs typeface="Varela Round" pitchFamily="34" charset="-120"/>
              </a:rPr>
              <a:t> for comprehensive coverage</a:t>
            </a:r>
          </a:p>
          <a:p>
            <a:pPr marL="342900" indent="-342900" algn="l">
              <a:lnSpc>
                <a:spcPts val="2850"/>
              </a:lnSpc>
              <a:buFont typeface="Arial" panose="020B0604020202020204" pitchFamily="34" charset="0"/>
              <a:buChar char="•"/>
            </a:pPr>
            <a:r>
              <a:rPr lang="en-US" sz="2000">
                <a:solidFill>
                  <a:srgbClr val="4A5D7C"/>
                </a:solidFill>
                <a:latin typeface="+mj-lt"/>
                <a:cs typeface="Varela Round" pitchFamily="34" charset="-120"/>
              </a:rPr>
              <a:t>Refine reference to what this role constitutes</a:t>
            </a:r>
          </a:p>
        </p:txBody>
      </p:sp>
      <p:sp>
        <p:nvSpPr>
          <p:cNvPr id="19" name="Text 6">
            <a:extLst>
              <a:ext uri="{FF2B5EF4-FFF2-40B4-BE49-F238E27FC236}">
                <a16:creationId xmlns:a16="http://schemas.microsoft.com/office/drawing/2014/main" id="{2A42A149-F7B1-AA91-E36C-B86C392838D4}"/>
              </a:ext>
            </a:extLst>
          </p:cNvPr>
          <p:cNvSpPr/>
          <p:nvPr/>
        </p:nvSpPr>
        <p:spPr>
          <a:xfrm>
            <a:off x="657513" y="5262133"/>
            <a:ext cx="736985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850"/>
              </a:lnSpc>
              <a:buNone/>
            </a:pPr>
            <a:r>
              <a:rPr lang="en-US" sz="2000">
                <a:solidFill>
                  <a:srgbClr val="4A5D7C"/>
                </a:solidFill>
                <a:latin typeface="+mj-lt"/>
                <a:ea typeface="Varela Round" pitchFamily="34" charset="-122"/>
                <a:cs typeface="Varela Round" pitchFamily="34" charset="-120"/>
              </a:rPr>
              <a:t>This broadening aligns with observations that public interest issues arise regardless of PA status or title designation</a:t>
            </a:r>
            <a:endParaRPr lang="en-US" sz="2000">
              <a:latin typeface="+mj-lt"/>
            </a:endParaRPr>
          </a:p>
        </p:txBody>
      </p:sp>
      <p:pic>
        <p:nvPicPr>
          <p:cNvPr id="20" name="Image 0" descr="preencoded.png">
            <a:extLst>
              <a:ext uri="{FF2B5EF4-FFF2-40B4-BE49-F238E27FC236}">
                <a16:creationId xmlns:a16="http://schemas.microsoft.com/office/drawing/2014/main" id="{7DD7BF32-09B3-2ABC-2A23-1F7EA7B6AA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5521" y="2267637"/>
            <a:ext cx="3523261" cy="3523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11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D67CE-6853-1B70-7D17-E155EE456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47818B-CCC5-B5D0-FF16-738EBEDF5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4178" y="6110728"/>
            <a:ext cx="525068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5A3F8EBC-DA2D-A654-7229-495D5CD24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192" y="721240"/>
            <a:ext cx="10134600" cy="550843"/>
          </a:xfrm>
        </p:spPr>
        <p:txBody>
          <a:bodyPr/>
          <a:lstStyle/>
          <a:p>
            <a:pPr>
              <a:lnSpc>
                <a:spcPts val="4042"/>
              </a:lnSpc>
            </a:pPr>
            <a:r>
              <a:rPr lang="en-US" b="1">
                <a:solidFill>
                  <a:srgbClr val="4A5D7C"/>
                </a:solidFill>
                <a:latin typeface="+mn-lt"/>
                <a:ea typeface="Varela Round Bold" pitchFamily="34" charset="-122"/>
              </a:rPr>
              <a:t>Non-PAs in CFO Roles</a:t>
            </a:r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30784840-6C60-0664-A4E3-C20BC506F910}"/>
              </a:ext>
            </a:extLst>
          </p:cNvPr>
          <p:cNvSpPr/>
          <p:nvPr/>
        </p:nvSpPr>
        <p:spPr>
          <a:xfrm>
            <a:off x="3359590" y="3461716"/>
            <a:ext cx="10058400" cy="7938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083"/>
              </a:lnSpc>
            </a:pPr>
            <a:endParaRPr lang="en-US" b="1">
              <a:solidFill>
                <a:schemeClr val="accent2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Shape 1">
            <a:extLst>
              <a:ext uri="{FF2B5EF4-FFF2-40B4-BE49-F238E27FC236}">
                <a16:creationId xmlns:a16="http://schemas.microsoft.com/office/drawing/2014/main" id="{926CA79E-E300-55F4-D8DD-C160047BAD78}"/>
              </a:ext>
            </a:extLst>
          </p:cNvPr>
          <p:cNvSpPr/>
          <p:nvPr/>
        </p:nvSpPr>
        <p:spPr>
          <a:xfrm>
            <a:off x="1011556" y="2505233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F0000"/>
          </a:solidFill>
          <a:ln w="762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FD73525B-C4BD-E390-AAB6-CBEFD34FD969}"/>
              </a:ext>
            </a:extLst>
          </p:cNvPr>
          <p:cNvSpPr/>
          <p:nvPr/>
        </p:nvSpPr>
        <p:spPr>
          <a:xfrm>
            <a:off x="1736052" y="2509221"/>
            <a:ext cx="2837974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CFO Landscape</a:t>
            </a:r>
            <a:endParaRPr lang="en-US" sz="2400"/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0A0069B5-62D2-8B8B-2773-0F0C14078151}"/>
              </a:ext>
            </a:extLst>
          </p:cNvPr>
          <p:cNvSpPr/>
          <p:nvPr/>
        </p:nvSpPr>
        <p:spPr>
          <a:xfrm>
            <a:off x="1736052" y="3063993"/>
            <a:ext cx="3465278" cy="234500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2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Initial pulse survey reveals significant number of CFOs are</a:t>
            </a:r>
            <a:r>
              <a:rPr lang="en-US" sz="2200" b="1">
                <a:solidFill>
                  <a:srgbClr val="334158"/>
                </a:solidFill>
                <a:ea typeface="Varela Round" pitchFamily="34" charset="-122"/>
                <a:cs typeface="Varela Round" pitchFamily="34" charset="-120"/>
              </a:rPr>
              <a:t> non-PAs</a:t>
            </a:r>
            <a:r>
              <a:rPr lang="en-US" sz="22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, raising questions about whether the Code is fit-for-purpose</a:t>
            </a:r>
            <a:endParaRPr lang="en-US" sz="2200"/>
          </a:p>
        </p:txBody>
      </p:sp>
      <p:sp>
        <p:nvSpPr>
          <p:cNvPr id="7" name="Shape 4">
            <a:extLst>
              <a:ext uri="{FF2B5EF4-FFF2-40B4-BE49-F238E27FC236}">
                <a16:creationId xmlns:a16="http://schemas.microsoft.com/office/drawing/2014/main" id="{955D51A6-679B-302C-DDD8-CADBEC1858AD}"/>
              </a:ext>
            </a:extLst>
          </p:cNvPr>
          <p:cNvSpPr/>
          <p:nvPr/>
        </p:nvSpPr>
        <p:spPr>
          <a:xfrm>
            <a:off x="5833262" y="2505233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92D050"/>
          </a:solidFill>
          <a:ln w="7620">
            <a:solidFill>
              <a:srgbClr val="C5CAD2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5">
            <a:extLst>
              <a:ext uri="{FF2B5EF4-FFF2-40B4-BE49-F238E27FC236}">
                <a16:creationId xmlns:a16="http://schemas.microsoft.com/office/drawing/2014/main" id="{8FCBD267-EC94-05C6-825B-156E24C5B8BA}"/>
              </a:ext>
            </a:extLst>
          </p:cNvPr>
          <p:cNvSpPr/>
          <p:nvPr/>
        </p:nvSpPr>
        <p:spPr>
          <a:xfrm>
            <a:off x="6660161" y="250922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Enhance Objectives</a:t>
            </a:r>
            <a:endParaRPr lang="en-US" sz="2400"/>
          </a:p>
        </p:txBody>
      </p:sp>
      <p:sp>
        <p:nvSpPr>
          <p:cNvPr id="10" name="Text 6">
            <a:extLst>
              <a:ext uri="{FF2B5EF4-FFF2-40B4-BE49-F238E27FC236}">
                <a16:creationId xmlns:a16="http://schemas.microsoft.com/office/drawing/2014/main" id="{12318017-EA16-F5CC-B4D3-F390D7E351FF}"/>
              </a:ext>
            </a:extLst>
          </p:cNvPr>
          <p:cNvSpPr/>
          <p:nvPr/>
        </p:nvSpPr>
        <p:spPr>
          <a:xfrm>
            <a:off x="6660161" y="3060829"/>
            <a:ext cx="4164017" cy="2972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2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Strengthen references to non-PAs beyond information gathering to inform any recommendations about future consideration of ethical expectations across PAs and non-PAs, whilst recognizing IESBA’s remit</a:t>
            </a:r>
            <a:endParaRPr lang="en-US" sz="2200"/>
          </a:p>
        </p:txBody>
      </p:sp>
    </p:spTree>
    <p:extLst>
      <p:ext uri="{BB962C8B-B14F-4D97-AF65-F5344CB8AC3E}">
        <p14:creationId xmlns:p14="http://schemas.microsoft.com/office/powerpoint/2010/main" val="3405811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84BE62-2F08-E83E-064D-EAB6433B8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265730-311C-6ED3-2372-791EAF313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4178" y="6110728"/>
            <a:ext cx="525068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5CBE4F8F-F3C0-D0AB-57FA-880FCA378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578" y="722746"/>
            <a:ext cx="10134600" cy="550843"/>
          </a:xfrm>
        </p:spPr>
        <p:txBody>
          <a:bodyPr/>
          <a:lstStyle/>
          <a:p>
            <a:pPr>
              <a:lnSpc>
                <a:spcPts val="4042"/>
              </a:lnSpc>
            </a:pPr>
            <a:r>
              <a:rPr lang="en-US" b="1">
                <a:solidFill>
                  <a:srgbClr val="4A5D7C"/>
                </a:solidFill>
                <a:latin typeface="+mn-lt"/>
                <a:ea typeface="Varela Round Bold" pitchFamily="34" charset="-122"/>
              </a:rPr>
              <a:t>Survey Findings &amp; Representativeness</a:t>
            </a:r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4805A9A3-35EA-7E3E-9527-0DA29454EE46}"/>
              </a:ext>
            </a:extLst>
          </p:cNvPr>
          <p:cNvSpPr/>
          <p:nvPr/>
        </p:nvSpPr>
        <p:spPr>
          <a:xfrm>
            <a:off x="1053712" y="1917612"/>
            <a:ext cx="10058400" cy="7938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083"/>
              </a:lnSpc>
            </a:pPr>
            <a:endParaRPr lang="en-US" b="1">
              <a:solidFill>
                <a:schemeClr val="accent2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Image 0" descr="preencoded.png">
            <a:extLst>
              <a:ext uri="{FF2B5EF4-FFF2-40B4-BE49-F238E27FC236}">
                <a16:creationId xmlns:a16="http://schemas.microsoft.com/office/drawing/2014/main" id="{4B056894-73DA-FEEA-E349-C3A87F53F6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288" y="1829809"/>
            <a:ext cx="4190426" cy="4190426"/>
          </a:xfrm>
          <a:prstGeom prst="rect">
            <a:avLst/>
          </a:prstGeom>
        </p:spPr>
      </p:pic>
      <p:sp>
        <p:nvSpPr>
          <p:cNvPr id="5" name="Text 1">
            <a:extLst>
              <a:ext uri="{FF2B5EF4-FFF2-40B4-BE49-F238E27FC236}">
                <a16:creationId xmlns:a16="http://schemas.microsoft.com/office/drawing/2014/main" id="{6B6E33D2-584F-1522-5EDC-1A17AA67813A}"/>
              </a:ext>
            </a:extLst>
          </p:cNvPr>
          <p:cNvSpPr/>
          <p:nvPr/>
        </p:nvSpPr>
        <p:spPr>
          <a:xfrm>
            <a:off x="5424718" y="1829809"/>
            <a:ext cx="4677608" cy="4179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250"/>
              </a:lnSpc>
              <a:buNone/>
            </a:pPr>
            <a:r>
              <a:rPr lang="en-US" sz="20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Representativeness</a:t>
            </a:r>
            <a:endParaRPr lang="en-US" sz="2000"/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1DDB2870-0901-78D2-6E5A-51E13D39DBB1}"/>
              </a:ext>
            </a:extLst>
          </p:cNvPr>
          <p:cNvSpPr/>
          <p:nvPr/>
        </p:nvSpPr>
        <p:spPr>
          <a:xfrm>
            <a:off x="5759046" y="2498464"/>
            <a:ext cx="6609517" cy="7131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en-US" sz="20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Findings are "indicative pulse insights" rather than definitive global evidence</a:t>
            </a:r>
            <a:endParaRPr lang="en-US" sz="2000"/>
          </a:p>
        </p:txBody>
      </p:sp>
      <p:sp>
        <p:nvSpPr>
          <p:cNvPr id="7" name="Shape 3">
            <a:extLst>
              <a:ext uri="{FF2B5EF4-FFF2-40B4-BE49-F238E27FC236}">
                <a16:creationId xmlns:a16="http://schemas.microsoft.com/office/drawing/2014/main" id="{ACCE0053-14DA-4FA3-98A3-B9B7E436B61C}"/>
              </a:ext>
            </a:extLst>
          </p:cNvPr>
          <p:cNvSpPr/>
          <p:nvPr/>
        </p:nvSpPr>
        <p:spPr>
          <a:xfrm>
            <a:off x="5424718" y="2498464"/>
            <a:ext cx="30480" cy="713184"/>
          </a:xfrm>
          <a:prstGeom prst="rect">
            <a:avLst/>
          </a:prstGeom>
          <a:solidFill>
            <a:srgbClr val="334158"/>
          </a:solidFill>
          <a:ln/>
        </p:spPr>
        <p:txBody>
          <a:bodyPr/>
          <a:lstStyle/>
          <a:p>
            <a:endParaRPr lang="en-US" sz="2000"/>
          </a:p>
        </p:txBody>
      </p:sp>
      <p:sp>
        <p:nvSpPr>
          <p:cNvPr id="8" name="Text 4">
            <a:extLst>
              <a:ext uri="{FF2B5EF4-FFF2-40B4-BE49-F238E27FC236}">
                <a16:creationId xmlns:a16="http://schemas.microsoft.com/office/drawing/2014/main" id="{51DB4819-E88E-6141-7AD6-E1A2EA4F09A1}"/>
              </a:ext>
            </a:extLst>
          </p:cNvPr>
          <p:cNvSpPr/>
          <p:nvPr/>
        </p:nvSpPr>
        <p:spPr>
          <a:xfrm>
            <a:off x="5424718" y="3462394"/>
            <a:ext cx="6943844" cy="3565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00"/>
              </a:lnSpc>
              <a:buSzPct val="100000"/>
              <a:buChar char="•"/>
            </a:pPr>
            <a:r>
              <a:rPr lang="en-US" sz="20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Geographical concentration</a:t>
            </a:r>
            <a:endParaRPr lang="en-US" sz="2000"/>
          </a:p>
        </p:txBody>
      </p:sp>
      <p:sp>
        <p:nvSpPr>
          <p:cNvPr id="10" name="Text 5">
            <a:extLst>
              <a:ext uri="{FF2B5EF4-FFF2-40B4-BE49-F238E27FC236}">
                <a16:creationId xmlns:a16="http://schemas.microsoft.com/office/drawing/2014/main" id="{39513386-2018-CE87-B105-D34D906AF2D2}"/>
              </a:ext>
            </a:extLst>
          </p:cNvPr>
          <p:cNvSpPr/>
          <p:nvPr/>
        </p:nvSpPr>
        <p:spPr>
          <a:xfrm>
            <a:off x="5424718" y="3896972"/>
            <a:ext cx="6943844" cy="3565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00"/>
              </a:lnSpc>
              <a:buSzPct val="100000"/>
              <a:buChar char="•"/>
            </a:pPr>
            <a:r>
              <a:rPr lang="en-US" sz="20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Survey timeframe constraints</a:t>
            </a:r>
            <a:endParaRPr lang="en-US" sz="2000"/>
          </a:p>
        </p:txBody>
      </p:sp>
      <p:sp>
        <p:nvSpPr>
          <p:cNvPr id="11" name="Text 6">
            <a:extLst>
              <a:ext uri="{FF2B5EF4-FFF2-40B4-BE49-F238E27FC236}">
                <a16:creationId xmlns:a16="http://schemas.microsoft.com/office/drawing/2014/main" id="{29381AE6-796E-D428-E366-48C3D01B7E2E}"/>
              </a:ext>
            </a:extLst>
          </p:cNvPr>
          <p:cNvSpPr/>
          <p:nvPr/>
        </p:nvSpPr>
        <p:spPr>
          <a:xfrm>
            <a:off x="5424718" y="4331550"/>
            <a:ext cx="6943844" cy="3565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00"/>
              </a:lnSpc>
              <a:buSzPct val="100000"/>
              <a:buChar char="•"/>
            </a:pPr>
            <a:r>
              <a:rPr lang="en-US" sz="20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Sample size considerations</a:t>
            </a:r>
            <a:endParaRPr lang="en-US" sz="2000"/>
          </a:p>
        </p:txBody>
      </p:sp>
      <p:sp>
        <p:nvSpPr>
          <p:cNvPr id="12" name="Text 7">
            <a:extLst>
              <a:ext uri="{FF2B5EF4-FFF2-40B4-BE49-F238E27FC236}">
                <a16:creationId xmlns:a16="http://schemas.microsoft.com/office/drawing/2014/main" id="{D838C27B-3B5F-562D-8523-52FA337FEE91}"/>
              </a:ext>
            </a:extLst>
          </p:cNvPr>
          <p:cNvSpPr/>
          <p:nvPr/>
        </p:nvSpPr>
        <p:spPr>
          <a:xfrm>
            <a:off x="5424718" y="4888644"/>
            <a:ext cx="6144430" cy="122208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Increase globally balanced data through Phase 1 research, outreach, roundtables, and detailed survey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1889448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6AA904-B8BF-2A70-1E86-703EA7B6D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15F68C-0822-64B1-793D-D37A72080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24633" y="5976941"/>
            <a:ext cx="525068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EDF4053-938E-4E87-964D-A9D3086C31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192" y="646842"/>
            <a:ext cx="10134600" cy="550843"/>
          </a:xfrm>
        </p:spPr>
        <p:txBody>
          <a:bodyPr/>
          <a:lstStyle/>
          <a:p>
            <a:pPr>
              <a:lnSpc>
                <a:spcPts val="4042"/>
              </a:lnSpc>
            </a:pPr>
            <a:r>
              <a:rPr lang="en-US" b="1">
                <a:solidFill>
                  <a:srgbClr val="4A5D7C"/>
                </a:solidFill>
                <a:latin typeface="+mn-lt"/>
                <a:ea typeface="Varela Round Bold" pitchFamily="34" charset="-122"/>
              </a:rPr>
              <a:t>Possible Education &amp; Awareness Gaps</a:t>
            </a:r>
          </a:p>
        </p:txBody>
      </p:sp>
      <p:sp>
        <p:nvSpPr>
          <p:cNvPr id="2" name="Text 1">
            <a:extLst>
              <a:ext uri="{FF2B5EF4-FFF2-40B4-BE49-F238E27FC236}">
                <a16:creationId xmlns:a16="http://schemas.microsoft.com/office/drawing/2014/main" id="{201AA712-8E02-710D-B1DB-9CB9F47DF620}"/>
              </a:ext>
            </a:extLst>
          </p:cNvPr>
          <p:cNvSpPr/>
          <p:nvPr/>
        </p:nvSpPr>
        <p:spPr>
          <a:xfrm>
            <a:off x="1158816" y="3325587"/>
            <a:ext cx="10058400" cy="79384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2083"/>
              </a:lnSpc>
            </a:pPr>
            <a:endParaRPr lang="en-US" b="1">
              <a:solidFill>
                <a:schemeClr val="accent2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Text 1">
            <a:extLst>
              <a:ext uri="{FF2B5EF4-FFF2-40B4-BE49-F238E27FC236}">
                <a16:creationId xmlns:a16="http://schemas.microsoft.com/office/drawing/2014/main" id="{1852835A-7C3F-2F45-ACA3-B9976AB4CA48}"/>
              </a:ext>
            </a:extLst>
          </p:cNvPr>
          <p:cNvSpPr/>
          <p:nvPr/>
        </p:nvSpPr>
        <p:spPr>
          <a:xfrm>
            <a:off x="627651" y="3627865"/>
            <a:ext cx="10718119" cy="726877"/>
          </a:xfrm>
          <a:prstGeom prst="rect">
            <a:avLst/>
          </a:prstGeom>
          <a:noFill/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rtlCol="0" anchor="t"/>
          <a:lstStyle/>
          <a:p>
            <a:pPr marL="0" indent="0" algn="ctr">
              <a:lnSpc>
                <a:spcPts val="5700"/>
              </a:lnSpc>
              <a:buNone/>
            </a:pPr>
            <a:r>
              <a:rPr lang="en-US" sz="4800" b="1">
                <a:solidFill>
                  <a:srgbClr val="C00000"/>
                </a:solidFill>
                <a:ea typeface="Varela Round Bold" pitchFamily="34" charset="-122"/>
                <a:cs typeface="Varela Round Bold" pitchFamily="34" charset="-120"/>
              </a:rPr>
              <a:t>38%</a:t>
            </a:r>
            <a:endParaRPr lang="en-US" sz="4800">
              <a:solidFill>
                <a:srgbClr val="C00000"/>
              </a:solidFill>
            </a:endParaRPr>
          </a:p>
        </p:txBody>
      </p:sp>
      <p:sp>
        <p:nvSpPr>
          <p:cNvPr id="5" name="Text 2">
            <a:extLst>
              <a:ext uri="{FF2B5EF4-FFF2-40B4-BE49-F238E27FC236}">
                <a16:creationId xmlns:a16="http://schemas.microsoft.com/office/drawing/2014/main" id="{74D98EB5-B1AB-076E-544A-BB3B62958BAC}"/>
              </a:ext>
            </a:extLst>
          </p:cNvPr>
          <p:cNvSpPr/>
          <p:nvPr/>
        </p:nvSpPr>
        <p:spPr>
          <a:xfrm>
            <a:off x="4859206" y="4354742"/>
            <a:ext cx="2255010" cy="34421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24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PA Pulse Survey Respondents Unaware of the Code</a:t>
            </a:r>
            <a:endParaRPr lang="en-US" sz="2400"/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7A286494-8A6A-AFAF-2194-5206AFB268DC}"/>
              </a:ext>
            </a:extLst>
          </p:cNvPr>
          <p:cNvSpPr/>
          <p:nvPr/>
        </p:nvSpPr>
        <p:spPr>
          <a:xfrm>
            <a:off x="669694" y="4836936"/>
            <a:ext cx="10718119" cy="110592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 algn="ctr">
              <a:lnSpc>
                <a:spcPts val="275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PAs might lack awareness of the Code requirements which requires attention</a:t>
            </a:r>
          </a:p>
          <a:p>
            <a:pPr marL="342900" indent="-342900" algn="ctr">
              <a:lnSpc>
                <a:spcPts val="2750"/>
              </a:lnSpc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Consider potential implications for PAOs’ education and outreach strategies</a:t>
            </a:r>
          </a:p>
        </p:txBody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3D543728-353C-0C88-0A84-BCC7C462919D}"/>
              </a:ext>
            </a:extLst>
          </p:cNvPr>
          <p:cNvSpPr/>
          <p:nvPr/>
        </p:nvSpPr>
        <p:spPr>
          <a:xfrm>
            <a:off x="1317717" y="5308064"/>
            <a:ext cx="9206916" cy="7048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50"/>
              </a:lnSpc>
              <a:buNone/>
            </a:pPr>
            <a:endParaRPr lang="en-US"/>
          </a:p>
        </p:txBody>
      </p:sp>
      <p:pic>
        <p:nvPicPr>
          <p:cNvPr id="8" name="Image 0" descr="preencoded.png">
            <a:extLst>
              <a:ext uri="{FF2B5EF4-FFF2-40B4-BE49-F238E27FC236}">
                <a16:creationId xmlns:a16="http://schemas.microsoft.com/office/drawing/2014/main" id="{09E3C937-EED5-CB88-81A6-53CDE5C909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94929"/>
            <a:ext cx="12192000" cy="1937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47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E339B-5529-ECCC-C700-9C45D0894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902" y="714767"/>
            <a:ext cx="11558463" cy="550843"/>
          </a:xfrm>
        </p:spPr>
        <p:txBody>
          <a:bodyPr/>
          <a:lstStyle/>
          <a:p>
            <a:pPr>
              <a:lnSpc>
                <a:spcPts val="4042"/>
              </a:lnSpc>
            </a:pPr>
            <a:r>
              <a:rPr lang="en-US" b="1">
                <a:solidFill>
                  <a:srgbClr val="4A5D7C"/>
                </a:solidFill>
                <a:latin typeface="+mn-lt"/>
                <a:ea typeface="Varela Round Bold" pitchFamily="34" charset="-122"/>
              </a:rPr>
              <a:t>Corporate Governance Codes and Legal Requirements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310F3A5-DCE4-5F98-0825-8039E90D8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Image 0" descr="preencoded.png">
            <a:extLst>
              <a:ext uri="{FF2B5EF4-FFF2-40B4-BE49-F238E27FC236}">
                <a16:creationId xmlns:a16="http://schemas.microsoft.com/office/drawing/2014/main" id="{851863F6-D7E1-1BB7-1960-25A798E0E07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23636" y="2366988"/>
            <a:ext cx="3767452" cy="90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 1">
            <a:extLst>
              <a:ext uri="{FF2B5EF4-FFF2-40B4-BE49-F238E27FC236}">
                <a16:creationId xmlns:a16="http://schemas.microsoft.com/office/drawing/2014/main" id="{5FA5AB1A-23D5-1F28-FA75-E841098B3EEE}"/>
              </a:ext>
            </a:extLst>
          </p:cNvPr>
          <p:cNvSpPr/>
          <p:nvPr/>
        </p:nvSpPr>
        <p:spPr>
          <a:xfrm>
            <a:off x="520374" y="367333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Legal Requirements</a:t>
            </a:r>
            <a:endParaRPr lang="en-US" sz="2200"/>
          </a:p>
        </p:txBody>
      </p:sp>
      <p:sp>
        <p:nvSpPr>
          <p:cNvPr id="8" name="Text 2">
            <a:extLst>
              <a:ext uri="{FF2B5EF4-FFF2-40B4-BE49-F238E27FC236}">
                <a16:creationId xmlns:a16="http://schemas.microsoft.com/office/drawing/2014/main" id="{092494CA-772A-94E3-5C2C-26F006E6AF63}"/>
              </a:ext>
            </a:extLst>
          </p:cNvPr>
          <p:cNvSpPr/>
          <p:nvPr/>
        </p:nvSpPr>
        <p:spPr>
          <a:xfrm>
            <a:off x="520375" y="4163753"/>
            <a:ext cx="3540638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000" dirty="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CFOs often operate under specific legal responsibilities jurisdictional governance frameworks</a:t>
            </a:r>
            <a:endParaRPr lang="en-US" sz="2000" dirty="0"/>
          </a:p>
        </p:txBody>
      </p:sp>
      <p:pic>
        <p:nvPicPr>
          <p:cNvPr id="9" name="Image 1" descr="preencoded.png">
            <a:extLst>
              <a:ext uri="{FF2B5EF4-FFF2-40B4-BE49-F238E27FC236}">
                <a16:creationId xmlns:a16="http://schemas.microsoft.com/office/drawing/2014/main" id="{E63AD3CA-D1DE-B99B-9A3D-E01CD30C8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30040" y="2366988"/>
            <a:ext cx="3931920" cy="90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 3">
            <a:extLst>
              <a:ext uri="{FF2B5EF4-FFF2-40B4-BE49-F238E27FC236}">
                <a16:creationId xmlns:a16="http://schemas.microsoft.com/office/drawing/2014/main" id="{2AE8EE1D-4E96-8CAE-C666-406C30618DDC}"/>
              </a:ext>
            </a:extLst>
          </p:cNvPr>
          <p:cNvSpPr/>
          <p:nvPr/>
        </p:nvSpPr>
        <p:spPr>
          <a:xfrm>
            <a:off x="4367710" y="367333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Code Alignment</a:t>
            </a:r>
            <a:endParaRPr lang="en-US" sz="2200"/>
          </a:p>
        </p:txBody>
      </p:sp>
      <p:sp>
        <p:nvSpPr>
          <p:cNvPr id="11" name="Text 4">
            <a:extLst>
              <a:ext uri="{FF2B5EF4-FFF2-40B4-BE49-F238E27FC236}">
                <a16:creationId xmlns:a16="http://schemas.microsoft.com/office/drawing/2014/main" id="{DE9A2D32-2919-6EB6-D417-058D4BB08ECA}"/>
              </a:ext>
            </a:extLst>
          </p:cNvPr>
          <p:cNvSpPr/>
          <p:nvPr/>
        </p:nvSpPr>
        <p:spPr>
          <a:xfrm>
            <a:off x="4367711" y="4163753"/>
            <a:ext cx="3458478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2000" dirty="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Consider Code compared to corporate governance codes/legal requirements</a:t>
            </a:r>
            <a:endParaRPr lang="en-US" sz="2000" dirty="0"/>
          </a:p>
        </p:txBody>
      </p:sp>
      <p:pic>
        <p:nvPicPr>
          <p:cNvPr id="12" name="Image 2" descr="preencoded.png">
            <a:extLst>
              <a:ext uri="{FF2B5EF4-FFF2-40B4-BE49-F238E27FC236}">
                <a16:creationId xmlns:a16="http://schemas.microsoft.com/office/drawing/2014/main" id="{7788A64F-990C-AB1E-346A-236649DED9A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229602" y="2366988"/>
            <a:ext cx="3738764" cy="907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 5">
            <a:extLst>
              <a:ext uri="{FF2B5EF4-FFF2-40B4-BE49-F238E27FC236}">
                <a16:creationId xmlns:a16="http://schemas.microsoft.com/office/drawing/2014/main" id="{2A5A68E8-5631-A45A-5A14-44D630D42413}"/>
              </a:ext>
            </a:extLst>
          </p:cNvPr>
          <p:cNvSpPr/>
          <p:nvPr/>
        </p:nvSpPr>
        <p:spPr>
          <a:xfrm>
            <a:off x="8371033" y="367333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Public</a:t>
            </a:r>
            <a:r>
              <a:rPr lang="en-US" sz="2000" b="1">
                <a:solidFill>
                  <a:srgbClr val="4A5D7C"/>
                </a:solidFill>
                <a:ea typeface="Varela Round Bold" pitchFamily="34" charset="-122"/>
                <a:cs typeface="Varela Round Bold" pitchFamily="34" charset="-120"/>
              </a:rPr>
              <a:t> Sector</a:t>
            </a:r>
            <a:endParaRPr lang="en-US" sz="2000"/>
          </a:p>
        </p:txBody>
      </p:sp>
      <p:sp>
        <p:nvSpPr>
          <p:cNvPr id="14" name="Text 6">
            <a:extLst>
              <a:ext uri="{FF2B5EF4-FFF2-40B4-BE49-F238E27FC236}">
                <a16:creationId xmlns:a16="http://schemas.microsoft.com/office/drawing/2014/main" id="{44F9C84B-EAA9-1A88-3571-24C5C9D12F6C}"/>
              </a:ext>
            </a:extLst>
          </p:cNvPr>
          <p:cNvSpPr/>
          <p:nvPr/>
        </p:nvSpPr>
        <p:spPr>
          <a:xfrm>
            <a:off x="8371034" y="4163753"/>
            <a:ext cx="3258664" cy="1451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850"/>
              </a:lnSpc>
            </a:pPr>
            <a:r>
              <a:rPr lang="en-US" sz="2000" dirty="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Consider implications in the public sector context and public interest obligations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71727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B1FF9E-1C51-ECA7-588B-CC875A82BC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90CB8B7-FB0C-2A19-BB36-73406A2D1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24178" y="6110728"/>
            <a:ext cx="525068" cy="518672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DAC7C33D-2111-F205-7CA0-E3DA7855D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192" y="721240"/>
            <a:ext cx="10134600" cy="550843"/>
          </a:xfrm>
        </p:spPr>
        <p:txBody>
          <a:bodyPr/>
          <a:lstStyle/>
          <a:p>
            <a:pPr>
              <a:lnSpc>
                <a:spcPts val="4042"/>
              </a:lnSpc>
            </a:pPr>
            <a:r>
              <a:rPr lang="en-US" b="1">
                <a:solidFill>
                  <a:srgbClr val="4A5D7C"/>
                </a:solidFill>
                <a:latin typeface="+mn-lt"/>
                <a:ea typeface="Varela Round Bold" pitchFamily="34" charset="-122"/>
              </a:rPr>
              <a:t>Editorial Amendments</a:t>
            </a:r>
          </a:p>
        </p:txBody>
      </p:sp>
      <p:sp>
        <p:nvSpPr>
          <p:cNvPr id="15" name="Text 2">
            <a:extLst>
              <a:ext uri="{FF2B5EF4-FFF2-40B4-BE49-F238E27FC236}">
                <a16:creationId xmlns:a16="http://schemas.microsoft.com/office/drawing/2014/main" id="{3840C3E8-0432-A0ED-49D4-CB5CCAF5F2D8}"/>
              </a:ext>
            </a:extLst>
          </p:cNvPr>
          <p:cNvSpPr/>
          <p:nvPr/>
        </p:nvSpPr>
        <p:spPr>
          <a:xfrm>
            <a:off x="654064" y="2518375"/>
            <a:ext cx="6244709" cy="16500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>
              <a:lnSpc>
                <a:spcPts val="4500"/>
              </a:lnSpc>
              <a:buSzPct val="100000"/>
              <a:buChar char="•"/>
            </a:pPr>
            <a:r>
              <a:rPr lang="en-US" sz="24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Explicit reference to CFO associations in stakeholder list</a:t>
            </a:r>
          </a:p>
          <a:p>
            <a:pPr marL="342900" indent="-342900">
              <a:lnSpc>
                <a:spcPts val="4500"/>
              </a:lnSpc>
              <a:buSzPct val="100000"/>
              <a:buFontTx/>
              <a:buChar char="•"/>
            </a:pPr>
            <a:r>
              <a:rPr lang="en-US" sz="24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Ensure consistency between Sections B and D</a:t>
            </a:r>
          </a:p>
          <a:p>
            <a:pPr marL="342900" indent="-342900">
              <a:lnSpc>
                <a:spcPts val="4500"/>
              </a:lnSpc>
              <a:buSzPct val="100000"/>
              <a:buFontTx/>
              <a:buChar char="•"/>
            </a:pPr>
            <a:r>
              <a:rPr lang="en-US" sz="24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Clarify scoping language</a:t>
            </a:r>
          </a:p>
          <a:p>
            <a:pPr marL="342900" indent="-342900">
              <a:lnSpc>
                <a:spcPts val="4500"/>
              </a:lnSpc>
              <a:buSzPct val="100000"/>
              <a:buFontTx/>
              <a:buChar char="•"/>
            </a:pPr>
            <a:r>
              <a:rPr lang="en-US" sz="2400">
                <a:solidFill>
                  <a:srgbClr val="4A5D7C"/>
                </a:solidFill>
                <a:ea typeface="Varela Round" pitchFamily="34" charset="-122"/>
                <a:cs typeface="Varela Round" pitchFamily="34" charset="-120"/>
              </a:rPr>
              <a:t>Address minor drafting issues</a:t>
            </a:r>
            <a:endParaRPr lang="en-US" sz="2400"/>
          </a:p>
          <a:p>
            <a:pPr marL="342900" indent="-342900">
              <a:lnSpc>
                <a:spcPts val="4500"/>
              </a:lnSpc>
              <a:buSzPct val="100000"/>
              <a:buFontTx/>
              <a:buChar char="•"/>
            </a:pPr>
            <a:endParaRPr lang="en-US" sz="2400"/>
          </a:p>
          <a:p>
            <a:pPr marL="342900" indent="-342900">
              <a:lnSpc>
                <a:spcPts val="4500"/>
              </a:lnSpc>
              <a:buSzPct val="100000"/>
              <a:buFontTx/>
              <a:buChar char="•"/>
            </a:pPr>
            <a:endParaRPr lang="en-US" sz="2400">
              <a:solidFill>
                <a:srgbClr val="4A5D7C"/>
              </a:solidFill>
              <a:ea typeface="Varela Round" pitchFamily="34" charset="-122"/>
              <a:cs typeface="Varela Round" pitchFamily="34" charset="-120"/>
            </a:endParaRPr>
          </a:p>
          <a:p>
            <a:pPr marL="342900" indent="-342900">
              <a:lnSpc>
                <a:spcPts val="4500"/>
              </a:lnSpc>
              <a:buSzPct val="100000"/>
              <a:buFontTx/>
              <a:buChar char="•"/>
            </a:pPr>
            <a:endParaRPr lang="en-US" sz="2400"/>
          </a:p>
          <a:p>
            <a:pPr marL="342900" indent="-342900">
              <a:lnSpc>
                <a:spcPts val="4500"/>
              </a:lnSpc>
              <a:buSzPct val="100000"/>
              <a:buChar char="•"/>
            </a:pP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9545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940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3_Custom Design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3_Office Theme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44B41928-69F5-B04D-A628-76368FAF4B62}"/>
    </a:ext>
  </a:extLst>
</a:theme>
</file>

<file path=ppt/theme/theme3.xml><?xml version="1.0" encoding="utf-8"?>
<a:theme xmlns:a="http://schemas.openxmlformats.org/drawingml/2006/main" name="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4.xml><?xml version="1.0" encoding="utf-8"?>
<a:theme xmlns:a="http://schemas.openxmlformats.org/drawingml/2006/main" name="3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5.xml><?xml version="1.0" encoding="utf-8"?>
<a:theme xmlns:a="http://schemas.openxmlformats.org/drawingml/2006/main" name="1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C8181BA3-2C5E-904C-BC83-7D1FDF100DD4}"/>
    </a:ext>
  </a:extLst>
</a:theme>
</file>

<file path=ppt/theme/theme6.xml><?xml version="1.0" encoding="utf-8"?>
<a:theme xmlns:a="http://schemas.openxmlformats.org/drawingml/2006/main" name="7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3218D24A-828C-2042-9529-5BEF9F2F68C9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05EC2CC5E8584299B832E4C143C765" ma:contentTypeVersion="3" ma:contentTypeDescription="Create a new document." ma:contentTypeScope="" ma:versionID="42392d2033a1fcb921f2b16fd0a032d1">
  <xsd:schema xmlns:xsd="http://www.w3.org/2001/XMLSchema" xmlns:xs="http://www.w3.org/2001/XMLSchema" xmlns:p="http://schemas.microsoft.com/office/2006/metadata/properties" xmlns:ns2="05432faf-66d5-4631-b378-23068aeff863" targetNamespace="http://schemas.microsoft.com/office/2006/metadata/properties" ma:root="true" ma:fieldsID="b0972c88618539e8f461fb93a49f395a" ns2:_="">
    <xsd:import namespace="05432faf-66d5-4631-b378-23068aeff8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432faf-66d5-4631-b378-23068aeff8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44DB4B7-F876-41A2-8551-CA32295DE895}">
  <ds:schemaRefs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05432faf-66d5-4631-b378-23068aeff863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EC9E5E1-5FB0-4335-B7B8-A20ECDDB5DF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EB1D6C5-72B6-4A65-B2F5-EF551631AF7C}">
  <ds:schemaRefs>
    <ds:schemaRef ds:uri="05432faf-66d5-4631-b378-23068aeff86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330</Words>
  <Application>Microsoft Office PowerPoint</Application>
  <PresentationFormat>Widescreen</PresentationFormat>
  <Paragraphs>59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Aptos</vt:lpstr>
      <vt:lpstr>Arial</vt:lpstr>
      <vt:lpstr>Calibri</vt:lpstr>
      <vt:lpstr>Calibri Light</vt:lpstr>
      <vt:lpstr>Varela Round</vt:lpstr>
      <vt:lpstr>Varela Round Bold</vt:lpstr>
      <vt:lpstr>3_Custom Design</vt:lpstr>
      <vt:lpstr>3_Office Theme</vt:lpstr>
      <vt:lpstr>IESBA slides</vt:lpstr>
      <vt:lpstr>3_IESBA slides</vt:lpstr>
      <vt:lpstr>1_Custom Design</vt:lpstr>
      <vt:lpstr>7_Custom Design</vt:lpstr>
      <vt:lpstr>Role of CFOs  Jon Reid, IESBA Principal  Carla Vijian, IESBA Principal   </vt:lpstr>
      <vt:lpstr>Agenda</vt:lpstr>
      <vt:lpstr>Terminology &amp; Scope Refinements </vt:lpstr>
      <vt:lpstr>Non-PAs in CFO Roles</vt:lpstr>
      <vt:lpstr>Survey Findings &amp; Representativeness</vt:lpstr>
      <vt:lpstr>Possible Education &amp; Awareness Gaps</vt:lpstr>
      <vt:lpstr>Corporate Governance Codes and Legal Requirements</vt:lpstr>
      <vt:lpstr>Editorial Amendments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Kam Leung</dc:creator>
  <cp:lastModifiedBy>Jon Reid</cp:lastModifiedBy>
  <cp:revision>2</cp:revision>
  <dcterms:created xsi:type="dcterms:W3CDTF">2025-02-26T13:01:27Z</dcterms:created>
  <dcterms:modified xsi:type="dcterms:W3CDTF">2025-09-19T08:41:53Z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0x010100E105EC2CC5E8584299B832E4C143C765</vt:lpwstr>
  </property>
  <property fmtid="{D5CDD505-2E9C-101B-9397-08002B2CF9AE}" pid="3" name="MediaServiceImageTags">
    <vt:lpwstr/>
  </property>
</Properties>
</file>