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5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7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8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9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10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52" r:id="rId7"/>
    <p:sldMasterId id="2147483747" r:id="rId8"/>
    <p:sldMasterId id="2147483711" r:id="rId9"/>
    <p:sldMasterId id="2147483717" r:id="rId10"/>
    <p:sldMasterId id="2147483726" r:id="rId11"/>
    <p:sldMasterId id="2147483769" r:id="rId12"/>
    <p:sldMasterId id="2147483779" r:id="rId13"/>
    <p:sldMasterId id="2147483789" r:id="rId14"/>
  </p:sldMasterIdLst>
  <p:notesMasterIdLst>
    <p:notesMasterId r:id="rId22"/>
  </p:notesMasterIdLst>
  <p:sldIdLst>
    <p:sldId id="2147472246" r:id="rId15"/>
    <p:sldId id="288" r:id="rId16"/>
    <p:sldId id="261" r:id="rId17"/>
    <p:sldId id="2147472267" r:id="rId18"/>
    <p:sldId id="2147472245" r:id="rId19"/>
    <p:sldId id="2147472222" r:id="rId20"/>
    <p:sldId id="285" r:id="rId21"/>
  </p:sldIdLst>
  <p:sldSz cx="12192000" cy="6858000"/>
  <p:notesSz cx="6980238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8B5FC67-C37A-1279-25AF-DCB1D9D1F928}" name="Fadi Mansour" initials="FM" userId="S::FadiMansour@iaasb.org::e2f9ba70-03e3-4f88-a4a1-04a6c490e456" providerId="AD"/>
  <p188:author id="{43CDA678-0F18-81E2-E429-3C55CE8926F2}" name="Jane Talatala" initials="JT" userId="S::JaneTalatala@iaasb.org::0b75c357-2d7f-4a9b-be6b-0a67c58966d1" providerId="AD"/>
  <p188:author id="{8C168B95-74C8-C542-D3EF-5E4B31E42EA4}" name="Ana Espinal-Rae" initials="AE" userId="S::anaespinalrae@iaasb.org::ad5190a2-1505-4067-8735-6b67b320d1d8" providerId="AD"/>
  <p188:author id="{960A2AC6-E2F0-527B-4E25-0D7B1CDC3F41}" name="Kristie Zhang" initials="KZ" userId="S::KristieZhang@iaasb.org::60eab56f-32ad-4ee0-b1f3-2205e224c702" providerId="AD"/>
  <p188:author id="{F44400D2-E005-1013-44EB-0C89F22D3D14}" name="Kevin Reinhardt" initials="KR" userId="S::kevinreinhardt@iaasb.org::ccacebe1-f3fa-43e0-9179-ccab8746686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4151"/>
    <a:srgbClr val="000000"/>
    <a:srgbClr val="637C79"/>
    <a:srgbClr val="D5DDDC"/>
    <a:srgbClr val="BFBFBF"/>
    <a:srgbClr val="96ACA9"/>
    <a:srgbClr val="C7D6D3"/>
    <a:srgbClr val="99FFCC"/>
    <a:srgbClr val="9BB5C9"/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138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notesMaster" Target="notesMasters/notesMaster1.xml"/><Relationship Id="rId27" Type="http://schemas.microsoft.com/office/2018/10/relationships/authors" Target="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F46855-9563-4741-ADF2-A4522CA87BA9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</dgm:pt>
    <dgm:pt modelId="{9FE1AFE0-B422-44D9-AE51-C1F7E4D459A3}">
      <dgm:prSet phldrT="[Text]" custT="1"/>
      <dgm:spPr/>
      <dgm:t>
        <a:bodyPr/>
        <a:lstStyle/>
        <a:p>
          <a:pPr algn="ctr"/>
          <a:r>
            <a:rPr lang="en-US" sz="1600" b="1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June 2025</a:t>
          </a:r>
          <a:br>
            <a:rPr lang="en-US" sz="1600" b="1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6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Kickoff of Workstream</a:t>
          </a:r>
          <a:endParaRPr lang="en-US" sz="1600" b="1" u="sng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128AE05-C2BC-489A-B61D-F72AF4F7E639}" type="parTrans" cxnId="{7B79DEBE-EFA7-442B-B70B-49D72F0E60B8}">
      <dgm:prSet/>
      <dgm:spPr/>
      <dgm:t>
        <a:bodyPr/>
        <a:lstStyle/>
        <a:p>
          <a:endParaRPr lang="en-US"/>
        </a:p>
      </dgm:t>
    </dgm:pt>
    <dgm:pt modelId="{14CB7D67-4269-429C-9F21-B68DB918C6A5}" type="sibTrans" cxnId="{7B79DEBE-EFA7-442B-B70B-49D72F0E60B8}">
      <dgm:prSet/>
      <dgm:spPr/>
      <dgm:t>
        <a:bodyPr/>
        <a:lstStyle/>
        <a:p>
          <a:endParaRPr lang="en-US"/>
        </a:p>
      </dgm:t>
    </dgm:pt>
    <dgm:pt modelId="{FE0981EB-1F38-485A-9B7E-328A223B2AAB}">
      <dgm:prSet phldrT="[Text]" custT="1"/>
      <dgm:spPr/>
      <dgm:t>
        <a:bodyPr/>
        <a:lstStyle/>
        <a:p>
          <a:pPr algn="ctr"/>
          <a:r>
            <a:rPr lang="en-US" sz="1600" b="1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Q3 and Q4 2025</a:t>
          </a:r>
          <a:br>
            <a:rPr lang="en-US" sz="1600" b="1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6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Six Months Information Gathering</a:t>
          </a:r>
          <a:endParaRPr lang="en-US" sz="1600" b="1" u="sng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180A371-6C9F-4732-8956-A06E2C88AD7B}" type="parTrans" cxnId="{FFC7A120-F183-4D3C-AD55-C8DE13125249}">
      <dgm:prSet/>
      <dgm:spPr/>
      <dgm:t>
        <a:bodyPr/>
        <a:lstStyle/>
        <a:p>
          <a:endParaRPr lang="en-US"/>
        </a:p>
      </dgm:t>
    </dgm:pt>
    <dgm:pt modelId="{A5FCDF69-E39F-4FF5-A137-5EEB5C961662}" type="sibTrans" cxnId="{FFC7A120-F183-4D3C-AD55-C8DE13125249}">
      <dgm:prSet/>
      <dgm:spPr/>
      <dgm:t>
        <a:bodyPr/>
        <a:lstStyle/>
        <a:p>
          <a:endParaRPr lang="en-US"/>
        </a:p>
      </dgm:t>
    </dgm:pt>
    <dgm:pt modelId="{8AC0BD57-3F84-46E1-A1B5-64C604D54B34}">
      <dgm:prSet phldrT="[Text]" custT="1"/>
      <dgm:spPr/>
      <dgm:t>
        <a:bodyPr/>
        <a:lstStyle/>
        <a:p>
          <a:pPr algn="ctr"/>
          <a:r>
            <a:rPr lang="en-US" sz="1600" b="1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December 2025</a:t>
          </a:r>
          <a:br>
            <a:rPr lang="en-US" sz="1600" b="1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6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Determination of next steps</a:t>
          </a:r>
          <a:endParaRPr lang="en-US" sz="1600" b="1" u="sng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9962CCD-34E8-465D-8F2D-7B5F6DC012AF}" type="parTrans" cxnId="{DDFFF713-605C-4EDE-87AC-283BC65A21B4}">
      <dgm:prSet/>
      <dgm:spPr/>
      <dgm:t>
        <a:bodyPr/>
        <a:lstStyle/>
        <a:p>
          <a:endParaRPr lang="en-US"/>
        </a:p>
      </dgm:t>
    </dgm:pt>
    <dgm:pt modelId="{909A7DD9-7E01-49FA-88FA-E0F2E421774B}" type="sibTrans" cxnId="{DDFFF713-605C-4EDE-87AC-283BC65A21B4}">
      <dgm:prSet/>
      <dgm:spPr/>
      <dgm:t>
        <a:bodyPr/>
        <a:lstStyle/>
        <a:p>
          <a:endParaRPr lang="en-US"/>
        </a:p>
      </dgm:t>
    </dgm:pt>
    <dgm:pt modelId="{B0E46DA9-C0A0-46A4-AA6D-E7D8494AE2B6}">
      <dgm:prSet phldrT="[Text]" custT="1"/>
      <dgm:spPr/>
      <dgm:t>
        <a:bodyPr/>
        <a:lstStyle/>
        <a:p>
          <a:pPr algn="ctr"/>
          <a:r>
            <a:rPr lang="en-US" sz="1600" b="1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2026</a:t>
          </a:r>
          <a:br>
            <a:rPr lang="en-US" sz="1600" b="1" u="sng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600" b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Act on agreed next steps</a:t>
          </a:r>
          <a:endParaRPr lang="en-US" sz="1600" b="1" u="sng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8D8A552-0E80-426F-A402-4C220A5AC04A}" type="parTrans" cxnId="{31513130-9119-43A5-8DFE-DFD2DD44BF59}">
      <dgm:prSet/>
      <dgm:spPr/>
      <dgm:t>
        <a:bodyPr/>
        <a:lstStyle/>
        <a:p>
          <a:endParaRPr lang="en-US"/>
        </a:p>
      </dgm:t>
    </dgm:pt>
    <dgm:pt modelId="{F1A64CF7-7837-4DBE-99DE-52AF16BADB01}" type="sibTrans" cxnId="{31513130-9119-43A5-8DFE-DFD2DD44BF59}">
      <dgm:prSet/>
      <dgm:spPr/>
      <dgm:t>
        <a:bodyPr/>
        <a:lstStyle/>
        <a:p>
          <a:endParaRPr lang="en-US"/>
        </a:p>
      </dgm:t>
    </dgm:pt>
    <dgm:pt modelId="{6F84DE0A-2328-4233-A606-0210171F2255}" type="pres">
      <dgm:prSet presAssocID="{8FF46855-9563-4741-ADF2-A4522CA87BA9}" presName="Name0" presStyleCnt="0">
        <dgm:presLayoutVars>
          <dgm:dir/>
          <dgm:resizeHandles val="exact"/>
        </dgm:presLayoutVars>
      </dgm:prSet>
      <dgm:spPr/>
    </dgm:pt>
    <dgm:pt modelId="{A31A97B8-BFB7-46DD-A3B6-58AE187FDE76}" type="pres">
      <dgm:prSet presAssocID="{9FE1AFE0-B422-44D9-AE51-C1F7E4D459A3}" presName="node" presStyleLbl="node1" presStyleIdx="0" presStyleCnt="4" custLinFactNeighborX="-1239">
        <dgm:presLayoutVars>
          <dgm:bulletEnabled val="1"/>
        </dgm:presLayoutVars>
      </dgm:prSet>
      <dgm:spPr/>
    </dgm:pt>
    <dgm:pt modelId="{8676D1CD-0131-4F97-A0A1-287F57A60CF7}" type="pres">
      <dgm:prSet presAssocID="{14CB7D67-4269-429C-9F21-B68DB918C6A5}" presName="sibTrans" presStyleLbl="sibTrans2D1" presStyleIdx="0" presStyleCnt="3"/>
      <dgm:spPr/>
    </dgm:pt>
    <dgm:pt modelId="{C82317B3-9D04-49AA-B76E-91C395BDCAFE}" type="pres">
      <dgm:prSet presAssocID="{14CB7D67-4269-429C-9F21-B68DB918C6A5}" presName="connectorText" presStyleLbl="sibTrans2D1" presStyleIdx="0" presStyleCnt="3"/>
      <dgm:spPr/>
    </dgm:pt>
    <dgm:pt modelId="{2E8DF303-9703-4C86-A5E7-443EA601B03B}" type="pres">
      <dgm:prSet presAssocID="{FE0981EB-1F38-485A-9B7E-328A223B2AAB}" presName="node" presStyleLbl="node1" presStyleIdx="1" presStyleCnt="4">
        <dgm:presLayoutVars>
          <dgm:bulletEnabled val="1"/>
        </dgm:presLayoutVars>
      </dgm:prSet>
      <dgm:spPr/>
    </dgm:pt>
    <dgm:pt modelId="{41639840-63E1-4BBD-9750-DC5E870467AE}" type="pres">
      <dgm:prSet presAssocID="{A5FCDF69-E39F-4FF5-A137-5EEB5C961662}" presName="sibTrans" presStyleLbl="sibTrans2D1" presStyleIdx="1" presStyleCnt="3"/>
      <dgm:spPr/>
    </dgm:pt>
    <dgm:pt modelId="{B4AFF6B4-13E1-4699-94E5-A772AC816AC4}" type="pres">
      <dgm:prSet presAssocID="{A5FCDF69-E39F-4FF5-A137-5EEB5C961662}" presName="connectorText" presStyleLbl="sibTrans2D1" presStyleIdx="1" presStyleCnt="3"/>
      <dgm:spPr/>
    </dgm:pt>
    <dgm:pt modelId="{54531C34-3743-4206-ABD8-700737223CDC}" type="pres">
      <dgm:prSet presAssocID="{8AC0BD57-3F84-46E1-A1B5-64C604D54B34}" presName="node" presStyleLbl="node1" presStyleIdx="2" presStyleCnt="4">
        <dgm:presLayoutVars>
          <dgm:bulletEnabled val="1"/>
        </dgm:presLayoutVars>
      </dgm:prSet>
      <dgm:spPr/>
    </dgm:pt>
    <dgm:pt modelId="{49E0731B-38B5-46F8-A568-97A985FBBF74}" type="pres">
      <dgm:prSet presAssocID="{909A7DD9-7E01-49FA-88FA-E0F2E421774B}" presName="sibTrans" presStyleLbl="sibTrans2D1" presStyleIdx="2" presStyleCnt="3"/>
      <dgm:spPr/>
    </dgm:pt>
    <dgm:pt modelId="{FC1DA45D-3A92-4F34-9520-63F3EB5C6F0C}" type="pres">
      <dgm:prSet presAssocID="{909A7DD9-7E01-49FA-88FA-E0F2E421774B}" presName="connectorText" presStyleLbl="sibTrans2D1" presStyleIdx="2" presStyleCnt="3"/>
      <dgm:spPr/>
    </dgm:pt>
    <dgm:pt modelId="{F8F6C166-25BB-4DF6-8AC1-0F74FC278C7B}" type="pres">
      <dgm:prSet presAssocID="{B0E46DA9-C0A0-46A4-AA6D-E7D8494AE2B6}" presName="node" presStyleLbl="node1" presStyleIdx="3" presStyleCnt="4">
        <dgm:presLayoutVars>
          <dgm:bulletEnabled val="1"/>
        </dgm:presLayoutVars>
      </dgm:prSet>
      <dgm:spPr/>
    </dgm:pt>
  </dgm:ptLst>
  <dgm:cxnLst>
    <dgm:cxn modelId="{DDFFF713-605C-4EDE-87AC-283BC65A21B4}" srcId="{8FF46855-9563-4741-ADF2-A4522CA87BA9}" destId="{8AC0BD57-3F84-46E1-A1B5-64C604D54B34}" srcOrd="2" destOrd="0" parTransId="{19962CCD-34E8-465D-8F2D-7B5F6DC012AF}" sibTransId="{909A7DD9-7E01-49FA-88FA-E0F2E421774B}"/>
    <dgm:cxn modelId="{F7331417-9073-4E61-B3D2-137DFE9870B3}" type="presOf" srcId="{8AC0BD57-3F84-46E1-A1B5-64C604D54B34}" destId="{54531C34-3743-4206-ABD8-700737223CDC}" srcOrd="0" destOrd="0" presId="urn:microsoft.com/office/officeart/2005/8/layout/process1"/>
    <dgm:cxn modelId="{A500C21E-5A69-46EA-8D8A-EFDE34779675}" type="presOf" srcId="{909A7DD9-7E01-49FA-88FA-E0F2E421774B}" destId="{FC1DA45D-3A92-4F34-9520-63F3EB5C6F0C}" srcOrd="1" destOrd="0" presId="urn:microsoft.com/office/officeart/2005/8/layout/process1"/>
    <dgm:cxn modelId="{4AC22C1F-8E7B-473D-BBB5-D0C94008525C}" type="presOf" srcId="{A5FCDF69-E39F-4FF5-A137-5EEB5C961662}" destId="{41639840-63E1-4BBD-9750-DC5E870467AE}" srcOrd="0" destOrd="0" presId="urn:microsoft.com/office/officeart/2005/8/layout/process1"/>
    <dgm:cxn modelId="{FFC7A120-F183-4D3C-AD55-C8DE13125249}" srcId="{8FF46855-9563-4741-ADF2-A4522CA87BA9}" destId="{FE0981EB-1F38-485A-9B7E-328A223B2AAB}" srcOrd="1" destOrd="0" parTransId="{6180A371-6C9F-4732-8956-A06E2C88AD7B}" sibTransId="{A5FCDF69-E39F-4FF5-A137-5EEB5C961662}"/>
    <dgm:cxn modelId="{31513130-9119-43A5-8DFE-DFD2DD44BF59}" srcId="{8FF46855-9563-4741-ADF2-A4522CA87BA9}" destId="{B0E46DA9-C0A0-46A4-AA6D-E7D8494AE2B6}" srcOrd="3" destOrd="0" parTransId="{98D8A552-0E80-426F-A402-4C220A5AC04A}" sibTransId="{F1A64CF7-7837-4DBE-99DE-52AF16BADB01}"/>
    <dgm:cxn modelId="{9D6A3A36-4658-4F05-971A-C530056B5D38}" type="presOf" srcId="{9FE1AFE0-B422-44D9-AE51-C1F7E4D459A3}" destId="{A31A97B8-BFB7-46DD-A3B6-58AE187FDE76}" srcOrd="0" destOrd="0" presId="urn:microsoft.com/office/officeart/2005/8/layout/process1"/>
    <dgm:cxn modelId="{ECC7DD5B-0D0A-4A3C-A6C1-2EDC95D9E71C}" type="presOf" srcId="{A5FCDF69-E39F-4FF5-A137-5EEB5C961662}" destId="{B4AFF6B4-13E1-4699-94E5-A772AC816AC4}" srcOrd="1" destOrd="0" presId="urn:microsoft.com/office/officeart/2005/8/layout/process1"/>
    <dgm:cxn modelId="{2D02BF6A-1A51-46FA-9B1A-E4062A3425DC}" type="presOf" srcId="{14CB7D67-4269-429C-9F21-B68DB918C6A5}" destId="{8676D1CD-0131-4F97-A0A1-287F57A60CF7}" srcOrd="0" destOrd="0" presId="urn:microsoft.com/office/officeart/2005/8/layout/process1"/>
    <dgm:cxn modelId="{2F412F52-5471-4F95-9844-77243DA593E1}" type="presOf" srcId="{8FF46855-9563-4741-ADF2-A4522CA87BA9}" destId="{6F84DE0A-2328-4233-A606-0210171F2255}" srcOrd="0" destOrd="0" presId="urn:microsoft.com/office/officeart/2005/8/layout/process1"/>
    <dgm:cxn modelId="{210C0685-CD22-4A98-B9AD-992C9FA58FB5}" type="presOf" srcId="{14CB7D67-4269-429C-9F21-B68DB918C6A5}" destId="{C82317B3-9D04-49AA-B76E-91C395BDCAFE}" srcOrd="1" destOrd="0" presId="urn:microsoft.com/office/officeart/2005/8/layout/process1"/>
    <dgm:cxn modelId="{9991278B-A39C-423F-BAFB-F8C4A6AD59EB}" type="presOf" srcId="{B0E46DA9-C0A0-46A4-AA6D-E7D8494AE2B6}" destId="{F8F6C166-25BB-4DF6-8AC1-0F74FC278C7B}" srcOrd="0" destOrd="0" presId="urn:microsoft.com/office/officeart/2005/8/layout/process1"/>
    <dgm:cxn modelId="{27EF6F8E-E3A6-4802-B303-800660156553}" type="presOf" srcId="{909A7DD9-7E01-49FA-88FA-E0F2E421774B}" destId="{49E0731B-38B5-46F8-A568-97A985FBBF74}" srcOrd="0" destOrd="0" presId="urn:microsoft.com/office/officeart/2005/8/layout/process1"/>
    <dgm:cxn modelId="{7B79DEBE-EFA7-442B-B70B-49D72F0E60B8}" srcId="{8FF46855-9563-4741-ADF2-A4522CA87BA9}" destId="{9FE1AFE0-B422-44D9-AE51-C1F7E4D459A3}" srcOrd="0" destOrd="0" parTransId="{0128AE05-C2BC-489A-B61D-F72AF4F7E639}" sibTransId="{14CB7D67-4269-429C-9F21-B68DB918C6A5}"/>
    <dgm:cxn modelId="{E2A67BF6-EEC2-4751-B825-632AB0A2CECD}" type="presOf" srcId="{FE0981EB-1F38-485A-9B7E-328A223B2AAB}" destId="{2E8DF303-9703-4C86-A5E7-443EA601B03B}" srcOrd="0" destOrd="0" presId="urn:microsoft.com/office/officeart/2005/8/layout/process1"/>
    <dgm:cxn modelId="{C37FB9DE-6917-49F5-B24B-9072985C5F7B}" type="presParOf" srcId="{6F84DE0A-2328-4233-A606-0210171F2255}" destId="{A31A97B8-BFB7-46DD-A3B6-58AE187FDE76}" srcOrd="0" destOrd="0" presId="urn:microsoft.com/office/officeart/2005/8/layout/process1"/>
    <dgm:cxn modelId="{4767DC63-FAFF-42C8-8E43-03325A36E11D}" type="presParOf" srcId="{6F84DE0A-2328-4233-A606-0210171F2255}" destId="{8676D1CD-0131-4F97-A0A1-287F57A60CF7}" srcOrd="1" destOrd="0" presId="urn:microsoft.com/office/officeart/2005/8/layout/process1"/>
    <dgm:cxn modelId="{1EA7D28D-19F2-44C9-8529-733B14D8FF24}" type="presParOf" srcId="{8676D1CD-0131-4F97-A0A1-287F57A60CF7}" destId="{C82317B3-9D04-49AA-B76E-91C395BDCAFE}" srcOrd="0" destOrd="0" presId="urn:microsoft.com/office/officeart/2005/8/layout/process1"/>
    <dgm:cxn modelId="{37896A91-B6AA-4BD9-AF16-80A0FC2E9FE9}" type="presParOf" srcId="{6F84DE0A-2328-4233-A606-0210171F2255}" destId="{2E8DF303-9703-4C86-A5E7-443EA601B03B}" srcOrd="2" destOrd="0" presId="urn:microsoft.com/office/officeart/2005/8/layout/process1"/>
    <dgm:cxn modelId="{8E18EB6A-6662-42F2-AE0D-D41A8E3350E9}" type="presParOf" srcId="{6F84DE0A-2328-4233-A606-0210171F2255}" destId="{41639840-63E1-4BBD-9750-DC5E870467AE}" srcOrd="3" destOrd="0" presId="urn:microsoft.com/office/officeart/2005/8/layout/process1"/>
    <dgm:cxn modelId="{BA2284E1-2BDD-4085-A243-8D02A77D3ABD}" type="presParOf" srcId="{41639840-63E1-4BBD-9750-DC5E870467AE}" destId="{B4AFF6B4-13E1-4699-94E5-A772AC816AC4}" srcOrd="0" destOrd="0" presId="urn:microsoft.com/office/officeart/2005/8/layout/process1"/>
    <dgm:cxn modelId="{32F495CA-E31B-4A56-9F9C-59120A55E696}" type="presParOf" srcId="{6F84DE0A-2328-4233-A606-0210171F2255}" destId="{54531C34-3743-4206-ABD8-700737223CDC}" srcOrd="4" destOrd="0" presId="urn:microsoft.com/office/officeart/2005/8/layout/process1"/>
    <dgm:cxn modelId="{861E121C-391D-4FAA-A9C9-440F9E9EE647}" type="presParOf" srcId="{6F84DE0A-2328-4233-A606-0210171F2255}" destId="{49E0731B-38B5-46F8-A568-97A985FBBF74}" srcOrd="5" destOrd="0" presId="urn:microsoft.com/office/officeart/2005/8/layout/process1"/>
    <dgm:cxn modelId="{4066CF15-9710-4664-9F42-33CC7C395F0B}" type="presParOf" srcId="{49E0731B-38B5-46F8-A568-97A985FBBF74}" destId="{FC1DA45D-3A92-4F34-9520-63F3EB5C6F0C}" srcOrd="0" destOrd="0" presId="urn:microsoft.com/office/officeart/2005/8/layout/process1"/>
    <dgm:cxn modelId="{10CEF488-BF20-4248-B687-195F2143C2E2}" type="presParOf" srcId="{6F84DE0A-2328-4233-A606-0210171F2255}" destId="{F8F6C166-25BB-4DF6-8AC1-0F74FC278C7B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1A97B8-BFB7-46DD-A3B6-58AE187FDE76}">
      <dsp:nvSpPr>
        <dsp:cNvPr id="0" name=""/>
        <dsp:cNvSpPr/>
      </dsp:nvSpPr>
      <dsp:spPr>
        <a:xfrm>
          <a:off x="0" y="0"/>
          <a:ext cx="1981913" cy="9449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u="sng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June 2025</a:t>
          </a:r>
          <a:br>
            <a:rPr lang="en-US" sz="1600" b="1" u="sng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6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Kickoff of Workstream</a:t>
          </a:r>
          <a:endParaRPr lang="en-US" sz="1600" b="1" u="sng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7677" y="27677"/>
        <a:ext cx="1926559" cy="889612"/>
      </dsp:txXfrm>
    </dsp:sp>
    <dsp:sp modelId="{8676D1CD-0131-4F97-A0A1-287F57A60CF7}">
      <dsp:nvSpPr>
        <dsp:cNvPr id="0" name=""/>
        <dsp:cNvSpPr/>
      </dsp:nvSpPr>
      <dsp:spPr>
        <a:xfrm>
          <a:off x="2182498" y="226725"/>
          <a:ext cx="425240" cy="4915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2182498" y="325028"/>
        <a:ext cx="297668" cy="294908"/>
      </dsp:txXfrm>
    </dsp:sp>
    <dsp:sp modelId="{2E8DF303-9703-4C86-A5E7-443EA601B03B}">
      <dsp:nvSpPr>
        <dsp:cNvPr id="0" name=""/>
        <dsp:cNvSpPr/>
      </dsp:nvSpPr>
      <dsp:spPr>
        <a:xfrm>
          <a:off x="2784253" y="0"/>
          <a:ext cx="1981913" cy="944966"/>
        </a:xfrm>
        <a:prstGeom prst="roundRect">
          <a:avLst>
            <a:gd name="adj" fmla="val 10000"/>
          </a:avLst>
        </a:prstGeom>
        <a:solidFill>
          <a:schemeClr val="accent2">
            <a:hueOff val="-795832"/>
            <a:satOff val="-4516"/>
            <a:lumOff val="1457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u="sng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Q3 and Q4 2025</a:t>
          </a:r>
          <a:br>
            <a:rPr lang="en-US" sz="1600" b="1" u="sng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6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Six Months Information Gathering</a:t>
          </a:r>
          <a:endParaRPr lang="en-US" sz="1600" b="1" u="sng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11930" y="27677"/>
        <a:ext cx="1926559" cy="889612"/>
      </dsp:txXfrm>
    </dsp:sp>
    <dsp:sp modelId="{41639840-63E1-4BBD-9750-DC5E870467AE}">
      <dsp:nvSpPr>
        <dsp:cNvPr id="0" name=""/>
        <dsp:cNvSpPr/>
      </dsp:nvSpPr>
      <dsp:spPr>
        <a:xfrm>
          <a:off x="4964358" y="226725"/>
          <a:ext cx="420165" cy="4915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193748"/>
            <a:satOff val="-6774"/>
            <a:lumOff val="2186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4964358" y="325028"/>
        <a:ext cx="294116" cy="294908"/>
      </dsp:txXfrm>
    </dsp:sp>
    <dsp:sp modelId="{54531C34-3743-4206-ABD8-700737223CDC}">
      <dsp:nvSpPr>
        <dsp:cNvPr id="0" name=""/>
        <dsp:cNvSpPr/>
      </dsp:nvSpPr>
      <dsp:spPr>
        <a:xfrm>
          <a:off x="5558932" y="0"/>
          <a:ext cx="1981913" cy="944966"/>
        </a:xfrm>
        <a:prstGeom prst="roundRect">
          <a:avLst>
            <a:gd name="adj" fmla="val 10000"/>
          </a:avLst>
        </a:prstGeom>
        <a:solidFill>
          <a:schemeClr val="accent2">
            <a:hueOff val="-1591664"/>
            <a:satOff val="-9031"/>
            <a:lumOff val="2915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u="sng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December 2025</a:t>
          </a:r>
          <a:br>
            <a:rPr lang="en-US" sz="1600" b="1" u="sng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6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Determination of next steps</a:t>
          </a:r>
          <a:endParaRPr lang="en-US" sz="1600" b="1" u="sng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586609" y="27677"/>
        <a:ext cx="1926559" cy="889612"/>
      </dsp:txXfrm>
    </dsp:sp>
    <dsp:sp modelId="{49E0731B-38B5-46F8-A568-97A985FBBF74}">
      <dsp:nvSpPr>
        <dsp:cNvPr id="0" name=""/>
        <dsp:cNvSpPr/>
      </dsp:nvSpPr>
      <dsp:spPr>
        <a:xfrm>
          <a:off x="7739036" y="226725"/>
          <a:ext cx="420165" cy="4915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2387496"/>
            <a:satOff val="-13547"/>
            <a:lumOff val="4372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100" kern="1200"/>
        </a:p>
      </dsp:txBody>
      <dsp:txXfrm>
        <a:off x="7739036" y="325028"/>
        <a:ext cx="294116" cy="294908"/>
      </dsp:txXfrm>
    </dsp:sp>
    <dsp:sp modelId="{F8F6C166-25BB-4DF6-8AC1-0F74FC278C7B}">
      <dsp:nvSpPr>
        <dsp:cNvPr id="0" name=""/>
        <dsp:cNvSpPr/>
      </dsp:nvSpPr>
      <dsp:spPr>
        <a:xfrm>
          <a:off x="8333611" y="0"/>
          <a:ext cx="1981913" cy="944966"/>
        </a:xfrm>
        <a:prstGeom prst="roundRect">
          <a:avLst>
            <a:gd name="adj" fmla="val 10000"/>
          </a:avLst>
        </a:prstGeom>
        <a:solidFill>
          <a:schemeClr val="accent2">
            <a:hueOff val="-2387496"/>
            <a:satOff val="-13547"/>
            <a:lumOff val="4372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u="sng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2026</a:t>
          </a:r>
          <a:br>
            <a:rPr lang="en-US" sz="1600" b="1" u="sng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n-US" sz="1600" b="0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Act on agreed next steps</a:t>
          </a:r>
          <a:endParaRPr lang="en-US" sz="1600" b="1" u="sng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8361288" y="27677"/>
        <a:ext cx="1926559" cy="8896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477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3853" y="0"/>
            <a:ext cx="302477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46125" y="1143000"/>
            <a:ext cx="5487988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024" y="4400550"/>
            <a:ext cx="558419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6"/>
            <a:ext cx="302477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3853" y="8685216"/>
            <a:ext cx="302477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612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4.pn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1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1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4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1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1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565356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089696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168943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6169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32142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618933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4388233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and IESB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40998386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, 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1704" y="164884"/>
            <a:ext cx="1815806" cy="1968716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250216" y="164884"/>
            <a:ext cx="2727524" cy="950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2267510" y="1050660"/>
            <a:ext cx="2710230" cy="99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53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DCCF79A-FB85-03A6-01BD-6C114AB5B8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99442" y="282256"/>
            <a:ext cx="2923007" cy="1018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2DAC97-A3C1-67CD-AF8C-755A6BA9BC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3222449" y="226591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33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BS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68129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205887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Auditing and Assurance Standards Board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16321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712385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7BD668-652B-8325-2B91-3801AB7ED57E}"/>
              </a:ext>
            </a:extLst>
          </p:cNvPr>
          <p:cNvSpPr txBox="1"/>
          <p:nvPr userDrawn="1"/>
        </p:nvSpPr>
        <p:spPr>
          <a:xfrm>
            <a:off x="463296" y="3589735"/>
            <a:ext cx="1074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Ethics Standards Board for Accountants</a:t>
            </a:r>
          </a:p>
        </p:txBody>
      </p:sp>
    </p:spTree>
    <p:extLst>
      <p:ext uri="{BB962C8B-B14F-4D97-AF65-F5344CB8AC3E}">
        <p14:creationId xmlns:p14="http://schemas.microsoft.com/office/powerpoint/2010/main" val="1164645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72639909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www.IFEA.org</a:t>
            </a: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, IESBA closing follow 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1533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424871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IAASB &amp; IESBA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276587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pic>
        <p:nvPicPr>
          <p:cNvPr id="7" name="Picture 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553AEBA8-BFE5-DBFD-7D6F-6C598976B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6283" y="4508723"/>
            <a:ext cx="406122" cy="41492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0DE6484-1B62-5DC6-7409-D056A3F1CAAC}"/>
              </a:ext>
            </a:extLst>
          </p:cNvPr>
          <p:cNvSpPr txBox="1"/>
          <p:nvPr userDrawn="1"/>
        </p:nvSpPr>
        <p:spPr>
          <a:xfrm>
            <a:off x="875182" y="4600477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@IAASB_News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AB40D-5F99-34F6-B72B-6DACDC1280DF}"/>
              </a:ext>
            </a:extLst>
          </p:cNvPr>
          <p:cNvSpPr txBox="1"/>
          <p:nvPr userDrawn="1"/>
        </p:nvSpPr>
        <p:spPr>
          <a:xfrm>
            <a:off x="875183" y="5090088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>
                <a:solidFill>
                  <a:schemeClr val="accent1"/>
                </a:solidFill>
              </a:rPr>
              <a:t>@International Auditing and Assurance</a:t>
            </a:r>
            <a:br>
              <a:rPr lang="en-US" sz="2000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      Standards Board</a:t>
            </a:r>
          </a:p>
        </p:txBody>
      </p:sp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7AB30265-D7CD-A78B-8793-FCF80C55B5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6283" y="5186610"/>
            <a:ext cx="485507" cy="412042"/>
          </a:xfrm>
          <a:prstGeom prst="rect">
            <a:avLst/>
          </a:prstGeom>
        </p:spPr>
      </p:pic>
      <p:pic>
        <p:nvPicPr>
          <p:cNvPr id="14" name="Picture 13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82DEAAE3-F98F-C9F7-5C37-C3FF1F8CD46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362892" y="5938480"/>
            <a:ext cx="512290" cy="3378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F1F0487-098F-568B-57F3-C3EF3C1D0F6F}"/>
              </a:ext>
            </a:extLst>
          </p:cNvPr>
          <p:cNvSpPr txBox="1"/>
          <p:nvPr userDrawn="1"/>
        </p:nvSpPr>
        <p:spPr>
          <a:xfrm>
            <a:off x="875183" y="5792821"/>
            <a:ext cx="5220818" cy="743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>
              <a:lnSpc>
                <a:spcPts val="2600"/>
              </a:lnSpc>
            </a:pP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@International Auditing &amp; Assurance</a:t>
            </a:r>
            <a:b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</a:br>
            <a:r>
              <a:rPr lang="en-US" sz="2000" kern="120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     Standards Board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677629-C231-1A38-935D-A8D127E69CFC}"/>
              </a:ext>
            </a:extLst>
          </p:cNvPr>
          <p:cNvGrpSpPr/>
          <p:nvPr userDrawn="1"/>
        </p:nvGrpSpPr>
        <p:grpSpPr>
          <a:xfrm>
            <a:off x="1574756" y="1809203"/>
            <a:ext cx="2496065" cy="2434281"/>
            <a:chOff x="8723870" y="3303373"/>
            <a:chExt cx="2496065" cy="2434281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6D7AB8A-398A-678F-F5D7-30B5EE4E3223}"/>
                </a:ext>
              </a:extLst>
            </p:cNvPr>
            <p:cNvSpPr/>
            <p:nvPr userDrawn="1"/>
          </p:nvSpPr>
          <p:spPr>
            <a:xfrm>
              <a:off x="8785654" y="3303373"/>
              <a:ext cx="2434281" cy="2434281"/>
            </a:xfrm>
            <a:prstGeom prst="ellipse">
              <a:avLst/>
            </a:prstGeom>
            <a:solidFill>
              <a:schemeClr val="accent3">
                <a:alpha val="89617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2FEF5F8-F510-CE33-373E-6CF50CECEDE8}"/>
                </a:ext>
              </a:extLst>
            </p:cNvPr>
            <p:cNvSpPr txBox="1"/>
            <p:nvPr userDrawn="1"/>
          </p:nvSpPr>
          <p:spPr>
            <a:xfrm>
              <a:off x="8723870" y="4321945"/>
              <a:ext cx="247135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www.IAASB.org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CB8FA45-F794-78A3-3C31-32E53DBABA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rcRect r="69180"/>
            <a:stretch/>
          </p:blipFill>
          <p:spPr>
            <a:xfrm>
              <a:off x="9378081" y="3316246"/>
              <a:ext cx="1112805" cy="1258522"/>
            </a:xfrm>
            <a:prstGeom prst="rect">
              <a:avLst/>
            </a:prstGeom>
          </p:spPr>
        </p:pic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7DCAE162-688D-F402-D4F8-037DFFC5595F}"/>
              </a:ext>
            </a:extLst>
          </p:cNvPr>
          <p:cNvSpPr txBox="1"/>
          <p:nvPr userDrawn="1"/>
        </p:nvSpPr>
        <p:spPr>
          <a:xfrm>
            <a:off x="7337213" y="4571248"/>
            <a:ext cx="40406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solidFill>
                  <a:schemeClr val="accent1"/>
                </a:solidFill>
              </a:rPr>
              <a:t>@Ethics_Board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DBC7BD-B30B-8CD0-E9EC-05AFEBCFB19F}"/>
              </a:ext>
            </a:extLst>
          </p:cNvPr>
          <p:cNvSpPr txBox="1"/>
          <p:nvPr userDrawn="1"/>
        </p:nvSpPr>
        <p:spPr>
          <a:xfrm>
            <a:off x="7355545" y="5144958"/>
            <a:ext cx="289457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869A8E0-6DA3-620A-04FA-730CE8C2A3E9}"/>
              </a:ext>
            </a:extLst>
          </p:cNvPr>
          <p:cNvSpPr txBox="1"/>
          <p:nvPr userDrawn="1"/>
        </p:nvSpPr>
        <p:spPr>
          <a:xfrm>
            <a:off x="7368936" y="5833625"/>
            <a:ext cx="3314700" cy="519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000">
                <a:solidFill>
                  <a:schemeClr val="accent1"/>
                </a:solidFill>
              </a:rPr>
              <a:t>@IESBA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DCE82F-8C19-2CF2-508E-795E9F9EBC50}"/>
              </a:ext>
            </a:extLst>
          </p:cNvPr>
          <p:cNvGrpSpPr/>
          <p:nvPr userDrawn="1"/>
        </p:nvGrpSpPr>
        <p:grpSpPr>
          <a:xfrm>
            <a:off x="7615240" y="1868284"/>
            <a:ext cx="2434281" cy="2434281"/>
            <a:chOff x="13227907" y="2992272"/>
            <a:chExt cx="2434281" cy="2434281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1A2B2C00-BE84-1E33-A807-C124D8E4BECA}"/>
                </a:ext>
              </a:extLst>
            </p:cNvPr>
            <p:cNvSpPr/>
            <p:nvPr userDrawn="1"/>
          </p:nvSpPr>
          <p:spPr>
            <a:xfrm>
              <a:off x="13227907" y="2992272"/>
              <a:ext cx="2434281" cy="2434281"/>
            </a:xfrm>
            <a:prstGeom prst="ellipse">
              <a:avLst/>
            </a:prstGeom>
            <a:solidFill>
              <a:schemeClr val="accent4">
                <a:alpha val="77603"/>
              </a:schemeClr>
            </a:solidFill>
            <a:ln w="412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3A8E6C2-E2A7-2075-A78D-4E68F2315DB4}"/>
                </a:ext>
              </a:extLst>
            </p:cNvPr>
            <p:cNvSpPr txBox="1"/>
            <p:nvPr userDrawn="1"/>
          </p:nvSpPr>
          <p:spPr>
            <a:xfrm>
              <a:off x="13326761" y="4084984"/>
              <a:ext cx="22489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0" cap="none" spc="0">
                  <a:ln w="0"/>
                  <a:solidFill>
                    <a:schemeClr val="accent2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Register and subscribe for updates @ www.EthicsBoard.org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7B4FC41-8C8D-1691-E215-2F0C35BA56B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rcRect l="3046" t="11287" r="71054" b="17066"/>
            <a:stretch/>
          </p:blipFill>
          <p:spPr>
            <a:xfrm>
              <a:off x="13944600" y="3099365"/>
              <a:ext cx="1025610" cy="1037967"/>
            </a:xfrm>
            <a:prstGeom prst="rect">
              <a:avLst/>
            </a:prstGeom>
          </p:spPr>
        </p:pic>
      </p:grpSp>
      <p:pic>
        <p:nvPicPr>
          <p:cNvPr id="30" name="Picture 29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082051F-6119-72DF-0B65-64B4E5EB7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70038" y="4508723"/>
            <a:ext cx="406122" cy="414921"/>
          </a:xfrm>
          <a:prstGeom prst="rect">
            <a:avLst/>
          </a:prstGeom>
        </p:spPr>
      </p:pic>
      <p:pic>
        <p:nvPicPr>
          <p:cNvPr id="31" name="Picture 30" descr="A blue and black logo&#10;&#10;Description automatically generated">
            <a:extLst>
              <a:ext uri="{FF2B5EF4-FFF2-40B4-BE49-F238E27FC236}">
                <a16:creationId xmlns:a16="http://schemas.microsoft.com/office/drawing/2014/main" id="{3F0D2B6D-C6D5-17C9-244C-E80153F8A8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70038" y="5255835"/>
            <a:ext cx="485507" cy="412042"/>
          </a:xfrm>
          <a:prstGeom prst="rect">
            <a:avLst/>
          </a:prstGeom>
        </p:spPr>
      </p:pic>
      <p:pic>
        <p:nvPicPr>
          <p:cNvPr id="32" name="Picture 3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3AABE50-E96A-C066-BCFC-F3DE1629D97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6856646" y="5938480"/>
            <a:ext cx="512290" cy="337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947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30599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9466254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1648949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2442649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82720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2760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97476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381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23136272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1224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9056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4240552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70493151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215667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63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251981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891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207796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1411870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1A4C7D-084D-5D72-1844-5829A734751F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10107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DBACDE-97DF-64CA-7763-DA19AA2C8A7D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6376778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8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 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72B4E2-4AB8-E6C1-1AC4-13C89D9BB493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904332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>
          <p15:clr>
            <a:srgbClr val="FBAE40"/>
          </p15:clr>
        </p15:guide>
        <p15:guide id="2" pos="1368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8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22697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601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48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2576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601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48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C1D619-6292-49B0-2C4F-1F8260C337DA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6804388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8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for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E99EFBB-D0AE-63F0-61B0-717F5005CC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360229" y="2915710"/>
            <a:ext cx="3188945" cy="345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422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74.xml"/><Relationship Id="rId10" Type="http://schemas.openxmlformats.org/officeDocument/2006/relationships/theme" Target="../theme/theme10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1.xml"/><Relationship Id="rId7" Type="http://schemas.openxmlformats.org/officeDocument/2006/relationships/theme" Target="../theme/theme11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3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31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theme" Target="../theme/theme7.xml"/><Relationship Id="rId5" Type="http://schemas.openxmlformats.org/officeDocument/2006/relationships/slideLayout" Target="../slideLayouts/slideLayout53.xml"/><Relationship Id="rId4" Type="http://schemas.openxmlformats.org/officeDocument/2006/relationships/slideLayout" Target="../slideLayouts/slideLayout5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65.xml"/><Relationship Id="rId10" Type="http://schemas.openxmlformats.org/officeDocument/2006/relationships/theme" Target="../theme/theme9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564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5997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31852A4-56C9-54AE-47A0-A4B569EF289D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rcRect/>
          <a:stretch/>
        </p:blipFill>
        <p:spPr>
          <a:xfrm>
            <a:off x="377104" y="6093911"/>
            <a:ext cx="1640374" cy="5717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A7510D-8BFD-9F0D-DD94-599B8EC08DBD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/>
          <a:stretch/>
        </p:blipFill>
        <p:spPr>
          <a:xfrm>
            <a:off x="2162479" y="6093911"/>
            <a:ext cx="1712056" cy="626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52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9/11/2025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2" r:id="rId2"/>
    <p:sldLayoutId id="2147483763" r:id="rId3"/>
    <p:sldLayoutId id="2147483743" r:id="rId4"/>
    <p:sldLayoutId id="2147483744" r:id="rId5"/>
    <p:sldLayoutId id="2147483745" r:id="rId6"/>
    <p:sldLayoutId id="2147483746" r:id="rId7"/>
    <p:sldLayoutId id="2147483704" r:id="rId8"/>
    <p:sldLayoutId id="2147483765" r:id="rId9"/>
    <p:sldLayoutId id="214748379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  <p:sldLayoutId id="214748376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51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1C266-2088-45C8-A12A-D56769E82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59" y="2361201"/>
            <a:ext cx="6721533" cy="2135598"/>
          </a:xfrm>
        </p:spPr>
        <p:txBody>
          <a:bodyPr>
            <a:noAutofit/>
          </a:bodyPr>
          <a:lstStyle/>
          <a:p>
            <a:pPr>
              <a:lnSpc>
                <a:spcPts val="5000"/>
              </a:lnSpc>
            </a:pPr>
            <a:r>
              <a:rPr lang="en-US" sz="3600" b="1" dirty="0">
                <a:solidFill>
                  <a:srgbClr val="4B5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Initiatives</a:t>
            </a:r>
            <a:br>
              <a:rPr lang="en-US" sz="3600" dirty="0"/>
            </a:br>
            <a:endParaRPr lang="en-US" sz="2800" dirty="0">
              <a:solidFill>
                <a:srgbClr val="637C79"/>
              </a:solidFill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909EA3A-8628-EFB6-A272-A9812EF94135}"/>
              </a:ext>
            </a:extLst>
          </p:cNvPr>
          <p:cNvSpPr txBox="1">
            <a:spLocks/>
          </p:cNvSpPr>
          <p:nvPr/>
        </p:nvSpPr>
        <p:spPr>
          <a:xfrm>
            <a:off x="526059" y="6067867"/>
            <a:ext cx="5445035" cy="5665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  <a:spcBef>
                <a:spcPts val="600"/>
              </a:spcBef>
            </a:pPr>
            <a:r>
              <a:rPr lang="en-US">
                <a:solidFill>
                  <a:schemeClr val="accent4">
                    <a:lumMod val="50000"/>
                  </a:schemeClr>
                </a:solidFill>
              </a:rPr>
              <a:t>IESBA Sept 2025 meeting</a:t>
            </a:r>
          </a:p>
        </p:txBody>
      </p:sp>
    </p:spTree>
    <p:extLst>
      <p:ext uri="{BB962C8B-B14F-4D97-AF65-F5344CB8AC3E}">
        <p14:creationId xmlns:p14="http://schemas.microsoft.com/office/powerpoint/2010/main" val="2614527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331BF2A0-EE65-0E8E-D270-094A321192F4}"/>
              </a:ext>
            </a:extLst>
          </p:cNvPr>
          <p:cNvSpPr/>
          <p:nvPr/>
        </p:nvSpPr>
        <p:spPr>
          <a:xfrm>
            <a:off x="6825655" y="2990944"/>
            <a:ext cx="4341189" cy="212030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1FABB8A-E58B-5DCB-1A7B-7AA3B64112C1}"/>
              </a:ext>
            </a:extLst>
          </p:cNvPr>
          <p:cNvSpPr/>
          <p:nvPr/>
        </p:nvSpPr>
        <p:spPr>
          <a:xfrm>
            <a:off x="2657475" y="2722739"/>
            <a:ext cx="3663950" cy="50327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E5450615-EFA7-1381-75D0-9E7A3C23F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b="1" dirty="0">
                <a:solidFill>
                  <a:srgbClr val="4B5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Position Initiative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1B42C450-6C65-C58A-6CA5-1A3CAC36E58D}"/>
              </a:ext>
            </a:extLst>
          </p:cNvPr>
          <p:cNvSpPr txBox="1">
            <a:spLocks/>
          </p:cNvSpPr>
          <p:nvPr/>
        </p:nvSpPr>
        <p:spPr>
          <a:xfrm>
            <a:off x="1028699" y="1943895"/>
            <a:ext cx="6238372" cy="65044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4B5E7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The IAASB’s Strategy and Work Plan for 2024–2027 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C8809DDD-A5B0-40AE-31A8-771505AF0EFD}"/>
              </a:ext>
            </a:extLst>
          </p:cNvPr>
          <p:cNvSpPr txBox="1">
            <a:spLocks/>
          </p:cNvSpPr>
          <p:nvPr/>
        </p:nvSpPr>
        <p:spPr>
          <a:xfrm>
            <a:off x="6917799" y="2990944"/>
            <a:ext cx="4127653" cy="2120302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>
                    <a:lumMod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…on addressing the impact of technology in the IAASB’s standards, including the Board’s vision and roadmap. 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CFD3D3">
                    <a:lumMod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This position will inform standard-setting and related activities during the Work Plan period. </a:t>
            </a:r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6D856650-4E03-DE36-4E27-9A578FCC401A}"/>
              </a:ext>
            </a:extLst>
          </p:cNvPr>
          <p:cNvSpPr txBox="1">
            <a:spLocks/>
          </p:cNvSpPr>
          <p:nvPr/>
        </p:nvSpPr>
        <p:spPr>
          <a:xfrm>
            <a:off x="1028699" y="2792588"/>
            <a:ext cx="5837768" cy="24470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>
                    <a:lumMod val="2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marR="0" lvl="0" indent="-2317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Initiative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 Establish a Technology Position…</a:t>
            </a:r>
          </a:p>
          <a:p>
            <a:pPr marL="231775" marR="0" lvl="0" indent="-2317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31775" marR="0" lvl="0" indent="-231775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Commencement date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  <a:sym typeface="Wingdings" panose="05000000000000000000" pitchFamily="2" charset="2"/>
              </a:rPr>
              <a:t>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H1 - 2024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C2D7A4F-48D0-C10B-3FF1-D9FB85535BC0}"/>
              </a:ext>
            </a:extLst>
          </p:cNvPr>
          <p:cNvCxnSpPr/>
          <p:nvPr/>
        </p:nvCxnSpPr>
        <p:spPr>
          <a:xfrm>
            <a:off x="6321425" y="2722739"/>
            <a:ext cx="0" cy="503274"/>
          </a:xfrm>
          <a:prstGeom prst="line">
            <a:avLst/>
          </a:prstGeom>
          <a:ln w="127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Freeform 30">
            <a:extLst>
              <a:ext uri="{FF2B5EF4-FFF2-40B4-BE49-F238E27FC236}">
                <a16:creationId xmlns:a16="http://schemas.microsoft.com/office/drawing/2014/main" id="{206F86E8-6320-B472-A9A4-08A4BF8A0A02}"/>
              </a:ext>
            </a:extLst>
          </p:cNvPr>
          <p:cNvSpPr/>
          <p:nvPr/>
        </p:nvSpPr>
        <p:spPr>
          <a:xfrm>
            <a:off x="6321425" y="2990944"/>
            <a:ext cx="504230" cy="2125152"/>
          </a:xfrm>
          <a:custGeom>
            <a:avLst/>
            <a:gdLst>
              <a:gd name="connsiteX0" fmla="*/ 0 w 1169582"/>
              <a:gd name="connsiteY0" fmla="*/ 0 h 942754"/>
              <a:gd name="connsiteX1" fmla="*/ 1169582 w 1169582"/>
              <a:gd name="connsiteY1" fmla="*/ 0 h 942754"/>
              <a:gd name="connsiteX2" fmla="*/ 1169582 w 1169582"/>
              <a:gd name="connsiteY2" fmla="*/ 942754 h 942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9582" h="942754">
                <a:moveTo>
                  <a:pt x="0" y="0"/>
                </a:moveTo>
                <a:lnTo>
                  <a:pt x="1169582" y="0"/>
                </a:lnTo>
                <a:lnTo>
                  <a:pt x="1169582" y="942754"/>
                </a:lnTo>
              </a:path>
            </a:pathLst>
          </a:custGeom>
          <a:noFill/>
          <a:ln w="127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0416F1F5-9068-4734-E74C-86D46179E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880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92D984E9-A092-57B9-6A1E-45D3E13DB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rgbClr val="4B5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Position Framework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0C0D76-0C75-CE62-2A85-DC037E3BE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A diagram of components of a computer&#10;&#10;Description automatically generated">
            <a:extLst>
              <a:ext uri="{FF2B5EF4-FFF2-40B4-BE49-F238E27FC236}">
                <a16:creationId xmlns:a16="http://schemas.microsoft.com/office/drawing/2014/main" id="{9868269E-F124-1D5D-A1D1-16513368C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078" y="1716506"/>
            <a:ext cx="5972404" cy="440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876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606E9-7101-903D-7AD4-AED597004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45C6A393-6542-B0A7-F70A-DAB48B93DAE6}"/>
              </a:ext>
            </a:extLst>
          </p:cNvPr>
          <p:cNvSpPr txBox="1">
            <a:spLocks/>
          </p:cNvSpPr>
          <p:nvPr/>
        </p:nvSpPr>
        <p:spPr>
          <a:xfrm>
            <a:off x="2094032" y="1935939"/>
            <a:ext cx="7439380" cy="387098"/>
          </a:xfrm>
          <a:prstGeom prst="rect">
            <a:avLst/>
          </a:prstGeom>
          <a:solidFill>
            <a:srgbClr val="4B5E7C"/>
          </a:solidFill>
        </p:spPr>
        <p:txBody>
          <a:bodyPr lIns="91440" tIns="0" rIns="0" bIns="0"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Terminology</a:t>
            </a:r>
          </a:p>
        </p:txBody>
      </p:sp>
      <p:sp>
        <p:nvSpPr>
          <p:cNvPr id="27" name="Text Placeholder 12">
            <a:extLst>
              <a:ext uri="{FF2B5EF4-FFF2-40B4-BE49-F238E27FC236}">
                <a16:creationId xmlns:a16="http://schemas.microsoft.com/office/drawing/2014/main" id="{BF5BB467-C60B-8066-EDBC-B904EE9ED8EF}"/>
              </a:ext>
            </a:extLst>
          </p:cNvPr>
          <p:cNvSpPr txBox="1">
            <a:spLocks/>
          </p:cNvSpPr>
          <p:nvPr/>
        </p:nvSpPr>
        <p:spPr>
          <a:xfrm>
            <a:off x="2094032" y="2405930"/>
            <a:ext cx="7439380" cy="344277"/>
          </a:xfrm>
          <a:prstGeom prst="rect">
            <a:avLst/>
          </a:prstGeom>
          <a:solidFill>
            <a:srgbClr val="4B5E7C"/>
          </a:solidFill>
        </p:spPr>
        <p:txBody>
          <a:bodyPr lIns="91440" tIns="0" rIns="0" bIns="0"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 startAt="2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Conceptual Framework</a:t>
            </a:r>
          </a:p>
        </p:txBody>
      </p:sp>
      <p:sp>
        <p:nvSpPr>
          <p:cNvPr id="28" name="Text Placeholder 12">
            <a:extLst>
              <a:ext uri="{FF2B5EF4-FFF2-40B4-BE49-F238E27FC236}">
                <a16:creationId xmlns:a16="http://schemas.microsoft.com/office/drawing/2014/main" id="{260DFB11-AA30-DFB4-DA10-DB32402EB063}"/>
              </a:ext>
            </a:extLst>
          </p:cNvPr>
          <p:cNvSpPr txBox="1">
            <a:spLocks/>
          </p:cNvSpPr>
          <p:nvPr/>
        </p:nvSpPr>
        <p:spPr>
          <a:xfrm>
            <a:off x="2094029" y="2852409"/>
            <a:ext cx="7439379" cy="388205"/>
          </a:xfrm>
          <a:prstGeom prst="rect">
            <a:avLst/>
          </a:prstGeom>
          <a:solidFill>
            <a:srgbClr val="4B5E7C"/>
          </a:solidFill>
        </p:spPr>
        <p:txBody>
          <a:bodyPr lIns="91440" tIns="0" rIns="0" bIns="0"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 startAt="3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Quality Management</a:t>
            </a:r>
          </a:p>
        </p:txBody>
      </p:sp>
      <p:sp>
        <p:nvSpPr>
          <p:cNvPr id="29" name="Text Placeholder 12">
            <a:extLst>
              <a:ext uri="{FF2B5EF4-FFF2-40B4-BE49-F238E27FC236}">
                <a16:creationId xmlns:a16="http://schemas.microsoft.com/office/drawing/2014/main" id="{4E92F5A7-422E-4BEB-FCA1-61F52486F91C}"/>
              </a:ext>
            </a:extLst>
          </p:cNvPr>
          <p:cNvSpPr txBox="1">
            <a:spLocks/>
          </p:cNvSpPr>
          <p:nvPr/>
        </p:nvSpPr>
        <p:spPr>
          <a:xfrm>
            <a:off x="2094030" y="3329013"/>
            <a:ext cx="7439378" cy="388205"/>
          </a:xfrm>
          <a:prstGeom prst="rect">
            <a:avLst/>
          </a:prstGeom>
          <a:solidFill>
            <a:srgbClr val="4B5E7C"/>
          </a:solidFill>
        </p:spPr>
        <p:txBody>
          <a:bodyPr lIns="91440" tIns="0" rIns="0" bIns="0"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 startAt="4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Determining whether to perform technology-enabled procedures</a:t>
            </a:r>
          </a:p>
        </p:txBody>
      </p:sp>
      <p:sp>
        <p:nvSpPr>
          <p:cNvPr id="30" name="Text Placeholder 12">
            <a:extLst>
              <a:ext uri="{FF2B5EF4-FFF2-40B4-BE49-F238E27FC236}">
                <a16:creationId xmlns:a16="http://schemas.microsoft.com/office/drawing/2014/main" id="{96D4ED9A-7F1F-B5ED-DDC6-70BBDD022E56}"/>
              </a:ext>
            </a:extLst>
          </p:cNvPr>
          <p:cNvSpPr txBox="1">
            <a:spLocks/>
          </p:cNvSpPr>
          <p:nvPr/>
        </p:nvSpPr>
        <p:spPr>
          <a:xfrm>
            <a:off x="2094029" y="3803014"/>
            <a:ext cx="7439378" cy="388204"/>
          </a:xfrm>
          <a:prstGeom prst="rect">
            <a:avLst/>
          </a:prstGeom>
          <a:solidFill>
            <a:srgbClr val="4B5E7C"/>
          </a:solidFill>
        </p:spPr>
        <p:txBody>
          <a:bodyPr lIns="91440" tIns="0" rIns="0" bIns="0"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 startAt="5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Entities’ use of technology</a:t>
            </a:r>
          </a:p>
        </p:txBody>
      </p:sp>
      <p:sp>
        <p:nvSpPr>
          <p:cNvPr id="31" name="Text Placeholder 12">
            <a:extLst>
              <a:ext uri="{FF2B5EF4-FFF2-40B4-BE49-F238E27FC236}">
                <a16:creationId xmlns:a16="http://schemas.microsoft.com/office/drawing/2014/main" id="{E6C09DC1-F091-50E5-422E-E4A441F60DAE}"/>
              </a:ext>
            </a:extLst>
          </p:cNvPr>
          <p:cNvSpPr txBox="1">
            <a:spLocks/>
          </p:cNvSpPr>
          <p:nvPr/>
        </p:nvSpPr>
        <p:spPr>
          <a:xfrm>
            <a:off x="2094029" y="4285466"/>
            <a:ext cx="7439378" cy="356241"/>
          </a:xfrm>
          <a:prstGeom prst="rect">
            <a:avLst/>
          </a:prstGeom>
          <a:solidFill>
            <a:srgbClr val="4B5E7C"/>
          </a:solidFill>
        </p:spPr>
        <p:txBody>
          <a:bodyPr lIns="91440" tIns="0" rIns="0" bIns="0"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 startAt="6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Performing technology-enabled procedures</a:t>
            </a:r>
          </a:p>
        </p:txBody>
      </p:sp>
      <p:sp>
        <p:nvSpPr>
          <p:cNvPr id="32" name="Text Placeholder 12">
            <a:extLst>
              <a:ext uri="{FF2B5EF4-FFF2-40B4-BE49-F238E27FC236}">
                <a16:creationId xmlns:a16="http://schemas.microsoft.com/office/drawing/2014/main" id="{380C3FC8-1F9C-800E-C428-D8C3E54EDD2B}"/>
              </a:ext>
            </a:extLst>
          </p:cNvPr>
          <p:cNvSpPr txBox="1">
            <a:spLocks/>
          </p:cNvSpPr>
          <p:nvPr/>
        </p:nvSpPr>
        <p:spPr>
          <a:xfrm>
            <a:off x="2094028" y="4727937"/>
            <a:ext cx="7439379" cy="431704"/>
          </a:xfrm>
          <a:prstGeom prst="rect">
            <a:avLst/>
          </a:prstGeom>
          <a:solidFill>
            <a:srgbClr val="4B5E7C"/>
          </a:solidFill>
        </p:spPr>
        <p:txBody>
          <a:bodyPr lIns="91440" tIns="0" rIns="0" bIns="0"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 startAt="7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Using the work of a (management’s or auditor’s) expert</a:t>
            </a:r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4DF707C0-A06A-3747-535E-E3CDB883566C}"/>
              </a:ext>
            </a:extLst>
          </p:cNvPr>
          <p:cNvSpPr txBox="1">
            <a:spLocks/>
          </p:cNvSpPr>
          <p:nvPr/>
        </p:nvSpPr>
        <p:spPr>
          <a:xfrm>
            <a:off x="2094028" y="5263244"/>
            <a:ext cx="7439378" cy="431704"/>
          </a:xfrm>
          <a:prstGeom prst="rect">
            <a:avLst/>
          </a:prstGeom>
          <a:solidFill>
            <a:srgbClr val="4B5E7C"/>
          </a:solidFill>
        </p:spPr>
        <p:txBody>
          <a:bodyPr lIns="91440" tIns="0" rIns="0" bIns="0"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rabicPeriod" startAt="8"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Technological Resources and Professional Skepticism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DB70FE14-D4B8-5473-DD7B-69EC0F1D0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itle 10">
            <a:extLst>
              <a:ext uri="{FF2B5EF4-FFF2-40B4-BE49-F238E27FC236}">
                <a16:creationId xmlns:a16="http://schemas.microsoft.com/office/drawing/2014/main" id="{F62405ED-F0E4-E26E-8B66-ED7F8D13E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4636" y="458069"/>
            <a:ext cx="10738184" cy="518672"/>
          </a:xfrm>
        </p:spPr>
        <p:txBody>
          <a:bodyPr/>
          <a:lstStyle/>
          <a:p>
            <a:r>
              <a:rPr lang="en-US" sz="3600" b="1" dirty="0">
                <a:solidFill>
                  <a:srgbClr val="4B5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Component 2: Actioning the Technology Position Statement </a:t>
            </a:r>
            <a:br>
              <a:rPr lang="en-US" sz="3600" b="1" dirty="0">
                <a:solidFill>
                  <a:srgbClr val="4B5E7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cap="small" dirty="0">
                <a:solidFill>
                  <a:srgbClr val="637C79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8 themes of the Catalog</a:t>
            </a:r>
            <a:br>
              <a:rPr lang="en-US" sz="3600" dirty="0">
                <a:solidFill>
                  <a:srgbClr val="637C7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3600" b="1" dirty="0">
              <a:solidFill>
                <a:srgbClr val="4B5E7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50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D5EEFD-F4C6-8C98-86E5-BDA487A61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FE6080-7E18-9603-68A4-B22645AE7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AF782401-F243-F0D0-8616-78771F9037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63052"/>
            <a:ext cx="10134600" cy="566597"/>
          </a:xfrm>
        </p:spPr>
        <p:txBody>
          <a:bodyPr>
            <a:normAutofit/>
          </a:bodyPr>
          <a:lstStyle/>
          <a:p>
            <a:r>
              <a:rPr lang="en-US" sz="2800" cap="small">
                <a:solidFill>
                  <a:srgbClr val="637C79"/>
                </a:solidFill>
              </a:rPr>
              <a:t>Roadmap</a:t>
            </a:r>
          </a:p>
        </p:txBody>
      </p:sp>
      <p:sp>
        <p:nvSpPr>
          <p:cNvPr id="8" name="Title 10">
            <a:extLst>
              <a:ext uri="{FF2B5EF4-FFF2-40B4-BE49-F238E27FC236}">
                <a16:creationId xmlns:a16="http://schemas.microsoft.com/office/drawing/2014/main" id="{81A02CEA-D98C-B680-4A84-70C8ECC46336}"/>
              </a:ext>
            </a:extLst>
          </p:cNvPr>
          <p:cNvSpPr txBox="1">
            <a:spLocks/>
          </p:cNvSpPr>
          <p:nvPr/>
        </p:nvSpPr>
        <p:spPr>
          <a:xfrm>
            <a:off x="938462" y="612209"/>
            <a:ext cx="10134600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 sz="3600" b="1">
                <a:solidFill>
                  <a:srgbClr val="4B5E7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 Quality Management Workstream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BAED06-2FAF-9250-49E8-EA58745464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7347" y="2919662"/>
            <a:ext cx="6971241" cy="3248833"/>
          </a:xfrm>
          <a:prstGeom prst="rect">
            <a:avLst/>
          </a:prstGeom>
        </p:spPr>
      </p:pic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EC8B5F2B-FAF7-CEDA-8A64-0A006E3A63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4110577"/>
              </p:ext>
            </p:extLst>
          </p:nvPr>
        </p:nvGraphicFramePr>
        <p:xfrm>
          <a:off x="1102896" y="1808009"/>
          <a:ext cx="10325099" cy="944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405005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D8BF5936-1ED6-E9EC-739D-36A28F251DAA}"/>
              </a:ext>
            </a:extLst>
          </p:cNvPr>
          <p:cNvSpPr/>
          <p:nvPr/>
        </p:nvSpPr>
        <p:spPr>
          <a:xfrm>
            <a:off x="6386513" y="0"/>
            <a:ext cx="580548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2" name="Picture 11" descr="Person with idea concept">
            <a:extLst>
              <a:ext uri="{FF2B5EF4-FFF2-40B4-BE49-F238E27FC236}">
                <a16:creationId xmlns:a16="http://schemas.microsoft.com/office/drawing/2014/main" id="{46F15657-B277-0464-92E2-E9D93A2C5CA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sp>
        <p:nvSpPr>
          <p:cNvPr id="23" name="Title 19">
            <a:extLst>
              <a:ext uri="{FF2B5EF4-FFF2-40B4-BE49-F238E27FC236}">
                <a16:creationId xmlns:a16="http://schemas.microsoft.com/office/drawing/2014/main" id="{DA04F23B-2DAD-2A48-6F37-6C3ACDB553FA}"/>
              </a:ext>
            </a:extLst>
          </p:cNvPr>
          <p:cNvSpPr txBox="1">
            <a:spLocks/>
          </p:cNvSpPr>
          <p:nvPr/>
        </p:nvSpPr>
        <p:spPr>
          <a:xfrm>
            <a:off x="6743700" y="2824851"/>
            <a:ext cx="4591050" cy="120829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Questions</a:t>
            </a:r>
          </a:p>
        </p:txBody>
      </p:sp>
      <p:pic>
        <p:nvPicPr>
          <p:cNvPr id="27" name="Picture 26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0C2C0AFA-3E1C-7D15-F59F-B0E9DFE9108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21" t="9534" r="69630" b="17595"/>
          <a:stretch/>
        </p:blipFill>
        <p:spPr>
          <a:xfrm>
            <a:off x="8329613" y="644043"/>
            <a:ext cx="1919288" cy="1822516"/>
          </a:xfrm>
          <a:prstGeom prst="rect">
            <a:avLst/>
          </a:prstGeom>
        </p:spPr>
      </p:pic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8EC5B8B0-FA43-C49C-318F-55E5E4052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2137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176872"/>
      </p:ext>
    </p:extLst>
  </p:cSld>
  <p:clrMapOvr>
    <a:masterClrMapping/>
  </p:clrMapOvr>
</p:sld>
</file>

<file path=ppt/theme/theme1.xml><?xml version="1.0" encoding="utf-8"?>
<a:theme xmlns:a="http://schemas.openxmlformats.org/drawingml/2006/main" name="IFEA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75EC3E11-70C3-4509-979F-746E6AF4ABE2}"/>
    </a:ext>
  </a:extLst>
</a:theme>
</file>

<file path=ppt/theme/theme10.xml><?xml version="1.0" encoding="utf-8"?>
<a:theme xmlns:a="http://schemas.openxmlformats.org/drawingml/2006/main" name="1_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 PowerPoint template - Jan 2025 updated" id="{89CBE157-9221-42D0-B1DA-CC3146927D19}" vid="{29FE989D-9A3C-42BD-AB2A-41073FA8A47A}"/>
    </a:ext>
  </a:extLst>
</a:theme>
</file>

<file path=ppt/theme/theme11.xml><?xml version="1.0" encoding="utf-8"?>
<a:theme xmlns:a="http://schemas.openxmlformats.org/drawingml/2006/main" name="2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E6BC949-E171-9547-A807-FC8E59B81467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IAASB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2F51CA3A-12AC-4AA5-9C53-9733E9D80D31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1E7693D7-38CB-491E-8F15-ADCFAC1E4EF7}"/>
    </a:ext>
  </a:extLst>
</a:theme>
</file>

<file path=ppt/theme/theme4.xml><?xml version="1.0" encoding="utf-8"?>
<a:theme xmlns:a="http://schemas.openxmlformats.org/drawingml/2006/main" name="IAASB and IESBA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C42A39FC-3212-4CDC-B191-754A8E82DE64}"/>
    </a:ext>
  </a:extLst>
</a:theme>
</file>

<file path=ppt/theme/theme5.xml><?xml version="1.0" encoding="utf-8"?>
<a:theme xmlns:a="http://schemas.openxmlformats.org/drawingml/2006/main" name="Opening slides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E7B6B642-3995-4B1D-86B1-63055F421404}"/>
    </a:ext>
  </a:extLst>
</a:theme>
</file>

<file path=ppt/theme/theme6.xml><?xml version="1.0" encoding="utf-8"?>
<a:theme xmlns:a="http://schemas.openxmlformats.org/drawingml/2006/main" name="Break or transition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9106DCAF-CB7F-4E3E-9F8F-C0FD87DF9ACA}"/>
    </a:ext>
  </a:extLst>
</a:theme>
</file>

<file path=ppt/theme/theme7.xml><?xml version="1.0" encoding="utf-8"?>
<a:theme xmlns:a="http://schemas.openxmlformats.org/drawingml/2006/main" name="Break or transition slides 2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91C3CD47-6F01-43F8-BC01-AC8216EDE8C3}"/>
    </a:ext>
  </a:extLst>
</a:theme>
</file>

<file path=ppt/theme/theme8.xml><?xml version="1.0" encoding="utf-8"?>
<a:theme xmlns:a="http://schemas.openxmlformats.org/drawingml/2006/main" name="Closing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March 2025 -Meeting with New Board Members (1)" id="{DF54848D-C6B5-441D-9F42-BDD5FF682376}" vid="{3063C578-8A93-48A9-846C-87B6C9C1FEC4}"/>
    </a:ext>
  </a:extLst>
</a:theme>
</file>

<file path=ppt/theme/theme9.xml><?xml version="1.0" encoding="utf-8"?>
<a:theme xmlns:a="http://schemas.openxmlformats.org/drawingml/2006/main" name="2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8DB4503-21A6-D343-8682-FEA51757885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747A00BD20244780E202EF284FACAB" ma:contentTypeVersion="20" ma:contentTypeDescription="Create a new document." ma:contentTypeScope="" ma:versionID="f211d454b339b521e566a7ecc5cfc23b">
  <xsd:schema xmlns:xsd="http://www.w3.org/2001/XMLSchema" xmlns:xs="http://www.w3.org/2001/XMLSchema" xmlns:p="http://schemas.microsoft.com/office/2006/metadata/properties" xmlns:ns2="b1a93a4b-4191-4dac-a588-8703f6ea68bd" xmlns:ns3="877e1bf8-3c17-4240-8681-664f773aba1e" targetNamespace="http://schemas.microsoft.com/office/2006/metadata/properties" ma:root="true" ma:fieldsID="c25cfff16eb77238cd506a3218143e2c" ns2:_="" ns3:_="">
    <xsd:import namespace="b1a93a4b-4191-4dac-a588-8703f6ea68bd"/>
    <xsd:import namespace="877e1bf8-3c17-4240-8681-664f773aba1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comment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a93a4b-4191-4dac-a588-8703f6ea68b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0c7e2ae9-edfb-4f0f-b9fa-bdacd0fc226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" ma:index="26" nillable="true" ma:displayName="comment" ma:format="Dropdown" ma:internalName="comment">
      <xsd:simpleType>
        <xsd:restriction base="dms:Note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7e1bf8-3c17-4240-8681-664f773aba1e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141cf93c-cd40-44fa-857e-9701ddac4327}" ma:internalName="TaxCatchAll" ma:showField="CatchAllData" ma:web="877e1bf8-3c17-4240-8681-664f773aba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77e1bf8-3c17-4240-8681-664f773aba1e" xsi:nil="true"/>
    <lcf76f155ced4ddcb4097134ff3c332f xmlns="b1a93a4b-4191-4dac-a588-8703f6ea68bd">
      <Terms xmlns="http://schemas.microsoft.com/office/infopath/2007/PartnerControls"/>
    </lcf76f155ced4ddcb4097134ff3c332f>
    <comment xmlns="b1a93a4b-4191-4dac-a588-8703f6ea68bd" xsi:nil="true"/>
  </documentManagement>
</p:properties>
</file>

<file path=customXml/itemProps1.xml><?xml version="1.0" encoding="utf-8"?>
<ds:datastoreItem xmlns:ds="http://schemas.openxmlformats.org/officeDocument/2006/customXml" ds:itemID="{6E79555E-8D49-4665-BF8B-0D5B501BBA20}">
  <ds:schemaRefs>
    <ds:schemaRef ds:uri="877e1bf8-3c17-4240-8681-664f773aba1e"/>
    <ds:schemaRef ds:uri="b1a93a4b-4191-4dac-a588-8703f6ea68b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F838CB8-0881-406E-A9B8-51DD25DC81A4}">
  <ds:schemaRefs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microsoft.com/office/2006/metadata/properties"/>
    <ds:schemaRef ds:uri="877e1bf8-3c17-4240-8681-664f773aba1e"/>
    <ds:schemaRef ds:uri="http://purl.org/dc/elements/1.1/"/>
    <ds:schemaRef ds:uri="http://schemas.openxmlformats.org/package/2006/metadata/core-properties"/>
    <ds:schemaRef ds:uri="http://www.w3.org/XML/1998/namespace"/>
    <ds:schemaRef ds:uri="b1a93a4b-4191-4dac-a588-8703f6ea68bd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March 2025 -Meeting with New Board Members (Kalina)</Template>
  <TotalTime>0</TotalTime>
  <Words>159</Words>
  <Application>Microsoft Office PowerPoint</Application>
  <PresentationFormat>Widescreen</PresentationFormat>
  <Paragraphs>32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7</vt:i4>
      </vt:variant>
    </vt:vector>
  </HeadingPairs>
  <TitlesOfParts>
    <vt:vector size="22" baseType="lpstr">
      <vt:lpstr>Aptos</vt:lpstr>
      <vt:lpstr>Arial</vt:lpstr>
      <vt:lpstr>Calibri</vt:lpstr>
      <vt:lpstr>Calibri Light</vt:lpstr>
      <vt:lpstr>IFEA slides</vt:lpstr>
      <vt:lpstr>IAASB slides</vt:lpstr>
      <vt:lpstr>IESBA slides</vt:lpstr>
      <vt:lpstr>IAASB and IESBA</vt:lpstr>
      <vt:lpstr>Opening slides</vt:lpstr>
      <vt:lpstr>Break or transition slides</vt:lpstr>
      <vt:lpstr>Break or transition slides 2</vt:lpstr>
      <vt:lpstr>Closing slides</vt:lpstr>
      <vt:lpstr>2_Office Theme</vt:lpstr>
      <vt:lpstr>1_IAASB slides</vt:lpstr>
      <vt:lpstr>2_Custom Design</vt:lpstr>
      <vt:lpstr>Technology Initiatives </vt:lpstr>
      <vt:lpstr>Technology Position Initiative</vt:lpstr>
      <vt:lpstr>Technology Position Framework</vt:lpstr>
      <vt:lpstr>Component 2: Actioning the Technology Position Statement  8 themes of the Catalog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Kalina Shukarova Savovska</dc:creator>
  <cp:lastModifiedBy>Angelo Giardina</cp:lastModifiedBy>
  <cp:revision>2</cp:revision>
  <cp:lastPrinted>2025-03-11T13:31:33Z</cp:lastPrinted>
  <dcterms:created xsi:type="dcterms:W3CDTF">2025-02-27T20:13:04Z</dcterms:created>
  <dcterms:modified xsi:type="dcterms:W3CDTF">2025-09-11T14:11:54Z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0x010100ED747A00BD20244780E202EF284FACAB</vt:lpwstr>
  </property>
  <property fmtid="{D5CDD505-2E9C-101B-9397-08002B2CF9AE}" pid="3" name="MediaServiceImageTags">
    <vt:lpwstr/>
  </property>
</Properties>
</file>