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5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6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4"/>
    <p:sldMasterId id="2147483677" r:id="rId5"/>
    <p:sldMasterId id="2147483685" r:id="rId6"/>
    <p:sldMasterId id="2147483747" r:id="rId7"/>
    <p:sldMasterId id="2147483711" r:id="rId8"/>
    <p:sldMasterId id="2147483717" r:id="rId9"/>
    <p:sldMasterId id="2147483726" r:id="rId10"/>
  </p:sldMasterIdLst>
  <p:notesMasterIdLst>
    <p:notesMasterId r:id="rId22"/>
  </p:notesMasterIdLst>
  <p:sldIdLst>
    <p:sldId id="269" r:id="rId11"/>
    <p:sldId id="292" r:id="rId12"/>
    <p:sldId id="294" r:id="rId13"/>
    <p:sldId id="293" r:id="rId14"/>
    <p:sldId id="298" r:id="rId15"/>
    <p:sldId id="291" r:id="rId16"/>
    <p:sldId id="295" r:id="rId17"/>
    <p:sldId id="296" r:id="rId18"/>
    <p:sldId id="297" r:id="rId19"/>
    <p:sldId id="289" r:id="rId20"/>
    <p:sldId id="28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ESBA" id="{C7A6A806-A4F1-574B-9F2E-E15B44EE21E0}">
          <p14:sldIdLst>
            <p14:sldId id="269"/>
            <p14:sldId id="292"/>
            <p14:sldId id="294"/>
            <p14:sldId id="293"/>
            <p14:sldId id="298"/>
            <p14:sldId id="291"/>
            <p14:sldId id="295"/>
            <p14:sldId id="296"/>
            <p14:sldId id="297"/>
            <p14:sldId id="289"/>
            <p14:sldId id="28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6716365-38C8-293A-974C-A2D9CBBF0D47}" name="Jeanne Viljoen" initials="JV" userId="S::JeanneViljoen@ethicsboard.org::15b5a62f-600a-4206-957b-fe0e12035773" providerId="AD"/>
  <p188:author id="{AAFD516B-D577-E298-A505-86828FF8403E}" name="Joanne Holt" initials="JH" userId="S::joanneholt@ethicsboard.org::12fe25c6-4cb7-4225-920a-14a4ef20243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5E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184" autoAdjust="0"/>
  </p:normalViewPr>
  <p:slideViewPr>
    <p:cSldViewPr snapToGrid="0">
      <p:cViewPr varScale="1">
        <p:scale>
          <a:sx n="67" d="100"/>
          <a:sy n="67" d="100"/>
        </p:scale>
        <p:origin x="1076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28" Type="http://schemas.microsoft.com/office/2018/10/relationships/authors" Target="author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anne Viljoen" userId="15b5a62f-600a-4206-957b-fe0e12035773" providerId="ADAL" clId="{0E42A49B-4E16-48E0-905B-3703AB4D5383}"/>
    <pc:docChg chg="delSld modSld modSection">
      <pc:chgData name="Jeanne Viljoen" userId="15b5a62f-600a-4206-957b-fe0e12035773" providerId="ADAL" clId="{0E42A49B-4E16-48E0-905B-3703AB4D5383}" dt="2025-09-17T11:25:04.909" v="46" actId="47"/>
      <pc:docMkLst>
        <pc:docMk/>
      </pc:docMkLst>
      <pc:sldChg chg="modSp mod">
        <pc:chgData name="Jeanne Viljoen" userId="15b5a62f-600a-4206-957b-fe0e12035773" providerId="ADAL" clId="{0E42A49B-4E16-48E0-905B-3703AB4D5383}" dt="2025-09-17T11:24:22.962" v="45" actId="20577"/>
        <pc:sldMkLst>
          <pc:docMk/>
          <pc:sldMk cId="2088039038" sldId="293"/>
        </pc:sldMkLst>
        <pc:spChg chg="mod">
          <ac:chgData name="Jeanne Viljoen" userId="15b5a62f-600a-4206-957b-fe0e12035773" providerId="ADAL" clId="{0E42A49B-4E16-48E0-905B-3703AB4D5383}" dt="2025-09-17T11:24:22.962" v="45" actId="20577"/>
          <ac:spMkLst>
            <pc:docMk/>
            <pc:sldMk cId="2088039038" sldId="293"/>
            <ac:spMk id="3" creationId="{3955F81D-EC54-14D8-8CF3-47D421456032}"/>
          </ac:spMkLst>
        </pc:spChg>
      </pc:sldChg>
      <pc:sldChg chg="del">
        <pc:chgData name="Jeanne Viljoen" userId="15b5a62f-600a-4206-957b-fe0e12035773" providerId="ADAL" clId="{0E42A49B-4E16-48E0-905B-3703AB4D5383}" dt="2025-09-17T11:25:04.909" v="46" actId="47"/>
        <pc:sldMkLst>
          <pc:docMk/>
          <pc:sldMk cId="883527730" sldId="29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9D0781-142E-CC49-A611-A51DCE654331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7B25E-7D87-DB4C-BF4D-098E9D284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207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7B25E-7D87-DB4C-BF4D-098E9D2844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15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DA727B-E65B-78C2-FA49-DD51C626DE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FAF7A3-3715-C142-392D-4FED8C2553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4C6729-1E18-FC0F-899D-DD7DFA915D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5FB829-0BA5-E009-8767-4EB45AA7C0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7B25E-7D87-DB4C-BF4D-098E9D2844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965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D41001-E613-0FF1-2885-5D1B41945B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AFB4453-F569-E546-6E48-F41B9C36AF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E438CE-9968-3A81-FA9F-E962EC6A6B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82957A-9D2F-F7CD-568B-6EF7CF25BD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7B25E-7D87-DB4C-BF4D-098E9D2844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327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29A47D-3FDA-DED3-A74A-85DC82DC82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44D2E1-834B-B827-C823-64BF0AE6EC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35CE87-095B-477D-3261-67A778CAA3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B265F6-8C67-4889-738A-151846CB4E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7B25E-7D87-DB4C-BF4D-098E9D28449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60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hyperlink" Target="https://www.ifac.org/who-we-are/operations" TargetMode="External"/><Relationship Id="rId4" Type="http://schemas.openxmlformats.org/officeDocument/2006/relationships/image" Target="../media/image12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hyperlink" Target="https://www.ifac.org/who-we-are/operations" TargetMode="External"/><Relationship Id="rId4" Type="http://schemas.openxmlformats.org/officeDocument/2006/relationships/image" Target="../media/image4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Relationship Id="rId6" Type="http://schemas.openxmlformats.org/officeDocument/2006/relationships/hyperlink" Target="https://www.ifac.org/who-we-are/operations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5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Relationship Id="rId6" Type="http://schemas.openxmlformats.org/officeDocument/2006/relationships/hyperlink" Target="https://www.ifac.org/who-we-are/operations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5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D398E4A3-EAC0-0BE6-2F4B-EFA6998C6A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9344"/>
          <a:stretch/>
        </p:blipFill>
        <p:spPr>
          <a:xfrm>
            <a:off x="4876874" y="396606"/>
            <a:ext cx="2438252" cy="133911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1"/>
            <a:ext cx="12192001" cy="4114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820091" y="3057085"/>
            <a:ext cx="8751026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b="0" i="0" spc="0" baseline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Foundation for Ethics and Audit (IFEA) is a nonprofit organization dedicated to promoting high-quality, international standards in the areas of ethics, audit, and assurance, with the aim of serving the public good. IFEA accomplishes its mission through its two standard-setting bodies, the International Auditing and Assurance Standards Board (IAASB) and the International Ethics Standards Board for Accountants (IESBA).</a:t>
            </a:r>
          </a:p>
          <a:p>
            <a:endParaRPr lang="en-US" sz="160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0A1493-6F9D-207E-E573-E4621BFDDE30}"/>
              </a:ext>
            </a:extLst>
          </p:cNvPr>
          <p:cNvSpPr txBox="1"/>
          <p:nvPr userDrawn="1"/>
        </p:nvSpPr>
        <p:spPr>
          <a:xfrm>
            <a:off x="0" y="2340192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IFEA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231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A214976-CBA0-A1D5-F9B2-58760B5348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5447084" y="528809"/>
            <a:ext cx="1297833" cy="123239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0"/>
            <a:ext cx="12192001" cy="4114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703943" y="3452640"/>
            <a:ext cx="878411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Auditing and Assurance Standards Board sets</a:t>
            </a:r>
          </a:p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high-quality international standards for auditing, assurance, and quality</a:t>
            </a:r>
          </a:p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management that strengthen public confidence in the global profession.</a:t>
            </a:r>
          </a:p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97B65D-AC43-3479-B897-2D594F017481}"/>
              </a:ext>
            </a:extLst>
          </p:cNvPr>
          <p:cNvSpPr txBox="1"/>
          <p:nvPr userDrawn="1"/>
        </p:nvSpPr>
        <p:spPr>
          <a:xfrm>
            <a:off x="0" y="2566930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IAASB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64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DC415EB-A487-D16E-226A-55CB1BAFF30B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8014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BCD19FE-E24B-5B6B-1EF8-3FFD17CAAFFD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8741710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accent3">
              <a:alpha val="1039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25000"/>
                  </a:schemeClr>
                </a:solidFill>
              </a:defRPr>
            </a:lvl1pPr>
          </a:lstStyle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894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927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accent6">
                    <a:lumMod val="2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635335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3D5903-92D0-85B3-FD78-C21E34898378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8634761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BADDF4F-246E-E1A3-EE57-31294875A131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7774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634AAC0-E37B-AECD-B0C9-397FC19E4B7B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674487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3 Charts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979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566733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FCE4C2E-5C63-3EBB-3834-27937C7731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261257"/>
            <a:ext cx="12192000" cy="6858000"/>
          </a:xfrm>
          <a:prstGeom prst="rect">
            <a:avLst/>
          </a:prstGeom>
          <a:solidFill>
            <a:schemeClr val="bg1">
              <a:alpha val="86987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4AA0A4-509C-58B0-D678-2AF67A7859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5384227" y="495759"/>
            <a:ext cx="1290865" cy="127795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0"/>
            <a:ext cx="12192001" cy="41147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703943" y="3452640"/>
            <a:ext cx="878411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Ethics Standards Board for Accountants sets high-quality, international ethics standards for corporate reporting and assurance, including auditor independence requirements, to elevate stakeholders’ trust in corporate information.</a:t>
            </a:r>
          </a:p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97B65D-AC43-3479-B897-2D594F017481}"/>
              </a:ext>
            </a:extLst>
          </p:cNvPr>
          <p:cNvSpPr txBox="1"/>
          <p:nvPr userDrawn="1"/>
        </p:nvSpPr>
        <p:spPr>
          <a:xfrm>
            <a:off x="0" y="2566930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656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32C3F87-8534-794D-D9F4-3A3B5333D039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5202D6B-0317-74DC-30CD-452CE95DD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8851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E6FE22-28C4-F2FA-64F1-AECE61007F9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9658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9F1F2C2-5603-80C4-F944-EE8CBAD843F6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9181248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accent4">
              <a:alpha val="1039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894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927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25828163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3424F7E-D432-6D9B-5A77-A1937BD53B1F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25518912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71B67D-B046-7A67-943B-7E7406368EF6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2193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0F510E1-6BA1-3126-8286-06D24463D03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21878968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3 Charts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646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8890032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22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0330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379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12" name="Picture 11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5E312B8-4194-3560-49B8-411937A0A0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690" t="4710" r="26846" b="50559"/>
          <a:stretch/>
        </p:blipFill>
        <p:spPr>
          <a:xfrm>
            <a:off x="7413716" y="1579418"/>
            <a:ext cx="3689139" cy="3545318"/>
          </a:xfrm>
          <a:prstGeom prst="rect">
            <a:avLst/>
          </a:prstGeom>
        </p:spPr>
      </p:pic>
      <p:pic>
        <p:nvPicPr>
          <p:cNvPr id="9" name="Picture 8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4A0277F1-AC01-04DA-2CEF-6D5AEB2D56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3659" y="912462"/>
            <a:ext cx="1512376" cy="163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831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3168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544" userDrawn="1">
          <p15:clr>
            <a:srgbClr val="FBAE40"/>
          </p15:clr>
        </p15:guide>
        <p15:guide id="5" pos="336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58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F363A2D0-3348-EDCB-E9C1-55CD69A8AA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7500357" y="1609106"/>
            <a:ext cx="3808036" cy="36160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10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8193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5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12F54EA-E923-FB2D-AB1B-5212D0245E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4097" y="862181"/>
            <a:ext cx="2923007" cy="101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5575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3168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544" userDrawn="1">
          <p15:clr>
            <a:srgbClr val="FBAE40"/>
          </p15:clr>
        </p15:guide>
        <p15:guide id="5" pos="33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1F8E24-1552-6295-5442-EAECFDF1C10C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5202D6B-0317-74DC-30CD-452CE95DD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16978872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67054" y="0"/>
            <a:ext cx="5624945" cy="6858000"/>
          </a:xfrm>
          <a:prstGeom prst="rect">
            <a:avLst/>
          </a:prstGeom>
          <a:solidFill>
            <a:schemeClr val="tx1">
              <a:alpha val="3974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A9C286-81AB-6D4F-560A-EE17333B15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7659585" y="1604901"/>
            <a:ext cx="3674426" cy="3637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10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13860"/>
            <a:ext cx="4495800" cy="9500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F8E644-0137-29E6-325D-654CB8ECA7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15471" y="828102"/>
            <a:ext cx="2904473" cy="106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0393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3168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544" userDrawn="1">
          <p15:clr>
            <a:srgbClr val="FBAE40"/>
          </p15:clr>
        </p15:guide>
        <p15:guide id="5" pos="336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-59377"/>
            <a:ext cx="12192000" cy="6917377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5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0B9318E-6CFB-517A-8DC1-DBE5229A04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278323" y="1235037"/>
            <a:ext cx="2426139" cy="2303814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rcRect b="16161"/>
          <a:stretch/>
        </p:blipFill>
        <p:spPr>
          <a:xfrm>
            <a:off x="5462649" y="138460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73881"/>
            <a:ext cx="3831336" cy="8697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56320" y="4773881"/>
            <a:ext cx="3011424" cy="890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180594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5" y="3692914"/>
            <a:ext cx="8858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IAASB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International Auditing and Assurance Standards Board  |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50242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82AA819-BD9E-C600-05A0-6FD2382E0C32}"/>
              </a:ext>
            </a:extLst>
          </p:cNvPr>
          <p:cNvSpPr txBox="1"/>
          <p:nvPr userDrawn="1"/>
        </p:nvSpPr>
        <p:spPr>
          <a:xfrm>
            <a:off x="8953997" y="3800109"/>
            <a:ext cx="273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0">
                <a:solidFill>
                  <a:schemeClr val="accent1"/>
                </a:solidFill>
              </a:rPr>
              <a:t>AN IFEA BOARD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215301C7-F4D1-3414-B19F-13341E6B475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6009"/>
            <a:ext cx="3360737" cy="1117600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162535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  <p15:guide id="5" pos="336" userDrawn="1">
          <p15:clr>
            <a:srgbClr val="FBAE40"/>
          </p15:clr>
        </p15:guide>
        <p15:guide id="6" orient="horz" pos="2640" userDrawn="1">
          <p15:clr>
            <a:srgbClr val="FBAE40"/>
          </p15:clr>
        </p15:guide>
        <p15:guide id="7" pos="7344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- Title Slide - Bottom Inf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B624FA-76FB-3BD9-ECAC-47BD68E258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331548" y="1199409"/>
            <a:ext cx="2423527" cy="2399293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rcRect b="16161"/>
          <a:stretch/>
        </p:blipFill>
        <p:spPr>
          <a:xfrm>
            <a:off x="5462649" y="131049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85756"/>
            <a:ext cx="3831336" cy="9975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56320" y="4773880"/>
            <a:ext cx="3011424" cy="9975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19246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5" y="3704785"/>
            <a:ext cx="8526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International Ethics Standards Board for Accountants  |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62113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BCCA985-B729-3249-3152-0C8201ECB55A}"/>
              </a:ext>
            </a:extLst>
          </p:cNvPr>
          <p:cNvSpPr txBox="1"/>
          <p:nvPr userDrawn="1"/>
        </p:nvSpPr>
        <p:spPr>
          <a:xfrm>
            <a:off x="8823365" y="3811980"/>
            <a:ext cx="30044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0">
                <a:solidFill>
                  <a:schemeClr val="accent1"/>
                </a:solidFill>
              </a:rPr>
              <a:t>AN IFEA BOARD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75B9A43-F3C7-E4C5-45D8-20D288E2A3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4736009"/>
            <a:ext cx="3360737" cy="1117600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040982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  <p15:guide id="5" pos="336" userDrawn="1">
          <p15:clr>
            <a:srgbClr val="FBAE40"/>
          </p15:clr>
        </p15:guide>
        <p15:guide id="6" orient="horz" pos="3168" userDrawn="1">
          <p15:clr>
            <a:srgbClr val="FBAE40"/>
          </p15:clr>
        </p15:guide>
        <p15:guide id="7" pos="7344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 b="16161"/>
          <a:stretch/>
        </p:blipFill>
        <p:spPr>
          <a:xfrm>
            <a:off x="5462649" y="119164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97630"/>
            <a:ext cx="3831336" cy="12469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47176" y="4797630"/>
            <a:ext cx="3011424" cy="12587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20285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6" y="3715175"/>
            <a:ext cx="7041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IFEA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</a:t>
            </a:r>
            <a:r>
              <a:rPr lang="en-US" sz="24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International Foundation for Ethics and Audit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72503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Picture 13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F3646A3-4C7F-3CD6-00D3-4A7F5B23D9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2690" t="4710" r="26846" b="50559"/>
          <a:stretch/>
        </p:blipFill>
        <p:spPr>
          <a:xfrm>
            <a:off x="237271" y="1221673"/>
            <a:ext cx="2362852" cy="2270736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257A572-0F02-E222-38AB-3B2EB549EA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8254"/>
            <a:ext cx="3360737" cy="1341912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061442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  <p15:guide id="5" pos="336" userDrawn="1">
          <p15:clr>
            <a:srgbClr val="FBAE40"/>
          </p15:clr>
        </p15:guide>
        <p15:guide id="6" orient="horz" pos="3168" userDrawn="1">
          <p15:clr>
            <a:srgbClr val="FBAE40"/>
          </p15:clr>
        </p15:guide>
        <p15:guide id="7" pos="7344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-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60000"/>
              <a:lumOff val="40000"/>
              <a:alpha val="4035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14297018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1000"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2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1980891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 - Bei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997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2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1963820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-Im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lobe with lights and dots&#10;&#10;Description automatically generated with medium confidence">
            <a:extLst>
              <a:ext uri="{FF2B5EF4-FFF2-40B4-BE49-F238E27FC236}">
                <a16:creationId xmlns:a16="http://schemas.microsoft.com/office/drawing/2014/main" id="{87A4172F-7958-2A2C-FAED-B373B360DC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0411" b="12735"/>
          <a:stretch/>
        </p:blipFill>
        <p:spPr>
          <a:xfrm>
            <a:off x="0" y="-1"/>
            <a:ext cx="12192000" cy="455088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0" y="4465122"/>
            <a:ext cx="12192000" cy="2392878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0584" y="4720876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819649" y="5060395"/>
            <a:ext cx="5485659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5926717" y="4900058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55489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-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871245D-1270-0085-04EB-A2436AC3CA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7900" b="7900"/>
          <a:stretch/>
        </p:blipFill>
        <p:spPr>
          <a:xfrm>
            <a:off x="0" y="14286"/>
            <a:ext cx="12192000" cy="684371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6386512" y="0"/>
            <a:ext cx="5476937" cy="6858000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5114" y="623889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686550" y="2103438"/>
            <a:ext cx="3929063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6757988" y="1943101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26997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-Im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8E723A3-AAFB-5829-A257-05340351DE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06E414A0-FEB2-9CAB-42A4-E220C092CF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 t="15625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5165766" y="3918857"/>
            <a:ext cx="7026234" cy="2939143"/>
          </a:xfrm>
          <a:prstGeom prst="rect">
            <a:avLst/>
          </a:prstGeom>
          <a:solidFill>
            <a:schemeClr val="tx1">
              <a:alpha val="9479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48214" y="4602122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84025" y="5452281"/>
            <a:ext cx="5378780" cy="1055398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5879212" y="4555672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4784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tx2">
              <a:lumMod val="20000"/>
              <a:lumOff val="80000"/>
              <a:alpha val="3982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6723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70544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DE969F4-97EE-EE7D-0DD9-11837211B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0802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Quote - Im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1000"/>
          </a:blip>
          <a:srcRect t="7591" b="7591"/>
          <a:stretch/>
        </p:blipFill>
        <p:spPr>
          <a:xfrm flipH="1">
            <a:off x="-1957389" y="-238245"/>
            <a:ext cx="7943851" cy="70962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9188" y="1700214"/>
            <a:ext cx="6418262" cy="85725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Headline / 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914900" y="3100387"/>
            <a:ext cx="6432550" cy="2989263"/>
          </a:xfrm>
        </p:spPr>
        <p:txBody>
          <a:bodyPr>
            <a:normAutofit/>
          </a:bodyPr>
          <a:lstStyle>
            <a:lvl1pPr marL="0" indent="0"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or quote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0F068C0-BB03-ED34-CB9A-E98097B666EC}"/>
              </a:ext>
            </a:extLst>
          </p:cNvPr>
          <p:cNvCxnSpPr>
            <a:cxnSpLocks/>
          </p:cNvCxnSpPr>
          <p:nvPr userDrawn="1"/>
        </p:nvCxnSpPr>
        <p:spPr>
          <a:xfrm flipH="1">
            <a:off x="4972050" y="2900363"/>
            <a:ext cx="600075" cy="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0572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Quote - Im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1000"/>
          </a:blip>
          <a:srcRect t="7591" b="7591"/>
          <a:stretch/>
        </p:blipFill>
        <p:spPr>
          <a:xfrm flipH="1">
            <a:off x="-1957389" y="-238245"/>
            <a:ext cx="7943851" cy="70962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9188" y="1700214"/>
            <a:ext cx="6418262" cy="85725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 / 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914900" y="3100387"/>
            <a:ext cx="6432550" cy="2989263"/>
          </a:xfrm>
        </p:spPr>
        <p:txBody>
          <a:bodyPr>
            <a:normAutofit/>
          </a:bodyPr>
          <a:lstStyle>
            <a:lvl1pPr marL="0" indent="0">
              <a:buNone/>
              <a:defRPr sz="20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or quote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0F068C0-BB03-ED34-CB9A-E98097B666EC}"/>
              </a:ext>
            </a:extLst>
          </p:cNvPr>
          <p:cNvCxnSpPr>
            <a:cxnSpLocks/>
          </p:cNvCxnSpPr>
          <p:nvPr userDrawn="1"/>
        </p:nvCxnSpPr>
        <p:spPr>
          <a:xfrm flipH="1">
            <a:off x="4972050" y="2900363"/>
            <a:ext cx="600075" cy="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21207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Page - 3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47672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/>
              <a:t>Thank you.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840030-2A8B-90A8-AD4A-3BF64A399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64650" y="5056186"/>
            <a:ext cx="1490554" cy="16160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9FDF5DF-B7CB-0F00-E463-F9AB78711A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495151" y="5746648"/>
            <a:ext cx="2126187" cy="7410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D6C7B-9708-ECB6-8CC3-3CAF592DD76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699052" y="5699286"/>
            <a:ext cx="2219099" cy="81186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38C7C42-AF72-EE18-C509-0EAF382C478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15000"/>
          </a:blip>
          <a:srcRect t="-1380" b="17684"/>
          <a:stretch/>
        </p:blipFill>
        <p:spPr>
          <a:xfrm>
            <a:off x="5462649" y="130629"/>
            <a:ext cx="6729351" cy="6727371"/>
          </a:xfrm>
          <a:prstGeom prst="rect">
            <a:avLst/>
          </a:prstGeom>
        </p:spPr>
      </p:pic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1D873ABF-F8A2-7130-507B-CDB1A29202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00260" y="5823917"/>
            <a:ext cx="2208810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err="1"/>
              <a:t>EthicsandAudit.org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3FC046F-DF83-B46E-9BF2-477CF95307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6858771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en-US"/>
              <a:t>International Foundation for Ethics and Audit</a:t>
            </a:r>
          </a:p>
        </p:txBody>
      </p:sp>
    </p:spTree>
    <p:extLst>
      <p:ext uri="{BB962C8B-B14F-4D97-AF65-F5344CB8AC3E}">
        <p14:creationId xmlns:p14="http://schemas.microsoft.com/office/powerpoint/2010/main" val="200164881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Bac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40000"/>
              <a:lumOff val="60000"/>
              <a:alpha val="5966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776999-BB7B-63F5-E23A-1BA4C26619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</a:blip>
          <a:srcRect t="7591" b="7591"/>
          <a:stretch/>
        </p:blipFill>
        <p:spPr>
          <a:xfrm>
            <a:off x="6626822" y="-142875"/>
            <a:ext cx="8236942" cy="73580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Thank you.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9FDF5DF-B7CB-0F00-E463-F9AB78711A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27205" y="4972051"/>
            <a:ext cx="3610656" cy="12585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5AA75F5-0A89-1A6E-6AD7-9CEDD104B8F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15000"/>
          </a:blip>
          <a:srcRect t="-789" b="16650"/>
          <a:stretch/>
        </p:blipFill>
        <p:spPr>
          <a:xfrm>
            <a:off x="5462649" y="95003"/>
            <a:ext cx="6729351" cy="6762997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ADF24AB-90E7-2EA8-48FD-CF32569F94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12778" y="5705167"/>
            <a:ext cx="1496291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IAASB.org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DEF2FB99-A42B-3D6A-4919-12D58339E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9428978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International Auditing and Assurance Standards Board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9F9A2A-5191-7B90-16C8-80A6DF155187}"/>
              </a:ext>
            </a:extLst>
          </p:cNvPr>
          <p:cNvSpPr txBox="1"/>
          <p:nvPr userDrawn="1"/>
        </p:nvSpPr>
        <p:spPr>
          <a:xfrm>
            <a:off x="6024880" y="6363176"/>
            <a:ext cx="60687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2823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Bac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776999-BB7B-63F5-E23A-1BA4C26619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</a:blip>
          <a:srcRect t="7591" b="7591"/>
          <a:stretch/>
        </p:blipFill>
        <p:spPr>
          <a:xfrm>
            <a:off x="6626822" y="-142875"/>
            <a:ext cx="8236942" cy="73580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995B5C-4EAE-26C8-8EB6-2D408A782FA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54420" y="4878036"/>
            <a:ext cx="3959846" cy="14487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Thank you.</a:t>
            </a:r>
          </a:p>
        </p:txBody>
      </p:sp>
      <p:pic>
        <p:nvPicPr>
          <p:cNvPr id="8" name="Picture 7" descr="A black and white logo&#10;&#10;Description automatically generated">
            <a:extLst>
              <a:ext uri="{FF2B5EF4-FFF2-40B4-BE49-F238E27FC236}">
                <a16:creationId xmlns:a16="http://schemas.microsoft.com/office/drawing/2014/main" id="{FCF3ED0E-DF79-A38E-7AA0-5DCE0469126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0000"/>
          </a:blip>
          <a:srcRect b="16161"/>
          <a:stretch/>
        </p:blipFill>
        <p:spPr>
          <a:xfrm>
            <a:off x="5462649" y="119164"/>
            <a:ext cx="6729351" cy="673883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9C053BF-2EED-9865-5F53-6F86D7A917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488384" y="5705167"/>
            <a:ext cx="2220685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EthicsBoard.org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DEF2FB99-A42B-3D6A-4919-12D58339E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7600177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International Ethics Standards Board for Accountants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1CA54C-CD06-E29E-9EA5-2B0FD850F202}"/>
              </a:ext>
            </a:extLst>
          </p:cNvPr>
          <p:cNvSpPr txBox="1"/>
          <p:nvPr userDrawn="1"/>
        </p:nvSpPr>
        <p:spPr>
          <a:xfrm>
            <a:off x="6024880" y="6363176"/>
            <a:ext cx="60687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299784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8305E93B-211D-4EFA-63FA-C74D5B1C9A17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accent3">
              <a:alpha val="89617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3">
              <a:lumMod val="60000"/>
              <a:lumOff val="40000"/>
              <a:alpha val="5994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accent1"/>
                </a:solidFill>
                <a:latin typeface="+mj-lt"/>
              </a:rPr>
              <a:t>Follow IAASB</a:t>
            </a:r>
            <a:r>
              <a:rPr lang="en-US" sz="6000" b="0" cap="none">
                <a:solidFill>
                  <a:schemeClr val="accent1"/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3"/>
                </a:solidFill>
              </a:rPr>
              <a:t>TO LEARN MORE</a:t>
            </a:r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7E24F94-A103-45D6-6CEB-A2CBD27563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81621" y="2967485"/>
            <a:ext cx="608962" cy="6221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5ACAA7C-C5AC-3A33-B2D3-BB3B4D01A78B}"/>
              </a:ext>
            </a:extLst>
          </p:cNvPr>
          <p:cNvSpPr txBox="1"/>
          <p:nvPr userDrawn="1"/>
        </p:nvSpPr>
        <p:spPr>
          <a:xfrm>
            <a:off x="2187147" y="2990335"/>
            <a:ext cx="4040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</a:rPr>
              <a:t>@IAASB News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7C9203-6886-C266-0E96-6A3AF85E7D97}"/>
              </a:ext>
            </a:extLst>
          </p:cNvPr>
          <p:cNvSpPr txBox="1"/>
          <p:nvPr userDrawn="1"/>
        </p:nvSpPr>
        <p:spPr>
          <a:xfrm>
            <a:off x="2171700" y="3958283"/>
            <a:ext cx="7261653" cy="1022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 International Auditing and    </a:t>
            </a:r>
          </a:p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     Assurance Standards Board</a:t>
            </a:r>
          </a:p>
        </p:txBody>
      </p:sp>
      <p:pic>
        <p:nvPicPr>
          <p:cNvPr id="13" name="Picture 12" descr="A blue and black logo&#10;&#10;Description automatically generated">
            <a:extLst>
              <a:ext uri="{FF2B5EF4-FFF2-40B4-BE49-F238E27FC236}">
                <a16:creationId xmlns:a16="http://schemas.microsoft.com/office/drawing/2014/main" id="{2813CD03-C804-D238-6708-E57AF29F3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39987" y="4083913"/>
            <a:ext cx="727996" cy="617839"/>
          </a:xfrm>
          <a:prstGeom prst="rect">
            <a:avLst/>
          </a:prstGeom>
        </p:spPr>
      </p:pic>
      <p:pic>
        <p:nvPicPr>
          <p:cNvPr id="15" name="Picture 1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E90BAA3B-BD4C-281B-3644-F603A97225D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1223478" y="5354592"/>
            <a:ext cx="768156" cy="50662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57D87E8-CFA8-DB33-3BCF-E8945504546E}"/>
              </a:ext>
            </a:extLst>
          </p:cNvPr>
          <p:cNvSpPr txBox="1"/>
          <p:nvPr userDrawn="1"/>
        </p:nvSpPr>
        <p:spPr>
          <a:xfrm>
            <a:off x="2171700" y="5247504"/>
            <a:ext cx="7261653" cy="1022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 International Auditing &amp;    </a:t>
            </a:r>
          </a:p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     Assurance Standards Board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3C80E2-B1A1-0448-C255-2739CFA134C2}"/>
              </a:ext>
            </a:extLst>
          </p:cNvPr>
          <p:cNvSpPr txBox="1"/>
          <p:nvPr userDrawn="1"/>
        </p:nvSpPr>
        <p:spPr>
          <a:xfrm>
            <a:off x="8723870" y="4321945"/>
            <a:ext cx="2471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cap="none" spc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www.IAASB.org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CE4636-B132-6AF5-6FC0-B82BFF70F6F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r="69180"/>
          <a:stretch/>
        </p:blipFill>
        <p:spPr>
          <a:xfrm>
            <a:off x="9378081" y="3316246"/>
            <a:ext cx="1112805" cy="12585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00E8259-4671-DF54-0DF7-8426CFCA9D2B}"/>
              </a:ext>
            </a:extLst>
          </p:cNvPr>
          <p:cNvSpPr txBox="1"/>
          <p:nvPr userDrawn="1"/>
        </p:nvSpPr>
        <p:spPr>
          <a:xfrm>
            <a:off x="7360920" y="6119336"/>
            <a:ext cx="47327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22899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52" userDrawn="1">
          <p15:clr>
            <a:srgbClr val="FBAE40"/>
          </p15:clr>
        </p15:guide>
        <p15:guide id="2" pos="1368" userDrawn="1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accent1"/>
                </a:solidFill>
                <a:latin typeface="+mj-lt"/>
              </a:rPr>
              <a:t>Follow IESBA</a:t>
            </a:r>
            <a:r>
              <a:rPr lang="en-US" sz="6000" b="0" cap="none">
                <a:solidFill>
                  <a:schemeClr val="accent1"/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/>
                </a:solidFill>
              </a:rPr>
              <a:t>TO LEARN MORE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B0A2E0B-7942-ABBA-AB41-6710812CACDB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accent4">
              <a:alpha val="77603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13C1218-D43F-C88D-B962-90E3CFC3F9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9265" y="3094893"/>
            <a:ext cx="608962" cy="6221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7116447-49E8-66FE-99CF-3156FCBBEB3C}"/>
              </a:ext>
            </a:extLst>
          </p:cNvPr>
          <p:cNvSpPr txBox="1"/>
          <p:nvPr userDrawn="1"/>
        </p:nvSpPr>
        <p:spPr>
          <a:xfrm>
            <a:off x="2088293" y="3113902"/>
            <a:ext cx="4040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</a:rPr>
              <a:t>@Ethics Board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B8F323-6C8F-724F-4DF3-2363EB943CB5}"/>
              </a:ext>
            </a:extLst>
          </p:cNvPr>
          <p:cNvSpPr txBox="1"/>
          <p:nvPr userDrawn="1"/>
        </p:nvSpPr>
        <p:spPr>
          <a:xfrm>
            <a:off x="2085204" y="4353699"/>
            <a:ext cx="2894570" cy="574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 IESBA</a:t>
            </a:r>
          </a:p>
        </p:txBody>
      </p:sp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984977EC-466B-FB7A-EA84-415E7D3EB5D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10963" y="4204549"/>
            <a:ext cx="818804" cy="694906"/>
          </a:xfrm>
          <a:prstGeom prst="rect">
            <a:avLst/>
          </a:prstGeom>
        </p:spPr>
      </p:pic>
      <p:pic>
        <p:nvPicPr>
          <p:cNvPr id="12" name="Picture 1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58F5FD7-0DED-2084-F297-2B4FDB5C4A3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1148671" y="5356243"/>
            <a:ext cx="830607" cy="5478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C9C684E-1E40-8948-2B24-15BA0A429ABC}"/>
              </a:ext>
            </a:extLst>
          </p:cNvPr>
          <p:cNvSpPr txBox="1"/>
          <p:nvPr userDrawn="1"/>
        </p:nvSpPr>
        <p:spPr>
          <a:xfrm>
            <a:off x="2134631" y="5395785"/>
            <a:ext cx="3314700" cy="574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 IESBA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1B8D23-4B34-4AC3-C792-7E614C589E20}"/>
              </a:ext>
            </a:extLst>
          </p:cNvPr>
          <p:cNvSpPr txBox="1"/>
          <p:nvPr userDrawn="1"/>
        </p:nvSpPr>
        <p:spPr>
          <a:xfrm>
            <a:off x="8884508" y="4396085"/>
            <a:ext cx="22489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cap="none" spc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www.EthicsBoard.org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8A0A838-ACC7-5DA8-F507-3A71E228FF0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3046" t="11287" r="71054" b="17066"/>
          <a:stretch/>
        </p:blipFill>
        <p:spPr>
          <a:xfrm>
            <a:off x="9502347" y="3410466"/>
            <a:ext cx="1025610" cy="10379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A7ACD1-A6A4-C453-E69B-A413327424FF}"/>
              </a:ext>
            </a:extLst>
          </p:cNvPr>
          <p:cNvSpPr txBox="1"/>
          <p:nvPr userDrawn="1"/>
        </p:nvSpPr>
        <p:spPr>
          <a:xfrm>
            <a:off x="7360920" y="6119336"/>
            <a:ext cx="47327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504671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3F665ECE-9319-818D-5CFB-D84A47760EB4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tx1">
              <a:alpha val="50064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D23A66-DFF6-2BBA-362E-CCE63F890C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21154" r="22436" b="49854"/>
          <a:stretch/>
        </p:blipFill>
        <p:spPr>
          <a:xfrm>
            <a:off x="9452919" y="3326241"/>
            <a:ext cx="1087395" cy="104805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tx1">
                    <a:lumMod val="90000"/>
                  </a:schemeClr>
                </a:solidFill>
                <a:latin typeface="+mj-lt"/>
              </a:rPr>
              <a:t>Follow IFEA</a:t>
            </a:r>
            <a:r>
              <a:rPr lang="en-US" sz="6000" b="0" cap="none">
                <a:solidFill>
                  <a:schemeClr val="tx1">
                    <a:lumMod val="90000"/>
                  </a:schemeClr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/>
                </a:solidFill>
              </a:rPr>
              <a:t>TO LEARN MORE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E4B5FA-375C-51DA-E475-E16B2D6F5F49}"/>
              </a:ext>
            </a:extLst>
          </p:cNvPr>
          <p:cNvSpPr txBox="1"/>
          <p:nvPr userDrawn="1"/>
        </p:nvSpPr>
        <p:spPr>
          <a:xfrm>
            <a:off x="2171700" y="3958283"/>
            <a:ext cx="62610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 International Foundation for</a:t>
            </a:r>
            <a:br>
              <a:rPr lang="en-US" sz="3200">
                <a:solidFill>
                  <a:schemeClr val="accent1"/>
                </a:solidFill>
              </a:rPr>
            </a:br>
            <a:r>
              <a:rPr lang="en-US" sz="3200">
                <a:solidFill>
                  <a:schemeClr val="accent1"/>
                </a:solidFill>
              </a:rPr>
              <a:t>     Ethics and Audit</a:t>
            </a:r>
          </a:p>
        </p:txBody>
      </p: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EBA353C9-D36C-9C56-5409-69B577B266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52344" y="4059193"/>
            <a:ext cx="727996" cy="61783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4C16F25-490C-F0A6-F493-7C0FA6E68651}"/>
              </a:ext>
            </a:extLst>
          </p:cNvPr>
          <p:cNvSpPr txBox="1"/>
          <p:nvPr userDrawn="1"/>
        </p:nvSpPr>
        <p:spPr>
          <a:xfrm>
            <a:off x="8723870" y="4321945"/>
            <a:ext cx="2471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cap="none" spc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</a:t>
            </a:r>
            <a:r>
              <a:rPr lang="en-US" sz="1800" b="0" cap="none" spc="0" err="1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www.IFEA.org</a:t>
            </a:r>
            <a:endParaRPr lang="en-US" sz="1800" b="0" cap="none" spc="0">
              <a:ln w="0"/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69051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78D593A-E7DA-158E-BEF2-7F95284FEE44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5202D6B-0317-74DC-30CD-452CE95DD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2933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EFEBB2A-4809-2BCF-9399-D4CAEA4B1B20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778117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105E8F5-4FA2-8E8B-46B7-5D306270DD77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26935129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 Text with 3 Charts Shade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1207069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with SIngl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3668811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7" Type="http://schemas.openxmlformats.org/officeDocument/2006/relationships/theme" Target="../theme/theme7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-1" y="0"/>
            <a:ext cx="9013372" cy="4528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0" y="0"/>
            <a:ext cx="3352800" cy="461554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b="20270"/>
          <a:stretch/>
        </p:blipFill>
        <p:spPr>
          <a:xfrm>
            <a:off x="771182" y="6015592"/>
            <a:ext cx="759900" cy="65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643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675" r:id="rId2"/>
    <p:sldLayoutId id="2147483676" r:id="rId3"/>
    <p:sldLayoutId id="2147483672" r:id="rId4"/>
    <p:sldLayoutId id="2147483673" r:id="rId5"/>
    <p:sldLayoutId id="2147483674" r:id="rId6"/>
    <p:sldLayoutId id="2147483683" r:id="rId7"/>
    <p:sldLayoutId id="2147483720" r:id="rId8"/>
    <p:sldLayoutId id="2147483723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648" userDrawn="1">
          <p15:clr>
            <a:srgbClr val="F26B43"/>
          </p15:clr>
        </p15:guide>
        <p15:guide id="3" pos="7032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l="311" r="-7291" b="-9852"/>
          <a:stretch/>
        </p:blipFill>
        <p:spPr>
          <a:xfrm>
            <a:off x="1005550" y="6113245"/>
            <a:ext cx="2016086" cy="72160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0" y="0"/>
            <a:ext cx="8839200" cy="45284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0" y="0"/>
            <a:ext cx="3352800" cy="4528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87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4" r:id="rId7"/>
    <p:sldLayoutId id="2147483721" r:id="rId8"/>
    <p:sldLayoutId id="2147483724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648" userDrawn="1">
          <p15:clr>
            <a:srgbClr val="F26B43"/>
          </p15:clr>
        </p15:guide>
        <p15:guide id="3" pos="7032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rcRect t="1084" b="1084"/>
          <a:stretch/>
        </p:blipFill>
        <p:spPr>
          <a:xfrm>
            <a:off x="1028700" y="6104258"/>
            <a:ext cx="1864082" cy="6671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0" y="0"/>
            <a:ext cx="8839200" cy="461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1" y="0"/>
            <a:ext cx="3352800" cy="461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64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686" r:id="rId2"/>
    <p:sldLayoutId id="2147483687" r:id="rId3"/>
    <p:sldLayoutId id="2147483688" r:id="rId4"/>
    <p:sldLayoutId id="2147483689" r:id="rId5"/>
    <p:sldLayoutId id="2147483691" r:id="rId6"/>
    <p:sldLayoutId id="2147483690" r:id="rId7"/>
    <p:sldLayoutId id="2147483722" r:id="rId8"/>
    <p:sldLayoutId id="2147483725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648" userDrawn="1">
          <p15:clr>
            <a:srgbClr val="F26B43"/>
          </p15:clr>
        </p15:guide>
        <p15:guide id="3" pos="7032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3EF0AC-C127-EE5A-DE01-FDD1A00E2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68BBC0-2FD6-5E93-AE5A-38C4FB8C3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BF57C-634F-6CFA-152A-BEAB18DE87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E06A58-B8C5-124B-9AF8-20A3F797F049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DD20AC-7D6E-4C17-3D66-ACD50CC977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5EBF3-0E5B-60CA-81C1-E5F65599FF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E49149-D529-8A40-9D51-5A83DC376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913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43" r:id="rId2"/>
    <p:sldLayoutId id="2147483744" r:id="rId3"/>
    <p:sldLayoutId id="2147483745" r:id="rId4"/>
    <p:sldLayoutId id="2147483746" r:id="rId5"/>
    <p:sldLayoutId id="214748370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FAD2D0-5FF3-09D4-3D34-82BD1F8BC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B92155-5A2D-CF75-F347-9EC41C855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089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FAD2D0-5FF3-09D4-3D34-82BD1F8BC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B92155-5A2D-CF75-F347-9EC41C855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21637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48" r:id="rId2"/>
    <p:sldLayoutId id="2147483749" r:id="rId3"/>
    <p:sldLayoutId id="2147483719" r:id="rId4"/>
    <p:sldLayoutId id="214748374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638EDE-F04B-8072-C965-75F8233CD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6F1B93-63A7-C432-1FDC-D468F4F08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8230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4" r:id="rId2"/>
    <p:sldLayoutId id="2147483736" r:id="rId3"/>
    <p:sldLayoutId id="2147483737" r:id="rId4"/>
    <p:sldLayoutId id="2147483750" r:id="rId5"/>
    <p:sldLayoutId id="214748375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979674E-D238-785B-44DD-0BDCC8AA92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95799" y="5096200"/>
            <a:ext cx="4997521" cy="8773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800">
                <a:latin typeface="Calibri Light"/>
                <a:ea typeface="Calibri Light"/>
                <a:cs typeface="Calibri Light"/>
              </a:rPr>
              <a:t>David Clark, TWG Chair</a:t>
            </a:r>
          </a:p>
          <a:p>
            <a:r>
              <a:rPr lang="en-US" sz="1800">
                <a:latin typeface="Calibri Light"/>
                <a:ea typeface="Calibri Light"/>
                <a:cs typeface="Calibri Light"/>
              </a:rPr>
              <a:t>Jeanne Viljoen, IESBA Principal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CDD1FF-CB40-ACD2-D11A-E5088F9812A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652000" y="4773880"/>
            <a:ext cx="2015744" cy="997527"/>
          </a:xfrm>
        </p:spPr>
        <p:txBody>
          <a:bodyPr/>
          <a:lstStyle/>
          <a:p>
            <a:r>
              <a:rPr lang="en-US"/>
              <a:t>September 2025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E5C204-3242-4771-157D-1213D809B1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/>
              <a:t>Technology Working Group Update</a:t>
            </a:r>
          </a:p>
        </p:txBody>
      </p:sp>
    </p:spTree>
    <p:extLst>
      <p:ext uri="{BB962C8B-B14F-4D97-AF65-F5344CB8AC3E}">
        <p14:creationId xmlns:p14="http://schemas.microsoft.com/office/powerpoint/2010/main" val="25096295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11952-4FFF-3ED2-9AFD-F09E5647A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16D6B5-A47D-8D3C-3898-2441DA263C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7124C1-DE9A-9A0C-E02E-B731BDBAB4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106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5071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49233-AF27-9C76-DF29-C6D4026C4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83EC98-2623-3F79-1AF1-C0225E3A6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7B03AF-8810-0480-3183-99A7418700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CD6C00-D3F7-E5CF-FAAD-58E92D63BBA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28699" y="2044700"/>
            <a:ext cx="5269359" cy="3898900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/>
              <a:t>Presentation by IAASB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/>
              <a:t>Presentation by UK FRC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/>
              <a:t>Update from Technology Experts Group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000"/>
          </a:p>
        </p:txBody>
      </p:sp>
      <p:pic>
        <p:nvPicPr>
          <p:cNvPr id="8" name="Picture 7" descr="Man with beard wearing blue shirt and navy suit looking at watch holding tan leather passport holder and airplane ticket">
            <a:extLst>
              <a:ext uri="{FF2B5EF4-FFF2-40B4-BE49-F238E27FC236}">
                <a16:creationId xmlns:a16="http://schemas.microsoft.com/office/drawing/2014/main" id="{462B802E-C662-61D2-F092-1E2778B48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4345" y="2414498"/>
            <a:ext cx="4738955" cy="3159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284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2E39B-9062-608D-3184-5927E8025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Presentation by IAASB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80CE7B-D145-521D-468F-7DC979C504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Iaasb team</a:t>
            </a:r>
          </a:p>
        </p:txBody>
      </p:sp>
    </p:spTree>
    <p:extLst>
      <p:ext uri="{BB962C8B-B14F-4D97-AF65-F5344CB8AC3E}">
        <p14:creationId xmlns:p14="http://schemas.microsoft.com/office/powerpoint/2010/main" val="4240446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4E599-8628-BD42-11AE-6DBCF2389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by UK FRC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5F81D-EC54-14D8-8CF3-47D4214560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Ramana McConnon, head of assurance technology</a:t>
            </a:r>
          </a:p>
        </p:txBody>
      </p:sp>
    </p:spTree>
    <p:extLst>
      <p:ext uri="{BB962C8B-B14F-4D97-AF65-F5344CB8AC3E}">
        <p14:creationId xmlns:p14="http://schemas.microsoft.com/office/powerpoint/2010/main" val="2088039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B99E9-E39B-433F-8AFB-93EA45FC7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Update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C6F134-B041-64A2-1A00-3CD4AB3A88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Feedback from technology experts group meetings</a:t>
            </a:r>
          </a:p>
        </p:txBody>
      </p:sp>
    </p:spTree>
    <p:extLst>
      <p:ext uri="{BB962C8B-B14F-4D97-AF65-F5344CB8AC3E}">
        <p14:creationId xmlns:p14="http://schemas.microsoft.com/office/powerpoint/2010/main" val="3593789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0F8DE00-6492-930A-E9A8-0B83B5131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572877"/>
            <a:ext cx="10134600" cy="553945"/>
          </a:xfrm>
        </p:spPr>
        <p:txBody>
          <a:bodyPr/>
          <a:lstStyle/>
          <a:p>
            <a:r>
              <a:rPr lang="en-US"/>
              <a:t>Technology Experts Group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D62475-2604-F406-9449-255CD8A56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81230F3-2E7D-A8F9-9C12-7C6372D0E4F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Key themes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CC3210F-F7C3-551C-2249-DF957AA751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28699" y="2049136"/>
            <a:ext cx="6196559" cy="3894463"/>
          </a:xfrm>
        </p:spPr>
        <p:txBody>
          <a:bodyPr lIns="91440" tIns="45720" rIns="91440" bIns="45720" anchor="t"/>
          <a:lstStyle/>
          <a:p>
            <a:r>
              <a:rPr lang="en-US" sz="2000" b="1">
                <a:latin typeface="Calibri"/>
                <a:ea typeface="Calibri"/>
                <a:cs typeface="Calibri"/>
              </a:rPr>
              <a:t>Bridging the Technology Gap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Technology advancing faster than human capacity, creating serious knowledge gap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Blind automation bias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The need to bridge the gap via upskilling – critical technology understanding must start in universities and continue through ongoing training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  <p:pic>
        <p:nvPicPr>
          <p:cNvPr id="14" name="Picture 13" descr="Business people video conferencing">
            <a:extLst>
              <a:ext uri="{FF2B5EF4-FFF2-40B4-BE49-F238E27FC236}">
                <a16:creationId xmlns:a16="http://schemas.microsoft.com/office/drawing/2014/main" id="{522D02EF-E355-06B1-376D-B666E6774D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6047" y="2213939"/>
            <a:ext cx="4623961" cy="308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213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EB8B6C-AF37-19BD-B211-26449166DD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32F91F2-DA1D-555C-7CB8-C4E52B670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572877"/>
            <a:ext cx="10134600" cy="553945"/>
          </a:xfrm>
        </p:spPr>
        <p:txBody>
          <a:bodyPr/>
          <a:lstStyle/>
          <a:p>
            <a:r>
              <a:rPr lang="en-US"/>
              <a:t>Technology Experts Group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0FEFC6-BA11-252C-EE8E-E78782AB0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32E0772-56F4-5FDF-B2C2-90F291B601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Key themes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FF393EC-B635-7373-BFB5-9AEC5BF05C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28699" y="2049136"/>
            <a:ext cx="6196559" cy="3894463"/>
          </a:xfrm>
        </p:spPr>
        <p:txBody>
          <a:bodyPr lIns="91440" tIns="45720" rIns="91440" bIns="45720" anchor="t"/>
          <a:lstStyle/>
          <a:p>
            <a:r>
              <a:rPr lang="en-US" sz="2000" b="1">
                <a:latin typeface="Calibri"/>
                <a:ea typeface="Calibri"/>
                <a:cs typeface="Calibri"/>
              </a:rPr>
              <a:t>Education, Skills and Standards for the Future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Upskilling is imperative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Critical thinking and Tech literacy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Modernize terminology and standards – misaligned jargon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Faster updates are needed to address AI, data use and emerging risks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  <p:pic>
        <p:nvPicPr>
          <p:cNvPr id="14" name="Picture 13" descr="Business people video conferencing">
            <a:extLst>
              <a:ext uri="{FF2B5EF4-FFF2-40B4-BE49-F238E27FC236}">
                <a16:creationId xmlns:a16="http://schemas.microsoft.com/office/drawing/2014/main" id="{000B0FBF-A27C-DCFF-4833-E1474B2292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6047" y="2213939"/>
            <a:ext cx="4623961" cy="308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49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08758A-5B4D-99FE-E902-64F0C4D708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65C2CB9-DBCF-C58C-2223-33E17D800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572877"/>
            <a:ext cx="10134600" cy="553945"/>
          </a:xfrm>
        </p:spPr>
        <p:txBody>
          <a:bodyPr/>
          <a:lstStyle/>
          <a:p>
            <a:r>
              <a:rPr lang="en-US"/>
              <a:t>Technology Experts Group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0B9274-5D4B-0288-8D41-1FED4FE13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6A9722E-54C3-C436-5597-91A6C1E4DA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Key themes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FACC8F2-1CE7-8363-63BA-B77507DBB5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28699" y="2049136"/>
            <a:ext cx="6196559" cy="3894463"/>
          </a:xfrm>
        </p:spPr>
        <p:txBody>
          <a:bodyPr lIns="91440" tIns="45720" rIns="91440" bIns="45720" anchor="t"/>
          <a:lstStyle/>
          <a:p>
            <a:r>
              <a:rPr lang="en-US" sz="2000" b="1" dirty="0">
                <a:latin typeface="Calibri"/>
                <a:ea typeface="Calibri"/>
                <a:cs typeface="Calibri"/>
              </a:rPr>
              <a:t>Governance, Oversight and Ethics in AI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Calibri"/>
                <a:ea typeface="Calibri"/>
                <a:cs typeface="Calibri"/>
              </a:rPr>
              <a:t>Lack of AI usage policies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Calibri"/>
                <a:ea typeface="Calibri"/>
                <a:cs typeface="Calibri"/>
              </a:rPr>
              <a:t>Oversight - human in the loop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Calibri"/>
                <a:ea typeface="Calibri"/>
                <a:cs typeface="Calibri"/>
              </a:rPr>
              <a:t>Debate: AI control and ethics – Who should govern AI and how to balance innovation with ethical data use?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Calibri"/>
                <a:ea typeface="Calibri"/>
                <a:cs typeface="Calibri"/>
              </a:rPr>
              <a:t>Role of regulators and standard-setters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4" name="Picture 13" descr="Business people video conferencing">
            <a:extLst>
              <a:ext uri="{FF2B5EF4-FFF2-40B4-BE49-F238E27FC236}">
                <a16:creationId xmlns:a16="http://schemas.microsoft.com/office/drawing/2014/main" id="{5658555A-5675-520D-B7FE-164E7DEB1F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6047" y="2213939"/>
            <a:ext cx="4623961" cy="308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778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F54363-E1EA-DA06-4E8F-9B6B4988F6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71BB8CA-6809-D61B-DC1E-02A63CE8A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572877"/>
            <a:ext cx="10134600" cy="553945"/>
          </a:xfrm>
        </p:spPr>
        <p:txBody>
          <a:bodyPr/>
          <a:lstStyle/>
          <a:p>
            <a:r>
              <a:rPr lang="en-US"/>
              <a:t>Technology Experts Group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855BF4-3C57-30D9-0D36-7E0399E3F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AA952AD-9642-B5A9-D314-41047F4B1E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Key themes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7E58EBF-2FE7-6314-B6F3-0C72570E09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28699" y="2049136"/>
            <a:ext cx="6196559" cy="3894463"/>
          </a:xfrm>
        </p:spPr>
        <p:txBody>
          <a:bodyPr lIns="91440" tIns="45720" rIns="91440" bIns="45720" anchor="t"/>
          <a:lstStyle/>
          <a:p>
            <a:r>
              <a:rPr lang="en-US" sz="2000" b="1" dirty="0">
                <a:latin typeface="Calibri"/>
                <a:ea typeface="Calibri"/>
                <a:cs typeface="Calibri"/>
              </a:rPr>
              <a:t>Horizon Issues on the radar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Calibri"/>
                <a:ea typeface="Calibri"/>
                <a:cs typeface="Calibri"/>
              </a:rPr>
              <a:t>Agentic AI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Calibri"/>
                <a:ea typeface="Calibri"/>
                <a:cs typeface="Calibri"/>
              </a:rPr>
              <a:t>Crypto and Digital Assets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latin typeface="Calibri"/>
                <a:ea typeface="Calibri"/>
                <a:cs typeface="Calibri"/>
              </a:rPr>
              <a:t>Quantum </a:t>
            </a:r>
            <a:r>
              <a:rPr lang="en-US" dirty="0">
                <a:latin typeface="Calibri"/>
                <a:ea typeface="Calibri"/>
                <a:cs typeface="Calibri"/>
              </a:rPr>
              <a:t>Computing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Calibri"/>
              <a:ea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4" name="Picture 13" descr="Business people video conferencing">
            <a:extLst>
              <a:ext uri="{FF2B5EF4-FFF2-40B4-BE49-F238E27FC236}">
                <a16:creationId xmlns:a16="http://schemas.microsoft.com/office/drawing/2014/main" id="{0CB8B29E-6CB0-B9DE-330A-3D023E63A8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6047" y="2213939"/>
            <a:ext cx="4623961" cy="308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53074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PowerpointTemplate" id="{C529D517-721B-C64E-AC50-AF36AD9AAA7C}" vid="{167CEAF1-BDA2-7649-8F7A-47FD8D7CA4EA}"/>
    </a:ext>
  </a:extLst>
</a:theme>
</file>

<file path=ppt/theme/theme2.xml><?xml version="1.0" encoding="utf-8"?>
<a:theme xmlns:a="http://schemas.openxmlformats.org/drawingml/2006/main" name="2_Office Theme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PowerpointTemplate" id="{C529D517-721B-C64E-AC50-AF36AD9AAA7C}" vid="{F8DB4503-21A6-D343-8682-FEA51757885F}"/>
    </a:ext>
  </a:extLst>
</a:theme>
</file>

<file path=ppt/theme/theme3.xml><?xml version="1.0" encoding="utf-8"?>
<a:theme xmlns:a="http://schemas.openxmlformats.org/drawingml/2006/main" name="3_Office Theme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PowerpointTemplate" id="{C529D517-721B-C64E-AC50-AF36AD9AAA7C}" vid="{44B41928-69F5-B04D-A628-76368FAF4B62}"/>
    </a:ext>
  </a:extLst>
</a:theme>
</file>

<file path=ppt/theme/theme4.xml><?xml version="1.0" encoding="utf-8"?>
<a:theme xmlns:a="http://schemas.openxmlformats.org/drawingml/2006/main" name="3_Custom Design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Custom Design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PowerpointTemplate" id="{C529D517-721B-C64E-AC50-AF36AD9AAA7C}" vid="{3218D24A-828C-2042-9529-5BEF9F2F68C9}"/>
    </a:ext>
  </a:extLst>
</a:theme>
</file>

<file path=ppt/theme/theme6.xml><?xml version="1.0" encoding="utf-8"?>
<a:theme xmlns:a="http://schemas.openxmlformats.org/drawingml/2006/main" name="1_Custom Design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PowerpointTemplate" id="{C529D517-721B-C64E-AC50-AF36AD9AAA7C}" vid="{C8181BA3-2C5E-904C-BC83-7D1FDF100DD4}"/>
    </a:ext>
  </a:extLst>
</a:theme>
</file>

<file path=ppt/theme/theme7.xml><?xml version="1.0" encoding="utf-8"?>
<a:theme xmlns:a="http://schemas.openxmlformats.org/drawingml/2006/main" name="2_Custom Design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PowerpointTemplate" id="{C529D517-721B-C64E-AC50-AF36AD9AAA7C}" vid="{FE6BC949-E171-9547-A807-FC8E59B81467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2CAF5E172CBE48B91765D9A27EE43E" ma:contentTypeVersion="8" ma:contentTypeDescription="Create a new document." ma:contentTypeScope="" ma:versionID="029bb2ea6f4389c0e12a4d086865c5f3">
  <xsd:schema xmlns:xsd="http://www.w3.org/2001/XMLSchema" xmlns:xs="http://www.w3.org/2001/XMLSchema" xmlns:p="http://schemas.microsoft.com/office/2006/metadata/properties" xmlns:ns2="79bc775b-b7f8-4180-b6c0-efe92caddf77" targetNamespace="http://schemas.microsoft.com/office/2006/metadata/properties" ma:root="true" ma:fieldsID="f024733f3c597c0e1bb8dc37bc68f47b" ns2:_="">
    <xsd:import namespace="79bc775b-b7f8-4180-b6c0-efe92caddf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bc775b-b7f8-4180-b6c0-efe92caddf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F838CB8-0881-406E-A9B8-51DD25DC81A4}">
  <ds:schemaRefs>
    <ds:schemaRef ds:uri="http://schemas.openxmlformats.org/package/2006/metadata/core-properties"/>
    <ds:schemaRef ds:uri="http://schemas.microsoft.com/office/2006/documentManagement/types"/>
    <ds:schemaRef ds:uri="79bc775b-b7f8-4180-b6c0-efe92caddf77"/>
    <ds:schemaRef ds:uri="http://schemas.microsoft.com/office/infopath/2007/PartnerControls"/>
    <ds:schemaRef ds:uri="http://www.w3.org/XML/1998/namespace"/>
    <ds:schemaRef ds:uri="http://purl.org/dc/elements/1.1/"/>
    <ds:schemaRef ds:uri="http://purl.org/dc/terms/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D24316B-8354-494F-AAD2-737255834BD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661F9F4-FFB0-408C-AE8C-B216F3F61704}">
  <ds:schemaRefs>
    <ds:schemaRef ds:uri="79bc775b-b7f8-4180-b6c0-efe92caddf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1_Office Theme</Template>
  <TotalTime>20</TotalTime>
  <Words>213</Words>
  <Application>Microsoft Office PowerPoint</Application>
  <PresentationFormat>Widescreen</PresentationFormat>
  <Paragraphs>49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11</vt:i4>
      </vt:variant>
    </vt:vector>
  </HeadingPairs>
  <TitlesOfParts>
    <vt:vector size="23" baseType="lpstr">
      <vt:lpstr>Aptos</vt:lpstr>
      <vt:lpstr>Arial</vt:lpstr>
      <vt:lpstr>Calibri</vt:lpstr>
      <vt:lpstr>Calibri Light</vt:lpstr>
      <vt:lpstr>Wingdings</vt:lpstr>
      <vt:lpstr>1_Office Theme</vt:lpstr>
      <vt:lpstr>2_Office Theme</vt:lpstr>
      <vt:lpstr>3_Office Theme</vt:lpstr>
      <vt:lpstr>3_Custom Design</vt:lpstr>
      <vt:lpstr>Custom Design</vt:lpstr>
      <vt:lpstr>1_Custom Design</vt:lpstr>
      <vt:lpstr>2_Custom Design</vt:lpstr>
      <vt:lpstr>PowerPoint Presentation</vt:lpstr>
      <vt:lpstr>Agenda</vt:lpstr>
      <vt:lpstr>Presentation by IAASB</vt:lpstr>
      <vt:lpstr>Presentation by UK FRC</vt:lpstr>
      <vt:lpstr>Update</vt:lpstr>
      <vt:lpstr>Technology Experts Group</vt:lpstr>
      <vt:lpstr>Technology Experts Group</vt:lpstr>
      <vt:lpstr>Technology Experts Group</vt:lpstr>
      <vt:lpstr>Technology Experts Group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 Loague</dc:creator>
  <cp:lastModifiedBy>Jeanne Viljoen</cp:lastModifiedBy>
  <cp:revision>2</cp:revision>
  <dcterms:created xsi:type="dcterms:W3CDTF">2024-07-30T18:40:14Z</dcterms:created>
  <dcterms:modified xsi:type="dcterms:W3CDTF">2025-09-17T11:25:07Z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0x010100A02CAF5E172CBE48B91765D9A27EE43E</vt:lpwstr>
  </property>
  <property fmtid="{D5CDD505-2E9C-101B-9397-08002B2CF9AE}" pid="3" name="MediaServiceImageTags">
    <vt:lpwstr/>
  </property>
</Properties>
</file>