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3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5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6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7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4"/>
    <p:sldMasterId id="2147483677" r:id="rId5"/>
    <p:sldMasterId id="2147483685" r:id="rId6"/>
    <p:sldMasterId id="2147483752" r:id="rId7"/>
    <p:sldMasterId id="2147483747" r:id="rId8"/>
    <p:sldMasterId id="2147483711" r:id="rId9"/>
    <p:sldMasterId id="2147483717" r:id="rId10"/>
    <p:sldMasterId id="2147483726" r:id="rId11"/>
  </p:sldMasterIdLst>
  <p:notesMasterIdLst>
    <p:notesMasterId r:id="rId30"/>
  </p:notesMasterIdLst>
  <p:sldIdLst>
    <p:sldId id="268" r:id="rId12"/>
    <p:sldId id="2147472405" r:id="rId13"/>
    <p:sldId id="2147472404" r:id="rId14"/>
    <p:sldId id="2147472423" r:id="rId15"/>
    <p:sldId id="2147472450" r:id="rId16"/>
    <p:sldId id="2147472445" r:id="rId17"/>
    <p:sldId id="2147472424" r:id="rId18"/>
    <p:sldId id="2147472430" r:id="rId19"/>
    <p:sldId id="2147472357" r:id="rId20"/>
    <p:sldId id="2147472418" r:id="rId21"/>
    <p:sldId id="2147472425" r:id="rId22"/>
    <p:sldId id="2147472435" r:id="rId23"/>
    <p:sldId id="2147472414" r:id="rId24"/>
    <p:sldId id="2147472441" r:id="rId25"/>
    <p:sldId id="2147472427" r:id="rId26"/>
    <p:sldId id="2147472440" r:id="rId27"/>
    <p:sldId id="2147472415" r:id="rId28"/>
    <p:sldId id="2147472419" r:id="rId2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ESBA" id="{C7A6A806-A4F1-574B-9F2E-E15B44EE21E0}">
          <p14:sldIdLst>
            <p14:sldId id="268"/>
            <p14:sldId id="2147472405"/>
            <p14:sldId id="2147472404"/>
            <p14:sldId id="2147472423"/>
            <p14:sldId id="2147472450"/>
            <p14:sldId id="2147472445"/>
            <p14:sldId id="2147472424"/>
            <p14:sldId id="2147472430"/>
            <p14:sldId id="2147472357"/>
            <p14:sldId id="2147472418"/>
            <p14:sldId id="2147472425"/>
            <p14:sldId id="2147472435"/>
            <p14:sldId id="2147472414"/>
            <p14:sldId id="2147472441"/>
            <p14:sldId id="2147472427"/>
            <p14:sldId id="2147472440"/>
            <p14:sldId id="2147472415"/>
            <p14:sldId id="214747241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F69CC63-70F9-B92E-B0AA-D68B2FB5D2AB}" name="Gabriela Figueiredo Dias" initials="GF" userId="S::GabrielaDias@ethicsboard.org::2f0de687-1f60-462c-a3ec-15136bf498f0" providerId="AD"/>
  <p188:author id="{AAFD516B-D577-E298-A505-86828FF8403E}" name="Joanne Holt" initials="JH" userId="S::joanneholt@ethicsboard.org::12fe25c6-4cb7-4225-920a-14a4ef202436" providerId="AD"/>
  <p188:author id="{FE8B5C9F-7B18-B143-6551-47BF86F7ED3A}" name="Geoff Kwan" initials="GK" userId="S::GeoffKwan@ethicsboard.org::c3a5c4b8-7020-4697-b49e-ebe9f60812c0" providerId="AD"/>
  <p188:author id="{553772B1-180A-4959-D377-E121E197E9D3}" name="Carla Vijian" initials="CV" userId="S::CarlaVijian@ethicsboard.org::c8cf1b78-ca9a-4696-87d3-45e7c13ef4bf" providerId="AD"/>
  <p188:author id="{579ECFEE-90DD-DF6F-AC7E-BA7526220BCD}" name="Laura Leal" initials="LL" userId="S::lauraleal@ethicsboard.org::4720af35-0a04-4b32-b28a-0692a15a4541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B5E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E8EEC65-3BCC-4FD0-A3A7-6D90FC00239E}" v="2" dt="2025-09-14T17:04:20.45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1224" y="2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3" Type="http://schemas.openxmlformats.org/officeDocument/2006/relationships/customXml" Target="../customXml/item3.xml"/><Relationship Id="rId21" Type="http://schemas.openxmlformats.org/officeDocument/2006/relationships/slide" Target="slides/slide10.xml"/><Relationship Id="rId34" Type="http://schemas.openxmlformats.org/officeDocument/2006/relationships/tableStyles" Target="tableStyle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29" Type="http://schemas.openxmlformats.org/officeDocument/2006/relationships/slide" Target="slides/slide18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13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36" Type="http://schemas.microsoft.com/office/2018/10/relationships/authors" Target="authors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8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notesMaster" Target="notesMasters/notesMaster1.xml"/><Relationship Id="rId35" Type="http://schemas.microsoft.com/office/2015/10/relationships/revisionInfo" Target="revisionInfo.xml"/><Relationship Id="rId8" Type="http://schemas.openxmlformats.org/officeDocument/2006/relationships/slideMaster" Target="slideMasters/slideMaster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9D0781-142E-CC49-A611-A51DCE654331}" type="datetimeFigureOut">
              <a:rPr lang="en-US" smtClean="0"/>
              <a:t>9/14/2025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D7B25E-7D87-DB4C-BF4D-098E9D2844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207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D7B25E-7D87-DB4C-BF4D-098E9D28449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30621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2F3424-30B5-47D2-BBBD-F8A6090E189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0823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A454C2-AF56-9D06-74F2-E48F6A505B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95E137B-C02E-FD6E-637F-5C8C1FD61D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94287AB-A4A6-0616-B955-20A46954A53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44F424-6B4D-9D62-F9E7-A8C1D3F74E0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2F3424-30B5-47D2-BBBD-F8A6090E189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6956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D7B25E-7D87-DB4C-BF4D-098E9D28449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78710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FAEBEE-E1A8-171D-F658-CA2AABDFCC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38EC989-BDE5-DC23-E274-02FC38B63FB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37622CC-808C-E761-0686-FCE19273098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7DF712-1002-CB4A-5177-7E8691B6E7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2F3424-30B5-47D2-BBBD-F8A6090E189D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92620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3.pn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3.png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7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7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7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7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7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8.xml"/><Relationship Id="rId5" Type="http://schemas.openxmlformats.org/officeDocument/2006/relationships/hyperlink" Target="https://www.ifac.org/who-we-are/operations" TargetMode="External"/><Relationship Id="rId4" Type="http://schemas.openxmlformats.org/officeDocument/2006/relationships/image" Target="../media/image12.png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8.xml"/><Relationship Id="rId5" Type="http://schemas.openxmlformats.org/officeDocument/2006/relationships/hyperlink" Target="https://www.ifac.org/who-we-are/operations" TargetMode="External"/><Relationship Id="rId4" Type="http://schemas.openxmlformats.org/officeDocument/2006/relationships/image" Target="../media/image6.png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8.xml"/><Relationship Id="rId6" Type="http://schemas.openxmlformats.org/officeDocument/2006/relationships/hyperlink" Target="https://www.ifac.org/who-we-are/operations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8.xml"/><Relationship Id="rId6" Type="http://schemas.openxmlformats.org/officeDocument/2006/relationships/hyperlink" Target="https://www.ifac.org/who-we-are/operations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8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D398E4A3-EAC0-0BE6-2F4B-EFA6998C6A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49344"/>
          <a:stretch/>
        </p:blipFill>
        <p:spPr>
          <a:xfrm>
            <a:off x="4876874" y="396606"/>
            <a:ext cx="2438252" cy="133911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1"/>
            <a:ext cx="12192001" cy="4114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820091" y="3057085"/>
            <a:ext cx="8751026" cy="2416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800" b="0" i="0" spc="0" baseline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Foundation for Ethics and Audit (IFEA) is a nonprofit organization dedicated to promoting high-quality, international standards in the areas of ethics, audit, and assurance, with the aim of serving the public good. IFEA accomplishes its mission through its two standard-setting bodies, the International Auditing and Assurance Standards Board (IAASB) and the International Ethics Standards Board for Accountants (IESBA).</a:t>
            </a:r>
          </a:p>
          <a:p>
            <a:endParaRPr lang="en-US" sz="1600">
              <a:solidFill>
                <a:schemeClr val="accent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F0A1493-6F9D-207E-E573-E4621BFDDE30}"/>
              </a:ext>
            </a:extLst>
          </p:cNvPr>
          <p:cNvSpPr txBox="1"/>
          <p:nvPr userDrawn="1"/>
        </p:nvSpPr>
        <p:spPr>
          <a:xfrm>
            <a:off x="0" y="2340192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IFEA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22315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AA214976-CBA0-A1D5-F9B2-58760B53489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621" t="9534" r="69630" b="17595"/>
          <a:stretch/>
        </p:blipFill>
        <p:spPr>
          <a:xfrm>
            <a:off x="5447084" y="528809"/>
            <a:ext cx="1297833" cy="123239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0"/>
            <a:ext cx="12192001" cy="41148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703943" y="3452640"/>
            <a:ext cx="878411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Auditing and Assurance Standards Board sets</a:t>
            </a:r>
          </a:p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high-quality international standards for auditing, assurance, and quality</a:t>
            </a:r>
          </a:p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management that strengthen public confidence in the global profession.</a:t>
            </a:r>
          </a:p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97B65D-AC43-3479-B897-2D594F017481}"/>
              </a:ext>
            </a:extLst>
          </p:cNvPr>
          <p:cNvSpPr txBox="1"/>
          <p:nvPr userDrawn="1"/>
        </p:nvSpPr>
        <p:spPr>
          <a:xfrm>
            <a:off x="0" y="2566930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IAASB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7644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DC415EB-A487-D16E-226A-55CB1BAFF30B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8014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BCD19FE-E24B-5B6B-1EF8-3FFD17CAAFFD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8741710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accent3">
              <a:alpha val="1039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6">
                    <a:lumMod val="25000"/>
                  </a:schemeClr>
                </a:solidFill>
              </a:defRPr>
            </a:lvl1pPr>
          </a:lstStyle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89446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>
                <a:solidFill>
                  <a:schemeClr val="accent6">
                    <a:lumMod val="50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92751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>
                <a:solidFill>
                  <a:schemeClr val="accent6">
                    <a:lumMod val="25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6353359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53D5903-92D0-85B3-FD78-C21E34898378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8634761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BADDF4F-246E-E1A3-EE57-31294875A131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57774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634AAC0-E37B-AECD-B0C9-397FC19E4B7B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6744873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3 Charts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67979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5667337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FCE4C2E-5C63-3EBB-3834-27937C7731E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261257"/>
            <a:ext cx="12192000" cy="6858000"/>
          </a:xfrm>
          <a:prstGeom prst="rect">
            <a:avLst/>
          </a:prstGeom>
          <a:solidFill>
            <a:schemeClr val="bg1">
              <a:alpha val="86987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B4AA0A4-509C-58B0-D678-2AF67A7859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5384227" y="495759"/>
            <a:ext cx="1290865" cy="127795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0"/>
            <a:ext cx="12192001" cy="411479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703943" y="3452640"/>
            <a:ext cx="878411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Ethics Standards Board for Accountants sets high-quality, international ethics standards for corporate reporting and assurance, including auditor independence requirements, to elevate stakeholders’ trust in corporate information.</a:t>
            </a:r>
          </a:p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97B65D-AC43-3479-B897-2D594F017481}"/>
              </a:ext>
            </a:extLst>
          </p:cNvPr>
          <p:cNvSpPr txBox="1"/>
          <p:nvPr userDrawn="1"/>
        </p:nvSpPr>
        <p:spPr>
          <a:xfrm>
            <a:off x="0" y="2566930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6566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32C3F87-8534-794D-D9F4-3A3B5333D039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>
            <a:lvl1pPr>
              <a:defRPr b="0"/>
            </a:lvl1pPr>
          </a:lstStyle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5202D6B-0317-74DC-30CD-452CE95DD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78851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4E6FE22-28C4-F2FA-64F1-AECE61007F9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9658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9F1F2C2-5603-80C4-F944-EE8CBAD843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9181248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accent4">
              <a:alpha val="1039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89446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92751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25828163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3424F7E-D432-6D9B-5A77-A1937BD53B1F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25518912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371B67D-B046-7A67-943B-7E7406368E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2193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0F510E1-6BA1-3126-8286-06D24463D03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21878968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6465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8890032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Quote-Imag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lobe with lights and dots&#10;&#10;Description automatically generated with medium confidence">
            <a:extLst>
              <a:ext uri="{FF2B5EF4-FFF2-40B4-BE49-F238E27FC236}">
                <a16:creationId xmlns:a16="http://schemas.microsoft.com/office/drawing/2014/main" id="{87A4172F-7958-2A2C-FAED-B373B360DC8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20411" b="12735"/>
          <a:stretch/>
        </p:blipFill>
        <p:spPr>
          <a:xfrm>
            <a:off x="0" y="-1"/>
            <a:ext cx="12192000" cy="455088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0" y="4465122"/>
            <a:ext cx="12192000" cy="2392878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50584" y="4720876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819649" y="5060395"/>
            <a:ext cx="5485659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5926717" y="4900058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436401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ESB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67054" y="0"/>
            <a:ext cx="5624945" cy="6858000"/>
          </a:xfrm>
          <a:prstGeom prst="rect">
            <a:avLst/>
          </a:prstGeom>
          <a:solidFill>
            <a:schemeClr val="tx1">
              <a:alpha val="3974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6A9C286-81AB-6D4F-560A-EE17333B15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7659585" y="1604901"/>
            <a:ext cx="3674426" cy="363768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1043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13860"/>
            <a:ext cx="4495800" cy="95002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CF8E644-0137-29E6-325D-654CB8ECA7E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15471" y="828102"/>
            <a:ext cx="2904473" cy="1062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9442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3168">
          <p15:clr>
            <a:srgbClr val="FBAE40"/>
          </p15:clr>
        </p15:guide>
        <p15:guide id="3" pos="4824">
          <p15:clr>
            <a:srgbClr val="FBAE40"/>
          </p15:clr>
        </p15:guide>
        <p15:guide id="4" pos="5544">
          <p15:clr>
            <a:srgbClr val="FBAE40"/>
          </p15:clr>
        </p15:guide>
        <p15:guide id="5" pos="336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91F8E24-1552-6295-5442-EAECFDF1C10C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5202D6B-0317-74DC-30CD-452CE95DD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16978872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6871245D-1270-0085-04EB-A2436AC3CA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00" b="7900"/>
          <a:stretch/>
        </p:blipFill>
        <p:spPr>
          <a:xfrm>
            <a:off x="0" y="14286"/>
            <a:ext cx="12192000" cy="6843714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6386512" y="0"/>
            <a:ext cx="5476937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15114" y="62388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86550" y="2103438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6757988" y="1943101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6925534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32C3F87-8534-794D-D9F4-3A3B5333D039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>
            <a:lvl1pPr>
              <a:defRPr b="0"/>
            </a:lvl1pPr>
          </a:lstStyle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16565356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91F8E24-1552-6295-5442-EAECFDF1C10C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8089696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tx2">
              <a:lumMod val="20000"/>
              <a:lumOff val="80000"/>
              <a:alpha val="3982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67239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70544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191689436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78D593A-E7DA-158E-BEF2-7F95284FEE44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9616948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EFEBB2A-4809-2BCF-9399-D4CAEA4B1B20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321420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105E8F5-4FA2-8E8B-46B7-5D306270DD77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16189335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with 3 Charts Shaded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</p:spTree>
    <p:extLst>
      <p:ext uri="{BB962C8B-B14F-4D97-AF65-F5344CB8AC3E}">
        <p14:creationId xmlns:p14="http://schemas.microsoft.com/office/powerpoint/2010/main" val="4388233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with SIngle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40998386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55178" y="0"/>
            <a:ext cx="5636821" cy="6858000"/>
          </a:xfrm>
          <a:prstGeom prst="rect">
            <a:avLst/>
          </a:prstGeom>
          <a:solidFill>
            <a:schemeClr val="tx1">
              <a:alpha val="39622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03307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01984"/>
            <a:ext cx="4495800" cy="3794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12" name="Picture 11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5E312B8-4194-3560-49B8-411937A0A0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2690" t="4710" r="26846" b="50559"/>
          <a:stretch/>
        </p:blipFill>
        <p:spPr>
          <a:xfrm>
            <a:off x="7413716" y="1579418"/>
            <a:ext cx="3689139" cy="3545318"/>
          </a:xfrm>
          <a:prstGeom prst="rect">
            <a:avLst/>
          </a:prstGeom>
        </p:spPr>
      </p:pic>
      <p:pic>
        <p:nvPicPr>
          <p:cNvPr id="9" name="Picture 8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4A0277F1-AC01-04DA-2CEF-6D5AEB2D56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3659" y="912462"/>
            <a:ext cx="1512376" cy="1639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831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3168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544" userDrawn="1">
          <p15:clr>
            <a:srgbClr val="FBAE40"/>
          </p15:clr>
        </p15:guide>
        <p15:guide id="5" pos="336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tx2">
              <a:lumMod val="20000"/>
              <a:lumOff val="80000"/>
              <a:alpha val="3982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67239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70544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DE969F4-97EE-EE7D-0DD9-11837211BF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508024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, IAASB, IESB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55178" y="0"/>
            <a:ext cx="5636821" cy="6858000"/>
          </a:xfrm>
          <a:prstGeom prst="rect">
            <a:avLst/>
          </a:prstGeom>
          <a:solidFill>
            <a:schemeClr val="tx1">
              <a:alpha val="39622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03307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01984"/>
            <a:ext cx="4495800" cy="3794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12" name="Picture 11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5E312B8-4194-3560-49B8-411937A0A0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2690" t="4710" r="26846" b="50559"/>
          <a:stretch/>
        </p:blipFill>
        <p:spPr>
          <a:xfrm>
            <a:off x="7413716" y="1579418"/>
            <a:ext cx="3689139" cy="3545318"/>
          </a:xfrm>
          <a:prstGeom prst="rect">
            <a:avLst/>
          </a:prstGeom>
        </p:spPr>
      </p:pic>
      <p:pic>
        <p:nvPicPr>
          <p:cNvPr id="9" name="Picture 8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4A0277F1-AC01-04DA-2CEF-6D5AEB2D56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1704" y="164884"/>
            <a:ext cx="1815806" cy="1968716"/>
          </a:xfrm>
          <a:prstGeom prst="rect">
            <a:avLst/>
          </a:prstGeom>
        </p:spPr>
      </p:pic>
      <p:pic>
        <p:nvPicPr>
          <p:cNvPr id="3" name="Picture 2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ADCCF79A-FB85-03A6-01BD-6C114AB5B8B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250216" y="164884"/>
            <a:ext cx="2727524" cy="9507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E2DAC97-A3C1-67CD-AF8C-755A6BA9BC1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2267510" y="1050660"/>
            <a:ext cx="2710230" cy="991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2535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3168">
          <p15:clr>
            <a:srgbClr val="FBAE40"/>
          </p15:clr>
        </p15:guide>
        <p15:guide id="3" pos="4824">
          <p15:clr>
            <a:srgbClr val="FBAE40"/>
          </p15:clr>
        </p15:guide>
        <p15:guide id="4" pos="5544">
          <p15:clr>
            <a:srgbClr val="FBAE40"/>
          </p15:clr>
        </p15:guide>
        <p15:guide id="5" pos="336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, IESB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55178" y="0"/>
            <a:ext cx="5636821" cy="6858000"/>
          </a:xfrm>
          <a:prstGeom prst="rect">
            <a:avLst/>
          </a:prstGeom>
          <a:solidFill>
            <a:schemeClr val="tx1">
              <a:alpha val="39622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03307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01984"/>
            <a:ext cx="4495800" cy="3794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12" name="Picture 11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5E312B8-4194-3560-49B8-411937A0A0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2690" t="4710" r="26846" b="50559"/>
          <a:stretch/>
        </p:blipFill>
        <p:spPr>
          <a:xfrm>
            <a:off x="7413716" y="1579418"/>
            <a:ext cx="3689139" cy="3545318"/>
          </a:xfrm>
          <a:prstGeom prst="rect">
            <a:avLst/>
          </a:prstGeom>
        </p:spPr>
      </p:pic>
      <p:pic>
        <p:nvPicPr>
          <p:cNvPr id="3" name="Picture 2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ADCCF79A-FB85-03A6-01BD-6C114AB5B8B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99442" y="282256"/>
            <a:ext cx="2923007" cy="10188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E2DAC97-A3C1-67CD-AF8C-755A6BA9BC1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3222449" y="226591"/>
            <a:ext cx="2904473" cy="1062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1133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3168">
          <p15:clr>
            <a:srgbClr val="FBAE40"/>
          </p15:clr>
        </p15:guide>
        <p15:guide id="3" pos="4824">
          <p15:clr>
            <a:srgbClr val="FBAE40"/>
          </p15:clr>
        </p15:guide>
        <p15:guide id="4" pos="5544">
          <p15:clr>
            <a:srgbClr val="FBAE40"/>
          </p15:clr>
        </p15:guide>
        <p15:guide id="5" pos="336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55178" y="0"/>
            <a:ext cx="5636821" cy="6858000"/>
          </a:xfrm>
          <a:prstGeom prst="rect">
            <a:avLst/>
          </a:prstGeom>
          <a:solidFill>
            <a:schemeClr val="tx1">
              <a:alpha val="39658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F363A2D0-3348-EDCB-E9C1-55CD69A8AA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621" t="9534" r="69630" b="17595"/>
          <a:stretch/>
        </p:blipFill>
        <p:spPr>
          <a:xfrm>
            <a:off x="7500357" y="1609106"/>
            <a:ext cx="3808036" cy="361603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1043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01984"/>
            <a:ext cx="4495800" cy="81939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5" name="Picture 4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A12F54EA-E923-FB2D-AB1B-5212D0245EC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4097" y="862181"/>
            <a:ext cx="2923007" cy="1018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5575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3168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544" userDrawn="1">
          <p15:clr>
            <a:srgbClr val="FBAE40"/>
          </p15:clr>
        </p15:guide>
        <p15:guide id="5" pos="336" userDrawn="1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67054" y="0"/>
            <a:ext cx="5624945" cy="6858000"/>
          </a:xfrm>
          <a:prstGeom prst="rect">
            <a:avLst/>
          </a:prstGeom>
          <a:solidFill>
            <a:schemeClr val="tx1">
              <a:alpha val="3974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6A9C286-81AB-6D4F-560A-EE17333B15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7659585" y="1604901"/>
            <a:ext cx="3674426" cy="363768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1043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13860"/>
            <a:ext cx="4495800" cy="95002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CF8E644-0137-29E6-325D-654CB8ECA7E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15471" y="828102"/>
            <a:ext cx="2904473" cy="1062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0393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3168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544" userDrawn="1">
          <p15:clr>
            <a:srgbClr val="FBAE40"/>
          </p15:clr>
        </p15:guide>
        <p15:guide id="5" pos="336" userDrawn="1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- Title Slide - Bottom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-59377"/>
            <a:ext cx="12192000" cy="6917377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pic>
        <p:nvPicPr>
          <p:cNvPr id="5" name="Picture 4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90B9318E-6CFB-517A-8DC1-DBE5229A04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621" t="9534" r="69630" b="17595"/>
          <a:stretch/>
        </p:blipFill>
        <p:spPr>
          <a:xfrm>
            <a:off x="278323" y="1235037"/>
            <a:ext cx="2426139" cy="2303814"/>
          </a:xfrm>
          <a:prstGeom prst="rect">
            <a:avLst/>
          </a:prstGeom>
        </p:spPr>
      </p:pic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</a:blip>
          <a:srcRect b="16161"/>
          <a:stretch/>
        </p:blipFill>
        <p:spPr>
          <a:xfrm>
            <a:off x="5462649" y="138460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73881"/>
            <a:ext cx="3831336" cy="86975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56320" y="4773881"/>
            <a:ext cx="3011424" cy="89064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180594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5" y="3692914"/>
            <a:ext cx="88588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IAASB</a:t>
            </a:r>
            <a:r>
              <a:rPr lang="en-US" sz="24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International Auditing and Assurance Standards Board  | 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650242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482AA819-BD9E-C600-05A0-6FD2382E0C32}"/>
              </a:ext>
            </a:extLst>
          </p:cNvPr>
          <p:cNvSpPr txBox="1"/>
          <p:nvPr userDrawn="1"/>
        </p:nvSpPr>
        <p:spPr>
          <a:xfrm>
            <a:off x="8953997" y="3800109"/>
            <a:ext cx="27313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i="0">
                <a:solidFill>
                  <a:schemeClr val="accent1"/>
                </a:solidFill>
              </a:rPr>
              <a:t>AN IFEA BOARD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215301C7-F4D1-3414-B19F-13341E6B475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3400" y="4736009"/>
            <a:ext cx="3360737" cy="1117600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1625354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  <p15:guide id="5" pos="336" userDrawn="1">
          <p15:clr>
            <a:srgbClr val="FBAE40"/>
          </p15:clr>
        </p15:guide>
        <p15:guide id="6" orient="horz" pos="2640" userDrawn="1">
          <p15:clr>
            <a:srgbClr val="FBAE40"/>
          </p15:clr>
        </p15:guide>
        <p15:guide id="7" pos="7344" userDrawn="1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- Title Slide - Bottom Info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3B624FA-76FB-3BD9-ECAC-47BD68E2589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331548" y="1199409"/>
            <a:ext cx="2423527" cy="2399293"/>
          </a:xfrm>
          <a:prstGeom prst="rect">
            <a:avLst/>
          </a:prstGeom>
        </p:spPr>
      </p:pic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</a:blip>
          <a:srcRect b="16161"/>
          <a:stretch/>
        </p:blipFill>
        <p:spPr>
          <a:xfrm>
            <a:off x="5462649" y="131049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85756"/>
            <a:ext cx="3831336" cy="99752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56320" y="4773880"/>
            <a:ext cx="3011424" cy="99752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192465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5" y="3704785"/>
            <a:ext cx="85263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  <a:r>
              <a:rPr lang="en-US" sz="24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International Ethics Standards Board for Accountants  | 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662113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ABCCA985-B729-3249-3152-0C8201ECB55A}"/>
              </a:ext>
            </a:extLst>
          </p:cNvPr>
          <p:cNvSpPr txBox="1"/>
          <p:nvPr userDrawn="1"/>
        </p:nvSpPr>
        <p:spPr>
          <a:xfrm>
            <a:off x="8823365" y="3811980"/>
            <a:ext cx="30044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i="0">
                <a:solidFill>
                  <a:schemeClr val="accent1"/>
                </a:solidFill>
              </a:rPr>
              <a:t>AN IFEA BOARD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075B9A43-F3C7-E4C5-45D8-20D288E2A3D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33400" y="4736009"/>
            <a:ext cx="3360737" cy="1117600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040982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  <p15:guide id="5" pos="336" userDrawn="1">
          <p15:clr>
            <a:srgbClr val="FBAE40"/>
          </p15:clr>
        </p15:guide>
        <p15:guide id="6" orient="horz" pos="3168" userDrawn="1">
          <p15:clr>
            <a:srgbClr val="FBAE40"/>
          </p15:clr>
        </p15:guide>
        <p15:guide id="7" pos="7344" userDrawn="1">
          <p15:clr>
            <a:srgbClr val="FBAE4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- Title Slide - Bottom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rcRect b="16161"/>
          <a:stretch/>
        </p:blipFill>
        <p:spPr>
          <a:xfrm>
            <a:off x="5462649" y="119164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97630"/>
            <a:ext cx="3831336" cy="124690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47176" y="4797630"/>
            <a:ext cx="3011424" cy="125878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202855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6" y="3715175"/>
            <a:ext cx="70419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IFEA</a:t>
            </a:r>
            <a:r>
              <a:rPr lang="en-US" sz="24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</a:t>
            </a:r>
            <a:r>
              <a:rPr lang="en-US" sz="24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International Foundation for Ethics and Audit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672503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4" name="Picture 13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F3646A3-4C7F-3CD6-00D3-4A7F5B23D9F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2690" t="4710" r="26846" b="50559"/>
          <a:stretch/>
        </p:blipFill>
        <p:spPr>
          <a:xfrm>
            <a:off x="237271" y="1221673"/>
            <a:ext cx="2362852" cy="2270736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257A572-0F02-E222-38AB-3B2EB549EA5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3400" y="4738254"/>
            <a:ext cx="3360737" cy="1341912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0614421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  <p15:guide id="5" pos="336" userDrawn="1">
          <p15:clr>
            <a:srgbClr val="FBAE40"/>
          </p15:clr>
        </p15:guide>
        <p15:guide id="6" orient="horz" pos="3168" userDrawn="1">
          <p15:clr>
            <a:srgbClr val="FBAE40"/>
          </p15:clr>
        </p15:guide>
        <p15:guide id="7" pos="7344" userDrawn="1">
          <p15:clr>
            <a:srgbClr val="FBAE4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, IEBSA - Title Slide - Bottom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rcRect b="16161"/>
          <a:stretch/>
        </p:blipFill>
        <p:spPr>
          <a:xfrm>
            <a:off x="5462649" y="119164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97630"/>
            <a:ext cx="3831336" cy="124690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47176" y="4797630"/>
            <a:ext cx="3011424" cy="125878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168129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6" y="3205887"/>
            <a:ext cx="107409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IAASB</a:t>
            </a:r>
            <a:r>
              <a:rPr lang="en-US" sz="24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</a:t>
            </a:r>
            <a:r>
              <a:rPr lang="en-US" sz="24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International Auditing and Assurance Standards Board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163215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4" name="Picture 13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F3646A3-4C7F-3CD6-00D3-4A7F5B23D9F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2690" t="4710" r="26846" b="50559"/>
          <a:stretch/>
        </p:blipFill>
        <p:spPr>
          <a:xfrm>
            <a:off x="237271" y="712385"/>
            <a:ext cx="2362852" cy="2270736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257A572-0F02-E222-38AB-3B2EB549EA5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3400" y="4738254"/>
            <a:ext cx="3360737" cy="1341912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27BD668-652B-8325-2B91-3801AB7ED57E}"/>
              </a:ext>
            </a:extLst>
          </p:cNvPr>
          <p:cNvSpPr txBox="1"/>
          <p:nvPr userDrawn="1"/>
        </p:nvSpPr>
        <p:spPr>
          <a:xfrm>
            <a:off x="463296" y="3589735"/>
            <a:ext cx="107409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  <a:r>
              <a:rPr lang="en-US"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4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|  </a:t>
            </a:r>
            <a:r>
              <a:rPr lang="en-US" sz="24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International Ethics Standards Board for Accountants</a:t>
            </a:r>
          </a:p>
        </p:txBody>
      </p:sp>
    </p:spTree>
    <p:extLst>
      <p:ext uri="{BB962C8B-B14F-4D97-AF65-F5344CB8AC3E}">
        <p14:creationId xmlns:p14="http://schemas.microsoft.com/office/powerpoint/2010/main" val="11646456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  <p15:guide id="5" pos="336">
          <p15:clr>
            <a:srgbClr val="FBAE40"/>
          </p15:clr>
        </p15:guide>
        <p15:guide id="6" orient="horz" pos="3168">
          <p15:clr>
            <a:srgbClr val="FBAE40"/>
          </p15:clr>
        </p15:guide>
        <p15:guide id="7" pos="7344">
          <p15:clr>
            <a:srgbClr val="FBAE4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Slide-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60000"/>
              <a:lumOff val="40000"/>
              <a:alpha val="40358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10000"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1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142970186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Slide-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41000"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2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1980891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78D593A-E7DA-158E-BEF2-7F95284FEE44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5202D6B-0317-74DC-30CD-452CE95DD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92933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Slide - Bei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9978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2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19638207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-Imag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lobe with lights and dots&#10;&#10;Description automatically generated with medium confidence">
            <a:extLst>
              <a:ext uri="{FF2B5EF4-FFF2-40B4-BE49-F238E27FC236}">
                <a16:creationId xmlns:a16="http://schemas.microsoft.com/office/drawing/2014/main" id="{87A4172F-7958-2A2C-FAED-B373B360DC8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20411" b="12735"/>
          <a:stretch/>
        </p:blipFill>
        <p:spPr>
          <a:xfrm>
            <a:off x="0" y="-1"/>
            <a:ext cx="12192000" cy="455088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0" y="4465122"/>
            <a:ext cx="12192000" cy="2392878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50584" y="4720876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819649" y="5060395"/>
            <a:ext cx="5485659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5926717" y="4900058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554894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6871245D-1270-0085-04EB-A2436AC3CA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00" b="7900"/>
          <a:stretch/>
        </p:blipFill>
        <p:spPr>
          <a:xfrm>
            <a:off x="0" y="14286"/>
            <a:ext cx="12192000" cy="6843714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6386512" y="0"/>
            <a:ext cx="5476937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15114" y="62388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86550" y="2103438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6757988" y="1943101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269972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-Im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C8E723A3-AAFB-5829-A257-05340351DE9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 descr="A group of people sitting around a table&#10;&#10;Description automatically generated">
            <a:extLst>
              <a:ext uri="{FF2B5EF4-FFF2-40B4-BE49-F238E27FC236}">
                <a16:creationId xmlns:a16="http://schemas.microsoft.com/office/drawing/2014/main" id="{06E414A0-FEB2-9CAB-42A4-E220C092CF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rcRect t="15625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5165766" y="3918857"/>
            <a:ext cx="7026234" cy="2939143"/>
          </a:xfrm>
          <a:prstGeom prst="rect">
            <a:avLst/>
          </a:prstGeom>
          <a:solidFill>
            <a:schemeClr val="tx1">
              <a:alpha val="94799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8214" y="4602122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784025" y="5452281"/>
            <a:ext cx="5378780" cy="1055398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5879212" y="4555672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478489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Quote - Im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1000"/>
          </a:blip>
          <a:srcRect t="7591" b="7591"/>
          <a:stretch/>
        </p:blipFill>
        <p:spPr>
          <a:xfrm flipH="1">
            <a:off x="-1957389" y="-238245"/>
            <a:ext cx="7943851" cy="709624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29188" y="1700214"/>
            <a:ext cx="6418262" cy="85725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Headline / 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914900" y="3100387"/>
            <a:ext cx="6432550" cy="2989263"/>
          </a:xfrm>
        </p:spPr>
        <p:txBody>
          <a:bodyPr>
            <a:normAutofit/>
          </a:bodyPr>
          <a:lstStyle>
            <a:lvl1pPr marL="0" indent="0">
              <a:buNone/>
              <a:defRPr sz="20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or quote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0F068C0-BB03-ED34-CB9A-E98097B666EC}"/>
              </a:ext>
            </a:extLst>
          </p:cNvPr>
          <p:cNvCxnSpPr>
            <a:cxnSpLocks/>
          </p:cNvCxnSpPr>
          <p:nvPr userDrawn="1"/>
        </p:nvCxnSpPr>
        <p:spPr>
          <a:xfrm flipH="1">
            <a:off x="4972050" y="2900363"/>
            <a:ext cx="600075" cy="0"/>
          </a:xfrm>
          <a:prstGeom prst="line">
            <a:avLst/>
          </a:prstGeom>
          <a:ln w="76200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205725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Quote - Imag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1000"/>
          </a:blip>
          <a:srcRect t="7591" b="7591"/>
          <a:stretch/>
        </p:blipFill>
        <p:spPr>
          <a:xfrm flipH="1">
            <a:off x="-1957389" y="-238245"/>
            <a:ext cx="7943851" cy="709624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29188" y="1700214"/>
            <a:ext cx="6418262" cy="85725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 / 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914900" y="3100387"/>
            <a:ext cx="6432550" cy="2989263"/>
          </a:xfrm>
        </p:spPr>
        <p:txBody>
          <a:bodyPr>
            <a:normAutofit/>
          </a:bodyPr>
          <a:lstStyle>
            <a:lvl1pPr marL="0" indent="0">
              <a:buNone/>
              <a:defRPr sz="20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or quote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0F068C0-BB03-ED34-CB9A-E98097B666EC}"/>
              </a:ext>
            </a:extLst>
          </p:cNvPr>
          <p:cNvCxnSpPr>
            <a:cxnSpLocks/>
          </p:cNvCxnSpPr>
          <p:nvPr userDrawn="1"/>
        </p:nvCxnSpPr>
        <p:spPr>
          <a:xfrm flipH="1">
            <a:off x="4972050" y="2900363"/>
            <a:ext cx="600075" cy="0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321207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 Page - 3 Log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66AF24E-E485-4CD9-3BA2-F1663D7523F7}"/>
              </a:ext>
            </a:extLst>
          </p:cNvPr>
          <p:cNvSpPr/>
          <p:nvPr userDrawn="1"/>
        </p:nvSpPr>
        <p:spPr>
          <a:xfrm>
            <a:off x="0" y="0"/>
            <a:ext cx="12192000" cy="476720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2269121-9FB0-7EAC-179B-B4FC7ECF01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075" y="2414589"/>
            <a:ext cx="10515600" cy="800099"/>
          </a:xfrm>
        </p:spPr>
        <p:txBody>
          <a:bodyPr/>
          <a:lstStyle>
            <a:lvl1pPr>
              <a:defRPr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Thank you.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C840030-2A8B-90A8-AD4A-3BF64A39938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64650" y="5056186"/>
            <a:ext cx="1490554" cy="161607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9FDF5DF-B7CB-0F00-E463-F9AB78711AD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2495151" y="5746648"/>
            <a:ext cx="2126187" cy="74109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10D6C7B-9708-ECB6-8CC3-3CAF592DD76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4699052" y="5699286"/>
            <a:ext cx="2219099" cy="8118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38C7C42-AF72-EE18-C509-0EAF382C478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alphaModFix amt="15000"/>
          </a:blip>
          <a:srcRect t="-1380" b="17684"/>
          <a:stretch/>
        </p:blipFill>
        <p:spPr>
          <a:xfrm>
            <a:off x="5462649" y="130629"/>
            <a:ext cx="6729351" cy="6727371"/>
          </a:xfrm>
          <a:prstGeom prst="rect">
            <a:avLst/>
          </a:prstGeom>
        </p:spPr>
      </p:pic>
      <p:sp>
        <p:nvSpPr>
          <p:cNvPr id="4" name="Text Placeholder 8">
            <a:extLst>
              <a:ext uri="{FF2B5EF4-FFF2-40B4-BE49-F238E27FC236}">
                <a16:creationId xmlns:a16="http://schemas.microsoft.com/office/drawing/2014/main" id="{1D873ABF-F8A2-7130-507B-CDB1A292025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500260" y="5823917"/>
            <a:ext cx="2208810" cy="588756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EthicsandAudit.org</a:t>
            </a:r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3FC046F-DF83-B46E-9BF2-477CF953074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00125" y="3343276"/>
            <a:ext cx="6858771" cy="628649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</a:lstStyle>
          <a:p>
            <a:pPr lvl="0"/>
            <a:r>
              <a:rPr lang="en-US"/>
              <a:t>International Foundation for Ethics and Audit</a:t>
            </a:r>
          </a:p>
        </p:txBody>
      </p:sp>
    </p:spTree>
    <p:extLst>
      <p:ext uri="{BB962C8B-B14F-4D97-AF65-F5344CB8AC3E}">
        <p14:creationId xmlns:p14="http://schemas.microsoft.com/office/powerpoint/2010/main" val="200164881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Bac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66AF24E-E485-4CD9-3BA2-F1663D7523F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40000"/>
              <a:lumOff val="60000"/>
              <a:alpha val="59666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4776999-BB7B-63F5-E23A-1BA4C26619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"/>
          </a:blip>
          <a:srcRect t="7591" b="7591"/>
          <a:stretch/>
        </p:blipFill>
        <p:spPr>
          <a:xfrm>
            <a:off x="6626822" y="-142875"/>
            <a:ext cx="8236942" cy="735806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2269121-9FB0-7EAC-179B-B4FC7ECF01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075" y="2414589"/>
            <a:ext cx="10515600" cy="800099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Thank you.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9FDF5DF-B7CB-0F00-E463-F9AB78711AD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827205" y="4972051"/>
            <a:ext cx="3610656" cy="125852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5AA75F5-0A89-1A6E-6AD7-9CEDD104B8F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15000"/>
          </a:blip>
          <a:srcRect t="-789" b="16650"/>
          <a:stretch/>
        </p:blipFill>
        <p:spPr>
          <a:xfrm>
            <a:off x="5462649" y="95003"/>
            <a:ext cx="6729351" cy="6762997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ADF24AB-90E7-2EA8-48FD-CF32569F94F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12778" y="5705167"/>
            <a:ext cx="1496291" cy="588756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IAASB.org</a:t>
            </a:r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DEF2FB99-A42B-3D6A-4919-12D58339E29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00125" y="3343276"/>
            <a:ext cx="9428978" cy="628649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International Auditing and Assurance Standards Board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A9F9A2A-5191-7B90-16C8-80A6DF155187}"/>
              </a:ext>
            </a:extLst>
          </p:cNvPr>
          <p:cNvSpPr txBox="1"/>
          <p:nvPr userDrawn="1"/>
        </p:nvSpPr>
        <p:spPr>
          <a:xfrm>
            <a:off x="6024880" y="6363176"/>
            <a:ext cx="606879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628234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Bac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66AF24E-E485-4CD9-3BA2-F1663D7523F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4776999-BB7B-63F5-E23A-1BA4C26619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"/>
          </a:blip>
          <a:srcRect t="7591" b="7591"/>
          <a:stretch/>
        </p:blipFill>
        <p:spPr>
          <a:xfrm>
            <a:off x="6626822" y="-142875"/>
            <a:ext cx="8236942" cy="735806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8995B5C-4EAE-26C8-8EB6-2D408A782FA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54420" y="4878036"/>
            <a:ext cx="3959846" cy="144872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2269121-9FB0-7EAC-179B-B4FC7ECF01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075" y="2414589"/>
            <a:ext cx="10515600" cy="800099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Thank you.</a:t>
            </a:r>
          </a:p>
        </p:txBody>
      </p:sp>
      <p:pic>
        <p:nvPicPr>
          <p:cNvPr id="8" name="Picture 7" descr="A black and white logo&#10;&#10;Description automatically generated">
            <a:extLst>
              <a:ext uri="{FF2B5EF4-FFF2-40B4-BE49-F238E27FC236}">
                <a16:creationId xmlns:a16="http://schemas.microsoft.com/office/drawing/2014/main" id="{FCF3ED0E-DF79-A38E-7AA0-5DCE04691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0000"/>
          </a:blip>
          <a:srcRect b="16161"/>
          <a:stretch/>
        </p:blipFill>
        <p:spPr>
          <a:xfrm>
            <a:off x="5462649" y="119164"/>
            <a:ext cx="6729351" cy="6738836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9C053BF-2EED-9865-5F53-6F86D7A917B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488384" y="5705167"/>
            <a:ext cx="2220685" cy="588756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EthicsBoard.org</a:t>
            </a:r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DEF2FB99-A42B-3D6A-4919-12D58339E29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00125" y="3343276"/>
            <a:ext cx="7600177" cy="628649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International Ethics Standards Board for Accountants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01CA54C-CD06-E29E-9EA5-2B0FD850F202}"/>
              </a:ext>
            </a:extLst>
          </p:cNvPr>
          <p:cNvSpPr txBox="1"/>
          <p:nvPr userDrawn="1"/>
        </p:nvSpPr>
        <p:spPr>
          <a:xfrm>
            <a:off x="6024880" y="6363176"/>
            <a:ext cx="606879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4299784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val 18">
            <a:extLst>
              <a:ext uri="{FF2B5EF4-FFF2-40B4-BE49-F238E27FC236}">
                <a16:creationId xmlns:a16="http://schemas.microsoft.com/office/drawing/2014/main" id="{8305E93B-211D-4EFA-63FA-C74D5B1C9A17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accent3">
              <a:alpha val="89617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3">
              <a:lumMod val="60000"/>
              <a:lumOff val="40000"/>
              <a:alpha val="59945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>
                <a:solidFill>
                  <a:schemeClr val="accent1"/>
                </a:solidFill>
                <a:latin typeface="+mj-lt"/>
              </a:rPr>
              <a:t>Follow IAASB</a:t>
            </a:r>
            <a:r>
              <a:rPr lang="en-US" sz="6000" b="0" cap="none">
                <a:solidFill>
                  <a:schemeClr val="accent1"/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3"/>
                </a:solidFill>
              </a:rPr>
              <a:t>TO LEARN MORE</a:t>
            </a:r>
          </a:p>
        </p:txBody>
      </p:sp>
      <p:pic>
        <p:nvPicPr>
          <p:cNvPr id="8" name="Picture 7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D7E24F94-A103-45D6-6CEB-A2CBD27563C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81621" y="2967485"/>
            <a:ext cx="608962" cy="6221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5ACAA7C-C5AC-3A33-B2D3-BB3B4D01A78B}"/>
              </a:ext>
            </a:extLst>
          </p:cNvPr>
          <p:cNvSpPr txBox="1"/>
          <p:nvPr userDrawn="1"/>
        </p:nvSpPr>
        <p:spPr>
          <a:xfrm>
            <a:off x="2187147" y="2990335"/>
            <a:ext cx="40406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schemeClr val="accent1"/>
                </a:solidFill>
              </a:rPr>
              <a:t>@IAASB_News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D7C9203-6886-C266-0E96-6A3AF85E7D97}"/>
              </a:ext>
            </a:extLst>
          </p:cNvPr>
          <p:cNvSpPr txBox="1"/>
          <p:nvPr userDrawn="1"/>
        </p:nvSpPr>
        <p:spPr>
          <a:xfrm>
            <a:off x="2171700" y="3958283"/>
            <a:ext cx="7261653" cy="1022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@International Auditing and    </a:t>
            </a:r>
          </a:p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     Assurance Standards Board</a:t>
            </a:r>
          </a:p>
        </p:txBody>
      </p:sp>
      <p:pic>
        <p:nvPicPr>
          <p:cNvPr id="13" name="Picture 12" descr="A blue and black logo&#10;&#10;Description automatically generated">
            <a:extLst>
              <a:ext uri="{FF2B5EF4-FFF2-40B4-BE49-F238E27FC236}">
                <a16:creationId xmlns:a16="http://schemas.microsoft.com/office/drawing/2014/main" id="{2813CD03-C804-D238-6708-E57AF29F3CB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39987" y="4083913"/>
            <a:ext cx="727996" cy="617839"/>
          </a:xfrm>
          <a:prstGeom prst="rect">
            <a:avLst/>
          </a:prstGeom>
        </p:spPr>
      </p:pic>
      <p:pic>
        <p:nvPicPr>
          <p:cNvPr id="15" name="Picture 14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E90BAA3B-BD4C-281B-3644-F603A97225D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1223478" y="5354592"/>
            <a:ext cx="768156" cy="50662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B57D87E8-CFA8-DB33-3BCF-E8945504546E}"/>
              </a:ext>
            </a:extLst>
          </p:cNvPr>
          <p:cNvSpPr txBox="1"/>
          <p:nvPr userDrawn="1"/>
        </p:nvSpPr>
        <p:spPr>
          <a:xfrm>
            <a:off x="2171700" y="5247504"/>
            <a:ext cx="7261653" cy="1022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@International Auditing &amp;    </a:t>
            </a:r>
          </a:p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     Assurance Standards Board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73C80E2-B1A1-0448-C255-2739CFA134C2}"/>
              </a:ext>
            </a:extLst>
          </p:cNvPr>
          <p:cNvSpPr txBox="1"/>
          <p:nvPr userDrawn="1"/>
        </p:nvSpPr>
        <p:spPr>
          <a:xfrm>
            <a:off x="8723870" y="4321945"/>
            <a:ext cx="24713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0" cap="none" spc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www.IAASB.org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1ECE4636-B132-6AF5-6FC0-B82BFF70F6F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r="69180"/>
          <a:stretch/>
        </p:blipFill>
        <p:spPr>
          <a:xfrm>
            <a:off x="9378081" y="3316246"/>
            <a:ext cx="1112805" cy="125852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00E8259-4671-DF54-0DF7-8426CFCA9D2B}"/>
              </a:ext>
            </a:extLst>
          </p:cNvPr>
          <p:cNvSpPr txBox="1"/>
          <p:nvPr userDrawn="1"/>
        </p:nvSpPr>
        <p:spPr>
          <a:xfrm>
            <a:off x="7360920" y="6119336"/>
            <a:ext cx="47327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228991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552" userDrawn="1">
          <p15:clr>
            <a:srgbClr val="FBAE40"/>
          </p15:clr>
        </p15:guide>
        <p15:guide id="2" pos="1368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EFEBB2A-4809-2BCF-9399-D4CAEA4B1B20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781173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>
                <a:solidFill>
                  <a:schemeClr val="accent1"/>
                </a:solidFill>
                <a:latin typeface="+mj-lt"/>
              </a:rPr>
              <a:t>Follow IESBA</a:t>
            </a:r>
            <a:r>
              <a:rPr lang="en-US" sz="6000" b="0" cap="none">
                <a:solidFill>
                  <a:schemeClr val="accent1"/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4"/>
                </a:solidFill>
              </a:rPr>
              <a:t>TO LEARN MORE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B0A2E0B-7942-ABBA-AB41-6710812CACDB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accent4">
              <a:alpha val="77603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013C1218-D43F-C88D-B962-90E3CFC3F9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69265" y="3094893"/>
            <a:ext cx="608962" cy="6221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7116447-49E8-66FE-99CF-3156FCBBEB3C}"/>
              </a:ext>
            </a:extLst>
          </p:cNvPr>
          <p:cNvSpPr txBox="1"/>
          <p:nvPr userDrawn="1"/>
        </p:nvSpPr>
        <p:spPr>
          <a:xfrm>
            <a:off x="2088293" y="3113902"/>
            <a:ext cx="40406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schemeClr val="accent1"/>
                </a:solidFill>
              </a:rPr>
              <a:t>@Ethics_Board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BB8F323-6C8F-724F-4DF3-2363EB943CB5}"/>
              </a:ext>
            </a:extLst>
          </p:cNvPr>
          <p:cNvSpPr txBox="1"/>
          <p:nvPr userDrawn="1"/>
        </p:nvSpPr>
        <p:spPr>
          <a:xfrm>
            <a:off x="2085204" y="4353699"/>
            <a:ext cx="2894570" cy="57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@IESBA</a:t>
            </a:r>
          </a:p>
        </p:txBody>
      </p:sp>
      <p:pic>
        <p:nvPicPr>
          <p:cNvPr id="11" name="Picture 10" descr="A blue and black logo&#10;&#10;Description automatically generated">
            <a:extLst>
              <a:ext uri="{FF2B5EF4-FFF2-40B4-BE49-F238E27FC236}">
                <a16:creationId xmlns:a16="http://schemas.microsoft.com/office/drawing/2014/main" id="{984977EC-466B-FB7A-EA84-415E7D3EB5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10963" y="4204549"/>
            <a:ext cx="818804" cy="694906"/>
          </a:xfrm>
          <a:prstGeom prst="rect">
            <a:avLst/>
          </a:prstGeom>
        </p:spPr>
      </p:pic>
      <p:pic>
        <p:nvPicPr>
          <p:cNvPr id="12" name="Picture 11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258F5FD7-0DED-2084-F297-2B4FDB5C4A3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1148671" y="5356243"/>
            <a:ext cx="830607" cy="54781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C9C684E-1E40-8948-2B24-15BA0A429ABC}"/>
              </a:ext>
            </a:extLst>
          </p:cNvPr>
          <p:cNvSpPr txBox="1"/>
          <p:nvPr userDrawn="1"/>
        </p:nvSpPr>
        <p:spPr>
          <a:xfrm>
            <a:off x="2134631" y="5395785"/>
            <a:ext cx="3314700" cy="57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@IESBA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11B8D23-4B34-4AC3-C792-7E614C589E20}"/>
              </a:ext>
            </a:extLst>
          </p:cNvPr>
          <p:cNvSpPr txBox="1"/>
          <p:nvPr userDrawn="1"/>
        </p:nvSpPr>
        <p:spPr>
          <a:xfrm>
            <a:off x="8884508" y="4396085"/>
            <a:ext cx="22489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0" cap="none" spc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www.EthicsBoard.org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E8A0A838-ACC7-5DA8-F507-3A71E228FF0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l="3046" t="11287" r="71054" b="17066"/>
          <a:stretch/>
        </p:blipFill>
        <p:spPr>
          <a:xfrm>
            <a:off x="9502347" y="3410466"/>
            <a:ext cx="1025610" cy="103796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2A7ACD1-A6A4-C453-E69B-A413327424FF}"/>
              </a:ext>
            </a:extLst>
          </p:cNvPr>
          <p:cNvSpPr txBox="1"/>
          <p:nvPr userDrawn="1"/>
        </p:nvSpPr>
        <p:spPr>
          <a:xfrm>
            <a:off x="7360920" y="6119336"/>
            <a:ext cx="47327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8504671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Closing Follow u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>
            <a:extLst>
              <a:ext uri="{FF2B5EF4-FFF2-40B4-BE49-F238E27FC236}">
                <a16:creationId xmlns:a16="http://schemas.microsoft.com/office/drawing/2014/main" id="{3F665ECE-9319-818D-5CFB-D84A47760EB4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tx1">
              <a:alpha val="50064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ED23A66-DFF6-2BBA-362E-CCE63F890C7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21154" r="22436" b="49854"/>
          <a:stretch/>
        </p:blipFill>
        <p:spPr>
          <a:xfrm>
            <a:off x="9452919" y="3326241"/>
            <a:ext cx="1087395" cy="1048052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>
                <a:solidFill>
                  <a:schemeClr val="tx1">
                    <a:lumMod val="90000"/>
                  </a:schemeClr>
                </a:solidFill>
                <a:latin typeface="+mj-lt"/>
              </a:rPr>
              <a:t>Follow IFEA</a:t>
            </a:r>
            <a:r>
              <a:rPr lang="en-US" sz="6000" b="0" cap="none">
                <a:solidFill>
                  <a:schemeClr val="tx1">
                    <a:lumMod val="90000"/>
                  </a:schemeClr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4"/>
                </a:solidFill>
              </a:rPr>
              <a:t>TO LEARN MORE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E4B5FA-375C-51DA-E475-E16B2D6F5F49}"/>
              </a:ext>
            </a:extLst>
          </p:cNvPr>
          <p:cNvSpPr txBox="1"/>
          <p:nvPr userDrawn="1"/>
        </p:nvSpPr>
        <p:spPr>
          <a:xfrm>
            <a:off x="2171700" y="3958283"/>
            <a:ext cx="62610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 International Foundation for</a:t>
            </a:r>
            <a:br>
              <a:rPr lang="en-US" sz="3200">
                <a:solidFill>
                  <a:schemeClr val="accent1"/>
                </a:solidFill>
              </a:rPr>
            </a:br>
            <a:r>
              <a:rPr lang="en-US" sz="3200">
                <a:solidFill>
                  <a:schemeClr val="accent1"/>
                </a:solidFill>
              </a:rPr>
              <a:t>     Ethics and Audit</a:t>
            </a:r>
          </a:p>
        </p:txBody>
      </p:sp>
      <p:pic>
        <p:nvPicPr>
          <p:cNvPr id="10" name="Picture 9" descr="A blue and black logo&#10;&#10;Description automatically generated">
            <a:extLst>
              <a:ext uri="{FF2B5EF4-FFF2-40B4-BE49-F238E27FC236}">
                <a16:creationId xmlns:a16="http://schemas.microsoft.com/office/drawing/2014/main" id="{EBA353C9-D36C-9C56-5409-69B577B2665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52344" y="4059193"/>
            <a:ext cx="727996" cy="61783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D4C16F25-490C-F0A6-F493-7C0FA6E68651}"/>
              </a:ext>
            </a:extLst>
          </p:cNvPr>
          <p:cNvSpPr txBox="1"/>
          <p:nvPr userDrawn="1"/>
        </p:nvSpPr>
        <p:spPr>
          <a:xfrm>
            <a:off x="8723870" y="4321945"/>
            <a:ext cx="24713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0" cap="none" spc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www.IFEA.org</a:t>
            </a:r>
          </a:p>
        </p:txBody>
      </p:sp>
    </p:spTree>
    <p:extLst>
      <p:ext uri="{BB962C8B-B14F-4D97-AF65-F5344CB8AC3E}">
        <p14:creationId xmlns:p14="http://schemas.microsoft.com/office/powerpoint/2010/main" val="16569051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, IESBA closing follow u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153323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424871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>
                <a:solidFill>
                  <a:schemeClr val="tx1">
                    <a:lumMod val="90000"/>
                  </a:schemeClr>
                </a:solidFill>
                <a:latin typeface="+mj-lt"/>
              </a:rPr>
              <a:t>Follow IAASB &amp; IESBA</a:t>
            </a:r>
            <a:r>
              <a:rPr lang="en-US" sz="6000" b="0" cap="none">
                <a:solidFill>
                  <a:schemeClr val="tx1">
                    <a:lumMod val="90000"/>
                  </a:schemeClr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276587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4"/>
                </a:solidFill>
              </a:rPr>
              <a:t>TO LEARN MORE</a:t>
            </a:r>
          </a:p>
        </p:txBody>
      </p:sp>
      <p:pic>
        <p:nvPicPr>
          <p:cNvPr id="7" name="Picture 6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553AEBA8-BFE5-DBFD-7D6F-6C598976BAF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6283" y="4508723"/>
            <a:ext cx="406122" cy="41492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0DE6484-1B62-5DC6-7409-D056A3F1CAAC}"/>
              </a:ext>
            </a:extLst>
          </p:cNvPr>
          <p:cNvSpPr txBox="1"/>
          <p:nvPr userDrawn="1"/>
        </p:nvSpPr>
        <p:spPr>
          <a:xfrm>
            <a:off x="875182" y="4600477"/>
            <a:ext cx="40406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>
                <a:solidFill>
                  <a:schemeClr val="accent1"/>
                </a:solidFill>
              </a:rPr>
              <a:t>@IAASB_News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A2AB40D-5F99-34F6-B72B-6DACDC1280DF}"/>
              </a:ext>
            </a:extLst>
          </p:cNvPr>
          <p:cNvSpPr txBox="1"/>
          <p:nvPr userDrawn="1"/>
        </p:nvSpPr>
        <p:spPr>
          <a:xfrm>
            <a:off x="875183" y="5090088"/>
            <a:ext cx="5220818" cy="743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000">
                <a:solidFill>
                  <a:schemeClr val="accent1"/>
                </a:solidFill>
              </a:rPr>
              <a:t>@International Auditing and Assurance</a:t>
            </a:r>
            <a:br>
              <a:rPr lang="en-US" sz="2000">
                <a:solidFill>
                  <a:schemeClr val="accent1"/>
                </a:solidFill>
              </a:rPr>
            </a:br>
            <a:r>
              <a:rPr lang="en-US" sz="2000">
                <a:solidFill>
                  <a:schemeClr val="accent1"/>
                </a:solidFill>
              </a:rPr>
              <a:t>      Standards Board</a:t>
            </a:r>
          </a:p>
        </p:txBody>
      </p:sp>
      <p:pic>
        <p:nvPicPr>
          <p:cNvPr id="12" name="Picture 11" descr="A blue and black logo&#10;&#10;Description automatically generated">
            <a:extLst>
              <a:ext uri="{FF2B5EF4-FFF2-40B4-BE49-F238E27FC236}">
                <a16:creationId xmlns:a16="http://schemas.microsoft.com/office/drawing/2014/main" id="{7AB30265-D7CD-A78B-8793-FCF80C55B5F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76283" y="5186610"/>
            <a:ext cx="485507" cy="412042"/>
          </a:xfrm>
          <a:prstGeom prst="rect">
            <a:avLst/>
          </a:prstGeom>
        </p:spPr>
      </p:pic>
      <p:pic>
        <p:nvPicPr>
          <p:cNvPr id="14" name="Picture 13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82DEAAE3-F98F-C9F7-5C37-C3FF1F8CD46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362892" y="5938480"/>
            <a:ext cx="512290" cy="33787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9F1F0487-098F-568B-57F3-C3EF3C1D0F6F}"/>
              </a:ext>
            </a:extLst>
          </p:cNvPr>
          <p:cNvSpPr txBox="1"/>
          <p:nvPr userDrawn="1"/>
        </p:nvSpPr>
        <p:spPr>
          <a:xfrm>
            <a:off x="875183" y="5792821"/>
            <a:ext cx="5220818" cy="743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>
              <a:lnSpc>
                <a:spcPts val="2600"/>
              </a:lnSpc>
            </a:pPr>
            <a:r>
              <a:rPr lang="en-US" sz="2000" kern="1200">
                <a:solidFill>
                  <a:schemeClr val="accent1"/>
                </a:solidFill>
                <a:latin typeface="+mn-lt"/>
                <a:ea typeface="+mn-ea"/>
                <a:cs typeface="+mn-cs"/>
              </a:rPr>
              <a:t>@International Auditing &amp; Assurance</a:t>
            </a:r>
            <a:br>
              <a:rPr lang="en-US" sz="2000" kern="1200">
                <a:solidFill>
                  <a:schemeClr val="accent1"/>
                </a:solidFill>
                <a:latin typeface="+mn-lt"/>
                <a:ea typeface="+mn-ea"/>
                <a:cs typeface="+mn-cs"/>
              </a:rPr>
            </a:br>
            <a:r>
              <a:rPr lang="en-US" sz="2000" kern="1200">
                <a:solidFill>
                  <a:schemeClr val="accent1"/>
                </a:solidFill>
                <a:latin typeface="+mn-lt"/>
                <a:ea typeface="+mn-ea"/>
                <a:cs typeface="+mn-cs"/>
              </a:rPr>
              <a:t>     Standards Board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677629-C231-1A38-935D-A8D127E69CFC}"/>
              </a:ext>
            </a:extLst>
          </p:cNvPr>
          <p:cNvGrpSpPr/>
          <p:nvPr userDrawn="1"/>
        </p:nvGrpSpPr>
        <p:grpSpPr>
          <a:xfrm>
            <a:off x="1574756" y="1809203"/>
            <a:ext cx="2496065" cy="2434281"/>
            <a:chOff x="8723870" y="3303373"/>
            <a:chExt cx="2496065" cy="2434281"/>
          </a:xfrm>
        </p:grpSpPr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E6D7AB8A-398A-678F-F5D7-30B5EE4E3223}"/>
                </a:ext>
              </a:extLst>
            </p:cNvPr>
            <p:cNvSpPr/>
            <p:nvPr userDrawn="1"/>
          </p:nvSpPr>
          <p:spPr>
            <a:xfrm>
              <a:off x="8785654" y="3303373"/>
              <a:ext cx="2434281" cy="2434281"/>
            </a:xfrm>
            <a:prstGeom prst="ellipse">
              <a:avLst/>
            </a:prstGeom>
            <a:solidFill>
              <a:schemeClr val="accent3">
                <a:alpha val="89617"/>
              </a:schemeClr>
            </a:solidFill>
            <a:ln w="412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C2FEF5F8-F510-CE33-373E-6CF50CECEDE8}"/>
                </a:ext>
              </a:extLst>
            </p:cNvPr>
            <p:cNvSpPr txBox="1"/>
            <p:nvPr userDrawn="1"/>
          </p:nvSpPr>
          <p:spPr>
            <a:xfrm>
              <a:off x="8723870" y="4321945"/>
              <a:ext cx="247135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800" b="0" cap="none" spc="0">
                  <a:ln w="0"/>
                  <a:solidFill>
                    <a:schemeClr val="accent2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Register and subscribe for updates @ www.IAASB.org</a:t>
              </a:r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CCB8FA45-F794-78A3-3C31-32E53DBABA7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rcRect r="69180"/>
            <a:stretch/>
          </p:blipFill>
          <p:spPr>
            <a:xfrm>
              <a:off x="9378081" y="3316246"/>
              <a:ext cx="1112805" cy="1258522"/>
            </a:xfrm>
            <a:prstGeom prst="rect">
              <a:avLst/>
            </a:prstGeom>
          </p:spPr>
        </p:pic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7DCAE162-688D-F402-D4F8-037DFFC5595F}"/>
              </a:ext>
            </a:extLst>
          </p:cNvPr>
          <p:cNvSpPr txBox="1"/>
          <p:nvPr userDrawn="1"/>
        </p:nvSpPr>
        <p:spPr>
          <a:xfrm>
            <a:off x="7337213" y="4571248"/>
            <a:ext cx="40406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>
                <a:solidFill>
                  <a:schemeClr val="accent1"/>
                </a:solidFill>
              </a:rPr>
              <a:t>@Ethics_Board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EDBC7BD-B30B-8CD0-E9EC-05AFEBCFB19F}"/>
              </a:ext>
            </a:extLst>
          </p:cNvPr>
          <p:cNvSpPr txBox="1"/>
          <p:nvPr userDrawn="1"/>
        </p:nvSpPr>
        <p:spPr>
          <a:xfrm>
            <a:off x="7355545" y="5144958"/>
            <a:ext cx="2894570" cy="519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000">
                <a:solidFill>
                  <a:schemeClr val="accent1"/>
                </a:solidFill>
              </a:rPr>
              <a:t>@IESBA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869A8E0-6DA3-620A-04FA-730CE8C2A3E9}"/>
              </a:ext>
            </a:extLst>
          </p:cNvPr>
          <p:cNvSpPr txBox="1"/>
          <p:nvPr userDrawn="1"/>
        </p:nvSpPr>
        <p:spPr>
          <a:xfrm>
            <a:off x="7368936" y="5833625"/>
            <a:ext cx="3314700" cy="519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000">
                <a:solidFill>
                  <a:schemeClr val="accent1"/>
                </a:solidFill>
              </a:rPr>
              <a:t>@IESBA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6ADCE82F-8C19-2CF2-508E-795E9F9EBC50}"/>
              </a:ext>
            </a:extLst>
          </p:cNvPr>
          <p:cNvGrpSpPr/>
          <p:nvPr userDrawn="1"/>
        </p:nvGrpSpPr>
        <p:grpSpPr>
          <a:xfrm>
            <a:off x="7615240" y="1868284"/>
            <a:ext cx="2434281" cy="2434281"/>
            <a:chOff x="13227907" y="2992272"/>
            <a:chExt cx="2434281" cy="2434281"/>
          </a:xfrm>
        </p:grpSpPr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1A2B2C00-BE84-1E33-A807-C124D8E4BECA}"/>
                </a:ext>
              </a:extLst>
            </p:cNvPr>
            <p:cNvSpPr/>
            <p:nvPr userDrawn="1"/>
          </p:nvSpPr>
          <p:spPr>
            <a:xfrm>
              <a:off x="13227907" y="2992272"/>
              <a:ext cx="2434281" cy="2434281"/>
            </a:xfrm>
            <a:prstGeom prst="ellipse">
              <a:avLst/>
            </a:prstGeom>
            <a:solidFill>
              <a:schemeClr val="accent4">
                <a:alpha val="77603"/>
              </a:schemeClr>
            </a:solidFill>
            <a:ln w="412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63A8E6C2-E2A7-2075-A78D-4E68F2315DB4}"/>
                </a:ext>
              </a:extLst>
            </p:cNvPr>
            <p:cNvSpPr txBox="1"/>
            <p:nvPr userDrawn="1"/>
          </p:nvSpPr>
          <p:spPr>
            <a:xfrm>
              <a:off x="13326761" y="4084984"/>
              <a:ext cx="224893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0" cap="none" spc="0">
                  <a:ln w="0"/>
                  <a:solidFill>
                    <a:schemeClr val="accent2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Register and subscribe for updates @ www.EthicsBoard.org</a:t>
              </a:r>
            </a:p>
          </p:txBody>
        </p:sp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E7B4FC41-8C8D-1691-E215-2F0C35BA56B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/>
            <a:srcRect l="3046" t="11287" r="71054" b="17066"/>
            <a:stretch/>
          </p:blipFill>
          <p:spPr>
            <a:xfrm>
              <a:off x="13944600" y="3099365"/>
              <a:ext cx="1025610" cy="1037967"/>
            </a:xfrm>
            <a:prstGeom prst="rect">
              <a:avLst/>
            </a:prstGeom>
          </p:spPr>
        </p:pic>
      </p:grpSp>
      <p:pic>
        <p:nvPicPr>
          <p:cNvPr id="30" name="Picture 29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8082051F-6119-72DF-0B65-64B4E5EB754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70038" y="4508723"/>
            <a:ext cx="406122" cy="414921"/>
          </a:xfrm>
          <a:prstGeom prst="rect">
            <a:avLst/>
          </a:prstGeom>
        </p:spPr>
      </p:pic>
      <p:pic>
        <p:nvPicPr>
          <p:cNvPr id="31" name="Picture 30" descr="A blue and black logo&#10;&#10;Description automatically generated">
            <a:extLst>
              <a:ext uri="{FF2B5EF4-FFF2-40B4-BE49-F238E27FC236}">
                <a16:creationId xmlns:a16="http://schemas.microsoft.com/office/drawing/2014/main" id="{3F0D2B6D-C6D5-17C9-244C-E80153F8A87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870038" y="5255835"/>
            <a:ext cx="485507" cy="412042"/>
          </a:xfrm>
          <a:prstGeom prst="rect">
            <a:avLst/>
          </a:prstGeom>
        </p:spPr>
      </p:pic>
      <p:pic>
        <p:nvPicPr>
          <p:cNvPr id="32" name="Picture 31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B3AABE50-E96A-C066-BCFC-F3DE1629D97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6856646" y="5938480"/>
            <a:ext cx="512290" cy="337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3947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105E8F5-4FA2-8E8B-46B7-5D306270DD77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26935129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A Text with 3 Charts Shaded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</p:spTree>
    <p:extLst>
      <p:ext uri="{BB962C8B-B14F-4D97-AF65-F5344CB8AC3E}">
        <p14:creationId xmlns:p14="http://schemas.microsoft.com/office/powerpoint/2010/main" val="12070690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with SIngle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3668811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14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Relationship Id="rId14" Type="http://schemas.openxmlformats.org/officeDocument/2006/relationships/image" Target="../media/image3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3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34.xml"/><Relationship Id="rId9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5" Type="http://schemas.openxmlformats.org/officeDocument/2006/relationships/slideLayout" Target="../slideLayouts/slideLayout43.xml"/><Relationship Id="rId10" Type="http://schemas.openxmlformats.org/officeDocument/2006/relationships/theme" Target="../theme/theme5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0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3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theme" Target="../theme/theme7.xml"/><Relationship Id="rId5" Type="http://schemas.openxmlformats.org/officeDocument/2006/relationships/slideLayout" Target="../slideLayouts/slideLayout55.xml"/><Relationship Id="rId4" Type="http://schemas.openxmlformats.org/officeDocument/2006/relationships/slideLayout" Target="../slideLayouts/slideLayout54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theme" Target="../theme/theme8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5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-1" y="0"/>
            <a:ext cx="9013372" cy="45284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0" y="0"/>
            <a:ext cx="3352800" cy="461554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/>
          <a:srcRect b="20270"/>
          <a:stretch/>
        </p:blipFill>
        <p:spPr>
          <a:xfrm>
            <a:off x="771182" y="6015592"/>
            <a:ext cx="759900" cy="656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6432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675" r:id="rId2"/>
    <p:sldLayoutId id="2147483676" r:id="rId3"/>
    <p:sldLayoutId id="2147483672" r:id="rId4"/>
    <p:sldLayoutId id="2147483673" r:id="rId5"/>
    <p:sldLayoutId id="2147483674" r:id="rId6"/>
    <p:sldLayoutId id="2147483683" r:id="rId7"/>
    <p:sldLayoutId id="2147483720" r:id="rId8"/>
    <p:sldLayoutId id="2147483723" r:id="rId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 userDrawn="1">
          <p15:clr>
            <a:srgbClr val="F26B43"/>
          </p15:clr>
        </p15:guide>
        <p15:guide id="2" pos="648" userDrawn="1">
          <p15:clr>
            <a:srgbClr val="F26B43"/>
          </p15:clr>
        </p15:guide>
        <p15:guide id="3" pos="7032" userDrawn="1">
          <p15:clr>
            <a:srgbClr val="F26B43"/>
          </p15:clr>
        </p15:guide>
        <p15:guide id="4" orient="horz" pos="3744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86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/>
          <a:srcRect l="311" r="-7291" b="-9852"/>
          <a:stretch/>
        </p:blipFill>
        <p:spPr>
          <a:xfrm>
            <a:off x="1005550" y="6113245"/>
            <a:ext cx="2016086" cy="721605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0" y="0"/>
            <a:ext cx="8839200" cy="45284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0" y="0"/>
            <a:ext cx="3352800" cy="45284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187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4" r:id="rId7"/>
    <p:sldLayoutId id="2147483721" r:id="rId8"/>
    <p:sldLayoutId id="2147483724" r:id="rId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 userDrawn="1">
          <p15:clr>
            <a:srgbClr val="F26B43"/>
          </p15:clr>
        </p15:guide>
        <p15:guide id="2" pos="648" userDrawn="1">
          <p15:clr>
            <a:srgbClr val="F26B43"/>
          </p15:clr>
        </p15:guide>
        <p15:guide id="3" pos="7032" userDrawn="1">
          <p15:clr>
            <a:srgbClr val="F26B43"/>
          </p15:clr>
        </p15:guide>
        <p15:guide id="4" orient="horz" pos="3744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864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rcRect t="1084" b="1084"/>
          <a:stretch/>
        </p:blipFill>
        <p:spPr>
          <a:xfrm>
            <a:off x="1028700" y="6104258"/>
            <a:ext cx="1864082" cy="66719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0" y="0"/>
            <a:ext cx="8839200" cy="46155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1" y="0"/>
            <a:ext cx="3352800" cy="46155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642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686" r:id="rId2"/>
    <p:sldLayoutId id="2147483687" r:id="rId3"/>
    <p:sldLayoutId id="2147483688" r:id="rId4"/>
    <p:sldLayoutId id="2147483689" r:id="rId5"/>
    <p:sldLayoutId id="2147483691" r:id="rId6"/>
    <p:sldLayoutId id="2147483690" r:id="rId7"/>
    <p:sldLayoutId id="2147483722" r:id="rId8"/>
    <p:sldLayoutId id="2147483725" r:id="rId9"/>
    <p:sldLayoutId id="2147483771" r:id="rId10"/>
    <p:sldLayoutId id="2147483773" r:id="rId11"/>
    <p:sldLayoutId id="2147483774" r:id="rId1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 userDrawn="1">
          <p15:clr>
            <a:srgbClr val="F26B43"/>
          </p15:clr>
        </p15:guide>
        <p15:guide id="2" pos="648" userDrawn="1">
          <p15:clr>
            <a:srgbClr val="F26B43"/>
          </p15:clr>
        </p15:guide>
        <p15:guide id="3" pos="7032" userDrawn="1">
          <p15:clr>
            <a:srgbClr val="F26B43"/>
          </p15:clr>
        </p15:guide>
        <p15:guide id="4" orient="horz" pos="3744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864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-1" y="0"/>
            <a:ext cx="9013372" cy="45284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0" y="0"/>
            <a:ext cx="3352800" cy="461554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31852A4-56C9-54AE-47A0-A4B569EF289D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rcRect/>
          <a:stretch/>
        </p:blipFill>
        <p:spPr>
          <a:xfrm>
            <a:off x="377104" y="6093911"/>
            <a:ext cx="1640374" cy="57176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CA7510D-8BFD-9F0D-DD94-599B8EC08DBD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rcRect/>
          <a:stretch/>
        </p:blipFill>
        <p:spPr>
          <a:xfrm>
            <a:off x="2162479" y="6093911"/>
            <a:ext cx="1712056" cy="626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5294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>
          <p15:clr>
            <a:srgbClr val="F26B43"/>
          </p15:clr>
        </p15:guide>
        <p15:guide id="2" pos="648">
          <p15:clr>
            <a:srgbClr val="F26B43"/>
          </p15:clr>
        </p15:guide>
        <p15:guide id="3" pos="7032">
          <p15:clr>
            <a:srgbClr val="F26B43"/>
          </p15:clr>
        </p15:guide>
        <p15:guide id="4" orient="horz" pos="3744">
          <p15:clr>
            <a:srgbClr val="F26B43"/>
          </p15:clr>
        </p15:guide>
        <p15:guide id="5" orient="horz" pos="648">
          <p15:clr>
            <a:srgbClr val="F26B43"/>
          </p15:clr>
        </p15:guide>
        <p15:guide id="6" orient="horz" pos="864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D3EF0AC-C127-EE5A-DE01-FDD1A00E26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68BBC0-2FD6-5E93-AE5A-38C4FB8C37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CBF57C-634F-6CFA-152A-BEAB18DE870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FE06A58-B8C5-124B-9AF8-20A3F797F049}" type="datetimeFigureOut">
              <a:rPr lang="en-US" smtClean="0"/>
              <a:t>9/14/2025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DD20AC-7D6E-4C17-3D66-ACD50CC977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E5EBF3-0E5B-60CA-81C1-E5F65599FF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9E49149-D529-8A40-9D51-5A83DC376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913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762" r:id="rId2"/>
    <p:sldLayoutId id="2147483763" r:id="rId3"/>
    <p:sldLayoutId id="2147483743" r:id="rId4"/>
    <p:sldLayoutId id="2147483744" r:id="rId5"/>
    <p:sldLayoutId id="2147483745" r:id="rId6"/>
    <p:sldLayoutId id="2147483746" r:id="rId7"/>
    <p:sldLayoutId id="2147483704" r:id="rId8"/>
    <p:sldLayoutId id="2147483765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1FAD2D0-5FF3-09D4-3D34-82BD1F8BC8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B92155-5A2D-CF75-F347-9EC41C855C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40892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1FAD2D0-5FF3-09D4-3D34-82BD1F8BC8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B92155-5A2D-CF75-F347-9EC41C855C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21637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48" r:id="rId2"/>
    <p:sldLayoutId id="2147483749" r:id="rId3"/>
    <p:sldLayoutId id="2147483719" r:id="rId4"/>
    <p:sldLayoutId id="2147483742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C638EDE-F04B-8072-C965-75F8233CD0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6F1B93-63A7-C432-1FDC-D468F4F081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58230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4" r:id="rId2"/>
    <p:sldLayoutId id="2147483736" r:id="rId3"/>
    <p:sldLayoutId id="2147483737" r:id="rId4"/>
    <p:sldLayoutId id="2147483750" r:id="rId5"/>
    <p:sldLayoutId id="2147483751" r:id="rId6"/>
    <p:sldLayoutId id="2147483764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0.xml"/><Relationship Id="rId1" Type="http://schemas.openxmlformats.org/officeDocument/2006/relationships/themeOverride" Target="../theme/themeOverride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22.sv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FD3CF8-238B-A38F-F7D6-1DF3CEF48F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399" y="2968831"/>
            <a:ext cx="6033656" cy="1104325"/>
          </a:xfrm>
        </p:spPr>
        <p:txBody>
          <a:bodyPr>
            <a:normAutofit/>
          </a:bodyPr>
          <a:lstStyle/>
          <a:p>
            <a:r>
              <a:rPr lang="en-US"/>
              <a:t>Firm Culture &amp; Governance</a:t>
            </a:r>
            <a:endParaRPr lang="en-US" sz="240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F510920-E34D-0155-F62D-93F157BD0A0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/>
              <a:t>IESBA Meeting</a:t>
            </a:r>
          </a:p>
          <a:p>
            <a:r>
              <a:rPr lang="en-US"/>
              <a:t>September 16, 2025 </a:t>
            </a:r>
          </a:p>
        </p:txBody>
      </p:sp>
    </p:spTree>
    <p:extLst>
      <p:ext uri="{BB962C8B-B14F-4D97-AF65-F5344CB8AC3E}">
        <p14:creationId xmlns:p14="http://schemas.microsoft.com/office/powerpoint/2010/main" val="35520680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7E8451-DACF-CE0C-2C0E-241466A668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2E9E228-FD49-0E38-305D-16F97A3138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CEBBF-944F-8349-945C-78F972EF34F6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6B5B793-6E27-AB8F-834F-1562B1AFCBCE}"/>
              </a:ext>
            </a:extLst>
          </p:cNvPr>
          <p:cNvSpPr/>
          <p:nvPr/>
        </p:nvSpPr>
        <p:spPr>
          <a:xfrm>
            <a:off x="6662057" y="2324099"/>
            <a:ext cx="4755243" cy="403225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t"/>
          <a:lstStyle/>
          <a:p>
            <a:pPr marL="342900" lvl="0" indent="-342900">
              <a:buFont typeface="+mj-lt"/>
              <a:buAutoNum type="arabicPeriod" startAt="3"/>
            </a:pPr>
            <a:r>
              <a:rPr lang="en-US" sz="2000">
                <a:solidFill>
                  <a:schemeClr val="accent2"/>
                </a:solidFill>
              </a:rPr>
              <a:t>IESBA members are asked to share views on the eight Viewpoints, including whether they meet the objectives of:</a:t>
            </a:r>
          </a:p>
          <a:p>
            <a:pPr marL="796925" lvl="0" indent="-398463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accent2"/>
                </a:solidFill>
              </a:rPr>
              <a:t>Helping stakeholders better understand the public interest goals of the project</a:t>
            </a:r>
          </a:p>
          <a:p>
            <a:pPr marL="796925" lvl="0" indent="-398463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accent2"/>
                </a:solidFill>
              </a:rPr>
              <a:t>Fostering substantive engagement and discussions with stakeholders</a:t>
            </a:r>
          </a:p>
          <a:p>
            <a:pPr marL="796925" lvl="0" indent="-398463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accent2"/>
                </a:solidFill>
              </a:rPr>
              <a:t>Supporting and testing the need, usefulness, and actionability of the proposed elements and principles</a:t>
            </a:r>
            <a:r>
              <a:rPr lang="en-US" sz="2000">
                <a:solidFill>
                  <a:schemeClr val="accent2"/>
                </a:solidFill>
              </a:rPr>
              <a:t>  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BE0728DD-CE89-A906-0005-1E460EF295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8471" y="300249"/>
            <a:ext cx="4906181" cy="1459363"/>
          </a:xfrm>
        </p:spPr>
        <p:txBody>
          <a:bodyPr anchor="ctr">
            <a:noAutofit/>
          </a:bodyPr>
          <a:lstStyle/>
          <a:p>
            <a:r>
              <a:rPr lang="en-US" sz="2800">
                <a:latin typeface="+mn-lt"/>
              </a:rPr>
              <a:t>Matters for IESBA consideration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75BE0CB-91C4-20C0-F277-DE01D3C1D91B}"/>
              </a:ext>
            </a:extLst>
          </p:cNvPr>
          <p:cNvSpPr txBox="1">
            <a:spLocks/>
          </p:cNvSpPr>
          <p:nvPr/>
        </p:nvSpPr>
        <p:spPr>
          <a:xfrm>
            <a:off x="892856" y="1862740"/>
            <a:ext cx="4456040" cy="4032251"/>
          </a:xfrm>
          <a:prstGeom prst="roundRect">
            <a:avLst/>
          </a:prstGeom>
          <a:solidFill>
            <a:schemeClr val="bg1">
              <a:alpha val="80000"/>
            </a:schemeClr>
          </a:solidFill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4488" marR="0" lvl="0" indent="-344488" fontAlgn="auto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lang="en-US" sz="2000" b="1">
                <a:solidFill>
                  <a:schemeClr val="accent6">
                    <a:lumMod val="10000"/>
                  </a:schemeClr>
                </a:solidFill>
              </a:rPr>
              <a:t>Ethical leadership</a:t>
            </a:r>
          </a:p>
          <a:p>
            <a:pPr marL="344488" marR="0" lvl="0" indent="-344488" fontAlgn="auto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lang="en-US" sz="2000" b="1">
                <a:solidFill>
                  <a:schemeClr val="accent6">
                    <a:lumMod val="10000"/>
                  </a:schemeClr>
                </a:solidFill>
              </a:rPr>
              <a:t>Oversight and governance</a:t>
            </a:r>
          </a:p>
          <a:p>
            <a:pPr marL="344488" marR="0" lvl="0" indent="-344488" fontAlgn="auto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lang="en-US" sz="2000" b="1">
                <a:solidFill>
                  <a:schemeClr val="accent6">
                    <a:lumMod val="10000"/>
                  </a:schemeClr>
                </a:solidFill>
              </a:rPr>
              <a:t>Provision of independent input</a:t>
            </a:r>
          </a:p>
          <a:p>
            <a:pPr marL="344488" indent="-344488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US" sz="2000" b="1">
                <a:solidFill>
                  <a:schemeClr val="accent6">
                    <a:lumMod val="10000"/>
                  </a:schemeClr>
                </a:solidFill>
              </a:rPr>
              <a:t>Accountability across the firm</a:t>
            </a:r>
          </a:p>
          <a:p>
            <a:pPr marL="344488" indent="-344488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US" sz="2000" b="1">
                <a:solidFill>
                  <a:schemeClr val="accent6">
                    <a:lumMod val="10000"/>
                  </a:schemeClr>
                </a:solidFill>
              </a:rPr>
              <a:t>Rewards</a:t>
            </a:r>
          </a:p>
          <a:p>
            <a:pPr marL="344488" indent="-344488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US" sz="2000" b="1">
                <a:solidFill>
                  <a:schemeClr val="accent6">
                    <a:lumMod val="10000"/>
                  </a:schemeClr>
                </a:solidFill>
              </a:rPr>
              <a:t>Open discussion and challenge</a:t>
            </a:r>
          </a:p>
          <a:p>
            <a:pPr marL="344488" indent="-344488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US" sz="2000" b="1">
                <a:solidFill>
                  <a:schemeClr val="accent6">
                    <a:lumMod val="10000"/>
                  </a:schemeClr>
                </a:solidFill>
              </a:rPr>
              <a:t>Education and training</a:t>
            </a:r>
          </a:p>
          <a:p>
            <a:pPr marL="344488" indent="-344488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US" sz="2000" b="1">
                <a:solidFill>
                  <a:schemeClr val="accent6">
                    <a:lumMod val="10000"/>
                  </a:schemeClr>
                </a:solidFill>
              </a:rPr>
              <a:t>Transparency</a:t>
            </a:r>
          </a:p>
          <a:p>
            <a:pPr>
              <a:buFont typeface="Wingdings" panose="05000000000000000000" pitchFamily="2" charset="2"/>
              <a:buChar char="v"/>
            </a:pPr>
            <a:endParaRPr lang="en-US" sz="2400">
              <a:solidFill>
                <a:schemeClr val="accent6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59756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09C9C5-1A19-E85D-4529-D23382AC68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85847E-56A8-4578-7296-92C35EC98D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5856" y="5241736"/>
            <a:ext cx="10504416" cy="1077948"/>
          </a:xfrm>
        </p:spPr>
        <p:txBody>
          <a:bodyPr anchor="t">
            <a:normAutofit/>
          </a:bodyPr>
          <a:lstStyle/>
          <a:p>
            <a:r>
              <a:rPr lang="en-US" sz="3200"/>
              <a:t>Preliminary Plan for Other Supporting Materials and Initiatives</a:t>
            </a:r>
          </a:p>
        </p:txBody>
      </p:sp>
    </p:spTree>
    <p:extLst>
      <p:ext uri="{BB962C8B-B14F-4D97-AF65-F5344CB8AC3E}">
        <p14:creationId xmlns:p14="http://schemas.microsoft.com/office/powerpoint/2010/main" val="29619257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2EA54B-6B2D-CF22-6E39-4B54428BAC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op view of person leading large crowd">
            <a:extLst>
              <a:ext uri="{FF2B5EF4-FFF2-40B4-BE49-F238E27FC236}">
                <a16:creationId xmlns:a16="http://schemas.microsoft.com/office/drawing/2014/main" id="{4F5BBAA4-4E0C-AF84-0841-FA49CAD9DE9B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3276618"/>
            <a:ext cx="12192000" cy="3581381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9DB858BE-055F-22AC-5901-1EB8190AE2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/>
              <a:t>Preliminary Plan for Other Supporting Materials and Initiatives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5FDDFAD-A15F-94F0-37DE-BA44F66E94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CEBBF-944F-8349-945C-78F972EF34F6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4D30C02-276E-B99B-B2FB-1E543B28025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Objectives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36F3872-D6A0-0202-44FD-C41F1214EA2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094053" y="2774699"/>
            <a:ext cx="9907929" cy="2576944"/>
          </a:xfrm>
          <a:noFill/>
        </p:spPr>
        <p:txBody>
          <a:bodyPr numCol="2"/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b="1"/>
              <a:t>Field testing </a:t>
            </a:r>
            <a:r>
              <a:rPr lang="en-US"/>
              <a:t>the Viewpoints in practice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b="1"/>
              <a:t>Practical guidance </a:t>
            </a:r>
            <a:r>
              <a:rPr lang="en-US"/>
              <a:t>on applying Viewpoints in firms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/>
              <a:t>Bringing </a:t>
            </a:r>
            <a:r>
              <a:rPr lang="en-US" b="1"/>
              <a:t>FCG top-of-mind </a:t>
            </a:r>
            <a:r>
              <a:rPr lang="en-US"/>
              <a:t>for stakeholders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en-US"/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en-US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/>
              <a:t>Increase</a:t>
            </a:r>
            <a:r>
              <a:rPr lang="en-US" b="1"/>
              <a:t> targeted stakeholder engagement and collaboration </a:t>
            </a:r>
            <a:r>
              <a:rPr lang="en-US"/>
              <a:t>around FCG project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b="1"/>
              <a:t>Inform June 2026 deliberation </a:t>
            </a:r>
            <a:r>
              <a:rPr lang="en-US"/>
              <a:t>around FCG framework development approach</a:t>
            </a:r>
            <a:endParaRPr lang="en-US" sz="200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EAB5FA3-8203-8226-F270-E69E409D8B1B}"/>
              </a:ext>
            </a:extLst>
          </p:cNvPr>
          <p:cNvSpPr txBox="1"/>
          <p:nvPr/>
        </p:nvSpPr>
        <p:spPr>
          <a:xfrm>
            <a:off x="350135" y="1727552"/>
            <a:ext cx="6785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>
                <a:solidFill>
                  <a:schemeClr val="accent6">
                    <a:lumMod val="10000"/>
                  </a:schemeClr>
                </a:solidFill>
              </a:rPr>
              <a:t>Plan: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403549E-5537-823D-FB40-3650326C0D83}"/>
              </a:ext>
            </a:extLst>
          </p:cNvPr>
          <p:cNvSpPr txBox="1"/>
          <p:nvPr/>
        </p:nvSpPr>
        <p:spPr>
          <a:xfrm>
            <a:off x="350135" y="2908335"/>
            <a:ext cx="18191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>
                <a:solidFill>
                  <a:schemeClr val="accent6">
                    <a:lumMod val="10000"/>
                  </a:schemeClr>
                </a:solidFill>
              </a:rPr>
              <a:t>Key objectives: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6405F154-1D50-EE41-3057-E0E6A3FF721C}"/>
              </a:ext>
            </a:extLst>
          </p:cNvPr>
          <p:cNvSpPr txBox="1">
            <a:spLocks/>
          </p:cNvSpPr>
          <p:nvPr/>
        </p:nvSpPr>
        <p:spPr>
          <a:xfrm>
            <a:off x="2094053" y="1674439"/>
            <a:ext cx="9907929" cy="1025244"/>
          </a:xfrm>
          <a:prstGeom prst="rect">
            <a:avLst/>
          </a:prstGeom>
          <a:noFill/>
        </p:spPr>
        <p:txBody>
          <a:bodyPr numCol="1"/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Runs through Q2 2026, when IESBA expects to deliberate way forward on FCG framework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Update plan following September and December 2025 IESBA meetings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CB68340-AFA8-F301-BD6A-4316144F2EEE}"/>
              </a:ext>
            </a:extLst>
          </p:cNvPr>
          <p:cNvCxnSpPr>
            <a:cxnSpLocks/>
          </p:cNvCxnSpPr>
          <p:nvPr/>
        </p:nvCxnSpPr>
        <p:spPr>
          <a:xfrm>
            <a:off x="462987" y="2737190"/>
            <a:ext cx="10984375" cy="0"/>
          </a:xfrm>
          <a:prstGeom prst="line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185603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7589AC-774C-5CAE-1577-9D256B496E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6B0F236D-23F5-25DC-11F6-9EEC351A0C6A}"/>
              </a:ext>
            </a:extLst>
          </p:cNvPr>
          <p:cNvSpPr/>
          <p:nvPr/>
        </p:nvSpPr>
        <p:spPr>
          <a:xfrm>
            <a:off x="1320800" y="1823186"/>
            <a:ext cx="9602447" cy="4240963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B17599CF-53CE-6B13-4987-838239252F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/>
              <a:t>Preliminary Plan for Other Supporting Materials and Initiatives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CCDD623-E0DE-29CC-E920-976CD133D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CEBBF-944F-8349-945C-78F972EF34F6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785CB2B-F7A9-E62C-C6AF-5F0F85BE181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Proposed other supporting materials and initiatives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E0002E3-0A34-7151-015F-2556CE4E75CC}"/>
              </a:ext>
            </a:extLst>
          </p:cNvPr>
          <p:cNvSpPr txBox="1"/>
          <p:nvPr/>
        </p:nvSpPr>
        <p:spPr>
          <a:xfrm>
            <a:off x="1822971" y="2468598"/>
            <a:ext cx="8358242" cy="35240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08000" lvl="1" indent="-285750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465138" algn="l"/>
              </a:tabLst>
            </a:pPr>
            <a:r>
              <a:rPr lang="en-US" sz="2200">
                <a:solidFill>
                  <a:schemeClr val="accent6">
                    <a:lumMod val="10000"/>
                  </a:schemeClr>
                </a:solidFill>
              </a:rPr>
              <a:t>Socialize Viewpoints</a:t>
            </a:r>
          </a:p>
          <a:p>
            <a:pPr marL="508000" lvl="1" indent="-285750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465138" algn="l"/>
              </a:tabLst>
            </a:pPr>
            <a:r>
              <a:rPr lang="en-US" sz="2200">
                <a:solidFill>
                  <a:schemeClr val="accent6">
                    <a:lumMod val="10000"/>
                  </a:schemeClr>
                </a:solidFill>
              </a:rPr>
              <a:t>Test </a:t>
            </a:r>
            <a:r>
              <a:rPr lang="en-US" sz="2200" b="1">
                <a:solidFill>
                  <a:schemeClr val="accent6">
                    <a:lumMod val="10000"/>
                  </a:schemeClr>
                </a:solidFill>
              </a:rPr>
              <a:t>usefulness,</a:t>
            </a:r>
            <a:r>
              <a:rPr lang="en-US" sz="220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en-US" sz="2200" b="1">
                <a:solidFill>
                  <a:schemeClr val="accent6">
                    <a:lumMod val="10000"/>
                  </a:schemeClr>
                </a:solidFill>
              </a:rPr>
              <a:t>operability </a:t>
            </a:r>
            <a:r>
              <a:rPr lang="en-US" sz="2200">
                <a:solidFill>
                  <a:schemeClr val="accent6">
                    <a:lumMod val="10000"/>
                  </a:schemeClr>
                </a:solidFill>
              </a:rPr>
              <a:t>and understand</a:t>
            </a:r>
            <a:r>
              <a:rPr lang="en-US" sz="2200" b="1">
                <a:solidFill>
                  <a:schemeClr val="accent6">
                    <a:lumMod val="10000"/>
                  </a:schemeClr>
                </a:solidFill>
              </a:rPr>
              <a:t> potential hurdles </a:t>
            </a:r>
            <a:r>
              <a:rPr lang="en-US" sz="2200">
                <a:solidFill>
                  <a:schemeClr val="accent6">
                    <a:lumMod val="10000"/>
                  </a:schemeClr>
                </a:solidFill>
              </a:rPr>
              <a:t>of Viewpoints</a:t>
            </a:r>
          </a:p>
          <a:p>
            <a:pPr marL="508000" lvl="1" indent="-285750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465138" algn="l"/>
              </a:tabLst>
            </a:pPr>
            <a:r>
              <a:rPr lang="en-US" sz="2200">
                <a:solidFill>
                  <a:schemeClr val="accent6">
                    <a:lumMod val="10000"/>
                  </a:schemeClr>
                </a:solidFill>
              </a:rPr>
              <a:t>Field testing the Viewpoints in practice might include </a:t>
            </a:r>
            <a:r>
              <a:rPr lang="en-US" sz="2200" b="1">
                <a:solidFill>
                  <a:schemeClr val="accent6">
                    <a:lumMod val="10000"/>
                  </a:schemeClr>
                </a:solidFill>
              </a:rPr>
              <a:t>pilot, prototype, sandbox or other experimental controlled, small-scale projects</a:t>
            </a:r>
            <a:r>
              <a:rPr lang="en-US" sz="2200">
                <a:solidFill>
                  <a:schemeClr val="accent6">
                    <a:lumMod val="10000"/>
                  </a:schemeClr>
                </a:solidFill>
              </a:rPr>
              <a:t> with selected/volunteer stakeholders</a:t>
            </a:r>
          </a:p>
          <a:p>
            <a:pPr marL="222250" lvl="1">
              <a:spcBef>
                <a:spcPts val="600"/>
              </a:spcBef>
              <a:tabLst>
                <a:tab pos="465138" algn="l"/>
              </a:tabLst>
            </a:pPr>
            <a:r>
              <a:rPr lang="en-US" sz="2200">
                <a:solidFill>
                  <a:schemeClr val="accent6">
                    <a:lumMod val="10000"/>
                  </a:schemeClr>
                </a:solidFill>
              </a:rPr>
              <a:t>		</a:t>
            </a:r>
          </a:p>
          <a:p>
            <a:pPr marL="457200" indent="-346075"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798513" algn="l"/>
              </a:tabLst>
            </a:pPr>
            <a:r>
              <a:rPr lang="en-US" sz="2200" i="1">
                <a:solidFill>
                  <a:schemeClr val="accent6">
                    <a:lumMod val="10000"/>
                  </a:schemeClr>
                </a:solidFill>
              </a:rPr>
              <a:t>Anticipated output: </a:t>
            </a:r>
            <a:r>
              <a:rPr lang="en-US" sz="2200">
                <a:solidFill>
                  <a:schemeClr val="accent6">
                    <a:lumMod val="10000"/>
                  </a:schemeClr>
                </a:solidFill>
              </a:rPr>
              <a:t>Analysis of test results and recommendations</a:t>
            </a:r>
          </a:p>
          <a:p>
            <a:pPr marL="457200" indent="-346075"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798513" algn="l"/>
              </a:tabLst>
            </a:pPr>
            <a:r>
              <a:rPr lang="en-US" sz="2200" i="1">
                <a:solidFill>
                  <a:schemeClr val="accent6">
                    <a:lumMod val="10000"/>
                  </a:schemeClr>
                </a:solidFill>
              </a:rPr>
              <a:t>Indicative timeline: </a:t>
            </a:r>
            <a:r>
              <a:rPr lang="en-US" sz="2200">
                <a:solidFill>
                  <a:schemeClr val="accent6">
                    <a:lumMod val="10000"/>
                  </a:schemeClr>
                </a:solidFill>
              </a:rPr>
              <a:t>Q4 2025 – Q2 2026</a:t>
            </a:r>
            <a:endParaRPr lang="en-US" sz="2200" i="1">
              <a:solidFill>
                <a:schemeClr val="accent6">
                  <a:lumMod val="10000"/>
                </a:schemeClr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C5E6409-6ADA-27CA-423C-2D62909437CA}"/>
              </a:ext>
            </a:extLst>
          </p:cNvPr>
          <p:cNvSpPr txBox="1"/>
          <p:nvPr/>
        </p:nvSpPr>
        <p:spPr>
          <a:xfrm>
            <a:off x="3100047" y="1966203"/>
            <a:ext cx="661001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200" b="1">
                <a:solidFill>
                  <a:schemeClr val="accent6">
                    <a:lumMod val="10000"/>
                  </a:schemeClr>
                </a:solidFill>
              </a:rPr>
              <a:t>Testing of Viewpoints with Targeted Stakeholders</a:t>
            </a:r>
          </a:p>
        </p:txBody>
      </p:sp>
    </p:spTree>
    <p:extLst>
      <p:ext uri="{BB962C8B-B14F-4D97-AF65-F5344CB8AC3E}">
        <p14:creationId xmlns:p14="http://schemas.microsoft.com/office/powerpoint/2010/main" val="33203028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64FA54-3C88-DC87-0702-8053546E54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2D143E6F-98E8-F27B-0064-15AF0419FF9B}"/>
              </a:ext>
            </a:extLst>
          </p:cNvPr>
          <p:cNvSpPr/>
          <p:nvPr/>
        </p:nvSpPr>
        <p:spPr>
          <a:xfrm>
            <a:off x="1028700" y="1874196"/>
            <a:ext cx="10134600" cy="4023021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AB53BE91-D809-734D-A17A-29678C90D1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/>
              <a:t>Preliminary Plan for Other Supporting Materials and Initiatives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1063A97-31D6-4709-418B-01F23D0F8C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CEBBF-944F-8349-945C-78F972EF34F6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242EC60-C378-038C-8FA9-E1789E5D0DB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Proposed other supporting materials and initiatives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10507B7-7229-E688-F53E-A233C6B0F324}"/>
              </a:ext>
            </a:extLst>
          </p:cNvPr>
          <p:cNvSpPr txBox="1"/>
          <p:nvPr/>
        </p:nvSpPr>
        <p:spPr>
          <a:xfrm>
            <a:off x="1311009" y="2561585"/>
            <a:ext cx="9637486" cy="2923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08000" lvl="1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200">
                <a:solidFill>
                  <a:schemeClr val="accent6">
                    <a:lumMod val="10000"/>
                  </a:schemeClr>
                </a:solidFill>
              </a:rPr>
              <a:t>For some or all of the Viewpoints</a:t>
            </a:r>
          </a:p>
          <a:p>
            <a:pPr marL="508000" lvl="1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200">
                <a:solidFill>
                  <a:schemeClr val="accent6">
                    <a:lumMod val="10000"/>
                  </a:schemeClr>
                </a:solidFill>
              </a:rPr>
              <a:t>Can include examples of </a:t>
            </a:r>
            <a:r>
              <a:rPr lang="en-US" sz="2200" b="1">
                <a:solidFill>
                  <a:schemeClr val="accent6">
                    <a:lumMod val="10000"/>
                  </a:schemeClr>
                </a:solidFill>
              </a:rPr>
              <a:t>firm practices, case studies and success stories</a:t>
            </a:r>
          </a:p>
          <a:p>
            <a:pPr marL="508000" lvl="1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200">
                <a:solidFill>
                  <a:schemeClr val="accent6">
                    <a:lumMod val="10000"/>
                  </a:schemeClr>
                </a:solidFill>
              </a:rPr>
              <a:t>Develop with close </a:t>
            </a:r>
            <a:r>
              <a:rPr lang="en-US" sz="2200" b="1">
                <a:solidFill>
                  <a:schemeClr val="accent6">
                    <a:lumMod val="10000"/>
                  </a:schemeClr>
                </a:solidFill>
              </a:rPr>
              <a:t>stakeholder collaboration</a:t>
            </a:r>
          </a:p>
          <a:p>
            <a:pPr marL="965200" lvl="3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200">
                <a:solidFill>
                  <a:schemeClr val="accent6">
                    <a:lumMod val="10000"/>
                  </a:schemeClr>
                </a:solidFill>
              </a:rPr>
              <a:t>PT to work with one or more firms on examples of firm practices</a:t>
            </a:r>
          </a:p>
          <a:p>
            <a:pPr marL="508000" lvl="1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sz="2200" i="1">
              <a:solidFill>
                <a:schemeClr val="accent6">
                  <a:lumMod val="10000"/>
                </a:schemeClr>
              </a:solidFill>
            </a:endParaRPr>
          </a:p>
          <a:p>
            <a:pPr marL="565150" lvl="1" indent="-342900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en-US" sz="2200" i="1">
                <a:solidFill>
                  <a:schemeClr val="accent6">
                    <a:lumMod val="10000"/>
                  </a:schemeClr>
                </a:solidFill>
              </a:rPr>
              <a:t>Example outputs: </a:t>
            </a:r>
            <a:r>
              <a:rPr lang="en-US" sz="2200">
                <a:solidFill>
                  <a:schemeClr val="accent6">
                    <a:lumMod val="10000"/>
                  </a:schemeClr>
                </a:solidFill>
              </a:rPr>
              <a:t>interviews, webcast, “fireside chats,” scenarios, case studies</a:t>
            </a:r>
          </a:p>
          <a:p>
            <a:pPr marL="565150" lvl="1" indent="-342900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en-US" sz="2200" i="1">
                <a:solidFill>
                  <a:schemeClr val="accent6">
                    <a:lumMod val="10000"/>
                  </a:schemeClr>
                </a:solidFill>
              </a:rPr>
              <a:t>Indicative timeline: </a:t>
            </a:r>
            <a:r>
              <a:rPr lang="en-US" sz="2200">
                <a:solidFill>
                  <a:schemeClr val="accent6">
                    <a:lumMod val="10000"/>
                  </a:schemeClr>
                </a:solidFill>
              </a:rPr>
              <a:t>PT to present more detailed plans in Dec 2025 meeting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4883BAB-8CDC-9C51-33C7-BA665BAAFEE4}"/>
              </a:ext>
            </a:extLst>
          </p:cNvPr>
          <p:cNvSpPr txBox="1"/>
          <p:nvPr/>
        </p:nvSpPr>
        <p:spPr>
          <a:xfrm>
            <a:off x="3847319" y="2002447"/>
            <a:ext cx="449736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200" b="1">
                <a:solidFill>
                  <a:schemeClr val="accent6">
                    <a:lumMod val="10000"/>
                  </a:schemeClr>
                </a:solidFill>
              </a:rPr>
              <a:t>Practical Guidance for Viewpoints</a:t>
            </a:r>
          </a:p>
        </p:txBody>
      </p:sp>
    </p:spTree>
    <p:extLst>
      <p:ext uri="{BB962C8B-B14F-4D97-AF65-F5344CB8AC3E}">
        <p14:creationId xmlns:p14="http://schemas.microsoft.com/office/powerpoint/2010/main" val="7010061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C272CA-9EFC-B1E9-0940-7B769B4C97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8525F5B1-7627-1861-8F2E-EEBE4F8EDAA6}"/>
              </a:ext>
            </a:extLst>
          </p:cNvPr>
          <p:cNvSpPr/>
          <p:nvPr/>
        </p:nvSpPr>
        <p:spPr>
          <a:xfrm>
            <a:off x="855962" y="2376386"/>
            <a:ext cx="3415095" cy="3700323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A7D1B16C-B17E-70CD-9282-BBF50A8753D2}"/>
              </a:ext>
            </a:extLst>
          </p:cNvPr>
          <p:cNvSpPr/>
          <p:nvPr/>
        </p:nvSpPr>
        <p:spPr>
          <a:xfrm>
            <a:off x="4490978" y="2376387"/>
            <a:ext cx="3415095" cy="3740724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4FC988F5-488B-FAD6-B406-B94B4790B228}"/>
              </a:ext>
            </a:extLst>
          </p:cNvPr>
          <p:cNvSpPr/>
          <p:nvPr/>
        </p:nvSpPr>
        <p:spPr>
          <a:xfrm>
            <a:off x="8116866" y="2384190"/>
            <a:ext cx="3878364" cy="373292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3E9D9DA8-E12F-AB01-D46B-5BF8BE1361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/>
              <a:t>Preliminary Plan for Other Supporting Materials and Initiatives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B29020C-5F8F-DAC5-7310-286BE46E0C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CEBBF-944F-8349-945C-78F972EF34F6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F37081E-332F-B984-523A-63A6F41EEDD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Proposed other supporting materials and initiatives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C86F1DA-3A0B-902B-7A4E-E5B0EDB791C7}"/>
              </a:ext>
            </a:extLst>
          </p:cNvPr>
          <p:cNvSpPr txBox="1"/>
          <p:nvPr/>
        </p:nvSpPr>
        <p:spPr>
          <a:xfrm>
            <a:off x="47649" y="1651637"/>
            <a:ext cx="13967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i="1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Indicative timeline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1E35C5C-D78D-6AF7-5021-B7748D41DABB}"/>
              </a:ext>
            </a:extLst>
          </p:cNvPr>
          <p:cNvSpPr txBox="1"/>
          <p:nvPr/>
        </p:nvSpPr>
        <p:spPr>
          <a:xfrm>
            <a:off x="2074432" y="1822185"/>
            <a:ext cx="114967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i="1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Q4 2025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CC5085E-DBC5-FF1A-0072-F54E98341349}"/>
              </a:ext>
            </a:extLst>
          </p:cNvPr>
          <p:cNvSpPr txBox="1"/>
          <p:nvPr/>
        </p:nvSpPr>
        <p:spPr>
          <a:xfrm>
            <a:off x="5584265" y="1822185"/>
            <a:ext cx="114967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i="1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Q1 2026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EBDE61A-98E1-8BF8-430D-2E1E3347E3F2}"/>
              </a:ext>
            </a:extLst>
          </p:cNvPr>
          <p:cNvSpPr txBox="1"/>
          <p:nvPr/>
        </p:nvSpPr>
        <p:spPr>
          <a:xfrm>
            <a:off x="9566970" y="1826087"/>
            <a:ext cx="114967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i="1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Q2 2026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D0BEC66-1976-5437-F84C-7F95A5313EE2}"/>
              </a:ext>
            </a:extLst>
          </p:cNvPr>
          <p:cNvSpPr txBox="1"/>
          <p:nvPr/>
        </p:nvSpPr>
        <p:spPr>
          <a:xfrm>
            <a:off x="1039479" y="2495898"/>
            <a:ext cx="309142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200" b="1">
                <a:solidFill>
                  <a:schemeClr val="accent6">
                    <a:lumMod val="10000"/>
                  </a:schemeClr>
                </a:solidFill>
              </a:rPr>
              <a:t>Ethical Culture Panel at IESBA Conference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2C2247E-A850-81DF-4EF8-E272FA82BB68}"/>
              </a:ext>
            </a:extLst>
          </p:cNvPr>
          <p:cNvSpPr txBox="1"/>
          <p:nvPr/>
        </p:nvSpPr>
        <p:spPr>
          <a:xfrm>
            <a:off x="4529613" y="3289024"/>
            <a:ext cx="3386330" cy="246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8925" lvl="1" indent="-285750">
              <a:buFont typeface="Arial" panose="020B0604020202020204" pitchFamily="34" charset="0"/>
              <a:buChar char="•"/>
            </a:pPr>
            <a:r>
              <a:rPr lang="en-US" sz="2200">
                <a:solidFill>
                  <a:schemeClr val="accent6">
                    <a:lumMod val="10000"/>
                  </a:schemeClr>
                </a:solidFill>
              </a:rPr>
              <a:t>Provisions in the Code that address Viewpoint principles</a:t>
            </a:r>
          </a:p>
          <a:p>
            <a:pPr marL="346075" lvl="1" indent="-342900">
              <a:buFont typeface="Wingdings" panose="05000000000000000000" pitchFamily="2" charset="2"/>
              <a:buChar char="ü"/>
            </a:pPr>
            <a:r>
              <a:rPr lang="en-US" sz="2200" i="1">
                <a:solidFill>
                  <a:schemeClr val="accent6">
                    <a:lumMod val="10000"/>
                  </a:schemeClr>
                </a:solidFill>
              </a:rPr>
              <a:t>Example outputs: </a:t>
            </a:r>
            <a:r>
              <a:rPr lang="en-US" sz="2200">
                <a:solidFill>
                  <a:schemeClr val="accent6">
                    <a:lumMod val="10000"/>
                  </a:schemeClr>
                </a:solidFill>
              </a:rPr>
              <a:t>interviews with IESBA staff/FCG Advisors, written material</a:t>
            </a:r>
            <a:endParaRPr lang="en-US" sz="2200" i="1">
              <a:solidFill>
                <a:schemeClr val="accent6">
                  <a:lumMod val="10000"/>
                </a:schemeClr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24C240F-4F30-2626-3780-AF03CC7975F6}"/>
              </a:ext>
            </a:extLst>
          </p:cNvPr>
          <p:cNvSpPr txBox="1"/>
          <p:nvPr/>
        </p:nvSpPr>
        <p:spPr>
          <a:xfrm>
            <a:off x="8244609" y="3289024"/>
            <a:ext cx="3622877" cy="246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sz="2200">
                <a:solidFill>
                  <a:schemeClr val="accent6">
                    <a:lumMod val="10000"/>
                  </a:schemeClr>
                </a:solidFill>
              </a:rPr>
              <a:t>QM practices of firms with audit and other assurance engagements</a:t>
            </a:r>
          </a:p>
          <a:p>
            <a:pPr marL="288925" lvl="1" indent="-288925">
              <a:buFont typeface="Arial" panose="020B0604020202020204" pitchFamily="34" charset="0"/>
              <a:buChar char="•"/>
            </a:pPr>
            <a:r>
              <a:rPr lang="en-US" sz="2200">
                <a:solidFill>
                  <a:schemeClr val="accent6">
                    <a:lumMod val="10000"/>
                  </a:schemeClr>
                </a:solidFill>
              </a:rPr>
              <a:t>Coordination with IAASB liaison team </a:t>
            </a:r>
          </a:p>
          <a:p>
            <a:pPr marL="288925" lvl="1" indent="-288925">
              <a:buFont typeface="Arial" panose="020B0604020202020204" pitchFamily="34" charset="0"/>
              <a:buChar char="•"/>
            </a:pPr>
            <a:r>
              <a:rPr lang="en-US" sz="2200">
                <a:solidFill>
                  <a:schemeClr val="accent6">
                    <a:lumMod val="10000"/>
                  </a:schemeClr>
                </a:solidFill>
              </a:rPr>
              <a:t>Follows finalization of Viewpoints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88F2949-0499-4DAD-3F5C-EDD34746F0F4}"/>
              </a:ext>
            </a:extLst>
          </p:cNvPr>
          <p:cNvSpPr txBox="1"/>
          <p:nvPr/>
        </p:nvSpPr>
        <p:spPr>
          <a:xfrm>
            <a:off x="8499996" y="2495898"/>
            <a:ext cx="319084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200" b="1">
                <a:solidFill>
                  <a:schemeClr val="accent6">
                    <a:lumMod val="10000"/>
                  </a:schemeClr>
                </a:solidFill>
              </a:rPr>
              <a:t>Linkages Between Viewpoints and ISQM 1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8ECC5C3-458F-B0E9-D0A5-61EBBEB9565B}"/>
              </a:ext>
            </a:extLst>
          </p:cNvPr>
          <p:cNvSpPr txBox="1"/>
          <p:nvPr/>
        </p:nvSpPr>
        <p:spPr>
          <a:xfrm>
            <a:off x="4654187" y="2495898"/>
            <a:ext cx="319084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200" b="1">
                <a:solidFill>
                  <a:schemeClr val="accent6">
                    <a:lumMod val="10000"/>
                  </a:schemeClr>
                </a:solidFill>
              </a:rPr>
              <a:t>Relevant FCG Provisions in Extant Code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D43E52A9-B461-F92F-3EAE-4F4D71B92DCA}"/>
              </a:ext>
            </a:extLst>
          </p:cNvPr>
          <p:cNvCxnSpPr>
            <a:cxnSpLocks/>
            <a:stCxn id="3" idx="3"/>
            <a:endCxn id="4" idx="1"/>
          </p:cNvCxnSpPr>
          <p:nvPr/>
        </p:nvCxnSpPr>
        <p:spPr>
          <a:xfrm>
            <a:off x="1444354" y="2036358"/>
            <a:ext cx="630078" cy="1271"/>
          </a:xfrm>
          <a:prstGeom prst="line">
            <a:avLst/>
          </a:prstGeom>
          <a:ln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2C9AAE09-0FC9-6662-D11A-916A65673C95}"/>
              </a:ext>
            </a:extLst>
          </p:cNvPr>
          <p:cNvCxnSpPr>
            <a:cxnSpLocks/>
            <a:stCxn id="4" idx="3"/>
            <a:endCxn id="8" idx="1"/>
          </p:cNvCxnSpPr>
          <p:nvPr/>
        </p:nvCxnSpPr>
        <p:spPr>
          <a:xfrm>
            <a:off x="3224106" y="2037629"/>
            <a:ext cx="2360159" cy="0"/>
          </a:xfrm>
          <a:prstGeom prst="line">
            <a:avLst/>
          </a:prstGeom>
          <a:ln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748EB368-D1C2-08DC-239D-562C04B276B6}"/>
              </a:ext>
            </a:extLst>
          </p:cNvPr>
          <p:cNvCxnSpPr>
            <a:cxnSpLocks/>
            <a:stCxn id="8" idx="3"/>
            <a:endCxn id="9" idx="1"/>
          </p:cNvCxnSpPr>
          <p:nvPr/>
        </p:nvCxnSpPr>
        <p:spPr>
          <a:xfrm>
            <a:off x="6733939" y="2037629"/>
            <a:ext cx="2833031" cy="3902"/>
          </a:xfrm>
          <a:prstGeom prst="line">
            <a:avLst/>
          </a:prstGeom>
          <a:ln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4524CA62-41D7-9D90-34F0-D09F0E5AF4C0}"/>
              </a:ext>
            </a:extLst>
          </p:cNvPr>
          <p:cNvCxnSpPr>
            <a:cxnSpLocks/>
            <a:stCxn id="9" idx="3"/>
          </p:cNvCxnSpPr>
          <p:nvPr/>
        </p:nvCxnSpPr>
        <p:spPr>
          <a:xfrm>
            <a:off x="10716644" y="2041531"/>
            <a:ext cx="1150842" cy="4767"/>
          </a:xfrm>
          <a:prstGeom prst="straightConnector1">
            <a:avLst/>
          </a:prstGeom>
          <a:ln>
            <a:prstDash val="dash"/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7030E3CE-E319-35A1-CBEB-DF1A35F1CEDE}"/>
              </a:ext>
            </a:extLst>
          </p:cNvPr>
          <p:cNvSpPr txBox="1"/>
          <p:nvPr/>
        </p:nvSpPr>
        <p:spPr>
          <a:xfrm>
            <a:off x="941741" y="3289024"/>
            <a:ext cx="3320586" cy="17851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6075" lvl="1" indent="-342900">
              <a:buFont typeface="Wingdings" panose="05000000000000000000" pitchFamily="2" charset="2"/>
              <a:buChar char="ü"/>
            </a:pPr>
            <a:r>
              <a:rPr lang="en-US" sz="2200" i="1">
                <a:solidFill>
                  <a:schemeClr val="accent6">
                    <a:lumMod val="10000"/>
                  </a:schemeClr>
                </a:solidFill>
              </a:rPr>
              <a:t>Anticipated output: </a:t>
            </a:r>
            <a:r>
              <a:rPr lang="en-US" sz="2200">
                <a:solidFill>
                  <a:schemeClr val="accent6">
                    <a:lumMod val="10000"/>
                  </a:schemeClr>
                </a:solidFill>
              </a:rPr>
              <a:t>panel discussion on Ethical Culture and Governance to be released online</a:t>
            </a:r>
            <a:endParaRPr lang="en-US" sz="2200" i="1">
              <a:solidFill>
                <a:schemeClr val="accent6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15956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F8F52F-D688-2EFD-90EE-D3CCD1E0E4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F7F456D-825E-4158-1EF5-3639A8A913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/>
              <a:t>Preliminary Plan for Other Supporting Materials and Initiatives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7499C51-6060-493D-989F-C119309EB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CEBBF-944F-8349-945C-78F972EF34F6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697DFD0-36E1-4159-873E-A3571DB055C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Other supporting materials considered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90C34BAB-B2C9-5B57-E992-B3E61F55D5A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28699" y="1768981"/>
            <a:ext cx="10887530" cy="4307564"/>
          </a:xfrm>
        </p:spPr>
        <p:txBody>
          <a:bodyPr/>
          <a:lstStyle/>
          <a:p>
            <a:r>
              <a:rPr lang="en-US" sz="2000" u="sng"/>
              <a:t>Supporting Material on the Impact of Private Equity Investments (PEI) on Firm Culture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/>
              <a:t>July 2025 IESBA Staff Alert</a:t>
            </a:r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en-US" sz="2000"/>
              <a:t>Preliminary considerations on potential impact of PEI on firm’s ethical culture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/>
              <a:t>PT believes </a:t>
            </a:r>
            <a:r>
              <a:rPr lang="en-US" sz="2000" b="1"/>
              <a:t>premature to develop further supporting material </a:t>
            </a:r>
            <a:r>
              <a:rPr lang="en-US" sz="2000"/>
              <a:t>due to:</a:t>
            </a:r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en-US" sz="2000"/>
              <a:t>Evolving nature of PEI</a:t>
            </a:r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en-US" sz="2000"/>
              <a:t>Too early to assess long-term impact of PEI on firms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/>
              <a:t>Proposed next steps</a:t>
            </a:r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en-US" sz="2000"/>
              <a:t>In </a:t>
            </a:r>
            <a:r>
              <a:rPr lang="en-US" sz="2000" b="1"/>
              <a:t>overarching Viewpoint</a:t>
            </a:r>
            <a:r>
              <a:rPr lang="en-US" sz="2000"/>
              <a:t>, highlight importance of ethical culture, regardless of ownership structure</a:t>
            </a:r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en-US" sz="2000" b="1"/>
              <a:t>Coordination with EIOC </a:t>
            </a:r>
            <a:r>
              <a:rPr lang="en-US" sz="2000"/>
              <a:t>to continue monitoring PEI </a:t>
            </a:r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en-US" sz="2000"/>
              <a:t>Determine whether further action should be taken under FCG project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42207693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956C0E-221A-7AC3-9B7B-A57061D67A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BB67090-F7AB-23E7-FC1D-94033C787C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/>
              <a:t>Preliminary Plan for Other Supporting Materials and Initiatives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7B0246D-E315-D48E-C56E-392FC80A7F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CEBBF-944F-8349-945C-78F972EF34F6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6B0E6DE-2B32-4B37-C530-348424B8A21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Other supporting materials considered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6DAE9AE7-2BB7-ACED-AC57-057F2826CF1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28699" y="1828800"/>
            <a:ext cx="10655301" cy="4114800"/>
          </a:xfrm>
        </p:spPr>
        <p:txBody>
          <a:bodyPr/>
          <a:lstStyle/>
          <a:p>
            <a:r>
              <a:rPr lang="en-US" sz="2000" u="sng"/>
              <a:t>Survey of Firms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/>
              <a:t>PT considered a survey of firms that could explore: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/>
              <a:t>Ethical culture issues impacting firms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/>
              <a:t>Existing firm practices on FCG elements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/>
              <a:t>PT already planning for stakeholder engagement on best practices and case studies development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/>
              <a:t>Proposed next steps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b="1"/>
              <a:t>Defer</a:t>
            </a:r>
            <a:r>
              <a:rPr lang="en-US" sz="2000"/>
              <a:t> </a:t>
            </a:r>
            <a:r>
              <a:rPr lang="en-US" sz="2000" b="1"/>
              <a:t>survey </a:t>
            </a:r>
            <a:r>
              <a:rPr lang="en-US" sz="2000"/>
              <a:t>at this time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b="1"/>
              <a:t>Continue stakeholder engagement </a:t>
            </a:r>
            <a:r>
              <a:rPr lang="en-US" sz="2000"/>
              <a:t>for other supporting materials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200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9498799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20FF0A-D641-7E03-8760-71256EB6D4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595BE7F-88AD-EF80-6170-5E90CA8509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CEBBF-944F-8349-945C-78F972EF34F6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E5970C7-A7ED-F903-03CB-37BCAE83C0D0}"/>
              </a:ext>
            </a:extLst>
          </p:cNvPr>
          <p:cNvSpPr/>
          <p:nvPr/>
        </p:nvSpPr>
        <p:spPr>
          <a:xfrm>
            <a:off x="7059614" y="2324099"/>
            <a:ext cx="4357686" cy="403225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t"/>
          <a:lstStyle/>
          <a:p>
            <a:pPr marL="342900" lvl="0" indent="-342900">
              <a:buFont typeface="+mj-lt"/>
              <a:buAutoNum type="arabicPeriod" startAt="4"/>
            </a:pPr>
            <a:r>
              <a:rPr lang="en-US" sz="2000">
                <a:solidFill>
                  <a:schemeClr val="accent2"/>
                </a:solidFill>
              </a:rPr>
              <a:t>Do IESBA members support the PT’s preliminary plan for other supporting materials and initiatives?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C2AB879F-472C-68DE-2C3B-3FF388246C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8471" y="300249"/>
            <a:ext cx="4906181" cy="1459363"/>
          </a:xfrm>
        </p:spPr>
        <p:txBody>
          <a:bodyPr anchor="ctr">
            <a:noAutofit/>
          </a:bodyPr>
          <a:lstStyle/>
          <a:p>
            <a:r>
              <a:rPr lang="en-US" sz="2800">
                <a:latin typeface="+mn-lt"/>
              </a:rPr>
              <a:t>Matters for IESBA consideration</a:t>
            </a:r>
          </a:p>
        </p:txBody>
      </p:sp>
    </p:spTree>
    <p:extLst>
      <p:ext uri="{BB962C8B-B14F-4D97-AF65-F5344CB8AC3E}">
        <p14:creationId xmlns:p14="http://schemas.microsoft.com/office/powerpoint/2010/main" val="38432380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F5A9FF-4E0C-CC6F-3011-B2893BF5C6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Agenda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09DE27-7D84-12A7-4F51-3BB535B02E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86550" y="2103438"/>
            <a:ext cx="4252383" cy="3382962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342900" indent="-342900">
              <a:lnSpc>
                <a:spcPct val="170000"/>
              </a:lnSpc>
              <a:buAutoNum type="arabicPeriod"/>
            </a:pPr>
            <a:r>
              <a:rPr lang="en-US" sz="1800">
                <a:solidFill>
                  <a:schemeClr val="accent1"/>
                </a:solidFill>
              </a:rPr>
              <a:t>Recap of June 2025 IESBA Meeting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AutoNum type="arabicPeriod"/>
            </a:pPr>
            <a:r>
              <a:rPr lang="en-US" sz="1800">
                <a:solidFill>
                  <a:schemeClr val="accent1"/>
                </a:solidFill>
              </a:rPr>
              <a:t>Draft IESBA Viewpoints</a:t>
            </a:r>
            <a:endParaRPr lang="en-US" sz="1800">
              <a:solidFill>
                <a:schemeClr val="accent1"/>
              </a:solidFill>
              <a:ea typeface="Calibri"/>
              <a:cs typeface="Calibri"/>
            </a:endParaRP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>
                <a:solidFill>
                  <a:schemeClr val="accent1"/>
                </a:solidFill>
              </a:rPr>
              <a:t>Guiding Considerations and Drafting Conventions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>
                <a:solidFill>
                  <a:schemeClr val="accent1"/>
                </a:solidFill>
              </a:rPr>
              <a:t>Draft Viewpoints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sz="1800">
                <a:solidFill>
                  <a:schemeClr val="accent1"/>
                </a:solidFill>
                <a:ea typeface="Calibri"/>
                <a:cs typeface="Calibri"/>
              </a:rPr>
              <a:t>Preliminary Plan for Other Supporting Materials and Initiatives</a:t>
            </a:r>
          </a:p>
        </p:txBody>
      </p:sp>
    </p:spTree>
    <p:extLst>
      <p:ext uri="{BB962C8B-B14F-4D97-AF65-F5344CB8AC3E}">
        <p14:creationId xmlns:p14="http://schemas.microsoft.com/office/powerpoint/2010/main" val="6796625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A9B00754-1133-6DB0-8437-93306AD970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t">
            <a:normAutofit fontScale="90000"/>
          </a:bodyPr>
          <a:lstStyle/>
          <a:p>
            <a:r>
              <a:rPr lang="en-US" dirty="0">
                <a:latin typeface="Calibri Light"/>
                <a:ea typeface="Calibri Light"/>
                <a:cs typeface="Calibri Light"/>
              </a:rPr>
              <a:t>FCG Sessions – IESBA September 2025 Meeting Day 1</a:t>
            </a:r>
            <a:endParaRPr lang="en-US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9020A731-74F3-BC9A-66A2-29A261F0CDB9}"/>
              </a:ext>
            </a:extLst>
          </p:cNvPr>
          <p:cNvSpPr/>
          <p:nvPr/>
        </p:nvSpPr>
        <p:spPr>
          <a:xfrm>
            <a:off x="2189686" y="1956880"/>
            <a:ext cx="4470758" cy="2244729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600"/>
              </a:spcAft>
            </a:pPr>
            <a:r>
              <a:rPr lang="en-US" sz="2400" b="1">
                <a:solidFill>
                  <a:schemeClr val="accent1">
                    <a:lumMod val="75000"/>
                  </a:schemeClr>
                </a:solidFill>
              </a:rPr>
              <a:t>Session 1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>
                <a:solidFill>
                  <a:schemeClr val="accent1">
                    <a:lumMod val="75000"/>
                  </a:schemeClr>
                </a:solidFill>
              </a:rPr>
              <a:t>Recap of June 2025 Board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>
                <a:solidFill>
                  <a:schemeClr val="accent1">
                    <a:lumMod val="75000"/>
                  </a:schemeClr>
                </a:solidFill>
              </a:rPr>
              <a:t>Guiding Considerations and Drafting Conventions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>
                <a:solidFill>
                  <a:schemeClr val="accent1">
                    <a:lumMod val="75000"/>
                  </a:schemeClr>
                </a:solidFill>
              </a:rPr>
              <a:t>Draft IESBA Viewpoints</a:t>
            </a:r>
            <a:endParaRPr lang="en-US" sz="2000" strike="sngStrike">
              <a:solidFill>
                <a:schemeClr val="accent1">
                  <a:lumMod val="75000"/>
                </a:schemeClr>
              </a:solidFill>
              <a:highlight>
                <a:srgbClr val="00FF00"/>
              </a:highlight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72AB663B-429C-4C20-AC8E-87A6607A7614}"/>
              </a:ext>
            </a:extLst>
          </p:cNvPr>
          <p:cNvSpPr/>
          <p:nvPr/>
        </p:nvSpPr>
        <p:spPr>
          <a:xfrm>
            <a:off x="6958431" y="1956881"/>
            <a:ext cx="4470758" cy="2244728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600"/>
              </a:spcAft>
            </a:pPr>
            <a:r>
              <a:rPr lang="en-US" sz="2400" b="1">
                <a:solidFill>
                  <a:schemeClr val="accent1">
                    <a:lumMod val="75000"/>
                  </a:schemeClr>
                </a:solidFill>
              </a:rPr>
              <a:t>Session 2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>
                <a:solidFill>
                  <a:schemeClr val="accent1">
                    <a:lumMod val="75000"/>
                  </a:schemeClr>
                </a:solidFill>
              </a:rPr>
              <a:t>Draft IESBA Viewpoints</a:t>
            </a:r>
            <a:endParaRPr lang="en-US" sz="2000" strike="sngStrike">
              <a:solidFill>
                <a:schemeClr val="accent1">
                  <a:lumMod val="75000"/>
                </a:schemeClr>
              </a:solidFill>
              <a:highlight>
                <a:srgbClr val="00FF00"/>
              </a:highlight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5E8AE94B-24AD-091B-F52C-C424CBFA060B}"/>
              </a:ext>
            </a:extLst>
          </p:cNvPr>
          <p:cNvSpPr/>
          <p:nvPr/>
        </p:nvSpPr>
        <p:spPr>
          <a:xfrm>
            <a:off x="2189686" y="4386807"/>
            <a:ext cx="9239503" cy="1666586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600"/>
              </a:spcAft>
            </a:pPr>
            <a:r>
              <a:rPr lang="en-US" sz="2400" b="1">
                <a:solidFill>
                  <a:schemeClr val="accent1">
                    <a:lumMod val="75000"/>
                  </a:schemeClr>
                </a:solidFill>
              </a:rPr>
              <a:t>Session 3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>
                <a:solidFill>
                  <a:schemeClr val="accent1">
                    <a:lumMod val="75000"/>
                  </a:schemeClr>
                </a:solidFill>
              </a:rPr>
              <a:t>Preliminary Plan for Other Supporting Materials and Initiatives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9E33E09-D8F2-5A0D-3BE8-2D4F3C8F3060}"/>
              </a:ext>
            </a:extLst>
          </p:cNvPr>
          <p:cNvSpPr/>
          <p:nvPr/>
        </p:nvSpPr>
        <p:spPr>
          <a:xfrm>
            <a:off x="376136" y="2118965"/>
            <a:ext cx="1331985" cy="134241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solidFill>
                  <a:schemeClr val="accent1">
                    <a:lumMod val="75000"/>
                  </a:schemeClr>
                </a:solidFill>
              </a:rPr>
              <a:t>Morning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B2FD7E3-50AB-822F-3E95-810E807EDA0E}"/>
              </a:ext>
            </a:extLst>
          </p:cNvPr>
          <p:cNvSpPr/>
          <p:nvPr/>
        </p:nvSpPr>
        <p:spPr>
          <a:xfrm>
            <a:off x="376136" y="4548891"/>
            <a:ext cx="1507083" cy="134241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solidFill>
                  <a:schemeClr val="accent1">
                    <a:lumMod val="75000"/>
                  </a:schemeClr>
                </a:solidFill>
              </a:rPr>
              <a:t>Afternoon</a:t>
            </a:r>
          </a:p>
        </p:txBody>
      </p:sp>
    </p:spTree>
    <p:extLst>
      <p:ext uri="{BB962C8B-B14F-4D97-AF65-F5344CB8AC3E}">
        <p14:creationId xmlns:p14="http://schemas.microsoft.com/office/powerpoint/2010/main" val="66534033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4DD844-0484-D671-231D-6BCF02E6BA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256E4-386C-5E0A-A672-5E1A5AE4A4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5857" y="5241736"/>
            <a:ext cx="8950814" cy="1077948"/>
          </a:xfrm>
        </p:spPr>
        <p:txBody>
          <a:bodyPr anchor="t">
            <a:normAutofit/>
          </a:bodyPr>
          <a:lstStyle/>
          <a:p>
            <a:r>
              <a:rPr lang="en-US" sz="3200"/>
              <a:t>Recap of June 2025 IESBA Meeting</a:t>
            </a:r>
          </a:p>
        </p:txBody>
      </p:sp>
    </p:spTree>
    <p:extLst>
      <p:ext uri="{BB962C8B-B14F-4D97-AF65-F5344CB8AC3E}">
        <p14:creationId xmlns:p14="http://schemas.microsoft.com/office/powerpoint/2010/main" val="36096560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A8ED9F-C36B-58D2-E238-E7ABE8CB31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6D6F6B9-7F0E-91BC-68A6-C884A54A83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Recap of June IESBA Meeting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E724298-5683-09B4-8146-33BD78CC5F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CEBBF-944F-8349-945C-78F972EF34F6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BFC027F-CAD9-6699-F21F-A21A45DA991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28699" y="1828800"/>
            <a:ext cx="10134601" cy="852755"/>
          </a:xfrm>
        </p:spPr>
        <p:txBody>
          <a:bodyPr lIns="91440" tIns="45720" rIns="91440" bIns="45720" anchor="t"/>
          <a:lstStyle/>
          <a:p>
            <a:pPr algn="ctr"/>
            <a:r>
              <a:rPr lang="en-US" dirty="0">
                <a:latin typeface="Calibri"/>
                <a:ea typeface="Calibri"/>
                <a:cs typeface="Calibri"/>
              </a:rPr>
              <a:t>IESBA supported PT’s proposed revised strategic approach to FCG project, which aligns with IESBA’s revised forward strategy for 2025-2026</a:t>
            </a:r>
            <a:endParaRPr lang="en-US" sz="3200" dirty="0">
              <a:latin typeface="Calibri"/>
              <a:ea typeface="Calibri"/>
              <a:cs typeface="Calibri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CA2D843E-E810-2E6F-0B8A-AB34B85854FF}"/>
              </a:ext>
            </a:extLst>
          </p:cNvPr>
          <p:cNvSpPr/>
          <p:nvPr/>
        </p:nvSpPr>
        <p:spPr>
          <a:xfrm>
            <a:off x="1261640" y="3610231"/>
            <a:ext cx="4446171" cy="2350731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BEE90FC9-529B-C561-46D9-D1B941E8633B}"/>
              </a:ext>
            </a:extLst>
          </p:cNvPr>
          <p:cNvSpPr/>
          <p:nvPr/>
        </p:nvSpPr>
        <p:spPr>
          <a:xfrm>
            <a:off x="6951399" y="3610231"/>
            <a:ext cx="4205921" cy="2350731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2FF976E-3510-FC74-0CEC-25FD7964B955}"/>
              </a:ext>
            </a:extLst>
          </p:cNvPr>
          <p:cNvSpPr txBox="1"/>
          <p:nvPr/>
        </p:nvSpPr>
        <p:spPr>
          <a:xfrm>
            <a:off x="984750" y="3930422"/>
            <a:ext cx="4446171" cy="1754326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2"/>
                </a:solidFill>
              </a:rPr>
              <a:t>Develop </a:t>
            </a:r>
            <a:r>
              <a:rPr lang="en-US" b="1" dirty="0">
                <a:solidFill>
                  <a:schemeClr val="accent2"/>
                </a:solidFill>
              </a:rPr>
              <a:t>IESBA Viewpoints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2"/>
                </a:solidFill>
              </a:rPr>
              <a:t>Develop</a:t>
            </a:r>
            <a:r>
              <a:rPr lang="en-US" b="1" dirty="0">
                <a:solidFill>
                  <a:schemeClr val="accent2"/>
                </a:solidFill>
              </a:rPr>
              <a:t> NAM and other supporting materials</a:t>
            </a:r>
            <a:r>
              <a:rPr lang="en-US" dirty="0">
                <a:solidFill>
                  <a:schemeClr val="accent2"/>
                </a:solidFill>
              </a:rPr>
              <a:t>, and pursue other initiatives</a:t>
            </a:r>
            <a:endParaRPr lang="en-US" strike="sngStrike" dirty="0">
              <a:solidFill>
                <a:schemeClr val="accent2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accent2"/>
                </a:solidFill>
              </a:rPr>
              <a:t>Targeted engagement </a:t>
            </a:r>
            <a:r>
              <a:rPr lang="en-US" dirty="0">
                <a:solidFill>
                  <a:schemeClr val="accent2"/>
                </a:solidFill>
              </a:rPr>
              <a:t>with stakeholders on IESBA Viewpoints</a:t>
            </a:r>
            <a:endParaRPr lang="en-US" strike="sngStrike" dirty="0">
              <a:solidFill>
                <a:schemeClr val="accent2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BAE7623-F50E-12EA-360E-A8A0AEEDFDE5}"/>
              </a:ext>
            </a:extLst>
          </p:cNvPr>
          <p:cNvSpPr txBox="1"/>
          <p:nvPr/>
        </p:nvSpPr>
        <p:spPr>
          <a:xfrm>
            <a:off x="6589120" y="3992100"/>
            <a:ext cx="4489043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2"/>
                </a:solidFill>
              </a:rPr>
              <a:t>Consider </a:t>
            </a:r>
            <a:r>
              <a:rPr lang="en-US" sz="1800" b="1" dirty="0">
                <a:solidFill>
                  <a:schemeClr val="accent2"/>
                </a:solidFill>
              </a:rPr>
              <a:t>way forward on </a:t>
            </a:r>
            <a:r>
              <a:rPr lang="en-US" b="1" dirty="0">
                <a:solidFill>
                  <a:schemeClr val="accent2"/>
                </a:solidFill>
              </a:rPr>
              <a:t>FCG framework</a:t>
            </a:r>
            <a:r>
              <a:rPr lang="en-US" dirty="0">
                <a:solidFill>
                  <a:schemeClr val="accent2"/>
                </a:solidFill>
              </a:rPr>
              <a:t>, reflecting on feedback from stakeholder engagement on IESBA Viewpoints and IESBA’s own considerations in the public interest</a:t>
            </a:r>
            <a:endParaRPr lang="en-US" sz="1800" dirty="0">
              <a:solidFill>
                <a:schemeClr val="accent2"/>
              </a:solidFill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037A939D-00A4-EA9C-EA92-68B4426C1FAC}"/>
              </a:ext>
            </a:extLst>
          </p:cNvPr>
          <p:cNvSpPr/>
          <p:nvPr/>
        </p:nvSpPr>
        <p:spPr>
          <a:xfrm>
            <a:off x="1261640" y="2706090"/>
            <a:ext cx="9895679" cy="67839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67CFFBF-1EF3-7942-A4E1-4AA73BBA77E1}"/>
              </a:ext>
            </a:extLst>
          </p:cNvPr>
          <p:cNvSpPr txBox="1"/>
          <p:nvPr/>
        </p:nvSpPr>
        <p:spPr>
          <a:xfrm>
            <a:off x="1389164" y="2845577"/>
            <a:ext cx="976815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/>
            <a:r>
              <a:rPr lang="en-US" sz="1800" b="1">
                <a:solidFill>
                  <a:schemeClr val="accent2"/>
                </a:solidFill>
              </a:rPr>
              <a:t>Re-sequencing</a:t>
            </a:r>
            <a:r>
              <a:rPr lang="en-US" sz="1800">
                <a:solidFill>
                  <a:schemeClr val="accent2"/>
                </a:solidFill>
              </a:rPr>
              <a:t> of standard-setting and non-authoritative material (NAM) work streams</a:t>
            </a:r>
            <a:endParaRPr lang="en-US" sz="2400">
              <a:solidFill>
                <a:schemeClr val="accent2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4FDB53F-8249-0CF0-1F00-0B6DE565D219}"/>
              </a:ext>
            </a:extLst>
          </p:cNvPr>
          <p:cNvSpPr txBox="1"/>
          <p:nvPr/>
        </p:nvSpPr>
        <p:spPr>
          <a:xfrm>
            <a:off x="1839558" y="3643815"/>
            <a:ext cx="328723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 algn="ctr"/>
            <a:r>
              <a:rPr lang="en-US" i="1" dirty="0">
                <a:solidFill>
                  <a:schemeClr val="accent2"/>
                </a:solidFill>
              </a:rPr>
              <a:t>To Q2 2026</a:t>
            </a:r>
            <a:r>
              <a:rPr lang="en-US" sz="1800" i="1" dirty="0">
                <a:solidFill>
                  <a:schemeClr val="accent2"/>
                </a:solidFill>
              </a:rPr>
              <a:t> </a:t>
            </a:r>
            <a:endParaRPr lang="en-US" sz="2400" i="1" dirty="0">
              <a:solidFill>
                <a:schemeClr val="accent2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2AA61E4-2F40-A057-55C3-74CC9DA19EA7}"/>
              </a:ext>
            </a:extLst>
          </p:cNvPr>
          <p:cNvSpPr txBox="1"/>
          <p:nvPr/>
        </p:nvSpPr>
        <p:spPr>
          <a:xfrm>
            <a:off x="7229139" y="3643862"/>
            <a:ext cx="3769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 algn="ctr"/>
            <a:r>
              <a:rPr lang="en-US" i="1" dirty="0">
                <a:solidFill>
                  <a:schemeClr val="accent2"/>
                </a:solidFill>
              </a:rPr>
              <a:t>At June 2026 IESBA meeting</a:t>
            </a:r>
            <a:endParaRPr lang="en-US" sz="2400" i="1" dirty="0">
              <a:solidFill>
                <a:schemeClr val="accent2"/>
              </a:solidFill>
            </a:endParaRPr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81B68082-53C1-C823-5951-71D10C0DDE5F}"/>
              </a:ext>
            </a:extLst>
          </p:cNvPr>
          <p:cNvSpPr/>
          <p:nvPr/>
        </p:nvSpPr>
        <p:spPr>
          <a:xfrm>
            <a:off x="6106374" y="4507454"/>
            <a:ext cx="613620" cy="556284"/>
          </a:xfrm>
          <a:prstGeom prst="rightArrow">
            <a:avLst/>
          </a:prstGeom>
          <a:solidFill>
            <a:schemeClr val="accent3">
              <a:lumMod val="5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6031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B029DA-58C7-43C0-CBE3-18772EF3EB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30C1480-F5F4-7EE0-6F5D-34C6CE3C61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CEBBF-944F-8349-945C-78F972EF34F6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D9257BA3-87AD-517C-38B6-E195A0C0EC3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3897" y="1746607"/>
            <a:ext cx="7292484" cy="4114800"/>
          </a:xfrm>
        </p:spPr>
        <p:txBody>
          <a:bodyPr/>
          <a:lstStyle/>
          <a:p>
            <a:r>
              <a:rPr lang="en-US" sz="2400" dirty="0"/>
              <a:t>Since the June 2025 IESBA meeting</a:t>
            </a:r>
            <a:r>
              <a:rPr lang="en-US" u="sng" dirty="0"/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Meetings with IAASB representatives (July and August)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Review of draft IESBA material by IAASB representatives</a:t>
            </a:r>
          </a:p>
          <a:p>
            <a:pPr marL="0" lvl="1">
              <a:lnSpc>
                <a:spcPct val="150000"/>
              </a:lnSpc>
            </a:pPr>
            <a:r>
              <a:rPr lang="en-US" dirty="0"/>
              <a:t>Coordination post-September 2025 Board meetings:</a:t>
            </a:r>
          </a:p>
          <a:p>
            <a:pPr marL="287338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Ongoing meetings with IAASB representatives</a:t>
            </a:r>
          </a:p>
          <a:p>
            <a:pPr marL="287338" lvl="1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Coordination on IESBA material re linkages to ISQM 1</a:t>
            </a:r>
            <a:endParaRPr lang="en-US" sz="2000" strike="sngStrike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highlight>
                <a:srgbClr val="FFFF00"/>
              </a:highlight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58E8509-E59A-66F2-0A9F-A9AE8B7B50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86122" y="1915014"/>
            <a:ext cx="1938159" cy="793418"/>
          </a:xfrm>
          <a:prstGeom prst="rect">
            <a:avLst/>
          </a:prstGeom>
          <a:solidFill>
            <a:schemeClr val="tx2"/>
          </a:solidFill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D5D60F6-9389-25F6-1A90-E51935570A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78832" y="1915014"/>
            <a:ext cx="1994839" cy="797179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3" name="Picture 12" descr="Colleagues huddle">
            <a:extLst>
              <a:ext uri="{FF2B5EF4-FFF2-40B4-BE49-F238E27FC236}">
                <a16:creationId xmlns:a16="http://schemas.microsoft.com/office/drawing/2014/main" id="{D59C973C-3B9D-AB34-1DC6-6D8401F0879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78832" y="2851067"/>
            <a:ext cx="4045449" cy="2696966"/>
          </a:xfrm>
          <a:prstGeom prst="rect">
            <a:avLst/>
          </a:prstGeom>
        </p:spPr>
      </p:pic>
      <p:sp>
        <p:nvSpPr>
          <p:cNvPr id="6" name="Title 4">
            <a:extLst>
              <a:ext uri="{FF2B5EF4-FFF2-40B4-BE49-F238E27FC236}">
                <a16:creationId xmlns:a16="http://schemas.microsoft.com/office/drawing/2014/main" id="{66FBF652-35C0-78F9-4121-2DC46AAF20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700" y="572877"/>
            <a:ext cx="10134600" cy="550843"/>
          </a:xfrm>
        </p:spPr>
        <p:txBody>
          <a:bodyPr/>
          <a:lstStyle/>
          <a:p>
            <a:r>
              <a:rPr lang="en-US" sz="3600"/>
              <a:t>IESBA-IAASB Coordination</a:t>
            </a:r>
          </a:p>
        </p:txBody>
      </p:sp>
    </p:spTree>
    <p:extLst>
      <p:ext uri="{BB962C8B-B14F-4D97-AF65-F5344CB8AC3E}">
        <p14:creationId xmlns:p14="http://schemas.microsoft.com/office/powerpoint/2010/main" val="38774516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1F4C57-22DE-D9BC-AD5C-5376521334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C5E491-5D09-F56C-6203-34C79F4CB1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5857" y="5241736"/>
            <a:ext cx="8950814" cy="1077948"/>
          </a:xfrm>
        </p:spPr>
        <p:txBody>
          <a:bodyPr anchor="t">
            <a:normAutofit/>
          </a:bodyPr>
          <a:lstStyle/>
          <a:p>
            <a:r>
              <a:rPr lang="en-US" sz="3200"/>
              <a:t>Draft IESBA Viewpoints</a:t>
            </a:r>
          </a:p>
        </p:txBody>
      </p:sp>
    </p:spTree>
    <p:extLst>
      <p:ext uri="{BB962C8B-B14F-4D97-AF65-F5344CB8AC3E}">
        <p14:creationId xmlns:p14="http://schemas.microsoft.com/office/powerpoint/2010/main" val="21083664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E58BA6-D2CC-3C62-0341-41FFACF2E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06FEF0-D715-5EB3-5E36-AEC8C9B61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700" y="572877"/>
            <a:ext cx="10134600" cy="550843"/>
          </a:xfrm>
        </p:spPr>
        <p:txBody>
          <a:bodyPr>
            <a:normAutofit/>
          </a:bodyPr>
          <a:lstStyle/>
          <a:p>
            <a:r>
              <a:rPr lang="en-US" sz="3100"/>
              <a:t>Draft IESBA Viewpoints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81638CE-C0F5-D2D0-7EA1-5EF0BED37B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33690" y="6339328"/>
            <a:ext cx="429610" cy="518672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99A02339-D840-6844-BF2C-3B4B9517014C}" type="slidenum">
              <a:rPr lang="en-US" smtClean="0"/>
              <a:pPr>
                <a:spcAft>
                  <a:spcPts val="600"/>
                </a:spcAft>
              </a:pPr>
              <a:t>8</a:t>
            </a:fld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ADB5F6D-38B3-3C2B-2070-E8987E70C1F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28700" y="1163052"/>
            <a:ext cx="10134600" cy="566597"/>
          </a:xfrm>
        </p:spPr>
        <p:txBody>
          <a:bodyPr>
            <a:normAutofit/>
          </a:bodyPr>
          <a:lstStyle/>
          <a:p>
            <a:r>
              <a:rPr lang="en-US"/>
              <a:t>Guiding considerations and drafting conventions</a:t>
            </a:r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E324477C-7944-BA76-2BB8-2F77CD08C36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14985" y="1610427"/>
            <a:ext cx="10607715" cy="505240"/>
          </a:xfrm>
        </p:spPr>
        <p:txBody>
          <a:bodyPr lIns="91440" tIns="45720" rIns="91440" bIns="45720" anchor="t"/>
          <a:lstStyle/>
          <a:p>
            <a:r>
              <a:rPr lang="en-US">
                <a:latin typeface="Calibri"/>
                <a:ea typeface="Calibri"/>
                <a:cs typeface="Calibri"/>
              </a:rPr>
              <a:t>PT developed draft IESBA Viewpoints based on following guiding considerations and drafting conventions: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E422A80B-0B07-82CA-1A92-5E07C741E3F9}"/>
              </a:ext>
            </a:extLst>
          </p:cNvPr>
          <p:cNvSpPr/>
          <p:nvPr/>
        </p:nvSpPr>
        <p:spPr>
          <a:xfrm>
            <a:off x="3239580" y="4605981"/>
            <a:ext cx="8467344" cy="1919215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  <a:prstDash val="solid"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040EFA7-1EEC-B380-9CE2-D5113004759E}"/>
              </a:ext>
            </a:extLst>
          </p:cNvPr>
          <p:cNvSpPr txBox="1"/>
          <p:nvPr/>
        </p:nvSpPr>
        <p:spPr>
          <a:xfrm>
            <a:off x="76481" y="2595379"/>
            <a:ext cx="168133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 algn="r"/>
            <a:r>
              <a:rPr lang="en-US" b="1">
                <a:solidFill>
                  <a:schemeClr val="accent3">
                    <a:lumMod val="75000"/>
                  </a:schemeClr>
                </a:solidFill>
              </a:rPr>
              <a:t>Guiding Considerations</a:t>
            </a:r>
            <a:endParaRPr lang="en-US" sz="2400" b="1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88AC7020-2F9A-428B-25A3-B76FA3F4D57D}"/>
              </a:ext>
            </a:extLst>
          </p:cNvPr>
          <p:cNvSpPr/>
          <p:nvPr/>
        </p:nvSpPr>
        <p:spPr>
          <a:xfrm>
            <a:off x="1834294" y="2140848"/>
            <a:ext cx="8467174" cy="2257807"/>
          </a:xfrm>
          <a:prstGeom prst="roundRect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  <a:prstDash val="solid"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08753CB-B5B5-C428-F309-2844F3B0D332}"/>
              </a:ext>
            </a:extLst>
          </p:cNvPr>
          <p:cNvSpPr txBox="1"/>
          <p:nvPr/>
        </p:nvSpPr>
        <p:spPr>
          <a:xfrm>
            <a:off x="1504726" y="4888860"/>
            <a:ext cx="172708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 algn="r"/>
            <a:r>
              <a:rPr lang="en-US" b="1">
                <a:solidFill>
                  <a:schemeClr val="accent2">
                    <a:lumMod val="60000"/>
                    <a:lumOff val="40000"/>
                  </a:schemeClr>
                </a:solidFill>
              </a:rPr>
              <a:t>Drafting Conventions</a:t>
            </a:r>
            <a:endParaRPr lang="en-US" sz="2400" b="1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0" name="Text Placeholder 4">
            <a:extLst>
              <a:ext uri="{FF2B5EF4-FFF2-40B4-BE49-F238E27FC236}">
                <a16:creationId xmlns:a16="http://schemas.microsoft.com/office/drawing/2014/main" id="{9C55B252-8F38-BAA2-C1FB-898AA812107F}"/>
              </a:ext>
            </a:extLst>
          </p:cNvPr>
          <p:cNvSpPr txBox="1">
            <a:spLocks/>
          </p:cNvSpPr>
          <p:nvPr/>
        </p:nvSpPr>
        <p:spPr>
          <a:xfrm>
            <a:off x="2025586" y="2204700"/>
            <a:ext cx="7986515" cy="2122487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/>
              <a:t>Senior leadership of firms </a:t>
            </a:r>
            <a:r>
              <a:rPr lang="en-US"/>
              <a:t>as main target audience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Drawn from </a:t>
            </a:r>
            <a:r>
              <a:rPr lang="en-US" b="1"/>
              <a:t>FCG WG Final Report and stakeholder outreach,</a:t>
            </a:r>
            <a:r>
              <a:rPr lang="en-US"/>
              <a:t> including 2025 FCG global roundtables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/>
              <a:t>High-level principles that are actionable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Consider </a:t>
            </a:r>
            <a:r>
              <a:rPr lang="en-US" b="1"/>
              <a:t>scalability and proportionality</a:t>
            </a:r>
            <a:endParaRPr lang="en-US"/>
          </a:p>
        </p:txBody>
      </p:sp>
      <p:sp>
        <p:nvSpPr>
          <p:cNvPr id="31" name="Text Placeholder 5">
            <a:extLst>
              <a:ext uri="{FF2B5EF4-FFF2-40B4-BE49-F238E27FC236}">
                <a16:creationId xmlns:a16="http://schemas.microsoft.com/office/drawing/2014/main" id="{835EE052-8C13-F6AD-4E57-ADA6553B8DB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359428" y="4715197"/>
            <a:ext cx="8040429" cy="1732996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Commence with </a:t>
            </a:r>
            <a:r>
              <a:rPr lang="en-US" b="1"/>
              <a:t>public interest considerations, </a:t>
            </a:r>
            <a:r>
              <a:rPr lang="en-US"/>
              <a:t>followed by </a:t>
            </a:r>
            <a:r>
              <a:rPr lang="en-US" b="1"/>
              <a:t>high-level principles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Present tense, </a:t>
            </a:r>
            <a:r>
              <a:rPr lang="en-US" b="1"/>
              <a:t>no ‘shall’ or ‘should’ expressions </a:t>
            </a:r>
            <a:r>
              <a:rPr lang="en-US"/>
              <a:t>as not part of the Code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/>
              <a:t>No references to existing FCG-related provisions</a:t>
            </a:r>
            <a:r>
              <a:rPr lang="en-US"/>
              <a:t>, such as the Code or ISQM 1</a:t>
            </a:r>
          </a:p>
        </p:txBody>
      </p:sp>
      <p:pic>
        <p:nvPicPr>
          <p:cNvPr id="37" name="Graphic 36" descr="Signature with solid fill">
            <a:extLst>
              <a:ext uri="{FF2B5EF4-FFF2-40B4-BE49-F238E27FC236}">
                <a16:creationId xmlns:a16="http://schemas.microsoft.com/office/drawing/2014/main" id="{CFF2630E-27F7-B914-CAC0-DB94A450CC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578939" y="5535191"/>
            <a:ext cx="533025" cy="533025"/>
          </a:xfrm>
          <a:prstGeom prst="rect">
            <a:avLst/>
          </a:prstGeom>
        </p:spPr>
      </p:pic>
      <p:pic>
        <p:nvPicPr>
          <p:cNvPr id="39" name="Graphic 38" descr="Good Idea with solid fill">
            <a:extLst>
              <a:ext uri="{FF2B5EF4-FFF2-40B4-BE49-F238E27FC236}">
                <a16:creationId xmlns:a16="http://schemas.microsoft.com/office/drawing/2014/main" id="{05E95A76-A449-174E-6C3D-AF82D352C93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03548" y="3247232"/>
            <a:ext cx="654264" cy="654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2579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03DD0F8-3796-5EA9-64B3-28CA12B6E4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CEBBF-944F-8349-945C-78F972EF34F6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1F9486C-F252-7186-D571-C3F9246835DF}"/>
              </a:ext>
            </a:extLst>
          </p:cNvPr>
          <p:cNvSpPr/>
          <p:nvPr/>
        </p:nvSpPr>
        <p:spPr>
          <a:xfrm>
            <a:off x="7059614" y="2324099"/>
            <a:ext cx="4357686" cy="403225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t"/>
          <a:lstStyle/>
          <a:p>
            <a:pPr marL="342900" lvl="0" indent="-342900">
              <a:buAutoNum type="arabicPeriod"/>
            </a:pPr>
            <a:r>
              <a:rPr lang="en-US" sz="2000">
                <a:solidFill>
                  <a:schemeClr val="accent2"/>
                </a:solidFill>
              </a:rPr>
              <a:t>Do IESBA members support PT’s proposed approach to developing the Viewpoints (both guiding considerations and drafting convention)? </a:t>
            </a:r>
          </a:p>
          <a:p>
            <a:pPr marL="342900" lvl="0" indent="-342900">
              <a:buAutoNum type="arabicPeriod"/>
            </a:pPr>
            <a:endParaRPr lang="en-US" sz="2000">
              <a:solidFill>
                <a:schemeClr val="accent2"/>
              </a:solidFill>
            </a:endParaRPr>
          </a:p>
          <a:p>
            <a:pPr marL="342900" indent="-342900">
              <a:buFont typeface="Arial" panose="020B0604020202020204" pitchFamily="34" charset="0"/>
              <a:buAutoNum type="arabicPeriod"/>
            </a:pPr>
            <a:r>
              <a:rPr lang="en-US" sz="2000">
                <a:solidFill>
                  <a:schemeClr val="accent2"/>
                </a:solidFill>
              </a:rPr>
              <a:t>If so, do IESBA members agree that the eight Viewpoints in </a:t>
            </a:r>
            <a:r>
              <a:rPr lang="en-US" sz="2000" b="1">
                <a:solidFill>
                  <a:schemeClr val="accent2"/>
                </a:solidFill>
              </a:rPr>
              <a:t>Agenda Item 2-A</a:t>
            </a:r>
            <a:r>
              <a:rPr lang="en-US" sz="2000">
                <a:solidFill>
                  <a:schemeClr val="accent2"/>
                </a:solidFill>
              </a:rPr>
              <a:t> appropriately reflect the proposed approach?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B2F52214-6FAF-587C-01B5-FCC22FC625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8471" y="300249"/>
            <a:ext cx="4906181" cy="1459363"/>
          </a:xfrm>
        </p:spPr>
        <p:txBody>
          <a:bodyPr anchor="ctr">
            <a:noAutofit/>
          </a:bodyPr>
          <a:lstStyle/>
          <a:p>
            <a:r>
              <a:rPr lang="en-US" sz="2800">
                <a:latin typeface="+mn-lt"/>
              </a:rPr>
              <a:t>Matters for IESBA consideration</a:t>
            </a:r>
          </a:p>
        </p:txBody>
      </p:sp>
    </p:spTree>
    <p:extLst>
      <p:ext uri="{BB962C8B-B14F-4D97-AF65-F5344CB8AC3E}">
        <p14:creationId xmlns:p14="http://schemas.microsoft.com/office/powerpoint/2010/main" val="3290367858"/>
      </p:ext>
    </p:extLst>
  </p:cSld>
  <p:clrMapOvr>
    <a:masterClrMapping/>
  </p:clrMapOvr>
</p:sld>
</file>

<file path=ppt/theme/theme1.xml><?xml version="1.0" encoding="utf-8"?>
<a:theme xmlns:a="http://schemas.openxmlformats.org/drawingml/2006/main" name="IFEA slides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FEA PowerPoint template - Jan 2025, updated  -  Read-Only" id="{63FC994E-1251-446B-B60F-7F80D3771827}" vid="{FA38248A-62B5-40BC-81B6-A1990A7274BA}"/>
    </a:ext>
  </a:extLst>
</a:theme>
</file>

<file path=ppt/theme/theme2.xml><?xml version="1.0" encoding="utf-8"?>
<a:theme xmlns:a="http://schemas.openxmlformats.org/drawingml/2006/main" name="IAASB slides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FEA PowerPoint template - Jan 2025, updated  -  Read-Only" id="{63FC994E-1251-446B-B60F-7F80D3771827}" vid="{12391508-7617-4896-9317-DB1B31635975}"/>
    </a:ext>
  </a:extLst>
</a:theme>
</file>

<file path=ppt/theme/theme3.xml><?xml version="1.0" encoding="utf-8"?>
<a:theme xmlns:a="http://schemas.openxmlformats.org/drawingml/2006/main" name="IESBA slides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FEA PowerPoint template - Jan 2025, updated  -  Read-Only" id="{63FC994E-1251-446B-B60F-7F80D3771827}" vid="{3D2F1AD5-9FFC-489B-BE84-4FCDD9E395A6}"/>
    </a:ext>
  </a:extLst>
</a:theme>
</file>

<file path=ppt/theme/theme4.xml><?xml version="1.0" encoding="utf-8"?>
<a:theme xmlns:a="http://schemas.openxmlformats.org/drawingml/2006/main" name="IAASB and IESBA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FEA PowerPoint template - Jan 2025, updated  -  Read-Only" id="{63FC994E-1251-446B-B60F-7F80D3771827}" vid="{6FDD1C1A-CA82-4FCB-B831-39DE7DA84091}"/>
    </a:ext>
  </a:extLst>
</a:theme>
</file>

<file path=ppt/theme/theme5.xml><?xml version="1.0" encoding="utf-8"?>
<a:theme xmlns:a="http://schemas.openxmlformats.org/drawingml/2006/main" name="Opening slides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FEA PowerPoint template - Jan 2025, updated  -  Read-Only" id="{63FC994E-1251-446B-B60F-7F80D3771827}" vid="{740D4B39-5758-4BCB-BF33-E41463E7F02D}"/>
    </a:ext>
  </a:extLst>
</a:theme>
</file>

<file path=ppt/theme/theme6.xml><?xml version="1.0" encoding="utf-8"?>
<a:theme xmlns:a="http://schemas.openxmlformats.org/drawingml/2006/main" name="Break or transition slides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FEA PowerPoint template - Jan 2025, updated  -  Read-Only" id="{63FC994E-1251-446B-B60F-7F80D3771827}" vid="{196D5EDB-3521-422D-B63A-37AD04C74388}"/>
    </a:ext>
  </a:extLst>
</a:theme>
</file>

<file path=ppt/theme/theme7.xml><?xml version="1.0" encoding="utf-8"?>
<a:theme xmlns:a="http://schemas.openxmlformats.org/drawingml/2006/main" name="Break or transition slides 2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FEA PowerPoint template - Jan 2025, updated  -  Read-Only" id="{63FC994E-1251-446B-B60F-7F80D3771827}" vid="{6CD91B53-ADF2-4A1D-AA33-556416998C55}"/>
    </a:ext>
  </a:extLst>
</a:theme>
</file>

<file path=ppt/theme/theme8.xml><?xml version="1.0" encoding="utf-8"?>
<a:theme xmlns:a="http://schemas.openxmlformats.org/drawingml/2006/main" name="Closing slides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FEA PowerPoint template - Jan 2025, updated  -  Read-Only" id="{63FC994E-1251-446B-B60F-7F80D3771827}" vid="{964F1DBC-B48C-4D5F-8532-00F2D8566E0B}"/>
    </a:ext>
  </a:extLst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Override1.xml><?xml version="1.0" encoding="utf-8"?>
<a:themeOverride xmlns:a="http://schemas.openxmlformats.org/drawingml/2006/main">
  <a:clrScheme name="IFEA Brand Palette">
    <a:dk1>
      <a:srgbClr val="E8E3D7"/>
    </a:dk1>
    <a:lt1>
      <a:srgbClr val="FFFFFF"/>
    </a:lt1>
    <a:dk2>
      <a:srgbClr val="4B5E7C"/>
    </a:dk2>
    <a:lt2>
      <a:srgbClr val="E8E8E8"/>
    </a:lt2>
    <a:accent1>
      <a:srgbClr val="4B5E7C"/>
    </a:accent1>
    <a:accent2>
      <a:srgbClr val="2C4151"/>
    </a:accent2>
    <a:accent3>
      <a:srgbClr val="A1BBB5"/>
    </a:accent3>
    <a:accent4>
      <a:srgbClr val="D1B886"/>
    </a:accent4>
    <a:accent5>
      <a:srgbClr val="A0766C"/>
    </a:accent5>
    <a:accent6>
      <a:srgbClr val="CFD3D3"/>
    </a:accent6>
    <a:hlink>
      <a:srgbClr val="467886"/>
    </a:hlink>
    <a:folHlink>
      <a:srgbClr val="913B10"/>
    </a:folHlink>
  </a:clrScheme>
</a:themeOverride>
</file>

<file path=ppt/theme/themeOverride2.xml><?xml version="1.0" encoding="utf-8"?>
<a:themeOverride xmlns:a="http://schemas.openxmlformats.org/drawingml/2006/main">
  <a:clrScheme name="IFEA Brand Palette">
    <a:dk1>
      <a:srgbClr val="E8E3D7"/>
    </a:dk1>
    <a:lt1>
      <a:srgbClr val="FFFFFF"/>
    </a:lt1>
    <a:dk2>
      <a:srgbClr val="4B5E7C"/>
    </a:dk2>
    <a:lt2>
      <a:srgbClr val="E8E8E8"/>
    </a:lt2>
    <a:accent1>
      <a:srgbClr val="4B5E7C"/>
    </a:accent1>
    <a:accent2>
      <a:srgbClr val="2C4151"/>
    </a:accent2>
    <a:accent3>
      <a:srgbClr val="A1BBB5"/>
    </a:accent3>
    <a:accent4>
      <a:srgbClr val="D1B886"/>
    </a:accent4>
    <a:accent5>
      <a:srgbClr val="A0766C"/>
    </a:accent5>
    <a:accent6>
      <a:srgbClr val="CFD3D3"/>
    </a:accent6>
    <a:hlink>
      <a:srgbClr val="467886"/>
    </a:hlink>
    <a:folHlink>
      <a:srgbClr val="913B10"/>
    </a:folHlink>
  </a:clrScheme>
</a:themeOverride>
</file>

<file path=ppt/theme/themeOverride3.xml><?xml version="1.0" encoding="utf-8"?>
<a:themeOverride xmlns:a="http://schemas.openxmlformats.org/drawingml/2006/main">
  <a:clrScheme name="IFEA Brand Palette">
    <a:dk1>
      <a:srgbClr val="E8E3D7"/>
    </a:dk1>
    <a:lt1>
      <a:srgbClr val="FFFFFF"/>
    </a:lt1>
    <a:dk2>
      <a:srgbClr val="4B5E7C"/>
    </a:dk2>
    <a:lt2>
      <a:srgbClr val="E8E8E8"/>
    </a:lt2>
    <a:accent1>
      <a:srgbClr val="4B5E7C"/>
    </a:accent1>
    <a:accent2>
      <a:srgbClr val="2C4151"/>
    </a:accent2>
    <a:accent3>
      <a:srgbClr val="A1BBB5"/>
    </a:accent3>
    <a:accent4>
      <a:srgbClr val="D1B886"/>
    </a:accent4>
    <a:accent5>
      <a:srgbClr val="A0766C"/>
    </a:accent5>
    <a:accent6>
      <a:srgbClr val="CFD3D3"/>
    </a:accent6>
    <a:hlink>
      <a:srgbClr val="467886"/>
    </a:hlink>
    <a:folHlink>
      <a:srgbClr val="913B1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FAAAB496F3C0646B452B905FFB8A0AD" ma:contentTypeVersion="8" ma:contentTypeDescription="Create a new document." ma:contentTypeScope="" ma:versionID="0e67eadeb306f9da0d16e2cbb880adea">
  <xsd:schema xmlns:xsd="http://www.w3.org/2001/XMLSchema" xmlns:xs="http://www.w3.org/2001/XMLSchema" xmlns:p="http://schemas.microsoft.com/office/2006/metadata/properties" xmlns:ns2="5467292b-fa7e-4db3-9f10-2f0e7ad6516b" targetNamespace="http://schemas.microsoft.com/office/2006/metadata/properties" ma:root="true" ma:fieldsID="3efc45167232e027fff01c7872e57f7b" ns2:_="">
    <xsd:import namespace="5467292b-fa7e-4db3-9f10-2f0e7ad6516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467292b-fa7e-4db3-9f10-2f0e7ad6516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D24316B-8354-494F-AAD2-737255834BD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F838CB8-0881-406E-A9B8-51DD25DC81A4}">
  <ds:schemaRefs>
    <ds:schemaRef ds:uri="http://schemas.microsoft.com/office/2006/documentManagement/types"/>
    <ds:schemaRef ds:uri="http://www.w3.org/XML/1998/namespace"/>
    <ds:schemaRef ds:uri="http://purl.org/dc/dcmitype/"/>
    <ds:schemaRef ds:uri="http://purl.org/dc/terms/"/>
    <ds:schemaRef ds:uri="http://schemas.microsoft.com/office/2006/metadata/properties"/>
    <ds:schemaRef ds:uri="http://schemas.microsoft.com/office/infopath/2007/PartnerControls"/>
    <ds:schemaRef ds:uri="5467292b-fa7e-4db3-9f10-2f0e7ad6516b"/>
    <ds:schemaRef ds:uri="http://schemas.openxmlformats.org/package/2006/metadata/core-properties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86FD5109-4EAC-40A6-A909-441DC3EBE857}">
  <ds:schemaRefs>
    <ds:schemaRef ds:uri="5467292b-fa7e-4db3-9f10-2f0e7ad6516b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June 2025 Board - FCG - DRAFT</Template>
  <TotalTime>0</TotalTime>
  <Words>981</Words>
  <Application>Microsoft Office PowerPoint</Application>
  <PresentationFormat>Widescreen</PresentationFormat>
  <Paragraphs>157</Paragraphs>
  <Slides>18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8</vt:i4>
      </vt:variant>
      <vt:variant>
        <vt:lpstr>Slide Titles</vt:lpstr>
      </vt:variant>
      <vt:variant>
        <vt:i4>18</vt:i4>
      </vt:variant>
    </vt:vector>
  </HeadingPairs>
  <TitlesOfParts>
    <vt:vector size="32" baseType="lpstr">
      <vt:lpstr>Aptos</vt:lpstr>
      <vt:lpstr>Arial</vt:lpstr>
      <vt:lpstr>Calibri</vt:lpstr>
      <vt:lpstr>Calibri Light</vt:lpstr>
      <vt:lpstr>Courier New</vt:lpstr>
      <vt:lpstr>Wingdings</vt:lpstr>
      <vt:lpstr>IFEA slides</vt:lpstr>
      <vt:lpstr>IAASB slides</vt:lpstr>
      <vt:lpstr>IESBA slides</vt:lpstr>
      <vt:lpstr>IAASB and IESBA</vt:lpstr>
      <vt:lpstr>Opening slides</vt:lpstr>
      <vt:lpstr>Break or transition slides</vt:lpstr>
      <vt:lpstr>Break or transition slides 2</vt:lpstr>
      <vt:lpstr>Closing slides</vt:lpstr>
      <vt:lpstr>Firm Culture &amp; Governance</vt:lpstr>
      <vt:lpstr>Agenda</vt:lpstr>
      <vt:lpstr>FCG Sessions – IESBA September 2025 Meeting Day 1</vt:lpstr>
      <vt:lpstr>Recap of June 2025 IESBA Meeting</vt:lpstr>
      <vt:lpstr>Recap of June IESBA Meeting</vt:lpstr>
      <vt:lpstr>IESBA-IAASB Coordination</vt:lpstr>
      <vt:lpstr>Draft IESBA Viewpoints</vt:lpstr>
      <vt:lpstr>Draft IESBA Viewpoints</vt:lpstr>
      <vt:lpstr>Matters for IESBA consideration</vt:lpstr>
      <vt:lpstr>Matters for IESBA consideration</vt:lpstr>
      <vt:lpstr>Preliminary Plan for Other Supporting Materials and Initiatives</vt:lpstr>
      <vt:lpstr>Preliminary Plan for Other Supporting Materials and Initiatives</vt:lpstr>
      <vt:lpstr>Preliminary Plan for Other Supporting Materials and Initiatives</vt:lpstr>
      <vt:lpstr>Preliminary Plan for Other Supporting Materials and Initiatives</vt:lpstr>
      <vt:lpstr>Preliminary Plan for Other Supporting Materials and Initiatives</vt:lpstr>
      <vt:lpstr>Preliminary Plan for Other Supporting Materials and Initiatives</vt:lpstr>
      <vt:lpstr>Preliminary Plan for Other Supporting Materials and Initiatives</vt:lpstr>
      <vt:lpstr>Matters for IESBA consideration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Joanne Holt</dc:creator>
  <cp:lastModifiedBy>Joanne Holt</cp:lastModifiedBy>
  <cp:revision>2</cp:revision>
  <dcterms:created xsi:type="dcterms:W3CDTF">2025-05-14T22:06:32Z</dcterms:created>
  <dcterms:modified xsi:type="dcterms:W3CDTF">2025-09-14T17:08:37Z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0x010100BFAAAB496F3C0646B452B905FFB8A0AD</vt:lpwstr>
  </property>
  <property fmtid="{D5CDD505-2E9C-101B-9397-08002B2CF9AE}" pid="3" name="MediaServiceImageTags">
    <vt:lpwstr/>
  </property>
</Properties>
</file>