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6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47" r:id="rId7"/>
    <p:sldMasterId id="2147483711" r:id="rId8"/>
    <p:sldMasterId id="2147483717" r:id="rId9"/>
    <p:sldMasterId id="2147483726" r:id="rId10"/>
  </p:sldMasterIdLst>
  <p:notesMasterIdLst>
    <p:notesMasterId r:id="rId26"/>
  </p:notesMasterIdLst>
  <p:sldIdLst>
    <p:sldId id="269" r:id="rId11"/>
    <p:sldId id="304" r:id="rId12"/>
    <p:sldId id="290" r:id="rId13"/>
    <p:sldId id="2147472387" r:id="rId14"/>
    <p:sldId id="2147472412" r:id="rId15"/>
    <p:sldId id="2147472413" r:id="rId16"/>
    <p:sldId id="2147472410" r:id="rId17"/>
    <p:sldId id="296" r:id="rId18"/>
    <p:sldId id="291" r:id="rId19"/>
    <p:sldId id="297" r:id="rId20"/>
    <p:sldId id="298" r:id="rId21"/>
    <p:sldId id="295" r:id="rId22"/>
    <p:sldId id="272" r:id="rId23"/>
    <p:sldId id="286" r:id="rId24"/>
    <p:sldId id="28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ESBA" id="{C7A6A806-A4F1-574B-9F2E-E15B44EE21E0}">
          <p14:sldIdLst>
            <p14:sldId id="269"/>
            <p14:sldId id="304"/>
            <p14:sldId id="290"/>
            <p14:sldId id="2147472387"/>
            <p14:sldId id="2147472412"/>
            <p14:sldId id="2147472413"/>
            <p14:sldId id="2147472410"/>
            <p14:sldId id="296"/>
            <p14:sldId id="291"/>
            <p14:sldId id="297"/>
            <p14:sldId id="298"/>
            <p14:sldId id="295"/>
            <p14:sldId id="272"/>
            <p14:sldId id="286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BEDC79-518B-41EE-83B7-5CC7D27F7F45}" v="9" dt="2025-06-12T11:58:48.774"/>
    <p1510:client id="{6507AEC9-3B43-4F9F-B91D-39D4AD148BB5}" v="1591" dt="2025-06-12T12:20:36.547"/>
    <p1510:client id="{AD854A50-76B4-4A1E-AEFA-360F1DC60C8D}" v="2" dt="2025-06-11T18:59:59.8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15B5A2-B650-4B38-B294-51516AEE4CE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25F6474-15C0-47B6-8053-ADB93BE1A06B}">
      <dgm:prSet phldrT="[Text]"/>
      <dgm:spPr/>
      <dgm:t>
        <a:bodyPr/>
        <a:lstStyle/>
        <a:p>
          <a:r>
            <a:rPr lang="en-US"/>
            <a:t>Finalize Staff alert</a:t>
          </a:r>
        </a:p>
      </dgm:t>
    </dgm:pt>
    <dgm:pt modelId="{85950C0D-995B-4B23-90CB-2ABDEDD45B5C}" type="parTrans" cxnId="{67FA9902-164B-4850-B83F-56E2A13E5A2F}">
      <dgm:prSet/>
      <dgm:spPr/>
      <dgm:t>
        <a:bodyPr/>
        <a:lstStyle/>
        <a:p>
          <a:endParaRPr lang="en-US"/>
        </a:p>
      </dgm:t>
    </dgm:pt>
    <dgm:pt modelId="{DD829A63-1D86-42B6-9CB0-1CE81B833838}" type="sibTrans" cxnId="{67FA9902-164B-4850-B83F-56E2A13E5A2F}">
      <dgm:prSet/>
      <dgm:spPr/>
      <dgm:t>
        <a:bodyPr/>
        <a:lstStyle/>
        <a:p>
          <a:endParaRPr lang="en-US"/>
        </a:p>
      </dgm:t>
    </dgm:pt>
    <dgm:pt modelId="{0B68A714-2C14-4FA1-8475-1AC35607581A}">
      <dgm:prSet phldrT="[Text]"/>
      <dgm:spPr/>
      <dgm:t>
        <a:bodyPr/>
        <a:lstStyle/>
        <a:p>
          <a:r>
            <a:rPr lang="en-US"/>
            <a:t>Continued Monitoring by EIOC</a:t>
          </a:r>
        </a:p>
      </dgm:t>
    </dgm:pt>
    <dgm:pt modelId="{76B302E5-9822-4628-AC5E-3B6FA9EF49CC}" type="parTrans" cxnId="{84EDF22F-4AAA-4C4B-9169-AE9EE2D0BA34}">
      <dgm:prSet/>
      <dgm:spPr/>
      <dgm:t>
        <a:bodyPr/>
        <a:lstStyle/>
        <a:p>
          <a:endParaRPr lang="en-US"/>
        </a:p>
      </dgm:t>
    </dgm:pt>
    <dgm:pt modelId="{D0EFB8F5-6D82-4CD6-B670-198D6BF7EF14}" type="sibTrans" cxnId="{84EDF22F-4AAA-4C4B-9169-AE9EE2D0BA34}">
      <dgm:prSet/>
      <dgm:spPr/>
      <dgm:t>
        <a:bodyPr/>
        <a:lstStyle/>
        <a:p>
          <a:endParaRPr lang="en-US"/>
        </a:p>
      </dgm:t>
    </dgm:pt>
    <dgm:pt modelId="{75C23826-9CA3-4E74-8957-74978E64E7E0}" type="pres">
      <dgm:prSet presAssocID="{6515B5A2-B650-4B38-B294-51516AEE4CEB}" presName="Name0" presStyleCnt="0">
        <dgm:presLayoutVars>
          <dgm:chMax val="7"/>
          <dgm:chPref val="7"/>
          <dgm:dir/>
        </dgm:presLayoutVars>
      </dgm:prSet>
      <dgm:spPr/>
    </dgm:pt>
    <dgm:pt modelId="{D1258CFF-B246-4145-ABE0-6D9874687EE8}" type="pres">
      <dgm:prSet presAssocID="{6515B5A2-B650-4B38-B294-51516AEE4CEB}" presName="Name1" presStyleCnt="0"/>
      <dgm:spPr/>
    </dgm:pt>
    <dgm:pt modelId="{ACBC920D-26FB-49B8-AAC9-E30C6A3AECD3}" type="pres">
      <dgm:prSet presAssocID="{6515B5A2-B650-4B38-B294-51516AEE4CEB}" presName="cycle" presStyleCnt="0"/>
      <dgm:spPr/>
    </dgm:pt>
    <dgm:pt modelId="{C1F321EA-4278-446D-A005-D448E5263251}" type="pres">
      <dgm:prSet presAssocID="{6515B5A2-B650-4B38-B294-51516AEE4CEB}" presName="srcNode" presStyleLbl="node1" presStyleIdx="0" presStyleCnt="2"/>
      <dgm:spPr/>
    </dgm:pt>
    <dgm:pt modelId="{FE8CA813-34DA-49AC-8197-B76D82FD83F3}" type="pres">
      <dgm:prSet presAssocID="{6515B5A2-B650-4B38-B294-51516AEE4CEB}" presName="conn" presStyleLbl="parChTrans1D2" presStyleIdx="0" presStyleCnt="1"/>
      <dgm:spPr/>
    </dgm:pt>
    <dgm:pt modelId="{654B9FD4-D3C4-4CC9-9555-70C3C4A057BE}" type="pres">
      <dgm:prSet presAssocID="{6515B5A2-B650-4B38-B294-51516AEE4CEB}" presName="extraNode" presStyleLbl="node1" presStyleIdx="0" presStyleCnt="2"/>
      <dgm:spPr/>
    </dgm:pt>
    <dgm:pt modelId="{A15C35C3-E473-4796-A944-09C53078510A}" type="pres">
      <dgm:prSet presAssocID="{6515B5A2-B650-4B38-B294-51516AEE4CEB}" presName="dstNode" presStyleLbl="node1" presStyleIdx="0" presStyleCnt="2"/>
      <dgm:spPr/>
    </dgm:pt>
    <dgm:pt modelId="{3D27500E-A58A-474C-B8B8-9BFB922320AE}" type="pres">
      <dgm:prSet presAssocID="{125F6474-15C0-47B6-8053-ADB93BE1A06B}" presName="text_1" presStyleLbl="node1" presStyleIdx="0" presStyleCnt="2">
        <dgm:presLayoutVars>
          <dgm:bulletEnabled val="1"/>
        </dgm:presLayoutVars>
      </dgm:prSet>
      <dgm:spPr/>
    </dgm:pt>
    <dgm:pt modelId="{84F34F41-5F17-4959-A54D-1A3E637B7B49}" type="pres">
      <dgm:prSet presAssocID="{125F6474-15C0-47B6-8053-ADB93BE1A06B}" presName="accent_1" presStyleCnt="0"/>
      <dgm:spPr/>
    </dgm:pt>
    <dgm:pt modelId="{615A580A-31CE-41A8-A021-71D82578F765}" type="pres">
      <dgm:prSet presAssocID="{125F6474-15C0-47B6-8053-ADB93BE1A06B}" presName="accentRepeatNode" presStyleLbl="solidFgAcc1" presStyleIdx="0" presStyleCnt="2"/>
      <dgm:spPr/>
    </dgm:pt>
    <dgm:pt modelId="{529E24DB-B305-49C5-B3E6-7C0A768D7F6A}" type="pres">
      <dgm:prSet presAssocID="{0B68A714-2C14-4FA1-8475-1AC35607581A}" presName="text_2" presStyleLbl="node1" presStyleIdx="1" presStyleCnt="2">
        <dgm:presLayoutVars>
          <dgm:bulletEnabled val="1"/>
        </dgm:presLayoutVars>
      </dgm:prSet>
      <dgm:spPr/>
    </dgm:pt>
    <dgm:pt modelId="{5331AA32-412E-416D-B54E-7110B4F52E9D}" type="pres">
      <dgm:prSet presAssocID="{0B68A714-2C14-4FA1-8475-1AC35607581A}" presName="accent_2" presStyleCnt="0"/>
      <dgm:spPr/>
    </dgm:pt>
    <dgm:pt modelId="{C28C4821-80B8-4BB9-B682-179ECA74CE9C}" type="pres">
      <dgm:prSet presAssocID="{0B68A714-2C14-4FA1-8475-1AC35607581A}" presName="accentRepeatNode" presStyleLbl="solidFgAcc1" presStyleIdx="1" presStyleCnt="2"/>
      <dgm:spPr/>
    </dgm:pt>
  </dgm:ptLst>
  <dgm:cxnLst>
    <dgm:cxn modelId="{67FA9902-164B-4850-B83F-56E2A13E5A2F}" srcId="{6515B5A2-B650-4B38-B294-51516AEE4CEB}" destId="{125F6474-15C0-47B6-8053-ADB93BE1A06B}" srcOrd="0" destOrd="0" parTransId="{85950C0D-995B-4B23-90CB-2ABDEDD45B5C}" sibTransId="{DD829A63-1D86-42B6-9CB0-1CE81B833838}"/>
    <dgm:cxn modelId="{84EDF22F-4AAA-4C4B-9169-AE9EE2D0BA34}" srcId="{6515B5A2-B650-4B38-B294-51516AEE4CEB}" destId="{0B68A714-2C14-4FA1-8475-1AC35607581A}" srcOrd="1" destOrd="0" parTransId="{76B302E5-9822-4628-AC5E-3B6FA9EF49CC}" sibTransId="{D0EFB8F5-6D82-4CD6-B670-198D6BF7EF14}"/>
    <dgm:cxn modelId="{5DBA7434-3E6E-4C67-A67C-048C1AF6CA0A}" type="presOf" srcId="{6515B5A2-B650-4B38-B294-51516AEE4CEB}" destId="{75C23826-9CA3-4E74-8957-74978E64E7E0}" srcOrd="0" destOrd="0" presId="urn:microsoft.com/office/officeart/2008/layout/VerticalCurvedList"/>
    <dgm:cxn modelId="{29C01C40-16BF-4829-8A09-078116E58F92}" type="presOf" srcId="{0B68A714-2C14-4FA1-8475-1AC35607581A}" destId="{529E24DB-B305-49C5-B3E6-7C0A768D7F6A}" srcOrd="0" destOrd="0" presId="urn:microsoft.com/office/officeart/2008/layout/VerticalCurvedList"/>
    <dgm:cxn modelId="{1EA9A286-FD86-4E9F-8D4D-A6DE7CA7E373}" type="presOf" srcId="{125F6474-15C0-47B6-8053-ADB93BE1A06B}" destId="{3D27500E-A58A-474C-B8B8-9BFB922320AE}" srcOrd="0" destOrd="0" presId="urn:microsoft.com/office/officeart/2008/layout/VerticalCurvedList"/>
    <dgm:cxn modelId="{E6E475C2-7940-4764-8E04-24937CAED525}" type="presOf" srcId="{DD829A63-1D86-42B6-9CB0-1CE81B833838}" destId="{FE8CA813-34DA-49AC-8197-B76D82FD83F3}" srcOrd="0" destOrd="0" presId="urn:microsoft.com/office/officeart/2008/layout/VerticalCurvedList"/>
    <dgm:cxn modelId="{57CCBABB-8746-4220-B3AE-9BA903B9FC1D}" type="presParOf" srcId="{75C23826-9CA3-4E74-8957-74978E64E7E0}" destId="{D1258CFF-B246-4145-ABE0-6D9874687EE8}" srcOrd="0" destOrd="0" presId="urn:microsoft.com/office/officeart/2008/layout/VerticalCurvedList"/>
    <dgm:cxn modelId="{FE72059D-5851-47A7-83AF-57961704E577}" type="presParOf" srcId="{D1258CFF-B246-4145-ABE0-6D9874687EE8}" destId="{ACBC920D-26FB-49B8-AAC9-E30C6A3AECD3}" srcOrd="0" destOrd="0" presId="urn:microsoft.com/office/officeart/2008/layout/VerticalCurvedList"/>
    <dgm:cxn modelId="{E4F8B53D-FF7A-40F3-AE1B-D999ED486DAD}" type="presParOf" srcId="{ACBC920D-26FB-49B8-AAC9-E30C6A3AECD3}" destId="{C1F321EA-4278-446D-A005-D448E5263251}" srcOrd="0" destOrd="0" presId="urn:microsoft.com/office/officeart/2008/layout/VerticalCurvedList"/>
    <dgm:cxn modelId="{B7A3EA6C-2928-45D2-91E5-830EFA857DF9}" type="presParOf" srcId="{ACBC920D-26FB-49B8-AAC9-E30C6A3AECD3}" destId="{FE8CA813-34DA-49AC-8197-B76D82FD83F3}" srcOrd="1" destOrd="0" presId="urn:microsoft.com/office/officeart/2008/layout/VerticalCurvedList"/>
    <dgm:cxn modelId="{836FF2C4-BEFC-4792-AA15-BE9257B0C630}" type="presParOf" srcId="{ACBC920D-26FB-49B8-AAC9-E30C6A3AECD3}" destId="{654B9FD4-D3C4-4CC9-9555-70C3C4A057BE}" srcOrd="2" destOrd="0" presId="urn:microsoft.com/office/officeart/2008/layout/VerticalCurvedList"/>
    <dgm:cxn modelId="{A58FC7FD-9589-46BA-8D2A-F8890E26270A}" type="presParOf" srcId="{ACBC920D-26FB-49B8-AAC9-E30C6A3AECD3}" destId="{A15C35C3-E473-4796-A944-09C53078510A}" srcOrd="3" destOrd="0" presId="urn:microsoft.com/office/officeart/2008/layout/VerticalCurvedList"/>
    <dgm:cxn modelId="{C46B7896-3592-4EFF-93C5-BAD260315C16}" type="presParOf" srcId="{D1258CFF-B246-4145-ABE0-6D9874687EE8}" destId="{3D27500E-A58A-474C-B8B8-9BFB922320AE}" srcOrd="1" destOrd="0" presId="urn:microsoft.com/office/officeart/2008/layout/VerticalCurvedList"/>
    <dgm:cxn modelId="{AE6D0D99-B500-49A2-A256-352ED90CF0ED}" type="presParOf" srcId="{D1258CFF-B246-4145-ABE0-6D9874687EE8}" destId="{84F34F41-5F17-4959-A54D-1A3E637B7B49}" srcOrd="2" destOrd="0" presId="urn:microsoft.com/office/officeart/2008/layout/VerticalCurvedList"/>
    <dgm:cxn modelId="{40376CEA-2F42-41C8-ABFE-13945D07B24D}" type="presParOf" srcId="{84F34F41-5F17-4959-A54D-1A3E637B7B49}" destId="{615A580A-31CE-41A8-A021-71D82578F765}" srcOrd="0" destOrd="0" presId="urn:microsoft.com/office/officeart/2008/layout/VerticalCurvedList"/>
    <dgm:cxn modelId="{FF91D5AD-C719-4694-85DB-0AA53607BE7E}" type="presParOf" srcId="{D1258CFF-B246-4145-ABE0-6D9874687EE8}" destId="{529E24DB-B305-49C5-B3E6-7C0A768D7F6A}" srcOrd="3" destOrd="0" presId="urn:microsoft.com/office/officeart/2008/layout/VerticalCurvedList"/>
    <dgm:cxn modelId="{68C84689-00E6-416C-ABD3-0E58970305D6}" type="presParOf" srcId="{D1258CFF-B246-4145-ABE0-6D9874687EE8}" destId="{5331AA32-412E-416D-B54E-7110B4F52E9D}" srcOrd="4" destOrd="0" presId="urn:microsoft.com/office/officeart/2008/layout/VerticalCurvedList"/>
    <dgm:cxn modelId="{1146E110-D3FF-4FF1-97D0-EFD71F902F10}" type="presParOf" srcId="{5331AA32-412E-416D-B54E-7110B4F52E9D}" destId="{C28C4821-80B8-4BB9-B682-179ECA74CE9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8CA813-34DA-49AC-8197-B76D82FD83F3}">
      <dsp:nvSpPr>
        <dsp:cNvPr id="0" name=""/>
        <dsp:cNvSpPr/>
      </dsp:nvSpPr>
      <dsp:spPr>
        <a:xfrm>
          <a:off x="-3907605" y="-604205"/>
          <a:ext cx="4689841" cy="4689841"/>
        </a:xfrm>
        <a:prstGeom prst="blockArc">
          <a:avLst>
            <a:gd name="adj1" fmla="val 18900000"/>
            <a:gd name="adj2" fmla="val 2700000"/>
            <a:gd name="adj3" fmla="val 461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27500E-A58A-474C-B8B8-9BFB922320AE}">
      <dsp:nvSpPr>
        <dsp:cNvPr id="0" name=""/>
        <dsp:cNvSpPr/>
      </dsp:nvSpPr>
      <dsp:spPr>
        <a:xfrm>
          <a:off x="639973" y="497357"/>
          <a:ext cx="8472966" cy="99457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9444" tIns="121920" rIns="121920" bIns="12192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Finalize Staff alert</a:t>
          </a:r>
        </a:p>
      </dsp:txBody>
      <dsp:txXfrm>
        <a:off x="639973" y="497357"/>
        <a:ext cx="8472966" cy="994574"/>
      </dsp:txXfrm>
    </dsp:sp>
    <dsp:sp modelId="{615A580A-31CE-41A8-A021-71D82578F765}">
      <dsp:nvSpPr>
        <dsp:cNvPr id="0" name=""/>
        <dsp:cNvSpPr/>
      </dsp:nvSpPr>
      <dsp:spPr>
        <a:xfrm>
          <a:off x="18364" y="373035"/>
          <a:ext cx="1243218" cy="12432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9E24DB-B305-49C5-B3E6-7C0A768D7F6A}">
      <dsp:nvSpPr>
        <dsp:cNvPr id="0" name=""/>
        <dsp:cNvSpPr/>
      </dsp:nvSpPr>
      <dsp:spPr>
        <a:xfrm>
          <a:off x="639973" y="1989497"/>
          <a:ext cx="8472966" cy="99457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9444" tIns="121920" rIns="121920" bIns="12192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Continued Monitoring by EIOC</a:t>
          </a:r>
        </a:p>
      </dsp:txBody>
      <dsp:txXfrm>
        <a:off x="639973" y="1989497"/>
        <a:ext cx="8472966" cy="994574"/>
      </dsp:txXfrm>
    </dsp:sp>
    <dsp:sp modelId="{C28C4821-80B8-4BB9-B682-179ECA74CE9C}">
      <dsp:nvSpPr>
        <dsp:cNvPr id="0" name=""/>
        <dsp:cNvSpPr/>
      </dsp:nvSpPr>
      <dsp:spPr>
        <a:xfrm>
          <a:off x="18364" y="1865176"/>
          <a:ext cx="1243218" cy="12432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4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79437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912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 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43" r:id="rId2"/>
    <p:sldLayoutId id="2147483744" r:id="rId3"/>
    <p:sldLayoutId id="2147483745" r:id="rId4"/>
    <p:sldLayoutId id="2147483746" r:id="rId5"/>
    <p:sldLayoutId id="214748370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52" r:id="rId4"/>
    <p:sldLayoutId id="21474837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2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31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7265377-378C-3529-9DEE-80ED3A530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968831"/>
            <a:ext cx="5837420" cy="1104325"/>
          </a:xfrm>
        </p:spPr>
        <p:txBody>
          <a:bodyPr>
            <a:normAutofit fontScale="90000"/>
          </a:bodyPr>
          <a:lstStyle/>
          <a:p>
            <a:r>
              <a:rPr lang="en-US"/>
              <a:t>Private Equity Investments in Accounting Firms</a:t>
            </a:r>
            <a:br>
              <a:rPr lang="en-US"/>
            </a:b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CDD1FF-CB40-ACD2-D11A-E5088F9812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4428291"/>
            <a:ext cx="4495800" cy="95002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0">
                <a:latin typeface="Calibri"/>
                <a:ea typeface="Calibri"/>
                <a:cs typeface="Calibri"/>
              </a:rPr>
              <a:t>Linda Biek, Director</a:t>
            </a:r>
          </a:p>
          <a:p>
            <a:r>
              <a:rPr lang="en-US" b="0">
                <a:latin typeface="Calibri"/>
                <a:ea typeface="Calibri"/>
                <a:cs typeface="Calibri"/>
              </a:rPr>
              <a:t>Jeanne Viljoen, Principal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FB0AA41-9391-8E3E-09EF-7360C7244D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June 2025</a:t>
            </a:r>
          </a:p>
        </p:txBody>
      </p:sp>
    </p:spTree>
    <p:extLst>
      <p:ext uri="{BB962C8B-B14F-4D97-AF65-F5344CB8AC3E}">
        <p14:creationId xmlns:p14="http://schemas.microsoft.com/office/powerpoint/2010/main" val="2509629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48CAB-41F8-5D2D-018E-9AC826B10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Independence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09D09F-7286-8711-A172-E993677AF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6D9BC9-ACFB-6FE4-BBE0-2D2B936B97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Identify all entities in the Pe structure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9C17ED-F9C7-6FA9-DBB0-589AA583FE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76145" y="2862171"/>
            <a:ext cx="5287155" cy="2556771"/>
          </a:xfrm>
          <a:ln>
            <a:solidFill>
              <a:schemeClr val="accent2"/>
            </a:solidFill>
          </a:ln>
        </p:spPr>
        <p:txBody>
          <a:bodyPr/>
          <a:lstStyle/>
          <a:p>
            <a:r>
              <a:rPr lang="en-US" sz="2200"/>
              <a:t>Determine whether the new structure is part of a </a:t>
            </a:r>
            <a:r>
              <a:rPr lang="en-US" sz="2200" b="1"/>
              <a:t>firm</a:t>
            </a:r>
            <a:r>
              <a:rPr lang="en-US" sz="2200"/>
              <a:t> or </a:t>
            </a:r>
            <a:r>
              <a:rPr lang="en-US" sz="2200" b="1"/>
              <a:t>network firm</a:t>
            </a:r>
          </a:p>
          <a:p>
            <a:endParaRPr lang="en-US" sz="2200"/>
          </a:p>
          <a:p>
            <a:r>
              <a:rPr lang="en-US" sz="2200"/>
              <a:t>Assess other entities associated with the PE structure</a:t>
            </a:r>
          </a:p>
        </p:txBody>
      </p:sp>
      <p:pic>
        <p:nvPicPr>
          <p:cNvPr id="8" name="Picture 7" descr="Metallic spheres connected in mesh">
            <a:extLst>
              <a:ext uri="{FF2B5EF4-FFF2-40B4-BE49-F238E27FC236}">
                <a16:creationId xmlns:a16="http://schemas.microsoft.com/office/drawing/2014/main" id="{6552652C-F897-A8AC-4E5D-ED5BAE3C4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68" y="2318598"/>
            <a:ext cx="4651653" cy="310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076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1E4D9-1DF6-BB46-65AD-92F17E07F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Independence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1415A6-9C0A-4B4D-B2DF-107A24F31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D947D6-B1F7-1668-331E-2BC6531305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2049136"/>
            <a:ext cx="5272088" cy="3894463"/>
          </a:xfrm>
        </p:spPr>
        <p:txBody>
          <a:bodyPr/>
          <a:lstStyle/>
          <a:p>
            <a:r>
              <a:rPr lang="en-US" sz="2400" b="1"/>
              <a:t>Identify All Relevant Individuals Whose Role Might Impact Independence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/>
              <a:t>Engagement Team Members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/>
              <a:t>Audit or Assurance Team Members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87652CB-9A6A-DF5C-0FD3-F0A5A42F356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2400" b="1"/>
              <a:t>Review All Relationships and Services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/>
              <a:t>Financial Interest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/>
              <a:t>Business Relationships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/>
              <a:t>Family and Personal Relationships</a:t>
            </a:r>
          </a:p>
        </p:txBody>
      </p:sp>
    </p:spTree>
    <p:extLst>
      <p:ext uri="{BB962C8B-B14F-4D97-AF65-F5344CB8AC3E}">
        <p14:creationId xmlns:p14="http://schemas.microsoft.com/office/powerpoint/2010/main" val="677468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4A9E6A65-8683-2685-C0CA-DC529BA30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 and Comments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C01701-C0C8-DEC4-EA26-F49E8F133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CDBA9A9-DF75-20D4-3F02-F2F48535F6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1828800"/>
            <a:ext cx="6487837" cy="4114800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0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Have Staff focused on the main risks that may be elevated when accounting firms receive funding from private equity firms?</a:t>
            </a:r>
            <a:endParaRPr lang="en-US" sz="200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en-US" sz="20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0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Have Staff identified the threats that should be considered in these types of transactions? Are there others that should be included?</a:t>
            </a:r>
            <a:endParaRPr lang="en-US" sz="200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en-US" sz="20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0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Have Staff selected the right concepts in the Code when dealing with these risks and threats? Are there other concepts that should be included?</a:t>
            </a:r>
            <a:endParaRPr lang="en-US" sz="200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/>
          </a:p>
        </p:txBody>
      </p:sp>
      <p:pic>
        <p:nvPicPr>
          <p:cNvPr id="15" name="Picture 14" descr="3D black question marks with one yellow question mark">
            <a:extLst>
              <a:ext uri="{FF2B5EF4-FFF2-40B4-BE49-F238E27FC236}">
                <a16:creationId xmlns:a16="http://schemas.microsoft.com/office/drawing/2014/main" id="{48752CF7-EE11-EC06-F1B3-F5A6869B4C3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48234" r="16875"/>
          <a:stretch/>
        </p:blipFill>
        <p:spPr>
          <a:xfrm>
            <a:off x="7709482" y="1660027"/>
            <a:ext cx="4253917" cy="445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10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EB2A2-93E9-0824-F97F-CFC207AE2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Next Steps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842497-2EF8-50D4-FF4F-08E381B6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22631A-1139-B111-F87C-0F89435861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2164886"/>
              </p:ext>
            </p:extLst>
          </p:nvPr>
        </p:nvGraphicFramePr>
        <p:xfrm>
          <a:off x="1817190" y="2190422"/>
          <a:ext cx="9131305" cy="3481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Graphic 11" descr="Document outline">
            <a:extLst>
              <a:ext uri="{FF2B5EF4-FFF2-40B4-BE49-F238E27FC236}">
                <a16:creationId xmlns:a16="http://schemas.microsoft.com/office/drawing/2014/main" id="{F71A6110-8A3A-EFE2-82D5-49C171FA44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96145" y="2713042"/>
            <a:ext cx="898244" cy="928724"/>
          </a:xfrm>
          <a:prstGeom prst="rect">
            <a:avLst/>
          </a:prstGeom>
        </p:spPr>
      </p:pic>
      <p:pic>
        <p:nvPicPr>
          <p:cNvPr id="16" name="Graphic 15" descr="List outline">
            <a:extLst>
              <a:ext uri="{FF2B5EF4-FFF2-40B4-BE49-F238E27FC236}">
                <a16:creationId xmlns:a16="http://schemas.microsoft.com/office/drawing/2014/main" id="{36BBD4F3-DD5C-4E35-A5CB-6C05B606EDB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99769" y="4195297"/>
            <a:ext cx="910916" cy="91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896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0716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11952-4FFF-3ED2-9AFD-F09E5647A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16D6B5-A47D-8D3C-3898-2441DA263C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7124C1-DE9A-9A0C-E02E-B731BDBAB4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10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n with beard wearing blue shirt and navy suit looking at watch holding tan leather passport holder and airplane ticket">
            <a:extLst>
              <a:ext uri="{FF2B5EF4-FFF2-40B4-BE49-F238E27FC236}">
                <a16:creationId xmlns:a16="http://schemas.microsoft.com/office/drawing/2014/main" id="{1F66CF77-CB30-29C0-6D4F-07F438CEAA3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2000"/>
          </a:blip>
          <a:srcRect r="17828"/>
          <a:stretch/>
        </p:blipFill>
        <p:spPr>
          <a:xfrm>
            <a:off x="5681273" y="1575759"/>
            <a:ext cx="6510728" cy="52822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0CA6E7-E7B4-0A8E-5172-FB702549D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64C70C-1839-CE2D-7D53-551E8DA59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FDAF90-5FC6-8A20-5287-C76007D5BD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1828800"/>
            <a:ext cx="7380783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Stakeholder Feedback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Staff Alert Components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/>
              <a:t>Ethical Considerations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/>
              <a:t>Independence Considerations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Questions and Comments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3216749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72F70-94B7-5374-F3C5-5CDFE3AEA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8243" y="531395"/>
            <a:ext cx="8463643" cy="583894"/>
          </a:xfrm>
        </p:spPr>
        <p:txBody>
          <a:bodyPr/>
          <a:lstStyle/>
          <a:p>
            <a:r>
              <a:rPr lang="en-US"/>
              <a:t>Jurisdictional standard setter meeting</a:t>
            </a:r>
            <a:br>
              <a:rPr lang="en-US"/>
            </a:b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76E18F-6FA0-9340-2DD9-DBADD5D33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5B0EB2-A13B-66E3-EA71-E1C9E956B8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88243" y="1184564"/>
            <a:ext cx="7119925" cy="506776"/>
          </a:xfrm>
        </p:spPr>
        <p:txBody>
          <a:bodyPr>
            <a:normAutofit/>
          </a:bodyPr>
          <a:lstStyle/>
          <a:p>
            <a:r>
              <a:rPr lang="en-US"/>
              <a:t>Polling about Private equity investment in accounting firms</a:t>
            </a:r>
          </a:p>
        </p:txBody>
      </p:sp>
      <p:pic>
        <p:nvPicPr>
          <p:cNvPr id="7" name="Picture 6" descr="People and speech bubbles">
            <a:extLst>
              <a:ext uri="{FF2B5EF4-FFF2-40B4-BE49-F238E27FC236}">
                <a16:creationId xmlns:a16="http://schemas.microsoft.com/office/drawing/2014/main" id="{558F70F3-928D-E597-4258-5A26B84DE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94" y="92023"/>
            <a:ext cx="1728194" cy="17281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9646582-5B98-6DCE-76D0-06AA9885A34C}"/>
              </a:ext>
            </a:extLst>
          </p:cNvPr>
          <p:cNvSpPr txBox="1"/>
          <p:nvPr/>
        </p:nvSpPr>
        <p:spPr>
          <a:xfrm>
            <a:off x="332477" y="2423949"/>
            <a:ext cx="3552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</a:rPr>
              <a:t>1) Have you noticed a PEI trend in your jurisdiction?</a:t>
            </a:r>
            <a:endParaRPr lang="en-US" sz="1200">
              <a:solidFill>
                <a:schemeClr val="accent2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7031E42-6030-D3B9-F5E2-BD63835E2BA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722"/>
          <a:stretch/>
        </p:blipFill>
        <p:spPr>
          <a:xfrm>
            <a:off x="394920" y="2812143"/>
            <a:ext cx="3428083" cy="25073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3109CB-AB68-2BFB-1414-32D74248DC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8519" y="2812143"/>
            <a:ext cx="3806329" cy="25073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7D20DA-1DE2-8C56-7F4B-9738DEFE112C}"/>
              </a:ext>
            </a:extLst>
          </p:cNvPr>
          <p:cNvSpPr txBox="1"/>
          <p:nvPr/>
        </p:nvSpPr>
        <p:spPr>
          <a:xfrm>
            <a:off x="4271789" y="2423949"/>
            <a:ext cx="374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</a:rPr>
              <a:t>2) What size and type of firm is typically targeted</a:t>
            </a:r>
            <a:r>
              <a:rPr lang="en-US" sz="1200">
                <a:solidFill>
                  <a:schemeClr val="accent2"/>
                </a:solidFill>
              </a:rPr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86CB43-4555-15E8-0317-B5346574E4A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74" r="14072"/>
          <a:stretch/>
        </p:blipFill>
        <p:spPr>
          <a:xfrm>
            <a:off x="8020365" y="2812144"/>
            <a:ext cx="3776715" cy="25049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04B87A-601E-8E6D-4E44-93BCC444D962}"/>
              </a:ext>
            </a:extLst>
          </p:cNvPr>
          <p:cNvSpPr txBox="1"/>
          <p:nvPr/>
        </p:nvSpPr>
        <p:spPr>
          <a:xfrm>
            <a:off x="7920876" y="2423949"/>
            <a:ext cx="3975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</a:rPr>
              <a:t>3) Increase in platform and bolt-on / tuck-in acquisitions?</a:t>
            </a:r>
            <a:endParaRPr lang="en-US" sz="12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687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FFA5B-6750-A63A-852D-8A52DFB23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F8AF7-4603-4297-2561-A5B78D5AE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 fontScale="90000"/>
          </a:bodyPr>
          <a:lstStyle/>
          <a:p>
            <a:pPr algn="ctr"/>
            <a:r>
              <a:rPr lang="en-US">
                <a:solidFill>
                  <a:schemeClr val="accent2">
                    <a:lumMod val="75000"/>
                  </a:schemeClr>
                </a:solidFill>
                <a:latin typeface="Calibri Light"/>
                <a:ea typeface="Calibri Light"/>
                <a:cs typeface="Calibri Light"/>
              </a:rPr>
              <a:t>Polling Results from JSS Participants</a:t>
            </a:r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B5C724-14AF-2FDF-4435-5461706A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78F450F9-3532-E500-09C9-80796B28CD63}"/>
              </a:ext>
            </a:extLst>
          </p:cNvPr>
          <p:cNvSpPr/>
          <p:nvPr/>
        </p:nvSpPr>
        <p:spPr>
          <a:xfrm>
            <a:off x="416688" y="1739997"/>
            <a:ext cx="3646025" cy="2569580"/>
          </a:xfrm>
          <a:prstGeom prst="wedgeRoundRectCallou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Question:</a:t>
            </a:r>
          </a:p>
          <a:p>
            <a:pPr algn="ctr"/>
            <a:r>
              <a:rPr lang="en-US">
                <a:solidFill>
                  <a:schemeClr val="bg1"/>
                </a:solidFill>
              </a:rPr>
              <a:t>Has your jurisdiction provided ethics-focused support materials to assist firms in complying with their ethical obligations when considering private equity investment?</a:t>
            </a:r>
          </a:p>
        </p:txBody>
      </p:sp>
      <p:pic>
        <p:nvPicPr>
          <p:cNvPr id="12" name="Graphic 11" descr="Children with solid fill">
            <a:extLst>
              <a:ext uri="{FF2B5EF4-FFF2-40B4-BE49-F238E27FC236}">
                <a16:creationId xmlns:a16="http://schemas.microsoft.com/office/drawing/2014/main" id="{64A465FB-F531-C9CB-38BE-E640907EA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6879" y="4713653"/>
            <a:ext cx="1319515" cy="1319515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F096E12-BBC3-E162-C4B1-A95CF939BA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>
            <a:normAutofit/>
          </a:bodyPr>
          <a:lstStyle/>
          <a:p>
            <a:pPr algn="ctr"/>
            <a:r>
              <a:rPr lang="en-US"/>
              <a:t>May 2025 JSS Meeting</a:t>
            </a:r>
          </a:p>
        </p:txBody>
      </p:sp>
      <p:pic>
        <p:nvPicPr>
          <p:cNvPr id="15" name="Graphic 14" descr="Question Mark with solid fill">
            <a:extLst>
              <a:ext uri="{FF2B5EF4-FFF2-40B4-BE49-F238E27FC236}">
                <a16:creationId xmlns:a16="http://schemas.microsoft.com/office/drawing/2014/main" id="{1B5EC60C-8B2A-27B7-5F4E-A23D5E5361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30705" y="4568970"/>
            <a:ext cx="289366" cy="289366"/>
          </a:xfrm>
          <a:prstGeom prst="rect">
            <a:avLst/>
          </a:prstGeom>
        </p:spPr>
      </p:pic>
      <p:pic>
        <p:nvPicPr>
          <p:cNvPr id="16" name="Graphic 15" descr="Question Mark with solid fill">
            <a:extLst>
              <a:ext uri="{FF2B5EF4-FFF2-40B4-BE49-F238E27FC236}">
                <a16:creationId xmlns:a16="http://schemas.microsoft.com/office/drawing/2014/main" id="{3F566949-0CC7-88D6-42FB-D650C16DBC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29765" y="4653927"/>
            <a:ext cx="289366" cy="289366"/>
          </a:xfrm>
          <a:prstGeom prst="rect">
            <a:avLst/>
          </a:prstGeom>
        </p:spPr>
      </p:pic>
      <p:pic>
        <p:nvPicPr>
          <p:cNvPr id="17" name="Graphic 16" descr="Question Mark with solid fill">
            <a:extLst>
              <a:ext uri="{FF2B5EF4-FFF2-40B4-BE49-F238E27FC236}">
                <a16:creationId xmlns:a16="http://schemas.microsoft.com/office/drawing/2014/main" id="{12F7EDB3-2EAC-EAC7-6830-9BA3103064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69624" y="4339942"/>
            <a:ext cx="289366" cy="2893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2A4E69-5785-AFB8-CDA9-B45EE55BADBC}"/>
              </a:ext>
            </a:extLst>
          </p:cNvPr>
          <p:cNvSpPr txBox="1"/>
          <p:nvPr/>
        </p:nvSpPr>
        <p:spPr>
          <a:xfrm>
            <a:off x="5287947" y="1960862"/>
            <a:ext cx="5682684" cy="4324261"/>
          </a:xfrm>
          <a:prstGeom prst="rect">
            <a:avLst/>
          </a:prstGeom>
          <a:solidFill>
            <a:schemeClr val="accent3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>
                <a:solidFill>
                  <a:schemeClr val="accent2">
                    <a:lumMod val="75000"/>
                  </a:schemeClr>
                </a:solidFill>
              </a:rPr>
              <a:t>Responses: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2">
                    <a:lumMod val="75000"/>
                  </a:schemeClr>
                </a:solidFill>
              </a:rPr>
              <a:t>Explanations of Independence requirements to PE investors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2">
                    <a:lumMod val="75000"/>
                  </a:schemeClr>
                </a:solidFill>
              </a:rPr>
              <a:t>Existing APS interpretation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2">
                    <a:lumMod val="75000"/>
                  </a:schemeClr>
                </a:solidFill>
              </a:rPr>
              <a:t>Issuance of Discussion Memorandum for public comment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2">
                    <a:lumMod val="75000"/>
                  </a:schemeClr>
                </a:solidFill>
              </a:rPr>
              <a:t>Direct engagement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2">
                    <a:lumMod val="75000"/>
                  </a:schemeClr>
                </a:solidFill>
              </a:rPr>
              <a:t>Regulatory requirements about PE investment, as guidance.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2">
                    <a:lumMod val="75000"/>
                  </a:schemeClr>
                </a:solidFill>
              </a:rPr>
              <a:t>Ethical behavior in specific situations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2">
                    <a:lumMod val="75000"/>
                  </a:schemeClr>
                </a:solidFill>
              </a:rPr>
              <a:t>FAQs, non-authoritative, updating current APS interpretation, presentations</a:t>
            </a:r>
          </a:p>
        </p:txBody>
      </p:sp>
    </p:spTree>
    <p:extLst>
      <p:ext uri="{BB962C8B-B14F-4D97-AF65-F5344CB8AC3E}">
        <p14:creationId xmlns:p14="http://schemas.microsoft.com/office/powerpoint/2010/main" val="1845044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7073D5-0EF4-93C1-A020-CD0FE92AB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39469-7872-6446-D6DB-EA8FDBA09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 fontScale="90000"/>
          </a:bodyPr>
          <a:lstStyle/>
          <a:p>
            <a:pPr algn="ctr"/>
            <a:r>
              <a:rPr lang="en-US">
                <a:solidFill>
                  <a:schemeClr val="accent2">
                    <a:lumMod val="75000"/>
                  </a:schemeClr>
                </a:solidFill>
                <a:latin typeface="Calibri Light"/>
                <a:ea typeface="Calibri Light"/>
                <a:cs typeface="Calibri Light"/>
              </a:rPr>
              <a:t>Polling Results from JSS Participants</a:t>
            </a:r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AF9A6E-6C09-687F-6B29-478B2B70B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A4D9C02F-789D-81EC-8915-188CD0813FF4}"/>
              </a:ext>
            </a:extLst>
          </p:cNvPr>
          <p:cNvSpPr/>
          <p:nvPr/>
        </p:nvSpPr>
        <p:spPr>
          <a:xfrm>
            <a:off x="416688" y="1739997"/>
            <a:ext cx="3646025" cy="2569580"/>
          </a:xfrm>
          <a:prstGeom prst="wedgeRoundRectCallou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Question:</a:t>
            </a:r>
          </a:p>
          <a:p>
            <a:pPr algn="ctr"/>
            <a:r>
              <a:rPr lang="en-US">
                <a:solidFill>
                  <a:schemeClr val="bg1"/>
                </a:solidFill>
              </a:rPr>
              <a:t>Have there been ethical challenges (including independence) identified in your jurisdiction with respect to PEI?</a:t>
            </a:r>
          </a:p>
        </p:txBody>
      </p:sp>
      <p:pic>
        <p:nvPicPr>
          <p:cNvPr id="12" name="Graphic 11" descr="Children with solid fill">
            <a:extLst>
              <a:ext uri="{FF2B5EF4-FFF2-40B4-BE49-F238E27FC236}">
                <a16:creationId xmlns:a16="http://schemas.microsoft.com/office/drawing/2014/main" id="{70223708-DAC2-57D5-31EC-9931CC343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6879" y="4713653"/>
            <a:ext cx="1319515" cy="1319515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B6F4727-6913-2FE1-B38F-8EBEFA5272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>
            <a:normAutofit/>
          </a:bodyPr>
          <a:lstStyle/>
          <a:p>
            <a:pPr algn="ctr"/>
            <a:r>
              <a:rPr lang="en-US"/>
              <a:t>May 2025 JSS Meeting</a:t>
            </a:r>
          </a:p>
        </p:txBody>
      </p:sp>
      <p:pic>
        <p:nvPicPr>
          <p:cNvPr id="15" name="Graphic 14" descr="Question Mark with solid fill">
            <a:extLst>
              <a:ext uri="{FF2B5EF4-FFF2-40B4-BE49-F238E27FC236}">
                <a16:creationId xmlns:a16="http://schemas.microsoft.com/office/drawing/2014/main" id="{25F9DABA-611D-14BD-AF34-4D923574E1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30705" y="4568970"/>
            <a:ext cx="289366" cy="289366"/>
          </a:xfrm>
          <a:prstGeom prst="rect">
            <a:avLst/>
          </a:prstGeom>
        </p:spPr>
      </p:pic>
      <p:pic>
        <p:nvPicPr>
          <p:cNvPr id="16" name="Graphic 15" descr="Question Mark with solid fill">
            <a:extLst>
              <a:ext uri="{FF2B5EF4-FFF2-40B4-BE49-F238E27FC236}">
                <a16:creationId xmlns:a16="http://schemas.microsoft.com/office/drawing/2014/main" id="{8FBC920E-422C-7E27-7D0B-14AB87C33D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29765" y="4653927"/>
            <a:ext cx="289366" cy="289366"/>
          </a:xfrm>
          <a:prstGeom prst="rect">
            <a:avLst/>
          </a:prstGeom>
        </p:spPr>
      </p:pic>
      <p:pic>
        <p:nvPicPr>
          <p:cNvPr id="17" name="Graphic 16" descr="Question Mark with solid fill">
            <a:extLst>
              <a:ext uri="{FF2B5EF4-FFF2-40B4-BE49-F238E27FC236}">
                <a16:creationId xmlns:a16="http://schemas.microsoft.com/office/drawing/2014/main" id="{101D12B9-06E4-4E9A-F765-4A7FC4254E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69624" y="4339942"/>
            <a:ext cx="289366" cy="2893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C403AA6-19DF-7DB1-C558-26E5F434E208}"/>
              </a:ext>
            </a:extLst>
          </p:cNvPr>
          <p:cNvSpPr/>
          <p:nvPr/>
        </p:nvSpPr>
        <p:spPr>
          <a:xfrm>
            <a:off x="5095348" y="1814209"/>
            <a:ext cx="5604736" cy="39653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1200"/>
              </a:spcAft>
            </a:pPr>
            <a:r>
              <a:rPr lang="en-US" sz="2000">
                <a:solidFill>
                  <a:schemeClr val="tx1">
                    <a:lumMod val="10000"/>
                  </a:schemeClr>
                </a:solidFill>
              </a:rPr>
              <a:t>Responses: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1">
                    <a:lumMod val="10000"/>
                  </a:schemeClr>
                </a:solidFill>
              </a:rPr>
              <a:t>Independence and audit firm ownership – how far do they extend to other funds and the network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1">
                    <a:lumMod val="10000"/>
                  </a:schemeClr>
                </a:solidFill>
              </a:rPr>
              <a:t>Circumvention of legal restrictions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1">
                    <a:lumMod val="10000"/>
                  </a:schemeClr>
                </a:solidFill>
              </a:rPr>
              <a:t>Association with unregistered firms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1">
                    <a:lumMod val="10000"/>
                  </a:schemeClr>
                </a:solidFill>
              </a:rPr>
              <a:t>Structural, i.e., voting rights, registration of new audit entities for PIE auditors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1">
                    <a:lumMod val="10000"/>
                  </a:schemeClr>
                </a:solidFill>
              </a:rPr>
              <a:t>Lack of available guidance on ethical challenges</a:t>
            </a:r>
          </a:p>
        </p:txBody>
      </p:sp>
    </p:spTree>
    <p:extLst>
      <p:ext uri="{BB962C8B-B14F-4D97-AF65-F5344CB8AC3E}">
        <p14:creationId xmlns:p14="http://schemas.microsoft.com/office/powerpoint/2010/main" val="1687917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EA5A7-B025-DFF9-F938-BCA4A2BDE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71670-C6E3-ECBE-B526-6819184E6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 fontScale="90000"/>
          </a:bodyPr>
          <a:lstStyle/>
          <a:p>
            <a:pPr algn="ctr"/>
            <a:r>
              <a:rPr lang="en-US">
                <a:solidFill>
                  <a:schemeClr val="accent2">
                    <a:lumMod val="75000"/>
                  </a:schemeClr>
                </a:solidFill>
                <a:latin typeface="Calibri Light"/>
                <a:ea typeface="Calibri Light"/>
                <a:cs typeface="Calibri Light"/>
              </a:rPr>
              <a:t>Polling Results from JSS Participants</a:t>
            </a:r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5BFCC5-D00D-F92C-5EC2-616EB0816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17AAA6D4-939D-DA89-9D10-B18695F7F92B}"/>
              </a:ext>
            </a:extLst>
          </p:cNvPr>
          <p:cNvSpPr/>
          <p:nvPr/>
        </p:nvSpPr>
        <p:spPr>
          <a:xfrm>
            <a:off x="416688" y="1739997"/>
            <a:ext cx="3646025" cy="2569580"/>
          </a:xfrm>
          <a:prstGeom prst="wedgeRoundRectCallou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Question:</a:t>
            </a:r>
          </a:p>
          <a:p>
            <a:pPr algn="ctr"/>
            <a:r>
              <a:rPr lang="en-US">
                <a:solidFill>
                  <a:schemeClr val="bg1"/>
                </a:solidFill>
              </a:rPr>
              <a:t>Are you aware of any regulatory actions in your jurisdiction pertaining to PEI. If so, what actions have been taken?</a:t>
            </a:r>
          </a:p>
        </p:txBody>
      </p:sp>
      <p:pic>
        <p:nvPicPr>
          <p:cNvPr id="12" name="Graphic 11" descr="Children with solid fill">
            <a:extLst>
              <a:ext uri="{FF2B5EF4-FFF2-40B4-BE49-F238E27FC236}">
                <a16:creationId xmlns:a16="http://schemas.microsoft.com/office/drawing/2014/main" id="{93507691-23EA-3848-25D2-74AC25744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6879" y="4713653"/>
            <a:ext cx="1319515" cy="1319515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B3C6FA0-4A29-67D9-F89D-06FDF43C6B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>
            <a:normAutofit/>
          </a:bodyPr>
          <a:lstStyle/>
          <a:p>
            <a:pPr algn="ctr"/>
            <a:r>
              <a:rPr lang="en-US"/>
              <a:t>May 2025 JSS Meeting</a:t>
            </a:r>
          </a:p>
        </p:txBody>
      </p:sp>
      <p:pic>
        <p:nvPicPr>
          <p:cNvPr id="15" name="Graphic 14" descr="Question Mark with solid fill">
            <a:extLst>
              <a:ext uri="{FF2B5EF4-FFF2-40B4-BE49-F238E27FC236}">
                <a16:creationId xmlns:a16="http://schemas.microsoft.com/office/drawing/2014/main" id="{D067A5F4-D28F-AA31-648D-B0F0E3A7DB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30705" y="4568970"/>
            <a:ext cx="289366" cy="289366"/>
          </a:xfrm>
          <a:prstGeom prst="rect">
            <a:avLst/>
          </a:prstGeom>
        </p:spPr>
      </p:pic>
      <p:pic>
        <p:nvPicPr>
          <p:cNvPr id="16" name="Graphic 15" descr="Question Mark with solid fill">
            <a:extLst>
              <a:ext uri="{FF2B5EF4-FFF2-40B4-BE49-F238E27FC236}">
                <a16:creationId xmlns:a16="http://schemas.microsoft.com/office/drawing/2014/main" id="{3B73FC36-CE85-D3B0-8DA1-9EC8B6C8E0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29765" y="4653927"/>
            <a:ext cx="289366" cy="289366"/>
          </a:xfrm>
          <a:prstGeom prst="rect">
            <a:avLst/>
          </a:prstGeom>
        </p:spPr>
      </p:pic>
      <p:pic>
        <p:nvPicPr>
          <p:cNvPr id="17" name="Graphic 16" descr="Question Mark with solid fill">
            <a:extLst>
              <a:ext uri="{FF2B5EF4-FFF2-40B4-BE49-F238E27FC236}">
                <a16:creationId xmlns:a16="http://schemas.microsoft.com/office/drawing/2014/main" id="{AAE1216B-69E0-E604-E293-120DBEC76F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69624" y="4339942"/>
            <a:ext cx="289366" cy="28936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593621-FF21-BE2A-82BE-166E76B17CC2}"/>
              </a:ext>
            </a:extLst>
          </p:cNvPr>
          <p:cNvSpPr/>
          <p:nvPr/>
        </p:nvSpPr>
        <p:spPr>
          <a:xfrm>
            <a:off x="5068340" y="2125004"/>
            <a:ext cx="5293895" cy="2818289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sz="2000">
                <a:solidFill>
                  <a:schemeClr val="tx1">
                    <a:lumMod val="10000"/>
                  </a:schemeClr>
                </a:solidFill>
              </a:rPr>
              <a:t>Responses: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1">
                    <a:lumMod val="10000"/>
                  </a:schemeClr>
                </a:solidFill>
              </a:rPr>
              <a:t>Open communications 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1">
                    <a:lumMod val="10000"/>
                  </a:schemeClr>
                </a:solidFill>
              </a:rPr>
              <a:t>Direct engagement with firms regarding proposed structures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1">
                    <a:lumMod val="10000"/>
                  </a:schemeClr>
                </a:solidFill>
              </a:rPr>
              <a:t>Heightened attention, e.g., AFM, SEC, IFIAR</a:t>
            </a:r>
          </a:p>
        </p:txBody>
      </p:sp>
    </p:spTree>
    <p:extLst>
      <p:ext uri="{BB962C8B-B14F-4D97-AF65-F5344CB8AC3E}">
        <p14:creationId xmlns:p14="http://schemas.microsoft.com/office/powerpoint/2010/main" val="1454286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1DADD-3BFE-3E07-B1C0-BA6C1281C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794C6-2D14-1CA5-12AC-063D5A9C3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859" y="5241736"/>
            <a:ext cx="6897052" cy="676275"/>
          </a:xfrm>
        </p:spPr>
        <p:txBody>
          <a:bodyPr>
            <a:normAutofit/>
          </a:bodyPr>
          <a:lstStyle/>
          <a:p>
            <a:r>
              <a:rPr lang="en-US">
                <a:latin typeface="+mj-lt"/>
                <a:cs typeface="+mj-cs"/>
              </a:rPr>
              <a:t>Staff Alert Components</a:t>
            </a:r>
          </a:p>
        </p:txBody>
      </p:sp>
    </p:spTree>
    <p:extLst>
      <p:ext uri="{BB962C8B-B14F-4D97-AF65-F5344CB8AC3E}">
        <p14:creationId xmlns:p14="http://schemas.microsoft.com/office/powerpoint/2010/main" val="2189419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B6782-8ED8-4DD9-9AD9-0E58CBA8E1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CEC47B56-6BBC-DA28-F851-EFE100E15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Private Equity Investments in Accounting Firms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4EF0F7-68AD-C78B-910E-93C46053E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AFF49F-D7F0-3F18-E69C-CC45BD4063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Staff alert components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C6CC0DB-9211-5386-E400-CF33B8F043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2049136"/>
            <a:ext cx="5147248" cy="3894463"/>
          </a:xfrm>
        </p:spPr>
        <p:txBody>
          <a:bodyPr/>
          <a:lstStyle/>
          <a:p>
            <a:r>
              <a:rPr lang="en-US" sz="2400" b="1"/>
              <a:t>Examples of Ethical Considerations</a:t>
            </a:r>
            <a:endParaRPr lang="en-US" sz="2000" b="1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/>
              <a:t>Objectivity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/>
              <a:t>Confidentiality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/>
              <a:t>Professional Competence and Due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13" name="Picture 12" descr="Group discussing">
            <a:extLst>
              <a:ext uri="{FF2B5EF4-FFF2-40B4-BE49-F238E27FC236}">
                <a16:creationId xmlns:a16="http://schemas.microsoft.com/office/drawing/2014/main" id="{1C29C310-8756-A4B5-1C8C-64A0B28C1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237" y="2049135"/>
            <a:ext cx="5516544" cy="368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00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0F8DE00-6492-930A-E9A8-0B83B513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Private Equity Investments in Accounting Firms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D62475-2604-F406-9449-255CD8A56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1230F3-2E7D-A8F9-9C12-7C6372D0E4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en-US">
                <a:latin typeface="Calibri"/>
                <a:ea typeface="Calibri"/>
                <a:cs typeface="Calibri"/>
              </a:rPr>
              <a:t>Staff alert components (cont'd)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CC3210F-F7C3-551C-2249-DF957AA751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2049136"/>
            <a:ext cx="5147248" cy="3894463"/>
          </a:xfrm>
        </p:spPr>
        <p:txBody>
          <a:bodyPr/>
          <a:lstStyle/>
          <a:p>
            <a:r>
              <a:rPr lang="en-US" sz="2400" b="1"/>
              <a:t>Independence</a:t>
            </a:r>
            <a:endParaRPr lang="en-US" sz="2000" b="1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/>
              <a:t>Identify all Entities in PE Structure</a:t>
            </a:r>
            <a:endParaRPr lang="en-US" sz="180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/>
              <a:t>Determine relevant individuals whose roles might impact independence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/>
              <a:t>Review all relationships and services</a:t>
            </a:r>
          </a:p>
          <a:p>
            <a:endParaRPr 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13" name="Picture 12" descr="Group discussing">
            <a:extLst>
              <a:ext uri="{FF2B5EF4-FFF2-40B4-BE49-F238E27FC236}">
                <a16:creationId xmlns:a16="http://schemas.microsoft.com/office/drawing/2014/main" id="{E38994AD-4CA8-5EA9-16A2-F5E3B459DE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237" y="2049135"/>
            <a:ext cx="5516544" cy="368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21374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167CEAF1-BDA2-7649-8F7A-47FD8D7CA4EA}"/>
    </a:ext>
  </a:extLst>
</a:theme>
</file>

<file path=ppt/theme/theme2.xml><?xml version="1.0" encoding="utf-8"?>
<a:theme xmlns:a="http://schemas.openxmlformats.org/drawingml/2006/main" name="2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8DB4503-21A6-D343-8682-FEA51757885F}"/>
    </a:ext>
  </a:extLst>
</a:theme>
</file>

<file path=ppt/theme/theme3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4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3218D24A-828C-2042-9529-5BEF9F2F68C9}"/>
    </a:ext>
  </a:extLst>
</a:theme>
</file>

<file path=ppt/theme/theme6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C8181BA3-2C5E-904C-BC83-7D1FDF100DD4}"/>
    </a:ext>
  </a:extLst>
</a:theme>
</file>

<file path=ppt/theme/theme7.xml><?xml version="1.0" encoding="utf-8"?>
<a:theme xmlns:a="http://schemas.openxmlformats.org/drawingml/2006/main" name="2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E6BC949-E171-9547-A807-FC8E59B81467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3f54c56-7737-4080-b17e-dd456ff15de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DB00A547DAC447A5108E7C6D86E29F" ma:contentTypeVersion="10" ma:contentTypeDescription="Create a new document." ma:contentTypeScope="" ma:versionID="9150a9e9195b3bf24de368da04ed6eaf">
  <xsd:schema xmlns:xsd="http://www.w3.org/2001/XMLSchema" xmlns:xs="http://www.w3.org/2001/XMLSchema" xmlns:p="http://schemas.microsoft.com/office/2006/metadata/properties" xmlns:ns2="93f54c56-7737-4080-b17e-dd456ff15de1" targetNamespace="http://schemas.microsoft.com/office/2006/metadata/properties" ma:root="true" ma:fieldsID="81cf163758dff7a57205e8803a739920" ns2:_="">
    <xsd:import namespace="93f54c56-7737-4080-b17e-dd456ff15de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f54c56-7737-4080-b17e-dd456ff15d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838CB8-0881-406E-A9B8-51DD25DC81A4}">
  <ds:schemaRefs>
    <ds:schemaRef ds:uri="93f54c56-7737-4080-b17e-dd456ff15de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68779CE-4FF3-4416-A3A2-8D53D80AF5E1}">
  <ds:schemaRefs>
    <ds:schemaRef ds:uri="93f54c56-7737-4080-b17e-dd456ff15de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Application>Microsoft Office PowerPoint</Application>
  <PresentationFormat>Widescreen</PresentationFormat>
  <Slides>15</Slides>
  <Notes>0</Notes>
  <HiddenSlides>0</HiddenSlide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1_Office Theme</vt:lpstr>
      <vt:lpstr>2_Office Theme</vt:lpstr>
      <vt:lpstr>3_Office Theme</vt:lpstr>
      <vt:lpstr>3_Custom Design</vt:lpstr>
      <vt:lpstr>Custom Design</vt:lpstr>
      <vt:lpstr>1_Custom Design</vt:lpstr>
      <vt:lpstr>2_Custom Design</vt:lpstr>
      <vt:lpstr>Private Equity Investments in Accounting Firms </vt:lpstr>
      <vt:lpstr>Agenda</vt:lpstr>
      <vt:lpstr>Jurisdictional standard setter meeting </vt:lpstr>
      <vt:lpstr>Polling Results from JSS Participants</vt:lpstr>
      <vt:lpstr>Polling Results from JSS Participants</vt:lpstr>
      <vt:lpstr>Polling Results from JSS Participants</vt:lpstr>
      <vt:lpstr>Staff Alert Components</vt:lpstr>
      <vt:lpstr>Private Equity Investments in Accounting Firms</vt:lpstr>
      <vt:lpstr>Private Equity Investments in Accounting Firms</vt:lpstr>
      <vt:lpstr>Independence</vt:lpstr>
      <vt:lpstr>Independence</vt:lpstr>
      <vt:lpstr>Questions and Comments</vt:lpstr>
      <vt:lpstr>Next Steps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 Loague</dc:creator>
  <cp:revision>4</cp:revision>
  <cp:lastPrinted>2025-06-12T12:07:17Z</cp:lastPrinted>
  <dcterms:created xsi:type="dcterms:W3CDTF">2024-07-30T18:40:14Z</dcterms:created>
  <dcterms:modified xsi:type="dcterms:W3CDTF">2025-06-12T12:29:28Z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0x010100BDDB00A547DAC447A5108E7C6D86E29F</vt:lpwstr>
  </property>
  <property fmtid="{D5CDD505-2E9C-101B-9397-08002B2CF9AE}" pid="3" name="MediaServiceImageTags">
    <vt:lpwstr/>
  </property>
  <property fmtid="{D5CDD505-2E9C-101B-9397-08002B2CF9AE}" pid="4" name="Order">
    <vt:r8>7600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ComplianceAssetId">
    <vt:lpwstr/>
  </property>
  <property fmtid="{D5CDD505-2E9C-101B-9397-08002B2CF9AE}" pid="10" name="TemplateUrl">
    <vt:lpwstr/>
  </property>
</Properties>
</file>