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</p:sldMasterIdLst>
  <p:notesMasterIdLst>
    <p:notesMasterId r:id="rId27"/>
  </p:notesMasterIdLst>
  <p:sldIdLst>
    <p:sldId id="268" r:id="rId13"/>
    <p:sldId id="2147472289" r:id="rId14"/>
    <p:sldId id="2147472290" r:id="rId15"/>
    <p:sldId id="2147472252" r:id="rId16"/>
    <p:sldId id="2147472305" r:id="rId17"/>
    <p:sldId id="2147472306" r:id="rId18"/>
    <p:sldId id="2147472307" r:id="rId19"/>
    <p:sldId id="2147472293" r:id="rId20"/>
    <p:sldId id="2147472300" r:id="rId21"/>
    <p:sldId id="2147472302" r:id="rId22"/>
    <p:sldId id="2147472303" r:id="rId23"/>
    <p:sldId id="2147472304" r:id="rId24"/>
    <p:sldId id="2147472281" r:id="rId25"/>
    <p:sldId id="214747229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DA2"/>
    <a:srgbClr val="6A7D8A"/>
    <a:srgbClr val="465A6D"/>
    <a:srgbClr val="637C79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394598-53CC-44B2-9E3E-2008AB3570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67464C-3D01-46A3-A553-DEA3B9C4873A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800" b="1" i="0"/>
            <a:t>SUSTAINABILITY 1 – </a:t>
          </a:r>
          <a:r>
            <a:rPr lang="en-US" sz="1800" b="0" i="0"/>
            <a:t>Overview of the IESBA’s mission regarding sustainability and the sustainability reporting revisions</a:t>
          </a:r>
          <a:endParaRPr lang="en-US" sz="1800" b="0"/>
        </a:p>
      </dgm:t>
    </dgm:pt>
    <dgm:pt modelId="{A2656FFA-8022-4CD0-91B4-A10325024EC0}" type="sibTrans" cxnId="{1044ED5D-F264-43DE-A003-D37A5D0B040B}">
      <dgm:prSet/>
      <dgm:spPr/>
      <dgm:t>
        <a:bodyPr/>
        <a:lstStyle/>
        <a:p>
          <a:endParaRPr lang="en-US"/>
        </a:p>
      </dgm:t>
    </dgm:pt>
    <dgm:pt modelId="{FB1E9D45-0B89-48E7-ABA2-D0926E6C8D40}" type="parTrans" cxnId="{1044ED5D-F264-43DE-A003-D37A5D0B040B}">
      <dgm:prSet/>
      <dgm:spPr/>
      <dgm:t>
        <a:bodyPr/>
        <a:lstStyle/>
        <a:p>
          <a:endParaRPr lang="en-US"/>
        </a:p>
      </dgm:t>
    </dgm:pt>
    <dgm:pt modelId="{C0717A8B-2A04-4B5B-BD53-4D63064E2BFA}" type="pres">
      <dgm:prSet presAssocID="{67394598-53CC-44B2-9E3E-2008AB357092}" presName="linear" presStyleCnt="0">
        <dgm:presLayoutVars>
          <dgm:animLvl val="lvl"/>
          <dgm:resizeHandles val="exact"/>
        </dgm:presLayoutVars>
      </dgm:prSet>
      <dgm:spPr/>
    </dgm:pt>
    <dgm:pt modelId="{71740895-2F09-4D40-A2EB-FA5DC83736AA}" type="pres">
      <dgm:prSet presAssocID="{4B67464C-3D01-46A3-A553-DEA3B9C4873A}" presName="parentText" presStyleLbl="node1" presStyleIdx="0" presStyleCnt="1" custLinFactNeighborY="9162">
        <dgm:presLayoutVars>
          <dgm:chMax val="0"/>
          <dgm:bulletEnabled val="1"/>
        </dgm:presLayoutVars>
      </dgm:prSet>
      <dgm:spPr/>
    </dgm:pt>
  </dgm:ptLst>
  <dgm:cxnLst>
    <dgm:cxn modelId="{1044ED5D-F264-43DE-A003-D37A5D0B040B}" srcId="{67394598-53CC-44B2-9E3E-2008AB357092}" destId="{4B67464C-3D01-46A3-A553-DEA3B9C4873A}" srcOrd="0" destOrd="0" parTransId="{FB1E9D45-0B89-48E7-ABA2-D0926E6C8D40}" sibTransId="{A2656FFA-8022-4CD0-91B4-A10325024EC0}"/>
    <dgm:cxn modelId="{858B7D77-6C2B-448A-AA44-F76D81AE2406}" type="presOf" srcId="{4B67464C-3D01-46A3-A553-DEA3B9C4873A}" destId="{71740895-2F09-4D40-A2EB-FA5DC83736AA}" srcOrd="0" destOrd="0" presId="urn:microsoft.com/office/officeart/2005/8/layout/vList2"/>
    <dgm:cxn modelId="{9E1F20DB-E799-4677-9C81-0FB537FBB819}" type="presOf" srcId="{67394598-53CC-44B2-9E3E-2008AB357092}" destId="{C0717A8B-2A04-4B5B-BD53-4D63064E2BFA}" srcOrd="0" destOrd="0" presId="urn:microsoft.com/office/officeart/2005/8/layout/vList2"/>
    <dgm:cxn modelId="{8BE62038-EFB2-4CB9-B040-B007E7E2BFFB}" type="presParOf" srcId="{C0717A8B-2A04-4B5B-BD53-4D63064E2BFA}" destId="{71740895-2F09-4D40-A2EB-FA5DC83736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394598-53CC-44B2-9E3E-2008AB3570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67464C-3D01-46A3-A553-DEA3B9C4873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/>
            <a:t>SUSTAINABILITY 2 – </a:t>
          </a:r>
          <a:r>
            <a:rPr lang="en-US" b="0" i="0"/>
            <a:t>Overview of the IESSA and the key topics in the standards</a:t>
          </a:r>
          <a:endParaRPr lang="en-US" b="0"/>
        </a:p>
      </dgm:t>
    </dgm:pt>
    <dgm:pt modelId="{A2656FFA-8022-4CD0-91B4-A10325024EC0}" type="sibTrans" cxnId="{1044ED5D-F264-43DE-A003-D37A5D0B040B}">
      <dgm:prSet/>
      <dgm:spPr/>
      <dgm:t>
        <a:bodyPr/>
        <a:lstStyle/>
        <a:p>
          <a:endParaRPr lang="en-US"/>
        </a:p>
      </dgm:t>
    </dgm:pt>
    <dgm:pt modelId="{FB1E9D45-0B89-48E7-ABA2-D0926E6C8D40}" type="parTrans" cxnId="{1044ED5D-F264-43DE-A003-D37A5D0B040B}">
      <dgm:prSet/>
      <dgm:spPr/>
      <dgm:t>
        <a:bodyPr/>
        <a:lstStyle/>
        <a:p>
          <a:endParaRPr lang="en-US"/>
        </a:p>
      </dgm:t>
    </dgm:pt>
    <dgm:pt modelId="{C0717A8B-2A04-4B5B-BD53-4D63064E2BFA}" type="pres">
      <dgm:prSet presAssocID="{67394598-53CC-44B2-9E3E-2008AB357092}" presName="linear" presStyleCnt="0">
        <dgm:presLayoutVars>
          <dgm:animLvl val="lvl"/>
          <dgm:resizeHandles val="exact"/>
        </dgm:presLayoutVars>
      </dgm:prSet>
      <dgm:spPr/>
    </dgm:pt>
    <dgm:pt modelId="{71740895-2F09-4D40-A2EB-FA5DC83736AA}" type="pres">
      <dgm:prSet presAssocID="{4B67464C-3D01-46A3-A553-DEA3B9C4873A}" presName="parentText" presStyleLbl="node1" presStyleIdx="0" presStyleCnt="1" custLinFactNeighborY="9162">
        <dgm:presLayoutVars>
          <dgm:chMax val="0"/>
          <dgm:bulletEnabled val="1"/>
        </dgm:presLayoutVars>
      </dgm:prSet>
      <dgm:spPr/>
    </dgm:pt>
  </dgm:ptLst>
  <dgm:cxnLst>
    <dgm:cxn modelId="{1044ED5D-F264-43DE-A003-D37A5D0B040B}" srcId="{67394598-53CC-44B2-9E3E-2008AB357092}" destId="{4B67464C-3D01-46A3-A553-DEA3B9C4873A}" srcOrd="0" destOrd="0" parTransId="{FB1E9D45-0B89-48E7-ABA2-D0926E6C8D40}" sibTransId="{A2656FFA-8022-4CD0-91B4-A10325024EC0}"/>
    <dgm:cxn modelId="{858B7D77-6C2B-448A-AA44-F76D81AE2406}" type="presOf" srcId="{4B67464C-3D01-46A3-A553-DEA3B9C4873A}" destId="{71740895-2F09-4D40-A2EB-FA5DC83736AA}" srcOrd="0" destOrd="0" presId="urn:microsoft.com/office/officeart/2005/8/layout/vList2"/>
    <dgm:cxn modelId="{9E1F20DB-E799-4677-9C81-0FB537FBB819}" type="presOf" srcId="{67394598-53CC-44B2-9E3E-2008AB357092}" destId="{C0717A8B-2A04-4B5B-BD53-4D63064E2BFA}" srcOrd="0" destOrd="0" presId="urn:microsoft.com/office/officeart/2005/8/layout/vList2"/>
    <dgm:cxn modelId="{8BE62038-EFB2-4CB9-B040-B007E7E2BFFB}" type="presParOf" srcId="{C0717A8B-2A04-4B5B-BD53-4D63064E2BFA}" destId="{71740895-2F09-4D40-A2EB-FA5DC83736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394598-53CC-44B2-9E3E-2008AB3570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67464C-3D01-46A3-A553-DEA3B9C4873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/>
            <a:t>SUSTAINABILITY 3 – </a:t>
          </a:r>
          <a:r>
            <a:rPr lang="en-US" b="0" i="0"/>
            <a:t>Deep dive into the </a:t>
          </a:r>
          <a:r>
            <a:rPr lang="en-US" b="0" i="1"/>
            <a:t>International Independence Standards </a:t>
          </a:r>
          <a:r>
            <a:rPr lang="en-US" b="0" i="0"/>
            <a:t>in the IESSA</a:t>
          </a:r>
          <a:endParaRPr lang="en-US" b="0"/>
        </a:p>
      </dgm:t>
    </dgm:pt>
    <dgm:pt modelId="{A2656FFA-8022-4CD0-91B4-A10325024EC0}" type="sibTrans" cxnId="{1044ED5D-F264-43DE-A003-D37A5D0B040B}">
      <dgm:prSet/>
      <dgm:spPr/>
      <dgm:t>
        <a:bodyPr/>
        <a:lstStyle/>
        <a:p>
          <a:endParaRPr lang="en-US"/>
        </a:p>
      </dgm:t>
    </dgm:pt>
    <dgm:pt modelId="{FB1E9D45-0B89-48E7-ABA2-D0926E6C8D40}" type="parTrans" cxnId="{1044ED5D-F264-43DE-A003-D37A5D0B040B}">
      <dgm:prSet/>
      <dgm:spPr/>
      <dgm:t>
        <a:bodyPr/>
        <a:lstStyle/>
        <a:p>
          <a:endParaRPr lang="en-US"/>
        </a:p>
      </dgm:t>
    </dgm:pt>
    <dgm:pt modelId="{C0717A8B-2A04-4B5B-BD53-4D63064E2BFA}" type="pres">
      <dgm:prSet presAssocID="{67394598-53CC-44B2-9E3E-2008AB357092}" presName="linear" presStyleCnt="0">
        <dgm:presLayoutVars>
          <dgm:animLvl val="lvl"/>
          <dgm:resizeHandles val="exact"/>
        </dgm:presLayoutVars>
      </dgm:prSet>
      <dgm:spPr/>
    </dgm:pt>
    <dgm:pt modelId="{71740895-2F09-4D40-A2EB-FA5DC83736AA}" type="pres">
      <dgm:prSet presAssocID="{4B67464C-3D01-46A3-A553-DEA3B9C4873A}" presName="parentText" presStyleLbl="node1" presStyleIdx="0" presStyleCnt="1" custLinFactNeighborY="9162">
        <dgm:presLayoutVars>
          <dgm:chMax val="0"/>
          <dgm:bulletEnabled val="1"/>
        </dgm:presLayoutVars>
      </dgm:prSet>
      <dgm:spPr/>
    </dgm:pt>
  </dgm:ptLst>
  <dgm:cxnLst>
    <dgm:cxn modelId="{1044ED5D-F264-43DE-A003-D37A5D0B040B}" srcId="{67394598-53CC-44B2-9E3E-2008AB357092}" destId="{4B67464C-3D01-46A3-A553-DEA3B9C4873A}" srcOrd="0" destOrd="0" parTransId="{FB1E9D45-0B89-48E7-ABA2-D0926E6C8D40}" sibTransId="{A2656FFA-8022-4CD0-91B4-A10325024EC0}"/>
    <dgm:cxn modelId="{858B7D77-6C2B-448A-AA44-F76D81AE2406}" type="presOf" srcId="{4B67464C-3D01-46A3-A553-DEA3B9C4873A}" destId="{71740895-2F09-4D40-A2EB-FA5DC83736AA}" srcOrd="0" destOrd="0" presId="urn:microsoft.com/office/officeart/2005/8/layout/vList2"/>
    <dgm:cxn modelId="{9E1F20DB-E799-4677-9C81-0FB537FBB819}" type="presOf" srcId="{67394598-53CC-44B2-9E3E-2008AB357092}" destId="{C0717A8B-2A04-4B5B-BD53-4D63064E2BFA}" srcOrd="0" destOrd="0" presId="urn:microsoft.com/office/officeart/2005/8/layout/vList2"/>
    <dgm:cxn modelId="{8BE62038-EFB2-4CB9-B040-B007E7E2BFFB}" type="presParOf" srcId="{C0717A8B-2A04-4B5B-BD53-4D63064E2BFA}" destId="{71740895-2F09-4D40-A2EB-FA5DC83736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394598-53CC-44B2-9E3E-2008AB3570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67464C-3D01-46A3-A553-DEA3B9C4873A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800" b="1" i="1"/>
            <a:t>Using the Work of an External Expert – </a:t>
          </a:r>
          <a:r>
            <a:rPr lang="en-US" sz="1800" b="0" i="0"/>
            <a:t>Overview of the final pronouncement </a:t>
          </a:r>
          <a:endParaRPr lang="en-US" sz="1800" b="0" i="1"/>
        </a:p>
      </dgm:t>
    </dgm:pt>
    <dgm:pt modelId="{A2656FFA-8022-4CD0-91B4-A10325024EC0}" type="sibTrans" cxnId="{1044ED5D-F264-43DE-A003-D37A5D0B040B}">
      <dgm:prSet/>
      <dgm:spPr/>
      <dgm:t>
        <a:bodyPr/>
        <a:lstStyle/>
        <a:p>
          <a:endParaRPr lang="en-US"/>
        </a:p>
      </dgm:t>
    </dgm:pt>
    <dgm:pt modelId="{FB1E9D45-0B89-48E7-ABA2-D0926E6C8D40}" type="parTrans" cxnId="{1044ED5D-F264-43DE-A003-D37A5D0B040B}">
      <dgm:prSet/>
      <dgm:spPr/>
      <dgm:t>
        <a:bodyPr/>
        <a:lstStyle/>
        <a:p>
          <a:endParaRPr lang="en-US"/>
        </a:p>
      </dgm:t>
    </dgm:pt>
    <dgm:pt modelId="{C0717A8B-2A04-4B5B-BD53-4D63064E2BFA}" type="pres">
      <dgm:prSet presAssocID="{67394598-53CC-44B2-9E3E-2008AB357092}" presName="linear" presStyleCnt="0">
        <dgm:presLayoutVars>
          <dgm:animLvl val="lvl"/>
          <dgm:resizeHandles val="exact"/>
        </dgm:presLayoutVars>
      </dgm:prSet>
      <dgm:spPr/>
    </dgm:pt>
    <dgm:pt modelId="{71740895-2F09-4D40-A2EB-FA5DC83736AA}" type="pres">
      <dgm:prSet presAssocID="{4B67464C-3D01-46A3-A553-DEA3B9C4873A}" presName="parentText" presStyleLbl="node1" presStyleIdx="0" presStyleCnt="1" custLinFactNeighborY="9162">
        <dgm:presLayoutVars>
          <dgm:chMax val="0"/>
          <dgm:bulletEnabled val="1"/>
        </dgm:presLayoutVars>
      </dgm:prSet>
      <dgm:spPr/>
    </dgm:pt>
  </dgm:ptLst>
  <dgm:cxnLst>
    <dgm:cxn modelId="{1044ED5D-F264-43DE-A003-D37A5D0B040B}" srcId="{67394598-53CC-44B2-9E3E-2008AB357092}" destId="{4B67464C-3D01-46A3-A553-DEA3B9C4873A}" srcOrd="0" destOrd="0" parTransId="{FB1E9D45-0B89-48E7-ABA2-D0926E6C8D40}" sibTransId="{A2656FFA-8022-4CD0-91B4-A10325024EC0}"/>
    <dgm:cxn modelId="{858B7D77-6C2B-448A-AA44-F76D81AE2406}" type="presOf" srcId="{4B67464C-3D01-46A3-A553-DEA3B9C4873A}" destId="{71740895-2F09-4D40-A2EB-FA5DC83736AA}" srcOrd="0" destOrd="0" presId="urn:microsoft.com/office/officeart/2005/8/layout/vList2"/>
    <dgm:cxn modelId="{9E1F20DB-E799-4677-9C81-0FB537FBB819}" type="presOf" srcId="{67394598-53CC-44B2-9E3E-2008AB357092}" destId="{C0717A8B-2A04-4B5B-BD53-4D63064E2BFA}" srcOrd="0" destOrd="0" presId="urn:microsoft.com/office/officeart/2005/8/layout/vList2"/>
    <dgm:cxn modelId="{8BE62038-EFB2-4CB9-B040-B007E7E2BFFB}" type="presParOf" srcId="{C0717A8B-2A04-4B5B-BD53-4D63064E2BFA}" destId="{71740895-2F09-4D40-A2EB-FA5DC83736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C9CEB9-1932-4CDF-B21E-684DD750600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5EDED7-9517-4586-9260-050D7ED886DE}">
      <dgm:prSet phldrT="[Text]"/>
      <dgm:spPr/>
      <dgm:t>
        <a:bodyPr/>
        <a:lstStyle/>
        <a:p>
          <a:r>
            <a:rPr lang="en-US"/>
            <a:t>First “volume” of FAQs focusing on assurance work at the value chain and group engagements</a:t>
          </a:r>
        </a:p>
      </dgm:t>
    </dgm:pt>
    <dgm:pt modelId="{AF749B52-B21B-426B-B2E5-9C399CC8FB6A}" type="parTrans" cxnId="{21E8EA01-76D3-4FFD-964D-57520F620642}">
      <dgm:prSet/>
      <dgm:spPr/>
      <dgm:t>
        <a:bodyPr/>
        <a:lstStyle/>
        <a:p>
          <a:endParaRPr lang="en-US"/>
        </a:p>
      </dgm:t>
    </dgm:pt>
    <dgm:pt modelId="{49D17D30-56BB-4C2C-BF78-4A0CC83ACA8D}" type="sibTrans" cxnId="{21E8EA01-76D3-4FFD-964D-57520F620642}">
      <dgm:prSet/>
      <dgm:spPr/>
      <dgm:t>
        <a:bodyPr/>
        <a:lstStyle/>
        <a:p>
          <a:endParaRPr lang="en-US"/>
        </a:p>
      </dgm:t>
    </dgm:pt>
    <dgm:pt modelId="{EF32F0F8-A367-48F0-B4AA-A979F5EFB413}">
      <dgm:prSet phldrT="[Text]"/>
      <dgm:spPr>
        <a:solidFill>
          <a:schemeClr val="accent3"/>
        </a:solidFill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/>
            <a:t>Summary of prohibitions in the IESSA applicable with respect to SAEs of PIEs</a:t>
          </a:r>
        </a:p>
      </dgm:t>
    </dgm:pt>
    <dgm:pt modelId="{2468167E-11F1-4FA6-8570-AD17831793FB}" type="parTrans" cxnId="{19DB5515-EDF5-4FC9-8371-7D38C20778AC}">
      <dgm:prSet/>
      <dgm:spPr/>
      <dgm:t>
        <a:bodyPr/>
        <a:lstStyle/>
        <a:p>
          <a:endParaRPr lang="en-US"/>
        </a:p>
      </dgm:t>
    </dgm:pt>
    <dgm:pt modelId="{E7BFEBBB-D3B4-4137-A7FE-C46ED2DE5737}" type="sibTrans" cxnId="{19DB5515-EDF5-4FC9-8371-7D38C20778AC}">
      <dgm:prSet/>
      <dgm:spPr/>
      <dgm:t>
        <a:bodyPr/>
        <a:lstStyle/>
        <a:p>
          <a:endParaRPr lang="en-US"/>
        </a:p>
      </dgm:t>
    </dgm:pt>
    <dgm:pt modelId="{19DCDF0D-49D5-451E-884C-8749F3FF2CBE}">
      <dgm:prSet phldrT="[Text]"/>
      <dgm:spPr>
        <a:solidFill>
          <a:schemeClr val="accent4"/>
        </a:solidFill>
      </dgm:spPr>
      <dgm:t>
        <a:bodyPr/>
        <a:lstStyle/>
        <a:p>
          <a:r>
            <a:rPr lang="en-US"/>
            <a:t>Material for investors and TCWG on the impacts and benefits of the IESBA Sustainability and Experts Standards</a:t>
          </a:r>
        </a:p>
      </dgm:t>
    </dgm:pt>
    <dgm:pt modelId="{EF0AA5F3-FA36-4448-B5A6-AED6151700C3}" type="parTrans" cxnId="{33F74777-A424-4387-8448-5435B9768F60}">
      <dgm:prSet/>
      <dgm:spPr/>
      <dgm:t>
        <a:bodyPr/>
        <a:lstStyle/>
        <a:p>
          <a:endParaRPr lang="en-US"/>
        </a:p>
      </dgm:t>
    </dgm:pt>
    <dgm:pt modelId="{E9E1138B-0DB5-41D3-B463-AED3ED5577A3}" type="sibTrans" cxnId="{33F74777-A424-4387-8448-5435B9768F60}">
      <dgm:prSet/>
      <dgm:spPr/>
      <dgm:t>
        <a:bodyPr/>
        <a:lstStyle/>
        <a:p>
          <a:endParaRPr lang="en-US"/>
        </a:p>
      </dgm:t>
    </dgm:pt>
    <dgm:pt modelId="{3D9FCECE-7241-4EFC-AAA6-C2A58C381255}" type="pres">
      <dgm:prSet presAssocID="{E9C9CEB9-1932-4CDF-B21E-684DD7506008}" presName="linear" presStyleCnt="0">
        <dgm:presLayoutVars>
          <dgm:dir/>
          <dgm:resizeHandles val="exact"/>
        </dgm:presLayoutVars>
      </dgm:prSet>
      <dgm:spPr/>
    </dgm:pt>
    <dgm:pt modelId="{36F2B1A1-1460-4E2F-B196-3923DAB2D5A0}" type="pres">
      <dgm:prSet presAssocID="{D55EDED7-9517-4586-9260-050D7ED886DE}" presName="comp" presStyleCnt="0"/>
      <dgm:spPr/>
    </dgm:pt>
    <dgm:pt modelId="{EE6C5694-7EBA-4169-9A47-0A45F3C2C99C}" type="pres">
      <dgm:prSet presAssocID="{D55EDED7-9517-4586-9260-050D7ED886DE}" presName="box" presStyleLbl="node1" presStyleIdx="0" presStyleCnt="3"/>
      <dgm:spPr/>
    </dgm:pt>
    <dgm:pt modelId="{CBB3F006-D9A1-4ADE-9A45-9913D37B3C37}" type="pres">
      <dgm:prSet presAssocID="{D55EDED7-9517-4586-9260-050D7ED886DE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Flowchart with solid fill"/>
        </a:ext>
      </dgm:extLst>
    </dgm:pt>
    <dgm:pt modelId="{F0F66B25-B442-4B7E-9795-1EC72182C873}" type="pres">
      <dgm:prSet presAssocID="{D55EDED7-9517-4586-9260-050D7ED886DE}" presName="text" presStyleLbl="node1" presStyleIdx="0" presStyleCnt="3">
        <dgm:presLayoutVars>
          <dgm:bulletEnabled val="1"/>
        </dgm:presLayoutVars>
      </dgm:prSet>
      <dgm:spPr/>
    </dgm:pt>
    <dgm:pt modelId="{897548AB-6582-468A-B040-734F4677209E}" type="pres">
      <dgm:prSet presAssocID="{49D17D30-56BB-4C2C-BF78-4A0CC83ACA8D}" presName="spacer" presStyleCnt="0"/>
      <dgm:spPr/>
    </dgm:pt>
    <dgm:pt modelId="{FA43BEE4-860B-41B4-A4BC-918EF22CF719}" type="pres">
      <dgm:prSet presAssocID="{EF32F0F8-A367-48F0-B4AA-A979F5EFB413}" presName="comp" presStyleCnt="0"/>
      <dgm:spPr/>
    </dgm:pt>
    <dgm:pt modelId="{842A3B55-F4D1-4C0E-B61E-59C502CE743B}" type="pres">
      <dgm:prSet presAssocID="{EF32F0F8-A367-48F0-B4AA-A979F5EFB413}" presName="box" presStyleLbl="node1" presStyleIdx="1" presStyleCnt="3"/>
      <dgm:spPr/>
    </dgm:pt>
    <dgm:pt modelId="{A2B0534F-9CC0-4452-95DA-ED5142855299}" type="pres">
      <dgm:prSet presAssocID="{EF32F0F8-A367-48F0-B4AA-A979F5EFB413}" presName="img" presStyleLbl="fgImgPlac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Judge male outline"/>
        </a:ext>
      </dgm:extLst>
    </dgm:pt>
    <dgm:pt modelId="{98D3B9CE-6CA2-417C-83A6-D5A6744BE41F}" type="pres">
      <dgm:prSet presAssocID="{EF32F0F8-A367-48F0-B4AA-A979F5EFB413}" presName="text" presStyleLbl="node1" presStyleIdx="1" presStyleCnt="3">
        <dgm:presLayoutVars>
          <dgm:bulletEnabled val="1"/>
        </dgm:presLayoutVars>
      </dgm:prSet>
      <dgm:spPr/>
    </dgm:pt>
    <dgm:pt modelId="{58BFC1CB-D56D-4E81-8295-87C71E957770}" type="pres">
      <dgm:prSet presAssocID="{E7BFEBBB-D3B4-4137-A7FE-C46ED2DE5737}" presName="spacer" presStyleCnt="0"/>
      <dgm:spPr/>
    </dgm:pt>
    <dgm:pt modelId="{5EF8666F-8C3D-4731-9A73-869B41B50C2E}" type="pres">
      <dgm:prSet presAssocID="{19DCDF0D-49D5-451E-884C-8749F3FF2CBE}" presName="comp" presStyleCnt="0"/>
      <dgm:spPr/>
    </dgm:pt>
    <dgm:pt modelId="{2CD804B8-496A-4366-A904-5454D48056A6}" type="pres">
      <dgm:prSet presAssocID="{19DCDF0D-49D5-451E-884C-8749F3FF2CBE}" presName="box" presStyleLbl="node1" presStyleIdx="2" presStyleCnt="3"/>
      <dgm:spPr/>
    </dgm:pt>
    <dgm:pt modelId="{57672ECD-915F-4162-89BD-CDDCD790E56D}" type="pres">
      <dgm:prSet presAssocID="{19DCDF0D-49D5-451E-884C-8749F3FF2CBE}" presName="img" presStyleLbl="fgImgPlac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0" b="-10000"/>
          </a:stretch>
        </a:blipFill>
      </dgm:spPr>
      <dgm:extLst>
        <a:ext uri="{E40237B7-FDA0-4F09-8148-C483321AD2D9}">
          <dgm14:cNvPr xmlns:dgm14="http://schemas.microsoft.com/office/drawing/2010/diagram" id="0" name="" descr="Business Growth with solid fill"/>
        </a:ext>
      </dgm:extLst>
    </dgm:pt>
    <dgm:pt modelId="{9563F557-383F-4D76-8BC8-BBF65241128E}" type="pres">
      <dgm:prSet presAssocID="{19DCDF0D-49D5-451E-884C-8749F3FF2CBE}" presName="text" presStyleLbl="node1" presStyleIdx="2" presStyleCnt="3">
        <dgm:presLayoutVars>
          <dgm:bulletEnabled val="1"/>
        </dgm:presLayoutVars>
      </dgm:prSet>
      <dgm:spPr/>
    </dgm:pt>
  </dgm:ptLst>
  <dgm:cxnLst>
    <dgm:cxn modelId="{21E8EA01-76D3-4FFD-964D-57520F620642}" srcId="{E9C9CEB9-1932-4CDF-B21E-684DD7506008}" destId="{D55EDED7-9517-4586-9260-050D7ED886DE}" srcOrd="0" destOrd="0" parTransId="{AF749B52-B21B-426B-B2E5-9C399CC8FB6A}" sibTransId="{49D17D30-56BB-4C2C-BF78-4A0CC83ACA8D}"/>
    <dgm:cxn modelId="{19DB5515-EDF5-4FC9-8371-7D38C20778AC}" srcId="{E9C9CEB9-1932-4CDF-B21E-684DD7506008}" destId="{EF32F0F8-A367-48F0-B4AA-A979F5EFB413}" srcOrd="1" destOrd="0" parTransId="{2468167E-11F1-4FA6-8570-AD17831793FB}" sibTransId="{E7BFEBBB-D3B4-4137-A7FE-C46ED2DE5737}"/>
    <dgm:cxn modelId="{81618B2E-49B1-49EB-A6C6-138093022540}" type="presOf" srcId="{EF32F0F8-A367-48F0-B4AA-A979F5EFB413}" destId="{842A3B55-F4D1-4C0E-B61E-59C502CE743B}" srcOrd="0" destOrd="0" presId="urn:microsoft.com/office/officeart/2005/8/layout/vList4"/>
    <dgm:cxn modelId="{5FA61A2F-F9FD-4CED-8590-421BE20CD8B3}" type="presOf" srcId="{19DCDF0D-49D5-451E-884C-8749F3FF2CBE}" destId="{9563F557-383F-4D76-8BC8-BBF65241128E}" srcOrd="1" destOrd="0" presId="urn:microsoft.com/office/officeart/2005/8/layout/vList4"/>
    <dgm:cxn modelId="{4BD95855-C3CE-44BA-838C-28F15895539B}" type="presOf" srcId="{E9C9CEB9-1932-4CDF-B21E-684DD7506008}" destId="{3D9FCECE-7241-4EFC-AAA6-C2A58C381255}" srcOrd="0" destOrd="0" presId="urn:microsoft.com/office/officeart/2005/8/layout/vList4"/>
    <dgm:cxn modelId="{33F74777-A424-4387-8448-5435B9768F60}" srcId="{E9C9CEB9-1932-4CDF-B21E-684DD7506008}" destId="{19DCDF0D-49D5-451E-884C-8749F3FF2CBE}" srcOrd="2" destOrd="0" parTransId="{EF0AA5F3-FA36-4448-B5A6-AED6151700C3}" sibTransId="{E9E1138B-0DB5-41D3-B463-AED3ED5577A3}"/>
    <dgm:cxn modelId="{00EDDC59-4BC5-4388-BCB1-BFA1FD42448E}" type="presOf" srcId="{19DCDF0D-49D5-451E-884C-8749F3FF2CBE}" destId="{2CD804B8-496A-4366-A904-5454D48056A6}" srcOrd="0" destOrd="0" presId="urn:microsoft.com/office/officeart/2005/8/layout/vList4"/>
    <dgm:cxn modelId="{31F9CF9F-F332-43C0-9CC3-EE4F4196649B}" type="presOf" srcId="{D55EDED7-9517-4586-9260-050D7ED886DE}" destId="{F0F66B25-B442-4B7E-9795-1EC72182C873}" srcOrd="1" destOrd="0" presId="urn:microsoft.com/office/officeart/2005/8/layout/vList4"/>
    <dgm:cxn modelId="{70017DAE-6A7A-4C72-A623-D24877E143D6}" type="presOf" srcId="{D55EDED7-9517-4586-9260-050D7ED886DE}" destId="{EE6C5694-7EBA-4169-9A47-0A45F3C2C99C}" srcOrd="0" destOrd="0" presId="urn:microsoft.com/office/officeart/2005/8/layout/vList4"/>
    <dgm:cxn modelId="{7A90A6E1-905E-4D31-9180-A0834C53A8B2}" type="presOf" srcId="{EF32F0F8-A367-48F0-B4AA-A979F5EFB413}" destId="{98D3B9CE-6CA2-417C-83A6-D5A6744BE41F}" srcOrd="1" destOrd="0" presId="urn:microsoft.com/office/officeart/2005/8/layout/vList4"/>
    <dgm:cxn modelId="{8DCC4D54-976E-4732-94A0-45855397288A}" type="presParOf" srcId="{3D9FCECE-7241-4EFC-AAA6-C2A58C381255}" destId="{36F2B1A1-1460-4E2F-B196-3923DAB2D5A0}" srcOrd="0" destOrd="0" presId="urn:microsoft.com/office/officeart/2005/8/layout/vList4"/>
    <dgm:cxn modelId="{B7BF5D30-F1B8-4DC7-895E-91BE45B08A44}" type="presParOf" srcId="{36F2B1A1-1460-4E2F-B196-3923DAB2D5A0}" destId="{EE6C5694-7EBA-4169-9A47-0A45F3C2C99C}" srcOrd="0" destOrd="0" presId="urn:microsoft.com/office/officeart/2005/8/layout/vList4"/>
    <dgm:cxn modelId="{3A4FFD2D-63CA-4C85-B06E-EFA20D1142BC}" type="presParOf" srcId="{36F2B1A1-1460-4E2F-B196-3923DAB2D5A0}" destId="{CBB3F006-D9A1-4ADE-9A45-9913D37B3C37}" srcOrd="1" destOrd="0" presId="urn:microsoft.com/office/officeart/2005/8/layout/vList4"/>
    <dgm:cxn modelId="{31571390-E913-4796-878C-B257D7826863}" type="presParOf" srcId="{36F2B1A1-1460-4E2F-B196-3923DAB2D5A0}" destId="{F0F66B25-B442-4B7E-9795-1EC72182C873}" srcOrd="2" destOrd="0" presId="urn:microsoft.com/office/officeart/2005/8/layout/vList4"/>
    <dgm:cxn modelId="{E5890ED2-B12A-498E-89DF-1B9AFE88B440}" type="presParOf" srcId="{3D9FCECE-7241-4EFC-AAA6-C2A58C381255}" destId="{897548AB-6582-468A-B040-734F4677209E}" srcOrd="1" destOrd="0" presId="urn:microsoft.com/office/officeart/2005/8/layout/vList4"/>
    <dgm:cxn modelId="{A323E886-D3A1-4377-9FA9-59C31280A63C}" type="presParOf" srcId="{3D9FCECE-7241-4EFC-AAA6-C2A58C381255}" destId="{FA43BEE4-860B-41B4-A4BC-918EF22CF719}" srcOrd="2" destOrd="0" presId="urn:microsoft.com/office/officeart/2005/8/layout/vList4"/>
    <dgm:cxn modelId="{90CA32E5-035C-4028-B30F-C71A62CC7F4D}" type="presParOf" srcId="{FA43BEE4-860B-41B4-A4BC-918EF22CF719}" destId="{842A3B55-F4D1-4C0E-B61E-59C502CE743B}" srcOrd="0" destOrd="0" presId="urn:microsoft.com/office/officeart/2005/8/layout/vList4"/>
    <dgm:cxn modelId="{F1FCD080-90F8-45EF-858C-E0F976F7121E}" type="presParOf" srcId="{FA43BEE4-860B-41B4-A4BC-918EF22CF719}" destId="{A2B0534F-9CC0-4452-95DA-ED5142855299}" srcOrd="1" destOrd="0" presId="urn:microsoft.com/office/officeart/2005/8/layout/vList4"/>
    <dgm:cxn modelId="{1E28B46E-CCC2-48A3-9AE6-22CE49D82A21}" type="presParOf" srcId="{FA43BEE4-860B-41B4-A4BC-918EF22CF719}" destId="{98D3B9CE-6CA2-417C-83A6-D5A6744BE41F}" srcOrd="2" destOrd="0" presId="urn:microsoft.com/office/officeart/2005/8/layout/vList4"/>
    <dgm:cxn modelId="{CD581043-AB15-4DE8-8C78-A4E58A374ECB}" type="presParOf" srcId="{3D9FCECE-7241-4EFC-AAA6-C2A58C381255}" destId="{58BFC1CB-D56D-4E81-8295-87C71E957770}" srcOrd="3" destOrd="0" presId="urn:microsoft.com/office/officeart/2005/8/layout/vList4"/>
    <dgm:cxn modelId="{8AC5F0C7-AFB2-4F1F-A68D-6A9DA6931F79}" type="presParOf" srcId="{3D9FCECE-7241-4EFC-AAA6-C2A58C381255}" destId="{5EF8666F-8C3D-4731-9A73-869B41B50C2E}" srcOrd="4" destOrd="0" presId="urn:microsoft.com/office/officeart/2005/8/layout/vList4"/>
    <dgm:cxn modelId="{01AAC07A-05E9-4539-8344-074C2A6DB9F8}" type="presParOf" srcId="{5EF8666F-8C3D-4731-9A73-869B41B50C2E}" destId="{2CD804B8-496A-4366-A904-5454D48056A6}" srcOrd="0" destOrd="0" presId="urn:microsoft.com/office/officeart/2005/8/layout/vList4"/>
    <dgm:cxn modelId="{70408364-63D6-479C-ABC5-7455469ACC46}" type="presParOf" srcId="{5EF8666F-8C3D-4731-9A73-869B41B50C2E}" destId="{57672ECD-915F-4162-89BD-CDDCD790E56D}" srcOrd="1" destOrd="0" presId="urn:microsoft.com/office/officeart/2005/8/layout/vList4"/>
    <dgm:cxn modelId="{3EC51F57-8434-4948-B374-1800E8248309}" type="presParOf" srcId="{5EF8666F-8C3D-4731-9A73-869B41B50C2E}" destId="{9563F557-383F-4D76-8BC8-BBF65241128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3A5F812-EB31-4E2F-8350-7F7156CBD8BE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DB8AE4-C700-496A-9517-DE15D574A216}">
      <dgm:prSet phldrT="[Text]"/>
      <dgm:spPr/>
      <dgm:t>
        <a:bodyPr/>
        <a:lstStyle/>
        <a:p>
          <a:r>
            <a:rPr lang="en-US"/>
            <a:t>1</a:t>
          </a:r>
        </a:p>
      </dgm:t>
    </dgm:pt>
    <dgm:pt modelId="{78B40729-E38C-4CFE-A6C1-CC5DC8D9ED98}" type="parTrans" cxnId="{77DEBFA8-7611-43D4-B99F-9F5DCBB24A91}">
      <dgm:prSet/>
      <dgm:spPr/>
      <dgm:t>
        <a:bodyPr/>
        <a:lstStyle/>
        <a:p>
          <a:endParaRPr lang="en-US"/>
        </a:p>
      </dgm:t>
    </dgm:pt>
    <dgm:pt modelId="{FC0D6123-98EF-45C7-9908-743D56056542}" type="sibTrans" cxnId="{77DEBFA8-7611-43D4-B99F-9F5DCBB24A91}">
      <dgm:prSet/>
      <dgm:spPr/>
      <dgm:t>
        <a:bodyPr/>
        <a:lstStyle/>
        <a:p>
          <a:endParaRPr lang="en-US"/>
        </a:p>
      </dgm:t>
    </dgm:pt>
    <dgm:pt modelId="{26A6844F-8AF2-426B-8C26-E8EF2D7F65DA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/>
            <a:t>2</a:t>
          </a:r>
        </a:p>
      </dgm:t>
    </dgm:pt>
    <dgm:pt modelId="{50FB3CBE-E5C7-41D4-911E-C7ECFF1F4577}" type="parTrans" cxnId="{2031F770-7216-430E-9FC8-B85FB396B3A4}">
      <dgm:prSet/>
      <dgm:spPr/>
      <dgm:t>
        <a:bodyPr/>
        <a:lstStyle/>
        <a:p>
          <a:endParaRPr lang="en-US"/>
        </a:p>
      </dgm:t>
    </dgm:pt>
    <dgm:pt modelId="{BCA86386-A078-41B1-97E4-B0B8E5D844FF}" type="sibTrans" cxnId="{2031F770-7216-430E-9FC8-B85FB396B3A4}">
      <dgm:prSet/>
      <dgm:spPr/>
      <dgm:t>
        <a:bodyPr/>
        <a:lstStyle/>
        <a:p>
          <a:endParaRPr lang="en-US"/>
        </a:p>
      </dgm:t>
    </dgm:pt>
    <dgm:pt modelId="{A80B7B6D-4E73-4C0E-B0B6-870F2BF4BC33}">
      <dgm:prSet phldrT="[Text]"/>
      <dgm:spPr/>
      <dgm:t>
        <a:bodyPr/>
        <a:lstStyle/>
        <a:p>
          <a:r>
            <a:rPr lang="en-US"/>
            <a:t>3</a:t>
          </a:r>
        </a:p>
      </dgm:t>
    </dgm:pt>
    <dgm:pt modelId="{3A2AB2C4-7C36-41F8-95BB-FBEDE3E91153}" type="parTrans" cxnId="{06C60A51-375D-4D7F-A784-7536DEDC7F89}">
      <dgm:prSet/>
      <dgm:spPr/>
      <dgm:t>
        <a:bodyPr/>
        <a:lstStyle/>
        <a:p>
          <a:endParaRPr lang="en-US"/>
        </a:p>
      </dgm:t>
    </dgm:pt>
    <dgm:pt modelId="{2641B541-665E-4C22-B14B-FF09F1597071}" type="sibTrans" cxnId="{06C60A51-375D-4D7F-A784-7536DEDC7F89}">
      <dgm:prSet/>
      <dgm:spPr/>
      <dgm:t>
        <a:bodyPr/>
        <a:lstStyle/>
        <a:p>
          <a:endParaRPr lang="en-US"/>
        </a:p>
      </dgm:t>
    </dgm:pt>
    <dgm:pt modelId="{0A7E2AA6-9EEA-435C-BFD7-66CDBE9DC696}">
      <dgm:prSet phldrT="[Text]"/>
      <dgm:spPr/>
      <dgm:t>
        <a:bodyPr/>
        <a:lstStyle/>
        <a:p>
          <a:r>
            <a:rPr lang="en-US"/>
            <a:t>4</a:t>
          </a:r>
        </a:p>
      </dgm:t>
    </dgm:pt>
    <dgm:pt modelId="{97D3CF23-9252-41D4-BF99-160666EEBFDC}" type="parTrans" cxnId="{E3FB074C-1D7D-4525-9DDE-57B6409C9018}">
      <dgm:prSet/>
      <dgm:spPr/>
      <dgm:t>
        <a:bodyPr/>
        <a:lstStyle/>
        <a:p>
          <a:endParaRPr lang="en-US"/>
        </a:p>
      </dgm:t>
    </dgm:pt>
    <dgm:pt modelId="{D4F7C0EA-C29D-4D20-B39B-5A6BF5667AC4}" type="sibTrans" cxnId="{E3FB074C-1D7D-4525-9DDE-57B6409C9018}">
      <dgm:prSet/>
      <dgm:spPr/>
      <dgm:t>
        <a:bodyPr/>
        <a:lstStyle/>
        <a:p>
          <a:endParaRPr lang="en-US"/>
        </a:p>
      </dgm:t>
    </dgm:pt>
    <dgm:pt modelId="{7D928A50-FAC0-4177-A762-A55D96A95D4A}" type="pres">
      <dgm:prSet presAssocID="{53A5F812-EB31-4E2F-8350-7F7156CBD8B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0DD7339-E643-4874-B2C8-6A8B5FDD4A35}" type="pres">
      <dgm:prSet presAssocID="{12DB8AE4-C700-496A-9517-DE15D574A216}" presName="root" presStyleCnt="0"/>
      <dgm:spPr/>
    </dgm:pt>
    <dgm:pt modelId="{4E0C5FD8-3FB2-4738-BB33-F3009D06AB63}" type="pres">
      <dgm:prSet presAssocID="{12DB8AE4-C700-496A-9517-DE15D574A216}" presName="rootComposite" presStyleCnt="0"/>
      <dgm:spPr/>
    </dgm:pt>
    <dgm:pt modelId="{6514B002-C7B2-46A2-903C-5D99E81E776A}" type="pres">
      <dgm:prSet presAssocID="{12DB8AE4-C700-496A-9517-DE15D574A216}" presName="rootText" presStyleLbl="node1" presStyleIdx="0" presStyleCnt="4" custLinFactNeighborX="-767" custLinFactNeighborY="-180"/>
      <dgm:spPr/>
    </dgm:pt>
    <dgm:pt modelId="{52B00285-EFCE-4F7A-BC35-A699514D42BD}" type="pres">
      <dgm:prSet presAssocID="{12DB8AE4-C700-496A-9517-DE15D574A216}" presName="rootConnector" presStyleLbl="node1" presStyleIdx="0" presStyleCnt="4"/>
      <dgm:spPr/>
    </dgm:pt>
    <dgm:pt modelId="{97182525-2A40-4C57-BE32-A0B80643DA46}" type="pres">
      <dgm:prSet presAssocID="{12DB8AE4-C700-496A-9517-DE15D574A216}" presName="childShape" presStyleCnt="0"/>
      <dgm:spPr/>
    </dgm:pt>
    <dgm:pt modelId="{1A11385A-51A7-4B3E-B129-3EA245AE005D}" type="pres">
      <dgm:prSet presAssocID="{26A6844F-8AF2-426B-8C26-E8EF2D7F65DA}" presName="root" presStyleCnt="0"/>
      <dgm:spPr/>
    </dgm:pt>
    <dgm:pt modelId="{3787BA70-5C3B-4D6E-840C-DFEA21A3A7EB}" type="pres">
      <dgm:prSet presAssocID="{26A6844F-8AF2-426B-8C26-E8EF2D7F65DA}" presName="rootComposite" presStyleCnt="0"/>
      <dgm:spPr/>
    </dgm:pt>
    <dgm:pt modelId="{3A5E4DD5-E46C-43A4-BC9F-74C9866CE586}" type="pres">
      <dgm:prSet presAssocID="{26A6844F-8AF2-426B-8C26-E8EF2D7F65DA}" presName="rootText" presStyleLbl="node1" presStyleIdx="1" presStyleCnt="4"/>
      <dgm:spPr/>
    </dgm:pt>
    <dgm:pt modelId="{3A34F1D4-B46C-409E-84D5-EAAC0582AB1F}" type="pres">
      <dgm:prSet presAssocID="{26A6844F-8AF2-426B-8C26-E8EF2D7F65DA}" presName="rootConnector" presStyleLbl="node1" presStyleIdx="1" presStyleCnt="4"/>
      <dgm:spPr/>
    </dgm:pt>
    <dgm:pt modelId="{2FFF8E22-DCEE-4A06-B2C9-806239A5C6B3}" type="pres">
      <dgm:prSet presAssocID="{26A6844F-8AF2-426B-8C26-E8EF2D7F65DA}" presName="childShape" presStyleCnt="0"/>
      <dgm:spPr/>
    </dgm:pt>
    <dgm:pt modelId="{FC16C16D-5143-4859-A10C-F6CAA6FBEC6D}" type="pres">
      <dgm:prSet presAssocID="{A80B7B6D-4E73-4C0E-B0B6-870F2BF4BC33}" presName="root" presStyleCnt="0"/>
      <dgm:spPr/>
    </dgm:pt>
    <dgm:pt modelId="{4F5619B8-7ED3-45CA-8A25-35CCCC3DC632}" type="pres">
      <dgm:prSet presAssocID="{A80B7B6D-4E73-4C0E-B0B6-870F2BF4BC33}" presName="rootComposite" presStyleCnt="0"/>
      <dgm:spPr/>
    </dgm:pt>
    <dgm:pt modelId="{27E22700-87F9-483D-9E20-C1591F6925B1}" type="pres">
      <dgm:prSet presAssocID="{A80B7B6D-4E73-4C0E-B0B6-870F2BF4BC33}" presName="rootText" presStyleLbl="node1" presStyleIdx="2" presStyleCnt="4" custLinFactNeighborX="9555"/>
      <dgm:spPr/>
    </dgm:pt>
    <dgm:pt modelId="{5D90AC47-2A31-4F07-A7C5-2DF33743C799}" type="pres">
      <dgm:prSet presAssocID="{A80B7B6D-4E73-4C0E-B0B6-870F2BF4BC33}" presName="rootConnector" presStyleLbl="node1" presStyleIdx="2" presStyleCnt="4"/>
      <dgm:spPr/>
    </dgm:pt>
    <dgm:pt modelId="{D77C60EE-1D6C-43AB-B5A1-A6D55E093665}" type="pres">
      <dgm:prSet presAssocID="{A80B7B6D-4E73-4C0E-B0B6-870F2BF4BC33}" presName="childShape" presStyleCnt="0"/>
      <dgm:spPr/>
    </dgm:pt>
    <dgm:pt modelId="{918295AD-8984-4848-BDD2-19AB9A466DB2}" type="pres">
      <dgm:prSet presAssocID="{0A7E2AA6-9EEA-435C-BFD7-66CDBE9DC696}" presName="root" presStyleCnt="0"/>
      <dgm:spPr/>
    </dgm:pt>
    <dgm:pt modelId="{4892517C-90EA-4A09-9A78-BEE2578F23EB}" type="pres">
      <dgm:prSet presAssocID="{0A7E2AA6-9EEA-435C-BFD7-66CDBE9DC696}" presName="rootComposite" presStyleCnt="0"/>
      <dgm:spPr/>
    </dgm:pt>
    <dgm:pt modelId="{F1D91226-A7C5-47A8-ABBE-97015CF5F8A3}" type="pres">
      <dgm:prSet presAssocID="{0A7E2AA6-9EEA-435C-BFD7-66CDBE9DC696}" presName="rootText" presStyleLbl="node1" presStyleIdx="3" presStyleCnt="4" custLinFactNeighborX="779"/>
      <dgm:spPr/>
    </dgm:pt>
    <dgm:pt modelId="{5424B505-3EBF-4963-BE7F-38B5A165C0BA}" type="pres">
      <dgm:prSet presAssocID="{0A7E2AA6-9EEA-435C-BFD7-66CDBE9DC696}" presName="rootConnector" presStyleLbl="node1" presStyleIdx="3" presStyleCnt="4"/>
      <dgm:spPr/>
    </dgm:pt>
    <dgm:pt modelId="{CE093C7D-499E-4D96-99AD-C8201FCED44C}" type="pres">
      <dgm:prSet presAssocID="{0A7E2AA6-9EEA-435C-BFD7-66CDBE9DC696}" presName="childShape" presStyleCnt="0"/>
      <dgm:spPr/>
    </dgm:pt>
  </dgm:ptLst>
  <dgm:cxnLst>
    <dgm:cxn modelId="{E1104402-5DB2-4A44-91AC-0D73A854A0C3}" type="presOf" srcId="{A80B7B6D-4E73-4C0E-B0B6-870F2BF4BC33}" destId="{27E22700-87F9-483D-9E20-C1591F6925B1}" srcOrd="0" destOrd="0" presId="urn:microsoft.com/office/officeart/2005/8/layout/hierarchy3"/>
    <dgm:cxn modelId="{3E1D5F05-4D38-4B81-8CE8-6B692109B3DD}" type="presOf" srcId="{53A5F812-EB31-4E2F-8350-7F7156CBD8BE}" destId="{7D928A50-FAC0-4177-A762-A55D96A95D4A}" srcOrd="0" destOrd="0" presId="urn:microsoft.com/office/officeart/2005/8/layout/hierarchy3"/>
    <dgm:cxn modelId="{22D88F3F-C3EC-4FD5-87FA-3D8C55111CE1}" type="presOf" srcId="{26A6844F-8AF2-426B-8C26-E8EF2D7F65DA}" destId="{3A34F1D4-B46C-409E-84D5-EAAC0582AB1F}" srcOrd="1" destOrd="0" presId="urn:microsoft.com/office/officeart/2005/8/layout/hierarchy3"/>
    <dgm:cxn modelId="{E3FB074C-1D7D-4525-9DDE-57B6409C9018}" srcId="{53A5F812-EB31-4E2F-8350-7F7156CBD8BE}" destId="{0A7E2AA6-9EEA-435C-BFD7-66CDBE9DC696}" srcOrd="3" destOrd="0" parTransId="{97D3CF23-9252-41D4-BF99-160666EEBFDC}" sibTransId="{D4F7C0EA-C29D-4D20-B39B-5A6BF5667AC4}"/>
    <dgm:cxn modelId="{A290214E-3633-4248-896D-685076DA297E}" type="presOf" srcId="{26A6844F-8AF2-426B-8C26-E8EF2D7F65DA}" destId="{3A5E4DD5-E46C-43A4-BC9F-74C9866CE586}" srcOrd="0" destOrd="0" presId="urn:microsoft.com/office/officeart/2005/8/layout/hierarchy3"/>
    <dgm:cxn modelId="{2031F770-7216-430E-9FC8-B85FB396B3A4}" srcId="{53A5F812-EB31-4E2F-8350-7F7156CBD8BE}" destId="{26A6844F-8AF2-426B-8C26-E8EF2D7F65DA}" srcOrd="1" destOrd="0" parTransId="{50FB3CBE-E5C7-41D4-911E-C7ECFF1F4577}" sibTransId="{BCA86386-A078-41B1-97E4-B0B8E5D844FF}"/>
    <dgm:cxn modelId="{06C60A51-375D-4D7F-A784-7536DEDC7F89}" srcId="{53A5F812-EB31-4E2F-8350-7F7156CBD8BE}" destId="{A80B7B6D-4E73-4C0E-B0B6-870F2BF4BC33}" srcOrd="2" destOrd="0" parTransId="{3A2AB2C4-7C36-41F8-95BB-FBEDE3E91153}" sibTransId="{2641B541-665E-4C22-B14B-FF09F1597071}"/>
    <dgm:cxn modelId="{85EDB055-070F-4BC3-9746-B5C25722570A}" type="presOf" srcId="{A80B7B6D-4E73-4C0E-B0B6-870F2BF4BC33}" destId="{5D90AC47-2A31-4F07-A7C5-2DF33743C799}" srcOrd="1" destOrd="0" presId="urn:microsoft.com/office/officeart/2005/8/layout/hierarchy3"/>
    <dgm:cxn modelId="{D21F1158-63DE-4DC3-8595-790F0EE2085F}" type="presOf" srcId="{12DB8AE4-C700-496A-9517-DE15D574A216}" destId="{6514B002-C7B2-46A2-903C-5D99E81E776A}" srcOrd="0" destOrd="0" presId="urn:microsoft.com/office/officeart/2005/8/layout/hierarchy3"/>
    <dgm:cxn modelId="{B82B2F5A-4C9D-486B-A39F-DD353E2E8F36}" type="presOf" srcId="{0A7E2AA6-9EEA-435C-BFD7-66CDBE9DC696}" destId="{5424B505-3EBF-4963-BE7F-38B5A165C0BA}" srcOrd="1" destOrd="0" presId="urn:microsoft.com/office/officeart/2005/8/layout/hierarchy3"/>
    <dgm:cxn modelId="{78139B9B-2407-4B0C-8DB0-5834DF048D33}" type="presOf" srcId="{12DB8AE4-C700-496A-9517-DE15D574A216}" destId="{52B00285-EFCE-4F7A-BC35-A699514D42BD}" srcOrd="1" destOrd="0" presId="urn:microsoft.com/office/officeart/2005/8/layout/hierarchy3"/>
    <dgm:cxn modelId="{77DEBFA8-7611-43D4-B99F-9F5DCBB24A91}" srcId="{53A5F812-EB31-4E2F-8350-7F7156CBD8BE}" destId="{12DB8AE4-C700-496A-9517-DE15D574A216}" srcOrd="0" destOrd="0" parTransId="{78B40729-E38C-4CFE-A6C1-CC5DC8D9ED98}" sibTransId="{FC0D6123-98EF-45C7-9908-743D56056542}"/>
    <dgm:cxn modelId="{A33662C5-0196-44DB-B5BD-428C6F3E88B3}" type="presOf" srcId="{0A7E2AA6-9EEA-435C-BFD7-66CDBE9DC696}" destId="{F1D91226-A7C5-47A8-ABBE-97015CF5F8A3}" srcOrd="0" destOrd="0" presId="urn:microsoft.com/office/officeart/2005/8/layout/hierarchy3"/>
    <dgm:cxn modelId="{7888F41A-17A2-4C10-A3F0-E139F937A744}" type="presParOf" srcId="{7D928A50-FAC0-4177-A762-A55D96A95D4A}" destId="{B0DD7339-E643-4874-B2C8-6A8B5FDD4A35}" srcOrd="0" destOrd="0" presId="urn:microsoft.com/office/officeart/2005/8/layout/hierarchy3"/>
    <dgm:cxn modelId="{F777BF4C-CC93-4732-93D4-A7E49EE43B7E}" type="presParOf" srcId="{B0DD7339-E643-4874-B2C8-6A8B5FDD4A35}" destId="{4E0C5FD8-3FB2-4738-BB33-F3009D06AB63}" srcOrd="0" destOrd="0" presId="urn:microsoft.com/office/officeart/2005/8/layout/hierarchy3"/>
    <dgm:cxn modelId="{6102F8FB-7955-46B9-AFC2-184FF3D4F676}" type="presParOf" srcId="{4E0C5FD8-3FB2-4738-BB33-F3009D06AB63}" destId="{6514B002-C7B2-46A2-903C-5D99E81E776A}" srcOrd="0" destOrd="0" presId="urn:microsoft.com/office/officeart/2005/8/layout/hierarchy3"/>
    <dgm:cxn modelId="{B215AC04-D531-4DA9-97B9-82B843F34EC5}" type="presParOf" srcId="{4E0C5FD8-3FB2-4738-BB33-F3009D06AB63}" destId="{52B00285-EFCE-4F7A-BC35-A699514D42BD}" srcOrd="1" destOrd="0" presId="urn:microsoft.com/office/officeart/2005/8/layout/hierarchy3"/>
    <dgm:cxn modelId="{AF3A3404-9713-4FE3-8B99-2E1F66173B34}" type="presParOf" srcId="{B0DD7339-E643-4874-B2C8-6A8B5FDD4A35}" destId="{97182525-2A40-4C57-BE32-A0B80643DA46}" srcOrd="1" destOrd="0" presId="urn:microsoft.com/office/officeart/2005/8/layout/hierarchy3"/>
    <dgm:cxn modelId="{CFD45BFF-B6FF-4E13-A171-80B905FB8E93}" type="presParOf" srcId="{7D928A50-FAC0-4177-A762-A55D96A95D4A}" destId="{1A11385A-51A7-4B3E-B129-3EA245AE005D}" srcOrd="1" destOrd="0" presId="urn:microsoft.com/office/officeart/2005/8/layout/hierarchy3"/>
    <dgm:cxn modelId="{5284AF9A-58B0-465E-8065-63FD4C011713}" type="presParOf" srcId="{1A11385A-51A7-4B3E-B129-3EA245AE005D}" destId="{3787BA70-5C3B-4D6E-840C-DFEA21A3A7EB}" srcOrd="0" destOrd="0" presId="urn:microsoft.com/office/officeart/2005/8/layout/hierarchy3"/>
    <dgm:cxn modelId="{DB99E973-7F2E-477A-90A3-631E5C0A29FD}" type="presParOf" srcId="{3787BA70-5C3B-4D6E-840C-DFEA21A3A7EB}" destId="{3A5E4DD5-E46C-43A4-BC9F-74C9866CE586}" srcOrd="0" destOrd="0" presId="urn:microsoft.com/office/officeart/2005/8/layout/hierarchy3"/>
    <dgm:cxn modelId="{15DE84CD-6A17-45DF-8581-BEB2C714D3BD}" type="presParOf" srcId="{3787BA70-5C3B-4D6E-840C-DFEA21A3A7EB}" destId="{3A34F1D4-B46C-409E-84D5-EAAC0582AB1F}" srcOrd="1" destOrd="0" presId="urn:microsoft.com/office/officeart/2005/8/layout/hierarchy3"/>
    <dgm:cxn modelId="{4A2D0E97-2FF9-4153-B6C3-8AD213DB3702}" type="presParOf" srcId="{1A11385A-51A7-4B3E-B129-3EA245AE005D}" destId="{2FFF8E22-DCEE-4A06-B2C9-806239A5C6B3}" srcOrd="1" destOrd="0" presId="urn:microsoft.com/office/officeart/2005/8/layout/hierarchy3"/>
    <dgm:cxn modelId="{6E3EDE82-74FA-4189-9703-5F1077A6983D}" type="presParOf" srcId="{7D928A50-FAC0-4177-A762-A55D96A95D4A}" destId="{FC16C16D-5143-4859-A10C-F6CAA6FBEC6D}" srcOrd="2" destOrd="0" presId="urn:microsoft.com/office/officeart/2005/8/layout/hierarchy3"/>
    <dgm:cxn modelId="{E322441D-912C-4C1F-8D95-A7B5302F9EB6}" type="presParOf" srcId="{FC16C16D-5143-4859-A10C-F6CAA6FBEC6D}" destId="{4F5619B8-7ED3-45CA-8A25-35CCCC3DC632}" srcOrd="0" destOrd="0" presId="urn:microsoft.com/office/officeart/2005/8/layout/hierarchy3"/>
    <dgm:cxn modelId="{4A2C3F3F-2475-4F37-9B00-91C633F3049E}" type="presParOf" srcId="{4F5619B8-7ED3-45CA-8A25-35CCCC3DC632}" destId="{27E22700-87F9-483D-9E20-C1591F6925B1}" srcOrd="0" destOrd="0" presId="urn:microsoft.com/office/officeart/2005/8/layout/hierarchy3"/>
    <dgm:cxn modelId="{3F0AFBAD-4FD8-4D05-9243-665B02237801}" type="presParOf" srcId="{4F5619B8-7ED3-45CA-8A25-35CCCC3DC632}" destId="{5D90AC47-2A31-4F07-A7C5-2DF33743C799}" srcOrd="1" destOrd="0" presId="urn:microsoft.com/office/officeart/2005/8/layout/hierarchy3"/>
    <dgm:cxn modelId="{D830184B-BDF3-48F6-BEE4-62A7E6614DEB}" type="presParOf" srcId="{FC16C16D-5143-4859-A10C-F6CAA6FBEC6D}" destId="{D77C60EE-1D6C-43AB-B5A1-A6D55E093665}" srcOrd="1" destOrd="0" presId="urn:microsoft.com/office/officeart/2005/8/layout/hierarchy3"/>
    <dgm:cxn modelId="{B1F4B00F-42ED-4265-9082-C176523B7A93}" type="presParOf" srcId="{7D928A50-FAC0-4177-A762-A55D96A95D4A}" destId="{918295AD-8984-4848-BDD2-19AB9A466DB2}" srcOrd="3" destOrd="0" presId="urn:microsoft.com/office/officeart/2005/8/layout/hierarchy3"/>
    <dgm:cxn modelId="{62E5BF7B-6CF4-4D88-9F48-759525A0FD6C}" type="presParOf" srcId="{918295AD-8984-4848-BDD2-19AB9A466DB2}" destId="{4892517C-90EA-4A09-9A78-BEE2578F23EB}" srcOrd="0" destOrd="0" presId="urn:microsoft.com/office/officeart/2005/8/layout/hierarchy3"/>
    <dgm:cxn modelId="{248B5D08-7A63-42B0-A131-AFF0AE0B14F8}" type="presParOf" srcId="{4892517C-90EA-4A09-9A78-BEE2578F23EB}" destId="{F1D91226-A7C5-47A8-ABBE-97015CF5F8A3}" srcOrd="0" destOrd="0" presId="urn:microsoft.com/office/officeart/2005/8/layout/hierarchy3"/>
    <dgm:cxn modelId="{7F66DF91-EBC9-4226-8C1C-E3ADA6BE3198}" type="presParOf" srcId="{4892517C-90EA-4A09-9A78-BEE2578F23EB}" destId="{5424B505-3EBF-4963-BE7F-38B5A165C0BA}" srcOrd="1" destOrd="0" presId="urn:microsoft.com/office/officeart/2005/8/layout/hierarchy3"/>
    <dgm:cxn modelId="{302791F4-AB5E-4CD2-AB61-4AD87AE0F856}" type="presParOf" srcId="{918295AD-8984-4848-BDD2-19AB9A466DB2}" destId="{CE093C7D-499E-4D96-99AD-C8201FCED44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E3C179-5B37-4261-92FF-3E014E99C3D5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2572509-153F-45EE-A7D2-6FDC6FC9B944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b="1"/>
            <a:t>Economic Size</a:t>
          </a:r>
          <a:endParaRPr lang="en-US"/>
        </a:p>
      </dgm:t>
    </dgm:pt>
    <dgm:pt modelId="{EF794226-79E1-4282-976F-ACD9076707AF}" type="parTrans" cxnId="{F684BA64-8BC5-486D-93C3-4FD352C73862}">
      <dgm:prSet/>
      <dgm:spPr/>
      <dgm:t>
        <a:bodyPr/>
        <a:lstStyle/>
        <a:p>
          <a:endParaRPr lang="en-US"/>
        </a:p>
      </dgm:t>
    </dgm:pt>
    <dgm:pt modelId="{C7F93F1A-E4BD-4697-84F7-E4DC67AF7645}" type="sibTrans" cxnId="{F684BA64-8BC5-486D-93C3-4FD352C73862}">
      <dgm:prSet/>
      <dgm:spPr/>
      <dgm:t>
        <a:bodyPr/>
        <a:lstStyle/>
        <a:p>
          <a:endParaRPr lang="en-US"/>
        </a:p>
      </dgm:t>
    </dgm:pt>
    <dgm:pt modelId="{B6373E3A-FDA9-4FE1-A979-109FBF1B0498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b="1"/>
            <a:t>Adoption Status</a:t>
          </a:r>
          <a:endParaRPr lang="en-US"/>
        </a:p>
      </dgm:t>
    </dgm:pt>
    <dgm:pt modelId="{5DB83C72-771E-401B-9DCF-15D7F4144CE1}" type="parTrans" cxnId="{DF00607E-039A-43D6-B473-E659AE077B88}">
      <dgm:prSet/>
      <dgm:spPr/>
      <dgm:t>
        <a:bodyPr/>
        <a:lstStyle/>
        <a:p>
          <a:endParaRPr lang="en-US"/>
        </a:p>
      </dgm:t>
    </dgm:pt>
    <dgm:pt modelId="{4D930AD6-3E1F-40B8-8BA9-A605056C95EF}" type="sibTrans" cxnId="{DF00607E-039A-43D6-B473-E659AE077B88}">
      <dgm:prSet/>
      <dgm:spPr/>
      <dgm:t>
        <a:bodyPr/>
        <a:lstStyle/>
        <a:p>
          <a:endParaRPr lang="en-US"/>
        </a:p>
      </dgm:t>
    </dgm:pt>
    <dgm:pt modelId="{68DB37A1-A817-4189-BC88-CCB085240195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A country’s GDP, market capitalization, and data per IFAC State of Play</a:t>
          </a:r>
        </a:p>
      </dgm:t>
    </dgm:pt>
    <dgm:pt modelId="{41AAA22E-03D0-43EE-ACCC-C9966915B376}" type="parTrans" cxnId="{0A98EAAD-AA23-4FF5-8A78-B7A89A35DF3F}">
      <dgm:prSet/>
      <dgm:spPr/>
      <dgm:t>
        <a:bodyPr/>
        <a:lstStyle/>
        <a:p>
          <a:endParaRPr lang="en-US"/>
        </a:p>
      </dgm:t>
    </dgm:pt>
    <dgm:pt modelId="{90D44567-4195-4A38-9814-B55C73A78026}" type="sibTrans" cxnId="{0A98EAAD-AA23-4FF5-8A78-B7A89A35DF3F}">
      <dgm:prSet/>
      <dgm:spPr/>
      <dgm:t>
        <a:bodyPr/>
        <a:lstStyle/>
        <a:p>
          <a:endParaRPr lang="en-US"/>
        </a:p>
      </dgm:t>
    </dgm:pt>
    <dgm:pt modelId="{21C9DF28-BDAD-497F-87C9-61E75FD67D53}">
      <dgm:prSet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>
              <a:solidFill>
                <a:schemeClr val="tx2"/>
              </a:solidFill>
            </a:rPr>
            <a:t>An indication that the country is at minimum considering adoption of sustainability reporting requirements</a:t>
          </a:r>
        </a:p>
      </dgm:t>
    </dgm:pt>
    <dgm:pt modelId="{BE077DFC-7D9B-435B-925B-051CD5D9E6F7}" type="parTrans" cxnId="{702985C0-496B-4346-83CC-974700B3F2A2}">
      <dgm:prSet/>
      <dgm:spPr/>
      <dgm:t>
        <a:bodyPr/>
        <a:lstStyle/>
        <a:p>
          <a:endParaRPr lang="en-US"/>
        </a:p>
      </dgm:t>
    </dgm:pt>
    <dgm:pt modelId="{3A67EAFE-5A1A-4E40-9175-78C441802FF0}" type="sibTrans" cxnId="{702985C0-496B-4346-83CC-974700B3F2A2}">
      <dgm:prSet/>
      <dgm:spPr/>
      <dgm:t>
        <a:bodyPr/>
        <a:lstStyle/>
        <a:p>
          <a:endParaRPr lang="en-US"/>
        </a:p>
      </dgm:t>
    </dgm:pt>
    <dgm:pt modelId="{8DFB6269-D893-4CEC-BA55-EBB11FE90369}" type="pres">
      <dgm:prSet presAssocID="{FFE3C179-5B37-4261-92FF-3E014E99C3D5}" presName="linearFlow" presStyleCnt="0">
        <dgm:presLayoutVars>
          <dgm:dir/>
          <dgm:animLvl val="lvl"/>
          <dgm:resizeHandles val="exact"/>
        </dgm:presLayoutVars>
      </dgm:prSet>
      <dgm:spPr/>
    </dgm:pt>
    <dgm:pt modelId="{6B59F592-03F7-4250-B2CB-5B2C1B5C39C8}" type="pres">
      <dgm:prSet presAssocID="{C2572509-153F-45EE-A7D2-6FDC6FC9B944}" presName="composite" presStyleCnt="0"/>
      <dgm:spPr/>
    </dgm:pt>
    <dgm:pt modelId="{570E5514-5183-4AEE-907D-40C72A4E4414}" type="pres">
      <dgm:prSet presAssocID="{C2572509-153F-45EE-A7D2-6FDC6FC9B944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AA350A20-F510-4D49-9293-43E28CCF7022}" type="pres">
      <dgm:prSet presAssocID="{C2572509-153F-45EE-A7D2-6FDC6FC9B944}" presName="descendantText" presStyleLbl="alignAcc1" presStyleIdx="0" presStyleCnt="2">
        <dgm:presLayoutVars>
          <dgm:bulletEnabled val="1"/>
        </dgm:presLayoutVars>
      </dgm:prSet>
      <dgm:spPr/>
    </dgm:pt>
    <dgm:pt modelId="{709DCCFF-7E2A-42D9-9D03-06BCD5CEA9B5}" type="pres">
      <dgm:prSet presAssocID="{C7F93F1A-E4BD-4697-84F7-E4DC67AF7645}" presName="sp" presStyleCnt="0"/>
      <dgm:spPr/>
    </dgm:pt>
    <dgm:pt modelId="{26FA670A-DD00-4F12-9C1E-9887C35DD914}" type="pres">
      <dgm:prSet presAssocID="{B6373E3A-FDA9-4FE1-A979-109FBF1B0498}" presName="composite" presStyleCnt="0"/>
      <dgm:spPr/>
    </dgm:pt>
    <dgm:pt modelId="{55DE1711-079D-43FD-B1FD-51D9BA00CC45}" type="pres">
      <dgm:prSet presAssocID="{B6373E3A-FDA9-4FE1-A979-109FBF1B0498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49044681-14D5-49C8-BE85-EF545F639C6E}" type="pres">
      <dgm:prSet presAssocID="{B6373E3A-FDA9-4FE1-A979-109FBF1B0498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CE4D8828-1EE9-4FB1-BC95-1030C08795E4}" type="presOf" srcId="{68DB37A1-A817-4189-BC88-CCB085240195}" destId="{AA350A20-F510-4D49-9293-43E28CCF7022}" srcOrd="0" destOrd="0" presId="urn:microsoft.com/office/officeart/2005/8/layout/chevron2"/>
    <dgm:cxn modelId="{AB8F9B36-D1F5-4056-81E7-5BF8ECF57A93}" type="presOf" srcId="{B6373E3A-FDA9-4FE1-A979-109FBF1B0498}" destId="{55DE1711-079D-43FD-B1FD-51D9BA00CC45}" srcOrd="0" destOrd="0" presId="urn:microsoft.com/office/officeart/2005/8/layout/chevron2"/>
    <dgm:cxn modelId="{15E3435F-32E2-4B18-9058-1E7A44BE0E3C}" type="presOf" srcId="{FFE3C179-5B37-4261-92FF-3E014E99C3D5}" destId="{8DFB6269-D893-4CEC-BA55-EBB11FE90369}" srcOrd="0" destOrd="0" presId="urn:microsoft.com/office/officeart/2005/8/layout/chevron2"/>
    <dgm:cxn modelId="{F684BA64-8BC5-486D-93C3-4FD352C73862}" srcId="{FFE3C179-5B37-4261-92FF-3E014E99C3D5}" destId="{C2572509-153F-45EE-A7D2-6FDC6FC9B944}" srcOrd="0" destOrd="0" parTransId="{EF794226-79E1-4282-976F-ACD9076707AF}" sibTransId="{C7F93F1A-E4BD-4697-84F7-E4DC67AF7645}"/>
    <dgm:cxn modelId="{A4CD294A-8CB7-470C-83E1-62A95BE99A77}" type="presOf" srcId="{21C9DF28-BDAD-497F-87C9-61E75FD67D53}" destId="{49044681-14D5-49C8-BE85-EF545F639C6E}" srcOrd="0" destOrd="0" presId="urn:microsoft.com/office/officeart/2005/8/layout/chevron2"/>
    <dgm:cxn modelId="{DF00607E-039A-43D6-B473-E659AE077B88}" srcId="{FFE3C179-5B37-4261-92FF-3E014E99C3D5}" destId="{B6373E3A-FDA9-4FE1-A979-109FBF1B0498}" srcOrd="1" destOrd="0" parTransId="{5DB83C72-771E-401B-9DCF-15D7F4144CE1}" sibTransId="{4D930AD6-3E1F-40B8-8BA9-A605056C95EF}"/>
    <dgm:cxn modelId="{0A98EAAD-AA23-4FF5-8A78-B7A89A35DF3F}" srcId="{C2572509-153F-45EE-A7D2-6FDC6FC9B944}" destId="{68DB37A1-A817-4189-BC88-CCB085240195}" srcOrd="0" destOrd="0" parTransId="{41AAA22E-03D0-43EE-ACCC-C9966915B376}" sibTransId="{90D44567-4195-4A38-9814-B55C73A78026}"/>
    <dgm:cxn modelId="{702985C0-496B-4346-83CC-974700B3F2A2}" srcId="{B6373E3A-FDA9-4FE1-A979-109FBF1B0498}" destId="{21C9DF28-BDAD-497F-87C9-61E75FD67D53}" srcOrd="0" destOrd="0" parTransId="{BE077DFC-7D9B-435B-925B-051CD5D9E6F7}" sibTransId="{3A67EAFE-5A1A-4E40-9175-78C441802FF0}"/>
    <dgm:cxn modelId="{1D65BEED-F28C-49CF-80F7-0B400735B257}" type="presOf" srcId="{C2572509-153F-45EE-A7D2-6FDC6FC9B944}" destId="{570E5514-5183-4AEE-907D-40C72A4E4414}" srcOrd="0" destOrd="0" presId="urn:microsoft.com/office/officeart/2005/8/layout/chevron2"/>
    <dgm:cxn modelId="{49A9EC6A-5B97-4635-B116-A9213C17DD51}" type="presParOf" srcId="{8DFB6269-D893-4CEC-BA55-EBB11FE90369}" destId="{6B59F592-03F7-4250-B2CB-5B2C1B5C39C8}" srcOrd="0" destOrd="0" presId="urn:microsoft.com/office/officeart/2005/8/layout/chevron2"/>
    <dgm:cxn modelId="{45E0BBBA-579A-4EEB-BD68-7E25037455E6}" type="presParOf" srcId="{6B59F592-03F7-4250-B2CB-5B2C1B5C39C8}" destId="{570E5514-5183-4AEE-907D-40C72A4E4414}" srcOrd="0" destOrd="0" presId="urn:microsoft.com/office/officeart/2005/8/layout/chevron2"/>
    <dgm:cxn modelId="{F124FC0B-BD34-454D-9AF1-FDD6EDACEECC}" type="presParOf" srcId="{6B59F592-03F7-4250-B2CB-5B2C1B5C39C8}" destId="{AA350A20-F510-4D49-9293-43E28CCF7022}" srcOrd="1" destOrd="0" presId="urn:microsoft.com/office/officeart/2005/8/layout/chevron2"/>
    <dgm:cxn modelId="{09315587-8316-4E31-8652-1B457F7B7293}" type="presParOf" srcId="{8DFB6269-D893-4CEC-BA55-EBB11FE90369}" destId="{709DCCFF-7E2A-42D9-9D03-06BCD5CEA9B5}" srcOrd="1" destOrd="0" presId="urn:microsoft.com/office/officeart/2005/8/layout/chevron2"/>
    <dgm:cxn modelId="{7EB9CC55-2E2D-4952-B270-AF1BFC0F79CE}" type="presParOf" srcId="{8DFB6269-D893-4CEC-BA55-EBB11FE90369}" destId="{26FA670A-DD00-4F12-9C1E-9887C35DD914}" srcOrd="2" destOrd="0" presId="urn:microsoft.com/office/officeart/2005/8/layout/chevron2"/>
    <dgm:cxn modelId="{E2F2B9C3-F798-412B-B3BE-226BBEE91212}" type="presParOf" srcId="{26FA670A-DD00-4F12-9C1E-9887C35DD914}" destId="{55DE1711-079D-43FD-B1FD-51D9BA00CC45}" srcOrd="0" destOrd="0" presId="urn:microsoft.com/office/officeart/2005/8/layout/chevron2"/>
    <dgm:cxn modelId="{8E832412-879E-48F3-B55C-09440A477560}" type="presParOf" srcId="{26FA670A-DD00-4F12-9C1E-9887C35DD914}" destId="{49044681-14D5-49C8-BE85-EF545F639C6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40895-2F09-4D40-A2EB-FA5DC83736AA}">
      <dsp:nvSpPr>
        <dsp:cNvPr id="0" name=""/>
        <dsp:cNvSpPr/>
      </dsp:nvSpPr>
      <dsp:spPr>
        <a:xfrm>
          <a:off x="0" y="663"/>
          <a:ext cx="7975469" cy="6725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i="0" kern="1200"/>
            <a:t>SUSTAINABILITY 1 – </a:t>
          </a:r>
          <a:r>
            <a:rPr lang="en-US" sz="1800" b="0" i="0" kern="1200"/>
            <a:t>Overview of the IESBA’s mission regarding sustainability and the sustainability reporting revisions</a:t>
          </a:r>
          <a:endParaRPr lang="en-US" sz="1800" b="0" kern="1200"/>
        </a:p>
      </dsp:txBody>
      <dsp:txXfrm>
        <a:off x="32833" y="33496"/>
        <a:ext cx="7909803" cy="606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40895-2F09-4D40-A2EB-FA5DC83736AA}">
      <dsp:nvSpPr>
        <dsp:cNvPr id="0" name=""/>
        <dsp:cNvSpPr/>
      </dsp:nvSpPr>
      <dsp:spPr>
        <a:xfrm>
          <a:off x="0" y="150516"/>
          <a:ext cx="7975469" cy="455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900" b="1" i="0" kern="1200"/>
            <a:t>SUSTAINABILITY 2 – </a:t>
          </a:r>
          <a:r>
            <a:rPr lang="en-US" sz="1900" b="0" i="0" kern="1200"/>
            <a:t>Overview of the IESSA and the key topics in the standards</a:t>
          </a:r>
          <a:endParaRPr lang="en-US" sz="1900" b="0" kern="1200"/>
        </a:p>
      </dsp:txBody>
      <dsp:txXfrm>
        <a:off x="22246" y="172762"/>
        <a:ext cx="7930977" cy="41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40895-2F09-4D40-A2EB-FA5DC83736AA}">
      <dsp:nvSpPr>
        <dsp:cNvPr id="0" name=""/>
        <dsp:cNvSpPr/>
      </dsp:nvSpPr>
      <dsp:spPr>
        <a:xfrm>
          <a:off x="0" y="179901"/>
          <a:ext cx="7975469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i="0" kern="1200"/>
            <a:t>SUSTAINABILITY 3 – </a:t>
          </a:r>
          <a:r>
            <a:rPr lang="en-US" sz="1600" b="0" i="0" kern="1200"/>
            <a:t>Deep dive into the </a:t>
          </a:r>
          <a:r>
            <a:rPr lang="en-US" sz="1600" b="0" i="1" kern="1200"/>
            <a:t>International Independence Standards </a:t>
          </a:r>
          <a:r>
            <a:rPr lang="en-US" sz="1600" b="0" i="0" kern="1200"/>
            <a:t>in the IESSA</a:t>
          </a:r>
          <a:endParaRPr lang="en-US" sz="1600" b="0" kern="1200"/>
        </a:p>
      </dsp:txBody>
      <dsp:txXfrm>
        <a:off x="18734" y="198635"/>
        <a:ext cx="7938001" cy="3462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40895-2F09-4D40-A2EB-FA5DC83736AA}">
      <dsp:nvSpPr>
        <dsp:cNvPr id="0" name=""/>
        <dsp:cNvSpPr/>
      </dsp:nvSpPr>
      <dsp:spPr>
        <a:xfrm>
          <a:off x="0" y="18041"/>
          <a:ext cx="7975469" cy="65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i="1" kern="1200"/>
            <a:t>Using the Work of an External Expert – </a:t>
          </a:r>
          <a:r>
            <a:rPr lang="en-US" sz="1800" b="0" i="0" kern="1200"/>
            <a:t>Overview of the final pronouncement </a:t>
          </a:r>
          <a:endParaRPr lang="en-US" sz="1800" b="0" i="1" kern="1200"/>
        </a:p>
      </dsp:txBody>
      <dsp:txXfrm>
        <a:off x="31984" y="50025"/>
        <a:ext cx="7911501" cy="5912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C5694-7EBA-4169-9A47-0A45F3C2C99C}">
      <dsp:nvSpPr>
        <dsp:cNvPr id="0" name=""/>
        <dsp:cNvSpPr/>
      </dsp:nvSpPr>
      <dsp:spPr>
        <a:xfrm>
          <a:off x="0" y="0"/>
          <a:ext cx="5985229" cy="12037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First “volume” of FAQs focusing on assurance work at the value chain and group engagements</a:t>
          </a:r>
        </a:p>
      </dsp:txBody>
      <dsp:txXfrm>
        <a:off x="1317417" y="0"/>
        <a:ext cx="4667811" cy="1203715"/>
      </dsp:txXfrm>
    </dsp:sp>
    <dsp:sp modelId="{CBB3F006-D9A1-4ADE-9A45-9913D37B3C37}">
      <dsp:nvSpPr>
        <dsp:cNvPr id="0" name=""/>
        <dsp:cNvSpPr/>
      </dsp:nvSpPr>
      <dsp:spPr>
        <a:xfrm>
          <a:off x="120371" y="120371"/>
          <a:ext cx="1197045" cy="96297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A3B55-F4D1-4C0E-B61E-59C502CE743B}">
      <dsp:nvSpPr>
        <dsp:cNvPr id="0" name=""/>
        <dsp:cNvSpPr/>
      </dsp:nvSpPr>
      <dsp:spPr>
        <a:xfrm>
          <a:off x="0" y="1324087"/>
          <a:ext cx="5985229" cy="1203715"/>
        </a:xfrm>
        <a:prstGeom prst="roundRect">
          <a:avLst>
            <a:gd name="adj" fmla="val 10000"/>
          </a:avLst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300" kern="1200"/>
            <a:t>Summary of prohibitions in the IESSA applicable with respect to SAEs of PIEs</a:t>
          </a:r>
        </a:p>
      </dsp:txBody>
      <dsp:txXfrm>
        <a:off x="1317417" y="1324087"/>
        <a:ext cx="4667811" cy="1203715"/>
      </dsp:txXfrm>
    </dsp:sp>
    <dsp:sp modelId="{A2B0534F-9CC0-4452-95DA-ED5142855299}">
      <dsp:nvSpPr>
        <dsp:cNvPr id="0" name=""/>
        <dsp:cNvSpPr/>
      </dsp:nvSpPr>
      <dsp:spPr>
        <a:xfrm>
          <a:off x="120371" y="1444458"/>
          <a:ext cx="1197045" cy="96297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D804B8-496A-4366-A904-5454D48056A6}">
      <dsp:nvSpPr>
        <dsp:cNvPr id="0" name=""/>
        <dsp:cNvSpPr/>
      </dsp:nvSpPr>
      <dsp:spPr>
        <a:xfrm>
          <a:off x="0" y="2648174"/>
          <a:ext cx="5985229" cy="1203715"/>
        </a:xfrm>
        <a:prstGeom prst="roundRect">
          <a:avLst>
            <a:gd name="adj" fmla="val 10000"/>
          </a:avLst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Material for investors and TCWG on the impacts and benefits of the IESBA Sustainability and Experts Standards</a:t>
          </a:r>
        </a:p>
      </dsp:txBody>
      <dsp:txXfrm>
        <a:off x="1317417" y="2648174"/>
        <a:ext cx="4667811" cy="1203715"/>
      </dsp:txXfrm>
    </dsp:sp>
    <dsp:sp modelId="{57672ECD-915F-4162-89BD-CDDCD790E56D}">
      <dsp:nvSpPr>
        <dsp:cNvPr id="0" name=""/>
        <dsp:cNvSpPr/>
      </dsp:nvSpPr>
      <dsp:spPr>
        <a:xfrm>
          <a:off x="120371" y="2768545"/>
          <a:ext cx="1197045" cy="96297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0" b="-10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4B002-C7B2-46A2-903C-5D99E81E776A}">
      <dsp:nvSpPr>
        <dsp:cNvPr id="0" name=""/>
        <dsp:cNvSpPr/>
      </dsp:nvSpPr>
      <dsp:spPr>
        <a:xfrm>
          <a:off x="0" y="337842"/>
          <a:ext cx="1379553" cy="6897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1</a:t>
          </a:r>
        </a:p>
      </dsp:txBody>
      <dsp:txXfrm>
        <a:off x="20203" y="358045"/>
        <a:ext cx="1339147" cy="649370"/>
      </dsp:txXfrm>
    </dsp:sp>
    <dsp:sp modelId="{3A5E4DD5-E46C-43A4-BC9F-74C9866CE586}">
      <dsp:nvSpPr>
        <dsp:cNvPr id="0" name=""/>
        <dsp:cNvSpPr/>
      </dsp:nvSpPr>
      <dsp:spPr>
        <a:xfrm>
          <a:off x="1725641" y="339083"/>
          <a:ext cx="1379553" cy="68977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2</a:t>
          </a:r>
        </a:p>
      </dsp:txBody>
      <dsp:txXfrm>
        <a:off x="1745844" y="359286"/>
        <a:ext cx="1339147" cy="649370"/>
      </dsp:txXfrm>
    </dsp:sp>
    <dsp:sp modelId="{27E22700-87F9-483D-9E20-C1591F6925B1}">
      <dsp:nvSpPr>
        <dsp:cNvPr id="0" name=""/>
        <dsp:cNvSpPr/>
      </dsp:nvSpPr>
      <dsp:spPr>
        <a:xfrm>
          <a:off x="3581899" y="339083"/>
          <a:ext cx="1379553" cy="689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3</a:t>
          </a:r>
        </a:p>
      </dsp:txBody>
      <dsp:txXfrm>
        <a:off x="3602102" y="359286"/>
        <a:ext cx="1339147" cy="649370"/>
      </dsp:txXfrm>
    </dsp:sp>
    <dsp:sp modelId="{F1D91226-A7C5-47A8-ABBE-97015CF5F8A3}">
      <dsp:nvSpPr>
        <dsp:cNvPr id="0" name=""/>
        <dsp:cNvSpPr/>
      </dsp:nvSpPr>
      <dsp:spPr>
        <a:xfrm>
          <a:off x="5175725" y="339083"/>
          <a:ext cx="1379553" cy="689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4</a:t>
          </a:r>
        </a:p>
      </dsp:txBody>
      <dsp:txXfrm>
        <a:off x="5195928" y="359286"/>
        <a:ext cx="1339147" cy="6493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0E5514-5183-4AEE-907D-40C72A4E4414}">
      <dsp:nvSpPr>
        <dsp:cNvPr id="0" name=""/>
        <dsp:cNvSpPr/>
      </dsp:nvSpPr>
      <dsp:spPr>
        <a:xfrm rot="5400000">
          <a:off x="-259711" y="260350"/>
          <a:ext cx="1731411" cy="12119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700" b="1" kern="1200"/>
            <a:t>Economic Size</a:t>
          </a:r>
          <a:endParaRPr lang="en-US" sz="1700" kern="1200"/>
        </a:p>
      </dsp:txBody>
      <dsp:txXfrm rot="-5400000">
        <a:off x="2" y="606632"/>
        <a:ext cx="1211987" cy="519424"/>
      </dsp:txXfrm>
    </dsp:sp>
    <dsp:sp modelId="{AA350A20-F510-4D49-9293-43E28CCF7022}">
      <dsp:nvSpPr>
        <dsp:cNvPr id="0" name=""/>
        <dsp:cNvSpPr/>
      </dsp:nvSpPr>
      <dsp:spPr>
        <a:xfrm rot="5400000">
          <a:off x="2544169" y="-1331542"/>
          <a:ext cx="1125417" cy="3789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chemeClr val="tx2"/>
              </a:solidFill>
            </a:rPr>
            <a:t>A country’s GDP, market capitalization, and data per IFAC State of Play</a:t>
          </a:r>
        </a:p>
      </dsp:txBody>
      <dsp:txXfrm rot="-5400000">
        <a:off x="1211988" y="55577"/>
        <a:ext cx="3734842" cy="1015541"/>
      </dsp:txXfrm>
    </dsp:sp>
    <dsp:sp modelId="{55DE1711-079D-43FD-B1FD-51D9BA00CC45}">
      <dsp:nvSpPr>
        <dsp:cNvPr id="0" name=""/>
        <dsp:cNvSpPr/>
      </dsp:nvSpPr>
      <dsp:spPr>
        <a:xfrm rot="5400000">
          <a:off x="-259711" y="1699334"/>
          <a:ext cx="1731411" cy="121198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700" b="1" kern="1200"/>
            <a:t>Adoption Status</a:t>
          </a:r>
          <a:endParaRPr lang="en-US" sz="1700" kern="1200"/>
        </a:p>
      </dsp:txBody>
      <dsp:txXfrm rot="-5400000">
        <a:off x="2" y="2045616"/>
        <a:ext cx="1211987" cy="519424"/>
      </dsp:txXfrm>
    </dsp:sp>
    <dsp:sp modelId="{49044681-14D5-49C8-BE85-EF545F639C6E}">
      <dsp:nvSpPr>
        <dsp:cNvPr id="0" name=""/>
        <dsp:cNvSpPr/>
      </dsp:nvSpPr>
      <dsp:spPr>
        <a:xfrm rot="5400000">
          <a:off x="2544169" y="107441"/>
          <a:ext cx="1125417" cy="37897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700" kern="1200">
              <a:solidFill>
                <a:schemeClr val="tx2"/>
              </a:solidFill>
            </a:rPr>
            <a:t>An indication that the country is at minimum considering adoption of sustainability reporting requirements</a:t>
          </a:r>
        </a:p>
      </dsp:txBody>
      <dsp:txXfrm rot="-5400000">
        <a:off x="1211988" y="1494560"/>
        <a:ext cx="3734842" cy="1015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77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148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62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41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3A2F0-4AAC-9974-6710-1078A2D15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4788DD-E244-A875-3EFF-103E08FCB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1B522-0326-6667-E117-B614BDA7B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A651F-7663-CF18-2EC0-4C434FFC7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12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2C419-CD3E-591D-2882-0AC163D0E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456A3-04BA-3858-1540-824F46E6B2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77176-24B3-088F-238C-2B35CBB512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BCCDE-0B59-24B6-D85B-1779B7195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38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1" y="345057"/>
            <a:ext cx="5300930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5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70" r:id="rId11"/>
    <p:sldLayoutId id="2147483771" r:id="rId12"/>
    <p:sldLayoutId id="214748376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45.sv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4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thicsboard.org/focus-areas/sustainability-reporting-and-assurance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iaasb.org/consultations-projects/sustainability-assurance" TargetMode="Externa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369937"/>
          </a:xfrm>
        </p:spPr>
        <p:txBody>
          <a:bodyPr>
            <a:normAutofit fontScale="90000"/>
          </a:bodyPr>
          <a:lstStyle/>
          <a:p>
            <a:r>
              <a:rPr lang="en-US" sz="3800"/>
              <a:t>Adoption &amp; Implementation (A&amp;I) Working Group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/>
            <a:r>
              <a:rPr lang="en-US"/>
              <a:t>IESBA Meeting, New York</a:t>
            </a:r>
          </a:p>
          <a:p>
            <a:pPr algn="ctr"/>
            <a:r>
              <a:rPr lang="en-US"/>
              <a:t>March 10, 2025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650991"/>
            <a:ext cx="6041136" cy="9294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>
                <a:latin typeface="+mj-lt"/>
              </a:rPr>
              <a:t>Amarjeet Singh, IESBA Member &amp; Sustainability A&amp;I Working Group Chair</a:t>
            </a:r>
          </a:p>
          <a:p>
            <a:r>
              <a:rPr lang="en-US" sz="1500">
                <a:latin typeface="+mj-lt"/>
              </a:rPr>
              <a:t>Jon Reid, IESBA Principal</a:t>
            </a:r>
          </a:p>
          <a:p>
            <a:r>
              <a:rPr lang="en-US" sz="1500">
                <a:latin typeface="+mj-lt"/>
              </a:rPr>
              <a:t>Elaine Cahoon, IESBA Staff Fellow</a:t>
            </a:r>
            <a:endParaRPr lang="en-US" sz="1500"/>
          </a:p>
          <a:p>
            <a:endParaRPr lang="en-US" sz="1500"/>
          </a:p>
          <a:p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6B59B888-6DE5-07D4-BDF5-213D412093A3}"/>
              </a:ext>
            </a:extLst>
          </p:cNvPr>
          <p:cNvSpPr txBox="1"/>
          <p:nvPr/>
        </p:nvSpPr>
        <p:spPr>
          <a:xfrm>
            <a:off x="176444" y="6096311"/>
            <a:ext cx="2651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B9D94E-4E94-4F75-3E54-D43FC263360F}"/>
              </a:ext>
            </a:extLst>
          </p:cNvPr>
          <p:cNvSpPr/>
          <p:nvPr/>
        </p:nvSpPr>
        <p:spPr>
          <a:xfrm>
            <a:off x="206049" y="1227307"/>
            <a:ext cx="1540427" cy="547451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67A6DD-2C4B-F5AB-A33A-C9DDB0329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8" y="595419"/>
            <a:ext cx="10134600" cy="550843"/>
          </a:xfrm>
        </p:spPr>
        <p:txBody>
          <a:bodyPr/>
          <a:lstStyle/>
          <a:p>
            <a:r>
              <a:rPr lang="en-US"/>
              <a:t>Jurisdictional Prioritization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4B34A4-5040-1DCD-3C43-F35BE69F4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91A3ECA-D223-2CDD-6407-A3DB788A4B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841690"/>
              </p:ext>
            </p:extLst>
          </p:nvPr>
        </p:nvGraphicFramePr>
        <p:xfrm>
          <a:off x="3679404" y="2326662"/>
          <a:ext cx="969127" cy="400768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69127">
                  <a:extLst>
                    <a:ext uri="{9D8B030D-6E8A-4147-A177-3AD203B41FA5}">
                      <a16:colId xmlns:a16="http://schemas.microsoft.com/office/drawing/2014/main" val="537098058"/>
                    </a:ext>
                  </a:extLst>
                </a:gridCol>
              </a:tblGrid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Albania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534899315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Armenia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108954566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Bangladesh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153045616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Bolivia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190364497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Bulgaria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555440837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Cambodia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4174356252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Chile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001948791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Costa Rica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501077933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Croatia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519951922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Cyprus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563056345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El Salvador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610243051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Ghana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757046827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Greece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904012683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Hungary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458166152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Kenya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695449215"/>
                  </a:ext>
                </a:extLst>
              </a:tr>
              <a:tr h="250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>
                          <a:solidFill>
                            <a:srgbClr val="000000"/>
                          </a:solidFill>
                          <a:effectLst/>
                        </a:rPr>
                        <a:t>Liechtenstein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24555974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FC475B-429B-58B6-76F3-DF7DCA63B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693175"/>
              </p:ext>
            </p:extLst>
          </p:nvPr>
        </p:nvGraphicFramePr>
        <p:xfrm>
          <a:off x="5679991" y="2345133"/>
          <a:ext cx="1125526" cy="5372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25526">
                  <a:extLst>
                    <a:ext uri="{9D8B030D-6E8A-4147-A177-3AD203B41FA5}">
                      <a16:colId xmlns:a16="http://schemas.microsoft.com/office/drawing/2014/main" val="485740972"/>
                    </a:ext>
                  </a:extLst>
                </a:gridCol>
              </a:tblGrid>
              <a:tr h="216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Iceland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2617486056"/>
                  </a:ext>
                </a:extLst>
              </a:tr>
              <a:tr h="216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Iran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44358742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B675D73-5F58-AFB4-0364-EE5CD6486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806263"/>
              </p:ext>
            </p:extLst>
          </p:nvPr>
        </p:nvGraphicFramePr>
        <p:xfrm>
          <a:off x="4648531" y="2329064"/>
          <a:ext cx="875636" cy="385780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75636">
                  <a:extLst>
                    <a:ext uri="{9D8B030D-6E8A-4147-A177-3AD203B41FA5}">
                      <a16:colId xmlns:a16="http://schemas.microsoft.com/office/drawing/2014/main" val="1363299983"/>
                    </a:ext>
                  </a:extLst>
                </a:gridCol>
              </a:tblGrid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Malaysia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498056903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Nigeria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185025274"/>
                  </a:ext>
                </a:extLst>
              </a:tr>
              <a:tr h="43645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North Macedonia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021640093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Pakistan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27444610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Philippines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4155932660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Poland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351561381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Romania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429103136"/>
                  </a:ext>
                </a:extLst>
              </a:tr>
              <a:tr h="2627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Slovakia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203905640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Slovenia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116875239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Sri Lanka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456162750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Tanzania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1808771596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Uganda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2383595651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Zambia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3134948261"/>
                  </a:ext>
                </a:extLst>
              </a:tr>
              <a:tr h="26103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Zimbabwe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98" marR="6198" marT="6198" marB="29753" anchor="b"/>
                </a:tc>
                <a:extLst>
                  <a:ext uri="{0D108BD9-81ED-4DB2-BD59-A6C34878D82A}">
                    <a16:rowId xmlns:a16="http://schemas.microsoft.com/office/drawing/2014/main" val="4205628570"/>
                  </a:ext>
                </a:extLst>
              </a:tr>
            </a:tbl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B8716AF9-C3FA-E87C-FB82-5AE90FF18F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5337630"/>
              </p:ext>
            </p:extLst>
          </p:nvPr>
        </p:nvGraphicFramePr>
        <p:xfrm>
          <a:off x="353520" y="1072374"/>
          <a:ext cx="6555279" cy="136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21DD2CF6-9CE4-BB5B-253B-0373DA48D9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954119"/>
              </p:ext>
            </p:extLst>
          </p:nvPr>
        </p:nvGraphicFramePr>
        <p:xfrm>
          <a:off x="6984182" y="2078661"/>
          <a:ext cx="5001768" cy="3171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0064BE-3EF6-84D3-39D3-6016D8CDE513}"/>
              </a:ext>
            </a:extLst>
          </p:cNvPr>
          <p:cNvSpPr/>
          <p:nvPr/>
        </p:nvSpPr>
        <p:spPr>
          <a:xfrm>
            <a:off x="6984182" y="5382291"/>
            <a:ext cx="5001768" cy="95075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700">
                <a:solidFill>
                  <a:schemeClr val="bg1"/>
                </a:solidFill>
              </a:rPr>
              <a:t>ESG investing/spending in countries based on publicly available information has also been considered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CF74F-A827-A413-177C-59AD177A8E7B}"/>
              </a:ext>
            </a:extLst>
          </p:cNvPr>
          <p:cNvSpPr txBox="1"/>
          <p:nvPr/>
        </p:nvSpPr>
        <p:spPr>
          <a:xfrm>
            <a:off x="6984182" y="1649741"/>
            <a:ext cx="500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1"/>
                </a:solidFill>
              </a:rPr>
              <a:t>Jurisdictional prioritization has been based on:</a:t>
            </a:r>
          </a:p>
        </p:txBody>
      </p:sp>
      <p:pic>
        <p:nvPicPr>
          <p:cNvPr id="12" name="Graphic 11" descr="Star with solid fill">
            <a:extLst>
              <a:ext uri="{FF2B5EF4-FFF2-40B4-BE49-F238E27FC236}">
                <a16:creationId xmlns:a16="http://schemas.microsoft.com/office/drawing/2014/main" id="{35324E01-4284-4AE1-08B1-CE2AD68C5F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-68499" y="991330"/>
            <a:ext cx="929104" cy="929104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FDF83A25-E714-C1CE-B82D-3A87A5B87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22399"/>
              </p:ext>
            </p:extLst>
          </p:nvPr>
        </p:nvGraphicFramePr>
        <p:xfrm>
          <a:off x="440614" y="2150556"/>
          <a:ext cx="1161471" cy="44082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1471">
                  <a:extLst>
                    <a:ext uri="{9D8B030D-6E8A-4147-A177-3AD203B41FA5}">
                      <a16:colId xmlns:a16="http://schemas.microsoft.com/office/drawing/2014/main" val="99364307"/>
                    </a:ext>
                  </a:extLst>
                </a:gridCol>
              </a:tblGrid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Australia*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911983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Brazil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618397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Canada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746552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China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742422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France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147381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Germany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652535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India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447494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Italy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812960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Japan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506735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Korea, Rep.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512115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Mexico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362274"/>
                  </a:ext>
                </a:extLst>
              </a:tr>
              <a:tr h="44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Russian Federation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647998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Spain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290907"/>
                  </a:ext>
                </a:extLst>
              </a:tr>
              <a:tr h="44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United Kingdom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013613"/>
                  </a:ext>
                </a:extLst>
              </a:tr>
              <a:tr h="268759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United States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318269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12069FF-7500-0929-1A35-ABEE9F973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180920"/>
              </p:ext>
            </p:extLst>
          </p:nvPr>
        </p:nvGraphicFramePr>
        <p:xfrm>
          <a:off x="1812590" y="2301558"/>
          <a:ext cx="847755" cy="2941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7755">
                  <a:extLst>
                    <a:ext uri="{9D8B030D-6E8A-4147-A177-3AD203B41FA5}">
                      <a16:colId xmlns:a16="http://schemas.microsoft.com/office/drawing/2014/main" val="111761455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Argentina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10507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Belgium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30503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Czechia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51237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Denmark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1724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Estonia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1226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Finland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26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Hong Kong SAR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016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Indonesia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4457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Ireland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2445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Latvia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21486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Lithuania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4644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Luxembourg</a:t>
                      </a:r>
                      <a:endParaRPr lang="en-US" sz="13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8074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3AE33537-496E-5ED5-5A49-FFB21E805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125807"/>
              </p:ext>
            </p:extLst>
          </p:nvPr>
        </p:nvGraphicFramePr>
        <p:xfrm>
          <a:off x="2661203" y="2320030"/>
          <a:ext cx="969127" cy="2712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9127">
                  <a:extLst>
                    <a:ext uri="{9D8B030D-6E8A-4147-A177-3AD203B41FA5}">
                      <a16:colId xmlns:a16="http://schemas.microsoft.com/office/drawing/2014/main" val="417186910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Netherlands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694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Norway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1994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Portugal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8334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Saudi Arabia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7162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Singapore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5141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South Africa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74357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Sweden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63414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Switzerland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9920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Thailand</a:t>
                      </a:r>
                      <a:endParaRPr lang="en-US" sz="1400" b="0" i="0" u="none" strike="noStrike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9868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solidFill>
                            <a:sysClr val="windowText" lastClr="000000"/>
                          </a:solidFill>
                          <a:effectLst/>
                        </a:rPr>
                        <a:t>Turkiye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358152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United Arab Emirates</a:t>
                      </a:r>
                      <a:endParaRPr lang="en-US" sz="14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251132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11B2DE6-EEBB-CB18-4673-D32F1E6CFD8F}"/>
              </a:ext>
            </a:extLst>
          </p:cNvPr>
          <p:cNvSpPr txBox="1"/>
          <p:nvPr/>
        </p:nvSpPr>
        <p:spPr>
          <a:xfrm>
            <a:off x="1981041" y="6488668"/>
            <a:ext cx="1211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ysClr val="windowText" lastClr="000000"/>
                </a:solidFill>
              </a:rPr>
              <a:t>* </a:t>
            </a:r>
            <a:r>
              <a:rPr lang="en-US" sz="1200">
                <a:solidFill>
                  <a:sysClr val="windowText" lastClr="000000"/>
                </a:solidFill>
              </a:rPr>
              <a:t>Adopted IESSA</a:t>
            </a:r>
            <a:endParaRPr lang="en-US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75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842497-2EF8-50D4-FF4F-08E381B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45" name="Picture 44" descr="A hexagon with text&#10;&#10;Description automatically generated">
            <a:extLst>
              <a:ext uri="{FF2B5EF4-FFF2-40B4-BE49-F238E27FC236}">
                <a16:creationId xmlns:a16="http://schemas.microsoft.com/office/drawing/2014/main" id="{D14EB192-A121-7076-24AC-8FF0A1087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598" y="1687936"/>
            <a:ext cx="3996804" cy="5170064"/>
          </a:xfrm>
          <a:prstGeom prst="rect">
            <a:avLst/>
          </a:prstGeom>
        </p:spPr>
      </p:pic>
      <p:sp>
        <p:nvSpPr>
          <p:cNvPr id="29" name="Title 7">
            <a:extLst>
              <a:ext uri="{FF2B5EF4-FFF2-40B4-BE49-F238E27FC236}">
                <a16:creationId xmlns:a16="http://schemas.microsoft.com/office/drawing/2014/main" id="{4C8A74B1-38CB-EFCB-95FD-3895109E12AF}"/>
              </a:ext>
            </a:extLst>
          </p:cNvPr>
          <p:cNvSpPr txBox="1">
            <a:spLocks/>
          </p:cNvSpPr>
          <p:nvPr/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/>
              <a:t>Engagement Focus – Trilogy of Standards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0E07B24C-2E7D-1283-4EEC-68F6B2BBDEA4}"/>
              </a:ext>
            </a:extLst>
          </p:cNvPr>
          <p:cNvSpPr/>
          <p:nvPr/>
        </p:nvSpPr>
        <p:spPr>
          <a:xfrm>
            <a:off x="8458987" y="1814659"/>
            <a:ext cx="3135984" cy="2298569"/>
          </a:xfrm>
          <a:prstGeom prst="wedgeRoundRectCallout">
            <a:avLst>
              <a:gd name="adj1" fmla="val -60668"/>
              <a:gd name="adj2" fmla="val -3686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Essential for reliable, credible, and trustworthy sustainability information</a:t>
            </a:r>
          </a:p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Foundation of a robust global ecosystem for sustainability reporting and assurance</a:t>
            </a:r>
          </a:p>
        </p:txBody>
      </p: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09EF2E67-6100-5CD1-6234-D9BDCA9FBCF5}"/>
              </a:ext>
            </a:extLst>
          </p:cNvPr>
          <p:cNvSpPr/>
          <p:nvPr/>
        </p:nvSpPr>
        <p:spPr>
          <a:xfrm>
            <a:off x="597029" y="3658138"/>
            <a:ext cx="3135984" cy="2298569"/>
          </a:xfrm>
          <a:prstGeom prst="wedgeRoundRectCallout">
            <a:avLst>
              <a:gd name="adj1" fmla="val 61475"/>
              <a:gd name="adj2" fmla="val -37322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IESBA/ISSB engagement on matters of mutual interest, including the importance of the trinity of standards</a:t>
            </a:r>
          </a:p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en-US">
                <a:solidFill>
                  <a:schemeClr val="accent2">
                    <a:lumMod val="75000"/>
                  </a:schemeClr>
                </a:solidFill>
              </a:rPr>
              <a:t>Next meeting will include </a:t>
            </a:r>
            <a:r>
              <a:rPr lang="en-US" b="1">
                <a:solidFill>
                  <a:schemeClr val="accent2">
                    <a:lumMod val="75000"/>
                  </a:schemeClr>
                </a:solidFill>
              </a:rPr>
              <a:t>IESBA/IAASB/ISSB</a:t>
            </a:r>
          </a:p>
        </p:txBody>
      </p:sp>
    </p:spTree>
    <p:extLst>
      <p:ext uri="{BB962C8B-B14F-4D97-AF65-F5344CB8AC3E}">
        <p14:creationId xmlns:p14="http://schemas.microsoft.com/office/powerpoint/2010/main" val="3787062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1E32F-F29D-F953-AC05-79F1E48F0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Stakeholder Engagement 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7A8B64-26A0-A4DF-325A-69BE1F52E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4358B1B-7982-1B28-77D8-B088A5637BD6}"/>
              </a:ext>
            </a:extLst>
          </p:cNvPr>
          <p:cNvSpPr/>
          <p:nvPr/>
        </p:nvSpPr>
        <p:spPr>
          <a:xfrm>
            <a:off x="534185" y="1605400"/>
            <a:ext cx="11123629" cy="1503741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/>
              <a:t>Expanded the stakeholder engagement map to include 36 potential initial stakeholders and will track: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Engagement opportunities with decision-making authorities and other stakeholders in targeted jurisdictions to build partner support, encourage adoption, raise awareness, and/or build inter-operability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Engagement activities and intended outcomes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7A8CD1-9A54-DCAD-7F90-FE68AB05A8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421812"/>
              </p:ext>
            </p:extLst>
          </p:nvPr>
        </p:nvGraphicFramePr>
        <p:xfrm>
          <a:off x="777295" y="3426294"/>
          <a:ext cx="1063740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9996">
                  <a:extLst>
                    <a:ext uri="{9D8B030D-6E8A-4147-A177-3AD203B41FA5}">
                      <a16:colId xmlns:a16="http://schemas.microsoft.com/office/drawing/2014/main" val="3802268057"/>
                    </a:ext>
                  </a:extLst>
                </a:gridCol>
                <a:gridCol w="1555422">
                  <a:extLst>
                    <a:ext uri="{9D8B030D-6E8A-4147-A177-3AD203B41FA5}">
                      <a16:colId xmlns:a16="http://schemas.microsoft.com/office/drawing/2014/main" val="2344383859"/>
                    </a:ext>
                  </a:extLst>
                </a:gridCol>
                <a:gridCol w="3063712">
                  <a:extLst>
                    <a:ext uri="{9D8B030D-6E8A-4147-A177-3AD203B41FA5}">
                      <a16:colId xmlns:a16="http://schemas.microsoft.com/office/drawing/2014/main" val="317551172"/>
                    </a:ext>
                  </a:extLst>
                </a:gridCol>
                <a:gridCol w="1488277">
                  <a:extLst>
                    <a:ext uri="{9D8B030D-6E8A-4147-A177-3AD203B41FA5}">
                      <a16:colId xmlns:a16="http://schemas.microsoft.com/office/drawing/2014/main" val="727595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Stakeholder 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Stakeholder 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733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Professional Accountancy Organizations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Global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37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Regulators and Other Oversight Bodies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Latin America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613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Companies / CFO 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Asia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201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Standard Setters (incl. sustainability reporting)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071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Non-PA Organizations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Middle 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31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Other Partnerships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Africa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230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251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91F429-EB10-3897-207B-7B039E239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40B829-5BFB-FCA4-9E08-666AAC47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706033"/>
            <a:ext cx="5527088" cy="4978231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Both"/>
            </a:pPr>
            <a:r>
              <a:rPr lang="en-US" sz="20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Provide views on the A&amp;I WG’s:</a:t>
            </a:r>
          </a:p>
          <a:p>
            <a:pPr marL="687388" marR="0" lvl="0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Approach and activities;</a:t>
            </a:r>
          </a:p>
          <a:p>
            <a:pPr marL="687388" marR="0" lvl="0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Identified jurisdictions for prioritization; and</a:t>
            </a:r>
          </a:p>
          <a:p>
            <a:pPr marL="687388" indent="-347663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000" kern="400">
                <a:latin typeface="+mj-lt"/>
                <a:cs typeface="Times New Roman" panose="02020603050405020304" pitchFamily="18" charset="0"/>
              </a:rPr>
              <a:t>Any other A&amp;I areas to address</a:t>
            </a: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+mj-lt"/>
              <a:buAutoNum type="alphaLcParenBoth"/>
            </a:pPr>
            <a:r>
              <a:rPr lang="en-US" sz="2000" kern="4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Provide feedback after the Board meeting on potential stakeholder engagement and partnership opportunities in your jurisdiction</a:t>
            </a:r>
            <a:endParaRPr lang="en-US" sz="200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Graphic 9" descr="Questions with solid fill">
            <a:extLst>
              <a:ext uri="{FF2B5EF4-FFF2-40B4-BE49-F238E27FC236}">
                <a16:creationId xmlns:a16="http://schemas.microsoft.com/office/drawing/2014/main" id="{50EBDA19-D144-63DF-7722-7E0E82BA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7413" y="5067124"/>
            <a:ext cx="1865933" cy="1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81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7177" y="1386247"/>
            <a:ext cx="4807185" cy="44516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Segoe UI" panose="020B0502040204020203" pitchFamily="34" charset="0"/>
              </a:rPr>
              <a:t>IESBA/IAASB Joint Launch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Segoe UI" panose="020B0502040204020203" pitchFamily="34" charset="0"/>
              </a:rPr>
              <a:t>Global Webinars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sz="2400">
                <a:latin typeface="Segoe UI" panose="020B0502040204020203" pitchFamily="34" charset="0"/>
              </a:rPr>
              <a:t>Additional Planned Materials</a:t>
            </a:r>
          </a:p>
          <a:p>
            <a:pPr>
              <a:lnSpc>
                <a:spcPct val="150000"/>
              </a:lnSpc>
            </a:pPr>
            <a:r>
              <a:rPr lang="en-US"/>
              <a:t>Collaboration with IFAC/IAASB</a:t>
            </a:r>
            <a:endParaRPr lang="en-US" sz="2400">
              <a:latin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Segoe UI" panose="020B0502040204020203" pitchFamily="34" charset="0"/>
              </a:rPr>
              <a:t>Jurisdictional Prioritization</a:t>
            </a:r>
          </a:p>
          <a:p>
            <a:pPr>
              <a:lnSpc>
                <a:spcPct val="150000"/>
              </a:lnSpc>
            </a:pPr>
            <a:r>
              <a:rPr lang="en-US"/>
              <a:t>IESBA/IAASB/ISSB Coordination</a:t>
            </a:r>
          </a:p>
          <a:p>
            <a:pPr>
              <a:lnSpc>
                <a:spcPct val="150000"/>
              </a:lnSpc>
            </a:pPr>
            <a:r>
              <a:rPr lang="en-US" sz="2400"/>
              <a:t>Stakeholder Engagement</a:t>
            </a: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2AF565-C51B-5059-740D-D116DCAA847D}"/>
              </a:ext>
            </a:extLst>
          </p:cNvPr>
          <p:cNvSpPr/>
          <p:nvPr/>
        </p:nvSpPr>
        <p:spPr>
          <a:xfrm>
            <a:off x="552270" y="1828800"/>
            <a:ext cx="6713416" cy="2305976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842497-2EF8-50D4-FF4F-08E381B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1CABBD-9D99-0A56-ADE5-85AC3F3984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98742" y="4352320"/>
            <a:ext cx="3066943" cy="1880086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sz="1400" spc="10">
                <a:solidFill>
                  <a:schemeClr val="bg2"/>
                </a:solidFill>
                <a:latin typeface="Arial"/>
                <a:cs typeface="Arial"/>
              </a:rPr>
              <a:t>Learn</a:t>
            </a:r>
            <a:r>
              <a:rPr lang="en-US" sz="1400" spc="7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US" sz="1400" spc="10">
                <a:solidFill>
                  <a:schemeClr val="bg2"/>
                </a:solidFill>
                <a:latin typeface="Arial"/>
                <a:cs typeface="Arial"/>
              </a:rPr>
              <a:t>More</a:t>
            </a:r>
            <a:r>
              <a:rPr lang="en-US" sz="1400" spc="75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US" sz="1400" spc="10">
                <a:solidFill>
                  <a:schemeClr val="bg2"/>
                </a:solidFill>
                <a:latin typeface="Arial"/>
                <a:cs typeface="Arial"/>
              </a:rPr>
              <a:t>Through</a:t>
            </a:r>
            <a:r>
              <a:rPr lang="en-US" sz="1400" spc="7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US" sz="1400">
                <a:solidFill>
                  <a:schemeClr val="bg2"/>
                </a:solidFill>
                <a:latin typeface="Arial"/>
                <a:cs typeface="Arial"/>
              </a:rPr>
              <a:t>Fact</a:t>
            </a:r>
            <a:r>
              <a:rPr lang="en-US" sz="1400" spc="75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US" sz="1400" spc="-10">
                <a:solidFill>
                  <a:schemeClr val="bg2"/>
                </a:solidFill>
                <a:latin typeface="Arial"/>
                <a:cs typeface="Arial"/>
              </a:rPr>
              <a:t>Sheets:</a:t>
            </a:r>
            <a:endParaRPr lang="en-US" sz="140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42" name="object 20">
            <a:hlinkClick r:id="rId2"/>
            <a:extLst>
              <a:ext uri="{FF2B5EF4-FFF2-40B4-BE49-F238E27FC236}">
                <a16:creationId xmlns:a16="http://schemas.microsoft.com/office/drawing/2014/main" id="{439250B4-3D88-997E-6795-F5EAEF18579A}"/>
              </a:ext>
            </a:extLst>
          </p:cNvPr>
          <p:cNvSpPr/>
          <p:nvPr/>
        </p:nvSpPr>
        <p:spPr>
          <a:xfrm>
            <a:off x="4382798" y="5090357"/>
            <a:ext cx="2719579" cy="288877"/>
          </a:xfrm>
          <a:custGeom>
            <a:avLst/>
            <a:gdLst/>
            <a:ahLst/>
            <a:cxnLst/>
            <a:rect l="l" t="t" r="r" b="b"/>
            <a:pathLst>
              <a:path w="1618615" h="344804">
                <a:moveTo>
                  <a:pt x="1618488" y="0"/>
                </a:moveTo>
                <a:lnTo>
                  <a:pt x="0" y="0"/>
                </a:lnTo>
                <a:lnTo>
                  <a:pt x="0" y="344423"/>
                </a:lnTo>
                <a:lnTo>
                  <a:pt x="1618488" y="344423"/>
                </a:lnTo>
                <a:lnTo>
                  <a:pt x="1618488" y="0"/>
                </a:lnTo>
                <a:close/>
              </a:path>
            </a:pathLst>
          </a:custGeom>
          <a:solidFill>
            <a:srgbClr val="AAC2BD"/>
          </a:solidFill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32" name="object 14">
            <a:hlinkClick r:id="rId2"/>
            <a:extLst>
              <a:ext uri="{FF2B5EF4-FFF2-40B4-BE49-F238E27FC236}">
                <a16:creationId xmlns:a16="http://schemas.microsoft.com/office/drawing/2014/main" id="{2507D601-E725-95EF-433D-670F1E3C66FD}"/>
              </a:ext>
            </a:extLst>
          </p:cNvPr>
          <p:cNvSpPr/>
          <p:nvPr/>
        </p:nvSpPr>
        <p:spPr>
          <a:xfrm>
            <a:off x="4378227" y="5440541"/>
            <a:ext cx="2719579" cy="288877"/>
          </a:xfrm>
          <a:custGeom>
            <a:avLst/>
            <a:gdLst/>
            <a:ahLst/>
            <a:cxnLst/>
            <a:rect l="l" t="t" r="r" b="b"/>
            <a:pathLst>
              <a:path w="1618615" h="344804">
                <a:moveTo>
                  <a:pt x="1618488" y="0"/>
                </a:moveTo>
                <a:lnTo>
                  <a:pt x="0" y="0"/>
                </a:lnTo>
                <a:lnTo>
                  <a:pt x="0" y="344424"/>
                </a:lnTo>
                <a:lnTo>
                  <a:pt x="1618488" y="344424"/>
                </a:lnTo>
                <a:lnTo>
                  <a:pt x="1618488" y="0"/>
                </a:lnTo>
                <a:close/>
              </a:path>
            </a:pathLst>
          </a:custGeom>
          <a:solidFill>
            <a:srgbClr val="DAC49B"/>
          </a:solidFill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33" name="object 15">
            <a:extLst>
              <a:ext uri="{FF2B5EF4-FFF2-40B4-BE49-F238E27FC236}">
                <a16:creationId xmlns:a16="http://schemas.microsoft.com/office/drawing/2014/main" id="{2652A13A-7E8F-8839-12B4-2CD915EBD45F}"/>
              </a:ext>
            </a:extLst>
          </p:cNvPr>
          <p:cNvSpPr txBox="1"/>
          <p:nvPr/>
        </p:nvSpPr>
        <p:spPr>
          <a:xfrm>
            <a:off x="4388642" y="5122361"/>
            <a:ext cx="2348529" cy="1912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7790">
              <a:lnSpc>
                <a:spcPct val="100000"/>
              </a:lnSpc>
              <a:tabLst>
                <a:tab pos="1765935" algn="l"/>
              </a:tabLst>
            </a:pPr>
            <a:r>
              <a:rPr sz="1400" spc="-45">
                <a:latin typeface="+mj-lt"/>
                <a:cs typeface="Arial"/>
                <a:hlinkClick r:id="rId2"/>
              </a:rPr>
              <a:t>IESBA</a:t>
            </a:r>
            <a:r>
              <a:rPr sz="1400" spc="-15">
                <a:latin typeface="+mj-lt"/>
                <a:cs typeface="Arial"/>
                <a:hlinkClick r:id="rId2"/>
              </a:rPr>
              <a:t> </a:t>
            </a:r>
            <a:r>
              <a:rPr sz="1400" spc="-10">
                <a:latin typeface="+mj-lt"/>
                <a:cs typeface="Arial"/>
                <a:hlinkClick r:id="rId2"/>
              </a:rPr>
              <a:t>IESSA</a:t>
            </a:r>
            <a:endParaRPr sz="1400">
              <a:latin typeface="+mj-lt"/>
              <a:cs typeface="Arial"/>
            </a:endParaRPr>
          </a:p>
        </p:txBody>
      </p:sp>
      <p:sp>
        <p:nvSpPr>
          <p:cNvPr id="35" name="object 17">
            <a:hlinkClick r:id="rId2"/>
            <a:extLst>
              <a:ext uri="{FF2B5EF4-FFF2-40B4-BE49-F238E27FC236}">
                <a16:creationId xmlns:a16="http://schemas.microsoft.com/office/drawing/2014/main" id="{9ADAF753-B817-D2BB-FFB7-07D280E1147D}"/>
              </a:ext>
            </a:extLst>
          </p:cNvPr>
          <p:cNvSpPr/>
          <p:nvPr/>
        </p:nvSpPr>
        <p:spPr>
          <a:xfrm>
            <a:off x="4378227" y="4723725"/>
            <a:ext cx="2724150" cy="288877"/>
          </a:xfrm>
          <a:custGeom>
            <a:avLst/>
            <a:gdLst/>
            <a:ahLst/>
            <a:cxnLst/>
            <a:rect l="l" t="t" r="r" b="b"/>
            <a:pathLst>
              <a:path w="1618614" h="344804">
                <a:moveTo>
                  <a:pt x="1618488" y="0"/>
                </a:moveTo>
                <a:lnTo>
                  <a:pt x="0" y="0"/>
                </a:lnTo>
                <a:lnTo>
                  <a:pt x="0" y="344423"/>
                </a:lnTo>
                <a:lnTo>
                  <a:pt x="1618488" y="344423"/>
                </a:lnTo>
                <a:lnTo>
                  <a:pt x="1618488" y="0"/>
                </a:lnTo>
                <a:close/>
              </a:path>
            </a:pathLst>
          </a:custGeom>
          <a:solidFill>
            <a:srgbClr val="DAC49B"/>
          </a:solidFill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36" name="object 18">
            <a:extLst>
              <a:ext uri="{FF2B5EF4-FFF2-40B4-BE49-F238E27FC236}">
                <a16:creationId xmlns:a16="http://schemas.microsoft.com/office/drawing/2014/main" id="{BAD89337-0F91-5169-4E8C-9779F38C7DD1}"/>
              </a:ext>
            </a:extLst>
          </p:cNvPr>
          <p:cNvSpPr txBox="1"/>
          <p:nvPr/>
        </p:nvSpPr>
        <p:spPr>
          <a:xfrm>
            <a:off x="4472160" y="4741519"/>
            <a:ext cx="2238985" cy="1966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800"/>
              </a:lnSpc>
              <a:spcBef>
                <a:spcPts val="100"/>
              </a:spcBef>
            </a:pPr>
            <a:r>
              <a:rPr sz="1400" spc="-45">
                <a:cs typeface="Arial"/>
                <a:hlinkClick r:id="rId2"/>
              </a:rPr>
              <a:t>IESBA</a:t>
            </a:r>
            <a:r>
              <a:rPr sz="1400" spc="-15">
                <a:cs typeface="Arial"/>
                <a:hlinkClick r:id="rId2"/>
              </a:rPr>
              <a:t> </a:t>
            </a:r>
            <a:r>
              <a:rPr sz="1400" spc="-10">
                <a:cs typeface="Arial"/>
                <a:hlinkClick r:id="rId2"/>
              </a:rPr>
              <a:t>Sustainability Reporting</a:t>
            </a:r>
            <a:endParaRPr sz="1400">
              <a:cs typeface="Arial"/>
            </a:endParaRPr>
          </a:p>
        </p:txBody>
      </p:sp>
      <p:sp>
        <p:nvSpPr>
          <p:cNvPr id="38" name="object 20">
            <a:hlinkClick r:id="rId2"/>
            <a:extLst>
              <a:ext uri="{FF2B5EF4-FFF2-40B4-BE49-F238E27FC236}">
                <a16:creationId xmlns:a16="http://schemas.microsoft.com/office/drawing/2014/main" id="{A7F27E8F-928B-D05A-3BFC-4357D0EFA407}"/>
              </a:ext>
            </a:extLst>
          </p:cNvPr>
          <p:cNvSpPr/>
          <p:nvPr/>
        </p:nvSpPr>
        <p:spPr>
          <a:xfrm>
            <a:off x="4382798" y="5802032"/>
            <a:ext cx="2719579" cy="288877"/>
          </a:xfrm>
          <a:custGeom>
            <a:avLst/>
            <a:gdLst/>
            <a:ahLst/>
            <a:cxnLst/>
            <a:rect l="l" t="t" r="r" b="b"/>
            <a:pathLst>
              <a:path w="1618615" h="344804">
                <a:moveTo>
                  <a:pt x="1618488" y="0"/>
                </a:moveTo>
                <a:lnTo>
                  <a:pt x="0" y="0"/>
                </a:lnTo>
                <a:lnTo>
                  <a:pt x="0" y="344423"/>
                </a:lnTo>
                <a:lnTo>
                  <a:pt x="1618488" y="344423"/>
                </a:lnTo>
                <a:lnTo>
                  <a:pt x="1618488" y="0"/>
                </a:lnTo>
                <a:close/>
              </a:path>
            </a:pathLst>
          </a:custGeom>
          <a:solidFill>
            <a:srgbClr val="AAC2BD"/>
          </a:solidFill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39" name="object 21">
            <a:extLst>
              <a:ext uri="{FF2B5EF4-FFF2-40B4-BE49-F238E27FC236}">
                <a16:creationId xmlns:a16="http://schemas.microsoft.com/office/drawing/2014/main" id="{1DEBFC37-EC05-F60C-82C3-2CA67AEFA764}"/>
              </a:ext>
            </a:extLst>
          </p:cNvPr>
          <p:cNvSpPr txBox="1"/>
          <p:nvPr/>
        </p:nvSpPr>
        <p:spPr>
          <a:xfrm>
            <a:off x="4492613" y="5840718"/>
            <a:ext cx="2198080" cy="1912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45">
                <a:cs typeface="Arial"/>
                <a:hlinkClick r:id="rId2"/>
              </a:rPr>
              <a:t>IAASB</a:t>
            </a:r>
            <a:r>
              <a:rPr sz="1400" spc="-15">
                <a:cs typeface="Arial"/>
                <a:hlinkClick r:id="rId2"/>
              </a:rPr>
              <a:t> </a:t>
            </a:r>
            <a:r>
              <a:rPr sz="1400" spc="-75">
                <a:cs typeface="Arial"/>
                <a:hlinkClick r:id="rId2"/>
              </a:rPr>
              <a:t>ISSA</a:t>
            </a:r>
            <a:r>
              <a:rPr sz="1400" spc="-10">
                <a:cs typeface="Arial"/>
                <a:hlinkClick r:id="rId2"/>
              </a:rPr>
              <a:t> </a:t>
            </a:r>
            <a:r>
              <a:rPr lang="en-US" sz="1400" spc="-20">
                <a:cs typeface="Arial"/>
                <a:hlinkClick r:id="rId2"/>
              </a:rPr>
              <a:t>5</a:t>
            </a:r>
            <a:r>
              <a:rPr sz="1400" spc="-20">
                <a:cs typeface="Arial"/>
                <a:hlinkClick r:id="rId2"/>
              </a:rPr>
              <a:t>000</a:t>
            </a:r>
            <a:endParaRPr sz="1400">
              <a:cs typeface="Arial"/>
            </a:endParaRPr>
          </a:p>
        </p:txBody>
      </p:sp>
      <p:sp>
        <p:nvSpPr>
          <p:cNvPr id="41" name="object 15">
            <a:extLst>
              <a:ext uri="{FF2B5EF4-FFF2-40B4-BE49-F238E27FC236}">
                <a16:creationId xmlns:a16="http://schemas.microsoft.com/office/drawing/2014/main" id="{863CA34D-BAE9-8ABE-98F0-D6CF4BB39E61}"/>
              </a:ext>
            </a:extLst>
          </p:cNvPr>
          <p:cNvSpPr txBox="1"/>
          <p:nvPr/>
        </p:nvSpPr>
        <p:spPr>
          <a:xfrm>
            <a:off x="4388642" y="5478860"/>
            <a:ext cx="2474304" cy="1912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7790">
              <a:lnSpc>
                <a:spcPct val="100000"/>
              </a:lnSpc>
              <a:tabLst>
                <a:tab pos="1765935" algn="l"/>
              </a:tabLst>
            </a:pPr>
            <a:r>
              <a:rPr sz="1400" spc="-45">
                <a:latin typeface="+mj-lt"/>
                <a:cs typeface="Arial"/>
                <a:hlinkClick r:id="rId2"/>
              </a:rPr>
              <a:t>IESBA</a:t>
            </a:r>
            <a:r>
              <a:rPr sz="1400" spc="-15">
                <a:latin typeface="+mj-lt"/>
                <a:cs typeface="Arial"/>
                <a:hlinkClick r:id="rId2"/>
              </a:rPr>
              <a:t> </a:t>
            </a:r>
            <a:r>
              <a:rPr sz="1400" spc="-10">
                <a:latin typeface="+mj-lt"/>
                <a:cs typeface="Arial"/>
                <a:hlinkClick r:id="rId2"/>
              </a:rPr>
              <a:t>Experts</a:t>
            </a:r>
            <a:endParaRPr sz="1400">
              <a:latin typeface="+mj-lt"/>
              <a:cs typeface="Arial"/>
            </a:endParaRPr>
          </a:p>
        </p:txBody>
      </p:sp>
      <p:pic>
        <p:nvPicPr>
          <p:cNvPr id="45" name="Picture 44" descr="A hexagon with text&#10;&#10;Description automatically generated">
            <a:extLst>
              <a:ext uri="{FF2B5EF4-FFF2-40B4-BE49-F238E27FC236}">
                <a16:creationId xmlns:a16="http://schemas.microsoft.com/office/drawing/2014/main" id="{D14EB192-A121-7076-24AC-8FF0A1087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778" y="1055662"/>
            <a:ext cx="4084626" cy="528366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FCDB052-557D-9573-104B-4D1467993D62}"/>
              </a:ext>
            </a:extLst>
          </p:cNvPr>
          <p:cNvGrpSpPr/>
          <p:nvPr/>
        </p:nvGrpSpPr>
        <p:grpSpPr>
          <a:xfrm>
            <a:off x="552269" y="4352320"/>
            <a:ext cx="3421380" cy="648983"/>
            <a:chOff x="160020" y="4361848"/>
            <a:chExt cx="3421380" cy="648983"/>
          </a:xfrm>
        </p:grpSpPr>
        <p:sp>
          <p:nvSpPr>
            <p:cNvPr id="49" name="object 9">
              <a:extLst>
                <a:ext uri="{FF2B5EF4-FFF2-40B4-BE49-F238E27FC236}">
                  <a16:creationId xmlns:a16="http://schemas.microsoft.com/office/drawing/2014/main" id="{05688B29-799F-4431-7109-67EEE9AE8E74}"/>
                </a:ext>
              </a:extLst>
            </p:cNvPr>
            <p:cNvSpPr/>
            <p:nvPr/>
          </p:nvSpPr>
          <p:spPr>
            <a:xfrm>
              <a:off x="160020" y="4361861"/>
              <a:ext cx="3421380" cy="648970"/>
            </a:xfrm>
            <a:custGeom>
              <a:avLst/>
              <a:gdLst/>
              <a:ahLst/>
              <a:cxnLst/>
              <a:rect l="l" t="t" r="r" b="b"/>
              <a:pathLst>
                <a:path w="3314700" h="648970">
                  <a:moveTo>
                    <a:pt x="3314700" y="0"/>
                  </a:moveTo>
                  <a:lnTo>
                    <a:pt x="0" y="0"/>
                  </a:lnTo>
                  <a:lnTo>
                    <a:pt x="0" y="648462"/>
                  </a:lnTo>
                  <a:lnTo>
                    <a:pt x="3314700" y="648462"/>
                  </a:lnTo>
                  <a:lnTo>
                    <a:pt x="331470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15">
              <a:extLst>
                <a:ext uri="{FF2B5EF4-FFF2-40B4-BE49-F238E27FC236}">
                  <a16:creationId xmlns:a16="http://schemas.microsoft.com/office/drawing/2014/main" id="{88A79274-BF10-4229-6AD2-AF7C750D1BE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2926" y="4361848"/>
              <a:ext cx="648474" cy="64847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94149B7-45D8-2E55-9309-46DB5120B105}"/>
                </a:ext>
              </a:extLst>
            </p:cNvPr>
            <p:cNvSpPr txBox="1"/>
            <p:nvPr/>
          </p:nvSpPr>
          <p:spPr>
            <a:xfrm>
              <a:off x="637366" y="4470903"/>
              <a:ext cx="241135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spc="-65">
                  <a:solidFill>
                    <a:srgbClr val="FFFFFF"/>
                  </a:solidFill>
                  <a:cs typeface="Arial"/>
                  <a:hlinkClick r:id="rId2"/>
                </a:rPr>
                <a:t>IESBA</a:t>
              </a:r>
              <a:r>
                <a:rPr lang="en-US" sz="1400" spc="15">
                  <a:solidFill>
                    <a:srgbClr val="FFFFFF"/>
                  </a:solidFill>
                  <a:cs typeface="Arial"/>
                  <a:hlinkClick r:id="rId2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2"/>
                </a:rPr>
                <a:t>Sustainability</a:t>
              </a:r>
              <a:r>
                <a:rPr lang="en-US" sz="1400" spc="15">
                  <a:solidFill>
                    <a:srgbClr val="FFFFFF"/>
                  </a:solidFill>
                  <a:cs typeface="Arial"/>
                  <a:hlinkClick r:id="rId2"/>
                </a:rPr>
                <a:t> </a:t>
              </a:r>
              <a:r>
                <a:rPr lang="en-US" sz="1400" spc="-10">
                  <a:solidFill>
                    <a:srgbClr val="FFFFFF"/>
                  </a:solidFill>
                  <a:cs typeface="Arial"/>
                  <a:hlinkClick r:id="rId2"/>
                </a:rPr>
                <a:t>Reporting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2"/>
                </a:rPr>
                <a:t>and</a:t>
              </a:r>
              <a:r>
                <a:rPr lang="en-US" sz="1400" spc="10">
                  <a:solidFill>
                    <a:srgbClr val="FFFFFF"/>
                  </a:solidFill>
                  <a:cs typeface="Arial"/>
                  <a:hlinkClick r:id="rId2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2"/>
                </a:rPr>
                <a:t>Assurance</a:t>
              </a:r>
              <a:r>
                <a:rPr lang="en-US" sz="1400" spc="10">
                  <a:solidFill>
                    <a:srgbClr val="FFFFFF"/>
                  </a:solidFill>
                  <a:cs typeface="Arial"/>
                  <a:hlinkClick r:id="rId2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2"/>
                </a:rPr>
                <a:t>focus</a:t>
              </a:r>
              <a:r>
                <a:rPr lang="en-US" sz="1400" spc="10">
                  <a:solidFill>
                    <a:srgbClr val="FFFFFF"/>
                  </a:solidFill>
                  <a:cs typeface="Arial"/>
                  <a:hlinkClick r:id="rId2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2"/>
                </a:rPr>
                <a:t>page</a:t>
              </a:r>
              <a:endParaRPr lang="en-US" sz="1400">
                <a:cs typeface="Arial"/>
              </a:endParaRPr>
            </a:p>
          </p:txBody>
        </p:sp>
        <p:grpSp>
          <p:nvGrpSpPr>
            <p:cNvPr id="12" name="Graphic 10">
              <a:extLst>
                <a:ext uri="{FF2B5EF4-FFF2-40B4-BE49-F238E27FC236}">
                  <a16:creationId xmlns:a16="http://schemas.microsoft.com/office/drawing/2014/main" id="{6849A16B-E375-CD66-4E71-AE7FBA728CEA}"/>
                </a:ext>
              </a:extLst>
            </p:cNvPr>
            <p:cNvGrpSpPr/>
            <p:nvPr/>
          </p:nvGrpSpPr>
          <p:grpSpPr>
            <a:xfrm>
              <a:off x="253047" y="4547936"/>
              <a:ext cx="276298" cy="276298"/>
              <a:chOff x="152658" y="3147851"/>
              <a:chExt cx="1083503" cy="1083503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D67C2034-A08C-19F1-E825-E7F2FB44790A}"/>
                  </a:ext>
                </a:extLst>
              </p:cNvPr>
              <p:cNvSpPr/>
              <p:nvPr/>
            </p:nvSpPr>
            <p:spPr>
              <a:xfrm>
                <a:off x="152658" y="3147851"/>
                <a:ext cx="1083503" cy="1083503"/>
              </a:xfrm>
              <a:custGeom>
                <a:avLst/>
                <a:gdLst>
                  <a:gd name="connsiteX0" fmla="*/ 541752 w 1083503"/>
                  <a:gd name="connsiteY0" fmla="*/ 1082557 h 1083503"/>
                  <a:gd name="connsiteX1" fmla="*/ 1083504 w 1083503"/>
                  <a:gd name="connsiteY1" fmla="*/ 540805 h 1083503"/>
                  <a:gd name="connsiteX2" fmla="*/ 541752 w 1083503"/>
                  <a:gd name="connsiteY2" fmla="*/ 0 h 1083503"/>
                  <a:gd name="connsiteX3" fmla="*/ 0 w 1083503"/>
                  <a:gd name="connsiteY3" fmla="*/ 541752 h 1083503"/>
                  <a:gd name="connsiteX4" fmla="*/ 541752 w 1083503"/>
                  <a:gd name="connsiteY4" fmla="*/ 1083504 h 108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503" h="1083503">
                    <a:moveTo>
                      <a:pt x="541752" y="1082557"/>
                    </a:moveTo>
                    <a:cubicBezTo>
                      <a:pt x="841041" y="1082557"/>
                      <a:pt x="1083504" y="840094"/>
                      <a:pt x="1083504" y="540805"/>
                    </a:cubicBezTo>
                    <a:cubicBezTo>
                      <a:pt x="1083504" y="241515"/>
                      <a:pt x="841041" y="0"/>
                      <a:pt x="541752" y="0"/>
                    </a:cubicBezTo>
                    <a:cubicBezTo>
                      <a:pt x="242462" y="0"/>
                      <a:pt x="0" y="242462"/>
                      <a:pt x="0" y="541752"/>
                    </a:cubicBezTo>
                    <a:cubicBezTo>
                      <a:pt x="0" y="841041"/>
                      <a:pt x="242462" y="1083504"/>
                      <a:pt x="541752" y="1083504"/>
                    </a:cubicBezTo>
                  </a:path>
                </a:pathLst>
              </a:custGeom>
              <a:solidFill>
                <a:schemeClr val="bg1"/>
              </a:solidFill>
              <a:ln w="9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D0BE92A-6CB7-CD4E-441B-4873356B38DA}"/>
                  </a:ext>
                </a:extLst>
              </p:cNvPr>
              <p:cNvSpPr/>
              <p:nvPr/>
            </p:nvSpPr>
            <p:spPr>
              <a:xfrm>
                <a:off x="411221" y="3400731"/>
                <a:ext cx="595737" cy="596684"/>
              </a:xfrm>
              <a:custGeom>
                <a:avLst/>
                <a:gdLst>
                  <a:gd name="connsiteX0" fmla="*/ 595738 w 595737"/>
                  <a:gd name="connsiteY0" fmla="*/ 500079 h 596684"/>
                  <a:gd name="connsiteX1" fmla="*/ 380742 w 595737"/>
                  <a:gd name="connsiteY1" fmla="*/ 285083 h 596684"/>
                  <a:gd name="connsiteX2" fmla="*/ 570165 w 595737"/>
                  <a:gd name="connsiteY2" fmla="*/ 216890 h 596684"/>
                  <a:gd name="connsiteX3" fmla="*/ 581531 w 595737"/>
                  <a:gd name="connsiteY3" fmla="*/ 193212 h 596684"/>
                  <a:gd name="connsiteX4" fmla="*/ 570165 w 595737"/>
                  <a:gd name="connsiteY4" fmla="*/ 181847 h 596684"/>
                  <a:gd name="connsiteX5" fmla="*/ 23678 w 595737"/>
                  <a:gd name="connsiteY5" fmla="*/ 0 h 596684"/>
                  <a:gd name="connsiteX6" fmla="*/ 17995 w 595737"/>
                  <a:gd name="connsiteY6" fmla="*/ 0 h 596684"/>
                  <a:gd name="connsiteX7" fmla="*/ 0 w 595737"/>
                  <a:gd name="connsiteY7" fmla="*/ 18942 h 596684"/>
                  <a:gd name="connsiteX8" fmla="*/ 947 w 595737"/>
                  <a:gd name="connsiteY8" fmla="*/ 24625 h 596684"/>
                  <a:gd name="connsiteX9" fmla="*/ 182794 w 595737"/>
                  <a:gd name="connsiteY9" fmla="*/ 571113 h 596684"/>
                  <a:gd name="connsiteX10" fmla="*/ 206472 w 595737"/>
                  <a:gd name="connsiteY10" fmla="*/ 582478 h 596684"/>
                  <a:gd name="connsiteX11" fmla="*/ 217837 w 595737"/>
                  <a:gd name="connsiteY11" fmla="*/ 571113 h 596684"/>
                  <a:gd name="connsiteX12" fmla="*/ 286030 w 595737"/>
                  <a:gd name="connsiteY12" fmla="*/ 381689 h 596684"/>
                  <a:gd name="connsiteX13" fmla="*/ 501026 w 595737"/>
                  <a:gd name="connsiteY13" fmla="*/ 596685 h 596684"/>
                  <a:gd name="connsiteX14" fmla="*/ 595738 w 595737"/>
                  <a:gd name="connsiteY14" fmla="*/ 501973 h 59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5737" h="596684">
                    <a:moveTo>
                      <a:pt x="595738" y="500079"/>
                    </a:moveTo>
                    <a:lnTo>
                      <a:pt x="380742" y="285083"/>
                    </a:lnTo>
                    <a:lnTo>
                      <a:pt x="570165" y="216890"/>
                    </a:lnTo>
                    <a:cubicBezTo>
                      <a:pt x="579637" y="213102"/>
                      <a:pt x="585319" y="202683"/>
                      <a:pt x="581531" y="193212"/>
                    </a:cubicBezTo>
                    <a:cubicBezTo>
                      <a:pt x="579637" y="187529"/>
                      <a:pt x="575848" y="183741"/>
                      <a:pt x="570165" y="181847"/>
                    </a:cubicBezTo>
                    <a:lnTo>
                      <a:pt x="23678" y="0"/>
                    </a:lnTo>
                    <a:cubicBezTo>
                      <a:pt x="21784" y="0"/>
                      <a:pt x="19889" y="0"/>
                      <a:pt x="17995" y="0"/>
                    </a:cubicBezTo>
                    <a:cubicBezTo>
                      <a:pt x="7577" y="0"/>
                      <a:pt x="0" y="8524"/>
                      <a:pt x="0" y="18942"/>
                    </a:cubicBezTo>
                    <a:cubicBezTo>
                      <a:pt x="0" y="20837"/>
                      <a:pt x="0" y="22731"/>
                      <a:pt x="947" y="24625"/>
                    </a:cubicBezTo>
                    <a:lnTo>
                      <a:pt x="182794" y="571113"/>
                    </a:lnTo>
                    <a:cubicBezTo>
                      <a:pt x="186582" y="580584"/>
                      <a:pt x="197001" y="586266"/>
                      <a:pt x="206472" y="582478"/>
                    </a:cubicBezTo>
                    <a:cubicBezTo>
                      <a:pt x="212155" y="580584"/>
                      <a:pt x="215943" y="576795"/>
                      <a:pt x="217837" y="571113"/>
                    </a:cubicBezTo>
                    <a:lnTo>
                      <a:pt x="286030" y="381689"/>
                    </a:lnTo>
                    <a:lnTo>
                      <a:pt x="501026" y="596685"/>
                    </a:lnTo>
                    <a:lnTo>
                      <a:pt x="595738" y="501973"/>
                    </a:lnTo>
                    <a:close/>
                  </a:path>
                </a:pathLst>
              </a:custGeom>
              <a:solidFill>
                <a:schemeClr val="accent3"/>
              </a:solidFill>
              <a:ln w="9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5B73C-D567-8D30-6FBF-0216AE7D32E5}"/>
              </a:ext>
            </a:extLst>
          </p:cNvPr>
          <p:cNvGrpSpPr/>
          <p:nvPr/>
        </p:nvGrpSpPr>
        <p:grpSpPr>
          <a:xfrm>
            <a:off x="552269" y="5132972"/>
            <a:ext cx="3421380" cy="648983"/>
            <a:chOff x="160020" y="5142500"/>
            <a:chExt cx="3421380" cy="648983"/>
          </a:xfrm>
        </p:grpSpPr>
        <p:sp>
          <p:nvSpPr>
            <p:cNvPr id="55" name="object 10">
              <a:extLst>
                <a:ext uri="{FF2B5EF4-FFF2-40B4-BE49-F238E27FC236}">
                  <a16:creationId xmlns:a16="http://schemas.microsoft.com/office/drawing/2014/main" id="{04CC44E7-DF2F-59DB-44CC-0EBD4EACAD55}"/>
                </a:ext>
              </a:extLst>
            </p:cNvPr>
            <p:cNvSpPr/>
            <p:nvPr/>
          </p:nvSpPr>
          <p:spPr>
            <a:xfrm>
              <a:off x="160020" y="5142513"/>
              <a:ext cx="3421380" cy="648970"/>
            </a:xfrm>
            <a:custGeom>
              <a:avLst/>
              <a:gdLst/>
              <a:ahLst/>
              <a:cxnLst/>
              <a:rect l="l" t="t" r="r" b="b"/>
              <a:pathLst>
                <a:path w="3314700" h="648970">
                  <a:moveTo>
                    <a:pt x="3314700" y="0"/>
                  </a:moveTo>
                  <a:lnTo>
                    <a:pt x="0" y="0"/>
                  </a:lnTo>
                  <a:lnTo>
                    <a:pt x="0" y="648462"/>
                  </a:lnTo>
                  <a:lnTo>
                    <a:pt x="3314700" y="648462"/>
                  </a:lnTo>
                  <a:lnTo>
                    <a:pt x="3314700" y="0"/>
                  </a:lnTo>
                  <a:close/>
                </a:path>
              </a:pathLst>
            </a:custGeom>
            <a:solidFill>
              <a:schemeClr val="accent4">
                <a:alpha val="80417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20">
              <a:extLst>
                <a:ext uri="{FF2B5EF4-FFF2-40B4-BE49-F238E27FC236}">
                  <a16:creationId xmlns:a16="http://schemas.microsoft.com/office/drawing/2014/main" id="{110E2C75-D989-7B7C-46DA-6727D37D51C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2926" y="5142500"/>
              <a:ext cx="648474" cy="64847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B67E05-71C6-2811-6A69-7193DA465AC0}"/>
                </a:ext>
              </a:extLst>
            </p:cNvPr>
            <p:cNvSpPr txBox="1"/>
            <p:nvPr/>
          </p:nvSpPr>
          <p:spPr>
            <a:xfrm>
              <a:off x="637366" y="5251555"/>
              <a:ext cx="2411359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spc="-55">
                  <a:solidFill>
                    <a:srgbClr val="FFFFFF"/>
                  </a:solidFill>
                  <a:cs typeface="Arial"/>
                  <a:hlinkClick r:id="rId6"/>
                </a:rPr>
                <a:t>IAASB</a:t>
              </a:r>
              <a:r>
                <a:rPr lang="en-US" sz="1400" spc="15">
                  <a:solidFill>
                    <a:srgbClr val="FFFFFF"/>
                  </a:solidFill>
                  <a:cs typeface="Arial"/>
                  <a:hlinkClick r:id="rId6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6"/>
                </a:rPr>
                <a:t>Sustainability</a:t>
              </a:r>
              <a:r>
                <a:rPr lang="en-US" sz="1400" spc="15">
                  <a:solidFill>
                    <a:srgbClr val="FFFFFF"/>
                  </a:solidFill>
                  <a:cs typeface="Arial"/>
                  <a:hlinkClick r:id="rId6"/>
                </a:rPr>
                <a:t> </a:t>
              </a:r>
              <a:r>
                <a:rPr lang="en-US" sz="1400" spc="-10">
                  <a:solidFill>
                    <a:srgbClr val="FFFFFF"/>
                  </a:solidFill>
                  <a:cs typeface="Arial"/>
                  <a:hlinkClick r:id="rId6"/>
                </a:rPr>
                <a:t>Assurance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6"/>
                </a:rPr>
                <a:t>focus</a:t>
              </a:r>
              <a:r>
                <a:rPr lang="en-US" sz="1400" spc="10">
                  <a:solidFill>
                    <a:srgbClr val="FFFFFF"/>
                  </a:solidFill>
                  <a:cs typeface="Arial"/>
                  <a:hlinkClick r:id="rId6"/>
                </a:rPr>
                <a:t> </a:t>
              </a:r>
              <a:r>
                <a:rPr lang="en-US" sz="1400">
                  <a:solidFill>
                    <a:srgbClr val="FFFFFF"/>
                  </a:solidFill>
                  <a:cs typeface="Arial"/>
                  <a:hlinkClick r:id="rId6"/>
                </a:rPr>
                <a:t>page</a:t>
              </a:r>
              <a:endParaRPr lang="en-US" sz="1400">
                <a:cs typeface="Arial"/>
              </a:endParaRPr>
            </a:p>
          </p:txBody>
        </p:sp>
        <p:grpSp>
          <p:nvGrpSpPr>
            <p:cNvPr id="17" name="Graphic 10">
              <a:extLst>
                <a:ext uri="{FF2B5EF4-FFF2-40B4-BE49-F238E27FC236}">
                  <a16:creationId xmlns:a16="http://schemas.microsoft.com/office/drawing/2014/main" id="{A425CF01-4DF3-A5A0-CD6F-99D22057C668}"/>
                </a:ext>
              </a:extLst>
            </p:cNvPr>
            <p:cNvGrpSpPr/>
            <p:nvPr/>
          </p:nvGrpSpPr>
          <p:grpSpPr>
            <a:xfrm>
              <a:off x="253047" y="5328588"/>
              <a:ext cx="276298" cy="276298"/>
              <a:chOff x="152658" y="3147851"/>
              <a:chExt cx="1083503" cy="1083503"/>
            </a:xfrm>
          </p:grpSpPr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2BC90F0B-3087-BC0D-4DE5-2728E0686CFD}"/>
                  </a:ext>
                </a:extLst>
              </p:cNvPr>
              <p:cNvSpPr/>
              <p:nvPr/>
            </p:nvSpPr>
            <p:spPr>
              <a:xfrm>
                <a:off x="152658" y="3147851"/>
                <a:ext cx="1083503" cy="1083503"/>
              </a:xfrm>
              <a:custGeom>
                <a:avLst/>
                <a:gdLst>
                  <a:gd name="connsiteX0" fmla="*/ 541752 w 1083503"/>
                  <a:gd name="connsiteY0" fmla="*/ 1082557 h 1083503"/>
                  <a:gd name="connsiteX1" fmla="*/ 1083504 w 1083503"/>
                  <a:gd name="connsiteY1" fmla="*/ 540805 h 1083503"/>
                  <a:gd name="connsiteX2" fmla="*/ 541752 w 1083503"/>
                  <a:gd name="connsiteY2" fmla="*/ 0 h 1083503"/>
                  <a:gd name="connsiteX3" fmla="*/ 0 w 1083503"/>
                  <a:gd name="connsiteY3" fmla="*/ 541752 h 1083503"/>
                  <a:gd name="connsiteX4" fmla="*/ 541752 w 1083503"/>
                  <a:gd name="connsiteY4" fmla="*/ 1083504 h 108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503" h="1083503">
                    <a:moveTo>
                      <a:pt x="541752" y="1082557"/>
                    </a:moveTo>
                    <a:cubicBezTo>
                      <a:pt x="841041" y="1082557"/>
                      <a:pt x="1083504" y="840094"/>
                      <a:pt x="1083504" y="540805"/>
                    </a:cubicBezTo>
                    <a:cubicBezTo>
                      <a:pt x="1083504" y="241515"/>
                      <a:pt x="841041" y="0"/>
                      <a:pt x="541752" y="0"/>
                    </a:cubicBezTo>
                    <a:cubicBezTo>
                      <a:pt x="242462" y="0"/>
                      <a:pt x="0" y="242462"/>
                      <a:pt x="0" y="541752"/>
                    </a:cubicBezTo>
                    <a:cubicBezTo>
                      <a:pt x="0" y="841041"/>
                      <a:pt x="242462" y="1083504"/>
                      <a:pt x="541752" y="1083504"/>
                    </a:cubicBezTo>
                  </a:path>
                </a:pathLst>
              </a:custGeom>
              <a:solidFill>
                <a:schemeClr val="bg1"/>
              </a:solidFill>
              <a:ln w="9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9598A0A8-F2A2-D46C-8934-739304D8AA6D}"/>
                  </a:ext>
                </a:extLst>
              </p:cNvPr>
              <p:cNvSpPr/>
              <p:nvPr/>
            </p:nvSpPr>
            <p:spPr>
              <a:xfrm>
                <a:off x="411221" y="3400731"/>
                <a:ext cx="595737" cy="596684"/>
              </a:xfrm>
              <a:custGeom>
                <a:avLst/>
                <a:gdLst>
                  <a:gd name="connsiteX0" fmla="*/ 595738 w 595737"/>
                  <a:gd name="connsiteY0" fmla="*/ 500079 h 596684"/>
                  <a:gd name="connsiteX1" fmla="*/ 380742 w 595737"/>
                  <a:gd name="connsiteY1" fmla="*/ 285083 h 596684"/>
                  <a:gd name="connsiteX2" fmla="*/ 570165 w 595737"/>
                  <a:gd name="connsiteY2" fmla="*/ 216890 h 596684"/>
                  <a:gd name="connsiteX3" fmla="*/ 581531 w 595737"/>
                  <a:gd name="connsiteY3" fmla="*/ 193212 h 596684"/>
                  <a:gd name="connsiteX4" fmla="*/ 570165 w 595737"/>
                  <a:gd name="connsiteY4" fmla="*/ 181847 h 596684"/>
                  <a:gd name="connsiteX5" fmla="*/ 23678 w 595737"/>
                  <a:gd name="connsiteY5" fmla="*/ 0 h 596684"/>
                  <a:gd name="connsiteX6" fmla="*/ 17995 w 595737"/>
                  <a:gd name="connsiteY6" fmla="*/ 0 h 596684"/>
                  <a:gd name="connsiteX7" fmla="*/ 0 w 595737"/>
                  <a:gd name="connsiteY7" fmla="*/ 18942 h 596684"/>
                  <a:gd name="connsiteX8" fmla="*/ 947 w 595737"/>
                  <a:gd name="connsiteY8" fmla="*/ 24625 h 596684"/>
                  <a:gd name="connsiteX9" fmla="*/ 182794 w 595737"/>
                  <a:gd name="connsiteY9" fmla="*/ 571113 h 596684"/>
                  <a:gd name="connsiteX10" fmla="*/ 206472 w 595737"/>
                  <a:gd name="connsiteY10" fmla="*/ 582478 h 596684"/>
                  <a:gd name="connsiteX11" fmla="*/ 217837 w 595737"/>
                  <a:gd name="connsiteY11" fmla="*/ 571113 h 596684"/>
                  <a:gd name="connsiteX12" fmla="*/ 286030 w 595737"/>
                  <a:gd name="connsiteY12" fmla="*/ 381689 h 596684"/>
                  <a:gd name="connsiteX13" fmla="*/ 501026 w 595737"/>
                  <a:gd name="connsiteY13" fmla="*/ 596685 h 596684"/>
                  <a:gd name="connsiteX14" fmla="*/ 595738 w 595737"/>
                  <a:gd name="connsiteY14" fmla="*/ 501973 h 59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5737" h="596684">
                    <a:moveTo>
                      <a:pt x="595738" y="500079"/>
                    </a:moveTo>
                    <a:lnTo>
                      <a:pt x="380742" y="285083"/>
                    </a:lnTo>
                    <a:lnTo>
                      <a:pt x="570165" y="216890"/>
                    </a:lnTo>
                    <a:cubicBezTo>
                      <a:pt x="579637" y="213102"/>
                      <a:pt x="585319" y="202683"/>
                      <a:pt x="581531" y="193212"/>
                    </a:cubicBezTo>
                    <a:cubicBezTo>
                      <a:pt x="579637" y="187529"/>
                      <a:pt x="575848" y="183741"/>
                      <a:pt x="570165" y="181847"/>
                    </a:cubicBezTo>
                    <a:lnTo>
                      <a:pt x="23678" y="0"/>
                    </a:lnTo>
                    <a:cubicBezTo>
                      <a:pt x="21784" y="0"/>
                      <a:pt x="19889" y="0"/>
                      <a:pt x="17995" y="0"/>
                    </a:cubicBezTo>
                    <a:cubicBezTo>
                      <a:pt x="7577" y="0"/>
                      <a:pt x="0" y="8524"/>
                      <a:pt x="0" y="18942"/>
                    </a:cubicBezTo>
                    <a:cubicBezTo>
                      <a:pt x="0" y="20837"/>
                      <a:pt x="0" y="22731"/>
                      <a:pt x="947" y="24625"/>
                    </a:cubicBezTo>
                    <a:lnTo>
                      <a:pt x="182794" y="571113"/>
                    </a:lnTo>
                    <a:cubicBezTo>
                      <a:pt x="186582" y="580584"/>
                      <a:pt x="197001" y="586266"/>
                      <a:pt x="206472" y="582478"/>
                    </a:cubicBezTo>
                    <a:cubicBezTo>
                      <a:pt x="212155" y="580584"/>
                      <a:pt x="215943" y="576795"/>
                      <a:pt x="217837" y="571113"/>
                    </a:cubicBezTo>
                    <a:lnTo>
                      <a:pt x="286030" y="381689"/>
                    </a:lnTo>
                    <a:lnTo>
                      <a:pt x="501026" y="596685"/>
                    </a:lnTo>
                    <a:lnTo>
                      <a:pt x="595738" y="501973"/>
                    </a:lnTo>
                    <a:close/>
                  </a:path>
                </a:pathLst>
              </a:custGeom>
              <a:solidFill>
                <a:schemeClr val="accent4"/>
              </a:solidFill>
              <a:ln w="9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9AF943A-2DB6-0AE3-2F83-1A847BD9B6A1}"/>
              </a:ext>
            </a:extLst>
          </p:cNvPr>
          <p:cNvGrpSpPr/>
          <p:nvPr/>
        </p:nvGrpSpPr>
        <p:grpSpPr>
          <a:xfrm>
            <a:off x="6814206" y="4761989"/>
            <a:ext cx="191460" cy="191460"/>
            <a:chOff x="7014893" y="4722651"/>
            <a:chExt cx="276298" cy="276298"/>
          </a:xfrm>
        </p:grpSpPr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C989F22-4971-5298-6808-A0FB4474EF09}"/>
                </a:ext>
              </a:extLst>
            </p:cNvPr>
            <p:cNvSpPr/>
            <p:nvPr/>
          </p:nvSpPr>
          <p:spPr>
            <a:xfrm>
              <a:off x="7014893" y="4722651"/>
              <a:ext cx="276298" cy="276298"/>
            </a:xfrm>
            <a:custGeom>
              <a:avLst/>
              <a:gdLst>
                <a:gd name="connsiteX0" fmla="*/ 541752 w 1083503"/>
                <a:gd name="connsiteY0" fmla="*/ 1082557 h 1083503"/>
                <a:gd name="connsiteX1" fmla="*/ 1083504 w 1083503"/>
                <a:gd name="connsiteY1" fmla="*/ 540805 h 1083503"/>
                <a:gd name="connsiteX2" fmla="*/ 541752 w 1083503"/>
                <a:gd name="connsiteY2" fmla="*/ 0 h 1083503"/>
                <a:gd name="connsiteX3" fmla="*/ 0 w 1083503"/>
                <a:gd name="connsiteY3" fmla="*/ 541752 h 1083503"/>
                <a:gd name="connsiteX4" fmla="*/ 541752 w 1083503"/>
                <a:gd name="connsiteY4" fmla="*/ 1083504 h 108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503" h="1083503">
                  <a:moveTo>
                    <a:pt x="541752" y="1082557"/>
                  </a:moveTo>
                  <a:cubicBezTo>
                    <a:pt x="841041" y="1082557"/>
                    <a:pt x="1083504" y="840094"/>
                    <a:pt x="1083504" y="540805"/>
                  </a:cubicBezTo>
                  <a:cubicBezTo>
                    <a:pt x="1083504" y="241515"/>
                    <a:pt x="841041" y="0"/>
                    <a:pt x="541752" y="0"/>
                  </a:cubicBezTo>
                  <a:cubicBezTo>
                    <a:pt x="242462" y="0"/>
                    <a:pt x="0" y="242462"/>
                    <a:pt x="0" y="541752"/>
                  </a:cubicBezTo>
                  <a:cubicBezTo>
                    <a:pt x="0" y="841041"/>
                    <a:pt x="242462" y="1083504"/>
                    <a:pt x="541752" y="1083504"/>
                  </a:cubicBezTo>
                </a:path>
              </a:pathLst>
            </a:custGeom>
            <a:solidFill>
              <a:schemeClr val="bg1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B04EABA-80E2-9E2D-F35F-5036A059DD6D}"/>
                </a:ext>
              </a:extLst>
            </p:cNvPr>
            <p:cNvSpPr/>
            <p:nvPr/>
          </p:nvSpPr>
          <p:spPr>
            <a:xfrm>
              <a:off x="7080828" y="4787137"/>
              <a:ext cx="151916" cy="152157"/>
            </a:xfrm>
            <a:custGeom>
              <a:avLst/>
              <a:gdLst>
                <a:gd name="connsiteX0" fmla="*/ 595738 w 595737"/>
                <a:gd name="connsiteY0" fmla="*/ 500079 h 596684"/>
                <a:gd name="connsiteX1" fmla="*/ 380742 w 595737"/>
                <a:gd name="connsiteY1" fmla="*/ 285083 h 596684"/>
                <a:gd name="connsiteX2" fmla="*/ 570165 w 595737"/>
                <a:gd name="connsiteY2" fmla="*/ 216890 h 596684"/>
                <a:gd name="connsiteX3" fmla="*/ 581531 w 595737"/>
                <a:gd name="connsiteY3" fmla="*/ 193212 h 596684"/>
                <a:gd name="connsiteX4" fmla="*/ 570165 w 595737"/>
                <a:gd name="connsiteY4" fmla="*/ 181847 h 596684"/>
                <a:gd name="connsiteX5" fmla="*/ 23678 w 595737"/>
                <a:gd name="connsiteY5" fmla="*/ 0 h 596684"/>
                <a:gd name="connsiteX6" fmla="*/ 17995 w 595737"/>
                <a:gd name="connsiteY6" fmla="*/ 0 h 596684"/>
                <a:gd name="connsiteX7" fmla="*/ 0 w 595737"/>
                <a:gd name="connsiteY7" fmla="*/ 18942 h 596684"/>
                <a:gd name="connsiteX8" fmla="*/ 947 w 595737"/>
                <a:gd name="connsiteY8" fmla="*/ 24625 h 596684"/>
                <a:gd name="connsiteX9" fmla="*/ 182794 w 595737"/>
                <a:gd name="connsiteY9" fmla="*/ 571113 h 596684"/>
                <a:gd name="connsiteX10" fmla="*/ 206472 w 595737"/>
                <a:gd name="connsiteY10" fmla="*/ 582478 h 596684"/>
                <a:gd name="connsiteX11" fmla="*/ 217837 w 595737"/>
                <a:gd name="connsiteY11" fmla="*/ 571113 h 596684"/>
                <a:gd name="connsiteX12" fmla="*/ 286030 w 595737"/>
                <a:gd name="connsiteY12" fmla="*/ 381689 h 596684"/>
                <a:gd name="connsiteX13" fmla="*/ 501026 w 595737"/>
                <a:gd name="connsiteY13" fmla="*/ 596685 h 596684"/>
                <a:gd name="connsiteX14" fmla="*/ 595738 w 595737"/>
                <a:gd name="connsiteY14" fmla="*/ 501973 h 59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5737" h="596684">
                  <a:moveTo>
                    <a:pt x="595738" y="500079"/>
                  </a:moveTo>
                  <a:lnTo>
                    <a:pt x="380742" y="285083"/>
                  </a:lnTo>
                  <a:lnTo>
                    <a:pt x="570165" y="216890"/>
                  </a:lnTo>
                  <a:cubicBezTo>
                    <a:pt x="579637" y="213102"/>
                    <a:pt x="585319" y="202683"/>
                    <a:pt x="581531" y="193212"/>
                  </a:cubicBezTo>
                  <a:cubicBezTo>
                    <a:pt x="579637" y="187529"/>
                    <a:pt x="575848" y="183741"/>
                    <a:pt x="570165" y="181847"/>
                  </a:cubicBezTo>
                  <a:lnTo>
                    <a:pt x="23678" y="0"/>
                  </a:lnTo>
                  <a:cubicBezTo>
                    <a:pt x="21784" y="0"/>
                    <a:pt x="19889" y="0"/>
                    <a:pt x="17995" y="0"/>
                  </a:cubicBezTo>
                  <a:cubicBezTo>
                    <a:pt x="7577" y="0"/>
                    <a:pt x="0" y="8524"/>
                    <a:pt x="0" y="18942"/>
                  </a:cubicBezTo>
                  <a:cubicBezTo>
                    <a:pt x="0" y="20837"/>
                    <a:pt x="0" y="22731"/>
                    <a:pt x="947" y="24625"/>
                  </a:cubicBezTo>
                  <a:lnTo>
                    <a:pt x="182794" y="571113"/>
                  </a:lnTo>
                  <a:cubicBezTo>
                    <a:pt x="186582" y="580584"/>
                    <a:pt x="197001" y="586266"/>
                    <a:pt x="206472" y="582478"/>
                  </a:cubicBezTo>
                  <a:cubicBezTo>
                    <a:pt x="212155" y="580584"/>
                    <a:pt x="215943" y="576795"/>
                    <a:pt x="217837" y="571113"/>
                  </a:cubicBezTo>
                  <a:lnTo>
                    <a:pt x="286030" y="381689"/>
                  </a:lnTo>
                  <a:lnTo>
                    <a:pt x="501026" y="596685"/>
                  </a:lnTo>
                  <a:lnTo>
                    <a:pt x="595738" y="501973"/>
                  </a:lnTo>
                  <a:close/>
                </a:path>
              </a:pathLst>
            </a:custGeom>
            <a:solidFill>
              <a:schemeClr val="accent4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60B491E-41BA-EE2B-F359-4D1EE21183A3}"/>
              </a:ext>
            </a:extLst>
          </p:cNvPr>
          <p:cNvGrpSpPr/>
          <p:nvPr/>
        </p:nvGrpSpPr>
        <p:grpSpPr>
          <a:xfrm>
            <a:off x="6814206" y="5139065"/>
            <a:ext cx="191460" cy="191460"/>
            <a:chOff x="7014893" y="4722651"/>
            <a:chExt cx="276298" cy="276298"/>
          </a:xfrm>
        </p:grpSpPr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F04DE44-CA1C-77ED-9BC3-592673D78BB8}"/>
                </a:ext>
              </a:extLst>
            </p:cNvPr>
            <p:cNvSpPr/>
            <p:nvPr/>
          </p:nvSpPr>
          <p:spPr>
            <a:xfrm>
              <a:off x="7014893" y="4722651"/>
              <a:ext cx="276298" cy="276298"/>
            </a:xfrm>
            <a:custGeom>
              <a:avLst/>
              <a:gdLst>
                <a:gd name="connsiteX0" fmla="*/ 541752 w 1083503"/>
                <a:gd name="connsiteY0" fmla="*/ 1082557 h 1083503"/>
                <a:gd name="connsiteX1" fmla="*/ 1083504 w 1083503"/>
                <a:gd name="connsiteY1" fmla="*/ 540805 h 1083503"/>
                <a:gd name="connsiteX2" fmla="*/ 541752 w 1083503"/>
                <a:gd name="connsiteY2" fmla="*/ 0 h 1083503"/>
                <a:gd name="connsiteX3" fmla="*/ 0 w 1083503"/>
                <a:gd name="connsiteY3" fmla="*/ 541752 h 1083503"/>
                <a:gd name="connsiteX4" fmla="*/ 541752 w 1083503"/>
                <a:gd name="connsiteY4" fmla="*/ 1083504 h 108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503" h="1083503">
                  <a:moveTo>
                    <a:pt x="541752" y="1082557"/>
                  </a:moveTo>
                  <a:cubicBezTo>
                    <a:pt x="841041" y="1082557"/>
                    <a:pt x="1083504" y="840094"/>
                    <a:pt x="1083504" y="540805"/>
                  </a:cubicBezTo>
                  <a:cubicBezTo>
                    <a:pt x="1083504" y="241515"/>
                    <a:pt x="841041" y="0"/>
                    <a:pt x="541752" y="0"/>
                  </a:cubicBezTo>
                  <a:cubicBezTo>
                    <a:pt x="242462" y="0"/>
                    <a:pt x="0" y="242462"/>
                    <a:pt x="0" y="541752"/>
                  </a:cubicBezTo>
                  <a:cubicBezTo>
                    <a:pt x="0" y="841041"/>
                    <a:pt x="242462" y="1083504"/>
                    <a:pt x="541752" y="1083504"/>
                  </a:cubicBezTo>
                </a:path>
              </a:pathLst>
            </a:custGeom>
            <a:solidFill>
              <a:schemeClr val="bg1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30478C28-D3EF-C8B4-CC4A-BA5530DDB3F0}"/>
                </a:ext>
              </a:extLst>
            </p:cNvPr>
            <p:cNvSpPr/>
            <p:nvPr/>
          </p:nvSpPr>
          <p:spPr>
            <a:xfrm>
              <a:off x="7080828" y="4787137"/>
              <a:ext cx="151916" cy="152157"/>
            </a:xfrm>
            <a:custGeom>
              <a:avLst/>
              <a:gdLst>
                <a:gd name="connsiteX0" fmla="*/ 595738 w 595737"/>
                <a:gd name="connsiteY0" fmla="*/ 500079 h 596684"/>
                <a:gd name="connsiteX1" fmla="*/ 380742 w 595737"/>
                <a:gd name="connsiteY1" fmla="*/ 285083 h 596684"/>
                <a:gd name="connsiteX2" fmla="*/ 570165 w 595737"/>
                <a:gd name="connsiteY2" fmla="*/ 216890 h 596684"/>
                <a:gd name="connsiteX3" fmla="*/ 581531 w 595737"/>
                <a:gd name="connsiteY3" fmla="*/ 193212 h 596684"/>
                <a:gd name="connsiteX4" fmla="*/ 570165 w 595737"/>
                <a:gd name="connsiteY4" fmla="*/ 181847 h 596684"/>
                <a:gd name="connsiteX5" fmla="*/ 23678 w 595737"/>
                <a:gd name="connsiteY5" fmla="*/ 0 h 596684"/>
                <a:gd name="connsiteX6" fmla="*/ 17995 w 595737"/>
                <a:gd name="connsiteY6" fmla="*/ 0 h 596684"/>
                <a:gd name="connsiteX7" fmla="*/ 0 w 595737"/>
                <a:gd name="connsiteY7" fmla="*/ 18942 h 596684"/>
                <a:gd name="connsiteX8" fmla="*/ 947 w 595737"/>
                <a:gd name="connsiteY8" fmla="*/ 24625 h 596684"/>
                <a:gd name="connsiteX9" fmla="*/ 182794 w 595737"/>
                <a:gd name="connsiteY9" fmla="*/ 571113 h 596684"/>
                <a:gd name="connsiteX10" fmla="*/ 206472 w 595737"/>
                <a:gd name="connsiteY10" fmla="*/ 582478 h 596684"/>
                <a:gd name="connsiteX11" fmla="*/ 217837 w 595737"/>
                <a:gd name="connsiteY11" fmla="*/ 571113 h 596684"/>
                <a:gd name="connsiteX12" fmla="*/ 286030 w 595737"/>
                <a:gd name="connsiteY12" fmla="*/ 381689 h 596684"/>
                <a:gd name="connsiteX13" fmla="*/ 501026 w 595737"/>
                <a:gd name="connsiteY13" fmla="*/ 596685 h 596684"/>
                <a:gd name="connsiteX14" fmla="*/ 595738 w 595737"/>
                <a:gd name="connsiteY14" fmla="*/ 501973 h 59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5737" h="596684">
                  <a:moveTo>
                    <a:pt x="595738" y="500079"/>
                  </a:moveTo>
                  <a:lnTo>
                    <a:pt x="380742" y="285083"/>
                  </a:lnTo>
                  <a:lnTo>
                    <a:pt x="570165" y="216890"/>
                  </a:lnTo>
                  <a:cubicBezTo>
                    <a:pt x="579637" y="213102"/>
                    <a:pt x="585319" y="202683"/>
                    <a:pt x="581531" y="193212"/>
                  </a:cubicBezTo>
                  <a:cubicBezTo>
                    <a:pt x="579637" y="187529"/>
                    <a:pt x="575848" y="183741"/>
                    <a:pt x="570165" y="181847"/>
                  </a:cubicBezTo>
                  <a:lnTo>
                    <a:pt x="23678" y="0"/>
                  </a:lnTo>
                  <a:cubicBezTo>
                    <a:pt x="21784" y="0"/>
                    <a:pt x="19889" y="0"/>
                    <a:pt x="17995" y="0"/>
                  </a:cubicBezTo>
                  <a:cubicBezTo>
                    <a:pt x="7577" y="0"/>
                    <a:pt x="0" y="8524"/>
                    <a:pt x="0" y="18942"/>
                  </a:cubicBezTo>
                  <a:cubicBezTo>
                    <a:pt x="0" y="20837"/>
                    <a:pt x="0" y="22731"/>
                    <a:pt x="947" y="24625"/>
                  </a:cubicBezTo>
                  <a:lnTo>
                    <a:pt x="182794" y="571113"/>
                  </a:lnTo>
                  <a:cubicBezTo>
                    <a:pt x="186582" y="580584"/>
                    <a:pt x="197001" y="586266"/>
                    <a:pt x="206472" y="582478"/>
                  </a:cubicBezTo>
                  <a:cubicBezTo>
                    <a:pt x="212155" y="580584"/>
                    <a:pt x="215943" y="576795"/>
                    <a:pt x="217837" y="571113"/>
                  </a:cubicBezTo>
                  <a:lnTo>
                    <a:pt x="286030" y="381689"/>
                  </a:lnTo>
                  <a:lnTo>
                    <a:pt x="501026" y="596685"/>
                  </a:lnTo>
                  <a:lnTo>
                    <a:pt x="595738" y="501973"/>
                  </a:lnTo>
                  <a:close/>
                </a:path>
              </a:pathLst>
            </a:custGeom>
            <a:solidFill>
              <a:schemeClr val="accent3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A88C02D-C034-3B94-BD5D-2E16B47F4A62}"/>
              </a:ext>
            </a:extLst>
          </p:cNvPr>
          <p:cNvGrpSpPr/>
          <p:nvPr/>
        </p:nvGrpSpPr>
        <p:grpSpPr>
          <a:xfrm>
            <a:off x="6814206" y="5489249"/>
            <a:ext cx="191460" cy="191460"/>
            <a:chOff x="7014893" y="4722651"/>
            <a:chExt cx="276298" cy="276298"/>
          </a:xfrm>
        </p:grpSpPr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E2776E65-2938-3088-05E9-A64B2536DA91}"/>
                </a:ext>
              </a:extLst>
            </p:cNvPr>
            <p:cNvSpPr/>
            <p:nvPr/>
          </p:nvSpPr>
          <p:spPr>
            <a:xfrm>
              <a:off x="7014893" y="4722651"/>
              <a:ext cx="276298" cy="276298"/>
            </a:xfrm>
            <a:custGeom>
              <a:avLst/>
              <a:gdLst>
                <a:gd name="connsiteX0" fmla="*/ 541752 w 1083503"/>
                <a:gd name="connsiteY0" fmla="*/ 1082557 h 1083503"/>
                <a:gd name="connsiteX1" fmla="*/ 1083504 w 1083503"/>
                <a:gd name="connsiteY1" fmla="*/ 540805 h 1083503"/>
                <a:gd name="connsiteX2" fmla="*/ 541752 w 1083503"/>
                <a:gd name="connsiteY2" fmla="*/ 0 h 1083503"/>
                <a:gd name="connsiteX3" fmla="*/ 0 w 1083503"/>
                <a:gd name="connsiteY3" fmla="*/ 541752 h 1083503"/>
                <a:gd name="connsiteX4" fmla="*/ 541752 w 1083503"/>
                <a:gd name="connsiteY4" fmla="*/ 1083504 h 108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503" h="1083503">
                  <a:moveTo>
                    <a:pt x="541752" y="1082557"/>
                  </a:moveTo>
                  <a:cubicBezTo>
                    <a:pt x="841041" y="1082557"/>
                    <a:pt x="1083504" y="840094"/>
                    <a:pt x="1083504" y="540805"/>
                  </a:cubicBezTo>
                  <a:cubicBezTo>
                    <a:pt x="1083504" y="241515"/>
                    <a:pt x="841041" y="0"/>
                    <a:pt x="541752" y="0"/>
                  </a:cubicBezTo>
                  <a:cubicBezTo>
                    <a:pt x="242462" y="0"/>
                    <a:pt x="0" y="242462"/>
                    <a:pt x="0" y="541752"/>
                  </a:cubicBezTo>
                  <a:cubicBezTo>
                    <a:pt x="0" y="841041"/>
                    <a:pt x="242462" y="1083504"/>
                    <a:pt x="541752" y="1083504"/>
                  </a:cubicBezTo>
                </a:path>
              </a:pathLst>
            </a:custGeom>
            <a:solidFill>
              <a:schemeClr val="bg1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4B0CBCCD-2726-9BE4-9FD9-1D74B9716E09}"/>
                </a:ext>
              </a:extLst>
            </p:cNvPr>
            <p:cNvSpPr/>
            <p:nvPr/>
          </p:nvSpPr>
          <p:spPr>
            <a:xfrm>
              <a:off x="7080828" y="4787137"/>
              <a:ext cx="151916" cy="152157"/>
            </a:xfrm>
            <a:custGeom>
              <a:avLst/>
              <a:gdLst>
                <a:gd name="connsiteX0" fmla="*/ 595738 w 595737"/>
                <a:gd name="connsiteY0" fmla="*/ 500079 h 596684"/>
                <a:gd name="connsiteX1" fmla="*/ 380742 w 595737"/>
                <a:gd name="connsiteY1" fmla="*/ 285083 h 596684"/>
                <a:gd name="connsiteX2" fmla="*/ 570165 w 595737"/>
                <a:gd name="connsiteY2" fmla="*/ 216890 h 596684"/>
                <a:gd name="connsiteX3" fmla="*/ 581531 w 595737"/>
                <a:gd name="connsiteY3" fmla="*/ 193212 h 596684"/>
                <a:gd name="connsiteX4" fmla="*/ 570165 w 595737"/>
                <a:gd name="connsiteY4" fmla="*/ 181847 h 596684"/>
                <a:gd name="connsiteX5" fmla="*/ 23678 w 595737"/>
                <a:gd name="connsiteY5" fmla="*/ 0 h 596684"/>
                <a:gd name="connsiteX6" fmla="*/ 17995 w 595737"/>
                <a:gd name="connsiteY6" fmla="*/ 0 h 596684"/>
                <a:gd name="connsiteX7" fmla="*/ 0 w 595737"/>
                <a:gd name="connsiteY7" fmla="*/ 18942 h 596684"/>
                <a:gd name="connsiteX8" fmla="*/ 947 w 595737"/>
                <a:gd name="connsiteY8" fmla="*/ 24625 h 596684"/>
                <a:gd name="connsiteX9" fmla="*/ 182794 w 595737"/>
                <a:gd name="connsiteY9" fmla="*/ 571113 h 596684"/>
                <a:gd name="connsiteX10" fmla="*/ 206472 w 595737"/>
                <a:gd name="connsiteY10" fmla="*/ 582478 h 596684"/>
                <a:gd name="connsiteX11" fmla="*/ 217837 w 595737"/>
                <a:gd name="connsiteY11" fmla="*/ 571113 h 596684"/>
                <a:gd name="connsiteX12" fmla="*/ 286030 w 595737"/>
                <a:gd name="connsiteY12" fmla="*/ 381689 h 596684"/>
                <a:gd name="connsiteX13" fmla="*/ 501026 w 595737"/>
                <a:gd name="connsiteY13" fmla="*/ 596685 h 596684"/>
                <a:gd name="connsiteX14" fmla="*/ 595738 w 595737"/>
                <a:gd name="connsiteY14" fmla="*/ 501973 h 59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5737" h="596684">
                  <a:moveTo>
                    <a:pt x="595738" y="500079"/>
                  </a:moveTo>
                  <a:lnTo>
                    <a:pt x="380742" y="285083"/>
                  </a:lnTo>
                  <a:lnTo>
                    <a:pt x="570165" y="216890"/>
                  </a:lnTo>
                  <a:cubicBezTo>
                    <a:pt x="579637" y="213102"/>
                    <a:pt x="585319" y="202683"/>
                    <a:pt x="581531" y="193212"/>
                  </a:cubicBezTo>
                  <a:cubicBezTo>
                    <a:pt x="579637" y="187529"/>
                    <a:pt x="575848" y="183741"/>
                    <a:pt x="570165" y="181847"/>
                  </a:cubicBezTo>
                  <a:lnTo>
                    <a:pt x="23678" y="0"/>
                  </a:lnTo>
                  <a:cubicBezTo>
                    <a:pt x="21784" y="0"/>
                    <a:pt x="19889" y="0"/>
                    <a:pt x="17995" y="0"/>
                  </a:cubicBezTo>
                  <a:cubicBezTo>
                    <a:pt x="7577" y="0"/>
                    <a:pt x="0" y="8524"/>
                    <a:pt x="0" y="18942"/>
                  </a:cubicBezTo>
                  <a:cubicBezTo>
                    <a:pt x="0" y="20837"/>
                    <a:pt x="0" y="22731"/>
                    <a:pt x="947" y="24625"/>
                  </a:cubicBezTo>
                  <a:lnTo>
                    <a:pt x="182794" y="571113"/>
                  </a:lnTo>
                  <a:cubicBezTo>
                    <a:pt x="186582" y="580584"/>
                    <a:pt x="197001" y="586266"/>
                    <a:pt x="206472" y="582478"/>
                  </a:cubicBezTo>
                  <a:cubicBezTo>
                    <a:pt x="212155" y="580584"/>
                    <a:pt x="215943" y="576795"/>
                    <a:pt x="217837" y="571113"/>
                  </a:cubicBezTo>
                  <a:lnTo>
                    <a:pt x="286030" y="381689"/>
                  </a:lnTo>
                  <a:lnTo>
                    <a:pt x="501026" y="596685"/>
                  </a:lnTo>
                  <a:lnTo>
                    <a:pt x="595738" y="501973"/>
                  </a:lnTo>
                  <a:close/>
                </a:path>
              </a:pathLst>
            </a:custGeom>
            <a:solidFill>
              <a:schemeClr val="accent4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7646CEF-2B9F-7FDB-3795-BBEE760B2971}"/>
              </a:ext>
            </a:extLst>
          </p:cNvPr>
          <p:cNvGrpSpPr/>
          <p:nvPr/>
        </p:nvGrpSpPr>
        <p:grpSpPr>
          <a:xfrm>
            <a:off x="6814206" y="5850740"/>
            <a:ext cx="191460" cy="191460"/>
            <a:chOff x="7014893" y="4722651"/>
            <a:chExt cx="276298" cy="276298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54A83972-EFFC-ED68-6BD1-AD1B923596BD}"/>
                </a:ext>
              </a:extLst>
            </p:cNvPr>
            <p:cNvSpPr/>
            <p:nvPr/>
          </p:nvSpPr>
          <p:spPr>
            <a:xfrm>
              <a:off x="7014893" y="4722651"/>
              <a:ext cx="276298" cy="276298"/>
            </a:xfrm>
            <a:custGeom>
              <a:avLst/>
              <a:gdLst>
                <a:gd name="connsiteX0" fmla="*/ 541752 w 1083503"/>
                <a:gd name="connsiteY0" fmla="*/ 1082557 h 1083503"/>
                <a:gd name="connsiteX1" fmla="*/ 1083504 w 1083503"/>
                <a:gd name="connsiteY1" fmla="*/ 540805 h 1083503"/>
                <a:gd name="connsiteX2" fmla="*/ 541752 w 1083503"/>
                <a:gd name="connsiteY2" fmla="*/ 0 h 1083503"/>
                <a:gd name="connsiteX3" fmla="*/ 0 w 1083503"/>
                <a:gd name="connsiteY3" fmla="*/ 541752 h 1083503"/>
                <a:gd name="connsiteX4" fmla="*/ 541752 w 1083503"/>
                <a:gd name="connsiteY4" fmla="*/ 1083504 h 108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503" h="1083503">
                  <a:moveTo>
                    <a:pt x="541752" y="1082557"/>
                  </a:moveTo>
                  <a:cubicBezTo>
                    <a:pt x="841041" y="1082557"/>
                    <a:pt x="1083504" y="840094"/>
                    <a:pt x="1083504" y="540805"/>
                  </a:cubicBezTo>
                  <a:cubicBezTo>
                    <a:pt x="1083504" y="241515"/>
                    <a:pt x="841041" y="0"/>
                    <a:pt x="541752" y="0"/>
                  </a:cubicBezTo>
                  <a:cubicBezTo>
                    <a:pt x="242462" y="0"/>
                    <a:pt x="0" y="242462"/>
                    <a:pt x="0" y="541752"/>
                  </a:cubicBezTo>
                  <a:cubicBezTo>
                    <a:pt x="0" y="841041"/>
                    <a:pt x="242462" y="1083504"/>
                    <a:pt x="541752" y="1083504"/>
                  </a:cubicBezTo>
                </a:path>
              </a:pathLst>
            </a:custGeom>
            <a:solidFill>
              <a:schemeClr val="bg1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840D9E58-BF94-4AA6-ED45-8631284E7210}"/>
                </a:ext>
              </a:extLst>
            </p:cNvPr>
            <p:cNvSpPr/>
            <p:nvPr/>
          </p:nvSpPr>
          <p:spPr>
            <a:xfrm>
              <a:off x="7080828" y="4787137"/>
              <a:ext cx="151916" cy="152157"/>
            </a:xfrm>
            <a:custGeom>
              <a:avLst/>
              <a:gdLst>
                <a:gd name="connsiteX0" fmla="*/ 595738 w 595737"/>
                <a:gd name="connsiteY0" fmla="*/ 500079 h 596684"/>
                <a:gd name="connsiteX1" fmla="*/ 380742 w 595737"/>
                <a:gd name="connsiteY1" fmla="*/ 285083 h 596684"/>
                <a:gd name="connsiteX2" fmla="*/ 570165 w 595737"/>
                <a:gd name="connsiteY2" fmla="*/ 216890 h 596684"/>
                <a:gd name="connsiteX3" fmla="*/ 581531 w 595737"/>
                <a:gd name="connsiteY3" fmla="*/ 193212 h 596684"/>
                <a:gd name="connsiteX4" fmla="*/ 570165 w 595737"/>
                <a:gd name="connsiteY4" fmla="*/ 181847 h 596684"/>
                <a:gd name="connsiteX5" fmla="*/ 23678 w 595737"/>
                <a:gd name="connsiteY5" fmla="*/ 0 h 596684"/>
                <a:gd name="connsiteX6" fmla="*/ 17995 w 595737"/>
                <a:gd name="connsiteY6" fmla="*/ 0 h 596684"/>
                <a:gd name="connsiteX7" fmla="*/ 0 w 595737"/>
                <a:gd name="connsiteY7" fmla="*/ 18942 h 596684"/>
                <a:gd name="connsiteX8" fmla="*/ 947 w 595737"/>
                <a:gd name="connsiteY8" fmla="*/ 24625 h 596684"/>
                <a:gd name="connsiteX9" fmla="*/ 182794 w 595737"/>
                <a:gd name="connsiteY9" fmla="*/ 571113 h 596684"/>
                <a:gd name="connsiteX10" fmla="*/ 206472 w 595737"/>
                <a:gd name="connsiteY10" fmla="*/ 582478 h 596684"/>
                <a:gd name="connsiteX11" fmla="*/ 217837 w 595737"/>
                <a:gd name="connsiteY11" fmla="*/ 571113 h 596684"/>
                <a:gd name="connsiteX12" fmla="*/ 286030 w 595737"/>
                <a:gd name="connsiteY12" fmla="*/ 381689 h 596684"/>
                <a:gd name="connsiteX13" fmla="*/ 501026 w 595737"/>
                <a:gd name="connsiteY13" fmla="*/ 596685 h 596684"/>
                <a:gd name="connsiteX14" fmla="*/ 595738 w 595737"/>
                <a:gd name="connsiteY14" fmla="*/ 501973 h 59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5737" h="596684">
                  <a:moveTo>
                    <a:pt x="595738" y="500079"/>
                  </a:moveTo>
                  <a:lnTo>
                    <a:pt x="380742" y="285083"/>
                  </a:lnTo>
                  <a:lnTo>
                    <a:pt x="570165" y="216890"/>
                  </a:lnTo>
                  <a:cubicBezTo>
                    <a:pt x="579637" y="213102"/>
                    <a:pt x="585319" y="202683"/>
                    <a:pt x="581531" y="193212"/>
                  </a:cubicBezTo>
                  <a:cubicBezTo>
                    <a:pt x="579637" y="187529"/>
                    <a:pt x="575848" y="183741"/>
                    <a:pt x="570165" y="181847"/>
                  </a:cubicBezTo>
                  <a:lnTo>
                    <a:pt x="23678" y="0"/>
                  </a:lnTo>
                  <a:cubicBezTo>
                    <a:pt x="21784" y="0"/>
                    <a:pt x="19889" y="0"/>
                    <a:pt x="17995" y="0"/>
                  </a:cubicBezTo>
                  <a:cubicBezTo>
                    <a:pt x="7577" y="0"/>
                    <a:pt x="0" y="8524"/>
                    <a:pt x="0" y="18942"/>
                  </a:cubicBezTo>
                  <a:cubicBezTo>
                    <a:pt x="0" y="20837"/>
                    <a:pt x="0" y="22731"/>
                    <a:pt x="947" y="24625"/>
                  </a:cubicBezTo>
                  <a:lnTo>
                    <a:pt x="182794" y="571113"/>
                  </a:lnTo>
                  <a:cubicBezTo>
                    <a:pt x="186582" y="580584"/>
                    <a:pt x="197001" y="586266"/>
                    <a:pt x="206472" y="582478"/>
                  </a:cubicBezTo>
                  <a:cubicBezTo>
                    <a:pt x="212155" y="580584"/>
                    <a:pt x="215943" y="576795"/>
                    <a:pt x="217837" y="571113"/>
                  </a:cubicBezTo>
                  <a:lnTo>
                    <a:pt x="286030" y="381689"/>
                  </a:lnTo>
                  <a:lnTo>
                    <a:pt x="501026" y="596685"/>
                  </a:lnTo>
                  <a:lnTo>
                    <a:pt x="595738" y="501973"/>
                  </a:lnTo>
                  <a:close/>
                </a:path>
              </a:pathLst>
            </a:custGeom>
            <a:solidFill>
              <a:schemeClr val="accent3"/>
            </a:solidFill>
            <a:ln w="94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06C24A2-8B18-05AD-EDD1-3524096F5676}"/>
              </a:ext>
            </a:extLst>
          </p:cNvPr>
          <p:cNvGrpSpPr/>
          <p:nvPr/>
        </p:nvGrpSpPr>
        <p:grpSpPr>
          <a:xfrm>
            <a:off x="921594" y="2018232"/>
            <a:ext cx="6043571" cy="1926264"/>
            <a:chOff x="0" y="18455"/>
            <a:chExt cx="4782312" cy="185328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4D3FE03-10D7-6EC5-4806-2748B496EA7F}"/>
                </a:ext>
              </a:extLst>
            </p:cNvPr>
            <p:cNvSpPr/>
            <p:nvPr/>
          </p:nvSpPr>
          <p:spPr>
            <a:xfrm>
              <a:off x="0" y="18455"/>
              <a:ext cx="4782312" cy="18532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90BF2F0F-1AD8-49D3-F0F3-DBACA7CB464A}"/>
                </a:ext>
              </a:extLst>
            </p:cNvPr>
            <p:cNvSpPr txBox="1"/>
            <p:nvPr/>
          </p:nvSpPr>
          <p:spPr>
            <a:xfrm>
              <a:off x="90470" y="245558"/>
              <a:ext cx="4601372" cy="15357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sz="1800" b="1" i="0" kern="1200"/>
                <a:t>January 27</a:t>
              </a:r>
              <a:r>
                <a:rPr lang="en-US" sz="1800" b="0" i="0" kern="1200"/>
                <a:t> – </a:t>
              </a:r>
              <a:r>
                <a:rPr lang="en-US"/>
                <a:t>j</a:t>
              </a:r>
              <a:r>
                <a:rPr lang="en-US" sz="1800" b="0" i="0" kern="1200"/>
                <a:t>oint launch of the IESBA Sustainability and Experts Standards and the IAASB’s ISSA 5000</a:t>
              </a: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en-US" sz="1800" b="0" i="0" kern="1200"/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sz="1800" b="1" i="0" kern="1200"/>
                <a:t>Implementation support materials</a:t>
              </a:r>
              <a:r>
                <a:rPr lang="en-US" sz="1800" b="0" i="0" kern="1200"/>
                <a:t> – including Basis for Conclusions, Fact Sheets and Technical Overviews</a:t>
              </a:r>
            </a:p>
          </p:txBody>
        </p:sp>
      </p:grpSp>
      <p:sp>
        <p:nvSpPr>
          <p:cNvPr id="29" name="Title 7">
            <a:extLst>
              <a:ext uri="{FF2B5EF4-FFF2-40B4-BE49-F238E27FC236}">
                <a16:creationId xmlns:a16="http://schemas.microsoft.com/office/drawing/2014/main" id="{4C8A74B1-38CB-EFCB-95FD-3895109E12AF}"/>
              </a:ext>
            </a:extLst>
          </p:cNvPr>
          <p:cNvSpPr txBox="1">
            <a:spLocks/>
          </p:cNvSpPr>
          <p:nvPr/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/>
              <a:t>Successful Joint Launch</a:t>
            </a:r>
          </a:p>
        </p:txBody>
      </p:sp>
    </p:spTree>
    <p:extLst>
      <p:ext uri="{BB962C8B-B14F-4D97-AF65-F5344CB8AC3E}">
        <p14:creationId xmlns:p14="http://schemas.microsoft.com/office/powerpoint/2010/main" val="3832694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5FD060-58FB-6656-A01E-BB68641E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9756" y="6137110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CBA9704-F9DE-187A-94FE-61FD00867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81" y="752054"/>
            <a:ext cx="10134600" cy="341523"/>
          </a:xfrm>
        </p:spPr>
        <p:txBody>
          <a:bodyPr/>
          <a:lstStyle/>
          <a:p>
            <a:r>
              <a:rPr lang="en-US"/>
              <a:t>Global Webinars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DC367F-ED65-B8BE-929D-DD077B908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68" b="18191"/>
          <a:stretch/>
        </p:blipFill>
        <p:spPr>
          <a:xfrm>
            <a:off x="8836025" y="461554"/>
            <a:ext cx="3355975" cy="1367245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75F230E1-4FB1-D1FD-92B0-4C89F497D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3" y="3775645"/>
            <a:ext cx="21672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DFE3785-13A7-9FD4-4E02-138DC34EA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19161" y="36616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E17A01D0-457D-E871-ABA1-A08FCDC5D6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1894058"/>
              </p:ext>
            </p:extLst>
          </p:nvPr>
        </p:nvGraphicFramePr>
        <p:xfrm>
          <a:off x="447381" y="1478246"/>
          <a:ext cx="7975469" cy="673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658252C-31C2-BB06-2297-B324A3082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34822"/>
              </p:ext>
            </p:extLst>
          </p:nvPr>
        </p:nvGraphicFramePr>
        <p:xfrm>
          <a:off x="311956" y="2355477"/>
          <a:ext cx="7231844" cy="3324923"/>
        </p:xfrm>
        <a:graphic>
          <a:graphicData uri="http://schemas.openxmlformats.org/drawingml/2006/table">
            <a:tbl>
              <a:tblPr firstRow="1" firstCol="1" bandRow="1"/>
              <a:tblGrid>
                <a:gridCol w="5287042">
                  <a:extLst>
                    <a:ext uri="{9D8B030D-6E8A-4147-A177-3AD203B41FA5}">
                      <a16:colId xmlns:a16="http://schemas.microsoft.com/office/drawing/2014/main" val="1680187537"/>
                    </a:ext>
                  </a:extLst>
                </a:gridCol>
                <a:gridCol w="622005">
                  <a:extLst>
                    <a:ext uri="{9D8B030D-6E8A-4147-A177-3AD203B41FA5}">
                      <a16:colId xmlns:a16="http://schemas.microsoft.com/office/drawing/2014/main" val="2280426982"/>
                    </a:ext>
                  </a:extLst>
                </a:gridCol>
                <a:gridCol w="617858">
                  <a:extLst>
                    <a:ext uri="{9D8B030D-6E8A-4147-A177-3AD203B41FA5}">
                      <a16:colId xmlns:a16="http://schemas.microsoft.com/office/drawing/2014/main" val="4096147419"/>
                    </a:ext>
                  </a:extLst>
                </a:gridCol>
                <a:gridCol w="704939">
                  <a:extLst>
                    <a:ext uri="{9D8B030D-6E8A-4147-A177-3AD203B41FA5}">
                      <a16:colId xmlns:a16="http://schemas.microsoft.com/office/drawing/2014/main" val="1569360164"/>
                    </a:ext>
                  </a:extLst>
                </a:gridCol>
              </a:tblGrid>
              <a:tr h="21957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7564920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Which Stakeholder group do you belong to?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18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25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Total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860428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Academics, Educators and Research Institutes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1200496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Accounting Firms including Sole Practitioners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165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80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245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282066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IFAC Member Bodies - Professional Accountancy Organizations (PAOs)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430282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Independent National Standard Setters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398699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Investors and Other Users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8368977"/>
                  </a:ext>
                </a:extLst>
              </a:tr>
              <a:tr h="2508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Assurance Providers and Accreditation Bodies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101065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Preparers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322041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716362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Professional Accountant Preparers or otherwise in business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236849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Public Sector Organizations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81656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Regulators and other Oversight Authorities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365200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Those Charged with Governance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556729"/>
                  </a:ext>
                </a:extLst>
              </a:tr>
              <a:tr h="2195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 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348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167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515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185360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159A2CA1-C552-F117-0111-E039D3E951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0" t="20155"/>
          <a:stretch/>
        </p:blipFill>
        <p:spPr bwMode="auto">
          <a:xfrm>
            <a:off x="7658099" y="2783076"/>
            <a:ext cx="4400551" cy="26715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3400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5FD060-58FB-6656-A01E-BB68641E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331" y="6137110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CBA9704-F9DE-187A-94FE-61FD00867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81" y="752054"/>
            <a:ext cx="10134600" cy="341523"/>
          </a:xfrm>
        </p:spPr>
        <p:txBody>
          <a:bodyPr/>
          <a:lstStyle/>
          <a:p>
            <a:r>
              <a:rPr lang="en-US"/>
              <a:t>Global Webinars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DC367F-ED65-B8BE-929D-DD077B908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68" b="18191"/>
          <a:stretch/>
        </p:blipFill>
        <p:spPr>
          <a:xfrm>
            <a:off x="8836025" y="461554"/>
            <a:ext cx="3355975" cy="1367245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75F230E1-4FB1-D1FD-92B0-4C89F497D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3" y="3775645"/>
            <a:ext cx="21672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DFE3785-13A7-9FD4-4E02-138DC34EA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19161" y="36616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E17A01D0-457D-E871-ABA1-A08FCDC5D6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5316246"/>
              </p:ext>
            </p:extLst>
          </p:nvPr>
        </p:nvGraphicFramePr>
        <p:xfrm>
          <a:off x="447381" y="1478246"/>
          <a:ext cx="7975469" cy="673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E65FE7D-2FCA-AA1D-9F7E-6DE91237E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714263"/>
              </p:ext>
            </p:extLst>
          </p:nvPr>
        </p:nvGraphicFramePr>
        <p:xfrm>
          <a:off x="447381" y="2565997"/>
          <a:ext cx="7486945" cy="2957903"/>
        </p:xfrm>
        <a:graphic>
          <a:graphicData uri="http://schemas.openxmlformats.org/drawingml/2006/table">
            <a:tbl>
              <a:tblPr firstRow="1" firstCol="1" bandRow="1"/>
              <a:tblGrid>
                <a:gridCol w="5473541">
                  <a:extLst>
                    <a:ext uri="{9D8B030D-6E8A-4147-A177-3AD203B41FA5}">
                      <a16:colId xmlns:a16="http://schemas.microsoft.com/office/drawing/2014/main" val="353491898"/>
                    </a:ext>
                  </a:extLst>
                </a:gridCol>
                <a:gridCol w="643946">
                  <a:extLst>
                    <a:ext uri="{9D8B030D-6E8A-4147-A177-3AD203B41FA5}">
                      <a16:colId xmlns:a16="http://schemas.microsoft.com/office/drawing/2014/main" val="2315059410"/>
                    </a:ext>
                  </a:extLst>
                </a:gridCol>
                <a:gridCol w="639653">
                  <a:extLst>
                    <a:ext uri="{9D8B030D-6E8A-4147-A177-3AD203B41FA5}">
                      <a16:colId xmlns:a16="http://schemas.microsoft.com/office/drawing/2014/main" val="3929448614"/>
                    </a:ext>
                  </a:extLst>
                </a:gridCol>
                <a:gridCol w="729805">
                  <a:extLst>
                    <a:ext uri="{9D8B030D-6E8A-4147-A177-3AD203B41FA5}">
                      <a16:colId xmlns:a16="http://schemas.microsoft.com/office/drawing/2014/main" val="475540844"/>
                    </a:ext>
                  </a:extLst>
                </a:gridCol>
              </a:tblGrid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Which Stakeholder group do you belong to?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19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26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Total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453676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Academics, Educators and Research Institutes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98731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Accounting Firms including Sole Practitioners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182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138860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IFAC Member Bodies - Professional Accountancy Organizations (PAOs)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023307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Independent National Standard Setters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79657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Assurance Providers and Accreditation Bodies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6632532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Preparers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541068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790205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Professional Accountant Preparers or otherwise in business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516289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Public Sector Organizations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208669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Regulators and other Oversight Authorities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700751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Those Charged with Governance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-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233911"/>
                  </a:ext>
                </a:extLst>
              </a:tr>
              <a:tr h="227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 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252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378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72646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AFCBDC6C-E1B5-6F1D-1B10-E2E622CFC0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30579" y="2899027"/>
            <a:ext cx="4041556" cy="243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00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5FD060-58FB-6656-A01E-BB68641E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331" y="6137110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CBA9704-F9DE-187A-94FE-61FD00867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81" y="752054"/>
            <a:ext cx="10134600" cy="341523"/>
          </a:xfrm>
        </p:spPr>
        <p:txBody>
          <a:bodyPr/>
          <a:lstStyle/>
          <a:p>
            <a:r>
              <a:rPr lang="en-US"/>
              <a:t>Global Webinars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DC367F-ED65-B8BE-929D-DD077B908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68" b="18191"/>
          <a:stretch/>
        </p:blipFill>
        <p:spPr>
          <a:xfrm>
            <a:off x="8836025" y="461554"/>
            <a:ext cx="3355975" cy="1367245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75F230E1-4FB1-D1FD-92B0-4C89F497D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3" y="3775645"/>
            <a:ext cx="21672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DFE3785-13A7-9FD4-4E02-138DC34EA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19161" y="36616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E17A01D0-457D-E871-ABA1-A08FCDC5D6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8911225"/>
              </p:ext>
            </p:extLst>
          </p:nvPr>
        </p:nvGraphicFramePr>
        <p:xfrm>
          <a:off x="447381" y="1478246"/>
          <a:ext cx="7975469" cy="673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9DDC54-A212-C419-DFA2-2730F66F0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708974"/>
              </p:ext>
            </p:extLst>
          </p:nvPr>
        </p:nvGraphicFramePr>
        <p:xfrm>
          <a:off x="530224" y="2598454"/>
          <a:ext cx="7375526" cy="2781296"/>
        </p:xfrm>
        <a:graphic>
          <a:graphicData uri="http://schemas.openxmlformats.org/drawingml/2006/table">
            <a:tbl>
              <a:tblPr firstRow="1" firstCol="1" bandRow="1"/>
              <a:tblGrid>
                <a:gridCol w="5360426">
                  <a:extLst>
                    <a:ext uri="{9D8B030D-6E8A-4147-A177-3AD203B41FA5}">
                      <a16:colId xmlns:a16="http://schemas.microsoft.com/office/drawing/2014/main" val="3334885738"/>
                    </a:ext>
                  </a:extLst>
                </a:gridCol>
                <a:gridCol w="671700">
                  <a:extLst>
                    <a:ext uri="{9D8B030D-6E8A-4147-A177-3AD203B41FA5}">
                      <a16:colId xmlns:a16="http://schemas.microsoft.com/office/drawing/2014/main" val="2071860863"/>
                    </a:ext>
                  </a:extLst>
                </a:gridCol>
                <a:gridCol w="671700">
                  <a:extLst>
                    <a:ext uri="{9D8B030D-6E8A-4147-A177-3AD203B41FA5}">
                      <a16:colId xmlns:a16="http://schemas.microsoft.com/office/drawing/2014/main" val="1288924351"/>
                    </a:ext>
                  </a:extLst>
                </a:gridCol>
                <a:gridCol w="671700">
                  <a:extLst>
                    <a:ext uri="{9D8B030D-6E8A-4147-A177-3AD203B41FA5}">
                      <a16:colId xmlns:a16="http://schemas.microsoft.com/office/drawing/2014/main" val="821163242"/>
                    </a:ext>
                  </a:extLst>
                </a:gridCol>
              </a:tblGrid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Which Stakeholder group do you belong to?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20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Feb 27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Total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73933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Academics, Educators and Research Institutes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95278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Accounting Firms including Sole Practitioners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196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951220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IFAC Member Bodies - Professional Accountancy Organizations (PAOs)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139595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Independent National Standard Setters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045495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Investors and Other Users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108815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Assurance Providers and Accreditation Bodies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6770350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Preparers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6453425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0834939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Professional Accountant Preparers or otherwise in business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697301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Public Sector Organizations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9026544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Regulators and other Oversight Authorities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563408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Those Charged with Governance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-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3404539"/>
                  </a:ext>
                </a:extLst>
              </a:tr>
              <a:tr h="1986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 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248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377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876501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8B3B538-0EBD-07E5-CDF1-25CA8A3D55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4306" y="2884001"/>
            <a:ext cx="4076628" cy="246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97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5FD060-58FB-6656-A01E-BB68641E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331" y="6137110"/>
            <a:ext cx="429610" cy="518672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CBA9704-F9DE-187A-94FE-61FD00867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81" y="752054"/>
            <a:ext cx="10134600" cy="341523"/>
          </a:xfrm>
        </p:spPr>
        <p:txBody>
          <a:bodyPr/>
          <a:lstStyle/>
          <a:p>
            <a:r>
              <a:rPr lang="en-US"/>
              <a:t>Global Webinars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DC367F-ED65-B8BE-929D-DD077B908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68" b="18191"/>
          <a:stretch/>
        </p:blipFill>
        <p:spPr>
          <a:xfrm>
            <a:off x="8836025" y="461554"/>
            <a:ext cx="3355975" cy="1367245"/>
          </a:xfrm>
          <a:prstGeom prst="rect">
            <a:avLst/>
          </a:prstGeom>
        </p:spPr>
      </p:pic>
      <p:sp>
        <p:nvSpPr>
          <p:cNvPr id="24" name="Rectangle 8">
            <a:extLst>
              <a:ext uri="{FF2B5EF4-FFF2-40B4-BE49-F238E27FC236}">
                <a16:creationId xmlns:a16="http://schemas.microsoft.com/office/drawing/2014/main" id="{75F230E1-4FB1-D1FD-92B0-4C89F497D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3" y="3775645"/>
            <a:ext cx="21672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DFE3785-13A7-9FD4-4E02-138DC34EA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19161" y="36616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 </a:t>
            </a: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8" name="Diagram 27">
            <a:extLst>
              <a:ext uri="{FF2B5EF4-FFF2-40B4-BE49-F238E27FC236}">
                <a16:creationId xmlns:a16="http://schemas.microsoft.com/office/drawing/2014/main" id="{E17A01D0-457D-E871-ABA1-A08FCDC5D6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722571"/>
              </p:ext>
            </p:extLst>
          </p:nvPr>
        </p:nvGraphicFramePr>
        <p:xfrm>
          <a:off x="447381" y="1478246"/>
          <a:ext cx="7975469" cy="673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5D753A-5CEE-26D0-54FF-18217494D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413492"/>
              </p:ext>
            </p:extLst>
          </p:nvPr>
        </p:nvGraphicFramePr>
        <p:xfrm>
          <a:off x="366387" y="2711804"/>
          <a:ext cx="7582193" cy="2814098"/>
        </p:xfrm>
        <a:graphic>
          <a:graphicData uri="http://schemas.openxmlformats.org/drawingml/2006/table">
            <a:tbl>
              <a:tblPr firstRow="1" firstCol="1" bandRow="1"/>
              <a:tblGrid>
                <a:gridCol w="5510630">
                  <a:extLst>
                    <a:ext uri="{9D8B030D-6E8A-4147-A177-3AD203B41FA5}">
                      <a16:colId xmlns:a16="http://schemas.microsoft.com/office/drawing/2014/main" val="1969692260"/>
                    </a:ext>
                  </a:extLst>
                </a:gridCol>
                <a:gridCol w="690521">
                  <a:extLst>
                    <a:ext uri="{9D8B030D-6E8A-4147-A177-3AD203B41FA5}">
                      <a16:colId xmlns:a16="http://schemas.microsoft.com/office/drawing/2014/main" val="1819273590"/>
                    </a:ext>
                  </a:extLst>
                </a:gridCol>
                <a:gridCol w="690521">
                  <a:extLst>
                    <a:ext uri="{9D8B030D-6E8A-4147-A177-3AD203B41FA5}">
                      <a16:colId xmlns:a16="http://schemas.microsoft.com/office/drawing/2014/main" val="1924881197"/>
                    </a:ext>
                  </a:extLst>
                </a:gridCol>
                <a:gridCol w="690521">
                  <a:extLst>
                    <a:ext uri="{9D8B030D-6E8A-4147-A177-3AD203B41FA5}">
                      <a16:colId xmlns:a16="http://schemas.microsoft.com/office/drawing/2014/main" val="1111574036"/>
                    </a:ext>
                  </a:extLst>
                </a:gridCol>
              </a:tblGrid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Which Stakeholder group do you belong to?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March 3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March 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Total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3D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096007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Academics, Educators and Research Institutes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1562115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Accounting Firms including Sole Practitioners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111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148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2061850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IFAC Member Bodies - Professional Accountancy Organizations (PAOs)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050939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Independent National Standard Setters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134050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Investors and Other Users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4776372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Assurance Providers and Accreditation Bodies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570772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 Preparers (non-Professional Accountants)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-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66048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Others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20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670155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Professional Accountant Preparers or otherwise in business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14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788745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Public Sector Organizations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021643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Regulators and other Oversight Authorities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18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19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1836392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Those Charged with Governance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-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044993"/>
                  </a:ext>
                </a:extLst>
              </a:tr>
              <a:tr h="2010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 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75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231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306</a:t>
                      </a:r>
                      <a:endParaRPr lang="en-US" sz="1200">
                        <a:effectLst/>
                        <a:latin typeface="Aptos" panose="020B000402020202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726462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14F9A43-618A-7E7E-F8CF-F0424785B5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0036" y="2902028"/>
            <a:ext cx="4017618" cy="24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0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B02C6-B058-8CC6-00FD-FAE38DEE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5468E6-47AB-72B8-E91F-8517AE1B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679688E-1181-F5A9-9407-99F2935D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55" y="919952"/>
            <a:ext cx="10898045" cy="800237"/>
          </a:xfrm>
        </p:spPr>
        <p:txBody>
          <a:bodyPr/>
          <a:lstStyle/>
          <a:p>
            <a:pPr rtl="0" fontAlgn="base">
              <a:lnSpc>
                <a:spcPct val="100000"/>
              </a:lnSpc>
            </a:pPr>
            <a:r>
              <a:rPr lang="en-US" sz="4000"/>
              <a:t>Additional planned guidance material and timing 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A1D5481D-F463-8304-23CC-931CD20C62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2888739"/>
              </p:ext>
            </p:extLst>
          </p:nvPr>
        </p:nvGraphicFramePr>
        <p:xfrm>
          <a:off x="773790" y="1983301"/>
          <a:ext cx="5985229" cy="3851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Picture 17" descr="Group discussing">
            <a:extLst>
              <a:ext uri="{FF2B5EF4-FFF2-40B4-BE49-F238E27FC236}">
                <a16:creationId xmlns:a16="http://schemas.microsoft.com/office/drawing/2014/main" id="{2ECD3FD5-998C-2002-43FD-3D55E60F13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0847" y="2744086"/>
            <a:ext cx="3586351" cy="239372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864B20-3C24-830C-4699-9D046A218695}"/>
              </a:ext>
            </a:extLst>
          </p:cNvPr>
          <p:cNvSpPr/>
          <p:nvPr/>
        </p:nvSpPr>
        <p:spPr>
          <a:xfrm>
            <a:off x="6843860" y="1983301"/>
            <a:ext cx="1263192" cy="1212386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Early April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574A67D-7113-55DA-467E-02A7961FB750}"/>
              </a:ext>
            </a:extLst>
          </p:cNvPr>
          <p:cNvSpPr/>
          <p:nvPr/>
        </p:nvSpPr>
        <p:spPr>
          <a:xfrm>
            <a:off x="6843860" y="3340760"/>
            <a:ext cx="1263192" cy="1212386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Q2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214AB6-E85F-F52A-4942-30E9F763643A}"/>
              </a:ext>
            </a:extLst>
          </p:cNvPr>
          <p:cNvSpPr/>
          <p:nvPr/>
        </p:nvSpPr>
        <p:spPr>
          <a:xfrm>
            <a:off x="6843860" y="4698220"/>
            <a:ext cx="1263192" cy="1136972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Q2</a:t>
            </a:r>
          </a:p>
        </p:txBody>
      </p:sp>
    </p:spTree>
    <p:extLst>
      <p:ext uri="{BB962C8B-B14F-4D97-AF65-F5344CB8AC3E}">
        <p14:creationId xmlns:p14="http://schemas.microsoft.com/office/powerpoint/2010/main" val="3732475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4EA30-C5DA-145C-EB56-5A6CDFB7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C6304400-1393-D040-34C8-56B3226C6E1F}"/>
              </a:ext>
            </a:extLst>
          </p:cNvPr>
          <p:cNvSpPr txBox="1">
            <a:spLocks/>
          </p:cNvSpPr>
          <p:nvPr/>
        </p:nvSpPr>
        <p:spPr>
          <a:xfrm>
            <a:off x="6289549" y="1784205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r>
              <a:rPr lang="en-US" sz="2400" b="1" kern="4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IAASB</a:t>
            </a: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9AFE429E-E01B-DA81-5707-9BDF9E141B4F}"/>
              </a:ext>
            </a:extLst>
          </p:cNvPr>
          <p:cNvSpPr txBox="1">
            <a:spLocks/>
          </p:cNvSpPr>
          <p:nvPr/>
        </p:nvSpPr>
        <p:spPr>
          <a:xfrm>
            <a:off x="333755" y="1773936"/>
            <a:ext cx="5762245" cy="42907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ts val="1000"/>
            </a:pPr>
            <a:r>
              <a:rPr lang="en-US" sz="2400" b="1" kern="4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IFAC</a:t>
            </a:r>
            <a:endParaRPr lang="en-US" sz="24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0A820-4CAE-970A-F6D3-D8C14253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56" y="793281"/>
            <a:ext cx="10134600" cy="5508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Collaboration with IFAC &amp; the IAASB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E8919-3EF7-59E6-6296-2CB5752A2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C9033FF5-8D0A-C08E-86D6-FA3C274C8683}"/>
              </a:ext>
            </a:extLst>
          </p:cNvPr>
          <p:cNvSpPr/>
          <p:nvPr/>
        </p:nvSpPr>
        <p:spPr>
          <a:xfrm rot="16200000">
            <a:off x="2746061" y="276482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24A194-BA7F-11D6-42A1-9EC9497FA0AD}"/>
              </a:ext>
            </a:extLst>
          </p:cNvPr>
          <p:cNvSpPr/>
          <p:nvPr/>
        </p:nvSpPr>
        <p:spPr>
          <a:xfrm>
            <a:off x="1734251" y="2428544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IFAC-IESBA A&amp;I meetings including collaboration on outreach opportunities</a:t>
            </a:r>
            <a:endParaRPr lang="en-US" b="1" u="none" strike="noStrike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EBA6A38-4AF3-BE2F-B145-E017A01207D3}"/>
              </a:ext>
            </a:extLst>
          </p:cNvPr>
          <p:cNvSpPr/>
          <p:nvPr/>
        </p:nvSpPr>
        <p:spPr>
          <a:xfrm>
            <a:off x="695751" y="2483849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 Same Side Corner Rectangle 21">
            <a:extLst>
              <a:ext uri="{FF2B5EF4-FFF2-40B4-BE49-F238E27FC236}">
                <a16:creationId xmlns:a16="http://schemas.microsoft.com/office/drawing/2014/main" id="{4DE871B8-6B25-2546-A9FE-33743A57CFC5}"/>
              </a:ext>
            </a:extLst>
          </p:cNvPr>
          <p:cNvSpPr/>
          <p:nvPr/>
        </p:nvSpPr>
        <p:spPr>
          <a:xfrm rot="16200000">
            <a:off x="2746061" y="2791781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539BA8-6711-851F-5D10-594F22830C42}"/>
              </a:ext>
            </a:extLst>
          </p:cNvPr>
          <p:cNvSpPr/>
          <p:nvPr/>
        </p:nvSpPr>
        <p:spPr>
          <a:xfrm>
            <a:off x="1734251" y="4943842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lvl="1">
              <a:spcBef>
                <a:spcPts val="600"/>
              </a:spcBef>
              <a:spcAft>
                <a:spcPts val="10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Exploring IFAC’s State of Play in Sustainability Assurance &amp; potential research opportunities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D595B08-63DC-C94D-1207-332B0A02C060}"/>
              </a:ext>
            </a:extLst>
          </p:cNvPr>
          <p:cNvSpPr/>
          <p:nvPr/>
        </p:nvSpPr>
        <p:spPr>
          <a:xfrm>
            <a:off x="695752" y="499914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EA2EBCFE-B9A0-8AD0-92D8-3EB5B4F80E8C}"/>
              </a:ext>
            </a:extLst>
          </p:cNvPr>
          <p:cNvSpPr/>
          <p:nvPr/>
        </p:nvSpPr>
        <p:spPr>
          <a:xfrm rot="16200000">
            <a:off x="2746062" y="1534196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961A1F-2D60-AAEA-9232-18473DB5CC3D}"/>
              </a:ext>
            </a:extLst>
          </p:cNvPr>
          <p:cNvSpPr/>
          <p:nvPr/>
        </p:nvSpPr>
        <p:spPr>
          <a:xfrm>
            <a:off x="1734253" y="3686257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Discussions on IFAC’s process for tracking adoption of the IESBA Code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59CA16C-8CF6-04A6-7CAE-4A56941237E2}"/>
              </a:ext>
            </a:extLst>
          </p:cNvPr>
          <p:cNvSpPr/>
          <p:nvPr/>
        </p:nvSpPr>
        <p:spPr>
          <a:xfrm>
            <a:off x="684375" y="3741366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Meeting with solid fill">
            <a:extLst>
              <a:ext uri="{FF2B5EF4-FFF2-40B4-BE49-F238E27FC236}">
                <a16:creationId xmlns:a16="http://schemas.microsoft.com/office/drawing/2014/main" id="{B01B25DB-1C8C-56DF-012A-9976D9613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7594" y="2530876"/>
            <a:ext cx="686966" cy="686966"/>
          </a:xfrm>
          <a:prstGeom prst="rect">
            <a:avLst/>
          </a:prstGeom>
        </p:spPr>
      </p:pic>
      <p:pic>
        <p:nvPicPr>
          <p:cNvPr id="12" name="Graphic 11" descr="Clipboard Checked with solid fill">
            <a:extLst>
              <a:ext uri="{FF2B5EF4-FFF2-40B4-BE49-F238E27FC236}">
                <a16:creationId xmlns:a16="http://schemas.microsoft.com/office/drawing/2014/main" id="{71EA475F-DDA3-3002-9036-9728E3C8B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238" y="3762761"/>
            <a:ext cx="744363" cy="744363"/>
          </a:xfrm>
          <a:prstGeom prst="rect">
            <a:avLst/>
          </a:prstGeom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E1D235F2-DA88-32CA-9083-3EAA191AB2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32103" y="5022541"/>
            <a:ext cx="785881" cy="785881"/>
          </a:xfrm>
          <a:prstGeom prst="rect">
            <a:avLst/>
          </a:prstGeom>
        </p:spPr>
      </p:pic>
      <p:sp>
        <p:nvSpPr>
          <p:cNvPr id="35" name="Round Same Side Corner Rectangle 18">
            <a:extLst>
              <a:ext uri="{FF2B5EF4-FFF2-40B4-BE49-F238E27FC236}">
                <a16:creationId xmlns:a16="http://schemas.microsoft.com/office/drawing/2014/main" id="{7C2F913E-0F0B-C8EF-9502-587BE59C2462}"/>
              </a:ext>
            </a:extLst>
          </p:cNvPr>
          <p:cNvSpPr/>
          <p:nvPr/>
        </p:nvSpPr>
        <p:spPr>
          <a:xfrm rot="16200000">
            <a:off x="8714045" y="253257"/>
            <a:ext cx="913254" cy="5170929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C7980A-B654-972E-39C5-7C7303FBF513}"/>
              </a:ext>
            </a:extLst>
          </p:cNvPr>
          <p:cNvSpPr/>
          <p:nvPr/>
        </p:nvSpPr>
        <p:spPr>
          <a:xfrm>
            <a:off x="7702235" y="2405319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spcAft>
                <a:spcPts val="6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IESBA &amp; IAASB staff have met regularly to discuss the respective sustainability projects and coordination activities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DD9A220-15A1-9B64-888C-A23C6A442F67}"/>
              </a:ext>
            </a:extLst>
          </p:cNvPr>
          <p:cNvSpPr/>
          <p:nvPr/>
        </p:nvSpPr>
        <p:spPr>
          <a:xfrm>
            <a:off x="6663735" y="2460624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 Same Side Corner Rectangle 21">
            <a:extLst>
              <a:ext uri="{FF2B5EF4-FFF2-40B4-BE49-F238E27FC236}">
                <a16:creationId xmlns:a16="http://schemas.microsoft.com/office/drawing/2014/main" id="{F2E502D5-69A4-4773-6430-079EC4AD2F2C}"/>
              </a:ext>
            </a:extLst>
          </p:cNvPr>
          <p:cNvSpPr/>
          <p:nvPr/>
        </p:nvSpPr>
        <p:spPr>
          <a:xfrm rot="16200000">
            <a:off x="8714045" y="2768556"/>
            <a:ext cx="913254" cy="51709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22F652C-5454-BA19-1A22-0ABE4C647DC9}"/>
              </a:ext>
            </a:extLst>
          </p:cNvPr>
          <p:cNvSpPr/>
          <p:nvPr/>
        </p:nvSpPr>
        <p:spPr>
          <a:xfrm>
            <a:off x="7702235" y="4920617"/>
            <a:ext cx="4053901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l">
              <a:lnSpc>
                <a:spcPts val="1800"/>
              </a:lnSpc>
              <a:spcAft>
                <a:spcPts val="600"/>
              </a:spcAft>
            </a:pPr>
            <a:r>
              <a:rPr lang="en-US" sz="1700" b="1">
                <a:latin typeface="Calibri" panose="020F0502020204030204" pitchFamily="34" charset="0"/>
                <a:cs typeface="Calibri" panose="020F0502020204030204" pitchFamily="34" charset="0"/>
              </a:rPr>
              <a:t>Staff A&amp;I working group established to meet monthly to coordinate on A&amp;I activities, joint materials, and outreaches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0DF97DD-B238-A8BB-F7A2-5DBFB0DAE3BD}"/>
              </a:ext>
            </a:extLst>
          </p:cNvPr>
          <p:cNvSpPr/>
          <p:nvPr/>
        </p:nvSpPr>
        <p:spPr>
          <a:xfrm>
            <a:off x="6663736" y="4975922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 Same Side Corner Rectangle 24">
            <a:extLst>
              <a:ext uri="{FF2B5EF4-FFF2-40B4-BE49-F238E27FC236}">
                <a16:creationId xmlns:a16="http://schemas.microsoft.com/office/drawing/2014/main" id="{B9D8FBC3-55CE-F544-3F92-B4B254322278}"/>
              </a:ext>
            </a:extLst>
          </p:cNvPr>
          <p:cNvSpPr/>
          <p:nvPr/>
        </p:nvSpPr>
        <p:spPr>
          <a:xfrm rot="16200000">
            <a:off x="8714046" y="1510971"/>
            <a:ext cx="913254" cy="5170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41D346-58E2-A6DB-6B6A-39A0DD449432}"/>
              </a:ext>
            </a:extLst>
          </p:cNvPr>
          <p:cNvSpPr/>
          <p:nvPr/>
        </p:nvSpPr>
        <p:spPr>
          <a:xfrm>
            <a:off x="7702237" y="3663032"/>
            <a:ext cx="4053899" cy="849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1">
              <a:spcBef>
                <a:spcPts val="600"/>
              </a:spcBef>
              <a:spcAft>
                <a:spcPts val="1000"/>
              </a:spcAft>
            </a:pP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Joint IESBA/IAASB fact sheet with the launch and anticipated joint materials including FAQs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C0A3393-895A-FEDF-1D71-4EE69492858B}"/>
              </a:ext>
            </a:extLst>
          </p:cNvPr>
          <p:cNvSpPr/>
          <p:nvPr/>
        </p:nvSpPr>
        <p:spPr>
          <a:xfrm>
            <a:off x="6663737" y="3718337"/>
            <a:ext cx="856329" cy="775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Graphic 43" descr="Alarm clock with solid fill">
            <a:extLst>
              <a:ext uri="{FF2B5EF4-FFF2-40B4-BE49-F238E27FC236}">
                <a16:creationId xmlns:a16="http://schemas.microsoft.com/office/drawing/2014/main" id="{C712F6AE-B022-E41B-590F-F19971BBCB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735578" y="2507651"/>
            <a:ext cx="686966" cy="686966"/>
          </a:xfrm>
          <a:prstGeom prst="rect">
            <a:avLst/>
          </a:prstGeom>
        </p:spPr>
      </p:pic>
      <p:pic>
        <p:nvPicPr>
          <p:cNvPr id="45" name="Graphic 44" descr="Alterations &amp; Tailoring with solid fill">
            <a:extLst>
              <a:ext uri="{FF2B5EF4-FFF2-40B4-BE49-F238E27FC236}">
                <a16:creationId xmlns:a16="http://schemas.microsoft.com/office/drawing/2014/main" id="{A675DCCB-B81C-054D-5778-05ED19E17C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721510" y="3776112"/>
            <a:ext cx="744363" cy="744363"/>
          </a:xfrm>
          <a:prstGeom prst="rect">
            <a:avLst/>
          </a:prstGeom>
        </p:spPr>
      </p:pic>
      <p:pic>
        <p:nvPicPr>
          <p:cNvPr id="46" name="Graphic 45" descr="Boardroom with solid fill">
            <a:extLst>
              <a:ext uri="{FF2B5EF4-FFF2-40B4-BE49-F238E27FC236}">
                <a16:creationId xmlns:a16="http://schemas.microsoft.com/office/drawing/2014/main" id="{E684B55B-3626-FF32-A643-4E857817F8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700087" y="4999316"/>
            <a:ext cx="785881" cy="78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11841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C41586EC55CD4D8FDA4CD9BD52FDEE" ma:contentTypeVersion="8" ma:contentTypeDescription="Create a new document." ma:contentTypeScope="" ma:versionID="c8657e203a4695549509ef1780ea706f">
  <xsd:schema xmlns:xsd="http://www.w3.org/2001/XMLSchema" xmlns:xs="http://www.w3.org/2001/XMLSchema" xmlns:p="http://schemas.microsoft.com/office/2006/metadata/properties" xmlns:ns2="90e58826-eaea-4377-ac67-ac05beee25ec" targetNamespace="http://schemas.microsoft.com/office/2006/metadata/properties" ma:root="true" ma:fieldsID="1d4d33c620c547e461a402efac9c0a72" ns2:_="">
    <xsd:import namespace="90e58826-eaea-4377-ac67-ac05beee25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58826-eaea-4377-ac67-ac05beee2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9FC3F9-3EF9-4814-BC86-072A3112063D}">
  <ds:schemaRefs>
    <ds:schemaRef ds:uri="90e58826-eaea-4377-ac67-ac05beee25e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schemas.openxmlformats.org/package/2006/metadata/core-properties"/>
    <ds:schemaRef ds:uri="90e58826-eaea-4377-ac67-ac05beee25ec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1</TotalTime>
  <Words>1192</Words>
  <Application>Microsoft Office PowerPoint</Application>
  <PresentationFormat>Widescreen</PresentationFormat>
  <Paragraphs>421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14</vt:i4>
      </vt:variant>
    </vt:vector>
  </HeadingPairs>
  <TitlesOfParts>
    <vt:vector size="31" baseType="lpstr">
      <vt:lpstr>Aptos</vt:lpstr>
      <vt:lpstr>Aptos Narrow</vt:lpstr>
      <vt:lpstr>Arial</vt:lpstr>
      <vt:lpstr>Calibri</vt:lpstr>
      <vt:lpstr>Calibri Light</vt:lpstr>
      <vt:lpstr>Segoe UI</vt:lpstr>
      <vt:lpstr>Symbol</vt:lpstr>
      <vt:lpstr>Times New Roman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Adoption &amp; Implementation (A&amp;I) Working Group – Update</vt:lpstr>
      <vt:lpstr>Agenda</vt:lpstr>
      <vt:lpstr>PowerPoint Presentation</vt:lpstr>
      <vt:lpstr>Global Webinars</vt:lpstr>
      <vt:lpstr>Global Webinars</vt:lpstr>
      <vt:lpstr>Global Webinars</vt:lpstr>
      <vt:lpstr>Global Webinars</vt:lpstr>
      <vt:lpstr>Additional planned guidance material and timing </vt:lpstr>
      <vt:lpstr>Collaboration with IFAC &amp; the IAASB</vt:lpstr>
      <vt:lpstr>Jurisdictional Prioritization</vt:lpstr>
      <vt:lpstr>PowerPoint Presentation</vt:lpstr>
      <vt:lpstr>Stakeholder Engagement Map</vt:lpstr>
      <vt:lpstr>IESBA Members are asked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Elaine Cahoon</cp:lastModifiedBy>
  <cp:revision>2</cp:revision>
  <dcterms:created xsi:type="dcterms:W3CDTF">2025-02-11T15:55:47Z</dcterms:created>
  <dcterms:modified xsi:type="dcterms:W3CDTF">2025-03-10T16:31:31Z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0x010100A8C41586EC55CD4D8FDA4CD9BD52FDEE</vt:lpwstr>
  </property>
  <property fmtid="{D5CDD505-2E9C-101B-9397-08002B2CF9AE}" pid="3" name="MediaServiceImageTags">
    <vt:lpwstr/>
  </property>
</Properties>
</file>