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47" r:id="rId7"/>
    <p:sldMasterId id="2147483711" r:id="rId8"/>
    <p:sldMasterId id="2147483717" r:id="rId9"/>
    <p:sldMasterId id="2147483726" r:id="rId10"/>
  </p:sldMasterIdLst>
  <p:notesMasterIdLst>
    <p:notesMasterId r:id="rId34"/>
  </p:notesMasterIdLst>
  <p:sldIdLst>
    <p:sldId id="268" r:id="rId11"/>
    <p:sldId id="274" r:id="rId12"/>
    <p:sldId id="2147472284" r:id="rId13"/>
    <p:sldId id="2147472288" r:id="rId14"/>
    <p:sldId id="307" r:id="rId15"/>
    <p:sldId id="308" r:id="rId16"/>
    <p:sldId id="304" r:id="rId17"/>
    <p:sldId id="2147472293" r:id="rId18"/>
    <p:sldId id="302" r:id="rId19"/>
    <p:sldId id="2147472290" r:id="rId20"/>
    <p:sldId id="2147472286" r:id="rId21"/>
    <p:sldId id="310" r:id="rId22"/>
    <p:sldId id="2147472275" r:id="rId23"/>
    <p:sldId id="2147472276" r:id="rId24"/>
    <p:sldId id="2147472281" r:id="rId25"/>
    <p:sldId id="2147472291" r:id="rId26"/>
    <p:sldId id="2147472279" r:id="rId27"/>
    <p:sldId id="2147472280" r:id="rId28"/>
    <p:sldId id="2147472277" r:id="rId29"/>
    <p:sldId id="2147472287" r:id="rId30"/>
    <p:sldId id="2147472292" r:id="rId31"/>
    <p:sldId id="2147472289" r:id="rId32"/>
    <p:sldId id="28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ESBA" id="{C7A6A806-A4F1-574B-9F2E-E15B44EE21E0}">
          <p14:sldIdLst>
            <p14:sldId id="268"/>
            <p14:sldId id="274"/>
            <p14:sldId id="2147472284"/>
            <p14:sldId id="2147472288"/>
            <p14:sldId id="307"/>
            <p14:sldId id="308"/>
            <p14:sldId id="304"/>
            <p14:sldId id="2147472293"/>
            <p14:sldId id="302"/>
            <p14:sldId id="2147472290"/>
            <p14:sldId id="2147472286"/>
            <p14:sldId id="310"/>
            <p14:sldId id="2147472275"/>
            <p14:sldId id="2147472276"/>
            <p14:sldId id="2147472281"/>
            <p14:sldId id="2147472291"/>
            <p14:sldId id="2147472279"/>
            <p14:sldId id="2147472280"/>
            <p14:sldId id="2147472277"/>
            <p14:sldId id="2147472287"/>
            <p14:sldId id="2147472292"/>
            <p14:sldId id="2147472289"/>
            <p14:sldId id="28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8E5323-C01A-55AC-0CDD-1FFCEDFF4658}" name="Channa Wijesinghe" initials="CW" userId="S::channa.wijesinghe@apesb.org.au::d4bdea7c-1782-4bb1-abc1-607920a759f6" providerId="AD"/>
  <p188:author id="{8F69CC63-70F9-B92E-B0AA-D68B2FB5D2AB}" name="Gabriela Figueiredo Dias" initials="GF" userId="S::GabrielaDias@ethicsboard.org::2f0de687-1f60-462c-a3ec-15136bf498f0" providerId="AD"/>
  <p188:author id="{AAFD516B-D577-E298-A505-86828FF8403E}" name="Joanne Holt" initials="JH" userId="S::joanneholt@ethicsboard.org::12fe25c6-4cb7-4225-920a-14a4ef202436" providerId="AD"/>
  <p188:author id="{36785581-BA41-E020-BDBA-DB101E479C02}" name="Gabriela Figueiredo Dias" initials="GD" userId="S::gabrieladias@ethicsboard.org::2f0de687-1f60-462c-a3ec-15136bf498f0" providerId="AD"/>
  <p188:author id="{FE8B5C9F-7B18-B143-6551-47BF86F7ED3A}" name="Geoff Kwan" initials="" userId="S::GeoffKwan@ethicsboard.org::c3a5c4b8-7020-4697-b49e-ebe9f60812c0" providerId="AD"/>
  <p188:author id="{553772B1-180A-4959-D377-E121E197E9D3}" name="Carla Vijian" initials="CV" userId="S::CarlaVijian@ethicsboard.org::c8cf1b78-ca9a-4696-87d3-45e7c13ef4bf" providerId="AD"/>
  <p188:author id="{D1BA05CD-67AF-41E2-9030-2726EE3143E3}" name="Kam Leung" initials="KL" userId="S::KamLeung@ethicsboard.org::1727e7fd-0e16-446c-9cb2-0d520e75509f" providerId="AD"/>
  <p188:author id="{F3FC2BD2-C5D2-FF0B-E50A-B49F56FF0898}" name="Carla Vijian" initials="CV" userId="0685818c105fcfa6" providerId="Windows Live"/>
  <p188:author id="{579ECFEE-90DD-DF6F-AC7E-BA7526220BCD}" name="Laura Leal" initials="LL" userId="S::lauraleal@ethicsboard.org::4720af35-0a04-4b32-b28a-0692a15a4541" providerId="AD"/>
  <p188:author id="{E94806F5-F1DD-79F5-3D8D-85F6927CF9C2}" name="Author" initials="A" userId="Auth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5B8ACC-6A25-8EFA-74A0-70766A2F4701}" v="1" dt="2025-03-09T21:44:27.316"/>
    <p1510:client id="{BE5D5A20-FDD1-46DE-8F40-318D5499BB8A}" v="12" dt="2025-03-09T13:56:10.3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30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microsoft.com/office/2016/11/relationships/changesInfo" Target="changesInfos/changesInfo1.xml"/><Relationship Id="rId21" Type="http://schemas.openxmlformats.org/officeDocument/2006/relationships/slide" Target="slides/slide11.xml"/><Relationship Id="rId34"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ff Kwan" userId="c3a5c4b8-7020-4697-b49e-ebe9f60812c0" providerId="ADAL" clId="{BE5D5A20-FDD1-46DE-8F40-318D5499BB8A}"/>
    <pc:docChg chg="custSel addSld modSld">
      <pc:chgData name="Geoff Kwan" userId="c3a5c4b8-7020-4697-b49e-ebe9f60812c0" providerId="ADAL" clId="{BE5D5A20-FDD1-46DE-8F40-318D5499BB8A}" dt="2025-03-09T21:45:42.366" v="545" actId="1076"/>
      <pc:docMkLst>
        <pc:docMk/>
      </pc:docMkLst>
      <pc:sldChg chg="modSp mod">
        <pc:chgData name="Geoff Kwan" userId="c3a5c4b8-7020-4697-b49e-ebe9f60812c0" providerId="ADAL" clId="{BE5D5A20-FDD1-46DE-8F40-318D5499BB8A}" dt="2025-03-09T14:02:59.466" v="541" actId="20577"/>
        <pc:sldMkLst>
          <pc:docMk/>
          <pc:sldMk cId="2616603631" sldId="304"/>
        </pc:sldMkLst>
        <pc:spChg chg="mod">
          <ac:chgData name="Geoff Kwan" userId="c3a5c4b8-7020-4697-b49e-ebe9f60812c0" providerId="ADAL" clId="{BE5D5A20-FDD1-46DE-8F40-318D5499BB8A}" dt="2025-03-09T14:02:59.466" v="541" actId="20577"/>
          <ac:spMkLst>
            <pc:docMk/>
            <pc:sldMk cId="2616603631" sldId="304"/>
            <ac:spMk id="11" creationId="{633816A8-76A5-14B7-FBFE-10D3C534FE8C}"/>
          </ac:spMkLst>
        </pc:spChg>
      </pc:sldChg>
      <pc:sldChg chg="modSp mod">
        <pc:chgData name="Geoff Kwan" userId="c3a5c4b8-7020-4697-b49e-ebe9f60812c0" providerId="ADAL" clId="{BE5D5A20-FDD1-46DE-8F40-318D5499BB8A}" dt="2025-03-09T14:35:06.436" v="542" actId="6549"/>
        <pc:sldMkLst>
          <pc:docMk/>
          <pc:sldMk cId="2180452224" sldId="308"/>
        </pc:sldMkLst>
        <pc:spChg chg="mod">
          <ac:chgData name="Geoff Kwan" userId="c3a5c4b8-7020-4697-b49e-ebe9f60812c0" providerId="ADAL" clId="{BE5D5A20-FDD1-46DE-8F40-318D5499BB8A}" dt="2025-03-09T14:35:06.436" v="542" actId="6549"/>
          <ac:spMkLst>
            <pc:docMk/>
            <pc:sldMk cId="2180452224" sldId="308"/>
            <ac:spMk id="7" creationId="{44208AC1-3996-4852-DFA0-C05769466656}"/>
          </ac:spMkLst>
        </pc:spChg>
      </pc:sldChg>
      <pc:sldChg chg="addSp delSp modSp add mod">
        <pc:chgData name="Geoff Kwan" userId="c3a5c4b8-7020-4697-b49e-ebe9f60812c0" providerId="ADAL" clId="{BE5D5A20-FDD1-46DE-8F40-318D5499BB8A}" dt="2025-03-09T21:45:42.366" v="545" actId="1076"/>
        <pc:sldMkLst>
          <pc:docMk/>
          <pc:sldMk cId="1301165673" sldId="2147472293"/>
        </pc:sldMkLst>
        <pc:spChg chg="mod">
          <ac:chgData name="Geoff Kwan" userId="c3a5c4b8-7020-4697-b49e-ebe9f60812c0" providerId="ADAL" clId="{BE5D5A20-FDD1-46DE-8F40-318D5499BB8A}" dt="2025-03-09T11:35:03.772" v="13" actId="20577"/>
          <ac:spMkLst>
            <pc:docMk/>
            <pc:sldMk cId="1301165673" sldId="2147472293"/>
            <ac:spMk id="2" creationId="{FF98C0DF-6CBF-C6D0-AA18-7816577D4ECC}"/>
          </ac:spMkLst>
        </pc:spChg>
        <pc:spChg chg="del">
          <ac:chgData name="Geoff Kwan" userId="c3a5c4b8-7020-4697-b49e-ebe9f60812c0" providerId="ADAL" clId="{BE5D5A20-FDD1-46DE-8F40-318D5499BB8A}" dt="2025-03-09T11:34:52.354" v="2" actId="478"/>
          <ac:spMkLst>
            <pc:docMk/>
            <pc:sldMk cId="1301165673" sldId="2147472293"/>
            <ac:spMk id="3" creationId="{42171208-CA8F-2702-E8FA-162952F75A6E}"/>
          </ac:spMkLst>
        </pc:spChg>
        <pc:spChg chg="add mod">
          <ac:chgData name="Geoff Kwan" userId="c3a5c4b8-7020-4697-b49e-ebe9f60812c0" providerId="ADAL" clId="{BE5D5A20-FDD1-46DE-8F40-318D5499BB8A}" dt="2025-03-09T21:45:31.894" v="543" actId="1076"/>
          <ac:spMkLst>
            <pc:docMk/>
            <pc:sldMk cId="1301165673" sldId="2147472293"/>
            <ac:spMk id="4" creationId="{840747BC-FA37-BBA3-BDEF-B50767739F9E}"/>
          </ac:spMkLst>
        </pc:spChg>
        <pc:spChg chg="del">
          <ac:chgData name="Geoff Kwan" userId="c3a5c4b8-7020-4697-b49e-ebe9f60812c0" providerId="ADAL" clId="{BE5D5A20-FDD1-46DE-8F40-318D5499BB8A}" dt="2025-03-09T11:34:55.177" v="3" actId="478"/>
          <ac:spMkLst>
            <pc:docMk/>
            <pc:sldMk cId="1301165673" sldId="2147472293"/>
            <ac:spMk id="6" creationId="{AE3EBA23-4E34-AF6E-FA74-520C09A06A7E}"/>
          </ac:spMkLst>
        </pc:spChg>
        <pc:spChg chg="del">
          <ac:chgData name="Geoff Kwan" userId="c3a5c4b8-7020-4697-b49e-ebe9f60812c0" providerId="ADAL" clId="{BE5D5A20-FDD1-46DE-8F40-318D5499BB8A}" dt="2025-03-09T11:34:52.354" v="2" actId="478"/>
          <ac:spMkLst>
            <pc:docMk/>
            <pc:sldMk cId="1301165673" sldId="2147472293"/>
            <ac:spMk id="9" creationId="{3475303D-54A1-CEE9-B2C6-99BD5AA6FDA9}"/>
          </ac:spMkLst>
        </pc:spChg>
        <pc:spChg chg="del">
          <ac:chgData name="Geoff Kwan" userId="c3a5c4b8-7020-4697-b49e-ebe9f60812c0" providerId="ADAL" clId="{BE5D5A20-FDD1-46DE-8F40-318D5499BB8A}" dt="2025-03-09T11:34:52.354" v="2" actId="478"/>
          <ac:spMkLst>
            <pc:docMk/>
            <pc:sldMk cId="1301165673" sldId="2147472293"/>
            <ac:spMk id="11" creationId="{633816A8-76A5-14B7-FBFE-10D3C534FE8C}"/>
          </ac:spMkLst>
        </pc:spChg>
        <pc:spChg chg="mod">
          <ac:chgData name="Geoff Kwan" userId="c3a5c4b8-7020-4697-b49e-ebe9f60812c0" providerId="ADAL" clId="{BE5D5A20-FDD1-46DE-8F40-318D5499BB8A}" dt="2025-03-09T13:43:12.844" v="426" actId="20577"/>
          <ac:spMkLst>
            <pc:docMk/>
            <pc:sldMk cId="1301165673" sldId="2147472293"/>
            <ac:spMk id="14" creationId="{2128B536-FCD4-6AA9-CC32-103BB3BC2B1C}"/>
          </ac:spMkLst>
        </pc:spChg>
        <pc:spChg chg="del">
          <ac:chgData name="Geoff Kwan" userId="c3a5c4b8-7020-4697-b49e-ebe9f60812c0" providerId="ADAL" clId="{BE5D5A20-FDD1-46DE-8F40-318D5499BB8A}" dt="2025-03-09T11:34:52.354" v="2" actId="478"/>
          <ac:spMkLst>
            <pc:docMk/>
            <pc:sldMk cId="1301165673" sldId="2147472293"/>
            <ac:spMk id="15" creationId="{2B5AD1B0-4FAA-D4A6-5D08-E3B7D7F8ACE1}"/>
          </ac:spMkLst>
        </pc:spChg>
        <pc:spChg chg="del">
          <ac:chgData name="Geoff Kwan" userId="c3a5c4b8-7020-4697-b49e-ebe9f60812c0" providerId="ADAL" clId="{BE5D5A20-FDD1-46DE-8F40-318D5499BB8A}" dt="2025-03-09T11:34:52.354" v="2" actId="478"/>
          <ac:spMkLst>
            <pc:docMk/>
            <pc:sldMk cId="1301165673" sldId="2147472293"/>
            <ac:spMk id="19" creationId="{1002C44B-E3D7-6808-B131-01E8B3487A48}"/>
          </ac:spMkLst>
        </pc:spChg>
        <pc:spChg chg="del">
          <ac:chgData name="Geoff Kwan" userId="c3a5c4b8-7020-4697-b49e-ebe9f60812c0" providerId="ADAL" clId="{BE5D5A20-FDD1-46DE-8F40-318D5499BB8A}" dt="2025-03-09T11:34:52.354" v="2" actId="478"/>
          <ac:spMkLst>
            <pc:docMk/>
            <pc:sldMk cId="1301165673" sldId="2147472293"/>
            <ac:spMk id="46" creationId="{7E81B402-D4C9-87D9-6AAF-54DDD7F41143}"/>
          </ac:spMkLst>
        </pc:spChg>
        <pc:spChg chg="del">
          <ac:chgData name="Geoff Kwan" userId="c3a5c4b8-7020-4697-b49e-ebe9f60812c0" providerId="ADAL" clId="{BE5D5A20-FDD1-46DE-8F40-318D5499BB8A}" dt="2025-03-09T11:34:52.354" v="2" actId="478"/>
          <ac:spMkLst>
            <pc:docMk/>
            <pc:sldMk cId="1301165673" sldId="2147472293"/>
            <ac:spMk id="50" creationId="{CAA9EC85-8928-13FE-2584-EF35C8F18138}"/>
          </ac:spMkLst>
        </pc:spChg>
        <pc:spChg chg="del">
          <ac:chgData name="Geoff Kwan" userId="c3a5c4b8-7020-4697-b49e-ebe9f60812c0" providerId="ADAL" clId="{BE5D5A20-FDD1-46DE-8F40-318D5499BB8A}" dt="2025-03-09T11:34:52.354" v="2" actId="478"/>
          <ac:spMkLst>
            <pc:docMk/>
            <pc:sldMk cId="1301165673" sldId="2147472293"/>
            <ac:spMk id="58" creationId="{2295C8CE-B9C6-37F9-6B0D-2BE2F04A1D02}"/>
          </ac:spMkLst>
        </pc:spChg>
        <pc:spChg chg="del">
          <ac:chgData name="Geoff Kwan" userId="c3a5c4b8-7020-4697-b49e-ebe9f60812c0" providerId="ADAL" clId="{BE5D5A20-FDD1-46DE-8F40-318D5499BB8A}" dt="2025-03-09T11:34:47.850" v="1" actId="478"/>
          <ac:spMkLst>
            <pc:docMk/>
            <pc:sldMk cId="1301165673" sldId="2147472293"/>
            <ac:spMk id="60" creationId="{82725939-1D96-C6AE-CFE2-183C2EBD2F88}"/>
          </ac:spMkLst>
        </pc:spChg>
        <pc:spChg chg="del">
          <ac:chgData name="Geoff Kwan" userId="c3a5c4b8-7020-4697-b49e-ebe9f60812c0" providerId="ADAL" clId="{BE5D5A20-FDD1-46DE-8F40-318D5499BB8A}" dt="2025-03-09T11:34:52.354" v="2" actId="478"/>
          <ac:spMkLst>
            <pc:docMk/>
            <pc:sldMk cId="1301165673" sldId="2147472293"/>
            <ac:spMk id="76" creationId="{6E6533E3-8AC1-93D9-17DB-8CD074D2BB33}"/>
          </ac:spMkLst>
        </pc:spChg>
        <pc:spChg chg="del">
          <ac:chgData name="Geoff Kwan" userId="c3a5c4b8-7020-4697-b49e-ebe9f60812c0" providerId="ADAL" clId="{BE5D5A20-FDD1-46DE-8F40-318D5499BB8A}" dt="2025-03-09T11:34:52.354" v="2" actId="478"/>
          <ac:spMkLst>
            <pc:docMk/>
            <pc:sldMk cId="1301165673" sldId="2147472293"/>
            <ac:spMk id="82" creationId="{22F051D6-B19A-560E-B6E7-40C1AD14A26E}"/>
          </ac:spMkLst>
        </pc:spChg>
        <pc:picChg chg="add mod">
          <ac:chgData name="Geoff Kwan" userId="c3a5c4b8-7020-4697-b49e-ebe9f60812c0" providerId="ADAL" clId="{BE5D5A20-FDD1-46DE-8F40-318D5499BB8A}" dt="2025-03-09T21:45:42.366" v="545" actId="1076"/>
          <ac:picMkLst>
            <pc:docMk/>
            <pc:sldMk cId="1301165673" sldId="2147472293"/>
            <ac:picMk id="5" creationId="{0495C1BE-BE40-45C9-9DC0-E470ED75AE5F}"/>
          </ac:picMkLst>
        </pc:picChg>
      </pc:sldChg>
    </pc:docChg>
  </pc:docChgLst>
  <pc:docChgLst>
    <pc:chgData name="Geoff Kwan" userId="S::geoffkwan@ethicsboard.org::c3a5c4b8-7020-4697-b49e-ebe9f60812c0" providerId="AD" clId="Web-{B75B8ACC-6A25-8EFA-74A0-70766A2F4701}"/>
    <pc:docChg chg="modSld">
      <pc:chgData name="Geoff Kwan" userId="S::geoffkwan@ethicsboard.org::c3a5c4b8-7020-4697-b49e-ebe9f60812c0" providerId="AD" clId="Web-{B75B8ACC-6A25-8EFA-74A0-70766A2F4701}" dt="2025-03-09T21:44:27.316" v="0" actId="1076"/>
      <pc:docMkLst>
        <pc:docMk/>
      </pc:docMkLst>
      <pc:sldChg chg="modSp">
        <pc:chgData name="Geoff Kwan" userId="S::geoffkwan@ethicsboard.org::c3a5c4b8-7020-4697-b49e-ebe9f60812c0" providerId="AD" clId="Web-{B75B8ACC-6A25-8EFA-74A0-70766A2F4701}" dt="2025-03-09T21:44:27.316" v="0" actId="1076"/>
        <pc:sldMkLst>
          <pc:docMk/>
          <pc:sldMk cId="1301165673" sldId="2147472293"/>
        </pc:sldMkLst>
        <pc:picChg chg="mod">
          <ac:chgData name="Geoff Kwan" userId="S::geoffkwan@ethicsboard.org::c3a5c4b8-7020-4697-b49e-ebe9f60812c0" providerId="AD" clId="Web-{B75B8ACC-6A25-8EFA-74A0-70766A2F4701}" dt="2025-03-09T21:44:27.316" v="0" actId="1076"/>
          <ac:picMkLst>
            <pc:docMk/>
            <pc:sldMk cId="1301165673" sldId="2147472293"/>
            <ac:picMk id="5" creationId="{0495C1BE-BE40-45C9-9DC0-E470ED75AE5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3/9/2025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7</a:t>
            </a:fld>
            <a:endParaRPr lang="en-US"/>
          </a:p>
        </p:txBody>
      </p:sp>
    </p:spTree>
    <p:extLst>
      <p:ext uri="{BB962C8B-B14F-4D97-AF65-F5344CB8AC3E}">
        <p14:creationId xmlns:p14="http://schemas.microsoft.com/office/powerpoint/2010/main" val="3966660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8</a:t>
            </a:fld>
            <a:endParaRPr lang="en-US"/>
          </a:p>
        </p:txBody>
      </p:sp>
    </p:spTree>
    <p:extLst>
      <p:ext uri="{BB962C8B-B14F-4D97-AF65-F5344CB8AC3E}">
        <p14:creationId xmlns:p14="http://schemas.microsoft.com/office/powerpoint/2010/main" val="1655820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9</a:t>
            </a:fld>
            <a:endParaRPr lang="en-US"/>
          </a:p>
        </p:txBody>
      </p:sp>
    </p:spTree>
    <p:extLst>
      <p:ext uri="{BB962C8B-B14F-4D97-AF65-F5344CB8AC3E}">
        <p14:creationId xmlns:p14="http://schemas.microsoft.com/office/powerpoint/2010/main" val="3023833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13</a:t>
            </a:fld>
            <a:endParaRPr lang="en-US"/>
          </a:p>
        </p:txBody>
      </p:sp>
    </p:spTree>
    <p:extLst>
      <p:ext uri="{BB962C8B-B14F-4D97-AF65-F5344CB8AC3E}">
        <p14:creationId xmlns:p14="http://schemas.microsoft.com/office/powerpoint/2010/main" val="2120817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12.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5.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5.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45887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6336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 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a:t>
            </a:r>
            <a:r>
              <a:rPr lang="en-US" sz="1800" b="0" cap="none" spc="0" err="1">
                <a:ln w="0"/>
                <a:solidFill>
                  <a:schemeClr val="accent2"/>
                </a:solidFill>
                <a:effectLst>
                  <a:outerShdw blurRad="38100" dist="19050" dir="2700000" algn="tl" rotWithShape="0">
                    <a:schemeClr val="dk1">
                      <a:alpha val="40000"/>
                    </a:schemeClr>
                  </a:outerShdw>
                </a:effectLst>
              </a:rPr>
              <a:t>www.IFEA.org</a:t>
            </a:r>
            <a:endParaRPr lang="en-US" sz="1800" b="0" cap="none" spc="0">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3.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6.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theme" Target="../theme/theme7.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3"/>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52" r:id="rId10"/>
    <p:sldLayoutId id="2147483753" r:id="rId11"/>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3/9/2025</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43" r:id="rId2"/>
    <p:sldLayoutId id="2147483744" r:id="rId3"/>
    <p:sldLayoutId id="2147483745" r:id="rId4"/>
    <p:sldLayoutId id="2147483746" r:id="rId5"/>
    <p:sldLayoutId id="214748370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33399" y="2968831"/>
            <a:ext cx="6076951" cy="1051409"/>
          </a:xfrm>
        </p:spPr>
        <p:txBody>
          <a:bodyPr>
            <a:normAutofit fontScale="90000"/>
          </a:bodyPr>
          <a:lstStyle/>
          <a:p>
            <a:r>
              <a:rPr lang="en-US">
                <a:ea typeface="Calibri"/>
                <a:cs typeface="Calibri"/>
              </a:rPr>
              <a:t>Firm Culture &amp; Governance</a:t>
            </a:r>
            <a:endParaRPr lang="en-US"/>
          </a:p>
        </p:txBody>
      </p:sp>
      <p:sp>
        <p:nvSpPr>
          <p:cNvPr id="3" name="Text Placeholder 2">
            <a:extLst>
              <a:ext uri="{FF2B5EF4-FFF2-40B4-BE49-F238E27FC236}">
                <a16:creationId xmlns:a16="http://schemas.microsoft.com/office/drawing/2014/main" id="{B0D3109E-1DF2-98D8-C27B-DD00F561DD28}"/>
              </a:ext>
            </a:extLst>
          </p:cNvPr>
          <p:cNvSpPr>
            <a:spLocks noGrp="1"/>
          </p:cNvSpPr>
          <p:nvPr>
            <p:ph type="body" sz="quarter" idx="13"/>
          </p:nvPr>
        </p:nvSpPr>
        <p:spPr/>
        <p:txBody>
          <a:bodyPr vert="horz" lIns="91440" tIns="45720" rIns="91440" bIns="45720" rtlCol="0" anchor="t">
            <a:normAutofit/>
          </a:bodyPr>
          <a:lstStyle/>
          <a:p>
            <a:r>
              <a:rPr lang="en-US">
                <a:latin typeface="Calibri"/>
                <a:ea typeface="Calibri"/>
                <a:cs typeface="Calibri"/>
              </a:rPr>
              <a:t>Update</a:t>
            </a:r>
            <a:endParaRPr lang="en-US"/>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p:txBody>
          <a:bodyPr vert="horz" lIns="91440" tIns="45720" rIns="91440" bIns="45720" rtlCol="0" anchor="t">
            <a:normAutofit fontScale="85000" lnSpcReduction="20000"/>
          </a:bodyPr>
          <a:lstStyle/>
          <a:p>
            <a:r>
              <a:rPr lang="en-US">
                <a:latin typeface="Calibri"/>
                <a:ea typeface="Calibri"/>
                <a:cs typeface="Calibri"/>
              </a:rPr>
              <a:t>IESBA Meeting</a:t>
            </a:r>
          </a:p>
          <a:p>
            <a:r>
              <a:rPr lang="en-US">
                <a:latin typeface="Calibri"/>
                <a:ea typeface="Calibri"/>
                <a:cs typeface="Calibri"/>
              </a:rPr>
              <a:t>March 11, 2025</a:t>
            </a:r>
            <a:endParaRPr lang="en-US"/>
          </a:p>
        </p:txBody>
      </p:sp>
    </p:spTree>
    <p:extLst>
      <p:ext uri="{BB962C8B-B14F-4D97-AF65-F5344CB8AC3E}">
        <p14:creationId xmlns:p14="http://schemas.microsoft.com/office/powerpoint/2010/main" val="355206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1A252-53DD-AC59-B948-0E7A3D8686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7A188C-A233-ED09-0E08-DDD32D050252}"/>
              </a:ext>
            </a:extLst>
          </p:cNvPr>
          <p:cNvSpPr>
            <a:spLocks noGrp="1"/>
          </p:cNvSpPr>
          <p:nvPr>
            <p:ph type="title"/>
          </p:nvPr>
        </p:nvSpPr>
        <p:spPr/>
        <p:txBody>
          <a:bodyPr/>
          <a:lstStyle/>
          <a:p>
            <a:r>
              <a:rPr lang="en-US"/>
              <a:t>Questions/ Views?</a:t>
            </a:r>
          </a:p>
        </p:txBody>
      </p:sp>
    </p:spTree>
    <p:extLst>
      <p:ext uri="{BB962C8B-B14F-4D97-AF65-F5344CB8AC3E}">
        <p14:creationId xmlns:p14="http://schemas.microsoft.com/office/powerpoint/2010/main" val="2649587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84487-4822-CCF1-3523-C419CAAEE8DB}"/>
              </a:ext>
            </a:extLst>
          </p:cNvPr>
          <p:cNvSpPr>
            <a:spLocks noGrp="1"/>
          </p:cNvSpPr>
          <p:nvPr>
            <p:ph type="title"/>
          </p:nvPr>
        </p:nvSpPr>
        <p:spPr>
          <a:xfrm>
            <a:off x="950583" y="4720876"/>
            <a:ext cx="4888029" cy="676275"/>
          </a:xfrm>
        </p:spPr>
        <p:txBody>
          <a:bodyPr>
            <a:normAutofit fontScale="90000"/>
          </a:bodyPr>
          <a:lstStyle/>
          <a:p>
            <a:r>
              <a:rPr lang="en-US"/>
              <a:t>IESBA-IAASB Coordination</a:t>
            </a:r>
          </a:p>
        </p:txBody>
      </p:sp>
    </p:spTree>
    <p:extLst>
      <p:ext uri="{BB962C8B-B14F-4D97-AF65-F5344CB8AC3E}">
        <p14:creationId xmlns:p14="http://schemas.microsoft.com/office/powerpoint/2010/main" val="3666714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265F2-FEED-C494-D88D-0CEE3B8850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3B98F5-060D-5F7E-F903-66BF3C873DAB}"/>
              </a:ext>
            </a:extLst>
          </p:cNvPr>
          <p:cNvSpPr>
            <a:spLocks noGrp="1"/>
          </p:cNvSpPr>
          <p:nvPr>
            <p:ph type="title"/>
          </p:nvPr>
        </p:nvSpPr>
        <p:spPr/>
        <p:txBody>
          <a:bodyPr lIns="91440" tIns="45720" rIns="91440" bIns="45720" anchor="t"/>
          <a:lstStyle/>
          <a:p>
            <a:r>
              <a:rPr lang="en-US">
                <a:latin typeface="Calibri Light"/>
                <a:ea typeface="Calibri Light"/>
                <a:cs typeface="Calibri Light"/>
              </a:rPr>
              <a:t>IESBA-IAASB Coordination Approach</a:t>
            </a:r>
            <a:endParaRPr lang="en-US"/>
          </a:p>
        </p:txBody>
      </p:sp>
      <p:sp>
        <p:nvSpPr>
          <p:cNvPr id="3" name="Slide Number Placeholder 2">
            <a:extLst>
              <a:ext uri="{FF2B5EF4-FFF2-40B4-BE49-F238E27FC236}">
                <a16:creationId xmlns:a16="http://schemas.microsoft.com/office/drawing/2014/main" id="{2EF2F26C-6947-9C6D-A329-6581CB9E093F}"/>
              </a:ext>
            </a:extLst>
          </p:cNvPr>
          <p:cNvSpPr>
            <a:spLocks noGrp="1"/>
          </p:cNvSpPr>
          <p:nvPr>
            <p:ph type="sldNum" sz="quarter" idx="12"/>
          </p:nvPr>
        </p:nvSpPr>
        <p:spPr/>
        <p:txBody>
          <a:bodyPr/>
          <a:lstStyle/>
          <a:p>
            <a:fld id="{99A02339-D840-6844-BF2C-3B4B9517014C}" type="slidenum">
              <a:rPr lang="en-US" smtClean="0"/>
              <a:pPr/>
              <a:t>12</a:t>
            </a:fld>
            <a:endParaRPr lang="en-US"/>
          </a:p>
        </p:txBody>
      </p:sp>
      <p:sp>
        <p:nvSpPr>
          <p:cNvPr id="5" name="Text Placeholder 4">
            <a:extLst>
              <a:ext uri="{FF2B5EF4-FFF2-40B4-BE49-F238E27FC236}">
                <a16:creationId xmlns:a16="http://schemas.microsoft.com/office/drawing/2014/main" id="{0D521591-DF5D-7341-F9D9-FEBF63531BEC}"/>
              </a:ext>
            </a:extLst>
          </p:cNvPr>
          <p:cNvSpPr>
            <a:spLocks noGrp="1"/>
          </p:cNvSpPr>
          <p:nvPr>
            <p:ph type="body" sz="quarter" idx="14"/>
          </p:nvPr>
        </p:nvSpPr>
        <p:spPr/>
        <p:txBody>
          <a:bodyPr lIns="91440" tIns="45720" rIns="91440" bIns="45720" anchor="t"/>
          <a:lstStyle/>
          <a:p>
            <a:pPr marL="342900" indent="-342900">
              <a:buAutoNum type="arabicPeriod"/>
            </a:pPr>
            <a:endParaRPr lang="en-US">
              <a:latin typeface="Calibri"/>
              <a:ea typeface="Calibri"/>
              <a:cs typeface="Calibri"/>
            </a:endParaRPr>
          </a:p>
          <a:p>
            <a:pPr marL="342900" indent="-342900">
              <a:buAutoNum type="arabicPeriod"/>
            </a:pPr>
            <a:endParaRPr lang="en-US">
              <a:ea typeface="Calibri" panose="020F0502020204030204" pitchFamily="34" charset="0"/>
            </a:endParaRPr>
          </a:p>
        </p:txBody>
      </p:sp>
      <p:sp>
        <p:nvSpPr>
          <p:cNvPr id="6" name="Text Placeholder 4">
            <a:extLst>
              <a:ext uri="{FF2B5EF4-FFF2-40B4-BE49-F238E27FC236}">
                <a16:creationId xmlns:a16="http://schemas.microsoft.com/office/drawing/2014/main" id="{3D780DB3-36F9-8C39-F4DF-32FA693E64D6}"/>
              </a:ext>
            </a:extLst>
          </p:cNvPr>
          <p:cNvSpPr txBox="1">
            <a:spLocks/>
          </p:cNvSpPr>
          <p:nvPr/>
        </p:nvSpPr>
        <p:spPr>
          <a:xfrm>
            <a:off x="896619" y="1737360"/>
            <a:ext cx="7929034" cy="4114800"/>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600"/>
              </a:spcBef>
              <a:spcAft>
                <a:spcPts val="600"/>
              </a:spcAft>
              <a:buFont typeface="Arial" panose="020B0604020202020204" pitchFamily="34" charset="0"/>
              <a:buChar char="•"/>
            </a:pPr>
            <a:r>
              <a:rPr lang="en-US" sz="2200">
                <a:solidFill>
                  <a:srgbClr val="2C4151"/>
                </a:solidFill>
                <a:ea typeface="Calibri" panose="020F0502020204030204" pitchFamily="34" charset="0"/>
              </a:rPr>
              <a:t>Proposed approach as discussed with IAASB Program and Sr. Director:</a:t>
            </a:r>
          </a:p>
          <a:p>
            <a:pPr marL="800100" lvl="1" indent="-342900">
              <a:spcBef>
                <a:spcPts val="600"/>
              </a:spcBef>
              <a:spcAft>
                <a:spcPts val="600"/>
              </a:spcAft>
              <a:buFont typeface="Arial" panose="020B0604020202020204" pitchFamily="34" charset="0"/>
              <a:buChar char="•"/>
            </a:pPr>
            <a:r>
              <a:rPr lang="en-US" sz="2200">
                <a:solidFill>
                  <a:srgbClr val="2C4151"/>
                </a:solidFill>
              </a:rPr>
              <a:t>Having a designated IAASB staff member(s) as a point of contact for FCG and ISQM 1 matters (with support from identified IAASB members as appropriate)</a:t>
            </a:r>
          </a:p>
          <a:p>
            <a:pPr marL="800100" lvl="1" indent="-342900">
              <a:spcBef>
                <a:spcPts val="600"/>
              </a:spcBef>
              <a:spcAft>
                <a:spcPts val="600"/>
              </a:spcAft>
              <a:buFont typeface="Arial" panose="020B0604020202020204" pitchFamily="34" charset="0"/>
              <a:buChar char="•"/>
            </a:pPr>
            <a:r>
              <a:rPr lang="en-US" sz="2200">
                <a:solidFill>
                  <a:srgbClr val="2C4151"/>
                </a:solidFill>
                <a:ea typeface="Calibri" panose="020F0502020204030204" pitchFamily="34" charset="0"/>
              </a:rPr>
              <a:t>Providing updates and obtaining feedback at IAASB Board Meetings </a:t>
            </a:r>
          </a:p>
          <a:p>
            <a:pPr marL="800100" lvl="1" indent="-342900">
              <a:spcBef>
                <a:spcPts val="600"/>
              </a:spcBef>
              <a:spcAft>
                <a:spcPts val="600"/>
              </a:spcAft>
              <a:buFont typeface="Arial" panose="020B0604020202020204" pitchFamily="34" charset="0"/>
              <a:buChar char="•"/>
            </a:pPr>
            <a:r>
              <a:rPr lang="en-US" sz="2200">
                <a:solidFill>
                  <a:srgbClr val="2C4151"/>
                </a:solidFill>
                <a:ea typeface="Calibri" panose="020F0502020204030204" pitchFamily="34" charset="0"/>
              </a:rPr>
              <a:t>As appropriate, including IAASB in outreach, e.g., inviting IAASB representatives to global roundtables</a:t>
            </a:r>
          </a:p>
          <a:p>
            <a:pPr marL="800100" lvl="1" indent="-342900">
              <a:spcBef>
                <a:spcPts val="600"/>
              </a:spcBef>
              <a:spcAft>
                <a:spcPts val="600"/>
              </a:spcAft>
              <a:buFont typeface="Arial" panose="020B0604020202020204" pitchFamily="34" charset="0"/>
              <a:buChar char="•"/>
            </a:pPr>
            <a:r>
              <a:rPr lang="en-US" sz="2200">
                <a:solidFill>
                  <a:srgbClr val="2C4151"/>
                </a:solidFill>
                <a:ea typeface="Calibri" panose="020F0502020204030204" pitchFamily="34" charset="0"/>
              </a:rPr>
              <a:t>Joint-SSB Chairs coordination meetings to be considered if and as needed</a:t>
            </a:r>
          </a:p>
          <a:p>
            <a:pPr marL="342900" indent="-342900">
              <a:spcBef>
                <a:spcPts val="600"/>
              </a:spcBef>
              <a:spcAft>
                <a:spcPts val="600"/>
              </a:spcAft>
              <a:buFont typeface="Arial" panose="020B0604020202020204" pitchFamily="34" charset="0"/>
              <a:buChar char="•"/>
            </a:pPr>
            <a:endParaRPr lang="en-US" sz="2200">
              <a:highlight>
                <a:srgbClr val="FFFF00"/>
              </a:highlight>
              <a:ea typeface="Calibri" panose="020F0502020204030204" pitchFamily="34" charset="0"/>
            </a:endParaRPr>
          </a:p>
        </p:txBody>
      </p:sp>
      <p:pic>
        <p:nvPicPr>
          <p:cNvPr id="11" name="Picture 10">
            <a:extLst>
              <a:ext uri="{FF2B5EF4-FFF2-40B4-BE49-F238E27FC236}">
                <a16:creationId xmlns:a16="http://schemas.microsoft.com/office/drawing/2014/main" id="{D49E6D5C-9997-9CAE-0D65-56D3CE319F71}"/>
              </a:ext>
            </a:extLst>
          </p:cNvPr>
          <p:cNvPicPr>
            <a:picLocks noChangeAspect="1"/>
          </p:cNvPicPr>
          <p:nvPr/>
        </p:nvPicPr>
        <p:blipFill>
          <a:blip r:embed="rId2"/>
          <a:stretch>
            <a:fillRect/>
          </a:stretch>
        </p:blipFill>
        <p:spPr>
          <a:xfrm>
            <a:off x="9262533" y="3641038"/>
            <a:ext cx="2420732" cy="990968"/>
          </a:xfrm>
          <a:prstGeom prst="rect">
            <a:avLst/>
          </a:prstGeom>
          <a:solidFill>
            <a:schemeClr val="tx2"/>
          </a:solidFill>
        </p:spPr>
      </p:pic>
      <p:pic>
        <p:nvPicPr>
          <p:cNvPr id="12" name="Picture 11">
            <a:extLst>
              <a:ext uri="{FF2B5EF4-FFF2-40B4-BE49-F238E27FC236}">
                <a16:creationId xmlns:a16="http://schemas.microsoft.com/office/drawing/2014/main" id="{EF2BDD11-F2B7-1513-AFAB-F265C6EDA60B}"/>
              </a:ext>
            </a:extLst>
          </p:cNvPr>
          <p:cNvPicPr>
            <a:picLocks noChangeAspect="1"/>
          </p:cNvPicPr>
          <p:nvPr/>
        </p:nvPicPr>
        <p:blipFill>
          <a:blip r:embed="rId3"/>
          <a:stretch>
            <a:fillRect/>
          </a:stretch>
        </p:blipFill>
        <p:spPr>
          <a:xfrm>
            <a:off x="9262533" y="2277936"/>
            <a:ext cx="2420730" cy="967374"/>
          </a:xfrm>
          <a:prstGeom prst="rect">
            <a:avLst/>
          </a:prstGeom>
          <a:solidFill>
            <a:schemeClr val="bg1"/>
          </a:solidFill>
        </p:spPr>
      </p:pic>
    </p:spTree>
    <p:extLst>
      <p:ext uri="{BB962C8B-B14F-4D97-AF65-F5344CB8AC3E}">
        <p14:creationId xmlns:p14="http://schemas.microsoft.com/office/powerpoint/2010/main" val="3778073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F02D5-EDAF-E1EB-C624-0A15CAEB0A2B}"/>
            </a:ext>
          </a:extLst>
        </p:cNvPr>
        <p:cNvGrpSpPr/>
        <p:nvPr/>
      </p:nvGrpSpPr>
      <p:grpSpPr>
        <a:xfrm>
          <a:off x="0" y="0"/>
          <a:ext cx="0" cy="0"/>
          <a:chOff x="0" y="0"/>
          <a:chExt cx="0" cy="0"/>
        </a:xfrm>
      </p:grpSpPr>
      <p:sp>
        <p:nvSpPr>
          <p:cNvPr id="4" name="Text Placeholder 4">
            <a:extLst>
              <a:ext uri="{FF2B5EF4-FFF2-40B4-BE49-F238E27FC236}">
                <a16:creationId xmlns:a16="http://schemas.microsoft.com/office/drawing/2014/main" id="{CD08FEE7-4EFB-E2E9-CADB-8A41D614B757}"/>
              </a:ext>
            </a:extLst>
          </p:cNvPr>
          <p:cNvSpPr txBox="1">
            <a:spLocks/>
          </p:cNvSpPr>
          <p:nvPr/>
        </p:nvSpPr>
        <p:spPr>
          <a:xfrm>
            <a:off x="5851867" y="3007360"/>
            <a:ext cx="5650322" cy="3413760"/>
          </a:xfrm>
          <a:prstGeom prst="rect">
            <a:avLst/>
          </a:prstGeom>
          <a:effectLst/>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300"/>
              </a:spcBef>
              <a:spcAft>
                <a:spcPts val="0"/>
              </a:spcAft>
              <a:buClrTx/>
              <a:buSzTx/>
              <a:tabLst/>
              <a:defRPr/>
            </a:pPr>
            <a:r>
              <a:rPr lang="en-US" b="1">
                <a:solidFill>
                  <a:srgbClr val="2C4151"/>
                </a:solidFill>
              </a:rPr>
              <a:t>WHY THE FCG FRAMEWORK IS BEING DEVELOPED</a:t>
            </a:r>
          </a:p>
          <a:p>
            <a:pPr marR="0" lvl="0" algn="l" defTabSz="914400" rtl="0" eaLnBrk="1" fontAlgn="auto" latinLnBrk="0" hangingPunct="1">
              <a:lnSpc>
                <a:spcPct val="100000"/>
              </a:lnSpc>
              <a:spcBef>
                <a:spcPts val="300"/>
              </a:spcBef>
              <a:spcAft>
                <a:spcPts val="0"/>
              </a:spcAft>
              <a:buClrTx/>
              <a:buSzTx/>
              <a:tabLst/>
              <a:defRPr/>
            </a:pPr>
            <a:r>
              <a:rPr lang="en-US">
                <a:solidFill>
                  <a:srgbClr val="2C4151"/>
                </a:solidFill>
              </a:rPr>
              <a:t>Stakeholder feedback generally recognized that:</a:t>
            </a:r>
          </a:p>
          <a:p>
            <a:pPr marL="625475" lvl="1" indent="-342900">
              <a:lnSpc>
                <a:spcPct val="100000"/>
              </a:lnSpc>
              <a:spcBef>
                <a:spcPts val="300"/>
              </a:spcBef>
              <a:buFont typeface="Courier New" panose="02070309020205020404" pitchFamily="49" charset="0"/>
              <a:buChar char="o"/>
              <a:defRPr/>
            </a:pPr>
            <a:r>
              <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While the Code addresses ethics for individuals, it does not comprehensively address the culture of a firm to facilitate and promote  ethical behavior</a:t>
            </a:r>
          </a:p>
          <a:p>
            <a:pPr marL="625475" lvl="1" indent="-342900">
              <a:lnSpc>
                <a:spcPct val="100000"/>
              </a:lnSpc>
              <a:spcBef>
                <a:spcPts val="300"/>
              </a:spcBef>
              <a:buFont typeface="Courier New" panose="02070309020205020404" pitchFamily="49" charset="0"/>
              <a:buChar char="o"/>
              <a:defRPr/>
            </a:pPr>
            <a:r>
              <a:rPr lang="en-US" sz="1800">
                <a:solidFill>
                  <a:srgbClr val="2C4151"/>
                </a:solidFill>
              </a:rPr>
              <a:t>Developing a principles-based framework for accounting firms, addressing the culture and governance of firms in order to instill best practice in ethical conduct</a:t>
            </a:r>
          </a:p>
          <a:p>
            <a:pPr marL="285750" marR="0" lvl="0" indent="-2857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IESBA approved a new project with two work streams</a:t>
            </a:r>
          </a:p>
          <a:p>
            <a:pPr marL="287337" marR="0" lvl="1" indent="0" algn="l" defTabSz="914400" rtl="0" eaLnBrk="1" fontAlgn="auto" latinLnBrk="0" hangingPunct="1">
              <a:lnSpc>
                <a:spcPct val="100000"/>
              </a:lnSpc>
              <a:spcBef>
                <a:spcPts val="3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endParaRPr>
          </a:p>
          <a:p>
            <a:pPr marL="287337" marR="0" lvl="1" indent="0" algn="l" defTabSz="914400" rtl="0" eaLnBrk="1" fontAlgn="auto" latinLnBrk="0" hangingPunct="1">
              <a:lnSpc>
                <a:spcPct val="100000"/>
              </a:lnSpc>
              <a:spcBef>
                <a:spcPts val="3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endParaRPr>
          </a:p>
          <a:p>
            <a:pPr marL="287337" marR="0" lvl="1" indent="0" algn="l" defTabSz="914400" rtl="0" eaLnBrk="1" fontAlgn="auto" latinLnBrk="0" hangingPunct="1">
              <a:lnSpc>
                <a:spcPct val="100000"/>
              </a:lnSpc>
              <a:spcBef>
                <a:spcPts val="3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endParaRPr>
          </a:p>
        </p:txBody>
      </p:sp>
      <p:sp>
        <p:nvSpPr>
          <p:cNvPr id="2" name="Title 1">
            <a:extLst>
              <a:ext uri="{FF2B5EF4-FFF2-40B4-BE49-F238E27FC236}">
                <a16:creationId xmlns:a16="http://schemas.microsoft.com/office/drawing/2014/main" id="{4FCD964F-AF90-7C46-5D27-C88244C1E7F6}"/>
              </a:ext>
            </a:extLst>
          </p:cNvPr>
          <p:cNvSpPr>
            <a:spLocks noGrp="1"/>
          </p:cNvSpPr>
          <p:nvPr>
            <p:ph type="title"/>
          </p:nvPr>
        </p:nvSpPr>
        <p:spPr>
          <a:xfrm>
            <a:off x="1028700" y="572877"/>
            <a:ext cx="11163300" cy="550843"/>
          </a:xfrm>
        </p:spPr>
        <p:txBody>
          <a:bodyPr/>
          <a:lstStyle/>
          <a:p>
            <a:r>
              <a:rPr lang="en-US"/>
              <a:t>Recap – Reason for the Project</a:t>
            </a:r>
          </a:p>
        </p:txBody>
      </p:sp>
      <p:sp>
        <p:nvSpPr>
          <p:cNvPr id="3" name="Slide Number Placeholder 2">
            <a:extLst>
              <a:ext uri="{FF2B5EF4-FFF2-40B4-BE49-F238E27FC236}">
                <a16:creationId xmlns:a16="http://schemas.microsoft.com/office/drawing/2014/main" id="{927FE058-CD91-5F61-632D-D13FF204DA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5" name="Text Placeholder 4">
            <a:extLst>
              <a:ext uri="{FF2B5EF4-FFF2-40B4-BE49-F238E27FC236}">
                <a16:creationId xmlns:a16="http://schemas.microsoft.com/office/drawing/2014/main" id="{628DC683-E7BD-C078-BA7E-6963F84AD7AB}"/>
              </a:ext>
            </a:extLst>
          </p:cNvPr>
          <p:cNvSpPr>
            <a:spLocks noGrp="1"/>
          </p:cNvSpPr>
          <p:nvPr>
            <p:ph type="body" sz="quarter" idx="14"/>
          </p:nvPr>
        </p:nvSpPr>
        <p:spPr>
          <a:xfrm>
            <a:off x="1028700" y="1232615"/>
            <a:ext cx="8261604" cy="1309357"/>
          </a:xfrm>
          <a:solidFill>
            <a:schemeClr val="accent6"/>
          </a:solidFill>
        </p:spPr>
        <p:txBody>
          <a:bodyPr/>
          <a:lstStyle/>
          <a:p>
            <a:pPr>
              <a:lnSpc>
                <a:spcPct val="100000"/>
              </a:lnSpc>
              <a:spcBef>
                <a:spcPts val="300"/>
              </a:spcBef>
            </a:pPr>
            <a:r>
              <a:rPr lang="en-US"/>
              <a:t>Consultation on IESBA’s Strategy and Work Plan highlighted:</a:t>
            </a:r>
          </a:p>
          <a:p>
            <a:pPr marL="285750" indent="-285750">
              <a:lnSpc>
                <a:spcPct val="100000"/>
              </a:lnSpc>
              <a:spcBef>
                <a:spcPts val="300"/>
              </a:spcBef>
              <a:buFont typeface="Arial" panose="020B0604020202020204" pitchFamily="34" charset="0"/>
              <a:buChar char="•"/>
            </a:pPr>
            <a:r>
              <a:rPr lang="en-US"/>
              <a:t>Persisting </a:t>
            </a:r>
            <a:r>
              <a:rPr lang="en-US" b="1"/>
              <a:t>high-profile cases of unethical behavior </a:t>
            </a:r>
            <a:r>
              <a:rPr lang="en-US"/>
              <a:t>in accounting firms &amp; their </a:t>
            </a:r>
            <a:r>
              <a:rPr lang="en-US" b="1"/>
              <a:t>adverse impact on the reputation</a:t>
            </a:r>
            <a:r>
              <a:rPr lang="en-US"/>
              <a:t> of the accountancy profession</a:t>
            </a:r>
          </a:p>
          <a:p>
            <a:pPr marL="285750" indent="-285750">
              <a:lnSpc>
                <a:spcPct val="100000"/>
              </a:lnSpc>
              <a:spcBef>
                <a:spcPts val="300"/>
              </a:spcBef>
              <a:buFont typeface="Arial" panose="020B0604020202020204" pitchFamily="34" charset="0"/>
              <a:buChar char="•"/>
            </a:pPr>
            <a:r>
              <a:rPr lang="en-US"/>
              <a:t>Requests for IESBA to consider a </a:t>
            </a:r>
            <a:r>
              <a:rPr lang="en-US" b="1"/>
              <a:t>strategic and constructive response</a:t>
            </a:r>
            <a:endParaRPr lang="en-US"/>
          </a:p>
        </p:txBody>
      </p:sp>
      <p:pic>
        <p:nvPicPr>
          <p:cNvPr id="7" name="Picture 6">
            <a:extLst>
              <a:ext uri="{FF2B5EF4-FFF2-40B4-BE49-F238E27FC236}">
                <a16:creationId xmlns:a16="http://schemas.microsoft.com/office/drawing/2014/main" id="{466A751A-D342-0F2E-DE65-42E66C8D6724}"/>
              </a:ext>
            </a:extLst>
          </p:cNvPr>
          <p:cNvPicPr>
            <a:picLocks noChangeAspect="1"/>
          </p:cNvPicPr>
          <p:nvPr/>
        </p:nvPicPr>
        <p:blipFill>
          <a:blip r:embed="rId3"/>
          <a:srcRect t="2365"/>
          <a:stretch/>
        </p:blipFill>
        <p:spPr>
          <a:xfrm>
            <a:off x="3179369" y="2875355"/>
            <a:ext cx="2478871" cy="3184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Arrow: Bent-Up 5">
            <a:extLst>
              <a:ext uri="{FF2B5EF4-FFF2-40B4-BE49-F238E27FC236}">
                <a16:creationId xmlns:a16="http://schemas.microsoft.com/office/drawing/2014/main" id="{2B970246-77B2-B649-6819-50DFC89BD012}"/>
              </a:ext>
            </a:extLst>
          </p:cNvPr>
          <p:cNvSpPr/>
          <p:nvPr/>
        </p:nvSpPr>
        <p:spPr>
          <a:xfrm rot="5400000">
            <a:off x="1351528" y="2930449"/>
            <a:ext cx="1557301" cy="1711123"/>
          </a:xfrm>
          <a:prstGeom prst="bentUpArrow">
            <a:avLst>
              <a:gd name="adj1" fmla="val 25000"/>
              <a:gd name="adj2" fmla="val 25000"/>
              <a:gd name="adj3" fmla="val 25000"/>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4FBD9992-677D-28DB-A840-F422673140E0}"/>
              </a:ext>
            </a:extLst>
          </p:cNvPr>
          <p:cNvSpPr txBox="1">
            <a:spLocks/>
          </p:cNvSpPr>
          <p:nvPr/>
        </p:nvSpPr>
        <p:spPr>
          <a:xfrm>
            <a:off x="1028699" y="4594705"/>
            <a:ext cx="1957043" cy="920571"/>
          </a:xfrm>
          <a:prstGeom prst="rect">
            <a:avLst/>
          </a:prstGeom>
          <a:solidFill>
            <a:schemeClr val="accent4">
              <a:lumMod val="20000"/>
              <a:lumOff val="80000"/>
            </a:schemeClr>
          </a:solidFill>
          <a:effectLst/>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100000"/>
              </a:lnSpc>
              <a:spcBef>
                <a:spcPts val="300"/>
              </a:spcBef>
              <a:spcAft>
                <a:spcPts val="0"/>
              </a:spcAft>
              <a:buClrTx/>
              <a:buSzTx/>
              <a:tabLst/>
              <a:defRPr/>
            </a:pPr>
            <a:r>
              <a:rPr lang="en-US">
                <a:solidFill>
                  <a:srgbClr val="2C4151"/>
                </a:solidFill>
              </a:rPr>
              <a:t>Extensive outreach</a:t>
            </a:r>
            <a:r>
              <a:rPr kumimoji="0" lang="en-US"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 and information gathering</a:t>
            </a:r>
          </a:p>
          <a:p>
            <a:pPr marL="287337" marR="0" lvl="1" indent="0" algn="ctr" defTabSz="914400" rtl="0" eaLnBrk="1" fontAlgn="auto" latinLnBrk="0" hangingPunct="1">
              <a:lnSpc>
                <a:spcPct val="100000"/>
              </a:lnSpc>
              <a:spcBef>
                <a:spcPts val="3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383582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5C1DF-6A7E-03A9-D50F-3E5341EE3C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1BF420-AA0A-0D77-C832-E94B05F8BD84}"/>
              </a:ext>
            </a:extLst>
          </p:cNvPr>
          <p:cNvSpPr>
            <a:spLocks noGrp="1"/>
          </p:cNvSpPr>
          <p:nvPr>
            <p:ph type="title"/>
          </p:nvPr>
        </p:nvSpPr>
        <p:spPr/>
        <p:txBody>
          <a:bodyPr lIns="91440" tIns="45720" rIns="91440" bIns="45720" anchor="t"/>
          <a:lstStyle/>
          <a:p>
            <a:r>
              <a:rPr lang="en-US">
                <a:latin typeface="Calibri Light"/>
                <a:ea typeface="Calibri Light"/>
                <a:cs typeface="Calibri Light"/>
              </a:rPr>
              <a:t>Initial Considerations</a:t>
            </a:r>
            <a:endParaRPr lang="en-US"/>
          </a:p>
        </p:txBody>
      </p:sp>
      <p:sp>
        <p:nvSpPr>
          <p:cNvPr id="3" name="Slide Number Placeholder 2">
            <a:extLst>
              <a:ext uri="{FF2B5EF4-FFF2-40B4-BE49-F238E27FC236}">
                <a16:creationId xmlns:a16="http://schemas.microsoft.com/office/drawing/2014/main" id="{2CD174C9-1671-297B-9042-524F5DB71FB5}"/>
              </a:ext>
            </a:extLst>
          </p:cNvPr>
          <p:cNvSpPr>
            <a:spLocks noGrp="1"/>
          </p:cNvSpPr>
          <p:nvPr>
            <p:ph type="sldNum" sz="quarter" idx="12"/>
          </p:nvPr>
        </p:nvSpPr>
        <p:spPr/>
        <p:txBody>
          <a:bodyPr/>
          <a:lstStyle/>
          <a:p>
            <a:fld id="{99A02339-D840-6844-BF2C-3B4B9517014C}" type="slidenum">
              <a:rPr lang="en-US" smtClean="0"/>
              <a:pPr/>
              <a:t>14</a:t>
            </a:fld>
            <a:endParaRPr lang="en-US"/>
          </a:p>
        </p:txBody>
      </p:sp>
      <p:sp>
        <p:nvSpPr>
          <p:cNvPr id="4" name="Text Placeholder 3">
            <a:extLst>
              <a:ext uri="{FF2B5EF4-FFF2-40B4-BE49-F238E27FC236}">
                <a16:creationId xmlns:a16="http://schemas.microsoft.com/office/drawing/2014/main" id="{67DE6172-1209-254B-9B06-FF8440A90ECF}"/>
              </a:ext>
            </a:extLst>
          </p:cNvPr>
          <p:cNvSpPr>
            <a:spLocks noGrp="1"/>
          </p:cNvSpPr>
          <p:nvPr>
            <p:ph type="body" sz="quarter" idx="13"/>
          </p:nvPr>
        </p:nvSpPr>
        <p:spPr/>
        <p:txBody>
          <a:bodyPr/>
          <a:lstStyle/>
          <a:p>
            <a:r>
              <a:rPr lang="en-US"/>
              <a:t>For developing the </a:t>
            </a:r>
            <a:r>
              <a:rPr lang="en-US" err="1"/>
              <a:t>fcg</a:t>
            </a:r>
            <a:r>
              <a:rPr lang="en-US"/>
              <a:t> framework</a:t>
            </a:r>
          </a:p>
        </p:txBody>
      </p:sp>
      <p:sp>
        <p:nvSpPr>
          <p:cNvPr id="6" name="Text Placeholder 4">
            <a:extLst>
              <a:ext uri="{FF2B5EF4-FFF2-40B4-BE49-F238E27FC236}">
                <a16:creationId xmlns:a16="http://schemas.microsoft.com/office/drawing/2014/main" id="{3BBB5B10-9F7B-C382-5055-1949EEBDF8AE}"/>
              </a:ext>
            </a:extLst>
          </p:cNvPr>
          <p:cNvSpPr txBox="1">
            <a:spLocks/>
          </p:cNvSpPr>
          <p:nvPr/>
        </p:nvSpPr>
        <p:spPr>
          <a:xfrm>
            <a:off x="4043680" y="2201334"/>
            <a:ext cx="6727483" cy="3125632"/>
          </a:xfrm>
          <a:prstGeom prst="rect">
            <a:avLst/>
          </a:prstGeom>
          <a:solidFill>
            <a:schemeClr val="tx1"/>
          </a:solidFill>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300">
                <a:ea typeface="Calibri" panose="020F0502020204030204" pitchFamily="34" charset="0"/>
              </a:rPr>
              <a:t>The FCG framework is intended to be a principles-based framework to enhance and support a culture of ethical behavior.  It is not intended to be an extension of a system of quality management</a:t>
            </a:r>
          </a:p>
          <a:p>
            <a:pPr marL="342900" indent="-342900">
              <a:buFont typeface="Arial" panose="020B0604020202020204" pitchFamily="34" charset="0"/>
              <a:buChar char="•"/>
            </a:pPr>
            <a:r>
              <a:rPr lang="en-US" sz="2300">
                <a:ea typeface="Calibri" panose="020F0502020204030204" pitchFamily="34" charset="0"/>
              </a:rPr>
              <a:t>IESBA will collaborate with the IAASB to ensure the FCG standard is developed, considering existing IAASB standards, including ISQM1</a:t>
            </a:r>
          </a:p>
          <a:p>
            <a:endParaRPr lang="en-US" sz="2300">
              <a:ea typeface="Calibri" panose="020F0502020204030204" pitchFamily="34" charset="0"/>
            </a:endParaRPr>
          </a:p>
        </p:txBody>
      </p:sp>
      <p:pic>
        <p:nvPicPr>
          <p:cNvPr id="12" name="Picture 11" descr="Head outline and magnifying glass">
            <a:extLst>
              <a:ext uri="{FF2B5EF4-FFF2-40B4-BE49-F238E27FC236}">
                <a16:creationId xmlns:a16="http://schemas.microsoft.com/office/drawing/2014/main" id="{553325FC-1521-330D-33F0-D7F2A4465DD9}"/>
              </a:ext>
            </a:extLst>
          </p:cNvPr>
          <p:cNvPicPr>
            <a:picLocks noChangeAspect="1"/>
          </p:cNvPicPr>
          <p:nvPr/>
        </p:nvPicPr>
        <p:blipFill>
          <a:blip r:embed="rId2"/>
          <a:srcRect l="21877" r="23133"/>
          <a:stretch/>
        </p:blipFill>
        <p:spPr>
          <a:xfrm>
            <a:off x="1523999" y="2201334"/>
            <a:ext cx="2519681" cy="3125632"/>
          </a:xfrm>
          <a:prstGeom prst="rect">
            <a:avLst/>
          </a:prstGeom>
        </p:spPr>
      </p:pic>
    </p:spTree>
    <p:extLst>
      <p:ext uri="{BB962C8B-B14F-4D97-AF65-F5344CB8AC3E}">
        <p14:creationId xmlns:p14="http://schemas.microsoft.com/office/powerpoint/2010/main" val="3731221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D4786-AD18-EE59-0CB1-AED2B5A822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81C50F-AA33-E387-AAAE-80CAE07562AC}"/>
              </a:ext>
            </a:extLst>
          </p:cNvPr>
          <p:cNvSpPr>
            <a:spLocks noGrp="1"/>
          </p:cNvSpPr>
          <p:nvPr>
            <p:ph type="title"/>
          </p:nvPr>
        </p:nvSpPr>
        <p:spPr>
          <a:xfrm>
            <a:off x="533690" y="727498"/>
            <a:ext cx="10977590" cy="550843"/>
          </a:xfrm>
        </p:spPr>
        <p:txBody>
          <a:bodyPr lIns="91440" tIns="45720" rIns="91440" bIns="45720" anchor="t"/>
          <a:lstStyle/>
          <a:p>
            <a:r>
              <a:rPr lang="en-US" sz="3800">
                <a:latin typeface="Calibri Light"/>
                <a:ea typeface="Calibri Light"/>
                <a:cs typeface="Calibri Light"/>
              </a:rPr>
              <a:t>Firm Culture and Governance and Quality Management</a:t>
            </a:r>
            <a:endParaRPr lang="en-US" sz="3800"/>
          </a:p>
        </p:txBody>
      </p:sp>
      <p:sp>
        <p:nvSpPr>
          <p:cNvPr id="3" name="Slide Number Placeholder 2">
            <a:extLst>
              <a:ext uri="{FF2B5EF4-FFF2-40B4-BE49-F238E27FC236}">
                <a16:creationId xmlns:a16="http://schemas.microsoft.com/office/drawing/2014/main" id="{2CFFACAC-5148-90DC-1D39-23EBD977F1DC}"/>
              </a:ext>
            </a:extLst>
          </p:cNvPr>
          <p:cNvSpPr>
            <a:spLocks noGrp="1"/>
          </p:cNvSpPr>
          <p:nvPr>
            <p:ph type="sldNum" sz="quarter" idx="12"/>
          </p:nvPr>
        </p:nvSpPr>
        <p:spPr/>
        <p:txBody>
          <a:bodyPr/>
          <a:lstStyle/>
          <a:p>
            <a:fld id="{99A02339-D840-6844-BF2C-3B4B9517014C}" type="slidenum">
              <a:rPr lang="en-US" smtClean="0"/>
              <a:pPr/>
              <a:t>15</a:t>
            </a:fld>
            <a:endParaRPr lang="en-US"/>
          </a:p>
        </p:txBody>
      </p:sp>
      <p:sp>
        <p:nvSpPr>
          <p:cNvPr id="5" name="Text Placeholder 4">
            <a:extLst>
              <a:ext uri="{FF2B5EF4-FFF2-40B4-BE49-F238E27FC236}">
                <a16:creationId xmlns:a16="http://schemas.microsoft.com/office/drawing/2014/main" id="{F21B08D9-BB26-14EA-A4AE-5C993E3E8740}"/>
              </a:ext>
            </a:extLst>
          </p:cNvPr>
          <p:cNvSpPr>
            <a:spLocks noGrp="1"/>
          </p:cNvSpPr>
          <p:nvPr>
            <p:ph type="body" sz="quarter" idx="14"/>
          </p:nvPr>
        </p:nvSpPr>
        <p:spPr>
          <a:xfrm>
            <a:off x="1028699" y="1828800"/>
            <a:ext cx="6972299" cy="4114800"/>
          </a:xfrm>
        </p:spPr>
        <p:txBody>
          <a:bodyPr lIns="91440" tIns="45720" rIns="91440" bIns="45720" anchor="t"/>
          <a:lstStyle/>
          <a:p>
            <a:pPr marL="342900" indent="-342900">
              <a:buAutoNum type="arabicPeriod"/>
            </a:pPr>
            <a:endParaRPr lang="en-US">
              <a:latin typeface="Calibri"/>
              <a:ea typeface="Calibri"/>
              <a:cs typeface="Calibri"/>
            </a:endParaRPr>
          </a:p>
          <a:p>
            <a:pPr marL="342900" indent="-342900">
              <a:buAutoNum type="arabicPeriod"/>
            </a:pPr>
            <a:endParaRPr lang="en-US">
              <a:ea typeface="Calibri" panose="020F0502020204030204" pitchFamily="34" charset="0"/>
            </a:endParaRPr>
          </a:p>
        </p:txBody>
      </p:sp>
      <p:sp>
        <p:nvSpPr>
          <p:cNvPr id="6" name="Text Placeholder 4">
            <a:extLst>
              <a:ext uri="{FF2B5EF4-FFF2-40B4-BE49-F238E27FC236}">
                <a16:creationId xmlns:a16="http://schemas.microsoft.com/office/drawing/2014/main" id="{4B600B36-8858-8051-034A-CED268A7FC84}"/>
              </a:ext>
            </a:extLst>
          </p:cNvPr>
          <p:cNvSpPr txBox="1">
            <a:spLocks/>
          </p:cNvSpPr>
          <p:nvPr/>
        </p:nvSpPr>
        <p:spPr>
          <a:xfrm>
            <a:off x="653265" y="1809201"/>
            <a:ext cx="10629610" cy="4153997"/>
          </a:xfrm>
          <a:prstGeom prst="rect">
            <a:avLst/>
          </a:prstGeom>
          <a:solidFill>
            <a:schemeClr val="tx1"/>
          </a:solidFill>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spcBef>
                <a:spcPts val="600"/>
              </a:spcBef>
              <a:spcAft>
                <a:spcPts val="600"/>
              </a:spcAft>
            </a:pPr>
            <a:r>
              <a:rPr lang="en-US" b="1">
                <a:solidFill>
                  <a:schemeClr val="accent1"/>
                </a:solidFill>
                <a:ea typeface="Calibri" panose="020F0502020204030204" pitchFamily="34" charset="0"/>
              </a:rPr>
              <a:t>How is the FCG Framework different from ISQM 1 (or other Quality Management standards)</a:t>
            </a:r>
          </a:p>
          <a:p>
            <a:pPr marL="404813" lvl="1" indent="-404813">
              <a:lnSpc>
                <a:spcPts val="2400"/>
              </a:lnSpc>
              <a:spcBef>
                <a:spcPts val="600"/>
              </a:spcBef>
              <a:spcAft>
                <a:spcPts val="600"/>
              </a:spcAft>
              <a:buFont typeface="Wingdings" panose="05000000000000000000" pitchFamily="2" charset="2"/>
              <a:buChar char="Ø"/>
            </a:pPr>
            <a:r>
              <a:rPr lang="en-US" sz="1800">
                <a:ea typeface="Calibri" panose="020F0502020204030204" pitchFamily="34" charset="0"/>
              </a:rPr>
              <a:t>ISQM 1:  Focuses on a firm-level system of quality management that enables the consistent performance of quality engagements (audits, reviews, other assurance, and related services). It encapsulates two key processes – a risk assessment process and a monitoring and remediation process</a:t>
            </a:r>
          </a:p>
          <a:p>
            <a:pPr marL="862013" lvl="2" indent="-404813">
              <a:lnSpc>
                <a:spcPts val="2400"/>
              </a:lnSpc>
              <a:spcBef>
                <a:spcPts val="600"/>
              </a:spcBef>
              <a:spcAft>
                <a:spcPts val="600"/>
              </a:spcAft>
              <a:buFont typeface="Wingdings" panose="05000000000000000000" pitchFamily="2" charset="2"/>
              <a:buChar char="§"/>
            </a:pPr>
            <a:r>
              <a:rPr lang="en-US" sz="1600">
                <a:ea typeface="Calibri" panose="020F0502020204030204" pitchFamily="34" charset="0"/>
              </a:rPr>
              <a:t>E.g., quality objectives and risks, responses to risks (firm policies or procedures), monitoring activities and addressing deficiencies</a:t>
            </a:r>
          </a:p>
          <a:p>
            <a:pPr marL="404813" lvl="1" indent="-404813">
              <a:lnSpc>
                <a:spcPts val="2400"/>
              </a:lnSpc>
              <a:spcBef>
                <a:spcPts val="600"/>
              </a:spcBef>
              <a:spcAft>
                <a:spcPts val="600"/>
              </a:spcAft>
              <a:buFont typeface="Wingdings" panose="05000000000000000000" pitchFamily="2" charset="2"/>
              <a:buChar char="Ø"/>
            </a:pPr>
            <a:r>
              <a:rPr lang="en-US" sz="1800"/>
              <a:t>FCG Framework:  Focuses on principles at the firm level that foster and reinforce a high standard of ethical behavior</a:t>
            </a:r>
          </a:p>
          <a:p>
            <a:pPr marL="862013" lvl="2" indent="-404813">
              <a:lnSpc>
                <a:spcPts val="2400"/>
              </a:lnSpc>
              <a:spcBef>
                <a:spcPts val="600"/>
              </a:spcBef>
              <a:spcAft>
                <a:spcPts val="600"/>
              </a:spcAft>
              <a:buFont typeface="Wingdings" panose="05000000000000000000" pitchFamily="2" charset="2"/>
              <a:buChar char="§"/>
            </a:pPr>
            <a:r>
              <a:rPr lang="en-US" sz="1600">
                <a:ea typeface="Calibri" panose="020F0502020204030204" pitchFamily="34" charset="0"/>
              </a:rPr>
              <a:t>E.g., by all personnel in the firm and across all of the firm’s services</a:t>
            </a:r>
          </a:p>
          <a:p>
            <a:pPr marL="404813" lvl="1" indent="-404813">
              <a:lnSpc>
                <a:spcPts val="2400"/>
              </a:lnSpc>
              <a:spcBef>
                <a:spcPts val="600"/>
              </a:spcBef>
              <a:spcAft>
                <a:spcPts val="600"/>
              </a:spcAft>
              <a:buFont typeface="Wingdings" panose="05000000000000000000" pitchFamily="2" charset="2"/>
              <a:buChar char="Ø"/>
            </a:pPr>
            <a:r>
              <a:rPr lang="en-US" sz="1800">
                <a:ea typeface="Calibri" panose="020F0502020204030204" pitchFamily="34" charset="0"/>
              </a:rPr>
              <a:t>There are aspects of ISQM 1 that are relevant for consideration as the IESBA develops the FCG framework</a:t>
            </a:r>
          </a:p>
        </p:txBody>
      </p:sp>
    </p:spTree>
    <p:extLst>
      <p:ext uri="{BB962C8B-B14F-4D97-AF65-F5344CB8AC3E}">
        <p14:creationId xmlns:p14="http://schemas.microsoft.com/office/powerpoint/2010/main" val="3403518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23340-D5ED-EA2F-02C4-C992D29B0E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BB69C7-5DA3-35F6-84F6-D267E6791796}"/>
              </a:ext>
            </a:extLst>
          </p:cNvPr>
          <p:cNvSpPr>
            <a:spLocks noGrp="1"/>
          </p:cNvSpPr>
          <p:nvPr>
            <p:ph type="title"/>
          </p:nvPr>
        </p:nvSpPr>
        <p:spPr>
          <a:xfrm>
            <a:off x="340983" y="5297652"/>
            <a:ext cx="10073799" cy="676275"/>
          </a:xfrm>
        </p:spPr>
        <p:txBody>
          <a:bodyPr>
            <a:normAutofit fontScale="90000"/>
          </a:bodyPr>
          <a:lstStyle/>
          <a:p>
            <a:r>
              <a:rPr lang="en-US"/>
              <a:t>Illustrative Potential Examples of Principles-based Requirements</a:t>
            </a:r>
          </a:p>
        </p:txBody>
      </p:sp>
    </p:spTree>
    <p:extLst>
      <p:ext uri="{BB962C8B-B14F-4D97-AF65-F5344CB8AC3E}">
        <p14:creationId xmlns:p14="http://schemas.microsoft.com/office/powerpoint/2010/main" val="109325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00A0B-4C60-6BC0-08A5-FD87F490DE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234B58-864C-4481-1985-B8CAF805CB47}"/>
              </a:ext>
            </a:extLst>
          </p:cNvPr>
          <p:cNvSpPr>
            <a:spLocks noGrp="1"/>
          </p:cNvSpPr>
          <p:nvPr>
            <p:ph type="title"/>
          </p:nvPr>
        </p:nvSpPr>
        <p:spPr>
          <a:xfrm>
            <a:off x="779646" y="572877"/>
            <a:ext cx="11412354" cy="550843"/>
          </a:xfrm>
        </p:spPr>
        <p:txBody>
          <a:bodyPr lIns="91440" tIns="45720" rIns="91440" bIns="45720" anchor="t"/>
          <a:lstStyle/>
          <a:p>
            <a:r>
              <a:rPr lang="en-US" sz="3200">
                <a:latin typeface="Calibri Light"/>
                <a:ea typeface="Calibri Light"/>
                <a:cs typeface="Calibri Light"/>
              </a:rPr>
              <a:t>Illustrative Potential Examples of Principles-based Requirements</a:t>
            </a:r>
            <a:endParaRPr lang="en-US" sz="3200"/>
          </a:p>
        </p:txBody>
      </p:sp>
      <p:sp>
        <p:nvSpPr>
          <p:cNvPr id="3" name="Slide Number Placeholder 2">
            <a:extLst>
              <a:ext uri="{FF2B5EF4-FFF2-40B4-BE49-F238E27FC236}">
                <a16:creationId xmlns:a16="http://schemas.microsoft.com/office/drawing/2014/main" id="{B1AECCE1-73CD-886E-B831-339BF90F3E1A}"/>
              </a:ext>
            </a:extLst>
          </p:cNvPr>
          <p:cNvSpPr>
            <a:spLocks noGrp="1"/>
          </p:cNvSpPr>
          <p:nvPr>
            <p:ph type="sldNum" sz="quarter" idx="12"/>
          </p:nvPr>
        </p:nvSpPr>
        <p:spPr/>
        <p:txBody>
          <a:bodyPr/>
          <a:lstStyle/>
          <a:p>
            <a:fld id="{99A02339-D840-6844-BF2C-3B4B9517014C}" type="slidenum">
              <a:rPr lang="en-US" smtClean="0"/>
              <a:pPr/>
              <a:t>17</a:t>
            </a:fld>
            <a:endParaRPr lang="en-US"/>
          </a:p>
        </p:txBody>
      </p:sp>
      <p:sp>
        <p:nvSpPr>
          <p:cNvPr id="4" name="Text Placeholder 3">
            <a:extLst>
              <a:ext uri="{FF2B5EF4-FFF2-40B4-BE49-F238E27FC236}">
                <a16:creationId xmlns:a16="http://schemas.microsoft.com/office/drawing/2014/main" id="{F72CFCE0-E82B-1FBD-50E4-A04E9A9B9310}"/>
              </a:ext>
            </a:extLst>
          </p:cNvPr>
          <p:cNvSpPr>
            <a:spLocks noGrp="1"/>
          </p:cNvSpPr>
          <p:nvPr>
            <p:ph type="body" sz="quarter" idx="13"/>
          </p:nvPr>
        </p:nvSpPr>
        <p:spPr>
          <a:xfrm>
            <a:off x="813895" y="1171271"/>
            <a:ext cx="10134600" cy="566597"/>
          </a:xfrm>
        </p:spPr>
        <p:txBody>
          <a:bodyPr/>
          <a:lstStyle/>
          <a:p>
            <a:r>
              <a:rPr lang="en-US"/>
              <a:t>As extracted from the </a:t>
            </a:r>
            <a:r>
              <a:rPr lang="en-US" err="1"/>
              <a:t>fcg</a:t>
            </a:r>
            <a:r>
              <a:rPr lang="en-US"/>
              <a:t> final report</a:t>
            </a:r>
          </a:p>
        </p:txBody>
      </p:sp>
      <p:sp>
        <p:nvSpPr>
          <p:cNvPr id="6" name="Text Placeholder 4">
            <a:extLst>
              <a:ext uri="{FF2B5EF4-FFF2-40B4-BE49-F238E27FC236}">
                <a16:creationId xmlns:a16="http://schemas.microsoft.com/office/drawing/2014/main" id="{9C48AED9-236B-2331-8A13-F818A657772E}"/>
              </a:ext>
            </a:extLst>
          </p:cNvPr>
          <p:cNvSpPr txBox="1">
            <a:spLocks/>
          </p:cNvSpPr>
          <p:nvPr/>
        </p:nvSpPr>
        <p:spPr>
          <a:xfrm>
            <a:off x="948650" y="1800432"/>
            <a:ext cx="10614662" cy="4114800"/>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b="1">
                <a:ea typeface="Calibri" panose="020F0502020204030204" pitchFamily="34" charset="0"/>
              </a:rPr>
              <a:t>A firm-wide Governance framework</a:t>
            </a:r>
          </a:p>
          <a:p>
            <a:pPr marL="342900" indent="-342900">
              <a:buFont typeface="Arial" panose="020B0604020202020204" pitchFamily="34" charset="0"/>
              <a:buChar char="•"/>
            </a:pPr>
            <a:r>
              <a:rPr lang="en-US" sz="2100">
                <a:ea typeface="Calibri" panose="020F0502020204030204" pitchFamily="34" charset="0"/>
              </a:rPr>
              <a:t>A firm shall ensure its governance framework promotes high standards of ethical behavior by prioritizing and embedding ethical values in its strategies, operating structures, quality management systems and accountability mechanisms</a:t>
            </a:r>
          </a:p>
          <a:p>
            <a:r>
              <a:rPr lang="en-US" sz="2100" b="1">
                <a:ea typeface="Calibri" panose="020F0502020204030204" pitchFamily="34" charset="0"/>
              </a:rPr>
              <a:t>Provision of Independent Input</a:t>
            </a:r>
          </a:p>
          <a:p>
            <a:pPr marL="342900" indent="-342900">
              <a:buFont typeface="Arial" panose="020B0604020202020204" pitchFamily="34" charset="0"/>
              <a:buChar char="•"/>
            </a:pPr>
            <a:r>
              <a:rPr lang="en-US" sz="2100">
                <a:ea typeface="Calibri" panose="020F0502020204030204" pitchFamily="34" charset="0"/>
              </a:rPr>
              <a:t>A firm that </a:t>
            </a:r>
            <a:r>
              <a:rPr lang="en-US" sz="2100" i="1">
                <a:ea typeface="Calibri" panose="020F0502020204030204" pitchFamily="34" charset="0"/>
              </a:rPr>
              <a:t>[describe criteria] </a:t>
            </a:r>
            <a:r>
              <a:rPr lang="en-US" sz="2100">
                <a:ea typeface="Calibri" panose="020F0502020204030204" pitchFamily="34" charset="0"/>
              </a:rPr>
              <a:t>shall consider appropriate means of obtaining input from independent persons to contribute to the effectiveness of the firm’s governance framework to promote ethical values and to monitor its compliance with the </a:t>
            </a:r>
            <a:r>
              <a:rPr lang="en-US" sz="2100" i="1">
                <a:ea typeface="Calibri" panose="020F0502020204030204" pitchFamily="34" charset="0"/>
              </a:rPr>
              <a:t>[FCG provisions]</a:t>
            </a:r>
          </a:p>
        </p:txBody>
      </p:sp>
    </p:spTree>
    <p:extLst>
      <p:ext uri="{BB962C8B-B14F-4D97-AF65-F5344CB8AC3E}">
        <p14:creationId xmlns:p14="http://schemas.microsoft.com/office/powerpoint/2010/main" val="31534093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791EF-6ECB-38BA-24F2-E0DDF0987F4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287BE91-885B-2BB6-B719-F93F633381FF}"/>
              </a:ext>
            </a:extLst>
          </p:cNvPr>
          <p:cNvSpPr>
            <a:spLocks noGrp="1"/>
          </p:cNvSpPr>
          <p:nvPr>
            <p:ph type="sldNum" sz="quarter" idx="12"/>
          </p:nvPr>
        </p:nvSpPr>
        <p:spPr/>
        <p:txBody>
          <a:bodyPr/>
          <a:lstStyle/>
          <a:p>
            <a:fld id="{99A02339-D840-6844-BF2C-3B4B9517014C}" type="slidenum">
              <a:rPr lang="en-US" smtClean="0"/>
              <a:pPr/>
              <a:t>18</a:t>
            </a:fld>
            <a:endParaRPr lang="en-US"/>
          </a:p>
        </p:txBody>
      </p:sp>
      <p:sp>
        <p:nvSpPr>
          <p:cNvPr id="5" name="Text Placeholder 4">
            <a:extLst>
              <a:ext uri="{FF2B5EF4-FFF2-40B4-BE49-F238E27FC236}">
                <a16:creationId xmlns:a16="http://schemas.microsoft.com/office/drawing/2014/main" id="{8058607A-0134-38C7-EEA6-C36CD061D585}"/>
              </a:ext>
            </a:extLst>
          </p:cNvPr>
          <p:cNvSpPr>
            <a:spLocks noGrp="1"/>
          </p:cNvSpPr>
          <p:nvPr>
            <p:ph type="body" sz="quarter" idx="14"/>
          </p:nvPr>
        </p:nvSpPr>
        <p:spPr/>
        <p:txBody>
          <a:bodyPr lIns="91440" tIns="45720" rIns="91440" bIns="45720" anchor="t"/>
          <a:lstStyle/>
          <a:p>
            <a:pPr marL="342900" indent="-342900">
              <a:buAutoNum type="arabicPeriod"/>
            </a:pPr>
            <a:endParaRPr lang="en-US">
              <a:latin typeface="Calibri"/>
              <a:ea typeface="Calibri"/>
              <a:cs typeface="Calibri"/>
            </a:endParaRPr>
          </a:p>
          <a:p>
            <a:pPr marL="342900" indent="-342900">
              <a:buAutoNum type="arabicPeriod"/>
            </a:pPr>
            <a:endParaRPr lang="en-US">
              <a:ea typeface="Calibri" panose="020F0502020204030204" pitchFamily="34" charset="0"/>
            </a:endParaRPr>
          </a:p>
        </p:txBody>
      </p:sp>
      <p:sp>
        <p:nvSpPr>
          <p:cNvPr id="6" name="Text Placeholder 4">
            <a:extLst>
              <a:ext uri="{FF2B5EF4-FFF2-40B4-BE49-F238E27FC236}">
                <a16:creationId xmlns:a16="http://schemas.microsoft.com/office/drawing/2014/main" id="{687B3122-B4CE-D148-69FD-B825BB86B812}"/>
              </a:ext>
            </a:extLst>
          </p:cNvPr>
          <p:cNvSpPr txBox="1">
            <a:spLocks/>
          </p:cNvSpPr>
          <p:nvPr/>
        </p:nvSpPr>
        <p:spPr>
          <a:xfrm>
            <a:off x="916939" y="1849120"/>
            <a:ext cx="10134601" cy="1952859"/>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b="1">
                <a:ea typeface="Calibri" panose="020F0502020204030204" pitchFamily="34" charset="0"/>
              </a:rPr>
              <a:t>Performance management policies that incentivize ethical behavior</a:t>
            </a:r>
          </a:p>
          <a:p>
            <a:pPr marL="342900" indent="-342900">
              <a:buFont typeface="Arial" panose="020B0604020202020204" pitchFamily="34" charset="0"/>
              <a:buChar char="•"/>
            </a:pPr>
            <a:r>
              <a:rPr lang="en-US" sz="2100">
                <a:ea typeface="Calibri" panose="020F0502020204030204" pitchFamily="34" charset="0"/>
              </a:rPr>
              <a:t>Firms shall establish criteria by which the performance of the partners and staff of the firm are evaluated and rewarded that recognize the importance of compliance with ethical standards and adherence to the firm’s ethical values and policies</a:t>
            </a:r>
          </a:p>
          <a:p>
            <a:pPr marL="342900" indent="-342900">
              <a:buFont typeface="Arial" panose="020B0604020202020204" pitchFamily="34" charset="0"/>
              <a:buChar char="•"/>
            </a:pPr>
            <a:endParaRPr lang="en-US" sz="2100">
              <a:ea typeface="Calibri" panose="020F0502020204030204" pitchFamily="34" charset="0"/>
            </a:endParaRPr>
          </a:p>
          <a:p>
            <a:endParaRPr lang="en-US" sz="2100">
              <a:ea typeface="Calibri" panose="020F0502020204030204" pitchFamily="34" charset="0"/>
            </a:endParaRPr>
          </a:p>
        </p:txBody>
      </p:sp>
      <p:sp>
        <p:nvSpPr>
          <p:cNvPr id="17" name="Title 1">
            <a:extLst>
              <a:ext uri="{FF2B5EF4-FFF2-40B4-BE49-F238E27FC236}">
                <a16:creationId xmlns:a16="http://schemas.microsoft.com/office/drawing/2014/main" id="{4E573746-7461-EA65-32D9-917BF2976A5D}"/>
              </a:ext>
            </a:extLst>
          </p:cNvPr>
          <p:cNvSpPr>
            <a:spLocks noGrp="1"/>
          </p:cNvSpPr>
          <p:nvPr>
            <p:ph type="title"/>
          </p:nvPr>
        </p:nvSpPr>
        <p:spPr>
          <a:xfrm>
            <a:off x="779646" y="572877"/>
            <a:ext cx="11412354" cy="550843"/>
          </a:xfrm>
        </p:spPr>
        <p:txBody>
          <a:bodyPr lIns="91440" tIns="45720" rIns="91440" bIns="45720" anchor="t"/>
          <a:lstStyle/>
          <a:p>
            <a:r>
              <a:rPr lang="en-US" sz="3200">
                <a:latin typeface="Calibri Light"/>
                <a:ea typeface="Calibri Light"/>
                <a:cs typeface="Calibri Light"/>
              </a:rPr>
              <a:t>Illustrative Potential Examples of Principles-based Requirements</a:t>
            </a:r>
            <a:endParaRPr lang="en-US" sz="3200"/>
          </a:p>
        </p:txBody>
      </p:sp>
      <p:sp>
        <p:nvSpPr>
          <p:cNvPr id="18" name="Text Placeholder 3">
            <a:extLst>
              <a:ext uri="{FF2B5EF4-FFF2-40B4-BE49-F238E27FC236}">
                <a16:creationId xmlns:a16="http://schemas.microsoft.com/office/drawing/2014/main" id="{B90E3D40-6391-8ABF-E1A1-37A4431913AB}"/>
              </a:ext>
            </a:extLst>
          </p:cNvPr>
          <p:cNvSpPr>
            <a:spLocks noGrp="1"/>
          </p:cNvSpPr>
          <p:nvPr>
            <p:ph type="body" sz="quarter" idx="13"/>
          </p:nvPr>
        </p:nvSpPr>
        <p:spPr>
          <a:xfrm>
            <a:off x="813895" y="1171271"/>
            <a:ext cx="10134600" cy="566597"/>
          </a:xfrm>
        </p:spPr>
        <p:txBody>
          <a:bodyPr/>
          <a:lstStyle/>
          <a:p>
            <a:r>
              <a:rPr lang="en-US"/>
              <a:t>As extracted from the </a:t>
            </a:r>
            <a:r>
              <a:rPr lang="en-US" err="1"/>
              <a:t>fcg</a:t>
            </a:r>
            <a:r>
              <a:rPr lang="en-US"/>
              <a:t> final report</a:t>
            </a:r>
          </a:p>
        </p:txBody>
      </p:sp>
    </p:spTree>
    <p:extLst>
      <p:ext uri="{BB962C8B-B14F-4D97-AF65-F5344CB8AC3E}">
        <p14:creationId xmlns:p14="http://schemas.microsoft.com/office/powerpoint/2010/main" val="2251111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5EBA4-14C9-FF59-4CEA-68AB80FA0A36}"/>
              </a:ext>
            </a:extLst>
          </p:cNvPr>
          <p:cNvSpPr>
            <a:spLocks noGrp="1"/>
          </p:cNvSpPr>
          <p:nvPr>
            <p:ph type="title"/>
          </p:nvPr>
        </p:nvSpPr>
        <p:spPr>
          <a:xfrm>
            <a:off x="1478287" y="3429000"/>
            <a:ext cx="8849621" cy="2005950"/>
          </a:xfrm>
        </p:spPr>
        <p:txBody>
          <a:bodyPr>
            <a:normAutofit fontScale="90000"/>
          </a:bodyPr>
          <a:lstStyle/>
          <a:p>
            <a:pPr algn="just">
              <a:lnSpc>
                <a:spcPct val="100000"/>
              </a:lnSpc>
              <a:spcBef>
                <a:spcPts val="300"/>
              </a:spcBef>
              <a:spcAft>
                <a:spcPts val="300"/>
              </a:spcAft>
            </a:pPr>
            <a:r>
              <a:rPr lang="en-US"/>
              <a:t>IESBA Members are asked to share views on the Illustrative examples of how a principles-based approach at the firm-level might look like as well as other aspects/areas that should be covered by the new standard</a:t>
            </a:r>
          </a:p>
        </p:txBody>
      </p:sp>
    </p:spTree>
    <p:extLst>
      <p:ext uri="{BB962C8B-B14F-4D97-AF65-F5344CB8AC3E}">
        <p14:creationId xmlns:p14="http://schemas.microsoft.com/office/powerpoint/2010/main" val="54616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5A9FF-4E0C-CC6F-3011-B2893BF5C693}"/>
              </a:ext>
            </a:extLst>
          </p:cNvPr>
          <p:cNvSpPr>
            <a:spLocks noGrp="1"/>
          </p:cNvSpPr>
          <p:nvPr>
            <p:ph type="title"/>
          </p:nvPr>
        </p:nvSpPr>
        <p:spPr/>
        <p:txBody>
          <a:bodyPr/>
          <a:lstStyle/>
          <a:p>
            <a:r>
              <a:rPr lang="en-US">
                <a:ea typeface="Calibri"/>
                <a:cs typeface="Calibri"/>
              </a:rPr>
              <a:t>Agenda</a:t>
            </a:r>
            <a:endParaRPr lang="en-US"/>
          </a:p>
        </p:txBody>
      </p:sp>
      <p:sp>
        <p:nvSpPr>
          <p:cNvPr id="3" name="Text Placeholder 2">
            <a:extLst>
              <a:ext uri="{FF2B5EF4-FFF2-40B4-BE49-F238E27FC236}">
                <a16:creationId xmlns:a16="http://schemas.microsoft.com/office/drawing/2014/main" id="{9809DE27-7D84-12A7-4F51-3BB535B02EDE}"/>
              </a:ext>
            </a:extLst>
          </p:cNvPr>
          <p:cNvSpPr>
            <a:spLocks noGrp="1"/>
          </p:cNvSpPr>
          <p:nvPr>
            <p:ph type="body" idx="1"/>
          </p:nvPr>
        </p:nvSpPr>
        <p:spPr>
          <a:xfrm>
            <a:off x="6686550" y="2103437"/>
            <a:ext cx="5118148" cy="4256723"/>
          </a:xfrm>
        </p:spPr>
        <p:txBody>
          <a:bodyPr vert="horz" lIns="91440" tIns="45720" rIns="91440" bIns="45720" rtlCol="0" anchor="t">
            <a:normAutofit/>
          </a:bodyPr>
          <a:lstStyle/>
          <a:p>
            <a:pPr marL="342900" indent="-342900">
              <a:lnSpc>
                <a:spcPct val="120000"/>
              </a:lnSpc>
              <a:buFont typeface="+mj-lt"/>
              <a:buAutoNum type="arabicPeriod"/>
            </a:pPr>
            <a:r>
              <a:rPr lang="en-US" sz="1800">
                <a:ea typeface="Calibri"/>
                <a:cs typeface="Calibri"/>
              </a:rPr>
              <a:t>Status Updates</a:t>
            </a:r>
            <a:endParaRPr lang="en-US" sz="1800" i="1">
              <a:ea typeface="Calibri"/>
              <a:cs typeface="Calibri"/>
            </a:endParaRPr>
          </a:p>
          <a:p>
            <a:pPr marL="685800" indent="-342900">
              <a:lnSpc>
                <a:spcPct val="120000"/>
              </a:lnSpc>
              <a:buFont typeface="Arial" panose="020B0604020202020204" pitchFamily="34" charset="0"/>
              <a:buChar char="•"/>
            </a:pPr>
            <a:r>
              <a:rPr lang="en-US" sz="1800">
                <a:ea typeface="Calibri"/>
                <a:cs typeface="Calibri"/>
              </a:rPr>
              <a:t>Global Roundtables</a:t>
            </a:r>
          </a:p>
          <a:p>
            <a:pPr marL="685800" indent="-342900">
              <a:lnSpc>
                <a:spcPct val="120000"/>
              </a:lnSpc>
              <a:buFont typeface="Arial" panose="020B0604020202020204" pitchFamily="34" charset="0"/>
              <a:buChar char="•"/>
            </a:pPr>
            <a:r>
              <a:rPr lang="en-US" sz="1800">
                <a:ea typeface="Calibri"/>
                <a:cs typeface="Calibri"/>
              </a:rPr>
              <a:t>Stakeholder Outreach</a:t>
            </a:r>
          </a:p>
          <a:p>
            <a:pPr marL="685800" indent="-342900">
              <a:lnSpc>
                <a:spcPct val="120000"/>
              </a:lnSpc>
              <a:buFont typeface="Arial" panose="020B0604020202020204" pitchFamily="34" charset="0"/>
              <a:buChar char="•"/>
            </a:pPr>
            <a:r>
              <a:rPr lang="en-US" sz="1800">
                <a:ea typeface="Calibri"/>
                <a:cs typeface="Calibri"/>
              </a:rPr>
              <a:t>Non-Authoritative Materials</a:t>
            </a:r>
          </a:p>
          <a:p>
            <a:pPr marL="342900" indent="-342900">
              <a:lnSpc>
                <a:spcPct val="120000"/>
              </a:lnSpc>
              <a:buFont typeface="+mj-lt"/>
              <a:buAutoNum type="arabicPeriod" startAt="2"/>
            </a:pPr>
            <a:r>
              <a:rPr lang="en-US" sz="1800">
                <a:ea typeface="Calibri"/>
                <a:cs typeface="Calibri"/>
              </a:rPr>
              <a:t>IESBA-IAASB Coordination</a:t>
            </a:r>
          </a:p>
          <a:p>
            <a:pPr marL="683895" lvl="1" indent="-337820">
              <a:lnSpc>
                <a:spcPct val="120000"/>
              </a:lnSpc>
              <a:buChar char="•"/>
            </a:pPr>
            <a:r>
              <a:rPr lang="en-US" sz="1800">
                <a:solidFill>
                  <a:schemeClr val="accent2"/>
                </a:solidFill>
                <a:ea typeface="Calibri"/>
                <a:cs typeface="Calibri"/>
              </a:rPr>
              <a:t>Proposed Coordination Approach</a:t>
            </a:r>
          </a:p>
          <a:p>
            <a:pPr marL="683895" lvl="1" indent="-337820">
              <a:lnSpc>
                <a:spcPct val="120000"/>
              </a:lnSpc>
              <a:buChar char="•"/>
            </a:pPr>
            <a:r>
              <a:rPr lang="en-US" sz="1800">
                <a:solidFill>
                  <a:schemeClr val="accent2"/>
                </a:solidFill>
                <a:ea typeface="Calibri"/>
                <a:cs typeface="Calibri"/>
              </a:rPr>
              <a:t>High-Level Preliminary View on Difference between FCG Framework and ISQM 1</a:t>
            </a:r>
          </a:p>
          <a:p>
            <a:pPr marL="342900" indent="-342900">
              <a:lnSpc>
                <a:spcPct val="120000"/>
              </a:lnSpc>
              <a:buFont typeface="+mj-lt"/>
              <a:buAutoNum type="arabicPeriod" startAt="3"/>
            </a:pPr>
            <a:r>
              <a:rPr lang="en-US" sz="1800">
                <a:ea typeface="Calibri"/>
                <a:cs typeface="Calibri"/>
              </a:rPr>
              <a:t>Communications Plan</a:t>
            </a:r>
            <a:endParaRPr lang="en-US" sz="1800" i="1">
              <a:ea typeface="Calibri"/>
              <a:cs typeface="Calibri"/>
            </a:endParaRPr>
          </a:p>
          <a:p>
            <a:pPr marL="342900" indent="-342900">
              <a:lnSpc>
                <a:spcPct val="120000"/>
              </a:lnSpc>
              <a:buChar char="•"/>
            </a:pPr>
            <a:endParaRPr lang="en-US" sz="1800">
              <a:solidFill>
                <a:srgbClr val="E8E3D7"/>
              </a:solidFill>
              <a:ea typeface="Calibri"/>
              <a:cs typeface="Calibri"/>
            </a:endParaRPr>
          </a:p>
          <a:p>
            <a:pPr marL="342900" indent="-342900">
              <a:lnSpc>
                <a:spcPct val="120000"/>
              </a:lnSpc>
              <a:buChar char="•"/>
            </a:pPr>
            <a:endParaRPr lang="en-US" sz="1800">
              <a:solidFill>
                <a:srgbClr val="2C4151"/>
              </a:solidFill>
              <a:ea typeface="Calibri"/>
              <a:cs typeface="Calibri"/>
            </a:endParaRPr>
          </a:p>
          <a:p>
            <a:pPr marL="342900" indent="-342900">
              <a:lnSpc>
                <a:spcPct val="120000"/>
              </a:lnSpc>
              <a:buChar char="•"/>
            </a:pPr>
            <a:endParaRPr lang="en-US" sz="1800">
              <a:solidFill>
                <a:srgbClr val="E8E3D7"/>
              </a:solidFill>
              <a:ea typeface="Calibri"/>
              <a:cs typeface="Calibri"/>
            </a:endParaRPr>
          </a:p>
          <a:p>
            <a:endParaRPr lang="en-US">
              <a:ea typeface="Calibri"/>
              <a:cs typeface="Calibri"/>
            </a:endParaRPr>
          </a:p>
        </p:txBody>
      </p:sp>
    </p:spTree>
    <p:extLst>
      <p:ext uri="{BB962C8B-B14F-4D97-AF65-F5344CB8AC3E}">
        <p14:creationId xmlns:p14="http://schemas.microsoft.com/office/powerpoint/2010/main" val="3371385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23340-D5ED-EA2F-02C4-C992D29B0E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BB69C7-5DA3-35F6-84F6-D267E6791796}"/>
              </a:ext>
            </a:extLst>
          </p:cNvPr>
          <p:cNvSpPr>
            <a:spLocks noGrp="1"/>
          </p:cNvSpPr>
          <p:nvPr>
            <p:ph type="title"/>
          </p:nvPr>
        </p:nvSpPr>
        <p:spPr/>
        <p:txBody>
          <a:bodyPr>
            <a:normAutofit fontScale="90000"/>
          </a:bodyPr>
          <a:lstStyle/>
          <a:p>
            <a:r>
              <a:rPr lang="en-US"/>
              <a:t>Communications Plan</a:t>
            </a:r>
          </a:p>
        </p:txBody>
      </p:sp>
    </p:spTree>
    <p:extLst>
      <p:ext uri="{BB962C8B-B14F-4D97-AF65-F5344CB8AC3E}">
        <p14:creationId xmlns:p14="http://schemas.microsoft.com/office/powerpoint/2010/main" val="15619332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9B08C-160D-5F3C-767D-36B3C0AE9FA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915C2F-9E61-D9B8-5820-F300E2EB626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6" name="Text Placeholder 4">
            <a:extLst>
              <a:ext uri="{FF2B5EF4-FFF2-40B4-BE49-F238E27FC236}">
                <a16:creationId xmlns:a16="http://schemas.microsoft.com/office/drawing/2014/main" id="{E768283A-FDF4-485A-287F-72FD95057D02}"/>
              </a:ext>
            </a:extLst>
          </p:cNvPr>
          <p:cNvSpPr txBox="1">
            <a:spLocks/>
          </p:cNvSpPr>
          <p:nvPr/>
        </p:nvSpPr>
        <p:spPr>
          <a:xfrm>
            <a:off x="1181099" y="1981200"/>
            <a:ext cx="10134601" cy="4114800"/>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srgbClr val="2C4151"/>
              </a:solidFill>
              <a:effectLst/>
              <a:highlight>
                <a:srgbClr val="FFFF00"/>
              </a:highlight>
              <a:uLnTx/>
              <a:uFillTx/>
              <a:latin typeface="Calibri" panose="020F0502020204030204" pitchFamily="34" charset="0"/>
              <a:ea typeface="Calibri" panose="020F0502020204030204" pitchFamily="34" charset="0"/>
              <a:cs typeface="Calibri" panose="020F0502020204030204" pitchFamily="34" charset="0"/>
            </a:endParaRPr>
          </a:p>
        </p:txBody>
      </p:sp>
      <p:sp>
        <p:nvSpPr>
          <p:cNvPr id="8" name="Text Placeholder 4">
            <a:extLst>
              <a:ext uri="{FF2B5EF4-FFF2-40B4-BE49-F238E27FC236}">
                <a16:creationId xmlns:a16="http://schemas.microsoft.com/office/drawing/2014/main" id="{9552AB82-5EFA-8801-7BE4-469DECE42530}"/>
              </a:ext>
            </a:extLst>
          </p:cNvPr>
          <p:cNvSpPr txBox="1">
            <a:spLocks/>
          </p:cNvSpPr>
          <p:nvPr/>
        </p:nvSpPr>
        <p:spPr>
          <a:xfrm>
            <a:off x="1028700" y="2354814"/>
            <a:ext cx="10134600" cy="4114800"/>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2C4151"/>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2C4151"/>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2C4151"/>
                </a:solidFill>
                <a:effectLst/>
                <a:uLnTx/>
                <a:uFillTx/>
                <a:latin typeface="Calibri" panose="020F0502020204030204" pitchFamily="34" charset="0"/>
                <a:ea typeface="Calibri" panose="020F0502020204030204" pitchFamily="34" charset="0"/>
                <a:cs typeface="Calibri" panose="020F0502020204030204" pitchFamily="34" charset="0"/>
              </a:rPr>
              <a:t>Approach</a:t>
            </a:r>
          </a:p>
          <a:p>
            <a:pPr marL="285750" marR="0" lvl="0" indent="-28575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400" b="1"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Times New Roman" panose="02020603050405020304" pitchFamily="18" charset="0"/>
              </a:rPr>
              <a:t>Multi-Channel Engagement</a:t>
            </a:r>
            <a:r>
              <a:rPr kumimoji="0" lang="en-US" sz="1400" b="0"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Times New Roman" panose="02020603050405020304" pitchFamily="18" charset="0"/>
              </a:rPr>
              <a:t> – Leverage LinkedIn, X/Bluesky, and YouTube to tell IESBA’s FC&amp;G story, using milestone-driven updates, informative visuals, video messages, and influencer amplification through key stakeholders.</a:t>
            </a:r>
          </a:p>
          <a:p>
            <a:pPr marL="285750" marR="0" lvl="0" indent="-28575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400" b="1"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Times New Roman" panose="02020603050405020304" pitchFamily="18" charset="0"/>
              </a:rPr>
              <a:t>Centralized Digital Hub</a:t>
            </a:r>
            <a:r>
              <a:rPr kumimoji="0" lang="en-US" sz="1400" b="0"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Times New Roman" panose="02020603050405020304" pitchFamily="18" charset="0"/>
              </a:rPr>
              <a:t> – Maintain a dedicated focus page with key resources, including reports, official IESBA publications, FAQs, thought leadership and media articles, stakeholder engagement materials, and links to other relevant content.</a:t>
            </a:r>
          </a:p>
          <a:p>
            <a:pPr marL="285750" indent="-285750">
              <a:buFont typeface="Arial" panose="020B0604020202020204" pitchFamily="34" charset="0"/>
              <a:buChar char="•"/>
              <a:defRPr/>
            </a:pPr>
            <a:r>
              <a:rPr kumimoji="0" lang="en-US" sz="1400" b="1" i="0" u="none" strike="noStrike" kern="100" cap="none" spc="0" normalizeH="0" baseline="0" noProof="0">
                <a:ln>
                  <a:noFill/>
                </a:ln>
                <a:solidFill>
                  <a:srgbClr val="2C4151"/>
                </a:solidFill>
                <a:effectLst/>
                <a:uLnTx/>
                <a:uFillTx/>
                <a:latin typeface="Calibri"/>
                <a:ea typeface="Yu Gothic"/>
                <a:cs typeface="Times New Roman"/>
              </a:rPr>
              <a:t>Strategic Media &amp; Stakeholder Outreach</a:t>
            </a:r>
            <a:r>
              <a:rPr kumimoji="0" lang="en-US" sz="1400" b="0" i="0" u="none" strike="noStrike" kern="100" cap="none" spc="0" normalizeH="0" baseline="0" noProof="0">
                <a:ln>
                  <a:noFill/>
                </a:ln>
                <a:solidFill>
                  <a:srgbClr val="2C4151"/>
                </a:solidFill>
                <a:effectLst/>
                <a:uLnTx/>
                <a:uFillTx/>
                <a:latin typeface="Calibri"/>
                <a:ea typeface="Yu Gothic"/>
                <a:cs typeface="Times New Roman"/>
              </a:rPr>
              <a:t> – Engage </a:t>
            </a:r>
            <a:r>
              <a:rPr lang="en-US" sz="1400" kern="100">
                <a:solidFill>
                  <a:srgbClr val="2C4151"/>
                </a:solidFill>
                <a:latin typeface="Calibri"/>
                <a:ea typeface="Yu Gothic"/>
                <a:cs typeface="Times New Roman"/>
              </a:rPr>
              <a:t>with </a:t>
            </a:r>
            <a:r>
              <a:rPr kumimoji="0" lang="en-US" sz="1400" b="0" i="0" u="none" strike="noStrike" kern="100" cap="none" spc="0" normalizeH="0" baseline="0" noProof="0">
                <a:ln>
                  <a:noFill/>
                </a:ln>
                <a:solidFill>
                  <a:srgbClr val="2C4151"/>
                </a:solidFill>
                <a:effectLst/>
                <a:uLnTx/>
                <a:uFillTx/>
                <a:latin typeface="Calibri"/>
                <a:ea typeface="Yu Gothic"/>
                <a:cs typeface="Times New Roman"/>
              </a:rPr>
              <a:t>traditional media and </a:t>
            </a:r>
            <a:r>
              <a:rPr lang="en-US" sz="1400" kern="100">
                <a:solidFill>
                  <a:srgbClr val="2C4151"/>
                </a:solidFill>
                <a:latin typeface="Calibri"/>
                <a:ea typeface="Yu Gothic"/>
                <a:cs typeface="Times New Roman"/>
              </a:rPr>
              <a:t>support </a:t>
            </a:r>
            <a:r>
              <a:rPr kumimoji="0" lang="en-US" sz="1400" b="0" i="0" u="none" strike="noStrike" kern="100" cap="none" spc="0" normalizeH="0" baseline="0" noProof="0">
                <a:ln>
                  <a:noFill/>
                </a:ln>
                <a:solidFill>
                  <a:srgbClr val="2C4151"/>
                </a:solidFill>
                <a:effectLst/>
                <a:uLnTx/>
                <a:uFillTx/>
                <a:latin typeface="Calibri"/>
                <a:ea typeface="Yu Gothic"/>
                <a:cs typeface="Times New Roman"/>
              </a:rPr>
              <a:t>communications needs of </a:t>
            </a:r>
            <a:r>
              <a:rPr lang="en-US" sz="1400" kern="100">
                <a:solidFill>
                  <a:srgbClr val="2C4151"/>
                </a:solidFill>
                <a:latin typeface="Calibri"/>
                <a:ea typeface="Yu Gothic"/>
                <a:cs typeface="Times New Roman"/>
              </a:rPr>
              <a:t>leadership and </a:t>
            </a:r>
            <a:r>
              <a:rPr kumimoji="0" lang="en-US" sz="1400" b="0" i="0" u="none" strike="noStrike" kern="100" cap="none" spc="0" normalizeH="0" baseline="0" noProof="0">
                <a:ln>
                  <a:noFill/>
                </a:ln>
                <a:solidFill>
                  <a:srgbClr val="2C4151"/>
                </a:solidFill>
                <a:effectLst/>
                <a:uLnTx/>
                <a:uFillTx/>
                <a:latin typeface="Calibri"/>
                <a:ea typeface="Yu Gothic"/>
                <a:cs typeface="Times New Roman"/>
              </a:rPr>
              <a:t>staff through roundtables, public consultations, joint statements, and interactive feedback mechanisms.</a:t>
            </a:r>
            <a:r>
              <a:rPr lang="en-US" sz="1400" kern="100">
                <a:solidFill>
                  <a:srgbClr val="2C4151"/>
                </a:solidFill>
                <a:latin typeface="Calibri"/>
                <a:ea typeface="Yu Gothic"/>
                <a:cs typeface="Times New Roman"/>
              </a:rPr>
              <a:t> </a:t>
            </a:r>
            <a:endParaRPr lang="en-US" sz="1400" b="0"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Times New Roman" panose="02020603050405020304" pitchFamily="18" charset="0"/>
            </a:endParaRPr>
          </a:p>
        </p:txBody>
      </p:sp>
      <p:sp>
        <p:nvSpPr>
          <p:cNvPr id="9" name="Title 1">
            <a:extLst>
              <a:ext uri="{FF2B5EF4-FFF2-40B4-BE49-F238E27FC236}">
                <a16:creationId xmlns:a16="http://schemas.microsoft.com/office/drawing/2014/main" id="{D2607BB9-47D7-95E7-D55C-CE55C35CA29B}"/>
              </a:ext>
            </a:extLst>
          </p:cNvPr>
          <p:cNvSpPr>
            <a:spLocks noGrp="1"/>
          </p:cNvSpPr>
          <p:nvPr>
            <p:ph type="title"/>
          </p:nvPr>
        </p:nvSpPr>
        <p:spPr>
          <a:xfrm>
            <a:off x="779646" y="572877"/>
            <a:ext cx="11412354" cy="550843"/>
          </a:xfrm>
        </p:spPr>
        <p:txBody>
          <a:bodyPr lIns="91440" tIns="45720" rIns="91440" bIns="45720" anchor="t"/>
          <a:lstStyle/>
          <a:p>
            <a:r>
              <a:rPr lang="en-US">
                <a:latin typeface="Calibri Light"/>
                <a:ea typeface="Calibri Light"/>
                <a:cs typeface="Calibri Light"/>
              </a:rPr>
              <a:t>Firm Culture &amp; Governance Communications Plan</a:t>
            </a:r>
            <a:endParaRPr lang="en-US"/>
          </a:p>
        </p:txBody>
      </p:sp>
      <p:sp>
        <p:nvSpPr>
          <p:cNvPr id="10" name="Text Placeholder 3">
            <a:extLst>
              <a:ext uri="{FF2B5EF4-FFF2-40B4-BE49-F238E27FC236}">
                <a16:creationId xmlns:a16="http://schemas.microsoft.com/office/drawing/2014/main" id="{552575D5-2E50-EF4D-7D0A-56E6EA7044B9}"/>
              </a:ext>
            </a:extLst>
          </p:cNvPr>
          <p:cNvSpPr>
            <a:spLocks noGrp="1"/>
          </p:cNvSpPr>
          <p:nvPr>
            <p:ph type="body" sz="quarter" idx="13"/>
          </p:nvPr>
        </p:nvSpPr>
        <p:spPr>
          <a:xfrm>
            <a:off x="813895" y="1171271"/>
            <a:ext cx="10134600" cy="566597"/>
          </a:xfrm>
        </p:spPr>
        <p:txBody>
          <a:bodyPr/>
          <a:lstStyle/>
          <a:p>
            <a:r>
              <a:rPr lang="en-US">
                <a:latin typeface="Calibri Light"/>
                <a:ea typeface="Calibri Light"/>
                <a:cs typeface="Calibri Light"/>
              </a:rPr>
              <a:t>Reaching the Right Audiences | Telling the right story</a:t>
            </a:r>
            <a:endParaRPr lang="en-US"/>
          </a:p>
        </p:txBody>
      </p:sp>
      <p:pic>
        <p:nvPicPr>
          <p:cNvPr id="16" name="Picture 15" descr="A group of gears in the air&#10;&#10;AI-generated content may be incorrect.">
            <a:extLst>
              <a:ext uri="{FF2B5EF4-FFF2-40B4-BE49-F238E27FC236}">
                <a16:creationId xmlns:a16="http://schemas.microsoft.com/office/drawing/2014/main" id="{A85C855B-E0C0-E152-DC36-929C22670574}"/>
              </a:ext>
            </a:extLst>
          </p:cNvPr>
          <p:cNvPicPr>
            <a:picLocks noChangeAspect="1"/>
          </p:cNvPicPr>
          <p:nvPr/>
        </p:nvPicPr>
        <p:blipFill>
          <a:blip r:embed="rId2">
            <a:alphaModFix/>
          </a:blip>
          <a:stretch>
            <a:fillRect/>
          </a:stretch>
        </p:blipFill>
        <p:spPr>
          <a:xfrm>
            <a:off x="5671359" y="2067022"/>
            <a:ext cx="5491941" cy="1245133"/>
          </a:xfrm>
          <a:prstGeom prst="rect">
            <a:avLst/>
          </a:prstGeom>
        </p:spPr>
      </p:pic>
      <p:sp>
        <p:nvSpPr>
          <p:cNvPr id="20" name="Text Placeholder 4">
            <a:extLst>
              <a:ext uri="{FF2B5EF4-FFF2-40B4-BE49-F238E27FC236}">
                <a16:creationId xmlns:a16="http://schemas.microsoft.com/office/drawing/2014/main" id="{91E4D913-176A-70F4-C7A8-39CF36361015}"/>
              </a:ext>
            </a:extLst>
          </p:cNvPr>
          <p:cNvSpPr txBox="1">
            <a:spLocks/>
          </p:cNvSpPr>
          <p:nvPr/>
        </p:nvSpPr>
        <p:spPr>
          <a:xfrm>
            <a:off x="1028700" y="1765607"/>
            <a:ext cx="4599940" cy="1645339"/>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2C4151"/>
                </a:solidFill>
                <a:effectLst/>
                <a:uLnTx/>
                <a:uFillTx/>
                <a:latin typeface="Calibri" panose="020F0502020204030204" pitchFamily="34" charset="0"/>
                <a:ea typeface="Calibri" panose="020F0502020204030204" pitchFamily="34" charset="0"/>
                <a:cs typeface="Calibri" panose="020F0502020204030204" pitchFamily="34" charset="0"/>
              </a:rPr>
              <a:t>Objective</a:t>
            </a:r>
          </a:p>
          <a:p>
            <a:pPr marL="34290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400" b="0"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Arial" panose="020B0604020202020204" pitchFamily="34" charset="0"/>
              </a:rPr>
              <a:t>To raise global awareness, drive engagement, and establish compelling communications about </a:t>
            </a:r>
            <a:r>
              <a:rPr kumimoji="0" lang="en-US" sz="1400" b="1"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Arial" panose="020B0604020202020204" pitchFamily="34" charset="0"/>
              </a:rPr>
              <a:t>firm culture and governance in accounting firms</a:t>
            </a:r>
            <a:r>
              <a:rPr kumimoji="0" lang="en-US" sz="1400" b="0" i="0" u="none" strike="noStrike" kern="100" cap="none" spc="0" normalizeH="0" baseline="0" noProof="0">
                <a:ln>
                  <a:noFill/>
                </a:ln>
                <a:solidFill>
                  <a:srgbClr val="2C4151"/>
                </a:solidFill>
                <a:effectLst/>
                <a:uLnTx/>
                <a:uFillTx/>
                <a:latin typeface="Calibri" panose="020F0502020204030204" pitchFamily="34" charset="0"/>
                <a:ea typeface="Yu Gothic" panose="020B0400000000000000" pitchFamily="34" charset="-128"/>
                <a:cs typeface="Arial" panose="020B0604020202020204" pitchFamily="34" charset="0"/>
              </a:rPr>
              <a:t>, reinforcing the role of ethics and integrity in fostering public trust.</a:t>
            </a:r>
          </a:p>
        </p:txBody>
      </p:sp>
    </p:spTree>
    <p:extLst>
      <p:ext uri="{BB962C8B-B14F-4D97-AF65-F5344CB8AC3E}">
        <p14:creationId xmlns:p14="http://schemas.microsoft.com/office/powerpoint/2010/main" val="734652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12C28-04B9-AA06-A761-003B402823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E5D1A9-8D70-1E37-63F6-7CDFF9A2921A}"/>
              </a:ext>
            </a:extLst>
          </p:cNvPr>
          <p:cNvSpPr>
            <a:spLocks noGrp="1"/>
          </p:cNvSpPr>
          <p:nvPr>
            <p:ph type="title"/>
          </p:nvPr>
        </p:nvSpPr>
        <p:spPr/>
        <p:txBody>
          <a:bodyPr/>
          <a:lstStyle/>
          <a:p>
            <a:r>
              <a:rPr lang="en-US"/>
              <a:t>Questions/ Views?</a:t>
            </a:r>
          </a:p>
        </p:txBody>
      </p:sp>
    </p:spTree>
    <p:extLst>
      <p:ext uri="{BB962C8B-B14F-4D97-AF65-F5344CB8AC3E}">
        <p14:creationId xmlns:p14="http://schemas.microsoft.com/office/powerpoint/2010/main" val="926672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11952-4FFF-3ED2-9AFD-F09E5647A7F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116D6B5-A47D-8D3C-3898-2441DA263C59}"/>
              </a:ext>
            </a:extLst>
          </p:cNvPr>
          <p:cNvSpPr>
            <a:spLocks noGrp="1"/>
          </p:cNvSpPr>
          <p:nvPr>
            <p:ph type="body" sz="quarter" idx="14"/>
          </p:nvPr>
        </p:nvSpPr>
        <p:spPr/>
        <p:txBody>
          <a:bodyPr/>
          <a:lstStyle/>
          <a:p>
            <a:endParaRPr lang="en-US"/>
          </a:p>
        </p:txBody>
      </p:sp>
      <p:sp>
        <p:nvSpPr>
          <p:cNvPr id="4" name="Text Placeholder 3">
            <a:extLst>
              <a:ext uri="{FF2B5EF4-FFF2-40B4-BE49-F238E27FC236}">
                <a16:creationId xmlns:a16="http://schemas.microsoft.com/office/drawing/2014/main" id="{C57124C1-DE9A-9A0C-E02E-B731BDBAB455}"/>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384106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4CADB-AF08-EF0B-10D6-C2DF20D2C679}"/>
              </a:ext>
            </a:extLst>
          </p:cNvPr>
          <p:cNvSpPr>
            <a:spLocks noGrp="1"/>
          </p:cNvSpPr>
          <p:nvPr>
            <p:ph type="title"/>
          </p:nvPr>
        </p:nvSpPr>
        <p:spPr/>
        <p:txBody>
          <a:bodyPr/>
          <a:lstStyle/>
          <a:p>
            <a:r>
              <a:rPr lang="en-US"/>
              <a:t>Status Update</a:t>
            </a:r>
          </a:p>
        </p:txBody>
      </p:sp>
    </p:spTree>
    <p:extLst>
      <p:ext uri="{BB962C8B-B14F-4D97-AF65-F5344CB8AC3E}">
        <p14:creationId xmlns:p14="http://schemas.microsoft.com/office/powerpoint/2010/main" val="3394047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AC08A-F93E-BD60-73D8-103FFF3415B3}"/>
            </a:ext>
          </a:extLst>
        </p:cNvPr>
        <p:cNvGrpSpPr/>
        <p:nvPr/>
      </p:nvGrpSpPr>
      <p:grpSpPr>
        <a:xfrm>
          <a:off x="0" y="0"/>
          <a:ext cx="0" cy="0"/>
          <a:chOff x="0" y="0"/>
          <a:chExt cx="0" cy="0"/>
        </a:xfrm>
      </p:grpSpPr>
      <p:pic>
        <p:nvPicPr>
          <p:cNvPr id="24" name="Picture 23" descr="Top shot of a representation of networks with stick figures.">
            <a:extLst>
              <a:ext uri="{FF2B5EF4-FFF2-40B4-BE49-F238E27FC236}">
                <a16:creationId xmlns:a16="http://schemas.microsoft.com/office/drawing/2014/main" id="{BA53FC9F-B947-C9E9-567B-681C879F30B4}"/>
              </a:ext>
            </a:extLst>
          </p:cNvPr>
          <p:cNvPicPr>
            <a:picLocks noChangeAspect="1"/>
          </p:cNvPicPr>
          <p:nvPr/>
        </p:nvPicPr>
        <p:blipFill>
          <a:blip r:embed="rId2"/>
          <a:stretch>
            <a:fillRect/>
          </a:stretch>
        </p:blipFill>
        <p:spPr>
          <a:xfrm>
            <a:off x="6193485" y="3333025"/>
            <a:ext cx="3516375" cy="2366942"/>
          </a:xfrm>
          <a:prstGeom prst="rect">
            <a:avLst/>
          </a:prstGeom>
        </p:spPr>
      </p:pic>
      <p:sp>
        <p:nvSpPr>
          <p:cNvPr id="11" name="Text Placeholder 4">
            <a:extLst>
              <a:ext uri="{FF2B5EF4-FFF2-40B4-BE49-F238E27FC236}">
                <a16:creationId xmlns:a16="http://schemas.microsoft.com/office/drawing/2014/main" id="{3C0F6255-6221-B30A-72D0-ECCF2483CEA6}"/>
              </a:ext>
            </a:extLst>
          </p:cNvPr>
          <p:cNvSpPr txBox="1">
            <a:spLocks/>
          </p:cNvSpPr>
          <p:nvPr/>
        </p:nvSpPr>
        <p:spPr>
          <a:xfrm>
            <a:off x="2464478" y="1823781"/>
            <a:ext cx="3566206" cy="3871167"/>
          </a:xfrm>
          <a:prstGeom prst="rect">
            <a:avLst/>
          </a:prstGeom>
          <a:solidFill>
            <a:schemeClr val="accent3">
              <a:lumMod val="60000"/>
              <a:lumOff val="40000"/>
            </a:schemeClr>
          </a:solidFill>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300"/>
              </a:spcBef>
              <a:spcAft>
                <a:spcPts val="600"/>
              </a:spcAft>
            </a:pPr>
            <a:r>
              <a:rPr lang="en-US" sz="2000" b="1">
                <a:ea typeface="Calibri" panose="020F0502020204030204" pitchFamily="34" charset="0"/>
              </a:rPr>
              <a:t>Project Team</a:t>
            </a:r>
          </a:p>
          <a:p>
            <a:pPr>
              <a:lnSpc>
                <a:spcPct val="100000"/>
              </a:lnSpc>
              <a:spcBef>
                <a:spcPts val="300"/>
              </a:spcBef>
              <a:spcAft>
                <a:spcPts val="300"/>
              </a:spcAft>
            </a:pPr>
            <a:r>
              <a:rPr lang="en-US" sz="2000" u="sng">
                <a:ea typeface="Calibri" panose="020F0502020204030204" pitchFamily="34" charset="0"/>
              </a:rPr>
              <a:t>Standard-Setting</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Geoff Kwan (Lead)</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Laura Leal</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Carla Vijian </a:t>
            </a:r>
          </a:p>
        </p:txBody>
      </p:sp>
      <p:sp>
        <p:nvSpPr>
          <p:cNvPr id="2" name="Title 1">
            <a:extLst>
              <a:ext uri="{FF2B5EF4-FFF2-40B4-BE49-F238E27FC236}">
                <a16:creationId xmlns:a16="http://schemas.microsoft.com/office/drawing/2014/main" id="{6EBE2780-644A-673A-348B-8B17C5B0F5CA}"/>
              </a:ext>
            </a:extLst>
          </p:cNvPr>
          <p:cNvSpPr>
            <a:spLocks noGrp="1"/>
          </p:cNvSpPr>
          <p:nvPr>
            <p:ph type="title"/>
          </p:nvPr>
        </p:nvSpPr>
        <p:spPr/>
        <p:txBody>
          <a:bodyPr lIns="91440" tIns="45720" rIns="91440" bIns="45720" anchor="t"/>
          <a:lstStyle/>
          <a:p>
            <a:r>
              <a:rPr lang="en-US">
                <a:latin typeface="Calibri Light"/>
                <a:ea typeface="Calibri Light"/>
                <a:cs typeface="Calibri Light"/>
              </a:rPr>
              <a:t>Project Team and Board Member Advisors</a:t>
            </a:r>
            <a:endParaRPr lang="en-US"/>
          </a:p>
        </p:txBody>
      </p:sp>
      <p:sp>
        <p:nvSpPr>
          <p:cNvPr id="3" name="Slide Number Placeholder 2">
            <a:extLst>
              <a:ext uri="{FF2B5EF4-FFF2-40B4-BE49-F238E27FC236}">
                <a16:creationId xmlns:a16="http://schemas.microsoft.com/office/drawing/2014/main" id="{2A97EFF4-44BC-9FFC-1862-51108913F69C}"/>
              </a:ext>
            </a:extLst>
          </p:cNvPr>
          <p:cNvSpPr>
            <a:spLocks noGrp="1"/>
          </p:cNvSpPr>
          <p:nvPr>
            <p:ph type="sldNum" sz="quarter" idx="12"/>
          </p:nvPr>
        </p:nvSpPr>
        <p:spPr/>
        <p:txBody>
          <a:bodyPr/>
          <a:lstStyle/>
          <a:p>
            <a:fld id="{99A02339-D840-6844-BF2C-3B4B9517014C}" type="slidenum">
              <a:rPr lang="en-US" smtClean="0"/>
              <a:pPr/>
              <a:t>4</a:t>
            </a:fld>
            <a:endParaRPr lang="en-US"/>
          </a:p>
        </p:txBody>
      </p:sp>
      <p:sp>
        <p:nvSpPr>
          <p:cNvPr id="5" name="Text Placeholder 4">
            <a:extLst>
              <a:ext uri="{FF2B5EF4-FFF2-40B4-BE49-F238E27FC236}">
                <a16:creationId xmlns:a16="http://schemas.microsoft.com/office/drawing/2014/main" id="{75CDA43F-2D1B-A426-A5A4-4D3DCECD813E}"/>
              </a:ext>
            </a:extLst>
          </p:cNvPr>
          <p:cNvSpPr>
            <a:spLocks noGrp="1"/>
          </p:cNvSpPr>
          <p:nvPr>
            <p:ph type="body" sz="quarter" idx="14"/>
          </p:nvPr>
        </p:nvSpPr>
        <p:spPr>
          <a:xfrm>
            <a:off x="2301677" y="1520196"/>
            <a:ext cx="4893369" cy="1702312"/>
          </a:xfrm>
        </p:spPr>
        <p:txBody>
          <a:bodyPr lIns="91440" tIns="45720" rIns="91440" bIns="45720" anchor="t"/>
          <a:lstStyle/>
          <a:p>
            <a:pPr marL="342900" indent="-342900">
              <a:buAutoNum type="arabicPeriod"/>
            </a:pPr>
            <a:endParaRPr lang="en-US">
              <a:latin typeface="Calibri"/>
              <a:ea typeface="Calibri"/>
              <a:cs typeface="Calibri"/>
            </a:endParaRPr>
          </a:p>
          <a:p>
            <a:pPr marL="342900" indent="-342900">
              <a:buAutoNum type="arabicPeriod"/>
            </a:pPr>
            <a:endParaRPr lang="en-US">
              <a:ea typeface="Calibri" panose="020F0502020204030204" pitchFamily="34" charset="0"/>
            </a:endParaRPr>
          </a:p>
        </p:txBody>
      </p:sp>
      <p:sp>
        <p:nvSpPr>
          <p:cNvPr id="4" name="Text Placeholder 13">
            <a:extLst>
              <a:ext uri="{FF2B5EF4-FFF2-40B4-BE49-F238E27FC236}">
                <a16:creationId xmlns:a16="http://schemas.microsoft.com/office/drawing/2014/main" id="{F8031498-6D95-3432-94F3-A3723DF0B2D5}"/>
              </a:ext>
            </a:extLst>
          </p:cNvPr>
          <p:cNvSpPr>
            <a:spLocks noGrp="1"/>
          </p:cNvSpPr>
          <p:nvPr>
            <p:ph type="body" sz="quarter" idx="13"/>
          </p:nvPr>
        </p:nvSpPr>
        <p:spPr>
          <a:xfrm>
            <a:off x="1028700" y="1163052"/>
            <a:ext cx="10134600" cy="566597"/>
          </a:xfrm>
        </p:spPr>
        <p:txBody>
          <a:bodyPr/>
          <a:lstStyle/>
          <a:p>
            <a:r>
              <a:rPr lang="en-US"/>
              <a:t>First Staff driven standard setting project</a:t>
            </a:r>
          </a:p>
        </p:txBody>
      </p:sp>
      <p:sp>
        <p:nvSpPr>
          <p:cNvPr id="13" name="Text Placeholder 4">
            <a:extLst>
              <a:ext uri="{FF2B5EF4-FFF2-40B4-BE49-F238E27FC236}">
                <a16:creationId xmlns:a16="http://schemas.microsoft.com/office/drawing/2014/main" id="{FB37BF9C-B4DD-AB2E-CD24-0EF999BEECA8}"/>
              </a:ext>
            </a:extLst>
          </p:cNvPr>
          <p:cNvSpPr txBox="1">
            <a:spLocks/>
          </p:cNvSpPr>
          <p:nvPr/>
        </p:nvSpPr>
        <p:spPr>
          <a:xfrm>
            <a:off x="2498381" y="3885219"/>
            <a:ext cx="3324641" cy="1252516"/>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300"/>
              </a:spcBef>
              <a:spcAft>
                <a:spcPts val="300"/>
              </a:spcAft>
            </a:pPr>
            <a:r>
              <a:rPr lang="en-US" sz="2000" u="sng">
                <a:ea typeface="Calibri" panose="020F0502020204030204" pitchFamily="34" charset="0"/>
              </a:rPr>
              <a:t>Non-Authoritative</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Kam Leung (Lead)</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Joanne Holt</a:t>
            </a:r>
            <a:endParaRPr lang="en-US" sz="1400">
              <a:ea typeface="Calibri" panose="020F0502020204030204" pitchFamily="34" charset="0"/>
            </a:endParaRPr>
          </a:p>
        </p:txBody>
      </p:sp>
      <p:sp>
        <p:nvSpPr>
          <p:cNvPr id="14" name="Text Placeholder 4">
            <a:extLst>
              <a:ext uri="{FF2B5EF4-FFF2-40B4-BE49-F238E27FC236}">
                <a16:creationId xmlns:a16="http://schemas.microsoft.com/office/drawing/2014/main" id="{11295836-CEC0-A27F-0D02-E29FAEEC69A5}"/>
              </a:ext>
            </a:extLst>
          </p:cNvPr>
          <p:cNvSpPr txBox="1">
            <a:spLocks/>
          </p:cNvSpPr>
          <p:nvPr/>
        </p:nvSpPr>
        <p:spPr>
          <a:xfrm>
            <a:off x="6193485" y="1822411"/>
            <a:ext cx="3516375" cy="1398727"/>
          </a:xfrm>
          <a:prstGeom prst="rect">
            <a:avLst/>
          </a:prstGeom>
          <a:solidFill>
            <a:schemeClr val="accent4">
              <a:lumMod val="60000"/>
              <a:lumOff val="40000"/>
            </a:schemeClr>
          </a:solidFill>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300"/>
              </a:spcBef>
              <a:spcAft>
                <a:spcPts val="300"/>
              </a:spcAft>
            </a:pPr>
            <a:r>
              <a:rPr lang="en-US" sz="2000" b="1">
                <a:ea typeface="Calibri" panose="020F0502020204030204" pitchFamily="34" charset="0"/>
              </a:rPr>
              <a:t>Board Member Advisors</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Channa Wijesinghe  </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Rich Huesken </a:t>
            </a:r>
          </a:p>
        </p:txBody>
      </p:sp>
    </p:spTree>
    <p:extLst>
      <p:ext uri="{BB962C8B-B14F-4D97-AF65-F5344CB8AC3E}">
        <p14:creationId xmlns:p14="http://schemas.microsoft.com/office/powerpoint/2010/main" val="2177361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0974E-C411-FB31-3EE1-AB8BA07E4C7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45EB45C-4C34-B21C-E7CC-4E0398936146}"/>
              </a:ext>
            </a:extLst>
          </p:cNvPr>
          <p:cNvSpPr/>
          <p:nvPr/>
        </p:nvSpPr>
        <p:spPr>
          <a:xfrm>
            <a:off x="533400" y="1371600"/>
            <a:ext cx="5029200" cy="457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algn="ctr"/>
            <a:r>
              <a:rPr lang="en-US" sz="2400" b="1">
                <a:latin typeface="Arial"/>
                <a:cs typeface="Arial"/>
              </a:rPr>
              <a:t>4 In Person; 2 Virtual</a:t>
            </a:r>
          </a:p>
        </p:txBody>
      </p:sp>
      <p:sp>
        <p:nvSpPr>
          <p:cNvPr id="2" name="Title 1">
            <a:extLst>
              <a:ext uri="{FF2B5EF4-FFF2-40B4-BE49-F238E27FC236}">
                <a16:creationId xmlns:a16="http://schemas.microsoft.com/office/drawing/2014/main" id="{92028CB7-D201-2D51-DBFE-C49A2AA62AFF}"/>
              </a:ext>
            </a:extLst>
          </p:cNvPr>
          <p:cNvSpPr>
            <a:spLocks noGrp="1"/>
          </p:cNvSpPr>
          <p:nvPr>
            <p:ph type="title"/>
          </p:nvPr>
        </p:nvSpPr>
        <p:spPr/>
        <p:txBody>
          <a:bodyPr lIns="91440" tIns="45720" rIns="91440" bIns="45720" anchor="t"/>
          <a:lstStyle/>
          <a:p>
            <a:r>
              <a:rPr lang="en-US">
                <a:latin typeface="Calibri Light"/>
                <a:ea typeface="Calibri Light"/>
                <a:cs typeface="Calibri Light"/>
              </a:rPr>
              <a:t>Global Roundtables</a:t>
            </a:r>
            <a:endParaRPr lang="en-US"/>
          </a:p>
        </p:txBody>
      </p:sp>
      <p:sp>
        <p:nvSpPr>
          <p:cNvPr id="3" name="Slide Number Placeholder 2">
            <a:extLst>
              <a:ext uri="{FF2B5EF4-FFF2-40B4-BE49-F238E27FC236}">
                <a16:creationId xmlns:a16="http://schemas.microsoft.com/office/drawing/2014/main" id="{DADCFFD6-D45C-C3F1-3BA8-C0B4CBC6ADAD}"/>
              </a:ext>
            </a:extLst>
          </p:cNvPr>
          <p:cNvSpPr>
            <a:spLocks noGrp="1"/>
          </p:cNvSpPr>
          <p:nvPr>
            <p:ph type="sldNum" sz="quarter" idx="12"/>
          </p:nvPr>
        </p:nvSpPr>
        <p:spPr/>
        <p:txBody>
          <a:bodyPr/>
          <a:lstStyle/>
          <a:p>
            <a:fld id="{99A02339-D840-6844-BF2C-3B4B9517014C}" type="slidenum">
              <a:rPr lang="en-US" smtClean="0"/>
              <a:pPr/>
              <a:t>5</a:t>
            </a:fld>
            <a:endParaRPr lang="en-US"/>
          </a:p>
        </p:txBody>
      </p:sp>
      <p:sp>
        <p:nvSpPr>
          <p:cNvPr id="5" name="Text Placeholder 4">
            <a:extLst>
              <a:ext uri="{FF2B5EF4-FFF2-40B4-BE49-F238E27FC236}">
                <a16:creationId xmlns:a16="http://schemas.microsoft.com/office/drawing/2014/main" id="{62B0C20E-8883-2F41-4F48-9CB3C47DBAD7}"/>
              </a:ext>
            </a:extLst>
          </p:cNvPr>
          <p:cNvSpPr>
            <a:spLocks noGrp="1"/>
          </p:cNvSpPr>
          <p:nvPr>
            <p:ph type="body" sz="quarter" idx="14"/>
          </p:nvPr>
        </p:nvSpPr>
        <p:spPr>
          <a:xfrm>
            <a:off x="1028699" y="1607418"/>
            <a:ext cx="10134601" cy="4114800"/>
          </a:xfrm>
        </p:spPr>
        <p:txBody>
          <a:bodyPr lIns="91440" tIns="45720" rIns="91440" bIns="45720" anchor="t"/>
          <a:lstStyle/>
          <a:p>
            <a:pPr marL="342900" indent="-342900">
              <a:buAutoNum type="arabicPeriod"/>
            </a:pPr>
            <a:endParaRPr lang="en-US">
              <a:latin typeface="Calibri"/>
              <a:ea typeface="Calibri"/>
              <a:cs typeface="Calibri"/>
            </a:endParaRPr>
          </a:p>
          <a:p>
            <a:pPr marL="342900" indent="-342900">
              <a:buAutoNum type="arabicPeriod"/>
            </a:pPr>
            <a:endParaRPr lang="en-US">
              <a:ea typeface="Calibri" panose="020F0502020204030204" pitchFamily="34" charset="0"/>
            </a:endParaRPr>
          </a:p>
        </p:txBody>
      </p:sp>
      <p:graphicFrame>
        <p:nvGraphicFramePr>
          <p:cNvPr id="6" name="Table 5">
            <a:extLst>
              <a:ext uri="{FF2B5EF4-FFF2-40B4-BE49-F238E27FC236}">
                <a16:creationId xmlns:a16="http://schemas.microsoft.com/office/drawing/2014/main" id="{8D0CD5F1-6F2F-7069-951E-9025B1EA3D0B}"/>
              </a:ext>
            </a:extLst>
          </p:cNvPr>
          <p:cNvGraphicFramePr>
            <a:graphicFrameLocks noGrp="1"/>
          </p:cNvGraphicFramePr>
          <p:nvPr>
            <p:extLst>
              <p:ext uri="{D42A27DB-BD31-4B8C-83A1-F6EECF244321}">
                <p14:modId xmlns:p14="http://schemas.microsoft.com/office/powerpoint/2010/main" val="1217771330"/>
              </p:ext>
            </p:extLst>
          </p:nvPr>
        </p:nvGraphicFramePr>
        <p:xfrm>
          <a:off x="868619" y="1908279"/>
          <a:ext cx="4358761" cy="3845562"/>
        </p:xfrm>
        <a:graphic>
          <a:graphicData uri="http://schemas.openxmlformats.org/drawingml/2006/table">
            <a:tbl>
              <a:tblPr firstRow="1" bandRow="1">
                <a:tableStyleId>{7DF18680-E054-41AD-8BC1-D1AEF772440D}</a:tableStyleId>
              </a:tblPr>
              <a:tblGrid>
                <a:gridCol w="2591466">
                  <a:extLst>
                    <a:ext uri="{9D8B030D-6E8A-4147-A177-3AD203B41FA5}">
                      <a16:colId xmlns:a16="http://schemas.microsoft.com/office/drawing/2014/main" val="3119379514"/>
                    </a:ext>
                  </a:extLst>
                </a:gridCol>
                <a:gridCol w="1767295">
                  <a:extLst>
                    <a:ext uri="{9D8B030D-6E8A-4147-A177-3AD203B41FA5}">
                      <a16:colId xmlns:a16="http://schemas.microsoft.com/office/drawing/2014/main" val="496645849"/>
                    </a:ext>
                  </a:extLst>
                </a:gridCol>
              </a:tblGrid>
              <a:tr h="549366">
                <a:tc>
                  <a:txBody>
                    <a:bodyPr/>
                    <a:lstStyle/>
                    <a:p>
                      <a:pPr algn="ctr"/>
                      <a:r>
                        <a:rPr lang="en-US" sz="1800"/>
                        <a:t>Location</a:t>
                      </a:r>
                    </a:p>
                  </a:txBody>
                  <a:tcPr anchor="ctr"/>
                </a:tc>
                <a:tc>
                  <a:txBody>
                    <a:bodyPr/>
                    <a:lstStyle/>
                    <a:p>
                      <a:pPr algn="ctr"/>
                      <a:r>
                        <a:rPr lang="en-US" sz="1800"/>
                        <a:t>Date</a:t>
                      </a:r>
                    </a:p>
                  </a:txBody>
                  <a:tcPr anchor="ctr"/>
                </a:tc>
                <a:extLst>
                  <a:ext uri="{0D108BD9-81ED-4DB2-BD59-A6C34878D82A}">
                    <a16:rowId xmlns:a16="http://schemas.microsoft.com/office/drawing/2014/main" val="558970843"/>
                  </a:ext>
                </a:extLst>
              </a:tr>
              <a:tr h="549366">
                <a:tc>
                  <a:txBody>
                    <a:bodyPr/>
                    <a:lstStyle/>
                    <a:p>
                      <a:pPr algn="ctr"/>
                      <a:r>
                        <a:rPr lang="en-US" sz="1600">
                          <a:solidFill>
                            <a:schemeClr val="accent2"/>
                          </a:solidFill>
                        </a:rPr>
                        <a:t>New York City, USA</a:t>
                      </a:r>
                    </a:p>
                  </a:txBody>
                  <a:tcPr anchor="ctr"/>
                </a:tc>
                <a:tc>
                  <a:txBody>
                    <a:bodyPr/>
                    <a:lstStyle/>
                    <a:p>
                      <a:pPr algn="ctr"/>
                      <a:r>
                        <a:rPr lang="en-US" sz="1600">
                          <a:solidFill>
                            <a:schemeClr val="accent2"/>
                          </a:solidFill>
                        </a:rPr>
                        <a:t>March 13</a:t>
                      </a:r>
                    </a:p>
                  </a:txBody>
                  <a:tcPr anchor="ctr"/>
                </a:tc>
                <a:extLst>
                  <a:ext uri="{0D108BD9-81ED-4DB2-BD59-A6C34878D82A}">
                    <a16:rowId xmlns:a16="http://schemas.microsoft.com/office/drawing/2014/main" val="3476405992"/>
                  </a:ext>
                </a:extLst>
              </a:tr>
              <a:tr h="549366">
                <a:tc>
                  <a:txBody>
                    <a:bodyPr/>
                    <a:lstStyle/>
                    <a:p>
                      <a:pPr algn="ctr"/>
                      <a:r>
                        <a:rPr lang="en-US" sz="1600">
                          <a:solidFill>
                            <a:schemeClr val="accent2"/>
                          </a:solidFill>
                        </a:rPr>
                        <a:t>Melbourne, Australia</a:t>
                      </a:r>
                    </a:p>
                  </a:txBody>
                  <a:tcPr anchor="ctr"/>
                </a:tc>
                <a:tc>
                  <a:txBody>
                    <a:bodyPr/>
                    <a:lstStyle/>
                    <a:p>
                      <a:pPr algn="ctr"/>
                      <a:r>
                        <a:rPr lang="en-US" sz="1600">
                          <a:solidFill>
                            <a:schemeClr val="accent2"/>
                          </a:solidFill>
                        </a:rPr>
                        <a:t>March 20</a:t>
                      </a:r>
                    </a:p>
                  </a:txBody>
                  <a:tcPr anchor="ctr"/>
                </a:tc>
                <a:extLst>
                  <a:ext uri="{0D108BD9-81ED-4DB2-BD59-A6C34878D82A}">
                    <a16:rowId xmlns:a16="http://schemas.microsoft.com/office/drawing/2014/main" val="3381578448"/>
                  </a:ext>
                </a:extLst>
              </a:tr>
              <a:tr h="549366">
                <a:tc>
                  <a:txBody>
                    <a:bodyPr/>
                    <a:lstStyle/>
                    <a:p>
                      <a:pPr algn="ctr"/>
                      <a:r>
                        <a:rPr lang="en-US" sz="1600">
                          <a:solidFill>
                            <a:schemeClr val="accent2"/>
                          </a:solidFill>
                        </a:rPr>
                        <a:t>Brussels, Belgium</a:t>
                      </a:r>
                    </a:p>
                  </a:txBody>
                  <a:tcPr anchor="ctr"/>
                </a:tc>
                <a:tc>
                  <a:txBody>
                    <a:bodyPr/>
                    <a:lstStyle/>
                    <a:p>
                      <a:pPr algn="ctr"/>
                      <a:r>
                        <a:rPr lang="en-US" sz="1600">
                          <a:solidFill>
                            <a:schemeClr val="accent2"/>
                          </a:solidFill>
                        </a:rPr>
                        <a:t>March 24</a:t>
                      </a:r>
                    </a:p>
                  </a:txBody>
                  <a:tcPr anchor="ctr"/>
                </a:tc>
                <a:extLst>
                  <a:ext uri="{0D108BD9-81ED-4DB2-BD59-A6C34878D82A}">
                    <a16:rowId xmlns:a16="http://schemas.microsoft.com/office/drawing/2014/main" val="2095403257"/>
                  </a:ext>
                </a:extLst>
              </a:tr>
              <a:tr h="549366">
                <a:tc>
                  <a:txBody>
                    <a:bodyPr/>
                    <a:lstStyle/>
                    <a:p>
                      <a:pPr algn="ctr"/>
                      <a:r>
                        <a:rPr lang="en-US" sz="1600">
                          <a:solidFill>
                            <a:schemeClr val="accent2"/>
                          </a:solidFill>
                        </a:rPr>
                        <a:t>Africa Region, Virtual</a:t>
                      </a:r>
                    </a:p>
                  </a:txBody>
                  <a:tcPr anchor="ctr"/>
                </a:tc>
                <a:tc>
                  <a:txBody>
                    <a:bodyPr/>
                    <a:lstStyle/>
                    <a:p>
                      <a:pPr algn="ctr"/>
                      <a:r>
                        <a:rPr lang="en-US" sz="1600">
                          <a:solidFill>
                            <a:schemeClr val="accent2"/>
                          </a:solidFill>
                        </a:rPr>
                        <a:t>April 2</a:t>
                      </a:r>
                    </a:p>
                  </a:txBody>
                  <a:tcPr anchor="ctr"/>
                </a:tc>
                <a:extLst>
                  <a:ext uri="{0D108BD9-81ED-4DB2-BD59-A6C34878D82A}">
                    <a16:rowId xmlns:a16="http://schemas.microsoft.com/office/drawing/2014/main" val="3216451150"/>
                  </a:ext>
                </a:extLst>
              </a:tr>
              <a:tr h="549366">
                <a:tc>
                  <a:txBody>
                    <a:bodyPr/>
                    <a:lstStyle/>
                    <a:p>
                      <a:pPr algn="ctr"/>
                      <a:r>
                        <a:rPr lang="en-US" sz="1600">
                          <a:solidFill>
                            <a:schemeClr val="accent2"/>
                          </a:solidFill>
                        </a:rPr>
                        <a:t>Latin America Region, Virtual</a:t>
                      </a:r>
                    </a:p>
                  </a:txBody>
                  <a:tcPr anchor="ctr"/>
                </a:tc>
                <a:tc>
                  <a:txBody>
                    <a:bodyPr/>
                    <a:lstStyle/>
                    <a:p>
                      <a:pPr algn="ctr"/>
                      <a:r>
                        <a:rPr lang="en-US" sz="1600">
                          <a:solidFill>
                            <a:schemeClr val="accent2"/>
                          </a:solidFill>
                        </a:rPr>
                        <a:t>April 3</a:t>
                      </a:r>
                    </a:p>
                  </a:txBody>
                  <a:tcPr anchor="ctr"/>
                </a:tc>
                <a:extLst>
                  <a:ext uri="{0D108BD9-81ED-4DB2-BD59-A6C34878D82A}">
                    <a16:rowId xmlns:a16="http://schemas.microsoft.com/office/drawing/2014/main" val="2202790106"/>
                  </a:ext>
                </a:extLst>
              </a:tr>
              <a:tr h="549366">
                <a:tc>
                  <a:txBody>
                    <a:bodyPr/>
                    <a:lstStyle/>
                    <a:p>
                      <a:pPr algn="ctr"/>
                      <a:r>
                        <a:rPr lang="en-US" sz="1600">
                          <a:solidFill>
                            <a:schemeClr val="accent2"/>
                          </a:solidFill>
                        </a:rPr>
                        <a:t>Kuala Lumpur, Malaysia</a:t>
                      </a:r>
                    </a:p>
                  </a:txBody>
                  <a:tcPr anchor="ctr"/>
                </a:tc>
                <a:tc>
                  <a:txBody>
                    <a:bodyPr/>
                    <a:lstStyle/>
                    <a:p>
                      <a:pPr algn="ctr"/>
                      <a:r>
                        <a:rPr lang="en-US" sz="1600">
                          <a:solidFill>
                            <a:schemeClr val="accent2"/>
                          </a:solidFill>
                        </a:rPr>
                        <a:t>April 28</a:t>
                      </a:r>
                    </a:p>
                  </a:txBody>
                  <a:tcPr anchor="ctr"/>
                </a:tc>
                <a:extLst>
                  <a:ext uri="{0D108BD9-81ED-4DB2-BD59-A6C34878D82A}">
                    <a16:rowId xmlns:a16="http://schemas.microsoft.com/office/drawing/2014/main" val="3869238252"/>
                  </a:ext>
                </a:extLst>
              </a:tr>
            </a:tbl>
          </a:graphicData>
        </a:graphic>
      </p:graphicFrame>
      <p:sp>
        <p:nvSpPr>
          <p:cNvPr id="7" name="Text Placeholder 4">
            <a:extLst>
              <a:ext uri="{FF2B5EF4-FFF2-40B4-BE49-F238E27FC236}">
                <a16:creationId xmlns:a16="http://schemas.microsoft.com/office/drawing/2014/main" id="{4A519B33-13D2-25CB-1535-DDBDCAB18137}"/>
              </a:ext>
            </a:extLst>
          </p:cNvPr>
          <p:cNvSpPr txBox="1">
            <a:spLocks/>
          </p:cNvSpPr>
          <p:nvPr/>
        </p:nvSpPr>
        <p:spPr>
          <a:xfrm>
            <a:off x="5907344" y="1544913"/>
            <a:ext cx="5261490" cy="4114800"/>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Diverse mix of stakeholder groups to achieve balanced views:</a:t>
            </a:r>
          </a:p>
          <a:p>
            <a:pPr marL="800100" lvl="1" indent="-342900">
              <a:lnSpc>
                <a:spcPct val="100000"/>
              </a:lnSpc>
              <a:spcBef>
                <a:spcPts val="300"/>
              </a:spcBef>
              <a:spcAft>
                <a:spcPts val="300"/>
              </a:spcAft>
              <a:buFont typeface="Arial" panose="020B0604020202020204" pitchFamily="34" charset="0"/>
              <a:buChar char="•"/>
            </a:pPr>
            <a:r>
              <a:rPr lang="en-US" sz="1800">
                <a:ea typeface="Calibri" panose="020F0502020204030204" pitchFamily="34" charset="0"/>
              </a:rPr>
              <a:t>Regulators and oversight authorities</a:t>
            </a:r>
          </a:p>
          <a:p>
            <a:pPr marL="800100" lvl="1" indent="-342900">
              <a:lnSpc>
                <a:spcPct val="100000"/>
              </a:lnSpc>
              <a:spcBef>
                <a:spcPts val="300"/>
              </a:spcBef>
              <a:spcAft>
                <a:spcPts val="300"/>
              </a:spcAft>
              <a:buFont typeface="Arial" panose="020B0604020202020204" pitchFamily="34" charset="0"/>
              <a:buChar char="•"/>
            </a:pPr>
            <a:r>
              <a:rPr lang="en-US" sz="1800">
                <a:ea typeface="Calibri" panose="020F0502020204030204" pitchFamily="34" charset="0"/>
              </a:rPr>
              <a:t>Independent national standard setters</a:t>
            </a:r>
          </a:p>
          <a:p>
            <a:pPr marL="800100" lvl="1" indent="-342900">
              <a:lnSpc>
                <a:spcPct val="100000"/>
              </a:lnSpc>
              <a:spcBef>
                <a:spcPts val="300"/>
              </a:spcBef>
              <a:spcAft>
                <a:spcPts val="300"/>
              </a:spcAft>
              <a:buFont typeface="Arial" panose="020B0604020202020204" pitchFamily="34" charset="0"/>
              <a:buChar char="•"/>
            </a:pPr>
            <a:r>
              <a:rPr lang="en-US" sz="1800">
                <a:ea typeface="Calibri" panose="020F0502020204030204" pitchFamily="34" charset="0"/>
              </a:rPr>
              <a:t>Accounting firms</a:t>
            </a:r>
          </a:p>
          <a:p>
            <a:pPr marL="800100" lvl="1" indent="-342900">
              <a:lnSpc>
                <a:spcPct val="100000"/>
              </a:lnSpc>
              <a:spcBef>
                <a:spcPts val="300"/>
              </a:spcBef>
              <a:spcAft>
                <a:spcPts val="300"/>
              </a:spcAft>
              <a:buFont typeface="Arial" panose="020B0604020202020204" pitchFamily="34" charset="0"/>
              <a:buChar char="•"/>
            </a:pPr>
            <a:r>
              <a:rPr lang="en-US" sz="1800">
                <a:ea typeface="Calibri" panose="020F0502020204030204" pitchFamily="34" charset="0"/>
              </a:rPr>
              <a:t>Professional accountancy organizations</a:t>
            </a:r>
          </a:p>
          <a:p>
            <a:pPr marL="800100" lvl="1" indent="-342900">
              <a:lnSpc>
                <a:spcPct val="100000"/>
              </a:lnSpc>
              <a:spcBef>
                <a:spcPts val="300"/>
              </a:spcBef>
              <a:spcAft>
                <a:spcPts val="300"/>
              </a:spcAft>
              <a:buFont typeface="Arial" panose="020B0604020202020204" pitchFamily="34" charset="0"/>
              <a:buChar char="•"/>
            </a:pPr>
            <a:r>
              <a:rPr lang="en-US" sz="1800">
                <a:ea typeface="Calibri" panose="020F0502020204030204" pitchFamily="34" charset="0"/>
              </a:rPr>
              <a:t>Preparers </a:t>
            </a:r>
          </a:p>
          <a:p>
            <a:pPr marL="800100" lvl="1" indent="-342900">
              <a:lnSpc>
                <a:spcPct val="100000"/>
              </a:lnSpc>
              <a:spcBef>
                <a:spcPts val="300"/>
              </a:spcBef>
              <a:spcAft>
                <a:spcPts val="300"/>
              </a:spcAft>
              <a:buFont typeface="Arial" panose="020B0604020202020204" pitchFamily="34" charset="0"/>
              <a:buChar char="•"/>
            </a:pPr>
            <a:r>
              <a:rPr lang="en-US" sz="1800">
                <a:ea typeface="Calibri" panose="020F0502020204030204" pitchFamily="34" charset="0"/>
              </a:rPr>
              <a:t>Investors, and corporate governance community</a:t>
            </a:r>
          </a:p>
          <a:p>
            <a:pPr marL="800100" lvl="1" indent="-342900">
              <a:lnSpc>
                <a:spcPct val="100000"/>
              </a:lnSpc>
              <a:spcBef>
                <a:spcPts val="300"/>
              </a:spcBef>
              <a:spcAft>
                <a:spcPts val="300"/>
              </a:spcAft>
              <a:buFont typeface="Arial" panose="020B0604020202020204" pitchFamily="34" charset="0"/>
              <a:buChar char="•"/>
            </a:pPr>
            <a:r>
              <a:rPr lang="en-US" sz="1800">
                <a:ea typeface="Calibri" panose="020F0502020204030204" pitchFamily="34" charset="0"/>
              </a:rPr>
              <a:t>Academia</a:t>
            </a:r>
          </a:p>
          <a:p>
            <a:pPr marL="342900" indent="-342900">
              <a:lnSpc>
                <a:spcPct val="100000"/>
              </a:lnSpc>
              <a:spcBef>
                <a:spcPts val="300"/>
              </a:spcBef>
              <a:spcAft>
                <a:spcPts val="300"/>
              </a:spcAft>
              <a:buFont typeface="Arial" panose="020B0604020202020204" pitchFamily="34" charset="0"/>
              <a:buChar char="•"/>
            </a:pPr>
            <a:r>
              <a:rPr lang="en-US" sz="2000">
                <a:ea typeface="Calibri" panose="020F0502020204030204" pitchFamily="34" charset="0"/>
              </a:rPr>
              <a:t>Project Team will consider how to engage hard-to-reach stakeholder groups</a:t>
            </a:r>
          </a:p>
          <a:p>
            <a:pPr marL="342900" indent="-342900">
              <a:buFont typeface="Arial" panose="020B0604020202020204" pitchFamily="34" charset="0"/>
              <a:buChar char="•"/>
            </a:pPr>
            <a:endParaRPr lang="en-US" sz="1400">
              <a:highlight>
                <a:srgbClr val="FFFF00"/>
              </a:highlight>
              <a:ea typeface="Calibri" panose="020F0502020204030204" pitchFamily="34" charset="0"/>
            </a:endParaRPr>
          </a:p>
        </p:txBody>
      </p:sp>
    </p:spTree>
    <p:extLst>
      <p:ext uri="{BB962C8B-B14F-4D97-AF65-F5344CB8AC3E}">
        <p14:creationId xmlns:p14="http://schemas.microsoft.com/office/powerpoint/2010/main" val="2827861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0FA0E-F1A4-FE8E-A714-646BB95757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676EDF-4481-437F-7727-5AF95C760BF6}"/>
              </a:ext>
            </a:extLst>
          </p:cNvPr>
          <p:cNvSpPr>
            <a:spLocks noGrp="1"/>
          </p:cNvSpPr>
          <p:nvPr>
            <p:ph type="title"/>
          </p:nvPr>
        </p:nvSpPr>
        <p:spPr/>
        <p:txBody>
          <a:bodyPr lIns="91440" tIns="45720" rIns="91440" bIns="45720" anchor="t"/>
          <a:lstStyle/>
          <a:p>
            <a:r>
              <a:rPr lang="en-US">
                <a:latin typeface="Calibri Light"/>
                <a:ea typeface="Calibri Light"/>
                <a:cs typeface="Calibri Light"/>
              </a:rPr>
              <a:t>Global Roundtables</a:t>
            </a:r>
            <a:endParaRPr lang="en-US"/>
          </a:p>
        </p:txBody>
      </p:sp>
      <p:sp>
        <p:nvSpPr>
          <p:cNvPr id="3" name="Slide Number Placeholder 2">
            <a:extLst>
              <a:ext uri="{FF2B5EF4-FFF2-40B4-BE49-F238E27FC236}">
                <a16:creationId xmlns:a16="http://schemas.microsoft.com/office/drawing/2014/main" id="{2158D9FA-ADD8-9EC4-0B22-FCB5B7C87C84}"/>
              </a:ext>
            </a:extLst>
          </p:cNvPr>
          <p:cNvSpPr>
            <a:spLocks noGrp="1"/>
          </p:cNvSpPr>
          <p:nvPr>
            <p:ph type="sldNum" sz="quarter" idx="12"/>
          </p:nvPr>
        </p:nvSpPr>
        <p:spPr/>
        <p:txBody>
          <a:bodyPr/>
          <a:lstStyle/>
          <a:p>
            <a:fld id="{99A02339-D840-6844-BF2C-3B4B9517014C}" type="slidenum">
              <a:rPr lang="en-US" smtClean="0"/>
              <a:pPr/>
              <a:t>6</a:t>
            </a:fld>
            <a:endParaRPr lang="en-US"/>
          </a:p>
        </p:txBody>
      </p:sp>
      <p:sp>
        <p:nvSpPr>
          <p:cNvPr id="5" name="Text Placeholder 4">
            <a:extLst>
              <a:ext uri="{FF2B5EF4-FFF2-40B4-BE49-F238E27FC236}">
                <a16:creationId xmlns:a16="http://schemas.microsoft.com/office/drawing/2014/main" id="{A4AF3396-6AEC-834A-B730-714EB8448EA7}"/>
              </a:ext>
            </a:extLst>
          </p:cNvPr>
          <p:cNvSpPr>
            <a:spLocks noGrp="1"/>
          </p:cNvSpPr>
          <p:nvPr>
            <p:ph type="body" sz="quarter" idx="14"/>
          </p:nvPr>
        </p:nvSpPr>
        <p:spPr/>
        <p:txBody>
          <a:bodyPr lIns="91440" tIns="45720" rIns="91440" bIns="45720" anchor="t"/>
          <a:lstStyle/>
          <a:p>
            <a:pPr marL="342900" indent="-342900">
              <a:buAutoNum type="arabicPeriod"/>
            </a:pPr>
            <a:endParaRPr lang="en-US">
              <a:latin typeface="Calibri"/>
              <a:ea typeface="Calibri"/>
              <a:cs typeface="Calibri"/>
            </a:endParaRPr>
          </a:p>
          <a:p>
            <a:pPr marL="342900" indent="-342900">
              <a:buAutoNum type="arabicPeriod"/>
            </a:pPr>
            <a:endParaRPr lang="en-US">
              <a:ea typeface="Calibri" panose="020F0502020204030204" pitchFamily="34" charset="0"/>
            </a:endParaRPr>
          </a:p>
        </p:txBody>
      </p:sp>
      <p:sp>
        <p:nvSpPr>
          <p:cNvPr id="7" name="Text Placeholder 4">
            <a:extLst>
              <a:ext uri="{FF2B5EF4-FFF2-40B4-BE49-F238E27FC236}">
                <a16:creationId xmlns:a16="http://schemas.microsoft.com/office/drawing/2014/main" id="{44208AC1-3996-4852-DFA0-C05769466656}"/>
              </a:ext>
            </a:extLst>
          </p:cNvPr>
          <p:cNvSpPr txBox="1">
            <a:spLocks/>
          </p:cNvSpPr>
          <p:nvPr/>
        </p:nvSpPr>
        <p:spPr>
          <a:xfrm>
            <a:off x="507331" y="1226555"/>
            <a:ext cx="6543710" cy="5337531"/>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ts val="600"/>
              </a:spcBef>
              <a:spcAft>
                <a:spcPts val="300"/>
              </a:spcAft>
              <a:buFont typeface="Arial" panose="020B0604020202020204" pitchFamily="34" charset="0"/>
              <a:buChar char="•"/>
            </a:pPr>
            <a:r>
              <a:rPr lang="en-US" dirty="0">
                <a:latin typeface="Calibri"/>
                <a:ea typeface="Calibri"/>
                <a:cs typeface="Calibri"/>
              </a:rPr>
              <a:t>Briefing note</a:t>
            </a:r>
          </a:p>
          <a:p>
            <a:pPr marL="800100" lvl="1" indent="-342900">
              <a:lnSpc>
                <a:spcPct val="100000"/>
              </a:lnSpc>
              <a:spcBef>
                <a:spcPts val="600"/>
              </a:spcBef>
              <a:spcAft>
                <a:spcPts val="300"/>
              </a:spcAft>
              <a:buFont typeface="Arial" panose="020B0604020202020204" pitchFamily="34" charset="0"/>
              <a:buChar char="•"/>
            </a:pPr>
            <a:r>
              <a:rPr lang="en-US" sz="1600" dirty="0">
                <a:latin typeface="Calibri"/>
                <a:ea typeface="Calibri"/>
                <a:cs typeface="Calibri"/>
              </a:rPr>
              <a:t>Developed with input from Board member advisors </a:t>
            </a:r>
          </a:p>
          <a:p>
            <a:pPr marL="800100" lvl="1" indent="-342900">
              <a:lnSpc>
                <a:spcPct val="100000"/>
              </a:lnSpc>
              <a:spcBef>
                <a:spcPts val="600"/>
              </a:spcBef>
              <a:spcAft>
                <a:spcPts val="300"/>
              </a:spcAft>
              <a:buFont typeface="Arial" panose="020B0604020202020204" pitchFamily="34" charset="0"/>
              <a:buChar char="•"/>
            </a:pPr>
            <a:r>
              <a:rPr lang="en-US" sz="1600" dirty="0">
                <a:latin typeface="Calibri"/>
                <a:ea typeface="Calibri"/>
                <a:cs typeface="Calibri"/>
              </a:rPr>
              <a:t>Translated in French (for Francophone Africa jurisdictions) and Spanish (for the </a:t>
            </a:r>
            <a:r>
              <a:rPr lang="en-US" sz="1600" dirty="0" err="1">
                <a:latin typeface="Calibri"/>
                <a:ea typeface="Calibri"/>
                <a:cs typeface="Calibri"/>
              </a:rPr>
              <a:t>LatAm</a:t>
            </a:r>
            <a:r>
              <a:rPr lang="en-US" sz="1600" dirty="0">
                <a:latin typeface="Calibri"/>
                <a:ea typeface="Calibri"/>
                <a:cs typeface="Calibri"/>
              </a:rPr>
              <a:t> region)</a:t>
            </a:r>
          </a:p>
          <a:p>
            <a:pPr marL="342900" indent="-342900">
              <a:lnSpc>
                <a:spcPct val="100000"/>
              </a:lnSpc>
              <a:spcBef>
                <a:spcPts val="600"/>
              </a:spcBef>
              <a:spcAft>
                <a:spcPts val="300"/>
              </a:spcAft>
              <a:buFont typeface="Arial" panose="020B0604020202020204" pitchFamily="34" charset="0"/>
              <a:buChar char="•"/>
            </a:pPr>
            <a:r>
              <a:rPr lang="en-US" dirty="0">
                <a:latin typeface="Calibri"/>
                <a:ea typeface="Calibri"/>
                <a:cs typeface="Calibri"/>
              </a:rPr>
              <a:t>Aim/rationale of questions</a:t>
            </a:r>
          </a:p>
          <a:p>
            <a:pPr marL="800100" lvl="1" indent="-342900">
              <a:lnSpc>
                <a:spcPct val="100000"/>
              </a:lnSpc>
              <a:spcBef>
                <a:spcPts val="600"/>
              </a:spcBef>
              <a:spcAft>
                <a:spcPts val="300"/>
              </a:spcAft>
              <a:buFont typeface="Arial" panose="020B0604020202020204" pitchFamily="34" charset="0"/>
              <a:buChar char="•"/>
            </a:pPr>
            <a:r>
              <a:rPr lang="en-US" sz="1600" dirty="0">
                <a:latin typeface="Calibri"/>
                <a:ea typeface="Calibri"/>
                <a:cs typeface="Calibri"/>
              </a:rPr>
              <a:t>Cover the 8 elements of the FCG framework highlighted in project proposal</a:t>
            </a:r>
          </a:p>
          <a:p>
            <a:pPr marL="800100" lvl="1" indent="-342900">
              <a:lnSpc>
                <a:spcPct val="100000"/>
              </a:lnSpc>
              <a:spcBef>
                <a:spcPts val="600"/>
              </a:spcBef>
              <a:spcAft>
                <a:spcPts val="300"/>
              </a:spcAft>
              <a:buFont typeface="Arial" panose="020B0604020202020204" pitchFamily="34" charset="0"/>
              <a:buChar char="•"/>
            </a:pPr>
            <a:r>
              <a:rPr lang="en-US" sz="1600" dirty="0">
                <a:latin typeface="Calibri"/>
                <a:ea typeface="Calibri"/>
                <a:cs typeface="Calibri"/>
              </a:rPr>
              <a:t>Not seeking views on the need for an FCG framework</a:t>
            </a:r>
          </a:p>
          <a:p>
            <a:pPr marL="800100" lvl="1" indent="-342900">
              <a:lnSpc>
                <a:spcPct val="100000"/>
              </a:lnSpc>
              <a:spcBef>
                <a:spcPts val="600"/>
              </a:spcBef>
              <a:spcAft>
                <a:spcPts val="300"/>
              </a:spcAft>
              <a:buFont typeface="Arial" panose="020B0604020202020204" pitchFamily="34" charset="0"/>
              <a:buChar char="•"/>
            </a:pPr>
            <a:r>
              <a:rPr lang="en-US" sz="1600" dirty="0">
                <a:latin typeface="Calibri"/>
                <a:ea typeface="Calibri"/>
                <a:cs typeface="Calibri"/>
              </a:rPr>
              <a:t>Information sought about best practices and examples</a:t>
            </a:r>
          </a:p>
          <a:p>
            <a:pPr marL="800100" lvl="1" indent="-342900">
              <a:lnSpc>
                <a:spcPct val="100000"/>
              </a:lnSpc>
              <a:spcBef>
                <a:spcPts val="600"/>
              </a:spcBef>
              <a:spcAft>
                <a:spcPts val="300"/>
              </a:spcAft>
              <a:buFont typeface="Arial" panose="020B0604020202020204" pitchFamily="34" charset="0"/>
              <a:buChar char="•"/>
            </a:pPr>
            <a:r>
              <a:rPr lang="en-US" sz="1600">
                <a:latin typeface="Calibri"/>
                <a:ea typeface="Calibri"/>
                <a:cs typeface="Calibri"/>
              </a:rPr>
              <a:t>Will </a:t>
            </a:r>
            <a:r>
              <a:rPr lang="en-US" sz="1600" dirty="0">
                <a:latin typeface="Calibri"/>
                <a:ea typeface="Calibri"/>
                <a:cs typeface="Calibri"/>
              </a:rPr>
              <a:t>seek views on scalability (e.g., provision of independent input)</a:t>
            </a:r>
          </a:p>
          <a:p>
            <a:pPr marL="342900" indent="-342900">
              <a:lnSpc>
                <a:spcPct val="100000"/>
              </a:lnSpc>
              <a:spcBef>
                <a:spcPts val="600"/>
              </a:spcBef>
              <a:spcAft>
                <a:spcPts val="300"/>
              </a:spcAft>
              <a:buFont typeface="Arial" panose="020B0604020202020204" pitchFamily="34" charset="0"/>
              <a:buChar char="•"/>
            </a:pPr>
            <a:r>
              <a:rPr lang="en-US" dirty="0">
                <a:latin typeface="Calibri"/>
                <a:ea typeface="Calibri"/>
                <a:cs typeface="Calibri"/>
              </a:rPr>
              <a:t>Use of breakout groups to encourage participation</a:t>
            </a:r>
          </a:p>
          <a:p>
            <a:pPr marL="342900" indent="-342900">
              <a:lnSpc>
                <a:spcPct val="100000"/>
              </a:lnSpc>
              <a:spcBef>
                <a:spcPts val="600"/>
              </a:spcBef>
              <a:spcAft>
                <a:spcPts val="300"/>
              </a:spcAft>
              <a:buFont typeface="Arial" panose="020B0604020202020204" pitchFamily="34" charset="0"/>
              <a:buChar char="•"/>
            </a:pPr>
            <a:r>
              <a:rPr lang="en-US" dirty="0">
                <a:latin typeface="Calibri"/>
                <a:ea typeface="Calibri"/>
                <a:cs typeface="Calibri"/>
              </a:rPr>
              <a:t>June 2025 Board meeting - Summary of key comments and Project Team analysis</a:t>
            </a:r>
            <a:endParaRPr lang="en-US" dirty="0">
              <a:highlight>
                <a:srgbClr val="FFFF00"/>
              </a:highlight>
              <a:latin typeface="Calibri"/>
              <a:ea typeface="Calibri"/>
              <a:cs typeface="Calibri"/>
            </a:endParaRPr>
          </a:p>
          <a:p>
            <a:endParaRPr lang="en-US" sz="1600" dirty="0">
              <a:highlight>
                <a:srgbClr val="FFFF00"/>
              </a:highlight>
              <a:ea typeface="Calibri" panose="020F0502020204030204" pitchFamily="34" charset="0"/>
            </a:endParaRPr>
          </a:p>
        </p:txBody>
      </p:sp>
      <p:sp>
        <p:nvSpPr>
          <p:cNvPr id="6" name="Text Placeholder 4">
            <a:extLst>
              <a:ext uri="{FF2B5EF4-FFF2-40B4-BE49-F238E27FC236}">
                <a16:creationId xmlns:a16="http://schemas.microsoft.com/office/drawing/2014/main" id="{4CC37BD9-E418-4E7E-6DD3-306B41815A7B}"/>
              </a:ext>
            </a:extLst>
          </p:cNvPr>
          <p:cNvSpPr txBox="1">
            <a:spLocks/>
          </p:cNvSpPr>
          <p:nvPr/>
        </p:nvSpPr>
        <p:spPr>
          <a:xfrm>
            <a:off x="7673340" y="1371600"/>
            <a:ext cx="3635829" cy="4585547"/>
          </a:xfrm>
          <a:prstGeom prst="rect">
            <a:avLst/>
          </a:prstGeom>
          <a:solidFill>
            <a:schemeClr val="accent5">
              <a:lumMod val="20000"/>
              <a:lumOff val="80000"/>
            </a:schemeClr>
          </a:solidFill>
        </p:spPr>
        <p:txBody>
          <a:bodyPr lIns="91440" tIns="45720" rIns="91440" bIns="45720" anchor="ct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800"/>
              </a:spcBef>
              <a:spcAft>
                <a:spcPts val="800"/>
              </a:spcAft>
            </a:pPr>
            <a:r>
              <a:rPr lang="en-US" b="1">
                <a:ea typeface="Calibri" panose="020F0502020204030204" pitchFamily="34" charset="0"/>
              </a:rPr>
              <a:t>Ethical leadership</a:t>
            </a:r>
          </a:p>
          <a:p>
            <a:pPr>
              <a:lnSpc>
                <a:spcPct val="100000"/>
              </a:lnSpc>
              <a:spcBef>
                <a:spcPts val="800"/>
              </a:spcBef>
              <a:spcAft>
                <a:spcPts val="800"/>
              </a:spcAft>
            </a:pPr>
            <a:r>
              <a:rPr lang="en-US" b="1">
                <a:ea typeface="Calibri" panose="020F0502020204030204" pitchFamily="34" charset="0"/>
              </a:rPr>
              <a:t>Oversight and governance</a:t>
            </a:r>
          </a:p>
          <a:p>
            <a:pPr>
              <a:lnSpc>
                <a:spcPct val="100000"/>
              </a:lnSpc>
              <a:spcBef>
                <a:spcPts val="800"/>
              </a:spcBef>
              <a:spcAft>
                <a:spcPts val="800"/>
              </a:spcAft>
            </a:pPr>
            <a:r>
              <a:rPr lang="en-US" b="1">
                <a:ea typeface="Calibri" panose="020F0502020204030204" pitchFamily="34" charset="0"/>
              </a:rPr>
              <a:t>The provision of independent input</a:t>
            </a:r>
          </a:p>
          <a:p>
            <a:pPr>
              <a:lnSpc>
                <a:spcPct val="100000"/>
              </a:lnSpc>
              <a:spcBef>
                <a:spcPts val="800"/>
              </a:spcBef>
              <a:spcAft>
                <a:spcPts val="800"/>
              </a:spcAft>
            </a:pPr>
            <a:r>
              <a:rPr lang="en-US" b="1">
                <a:ea typeface="Calibri" panose="020F0502020204030204" pitchFamily="34" charset="0"/>
              </a:rPr>
              <a:t>Accountability across the firm</a:t>
            </a:r>
          </a:p>
          <a:p>
            <a:pPr>
              <a:lnSpc>
                <a:spcPct val="100000"/>
              </a:lnSpc>
              <a:spcBef>
                <a:spcPts val="800"/>
              </a:spcBef>
              <a:spcAft>
                <a:spcPts val="800"/>
              </a:spcAft>
            </a:pPr>
            <a:r>
              <a:rPr lang="en-US" b="1">
                <a:ea typeface="Calibri" panose="020F0502020204030204" pitchFamily="34" charset="0"/>
              </a:rPr>
              <a:t>Incentives and rewards that align with ethical behavior</a:t>
            </a:r>
          </a:p>
          <a:p>
            <a:pPr>
              <a:lnSpc>
                <a:spcPct val="100000"/>
              </a:lnSpc>
              <a:spcBef>
                <a:spcPts val="800"/>
              </a:spcBef>
              <a:spcAft>
                <a:spcPts val="800"/>
              </a:spcAft>
            </a:pPr>
            <a:r>
              <a:rPr lang="en-US" b="1">
                <a:ea typeface="Calibri" panose="020F0502020204030204" pitchFamily="34" charset="0"/>
              </a:rPr>
              <a:t>Culture of open discussion and challenge</a:t>
            </a:r>
          </a:p>
          <a:p>
            <a:pPr>
              <a:lnSpc>
                <a:spcPct val="100000"/>
              </a:lnSpc>
              <a:spcBef>
                <a:spcPts val="800"/>
              </a:spcBef>
              <a:spcAft>
                <a:spcPts val="800"/>
              </a:spcAft>
            </a:pPr>
            <a:r>
              <a:rPr lang="en-US" b="1">
                <a:ea typeface="Calibri" panose="020F0502020204030204" pitchFamily="34" charset="0"/>
              </a:rPr>
              <a:t>Continuous education and training</a:t>
            </a:r>
          </a:p>
          <a:p>
            <a:pPr>
              <a:lnSpc>
                <a:spcPct val="100000"/>
              </a:lnSpc>
              <a:spcBef>
                <a:spcPts val="800"/>
              </a:spcBef>
              <a:spcAft>
                <a:spcPts val="800"/>
              </a:spcAft>
            </a:pPr>
            <a:r>
              <a:rPr lang="en-US" b="1">
                <a:ea typeface="Calibri" panose="020F0502020204030204" pitchFamily="34" charset="0"/>
              </a:rPr>
              <a:t>Transparency</a:t>
            </a:r>
          </a:p>
        </p:txBody>
      </p:sp>
    </p:spTree>
    <p:extLst>
      <p:ext uri="{BB962C8B-B14F-4D97-AF65-F5344CB8AC3E}">
        <p14:creationId xmlns:p14="http://schemas.microsoft.com/office/powerpoint/2010/main" val="2180452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EEB92-DC5D-6FA0-BBD4-808A1A331C51}"/>
            </a:ext>
          </a:extLst>
        </p:cNvPr>
        <p:cNvGrpSpPr/>
        <p:nvPr/>
      </p:nvGrpSpPr>
      <p:grpSpPr>
        <a:xfrm>
          <a:off x="0" y="0"/>
          <a:ext cx="0" cy="0"/>
          <a:chOff x="0" y="0"/>
          <a:chExt cx="0" cy="0"/>
        </a:xfrm>
      </p:grpSpPr>
      <p:sp>
        <p:nvSpPr>
          <p:cNvPr id="60" name="Rectangle 59">
            <a:extLst>
              <a:ext uri="{FF2B5EF4-FFF2-40B4-BE49-F238E27FC236}">
                <a16:creationId xmlns:a16="http://schemas.microsoft.com/office/drawing/2014/main" id="{82725939-1D96-C6AE-CFE2-183C2EBD2F88}"/>
              </a:ext>
            </a:extLst>
          </p:cNvPr>
          <p:cNvSpPr/>
          <p:nvPr/>
        </p:nvSpPr>
        <p:spPr>
          <a:xfrm>
            <a:off x="330948" y="1705127"/>
            <a:ext cx="4296187" cy="4457548"/>
          </a:xfrm>
          <a:prstGeom prst="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2295C8CE-B9C6-37F9-6B0D-2BE2F04A1D02}"/>
              </a:ext>
            </a:extLst>
          </p:cNvPr>
          <p:cNvSpPr/>
          <p:nvPr/>
        </p:nvSpPr>
        <p:spPr>
          <a:xfrm>
            <a:off x="4627138" y="1705127"/>
            <a:ext cx="5987688" cy="4457548"/>
          </a:xfrm>
          <a:prstGeom prst="rect">
            <a:avLst/>
          </a:prstGeom>
          <a:solidFill>
            <a:schemeClr val="accent2">
              <a:lumMod val="20000"/>
              <a:lumOff val="80000"/>
            </a:schemeClr>
          </a:solidFill>
          <a:ln>
            <a:solidFill>
              <a:schemeClr val="accent4">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98C0DF-6CBF-C6D0-AA18-7816577D4ECC}"/>
              </a:ext>
            </a:extLst>
          </p:cNvPr>
          <p:cNvSpPr>
            <a:spLocks noGrp="1"/>
          </p:cNvSpPr>
          <p:nvPr>
            <p:ph type="title"/>
          </p:nvPr>
        </p:nvSpPr>
        <p:spPr/>
        <p:txBody>
          <a:bodyPr lIns="91440" tIns="45720" rIns="91440" bIns="45720" anchor="t"/>
          <a:lstStyle/>
          <a:p>
            <a:r>
              <a:rPr lang="en-US">
                <a:latin typeface="Calibri Light"/>
                <a:ea typeface="Calibri Light"/>
                <a:cs typeface="Calibri Light"/>
              </a:rPr>
              <a:t>Stakeholder Engagement/ Outreach</a:t>
            </a:r>
            <a:endParaRPr lang="en-US"/>
          </a:p>
        </p:txBody>
      </p:sp>
      <p:sp>
        <p:nvSpPr>
          <p:cNvPr id="3" name="Slide Number Placeholder 2">
            <a:extLst>
              <a:ext uri="{FF2B5EF4-FFF2-40B4-BE49-F238E27FC236}">
                <a16:creationId xmlns:a16="http://schemas.microsoft.com/office/drawing/2014/main" id="{42171208-CA8F-2702-E8FA-162952F75A6E}"/>
              </a:ext>
            </a:extLst>
          </p:cNvPr>
          <p:cNvSpPr>
            <a:spLocks noGrp="1"/>
          </p:cNvSpPr>
          <p:nvPr>
            <p:ph type="sldNum" sz="quarter" idx="12"/>
          </p:nvPr>
        </p:nvSpPr>
        <p:spPr/>
        <p:txBody>
          <a:bodyPr/>
          <a:lstStyle/>
          <a:p>
            <a:fld id="{99A02339-D840-6844-BF2C-3B4B9517014C}" type="slidenum">
              <a:rPr lang="en-US" smtClean="0"/>
              <a:pPr/>
              <a:t>7</a:t>
            </a:fld>
            <a:endParaRPr lang="en-US"/>
          </a:p>
        </p:txBody>
      </p:sp>
      <p:sp>
        <p:nvSpPr>
          <p:cNvPr id="6" name="Arrow: Right 5">
            <a:extLst>
              <a:ext uri="{FF2B5EF4-FFF2-40B4-BE49-F238E27FC236}">
                <a16:creationId xmlns:a16="http://schemas.microsoft.com/office/drawing/2014/main" id="{AE3EBA23-4E34-AF6E-FA74-520C09A06A7E}"/>
              </a:ext>
            </a:extLst>
          </p:cNvPr>
          <p:cNvSpPr/>
          <p:nvPr/>
        </p:nvSpPr>
        <p:spPr>
          <a:xfrm>
            <a:off x="330950" y="3611600"/>
            <a:ext cx="10143160" cy="470264"/>
          </a:xfrm>
          <a:prstGeom prst="rightArrow">
            <a:avLst>
              <a:gd name="adj1" fmla="val 52849"/>
              <a:gd name="adj2" fmla="val 52640"/>
            </a:avLst>
          </a:prstGeom>
          <a:solidFill>
            <a:schemeClr val="accent2"/>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1567161-B70C-8060-880E-EC8D5A72A2FF}"/>
              </a:ext>
            </a:extLst>
          </p:cNvPr>
          <p:cNvSpPr txBox="1"/>
          <p:nvPr/>
        </p:nvSpPr>
        <p:spPr>
          <a:xfrm>
            <a:off x="420102" y="2539543"/>
            <a:ext cx="1701165" cy="1015663"/>
          </a:xfrm>
          <a:prstGeom prst="rect">
            <a:avLst/>
          </a:prstGeom>
          <a:solidFill>
            <a:schemeClr val="accent6"/>
          </a:solidFill>
        </p:spPr>
        <p:txBody>
          <a:bodyPr wrap="square" rtlCol="0">
            <a:spAutoFit/>
          </a:bodyPr>
          <a:lstStyle/>
          <a:p>
            <a:pPr algn="ctr"/>
            <a:endPar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endParaRPr>
          </a:p>
          <a:p>
            <a:pPr algn="ctr"/>
            <a:r>
              <a:rPr lang="en-US" sz="1200" b="1">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January 2025</a:t>
            </a:r>
          </a:p>
          <a:p>
            <a:pPr algn="ctr"/>
            <a:r>
              <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AFM</a:t>
            </a:r>
          </a:p>
          <a:p>
            <a:pPr algn="ctr"/>
            <a:r>
              <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PIOB</a:t>
            </a:r>
          </a:p>
          <a:p>
            <a:pPr algn="ctr"/>
            <a:endPar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9" name="TextBox 8">
            <a:extLst>
              <a:ext uri="{FF2B5EF4-FFF2-40B4-BE49-F238E27FC236}">
                <a16:creationId xmlns:a16="http://schemas.microsoft.com/office/drawing/2014/main" id="{3475303D-54A1-CEE9-B2C6-99BD5AA6FDA9}"/>
              </a:ext>
            </a:extLst>
          </p:cNvPr>
          <p:cNvSpPr txBox="1"/>
          <p:nvPr/>
        </p:nvSpPr>
        <p:spPr>
          <a:xfrm>
            <a:off x="1674348" y="4273288"/>
            <a:ext cx="1945020" cy="1015663"/>
          </a:xfrm>
          <a:prstGeom prst="rect">
            <a:avLst/>
          </a:prstGeom>
          <a:solidFill>
            <a:schemeClr val="accent6"/>
          </a:solidFill>
        </p:spPr>
        <p:txBody>
          <a:bodyPr wrap="none" rtlCol="0">
            <a:spAutoFit/>
          </a:bodyPr>
          <a:lstStyle/>
          <a:p>
            <a:pPr algn="ctr"/>
            <a:endPar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endParaRPr>
          </a:p>
          <a:p>
            <a:pPr algn="ctr"/>
            <a:r>
              <a:rPr lang="en-US" sz="1200" b="1">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February 2025</a:t>
            </a:r>
          </a:p>
          <a:p>
            <a:pPr algn="ctr"/>
            <a:r>
              <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IOSCO C1 – Joint SSB session</a:t>
            </a:r>
          </a:p>
          <a:p>
            <a:pPr algn="ctr"/>
            <a:r>
              <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UAE Outreach</a:t>
            </a:r>
          </a:p>
          <a:p>
            <a:pPr algn="ctr"/>
            <a:endParaRPr lang="en-US" sz="1200">
              <a:solidFill>
                <a:schemeClr val="accent2"/>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11" name="TextBox 10">
            <a:extLst>
              <a:ext uri="{FF2B5EF4-FFF2-40B4-BE49-F238E27FC236}">
                <a16:creationId xmlns:a16="http://schemas.microsoft.com/office/drawing/2014/main" id="{633816A8-76A5-14B7-FBFE-10D3C534FE8C}"/>
              </a:ext>
            </a:extLst>
          </p:cNvPr>
          <p:cNvSpPr txBox="1"/>
          <p:nvPr/>
        </p:nvSpPr>
        <p:spPr>
          <a:xfrm>
            <a:off x="6213676" y="4445899"/>
            <a:ext cx="1384482" cy="1200329"/>
          </a:xfrm>
          <a:prstGeom prst="rect">
            <a:avLst/>
          </a:prstGeom>
          <a:solidFill>
            <a:schemeClr val="accent2"/>
          </a:solidFill>
        </p:spPr>
        <p:txBody>
          <a:bodyPr wrap="none" rtlCol="0">
            <a:spAutoFit/>
          </a:bodyPr>
          <a:lstStyle/>
          <a:p>
            <a:pPr algn="ctr"/>
            <a:endParaRPr lang="en-US" sz="1200" b="1" dirty="0">
              <a:solidFill>
                <a:schemeClr val="bg1"/>
              </a:solidFill>
              <a:latin typeface="Calibri Light" panose="020F0302020204030204" pitchFamily="34" charset="0"/>
              <a:ea typeface="Calibri Light" panose="020F0302020204030204" pitchFamily="34" charset="0"/>
              <a:cs typeface="Calibri Light" panose="020F0302020204030204" pitchFamily="34" charset="0"/>
            </a:endParaRPr>
          </a:p>
          <a:p>
            <a:pPr algn="ctr"/>
            <a:r>
              <a:rPr lang="en-US" sz="1200" b="1" dirty="0">
                <a:solidFill>
                  <a:schemeClr val="bg1"/>
                </a:solidFill>
                <a:latin typeface="Calibri Light" panose="020F0302020204030204" pitchFamily="34" charset="0"/>
                <a:ea typeface="Calibri Light" panose="020F0302020204030204" pitchFamily="34" charset="0"/>
                <a:cs typeface="Calibri Light" panose="020F0302020204030204" pitchFamily="34" charset="0"/>
              </a:rPr>
              <a:t>March/April 2025</a:t>
            </a:r>
          </a:p>
          <a:p>
            <a:pPr algn="ctr"/>
            <a:r>
              <a:rPr lang="en-US" sz="1200" dirty="0">
                <a:solidFill>
                  <a:schemeClr val="bg1"/>
                </a:solidFill>
                <a:latin typeface="Calibri Light" panose="020F0302020204030204" pitchFamily="34" charset="0"/>
                <a:ea typeface="Calibri Light" panose="020F0302020204030204" pitchFamily="34" charset="0"/>
                <a:cs typeface="Calibri Light" panose="020F0302020204030204" pitchFamily="34" charset="0"/>
              </a:rPr>
              <a:t>Global Roundtables</a:t>
            </a:r>
          </a:p>
          <a:p>
            <a:pPr algn="ctr"/>
            <a:r>
              <a:rPr lang="en-US" sz="1200" dirty="0">
                <a:solidFill>
                  <a:schemeClr val="bg1"/>
                </a:solidFill>
                <a:latin typeface="Calibri Light" panose="020F0302020204030204" pitchFamily="34" charset="0"/>
                <a:ea typeface="Calibri Light" panose="020F0302020204030204" pitchFamily="34" charset="0"/>
                <a:cs typeface="Calibri Light" panose="020F0302020204030204" pitchFamily="34" charset="0"/>
              </a:rPr>
              <a:t>Forum of Firms</a:t>
            </a:r>
          </a:p>
          <a:p>
            <a:pPr algn="ctr"/>
            <a:r>
              <a:rPr lang="en-US" sz="1200" dirty="0">
                <a:solidFill>
                  <a:schemeClr val="bg1"/>
                </a:solidFill>
                <a:latin typeface="Calibri Light" panose="020F0302020204030204" pitchFamily="34" charset="0"/>
                <a:ea typeface="Calibri Light" panose="020F0302020204030204" pitchFamily="34" charset="0"/>
                <a:cs typeface="Calibri Light" panose="020F0302020204030204" pitchFamily="34" charset="0"/>
              </a:rPr>
              <a:t>IFIAR</a:t>
            </a:r>
          </a:p>
          <a:p>
            <a:pPr algn="ctr"/>
            <a:endParaRPr lang="en-US" sz="1200" dirty="0">
              <a:solidFill>
                <a:schemeClr val="bg1"/>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3CDB5BC8-9845-E70B-0CEC-DDDD23377593}"/>
              </a:ext>
            </a:extLst>
          </p:cNvPr>
          <p:cNvSpPr txBox="1"/>
          <p:nvPr/>
        </p:nvSpPr>
        <p:spPr>
          <a:xfrm>
            <a:off x="7521926" y="2589179"/>
            <a:ext cx="1960025" cy="830997"/>
          </a:xfrm>
          <a:prstGeom prst="rect">
            <a:avLst/>
          </a:prstGeom>
          <a:solidFill>
            <a:schemeClr val="accent2"/>
          </a:solidFill>
        </p:spPr>
        <p:txBody>
          <a:bodyPr wrap="none" rtlCol="0">
            <a:spAutoFit/>
          </a:bodyPr>
          <a:lstStyle/>
          <a:p>
            <a:pPr algn="ctr"/>
            <a:endParaRPr lang="en-US" sz="1200" b="1" u="sng">
              <a:solidFill>
                <a:schemeClr val="bg1"/>
              </a:solidFill>
              <a:latin typeface="Calibri Light" panose="020F0302020204030204" pitchFamily="34" charset="0"/>
              <a:ea typeface="Calibri Light" panose="020F0302020204030204" pitchFamily="34" charset="0"/>
              <a:cs typeface="Calibri Light" panose="020F0302020204030204" pitchFamily="34" charset="0"/>
            </a:endParaRPr>
          </a:p>
          <a:p>
            <a:pPr algn="ctr"/>
            <a:r>
              <a:rPr lang="en-US" sz="1200" b="1">
                <a:solidFill>
                  <a:schemeClr val="bg1"/>
                </a:solidFill>
                <a:latin typeface="Calibri Light" panose="020F0302020204030204" pitchFamily="34" charset="0"/>
                <a:ea typeface="Calibri Light" panose="020F0302020204030204" pitchFamily="34" charset="0"/>
                <a:cs typeface="Calibri Light" panose="020F0302020204030204" pitchFamily="34" charset="0"/>
              </a:rPr>
              <a:t>May 2025</a:t>
            </a:r>
          </a:p>
          <a:p>
            <a:pPr algn="ctr"/>
            <a:r>
              <a:rPr lang="en-US" sz="1200">
                <a:solidFill>
                  <a:schemeClr val="bg1"/>
                </a:solidFill>
                <a:latin typeface="Calibri Light" panose="020F0302020204030204" pitchFamily="34" charset="0"/>
                <a:ea typeface="Calibri Light" panose="020F0302020204030204" pitchFamily="34" charset="0"/>
                <a:cs typeface="Calibri Light" panose="020F0302020204030204" pitchFamily="34" charset="0"/>
              </a:rPr>
              <a:t>               NSS Meeting             </a:t>
            </a:r>
          </a:p>
          <a:p>
            <a:pPr algn="ctr"/>
            <a:endParaRPr lang="en-US" sz="1200">
              <a:solidFill>
                <a:schemeClr val="bg1"/>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15" name="Oval 14">
            <a:extLst>
              <a:ext uri="{FF2B5EF4-FFF2-40B4-BE49-F238E27FC236}">
                <a16:creationId xmlns:a16="http://schemas.microsoft.com/office/drawing/2014/main" id="{2B5AD1B0-4FAA-D4A6-5D08-E3B7D7F8ACE1}"/>
              </a:ext>
            </a:extLst>
          </p:cNvPr>
          <p:cNvSpPr/>
          <p:nvPr/>
        </p:nvSpPr>
        <p:spPr>
          <a:xfrm>
            <a:off x="471665" y="3742546"/>
            <a:ext cx="220338" cy="220338"/>
          </a:xfrm>
          <a:prstGeom prst="ellipse">
            <a:avLst/>
          </a:prstGeom>
          <a:solidFill>
            <a:schemeClr val="accent6"/>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Connector: Elbow 16">
            <a:extLst>
              <a:ext uri="{FF2B5EF4-FFF2-40B4-BE49-F238E27FC236}">
                <a16:creationId xmlns:a16="http://schemas.microsoft.com/office/drawing/2014/main" id="{E415CFFE-A7DC-F3EE-09AE-43D3154D0045}"/>
              </a:ext>
            </a:extLst>
          </p:cNvPr>
          <p:cNvCxnSpPr>
            <a:cxnSpLocks/>
            <a:stCxn id="15" idx="0"/>
            <a:endCxn id="7" idx="2"/>
          </p:cNvCxnSpPr>
          <p:nvPr/>
        </p:nvCxnSpPr>
        <p:spPr>
          <a:xfrm rot="5400000" flipH="1" flipV="1">
            <a:off x="832589" y="3304451"/>
            <a:ext cx="187340" cy="688851"/>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19" name="Oval 18">
            <a:extLst>
              <a:ext uri="{FF2B5EF4-FFF2-40B4-BE49-F238E27FC236}">
                <a16:creationId xmlns:a16="http://schemas.microsoft.com/office/drawing/2014/main" id="{1002C44B-E3D7-6808-B131-01E8B3487A48}"/>
              </a:ext>
            </a:extLst>
          </p:cNvPr>
          <p:cNvSpPr/>
          <p:nvPr/>
        </p:nvSpPr>
        <p:spPr>
          <a:xfrm>
            <a:off x="2031523" y="3742546"/>
            <a:ext cx="220338" cy="220338"/>
          </a:xfrm>
          <a:prstGeom prst="ellipse">
            <a:avLst/>
          </a:prstGeom>
          <a:solidFill>
            <a:schemeClr val="accent6"/>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Connector: Elbow 19">
            <a:extLst>
              <a:ext uri="{FF2B5EF4-FFF2-40B4-BE49-F238E27FC236}">
                <a16:creationId xmlns:a16="http://schemas.microsoft.com/office/drawing/2014/main" id="{D4E8FF61-125B-0501-49DB-600A3EE9CC49}"/>
              </a:ext>
            </a:extLst>
          </p:cNvPr>
          <p:cNvCxnSpPr>
            <a:cxnSpLocks/>
          </p:cNvCxnSpPr>
          <p:nvPr/>
        </p:nvCxnSpPr>
        <p:spPr>
          <a:xfrm rot="16200000" flipH="1">
            <a:off x="2239073" y="3865503"/>
            <a:ext cx="310404" cy="505166"/>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46" name="Oval 45">
            <a:extLst>
              <a:ext uri="{FF2B5EF4-FFF2-40B4-BE49-F238E27FC236}">
                <a16:creationId xmlns:a16="http://schemas.microsoft.com/office/drawing/2014/main" id="{7E81B402-D4C9-87D9-6AAF-54DDD7F41143}"/>
              </a:ext>
            </a:extLst>
          </p:cNvPr>
          <p:cNvSpPr/>
          <p:nvPr/>
        </p:nvSpPr>
        <p:spPr>
          <a:xfrm>
            <a:off x="4516969" y="3742546"/>
            <a:ext cx="220338" cy="220338"/>
          </a:xfrm>
          <a:prstGeom prst="ellipse">
            <a:avLst/>
          </a:prstGeom>
          <a:solidFill>
            <a:schemeClr val="accent4"/>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CAA9EC85-8928-13FE-2584-EF35C8F18138}"/>
              </a:ext>
            </a:extLst>
          </p:cNvPr>
          <p:cNvSpPr txBox="1"/>
          <p:nvPr/>
        </p:nvSpPr>
        <p:spPr>
          <a:xfrm>
            <a:off x="3932040" y="4147548"/>
            <a:ext cx="1517210" cy="276999"/>
          </a:xfrm>
          <a:prstGeom prst="rect">
            <a:avLst/>
          </a:prstGeom>
          <a:noFill/>
          <a:ln>
            <a:solidFill>
              <a:schemeClr val="accent2"/>
            </a:solidFill>
            <a:prstDash val="dash"/>
          </a:ln>
        </p:spPr>
        <p:txBody>
          <a:bodyPr wrap="none" rtlCol="0">
            <a:spAutoFit/>
          </a:bodyPr>
          <a:lstStyle/>
          <a:p>
            <a:r>
              <a:rPr lang="en-US" sz="1200" b="1" i="1">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March IESBA Meeting</a:t>
            </a:r>
          </a:p>
        </p:txBody>
      </p:sp>
      <p:cxnSp>
        <p:nvCxnSpPr>
          <p:cNvPr id="51" name="Connector: Elbow 50">
            <a:extLst>
              <a:ext uri="{FF2B5EF4-FFF2-40B4-BE49-F238E27FC236}">
                <a16:creationId xmlns:a16="http://schemas.microsoft.com/office/drawing/2014/main" id="{48742A1E-F439-06C7-83B5-3C29275DF8F2}"/>
              </a:ext>
            </a:extLst>
          </p:cNvPr>
          <p:cNvCxnSpPr>
            <a:cxnSpLocks/>
            <a:stCxn id="50" idx="0"/>
            <a:endCxn id="46" idx="4"/>
          </p:cNvCxnSpPr>
          <p:nvPr/>
        </p:nvCxnSpPr>
        <p:spPr>
          <a:xfrm rot="16200000" flipV="1">
            <a:off x="4566560" y="4023462"/>
            <a:ext cx="184664" cy="63507"/>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54" name="Oval 53">
            <a:extLst>
              <a:ext uri="{FF2B5EF4-FFF2-40B4-BE49-F238E27FC236}">
                <a16:creationId xmlns:a16="http://schemas.microsoft.com/office/drawing/2014/main" id="{C624D964-ED7B-36B1-5264-F249A55D2BA2}"/>
              </a:ext>
            </a:extLst>
          </p:cNvPr>
          <p:cNvSpPr/>
          <p:nvPr/>
        </p:nvSpPr>
        <p:spPr>
          <a:xfrm>
            <a:off x="5503054" y="3736645"/>
            <a:ext cx="220338" cy="220338"/>
          </a:xfrm>
          <a:prstGeom prst="ellipse">
            <a:avLst/>
          </a:prstGeom>
          <a:solidFill>
            <a:schemeClr val="accent4"/>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Connector: Elbow 54">
            <a:extLst>
              <a:ext uri="{FF2B5EF4-FFF2-40B4-BE49-F238E27FC236}">
                <a16:creationId xmlns:a16="http://schemas.microsoft.com/office/drawing/2014/main" id="{9978B099-8E4A-A29C-100E-7A7C6A0B664D}"/>
              </a:ext>
            </a:extLst>
          </p:cNvPr>
          <p:cNvCxnSpPr>
            <a:cxnSpLocks/>
          </p:cNvCxnSpPr>
          <p:nvPr/>
        </p:nvCxnSpPr>
        <p:spPr>
          <a:xfrm rot="16200000" flipH="1">
            <a:off x="6015111" y="3555095"/>
            <a:ext cx="488916" cy="1292692"/>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59" name="TextBox 58">
            <a:extLst>
              <a:ext uri="{FF2B5EF4-FFF2-40B4-BE49-F238E27FC236}">
                <a16:creationId xmlns:a16="http://schemas.microsoft.com/office/drawing/2014/main" id="{FC5624CD-66EB-FFCE-E5E2-826ACE8884A2}"/>
              </a:ext>
            </a:extLst>
          </p:cNvPr>
          <p:cNvSpPr txBox="1"/>
          <p:nvPr/>
        </p:nvSpPr>
        <p:spPr>
          <a:xfrm>
            <a:off x="6588178" y="1781626"/>
            <a:ext cx="3033907" cy="338554"/>
          </a:xfrm>
          <a:prstGeom prst="rect">
            <a:avLst/>
          </a:prstGeom>
          <a:noFill/>
        </p:spPr>
        <p:txBody>
          <a:bodyPr wrap="none" rtlCol="0">
            <a:spAutoFit/>
          </a:bodyPr>
          <a:lstStyle/>
          <a:p>
            <a:r>
              <a:rPr lang="en-US" sz="1600" b="1" i="1">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Planned Outreach in the Short Term</a:t>
            </a:r>
          </a:p>
        </p:txBody>
      </p:sp>
      <p:sp>
        <p:nvSpPr>
          <p:cNvPr id="76" name="TextBox 75">
            <a:extLst>
              <a:ext uri="{FF2B5EF4-FFF2-40B4-BE49-F238E27FC236}">
                <a16:creationId xmlns:a16="http://schemas.microsoft.com/office/drawing/2014/main" id="{6E6533E3-8AC1-93D9-17DB-8CD074D2BB33}"/>
              </a:ext>
            </a:extLst>
          </p:cNvPr>
          <p:cNvSpPr txBox="1"/>
          <p:nvPr/>
        </p:nvSpPr>
        <p:spPr>
          <a:xfrm>
            <a:off x="1109241" y="1748093"/>
            <a:ext cx="2220288" cy="338554"/>
          </a:xfrm>
          <a:prstGeom prst="rect">
            <a:avLst/>
          </a:prstGeom>
          <a:noFill/>
        </p:spPr>
        <p:txBody>
          <a:bodyPr wrap="none" rtlCol="0">
            <a:spAutoFit/>
          </a:bodyPr>
          <a:lstStyle/>
          <a:p>
            <a:r>
              <a:rPr lang="en-US" sz="1600" b="1" i="1" dirty="0">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Outreach to Date in 2025</a:t>
            </a:r>
          </a:p>
        </p:txBody>
      </p:sp>
      <p:sp>
        <p:nvSpPr>
          <p:cNvPr id="82" name="Oval 81">
            <a:extLst>
              <a:ext uri="{FF2B5EF4-FFF2-40B4-BE49-F238E27FC236}">
                <a16:creationId xmlns:a16="http://schemas.microsoft.com/office/drawing/2014/main" id="{22F051D6-B19A-560E-B6E7-40C1AD14A26E}"/>
              </a:ext>
            </a:extLst>
          </p:cNvPr>
          <p:cNvSpPr/>
          <p:nvPr/>
        </p:nvSpPr>
        <p:spPr>
          <a:xfrm>
            <a:off x="8531843" y="3733313"/>
            <a:ext cx="220338" cy="220338"/>
          </a:xfrm>
          <a:prstGeom prst="ellipse">
            <a:avLst/>
          </a:prstGeom>
          <a:solidFill>
            <a:schemeClr val="accent4"/>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Connector: Elbow 82">
            <a:extLst>
              <a:ext uri="{FF2B5EF4-FFF2-40B4-BE49-F238E27FC236}">
                <a16:creationId xmlns:a16="http://schemas.microsoft.com/office/drawing/2014/main" id="{1C110CDA-188F-B1CE-D3AD-EC8DF182E13C}"/>
              </a:ext>
            </a:extLst>
          </p:cNvPr>
          <p:cNvCxnSpPr>
            <a:cxnSpLocks/>
            <a:stCxn id="82" idx="0"/>
            <a:endCxn id="12" idx="2"/>
          </p:cNvCxnSpPr>
          <p:nvPr/>
        </p:nvCxnSpPr>
        <p:spPr>
          <a:xfrm rot="16200000" flipV="1">
            <a:off x="8415408" y="3506708"/>
            <a:ext cx="313137" cy="140073"/>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8" name="Oval 7">
            <a:extLst>
              <a:ext uri="{FF2B5EF4-FFF2-40B4-BE49-F238E27FC236}">
                <a16:creationId xmlns:a16="http://schemas.microsoft.com/office/drawing/2014/main" id="{3F593176-E8E0-F8D4-2318-1A385D22F166}"/>
              </a:ext>
            </a:extLst>
          </p:cNvPr>
          <p:cNvSpPr/>
          <p:nvPr/>
        </p:nvSpPr>
        <p:spPr>
          <a:xfrm>
            <a:off x="10552014" y="3173151"/>
            <a:ext cx="1596023" cy="1340661"/>
          </a:xfrm>
          <a:prstGeom prst="ellipse">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300"/>
              <a:t>Continued Engagement and  Outreach</a:t>
            </a:r>
          </a:p>
        </p:txBody>
      </p:sp>
      <p:sp>
        <p:nvSpPr>
          <p:cNvPr id="14" name="Text Placeholder 13">
            <a:extLst>
              <a:ext uri="{FF2B5EF4-FFF2-40B4-BE49-F238E27FC236}">
                <a16:creationId xmlns:a16="http://schemas.microsoft.com/office/drawing/2014/main" id="{2128B536-FCD4-6AA9-CC32-103BB3BC2B1C}"/>
              </a:ext>
            </a:extLst>
          </p:cNvPr>
          <p:cNvSpPr>
            <a:spLocks noGrp="1"/>
          </p:cNvSpPr>
          <p:nvPr>
            <p:ph type="body" sz="quarter" idx="13"/>
          </p:nvPr>
        </p:nvSpPr>
        <p:spPr/>
        <p:txBody>
          <a:bodyPr/>
          <a:lstStyle/>
          <a:p>
            <a:r>
              <a:rPr lang="en-US"/>
              <a:t>Staff Will provide a report back at the Board session</a:t>
            </a:r>
          </a:p>
        </p:txBody>
      </p:sp>
    </p:spTree>
    <p:extLst>
      <p:ext uri="{BB962C8B-B14F-4D97-AF65-F5344CB8AC3E}">
        <p14:creationId xmlns:p14="http://schemas.microsoft.com/office/powerpoint/2010/main" val="2616603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EEB92-DC5D-6FA0-BBD4-808A1A331C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98C0DF-6CBF-C6D0-AA18-7816577D4ECC}"/>
              </a:ext>
            </a:extLst>
          </p:cNvPr>
          <p:cNvSpPr>
            <a:spLocks noGrp="1"/>
          </p:cNvSpPr>
          <p:nvPr>
            <p:ph type="title"/>
          </p:nvPr>
        </p:nvSpPr>
        <p:spPr/>
        <p:txBody>
          <a:bodyPr lIns="91440" tIns="45720" rIns="91440" bIns="45720" anchor="t"/>
          <a:lstStyle/>
          <a:p>
            <a:r>
              <a:rPr lang="en-US" dirty="0">
                <a:latin typeface="Calibri Light"/>
                <a:ea typeface="Calibri Light"/>
                <a:cs typeface="Calibri Light"/>
              </a:rPr>
              <a:t>Stakeholder Engagement</a:t>
            </a:r>
            <a:endParaRPr lang="en-US" dirty="0"/>
          </a:p>
        </p:txBody>
      </p:sp>
      <p:sp>
        <p:nvSpPr>
          <p:cNvPr id="14" name="Text Placeholder 13">
            <a:extLst>
              <a:ext uri="{FF2B5EF4-FFF2-40B4-BE49-F238E27FC236}">
                <a16:creationId xmlns:a16="http://schemas.microsoft.com/office/drawing/2014/main" id="{2128B536-FCD4-6AA9-CC32-103BB3BC2B1C}"/>
              </a:ext>
            </a:extLst>
          </p:cNvPr>
          <p:cNvSpPr>
            <a:spLocks noGrp="1"/>
          </p:cNvSpPr>
          <p:nvPr>
            <p:ph type="body" sz="quarter" idx="13"/>
          </p:nvPr>
        </p:nvSpPr>
        <p:spPr/>
        <p:txBody>
          <a:bodyPr/>
          <a:lstStyle/>
          <a:p>
            <a:r>
              <a:rPr lang="en-US" dirty="0" err="1"/>
              <a:t>Ifac</a:t>
            </a:r>
            <a:r>
              <a:rPr lang="en-US" dirty="0"/>
              <a:t> </a:t>
            </a:r>
            <a:r>
              <a:rPr lang="en-US" dirty="0" err="1"/>
              <a:t>smpag</a:t>
            </a:r>
            <a:r>
              <a:rPr lang="en-US" dirty="0"/>
              <a:t> Comment letter</a:t>
            </a:r>
          </a:p>
        </p:txBody>
      </p:sp>
      <p:sp>
        <p:nvSpPr>
          <p:cNvPr id="4" name="Rectangle 3">
            <a:extLst>
              <a:ext uri="{FF2B5EF4-FFF2-40B4-BE49-F238E27FC236}">
                <a16:creationId xmlns:a16="http://schemas.microsoft.com/office/drawing/2014/main" id="{840747BC-FA37-BBA3-BDEF-B50767739F9E}"/>
              </a:ext>
            </a:extLst>
          </p:cNvPr>
          <p:cNvSpPr/>
          <p:nvPr/>
        </p:nvSpPr>
        <p:spPr>
          <a:xfrm>
            <a:off x="939802" y="2220686"/>
            <a:ext cx="5156198" cy="323009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t"/>
          <a:lstStyle/>
          <a:p>
            <a:r>
              <a:rPr lang="en-US" sz="2400" dirty="0">
                <a:solidFill>
                  <a:schemeClr val="accent2"/>
                </a:solidFill>
              </a:rPr>
              <a:t>From an SMP perspective</a:t>
            </a:r>
          </a:p>
          <a:p>
            <a:pPr marL="457200" indent="-457200">
              <a:spcBef>
                <a:spcPts val="600"/>
              </a:spcBef>
              <a:spcAft>
                <a:spcPts val="600"/>
              </a:spcAft>
              <a:buFont typeface="Arial" panose="020B0604020202020204" pitchFamily="34" charset="0"/>
              <a:buChar char="•"/>
            </a:pPr>
            <a:r>
              <a:rPr lang="en-US" sz="2000" dirty="0">
                <a:solidFill>
                  <a:schemeClr val="accent2"/>
                </a:solidFill>
              </a:rPr>
              <a:t>Ethical behavior issues</a:t>
            </a:r>
          </a:p>
          <a:p>
            <a:pPr marL="457200" indent="-457200">
              <a:spcBef>
                <a:spcPts val="600"/>
              </a:spcBef>
              <a:spcAft>
                <a:spcPts val="600"/>
              </a:spcAft>
              <a:buFont typeface="Arial" panose="020B0604020202020204" pitchFamily="34" charset="0"/>
              <a:buChar char="•"/>
            </a:pPr>
            <a:r>
              <a:rPr lang="en-US" sz="2000" dirty="0">
                <a:solidFill>
                  <a:schemeClr val="accent2"/>
                </a:solidFill>
              </a:rPr>
              <a:t>Importance of principles-based approach</a:t>
            </a:r>
          </a:p>
          <a:p>
            <a:pPr marL="457200" indent="-457200">
              <a:spcBef>
                <a:spcPts val="600"/>
              </a:spcBef>
              <a:spcAft>
                <a:spcPts val="600"/>
              </a:spcAft>
              <a:buFont typeface="Arial" panose="020B0604020202020204" pitchFamily="34" charset="0"/>
              <a:buChar char="•"/>
            </a:pPr>
            <a:r>
              <a:rPr lang="en-US" sz="2000" dirty="0">
                <a:solidFill>
                  <a:schemeClr val="accent2"/>
                </a:solidFill>
              </a:rPr>
              <a:t>Role of ISQM 1</a:t>
            </a:r>
          </a:p>
          <a:p>
            <a:pPr marL="457200" indent="-457200">
              <a:spcBef>
                <a:spcPts val="600"/>
              </a:spcBef>
              <a:spcAft>
                <a:spcPts val="600"/>
              </a:spcAft>
              <a:buFont typeface="Arial" panose="020B0604020202020204" pitchFamily="34" charset="0"/>
              <a:buChar char="•"/>
            </a:pPr>
            <a:r>
              <a:rPr lang="en-US" sz="2000" dirty="0">
                <a:solidFill>
                  <a:schemeClr val="accent2"/>
                </a:solidFill>
              </a:rPr>
              <a:t>Scalability</a:t>
            </a:r>
          </a:p>
          <a:p>
            <a:pPr marL="457200" indent="-457200">
              <a:spcBef>
                <a:spcPts val="600"/>
              </a:spcBef>
              <a:spcAft>
                <a:spcPts val="600"/>
              </a:spcAft>
              <a:buFont typeface="Arial" panose="020B0604020202020204" pitchFamily="34" charset="0"/>
              <a:buChar char="•"/>
            </a:pPr>
            <a:r>
              <a:rPr lang="en-US" sz="2000" dirty="0">
                <a:solidFill>
                  <a:schemeClr val="accent2"/>
                </a:solidFill>
              </a:rPr>
              <a:t>Rate and volume of change</a:t>
            </a:r>
          </a:p>
        </p:txBody>
      </p:sp>
      <p:pic>
        <p:nvPicPr>
          <p:cNvPr id="5" name="Picture 4">
            <a:extLst>
              <a:ext uri="{FF2B5EF4-FFF2-40B4-BE49-F238E27FC236}">
                <a16:creationId xmlns:a16="http://schemas.microsoft.com/office/drawing/2014/main" id="{0495C1BE-BE40-45C9-9DC0-E470ED75AE5F}"/>
              </a:ext>
            </a:extLst>
          </p:cNvPr>
          <p:cNvPicPr>
            <a:picLocks noChangeAspect="1"/>
          </p:cNvPicPr>
          <p:nvPr/>
        </p:nvPicPr>
        <p:blipFill>
          <a:blip r:embed="rId3"/>
          <a:stretch>
            <a:fillRect/>
          </a:stretch>
        </p:blipFill>
        <p:spPr>
          <a:xfrm>
            <a:off x="6390540" y="2055223"/>
            <a:ext cx="4772760" cy="3176055"/>
          </a:xfrm>
          <a:prstGeom prst="rect">
            <a:avLst/>
          </a:prstGeom>
          <a:ln>
            <a:noFill/>
          </a:ln>
          <a:effectLst>
            <a:softEdge rad="112500"/>
          </a:effectLst>
        </p:spPr>
      </p:pic>
    </p:spTree>
    <p:extLst>
      <p:ext uri="{BB962C8B-B14F-4D97-AF65-F5344CB8AC3E}">
        <p14:creationId xmlns:p14="http://schemas.microsoft.com/office/powerpoint/2010/main" val="1301165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670D3-EBCD-5F69-47AB-08153F97A65E}"/>
            </a:ext>
          </a:extLst>
        </p:cNvPr>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2376743-C3A7-328C-47F2-86CC26955B05}"/>
              </a:ext>
            </a:extLst>
          </p:cNvPr>
          <p:cNvSpPr/>
          <p:nvPr/>
        </p:nvSpPr>
        <p:spPr>
          <a:xfrm>
            <a:off x="375920" y="1730281"/>
            <a:ext cx="11369040" cy="1222009"/>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8A8FED-A2CF-BA14-41FC-8FE07122FAF9}"/>
              </a:ext>
            </a:extLst>
          </p:cNvPr>
          <p:cNvSpPr>
            <a:spLocks noGrp="1"/>
          </p:cNvSpPr>
          <p:nvPr>
            <p:ph type="title"/>
          </p:nvPr>
        </p:nvSpPr>
        <p:spPr/>
        <p:txBody>
          <a:bodyPr lIns="91440" tIns="45720" rIns="91440" bIns="45720" anchor="t"/>
          <a:lstStyle/>
          <a:p>
            <a:r>
              <a:rPr lang="en-US">
                <a:latin typeface="Calibri Light"/>
                <a:ea typeface="Calibri Light"/>
                <a:cs typeface="Calibri Light"/>
              </a:rPr>
              <a:t>Non-Authoritative Materials</a:t>
            </a:r>
            <a:endParaRPr lang="en-US"/>
          </a:p>
        </p:txBody>
      </p:sp>
      <p:sp>
        <p:nvSpPr>
          <p:cNvPr id="3" name="Slide Number Placeholder 2">
            <a:extLst>
              <a:ext uri="{FF2B5EF4-FFF2-40B4-BE49-F238E27FC236}">
                <a16:creationId xmlns:a16="http://schemas.microsoft.com/office/drawing/2014/main" id="{87B8BFC9-05A3-0E64-DDD9-226F3DA246CB}"/>
              </a:ext>
            </a:extLst>
          </p:cNvPr>
          <p:cNvSpPr>
            <a:spLocks noGrp="1"/>
          </p:cNvSpPr>
          <p:nvPr>
            <p:ph type="sldNum" sz="quarter" idx="12"/>
          </p:nvPr>
        </p:nvSpPr>
        <p:spPr/>
        <p:txBody>
          <a:bodyPr/>
          <a:lstStyle/>
          <a:p>
            <a:fld id="{99A02339-D840-6844-BF2C-3B4B9517014C}" type="slidenum">
              <a:rPr lang="en-US" smtClean="0"/>
              <a:pPr/>
              <a:t>9</a:t>
            </a:fld>
            <a:endParaRPr lang="en-US"/>
          </a:p>
        </p:txBody>
      </p:sp>
      <p:sp>
        <p:nvSpPr>
          <p:cNvPr id="4" name="Text Placeholder 3">
            <a:extLst>
              <a:ext uri="{FF2B5EF4-FFF2-40B4-BE49-F238E27FC236}">
                <a16:creationId xmlns:a16="http://schemas.microsoft.com/office/drawing/2014/main" id="{E4C92FB7-203F-4828-31AA-BE700AC76313}"/>
              </a:ext>
            </a:extLst>
          </p:cNvPr>
          <p:cNvSpPr>
            <a:spLocks noGrp="1"/>
          </p:cNvSpPr>
          <p:nvPr>
            <p:ph type="body" sz="quarter" idx="13"/>
          </p:nvPr>
        </p:nvSpPr>
        <p:spPr/>
        <p:txBody>
          <a:bodyPr/>
          <a:lstStyle/>
          <a:p>
            <a:r>
              <a:rPr lang="en-US"/>
              <a:t>strategy</a:t>
            </a:r>
          </a:p>
        </p:txBody>
      </p:sp>
      <p:sp>
        <p:nvSpPr>
          <p:cNvPr id="5" name="Text Placeholder 4">
            <a:extLst>
              <a:ext uri="{FF2B5EF4-FFF2-40B4-BE49-F238E27FC236}">
                <a16:creationId xmlns:a16="http://schemas.microsoft.com/office/drawing/2014/main" id="{D0F7F1B9-39D8-644F-754D-D38AAB259695}"/>
              </a:ext>
            </a:extLst>
          </p:cNvPr>
          <p:cNvSpPr>
            <a:spLocks noGrp="1"/>
          </p:cNvSpPr>
          <p:nvPr>
            <p:ph type="body" sz="quarter" idx="14"/>
          </p:nvPr>
        </p:nvSpPr>
        <p:spPr>
          <a:xfrm>
            <a:off x="485139" y="1809016"/>
            <a:ext cx="11154553" cy="1049276"/>
          </a:xfrm>
        </p:spPr>
        <p:txBody>
          <a:bodyPr lIns="91440" tIns="45720" rIns="91440" bIns="45720" anchor="t"/>
          <a:lstStyle/>
          <a:p>
            <a:pPr algn="ctr"/>
            <a:r>
              <a:rPr lang="en-US" sz="2000" b="1" u="sng">
                <a:solidFill>
                  <a:schemeClr val="bg1"/>
                </a:solidFill>
                <a:ea typeface="Calibri" panose="020F0502020204030204" pitchFamily="34" charset="0"/>
              </a:rPr>
              <a:t>Importance of aligning the content of NAM development with the standard setting timeline</a:t>
            </a:r>
          </a:p>
          <a:p>
            <a:pPr marL="2914650" lvl="1" indent="-342900">
              <a:buFont typeface="Arial" panose="020B0604020202020204" pitchFamily="34" charset="0"/>
              <a:buChar char="•"/>
            </a:pPr>
            <a:r>
              <a:rPr lang="en-US" sz="1600">
                <a:solidFill>
                  <a:schemeClr val="bg1"/>
                </a:solidFill>
                <a:ea typeface="Calibri" panose="020F0502020204030204" pitchFamily="34" charset="0"/>
              </a:rPr>
              <a:t>Should not “front-run,” i.e. reach early conclusions when standards are not yet finalized</a:t>
            </a:r>
          </a:p>
          <a:p>
            <a:pPr marL="2914650" lvl="1" indent="-342900">
              <a:buFont typeface="Arial" panose="020B0604020202020204" pitchFamily="34" charset="0"/>
              <a:buChar char="•"/>
            </a:pPr>
            <a:r>
              <a:rPr lang="en-US" sz="1600">
                <a:solidFill>
                  <a:schemeClr val="bg1"/>
                </a:solidFill>
                <a:ea typeface="Calibri" panose="020F0502020204030204" pitchFamily="34" charset="0"/>
              </a:rPr>
              <a:t>NAM that will complement the standard-setting output</a:t>
            </a:r>
            <a:endParaRPr lang="en-US" sz="1600" strike="sngStrike">
              <a:solidFill>
                <a:schemeClr val="bg1"/>
              </a:solidFill>
              <a:ea typeface="Calibri" panose="020F0502020204030204" pitchFamily="34" charset="0"/>
            </a:endParaRPr>
          </a:p>
          <a:p>
            <a:pPr marL="1260475" lvl="1" indent="-342900">
              <a:buFont typeface="Arial" panose="020B0604020202020204" pitchFamily="34" charset="0"/>
              <a:buChar char="•"/>
            </a:pPr>
            <a:endParaRPr lang="en-US" sz="1600">
              <a:solidFill>
                <a:schemeClr val="bg1"/>
              </a:solidFill>
              <a:ea typeface="Calibri" panose="020F0502020204030204" pitchFamily="34" charset="0"/>
            </a:endParaRPr>
          </a:p>
        </p:txBody>
      </p:sp>
      <p:sp>
        <p:nvSpPr>
          <p:cNvPr id="8" name="Rectangle: Rounded Corners 7">
            <a:extLst>
              <a:ext uri="{FF2B5EF4-FFF2-40B4-BE49-F238E27FC236}">
                <a16:creationId xmlns:a16="http://schemas.microsoft.com/office/drawing/2014/main" id="{60DF524D-F755-9F32-EE03-C200C78461CA}"/>
              </a:ext>
            </a:extLst>
          </p:cNvPr>
          <p:cNvSpPr/>
          <p:nvPr/>
        </p:nvSpPr>
        <p:spPr>
          <a:xfrm>
            <a:off x="6141719" y="3359634"/>
            <a:ext cx="5425440" cy="2679226"/>
          </a:xfrm>
          <a:prstGeom prst="roundRect">
            <a:avLst/>
          </a:prstGeom>
          <a:solidFill>
            <a:schemeClr val="accent3"/>
          </a:soli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1" name="Text Placeholder 4">
            <a:extLst>
              <a:ext uri="{FF2B5EF4-FFF2-40B4-BE49-F238E27FC236}">
                <a16:creationId xmlns:a16="http://schemas.microsoft.com/office/drawing/2014/main" id="{4321DB26-9012-78FF-8DA1-3039317656F3}"/>
              </a:ext>
            </a:extLst>
          </p:cNvPr>
          <p:cNvSpPr txBox="1">
            <a:spLocks/>
          </p:cNvSpPr>
          <p:nvPr/>
        </p:nvSpPr>
        <p:spPr>
          <a:xfrm>
            <a:off x="6372859" y="3498826"/>
            <a:ext cx="4963160" cy="2609494"/>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a:ea typeface="Calibri" panose="020F0502020204030204" pitchFamily="34" charset="0"/>
              </a:rPr>
              <a:t>Proposed NAM topics in the approved project proposal</a:t>
            </a:r>
          </a:p>
          <a:p>
            <a:pPr marL="346075" lvl="1" indent="-342900">
              <a:buFont typeface="Arial" panose="020B0604020202020204" pitchFamily="34" charset="0"/>
              <a:buChar char="•"/>
            </a:pPr>
            <a:r>
              <a:rPr lang="en-US" sz="1600">
                <a:ea typeface="Calibri" panose="020F0502020204030204" pitchFamily="34" charset="0"/>
              </a:rPr>
              <a:t>C</a:t>
            </a:r>
            <a:r>
              <a:rPr lang="en-US" sz="1600" i="1">
                <a:ea typeface="Calibri" panose="020F0502020204030204" pitchFamily="34" charset="0"/>
              </a:rPr>
              <a:t>ommon characteristics of an ethical firm: </a:t>
            </a:r>
          </a:p>
          <a:p>
            <a:pPr marL="344488" lvl="1"/>
            <a:r>
              <a:rPr lang="en-US" sz="1600">
                <a:ea typeface="Calibri" panose="020F0502020204030204" pitchFamily="34" charset="0"/>
              </a:rPr>
              <a:t>Consider in Q3, if appropriate to develop and release at same time as ED consultation</a:t>
            </a:r>
          </a:p>
          <a:p>
            <a:pPr marL="3175" lvl="1"/>
            <a:endParaRPr lang="en-US" sz="1600">
              <a:ea typeface="Calibri" panose="020F0502020204030204" pitchFamily="34" charset="0"/>
            </a:endParaRPr>
          </a:p>
          <a:p>
            <a:pPr marL="346075" lvl="1" indent="-342900">
              <a:buFont typeface="Arial" panose="020B0604020202020204" pitchFamily="34" charset="0"/>
              <a:buChar char="•"/>
            </a:pPr>
            <a:r>
              <a:rPr lang="en-US" sz="1600">
                <a:ea typeface="Calibri" panose="020F0502020204030204" pitchFamily="34" charset="0"/>
              </a:rPr>
              <a:t>C</a:t>
            </a:r>
            <a:r>
              <a:rPr lang="en-US" sz="1600" i="1">
                <a:ea typeface="Calibri" panose="020F0502020204030204" pitchFamily="34" charset="0"/>
              </a:rPr>
              <a:t>ontribution of stakeholders within the ecosystem in promoting ethical behavior</a:t>
            </a:r>
            <a:r>
              <a:rPr lang="en-US" sz="1600">
                <a:ea typeface="Calibri" panose="020F0502020204030204" pitchFamily="34" charset="0"/>
              </a:rPr>
              <a:t>: </a:t>
            </a:r>
          </a:p>
          <a:p>
            <a:pPr marL="344488" lvl="1"/>
            <a:r>
              <a:rPr lang="en-US" sz="1600">
                <a:ea typeface="Calibri" panose="020F0502020204030204" pitchFamily="34" charset="0"/>
              </a:rPr>
              <a:t>Consider development and release after there is a final standard</a:t>
            </a:r>
            <a:endParaRPr lang="en-US" sz="1800">
              <a:ea typeface="Calibri" panose="020F0502020204030204" pitchFamily="34" charset="0"/>
            </a:endParaRPr>
          </a:p>
        </p:txBody>
      </p:sp>
      <p:sp>
        <p:nvSpPr>
          <p:cNvPr id="18" name="Rectangle: Rounded Corners 17">
            <a:extLst>
              <a:ext uri="{FF2B5EF4-FFF2-40B4-BE49-F238E27FC236}">
                <a16:creationId xmlns:a16="http://schemas.microsoft.com/office/drawing/2014/main" id="{3F1361D2-8B02-311D-6AD8-D7FE49B2BC95}"/>
              </a:ext>
            </a:extLst>
          </p:cNvPr>
          <p:cNvSpPr/>
          <p:nvPr/>
        </p:nvSpPr>
        <p:spPr>
          <a:xfrm>
            <a:off x="485139" y="3359635"/>
            <a:ext cx="5425440" cy="2679226"/>
          </a:xfrm>
          <a:prstGeom prst="roundRect">
            <a:avLst/>
          </a:prstGeom>
          <a:solidFill>
            <a:schemeClr val="accent4">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9" name="Text Placeholder 4">
            <a:extLst>
              <a:ext uri="{FF2B5EF4-FFF2-40B4-BE49-F238E27FC236}">
                <a16:creationId xmlns:a16="http://schemas.microsoft.com/office/drawing/2014/main" id="{D38BECF6-963B-40FC-A54D-255F5817082C}"/>
              </a:ext>
            </a:extLst>
          </p:cNvPr>
          <p:cNvSpPr txBox="1">
            <a:spLocks/>
          </p:cNvSpPr>
          <p:nvPr/>
        </p:nvSpPr>
        <p:spPr>
          <a:xfrm>
            <a:off x="716278" y="3410116"/>
            <a:ext cx="5075447" cy="2609494"/>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a:ea typeface="Calibri" panose="020F0502020204030204" pitchFamily="34" charset="0"/>
              </a:rPr>
              <a:t>2025 to focus on raising awareness of Final FCG report and project</a:t>
            </a:r>
          </a:p>
          <a:p>
            <a:pPr marL="346075" lvl="1" indent="-342900">
              <a:buFont typeface="Arial" panose="020B0604020202020204" pitchFamily="34" charset="0"/>
              <a:buChar char="•"/>
            </a:pPr>
            <a:r>
              <a:rPr lang="en-US" sz="1600">
                <a:ea typeface="Calibri" panose="020F0502020204030204" pitchFamily="34" charset="0"/>
              </a:rPr>
              <a:t>Release full academic report informing the final report</a:t>
            </a:r>
          </a:p>
          <a:p>
            <a:pPr marL="346075" lvl="1" indent="-342900">
              <a:buFont typeface="Arial" panose="020B0604020202020204" pitchFamily="34" charset="0"/>
              <a:buChar char="•"/>
            </a:pPr>
            <a:r>
              <a:rPr lang="en-US" sz="1600">
                <a:ea typeface="Calibri" panose="020F0502020204030204" pitchFamily="34" charset="0"/>
              </a:rPr>
              <a:t>Release feedback statement of roundtable observations</a:t>
            </a:r>
          </a:p>
          <a:p>
            <a:pPr marL="3175" lvl="1">
              <a:spcBef>
                <a:spcPts val="1800"/>
              </a:spcBef>
            </a:pPr>
            <a:r>
              <a:rPr lang="en-US" sz="1600" i="1">
                <a:ea typeface="Calibri" panose="020F0502020204030204" pitchFamily="34" charset="0"/>
              </a:rPr>
              <a:t>After the Global Roundtables </a:t>
            </a:r>
          </a:p>
          <a:p>
            <a:pPr marL="346075" lvl="1" indent="-342900">
              <a:buFont typeface="Arial" panose="020B0604020202020204" pitchFamily="34" charset="0"/>
              <a:buChar char="•"/>
            </a:pPr>
            <a:r>
              <a:rPr lang="en-US" sz="1600"/>
              <a:t>Potential Other NAM, that e.g. highlights existing provisions in the Code</a:t>
            </a:r>
          </a:p>
        </p:txBody>
      </p:sp>
      <p:sp>
        <p:nvSpPr>
          <p:cNvPr id="20" name="Arrow: Down 19">
            <a:extLst>
              <a:ext uri="{FF2B5EF4-FFF2-40B4-BE49-F238E27FC236}">
                <a16:creationId xmlns:a16="http://schemas.microsoft.com/office/drawing/2014/main" id="{0CA77CF1-92BC-A7A9-D978-F71321164B77}"/>
              </a:ext>
            </a:extLst>
          </p:cNvPr>
          <p:cNvSpPr/>
          <p:nvPr/>
        </p:nvSpPr>
        <p:spPr>
          <a:xfrm rot="18900000">
            <a:off x="8500973" y="2989561"/>
            <a:ext cx="356939" cy="377996"/>
          </a:xfrm>
          <a:prstGeom prst="downArrow">
            <a:avLst/>
          </a:prstGeom>
          <a:solidFill>
            <a:schemeClr val="accent6">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Down 20">
            <a:extLst>
              <a:ext uri="{FF2B5EF4-FFF2-40B4-BE49-F238E27FC236}">
                <a16:creationId xmlns:a16="http://schemas.microsoft.com/office/drawing/2014/main" id="{11BE0181-1C42-5F70-E12F-6C81BA84B3DA}"/>
              </a:ext>
            </a:extLst>
          </p:cNvPr>
          <p:cNvSpPr/>
          <p:nvPr/>
        </p:nvSpPr>
        <p:spPr>
          <a:xfrm rot="2700000">
            <a:off x="3019389" y="3007868"/>
            <a:ext cx="356939" cy="377996"/>
          </a:xfrm>
          <a:prstGeom prst="downArrow">
            <a:avLst/>
          </a:prstGeom>
          <a:solidFill>
            <a:schemeClr val="accent6">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899614"/>
      </p:ext>
    </p:extLst>
  </p:cSld>
  <p:clrMapOvr>
    <a:masterClrMapping/>
  </p:clrMapOvr>
</p:sld>
</file>

<file path=ppt/theme/theme1.xml><?xml version="1.0" encoding="utf-8"?>
<a:theme xmlns:a="http://schemas.openxmlformats.org/drawingml/2006/main" name="1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167CEAF1-BDA2-7649-8F7A-47FD8D7CA4EA}"/>
    </a:ext>
  </a:extLst>
</a:theme>
</file>

<file path=ppt/theme/theme2.xml><?xml version="1.0" encoding="utf-8"?>
<a:theme xmlns:a="http://schemas.openxmlformats.org/drawingml/2006/main" name="2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8DB4503-21A6-D343-8682-FEA51757885F}"/>
    </a:ext>
  </a:extLst>
</a:theme>
</file>

<file path=ppt/theme/theme3.xml><?xml version="1.0" encoding="utf-8"?>
<a:theme xmlns:a="http://schemas.openxmlformats.org/drawingml/2006/main" name="3_Office Theme">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44B41928-69F5-B04D-A628-76368FAF4B62}"/>
    </a:ext>
  </a:extLst>
</a:theme>
</file>

<file path=ppt/theme/theme4.xml><?xml version="1.0" encoding="utf-8"?>
<a:theme xmlns:a="http://schemas.openxmlformats.org/drawingml/2006/main" name="3_Custom Design">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3218D24A-828C-2042-9529-5BEF9F2F68C9}"/>
    </a:ext>
  </a:extLst>
</a:theme>
</file>

<file path=ppt/theme/theme6.xml><?xml version="1.0" encoding="utf-8"?>
<a:theme xmlns:a="http://schemas.openxmlformats.org/drawingml/2006/main" name="1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C8181BA3-2C5E-904C-BC83-7D1FDF100DD4}"/>
    </a:ext>
  </a:extLst>
</a:theme>
</file>

<file path=ppt/theme/theme7.xml><?xml version="1.0" encoding="utf-8"?>
<a:theme xmlns:a="http://schemas.openxmlformats.org/drawingml/2006/main" name="2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E6BC949-E171-9547-A807-FC8E59B8146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AAAB496F3C0646B452B905FFB8A0AD" ma:contentTypeVersion="4" ma:contentTypeDescription="Create a new document." ma:contentTypeScope="" ma:versionID="d90586978a2f0bc5b2a6840454e2de29">
  <xsd:schema xmlns:xsd="http://www.w3.org/2001/XMLSchema" xmlns:xs="http://www.w3.org/2001/XMLSchema" xmlns:p="http://schemas.microsoft.com/office/2006/metadata/properties" xmlns:ns2="5467292b-fa7e-4db3-9f10-2f0e7ad6516b" targetNamespace="http://schemas.microsoft.com/office/2006/metadata/properties" ma:root="true" ma:fieldsID="01593b7d89161d394cc11ce011d03fd5" ns2:_="">
    <xsd:import namespace="5467292b-fa7e-4db3-9f10-2f0e7ad6516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67292b-fa7e-4db3-9f10-2f0e7ad651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220441E-B83B-4112-ADC0-D2777FFF87AE}">
  <ds:schemaRefs>
    <ds:schemaRef ds:uri="5467292b-fa7e-4db3-9f10-2f0e7ad6516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3.xml><?xml version="1.0" encoding="utf-8"?>
<ds:datastoreItem xmlns:ds="http://schemas.openxmlformats.org/officeDocument/2006/customXml" ds:itemID="{0F838CB8-0881-406E-A9B8-51DD25DC81A4}">
  <ds:schemaRefs>
    <ds:schemaRef ds:uri="http://schemas.microsoft.com/office/infopath/2007/PartnerControls"/>
    <ds:schemaRef ds:uri="http://purl.org/dc/dcmitype/"/>
    <ds:schemaRef ds:uri="http://schemas.microsoft.com/office/2006/metadata/properties"/>
    <ds:schemaRef ds:uri="http://schemas.openxmlformats.org/package/2006/metadata/core-properties"/>
    <ds:schemaRef ds:uri="http://www.w3.org/XML/1998/namespace"/>
    <ds:schemaRef ds:uri="http://schemas.microsoft.com/office/2006/documentManagement/types"/>
    <ds:schemaRef ds:uri="5467292b-fa7e-4db3-9f10-2f0e7ad6516b"/>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1_Office Theme</Template>
  <TotalTime>156</TotalTime>
  <Words>1317</Words>
  <Application>Microsoft Office PowerPoint</Application>
  <PresentationFormat>Widescreen</PresentationFormat>
  <Paragraphs>190</Paragraphs>
  <Slides>23</Slides>
  <Notes>4</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23</vt:i4>
      </vt:variant>
    </vt:vector>
  </HeadingPairs>
  <TitlesOfParts>
    <vt:vector size="36" baseType="lpstr">
      <vt:lpstr>Aptos</vt:lpstr>
      <vt:lpstr>Arial</vt:lpstr>
      <vt:lpstr>Calibri</vt:lpstr>
      <vt:lpstr>Calibri Light</vt:lpstr>
      <vt:lpstr>Courier New</vt:lpstr>
      <vt:lpstr>Wingdings</vt:lpstr>
      <vt:lpstr>1_Office Theme</vt:lpstr>
      <vt:lpstr>2_Office Theme</vt:lpstr>
      <vt:lpstr>3_Office Theme</vt:lpstr>
      <vt:lpstr>3_Custom Design</vt:lpstr>
      <vt:lpstr>Custom Design</vt:lpstr>
      <vt:lpstr>1_Custom Design</vt:lpstr>
      <vt:lpstr>2_Custom Design</vt:lpstr>
      <vt:lpstr>Firm Culture &amp; Governance</vt:lpstr>
      <vt:lpstr>Agenda</vt:lpstr>
      <vt:lpstr>Status Update</vt:lpstr>
      <vt:lpstr>Project Team and Board Member Advisors</vt:lpstr>
      <vt:lpstr>Global Roundtables</vt:lpstr>
      <vt:lpstr>Global Roundtables</vt:lpstr>
      <vt:lpstr>Stakeholder Engagement/ Outreach</vt:lpstr>
      <vt:lpstr>Stakeholder Engagement</vt:lpstr>
      <vt:lpstr>Non-Authoritative Materials</vt:lpstr>
      <vt:lpstr>Questions/ Views?</vt:lpstr>
      <vt:lpstr>IESBA-IAASB Coordination</vt:lpstr>
      <vt:lpstr>IESBA-IAASB Coordination Approach</vt:lpstr>
      <vt:lpstr>Recap – Reason for the Project</vt:lpstr>
      <vt:lpstr>Initial Considerations</vt:lpstr>
      <vt:lpstr>Firm Culture and Governance and Quality Management</vt:lpstr>
      <vt:lpstr>Illustrative Potential Examples of Principles-based Requirements</vt:lpstr>
      <vt:lpstr>Illustrative Potential Examples of Principles-based Requirements</vt:lpstr>
      <vt:lpstr>Illustrative Potential Examples of Principles-based Requirements</vt:lpstr>
      <vt:lpstr>IESBA Members are asked to share views on the Illustrative examples of how a principles-based approach at the firm-level might look like as well as other aspects/areas that should be covered by the new standard</vt:lpstr>
      <vt:lpstr>Communications Plan</vt:lpstr>
      <vt:lpstr>Firm Culture &amp; Governance Communications Plan</vt:lpstr>
      <vt:lpstr>Questions/ Views?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 Loague</dc:creator>
  <cp:lastModifiedBy>Geoff Kwan</cp:lastModifiedBy>
  <cp:revision>2</cp:revision>
  <dcterms:created xsi:type="dcterms:W3CDTF">2024-07-30T18:40:14Z</dcterms:created>
  <dcterms:modified xsi:type="dcterms:W3CDTF">2025-03-09T21:45:46Z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0x010100BFAAAB496F3C0646B452B905FFB8A0AD</vt:lpwstr>
  </property>
  <property fmtid="{D5CDD505-2E9C-101B-9397-08002B2CF9AE}" pid="3" name="MediaServiceImageTags">
    <vt:lpwstr/>
  </property>
</Properties>
</file>