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9" r:id="rId4"/>
    <p:sldMasterId id="2147483998" r:id="rId5"/>
  </p:sldMasterIdLst>
  <p:notesMasterIdLst>
    <p:notesMasterId r:id="rId22"/>
  </p:notesMasterIdLst>
  <p:sldIdLst>
    <p:sldId id="996" r:id="rId6"/>
    <p:sldId id="2147471772" r:id="rId7"/>
    <p:sldId id="2147472212" r:id="rId8"/>
    <p:sldId id="2147472222" r:id="rId9"/>
    <p:sldId id="2147472192" r:id="rId10"/>
    <p:sldId id="2147472223" r:id="rId11"/>
    <p:sldId id="2147472211" r:id="rId12"/>
    <p:sldId id="2147472224" r:id="rId13"/>
    <p:sldId id="2147472225" r:id="rId14"/>
    <p:sldId id="2147472214" r:id="rId15"/>
    <p:sldId id="2147472216" r:id="rId16"/>
    <p:sldId id="2147472219" r:id="rId17"/>
    <p:sldId id="2147472228" r:id="rId18"/>
    <p:sldId id="2147472133" r:id="rId19"/>
    <p:sldId id="2147472210" r:id="rId20"/>
    <p:sldId id="965" r:id="rId21"/>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67850364-DD18-1A34-E98F-3B441CDEA6C7}" name="Jon Reid" initials="JR" userId="S::jonreid@ethicsboard.org::d20ac94e-951d-486b-b95e-024d48430245" providerId="AD"/>
  <p188:author id="{6D24159C-C64D-BF64-3E90-850CBA2A8C17}" name="Ken Siong" initials="KS" userId="S::kensiong@ethicsboard.org::f7679ae9-de6b-4f69-a967-87584c14b709" providerId="AD"/>
  <p188:author id="{FE8B5C9F-7B18-B143-6551-47BF86F7ED3A}" name="Geoff Kwan" initials="GK" userId="S::GeoffKwan@ethicsboard.org::c3a5c4b8-7020-4697-b49e-ebe9f60812c0" providerId="AD"/>
  <p188:author id="{D1BA05CD-67AF-41E2-9030-2726EE3143E3}" name="Kam Leung" initials="KL" userId="S::KamLeung@ethicsboard.org::1727e7fd-0e16-446c-9cb2-0d520e75509f" providerId="AD"/>
  <p188:author id="{B62276D6-496F-52B6-6D00-824CB7935334}" name="Ken Siong" initials="KS" userId="S::KenSiong@ethicsboard.org::f7679ae9-de6b-4f69-a967-87584c14b709" providerId="AD"/>
  <p188:author id="{C71948DA-2986-D3E8-4769-FA227531F0A4}" name="Linda Biek" initials="LB" userId="S::lindabiek@ethicsboard.org::5a3f140b-42f3-44c4-a264-c128a1fbdafe" providerId="AD"/>
  <p188:author id="{579ECFEE-90DD-DF6F-AC7E-BA7526220BCD}" name="Laura Leal" initials="LL" userId="S::lauraleal@ethicsboard.org::4720af35-0a04-4b32-b28a-0692a15a45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F68B0A"/>
    <a:srgbClr val="FFFFFF"/>
    <a:srgbClr val="E78519"/>
    <a:srgbClr val="B4D9F9"/>
    <a:srgbClr val="33CC33"/>
    <a:srgbClr val="00FF00"/>
    <a:srgbClr val="838383"/>
    <a:srgbClr val="F2F2F2"/>
    <a:srgbClr val="00AA55"/>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776CB5-8952-4BC0-A81F-1D1B45D287E2}" v="13" dt="2024-11-01T14:15:17.1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18" autoAdjust="0"/>
    <p:restoredTop sz="96247" autoAdjust="0"/>
  </p:normalViewPr>
  <p:slideViewPr>
    <p:cSldViewPr snapToGrid="0">
      <p:cViewPr varScale="1">
        <p:scale>
          <a:sx n="114" d="100"/>
          <a:sy n="114" d="100"/>
        </p:scale>
        <p:origin x="-10" y="10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F5A022-7A79-445B-9239-084B7DAA64E9}"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22826576-E0DE-4E75-BC38-AD9987172A9A}">
      <dgm:prSet phldrT="[Text]" custT="1"/>
      <dgm:spPr/>
      <dgm:t>
        <a:bodyPr/>
        <a:lstStyle/>
        <a:p>
          <a:pPr>
            <a:lnSpc>
              <a:spcPct val="100000"/>
            </a:lnSpc>
          </a:pPr>
          <a:r>
            <a:rPr lang="en-US" sz="1600" b="1" dirty="0">
              <a:solidFill>
                <a:srgbClr val="007F40"/>
              </a:solidFill>
              <a:latin typeface="+mj-lt"/>
            </a:rPr>
            <a:t>Nov 13, 2024</a:t>
          </a:r>
        </a:p>
        <a:p>
          <a:pPr>
            <a:lnSpc>
              <a:spcPct val="100000"/>
            </a:lnSpc>
          </a:pPr>
          <a:r>
            <a:rPr lang="en-US" sz="1600" dirty="0">
              <a:latin typeface="+mj-lt"/>
            </a:rPr>
            <a:t>Task Force meeting (virtual)</a:t>
          </a:r>
        </a:p>
      </dgm:t>
    </dgm:pt>
    <dgm:pt modelId="{CE8C6AFA-8AFC-49B9-9A43-BD52C91FB654}" type="parTrans" cxnId="{47C784CE-3414-4D16-82B1-93AD0D3D2029}">
      <dgm:prSet/>
      <dgm:spPr/>
      <dgm:t>
        <a:bodyPr/>
        <a:lstStyle/>
        <a:p>
          <a:pPr>
            <a:lnSpc>
              <a:spcPct val="100000"/>
            </a:lnSpc>
          </a:pPr>
          <a:endParaRPr lang="en-US" sz="1600">
            <a:latin typeface="+mj-lt"/>
          </a:endParaRPr>
        </a:p>
      </dgm:t>
    </dgm:pt>
    <dgm:pt modelId="{8747EF46-0C07-407E-BDCA-12451462F3F7}" type="sibTrans" cxnId="{47C784CE-3414-4D16-82B1-93AD0D3D2029}">
      <dgm:prSet/>
      <dgm:spPr/>
      <dgm:t>
        <a:bodyPr/>
        <a:lstStyle/>
        <a:p>
          <a:pPr>
            <a:lnSpc>
              <a:spcPct val="100000"/>
            </a:lnSpc>
          </a:pPr>
          <a:endParaRPr lang="en-US" sz="1600">
            <a:latin typeface="+mj-lt"/>
          </a:endParaRPr>
        </a:p>
      </dgm:t>
    </dgm:pt>
    <dgm:pt modelId="{68036218-C619-4DAA-91A2-0BD2C3C43077}">
      <dgm:prSet phldrT="[Text]" custT="1"/>
      <dgm:spPr/>
      <dgm:t>
        <a:bodyPr/>
        <a:lstStyle/>
        <a:p>
          <a:pPr>
            <a:lnSpc>
              <a:spcPct val="100000"/>
            </a:lnSpc>
          </a:pPr>
          <a:r>
            <a:rPr lang="en-US" sz="1600" b="1" dirty="0">
              <a:solidFill>
                <a:srgbClr val="007F40"/>
              </a:solidFill>
              <a:latin typeface="+mj-lt"/>
            </a:rPr>
            <a:t>Nov 19, 2024 IESBA </a:t>
          </a:r>
        </a:p>
        <a:p>
          <a:pPr>
            <a:lnSpc>
              <a:spcPct val="100000"/>
            </a:lnSpc>
          </a:pPr>
          <a:r>
            <a:rPr lang="en-US" sz="1600" dirty="0">
              <a:latin typeface="+mj-lt"/>
            </a:rPr>
            <a:t>Materials to be posted</a:t>
          </a:r>
        </a:p>
      </dgm:t>
    </dgm:pt>
    <dgm:pt modelId="{A44D2EAC-0A6E-457A-AE5F-C80E2A8611AD}" type="sibTrans" cxnId="{61B35714-F283-42CE-B314-F9A122A361B7}">
      <dgm:prSet/>
      <dgm:spPr/>
      <dgm:t>
        <a:bodyPr/>
        <a:lstStyle/>
        <a:p>
          <a:pPr>
            <a:lnSpc>
              <a:spcPct val="100000"/>
            </a:lnSpc>
          </a:pPr>
          <a:endParaRPr lang="en-US" sz="1600">
            <a:latin typeface="+mj-lt"/>
          </a:endParaRPr>
        </a:p>
      </dgm:t>
    </dgm:pt>
    <dgm:pt modelId="{A24891C3-B997-4060-A020-FF430A0A6EF3}" type="parTrans" cxnId="{61B35714-F283-42CE-B314-F9A122A361B7}">
      <dgm:prSet/>
      <dgm:spPr/>
      <dgm:t>
        <a:bodyPr/>
        <a:lstStyle/>
        <a:p>
          <a:pPr>
            <a:lnSpc>
              <a:spcPct val="100000"/>
            </a:lnSpc>
          </a:pPr>
          <a:endParaRPr lang="en-US" sz="1600">
            <a:latin typeface="+mj-lt"/>
          </a:endParaRPr>
        </a:p>
      </dgm:t>
    </dgm:pt>
    <dgm:pt modelId="{631DF9E3-F2A7-461B-A850-8C310F9A4B67}">
      <dgm:prSet phldrT="[Text]" custT="1"/>
      <dgm:spPr/>
      <dgm:t>
        <a:bodyPr/>
        <a:lstStyle/>
        <a:p>
          <a:pPr>
            <a:lnSpc>
              <a:spcPct val="100000"/>
            </a:lnSpc>
          </a:pPr>
          <a:r>
            <a:rPr lang="en-US" sz="1600" b="1">
              <a:solidFill>
                <a:srgbClr val="007F40"/>
              </a:solidFill>
              <a:latin typeface="+mj-lt"/>
            </a:rPr>
            <a:t>Dec 2-6, 2024 IESBA </a:t>
          </a:r>
        </a:p>
        <a:p>
          <a:pPr>
            <a:lnSpc>
              <a:spcPct val="100000"/>
            </a:lnSpc>
          </a:pPr>
          <a:r>
            <a:rPr lang="en-US" sz="1600">
              <a:latin typeface="+mj-lt"/>
            </a:rPr>
            <a:t>Present final proposals for </a:t>
          </a:r>
          <a:r>
            <a:rPr lang="en-US" sz="1600" b="1">
              <a:solidFill>
                <a:srgbClr val="0070C0"/>
              </a:solidFill>
              <a:latin typeface="+mj-lt"/>
            </a:rPr>
            <a:t>approval</a:t>
          </a:r>
        </a:p>
      </dgm:t>
    </dgm:pt>
    <dgm:pt modelId="{7DC6BCEF-4939-4C9C-B72E-8EF15031075B}" type="sibTrans" cxnId="{440961BD-7550-4B1B-8572-1958C0FC0658}">
      <dgm:prSet/>
      <dgm:spPr/>
      <dgm:t>
        <a:bodyPr/>
        <a:lstStyle/>
        <a:p>
          <a:pPr>
            <a:lnSpc>
              <a:spcPct val="100000"/>
            </a:lnSpc>
          </a:pPr>
          <a:endParaRPr lang="en-US" sz="1600">
            <a:latin typeface="+mj-lt"/>
          </a:endParaRPr>
        </a:p>
      </dgm:t>
    </dgm:pt>
    <dgm:pt modelId="{F48104CE-FAD1-42B3-8EA9-F8E7101CCAD6}" type="parTrans" cxnId="{440961BD-7550-4B1B-8572-1958C0FC0658}">
      <dgm:prSet/>
      <dgm:spPr/>
      <dgm:t>
        <a:bodyPr/>
        <a:lstStyle/>
        <a:p>
          <a:pPr>
            <a:lnSpc>
              <a:spcPct val="100000"/>
            </a:lnSpc>
          </a:pPr>
          <a:endParaRPr lang="en-US" sz="1600">
            <a:latin typeface="+mj-lt"/>
          </a:endParaRPr>
        </a:p>
      </dgm:t>
    </dgm:pt>
    <dgm:pt modelId="{D6DD4C82-A4EF-4075-BD6E-48D0359DC62E}">
      <dgm:prSet phldrT="[Text]" custT="1"/>
      <dgm:spPr>
        <a:solidFill>
          <a:schemeClr val="accent1">
            <a:lumMod val="20000"/>
            <a:lumOff val="80000"/>
            <a:alpha val="90000"/>
          </a:schemeClr>
        </a:solidFill>
      </dgm:spPr>
      <dgm:t>
        <a:bodyPr/>
        <a:lstStyle/>
        <a:p>
          <a:pPr>
            <a:lnSpc>
              <a:spcPct val="100000"/>
            </a:lnSpc>
          </a:pPr>
          <a:r>
            <a:rPr lang="en-US" sz="1600" b="1">
              <a:solidFill>
                <a:srgbClr val="007F40"/>
              </a:solidFill>
              <a:latin typeface="+mj-lt"/>
            </a:rPr>
            <a:t>Dec 13, 2024</a:t>
          </a:r>
        </a:p>
        <a:p>
          <a:pPr>
            <a:lnSpc>
              <a:spcPct val="100000"/>
            </a:lnSpc>
          </a:pPr>
          <a:r>
            <a:rPr lang="en-US" sz="1600">
              <a:latin typeface="+mj-lt"/>
            </a:rPr>
            <a:t>Submit due process packages for Sustainability and Experts for PIOB certification</a:t>
          </a:r>
        </a:p>
      </dgm:t>
    </dgm:pt>
    <dgm:pt modelId="{665854FC-4824-471C-9A94-F06B1D563083}" type="sibTrans" cxnId="{C3E2FCC3-9601-49BF-BBC4-5CA495C4DCAF}">
      <dgm:prSet/>
      <dgm:spPr/>
      <dgm:t>
        <a:bodyPr/>
        <a:lstStyle/>
        <a:p>
          <a:pPr>
            <a:lnSpc>
              <a:spcPct val="100000"/>
            </a:lnSpc>
          </a:pPr>
          <a:endParaRPr lang="en-US" sz="1600">
            <a:latin typeface="+mj-lt"/>
          </a:endParaRPr>
        </a:p>
      </dgm:t>
    </dgm:pt>
    <dgm:pt modelId="{52FA38B6-BDEC-4C65-BAB1-7E4CFA217D5C}" type="parTrans" cxnId="{C3E2FCC3-9601-49BF-BBC4-5CA495C4DCAF}">
      <dgm:prSet/>
      <dgm:spPr/>
      <dgm:t>
        <a:bodyPr/>
        <a:lstStyle/>
        <a:p>
          <a:pPr>
            <a:lnSpc>
              <a:spcPct val="100000"/>
            </a:lnSpc>
          </a:pPr>
          <a:endParaRPr lang="en-US" sz="1600">
            <a:latin typeface="+mj-lt"/>
          </a:endParaRPr>
        </a:p>
      </dgm:t>
    </dgm:pt>
    <dgm:pt modelId="{0B168C75-F4EE-4089-869D-A2486D5ED351}" type="pres">
      <dgm:prSet presAssocID="{A6F5A022-7A79-445B-9239-084B7DAA64E9}" presName="Name0" presStyleCnt="0">
        <dgm:presLayoutVars>
          <dgm:chMax val="11"/>
          <dgm:chPref val="11"/>
          <dgm:dir/>
          <dgm:resizeHandles/>
        </dgm:presLayoutVars>
      </dgm:prSet>
      <dgm:spPr/>
    </dgm:pt>
    <dgm:pt modelId="{C009A9E0-B6B1-4EC5-BFB4-5BBF6444F374}" type="pres">
      <dgm:prSet presAssocID="{D6DD4C82-A4EF-4075-BD6E-48D0359DC62E}" presName="Accent4" presStyleCnt="0"/>
      <dgm:spPr/>
    </dgm:pt>
    <dgm:pt modelId="{9E22B446-FBDA-4B46-9484-7A27963C5A4B}" type="pres">
      <dgm:prSet presAssocID="{D6DD4C82-A4EF-4075-BD6E-48D0359DC62E}" presName="Accent" presStyleLbl="node1" presStyleIdx="0" presStyleCnt="4"/>
      <dgm:spPr/>
    </dgm:pt>
    <dgm:pt modelId="{AD35A927-2AC3-46A4-964B-879FF7FA7D13}" type="pres">
      <dgm:prSet presAssocID="{D6DD4C82-A4EF-4075-BD6E-48D0359DC62E}" presName="ParentBackground4" presStyleCnt="0"/>
      <dgm:spPr/>
    </dgm:pt>
    <dgm:pt modelId="{51F864D6-C379-4905-A53A-D380D396284E}" type="pres">
      <dgm:prSet presAssocID="{D6DD4C82-A4EF-4075-BD6E-48D0359DC62E}" presName="ParentBackground" presStyleLbl="fgAcc1" presStyleIdx="0" presStyleCnt="4"/>
      <dgm:spPr/>
    </dgm:pt>
    <dgm:pt modelId="{100C1C92-C84A-4EAB-BECC-5219CB41013F}" type="pres">
      <dgm:prSet presAssocID="{D6DD4C82-A4EF-4075-BD6E-48D0359DC62E}" presName="Parent4" presStyleLbl="revTx" presStyleIdx="0" presStyleCnt="0">
        <dgm:presLayoutVars>
          <dgm:chMax val="1"/>
          <dgm:chPref val="1"/>
          <dgm:bulletEnabled val="1"/>
        </dgm:presLayoutVars>
      </dgm:prSet>
      <dgm:spPr/>
    </dgm:pt>
    <dgm:pt modelId="{B83DADEE-5B5E-49C9-9B07-B16FCBD0ADD1}" type="pres">
      <dgm:prSet presAssocID="{631DF9E3-F2A7-461B-A850-8C310F9A4B67}" presName="Accent3" presStyleCnt="0"/>
      <dgm:spPr/>
    </dgm:pt>
    <dgm:pt modelId="{DD2368A8-9179-49CB-9733-5A0BD7EA491D}" type="pres">
      <dgm:prSet presAssocID="{631DF9E3-F2A7-461B-A850-8C310F9A4B67}" presName="Accent" presStyleLbl="node1" presStyleIdx="1" presStyleCnt="4"/>
      <dgm:spPr/>
    </dgm:pt>
    <dgm:pt modelId="{CE160243-1060-4DBB-9689-F4B7A8E8526C}" type="pres">
      <dgm:prSet presAssocID="{631DF9E3-F2A7-461B-A850-8C310F9A4B67}" presName="ParentBackground3" presStyleCnt="0"/>
      <dgm:spPr/>
    </dgm:pt>
    <dgm:pt modelId="{C26A077E-EBE5-4601-A009-2B70FB3480FC}" type="pres">
      <dgm:prSet presAssocID="{631DF9E3-F2A7-461B-A850-8C310F9A4B67}" presName="ParentBackground" presStyleLbl="fgAcc1" presStyleIdx="1" presStyleCnt="4"/>
      <dgm:spPr/>
    </dgm:pt>
    <dgm:pt modelId="{E7B3B71E-2864-4DEC-A3FE-01D7CCB4DD6A}" type="pres">
      <dgm:prSet presAssocID="{631DF9E3-F2A7-461B-A850-8C310F9A4B67}" presName="Parent3" presStyleLbl="revTx" presStyleIdx="0" presStyleCnt="0">
        <dgm:presLayoutVars>
          <dgm:chMax val="1"/>
          <dgm:chPref val="1"/>
          <dgm:bulletEnabled val="1"/>
        </dgm:presLayoutVars>
      </dgm:prSet>
      <dgm:spPr/>
    </dgm:pt>
    <dgm:pt modelId="{E8509DD5-D21A-47DD-94CC-7C0468AE9E67}" type="pres">
      <dgm:prSet presAssocID="{68036218-C619-4DAA-91A2-0BD2C3C43077}" presName="Accent2" presStyleCnt="0"/>
      <dgm:spPr/>
    </dgm:pt>
    <dgm:pt modelId="{D9C5A234-6D2F-469A-A225-6552B2E73E20}" type="pres">
      <dgm:prSet presAssocID="{68036218-C619-4DAA-91A2-0BD2C3C43077}" presName="Accent" presStyleLbl="node1" presStyleIdx="2" presStyleCnt="4"/>
      <dgm:spPr/>
    </dgm:pt>
    <dgm:pt modelId="{AD5C2F52-0D90-4381-AE4B-F1EA5B514715}" type="pres">
      <dgm:prSet presAssocID="{68036218-C619-4DAA-91A2-0BD2C3C43077}" presName="ParentBackground2" presStyleCnt="0"/>
      <dgm:spPr/>
    </dgm:pt>
    <dgm:pt modelId="{1EEE4B88-CC6F-427E-8FCA-CDC8E771D249}" type="pres">
      <dgm:prSet presAssocID="{68036218-C619-4DAA-91A2-0BD2C3C43077}" presName="ParentBackground" presStyleLbl="fgAcc1" presStyleIdx="2" presStyleCnt="4"/>
      <dgm:spPr/>
    </dgm:pt>
    <dgm:pt modelId="{7D404D7F-483F-4553-BC29-59FFC60E82FE}" type="pres">
      <dgm:prSet presAssocID="{68036218-C619-4DAA-91A2-0BD2C3C43077}" presName="Parent2" presStyleLbl="revTx" presStyleIdx="0" presStyleCnt="0">
        <dgm:presLayoutVars>
          <dgm:chMax val="1"/>
          <dgm:chPref val="1"/>
          <dgm:bulletEnabled val="1"/>
        </dgm:presLayoutVars>
      </dgm:prSet>
      <dgm:spPr/>
    </dgm:pt>
    <dgm:pt modelId="{388D29D6-C630-4120-9635-5DA13E939BC8}" type="pres">
      <dgm:prSet presAssocID="{22826576-E0DE-4E75-BC38-AD9987172A9A}" presName="Accent1" presStyleCnt="0"/>
      <dgm:spPr/>
    </dgm:pt>
    <dgm:pt modelId="{3D83D4FC-97C6-4425-9A0C-66E14F610B47}" type="pres">
      <dgm:prSet presAssocID="{22826576-E0DE-4E75-BC38-AD9987172A9A}" presName="Accent" presStyleLbl="node1" presStyleIdx="3" presStyleCnt="4"/>
      <dgm:spPr/>
    </dgm:pt>
    <dgm:pt modelId="{4555E3FF-4776-406E-9917-2D523EFBC326}" type="pres">
      <dgm:prSet presAssocID="{22826576-E0DE-4E75-BC38-AD9987172A9A}" presName="ParentBackground1" presStyleCnt="0"/>
      <dgm:spPr/>
    </dgm:pt>
    <dgm:pt modelId="{28B41BC4-A6C5-4B4C-8E96-3AE325B8D28E}" type="pres">
      <dgm:prSet presAssocID="{22826576-E0DE-4E75-BC38-AD9987172A9A}" presName="ParentBackground" presStyleLbl="fgAcc1" presStyleIdx="3" presStyleCnt="4"/>
      <dgm:spPr/>
    </dgm:pt>
    <dgm:pt modelId="{88EE0041-4659-4DDC-AF01-C0DC36BC2770}" type="pres">
      <dgm:prSet presAssocID="{22826576-E0DE-4E75-BC38-AD9987172A9A}" presName="Parent1" presStyleLbl="revTx" presStyleIdx="0" presStyleCnt="0">
        <dgm:presLayoutVars>
          <dgm:chMax val="1"/>
          <dgm:chPref val="1"/>
          <dgm:bulletEnabled val="1"/>
        </dgm:presLayoutVars>
      </dgm:prSet>
      <dgm:spPr/>
    </dgm:pt>
  </dgm:ptLst>
  <dgm:cxnLst>
    <dgm:cxn modelId="{2E917B03-FDB9-48AB-BD92-C683E8FB0C76}" type="presOf" srcId="{A6F5A022-7A79-445B-9239-084B7DAA64E9}" destId="{0B168C75-F4EE-4089-869D-A2486D5ED351}" srcOrd="0" destOrd="0" presId="urn:microsoft.com/office/officeart/2011/layout/CircleProcess"/>
    <dgm:cxn modelId="{61B35714-F283-42CE-B314-F9A122A361B7}" srcId="{A6F5A022-7A79-445B-9239-084B7DAA64E9}" destId="{68036218-C619-4DAA-91A2-0BD2C3C43077}" srcOrd="1" destOrd="0" parTransId="{A24891C3-B997-4060-A020-FF430A0A6EF3}" sibTransId="{A44D2EAC-0A6E-457A-AE5F-C80E2A8611AD}"/>
    <dgm:cxn modelId="{19574E2D-0C45-4166-AC93-D8F643A0C0B1}" type="presOf" srcId="{631DF9E3-F2A7-461B-A850-8C310F9A4B67}" destId="{E7B3B71E-2864-4DEC-A3FE-01D7CCB4DD6A}" srcOrd="1" destOrd="0" presId="urn:microsoft.com/office/officeart/2011/layout/CircleProcess"/>
    <dgm:cxn modelId="{E5282E4A-AA6F-4EB4-B4C3-151CC316BD29}" type="presOf" srcId="{22826576-E0DE-4E75-BC38-AD9987172A9A}" destId="{28B41BC4-A6C5-4B4C-8E96-3AE325B8D28E}" srcOrd="0" destOrd="0" presId="urn:microsoft.com/office/officeart/2011/layout/CircleProcess"/>
    <dgm:cxn modelId="{E42D3952-1309-40F2-B8F5-340AF98185D3}" type="presOf" srcId="{D6DD4C82-A4EF-4075-BD6E-48D0359DC62E}" destId="{51F864D6-C379-4905-A53A-D380D396284E}" srcOrd="0" destOrd="0" presId="urn:microsoft.com/office/officeart/2011/layout/CircleProcess"/>
    <dgm:cxn modelId="{063EFE80-8AA7-4230-B209-A2F33AAE3897}" type="presOf" srcId="{68036218-C619-4DAA-91A2-0BD2C3C43077}" destId="{1EEE4B88-CC6F-427E-8FCA-CDC8E771D249}" srcOrd="0" destOrd="0" presId="urn:microsoft.com/office/officeart/2011/layout/CircleProcess"/>
    <dgm:cxn modelId="{583D9BA6-88C2-430C-A87E-771C883FFD27}" type="presOf" srcId="{68036218-C619-4DAA-91A2-0BD2C3C43077}" destId="{7D404D7F-483F-4553-BC29-59FFC60E82FE}" srcOrd="1" destOrd="0" presId="urn:microsoft.com/office/officeart/2011/layout/CircleProcess"/>
    <dgm:cxn modelId="{440961BD-7550-4B1B-8572-1958C0FC0658}" srcId="{A6F5A022-7A79-445B-9239-084B7DAA64E9}" destId="{631DF9E3-F2A7-461B-A850-8C310F9A4B67}" srcOrd="2" destOrd="0" parTransId="{F48104CE-FAD1-42B3-8EA9-F8E7101CCAD6}" sibTransId="{7DC6BCEF-4939-4C9C-B72E-8EF15031075B}"/>
    <dgm:cxn modelId="{C3E2FCC3-9601-49BF-BBC4-5CA495C4DCAF}" srcId="{A6F5A022-7A79-445B-9239-084B7DAA64E9}" destId="{D6DD4C82-A4EF-4075-BD6E-48D0359DC62E}" srcOrd="3" destOrd="0" parTransId="{52FA38B6-BDEC-4C65-BAB1-7E4CFA217D5C}" sibTransId="{665854FC-4824-471C-9A94-F06B1D563083}"/>
    <dgm:cxn modelId="{0B7A99CA-AF38-4EF4-8FF4-EA9D156DD194}" type="presOf" srcId="{631DF9E3-F2A7-461B-A850-8C310F9A4B67}" destId="{C26A077E-EBE5-4601-A009-2B70FB3480FC}" srcOrd="0" destOrd="0" presId="urn:microsoft.com/office/officeart/2011/layout/CircleProcess"/>
    <dgm:cxn modelId="{47C784CE-3414-4D16-82B1-93AD0D3D2029}" srcId="{A6F5A022-7A79-445B-9239-084B7DAA64E9}" destId="{22826576-E0DE-4E75-BC38-AD9987172A9A}" srcOrd="0" destOrd="0" parTransId="{CE8C6AFA-8AFC-49B9-9A43-BD52C91FB654}" sibTransId="{8747EF46-0C07-407E-BDCA-12451462F3F7}"/>
    <dgm:cxn modelId="{41BB72F1-430C-4DCF-ADE2-94D4CEF657E2}" type="presOf" srcId="{22826576-E0DE-4E75-BC38-AD9987172A9A}" destId="{88EE0041-4659-4DDC-AF01-C0DC36BC2770}" srcOrd="1" destOrd="0" presId="urn:microsoft.com/office/officeart/2011/layout/CircleProcess"/>
    <dgm:cxn modelId="{F473BDFB-4518-493B-BF96-45F79091F3BB}" type="presOf" srcId="{D6DD4C82-A4EF-4075-BD6E-48D0359DC62E}" destId="{100C1C92-C84A-4EAB-BECC-5219CB41013F}" srcOrd="1" destOrd="0" presId="urn:microsoft.com/office/officeart/2011/layout/CircleProcess"/>
    <dgm:cxn modelId="{B334A148-6884-407F-8C68-9B3FBC4FE076}" type="presParOf" srcId="{0B168C75-F4EE-4089-869D-A2486D5ED351}" destId="{C009A9E0-B6B1-4EC5-BFB4-5BBF6444F374}" srcOrd="0" destOrd="0" presId="urn:microsoft.com/office/officeart/2011/layout/CircleProcess"/>
    <dgm:cxn modelId="{6426BD55-B404-4AB1-81B1-1233D7B5A5B2}" type="presParOf" srcId="{C009A9E0-B6B1-4EC5-BFB4-5BBF6444F374}" destId="{9E22B446-FBDA-4B46-9484-7A27963C5A4B}" srcOrd="0" destOrd="0" presId="urn:microsoft.com/office/officeart/2011/layout/CircleProcess"/>
    <dgm:cxn modelId="{61D5A6E2-0287-4259-A1C5-7337D8788E54}" type="presParOf" srcId="{0B168C75-F4EE-4089-869D-A2486D5ED351}" destId="{AD35A927-2AC3-46A4-964B-879FF7FA7D13}" srcOrd="1" destOrd="0" presId="urn:microsoft.com/office/officeart/2011/layout/CircleProcess"/>
    <dgm:cxn modelId="{0ED4B9A4-E0AC-4759-BEA8-1D3EC8F120E6}" type="presParOf" srcId="{AD35A927-2AC3-46A4-964B-879FF7FA7D13}" destId="{51F864D6-C379-4905-A53A-D380D396284E}" srcOrd="0" destOrd="0" presId="urn:microsoft.com/office/officeart/2011/layout/CircleProcess"/>
    <dgm:cxn modelId="{41B4C2EB-5907-43F7-968D-A4F65B9A77C3}" type="presParOf" srcId="{0B168C75-F4EE-4089-869D-A2486D5ED351}" destId="{100C1C92-C84A-4EAB-BECC-5219CB41013F}" srcOrd="2" destOrd="0" presId="urn:microsoft.com/office/officeart/2011/layout/CircleProcess"/>
    <dgm:cxn modelId="{7E9D11C1-5B20-45B8-BAE7-D5B87D0458AA}" type="presParOf" srcId="{0B168C75-F4EE-4089-869D-A2486D5ED351}" destId="{B83DADEE-5B5E-49C9-9B07-B16FCBD0ADD1}" srcOrd="3" destOrd="0" presId="urn:microsoft.com/office/officeart/2011/layout/CircleProcess"/>
    <dgm:cxn modelId="{91F30F0F-0F2A-446E-B3CD-C9F7586C5D25}" type="presParOf" srcId="{B83DADEE-5B5E-49C9-9B07-B16FCBD0ADD1}" destId="{DD2368A8-9179-49CB-9733-5A0BD7EA491D}" srcOrd="0" destOrd="0" presId="urn:microsoft.com/office/officeart/2011/layout/CircleProcess"/>
    <dgm:cxn modelId="{544A2CAD-7A64-4B49-A3CD-D81EB1398C4A}" type="presParOf" srcId="{0B168C75-F4EE-4089-869D-A2486D5ED351}" destId="{CE160243-1060-4DBB-9689-F4B7A8E8526C}" srcOrd="4" destOrd="0" presId="urn:microsoft.com/office/officeart/2011/layout/CircleProcess"/>
    <dgm:cxn modelId="{6E096937-8107-495A-8081-B3E05F16490A}" type="presParOf" srcId="{CE160243-1060-4DBB-9689-F4B7A8E8526C}" destId="{C26A077E-EBE5-4601-A009-2B70FB3480FC}" srcOrd="0" destOrd="0" presId="urn:microsoft.com/office/officeart/2011/layout/CircleProcess"/>
    <dgm:cxn modelId="{AF518325-26AF-4D18-8B2A-5262B8F62355}" type="presParOf" srcId="{0B168C75-F4EE-4089-869D-A2486D5ED351}" destId="{E7B3B71E-2864-4DEC-A3FE-01D7CCB4DD6A}" srcOrd="5" destOrd="0" presId="urn:microsoft.com/office/officeart/2011/layout/CircleProcess"/>
    <dgm:cxn modelId="{7F3E09A7-1F63-4625-80E0-2E548AB724A1}" type="presParOf" srcId="{0B168C75-F4EE-4089-869D-A2486D5ED351}" destId="{E8509DD5-D21A-47DD-94CC-7C0468AE9E67}" srcOrd="6" destOrd="0" presId="urn:microsoft.com/office/officeart/2011/layout/CircleProcess"/>
    <dgm:cxn modelId="{4207021A-13E6-4706-8C5C-5A79BA533CE1}" type="presParOf" srcId="{E8509DD5-D21A-47DD-94CC-7C0468AE9E67}" destId="{D9C5A234-6D2F-469A-A225-6552B2E73E20}" srcOrd="0" destOrd="0" presId="urn:microsoft.com/office/officeart/2011/layout/CircleProcess"/>
    <dgm:cxn modelId="{47E94F21-AC1B-4497-9C50-FCFA9BACB7ED}" type="presParOf" srcId="{0B168C75-F4EE-4089-869D-A2486D5ED351}" destId="{AD5C2F52-0D90-4381-AE4B-F1EA5B514715}" srcOrd="7" destOrd="0" presId="urn:microsoft.com/office/officeart/2011/layout/CircleProcess"/>
    <dgm:cxn modelId="{0A28F740-FD55-4FA1-8F38-7995C5F72CB4}" type="presParOf" srcId="{AD5C2F52-0D90-4381-AE4B-F1EA5B514715}" destId="{1EEE4B88-CC6F-427E-8FCA-CDC8E771D249}" srcOrd="0" destOrd="0" presId="urn:microsoft.com/office/officeart/2011/layout/CircleProcess"/>
    <dgm:cxn modelId="{4F7F34BF-7DFA-40FF-BCD8-EAEE80EEF589}" type="presParOf" srcId="{0B168C75-F4EE-4089-869D-A2486D5ED351}" destId="{7D404D7F-483F-4553-BC29-59FFC60E82FE}" srcOrd="8" destOrd="0" presId="urn:microsoft.com/office/officeart/2011/layout/CircleProcess"/>
    <dgm:cxn modelId="{4C9406AB-79FA-4454-A126-D79FB86E8379}" type="presParOf" srcId="{0B168C75-F4EE-4089-869D-A2486D5ED351}" destId="{388D29D6-C630-4120-9635-5DA13E939BC8}" srcOrd="9" destOrd="0" presId="urn:microsoft.com/office/officeart/2011/layout/CircleProcess"/>
    <dgm:cxn modelId="{43991600-6EE6-4436-BCDA-6DBC7A704690}" type="presParOf" srcId="{388D29D6-C630-4120-9635-5DA13E939BC8}" destId="{3D83D4FC-97C6-4425-9A0C-66E14F610B47}" srcOrd="0" destOrd="0" presId="urn:microsoft.com/office/officeart/2011/layout/CircleProcess"/>
    <dgm:cxn modelId="{5DA46C0F-AD2D-44AE-A80E-756BC5897178}" type="presParOf" srcId="{0B168C75-F4EE-4089-869D-A2486D5ED351}" destId="{4555E3FF-4776-406E-9917-2D523EFBC326}" srcOrd="10" destOrd="0" presId="urn:microsoft.com/office/officeart/2011/layout/CircleProcess"/>
    <dgm:cxn modelId="{70053E13-9FFE-4232-B318-461746F3ED9C}" type="presParOf" srcId="{4555E3FF-4776-406E-9917-2D523EFBC326}" destId="{28B41BC4-A6C5-4B4C-8E96-3AE325B8D28E}" srcOrd="0" destOrd="0" presId="urn:microsoft.com/office/officeart/2011/layout/CircleProcess"/>
    <dgm:cxn modelId="{0312244C-A6CE-45C8-BD8B-10B238E4C61E}" type="presParOf" srcId="{0B168C75-F4EE-4089-869D-A2486D5ED351}" destId="{88EE0041-4659-4DDC-AF01-C0DC36BC2770}" srcOrd="11"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22B446-FBDA-4B46-9484-7A27963C5A4B}">
      <dsp:nvSpPr>
        <dsp:cNvPr id="0" name=""/>
        <dsp:cNvSpPr/>
      </dsp:nvSpPr>
      <dsp:spPr>
        <a:xfrm>
          <a:off x="8682934" y="1410189"/>
          <a:ext cx="2598610" cy="25987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F864D6-C379-4905-A53A-D380D396284E}">
      <dsp:nvSpPr>
        <dsp:cNvPr id="0" name=""/>
        <dsp:cNvSpPr/>
      </dsp:nvSpPr>
      <dsp:spPr>
        <a:xfrm>
          <a:off x="8769852" y="1496829"/>
          <a:ext cx="2425890" cy="2425463"/>
        </a:xfrm>
        <a:prstGeom prst="ellipse">
          <a:avLst/>
        </a:prstGeom>
        <a:solidFill>
          <a:schemeClr val="accent1">
            <a:lumMod val="20000"/>
            <a:lumOff val="8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a:solidFill>
                <a:srgbClr val="007F40"/>
              </a:solidFill>
              <a:latin typeface="+mj-lt"/>
            </a:rPr>
            <a:t>Dec 13, 2024</a:t>
          </a:r>
        </a:p>
        <a:p>
          <a:pPr marL="0" lvl="0" indent="0" algn="ctr" defTabSz="711200">
            <a:lnSpc>
              <a:spcPct val="100000"/>
            </a:lnSpc>
            <a:spcBef>
              <a:spcPct val="0"/>
            </a:spcBef>
            <a:spcAft>
              <a:spcPct val="35000"/>
            </a:spcAft>
            <a:buNone/>
          </a:pPr>
          <a:r>
            <a:rPr lang="en-US" sz="1600" kern="1200">
              <a:latin typeface="+mj-lt"/>
            </a:rPr>
            <a:t>Submit due process packages for Sustainability and Experts for PIOB certification</a:t>
          </a:r>
        </a:p>
      </dsp:txBody>
      <dsp:txXfrm>
        <a:off x="9116408" y="1843389"/>
        <a:ext cx="1732778" cy="1732343"/>
      </dsp:txXfrm>
    </dsp:sp>
    <dsp:sp modelId="{DD2368A8-9179-49CB-9733-5A0BD7EA491D}">
      <dsp:nvSpPr>
        <dsp:cNvPr id="0" name=""/>
        <dsp:cNvSpPr/>
      </dsp:nvSpPr>
      <dsp:spPr>
        <a:xfrm rot="2700000">
          <a:off x="5986242" y="1410006"/>
          <a:ext cx="2598653" cy="2598653"/>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6A077E-EBE5-4601-A009-2B70FB3480FC}">
      <dsp:nvSpPr>
        <dsp:cNvPr id="0" name=""/>
        <dsp:cNvSpPr/>
      </dsp:nvSpPr>
      <dsp:spPr>
        <a:xfrm>
          <a:off x="6084324" y="1496829"/>
          <a:ext cx="2425890" cy="242546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a:solidFill>
                <a:srgbClr val="007F40"/>
              </a:solidFill>
              <a:latin typeface="+mj-lt"/>
            </a:rPr>
            <a:t>Dec 2-6, 2024 IESBA </a:t>
          </a:r>
        </a:p>
        <a:p>
          <a:pPr marL="0" lvl="0" indent="0" algn="ctr" defTabSz="711200">
            <a:lnSpc>
              <a:spcPct val="100000"/>
            </a:lnSpc>
            <a:spcBef>
              <a:spcPct val="0"/>
            </a:spcBef>
            <a:spcAft>
              <a:spcPct val="35000"/>
            </a:spcAft>
            <a:buNone/>
          </a:pPr>
          <a:r>
            <a:rPr lang="en-US" sz="1600" kern="1200">
              <a:latin typeface="+mj-lt"/>
            </a:rPr>
            <a:t>Present final proposals for </a:t>
          </a:r>
          <a:r>
            <a:rPr lang="en-US" sz="1600" b="1" kern="1200">
              <a:solidFill>
                <a:srgbClr val="0070C0"/>
              </a:solidFill>
              <a:latin typeface="+mj-lt"/>
            </a:rPr>
            <a:t>approval</a:t>
          </a:r>
        </a:p>
      </dsp:txBody>
      <dsp:txXfrm>
        <a:off x="6430879" y="1843389"/>
        <a:ext cx="1732778" cy="1732343"/>
      </dsp:txXfrm>
    </dsp:sp>
    <dsp:sp modelId="{D9C5A234-6D2F-469A-A225-6552B2E73E20}">
      <dsp:nvSpPr>
        <dsp:cNvPr id="0" name=""/>
        <dsp:cNvSpPr/>
      </dsp:nvSpPr>
      <dsp:spPr>
        <a:xfrm rot="2700000">
          <a:off x="3311857" y="1410006"/>
          <a:ext cx="2598653" cy="2598653"/>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EE4B88-CC6F-427E-8FCA-CDC8E771D249}">
      <dsp:nvSpPr>
        <dsp:cNvPr id="0" name=""/>
        <dsp:cNvSpPr/>
      </dsp:nvSpPr>
      <dsp:spPr>
        <a:xfrm>
          <a:off x="3398796" y="1496829"/>
          <a:ext cx="2425890" cy="242546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dirty="0">
              <a:solidFill>
                <a:srgbClr val="007F40"/>
              </a:solidFill>
              <a:latin typeface="+mj-lt"/>
            </a:rPr>
            <a:t>Nov 19, 2024 IESBA </a:t>
          </a:r>
        </a:p>
        <a:p>
          <a:pPr marL="0" lvl="0" indent="0" algn="ctr" defTabSz="711200">
            <a:lnSpc>
              <a:spcPct val="100000"/>
            </a:lnSpc>
            <a:spcBef>
              <a:spcPct val="0"/>
            </a:spcBef>
            <a:spcAft>
              <a:spcPct val="35000"/>
            </a:spcAft>
            <a:buNone/>
          </a:pPr>
          <a:r>
            <a:rPr lang="en-US" sz="1600" kern="1200" dirty="0">
              <a:latin typeface="+mj-lt"/>
            </a:rPr>
            <a:t>Materials to be posted</a:t>
          </a:r>
        </a:p>
      </dsp:txBody>
      <dsp:txXfrm>
        <a:off x="3745351" y="1843389"/>
        <a:ext cx="1732778" cy="1732343"/>
      </dsp:txXfrm>
    </dsp:sp>
    <dsp:sp modelId="{3D83D4FC-97C6-4425-9A0C-66E14F610B47}">
      <dsp:nvSpPr>
        <dsp:cNvPr id="0" name=""/>
        <dsp:cNvSpPr/>
      </dsp:nvSpPr>
      <dsp:spPr>
        <a:xfrm rot="2700000">
          <a:off x="626329" y="1410006"/>
          <a:ext cx="2598653" cy="2598653"/>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B41BC4-A6C5-4B4C-8E96-3AE325B8D28E}">
      <dsp:nvSpPr>
        <dsp:cNvPr id="0" name=""/>
        <dsp:cNvSpPr/>
      </dsp:nvSpPr>
      <dsp:spPr>
        <a:xfrm>
          <a:off x="713267" y="1496829"/>
          <a:ext cx="2425890" cy="2425463"/>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1" kern="1200" dirty="0">
              <a:solidFill>
                <a:srgbClr val="007F40"/>
              </a:solidFill>
              <a:latin typeface="+mj-lt"/>
            </a:rPr>
            <a:t>Nov 13, 2024</a:t>
          </a:r>
        </a:p>
        <a:p>
          <a:pPr marL="0" lvl="0" indent="0" algn="ctr" defTabSz="711200">
            <a:lnSpc>
              <a:spcPct val="100000"/>
            </a:lnSpc>
            <a:spcBef>
              <a:spcPct val="0"/>
            </a:spcBef>
            <a:spcAft>
              <a:spcPct val="35000"/>
            </a:spcAft>
            <a:buNone/>
          </a:pPr>
          <a:r>
            <a:rPr lang="en-US" sz="1600" kern="1200" dirty="0">
              <a:latin typeface="+mj-lt"/>
            </a:rPr>
            <a:t>Task Force meeting (virtual)</a:t>
          </a:r>
        </a:p>
      </dsp:txBody>
      <dsp:txXfrm>
        <a:off x="1059823" y="1843389"/>
        <a:ext cx="1732778" cy="1732343"/>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11/6/2024</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552484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9696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2000" b="1" dirty="0">
              <a:highlight>
                <a:srgbClr val="FFFF00"/>
              </a:highligh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4975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014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a:p>
        </p:txBody>
      </p:sp>
    </p:spTree>
    <p:extLst>
      <p:ext uri="{BB962C8B-B14F-4D97-AF65-F5344CB8AC3E}">
        <p14:creationId xmlns:p14="http://schemas.microsoft.com/office/powerpoint/2010/main" val="1472207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a:p>
        </p:txBody>
      </p:sp>
    </p:spTree>
    <p:extLst>
      <p:ext uri="{BB962C8B-B14F-4D97-AF65-F5344CB8AC3E}">
        <p14:creationId xmlns:p14="http://schemas.microsoft.com/office/powerpoint/2010/main" val="620699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6418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5603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879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1327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2382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5667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96581695"/>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2348474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555092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36927041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5662916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70858540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38408432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104152203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70211674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4417996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0339588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77060766"/>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7482703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1619481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39369227"/>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798628661"/>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728052830"/>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639268355"/>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2100296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973788581"/>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30884865"/>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11/6/2024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69052681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96139539"/>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160229273"/>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04439801"/>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690498065"/>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62281877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64149749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39675610"/>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12520378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0417380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3168039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11/6/2024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562106913"/>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 id="2147483947"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3889111142"/>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 id="2147484011" r:id="rId13"/>
    <p:sldLayoutId id="2147484012"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557EA7-907D-4000-B7CA-7D3B1AE0409C}"/>
              </a:ext>
            </a:extLst>
          </p:cNvPr>
          <p:cNvSpPr>
            <a:spLocks noGrp="1"/>
          </p:cNvSpPr>
          <p:nvPr>
            <p:ph type="body" sz="quarter" idx="14"/>
          </p:nvPr>
        </p:nvSpPr>
        <p:spPr>
          <a:xfrm>
            <a:off x="764488" y="4964627"/>
            <a:ext cx="9907588" cy="1179868"/>
          </a:xfrm>
        </p:spPr>
        <p:txBody>
          <a:bodyPr>
            <a:normAutofit fontScale="92500" lnSpcReduction="20000"/>
          </a:bodyPr>
          <a:lstStyle/>
          <a:p>
            <a:r>
              <a:rPr lang="en-US" sz="2400" dirty="0">
                <a:latin typeface="+mj-lt"/>
                <a:cs typeface="Arial" panose="020B0604020202020204" pitchFamily="34" charset="0"/>
              </a:rPr>
              <a:t>Laurie Endsley, Vice-chair and Task Force Chair</a:t>
            </a:r>
          </a:p>
          <a:p>
            <a:r>
              <a:rPr lang="en-US" sz="2400" dirty="0">
                <a:latin typeface="+mj-lt"/>
                <a:cs typeface="Arial" panose="020B0604020202020204" pitchFamily="34" charset="0"/>
              </a:rPr>
              <a:t>Kam Leung, IESBA Principal</a:t>
            </a:r>
          </a:p>
          <a:p>
            <a:r>
              <a:rPr lang="en-US" sz="2400" dirty="0">
                <a:latin typeface="+mj-lt"/>
                <a:cs typeface="Arial" panose="020B0604020202020204" pitchFamily="34" charset="0"/>
              </a:rPr>
              <a:t>Joanna Bernard, IESBA Senior Manager</a:t>
            </a:r>
          </a:p>
        </p:txBody>
      </p:sp>
      <p:sp>
        <p:nvSpPr>
          <p:cNvPr id="3" name="Text Placeholder 2">
            <a:extLst>
              <a:ext uri="{FF2B5EF4-FFF2-40B4-BE49-F238E27FC236}">
                <a16:creationId xmlns:a16="http://schemas.microsoft.com/office/drawing/2014/main" id="{7A6BC7E8-7EBA-4931-A8E0-DB6973025F9D}"/>
              </a:ext>
            </a:extLst>
          </p:cNvPr>
          <p:cNvSpPr>
            <a:spLocks noGrp="1"/>
          </p:cNvSpPr>
          <p:nvPr>
            <p:ph type="body" sz="quarter" idx="11"/>
          </p:nvPr>
        </p:nvSpPr>
        <p:spPr/>
        <p:txBody>
          <a:bodyPr/>
          <a:lstStyle/>
          <a:p>
            <a:r>
              <a:rPr lang="en-US">
                <a:latin typeface="+mj-lt"/>
                <a:cs typeface="Arial" panose="020B0604020202020204" pitchFamily="34" charset="0"/>
              </a:rPr>
              <a:t>IESBA Meeting, November 8, 2024, Virtual</a:t>
            </a:r>
          </a:p>
        </p:txBody>
      </p:sp>
      <p:sp>
        <p:nvSpPr>
          <p:cNvPr id="4" name="Text Placeholder 3">
            <a:extLst>
              <a:ext uri="{FF2B5EF4-FFF2-40B4-BE49-F238E27FC236}">
                <a16:creationId xmlns:a16="http://schemas.microsoft.com/office/drawing/2014/main" id="{B782FC71-7D53-421E-A76D-72D8965A9F9F}"/>
              </a:ext>
            </a:extLst>
          </p:cNvPr>
          <p:cNvSpPr>
            <a:spLocks noGrp="1"/>
          </p:cNvSpPr>
          <p:nvPr>
            <p:ph type="body" sz="quarter" idx="12"/>
          </p:nvPr>
        </p:nvSpPr>
        <p:spPr>
          <a:xfrm>
            <a:off x="765175" y="894824"/>
            <a:ext cx="10949497" cy="2417876"/>
          </a:xfrm>
        </p:spPr>
        <p:txBody>
          <a:bodyPr>
            <a:normAutofit/>
          </a:bodyPr>
          <a:lstStyle/>
          <a:p>
            <a:r>
              <a:rPr lang="en-US" sz="4800" dirty="0">
                <a:latin typeface="+mj-lt"/>
                <a:cs typeface="Arial" panose="020B0604020202020204" pitchFamily="34" charset="0"/>
              </a:rPr>
              <a:t>Using the Work of an External Expert</a:t>
            </a:r>
          </a:p>
        </p:txBody>
      </p:sp>
      <p:sp>
        <p:nvSpPr>
          <p:cNvPr id="7" name="TextBox 6">
            <a:extLst>
              <a:ext uri="{FF2B5EF4-FFF2-40B4-BE49-F238E27FC236}">
                <a16:creationId xmlns:a16="http://schemas.microsoft.com/office/drawing/2014/main" id="{8945E696-BDBD-DA56-13E8-5EE2DEA3645C}"/>
              </a:ext>
            </a:extLst>
          </p:cNvPr>
          <p:cNvSpPr txBox="1"/>
          <p:nvPr/>
        </p:nvSpPr>
        <p:spPr>
          <a:xfrm>
            <a:off x="9567512" y="0"/>
            <a:ext cx="2624489" cy="1077218"/>
          </a:xfrm>
          <a:prstGeom prst="rect">
            <a:avLst/>
          </a:prstGeom>
          <a:noFill/>
        </p:spPr>
        <p:txBody>
          <a:bodyPr wrap="square">
            <a:spAutoFit/>
          </a:bodyPr>
          <a:lstStyle/>
          <a:p>
            <a:pPr algn="r"/>
            <a:r>
              <a:rPr lang="en-US" sz="3200" b="1" dirty="0">
                <a:latin typeface="+mj-lt"/>
              </a:rPr>
              <a:t>Agenda Item </a:t>
            </a:r>
          </a:p>
          <a:p>
            <a:pPr algn="r"/>
            <a:r>
              <a:rPr lang="en-US" sz="3200" b="1" dirty="0">
                <a:latin typeface="+mj-lt"/>
              </a:rPr>
              <a:t>2-A</a:t>
            </a:r>
          </a:p>
        </p:txBody>
      </p:sp>
    </p:spTree>
    <p:extLst>
      <p:ext uri="{BB962C8B-B14F-4D97-AF65-F5344CB8AC3E}">
        <p14:creationId xmlns:p14="http://schemas.microsoft.com/office/powerpoint/2010/main" val="1029442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fontScale="90000"/>
          </a:bodyPr>
          <a:lstStyle/>
          <a:p>
            <a:r>
              <a:rPr lang="en-US" sz="3600" dirty="0">
                <a:latin typeface="+mj-lt"/>
              </a:rPr>
              <a:t>Objectivity Evaluation - Factor and Example of SRT:</a:t>
            </a:r>
            <a:br>
              <a:rPr lang="en-US" sz="3600" dirty="0">
                <a:latin typeface="+mj-lt"/>
              </a:rPr>
            </a:br>
            <a:r>
              <a:rPr lang="en-US" sz="3600" dirty="0">
                <a:latin typeface="+mj-lt"/>
              </a:rPr>
              <a:t>	Reinstatement of ED text with revisions in yellow</a:t>
            </a:r>
          </a:p>
        </p:txBody>
      </p:sp>
      <p:sp>
        <p:nvSpPr>
          <p:cNvPr id="2" name="Content Placeholder 1">
            <a:extLst>
              <a:ext uri="{FF2B5EF4-FFF2-40B4-BE49-F238E27FC236}">
                <a16:creationId xmlns:a16="http://schemas.microsoft.com/office/drawing/2014/main" id="{504E0C91-D41A-D2E4-E9F7-05C238024A4D}"/>
              </a:ext>
            </a:extLst>
          </p:cNvPr>
          <p:cNvSpPr txBox="1">
            <a:spLocks/>
          </p:cNvSpPr>
          <p:nvPr/>
        </p:nvSpPr>
        <p:spPr>
          <a:xfrm>
            <a:off x="838200" y="1315963"/>
            <a:ext cx="10654364" cy="5405512"/>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dirty="0">
                <a:latin typeface="+mj-lt"/>
              </a:rPr>
              <a:t>390.8 A2 </a:t>
            </a:r>
          </a:p>
          <a:p>
            <a:pPr marL="0" indent="0">
              <a:lnSpc>
                <a:spcPct val="114000"/>
              </a:lnSpc>
              <a:spcBef>
                <a:spcPts val="0"/>
              </a:spcBef>
              <a:buSzPct val="100000"/>
              <a:buNone/>
            </a:pPr>
            <a:r>
              <a:rPr lang="en-US" sz="2000" dirty="0">
                <a:latin typeface="+mj-lt"/>
              </a:rPr>
              <a:t>Factors that are relevant in identifying threats to the objectivity of the external expert for the period during which the external expert is performing the work include: …</a:t>
            </a:r>
          </a:p>
          <a:p>
            <a:pPr marL="346075" indent="-346075">
              <a:lnSpc>
                <a:spcPct val="114000"/>
              </a:lnSpc>
              <a:spcBef>
                <a:spcPts val="0"/>
              </a:spcBef>
              <a:buSzPct val="100000"/>
              <a:buNone/>
            </a:pPr>
            <a:r>
              <a:rPr lang="en-US" sz="2000" dirty="0">
                <a:latin typeface="+mj-lt"/>
              </a:rPr>
              <a:t>•	Whether the external expert will evaluate or rely on any previous judgments made or activities performed by the external expert or their employing organization in relation </a:t>
            </a:r>
            <a:r>
              <a:rPr lang="en-US" sz="2000" dirty="0">
                <a:highlight>
                  <a:srgbClr val="FFFF00"/>
                </a:highlight>
                <a:latin typeface="+mj-lt"/>
              </a:rPr>
              <a:t>to the subject matter of the external expert’s work</a:t>
            </a:r>
            <a:r>
              <a:rPr lang="en-US" sz="2000" dirty="0">
                <a:latin typeface="+mj-lt"/>
              </a:rPr>
              <a:t>.</a:t>
            </a:r>
          </a:p>
          <a:p>
            <a:pPr marL="0" indent="0">
              <a:lnSpc>
                <a:spcPct val="114000"/>
              </a:lnSpc>
              <a:spcBef>
                <a:spcPts val="0"/>
              </a:spcBef>
              <a:buSzPct val="100000"/>
              <a:buNone/>
            </a:pPr>
            <a:endParaRPr lang="en-US" sz="2000" dirty="0">
              <a:latin typeface="+mj-lt"/>
            </a:endParaRPr>
          </a:p>
          <a:p>
            <a:pPr marL="0" indent="0">
              <a:lnSpc>
                <a:spcPct val="114000"/>
              </a:lnSpc>
              <a:spcBef>
                <a:spcPts val="0"/>
              </a:spcBef>
              <a:buSzPct val="100000"/>
              <a:buNone/>
            </a:pPr>
            <a:r>
              <a:rPr lang="en-US" sz="2000" dirty="0">
                <a:latin typeface="+mj-lt"/>
              </a:rPr>
              <a:t>390.8 A3	</a:t>
            </a:r>
          </a:p>
          <a:p>
            <a:pPr marL="0" indent="0">
              <a:lnSpc>
                <a:spcPct val="114000"/>
              </a:lnSpc>
              <a:spcBef>
                <a:spcPts val="0"/>
              </a:spcBef>
              <a:buSzPct val="100000"/>
              <a:buNone/>
            </a:pPr>
            <a:r>
              <a:rPr lang="en-US" sz="2000" dirty="0">
                <a:latin typeface="+mj-lt"/>
              </a:rPr>
              <a:t>Examples of previous judgments made or activities performed by an external expert or their employing organization that might create a threat to the external expert’s objectivity include: </a:t>
            </a:r>
          </a:p>
          <a:p>
            <a:pPr marL="346075" indent="-346075">
              <a:lnSpc>
                <a:spcPct val="114000"/>
              </a:lnSpc>
              <a:spcBef>
                <a:spcPts val="0"/>
              </a:spcBef>
              <a:buSzPct val="100000"/>
              <a:buNone/>
            </a:pPr>
            <a:r>
              <a:rPr lang="en-US" sz="2000" dirty="0">
                <a:latin typeface="+mj-lt"/>
              </a:rPr>
              <a:t>•	Having advised the entity on the matter for which the external expert is performing the work.</a:t>
            </a:r>
          </a:p>
          <a:p>
            <a:pPr marL="346075" indent="-346075">
              <a:lnSpc>
                <a:spcPct val="114000"/>
              </a:lnSpc>
              <a:spcBef>
                <a:spcPts val="0"/>
              </a:spcBef>
              <a:buSzPct val="100000"/>
              <a:buNone/>
            </a:pPr>
            <a:r>
              <a:rPr lang="en-US" sz="2000" dirty="0">
                <a:latin typeface="+mj-lt"/>
              </a:rPr>
              <a:t>•	Having produced data or other information, </a:t>
            </a:r>
            <a:r>
              <a:rPr lang="en-US" sz="2000" dirty="0">
                <a:highlight>
                  <a:srgbClr val="FFFF00"/>
                </a:highlight>
                <a:latin typeface="+mj-lt"/>
              </a:rPr>
              <a:t>or having designed, developed, implemented, operated, maintained, monitored, updated or upgraded an IT system</a:t>
            </a:r>
            <a:r>
              <a:rPr lang="en-US" sz="2000" dirty="0">
                <a:latin typeface="+mj-lt"/>
              </a:rPr>
              <a:t>, for the entity which is then used by the external expert in performing the work or is the subject of that work.</a:t>
            </a:r>
          </a:p>
          <a:p>
            <a:pPr marL="0" indent="0">
              <a:lnSpc>
                <a:spcPct val="114000"/>
              </a:lnSpc>
              <a:spcBef>
                <a:spcPts val="0"/>
              </a:spcBef>
              <a:buNone/>
            </a:pPr>
            <a:endParaRPr lang="en-US" sz="2000" dirty="0">
              <a:latin typeface="+mj-lt"/>
            </a:endParaRPr>
          </a:p>
        </p:txBody>
      </p:sp>
    </p:spTree>
    <p:extLst>
      <p:ext uri="{BB962C8B-B14F-4D97-AF65-F5344CB8AC3E}">
        <p14:creationId xmlns:p14="http://schemas.microsoft.com/office/powerpoint/2010/main" val="4029699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a:bodyPr>
          <a:lstStyle/>
          <a:p>
            <a:r>
              <a:rPr lang="en-US" sz="3600" dirty="0">
                <a:latin typeface="+mj-lt"/>
              </a:rPr>
              <a:t>Pressure: Two examples added</a:t>
            </a:r>
          </a:p>
        </p:txBody>
      </p:sp>
      <p:sp>
        <p:nvSpPr>
          <p:cNvPr id="2" name="Content Placeholder 1">
            <a:extLst>
              <a:ext uri="{FF2B5EF4-FFF2-40B4-BE49-F238E27FC236}">
                <a16:creationId xmlns:a16="http://schemas.microsoft.com/office/drawing/2014/main" id="{504E0C91-D41A-D2E4-E9F7-05C238024A4D}"/>
              </a:ext>
            </a:extLst>
          </p:cNvPr>
          <p:cNvSpPr txBox="1">
            <a:spLocks/>
          </p:cNvSpPr>
          <p:nvPr/>
        </p:nvSpPr>
        <p:spPr>
          <a:xfrm>
            <a:off x="655319" y="1133400"/>
            <a:ext cx="5004335" cy="5405512"/>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dirty="0">
                <a:latin typeface="+mj-lt"/>
              </a:rPr>
              <a:t>390.10 A2	</a:t>
            </a:r>
          </a:p>
          <a:p>
            <a:pPr marL="0" indent="0">
              <a:lnSpc>
                <a:spcPct val="114000"/>
              </a:lnSpc>
              <a:spcBef>
                <a:spcPts val="0"/>
              </a:spcBef>
              <a:buSzPct val="100000"/>
              <a:buNone/>
            </a:pPr>
            <a:r>
              <a:rPr lang="en-US" sz="2000" dirty="0">
                <a:latin typeface="+mj-lt"/>
              </a:rPr>
              <a:t>A professional accountant might face pressure </a:t>
            </a:r>
            <a:r>
              <a:rPr lang="en-US" sz="2000" dirty="0">
                <a:solidFill>
                  <a:schemeClr val="accent1"/>
                </a:solidFill>
                <a:latin typeface="+mj-lt"/>
              </a:rPr>
              <a:t>to breach the fundamental principles if the accountant encounters difficulties in concluding</a:t>
            </a:r>
            <a:r>
              <a:rPr lang="en-US" sz="2000" dirty="0">
                <a:latin typeface="+mj-lt"/>
              </a:rPr>
              <a:t>, or is unable to conclude, that the external expert has the necessary competence, capabilities and objectivity for the accountant’s purposes when the external expert has already performed a significant portion of their work. In such circumstances, Section 270 is relevant in considering how to address such pressure. </a:t>
            </a:r>
          </a:p>
        </p:txBody>
      </p:sp>
      <p:sp>
        <p:nvSpPr>
          <p:cNvPr id="4" name="Content Placeholder 1">
            <a:extLst>
              <a:ext uri="{FF2B5EF4-FFF2-40B4-BE49-F238E27FC236}">
                <a16:creationId xmlns:a16="http://schemas.microsoft.com/office/drawing/2014/main" id="{504E0C91-D41A-D2E4-E9F7-05C238024A4D}"/>
              </a:ext>
            </a:extLst>
          </p:cNvPr>
          <p:cNvSpPr txBox="1">
            <a:spLocks/>
          </p:cNvSpPr>
          <p:nvPr/>
        </p:nvSpPr>
        <p:spPr>
          <a:xfrm>
            <a:off x="6096000" y="1111451"/>
            <a:ext cx="5947611" cy="5405512"/>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i="1" dirty="0">
                <a:latin typeface="+mj-lt"/>
              </a:rPr>
              <a:t>Identifying Threats </a:t>
            </a:r>
          </a:p>
          <a:p>
            <a:pPr marL="0" indent="0">
              <a:lnSpc>
                <a:spcPct val="114000"/>
              </a:lnSpc>
              <a:spcBef>
                <a:spcPts val="0"/>
              </a:spcBef>
              <a:buSzPct val="100000"/>
              <a:buNone/>
            </a:pPr>
            <a:r>
              <a:rPr lang="en-US" sz="2000" dirty="0">
                <a:latin typeface="+mj-lt"/>
              </a:rPr>
              <a:t>390. 23 A1	</a:t>
            </a:r>
          </a:p>
          <a:p>
            <a:pPr marL="0" indent="0">
              <a:lnSpc>
                <a:spcPct val="114000"/>
              </a:lnSpc>
              <a:spcBef>
                <a:spcPts val="0"/>
              </a:spcBef>
              <a:buSzPct val="100000"/>
              <a:buNone/>
            </a:pPr>
            <a:r>
              <a:rPr lang="en-US" sz="2000" dirty="0">
                <a:latin typeface="+mj-lt"/>
              </a:rPr>
              <a:t>Examples of facts and circumstances that might create threats to a professional accountant’s compliance with the fundamental principles when using an external expert’s work include: </a:t>
            </a:r>
          </a:p>
          <a:p>
            <a:pPr marL="0" indent="0">
              <a:lnSpc>
                <a:spcPct val="114000"/>
              </a:lnSpc>
              <a:spcBef>
                <a:spcPts val="0"/>
              </a:spcBef>
              <a:buSzPct val="100000"/>
              <a:buNone/>
            </a:pPr>
            <a:r>
              <a:rPr lang="en-US" sz="2000" dirty="0">
                <a:latin typeface="+mj-lt"/>
              </a:rPr>
              <a:t>…</a:t>
            </a:r>
          </a:p>
          <a:p>
            <a:pPr marL="0" indent="0">
              <a:lnSpc>
                <a:spcPct val="114000"/>
              </a:lnSpc>
              <a:spcBef>
                <a:spcPts val="0"/>
              </a:spcBef>
              <a:buSzPct val="100000"/>
              <a:buNone/>
            </a:pPr>
            <a:r>
              <a:rPr lang="en-US" sz="2000" dirty="0">
                <a:latin typeface="+mj-lt"/>
              </a:rPr>
              <a:t>(e)	Intimidation threats</a:t>
            </a:r>
          </a:p>
          <a:p>
            <a:pPr marL="1319213" indent="-404813">
              <a:lnSpc>
                <a:spcPct val="114000"/>
              </a:lnSpc>
              <a:spcBef>
                <a:spcPts val="0"/>
              </a:spcBef>
              <a:buSzPct val="100000"/>
              <a:buNone/>
            </a:pPr>
            <a:r>
              <a:rPr lang="en-US" sz="2000" dirty="0">
                <a:latin typeface="+mj-lt"/>
              </a:rPr>
              <a:t>•	A professional accountant feels pressure to defer to the external expert’s opinion due to the external expert’s perceived authority. </a:t>
            </a:r>
          </a:p>
          <a:p>
            <a:pPr marL="1319213" indent="-404813">
              <a:lnSpc>
                <a:spcPct val="114000"/>
              </a:lnSpc>
              <a:spcBef>
                <a:spcPts val="0"/>
              </a:spcBef>
              <a:buSzPct val="100000"/>
              <a:buNone/>
            </a:pPr>
            <a:r>
              <a:rPr lang="en-US" sz="2000" dirty="0">
                <a:latin typeface="+mj-lt"/>
              </a:rPr>
              <a:t>•	</a:t>
            </a:r>
            <a:r>
              <a:rPr lang="en-US" sz="2000" u="sng" dirty="0">
                <a:latin typeface="+mj-lt"/>
              </a:rPr>
              <a:t>A professional accountant feels pressure to use the work of an external expert in order </a:t>
            </a:r>
            <a:r>
              <a:rPr lang="en-US" sz="2000" u="sng" dirty="0">
                <a:solidFill>
                  <a:schemeClr val="accent1"/>
                </a:solidFill>
                <a:latin typeface="+mj-lt"/>
              </a:rPr>
              <a:t>to meet internal or external targets and expectations</a:t>
            </a:r>
            <a:r>
              <a:rPr lang="en-US" sz="2000" u="sng" dirty="0">
                <a:latin typeface="+mj-lt"/>
              </a:rPr>
              <a:t>. </a:t>
            </a:r>
          </a:p>
        </p:txBody>
      </p:sp>
    </p:spTree>
    <p:extLst>
      <p:ext uri="{BB962C8B-B14F-4D97-AF65-F5344CB8AC3E}">
        <p14:creationId xmlns:p14="http://schemas.microsoft.com/office/powerpoint/2010/main" val="3845321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4" y="0"/>
            <a:ext cx="11630025" cy="1068518"/>
          </a:xfrm>
        </p:spPr>
        <p:txBody>
          <a:bodyPr>
            <a:noAutofit/>
          </a:bodyPr>
          <a:lstStyle/>
          <a:p>
            <a:r>
              <a:rPr lang="en-US" sz="3200" dirty="0">
                <a:latin typeface="+mj-lt"/>
              </a:rPr>
              <a:t>Safeguards</a:t>
            </a:r>
          </a:p>
        </p:txBody>
      </p:sp>
      <p:sp>
        <p:nvSpPr>
          <p:cNvPr id="4" name="Content Placeholder 1">
            <a:extLst>
              <a:ext uri="{FF2B5EF4-FFF2-40B4-BE49-F238E27FC236}">
                <a16:creationId xmlns:a16="http://schemas.microsoft.com/office/drawing/2014/main" id="{11F341AC-33F8-9B2F-3AB7-B36B6EC565FB}"/>
              </a:ext>
            </a:extLst>
          </p:cNvPr>
          <p:cNvSpPr txBox="1">
            <a:spLocks/>
          </p:cNvSpPr>
          <p:nvPr/>
        </p:nvSpPr>
        <p:spPr>
          <a:xfrm>
            <a:off x="561974" y="1366787"/>
            <a:ext cx="9871811" cy="2483318"/>
          </a:xfrm>
          <a:prstGeom prst="rect">
            <a:avLst/>
          </a:prstGeom>
          <a:solidFill>
            <a:schemeClr val="accent5">
              <a:lumMod val="20000"/>
              <a:lumOff val="80000"/>
            </a:schemeClr>
          </a:solidFill>
        </p:spPr>
        <p:txBody>
          <a:bodyPr anchor="ctr"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1963" indent="-461963">
              <a:lnSpc>
                <a:spcPct val="114000"/>
              </a:lnSpc>
              <a:spcBef>
                <a:spcPts val="0"/>
              </a:spcBef>
              <a:buSzPct val="100000"/>
            </a:pPr>
            <a:r>
              <a:rPr lang="en-US" sz="2000" dirty="0">
                <a:latin typeface="+mj-lt"/>
              </a:rPr>
              <a:t>All Professional Services – Not realistic for SMPs as they may not have (a) qualified personnel at their disposal; and (b) sufficient individuals-practice to set up ethical walls </a:t>
            </a:r>
          </a:p>
          <a:p>
            <a:pPr marL="461963" indent="-461963">
              <a:lnSpc>
                <a:spcPct val="114000"/>
              </a:lnSpc>
              <a:spcBef>
                <a:spcPts val="600"/>
              </a:spcBef>
              <a:buSzPct val="100000"/>
            </a:pPr>
            <a:r>
              <a:rPr lang="en-US" sz="2000" dirty="0">
                <a:latin typeface="+mj-lt"/>
              </a:rPr>
              <a:t>Audit and other Assurance – Not practical in real life as an EE will not see a need to dispose of financial interests or modify the significance of their business relationship, and rather focus on other market requests</a:t>
            </a:r>
          </a:p>
        </p:txBody>
      </p:sp>
      <p:sp>
        <p:nvSpPr>
          <p:cNvPr id="6" name="Content Placeholder 1">
            <a:extLst>
              <a:ext uri="{FF2B5EF4-FFF2-40B4-BE49-F238E27FC236}">
                <a16:creationId xmlns:a16="http://schemas.microsoft.com/office/drawing/2014/main" id="{9F4A7DE7-F15A-5318-FC25-85444BB07D7C}"/>
              </a:ext>
            </a:extLst>
          </p:cNvPr>
          <p:cNvSpPr txBox="1">
            <a:spLocks/>
          </p:cNvSpPr>
          <p:nvPr/>
        </p:nvSpPr>
        <p:spPr>
          <a:xfrm>
            <a:off x="561974" y="4076971"/>
            <a:ext cx="9508959" cy="639409"/>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dirty="0">
                <a:latin typeface="+mj-lt"/>
              </a:rPr>
              <a:t>TF welcomes other suggestions for safeguards. </a:t>
            </a:r>
          </a:p>
        </p:txBody>
      </p:sp>
    </p:spTree>
    <p:extLst>
      <p:ext uri="{BB962C8B-B14F-4D97-AF65-F5344CB8AC3E}">
        <p14:creationId xmlns:p14="http://schemas.microsoft.com/office/powerpoint/2010/main" val="1078249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4" y="0"/>
            <a:ext cx="11630025" cy="1068518"/>
          </a:xfrm>
        </p:spPr>
        <p:txBody>
          <a:bodyPr>
            <a:noAutofit/>
          </a:bodyPr>
          <a:lstStyle/>
          <a:p>
            <a:r>
              <a:rPr lang="en-US" sz="3200" dirty="0">
                <a:latin typeface="+mj-lt"/>
              </a:rPr>
              <a:t>Others</a:t>
            </a:r>
          </a:p>
        </p:txBody>
      </p:sp>
      <p:graphicFrame>
        <p:nvGraphicFramePr>
          <p:cNvPr id="7" name="Table 6">
            <a:extLst>
              <a:ext uri="{FF2B5EF4-FFF2-40B4-BE49-F238E27FC236}">
                <a16:creationId xmlns:a16="http://schemas.microsoft.com/office/drawing/2014/main" id="{EA6FFDA2-98F1-EB5F-2DB7-2AF01AAED313}"/>
              </a:ext>
            </a:extLst>
          </p:cNvPr>
          <p:cNvGraphicFramePr>
            <a:graphicFrameLocks noGrp="1"/>
          </p:cNvGraphicFramePr>
          <p:nvPr>
            <p:extLst>
              <p:ext uri="{D42A27DB-BD31-4B8C-83A1-F6EECF244321}">
                <p14:modId xmlns:p14="http://schemas.microsoft.com/office/powerpoint/2010/main" val="1518533313"/>
              </p:ext>
            </p:extLst>
          </p:nvPr>
        </p:nvGraphicFramePr>
        <p:xfrm>
          <a:off x="636337" y="1345307"/>
          <a:ext cx="10630836" cy="5125720"/>
        </p:xfrm>
        <a:graphic>
          <a:graphicData uri="http://schemas.openxmlformats.org/drawingml/2006/table">
            <a:tbl>
              <a:tblPr firstRow="1" bandRow="1">
                <a:tableStyleId>{5C22544A-7EE6-4342-B048-85BDC9FD1C3A}</a:tableStyleId>
              </a:tblPr>
              <a:tblGrid>
                <a:gridCol w="3704657">
                  <a:extLst>
                    <a:ext uri="{9D8B030D-6E8A-4147-A177-3AD203B41FA5}">
                      <a16:colId xmlns:a16="http://schemas.microsoft.com/office/drawing/2014/main" val="2868838904"/>
                    </a:ext>
                  </a:extLst>
                </a:gridCol>
                <a:gridCol w="6926179">
                  <a:extLst>
                    <a:ext uri="{9D8B030D-6E8A-4147-A177-3AD203B41FA5}">
                      <a16:colId xmlns:a16="http://schemas.microsoft.com/office/drawing/2014/main" val="1531003519"/>
                    </a:ext>
                  </a:extLst>
                </a:gridCol>
              </a:tblGrid>
              <a:tr h="370840">
                <a:tc>
                  <a:txBody>
                    <a:bodyPr/>
                    <a:lstStyle/>
                    <a:p>
                      <a:r>
                        <a:rPr lang="en-US" dirty="0">
                          <a:latin typeface="+mj-lt"/>
                        </a:rPr>
                        <a:t>Matter</a:t>
                      </a:r>
                    </a:p>
                  </a:txBody>
                  <a:tcPr/>
                </a:tc>
                <a:tc>
                  <a:txBody>
                    <a:bodyPr/>
                    <a:lstStyle/>
                    <a:p>
                      <a:r>
                        <a:rPr lang="en-US" dirty="0">
                          <a:latin typeface="+mj-lt"/>
                        </a:rPr>
                        <a:t>TF Proposal</a:t>
                      </a:r>
                    </a:p>
                  </a:txBody>
                  <a:tcPr/>
                </a:tc>
                <a:extLst>
                  <a:ext uri="{0D108BD9-81ED-4DB2-BD59-A6C34878D82A}">
                    <a16:rowId xmlns:a16="http://schemas.microsoft.com/office/drawing/2014/main" val="2103564804"/>
                  </a:ext>
                </a:extLst>
              </a:tr>
              <a:tr h="370840">
                <a:tc>
                  <a:txBody>
                    <a:bodyPr/>
                    <a:lstStyle/>
                    <a:p>
                      <a:r>
                        <a:rPr lang="en-US" dirty="0">
                          <a:latin typeface="+mj-lt"/>
                        </a:rPr>
                        <a:t>Multiple experts – the issue is unclear</a:t>
                      </a:r>
                    </a:p>
                    <a:p>
                      <a:endParaRPr lang="en-US" dirty="0">
                        <a:latin typeface="+mj-lt"/>
                      </a:endParaRPr>
                    </a:p>
                  </a:txBody>
                  <a:tcPr/>
                </a:tc>
                <a:tc>
                  <a:txBody>
                    <a:bodyPr/>
                    <a:lstStyle/>
                    <a:p>
                      <a:r>
                        <a:rPr lang="en-US" dirty="0">
                          <a:latin typeface="+mj-lt"/>
                        </a:rPr>
                        <a:t>Paragraphs withdrawn, as the key issue (over-reliance) is already addressed within the text under Identifying Threats</a:t>
                      </a:r>
                    </a:p>
                  </a:txBody>
                  <a:tcPr/>
                </a:tc>
                <a:extLst>
                  <a:ext uri="{0D108BD9-81ED-4DB2-BD59-A6C34878D82A}">
                    <a16:rowId xmlns:a16="http://schemas.microsoft.com/office/drawing/2014/main" val="1890015685"/>
                  </a:ext>
                </a:extLst>
              </a:tr>
              <a:tr h="370840">
                <a:tc>
                  <a:txBody>
                    <a:bodyPr/>
                    <a:lstStyle/>
                    <a:p>
                      <a:r>
                        <a:rPr lang="en-US" dirty="0">
                          <a:latin typeface="+mj-lt"/>
                        </a:rPr>
                        <a:t>Inherent limitations in evaluating external expert’s CCO – seems irrelevant now due to the prohibition</a:t>
                      </a:r>
                    </a:p>
                    <a:p>
                      <a:endParaRPr lang="en-US" dirty="0">
                        <a:latin typeface="+mj-lt"/>
                      </a:endParaRPr>
                    </a:p>
                  </a:txBody>
                  <a:tcPr/>
                </a:tc>
                <a:tc>
                  <a:txBody>
                    <a:bodyPr/>
                    <a:lstStyle/>
                    <a:p>
                      <a:r>
                        <a:rPr lang="en-US" dirty="0">
                          <a:latin typeface="+mj-lt"/>
                        </a:rPr>
                        <a:t>Paragraph withdrawn</a:t>
                      </a:r>
                    </a:p>
                  </a:txBody>
                  <a:tcPr/>
                </a:tc>
                <a:extLst>
                  <a:ext uri="{0D108BD9-81ED-4DB2-BD59-A6C34878D82A}">
                    <a16:rowId xmlns:a16="http://schemas.microsoft.com/office/drawing/2014/main" val="1917863118"/>
                  </a:ext>
                </a:extLst>
              </a:tr>
              <a:tr h="370840">
                <a:tc>
                  <a:txBody>
                    <a:bodyPr/>
                    <a:lstStyle/>
                    <a:p>
                      <a:r>
                        <a:rPr lang="en-US" dirty="0">
                          <a:latin typeface="+mj-lt"/>
                        </a:rPr>
                        <a:t>Section 290: The external expert’s employing organization – include EO’s perspective throughout the text</a:t>
                      </a:r>
                    </a:p>
                    <a:p>
                      <a:endParaRPr lang="en-US" dirty="0">
                        <a:latin typeface="+mj-lt"/>
                      </a:endParaRPr>
                    </a:p>
                  </a:txBody>
                  <a:tcPr/>
                </a:tc>
                <a:tc>
                  <a:txBody>
                    <a:bodyPr/>
                    <a:lstStyle/>
                    <a:p>
                      <a:pPr marL="285750" indent="-285750">
                        <a:buFont typeface="Arial" panose="020B0604020202020204" pitchFamily="34" charset="0"/>
                        <a:buChar char="•"/>
                      </a:pPr>
                      <a:r>
                        <a:rPr lang="en-US" dirty="0">
                          <a:latin typeface="+mj-lt"/>
                        </a:rPr>
                        <a:t>No change as the TF did not want to shift the accountability away from the PA using the work of the EE</a:t>
                      </a:r>
                    </a:p>
                    <a:p>
                      <a:pPr marL="285750" indent="-285750">
                        <a:buFont typeface="Arial" panose="020B0604020202020204" pitchFamily="34" charset="0"/>
                        <a:buChar char="•"/>
                      </a:pPr>
                      <a:r>
                        <a:rPr lang="en-US" dirty="0">
                          <a:latin typeface="+mj-lt"/>
                        </a:rPr>
                        <a:t>Ultimately, a responsible party within the EO will sign the contract with the EE on behalf of the PA’s employing organization</a:t>
                      </a:r>
                    </a:p>
                  </a:txBody>
                  <a:tcPr/>
                </a:tc>
                <a:extLst>
                  <a:ext uri="{0D108BD9-81ED-4DB2-BD59-A6C34878D82A}">
                    <a16:rowId xmlns:a16="http://schemas.microsoft.com/office/drawing/2014/main" val="3661845247"/>
                  </a:ext>
                </a:extLst>
              </a:tr>
              <a:tr h="370840">
                <a:tc>
                  <a:txBody>
                    <a:bodyPr/>
                    <a:lstStyle/>
                    <a:p>
                      <a:r>
                        <a:rPr lang="en-US" dirty="0">
                          <a:latin typeface="+mj-lt"/>
                        </a:rPr>
                        <a:t>Review of text from a “requirements only” standalone</a:t>
                      </a:r>
                    </a:p>
                    <a:p>
                      <a:endParaRPr lang="en-US" dirty="0">
                        <a:latin typeface="+mj-lt"/>
                      </a:endParaRPr>
                    </a:p>
                  </a:txBody>
                  <a:tcPr/>
                </a:tc>
                <a:tc>
                  <a:txBody>
                    <a:bodyPr/>
                    <a:lstStyle/>
                    <a:p>
                      <a:pPr marL="285750" indent="-285750">
                        <a:buFont typeface="Arial" panose="020B0604020202020204" pitchFamily="34" charset="0"/>
                        <a:buChar char="•"/>
                      </a:pPr>
                      <a:r>
                        <a:rPr lang="en-US" sz="1800" kern="1200" dirty="0">
                          <a:solidFill>
                            <a:schemeClr val="dk1"/>
                          </a:solidFill>
                          <a:latin typeface="+mj-lt"/>
                          <a:ea typeface="+mn-ea"/>
                          <a:cs typeface="+mn-cs"/>
                        </a:rPr>
                        <a:t>Done, and deemed satisfactory. </a:t>
                      </a:r>
                    </a:p>
                    <a:p>
                      <a:pPr marL="285750" indent="-285750">
                        <a:buFont typeface="Arial" panose="020B0604020202020204" pitchFamily="34" charset="0"/>
                        <a:buChar char="•"/>
                      </a:pPr>
                      <a:r>
                        <a:rPr lang="en-US" sz="1800" kern="1200" dirty="0">
                          <a:solidFill>
                            <a:schemeClr val="dk1"/>
                          </a:solidFill>
                          <a:latin typeface="+mj-lt"/>
                          <a:ea typeface="+mn-ea"/>
                          <a:cs typeface="+mn-cs"/>
                        </a:rPr>
                        <a:t>Adjustments made for clarity resulting in 13 requirements (as compared to 9 in September).</a:t>
                      </a:r>
                    </a:p>
                  </a:txBody>
                  <a:tcPr/>
                </a:tc>
                <a:extLst>
                  <a:ext uri="{0D108BD9-81ED-4DB2-BD59-A6C34878D82A}">
                    <a16:rowId xmlns:a16="http://schemas.microsoft.com/office/drawing/2014/main" val="3849750769"/>
                  </a:ext>
                </a:extLst>
              </a:tr>
            </a:tbl>
          </a:graphicData>
        </a:graphic>
      </p:graphicFrame>
    </p:spTree>
    <p:extLst>
      <p:ext uri="{BB962C8B-B14F-4D97-AF65-F5344CB8AC3E}">
        <p14:creationId xmlns:p14="http://schemas.microsoft.com/office/powerpoint/2010/main" val="1908223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B88DCC-6959-EFD3-9FFA-4D3FADB76218}"/>
              </a:ext>
            </a:extLst>
          </p:cNvPr>
          <p:cNvSpPr>
            <a:spLocks noGrp="1"/>
          </p:cNvSpPr>
          <p:nvPr>
            <p:ph type="sldNum" sz="quarter" idx="12"/>
          </p:nvPr>
        </p:nvSpPr>
        <p:spPr>
          <a:xfrm>
            <a:off x="9027195" y="647244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TextBox 5">
            <a:extLst>
              <a:ext uri="{FF2B5EF4-FFF2-40B4-BE49-F238E27FC236}">
                <a16:creationId xmlns:a16="http://schemas.microsoft.com/office/drawing/2014/main" id="{F425967B-D310-C466-47B7-BF6DC032439D}"/>
              </a:ext>
            </a:extLst>
          </p:cNvPr>
          <p:cNvSpPr txBox="1"/>
          <p:nvPr/>
        </p:nvSpPr>
        <p:spPr>
          <a:xfrm>
            <a:off x="522760" y="1192530"/>
            <a:ext cx="5339630" cy="627867"/>
          </a:xfrm>
          <a:prstGeom prst="rect">
            <a:avLst/>
          </a:prstGeom>
          <a:solidFill>
            <a:schemeClr val="accent5">
              <a:lumMod val="20000"/>
              <a:lumOff val="80000"/>
            </a:schemeClr>
          </a:solidFill>
        </p:spPr>
        <p:txBody>
          <a:bodyPr vert="horz" wrap="square" lIns="91440" tIns="45720" rIns="91440" bIns="45720" rtlCol="0" anchor="b">
            <a:noAutofit/>
          </a:bodyPr>
          <a:lstStyle/>
          <a:p>
            <a:pPr marL="0" marR="0" lvl="0" indent="0" algn="just" defTabSz="914400" rtl="0" eaLnBrk="1" fontAlgn="auto" latinLnBrk="0" hangingPunct="1">
              <a:lnSpc>
                <a:spcPts val="24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You are engaging or employing an individual with expertise outside your competence </a:t>
            </a:r>
          </a:p>
        </p:txBody>
      </p:sp>
      <p:sp>
        <p:nvSpPr>
          <p:cNvPr id="8" name="TextBox 7">
            <a:extLst>
              <a:ext uri="{FF2B5EF4-FFF2-40B4-BE49-F238E27FC236}">
                <a16:creationId xmlns:a16="http://schemas.microsoft.com/office/drawing/2014/main" id="{19C51D69-92F5-9A11-5F3A-C534F161C86F}"/>
              </a:ext>
            </a:extLst>
          </p:cNvPr>
          <p:cNvSpPr txBox="1"/>
          <p:nvPr/>
        </p:nvSpPr>
        <p:spPr>
          <a:xfrm>
            <a:off x="640080" y="2388174"/>
            <a:ext cx="4795520" cy="523240"/>
          </a:xfrm>
          <a:prstGeom prst="rect">
            <a:avLst/>
          </a:prstGeom>
        </p:spPr>
        <p:txBody>
          <a:bodyPr vert="horz" wrap="square" lIns="91440" tIns="45720" rIns="91440" bIns="45720" rtlCol="0" anchor="b">
            <a:noAutofit/>
          </a:bodyPr>
          <a:lstStyle/>
          <a:p>
            <a:pPr marL="284163" marR="0" lvl="0" indent="-284163"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1.  Is the individual** performing audit procedures, regardless of whether they are employed or engaged by firm</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10" name="TextBox 9">
            <a:extLst>
              <a:ext uri="{FF2B5EF4-FFF2-40B4-BE49-F238E27FC236}">
                <a16:creationId xmlns:a16="http://schemas.microsoft.com/office/drawing/2014/main" id="{F424B2DE-13D9-C9B6-4111-E806A899B175}"/>
              </a:ext>
            </a:extLst>
          </p:cNvPr>
          <p:cNvSpPr txBox="1"/>
          <p:nvPr/>
        </p:nvSpPr>
        <p:spPr>
          <a:xfrm>
            <a:off x="640080" y="3787350"/>
            <a:ext cx="4947920" cy="782320"/>
          </a:xfrm>
          <a:prstGeom prst="rect">
            <a:avLst/>
          </a:prstGeom>
        </p:spPr>
        <p:txBody>
          <a:bodyPr vert="horz" wrap="square" lIns="91440" tIns="45720" rIns="91440" bIns="45720" rtlCol="0" anchor="b">
            <a:noAutofit/>
          </a:bodyPr>
          <a:lstStyle/>
          <a:p>
            <a:pPr marL="288925" marR="0" lvl="0" indent="-288925" algn="just" defTabSz="914400" rtl="0" eaLnBrk="1" fontAlgn="auto" latinLnBrk="0" hangingPunct="1">
              <a:lnSpc>
                <a:spcPts val="24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2. 	Is the individual** providing consultation such as in accordance with ISA 220 (Revised), regardless of whether they are employed or engaged by firm</a:t>
            </a:r>
            <a:r>
              <a:rPr kumimoji="0" lang="en-US" sz="1600" b="1" i="0" u="none" strike="noStrike" kern="1200" cap="none" spc="0" normalizeH="0" baseline="0" noProof="0" dirty="0">
                <a:ln>
                  <a:noFill/>
                </a:ln>
                <a:solidFill>
                  <a:srgbClr val="494949"/>
                </a:solidFill>
                <a:effectLst/>
                <a:uLnTx/>
                <a:uFillTx/>
                <a:latin typeface="Arial" panose="020B0604020202020204"/>
                <a:ea typeface="+mn-ea"/>
                <a:cs typeface="+mn-cs"/>
              </a:rPr>
              <a:t>?</a:t>
            </a: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16" name="Arrow: Right 15">
            <a:extLst>
              <a:ext uri="{FF2B5EF4-FFF2-40B4-BE49-F238E27FC236}">
                <a16:creationId xmlns:a16="http://schemas.microsoft.com/office/drawing/2014/main" id="{CB958D00-50F6-7464-0BD5-BED843E82579}"/>
              </a:ext>
            </a:extLst>
          </p:cNvPr>
          <p:cNvSpPr/>
          <p:nvPr/>
        </p:nvSpPr>
        <p:spPr>
          <a:xfrm>
            <a:off x="5801360" y="2127280"/>
            <a:ext cx="944880" cy="632225"/>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17" name="Arrow: Right 16">
            <a:extLst>
              <a:ext uri="{FF2B5EF4-FFF2-40B4-BE49-F238E27FC236}">
                <a16:creationId xmlns:a16="http://schemas.microsoft.com/office/drawing/2014/main" id="{7E8A001D-CE6E-88A1-D0B5-F19BCAAEB746}"/>
              </a:ext>
            </a:extLst>
          </p:cNvPr>
          <p:cNvSpPr/>
          <p:nvPr/>
        </p:nvSpPr>
        <p:spPr>
          <a:xfrm>
            <a:off x="5801360" y="3568248"/>
            <a:ext cx="944880" cy="632225"/>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Yes</a:t>
            </a:r>
          </a:p>
        </p:txBody>
      </p:sp>
      <p:sp>
        <p:nvSpPr>
          <p:cNvPr id="19" name="Arrow: Down 18">
            <a:extLst>
              <a:ext uri="{FF2B5EF4-FFF2-40B4-BE49-F238E27FC236}">
                <a16:creationId xmlns:a16="http://schemas.microsoft.com/office/drawing/2014/main" id="{99EFC08C-2C12-1364-B3E9-96A47907E9B5}"/>
              </a:ext>
            </a:extLst>
          </p:cNvPr>
          <p:cNvSpPr/>
          <p:nvPr/>
        </p:nvSpPr>
        <p:spPr>
          <a:xfrm>
            <a:off x="2265680" y="2861075"/>
            <a:ext cx="1061620" cy="452646"/>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20" name="Arrow: Down 19">
            <a:extLst>
              <a:ext uri="{FF2B5EF4-FFF2-40B4-BE49-F238E27FC236}">
                <a16:creationId xmlns:a16="http://schemas.microsoft.com/office/drawing/2014/main" id="{59CFF626-742B-5070-2F6A-96190B53974D}"/>
              </a:ext>
            </a:extLst>
          </p:cNvPr>
          <p:cNvSpPr/>
          <p:nvPr/>
        </p:nvSpPr>
        <p:spPr>
          <a:xfrm>
            <a:off x="2265680" y="4435673"/>
            <a:ext cx="1061620" cy="566313"/>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494949"/>
                </a:solidFill>
                <a:effectLst/>
                <a:uLnTx/>
                <a:uFillTx/>
                <a:latin typeface="Arial" panose="020B0604020202020204"/>
                <a:ea typeface="+mn-ea"/>
                <a:cs typeface="+mn-cs"/>
              </a:rPr>
              <a:t>No</a:t>
            </a:r>
          </a:p>
        </p:txBody>
      </p:sp>
      <p:sp>
        <p:nvSpPr>
          <p:cNvPr id="21" name="TextBox 20">
            <a:extLst>
              <a:ext uri="{FF2B5EF4-FFF2-40B4-BE49-F238E27FC236}">
                <a16:creationId xmlns:a16="http://schemas.microsoft.com/office/drawing/2014/main" id="{AB092431-E21D-ADC7-14DB-EBF703DEBA9C}"/>
              </a:ext>
            </a:extLst>
          </p:cNvPr>
          <p:cNvSpPr txBox="1"/>
          <p:nvPr/>
        </p:nvSpPr>
        <p:spPr>
          <a:xfrm>
            <a:off x="7030720" y="2213406"/>
            <a:ext cx="5039360" cy="332740"/>
          </a:xfrm>
          <a:prstGeom prst="rect">
            <a:avLst/>
          </a:prstGeom>
        </p:spPr>
        <p:txBody>
          <a:bodyPr vert="horz" wrap="square" lIns="91440" tIns="45720" rIns="91440" bIns="45720" rtlCol="0" anchor="b">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B5494"/>
                </a:solidFill>
                <a:effectLst/>
                <a:uLnTx/>
                <a:uFillTx/>
                <a:latin typeface="Arial" panose="020B0604020202020204"/>
                <a:ea typeface="+mn-ea"/>
                <a:cs typeface="+mn-cs"/>
              </a:rPr>
              <a:t>ENGAGEMENT TEAM MEMBER</a:t>
            </a:r>
          </a:p>
        </p:txBody>
      </p:sp>
      <p:sp>
        <p:nvSpPr>
          <p:cNvPr id="22" name="TextBox 21">
            <a:extLst>
              <a:ext uri="{FF2B5EF4-FFF2-40B4-BE49-F238E27FC236}">
                <a16:creationId xmlns:a16="http://schemas.microsoft.com/office/drawing/2014/main" id="{5C8B42F6-3069-AA8E-22C7-FCC6717B8922}"/>
              </a:ext>
            </a:extLst>
          </p:cNvPr>
          <p:cNvSpPr txBox="1"/>
          <p:nvPr/>
        </p:nvSpPr>
        <p:spPr>
          <a:xfrm>
            <a:off x="7030720" y="3458824"/>
            <a:ext cx="5039360" cy="377150"/>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B5494"/>
                </a:solidFill>
                <a:effectLst/>
                <a:uLnTx/>
                <a:uFillTx/>
                <a:latin typeface="Arial" panose="020B0604020202020204"/>
                <a:ea typeface="+mn-ea"/>
                <a:cs typeface="+mn-cs"/>
              </a:rPr>
              <a:t>AUDIT TEAM MEMBER</a:t>
            </a:r>
          </a:p>
        </p:txBody>
      </p:sp>
      <p:sp>
        <p:nvSpPr>
          <p:cNvPr id="23" name="TextBox 22">
            <a:extLst>
              <a:ext uri="{FF2B5EF4-FFF2-40B4-BE49-F238E27FC236}">
                <a16:creationId xmlns:a16="http://schemas.microsoft.com/office/drawing/2014/main" id="{D6C4E7EA-A207-6013-9680-905CD67449C9}"/>
              </a:ext>
            </a:extLst>
          </p:cNvPr>
          <p:cNvSpPr txBox="1"/>
          <p:nvPr/>
        </p:nvSpPr>
        <p:spPr>
          <a:xfrm>
            <a:off x="780016" y="5140215"/>
            <a:ext cx="5039360" cy="320271"/>
          </a:xfrm>
          <a:prstGeom prst="rect">
            <a:avLst/>
          </a:prstGeom>
        </p:spPr>
        <p:txBody>
          <a:bodyPr vert="horz" wrap="square" lIns="91440" tIns="45720" rIns="91440" bIns="45720" rtlCol="0" anchor="b">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B5494"/>
                </a:solidFill>
                <a:effectLst/>
                <a:uLnTx/>
                <a:uFillTx/>
                <a:latin typeface="Arial" panose="020B0604020202020204"/>
                <a:ea typeface="+mn-ea"/>
                <a:cs typeface="+mn-cs"/>
              </a:rPr>
              <a:t>EXTERNAL EXPERT</a:t>
            </a:r>
          </a:p>
        </p:txBody>
      </p:sp>
      <p:sp>
        <p:nvSpPr>
          <p:cNvPr id="24" name="Rectangle: Rounded Corners 23">
            <a:extLst>
              <a:ext uri="{FF2B5EF4-FFF2-40B4-BE49-F238E27FC236}">
                <a16:creationId xmlns:a16="http://schemas.microsoft.com/office/drawing/2014/main" id="{0A336C1B-E12C-E0C6-47DD-F9936D03B664}"/>
              </a:ext>
            </a:extLst>
          </p:cNvPr>
          <p:cNvSpPr/>
          <p:nvPr/>
        </p:nvSpPr>
        <p:spPr>
          <a:xfrm>
            <a:off x="7091680" y="2498521"/>
            <a:ext cx="497332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E65722"/>
                </a:solidFill>
                <a:effectLst/>
                <a:uLnTx/>
                <a:uFillTx/>
                <a:latin typeface="Arial" panose="020B0604020202020204"/>
                <a:ea typeface="+mn-ea"/>
                <a:cs typeface="+mn-cs"/>
              </a:rPr>
              <a:t>Independence Required (Part 4A of Code)</a:t>
            </a:r>
          </a:p>
        </p:txBody>
      </p:sp>
      <p:sp>
        <p:nvSpPr>
          <p:cNvPr id="25" name="Rectangle: Rounded Corners 24">
            <a:extLst>
              <a:ext uri="{FF2B5EF4-FFF2-40B4-BE49-F238E27FC236}">
                <a16:creationId xmlns:a16="http://schemas.microsoft.com/office/drawing/2014/main" id="{7AC7A363-6C15-AC09-D371-C58DCC50DA2A}"/>
              </a:ext>
            </a:extLst>
          </p:cNvPr>
          <p:cNvSpPr/>
          <p:nvPr/>
        </p:nvSpPr>
        <p:spPr>
          <a:xfrm>
            <a:off x="7112000" y="3812797"/>
            <a:ext cx="495300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E65722"/>
                </a:solidFill>
                <a:effectLst/>
                <a:uLnTx/>
                <a:uFillTx/>
                <a:latin typeface="Arial" panose="020B0604020202020204"/>
                <a:ea typeface="+mn-ea"/>
                <a:cs typeface="+mn-cs"/>
              </a:rPr>
              <a:t>Independence Required (Part 4A of Code)</a:t>
            </a:r>
          </a:p>
        </p:txBody>
      </p:sp>
      <p:sp>
        <p:nvSpPr>
          <p:cNvPr id="26" name="Rectangle: Rounded Corners 25">
            <a:extLst>
              <a:ext uri="{FF2B5EF4-FFF2-40B4-BE49-F238E27FC236}">
                <a16:creationId xmlns:a16="http://schemas.microsoft.com/office/drawing/2014/main" id="{6D04FE70-CFD6-8A83-CA6F-0E927FED475E}"/>
              </a:ext>
            </a:extLst>
          </p:cNvPr>
          <p:cNvSpPr/>
          <p:nvPr/>
        </p:nvSpPr>
        <p:spPr>
          <a:xfrm>
            <a:off x="815576" y="5457123"/>
            <a:ext cx="4978400" cy="52324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65722"/>
                </a:solidFill>
                <a:effectLst/>
                <a:uLnTx/>
                <a:uFillTx/>
                <a:latin typeface="Arial" panose="020B0604020202020204"/>
                <a:ea typeface="+mn-ea"/>
                <a:cs typeface="+mn-cs"/>
              </a:rPr>
              <a:t>Section 390</a:t>
            </a:r>
          </a:p>
        </p:txBody>
      </p:sp>
      <p:sp>
        <p:nvSpPr>
          <p:cNvPr id="4" name="TextBox 3">
            <a:extLst>
              <a:ext uri="{FF2B5EF4-FFF2-40B4-BE49-F238E27FC236}">
                <a16:creationId xmlns:a16="http://schemas.microsoft.com/office/drawing/2014/main" id="{45AA0B98-FFCC-1A4E-9C8C-0815B53C28B7}"/>
              </a:ext>
            </a:extLst>
          </p:cNvPr>
          <p:cNvSpPr txBox="1"/>
          <p:nvPr/>
        </p:nvSpPr>
        <p:spPr>
          <a:xfrm>
            <a:off x="640080" y="5550892"/>
            <a:ext cx="4947920" cy="782320"/>
          </a:xfrm>
          <a:prstGeom prst="rect">
            <a:avLst/>
          </a:prstGeom>
        </p:spPr>
        <p:txBody>
          <a:bodyPr vert="horz" wrap="square" lIns="91440" tIns="45720" rIns="91440" bIns="45720" rtlCol="0" anchor="b">
            <a:noAutofit/>
          </a:bodyPr>
          <a:lstStyle/>
          <a:p>
            <a:pPr marL="288925" marR="0" lvl="0" indent="-288925" algn="just" defTabSz="914400" rtl="0" eaLnBrk="1" fontAlgn="auto" latinLnBrk="0" hangingPunct="1">
              <a:lnSpc>
                <a:spcPts val="24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
        <p:nvSpPr>
          <p:cNvPr id="7" name="TextBox 6">
            <a:extLst>
              <a:ext uri="{FF2B5EF4-FFF2-40B4-BE49-F238E27FC236}">
                <a16:creationId xmlns:a16="http://schemas.microsoft.com/office/drawing/2014/main" id="{73F8FC28-C359-BE83-CC5C-01D7A30FB01D}"/>
              </a:ext>
            </a:extLst>
          </p:cNvPr>
          <p:cNvSpPr txBox="1"/>
          <p:nvPr/>
        </p:nvSpPr>
        <p:spPr>
          <a:xfrm>
            <a:off x="6432618" y="-27539"/>
            <a:ext cx="5757113" cy="1408191"/>
          </a:xfrm>
          <a:prstGeom prst="rect">
            <a:avLst/>
          </a:prstGeom>
          <a:solidFill>
            <a:schemeClr val="bg1">
              <a:lumMod val="85000"/>
            </a:schemeClr>
          </a:solidFill>
          <a:effectLst>
            <a:outerShdw blurRad="50800" dist="38100" dir="2700000" algn="tl" rotWithShape="0">
              <a:prstClr val="black">
                <a:alpha val="40000"/>
              </a:prstClr>
            </a:outerShdw>
          </a:effectLst>
        </p:spPr>
        <p:txBody>
          <a:bodyPr vert="horz" wrap="square" lIns="91440" tIns="45720" rIns="91440" bIns="4572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B5494"/>
                </a:solidFill>
                <a:effectLst/>
                <a:uLnTx/>
                <a:uFillTx/>
                <a:latin typeface="Arial" panose="020B0604020202020204" pitchFamily="34" charset="0"/>
                <a:ea typeface="+mn-ea"/>
                <a:cs typeface="Arial" panose="020B0604020202020204" pitchFamily="34" charset="0"/>
              </a:rPr>
              <a:t>Revised Flowchart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B5494"/>
                </a:solidFill>
                <a:effectLst/>
                <a:uLnTx/>
                <a:uFillTx/>
                <a:latin typeface="Arial" panose="020B0604020202020204" pitchFamily="34" charset="0"/>
                <a:ea typeface="+mn-ea"/>
                <a:cs typeface="Arial" panose="020B0604020202020204" pitchFamily="34" charset="0"/>
              </a:rPr>
              <a:t>Classification of Different Types of Experts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B5494"/>
                </a:solidFill>
                <a:effectLst/>
                <a:uLnTx/>
                <a:uFillTx/>
                <a:latin typeface="Arial" panose="020B0604020202020204" pitchFamily="34" charset="0"/>
                <a:ea typeface="+mn-ea"/>
                <a:cs typeface="Arial" panose="020B0604020202020204" pitchFamily="34" charset="0"/>
              </a:rPr>
              <a:t>For an Audit Engagement</a:t>
            </a:r>
            <a:endParaRPr kumimoji="0" lang="en-US" sz="2000" b="0" i="0" u="none" strike="noStrike" kern="1200" cap="none" spc="0" normalizeH="0" baseline="0" noProof="0" dirty="0">
              <a:ln>
                <a:noFill/>
              </a:ln>
              <a:solidFill>
                <a:srgbClr val="0B5494"/>
              </a:solidFill>
              <a:effectLst/>
              <a:uLnTx/>
              <a:uFillTx/>
              <a:latin typeface="Arial" panose="020B0604020202020204" pitchFamily="34" charset="0"/>
              <a:ea typeface="+mn-ea"/>
              <a:cs typeface="Arial" panose="020B0604020202020204" pitchFamily="34" charset="0"/>
            </a:endParaRPr>
          </a:p>
        </p:txBody>
      </p:sp>
      <p:sp>
        <p:nvSpPr>
          <p:cNvPr id="12" name="TextBox 11">
            <a:extLst>
              <a:ext uri="{FF2B5EF4-FFF2-40B4-BE49-F238E27FC236}">
                <a16:creationId xmlns:a16="http://schemas.microsoft.com/office/drawing/2014/main" id="{DFBAA266-31D3-9CDD-6271-564FAF67B7A6}"/>
              </a:ext>
            </a:extLst>
          </p:cNvPr>
          <p:cNvSpPr txBox="1"/>
          <p:nvPr/>
        </p:nvSpPr>
        <p:spPr>
          <a:xfrm>
            <a:off x="5862390" y="5957518"/>
            <a:ext cx="6329610" cy="625864"/>
          </a:xfrm>
          <a:prstGeom prst="rect">
            <a:avLst/>
          </a:prstGeom>
        </p:spPr>
        <p:txBody>
          <a:bodyPr vert="horz" wrap="square" lIns="91440" tIns="45720" rIns="91440" bIns="45720" rtlCol="0" anchor="b">
            <a:normAutofit fontScale="92500"/>
          </a:bodyPr>
          <a:lstStyle/>
          <a:p>
            <a:pPr marL="228600" marR="0" lvl="0" indent="-228600" algn="l" defTabSz="914400" rtl="0" eaLnBrk="1" fontAlgn="auto" latinLnBrk="0" hangingPunct="1">
              <a:lnSpc>
                <a:spcPct val="120000"/>
              </a:lnSpc>
              <a:spcBef>
                <a:spcPts val="0"/>
              </a:spcBef>
              <a:spcAft>
                <a:spcPts val="0"/>
              </a:spcAft>
              <a:buClrTx/>
              <a:buSzTx/>
              <a:buFontTx/>
              <a:buNone/>
              <a:tabLst/>
              <a:defRPr/>
            </a:pPr>
            <a:r>
              <a:rPr kumimoji="0" lang="en-US" sz="1600" b="0" i="1" u="none" strike="noStrike" kern="1200" cap="none" spc="0" normalizeH="0" baseline="0" noProof="0" dirty="0">
                <a:ln>
                  <a:noFill/>
                </a:ln>
                <a:solidFill>
                  <a:srgbClr val="494949"/>
                </a:solidFill>
                <a:effectLst/>
                <a:uLnTx/>
                <a:uFillTx/>
                <a:latin typeface="Arial" panose="020B0604020202020204"/>
                <a:ea typeface="+mn-ea"/>
                <a:cs typeface="+mn-cs"/>
              </a:rPr>
              <a:t>**  Even if the work of an organization is used, it is anticipated that there will always be an individual in charge of the work to be performed</a:t>
            </a:r>
            <a:endParaRPr kumimoji="0" lang="en-US" sz="1800" b="0" i="1"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2086576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7" name="Rectangle 6">
            <a:extLst>
              <a:ext uri="{FF2B5EF4-FFF2-40B4-BE49-F238E27FC236}">
                <a16:creationId xmlns:a16="http://schemas.microsoft.com/office/drawing/2014/main" id="{ADC3B7E9-99E0-4D1B-93AE-4879B4302DD4}"/>
              </a:ext>
            </a:extLst>
          </p:cNvPr>
          <p:cNvSpPr/>
          <p:nvPr/>
        </p:nvSpPr>
        <p:spPr>
          <a:xfrm>
            <a:off x="838200" y="1537644"/>
            <a:ext cx="6238658" cy="5001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marR="0" lvl="0" indent="-457200" algn="just" defTabSz="914400" rtl="0" eaLnBrk="1" fontAlgn="auto" latinLnBrk="0" hangingPunct="1">
              <a:lnSpc>
                <a:spcPct val="100000"/>
              </a:lnSpc>
              <a:spcBef>
                <a:spcPts val="1200"/>
              </a:spcBef>
              <a:spcAft>
                <a:spcPts val="600"/>
              </a:spcAft>
              <a:buClrTx/>
              <a:buSzTx/>
              <a:buFont typeface="+mj-lt"/>
              <a:buAutoNum type="arabicPeriod"/>
              <a:tabLst/>
              <a:defRPr/>
            </a:pPr>
            <a:endParaRPr kumimoji="0" lang="en-US" sz="2200" b="0" i="0" u="none" strike="noStrike" kern="1200" cap="none" spc="0" normalizeH="0" baseline="0" noProof="0">
              <a:ln>
                <a:noFill/>
              </a:ln>
              <a:solidFill>
                <a:srgbClr val="494949"/>
              </a:solidFill>
              <a:effectLst/>
              <a:uLnTx/>
              <a:uFillTx/>
              <a:latin typeface="Arial" panose="020B0604020202020204" pitchFamily="34" charset="0"/>
              <a:ea typeface="+mn-ea"/>
              <a:cs typeface="Arial" panose="020B0604020202020204" pitchFamily="34" charset="0"/>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Autofit/>
          </a:bodyPr>
          <a:lstStyle/>
          <a:p>
            <a:r>
              <a:rPr lang="en-US" sz="3200" dirty="0">
                <a:latin typeface="+mj-lt"/>
              </a:rPr>
              <a:t>Experts – Next Steps</a:t>
            </a:r>
          </a:p>
        </p:txBody>
      </p:sp>
      <p:graphicFrame>
        <p:nvGraphicFramePr>
          <p:cNvPr id="2" name="Diagram 1">
            <a:extLst>
              <a:ext uri="{FF2B5EF4-FFF2-40B4-BE49-F238E27FC236}">
                <a16:creationId xmlns:a16="http://schemas.microsoft.com/office/drawing/2014/main" id="{F597631F-0DF0-A0BC-7A1C-F006617AD11F}"/>
              </a:ext>
            </a:extLst>
          </p:cNvPr>
          <p:cNvGraphicFramePr/>
          <p:nvPr>
            <p:extLst>
              <p:ext uri="{D42A27DB-BD31-4B8C-83A1-F6EECF244321}">
                <p14:modId xmlns:p14="http://schemas.microsoft.com/office/powerpoint/2010/main" val="1817542453"/>
              </p:ext>
            </p:extLst>
          </p:nvPr>
        </p:nvGraphicFramePr>
        <p:xfrm>
          <a:off x="-15876" y="794808"/>
          <a:ext cx="1136967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36085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415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34532C-11A4-CD1B-FF60-C6F102DF9A4D}"/>
              </a:ext>
            </a:extLst>
          </p:cNvPr>
          <p:cNvSpPr>
            <a:spLocks noGrp="1"/>
          </p:cNvSpPr>
          <p:nvPr>
            <p:ph sz="half" idx="2"/>
          </p:nvPr>
        </p:nvSpPr>
        <p:spPr>
          <a:xfrm>
            <a:off x="838200" y="1799924"/>
            <a:ext cx="7314399" cy="4214795"/>
          </a:xfrm>
        </p:spPr>
        <p:txBody>
          <a:bodyPr anchor="t" anchorCtr="0">
            <a:noAutofit/>
          </a:bodyPr>
          <a:lstStyle/>
          <a:p>
            <a:pPr marL="457200" indent="-457200">
              <a:lnSpc>
                <a:spcPct val="114000"/>
              </a:lnSpc>
              <a:spcBef>
                <a:spcPts val="600"/>
              </a:spcBef>
              <a:spcAft>
                <a:spcPts val="1200"/>
              </a:spcAft>
              <a:buFont typeface="Arial" panose="020B0604020202020204" pitchFamily="34" charset="0"/>
              <a:buChar char="•"/>
            </a:pPr>
            <a:r>
              <a:rPr lang="en-US" sz="2000" dirty="0">
                <a:latin typeface="+mj-lt"/>
              </a:rPr>
              <a:t>September IESBA meeting and other advance comments from IESBA participants</a:t>
            </a:r>
          </a:p>
          <a:p>
            <a:pPr marL="457200" indent="-457200">
              <a:lnSpc>
                <a:spcPct val="114000"/>
              </a:lnSpc>
              <a:spcBef>
                <a:spcPts val="600"/>
              </a:spcBef>
              <a:spcAft>
                <a:spcPts val="1200"/>
              </a:spcAft>
              <a:buFont typeface="Arial" panose="020B0604020202020204" pitchFamily="34" charset="0"/>
              <a:buChar char="•"/>
            </a:pPr>
            <a:r>
              <a:rPr lang="en-US" sz="2000" dirty="0">
                <a:latin typeface="+mj-lt"/>
              </a:rPr>
              <a:t>Committee of European Auditing Oversight Bodies </a:t>
            </a:r>
          </a:p>
          <a:p>
            <a:pPr marL="457200" indent="-457200">
              <a:lnSpc>
                <a:spcPct val="114000"/>
              </a:lnSpc>
              <a:spcBef>
                <a:spcPts val="600"/>
              </a:spcBef>
              <a:spcAft>
                <a:spcPts val="1200"/>
              </a:spcAft>
              <a:buFont typeface="Arial" panose="020B0604020202020204" pitchFamily="34" charset="0"/>
              <a:buChar char="•"/>
            </a:pPr>
            <a:r>
              <a:rPr lang="en-US" sz="2000" dirty="0">
                <a:latin typeface="+mj-lt"/>
              </a:rPr>
              <a:t>Forum of Firms Middle East</a:t>
            </a:r>
          </a:p>
          <a:p>
            <a:pPr marL="457200" indent="-457200">
              <a:lnSpc>
                <a:spcPct val="114000"/>
              </a:lnSpc>
              <a:spcBef>
                <a:spcPts val="600"/>
              </a:spcBef>
              <a:spcAft>
                <a:spcPts val="1200"/>
              </a:spcAft>
              <a:buFont typeface="Arial" panose="020B0604020202020204" pitchFamily="34" charset="0"/>
              <a:buChar char="•"/>
            </a:pPr>
            <a:r>
              <a:rPr lang="en-US" sz="2000" dirty="0">
                <a:latin typeface="+mj-lt"/>
              </a:rPr>
              <a:t>IFAC Small and Medium Practices Advisory Group</a:t>
            </a:r>
          </a:p>
          <a:p>
            <a:pPr marL="457200" indent="-457200">
              <a:lnSpc>
                <a:spcPct val="114000"/>
              </a:lnSpc>
              <a:spcBef>
                <a:spcPts val="600"/>
              </a:spcBef>
              <a:spcAft>
                <a:spcPts val="1200"/>
              </a:spcAft>
              <a:buFont typeface="Arial" panose="020B0604020202020204" pitchFamily="34" charset="0"/>
              <a:buChar char="•"/>
            </a:pPr>
            <a:r>
              <a:rPr lang="en-US" sz="2000" dirty="0">
                <a:latin typeface="+mj-lt"/>
              </a:rPr>
              <a:t>Accountancy Europe </a:t>
            </a:r>
          </a:p>
          <a:p>
            <a:pPr marL="0" indent="0">
              <a:lnSpc>
                <a:spcPct val="114000"/>
              </a:lnSpc>
              <a:spcBef>
                <a:spcPts val="1800"/>
              </a:spcBef>
              <a:spcAft>
                <a:spcPts val="1800"/>
              </a:spcAft>
              <a:buNone/>
            </a:pPr>
            <a:r>
              <a:rPr lang="en-US" sz="2000" b="1" dirty="0">
                <a:latin typeface="+mj-lt"/>
              </a:rPr>
              <a:t>All comments discussed and considered at the Task Force’s October meeting to develop the November text</a:t>
            </a:r>
          </a:p>
          <a:p>
            <a:pPr marL="457200" indent="-457200">
              <a:lnSpc>
                <a:spcPct val="114000"/>
              </a:lnSpc>
              <a:spcBef>
                <a:spcPts val="1800"/>
              </a:spcBef>
              <a:spcAft>
                <a:spcPts val="1800"/>
              </a:spcAft>
              <a:buFont typeface="Arial" panose="020B0604020202020204" pitchFamily="34" charset="0"/>
              <a:buChar char="•"/>
            </a:pPr>
            <a:endParaRPr lang="en-US" sz="2000" dirty="0">
              <a:latin typeface="+mj-lt"/>
            </a:endParaRPr>
          </a:p>
          <a:p>
            <a:pPr marL="457200" indent="-457200">
              <a:lnSpc>
                <a:spcPct val="114000"/>
              </a:lnSpc>
              <a:spcBef>
                <a:spcPts val="1800"/>
              </a:spcBef>
              <a:spcAft>
                <a:spcPts val="1800"/>
              </a:spcAft>
              <a:buFont typeface="Arial" panose="020B0604020202020204" pitchFamily="34" charset="0"/>
              <a:buChar char="•"/>
            </a:pPr>
            <a:endParaRPr lang="en-US" sz="2000" dirty="0">
              <a:latin typeface="+mj-lt"/>
            </a:endParaRPr>
          </a:p>
        </p:txBody>
      </p:sp>
      <p:sp>
        <p:nvSpPr>
          <p:cNvPr id="3" name="Title 2">
            <a:extLst>
              <a:ext uri="{FF2B5EF4-FFF2-40B4-BE49-F238E27FC236}">
                <a16:creationId xmlns:a16="http://schemas.microsoft.com/office/drawing/2014/main" id="{53602F75-7CA6-06D2-222E-ECDB5B80737F}"/>
              </a:ext>
            </a:extLst>
          </p:cNvPr>
          <p:cNvSpPr>
            <a:spLocks noGrp="1"/>
          </p:cNvSpPr>
          <p:nvPr>
            <p:ph type="title"/>
          </p:nvPr>
        </p:nvSpPr>
        <p:spPr/>
        <p:txBody>
          <a:bodyPr>
            <a:normAutofit/>
          </a:bodyPr>
          <a:lstStyle/>
          <a:p>
            <a:r>
              <a:rPr lang="en-US" sz="4000" dirty="0">
                <a:latin typeface="+mj-lt"/>
              </a:rPr>
              <a:t>Revisions Since September Informed By</a:t>
            </a:r>
          </a:p>
        </p:txBody>
      </p:sp>
      <p:sp>
        <p:nvSpPr>
          <p:cNvPr id="5" name="Slide Number Placeholder 4">
            <a:extLst>
              <a:ext uri="{FF2B5EF4-FFF2-40B4-BE49-F238E27FC236}">
                <a16:creationId xmlns:a16="http://schemas.microsoft.com/office/drawing/2014/main" id="{01619E17-10C2-26FA-9175-DC79A0DABB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191518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34532C-11A4-CD1B-FF60-C6F102DF9A4D}"/>
              </a:ext>
            </a:extLst>
          </p:cNvPr>
          <p:cNvSpPr>
            <a:spLocks noGrp="1"/>
          </p:cNvSpPr>
          <p:nvPr>
            <p:ph sz="half" idx="2"/>
          </p:nvPr>
        </p:nvSpPr>
        <p:spPr>
          <a:xfrm>
            <a:off x="838200" y="1595096"/>
            <a:ext cx="7593531" cy="4761254"/>
          </a:xfrm>
        </p:spPr>
        <p:txBody>
          <a:bodyPr anchor="t" anchorCtr="0">
            <a:noAutofit/>
          </a:bodyPr>
          <a:lstStyle/>
          <a:p>
            <a:pPr marL="457200" indent="-457200">
              <a:lnSpc>
                <a:spcPct val="114000"/>
              </a:lnSpc>
              <a:spcBef>
                <a:spcPts val="1200"/>
              </a:spcBef>
              <a:buSzPct val="100000"/>
              <a:buFont typeface="Arial" panose="020B0604020202020204" pitchFamily="34" charset="0"/>
              <a:buChar char="•"/>
            </a:pPr>
            <a:r>
              <a:rPr lang="en-US" sz="2000" dirty="0">
                <a:latin typeface="+mj-lt"/>
              </a:rPr>
              <a:t>Objectivity evaluation</a:t>
            </a:r>
          </a:p>
          <a:p>
            <a:pPr marL="914400" indent="-457200">
              <a:lnSpc>
                <a:spcPct val="114000"/>
              </a:lnSpc>
              <a:spcBef>
                <a:spcPts val="1200"/>
              </a:spcBef>
              <a:buSzPct val="75000"/>
              <a:buFont typeface="Wingdings" panose="05000000000000000000" pitchFamily="2" charset="2"/>
              <a:buChar char="q"/>
            </a:pPr>
            <a:r>
              <a:rPr lang="en-US" sz="2000" dirty="0">
                <a:latin typeface="+mj-lt"/>
              </a:rPr>
              <a:t>Period covered</a:t>
            </a:r>
          </a:p>
          <a:p>
            <a:pPr marL="914400" indent="-457200">
              <a:lnSpc>
                <a:spcPct val="114000"/>
              </a:lnSpc>
              <a:spcBef>
                <a:spcPts val="1200"/>
              </a:spcBef>
              <a:buSzPct val="75000"/>
              <a:buFont typeface="Wingdings" panose="05000000000000000000" pitchFamily="2" charset="2"/>
              <a:buChar char="q"/>
            </a:pPr>
            <a:r>
              <a:rPr lang="en-US" sz="2000" dirty="0">
                <a:latin typeface="+mj-lt"/>
              </a:rPr>
              <a:t>Proportionality of Request for Information </a:t>
            </a:r>
          </a:p>
          <a:p>
            <a:pPr marL="457200" indent="-457200">
              <a:lnSpc>
                <a:spcPct val="114000"/>
              </a:lnSpc>
              <a:spcBef>
                <a:spcPts val="1200"/>
              </a:spcBef>
              <a:buSzPct val="100000"/>
              <a:buFont typeface="Arial" panose="020B0604020202020204" pitchFamily="34" charset="0"/>
              <a:buChar char="•"/>
            </a:pPr>
            <a:r>
              <a:rPr lang="en-US" sz="2000" dirty="0">
                <a:latin typeface="+mj-lt"/>
              </a:rPr>
              <a:t>Pressure </a:t>
            </a:r>
          </a:p>
          <a:p>
            <a:pPr marL="457200" indent="-457200">
              <a:lnSpc>
                <a:spcPct val="114000"/>
              </a:lnSpc>
              <a:spcBef>
                <a:spcPts val="1200"/>
              </a:spcBef>
              <a:buSzPct val="100000"/>
              <a:buFont typeface="Arial" panose="020B0604020202020204" pitchFamily="34" charset="0"/>
              <a:buChar char="•"/>
            </a:pPr>
            <a:r>
              <a:rPr lang="en-US" sz="2000" dirty="0">
                <a:latin typeface="+mj-lt"/>
              </a:rPr>
              <a:t>Safeguards</a:t>
            </a:r>
          </a:p>
          <a:p>
            <a:pPr marL="457200" indent="-457200">
              <a:lnSpc>
                <a:spcPct val="114000"/>
              </a:lnSpc>
              <a:spcBef>
                <a:spcPts val="1200"/>
              </a:spcBef>
              <a:buSzPct val="100000"/>
              <a:buFont typeface="Arial" panose="020B0604020202020204" pitchFamily="34" charset="0"/>
              <a:buChar char="•"/>
            </a:pPr>
            <a:r>
              <a:rPr lang="en-US" sz="2000" dirty="0">
                <a:latin typeface="+mj-lt"/>
              </a:rPr>
              <a:t>Others</a:t>
            </a:r>
          </a:p>
          <a:p>
            <a:pPr marL="914400" indent="-457200">
              <a:lnSpc>
                <a:spcPct val="114000"/>
              </a:lnSpc>
              <a:spcBef>
                <a:spcPts val="1200"/>
              </a:spcBef>
              <a:buSzPct val="75000"/>
              <a:buFont typeface="Wingdings" panose="05000000000000000000" pitchFamily="2" charset="2"/>
              <a:buChar char="q"/>
            </a:pPr>
            <a:r>
              <a:rPr lang="en-US" sz="2000" dirty="0">
                <a:latin typeface="+mj-lt"/>
              </a:rPr>
              <a:t>Multiple experts</a:t>
            </a:r>
          </a:p>
          <a:p>
            <a:pPr marL="914400" indent="-457200">
              <a:lnSpc>
                <a:spcPct val="114000"/>
              </a:lnSpc>
              <a:spcBef>
                <a:spcPts val="1200"/>
              </a:spcBef>
              <a:buSzPct val="75000"/>
              <a:buFont typeface="Wingdings" panose="05000000000000000000" pitchFamily="2" charset="2"/>
              <a:buChar char="q"/>
            </a:pPr>
            <a:r>
              <a:rPr lang="en-US" sz="2000" dirty="0">
                <a:latin typeface="+mj-lt"/>
              </a:rPr>
              <a:t>Inherent limitations in evaluating external expert’s CCO</a:t>
            </a:r>
          </a:p>
          <a:p>
            <a:pPr marL="914400" indent="-457200">
              <a:lnSpc>
                <a:spcPct val="114000"/>
              </a:lnSpc>
              <a:spcBef>
                <a:spcPts val="1200"/>
              </a:spcBef>
              <a:buSzPct val="75000"/>
              <a:buFont typeface="Wingdings" panose="05000000000000000000" pitchFamily="2" charset="2"/>
              <a:buChar char="q"/>
            </a:pPr>
            <a:r>
              <a:rPr lang="en-US" sz="2000" dirty="0">
                <a:latin typeface="+mj-lt"/>
              </a:rPr>
              <a:t>Section 290: The external expert’s employing organization</a:t>
            </a:r>
          </a:p>
          <a:p>
            <a:pPr marL="457200" indent="-457200">
              <a:lnSpc>
                <a:spcPct val="114000"/>
              </a:lnSpc>
              <a:spcBef>
                <a:spcPts val="0"/>
              </a:spcBef>
              <a:buFont typeface="Arial" panose="020B0604020202020204" pitchFamily="34" charset="0"/>
              <a:buChar char="•"/>
            </a:pPr>
            <a:endParaRPr lang="en-US" sz="2000" dirty="0">
              <a:latin typeface="+mj-lt"/>
            </a:endParaRPr>
          </a:p>
        </p:txBody>
      </p:sp>
      <p:sp>
        <p:nvSpPr>
          <p:cNvPr id="3" name="Title 2">
            <a:extLst>
              <a:ext uri="{FF2B5EF4-FFF2-40B4-BE49-F238E27FC236}">
                <a16:creationId xmlns:a16="http://schemas.microsoft.com/office/drawing/2014/main" id="{53602F75-7CA6-06D2-222E-ECDB5B80737F}"/>
              </a:ext>
            </a:extLst>
          </p:cNvPr>
          <p:cNvSpPr>
            <a:spLocks noGrp="1"/>
          </p:cNvSpPr>
          <p:nvPr>
            <p:ph type="title"/>
          </p:nvPr>
        </p:nvSpPr>
        <p:spPr/>
        <p:txBody>
          <a:bodyPr>
            <a:normAutofit/>
          </a:bodyPr>
          <a:lstStyle/>
          <a:p>
            <a:r>
              <a:rPr lang="en-US" dirty="0">
                <a:latin typeface="+mj-lt"/>
              </a:rPr>
              <a:t>Summary of Key Revisions</a:t>
            </a:r>
          </a:p>
        </p:txBody>
      </p:sp>
      <p:sp>
        <p:nvSpPr>
          <p:cNvPr id="5" name="Slide Number Placeholder 4">
            <a:extLst>
              <a:ext uri="{FF2B5EF4-FFF2-40B4-BE49-F238E27FC236}">
                <a16:creationId xmlns:a16="http://schemas.microsoft.com/office/drawing/2014/main" id="{01619E17-10C2-26FA-9175-DC79A0DABB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4105502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E19E89-A604-E030-5448-47D1630C67A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Content Placeholder 1">
            <a:extLst>
              <a:ext uri="{FF2B5EF4-FFF2-40B4-BE49-F238E27FC236}">
                <a16:creationId xmlns:a16="http://schemas.microsoft.com/office/drawing/2014/main" id="{0034532C-11A4-CD1B-FF60-C6F102DF9A4D}"/>
              </a:ext>
            </a:extLst>
          </p:cNvPr>
          <p:cNvSpPr txBox="1">
            <a:spLocks/>
          </p:cNvSpPr>
          <p:nvPr/>
        </p:nvSpPr>
        <p:spPr>
          <a:xfrm>
            <a:off x="924827" y="1366787"/>
            <a:ext cx="9508958" cy="1953928"/>
          </a:xfrm>
          <a:prstGeom prst="rect">
            <a:avLst/>
          </a:prstGeom>
          <a:solidFill>
            <a:schemeClr val="accent5">
              <a:lumMod val="20000"/>
              <a:lumOff val="80000"/>
            </a:schemeClr>
          </a:solidFill>
        </p:spPr>
        <p:txBody>
          <a:bodyPr anchor="ctr"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buSzPct val="100000"/>
              <a:buFont typeface="Arial" panose="020B0604020202020204" pitchFamily="34" charset="0"/>
              <a:buNone/>
            </a:pPr>
            <a:r>
              <a:rPr lang="en-US" sz="2000" b="1" dirty="0">
                <a:latin typeface="+mj-lt"/>
              </a:rPr>
              <a:t>Balancing act between:</a:t>
            </a:r>
          </a:p>
          <a:p>
            <a:pPr marL="0" indent="0" algn="ctr">
              <a:lnSpc>
                <a:spcPct val="114000"/>
              </a:lnSpc>
              <a:spcBef>
                <a:spcPts val="0"/>
              </a:spcBef>
              <a:buSzPct val="100000"/>
              <a:buFont typeface="Arial" panose="020B0604020202020204" pitchFamily="34" charset="0"/>
              <a:buNone/>
            </a:pPr>
            <a:endParaRPr lang="en-US" sz="2000" b="1" dirty="0">
              <a:latin typeface="+mj-lt"/>
            </a:endParaRPr>
          </a:p>
          <a:p>
            <a:pPr marL="0" indent="0" algn="ctr">
              <a:lnSpc>
                <a:spcPct val="114000"/>
              </a:lnSpc>
              <a:spcBef>
                <a:spcPts val="0"/>
              </a:spcBef>
              <a:buSzPct val="100000"/>
              <a:buFont typeface="Arial" panose="020B0604020202020204" pitchFamily="34" charset="0"/>
              <a:buNone/>
            </a:pPr>
            <a:r>
              <a:rPr lang="en-US" sz="2000" dirty="0">
                <a:latin typeface="+mj-lt"/>
              </a:rPr>
              <a:t>Timeframe is too onerous (period of report and engagement period)</a:t>
            </a:r>
          </a:p>
          <a:p>
            <a:pPr marL="0" indent="0" algn="ctr">
              <a:lnSpc>
                <a:spcPct val="114000"/>
              </a:lnSpc>
              <a:spcBef>
                <a:spcPts val="0"/>
              </a:spcBef>
              <a:buSzPct val="100000"/>
              <a:buFont typeface="Arial" panose="020B0604020202020204" pitchFamily="34" charset="0"/>
              <a:buNone/>
            </a:pPr>
            <a:r>
              <a:rPr lang="en-US" sz="2000" b="1" dirty="0">
                <a:latin typeface="+mj-lt"/>
              </a:rPr>
              <a:t>vs</a:t>
            </a:r>
            <a:r>
              <a:rPr lang="en-US" sz="2000" dirty="0">
                <a:latin typeface="+mj-lt"/>
              </a:rPr>
              <a:t> </a:t>
            </a:r>
          </a:p>
          <a:p>
            <a:pPr marL="0" indent="0" algn="ctr">
              <a:lnSpc>
                <a:spcPct val="114000"/>
              </a:lnSpc>
              <a:spcBef>
                <a:spcPts val="0"/>
              </a:spcBef>
              <a:buSzPct val="100000"/>
              <a:buFont typeface="Arial" panose="020B0604020202020204" pitchFamily="34" charset="0"/>
              <a:buNone/>
            </a:pPr>
            <a:r>
              <a:rPr lang="en-US" sz="2000" dirty="0">
                <a:latin typeface="+mj-lt"/>
              </a:rPr>
              <a:t>Timeframe should be extended (period of report until the issuance of such report)</a:t>
            </a:r>
          </a:p>
        </p:txBody>
      </p:sp>
      <p:sp>
        <p:nvSpPr>
          <p:cNvPr id="6" name="Title 2">
            <a:extLst>
              <a:ext uri="{FF2B5EF4-FFF2-40B4-BE49-F238E27FC236}">
                <a16:creationId xmlns:a16="http://schemas.microsoft.com/office/drawing/2014/main" id="{53602F75-7CA6-06D2-222E-ECDB5B80737F}"/>
              </a:ext>
            </a:extLst>
          </p:cNvPr>
          <p:cNvSpPr>
            <a:spLocks noGrp="1"/>
          </p:cNvSpPr>
          <p:nvPr>
            <p:ph type="title"/>
          </p:nvPr>
        </p:nvSpPr>
        <p:spPr>
          <a:xfrm>
            <a:off x="838200" y="36374"/>
            <a:ext cx="10515600" cy="1068518"/>
          </a:xfrm>
        </p:spPr>
        <p:txBody>
          <a:bodyPr>
            <a:normAutofit fontScale="90000"/>
          </a:bodyPr>
          <a:lstStyle/>
          <a:p>
            <a:r>
              <a:rPr lang="en-US" sz="4400" dirty="0">
                <a:latin typeface="+mj-lt"/>
              </a:rPr>
              <a:t>Objectivity Evaluation for Audits &amp; Reviews:</a:t>
            </a:r>
            <a:br>
              <a:rPr lang="en-US" sz="4400" dirty="0">
                <a:latin typeface="+mj-lt"/>
              </a:rPr>
            </a:br>
            <a:r>
              <a:rPr lang="en-US" sz="4400" dirty="0">
                <a:latin typeface="+mj-lt"/>
              </a:rPr>
              <a:t>Period </a:t>
            </a:r>
            <a:r>
              <a:rPr lang="en-US" dirty="0">
                <a:latin typeface="+mj-lt"/>
              </a:rPr>
              <a:t>C</a:t>
            </a:r>
            <a:r>
              <a:rPr lang="en-US" sz="4400" dirty="0">
                <a:latin typeface="+mj-lt"/>
              </a:rPr>
              <a:t>overed </a:t>
            </a:r>
            <a:endParaRPr lang="en-US" dirty="0">
              <a:latin typeface="+mj-lt"/>
            </a:endParaRPr>
          </a:p>
        </p:txBody>
      </p:sp>
      <p:sp>
        <p:nvSpPr>
          <p:cNvPr id="7" name="Content Placeholder 1">
            <a:extLst>
              <a:ext uri="{FF2B5EF4-FFF2-40B4-BE49-F238E27FC236}">
                <a16:creationId xmlns:a16="http://schemas.microsoft.com/office/drawing/2014/main" id="{D78BE9E8-B663-2F9E-7254-5E52F9179DD3}"/>
              </a:ext>
            </a:extLst>
          </p:cNvPr>
          <p:cNvSpPr txBox="1">
            <a:spLocks/>
          </p:cNvSpPr>
          <p:nvPr/>
        </p:nvSpPr>
        <p:spPr>
          <a:xfrm>
            <a:off x="924826" y="3582610"/>
            <a:ext cx="9508959" cy="2933694"/>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dirty="0">
                <a:latin typeface="+mj-lt"/>
              </a:rPr>
              <a:t>TF notes that:</a:t>
            </a:r>
          </a:p>
          <a:p>
            <a:pPr marL="457200" indent="-457200">
              <a:lnSpc>
                <a:spcPct val="114000"/>
              </a:lnSpc>
              <a:spcBef>
                <a:spcPts val="1200"/>
              </a:spcBef>
              <a:buSzPct val="100000"/>
            </a:pPr>
            <a:r>
              <a:rPr lang="en-US" sz="2000" dirty="0">
                <a:latin typeface="+mj-lt"/>
              </a:rPr>
              <a:t>Challenging for EE to provide ‘forward-looking information’ past the completion of their work </a:t>
            </a:r>
            <a:r>
              <a:rPr lang="en-US" sz="2000" dirty="0">
                <a:solidFill>
                  <a:schemeClr val="accent1"/>
                </a:solidFill>
                <a:latin typeface="+mj-lt"/>
                <a:sym typeface="Wingdings" panose="05000000000000000000" pitchFamily="2" charset="2"/>
              </a:rPr>
              <a:t> </a:t>
            </a:r>
            <a:r>
              <a:rPr lang="en-US" sz="2000" i="1" dirty="0">
                <a:solidFill>
                  <a:schemeClr val="accent1"/>
                </a:solidFill>
                <a:latin typeface="+mj-lt"/>
                <a:sym typeface="Wingdings" panose="05000000000000000000" pitchFamily="2" charset="2"/>
              </a:rPr>
              <a:t>shortened</a:t>
            </a:r>
            <a:r>
              <a:rPr lang="en-US" sz="2000" dirty="0">
                <a:solidFill>
                  <a:schemeClr val="accent1"/>
                </a:solidFill>
                <a:latin typeface="+mj-lt"/>
                <a:sym typeface="Wingdings" panose="05000000000000000000" pitchFamily="2" charset="2"/>
              </a:rPr>
              <a:t> the time period in relation to which the external expert needs to provide information</a:t>
            </a:r>
            <a:endParaRPr lang="en-US" sz="2000" dirty="0">
              <a:solidFill>
                <a:schemeClr val="accent1"/>
              </a:solidFill>
              <a:latin typeface="+mj-lt"/>
            </a:endParaRPr>
          </a:p>
          <a:p>
            <a:pPr marL="457200" indent="-457200">
              <a:lnSpc>
                <a:spcPct val="114000"/>
              </a:lnSpc>
              <a:spcBef>
                <a:spcPts val="1200"/>
              </a:spcBef>
              <a:buSzPct val="100000"/>
            </a:pPr>
            <a:r>
              <a:rPr lang="en-US" sz="2000" dirty="0">
                <a:latin typeface="+mj-lt"/>
              </a:rPr>
              <a:t>However, threats to the EE’s objectivity might arise which impacts RITP perception of the objectivity of such work </a:t>
            </a:r>
            <a:r>
              <a:rPr lang="en-US" sz="2000" dirty="0">
                <a:solidFill>
                  <a:schemeClr val="accent1"/>
                </a:solidFill>
                <a:latin typeface="+mj-lt"/>
                <a:sym typeface="Wingdings" panose="05000000000000000000" pitchFamily="2" charset="2"/>
              </a:rPr>
              <a:t> external expert to </a:t>
            </a:r>
            <a:r>
              <a:rPr lang="en-US" sz="2000" i="1" dirty="0">
                <a:solidFill>
                  <a:schemeClr val="accent1"/>
                </a:solidFill>
                <a:latin typeface="+mj-lt"/>
                <a:sym typeface="Wingdings" panose="05000000000000000000" pitchFamily="2" charset="2"/>
              </a:rPr>
              <a:t>communicate</a:t>
            </a:r>
            <a:r>
              <a:rPr lang="en-US" sz="2000" dirty="0">
                <a:solidFill>
                  <a:schemeClr val="accent1"/>
                </a:solidFill>
                <a:latin typeface="+mj-lt"/>
                <a:sym typeface="Wingdings" panose="05000000000000000000" pitchFamily="2" charset="2"/>
              </a:rPr>
              <a:t> any changes until the issuance of the report</a:t>
            </a:r>
            <a:endParaRPr lang="en-US" sz="2000" dirty="0">
              <a:solidFill>
                <a:schemeClr val="accent1"/>
              </a:solidFill>
              <a:latin typeface="+mj-lt"/>
            </a:endParaRPr>
          </a:p>
        </p:txBody>
      </p:sp>
    </p:spTree>
    <p:extLst>
      <p:ext uri="{BB962C8B-B14F-4D97-AF65-F5344CB8AC3E}">
        <p14:creationId xmlns:p14="http://schemas.microsoft.com/office/powerpoint/2010/main" val="1002236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2E22C43-21DF-DB58-6BFB-C4EFE9334C68}"/>
              </a:ext>
            </a:extLst>
          </p:cNvPr>
          <p:cNvSpPr txBox="1"/>
          <p:nvPr/>
        </p:nvSpPr>
        <p:spPr>
          <a:xfrm>
            <a:off x="5637360" y="3713158"/>
            <a:ext cx="974785" cy="1291080"/>
          </a:xfrm>
          <a:prstGeom prst="rect">
            <a:avLst/>
          </a:prstGeom>
        </p:spPr>
        <p:txBody>
          <a:bodyPr vert="horz" wrap="square" lIns="91440" tIns="45720" rIns="91440" bIns="45720" rtlCol="0" anchor="b">
            <a:noAutofit/>
          </a:bodyPr>
          <a:lstStyle/>
          <a:p>
            <a:pPr algn="l"/>
            <a:r>
              <a:rPr lang="en-US" sz="10000" b="1" dirty="0">
                <a:solidFill>
                  <a:schemeClr val="accent5">
                    <a:lumMod val="75000"/>
                  </a:schemeClr>
                </a:solidFill>
                <a:latin typeface="+mj-lt"/>
              </a:rPr>
              <a:t>+</a:t>
            </a:r>
          </a:p>
        </p:txBody>
      </p:sp>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fontScale="90000"/>
          </a:bodyPr>
          <a:lstStyle/>
          <a:p>
            <a:r>
              <a:rPr lang="en-US" sz="4400" dirty="0">
                <a:latin typeface="+mj-lt"/>
              </a:rPr>
              <a:t>Objectivity Evaluation for Audits &amp; Reviews:</a:t>
            </a:r>
            <a:br>
              <a:rPr lang="en-US" dirty="0">
                <a:latin typeface="+mj-lt"/>
              </a:rPr>
            </a:br>
            <a:r>
              <a:rPr lang="en-US" dirty="0">
                <a:latin typeface="+mj-lt"/>
              </a:rPr>
              <a:t>Period Covered </a:t>
            </a:r>
          </a:p>
        </p:txBody>
      </p:sp>
      <p:sp>
        <p:nvSpPr>
          <p:cNvPr id="4" name="TextBox 3">
            <a:extLst>
              <a:ext uri="{FF2B5EF4-FFF2-40B4-BE49-F238E27FC236}">
                <a16:creationId xmlns:a16="http://schemas.microsoft.com/office/drawing/2014/main" id="{F8343FC8-0A03-04AE-F292-3763436B71D3}"/>
              </a:ext>
            </a:extLst>
          </p:cNvPr>
          <p:cNvSpPr txBox="1"/>
          <p:nvPr/>
        </p:nvSpPr>
        <p:spPr>
          <a:xfrm>
            <a:off x="561975" y="1290684"/>
            <a:ext cx="11182349" cy="1068518"/>
          </a:xfrm>
          <a:prstGeom prst="rect">
            <a:avLst/>
          </a:prstGeom>
          <a:solidFill>
            <a:schemeClr val="accent5">
              <a:lumMod val="75000"/>
            </a:schemeClr>
          </a:solidFill>
          <a:ln>
            <a:solidFill>
              <a:schemeClr val="accent2"/>
            </a:solidFill>
          </a:ln>
        </p:spPr>
        <p:txBody>
          <a:bodyPr vert="horz" wrap="square" lIns="91440" tIns="45720" rIns="91440" bIns="45720" rtlCol="0" anchor="ctr">
            <a:noAutofit/>
          </a:bodyPr>
          <a:lstStyle/>
          <a:p>
            <a:pPr algn="ctr">
              <a:lnSpc>
                <a:spcPct val="134000"/>
              </a:lnSpc>
            </a:pPr>
            <a:r>
              <a:rPr lang="en-US" sz="1900" b="1" dirty="0">
                <a:solidFill>
                  <a:schemeClr val="bg1"/>
                </a:solidFill>
                <a:latin typeface="+mj-lt"/>
              </a:rPr>
              <a:t>Period Covered for the External Expert’s Objectivity</a:t>
            </a:r>
          </a:p>
          <a:p>
            <a:pPr algn="ctr">
              <a:lnSpc>
                <a:spcPct val="134000"/>
              </a:lnSpc>
            </a:pPr>
            <a:r>
              <a:rPr lang="en-US" sz="1900" dirty="0">
                <a:solidFill>
                  <a:schemeClr val="bg1"/>
                </a:solidFill>
                <a:latin typeface="+mj-lt"/>
              </a:rPr>
              <a:t>Period covered by the audit, review or other assurance report through to the issuance of that report</a:t>
            </a:r>
          </a:p>
        </p:txBody>
      </p:sp>
      <p:sp>
        <p:nvSpPr>
          <p:cNvPr id="6" name="TextBox 5">
            <a:extLst>
              <a:ext uri="{FF2B5EF4-FFF2-40B4-BE49-F238E27FC236}">
                <a16:creationId xmlns:a16="http://schemas.microsoft.com/office/drawing/2014/main" id="{45953BDF-DD44-3C4B-295A-780328FF7E38}"/>
              </a:ext>
            </a:extLst>
          </p:cNvPr>
          <p:cNvSpPr txBox="1"/>
          <p:nvPr/>
        </p:nvSpPr>
        <p:spPr>
          <a:xfrm>
            <a:off x="561975" y="3382347"/>
            <a:ext cx="5196874" cy="2345593"/>
          </a:xfrm>
          <a:prstGeom prst="rect">
            <a:avLst/>
          </a:prstGeom>
          <a:solidFill>
            <a:schemeClr val="accent1"/>
          </a:solidFill>
          <a:ln>
            <a:solidFill>
              <a:schemeClr val="accent5">
                <a:lumMod val="20000"/>
                <a:lumOff val="80000"/>
              </a:schemeClr>
            </a:solidFill>
          </a:ln>
        </p:spPr>
        <p:txBody>
          <a:bodyPr vert="horz" wrap="square" lIns="91440" tIns="45720" rIns="91440" bIns="45720" rtlCol="0" anchor="ctr">
            <a:noAutofit/>
          </a:bodyPr>
          <a:lstStyle/>
          <a:p>
            <a:pPr algn="l">
              <a:lnSpc>
                <a:spcPct val="134000"/>
              </a:lnSpc>
            </a:pPr>
            <a:r>
              <a:rPr lang="en-US" i="1" dirty="0">
                <a:solidFill>
                  <a:schemeClr val="bg1"/>
                </a:solidFill>
                <a:latin typeface="+mj-lt"/>
              </a:rPr>
              <a:t>PA to request information from the external expert to evaluate objectivity (R390.12 to 17)</a:t>
            </a:r>
          </a:p>
          <a:p>
            <a:pPr algn="l">
              <a:lnSpc>
                <a:spcPct val="134000"/>
              </a:lnSpc>
            </a:pPr>
            <a:r>
              <a:rPr lang="en-US" b="1" dirty="0">
                <a:solidFill>
                  <a:schemeClr val="bg1"/>
                </a:solidFill>
                <a:latin typeface="+mj-lt"/>
              </a:rPr>
              <a:t>Period covered by the audit, review or other assurance report </a:t>
            </a:r>
            <a:r>
              <a:rPr lang="en-US" b="1" u="sng" dirty="0">
                <a:solidFill>
                  <a:schemeClr val="bg1"/>
                </a:solidFill>
                <a:latin typeface="+mj-lt"/>
              </a:rPr>
              <a:t>until the completion of the expert’s work</a:t>
            </a:r>
            <a:endParaRPr lang="en-US" b="1" i="1" dirty="0">
              <a:solidFill>
                <a:schemeClr val="bg1"/>
              </a:solidFill>
              <a:latin typeface="+mj-lt"/>
            </a:endParaRPr>
          </a:p>
        </p:txBody>
      </p:sp>
      <p:sp>
        <p:nvSpPr>
          <p:cNvPr id="8" name="TextBox 7">
            <a:extLst>
              <a:ext uri="{FF2B5EF4-FFF2-40B4-BE49-F238E27FC236}">
                <a16:creationId xmlns:a16="http://schemas.microsoft.com/office/drawing/2014/main" id="{73E26136-7B0D-F1F8-5BA0-7D8717C7ACCF}"/>
              </a:ext>
            </a:extLst>
          </p:cNvPr>
          <p:cNvSpPr txBox="1"/>
          <p:nvPr/>
        </p:nvSpPr>
        <p:spPr>
          <a:xfrm>
            <a:off x="6433153" y="3382347"/>
            <a:ext cx="5311170" cy="2345593"/>
          </a:xfrm>
          <a:prstGeom prst="rect">
            <a:avLst/>
          </a:prstGeom>
          <a:solidFill>
            <a:srgbClr val="0B5494"/>
          </a:solidFill>
          <a:ln>
            <a:solidFill>
              <a:schemeClr val="accent5">
                <a:lumMod val="20000"/>
                <a:lumOff val="80000"/>
              </a:schemeClr>
            </a:solidFill>
          </a:ln>
        </p:spPr>
        <p:txBody>
          <a:bodyPr vert="horz" wrap="square" lIns="91440" tIns="45720" rIns="91440" bIns="45720" rtlCol="0" anchor="ctr">
            <a:noAutofit/>
          </a:bodyPr>
          <a:lstStyle/>
          <a:p>
            <a:pPr algn="l">
              <a:lnSpc>
                <a:spcPct val="134000"/>
              </a:lnSpc>
            </a:pPr>
            <a:r>
              <a:rPr lang="en-US" i="1" dirty="0">
                <a:solidFill>
                  <a:schemeClr val="bg1"/>
                </a:solidFill>
                <a:latin typeface="+mj-lt"/>
              </a:rPr>
              <a:t>External expert communicates any changes in information provided &amp; PA to evaluate such changes (R390.5(b)(ii) &amp; R390.19)</a:t>
            </a:r>
          </a:p>
          <a:p>
            <a:pPr algn="l">
              <a:lnSpc>
                <a:spcPct val="134000"/>
              </a:lnSpc>
            </a:pPr>
            <a:r>
              <a:rPr lang="en-US" b="1" dirty="0">
                <a:solidFill>
                  <a:schemeClr val="bg1"/>
                </a:solidFill>
                <a:latin typeface="+mj-lt"/>
              </a:rPr>
              <a:t>Period covered by the audit, review or other assurance report </a:t>
            </a:r>
            <a:r>
              <a:rPr lang="en-US" b="1" u="sng" dirty="0">
                <a:solidFill>
                  <a:schemeClr val="bg1"/>
                </a:solidFill>
                <a:latin typeface="+mj-lt"/>
              </a:rPr>
              <a:t>through to the issuance of that report</a:t>
            </a:r>
          </a:p>
        </p:txBody>
      </p:sp>
      <p:sp>
        <p:nvSpPr>
          <p:cNvPr id="9" name="Arrow: Down 8">
            <a:extLst>
              <a:ext uri="{FF2B5EF4-FFF2-40B4-BE49-F238E27FC236}">
                <a16:creationId xmlns:a16="http://schemas.microsoft.com/office/drawing/2014/main" id="{42FCF0EC-6C64-605D-B8EA-59A44931D7CC}"/>
              </a:ext>
            </a:extLst>
          </p:cNvPr>
          <p:cNvSpPr/>
          <p:nvPr/>
        </p:nvSpPr>
        <p:spPr>
          <a:xfrm>
            <a:off x="1863306" y="2518913"/>
            <a:ext cx="414068" cy="759125"/>
          </a:xfrm>
          <a:prstGeom prst="down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i="1">
              <a:solidFill>
                <a:schemeClr val="bg1"/>
              </a:solidFill>
              <a:latin typeface="+mj-lt"/>
            </a:endParaRPr>
          </a:p>
        </p:txBody>
      </p:sp>
      <p:sp>
        <p:nvSpPr>
          <p:cNvPr id="13" name="Arrow: Down 12">
            <a:extLst>
              <a:ext uri="{FF2B5EF4-FFF2-40B4-BE49-F238E27FC236}">
                <a16:creationId xmlns:a16="http://schemas.microsoft.com/office/drawing/2014/main" id="{7E2F29FE-4A80-6C38-21AB-07C1BB9DC034}"/>
              </a:ext>
            </a:extLst>
          </p:cNvPr>
          <p:cNvSpPr/>
          <p:nvPr/>
        </p:nvSpPr>
        <p:spPr>
          <a:xfrm rot="10800000">
            <a:off x="9149751" y="2518912"/>
            <a:ext cx="414068" cy="759125"/>
          </a:xfrm>
          <a:prstGeom prst="down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i="1">
              <a:solidFill>
                <a:schemeClr val="bg1"/>
              </a:solidFill>
              <a:latin typeface="+mj-lt"/>
            </a:endParaRPr>
          </a:p>
        </p:txBody>
      </p:sp>
    </p:spTree>
    <p:extLst>
      <p:ext uri="{BB962C8B-B14F-4D97-AF65-F5344CB8AC3E}">
        <p14:creationId xmlns:p14="http://schemas.microsoft.com/office/powerpoint/2010/main" val="7260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animBg="1"/>
      <p:bldP spid="8" grpId="0" animBg="1"/>
      <p:bldP spid="9"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E19E89-A604-E030-5448-47D1630C67A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Content Placeholder 1">
            <a:extLst>
              <a:ext uri="{FF2B5EF4-FFF2-40B4-BE49-F238E27FC236}">
                <a16:creationId xmlns:a16="http://schemas.microsoft.com/office/drawing/2014/main" id="{0034532C-11A4-CD1B-FF60-C6F102DF9A4D}"/>
              </a:ext>
            </a:extLst>
          </p:cNvPr>
          <p:cNvSpPr txBox="1">
            <a:spLocks/>
          </p:cNvSpPr>
          <p:nvPr/>
        </p:nvSpPr>
        <p:spPr>
          <a:xfrm>
            <a:off x="924826" y="1366787"/>
            <a:ext cx="10038829" cy="681469"/>
          </a:xfrm>
          <a:prstGeom prst="rect">
            <a:avLst/>
          </a:prstGeom>
          <a:solidFill>
            <a:schemeClr val="accent5">
              <a:lumMod val="20000"/>
              <a:lumOff val="80000"/>
            </a:schemeClr>
          </a:solidFill>
        </p:spPr>
        <p:txBody>
          <a:bodyPr anchor="ctr"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1963" indent="-461963">
              <a:lnSpc>
                <a:spcPct val="114000"/>
              </a:lnSpc>
              <a:spcBef>
                <a:spcPts val="600"/>
              </a:spcBef>
              <a:buSzPct val="100000"/>
            </a:pPr>
            <a:r>
              <a:rPr lang="en-US" sz="2000" dirty="0">
                <a:latin typeface="+mj-lt"/>
              </a:rPr>
              <a:t>Issue for SMPs to find EEs and may hamper quality</a:t>
            </a:r>
          </a:p>
        </p:txBody>
      </p:sp>
      <p:sp>
        <p:nvSpPr>
          <p:cNvPr id="6" name="Title 2">
            <a:extLst>
              <a:ext uri="{FF2B5EF4-FFF2-40B4-BE49-F238E27FC236}">
                <a16:creationId xmlns:a16="http://schemas.microsoft.com/office/drawing/2014/main" id="{53602F75-7CA6-06D2-222E-ECDB5B80737F}"/>
              </a:ext>
            </a:extLst>
          </p:cNvPr>
          <p:cNvSpPr>
            <a:spLocks noGrp="1"/>
          </p:cNvSpPr>
          <p:nvPr>
            <p:ph type="title"/>
          </p:nvPr>
        </p:nvSpPr>
        <p:spPr>
          <a:xfrm>
            <a:off x="838200" y="36374"/>
            <a:ext cx="10515600" cy="1068518"/>
          </a:xfrm>
        </p:spPr>
        <p:txBody>
          <a:bodyPr>
            <a:normAutofit fontScale="90000"/>
          </a:bodyPr>
          <a:lstStyle/>
          <a:p>
            <a:r>
              <a:rPr lang="en-US" sz="4400" dirty="0">
                <a:latin typeface="+mj-lt"/>
              </a:rPr>
              <a:t>Objectivity Evaluation for Audits &amp; Reviews: </a:t>
            </a:r>
            <a:br>
              <a:rPr lang="en-US" sz="4400" dirty="0">
                <a:latin typeface="+mj-lt"/>
              </a:rPr>
            </a:br>
            <a:r>
              <a:rPr lang="en-US" sz="4400" dirty="0">
                <a:latin typeface="+mj-lt"/>
              </a:rPr>
              <a:t>	Proportionality of Request for Information</a:t>
            </a:r>
          </a:p>
        </p:txBody>
      </p:sp>
      <p:sp>
        <p:nvSpPr>
          <p:cNvPr id="7" name="Content Placeholder 1">
            <a:extLst>
              <a:ext uri="{FF2B5EF4-FFF2-40B4-BE49-F238E27FC236}">
                <a16:creationId xmlns:a16="http://schemas.microsoft.com/office/drawing/2014/main" id="{D78BE9E8-B663-2F9E-7254-5E52F9179DD3}"/>
              </a:ext>
            </a:extLst>
          </p:cNvPr>
          <p:cNvSpPr txBox="1">
            <a:spLocks/>
          </p:cNvSpPr>
          <p:nvPr/>
        </p:nvSpPr>
        <p:spPr>
          <a:xfrm>
            <a:off x="924826" y="2479292"/>
            <a:ext cx="10239998" cy="2933694"/>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dirty="0">
                <a:latin typeface="+mj-lt"/>
              </a:rPr>
              <a:t>TF acknowledges the comments and:</a:t>
            </a:r>
          </a:p>
          <a:p>
            <a:pPr marL="509588" indent="-509588">
              <a:lnSpc>
                <a:spcPct val="114000"/>
              </a:lnSpc>
              <a:spcBef>
                <a:spcPts val="1200"/>
              </a:spcBef>
              <a:buSzPct val="100000"/>
              <a:buFont typeface="Wingdings" panose="05000000000000000000" pitchFamily="2" charset="2"/>
              <a:buChar char="ü"/>
            </a:pPr>
            <a:r>
              <a:rPr lang="en-US" sz="2000" i="1" dirty="0">
                <a:solidFill>
                  <a:schemeClr val="accent1"/>
                </a:solidFill>
                <a:latin typeface="+mj-lt"/>
                <a:sym typeface="Wingdings" panose="05000000000000000000" pitchFamily="2" charset="2"/>
              </a:rPr>
              <a:t>Segregated </a:t>
            </a:r>
            <a:r>
              <a:rPr lang="en-US" sz="2000" dirty="0">
                <a:solidFill>
                  <a:schemeClr val="accent1"/>
                </a:solidFill>
                <a:latin typeface="+mj-lt"/>
                <a:sym typeface="Wingdings" panose="05000000000000000000" pitchFamily="2" charset="2"/>
              </a:rPr>
              <a:t>the requirements into non-PIE and PIE audits and reviews</a:t>
            </a:r>
          </a:p>
          <a:p>
            <a:pPr marL="509588" indent="-509588">
              <a:lnSpc>
                <a:spcPct val="114000"/>
              </a:lnSpc>
              <a:spcBef>
                <a:spcPts val="1200"/>
              </a:spcBef>
              <a:buSzPct val="100000"/>
              <a:buFont typeface="Wingdings" panose="05000000000000000000" pitchFamily="2" charset="2"/>
              <a:buChar char="ü"/>
            </a:pPr>
            <a:r>
              <a:rPr lang="en-US" sz="2000" i="1" dirty="0">
                <a:solidFill>
                  <a:schemeClr val="accent1"/>
                </a:solidFill>
                <a:latin typeface="+mj-lt"/>
                <a:sym typeface="Wingdings" panose="05000000000000000000" pitchFamily="2" charset="2"/>
              </a:rPr>
              <a:t>Maintained </a:t>
            </a:r>
            <a:r>
              <a:rPr lang="en-US" sz="2000" dirty="0">
                <a:solidFill>
                  <a:schemeClr val="accent1"/>
                </a:solidFill>
                <a:latin typeface="+mj-lt"/>
                <a:sym typeface="Wingdings" panose="05000000000000000000" pitchFamily="2" charset="2"/>
              </a:rPr>
              <a:t>requirements for PIE audits and reviews </a:t>
            </a:r>
          </a:p>
          <a:p>
            <a:pPr marL="509588" indent="-509588">
              <a:lnSpc>
                <a:spcPct val="114000"/>
              </a:lnSpc>
              <a:spcBef>
                <a:spcPts val="1200"/>
              </a:spcBef>
              <a:buSzPct val="100000"/>
              <a:buFont typeface="Wingdings" panose="05000000000000000000" pitchFamily="2" charset="2"/>
              <a:buChar char="ü"/>
            </a:pPr>
            <a:r>
              <a:rPr lang="en-US" sz="2000" i="1" dirty="0">
                <a:solidFill>
                  <a:schemeClr val="accent1"/>
                </a:solidFill>
                <a:latin typeface="+mj-lt"/>
                <a:sym typeface="Wingdings" panose="05000000000000000000" pitchFamily="2" charset="2"/>
              </a:rPr>
              <a:t>Scaled </a:t>
            </a:r>
            <a:r>
              <a:rPr lang="en-US" sz="2000" dirty="0">
                <a:solidFill>
                  <a:schemeClr val="accent1"/>
                </a:solidFill>
                <a:latin typeface="+mj-lt"/>
                <a:sym typeface="Wingdings" panose="05000000000000000000" pitchFamily="2" charset="2"/>
              </a:rPr>
              <a:t>requirements for non-PIE audits  and reviews and all other assurance engagements</a:t>
            </a:r>
          </a:p>
          <a:p>
            <a:pPr marL="509588" indent="-509588">
              <a:lnSpc>
                <a:spcPct val="114000"/>
              </a:lnSpc>
              <a:spcBef>
                <a:spcPts val="1200"/>
              </a:spcBef>
              <a:buSzPct val="100000"/>
              <a:buFont typeface="Wingdings" panose="05000000000000000000" pitchFamily="2" charset="2"/>
              <a:buChar char="ü"/>
            </a:pPr>
            <a:r>
              <a:rPr lang="en-US" sz="2000" i="1" dirty="0">
                <a:solidFill>
                  <a:schemeClr val="accent1"/>
                </a:solidFill>
                <a:latin typeface="+mj-lt"/>
                <a:sym typeface="Wingdings" panose="05000000000000000000" pitchFamily="2" charset="2"/>
              </a:rPr>
              <a:t>Added guidance</a:t>
            </a:r>
            <a:r>
              <a:rPr lang="en-US" sz="2000" dirty="0">
                <a:solidFill>
                  <a:schemeClr val="accent1"/>
                </a:solidFill>
                <a:latin typeface="+mj-lt"/>
                <a:sym typeface="Wingdings" panose="05000000000000000000" pitchFamily="2" charset="2"/>
              </a:rPr>
              <a:t> to assist the PA in determining whether more information is needed</a:t>
            </a:r>
            <a:endParaRPr lang="en-US" sz="2000" dirty="0">
              <a:solidFill>
                <a:schemeClr val="accent1"/>
              </a:solidFill>
              <a:latin typeface="+mj-lt"/>
            </a:endParaRPr>
          </a:p>
        </p:txBody>
      </p:sp>
    </p:spTree>
    <p:extLst>
      <p:ext uri="{BB962C8B-B14F-4D97-AF65-F5344CB8AC3E}">
        <p14:creationId xmlns:p14="http://schemas.microsoft.com/office/powerpoint/2010/main" val="3650070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fontScale="90000"/>
          </a:bodyPr>
          <a:lstStyle/>
          <a:p>
            <a:r>
              <a:rPr lang="en-US" sz="4400" dirty="0">
                <a:latin typeface="+mj-lt"/>
              </a:rPr>
              <a:t>Objectivity Evaluation for Audits &amp; Reviews: </a:t>
            </a:r>
            <a:br>
              <a:rPr lang="en-US" sz="4400" dirty="0">
                <a:latin typeface="+mj-lt"/>
              </a:rPr>
            </a:br>
            <a:r>
              <a:rPr lang="en-US" sz="4400" dirty="0">
                <a:latin typeface="+mj-lt"/>
              </a:rPr>
              <a:t>	</a:t>
            </a:r>
            <a:r>
              <a:rPr lang="en-US" dirty="0">
                <a:latin typeface="+mj-lt"/>
              </a:rPr>
              <a:t>Scalability of information requested</a:t>
            </a:r>
          </a:p>
        </p:txBody>
      </p:sp>
      <p:sp>
        <p:nvSpPr>
          <p:cNvPr id="6" name="TextBox 5">
            <a:extLst>
              <a:ext uri="{FF2B5EF4-FFF2-40B4-BE49-F238E27FC236}">
                <a16:creationId xmlns:a16="http://schemas.microsoft.com/office/drawing/2014/main" id="{45953BDF-DD44-3C4B-295A-780328FF7E38}"/>
              </a:ext>
            </a:extLst>
          </p:cNvPr>
          <p:cNvSpPr txBox="1"/>
          <p:nvPr/>
        </p:nvSpPr>
        <p:spPr>
          <a:xfrm>
            <a:off x="6096000" y="1383755"/>
            <a:ext cx="5515155" cy="3015717"/>
          </a:xfrm>
          <a:prstGeom prst="rect">
            <a:avLst/>
          </a:prstGeom>
          <a:solidFill>
            <a:srgbClr val="0B5494"/>
          </a:solidFill>
          <a:ln>
            <a:solidFill>
              <a:schemeClr val="accent5">
                <a:lumMod val="20000"/>
                <a:lumOff val="80000"/>
              </a:schemeClr>
            </a:solidFill>
          </a:ln>
        </p:spPr>
        <p:txBody>
          <a:bodyPr vert="horz" wrap="square" lIns="91440" tIns="45720" rIns="91440" bIns="45720" rtlCol="0" anchor="t">
            <a:noAutofit/>
          </a:bodyPr>
          <a:lstStyle/>
          <a:p>
            <a:pPr algn="l">
              <a:lnSpc>
                <a:spcPct val="114000"/>
              </a:lnSpc>
            </a:pPr>
            <a:r>
              <a:rPr lang="en-US" sz="2000" b="1" u="sng" dirty="0">
                <a:solidFill>
                  <a:schemeClr val="bg1"/>
                </a:solidFill>
                <a:latin typeface="+mj-lt"/>
              </a:rPr>
              <a:t>PIE Audits and Reviews, and SAEs within Scoping Criteria of IIS in Part 5</a:t>
            </a:r>
          </a:p>
          <a:p>
            <a:pPr marL="285750" indent="-285750" algn="l">
              <a:lnSpc>
                <a:spcPct val="114000"/>
              </a:lnSpc>
              <a:buFont typeface="Arial" panose="020B0604020202020204" pitchFamily="34" charset="0"/>
              <a:buChar char="•"/>
            </a:pPr>
            <a:r>
              <a:rPr lang="en-US" dirty="0">
                <a:solidFill>
                  <a:schemeClr val="bg1"/>
                </a:solidFill>
                <a:latin typeface="+mj-lt"/>
              </a:rPr>
              <a:t>PA to request information from the external expert on extended list of specific matters to evaluate objectivity (R390.14 (a) to (o))</a:t>
            </a:r>
            <a:endParaRPr lang="en-US" dirty="0">
              <a:solidFill>
                <a:schemeClr val="bg1"/>
              </a:solidFill>
              <a:latin typeface="+mj-lt"/>
              <a:cs typeface="Arial"/>
            </a:endParaRPr>
          </a:p>
          <a:p>
            <a:pPr marL="285750" indent="-285750" algn="l">
              <a:lnSpc>
                <a:spcPct val="114000"/>
              </a:lnSpc>
              <a:buFont typeface="Arial" panose="020B0604020202020204" pitchFamily="34" charset="0"/>
              <a:buChar char="•"/>
            </a:pPr>
            <a:endParaRPr lang="en-US" sz="1900" dirty="0">
              <a:solidFill>
                <a:schemeClr val="bg1"/>
              </a:solidFill>
              <a:latin typeface="+mj-lt"/>
              <a:cs typeface="Arial"/>
            </a:endParaRPr>
          </a:p>
        </p:txBody>
      </p:sp>
      <p:sp>
        <p:nvSpPr>
          <p:cNvPr id="8" name="TextBox 7">
            <a:extLst>
              <a:ext uri="{FF2B5EF4-FFF2-40B4-BE49-F238E27FC236}">
                <a16:creationId xmlns:a16="http://schemas.microsoft.com/office/drawing/2014/main" id="{73E26136-7B0D-F1F8-5BA0-7D8717C7ACCF}"/>
              </a:ext>
            </a:extLst>
          </p:cNvPr>
          <p:cNvSpPr txBox="1"/>
          <p:nvPr/>
        </p:nvSpPr>
        <p:spPr>
          <a:xfrm>
            <a:off x="552540" y="1383754"/>
            <a:ext cx="5534025" cy="3003971"/>
          </a:xfrm>
          <a:prstGeom prst="rect">
            <a:avLst/>
          </a:prstGeom>
          <a:solidFill>
            <a:schemeClr val="accent1"/>
          </a:solidFill>
          <a:ln>
            <a:solidFill>
              <a:schemeClr val="accent5">
                <a:lumMod val="20000"/>
                <a:lumOff val="80000"/>
              </a:schemeClr>
            </a:solidFill>
          </a:ln>
        </p:spPr>
        <p:txBody>
          <a:bodyPr vert="horz" wrap="square" lIns="91440" tIns="45720" rIns="91440" bIns="45720" rtlCol="0" anchor="t">
            <a:noAutofit/>
          </a:bodyPr>
          <a:lstStyle/>
          <a:p>
            <a:pPr>
              <a:lnSpc>
                <a:spcPct val="114000"/>
              </a:lnSpc>
            </a:pPr>
            <a:r>
              <a:rPr lang="en-US" sz="2000" b="1" u="sng" dirty="0">
                <a:solidFill>
                  <a:schemeClr val="bg1"/>
                </a:solidFill>
                <a:latin typeface="+mj-lt"/>
              </a:rPr>
              <a:t>Non-PIE Audits and Reviews, SAEs NOT within Scoping Criteria of Part 5, and All Other Assurance Engagements</a:t>
            </a:r>
          </a:p>
          <a:p>
            <a:pPr marL="285750" indent="-285750" algn="l">
              <a:lnSpc>
                <a:spcPct val="114000"/>
              </a:lnSpc>
              <a:buFont typeface="Arial" panose="020B0604020202020204" pitchFamily="34" charset="0"/>
              <a:buChar char="•"/>
            </a:pPr>
            <a:r>
              <a:rPr lang="en-US" dirty="0">
                <a:solidFill>
                  <a:schemeClr val="bg1"/>
                </a:solidFill>
                <a:latin typeface="+mj-lt"/>
              </a:rPr>
              <a:t>PA required to request information from the external expert on 3 matters to evaluate objectivity (R390.12 (a) to (c))</a:t>
            </a:r>
            <a:endParaRPr lang="en-US" dirty="0">
              <a:solidFill>
                <a:schemeClr val="bg1"/>
              </a:solidFill>
              <a:latin typeface="+mj-lt"/>
              <a:cs typeface="Arial"/>
            </a:endParaRPr>
          </a:p>
          <a:p>
            <a:pPr marL="285750" indent="-285750" algn="l">
              <a:lnSpc>
                <a:spcPct val="114000"/>
              </a:lnSpc>
              <a:buFont typeface="Arial" panose="020B0604020202020204" pitchFamily="34" charset="0"/>
              <a:buChar char="•"/>
            </a:pPr>
            <a:r>
              <a:rPr lang="en-US" dirty="0">
                <a:solidFill>
                  <a:schemeClr val="bg1"/>
                </a:solidFill>
                <a:latin typeface="+mj-lt"/>
              </a:rPr>
              <a:t>PA to consider need to request and evaluate any additional information (R390.13)</a:t>
            </a:r>
            <a:endParaRPr lang="en-US" dirty="0">
              <a:solidFill>
                <a:schemeClr val="bg1"/>
              </a:solidFill>
              <a:latin typeface="+mj-lt"/>
              <a:cs typeface="Arial"/>
            </a:endParaRPr>
          </a:p>
        </p:txBody>
      </p:sp>
      <p:sp>
        <p:nvSpPr>
          <p:cNvPr id="2" name="TextBox 1">
            <a:extLst>
              <a:ext uri="{FF2B5EF4-FFF2-40B4-BE49-F238E27FC236}">
                <a16:creationId xmlns:a16="http://schemas.microsoft.com/office/drawing/2014/main" id="{EDE5C195-F1BB-036B-3CF0-3E5796CB0CD1}"/>
              </a:ext>
            </a:extLst>
          </p:cNvPr>
          <p:cNvSpPr txBox="1"/>
          <p:nvPr/>
        </p:nvSpPr>
        <p:spPr>
          <a:xfrm>
            <a:off x="561973" y="4069430"/>
            <a:ext cx="11049182" cy="2640300"/>
          </a:xfrm>
          <a:prstGeom prst="rect">
            <a:avLst/>
          </a:prstGeom>
          <a:solidFill>
            <a:schemeClr val="accent5">
              <a:lumMod val="75000"/>
            </a:schemeClr>
          </a:solidFill>
          <a:ln>
            <a:solidFill>
              <a:schemeClr val="accent5">
                <a:lumMod val="20000"/>
                <a:lumOff val="80000"/>
              </a:schemeClr>
            </a:solidFill>
          </a:ln>
        </p:spPr>
        <p:txBody>
          <a:bodyPr vert="horz" wrap="square" lIns="91440" tIns="45720" rIns="91440" bIns="45720" rtlCol="0" anchor="ctr">
            <a:noAutofit/>
          </a:bodyPr>
          <a:lstStyle/>
          <a:p>
            <a:pPr algn="l">
              <a:lnSpc>
                <a:spcPct val="114000"/>
              </a:lnSpc>
            </a:pPr>
            <a:r>
              <a:rPr lang="en-US" sz="2000" b="1" u="sng" dirty="0">
                <a:solidFill>
                  <a:schemeClr val="bg1"/>
                </a:solidFill>
                <a:latin typeface="+mj-lt"/>
              </a:rPr>
              <a:t>All Clients</a:t>
            </a:r>
            <a:endParaRPr lang="en-US" sz="2000" b="1" u="sng" dirty="0">
              <a:solidFill>
                <a:schemeClr val="bg1"/>
              </a:solidFill>
              <a:latin typeface="+mj-lt"/>
              <a:cs typeface="Arial"/>
            </a:endParaRPr>
          </a:p>
          <a:p>
            <a:pPr marL="285750" indent="-285750">
              <a:lnSpc>
                <a:spcPct val="114000"/>
              </a:lnSpc>
              <a:buFont typeface="Arial" panose="020B0604020202020204" pitchFamily="34" charset="0"/>
              <a:buChar char="•"/>
            </a:pPr>
            <a:r>
              <a:rPr lang="en-US" dirty="0">
                <a:solidFill>
                  <a:schemeClr val="bg1"/>
                </a:solidFill>
                <a:latin typeface="+mj-lt"/>
              </a:rPr>
              <a:t>Where the client is the entity at which the external expert is performing the work:</a:t>
            </a:r>
            <a:endParaRPr lang="en-US" dirty="0">
              <a:solidFill>
                <a:schemeClr val="bg1"/>
              </a:solidFill>
              <a:latin typeface="+mj-lt"/>
              <a:cs typeface="Arial"/>
            </a:endParaRPr>
          </a:p>
          <a:p>
            <a:pPr marL="690245" indent="-342900">
              <a:lnSpc>
                <a:spcPct val="114000"/>
              </a:lnSpc>
              <a:buFont typeface="Courier New" panose="02070309020205020404" pitchFamily="49" charset="0"/>
              <a:buChar char="o"/>
            </a:pPr>
            <a:r>
              <a:rPr lang="en-US" dirty="0">
                <a:solidFill>
                  <a:schemeClr val="bg1"/>
                </a:solidFill>
                <a:latin typeface="+mj-lt"/>
              </a:rPr>
              <a:t>Relevant information for objectivity evaluation in paragraphs R390.12 to R390.14, as applicable, extended to all members of the external expert’s team (R390.15)</a:t>
            </a:r>
            <a:endParaRPr lang="en-US" dirty="0">
              <a:solidFill>
                <a:schemeClr val="bg1"/>
              </a:solidFill>
              <a:latin typeface="+mj-lt"/>
              <a:cs typeface="Arial"/>
            </a:endParaRPr>
          </a:p>
          <a:p>
            <a:pPr marL="285750" indent="-285750" algn="l">
              <a:lnSpc>
                <a:spcPct val="114000"/>
              </a:lnSpc>
              <a:buFont typeface="Arial" panose="020B0604020202020204" pitchFamily="34" charset="0"/>
              <a:buChar char="•"/>
            </a:pPr>
            <a:r>
              <a:rPr lang="en-US" dirty="0">
                <a:solidFill>
                  <a:schemeClr val="bg1"/>
                </a:solidFill>
                <a:latin typeface="+mj-lt"/>
              </a:rPr>
              <a:t>Where the client is </a:t>
            </a:r>
            <a:r>
              <a:rPr lang="en-US" i="1" dirty="0">
                <a:solidFill>
                  <a:schemeClr val="bg1"/>
                </a:solidFill>
                <a:latin typeface="+mj-lt"/>
              </a:rPr>
              <a:t>not</a:t>
            </a:r>
            <a:r>
              <a:rPr lang="en-US" dirty="0">
                <a:solidFill>
                  <a:schemeClr val="bg1"/>
                </a:solidFill>
                <a:latin typeface="+mj-lt"/>
              </a:rPr>
              <a:t> the entity at which the external expert is performing work:</a:t>
            </a:r>
            <a:endParaRPr lang="en-US" dirty="0">
              <a:solidFill>
                <a:schemeClr val="bg1"/>
              </a:solidFill>
              <a:latin typeface="+mj-lt"/>
              <a:cs typeface="Arial"/>
            </a:endParaRPr>
          </a:p>
          <a:p>
            <a:pPr marL="690245" indent="-342900" algn="l">
              <a:lnSpc>
                <a:spcPct val="114000"/>
              </a:lnSpc>
              <a:buFont typeface="Courier New" panose="02070309020205020404" pitchFamily="49" charset="0"/>
              <a:buChar char="o"/>
            </a:pPr>
            <a:r>
              <a:rPr lang="en-US" dirty="0">
                <a:solidFill>
                  <a:schemeClr val="bg1"/>
                </a:solidFill>
                <a:latin typeface="+mj-lt"/>
              </a:rPr>
              <a:t>PA required to request more limited set of information </a:t>
            </a:r>
            <a:r>
              <a:rPr lang="en-US" dirty="0" err="1">
                <a:solidFill>
                  <a:schemeClr val="bg1"/>
                </a:solidFill>
                <a:latin typeface="+mj-lt"/>
              </a:rPr>
              <a:t>wrt</a:t>
            </a:r>
            <a:r>
              <a:rPr lang="en-US" dirty="0">
                <a:solidFill>
                  <a:schemeClr val="bg1"/>
                </a:solidFill>
                <a:latin typeface="+mj-lt"/>
              </a:rPr>
              <a:t> the client to evaluate objectivity (R390.16 (a) to (c))</a:t>
            </a:r>
            <a:endParaRPr lang="en-US" dirty="0">
              <a:solidFill>
                <a:schemeClr val="bg1"/>
              </a:solidFill>
              <a:latin typeface="+mj-lt"/>
              <a:cs typeface="Arial"/>
            </a:endParaRPr>
          </a:p>
          <a:p>
            <a:pPr marL="690245" indent="-342900" algn="l">
              <a:lnSpc>
                <a:spcPct val="114000"/>
              </a:lnSpc>
              <a:buFont typeface="Courier New" panose="02070309020205020404" pitchFamily="49" charset="0"/>
              <a:buChar char="o"/>
            </a:pPr>
            <a:r>
              <a:rPr lang="en-US" dirty="0">
                <a:solidFill>
                  <a:schemeClr val="bg1"/>
                </a:solidFill>
                <a:latin typeface="+mj-lt"/>
              </a:rPr>
              <a:t>PA to consider need to request and evaluate any additional information </a:t>
            </a:r>
            <a:r>
              <a:rPr lang="en-US" dirty="0" err="1">
                <a:solidFill>
                  <a:schemeClr val="bg1"/>
                </a:solidFill>
                <a:latin typeface="+mj-lt"/>
              </a:rPr>
              <a:t>wrt</a:t>
            </a:r>
            <a:r>
              <a:rPr lang="en-US" dirty="0">
                <a:solidFill>
                  <a:schemeClr val="bg1"/>
                </a:solidFill>
                <a:latin typeface="+mj-lt"/>
              </a:rPr>
              <a:t> the client (R390.17)</a:t>
            </a:r>
            <a:endParaRPr lang="en-US" dirty="0">
              <a:solidFill>
                <a:schemeClr val="bg1"/>
              </a:solidFill>
              <a:latin typeface="+mj-lt"/>
              <a:cs typeface="Arial"/>
            </a:endParaRPr>
          </a:p>
        </p:txBody>
      </p:sp>
    </p:spTree>
    <p:extLst>
      <p:ext uri="{BB962C8B-B14F-4D97-AF65-F5344CB8AC3E}">
        <p14:creationId xmlns:p14="http://schemas.microsoft.com/office/powerpoint/2010/main" val="25173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E19E89-A604-E030-5448-47D1630C67A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Content Placeholder 1">
            <a:extLst>
              <a:ext uri="{FF2B5EF4-FFF2-40B4-BE49-F238E27FC236}">
                <a16:creationId xmlns:a16="http://schemas.microsoft.com/office/drawing/2014/main" id="{0034532C-11A4-CD1B-FF60-C6F102DF9A4D}"/>
              </a:ext>
            </a:extLst>
          </p:cNvPr>
          <p:cNvSpPr txBox="1">
            <a:spLocks/>
          </p:cNvSpPr>
          <p:nvPr/>
        </p:nvSpPr>
        <p:spPr>
          <a:xfrm>
            <a:off x="924827" y="1366787"/>
            <a:ext cx="9508958" cy="1068518"/>
          </a:xfrm>
          <a:prstGeom prst="rect">
            <a:avLst/>
          </a:prstGeom>
          <a:solidFill>
            <a:schemeClr val="accent5">
              <a:lumMod val="20000"/>
              <a:lumOff val="80000"/>
            </a:schemeClr>
          </a:solidFill>
        </p:spPr>
        <p:txBody>
          <a:bodyPr anchor="ctr"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1963" indent="-461963">
              <a:lnSpc>
                <a:spcPct val="114000"/>
              </a:lnSpc>
              <a:spcBef>
                <a:spcPts val="0"/>
              </a:spcBef>
              <a:buSzPct val="100000"/>
            </a:pPr>
            <a:r>
              <a:rPr lang="en-US" sz="2000" dirty="0">
                <a:latin typeface="+mj-lt"/>
              </a:rPr>
              <a:t>PA will be unable to obtain information required from the EE due to privacy or confidentiality concerns</a:t>
            </a:r>
          </a:p>
        </p:txBody>
      </p:sp>
      <p:sp>
        <p:nvSpPr>
          <p:cNvPr id="6" name="Title 2">
            <a:extLst>
              <a:ext uri="{FF2B5EF4-FFF2-40B4-BE49-F238E27FC236}">
                <a16:creationId xmlns:a16="http://schemas.microsoft.com/office/drawing/2014/main" id="{53602F75-7CA6-06D2-222E-ECDB5B80737F}"/>
              </a:ext>
            </a:extLst>
          </p:cNvPr>
          <p:cNvSpPr>
            <a:spLocks noGrp="1"/>
          </p:cNvSpPr>
          <p:nvPr>
            <p:ph type="title"/>
          </p:nvPr>
        </p:nvSpPr>
        <p:spPr>
          <a:xfrm>
            <a:off x="838200" y="36374"/>
            <a:ext cx="10515600" cy="1068518"/>
          </a:xfrm>
        </p:spPr>
        <p:txBody>
          <a:bodyPr>
            <a:normAutofit fontScale="90000"/>
          </a:bodyPr>
          <a:lstStyle/>
          <a:p>
            <a:r>
              <a:rPr lang="en-US" sz="4400" dirty="0">
                <a:latin typeface="+mj-lt"/>
              </a:rPr>
              <a:t>Objectivity Evaluation for Audits &amp; Reviews: </a:t>
            </a:r>
            <a:br>
              <a:rPr lang="en-US" sz="4400" dirty="0">
                <a:latin typeface="+mj-lt"/>
              </a:rPr>
            </a:br>
            <a:r>
              <a:rPr lang="en-US" sz="4400" dirty="0">
                <a:latin typeface="+mj-lt"/>
              </a:rPr>
              <a:t>	When the PA is unable to conclude</a:t>
            </a:r>
          </a:p>
        </p:txBody>
      </p:sp>
      <p:sp>
        <p:nvSpPr>
          <p:cNvPr id="2" name="Content Placeholder 1">
            <a:extLst>
              <a:ext uri="{FF2B5EF4-FFF2-40B4-BE49-F238E27FC236}">
                <a16:creationId xmlns:a16="http://schemas.microsoft.com/office/drawing/2014/main" id="{92CC56D5-08AD-9067-4655-9DED457C65D7}"/>
              </a:ext>
            </a:extLst>
          </p:cNvPr>
          <p:cNvSpPr txBox="1">
            <a:spLocks/>
          </p:cNvSpPr>
          <p:nvPr/>
        </p:nvSpPr>
        <p:spPr>
          <a:xfrm>
            <a:off x="924826" y="2613931"/>
            <a:ext cx="9508959" cy="4107544"/>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dirty="0">
                <a:latin typeface="+mj-lt"/>
              </a:rPr>
              <a:t>TF notes that there are three key situations where EE refuses or is unable to provide information:</a:t>
            </a:r>
          </a:p>
          <a:p>
            <a:pPr marL="457200" indent="-457200">
              <a:lnSpc>
                <a:spcPct val="114000"/>
              </a:lnSpc>
              <a:spcBef>
                <a:spcPts val="1200"/>
              </a:spcBef>
              <a:buSzPct val="100000"/>
            </a:pPr>
            <a:r>
              <a:rPr lang="en-US" sz="2000" dirty="0">
                <a:latin typeface="+mj-lt"/>
              </a:rPr>
              <a:t>Due to law or regulation </a:t>
            </a:r>
            <a:r>
              <a:rPr lang="en-US" sz="2000" dirty="0">
                <a:solidFill>
                  <a:schemeClr val="accent1"/>
                </a:solidFill>
                <a:latin typeface="+mj-lt"/>
                <a:sym typeface="Wingdings" panose="05000000000000000000" pitchFamily="2" charset="2"/>
              </a:rPr>
              <a:t> </a:t>
            </a:r>
            <a:r>
              <a:rPr lang="en-US" sz="2000" i="1" dirty="0">
                <a:solidFill>
                  <a:schemeClr val="accent1"/>
                </a:solidFill>
                <a:latin typeface="+mj-lt"/>
                <a:sym typeface="Wingdings" panose="05000000000000000000" pitchFamily="2" charset="2"/>
              </a:rPr>
              <a:t>PA unable to evaluate EE’s objectivity</a:t>
            </a:r>
            <a:endParaRPr lang="en-US" sz="2000" dirty="0">
              <a:latin typeface="+mj-lt"/>
            </a:endParaRPr>
          </a:p>
          <a:p>
            <a:pPr marL="457200" indent="-457200">
              <a:lnSpc>
                <a:spcPct val="114000"/>
              </a:lnSpc>
              <a:spcBef>
                <a:spcPts val="1200"/>
              </a:spcBef>
              <a:buSzPct val="100000"/>
            </a:pPr>
            <a:r>
              <a:rPr lang="en-US" sz="2000" dirty="0">
                <a:latin typeface="+mj-lt"/>
              </a:rPr>
              <a:t>Due to inability to obtain consent from the EE’s immediate family or employing organization to disclose </a:t>
            </a:r>
            <a:r>
              <a:rPr lang="en-US" sz="2000" dirty="0">
                <a:solidFill>
                  <a:schemeClr val="accent1"/>
                </a:solidFill>
                <a:latin typeface="+mj-lt"/>
                <a:sym typeface="Wingdings" panose="05000000000000000000" pitchFamily="2" charset="2"/>
              </a:rPr>
              <a:t> </a:t>
            </a:r>
            <a:r>
              <a:rPr lang="en-US" sz="2000" i="1" dirty="0">
                <a:solidFill>
                  <a:schemeClr val="accent1"/>
                </a:solidFill>
                <a:latin typeface="+mj-lt"/>
                <a:sym typeface="Wingdings" panose="05000000000000000000" pitchFamily="2" charset="2"/>
              </a:rPr>
              <a:t>PA unable to evaluate EE’s objectivity</a:t>
            </a:r>
            <a:endParaRPr lang="en-US" sz="2000" dirty="0">
              <a:latin typeface="+mj-lt"/>
            </a:endParaRPr>
          </a:p>
          <a:p>
            <a:pPr marL="457200" indent="-457200">
              <a:lnSpc>
                <a:spcPct val="114000"/>
              </a:lnSpc>
              <a:spcBef>
                <a:spcPts val="1200"/>
              </a:spcBef>
              <a:buSzPct val="100000"/>
            </a:pPr>
            <a:r>
              <a:rPr lang="en-US" sz="2000" dirty="0">
                <a:latin typeface="+mj-lt"/>
              </a:rPr>
              <a:t>Outright refusal (either during agreement of terms of engagement, or subsequent to that) </a:t>
            </a:r>
            <a:r>
              <a:rPr lang="en-US" sz="2000" dirty="0">
                <a:solidFill>
                  <a:schemeClr val="accent1"/>
                </a:solidFill>
                <a:latin typeface="+mj-lt"/>
                <a:sym typeface="Wingdings" panose="05000000000000000000" pitchFamily="2" charset="2"/>
              </a:rPr>
              <a:t> </a:t>
            </a:r>
            <a:r>
              <a:rPr lang="en-US" sz="2000" i="1" dirty="0">
                <a:solidFill>
                  <a:schemeClr val="accent1"/>
                </a:solidFill>
                <a:latin typeface="+mj-lt"/>
                <a:sym typeface="Wingdings" panose="05000000000000000000" pitchFamily="2" charset="2"/>
              </a:rPr>
              <a:t>PA unable to agree terms, or evaluate EE’s objectivity</a:t>
            </a:r>
          </a:p>
          <a:p>
            <a:pPr marL="0" indent="0">
              <a:lnSpc>
                <a:spcPct val="114000"/>
              </a:lnSpc>
              <a:spcBef>
                <a:spcPts val="1200"/>
              </a:spcBef>
              <a:buSzPct val="100000"/>
              <a:buNone/>
            </a:pPr>
            <a:r>
              <a:rPr lang="en-US" sz="2000" i="1" dirty="0">
                <a:solidFill>
                  <a:schemeClr val="accent1"/>
                </a:solidFill>
                <a:latin typeface="+mj-lt"/>
                <a:sym typeface="Wingdings" panose="05000000000000000000" pitchFamily="2" charset="2"/>
              </a:rPr>
              <a:t>Clarified these scenarios and outcome in the text. Accommodating these situations mean lowering the threshold for objectivity and will compromise, at very least, the perception of the reliability of the EEs work.</a:t>
            </a:r>
            <a:endParaRPr lang="en-US" sz="2000" dirty="0">
              <a:latin typeface="+mj-lt"/>
            </a:endParaRPr>
          </a:p>
        </p:txBody>
      </p:sp>
    </p:spTree>
    <p:extLst>
      <p:ext uri="{BB962C8B-B14F-4D97-AF65-F5344CB8AC3E}">
        <p14:creationId xmlns:p14="http://schemas.microsoft.com/office/powerpoint/2010/main" val="1697792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30FCBD-0799-4A3B-A635-49ED845295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3">
            <a:extLst>
              <a:ext uri="{FF2B5EF4-FFF2-40B4-BE49-F238E27FC236}">
                <a16:creationId xmlns:a16="http://schemas.microsoft.com/office/drawing/2014/main" id="{D3A0D756-FD5A-D46D-969B-34DC763F7D20}"/>
              </a:ext>
            </a:extLst>
          </p:cNvPr>
          <p:cNvSpPr>
            <a:spLocks noGrp="1"/>
          </p:cNvSpPr>
          <p:nvPr>
            <p:ph type="title"/>
          </p:nvPr>
        </p:nvSpPr>
        <p:spPr>
          <a:xfrm>
            <a:off x="561975" y="0"/>
            <a:ext cx="10515600" cy="1068518"/>
          </a:xfrm>
        </p:spPr>
        <p:txBody>
          <a:bodyPr>
            <a:normAutofit fontScale="90000"/>
          </a:bodyPr>
          <a:lstStyle/>
          <a:p>
            <a:r>
              <a:rPr lang="en-US" sz="4400" dirty="0">
                <a:latin typeface="+mj-lt"/>
              </a:rPr>
              <a:t>Objectivity Evaluation for Audits &amp; Reviews: </a:t>
            </a:r>
            <a:br>
              <a:rPr lang="en-US" sz="4400" dirty="0">
                <a:latin typeface="+mj-lt"/>
              </a:rPr>
            </a:br>
            <a:r>
              <a:rPr lang="en-US" sz="4400" dirty="0">
                <a:latin typeface="+mj-lt"/>
              </a:rPr>
              <a:t>	</a:t>
            </a:r>
            <a:r>
              <a:rPr lang="en-US" dirty="0">
                <a:latin typeface="+mj-lt"/>
              </a:rPr>
              <a:t>When the PA is unable to conclude</a:t>
            </a:r>
          </a:p>
        </p:txBody>
      </p:sp>
      <p:sp>
        <p:nvSpPr>
          <p:cNvPr id="2" name="Content Placeholder 1">
            <a:extLst>
              <a:ext uri="{FF2B5EF4-FFF2-40B4-BE49-F238E27FC236}">
                <a16:creationId xmlns:a16="http://schemas.microsoft.com/office/drawing/2014/main" id="{504E0C91-D41A-D2E4-E9F7-05C238024A4D}"/>
              </a:ext>
            </a:extLst>
          </p:cNvPr>
          <p:cNvSpPr txBox="1">
            <a:spLocks/>
          </p:cNvSpPr>
          <p:nvPr/>
        </p:nvSpPr>
        <p:spPr>
          <a:xfrm>
            <a:off x="838200" y="1315963"/>
            <a:ext cx="10654364" cy="5405512"/>
          </a:xfrm>
          <a:prstGeom prst="rect">
            <a:avLst/>
          </a:prstGeom>
        </p:spPr>
        <p:txBody>
          <a:bodyPr anchor="t" anchorCtr="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buSzPct val="100000"/>
              <a:buNone/>
            </a:pPr>
            <a:r>
              <a:rPr lang="en-US" sz="2000" dirty="0">
                <a:latin typeface="+mj-lt"/>
              </a:rPr>
              <a:t>390.21 A1	</a:t>
            </a:r>
          </a:p>
          <a:p>
            <a:pPr marL="0" indent="0">
              <a:lnSpc>
                <a:spcPct val="114000"/>
              </a:lnSpc>
              <a:spcBef>
                <a:spcPts val="600"/>
              </a:spcBef>
              <a:buSzPct val="100000"/>
              <a:buNone/>
            </a:pPr>
            <a:r>
              <a:rPr lang="en-US" sz="2000" dirty="0">
                <a:latin typeface="+mj-lt"/>
              </a:rPr>
              <a:t>Circumstances in which a professional accountant would be unable to determine whether the external expert has the necessary competence, or capabilities, or is objective, include where:</a:t>
            </a:r>
          </a:p>
          <a:p>
            <a:pPr marL="346075" indent="-346075">
              <a:lnSpc>
                <a:spcPct val="114000"/>
              </a:lnSpc>
              <a:spcBef>
                <a:spcPts val="600"/>
              </a:spcBef>
              <a:buSzPct val="100000"/>
              <a:buNone/>
            </a:pPr>
            <a:r>
              <a:rPr lang="en-US" sz="2000" dirty="0">
                <a:latin typeface="+mj-lt"/>
              </a:rPr>
              <a:t>•	The external expert is unable to provide any of the information requested in paragraph R390.21 because of a confidentiality restriction in law or regulation.</a:t>
            </a:r>
          </a:p>
          <a:p>
            <a:pPr marL="346075" indent="-346075">
              <a:lnSpc>
                <a:spcPct val="114000"/>
              </a:lnSpc>
              <a:spcBef>
                <a:spcPts val="600"/>
              </a:spcBef>
              <a:buSzPct val="100000"/>
              <a:buNone/>
            </a:pPr>
            <a:r>
              <a:rPr lang="en-US" sz="2000" dirty="0">
                <a:latin typeface="+mj-lt"/>
              </a:rPr>
              <a:t>•	In relation to specific information requested in paragraph R390.21 concerning the external expert’s immediate family member or employing organization, the external expert is unable to obtain their consent to such disclosure.</a:t>
            </a:r>
          </a:p>
        </p:txBody>
      </p:sp>
    </p:spTree>
    <p:extLst>
      <p:ext uri="{BB962C8B-B14F-4D97-AF65-F5344CB8AC3E}">
        <p14:creationId xmlns:p14="http://schemas.microsoft.com/office/powerpoint/2010/main" val="1616505658"/>
      </p:ext>
    </p:extLst>
  </p:cSld>
  <p:clrMapOvr>
    <a:masterClrMapping/>
  </p:clrMapOvr>
</p:sld>
</file>

<file path=ppt/theme/theme1.xml><?xml version="1.0" encoding="utf-8"?>
<a:theme xmlns:a="http://schemas.openxmlformats.org/drawingml/2006/main" name="2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0C8A338-886B-4E7D-B5D7-3D8B258E2106}">
  <ds:schemaRefs>
    <ds:schemaRef ds:uri="38e2ba9e-27b9-4c48-9a8a-216353f57068"/>
    <ds:schemaRef ds:uri="a5f5a3eb-0a2d-4d6a-9165-21ef9946a01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D25335E-3AE3-4697-8738-48CC81FF050E}">
  <ds:schemaRefs>
    <ds:schemaRef ds:uri="http://schemas.microsoft.com/sharepoint/v3/contenttype/forms"/>
  </ds:schemaRefs>
</ds:datastoreItem>
</file>

<file path=customXml/itemProps3.xml><?xml version="1.0" encoding="utf-8"?>
<ds:datastoreItem xmlns:ds="http://schemas.openxmlformats.org/officeDocument/2006/customXml" ds:itemID="{2961E205-AB67-47F1-A9A8-858D16EC92D4}">
  <ds:schemaRefs>
    <ds:schemaRef ds:uri="38e2ba9e-27b9-4c48-9a8a-216353f57068"/>
    <ds:schemaRef ds:uri="a5f5a3eb-0a2d-4d6a-9165-21ef9946a01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283</TotalTime>
  <Words>1671</Words>
  <Application>Microsoft Office PowerPoint</Application>
  <PresentationFormat>Widescreen</PresentationFormat>
  <Paragraphs>160</Paragraphs>
  <Slides>16</Slides>
  <Notes>12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16</vt:i4>
      </vt:variant>
    </vt:vector>
  </HeadingPairs>
  <TitlesOfParts>
    <vt:vector size="26" baseType="lpstr">
      <vt:lpstr>Arial</vt:lpstr>
      <vt:lpstr>Calibri</vt:lpstr>
      <vt:lpstr>Courier New</vt:lpstr>
      <vt:lpstr>Product Sans Light</vt:lpstr>
      <vt:lpstr>Product Sans Thin</vt:lpstr>
      <vt:lpstr>System Font Regular</vt:lpstr>
      <vt:lpstr>Times New Roman</vt:lpstr>
      <vt:lpstr>Wingdings</vt:lpstr>
      <vt:lpstr>2_Custom Design</vt:lpstr>
      <vt:lpstr>4_Custom Design</vt:lpstr>
      <vt:lpstr>PowerPoint Presentation</vt:lpstr>
      <vt:lpstr>Revisions Since September Informed By</vt:lpstr>
      <vt:lpstr>Summary of Key Revisions</vt:lpstr>
      <vt:lpstr>Objectivity Evaluation for Audits &amp; Reviews: Period Covered </vt:lpstr>
      <vt:lpstr>Objectivity Evaluation for Audits &amp; Reviews: Period Covered </vt:lpstr>
      <vt:lpstr>Objectivity Evaluation for Audits &amp; Reviews:   Proportionality of Request for Information</vt:lpstr>
      <vt:lpstr>Objectivity Evaluation for Audits &amp; Reviews:   Scalability of information requested</vt:lpstr>
      <vt:lpstr>Objectivity Evaluation for Audits &amp; Reviews:   When the PA is unable to conclude</vt:lpstr>
      <vt:lpstr>Objectivity Evaluation for Audits &amp; Reviews:   When the PA is unable to conclude</vt:lpstr>
      <vt:lpstr>Objectivity Evaluation - Factor and Example of SRT:  Reinstatement of ED text with revisions in yellow</vt:lpstr>
      <vt:lpstr>Pressure: Two examples added</vt:lpstr>
      <vt:lpstr>Safeguards</vt:lpstr>
      <vt:lpstr>Others</vt:lpstr>
      <vt:lpstr>PowerPoint Presentation</vt:lpstr>
      <vt:lpstr>Experts – Next Steps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Joanna Bernard</cp:lastModifiedBy>
  <cp:revision>4</cp:revision>
  <cp:lastPrinted>2020-01-09T14:46:46Z</cp:lastPrinted>
  <dcterms:created xsi:type="dcterms:W3CDTF">2018-10-18T19:25:41Z</dcterms:created>
  <dcterms:modified xsi:type="dcterms:W3CDTF">2024-11-06T14:53:57Z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263400</vt:r8>
  </property>
  <property fmtid="{D5CDD505-2E9C-101B-9397-08002B2CF9AE}" pid="4" name="MediaServiceImageTags">
    <vt:lpwstr/>
  </property>
</Properties>
</file>