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1"/>
    <p:sldMasterId id="2147483914" r:id="rId2"/>
    <p:sldMasterId id="2147483929" r:id="rId3"/>
  </p:sldMasterIdLst>
  <p:notesMasterIdLst>
    <p:notesMasterId r:id="rId62"/>
  </p:notesMasterIdLst>
  <p:sldIdLst>
    <p:sldId id="1202" r:id="rId4"/>
    <p:sldId id="1160" r:id="rId5"/>
    <p:sldId id="1011" r:id="rId6"/>
    <p:sldId id="2147472043" r:id="rId7"/>
    <p:sldId id="2147472063" r:id="rId8"/>
    <p:sldId id="2147471856" r:id="rId9"/>
    <p:sldId id="1161" r:id="rId10"/>
    <p:sldId id="2147472118" r:id="rId11"/>
    <p:sldId id="1162" r:id="rId12"/>
    <p:sldId id="1164" r:id="rId13"/>
    <p:sldId id="2147472097" r:id="rId14"/>
    <p:sldId id="2147472098" r:id="rId15"/>
    <p:sldId id="2147472099" r:id="rId16"/>
    <p:sldId id="2147472101" r:id="rId17"/>
    <p:sldId id="2147472100" r:id="rId18"/>
    <p:sldId id="2147472086" r:id="rId19"/>
    <p:sldId id="2147472102" r:id="rId20"/>
    <p:sldId id="2147471877" r:id="rId21"/>
    <p:sldId id="2147472113" r:id="rId22"/>
    <p:sldId id="2147472117" r:id="rId23"/>
    <p:sldId id="2147472093" r:id="rId24"/>
    <p:sldId id="2147471869" r:id="rId25"/>
    <p:sldId id="2147472064" r:id="rId26"/>
    <p:sldId id="1190" r:id="rId27"/>
    <p:sldId id="2147472065" r:id="rId28"/>
    <p:sldId id="2147472066" r:id="rId29"/>
    <p:sldId id="2147472068" r:id="rId30"/>
    <p:sldId id="2147472067" r:id="rId31"/>
    <p:sldId id="2147472070" r:id="rId32"/>
    <p:sldId id="2147472069" r:id="rId33"/>
    <p:sldId id="2147472071" r:id="rId34"/>
    <p:sldId id="2147472072" r:id="rId35"/>
    <p:sldId id="2147472073" r:id="rId36"/>
    <p:sldId id="2147472074" r:id="rId37"/>
    <p:sldId id="2147472075" r:id="rId38"/>
    <p:sldId id="2147472076" r:id="rId39"/>
    <p:sldId id="2147472077" r:id="rId40"/>
    <p:sldId id="2147472078" r:id="rId41"/>
    <p:sldId id="2147472079" r:id="rId42"/>
    <p:sldId id="2147472088" r:id="rId43"/>
    <p:sldId id="2147472080" r:id="rId44"/>
    <p:sldId id="2147472130" r:id="rId45"/>
    <p:sldId id="2147472131" r:id="rId46"/>
    <p:sldId id="2147472089" r:id="rId47"/>
    <p:sldId id="2147472083" r:id="rId48"/>
    <p:sldId id="2147472090" r:id="rId49"/>
    <p:sldId id="2147472091" r:id="rId50"/>
    <p:sldId id="2147472125" r:id="rId51"/>
    <p:sldId id="2147472124" r:id="rId52"/>
    <p:sldId id="2147472085" r:id="rId53"/>
    <p:sldId id="1201" r:id="rId54"/>
    <p:sldId id="2147472129" r:id="rId55"/>
    <p:sldId id="2147472126" r:id="rId56"/>
    <p:sldId id="2147472092" r:id="rId57"/>
    <p:sldId id="2147472082" r:id="rId58"/>
    <p:sldId id="288" r:id="rId59"/>
    <p:sldId id="1030" r:id="rId60"/>
    <p:sldId id="267" r:id="rId61"/>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20" userDrawn="1">
          <p15:clr>
            <a:srgbClr val="A4A3A4"/>
          </p15:clr>
        </p15:guide>
        <p15:guide id="2" userDrawn="1">
          <p15:clr>
            <a:srgbClr val="A4A3A4"/>
          </p15:clr>
        </p15:guide>
        <p15:guide id="3" pos="7488" userDrawn="1">
          <p15:clr>
            <a:srgbClr val="A4A3A4"/>
          </p15:clr>
        </p15:guide>
        <p15:guide id="4" pos="506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BA05CD-67AF-41E2-9030-2726EE3143E3}" name="Kam Leung" initials="KL" userId="S::KamLeung@ethicsboard.org::1727e7fd-0e16-446c-9cb2-0d520e75509f" providerId="AD"/>
  <p188:author id="{073A4EDC-E247-6498-BE48-6CCEB187D1A4}" name="Diane Jules" initials="DJ" userId="S::DianeJules@ethicsboard.org::8c02b63b-0564-49f0-8623-5f32871d585c" providerId="AD"/>
  <p188:author id="{E94806F5-F1DD-79F5-3D8D-85F6927CF9C2}" name="Author" initials="KL" userId="Auth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Ken Siong" initials="KS" lastIdx="36" clrIdx="6">
    <p:extLst>
      <p:ext uri="{19B8F6BF-5375-455C-9EA6-DF929625EA0E}">
        <p15:presenceInfo xmlns:p15="http://schemas.microsoft.com/office/powerpoint/2012/main" userId="S::KenSiong@ethicsboard.org::f7679ae9-de6b-4f69-a967-87584c14b709"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DD8"/>
    <a:srgbClr val="00AA55"/>
    <a:srgbClr val="4A4A4A"/>
    <a:srgbClr val="0B5494"/>
    <a:srgbClr val="EB9F15"/>
    <a:srgbClr val="838383"/>
    <a:srgbClr val="F2F2F2"/>
    <a:srgbClr val="C3C8CD"/>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6983E4-8D5B-4448-B581-F2930257E135}" v="85" dt="2024-09-18T15:51:37.396"/>
    <p1510:client id="{C1EE5D8A-5394-4051-B6EB-424842B3F51D}" v="155" dt="2024-09-17T21:49:13.5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96247" autoAdjust="0"/>
  </p:normalViewPr>
  <p:slideViewPr>
    <p:cSldViewPr snapToGrid="0">
      <p:cViewPr>
        <p:scale>
          <a:sx n="92" d="100"/>
          <a:sy n="92" d="100"/>
        </p:scale>
        <p:origin x="44" y="60"/>
      </p:cViewPr>
      <p:guideLst>
        <p:guide orient="horz" pos="720"/>
        <p:guide/>
        <p:guide pos="7488"/>
        <p:guide pos="506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commentAuthors" Target="commentAuthors.xml"/><Relationship Id="rId68" Type="http://schemas.microsoft.com/office/2015/10/relationships/revisionInfo" Target="revisionInfo.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presProps" Target="presProps.xml"/><Relationship Id="rId69" Type="http://schemas.microsoft.com/office/2018/10/relationships/authors" Target="author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barChart>
        <c:barDir val="col"/>
        <c:grouping val="clustered"/>
        <c:varyColors val="0"/>
        <c:ser>
          <c:idx val="0"/>
          <c:order val="0"/>
          <c:tx>
            <c:strRef>
              <c:f>Sheet9!$B$1</c:f>
              <c:strCache>
                <c:ptCount val="1"/>
                <c:pt idx="0">
                  <c:v># Stakeholders</c:v>
                </c:pt>
              </c:strCache>
            </c:strRef>
          </c:tx>
          <c:spPr>
            <a:solidFill>
              <a:schemeClr val="accent1"/>
            </a:solidFill>
            <a:ln>
              <a:noFill/>
            </a:ln>
            <a:effectLst/>
          </c:spPr>
          <c:invertIfNegative val="0"/>
          <c:cat>
            <c:strRef>
              <c:f>Sheet9!$A$2:$A$9</c:f>
              <c:strCache>
                <c:ptCount val="8"/>
                <c:pt idx="0">
                  <c:v>Asia Pacific</c:v>
                </c:pt>
                <c:pt idx="1">
                  <c:v>Europe</c:v>
                </c:pt>
                <c:pt idx="2">
                  <c:v>Global</c:v>
                </c:pt>
                <c:pt idx="3">
                  <c:v>Latin America</c:v>
                </c:pt>
                <c:pt idx="4">
                  <c:v>Middle East</c:v>
                </c:pt>
                <c:pt idx="5">
                  <c:v>Africa</c:v>
                </c:pt>
                <c:pt idx="6">
                  <c:v>North America</c:v>
                </c:pt>
                <c:pt idx="7">
                  <c:v>United Kingdom</c:v>
                </c:pt>
              </c:strCache>
            </c:strRef>
          </c:cat>
          <c:val>
            <c:numRef>
              <c:f>Sheet9!$B$2:$B$9</c:f>
              <c:numCache>
                <c:formatCode>General</c:formatCode>
                <c:ptCount val="8"/>
                <c:pt idx="0">
                  <c:v>14</c:v>
                </c:pt>
                <c:pt idx="1">
                  <c:v>11</c:v>
                </c:pt>
                <c:pt idx="2">
                  <c:v>17</c:v>
                </c:pt>
                <c:pt idx="3">
                  <c:v>6</c:v>
                </c:pt>
                <c:pt idx="4">
                  <c:v>1</c:v>
                </c:pt>
                <c:pt idx="5">
                  <c:v>6</c:v>
                </c:pt>
                <c:pt idx="6">
                  <c:v>6</c:v>
                </c:pt>
                <c:pt idx="7">
                  <c:v>3</c:v>
                </c:pt>
              </c:numCache>
            </c:numRef>
          </c:val>
          <c:extLst>
            <c:ext xmlns:c16="http://schemas.microsoft.com/office/drawing/2014/chart" uri="{C3380CC4-5D6E-409C-BE32-E72D297353CC}">
              <c16:uniqueId val="{00000000-34F9-474A-BDAF-E3B077512742}"/>
            </c:ext>
          </c:extLst>
        </c:ser>
        <c:dLbls>
          <c:showLegendKey val="0"/>
          <c:showVal val="0"/>
          <c:showCatName val="0"/>
          <c:showSerName val="0"/>
          <c:showPercent val="0"/>
          <c:showBubbleSize val="0"/>
        </c:dLbls>
        <c:gapWidth val="219"/>
        <c:overlap val="-27"/>
        <c:axId val="1190440303"/>
        <c:axId val="1190436943"/>
      </c:barChart>
      <c:catAx>
        <c:axId val="11904403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190436943"/>
        <c:crosses val="autoZero"/>
        <c:auto val="1"/>
        <c:lblAlgn val="ctr"/>
        <c:lblOffset val="100"/>
        <c:noMultiLvlLbl val="0"/>
      </c:catAx>
      <c:valAx>
        <c:axId val="11904369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190440303"/>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75E220-A30B-4EDA-9ACF-1637F5DBCA79}"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778C4C75-EDC0-4DF6-9291-7A7606E2416B}">
      <dgm:prSet phldrT="[Text]" custT="1"/>
      <dgm:spPr>
        <a:solidFill>
          <a:srgbClr val="0070C0"/>
        </a:solidFill>
      </dgm:spPr>
      <dgm:t>
        <a:bodyPr/>
        <a:lstStyle/>
        <a:p>
          <a:pPr>
            <a:lnSpc>
              <a:spcPct val="100000"/>
            </a:lnSpc>
          </a:pPr>
          <a:r>
            <a:rPr lang="en-US" sz="2200" b="0">
              <a:latin typeface="+mj-lt"/>
            </a:rPr>
            <a:t>Definitions Introduced for “Expert” and “Expertise”</a:t>
          </a:r>
        </a:p>
      </dgm:t>
    </dgm:pt>
    <dgm:pt modelId="{BC2F7C87-04B4-40E2-A534-F1F68A621D01}" type="parTrans" cxnId="{D9401C1F-DD15-4B1E-82B9-0EE47E5A3BD2}">
      <dgm:prSet/>
      <dgm:spPr/>
      <dgm:t>
        <a:bodyPr/>
        <a:lstStyle/>
        <a:p>
          <a:pPr>
            <a:lnSpc>
              <a:spcPct val="100000"/>
            </a:lnSpc>
          </a:pPr>
          <a:endParaRPr lang="en-US" sz="1800"/>
        </a:p>
      </dgm:t>
    </dgm:pt>
    <dgm:pt modelId="{20C46756-61AB-463A-9D71-A718ECB06A5C}" type="sibTrans" cxnId="{D9401C1F-DD15-4B1E-82B9-0EE47E5A3BD2}">
      <dgm:prSet/>
      <dgm:spPr/>
      <dgm:t>
        <a:bodyPr/>
        <a:lstStyle/>
        <a:p>
          <a:pPr>
            <a:lnSpc>
              <a:spcPct val="100000"/>
            </a:lnSpc>
          </a:pPr>
          <a:endParaRPr lang="en-US" sz="1800"/>
        </a:p>
      </dgm:t>
    </dgm:pt>
    <dgm:pt modelId="{5971FFCA-09B2-416F-8371-A650418D6F96}">
      <dgm:prSet phldrT="[Text]" custT="1"/>
      <dgm:spPr>
        <a:solidFill>
          <a:srgbClr val="0070C0"/>
        </a:solidFill>
      </dgm:spPr>
      <dgm:t>
        <a:bodyPr/>
        <a:lstStyle/>
        <a:p>
          <a:pPr>
            <a:lnSpc>
              <a:spcPct val="100000"/>
            </a:lnSpc>
          </a:pPr>
          <a:r>
            <a:rPr lang="en-US" sz="2200" b="0">
              <a:latin typeface="+mj-lt"/>
            </a:rPr>
            <a:t>Evaluating Whether to Use Work of An Expert</a:t>
          </a:r>
        </a:p>
      </dgm:t>
    </dgm:pt>
    <dgm:pt modelId="{E754BE91-3630-4E5A-A74D-D332D1CD0D84}" type="parTrans" cxnId="{59B228C9-2CBA-423C-978A-DBCEC3C8E918}">
      <dgm:prSet/>
      <dgm:spPr/>
      <dgm:t>
        <a:bodyPr/>
        <a:lstStyle/>
        <a:p>
          <a:pPr>
            <a:lnSpc>
              <a:spcPct val="100000"/>
            </a:lnSpc>
          </a:pPr>
          <a:endParaRPr lang="en-US" sz="1800"/>
        </a:p>
      </dgm:t>
    </dgm:pt>
    <dgm:pt modelId="{3EBAF40E-8E50-4B0C-ABED-EF0AB646556B}" type="sibTrans" cxnId="{59B228C9-2CBA-423C-978A-DBCEC3C8E918}">
      <dgm:prSet/>
      <dgm:spPr/>
      <dgm:t>
        <a:bodyPr/>
        <a:lstStyle/>
        <a:p>
          <a:pPr>
            <a:lnSpc>
              <a:spcPct val="100000"/>
            </a:lnSpc>
          </a:pPr>
          <a:endParaRPr lang="en-US" sz="1800"/>
        </a:p>
      </dgm:t>
    </dgm:pt>
    <dgm:pt modelId="{646783D4-ACB7-4CC7-BF66-A5B49027ED90}">
      <dgm:prSet phldrT="[Text]" custT="1"/>
      <dgm:spPr>
        <a:solidFill>
          <a:srgbClr val="0070C0"/>
        </a:solidFill>
      </dgm:spPr>
      <dgm:t>
        <a:bodyPr/>
        <a:lstStyle/>
        <a:p>
          <a:pPr>
            <a:lnSpc>
              <a:spcPct val="100000"/>
            </a:lnSpc>
          </a:pPr>
          <a:r>
            <a:rPr lang="en-US" sz="2200" b="0">
              <a:latin typeface="+mj-lt"/>
            </a:rPr>
            <a:t>Potential Threats When Using the Work of an Expert</a:t>
          </a:r>
        </a:p>
      </dgm:t>
    </dgm:pt>
    <dgm:pt modelId="{13667CE7-C741-4F21-AED4-016A16305C7A}" type="parTrans" cxnId="{E9608F35-7748-478B-8C17-F7CE5CD4236A}">
      <dgm:prSet/>
      <dgm:spPr/>
      <dgm:t>
        <a:bodyPr/>
        <a:lstStyle/>
        <a:p>
          <a:pPr>
            <a:lnSpc>
              <a:spcPct val="100000"/>
            </a:lnSpc>
          </a:pPr>
          <a:endParaRPr lang="en-US" sz="1800"/>
        </a:p>
      </dgm:t>
    </dgm:pt>
    <dgm:pt modelId="{E7A9A3D4-898F-44E6-8C32-52A5B721F482}" type="sibTrans" cxnId="{E9608F35-7748-478B-8C17-F7CE5CD4236A}">
      <dgm:prSet/>
      <dgm:spPr/>
      <dgm:t>
        <a:bodyPr/>
        <a:lstStyle/>
        <a:p>
          <a:pPr>
            <a:lnSpc>
              <a:spcPct val="100000"/>
            </a:lnSpc>
          </a:pPr>
          <a:endParaRPr lang="en-US" sz="1800"/>
        </a:p>
      </dgm:t>
    </dgm:pt>
    <dgm:pt modelId="{A6821404-17A6-4CBE-A029-B96BAC5F8CA3}">
      <dgm:prSet custT="1"/>
      <dgm:spPr>
        <a:ln>
          <a:solidFill>
            <a:schemeClr val="bg1"/>
          </a:solidFill>
        </a:ln>
      </dgm:spPr>
      <dgm:t>
        <a:bodyPr/>
        <a:lstStyle/>
        <a:p>
          <a:pPr marL="347472" indent="-347472" algn="just">
            <a:lnSpc>
              <a:spcPct val="100000"/>
            </a:lnSpc>
            <a:spcBef>
              <a:spcPts val="1200"/>
            </a:spcBef>
            <a:spcAft>
              <a:spcPts val="1200"/>
            </a:spcAft>
          </a:pPr>
          <a:r>
            <a:rPr lang="en-US" sz="1600">
              <a:latin typeface="+mj-lt"/>
            </a:rPr>
            <a:t>Distinguish the work of experts from the work of other individuals or organizations providing information for general use</a:t>
          </a:r>
        </a:p>
      </dgm:t>
    </dgm:pt>
    <dgm:pt modelId="{19E8B48C-D358-42BE-A8BC-EC6AD1C22C44}" type="parTrans" cxnId="{06E518A0-4305-4EB3-A32F-CE38A29EA69C}">
      <dgm:prSet/>
      <dgm:spPr/>
      <dgm:t>
        <a:bodyPr/>
        <a:lstStyle/>
        <a:p>
          <a:pPr>
            <a:lnSpc>
              <a:spcPct val="100000"/>
            </a:lnSpc>
          </a:pPr>
          <a:endParaRPr lang="en-US" sz="1800"/>
        </a:p>
      </dgm:t>
    </dgm:pt>
    <dgm:pt modelId="{C3FCADB5-46FD-41AF-9674-E6432BF3238B}" type="sibTrans" cxnId="{06E518A0-4305-4EB3-A32F-CE38A29EA69C}">
      <dgm:prSet/>
      <dgm:spPr/>
      <dgm:t>
        <a:bodyPr/>
        <a:lstStyle/>
        <a:p>
          <a:pPr>
            <a:lnSpc>
              <a:spcPct val="100000"/>
            </a:lnSpc>
          </a:pPr>
          <a:endParaRPr lang="en-US" sz="1800"/>
        </a:p>
      </dgm:t>
    </dgm:pt>
    <dgm:pt modelId="{263D4F83-2763-4B82-9F7D-7D0E1CA282CC}">
      <dgm:prSet custT="1"/>
      <dgm:spPr>
        <a:ln>
          <a:solidFill>
            <a:schemeClr val="bg1"/>
          </a:solidFill>
        </a:ln>
      </dgm:spPr>
      <dgm:t>
        <a:bodyPr/>
        <a:lstStyle/>
        <a:p>
          <a:pPr marL="347472" indent="-347472" algn="just" rtl="0">
            <a:lnSpc>
              <a:spcPct val="100000"/>
            </a:lnSpc>
            <a:spcBef>
              <a:spcPts val="600"/>
            </a:spcBef>
            <a:spcAft>
              <a:spcPts val="600"/>
            </a:spcAft>
          </a:pPr>
          <a:r>
            <a:rPr lang="en-US" sz="1600">
              <a:solidFill>
                <a:schemeClr val="tx1"/>
              </a:solidFill>
              <a:latin typeface="+mj-lt"/>
            </a:rPr>
            <a:t>Focused on expert’s competence, capabilities and objectivity (CCO)</a:t>
          </a:r>
        </a:p>
      </dgm:t>
    </dgm:pt>
    <dgm:pt modelId="{C2EC7DBE-F93C-4FA5-AC34-36D67EDCC4E4}" type="parTrans" cxnId="{65823D06-E0A3-4D36-B45B-EAC8B9C56AF9}">
      <dgm:prSet/>
      <dgm:spPr/>
      <dgm:t>
        <a:bodyPr/>
        <a:lstStyle/>
        <a:p>
          <a:pPr>
            <a:lnSpc>
              <a:spcPct val="100000"/>
            </a:lnSpc>
          </a:pPr>
          <a:endParaRPr lang="en-US" sz="1800"/>
        </a:p>
      </dgm:t>
    </dgm:pt>
    <dgm:pt modelId="{4A15D308-EFCD-4664-AC38-A29596AAEAA1}" type="sibTrans" cxnId="{65823D06-E0A3-4D36-B45B-EAC8B9C56AF9}">
      <dgm:prSet/>
      <dgm:spPr/>
      <dgm:t>
        <a:bodyPr/>
        <a:lstStyle/>
        <a:p>
          <a:pPr>
            <a:lnSpc>
              <a:spcPct val="100000"/>
            </a:lnSpc>
          </a:pPr>
          <a:endParaRPr lang="en-US" sz="1800"/>
        </a:p>
      </dgm:t>
    </dgm:pt>
    <dgm:pt modelId="{11DD79AE-4A25-443D-BDF9-953D11C6AF83}">
      <dgm:prSet custT="1"/>
      <dgm:spPr>
        <a:ln>
          <a:solidFill>
            <a:schemeClr val="bg1"/>
          </a:solidFill>
        </a:ln>
      </dgm:spPr>
      <dgm:t>
        <a:bodyPr/>
        <a:lstStyle/>
        <a:p>
          <a:pPr marL="347472" indent="-347472" algn="just">
            <a:lnSpc>
              <a:spcPct val="100000"/>
            </a:lnSpc>
            <a:spcBef>
              <a:spcPts val="600"/>
            </a:spcBef>
            <a:spcAft>
              <a:spcPts val="600"/>
            </a:spcAft>
            <a:buClrTx/>
            <a:buSzTx/>
            <a:buFont typeface="Arial" panose="020B0604020202020204" pitchFamily="34" charset="0"/>
            <a:buChar char="•"/>
          </a:pPr>
          <a:r>
            <a:rPr kumimoji="0" lang="en-US" sz="1600" b="0" i="0" u="none" strike="noStrike" cap="none" spc="0" normalizeH="0" baseline="0" noProof="0">
              <a:ln>
                <a:noFill/>
              </a:ln>
              <a:solidFill>
                <a:srgbClr val="4A4A4A"/>
              </a:solidFill>
              <a:effectLst/>
              <a:uLnTx/>
              <a:uFillTx/>
              <a:latin typeface="Arial" panose="020B0604020202020204"/>
              <a:ea typeface="+mn-ea"/>
              <a:cs typeface="+mn-cs"/>
            </a:rPr>
            <a:t>Provisions to guide identifying, evaluating and addressing potential threats to compliance with the fundamental principles</a:t>
          </a:r>
          <a:endParaRPr lang="en-US" sz="1600"/>
        </a:p>
      </dgm:t>
    </dgm:pt>
    <dgm:pt modelId="{533C962A-775F-466C-A816-F7377CEC4C4A}" type="parTrans" cxnId="{025ABBE4-86CC-4E40-A886-66411C1A3DCA}">
      <dgm:prSet/>
      <dgm:spPr/>
      <dgm:t>
        <a:bodyPr/>
        <a:lstStyle/>
        <a:p>
          <a:pPr>
            <a:lnSpc>
              <a:spcPct val="100000"/>
            </a:lnSpc>
          </a:pPr>
          <a:endParaRPr lang="en-US" sz="1800"/>
        </a:p>
      </dgm:t>
    </dgm:pt>
    <dgm:pt modelId="{4191B978-F601-4D61-BAD2-E19E2CACA028}" type="sibTrans" cxnId="{025ABBE4-86CC-4E40-A886-66411C1A3DCA}">
      <dgm:prSet/>
      <dgm:spPr/>
      <dgm:t>
        <a:bodyPr/>
        <a:lstStyle/>
        <a:p>
          <a:pPr>
            <a:lnSpc>
              <a:spcPct val="100000"/>
            </a:lnSpc>
          </a:pPr>
          <a:endParaRPr lang="en-US" sz="1800"/>
        </a:p>
      </dgm:t>
    </dgm:pt>
    <dgm:pt modelId="{BCF0BE97-05AB-4011-B765-41C54AB86BB0}">
      <dgm:prSet custT="1"/>
      <dgm:spPr>
        <a:ln>
          <a:solidFill>
            <a:schemeClr val="bg1"/>
          </a:solidFill>
        </a:ln>
      </dgm:spPr>
      <dgm:t>
        <a:bodyPr/>
        <a:lstStyle/>
        <a:p>
          <a:pPr marL="347472" indent="-347472" algn="just">
            <a:lnSpc>
              <a:spcPct val="100000"/>
            </a:lnSpc>
            <a:spcBef>
              <a:spcPts val="600"/>
            </a:spcBef>
            <a:spcAft>
              <a:spcPts val="600"/>
            </a:spcAft>
          </a:pPr>
          <a:r>
            <a:rPr lang="en-US" sz="1600">
              <a:solidFill>
                <a:schemeClr val="tx1"/>
              </a:solidFill>
              <a:latin typeface="+mj-lt"/>
            </a:rPr>
            <a:t>Work of an expert cannot be used if it does not meet CCO requirements</a:t>
          </a:r>
        </a:p>
      </dgm:t>
    </dgm:pt>
    <dgm:pt modelId="{1C347172-3E8F-41AE-9D37-7D091DE69AF4}" type="parTrans" cxnId="{8506D2C2-AB7E-455E-A808-B79B780AEAC6}">
      <dgm:prSet/>
      <dgm:spPr/>
      <dgm:t>
        <a:bodyPr/>
        <a:lstStyle/>
        <a:p>
          <a:endParaRPr lang="en-US"/>
        </a:p>
      </dgm:t>
    </dgm:pt>
    <dgm:pt modelId="{92DF0CEA-D19B-4FF7-925C-4FF94B0E2B16}" type="sibTrans" cxnId="{8506D2C2-AB7E-455E-A808-B79B780AEAC6}">
      <dgm:prSet/>
      <dgm:spPr/>
      <dgm:t>
        <a:bodyPr/>
        <a:lstStyle/>
        <a:p>
          <a:endParaRPr lang="en-US"/>
        </a:p>
      </dgm:t>
    </dgm:pt>
    <dgm:pt modelId="{E3027625-574E-4E5F-8AC6-79EAFE8A96E0}">
      <dgm:prSet custT="1"/>
      <dgm:spPr>
        <a:ln>
          <a:solidFill>
            <a:schemeClr val="bg1"/>
          </a:solidFill>
        </a:ln>
      </dgm:spPr>
      <dgm:t>
        <a:bodyPr/>
        <a:lstStyle/>
        <a:p>
          <a:pPr marL="347472" indent="-347472" algn="just">
            <a:lnSpc>
              <a:spcPct val="100000"/>
            </a:lnSpc>
            <a:spcBef>
              <a:spcPts val="600"/>
            </a:spcBef>
            <a:spcAft>
              <a:spcPts val="600"/>
            </a:spcAft>
          </a:pPr>
          <a:r>
            <a:rPr lang="en-US" sz="1600">
              <a:solidFill>
                <a:schemeClr val="tx1"/>
              </a:solidFill>
              <a:latin typeface="+mj-lt"/>
            </a:rPr>
            <a:t>Additional objectivity requirements to evaluate interests and relationships based on independence attributes (financial interests, business relationships, etc)</a:t>
          </a:r>
        </a:p>
      </dgm:t>
    </dgm:pt>
    <dgm:pt modelId="{80CE5B1A-F6BE-4707-A3D7-D49B9E539DD6}" type="parTrans" cxnId="{84884261-6EDD-4393-BACF-B7C1EF26BE31}">
      <dgm:prSet/>
      <dgm:spPr/>
      <dgm:t>
        <a:bodyPr/>
        <a:lstStyle/>
        <a:p>
          <a:endParaRPr lang="en-US"/>
        </a:p>
      </dgm:t>
    </dgm:pt>
    <dgm:pt modelId="{F4E037B4-4785-4194-84A8-A1C2A398A666}" type="sibTrans" cxnId="{84884261-6EDD-4393-BACF-B7C1EF26BE31}">
      <dgm:prSet/>
      <dgm:spPr/>
      <dgm:t>
        <a:bodyPr/>
        <a:lstStyle/>
        <a:p>
          <a:endParaRPr lang="en-US"/>
        </a:p>
      </dgm:t>
    </dgm:pt>
    <dgm:pt modelId="{34DC21A9-6138-4CF9-8C48-B6CDFAF79F55}">
      <dgm:prSet custT="1"/>
      <dgm:spPr>
        <a:solidFill>
          <a:srgbClr val="0070C0"/>
        </a:solidFill>
      </dgm:spPr>
      <dgm:t>
        <a:bodyPr/>
        <a:lstStyle/>
        <a:p>
          <a:pPr marL="347472" indent="-347472" algn="just">
            <a:lnSpc>
              <a:spcPct val="100000"/>
            </a:lnSpc>
            <a:spcBef>
              <a:spcPts val="600"/>
            </a:spcBef>
            <a:spcAft>
              <a:spcPts val="600"/>
            </a:spcAft>
          </a:pPr>
          <a:r>
            <a:rPr lang="en-US" sz="2200">
              <a:solidFill>
                <a:schemeClr val="bg1"/>
              </a:solidFill>
              <a:latin typeface="+mj-lt"/>
            </a:rPr>
            <a:t>External Experts in Audit or Assurance Engagements</a:t>
          </a:r>
        </a:p>
      </dgm:t>
    </dgm:pt>
    <dgm:pt modelId="{5A8E3D48-C1E3-41E0-9504-45E74EA15222}" type="parTrans" cxnId="{444B412F-821D-4FB4-A235-74975E7AB34C}">
      <dgm:prSet/>
      <dgm:spPr/>
      <dgm:t>
        <a:bodyPr/>
        <a:lstStyle/>
        <a:p>
          <a:endParaRPr lang="en-US"/>
        </a:p>
      </dgm:t>
    </dgm:pt>
    <dgm:pt modelId="{FF610717-9D51-4531-A885-3E10FB3D2DF5}" type="sibTrans" cxnId="{444B412F-821D-4FB4-A235-74975E7AB34C}">
      <dgm:prSet/>
      <dgm:spPr/>
      <dgm:t>
        <a:bodyPr/>
        <a:lstStyle/>
        <a:p>
          <a:endParaRPr lang="en-US"/>
        </a:p>
      </dgm:t>
    </dgm:pt>
    <dgm:pt modelId="{791FBEFA-D025-414D-A1E7-5951AE617F9B}" type="pres">
      <dgm:prSet presAssocID="{1A75E220-A30B-4EDA-9ACF-1637F5DBCA79}" presName="linear" presStyleCnt="0">
        <dgm:presLayoutVars>
          <dgm:dir/>
          <dgm:animLvl val="lvl"/>
          <dgm:resizeHandles val="exact"/>
        </dgm:presLayoutVars>
      </dgm:prSet>
      <dgm:spPr/>
    </dgm:pt>
    <dgm:pt modelId="{4C911693-E2CF-4EC4-86D9-0B398708AEEF}" type="pres">
      <dgm:prSet presAssocID="{778C4C75-EDC0-4DF6-9291-7A7606E2416B}" presName="parentLin" presStyleCnt="0"/>
      <dgm:spPr/>
    </dgm:pt>
    <dgm:pt modelId="{2B8D0022-A31F-47C4-93C3-FAA3957D1F74}" type="pres">
      <dgm:prSet presAssocID="{778C4C75-EDC0-4DF6-9291-7A7606E2416B}" presName="parentLeftMargin" presStyleLbl="node1" presStyleIdx="0" presStyleCnt="4"/>
      <dgm:spPr/>
    </dgm:pt>
    <dgm:pt modelId="{77607ECB-1637-4213-AB01-376520EA5BFB}" type="pres">
      <dgm:prSet presAssocID="{778C4C75-EDC0-4DF6-9291-7A7606E2416B}" presName="parentText" presStyleLbl="node1" presStyleIdx="0" presStyleCnt="4" custScaleX="130226" custScaleY="156369">
        <dgm:presLayoutVars>
          <dgm:chMax val="0"/>
          <dgm:bulletEnabled val="1"/>
        </dgm:presLayoutVars>
      </dgm:prSet>
      <dgm:spPr/>
    </dgm:pt>
    <dgm:pt modelId="{D23E1C67-EC9E-4536-BC25-B4454334E3DE}" type="pres">
      <dgm:prSet presAssocID="{778C4C75-EDC0-4DF6-9291-7A7606E2416B}" presName="negativeSpace" presStyleCnt="0"/>
      <dgm:spPr/>
    </dgm:pt>
    <dgm:pt modelId="{88798AED-7D94-4546-A17C-039A013E7B99}" type="pres">
      <dgm:prSet presAssocID="{778C4C75-EDC0-4DF6-9291-7A7606E2416B}" presName="childText" presStyleLbl="conFgAcc1" presStyleIdx="0" presStyleCnt="4">
        <dgm:presLayoutVars>
          <dgm:bulletEnabled val="1"/>
        </dgm:presLayoutVars>
      </dgm:prSet>
      <dgm:spPr/>
    </dgm:pt>
    <dgm:pt modelId="{DE5EA0B2-55E9-4366-B375-56ACED3985C8}" type="pres">
      <dgm:prSet presAssocID="{20C46756-61AB-463A-9D71-A718ECB06A5C}" presName="spaceBetweenRectangles" presStyleCnt="0"/>
      <dgm:spPr/>
    </dgm:pt>
    <dgm:pt modelId="{B72FA026-99FD-4EE9-8941-7DE02A720547}" type="pres">
      <dgm:prSet presAssocID="{5971FFCA-09B2-416F-8371-A650418D6F96}" presName="parentLin" presStyleCnt="0"/>
      <dgm:spPr/>
    </dgm:pt>
    <dgm:pt modelId="{C36F3F5F-89EE-4E4E-9871-793C54FD12FF}" type="pres">
      <dgm:prSet presAssocID="{5971FFCA-09B2-416F-8371-A650418D6F96}" presName="parentLeftMargin" presStyleLbl="node1" presStyleIdx="0" presStyleCnt="4"/>
      <dgm:spPr/>
    </dgm:pt>
    <dgm:pt modelId="{4E72DD76-EBAE-4B4A-87C5-3CA33738E369}" type="pres">
      <dgm:prSet presAssocID="{5971FFCA-09B2-416F-8371-A650418D6F96}" presName="parentText" presStyleLbl="node1" presStyleIdx="1" presStyleCnt="4" custScaleX="130226" custScaleY="156369">
        <dgm:presLayoutVars>
          <dgm:chMax val="0"/>
          <dgm:bulletEnabled val="1"/>
        </dgm:presLayoutVars>
      </dgm:prSet>
      <dgm:spPr/>
    </dgm:pt>
    <dgm:pt modelId="{7D97FA4B-D47E-48DE-80B4-14B47280A5DB}" type="pres">
      <dgm:prSet presAssocID="{5971FFCA-09B2-416F-8371-A650418D6F96}" presName="negativeSpace" presStyleCnt="0"/>
      <dgm:spPr/>
    </dgm:pt>
    <dgm:pt modelId="{0C294E3B-2DB2-4669-8D17-4D1EA369914E}" type="pres">
      <dgm:prSet presAssocID="{5971FFCA-09B2-416F-8371-A650418D6F96}" presName="childText" presStyleLbl="conFgAcc1" presStyleIdx="1" presStyleCnt="4" custLinFactNeighborX="-2455" custLinFactNeighborY="-9845">
        <dgm:presLayoutVars>
          <dgm:bulletEnabled val="1"/>
        </dgm:presLayoutVars>
      </dgm:prSet>
      <dgm:spPr/>
    </dgm:pt>
    <dgm:pt modelId="{1D56B64C-A88C-47AC-A793-24053624B29A}" type="pres">
      <dgm:prSet presAssocID="{3EBAF40E-8E50-4B0C-ABED-EF0AB646556B}" presName="spaceBetweenRectangles" presStyleCnt="0"/>
      <dgm:spPr/>
    </dgm:pt>
    <dgm:pt modelId="{BF2EEA13-A653-4387-B51E-6373DF59169C}" type="pres">
      <dgm:prSet presAssocID="{34DC21A9-6138-4CF9-8C48-B6CDFAF79F55}" presName="parentLin" presStyleCnt="0"/>
      <dgm:spPr/>
    </dgm:pt>
    <dgm:pt modelId="{8764A7C8-2F39-4428-93D4-B795BC1C2A1E}" type="pres">
      <dgm:prSet presAssocID="{34DC21A9-6138-4CF9-8C48-B6CDFAF79F55}" presName="parentLeftMargin" presStyleLbl="node1" presStyleIdx="1" presStyleCnt="4"/>
      <dgm:spPr/>
    </dgm:pt>
    <dgm:pt modelId="{F32F583F-6351-4188-BBE3-89F599395CF6}" type="pres">
      <dgm:prSet presAssocID="{34DC21A9-6138-4CF9-8C48-B6CDFAF79F55}" presName="parentText" presStyleLbl="node1" presStyleIdx="2" presStyleCnt="4" custScaleX="130131" custScaleY="182337">
        <dgm:presLayoutVars>
          <dgm:chMax val="0"/>
          <dgm:bulletEnabled val="1"/>
        </dgm:presLayoutVars>
      </dgm:prSet>
      <dgm:spPr/>
    </dgm:pt>
    <dgm:pt modelId="{CA4BA4B9-89EC-44E5-B5D1-C515D9BE5990}" type="pres">
      <dgm:prSet presAssocID="{34DC21A9-6138-4CF9-8C48-B6CDFAF79F55}" presName="negativeSpace" presStyleCnt="0"/>
      <dgm:spPr/>
    </dgm:pt>
    <dgm:pt modelId="{D1A312DB-AA58-4774-B41D-D4475726D5D4}" type="pres">
      <dgm:prSet presAssocID="{34DC21A9-6138-4CF9-8C48-B6CDFAF79F55}" presName="childText" presStyleLbl="conFgAcc1" presStyleIdx="2" presStyleCnt="4">
        <dgm:presLayoutVars>
          <dgm:bulletEnabled val="1"/>
        </dgm:presLayoutVars>
      </dgm:prSet>
      <dgm:spPr/>
    </dgm:pt>
    <dgm:pt modelId="{E2B321B3-934E-4488-8F0F-32A46C6F2AC0}" type="pres">
      <dgm:prSet presAssocID="{FF610717-9D51-4531-A885-3E10FB3D2DF5}" presName="spaceBetweenRectangles" presStyleCnt="0"/>
      <dgm:spPr/>
    </dgm:pt>
    <dgm:pt modelId="{9A83635A-B21B-4D5E-9275-C177930FAB06}" type="pres">
      <dgm:prSet presAssocID="{646783D4-ACB7-4CC7-BF66-A5B49027ED90}" presName="parentLin" presStyleCnt="0"/>
      <dgm:spPr/>
    </dgm:pt>
    <dgm:pt modelId="{686077FF-35AD-4595-B1A5-6D7622BB01A0}" type="pres">
      <dgm:prSet presAssocID="{646783D4-ACB7-4CC7-BF66-A5B49027ED90}" presName="parentLeftMargin" presStyleLbl="node1" presStyleIdx="2" presStyleCnt="4"/>
      <dgm:spPr/>
    </dgm:pt>
    <dgm:pt modelId="{F6A050CE-69D3-4037-9E44-9AD4B5F52BB2}" type="pres">
      <dgm:prSet presAssocID="{646783D4-ACB7-4CC7-BF66-A5B49027ED90}" presName="parentText" presStyleLbl="node1" presStyleIdx="3" presStyleCnt="4" custScaleX="130226" custScaleY="156369">
        <dgm:presLayoutVars>
          <dgm:chMax val="0"/>
          <dgm:bulletEnabled val="1"/>
        </dgm:presLayoutVars>
      </dgm:prSet>
      <dgm:spPr/>
    </dgm:pt>
    <dgm:pt modelId="{D2FC2FC8-F017-46F5-879B-247AC327077A}" type="pres">
      <dgm:prSet presAssocID="{646783D4-ACB7-4CC7-BF66-A5B49027ED90}" presName="negativeSpace" presStyleCnt="0"/>
      <dgm:spPr/>
    </dgm:pt>
    <dgm:pt modelId="{75E0F87E-0113-4E7A-A97F-D9CCA372D29F}" type="pres">
      <dgm:prSet presAssocID="{646783D4-ACB7-4CC7-BF66-A5B49027ED90}" presName="childText" presStyleLbl="conFgAcc1" presStyleIdx="3" presStyleCnt="4">
        <dgm:presLayoutVars>
          <dgm:bulletEnabled val="1"/>
        </dgm:presLayoutVars>
      </dgm:prSet>
      <dgm:spPr/>
    </dgm:pt>
  </dgm:ptLst>
  <dgm:cxnLst>
    <dgm:cxn modelId="{65823D06-E0A3-4D36-B45B-EAC8B9C56AF9}" srcId="{5971FFCA-09B2-416F-8371-A650418D6F96}" destId="{263D4F83-2763-4B82-9F7D-7D0E1CA282CC}" srcOrd="0" destOrd="0" parTransId="{C2EC7DBE-F93C-4FA5-AC34-36D67EDCC4E4}" sibTransId="{4A15D308-EFCD-4664-AC38-A29596AAEAA1}"/>
    <dgm:cxn modelId="{7E0E5508-60D8-412B-AF19-8E5BB0A43F64}" type="presOf" srcId="{778C4C75-EDC0-4DF6-9291-7A7606E2416B}" destId="{77607ECB-1637-4213-AB01-376520EA5BFB}" srcOrd="1" destOrd="0" presId="urn:microsoft.com/office/officeart/2005/8/layout/list1"/>
    <dgm:cxn modelId="{D9401C1F-DD15-4B1E-82B9-0EE47E5A3BD2}" srcId="{1A75E220-A30B-4EDA-9ACF-1637F5DBCA79}" destId="{778C4C75-EDC0-4DF6-9291-7A7606E2416B}" srcOrd="0" destOrd="0" parTransId="{BC2F7C87-04B4-40E2-A534-F1F68A621D01}" sibTransId="{20C46756-61AB-463A-9D71-A718ECB06A5C}"/>
    <dgm:cxn modelId="{842DFF1F-5177-4C87-9B7E-00712052E9C9}" type="presOf" srcId="{A6821404-17A6-4CBE-A029-B96BAC5F8CA3}" destId="{88798AED-7D94-4546-A17C-039A013E7B99}" srcOrd="0" destOrd="0" presId="urn:microsoft.com/office/officeart/2005/8/layout/list1"/>
    <dgm:cxn modelId="{444B412F-821D-4FB4-A235-74975E7AB34C}" srcId="{1A75E220-A30B-4EDA-9ACF-1637F5DBCA79}" destId="{34DC21A9-6138-4CF9-8C48-B6CDFAF79F55}" srcOrd="2" destOrd="0" parTransId="{5A8E3D48-C1E3-41E0-9504-45E74EA15222}" sibTransId="{FF610717-9D51-4531-A885-3E10FB3D2DF5}"/>
    <dgm:cxn modelId="{E9608F35-7748-478B-8C17-F7CE5CD4236A}" srcId="{1A75E220-A30B-4EDA-9ACF-1637F5DBCA79}" destId="{646783D4-ACB7-4CC7-BF66-A5B49027ED90}" srcOrd="3" destOrd="0" parTransId="{13667CE7-C741-4F21-AED4-016A16305C7A}" sibTransId="{E7A9A3D4-898F-44E6-8C32-52A5B721F482}"/>
    <dgm:cxn modelId="{E337B335-1C93-432D-9EE7-36C97557F87B}" type="presOf" srcId="{646783D4-ACB7-4CC7-BF66-A5B49027ED90}" destId="{686077FF-35AD-4595-B1A5-6D7622BB01A0}" srcOrd="0" destOrd="0" presId="urn:microsoft.com/office/officeart/2005/8/layout/list1"/>
    <dgm:cxn modelId="{2C3E203E-9067-491A-B24F-2C3FC3930146}" type="presOf" srcId="{BCF0BE97-05AB-4011-B765-41C54AB86BB0}" destId="{0C294E3B-2DB2-4669-8D17-4D1EA369914E}" srcOrd="0" destOrd="1" presId="urn:microsoft.com/office/officeart/2005/8/layout/list1"/>
    <dgm:cxn modelId="{19C9585B-1917-47E3-A399-38751650B356}" type="presOf" srcId="{11DD79AE-4A25-443D-BDF9-953D11C6AF83}" destId="{75E0F87E-0113-4E7A-A97F-D9CCA372D29F}" srcOrd="0" destOrd="0" presId="urn:microsoft.com/office/officeart/2005/8/layout/list1"/>
    <dgm:cxn modelId="{F372805C-BEB7-4683-988A-84993D0CECB3}" type="presOf" srcId="{778C4C75-EDC0-4DF6-9291-7A7606E2416B}" destId="{2B8D0022-A31F-47C4-93C3-FAA3957D1F74}" srcOrd="0" destOrd="0" presId="urn:microsoft.com/office/officeart/2005/8/layout/list1"/>
    <dgm:cxn modelId="{84884261-6EDD-4393-BACF-B7C1EF26BE31}" srcId="{34DC21A9-6138-4CF9-8C48-B6CDFAF79F55}" destId="{E3027625-574E-4E5F-8AC6-79EAFE8A96E0}" srcOrd="0" destOrd="0" parTransId="{80CE5B1A-F6BE-4707-A3D7-D49B9E539DD6}" sibTransId="{F4E037B4-4785-4194-84A8-A1C2A398A666}"/>
    <dgm:cxn modelId="{FD09B776-B459-4A58-94AF-141DC62CAD5A}" type="presOf" srcId="{E3027625-574E-4E5F-8AC6-79EAFE8A96E0}" destId="{D1A312DB-AA58-4774-B41D-D4475726D5D4}" srcOrd="0" destOrd="0" presId="urn:microsoft.com/office/officeart/2005/8/layout/list1"/>
    <dgm:cxn modelId="{50E23E82-693B-498C-847F-B08F338ABFAB}" type="presOf" srcId="{5971FFCA-09B2-416F-8371-A650418D6F96}" destId="{C36F3F5F-89EE-4E4E-9871-793C54FD12FF}" srcOrd="0" destOrd="0" presId="urn:microsoft.com/office/officeart/2005/8/layout/list1"/>
    <dgm:cxn modelId="{2C37AB98-D846-4460-8007-4B5D03998FE3}" type="presOf" srcId="{5971FFCA-09B2-416F-8371-A650418D6F96}" destId="{4E72DD76-EBAE-4B4A-87C5-3CA33738E369}" srcOrd="1" destOrd="0" presId="urn:microsoft.com/office/officeart/2005/8/layout/list1"/>
    <dgm:cxn modelId="{06E518A0-4305-4EB3-A32F-CE38A29EA69C}" srcId="{778C4C75-EDC0-4DF6-9291-7A7606E2416B}" destId="{A6821404-17A6-4CBE-A029-B96BAC5F8CA3}" srcOrd="0" destOrd="0" parTransId="{19E8B48C-D358-42BE-A8BC-EC6AD1C22C44}" sibTransId="{C3FCADB5-46FD-41AF-9674-E6432BF3238B}"/>
    <dgm:cxn modelId="{8506D2C2-AB7E-455E-A808-B79B780AEAC6}" srcId="{5971FFCA-09B2-416F-8371-A650418D6F96}" destId="{BCF0BE97-05AB-4011-B765-41C54AB86BB0}" srcOrd="1" destOrd="0" parTransId="{1C347172-3E8F-41AE-9D37-7D091DE69AF4}" sibTransId="{92DF0CEA-D19B-4FF7-925C-4FF94B0E2B16}"/>
    <dgm:cxn modelId="{A1743EC7-EDCE-43F2-AF0A-333049F07FE2}" type="presOf" srcId="{646783D4-ACB7-4CC7-BF66-A5B49027ED90}" destId="{F6A050CE-69D3-4037-9E44-9AD4B5F52BB2}" srcOrd="1" destOrd="0" presId="urn:microsoft.com/office/officeart/2005/8/layout/list1"/>
    <dgm:cxn modelId="{59B228C9-2CBA-423C-978A-DBCEC3C8E918}" srcId="{1A75E220-A30B-4EDA-9ACF-1637F5DBCA79}" destId="{5971FFCA-09B2-416F-8371-A650418D6F96}" srcOrd="1" destOrd="0" parTransId="{E754BE91-3630-4E5A-A74D-D332D1CD0D84}" sibTransId="{3EBAF40E-8E50-4B0C-ABED-EF0AB646556B}"/>
    <dgm:cxn modelId="{12D8D8CE-A17F-45B5-8ECA-89D0672A7AF9}" type="presOf" srcId="{1A75E220-A30B-4EDA-9ACF-1637F5DBCA79}" destId="{791FBEFA-D025-414D-A1E7-5951AE617F9B}" srcOrd="0" destOrd="0" presId="urn:microsoft.com/office/officeart/2005/8/layout/list1"/>
    <dgm:cxn modelId="{2391B2D1-8188-4988-9CCF-B8609F506E43}" type="presOf" srcId="{34DC21A9-6138-4CF9-8C48-B6CDFAF79F55}" destId="{F32F583F-6351-4188-BBE3-89F599395CF6}" srcOrd="1" destOrd="0" presId="urn:microsoft.com/office/officeart/2005/8/layout/list1"/>
    <dgm:cxn modelId="{025ABBE4-86CC-4E40-A886-66411C1A3DCA}" srcId="{646783D4-ACB7-4CC7-BF66-A5B49027ED90}" destId="{11DD79AE-4A25-443D-BDF9-953D11C6AF83}" srcOrd="0" destOrd="0" parTransId="{533C962A-775F-466C-A816-F7377CEC4C4A}" sibTransId="{4191B978-F601-4D61-BAD2-E19E2CACA028}"/>
    <dgm:cxn modelId="{BB9985ED-7B8E-49CF-A09B-3247BE90917B}" type="presOf" srcId="{34DC21A9-6138-4CF9-8C48-B6CDFAF79F55}" destId="{8764A7C8-2F39-4428-93D4-B795BC1C2A1E}" srcOrd="0" destOrd="0" presId="urn:microsoft.com/office/officeart/2005/8/layout/list1"/>
    <dgm:cxn modelId="{2684C8FC-7416-4B41-804E-02CC1C07A756}" type="presOf" srcId="{263D4F83-2763-4B82-9F7D-7D0E1CA282CC}" destId="{0C294E3B-2DB2-4669-8D17-4D1EA369914E}" srcOrd="0" destOrd="0" presId="urn:microsoft.com/office/officeart/2005/8/layout/list1"/>
    <dgm:cxn modelId="{8412A811-2E08-45E2-A2BF-0ABF0483E6F3}" type="presParOf" srcId="{791FBEFA-D025-414D-A1E7-5951AE617F9B}" destId="{4C911693-E2CF-4EC4-86D9-0B398708AEEF}" srcOrd="0" destOrd="0" presId="urn:microsoft.com/office/officeart/2005/8/layout/list1"/>
    <dgm:cxn modelId="{CD5A0BC3-9B15-4824-B74B-7A9EB81D3F05}" type="presParOf" srcId="{4C911693-E2CF-4EC4-86D9-0B398708AEEF}" destId="{2B8D0022-A31F-47C4-93C3-FAA3957D1F74}" srcOrd="0" destOrd="0" presId="urn:microsoft.com/office/officeart/2005/8/layout/list1"/>
    <dgm:cxn modelId="{AF1017B8-0D41-44D1-9895-67B472BC3C72}" type="presParOf" srcId="{4C911693-E2CF-4EC4-86D9-0B398708AEEF}" destId="{77607ECB-1637-4213-AB01-376520EA5BFB}" srcOrd="1" destOrd="0" presId="urn:microsoft.com/office/officeart/2005/8/layout/list1"/>
    <dgm:cxn modelId="{335788BE-8894-4005-B0CC-9A20BCA2D7E7}" type="presParOf" srcId="{791FBEFA-D025-414D-A1E7-5951AE617F9B}" destId="{D23E1C67-EC9E-4536-BC25-B4454334E3DE}" srcOrd="1" destOrd="0" presId="urn:microsoft.com/office/officeart/2005/8/layout/list1"/>
    <dgm:cxn modelId="{CF4F461C-43E9-47A9-9885-4E3E1DDD04CB}" type="presParOf" srcId="{791FBEFA-D025-414D-A1E7-5951AE617F9B}" destId="{88798AED-7D94-4546-A17C-039A013E7B99}" srcOrd="2" destOrd="0" presId="urn:microsoft.com/office/officeart/2005/8/layout/list1"/>
    <dgm:cxn modelId="{F6E9DC54-3D54-4FB5-BF42-EE0A8643B1A1}" type="presParOf" srcId="{791FBEFA-D025-414D-A1E7-5951AE617F9B}" destId="{DE5EA0B2-55E9-4366-B375-56ACED3985C8}" srcOrd="3" destOrd="0" presId="urn:microsoft.com/office/officeart/2005/8/layout/list1"/>
    <dgm:cxn modelId="{CA919CDC-AF28-4FE8-8D83-99F4F0B7BD3E}" type="presParOf" srcId="{791FBEFA-D025-414D-A1E7-5951AE617F9B}" destId="{B72FA026-99FD-4EE9-8941-7DE02A720547}" srcOrd="4" destOrd="0" presId="urn:microsoft.com/office/officeart/2005/8/layout/list1"/>
    <dgm:cxn modelId="{5E739F59-7616-423A-B047-FDE1DA2DE76A}" type="presParOf" srcId="{B72FA026-99FD-4EE9-8941-7DE02A720547}" destId="{C36F3F5F-89EE-4E4E-9871-793C54FD12FF}" srcOrd="0" destOrd="0" presId="urn:microsoft.com/office/officeart/2005/8/layout/list1"/>
    <dgm:cxn modelId="{1293177D-ED8B-4956-8EBA-0BCD58D0BF96}" type="presParOf" srcId="{B72FA026-99FD-4EE9-8941-7DE02A720547}" destId="{4E72DD76-EBAE-4B4A-87C5-3CA33738E369}" srcOrd="1" destOrd="0" presId="urn:microsoft.com/office/officeart/2005/8/layout/list1"/>
    <dgm:cxn modelId="{BC177A32-CBAD-4F5D-97D8-EF3BD6C36F0F}" type="presParOf" srcId="{791FBEFA-D025-414D-A1E7-5951AE617F9B}" destId="{7D97FA4B-D47E-48DE-80B4-14B47280A5DB}" srcOrd="5" destOrd="0" presId="urn:microsoft.com/office/officeart/2005/8/layout/list1"/>
    <dgm:cxn modelId="{FF4B30C9-2E86-4AAE-979E-39E74EC77826}" type="presParOf" srcId="{791FBEFA-D025-414D-A1E7-5951AE617F9B}" destId="{0C294E3B-2DB2-4669-8D17-4D1EA369914E}" srcOrd="6" destOrd="0" presId="urn:microsoft.com/office/officeart/2005/8/layout/list1"/>
    <dgm:cxn modelId="{0C08A508-22DD-4C9F-A79D-735FEDC2D22C}" type="presParOf" srcId="{791FBEFA-D025-414D-A1E7-5951AE617F9B}" destId="{1D56B64C-A88C-47AC-A793-24053624B29A}" srcOrd="7" destOrd="0" presId="urn:microsoft.com/office/officeart/2005/8/layout/list1"/>
    <dgm:cxn modelId="{0B50398D-5ED7-490A-A760-866D7B151606}" type="presParOf" srcId="{791FBEFA-D025-414D-A1E7-5951AE617F9B}" destId="{BF2EEA13-A653-4387-B51E-6373DF59169C}" srcOrd="8" destOrd="0" presId="urn:microsoft.com/office/officeart/2005/8/layout/list1"/>
    <dgm:cxn modelId="{646400D8-DDAA-453D-A4AE-2972B564FBFA}" type="presParOf" srcId="{BF2EEA13-A653-4387-B51E-6373DF59169C}" destId="{8764A7C8-2F39-4428-93D4-B795BC1C2A1E}" srcOrd="0" destOrd="0" presId="urn:microsoft.com/office/officeart/2005/8/layout/list1"/>
    <dgm:cxn modelId="{698A1703-AAF7-40A6-9174-9B6139A627D9}" type="presParOf" srcId="{BF2EEA13-A653-4387-B51E-6373DF59169C}" destId="{F32F583F-6351-4188-BBE3-89F599395CF6}" srcOrd="1" destOrd="0" presId="urn:microsoft.com/office/officeart/2005/8/layout/list1"/>
    <dgm:cxn modelId="{D22A9E7B-33BD-4C02-B4FA-FE7337BC19F8}" type="presParOf" srcId="{791FBEFA-D025-414D-A1E7-5951AE617F9B}" destId="{CA4BA4B9-89EC-44E5-B5D1-C515D9BE5990}" srcOrd="9" destOrd="0" presId="urn:microsoft.com/office/officeart/2005/8/layout/list1"/>
    <dgm:cxn modelId="{1D0BA125-CB98-410F-9548-C256561EE0A6}" type="presParOf" srcId="{791FBEFA-D025-414D-A1E7-5951AE617F9B}" destId="{D1A312DB-AA58-4774-B41D-D4475726D5D4}" srcOrd="10" destOrd="0" presId="urn:microsoft.com/office/officeart/2005/8/layout/list1"/>
    <dgm:cxn modelId="{68BFA313-547D-4567-A7EC-CA32C213EBEA}" type="presParOf" srcId="{791FBEFA-D025-414D-A1E7-5951AE617F9B}" destId="{E2B321B3-934E-4488-8F0F-32A46C6F2AC0}" srcOrd="11" destOrd="0" presId="urn:microsoft.com/office/officeart/2005/8/layout/list1"/>
    <dgm:cxn modelId="{6C8F3FE1-5667-4919-A308-E5B9FDF60A4C}" type="presParOf" srcId="{791FBEFA-D025-414D-A1E7-5951AE617F9B}" destId="{9A83635A-B21B-4D5E-9275-C177930FAB06}" srcOrd="12" destOrd="0" presId="urn:microsoft.com/office/officeart/2005/8/layout/list1"/>
    <dgm:cxn modelId="{2761805D-73DE-4FC4-B42F-D69BD860AE05}" type="presParOf" srcId="{9A83635A-B21B-4D5E-9275-C177930FAB06}" destId="{686077FF-35AD-4595-B1A5-6D7622BB01A0}" srcOrd="0" destOrd="0" presId="urn:microsoft.com/office/officeart/2005/8/layout/list1"/>
    <dgm:cxn modelId="{87D9BA93-4420-4503-B330-D57AFDA01C17}" type="presParOf" srcId="{9A83635A-B21B-4D5E-9275-C177930FAB06}" destId="{F6A050CE-69D3-4037-9E44-9AD4B5F52BB2}" srcOrd="1" destOrd="0" presId="urn:microsoft.com/office/officeart/2005/8/layout/list1"/>
    <dgm:cxn modelId="{DFFFBA92-2E69-4127-9570-E43A437CF4EE}" type="presParOf" srcId="{791FBEFA-D025-414D-A1E7-5951AE617F9B}" destId="{D2FC2FC8-F017-46F5-879B-247AC327077A}" srcOrd="13" destOrd="0" presId="urn:microsoft.com/office/officeart/2005/8/layout/list1"/>
    <dgm:cxn modelId="{A8D097CB-8BDA-4143-BED3-342C7F8AEE6B}" type="presParOf" srcId="{791FBEFA-D025-414D-A1E7-5951AE617F9B}" destId="{75E0F87E-0113-4E7A-A97F-D9CCA372D29F}"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89FC58-E822-49E5-A1B9-BB50496D2F02}" type="doc">
      <dgm:prSet loTypeId="urn:microsoft.com/office/officeart/2005/8/layout/vList5" loCatId="list" qsTypeId="urn:microsoft.com/office/officeart/2005/8/quickstyle/simple1" qsCatId="simple" csTypeId="urn:microsoft.com/office/officeart/2005/8/colors/accent6_2" csCatId="accent6" phldr="1"/>
      <dgm:spPr/>
      <dgm:t>
        <a:bodyPr/>
        <a:lstStyle/>
        <a:p>
          <a:endParaRPr lang="en-US"/>
        </a:p>
      </dgm:t>
    </dgm:pt>
    <dgm:pt modelId="{5F4368BA-E45C-4666-A39D-CC94066188F9}">
      <dgm:prSet phldrT="[Text]" custT="1"/>
      <dgm:spPr/>
      <dgm:t>
        <a:bodyPr/>
        <a:lstStyle/>
        <a:p>
          <a:pPr>
            <a:lnSpc>
              <a:spcPct val="114000"/>
            </a:lnSpc>
          </a:pPr>
          <a:r>
            <a:rPr lang="en-US" sz="2000" dirty="0">
              <a:latin typeface="Arial" panose="020B0604020202020204" pitchFamily="34" charset="0"/>
              <a:cs typeface="Arial" panose="020B0604020202020204" pitchFamily="34" charset="0"/>
            </a:rPr>
            <a:t>Audit and review engagements within the scope of </a:t>
          </a:r>
          <a:r>
            <a:rPr lang="en-US" sz="2400" b="1" dirty="0">
              <a:latin typeface="Arial" panose="020B0604020202020204" pitchFamily="34" charset="0"/>
              <a:cs typeface="Arial" panose="020B0604020202020204" pitchFamily="34" charset="0"/>
            </a:rPr>
            <a:t>Part 4A</a:t>
          </a:r>
        </a:p>
      </dgm:t>
    </dgm:pt>
    <dgm:pt modelId="{A4CE9626-3291-46E5-ABD7-5A1B947A8B19}" type="parTrans" cxnId="{E412801C-E2C2-4120-BB39-EB4DE78E89F9}">
      <dgm:prSet/>
      <dgm:spPr/>
      <dgm:t>
        <a:bodyPr/>
        <a:lstStyle/>
        <a:p>
          <a:endParaRPr lang="en-US"/>
        </a:p>
      </dgm:t>
    </dgm:pt>
    <dgm:pt modelId="{1569FB54-6534-4E87-BB80-644512DB2FB5}" type="sibTrans" cxnId="{E412801C-E2C2-4120-BB39-EB4DE78E89F9}">
      <dgm:prSet/>
      <dgm:spPr/>
      <dgm:t>
        <a:bodyPr/>
        <a:lstStyle/>
        <a:p>
          <a:endParaRPr lang="en-US"/>
        </a:p>
      </dgm:t>
    </dgm:pt>
    <dgm:pt modelId="{00F9EA04-0F63-4F5C-ABAF-86D5F16C9E82}">
      <dgm:prSet phldrT="[Text]" custT="1"/>
      <dgm:spPr/>
      <dgm:t>
        <a:bodyPr/>
        <a:lstStyle/>
        <a:p>
          <a:pPr marL="0" indent="0" algn="just">
            <a:lnSpc>
              <a:spcPct val="114000"/>
            </a:lnSpc>
            <a:buNone/>
          </a:pPr>
          <a:r>
            <a:rPr lang="en-US" sz="1800" b="0" dirty="0">
              <a:latin typeface="Arial" panose="020B0604020202020204" pitchFamily="34" charset="0"/>
              <a:cs typeface="Arial" panose="020B0604020202020204" pitchFamily="34" charset="0"/>
            </a:rPr>
            <a:t>Effective for audits and reviews of financial statements for periods beginning on or after Dec 15, 2026</a:t>
          </a:r>
        </a:p>
      </dgm:t>
    </dgm:pt>
    <dgm:pt modelId="{59AF3F99-1428-42D5-BE1A-C07B750BBBB1}" type="parTrans" cxnId="{4581E186-FB9C-4748-996A-B30EC22A7420}">
      <dgm:prSet/>
      <dgm:spPr/>
      <dgm:t>
        <a:bodyPr/>
        <a:lstStyle/>
        <a:p>
          <a:endParaRPr lang="en-US"/>
        </a:p>
      </dgm:t>
    </dgm:pt>
    <dgm:pt modelId="{0FAC8907-75CD-46D7-83E7-A1BC66D07A00}" type="sibTrans" cxnId="{4581E186-FB9C-4748-996A-B30EC22A7420}">
      <dgm:prSet/>
      <dgm:spPr/>
      <dgm:t>
        <a:bodyPr/>
        <a:lstStyle/>
        <a:p>
          <a:endParaRPr lang="en-US"/>
        </a:p>
      </dgm:t>
    </dgm:pt>
    <dgm:pt modelId="{FCA7956E-375C-458A-AE40-334AFA494779}">
      <dgm:prSet phldrT="[Text]" custT="1"/>
      <dgm:spPr/>
      <dgm:t>
        <a:bodyPr/>
        <a:lstStyle/>
        <a:p>
          <a:pPr>
            <a:lnSpc>
              <a:spcPct val="114000"/>
            </a:lnSpc>
          </a:pPr>
          <a:r>
            <a:rPr lang="en-US" sz="2000" dirty="0">
              <a:latin typeface="Arial" panose="020B0604020202020204" pitchFamily="34" charset="0"/>
              <a:cs typeface="Arial" panose="020B0604020202020204" pitchFamily="34" charset="0"/>
            </a:rPr>
            <a:t>Assurance engagements within the scope of </a:t>
          </a:r>
          <a:r>
            <a:rPr lang="en-US" sz="2400" b="1" dirty="0">
              <a:latin typeface="Arial" panose="020B0604020202020204" pitchFamily="34" charset="0"/>
              <a:cs typeface="Arial" panose="020B0604020202020204" pitchFamily="34" charset="0"/>
            </a:rPr>
            <a:t>Part 4B</a:t>
          </a:r>
        </a:p>
      </dgm:t>
    </dgm:pt>
    <dgm:pt modelId="{36703758-97A7-4756-8EBE-2FF17248CE91}" type="parTrans" cxnId="{B3A4C120-A778-4361-9D69-C3EDF5EB6070}">
      <dgm:prSet/>
      <dgm:spPr/>
      <dgm:t>
        <a:bodyPr/>
        <a:lstStyle/>
        <a:p>
          <a:endParaRPr lang="en-US"/>
        </a:p>
      </dgm:t>
    </dgm:pt>
    <dgm:pt modelId="{DD02C8FC-48D9-487F-9C28-C6931455F8DB}" type="sibTrans" cxnId="{B3A4C120-A778-4361-9D69-C3EDF5EB6070}">
      <dgm:prSet/>
      <dgm:spPr/>
      <dgm:t>
        <a:bodyPr/>
        <a:lstStyle/>
        <a:p>
          <a:endParaRPr lang="en-US"/>
        </a:p>
      </dgm:t>
    </dgm:pt>
    <dgm:pt modelId="{2A906386-5614-438A-B119-1ED6B52F766F}">
      <dgm:prSet phldrT="[Text]" custT="1"/>
      <dgm:spPr/>
      <dgm:t>
        <a:bodyPr/>
        <a:lstStyle/>
        <a:p>
          <a:pPr marL="0" indent="0" algn="just">
            <a:lnSpc>
              <a:spcPct val="114000"/>
            </a:lnSpc>
            <a:buNone/>
          </a:pPr>
          <a:r>
            <a:rPr lang="en-US" sz="1800" b="0" dirty="0">
              <a:latin typeface="Arial" panose="020B0604020202020204" pitchFamily="34" charset="0"/>
              <a:cs typeface="Arial" panose="020B0604020202020204" pitchFamily="34" charset="0"/>
            </a:rPr>
            <a:t>Effective for assurance engagements beginning on or after Dec 15, 2026</a:t>
          </a:r>
        </a:p>
      </dgm:t>
    </dgm:pt>
    <dgm:pt modelId="{E3E8CAAA-A033-462D-A63F-FF4A815443CE}" type="parTrans" cxnId="{33A227D4-9D9D-4CE6-B81F-692272F63CE4}">
      <dgm:prSet/>
      <dgm:spPr/>
      <dgm:t>
        <a:bodyPr/>
        <a:lstStyle/>
        <a:p>
          <a:endParaRPr lang="en-US"/>
        </a:p>
      </dgm:t>
    </dgm:pt>
    <dgm:pt modelId="{58861EDE-C77D-437B-9679-85E76E4B5A18}" type="sibTrans" cxnId="{33A227D4-9D9D-4CE6-B81F-692272F63CE4}">
      <dgm:prSet/>
      <dgm:spPr/>
      <dgm:t>
        <a:bodyPr/>
        <a:lstStyle/>
        <a:p>
          <a:endParaRPr lang="en-US"/>
        </a:p>
      </dgm:t>
    </dgm:pt>
    <dgm:pt modelId="{5A6848AA-F82A-41C1-BC74-975BAB28217C}">
      <dgm:prSet phldrT="[Text]" custT="1"/>
      <dgm:spPr/>
      <dgm:t>
        <a:bodyPr/>
        <a:lstStyle/>
        <a:p>
          <a:pPr>
            <a:lnSpc>
              <a:spcPct val="114000"/>
            </a:lnSpc>
          </a:pPr>
          <a:r>
            <a:rPr lang="en-US" sz="2000" dirty="0">
              <a:latin typeface="Arial" panose="020B0604020202020204" pitchFamily="34" charset="0"/>
              <a:cs typeface="Arial" panose="020B0604020202020204" pitchFamily="34" charset="0"/>
            </a:rPr>
            <a:t>All other professional services (i.e., NAS) within the scope of </a:t>
          </a:r>
          <a:r>
            <a:rPr lang="en-US" sz="2400" b="1" dirty="0">
              <a:latin typeface="Arial" panose="020B0604020202020204" pitchFamily="34" charset="0"/>
              <a:cs typeface="Arial" panose="020B0604020202020204" pitchFamily="34" charset="0"/>
            </a:rPr>
            <a:t>Part 3</a:t>
          </a:r>
        </a:p>
      </dgm:t>
    </dgm:pt>
    <dgm:pt modelId="{FAC27D9C-C532-4E03-98D3-F72C2B4D958E}" type="parTrans" cxnId="{A2375257-A08D-48B1-8980-777B5CAA36ED}">
      <dgm:prSet/>
      <dgm:spPr/>
      <dgm:t>
        <a:bodyPr/>
        <a:lstStyle/>
        <a:p>
          <a:endParaRPr lang="en-US"/>
        </a:p>
      </dgm:t>
    </dgm:pt>
    <dgm:pt modelId="{6A5B1717-5813-4797-A284-C946C000449B}" type="sibTrans" cxnId="{A2375257-A08D-48B1-8980-777B5CAA36ED}">
      <dgm:prSet/>
      <dgm:spPr/>
      <dgm:t>
        <a:bodyPr/>
        <a:lstStyle/>
        <a:p>
          <a:endParaRPr lang="en-US"/>
        </a:p>
      </dgm:t>
    </dgm:pt>
    <dgm:pt modelId="{9E99A9DD-8473-4AE7-A8C2-E0B868692465}">
      <dgm:prSet phldrT="[Text]" custT="1"/>
      <dgm:spPr/>
      <dgm:t>
        <a:bodyPr/>
        <a:lstStyle/>
        <a:p>
          <a:pPr marL="0" indent="0" algn="just">
            <a:lnSpc>
              <a:spcPct val="114000"/>
            </a:lnSpc>
            <a:buNone/>
          </a:pPr>
          <a:r>
            <a:rPr lang="en-US" sz="1800" b="0" dirty="0">
              <a:latin typeface="Arial" panose="020B0604020202020204" pitchFamily="34" charset="0"/>
              <a:cs typeface="Arial" panose="020B0604020202020204" pitchFamily="34" charset="0"/>
            </a:rPr>
            <a:t>Effective for engagements beginning on or after Dec 15, 2026</a:t>
          </a:r>
        </a:p>
      </dgm:t>
    </dgm:pt>
    <dgm:pt modelId="{0E732A7B-BA1B-46E2-891C-56FD9E2B29E1}" type="parTrans" cxnId="{E7A1D333-1007-4DA1-981F-92495498083F}">
      <dgm:prSet/>
      <dgm:spPr/>
      <dgm:t>
        <a:bodyPr/>
        <a:lstStyle/>
        <a:p>
          <a:endParaRPr lang="en-US"/>
        </a:p>
      </dgm:t>
    </dgm:pt>
    <dgm:pt modelId="{42364688-D23D-473D-A226-8829F43D15F9}" type="sibTrans" cxnId="{E7A1D333-1007-4DA1-981F-92495498083F}">
      <dgm:prSet/>
      <dgm:spPr/>
      <dgm:t>
        <a:bodyPr/>
        <a:lstStyle/>
        <a:p>
          <a:endParaRPr lang="en-US"/>
        </a:p>
      </dgm:t>
    </dgm:pt>
    <dgm:pt modelId="{DFE7CDCD-4676-48B3-B70B-CE0CB0E41066}">
      <dgm:prSet phldrT="[Text]" custT="1"/>
      <dgm:spPr/>
      <dgm:t>
        <a:bodyPr/>
        <a:lstStyle/>
        <a:p>
          <a:pPr marL="0" indent="0" algn="ctr">
            <a:lnSpc>
              <a:spcPct val="114000"/>
            </a:lnSpc>
            <a:buNone/>
          </a:pPr>
          <a:r>
            <a:rPr lang="en-US" sz="2000" b="0" dirty="0">
              <a:latin typeface="Arial" panose="020B0604020202020204" pitchFamily="34" charset="0"/>
              <a:cs typeface="Arial" panose="020B0604020202020204" pitchFamily="34" charset="0"/>
            </a:rPr>
            <a:t>Professional activities within the scope of </a:t>
          </a:r>
          <a:r>
            <a:rPr lang="en-US" sz="2400" b="1" dirty="0">
              <a:latin typeface="Arial" panose="020B0604020202020204" pitchFamily="34" charset="0"/>
              <a:cs typeface="Arial" panose="020B0604020202020204" pitchFamily="34" charset="0"/>
            </a:rPr>
            <a:t>Part 2</a:t>
          </a:r>
        </a:p>
      </dgm:t>
    </dgm:pt>
    <dgm:pt modelId="{6F4DF218-BF7F-4258-9BCC-0B00838BF4DE}" type="parTrans" cxnId="{80758714-588B-447F-B1A7-DC4D04DCAA15}">
      <dgm:prSet/>
      <dgm:spPr/>
      <dgm:t>
        <a:bodyPr/>
        <a:lstStyle/>
        <a:p>
          <a:endParaRPr lang="en-US"/>
        </a:p>
      </dgm:t>
    </dgm:pt>
    <dgm:pt modelId="{F980A11C-AEA0-4D9E-A75C-16AE1ACEF6D2}" type="sibTrans" cxnId="{80758714-588B-447F-B1A7-DC4D04DCAA15}">
      <dgm:prSet/>
      <dgm:spPr/>
      <dgm:t>
        <a:bodyPr/>
        <a:lstStyle/>
        <a:p>
          <a:endParaRPr lang="en-US"/>
        </a:p>
      </dgm:t>
    </dgm:pt>
    <dgm:pt modelId="{9AACC7C4-0A96-4252-82D5-ACEA3E150A0F}">
      <dgm:prSet phldrT="[Text]" custT="1"/>
      <dgm:spPr/>
      <dgm:t>
        <a:bodyPr/>
        <a:lstStyle/>
        <a:p>
          <a:pPr marL="0" indent="0" algn="just">
            <a:lnSpc>
              <a:spcPct val="114000"/>
            </a:lnSpc>
            <a:buNone/>
          </a:pPr>
          <a:endParaRPr lang="en-US" sz="1800" b="0" dirty="0">
            <a:latin typeface="Arial" panose="020B0604020202020204" pitchFamily="34" charset="0"/>
            <a:cs typeface="Arial" panose="020B0604020202020204" pitchFamily="34" charset="0"/>
          </a:endParaRPr>
        </a:p>
      </dgm:t>
    </dgm:pt>
    <dgm:pt modelId="{40F49C9F-8DFA-4759-8C53-936804D55D15}" type="parTrans" cxnId="{A40A3BEF-B79A-4A96-A781-B9BDCF4D7419}">
      <dgm:prSet/>
      <dgm:spPr/>
      <dgm:t>
        <a:bodyPr/>
        <a:lstStyle/>
        <a:p>
          <a:endParaRPr lang="en-US"/>
        </a:p>
      </dgm:t>
    </dgm:pt>
    <dgm:pt modelId="{628E92AE-07E0-419B-89CD-F04F91BB3B9F}" type="sibTrans" cxnId="{A40A3BEF-B79A-4A96-A781-B9BDCF4D7419}">
      <dgm:prSet/>
      <dgm:spPr/>
      <dgm:t>
        <a:bodyPr/>
        <a:lstStyle/>
        <a:p>
          <a:endParaRPr lang="en-US"/>
        </a:p>
      </dgm:t>
    </dgm:pt>
    <dgm:pt modelId="{1CCD547B-0623-4D9A-B444-A72B8881FAD7}">
      <dgm:prSet custT="1"/>
      <dgm:spPr/>
      <dgm:t>
        <a:bodyPr/>
        <a:lstStyle/>
        <a:p>
          <a:pPr marL="0" indent="0" algn="just">
            <a:lnSpc>
              <a:spcPct val="114000"/>
            </a:lnSpc>
            <a:buNone/>
          </a:pPr>
          <a:r>
            <a:rPr lang="en-US" sz="1800" b="0" dirty="0">
              <a:latin typeface="Arial" panose="020B0604020202020204" pitchFamily="34" charset="0"/>
              <a:cs typeface="Arial" panose="020B0604020202020204" pitchFamily="34" charset="0"/>
            </a:rPr>
            <a:t>Effective on or after Dec 15, 2026</a:t>
          </a:r>
        </a:p>
      </dgm:t>
    </dgm:pt>
    <dgm:pt modelId="{8AB4B07E-ADD7-4ECE-8F88-CFD62ACD5D5C}" type="parTrans" cxnId="{7CB0E4F4-D2E0-40B4-BC95-7E7C92D74781}">
      <dgm:prSet/>
      <dgm:spPr/>
      <dgm:t>
        <a:bodyPr/>
        <a:lstStyle/>
        <a:p>
          <a:endParaRPr lang="en-US"/>
        </a:p>
      </dgm:t>
    </dgm:pt>
    <dgm:pt modelId="{0E3F43FA-67D8-4F69-B23B-EF6A420138C8}" type="sibTrans" cxnId="{7CB0E4F4-D2E0-40B4-BC95-7E7C92D74781}">
      <dgm:prSet/>
      <dgm:spPr/>
      <dgm:t>
        <a:bodyPr/>
        <a:lstStyle/>
        <a:p>
          <a:endParaRPr lang="en-US"/>
        </a:p>
      </dgm:t>
    </dgm:pt>
    <dgm:pt modelId="{59A7B69F-B5A3-4A47-8391-746AE51056FE}">
      <dgm:prSet custT="1"/>
      <dgm:spPr/>
      <dgm:t>
        <a:bodyPr/>
        <a:lstStyle/>
        <a:p>
          <a:pPr marL="0" indent="0" algn="just">
            <a:lnSpc>
              <a:spcPct val="114000"/>
            </a:lnSpc>
            <a:buNone/>
          </a:pPr>
          <a:endParaRPr lang="en-US" sz="1800" b="0" dirty="0">
            <a:latin typeface="Arial" panose="020B0604020202020204" pitchFamily="34" charset="0"/>
            <a:cs typeface="Arial" panose="020B0604020202020204" pitchFamily="34" charset="0"/>
          </a:endParaRPr>
        </a:p>
      </dgm:t>
    </dgm:pt>
    <dgm:pt modelId="{2CB62E32-A9A4-4BC4-B77F-FFBF3A5EF2E7}" type="parTrans" cxnId="{2BF305AF-0C35-42A6-8CCD-87B9CBA61545}">
      <dgm:prSet/>
      <dgm:spPr/>
      <dgm:t>
        <a:bodyPr/>
        <a:lstStyle/>
        <a:p>
          <a:endParaRPr lang="en-US"/>
        </a:p>
      </dgm:t>
    </dgm:pt>
    <dgm:pt modelId="{2FCBCD69-5BA3-4713-BC6F-E16BDD3D76D9}" type="sibTrans" cxnId="{2BF305AF-0C35-42A6-8CCD-87B9CBA61545}">
      <dgm:prSet/>
      <dgm:spPr/>
      <dgm:t>
        <a:bodyPr/>
        <a:lstStyle/>
        <a:p>
          <a:endParaRPr lang="en-US"/>
        </a:p>
      </dgm:t>
    </dgm:pt>
    <dgm:pt modelId="{A91A2EB6-A4EC-4158-AD2A-94F88AFE4CDB}">
      <dgm:prSet custT="1"/>
      <dgm:spPr/>
      <dgm:t>
        <a:bodyPr/>
        <a:lstStyle/>
        <a:p>
          <a:pPr marL="0" indent="0" algn="just">
            <a:lnSpc>
              <a:spcPct val="114000"/>
            </a:lnSpc>
            <a:buNone/>
          </a:pPr>
          <a:endParaRPr lang="en-US" sz="1800" b="0" dirty="0">
            <a:latin typeface="Arial" panose="020B0604020202020204" pitchFamily="34" charset="0"/>
            <a:cs typeface="Arial" panose="020B0604020202020204" pitchFamily="34" charset="0"/>
          </a:endParaRPr>
        </a:p>
      </dgm:t>
    </dgm:pt>
    <dgm:pt modelId="{90635A92-FF67-42FE-99E3-D9EBD8C98821}" type="parTrans" cxnId="{FF6BBA8C-9EEE-4D2F-B949-F487408A8C12}">
      <dgm:prSet/>
      <dgm:spPr/>
      <dgm:t>
        <a:bodyPr/>
        <a:lstStyle/>
        <a:p>
          <a:endParaRPr lang="en-US"/>
        </a:p>
      </dgm:t>
    </dgm:pt>
    <dgm:pt modelId="{D405E06F-2828-4F6E-B33A-04C5FE63AF32}" type="sibTrans" cxnId="{FF6BBA8C-9EEE-4D2F-B949-F487408A8C12}">
      <dgm:prSet/>
      <dgm:spPr/>
      <dgm:t>
        <a:bodyPr/>
        <a:lstStyle/>
        <a:p>
          <a:endParaRPr lang="en-US"/>
        </a:p>
      </dgm:t>
    </dgm:pt>
    <dgm:pt modelId="{06D8456F-C5F1-4747-A5A4-FE9AA162885A}" type="pres">
      <dgm:prSet presAssocID="{BD89FC58-E822-49E5-A1B9-BB50496D2F02}" presName="Name0" presStyleCnt="0">
        <dgm:presLayoutVars>
          <dgm:dir/>
          <dgm:animLvl val="lvl"/>
          <dgm:resizeHandles val="exact"/>
        </dgm:presLayoutVars>
      </dgm:prSet>
      <dgm:spPr/>
    </dgm:pt>
    <dgm:pt modelId="{F2D7BB03-43CF-4DC9-96BB-C06E01D74005}" type="pres">
      <dgm:prSet presAssocID="{5F4368BA-E45C-4666-A39D-CC94066188F9}" presName="linNode" presStyleCnt="0"/>
      <dgm:spPr/>
    </dgm:pt>
    <dgm:pt modelId="{7E5B0CDB-C097-4871-B673-560306FDBC10}" type="pres">
      <dgm:prSet presAssocID="{5F4368BA-E45C-4666-A39D-CC94066188F9}" presName="parentText" presStyleLbl="node1" presStyleIdx="0" presStyleCnt="4">
        <dgm:presLayoutVars>
          <dgm:chMax val="1"/>
          <dgm:bulletEnabled val="1"/>
        </dgm:presLayoutVars>
      </dgm:prSet>
      <dgm:spPr/>
    </dgm:pt>
    <dgm:pt modelId="{015355CF-8994-417E-B601-306BC70C942D}" type="pres">
      <dgm:prSet presAssocID="{5F4368BA-E45C-4666-A39D-CC94066188F9}" presName="descendantText" presStyleLbl="alignAccFollowNode1" presStyleIdx="0" presStyleCnt="4">
        <dgm:presLayoutVars>
          <dgm:bulletEnabled val="1"/>
        </dgm:presLayoutVars>
      </dgm:prSet>
      <dgm:spPr/>
    </dgm:pt>
    <dgm:pt modelId="{C8E17DCC-25AE-48A6-94F6-AC5A15ACCB03}" type="pres">
      <dgm:prSet presAssocID="{1569FB54-6534-4E87-BB80-644512DB2FB5}" presName="sp" presStyleCnt="0"/>
      <dgm:spPr/>
    </dgm:pt>
    <dgm:pt modelId="{F2A8CAF2-ACFA-45FC-8F15-BB275FFD5AC4}" type="pres">
      <dgm:prSet presAssocID="{FCA7956E-375C-458A-AE40-334AFA494779}" presName="linNode" presStyleCnt="0"/>
      <dgm:spPr/>
    </dgm:pt>
    <dgm:pt modelId="{AA1762D0-45DF-46A2-B55C-503AE8EC7735}" type="pres">
      <dgm:prSet presAssocID="{FCA7956E-375C-458A-AE40-334AFA494779}" presName="parentText" presStyleLbl="node1" presStyleIdx="1" presStyleCnt="4">
        <dgm:presLayoutVars>
          <dgm:chMax val="1"/>
          <dgm:bulletEnabled val="1"/>
        </dgm:presLayoutVars>
      </dgm:prSet>
      <dgm:spPr/>
    </dgm:pt>
    <dgm:pt modelId="{C8FA6A00-B02D-4241-947B-148958CE44C4}" type="pres">
      <dgm:prSet presAssocID="{FCA7956E-375C-458A-AE40-334AFA494779}" presName="descendantText" presStyleLbl="alignAccFollowNode1" presStyleIdx="1" presStyleCnt="4">
        <dgm:presLayoutVars>
          <dgm:bulletEnabled val="1"/>
        </dgm:presLayoutVars>
      </dgm:prSet>
      <dgm:spPr/>
    </dgm:pt>
    <dgm:pt modelId="{1D502281-78F3-4F6B-A467-61A4974A9BE8}" type="pres">
      <dgm:prSet presAssocID="{DD02C8FC-48D9-487F-9C28-C6931455F8DB}" presName="sp" presStyleCnt="0"/>
      <dgm:spPr/>
    </dgm:pt>
    <dgm:pt modelId="{89FE1591-F6BC-4CBD-9A90-455EE3E78FB7}" type="pres">
      <dgm:prSet presAssocID="{5A6848AA-F82A-41C1-BC74-975BAB28217C}" presName="linNode" presStyleCnt="0"/>
      <dgm:spPr/>
    </dgm:pt>
    <dgm:pt modelId="{D706CDAD-2B01-4DA9-B75B-C7AC8131CD07}" type="pres">
      <dgm:prSet presAssocID="{5A6848AA-F82A-41C1-BC74-975BAB28217C}" presName="parentText" presStyleLbl="node1" presStyleIdx="2" presStyleCnt="4">
        <dgm:presLayoutVars>
          <dgm:chMax val="1"/>
          <dgm:bulletEnabled val="1"/>
        </dgm:presLayoutVars>
      </dgm:prSet>
      <dgm:spPr/>
    </dgm:pt>
    <dgm:pt modelId="{ABD77D7F-AE1F-47DC-A2C6-1E7BB9FE1874}" type="pres">
      <dgm:prSet presAssocID="{5A6848AA-F82A-41C1-BC74-975BAB28217C}" presName="descendantText" presStyleLbl="alignAccFollowNode1" presStyleIdx="2" presStyleCnt="4">
        <dgm:presLayoutVars>
          <dgm:bulletEnabled val="1"/>
        </dgm:presLayoutVars>
      </dgm:prSet>
      <dgm:spPr/>
    </dgm:pt>
    <dgm:pt modelId="{87AA81EB-68C6-4CEE-AD04-D16CD77C03BA}" type="pres">
      <dgm:prSet presAssocID="{6A5B1717-5813-4797-A284-C946C000449B}" presName="sp" presStyleCnt="0"/>
      <dgm:spPr/>
    </dgm:pt>
    <dgm:pt modelId="{2F674227-56F0-459B-AF38-18A922DC99F8}" type="pres">
      <dgm:prSet presAssocID="{DFE7CDCD-4676-48B3-B70B-CE0CB0E41066}" presName="linNode" presStyleCnt="0"/>
      <dgm:spPr/>
    </dgm:pt>
    <dgm:pt modelId="{12C083F4-37B3-4BC5-A31A-0F593CB195B2}" type="pres">
      <dgm:prSet presAssocID="{DFE7CDCD-4676-48B3-B70B-CE0CB0E41066}" presName="parentText" presStyleLbl="node1" presStyleIdx="3" presStyleCnt="4">
        <dgm:presLayoutVars>
          <dgm:chMax val="1"/>
          <dgm:bulletEnabled val="1"/>
        </dgm:presLayoutVars>
      </dgm:prSet>
      <dgm:spPr/>
    </dgm:pt>
    <dgm:pt modelId="{366E8CA0-41E7-48BB-8F2B-5766B47E6FF3}" type="pres">
      <dgm:prSet presAssocID="{DFE7CDCD-4676-48B3-B70B-CE0CB0E41066}" presName="descendantText" presStyleLbl="alignAccFollowNode1" presStyleIdx="3" presStyleCnt="4">
        <dgm:presLayoutVars>
          <dgm:bulletEnabled val="1"/>
        </dgm:presLayoutVars>
      </dgm:prSet>
      <dgm:spPr/>
    </dgm:pt>
  </dgm:ptLst>
  <dgm:cxnLst>
    <dgm:cxn modelId="{80758714-588B-447F-B1A7-DC4D04DCAA15}" srcId="{BD89FC58-E822-49E5-A1B9-BB50496D2F02}" destId="{DFE7CDCD-4676-48B3-B70B-CE0CB0E41066}" srcOrd="3" destOrd="0" parTransId="{6F4DF218-BF7F-4258-9BCC-0B00838BF4DE}" sibTransId="{F980A11C-AEA0-4D9E-A75C-16AE1ACEF6D2}"/>
    <dgm:cxn modelId="{E412801C-E2C2-4120-BB39-EB4DE78E89F9}" srcId="{BD89FC58-E822-49E5-A1B9-BB50496D2F02}" destId="{5F4368BA-E45C-4666-A39D-CC94066188F9}" srcOrd="0" destOrd="0" parTransId="{A4CE9626-3291-46E5-ABD7-5A1B947A8B19}" sibTransId="{1569FB54-6534-4E87-BB80-644512DB2FB5}"/>
    <dgm:cxn modelId="{B3A4C120-A778-4361-9D69-C3EDF5EB6070}" srcId="{BD89FC58-E822-49E5-A1B9-BB50496D2F02}" destId="{FCA7956E-375C-458A-AE40-334AFA494779}" srcOrd="1" destOrd="0" parTransId="{36703758-97A7-4756-8EBE-2FF17248CE91}" sibTransId="{DD02C8FC-48D9-487F-9C28-C6931455F8DB}"/>
    <dgm:cxn modelId="{385FAD2A-A34A-46E5-BC61-BD104B014441}" type="presOf" srcId="{5A6848AA-F82A-41C1-BC74-975BAB28217C}" destId="{D706CDAD-2B01-4DA9-B75B-C7AC8131CD07}" srcOrd="0" destOrd="0" presId="urn:microsoft.com/office/officeart/2005/8/layout/vList5"/>
    <dgm:cxn modelId="{91A7252D-C4A4-46F4-ABC2-DA363A444657}" type="presOf" srcId="{DFE7CDCD-4676-48B3-B70B-CE0CB0E41066}" destId="{12C083F4-37B3-4BC5-A31A-0F593CB195B2}" srcOrd="0" destOrd="0" presId="urn:microsoft.com/office/officeart/2005/8/layout/vList5"/>
    <dgm:cxn modelId="{E3777630-2430-4857-90AF-B6BA4236D6EE}" type="presOf" srcId="{1CCD547B-0623-4D9A-B444-A72B8881FAD7}" destId="{366E8CA0-41E7-48BB-8F2B-5766B47E6FF3}" srcOrd="0" destOrd="1" presId="urn:microsoft.com/office/officeart/2005/8/layout/vList5"/>
    <dgm:cxn modelId="{E7A1D333-1007-4DA1-981F-92495498083F}" srcId="{5A6848AA-F82A-41C1-BC74-975BAB28217C}" destId="{9E99A9DD-8473-4AE7-A8C2-E0B868692465}" srcOrd="0" destOrd="0" parTransId="{0E732A7B-BA1B-46E2-891C-56FD9E2B29E1}" sibTransId="{42364688-D23D-473D-A226-8829F43D15F9}"/>
    <dgm:cxn modelId="{23A4CF66-0F8A-498B-89CF-7611BECDF57C}" type="presOf" srcId="{59A7B69F-B5A3-4A47-8391-746AE51056FE}" destId="{366E8CA0-41E7-48BB-8F2B-5766B47E6FF3}" srcOrd="0" destOrd="2" presId="urn:microsoft.com/office/officeart/2005/8/layout/vList5"/>
    <dgm:cxn modelId="{B41D7F6A-B180-43D7-864D-E267A83F74EB}" type="presOf" srcId="{5F4368BA-E45C-4666-A39D-CC94066188F9}" destId="{7E5B0CDB-C097-4871-B673-560306FDBC10}" srcOrd="0" destOrd="0" presId="urn:microsoft.com/office/officeart/2005/8/layout/vList5"/>
    <dgm:cxn modelId="{E818104D-38AB-4140-A346-C13ADE04567C}" type="presOf" srcId="{BD89FC58-E822-49E5-A1B9-BB50496D2F02}" destId="{06D8456F-C5F1-4747-A5A4-FE9AA162885A}" srcOrd="0" destOrd="0" presId="urn:microsoft.com/office/officeart/2005/8/layout/vList5"/>
    <dgm:cxn modelId="{F793A44D-4891-47B5-B9E5-F79F8BFF975F}" type="presOf" srcId="{A91A2EB6-A4EC-4158-AD2A-94F88AFE4CDB}" destId="{366E8CA0-41E7-48BB-8F2B-5766B47E6FF3}" srcOrd="0" destOrd="3" presId="urn:microsoft.com/office/officeart/2005/8/layout/vList5"/>
    <dgm:cxn modelId="{84A39251-1130-4E37-B0EF-4BDBFB4E2B1A}" type="presOf" srcId="{9E99A9DD-8473-4AE7-A8C2-E0B868692465}" destId="{ABD77D7F-AE1F-47DC-A2C6-1E7BB9FE1874}" srcOrd="0" destOrd="0" presId="urn:microsoft.com/office/officeart/2005/8/layout/vList5"/>
    <dgm:cxn modelId="{A2375257-A08D-48B1-8980-777B5CAA36ED}" srcId="{BD89FC58-E822-49E5-A1B9-BB50496D2F02}" destId="{5A6848AA-F82A-41C1-BC74-975BAB28217C}" srcOrd="2" destOrd="0" parTransId="{FAC27D9C-C532-4E03-98D3-F72C2B4D958E}" sibTransId="{6A5B1717-5813-4797-A284-C946C000449B}"/>
    <dgm:cxn modelId="{4581E186-FB9C-4748-996A-B30EC22A7420}" srcId="{5F4368BA-E45C-4666-A39D-CC94066188F9}" destId="{00F9EA04-0F63-4F5C-ABAF-86D5F16C9E82}" srcOrd="0" destOrd="0" parTransId="{59AF3F99-1428-42D5-BE1A-C07B750BBBB1}" sibTransId="{0FAC8907-75CD-46D7-83E7-A1BC66D07A00}"/>
    <dgm:cxn modelId="{4E84908B-CE3A-4DB8-911A-F1DC8A797B1E}" type="presOf" srcId="{2A906386-5614-438A-B119-1ED6B52F766F}" destId="{C8FA6A00-B02D-4241-947B-148958CE44C4}" srcOrd="0" destOrd="0" presId="urn:microsoft.com/office/officeart/2005/8/layout/vList5"/>
    <dgm:cxn modelId="{FF6BBA8C-9EEE-4D2F-B949-F487408A8C12}" srcId="{DFE7CDCD-4676-48B3-B70B-CE0CB0E41066}" destId="{A91A2EB6-A4EC-4158-AD2A-94F88AFE4CDB}" srcOrd="3" destOrd="0" parTransId="{90635A92-FF67-42FE-99E3-D9EBD8C98821}" sibTransId="{D405E06F-2828-4F6E-B33A-04C5FE63AF32}"/>
    <dgm:cxn modelId="{AD6CFD93-9DF9-4736-A29D-A486787C83B5}" type="presOf" srcId="{00F9EA04-0F63-4F5C-ABAF-86D5F16C9E82}" destId="{015355CF-8994-417E-B601-306BC70C942D}" srcOrd="0" destOrd="0" presId="urn:microsoft.com/office/officeart/2005/8/layout/vList5"/>
    <dgm:cxn modelId="{2BF305AF-0C35-42A6-8CCD-87B9CBA61545}" srcId="{DFE7CDCD-4676-48B3-B70B-CE0CB0E41066}" destId="{59A7B69F-B5A3-4A47-8391-746AE51056FE}" srcOrd="2" destOrd="0" parTransId="{2CB62E32-A9A4-4BC4-B77F-FFBF3A5EF2E7}" sibTransId="{2FCBCD69-5BA3-4713-BC6F-E16BDD3D76D9}"/>
    <dgm:cxn modelId="{33A227D4-9D9D-4CE6-B81F-692272F63CE4}" srcId="{FCA7956E-375C-458A-AE40-334AFA494779}" destId="{2A906386-5614-438A-B119-1ED6B52F766F}" srcOrd="0" destOrd="0" parTransId="{E3E8CAAA-A033-462D-A63F-FF4A815443CE}" sibTransId="{58861EDE-C77D-437B-9679-85E76E4B5A18}"/>
    <dgm:cxn modelId="{85DF0ADF-4BF5-4ABC-8DFA-637FE33ED9E4}" type="presOf" srcId="{9AACC7C4-0A96-4252-82D5-ACEA3E150A0F}" destId="{366E8CA0-41E7-48BB-8F2B-5766B47E6FF3}" srcOrd="0" destOrd="0" presId="urn:microsoft.com/office/officeart/2005/8/layout/vList5"/>
    <dgm:cxn modelId="{739C93E4-7B03-42DE-9E64-C3AF52D73E00}" type="presOf" srcId="{FCA7956E-375C-458A-AE40-334AFA494779}" destId="{AA1762D0-45DF-46A2-B55C-503AE8EC7735}" srcOrd="0" destOrd="0" presId="urn:microsoft.com/office/officeart/2005/8/layout/vList5"/>
    <dgm:cxn modelId="{A40A3BEF-B79A-4A96-A781-B9BDCF4D7419}" srcId="{DFE7CDCD-4676-48B3-B70B-CE0CB0E41066}" destId="{9AACC7C4-0A96-4252-82D5-ACEA3E150A0F}" srcOrd="0" destOrd="0" parTransId="{40F49C9F-8DFA-4759-8C53-936804D55D15}" sibTransId="{628E92AE-07E0-419B-89CD-F04F91BB3B9F}"/>
    <dgm:cxn modelId="{7CB0E4F4-D2E0-40B4-BC95-7E7C92D74781}" srcId="{DFE7CDCD-4676-48B3-B70B-CE0CB0E41066}" destId="{1CCD547B-0623-4D9A-B444-A72B8881FAD7}" srcOrd="1" destOrd="0" parTransId="{8AB4B07E-ADD7-4ECE-8F88-CFD62ACD5D5C}" sibTransId="{0E3F43FA-67D8-4F69-B23B-EF6A420138C8}"/>
    <dgm:cxn modelId="{1B880963-325B-406B-820C-A90A79DAA7F2}" type="presParOf" srcId="{06D8456F-C5F1-4747-A5A4-FE9AA162885A}" destId="{F2D7BB03-43CF-4DC9-96BB-C06E01D74005}" srcOrd="0" destOrd="0" presId="urn:microsoft.com/office/officeart/2005/8/layout/vList5"/>
    <dgm:cxn modelId="{B32DEA5D-6DCE-4050-9FD1-E3328E774FB9}" type="presParOf" srcId="{F2D7BB03-43CF-4DC9-96BB-C06E01D74005}" destId="{7E5B0CDB-C097-4871-B673-560306FDBC10}" srcOrd="0" destOrd="0" presId="urn:microsoft.com/office/officeart/2005/8/layout/vList5"/>
    <dgm:cxn modelId="{1B0CE75D-A51E-4F0E-B49E-F5081C4F4C91}" type="presParOf" srcId="{F2D7BB03-43CF-4DC9-96BB-C06E01D74005}" destId="{015355CF-8994-417E-B601-306BC70C942D}" srcOrd="1" destOrd="0" presId="urn:microsoft.com/office/officeart/2005/8/layout/vList5"/>
    <dgm:cxn modelId="{9499F519-EA18-40BC-9577-D15876C8F1CE}" type="presParOf" srcId="{06D8456F-C5F1-4747-A5A4-FE9AA162885A}" destId="{C8E17DCC-25AE-48A6-94F6-AC5A15ACCB03}" srcOrd="1" destOrd="0" presId="urn:microsoft.com/office/officeart/2005/8/layout/vList5"/>
    <dgm:cxn modelId="{74AE3C52-311F-42F5-9939-439C7C58224F}" type="presParOf" srcId="{06D8456F-C5F1-4747-A5A4-FE9AA162885A}" destId="{F2A8CAF2-ACFA-45FC-8F15-BB275FFD5AC4}" srcOrd="2" destOrd="0" presId="urn:microsoft.com/office/officeart/2005/8/layout/vList5"/>
    <dgm:cxn modelId="{6BFA5481-C14B-4E8E-8DBB-5ADC47D285F6}" type="presParOf" srcId="{F2A8CAF2-ACFA-45FC-8F15-BB275FFD5AC4}" destId="{AA1762D0-45DF-46A2-B55C-503AE8EC7735}" srcOrd="0" destOrd="0" presId="urn:microsoft.com/office/officeart/2005/8/layout/vList5"/>
    <dgm:cxn modelId="{9444F783-FFD8-4372-9C78-1FBDB2600F99}" type="presParOf" srcId="{F2A8CAF2-ACFA-45FC-8F15-BB275FFD5AC4}" destId="{C8FA6A00-B02D-4241-947B-148958CE44C4}" srcOrd="1" destOrd="0" presId="urn:microsoft.com/office/officeart/2005/8/layout/vList5"/>
    <dgm:cxn modelId="{E88C5387-EE40-405F-9D3E-395BEA081222}" type="presParOf" srcId="{06D8456F-C5F1-4747-A5A4-FE9AA162885A}" destId="{1D502281-78F3-4F6B-A467-61A4974A9BE8}" srcOrd="3" destOrd="0" presId="urn:microsoft.com/office/officeart/2005/8/layout/vList5"/>
    <dgm:cxn modelId="{B76B1AAD-A2C9-4585-8D6C-B76423A644F3}" type="presParOf" srcId="{06D8456F-C5F1-4747-A5A4-FE9AA162885A}" destId="{89FE1591-F6BC-4CBD-9A90-455EE3E78FB7}" srcOrd="4" destOrd="0" presId="urn:microsoft.com/office/officeart/2005/8/layout/vList5"/>
    <dgm:cxn modelId="{E6A00226-AC7E-4DDA-9311-D82347577A27}" type="presParOf" srcId="{89FE1591-F6BC-4CBD-9A90-455EE3E78FB7}" destId="{D706CDAD-2B01-4DA9-B75B-C7AC8131CD07}" srcOrd="0" destOrd="0" presId="urn:microsoft.com/office/officeart/2005/8/layout/vList5"/>
    <dgm:cxn modelId="{CEC24033-109F-452C-9450-4F7CE2CAC88D}" type="presParOf" srcId="{89FE1591-F6BC-4CBD-9A90-455EE3E78FB7}" destId="{ABD77D7F-AE1F-47DC-A2C6-1E7BB9FE1874}" srcOrd="1" destOrd="0" presId="urn:microsoft.com/office/officeart/2005/8/layout/vList5"/>
    <dgm:cxn modelId="{5158015E-B339-4347-BB9E-98E010FB6573}" type="presParOf" srcId="{06D8456F-C5F1-4747-A5A4-FE9AA162885A}" destId="{87AA81EB-68C6-4CEE-AD04-D16CD77C03BA}" srcOrd="5" destOrd="0" presId="urn:microsoft.com/office/officeart/2005/8/layout/vList5"/>
    <dgm:cxn modelId="{8F04E10F-9130-4118-8765-4C86174E4BDA}" type="presParOf" srcId="{06D8456F-C5F1-4747-A5A4-FE9AA162885A}" destId="{2F674227-56F0-459B-AF38-18A922DC99F8}" srcOrd="6" destOrd="0" presId="urn:microsoft.com/office/officeart/2005/8/layout/vList5"/>
    <dgm:cxn modelId="{AC712F40-18E7-4565-8EDD-BDC545DFA52E}" type="presParOf" srcId="{2F674227-56F0-459B-AF38-18A922DC99F8}" destId="{12C083F4-37B3-4BC5-A31A-0F593CB195B2}" srcOrd="0" destOrd="0" presId="urn:microsoft.com/office/officeart/2005/8/layout/vList5"/>
    <dgm:cxn modelId="{0A1F5955-807A-4CE1-813C-B813E9098AF7}" type="presParOf" srcId="{2F674227-56F0-459B-AF38-18A922DC99F8}" destId="{366E8CA0-41E7-48BB-8F2B-5766B47E6FF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798AED-7D94-4546-A17C-039A013E7B99}">
      <dsp:nvSpPr>
        <dsp:cNvPr id="0" name=""/>
        <dsp:cNvSpPr/>
      </dsp:nvSpPr>
      <dsp:spPr>
        <a:xfrm>
          <a:off x="0" y="472416"/>
          <a:ext cx="8894365" cy="831600"/>
        </a:xfrm>
        <a:prstGeom prst="rect">
          <a:avLst/>
        </a:prstGeom>
        <a:solidFill>
          <a:schemeClr val="lt1">
            <a:alpha val="90000"/>
            <a:hueOff val="0"/>
            <a:satOff val="0"/>
            <a:lumOff val="0"/>
            <a:alphaOff val="0"/>
          </a:schemeClr>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a:lnSpc>
              <a:spcPct val="100000"/>
            </a:lnSpc>
            <a:spcBef>
              <a:spcPct val="0"/>
            </a:spcBef>
            <a:spcAft>
              <a:spcPts val="1200"/>
            </a:spcAft>
            <a:buChar char="•"/>
          </a:pPr>
          <a:r>
            <a:rPr lang="en-US" sz="1600" kern="1200">
              <a:latin typeface="+mj-lt"/>
            </a:rPr>
            <a:t>Distinguish the work of experts from the work of other individuals or organizations providing information for general use</a:t>
          </a:r>
        </a:p>
      </dsp:txBody>
      <dsp:txXfrm>
        <a:off x="0" y="472416"/>
        <a:ext cx="8894365" cy="831600"/>
      </dsp:txXfrm>
    </dsp:sp>
    <dsp:sp modelId="{77607ECB-1637-4213-AB01-376520EA5BFB}">
      <dsp:nvSpPr>
        <dsp:cNvPr id="0" name=""/>
        <dsp:cNvSpPr/>
      </dsp:nvSpPr>
      <dsp:spPr>
        <a:xfrm>
          <a:off x="444718" y="95615"/>
          <a:ext cx="8107943" cy="553921"/>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0" lvl="0" indent="0" algn="l" defTabSz="977900">
            <a:lnSpc>
              <a:spcPct val="100000"/>
            </a:lnSpc>
            <a:spcBef>
              <a:spcPct val="0"/>
            </a:spcBef>
            <a:spcAft>
              <a:spcPct val="35000"/>
            </a:spcAft>
            <a:buNone/>
          </a:pPr>
          <a:r>
            <a:rPr lang="en-US" sz="2200" b="0" kern="1200">
              <a:latin typeface="+mj-lt"/>
            </a:rPr>
            <a:t>Definitions Introduced for “Expert” and “Expertise”</a:t>
          </a:r>
        </a:p>
      </dsp:txBody>
      <dsp:txXfrm>
        <a:off x="471758" y="122655"/>
        <a:ext cx="8053863" cy="499841"/>
      </dsp:txXfrm>
    </dsp:sp>
    <dsp:sp modelId="{0C294E3B-2DB2-4669-8D17-4D1EA369914E}">
      <dsp:nvSpPr>
        <dsp:cNvPr id="0" name=""/>
        <dsp:cNvSpPr/>
      </dsp:nvSpPr>
      <dsp:spPr>
        <a:xfrm>
          <a:off x="0" y="1739238"/>
          <a:ext cx="8894365" cy="926100"/>
        </a:xfrm>
        <a:prstGeom prst="rect">
          <a:avLst/>
        </a:prstGeom>
        <a:solidFill>
          <a:schemeClr val="lt1">
            <a:alpha val="90000"/>
            <a:hueOff val="0"/>
            <a:satOff val="0"/>
            <a:lumOff val="0"/>
            <a:alphaOff val="0"/>
          </a:schemeClr>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rtl="0">
            <a:lnSpc>
              <a:spcPct val="100000"/>
            </a:lnSpc>
            <a:spcBef>
              <a:spcPct val="0"/>
            </a:spcBef>
            <a:spcAft>
              <a:spcPts val="600"/>
            </a:spcAft>
            <a:buChar char="•"/>
          </a:pPr>
          <a:r>
            <a:rPr lang="en-US" sz="1600" kern="1200">
              <a:solidFill>
                <a:schemeClr val="tx1"/>
              </a:solidFill>
              <a:latin typeface="+mj-lt"/>
            </a:rPr>
            <a:t>Focused on expert’s competence, capabilities and objectivity (CCO)</a:t>
          </a:r>
        </a:p>
        <a:p>
          <a:pPr marL="347472" lvl="1" indent="-347472" algn="just" defTabSz="711200">
            <a:lnSpc>
              <a:spcPct val="100000"/>
            </a:lnSpc>
            <a:spcBef>
              <a:spcPct val="0"/>
            </a:spcBef>
            <a:spcAft>
              <a:spcPts val="600"/>
            </a:spcAft>
            <a:buChar char="•"/>
          </a:pPr>
          <a:r>
            <a:rPr lang="en-US" sz="1600" kern="1200">
              <a:solidFill>
                <a:schemeClr val="tx1"/>
              </a:solidFill>
              <a:latin typeface="+mj-lt"/>
            </a:rPr>
            <a:t>Work of an expert cannot be used if it does not meet CCO requirements</a:t>
          </a:r>
        </a:p>
      </dsp:txBody>
      <dsp:txXfrm>
        <a:off x="0" y="1739238"/>
        <a:ext cx="8894365" cy="926100"/>
      </dsp:txXfrm>
    </dsp:sp>
    <dsp:sp modelId="{4E72DD76-EBAE-4B4A-87C5-3CA33738E369}">
      <dsp:nvSpPr>
        <dsp:cNvPr id="0" name=""/>
        <dsp:cNvSpPr/>
      </dsp:nvSpPr>
      <dsp:spPr>
        <a:xfrm>
          <a:off x="444718" y="1368816"/>
          <a:ext cx="8107943" cy="553921"/>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0" lvl="0" indent="0" algn="l" defTabSz="977900">
            <a:lnSpc>
              <a:spcPct val="100000"/>
            </a:lnSpc>
            <a:spcBef>
              <a:spcPct val="0"/>
            </a:spcBef>
            <a:spcAft>
              <a:spcPct val="35000"/>
            </a:spcAft>
            <a:buNone/>
          </a:pPr>
          <a:r>
            <a:rPr lang="en-US" sz="2200" b="0" kern="1200">
              <a:latin typeface="+mj-lt"/>
            </a:rPr>
            <a:t>Evaluating Whether to Use Work of An Expert</a:t>
          </a:r>
        </a:p>
      </dsp:txBody>
      <dsp:txXfrm>
        <a:off x="471758" y="1395856"/>
        <a:ext cx="8053863" cy="499841"/>
      </dsp:txXfrm>
    </dsp:sp>
    <dsp:sp modelId="{D1A312DB-AA58-4774-B41D-D4475726D5D4}">
      <dsp:nvSpPr>
        <dsp:cNvPr id="0" name=""/>
        <dsp:cNvSpPr/>
      </dsp:nvSpPr>
      <dsp:spPr>
        <a:xfrm>
          <a:off x="0" y="3205309"/>
          <a:ext cx="8894365" cy="831600"/>
        </a:xfrm>
        <a:prstGeom prst="rect">
          <a:avLst/>
        </a:prstGeom>
        <a:solidFill>
          <a:schemeClr val="lt1">
            <a:alpha val="90000"/>
            <a:hueOff val="0"/>
            <a:satOff val="0"/>
            <a:lumOff val="0"/>
            <a:alphaOff val="0"/>
          </a:schemeClr>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a:lnSpc>
              <a:spcPct val="100000"/>
            </a:lnSpc>
            <a:spcBef>
              <a:spcPct val="0"/>
            </a:spcBef>
            <a:spcAft>
              <a:spcPts val="600"/>
            </a:spcAft>
            <a:buChar char="•"/>
          </a:pPr>
          <a:r>
            <a:rPr lang="en-US" sz="1600" kern="1200">
              <a:solidFill>
                <a:schemeClr val="tx1"/>
              </a:solidFill>
              <a:latin typeface="+mj-lt"/>
            </a:rPr>
            <a:t>Additional objectivity requirements to evaluate interests and relationships based on independence attributes (financial interests, business relationships, etc)</a:t>
          </a:r>
        </a:p>
      </dsp:txBody>
      <dsp:txXfrm>
        <a:off x="0" y="3205309"/>
        <a:ext cx="8894365" cy="831600"/>
      </dsp:txXfrm>
    </dsp:sp>
    <dsp:sp modelId="{F32F583F-6351-4188-BBE3-89F599395CF6}">
      <dsp:nvSpPr>
        <dsp:cNvPr id="0" name=""/>
        <dsp:cNvSpPr/>
      </dsp:nvSpPr>
      <dsp:spPr>
        <a:xfrm>
          <a:off x="444718" y="2736518"/>
          <a:ext cx="8102028" cy="645910"/>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347472" lvl="0" indent="-347472" algn="just" defTabSz="977900">
            <a:lnSpc>
              <a:spcPct val="100000"/>
            </a:lnSpc>
            <a:spcBef>
              <a:spcPct val="0"/>
            </a:spcBef>
            <a:spcAft>
              <a:spcPts val="600"/>
            </a:spcAft>
            <a:buNone/>
          </a:pPr>
          <a:r>
            <a:rPr lang="en-US" sz="2200" kern="1200">
              <a:solidFill>
                <a:schemeClr val="bg1"/>
              </a:solidFill>
              <a:latin typeface="+mj-lt"/>
            </a:rPr>
            <a:t>External Experts in Audit or Assurance Engagements</a:t>
          </a:r>
        </a:p>
      </dsp:txBody>
      <dsp:txXfrm>
        <a:off x="476249" y="2768049"/>
        <a:ext cx="8038966" cy="582848"/>
      </dsp:txXfrm>
    </dsp:sp>
    <dsp:sp modelId="{75E0F87E-0113-4E7A-A97F-D9CCA372D29F}">
      <dsp:nvSpPr>
        <dsp:cNvPr id="0" name=""/>
        <dsp:cNvSpPr/>
      </dsp:nvSpPr>
      <dsp:spPr>
        <a:xfrm>
          <a:off x="0" y="4478510"/>
          <a:ext cx="8894365" cy="850500"/>
        </a:xfrm>
        <a:prstGeom prst="rect">
          <a:avLst/>
        </a:prstGeom>
        <a:solidFill>
          <a:schemeClr val="lt1">
            <a:alpha val="90000"/>
            <a:hueOff val="0"/>
            <a:satOff val="0"/>
            <a:lumOff val="0"/>
            <a:alphaOff val="0"/>
          </a:schemeClr>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0302" tIns="249936" rIns="690302" bIns="113792" numCol="1" spcCol="1270" anchor="t" anchorCtr="0">
          <a:noAutofit/>
        </a:bodyPr>
        <a:lstStyle/>
        <a:p>
          <a:pPr marL="347472" lvl="1" indent="-347472" algn="just" defTabSz="711200">
            <a:lnSpc>
              <a:spcPct val="100000"/>
            </a:lnSpc>
            <a:spcBef>
              <a:spcPct val="0"/>
            </a:spcBef>
            <a:spcAft>
              <a:spcPts val="600"/>
            </a:spcAft>
            <a:buClrTx/>
            <a:buSzTx/>
            <a:buFont typeface="Arial" panose="020B0604020202020204" pitchFamily="34" charset="0"/>
            <a:buChar char="•"/>
          </a:pPr>
          <a:r>
            <a:rPr kumimoji="0" lang="en-US" sz="1600" b="0" i="0" u="none" strike="noStrike" kern="1200" cap="none" spc="0" normalizeH="0" baseline="0" noProof="0">
              <a:ln>
                <a:noFill/>
              </a:ln>
              <a:solidFill>
                <a:srgbClr val="4A4A4A"/>
              </a:solidFill>
              <a:effectLst/>
              <a:uLnTx/>
              <a:uFillTx/>
              <a:latin typeface="Arial" panose="020B0604020202020204"/>
              <a:ea typeface="+mn-ea"/>
              <a:cs typeface="+mn-cs"/>
            </a:rPr>
            <a:t>Provisions to guide identifying, evaluating and addressing potential threats to compliance with the fundamental principles</a:t>
          </a:r>
          <a:endParaRPr lang="en-US" sz="1600" kern="1200"/>
        </a:p>
      </dsp:txBody>
      <dsp:txXfrm>
        <a:off x="0" y="4478510"/>
        <a:ext cx="8894365" cy="850500"/>
      </dsp:txXfrm>
    </dsp:sp>
    <dsp:sp modelId="{F6A050CE-69D3-4037-9E44-9AD4B5F52BB2}">
      <dsp:nvSpPr>
        <dsp:cNvPr id="0" name=""/>
        <dsp:cNvSpPr/>
      </dsp:nvSpPr>
      <dsp:spPr>
        <a:xfrm>
          <a:off x="444718" y="4101709"/>
          <a:ext cx="8107943" cy="553921"/>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5330" tIns="0" rIns="235330" bIns="0" numCol="1" spcCol="1270" anchor="ctr" anchorCtr="0">
          <a:noAutofit/>
        </a:bodyPr>
        <a:lstStyle/>
        <a:p>
          <a:pPr marL="0" lvl="0" indent="0" algn="l" defTabSz="977900">
            <a:lnSpc>
              <a:spcPct val="100000"/>
            </a:lnSpc>
            <a:spcBef>
              <a:spcPct val="0"/>
            </a:spcBef>
            <a:spcAft>
              <a:spcPct val="35000"/>
            </a:spcAft>
            <a:buNone/>
          </a:pPr>
          <a:r>
            <a:rPr lang="en-US" sz="2200" b="0" kern="1200">
              <a:latin typeface="+mj-lt"/>
            </a:rPr>
            <a:t>Potential Threats When Using the Work of an Expert</a:t>
          </a:r>
        </a:p>
      </dsp:txBody>
      <dsp:txXfrm>
        <a:off x="471758" y="4128749"/>
        <a:ext cx="8053863" cy="4998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5355CF-8994-417E-B601-306BC70C942D}">
      <dsp:nvSpPr>
        <dsp:cNvPr id="0" name=""/>
        <dsp:cNvSpPr/>
      </dsp:nvSpPr>
      <dsp:spPr>
        <a:xfrm rot="5400000">
          <a:off x="6692031" y="-2789387"/>
          <a:ext cx="917153" cy="6729984"/>
        </a:xfrm>
        <a:prstGeom prst="round2Same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0" algn="just" defTabSz="800100">
            <a:lnSpc>
              <a:spcPct val="114000"/>
            </a:lnSpc>
            <a:spcBef>
              <a:spcPct val="0"/>
            </a:spcBef>
            <a:spcAft>
              <a:spcPct val="15000"/>
            </a:spcAft>
            <a:buNone/>
          </a:pPr>
          <a:r>
            <a:rPr lang="en-US" sz="1800" b="0" kern="1200" dirty="0">
              <a:latin typeface="Arial" panose="020B0604020202020204" pitchFamily="34" charset="0"/>
              <a:cs typeface="Arial" panose="020B0604020202020204" pitchFamily="34" charset="0"/>
            </a:rPr>
            <a:t>Effective for audits and reviews of financial statements for periods beginning on or after Dec 15, 2026</a:t>
          </a:r>
        </a:p>
      </dsp:txBody>
      <dsp:txXfrm rot="-5400000">
        <a:off x="3785616" y="161800"/>
        <a:ext cx="6685212" cy="827609"/>
      </dsp:txXfrm>
    </dsp:sp>
    <dsp:sp modelId="{7E5B0CDB-C097-4871-B673-560306FDBC10}">
      <dsp:nvSpPr>
        <dsp:cNvPr id="0" name=""/>
        <dsp:cNvSpPr/>
      </dsp:nvSpPr>
      <dsp:spPr>
        <a:xfrm>
          <a:off x="0" y="2383"/>
          <a:ext cx="3785616" cy="114644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114000"/>
            </a:lnSpc>
            <a:spcBef>
              <a:spcPct val="0"/>
            </a:spcBef>
            <a:spcAft>
              <a:spcPct val="35000"/>
            </a:spcAft>
            <a:buNone/>
          </a:pPr>
          <a:r>
            <a:rPr lang="en-US" sz="2000" kern="1200" dirty="0">
              <a:latin typeface="Arial" panose="020B0604020202020204" pitchFamily="34" charset="0"/>
              <a:cs typeface="Arial" panose="020B0604020202020204" pitchFamily="34" charset="0"/>
            </a:rPr>
            <a:t>Audit and review engagements within the scope of </a:t>
          </a:r>
          <a:r>
            <a:rPr lang="en-US" sz="2400" b="1" kern="1200" dirty="0">
              <a:latin typeface="Arial" panose="020B0604020202020204" pitchFamily="34" charset="0"/>
              <a:cs typeface="Arial" panose="020B0604020202020204" pitchFamily="34" charset="0"/>
            </a:rPr>
            <a:t>Part 4A</a:t>
          </a:r>
        </a:p>
      </dsp:txBody>
      <dsp:txXfrm>
        <a:off x="55965" y="58348"/>
        <a:ext cx="3673686" cy="1034511"/>
      </dsp:txXfrm>
    </dsp:sp>
    <dsp:sp modelId="{C8FA6A00-B02D-4241-947B-148958CE44C4}">
      <dsp:nvSpPr>
        <dsp:cNvPr id="0" name=""/>
        <dsp:cNvSpPr/>
      </dsp:nvSpPr>
      <dsp:spPr>
        <a:xfrm rot="5400000">
          <a:off x="6692031" y="-1585623"/>
          <a:ext cx="917153" cy="6729984"/>
        </a:xfrm>
        <a:prstGeom prst="round2Same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0" algn="just" defTabSz="800100">
            <a:lnSpc>
              <a:spcPct val="114000"/>
            </a:lnSpc>
            <a:spcBef>
              <a:spcPct val="0"/>
            </a:spcBef>
            <a:spcAft>
              <a:spcPct val="15000"/>
            </a:spcAft>
            <a:buNone/>
          </a:pPr>
          <a:r>
            <a:rPr lang="en-US" sz="1800" b="0" kern="1200" dirty="0">
              <a:latin typeface="Arial" panose="020B0604020202020204" pitchFamily="34" charset="0"/>
              <a:cs typeface="Arial" panose="020B0604020202020204" pitchFamily="34" charset="0"/>
            </a:rPr>
            <a:t>Effective for assurance engagements beginning on or after Dec 15, 2026</a:t>
          </a:r>
        </a:p>
      </dsp:txBody>
      <dsp:txXfrm rot="-5400000">
        <a:off x="3785616" y="1365564"/>
        <a:ext cx="6685212" cy="827609"/>
      </dsp:txXfrm>
    </dsp:sp>
    <dsp:sp modelId="{AA1762D0-45DF-46A2-B55C-503AE8EC7735}">
      <dsp:nvSpPr>
        <dsp:cNvPr id="0" name=""/>
        <dsp:cNvSpPr/>
      </dsp:nvSpPr>
      <dsp:spPr>
        <a:xfrm>
          <a:off x="0" y="1206147"/>
          <a:ext cx="3785616" cy="114644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114000"/>
            </a:lnSpc>
            <a:spcBef>
              <a:spcPct val="0"/>
            </a:spcBef>
            <a:spcAft>
              <a:spcPct val="35000"/>
            </a:spcAft>
            <a:buNone/>
          </a:pPr>
          <a:r>
            <a:rPr lang="en-US" sz="2000" kern="1200" dirty="0">
              <a:latin typeface="Arial" panose="020B0604020202020204" pitchFamily="34" charset="0"/>
              <a:cs typeface="Arial" panose="020B0604020202020204" pitchFamily="34" charset="0"/>
            </a:rPr>
            <a:t>Assurance engagements within the scope of </a:t>
          </a:r>
          <a:r>
            <a:rPr lang="en-US" sz="2400" b="1" kern="1200" dirty="0">
              <a:latin typeface="Arial" panose="020B0604020202020204" pitchFamily="34" charset="0"/>
              <a:cs typeface="Arial" panose="020B0604020202020204" pitchFamily="34" charset="0"/>
            </a:rPr>
            <a:t>Part 4B</a:t>
          </a:r>
        </a:p>
      </dsp:txBody>
      <dsp:txXfrm>
        <a:off x="55965" y="1262112"/>
        <a:ext cx="3673686" cy="1034511"/>
      </dsp:txXfrm>
    </dsp:sp>
    <dsp:sp modelId="{ABD77D7F-AE1F-47DC-A2C6-1E7BB9FE1874}">
      <dsp:nvSpPr>
        <dsp:cNvPr id="0" name=""/>
        <dsp:cNvSpPr/>
      </dsp:nvSpPr>
      <dsp:spPr>
        <a:xfrm rot="5400000">
          <a:off x="6692031" y="-381860"/>
          <a:ext cx="917153" cy="6729984"/>
        </a:xfrm>
        <a:prstGeom prst="round2Same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0" algn="just" defTabSz="800100">
            <a:lnSpc>
              <a:spcPct val="114000"/>
            </a:lnSpc>
            <a:spcBef>
              <a:spcPct val="0"/>
            </a:spcBef>
            <a:spcAft>
              <a:spcPct val="15000"/>
            </a:spcAft>
            <a:buNone/>
          </a:pPr>
          <a:r>
            <a:rPr lang="en-US" sz="1800" b="0" kern="1200" dirty="0">
              <a:latin typeface="Arial" panose="020B0604020202020204" pitchFamily="34" charset="0"/>
              <a:cs typeface="Arial" panose="020B0604020202020204" pitchFamily="34" charset="0"/>
            </a:rPr>
            <a:t>Effective for engagements beginning on or after Dec 15, 2026</a:t>
          </a:r>
        </a:p>
      </dsp:txBody>
      <dsp:txXfrm rot="-5400000">
        <a:off x="3785616" y="2569327"/>
        <a:ext cx="6685212" cy="827609"/>
      </dsp:txXfrm>
    </dsp:sp>
    <dsp:sp modelId="{D706CDAD-2B01-4DA9-B75B-C7AC8131CD07}">
      <dsp:nvSpPr>
        <dsp:cNvPr id="0" name=""/>
        <dsp:cNvSpPr/>
      </dsp:nvSpPr>
      <dsp:spPr>
        <a:xfrm>
          <a:off x="0" y="2409911"/>
          <a:ext cx="3785616" cy="114644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114000"/>
            </a:lnSpc>
            <a:spcBef>
              <a:spcPct val="0"/>
            </a:spcBef>
            <a:spcAft>
              <a:spcPct val="35000"/>
            </a:spcAft>
            <a:buNone/>
          </a:pPr>
          <a:r>
            <a:rPr lang="en-US" sz="2000" kern="1200" dirty="0">
              <a:latin typeface="Arial" panose="020B0604020202020204" pitchFamily="34" charset="0"/>
              <a:cs typeface="Arial" panose="020B0604020202020204" pitchFamily="34" charset="0"/>
            </a:rPr>
            <a:t>All other professional services (i.e., NAS) within the scope of </a:t>
          </a:r>
          <a:r>
            <a:rPr lang="en-US" sz="2400" b="1" kern="1200" dirty="0">
              <a:latin typeface="Arial" panose="020B0604020202020204" pitchFamily="34" charset="0"/>
              <a:cs typeface="Arial" panose="020B0604020202020204" pitchFamily="34" charset="0"/>
            </a:rPr>
            <a:t>Part 3</a:t>
          </a:r>
        </a:p>
      </dsp:txBody>
      <dsp:txXfrm>
        <a:off x="55965" y="2465876"/>
        <a:ext cx="3673686" cy="1034511"/>
      </dsp:txXfrm>
    </dsp:sp>
    <dsp:sp modelId="{366E8CA0-41E7-48BB-8F2B-5766B47E6FF3}">
      <dsp:nvSpPr>
        <dsp:cNvPr id="0" name=""/>
        <dsp:cNvSpPr/>
      </dsp:nvSpPr>
      <dsp:spPr>
        <a:xfrm rot="5400000">
          <a:off x="6692031" y="821903"/>
          <a:ext cx="917153" cy="6729984"/>
        </a:xfrm>
        <a:prstGeom prst="round2Same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0" algn="just" defTabSz="800100">
            <a:lnSpc>
              <a:spcPct val="114000"/>
            </a:lnSpc>
            <a:spcBef>
              <a:spcPct val="0"/>
            </a:spcBef>
            <a:spcAft>
              <a:spcPct val="15000"/>
            </a:spcAft>
            <a:buNone/>
          </a:pPr>
          <a:endParaRPr lang="en-US" sz="1800" b="0" kern="1200" dirty="0">
            <a:latin typeface="Arial" panose="020B0604020202020204" pitchFamily="34" charset="0"/>
            <a:cs typeface="Arial" panose="020B0604020202020204" pitchFamily="34" charset="0"/>
          </a:endParaRPr>
        </a:p>
        <a:p>
          <a:pPr marL="0" lvl="1" indent="0" algn="just" defTabSz="800100">
            <a:lnSpc>
              <a:spcPct val="114000"/>
            </a:lnSpc>
            <a:spcBef>
              <a:spcPct val="0"/>
            </a:spcBef>
            <a:spcAft>
              <a:spcPct val="15000"/>
            </a:spcAft>
            <a:buNone/>
          </a:pPr>
          <a:r>
            <a:rPr lang="en-US" sz="1800" b="0" kern="1200" dirty="0">
              <a:latin typeface="Arial" panose="020B0604020202020204" pitchFamily="34" charset="0"/>
              <a:cs typeface="Arial" panose="020B0604020202020204" pitchFamily="34" charset="0"/>
            </a:rPr>
            <a:t>Effective on or after Dec 15, 2026</a:t>
          </a:r>
        </a:p>
        <a:p>
          <a:pPr marL="0" lvl="1" indent="0" algn="just" defTabSz="800100">
            <a:lnSpc>
              <a:spcPct val="114000"/>
            </a:lnSpc>
            <a:spcBef>
              <a:spcPct val="0"/>
            </a:spcBef>
            <a:spcAft>
              <a:spcPct val="15000"/>
            </a:spcAft>
            <a:buNone/>
          </a:pPr>
          <a:endParaRPr lang="en-US" sz="1800" b="0" kern="1200" dirty="0">
            <a:latin typeface="Arial" panose="020B0604020202020204" pitchFamily="34" charset="0"/>
            <a:cs typeface="Arial" panose="020B0604020202020204" pitchFamily="34" charset="0"/>
          </a:endParaRPr>
        </a:p>
        <a:p>
          <a:pPr marL="0" lvl="1" indent="0" algn="just" defTabSz="800100">
            <a:lnSpc>
              <a:spcPct val="114000"/>
            </a:lnSpc>
            <a:spcBef>
              <a:spcPct val="0"/>
            </a:spcBef>
            <a:spcAft>
              <a:spcPct val="15000"/>
            </a:spcAft>
            <a:buNone/>
          </a:pPr>
          <a:endParaRPr lang="en-US" sz="1800" b="0" kern="1200" dirty="0">
            <a:latin typeface="Arial" panose="020B0604020202020204" pitchFamily="34" charset="0"/>
            <a:cs typeface="Arial" panose="020B0604020202020204" pitchFamily="34" charset="0"/>
          </a:endParaRPr>
        </a:p>
      </dsp:txBody>
      <dsp:txXfrm rot="-5400000">
        <a:off x="3785616" y="3773090"/>
        <a:ext cx="6685212" cy="827609"/>
      </dsp:txXfrm>
    </dsp:sp>
    <dsp:sp modelId="{12C083F4-37B3-4BC5-A31A-0F593CB195B2}">
      <dsp:nvSpPr>
        <dsp:cNvPr id="0" name=""/>
        <dsp:cNvSpPr/>
      </dsp:nvSpPr>
      <dsp:spPr>
        <a:xfrm>
          <a:off x="0" y="3613674"/>
          <a:ext cx="3785616" cy="114644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114000"/>
            </a:lnSpc>
            <a:spcBef>
              <a:spcPct val="0"/>
            </a:spcBef>
            <a:spcAft>
              <a:spcPct val="35000"/>
            </a:spcAft>
            <a:buNone/>
          </a:pPr>
          <a:r>
            <a:rPr lang="en-US" sz="2000" b="0" kern="1200" dirty="0">
              <a:latin typeface="Arial" panose="020B0604020202020204" pitchFamily="34" charset="0"/>
              <a:cs typeface="Arial" panose="020B0604020202020204" pitchFamily="34" charset="0"/>
            </a:rPr>
            <a:t>Professional activities within the scope of </a:t>
          </a:r>
          <a:r>
            <a:rPr lang="en-US" sz="2400" b="1" kern="1200" dirty="0">
              <a:latin typeface="Arial" panose="020B0604020202020204" pitchFamily="34" charset="0"/>
              <a:cs typeface="Arial" panose="020B0604020202020204" pitchFamily="34" charset="0"/>
            </a:rPr>
            <a:t>Part 2</a:t>
          </a:r>
        </a:p>
      </dsp:txBody>
      <dsp:txXfrm>
        <a:off x="55965" y="3669639"/>
        <a:ext cx="3673686" cy="1034511"/>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9/18/2024</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2" indent="0" algn="just">
              <a:lnSpc>
                <a:spcPct val="100000"/>
              </a:lnSpc>
              <a:spcBef>
                <a:spcPts val="600"/>
              </a:spcBef>
              <a:spcAft>
                <a:spcPts val="600"/>
              </a:spcAft>
              <a:buFont typeface="Arial" panose="020B0604020202020204" pitchFamily="34" charset="0"/>
              <a:buNone/>
            </a:pPr>
            <a:endParaRPr lang="en-US" sz="360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00452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13</a:t>
            </a:fld>
            <a:endParaRPr lang="en-US"/>
          </a:p>
        </p:txBody>
      </p:sp>
    </p:spTree>
    <p:extLst>
      <p:ext uri="{BB962C8B-B14F-4D97-AF65-F5344CB8AC3E}">
        <p14:creationId xmlns:p14="http://schemas.microsoft.com/office/powerpoint/2010/main" val="1248769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a:p>
        </p:txBody>
      </p:sp>
    </p:spTree>
    <p:extLst>
      <p:ext uri="{BB962C8B-B14F-4D97-AF65-F5344CB8AC3E}">
        <p14:creationId xmlns:p14="http://schemas.microsoft.com/office/powerpoint/2010/main" val="86649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a:p>
        </p:txBody>
      </p:sp>
    </p:spTree>
    <p:extLst>
      <p:ext uri="{BB962C8B-B14F-4D97-AF65-F5344CB8AC3E}">
        <p14:creationId xmlns:p14="http://schemas.microsoft.com/office/powerpoint/2010/main" val="40281133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16</a:t>
            </a:fld>
            <a:endParaRPr lang="en-US"/>
          </a:p>
        </p:txBody>
      </p:sp>
    </p:spTree>
    <p:extLst>
      <p:ext uri="{BB962C8B-B14F-4D97-AF65-F5344CB8AC3E}">
        <p14:creationId xmlns:p14="http://schemas.microsoft.com/office/powerpoint/2010/main" val="3909855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a:p>
        </p:txBody>
      </p:sp>
    </p:spTree>
    <p:extLst>
      <p:ext uri="{BB962C8B-B14F-4D97-AF65-F5344CB8AC3E}">
        <p14:creationId xmlns:p14="http://schemas.microsoft.com/office/powerpoint/2010/main" val="5938958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2000" b="1" dirty="0">
              <a:highlight>
                <a:srgbClr val="FFFF00"/>
              </a:highligh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50695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endParaRPr lang="en-US" b="0" i="0" dirty="0">
              <a:solidFill>
                <a:srgbClr val="0070C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79312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endParaRPr lang="en-US" b="0" i="0" dirty="0">
              <a:solidFill>
                <a:srgbClr val="0070C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55530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21</a:t>
            </a:fld>
            <a:endParaRPr lang="en-US"/>
          </a:p>
        </p:txBody>
      </p:sp>
    </p:spTree>
    <p:extLst>
      <p:ext uri="{BB962C8B-B14F-4D97-AF65-F5344CB8AC3E}">
        <p14:creationId xmlns:p14="http://schemas.microsoft.com/office/powerpoint/2010/main" val="1519813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2000" b="1" dirty="0">
              <a:highlight>
                <a:srgbClr val="FFFF00"/>
              </a:highligh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3298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2" indent="0" algn="just">
              <a:lnSpc>
                <a:spcPct val="100000"/>
              </a:lnSpc>
              <a:spcBef>
                <a:spcPts val="600"/>
              </a:spcBef>
              <a:spcAft>
                <a:spcPts val="600"/>
              </a:spcAft>
              <a:buFont typeface="Arial" panose="020B0604020202020204" pitchFamily="34" charset="0"/>
              <a:buNone/>
            </a:pPr>
            <a:endParaRPr lang="en-US" sz="360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12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24</a:t>
            </a:fld>
            <a:endParaRPr lang="en-US"/>
          </a:p>
        </p:txBody>
      </p:sp>
    </p:spTree>
    <p:extLst>
      <p:ext uri="{BB962C8B-B14F-4D97-AF65-F5344CB8AC3E}">
        <p14:creationId xmlns:p14="http://schemas.microsoft.com/office/powerpoint/2010/main" val="3684463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25</a:t>
            </a:fld>
            <a:endParaRPr lang="en-US"/>
          </a:p>
        </p:txBody>
      </p:sp>
    </p:spTree>
    <p:extLst>
      <p:ext uri="{BB962C8B-B14F-4D97-AF65-F5344CB8AC3E}">
        <p14:creationId xmlns:p14="http://schemas.microsoft.com/office/powerpoint/2010/main" val="840921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26</a:t>
            </a:fld>
            <a:endParaRPr lang="en-US"/>
          </a:p>
        </p:txBody>
      </p:sp>
    </p:spTree>
    <p:extLst>
      <p:ext uri="{BB962C8B-B14F-4D97-AF65-F5344CB8AC3E}">
        <p14:creationId xmlns:p14="http://schemas.microsoft.com/office/powerpoint/2010/main" val="27246833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27</a:t>
            </a:fld>
            <a:endParaRPr lang="en-US"/>
          </a:p>
        </p:txBody>
      </p:sp>
    </p:spTree>
    <p:extLst>
      <p:ext uri="{BB962C8B-B14F-4D97-AF65-F5344CB8AC3E}">
        <p14:creationId xmlns:p14="http://schemas.microsoft.com/office/powerpoint/2010/main" val="6042219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28</a:t>
            </a:fld>
            <a:endParaRPr lang="en-US"/>
          </a:p>
        </p:txBody>
      </p:sp>
    </p:spTree>
    <p:extLst>
      <p:ext uri="{BB962C8B-B14F-4D97-AF65-F5344CB8AC3E}">
        <p14:creationId xmlns:p14="http://schemas.microsoft.com/office/powerpoint/2010/main" val="24006382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29</a:t>
            </a:fld>
            <a:endParaRPr lang="en-US"/>
          </a:p>
        </p:txBody>
      </p:sp>
    </p:spTree>
    <p:extLst>
      <p:ext uri="{BB962C8B-B14F-4D97-AF65-F5344CB8AC3E}">
        <p14:creationId xmlns:p14="http://schemas.microsoft.com/office/powerpoint/2010/main" val="17444655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30</a:t>
            </a:fld>
            <a:endParaRPr lang="en-US"/>
          </a:p>
        </p:txBody>
      </p:sp>
    </p:spTree>
    <p:extLst>
      <p:ext uri="{BB962C8B-B14F-4D97-AF65-F5344CB8AC3E}">
        <p14:creationId xmlns:p14="http://schemas.microsoft.com/office/powerpoint/2010/main" val="168909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a:p>
        </p:txBody>
      </p:sp>
    </p:spTree>
    <p:extLst>
      <p:ext uri="{BB962C8B-B14F-4D97-AF65-F5344CB8AC3E}">
        <p14:creationId xmlns:p14="http://schemas.microsoft.com/office/powerpoint/2010/main" val="29649230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32</a:t>
            </a:fld>
            <a:endParaRPr lang="en-US"/>
          </a:p>
        </p:txBody>
      </p:sp>
    </p:spTree>
    <p:extLst>
      <p:ext uri="{BB962C8B-B14F-4D97-AF65-F5344CB8AC3E}">
        <p14:creationId xmlns:p14="http://schemas.microsoft.com/office/powerpoint/2010/main" val="7886303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33</a:t>
            </a:fld>
            <a:endParaRPr lang="en-US"/>
          </a:p>
        </p:txBody>
      </p:sp>
    </p:spTree>
    <p:extLst>
      <p:ext uri="{BB962C8B-B14F-4D97-AF65-F5344CB8AC3E}">
        <p14:creationId xmlns:p14="http://schemas.microsoft.com/office/powerpoint/2010/main" val="340327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2" indent="0" algn="just">
              <a:lnSpc>
                <a:spcPct val="100000"/>
              </a:lnSpc>
              <a:spcBef>
                <a:spcPts val="600"/>
              </a:spcBef>
              <a:spcAft>
                <a:spcPts val="600"/>
              </a:spcAft>
              <a:buFont typeface="Arial" panose="020B0604020202020204" pitchFamily="34" charset="0"/>
              <a:buNone/>
            </a:pPr>
            <a:endParaRPr lang="en-US" sz="360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17989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34</a:t>
            </a:fld>
            <a:endParaRPr lang="en-US"/>
          </a:p>
        </p:txBody>
      </p:sp>
    </p:spTree>
    <p:extLst>
      <p:ext uri="{BB962C8B-B14F-4D97-AF65-F5344CB8AC3E}">
        <p14:creationId xmlns:p14="http://schemas.microsoft.com/office/powerpoint/2010/main" val="25807669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42899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37</a:t>
            </a:fld>
            <a:endParaRPr lang="en-US"/>
          </a:p>
        </p:txBody>
      </p:sp>
    </p:spTree>
    <p:extLst>
      <p:ext uri="{BB962C8B-B14F-4D97-AF65-F5344CB8AC3E}">
        <p14:creationId xmlns:p14="http://schemas.microsoft.com/office/powerpoint/2010/main" val="25033451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38</a:t>
            </a:fld>
            <a:endParaRPr lang="en-US"/>
          </a:p>
        </p:txBody>
      </p:sp>
    </p:spTree>
    <p:extLst>
      <p:ext uri="{BB962C8B-B14F-4D97-AF65-F5344CB8AC3E}">
        <p14:creationId xmlns:p14="http://schemas.microsoft.com/office/powerpoint/2010/main" val="21848968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39</a:t>
            </a:fld>
            <a:endParaRPr lang="en-US"/>
          </a:p>
        </p:txBody>
      </p:sp>
    </p:spTree>
    <p:extLst>
      <p:ext uri="{BB962C8B-B14F-4D97-AF65-F5344CB8AC3E}">
        <p14:creationId xmlns:p14="http://schemas.microsoft.com/office/powerpoint/2010/main" val="40238746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40</a:t>
            </a:fld>
            <a:endParaRPr lang="en-US"/>
          </a:p>
        </p:txBody>
      </p:sp>
    </p:spTree>
    <p:extLst>
      <p:ext uri="{BB962C8B-B14F-4D97-AF65-F5344CB8AC3E}">
        <p14:creationId xmlns:p14="http://schemas.microsoft.com/office/powerpoint/2010/main" val="11064007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41</a:t>
            </a:fld>
            <a:endParaRPr lang="en-US"/>
          </a:p>
        </p:txBody>
      </p:sp>
    </p:spTree>
    <p:extLst>
      <p:ext uri="{BB962C8B-B14F-4D97-AF65-F5344CB8AC3E}">
        <p14:creationId xmlns:p14="http://schemas.microsoft.com/office/powerpoint/2010/main" val="2682402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16164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05640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44</a:t>
            </a:fld>
            <a:endParaRPr lang="en-US"/>
          </a:p>
        </p:txBody>
      </p:sp>
    </p:spTree>
    <p:extLst>
      <p:ext uri="{BB962C8B-B14F-4D97-AF65-F5344CB8AC3E}">
        <p14:creationId xmlns:p14="http://schemas.microsoft.com/office/powerpoint/2010/main" val="2114784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87037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4617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09971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94908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50</a:t>
            </a:fld>
            <a:endParaRPr lang="en-US"/>
          </a:p>
        </p:txBody>
      </p:sp>
    </p:spTree>
    <p:extLst>
      <p:ext uri="{BB962C8B-B14F-4D97-AF65-F5344CB8AC3E}">
        <p14:creationId xmlns:p14="http://schemas.microsoft.com/office/powerpoint/2010/main" val="42455375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05669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90237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57</a:t>
            </a:fld>
            <a:endParaRPr lang="en-US"/>
          </a:p>
        </p:txBody>
      </p:sp>
    </p:spTree>
    <p:extLst>
      <p:ext uri="{BB962C8B-B14F-4D97-AF65-F5344CB8AC3E}">
        <p14:creationId xmlns:p14="http://schemas.microsoft.com/office/powerpoint/2010/main" val="819269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a:p>
        </p:txBody>
      </p:sp>
    </p:spTree>
    <p:extLst>
      <p:ext uri="{BB962C8B-B14F-4D97-AF65-F5344CB8AC3E}">
        <p14:creationId xmlns:p14="http://schemas.microsoft.com/office/powerpoint/2010/main" val="2661238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a:p>
        </p:txBody>
      </p:sp>
    </p:spTree>
    <p:extLst>
      <p:ext uri="{BB962C8B-B14F-4D97-AF65-F5344CB8AC3E}">
        <p14:creationId xmlns:p14="http://schemas.microsoft.com/office/powerpoint/2010/main" val="9227679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a:p>
        </p:txBody>
      </p:sp>
    </p:spTree>
    <p:extLst>
      <p:ext uri="{BB962C8B-B14F-4D97-AF65-F5344CB8AC3E}">
        <p14:creationId xmlns:p14="http://schemas.microsoft.com/office/powerpoint/2010/main" val="1960203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a:p>
        </p:txBody>
      </p:sp>
    </p:spTree>
    <p:extLst>
      <p:ext uri="{BB962C8B-B14F-4D97-AF65-F5344CB8AC3E}">
        <p14:creationId xmlns:p14="http://schemas.microsoft.com/office/powerpoint/2010/main" val="269604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a:p>
        </p:txBody>
      </p:sp>
    </p:spTree>
    <p:extLst>
      <p:ext uri="{BB962C8B-B14F-4D97-AF65-F5344CB8AC3E}">
        <p14:creationId xmlns:p14="http://schemas.microsoft.com/office/powerpoint/2010/main" val="1993758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9/18/2024</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0283089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989650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237553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3280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43254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41012106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8959477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9938218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9731040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3493570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9/18/2024</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9815239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8982331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627210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6701253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03157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9700365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4258169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5800867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4B093A2-D31E-4192-8C62-B9B3D28AA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3780"/>
            <a:ext cx="12188394" cy="4596040"/>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
        <p:nvSpPr>
          <p:cNvPr id="11" name="Date Placeholder 1">
            <a:extLst>
              <a:ext uri="{FF2B5EF4-FFF2-40B4-BE49-F238E27FC236}">
                <a16:creationId xmlns:a16="http://schemas.microsoft.com/office/drawing/2014/main" id="{25578729-1C93-4622-86BB-EE7476AD65D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4667444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0" name="Date Placeholder 1">
            <a:extLst>
              <a:ext uri="{FF2B5EF4-FFF2-40B4-BE49-F238E27FC236}">
                <a16:creationId xmlns:a16="http://schemas.microsoft.com/office/drawing/2014/main" id="{663EEACD-64CA-40D1-834E-AB3253B317A3}"/>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6267989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7" name="Date Placeholder 1">
            <a:extLst>
              <a:ext uri="{FF2B5EF4-FFF2-40B4-BE49-F238E27FC236}">
                <a16:creationId xmlns:a16="http://schemas.microsoft.com/office/drawing/2014/main" id="{A996CC18-9887-4CB0-BBB9-C1E0C45558F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6350179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Date Placeholder 1">
            <a:extLst>
              <a:ext uri="{FF2B5EF4-FFF2-40B4-BE49-F238E27FC236}">
                <a16:creationId xmlns:a16="http://schemas.microsoft.com/office/drawing/2014/main" id="{F4157D76-9913-4018-9CEF-6C78578717D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6806334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8BD913FC-D6C4-474B-BEC3-20A7C90F1DA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9964468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95E097B0-D8B6-4346-91B0-4BE20D36C54A}"/>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221880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671700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
        <p:nvSpPr>
          <p:cNvPr id="6" name="Date Placeholder 1">
            <a:extLst>
              <a:ext uri="{FF2B5EF4-FFF2-40B4-BE49-F238E27FC236}">
                <a16:creationId xmlns:a16="http://schemas.microsoft.com/office/drawing/2014/main" id="{FDE90F65-7415-4A58-BE67-2C328156EED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832720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9" name="Date Placeholder 1">
            <a:extLst>
              <a:ext uri="{FF2B5EF4-FFF2-40B4-BE49-F238E27FC236}">
                <a16:creationId xmlns:a16="http://schemas.microsoft.com/office/drawing/2014/main" id="{C75AAC36-2757-41CF-A5A3-F8A025C5199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69717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2095930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995713216"/>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 id="2147483926" r:id="rId12"/>
    <p:sldLayoutId id="2147483927" r:id="rId13"/>
    <p:sldLayoutId id="2147483928" r:id="rId14"/>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
        <p:nvSpPr>
          <p:cNvPr id="7" name="Date Placeholder 1">
            <a:extLst>
              <a:ext uri="{FF2B5EF4-FFF2-40B4-BE49-F238E27FC236}">
                <a16:creationId xmlns:a16="http://schemas.microsoft.com/office/drawing/2014/main" id="{354AF71A-080A-43CA-98A3-96406FBFD548}"/>
              </a:ext>
            </a:extLst>
          </p:cNvPr>
          <p:cNvSpPr>
            <a:spLocks noGrp="1"/>
          </p:cNvSpPr>
          <p:nvPr>
            <p:ph type="dt" sz="half" idx="2"/>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730728552"/>
      </p:ext>
    </p:extLst>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 id="2147483941" r:id="rId12"/>
    <p:sldLayoutId id="2147483942" r:id="rId13"/>
    <p:sldLayoutId id="214748394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50.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hyperlink" Target="https://www.pickpik.com/brown-black-support-scrabble-tiles-letters-39226"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1733277-304D-4240-962F-F1246BEBA357}"/>
              </a:ext>
            </a:extLst>
          </p:cNvPr>
          <p:cNvSpPr>
            <a:spLocks noGrp="1"/>
          </p:cNvSpPr>
          <p:nvPr>
            <p:ph type="body" sz="quarter" idx="11"/>
          </p:nvPr>
        </p:nvSpPr>
        <p:spPr>
          <a:xfrm>
            <a:off x="606366" y="3388380"/>
            <a:ext cx="9906901" cy="1179867"/>
          </a:xfrm>
        </p:spPr>
        <p:txBody>
          <a:bodyPr>
            <a:norm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srgbClr val="0B5494"/>
                </a:solidFill>
                <a:effectLst/>
                <a:uLnTx/>
                <a:uFillTx/>
                <a:latin typeface="+mj-lt"/>
                <a:ea typeface="+mn-ea"/>
                <a:cs typeface="+mn-cs"/>
              </a:rPr>
              <a:t>IESBA</a:t>
            </a:r>
            <a:r>
              <a:rPr lang="en-US" sz="3600" b="1" dirty="0">
                <a:latin typeface="+mj-lt"/>
              </a:rPr>
              <a:t> Meeting – September 19, 2024</a:t>
            </a:r>
            <a:endParaRPr kumimoji="0" lang="en-US" sz="3600" b="1" i="0" u="none" strike="noStrike" kern="1200" cap="none" spc="0" normalizeH="0" baseline="0" noProof="0" dirty="0">
              <a:ln>
                <a:noFill/>
              </a:ln>
              <a:solidFill>
                <a:srgbClr val="0B5494"/>
              </a:solidFill>
              <a:effectLst/>
              <a:uLnTx/>
              <a:uFillTx/>
              <a:latin typeface="+mj-lt"/>
              <a:ea typeface="+mn-ea"/>
              <a:cs typeface="+mn-cs"/>
            </a:endParaRPr>
          </a:p>
        </p:txBody>
      </p:sp>
      <p:sp>
        <p:nvSpPr>
          <p:cNvPr id="4" name="Text Placeholder 3">
            <a:extLst>
              <a:ext uri="{FF2B5EF4-FFF2-40B4-BE49-F238E27FC236}">
                <a16:creationId xmlns:a16="http://schemas.microsoft.com/office/drawing/2014/main" id="{5DCF02E3-6128-4C70-8D28-65DBAA5FA911}"/>
              </a:ext>
            </a:extLst>
          </p:cNvPr>
          <p:cNvSpPr>
            <a:spLocks noGrp="1"/>
          </p:cNvSpPr>
          <p:nvPr>
            <p:ph type="body" sz="quarter" idx="12"/>
          </p:nvPr>
        </p:nvSpPr>
        <p:spPr>
          <a:xfrm>
            <a:off x="605680" y="894824"/>
            <a:ext cx="9907588" cy="2417876"/>
          </a:xfrm>
        </p:spPr>
        <p:txBody>
          <a:bodyPr>
            <a:normAutofit/>
          </a:bodyPr>
          <a:lstStyle/>
          <a:p>
            <a:r>
              <a:rPr lang="en-US" sz="4000">
                <a:latin typeface="Arial" panose="020B0604020202020204" pitchFamily="34" charset="0"/>
                <a:cs typeface="Arial" panose="020B0604020202020204" pitchFamily="34" charset="0"/>
              </a:rPr>
              <a:t>Using the Work of an External Expert </a:t>
            </a:r>
          </a:p>
          <a:p>
            <a:r>
              <a:rPr lang="en-US" sz="3500">
                <a:latin typeface="Arial" panose="020B0604020202020204" pitchFamily="34" charset="0"/>
                <a:cs typeface="Arial" panose="020B0604020202020204" pitchFamily="34" charset="0"/>
              </a:rPr>
              <a:t>(Full Review)</a:t>
            </a:r>
          </a:p>
        </p:txBody>
      </p:sp>
      <p:sp>
        <p:nvSpPr>
          <p:cNvPr id="2" name="Text Placeholder 2">
            <a:extLst>
              <a:ext uri="{FF2B5EF4-FFF2-40B4-BE49-F238E27FC236}">
                <a16:creationId xmlns:a16="http://schemas.microsoft.com/office/drawing/2014/main" id="{BDBD8180-92E6-811B-8DF4-1840CB13026D}"/>
              </a:ext>
            </a:extLst>
          </p:cNvPr>
          <p:cNvSpPr txBox="1">
            <a:spLocks/>
          </p:cNvSpPr>
          <p:nvPr/>
        </p:nvSpPr>
        <p:spPr>
          <a:xfrm>
            <a:off x="606366" y="4402017"/>
            <a:ext cx="9906901" cy="1926864"/>
          </a:xfrm>
          <a:prstGeom prst="rect">
            <a:avLst/>
          </a:prstGeom>
        </p:spPr>
        <p:txBody>
          <a:bodyPr vert="horz" lIns="91440" tIns="45720" rIns="91440" bIns="45720" rtlCol="0" anchor="ctr">
            <a:normAutofit/>
          </a:bodyPr>
          <a:lstStyle>
            <a:lvl1pPr marL="0" indent="0" algn="l" defTabSz="914400" rtl="0" eaLnBrk="1" latinLnBrk="0" hangingPunct="1">
              <a:lnSpc>
                <a:spcPct val="100000"/>
              </a:lnSpc>
              <a:spcBef>
                <a:spcPts val="1000"/>
              </a:spcBef>
              <a:buFont typeface="Arial" panose="020B0604020202020204" pitchFamily="34" charset="0"/>
              <a:buNone/>
              <a:defRPr sz="3000" kern="1200">
                <a:solidFill>
                  <a:srgbClr val="0B5494"/>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a:ln>
                  <a:noFill/>
                </a:ln>
                <a:solidFill>
                  <a:srgbClr val="FFFFFF"/>
                </a:solidFill>
                <a:effectLst/>
                <a:uLnTx/>
                <a:uFillTx/>
                <a:latin typeface="Arial" panose="020B0604020202020204"/>
                <a:ea typeface="+mn-ea"/>
                <a:cs typeface="+mn-cs"/>
              </a:rPr>
              <a:t>Laurie Endsley, IESBA Vice-chair and Experts Task Force Chair</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a:ln>
                  <a:noFill/>
                </a:ln>
                <a:solidFill>
                  <a:srgbClr val="FFFFFF"/>
                </a:solidFill>
                <a:effectLst/>
                <a:uLnTx/>
                <a:uFillTx/>
                <a:latin typeface="Arial" panose="020B0604020202020204"/>
                <a:ea typeface="+mn-ea"/>
                <a:cs typeface="+mn-cs"/>
              </a:rPr>
              <a:t>Kam Leung, IESBA Principal</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sz="2400">
                <a:solidFill>
                  <a:srgbClr val="FFFFFF"/>
                </a:solidFill>
                <a:latin typeface="Arial" panose="020B0604020202020204"/>
              </a:rPr>
              <a:t>Joanna Bernard, IESBA Senior Manager</a:t>
            </a:r>
            <a:endParaRPr kumimoji="0" lang="en-US" sz="2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917460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3A42CBD-0F8C-1A15-A54C-B44C16F701EA}"/>
              </a:ext>
            </a:extLst>
          </p:cNvPr>
          <p:cNvSpPr txBox="1"/>
          <p:nvPr/>
        </p:nvSpPr>
        <p:spPr>
          <a:xfrm>
            <a:off x="419269" y="4366548"/>
            <a:ext cx="11156819" cy="1555472"/>
          </a:xfrm>
          <a:prstGeom prst="rect">
            <a:avLst/>
          </a:prstGeom>
          <a:solidFill>
            <a:schemeClr val="accent6">
              <a:lumMod val="20000"/>
              <a:lumOff val="80000"/>
            </a:schemeClr>
          </a:solidFill>
        </p:spPr>
        <p:txBody>
          <a:bodyPr vert="horz" wrap="square" lIns="91440" tIns="0" rIns="91440" bIns="182880" rtlCol="0" anchor="b">
            <a:noAutofit/>
          </a:bodyPr>
          <a:lstStyle/>
          <a:p>
            <a:pPr marL="0" lvl="1">
              <a:lnSpc>
                <a:spcPct val="114000"/>
              </a:lnSpc>
              <a:spcBef>
                <a:spcPts val="600"/>
              </a:spcBef>
              <a:spcAft>
                <a:spcPts val="600"/>
              </a:spcAft>
            </a:pPr>
            <a:r>
              <a:rPr lang="en-US" b="1" dirty="0">
                <a:solidFill>
                  <a:schemeClr val="accent6"/>
                </a:solidFill>
                <a:latin typeface="+mj-lt"/>
              </a:rPr>
              <a:t>TF Response:</a:t>
            </a:r>
          </a:p>
          <a:p>
            <a:pPr marL="0" lvl="1">
              <a:lnSpc>
                <a:spcPct val="114000"/>
              </a:lnSpc>
              <a:spcBef>
                <a:spcPts val="600"/>
              </a:spcBef>
              <a:spcAft>
                <a:spcPts val="600"/>
              </a:spcAft>
            </a:pPr>
            <a:r>
              <a:rPr lang="en-US" dirty="0">
                <a:solidFill>
                  <a:schemeClr val="accent6"/>
                </a:solidFill>
                <a:latin typeface="+mj-lt"/>
              </a:rPr>
              <a:t>Consequently, TF revised the definition of Expertise to include </a:t>
            </a:r>
            <a:r>
              <a:rPr lang="en-US" u="sng" dirty="0">
                <a:solidFill>
                  <a:schemeClr val="accent6"/>
                </a:solidFill>
                <a:latin typeface="+mj-lt"/>
              </a:rPr>
              <a:t>experience</a:t>
            </a:r>
            <a:r>
              <a:rPr lang="en-US" dirty="0">
                <a:solidFill>
                  <a:schemeClr val="accent6"/>
                </a:solidFill>
                <a:latin typeface="+mj-lt"/>
              </a:rPr>
              <a:t>:</a:t>
            </a:r>
            <a:endParaRPr lang="en-US" strike="sngStrike" dirty="0">
              <a:solidFill>
                <a:srgbClr val="FF0000"/>
              </a:solidFill>
              <a:latin typeface="+mj-lt"/>
            </a:endParaRPr>
          </a:p>
          <a:p>
            <a:pPr marL="0" lvl="1">
              <a:lnSpc>
                <a:spcPct val="114000"/>
              </a:lnSpc>
              <a:spcBef>
                <a:spcPts val="600"/>
              </a:spcBef>
              <a:spcAft>
                <a:spcPts val="600"/>
              </a:spcAft>
            </a:pPr>
            <a:endParaRPr lang="en-US" dirty="0">
              <a:solidFill>
                <a:schemeClr val="accent6"/>
              </a:solidFill>
              <a:latin typeface="+mj-lt"/>
            </a:endParaRPr>
          </a:p>
        </p:txBody>
      </p:sp>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10</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207959" y="2710"/>
            <a:ext cx="11579441" cy="1068518"/>
          </a:xfrm>
        </p:spPr>
        <p:txBody>
          <a:bodyPr>
            <a:noAutofit/>
          </a:bodyPr>
          <a:lstStyle/>
          <a:p>
            <a:r>
              <a:rPr lang="en-US" sz="3800" dirty="0">
                <a:latin typeface="+mj-lt"/>
              </a:rPr>
              <a:t>1. Include Element of Experience </a:t>
            </a:r>
            <a:br>
              <a:rPr lang="en-US" sz="3800" dirty="0">
                <a:latin typeface="+mj-lt"/>
              </a:rPr>
            </a:br>
            <a:r>
              <a:rPr lang="en-US" sz="3800" dirty="0">
                <a:latin typeface="+mj-lt"/>
              </a:rPr>
              <a:t>					in Definition of Expertise </a:t>
            </a:r>
          </a:p>
        </p:txBody>
      </p:sp>
      <p:sp>
        <p:nvSpPr>
          <p:cNvPr id="7" name="TextBox 6">
            <a:extLst>
              <a:ext uri="{FF2B5EF4-FFF2-40B4-BE49-F238E27FC236}">
                <a16:creationId xmlns:a16="http://schemas.microsoft.com/office/drawing/2014/main" id="{2ED21E50-040B-8125-C5D6-D50734F67BFD}"/>
              </a:ext>
            </a:extLst>
          </p:cNvPr>
          <p:cNvSpPr txBox="1"/>
          <p:nvPr/>
        </p:nvSpPr>
        <p:spPr>
          <a:xfrm>
            <a:off x="403122" y="1282622"/>
            <a:ext cx="10852355" cy="2872532"/>
          </a:xfrm>
          <a:prstGeom prst="rect">
            <a:avLst/>
          </a:prstGeom>
          <a:noFill/>
        </p:spPr>
        <p:txBody>
          <a:bodyPr vert="horz" wrap="square" lIns="91440" tIns="0" rIns="91440" bIns="182880" rtlCol="0" anchor="b">
            <a:noAutofit/>
          </a:bodyPr>
          <a:lstStyle/>
          <a:p>
            <a:pPr algn="l">
              <a:lnSpc>
                <a:spcPct val="114000"/>
              </a:lnSpc>
              <a:spcBef>
                <a:spcPts val="600"/>
              </a:spcBef>
              <a:spcAft>
                <a:spcPts val="600"/>
              </a:spcAft>
            </a:pPr>
            <a:endParaRPr lang="en-US" b="1" dirty="0">
              <a:solidFill>
                <a:schemeClr val="accent6"/>
              </a:solidFill>
              <a:highlight>
                <a:srgbClr val="FFFF00"/>
              </a:highlight>
              <a:latin typeface="+mj-lt"/>
            </a:endParaRPr>
          </a:p>
          <a:p>
            <a:pPr marL="342900" indent="-342900" algn="l">
              <a:lnSpc>
                <a:spcPct val="114000"/>
              </a:lnSpc>
              <a:spcBef>
                <a:spcPts val="600"/>
              </a:spcBef>
              <a:spcAft>
                <a:spcPts val="600"/>
              </a:spcAft>
              <a:buFont typeface="Arial" panose="020B0604020202020204" pitchFamily="34" charset="0"/>
              <a:buChar char="•"/>
            </a:pPr>
            <a:r>
              <a:rPr lang="en-US" dirty="0">
                <a:solidFill>
                  <a:schemeClr val="accent6"/>
                </a:solidFill>
                <a:latin typeface="+mj-lt"/>
              </a:rPr>
              <a:t>Expertise as “knowledge and skills in a particular field” in ED </a:t>
            </a:r>
            <a:r>
              <a:rPr lang="en-US" b="1" dirty="0">
                <a:solidFill>
                  <a:schemeClr val="accent6"/>
                </a:solidFill>
                <a:latin typeface="+mj-lt"/>
              </a:rPr>
              <a:t>differs</a:t>
            </a:r>
            <a:r>
              <a:rPr lang="en-US" dirty="0">
                <a:solidFill>
                  <a:schemeClr val="accent6"/>
                </a:solidFill>
                <a:latin typeface="+mj-lt"/>
              </a:rPr>
              <a:t> from the ISA’s 620 definition “skills, knowledge and </a:t>
            </a:r>
            <a:r>
              <a:rPr lang="en-US" u="sng" dirty="0">
                <a:solidFill>
                  <a:schemeClr val="accent6"/>
                </a:solidFill>
                <a:latin typeface="+mj-lt"/>
              </a:rPr>
              <a:t>experience</a:t>
            </a:r>
            <a:r>
              <a:rPr lang="en-US" dirty="0">
                <a:solidFill>
                  <a:schemeClr val="accent6"/>
                </a:solidFill>
                <a:latin typeface="+mj-lt"/>
              </a:rPr>
              <a:t> in a particular field”</a:t>
            </a:r>
          </a:p>
          <a:p>
            <a:pPr marL="342900" indent="-342900" algn="l">
              <a:lnSpc>
                <a:spcPct val="114000"/>
              </a:lnSpc>
              <a:spcBef>
                <a:spcPts val="600"/>
              </a:spcBef>
              <a:spcAft>
                <a:spcPts val="600"/>
              </a:spcAft>
              <a:buFont typeface="Arial" panose="020B0604020202020204" pitchFamily="34" charset="0"/>
              <a:buChar char="•"/>
            </a:pPr>
            <a:r>
              <a:rPr lang="en-US" dirty="0">
                <a:solidFill>
                  <a:schemeClr val="accent6"/>
                </a:solidFill>
                <a:latin typeface="+mj-lt"/>
              </a:rPr>
              <a:t>According to many respondents, </a:t>
            </a:r>
            <a:r>
              <a:rPr lang="en-US" u="sng" dirty="0">
                <a:solidFill>
                  <a:schemeClr val="accent6"/>
                </a:solidFill>
                <a:latin typeface="+mj-lt"/>
              </a:rPr>
              <a:t>experience</a:t>
            </a:r>
            <a:r>
              <a:rPr lang="en-US" dirty="0">
                <a:solidFill>
                  <a:schemeClr val="accent6"/>
                </a:solidFill>
                <a:latin typeface="+mj-lt"/>
              </a:rPr>
              <a:t> should be included in the IESBA’s definition of Expertise to ensure</a:t>
            </a:r>
          </a:p>
          <a:p>
            <a:pPr marL="800100" lvl="1" indent="-454025">
              <a:lnSpc>
                <a:spcPct val="114000"/>
              </a:lnSpc>
              <a:spcBef>
                <a:spcPts val="600"/>
              </a:spcBef>
              <a:spcAft>
                <a:spcPts val="600"/>
              </a:spcAft>
              <a:buFont typeface="Courier New" panose="02070309020205020404" pitchFamily="49" charset="0"/>
              <a:buChar char="o"/>
            </a:pPr>
            <a:r>
              <a:rPr lang="en-US" dirty="0">
                <a:solidFill>
                  <a:schemeClr val="accent6"/>
                </a:solidFill>
                <a:latin typeface="+mj-lt"/>
              </a:rPr>
              <a:t>Consistency with the IAASB’s definition</a:t>
            </a:r>
          </a:p>
          <a:p>
            <a:pPr marL="800100" lvl="1" indent="-454025">
              <a:lnSpc>
                <a:spcPct val="114000"/>
              </a:lnSpc>
              <a:spcBef>
                <a:spcPts val="600"/>
              </a:spcBef>
              <a:spcAft>
                <a:spcPts val="600"/>
              </a:spcAft>
              <a:buFont typeface="Courier New" panose="02070309020205020404" pitchFamily="49" charset="0"/>
              <a:buChar char="o"/>
            </a:pPr>
            <a:r>
              <a:rPr lang="en-US" dirty="0">
                <a:solidFill>
                  <a:schemeClr val="accent6"/>
                </a:solidFill>
                <a:latin typeface="+mj-lt"/>
              </a:rPr>
              <a:t>Interoperability and application of ISA 620 and proposed ISSA 5000 respective requirements with the IESBA provisions</a:t>
            </a:r>
          </a:p>
        </p:txBody>
      </p:sp>
      <p:pic>
        <p:nvPicPr>
          <p:cNvPr id="10" name="Picture 9">
            <a:extLst>
              <a:ext uri="{FF2B5EF4-FFF2-40B4-BE49-F238E27FC236}">
                <a16:creationId xmlns:a16="http://schemas.microsoft.com/office/drawing/2014/main" id="{3361CEDC-1ABF-9553-6B47-27DD245056A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5382" y="5310713"/>
            <a:ext cx="9496818" cy="529330"/>
          </a:xfrm>
          <a:prstGeom prst="rect">
            <a:avLst/>
          </a:prstGeom>
          <a:ln>
            <a:noFill/>
          </a:ln>
        </p:spPr>
      </p:pic>
    </p:spTree>
    <p:extLst>
      <p:ext uri="{BB962C8B-B14F-4D97-AF65-F5344CB8AC3E}">
        <p14:creationId xmlns:p14="http://schemas.microsoft.com/office/powerpoint/2010/main" val="3340473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11</a:t>
            </a:fld>
            <a:endParaRPr lang="en-US"/>
          </a:p>
        </p:txBody>
      </p:sp>
      <p:sp>
        <p:nvSpPr>
          <p:cNvPr id="10" name="Content Placeholder 4">
            <a:extLst>
              <a:ext uri="{FF2B5EF4-FFF2-40B4-BE49-F238E27FC236}">
                <a16:creationId xmlns:a16="http://schemas.microsoft.com/office/drawing/2014/main" id="{402B955C-D699-993C-241C-05D580C0C967}"/>
              </a:ext>
            </a:extLst>
          </p:cNvPr>
          <p:cNvSpPr>
            <a:spLocks noGrp="1"/>
          </p:cNvSpPr>
          <p:nvPr>
            <p:ph sz="half" idx="2"/>
          </p:nvPr>
        </p:nvSpPr>
        <p:spPr>
          <a:xfrm>
            <a:off x="339274" y="1468247"/>
            <a:ext cx="6100027" cy="5125058"/>
          </a:xfrm>
        </p:spPr>
        <p:txBody>
          <a:bodyPr vert="horz" lIns="91440" tIns="45720" rIns="91440" bIns="45720" rtlCol="0" anchor="t">
            <a:noAutofit/>
          </a:bodyPr>
          <a:lstStyle/>
          <a:p>
            <a:pPr marL="0" indent="0">
              <a:lnSpc>
                <a:spcPct val="124000"/>
              </a:lnSpc>
              <a:spcBef>
                <a:spcPts val="600"/>
              </a:spcBef>
              <a:spcAft>
                <a:spcPts val="600"/>
              </a:spcAft>
              <a:buNone/>
            </a:pPr>
            <a:r>
              <a:rPr lang="en-US" sz="1800" dirty="0">
                <a:solidFill>
                  <a:schemeClr val="accent6"/>
                </a:solidFill>
                <a:latin typeface="Arial" panose="020B0604020202020204" pitchFamily="34" charset="0"/>
                <a:cs typeface="Arial" panose="020B0604020202020204" pitchFamily="34" charset="0"/>
              </a:rPr>
              <a:t>Withdraw the term "experience" when used with "expertise" </a:t>
            </a:r>
          </a:p>
          <a:p>
            <a:pPr>
              <a:lnSpc>
                <a:spcPct val="124000"/>
              </a:lnSpc>
              <a:spcBef>
                <a:spcPts val="600"/>
              </a:spcBef>
              <a:spcAft>
                <a:spcPts val="600"/>
              </a:spcAft>
            </a:pPr>
            <a:r>
              <a:rPr lang="en-US" sz="1800" dirty="0">
                <a:solidFill>
                  <a:schemeClr val="accent6"/>
                </a:solidFill>
                <a:latin typeface="Arial" panose="020B0604020202020204" pitchFamily="34" charset="0"/>
                <a:cs typeface="Arial" panose="020B0604020202020204" pitchFamily="34" charset="0"/>
              </a:rPr>
              <a:t>Paragraph 120.5 A5</a:t>
            </a:r>
          </a:p>
          <a:p>
            <a:pPr>
              <a:lnSpc>
                <a:spcPct val="124000"/>
              </a:lnSpc>
              <a:spcBef>
                <a:spcPts val="600"/>
              </a:spcBef>
              <a:spcAft>
                <a:spcPts val="600"/>
              </a:spcAft>
            </a:pPr>
            <a:r>
              <a:rPr lang="en-US" sz="1800" dirty="0">
                <a:solidFill>
                  <a:schemeClr val="accent6"/>
                </a:solidFill>
                <a:latin typeface="Arial" panose="020B0604020202020204" pitchFamily="34" charset="0"/>
                <a:cs typeface="Arial" panose="020B0604020202020204" pitchFamily="34" charset="0"/>
              </a:rPr>
              <a:t>Paragraph 230.3</a:t>
            </a:r>
          </a:p>
          <a:p>
            <a:pPr>
              <a:lnSpc>
                <a:spcPct val="124000"/>
              </a:lnSpc>
              <a:spcBef>
                <a:spcPts val="600"/>
              </a:spcBef>
              <a:spcAft>
                <a:spcPts val="600"/>
              </a:spcAft>
            </a:pPr>
            <a:r>
              <a:rPr lang="en-US" sz="1800" dirty="0">
                <a:solidFill>
                  <a:schemeClr val="accent6"/>
                </a:solidFill>
                <a:latin typeface="Arial" panose="020B0604020202020204" pitchFamily="34" charset="0"/>
                <a:cs typeface="Arial" panose="020B0604020202020204" pitchFamily="34" charset="0"/>
              </a:rPr>
              <a:t>Paragraphs 280.4 A1 to A2, and 280.19 A2</a:t>
            </a:r>
          </a:p>
          <a:p>
            <a:pPr>
              <a:lnSpc>
                <a:spcPct val="124000"/>
              </a:lnSpc>
              <a:spcBef>
                <a:spcPts val="600"/>
              </a:spcBef>
              <a:spcAft>
                <a:spcPts val="600"/>
              </a:spcAft>
            </a:pPr>
            <a:r>
              <a:rPr lang="en-US" sz="1800" dirty="0">
                <a:solidFill>
                  <a:schemeClr val="accent6"/>
                </a:solidFill>
                <a:latin typeface="Arial" panose="020B0604020202020204" pitchFamily="34" charset="0"/>
                <a:cs typeface="Arial" panose="020B0604020202020204" pitchFamily="34" charset="0"/>
              </a:rPr>
              <a:t>Paragraphs 380.4 A1 to A2, and 380.19 A2 to A3</a:t>
            </a:r>
          </a:p>
          <a:p>
            <a:pPr marL="0" indent="0">
              <a:lnSpc>
                <a:spcPct val="124000"/>
              </a:lnSpc>
              <a:spcBef>
                <a:spcPts val="600"/>
              </a:spcBef>
              <a:spcAft>
                <a:spcPts val="600"/>
              </a:spcAft>
              <a:buNone/>
            </a:pPr>
            <a:endParaRPr lang="en-US" sz="1800" dirty="0">
              <a:solidFill>
                <a:schemeClr val="accent6"/>
              </a:solidFill>
              <a:latin typeface="Arial" panose="020B0604020202020204" pitchFamily="34" charset="0"/>
              <a:cs typeface="Arial" panose="020B0604020202020204" pitchFamily="34" charset="0"/>
            </a:endParaRPr>
          </a:p>
          <a:p>
            <a:pPr marL="0" indent="0">
              <a:lnSpc>
                <a:spcPct val="124000"/>
              </a:lnSpc>
              <a:spcBef>
                <a:spcPts val="600"/>
              </a:spcBef>
              <a:spcAft>
                <a:spcPts val="600"/>
              </a:spcAft>
              <a:buNone/>
            </a:pPr>
            <a:r>
              <a:rPr lang="en-US" sz="1800" dirty="0">
                <a:solidFill>
                  <a:schemeClr val="accent6"/>
                </a:solidFill>
                <a:latin typeface="Arial" panose="020B0604020202020204" pitchFamily="34" charset="0"/>
                <a:cs typeface="Arial" panose="020B0604020202020204" pitchFamily="34" charset="0"/>
              </a:rPr>
              <a:t>Withdraw the term "skills" when used with "expertise"</a:t>
            </a:r>
          </a:p>
          <a:p>
            <a:pPr>
              <a:lnSpc>
                <a:spcPct val="124000"/>
              </a:lnSpc>
              <a:spcBef>
                <a:spcPts val="600"/>
              </a:spcBef>
              <a:spcAft>
                <a:spcPts val="600"/>
              </a:spcAft>
            </a:pPr>
            <a:r>
              <a:rPr lang="en-US" sz="1800" dirty="0">
                <a:solidFill>
                  <a:schemeClr val="accent6"/>
                </a:solidFill>
                <a:latin typeface="Arial" panose="020B0604020202020204" pitchFamily="34" charset="0"/>
                <a:cs typeface="Arial" panose="020B0604020202020204" pitchFamily="34" charset="0"/>
              </a:rPr>
              <a:t>Paragraph 600.2</a:t>
            </a:r>
          </a:p>
          <a:p>
            <a:pPr>
              <a:lnSpc>
                <a:spcPct val="124000"/>
              </a:lnSpc>
              <a:spcBef>
                <a:spcPts val="600"/>
              </a:spcBef>
              <a:spcAft>
                <a:spcPts val="600"/>
              </a:spcAft>
            </a:pPr>
            <a:r>
              <a:rPr lang="en-US" sz="1800" dirty="0">
                <a:solidFill>
                  <a:schemeClr val="accent6"/>
                </a:solidFill>
                <a:latin typeface="Arial" panose="020B0604020202020204" pitchFamily="34" charset="0"/>
                <a:cs typeface="Arial" panose="020B0604020202020204" pitchFamily="34" charset="0"/>
              </a:rPr>
              <a:t>Paragraph 950.2 </a:t>
            </a:r>
          </a:p>
        </p:txBody>
      </p:sp>
      <p:sp>
        <p:nvSpPr>
          <p:cNvPr id="12" name="Content Placeholder 7">
            <a:extLst>
              <a:ext uri="{FF2B5EF4-FFF2-40B4-BE49-F238E27FC236}">
                <a16:creationId xmlns:a16="http://schemas.microsoft.com/office/drawing/2014/main" id="{086BBCDD-D461-3770-7204-D25821FDC778}"/>
              </a:ext>
            </a:extLst>
          </p:cNvPr>
          <p:cNvSpPr txBox="1">
            <a:spLocks/>
          </p:cNvSpPr>
          <p:nvPr/>
        </p:nvSpPr>
        <p:spPr>
          <a:xfrm>
            <a:off x="6669537" y="4555672"/>
            <a:ext cx="5183188" cy="1802918"/>
          </a:xfrm>
          <a:prstGeom prst="rect">
            <a:avLst/>
          </a:prstGeom>
          <a:solidFill>
            <a:schemeClr val="accent6">
              <a:lumMod val="20000"/>
              <a:lumOff val="80000"/>
            </a:schemeClr>
          </a:solidFill>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4000"/>
              </a:lnSpc>
              <a:spcBef>
                <a:spcPts val="600"/>
              </a:spcBef>
              <a:spcAft>
                <a:spcPts val="600"/>
              </a:spcAft>
              <a:buNone/>
            </a:pPr>
            <a:r>
              <a:rPr lang="en-US" sz="1700" b="1" dirty="0">
                <a:latin typeface="Arial" panose="020B0604020202020204" pitchFamily="34" charset="0"/>
                <a:cs typeface="Arial" panose="020B0604020202020204" pitchFamily="34" charset="0"/>
              </a:rPr>
              <a:t>TF View: </a:t>
            </a:r>
            <a:r>
              <a:rPr lang="en-US" sz="1700" dirty="0">
                <a:latin typeface="Arial" panose="020B0604020202020204" pitchFamily="34" charset="0"/>
                <a:cs typeface="Arial" panose="020B0604020202020204" pitchFamily="34" charset="0"/>
              </a:rPr>
              <a:t>With the proposed changes to the definition of expertise as “</a:t>
            </a:r>
            <a:r>
              <a:rPr lang="en-US" sz="1700" i="1" dirty="0">
                <a:solidFill>
                  <a:srgbClr val="FF0000"/>
                </a:solidFill>
                <a:latin typeface="Arial" panose="020B0604020202020204" pitchFamily="34" charset="0"/>
                <a:cs typeface="Arial" panose="020B0604020202020204" pitchFamily="34" charset="0"/>
              </a:rPr>
              <a:t>skills</a:t>
            </a:r>
            <a:r>
              <a:rPr lang="en-US" sz="1700" i="1" dirty="0">
                <a:latin typeface="Arial" panose="020B0604020202020204" pitchFamily="34" charset="0"/>
                <a:cs typeface="Arial" panose="020B0604020202020204" pitchFamily="34" charset="0"/>
              </a:rPr>
              <a:t>, knowledge and experience in a particular field</a:t>
            </a:r>
            <a:r>
              <a:rPr lang="en-US" sz="1700" dirty="0">
                <a:latin typeface="Arial" panose="020B0604020202020204" pitchFamily="34" charset="0"/>
                <a:cs typeface="Arial" panose="020B0604020202020204" pitchFamily="34" charset="0"/>
              </a:rPr>
              <a:t>” it would create a duplication with the term “</a:t>
            </a:r>
            <a:r>
              <a:rPr lang="en-US" sz="1700" i="1" dirty="0">
                <a:latin typeface="Arial" panose="020B0604020202020204" pitchFamily="34" charset="0"/>
                <a:cs typeface="Arial" panose="020B0604020202020204" pitchFamily="34" charset="0"/>
              </a:rPr>
              <a:t>skills</a:t>
            </a:r>
            <a:r>
              <a:rPr lang="en-US" sz="1700" dirty="0">
                <a:latin typeface="Arial" panose="020B0604020202020204" pitchFamily="34" charset="0"/>
                <a:cs typeface="Arial" panose="020B0604020202020204" pitchFamily="34" charset="0"/>
              </a:rPr>
              <a:t>”. This is because performing a NAS requires specific skills in a particular field depending on the type of NAS</a:t>
            </a:r>
          </a:p>
        </p:txBody>
      </p:sp>
      <p:sp>
        <p:nvSpPr>
          <p:cNvPr id="13" name="Title 5">
            <a:extLst>
              <a:ext uri="{FF2B5EF4-FFF2-40B4-BE49-F238E27FC236}">
                <a16:creationId xmlns:a16="http://schemas.microsoft.com/office/drawing/2014/main" id="{98109DE7-9132-B27E-C7A5-4EDE8174FA58}"/>
              </a:ext>
            </a:extLst>
          </p:cNvPr>
          <p:cNvSpPr>
            <a:spLocks noGrp="1"/>
          </p:cNvSpPr>
          <p:nvPr>
            <p:ph type="title"/>
          </p:nvPr>
        </p:nvSpPr>
        <p:spPr>
          <a:xfrm>
            <a:off x="231006" y="36374"/>
            <a:ext cx="11122794" cy="1068518"/>
          </a:xfrm>
        </p:spPr>
        <p:txBody>
          <a:bodyPr>
            <a:noAutofit/>
          </a:bodyPr>
          <a:lstStyle/>
          <a:p>
            <a:r>
              <a:rPr lang="en-US" sz="3800" dirty="0">
                <a:latin typeface="+mj-lt"/>
              </a:rPr>
              <a:t>1. Proposed Consequential Amendments </a:t>
            </a:r>
            <a:r>
              <a:rPr lang="en-US" sz="1800" dirty="0">
                <a:latin typeface="+mj-lt"/>
              </a:rPr>
              <a:t>(1/5) </a:t>
            </a:r>
            <a:endParaRPr lang="en-US" sz="1800" dirty="0">
              <a:latin typeface="+mj-lt"/>
              <a:cs typeface="Arial"/>
            </a:endParaRPr>
          </a:p>
        </p:txBody>
      </p:sp>
      <p:sp>
        <p:nvSpPr>
          <p:cNvPr id="14" name="Content Placeholder 7">
            <a:extLst>
              <a:ext uri="{FF2B5EF4-FFF2-40B4-BE49-F238E27FC236}">
                <a16:creationId xmlns:a16="http://schemas.microsoft.com/office/drawing/2014/main" id="{749AE05B-5B69-6AE0-CD78-D0F73C3448A6}"/>
              </a:ext>
            </a:extLst>
          </p:cNvPr>
          <p:cNvSpPr txBox="1">
            <a:spLocks/>
          </p:cNvSpPr>
          <p:nvPr/>
        </p:nvSpPr>
        <p:spPr>
          <a:xfrm>
            <a:off x="6669537" y="2088164"/>
            <a:ext cx="5183188" cy="1249790"/>
          </a:xfrm>
          <a:prstGeom prst="rect">
            <a:avLst/>
          </a:prstGeom>
          <a:solidFill>
            <a:schemeClr val="accent6">
              <a:lumMod val="20000"/>
              <a:lumOff val="80000"/>
            </a:schemeClr>
          </a:solidFill>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4000"/>
              </a:lnSpc>
              <a:spcBef>
                <a:spcPts val="600"/>
              </a:spcBef>
              <a:spcAft>
                <a:spcPts val="600"/>
              </a:spcAft>
              <a:buNone/>
            </a:pPr>
            <a:r>
              <a:rPr lang="en-US" sz="1700" b="1" dirty="0">
                <a:latin typeface="Arial" panose="020B0604020202020204" pitchFamily="34" charset="0"/>
                <a:cs typeface="Arial" panose="020B0604020202020204" pitchFamily="34" charset="0"/>
              </a:rPr>
              <a:t>TF View: </a:t>
            </a:r>
            <a:r>
              <a:rPr lang="en-US" sz="1700" dirty="0">
                <a:latin typeface="Arial" panose="020B0604020202020204" pitchFamily="34" charset="0"/>
                <a:cs typeface="Arial" panose="020B0604020202020204" pitchFamily="34" charset="0"/>
              </a:rPr>
              <a:t>The reference to the term </a:t>
            </a:r>
            <a:r>
              <a:rPr lang="en-US" sz="1700" i="1" dirty="0">
                <a:latin typeface="Arial" panose="020B0604020202020204" pitchFamily="34" charset="0"/>
                <a:cs typeface="Arial" panose="020B0604020202020204" pitchFamily="34" charset="0"/>
              </a:rPr>
              <a:t>experience </a:t>
            </a:r>
            <a:r>
              <a:rPr lang="en-US" sz="1700" dirty="0">
                <a:latin typeface="Arial" panose="020B0604020202020204" pitchFamily="34" charset="0"/>
                <a:cs typeface="Arial" panose="020B0604020202020204" pitchFamily="34" charset="0"/>
              </a:rPr>
              <a:t>is deleted because of the revised proposed definition of "expertise" being "</a:t>
            </a:r>
            <a:r>
              <a:rPr lang="en-US" sz="1700" i="1" dirty="0">
                <a:latin typeface="Arial" panose="020B0604020202020204" pitchFamily="34" charset="0"/>
                <a:cs typeface="Arial" panose="020B0604020202020204" pitchFamily="34" charset="0"/>
              </a:rPr>
              <a:t>skills, knowledge and </a:t>
            </a:r>
            <a:r>
              <a:rPr lang="en-US" sz="1700" i="1" dirty="0">
                <a:solidFill>
                  <a:srgbClr val="FF0000"/>
                </a:solidFill>
                <a:latin typeface="Arial" panose="020B0604020202020204" pitchFamily="34" charset="0"/>
                <a:cs typeface="Arial" panose="020B0604020202020204" pitchFamily="34" charset="0"/>
              </a:rPr>
              <a:t>experience</a:t>
            </a:r>
            <a:r>
              <a:rPr lang="en-US" sz="1700" dirty="0">
                <a:latin typeface="Arial" panose="020B0604020202020204" pitchFamily="34" charset="0"/>
                <a:cs typeface="Arial" panose="020B0604020202020204" pitchFamily="34" charset="0"/>
              </a:rPr>
              <a:t>" in a particular field</a:t>
            </a:r>
            <a:endParaRPr lang="en-US" dirty="0">
              <a:latin typeface="Arial" panose="020B0604020202020204" pitchFamily="34" charset="0"/>
              <a:cs typeface="Arial" panose="020B0604020202020204" pitchFamily="34" charset="0"/>
            </a:endParaRPr>
          </a:p>
        </p:txBody>
      </p:sp>
      <p:sp>
        <p:nvSpPr>
          <p:cNvPr id="15" name="Rectangle: Rounded Corners 14">
            <a:extLst>
              <a:ext uri="{FF2B5EF4-FFF2-40B4-BE49-F238E27FC236}">
                <a16:creationId xmlns:a16="http://schemas.microsoft.com/office/drawing/2014/main" id="{FDE2B08F-E6C6-2487-39DD-158680E06440}"/>
              </a:ext>
            </a:extLst>
          </p:cNvPr>
          <p:cNvSpPr/>
          <p:nvPr/>
        </p:nvSpPr>
        <p:spPr>
          <a:xfrm>
            <a:off x="109038" y="1400869"/>
            <a:ext cx="6560500" cy="2795745"/>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Rectangle: Rounded Corners 15">
            <a:extLst>
              <a:ext uri="{FF2B5EF4-FFF2-40B4-BE49-F238E27FC236}">
                <a16:creationId xmlns:a16="http://schemas.microsoft.com/office/drawing/2014/main" id="{86D7A7B2-CDF5-67BA-83C4-F2AF00DC7F46}"/>
              </a:ext>
            </a:extLst>
          </p:cNvPr>
          <p:cNvSpPr/>
          <p:nvPr/>
        </p:nvSpPr>
        <p:spPr>
          <a:xfrm>
            <a:off x="109037" y="4588584"/>
            <a:ext cx="6560500" cy="1667837"/>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58184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12</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448314" y="50800"/>
            <a:ext cx="11579441" cy="1068518"/>
          </a:xfrm>
        </p:spPr>
        <p:txBody>
          <a:bodyPr>
            <a:normAutofit/>
          </a:bodyPr>
          <a:lstStyle/>
          <a:p>
            <a:r>
              <a:rPr lang="en-US" sz="3800" dirty="0">
                <a:latin typeface="+mj-lt"/>
              </a:rPr>
              <a:t>1. Proposed Consequential Amendments </a:t>
            </a:r>
            <a:r>
              <a:rPr lang="en-US" sz="1800" dirty="0">
                <a:latin typeface="+mj-lt"/>
              </a:rPr>
              <a:t>(2/5)</a:t>
            </a:r>
          </a:p>
        </p:txBody>
      </p:sp>
      <p:pic>
        <p:nvPicPr>
          <p:cNvPr id="3" name="Picture 2">
            <a:extLst>
              <a:ext uri="{FF2B5EF4-FFF2-40B4-BE49-F238E27FC236}">
                <a16:creationId xmlns:a16="http://schemas.microsoft.com/office/drawing/2014/main" id="{0C7B960E-BFBF-79AE-715A-F86E23271C7A}"/>
              </a:ext>
            </a:extLst>
          </p:cNvPr>
          <p:cNvPicPr>
            <a:picLocks noChangeAspect="1"/>
          </p:cNvPicPr>
          <p:nvPr/>
        </p:nvPicPr>
        <p:blipFill>
          <a:blip r:embed="rId3"/>
          <a:stretch>
            <a:fillRect/>
          </a:stretch>
        </p:blipFill>
        <p:spPr>
          <a:xfrm>
            <a:off x="448314" y="1453404"/>
            <a:ext cx="10616280" cy="2879192"/>
          </a:xfrm>
          <a:prstGeom prst="rect">
            <a:avLst/>
          </a:prstGeom>
        </p:spPr>
      </p:pic>
      <p:pic>
        <p:nvPicPr>
          <p:cNvPr id="9" name="Picture 8">
            <a:extLst>
              <a:ext uri="{FF2B5EF4-FFF2-40B4-BE49-F238E27FC236}">
                <a16:creationId xmlns:a16="http://schemas.microsoft.com/office/drawing/2014/main" id="{8FA7DE30-F24C-44E7-1E83-EE0C448A2DDE}"/>
              </a:ext>
            </a:extLst>
          </p:cNvPr>
          <p:cNvPicPr>
            <a:picLocks noChangeAspect="1"/>
          </p:cNvPicPr>
          <p:nvPr/>
        </p:nvPicPr>
        <p:blipFill>
          <a:blip r:embed="rId4"/>
          <a:stretch>
            <a:fillRect/>
          </a:stretch>
        </p:blipFill>
        <p:spPr>
          <a:xfrm>
            <a:off x="448314" y="4866250"/>
            <a:ext cx="10770312" cy="710912"/>
          </a:xfrm>
          <a:prstGeom prst="rect">
            <a:avLst/>
          </a:prstGeom>
        </p:spPr>
      </p:pic>
    </p:spTree>
    <p:extLst>
      <p:ext uri="{BB962C8B-B14F-4D97-AF65-F5344CB8AC3E}">
        <p14:creationId xmlns:p14="http://schemas.microsoft.com/office/powerpoint/2010/main" val="6446679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13</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367649" y="25400"/>
            <a:ext cx="11579441" cy="1068518"/>
          </a:xfrm>
        </p:spPr>
        <p:txBody>
          <a:bodyPr>
            <a:normAutofit/>
          </a:bodyPr>
          <a:lstStyle/>
          <a:p>
            <a:r>
              <a:rPr lang="en-US" sz="3800" dirty="0">
                <a:latin typeface="+mj-lt"/>
              </a:rPr>
              <a:t>1. Proposed Consequential Amendments</a:t>
            </a:r>
            <a:r>
              <a:rPr lang="en-US" dirty="0">
                <a:latin typeface="+mj-lt"/>
              </a:rPr>
              <a:t> </a:t>
            </a:r>
            <a:r>
              <a:rPr lang="en-US" sz="1800" dirty="0">
                <a:latin typeface="+mj-lt"/>
              </a:rPr>
              <a:t>(3/5)</a:t>
            </a:r>
          </a:p>
        </p:txBody>
      </p:sp>
      <p:pic>
        <p:nvPicPr>
          <p:cNvPr id="7" name="Picture 6">
            <a:extLst>
              <a:ext uri="{FF2B5EF4-FFF2-40B4-BE49-F238E27FC236}">
                <a16:creationId xmlns:a16="http://schemas.microsoft.com/office/drawing/2014/main" id="{A2B63A8B-370C-A96F-32DA-3A494674F488}"/>
              </a:ext>
            </a:extLst>
          </p:cNvPr>
          <p:cNvPicPr>
            <a:picLocks noChangeAspect="1"/>
          </p:cNvPicPr>
          <p:nvPr/>
        </p:nvPicPr>
        <p:blipFill>
          <a:blip r:embed="rId3"/>
          <a:stretch>
            <a:fillRect/>
          </a:stretch>
        </p:blipFill>
        <p:spPr>
          <a:xfrm>
            <a:off x="422675" y="1662441"/>
            <a:ext cx="10798560" cy="4441626"/>
          </a:xfrm>
          <a:prstGeom prst="rect">
            <a:avLst/>
          </a:prstGeom>
        </p:spPr>
      </p:pic>
      <p:sp>
        <p:nvSpPr>
          <p:cNvPr id="5" name="TextBox 4">
            <a:extLst>
              <a:ext uri="{FF2B5EF4-FFF2-40B4-BE49-F238E27FC236}">
                <a16:creationId xmlns:a16="http://schemas.microsoft.com/office/drawing/2014/main" id="{7663D04B-A57B-0825-EEDE-2D84C85CEC73}"/>
              </a:ext>
            </a:extLst>
          </p:cNvPr>
          <p:cNvSpPr txBox="1"/>
          <p:nvPr/>
        </p:nvSpPr>
        <p:spPr>
          <a:xfrm>
            <a:off x="9361103" y="1224491"/>
            <a:ext cx="2585987" cy="875899"/>
          </a:xfrm>
          <a:prstGeom prst="rect">
            <a:avLst/>
          </a:prstGeom>
          <a:solidFill>
            <a:schemeClr val="accent5">
              <a:lumMod val="20000"/>
              <a:lumOff val="80000"/>
            </a:schemeClr>
          </a:solidFill>
        </p:spPr>
        <p:txBody>
          <a:bodyPr vert="horz" wrap="square" lIns="91440" tIns="45720" rIns="91440" bIns="45720" rtlCol="0" anchor="ctr">
            <a:normAutofit/>
          </a:bodyPr>
          <a:lstStyle/>
          <a:p>
            <a:pPr algn="ctr"/>
            <a:r>
              <a:rPr lang="en-US" sz="2200" dirty="0">
                <a:solidFill>
                  <a:srgbClr val="0B5494"/>
                </a:solidFill>
                <a:latin typeface="+mj-lt"/>
              </a:rPr>
              <a:t>Same with 380</a:t>
            </a:r>
          </a:p>
        </p:txBody>
      </p:sp>
    </p:spTree>
    <p:extLst>
      <p:ext uri="{BB962C8B-B14F-4D97-AF65-F5344CB8AC3E}">
        <p14:creationId xmlns:p14="http://schemas.microsoft.com/office/powerpoint/2010/main" val="3705287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14</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68693"/>
            <a:ext cx="11579441" cy="1068518"/>
          </a:xfrm>
        </p:spPr>
        <p:txBody>
          <a:bodyPr>
            <a:normAutofit/>
          </a:bodyPr>
          <a:lstStyle/>
          <a:p>
            <a:r>
              <a:rPr lang="en-US" sz="3800" dirty="0">
                <a:latin typeface="+mj-lt"/>
              </a:rPr>
              <a:t>1. Proposed Consequential Amendments </a:t>
            </a:r>
            <a:r>
              <a:rPr lang="en-US" sz="1800" dirty="0">
                <a:latin typeface="+mj-lt"/>
              </a:rPr>
              <a:t>(4/5)</a:t>
            </a:r>
          </a:p>
        </p:txBody>
      </p:sp>
      <p:pic>
        <p:nvPicPr>
          <p:cNvPr id="10" name="Picture 9">
            <a:extLst>
              <a:ext uri="{FF2B5EF4-FFF2-40B4-BE49-F238E27FC236}">
                <a16:creationId xmlns:a16="http://schemas.microsoft.com/office/drawing/2014/main" id="{68D16C6D-5FED-63D2-6124-B247EC415058}"/>
              </a:ext>
            </a:extLst>
          </p:cNvPr>
          <p:cNvPicPr>
            <a:picLocks noChangeAspect="1"/>
          </p:cNvPicPr>
          <p:nvPr/>
        </p:nvPicPr>
        <p:blipFill>
          <a:blip r:embed="rId3"/>
          <a:stretch>
            <a:fillRect/>
          </a:stretch>
        </p:blipFill>
        <p:spPr>
          <a:xfrm>
            <a:off x="571491" y="1409657"/>
            <a:ext cx="11335092" cy="1317456"/>
          </a:xfrm>
          <a:prstGeom prst="rect">
            <a:avLst/>
          </a:prstGeom>
        </p:spPr>
      </p:pic>
      <p:pic>
        <p:nvPicPr>
          <p:cNvPr id="12" name="Picture 11">
            <a:extLst>
              <a:ext uri="{FF2B5EF4-FFF2-40B4-BE49-F238E27FC236}">
                <a16:creationId xmlns:a16="http://schemas.microsoft.com/office/drawing/2014/main" id="{943EA646-7D35-5E55-4C1F-98F4DADC02C2}"/>
              </a:ext>
            </a:extLst>
          </p:cNvPr>
          <p:cNvPicPr>
            <a:picLocks noChangeAspect="1"/>
          </p:cNvPicPr>
          <p:nvPr/>
        </p:nvPicPr>
        <p:blipFill>
          <a:blip r:embed="rId4"/>
          <a:stretch>
            <a:fillRect/>
          </a:stretch>
        </p:blipFill>
        <p:spPr>
          <a:xfrm>
            <a:off x="745494" y="2727113"/>
            <a:ext cx="11198376" cy="646299"/>
          </a:xfrm>
          <a:prstGeom prst="rect">
            <a:avLst/>
          </a:prstGeom>
        </p:spPr>
      </p:pic>
      <p:pic>
        <p:nvPicPr>
          <p:cNvPr id="14" name="Picture 13">
            <a:extLst>
              <a:ext uri="{FF2B5EF4-FFF2-40B4-BE49-F238E27FC236}">
                <a16:creationId xmlns:a16="http://schemas.microsoft.com/office/drawing/2014/main" id="{71CE0317-01BA-BEC5-F325-3CB65B7744B0}"/>
              </a:ext>
            </a:extLst>
          </p:cNvPr>
          <p:cNvPicPr>
            <a:picLocks noChangeAspect="1"/>
          </p:cNvPicPr>
          <p:nvPr/>
        </p:nvPicPr>
        <p:blipFill>
          <a:blip r:embed="rId5"/>
          <a:stretch>
            <a:fillRect/>
          </a:stretch>
        </p:blipFill>
        <p:spPr>
          <a:xfrm>
            <a:off x="571491" y="4216401"/>
            <a:ext cx="11546382" cy="1615748"/>
          </a:xfrm>
          <a:prstGeom prst="rect">
            <a:avLst/>
          </a:prstGeom>
        </p:spPr>
      </p:pic>
      <p:sp>
        <p:nvSpPr>
          <p:cNvPr id="5" name="TextBox 4">
            <a:extLst>
              <a:ext uri="{FF2B5EF4-FFF2-40B4-BE49-F238E27FC236}">
                <a16:creationId xmlns:a16="http://schemas.microsoft.com/office/drawing/2014/main" id="{7663D04B-A57B-0825-EEDE-2D84C85CEC73}"/>
              </a:ext>
            </a:extLst>
          </p:cNvPr>
          <p:cNvSpPr txBox="1"/>
          <p:nvPr/>
        </p:nvSpPr>
        <p:spPr>
          <a:xfrm>
            <a:off x="9166169" y="1375212"/>
            <a:ext cx="2585987" cy="875899"/>
          </a:xfrm>
          <a:prstGeom prst="rect">
            <a:avLst/>
          </a:prstGeom>
          <a:solidFill>
            <a:schemeClr val="accent5">
              <a:lumMod val="20000"/>
              <a:lumOff val="80000"/>
            </a:schemeClr>
          </a:solidFill>
        </p:spPr>
        <p:txBody>
          <a:bodyPr vert="horz" wrap="square" lIns="91440" tIns="45720" rIns="91440" bIns="45720" rtlCol="0" anchor="ctr">
            <a:normAutofit/>
          </a:bodyPr>
          <a:lstStyle/>
          <a:p>
            <a:pPr algn="ctr"/>
            <a:r>
              <a:rPr lang="en-US" sz="2200" dirty="0">
                <a:solidFill>
                  <a:srgbClr val="0B5494"/>
                </a:solidFill>
                <a:latin typeface="+mj-lt"/>
              </a:rPr>
              <a:t>Same with 380</a:t>
            </a:r>
          </a:p>
        </p:txBody>
      </p:sp>
    </p:spTree>
    <p:extLst>
      <p:ext uri="{BB962C8B-B14F-4D97-AF65-F5344CB8AC3E}">
        <p14:creationId xmlns:p14="http://schemas.microsoft.com/office/powerpoint/2010/main" val="1053641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15</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351837" y="0"/>
            <a:ext cx="11579441" cy="1068518"/>
          </a:xfrm>
        </p:spPr>
        <p:txBody>
          <a:bodyPr>
            <a:normAutofit/>
          </a:bodyPr>
          <a:lstStyle/>
          <a:p>
            <a:r>
              <a:rPr lang="en-US" sz="3800" dirty="0">
                <a:latin typeface="+mj-lt"/>
              </a:rPr>
              <a:t>1. Proposed Consequential Amendments</a:t>
            </a:r>
            <a:r>
              <a:rPr lang="en-US" dirty="0">
                <a:latin typeface="+mj-lt"/>
              </a:rPr>
              <a:t> </a:t>
            </a:r>
            <a:r>
              <a:rPr lang="en-US" sz="1800" dirty="0">
                <a:latin typeface="+mj-lt"/>
              </a:rPr>
              <a:t>(5/5)</a:t>
            </a:r>
          </a:p>
        </p:txBody>
      </p:sp>
      <p:pic>
        <p:nvPicPr>
          <p:cNvPr id="3" name="Picture 2">
            <a:extLst>
              <a:ext uri="{FF2B5EF4-FFF2-40B4-BE49-F238E27FC236}">
                <a16:creationId xmlns:a16="http://schemas.microsoft.com/office/drawing/2014/main" id="{1C637109-EDD5-361D-9D29-CCF2CFA05E97}"/>
              </a:ext>
            </a:extLst>
          </p:cNvPr>
          <p:cNvPicPr>
            <a:picLocks noChangeAspect="1"/>
          </p:cNvPicPr>
          <p:nvPr/>
        </p:nvPicPr>
        <p:blipFill>
          <a:blip r:embed="rId3"/>
          <a:stretch>
            <a:fillRect/>
          </a:stretch>
        </p:blipFill>
        <p:spPr>
          <a:xfrm>
            <a:off x="351837" y="1571485"/>
            <a:ext cx="11221196" cy="3189972"/>
          </a:xfrm>
          <a:prstGeom prst="rect">
            <a:avLst/>
          </a:prstGeom>
        </p:spPr>
      </p:pic>
      <p:sp>
        <p:nvSpPr>
          <p:cNvPr id="5" name="TextBox 4">
            <a:extLst>
              <a:ext uri="{FF2B5EF4-FFF2-40B4-BE49-F238E27FC236}">
                <a16:creationId xmlns:a16="http://schemas.microsoft.com/office/drawing/2014/main" id="{7663D04B-A57B-0825-EEDE-2D84C85CEC73}"/>
              </a:ext>
            </a:extLst>
          </p:cNvPr>
          <p:cNvSpPr txBox="1"/>
          <p:nvPr/>
        </p:nvSpPr>
        <p:spPr>
          <a:xfrm>
            <a:off x="9475403" y="1133535"/>
            <a:ext cx="2585987" cy="875899"/>
          </a:xfrm>
          <a:prstGeom prst="rect">
            <a:avLst/>
          </a:prstGeom>
          <a:solidFill>
            <a:schemeClr val="accent5">
              <a:lumMod val="20000"/>
              <a:lumOff val="80000"/>
            </a:schemeClr>
          </a:solidFill>
        </p:spPr>
        <p:txBody>
          <a:bodyPr vert="horz" wrap="square" lIns="91440" tIns="45720" rIns="91440" bIns="45720" rtlCol="0" anchor="ctr">
            <a:normAutofit/>
          </a:bodyPr>
          <a:lstStyle/>
          <a:p>
            <a:pPr algn="ctr"/>
            <a:r>
              <a:rPr lang="en-US" sz="2200" dirty="0">
                <a:solidFill>
                  <a:srgbClr val="0B5494"/>
                </a:solidFill>
                <a:latin typeface="+mj-lt"/>
              </a:rPr>
              <a:t>Same with 950</a:t>
            </a:r>
          </a:p>
        </p:txBody>
      </p:sp>
    </p:spTree>
    <p:extLst>
      <p:ext uri="{BB962C8B-B14F-4D97-AF65-F5344CB8AC3E}">
        <p14:creationId xmlns:p14="http://schemas.microsoft.com/office/powerpoint/2010/main" val="3799365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724EAFD-F2D2-3FE1-AA4A-BDF604506B69}"/>
              </a:ext>
            </a:extLst>
          </p:cNvPr>
          <p:cNvSpPr>
            <a:spLocks noGrp="1"/>
          </p:cNvSpPr>
          <p:nvPr>
            <p:ph type="pic" idx="1"/>
          </p:nvPr>
        </p:nvSpPr>
        <p:spPr>
          <a:xfrm>
            <a:off x="5134867" y="2043906"/>
            <a:ext cx="6951465" cy="2770187"/>
          </a:xfrm>
          <a:solidFill>
            <a:schemeClr val="accent6">
              <a:lumMod val="20000"/>
              <a:lumOff val="80000"/>
            </a:schemeClr>
          </a:solidFill>
        </p:spPr>
        <p:txBody>
          <a:bodyPr>
            <a:normAutofit fontScale="92500" lnSpcReduction="10000"/>
          </a:bodyPr>
          <a:lstStyle/>
          <a:p>
            <a:pPr>
              <a:lnSpc>
                <a:spcPct val="114000"/>
              </a:lnSpc>
              <a:spcBef>
                <a:spcPts val="600"/>
              </a:spcBef>
              <a:spcAft>
                <a:spcPts val="600"/>
              </a:spcAft>
            </a:pPr>
            <a:r>
              <a:rPr lang="en-US" sz="2400" b="1" dirty="0">
                <a:latin typeface="+mj-lt"/>
              </a:rPr>
              <a:t>TF Response:</a:t>
            </a:r>
          </a:p>
          <a:p>
            <a:pPr marL="342900" indent="-342900">
              <a:lnSpc>
                <a:spcPct val="114000"/>
              </a:lnSpc>
              <a:spcBef>
                <a:spcPts val="600"/>
              </a:spcBef>
              <a:spcAft>
                <a:spcPts val="600"/>
              </a:spcAft>
              <a:buFont typeface="Arial" panose="020B0604020202020204" pitchFamily="34" charset="0"/>
              <a:buChar char="•"/>
            </a:pPr>
            <a:r>
              <a:rPr lang="en-US" sz="2400" dirty="0">
                <a:latin typeface="+mj-lt"/>
              </a:rPr>
              <a:t>No </a:t>
            </a:r>
          </a:p>
          <a:p>
            <a:pPr marL="342900" indent="-342900">
              <a:lnSpc>
                <a:spcPct val="114000"/>
              </a:lnSpc>
              <a:spcBef>
                <a:spcPts val="600"/>
              </a:spcBef>
              <a:spcAft>
                <a:spcPts val="600"/>
              </a:spcAft>
              <a:buFont typeface="Arial" panose="020B0604020202020204" pitchFamily="34" charset="0"/>
              <a:buChar char="•"/>
            </a:pPr>
            <a:r>
              <a:rPr lang="en-US" sz="2400" dirty="0">
                <a:latin typeface="+mj-lt"/>
              </a:rPr>
              <a:t>Under both (a) and (b), the subcontractor is under direction, supervision and review (DSR) of the PA, therefore a part of the firm’s team </a:t>
            </a:r>
          </a:p>
          <a:p>
            <a:pPr marL="342900" indent="-342900">
              <a:lnSpc>
                <a:spcPct val="114000"/>
              </a:lnSpc>
              <a:spcBef>
                <a:spcPts val="600"/>
              </a:spcBef>
              <a:spcAft>
                <a:spcPts val="600"/>
              </a:spcAft>
              <a:buFont typeface="Arial" panose="020B0604020202020204" pitchFamily="34" charset="0"/>
              <a:buChar char="•"/>
            </a:pPr>
            <a:r>
              <a:rPr lang="en-US" sz="2400" dirty="0">
                <a:latin typeface="+mj-lt"/>
              </a:rPr>
              <a:t>Clarified in revised text</a:t>
            </a:r>
          </a:p>
        </p:txBody>
      </p:sp>
      <p:sp>
        <p:nvSpPr>
          <p:cNvPr id="4" name="Slide Number Placeholder 3">
            <a:extLst>
              <a:ext uri="{FF2B5EF4-FFF2-40B4-BE49-F238E27FC236}">
                <a16:creationId xmlns:a16="http://schemas.microsoft.com/office/drawing/2014/main" id="{7C03A256-249C-3142-74B5-095F07CF793C}"/>
              </a:ext>
            </a:extLst>
          </p:cNvPr>
          <p:cNvSpPr>
            <a:spLocks noGrp="1"/>
          </p:cNvSpPr>
          <p:nvPr>
            <p:ph type="sldNum" sz="quarter" idx="12"/>
          </p:nvPr>
        </p:nvSpPr>
        <p:spPr/>
        <p:txBody>
          <a:bodyPr/>
          <a:lstStyle/>
          <a:p>
            <a:fld id="{A68F81FF-A8B7-8E49-9D5B-3CAD5ADFEE36}" type="slidenum">
              <a:rPr lang="en-US" smtClean="0"/>
              <a:t>16</a:t>
            </a:fld>
            <a:endParaRPr lang="en-US"/>
          </a:p>
        </p:txBody>
      </p:sp>
      <p:sp>
        <p:nvSpPr>
          <p:cNvPr id="5" name="Content Placeholder 4">
            <a:extLst>
              <a:ext uri="{FF2B5EF4-FFF2-40B4-BE49-F238E27FC236}">
                <a16:creationId xmlns:a16="http://schemas.microsoft.com/office/drawing/2014/main" id="{16FBE62F-A963-F9C9-0785-399883CE2992}"/>
              </a:ext>
            </a:extLst>
          </p:cNvPr>
          <p:cNvSpPr>
            <a:spLocks noGrp="1"/>
          </p:cNvSpPr>
          <p:nvPr>
            <p:ph sz="half" idx="2"/>
          </p:nvPr>
        </p:nvSpPr>
        <p:spPr>
          <a:xfrm>
            <a:off x="469900" y="1357313"/>
            <a:ext cx="4559300" cy="4999037"/>
          </a:xfrm>
        </p:spPr>
        <p:txBody>
          <a:bodyPr>
            <a:noAutofit/>
          </a:bodyPr>
          <a:lstStyle/>
          <a:p>
            <a:pPr marL="0" indent="0">
              <a:lnSpc>
                <a:spcPct val="114000"/>
              </a:lnSpc>
              <a:spcBef>
                <a:spcPts val="600"/>
              </a:spcBef>
              <a:spcAft>
                <a:spcPts val="600"/>
              </a:spcAft>
              <a:buNone/>
            </a:pPr>
            <a:r>
              <a:rPr lang="en-US" sz="2300" dirty="0">
                <a:latin typeface="+mj-lt"/>
              </a:rPr>
              <a:t>Subcontractors can be engaged by the firm for a NAS due to:</a:t>
            </a:r>
          </a:p>
          <a:p>
            <a:pPr marL="457200" indent="-457200">
              <a:buFont typeface="+mj-lt"/>
              <a:buAutoNum type="alphaLcParenR"/>
            </a:pPr>
            <a:r>
              <a:rPr lang="en-US" sz="2300" dirty="0">
                <a:latin typeface="+mj-lt"/>
              </a:rPr>
              <a:t>Internal resourcing constraints (internal expertise exists but no resources to perform the work),</a:t>
            </a:r>
          </a:p>
          <a:p>
            <a:pPr marL="457200" indent="-457200">
              <a:buFont typeface="+mj-lt"/>
              <a:buAutoNum type="alphaLcParenR"/>
            </a:pPr>
            <a:r>
              <a:rPr lang="en-US" sz="2300" dirty="0">
                <a:latin typeface="+mj-lt"/>
              </a:rPr>
              <a:t>Need for specific expertise (no internal expertise, thus external resources are hired to do the work).</a:t>
            </a:r>
          </a:p>
          <a:p>
            <a:pPr marL="0" indent="0">
              <a:buNone/>
            </a:pPr>
            <a:r>
              <a:rPr lang="en-US" sz="2300" b="1" dirty="0">
                <a:latin typeface="+mj-lt"/>
              </a:rPr>
              <a:t>Would subcontractors be considered “external experts”?</a:t>
            </a:r>
          </a:p>
        </p:txBody>
      </p:sp>
      <p:sp>
        <p:nvSpPr>
          <p:cNvPr id="6" name="Title 5">
            <a:extLst>
              <a:ext uri="{FF2B5EF4-FFF2-40B4-BE49-F238E27FC236}">
                <a16:creationId xmlns:a16="http://schemas.microsoft.com/office/drawing/2014/main" id="{E5844DB0-901D-9E60-70CC-FB8B59793573}"/>
              </a:ext>
            </a:extLst>
          </p:cNvPr>
          <p:cNvSpPr>
            <a:spLocks noGrp="1"/>
          </p:cNvSpPr>
          <p:nvPr>
            <p:ph type="title"/>
          </p:nvPr>
        </p:nvSpPr>
        <p:spPr>
          <a:xfrm>
            <a:off x="317500" y="25400"/>
            <a:ext cx="11557000" cy="1068518"/>
          </a:xfrm>
        </p:spPr>
        <p:txBody>
          <a:bodyPr>
            <a:noAutofit/>
          </a:bodyPr>
          <a:lstStyle/>
          <a:p>
            <a:r>
              <a:rPr lang="en-US" sz="3800" dirty="0">
                <a:latin typeface="+mj-lt"/>
              </a:rPr>
              <a:t>2. Whether an External Expert is </a:t>
            </a:r>
            <a:br>
              <a:rPr lang="en-US" sz="3800" dirty="0">
                <a:latin typeface="+mj-lt"/>
              </a:rPr>
            </a:br>
            <a:r>
              <a:rPr lang="en-US" sz="3800" dirty="0">
                <a:latin typeface="+mj-lt"/>
              </a:rPr>
              <a:t>						a Subcontractor </a:t>
            </a:r>
            <a:r>
              <a:rPr lang="en-US" sz="1800" dirty="0">
                <a:latin typeface="+mj-lt"/>
              </a:rPr>
              <a:t>(1/2)</a:t>
            </a:r>
            <a:endParaRPr lang="en-US" sz="1800" dirty="0"/>
          </a:p>
        </p:txBody>
      </p:sp>
    </p:spTree>
    <p:extLst>
      <p:ext uri="{BB962C8B-B14F-4D97-AF65-F5344CB8AC3E}">
        <p14:creationId xmlns:p14="http://schemas.microsoft.com/office/powerpoint/2010/main" val="1436397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C03A256-249C-3142-74B5-095F07CF793C}"/>
              </a:ext>
            </a:extLst>
          </p:cNvPr>
          <p:cNvSpPr>
            <a:spLocks noGrp="1"/>
          </p:cNvSpPr>
          <p:nvPr>
            <p:ph type="sldNum" sz="quarter" idx="12"/>
          </p:nvPr>
        </p:nvSpPr>
        <p:spPr/>
        <p:txBody>
          <a:bodyPr/>
          <a:lstStyle/>
          <a:p>
            <a:fld id="{A68F81FF-A8B7-8E49-9D5B-3CAD5ADFEE36}" type="slidenum">
              <a:rPr lang="en-US" smtClean="0"/>
              <a:t>17</a:t>
            </a:fld>
            <a:endParaRPr lang="en-US"/>
          </a:p>
        </p:txBody>
      </p:sp>
      <p:pic>
        <p:nvPicPr>
          <p:cNvPr id="11" name="Content Placeholder 10">
            <a:extLst>
              <a:ext uri="{FF2B5EF4-FFF2-40B4-BE49-F238E27FC236}">
                <a16:creationId xmlns:a16="http://schemas.microsoft.com/office/drawing/2014/main" id="{A99A2B01-966F-1B74-C3F6-E030472B2910}"/>
              </a:ext>
            </a:extLst>
          </p:cNvPr>
          <p:cNvPicPr>
            <a:picLocks noGrp="1" noChangeAspect="1"/>
          </p:cNvPicPr>
          <p:nvPr>
            <p:ph sz="half" idx="2"/>
          </p:nvPr>
        </p:nvPicPr>
        <p:blipFill>
          <a:blip r:embed="rId3"/>
          <a:stretch>
            <a:fillRect/>
          </a:stretch>
        </p:blipFill>
        <p:spPr>
          <a:xfrm>
            <a:off x="317500" y="1549400"/>
            <a:ext cx="10403786" cy="4806950"/>
          </a:xfrm>
        </p:spPr>
      </p:pic>
      <p:sp>
        <p:nvSpPr>
          <p:cNvPr id="13" name="Title 5">
            <a:extLst>
              <a:ext uri="{FF2B5EF4-FFF2-40B4-BE49-F238E27FC236}">
                <a16:creationId xmlns:a16="http://schemas.microsoft.com/office/drawing/2014/main" id="{F9C9C0EE-CA4A-EA9B-A8D7-D85C5536FF94}"/>
              </a:ext>
            </a:extLst>
          </p:cNvPr>
          <p:cNvSpPr>
            <a:spLocks noGrp="1"/>
          </p:cNvSpPr>
          <p:nvPr>
            <p:ph type="title"/>
          </p:nvPr>
        </p:nvSpPr>
        <p:spPr>
          <a:xfrm>
            <a:off x="317500" y="25400"/>
            <a:ext cx="11557000" cy="1068518"/>
          </a:xfrm>
        </p:spPr>
        <p:txBody>
          <a:bodyPr>
            <a:noAutofit/>
          </a:bodyPr>
          <a:lstStyle/>
          <a:p>
            <a:r>
              <a:rPr lang="en-US" sz="3800" dirty="0">
                <a:latin typeface="+mj-lt"/>
              </a:rPr>
              <a:t>2. Whether an External Expert is </a:t>
            </a:r>
            <a:br>
              <a:rPr lang="en-US" sz="3800" dirty="0">
                <a:latin typeface="+mj-lt"/>
              </a:rPr>
            </a:br>
            <a:r>
              <a:rPr lang="en-US" sz="3800" dirty="0">
                <a:latin typeface="+mj-lt"/>
              </a:rPr>
              <a:t>						a Subcontractor </a:t>
            </a:r>
            <a:r>
              <a:rPr lang="en-US" sz="1800" dirty="0">
                <a:latin typeface="+mj-lt"/>
              </a:rPr>
              <a:t>(2/2)</a:t>
            </a:r>
            <a:endParaRPr lang="en-US" sz="1800" dirty="0"/>
          </a:p>
        </p:txBody>
      </p:sp>
    </p:spTree>
    <p:extLst>
      <p:ext uri="{BB962C8B-B14F-4D97-AF65-F5344CB8AC3E}">
        <p14:creationId xmlns:p14="http://schemas.microsoft.com/office/powerpoint/2010/main" val="4128158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13D708B-E314-0B2C-8AA5-307DF11734C6}"/>
              </a:ext>
            </a:extLst>
          </p:cNvPr>
          <p:cNvSpPr txBox="1"/>
          <p:nvPr/>
        </p:nvSpPr>
        <p:spPr>
          <a:xfrm>
            <a:off x="914400" y="579120"/>
            <a:ext cx="6482080" cy="186944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6" name="TextBox 5">
            <a:extLst>
              <a:ext uri="{FF2B5EF4-FFF2-40B4-BE49-F238E27FC236}">
                <a16:creationId xmlns:a16="http://schemas.microsoft.com/office/drawing/2014/main" id="{F425967B-D310-C466-47B7-BF6DC032439D}"/>
              </a:ext>
            </a:extLst>
          </p:cNvPr>
          <p:cNvSpPr txBox="1"/>
          <p:nvPr/>
        </p:nvSpPr>
        <p:spPr>
          <a:xfrm>
            <a:off x="486400" y="182880"/>
            <a:ext cx="4805680" cy="802640"/>
          </a:xfrm>
          <a:prstGeom prst="rect">
            <a:avLst/>
          </a:prstGeom>
        </p:spPr>
        <p:txBody>
          <a:bodyPr vert="horz" wrap="square" lIns="91440" tIns="45720" rIns="91440" bIns="45720" rtlCol="0" anchor="b">
            <a:normAutofit/>
          </a:bodyPr>
          <a:lstStyle/>
          <a:p>
            <a:pPr marL="342900" marR="0" lvl="0" indent="-342900" algn="just" defTabSz="914400" rtl="0" eaLnBrk="1" fontAlgn="auto" latinLnBrk="0" hangingPunct="1">
              <a:lnSpc>
                <a:spcPts val="2400"/>
              </a:lnSpc>
              <a:spcBef>
                <a:spcPts val="0"/>
              </a:spcBef>
              <a:spcAft>
                <a:spcPts val="0"/>
              </a:spcAft>
              <a:buClrTx/>
              <a:buSzTx/>
              <a:buFont typeface="+mj-lt"/>
              <a:buAutoNum type="arabicPeriod"/>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Are you using the work of an individual with expertise outside your competence</a:t>
            </a:r>
            <a:r>
              <a:rPr kumimoji="0" lang="en-US" sz="1600" b="1" i="0" u="none" strike="noStrike" kern="1200" cap="none" spc="0" normalizeH="0" baseline="0" noProof="0" dirty="0">
                <a:ln>
                  <a:noFill/>
                </a:ln>
                <a:solidFill>
                  <a:srgbClr val="494949"/>
                </a:solidFill>
                <a:effectLst/>
                <a:uLnTx/>
                <a:uFillTx/>
                <a:latin typeface="Arial" panose="020B0604020202020204"/>
                <a:ea typeface="+mn-ea"/>
                <a:cs typeface="+mn-cs"/>
              </a:rPr>
              <a:t>?</a:t>
            </a: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 </a:t>
            </a:r>
          </a:p>
        </p:txBody>
      </p:sp>
      <p:sp>
        <p:nvSpPr>
          <p:cNvPr id="10" name="TextBox 9">
            <a:extLst>
              <a:ext uri="{FF2B5EF4-FFF2-40B4-BE49-F238E27FC236}">
                <a16:creationId xmlns:a16="http://schemas.microsoft.com/office/drawing/2014/main" id="{F424B2DE-13D9-C9B6-4111-E806A899B175}"/>
              </a:ext>
            </a:extLst>
          </p:cNvPr>
          <p:cNvSpPr txBox="1"/>
          <p:nvPr/>
        </p:nvSpPr>
        <p:spPr>
          <a:xfrm>
            <a:off x="497840" y="1811507"/>
            <a:ext cx="4947920" cy="782320"/>
          </a:xfrm>
          <a:prstGeom prst="rect">
            <a:avLst/>
          </a:prstGeom>
        </p:spPr>
        <p:txBody>
          <a:bodyPr vert="horz" wrap="square" lIns="91440" tIns="45720" rIns="91440" bIns="45720" rtlCol="0" anchor="b">
            <a:normAutofit/>
          </a:bodyPr>
          <a:lstStyle/>
          <a:p>
            <a:pPr marL="346075" marR="0" lvl="0" indent="-346075" algn="just" defTabSz="914400" rtl="0" eaLnBrk="1" fontAlgn="auto" latinLnBrk="0" hangingPunct="1">
              <a:lnSpc>
                <a:spcPts val="24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2. 	Is the individual employed by the firm (regardless of the legal form of the employment)</a:t>
            </a:r>
            <a:r>
              <a:rPr kumimoji="0" lang="en-US" sz="1600" b="1" i="0" u="none" strike="noStrike" kern="1200" cap="none" spc="0" normalizeH="0" baseline="0" noProof="0" dirty="0">
                <a:ln>
                  <a:noFill/>
                </a:ln>
                <a:solidFill>
                  <a:srgbClr val="494949"/>
                </a:solidFill>
                <a:effectLst/>
                <a:uLnTx/>
                <a:uFillTx/>
                <a:latin typeface="Arial" panose="020B0604020202020204"/>
                <a:ea typeface="+mn-ea"/>
                <a:cs typeface="+mn-cs"/>
              </a:rPr>
              <a:t>?</a:t>
            </a: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 </a:t>
            </a: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
        <p:nvSpPr>
          <p:cNvPr id="11" name="Arrow: Down 10">
            <a:extLst>
              <a:ext uri="{FF2B5EF4-FFF2-40B4-BE49-F238E27FC236}">
                <a16:creationId xmlns:a16="http://schemas.microsoft.com/office/drawing/2014/main" id="{578D42C5-7636-E53D-164E-D0C565AD6AF0}"/>
              </a:ext>
            </a:extLst>
          </p:cNvPr>
          <p:cNvSpPr/>
          <p:nvPr/>
        </p:nvSpPr>
        <p:spPr>
          <a:xfrm>
            <a:off x="2265680" y="1000125"/>
            <a:ext cx="1148080" cy="802640"/>
          </a:xfrm>
          <a:prstGeom prst="down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Yes</a:t>
            </a:r>
          </a:p>
        </p:txBody>
      </p:sp>
      <p:sp>
        <p:nvSpPr>
          <p:cNvPr id="14" name="Rectangle: Rounded Corners 13">
            <a:extLst>
              <a:ext uri="{FF2B5EF4-FFF2-40B4-BE49-F238E27FC236}">
                <a16:creationId xmlns:a16="http://schemas.microsoft.com/office/drawing/2014/main" id="{941BEB83-0F27-49D5-306D-C9B478CC8688}"/>
              </a:ext>
            </a:extLst>
          </p:cNvPr>
          <p:cNvSpPr/>
          <p:nvPr/>
        </p:nvSpPr>
        <p:spPr>
          <a:xfrm>
            <a:off x="7047297" y="1666743"/>
            <a:ext cx="4985886" cy="838935"/>
          </a:xfrm>
          <a:prstGeom prst="roundRect">
            <a:avLst/>
          </a:prstGeom>
          <a:solidFill>
            <a:srgbClr val="F2F2F2"/>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E65722"/>
                </a:solidFill>
                <a:effectLst/>
                <a:uLnTx/>
                <a:uFillTx/>
                <a:latin typeface="Arial" panose="020B0604020202020204"/>
                <a:ea typeface="+mn-ea"/>
                <a:cs typeface="+mn-cs"/>
              </a:rPr>
              <a:t>Subject to the provisions of the Code</a:t>
            </a:r>
            <a:endParaRPr kumimoji="0" lang="en-US" sz="1600" b="0" i="0" u="none" strike="noStrike" kern="1200" cap="none" spc="0" normalizeH="0" baseline="0" noProof="0" dirty="0">
              <a:ln>
                <a:noFill/>
              </a:ln>
              <a:solidFill>
                <a:srgbClr val="E65722"/>
              </a:solidFill>
              <a:effectLst/>
              <a:uLnTx/>
              <a:uFillTx/>
              <a:latin typeface="Arial" panose="020B0604020202020204"/>
              <a:ea typeface="+mn-ea"/>
              <a:cs typeface="Arial" panose="020B0604020202020204"/>
            </a:endParaRPr>
          </a:p>
        </p:txBody>
      </p:sp>
      <p:sp>
        <p:nvSpPr>
          <p:cNvPr id="15" name="Rectangle: Rounded Corners 14">
            <a:extLst>
              <a:ext uri="{FF2B5EF4-FFF2-40B4-BE49-F238E27FC236}">
                <a16:creationId xmlns:a16="http://schemas.microsoft.com/office/drawing/2014/main" id="{A9B8746E-9A97-EA7B-485D-3EA7C978DE64}"/>
              </a:ext>
            </a:extLst>
          </p:cNvPr>
          <p:cNvSpPr/>
          <p:nvPr/>
        </p:nvSpPr>
        <p:spPr>
          <a:xfrm>
            <a:off x="1153090" y="5843024"/>
            <a:ext cx="3281051" cy="523240"/>
          </a:xfrm>
          <a:prstGeom prst="roundRect">
            <a:avLst/>
          </a:prstGeom>
          <a:solidFill>
            <a:srgbClr val="FFFF0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E65722"/>
                </a:solidFill>
                <a:effectLst/>
                <a:uLnTx/>
                <a:uFillTx/>
                <a:latin typeface="Arial" panose="020B0604020202020204"/>
                <a:ea typeface="+mn-ea"/>
                <a:cs typeface="+mn-cs"/>
              </a:rPr>
              <a:t>Section 390</a:t>
            </a:r>
          </a:p>
        </p:txBody>
      </p:sp>
      <p:sp>
        <p:nvSpPr>
          <p:cNvPr id="27" name="TextBox 26">
            <a:extLst>
              <a:ext uri="{FF2B5EF4-FFF2-40B4-BE49-F238E27FC236}">
                <a16:creationId xmlns:a16="http://schemas.microsoft.com/office/drawing/2014/main" id="{7D1C43CF-52E4-77A6-A879-5E3B8B9E362C}"/>
              </a:ext>
            </a:extLst>
          </p:cNvPr>
          <p:cNvSpPr txBox="1"/>
          <p:nvPr/>
        </p:nvSpPr>
        <p:spPr>
          <a:xfrm>
            <a:off x="1153090" y="5228559"/>
            <a:ext cx="5039360" cy="52324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B5494"/>
                </a:solidFill>
                <a:effectLst/>
                <a:uLnTx/>
                <a:uFillTx/>
                <a:latin typeface="Arial" panose="020B0604020202020204"/>
                <a:ea typeface="+mn-ea"/>
                <a:cs typeface="+mn-cs"/>
              </a:rPr>
              <a:t>EXTERNAL EXPERT</a:t>
            </a:r>
          </a:p>
        </p:txBody>
      </p:sp>
      <p:sp>
        <p:nvSpPr>
          <p:cNvPr id="29" name="Arrow: Right 28">
            <a:extLst>
              <a:ext uri="{FF2B5EF4-FFF2-40B4-BE49-F238E27FC236}">
                <a16:creationId xmlns:a16="http://schemas.microsoft.com/office/drawing/2014/main" id="{E165A130-40A5-E1A8-014A-D4B4F1D537B7}"/>
              </a:ext>
            </a:extLst>
          </p:cNvPr>
          <p:cNvSpPr/>
          <p:nvPr/>
        </p:nvSpPr>
        <p:spPr>
          <a:xfrm>
            <a:off x="5799695" y="1648397"/>
            <a:ext cx="944880" cy="914400"/>
          </a:xfrm>
          <a:prstGeom prst="right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Yes</a:t>
            </a:r>
          </a:p>
        </p:txBody>
      </p:sp>
      <p:sp>
        <p:nvSpPr>
          <p:cNvPr id="30" name="Arrow: Down 29">
            <a:extLst>
              <a:ext uri="{FF2B5EF4-FFF2-40B4-BE49-F238E27FC236}">
                <a16:creationId xmlns:a16="http://schemas.microsoft.com/office/drawing/2014/main" id="{6680A7CD-E1DD-C713-4964-62554CAA37FC}"/>
              </a:ext>
            </a:extLst>
          </p:cNvPr>
          <p:cNvSpPr/>
          <p:nvPr/>
        </p:nvSpPr>
        <p:spPr>
          <a:xfrm>
            <a:off x="2265680" y="2972771"/>
            <a:ext cx="1061620" cy="679450"/>
          </a:xfrm>
          <a:prstGeom prst="downArrow">
            <a:avLst/>
          </a:prstGeom>
          <a:solidFill>
            <a:schemeClr val="tx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No</a:t>
            </a:r>
          </a:p>
        </p:txBody>
      </p:sp>
      <p:sp>
        <p:nvSpPr>
          <p:cNvPr id="33" name="TextBox 32">
            <a:extLst>
              <a:ext uri="{FF2B5EF4-FFF2-40B4-BE49-F238E27FC236}">
                <a16:creationId xmlns:a16="http://schemas.microsoft.com/office/drawing/2014/main" id="{20BFE51D-1AF0-728B-62C8-CDBCE05966D5}"/>
              </a:ext>
            </a:extLst>
          </p:cNvPr>
          <p:cNvSpPr txBox="1"/>
          <p:nvPr/>
        </p:nvSpPr>
        <p:spPr>
          <a:xfrm>
            <a:off x="408990" y="3689953"/>
            <a:ext cx="4947920" cy="782320"/>
          </a:xfrm>
          <a:prstGeom prst="rect">
            <a:avLst/>
          </a:prstGeom>
        </p:spPr>
        <p:txBody>
          <a:bodyPr vert="horz" wrap="square" lIns="91440" tIns="45720" rIns="91440" bIns="45720" rtlCol="0" anchor="b">
            <a:normAutofit/>
          </a:bodyPr>
          <a:lstStyle/>
          <a:p>
            <a:pPr marL="461963" marR="0" lvl="0" indent="-404813" algn="just" defTabSz="914400" rtl="0" eaLnBrk="1" fontAlgn="auto" latinLnBrk="0" hangingPunct="1">
              <a:lnSpc>
                <a:spcPts val="24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3. 	Do you have direction, supervision and review over the individual’s work? </a:t>
            </a: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
        <p:nvSpPr>
          <p:cNvPr id="34" name="Arrow: Down 33">
            <a:extLst>
              <a:ext uri="{FF2B5EF4-FFF2-40B4-BE49-F238E27FC236}">
                <a16:creationId xmlns:a16="http://schemas.microsoft.com/office/drawing/2014/main" id="{553C52CD-39E7-7FA4-2F86-573E489E6ABC}"/>
              </a:ext>
            </a:extLst>
          </p:cNvPr>
          <p:cNvSpPr/>
          <p:nvPr/>
        </p:nvSpPr>
        <p:spPr>
          <a:xfrm>
            <a:off x="2352140" y="4593388"/>
            <a:ext cx="1061620" cy="679450"/>
          </a:xfrm>
          <a:prstGeom prst="downArrow">
            <a:avLst/>
          </a:prstGeom>
          <a:solidFill>
            <a:schemeClr val="tx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No</a:t>
            </a:r>
          </a:p>
        </p:txBody>
      </p:sp>
      <p:sp>
        <p:nvSpPr>
          <p:cNvPr id="35" name="Arrow: Right 34">
            <a:extLst>
              <a:ext uri="{FF2B5EF4-FFF2-40B4-BE49-F238E27FC236}">
                <a16:creationId xmlns:a16="http://schemas.microsoft.com/office/drawing/2014/main" id="{D8DCC84C-D8D6-DD9B-6280-897968C70C2B}"/>
              </a:ext>
            </a:extLst>
          </p:cNvPr>
          <p:cNvSpPr/>
          <p:nvPr/>
        </p:nvSpPr>
        <p:spPr>
          <a:xfrm>
            <a:off x="5799695" y="3652221"/>
            <a:ext cx="944880" cy="914400"/>
          </a:xfrm>
          <a:prstGeom prst="right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Yes</a:t>
            </a:r>
          </a:p>
        </p:txBody>
      </p:sp>
      <p:sp>
        <p:nvSpPr>
          <p:cNvPr id="36" name="Rectangle: Rounded Corners 35">
            <a:extLst>
              <a:ext uri="{FF2B5EF4-FFF2-40B4-BE49-F238E27FC236}">
                <a16:creationId xmlns:a16="http://schemas.microsoft.com/office/drawing/2014/main" id="{5F101788-B1C3-6F51-8DDF-F663B83B60AA}"/>
              </a:ext>
            </a:extLst>
          </p:cNvPr>
          <p:cNvSpPr/>
          <p:nvPr/>
        </p:nvSpPr>
        <p:spPr>
          <a:xfrm>
            <a:off x="7047297" y="3593301"/>
            <a:ext cx="4985886" cy="980616"/>
          </a:xfrm>
          <a:prstGeom prst="roundRect">
            <a:avLst/>
          </a:prstGeom>
          <a:solidFill>
            <a:srgbClr val="F2F2F2"/>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E65722"/>
                </a:solidFill>
                <a:effectLst/>
                <a:uLnTx/>
                <a:uFillTx/>
                <a:latin typeface="Arial" panose="020B0604020202020204"/>
                <a:ea typeface="+mn-ea"/>
                <a:cs typeface="+mn-cs"/>
              </a:rPr>
              <a:t>PA subject to the provisions of the Code, including R220.7, Using the Work of Others</a:t>
            </a:r>
            <a:endParaRPr kumimoji="0" lang="en-US" sz="1600" b="0" i="0" u="none" strike="noStrike" kern="1200" cap="none" spc="0" normalizeH="0" baseline="0" noProof="0" dirty="0">
              <a:ln>
                <a:noFill/>
              </a:ln>
              <a:solidFill>
                <a:srgbClr val="E65722"/>
              </a:solidFill>
              <a:effectLst/>
              <a:uLnTx/>
              <a:uFillTx/>
              <a:latin typeface="Arial" panose="020B0604020202020204"/>
              <a:ea typeface="+mn-ea"/>
              <a:cs typeface="Arial" panose="020B0604020202020204"/>
            </a:endParaRPr>
          </a:p>
        </p:txBody>
      </p:sp>
    </p:spTree>
    <p:extLst>
      <p:ext uri="{BB962C8B-B14F-4D97-AF65-F5344CB8AC3E}">
        <p14:creationId xmlns:p14="http://schemas.microsoft.com/office/powerpoint/2010/main" val="3979522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B73EAA11-730D-DBD6-782C-463803C47D33}"/>
              </a:ext>
            </a:extLst>
          </p:cNvPr>
          <p:cNvSpPr>
            <a:spLocks noGrp="1"/>
          </p:cNvSpPr>
          <p:nvPr>
            <p:ph type="pic" idx="1"/>
          </p:nvPr>
        </p:nvSpPr>
        <p:spPr>
          <a:xfrm>
            <a:off x="4453247" y="1357313"/>
            <a:ext cx="7271815" cy="4663477"/>
          </a:xfrm>
          <a:solidFill>
            <a:schemeClr val="accent6">
              <a:lumMod val="20000"/>
              <a:lumOff val="80000"/>
            </a:schemeClr>
          </a:solidFill>
        </p:spPr>
        <p:txBody>
          <a:bodyPr>
            <a:noAutofit/>
          </a:bodyPr>
          <a:lstStyle/>
          <a:p>
            <a:pPr>
              <a:lnSpc>
                <a:spcPct val="114000"/>
              </a:lnSpc>
              <a:spcBef>
                <a:spcPts val="600"/>
              </a:spcBef>
              <a:spcAft>
                <a:spcPts val="600"/>
              </a:spcAft>
            </a:pPr>
            <a:r>
              <a:rPr lang="en-US" sz="2000" b="1" dirty="0">
                <a:latin typeface="Arial" panose="020B0604020202020204" pitchFamily="34" charset="0"/>
                <a:cs typeface="Arial" panose="020B0604020202020204" pitchFamily="34" charset="0"/>
              </a:rPr>
              <a:t>TF Response:</a:t>
            </a:r>
          </a:p>
          <a:p>
            <a:pPr>
              <a:lnSpc>
                <a:spcPct val="114000"/>
              </a:lnSpc>
              <a:spcBef>
                <a:spcPts val="600"/>
              </a:spcBef>
              <a:spcAft>
                <a:spcPts val="600"/>
              </a:spcAft>
            </a:pPr>
            <a:r>
              <a:rPr lang="en-US" sz="2000" dirty="0">
                <a:latin typeface="Arial" panose="020B0604020202020204" pitchFamily="34" charset="0"/>
                <a:cs typeface="Arial" panose="020B0604020202020204" pitchFamily="34" charset="0"/>
              </a:rPr>
              <a:t>PA’s Competence </a:t>
            </a:r>
            <a:r>
              <a:rPr lang="en-US" sz="2000" b="1" dirty="0">
                <a:solidFill>
                  <a:schemeClr val="accent6"/>
                </a:solidFill>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rPr>
              <a:t> PA’s Expertise</a:t>
            </a:r>
          </a:p>
          <a:p>
            <a:pPr marL="511175" indent="-457200">
              <a:lnSpc>
                <a:spcPct val="114000"/>
              </a:lnSpc>
              <a:spcBef>
                <a:spcPts val="600"/>
              </a:spcBef>
              <a:spcAft>
                <a:spcPts val="600"/>
              </a:spcAft>
              <a:buFont typeface="Courier New" panose="02070309020205020404" pitchFamily="49" charset="0"/>
              <a:buChar char="o"/>
            </a:pPr>
            <a:r>
              <a:rPr lang="en-US" sz="2000" dirty="0">
                <a:latin typeface="Arial" panose="020B0604020202020204" pitchFamily="34" charset="0"/>
                <a:cs typeface="Arial" panose="020B0604020202020204" pitchFamily="34" charset="0"/>
              </a:rPr>
              <a:t>Competence: Refers to the PA’s obligation to comply with the FP of PC&amp;DC [R113.1]</a:t>
            </a:r>
          </a:p>
          <a:p>
            <a:pPr marL="511175" indent="-457200">
              <a:lnSpc>
                <a:spcPct val="114000"/>
              </a:lnSpc>
              <a:spcBef>
                <a:spcPts val="600"/>
              </a:spcBef>
              <a:spcAft>
                <a:spcPts val="600"/>
              </a:spcAft>
              <a:buFont typeface="Courier New" panose="02070309020205020404" pitchFamily="49" charset="0"/>
              <a:buChar char="o"/>
            </a:pPr>
            <a:r>
              <a:rPr lang="en-US" sz="2000" dirty="0">
                <a:latin typeface="Arial" panose="020B0604020202020204" pitchFamily="34" charset="0"/>
                <a:cs typeface="Arial" panose="020B0604020202020204" pitchFamily="34" charset="0"/>
              </a:rPr>
              <a:t>General expectation to attain and maintain professional knowledge and skills at the level required to ensure that a client or employing organization receives competent professional service</a:t>
            </a:r>
          </a:p>
          <a:p>
            <a:pPr marL="511175" indent="-457200">
              <a:lnSpc>
                <a:spcPct val="114000"/>
              </a:lnSpc>
              <a:spcBef>
                <a:spcPts val="600"/>
              </a:spcBef>
              <a:spcAft>
                <a:spcPts val="600"/>
              </a:spcAft>
              <a:buFont typeface="Courier New" panose="02070309020205020404" pitchFamily="49" charset="0"/>
              <a:buChar char="o"/>
            </a:pPr>
            <a:r>
              <a:rPr lang="en-US" sz="2000" dirty="0">
                <a:latin typeface="Arial" panose="020B0604020202020204" pitchFamily="34" charset="0"/>
                <a:cs typeface="Arial" panose="020B0604020202020204" pitchFamily="34" charset="0"/>
              </a:rPr>
              <a:t>However, the PA might not have the expertise (i.e., skills, knowledge and experience in a particular field) for a specialized subject matter</a:t>
            </a:r>
          </a:p>
        </p:txBody>
      </p:sp>
      <p:sp>
        <p:nvSpPr>
          <p:cNvPr id="4" name="Slide Number Placeholder 3">
            <a:extLst>
              <a:ext uri="{FF2B5EF4-FFF2-40B4-BE49-F238E27FC236}">
                <a16:creationId xmlns:a16="http://schemas.microsoft.com/office/drawing/2014/main" id="{69942CF2-4F2D-A730-F187-7731E3543ED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5" name="Content Placeholder 4">
            <a:extLst>
              <a:ext uri="{FF2B5EF4-FFF2-40B4-BE49-F238E27FC236}">
                <a16:creationId xmlns:a16="http://schemas.microsoft.com/office/drawing/2014/main" id="{7F73D06D-07F7-4DDD-1938-7583B31E2D64}"/>
              </a:ext>
            </a:extLst>
          </p:cNvPr>
          <p:cNvSpPr>
            <a:spLocks noGrp="1"/>
          </p:cNvSpPr>
          <p:nvPr>
            <p:ph sz="half" idx="2"/>
          </p:nvPr>
        </p:nvSpPr>
        <p:spPr>
          <a:xfrm>
            <a:off x="550065" y="2702228"/>
            <a:ext cx="3440044" cy="1453543"/>
          </a:xfrm>
        </p:spPr>
        <p:txBody>
          <a:bodyPr>
            <a:normAutofit/>
          </a:bodyPr>
          <a:lstStyle/>
          <a:p>
            <a:pPr marL="0" indent="0">
              <a:buNone/>
            </a:pPr>
            <a:r>
              <a:rPr lang="en-US" sz="2500" dirty="0">
                <a:latin typeface="Arial" panose="020B0604020202020204" pitchFamily="34" charset="0"/>
                <a:cs typeface="Arial" panose="020B0604020202020204" pitchFamily="34" charset="0"/>
              </a:rPr>
              <a:t>Does the PA’s competence equate to the PA’s expertise?</a:t>
            </a:r>
          </a:p>
        </p:txBody>
      </p:sp>
      <p:sp>
        <p:nvSpPr>
          <p:cNvPr id="6" name="Title 5">
            <a:extLst>
              <a:ext uri="{FF2B5EF4-FFF2-40B4-BE49-F238E27FC236}">
                <a16:creationId xmlns:a16="http://schemas.microsoft.com/office/drawing/2014/main" id="{6F510544-73A8-309F-2C47-81E2AF4F5DC6}"/>
              </a:ext>
            </a:extLst>
          </p:cNvPr>
          <p:cNvSpPr>
            <a:spLocks noGrp="1"/>
          </p:cNvSpPr>
          <p:nvPr>
            <p:ph type="title"/>
          </p:nvPr>
        </p:nvSpPr>
        <p:spPr>
          <a:xfrm>
            <a:off x="466938" y="41145"/>
            <a:ext cx="10515600" cy="1068518"/>
          </a:xfrm>
        </p:spPr>
        <p:txBody>
          <a:bodyPr>
            <a:noAutofit/>
          </a:bodyPr>
          <a:lstStyle/>
          <a:p>
            <a:r>
              <a:rPr lang="en-US" sz="3800" dirty="0">
                <a:latin typeface="+mj-lt"/>
              </a:rPr>
              <a:t>3. Competence vs Expertise </a:t>
            </a:r>
            <a:r>
              <a:rPr lang="en-US" sz="1800" dirty="0">
                <a:latin typeface="+mj-lt"/>
              </a:rPr>
              <a:t>(1/2)</a:t>
            </a:r>
            <a:endParaRPr lang="en-US" sz="1800" dirty="0"/>
          </a:p>
        </p:txBody>
      </p:sp>
    </p:spTree>
    <p:extLst>
      <p:ext uri="{BB962C8B-B14F-4D97-AF65-F5344CB8AC3E}">
        <p14:creationId xmlns:p14="http://schemas.microsoft.com/office/powerpoint/2010/main" val="1259869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7CE7F3-C74C-F7DF-3745-56B35D607993}"/>
              </a:ext>
            </a:extLst>
          </p:cNvPr>
          <p:cNvSpPr>
            <a:spLocks noGrp="1"/>
          </p:cNvSpPr>
          <p:nvPr>
            <p:ph sz="half" idx="2"/>
          </p:nvPr>
        </p:nvSpPr>
        <p:spPr>
          <a:xfrm>
            <a:off x="269965" y="2104519"/>
            <a:ext cx="8596633" cy="4052622"/>
          </a:xfrm>
        </p:spPr>
        <p:txBody>
          <a:bodyPr>
            <a:normAutofit/>
          </a:bodyPr>
          <a:lstStyle/>
          <a:p>
            <a:pPr marL="0" indent="0">
              <a:buNone/>
            </a:pPr>
            <a:r>
              <a:rPr lang="en-US" sz="2500">
                <a:latin typeface="+mj-lt"/>
              </a:rPr>
              <a:t>IESBA to consider significant comments from the ED feedback and the TF’s:</a:t>
            </a:r>
          </a:p>
          <a:p>
            <a:pPr>
              <a:buFont typeface="Wingdings" panose="05000000000000000000" pitchFamily="2" charset="2"/>
              <a:buChar char="Ø"/>
            </a:pPr>
            <a:r>
              <a:rPr lang="en-US" sz="2500">
                <a:latin typeface="+mj-lt"/>
              </a:rPr>
              <a:t>Proposed responses (Agenda Item 3A)</a:t>
            </a:r>
          </a:p>
          <a:p>
            <a:pPr>
              <a:buFont typeface="Wingdings" panose="05000000000000000000" pitchFamily="2" charset="2"/>
              <a:buChar char="Ø"/>
            </a:pPr>
            <a:r>
              <a:rPr lang="en-US" sz="2500">
                <a:latin typeface="+mj-lt"/>
              </a:rPr>
              <a:t>Related revisions to the ED (Agenda Items 3B to 3G)</a:t>
            </a:r>
          </a:p>
        </p:txBody>
      </p:sp>
      <p:sp>
        <p:nvSpPr>
          <p:cNvPr id="5" name="Slide Number Placeholder 4">
            <a:extLst>
              <a:ext uri="{FF2B5EF4-FFF2-40B4-BE49-F238E27FC236}">
                <a16:creationId xmlns:a16="http://schemas.microsoft.com/office/drawing/2014/main" id="{5D98BBF5-B786-68E8-17AD-1BE1A33A5CF8}"/>
              </a:ext>
            </a:extLst>
          </p:cNvPr>
          <p:cNvSpPr>
            <a:spLocks noGrp="1"/>
          </p:cNvSpPr>
          <p:nvPr>
            <p:ph type="sldNum" sz="quarter" idx="12"/>
          </p:nvPr>
        </p:nvSpPr>
        <p:spPr/>
        <p:txBody>
          <a:bodyPr/>
          <a:lstStyle/>
          <a:p>
            <a:fld id="{A68F81FF-A8B7-8E49-9D5B-3CAD5ADFEE36}" type="slidenum">
              <a:rPr lang="en-US" smtClean="0"/>
              <a:pPr/>
              <a:t>2</a:t>
            </a:fld>
            <a:endParaRPr lang="en-US"/>
          </a:p>
        </p:txBody>
      </p:sp>
      <p:sp>
        <p:nvSpPr>
          <p:cNvPr id="6" name="Title 1">
            <a:extLst>
              <a:ext uri="{FF2B5EF4-FFF2-40B4-BE49-F238E27FC236}">
                <a16:creationId xmlns:a16="http://schemas.microsoft.com/office/drawing/2014/main" id="{FE00F1FF-0645-EF5E-E9CB-14295BF6752C}"/>
              </a:ext>
            </a:extLst>
          </p:cNvPr>
          <p:cNvSpPr>
            <a:spLocks noGrp="1"/>
          </p:cNvSpPr>
          <p:nvPr>
            <p:ph type="title"/>
          </p:nvPr>
        </p:nvSpPr>
        <p:spPr>
          <a:xfrm>
            <a:off x="269965" y="0"/>
            <a:ext cx="10515600" cy="1068518"/>
          </a:xfrm>
        </p:spPr>
        <p:txBody>
          <a:bodyPr/>
          <a:lstStyle/>
          <a:p>
            <a:r>
              <a:rPr lang="en-US">
                <a:latin typeface="+mj-lt"/>
              </a:rPr>
              <a:t>Objective</a:t>
            </a:r>
          </a:p>
        </p:txBody>
      </p:sp>
    </p:spTree>
    <p:extLst>
      <p:ext uri="{BB962C8B-B14F-4D97-AF65-F5344CB8AC3E}">
        <p14:creationId xmlns:p14="http://schemas.microsoft.com/office/powerpoint/2010/main" val="35223096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B73EAA11-730D-DBD6-782C-463803C47D33}"/>
              </a:ext>
            </a:extLst>
          </p:cNvPr>
          <p:cNvSpPr>
            <a:spLocks noGrp="1"/>
          </p:cNvSpPr>
          <p:nvPr>
            <p:ph type="pic" idx="1"/>
          </p:nvPr>
        </p:nvSpPr>
        <p:spPr>
          <a:xfrm>
            <a:off x="250176" y="2313119"/>
            <a:ext cx="11691648" cy="3660170"/>
          </a:xfrm>
          <a:solidFill>
            <a:schemeClr val="accent6">
              <a:lumMod val="20000"/>
              <a:lumOff val="80000"/>
            </a:schemeClr>
          </a:solidFill>
        </p:spPr>
        <p:txBody>
          <a:bodyPr>
            <a:noAutofit/>
          </a:bodyPr>
          <a:lstStyle/>
          <a:p>
            <a:pPr>
              <a:lnSpc>
                <a:spcPct val="114000"/>
              </a:lnSpc>
              <a:spcBef>
                <a:spcPts val="600"/>
              </a:spcBef>
              <a:spcAft>
                <a:spcPts val="600"/>
              </a:spcAft>
            </a:pPr>
            <a:r>
              <a:rPr lang="en-US" sz="2500" b="1" dirty="0">
                <a:latin typeface="Arial" panose="020B0604020202020204" pitchFamily="34" charset="0"/>
                <a:cs typeface="Arial" panose="020B0604020202020204" pitchFamily="34" charset="0"/>
              </a:rPr>
              <a:t>TF Response:</a:t>
            </a:r>
          </a:p>
          <a:p>
            <a:pPr>
              <a:lnSpc>
                <a:spcPct val="114000"/>
              </a:lnSpc>
              <a:spcBef>
                <a:spcPts val="600"/>
              </a:spcBef>
              <a:spcAft>
                <a:spcPts val="600"/>
              </a:spcAft>
            </a:pPr>
            <a:r>
              <a:rPr lang="en-US" sz="2500" dirty="0">
                <a:latin typeface="Arial" panose="020B0604020202020204" pitchFamily="34" charset="0"/>
                <a:cs typeface="Arial" panose="020B0604020202020204" pitchFamily="34" charset="0"/>
              </a:rPr>
              <a:t>Clarified in revised text</a:t>
            </a:r>
          </a:p>
        </p:txBody>
      </p:sp>
      <p:sp>
        <p:nvSpPr>
          <p:cNvPr id="4" name="Slide Number Placeholder 3">
            <a:extLst>
              <a:ext uri="{FF2B5EF4-FFF2-40B4-BE49-F238E27FC236}">
                <a16:creationId xmlns:a16="http://schemas.microsoft.com/office/drawing/2014/main" id="{69942CF2-4F2D-A730-F187-7731E3543ED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5" name="Content Placeholder 4">
            <a:extLst>
              <a:ext uri="{FF2B5EF4-FFF2-40B4-BE49-F238E27FC236}">
                <a16:creationId xmlns:a16="http://schemas.microsoft.com/office/drawing/2014/main" id="{7F73D06D-07F7-4DDD-1938-7583B31E2D64}"/>
              </a:ext>
            </a:extLst>
          </p:cNvPr>
          <p:cNvSpPr>
            <a:spLocks noGrp="1"/>
          </p:cNvSpPr>
          <p:nvPr>
            <p:ph sz="half" idx="2"/>
          </p:nvPr>
        </p:nvSpPr>
        <p:spPr>
          <a:xfrm>
            <a:off x="219303" y="1431794"/>
            <a:ext cx="11258124" cy="603381"/>
          </a:xfrm>
        </p:spPr>
        <p:txBody>
          <a:bodyPr>
            <a:normAutofit/>
          </a:bodyPr>
          <a:lstStyle/>
          <a:p>
            <a:pPr marL="0" indent="0">
              <a:buNone/>
            </a:pPr>
            <a:r>
              <a:rPr lang="en-US" sz="2500" dirty="0">
                <a:latin typeface="Arial" panose="020B0604020202020204" pitchFamily="34" charset="0"/>
                <a:cs typeface="Arial" panose="020B0604020202020204" pitchFamily="34" charset="0"/>
              </a:rPr>
              <a:t>Why is the external expert evaluated for its competence and not expertise?</a:t>
            </a:r>
          </a:p>
        </p:txBody>
      </p:sp>
      <p:sp>
        <p:nvSpPr>
          <p:cNvPr id="6" name="Title 5">
            <a:extLst>
              <a:ext uri="{FF2B5EF4-FFF2-40B4-BE49-F238E27FC236}">
                <a16:creationId xmlns:a16="http://schemas.microsoft.com/office/drawing/2014/main" id="{6F510544-73A8-309F-2C47-81E2AF4F5DC6}"/>
              </a:ext>
            </a:extLst>
          </p:cNvPr>
          <p:cNvSpPr>
            <a:spLocks noGrp="1"/>
          </p:cNvSpPr>
          <p:nvPr>
            <p:ph type="title"/>
          </p:nvPr>
        </p:nvSpPr>
        <p:spPr>
          <a:xfrm>
            <a:off x="466938" y="41145"/>
            <a:ext cx="10515600" cy="1068518"/>
          </a:xfrm>
        </p:spPr>
        <p:txBody>
          <a:bodyPr>
            <a:noAutofit/>
          </a:bodyPr>
          <a:lstStyle/>
          <a:p>
            <a:r>
              <a:rPr lang="en-US" sz="3800" dirty="0">
                <a:latin typeface="+mj-lt"/>
              </a:rPr>
              <a:t>3. Competence vs Expertise </a:t>
            </a:r>
            <a:r>
              <a:rPr lang="en-US" sz="1800" dirty="0">
                <a:latin typeface="+mj-lt"/>
              </a:rPr>
              <a:t>(2/2)</a:t>
            </a:r>
            <a:endParaRPr lang="en-US" sz="1800" dirty="0"/>
          </a:p>
        </p:txBody>
      </p:sp>
      <p:pic>
        <p:nvPicPr>
          <p:cNvPr id="10" name="Picture 9" descr="A close-up of text&#10;&#10;Description automatically generated">
            <a:extLst>
              <a:ext uri="{FF2B5EF4-FFF2-40B4-BE49-F238E27FC236}">
                <a16:creationId xmlns:a16="http://schemas.microsoft.com/office/drawing/2014/main" id="{ECE895F0-2E26-6237-8F45-2FF1CE0D6E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938" y="3632200"/>
            <a:ext cx="11180664" cy="1942108"/>
          </a:xfrm>
          <a:prstGeom prst="rect">
            <a:avLst/>
          </a:prstGeom>
        </p:spPr>
      </p:pic>
    </p:spTree>
    <p:extLst>
      <p:ext uri="{BB962C8B-B14F-4D97-AF65-F5344CB8AC3E}">
        <p14:creationId xmlns:p14="http://schemas.microsoft.com/office/powerpoint/2010/main" val="9612381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8305CBA-6E55-027E-3071-67AE27A81FC0}"/>
              </a:ext>
            </a:extLst>
          </p:cNvPr>
          <p:cNvSpPr>
            <a:spLocks noGrp="1"/>
          </p:cNvSpPr>
          <p:nvPr>
            <p:ph type="title"/>
          </p:nvPr>
        </p:nvSpPr>
        <p:spPr>
          <a:xfrm>
            <a:off x="622300" y="-12700"/>
            <a:ext cx="10515600" cy="1068518"/>
          </a:xfrm>
        </p:spPr>
        <p:txBody>
          <a:bodyPr>
            <a:normAutofit/>
          </a:bodyPr>
          <a:lstStyle/>
          <a:p>
            <a:r>
              <a:rPr lang="en-US" sz="4400" dirty="0">
                <a:latin typeface="+mj-lt"/>
              </a:rPr>
              <a:t>4. Clarification to Flowchart</a:t>
            </a:r>
            <a:endParaRPr lang="en-US" dirty="0"/>
          </a:p>
        </p:txBody>
      </p:sp>
      <p:sp>
        <p:nvSpPr>
          <p:cNvPr id="8" name="Content Placeholder 7">
            <a:extLst>
              <a:ext uri="{FF2B5EF4-FFF2-40B4-BE49-F238E27FC236}">
                <a16:creationId xmlns:a16="http://schemas.microsoft.com/office/drawing/2014/main" id="{F4152005-47B8-C2BF-932A-50293ECE6E5F}"/>
              </a:ext>
            </a:extLst>
          </p:cNvPr>
          <p:cNvSpPr>
            <a:spLocks noGrp="1"/>
          </p:cNvSpPr>
          <p:nvPr>
            <p:ph idx="1"/>
          </p:nvPr>
        </p:nvSpPr>
        <p:spPr>
          <a:xfrm>
            <a:off x="317500" y="1934544"/>
            <a:ext cx="3200400" cy="1938337"/>
          </a:xfrm>
        </p:spPr>
        <p:txBody>
          <a:bodyPr>
            <a:noAutofit/>
          </a:bodyPr>
          <a:lstStyle/>
          <a:p>
            <a:pPr marL="457200" indent="-457200">
              <a:lnSpc>
                <a:spcPct val="114000"/>
              </a:lnSpc>
              <a:spcBef>
                <a:spcPts val="600"/>
              </a:spcBef>
              <a:spcAft>
                <a:spcPts val="600"/>
              </a:spcAft>
            </a:pPr>
            <a:r>
              <a:rPr lang="en-US" sz="2000" dirty="0">
                <a:latin typeface="+mj-lt"/>
              </a:rPr>
              <a:t>The flowchart in the EM appears to indicate internal experts cannot be engagement team members</a:t>
            </a:r>
          </a:p>
          <a:p>
            <a:pPr marL="457200" indent="-457200">
              <a:lnSpc>
                <a:spcPct val="114000"/>
              </a:lnSpc>
              <a:spcBef>
                <a:spcPts val="600"/>
              </a:spcBef>
              <a:spcAft>
                <a:spcPts val="600"/>
              </a:spcAft>
            </a:pPr>
            <a:r>
              <a:rPr lang="en-US" sz="2000" dirty="0">
                <a:latin typeface="+mj-lt"/>
              </a:rPr>
              <a:t>Inconsistent with the extant Code paragraph 400.11</a:t>
            </a:r>
          </a:p>
        </p:txBody>
      </p:sp>
      <p:sp>
        <p:nvSpPr>
          <p:cNvPr id="4" name="Slide Number Placeholder 3">
            <a:extLst>
              <a:ext uri="{FF2B5EF4-FFF2-40B4-BE49-F238E27FC236}">
                <a16:creationId xmlns:a16="http://schemas.microsoft.com/office/drawing/2014/main" id="{C7685509-3164-79CA-3DEE-DE067D1AC7D4}"/>
              </a:ext>
            </a:extLst>
          </p:cNvPr>
          <p:cNvSpPr>
            <a:spLocks noGrp="1"/>
          </p:cNvSpPr>
          <p:nvPr>
            <p:ph type="sldNum" sz="quarter" idx="12"/>
          </p:nvPr>
        </p:nvSpPr>
        <p:spPr/>
        <p:txBody>
          <a:bodyPr/>
          <a:lstStyle/>
          <a:p>
            <a:fld id="{A68F81FF-A8B7-8E49-9D5B-3CAD5ADFEE36}" type="slidenum">
              <a:rPr lang="en-US" smtClean="0"/>
              <a:t>21</a:t>
            </a:fld>
            <a:endParaRPr lang="en-US"/>
          </a:p>
        </p:txBody>
      </p:sp>
      <p:pic>
        <p:nvPicPr>
          <p:cNvPr id="5" name="Picture 4">
            <a:extLst>
              <a:ext uri="{FF2B5EF4-FFF2-40B4-BE49-F238E27FC236}">
                <a16:creationId xmlns:a16="http://schemas.microsoft.com/office/drawing/2014/main" id="{34F9D3FA-E98B-0509-EF66-396D4BBEDF00}"/>
              </a:ext>
            </a:extLst>
          </p:cNvPr>
          <p:cNvPicPr>
            <a:picLocks noChangeAspect="1"/>
          </p:cNvPicPr>
          <p:nvPr/>
        </p:nvPicPr>
        <p:blipFill>
          <a:blip r:embed="rId3"/>
          <a:stretch>
            <a:fillRect/>
          </a:stretch>
        </p:blipFill>
        <p:spPr>
          <a:xfrm>
            <a:off x="3296731" y="1435100"/>
            <a:ext cx="8754502" cy="4875562"/>
          </a:xfrm>
          <a:prstGeom prst="rect">
            <a:avLst/>
          </a:prstGeom>
        </p:spPr>
      </p:pic>
    </p:spTree>
    <p:extLst>
      <p:ext uri="{BB962C8B-B14F-4D97-AF65-F5344CB8AC3E}">
        <p14:creationId xmlns:p14="http://schemas.microsoft.com/office/powerpoint/2010/main" val="2830259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B88DCC-6959-EFD3-9FFA-4D3FADB76218}"/>
              </a:ext>
            </a:extLst>
          </p:cNvPr>
          <p:cNvSpPr>
            <a:spLocks noGrp="1"/>
          </p:cNvSpPr>
          <p:nvPr>
            <p:ph type="sldNum" sz="quarter" idx="12"/>
          </p:nvPr>
        </p:nvSpPr>
        <p:spPr>
          <a:xfrm>
            <a:off x="8610600" y="4814803"/>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5" name="TextBox 4">
            <a:extLst>
              <a:ext uri="{FF2B5EF4-FFF2-40B4-BE49-F238E27FC236}">
                <a16:creationId xmlns:a16="http://schemas.microsoft.com/office/drawing/2014/main" id="{913D708B-E314-0B2C-8AA5-307DF11734C6}"/>
              </a:ext>
            </a:extLst>
          </p:cNvPr>
          <p:cNvSpPr txBox="1"/>
          <p:nvPr/>
        </p:nvSpPr>
        <p:spPr>
          <a:xfrm>
            <a:off x="914400" y="133448"/>
            <a:ext cx="6482080" cy="186944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6" name="TextBox 5">
            <a:extLst>
              <a:ext uri="{FF2B5EF4-FFF2-40B4-BE49-F238E27FC236}">
                <a16:creationId xmlns:a16="http://schemas.microsoft.com/office/drawing/2014/main" id="{F425967B-D310-C466-47B7-BF6DC032439D}"/>
              </a:ext>
            </a:extLst>
          </p:cNvPr>
          <p:cNvSpPr txBox="1"/>
          <p:nvPr/>
        </p:nvSpPr>
        <p:spPr>
          <a:xfrm>
            <a:off x="601921" y="-89437"/>
            <a:ext cx="4805680" cy="802640"/>
          </a:xfrm>
          <a:prstGeom prst="rect">
            <a:avLst/>
          </a:prstGeom>
        </p:spPr>
        <p:txBody>
          <a:bodyPr vert="horz" wrap="square" lIns="91440" tIns="45720" rIns="91440" bIns="45720" rtlCol="0" anchor="b">
            <a:normAutofit/>
          </a:bodyPr>
          <a:lstStyle/>
          <a:p>
            <a:pPr marL="342900" marR="0" lvl="0" indent="-342900" algn="just" defTabSz="914400" rtl="0" eaLnBrk="1" fontAlgn="auto" latinLnBrk="0" hangingPunct="1">
              <a:lnSpc>
                <a:spcPts val="2400"/>
              </a:lnSpc>
              <a:spcBef>
                <a:spcPts val="0"/>
              </a:spcBef>
              <a:spcAft>
                <a:spcPts val="0"/>
              </a:spcAft>
              <a:buClrTx/>
              <a:buSzTx/>
              <a:buFont typeface="+mj-lt"/>
              <a:buAutoNum type="arabicPeriod"/>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Are you using the work of an individual with expertise outside your competence</a:t>
            </a:r>
            <a:r>
              <a:rPr kumimoji="0" lang="en-US" sz="1600" b="1" i="0" u="none" strike="noStrike" kern="1200" cap="none" spc="0" normalizeH="0" baseline="0" noProof="0" dirty="0">
                <a:ln>
                  <a:noFill/>
                </a:ln>
                <a:solidFill>
                  <a:srgbClr val="494949"/>
                </a:solidFill>
                <a:effectLst/>
                <a:uLnTx/>
                <a:uFillTx/>
                <a:latin typeface="Arial" panose="020B0604020202020204"/>
                <a:ea typeface="+mn-ea"/>
                <a:cs typeface="+mn-cs"/>
              </a:rPr>
              <a:t>?</a:t>
            </a: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 </a:t>
            </a:r>
          </a:p>
        </p:txBody>
      </p:sp>
      <p:sp>
        <p:nvSpPr>
          <p:cNvPr id="8" name="TextBox 7">
            <a:extLst>
              <a:ext uri="{FF2B5EF4-FFF2-40B4-BE49-F238E27FC236}">
                <a16:creationId xmlns:a16="http://schemas.microsoft.com/office/drawing/2014/main" id="{19C51D69-92F5-9A11-5F3A-C534F161C86F}"/>
              </a:ext>
            </a:extLst>
          </p:cNvPr>
          <p:cNvSpPr txBox="1"/>
          <p:nvPr/>
        </p:nvSpPr>
        <p:spPr>
          <a:xfrm>
            <a:off x="640081" y="1176888"/>
            <a:ext cx="4795520" cy="523240"/>
          </a:xfrm>
          <a:prstGeom prst="rect">
            <a:avLst/>
          </a:prstGeom>
        </p:spPr>
        <p:txBody>
          <a:bodyPr vert="horz" wrap="square" lIns="91440" tIns="45720" rIns="91440" bIns="45720" rtlCol="0" anchor="b">
            <a:noAutofit/>
          </a:bodyPr>
          <a:lstStyle/>
          <a:p>
            <a:pPr marL="0" marR="0" lvl="0" indent="0" algn="just" defTabSz="914400" rtl="0" eaLnBrk="1" fontAlgn="auto" latinLnBrk="0" hangingPunct="1">
              <a:lnSpc>
                <a:spcPts val="24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2.  Is the individual performing audit procedures</a:t>
            </a:r>
            <a:r>
              <a:rPr kumimoji="0" lang="en-US" sz="1600" b="1" i="0" u="none" strike="noStrike" kern="1200" cap="none" spc="0" normalizeH="0" baseline="0" noProof="0" dirty="0">
                <a:ln>
                  <a:noFill/>
                </a:ln>
                <a:solidFill>
                  <a:srgbClr val="494949"/>
                </a:solidFill>
                <a:effectLst/>
                <a:uLnTx/>
                <a:uFillTx/>
                <a:latin typeface="Arial" panose="020B0604020202020204"/>
                <a:ea typeface="+mn-ea"/>
                <a:cs typeface="+mn-cs"/>
              </a:rPr>
              <a:t>?</a:t>
            </a: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
        <p:nvSpPr>
          <p:cNvPr id="10" name="TextBox 9">
            <a:extLst>
              <a:ext uri="{FF2B5EF4-FFF2-40B4-BE49-F238E27FC236}">
                <a16:creationId xmlns:a16="http://schemas.microsoft.com/office/drawing/2014/main" id="{F424B2DE-13D9-C9B6-4111-E806A899B175}"/>
              </a:ext>
            </a:extLst>
          </p:cNvPr>
          <p:cNvSpPr txBox="1"/>
          <p:nvPr/>
        </p:nvSpPr>
        <p:spPr>
          <a:xfrm>
            <a:off x="640080" y="2210781"/>
            <a:ext cx="4947920" cy="782320"/>
          </a:xfrm>
          <a:prstGeom prst="rect">
            <a:avLst/>
          </a:prstGeom>
        </p:spPr>
        <p:txBody>
          <a:bodyPr vert="horz" wrap="square" lIns="91440" tIns="45720" rIns="91440" bIns="45720" rtlCol="0" anchor="b">
            <a:normAutofit/>
          </a:bodyPr>
          <a:lstStyle/>
          <a:p>
            <a:pPr marL="288925" marR="0" lvl="0" indent="-288925" algn="just" defTabSz="914400" rtl="0" eaLnBrk="1" fontAlgn="auto" latinLnBrk="0" hangingPunct="1">
              <a:lnSpc>
                <a:spcPts val="24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3. 	Is the individual providing consultation such as in  accordance with ISA 220 (Revised)</a:t>
            </a:r>
            <a:r>
              <a:rPr kumimoji="0" lang="en-US" sz="1600" b="1" i="0" u="none" strike="noStrike" kern="1200" cap="none" spc="0" normalizeH="0" baseline="0" noProof="0" dirty="0">
                <a:ln>
                  <a:noFill/>
                </a:ln>
                <a:solidFill>
                  <a:srgbClr val="494949"/>
                </a:solidFill>
                <a:effectLst/>
                <a:uLnTx/>
                <a:uFillTx/>
                <a:latin typeface="Arial" panose="020B0604020202020204"/>
                <a:ea typeface="+mn-ea"/>
                <a:cs typeface="+mn-cs"/>
              </a:rPr>
              <a:t>?</a:t>
            </a: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
        <p:nvSpPr>
          <p:cNvPr id="11" name="Arrow: Down 10">
            <a:extLst>
              <a:ext uri="{FF2B5EF4-FFF2-40B4-BE49-F238E27FC236}">
                <a16:creationId xmlns:a16="http://schemas.microsoft.com/office/drawing/2014/main" id="{578D42C5-7636-E53D-164E-D0C565AD6AF0}"/>
              </a:ext>
            </a:extLst>
          </p:cNvPr>
          <p:cNvSpPr/>
          <p:nvPr/>
        </p:nvSpPr>
        <p:spPr>
          <a:xfrm>
            <a:off x="2265680" y="677643"/>
            <a:ext cx="1061620" cy="679450"/>
          </a:xfrm>
          <a:prstGeom prst="down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Yes</a:t>
            </a:r>
          </a:p>
        </p:txBody>
      </p:sp>
      <p:sp>
        <p:nvSpPr>
          <p:cNvPr id="16" name="Arrow: Right 15">
            <a:extLst>
              <a:ext uri="{FF2B5EF4-FFF2-40B4-BE49-F238E27FC236}">
                <a16:creationId xmlns:a16="http://schemas.microsoft.com/office/drawing/2014/main" id="{CB958D00-50F6-7464-0BD5-BED843E82579}"/>
              </a:ext>
            </a:extLst>
          </p:cNvPr>
          <p:cNvSpPr/>
          <p:nvPr/>
        </p:nvSpPr>
        <p:spPr>
          <a:xfrm>
            <a:off x="5801360" y="1282933"/>
            <a:ext cx="944880" cy="914400"/>
          </a:xfrm>
          <a:prstGeom prst="right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Yes</a:t>
            </a:r>
          </a:p>
        </p:txBody>
      </p:sp>
      <p:sp>
        <p:nvSpPr>
          <p:cNvPr id="17" name="Arrow: Right 16">
            <a:extLst>
              <a:ext uri="{FF2B5EF4-FFF2-40B4-BE49-F238E27FC236}">
                <a16:creationId xmlns:a16="http://schemas.microsoft.com/office/drawing/2014/main" id="{7E8A001D-CE6E-88A1-D0B5-F19BCAAEB746}"/>
              </a:ext>
            </a:extLst>
          </p:cNvPr>
          <p:cNvSpPr/>
          <p:nvPr/>
        </p:nvSpPr>
        <p:spPr>
          <a:xfrm>
            <a:off x="5801360" y="2502133"/>
            <a:ext cx="944880" cy="914400"/>
          </a:xfrm>
          <a:prstGeom prst="right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Yes</a:t>
            </a:r>
          </a:p>
        </p:txBody>
      </p:sp>
      <p:sp>
        <p:nvSpPr>
          <p:cNvPr id="18" name="Arrow: Right 17">
            <a:extLst>
              <a:ext uri="{FF2B5EF4-FFF2-40B4-BE49-F238E27FC236}">
                <a16:creationId xmlns:a16="http://schemas.microsoft.com/office/drawing/2014/main" id="{020E6DFC-6365-1BBF-7247-EF2AC893809E}"/>
              </a:ext>
            </a:extLst>
          </p:cNvPr>
          <p:cNvSpPr/>
          <p:nvPr/>
        </p:nvSpPr>
        <p:spPr>
          <a:xfrm>
            <a:off x="5801360" y="5278753"/>
            <a:ext cx="944880" cy="914400"/>
          </a:xfrm>
          <a:prstGeom prst="right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Yes</a:t>
            </a:r>
          </a:p>
        </p:txBody>
      </p:sp>
      <p:sp>
        <p:nvSpPr>
          <p:cNvPr id="19" name="Arrow: Down 18">
            <a:extLst>
              <a:ext uri="{FF2B5EF4-FFF2-40B4-BE49-F238E27FC236}">
                <a16:creationId xmlns:a16="http://schemas.microsoft.com/office/drawing/2014/main" id="{99EFC08C-2C12-1364-B3E9-96A47907E9B5}"/>
              </a:ext>
            </a:extLst>
          </p:cNvPr>
          <p:cNvSpPr/>
          <p:nvPr/>
        </p:nvSpPr>
        <p:spPr>
          <a:xfrm>
            <a:off x="2265680" y="1671351"/>
            <a:ext cx="1061620" cy="679450"/>
          </a:xfrm>
          <a:prstGeom prst="downArrow">
            <a:avLst/>
          </a:prstGeom>
          <a:solidFill>
            <a:schemeClr val="tx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No</a:t>
            </a:r>
          </a:p>
        </p:txBody>
      </p:sp>
      <p:sp>
        <p:nvSpPr>
          <p:cNvPr id="20" name="Arrow: Down 19">
            <a:extLst>
              <a:ext uri="{FF2B5EF4-FFF2-40B4-BE49-F238E27FC236}">
                <a16:creationId xmlns:a16="http://schemas.microsoft.com/office/drawing/2014/main" id="{59CFF626-742B-5070-2F6A-96190B53974D}"/>
              </a:ext>
            </a:extLst>
          </p:cNvPr>
          <p:cNvSpPr/>
          <p:nvPr/>
        </p:nvSpPr>
        <p:spPr>
          <a:xfrm>
            <a:off x="2265680" y="2972771"/>
            <a:ext cx="1061620" cy="679450"/>
          </a:xfrm>
          <a:prstGeom prst="downArrow">
            <a:avLst/>
          </a:prstGeom>
          <a:solidFill>
            <a:schemeClr val="tx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No</a:t>
            </a:r>
          </a:p>
        </p:txBody>
      </p:sp>
      <p:sp>
        <p:nvSpPr>
          <p:cNvPr id="21" name="TextBox 20">
            <a:extLst>
              <a:ext uri="{FF2B5EF4-FFF2-40B4-BE49-F238E27FC236}">
                <a16:creationId xmlns:a16="http://schemas.microsoft.com/office/drawing/2014/main" id="{AB092431-E21D-ADC7-14DB-EBF703DEBA9C}"/>
              </a:ext>
            </a:extLst>
          </p:cNvPr>
          <p:cNvSpPr txBox="1"/>
          <p:nvPr/>
        </p:nvSpPr>
        <p:spPr>
          <a:xfrm>
            <a:off x="7030720" y="1244833"/>
            <a:ext cx="5039360" cy="52324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B5494"/>
                </a:solidFill>
                <a:effectLst/>
                <a:uLnTx/>
                <a:uFillTx/>
                <a:latin typeface="Arial" panose="020B0604020202020204"/>
                <a:ea typeface="+mn-ea"/>
                <a:cs typeface="+mn-cs"/>
              </a:rPr>
              <a:t>ENGAGEMENT TEAM MEMBER</a:t>
            </a:r>
          </a:p>
        </p:txBody>
      </p:sp>
      <p:sp>
        <p:nvSpPr>
          <p:cNvPr id="22" name="TextBox 21">
            <a:extLst>
              <a:ext uri="{FF2B5EF4-FFF2-40B4-BE49-F238E27FC236}">
                <a16:creationId xmlns:a16="http://schemas.microsoft.com/office/drawing/2014/main" id="{5C8B42F6-3069-AA8E-22C7-FCC6717B8922}"/>
              </a:ext>
            </a:extLst>
          </p:cNvPr>
          <p:cNvSpPr txBox="1"/>
          <p:nvPr/>
        </p:nvSpPr>
        <p:spPr>
          <a:xfrm>
            <a:off x="7030720" y="2466573"/>
            <a:ext cx="5039360" cy="52324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B5494"/>
                </a:solidFill>
                <a:effectLst/>
                <a:uLnTx/>
                <a:uFillTx/>
                <a:latin typeface="Arial" panose="020B0604020202020204"/>
                <a:ea typeface="+mn-ea"/>
                <a:cs typeface="+mn-cs"/>
              </a:rPr>
              <a:t>AUDIT TEAM MEMBER</a:t>
            </a:r>
          </a:p>
        </p:txBody>
      </p:sp>
      <p:sp>
        <p:nvSpPr>
          <p:cNvPr id="23" name="TextBox 22">
            <a:extLst>
              <a:ext uri="{FF2B5EF4-FFF2-40B4-BE49-F238E27FC236}">
                <a16:creationId xmlns:a16="http://schemas.microsoft.com/office/drawing/2014/main" id="{D6C4E7EA-A207-6013-9680-905CD67449C9}"/>
              </a:ext>
            </a:extLst>
          </p:cNvPr>
          <p:cNvSpPr txBox="1"/>
          <p:nvPr/>
        </p:nvSpPr>
        <p:spPr>
          <a:xfrm>
            <a:off x="7076440" y="5239383"/>
            <a:ext cx="5039360" cy="52324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B5494"/>
                </a:solidFill>
                <a:effectLst/>
                <a:uLnTx/>
                <a:uFillTx/>
                <a:latin typeface="Arial" panose="020B0604020202020204"/>
                <a:ea typeface="+mn-ea"/>
                <a:cs typeface="+mn-cs"/>
              </a:rPr>
              <a:t>EXTERNAL EXPERT</a:t>
            </a:r>
          </a:p>
        </p:txBody>
      </p:sp>
      <p:sp>
        <p:nvSpPr>
          <p:cNvPr id="24" name="Rectangle: Rounded Corners 23">
            <a:extLst>
              <a:ext uri="{FF2B5EF4-FFF2-40B4-BE49-F238E27FC236}">
                <a16:creationId xmlns:a16="http://schemas.microsoft.com/office/drawing/2014/main" id="{0A336C1B-E12C-E0C6-47DD-F9936D03B664}"/>
              </a:ext>
            </a:extLst>
          </p:cNvPr>
          <p:cNvSpPr/>
          <p:nvPr/>
        </p:nvSpPr>
        <p:spPr>
          <a:xfrm>
            <a:off x="7091680" y="1720448"/>
            <a:ext cx="5039360" cy="411480"/>
          </a:xfrm>
          <a:prstGeom prst="roundRect">
            <a:avLst/>
          </a:prstGeom>
          <a:solidFill>
            <a:srgbClr val="FFFF0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E65722"/>
                </a:solidFill>
                <a:effectLst/>
                <a:uLnTx/>
                <a:uFillTx/>
                <a:latin typeface="Arial" panose="020B0604020202020204"/>
                <a:ea typeface="+mn-ea"/>
                <a:cs typeface="+mn-cs"/>
              </a:rPr>
              <a:t>Independence Required (Part 4A of Code)</a:t>
            </a:r>
          </a:p>
        </p:txBody>
      </p:sp>
      <p:sp>
        <p:nvSpPr>
          <p:cNvPr id="25" name="Rectangle: Rounded Corners 24">
            <a:extLst>
              <a:ext uri="{FF2B5EF4-FFF2-40B4-BE49-F238E27FC236}">
                <a16:creationId xmlns:a16="http://schemas.microsoft.com/office/drawing/2014/main" id="{7AC7A363-6C15-AC09-D371-C58DCC50DA2A}"/>
              </a:ext>
            </a:extLst>
          </p:cNvPr>
          <p:cNvSpPr/>
          <p:nvPr/>
        </p:nvSpPr>
        <p:spPr>
          <a:xfrm>
            <a:off x="7112000" y="2966636"/>
            <a:ext cx="5039360" cy="411480"/>
          </a:xfrm>
          <a:prstGeom prst="roundRect">
            <a:avLst/>
          </a:prstGeom>
          <a:solidFill>
            <a:srgbClr val="FFFF0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E65722"/>
                </a:solidFill>
                <a:effectLst/>
                <a:uLnTx/>
                <a:uFillTx/>
                <a:latin typeface="Arial" panose="020B0604020202020204"/>
                <a:ea typeface="+mn-ea"/>
                <a:cs typeface="+mn-cs"/>
              </a:rPr>
              <a:t>Independence Required (Part 4A of Code)</a:t>
            </a:r>
          </a:p>
        </p:txBody>
      </p:sp>
      <p:sp>
        <p:nvSpPr>
          <p:cNvPr id="26" name="Rectangle: Rounded Corners 25">
            <a:extLst>
              <a:ext uri="{FF2B5EF4-FFF2-40B4-BE49-F238E27FC236}">
                <a16:creationId xmlns:a16="http://schemas.microsoft.com/office/drawing/2014/main" id="{6D04FE70-CFD6-8A83-CA6F-0E927FED475E}"/>
              </a:ext>
            </a:extLst>
          </p:cNvPr>
          <p:cNvSpPr/>
          <p:nvPr/>
        </p:nvSpPr>
        <p:spPr>
          <a:xfrm>
            <a:off x="7152640" y="5795371"/>
            <a:ext cx="4978400" cy="523240"/>
          </a:xfrm>
          <a:prstGeom prst="roundRect">
            <a:avLst/>
          </a:prstGeom>
          <a:solidFill>
            <a:srgbClr val="FFFF0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E65722"/>
                </a:solidFill>
                <a:effectLst/>
                <a:uLnTx/>
                <a:uFillTx/>
                <a:latin typeface="Arial" panose="020B0604020202020204"/>
                <a:ea typeface="+mn-ea"/>
                <a:cs typeface="+mn-cs"/>
              </a:rPr>
              <a:t>Section 390</a:t>
            </a:r>
          </a:p>
        </p:txBody>
      </p:sp>
      <p:sp>
        <p:nvSpPr>
          <p:cNvPr id="28" name="TextBox 27">
            <a:extLst>
              <a:ext uri="{FF2B5EF4-FFF2-40B4-BE49-F238E27FC236}">
                <a16:creationId xmlns:a16="http://schemas.microsoft.com/office/drawing/2014/main" id="{FB1501F4-ACE3-50B2-5A08-90CEB6CFB273}"/>
              </a:ext>
            </a:extLst>
          </p:cNvPr>
          <p:cNvSpPr txBox="1"/>
          <p:nvPr/>
        </p:nvSpPr>
        <p:spPr>
          <a:xfrm>
            <a:off x="7023763" y="3837105"/>
            <a:ext cx="5168237" cy="605865"/>
          </a:xfrm>
          <a:prstGeom prst="rect">
            <a:avLst/>
          </a:prstGeom>
        </p:spPr>
        <p:txBody>
          <a:bodyPr vert="horz" wrap="square" lIns="91440" tIns="45720" rIns="91440" bIns="45720"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0B5494"/>
                </a:solidFill>
                <a:effectLst/>
                <a:uLnTx/>
                <a:uFillTx/>
                <a:latin typeface="Arial" panose="020B0604020202020204"/>
                <a:ea typeface="+mn-ea"/>
                <a:cs typeface="+mn-cs"/>
              </a:rPr>
              <a:t>NOT AN ENGAGEMENT TEAM MEMBER OR AUDIT TEAM MEMBER</a:t>
            </a:r>
          </a:p>
        </p:txBody>
      </p:sp>
      <p:sp>
        <p:nvSpPr>
          <p:cNvPr id="14" name="Rectangle: Rounded Corners 13">
            <a:extLst>
              <a:ext uri="{FF2B5EF4-FFF2-40B4-BE49-F238E27FC236}">
                <a16:creationId xmlns:a16="http://schemas.microsoft.com/office/drawing/2014/main" id="{941BEB83-0F27-49D5-306D-C9B478CC8688}"/>
              </a:ext>
            </a:extLst>
          </p:cNvPr>
          <p:cNvSpPr/>
          <p:nvPr/>
        </p:nvSpPr>
        <p:spPr>
          <a:xfrm>
            <a:off x="7100435" y="4448284"/>
            <a:ext cx="4985886" cy="838935"/>
          </a:xfrm>
          <a:prstGeom prst="roundRect">
            <a:avLst/>
          </a:prstGeom>
          <a:solidFill>
            <a:srgbClr val="F2F2F2"/>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E65722"/>
                </a:solidFill>
                <a:effectLst/>
                <a:uLnTx/>
                <a:uFillTx/>
                <a:latin typeface="Arial" panose="020B0604020202020204"/>
                <a:ea typeface="+mn-ea"/>
                <a:cs typeface="+mn-cs"/>
              </a:rPr>
              <a:t>Subject to the:</a:t>
            </a:r>
            <a:endParaRPr kumimoji="0" lang="en-US" sz="1600" b="0" i="0" u="none" strike="noStrike" kern="1200" cap="none" spc="0" normalizeH="0" baseline="0" noProof="0">
              <a:ln>
                <a:noFill/>
              </a:ln>
              <a:solidFill>
                <a:srgbClr val="E65722"/>
              </a:solidFill>
              <a:effectLst/>
              <a:uLnTx/>
              <a:uFillTx/>
              <a:latin typeface="Arial" panose="020B0604020202020204"/>
              <a:ea typeface="+mn-ea"/>
              <a:cs typeface="Arial"/>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LcParenR"/>
              <a:tabLst/>
              <a:defRPr/>
            </a:pPr>
            <a:r>
              <a:rPr kumimoji="0" lang="en-US" sz="1600" b="0" i="0" u="none" strike="noStrike" kern="1200" cap="none" spc="0" normalizeH="0" baseline="0" noProof="0">
                <a:ln>
                  <a:noFill/>
                </a:ln>
                <a:solidFill>
                  <a:srgbClr val="E65722"/>
                </a:solidFill>
                <a:effectLst/>
                <a:uLnTx/>
                <a:uFillTx/>
                <a:latin typeface="Arial" panose="020B0604020202020204"/>
                <a:ea typeface="+mn-ea"/>
                <a:cs typeface="+mn-cs"/>
              </a:rPr>
              <a:t>Firm’s systems of quality management; and </a:t>
            </a:r>
            <a:endParaRPr kumimoji="0" lang="en-US" sz="1600" b="0" i="0" u="none" strike="noStrike" kern="1200" cap="none" spc="0" normalizeH="0" baseline="0" noProof="0">
              <a:ln>
                <a:noFill/>
              </a:ln>
              <a:solidFill>
                <a:srgbClr val="E65722"/>
              </a:solidFill>
              <a:effectLst/>
              <a:uLnTx/>
              <a:uFillTx/>
              <a:latin typeface="Arial" panose="020B0604020202020204"/>
              <a:ea typeface="+mn-ea"/>
              <a:cs typeface="Arial"/>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LcParenR"/>
              <a:tabLst/>
              <a:defRPr/>
            </a:pPr>
            <a:r>
              <a:rPr kumimoji="0" lang="en-US" sz="1600" b="0" i="0" u="none" strike="noStrike" kern="1200" cap="none" spc="0" normalizeH="0" baseline="0" noProof="0">
                <a:ln>
                  <a:noFill/>
                </a:ln>
                <a:solidFill>
                  <a:srgbClr val="E65722"/>
                </a:solidFill>
                <a:effectLst/>
                <a:uLnTx/>
                <a:uFillTx/>
                <a:latin typeface="Arial" panose="020B0604020202020204"/>
                <a:ea typeface="+mn-ea"/>
                <a:cs typeface="+mn-cs"/>
              </a:rPr>
              <a:t>Provisions of the Code</a:t>
            </a:r>
            <a:endParaRPr kumimoji="0" lang="en-US" sz="1600" b="0" i="0" u="none" strike="noStrike" kern="1200" cap="none" spc="0" normalizeH="0" baseline="0" noProof="0">
              <a:ln>
                <a:noFill/>
              </a:ln>
              <a:solidFill>
                <a:srgbClr val="E65722"/>
              </a:solidFill>
              <a:effectLst/>
              <a:uLnTx/>
              <a:uFillTx/>
              <a:latin typeface="Arial" panose="020B0604020202020204"/>
              <a:ea typeface="+mn-ea"/>
              <a:cs typeface="Arial" panose="020B0604020202020204"/>
            </a:endParaRPr>
          </a:p>
        </p:txBody>
      </p:sp>
      <p:sp>
        <p:nvSpPr>
          <p:cNvPr id="31" name="Arrow: Right 30">
            <a:extLst>
              <a:ext uri="{FF2B5EF4-FFF2-40B4-BE49-F238E27FC236}">
                <a16:creationId xmlns:a16="http://schemas.microsoft.com/office/drawing/2014/main" id="{3EC689FE-7B24-292D-67D5-A17FE1D5D97D}"/>
              </a:ext>
            </a:extLst>
          </p:cNvPr>
          <p:cNvSpPr/>
          <p:nvPr/>
        </p:nvSpPr>
        <p:spPr>
          <a:xfrm>
            <a:off x="5796579" y="3923263"/>
            <a:ext cx="944880" cy="914400"/>
          </a:xfrm>
          <a:prstGeom prst="right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Yes</a:t>
            </a:r>
          </a:p>
        </p:txBody>
      </p:sp>
      <p:sp>
        <p:nvSpPr>
          <p:cNvPr id="32" name="Arrow: Down 31">
            <a:extLst>
              <a:ext uri="{FF2B5EF4-FFF2-40B4-BE49-F238E27FC236}">
                <a16:creationId xmlns:a16="http://schemas.microsoft.com/office/drawing/2014/main" id="{056934C8-B09C-5D8D-872C-22D704BCFB36}"/>
              </a:ext>
            </a:extLst>
          </p:cNvPr>
          <p:cNvSpPr/>
          <p:nvPr/>
        </p:nvSpPr>
        <p:spPr>
          <a:xfrm>
            <a:off x="2257883" y="4274526"/>
            <a:ext cx="1061620" cy="679450"/>
          </a:xfrm>
          <a:prstGeom prst="downArrow">
            <a:avLst/>
          </a:prstGeom>
          <a:solidFill>
            <a:schemeClr val="tx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No</a:t>
            </a:r>
          </a:p>
        </p:txBody>
      </p:sp>
      <p:sp>
        <p:nvSpPr>
          <p:cNvPr id="34" name="Arrow: Down 33">
            <a:extLst>
              <a:ext uri="{FF2B5EF4-FFF2-40B4-BE49-F238E27FC236}">
                <a16:creationId xmlns:a16="http://schemas.microsoft.com/office/drawing/2014/main" id="{0F0D7F42-8AE1-2FA0-3FCD-A0F326F3CA7F}"/>
              </a:ext>
            </a:extLst>
          </p:cNvPr>
          <p:cNvSpPr/>
          <p:nvPr/>
        </p:nvSpPr>
        <p:spPr>
          <a:xfrm>
            <a:off x="2257883" y="5829853"/>
            <a:ext cx="1061620" cy="679450"/>
          </a:xfrm>
          <a:prstGeom prst="downArrow">
            <a:avLst/>
          </a:prstGeom>
          <a:solidFill>
            <a:schemeClr val="tx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No</a:t>
            </a:r>
          </a:p>
        </p:txBody>
      </p:sp>
      <p:sp>
        <p:nvSpPr>
          <p:cNvPr id="35" name="TextBox 34">
            <a:extLst>
              <a:ext uri="{FF2B5EF4-FFF2-40B4-BE49-F238E27FC236}">
                <a16:creationId xmlns:a16="http://schemas.microsoft.com/office/drawing/2014/main" id="{D976F34A-D903-1A87-FDD8-A744C1A05767}"/>
              </a:ext>
            </a:extLst>
          </p:cNvPr>
          <p:cNvSpPr txBox="1"/>
          <p:nvPr/>
        </p:nvSpPr>
        <p:spPr>
          <a:xfrm>
            <a:off x="1196875" y="6349571"/>
            <a:ext cx="5039360" cy="52324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B5494"/>
                </a:solidFill>
                <a:effectLst/>
                <a:uLnTx/>
                <a:uFillTx/>
                <a:latin typeface="Arial" panose="020B0604020202020204"/>
                <a:ea typeface="+mn-ea"/>
                <a:cs typeface="+mn-cs"/>
              </a:rPr>
              <a:t>NOT AN EXTERNAL EXPERT</a:t>
            </a:r>
          </a:p>
        </p:txBody>
      </p:sp>
      <p:sp>
        <p:nvSpPr>
          <p:cNvPr id="2" name="TextBox 1">
            <a:extLst>
              <a:ext uri="{FF2B5EF4-FFF2-40B4-BE49-F238E27FC236}">
                <a16:creationId xmlns:a16="http://schemas.microsoft.com/office/drawing/2014/main" id="{1088E4AF-6C8E-EA17-5946-D3768E46BB7F}"/>
              </a:ext>
            </a:extLst>
          </p:cNvPr>
          <p:cNvSpPr txBox="1"/>
          <p:nvPr/>
        </p:nvSpPr>
        <p:spPr>
          <a:xfrm>
            <a:off x="640080" y="3456290"/>
            <a:ext cx="4947920" cy="782320"/>
          </a:xfrm>
          <a:prstGeom prst="rect">
            <a:avLst/>
          </a:prstGeom>
        </p:spPr>
        <p:txBody>
          <a:bodyPr vert="horz" wrap="square" lIns="91440" tIns="45720" rIns="91440" bIns="45720" rtlCol="0" anchor="b">
            <a:normAutofit/>
          </a:bodyPr>
          <a:lstStyle/>
          <a:p>
            <a:pPr marL="288925" marR="0" lvl="0" indent="-288925" algn="just" defTabSz="914400" rtl="0" eaLnBrk="1" fontAlgn="auto" latinLnBrk="0" hangingPunct="1">
              <a:lnSpc>
                <a:spcPts val="24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4. 	Is the individual employed by the firm (regardless of the legal form of the employment)</a:t>
            </a:r>
            <a:r>
              <a:rPr kumimoji="0" lang="en-US" sz="1600" b="1" i="0" u="none" strike="noStrike" kern="1200" cap="none" spc="0" normalizeH="0" baseline="0" noProof="0" dirty="0">
                <a:ln>
                  <a:noFill/>
                </a:ln>
                <a:solidFill>
                  <a:srgbClr val="494949"/>
                </a:solidFill>
                <a:effectLst/>
                <a:uLnTx/>
                <a:uFillTx/>
                <a:latin typeface="Arial" panose="020B0604020202020204"/>
                <a:ea typeface="+mn-ea"/>
                <a:cs typeface="+mn-cs"/>
              </a:rPr>
              <a:t>?</a:t>
            </a: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 </a:t>
            </a: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
        <p:nvSpPr>
          <p:cNvPr id="4" name="TextBox 3">
            <a:extLst>
              <a:ext uri="{FF2B5EF4-FFF2-40B4-BE49-F238E27FC236}">
                <a16:creationId xmlns:a16="http://schemas.microsoft.com/office/drawing/2014/main" id="{45AA0B98-FFCC-1A4E-9C8C-0815B53C28B7}"/>
              </a:ext>
            </a:extLst>
          </p:cNvPr>
          <p:cNvSpPr txBox="1"/>
          <p:nvPr/>
        </p:nvSpPr>
        <p:spPr>
          <a:xfrm>
            <a:off x="640080" y="5013051"/>
            <a:ext cx="4947920" cy="782320"/>
          </a:xfrm>
          <a:prstGeom prst="rect">
            <a:avLst/>
          </a:prstGeom>
        </p:spPr>
        <p:txBody>
          <a:bodyPr vert="horz" wrap="square" lIns="91440" tIns="45720" rIns="91440" bIns="45720" rtlCol="0" anchor="b">
            <a:noAutofit/>
          </a:bodyPr>
          <a:lstStyle/>
          <a:p>
            <a:pPr marL="288925" marR="0" lvl="0" indent="-288925" algn="just" defTabSz="914400" rtl="0" eaLnBrk="1" fontAlgn="auto" latinLnBrk="0" hangingPunct="1">
              <a:lnSpc>
                <a:spcPts val="24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5. 	Is the individual performing work, with expertise outside of accounting or auditing, to assist you in obtaining sufficient appropriate audit evidence</a:t>
            </a:r>
            <a:r>
              <a:rPr kumimoji="0" lang="en-US" sz="1600" b="1" i="0" u="none" strike="noStrike" kern="1200" cap="none" spc="0" normalizeH="0" baseline="0" noProof="0" dirty="0">
                <a:ln>
                  <a:noFill/>
                </a:ln>
                <a:solidFill>
                  <a:srgbClr val="494949"/>
                </a:solidFill>
                <a:effectLst/>
                <a:uLnTx/>
                <a:uFillTx/>
                <a:latin typeface="Arial" panose="020B0604020202020204"/>
                <a:ea typeface="+mn-ea"/>
                <a:cs typeface="+mn-cs"/>
              </a:rPr>
              <a:t>?</a:t>
            </a: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 </a:t>
            </a: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7648770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49BE089-B64D-8342-5FAB-9F67C5CF7941}"/>
              </a:ext>
            </a:extLst>
          </p:cNvPr>
          <p:cNvSpPr>
            <a:spLocks noGrp="1"/>
          </p:cNvSpPr>
          <p:nvPr>
            <p:ph type="sldNum" sz="quarter" idx="12"/>
          </p:nvPr>
        </p:nvSpPr>
        <p:spPr/>
        <p:txBody>
          <a:bodyPr/>
          <a:lstStyle/>
          <a:p>
            <a:fld id="{A68F81FF-A8B7-8E49-9D5B-3CAD5ADFEE36}" type="slidenum">
              <a:rPr lang="en-US" smtClean="0"/>
              <a:pPr/>
              <a:t>23</a:t>
            </a:fld>
            <a:endParaRPr lang="en-US"/>
          </a:p>
        </p:txBody>
      </p:sp>
      <p:sp>
        <p:nvSpPr>
          <p:cNvPr id="4" name="Title 3">
            <a:extLst>
              <a:ext uri="{FF2B5EF4-FFF2-40B4-BE49-F238E27FC236}">
                <a16:creationId xmlns:a16="http://schemas.microsoft.com/office/drawing/2014/main" id="{5CB9C1BE-D6EC-63A3-D77F-3325445F9EA4}"/>
              </a:ext>
            </a:extLst>
          </p:cNvPr>
          <p:cNvSpPr>
            <a:spLocks noGrp="1"/>
          </p:cNvSpPr>
          <p:nvPr>
            <p:ph type="title"/>
          </p:nvPr>
        </p:nvSpPr>
        <p:spPr/>
        <p:txBody>
          <a:bodyPr/>
          <a:lstStyle/>
          <a:p>
            <a:r>
              <a:rPr lang="en-US">
                <a:latin typeface="+mj-lt"/>
              </a:rPr>
              <a:t>CCO Approach</a:t>
            </a:r>
          </a:p>
        </p:txBody>
      </p:sp>
    </p:spTree>
    <p:extLst>
      <p:ext uri="{BB962C8B-B14F-4D97-AF65-F5344CB8AC3E}">
        <p14:creationId xmlns:p14="http://schemas.microsoft.com/office/powerpoint/2010/main" val="1877615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24</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36374"/>
            <a:ext cx="11579441" cy="1068518"/>
          </a:xfrm>
        </p:spPr>
        <p:txBody>
          <a:bodyPr>
            <a:normAutofit/>
          </a:bodyPr>
          <a:lstStyle/>
          <a:p>
            <a:r>
              <a:rPr lang="en-US">
                <a:latin typeface="+mj-lt"/>
              </a:rPr>
              <a:t>CCO Approach</a:t>
            </a:r>
          </a:p>
        </p:txBody>
      </p:sp>
      <p:sp>
        <p:nvSpPr>
          <p:cNvPr id="3" name="TextBox 2">
            <a:extLst>
              <a:ext uri="{FF2B5EF4-FFF2-40B4-BE49-F238E27FC236}">
                <a16:creationId xmlns:a16="http://schemas.microsoft.com/office/drawing/2014/main" id="{1449BBEC-6032-4806-D576-8ABEE39D3587}"/>
              </a:ext>
            </a:extLst>
          </p:cNvPr>
          <p:cNvSpPr txBox="1"/>
          <p:nvPr/>
        </p:nvSpPr>
        <p:spPr>
          <a:xfrm>
            <a:off x="612558" y="2292576"/>
            <a:ext cx="5335854" cy="39703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285750" indent="-285750">
              <a:lnSpc>
                <a:spcPct val="114000"/>
              </a:lnSpc>
              <a:spcBef>
                <a:spcPts val="600"/>
              </a:spcBef>
              <a:spcAft>
                <a:spcPts val="600"/>
              </a:spcAft>
              <a:buFont typeface="Wingdings" panose="05000000000000000000" pitchFamily="2" charset="2"/>
              <a:buChar char="Ø"/>
            </a:pPr>
            <a:r>
              <a:rPr lang="en-US" sz="2000" b="1" dirty="0">
                <a:solidFill>
                  <a:srgbClr val="00AA55"/>
                </a:solidFill>
                <a:latin typeface="+mj-lt"/>
                <a:ea typeface="Arial"/>
                <a:cs typeface="Arial"/>
                <a:sym typeface="Arial"/>
              </a:rPr>
              <a:t>Generally supportive, comments</a:t>
            </a:r>
            <a:r>
              <a:rPr lang="en-US" sz="2000" dirty="0">
                <a:solidFill>
                  <a:srgbClr val="00AA55"/>
                </a:solidFill>
                <a:latin typeface="+mj-lt"/>
                <a:ea typeface="Arial"/>
                <a:cs typeface="Arial"/>
                <a:sym typeface="Arial"/>
              </a:rPr>
              <a:t> </a:t>
            </a:r>
            <a:r>
              <a:rPr lang="en-US" sz="2000" b="1" dirty="0">
                <a:solidFill>
                  <a:srgbClr val="00AA55"/>
                </a:solidFill>
                <a:latin typeface="+mj-lt"/>
                <a:ea typeface="Arial"/>
                <a:cs typeface="Arial"/>
                <a:sym typeface="Arial"/>
              </a:rPr>
              <a:t>on</a:t>
            </a:r>
          </a:p>
          <a:p>
            <a:pPr marL="509588" lvl="1" indent="-457200">
              <a:lnSpc>
                <a:spcPct val="114000"/>
              </a:lnSpc>
              <a:spcBef>
                <a:spcPts val="600"/>
              </a:spcBef>
              <a:spcAft>
                <a:spcPts val="600"/>
              </a:spcAft>
              <a:buFont typeface="+mj-lt"/>
              <a:buAutoNum type="arabicPeriod"/>
            </a:pPr>
            <a:r>
              <a:rPr kumimoji="0" lang="en-US" sz="2000" b="0" u="none" strike="noStrike" cap="none" spc="0" normalizeH="0" baseline="0" dirty="0">
                <a:ln>
                  <a:noFill/>
                </a:ln>
                <a:effectLst/>
                <a:uFillTx/>
                <a:latin typeface="+mj-lt"/>
                <a:ea typeface="Arial"/>
                <a:cs typeface="Arial"/>
                <a:sym typeface="Arial"/>
              </a:rPr>
              <a:t>The need to have a continuous or regular assessment of the external expert’s CCO to accommodate changes in facts or circumstances </a:t>
            </a:r>
          </a:p>
          <a:p>
            <a:pPr marL="509588" lvl="1" indent="-457200">
              <a:lnSpc>
                <a:spcPct val="114000"/>
              </a:lnSpc>
              <a:spcBef>
                <a:spcPts val="600"/>
              </a:spcBef>
              <a:spcAft>
                <a:spcPts val="600"/>
              </a:spcAft>
              <a:buFont typeface="+mj-lt"/>
              <a:buAutoNum type="arabicPeriod"/>
            </a:pPr>
            <a:r>
              <a:rPr lang="en-US" sz="2000" dirty="0">
                <a:latin typeface="+mj-lt"/>
                <a:ea typeface="Arial"/>
                <a:cs typeface="Arial"/>
                <a:sym typeface="Arial"/>
              </a:rPr>
              <a:t>The need to clarify the CCO approach for </a:t>
            </a:r>
            <a:r>
              <a:rPr kumimoji="0" lang="en-US" sz="2000" b="0" u="none" strike="noStrike" cap="none" spc="0" normalizeH="0" baseline="0" dirty="0">
                <a:ln>
                  <a:noFill/>
                </a:ln>
                <a:effectLst/>
                <a:uFillTx/>
                <a:latin typeface="+mj-lt"/>
                <a:ea typeface="Arial"/>
                <a:cs typeface="Arial"/>
                <a:sym typeface="Arial"/>
              </a:rPr>
              <a:t>NAS, e.g., timeframe for objectivity and whether an external expert relying on their previous work/ judgements is a threat to the objectivity necessary for a NAS</a:t>
            </a:r>
          </a:p>
        </p:txBody>
      </p:sp>
      <p:sp>
        <p:nvSpPr>
          <p:cNvPr id="5" name="TextBox 4">
            <a:extLst>
              <a:ext uri="{FF2B5EF4-FFF2-40B4-BE49-F238E27FC236}">
                <a16:creationId xmlns:a16="http://schemas.microsoft.com/office/drawing/2014/main" id="{1B969A33-6011-7A92-479A-7D891F564A37}"/>
              </a:ext>
            </a:extLst>
          </p:cNvPr>
          <p:cNvSpPr txBox="1"/>
          <p:nvPr/>
        </p:nvSpPr>
        <p:spPr>
          <a:xfrm>
            <a:off x="612558" y="1242057"/>
            <a:ext cx="11295190" cy="855619"/>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117475">
              <a:lnSpc>
                <a:spcPct val="114000"/>
              </a:lnSpc>
              <a:spcBef>
                <a:spcPts val="600"/>
              </a:spcBef>
              <a:spcAft>
                <a:spcPts val="600"/>
              </a:spcAft>
            </a:pPr>
            <a:r>
              <a:rPr lang="en-US" sz="2000" b="1">
                <a:latin typeface="+mj-lt"/>
                <a:ea typeface="Arial"/>
                <a:cs typeface="Arial"/>
                <a:sym typeface="Arial"/>
              </a:rPr>
              <a:t>ED proposal: </a:t>
            </a:r>
            <a:r>
              <a:rPr lang="en-US" sz="2000">
                <a:latin typeface="+mj-lt"/>
                <a:ea typeface="Arial"/>
                <a:cs typeface="Arial"/>
                <a:sym typeface="Arial"/>
              </a:rPr>
              <a:t>Introduced a requirement for the PA to evaluate whether the external expert has the necessary CCO for the PA’s purpose </a:t>
            </a:r>
            <a:endParaRPr kumimoji="0" lang="en-US" sz="2000" b="0" i="1" u="none" strike="noStrike" cap="none" spc="0" normalizeH="0" baseline="0">
              <a:ln>
                <a:noFill/>
              </a:ln>
              <a:effectLst/>
              <a:uFillTx/>
              <a:latin typeface="+mj-lt"/>
              <a:ea typeface="Arial"/>
              <a:cs typeface="Arial"/>
              <a:sym typeface="Arial"/>
            </a:endParaRPr>
          </a:p>
        </p:txBody>
      </p:sp>
      <p:sp>
        <p:nvSpPr>
          <p:cNvPr id="7" name="TextBox 6">
            <a:extLst>
              <a:ext uri="{FF2B5EF4-FFF2-40B4-BE49-F238E27FC236}">
                <a16:creationId xmlns:a16="http://schemas.microsoft.com/office/drawing/2014/main" id="{B34EF530-6960-7811-8C79-E569A3F79D9B}"/>
              </a:ext>
            </a:extLst>
          </p:cNvPr>
          <p:cNvSpPr txBox="1"/>
          <p:nvPr/>
        </p:nvSpPr>
        <p:spPr>
          <a:xfrm>
            <a:off x="6402279" y="2234841"/>
            <a:ext cx="5483440" cy="41242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285750" indent="-285750">
              <a:lnSpc>
                <a:spcPct val="114000"/>
              </a:lnSpc>
              <a:spcBef>
                <a:spcPts val="600"/>
              </a:spcBef>
              <a:spcAft>
                <a:spcPts val="600"/>
              </a:spcAft>
              <a:buFont typeface="Wingdings" panose="05000000000000000000" pitchFamily="2" charset="2"/>
              <a:buChar char="Ø"/>
            </a:pPr>
            <a:r>
              <a:rPr lang="en-US" sz="2000" b="1" dirty="0">
                <a:solidFill>
                  <a:schemeClr val="accent4"/>
                </a:solidFill>
                <a:latin typeface="+mj-lt"/>
                <a:ea typeface="Arial"/>
                <a:cs typeface="Arial"/>
                <a:sym typeface="Arial"/>
              </a:rPr>
              <a:t>Some disagreed</a:t>
            </a:r>
            <a:endParaRPr kumimoji="0" lang="en-US" sz="2000" b="1" i="0" u="none" strike="noStrike" cap="none" spc="0" normalizeH="0" baseline="0" dirty="0">
              <a:ln>
                <a:noFill/>
              </a:ln>
              <a:solidFill>
                <a:schemeClr val="accent4"/>
              </a:solidFill>
              <a:effectLst/>
              <a:uFillTx/>
              <a:latin typeface="+mj-lt"/>
              <a:ea typeface="Arial"/>
              <a:cs typeface="Arial"/>
              <a:sym typeface="Arial"/>
            </a:endParaRPr>
          </a:p>
          <a:p>
            <a:pPr marL="509588" lvl="1" indent="-457200">
              <a:lnSpc>
                <a:spcPct val="114000"/>
              </a:lnSpc>
              <a:spcBef>
                <a:spcPts val="600"/>
              </a:spcBef>
              <a:spcAft>
                <a:spcPts val="600"/>
              </a:spcAft>
              <a:buFont typeface="+mj-lt"/>
              <a:buAutoNum type="arabicPeriod" startAt="3"/>
            </a:pPr>
            <a:r>
              <a:rPr kumimoji="0" lang="en-US" sz="2000" b="0" u="none" strike="noStrike" cap="none" spc="0" normalizeH="0" baseline="0" dirty="0">
                <a:ln>
                  <a:noFill/>
                </a:ln>
                <a:effectLst/>
                <a:uFillTx/>
                <a:latin typeface="+mj-lt"/>
                <a:ea typeface="Arial"/>
                <a:cs typeface="Arial"/>
                <a:sym typeface="Arial"/>
              </a:rPr>
              <a:t>Duplication of the CCO evaluation with the IAASB’s standards</a:t>
            </a:r>
          </a:p>
          <a:p>
            <a:pPr marL="509588" lvl="1" indent="-457200">
              <a:lnSpc>
                <a:spcPct val="114000"/>
              </a:lnSpc>
              <a:spcBef>
                <a:spcPts val="600"/>
              </a:spcBef>
              <a:spcAft>
                <a:spcPts val="600"/>
              </a:spcAft>
              <a:buFont typeface="+mj-lt"/>
              <a:buAutoNum type="arabicPeriod" startAt="3"/>
            </a:pPr>
            <a:r>
              <a:rPr kumimoji="0" lang="en-US" sz="2000" b="0" u="none" strike="noStrike" cap="none" spc="0" normalizeH="0" baseline="0" dirty="0">
                <a:ln>
                  <a:noFill/>
                </a:ln>
                <a:effectLst/>
                <a:uFillTx/>
                <a:latin typeface="+mj-lt"/>
                <a:ea typeface="Arial"/>
                <a:cs typeface="Arial"/>
                <a:sym typeface="Arial"/>
              </a:rPr>
              <a:t>A view that the CCO evaluation should be completed prior to the external expert starting their work</a:t>
            </a:r>
          </a:p>
          <a:p>
            <a:pPr marL="509588" lvl="1" indent="-457200">
              <a:lnSpc>
                <a:spcPct val="114000"/>
              </a:lnSpc>
              <a:spcBef>
                <a:spcPts val="600"/>
              </a:spcBef>
              <a:spcAft>
                <a:spcPts val="600"/>
              </a:spcAft>
              <a:buFont typeface="+mj-lt"/>
              <a:buAutoNum type="arabicPeriod" startAt="3"/>
            </a:pPr>
            <a:r>
              <a:rPr kumimoji="0" lang="en-US" sz="2000" b="0" u="none" strike="noStrike" cap="none" spc="0" normalizeH="0" baseline="0" dirty="0">
                <a:ln>
                  <a:noFill/>
                </a:ln>
                <a:effectLst/>
                <a:uFillTx/>
                <a:latin typeface="+mj-lt"/>
                <a:ea typeface="Arial"/>
                <a:cs typeface="Arial"/>
                <a:sym typeface="Arial"/>
              </a:rPr>
              <a:t>A view that the CCO approach does not allow for the consideration of safeguards when threats to an external expert’s objectivity are identified</a:t>
            </a:r>
          </a:p>
        </p:txBody>
      </p:sp>
    </p:spTree>
    <p:extLst>
      <p:ext uri="{BB962C8B-B14F-4D97-AF65-F5344CB8AC3E}">
        <p14:creationId xmlns:p14="http://schemas.microsoft.com/office/powerpoint/2010/main" val="16990470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25</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72715" y="0"/>
            <a:ext cx="11579441" cy="1068518"/>
          </a:xfrm>
        </p:spPr>
        <p:txBody>
          <a:bodyPr>
            <a:normAutofit/>
          </a:bodyPr>
          <a:lstStyle/>
          <a:p>
            <a:r>
              <a:rPr lang="en-US">
                <a:latin typeface="+mj-lt"/>
              </a:rPr>
              <a:t>1. Continuous/Regular CCO Assessment </a:t>
            </a:r>
            <a:r>
              <a:rPr lang="en-US" sz="1800">
                <a:latin typeface="+mj-lt"/>
              </a:rPr>
              <a:t>(1/2)</a:t>
            </a:r>
          </a:p>
        </p:txBody>
      </p:sp>
      <p:sp>
        <p:nvSpPr>
          <p:cNvPr id="2" name="TextBox 1">
            <a:extLst>
              <a:ext uri="{FF2B5EF4-FFF2-40B4-BE49-F238E27FC236}">
                <a16:creationId xmlns:a16="http://schemas.microsoft.com/office/drawing/2014/main" id="{85B09744-FC2A-4A38-12CC-FCB8757A175F}"/>
              </a:ext>
            </a:extLst>
          </p:cNvPr>
          <p:cNvSpPr txBox="1"/>
          <p:nvPr/>
        </p:nvSpPr>
        <p:spPr>
          <a:xfrm>
            <a:off x="391906" y="1732336"/>
            <a:ext cx="10252122" cy="2107630"/>
          </a:xfrm>
          <a:prstGeom prst="rect">
            <a:avLst/>
          </a:prstGeom>
          <a:solidFill>
            <a:schemeClr val="accent6">
              <a:lumMod val="20000"/>
              <a:lumOff val="80000"/>
            </a:schemeClr>
          </a:solidFill>
        </p:spPr>
        <p:txBody>
          <a:bodyPr vert="horz" wrap="square" lIns="91440" tIns="182880" rIns="91440" bIns="182880" rtlCol="0" anchor="ctr">
            <a:noAutofit/>
          </a:bodyPr>
          <a:lstStyle/>
          <a:p>
            <a:pPr>
              <a:lnSpc>
                <a:spcPct val="114000"/>
              </a:lnSpc>
              <a:spcBef>
                <a:spcPts val="600"/>
              </a:spcBef>
              <a:spcAft>
                <a:spcPts val="600"/>
              </a:spcAft>
            </a:pPr>
            <a:r>
              <a:rPr lang="en-US" sz="2000" b="1" dirty="0">
                <a:solidFill>
                  <a:schemeClr val="accent6"/>
                </a:solidFill>
                <a:latin typeface="+mj-lt"/>
              </a:rPr>
              <a:t>TF Response</a:t>
            </a:r>
          </a:p>
          <a:p>
            <a:pPr algn="l">
              <a:lnSpc>
                <a:spcPct val="114000"/>
              </a:lnSpc>
              <a:spcBef>
                <a:spcPts val="600"/>
              </a:spcBef>
              <a:spcAft>
                <a:spcPts val="600"/>
              </a:spcAft>
            </a:pPr>
            <a:r>
              <a:rPr lang="en-US" sz="2000" i="1" dirty="0">
                <a:solidFill>
                  <a:schemeClr val="accent6"/>
                </a:solidFill>
                <a:latin typeface="+mj-lt"/>
              </a:rPr>
              <a:t>All professional services</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Added a new requirement for the PA to re-evaluate whether the external expert has the necessary CCO for the PA’s purpose when new information or changes in facts and circumstances arise</a:t>
            </a:r>
          </a:p>
        </p:txBody>
      </p:sp>
      <p:pic>
        <p:nvPicPr>
          <p:cNvPr id="8" name="Picture 7">
            <a:extLst>
              <a:ext uri="{FF2B5EF4-FFF2-40B4-BE49-F238E27FC236}">
                <a16:creationId xmlns:a16="http://schemas.microsoft.com/office/drawing/2014/main" id="{864BE315-D423-5D1B-ACBE-0FE51A4E96BE}"/>
              </a:ext>
            </a:extLst>
          </p:cNvPr>
          <p:cNvPicPr>
            <a:picLocks noChangeAspect="1"/>
          </p:cNvPicPr>
          <p:nvPr/>
        </p:nvPicPr>
        <p:blipFill>
          <a:blip r:embed="rId3"/>
          <a:stretch>
            <a:fillRect/>
          </a:stretch>
        </p:blipFill>
        <p:spPr>
          <a:xfrm>
            <a:off x="391906" y="4220530"/>
            <a:ext cx="9974067" cy="1028844"/>
          </a:xfrm>
          <a:prstGeom prst="rect">
            <a:avLst/>
          </a:prstGeom>
        </p:spPr>
      </p:pic>
    </p:spTree>
    <p:extLst>
      <p:ext uri="{BB962C8B-B14F-4D97-AF65-F5344CB8AC3E}">
        <p14:creationId xmlns:p14="http://schemas.microsoft.com/office/powerpoint/2010/main" val="18313905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26</a:t>
            </a:fld>
            <a:endParaRPr lang="en-US"/>
          </a:p>
        </p:txBody>
      </p:sp>
      <p:sp>
        <p:nvSpPr>
          <p:cNvPr id="2" name="TextBox 1">
            <a:extLst>
              <a:ext uri="{FF2B5EF4-FFF2-40B4-BE49-F238E27FC236}">
                <a16:creationId xmlns:a16="http://schemas.microsoft.com/office/drawing/2014/main" id="{85B09744-FC2A-4A38-12CC-FCB8757A175F}"/>
              </a:ext>
            </a:extLst>
          </p:cNvPr>
          <p:cNvSpPr txBox="1"/>
          <p:nvPr/>
        </p:nvSpPr>
        <p:spPr>
          <a:xfrm>
            <a:off x="391906" y="990600"/>
            <a:ext cx="11145973" cy="2094974"/>
          </a:xfrm>
          <a:prstGeom prst="rect">
            <a:avLst/>
          </a:prstGeom>
          <a:solidFill>
            <a:schemeClr val="accent6">
              <a:lumMod val="20000"/>
              <a:lumOff val="80000"/>
            </a:schemeClr>
          </a:solidFill>
        </p:spPr>
        <p:txBody>
          <a:bodyPr vert="horz" wrap="square" lIns="91440" tIns="182880" rIns="91440" bIns="182880" rtlCol="0" anchor="ctr">
            <a:noAutofit/>
          </a:bodyPr>
          <a:lstStyle/>
          <a:p>
            <a:pPr>
              <a:lnSpc>
                <a:spcPct val="114000"/>
              </a:lnSpc>
              <a:spcBef>
                <a:spcPts val="600"/>
              </a:spcBef>
              <a:spcAft>
                <a:spcPts val="600"/>
              </a:spcAft>
            </a:pPr>
            <a:r>
              <a:rPr lang="en-US" sz="2000" b="1" dirty="0">
                <a:solidFill>
                  <a:schemeClr val="accent6"/>
                </a:solidFill>
                <a:latin typeface="+mj-lt"/>
              </a:rPr>
              <a:t>TF Response </a:t>
            </a:r>
          </a:p>
          <a:p>
            <a:pPr>
              <a:lnSpc>
                <a:spcPct val="114000"/>
              </a:lnSpc>
              <a:spcBef>
                <a:spcPts val="600"/>
              </a:spcBef>
              <a:spcAft>
                <a:spcPts val="600"/>
              </a:spcAft>
            </a:pPr>
            <a:r>
              <a:rPr lang="en-US" sz="2000" i="1" dirty="0">
                <a:solidFill>
                  <a:schemeClr val="accent6"/>
                </a:solidFill>
                <a:latin typeface="+mj-lt"/>
              </a:rPr>
              <a:t>Audits and other assurance engagements - CCO assessment for objectivity is largely based on the information provided by the external expert</a:t>
            </a:r>
          </a:p>
          <a:p>
            <a:pPr marL="461963" indent="-461963"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New requirement for PA to obtain a commitment from the external expert to communicate any changes to the information provided</a:t>
            </a:r>
          </a:p>
        </p:txBody>
      </p:sp>
      <p:pic>
        <p:nvPicPr>
          <p:cNvPr id="10" name="Picture 9">
            <a:extLst>
              <a:ext uri="{FF2B5EF4-FFF2-40B4-BE49-F238E27FC236}">
                <a16:creationId xmlns:a16="http://schemas.microsoft.com/office/drawing/2014/main" id="{1D345777-A2A4-9E70-4826-89EEC20079FC}"/>
              </a:ext>
            </a:extLst>
          </p:cNvPr>
          <p:cNvPicPr>
            <a:picLocks noChangeAspect="1"/>
          </p:cNvPicPr>
          <p:nvPr/>
        </p:nvPicPr>
        <p:blipFill>
          <a:blip r:embed="rId3"/>
          <a:stretch>
            <a:fillRect/>
          </a:stretch>
        </p:blipFill>
        <p:spPr>
          <a:xfrm>
            <a:off x="484378" y="3085574"/>
            <a:ext cx="9955014" cy="3772426"/>
          </a:xfrm>
          <a:prstGeom prst="rect">
            <a:avLst/>
          </a:prstGeom>
        </p:spPr>
      </p:pic>
      <p:sp>
        <p:nvSpPr>
          <p:cNvPr id="7" name="Title 5">
            <a:extLst>
              <a:ext uri="{FF2B5EF4-FFF2-40B4-BE49-F238E27FC236}">
                <a16:creationId xmlns:a16="http://schemas.microsoft.com/office/drawing/2014/main" id="{147D9EDC-BB53-C734-4215-B27564AD9692}"/>
              </a:ext>
            </a:extLst>
          </p:cNvPr>
          <p:cNvSpPr txBox="1">
            <a:spLocks/>
          </p:cNvSpPr>
          <p:nvPr/>
        </p:nvSpPr>
        <p:spPr>
          <a:xfrm>
            <a:off x="175171" y="31183"/>
            <a:ext cx="11579441"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a:latin typeface="+mj-lt"/>
              </a:rPr>
              <a:t>1. Continuous/Regular CCO Assessment </a:t>
            </a:r>
            <a:r>
              <a:rPr lang="en-US" sz="1800">
                <a:latin typeface="+mj-lt"/>
              </a:rPr>
              <a:t>(2/2)</a:t>
            </a:r>
          </a:p>
        </p:txBody>
      </p:sp>
    </p:spTree>
    <p:extLst>
      <p:ext uri="{BB962C8B-B14F-4D97-AF65-F5344CB8AC3E}">
        <p14:creationId xmlns:p14="http://schemas.microsoft.com/office/powerpoint/2010/main" val="38664735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27</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64153" y="0"/>
            <a:ext cx="11579441" cy="1068518"/>
          </a:xfrm>
        </p:spPr>
        <p:txBody>
          <a:bodyPr>
            <a:normAutofit/>
          </a:bodyPr>
          <a:lstStyle/>
          <a:p>
            <a:r>
              <a:rPr lang="en-US">
                <a:latin typeface="+mj-lt"/>
              </a:rPr>
              <a:t>2. Clarification of CCO Approach for NAS </a:t>
            </a:r>
            <a:r>
              <a:rPr lang="en-US" sz="1800">
                <a:latin typeface="+mj-lt"/>
              </a:rPr>
              <a:t>(1/2)</a:t>
            </a:r>
          </a:p>
        </p:txBody>
      </p:sp>
      <p:sp>
        <p:nvSpPr>
          <p:cNvPr id="2" name="TextBox 1">
            <a:extLst>
              <a:ext uri="{FF2B5EF4-FFF2-40B4-BE49-F238E27FC236}">
                <a16:creationId xmlns:a16="http://schemas.microsoft.com/office/drawing/2014/main" id="{85B09744-FC2A-4A38-12CC-FCB8757A175F}"/>
              </a:ext>
            </a:extLst>
          </p:cNvPr>
          <p:cNvSpPr txBox="1"/>
          <p:nvPr/>
        </p:nvSpPr>
        <p:spPr>
          <a:xfrm>
            <a:off x="5892264" y="1985938"/>
            <a:ext cx="5832080" cy="3173204"/>
          </a:xfrm>
          <a:prstGeom prst="rect">
            <a:avLst/>
          </a:prstGeom>
          <a:solidFill>
            <a:schemeClr val="accent6">
              <a:lumMod val="20000"/>
              <a:lumOff val="80000"/>
            </a:schemeClr>
          </a:solidFill>
        </p:spPr>
        <p:txBody>
          <a:bodyPr vert="horz" wrap="square" lIns="91440" tIns="182880" rIns="91440" bIns="182880" rtlCol="0" anchor="t">
            <a:noAutofit/>
          </a:bodyPr>
          <a:lstStyle/>
          <a:p>
            <a:pPr>
              <a:lnSpc>
                <a:spcPct val="114000"/>
              </a:lnSpc>
              <a:spcBef>
                <a:spcPts val="600"/>
              </a:spcBef>
              <a:spcAft>
                <a:spcPts val="600"/>
              </a:spcAft>
            </a:pPr>
            <a:r>
              <a:rPr lang="en-US" sz="2000" b="1" dirty="0">
                <a:solidFill>
                  <a:schemeClr val="accent6"/>
                </a:solidFill>
                <a:latin typeface="+mj-lt"/>
              </a:rPr>
              <a:t>TF Response</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In a NAS or for a PAIB, there is no audit or other assurance report issued by the PA</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Added clarification that the evaluation of objectivity for NAS should cover </a:t>
            </a:r>
            <a:r>
              <a:rPr lang="en-US" sz="2000" dirty="0">
                <a:solidFill>
                  <a:srgbClr val="FF0000"/>
                </a:solidFill>
                <a:latin typeface="+mj-lt"/>
              </a:rPr>
              <a:t>“</a:t>
            </a:r>
            <a:r>
              <a:rPr lang="en-US" sz="2000" i="1" dirty="0">
                <a:solidFill>
                  <a:srgbClr val="FF0000"/>
                </a:solidFill>
                <a:latin typeface="+mj-lt"/>
              </a:rPr>
              <a:t>the period when the external expert is performing their work”</a:t>
            </a:r>
            <a:r>
              <a:rPr lang="en-US" sz="2000" dirty="0">
                <a:solidFill>
                  <a:schemeClr val="accent6"/>
                </a:solidFill>
                <a:latin typeface="+mj-lt"/>
              </a:rPr>
              <a:t> (para 390.6 A6)</a:t>
            </a:r>
          </a:p>
        </p:txBody>
      </p:sp>
      <p:pic>
        <p:nvPicPr>
          <p:cNvPr id="9" name="Picture 8" descr="Hourglass and a calendar">
            <a:extLst>
              <a:ext uri="{FF2B5EF4-FFF2-40B4-BE49-F238E27FC236}">
                <a16:creationId xmlns:a16="http://schemas.microsoft.com/office/drawing/2014/main" id="{2CF43FDD-54F9-1C67-07C1-526E149A00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9153" y="2871462"/>
            <a:ext cx="5007290" cy="2287680"/>
          </a:xfrm>
          <a:prstGeom prst="rect">
            <a:avLst/>
          </a:prstGeom>
        </p:spPr>
      </p:pic>
      <p:sp>
        <p:nvSpPr>
          <p:cNvPr id="3" name="TextBox 2">
            <a:extLst>
              <a:ext uri="{FF2B5EF4-FFF2-40B4-BE49-F238E27FC236}">
                <a16:creationId xmlns:a16="http://schemas.microsoft.com/office/drawing/2014/main" id="{2C9E9C90-C4FA-3BA3-46E3-8A3771A3DF3E}"/>
              </a:ext>
            </a:extLst>
          </p:cNvPr>
          <p:cNvSpPr txBox="1"/>
          <p:nvPr/>
        </p:nvSpPr>
        <p:spPr>
          <a:xfrm>
            <a:off x="429153" y="1985938"/>
            <a:ext cx="5007290" cy="8556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52388" lvl="1">
              <a:lnSpc>
                <a:spcPct val="114000"/>
              </a:lnSpc>
              <a:spcBef>
                <a:spcPts val="600"/>
              </a:spcBef>
              <a:spcAft>
                <a:spcPts val="600"/>
              </a:spcAft>
            </a:pPr>
            <a:r>
              <a:rPr lang="en-US" sz="2000" b="1">
                <a:latin typeface="+mj-lt"/>
                <a:ea typeface="Arial"/>
                <a:cs typeface="Arial"/>
                <a:sym typeface="Arial"/>
              </a:rPr>
              <a:t>What is the timeframe for the evaluation of objectivity?</a:t>
            </a:r>
            <a:endParaRPr kumimoji="0" lang="en-US" sz="2000" b="1" u="none" strike="noStrike" cap="none" spc="0" normalizeH="0" baseline="0">
              <a:ln>
                <a:noFill/>
              </a:ln>
              <a:effectLst/>
              <a:uFillTx/>
              <a:latin typeface="+mj-lt"/>
              <a:ea typeface="Arial"/>
              <a:cs typeface="Arial"/>
              <a:sym typeface="Arial"/>
            </a:endParaRPr>
          </a:p>
        </p:txBody>
      </p:sp>
    </p:spTree>
    <p:extLst>
      <p:ext uri="{BB962C8B-B14F-4D97-AF65-F5344CB8AC3E}">
        <p14:creationId xmlns:p14="http://schemas.microsoft.com/office/powerpoint/2010/main" val="30777768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28</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52167" y="-23383"/>
            <a:ext cx="11579441" cy="1068518"/>
          </a:xfrm>
        </p:spPr>
        <p:txBody>
          <a:bodyPr>
            <a:normAutofit/>
          </a:bodyPr>
          <a:lstStyle/>
          <a:p>
            <a:r>
              <a:rPr lang="en-US">
                <a:latin typeface="+mj-lt"/>
              </a:rPr>
              <a:t>2. Clarification of CCO Approach for NAS </a:t>
            </a:r>
            <a:r>
              <a:rPr lang="en-US" sz="1800">
                <a:latin typeface="+mj-lt"/>
              </a:rPr>
              <a:t>(2/2)</a:t>
            </a:r>
          </a:p>
        </p:txBody>
      </p:sp>
      <p:sp>
        <p:nvSpPr>
          <p:cNvPr id="2" name="TextBox 1">
            <a:extLst>
              <a:ext uri="{FF2B5EF4-FFF2-40B4-BE49-F238E27FC236}">
                <a16:creationId xmlns:a16="http://schemas.microsoft.com/office/drawing/2014/main" id="{85B09744-FC2A-4A38-12CC-FCB8757A175F}"/>
              </a:ext>
            </a:extLst>
          </p:cNvPr>
          <p:cNvSpPr txBox="1"/>
          <p:nvPr/>
        </p:nvSpPr>
        <p:spPr>
          <a:xfrm>
            <a:off x="448404" y="3105537"/>
            <a:ext cx="9869277" cy="1140432"/>
          </a:xfrm>
          <a:prstGeom prst="rect">
            <a:avLst/>
          </a:prstGeom>
          <a:solidFill>
            <a:schemeClr val="accent6">
              <a:lumMod val="20000"/>
              <a:lumOff val="80000"/>
            </a:schemeClr>
          </a:solidFill>
        </p:spPr>
        <p:txBody>
          <a:bodyPr vert="horz" wrap="square" lIns="91440" tIns="182880" rIns="91440" bIns="182880" rtlCol="0" anchor="ctr">
            <a:noAutofit/>
          </a:bodyPr>
          <a:lstStyle/>
          <a:p>
            <a:pPr>
              <a:lnSpc>
                <a:spcPct val="114000"/>
              </a:lnSpc>
              <a:spcBef>
                <a:spcPts val="600"/>
              </a:spcBef>
              <a:spcAft>
                <a:spcPts val="600"/>
              </a:spcAft>
            </a:pPr>
            <a:r>
              <a:rPr lang="en-US" sz="2000" b="1" dirty="0">
                <a:solidFill>
                  <a:schemeClr val="accent6"/>
                </a:solidFill>
                <a:latin typeface="+mj-lt"/>
              </a:rPr>
              <a:t>TF Response</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Point accepted, and related factor and example withdrawn</a:t>
            </a:r>
          </a:p>
        </p:txBody>
      </p:sp>
      <p:sp>
        <p:nvSpPr>
          <p:cNvPr id="3" name="TextBox 2">
            <a:extLst>
              <a:ext uri="{FF2B5EF4-FFF2-40B4-BE49-F238E27FC236}">
                <a16:creationId xmlns:a16="http://schemas.microsoft.com/office/drawing/2014/main" id="{2C9E9C90-C4FA-3BA3-46E3-8A3771A3DF3E}"/>
              </a:ext>
            </a:extLst>
          </p:cNvPr>
          <p:cNvSpPr txBox="1"/>
          <p:nvPr/>
        </p:nvSpPr>
        <p:spPr>
          <a:xfrm>
            <a:off x="448404" y="1120676"/>
            <a:ext cx="9869277" cy="25668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57150" lvl="2">
              <a:lnSpc>
                <a:spcPct val="114000"/>
              </a:lnSpc>
              <a:spcBef>
                <a:spcPts val="600"/>
              </a:spcBef>
              <a:spcAft>
                <a:spcPts val="600"/>
              </a:spcAft>
            </a:pPr>
            <a:r>
              <a:rPr lang="en-US" sz="2000" b="1" dirty="0">
                <a:latin typeface="+mj-lt"/>
                <a:ea typeface="Arial"/>
                <a:cs typeface="Arial"/>
                <a:sym typeface="Arial"/>
              </a:rPr>
              <a:t>W</a:t>
            </a:r>
            <a:r>
              <a:rPr kumimoji="0" lang="en-US" sz="2000" b="1" u="none" strike="noStrike" cap="none" spc="0" normalizeH="0" baseline="0" dirty="0">
                <a:ln>
                  <a:noFill/>
                </a:ln>
                <a:effectLst/>
                <a:uFillTx/>
                <a:latin typeface="+mj-lt"/>
                <a:ea typeface="Arial"/>
                <a:cs typeface="Arial"/>
                <a:sym typeface="Arial"/>
              </a:rPr>
              <a:t>hether an external expert relying on their previous work/ judgements is a threat to the objectivity </a:t>
            </a:r>
            <a:r>
              <a:rPr kumimoji="0" lang="en-US" sz="2000" b="1" i="1" u="none" strike="noStrike" cap="none" spc="0" normalizeH="0" baseline="0" dirty="0">
                <a:ln>
                  <a:noFill/>
                </a:ln>
                <a:effectLst/>
                <a:uFillTx/>
                <a:latin typeface="+mj-lt"/>
                <a:ea typeface="Arial"/>
                <a:cs typeface="Arial"/>
                <a:sym typeface="Arial"/>
              </a:rPr>
              <a:t>necessary</a:t>
            </a:r>
            <a:r>
              <a:rPr kumimoji="0" lang="en-US" sz="2000" b="1" u="none" strike="noStrike" cap="none" spc="0" normalizeH="0" baseline="0" dirty="0">
                <a:ln>
                  <a:noFill/>
                </a:ln>
                <a:effectLst/>
                <a:uFillTx/>
                <a:latin typeface="+mj-lt"/>
                <a:ea typeface="Arial"/>
                <a:cs typeface="Arial"/>
                <a:sym typeface="Arial"/>
              </a:rPr>
              <a:t> for a NAS?</a:t>
            </a:r>
          </a:p>
          <a:p>
            <a:pPr marL="57150" lvl="2">
              <a:lnSpc>
                <a:spcPct val="114000"/>
              </a:lnSpc>
              <a:spcBef>
                <a:spcPts val="600"/>
              </a:spcBef>
              <a:spcAft>
                <a:spcPts val="600"/>
              </a:spcAft>
            </a:pPr>
            <a:r>
              <a:rPr lang="en-US" sz="2000" dirty="0">
                <a:latin typeface="+mj-lt"/>
                <a:ea typeface="Arial"/>
                <a:cs typeface="Arial"/>
                <a:sym typeface="Arial"/>
              </a:rPr>
              <a:t>Using the work of an external expert who has previous knowledge of, and experience with, the client, which can create efficiencies and facilitate a more rapid deployment of the PA’s NAS</a:t>
            </a:r>
          </a:p>
          <a:p>
            <a:pPr marL="514350" lvl="2" indent="-457200">
              <a:lnSpc>
                <a:spcPct val="114000"/>
              </a:lnSpc>
              <a:spcBef>
                <a:spcPts val="600"/>
              </a:spcBef>
              <a:spcAft>
                <a:spcPts val="600"/>
              </a:spcAft>
              <a:buFont typeface="Arial" panose="020B0604020202020204" pitchFamily="34" charset="0"/>
              <a:buChar char="•"/>
            </a:pPr>
            <a:endParaRPr kumimoji="0" lang="en-US" sz="2000" b="0" u="none" strike="noStrike" cap="none" spc="0" normalizeH="0" baseline="0" dirty="0">
              <a:ln>
                <a:noFill/>
              </a:ln>
              <a:effectLst/>
              <a:uFillTx/>
              <a:latin typeface="+mj-lt"/>
              <a:ea typeface="Arial"/>
              <a:cs typeface="Arial"/>
              <a:sym typeface="Arial"/>
            </a:endParaRPr>
          </a:p>
        </p:txBody>
      </p:sp>
      <p:pic>
        <p:nvPicPr>
          <p:cNvPr id="7" name="Picture 6">
            <a:extLst>
              <a:ext uri="{FF2B5EF4-FFF2-40B4-BE49-F238E27FC236}">
                <a16:creationId xmlns:a16="http://schemas.microsoft.com/office/drawing/2014/main" id="{A3BA71DA-D28C-F86C-10E8-0D27D3979A10}"/>
              </a:ext>
            </a:extLst>
          </p:cNvPr>
          <p:cNvPicPr>
            <a:picLocks noChangeAspect="1"/>
          </p:cNvPicPr>
          <p:nvPr/>
        </p:nvPicPr>
        <p:blipFill>
          <a:blip r:embed="rId3"/>
          <a:stretch>
            <a:fillRect/>
          </a:stretch>
        </p:blipFill>
        <p:spPr>
          <a:xfrm>
            <a:off x="448404" y="4397051"/>
            <a:ext cx="9869277" cy="2324424"/>
          </a:xfrm>
          <a:prstGeom prst="rect">
            <a:avLst/>
          </a:prstGeom>
        </p:spPr>
      </p:pic>
    </p:spTree>
    <p:extLst>
      <p:ext uri="{BB962C8B-B14F-4D97-AF65-F5344CB8AC3E}">
        <p14:creationId xmlns:p14="http://schemas.microsoft.com/office/powerpoint/2010/main" val="354608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29</a:t>
            </a:fld>
            <a:endParaRPr lang="en-US"/>
          </a:p>
        </p:txBody>
      </p:sp>
      <p:sp>
        <p:nvSpPr>
          <p:cNvPr id="2" name="TextBox 1">
            <a:extLst>
              <a:ext uri="{FF2B5EF4-FFF2-40B4-BE49-F238E27FC236}">
                <a16:creationId xmlns:a16="http://schemas.microsoft.com/office/drawing/2014/main" id="{85B09744-FC2A-4A38-12CC-FCB8757A175F}"/>
              </a:ext>
            </a:extLst>
          </p:cNvPr>
          <p:cNvSpPr txBox="1"/>
          <p:nvPr/>
        </p:nvSpPr>
        <p:spPr>
          <a:xfrm>
            <a:off x="6096000" y="1008063"/>
            <a:ext cx="5880100" cy="5713412"/>
          </a:xfrm>
          <a:prstGeom prst="rect">
            <a:avLst/>
          </a:prstGeom>
          <a:solidFill>
            <a:schemeClr val="accent6">
              <a:lumMod val="20000"/>
              <a:lumOff val="80000"/>
            </a:schemeClr>
          </a:solidFill>
        </p:spPr>
        <p:txBody>
          <a:bodyPr vert="horz" wrap="square" lIns="91440" tIns="182880" rIns="91440" bIns="182880" rtlCol="0" anchor="ctr">
            <a:noAutofit/>
          </a:bodyPr>
          <a:lstStyle/>
          <a:p>
            <a:pPr>
              <a:lnSpc>
                <a:spcPct val="114000"/>
              </a:lnSpc>
              <a:spcBef>
                <a:spcPts val="600"/>
              </a:spcBef>
              <a:spcAft>
                <a:spcPts val="600"/>
              </a:spcAft>
            </a:pPr>
            <a:r>
              <a:rPr lang="en-US" sz="2000" b="1" dirty="0">
                <a:solidFill>
                  <a:schemeClr val="accent6"/>
                </a:solidFill>
                <a:latin typeface="+mj-lt"/>
              </a:rPr>
              <a:t>TF Response</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Concrete ethical underpinning exists for CCO evaluation</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Self-interest or advocacy threat to a PA’s compliance with the principles of integrity, objectivity and professional competence and due care might be created if a PA uses an external expert who does not have the necessary CCO to deliver their work for the PA’s purposes</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To address concerns of duplication, added clarification to state that the requirement applies</a:t>
            </a:r>
            <a:r>
              <a:rPr lang="en-US" sz="2000" i="1" dirty="0">
                <a:solidFill>
                  <a:srgbClr val="FF0000"/>
                </a:solidFill>
                <a:latin typeface="+mj-lt"/>
              </a:rPr>
              <a:t> “to the extent not otherwise addressed by other professional standards” </a:t>
            </a:r>
            <a:r>
              <a:rPr lang="en-US" sz="2000" dirty="0">
                <a:solidFill>
                  <a:schemeClr val="accent6"/>
                </a:solidFill>
                <a:latin typeface="+mj-lt"/>
              </a:rPr>
              <a:t>(para R390.6) </a:t>
            </a:r>
            <a:endParaRPr lang="en-US" sz="2000" i="1" dirty="0">
              <a:solidFill>
                <a:srgbClr val="FF0000"/>
              </a:solidFill>
              <a:latin typeface="+mj-lt"/>
            </a:endParaRPr>
          </a:p>
        </p:txBody>
      </p:sp>
      <p:sp>
        <p:nvSpPr>
          <p:cNvPr id="3" name="TextBox 2">
            <a:extLst>
              <a:ext uri="{FF2B5EF4-FFF2-40B4-BE49-F238E27FC236}">
                <a16:creationId xmlns:a16="http://schemas.microsoft.com/office/drawing/2014/main" id="{2C9E9C90-C4FA-3BA3-46E3-8A3771A3DF3E}"/>
              </a:ext>
            </a:extLst>
          </p:cNvPr>
          <p:cNvSpPr txBox="1"/>
          <p:nvPr/>
        </p:nvSpPr>
        <p:spPr>
          <a:xfrm>
            <a:off x="514536" y="2351782"/>
            <a:ext cx="5447899" cy="24129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57150" lvl="2">
              <a:lnSpc>
                <a:spcPct val="114000"/>
              </a:lnSpc>
              <a:spcBef>
                <a:spcPts val="600"/>
              </a:spcBef>
              <a:spcAft>
                <a:spcPts val="600"/>
              </a:spcAft>
            </a:pPr>
            <a:r>
              <a:rPr lang="en-US" sz="2000" b="1" dirty="0">
                <a:latin typeface="+mj-lt"/>
                <a:ea typeface="Arial"/>
                <a:cs typeface="Arial"/>
                <a:sym typeface="Arial"/>
              </a:rPr>
              <a:t>Do the proposals go beyond ethical standards and recreate performance standards</a:t>
            </a:r>
            <a:r>
              <a:rPr kumimoji="0" lang="en-US" sz="2000" b="1" u="none" strike="noStrike" cap="none" spc="0" normalizeH="0" baseline="0" dirty="0">
                <a:ln>
                  <a:noFill/>
                </a:ln>
                <a:effectLst/>
                <a:uFillTx/>
                <a:latin typeface="+mj-lt"/>
                <a:ea typeface="Arial"/>
                <a:cs typeface="Arial"/>
                <a:sym typeface="Arial"/>
              </a:rPr>
              <a:t>?</a:t>
            </a:r>
          </a:p>
          <a:p>
            <a:pPr marL="57150" lvl="2">
              <a:lnSpc>
                <a:spcPct val="114000"/>
              </a:lnSpc>
              <a:spcBef>
                <a:spcPts val="600"/>
              </a:spcBef>
              <a:spcAft>
                <a:spcPts val="600"/>
              </a:spcAft>
            </a:pPr>
            <a:r>
              <a:rPr lang="en-US" sz="2000" dirty="0">
                <a:latin typeface="+mj-lt"/>
                <a:ea typeface="Arial"/>
                <a:cs typeface="Arial"/>
                <a:sym typeface="Arial"/>
              </a:rPr>
              <a:t>CCO evaluation is already captured in ISA 620, paragraphs A14 through A20, and ED-ISSA 5000, paragraphs A108 through A116</a:t>
            </a:r>
            <a:endParaRPr kumimoji="0" lang="en-US" sz="2000" b="0" u="none" strike="noStrike" cap="none" spc="0" normalizeH="0" baseline="0" dirty="0">
              <a:ln>
                <a:noFill/>
              </a:ln>
              <a:effectLst/>
              <a:uFillTx/>
              <a:latin typeface="+mj-lt"/>
              <a:ea typeface="Arial"/>
              <a:cs typeface="Arial"/>
              <a:sym typeface="Arial"/>
            </a:endParaRPr>
          </a:p>
        </p:txBody>
      </p:sp>
      <p:sp>
        <p:nvSpPr>
          <p:cNvPr id="9" name="Title 5">
            <a:extLst>
              <a:ext uri="{FF2B5EF4-FFF2-40B4-BE49-F238E27FC236}">
                <a16:creationId xmlns:a16="http://schemas.microsoft.com/office/drawing/2014/main" id="{4F9707D6-3C67-277C-AEFD-6C4251D7BC7E}"/>
              </a:ext>
            </a:extLst>
          </p:cNvPr>
          <p:cNvSpPr>
            <a:spLocks noGrp="1"/>
          </p:cNvSpPr>
          <p:nvPr>
            <p:ph type="title"/>
          </p:nvPr>
        </p:nvSpPr>
        <p:spPr>
          <a:xfrm>
            <a:off x="172715" y="0"/>
            <a:ext cx="11579441" cy="1068518"/>
          </a:xfrm>
        </p:spPr>
        <p:txBody>
          <a:bodyPr>
            <a:normAutofit/>
          </a:bodyPr>
          <a:lstStyle/>
          <a:p>
            <a:r>
              <a:rPr lang="en-US">
                <a:latin typeface="+mj-lt"/>
              </a:rPr>
              <a:t>3. Duplication with IAASB Standards </a:t>
            </a:r>
            <a:endParaRPr lang="en-US" sz="1800">
              <a:latin typeface="+mj-lt"/>
            </a:endParaRPr>
          </a:p>
        </p:txBody>
      </p:sp>
    </p:spTree>
    <p:extLst>
      <p:ext uri="{BB962C8B-B14F-4D97-AF65-F5344CB8AC3E}">
        <p14:creationId xmlns:p14="http://schemas.microsoft.com/office/powerpoint/2010/main" val="3522598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422534" y="51371"/>
            <a:ext cx="11346931" cy="1068518"/>
          </a:xfrm>
        </p:spPr>
        <p:txBody>
          <a:bodyPr>
            <a:normAutofit/>
          </a:bodyPr>
          <a:lstStyle/>
          <a:p>
            <a:r>
              <a:rPr lang="en-US" sz="3600">
                <a:latin typeface="+mj-lt"/>
              </a:rPr>
              <a:t>Recap of Outreaches during Exposure Period</a:t>
            </a:r>
          </a:p>
        </p:txBody>
      </p:sp>
      <p:sp>
        <p:nvSpPr>
          <p:cNvPr id="3" name="Content Placeholder 2">
            <a:extLst>
              <a:ext uri="{FF2B5EF4-FFF2-40B4-BE49-F238E27FC236}">
                <a16:creationId xmlns:a16="http://schemas.microsoft.com/office/drawing/2014/main" id="{18AEB346-1617-4C6E-A1DA-0B8392BF9F49}"/>
              </a:ext>
            </a:extLst>
          </p:cNvPr>
          <p:cNvSpPr>
            <a:spLocks noGrp="1"/>
          </p:cNvSpPr>
          <p:nvPr>
            <p:ph idx="1"/>
          </p:nvPr>
        </p:nvSpPr>
        <p:spPr>
          <a:xfrm>
            <a:off x="377227" y="1353760"/>
            <a:ext cx="7809377" cy="5342313"/>
          </a:xfrm>
        </p:spPr>
        <p:txBody>
          <a:bodyPr>
            <a:noAutofit/>
          </a:bodyPr>
          <a:lstStyle/>
          <a:p>
            <a:pPr marL="346075" lvl="1" indent="-346075" algn="just">
              <a:lnSpc>
                <a:spcPct val="100000"/>
              </a:lnSpc>
              <a:spcBef>
                <a:spcPts val="1800"/>
              </a:spcBef>
              <a:spcAft>
                <a:spcPts val="600"/>
              </a:spcAft>
              <a:buFont typeface="Arial" panose="020B0604020202020204" pitchFamily="34" charset="0"/>
              <a:buChar char="•"/>
            </a:pPr>
            <a:r>
              <a:rPr lang="en-US" sz="1800" dirty="0">
                <a:solidFill>
                  <a:schemeClr val="tx1"/>
                </a:solidFill>
                <a:latin typeface="Arial" panose="020B0604020202020204" pitchFamily="34" charset="0"/>
                <a:ea typeface="MS Mincho" panose="02020609040205080304" pitchFamily="49" charset="-128"/>
                <a:cs typeface="Arial" panose="020B0604020202020204" pitchFamily="34" charset="0"/>
              </a:rPr>
              <a:t>Feb/Mar – Webinar(s) held</a:t>
            </a:r>
          </a:p>
          <a:p>
            <a:pPr marL="803275" lvl="2" indent="-346075" algn="just">
              <a:lnSpc>
                <a:spcPct val="100000"/>
              </a:lnSpc>
              <a:spcBef>
                <a:spcPts val="600"/>
              </a:spcBef>
              <a:spcAft>
                <a:spcPts val="600"/>
              </a:spcAft>
              <a:buFont typeface="Arial" panose="020B0604020202020204" pitchFamily="34" charset="0"/>
              <a:buChar char="•"/>
            </a:pPr>
            <a:r>
              <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rPr>
              <a:t>IESBA Global Webinar </a:t>
            </a:r>
          </a:p>
          <a:p>
            <a:pPr marL="803275" lvl="2" indent="-346075" algn="just">
              <a:lnSpc>
                <a:spcPct val="100000"/>
              </a:lnSpc>
              <a:spcBef>
                <a:spcPts val="600"/>
              </a:spcBef>
              <a:spcAft>
                <a:spcPts val="600"/>
              </a:spcAft>
              <a:buFont typeface="Arial" panose="020B0604020202020204" pitchFamily="34" charset="0"/>
              <a:buChar char="•"/>
            </a:pPr>
            <a:r>
              <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rPr>
              <a:t>UNCTAD International Standards of Accounting and Reporting and UNCTAD African Regional Partnership </a:t>
            </a:r>
            <a:r>
              <a:rPr lang="en-US" sz="1000" dirty="0">
                <a:solidFill>
                  <a:schemeClr val="tx1"/>
                </a:solidFill>
                <a:latin typeface="Arial" panose="020B0604020202020204" pitchFamily="34" charset="0"/>
                <a:ea typeface="MS Mincho" panose="02020609040205080304" pitchFamily="49" charset="-128"/>
                <a:cs typeface="Arial" panose="020B0604020202020204" pitchFamily="34" charset="0"/>
              </a:rPr>
              <a:t>(w/ Sustainability)</a:t>
            </a:r>
          </a:p>
          <a:p>
            <a:pPr marL="803275" lvl="2" indent="-346075" algn="just">
              <a:lnSpc>
                <a:spcPct val="100000"/>
              </a:lnSpc>
              <a:spcBef>
                <a:spcPts val="600"/>
              </a:spcBef>
              <a:spcAft>
                <a:spcPts val="600"/>
              </a:spcAft>
              <a:buFont typeface="Arial" panose="020B0604020202020204" pitchFamily="34" charset="0"/>
              <a:buChar char="•"/>
            </a:pPr>
            <a:r>
              <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rPr>
              <a:t>South African Institute of Chartered Accountants </a:t>
            </a:r>
            <a:r>
              <a:rPr lang="en-US" sz="1000" dirty="0">
                <a:solidFill>
                  <a:schemeClr val="tx1"/>
                </a:solidFill>
                <a:latin typeface="Arial" panose="020B0604020202020204" pitchFamily="34" charset="0"/>
                <a:ea typeface="MS Mincho" panose="02020609040205080304" pitchFamily="49" charset="-128"/>
                <a:cs typeface="Arial" panose="020B0604020202020204" pitchFamily="34" charset="0"/>
              </a:rPr>
              <a:t>(w/ Sustainability)</a:t>
            </a:r>
          </a:p>
          <a:p>
            <a:pPr marL="346075" lvl="1" indent="-346075" algn="just">
              <a:lnSpc>
                <a:spcPct val="100000"/>
              </a:lnSpc>
              <a:spcBef>
                <a:spcPts val="1800"/>
              </a:spcBef>
              <a:spcAft>
                <a:spcPts val="600"/>
              </a:spcAft>
              <a:buFont typeface="Arial" panose="020B0604020202020204" pitchFamily="34" charset="0"/>
              <a:buChar char="•"/>
            </a:pPr>
            <a:r>
              <a:rPr lang="en-US" sz="1800" dirty="0">
                <a:solidFill>
                  <a:schemeClr val="tx1"/>
                </a:solidFill>
                <a:latin typeface="Arial" panose="020B0604020202020204" pitchFamily="34" charset="0"/>
                <a:ea typeface="MS Mincho" panose="02020609040205080304" pitchFamily="49" charset="-128"/>
                <a:cs typeface="Arial" panose="020B0604020202020204" pitchFamily="34" charset="0"/>
              </a:rPr>
              <a:t>Apr – Outreach with Preparers/TCWG and Regulator </a:t>
            </a:r>
          </a:p>
          <a:p>
            <a:pPr marL="801688" lvl="1" indent="-346075" algn="just">
              <a:lnSpc>
                <a:spcPct val="100000"/>
              </a:lnSpc>
              <a:spcBef>
                <a:spcPts val="1800"/>
              </a:spcBef>
              <a:spcAft>
                <a:spcPts val="600"/>
              </a:spcAft>
              <a:buFont typeface="Arial" panose="020B0604020202020204" pitchFamily="34" charset="0"/>
              <a:buChar char="•"/>
            </a:pPr>
            <a:r>
              <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rPr>
              <a:t>Seminar w/ CPA Canada Public Trust Committee, and Sustainability Advisory Committee </a:t>
            </a:r>
            <a:r>
              <a:rPr lang="en-US" sz="1000" dirty="0">
                <a:solidFill>
                  <a:schemeClr val="tx1"/>
                </a:solidFill>
                <a:latin typeface="Arial" panose="020B0604020202020204" pitchFamily="34" charset="0"/>
                <a:ea typeface="MS Mincho" panose="02020609040205080304" pitchFamily="49" charset="-128"/>
                <a:cs typeface="Arial" panose="020B0604020202020204" pitchFamily="34" charset="0"/>
              </a:rPr>
              <a:t>(w/ Sustainability)</a:t>
            </a:r>
          </a:p>
          <a:p>
            <a:pPr marL="801688" lvl="1" indent="-346075" algn="just">
              <a:lnSpc>
                <a:spcPct val="100000"/>
              </a:lnSpc>
              <a:spcBef>
                <a:spcPts val="1800"/>
              </a:spcBef>
              <a:spcAft>
                <a:spcPts val="600"/>
              </a:spcAft>
              <a:buFont typeface="Arial" panose="020B0604020202020204" pitchFamily="34" charset="0"/>
              <a:buChar char="•"/>
            </a:pPr>
            <a:r>
              <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rPr>
              <a:t>IFIAR Standards Coordination Working Group </a:t>
            </a:r>
            <a:r>
              <a:rPr lang="en-US" sz="1000" dirty="0">
                <a:solidFill>
                  <a:schemeClr val="tx1"/>
                </a:solidFill>
                <a:latin typeface="Arial" panose="020B0604020202020204" pitchFamily="34" charset="0"/>
                <a:ea typeface="MS Mincho" panose="02020609040205080304" pitchFamily="49" charset="-128"/>
                <a:cs typeface="Arial" panose="020B0604020202020204" pitchFamily="34" charset="0"/>
              </a:rPr>
              <a:t>(w/ Sustainability)</a:t>
            </a:r>
          </a:p>
          <a:p>
            <a:pPr marL="346075" lvl="1" indent="-346075" algn="just">
              <a:lnSpc>
                <a:spcPct val="100000"/>
              </a:lnSpc>
              <a:spcBef>
                <a:spcPts val="1800"/>
              </a:spcBef>
              <a:spcAft>
                <a:spcPts val="600"/>
              </a:spcAft>
              <a:buFont typeface="Arial" panose="020B0604020202020204" pitchFamily="34" charset="0"/>
              <a:buChar char="•"/>
            </a:pPr>
            <a:r>
              <a:rPr lang="en-US" sz="1800" dirty="0">
                <a:solidFill>
                  <a:schemeClr val="tx1"/>
                </a:solidFill>
                <a:latin typeface="Arial" panose="020B0604020202020204" pitchFamily="34" charset="0"/>
                <a:ea typeface="MS Mincho" panose="02020609040205080304" pitchFamily="49" charset="-128"/>
                <a:cs typeface="Arial" panose="020B0604020202020204" pitchFamily="34" charset="0"/>
              </a:rPr>
              <a:t>Apr – Outreach with Investors</a:t>
            </a:r>
          </a:p>
          <a:p>
            <a:pPr marL="803275" lvl="2" indent="-346075" algn="just">
              <a:lnSpc>
                <a:spcPct val="100000"/>
              </a:lnSpc>
              <a:spcBef>
                <a:spcPts val="600"/>
              </a:spcBef>
              <a:spcAft>
                <a:spcPts val="600"/>
              </a:spcAft>
              <a:buFont typeface="Arial" panose="020B0604020202020204" pitchFamily="34" charset="0"/>
              <a:buChar char="•"/>
            </a:pPr>
            <a:r>
              <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rPr>
              <a:t>6 virtual meetings with 21 individuals from 14 investor organizations</a:t>
            </a:r>
          </a:p>
          <a:p>
            <a:pPr marL="803275" lvl="2" indent="-346075" algn="just">
              <a:lnSpc>
                <a:spcPct val="100000"/>
              </a:lnSpc>
              <a:spcBef>
                <a:spcPts val="600"/>
              </a:spcBef>
              <a:spcAft>
                <a:spcPts val="600"/>
              </a:spcAft>
              <a:buFont typeface="Arial" panose="020B0604020202020204" pitchFamily="34" charset="0"/>
              <a:buChar char="•"/>
            </a:pPr>
            <a:endPar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6" name="Picture 5">
            <a:extLst>
              <a:ext uri="{FF2B5EF4-FFF2-40B4-BE49-F238E27FC236}">
                <a16:creationId xmlns:a16="http://schemas.microsoft.com/office/drawing/2014/main" id="{7F9BAA7C-E745-9EDC-7494-C88EF552FDB5}"/>
              </a:ext>
            </a:extLst>
          </p:cNvPr>
          <p:cNvPicPr>
            <a:picLocks noChangeAspect="1"/>
          </p:cNvPicPr>
          <p:nvPr/>
        </p:nvPicPr>
        <p:blipFill>
          <a:blip r:embed="rId3"/>
          <a:stretch>
            <a:fillRect/>
          </a:stretch>
        </p:blipFill>
        <p:spPr>
          <a:xfrm>
            <a:off x="8473461" y="1820060"/>
            <a:ext cx="3250190" cy="4021926"/>
          </a:xfrm>
          <a:prstGeom prst="rect">
            <a:avLst/>
          </a:prstGeom>
          <a:ln>
            <a:noFill/>
          </a:ln>
          <a:effectLst>
            <a:outerShdw blurRad="292100" dist="139700" dir="2700000" algn="tl" rotWithShape="0">
              <a:srgbClr val="333333">
                <a:alpha val="65000"/>
              </a:srgbClr>
            </a:outerShdw>
          </a:effectLst>
        </p:spPr>
      </p:pic>
      <p:sp>
        <p:nvSpPr>
          <p:cNvPr id="4" name="Content Placeholder 2">
            <a:extLst>
              <a:ext uri="{FF2B5EF4-FFF2-40B4-BE49-F238E27FC236}">
                <a16:creationId xmlns:a16="http://schemas.microsoft.com/office/drawing/2014/main" id="{1268C185-7AC2-C6C6-A5AD-A1F02506C59E}"/>
              </a:ext>
            </a:extLst>
          </p:cNvPr>
          <p:cNvSpPr txBox="1">
            <a:spLocks/>
          </p:cNvSpPr>
          <p:nvPr/>
        </p:nvSpPr>
        <p:spPr>
          <a:xfrm>
            <a:off x="8764280" y="1268635"/>
            <a:ext cx="2668551" cy="601071"/>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lnSpc>
                <a:spcPct val="100000"/>
              </a:lnSpc>
              <a:spcBef>
                <a:spcPts val="600"/>
              </a:spcBef>
              <a:spcAft>
                <a:spcPts val="600"/>
              </a:spcAft>
              <a:buFont typeface="System Font Regular"/>
              <a:buNone/>
            </a:pPr>
            <a:r>
              <a:rPr lang="en-US" sz="2500" b="1" dirty="0">
                <a:solidFill>
                  <a:schemeClr val="accent6"/>
                </a:solidFill>
                <a:latin typeface="Arial" panose="020B0604020202020204" pitchFamily="34" charset="0"/>
                <a:ea typeface="MS Mincho" panose="02020609040205080304" pitchFamily="49" charset="-128"/>
                <a:cs typeface="Arial" panose="020B0604020202020204" pitchFamily="34" charset="0"/>
              </a:rPr>
              <a:t>64</a:t>
            </a:r>
            <a:r>
              <a:rPr lang="en-US" sz="2200" dirty="0">
                <a:solidFill>
                  <a:schemeClr val="tx1"/>
                </a:solidFill>
                <a:latin typeface="Arial" panose="020B0604020202020204" pitchFamily="34" charset="0"/>
                <a:ea typeface="MS Mincho" panose="02020609040205080304" pitchFamily="49" charset="-128"/>
                <a:cs typeface="Arial" panose="020B0604020202020204" pitchFamily="34" charset="0"/>
              </a:rPr>
              <a:t> comment letters</a:t>
            </a:r>
          </a:p>
          <a:p>
            <a:pPr marL="803275" lvl="2" indent="-346075" algn="just">
              <a:lnSpc>
                <a:spcPct val="100000"/>
              </a:lnSpc>
              <a:spcBef>
                <a:spcPts val="600"/>
              </a:spcBef>
              <a:spcAft>
                <a:spcPts val="600"/>
              </a:spcAft>
              <a:buFont typeface="Arial" panose="020B0604020202020204" pitchFamily="34" charset="0"/>
              <a:buChar char="•"/>
            </a:pPr>
            <a:endParaRPr lang="en-US" sz="1400" dirty="0">
              <a:solidFill>
                <a:schemeClr val="tx1"/>
              </a:solidFill>
              <a:latin typeface="Arial" panose="020B060402020202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41910707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30</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72715" y="0"/>
            <a:ext cx="11579441" cy="1068518"/>
          </a:xfrm>
        </p:spPr>
        <p:txBody>
          <a:bodyPr>
            <a:normAutofit/>
          </a:bodyPr>
          <a:lstStyle/>
          <a:p>
            <a:r>
              <a:rPr lang="en-US">
                <a:latin typeface="+mj-lt"/>
              </a:rPr>
              <a:t>4. Timing of CCO evaluation</a:t>
            </a:r>
            <a:endParaRPr lang="en-US" sz="1800">
              <a:latin typeface="+mj-lt"/>
            </a:endParaRPr>
          </a:p>
        </p:txBody>
      </p:sp>
      <p:sp>
        <p:nvSpPr>
          <p:cNvPr id="3" name="TextBox 2">
            <a:extLst>
              <a:ext uri="{FF2B5EF4-FFF2-40B4-BE49-F238E27FC236}">
                <a16:creationId xmlns:a16="http://schemas.microsoft.com/office/drawing/2014/main" id="{8A7123D4-3B12-4FC4-088E-0AB5B450EE40}"/>
              </a:ext>
            </a:extLst>
          </p:cNvPr>
          <p:cNvSpPr txBox="1"/>
          <p:nvPr/>
        </p:nvSpPr>
        <p:spPr>
          <a:xfrm>
            <a:off x="304567" y="1712234"/>
            <a:ext cx="5451341" cy="447507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57150" lvl="2">
              <a:lnSpc>
                <a:spcPct val="114000"/>
              </a:lnSpc>
              <a:spcBef>
                <a:spcPts val="600"/>
              </a:spcBef>
              <a:spcAft>
                <a:spcPts val="600"/>
              </a:spcAft>
            </a:pPr>
            <a:r>
              <a:rPr lang="en-US" sz="2000" b="1" dirty="0">
                <a:latin typeface="+mj-lt"/>
                <a:ea typeface="Arial"/>
                <a:cs typeface="Arial"/>
                <a:sym typeface="Arial"/>
              </a:rPr>
              <a:t>Should the CCO evaluation be completed prior to the external expert starting their work</a:t>
            </a:r>
            <a:r>
              <a:rPr kumimoji="0" lang="en-US" sz="2000" b="1" u="none" strike="noStrike" cap="none" spc="0" normalizeH="0" baseline="0" dirty="0">
                <a:ln>
                  <a:noFill/>
                </a:ln>
                <a:effectLst/>
                <a:uFillTx/>
                <a:latin typeface="+mj-lt"/>
                <a:ea typeface="Arial"/>
                <a:cs typeface="Arial"/>
                <a:sym typeface="Arial"/>
              </a:rPr>
              <a:t>?</a:t>
            </a:r>
          </a:p>
          <a:p>
            <a:pPr marL="57150" lvl="2">
              <a:lnSpc>
                <a:spcPct val="114000"/>
              </a:lnSpc>
              <a:spcBef>
                <a:spcPts val="600"/>
              </a:spcBef>
              <a:spcAft>
                <a:spcPts val="600"/>
              </a:spcAft>
            </a:pPr>
            <a:r>
              <a:rPr lang="en-US" sz="2000" dirty="0">
                <a:latin typeface="+mj-lt"/>
                <a:ea typeface="Arial"/>
                <a:cs typeface="Arial"/>
                <a:sym typeface="Arial"/>
              </a:rPr>
              <a:t>If the external expert is determined not to have the necessary CCO but the expert’s work has already begun:</a:t>
            </a:r>
          </a:p>
          <a:p>
            <a:pPr marL="400050" lvl="2" indent="-342900">
              <a:lnSpc>
                <a:spcPct val="114000"/>
              </a:lnSpc>
              <a:spcBef>
                <a:spcPts val="600"/>
              </a:spcBef>
              <a:spcAft>
                <a:spcPts val="600"/>
              </a:spcAft>
              <a:buFont typeface="Arial" panose="020B0604020202020204" pitchFamily="34" charset="0"/>
              <a:buChar char="•"/>
            </a:pPr>
            <a:r>
              <a:rPr lang="en-US" sz="2000" dirty="0">
                <a:latin typeface="+mj-lt"/>
                <a:ea typeface="Arial"/>
                <a:cs typeface="Arial"/>
                <a:sym typeface="Arial"/>
              </a:rPr>
              <a:t>Unnecessary costs or time delay that would be incurred by the PA</a:t>
            </a:r>
          </a:p>
          <a:p>
            <a:pPr marL="400050" lvl="2" indent="-342900">
              <a:lnSpc>
                <a:spcPct val="114000"/>
              </a:lnSpc>
              <a:spcBef>
                <a:spcPts val="600"/>
              </a:spcBef>
              <a:spcAft>
                <a:spcPts val="600"/>
              </a:spcAft>
              <a:buFont typeface="Arial" panose="020B0604020202020204" pitchFamily="34" charset="0"/>
              <a:buChar char="•"/>
            </a:pPr>
            <a:r>
              <a:rPr lang="en-US" sz="2000" dirty="0">
                <a:latin typeface="+mj-lt"/>
                <a:ea typeface="Arial"/>
                <a:cs typeface="Arial"/>
                <a:sym typeface="Arial"/>
              </a:rPr>
              <a:t>Perceived pressure on the PA to “overlook” issues with the external expert’s CCO if the expert’s work is nearly complete</a:t>
            </a:r>
            <a:endParaRPr kumimoji="0" lang="en-US" sz="2000" b="0" u="none" strike="noStrike" cap="none" spc="0" normalizeH="0" baseline="0" dirty="0">
              <a:ln>
                <a:noFill/>
              </a:ln>
              <a:effectLst/>
              <a:uFillTx/>
              <a:latin typeface="+mj-lt"/>
              <a:ea typeface="Arial"/>
              <a:cs typeface="Arial"/>
              <a:sym typeface="Arial"/>
            </a:endParaRPr>
          </a:p>
        </p:txBody>
      </p:sp>
      <p:sp>
        <p:nvSpPr>
          <p:cNvPr id="2" name="TextBox 1">
            <a:extLst>
              <a:ext uri="{FF2B5EF4-FFF2-40B4-BE49-F238E27FC236}">
                <a16:creationId xmlns:a16="http://schemas.microsoft.com/office/drawing/2014/main" id="{0718E6F7-AB62-4E0B-22B8-D2FA9BC5BCA5}"/>
              </a:ext>
            </a:extLst>
          </p:cNvPr>
          <p:cNvSpPr txBox="1"/>
          <p:nvPr/>
        </p:nvSpPr>
        <p:spPr>
          <a:xfrm>
            <a:off x="5755908" y="952500"/>
            <a:ext cx="6131525" cy="5768977"/>
          </a:xfrm>
          <a:prstGeom prst="rect">
            <a:avLst/>
          </a:prstGeom>
          <a:solidFill>
            <a:schemeClr val="accent6">
              <a:lumMod val="20000"/>
              <a:lumOff val="80000"/>
            </a:schemeClr>
          </a:solidFill>
        </p:spPr>
        <p:txBody>
          <a:bodyPr vert="horz" wrap="square" lIns="91440" tIns="182880" rIns="91440" bIns="182880" rtlCol="0" anchor="t">
            <a:noAutofit/>
          </a:bodyPr>
          <a:lstStyle/>
          <a:p>
            <a:pPr>
              <a:lnSpc>
                <a:spcPct val="114000"/>
              </a:lnSpc>
              <a:spcBef>
                <a:spcPts val="600"/>
              </a:spcBef>
              <a:spcAft>
                <a:spcPts val="600"/>
              </a:spcAft>
            </a:pPr>
            <a:r>
              <a:rPr lang="en-US" sz="2000" b="1" dirty="0">
                <a:solidFill>
                  <a:schemeClr val="accent6"/>
                </a:solidFill>
                <a:latin typeface="+mj-lt"/>
              </a:rPr>
              <a:t>TF Response</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PA exercises professional judgement when agreeing the terms of engagement with the external expert and scheduling the start of the expert’s work </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In practice, likely in the PA’s interest to complete the CCO evaluation before the external expert begins work</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However, TF accommodated for flexibility in the timing of CCO evaluation as facts and circumstances might change and various unavoidable constraints</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Further, if a PA yielded to pressure and “overlooked” issues, this is a breach of the Code</a:t>
            </a:r>
            <a:endParaRPr lang="en-US" sz="2000" i="1" dirty="0">
              <a:solidFill>
                <a:srgbClr val="FF0000"/>
              </a:solidFill>
              <a:latin typeface="+mj-lt"/>
            </a:endParaRPr>
          </a:p>
        </p:txBody>
      </p:sp>
    </p:spTree>
    <p:extLst>
      <p:ext uri="{BB962C8B-B14F-4D97-AF65-F5344CB8AC3E}">
        <p14:creationId xmlns:p14="http://schemas.microsoft.com/office/powerpoint/2010/main" val="1632961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31</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72715" y="0"/>
            <a:ext cx="11579441" cy="1068518"/>
          </a:xfrm>
        </p:spPr>
        <p:txBody>
          <a:bodyPr>
            <a:normAutofit/>
          </a:bodyPr>
          <a:lstStyle/>
          <a:p>
            <a:r>
              <a:rPr lang="en-US">
                <a:latin typeface="+mj-lt"/>
              </a:rPr>
              <a:t>5. Consideration of Safeguards </a:t>
            </a:r>
            <a:r>
              <a:rPr lang="en-US" sz="1800">
                <a:latin typeface="+mj-lt"/>
              </a:rPr>
              <a:t>(1/4)</a:t>
            </a:r>
          </a:p>
        </p:txBody>
      </p:sp>
      <p:sp>
        <p:nvSpPr>
          <p:cNvPr id="3" name="TextBox 2">
            <a:extLst>
              <a:ext uri="{FF2B5EF4-FFF2-40B4-BE49-F238E27FC236}">
                <a16:creationId xmlns:a16="http://schemas.microsoft.com/office/drawing/2014/main" id="{8A7123D4-3B12-4FC4-088E-0AB5B450EE40}"/>
              </a:ext>
            </a:extLst>
          </p:cNvPr>
          <p:cNvSpPr txBox="1"/>
          <p:nvPr/>
        </p:nvSpPr>
        <p:spPr>
          <a:xfrm>
            <a:off x="294942" y="2274838"/>
            <a:ext cx="5451341" cy="25668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57150" lvl="2">
              <a:lnSpc>
                <a:spcPct val="114000"/>
              </a:lnSpc>
              <a:spcBef>
                <a:spcPts val="600"/>
              </a:spcBef>
              <a:spcAft>
                <a:spcPts val="600"/>
              </a:spcAft>
            </a:pPr>
            <a:r>
              <a:rPr lang="en-US" sz="2000" b="1" dirty="0">
                <a:latin typeface="+mj-lt"/>
                <a:ea typeface="Arial"/>
                <a:cs typeface="Arial"/>
                <a:sym typeface="Arial"/>
              </a:rPr>
              <a:t>Should there be consideration of safeguards in relation to identified threats to objectivity? </a:t>
            </a:r>
          </a:p>
          <a:p>
            <a:pPr marL="57150" lvl="2">
              <a:lnSpc>
                <a:spcPct val="114000"/>
              </a:lnSpc>
              <a:spcBef>
                <a:spcPts val="600"/>
              </a:spcBef>
              <a:spcAft>
                <a:spcPts val="600"/>
              </a:spcAft>
            </a:pPr>
            <a:r>
              <a:rPr lang="en-US" sz="2000" dirty="0">
                <a:latin typeface="+mj-lt"/>
                <a:ea typeface="Arial"/>
                <a:cs typeface="Arial"/>
                <a:sym typeface="Arial"/>
              </a:rPr>
              <a:t>Consideration of safeguards reflected in ISA 620, paragraphs A18 and A19 </a:t>
            </a:r>
            <a:endParaRPr kumimoji="0" lang="en-US" sz="2000" b="0" u="none" strike="noStrike" cap="none" spc="0" normalizeH="0" baseline="0" dirty="0">
              <a:ln>
                <a:noFill/>
              </a:ln>
              <a:effectLst/>
              <a:uFillTx/>
              <a:latin typeface="+mj-lt"/>
              <a:ea typeface="Arial"/>
              <a:cs typeface="Arial"/>
              <a:sym typeface="Arial"/>
            </a:endParaRPr>
          </a:p>
          <a:p>
            <a:pPr marL="57150" lvl="2">
              <a:lnSpc>
                <a:spcPct val="114000"/>
              </a:lnSpc>
              <a:spcBef>
                <a:spcPts val="600"/>
              </a:spcBef>
              <a:spcAft>
                <a:spcPts val="600"/>
              </a:spcAft>
            </a:pPr>
            <a:endParaRPr kumimoji="0" lang="en-US" sz="2000" b="0" u="none" strike="noStrike" cap="none" spc="0" normalizeH="0" baseline="0" dirty="0">
              <a:ln>
                <a:noFill/>
              </a:ln>
              <a:effectLst/>
              <a:uFillTx/>
              <a:latin typeface="+mj-lt"/>
              <a:ea typeface="Arial"/>
              <a:cs typeface="Arial"/>
              <a:sym typeface="Arial"/>
            </a:endParaRPr>
          </a:p>
        </p:txBody>
      </p:sp>
      <p:sp>
        <p:nvSpPr>
          <p:cNvPr id="2" name="TextBox 1">
            <a:extLst>
              <a:ext uri="{FF2B5EF4-FFF2-40B4-BE49-F238E27FC236}">
                <a16:creationId xmlns:a16="http://schemas.microsoft.com/office/drawing/2014/main" id="{0718E6F7-AB62-4E0B-22B8-D2FA9BC5BCA5}"/>
              </a:ext>
            </a:extLst>
          </p:cNvPr>
          <p:cNvSpPr txBox="1"/>
          <p:nvPr/>
        </p:nvSpPr>
        <p:spPr>
          <a:xfrm>
            <a:off x="5962435" y="1955990"/>
            <a:ext cx="5679139" cy="4114610"/>
          </a:xfrm>
          <a:prstGeom prst="rect">
            <a:avLst/>
          </a:prstGeom>
          <a:solidFill>
            <a:schemeClr val="accent6">
              <a:lumMod val="20000"/>
              <a:lumOff val="80000"/>
            </a:schemeClr>
          </a:solidFill>
        </p:spPr>
        <p:txBody>
          <a:bodyPr vert="horz" wrap="square" lIns="91440" tIns="182880" rIns="91440" bIns="182880" rtlCol="0" anchor="t">
            <a:noAutofit/>
          </a:bodyPr>
          <a:lstStyle/>
          <a:p>
            <a:pPr>
              <a:lnSpc>
                <a:spcPct val="114000"/>
              </a:lnSpc>
              <a:spcBef>
                <a:spcPts val="600"/>
              </a:spcBef>
              <a:spcAft>
                <a:spcPts val="600"/>
              </a:spcAft>
            </a:pPr>
            <a:r>
              <a:rPr lang="en-US" sz="2000" b="1" dirty="0">
                <a:solidFill>
                  <a:schemeClr val="accent6"/>
                </a:solidFill>
                <a:latin typeface="+mj-lt"/>
              </a:rPr>
              <a:t>TF Response</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Point accepted, added</a:t>
            </a:r>
          </a:p>
          <a:p>
            <a:pPr marL="857250" indent="-346075" algn="l">
              <a:lnSpc>
                <a:spcPct val="114000"/>
              </a:lnSpc>
              <a:spcBef>
                <a:spcPts val="600"/>
              </a:spcBef>
              <a:spcAft>
                <a:spcPts val="600"/>
              </a:spcAft>
            </a:pPr>
            <a:r>
              <a:rPr lang="en-US" sz="2000" dirty="0">
                <a:solidFill>
                  <a:schemeClr val="accent6"/>
                </a:solidFill>
                <a:latin typeface="+mj-lt"/>
              </a:rPr>
              <a:t>•	Factors relevant to evaluating the level of identified threats to an external expert’s objectivity  </a:t>
            </a:r>
          </a:p>
          <a:p>
            <a:pPr marL="857250" indent="-346075" algn="l">
              <a:lnSpc>
                <a:spcPct val="114000"/>
              </a:lnSpc>
              <a:spcBef>
                <a:spcPts val="600"/>
              </a:spcBef>
              <a:spcAft>
                <a:spcPts val="600"/>
              </a:spcAft>
            </a:pPr>
            <a:r>
              <a:rPr lang="en-US" sz="2000" dirty="0">
                <a:solidFill>
                  <a:schemeClr val="accent6"/>
                </a:solidFill>
                <a:latin typeface="+mj-lt"/>
              </a:rPr>
              <a:t>•	Examples of actions that might eliminate such threats</a:t>
            </a:r>
          </a:p>
          <a:p>
            <a:pPr marL="857250" indent="-346075" algn="l">
              <a:lnSpc>
                <a:spcPct val="114000"/>
              </a:lnSpc>
              <a:spcBef>
                <a:spcPts val="600"/>
              </a:spcBef>
              <a:spcAft>
                <a:spcPts val="600"/>
              </a:spcAft>
            </a:pPr>
            <a:r>
              <a:rPr lang="en-US" sz="2000" dirty="0">
                <a:solidFill>
                  <a:schemeClr val="accent6"/>
                </a:solidFill>
                <a:latin typeface="+mj-lt"/>
              </a:rPr>
              <a:t>•	Examples of actions that might be safeguards to address such threats</a:t>
            </a:r>
          </a:p>
          <a:p>
            <a:pPr marL="514350" indent="-514350" algn="l">
              <a:lnSpc>
                <a:spcPct val="114000"/>
              </a:lnSpc>
              <a:spcBef>
                <a:spcPts val="600"/>
              </a:spcBef>
              <a:spcAft>
                <a:spcPts val="600"/>
              </a:spcAft>
              <a:buFont typeface="Wingdings" panose="05000000000000000000" pitchFamily="2" charset="2"/>
              <a:buChar char="ü"/>
            </a:pPr>
            <a:endParaRPr lang="en-US" sz="2000" i="1" dirty="0">
              <a:solidFill>
                <a:srgbClr val="FF0000"/>
              </a:solidFill>
              <a:latin typeface="+mj-lt"/>
            </a:endParaRPr>
          </a:p>
        </p:txBody>
      </p:sp>
    </p:spTree>
    <p:extLst>
      <p:ext uri="{BB962C8B-B14F-4D97-AF65-F5344CB8AC3E}">
        <p14:creationId xmlns:p14="http://schemas.microsoft.com/office/powerpoint/2010/main" val="17622460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32</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72715" y="0"/>
            <a:ext cx="11579441" cy="1068518"/>
          </a:xfrm>
        </p:spPr>
        <p:txBody>
          <a:bodyPr>
            <a:normAutofit/>
          </a:bodyPr>
          <a:lstStyle/>
          <a:p>
            <a:r>
              <a:rPr lang="en-US">
                <a:latin typeface="+mj-lt"/>
              </a:rPr>
              <a:t>5. Consideration of Safeguards </a:t>
            </a:r>
            <a:r>
              <a:rPr lang="en-US" sz="1800">
                <a:latin typeface="+mj-lt"/>
              </a:rPr>
              <a:t>(2/4)</a:t>
            </a:r>
          </a:p>
        </p:txBody>
      </p:sp>
      <p:pic>
        <p:nvPicPr>
          <p:cNvPr id="7" name="Picture 6">
            <a:extLst>
              <a:ext uri="{FF2B5EF4-FFF2-40B4-BE49-F238E27FC236}">
                <a16:creationId xmlns:a16="http://schemas.microsoft.com/office/drawing/2014/main" id="{C949C4E5-D482-9319-DE15-92D9D675FE24}"/>
              </a:ext>
            </a:extLst>
          </p:cNvPr>
          <p:cNvPicPr>
            <a:picLocks noChangeAspect="1"/>
          </p:cNvPicPr>
          <p:nvPr/>
        </p:nvPicPr>
        <p:blipFill>
          <a:blip r:embed="rId3"/>
          <a:stretch>
            <a:fillRect/>
          </a:stretch>
        </p:blipFill>
        <p:spPr>
          <a:xfrm>
            <a:off x="271982" y="1424334"/>
            <a:ext cx="9105172" cy="5114578"/>
          </a:xfrm>
          <a:prstGeom prst="rect">
            <a:avLst/>
          </a:prstGeom>
        </p:spPr>
      </p:pic>
      <p:sp>
        <p:nvSpPr>
          <p:cNvPr id="5" name="TextBox 4">
            <a:extLst>
              <a:ext uri="{FF2B5EF4-FFF2-40B4-BE49-F238E27FC236}">
                <a16:creationId xmlns:a16="http://schemas.microsoft.com/office/drawing/2014/main" id="{7663D04B-A57B-0825-EEDE-2D84C85CEC73}"/>
              </a:ext>
            </a:extLst>
          </p:cNvPr>
          <p:cNvSpPr txBox="1"/>
          <p:nvPr/>
        </p:nvSpPr>
        <p:spPr>
          <a:xfrm>
            <a:off x="9259503" y="534259"/>
            <a:ext cx="2585987" cy="875899"/>
          </a:xfrm>
          <a:prstGeom prst="rect">
            <a:avLst/>
          </a:prstGeom>
          <a:solidFill>
            <a:schemeClr val="accent5">
              <a:lumMod val="20000"/>
              <a:lumOff val="80000"/>
            </a:schemeClr>
          </a:solidFill>
        </p:spPr>
        <p:txBody>
          <a:bodyPr vert="horz" wrap="square" lIns="91440" tIns="45720" rIns="91440" bIns="45720" rtlCol="0" anchor="ctr">
            <a:normAutofit/>
          </a:bodyPr>
          <a:lstStyle/>
          <a:p>
            <a:pPr algn="ctr"/>
            <a:r>
              <a:rPr lang="en-US" sz="2200" dirty="0">
                <a:solidFill>
                  <a:srgbClr val="0B5494"/>
                </a:solidFill>
                <a:latin typeface="+mj-lt"/>
              </a:rPr>
              <a:t>All professional services</a:t>
            </a:r>
          </a:p>
        </p:txBody>
      </p:sp>
    </p:spTree>
    <p:extLst>
      <p:ext uri="{BB962C8B-B14F-4D97-AF65-F5344CB8AC3E}">
        <p14:creationId xmlns:p14="http://schemas.microsoft.com/office/powerpoint/2010/main" val="17832325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33</a:t>
            </a:fld>
            <a:endParaRPr lang="en-US"/>
          </a:p>
        </p:txBody>
      </p:sp>
      <p:pic>
        <p:nvPicPr>
          <p:cNvPr id="3" name="Picture 2">
            <a:extLst>
              <a:ext uri="{FF2B5EF4-FFF2-40B4-BE49-F238E27FC236}">
                <a16:creationId xmlns:a16="http://schemas.microsoft.com/office/drawing/2014/main" id="{D9320EDA-D0CA-7DBD-44D0-84A7301B7C74}"/>
              </a:ext>
            </a:extLst>
          </p:cNvPr>
          <p:cNvPicPr>
            <a:picLocks noChangeAspect="1"/>
          </p:cNvPicPr>
          <p:nvPr/>
        </p:nvPicPr>
        <p:blipFill>
          <a:blip r:embed="rId3"/>
          <a:stretch>
            <a:fillRect/>
          </a:stretch>
        </p:blipFill>
        <p:spPr>
          <a:xfrm>
            <a:off x="0" y="0"/>
            <a:ext cx="8154492" cy="6858000"/>
          </a:xfrm>
          <a:prstGeom prst="rect">
            <a:avLst/>
          </a:prstGeom>
        </p:spPr>
      </p:pic>
      <p:sp>
        <p:nvSpPr>
          <p:cNvPr id="9" name="TextBox 8">
            <a:extLst>
              <a:ext uri="{FF2B5EF4-FFF2-40B4-BE49-F238E27FC236}">
                <a16:creationId xmlns:a16="http://schemas.microsoft.com/office/drawing/2014/main" id="{61A8044F-C0AD-528B-2D32-84388E848845}"/>
              </a:ext>
            </a:extLst>
          </p:cNvPr>
          <p:cNvSpPr txBox="1"/>
          <p:nvPr/>
        </p:nvSpPr>
        <p:spPr>
          <a:xfrm>
            <a:off x="9259503" y="534259"/>
            <a:ext cx="2585987" cy="875899"/>
          </a:xfrm>
          <a:prstGeom prst="rect">
            <a:avLst/>
          </a:prstGeom>
          <a:solidFill>
            <a:schemeClr val="accent5">
              <a:lumMod val="20000"/>
              <a:lumOff val="80000"/>
            </a:schemeClr>
          </a:solidFill>
        </p:spPr>
        <p:txBody>
          <a:bodyPr vert="horz" wrap="square" lIns="91440" tIns="45720" rIns="91440" bIns="45720" rtlCol="0" anchor="ctr">
            <a:normAutofit/>
          </a:bodyPr>
          <a:lstStyle/>
          <a:p>
            <a:pPr algn="ctr"/>
            <a:r>
              <a:rPr lang="en-US" sz="2200">
                <a:solidFill>
                  <a:srgbClr val="0B5494"/>
                </a:solidFill>
                <a:latin typeface="+mj-lt"/>
              </a:rPr>
              <a:t>Audit and other assurance</a:t>
            </a:r>
          </a:p>
        </p:txBody>
      </p:sp>
    </p:spTree>
    <p:extLst>
      <p:ext uri="{BB962C8B-B14F-4D97-AF65-F5344CB8AC3E}">
        <p14:creationId xmlns:p14="http://schemas.microsoft.com/office/powerpoint/2010/main" val="30980180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34</a:t>
            </a:fld>
            <a:endParaRPr lang="en-US"/>
          </a:p>
        </p:txBody>
      </p:sp>
      <p:sp>
        <p:nvSpPr>
          <p:cNvPr id="9" name="TextBox 8">
            <a:extLst>
              <a:ext uri="{FF2B5EF4-FFF2-40B4-BE49-F238E27FC236}">
                <a16:creationId xmlns:a16="http://schemas.microsoft.com/office/drawing/2014/main" id="{61A8044F-C0AD-528B-2D32-84388E848845}"/>
              </a:ext>
            </a:extLst>
          </p:cNvPr>
          <p:cNvSpPr txBox="1"/>
          <p:nvPr/>
        </p:nvSpPr>
        <p:spPr>
          <a:xfrm>
            <a:off x="9259503" y="534259"/>
            <a:ext cx="2585987" cy="875899"/>
          </a:xfrm>
          <a:prstGeom prst="rect">
            <a:avLst/>
          </a:prstGeom>
          <a:solidFill>
            <a:schemeClr val="accent5">
              <a:lumMod val="20000"/>
              <a:lumOff val="80000"/>
            </a:schemeClr>
          </a:solidFill>
        </p:spPr>
        <p:txBody>
          <a:bodyPr vert="horz" wrap="square" lIns="91440" tIns="45720" rIns="91440" bIns="45720" rtlCol="0" anchor="ctr">
            <a:normAutofit/>
          </a:bodyPr>
          <a:lstStyle/>
          <a:p>
            <a:pPr algn="ctr"/>
            <a:r>
              <a:rPr lang="en-US" sz="2200">
                <a:solidFill>
                  <a:srgbClr val="0B5494"/>
                </a:solidFill>
                <a:latin typeface="+mj-lt"/>
              </a:rPr>
              <a:t>Audit and other assurance</a:t>
            </a:r>
          </a:p>
        </p:txBody>
      </p:sp>
      <p:pic>
        <p:nvPicPr>
          <p:cNvPr id="5" name="Picture 4">
            <a:extLst>
              <a:ext uri="{FF2B5EF4-FFF2-40B4-BE49-F238E27FC236}">
                <a16:creationId xmlns:a16="http://schemas.microsoft.com/office/drawing/2014/main" id="{4178C2CF-091F-D378-E19A-45F128B2DDA8}"/>
              </a:ext>
            </a:extLst>
          </p:cNvPr>
          <p:cNvPicPr>
            <a:picLocks noChangeAspect="1"/>
          </p:cNvPicPr>
          <p:nvPr/>
        </p:nvPicPr>
        <p:blipFill>
          <a:blip r:embed="rId3"/>
          <a:stretch>
            <a:fillRect/>
          </a:stretch>
        </p:blipFill>
        <p:spPr>
          <a:xfrm>
            <a:off x="250258" y="1164657"/>
            <a:ext cx="8573696" cy="5693343"/>
          </a:xfrm>
          <a:prstGeom prst="rect">
            <a:avLst/>
          </a:prstGeom>
        </p:spPr>
      </p:pic>
      <p:sp>
        <p:nvSpPr>
          <p:cNvPr id="6" name="Title 5">
            <a:extLst>
              <a:ext uri="{FF2B5EF4-FFF2-40B4-BE49-F238E27FC236}">
                <a16:creationId xmlns:a16="http://schemas.microsoft.com/office/drawing/2014/main" id="{FFA916E0-E620-A964-7886-C0B4EECA6EB9}"/>
              </a:ext>
            </a:extLst>
          </p:cNvPr>
          <p:cNvSpPr>
            <a:spLocks noGrp="1"/>
          </p:cNvSpPr>
          <p:nvPr>
            <p:ph type="title"/>
          </p:nvPr>
        </p:nvSpPr>
        <p:spPr>
          <a:xfrm>
            <a:off x="172715" y="0"/>
            <a:ext cx="11579441" cy="1068518"/>
          </a:xfrm>
        </p:spPr>
        <p:txBody>
          <a:bodyPr>
            <a:normAutofit/>
          </a:bodyPr>
          <a:lstStyle/>
          <a:p>
            <a:r>
              <a:rPr lang="en-US">
                <a:latin typeface="+mj-lt"/>
              </a:rPr>
              <a:t>5. Consideration of Safeguards </a:t>
            </a:r>
            <a:r>
              <a:rPr lang="en-US" sz="1800">
                <a:latin typeface="+mj-lt"/>
              </a:rPr>
              <a:t>(4/4)</a:t>
            </a:r>
          </a:p>
        </p:txBody>
      </p:sp>
    </p:spTree>
    <p:extLst>
      <p:ext uri="{BB962C8B-B14F-4D97-AF65-F5344CB8AC3E}">
        <p14:creationId xmlns:p14="http://schemas.microsoft.com/office/powerpoint/2010/main" val="19331539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49BE089-B64D-8342-5FAB-9F67C5CF7941}"/>
              </a:ext>
            </a:extLst>
          </p:cNvPr>
          <p:cNvSpPr>
            <a:spLocks noGrp="1"/>
          </p:cNvSpPr>
          <p:nvPr>
            <p:ph type="sldNum" sz="quarter" idx="12"/>
          </p:nvPr>
        </p:nvSpPr>
        <p:spPr/>
        <p:txBody>
          <a:bodyPr/>
          <a:lstStyle/>
          <a:p>
            <a:fld id="{A68F81FF-A8B7-8E49-9D5B-3CAD5ADFEE36}" type="slidenum">
              <a:rPr lang="en-US" smtClean="0"/>
              <a:pPr/>
              <a:t>35</a:t>
            </a:fld>
            <a:endParaRPr lang="en-US"/>
          </a:p>
        </p:txBody>
      </p:sp>
      <p:sp>
        <p:nvSpPr>
          <p:cNvPr id="4" name="Title 3">
            <a:extLst>
              <a:ext uri="{FF2B5EF4-FFF2-40B4-BE49-F238E27FC236}">
                <a16:creationId xmlns:a16="http://schemas.microsoft.com/office/drawing/2014/main" id="{5CB9C1BE-D6EC-63A3-D77F-3325445F9EA4}"/>
              </a:ext>
            </a:extLst>
          </p:cNvPr>
          <p:cNvSpPr>
            <a:spLocks noGrp="1"/>
          </p:cNvSpPr>
          <p:nvPr>
            <p:ph type="title"/>
          </p:nvPr>
        </p:nvSpPr>
        <p:spPr/>
        <p:txBody>
          <a:bodyPr>
            <a:normAutofit/>
          </a:bodyPr>
          <a:lstStyle/>
          <a:p>
            <a:r>
              <a:rPr lang="en-US">
                <a:latin typeface="+mj-lt"/>
              </a:rPr>
              <a:t>Prohibition</a:t>
            </a:r>
          </a:p>
        </p:txBody>
      </p:sp>
    </p:spTree>
    <p:extLst>
      <p:ext uri="{BB962C8B-B14F-4D97-AF65-F5344CB8AC3E}">
        <p14:creationId xmlns:p14="http://schemas.microsoft.com/office/powerpoint/2010/main" val="42724510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36374"/>
            <a:ext cx="11579441" cy="1068518"/>
          </a:xfrm>
        </p:spPr>
        <p:txBody>
          <a:bodyPr>
            <a:normAutofit/>
          </a:bodyPr>
          <a:lstStyle/>
          <a:p>
            <a:r>
              <a:rPr lang="en-US">
                <a:latin typeface="+mj-lt"/>
              </a:rPr>
              <a:t>Prohibition</a:t>
            </a:r>
          </a:p>
        </p:txBody>
      </p:sp>
      <p:sp>
        <p:nvSpPr>
          <p:cNvPr id="3" name="TextBox 2">
            <a:extLst>
              <a:ext uri="{FF2B5EF4-FFF2-40B4-BE49-F238E27FC236}">
                <a16:creationId xmlns:a16="http://schemas.microsoft.com/office/drawing/2014/main" id="{1449BBEC-6032-4806-D576-8ABEE39D3587}"/>
              </a:ext>
            </a:extLst>
          </p:cNvPr>
          <p:cNvSpPr txBox="1"/>
          <p:nvPr/>
        </p:nvSpPr>
        <p:spPr>
          <a:xfrm>
            <a:off x="612558" y="2150892"/>
            <a:ext cx="5335854" cy="53306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285750" marR="0" lvl="0" indent="-285750" algn="l" defTabSz="914400" rtl="0" eaLnBrk="1" fontAlgn="auto" latinLnBrk="0" hangingPunct="1">
              <a:lnSpc>
                <a:spcPct val="114000"/>
              </a:lnSpc>
              <a:spcBef>
                <a:spcPts val="600"/>
              </a:spcBef>
              <a:spcAft>
                <a:spcPts val="60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srgbClr val="00AA55"/>
                </a:solidFill>
                <a:effectLst/>
                <a:uLnTx/>
                <a:uFillTx/>
                <a:latin typeface="Arial" panose="020B0604020202020204"/>
                <a:ea typeface="Arial"/>
                <a:cs typeface="Arial"/>
                <a:sym typeface="Arial"/>
              </a:rPr>
              <a:t>Mixed views, comments</a:t>
            </a:r>
            <a:r>
              <a:rPr kumimoji="0" lang="en-US" sz="2000" b="0" i="0" u="none" strike="noStrike" kern="1200" cap="none" spc="0" normalizeH="0" baseline="0" noProof="0" dirty="0">
                <a:ln>
                  <a:noFill/>
                </a:ln>
                <a:solidFill>
                  <a:srgbClr val="00AA55"/>
                </a:solidFill>
                <a:effectLst/>
                <a:uLnTx/>
                <a:uFillTx/>
                <a:latin typeface="Arial" panose="020B0604020202020204"/>
                <a:ea typeface="Arial"/>
                <a:cs typeface="Arial"/>
                <a:sym typeface="Arial"/>
              </a:rPr>
              <a:t> </a:t>
            </a:r>
            <a:r>
              <a:rPr kumimoji="0" lang="en-US" sz="2000" b="1" i="0" u="none" strike="noStrike" kern="1200" cap="none" spc="0" normalizeH="0" baseline="0" noProof="0" dirty="0">
                <a:ln>
                  <a:noFill/>
                </a:ln>
                <a:solidFill>
                  <a:srgbClr val="00AA55"/>
                </a:solidFill>
                <a:effectLst/>
                <a:uLnTx/>
                <a:uFillTx/>
                <a:latin typeface="Arial" panose="020B0604020202020204"/>
                <a:ea typeface="Arial"/>
                <a:cs typeface="Arial"/>
                <a:sym typeface="Arial"/>
              </a:rPr>
              <a:t>to</a:t>
            </a:r>
          </a:p>
          <a:p>
            <a:pPr marL="509588" marR="0" lvl="1" indent="-457200" algn="l" defTabSz="914400" rtl="0" eaLnBrk="1" fontAlgn="auto" latinLnBrk="0" hangingPunct="1">
              <a:lnSpc>
                <a:spcPct val="114000"/>
              </a:lnSpc>
              <a:spcBef>
                <a:spcPts val="600"/>
              </a:spcBef>
              <a:spcAft>
                <a:spcPts val="600"/>
              </a:spcAft>
              <a:buClrTx/>
              <a:buSzTx/>
              <a:buFont typeface="+mj-lt"/>
              <a:buAutoNum type="arabicPeriod"/>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Clarify that the conclusion regarding the external expert’s CCO is in relation to the necessary CCO</a:t>
            </a:r>
          </a:p>
          <a:p>
            <a:pPr marL="509588" marR="0" lvl="1" indent="-457200" algn="l" defTabSz="914400" rtl="0" eaLnBrk="1" fontAlgn="auto" latinLnBrk="0" hangingPunct="1">
              <a:lnSpc>
                <a:spcPct val="114000"/>
              </a:lnSpc>
              <a:spcBef>
                <a:spcPts val="600"/>
              </a:spcBef>
              <a:spcAft>
                <a:spcPts val="600"/>
              </a:spcAft>
              <a:buClrTx/>
              <a:buSzTx/>
              <a:buFont typeface="+mj-lt"/>
              <a:buAutoNum type="arabicPeriod"/>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Allow the conclusion on an external expert’s CCO to be based on information the PA has been able to discern from sources other than just information provided by the external expert</a:t>
            </a:r>
          </a:p>
          <a:p>
            <a:pPr marL="509588" lvl="1" indent="-457200">
              <a:lnSpc>
                <a:spcPct val="114000"/>
              </a:lnSpc>
              <a:spcBef>
                <a:spcPts val="600"/>
              </a:spcBef>
              <a:spcAft>
                <a:spcPts val="600"/>
              </a:spcAft>
              <a:buFont typeface="+mj-lt"/>
              <a:buAutoNum type="arabicPeriod"/>
            </a:pPr>
            <a:r>
              <a:rPr lang="en-US" sz="2000" dirty="0">
                <a:solidFill>
                  <a:srgbClr val="494949"/>
                </a:solidFill>
                <a:latin typeface="Arial" panose="020B0604020202020204"/>
                <a:ea typeface="Arial"/>
                <a:cs typeface="Arial"/>
                <a:sym typeface="Arial"/>
              </a:rPr>
              <a:t>Need t</a:t>
            </a: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o allow for a threats and safeguards approach to evaluating and concluding on the external expert’s objectivity</a:t>
            </a:r>
          </a:p>
          <a:p>
            <a:pPr marL="509588" marR="0" lvl="1" indent="-457200" algn="l" defTabSz="914400" rtl="0" eaLnBrk="1" fontAlgn="auto" latinLnBrk="0" hangingPunct="1">
              <a:lnSpc>
                <a:spcPct val="114000"/>
              </a:lnSpc>
              <a:spcBef>
                <a:spcPts val="600"/>
              </a:spcBef>
              <a:spcAft>
                <a:spcPts val="600"/>
              </a:spcAft>
              <a:buClrTx/>
              <a:buSzTx/>
              <a:buFont typeface="+mj-lt"/>
              <a:buAutoNum type="arabicPeriod"/>
              <a:tabLst/>
              <a:defRPr/>
            </a:pPr>
            <a:endPar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endParaRPr>
          </a:p>
        </p:txBody>
      </p:sp>
      <p:sp>
        <p:nvSpPr>
          <p:cNvPr id="5" name="TextBox 4">
            <a:extLst>
              <a:ext uri="{FF2B5EF4-FFF2-40B4-BE49-F238E27FC236}">
                <a16:creationId xmlns:a16="http://schemas.microsoft.com/office/drawing/2014/main" id="{1B969A33-6011-7A92-479A-7D891F564A37}"/>
              </a:ext>
            </a:extLst>
          </p:cNvPr>
          <p:cNvSpPr txBox="1"/>
          <p:nvPr/>
        </p:nvSpPr>
        <p:spPr>
          <a:xfrm>
            <a:off x="612558" y="1242057"/>
            <a:ext cx="11295190" cy="855619"/>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117475" marR="0" lvl="0" indent="0" algn="l" defTabSz="914400" rtl="0" eaLnBrk="1" fontAlgn="auto" latinLnBrk="0" hangingPunct="1">
              <a:lnSpc>
                <a:spcPct val="114000"/>
              </a:lnSpc>
              <a:spcBef>
                <a:spcPts val="600"/>
              </a:spcBef>
              <a:spcAft>
                <a:spcPts val="600"/>
              </a:spcAft>
              <a:buClrTx/>
              <a:buSzTx/>
              <a:buFontTx/>
              <a:buNone/>
              <a:tabLst/>
              <a:defRPr/>
            </a:pPr>
            <a:r>
              <a:rPr kumimoji="0" lang="en-US" sz="2000" b="1" i="0" u="none" strike="noStrike" kern="1200" cap="none" spc="0" normalizeH="0" baseline="0" noProof="0" dirty="0">
                <a:ln>
                  <a:noFill/>
                </a:ln>
                <a:solidFill>
                  <a:srgbClr val="494949"/>
                </a:solidFill>
                <a:effectLst/>
                <a:uLnTx/>
                <a:uFillTx/>
                <a:latin typeface="Arial" panose="020B0604020202020204"/>
                <a:ea typeface="Arial"/>
                <a:cs typeface="Arial"/>
                <a:sym typeface="Arial"/>
              </a:rPr>
              <a:t>ED proposal: </a:t>
            </a:r>
            <a:r>
              <a:rPr kumimoji="0" lang="en-US" sz="200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P</a:t>
            </a: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rohibits a PA from using the work of an external expert if such expert is determined to not have the necessary CCO for the PA’s purposes</a:t>
            </a:r>
            <a:endParaRPr kumimoji="0" lang="en-US" sz="2000" b="0" i="1" u="none" strike="noStrike" kern="1200" cap="none" spc="0" normalizeH="0" baseline="0" noProof="0" dirty="0">
              <a:ln>
                <a:noFill/>
              </a:ln>
              <a:solidFill>
                <a:srgbClr val="494949"/>
              </a:solidFill>
              <a:effectLst/>
              <a:uLnTx/>
              <a:uFillTx/>
              <a:latin typeface="Arial" panose="020B0604020202020204"/>
              <a:ea typeface="Arial"/>
              <a:cs typeface="Arial"/>
              <a:sym typeface="Arial"/>
            </a:endParaRPr>
          </a:p>
        </p:txBody>
      </p:sp>
      <p:sp>
        <p:nvSpPr>
          <p:cNvPr id="7" name="TextBox 6">
            <a:extLst>
              <a:ext uri="{FF2B5EF4-FFF2-40B4-BE49-F238E27FC236}">
                <a16:creationId xmlns:a16="http://schemas.microsoft.com/office/drawing/2014/main" id="{B34EF530-6960-7811-8C79-E569A3F79D9B}"/>
              </a:ext>
            </a:extLst>
          </p:cNvPr>
          <p:cNvSpPr txBox="1"/>
          <p:nvPr/>
        </p:nvSpPr>
        <p:spPr>
          <a:xfrm>
            <a:off x="6226038" y="2164910"/>
            <a:ext cx="5664158" cy="41242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285750" marR="0" lvl="0" indent="-285750" algn="l" defTabSz="914400" rtl="0" eaLnBrk="1" fontAlgn="auto" latinLnBrk="0" hangingPunct="1">
              <a:lnSpc>
                <a:spcPct val="114000"/>
              </a:lnSpc>
              <a:spcBef>
                <a:spcPts val="600"/>
              </a:spcBef>
              <a:spcAft>
                <a:spcPts val="60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srgbClr val="870C24"/>
                </a:solidFill>
                <a:effectLst/>
                <a:uLnTx/>
                <a:uFillTx/>
                <a:latin typeface="Arial" panose="020B0604020202020204"/>
                <a:ea typeface="Arial"/>
                <a:cs typeface="Arial"/>
                <a:sym typeface="Arial"/>
              </a:rPr>
              <a:t>Some disagreed</a:t>
            </a:r>
          </a:p>
          <a:p>
            <a:pPr marL="509588" marR="0" lvl="1" indent="-457200" algn="l" defTabSz="914400" rtl="0" eaLnBrk="1" fontAlgn="auto" latinLnBrk="0" hangingPunct="1">
              <a:lnSpc>
                <a:spcPct val="114000"/>
              </a:lnSpc>
              <a:spcBef>
                <a:spcPts val="600"/>
              </a:spcBef>
              <a:spcAft>
                <a:spcPts val="600"/>
              </a:spcAft>
              <a:buClrTx/>
              <a:buSzTx/>
              <a:buFont typeface="+mj-lt"/>
              <a:buAutoNum type="arabicPeriod" startAt="4"/>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Need to emphasize the application of professional judgment in the evaluation and conclusion</a:t>
            </a:r>
          </a:p>
          <a:p>
            <a:pPr marL="509588" marR="0" lvl="1" indent="-457200" algn="l" defTabSz="914400" rtl="0" eaLnBrk="1" fontAlgn="auto" latinLnBrk="0" hangingPunct="1">
              <a:lnSpc>
                <a:spcPct val="114000"/>
              </a:lnSpc>
              <a:spcBef>
                <a:spcPts val="600"/>
              </a:spcBef>
              <a:spcAft>
                <a:spcPts val="600"/>
              </a:spcAft>
              <a:buClrTx/>
              <a:buSzTx/>
              <a:buFont typeface="+mj-lt"/>
              <a:buAutoNum type="arabicPeriod" startAt="4"/>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A perceived encroachment on, or inconsistency with, performance standards</a:t>
            </a:r>
          </a:p>
          <a:p>
            <a:pPr marL="509588" marR="0" lvl="1" indent="-457200" algn="l" defTabSz="914400" rtl="0" eaLnBrk="1" fontAlgn="auto" latinLnBrk="0" hangingPunct="1">
              <a:lnSpc>
                <a:spcPct val="114000"/>
              </a:lnSpc>
              <a:spcBef>
                <a:spcPts val="600"/>
              </a:spcBef>
              <a:spcAft>
                <a:spcPts val="600"/>
              </a:spcAft>
              <a:buClrTx/>
              <a:buSzTx/>
              <a:buFont typeface="+mj-lt"/>
              <a:buAutoNum type="arabicPeriod" startAt="4"/>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Need to allow for alternative procedures when the PA concludes that the external expert does not have CCO so that the external expert’s work can be used</a:t>
            </a:r>
          </a:p>
        </p:txBody>
      </p:sp>
    </p:spTree>
    <p:extLst>
      <p:ext uri="{BB962C8B-B14F-4D97-AF65-F5344CB8AC3E}">
        <p14:creationId xmlns:p14="http://schemas.microsoft.com/office/powerpoint/2010/main" val="39409701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37</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72715" y="0"/>
            <a:ext cx="11579441" cy="1068518"/>
          </a:xfrm>
        </p:spPr>
        <p:txBody>
          <a:bodyPr>
            <a:normAutofit/>
          </a:bodyPr>
          <a:lstStyle/>
          <a:p>
            <a:r>
              <a:rPr lang="en-US">
                <a:latin typeface="+mj-lt"/>
              </a:rPr>
              <a:t>1-3. Concluding on CCO Evaluation</a:t>
            </a:r>
            <a:endParaRPr lang="en-US" sz="1800">
              <a:latin typeface="+mj-lt"/>
            </a:endParaRPr>
          </a:p>
        </p:txBody>
      </p:sp>
      <p:sp>
        <p:nvSpPr>
          <p:cNvPr id="2" name="TextBox 1">
            <a:extLst>
              <a:ext uri="{FF2B5EF4-FFF2-40B4-BE49-F238E27FC236}">
                <a16:creationId xmlns:a16="http://schemas.microsoft.com/office/drawing/2014/main" id="{85B09744-FC2A-4A38-12CC-FCB8757A175F}"/>
              </a:ext>
            </a:extLst>
          </p:cNvPr>
          <p:cNvSpPr txBox="1"/>
          <p:nvPr/>
        </p:nvSpPr>
        <p:spPr>
          <a:xfrm>
            <a:off x="172715" y="1434248"/>
            <a:ext cx="10184068" cy="2608363"/>
          </a:xfrm>
          <a:prstGeom prst="rect">
            <a:avLst/>
          </a:prstGeom>
          <a:solidFill>
            <a:schemeClr val="accent6">
              <a:lumMod val="20000"/>
              <a:lumOff val="80000"/>
            </a:schemeClr>
          </a:solidFill>
        </p:spPr>
        <p:txBody>
          <a:bodyPr vert="horz" wrap="square" lIns="91440" tIns="182880" rIns="91440" bIns="182880" rtlCol="0" anchor="t">
            <a:noAutofit/>
          </a:bodyPr>
          <a:lstStyle/>
          <a:p>
            <a:pPr>
              <a:lnSpc>
                <a:spcPct val="114000"/>
              </a:lnSpc>
              <a:spcBef>
                <a:spcPts val="600"/>
              </a:spcBef>
              <a:spcAft>
                <a:spcPts val="600"/>
              </a:spcAft>
            </a:pPr>
            <a:r>
              <a:rPr lang="en-US" sz="2500" b="1" dirty="0">
                <a:solidFill>
                  <a:schemeClr val="accent6"/>
                </a:solidFill>
                <a:latin typeface="+mj-lt"/>
              </a:rPr>
              <a:t>TF Response</a:t>
            </a:r>
          </a:p>
          <a:p>
            <a:pPr marL="514350" indent="-514350" algn="l">
              <a:lnSpc>
                <a:spcPct val="114000"/>
              </a:lnSpc>
              <a:spcBef>
                <a:spcPts val="600"/>
              </a:spcBef>
              <a:spcAft>
                <a:spcPts val="600"/>
              </a:spcAft>
              <a:buFont typeface="Wingdings" panose="05000000000000000000" pitchFamily="2" charset="2"/>
              <a:buChar char="ü"/>
            </a:pPr>
            <a:r>
              <a:rPr lang="en-US" sz="2500" dirty="0">
                <a:solidFill>
                  <a:schemeClr val="accent6"/>
                </a:solidFill>
                <a:latin typeface="+mj-lt"/>
              </a:rPr>
              <a:t>Points accepted to reflect suggestions 1 to 3</a:t>
            </a:r>
          </a:p>
        </p:txBody>
      </p:sp>
      <p:sp>
        <p:nvSpPr>
          <p:cNvPr id="11" name="TextBox 10">
            <a:extLst>
              <a:ext uri="{FF2B5EF4-FFF2-40B4-BE49-F238E27FC236}">
                <a16:creationId xmlns:a16="http://schemas.microsoft.com/office/drawing/2014/main" id="{A60D73CE-5F2D-6AE6-CF9D-B2D746F45BD7}"/>
              </a:ext>
            </a:extLst>
          </p:cNvPr>
          <p:cNvSpPr txBox="1"/>
          <p:nvPr/>
        </p:nvSpPr>
        <p:spPr>
          <a:xfrm>
            <a:off x="741531" y="2623040"/>
            <a:ext cx="10441808" cy="1260909"/>
          </a:xfrm>
          <a:prstGeom prst="rect">
            <a:avLst/>
          </a:prstGeom>
        </p:spPr>
        <p:txBody>
          <a:bodyPr vert="horz" wrap="square" lIns="91440" tIns="45720" rIns="91440" bIns="45720" rtlCol="0" anchor="b">
            <a:noAutofit/>
          </a:bodyPr>
          <a:lstStyle/>
          <a:p>
            <a:pPr marL="568325" indent="-568325" algn="l">
              <a:lnSpc>
                <a:spcPct val="114000"/>
              </a:lnSpc>
            </a:pPr>
            <a:r>
              <a:rPr lang="en-US" sz="2500" b="1" dirty="0">
                <a:solidFill>
                  <a:schemeClr val="accent1"/>
                </a:solidFill>
                <a:latin typeface="+mj-lt"/>
              </a:rPr>
              <a:t>#1</a:t>
            </a:r>
            <a:r>
              <a:rPr lang="en-US" sz="2500" dirty="0">
                <a:solidFill>
                  <a:schemeClr val="accent1"/>
                </a:solidFill>
                <a:latin typeface="+mj-lt"/>
              </a:rPr>
              <a:t> 	necessary CCO</a:t>
            </a:r>
          </a:p>
          <a:p>
            <a:pPr marL="568325" indent="-568325" algn="l">
              <a:lnSpc>
                <a:spcPct val="114000"/>
              </a:lnSpc>
            </a:pPr>
            <a:r>
              <a:rPr lang="en-US" sz="2500" b="1" dirty="0">
                <a:solidFill>
                  <a:schemeClr val="accent5"/>
                </a:solidFill>
                <a:latin typeface="+mj-lt"/>
              </a:rPr>
              <a:t>#2</a:t>
            </a:r>
            <a:r>
              <a:rPr lang="en-US" sz="2500" dirty="0">
                <a:solidFill>
                  <a:schemeClr val="accent5"/>
                </a:solidFill>
                <a:latin typeface="+mj-lt"/>
              </a:rPr>
              <a:t> 	unable to determine (rather than unable to obtain information)</a:t>
            </a:r>
          </a:p>
          <a:p>
            <a:pPr marL="568325" indent="-568325">
              <a:lnSpc>
                <a:spcPct val="114000"/>
              </a:lnSpc>
            </a:pPr>
            <a:r>
              <a:rPr lang="en-US" sz="2500" b="1" dirty="0">
                <a:solidFill>
                  <a:schemeClr val="accent3"/>
                </a:solidFill>
                <a:latin typeface="+mj-lt"/>
              </a:rPr>
              <a:t>#3 	</a:t>
            </a:r>
            <a:r>
              <a:rPr lang="en-US" sz="2500" dirty="0">
                <a:solidFill>
                  <a:schemeClr val="accent3"/>
                </a:solidFill>
                <a:latin typeface="+mj-lt"/>
              </a:rPr>
              <a:t>consideration of safeguards</a:t>
            </a:r>
          </a:p>
        </p:txBody>
      </p:sp>
      <p:sp>
        <p:nvSpPr>
          <p:cNvPr id="14" name="TextBox 13">
            <a:extLst>
              <a:ext uri="{FF2B5EF4-FFF2-40B4-BE49-F238E27FC236}">
                <a16:creationId xmlns:a16="http://schemas.microsoft.com/office/drawing/2014/main" id="{A074F5AB-7014-7EC1-2FB5-E83F69C59227}"/>
              </a:ext>
            </a:extLst>
          </p:cNvPr>
          <p:cNvSpPr txBox="1"/>
          <p:nvPr/>
        </p:nvSpPr>
        <p:spPr>
          <a:xfrm>
            <a:off x="742748" y="3256962"/>
            <a:ext cx="6716831" cy="415961"/>
          </a:xfrm>
          <a:prstGeom prst="rect">
            <a:avLst/>
          </a:prstGeom>
        </p:spPr>
        <p:txBody>
          <a:bodyPr vert="horz" wrap="square" lIns="91440" tIns="45720" rIns="91440" bIns="45720" rtlCol="0" anchor="b">
            <a:normAutofit/>
          </a:bodyPr>
          <a:lstStyle/>
          <a:p>
            <a:pPr algn="l"/>
            <a:endParaRPr lang="en-US" i="1">
              <a:solidFill>
                <a:schemeClr val="accent3"/>
              </a:solidFill>
              <a:latin typeface="+mj-lt"/>
            </a:endParaRPr>
          </a:p>
        </p:txBody>
      </p:sp>
      <p:pic>
        <p:nvPicPr>
          <p:cNvPr id="21" name="Picture 20" descr="White stones balanced in a stack">
            <a:extLst>
              <a:ext uri="{FF2B5EF4-FFF2-40B4-BE49-F238E27FC236}">
                <a16:creationId xmlns:a16="http://schemas.microsoft.com/office/drawing/2014/main" id="{251C6C81-46BD-F8B7-434B-D29EBD0DC49B}"/>
              </a:ext>
            </a:extLst>
          </p:cNvPr>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6980158" y="3540919"/>
            <a:ext cx="4771998" cy="3180556"/>
          </a:xfrm>
          <a:prstGeom prst="rect">
            <a:avLst/>
          </a:prstGeom>
        </p:spPr>
      </p:pic>
    </p:spTree>
    <p:extLst>
      <p:ext uri="{BB962C8B-B14F-4D97-AF65-F5344CB8AC3E}">
        <p14:creationId xmlns:p14="http://schemas.microsoft.com/office/powerpoint/2010/main" val="14584643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7CCCF5-E259-DA41-64EF-DA9C08D1099C}"/>
              </a:ext>
            </a:extLst>
          </p:cNvPr>
          <p:cNvPicPr>
            <a:picLocks noChangeAspect="1"/>
          </p:cNvPicPr>
          <p:nvPr/>
        </p:nvPicPr>
        <p:blipFill>
          <a:blip r:embed="rId3"/>
          <a:stretch>
            <a:fillRect/>
          </a:stretch>
        </p:blipFill>
        <p:spPr>
          <a:xfrm>
            <a:off x="77871" y="1366401"/>
            <a:ext cx="12036258" cy="5192632"/>
          </a:xfrm>
          <a:prstGeom prst="rect">
            <a:avLst/>
          </a:prstGeom>
        </p:spPr>
      </p:pic>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38</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72715" y="0"/>
            <a:ext cx="11579441" cy="1068518"/>
          </a:xfrm>
        </p:spPr>
        <p:txBody>
          <a:bodyPr>
            <a:normAutofit/>
          </a:bodyPr>
          <a:lstStyle/>
          <a:p>
            <a:r>
              <a:rPr lang="en-US">
                <a:latin typeface="+mj-lt"/>
              </a:rPr>
              <a:t>1-3. Concluding on CCO Evaluation</a:t>
            </a:r>
            <a:endParaRPr lang="en-US" sz="1800">
              <a:latin typeface="+mj-lt"/>
            </a:endParaRPr>
          </a:p>
        </p:txBody>
      </p:sp>
      <p:sp>
        <p:nvSpPr>
          <p:cNvPr id="15" name="Rectangle: Rounded Corners 14">
            <a:extLst>
              <a:ext uri="{FF2B5EF4-FFF2-40B4-BE49-F238E27FC236}">
                <a16:creationId xmlns:a16="http://schemas.microsoft.com/office/drawing/2014/main" id="{0E2344C1-C446-328D-955F-A0528ABE0F3D}"/>
              </a:ext>
            </a:extLst>
          </p:cNvPr>
          <p:cNvSpPr/>
          <p:nvPr/>
        </p:nvSpPr>
        <p:spPr>
          <a:xfrm>
            <a:off x="8787866" y="3276745"/>
            <a:ext cx="1347536" cy="380323"/>
          </a:xfrm>
          <a:prstGeom prst="roundRect">
            <a:avLst/>
          </a:prstGeom>
          <a:solidFill>
            <a:schemeClr val="accent1">
              <a:alpha val="25000"/>
            </a:schemeClr>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Rectangle: Rounded Corners 18">
            <a:extLst>
              <a:ext uri="{FF2B5EF4-FFF2-40B4-BE49-F238E27FC236}">
                <a16:creationId xmlns:a16="http://schemas.microsoft.com/office/drawing/2014/main" id="{E84CA839-6FAC-D9A9-9440-972A34AF97AF}"/>
              </a:ext>
            </a:extLst>
          </p:cNvPr>
          <p:cNvSpPr/>
          <p:nvPr/>
        </p:nvSpPr>
        <p:spPr>
          <a:xfrm>
            <a:off x="1347537" y="4943842"/>
            <a:ext cx="10674417" cy="719989"/>
          </a:xfrm>
          <a:prstGeom prst="roundRect">
            <a:avLst/>
          </a:prstGeom>
          <a:solidFill>
            <a:schemeClr val="accent3">
              <a:alpha val="25000"/>
            </a:schemeClr>
          </a:solid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angle: Rounded Corners 6">
            <a:extLst>
              <a:ext uri="{FF2B5EF4-FFF2-40B4-BE49-F238E27FC236}">
                <a16:creationId xmlns:a16="http://schemas.microsoft.com/office/drawing/2014/main" id="{052EBFB1-BA14-68AB-D30A-979FC2457E68}"/>
              </a:ext>
            </a:extLst>
          </p:cNvPr>
          <p:cNvSpPr/>
          <p:nvPr/>
        </p:nvSpPr>
        <p:spPr>
          <a:xfrm>
            <a:off x="4340994" y="2854713"/>
            <a:ext cx="6833938" cy="380323"/>
          </a:xfrm>
          <a:prstGeom prst="roundRect">
            <a:avLst/>
          </a:prstGeom>
          <a:solidFill>
            <a:schemeClr val="accent5">
              <a:alpha val="25000"/>
            </a:schemeClr>
          </a:solidFill>
          <a:ln w="317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angle: Rounded Corners 7">
            <a:extLst>
              <a:ext uri="{FF2B5EF4-FFF2-40B4-BE49-F238E27FC236}">
                <a16:creationId xmlns:a16="http://schemas.microsoft.com/office/drawing/2014/main" id="{9B0BE50C-B1D7-62A7-399C-602B147A3ED2}"/>
              </a:ext>
            </a:extLst>
          </p:cNvPr>
          <p:cNvSpPr/>
          <p:nvPr/>
        </p:nvSpPr>
        <p:spPr>
          <a:xfrm>
            <a:off x="10747343" y="4096986"/>
            <a:ext cx="1255361" cy="424824"/>
          </a:xfrm>
          <a:prstGeom prst="roundRect">
            <a:avLst/>
          </a:prstGeom>
          <a:solidFill>
            <a:schemeClr val="accent1">
              <a:alpha val="25000"/>
            </a:schemeClr>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5296506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39</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72715" y="0"/>
            <a:ext cx="11579441" cy="1068518"/>
          </a:xfrm>
        </p:spPr>
        <p:txBody>
          <a:bodyPr>
            <a:normAutofit/>
          </a:bodyPr>
          <a:lstStyle/>
          <a:p>
            <a:r>
              <a:rPr lang="en-US">
                <a:latin typeface="+mj-lt"/>
              </a:rPr>
              <a:t>4. Application of Professional Judgment</a:t>
            </a:r>
            <a:endParaRPr lang="en-US" sz="1800">
              <a:latin typeface="+mj-lt"/>
            </a:endParaRPr>
          </a:p>
        </p:txBody>
      </p:sp>
      <p:sp>
        <p:nvSpPr>
          <p:cNvPr id="2" name="TextBox 1">
            <a:extLst>
              <a:ext uri="{FF2B5EF4-FFF2-40B4-BE49-F238E27FC236}">
                <a16:creationId xmlns:a16="http://schemas.microsoft.com/office/drawing/2014/main" id="{85B09744-FC2A-4A38-12CC-FCB8757A175F}"/>
              </a:ext>
            </a:extLst>
          </p:cNvPr>
          <p:cNvSpPr txBox="1"/>
          <p:nvPr/>
        </p:nvSpPr>
        <p:spPr>
          <a:xfrm>
            <a:off x="172716" y="1636379"/>
            <a:ext cx="11579440" cy="1551218"/>
          </a:xfrm>
          <a:prstGeom prst="rect">
            <a:avLst/>
          </a:prstGeom>
          <a:solidFill>
            <a:schemeClr val="accent6">
              <a:lumMod val="20000"/>
              <a:lumOff val="80000"/>
            </a:schemeClr>
          </a:solidFill>
        </p:spPr>
        <p:txBody>
          <a:bodyPr vert="horz" wrap="square" lIns="91440" tIns="182880" rIns="91440" bIns="182880" rtlCol="0" anchor="t">
            <a:noAutofit/>
          </a:bodyPr>
          <a:lstStyle/>
          <a:p>
            <a:pPr>
              <a:lnSpc>
                <a:spcPct val="114000"/>
              </a:lnSpc>
              <a:spcBef>
                <a:spcPts val="600"/>
              </a:spcBef>
              <a:spcAft>
                <a:spcPts val="600"/>
              </a:spcAft>
            </a:pPr>
            <a:r>
              <a:rPr lang="en-US" sz="2000" b="1" dirty="0">
                <a:solidFill>
                  <a:schemeClr val="accent6"/>
                </a:solidFill>
                <a:latin typeface="+mj-lt"/>
              </a:rPr>
              <a:t>TF Response</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Point accepted, added new paragraph to emphasize the application of professional judgment and the reasonable and informed third party test</a:t>
            </a:r>
          </a:p>
        </p:txBody>
      </p:sp>
      <p:sp>
        <p:nvSpPr>
          <p:cNvPr id="14" name="TextBox 13">
            <a:extLst>
              <a:ext uri="{FF2B5EF4-FFF2-40B4-BE49-F238E27FC236}">
                <a16:creationId xmlns:a16="http://schemas.microsoft.com/office/drawing/2014/main" id="{A074F5AB-7014-7EC1-2FB5-E83F69C59227}"/>
              </a:ext>
            </a:extLst>
          </p:cNvPr>
          <p:cNvSpPr txBox="1"/>
          <p:nvPr/>
        </p:nvSpPr>
        <p:spPr>
          <a:xfrm>
            <a:off x="742748" y="3256962"/>
            <a:ext cx="6716831" cy="415961"/>
          </a:xfrm>
          <a:prstGeom prst="rect">
            <a:avLst/>
          </a:prstGeom>
        </p:spPr>
        <p:txBody>
          <a:bodyPr vert="horz" wrap="square" lIns="91440" tIns="45720" rIns="91440" bIns="45720" rtlCol="0" anchor="b">
            <a:normAutofit/>
          </a:bodyPr>
          <a:lstStyle/>
          <a:p>
            <a:pPr algn="l"/>
            <a:endParaRPr lang="en-US" i="1">
              <a:solidFill>
                <a:schemeClr val="accent3"/>
              </a:solidFill>
              <a:latin typeface="+mj-lt"/>
            </a:endParaRPr>
          </a:p>
        </p:txBody>
      </p:sp>
      <p:pic>
        <p:nvPicPr>
          <p:cNvPr id="5" name="Picture 4">
            <a:extLst>
              <a:ext uri="{FF2B5EF4-FFF2-40B4-BE49-F238E27FC236}">
                <a16:creationId xmlns:a16="http://schemas.microsoft.com/office/drawing/2014/main" id="{521A0B69-05C7-068C-2755-45912AD31CF3}"/>
              </a:ext>
            </a:extLst>
          </p:cNvPr>
          <p:cNvPicPr>
            <a:picLocks noChangeAspect="1"/>
          </p:cNvPicPr>
          <p:nvPr/>
        </p:nvPicPr>
        <p:blipFill>
          <a:blip r:embed="rId3"/>
          <a:stretch>
            <a:fillRect/>
          </a:stretch>
        </p:blipFill>
        <p:spPr>
          <a:xfrm>
            <a:off x="172715" y="3670404"/>
            <a:ext cx="11800894" cy="1143696"/>
          </a:xfrm>
          <a:prstGeom prst="rect">
            <a:avLst/>
          </a:prstGeom>
        </p:spPr>
      </p:pic>
    </p:spTree>
    <p:extLst>
      <p:ext uri="{BB962C8B-B14F-4D97-AF65-F5344CB8AC3E}">
        <p14:creationId xmlns:p14="http://schemas.microsoft.com/office/powerpoint/2010/main" val="3775329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468350" y="27377"/>
            <a:ext cx="10381873" cy="1068518"/>
          </a:xfrm>
        </p:spPr>
        <p:txBody>
          <a:bodyPr>
            <a:normAutofit/>
          </a:bodyPr>
          <a:lstStyle/>
          <a:p>
            <a:r>
              <a:rPr lang="en-US" sz="3600">
                <a:latin typeface="+mj-lt"/>
              </a:rPr>
              <a:t>Experts ED Comment Letters </a:t>
            </a:r>
            <a:r>
              <a:rPr lang="en-US" sz="2000">
                <a:latin typeface="+mj-lt"/>
              </a:rPr>
              <a:t>(1/2)</a:t>
            </a:r>
            <a:endParaRPr lang="en-US" sz="2000">
              <a:latin typeface="+mj-lt"/>
              <a:cs typeface="Arial"/>
            </a:endParaRP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7" name="TextBox 6">
            <a:extLst>
              <a:ext uri="{FF2B5EF4-FFF2-40B4-BE49-F238E27FC236}">
                <a16:creationId xmlns:a16="http://schemas.microsoft.com/office/drawing/2014/main" id="{26DA7017-3C9E-2FD3-E1E1-C3B1B0BA95A6}"/>
              </a:ext>
            </a:extLst>
          </p:cNvPr>
          <p:cNvSpPr txBox="1"/>
          <p:nvPr/>
        </p:nvSpPr>
        <p:spPr>
          <a:xfrm>
            <a:off x="463355" y="1358449"/>
            <a:ext cx="9056029" cy="710250"/>
          </a:xfrm>
          <a:prstGeom prst="rect">
            <a:avLst/>
          </a:prstGeom>
          <a:ln w="31750">
            <a:solidFill>
              <a:schemeClr val="accent6">
                <a:lumMod val="20000"/>
                <a:lumOff val="80000"/>
              </a:schemeClr>
            </a:solidFill>
          </a:ln>
        </p:spPr>
        <p:txBody>
          <a:bodyPr vert="horz" wrap="square" lIns="91440" tIns="45720" rIns="91440" bIns="45720" rtlCol="0" anchor="ctr">
            <a:noAutofit/>
          </a:bodyPr>
          <a:lstStyle/>
          <a:p>
            <a:pPr algn="ctr"/>
            <a:r>
              <a:rPr lang="en-US" sz="3000" b="1">
                <a:solidFill>
                  <a:srgbClr val="0B5494"/>
                </a:solidFill>
                <a:latin typeface="Arial"/>
                <a:cs typeface="Arial"/>
              </a:rPr>
              <a:t>By Stakeholder Category</a:t>
            </a:r>
            <a:endParaRPr lang="en-US" sz="3000"/>
          </a:p>
        </p:txBody>
      </p:sp>
      <p:pic>
        <p:nvPicPr>
          <p:cNvPr id="9" name="Picture 8" descr="A table of stakeholder input&#10;&#10;Description automatically generated">
            <a:extLst>
              <a:ext uri="{FF2B5EF4-FFF2-40B4-BE49-F238E27FC236}">
                <a16:creationId xmlns:a16="http://schemas.microsoft.com/office/drawing/2014/main" id="{A6351FCE-2525-9971-4A39-5F2625011408}"/>
              </a:ext>
            </a:extLst>
          </p:cNvPr>
          <p:cNvPicPr>
            <a:picLocks noChangeAspect="1"/>
          </p:cNvPicPr>
          <p:nvPr/>
        </p:nvPicPr>
        <p:blipFill>
          <a:blip r:embed="rId3"/>
          <a:stretch>
            <a:fillRect/>
          </a:stretch>
        </p:blipFill>
        <p:spPr>
          <a:xfrm>
            <a:off x="463356" y="2131744"/>
            <a:ext cx="9140052" cy="4407168"/>
          </a:xfrm>
          <a:prstGeom prst="rect">
            <a:avLst/>
          </a:prstGeom>
        </p:spPr>
      </p:pic>
    </p:spTree>
    <p:extLst>
      <p:ext uri="{BB962C8B-B14F-4D97-AF65-F5344CB8AC3E}">
        <p14:creationId xmlns:p14="http://schemas.microsoft.com/office/powerpoint/2010/main" val="29980279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40</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52167" y="5492"/>
            <a:ext cx="11579441" cy="1068518"/>
          </a:xfrm>
        </p:spPr>
        <p:txBody>
          <a:bodyPr>
            <a:normAutofit fontScale="90000"/>
          </a:bodyPr>
          <a:lstStyle/>
          <a:p>
            <a:r>
              <a:rPr lang="en-US">
                <a:latin typeface="+mj-lt"/>
              </a:rPr>
              <a:t>5. Perceived Encroachment/</a:t>
            </a:r>
            <a:br>
              <a:rPr lang="en-US">
                <a:latin typeface="+mj-lt"/>
              </a:rPr>
            </a:br>
            <a:r>
              <a:rPr lang="en-US">
                <a:latin typeface="+mj-lt"/>
              </a:rPr>
              <a:t>	Inconsistency with IAASB Standards </a:t>
            </a:r>
            <a:r>
              <a:rPr lang="en-US" sz="1800">
                <a:latin typeface="+mj-lt"/>
              </a:rPr>
              <a:t>(1/2)</a:t>
            </a:r>
          </a:p>
        </p:txBody>
      </p:sp>
      <p:sp>
        <p:nvSpPr>
          <p:cNvPr id="5" name="TextBox 4">
            <a:extLst>
              <a:ext uri="{FF2B5EF4-FFF2-40B4-BE49-F238E27FC236}">
                <a16:creationId xmlns:a16="http://schemas.microsoft.com/office/drawing/2014/main" id="{80121C8C-1B49-0D76-6751-880227185120}"/>
              </a:ext>
            </a:extLst>
          </p:cNvPr>
          <p:cNvSpPr txBox="1"/>
          <p:nvPr/>
        </p:nvSpPr>
        <p:spPr>
          <a:xfrm>
            <a:off x="523664" y="1309036"/>
            <a:ext cx="10460806" cy="2868327"/>
          </a:xfrm>
          <a:prstGeom prst="rect">
            <a:avLst/>
          </a:prstGeom>
          <a:solidFill>
            <a:schemeClr val="accent6">
              <a:lumMod val="20000"/>
              <a:lumOff val="80000"/>
            </a:schemeClr>
          </a:solidFill>
        </p:spPr>
        <p:txBody>
          <a:bodyPr vert="horz" wrap="square" lIns="91440" tIns="182880" rIns="91440" bIns="182880" rtlCol="0" anchor="t">
            <a:noAutofit/>
          </a:bodyPr>
          <a:lstStyle/>
          <a:p>
            <a:pPr>
              <a:lnSpc>
                <a:spcPct val="114000"/>
              </a:lnSpc>
              <a:spcBef>
                <a:spcPts val="600"/>
              </a:spcBef>
              <a:spcAft>
                <a:spcPts val="600"/>
              </a:spcAft>
            </a:pPr>
            <a:r>
              <a:rPr lang="en-US" sz="2000" b="1" dirty="0">
                <a:solidFill>
                  <a:schemeClr val="accent6"/>
                </a:solidFill>
                <a:latin typeface="+mj-lt"/>
              </a:rPr>
              <a:t>TF Response – </a:t>
            </a:r>
            <a:r>
              <a:rPr lang="en-US" sz="2000" b="1" i="1" dirty="0">
                <a:solidFill>
                  <a:schemeClr val="accent6"/>
                </a:solidFill>
                <a:latin typeface="+mj-lt"/>
              </a:rPr>
              <a:t>Perceived Encroachment of Performance Standards</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New paragraph added to explain why the prohibition if an external expert is not CCO is rooted in ethics and the PA’s compliance with the fundamental principles</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Therefore, even there is overlap with performance standards, it is fundamentally also an ethical issue</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Overlap explained with the “bridge” added (see next slide)</a:t>
            </a:r>
          </a:p>
          <a:p>
            <a:pPr marL="514350" indent="-514350" algn="l">
              <a:lnSpc>
                <a:spcPct val="114000"/>
              </a:lnSpc>
              <a:spcBef>
                <a:spcPts val="600"/>
              </a:spcBef>
              <a:spcAft>
                <a:spcPts val="600"/>
              </a:spcAft>
              <a:buFont typeface="Wingdings" panose="05000000000000000000" pitchFamily="2" charset="2"/>
              <a:buChar char="ü"/>
            </a:pPr>
            <a:endParaRPr lang="en-US" sz="2000" dirty="0">
              <a:solidFill>
                <a:schemeClr val="accent6"/>
              </a:solidFill>
              <a:latin typeface="+mj-lt"/>
            </a:endParaRPr>
          </a:p>
        </p:txBody>
      </p:sp>
      <p:pic>
        <p:nvPicPr>
          <p:cNvPr id="7" name="Picture 6">
            <a:extLst>
              <a:ext uri="{FF2B5EF4-FFF2-40B4-BE49-F238E27FC236}">
                <a16:creationId xmlns:a16="http://schemas.microsoft.com/office/drawing/2014/main" id="{D9F42E28-AEA4-B85F-BA1E-7DAA0E2603DB}"/>
              </a:ext>
            </a:extLst>
          </p:cNvPr>
          <p:cNvPicPr>
            <a:picLocks noChangeAspect="1"/>
          </p:cNvPicPr>
          <p:nvPr/>
        </p:nvPicPr>
        <p:blipFill>
          <a:blip r:embed="rId3"/>
          <a:stretch>
            <a:fillRect/>
          </a:stretch>
        </p:blipFill>
        <p:spPr>
          <a:xfrm>
            <a:off x="523664" y="4349984"/>
            <a:ext cx="10460806" cy="1294596"/>
          </a:xfrm>
          <a:prstGeom prst="rect">
            <a:avLst/>
          </a:prstGeom>
        </p:spPr>
      </p:pic>
    </p:spTree>
    <p:extLst>
      <p:ext uri="{BB962C8B-B14F-4D97-AF65-F5344CB8AC3E}">
        <p14:creationId xmlns:p14="http://schemas.microsoft.com/office/powerpoint/2010/main" val="9378836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41</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52167" y="5492"/>
            <a:ext cx="11579441" cy="1068518"/>
          </a:xfrm>
        </p:spPr>
        <p:txBody>
          <a:bodyPr>
            <a:normAutofit fontScale="90000"/>
          </a:bodyPr>
          <a:lstStyle/>
          <a:p>
            <a:r>
              <a:rPr lang="en-US" dirty="0">
                <a:latin typeface="+mj-lt"/>
              </a:rPr>
              <a:t>5. Perceived Encroachment/</a:t>
            </a:r>
            <a:br>
              <a:rPr lang="en-US" dirty="0">
                <a:latin typeface="+mj-lt"/>
              </a:rPr>
            </a:br>
            <a:r>
              <a:rPr lang="en-US" dirty="0">
                <a:latin typeface="+mj-lt"/>
              </a:rPr>
              <a:t>	Inconsistency with IAASB Standards </a:t>
            </a:r>
            <a:r>
              <a:rPr lang="en-US" sz="1800" dirty="0">
                <a:latin typeface="+mj-lt"/>
              </a:rPr>
              <a:t>(2/2)</a:t>
            </a:r>
          </a:p>
        </p:txBody>
      </p:sp>
      <p:sp>
        <p:nvSpPr>
          <p:cNvPr id="2" name="TextBox 1">
            <a:extLst>
              <a:ext uri="{FF2B5EF4-FFF2-40B4-BE49-F238E27FC236}">
                <a16:creationId xmlns:a16="http://schemas.microsoft.com/office/drawing/2014/main" id="{85B09744-FC2A-4A38-12CC-FCB8757A175F}"/>
              </a:ext>
            </a:extLst>
          </p:cNvPr>
          <p:cNvSpPr txBox="1"/>
          <p:nvPr/>
        </p:nvSpPr>
        <p:spPr>
          <a:xfrm>
            <a:off x="521881" y="1337177"/>
            <a:ext cx="10946597" cy="2764679"/>
          </a:xfrm>
          <a:prstGeom prst="rect">
            <a:avLst/>
          </a:prstGeom>
          <a:solidFill>
            <a:schemeClr val="accent6">
              <a:lumMod val="20000"/>
              <a:lumOff val="80000"/>
            </a:schemeClr>
          </a:solidFill>
        </p:spPr>
        <p:txBody>
          <a:bodyPr vert="horz" wrap="square" lIns="91440" tIns="182880" rIns="91440" bIns="182880" rtlCol="0" anchor="ctr">
            <a:noAutofit/>
          </a:bodyPr>
          <a:lstStyle/>
          <a:p>
            <a:pPr>
              <a:lnSpc>
                <a:spcPct val="114000"/>
              </a:lnSpc>
              <a:spcBef>
                <a:spcPts val="600"/>
              </a:spcBef>
              <a:spcAft>
                <a:spcPts val="600"/>
              </a:spcAft>
            </a:pPr>
            <a:r>
              <a:rPr lang="en-US" sz="2000" b="1" dirty="0">
                <a:solidFill>
                  <a:schemeClr val="accent6"/>
                </a:solidFill>
                <a:latin typeface="+mj-lt"/>
              </a:rPr>
              <a:t>TF Response – </a:t>
            </a:r>
            <a:r>
              <a:rPr lang="en-US" sz="2000" b="1" i="1" dirty="0">
                <a:solidFill>
                  <a:schemeClr val="accent6"/>
                </a:solidFill>
                <a:latin typeface="+mj-lt"/>
              </a:rPr>
              <a:t>Inconsistency with IAASB Standards</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“Bridges” added to ISSA 5000 and S390/ S5390 to demonstrate the interoperability of both standards</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Project on ISA 620 and other relevant standards as a result of this Experts project planned in the IAASB’s SWP</a:t>
            </a:r>
          </a:p>
        </p:txBody>
      </p:sp>
      <p:pic>
        <p:nvPicPr>
          <p:cNvPr id="10" name="Picture 9">
            <a:extLst>
              <a:ext uri="{FF2B5EF4-FFF2-40B4-BE49-F238E27FC236}">
                <a16:creationId xmlns:a16="http://schemas.microsoft.com/office/drawing/2014/main" id="{7232FDC8-3D07-2082-8F2C-CEC591F34CBA}"/>
              </a:ext>
            </a:extLst>
          </p:cNvPr>
          <p:cNvPicPr>
            <a:picLocks noChangeAspect="1"/>
          </p:cNvPicPr>
          <p:nvPr/>
        </p:nvPicPr>
        <p:blipFill>
          <a:blip r:embed="rId3"/>
          <a:stretch>
            <a:fillRect/>
          </a:stretch>
        </p:blipFill>
        <p:spPr>
          <a:xfrm>
            <a:off x="415296" y="4365023"/>
            <a:ext cx="11053182" cy="2305796"/>
          </a:xfrm>
          <a:prstGeom prst="rect">
            <a:avLst/>
          </a:prstGeom>
        </p:spPr>
      </p:pic>
      <p:sp>
        <p:nvSpPr>
          <p:cNvPr id="7" name="TextBox 6">
            <a:extLst>
              <a:ext uri="{FF2B5EF4-FFF2-40B4-BE49-F238E27FC236}">
                <a16:creationId xmlns:a16="http://schemas.microsoft.com/office/drawing/2014/main" id="{67222D4E-8848-4AF6-3989-CE5BED023563}"/>
              </a:ext>
            </a:extLst>
          </p:cNvPr>
          <p:cNvSpPr txBox="1"/>
          <p:nvPr/>
        </p:nvSpPr>
        <p:spPr>
          <a:xfrm>
            <a:off x="9462703" y="1194659"/>
            <a:ext cx="2585987" cy="875899"/>
          </a:xfrm>
          <a:prstGeom prst="rect">
            <a:avLst/>
          </a:prstGeom>
          <a:solidFill>
            <a:schemeClr val="accent5">
              <a:lumMod val="20000"/>
              <a:lumOff val="80000"/>
            </a:schemeClr>
          </a:solidFill>
        </p:spPr>
        <p:txBody>
          <a:bodyPr vert="horz" wrap="square" lIns="91440" tIns="45720" rIns="91440" bIns="45720" rtlCol="0" anchor="ctr">
            <a:normAutofit fontScale="92500"/>
          </a:bodyPr>
          <a:lstStyle/>
          <a:p>
            <a:pPr algn="ctr"/>
            <a:r>
              <a:rPr lang="en-US" sz="2200" dirty="0">
                <a:solidFill>
                  <a:srgbClr val="0B5494"/>
                </a:solidFill>
                <a:latin typeface="+mj-lt"/>
              </a:rPr>
              <a:t>Discussed with IESBA on Days 1 &amp; 3</a:t>
            </a:r>
          </a:p>
        </p:txBody>
      </p:sp>
      <p:sp>
        <p:nvSpPr>
          <p:cNvPr id="3" name="TextBox 2">
            <a:extLst>
              <a:ext uri="{FF2B5EF4-FFF2-40B4-BE49-F238E27FC236}">
                <a16:creationId xmlns:a16="http://schemas.microsoft.com/office/drawing/2014/main" id="{ED2C97B2-08D5-9DE1-B9E0-EAF3664C3EC9}"/>
              </a:ext>
            </a:extLst>
          </p:cNvPr>
          <p:cNvSpPr txBox="1"/>
          <p:nvPr/>
        </p:nvSpPr>
        <p:spPr>
          <a:xfrm>
            <a:off x="9462702" y="3979423"/>
            <a:ext cx="2585987" cy="875899"/>
          </a:xfrm>
          <a:prstGeom prst="rect">
            <a:avLst/>
          </a:prstGeom>
          <a:solidFill>
            <a:schemeClr val="accent5">
              <a:lumMod val="20000"/>
              <a:lumOff val="80000"/>
            </a:schemeClr>
          </a:solidFill>
        </p:spPr>
        <p:txBody>
          <a:bodyPr vert="horz" wrap="square" lIns="91440" tIns="45720" rIns="91440" bIns="45720" rtlCol="0" anchor="ctr">
            <a:normAutofit fontScale="92500" lnSpcReduction="20000"/>
          </a:bodyPr>
          <a:lstStyle/>
          <a:p>
            <a:pPr algn="ctr"/>
            <a:r>
              <a:rPr lang="en-US" sz="2200" dirty="0">
                <a:solidFill>
                  <a:srgbClr val="0B5494"/>
                </a:solidFill>
                <a:latin typeface="+mj-lt"/>
              </a:rPr>
              <a:t>Revised and relocated based on IESBA discussion</a:t>
            </a:r>
          </a:p>
        </p:txBody>
      </p:sp>
    </p:spTree>
    <p:extLst>
      <p:ext uri="{BB962C8B-B14F-4D97-AF65-F5344CB8AC3E}">
        <p14:creationId xmlns:p14="http://schemas.microsoft.com/office/powerpoint/2010/main" val="35785380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B15FA-C8CA-1DBC-3FCC-7A152E5BE50E}"/>
              </a:ext>
            </a:extLst>
          </p:cNvPr>
          <p:cNvSpPr>
            <a:spLocks noGrp="1"/>
          </p:cNvSpPr>
          <p:nvPr>
            <p:ph type="title"/>
          </p:nvPr>
        </p:nvSpPr>
        <p:spPr>
          <a:xfrm>
            <a:off x="422565" y="36374"/>
            <a:ext cx="10931236" cy="1068518"/>
          </a:xfrm>
        </p:spPr>
        <p:txBody>
          <a:bodyPr>
            <a:normAutofit/>
          </a:bodyPr>
          <a:lstStyle/>
          <a:p>
            <a:r>
              <a:rPr lang="en-US" sz="3600" dirty="0">
                <a:latin typeface="+mj-lt"/>
              </a:rPr>
              <a:t>Updated IESBA Bridge to IAASB </a:t>
            </a:r>
            <a:r>
              <a:rPr lang="en-US" sz="1800" dirty="0">
                <a:latin typeface="+mj-lt"/>
              </a:rPr>
              <a:t>(1/2)</a:t>
            </a:r>
          </a:p>
        </p:txBody>
      </p:sp>
      <p:sp>
        <p:nvSpPr>
          <p:cNvPr id="3" name="Content Placeholder 2">
            <a:extLst>
              <a:ext uri="{FF2B5EF4-FFF2-40B4-BE49-F238E27FC236}">
                <a16:creationId xmlns:a16="http://schemas.microsoft.com/office/drawing/2014/main" id="{033CC577-0DF6-4927-F4A9-440ED6547343}"/>
              </a:ext>
            </a:extLst>
          </p:cNvPr>
          <p:cNvSpPr>
            <a:spLocks noGrp="1"/>
          </p:cNvSpPr>
          <p:nvPr>
            <p:ph idx="1"/>
          </p:nvPr>
        </p:nvSpPr>
        <p:spPr>
          <a:xfrm>
            <a:off x="613160" y="1253131"/>
            <a:ext cx="7316292" cy="2143232"/>
          </a:xfrm>
        </p:spPr>
        <p:txBody>
          <a:bodyPr>
            <a:noAutofit/>
          </a:bodyPr>
          <a:lstStyle/>
          <a:p>
            <a:pPr marL="0" marR="0" indent="0">
              <a:lnSpc>
                <a:spcPct val="114000"/>
              </a:lnSpc>
              <a:spcBef>
                <a:spcPts val="0"/>
              </a:spcBef>
              <a:spcAft>
                <a:spcPts val="0"/>
              </a:spcAft>
              <a:buNone/>
            </a:pPr>
            <a:r>
              <a:rPr lang="en-US" sz="1800" b="1" dirty="0">
                <a:effectLst/>
                <a:latin typeface="+mj-lt"/>
                <a:ea typeface="SimSun" panose="02010600030101010101" pitchFamily="2" charset="-122"/>
                <a:cs typeface="SimSun" panose="02010600030101010101" pitchFamily="2" charset="-122"/>
              </a:rPr>
              <a:t>Original 390.13 A2 (a)</a:t>
            </a:r>
          </a:p>
          <a:p>
            <a:pPr marL="0" marR="0" indent="0">
              <a:lnSpc>
                <a:spcPct val="114000"/>
              </a:lnSpc>
              <a:spcBef>
                <a:spcPts val="0"/>
              </a:spcBef>
              <a:spcAft>
                <a:spcPts val="0"/>
              </a:spcAft>
              <a:buNone/>
            </a:pPr>
            <a:r>
              <a:rPr lang="en-US" sz="1800" dirty="0">
                <a:effectLst/>
                <a:latin typeface="+mj-lt"/>
                <a:ea typeface="SimSun" panose="02010600030101010101" pitchFamily="2" charset="-122"/>
                <a:cs typeface="SimSun" panose="02010600030101010101" pitchFamily="2" charset="-122"/>
              </a:rPr>
              <a:t>Applicable professional standards might address:</a:t>
            </a:r>
          </a:p>
          <a:p>
            <a:pPr marL="460375" marR="0" indent="-460375">
              <a:lnSpc>
                <a:spcPct val="114000"/>
              </a:lnSpc>
              <a:spcBef>
                <a:spcPts val="0"/>
              </a:spcBef>
              <a:spcAft>
                <a:spcPts val="0"/>
              </a:spcAft>
              <a:buNone/>
            </a:pPr>
            <a:r>
              <a:rPr lang="en-US" sz="1800" dirty="0">
                <a:effectLst/>
                <a:latin typeface="+mj-lt"/>
                <a:ea typeface="SimSun" panose="02010600030101010101" pitchFamily="2" charset="-122"/>
                <a:cs typeface="SimSun" panose="02010600030101010101" pitchFamily="2" charset="-122"/>
              </a:rPr>
              <a:t>(a)    That the competence, capabilities and objectivity of an external expert are factors that significantly affect whether the work of the external expert will be adequate for the professional accountant’s purposes; and… </a:t>
            </a:r>
          </a:p>
        </p:txBody>
      </p:sp>
      <p:sp>
        <p:nvSpPr>
          <p:cNvPr id="4" name="Slide Number Placeholder 3">
            <a:extLst>
              <a:ext uri="{FF2B5EF4-FFF2-40B4-BE49-F238E27FC236}">
                <a16:creationId xmlns:a16="http://schemas.microsoft.com/office/drawing/2014/main" id="{76893405-32E4-C1FF-C359-789BCF7345F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10" name="Rectangle: Rounded Corners 9">
            <a:extLst>
              <a:ext uri="{FF2B5EF4-FFF2-40B4-BE49-F238E27FC236}">
                <a16:creationId xmlns:a16="http://schemas.microsoft.com/office/drawing/2014/main" id="{F1223FB5-CF34-B6BB-DCEA-FA9D913F3E2F}"/>
              </a:ext>
            </a:extLst>
          </p:cNvPr>
          <p:cNvSpPr/>
          <p:nvPr/>
        </p:nvSpPr>
        <p:spPr>
          <a:xfrm>
            <a:off x="7929452" y="1253131"/>
            <a:ext cx="4020569" cy="5182570"/>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14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002060"/>
                </a:solidFill>
                <a:effectLst/>
                <a:uLnTx/>
                <a:uFillTx/>
                <a:latin typeface="Arial" panose="020B0604020202020204"/>
                <a:ea typeface="+mn-ea"/>
                <a:cs typeface="+mn-cs"/>
              </a:rPr>
              <a:t>IESBA Board Comment</a:t>
            </a:r>
            <a:endParaRPr kumimoji="0" lang="en-US" sz="1800" b="0" i="0" u="none" strike="noStrike" kern="1200" cap="none" spc="0" normalizeH="0" baseline="0" noProof="0" dirty="0">
              <a:ln>
                <a:noFill/>
              </a:ln>
              <a:solidFill>
                <a:srgbClr val="4A4A4A"/>
              </a:solidFill>
              <a:effectLst/>
              <a:uLnTx/>
              <a:uFillTx/>
              <a:latin typeface="Arial" panose="020B0604020202020204"/>
              <a:ea typeface="+mn-ea"/>
              <a:cs typeface="+mn-cs"/>
            </a:endParaRPr>
          </a:p>
          <a:p>
            <a:pPr marL="0" marR="0" lvl="0" indent="0" algn="l" defTabSz="914400" rtl="0" eaLnBrk="1" fontAlgn="auto" latinLnBrk="0" hangingPunct="1">
              <a:lnSpc>
                <a:spcPct val="114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4A4A4A"/>
                </a:solidFill>
                <a:effectLst/>
                <a:uLnTx/>
                <a:uFillTx/>
                <a:latin typeface="Arial" panose="020B0604020202020204"/>
                <a:ea typeface="+mn-ea"/>
                <a:cs typeface="+mn-cs"/>
              </a:rPr>
              <a:t>Placement of this paragraph does not flow logically after the CCO conclusion paragraph R390.13, suggestion to move to a better location.</a:t>
            </a:r>
          </a:p>
          <a:p>
            <a:pPr marL="0" marR="0" lvl="0" indent="0" algn="l" defTabSz="914400" rtl="0" eaLnBrk="1" fontAlgn="auto" latinLnBrk="0" hangingPunct="1">
              <a:lnSpc>
                <a:spcPct val="114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srgbClr val="4A4A4A"/>
              </a:solidFill>
              <a:effectLst/>
              <a:uLnTx/>
              <a:uFillTx/>
              <a:latin typeface="Arial" panose="020B0604020202020204"/>
              <a:ea typeface="+mn-ea"/>
              <a:cs typeface="+mn-cs"/>
            </a:endParaRPr>
          </a:p>
          <a:p>
            <a:pPr marL="0" marR="0" lvl="0" indent="0" algn="l" defTabSz="914400" rtl="0" eaLnBrk="1" fontAlgn="auto" latinLnBrk="0" hangingPunct="1">
              <a:lnSpc>
                <a:spcPct val="114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083861"/>
                </a:solidFill>
                <a:effectLst/>
                <a:uLnTx/>
                <a:uFillTx/>
                <a:latin typeface="Arial" panose="020B0604020202020204"/>
                <a:ea typeface="+mn-ea"/>
                <a:cs typeface="+mn-cs"/>
              </a:rPr>
              <a:t>Task Force Response</a:t>
            </a:r>
          </a:p>
          <a:p>
            <a:pPr marL="0" marR="0" lvl="0" indent="0" algn="l" defTabSz="914400" rtl="0" eaLnBrk="1" fontAlgn="auto" latinLnBrk="0" hangingPunct="1">
              <a:lnSpc>
                <a:spcPct val="114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494949">
                    <a:lumMod val="50000"/>
                  </a:srgbClr>
                </a:solidFill>
                <a:effectLst/>
                <a:uLnTx/>
                <a:uFillTx/>
                <a:latin typeface="Arial" panose="020B0604020202020204"/>
                <a:ea typeface="+mn-ea"/>
                <a:cs typeface="+mn-cs"/>
              </a:rPr>
              <a:t>Moved to upfront to be part of the </a:t>
            </a:r>
            <a:r>
              <a:rPr kumimoji="0" lang="en-US" sz="1800" b="0" i="0" u="none" strike="noStrike" kern="1200" cap="none" spc="0" normalizeH="0" baseline="0" noProof="0">
                <a:ln>
                  <a:noFill/>
                </a:ln>
                <a:solidFill>
                  <a:srgbClr val="494949">
                    <a:lumMod val="50000"/>
                  </a:srgbClr>
                </a:solidFill>
                <a:effectLst/>
                <a:uLnTx/>
                <a:uFillTx/>
                <a:latin typeface="Arial" panose="020B0604020202020204"/>
                <a:ea typeface="+mn-ea"/>
                <a:cs typeface="+mn-cs"/>
              </a:rPr>
              <a:t>paragraph 390.3 which </a:t>
            </a:r>
            <a:r>
              <a:rPr kumimoji="0" lang="en-US" sz="1800" b="0" i="0" u="none" strike="noStrike" kern="1200" cap="none" spc="0" normalizeH="0" baseline="0" noProof="0" dirty="0">
                <a:ln>
                  <a:noFill/>
                </a:ln>
                <a:solidFill>
                  <a:srgbClr val="494949">
                    <a:lumMod val="50000"/>
                  </a:srgbClr>
                </a:solidFill>
                <a:effectLst/>
                <a:uLnTx/>
                <a:uFillTx/>
                <a:latin typeface="Arial" panose="020B0604020202020204"/>
                <a:ea typeface="+mn-ea"/>
                <a:cs typeface="+mn-cs"/>
              </a:rPr>
              <a:t>sets out what the section is addressing</a:t>
            </a:r>
            <a:r>
              <a:rPr kumimoji="0" lang="en-US" sz="1800" b="0" i="0" u="none" strike="noStrike" kern="1200" cap="none" spc="0" normalizeH="0" baseline="0" noProof="0">
                <a:ln>
                  <a:noFill/>
                </a:ln>
                <a:solidFill>
                  <a:srgbClr val="494949">
                    <a:lumMod val="50000"/>
                  </a:srgbClr>
                </a:solidFill>
                <a:effectLst/>
                <a:uLnTx/>
                <a:uFillTx/>
                <a:latin typeface="Arial" panose="020B0604020202020204"/>
                <a:ea typeface="+mn-ea"/>
                <a:cs typeface="+mn-cs"/>
              </a:rPr>
              <a:t>. </a:t>
            </a:r>
            <a:endParaRPr kumimoji="0" lang="en-US" sz="1800" b="0" i="0" u="none" strike="noStrike" kern="1200" cap="none" spc="0" normalizeH="0" baseline="0" noProof="0" dirty="0">
              <a:ln>
                <a:noFill/>
              </a:ln>
              <a:solidFill>
                <a:srgbClr val="494949">
                  <a:lumMod val="50000"/>
                </a:srgbClr>
              </a:solidFill>
              <a:effectLst/>
              <a:uLnTx/>
              <a:uFillTx/>
              <a:latin typeface="Arial" panose="020B0604020202020204"/>
              <a:ea typeface="+mn-ea"/>
              <a:cs typeface="+mn-cs"/>
            </a:endParaRPr>
          </a:p>
        </p:txBody>
      </p:sp>
      <p:sp>
        <p:nvSpPr>
          <p:cNvPr id="15" name="TextBox 14">
            <a:extLst>
              <a:ext uri="{FF2B5EF4-FFF2-40B4-BE49-F238E27FC236}">
                <a16:creationId xmlns:a16="http://schemas.microsoft.com/office/drawing/2014/main" id="{03F95CE2-FCD0-187D-80DA-B99D97D748E2}"/>
              </a:ext>
            </a:extLst>
          </p:cNvPr>
          <p:cNvSpPr txBox="1"/>
          <p:nvPr/>
        </p:nvSpPr>
        <p:spPr>
          <a:xfrm>
            <a:off x="6810998" y="5699464"/>
            <a:ext cx="3726796" cy="656886"/>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5" name="Content Placeholder 2">
            <a:extLst>
              <a:ext uri="{FF2B5EF4-FFF2-40B4-BE49-F238E27FC236}">
                <a16:creationId xmlns:a16="http://schemas.microsoft.com/office/drawing/2014/main" id="{B65B5462-49F2-E432-34FB-E24D3E9FC2CC}"/>
              </a:ext>
            </a:extLst>
          </p:cNvPr>
          <p:cNvSpPr txBox="1">
            <a:spLocks/>
          </p:cNvSpPr>
          <p:nvPr/>
        </p:nvSpPr>
        <p:spPr>
          <a:xfrm>
            <a:off x="613160" y="3907667"/>
            <a:ext cx="7316292" cy="278629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870C24"/>
                </a:solidFill>
                <a:effectLst/>
                <a:uLnTx/>
                <a:uFillTx/>
                <a:latin typeface="Arial" panose="020B0604020202020204"/>
                <a:ea typeface="SimSun" panose="02010600030101010101" pitchFamily="2" charset="-122"/>
                <a:cs typeface="SimSun" panose="02010600030101010101" pitchFamily="2" charset="-122"/>
              </a:rPr>
              <a:t>Revised 390.3</a:t>
            </a:r>
          </a:p>
          <a:p>
            <a:pPr marL="0" marR="0" lvl="0" indent="0" algn="l" defTabSz="914400" rtl="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4A4A4A"/>
                </a:solidFill>
                <a:effectLst/>
                <a:uLnTx/>
                <a:uFillTx/>
                <a:latin typeface="Arial" panose="020B0604020202020204"/>
                <a:ea typeface="SimSun" panose="02010600030101010101" pitchFamily="2" charset="-122"/>
                <a:cs typeface="SimSun" panose="02010600030101010101" pitchFamily="2" charset="-122"/>
              </a:rPr>
              <a:t>This section sets out requirements and application material relevant to applying the conceptual framework in relation to using the work of an external expert. </a:t>
            </a:r>
            <a:r>
              <a:rPr kumimoji="0" lang="en-US" sz="1800" b="0" i="0" u="none" strike="sngStrike" kern="1200" cap="none" spc="0" normalizeH="0" baseline="0" noProof="0" dirty="0">
                <a:ln>
                  <a:noFill/>
                </a:ln>
                <a:solidFill>
                  <a:srgbClr val="FF0000"/>
                </a:solidFill>
                <a:effectLst/>
                <a:uLnTx/>
                <a:uFillTx/>
                <a:latin typeface="Arial" panose="020B0604020202020204"/>
                <a:ea typeface="SimSun" panose="02010600030101010101" pitchFamily="2" charset="-122"/>
                <a:cs typeface="SimSun" panose="02010600030101010101" pitchFamily="2" charset="-122"/>
              </a:rPr>
              <a:t>Applicable </a:t>
            </a:r>
            <a:r>
              <a:rPr kumimoji="0" lang="en-US" sz="1800" b="0" i="0" u="none" strike="noStrike" kern="1200" cap="none" spc="0" normalizeH="0" baseline="0" noProof="0" dirty="0">
                <a:ln>
                  <a:noFill/>
                </a:ln>
                <a:solidFill>
                  <a:srgbClr val="FF0000"/>
                </a:solidFill>
                <a:effectLst/>
                <a:uLnTx/>
                <a:uFillTx/>
                <a:latin typeface="Arial" panose="020B0604020202020204"/>
                <a:ea typeface="SimSun" panose="02010600030101010101" pitchFamily="2" charset="-122"/>
                <a:cs typeface="SimSun" panose="02010600030101010101" pitchFamily="2" charset="-122"/>
              </a:rPr>
              <a:t>Other professional standards might address</a:t>
            </a:r>
            <a:r>
              <a:rPr kumimoji="0" lang="en-US" sz="1800" b="0" i="0" u="none" strike="sngStrike" kern="1200" cap="none" spc="0" normalizeH="0" baseline="0" noProof="0" dirty="0">
                <a:ln>
                  <a:noFill/>
                </a:ln>
                <a:solidFill>
                  <a:srgbClr val="FF0000"/>
                </a:solidFill>
                <a:effectLst/>
                <a:uLnTx/>
                <a:uFillTx/>
                <a:latin typeface="Arial" panose="020B0604020202020204"/>
                <a:ea typeface="SimSun" panose="02010600030101010101" pitchFamily="2" charset="-122"/>
                <a:cs typeface="SimSun" panose="02010600030101010101" pitchFamily="2" charset="-122"/>
              </a:rPr>
              <a:t>: (a) T</a:t>
            </a:r>
            <a:r>
              <a:rPr kumimoji="0" lang="en-US" sz="1800" b="0" i="0" u="none" strike="noStrike" kern="1200" cap="none" spc="0" normalizeH="0" baseline="0" noProof="0" dirty="0">
                <a:ln>
                  <a:noFill/>
                </a:ln>
                <a:solidFill>
                  <a:srgbClr val="FF0000"/>
                </a:solidFill>
                <a:effectLst/>
                <a:uLnTx/>
                <a:uFillTx/>
                <a:latin typeface="Arial" panose="020B0604020202020204"/>
                <a:ea typeface="SimSun" panose="02010600030101010101" pitchFamily="2" charset="-122"/>
                <a:cs typeface="SimSun" panose="02010600030101010101" pitchFamily="2" charset="-122"/>
              </a:rPr>
              <a:t> t</a:t>
            </a:r>
            <a:r>
              <a:rPr kumimoji="0" lang="en-US" sz="1800" b="0" i="0" u="none" strike="noStrike" kern="1200" cap="none" spc="0" normalizeH="0" baseline="0" noProof="0" dirty="0">
                <a:ln>
                  <a:noFill/>
                </a:ln>
                <a:solidFill>
                  <a:srgbClr val="494949">
                    <a:lumMod val="50000"/>
                  </a:srgbClr>
                </a:solidFill>
                <a:effectLst/>
                <a:uLnTx/>
                <a:uFillTx/>
                <a:latin typeface="Arial" panose="020B0604020202020204"/>
                <a:ea typeface="SimSun" panose="02010600030101010101" pitchFamily="2" charset="-122"/>
                <a:cs typeface="SimSun" panose="02010600030101010101" pitchFamily="2" charset="-122"/>
              </a:rPr>
              <a:t>hat the competence, capabilities and objectivity of an external expert are factors that significantly affect whether the work of the external expert will be adequate for the professional accountant’s purposes</a:t>
            </a:r>
            <a:r>
              <a:rPr kumimoji="0" lang="en-US" sz="1800" b="0" i="0" u="none" strike="noStrike" kern="1200" cap="none" spc="0" normalizeH="0" baseline="0" noProof="0" dirty="0">
                <a:ln>
                  <a:noFill/>
                </a:ln>
                <a:solidFill>
                  <a:srgbClr val="FF0000"/>
                </a:solidFill>
                <a:effectLst/>
                <a:uLnTx/>
                <a:uFillTx/>
                <a:latin typeface="Arial" panose="020B0604020202020204"/>
                <a:ea typeface="SimSun" panose="02010600030101010101" pitchFamily="2" charset="-122"/>
                <a:cs typeface="SimSun" panose="02010600030101010101" pitchFamily="2" charset="-122"/>
              </a:rPr>
              <a:t>.</a:t>
            </a:r>
            <a:r>
              <a:rPr kumimoji="0" lang="en-US" sz="1800" b="0" i="0" u="none" strike="sngStrike" kern="1200" cap="none" spc="0" normalizeH="0" baseline="0" noProof="0" dirty="0">
                <a:ln>
                  <a:noFill/>
                </a:ln>
                <a:solidFill>
                  <a:srgbClr val="FF0000"/>
                </a:solidFill>
                <a:effectLst/>
                <a:uLnTx/>
                <a:uFillTx/>
                <a:latin typeface="Arial" panose="020B0604020202020204"/>
                <a:ea typeface="SimSun" panose="02010600030101010101" pitchFamily="2" charset="-122"/>
                <a:cs typeface="SimSun" panose="02010600030101010101" pitchFamily="2" charset="-122"/>
              </a:rPr>
              <a:t>; and</a:t>
            </a:r>
          </a:p>
        </p:txBody>
      </p:sp>
      <p:sp>
        <p:nvSpPr>
          <p:cNvPr id="6" name="Arrow: Down 5">
            <a:extLst>
              <a:ext uri="{FF2B5EF4-FFF2-40B4-BE49-F238E27FC236}">
                <a16:creationId xmlns:a16="http://schemas.microsoft.com/office/drawing/2014/main" id="{25FEB7A7-48AB-045E-C1A7-EE215F503EA4}"/>
              </a:ext>
            </a:extLst>
          </p:cNvPr>
          <p:cNvSpPr/>
          <p:nvPr/>
        </p:nvSpPr>
        <p:spPr>
          <a:xfrm>
            <a:off x="3294633" y="3113148"/>
            <a:ext cx="1717117" cy="963261"/>
          </a:xfrm>
          <a:prstGeom prst="downArrow">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27721390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B15FA-C8CA-1DBC-3FCC-7A152E5BE50E}"/>
              </a:ext>
            </a:extLst>
          </p:cNvPr>
          <p:cNvSpPr>
            <a:spLocks noGrp="1"/>
          </p:cNvSpPr>
          <p:nvPr>
            <p:ph type="title"/>
          </p:nvPr>
        </p:nvSpPr>
        <p:spPr>
          <a:xfrm>
            <a:off x="505691" y="36374"/>
            <a:ext cx="10848109" cy="1068518"/>
          </a:xfrm>
        </p:spPr>
        <p:txBody>
          <a:bodyPr>
            <a:normAutofit/>
          </a:bodyPr>
          <a:lstStyle/>
          <a:p>
            <a:r>
              <a:rPr lang="en-US" sz="3600" dirty="0">
                <a:latin typeface="+mj-lt"/>
              </a:rPr>
              <a:t>Updated IESBA Bridge to IAASB </a:t>
            </a:r>
            <a:r>
              <a:rPr lang="en-US" sz="1800" dirty="0">
                <a:latin typeface="+mj-lt"/>
              </a:rPr>
              <a:t>(2/2)</a:t>
            </a:r>
          </a:p>
        </p:txBody>
      </p:sp>
      <p:sp>
        <p:nvSpPr>
          <p:cNvPr id="3" name="Content Placeholder 2">
            <a:extLst>
              <a:ext uri="{FF2B5EF4-FFF2-40B4-BE49-F238E27FC236}">
                <a16:creationId xmlns:a16="http://schemas.microsoft.com/office/drawing/2014/main" id="{033CC577-0DF6-4927-F4A9-440ED6547343}"/>
              </a:ext>
            </a:extLst>
          </p:cNvPr>
          <p:cNvSpPr>
            <a:spLocks noGrp="1"/>
          </p:cNvSpPr>
          <p:nvPr>
            <p:ph idx="1"/>
          </p:nvPr>
        </p:nvSpPr>
        <p:spPr>
          <a:xfrm>
            <a:off x="613160" y="1232190"/>
            <a:ext cx="6750900" cy="2143232"/>
          </a:xfrm>
        </p:spPr>
        <p:txBody>
          <a:bodyPr>
            <a:noAutofit/>
          </a:bodyPr>
          <a:lstStyle/>
          <a:p>
            <a:pPr marL="0" marR="0" indent="0">
              <a:lnSpc>
                <a:spcPct val="114000"/>
              </a:lnSpc>
              <a:spcBef>
                <a:spcPts val="0"/>
              </a:spcBef>
              <a:spcAft>
                <a:spcPts val="0"/>
              </a:spcAft>
              <a:buNone/>
            </a:pPr>
            <a:r>
              <a:rPr lang="en-US" sz="1800" b="1" dirty="0">
                <a:effectLst/>
                <a:latin typeface="Arial" panose="020B0604020202020204" pitchFamily="34" charset="0"/>
                <a:ea typeface="SimSun" panose="02010600030101010101" pitchFamily="2" charset="-122"/>
                <a:cs typeface="Arial" panose="020B0604020202020204" pitchFamily="34" charset="0"/>
              </a:rPr>
              <a:t>Original 390.13 A2 (b)</a:t>
            </a:r>
          </a:p>
          <a:p>
            <a:pPr marL="0" marR="0" indent="0">
              <a:lnSpc>
                <a:spcPct val="114000"/>
              </a:lnSpc>
              <a:spcBef>
                <a:spcPts val="0"/>
              </a:spcBef>
              <a:spcAft>
                <a:spcPts val="0"/>
              </a:spcAft>
              <a:buNone/>
            </a:pPr>
            <a:r>
              <a:rPr lang="en-US" sz="1800" dirty="0">
                <a:effectLst/>
                <a:latin typeface="Arial" panose="020B0604020202020204" pitchFamily="34" charset="0"/>
                <a:ea typeface="SimSun" panose="02010600030101010101" pitchFamily="2" charset="-122"/>
                <a:cs typeface="Arial" panose="020B0604020202020204" pitchFamily="34" charset="0"/>
              </a:rPr>
              <a:t>Applicable professional standards might address:</a:t>
            </a:r>
          </a:p>
          <a:p>
            <a:pPr marL="460375" marR="0" indent="-460375">
              <a:lnSpc>
                <a:spcPct val="114000"/>
              </a:lnSpc>
              <a:spcBef>
                <a:spcPts val="0"/>
              </a:spcBef>
              <a:spcAft>
                <a:spcPts val="0"/>
              </a:spcAft>
              <a:buNone/>
            </a:pPr>
            <a:r>
              <a:rPr lang="en-US" sz="1800" dirty="0">
                <a:effectLst/>
                <a:latin typeface="Arial" panose="020B0604020202020204" pitchFamily="34" charset="0"/>
                <a:ea typeface="SimSun" panose="02010600030101010101" pitchFamily="2" charset="-122"/>
                <a:cs typeface="Arial" panose="020B0604020202020204" pitchFamily="34" charset="0"/>
              </a:rPr>
              <a:t>(b)    The implications for the engagement if the </a:t>
            </a:r>
            <a:r>
              <a:rPr lang="en-US" sz="1800" dirty="0">
                <a:latin typeface="Arial" panose="020B0604020202020204" pitchFamily="34" charset="0"/>
                <a:ea typeface="SimSun" panose="02010600030101010101" pitchFamily="2" charset="-122"/>
                <a:cs typeface="Arial" panose="020B0604020202020204" pitchFamily="34" charset="0"/>
              </a:rPr>
              <a:t>accountant</a:t>
            </a:r>
            <a:r>
              <a:rPr lang="en-US" sz="1800" dirty="0">
                <a:effectLst/>
                <a:latin typeface="Arial" panose="020B0604020202020204" pitchFamily="34" charset="0"/>
                <a:ea typeface="SimSun" panose="02010600030101010101" pitchFamily="2" charset="-122"/>
                <a:cs typeface="Arial" panose="020B0604020202020204" pitchFamily="34" charset="0"/>
              </a:rPr>
              <a:t> determines that such work is not adequate.</a:t>
            </a:r>
          </a:p>
        </p:txBody>
      </p:sp>
      <p:sp>
        <p:nvSpPr>
          <p:cNvPr id="4" name="Slide Number Placeholder 3">
            <a:extLst>
              <a:ext uri="{FF2B5EF4-FFF2-40B4-BE49-F238E27FC236}">
                <a16:creationId xmlns:a16="http://schemas.microsoft.com/office/drawing/2014/main" id="{76893405-32E4-C1FF-C359-789BCF7345F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15" name="TextBox 14">
            <a:extLst>
              <a:ext uri="{FF2B5EF4-FFF2-40B4-BE49-F238E27FC236}">
                <a16:creationId xmlns:a16="http://schemas.microsoft.com/office/drawing/2014/main" id="{03F95CE2-FCD0-187D-80DA-B99D97D748E2}"/>
              </a:ext>
            </a:extLst>
          </p:cNvPr>
          <p:cNvSpPr txBox="1"/>
          <p:nvPr/>
        </p:nvSpPr>
        <p:spPr>
          <a:xfrm>
            <a:off x="6810998" y="5699464"/>
            <a:ext cx="3726796" cy="656886"/>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5" name="Content Placeholder 2">
            <a:extLst>
              <a:ext uri="{FF2B5EF4-FFF2-40B4-BE49-F238E27FC236}">
                <a16:creationId xmlns:a16="http://schemas.microsoft.com/office/drawing/2014/main" id="{B65B5462-49F2-E432-34FB-E24D3E9FC2CC}"/>
              </a:ext>
            </a:extLst>
          </p:cNvPr>
          <p:cNvSpPr txBox="1">
            <a:spLocks/>
          </p:cNvSpPr>
          <p:nvPr/>
        </p:nvSpPr>
        <p:spPr>
          <a:xfrm>
            <a:off x="613160" y="4088741"/>
            <a:ext cx="6750900" cy="278629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870C24"/>
                </a:solidFill>
                <a:effectLst/>
                <a:uLnTx/>
                <a:uFillTx/>
                <a:latin typeface="Arial" panose="020B0604020202020204" pitchFamily="34" charset="0"/>
                <a:ea typeface="SimSun" panose="02010600030101010101" pitchFamily="2" charset="-122"/>
                <a:cs typeface="Arial" panose="020B0604020202020204" pitchFamily="34" charset="0"/>
              </a:rPr>
              <a:t>New paragraph 390.4 A5</a:t>
            </a:r>
          </a:p>
          <a:p>
            <a:pPr marL="0" marR="0" lvl="0" indent="0" algn="l" defTabSz="914400" rtl="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FF0000"/>
                </a:solidFill>
                <a:effectLst/>
                <a:uLnTx/>
                <a:uFillTx/>
                <a:latin typeface="Arial" panose="020B0604020202020204" pitchFamily="34" charset="0"/>
                <a:ea typeface="SimSun" panose="02010600030101010101" pitchFamily="2" charset="-122"/>
                <a:cs typeface="Arial" panose="020B0604020202020204" pitchFamily="34" charset="0"/>
              </a:rPr>
              <a:t>This section does not address a professional accountant’s evaluation of the adequacy of an external expert’s work for purposes of a professional service undertaken by the accountant, and</a:t>
            </a:r>
            <a:r>
              <a:rPr kumimoji="0" lang="en-US" sz="1800" b="0" i="0" u="none" strike="noStrike" kern="1200" cap="none" spc="0" normalizeH="0" baseline="0" noProof="0" dirty="0">
                <a:ln>
                  <a:noFill/>
                </a:ln>
                <a:solidFill>
                  <a:srgbClr val="4A4A4A"/>
                </a:solidFill>
                <a:effectLst/>
                <a:uLnTx/>
                <a:uFillTx/>
                <a:latin typeface="Arial" panose="020B0604020202020204" pitchFamily="34" charset="0"/>
                <a:ea typeface="SimSun" panose="02010600030101010101" pitchFamily="2" charset="-122"/>
                <a:cs typeface="Arial" panose="020B0604020202020204" pitchFamily="34" charset="0"/>
              </a:rPr>
              <a:t> </a:t>
            </a:r>
            <a:r>
              <a:rPr kumimoji="0" lang="en-US" sz="1800" b="0" i="0" u="none" strike="sngStrike" kern="1200" cap="none" spc="0" normalizeH="0" baseline="0" noProof="0" dirty="0">
                <a:ln>
                  <a:noFill/>
                </a:ln>
                <a:solidFill>
                  <a:srgbClr val="FF0000"/>
                </a:solidFill>
                <a:effectLst/>
                <a:uLnTx/>
                <a:uFillTx/>
                <a:latin typeface="Arial" panose="020B0604020202020204" pitchFamily="34" charset="0"/>
                <a:ea typeface="SimSun" panose="02010600030101010101" pitchFamily="2" charset="-122"/>
                <a:cs typeface="Arial" panose="020B0604020202020204" pitchFamily="34" charset="0"/>
              </a:rPr>
              <a:t>Applicable professional standards might address: (b) T</a:t>
            </a:r>
            <a:r>
              <a:rPr kumimoji="0" lang="en-US" sz="1800" b="0" i="0" u="none" strike="noStrike" kern="1200" cap="none" spc="0" normalizeH="0" baseline="0" noProof="0" dirty="0">
                <a:ln>
                  <a:noFill/>
                </a:ln>
                <a:solidFill>
                  <a:srgbClr val="4A4A4A"/>
                </a:solidFill>
                <a:effectLst/>
                <a:uLnTx/>
                <a:uFillTx/>
                <a:latin typeface="Arial" panose="020B0604020202020204" pitchFamily="34" charset="0"/>
                <a:ea typeface="SimSun" panose="02010600030101010101" pitchFamily="2" charset="-122"/>
                <a:cs typeface="Arial" panose="020B0604020202020204" pitchFamily="34" charset="0"/>
              </a:rPr>
              <a:t> </a:t>
            </a:r>
            <a:r>
              <a:rPr kumimoji="0" lang="en-US" sz="1800" b="0" i="0" u="none" strike="noStrike" kern="1200" cap="none" spc="0" normalizeH="0" baseline="0" noProof="0" dirty="0">
                <a:ln>
                  <a:noFill/>
                </a:ln>
                <a:solidFill>
                  <a:srgbClr val="FF0000"/>
                </a:solidFill>
                <a:effectLst/>
                <a:uLnTx/>
                <a:uFillTx/>
                <a:latin typeface="Arial" panose="020B0604020202020204" pitchFamily="34" charset="0"/>
                <a:ea typeface="SimSun" panose="02010600030101010101" pitchFamily="2" charset="-122"/>
                <a:cs typeface="Arial" panose="020B0604020202020204" pitchFamily="34" charset="0"/>
              </a:rPr>
              <a:t>t</a:t>
            </a:r>
            <a:r>
              <a:rPr kumimoji="0" lang="en-US" sz="1800" b="0" i="0" u="none" strike="noStrike" kern="1200" cap="none" spc="0" normalizeH="0" baseline="0" noProof="0" dirty="0">
                <a:ln>
                  <a:noFill/>
                </a:ln>
                <a:solidFill>
                  <a:srgbClr val="4A4A4A"/>
                </a:solidFill>
                <a:effectLst/>
                <a:uLnTx/>
                <a:uFillTx/>
                <a:latin typeface="Arial" panose="020B0604020202020204" pitchFamily="34" charset="0"/>
                <a:ea typeface="SimSun" panose="02010600030101010101" pitchFamily="2" charset="-122"/>
                <a:cs typeface="Arial" panose="020B0604020202020204" pitchFamily="34" charset="0"/>
              </a:rPr>
              <a:t>he implications for the engagement if the accountant determines that such work is not adequate. </a:t>
            </a:r>
            <a:r>
              <a:rPr kumimoji="0" lang="en-US" sz="1800" b="0" i="0" u="none" strike="noStrike" kern="1200" cap="none" spc="0" normalizeH="0" baseline="0" noProof="0" dirty="0">
                <a:ln>
                  <a:noFill/>
                </a:ln>
                <a:solidFill>
                  <a:srgbClr val="FF0000"/>
                </a:solidFill>
                <a:effectLst/>
                <a:uLnTx/>
                <a:uFillTx/>
                <a:latin typeface="Arial" panose="020B0604020202020204" pitchFamily="34" charset="0"/>
                <a:ea typeface="SimSun" panose="02010600030101010101" pitchFamily="2" charset="-122"/>
                <a:cs typeface="Arial" panose="020B0604020202020204" pitchFamily="34" charset="0"/>
              </a:rPr>
              <a:t>Such implications might be addressed in other professional standards.</a:t>
            </a:r>
            <a:endParaRPr kumimoji="0" lang="en-US" sz="1800" b="0" i="0" u="none" strike="sngStrike" kern="1200" cap="none" spc="0" normalizeH="0" baseline="0" noProof="0" dirty="0">
              <a:ln>
                <a:noFill/>
              </a:ln>
              <a:solidFill>
                <a:srgbClr val="FF0000"/>
              </a:solidFill>
              <a:effectLst/>
              <a:uLnTx/>
              <a:uFillTx/>
              <a:latin typeface="Arial" panose="020B0604020202020204" pitchFamily="34" charset="0"/>
              <a:ea typeface="SimSun" panose="02010600030101010101" pitchFamily="2" charset="-122"/>
              <a:cs typeface="Arial" panose="020B0604020202020204" pitchFamily="34" charset="0"/>
            </a:endParaRPr>
          </a:p>
        </p:txBody>
      </p:sp>
      <p:sp>
        <p:nvSpPr>
          <p:cNvPr id="6" name="Arrow: Down 5">
            <a:extLst>
              <a:ext uri="{FF2B5EF4-FFF2-40B4-BE49-F238E27FC236}">
                <a16:creationId xmlns:a16="http://schemas.microsoft.com/office/drawing/2014/main" id="{FB12BCAA-7987-0AE2-891E-CA4C59DF1820}"/>
              </a:ext>
            </a:extLst>
          </p:cNvPr>
          <p:cNvSpPr/>
          <p:nvPr/>
        </p:nvSpPr>
        <p:spPr>
          <a:xfrm>
            <a:off x="2191768" y="2799156"/>
            <a:ext cx="1717117" cy="963261"/>
          </a:xfrm>
          <a:prstGeom prst="downArrow">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7" name="Rectangle: Rounded Corners 6">
            <a:extLst>
              <a:ext uri="{FF2B5EF4-FFF2-40B4-BE49-F238E27FC236}">
                <a16:creationId xmlns:a16="http://schemas.microsoft.com/office/drawing/2014/main" id="{41E8099E-0DD4-94A7-011B-47C6A9E513D3}"/>
              </a:ext>
            </a:extLst>
          </p:cNvPr>
          <p:cNvSpPr/>
          <p:nvPr/>
        </p:nvSpPr>
        <p:spPr>
          <a:xfrm>
            <a:off x="7364060" y="1099570"/>
            <a:ext cx="4606902" cy="5336131"/>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14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002060"/>
                </a:solidFill>
                <a:effectLst/>
                <a:uLnTx/>
                <a:uFillTx/>
                <a:latin typeface="Arial" panose="020B0604020202020204"/>
                <a:ea typeface="+mn-ea"/>
                <a:cs typeface="+mn-cs"/>
              </a:rPr>
              <a:t>IESBA Board Comment</a:t>
            </a:r>
            <a:endParaRPr kumimoji="0" lang="en-US" sz="1800" b="0" i="0" u="none" strike="noStrike" kern="1200" cap="none" spc="0" normalizeH="0" baseline="0" noProof="0" dirty="0">
              <a:ln>
                <a:noFill/>
              </a:ln>
              <a:solidFill>
                <a:srgbClr val="4A4A4A"/>
              </a:solidFill>
              <a:effectLst/>
              <a:uLnTx/>
              <a:uFillTx/>
              <a:latin typeface="Arial" panose="020B0604020202020204"/>
              <a:ea typeface="+mn-ea"/>
              <a:cs typeface="+mn-cs"/>
            </a:endParaRPr>
          </a:p>
          <a:p>
            <a:pPr marL="0" marR="0" lvl="0" indent="0" algn="l" defTabSz="914400" rtl="0" eaLnBrk="1" fontAlgn="auto" latinLnBrk="0" hangingPunct="1">
              <a:lnSpc>
                <a:spcPct val="114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4A4A4A"/>
                </a:solidFill>
                <a:effectLst/>
                <a:uLnTx/>
                <a:uFillTx/>
                <a:latin typeface="Arial" panose="020B0604020202020204"/>
                <a:ea typeface="+mn-ea"/>
                <a:cs typeface="+mn-cs"/>
              </a:rPr>
              <a:t>Placement of this paragraph does not flow logically after the CCO conclusion paragraph R390.13, suggestion to move to a better location. Additionally, the wording is not clear as to what issue it is addressing.</a:t>
            </a:r>
          </a:p>
          <a:p>
            <a:pPr marL="0" marR="0" lvl="0" indent="0" algn="l" defTabSz="914400" rtl="0" eaLnBrk="1" fontAlgn="auto" latinLnBrk="0" hangingPunct="1">
              <a:lnSpc>
                <a:spcPct val="114000"/>
              </a:lnSpc>
              <a:spcBef>
                <a:spcPts val="1000"/>
              </a:spcBef>
              <a:spcAft>
                <a:spcPts val="0"/>
              </a:spcAft>
              <a:buClrTx/>
              <a:buSzTx/>
              <a:buFont typeface="Arial" panose="020B0604020202020204" pitchFamily="34" charset="0"/>
              <a:buNone/>
              <a:tabLst/>
              <a:defRPr/>
            </a:pPr>
            <a:endParaRPr kumimoji="0" lang="en-US" sz="1800" b="1" i="0" u="none" strike="noStrike" kern="1200" cap="none" spc="0" normalizeH="0" baseline="0" noProof="0" dirty="0">
              <a:ln>
                <a:noFill/>
              </a:ln>
              <a:solidFill>
                <a:srgbClr val="083861"/>
              </a:solidFill>
              <a:effectLst/>
              <a:uLnTx/>
              <a:uFillTx/>
              <a:latin typeface="Arial" panose="020B0604020202020204"/>
              <a:ea typeface="+mn-ea"/>
              <a:cs typeface="+mn-cs"/>
            </a:endParaRPr>
          </a:p>
          <a:p>
            <a:pPr marL="0" marR="0" lvl="0" indent="0" algn="l" defTabSz="914400" rtl="0" eaLnBrk="1" fontAlgn="auto" latinLnBrk="0" hangingPunct="1">
              <a:lnSpc>
                <a:spcPct val="114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083861"/>
                </a:solidFill>
                <a:effectLst/>
                <a:uLnTx/>
                <a:uFillTx/>
                <a:latin typeface="Arial" panose="020B0604020202020204"/>
                <a:ea typeface="+mn-ea"/>
                <a:cs typeface="+mn-cs"/>
              </a:rPr>
              <a:t>Task Force Response</a:t>
            </a:r>
          </a:p>
          <a:p>
            <a:pPr marL="0" marR="0" lvl="0" indent="0" algn="l" defTabSz="914400" rtl="0" eaLnBrk="1" fontAlgn="auto" latinLnBrk="0" hangingPunct="1">
              <a:lnSpc>
                <a:spcPct val="114000"/>
              </a:lnSpc>
              <a:spcBef>
                <a:spcPts val="1000"/>
              </a:spcBef>
              <a:spcAft>
                <a:spcPts val="0"/>
              </a:spcAft>
              <a:buClrTx/>
              <a:buSzTx/>
              <a:buFontTx/>
              <a:buNone/>
              <a:tabLst/>
              <a:defRPr/>
            </a:pPr>
            <a:r>
              <a:rPr kumimoji="0" lang="en-US" sz="1800" b="0" i="0" u="none" strike="noStrike" kern="1200" cap="none" spc="0" normalizeH="0" baseline="0" noProof="0" dirty="0">
                <a:ln>
                  <a:noFill/>
                </a:ln>
                <a:solidFill>
                  <a:srgbClr val="494949">
                    <a:lumMod val="50000"/>
                  </a:srgbClr>
                </a:solidFill>
                <a:effectLst/>
                <a:uLnTx/>
                <a:uFillTx/>
                <a:latin typeface="Arial" panose="020B0604020202020204"/>
                <a:ea typeface="+mn-ea"/>
                <a:cs typeface="+mn-cs"/>
              </a:rPr>
              <a:t>Clarified wording and moved to upfront to a new paragraph 390.4 A5 which follows the scoping paragraph 390.4 A4. </a:t>
            </a:r>
          </a:p>
        </p:txBody>
      </p:sp>
    </p:spTree>
    <p:extLst>
      <p:ext uri="{BB962C8B-B14F-4D97-AF65-F5344CB8AC3E}">
        <p14:creationId xmlns:p14="http://schemas.microsoft.com/office/powerpoint/2010/main" val="39593090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44</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72715" y="0"/>
            <a:ext cx="11579441" cy="1068518"/>
          </a:xfrm>
        </p:spPr>
        <p:txBody>
          <a:bodyPr>
            <a:normAutofit/>
          </a:bodyPr>
          <a:lstStyle/>
          <a:p>
            <a:r>
              <a:rPr lang="en-US">
                <a:latin typeface="+mj-lt"/>
              </a:rPr>
              <a:t>6. Consideration of Alternative Procedures</a:t>
            </a:r>
            <a:endParaRPr lang="en-US" sz="1800">
              <a:latin typeface="+mj-lt"/>
            </a:endParaRPr>
          </a:p>
        </p:txBody>
      </p:sp>
      <p:sp>
        <p:nvSpPr>
          <p:cNvPr id="3" name="TextBox 2">
            <a:extLst>
              <a:ext uri="{FF2B5EF4-FFF2-40B4-BE49-F238E27FC236}">
                <a16:creationId xmlns:a16="http://schemas.microsoft.com/office/drawing/2014/main" id="{8A7123D4-3B12-4FC4-088E-0AB5B450EE40}"/>
              </a:ext>
            </a:extLst>
          </p:cNvPr>
          <p:cNvSpPr txBox="1"/>
          <p:nvPr/>
        </p:nvSpPr>
        <p:spPr>
          <a:xfrm>
            <a:off x="362319" y="2736502"/>
            <a:ext cx="4031881" cy="19082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57150" lvl="2">
              <a:lnSpc>
                <a:spcPct val="114000"/>
              </a:lnSpc>
              <a:spcBef>
                <a:spcPts val="600"/>
              </a:spcBef>
              <a:spcAft>
                <a:spcPts val="600"/>
              </a:spcAft>
            </a:pPr>
            <a:r>
              <a:rPr lang="en-US" sz="2000" dirty="0">
                <a:latin typeface="+mj-lt"/>
                <a:ea typeface="Arial"/>
                <a:cs typeface="Arial"/>
                <a:sym typeface="Arial"/>
              </a:rPr>
              <a:t>Should the by PA be allowed to use the work of an external expert that is not CCO if it can perform alternative procedures over such expert’s work? </a:t>
            </a:r>
          </a:p>
        </p:txBody>
      </p:sp>
      <p:sp>
        <p:nvSpPr>
          <p:cNvPr id="2" name="TextBox 1">
            <a:extLst>
              <a:ext uri="{FF2B5EF4-FFF2-40B4-BE49-F238E27FC236}">
                <a16:creationId xmlns:a16="http://schemas.microsoft.com/office/drawing/2014/main" id="{0718E6F7-AB62-4E0B-22B8-D2FA9BC5BCA5}"/>
              </a:ext>
            </a:extLst>
          </p:cNvPr>
          <p:cNvSpPr txBox="1"/>
          <p:nvPr/>
        </p:nvSpPr>
        <p:spPr>
          <a:xfrm>
            <a:off x="4572001" y="1575845"/>
            <a:ext cx="7069574" cy="4780505"/>
          </a:xfrm>
          <a:prstGeom prst="rect">
            <a:avLst/>
          </a:prstGeom>
          <a:solidFill>
            <a:schemeClr val="accent6">
              <a:lumMod val="20000"/>
              <a:lumOff val="80000"/>
            </a:schemeClr>
          </a:solidFill>
        </p:spPr>
        <p:txBody>
          <a:bodyPr vert="horz" wrap="square" lIns="91440" tIns="182880" rIns="91440" bIns="182880" rtlCol="0" anchor="t">
            <a:noAutofit/>
          </a:bodyPr>
          <a:lstStyle/>
          <a:p>
            <a:pPr>
              <a:lnSpc>
                <a:spcPct val="114000"/>
              </a:lnSpc>
              <a:spcBef>
                <a:spcPts val="600"/>
              </a:spcBef>
              <a:spcAft>
                <a:spcPts val="600"/>
              </a:spcAft>
            </a:pPr>
            <a:r>
              <a:rPr lang="en-US" sz="2000" b="1" dirty="0">
                <a:solidFill>
                  <a:schemeClr val="accent6"/>
                </a:solidFill>
                <a:latin typeface="+mj-lt"/>
              </a:rPr>
              <a:t>TF Response</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Extensive coordination discussions with the IAASB on this matter</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IAASB staff expressed their strong view that performing additional procedures over the external expert’s work would not compensate for the expert’s fundamental lack of CCO</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Using the work of such expert raises audit quality concerns</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Using the work of such expert also raises ethical issues as explained in newly added paragraph 390.13 A1</a:t>
            </a:r>
            <a:endParaRPr lang="en-US" sz="2000" i="1" dirty="0">
              <a:solidFill>
                <a:srgbClr val="FF0000"/>
              </a:solidFill>
              <a:latin typeface="+mj-lt"/>
            </a:endParaRPr>
          </a:p>
        </p:txBody>
      </p:sp>
    </p:spTree>
    <p:extLst>
      <p:ext uri="{BB962C8B-B14F-4D97-AF65-F5344CB8AC3E}">
        <p14:creationId xmlns:p14="http://schemas.microsoft.com/office/powerpoint/2010/main" val="11917503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49BE089-B64D-8342-5FAB-9F67C5CF7941}"/>
              </a:ext>
            </a:extLst>
          </p:cNvPr>
          <p:cNvSpPr>
            <a:spLocks noGrp="1"/>
          </p:cNvSpPr>
          <p:nvPr>
            <p:ph type="sldNum" sz="quarter" idx="12"/>
          </p:nvPr>
        </p:nvSpPr>
        <p:spPr/>
        <p:txBody>
          <a:bodyPr/>
          <a:lstStyle/>
          <a:p>
            <a:fld id="{A68F81FF-A8B7-8E49-9D5B-3CAD5ADFEE36}" type="slidenum">
              <a:rPr lang="en-US" smtClean="0"/>
              <a:pPr/>
              <a:t>45</a:t>
            </a:fld>
            <a:endParaRPr lang="en-US"/>
          </a:p>
        </p:txBody>
      </p:sp>
      <p:sp>
        <p:nvSpPr>
          <p:cNvPr id="4" name="Title 3">
            <a:extLst>
              <a:ext uri="{FF2B5EF4-FFF2-40B4-BE49-F238E27FC236}">
                <a16:creationId xmlns:a16="http://schemas.microsoft.com/office/drawing/2014/main" id="{5CB9C1BE-D6EC-63A3-D77F-3325445F9EA4}"/>
              </a:ext>
            </a:extLst>
          </p:cNvPr>
          <p:cNvSpPr>
            <a:spLocks noGrp="1"/>
          </p:cNvSpPr>
          <p:nvPr>
            <p:ph type="title"/>
          </p:nvPr>
        </p:nvSpPr>
        <p:spPr>
          <a:xfrm>
            <a:off x="292836" y="2871410"/>
            <a:ext cx="11430735" cy="1115179"/>
          </a:xfrm>
        </p:spPr>
        <p:txBody>
          <a:bodyPr>
            <a:normAutofit fontScale="90000"/>
          </a:bodyPr>
          <a:lstStyle/>
          <a:p>
            <a:r>
              <a:rPr lang="en-US">
                <a:latin typeface="+mj-lt"/>
              </a:rPr>
              <a:t>Additional Objectivity Requirements</a:t>
            </a:r>
          </a:p>
        </p:txBody>
      </p:sp>
    </p:spTree>
    <p:extLst>
      <p:ext uri="{BB962C8B-B14F-4D97-AF65-F5344CB8AC3E}">
        <p14:creationId xmlns:p14="http://schemas.microsoft.com/office/powerpoint/2010/main" val="806265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36374"/>
            <a:ext cx="11579441" cy="1068518"/>
          </a:xfrm>
        </p:spPr>
        <p:txBody>
          <a:bodyPr>
            <a:normAutofit/>
          </a:bodyPr>
          <a:lstStyle/>
          <a:p>
            <a:r>
              <a:rPr lang="en-US" dirty="0">
                <a:latin typeface="+mj-lt"/>
              </a:rPr>
              <a:t>Additional Objectivity Requirements </a:t>
            </a:r>
            <a:r>
              <a:rPr lang="en-US" sz="1800" dirty="0">
                <a:latin typeface="+mj-lt"/>
              </a:rPr>
              <a:t>(1/2)</a:t>
            </a:r>
          </a:p>
        </p:txBody>
      </p:sp>
      <p:sp>
        <p:nvSpPr>
          <p:cNvPr id="3" name="TextBox 2">
            <a:extLst>
              <a:ext uri="{FF2B5EF4-FFF2-40B4-BE49-F238E27FC236}">
                <a16:creationId xmlns:a16="http://schemas.microsoft.com/office/drawing/2014/main" id="{1449BBEC-6032-4806-D576-8ABEE39D3587}"/>
              </a:ext>
            </a:extLst>
          </p:cNvPr>
          <p:cNvSpPr txBox="1"/>
          <p:nvPr/>
        </p:nvSpPr>
        <p:spPr>
          <a:xfrm>
            <a:off x="612558" y="2470480"/>
            <a:ext cx="10741242" cy="3730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285750" marR="0" lvl="0" indent="-285750" algn="l" defTabSz="914400" rtl="0" eaLnBrk="1" fontAlgn="auto" latinLnBrk="0" hangingPunct="1">
              <a:lnSpc>
                <a:spcPct val="114000"/>
              </a:lnSpc>
              <a:spcBef>
                <a:spcPts val="600"/>
              </a:spcBef>
              <a:spcAft>
                <a:spcPts val="600"/>
              </a:spcAft>
              <a:buClrTx/>
              <a:buSzTx/>
              <a:buFont typeface="Wingdings" panose="05000000000000000000" pitchFamily="2" charset="2"/>
              <a:buChar char="Ø"/>
              <a:tabLst/>
              <a:defRPr/>
            </a:pPr>
            <a:r>
              <a:rPr lang="en-US" sz="2000" b="1" dirty="0">
                <a:solidFill>
                  <a:srgbClr val="870C24"/>
                </a:solidFill>
                <a:latin typeface="Arial" panose="020B0604020202020204"/>
                <a:cs typeface="Arial"/>
                <a:sym typeface="Arial"/>
              </a:rPr>
              <a:t>Mixed Views</a:t>
            </a:r>
          </a:p>
          <a:p>
            <a:pPr marL="509588" marR="0" lvl="1" indent="-457200" algn="l" defTabSz="914400" rtl="0" eaLnBrk="1" fontAlgn="auto" latinLnBrk="0" hangingPunct="1">
              <a:lnSpc>
                <a:spcPct val="114000"/>
              </a:lnSpc>
              <a:spcBef>
                <a:spcPts val="600"/>
              </a:spcBef>
              <a:spcAft>
                <a:spcPts val="600"/>
              </a:spcAft>
              <a:buClrTx/>
              <a:buSzTx/>
              <a:buFont typeface="+mj-lt"/>
              <a:buAutoNum type="arabicPeriod"/>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The proposed provisions were unduly onerous</a:t>
            </a:r>
          </a:p>
          <a:p>
            <a:pPr marL="509588" marR="0" lvl="1" indent="-457200" algn="l" defTabSz="914400" rtl="0" eaLnBrk="1" fontAlgn="auto" latinLnBrk="0" hangingPunct="1">
              <a:lnSpc>
                <a:spcPct val="114000"/>
              </a:lnSpc>
              <a:spcBef>
                <a:spcPts val="600"/>
              </a:spcBef>
              <a:spcAft>
                <a:spcPts val="600"/>
              </a:spcAft>
              <a:buClrTx/>
              <a:buSzTx/>
              <a:buFont typeface="+mj-lt"/>
              <a:buAutoNum type="arabicPeriod"/>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There would be challenges with implementation</a:t>
            </a:r>
          </a:p>
          <a:p>
            <a:pPr marL="509588" marR="0" lvl="1" indent="-457200" algn="l" defTabSz="914400" rtl="0" eaLnBrk="1" fontAlgn="auto" latinLnBrk="0" hangingPunct="1">
              <a:lnSpc>
                <a:spcPct val="114000"/>
              </a:lnSpc>
              <a:spcBef>
                <a:spcPts val="600"/>
              </a:spcBef>
              <a:spcAft>
                <a:spcPts val="600"/>
              </a:spcAft>
              <a:buClrTx/>
              <a:buSzTx/>
              <a:buFont typeface="+mj-lt"/>
              <a:buAutoNum type="arabicPeriod"/>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The proposals would create barriers to using the work of an external expert, which is detrimental to high-quality audits and disproportionately impact SMPs</a:t>
            </a:r>
          </a:p>
          <a:p>
            <a:pPr marL="509588" marR="0" lvl="1" indent="-457200" algn="l" defTabSz="914400" rtl="0" eaLnBrk="1" fontAlgn="auto" latinLnBrk="0" hangingPunct="1">
              <a:lnSpc>
                <a:spcPct val="114000"/>
              </a:lnSpc>
              <a:spcBef>
                <a:spcPts val="600"/>
              </a:spcBef>
              <a:spcAft>
                <a:spcPts val="600"/>
              </a:spcAft>
              <a:buClrTx/>
              <a:buSzTx/>
              <a:buFont typeface="+mj-lt"/>
              <a:buAutoNum type="arabicPeriod"/>
              <a:tabLst/>
              <a:defRPr/>
            </a:pPr>
            <a:r>
              <a:rPr lang="en-US" sz="2000" dirty="0">
                <a:solidFill>
                  <a:srgbClr val="494949"/>
                </a:solidFill>
                <a:latin typeface="Arial" panose="020B0604020202020204"/>
                <a:ea typeface="Arial"/>
                <a:cs typeface="Arial"/>
                <a:sym typeface="Arial"/>
              </a:rPr>
              <a:t>The proposals go beyond performance standards</a:t>
            </a:r>
          </a:p>
          <a:p>
            <a:pPr marL="509588" marR="0" lvl="1" indent="-457200" algn="l" defTabSz="914400" rtl="0" eaLnBrk="1" fontAlgn="auto" latinLnBrk="0" hangingPunct="1">
              <a:lnSpc>
                <a:spcPct val="114000"/>
              </a:lnSpc>
              <a:spcBef>
                <a:spcPts val="600"/>
              </a:spcBef>
              <a:spcAft>
                <a:spcPts val="600"/>
              </a:spcAft>
              <a:buClrTx/>
              <a:buSzTx/>
              <a:buFont typeface="+mj-lt"/>
              <a:buAutoNum type="arabicPeriod"/>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Suggestions for additional information to be requested from the external expert in order to evaluate its objectivity </a:t>
            </a:r>
          </a:p>
        </p:txBody>
      </p:sp>
      <p:sp>
        <p:nvSpPr>
          <p:cNvPr id="5" name="TextBox 4">
            <a:extLst>
              <a:ext uri="{FF2B5EF4-FFF2-40B4-BE49-F238E27FC236}">
                <a16:creationId xmlns:a16="http://schemas.microsoft.com/office/drawing/2014/main" id="{1B969A33-6011-7A92-479A-7D891F564A37}"/>
              </a:ext>
            </a:extLst>
          </p:cNvPr>
          <p:cNvSpPr txBox="1"/>
          <p:nvPr/>
        </p:nvSpPr>
        <p:spPr>
          <a:xfrm>
            <a:off x="612558" y="1242057"/>
            <a:ext cx="10741242" cy="1206484"/>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117475" marR="0" lvl="0" indent="0" algn="l" defTabSz="914400" rtl="0" eaLnBrk="1" fontAlgn="auto" latinLnBrk="0" hangingPunct="1">
              <a:lnSpc>
                <a:spcPct val="114000"/>
              </a:lnSpc>
              <a:spcBef>
                <a:spcPts val="600"/>
              </a:spcBef>
              <a:spcAft>
                <a:spcPts val="600"/>
              </a:spcAft>
              <a:buClrTx/>
              <a:buSzTx/>
              <a:buFontTx/>
              <a:buNone/>
              <a:tabLst/>
              <a:defRPr/>
            </a:pPr>
            <a:r>
              <a:rPr kumimoji="0" lang="en-US" sz="2000" b="1" i="0" u="none" strike="noStrike" kern="1200" cap="none" spc="0" normalizeH="0" baseline="0" noProof="0" dirty="0">
                <a:ln>
                  <a:noFill/>
                </a:ln>
                <a:solidFill>
                  <a:srgbClr val="494949"/>
                </a:solidFill>
                <a:effectLst/>
                <a:uLnTx/>
                <a:uFillTx/>
                <a:latin typeface="Arial" panose="020B0604020202020204"/>
                <a:ea typeface="Arial"/>
                <a:cs typeface="Arial"/>
                <a:sym typeface="Arial"/>
              </a:rPr>
              <a:t>ED proposal: </a:t>
            </a: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Required additional actions in evaluating the objectivity of an external expert in an audit or other assurance </a:t>
            </a:r>
            <a:r>
              <a:rPr kumimoji="0" lang="en-US" sz="200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engagement</a:t>
            </a: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 including requesting specific information from the external expert</a:t>
            </a:r>
            <a:endParaRPr kumimoji="0" lang="en-US" sz="2000" i="1" u="none" strike="noStrike" kern="1200" cap="none" spc="0" normalizeH="0" baseline="0" noProof="0" dirty="0">
              <a:ln>
                <a:noFill/>
              </a:ln>
              <a:solidFill>
                <a:srgbClr val="494949"/>
              </a:solidFill>
              <a:effectLst/>
              <a:uLnTx/>
              <a:uFillTx/>
              <a:latin typeface="Arial" panose="020B0604020202020204"/>
              <a:ea typeface="Arial"/>
              <a:cs typeface="Arial"/>
              <a:sym typeface="Arial"/>
            </a:endParaRPr>
          </a:p>
        </p:txBody>
      </p:sp>
    </p:spTree>
    <p:extLst>
      <p:ext uri="{BB962C8B-B14F-4D97-AF65-F5344CB8AC3E}">
        <p14:creationId xmlns:p14="http://schemas.microsoft.com/office/powerpoint/2010/main" val="34018738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2" name="TextBox 1">
            <a:extLst>
              <a:ext uri="{FF2B5EF4-FFF2-40B4-BE49-F238E27FC236}">
                <a16:creationId xmlns:a16="http://schemas.microsoft.com/office/drawing/2014/main" id="{E12681CD-6793-C1A1-3419-C7A25DE117E8}"/>
              </a:ext>
            </a:extLst>
          </p:cNvPr>
          <p:cNvSpPr txBox="1"/>
          <p:nvPr/>
        </p:nvSpPr>
        <p:spPr>
          <a:xfrm>
            <a:off x="581492" y="1340368"/>
            <a:ext cx="11029015" cy="5381107"/>
          </a:xfrm>
          <a:prstGeom prst="rect">
            <a:avLst/>
          </a:prstGeom>
          <a:solidFill>
            <a:schemeClr val="accent6">
              <a:lumMod val="20000"/>
              <a:lumOff val="80000"/>
            </a:schemeClr>
          </a:solidFill>
        </p:spPr>
        <p:txBody>
          <a:bodyPr vert="horz" wrap="square" lIns="91440" tIns="182880" rIns="91440" bIns="182880" rtlCol="0" anchor="t">
            <a:noAutofit/>
          </a:bodyPr>
          <a:lstStyle/>
          <a:p>
            <a:pPr>
              <a:lnSpc>
                <a:spcPct val="114000"/>
              </a:lnSpc>
              <a:spcBef>
                <a:spcPts val="600"/>
              </a:spcBef>
              <a:spcAft>
                <a:spcPts val="600"/>
              </a:spcAft>
            </a:pPr>
            <a:r>
              <a:rPr lang="en-US" sz="2000" b="1" dirty="0">
                <a:solidFill>
                  <a:schemeClr val="accent6"/>
                </a:solidFill>
                <a:latin typeface="+mj-lt"/>
              </a:rPr>
              <a:t>TF Response</a:t>
            </a:r>
          </a:p>
          <a:p>
            <a:pPr algn="l">
              <a:lnSpc>
                <a:spcPct val="114000"/>
              </a:lnSpc>
              <a:spcBef>
                <a:spcPts val="600"/>
              </a:spcBef>
              <a:spcAft>
                <a:spcPts val="600"/>
              </a:spcAft>
            </a:pPr>
            <a:r>
              <a:rPr lang="en-US" sz="2000" i="1" dirty="0">
                <a:solidFill>
                  <a:schemeClr val="accent6"/>
                </a:solidFill>
                <a:latin typeface="+mj-lt"/>
              </a:rPr>
              <a:t>Revisited whether to shorten the period of evaluation or narrow the individuals covered by the evaluation</a:t>
            </a:r>
          </a:p>
          <a:p>
            <a:pPr marL="520700" indent="-520700" algn="l">
              <a:lnSpc>
                <a:spcPct val="114000"/>
              </a:lnSpc>
              <a:spcBef>
                <a:spcPts val="600"/>
              </a:spcBef>
              <a:spcAft>
                <a:spcPts val="600"/>
              </a:spcAft>
              <a:buFont typeface="Arial" panose="020B0604020202020204" pitchFamily="34" charset="0"/>
              <a:buChar char="•"/>
            </a:pPr>
            <a:r>
              <a:rPr lang="en-US" sz="2000" dirty="0">
                <a:solidFill>
                  <a:schemeClr val="accent6"/>
                </a:solidFill>
                <a:latin typeface="+mj-lt"/>
              </a:rPr>
              <a:t>External expert should be evaluated for objectivity by a PA on a consistent starting point (period of evaluation and breadth of individuals) similar to the independence considerations given heighted stakeholder expectations </a:t>
            </a:r>
          </a:p>
          <a:p>
            <a:pPr marL="514350" indent="-514350" algn="l">
              <a:lnSpc>
                <a:spcPct val="114000"/>
              </a:lnSpc>
              <a:spcBef>
                <a:spcPts val="600"/>
              </a:spcBef>
              <a:spcAft>
                <a:spcPts val="600"/>
              </a:spcAft>
              <a:buFont typeface="Wingdings" panose="05000000000000000000" pitchFamily="2" charset="2"/>
              <a:buChar char="ü"/>
            </a:pPr>
            <a:endParaRPr lang="en-US" sz="2000" dirty="0">
              <a:solidFill>
                <a:schemeClr val="accent6"/>
              </a:solidFill>
              <a:latin typeface="+mj-lt"/>
            </a:endParaRPr>
          </a:p>
          <a:p>
            <a:pPr algn="l">
              <a:lnSpc>
                <a:spcPct val="114000"/>
              </a:lnSpc>
              <a:spcBef>
                <a:spcPts val="600"/>
              </a:spcBef>
              <a:spcAft>
                <a:spcPts val="600"/>
              </a:spcAft>
            </a:pPr>
            <a:r>
              <a:rPr lang="en-US" sz="2000" i="1" dirty="0">
                <a:solidFill>
                  <a:schemeClr val="accent6"/>
                </a:solidFill>
                <a:latin typeface="+mj-lt"/>
              </a:rPr>
              <a:t>Clarified in revised text that information is to be provided by the external expert “</a:t>
            </a:r>
            <a:r>
              <a:rPr lang="en-US" sz="2000" i="1" dirty="0">
                <a:solidFill>
                  <a:srgbClr val="FF0000"/>
                </a:solidFill>
                <a:latin typeface="+mj-lt"/>
              </a:rPr>
              <a:t>to the best of their knowledge</a:t>
            </a:r>
            <a:r>
              <a:rPr lang="en-US" sz="2000" i="1" dirty="0">
                <a:solidFill>
                  <a:schemeClr val="accent6"/>
                </a:solidFill>
                <a:latin typeface="+mj-lt"/>
              </a:rPr>
              <a:t>” </a:t>
            </a:r>
          </a:p>
          <a:p>
            <a:pPr marL="520700" indent="-520700" algn="l">
              <a:lnSpc>
                <a:spcPct val="114000"/>
              </a:lnSpc>
              <a:spcBef>
                <a:spcPts val="600"/>
              </a:spcBef>
              <a:spcAft>
                <a:spcPts val="600"/>
              </a:spcAft>
              <a:buFont typeface="Arial" panose="020B0604020202020204" pitchFamily="34" charset="0"/>
              <a:buChar char="•"/>
            </a:pPr>
            <a:r>
              <a:rPr lang="en-US" sz="2000" dirty="0">
                <a:solidFill>
                  <a:schemeClr val="accent6"/>
                </a:solidFill>
                <a:latin typeface="+mj-lt"/>
              </a:rPr>
              <a:t>It is not for the PA to enforce requirements of independence on the external expert</a:t>
            </a:r>
          </a:p>
          <a:p>
            <a:pPr marL="520700" indent="-520700" algn="l">
              <a:lnSpc>
                <a:spcPct val="114000"/>
              </a:lnSpc>
              <a:spcBef>
                <a:spcPts val="600"/>
              </a:spcBef>
              <a:spcAft>
                <a:spcPts val="600"/>
              </a:spcAft>
              <a:buFont typeface="Arial" panose="020B0604020202020204" pitchFamily="34" charset="0"/>
              <a:buChar char="•"/>
            </a:pPr>
            <a:r>
              <a:rPr lang="en-US" sz="2000" dirty="0">
                <a:solidFill>
                  <a:schemeClr val="accent6"/>
                </a:solidFill>
                <a:latin typeface="+mj-lt"/>
              </a:rPr>
              <a:t>IESBA does not expect that an external expert must set up, or have in place, a system of quality management similar to that expected for a firm or assurance practitioner</a:t>
            </a:r>
          </a:p>
        </p:txBody>
      </p:sp>
      <p:sp>
        <p:nvSpPr>
          <p:cNvPr id="7" name="Title 5">
            <a:extLst>
              <a:ext uri="{FF2B5EF4-FFF2-40B4-BE49-F238E27FC236}">
                <a16:creationId xmlns:a16="http://schemas.microsoft.com/office/drawing/2014/main" id="{D9F8B0BF-9183-0599-E427-86C191B90496}"/>
              </a:ext>
            </a:extLst>
          </p:cNvPr>
          <p:cNvSpPr>
            <a:spLocks noGrp="1"/>
          </p:cNvSpPr>
          <p:nvPr>
            <p:ph type="title"/>
          </p:nvPr>
        </p:nvSpPr>
        <p:spPr>
          <a:xfrm>
            <a:off x="612559" y="36374"/>
            <a:ext cx="11579441" cy="1068518"/>
          </a:xfrm>
        </p:spPr>
        <p:txBody>
          <a:bodyPr>
            <a:normAutofit/>
          </a:bodyPr>
          <a:lstStyle/>
          <a:p>
            <a:r>
              <a:rPr lang="en-US" dirty="0">
                <a:latin typeface="+mj-lt"/>
              </a:rPr>
              <a:t>Additional Objectivity Requirements </a:t>
            </a:r>
            <a:r>
              <a:rPr lang="en-US" sz="1800" dirty="0">
                <a:latin typeface="+mj-lt"/>
              </a:rPr>
              <a:t>(2/2)</a:t>
            </a:r>
          </a:p>
        </p:txBody>
      </p:sp>
    </p:spTree>
    <p:extLst>
      <p:ext uri="{BB962C8B-B14F-4D97-AF65-F5344CB8AC3E}">
        <p14:creationId xmlns:p14="http://schemas.microsoft.com/office/powerpoint/2010/main" val="22730794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80CDD19-5AFD-25B4-238A-ECB8A283615C}"/>
              </a:ext>
            </a:extLst>
          </p:cNvPr>
          <p:cNvSpPr>
            <a:spLocks noGrp="1"/>
          </p:cNvSpPr>
          <p:nvPr>
            <p:ph type="sldNum" sz="quarter" idx="12"/>
          </p:nvPr>
        </p:nvSpPr>
        <p:spPr/>
        <p:txBody>
          <a:bodyPr/>
          <a:lstStyle/>
          <a:p>
            <a:fld id="{A68F81FF-A8B7-8E49-9D5B-3CAD5ADFEE36}" type="slidenum">
              <a:rPr lang="en-US" smtClean="0"/>
              <a:pPr/>
              <a:t>48</a:t>
            </a:fld>
            <a:endParaRPr lang="en-US"/>
          </a:p>
        </p:txBody>
      </p:sp>
      <p:sp>
        <p:nvSpPr>
          <p:cNvPr id="4" name="Title 3">
            <a:extLst>
              <a:ext uri="{FF2B5EF4-FFF2-40B4-BE49-F238E27FC236}">
                <a16:creationId xmlns:a16="http://schemas.microsoft.com/office/drawing/2014/main" id="{272D4757-462D-AA0B-E64B-22DE249EC19E}"/>
              </a:ext>
            </a:extLst>
          </p:cNvPr>
          <p:cNvSpPr>
            <a:spLocks noGrp="1"/>
          </p:cNvSpPr>
          <p:nvPr>
            <p:ph type="title"/>
          </p:nvPr>
        </p:nvSpPr>
        <p:spPr>
          <a:xfrm>
            <a:off x="-215900" y="2734506"/>
            <a:ext cx="12192000" cy="1115179"/>
          </a:xfrm>
        </p:spPr>
        <p:txBody>
          <a:bodyPr>
            <a:noAutofit/>
          </a:bodyPr>
          <a:lstStyle/>
          <a:p>
            <a:pPr algn="ctr"/>
            <a:r>
              <a:rPr lang="en-US" sz="4500" dirty="0">
                <a:latin typeface="+mj-lt"/>
              </a:rPr>
              <a:t>Other Matters</a:t>
            </a:r>
          </a:p>
        </p:txBody>
      </p:sp>
    </p:spTree>
    <p:extLst>
      <p:ext uri="{BB962C8B-B14F-4D97-AF65-F5344CB8AC3E}">
        <p14:creationId xmlns:p14="http://schemas.microsoft.com/office/powerpoint/2010/main" val="2927278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5" name="Title 4">
            <a:extLst>
              <a:ext uri="{FF2B5EF4-FFF2-40B4-BE49-F238E27FC236}">
                <a16:creationId xmlns:a16="http://schemas.microsoft.com/office/drawing/2014/main" id="{BFED88F9-B5FD-B7CE-DDFB-A01C5F08296A}"/>
              </a:ext>
            </a:extLst>
          </p:cNvPr>
          <p:cNvSpPr>
            <a:spLocks noGrp="1"/>
          </p:cNvSpPr>
          <p:nvPr>
            <p:ph type="title"/>
          </p:nvPr>
        </p:nvSpPr>
        <p:spPr>
          <a:xfrm>
            <a:off x="612558" y="31297"/>
            <a:ext cx="10515600" cy="1068518"/>
          </a:xfrm>
        </p:spPr>
        <p:txBody>
          <a:bodyPr>
            <a:normAutofit/>
          </a:bodyPr>
          <a:lstStyle/>
          <a:p>
            <a:r>
              <a:rPr lang="pt-BR" dirty="0">
                <a:latin typeface="+mj-lt"/>
              </a:rPr>
              <a:t>Sustainability Examples of Expert Work</a:t>
            </a:r>
            <a:endParaRPr lang="en-US" dirty="0">
              <a:latin typeface="+mj-lt"/>
            </a:endParaRPr>
          </a:p>
        </p:txBody>
      </p:sp>
      <p:sp>
        <p:nvSpPr>
          <p:cNvPr id="2" name="TextBox 1">
            <a:extLst>
              <a:ext uri="{FF2B5EF4-FFF2-40B4-BE49-F238E27FC236}">
                <a16:creationId xmlns:a16="http://schemas.microsoft.com/office/drawing/2014/main" id="{FA927B44-18C8-DE9B-1C95-B2A1D414C3A8}"/>
              </a:ext>
            </a:extLst>
          </p:cNvPr>
          <p:cNvSpPr txBox="1"/>
          <p:nvPr/>
        </p:nvSpPr>
        <p:spPr>
          <a:xfrm>
            <a:off x="612558" y="1390980"/>
            <a:ext cx="10741242" cy="22159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R="0" lvl="0" algn="l" defTabSz="914400" rtl="0" eaLnBrk="1" fontAlgn="auto" latinLnBrk="0" hangingPunct="1">
              <a:lnSpc>
                <a:spcPct val="114000"/>
              </a:lnSpc>
              <a:spcBef>
                <a:spcPts val="600"/>
              </a:spcBef>
              <a:spcAft>
                <a:spcPts val="600"/>
              </a:spcAft>
              <a:buClrTx/>
              <a:buSzTx/>
              <a:tabLst/>
              <a:defRPr/>
            </a:pPr>
            <a:r>
              <a:rPr lang="en-US" sz="2000" b="1" dirty="0">
                <a:solidFill>
                  <a:schemeClr val="accent6"/>
                </a:solidFill>
                <a:latin typeface="Arial" panose="020B0604020202020204"/>
                <a:cs typeface="Arial"/>
                <a:sym typeface="Arial"/>
              </a:rPr>
              <a:t>Added in 390, 290, and 5390</a:t>
            </a:r>
          </a:p>
          <a:p>
            <a:pPr marL="509588" marR="0" lvl="1" indent="-457200" algn="l" defTabSz="914400" rtl="0" eaLnBrk="1" fontAlgn="auto" latinLnBrk="0" hangingPunct="1">
              <a:lnSpc>
                <a:spcPct val="1140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The assessment of forward-looking information about the decarbonization plans of an entity.</a:t>
            </a:r>
          </a:p>
          <a:p>
            <a:pPr marL="509588" marR="0" lvl="1" indent="-457200" algn="l" defTabSz="914400" rtl="0" eaLnBrk="1" fontAlgn="auto" latinLnBrk="0" hangingPunct="1">
              <a:lnSpc>
                <a:spcPct val="1140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The assessment of the application of offsetting mechanisms for an entity, such as for carbon or biodiversity. </a:t>
            </a:r>
          </a:p>
        </p:txBody>
      </p:sp>
      <p:sp>
        <p:nvSpPr>
          <p:cNvPr id="6" name="TextBox 5">
            <a:extLst>
              <a:ext uri="{FF2B5EF4-FFF2-40B4-BE49-F238E27FC236}">
                <a16:creationId xmlns:a16="http://schemas.microsoft.com/office/drawing/2014/main" id="{D8F3203A-2990-141E-359D-619908924309}"/>
              </a:ext>
            </a:extLst>
          </p:cNvPr>
          <p:cNvSpPr txBox="1"/>
          <p:nvPr/>
        </p:nvSpPr>
        <p:spPr>
          <a:xfrm>
            <a:off x="612558" y="3893059"/>
            <a:ext cx="10741242" cy="186512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R="0" lvl="0" algn="l" defTabSz="914400" rtl="0" eaLnBrk="1" fontAlgn="auto" latinLnBrk="0" hangingPunct="1">
              <a:lnSpc>
                <a:spcPct val="114000"/>
              </a:lnSpc>
              <a:spcBef>
                <a:spcPts val="600"/>
              </a:spcBef>
              <a:spcAft>
                <a:spcPts val="600"/>
              </a:spcAft>
              <a:buClrTx/>
              <a:buSzTx/>
              <a:tabLst/>
              <a:defRPr/>
            </a:pPr>
            <a:r>
              <a:rPr lang="en-US" sz="2000" b="1" dirty="0">
                <a:solidFill>
                  <a:schemeClr val="accent6"/>
                </a:solidFill>
                <a:latin typeface="Arial" panose="020B0604020202020204"/>
                <a:cs typeface="Arial"/>
                <a:sym typeface="Arial"/>
              </a:rPr>
              <a:t>Added in 5390 Only</a:t>
            </a:r>
          </a:p>
          <a:p>
            <a:pPr marL="509588" marR="0" lvl="1" indent="-457200" algn="l" defTabSz="914400" rtl="0" eaLnBrk="1" fontAlgn="auto" latinLnBrk="0" hangingPunct="1">
              <a:lnSpc>
                <a:spcPct val="1140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[Consideration of the range of accounting tools used in ecolabels covering supply chains.]</a:t>
            </a:r>
          </a:p>
          <a:p>
            <a:pPr marL="509588" marR="0" lvl="1" indent="-457200" algn="l" defTabSz="914400" rtl="0" eaLnBrk="1" fontAlgn="auto" latinLnBrk="0" hangingPunct="1">
              <a:lnSpc>
                <a:spcPct val="1140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Arial"/>
                <a:cs typeface="Arial"/>
                <a:sym typeface="Arial"/>
              </a:rPr>
              <a:t>[Assessment or measurement of impacts of activities, products or services on the environment, economy and social or cultural conditions.]</a:t>
            </a:r>
          </a:p>
        </p:txBody>
      </p:sp>
    </p:spTree>
    <p:extLst>
      <p:ext uri="{BB962C8B-B14F-4D97-AF65-F5344CB8AC3E}">
        <p14:creationId xmlns:p14="http://schemas.microsoft.com/office/powerpoint/2010/main" val="1622783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7" name="Title 1">
            <a:extLst>
              <a:ext uri="{FF2B5EF4-FFF2-40B4-BE49-F238E27FC236}">
                <a16:creationId xmlns:a16="http://schemas.microsoft.com/office/drawing/2014/main" id="{B7ACD616-C454-BBBE-6BDF-E10A176683A5}"/>
              </a:ext>
            </a:extLst>
          </p:cNvPr>
          <p:cNvSpPr>
            <a:spLocks noGrp="1"/>
          </p:cNvSpPr>
          <p:nvPr>
            <p:ph type="title"/>
          </p:nvPr>
        </p:nvSpPr>
        <p:spPr>
          <a:xfrm>
            <a:off x="468350" y="27377"/>
            <a:ext cx="10381873" cy="1068518"/>
          </a:xfrm>
        </p:spPr>
        <p:txBody>
          <a:bodyPr>
            <a:normAutofit/>
          </a:bodyPr>
          <a:lstStyle/>
          <a:p>
            <a:r>
              <a:rPr lang="en-US" sz="3600">
                <a:latin typeface="+mj-lt"/>
              </a:rPr>
              <a:t>Experts ED Comment Letters </a:t>
            </a:r>
            <a:r>
              <a:rPr lang="en-US" sz="2000">
                <a:latin typeface="+mj-lt"/>
              </a:rPr>
              <a:t>(2/2)</a:t>
            </a:r>
            <a:endParaRPr lang="en-US" sz="2000">
              <a:latin typeface="+mj-lt"/>
              <a:cs typeface="Arial"/>
            </a:endParaRPr>
          </a:p>
        </p:txBody>
      </p:sp>
      <p:sp>
        <p:nvSpPr>
          <p:cNvPr id="10" name="TextBox 9">
            <a:extLst>
              <a:ext uri="{FF2B5EF4-FFF2-40B4-BE49-F238E27FC236}">
                <a16:creationId xmlns:a16="http://schemas.microsoft.com/office/drawing/2014/main" id="{679A6EDD-EC8A-56A7-C944-D2AE5890F1D1}"/>
              </a:ext>
            </a:extLst>
          </p:cNvPr>
          <p:cNvSpPr txBox="1"/>
          <p:nvPr/>
        </p:nvSpPr>
        <p:spPr>
          <a:xfrm>
            <a:off x="463355" y="1358449"/>
            <a:ext cx="9056029" cy="710250"/>
          </a:xfrm>
          <a:prstGeom prst="rect">
            <a:avLst/>
          </a:prstGeom>
          <a:ln w="31750">
            <a:solidFill>
              <a:schemeClr val="accent6">
                <a:lumMod val="20000"/>
                <a:lumOff val="80000"/>
              </a:schemeClr>
            </a:solidFill>
          </a:ln>
        </p:spPr>
        <p:txBody>
          <a:bodyPr vert="horz" wrap="square" lIns="91440" tIns="45720" rIns="91440" bIns="45720" rtlCol="0" anchor="ctr">
            <a:noAutofit/>
          </a:bodyPr>
          <a:lstStyle/>
          <a:p>
            <a:pPr algn="ctr"/>
            <a:r>
              <a:rPr lang="en-US" sz="3000" b="1">
                <a:solidFill>
                  <a:srgbClr val="0B5494"/>
                </a:solidFill>
                <a:latin typeface="Arial"/>
                <a:cs typeface="Arial"/>
              </a:rPr>
              <a:t>By Geographic Region</a:t>
            </a:r>
            <a:endParaRPr lang="en-US" sz="3000"/>
          </a:p>
        </p:txBody>
      </p:sp>
      <p:graphicFrame>
        <p:nvGraphicFramePr>
          <p:cNvPr id="14" name="Chart 13">
            <a:extLst>
              <a:ext uri="{FF2B5EF4-FFF2-40B4-BE49-F238E27FC236}">
                <a16:creationId xmlns:a16="http://schemas.microsoft.com/office/drawing/2014/main" id="{E1C1EA9C-95ED-F9D7-BAEC-F65AFE77F282}"/>
              </a:ext>
            </a:extLst>
          </p:cNvPr>
          <p:cNvGraphicFramePr>
            <a:graphicFrameLocks/>
          </p:cNvGraphicFramePr>
          <p:nvPr>
            <p:extLst>
              <p:ext uri="{D42A27DB-BD31-4B8C-83A1-F6EECF244321}">
                <p14:modId xmlns:p14="http://schemas.microsoft.com/office/powerpoint/2010/main" val="902174171"/>
              </p:ext>
            </p:extLst>
          </p:nvPr>
        </p:nvGraphicFramePr>
        <p:xfrm>
          <a:off x="463354" y="2144511"/>
          <a:ext cx="9056029" cy="4328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487163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50</a:t>
            </a:fld>
            <a:endParaRPr lang="en-US"/>
          </a:p>
        </p:txBody>
      </p:sp>
      <p:sp>
        <p:nvSpPr>
          <p:cNvPr id="2" name="TextBox 1">
            <a:extLst>
              <a:ext uri="{FF2B5EF4-FFF2-40B4-BE49-F238E27FC236}">
                <a16:creationId xmlns:a16="http://schemas.microsoft.com/office/drawing/2014/main" id="{85B09744-FC2A-4A38-12CC-FCB8757A175F}"/>
              </a:ext>
            </a:extLst>
          </p:cNvPr>
          <p:cNvSpPr txBox="1"/>
          <p:nvPr/>
        </p:nvSpPr>
        <p:spPr>
          <a:xfrm>
            <a:off x="0" y="0"/>
            <a:ext cx="12192000" cy="6858000"/>
          </a:xfrm>
          <a:prstGeom prst="rect">
            <a:avLst/>
          </a:prstGeom>
          <a:solidFill>
            <a:schemeClr val="accent6">
              <a:lumMod val="20000"/>
              <a:lumOff val="80000"/>
            </a:schemeClr>
          </a:solidFill>
        </p:spPr>
        <p:txBody>
          <a:bodyPr vert="horz" wrap="square" lIns="91440" tIns="182880" rIns="91440" bIns="182880" rtlCol="0" anchor="ctr">
            <a:noAutofit/>
          </a:bodyPr>
          <a:lstStyle/>
          <a:p>
            <a:pPr algn="ctr">
              <a:spcBef>
                <a:spcPts val="600"/>
              </a:spcBef>
            </a:pPr>
            <a:r>
              <a:rPr lang="en-US" sz="4000" b="1" dirty="0">
                <a:solidFill>
                  <a:schemeClr val="accent6"/>
                </a:solidFill>
                <a:latin typeface="+mj-lt"/>
              </a:rPr>
              <a:t>Page turn of revised texts in </a:t>
            </a:r>
          </a:p>
          <a:p>
            <a:pPr algn="ctr">
              <a:spcBef>
                <a:spcPts val="600"/>
              </a:spcBef>
            </a:pPr>
            <a:r>
              <a:rPr lang="en-US" sz="4000" b="1" dirty="0">
                <a:solidFill>
                  <a:schemeClr val="accent6"/>
                </a:solidFill>
                <a:latin typeface="+mj-lt"/>
              </a:rPr>
              <a:t>Agenda Items 3-B to 3-G</a:t>
            </a:r>
          </a:p>
        </p:txBody>
      </p:sp>
    </p:spTree>
    <p:extLst>
      <p:ext uri="{BB962C8B-B14F-4D97-AF65-F5344CB8AC3E}">
        <p14:creationId xmlns:p14="http://schemas.microsoft.com/office/powerpoint/2010/main" val="42366495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80CDD19-5AFD-25B4-238A-ECB8A283615C}"/>
              </a:ext>
            </a:extLst>
          </p:cNvPr>
          <p:cNvSpPr>
            <a:spLocks noGrp="1"/>
          </p:cNvSpPr>
          <p:nvPr>
            <p:ph type="sldNum" sz="quarter" idx="12"/>
          </p:nvPr>
        </p:nvSpPr>
        <p:spPr/>
        <p:txBody>
          <a:bodyPr/>
          <a:lstStyle/>
          <a:p>
            <a:fld id="{A68F81FF-A8B7-8E49-9D5B-3CAD5ADFEE36}" type="slidenum">
              <a:rPr lang="en-US" smtClean="0"/>
              <a:pPr/>
              <a:t>51</a:t>
            </a:fld>
            <a:endParaRPr lang="en-US"/>
          </a:p>
        </p:txBody>
      </p:sp>
      <p:sp>
        <p:nvSpPr>
          <p:cNvPr id="4" name="Title 3">
            <a:extLst>
              <a:ext uri="{FF2B5EF4-FFF2-40B4-BE49-F238E27FC236}">
                <a16:creationId xmlns:a16="http://schemas.microsoft.com/office/drawing/2014/main" id="{272D4757-462D-AA0B-E64B-22DE249EC19E}"/>
              </a:ext>
            </a:extLst>
          </p:cNvPr>
          <p:cNvSpPr>
            <a:spLocks noGrp="1"/>
          </p:cNvSpPr>
          <p:nvPr>
            <p:ph type="title"/>
          </p:nvPr>
        </p:nvSpPr>
        <p:spPr>
          <a:xfrm>
            <a:off x="-6932" y="2757057"/>
            <a:ext cx="12192000" cy="1564839"/>
          </a:xfrm>
        </p:spPr>
        <p:txBody>
          <a:bodyPr>
            <a:noAutofit/>
          </a:bodyPr>
          <a:lstStyle/>
          <a:p>
            <a:pPr algn="ctr"/>
            <a:r>
              <a:rPr lang="en-US" sz="4800" dirty="0">
                <a:latin typeface="+mj-lt"/>
              </a:rPr>
              <a:t>Effective Date and </a:t>
            </a:r>
            <a:br>
              <a:rPr lang="en-US" sz="4800" dirty="0">
                <a:latin typeface="+mj-lt"/>
              </a:rPr>
            </a:br>
            <a:r>
              <a:rPr lang="en-US" sz="4800" dirty="0">
                <a:latin typeface="+mj-lt"/>
              </a:rPr>
              <a:t>Transitional Provisions</a:t>
            </a:r>
          </a:p>
        </p:txBody>
      </p:sp>
    </p:spTree>
    <p:extLst>
      <p:ext uri="{BB962C8B-B14F-4D97-AF65-F5344CB8AC3E}">
        <p14:creationId xmlns:p14="http://schemas.microsoft.com/office/powerpoint/2010/main" val="5798000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F6090CA-6E0B-0432-C03C-0C472414606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6" name="Content Placeholder 2">
            <a:extLst>
              <a:ext uri="{FF2B5EF4-FFF2-40B4-BE49-F238E27FC236}">
                <a16:creationId xmlns:a16="http://schemas.microsoft.com/office/drawing/2014/main" id="{0B332F42-1A1E-61F6-FF6D-A080A92CFD3D}"/>
              </a:ext>
            </a:extLst>
          </p:cNvPr>
          <p:cNvSpPr txBox="1">
            <a:spLocks/>
          </p:cNvSpPr>
          <p:nvPr/>
        </p:nvSpPr>
        <p:spPr>
          <a:xfrm>
            <a:off x="236621" y="1365347"/>
            <a:ext cx="5956362" cy="531132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Following close coordination with the IAASB and considering respondents’ feedback:</a:t>
            </a:r>
          </a:p>
          <a:p>
            <a:pPr marL="685800" marR="0" lvl="1" indent="-228600" algn="l" defTabSz="914400" rtl="0" eaLnBrk="1" fontAlgn="auto" latinLnBrk="0" hangingPunct="1">
              <a:lnSpc>
                <a:spcPct val="114000"/>
              </a:lnSpc>
              <a:spcBef>
                <a:spcPts val="1200"/>
              </a:spcBef>
              <a:spcAft>
                <a:spcPts val="0"/>
              </a:spcAft>
              <a:buClr>
                <a:srgbClr val="4A4A4A"/>
              </a:buClr>
              <a:buSzTx/>
              <a:buFont typeface="System Font Regular"/>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Align effective date of IESSA with ISSA 5000</a:t>
            </a:r>
          </a:p>
          <a:p>
            <a:pPr marL="228600" marR="0" lvl="0" indent="-228600" algn="l" defTabSz="914400" rtl="0" eaLnBrk="1" fontAlgn="auto" latinLnBrk="0" hangingPunct="1">
              <a:lnSpc>
                <a:spcPct val="114000"/>
              </a:lnSpc>
              <a:spcBef>
                <a:spcPts val="12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Align effective date of sustainability reporting-related revisions with IESSA:</a:t>
            </a:r>
          </a:p>
          <a:p>
            <a:pPr marL="685800" marR="0" lvl="1" indent="-228600" algn="l" defTabSz="914400" rtl="0" eaLnBrk="1" fontAlgn="auto" latinLnBrk="0" hangingPunct="1">
              <a:lnSpc>
                <a:spcPct val="114000"/>
              </a:lnSpc>
              <a:spcBef>
                <a:spcPts val="1200"/>
              </a:spcBef>
              <a:spcAft>
                <a:spcPts val="0"/>
              </a:spcAft>
              <a:buClr>
                <a:srgbClr val="4A4A4A"/>
              </a:buClr>
              <a:buSzTx/>
              <a:buFont typeface="System Font Regular"/>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Arial"/>
              </a:rPr>
              <a:t>PAs subject to adoption and implementation impacts from a range of new standards – Aligning minimizes impact on NSS, PAOs, and PAs</a:t>
            </a:r>
          </a:p>
          <a:p>
            <a:pPr marL="685800" marR="0" lvl="1" indent="-228600" algn="l" defTabSz="914400" rtl="0" eaLnBrk="1" fontAlgn="auto" latinLnBrk="0" hangingPunct="1">
              <a:lnSpc>
                <a:spcPct val="114000"/>
              </a:lnSpc>
              <a:spcBef>
                <a:spcPts val="1200"/>
              </a:spcBef>
              <a:spcAft>
                <a:spcPts val="0"/>
              </a:spcAft>
              <a:buClr>
                <a:srgbClr val="4A4A4A"/>
              </a:buClr>
              <a:buSzTx/>
              <a:buFont typeface="System Font Regular"/>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Arial"/>
              </a:rPr>
              <a:t>Early adoption enables accelerated adoption</a:t>
            </a:r>
          </a:p>
          <a:p>
            <a:pPr marL="228600" marR="0" lvl="0" indent="-228600" algn="l" defTabSz="914400" rtl="0" eaLnBrk="1" fontAlgn="auto" latinLnBrk="0" hangingPunct="1">
              <a:lnSpc>
                <a:spcPct val="114000"/>
              </a:lnSpc>
              <a:spcBef>
                <a:spcPts val="12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Align effective date of </a:t>
            </a:r>
            <a:r>
              <a:rPr kumimoji="0" lang="en-US" sz="2000" b="0" i="1" u="none" strike="noStrike" kern="1200" cap="none" spc="0" normalizeH="0" baseline="0" noProof="0" dirty="0">
                <a:ln>
                  <a:noFill/>
                </a:ln>
                <a:solidFill>
                  <a:srgbClr val="494949"/>
                </a:solidFill>
                <a:effectLst/>
                <a:uLnTx/>
                <a:uFillTx/>
                <a:latin typeface="Arial" panose="020B0604020202020204"/>
                <a:ea typeface="+mn-ea"/>
                <a:cs typeface="+mn-cs"/>
              </a:rPr>
              <a:t>Using the Work of an External Expert</a:t>
            </a: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 with IESSA</a:t>
            </a:r>
            <a:endParaRPr kumimoji="0" lang="en-US" sz="2000" b="1" i="0" u="none" strike="noStrike" kern="1200" cap="none" spc="0" normalizeH="0" baseline="0" noProof="0" dirty="0">
              <a:ln>
                <a:noFill/>
              </a:ln>
              <a:solidFill>
                <a:srgbClr val="494949"/>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BE5DC0AC-83F9-B983-2AFD-A9D8F161AB93}"/>
              </a:ext>
            </a:extLst>
          </p:cNvPr>
          <p:cNvSpPr/>
          <p:nvPr/>
        </p:nvSpPr>
        <p:spPr>
          <a:xfrm>
            <a:off x="6138784" y="1170407"/>
            <a:ext cx="4798672" cy="4856383"/>
          </a:xfrm>
          <a:prstGeom prst="roundRect">
            <a:avLst/>
          </a:prstGeom>
          <a:solidFill>
            <a:srgbClr val="00AA5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IESSA be effective for assurance engagements on sustainability information reported:</a:t>
            </a:r>
          </a:p>
          <a:p>
            <a:pPr marL="457200" marR="0" lvl="0" indent="-4572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For periods beginning on or after Dec 15, 2026; or</a:t>
            </a:r>
          </a:p>
          <a:p>
            <a:pPr marL="457200" marR="0" lvl="0" indent="-4572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As at a specific date on or after Dec 15, 2026</a:t>
            </a:r>
          </a:p>
          <a:p>
            <a:pPr marL="0" marR="0" lvl="0" indent="0" algn="l" defTabSz="914400" rtl="0" eaLnBrk="1" fontAlgn="auto" latinLnBrk="0" hangingPunct="1">
              <a:lnSpc>
                <a:spcPct val="114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The ethics provisions in IESSA be effective for all other professional services performed for the same SAC:</a:t>
            </a:r>
          </a:p>
          <a:p>
            <a:pPr marL="457200" marR="0" lvl="0" indent="-4572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S PGothic" panose="020B0600070205080204" pitchFamily="34" charset="-128"/>
                <a:cs typeface="+mn-cs"/>
              </a:rPr>
              <a:t>Effective for services beginning on or after Dec 15, 2026</a:t>
            </a:r>
            <a:endPar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Rectangle: Rounded Corners 4">
            <a:extLst>
              <a:ext uri="{FF2B5EF4-FFF2-40B4-BE49-F238E27FC236}">
                <a16:creationId xmlns:a16="http://schemas.microsoft.com/office/drawing/2014/main" id="{FF5C5244-9584-AE6D-CAF0-7780E6EE344D}"/>
              </a:ext>
            </a:extLst>
          </p:cNvPr>
          <p:cNvSpPr/>
          <p:nvPr/>
        </p:nvSpPr>
        <p:spPr>
          <a:xfrm>
            <a:off x="6204372" y="6092467"/>
            <a:ext cx="4775893" cy="688602"/>
          </a:xfrm>
          <a:prstGeom prst="roundRect">
            <a:avLst/>
          </a:prstGeom>
          <a:solidFill>
            <a:srgbClr val="E657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Sustainability reporting-related revisions be effective as of Dec 15, 2026</a:t>
            </a:r>
          </a:p>
        </p:txBody>
      </p:sp>
      <p:sp>
        <p:nvSpPr>
          <p:cNvPr id="8" name="Rectangle: Rounded Corners 7">
            <a:extLst>
              <a:ext uri="{FF2B5EF4-FFF2-40B4-BE49-F238E27FC236}">
                <a16:creationId xmlns:a16="http://schemas.microsoft.com/office/drawing/2014/main" id="{E80DE627-6BB7-E9ED-AA4D-B077E87D15CE}"/>
              </a:ext>
            </a:extLst>
          </p:cNvPr>
          <p:cNvSpPr/>
          <p:nvPr/>
        </p:nvSpPr>
        <p:spPr>
          <a:xfrm rot="5400000">
            <a:off x="9105651" y="3637874"/>
            <a:ext cx="4946196" cy="490755"/>
          </a:xfrm>
          <a:prstGeom prst="roundRect">
            <a:avLst/>
          </a:prstGeom>
          <a:solidFill>
            <a:srgbClr val="4A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With early adoption permitted and encouraged</a:t>
            </a:r>
          </a:p>
        </p:txBody>
      </p:sp>
      <p:sp>
        <p:nvSpPr>
          <p:cNvPr id="9" name="Right Brace 8">
            <a:extLst>
              <a:ext uri="{FF2B5EF4-FFF2-40B4-BE49-F238E27FC236}">
                <a16:creationId xmlns:a16="http://schemas.microsoft.com/office/drawing/2014/main" id="{78024861-E561-E1B4-ED00-7D2F05E4D9C9}"/>
              </a:ext>
            </a:extLst>
          </p:cNvPr>
          <p:cNvSpPr/>
          <p:nvPr/>
        </p:nvSpPr>
        <p:spPr>
          <a:xfrm>
            <a:off x="10991654" y="1410152"/>
            <a:ext cx="296159" cy="4946196"/>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3" name="Title 1">
            <a:extLst>
              <a:ext uri="{FF2B5EF4-FFF2-40B4-BE49-F238E27FC236}">
                <a16:creationId xmlns:a16="http://schemas.microsoft.com/office/drawing/2014/main" id="{04538D27-E479-C5D7-6DEB-EA94BFFD7FA6}"/>
              </a:ext>
            </a:extLst>
          </p:cNvPr>
          <p:cNvSpPr txBox="1">
            <a:spLocks/>
          </p:cNvSpPr>
          <p:nvPr/>
        </p:nvSpPr>
        <p:spPr>
          <a:xfrm>
            <a:off x="236620" y="76931"/>
            <a:ext cx="11955379" cy="1068518"/>
          </a:xfrm>
          <a:prstGeom prst="rect">
            <a:avLst/>
          </a:prstGeom>
        </p:spPr>
        <p:txBody>
          <a:bodyPr vert="horz" lIns="91440" tIns="45720" rIns="91440" bIns="45720" rtlCol="0" anchor="ctr">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0">
              <a:spcBef>
                <a:spcPct val="0"/>
              </a:spcBef>
              <a:spcAft>
                <a:spcPts val="0"/>
              </a:spcAft>
              <a:buClrTx/>
              <a:buSzTx/>
              <a:buFontTx/>
              <a:buNone/>
              <a:tabLst/>
              <a:defRPr/>
            </a:pPr>
            <a:r>
              <a:rPr kumimoji="0" lang="en-US" sz="3800" b="0" i="0" u="none" strike="noStrike" kern="1200" cap="none" spc="0" normalizeH="0" baseline="0" noProof="0" dirty="0">
                <a:ln>
                  <a:noFill/>
                </a:ln>
                <a:solidFill>
                  <a:srgbClr val="FFFFFF"/>
                </a:solidFill>
                <a:effectLst/>
                <a:uLnTx/>
                <a:uFillTx/>
                <a:latin typeface="Arial" panose="020B0604020202020204"/>
                <a:ea typeface="+mj-ea"/>
                <a:cs typeface="+mj-cs"/>
              </a:rPr>
              <a:t>Recap – Sustainability Common Issues </a:t>
            </a:r>
          </a:p>
          <a:p>
            <a:pPr marL="0" marR="0" lvl="0" indent="0" algn="l" defTabSz="914400" rtl="0" eaLnBrk="1" fontAlgn="auto" latinLnBrk="0" hangingPunct="0">
              <a:spcBef>
                <a:spcPct val="0"/>
              </a:spcBef>
              <a:spcAft>
                <a:spcPts val="0"/>
              </a:spcAft>
              <a:buClrTx/>
              <a:buSzTx/>
              <a:buFontTx/>
              <a:buNone/>
              <a:tabLst/>
              <a:defRPr/>
            </a:pPr>
            <a:r>
              <a:rPr kumimoji="0" lang="en-US" sz="3800" b="0" i="0" u="none" strike="noStrike" kern="1200" cap="none" spc="0" normalizeH="0" baseline="0" noProof="0" dirty="0">
                <a:ln>
                  <a:noFill/>
                </a:ln>
                <a:solidFill>
                  <a:srgbClr val="FFFFFF"/>
                </a:solidFill>
                <a:effectLst/>
                <a:uLnTx/>
                <a:uFillTx/>
                <a:latin typeface="Arial" panose="020B0604020202020204"/>
                <a:ea typeface="+mj-ea"/>
                <a:cs typeface="+mj-cs"/>
              </a:rPr>
              <a:t>						re Effective Dates</a:t>
            </a:r>
            <a:endParaRPr kumimoji="0" lang="en-US" sz="3800" b="0" i="0" u="none" strike="noStrike" kern="1200" cap="none" spc="0" normalizeH="0" baseline="0" noProof="0" dirty="0">
              <a:ln>
                <a:noFill/>
              </a:ln>
              <a:solidFill>
                <a:srgbClr val="FFFFFF"/>
              </a:solidFill>
              <a:effectLst/>
              <a:uLnTx/>
              <a:uFillTx/>
              <a:latin typeface="Product Sans Thin" panose="020B0203030502040203" pitchFamily="34" charset="0"/>
              <a:ea typeface="+mj-ea"/>
              <a:cs typeface="+mj-cs"/>
            </a:endParaRPr>
          </a:p>
        </p:txBody>
      </p:sp>
      <p:sp>
        <p:nvSpPr>
          <p:cNvPr id="7" name="Oval 6">
            <a:extLst>
              <a:ext uri="{FF2B5EF4-FFF2-40B4-BE49-F238E27FC236}">
                <a16:creationId xmlns:a16="http://schemas.microsoft.com/office/drawing/2014/main" id="{FED2AEC1-B5C8-22D8-3E02-DDACCB3789CE}"/>
              </a:ext>
            </a:extLst>
          </p:cNvPr>
          <p:cNvSpPr/>
          <p:nvPr/>
        </p:nvSpPr>
        <p:spPr>
          <a:xfrm>
            <a:off x="9621983" y="136525"/>
            <a:ext cx="2272144" cy="13901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Arial" panose="020B0604020202020204" pitchFamily="34" charset="0"/>
                <a:cs typeface="Arial" panose="020B0604020202020204" pitchFamily="34" charset="0"/>
              </a:rPr>
              <a:t>IESSA includes </a:t>
            </a:r>
          </a:p>
          <a:p>
            <a:pPr algn="ctr"/>
            <a:r>
              <a:rPr lang="en-US" b="1" dirty="0">
                <a:solidFill>
                  <a:schemeClr val="bg1"/>
                </a:solidFill>
                <a:latin typeface="Arial" panose="020B0604020202020204" pitchFamily="34" charset="0"/>
                <a:cs typeface="Arial" panose="020B0604020202020204" pitchFamily="34" charset="0"/>
              </a:rPr>
              <a:t>Section </a:t>
            </a:r>
            <a:r>
              <a:rPr lang="en-US" sz="3000" b="1" dirty="0">
                <a:solidFill>
                  <a:schemeClr val="bg1"/>
                </a:solidFill>
                <a:latin typeface="Arial" panose="020B0604020202020204" pitchFamily="34" charset="0"/>
                <a:cs typeface="Arial" panose="020B0604020202020204" pitchFamily="34" charset="0"/>
              </a:rPr>
              <a:t>5390</a:t>
            </a:r>
          </a:p>
        </p:txBody>
      </p:sp>
    </p:spTree>
    <p:extLst>
      <p:ext uri="{BB962C8B-B14F-4D97-AF65-F5344CB8AC3E}">
        <p14:creationId xmlns:p14="http://schemas.microsoft.com/office/powerpoint/2010/main" val="13711296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D3A23-C6A7-4533-4C43-D106BD89646C}"/>
              </a:ext>
            </a:extLst>
          </p:cNvPr>
          <p:cNvSpPr>
            <a:spLocks noGrp="1"/>
          </p:cNvSpPr>
          <p:nvPr>
            <p:ph type="title"/>
          </p:nvPr>
        </p:nvSpPr>
        <p:spPr>
          <a:xfrm>
            <a:off x="345021" y="0"/>
            <a:ext cx="10515600" cy="1068518"/>
          </a:xfrm>
        </p:spPr>
        <p:txBody>
          <a:bodyPr>
            <a:normAutofit/>
          </a:bodyPr>
          <a:lstStyle/>
          <a:p>
            <a:r>
              <a:rPr lang="en-US" sz="4400" dirty="0">
                <a:latin typeface="Arial" panose="020B0604020202020204" pitchFamily="34" charset="0"/>
                <a:cs typeface="Arial" panose="020B0604020202020204" pitchFamily="34" charset="0"/>
              </a:rPr>
              <a:t>Sections 390 and 290</a:t>
            </a:r>
            <a:endParaRPr lang="en-US" dirty="0">
              <a:latin typeface="Arial" panose="020B0604020202020204" pitchFamily="34" charset="0"/>
              <a:cs typeface="Arial" panose="020B0604020202020204" pitchFamily="34" charset="0"/>
            </a:endParaRPr>
          </a:p>
        </p:txBody>
      </p:sp>
      <p:graphicFrame>
        <p:nvGraphicFramePr>
          <p:cNvPr id="6" name="Content Placeholder 5">
            <a:extLst>
              <a:ext uri="{FF2B5EF4-FFF2-40B4-BE49-F238E27FC236}">
                <a16:creationId xmlns:a16="http://schemas.microsoft.com/office/drawing/2014/main" id="{0DE1119F-ABCF-A576-89DB-9C87DC3AD964}"/>
              </a:ext>
            </a:extLst>
          </p:cNvPr>
          <p:cNvGraphicFramePr>
            <a:graphicFrameLocks noGrp="1"/>
          </p:cNvGraphicFramePr>
          <p:nvPr>
            <p:ph idx="1"/>
            <p:extLst>
              <p:ext uri="{D42A27DB-BD31-4B8C-83A1-F6EECF244321}">
                <p14:modId xmlns:p14="http://schemas.microsoft.com/office/powerpoint/2010/main" val="4263693322"/>
              </p:ext>
            </p:extLst>
          </p:nvPr>
        </p:nvGraphicFramePr>
        <p:xfrm>
          <a:off x="338740" y="1414463"/>
          <a:ext cx="10515600" cy="4762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id="{6745307F-B31B-BCD7-0DFD-2D19CFFB7D6A}"/>
              </a:ext>
            </a:extLst>
          </p:cNvPr>
          <p:cNvSpPr>
            <a:spLocks noGrp="1"/>
          </p:cNvSpPr>
          <p:nvPr>
            <p:ph type="sldNum" sz="quarter" idx="12"/>
          </p:nvPr>
        </p:nvSpPr>
        <p:spPr/>
        <p:txBody>
          <a:bodyPr/>
          <a:lstStyle/>
          <a:p>
            <a:fld id="{A68F81FF-A8B7-8E49-9D5B-3CAD5ADFEE36}" type="slidenum">
              <a:rPr lang="en-US" smtClean="0">
                <a:latin typeface="Arial" panose="020B0604020202020204" pitchFamily="34" charset="0"/>
                <a:cs typeface="Arial" panose="020B0604020202020204" pitchFamily="34" charset="0"/>
              </a:rPr>
              <a:pPr/>
              <a:t>53</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29869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6" name="TextBox 5">
            <a:extLst>
              <a:ext uri="{FF2B5EF4-FFF2-40B4-BE49-F238E27FC236}">
                <a16:creationId xmlns:a16="http://schemas.microsoft.com/office/drawing/2014/main" id="{DFF35A89-AE22-3776-0F58-6A9F0E6EC8EF}"/>
              </a:ext>
            </a:extLst>
          </p:cNvPr>
          <p:cNvSpPr txBox="1"/>
          <p:nvPr/>
        </p:nvSpPr>
        <p:spPr>
          <a:xfrm>
            <a:off x="5412607" y="1420328"/>
            <a:ext cx="6616304" cy="4936022"/>
          </a:xfrm>
          <a:prstGeom prst="rect">
            <a:avLst/>
          </a:prstGeom>
          <a:solidFill>
            <a:schemeClr val="accent6">
              <a:lumMod val="20000"/>
              <a:lumOff val="80000"/>
            </a:schemeClr>
          </a:solidFill>
        </p:spPr>
        <p:txBody>
          <a:bodyPr vert="horz" wrap="square" lIns="91440" tIns="182880" rIns="91440" bIns="182880" rtlCol="0" anchor="ctr">
            <a:noAutofit/>
          </a:bodyPr>
          <a:lstStyle/>
          <a:p>
            <a:pPr>
              <a:lnSpc>
                <a:spcPct val="114000"/>
              </a:lnSpc>
              <a:spcBef>
                <a:spcPts val="600"/>
              </a:spcBef>
              <a:spcAft>
                <a:spcPts val="600"/>
              </a:spcAft>
            </a:pPr>
            <a:r>
              <a:rPr lang="en-US" sz="2000" b="1" dirty="0">
                <a:solidFill>
                  <a:schemeClr val="accent6"/>
                </a:solidFill>
                <a:latin typeface="+mj-lt"/>
              </a:rPr>
              <a:t>TF Response</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Any engagement for which the external expert’s work has started before the effective date of these provisions can continue under extant Code</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No other transitional provision as there would be an anticipated two-year implementation period</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Public interest objective is to ensure stakeholder trust and confidence when the work of external experts is used</a:t>
            </a:r>
          </a:p>
          <a:p>
            <a:pPr marL="514350" indent="-514350" algn="l">
              <a:lnSpc>
                <a:spcPct val="114000"/>
              </a:lnSpc>
              <a:spcBef>
                <a:spcPts val="600"/>
              </a:spcBef>
              <a:spcAft>
                <a:spcPts val="600"/>
              </a:spcAft>
              <a:buFont typeface="Wingdings" panose="05000000000000000000" pitchFamily="2" charset="2"/>
              <a:buChar char="ü"/>
            </a:pPr>
            <a:r>
              <a:rPr lang="en-US" sz="2000" dirty="0">
                <a:solidFill>
                  <a:schemeClr val="accent6"/>
                </a:solidFill>
                <a:latin typeface="+mj-lt"/>
              </a:rPr>
              <a:t>Therefore, allowing the use of the work of external experts that are not CCO to accommodate emerging fields or areas, is contrary to the public interest</a:t>
            </a:r>
            <a:endParaRPr lang="en-US" sz="2000" i="1" dirty="0">
              <a:solidFill>
                <a:srgbClr val="FF0000"/>
              </a:solidFill>
              <a:latin typeface="+mj-lt"/>
            </a:endParaRPr>
          </a:p>
        </p:txBody>
      </p:sp>
      <p:sp>
        <p:nvSpPr>
          <p:cNvPr id="7" name="TextBox 6">
            <a:extLst>
              <a:ext uri="{FF2B5EF4-FFF2-40B4-BE49-F238E27FC236}">
                <a16:creationId xmlns:a16="http://schemas.microsoft.com/office/drawing/2014/main" id="{6AEC32D4-992E-6EAB-FD2B-1AC08217408B}"/>
              </a:ext>
            </a:extLst>
          </p:cNvPr>
          <p:cNvSpPr txBox="1"/>
          <p:nvPr/>
        </p:nvSpPr>
        <p:spPr>
          <a:xfrm>
            <a:off x="411867" y="1420328"/>
            <a:ext cx="5000740" cy="46289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57150" lvl="2">
              <a:lnSpc>
                <a:spcPct val="114000"/>
              </a:lnSpc>
              <a:spcBef>
                <a:spcPts val="600"/>
              </a:spcBef>
              <a:spcAft>
                <a:spcPts val="600"/>
              </a:spcAft>
            </a:pPr>
            <a:r>
              <a:rPr lang="en-US" sz="2000" dirty="0">
                <a:latin typeface="+mj-lt"/>
                <a:ea typeface="Arial"/>
                <a:cs typeface="Arial"/>
                <a:sym typeface="Arial"/>
              </a:rPr>
              <a:t>Some respondents noted that:</a:t>
            </a:r>
          </a:p>
          <a:p>
            <a:pPr marL="400050" lvl="2" indent="-342900">
              <a:lnSpc>
                <a:spcPct val="114000"/>
              </a:lnSpc>
              <a:spcBef>
                <a:spcPts val="600"/>
              </a:spcBef>
              <a:spcAft>
                <a:spcPts val="600"/>
              </a:spcAft>
              <a:buFont typeface="Arial" panose="020B0604020202020204" pitchFamily="34" charset="0"/>
              <a:buChar char="•"/>
            </a:pPr>
            <a:r>
              <a:rPr lang="en-US" sz="2000" dirty="0">
                <a:latin typeface="+mj-lt"/>
                <a:ea typeface="Arial"/>
                <a:cs typeface="Arial"/>
                <a:sym typeface="Arial"/>
              </a:rPr>
              <a:t>The lack of external experts who meet CCO requirements might not be a temporary issue </a:t>
            </a:r>
          </a:p>
          <a:p>
            <a:pPr marL="400050" lvl="2" indent="-342900">
              <a:lnSpc>
                <a:spcPct val="114000"/>
              </a:lnSpc>
              <a:spcBef>
                <a:spcPts val="600"/>
              </a:spcBef>
              <a:spcAft>
                <a:spcPts val="600"/>
              </a:spcAft>
              <a:buFont typeface="Arial" panose="020B0604020202020204" pitchFamily="34" charset="0"/>
              <a:buChar char="•"/>
            </a:pPr>
            <a:r>
              <a:rPr lang="en-US" sz="2000" dirty="0">
                <a:latin typeface="+mj-lt"/>
                <a:ea typeface="Arial"/>
                <a:cs typeface="Arial"/>
                <a:sym typeface="Arial"/>
              </a:rPr>
              <a:t>Sustainability topics subject to disclosure are expected to continue to evolve</a:t>
            </a:r>
          </a:p>
          <a:p>
            <a:pPr marL="400050" lvl="2" indent="-342900">
              <a:lnSpc>
                <a:spcPct val="114000"/>
              </a:lnSpc>
              <a:spcBef>
                <a:spcPts val="600"/>
              </a:spcBef>
              <a:spcAft>
                <a:spcPts val="600"/>
              </a:spcAft>
              <a:buFont typeface="Arial" panose="020B0604020202020204" pitchFamily="34" charset="0"/>
              <a:buChar char="•"/>
            </a:pPr>
            <a:r>
              <a:rPr lang="en-US" sz="2000" dirty="0">
                <a:latin typeface="+mj-lt"/>
                <a:ea typeface="Arial"/>
                <a:cs typeface="Arial"/>
                <a:sym typeface="Arial"/>
              </a:rPr>
              <a:t>There will continually be emerging areas, such as technology </a:t>
            </a:r>
          </a:p>
          <a:p>
            <a:pPr marL="400050" lvl="2" indent="-342900">
              <a:lnSpc>
                <a:spcPct val="114000"/>
              </a:lnSpc>
              <a:spcBef>
                <a:spcPts val="600"/>
              </a:spcBef>
              <a:spcAft>
                <a:spcPts val="600"/>
              </a:spcAft>
              <a:buFont typeface="Arial" panose="020B0604020202020204" pitchFamily="34" charset="0"/>
              <a:buChar char="•"/>
            </a:pPr>
            <a:r>
              <a:rPr lang="en-US" sz="2000" dirty="0">
                <a:latin typeface="+mj-lt"/>
                <a:ea typeface="Arial"/>
                <a:cs typeface="Arial"/>
                <a:sym typeface="Arial"/>
              </a:rPr>
              <a:t>Therefore, the period of the transitional provision should be considered </a:t>
            </a:r>
            <a:endParaRPr kumimoji="0" lang="en-US" sz="2000" b="0" u="none" strike="noStrike" cap="none" spc="0" normalizeH="0" baseline="0" dirty="0">
              <a:ln>
                <a:noFill/>
              </a:ln>
              <a:effectLst/>
              <a:uFillTx/>
              <a:latin typeface="+mj-lt"/>
              <a:ea typeface="Arial"/>
              <a:cs typeface="Arial"/>
              <a:sym typeface="Arial"/>
            </a:endParaRPr>
          </a:p>
        </p:txBody>
      </p:sp>
      <p:sp>
        <p:nvSpPr>
          <p:cNvPr id="8" name="Title 5">
            <a:extLst>
              <a:ext uri="{FF2B5EF4-FFF2-40B4-BE49-F238E27FC236}">
                <a16:creationId xmlns:a16="http://schemas.microsoft.com/office/drawing/2014/main" id="{9B24951B-C72B-D18B-BCB5-A54FE33E1EE0}"/>
              </a:ext>
            </a:extLst>
          </p:cNvPr>
          <p:cNvSpPr txBox="1">
            <a:spLocks/>
          </p:cNvSpPr>
          <p:nvPr/>
        </p:nvSpPr>
        <p:spPr>
          <a:xfrm>
            <a:off x="172715" y="0"/>
            <a:ext cx="11579441"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a:latin typeface="+mj-lt"/>
              </a:rPr>
              <a:t>Transitional Provisions</a:t>
            </a:r>
            <a:endParaRPr lang="en-US" sz="1800">
              <a:latin typeface="+mj-lt"/>
            </a:endParaRPr>
          </a:p>
        </p:txBody>
      </p:sp>
    </p:spTree>
    <p:extLst>
      <p:ext uri="{BB962C8B-B14F-4D97-AF65-F5344CB8AC3E}">
        <p14:creationId xmlns:p14="http://schemas.microsoft.com/office/powerpoint/2010/main" val="11344088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80CDD19-5AFD-25B4-238A-ECB8A283615C}"/>
              </a:ext>
            </a:extLst>
          </p:cNvPr>
          <p:cNvSpPr>
            <a:spLocks noGrp="1"/>
          </p:cNvSpPr>
          <p:nvPr>
            <p:ph type="sldNum" sz="quarter" idx="12"/>
          </p:nvPr>
        </p:nvSpPr>
        <p:spPr/>
        <p:txBody>
          <a:bodyPr/>
          <a:lstStyle/>
          <a:p>
            <a:fld id="{A68F81FF-A8B7-8E49-9D5B-3CAD5ADFEE36}" type="slidenum">
              <a:rPr lang="en-US" smtClean="0"/>
              <a:pPr/>
              <a:t>55</a:t>
            </a:fld>
            <a:endParaRPr lang="en-US"/>
          </a:p>
        </p:txBody>
      </p:sp>
      <p:sp>
        <p:nvSpPr>
          <p:cNvPr id="4" name="Title 3">
            <a:extLst>
              <a:ext uri="{FF2B5EF4-FFF2-40B4-BE49-F238E27FC236}">
                <a16:creationId xmlns:a16="http://schemas.microsoft.com/office/drawing/2014/main" id="{272D4757-462D-AA0B-E64B-22DE249EC19E}"/>
              </a:ext>
            </a:extLst>
          </p:cNvPr>
          <p:cNvSpPr>
            <a:spLocks noGrp="1"/>
          </p:cNvSpPr>
          <p:nvPr>
            <p:ph type="title"/>
          </p:nvPr>
        </p:nvSpPr>
        <p:spPr>
          <a:xfrm>
            <a:off x="0" y="2950406"/>
            <a:ext cx="12192000" cy="1115179"/>
          </a:xfrm>
        </p:spPr>
        <p:txBody>
          <a:bodyPr>
            <a:normAutofit/>
          </a:bodyPr>
          <a:lstStyle/>
          <a:p>
            <a:pPr algn="ctr"/>
            <a:r>
              <a:rPr lang="en-US">
                <a:latin typeface="+mj-lt"/>
              </a:rPr>
              <a:t>Next Steps</a:t>
            </a:r>
          </a:p>
        </p:txBody>
      </p:sp>
    </p:spTree>
    <p:extLst>
      <p:ext uri="{BB962C8B-B14F-4D97-AF65-F5344CB8AC3E}">
        <p14:creationId xmlns:p14="http://schemas.microsoft.com/office/powerpoint/2010/main" val="32838242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5 Steps To Build A Powerful Editorial Calendar For Your Business">
            <a:extLst>
              <a:ext uri="{FF2B5EF4-FFF2-40B4-BE49-F238E27FC236}">
                <a16:creationId xmlns:a16="http://schemas.microsoft.com/office/drawing/2014/main" id="{19599DBF-3E12-4DD6-9539-0429B7387AA6}"/>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14300" y="1623701"/>
            <a:ext cx="5770850" cy="455504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1752E88-43AA-4DC4-A4BD-A4443AAB6063}"/>
              </a:ext>
            </a:extLst>
          </p:cNvPr>
          <p:cNvSpPr>
            <a:spLocks noGrp="1"/>
          </p:cNvSpPr>
          <p:nvPr>
            <p:ph type="title"/>
          </p:nvPr>
        </p:nvSpPr>
        <p:spPr>
          <a:xfrm>
            <a:off x="114300" y="0"/>
            <a:ext cx="10515600" cy="1068518"/>
          </a:xfrm>
        </p:spPr>
        <p:txBody>
          <a:bodyPr/>
          <a:lstStyle/>
          <a:p>
            <a:r>
              <a:rPr lang="en-US">
                <a:latin typeface="+mj-lt"/>
              </a:rPr>
              <a:t>Next Steps</a:t>
            </a:r>
            <a:endParaRPr lang="en-US" strike="sngStrike">
              <a:latin typeface="+mj-lt"/>
            </a:endParaRPr>
          </a:p>
        </p:txBody>
      </p:sp>
      <p:sp>
        <p:nvSpPr>
          <p:cNvPr id="5" name="Slide Number Placeholder 4">
            <a:extLst>
              <a:ext uri="{FF2B5EF4-FFF2-40B4-BE49-F238E27FC236}">
                <a16:creationId xmlns:a16="http://schemas.microsoft.com/office/drawing/2014/main" id="{F97762EF-F554-4260-85F5-BCA480D60B54}"/>
              </a:ext>
            </a:extLst>
          </p:cNvPr>
          <p:cNvSpPr>
            <a:spLocks noGrp="1"/>
          </p:cNvSpPr>
          <p:nvPr>
            <p:ph type="sldNum" sz="quarter" idx="12"/>
          </p:nvPr>
        </p:nvSpPr>
        <p:spPr/>
        <p:txBody>
          <a:bodyPr/>
          <a:lstStyle/>
          <a:p>
            <a:fld id="{A68F81FF-A8B7-8E49-9D5B-3CAD5ADFEE36}" type="slidenum">
              <a:rPr lang="en-US" smtClean="0"/>
              <a:pPr/>
              <a:t>56</a:t>
            </a:fld>
            <a:endParaRPr lang="en-US"/>
          </a:p>
        </p:txBody>
      </p:sp>
      <p:sp>
        <p:nvSpPr>
          <p:cNvPr id="7" name="TextBox 6">
            <a:extLst>
              <a:ext uri="{FF2B5EF4-FFF2-40B4-BE49-F238E27FC236}">
                <a16:creationId xmlns:a16="http://schemas.microsoft.com/office/drawing/2014/main" id="{71A46B81-C6EE-43D3-AF8C-9689F2885627}"/>
              </a:ext>
            </a:extLst>
          </p:cNvPr>
          <p:cNvSpPr txBox="1"/>
          <p:nvPr/>
        </p:nvSpPr>
        <p:spPr>
          <a:xfrm>
            <a:off x="964724" y="1693791"/>
            <a:ext cx="3676521" cy="830997"/>
          </a:xfrm>
          <a:prstGeom prst="rect">
            <a:avLst/>
          </a:prstGeom>
          <a:solidFill>
            <a:schemeClr val="bg1">
              <a:alpha val="80000"/>
            </a:schemeClr>
          </a:solidFill>
        </p:spPr>
        <p:txBody>
          <a:bodyPr wrap="square" rtlCol="0">
            <a:spAutoFit/>
          </a:bodyPr>
          <a:lstStyle/>
          <a:p>
            <a:pPr algn="ctr"/>
            <a:r>
              <a:rPr lang="en-US" sz="4800" b="1">
                <a:latin typeface="Arial" panose="020B0604020202020204" pitchFamily="34" charset="0"/>
                <a:cs typeface="Arial" panose="020B0604020202020204" pitchFamily="34" charset="0"/>
              </a:rPr>
              <a:t>Q4 2024</a:t>
            </a:r>
          </a:p>
        </p:txBody>
      </p:sp>
      <p:graphicFrame>
        <p:nvGraphicFramePr>
          <p:cNvPr id="3" name="Table 3">
            <a:extLst>
              <a:ext uri="{FF2B5EF4-FFF2-40B4-BE49-F238E27FC236}">
                <a16:creationId xmlns:a16="http://schemas.microsoft.com/office/drawing/2014/main" id="{11B90EA1-4522-4477-16FA-BD6FB0C52DAC}"/>
              </a:ext>
            </a:extLst>
          </p:cNvPr>
          <p:cNvGraphicFramePr>
            <a:graphicFrameLocks noGrp="1"/>
          </p:cNvGraphicFramePr>
          <p:nvPr>
            <p:extLst>
              <p:ext uri="{D42A27DB-BD31-4B8C-83A1-F6EECF244321}">
                <p14:modId xmlns:p14="http://schemas.microsoft.com/office/powerpoint/2010/main" val="1476883758"/>
              </p:ext>
            </p:extLst>
          </p:nvPr>
        </p:nvGraphicFramePr>
        <p:xfrm>
          <a:off x="6184900" y="1421185"/>
          <a:ext cx="5791200" cy="4935165"/>
        </p:xfrm>
        <a:graphic>
          <a:graphicData uri="http://schemas.openxmlformats.org/drawingml/2006/table">
            <a:tbl>
              <a:tblPr firstRow="1" bandRow="1">
                <a:tableStyleId>{21E4AEA4-8DFA-4A89-87EB-49C32662AFE0}</a:tableStyleId>
              </a:tblPr>
              <a:tblGrid>
                <a:gridCol w="1103790">
                  <a:extLst>
                    <a:ext uri="{9D8B030D-6E8A-4147-A177-3AD203B41FA5}">
                      <a16:colId xmlns:a16="http://schemas.microsoft.com/office/drawing/2014/main" val="4219558340"/>
                    </a:ext>
                  </a:extLst>
                </a:gridCol>
                <a:gridCol w="4687410">
                  <a:extLst>
                    <a:ext uri="{9D8B030D-6E8A-4147-A177-3AD203B41FA5}">
                      <a16:colId xmlns:a16="http://schemas.microsoft.com/office/drawing/2014/main" val="2554784826"/>
                    </a:ext>
                  </a:extLst>
                </a:gridCol>
              </a:tblGrid>
              <a:tr h="515817">
                <a:tc>
                  <a:txBody>
                    <a:bodyPr/>
                    <a:lstStyle/>
                    <a:p>
                      <a:pPr>
                        <a:lnSpc>
                          <a:spcPct val="114000"/>
                        </a:lnSpc>
                        <a:spcBef>
                          <a:spcPts val="600"/>
                        </a:spcBef>
                        <a:spcAft>
                          <a:spcPts val="600"/>
                        </a:spcAft>
                      </a:pPr>
                      <a:r>
                        <a:rPr lang="en-US" sz="2000">
                          <a:latin typeface="+mj-lt"/>
                        </a:rPr>
                        <a:t>Timing</a:t>
                      </a:r>
                    </a:p>
                  </a:txBody>
                  <a:tcPr/>
                </a:tc>
                <a:tc>
                  <a:txBody>
                    <a:bodyPr/>
                    <a:lstStyle/>
                    <a:p>
                      <a:pPr>
                        <a:lnSpc>
                          <a:spcPct val="114000"/>
                        </a:lnSpc>
                        <a:spcBef>
                          <a:spcPts val="600"/>
                        </a:spcBef>
                        <a:spcAft>
                          <a:spcPts val="600"/>
                        </a:spcAft>
                      </a:pPr>
                      <a:r>
                        <a:rPr lang="en-US" sz="2000">
                          <a:latin typeface="+mj-lt"/>
                        </a:rPr>
                        <a:t>Next Steps</a:t>
                      </a:r>
                    </a:p>
                  </a:txBody>
                  <a:tcPr/>
                </a:tc>
                <a:extLst>
                  <a:ext uri="{0D108BD9-81ED-4DB2-BD59-A6C34878D82A}">
                    <a16:rowId xmlns:a16="http://schemas.microsoft.com/office/drawing/2014/main" val="1888472510"/>
                  </a:ext>
                </a:extLst>
              </a:tr>
              <a:tr h="466398">
                <a:tc>
                  <a:txBody>
                    <a:bodyPr/>
                    <a:lstStyle/>
                    <a:p>
                      <a:pPr>
                        <a:lnSpc>
                          <a:spcPct val="114000"/>
                        </a:lnSpc>
                        <a:spcBef>
                          <a:spcPts val="600"/>
                        </a:spcBef>
                        <a:spcAft>
                          <a:spcPts val="600"/>
                        </a:spcAft>
                      </a:pPr>
                      <a:r>
                        <a:rPr lang="en-US" sz="2000">
                          <a:latin typeface="+mj-lt"/>
                        </a:rPr>
                        <a:t>Sept 2024</a:t>
                      </a:r>
                    </a:p>
                  </a:txBody>
                  <a:tcPr/>
                </a:tc>
                <a:tc>
                  <a:txBody>
                    <a:bodyPr/>
                    <a:lstStyle/>
                    <a:p>
                      <a:pPr marL="285750" marR="0" lvl="0" indent="-285750" algn="l" defTabSz="914400" rtl="0" eaLnBrk="1" fontAlgn="auto" latinLnBrk="0" hangingPunct="1">
                        <a:lnSpc>
                          <a:spcPct val="114000"/>
                        </a:lnSpc>
                        <a:spcBef>
                          <a:spcPts val="600"/>
                        </a:spcBef>
                        <a:spcAft>
                          <a:spcPts val="600"/>
                        </a:spcAft>
                        <a:buClrTx/>
                        <a:buSzTx/>
                        <a:buFont typeface="Arial" panose="020B0604020202020204" pitchFamily="34" charset="0"/>
                        <a:buChar char="•"/>
                        <a:tabLst/>
                        <a:defRPr/>
                      </a:pPr>
                      <a:r>
                        <a:rPr lang="en-US" sz="2000" kern="1200" dirty="0">
                          <a:solidFill>
                            <a:schemeClr val="dk1"/>
                          </a:solidFill>
                          <a:latin typeface="+mj-lt"/>
                          <a:ea typeface="+mn-ea"/>
                          <a:cs typeface="+mn-cs"/>
                        </a:rPr>
                        <a:t>TF in-person meeting following Sept plenary session to consider Board comments</a:t>
                      </a:r>
                      <a:endParaRPr lang="en-US" sz="2000" dirty="0">
                        <a:latin typeface="+mj-lt"/>
                      </a:endParaRPr>
                    </a:p>
                  </a:txBody>
                  <a:tcPr/>
                </a:tc>
                <a:extLst>
                  <a:ext uri="{0D108BD9-81ED-4DB2-BD59-A6C34878D82A}">
                    <a16:rowId xmlns:a16="http://schemas.microsoft.com/office/drawing/2014/main" val="125607488"/>
                  </a:ext>
                </a:extLst>
              </a:tr>
              <a:tr h="466398">
                <a:tc>
                  <a:txBody>
                    <a:bodyPr/>
                    <a:lstStyle/>
                    <a:p>
                      <a:pPr marL="0" marR="0" lvl="0" indent="0" algn="l" defTabSz="914400" rtl="0" eaLnBrk="1" fontAlgn="auto" latinLnBrk="0" hangingPunct="1">
                        <a:lnSpc>
                          <a:spcPct val="114000"/>
                        </a:lnSpc>
                        <a:spcBef>
                          <a:spcPts val="600"/>
                        </a:spcBef>
                        <a:spcAft>
                          <a:spcPts val="600"/>
                        </a:spcAft>
                        <a:buClrTx/>
                        <a:buSzTx/>
                        <a:buFontTx/>
                        <a:buNone/>
                        <a:tabLst/>
                        <a:defRPr/>
                      </a:pPr>
                      <a:r>
                        <a:rPr lang="en-US" sz="2000" dirty="0">
                          <a:solidFill>
                            <a:schemeClr val="tx1"/>
                          </a:solidFill>
                          <a:latin typeface="+mj-lt"/>
                        </a:rPr>
                        <a:t>Oct/ Nov 2024</a:t>
                      </a:r>
                    </a:p>
                  </a:txBody>
                  <a:tcPr/>
                </a:tc>
                <a:tc>
                  <a:txBody>
                    <a:bodyPr/>
                    <a:lstStyle/>
                    <a:p>
                      <a:pPr marL="285750" indent="-285750">
                        <a:lnSpc>
                          <a:spcPct val="114000"/>
                        </a:lnSpc>
                        <a:spcBef>
                          <a:spcPts val="600"/>
                        </a:spcBef>
                        <a:spcAft>
                          <a:spcPts val="600"/>
                        </a:spcAft>
                        <a:buFont typeface="Arial" panose="020B0604020202020204" pitchFamily="34" charset="0"/>
                        <a:buChar char="•"/>
                      </a:pPr>
                      <a:r>
                        <a:rPr lang="en-US" sz="2000" dirty="0">
                          <a:solidFill>
                            <a:schemeClr val="tx1"/>
                          </a:solidFill>
                          <a:latin typeface="+mj-lt"/>
                        </a:rPr>
                        <a:t>TF in-person meeting</a:t>
                      </a:r>
                    </a:p>
                    <a:p>
                      <a:pPr marL="285750" indent="-285750">
                        <a:lnSpc>
                          <a:spcPct val="114000"/>
                        </a:lnSpc>
                        <a:spcBef>
                          <a:spcPts val="600"/>
                        </a:spcBef>
                        <a:spcAft>
                          <a:spcPts val="600"/>
                        </a:spcAft>
                        <a:buFont typeface="Arial" panose="020B0604020202020204" pitchFamily="34" charset="0"/>
                        <a:buChar char="•"/>
                      </a:pPr>
                      <a:r>
                        <a:rPr lang="en-US" sz="2000" dirty="0">
                          <a:solidFill>
                            <a:schemeClr val="tx1"/>
                          </a:solidFill>
                          <a:latin typeface="+mj-lt"/>
                        </a:rPr>
                        <a:t>Outreach, e.g., with CEAOB</a:t>
                      </a:r>
                    </a:p>
                  </a:txBody>
                  <a:tcPr/>
                </a:tc>
                <a:extLst>
                  <a:ext uri="{0D108BD9-81ED-4DB2-BD59-A6C34878D82A}">
                    <a16:rowId xmlns:a16="http://schemas.microsoft.com/office/drawing/2014/main" val="3318783826"/>
                  </a:ext>
                </a:extLst>
              </a:tr>
              <a:tr h="747388">
                <a:tc>
                  <a:txBody>
                    <a:bodyPr/>
                    <a:lstStyle/>
                    <a:p>
                      <a:pPr marL="0" marR="0" lvl="0" indent="0" algn="l" defTabSz="914400" rtl="0" eaLnBrk="1" fontAlgn="auto" latinLnBrk="0" hangingPunct="1">
                        <a:lnSpc>
                          <a:spcPct val="114000"/>
                        </a:lnSpc>
                        <a:spcBef>
                          <a:spcPts val="600"/>
                        </a:spcBef>
                        <a:spcAft>
                          <a:spcPts val="600"/>
                        </a:spcAft>
                        <a:buClrTx/>
                        <a:buSzTx/>
                        <a:buFontTx/>
                        <a:buNone/>
                        <a:tabLst/>
                        <a:defRPr/>
                      </a:pPr>
                      <a:r>
                        <a:rPr lang="en-US" sz="2000" dirty="0">
                          <a:latin typeface="+mj-lt"/>
                        </a:rPr>
                        <a:t>Nov 2024</a:t>
                      </a:r>
                    </a:p>
                  </a:txBody>
                  <a:tcPr/>
                </a:tc>
                <a:tc>
                  <a:txBody>
                    <a:bodyPr/>
                    <a:lstStyle/>
                    <a:p>
                      <a:pPr marL="285750" indent="-285750">
                        <a:lnSpc>
                          <a:spcPct val="114000"/>
                        </a:lnSpc>
                        <a:spcBef>
                          <a:spcPts val="600"/>
                        </a:spcBef>
                        <a:spcAft>
                          <a:spcPts val="600"/>
                        </a:spcAft>
                        <a:buFont typeface="Arial" panose="020B0604020202020204" pitchFamily="34" charset="0"/>
                        <a:buChar char="•"/>
                      </a:pPr>
                      <a:r>
                        <a:rPr lang="en-US" sz="2000" dirty="0">
                          <a:latin typeface="+mj-lt"/>
                        </a:rPr>
                        <a:t>IESBA to consider a turnaround of key issues at virtual Nov plenary</a:t>
                      </a:r>
                    </a:p>
                  </a:txBody>
                  <a:tcPr/>
                </a:tc>
                <a:extLst>
                  <a:ext uri="{0D108BD9-81ED-4DB2-BD59-A6C34878D82A}">
                    <a16:rowId xmlns:a16="http://schemas.microsoft.com/office/drawing/2014/main" val="3544489953"/>
                  </a:ext>
                </a:extLst>
              </a:tr>
              <a:tr h="879322">
                <a:tc>
                  <a:txBody>
                    <a:bodyPr/>
                    <a:lstStyle/>
                    <a:p>
                      <a:pPr marL="0" marR="0" lvl="0" indent="0" algn="l" defTabSz="914400" rtl="0" eaLnBrk="1" fontAlgn="auto" latinLnBrk="0" hangingPunct="1">
                        <a:lnSpc>
                          <a:spcPct val="114000"/>
                        </a:lnSpc>
                        <a:spcBef>
                          <a:spcPts val="600"/>
                        </a:spcBef>
                        <a:spcAft>
                          <a:spcPts val="600"/>
                        </a:spcAft>
                        <a:buClrTx/>
                        <a:buSzTx/>
                        <a:buFontTx/>
                        <a:buNone/>
                        <a:tabLst/>
                        <a:defRPr/>
                      </a:pPr>
                      <a:r>
                        <a:rPr lang="en-US" sz="2000">
                          <a:latin typeface="+mj-lt"/>
                        </a:rPr>
                        <a:t>Dec 2024</a:t>
                      </a:r>
                    </a:p>
                  </a:txBody>
                  <a:tcPr/>
                </a:tc>
                <a:tc>
                  <a:txBody>
                    <a:bodyPr/>
                    <a:lstStyle/>
                    <a:p>
                      <a:pPr marL="285750" indent="-285750">
                        <a:lnSpc>
                          <a:spcPct val="114000"/>
                        </a:lnSpc>
                        <a:spcBef>
                          <a:spcPts val="600"/>
                        </a:spcBef>
                        <a:spcAft>
                          <a:spcPts val="600"/>
                        </a:spcAft>
                        <a:buFont typeface="Arial" panose="020B0604020202020204" pitchFamily="34" charset="0"/>
                        <a:buChar char="•"/>
                      </a:pPr>
                      <a:r>
                        <a:rPr lang="en-US" sz="2000" dirty="0">
                          <a:latin typeface="+mj-lt"/>
                        </a:rPr>
                        <a:t>IESBA to be requested to approve final external experts related revisions to the Code and determine the effective date</a:t>
                      </a:r>
                    </a:p>
                  </a:txBody>
                  <a:tcPr/>
                </a:tc>
                <a:extLst>
                  <a:ext uri="{0D108BD9-81ED-4DB2-BD59-A6C34878D82A}">
                    <a16:rowId xmlns:a16="http://schemas.microsoft.com/office/drawing/2014/main" val="1175422736"/>
                  </a:ext>
                </a:extLst>
              </a:tr>
            </a:tbl>
          </a:graphicData>
        </a:graphic>
      </p:graphicFrame>
    </p:spTree>
    <p:extLst>
      <p:ext uri="{BB962C8B-B14F-4D97-AF65-F5344CB8AC3E}">
        <p14:creationId xmlns:p14="http://schemas.microsoft.com/office/powerpoint/2010/main" val="39123850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840266" y="2235200"/>
            <a:ext cx="5085580" cy="2387600"/>
          </a:xfrm>
        </p:spPr>
        <p:txBody>
          <a:bodyPr vert="horz" lIns="91440" tIns="45720" rIns="91440" bIns="45720" rtlCol="0" anchor="b">
            <a:normAutofit/>
          </a:bodyPr>
          <a:lstStyle/>
          <a:p>
            <a:pPr hangingPunct="1">
              <a:lnSpc>
                <a:spcPct val="90000"/>
              </a:lnSpc>
            </a:pPr>
            <a:r>
              <a:rPr lang="en-US" sz="6000" kern="1200">
                <a:solidFill>
                  <a:schemeClr val="tx1"/>
                </a:solidFill>
                <a:latin typeface="+mj-lt"/>
                <a:ea typeface="+mj-ea"/>
                <a:cs typeface="+mj-cs"/>
              </a:rPr>
              <a:t>Questions/ Comments</a:t>
            </a:r>
          </a:p>
        </p:txBody>
      </p:sp>
      <p:pic>
        <p:nvPicPr>
          <p:cNvPr id="9" name="Picture Placeholder 6" descr="Yellow and blue symbols">
            <a:extLst>
              <a:ext uri="{FF2B5EF4-FFF2-40B4-BE49-F238E27FC236}">
                <a16:creationId xmlns:a16="http://schemas.microsoft.com/office/drawing/2014/main" id="{E9FC0857-66B1-4DB4-B67A-D4CD6EE8F20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41841" y="413674"/>
            <a:ext cx="4123157" cy="4123157"/>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4" cstate="print">
            <a:extLst>
              <a:ext uri="{28A0092B-C50C-407E-A947-70E740481C1C}">
                <a14:useLocalDpi xmlns:a14="http://schemas.microsoft.com/office/drawing/2010/main" val="0"/>
              </a:ext>
            </a:extLst>
          </a:blip>
          <a:srcRect/>
          <a:stretch/>
        </p:blipFill>
        <p:spPr>
          <a:xfrm>
            <a:off x="8695537" y="3158548"/>
            <a:ext cx="3047542" cy="3047542"/>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057201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5707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89D0B-946A-7DE6-CACD-427D0C9BDA16}"/>
              </a:ext>
            </a:extLst>
          </p:cNvPr>
          <p:cNvSpPr>
            <a:spLocks noGrp="1"/>
          </p:cNvSpPr>
          <p:nvPr>
            <p:ph type="title"/>
          </p:nvPr>
        </p:nvSpPr>
        <p:spPr>
          <a:xfrm>
            <a:off x="557377" y="27328"/>
            <a:ext cx="10691648" cy="1068518"/>
          </a:xfrm>
        </p:spPr>
        <p:txBody>
          <a:bodyPr>
            <a:noAutofit/>
          </a:bodyPr>
          <a:lstStyle/>
          <a:p>
            <a:r>
              <a:rPr lang="en-US" sz="3600">
                <a:latin typeface="Arial"/>
                <a:cs typeface="Arial"/>
              </a:rPr>
              <a:t>Recap – Experts ED Proposed Ethical Framework</a:t>
            </a:r>
          </a:p>
        </p:txBody>
      </p:sp>
      <p:graphicFrame>
        <p:nvGraphicFramePr>
          <p:cNvPr id="11" name="Diagram 10">
            <a:extLst>
              <a:ext uri="{FF2B5EF4-FFF2-40B4-BE49-F238E27FC236}">
                <a16:creationId xmlns:a16="http://schemas.microsoft.com/office/drawing/2014/main" id="{3381A0A4-CB61-B0C7-7292-A277CC55C82B}"/>
              </a:ext>
            </a:extLst>
          </p:cNvPr>
          <p:cNvGraphicFramePr/>
          <p:nvPr/>
        </p:nvGraphicFramePr>
        <p:xfrm>
          <a:off x="150474" y="1371216"/>
          <a:ext cx="8894365" cy="5424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0" name="Group 9">
            <a:extLst>
              <a:ext uri="{FF2B5EF4-FFF2-40B4-BE49-F238E27FC236}">
                <a16:creationId xmlns:a16="http://schemas.microsoft.com/office/drawing/2014/main" id="{54F08673-4C2F-A073-9FE8-67244F06CF1A}"/>
              </a:ext>
            </a:extLst>
          </p:cNvPr>
          <p:cNvGrpSpPr/>
          <p:nvPr/>
        </p:nvGrpSpPr>
        <p:grpSpPr>
          <a:xfrm>
            <a:off x="9304626" y="3588891"/>
            <a:ext cx="2627585" cy="2214664"/>
            <a:chOff x="9879994" y="1382737"/>
            <a:chExt cx="2371323" cy="3720457"/>
          </a:xfrm>
        </p:grpSpPr>
        <p:sp>
          <p:nvSpPr>
            <p:cNvPr id="3" name="Rectangle: Rounded Corners 2">
              <a:extLst>
                <a:ext uri="{FF2B5EF4-FFF2-40B4-BE49-F238E27FC236}">
                  <a16:creationId xmlns:a16="http://schemas.microsoft.com/office/drawing/2014/main" id="{AD1B5FC8-B276-3DF1-2CA1-BDC363BC3DFB}"/>
                </a:ext>
              </a:extLst>
            </p:cNvPr>
            <p:cNvSpPr/>
            <p:nvPr/>
          </p:nvSpPr>
          <p:spPr>
            <a:xfrm>
              <a:off x="10079206" y="1902203"/>
              <a:ext cx="1972820" cy="53756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Arial" panose="020B0604020202020204"/>
                  <a:ea typeface="+mn-ea"/>
                  <a:cs typeface="+mn-cs"/>
                </a:rPr>
                <a:t>Global Roundtables </a:t>
              </a:r>
            </a:p>
          </p:txBody>
        </p:sp>
        <p:sp>
          <p:nvSpPr>
            <p:cNvPr id="4" name="Rectangle: Rounded Corners 3">
              <a:extLst>
                <a:ext uri="{FF2B5EF4-FFF2-40B4-BE49-F238E27FC236}">
                  <a16:creationId xmlns:a16="http://schemas.microsoft.com/office/drawing/2014/main" id="{A56C361D-9503-8802-56BB-5C71147B12C2}"/>
                </a:ext>
              </a:extLst>
            </p:cNvPr>
            <p:cNvSpPr/>
            <p:nvPr/>
          </p:nvSpPr>
          <p:spPr>
            <a:xfrm>
              <a:off x="10079209" y="2535750"/>
              <a:ext cx="1972820" cy="5347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Arial" panose="020B0604020202020204"/>
                  <a:ea typeface="+mn-ea"/>
                  <a:cs typeface="+mn-cs"/>
                </a:rPr>
                <a:t>NSS</a:t>
              </a:r>
            </a:p>
          </p:txBody>
        </p:sp>
        <p:sp>
          <p:nvSpPr>
            <p:cNvPr id="5" name="Rectangle: Rounded Corners 4">
              <a:extLst>
                <a:ext uri="{FF2B5EF4-FFF2-40B4-BE49-F238E27FC236}">
                  <a16:creationId xmlns:a16="http://schemas.microsoft.com/office/drawing/2014/main" id="{EB85CE38-0D3F-2726-1298-FFBE84583136}"/>
                </a:ext>
              </a:extLst>
            </p:cNvPr>
            <p:cNvSpPr/>
            <p:nvPr/>
          </p:nvSpPr>
          <p:spPr>
            <a:xfrm>
              <a:off x="10079206" y="3202735"/>
              <a:ext cx="1972820" cy="5347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Arial" panose="020B0604020202020204"/>
                  <a:ea typeface="+mn-ea"/>
                  <a:cs typeface="+mn-cs"/>
                </a:rPr>
                <a:t>Forum of Firms</a:t>
              </a:r>
            </a:p>
          </p:txBody>
        </p:sp>
        <p:sp>
          <p:nvSpPr>
            <p:cNvPr id="6" name="Rectangle: Rounded Corners 5">
              <a:extLst>
                <a:ext uri="{FF2B5EF4-FFF2-40B4-BE49-F238E27FC236}">
                  <a16:creationId xmlns:a16="http://schemas.microsoft.com/office/drawing/2014/main" id="{2D9E03BB-88E5-C6DA-B6D6-F2D52F794705}"/>
                </a:ext>
              </a:extLst>
            </p:cNvPr>
            <p:cNvSpPr/>
            <p:nvPr/>
          </p:nvSpPr>
          <p:spPr>
            <a:xfrm>
              <a:off x="10079207" y="3908721"/>
              <a:ext cx="1972820" cy="5347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Arial" panose="020B0604020202020204"/>
                  <a:ea typeface="+mn-ea"/>
                  <a:cs typeface="+mn-cs"/>
                </a:rPr>
                <a:t>Liaison with IAASB</a:t>
              </a:r>
            </a:p>
          </p:txBody>
        </p:sp>
        <p:sp>
          <p:nvSpPr>
            <p:cNvPr id="7" name="TextBox 6">
              <a:extLst>
                <a:ext uri="{FF2B5EF4-FFF2-40B4-BE49-F238E27FC236}">
                  <a16:creationId xmlns:a16="http://schemas.microsoft.com/office/drawing/2014/main" id="{EAE911DE-5A69-E274-9055-97ED39F7E090}"/>
                </a:ext>
              </a:extLst>
            </p:cNvPr>
            <p:cNvSpPr txBox="1"/>
            <p:nvPr/>
          </p:nvSpPr>
          <p:spPr>
            <a:xfrm>
              <a:off x="9879994" y="1382737"/>
              <a:ext cx="2371323" cy="469663"/>
            </a:xfrm>
            <a:prstGeom prst="rect">
              <a:avLst/>
            </a:prstGeom>
          </p:spPr>
          <p:txBody>
            <a:bodyPr vert="horz" wrap="square" lIns="91440" tIns="45720" rIns="91440" bIns="45720" rtlCol="0" anchor="b">
              <a:normAutofit fontScale="5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494949"/>
                  </a:solidFill>
                  <a:effectLst/>
                  <a:uLnTx/>
                  <a:uFillTx/>
                  <a:latin typeface="Arial" panose="020B0604020202020204"/>
                  <a:ea typeface="+mn-ea"/>
                  <a:cs typeface="+mn-cs"/>
                </a:rPr>
                <a:t>Development of Proposals Informed By:</a:t>
              </a:r>
            </a:p>
          </p:txBody>
        </p:sp>
        <p:sp>
          <p:nvSpPr>
            <p:cNvPr id="8" name="Rectangle: Rounded Corners 7">
              <a:extLst>
                <a:ext uri="{FF2B5EF4-FFF2-40B4-BE49-F238E27FC236}">
                  <a16:creationId xmlns:a16="http://schemas.microsoft.com/office/drawing/2014/main" id="{4A53B92B-7249-F16F-DE01-974218F15CCC}"/>
                </a:ext>
              </a:extLst>
            </p:cNvPr>
            <p:cNvSpPr/>
            <p:nvPr/>
          </p:nvSpPr>
          <p:spPr>
            <a:xfrm>
              <a:off x="10079206" y="4568407"/>
              <a:ext cx="1972820" cy="5347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Arial" panose="020B0604020202020204"/>
                  <a:ea typeface="+mn-ea"/>
                  <a:cs typeface="+mn-cs"/>
                </a:rPr>
                <a:t>IESBA CAG / SAC</a:t>
              </a:r>
            </a:p>
          </p:txBody>
        </p:sp>
      </p:grpSp>
      <p:sp>
        <p:nvSpPr>
          <p:cNvPr id="9" name="Rectangle: Rounded Corners 8">
            <a:extLst>
              <a:ext uri="{FF2B5EF4-FFF2-40B4-BE49-F238E27FC236}">
                <a16:creationId xmlns:a16="http://schemas.microsoft.com/office/drawing/2014/main" id="{0C7BFE3E-4FBA-3C1D-EC78-3168A5F0C6B7}"/>
              </a:ext>
            </a:extLst>
          </p:cNvPr>
          <p:cNvSpPr/>
          <p:nvPr/>
        </p:nvSpPr>
        <p:spPr>
          <a:xfrm>
            <a:off x="9246819" y="1433875"/>
            <a:ext cx="2743200" cy="1816987"/>
          </a:xfrm>
          <a:prstGeom prst="roundRect">
            <a:avLst/>
          </a:prstGeom>
          <a:solidFill>
            <a:schemeClr val="accent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ts val="28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a:ea typeface="+mn-ea"/>
                <a:cs typeface="Arial"/>
              </a:rPr>
              <a:t>Robust and balanced approach to address public interest expectations</a:t>
            </a:r>
          </a:p>
        </p:txBody>
      </p:sp>
    </p:spTree>
    <p:extLst>
      <p:ext uri="{BB962C8B-B14F-4D97-AF65-F5344CB8AC3E}">
        <p14:creationId xmlns:p14="http://schemas.microsoft.com/office/powerpoint/2010/main" val="3336894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7</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80759" y="0"/>
            <a:ext cx="11579441" cy="1068518"/>
          </a:xfrm>
        </p:spPr>
        <p:txBody>
          <a:bodyPr>
            <a:normAutofit/>
          </a:bodyPr>
          <a:lstStyle/>
          <a:p>
            <a:r>
              <a:rPr lang="en-US" sz="4300">
                <a:latin typeface="+mj-lt"/>
              </a:rPr>
              <a:t>On Balance, Clear Support for ED Proposals</a:t>
            </a:r>
          </a:p>
        </p:txBody>
      </p:sp>
      <p:pic>
        <p:nvPicPr>
          <p:cNvPr id="19" name="Picture 18" descr="Shape&#10;&#10;Description automatically generated">
            <a:extLst>
              <a:ext uri="{FF2B5EF4-FFF2-40B4-BE49-F238E27FC236}">
                <a16:creationId xmlns:a16="http://schemas.microsoft.com/office/drawing/2014/main" id="{3F501781-89B1-55F9-0180-1B48C8940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93145" y="2020186"/>
            <a:ext cx="3913306" cy="2291932"/>
          </a:xfrm>
          <a:prstGeom prst="rect">
            <a:avLst/>
          </a:prstGeom>
          <a:effectLst/>
        </p:spPr>
      </p:pic>
      <p:sp>
        <p:nvSpPr>
          <p:cNvPr id="21" name="Rectangle 20">
            <a:extLst>
              <a:ext uri="{FF2B5EF4-FFF2-40B4-BE49-F238E27FC236}">
                <a16:creationId xmlns:a16="http://schemas.microsoft.com/office/drawing/2014/main" id="{3CA11D39-8E8F-B04C-12BC-47EB1807039C}"/>
              </a:ext>
            </a:extLst>
          </p:cNvPr>
          <p:cNvSpPr/>
          <p:nvPr/>
        </p:nvSpPr>
        <p:spPr bwMode="auto">
          <a:xfrm>
            <a:off x="4424030" y="2910909"/>
            <a:ext cx="7463170" cy="3445441"/>
          </a:xfrm>
          <a:prstGeom prst="rect">
            <a:avLst/>
          </a:prstGeom>
          <a:solidFill>
            <a:schemeClr val="accent6">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625475" indent="-625475" eaLnBrk="0" fontAlgn="base" hangingPunct="0">
              <a:spcBef>
                <a:spcPts val="1200"/>
              </a:spcBef>
              <a:spcAft>
                <a:spcPts val="600"/>
              </a:spcAft>
              <a:buFont typeface="Wingdings" panose="05000000000000000000" pitchFamily="2" charset="2"/>
              <a:buChar char="q"/>
            </a:pPr>
            <a:r>
              <a:rPr lang="en-US" sz="2200" dirty="0">
                <a:solidFill>
                  <a:schemeClr val="accent6"/>
                </a:solidFill>
                <a:latin typeface="Arial" charset="0"/>
                <a:ea typeface="ヒラギノ角ゴ Pro W3" charset="-128"/>
                <a:cs typeface="ヒラギノ角ゴ Pro W3" charset="-128"/>
              </a:rPr>
              <a:t>IAASB Coordination</a:t>
            </a:r>
          </a:p>
          <a:p>
            <a:pPr marL="625475" indent="-625475" eaLnBrk="0" fontAlgn="base" hangingPunct="0">
              <a:spcBef>
                <a:spcPts val="1200"/>
              </a:spcBef>
              <a:spcAft>
                <a:spcPts val="600"/>
              </a:spcAft>
              <a:buFont typeface="Wingdings" panose="05000000000000000000" pitchFamily="2" charset="2"/>
              <a:buChar char="q"/>
            </a:pPr>
            <a:r>
              <a:rPr lang="en-US" sz="2200" dirty="0">
                <a:solidFill>
                  <a:schemeClr val="accent6"/>
                </a:solidFill>
                <a:latin typeface="Arial" charset="0"/>
                <a:ea typeface="ヒラギノ角ゴ Pro W3" charset="-128"/>
                <a:cs typeface="ヒラギノ角ゴ Pro W3" charset="-128"/>
              </a:rPr>
              <a:t>Definitions</a:t>
            </a:r>
          </a:p>
          <a:p>
            <a:pPr marL="625475" indent="-625475" eaLnBrk="0" fontAlgn="base" hangingPunct="0">
              <a:spcBef>
                <a:spcPts val="1200"/>
              </a:spcBef>
              <a:spcAft>
                <a:spcPts val="600"/>
              </a:spcAft>
              <a:buFont typeface="Wingdings" panose="05000000000000000000" pitchFamily="2" charset="2"/>
              <a:buChar char="q"/>
            </a:pPr>
            <a:r>
              <a:rPr lang="en-US" sz="2200" dirty="0">
                <a:solidFill>
                  <a:schemeClr val="accent6"/>
                </a:solidFill>
                <a:latin typeface="Arial" charset="0"/>
                <a:ea typeface="ヒラギノ角ゴ Pro W3" charset="-128"/>
                <a:cs typeface="ヒラギノ角ゴ Pro W3" charset="-128"/>
              </a:rPr>
              <a:t>CCO Approach </a:t>
            </a:r>
            <a:endParaRPr lang="en-US" sz="2200" i="1" dirty="0">
              <a:solidFill>
                <a:schemeClr val="accent6"/>
              </a:solidFill>
              <a:latin typeface="Arial" charset="0"/>
              <a:ea typeface="ヒラギノ角ゴ Pro W3" charset="-128"/>
              <a:cs typeface="ヒラギノ角ゴ Pro W3" charset="-128"/>
            </a:endParaRPr>
          </a:p>
          <a:p>
            <a:pPr marL="625475" indent="-625475" eaLnBrk="0" fontAlgn="base" hangingPunct="0">
              <a:spcBef>
                <a:spcPts val="1200"/>
              </a:spcBef>
              <a:spcAft>
                <a:spcPts val="600"/>
              </a:spcAft>
              <a:buFont typeface="Wingdings" panose="05000000000000000000" pitchFamily="2" charset="2"/>
              <a:buChar char="q"/>
            </a:pPr>
            <a:r>
              <a:rPr lang="en-US" sz="2200" dirty="0">
                <a:solidFill>
                  <a:schemeClr val="accent6"/>
                </a:solidFill>
                <a:latin typeface="Arial" charset="0"/>
                <a:ea typeface="ヒラギノ角ゴ Pro W3" charset="-128"/>
                <a:cs typeface="ヒラギノ角ゴ Pro W3" charset="-128"/>
              </a:rPr>
              <a:t>Prohibition on using the work of an external expert if deemed not CCO</a:t>
            </a:r>
          </a:p>
          <a:p>
            <a:pPr marL="625475" indent="-625475" eaLnBrk="0" fontAlgn="base" hangingPunct="0">
              <a:spcBef>
                <a:spcPts val="1200"/>
              </a:spcBef>
              <a:spcAft>
                <a:spcPts val="600"/>
              </a:spcAft>
              <a:buFont typeface="Wingdings" panose="05000000000000000000" pitchFamily="2" charset="2"/>
              <a:buChar char="q"/>
            </a:pPr>
            <a:r>
              <a:rPr lang="en-US" sz="2200" dirty="0">
                <a:solidFill>
                  <a:schemeClr val="accent6"/>
                </a:solidFill>
                <a:latin typeface="Arial" charset="0"/>
                <a:ea typeface="ヒラギノ角ゴ Pro W3" charset="-128"/>
                <a:cs typeface="ヒラギノ角ゴ Pro W3" charset="-128"/>
              </a:rPr>
              <a:t>Additional objectivity requirements for an audit or other assurance engagement</a:t>
            </a:r>
          </a:p>
        </p:txBody>
      </p:sp>
      <p:sp>
        <p:nvSpPr>
          <p:cNvPr id="22" name="TextBox 21">
            <a:extLst>
              <a:ext uri="{FF2B5EF4-FFF2-40B4-BE49-F238E27FC236}">
                <a16:creationId xmlns:a16="http://schemas.microsoft.com/office/drawing/2014/main" id="{64D7A5E3-F4C7-AB13-2505-744715CB6B44}"/>
              </a:ext>
            </a:extLst>
          </p:cNvPr>
          <p:cNvSpPr txBox="1"/>
          <p:nvPr/>
        </p:nvSpPr>
        <p:spPr>
          <a:xfrm>
            <a:off x="4433777" y="2020186"/>
            <a:ext cx="7453423" cy="890723"/>
          </a:xfrm>
          <a:prstGeom prst="rect">
            <a:avLst/>
          </a:prstGeom>
          <a:ln w="31750">
            <a:solidFill>
              <a:schemeClr val="accent6">
                <a:lumMod val="20000"/>
                <a:lumOff val="80000"/>
              </a:schemeClr>
            </a:solidFill>
          </a:ln>
        </p:spPr>
        <p:txBody>
          <a:bodyPr vert="horz" wrap="square" lIns="91440" tIns="45720" rIns="91440" bIns="45720" rtlCol="0" anchor="ctr">
            <a:noAutofit/>
          </a:bodyPr>
          <a:lstStyle/>
          <a:p>
            <a:pPr algn="ctr"/>
            <a:r>
              <a:rPr lang="en-US" sz="3600" b="1" dirty="0">
                <a:solidFill>
                  <a:srgbClr val="0B5494"/>
                </a:solidFill>
                <a:latin typeface="Arial"/>
                <a:cs typeface="Arial"/>
              </a:rPr>
              <a:t>Significant Areas</a:t>
            </a:r>
            <a:endParaRPr lang="en-US" sz="3600" b="1" dirty="0">
              <a:solidFill>
                <a:srgbClr val="0B5494"/>
              </a:solidFill>
              <a:highlight>
                <a:srgbClr val="FFFF00"/>
              </a:highlight>
              <a:latin typeface="Arial"/>
              <a:cs typeface="Arial"/>
            </a:endParaRPr>
          </a:p>
        </p:txBody>
      </p:sp>
      <p:sp>
        <p:nvSpPr>
          <p:cNvPr id="2" name="TextBox 1">
            <a:extLst>
              <a:ext uri="{FF2B5EF4-FFF2-40B4-BE49-F238E27FC236}">
                <a16:creationId xmlns:a16="http://schemas.microsoft.com/office/drawing/2014/main" id="{239331F0-DDD2-33AC-9D0F-D5EBF24D35B7}"/>
              </a:ext>
            </a:extLst>
          </p:cNvPr>
          <p:cNvSpPr txBox="1"/>
          <p:nvPr/>
        </p:nvSpPr>
        <p:spPr>
          <a:xfrm>
            <a:off x="393145" y="4312118"/>
            <a:ext cx="3913306" cy="2044232"/>
          </a:xfrm>
          <a:prstGeom prst="rect">
            <a:avLst/>
          </a:prstGeom>
          <a:solidFill>
            <a:schemeClr val="bg1">
              <a:lumMod val="75000"/>
            </a:schemeClr>
          </a:solidFill>
        </p:spPr>
        <p:txBody>
          <a:bodyPr vert="horz" wrap="square" lIns="91440" tIns="45720" rIns="0" bIns="45720" rtlCol="0" anchor="ctr">
            <a:noAutofit/>
          </a:bodyPr>
          <a:lstStyle/>
          <a:p>
            <a:pPr marL="342900" indent="-342900" algn="l">
              <a:spcBef>
                <a:spcPts val="600"/>
              </a:spcBef>
              <a:buFont typeface="Arial" panose="020B0604020202020204" pitchFamily="34" charset="0"/>
              <a:buChar char="•"/>
            </a:pPr>
            <a:r>
              <a:rPr lang="en-US" sz="2000" dirty="0">
                <a:solidFill>
                  <a:schemeClr val="accent6"/>
                </a:solidFill>
                <a:effectLst/>
                <a:latin typeface="Arial" panose="020B0604020202020204" pitchFamily="34" charset="0"/>
                <a:ea typeface="Arial Unicode MS"/>
              </a:rPr>
              <a:t>Suggestions to refine text</a:t>
            </a:r>
          </a:p>
          <a:p>
            <a:pPr marL="342900" indent="-342900" algn="l">
              <a:spcBef>
                <a:spcPts val="600"/>
              </a:spcBef>
              <a:buFont typeface="Arial" panose="020B0604020202020204" pitchFamily="34" charset="0"/>
              <a:buChar char="•"/>
            </a:pPr>
            <a:r>
              <a:rPr lang="en-US" sz="2000" dirty="0">
                <a:solidFill>
                  <a:schemeClr val="accent6"/>
                </a:solidFill>
                <a:effectLst/>
                <a:latin typeface="Arial" panose="020B0604020202020204" pitchFamily="34" charset="0"/>
                <a:ea typeface="Arial Unicode MS"/>
              </a:rPr>
              <a:t>Areas of clarification</a:t>
            </a:r>
          </a:p>
          <a:p>
            <a:pPr marL="342900" indent="-342900" algn="l">
              <a:spcBef>
                <a:spcPts val="600"/>
              </a:spcBef>
              <a:buFont typeface="Arial" panose="020B0604020202020204" pitchFamily="34" charset="0"/>
              <a:buChar char="•"/>
            </a:pPr>
            <a:r>
              <a:rPr lang="en-US" sz="2000" dirty="0">
                <a:solidFill>
                  <a:schemeClr val="accent6"/>
                </a:solidFill>
                <a:latin typeface="Arial" panose="020B0604020202020204" pitchFamily="34" charset="0"/>
              </a:rPr>
              <a:t>Suggestions to develop non-authoritative materials</a:t>
            </a:r>
            <a:endParaRPr lang="en-US" sz="2000" dirty="0">
              <a:solidFill>
                <a:schemeClr val="accent6"/>
              </a:solidFill>
            </a:endParaRPr>
          </a:p>
        </p:txBody>
      </p:sp>
    </p:spTree>
    <p:extLst>
      <p:ext uri="{BB962C8B-B14F-4D97-AF65-F5344CB8AC3E}">
        <p14:creationId xmlns:p14="http://schemas.microsoft.com/office/powerpoint/2010/main" val="30998199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49BE089-B64D-8342-5FAB-9F67C5CF7941}"/>
              </a:ext>
            </a:extLst>
          </p:cNvPr>
          <p:cNvSpPr>
            <a:spLocks noGrp="1"/>
          </p:cNvSpPr>
          <p:nvPr>
            <p:ph type="sldNum" sz="quarter" idx="12"/>
          </p:nvPr>
        </p:nvSpPr>
        <p:spPr/>
        <p:txBody>
          <a:bodyPr/>
          <a:lstStyle/>
          <a:p>
            <a:fld id="{A68F81FF-A8B7-8E49-9D5B-3CAD5ADFEE36}" type="slidenum">
              <a:rPr lang="en-US" smtClean="0"/>
              <a:pPr/>
              <a:t>8</a:t>
            </a:fld>
            <a:endParaRPr lang="en-US"/>
          </a:p>
        </p:txBody>
      </p:sp>
      <p:sp>
        <p:nvSpPr>
          <p:cNvPr id="4" name="Title 3">
            <a:extLst>
              <a:ext uri="{FF2B5EF4-FFF2-40B4-BE49-F238E27FC236}">
                <a16:creationId xmlns:a16="http://schemas.microsoft.com/office/drawing/2014/main" id="{5CB9C1BE-D6EC-63A3-D77F-3325445F9EA4}"/>
              </a:ext>
            </a:extLst>
          </p:cNvPr>
          <p:cNvSpPr>
            <a:spLocks noGrp="1"/>
          </p:cNvSpPr>
          <p:nvPr>
            <p:ph type="title"/>
          </p:nvPr>
        </p:nvSpPr>
        <p:spPr/>
        <p:txBody>
          <a:bodyPr/>
          <a:lstStyle/>
          <a:p>
            <a:r>
              <a:rPr lang="en-US" dirty="0">
                <a:latin typeface="+mj-lt"/>
              </a:rPr>
              <a:t>Definitions</a:t>
            </a:r>
          </a:p>
        </p:txBody>
      </p:sp>
    </p:spTree>
    <p:extLst>
      <p:ext uri="{BB962C8B-B14F-4D97-AF65-F5344CB8AC3E}">
        <p14:creationId xmlns:p14="http://schemas.microsoft.com/office/powerpoint/2010/main" val="1330307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9</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36374"/>
            <a:ext cx="11579441" cy="1068518"/>
          </a:xfrm>
        </p:spPr>
        <p:txBody>
          <a:bodyPr>
            <a:normAutofit/>
          </a:bodyPr>
          <a:lstStyle/>
          <a:p>
            <a:r>
              <a:rPr lang="en-US">
                <a:latin typeface="+mj-lt"/>
              </a:rPr>
              <a:t>Expert, Expertise and External Expert</a:t>
            </a:r>
          </a:p>
        </p:txBody>
      </p:sp>
      <p:sp>
        <p:nvSpPr>
          <p:cNvPr id="3" name="TextBox 2">
            <a:extLst>
              <a:ext uri="{FF2B5EF4-FFF2-40B4-BE49-F238E27FC236}">
                <a16:creationId xmlns:a16="http://schemas.microsoft.com/office/drawing/2014/main" id="{1449BBEC-6032-4806-D576-8ABEE39D3587}"/>
              </a:ext>
            </a:extLst>
          </p:cNvPr>
          <p:cNvSpPr txBox="1"/>
          <p:nvPr/>
        </p:nvSpPr>
        <p:spPr>
          <a:xfrm>
            <a:off x="612557" y="2011498"/>
            <a:ext cx="10498465" cy="3922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342900" indent="-342900" algn="just">
              <a:lnSpc>
                <a:spcPct val="114000"/>
              </a:lnSpc>
              <a:spcBef>
                <a:spcPts val="600"/>
              </a:spcBef>
              <a:spcAft>
                <a:spcPts val="600"/>
              </a:spcAft>
              <a:buFont typeface="Wingdings" panose="05000000000000000000" pitchFamily="2" charset="2"/>
              <a:buChar char="Ø"/>
            </a:pPr>
            <a:r>
              <a:rPr lang="en-US" sz="1900" b="1" dirty="0">
                <a:solidFill>
                  <a:schemeClr val="accent4"/>
                </a:solidFill>
                <a:latin typeface="+mj-lt"/>
                <a:ea typeface="Arial"/>
                <a:cs typeface="Arial"/>
                <a:sym typeface="Arial"/>
              </a:rPr>
              <a:t>Reserve</a:t>
            </a:r>
            <a:r>
              <a:rPr lang="en-US" sz="1900" b="1" dirty="0">
                <a:solidFill>
                  <a:schemeClr val="accent4"/>
                </a:solidFill>
                <a:latin typeface="+mj-lt"/>
                <a:cs typeface="Arial"/>
                <a:sym typeface="Arial"/>
              </a:rPr>
              <a:t>d support, with comments on:</a:t>
            </a:r>
          </a:p>
          <a:p>
            <a:pPr marL="509588" lvl="1" indent="-457200" algn="just">
              <a:lnSpc>
                <a:spcPct val="114000"/>
              </a:lnSpc>
              <a:spcBef>
                <a:spcPts val="600"/>
              </a:spcBef>
              <a:spcAft>
                <a:spcPts val="600"/>
              </a:spcAft>
              <a:buFont typeface="+mj-lt"/>
              <a:buAutoNum type="arabicPeriod"/>
            </a:pPr>
            <a:r>
              <a:rPr kumimoji="0" lang="en-US" sz="1900" b="0" i="0" u="none" strike="noStrike" cap="none" spc="0" normalizeH="0" baseline="0" dirty="0">
                <a:ln>
                  <a:noFill/>
                </a:ln>
                <a:effectLst/>
                <a:uFillTx/>
                <a:latin typeface="+mj-lt"/>
                <a:ea typeface="Arial"/>
                <a:cs typeface="Arial"/>
                <a:sym typeface="Arial"/>
              </a:rPr>
              <a:t>Element of </a:t>
            </a:r>
            <a:r>
              <a:rPr kumimoji="0" lang="en-US" sz="1900" b="0" i="1" u="none" strike="noStrike" cap="none" spc="0" normalizeH="0" baseline="0" dirty="0">
                <a:ln>
                  <a:noFill/>
                </a:ln>
                <a:effectLst/>
                <a:uFillTx/>
                <a:latin typeface="+mj-lt"/>
                <a:ea typeface="Arial"/>
                <a:cs typeface="Arial"/>
                <a:sym typeface="Arial"/>
              </a:rPr>
              <a:t>experience</a:t>
            </a:r>
            <a:r>
              <a:rPr kumimoji="0" lang="en-US" sz="1900" b="0" i="0" u="none" strike="noStrike" cap="none" spc="0" normalizeH="0" baseline="0" dirty="0">
                <a:ln>
                  <a:noFill/>
                </a:ln>
                <a:effectLst/>
                <a:uFillTx/>
                <a:latin typeface="+mj-lt"/>
                <a:ea typeface="Arial"/>
                <a:cs typeface="Arial"/>
                <a:sym typeface="Arial"/>
              </a:rPr>
              <a:t> to be included in the </a:t>
            </a:r>
            <a:r>
              <a:rPr lang="en-US" sz="1900" dirty="0">
                <a:latin typeface="+mj-lt"/>
                <a:ea typeface="Arial"/>
                <a:cs typeface="Arial"/>
                <a:sym typeface="Arial"/>
              </a:rPr>
              <a:t>IESBA’s </a:t>
            </a:r>
            <a:r>
              <a:rPr kumimoji="0" lang="en-US" sz="1900" b="0" i="0" u="none" strike="noStrike" cap="none" spc="0" normalizeH="0" baseline="0" dirty="0">
                <a:ln>
                  <a:noFill/>
                </a:ln>
                <a:effectLst/>
                <a:uFillTx/>
                <a:latin typeface="+mj-lt"/>
                <a:ea typeface="Arial"/>
                <a:cs typeface="Arial"/>
                <a:sym typeface="Arial"/>
              </a:rPr>
              <a:t>definition of Expertise to be consistent with IAASB’s definition of Expertise in ISA 620</a:t>
            </a:r>
          </a:p>
          <a:p>
            <a:pPr marL="509588" lvl="1" indent="-457200" algn="just">
              <a:lnSpc>
                <a:spcPct val="114000"/>
              </a:lnSpc>
              <a:spcBef>
                <a:spcPts val="600"/>
              </a:spcBef>
              <a:spcAft>
                <a:spcPts val="600"/>
              </a:spcAft>
              <a:buFont typeface="+mj-lt"/>
              <a:buAutoNum type="arabicPeriod"/>
            </a:pPr>
            <a:r>
              <a:rPr kumimoji="0" lang="en-US" sz="1900" b="0" i="0" u="none" strike="noStrike" cap="none" spc="0" normalizeH="0" baseline="0" dirty="0">
                <a:ln>
                  <a:noFill/>
                </a:ln>
                <a:effectLst/>
                <a:uFillTx/>
                <a:latin typeface="+mj-lt"/>
                <a:ea typeface="Arial"/>
                <a:cs typeface="Arial"/>
                <a:sym typeface="Arial"/>
              </a:rPr>
              <a:t>Whether the definition of Expert covers the use of subcontractors in a non-assurance service (NAS)</a:t>
            </a:r>
          </a:p>
          <a:p>
            <a:pPr marL="509588" lvl="1" indent="-457200" algn="just">
              <a:lnSpc>
                <a:spcPct val="114000"/>
              </a:lnSpc>
              <a:spcBef>
                <a:spcPts val="600"/>
              </a:spcBef>
              <a:spcAft>
                <a:spcPts val="600"/>
              </a:spcAft>
              <a:buFont typeface="+mj-lt"/>
              <a:buAutoNum type="arabicPeriod"/>
            </a:pPr>
            <a:r>
              <a:rPr lang="en-US" sz="1900" dirty="0">
                <a:latin typeface="+mj-lt"/>
                <a:ea typeface="Arial"/>
                <a:cs typeface="Arial"/>
                <a:sym typeface="Arial"/>
              </a:rPr>
              <a:t>Whether the term </a:t>
            </a:r>
            <a:r>
              <a:rPr lang="en-US" sz="1900" i="1" dirty="0">
                <a:latin typeface="+mj-lt"/>
                <a:ea typeface="Arial"/>
                <a:cs typeface="Arial"/>
                <a:sym typeface="Arial"/>
              </a:rPr>
              <a:t>competence</a:t>
            </a:r>
            <a:r>
              <a:rPr lang="en-US" sz="1900" dirty="0">
                <a:latin typeface="+mj-lt"/>
                <a:ea typeface="Arial"/>
                <a:cs typeface="Arial"/>
                <a:sym typeface="Arial"/>
              </a:rPr>
              <a:t> in the definition of Expert equates to the definition of Expertise</a:t>
            </a:r>
            <a:endParaRPr kumimoji="0" lang="en-US" sz="1900" b="0" i="0" u="none" strike="noStrike" cap="none" spc="0" normalizeH="0" baseline="0" dirty="0">
              <a:ln>
                <a:noFill/>
              </a:ln>
              <a:effectLst/>
              <a:uFillTx/>
              <a:latin typeface="+mj-lt"/>
              <a:ea typeface="Arial"/>
              <a:cs typeface="Arial"/>
              <a:sym typeface="Arial"/>
            </a:endParaRPr>
          </a:p>
          <a:p>
            <a:pPr marL="509588" lvl="1" indent="-457200" algn="just">
              <a:lnSpc>
                <a:spcPct val="114000"/>
              </a:lnSpc>
              <a:spcBef>
                <a:spcPts val="600"/>
              </a:spcBef>
              <a:spcAft>
                <a:spcPts val="600"/>
              </a:spcAft>
              <a:buFont typeface="+mj-lt"/>
              <a:buAutoNum type="arabicPeriod"/>
            </a:pPr>
            <a:r>
              <a:rPr kumimoji="0" lang="en-US" sz="1900" b="0" i="0" u="none" strike="noStrike" cap="none" spc="0" normalizeH="0" baseline="0" dirty="0">
                <a:ln>
                  <a:noFill/>
                </a:ln>
                <a:effectLst/>
                <a:uFillTx/>
                <a:latin typeface="+mj-lt"/>
                <a:ea typeface="Arial"/>
                <a:cs typeface="Arial"/>
                <a:sym typeface="Arial"/>
              </a:rPr>
              <a:t>N</a:t>
            </a:r>
            <a:r>
              <a:rPr lang="en-US" sz="1900" dirty="0">
                <a:latin typeface="+mj-lt"/>
                <a:ea typeface="Arial"/>
                <a:cs typeface="Arial"/>
                <a:sym typeface="Arial"/>
              </a:rPr>
              <a:t>eed for c</a:t>
            </a:r>
            <a:r>
              <a:rPr kumimoji="0" lang="en-US" sz="1900" b="0" i="0" u="none" strike="noStrike" cap="none" spc="0" normalizeH="0" baseline="0" dirty="0">
                <a:ln>
                  <a:noFill/>
                </a:ln>
                <a:effectLst/>
                <a:uFillTx/>
                <a:latin typeface="+mj-lt"/>
                <a:ea typeface="Arial"/>
                <a:cs typeface="Arial"/>
                <a:sym typeface="Arial"/>
              </a:rPr>
              <a:t>larification of the flowchart to classify </a:t>
            </a:r>
            <a:r>
              <a:rPr lang="en-US" sz="1900" dirty="0">
                <a:latin typeface="+mj-lt"/>
                <a:ea typeface="Arial"/>
                <a:cs typeface="Arial"/>
                <a:sym typeface="Arial"/>
              </a:rPr>
              <a:t>different types of experts used in an audit engagement </a:t>
            </a:r>
            <a:r>
              <a:rPr kumimoji="0" lang="en-US" sz="1900" b="0" i="0" u="none" strike="noStrike" cap="none" spc="0" normalizeH="0" baseline="0" dirty="0">
                <a:ln>
                  <a:noFill/>
                </a:ln>
                <a:effectLst/>
                <a:uFillTx/>
                <a:latin typeface="+mj-lt"/>
                <a:ea typeface="Arial"/>
                <a:cs typeface="Arial"/>
                <a:sym typeface="Arial"/>
              </a:rPr>
              <a:t>(see Appendix 1 of the EM)</a:t>
            </a:r>
          </a:p>
          <a:p>
            <a:pPr marL="509588" lvl="1" indent="-457200" algn="just">
              <a:lnSpc>
                <a:spcPct val="114000"/>
              </a:lnSpc>
              <a:spcBef>
                <a:spcPts val="600"/>
              </a:spcBef>
              <a:spcAft>
                <a:spcPts val="600"/>
              </a:spcAft>
              <a:buFont typeface="Arial" panose="020B0604020202020204" pitchFamily="34" charset="0"/>
              <a:buChar char="•"/>
            </a:pPr>
            <a:endParaRPr kumimoji="0" lang="en-US" sz="1900" b="0" i="1" u="none" strike="noStrike" cap="none" spc="0" normalizeH="0" baseline="0" dirty="0">
              <a:ln>
                <a:noFill/>
              </a:ln>
              <a:effectLst/>
              <a:uFillTx/>
              <a:latin typeface="+mj-lt"/>
              <a:ea typeface="Arial"/>
              <a:cs typeface="Arial"/>
              <a:sym typeface="Arial"/>
            </a:endParaRPr>
          </a:p>
        </p:txBody>
      </p:sp>
      <p:sp>
        <p:nvSpPr>
          <p:cNvPr id="5" name="TextBox 4">
            <a:extLst>
              <a:ext uri="{FF2B5EF4-FFF2-40B4-BE49-F238E27FC236}">
                <a16:creationId xmlns:a16="http://schemas.microsoft.com/office/drawing/2014/main" id="{1B969A33-6011-7A92-479A-7D891F564A37}"/>
              </a:ext>
            </a:extLst>
          </p:cNvPr>
          <p:cNvSpPr txBox="1"/>
          <p:nvPr/>
        </p:nvSpPr>
        <p:spPr>
          <a:xfrm>
            <a:off x="612558" y="1242057"/>
            <a:ext cx="10498464" cy="769441"/>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117475">
              <a:spcBef>
                <a:spcPts val="600"/>
              </a:spcBef>
              <a:spcAft>
                <a:spcPts val="600"/>
              </a:spcAft>
            </a:pPr>
            <a:r>
              <a:rPr lang="en-US" sz="2000" b="1" dirty="0">
                <a:latin typeface="+mj-lt"/>
                <a:ea typeface="Arial"/>
                <a:cs typeface="Arial"/>
                <a:sym typeface="Arial"/>
              </a:rPr>
              <a:t>ED proposal: New definitions of “Expert” and “Expertise” and revised definition of “External Expert”</a:t>
            </a:r>
            <a:endParaRPr kumimoji="0" lang="en-US" sz="2000" b="0" i="1" u="none" strike="sngStrike" cap="none" spc="0" normalizeH="0" baseline="0" dirty="0">
              <a:ln>
                <a:noFill/>
              </a:ln>
              <a:solidFill>
                <a:srgbClr val="FF0000"/>
              </a:solidFill>
              <a:effectLst/>
              <a:uFillTx/>
              <a:latin typeface="+mj-lt"/>
              <a:ea typeface="Arial"/>
              <a:cs typeface="Arial"/>
              <a:sym typeface="Arial"/>
            </a:endParaRPr>
          </a:p>
        </p:txBody>
      </p:sp>
    </p:spTree>
    <p:extLst>
      <p:ext uri="{BB962C8B-B14F-4D97-AF65-F5344CB8AC3E}">
        <p14:creationId xmlns:p14="http://schemas.microsoft.com/office/powerpoint/2010/main" val="1484462505"/>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432</TotalTime>
  <Words>3842</Words>
  <Application>Microsoft Office PowerPoint</Application>
  <PresentationFormat>Widescreen</PresentationFormat>
  <Paragraphs>448</Paragraphs>
  <Slides>58</Slides>
  <Notes>46</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58</vt:i4>
      </vt:variant>
    </vt:vector>
  </HeadingPairs>
  <TitlesOfParts>
    <vt:vector size="69" baseType="lpstr">
      <vt:lpstr>Arial</vt:lpstr>
      <vt:lpstr>Calibri</vt:lpstr>
      <vt:lpstr>Courier New</vt:lpstr>
      <vt:lpstr>Product Sans Light</vt:lpstr>
      <vt:lpstr>Product Sans Thin</vt:lpstr>
      <vt:lpstr>System Font Regular</vt:lpstr>
      <vt:lpstr>Times New Roman</vt:lpstr>
      <vt:lpstr>Wingdings</vt:lpstr>
      <vt:lpstr>Custom Design</vt:lpstr>
      <vt:lpstr>3_Custom Design</vt:lpstr>
      <vt:lpstr>1_Custom Design</vt:lpstr>
      <vt:lpstr>PowerPoint Presentation</vt:lpstr>
      <vt:lpstr>Objective</vt:lpstr>
      <vt:lpstr>Recap of Outreaches during Exposure Period</vt:lpstr>
      <vt:lpstr>Experts ED Comment Letters (1/2)</vt:lpstr>
      <vt:lpstr>Experts ED Comment Letters (2/2)</vt:lpstr>
      <vt:lpstr>Recap – Experts ED Proposed Ethical Framework</vt:lpstr>
      <vt:lpstr>On Balance, Clear Support for ED Proposals</vt:lpstr>
      <vt:lpstr>Definitions</vt:lpstr>
      <vt:lpstr>Expert, Expertise and External Expert</vt:lpstr>
      <vt:lpstr>1. Include Element of Experience       in Definition of Expertise </vt:lpstr>
      <vt:lpstr>1. Proposed Consequential Amendments (1/5) </vt:lpstr>
      <vt:lpstr>1. Proposed Consequential Amendments (2/5)</vt:lpstr>
      <vt:lpstr>1. Proposed Consequential Amendments (3/5)</vt:lpstr>
      <vt:lpstr>1. Proposed Consequential Amendments (4/5)</vt:lpstr>
      <vt:lpstr>1. Proposed Consequential Amendments (5/5)</vt:lpstr>
      <vt:lpstr>2. Whether an External Expert is        a Subcontractor (1/2)</vt:lpstr>
      <vt:lpstr>2. Whether an External Expert is        a Subcontractor (2/2)</vt:lpstr>
      <vt:lpstr>PowerPoint Presentation</vt:lpstr>
      <vt:lpstr>3. Competence vs Expertise (1/2)</vt:lpstr>
      <vt:lpstr>3. Competence vs Expertise (2/2)</vt:lpstr>
      <vt:lpstr>4. Clarification to Flowchart</vt:lpstr>
      <vt:lpstr>PowerPoint Presentation</vt:lpstr>
      <vt:lpstr>CCO Approach</vt:lpstr>
      <vt:lpstr>CCO Approach</vt:lpstr>
      <vt:lpstr>1. Continuous/Regular CCO Assessment (1/2)</vt:lpstr>
      <vt:lpstr>PowerPoint Presentation</vt:lpstr>
      <vt:lpstr>2. Clarification of CCO Approach for NAS (1/2)</vt:lpstr>
      <vt:lpstr>2. Clarification of CCO Approach for NAS (2/2)</vt:lpstr>
      <vt:lpstr>3. Duplication with IAASB Standards </vt:lpstr>
      <vt:lpstr>4. Timing of CCO evaluation</vt:lpstr>
      <vt:lpstr>5. Consideration of Safeguards (1/4)</vt:lpstr>
      <vt:lpstr>5. Consideration of Safeguards (2/4)</vt:lpstr>
      <vt:lpstr>PowerPoint Presentation</vt:lpstr>
      <vt:lpstr>5. Consideration of Safeguards (4/4)</vt:lpstr>
      <vt:lpstr>Prohibition</vt:lpstr>
      <vt:lpstr>Prohibition</vt:lpstr>
      <vt:lpstr>1-3. Concluding on CCO Evaluation</vt:lpstr>
      <vt:lpstr>1-3. Concluding on CCO Evaluation</vt:lpstr>
      <vt:lpstr>4. Application of Professional Judgment</vt:lpstr>
      <vt:lpstr>5. Perceived Encroachment/  Inconsistency with IAASB Standards (1/2)</vt:lpstr>
      <vt:lpstr>5. Perceived Encroachment/  Inconsistency with IAASB Standards (2/2)</vt:lpstr>
      <vt:lpstr>Updated IESBA Bridge to IAASB (1/2)</vt:lpstr>
      <vt:lpstr>Updated IESBA Bridge to IAASB (2/2)</vt:lpstr>
      <vt:lpstr>6. Consideration of Alternative Procedures</vt:lpstr>
      <vt:lpstr>Additional Objectivity Requirements</vt:lpstr>
      <vt:lpstr>Additional Objectivity Requirements (1/2)</vt:lpstr>
      <vt:lpstr>Additional Objectivity Requirements (2/2)</vt:lpstr>
      <vt:lpstr>Other Matters</vt:lpstr>
      <vt:lpstr>Sustainability Examples of Expert Work</vt:lpstr>
      <vt:lpstr>PowerPoint Presentation</vt:lpstr>
      <vt:lpstr>Effective Date and  Transitional Provisions</vt:lpstr>
      <vt:lpstr>PowerPoint Presentation</vt:lpstr>
      <vt:lpstr>Sections 390 and 290</vt:lpstr>
      <vt:lpstr>PowerPoint Presentation</vt:lpstr>
      <vt:lpstr>Next Steps</vt:lpstr>
      <vt:lpstr>Next Steps</vt:lpstr>
      <vt:lpstr>Questions/ Comments</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Kam Leung</cp:lastModifiedBy>
  <cp:revision>7</cp:revision>
  <cp:lastPrinted>2020-01-09T14:46:46Z</cp:lastPrinted>
  <dcterms:created xsi:type="dcterms:W3CDTF">2018-10-18T19:25:41Z</dcterms:created>
  <dcterms:modified xsi:type="dcterms:W3CDTF">2024-09-18T19:23:47Z</dcterms:modified>
  <cp:category/>
</cp:coreProperties>
</file>