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5" r:id="rId5"/>
    <p:sldMasterId id="2147483691" r:id="rId6"/>
  </p:sldMasterIdLst>
  <p:notesMasterIdLst>
    <p:notesMasterId r:id="rId61"/>
  </p:notesMasterIdLst>
  <p:sldIdLst>
    <p:sldId id="1033" r:id="rId7"/>
    <p:sldId id="2147472098" r:id="rId8"/>
    <p:sldId id="2147472094" r:id="rId9"/>
    <p:sldId id="2147472096" r:id="rId10"/>
    <p:sldId id="2147472097" r:id="rId11"/>
    <p:sldId id="2147471903" r:id="rId12"/>
    <p:sldId id="2147471911" r:id="rId13"/>
    <p:sldId id="2147472106" r:id="rId14"/>
    <p:sldId id="2147472119" r:id="rId15"/>
    <p:sldId id="2147471901" r:id="rId16"/>
    <p:sldId id="2147472103" r:id="rId17"/>
    <p:sldId id="2147472152" r:id="rId18"/>
    <p:sldId id="2147472104" r:id="rId19"/>
    <p:sldId id="2147472108" r:id="rId20"/>
    <p:sldId id="2147472099" r:id="rId21"/>
    <p:sldId id="2147472100" r:id="rId22"/>
    <p:sldId id="2147471906" r:id="rId23"/>
    <p:sldId id="2147471915" r:id="rId24"/>
    <p:sldId id="2147471916" r:id="rId25"/>
    <p:sldId id="2147471910" r:id="rId26"/>
    <p:sldId id="2147472114" r:id="rId27"/>
    <p:sldId id="2147472109" r:id="rId28"/>
    <p:sldId id="2147472101" r:id="rId29"/>
    <p:sldId id="2147472110" r:id="rId30"/>
    <p:sldId id="2147472111" r:id="rId31"/>
    <p:sldId id="2147472115" r:id="rId32"/>
    <p:sldId id="2147472116" r:id="rId33"/>
    <p:sldId id="2147472135" r:id="rId34"/>
    <p:sldId id="2147472121" r:id="rId35"/>
    <p:sldId id="2147472122" r:id="rId36"/>
    <p:sldId id="2147472123" r:id="rId37"/>
    <p:sldId id="2147472136" r:id="rId38"/>
    <p:sldId id="2147472124" r:id="rId39"/>
    <p:sldId id="2147472125" r:id="rId40"/>
    <p:sldId id="2147472126" r:id="rId41"/>
    <p:sldId id="2147472127" r:id="rId42"/>
    <p:sldId id="2147472137" r:id="rId43"/>
    <p:sldId id="2147472128" r:id="rId44"/>
    <p:sldId id="2147472130" r:id="rId45"/>
    <p:sldId id="2147472133" r:id="rId46"/>
    <p:sldId id="2147472131" r:id="rId47"/>
    <p:sldId id="2147472146" r:id="rId48"/>
    <p:sldId id="2147472147" r:id="rId49"/>
    <p:sldId id="2147472129" r:id="rId50"/>
    <p:sldId id="2147472145" r:id="rId51"/>
    <p:sldId id="2147472138" r:id="rId52"/>
    <p:sldId id="2147472149" r:id="rId53"/>
    <p:sldId id="2147472148" r:id="rId54"/>
    <p:sldId id="2147472139" r:id="rId55"/>
    <p:sldId id="2147472143" r:id="rId56"/>
    <p:sldId id="2147472150" r:id="rId57"/>
    <p:sldId id="2147472141" r:id="rId58"/>
    <p:sldId id="2147472151" r:id="rId59"/>
    <p:sldId id="2147472144"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607421F1-7BFB-BDC8-A8B4-DD717C6C0C7B}" name="Keith Billing" initials="KB" userId="S::k.billing@frc.org.uk::b5e9eaf5-1c17-4d9e-874f-0a8fd44cef0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ECB237-973D-4A7C-9EC2-3095171A127C}" v="4" dt="2024-09-16T11:25:35.5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4" d="100"/>
          <a:sy n="94" d="100"/>
        </p:scale>
        <p:origin x="4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microsoft.com/office/2018/10/relationships/authors" Target="author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7B3C8D-9BBC-446A-A342-11E8ABD09CB4}"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1A253094-005E-42D9-8184-9D5AAD032173}">
      <dgm:prSet phldrT="[Text]" custT="1"/>
      <dgm:spPr/>
      <dgm:t>
        <a:bodyPr/>
        <a:lstStyle/>
        <a:p>
          <a:r>
            <a:rPr lang="en-US" sz="2400">
              <a:latin typeface="+mj-lt"/>
            </a:rPr>
            <a:t>Component</a:t>
          </a:r>
        </a:p>
      </dgm:t>
    </dgm:pt>
    <dgm:pt modelId="{2FF9B230-9738-403B-8002-736C14451722}" type="parTrans" cxnId="{69B80D42-9B1C-4AE4-BC03-94BEB7B52F9F}">
      <dgm:prSet/>
      <dgm:spPr/>
      <dgm:t>
        <a:bodyPr/>
        <a:lstStyle/>
        <a:p>
          <a:endParaRPr lang="en-US"/>
        </a:p>
      </dgm:t>
    </dgm:pt>
    <dgm:pt modelId="{67BF3995-5B22-47F4-888F-1C2250707ED0}" type="sibTrans" cxnId="{69B80D42-9B1C-4AE4-BC03-94BEB7B52F9F}">
      <dgm:prSet/>
      <dgm:spPr/>
      <dgm:t>
        <a:bodyPr/>
        <a:lstStyle/>
        <a:p>
          <a:endParaRPr lang="en-US"/>
        </a:p>
      </dgm:t>
    </dgm:pt>
    <dgm:pt modelId="{1DA51768-DECE-4B3B-8D12-9AE246A36C2D}">
      <dgm:prSet phldrT="[Text]" custT="1"/>
      <dgm:spPr/>
      <dgm: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Component Practitioner</a:t>
          </a:r>
        </a:p>
      </dgm:t>
    </dgm:pt>
    <dgm:pt modelId="{5F98E5FB-0B74-48A0-A1BB-DACAFD75F247}" type="parTrans" cxnId="{A8D39F89-3188-49B0-905D-3CF882493375}">
      <dgm:prSet/>
      <dgm:spPr/>
      <dgm:t>
        <a:bodyPr/>
        <a:lstStyle/>
        <a:p>
          <a:endParaRPr lang="en-US"/>
        </a:p>
      </dgm:t>
    </dgm:pt>
    <dgm:pt modelId="{1EAA548A-A71F-43BB-8D98-BA781EE8E2B8}" type="sibTrans" cxnId="{A8D39F89-3188-49B0-905D-3CF882493375}">
      <dgm:prSet/>
      <dgm:spPr/>
      <dgm:t>
        <a:bodyPr/>
        <a:lstStyle/>
        <a:p>
          <a:endParaRPr lang="en-US"/>
        </a:p>
      </dgm:t>
    </dgm:pt>
    <dgm:pt modelId="{354062F9-1FE2-471C-A9E8-A4C6E1062FBF}">
      <dgm:prSet phldrT="[Text]" custT="1"/>
      <dgm:spPr/>
      <dgm:t>
        <a:bodyPr/>
        <a:lstStyle/>
        <a:p>
          <a:r>
            <a:rPr lang="en-US" sz="2400" kern="1200">
              <a:solidFill>
                <a:srgbClr val="FFFFFF"/>
              </a:solidFill>
              <a:latin typeface="Arial" panose="020B0604020202020204"/>
              <a:ea typeface="+mn-ea"/>
              <a:cs typeface="+mn-cs"/>
            </a:rPr>
            <a:t>Group</a:t>
          </a:r>
        </a:p>
      </dgm:t>
    </dgm:pt>
    <dgm:pt modelId="{F5064D26-FE10-45B7-9D39-EB709565AA90}" type="parTrans" cxnId="{4C591CC9-27DD-4F66-8CD5-7B1BB8DEF441}">
      <dgm:prSet/>
      <dgm:spPr/>
      <dgm:t>
        <a:bodyPr/>
        <a:lstStyle/>
        <a:p>
          <a:endParaRPr lang="en-US"/>
        </a:p>
      </dgm:t>
    </dgm:pt>
    <dgm:pt modelId="{256EDBF8-B83A-463F-910A-65400238B699}" type="sibTrans" cxnId="{4C591CC9-27DD-4F66-8CD5-7B1BB8DEF441}">
      <dgm:prSet/>
      <dgm:spPr/>
      <dgm:t>
        <a:bodyPr/>
        <a:lstStyle/>
        <a:p>
          <a:endParaRPr lang="en-US"/>
        </a:p>
      </dgm:t>
    </dgm:pt>
    <dgm:pt modelId="{629C0E56-A141-409C-984C-BB48C5E2659B}">
      <dgm:prSet phldrT="[Text]" custT="1"/>
      <dgm:spPr/>
      <dgm:t>
        <a:bodyPr/>
        <a:lstStyle/>
        <a:p>
          <a:pPr marL="0" lvl="0" indent="0" algn="ctr" defTabSz="1066800">
            <a:lnSpc>
              <a:spcPct val="90000"/>
            </a:lnSpc>
            <a:spcBef>
              <a:spcPct val="0"/>
            </a:spcBef>
            <a:spcAft>
              <a:spcPct val="35000"/>
            </a:spcAft>
            <a:buNone/>
          </a:pPr>
          <a:r>
            <a:rPr lang="en-US" sz="2000" kern="1200">
              <a:solidFill>
                <a:srgbClr val="FFFFFF"/>
              </a:solidFill>
              <a:latin typeface="Arial" panose="020B0604020202020204"/>
              <a:ea typeface="+mn-ea"/>
              <a:cs typeface="+mn-cs"/>
            </a:rPr>
            <a:t>Group Sustainability Assurance Engagements</a:t>
          </a:r>
        </a:p>
      </dgm:t>
    </dgm:pt>
    <dgm:pt modelId="{937BB5C8-A2B6-4ED0-8312-E393E72723DF}" type="parTrans" cxnId="{204ADA10-C9A3-41F4-BCEA-4487CD88C318}">
      <dgm:prSet/>
      <dgm:spPr/>
      <dgm:t>
        <a:bodyPr/>
        <a:lstStyle/>
        <a:p>
          <a:endParaRPr lang="en-US"/>
        </a:p>
      </dgm:t>
    </dgm:pt>
    <dgm:pt modelId="{E78A19DE-E1A0-4325-B961-C29041B23C4B}" type="sibTrans" cxnId="{204ADA10-C9A3-41F4-BCEA-4487CD88C318}">
      <dgm:prSet/>
      <dgm:spPr/>
      <dgm:t>
        <a:bodyPr/>
        <a:lstStyle/>
        <a:p>
          <a:endParaRPr lang="en-US"/>
        </a:p>
      </dgm:t>
    </dgm:pt>
    <dgm:pt modelId="{9D18553B-7098-46A8-8098-1230B42527BD}">
      <dgm:prSet phldrT="[Text]" custT="1"/>
      <dgm:spPr/>
      <dgm: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Group Sustainability Information</a:t>
          </a:r>
        </a:p>
      </dgm:t>
    </dgm:pt>
    <dgm:pt modelId="{7306D102-5BFC-46CF-9B7C-84FA1B1CC6AD}" type="parTrans" cxnId="{232B8425-3F57-4553-9187-7F4A4C42871D}">
      <dgm:prSet/>
      <dgm:spPr/>
      <dgm:t>
        <a:bodyPr/>
        <a:lstStyle/>
        <a:p>
          <a:endParaRPr lang="en-US"/>
        </a:p>
      </dgm:t>
    </dgm:pt>
    <dgm:pt modelId="{8CD81E13-F44C-47A4-BBE5-DF8028660F6C}" type="sibTrans" cxnId="{232B8425-3F57-4553-9187-7F4A4C42871D}">
      <dgm:prSet/>
      <dgm:spPr/>
      <dgm:t>
        <a:bodyPr/>
        <a:lstStyle/>
        <a:p>
          <a:endParaRPr lang="en-US"/>
        </a:p>
      </dgm:t>
    </dgm:pt>
    <dgm:pt modelId="{37D4261D-0475-4CBE-9693-6EEC6B4BC825}">
      <dgm:prSet custT="1"/>
      <dgm:spPr/>
      <dgm: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Reporting Boundary</a:t>
          </a:r>
        </a:p>
      </dgm:t>
    </dgm:pt>
    <dgm:pt modelId="{030B778C-E058-4E7C-AEF0-963AA85EF273}" type="parTrans" cxnId="{938BA9AB-0816-4367-A5AF-5D7F10419EBB}">
      <dgm:prSet/>
      <dgm:spPr/>
      <dgm:t>
        <a:bodyPr/>
        <a:lstStyle/>
        <a:p>
          <a:endParaRPr lang="en-US"/>
        </a:p>
      </dgm:t>
    </dgm:pt>
    <dgm:pt modelId="{F485AADE-933D-457A-B3FF-6EF4A1BCC827}" type="sibTrans" cxnId="{938BA9AB-0816-4367-A5AF-5D7F10419EBB}">
      <dgm:prSet/>
      <dgm:spPr/>
      <dgm:t>
        <a:bodyPr/>
        <a:lstStyle/>
        <a:p>
          <a:endParaRPr lang="en-US"/>
        </a:p>
      </dgm:t>
    </dgm:pt>
    <dgm:pt modelId="{88DA0973-5BB1-443F-84E5-F23AC28E7457}" type="pres">
      <dgm:prSet presAssocID="{EC7B3C8D-9BBC-446A-A342-11E8ABD09CB4}" presName="diagram" presStyleCnt="0">
        <dgm:presLayoutVars>
          <dgm:dir/>
          <dgm:resizeHandles val="exact"/>
        </dgm:presLayoutVars>
      </dgm:prSet>
      <dgm:spPr/>
    </dgm:pt>
    <dgm:pt modelId="{8174B4C5-1866-4EF5-B380-C0364E85D272}" type="pres">
      <dgm:prSet presAssocID="{1A253094-005E-42D9-8184-9D5AAD032173}" presName="node" presStyleLbl="node1" presStyleIdx="0" presStyleCnt="6">
        <dgm:presLayoutVars>
          <dgm:bulletEnabled val="1"/>
        </dgm:presLayoutVars>
      </dgm:prSet>
      <dgm:spPr/>
    </dgm:pt>
    <dgm:pt modelId="{2C47D331-AFD5-46AA-A23C-590A459543E1}" type="pres">
      <dgm:prSet presAssocID="{67BF3995-5B22-47F4-888F-1C2250707ED0}" presName="sibTrans" presStyleCnt="0"/>
      <dgm:spPr/>
    </dgm:pt>
    <dgm:pt modelId="{FE679DA8-6D31-441F-8E7B-D98B600D4340}" type="pres">
      <dgm:prSet presAssocID="{1DA51768-DECE-4B3B-8D12-9AE246A36C2D}" presName="node" presStyleLbl="node1" presStyleIdx="1" presStyleCnt="6">
        <dgm:presLayoutVars>
          <dgm:bulletEnabled val="1"/>
        </dgm:presLayoutVars>
      </dgm:prSet>
      <dgm:spPr/>
    </dgm:pt>
    <dgm:pt modelId="{C952630E-4259-4E89-B7A8-3FA3C20D3150}" type="pres">
      <dgm:prSet presAssocID="{1EAA548A-A71F-43BB-8D98-BA781EE8E2B8}" presName="sibTrans" presStyleCnt="0"/>
      <dgm:spPr/>
    </dgm:pt>
    <dgm:pt modelId="{CC153B80-007C-4E62-9D77-1C5BEA15509E}" type="pres">
      <dgm:prSet presAssocID="{354062F9-1FE2-471C-A9E8-A4C6E1062FBF}" presName="node" presStyleLbl="node1" presStyleIdx="2" presStyleCnt="6">
        <dgm:presLayoutVars>
          <dgm:bulletEnabled val="1"/>
        </dgm:presLayoutVars>
      </dgm:prSet>
      <dgm:spPr/>
    </dgm:pt>
    <dgm:pt modelId="{4BA922F6-336E-4AF4-8C69-DC8CB204F09D}" type="pres">
      <dgm:prSet presAssocID="{256EDBF8-B83A-463F-910A-65400238B699}" presName="sibTrans" presStyleCnt="0"/>
      <dgm:spPr/>
    </dgm:pt>
    <dgm:pt modelId="{A0C949C0-DC8A-487E-94A0-A01DBA11E6D1}" type="pres">
      <dgm:prSet presAssocID="{629C0E56-A141-409C-984C-BB48C5E2659B}" presName="node" presStyleLbl="node1" presStyleIdx="3" presStyleCnt="6">
        <dgm:presLayoutVars>
          <dgm:bulletEnabled val="1"/>
        </dgm:presLayoutVars>
      </dgm:prSet>
      <dgm:spPr/>
    </dgm:pt>
    <dgm:pt modelId="{AFE2F3A7-F560-4858-8A4C-DF9EAFB36506}" type="pres">
      <dgm:prSet presAssocID="{E78A19DE-E1A0-4325-B961-C29041B23C4B}" presName="sibTrans" presStyleCnt="0"/>
      <dgm:spPr/>
    </dgm:pt>
    <dgm:pt modelId="{018F0D11-63DC-4057-977B-6C8D934D6CC9}" type="pres">
      <dgm:prSet presAssocID="{9D18553B-7098-46A8-8098-1230B42527BD}" presName="node" presStyleLbl="node1" presStyleIdx="4" presStyleCnt="6">
        <dgm:presLayoutVars>
          <dgm:bulletEnabled val="1"/>
        </dgm:presLayoutVars>
      </dgm:prSet>
      <dgm:spPr/>
    </dgm:pt>
    <dgm:pt modelId="{47249215-277F-47F1-B205-EAFA6F33C69A}" type="pres">
      <dgm:prSet presAssocID="{8CD81E13-F44C-47A4-BBE5-DF8028660F6C}" presName="sibTrans" presStyleCnt="0"/>
      <dgm:spPr/>
    </dgm:pt>
    <dgm:pt modelId="{95D0FB52-8391-4DCB-9219-F6EB9862EAF9}" type="pres">
      <dgm:prSet presAssocID="{37D4261D-0475-4CBE-9693-6EEC6B4BC825}" presName="node" presStyleLbl="node1" presStyleIdx="5" presStyleCnt="6">
        <dgm:presLayoutVars>
          <dgm:bulletEnabled val="1"/>
        </dgm:presLayoutVars>
      </dgm:prSet>
      <dgm:spPr/>
    </dgm:pt>
  </dgm:ptLst>
  <dgm:cxnLst>
    <dgm:cxn modelId="{CDB1A903-81C0-4726-8F9F-9586D656D29E}" type="presOf" srcId="{9D18553B-7098-46A8-8098-1230B42527BD}" destId="{018F0D11-63DC-4057-977B-6C8D934D6CC9}" srcOrd="0" destOrd="0" presId="urn:microsoft.com/office/officeart/2005/8/layout/default"/>
    <dgm:cxn modelId="{83137804-7880-4F94-A7D5-15F3F52A9147}" type="presOf" srcId="{1A253094-005E-42D9-8184-9D5AAD032173}" destId="{8174B4C5-1866-4EF5-B380-C0364E85D272}" srcOrd="0" destOrd="0" presId="urn:microsoft.com/office/officeart/2005/8/layout/default"/>
    <dgm:cxn modelId="{204ADA10-C9A3-41F4-BCEA-4487CD88C318}" srcId="{EC7B3C8D-9BBC-446A-A342-11E8ABD09CB4}" destId="{629C0E56-A141-409C-984C-BB48C5E2659B}" srcOrd="3" destOrd="0" parTransId="{937BB5C8-A2B6-4ED0-8312-E393E72723DF}" sibTransId="{E78A19DE-E1A0-4325-B961-C29041B23C4B}"/>
    <dgm:cxn modelId="{A42D511B-8AA0-4C4D-A061-501D629CA9EC}" type="presOf" srcId="{1DA51768-DECE-4B3B-8D12-9AE246A36C2D}" destId="{FE679DA8-6D31-441F-8E7B-D98B600D4340}" srcOrd="0" destOrd="0" presId="urn:microsoft.com/office/officeart/2005/8/layout/default"/>
    <dgm:cxn modelId="{232B8425-3F57-4553-9187-7F4A4C42871D}" srcId="{EC7B3C8D-9BBC-446A-A342-11E8ABD09CB4}" destId="{9D18553B-7098-46A8-8098-1230B42527BD}" srcOrd="4" destOrd="0" parTransId="{7306D102-5BFC-46CF-9B7C-84FA1B1CC6AD}" sibTransId="{8CD81E13-F44C-47A4-BBE5-DF8028660F6C}"/>
    <dgm:cxn modelId="{93E13028-D859-44BA-B49D-62F109980A4F}" type="presOf" srcId="{354062F9-1FE2-471C-A9E8-A4C6E1062FBF}" destId="{CC153B80-007C-4E62-9D77-1C5BEA15509E}" srcOrd="0" destOrd="0" presId="urn:microsoft.com/office/officeart/2005/8/layout/default"/>
    <dgm:cxn modelId="{EA17242F-072C-4EFF-B30D-C59939E65746}" type="presOf" srcId="{EC7B3C8D-9BBC-446A-A342-11E8ABD09CB4}" destId="{88DA0973-5BB1-443F-84E5-F23AC28E7457}" srcOrd="0" destOrd="0" presId="urn:microsoft.com/office/officeart/2005/8/layout/default"/>
    <dgm:cxn modelId="{69B80D42-9B1C-4AE4-BC03-94BEB7B52F9F}" srcId="{EC7B3C8D-9BBC-446A-A342-11E8ABD09CB4}" destId="{1A253094-005E-42D9-8184-9D5AAD032173}" srcOrd="0" destOrd="0" parTransId="{2FF9B230-9738-403B-8002-736C14451722}" sibTransId="{67BF3995-5B22-47F4-888F-1C2250707ED0}"/>
    <dgm:cxn modelId="{F7698589-029D-49FE-9570-81862FB503C5}" type="presOf" srcId="{37D4261D-0475-4CBE-9693-6EEC6B4BC825}" destId="{95D0FB52-8391-4DCB-9219-F6EB9862EAF9}" srcOrd="0" destOrd="0" presId="urn:microsoft.com/office/officeart/2005/8/layout/default"/>
    <dgm:cxn modelId="{A8D39F89-3188-49B0-905D-3CF882493375}" srcId="{EC7B3C8D-9BBC-446A-A342-11E8ABD09CB4}" destId="{1DA51768-DECE-4B3B-8D12-9AE246A36C2D}" srcOrd="1" destOrd="0" parTransId="{5F98E5FB-0B74-48A0-A1BB-DACAFD75F247}" sibTransId="{1EAA548A-A71F-43BB-8D98-BA781EE8E2B8}"/>
    <dgm:cxn modelId="{938BA9AB-0816-4367-A5AF-5D7F10419EBB}" srcId="{EC7B3C8D-9BBC-446A-A342-11E8ABD09CB4}" destId="{37D4261D-0475-4CBE-9693-6EEC6B4BC825}" srcOrd="5" destOrd="0" parTransId="{030B778C-E058-4E7C-AEF0-963AA85EF273}" sibTransId="{F485AADE-933D-457A-B3FF-6EF4A1BCC827}"/>
    <dgm:cxn modelId="{4C591CC9-27DD-4F66-8CD5-7B1BB8DEF441}" srcId="{EC7B3C8D-9BBC-446A-A342-11E8ABD09CB4}" destId="{354062F9-1FE2-471C-A9E8-A4C6E1062FBF}" srcOrd="2" destOrd="0" parTransId="{F5064D26-FE10-45B7-9D39-EB709565AA90}" sibTransId="{256EDBF8-B83A-463F-910A-65400238B699}"/>
    <dgm:cxn modelId="{75E327FA-157D-458B-883E-3333FA30898C}" type="presOf" srcId="{629C0E56-A141-409C-984C-BB48C5E2659B}" destId="{A0C949C0-DC8A-487E-94A0-A01DBA11E6D1}" srcOrd="0" destOrd="0" presId="urn:microsoft.com/office/officeart/2005/8/layout/default"/>
    <dgm:cxn modelId="{A93F79A6-2814-4DCA-9D88-588D7F08213E}" type="presParOf" srcId="{88DA0973-5BB1-443F-84E5-F23AC28E7457}" destId="{8174B4C5-1866-4EF5-B380-C0364E85D272}" srcOrd="0" destOrd="0" presId="urn:microsoft.com/office/officeart/2005/8/layout/default"/>
    <dgm:cxn modelId="{A8FAB4B1-6FC1-4EE1-8585-A76E60E07F5B}" type="presParOf" srcId="{88DA0973-5BB1-443F-84E5-F23AC28E7457}" destId="{2C47D331-AFD5-46AA-A23C-590A459543E1}" srcOrd="1" destOrd="0" presId="urn:microsoft.com/office/officeart/2005/8/layout/default"/>
    <dgm:cxn modelId="{E5C9FCDF-0BDE-478E-B00C-58D5688050C4}" type="presParOf" srcId="{88DA0973-5BB1-443F-84E5-F23AC28E7457}" destId="{FE679DA8-6D31-441F-8E7B-D98B600D4340}" srcOrd="2" destOrd="0" presId="urn:microsoft.com/office/officeart/2005/8/layout/default"/>
    <dgm:cxn modelId="{722FDBF4-747E-427E-847B-E3EE0CF17F96}" type="presParOf" srcId="{88DA0973-5BB1-443F-84E5-F23AC28E7457}" destId="{C952630E-4259-4E89-B7A8-3FA3C20D3150}" srcOrd="3" destOrd="0" presId="urn:microsoft.com/office/officeart/2005/8/layout/default"/>
    <dgm:cxn modelId="{450D9186-1550-4F4A-A771-59A76889523F}" type="presParOf" srcId="{88DA0973-5BB1-443F-84E5-F23AC28E7457}" destId="{CC153B80-007C-4E62-9D77-1C5BEA15509E}" srcOrd="4" destOrd="0" presId="urn:microsoft.com/office/officeart/2005/8/layout/default"/>
    <dgm:cxn modelId="{47DC7C2E-3E67-46B3-8DA6-0C76BA668C33}" type="presParOf" srcId="{88DA0973-5BB1-443F-84E5-F23AC28E7457}" destId="{4BA922F6-336E-4AF4-8C69-DC8CB204F09D}" srcOrd="5" destOrd="0" presId="urn:microsoft.com/office/officeart/2005/8/layout/default"/>
    <dgm:cxn modelId="{AF377286-0D91-422B-A9A3-00108B555803}" type="presParOf" srcId="{88DA0973-5BB1-443F-84E5-F23AC28E7457}" destId="{A0C949C0-DC8A-487E-94A0-A01DBA11E6D1}" srcOrd="6" destOrd="0" presId="urn:microsoft.com/office/officeart/2005/8/layout/default"/>
    <dgm:cxn modelId="{CA9BDD0D-F8E2-4DDF-B5EB-386F3B2B3E76}" type="presParOf" srcId="{88DA0973-5BB1-443F-84E5-F23AC28E7457}" destId="{AFE2F3A7-F560-4858-8A4C-DF9EAFB36506}" srcOrd="7" destOrd="0" presId="urn:microsoft.com/office/officeart/2005/8/layout/default"/>
    <dgm:cxn modelId="{87833F8B-7DE2-4B7A-A2D8-E97CA3D76375}" type="presParOf" srcId="{88DA0973-5BB1-443F-84E5-F23AC28E7457}" destId="{018F0D11-63DC-4057-977B-6C8D934D6CC9}" srcOrd="8" destOrd="0" presId="urn:microsoft.com/office/officeart/2005/8/layout/default"/>
    <dgm:cxn modelId="{0CE690F7-10FF-4502-A45F-41F5F6D7544A}" type="presParOf" srcId="{88DA0973-5BB1-443F-84E5-F23AC28E7457}" destId="{47249215-277F-47F1-B205-EAFA6F33C69A}" srcOrd="9" destOrd="0" presId="urn:microsoft.com/office/officeart/2005/8/layout/default"/>
    <dgm:cxn modelId="{F33E6E85-B595-4CEC-9195-991A56A602E9}" type="presParOf" srcId="{88DA0973-5BB1-443F-84E5-F23AC28E7457}" destId="{95D0FB52-8391-4DCB-9219-F6EB9862EAF9}"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74B4C5-1866-4EF5-B380-C0364E85D272}">
      <dsp:nvSpPr>
        <dsp:cNvPr id="0" name=""/>
        <dsp:cNvSpPr/>
      </dsp:nvSpPr>
      <dsp:spPr>
        <a:xfrm>
          <a:off x="536" y="853940"/>
          <a:ext cx="2092741" cy="125564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Component</a:t>
          </a:r>
        </a:p>
      </dsp:txBody>
      <dsp:txXfrm>
        <a:off x="536" y="853940"/>
        <a:ext cx="2092741" cy="1255645"/>
      </dsp:txXfrm>
    </dsp:sp>
    <dsp:sp modelId="{FE679DA8-6D31-441F-8E7B-D98B600D4340}">
      <dsp:nvSpPr>
        <dsp:cNvPr id="0" name=""/>
        <dsp:cNvSpPr/>
      </dsp:nvSpPr>
      <dsp:spPr>
        <a:xfrm>
          <a:off x="2302552" y="853940"/>
          <a:ext cx="2092741" cy="1255645"/>
        </a:xfrm>
        <a:prstGeom prst="rect">
          <a:avLst/>
        </a:prstGeom>
        <a:solidFill>
          <a:schemeClr val="accent5">
            <a:hueOff val="2297002"/>
            <a:satOff val="1015"/>
            <a:lumOff val="-6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Component Practitioner</a:t>
          </a:r>
        </a:p>
      </dsp:txBody>
      <dsp:txXfrm>
        <a:off x="2302552" y="853940"/>
        <a:ext cx="2092741" cy="1255645"/>
      </dsp:txXfrm>
    </dsp:sp>
    <dsp:sp modelId="{CC153B80-007C-4E62-9D77-1C5BEA15509E}">
      <dsp:nvSpPr>
        <dsp:cNvPr id="0" name=""/>
        <dsp:cNvSpPr/>
      </dsp:nvSpPr>
      <dsp:spPr>
        <a:xfrm>
          <a:off x="536" y="2318859"/>
          <a:ext cx="2092741" cy="1255645"/>
        </a:xfrm>
        <a:prstGeom prst="rect">
          <a:avLst/>
        </a:prstGeom>
        <a:solidFill>
          <a:schemeClr val="accent5">
            <a:hueOff val="4594005"/>
            <a:satOff val="2031"/>
            <a:lumOff val="-124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Group</a:t>
          </a:r>
        </a:p>
      </dsp:txBody>
      <dsp:txXfrm>
        <a:off x="536" y="2318859"/>
        <a:ext cx="2092741" cy="1255645"/>
      </dsp:txXfrm>
    </dsp:sp>
    <dsp:sp modelId="{A0C949C0-DC8A-487E-94A0-A01DBA11E6D1}">
      <dsp:nvSpPr>
        <dsp:cNvPr id="0" name=""/>
        <dsp:cNvSpPr/>
      </dsp:nvSpPr>
      <dsp:spPr>
        <a:xfrm>
          <a:off x="2302552" y="2318859"/>
          <a:ext cx="2092741" cy="1255645"/>
        </a:xfrm>
        <a:prstGeom prst="rect">
          <a:avLst/>
        </a:prstGeom>
        <a:solidFill>
          <a:schemeClr val="accent5">
            <a:hueOff val="6891008"/>
            <a:satOff val="3046"/>
            <a:lumOff val="-18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1066800">
            <a:lnSpc>
              <a:spcPct val="90000"/>
            </a:lnSpc>
            <a:spcBef>
              <a:spcPct val="0"/>
            </a:spcBef>
            <a:spcAft>
              <a:spcPct val="35000"/>
            </a:spcAft>
            <a:buNone/>
          </a:pPr>
          <a:r>
            <a:rPr lang="en-US" sz="2000" kern="1200">
              <a:solidFill>
                <a:srgbClr val="FFFFFF"/>
              </a:solidFill>
              <a:latin typeface="Arial" panose="020B0604020202020204"/>
              <a:ea typeface="+mn-ea"/>
              <a:cs typeface="+mn-cs"/>
            </a:rPr>
            <a:t>Group Sustainability Assurance Engagements</a:t>
          </a:r>
        </a:p>
      </dsp:txBody>
      <dsp:txXfrm>
        <a:off x="2302552" y="2318859"/>
        <a:ext cx="2092741" cy="1255645"/>
      </dsp:txXfrm>
    </dsp:sp>
    <dsp:sp modelId="{018F0D11-63DC-4057-977B-6C8D934D6CC9}">
      <dsp:nvSpPr>
        <dsp:cNvPr id="0" name=""/>
        <dsp:cNvSpPr/>
      </dsp:nvSpPr>
      <dsp:spPr>
        <a:xfrm>
          <a:off x="536" y="3783778"/>
          <a:ext cx="2092741" cy="1255645"/>
        </a:xfrm>
        <a:prstGeom prst="rect">
          <a:avLst/>
        </a:prstGeom>
        <a:solidFill>
          <a:schemeClr val="accent5">
            <a:hueOff val="9188010"/>
            <a:satOff val="4062"/>
            <a:lumOff val="-24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Group Sustainability Information</a:t>
          </a:r>
        </a:p>
      </dsp:txBody>
      <dsp:txXfrm>
        <a:off x="536" y="3783778"/>
        <a:ext cx="2092741" cy="1255645"/>
      </dsp:txXfrm>
    </dsp:sp>
    <dsp:sp modelId="{95D0FB52-8391-4DCB-9219-F6EB9862EAF9}">
      <dsp:nvSpPr>
        <dsp:cNvPr id="0" name=""/>
        <dsp:cNvSpPr/>
      </dsp:nvSpPr>
      <dsp:spPr>
        <a:xfrm>
          <a:off x="2302552" y="3783778"/>
          <a:ext cx="2092741" cy="1255645"/>
        </a:xfrm>
        <a:prstGeom prst="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rgbClr val="FFFFFF"/>
              </a:solidFill>
              <a:latin typeface="Arial" panose="020B0604020202020204"/>
              <a:ea typeface="+mn-ea"/>
              <a:cs typeface="+mn-cs"/>
            </a:rPr>
            <a:t>Reporting Boundary</a:t>
          </a:r>
        </a:p>
      </dsp:txBody>
      <dsp:txXfrm>
        <a:off x="2302552" y="3783778"/>
        <a:ext cx="2092741" cy="125564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57B5AB-BAE8-4C54-91FB-F1F48E86848E}" type="datetimeFigureOut">
              <a:rPr lang="en-US" smtClean="0"/>
              <a:t>9/16/2024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B198B-A12D-4CC6-B111-E75F2FE63E19}" type="slidenum">
              <a:rPr lang="en-US" smtClean="0"/>
              <a:t>‹#›</a:t>
            </a:fld>
            <a:endParaRPr lang="en-US"/>
          </a:p>
        </p:txBody>
      </p:sp>
    </p:spTree>
    <p:extLst>
      <p:ext uri="{BB962C8B-B14F-4D97-AF65-F5344CB8AC3E}">
        <p14:creationId xmlns:p14="http://schemas.microsoft.com/office/powerpoint/2010/main" val="4231809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036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Responses to Question 11 were as follows</a:t>
            </a:r>
          </a:p>
          <a:p>
            <a:pPr lvl="1"/>
            <a:r>
              <a:rPr lang="en-US"/>
              <a:t>17 respondents agreed – 19 %;</a:t>
            </a:r>
          </a:p>
          <a:p>
            <a:pPr lvl="1"/>
            <a:r>
              <a:rPr lang="en-US"/>
              <a:t>41 respondents agreed with comments – 46 %; </a:t>
            </a:r>
          </a:p>
          <a:p>
            <a:pPr lvl="1"/>
            <a:r>
              <a:rPr lang="en-US"/>
              <a:t>7 respondents did not agree – 8%; and </a:t>
            </a:r>
          </a:p>
          <a:p>
            <a:pPr lvl="1"/>
            <a:r>
              <a:rPr lang="en-US"/>
              <a:t>24 respondents did not have a specific response – 27%.</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8302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Responses to Question 5 were as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32 respondents agreed – 36%;</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24 respondents agreed with comments – 27%;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7 respondents did not agree – 8 %; and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26 respondents did not have a specific response – 29%.</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2926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that IESBA Staff met IOSCO C1 Representatives after the June IESBA meeting and they did not provide further explanations regarding their proposal in IOSCO comment letter and they did not name any specific SAE that they believed are currently not covered under the IIS in Part 5 but it should be</a:t>
            </a:r>
          </a:p>
        </p:txBody>
      </p:sp>
      <p:sp>
        <p:nvSpPr>
          <p:cNvPr id="4" name="Slide Number Placeholder 3"/>
          <p:cNvSpPr>
            <a:spLocks noGrp="1"/>
          </p:cNvSpPr>
          <p:nvPr>
            <p:ph type="sldNum" sz="quarter" idx="5"/>
          </p:nvPr>
        </p:nvSpPr>
        <p:spPr/>
        <p:txBody>
          <a:bodyPr/>
          <a:lstStyle/>
          <a:p>
            <a:fld id="{A29B198B-A12D-4CC6-B111-E75F2FE63E19}" type="slidenum">
              <a:rPr lang="en-US" smtClean="0"/>
              <a:t>30</a:t>
            </a:fld>
            <a:endParaRPr lang="en-US"/>
          </a:p>
        </p:txBody>
      </p:sp>
    </p:spTree>
    <p:extLst>
      <p:ext uri="{BB962C8B-B14F-4D97-AF65-F5344CB8AC3E}">
        <p14:creationId xmlns:p14="http://schemas.microsoft.com/office/powerpoint/2010/main" val="3382366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Responses to Question 9 were as follows </a:t>
            </a:r>
          </a:p>
          <a:p>
            <a:pPr lvl="1"/>
            <a:r>
              <a:rPr lang="en-US"/>
              <a:t>31 respondents agreed – 35%;</a:t>
            </a:r>
          </a:p>
          <a:p>
            <a:pPr lvl="1"/>
            <a:r>
              <a:rPr lang="en-US"/>
              <a:t>28 respondents agreed with comments – 31%; </a:t>
            </a:r>
          </a:p>
          <a:p>
            <a:pPr lvl="1"/>
            <a:r>
              <a:rPr lang="en-US"/>
              <a:t>7 respondents did not agree – 8%; and </a:t>
            </a:r>
          </a:p>
          <a:p>
            <a:pPr lvl="1"/>
            <a:r>
              <a:rPr lang="en-US"/>
              <a:t>23 respondents did not have a specific response – 26%.</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8580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2503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Responses to Question 15 were as follows</a:t>
            </a:r>
          </a:p>
          <a:p>
            <a:pPr lvl="1"/>
            <a:r>
              <a:rPr lang="en-US"/>
              <a:t>32 respondents agreed – 36%;</a:t>
            </a:r>
          </a:p>
          <a:p>
            <a:pPr lvl="1"/>
            <a:r>
              <a:rPr lang="en-US"/>
              <a:t>27 respondents agreed with comments – 30%; </a:t>
            </a:r>
          </a:p>
          <a:p>
            <a:pPr lvl="1"/>
            <a:r>
              <a:rPr lang="en-US"/>
              <a:t>2 respondents did not agree – 2%; and </a:t>
            </a:r>
          </a:p>
          <a:p>
            <a:pPr lvl="1"/>
            <a:r>
              <a:rPr lang="en-US"/>
              <a:t>22 respondents did not have a specific response – 25%.</a:t>
            </a:r>
          </a:p>
          <a:p>
            <a:endParaRPr lang="en-US"/>
          </a:p>
          <a:p>
            <a:r>
              <a:rPr lang="en-US"/>
              <a:t>Responses to Question 16a were as follows</a:t>
            </a:r>
          </a:p>
          <a:p>
            <a:pPr lvl="1"/>
            <a:r>
              <a:rPr lang="en-US"/>
              <a:t>28 respondents agreed – 31%;</a:t>
            </a:r>
          </a:p>
          <a:p>
            <a:pPr lvl="1"/>
            <a:r>
              <a:rPr lang="en-US"/>
              <a:t>16 respondents agreed with comments – 18%; </a:t>
            </a:r>
          </a:p>
          <a:p>
            <a:pPr lvl="1"/>
            <a:r>
              <a:rPr lang="en-US"/>
              <a:t>10 respondents did not agree – 11%; and </a:t>
            </a:r>
          </a:p>
          <a:p>
            <a:pPr lvl="1"/>
            <a:r>
              <a:rPr lang="en-US"/>
              <a:t>35 respondents did not have a specific response – 39%.</a:t>
            </a:r>
          </a:p>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38</a:t>
            </a:fld>
            <a:endParaRPr lang="en-US"/>
          </a:p>
        </p:txBody>
      </p:sp>
    </p:spTree>
    <p:extLst>
      <p:ext uri="{BB962C8B-B14F-4D97-AF65-F5344CB8AC3E}">
        <p14:creationId xmlns:p14="http://schemas.microsoft.com/office/powerpoint/2010/main" val="3272471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5994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535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8957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Responses to Question 10 (a) were as follows</a:t>
            </a:r>
          </a:p>
          <a:p>
            <a:pPr lvl="1"/>
            <a:r>
              <a:rPr lang="en-US"/>
              <a:t>25 respondents agreed – 28%;</a:t>
            </a:r>
          </a:p>
          <a:p>
            <a:pPr lvl="1"/>
            <a:r>
              <a:rPr lang="en-US"/>
              <a:t>30 respondents agreed with comments – 34%; </a:t>
            </a:r>
          </a:p>
          <a:p>
            <a:pPr lvl="1"/>
            <a:r>
              <a:rPr lang="en-US"/>
              <a:t>12 respondents did not agree – 13 %; and </a:t>
            </a:r>
          </a:p>
          <a:p>
            <a:pPr lvl="1"/>
            <a:r>
              <a:rPr lang="en-US"/>
              <a:t>22 respondents did not have a specific response – 25%.</a:t>
            </a:r>
          </a:p>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3</a:t>
            </a:fld>
            <a:endParaRPr lang="en-US"/>
          </a:p>
        </p:txBody>
      </p:sp>
    </p:spTree>
    <p:extLst>
      <p:ext uri="{BB962C8B-B14F-4D97-AF65-F5344CB8AC3E}">
        <p14:creationId xmlns:p14="http://schemas.microsoft.com/office/powerpoint/2010/main" val="247352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5</a:t>
            </a:fld>
            <a:endParaRPr lang="en-US"/>
          </a:p>
        </p:txBody>
      </p:sp>
    </p:spTree>
    <p:extLst>
      <p:ext uri="{BB962C8B-B14F-4D97-AF65-F5344CB8AC3E}">
        <p14:creationId xmlns:p14="http://schemas.microsoft.com/office/powerpoint/2010/main" val="471616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that some entities in the value chain as defined by the sustainability reporting framework may be under the operational control of the reporting entity, in which case they are they are “group components” for the purposes of planning and performing the assurance engagement.</a:t>
            </a:r>
          </a:p>
        </p:txBody>
      </p:sp>
      <p:sp>
        <p:nvSpPr>
          <p:cNvPr id="4" name="Slide Number Placeholder 3"/>
          <p:cNvSpPr>
            <a:spLocks noGrp="1"/>
          </p:cNvSpPr>
          <p:nvPr>
            <p:ph type="sldNum" sz="quarter" idx="5"/>
          </p:nvPr>
        </p:nvSpPr>
        <p:spPr/>
        <p:txBody>
          <a:bodyPr/>
          <a:lstStyle/>
          <a:p>
            <a:fld id="{A29B198B-A12D-4CC6-B111-E75F2FE63E19}" type="slidenum">
              <a:rPr lang="en-US" smtClean="0"/>
              <a:t>6</a:t>
            </a:fld>
            <a:endParaRPr lang="en-US"/>
          </a:p>
        </p:txBody>
      </p:sp>
    </p:spTree>
    <p:extLst>
      <p:ext uri="{BB962C8B-B14F-4D97-AF65-F5344CB8AC3E}">
        <p14:creationId xmlns:p14="http://schemas.microsoft.com/office/powerpoint/2010/main" val="2230423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changes to the definitions of the value chain, the example of value chain in the definition does not refer to materiality anymore. </a:t>
            </a:r>
          </a:p>
          <a:p>
            <a:endParaRPr lang="en-US"/>
          </a:p>
          <a:p>
            <a:r>
              <a:rPr lang="en-US"/>
              <a:t>However, value chain components are those identified as relevant for planning and performing the assurance engagement – they do not include all value chain elements/entities (so if there are many immaterial value chain elements/entities, they will typically not be included)</a:t>
            </a:r>
          </a:p>
        </p:txBody>
      </p:sp>
      <p:sp>
        <p:nvSpPr>
          <p:cNvPr id="4" name="Slide Number Placeholder 3"/>
          <p:cNvSpPr>
            <a:spLocks noGrp="1"/>
          </p:cNvSpPr>
          <p:nvPr>
            <p:ph type="sldNum" sz="quarter" idx="5"/>
          </p:nvPr>
        </p:nvSpPr>
        <p:spPr/>
        <p:txBody>
          <a:bodyPr/>
          <a:lstStyle/>
          <a:p>
            <a:fld id="{A29B198B-A12D-4CC6-B111-E75F2FE63E19}" type="slidenum">
              <a:rPr lang="en-US" smtClean="0"/>
              <a:t>7</a:t>
            </a:fld>
            <a:endParaRPr lang="en-US"/>
          </a:p>
        </p:txBody>
      </p:sp>
    </p:spTree>
    <p:extLst>
      <p:ext uri="{BB962C8B-B14F-4D97-AF65-F5344CB8AC3E}">
        <p14:creationId xmlns:p14="http://schemas.microsoft.com/office/powerpoint/2010/main" val="272210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8</a:t>
            </a:fld>
            <a:endParaRPr lang="en-US"/>
          </a:p>
        </p:txBody>
      </p:sp>
    </p:spTree>
    <p:extLst>
      <p:ext uri="{BB962C8B-B14F-4D97-AF65-F5344CB8AC3E}">
        <p14:creationId xmlns:p14="http://schemas.microsoft.com/office/powerpoint/2010/main" val="1793219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Responses to Question 13 were as follows</a:t>
            </a:r>
          </a:p>
          <a:p>
            <a:pPr lvl="1"/>
            <a:r>
              <a:rPr lang="en-US"/>
              <a:t>12 respondents agreed – 13 %;</a:t>
            </a:r>
          </a:p>
          <a:p>
            <a:pPr lvl="1"/>
            <a:r>
              <a:rPr lang="en-US"/>
              <a:t>31 respondents agreed with comments – 35%; </a:t>
            </a:r>
          </a:p>
          <a:p>
            <a:pPr lvl="1"/>
            <a:r>
              <a:rPr lang="en-US"/>
              <a:t>26 respondents did not agree – 29%; and </a:t>
            </a:r>
          </a:p>
          <a:p>
            <a:pPr lvl="1"/>
            <a:r>
              <a:rPr lang="en-US"/>
              <a:t>20 respondents did not have a specific response – 22%.</a:t>
            </a:r>
          </a:p>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9</a:t>
            </a:fld>
            <a:endParaRPr lang="en-US"/>
          </a:p>
        </p:txBody>
      </p:sp>
    </p:spTree>
    <p:extLst>
      <p:ext uri="{BB962C8B-B14F-4D97-AF65-F5344CB8AC3E}">
        <p14:creationId xmlns:p14="http://schemas.microsoft.com/office/powerpoint/2010/main" val="2007385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9035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13</a:t>
            </a:fld>
            <a:endParaRPr lang="en-US"/>
          </a:p>
        </p:txBody>
      </p:sp>
    </p:spTree>
    <p:extLst>
      <p:ext uri="{BB962C8B-B14F-4D97-AF65-F5344CB8AC3E}">
        <p14:creationId xmlns:p14="http://schemas.microsoft.com/office/powerpoint/2010/main" val="8692314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023238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709239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9/16/2024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4495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144556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3931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1160841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173339768"/>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416964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221208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055266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95443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029925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45827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961578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06374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045866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903101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625781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6017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570221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655700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0803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947862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797006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390795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82592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073890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38485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528123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538053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804355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6949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719705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661355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5175074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4196391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5091010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681858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065542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218625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23259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519687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42785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heme" Target="../theme/theme3.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3023172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58643619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89860944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6D522-6D73-0ADC-2AD0-503AEBACFDA1}"/>
              </a:ext>
            </a:extLst>
          </p:cNvPr>
          <p:cNvSpPr>
            <a:spLocks noGrp="1"/>
          </p:cNvSpPr>
          <p:nvPr>
            <p:ph type="body" sz="quarter" idx="14"/>
          </p:nvPr>
        </p:nvSpPr>
        <p:spPr>
          <a:xfrm>
            <a:off x="765175" y="4661431"/>
            <a:ext cx="8464550" cy="1609498"/>
          </a:xfrm>
          <a:solidFill>
            <a:srgbClr val="062A49">
              <a:alpha val="40000"/>
            </a:srgbClr>
          </a:solidFill>
        </p:spPr>
        <p:txBody>
          <a:bodyPr>
            <a:noAutofit/>
          </a:bodyPr>
          <a:lstStyle/>
          <a:p>
            <a:r>
              <a:rPr lang="en-US" sz="2400" dirty="0">
                <a:latin typeface="+mj-lt"/>
              </a:rPr>
              <a:t>Mark Babington, IESBA Member, WS</a:t>
            </a:r>
          </a:p>
          <a:p>
            <a:r>
              <a:rPr lang="en-US" sz="2400" dirty="0">
                <a:latin typeface="+mj-lt"/>
              </a:rPr>
              <a:t>Keith Billing, IESBA Technical Advisor</a:t>
            </a:r>
          </a:p>
          <a:p>
            <a:pPr>
              <a:spcAft>
                <a:spcPts val="2400"/>
              </a:spcAft>
            </a:pPr>
            <a:r>
              <a:rPr lang="en-US" sz="2400" dirty="0">
                <a:latin typeface="+mj-lt"/>
              </a:rPr>
              <a:t>Szilvia Sramko, IESBA Principal</a:t>
            </a:r>
          </a:p>
          <a:p>
            <a:r>
              <a:rPr lang="en-US" sz="2000" dirty="0">
                <a:latin typeface="+mj-lt"/>
              </a:rPr>
              <a:t>September 2024 IESBA Meeting</a:t>
            </a:r>
          </a:p>
          <a:p>
            <a:endParaRPr lang="en-US" sz="2400" dirty="0">
              <a:latin typeface="+mj-lt"/>
            </a:endParaRPr>
          </a:p>
          <a:p>
            <a:endParaRPr lang="en-US" sz="2400" dirty="0">
              <a:latin typeface="+mj-lt"/>
            </a:endParaRPr>
          </a:p>
        </p:txBody>
      </p:sp>
      <p:sp>
        <p:nvSpPr>
          <p:cNvPr id="3" name="Text Placeholder 2">
            <a:extLst>
              <a:ext uri="{FF2B5EF4-FFF2-40B4-BE49-F238E27FC236}">
                <a16:creationId xmlns:a16="http://schemas.microsoft.com/office/drawing/2014/main" id="{43CE89FC-A3B3-243A-61C6-D5358CA2F3E2}"/>
              </a:ext>
            </a:extLst>
          </p:cNvPr>
          <p:cNvSpPr>
            <a:spLocks noGrp="1"/>
          </p:cNvSpPr>
          <p:nvPr>
            <p:ph type="body" sz="quarter" idx="11"/>
          </p:nvPr>
        </p:nvSpPr>
        <p:spPr/>
        <p:txBody>
          <a:bodyPr/>
          <a:lstStyle/>
          <a:p>
            <a:r>
              <a:rPr lang="en-US" dirty="0">
                <a:latin typeface="+mj-lt"/>
              </a:rPr>
              <a:t>Workstream 1 </a:t>
            </a:r>
          </a:p>
        </p:txBody>
      </p:sp>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765175" y="1149583"/>
            <a:ext cx="10096414" cy="1966500"/>
          </a:xfrm>
        </p:spPr>
        <p:txBody>
          <a:bodyPr>
            <a:normAutofit/>
          </a:bodyPr>
          <a:lstStyle/>
          <a:p>
            <a:r>
              <a:rPr lang="en-US" sz="4800" dirty="0">
                <a:latin typeface="+mj-lt"/>
              </a:rPr>
              <a:t>Sustainability</a:t>
            </a:r>
          </a:p>
          <a:p>
            <a:r>
              <a:rPr lang="en-US" sz="4800" dirty="0">
                <a:latin typeface="+mj-lt"/>
              </a:rPr>
              <a:t>Independence-Related Matters</a:t>
            </a:r>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DE5012-72E6-120E-7354-D90E48940A4E}"/>
              </a:ext>
            </a:extLst>
          </p:cNvPr>
          <p:cNvSpPr/>
          <p:nvPr/>
        </p:nvSpPr>
        <p:spPr>
          <a:xfrm>
            <a:off x="-12244" y="-4778"/>
            <a:ext cx="12204243" cy="3452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Rounded Corners 3">
            <a:extLst>
              <a:ext uri="{FF2B5EF4-FFF2-40B4-BE49-F238E27FC236}">
                <a16:creationId xmlns:a16="http://schemas.microsoft.com/office/drawing/2014/main" id="{49AE8619-448F-2B42-F4B1-89392B05CC63}"/>
              </a:ext>
            </a:extLst>
          </p:cNvPr>
          <p:cNvSpPr/>
          <p:nvPr/>
        </p:nvSpPr>
        <p:spPr>
          <a:xfrm>
            <a:off x="284312" y="682647"/>
            <a:ext cx="2681079" cy="99518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anose="020B0604020202020204" pitchFamily="34" charset="0"/>
                <a:cs typeface="Arial" panose="020B0604020202020204" pitchFamily="34" charset="0"/>
              </a:rPr>
              <a:t>Section 5405</a:t>
            </a:r>
          </a:p>
        </p:txBody>
      </p:sp>
      <p:sp>
        <p:nvSpPr>
          <p:cNvPr id="5" name="Rectangle: Rounded Corners 4">
            <a:extLst>
              <a:ext uri="{FF2B5EF4-FFF2-40B4-BE49-F238E27FC236}">
                <a16:creationId xmlns:a16="http://schemas.microsoft.com/office/drawing/2014/main" id="{B8EBB9EE-EAD9-D403-3D94-F6641107534F}"/>
              </a:ext>
            </a:extLst>
          </p:cNvPr>
          <p:cNvSpPr/>
          <p:nvPr/>
        </p:nvSpPr>
        <p:spPr>
          <a:xfrm>
            <a:off x="3918575" y="682647"/>
            <a:ext cx="2681079" cy="9951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bg1"/>
                </a:solidFill>
                <a:latin typeface="Arial" panose="020B0604020202020204" pitchFamily="34" charset="0"/>
                <a:cs typeface="Arial" panose="020B0604020202020204" pitchFamily="34" charset="0"/>
              </a:rPr>
              <a:t>Section</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5406</a:t>
            </a:r>
          </a:p>
        </p:txBody>
      </p:sp>
      <p:sp>
        <p:nvSpPr>
          <p:cNvPr id="6" name="Rectangle: Rounded Corners 5">
            <a:extLst>
              <a:ext uri="{FF2B5EF4-FFF2-40B4-BE49-F238E27FC236}">
                <a16:creationId xmlns:a16="http://schemas.microsoft.com/office/drawing/2014/main" id="{0B316075-43C5-0FDF-D850-05A56A78BCF9}"/>
              </a:ext>
            </a:extLst>
          </p:cNvPr>
          <p:cNvSpPr/>
          <p:nvPr/>
        </p:nvSpPr>
        <p:spPr>
          <a:xfrm>
            <a:off x="7561382" y="682647"/>
            <a:ext cx="2681079" cy="99518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bg1"/>
                </a:solidFill>
                <a:latin typeface="Arial" panose="020B0604020202020204" pitchFamily="34" charset="0"/>
                <a:cs typeface="Arial" panose="020B0604020202020204" pitchFamily="34" charset="0"/>
              </a:rPr>
              <a:t>Sections</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5407</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and</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5700</a:t>
            </a:r>
          </a:p>
        </p:txBody>
      </p:sp>
      <p:sp>
        <p:nvSpPr>
          <p:cNvPr id="7" name="Content Placeholder 2">
            <a:extLst>
              <a:ext uri="{FF2B5EF4-FFF2-40B4-BE49-F238E27FC236}">
                <a16:creationId xmlns:a16="http://schemas.microsoft.com/office/drawing/2014/main" id="{FC2C9535-6136-501F-33A4-8B42CF4B20FF}"/>
              </a:ext>
            </a:extLst>
          </p:cNvPr>
          <p:cNvSpPr txBox="1">
            <a:spLocks/>
          </p:cNvSpPr>
          <p:nvPr/>
        </p:nvSpPr>
        <p:spPr>
          <a:xfrm>
            <a:off x="258673" y="2049113"/>
            <a:ext cx="2751746" cy="1198732"/>
          </a:xfrm>
          <a:prstGeom prst="rect">
            <a:avLst/>
          </a:prstGeom>
          <a:ln w="12700">
            <a:solidFill>
              <a:schemeClr val="tx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a:solidFill>
                  <a:schemeClr val="accent5">
                    <a:lumMod val="75000"/>
                  </a:schemeClr>
                </a:solidFill>
                <a:latin typeface="Arial" panose="020B0604020202020204" pitchFamily="34" charset="0"/>
                <a:cs typeface="Arial" panose="020B0604020202020204" pitchFamily="34" charset="0"/>
              </a:rPr>
              <a:t>Assurance Work at Group Sustainability Assurance Client (excluding Value Chain)</a:t>
            </a:r>
          </a:p>
        </p:txBody>
      </p:sp>
      <p:sp>
        <p:nvSpPr>
          <p:cNvPr id="8" name="Content Placeholder 2">
            <a:extLst>
              <a:ext uri="{FF2B5EF4-FFF2-40B4-BE49-F238E27FC236}">
                <a16:creationId xmlns:a16="http://schemas.microsoft.com/office/drawing/2014/main" id="{DE2D24F5-A26C-D732-4D89-F56ADFFB316B}"/>
              </a:ext>
            </a:extLst>
          </p:cNvPr>
          <p:cNvSpPr txBox="1">
            <a:spLocks/>
          </p:cNvSpPr>
          <p:nvPr/>
        </p:nvSpPr>
        <p:spPr>
          <a:xfrm>
            <a:off x="3595230" y="2049112"/>
            <a:ext cx="3494082" cy="1193111"/>
          </a:xfrm>
          <a:prstGeom prst="rect">
            <a:avLst/>
          </a:prstGeom>
          <a:ln w="9525">
            <a:solidFill>
              <a:schemeClr val="tx1"/>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a:solidFill>
                  <a:schemeClr val="accent5">
                    <a:lumMod val="75000"/>
                  </a:schemeClr>
                </a:solidFill>
                <a:latin typeface="Arial" panose="020B0604020202020204" pitchFamily="34" charset="0"/>
                <a:cs typeface="Arial" panose="020B0604020202020204" pitchFamily="34" charset="0"/>
              </a:rPr>
              <a:t>Assurance Work at Sustainability Assurance Client (excluding Value Chain Entities)</a:t>
            </a:r>
          </a:p>
        </p:txBody>
      </p:sp>
      <p:sp>
        <p:nvSpPr>
          <p:cNvPr id="9" name="Content Placeholder 2">
            <a:extLst>
              <a:ext uri="{FF2B5EF4-FFF2-40B4-BE49-F238E27FC236}">
                <a16:creationId xmlns:a16="http://schemas.microsoft.com/office/drawing/2014/main" id="{CA430E4F-B29C-607F-0820-2B6FD1C3FEA4}"/>
              </a:ext>
            </a:extLst>
          </p:cNvPr>
          <p:cNvSpPr txBox="1">
            <a:spLocks/>
          </p:cNvSpPr>
          <p:nvPr/>
        </p:nvSpPr>
        <p:spPr>
          <a:xfrm>
            <a:off x="7674123" y="2049113"/>
            <a:ext cx="2811568" cy="995188"/>
          </a:xfrm>
          <a:prstGeom prst="rect">
            <a:avLst/>
          </a:prstGeom>
          <a:ln w="12700">
            <a:solidFill>
              <a:schemeClr val="tx1"/>
            </a:solidFill>
          </a:ln>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lang="en-US" sz="1800">
                <a:solidFill>
                  <a:schemeClr val="accent5">
                    <a:lumMod val="75000"/>
                  </a:schemeClr>
                </a:solidFill>
                <a:latin typeface="Arial" panose="020B0604020202020204" pitchFamily="34" charset="0"/>
                <a:cs typeface="Arial" panose="020B0604020202020204" pitchFamily="34" charset="0"/>
              </a:rPr>
              <a:t>Assurance Work at</a:t>
            </a:r>
            <a:r>
              <a:rPr lang="en-US" sz="1800">
                <a:solidFill>
                  <a:srgbClr val="C00000"/>
                </a:solidFill>
                <a:latin typeface="Arial" panose="020B0604020202020204" pitchFamily="34" charset="0"/>
                <a:cs typeface="Arial" panose="020B0604020202020204" pitchFamily="34" charset="0"/>
              </a:rPr>
              <a:t>, or with respect to, </a:t>
            </a:r>
            <a:r>
              <a:rPr lang="en-US" sz="1800" b="1">
                <a:solidFill>
                  <a:srgbClr val="C00000"/>
                </a:solidFill>
                <a:latin typeface="Arial" panose="020B0604020202020204" pitchFamily="34" charset="0"/>
                <a:cs typeface="Arial" panose="020B0604020202020204" pitchFamily="34" charset="0"/>
              </a:rPr>
              <a:t>Value Chain Entities</a:t>
            </a:r>
          </a:p>
        </p:txBody>
      </p:sp>
      <p:sp>
        <p:nvSpPr>
          <p:cNvPr id="11" name="Rectangle: Rounded Corners 10">
            <a:extLst>
              <a:ext uri="{FF2B5EF4-FFF2-40B4-BE49-F238E27FC236}">
                <a16:creationId xmlns:a16="http://schemas.microsoft.com/office/drawing/2014/main" id="{3AD91084-B8DE-CA86-AA35-FAD330561063}"/>
              </a:ext>
            </a:extLst>
          </p:cNvPr>
          <p:cNvSpPr/>
          <p:nvPr/>
        </p:nvSpPr>
        <p:spPr>
          <a:xfrm>
            <a:off x="1931490" y="4286556"/>
            <a:ext cx="2716413" cy="99518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anose="020B0604020202020204" pitchFamily="34" charset="0"/>
                <a:cs typeface="Arial" panose="020B0604020202020204" pitchFamily="34" charset="0"/>
              </a:rPr>
              <a:t>Restructured Section 5405</a:t>
            </a:r>
          </a:p>
        </p:txBody>
      </p:sp>
      <p:sp>
        <p:nvSpPr>
          <p:cNvPr id="12" name="Rectangle: Rounded Corners 11">
            <a:extLst>
              <a:ext uri="{FF2B5EF4-FFF2-40B4-BE49-F238E27FC236}">
                <a16:creationId xmlns:a16="http://schemas.microsoft.com/office/drawing/2014/main" id="{84E60B6E-F9A8-D4C6-2E07-916FE1FE222A}"/>
              </a:ext>
            </a:extLst>
          </p:cNvPr>
          <p:cNvSpPr/>
          <p:nvPr/>
        </p:nvSpPr>
        <p:spPr>
          <a:xfrm>
            <a:off x="5894187" y="4222201"/>
            <a:ext cx="2716413" cy="9951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a:solidFill>
                  <a:schemeClr val="bg1"/>
                </a:solidFill>
                <a:latin typeface="Arial"/>
                <a:cs typeface="Arial"/>
              </a:rPr>
              <a:t>Restructured Section 5406</a:t>
            </a:r>
            <a:endParaRPr lang="en-US" sz="2400">
              <a:solidFill>
                <a:schemeClr val="bg1"/>
              </a:solidFill>
              <a:latin typeface="Arial" panose="020B0604020202020204" pitchFamily="34" charset="0"/>
              <a:cs typeface="Arial" panose="020B0604020202020204" pitchFamily="34" charset="0"/>
            </a:endParaRPr>
          </a:p>
        </p:txBody>
      </p:sp>
      <p:sp>
        <p:nvSpPr>
          <p:cNvPr id="17" name="Content Placeholder 2">
            <a:extLst>
              <a:ext uri="{FF2B5EF4-FFF2-40B4-BE49-F238E27FC236}">
                <a16:creationId xmlns:a16="http://schemas.microsoft.com/office/drawing/2014/main" id="{07F56840-C298-1866-B64D-0D146F405A04}"/>
              </a:ext>
            </a:extLst>
          </p:cNvPr>
          <p:cNvSpPr txBox="1">
            <a:spLocks/>
          </p:cNvSpPr>
          <p:nvPr/>
        </p:nvSpPr>
        <p:spPr>
          <a:xfrm>
            <a:off x="1334632" y="5453915"/>
            <a:ext cx="3708163" cy="1173311"/>
          </a:xfrm>
          <a:prstGeom prst="rect">
            <a:avLst/>
          </a:prstGeom>
          <a:ln w="12700">
            <a:solidFill>
              <a:schemeClr val="tx1"/>
            </a:solidFill>
          </a:ln>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1800">
                <a:solidFill>
                  <a:schemeClr val="accent5">
                    <a:lumMod val="75000"/>
                  </a:schemeClr>
                </a:solidFill>
                <a:latin typeface="Arial" panose="020B0604020202020204" pitchFamily="34" charset="0"/>
                <a:cs typeface="Arial" panose="020B0604020202020204" pitchFamily="34" charset="0"/>
              </a:rPr>
              <a:t>Assurance Work at Group Sustainability Assurance Client and Value Chain Components </a:t>
            </a:r>
          </a:p>
        </p:txBody>
      </p:sp>
      <p:sp>
        <p:nvSpPr>
          <p:cNvPr id="18" name="Content Placeholder 2">
            <a:extLst>
              <a:ext uri="{FF2B5EF4-FFF2-40B4-BE49-F238E27FC236}">
                <a16:creationId xmlns:a16="http://schemas.microsoft.com/office/drawing/2014/main" id="{9D5206FA-D4EF-CFA5-7448-BCEE9645EB33}"/>
              </a:ext>
            </a:extLst>
          </p:cNvPr>
          <p:cNvSpPr txBox="1">
            <a:spLocks/>
          </p:cNvSpPr>
          <p:nvPr/>
        </p:nvSpPr>
        <p:spPr>
          <a:xfrm>
            <a:off x="5398311" y="5453915"/>
            <a:ext cx="3708163" cy="1173311"/>
          </a:xfrm>
          <a:prstGeom prst="rect">
            <a:avLst/>
          </a:prstGeom>
          <a:ln w="12700">
            <a:solidFill>
              <a:schemeClr val="tx1"/>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1800">
                <a:solidFill>
                  <a:schemeClr val="accent5">
                    <a:lumMod val="75000"/>
                  </a:schemeClr>
                </a:solidFill>
                <a:latin typeface="Arial" panose="020B0604020202020204" pitchFamily="34" charset="0"/>
                <a:cs typeface="Arial" panose="020B0604020202020204" pitchFamily="34" charset="0"/>
              </a:rPr>
              <a:t>Assurance Work at Sustainability Assurance Client </a:t>
            </a:r>
            <a:r>
              <a:rPr lang="en-US" sz="1800">
                <a:solidFill>
                  <a:srgbClr val="FF0000"/>
                </a:solidFill>
                <a:latin typeface="Arial" panose="020B0604020202020204" pitchFamily="34" charset="0"/>
                <a:cs typeface="Arial" panose="020B0604020202020204" pitchFamily="34" charset="0"/>
              </a:rPr>
              <a:t>(Group or Standalone)</a:t>
            </a:r>
            <a:r>
              <a:rPr lang="en-US" sz="1800">
                <a:solidFill>
                  <a:schemeClr val="accent5">
                    <a:lumMod val="75000"/>
                  </a:schemeClr>
                </a:solidFill>
                <a:latin typeface="Arial" panose="020B0604020202020204" pitchFamily="34" charset="0"/>
                <a:cs typeface="Arial" panose="020B0604020202020204" pitchFamily="34" charset="0"/>
              </a:rPr>
              <a:t> and Value Chain Components</a:t>
            </a:r>
          </a:p>
        </p:txBody>
      </p:sp>
      <p:sp>
        <p:nvSpPr>
          <p:cNvPr id="19" name="TextBox 18">
            <a:extLst>
              <a:ext uri="{FF2B5EF4-FFF2-40B4-BE49-F238E27FC236}">
                <a16:creationId xmlns:a16="http://schemas.microsoft.com/office/drawing/2014/main" id="{B47BC3B0-D9DE-55EE-F7E9-C04C800190AE}"/>
              </a:ext>
            </a:extLst>
          </p:cNvPr>
          <p:cNvSpPr txBox="1"/>
          <p:nvPr/>
        </p:nvSpPr>
        <p:spPr>
          <a:xfrm>
            <a:off x="284312" y="179480"/>
            <a:ext cx="2621258" cy="444589"/>
          </a:xfrm>
          <a:prstGeom prst="rect">
            <a:avLst/>
          </a:prstGeom>
        </p:spPr>
        <p:txBody>
          <a:bodyPr vert="horz" wrap="square" lIns="91440" tIns="45720" rIns="91440" bIns="45720" rtlCol="0" anchor="b">
            <a:noAutofit/>
          </a:bodyPr>
          <a:lstStyle/>
          <a:p>
            <a:pPr algn="ctr"/>
            <a:r>
              <a:rPr lang="en-US" sz="1400" b="1">
                <a:solidFill>
                  <a:srgbClr val="0B5494"/>
                </a:solidFill>
                <a:latin typeface="+mj-lt"/>
              </a:rPr>
              <a:t>Group Sustainability Assurance Team Members</a:t>
            </a:r>
          </a:p>
        </p:txBody>
      </p:sp>
      <p:sp>
        <p:nvSpPr>
          <p:cNvPr id="20" name="TextBox 19">
            <a:extLst>
              <a:ext uri="{FF2B5EF4-FFF2-40B4-BE49-F238E27FC236}">
                <a16:creationId xmlns:a16="http://schemas.microsoft.com/office/drawing/2014/main" id="{B41D8DA1-D0B1-358B-A828-F432264DB61B}"/>
              </a:ext>
            </a:extLst>
          </p:cNvPr>
          <p:cNvSpPr txBox="1"/>
          <p:nvPr/>
        </p:nvSpPr>
        <p:spPr>
          <a:xfrm>
            <a:off x="1874621" y="3784109"/>
            <a:ext cx="2621258" cy="444589"/>
          </a:xfrm>
          <a:prstGeom prst="rect">
            <a:avLst/>
          </a:prstGeom>
        </p:spPr>
        <p:txBody>
          <a:bodyPr vert="horz" wrap="square" lIns="91440" tIns="45720" rIns="91440" bIns="45720" rtlCol="0" anchor="b">
            <a:noAutofit/>
          </a:bodyPr>
          <a:lstStyle/>
          <a:p>
            <a:pPr algn="ctr"/>
            <a:r>
              <a:rPr lang="en-US" sz="1400" b="1">
                <a:solidFill>
                  <a:srgbClr val="0B5494"/>
                </a:solidFill>
                <a:latin typeface="+mj-lt"/>
              </a:rPr>
              <a:t>Group Sustainability Assurance Team Members</a:t>
            </a:r>
          </a:p>
        </p:txBody>
      </p:sp>
      <p:sp>
        <p:nvSpPr>
          <p:cNvPr id="21" name="TextBox 20">
            <a:extLst>
              <a:ext uri="{FF2B5EF4-FFF2-40B4-BE49-F238E27FC236}">
                <a16:creationId xmlns:a16="http://schemas.microsoft.com/office/drawing/2014/main" id="{A20522BE-2BD6-EB91-5B8A-466C567196D6}"/>
              </a:ext>
            </a:extLst>
          </p:cNvPr>
          <p:cNvSpPr txBox="1"/>
          <p:nvPr/>
        </p:nvSpPr>
        <p:spPr>
          <a:xfrm>
            <a:off x="3610819" y="192658"/>
            <a:ext cx="3285391" cy="444589"/>
          </a:xfrm>
          <a:prstGeom prst="rect">
            <a:avLst/>
          </a:prstGeom>
        </p:spPr>
        <p:txBody>
          <a:bodyPr vert="horz" wrap="square" lIns="91440" tIns="45720" rIns="91440" bIns="45720" rtlCol="0" anchor="b">
            <a:noAutofit/>
          </a:bodyPr>
          <a:lstStyle/>
          <a:p>
            <a:pPr algn="ctr"/>
            <a:r>
              <a:rPr lang="en-US" sz="1400" b="1">
                <a:solidFill>
                  <a:srgbClr val="0B5494"/>
                </a:solidFill>
                <a:latin typeface="+mj-lt"/>
              </a:rPr>
              <a:t>Another Practitioner</a:t>
            </a:r>
          </a:p>
          <a:p>
            <a:pPr algn="ctr"/>
            <a:r>
              <a:rPr lang="en-US" sz="1400" b="1">
                <a:solidFill>
                  <a:srgbClr val="0B5494"/>
                </a:solidFill>
                <a:latin typeface="+mj-lt"/>
              </a:rPr>
              <a:t>(Not an Assurance Team Member)</a:t>
            </a:r>
          </a:p>
        </p:txBody>
      </p:sp>
      <p:sp>
        <p:nvSpPr>
          <p:cNvPr id="22" name="TextBox 21">
            <a:extLst>
              <a:ext uri="{FF2B5EF4-FFF2-40B4-BE49-F238E27FC236}">
                <a16:creationId xmlns:a16="http://schemas.microsoft.com/office/drawing/2014/main" id="{B938A5D8-BE5B-1A8E-3BFF-FD0253B3B682}"/>
              </a:ext>
            </a:extLst>
          </p:cNvPr>
          <p:cNvSpPr txBox="1"/>
          <p:nvPr/>
        </p:nvSpPr>
        <p:spPr>
          <a:xfrm>
            <a:off x="5728064" y="3758261"/>
            <a:ext cx="3048656" cy="444589"/>
          </a:xfrm>
          <a:prstGeom prst="rect">
            <a:avLst/>
          </a:prstGeom>
        </p:spPr>
        <p:txBody>
          <a:bodyPr vert="horz" wrap="square" lIns="91440" tIns="45720" rIns="91440" bIns="45720" rtlCol="0" anchor="b">
            <a:noAutofit/>
          </a:bodyPr>
          <a:lstStyle/>
          <a:p>
            <a:pPr algn="ctr"/>
            <a:r>
              <a:rPr lang="en-US" sz="1400" b="1">
                <a:solidFill>
                  <a:srgbClr val="0B5494"/>
                </a:solidFill>
                <a:latin typeface="+mj-lt"/>
              </a:rPr>
              <a:t>Another Practitioner</a:t>
            </a:r>
          </a:p>
          <a:p>
            <a:pPr algn="ctr"/>
            <a:r>
              <a:rPr lang="en-US" sz="1400" b="1">
                <a:solidFill>
                  <a:srgbClr val="0B5494"/>
                </a:solidFill>
                <a:latin typeface="+mj-lt"/>
              </a:rPr>
              <a:t>(Not an Assurance Team Member)</a:t>
            </a:r>
          </a:p>
        </p:txBody>
      </p:sp>
      <p:cxnSp>
        <p:nvCxnSpPr>
          <p:cNvPr id="24" name="Straight Arrow Connector 23">
            <a:extLst>
              <a:ext uri="{FF2B5EF4-FFF2-40B4-BE49-F238E27FC236}">
                <a16:creationId xmlns:a16="http://schemas.microsoft.com/office/drawing/2014/main" id="{43B5D746-3BD4-F4A7-9FB4-F4FD87BD2BA4}"/>
              </a:ext>
            </a:extLst>
          </p:cNvPr>
          <p:cNvCxnSpPr>
            <a:cxnSpLocks/>
          </p:cNvCxnSpPr>
          <p:nvPr/>
        </p:nvCxnSpPr>
        <p:spPr>
          <a:xfrm flipH="1">
            <a:off x="3277319" y="3053624"/>
            <a:ext cx="5939190" cy="6138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4297EEC-50AA-CB50-75A7-BC0A435F14F6}"/>
              </a:ext>
            </a:extLst>
          </p:cNvPr>
          <p:cNvCxnSpPr>
            <a:cxnSpLocks/>
          </p:cNvCxnSpPr>
          <p:nvPr/>
        </p:nvCxnSpPr>
        <p:spPr>
          <a:xfrm flipH="1">
            <a:off x="7009175" y="3053625"/>
            <a:ext cx="2207334" cy="6331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154214DD-8EB0-076D-831D-4B9BB8F6EB8C}"/>
              </a:ext>
            </a:extLst>
          </p:cNvPr>
          <p:cNvSpPr/>
          <p:nvPr/>
        </p:nvSpPr>
        <p:spPr>
          <a:xfrm>
            <a:off x="9079907" y="4205628"/>
            <a:ext cx="2716413" cy="99518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a:solidFill>
                  <a:schemeClr val="bg1"/>
                </a:solidFill>
                <a:latin typeface="Arial"/>
                <a:cs typeface="Arial"/>
              </a:rPr>
              <a:t>Sections 5407 and 5700</a:t>
            </a:r>
          </a:p>
        </p:txBody>
      </p:sp>
      <p:cxnSp>
        <p:nvCxnSpPr>
          <p:cNvPr id="37" name="Straight Connector 36">
            <a:extLst>
              <a:ext uri="{FF2B5EF4-FFF2-40B4-BE49-F238E27FC236}">
                <a16:creationId xmlns:a16="http://schemas.microsoft.com/office/drawing/2014/main" id="{60FD4F69-5694-511E-9E70-9F869D33C761}"/>
              </a:ext>
            </a:extLst>
          </p:cNvPr>
          <p:cNvCxnSpPr/>
          <p:nvPr/>
        </p:nvCxnSpPr>
        <p:spPr>
          <a:xfrm>
            <a:off x="9314916" y="3922520"/>
            <a:ext cx="2196269" cy="1507716"/>
          </a:xfrm>
          <a:prstGeom prst="line">
            <a:avLst/>
          </a:prstGeom>
          <a:ln w="38100">
            <a:solidFill>
              <a:srgbClr val="FF0000"/>
            </a:solidFill>
            <a:prstDash val="dashDot"/>
          </a:ln>
        </p:spPr>
        <p:style>
          <a:lnRef idx="3">
            <a:schemeClr val="accent4"/>
          </a:lnRef>
          <a:fillRef idx="0">
            <a:schemeClr val="accent4"/>
          </a:fillRef>
          <a:effectRef idx="2">
            <a:schemeClr val="accent4"/>
          </a:effectRef>
          <a:fontRef idx="minor">
            <a:schemeClr val="tx1"/>
          </a:fontRef>
        </p:style>
      </p:cxnSp>
      <p:cxnSp>
        <p:nvCxnSpPr>
          <p:cNvPr id="39" name="Straight Connector 38">
            <a:extLst>
              <a:ext uri="{FF2B5EF4-FFF2-40B4-BE49-F238E27FC236}">
                <a16:creationId xmlns:a16="http://schemas.microsoft.com/office/drawing/2014/main" id="{9FD047F6-7994-6376-F750-991C21589E47}"/>
              </a:ext>
            </a:extLst>
          </p:cNvPr>
          <p:cNvCxnSpPr/>
          <p:nvPr/>
        </p:nvCxnSpPr>
        <p:spPr>
          <a:xfrm flipH="1">
            <a:off x="9588381" y="3896882"/>
            <a:ext cx="1555335" cy="1533354"/>
          </a:xfrm>
          <a:prstGeom prst="line">
            <a:avLst/>
          </a:prstGeom>
          <a:ln w="38100">
            <a:solidFill>
              <a:srgbClr val="FF0000"/>
            </a:solidFill>
            <a:prstDash val="dashDot"/>
          </a:ln>
        </p:spPr>
        <p:style>
          <a:lnRef idx="3">
            <a:schemeClr val="accent4"/>
          </a:lnRef>
          <a:fillRef idx="0">
            <a:schemeClr val="accent4"/>
          </a:fillRef>
          <a:effectRef idx="2">
            <a:schemeClr val="accent4"/>
          </a:effectRef>
          <a:fontRef idx="minor">
            <a:schemeClr val="tx1"/>
          </a:fontRef>
        </p:style>
      </p:cxnSp>
      <p:sp>
        <p:nvSpPr>
          <p:cNvPr id="40" name="TextBox 39">
            <a:extLst>
              <a:ext uri="{FF2B5EF4-FFF2-40B4-BE49-F238E27FC236}">
                <a16:creationId xmlns:a16="http://schemas.microsoft.com/office/drawing/2014/main" id="{C7C9EB57-62C5-E016-0D7F-6450681F3F43}"/>
              </a:ext>
            </a:extLst>
          </p:cNvPr>
          <p:cNvSpPr txBox="1"/>
          <p:nvPr/>
        </p:nvSpPr>
        <p:spPr>
          <a:xfrm>
            <a:off x="10590294" y="305076"/>
            <a:ext cx="1329301" cy="1122688"/>
          </a:xfrm>
          <a:prstGeom prst="rect">
            <a:avLst/>
          </a:prstGeom>
          <a:solidFill>
            <a:schemeClr val="bg1">
              <a:lumMod val="85000"/>
            </a:schemeClr>
          </a:solidFill>
          <a:ln w="3175">
            <a:solidFill>
              <a:schemeClr val="tx1"/>
            </a:solidFill>
          </a:ln>
        </p:spPr>
        <p:txBody>
          <a:bodyPr vert="horz" wrap="square" lIns="91440" tIns="45720" rIns="91440" bIns="45720" rtlCol="0" anchor="ctr">
            <a:noAutofit/>
          </a:bodyPr>
          <a:lstStyle/>
          <a:p>
            <a:pPr algn="ctr"/>
            <a:r>
              <a:rPr lang="en-US" sz="2000" b="1">
                <a:solidFill>
                  <a:schemeClr val="accent3"/>
                </a:solidFill>
                <a:latin typeface="+mj-lt"/>
              </a:rPr>
              <a:t>ED</a:t>
            </a:r>
          </a:p>
          <a:p>
            <a:pPr algn="ctr"/>
            <a:r>
              <a:rPr lang="en-US" sz="2000" b="1">
                <a:solidFill>
                  <a:schemeClr val="accent3"/>
                </a:solidFill>
                <a:latin typeface="+mj-lt"/>
              </a:rPr>
              <a:t>Structure</a:t>
            </a:r>
          </a:p>
        </p:txBody>
      </p:sp>
      <p:sp>
        <p:nvSpPr>
          <p:cNvPr id="41" name="TextBox 40">
            <a:extLst>
              <a:ext uri="{FF2B5EF4-FFF2-40B4-BE49-F238E27FC236}">
                <a16:creationId xmlns:a16="http://schemas.microsoft.com/office/drawing/2014/main" id="{5C5354BB-A6EA-DA40-5906-3C76EB295ECD}"/>
              </a:ext>
            </a:extLst>
          </p:cNvPr>
          <p:cNvSpPr txBox="1"/>
          <p:nvPr/>
        </p:nvSpPr>
        <p:spPr>
          <a:xfrm>
            <a:off x="-1" y="3467237"/>
            <a:ext cx="1646355" cy="1767286"/>
          </a:xfrm>
          <a:prstGeom prst="rect">
            <a:avLst/>
          </a:prstGeom>
          <a:solidFill>
            <a:schemeClr val="bg1">
              <a:lumMod val="85000"/>
            </a:schemeClr>
          </a:solidFill>
          <a:ln w="3175">
            <a:solidFill>
              <a:schemeClr val="tx1"/>
            </a:solidFill>
          </a:ln>
        </p:spPr>
        <p:txBody>
          <a:bodyPr vert="horz" wrap="square" lIns="91440" tIns="45720" rIns="91440" bIns="45720" rtlCol="0" anchor="ctr">
            <a:normAutofit/>
          </a:bodyPr>
          <a:lstStyle/>
          <a:p>
            <a:pPr algn="ctr"/>
            <a:r>
              <a:rPr lang="en-US" sz="2000" b="1">
                <a:solidFill>
                  <a:schemeClr val="accent3"/>
                </a:solidFill>
                <a:latin typeface="+mj-lt"/>
              </a:rPr>
              <a:t>Proposed New Structure</a:t>
            </a:r>
          </a:p>
        </p:txBody>
      </p:sp>
    </p:spTree>
    <p:extLst>
      <p:ext uri="{BB962C8B-B14F-4D97-AF65-F5344CB8AC3E}">
        <p14:creationId xmlns:p14="http://schemas.microsoft.com/office/powerpoint/2010/main" val="3338465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51DF4-3033-AB44-F25F-4A13C80918C4}"/>
              </a:ext>
            </a:extLst>
          </p:cNvPr>
          <p:cNvSpPr>
            <a:spLocks noGrp="1"/>
          </p:cNvSpPr>
          <p:nvPr>
            <p:ph type="title"/>
          </p:nvPr>
        </p:nvSpPr>
        <p:spPr/>
        <p:txBody>
          <a:bodyPr>
            <a:noAutofit/>
          </a:bodyPr>
          <a:lstStyle/>
          <a:p>
            <a:r>
              <a:rPr lang="en-US" sz="3200">
                <a:latin typeface="+mj-lt"/>
              </a:rPr>
              <a:t>Group Sustainability Assurance Engagements</a:t>
            </a:r>
            <a:br>
              <a:rPr lang="en-US" sz="3200">
                <a:latin typeface="+mj-lt"/>
              </a:rPr>
            </a:br>
            <a:r>
              <a:rPr lang="en-US" sz="3200" i="1">
                <a:latin typeface="+mj-lt"/>
              </a:rPr>
              <a:t>Independence Considerations</a:t>
            </a:r>
          </a:p>
        </p:txBody>
      </p:sp>
      <p:sp>
        <p:nvSpPr>
          <p:cNvPr id="3" name="Content Placeholder 2">
            <a:extLst>
              <a:ext uri="{FF2B5EF4-FFF2-40B4-BE49-F238E27FC236}">
                <a16:creationId xmlns:a16="http://schemas.microsoft.com/office/drawing/2014/main" id="{BD10D4C7-8812-C365-CBF9-B3923F578921}"/>
              </a:ext>
            </a:extLst>
          </p:cNvPr>
          <p:cNvSpPr>
            <a:spLocks noGrp="1"/>
          </p:cNvSpPr>
          <p:nvPr>
            <p:ph idx="1"/>
          </p:nvPr>
        </p:nvSpPr>
        <p:spPr>
          <a:xfrm>
            <a:off x="4068659" y="1249176"/>
            <a:ext cx="7989117" cy="5276938"/>
          </a:xfrm>
        </p:spPr>
        <p:txBody>
          <a:bodyPr vert="horz" lIns="91440" tIns="45720" rIns="91440" bIns="45720" rtlCol="0" anchor="t">
            <a:noAutofit/>
          </a:bodyPr>
          <a:lstStyle/>
          <a:p>
            <a:pPr>
              <a:spcBef>
                <a:spcPts val="1200"/>
              </a:spcBef>
            </a:pPr>
            <a:r>
              <a:rPr lang="en-US" sz="2000" b="1">
                <a:solidFill>
                  <a:schemeClr val="tx1"/>
                </a:solidFill>
                <a:latin typeface="+mj-lt"/>
              </a:rPr>
              <a:t>Section 5405 </a:t>
            </a:r>
            <a:r>
              <a:rPr lang="en-US" sz="2000">
                <a:solidFill>
                  <a:schemeClr val="tx1"/>
                </a:solidFill>
                <a:latin typeface="+mj-lt"/>
              </a:rPr>
              <a:t>sets out independence considerations applicable to: </a:t>
            </a:r>
            <a:endParaRPr lang="en-US" sz="2000">
              <a:solidFill>
                <a:schemeClr val="tx1"/>
              </a:solidFill>
              <a:latin typeface="+mj-lt"/>
              <a:cs typeface="Arial" panose="020B0604020202020204"/>
            </a:endParaRPr>
          </a:p>
          <a:p>
            <a:pPr marL="857250" lvl="1" indent="-400050">
              <a:lnSpc>
                <a:spcPct val="100000"/>
              </a:lnSpc>
              <a:spcBef>
                <a:spcPts val="1200"/>
              </a:spcBef>
              <a:buFont typeface="+mj-lt"/>
              <a:buAutoNum type="romanLcPeriod"/>
            </a:pPr>
            <a:r>
              <a:rPr lang="en-US" sz="2000">
                <a:solidFill>
                  <a:schemeClr val="tx1"/>
                </a:solidFill>
                <a:latin typeface="+mj-lt"/>
              </a:rPr>
              <a:t>The group sustainability assurance firm (GSAF) and its network firms</a:t>
            </a:r>
            <a:endParaRPr lang="en-US" sz="2000">
              <a:solidFill>
                <a:schemeClr val="tx1"/>
              </a:solidFill>
              <a:latin typeface="+mj-lt"/>
              <a:cs typeface="Arial"/>
            </a:endParaRPr>
          </a:p>
          <a:p>
            <a:pPr marL="857250" lvl="1" indent="-400050">
              <a:lnSpc>
                <a:spcPct val="100000"/>
              </a:lnSpc>
              <a:spcBef>
                <a:spcPts val="1200"/>
              </a:spcBef>
              <a:buFont typeface="+mj-lt"/>
              <a:buAutoNum type="romanLcPeriod"/>
            </a:pPr>
            <a:r>
              <a:rPr lang="en-US" sz="2000">
                <a:solidFill>
                  <a:schemeClr val="tx1"/>
                </a:solidFill>
                <a:latin typeface="+mj-lt"/>
              </a:rPr>
              <a:t>Component practitioners (CP)  in whose assurance work the GSAF can be sufficiently and appropriately involved</a:t>
            </a:r>
            <a:endParaRPr lang="en-US" sz="2000">
              <a:solidFill>
                <a:schemeClr val="tx1"/>
              </a:solidFill>
              <a:latin typeface="+mj-lt"/>
              <a:cs typeface="Arial"/>
            </a:endParaRPr>
          </a:p>
          <a:p>
            <a:pPr marL="857250" lvl="1" indent="-400050">
              <a:lnSpc>
                <a:spcPct val="100000"/>
              </a:lnSpc>
              <a:spcBef>
                <a:spcPts val="1200"/>
              </a:spcBef>
              <a:buFont typeface="+mj-lt"/>
              <a:buAutoNum type="romanLcPeriod"/>
            </a:pPr>
            <a:r>
              <a:rPr lang="en-US" sz="2000">
                <a:solidFill>
                  <a:schemeClr val="tx1"/>
                </a:solidFill>
                <a:latin typeface="+mj-lt"/>
              </a:rPr>
              <a:t>Members of the group sustainability assurance team from the GSAF or a component practitioner</a:t>
            </a:r>
          </a:p>
          <a:p>
            <a:pPr lvl="1">
              <a:spcBef>
                <a:spcPts val="1200"/>
              </a:spcBef>
              <a:buFont typeface="Arial" panose="020B0604020202020204" pitchFamily="34" charset="0"/>
              <a:buChar char="•"/>
            </a:pPr>
            <a:r>
              <a:rPr lang="en-US" sz="2200">
                <a:solidFill>
                  <a:schemeClr val="tx1"/>
                </a:solidFill>
                <a:latin typeface="+mj-lt"/>
                <a:cs typeface="Arial"/>
              </a:rPr>
              <a:t>Different requirements </a:t>
            </a:r>
            <a:r>
              <a:rPr lang="en-US" sz="2200" err="1">
                <a:solidFill>
                  <a:schemeClr val="tx1"/>
                </a:solidFill>
                <a:latin typeface="+mj-lt"/>
                <a:cs typeface="Arial"/>
              </a:rPr>
              <a:t>wrt</a:t>
            </a:r>
            <a:r>
              <a:rPr lang="en-US" sz="2200">
                <a:solidFill>
                  <a:schemeClr val="tx1"/>
                </a:solidFill>
                <a:latin typeface="+mj-lt"/>
                <a:cs typeface="Arial"/>
              </a:rPr>
              <a:t>:</a:t>
            </a:r>
          </a:p>
          <a:p>
            <a:pPr lvl="1">
              <a:spcBef>
                <a:spcPts val="1200"/>
              </a:spcBef>
            </a:pPr>
            <a:r>
              <a:rPr lang="en-US" sz="2000">
                <a:solidFill>
                  <a:srgbClr val="C00000"/>
                </a:solidFill>
                <a:latin typeface="+mj-lt"/>
                <a:cs typeface="Arial"/>
              </a:rPr>
              <a:t>Group sustainability assurance client</a:t>
            </a:r>
            <a:r>
              <a:rPr lang="en-US" sz="2000">
                <a:solidFill>
                  <a:schemeClr val="tx1"/>
                </a:solidFill>
                <a:latin typeface="+mj-lt"/>
                <a:cs typeface="Arial"/>
              </a:rPr>
              <a:t>, including group components </a:t>
            </a:r>
            <a:r>
              <a:rPr lang="en-US" sz="2000" i="1">
                <a:solidFill>
                  <a:schemeClr val="tx1"/>
                </a:solidFill>
                <a:latin typeface="+mj-lt"/>
                <a:cs typeface="Arial"/>
              </a:rPr>
              <a:t>at which assurance work is performed </a:t>
            </a:r>
          </a:p>
          <a:p>
            <a:pPr lvl="2">
              <a:spcBef>
                <a:spcPts val="1200"/>
              </a:spcBef>
            </a:pPr>
            <a:r>
              <a:rPr lang="en-US" sz="1800">
                <a:solidFill>
                  <a:schemeClr val="tx1"/>
                </a:solidFill>
                <a:latin typeface="+mj-lt"/>
                <a:cs typeface="Arial"/>
              </a:rPr>
              <a:t>Depending on whether the CP is within or outside the network </a:t>
            </a:r>
          </a:p>
          <a:p>
            <a:pPr lvl="1">
              <a:spcBef>
                <a:spcPts val="1200"/>
              </a:spcBef>
            </a:pPr>
            <a:r>
              <a:rPr lang="en-US" sz="2000">
                <a:solidFill>
                  <a:srgbClr val="C00000"/>
                </a:solidFill>
                <a:latin typeface="+mj-lt"/>
                <a:cs typeface="Arial"/>
              </a:rPr>
              <a:t>Value Chain Components </a:t>
            </a:r>
            <a:r>
              <a:rPr lang="en-US" sz="2000" i="1">
                <a:solidFill>
                  <a:schemeClr val="tx1"/>
                </a:solidFill>
                <a:latin typeface="+mj-lt"/>
                <a:cs typeface="Arial"/>
              </a:rPr>
              <a:t>at which assurance work is performed</a:t>
            </a:r>
          </a:p>
          <a:p>
            <a:pPr lvl="2">
              <a:spcBef>
                <a:spcPts val="1200"/>
              </a:spcBef>
            </a:pPr>
            <a:r>
              <a:rPr lang="en-US" sz="1800">
                <a:solidFill>
                  <a:schemeClr val="tx1"/>
                </a:solidFill>
                <a:latin typeface="+mj-lt"/>
                <a:cs typeface="Arial"/>
              </a:rPr>
              <a:t>Depending on whether the CP is within or outside the network </a:t>
            </a:r>
          </a:p>
          <a:p>
            <a:pPr lvl="2">
              <a:spcBef>
                <a:spcPts val="1200"/>
              </a:spcBef>
            </a:pPr>
            <a:endParaRPr lang="en-US" sz="1600">
              <a:solidFill>
                <a:schemeClr val="tx1"/>
              </a:solidFill>
              <a:latin typeface="+mj-lt"/>
              <a:cs typeface="Arial"/>
            </a:endParaRPr>
          </a:p>
        </p:txBody>
      </p:sp>
      <p:sp>
        <p:nvSpPr>
          <p:cNvPr id="5" name="Rectangle: Rounded Corners 4">
            <a:extLst>
              <a:ext uri="{FF2B5EF4-FFF2-40B4-BE49-F238E27FC236}">
                <a16:creationId xmlns:a16="http://schemas.microsoft.com/office/drawing/2014/main" id="{83C52130-1D09-2EDB-F65F-19E0E373A66E}"/>
              </a:ext>
            </a:extLst>
          </p:cNvPr>
          <p:cNvSpPr/>
          <p:nvPr/>
        </p:nvSpPr>
        <p:spPr>
          <a:xfrm>
            <a:off x="352338" y="1746950"/>
            <a:ext cx="3045203" cy="249992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solidFill>
                  <a:schemeClr val="tx1"/>
                </a:solidFill>
                <a:latin typeface="+mj-lt"/>
              </a:rPr>
              <a:t>Requirements equivalent to independence standards for group audits in Part 4A, </a:t>
            </a:r>
            <a:r>
              <a:rPr lang="en-US" sz="2000" i="1">
                <a:solidFill>
                  <a:schemeClr val="tx1"/>
                </a:solidFill>
                <a:latin typeface="+mj-lt"/>
              </a:rPr>
              <a:t>in line with ED</a:t>
            </a:r>
          </a:p>
        </p:txBody>
      </p:sp>
      <p:sp>
        <p:nvSpPr>
          <p:cNvPr id="6" name="Rectangle: Rounded Corners 5">
            <a:extLst>
              <a:ext uri="{FF2B5EF4-FFF2-40B4-BE49-F238E27FC236}">
                <a16:creationId xmlns:a16="http://schemas.microsoft.com/office/drawing/2014/main" id="{9370546B-BDCB-12E3-6116-53200137AD7A}"/>
              </a:ext>
            </a:extLst>
          </p:cNvPr>
          <p:cNvSpPr/>
          <p:nvPr/>
        </p:nvSpPr>
        <p:spPr>
          <a:xfrm>
            <a:off x="352338" y="4944200"/>
            <a:ext cx="3045203" cy="132924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Tailored requirements in line with ED proposals</a:t>
            </a:r>
          </a:p>
        </p:txBody>
      </p:sp>
      <p:cxnSp>
        <p:nvCxnSpPr>
          <p:cNvPr id="8" name="Straight Arrow Connector 7">
            <a:extLst>
              <a:ext uri="{FF2B5EF4-FFF2-40B4-BE49-F238E27FC236}">
                <a16:creationId xmlns:a16="http://schemas.microsoft.com/office/drawing/2014/main" id="{7A8CAD77-F494-168D-5615-274D1E25A888}"/>
              </a:ext>
            </a:extLst>
          </p:cNvPr>
          <p:cNvCxnSpPr>
            <a:cxnSpLocks/>
            <a:endCxn id="5" idx="3"/>
          </p:cNvCxnSpPr>
          <p:nvPr/>
        </p:nvCxnSpPr>
        <p:spPr>
          <a:xfrm flipH="1" flipV="1">
            <a:off x="3397541" y="2996910"/>
            <a:ext cx="1174459" cy="1625424"/>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F5441FE-7903-C845-E0E7-FE819DB78C76}"/>
              </a:ext>
            </a:extLst>
          </p:cNvPr>
          <p:cNvCxnSpPr>
            <a:cxnSpLocks/>
            <a:endCxn id="6" idx="3"/>
          </p:cNvCxnSpPr>
          <p:nvPr/>
        </p:nvCxnSpPr>
        <p:spPr>
          <a:xfrm flipH="1" flipV="1">
            <a:off x="3397541" y="5608824"/>
            <a:ext cx="1174459" cy="120857"/>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223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4B01E-503A-DB97-1AFD-14E196EBC8CD}"/>
              </a:ext>
            </a:extLst>
          </p:cNvPr>
          <p:cNvSpPr>
            <a:spLocks noGrp="1"/>
          </p:cNvSpPr>
          <p:nvPr>
            <p:ph type="title"/>
          </p:nvPr>
        </p:nvSpPr>
        <p:spPr/>
        <p:txBody>
          <a:bodyPr>
            <a:noAutofit/>
          </a:bodyPr>
          <a:lstStyle/>
          <a:p>
            <a:r>
              <a:rPr lang="en-US" sz="3000">
                <a:latin typeface="+mj-lt"/>
              </a:rPr>
              <a:t>Application of “Knows or Has Reason to Believe” Principle </a:t>
            </a:r>
          </a:p>
        </p:txBody>
      </p:sp>
      <p:sp>
        <p:nvSpPr>
          <p:cNvPr id="3" name="Content Placeholder 2">
            <a:extLst>
              <a:ext uri="{FF2B5EF4-FFF2-40B4-BE49-F238E27FC236}">
                <a16:creationId xmlns:a16="http://schemas.microsoft.com/office/drawing/2014/main" id="{9E1B7DEE-83A7-71CB-5497-E3A0BBB8A9BA}"/>
              </a:ext>
            </a:extLst>
          </p:cNvPr>
          <p:cNvSpPr>
            <a:spLocks noGrp="1"/>
          </p:cNvSpPr>
          <p:nvPr>
            <p:ph idx="1"/>
          </p:nvPr>
        </p:nvSpPr>
        <p:spPr>
          <a:xfrm>
            <a:off x="939798" y="1433529"/>
            <a:ext cx="7205135" cy="4762500"/>
          </a:xfrm>
        </p:spPr>
        <p:txBody>
          <a:bodyPr>
            <a:noAutofit/>
          </a:bodyPr>
          <a:lstStyle/>
          <a:p>
            <a:pPr>
              <a:lnSpc>
                <a:spcPts val="2600"/>
              </a:lnSpc>
              <a:spcBef>
                <a:spcPts val="600"/>
              </a:spcBef>
              <a:spcAft>
                <a:spcPts val="600"/>
              </a:spcAft>
            </a:pPr>
            <a:r>
              <a:rPr lang="en-US" sz="2000" dirty="0">
                <a:latin typeface="+mj-lt"/>
              </a:rPr>
              <a:t>ED required the sustainability assurance team to apply the “knows or has reason to believe” principle with respect to a VCE when using the work of a sustainability assurance practitioner at the VCE</a:t>
            </a:r>
          </a:p>
          <a:p>
            <a:pPr lvl="1">
              <a:lnSpc>
                <a:spcPts val="2600"/>
              </a:lnSpc>
              <a:spcBef>
                <a:spcPts val="600"/>
              </a:spcBef>
              <a:spcAft>
                <a:spcPts val="600"/>
              </a:spcAft>
            </a:pPr>
            <a:r>
              <a:rPr lang="en-US" sz="1800" dirty="0">
                <a:latin typeface="+mj-lt"/>
              </a:rPr>
              <a:t>Many questions on whether the proposal applies to all </a:t>
            </a:r>
            <a:r>
              <a:rPr lang="en-US" sz="1800">
                <a:latin typeface="+mj-lt"/>
              </a:rPr>
              <a:t>VCEs </a:t>
            </a:r>
            <a:endParaRPr lang="en-US" sz="1800" dirty="0">
              <a:latin typeface="+mj-lt"/>
            </a:endParaRPr>
          </a:p>
          <a:p>
            <a:pPr lvl="1">
              <a:lnSpc>
                <a:spcPts val="2600"/>
              </a:lnSpc>
              <a:spcBef>
                <a:spcPts val="600"/>
              </a:spcBef>
              <a:spcAft>
                <a:spcPts val="600"/>
              </a:spcAft>
            </a:pPr>
            <a:r>
              <a:rPr lang="en-US" sz="1800" dirty="0">
                <a:latin typeface="+mj-lt"/>
              </a:rPr>
              <a:t>Concerns regarding the operability of the proposal</a:t>
            </a:r>
          </a:p>
          <a:p>
            <a:pPr lvl="1">
              <a:lnSpc>
                <a:spcPts val="2600"/>
              </a:lnSpc>
              <a:spcBef>
                <a:spcPts val="600"/>
              </a:spcBef>
              <a:spcAft>
                <a:spcPts val="600"/>
              </a:spcAft>
            </a:pPr>
            <a:r>
              <a:rPr lang="en-US" sz="1800" dirty="0">
                <a:latin typeface="+mj-lt"/>
              </a:rPr>
              <a:t>Views that if a firm uses the assurance work of another practitioner</a:t>
            </a:r>
            <a:r>
              <a:rPr lang="en-US" sz="1800">
                <a:latin typeface="+mj-lt"/>
              </a:rPr>
              <a:t>,</a:t>
            </a:r>
            <a:r>
              <a:rPr lang="en-US" sz="1800" dirty="0">
                <a:latin typeface="+mj-lt"/>
              </a:rPr>
              <a:t> the level of threats to independence as set out in Section 5700 is trivial</a:t>
            </a:r>
          </a:p>
          <a:p>
            <a:pPr>
              <a:lnSpc>
                <a:spcPts val="2600"/>
              </a:lnSpc>
              <a:spcBef>
                <a:spcPts val="600"/>
              </a:spcBef>
              <a:spcAft>
                <a:spcPts val="600"/>
              </a:spcAft>
            </a:pPr>
            <a:r>
              <a:rPr lang="en-US" sz="2000" dirty="0">
                <a:latin typeface="+mj-lt"/>
              </a:rPr>
              <a:t>WS1 proposes deleting Section 5700 </a:t>
            </a:r>
          </a:p>
          <a:p>
            <a:pPr lvl="1">
              <a:lnSpc>
                <a:spcPts val="2600"/>
              </a:lnSpc>
              <a:spcBef>
                <a:spcPts val="600"/>
              </a:spcBef>
              <a:spcAft>
                <a:spcPts val="600"/>
              </a:spcAft>
            </a:pPr>
            <a:r>
              <a:rPr lang="en-US" sz="1800">
                <a:latin typeface="+mj-lt"/>
              </a:rPr>
              <a:t>However, the conceptual framework will </a:t>
            </a:r>
            <a:r>
              <a:rPr lang="en-US" sz="1800" dirty="0">
                <a:latin typeface="+mj-lt"/>
              </a:rPr>
              <a:t>still </a:t>
            </a:r>
            <a:r>
              <a:rPr lang="en-US" sz="1800">
                <a:latin typeface="+mj-lt"/>
              </a:rPr>
              <a:t>apply with respect </a:t>
            </a:r>
            <a:r>
              <a:rPr lang="en-US" sz="1800" dirty="0">
                <a:latin typeface="+mj-lt"/>
              </a:rPr>
              <a:t>to any threats to independence </a:t>
            </a:r>
            <a:r>
              <a:rPr lang="en-US" sz="1800">
                <a:latin typeface="+mj-lt"/>
              </a:rPr>
              <a:t>in relation to VCEs</a:t>
            </a:r>
            <a:endParaRPr lang="en-US" sz="1800" dirty="0">
              <a:latin typeface="+mj-lt"/>
            </a:endParaRPr>
          </a:p>
        </p:txBody>
      </p:sp>
      <p:sp>
        <p:nvSpPr>
          <p:cNvPr id="4" name="Slide Number Placeholder 3">
            <a:extLst>
              <a:ext uri="{FF2B5EF4-FFF2-40B4-BE49-F238E27FC236}">
                <a16:creationId xmlns:a16="http://schemas.microsoft.com/office/drawing/2014/main" id="{2741D146-B550-284B-52C1-36A47D1413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6" name="Picture 5" descr="Five square speech bubbles in color">
            <a:extLst>
              <a:ext uri="{FF2B5EF4-FFF2-40B4-BE49-F238E27FC236}">
                <a16:creationId xmlns:a16="http://schemas.microsoft.com/office/drawing/2014/main" id="{F6B28EBB-3973-5D81-E96F-199FA044FA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5636" y="2399747"/>
            <a:ext cx="3388596" cy="3796282"/>
          </a:xfrm>
          <a:prstGeom prst="rect">
            <a:avLst/>
          </a:prstGeom>
        </p:spPr>
      </p:pic>
      <p:sp>
        <p:nvSpPr>
          <p:cNvPr id="7" name="Rectangle: Rounded Corners 6">
            <a:extLst>
              <a:ext uri="{FF2B5EF4-FFF2-40B4-BE49-F238E27FC236}">
                <a16:creationId xmlns:a16="http://schemas.microsoft.com/office/drawing/2014/main" id="{351AF393-65DE-5DC3-4858-0D25972AD8A4}"/>
              </a:ext>
            </a:extLst>
          </p:cNvPr>
          <p:cNvSpPr/>
          <p:nvPr/>
        </p:nvSpPr>
        <p:spPr>
          <a:xfrm>
            <a:off x="8610600" y="1253067"/>
            <a:ext cx="2870200" cy="82126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Section 5700 in ED</a:t>
            </a:r>
          </a:p>
        </p:txBody>
      </p:sp>
    </p:spTree>
    <p:extLst>
      <p:ext uri="{BB962C8B-B14F-4D97-AF65-F5344CB8AC3E}">
        <p14:creationId xmlns:p14="http://schemas.microsoft.com/office/powerpoint/2010/main" val="814256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CD1701-2E0D-3C6C-B236-F38829CA795B}"/>
              </a:ext>
            </a:extLst>
          </p:cNvPr>
          <p:cNvSpPr>
            <a:spLocks noGrp="1"/>
          </p:cNvSpPr>
          <p:nvPr>
            <p:ph sz="half" idx="2"/>
          </p:nvPr>
        </p:nvSpPr>
        <p:spPr>
          <a:xfrm>
            <a:off x="662032" y="1463878"/>
            <a:ext cx="6520821" cy="5045206"/>
          </a:xfrm>
        </p:spPr>
        <p:txBody>
          <a:bodyPr>
            <a:noAutofit/>
          </a:bodyPr>
          <a:lstStyle/>
          <a:p>
            <a:pPr>
              <a:lnSpc>
                <a:spcPts val="2100"/>
              </a:lnSpc>
              <a:spcBef>
                <a:spcPts val="600"/>
              </a:spcBef>
              <a:spcAft>
                <a:spcPts val="600"/>
              </a:spcAft>
            </a:pPr>
            <a:r>
              <a:rPr lang="en-US" sz="2000">
                <a:latin typeface="+mj-lt"/>
              </a:rPr>
              <a:t>Section 5405 also sets out requirements and application material applicable to:</a:t>
            </a:r>
          </a:p>
          <a:p>
            <a:pPr lvl="1">
              <a:lnSpc>
                <a:spcPts val="2100"/>
              </a:lnSpc>
              <a:spcBef>
                <a:spcPts val="600"/>
              </a:spcBef>
              <a:spcAft>
                <a:spcPts val="600"/>
              </a:spcAft>
            </a:pPr>
            <a:r>
              <a:rPr lang="en-US" sz="1800" b="1">
                <a:latin typeface="+mj-lt"/>
              </a:rPr>
              <a:t>Key Sustainability Assurance Leaders at a Group Component</a:t>
            </a:r>
          </a:p>
          <a:p>
            <a:pPr marL="914400" lvl="2">
              <a:lnSpc>
                <a:spcPts val="2100"/>
              </a:lnSpc>
              <a:spcBef>
                <a:spcPts val="600"/>
              </a:spcBef>
              <a:spcAft>
                <a:spcPts val="600"/>
              </a:spcAft>
            </a:pPr>
            <a:r>
              <a:rPr lang="en-US" sz="1600">
                <a:latin typeface="+mj-lt"/>
              </a:rPr>
              <a:t>WS1 believes that an Engagement Leader or a Leader at a VCC would not meet the criteria to become a key sustainability assurance leader for the sustainability assurance engagement</a:t>
            </a:r>
          </a:p>
          <a:p>
            <a:pPr lvl="1">
              <a:lnSpc>
                <a:spcPts val="2100"/>
              </a:lnSpc>
              <a:spcBef>
                <a:spcPts val="600"/>
              </a:spcBef>
              <a:spcAft>
                <a:spcPts val="600"/>
              </a:spcAft>
            </a:pPr>
            <a:r>
              <a:rPr lang="en-US" sz="1800" b="1">
                <a:latin typeface="+mj-lt"/>
              </a:rPr>
              <a:t>Changes in Group Components</a:t>
            </a:r>
          </a:p>
          <a:p>
            <a:pPr lvl="1">
              <a:lnSpc>
                <a:spcPts val="2100"/>
              </a:lnSpc>
              <a:spcBef>
                <a:spcPts val="600"/>
              </a:spcBef>
              <a:spcAft>
                <a:spcPts val="600"/>
              </a:spcAft>
            </a:pPr>
            <a:r>
              <a:rPr lang="en-US" sz="1800" b="1">
                <a:latin typeface="+mj-lt"/>
              </a:rPr>
              <a:t>Changes in Component Practitioners Performing Assurance Work at a Group Component</a:t>
            </a:r>
          </a:p>
          <a:p>
            <a:pPr lvl="1">
              <a:lnSpc>
                <a:spcPts val="2100"/>
              </a:lnSpc>
              <a:spcBef>
                <a:spcPts val="600"/>
              </a:spcBef>
              <a:spcAft>
                <a:spcPts val="600"/>
              </a:spcAft>
            </a:pPr>
            <a:r>
              <a:rPr lang="en-US" sz="1800" b="1">
                <a:latin typeface="+mj-lt"/>
              </a:rPr>
              <a:t>Breach of Independence Provisions at a Component Practitioner </a:t>
            </a:r>
          </a:p>
          <a:p>
            <a:pPr marL="914400" lvl="2">
              <a:lnSpc>
                <a:spcPts val="2100"/>
              </a:lnSpc>
              <a:spcBef>
                <a:spcPts val="600"/>
              </a:spcBef>
              <a:spcAft>
                <a:spcPts val="600"/>
              </a:spcAft>
            </a:pPr>
            <a:r>
              <a:rPr lang="en-US" sz="1600">
                <a:latin typeface="+mj-lt"/>
              </a:rPr>
              <a:t>Provisions apply to CP performing assurance work at a group component or a value chain component</a:t>
            </a:r>
          </a:p>
          <a:p>
            <a:endParaRPr lang="en-US" sz="2000">
              <a:latin typeface="+mj-lt"/>
            </a:endParaRPr>
          </a:p>
          <a:p>
            <a:pPr lvl="1"/>
            <a:endParaRPr lang="en-US"/>
          </a:p>
        </p:txBody>
      </p:sp>
      <p:sp>
        <p:nvSpPr>
          <p:cNvPr id="3" name="Slide Number Placeholder 2">
            <a:extLst>
              <a:ext uri="{FF2B5EF4-FFF2-40B4-BE49-F238E27FC236}">
                <a16:creationId xmlns:a16="http://schemas.microsoft.com/office/drawing/2014/main" id="{89F6EA1A-DA17-B343-130D-4ACC69CB9C69}"/>
              </a:ext>
            </a:extLst>
          </p:cNvPr>
          <p:cNvSpPr>
            <a:spLocks noGrp="1"/>
          </p:cNvSpPr>
          <p:nvPr>
            <p:ph type="sldNum" sz="quarter" idx="12"/>
          </p:nvPr>
        </p:nvSpPr>
        <p:spPr/>
        <p:txBody>
          <a:bodyPr/>
          <a:lstStyle/>
          <a:p>
            <a:fld id="{A68F81FF-A8B7-8E49-9D5B-3CAD5ADFEE36}" type="slidenum">
              <a:rPr lang="en-US" smtClean="0"/>
              <a:pPr/>
              <a:t>13</a:t>
            </a:fld>
            <a:endParaRPr lang="en-US"/>
          </a:p>
        </p:txBody>
      </p:sp>
      <p:sp>
        <p:nvSpPr>
          <p:cNvPr id="4" name="Title 3">
            <a:extLst>
              <a:ext uri="{FF2B5EF4-FFF2-40B4-BE49-F238E27FC236}">
                <a16:creationId xmlns:a16="http://schemas.microsoft.com/office/drawing/2014/main" id="{BD0A3903-BC76-7643-BB5E-1840DDEAD733}"/>
              </a:ext>
            </a:extLst>
          </p:cNvPr>
          <p:cNvSpPr>
            <a:spLocks noGrp="1"/>
          </p:cNvSpPr>
          <p:nvPr>
            <p:ph type="title"/>
          </p:nvPr>
        </p:nvSpPr>
        <p:spPr/>
        <p:txBody>
          <a:bodyPr>
            <a:normAutofit/>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Group Sustainability Assurance Engagements</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1" u="none" strike="noStrike" kern="1200" cap="none" spc="0" normalizeH="0" baseline="0" noProof="0">
                <a:ln>
                  <a:noFill/>
                </a:ln>
                <a:solidFill>
                  <a:srgbClr val="FFFFFF"/>
                </a:solidFill>
                <a:effectLst/>
                <a:uLnTx/>
                <a:uFillTx/>
                <a:latin typeface="Arial" panose="020B0604020202020204"/>
                <a:ea typeface="+mj-ea"/>
                <a:cs typeface="+mj-cs"/>
              </a:rPr>
              <a:t>Additional Guidance in Section 5405</a:t>
            </a:r>
            <a:endParaRPr lang="en-US" i="1"/>
          </a:p>
        </p:txBody>
      </p:sp>
      <p:sp>
        <p:nvSpPr>
          <p:cNvPr id="5" name="Rectangle: Rounded Corners 4">
            <a:extLst>
              <a:ext uri="{FF2B5EF4-FFF2-40B4-BE49-F238E27FC236}">
                <a16:creationId xmlns:a16="http://schemas.microsoft.com/office/drawing/2014/main" id="{D9E9EB4E-9652-9545-93FE-F263DAE09782}"/>
              </a:ext>
            </a:extLst>
          </p:cNvPr>
          <p:cNvSpPr/>
          <p:nvPr/>
        </p:nvSpPr>
        <p:spPr>
          <a:xfrm>
            <a:off x="7963382" y="2708476"/>
            <a:ext cx="3390418" cy="21991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The requirements and application material are equivalent to the relevant independence provisions for group audits in Part 4A</a:t>
            </a:r>
          </a:p>
        </p:txBody>
      </p:sp>
    </p:spTree>
    <p:extLst>
      <p:ext uri="{BB962C8B-B14F-4D97-AF65-F5344CB8AC3E}">
        <p14:creationId xmlns:p14="http://schemas.microsoft.com/office/powerpoint/2010/main" val="218270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5183188" y="1357313"/>
            <a:ext cx="6172200" cy="450373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14</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747384" y="1467853"/>
            <a:ext cx="4281816" cy="4178885"/>
          </a:xfrm>
          <a:prstGeom prst="rect">
            <a:avLst/>
          </a:prstGeom>
        </p:spPr>
        <p:txBody>
          <a:bodyPr vert="horz" lIns="91440" tIns="45720" rIns="91440" bIns="45720" rtlCol="0">
            <a:normAutofit/>
          </a:bodyPr>
          <a:lstStyle/>
          <a:p>
            <a:pPr marL="228600" marR="0" lvl="0" indent="-228600" fontAlgn="auto">
              <a:lnSpc>
                <a:spcPts val="2600"/>
              </a:lnSpc>
              <a:spcBef>
                <a:spcPts val="1000"/>
              </a:spcBef>
              <a:spcAft>
                <a:spcPts val="0"/>
              </a:spcAft>
              <a:buClrTx/>
              <a:buSzTx/>
              <a:buFont typeface="Arial" panose="020B0604020202020204" pitchFamily="34" charset="0"/>
              <a:buChar char="•"/>
              <a:tabLst/>
              <a:defRPr/>
            </a:pPr>
            <a:r>
              <a:rPr kumimoji="0" lang="en-US" sz="2000" b="0" i="0" u="none" strike="noStrike" cap="none" spc="0" normalizeH="0" baseline="0" noProof="0" dirty="0">
                <a:ln>
                  <a:noFill/>
                </a:ln>
                <a:solidFill>
                  <a:srgbClr val="4A4A4A"/>
                </a:solidFill>
                <a:effectLst/>
                <a:uLnTx/>
                <a:uFillTx/>
                <a:latin typeface="+mj-lt"/>
              </a:rPr>
              <a:t>Do you support the changes to the independence</a:t>
            </a:r>
            <a:r>
              <a:rPr lang="en-US" sz="2000" dirty="0">
                <a:solidFill>
                  <a:srgbClr val="4A4A4A"/>
                </a:solidFill>
                <a:latin typeface="+mj-lt"/>
              </a:rPr>
              <a:t> requirements and application material in Section 5405 addressing the revised approach regarding group components and value chain components?</a:t>
            </a:r>
          </a:p>
          <a:p>
            <a:pPr marL="228600" marR="0" lvl="0" indent="-228600" fontAlgn="auto">
              <a:lnSpc>
                <a:spcPts val="2600"/>
              </a:lnSpc>
              <a:spcBef>
                <a:spcPts val="1000"/>
              </a:spcBef>
              <a:spcAft>
                <a:spcPts val="0"/>
              </a:spcAft>
              <a:buClrTx/>
              <a:buSzTx/>
              <a:buFont typeface="Arial" panose="020B0604020202020204" pitchFamily="34" charset="0"/>
              <a:buChar char="•"/>
              <a:tabLst/>
              <a:defRPr/>
            </a:pPr>
            <a:r>
              <a:rPr kumimoji="0" lang="en-US" sz="2000" b="0" i="0" u="none" strike="noStrike" cap="none" spc="0" normalizeH="0" baseline="0" noProof="0" dirty="0">
                <a:ln>
                  <a:noFill/>
                </a:ln>
                <a:solidFill>
                  <a:srgbClr val="4A4A4A"/>
                </a:solidFill>
                <a:effectLst/>
                <a:uLnTx/>
                <a:uFillTx/>
                <a:latin typeface="+mj-lt"/>
              </a:rPr>
              <a:t>Do you support </a:t>
            </a:r>
            <a:r>
              <a:rPr lang="en-US" sz="2000" dirty="0">
                <a:solidFill>
                  <a:srgbClr val="4A4A4A"/>
                </a:solidFill>
                <a:latin typeface="+mj-lt"/>
              </a:rPr>
              <a:t>the deletion of Section 5700 </a:t>
            </a:r>
            <a:r>
              <a:rPr lang="en-US" sz="2000">
                <a:solidFill>
                  <a:srgbClr val="4A4A4A"/>
                </a:solidFill>
                <a:latin typeface="+mj-lt"/>
              </a:rPr>
              <a:t>of the ED?</a:t>
            </a:r>
            <a:endParaRPr kumimoji="0" lang="en-US" sz="2000" b="0" i="0" u="none" strike="noStrike" cap="none" spc="0" normalizeH="0" baseline="0" noProof="0">
              <a:ln>
                <a:noFill/>
              </a:ln>
              <a:solidFill>
                <a:srgbClr val="4A4A4A"/>
              </a:solidFill>
              <a:effectLst/>
              <a:uLnTx/>
              <a:uFillTx/>
              <a:latin typeface="+mj-lt"/>
            </a:endParaRP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Independence Requirements in Section 5405</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1497989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a:bodyPr>
          <a:lstStyle/>
          <a:p>
            <a:pPr algn="ctr"/>
            <a:r>
              <a:rPr lang="en-US" sz="3600">
                <a:latin typeface="+mj-lt"/>
              </a:rPr>
              <a:t>Using the Work of Another Practitioner</a:t>
            </a:r>
          </a:p>
        </p:txBody>
      </p:sp>
    </p:spTree>
    <p:extLst>
      <p:ext uri="{BB962C8B-B14F-4D97-AF65-F5344CB8AC3E}">
        <p14:creationId xmlns:p14="http://schemas.microsoft.com/office/powerpoint/2010/main" val="5746145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256186E-B567-2E83-C63C-08F676E85DA3}"/>
              </a:ext>
            </a:extLst>
          </p:cNvPr>
          <p:cNvSpPr>
            <a:spLocks noGrp="1"/>
          </p:cNvSpPr>
          <p:nvPr>
            <p:ph type="sldNum" sz="quarter" idx="12"/>
          </p:nvPr>
        </p:nvSpPr>
        <p:spPr>
          <a:xfrm>
            <a:off x="8610600" y="6356350"/>
            <a:ext cx="2743200"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32" name="Text Placeholder 2">
            <a:extLst>
              <a:ext uri="{FF2B5EF4-FFF2-40B4-BE49-F238E27FC236}">
                <a16:creationId xmlns:a16="http://schemas.microsoft.com/office/drawing/2014/main" id="{AC624041-656E-BF88-7FD3-6916DA3C7480}"/>
              </a:ext>
            </a:extLst>
          </p:cNvPr>
          <p:cNvSpPr>
            <a:spLocks noGrp="1"/>
          </p:cNvSpPr>
          <p:nvPr>
            <p:ph type="body" idx="1"/>
          </p:nvPr>
        </p:nvSpPr>
        <p:spPr>
          <a:xfrm>
            <a:off x="392740" y="1194054"/>
            <a:ext cx="5703260" cy="1068519"/>
          </a:xfrm>
        </p:spPr>
        <p:txBody>
          <a:bodyPr>
            <a:noAutofit/>
          </a:bodyPr>
          <a:lstStyle/>
          <a:p>
            <a:pPr marR="0" indent="-330200">
              <a:lnSpc>
                <a:spcPts val="2300"/>
              </a:lnSpc>
              <a:spcBef>
                <a:spcPts val="600"/>
              </a:spcBef>
              <a:spcAft>
                <a:spcPts val="600"/>
              </a:spcAft>
            </a:pPr>
            <a:r>
              <a:rPr lang="en-US" sz="2000" b="1">
                <a:latin typeface="Arial" panose="020B0604020202020204"/>
                <a:ea typeface="Calibri" panose="020F0502020204030204" pitchFamily="34" charset="0"/>
                <a:cs typeface="Arial" panose="020B0604020202020204" pitchFamily="34" charset="0"/>
              </a:rPr>
              <a:t>Q11. Do you support the independence provisions set out in Section 5406? </a:t>
            </a:r>
            <a:endParaRPr lang="en-US" sz="2000" b="1">
              <a:effectLst/>
              <a:latin typeface="+mj-lt"/>
              <a:ea typeface="Calibri" panose="020F0502020204030204" pitchFamily="34" charset="0"/>
              <a:cs typeface="Arial" panose="020B0604020202020204" pitchFamily="34" charset="0"/>
            </a:endParaRPr>
          </a:p>
        </p:txBody>
      </p:sp>
      <p:sp>
        <p:nvSpPr>
          <p:cNvPr id="1036" name="Content Placeholder 5">
            <a:extLst>
              <a:ext uri="{FF2B5EF4-FFF2-40B4-BE49-F238E27FC236}">
                <a16:creationId xmlns:a16="http://schemas.microsoft.com/office/drawing/2014/main" id="{51F61E25-4192-F81A-7016-B676E353B9EF}"/>
              </a:ext>
            </a:extLst>
          </p:cNvPr>
          <p:cNvSpPr>
            <a:spLocks noGrp="1"/>
          </p:cNvSpPr>
          <p:nvPr>
            <p:ph sz="quarter" idx="4"/>
          </p:nvPr>
        </p:nvSpPr>
        <p:spPr>
          <a:xfrm>
            <a:off x="6506735" y="1904301"/>
            <a:ext cx="5329342" cy="4432977"/>
          </a:xfrm>
        </p:spPr>
        <p:txBody>
          <a:bodyPr>
            <a:noAutofit/>
          </a:bodyPr>
          <a:lstStyle/>
          <a:p>
            <a:pPr>
              <a:lnSpc>
                <a:spcPts val="2400"/>
              </a:lnSpc>
              <a:spcBef>
                <a:spcPts val="600"/>
              </a:spcBef>
              <a:spcAft>
                <a:spcPts val="600"/>
              </a:spcAft>
            </a:pPr>
            <a:r>
              <a:rPr lang="en-US" sz="2000">
                <a:latin typeface="+mj-lt"/>
              </a:rPr>
              <a:t>Support for the approach and not imposing requirements directly on another practitioner</a:t>
            </a:r>
          </a:p>
          <a:p>
            <a:pPr lvl="1">
              <a:lnSpc>
                <a:spcPts val="2400"/>
              </a:lnSpc>
              <a:spcBef>
                <a:spcPts val="600"/>
              </a:spcBef>
              <a:spcAft>
                <a:spcPts val="600"/>
              </a:spcAft>
            </a:pPr>
            <a:r>
              <a:rPr lang="en-US" sz="1800">
                <a:latin typeface="+mj-lt"/>
              </a:rPr>
              <a:t>Need for more coordination with IAASB</a:t>
            </a:r>
          </a:p>
          <a:p>
            <a:pPr>
              <a:lnSpc>
                <a:spcPts val="2400"/>
              </a:lnSpc>
              <a:spcBef>
                <a:spcPts val="600"/>
              </a:spcBef>
              <a:spcAft>
                <a:spcPts val="600"/>
              </a:spcAft>
            </a:pPr>
            <a:r>
              <a:rPr lang="en-US" sz="2000">
                <a:latin typeface="+mj-lt"/>
              </a:rPr>
              <a:t>Concerns regarding practicality of the proposals and relying on the work of another practitioner when the firm cannot be sufficiently and appropriately involved </a:t>
            </a:r>
          </a:p>
          <a:p>
            <a:pPr>
              <a:lnSpc>
                <a:spcPts val="2400"/>
              </a:lnSpc>
              <a:spcBef>
                <a:spcPts val="600"/>
              </a:spcBef>
              <a:spcAft>
                <a:spcPts val="600"/>
              </a:spcAft>
            </a:pPr>
            <a:r>
              <a:rPr lang="en-US" sz="2000">
                <a:latin typeface="+mj-lt"/>
              </a:rPr>
              <a:t>Views that proposals might be inoperable in practice </a:t>
            </a:r>
          </a:p>
        </p:txBody>
      </p:sp>
      <p:sp>
        <p:nvSpPr>
          <p:cNvPr id="1038" name="Title 6">
            <a:extLst>
              <a:ext uri="{FF2B5EF4-FFF2-40B4-BE49-F238E27FC236}">
                <a16:creationId xmlns:a16="http://schemas.microsoft.com/office/drawing/2014/main" id="{9DA63F21-5DCA-CBE1-21FC-3ABDF58F8439}"/>
              </a:ext>
            </a:extLst>
          </p:cNvPr>
          <p:cNvSpPr>
            <a:spLocks noGrp="1"/>
          </p:cNvSpPr>
          <p:nvPr>
            <p:ph type="title"/>
          </p:nvPr>
        </p:nvSpPr>
        <p:spPr>
          <a:xfrm>
            <a:off x="838200" y="36374"/>
            <a:ext cx="10515600" cy="1068518"/>
          </a:xfrm>
        </p:spPr>
        <p:txBody>
          <a:bodyPr>
            <a:noAutofit/>
          </a:bodyPr>
          <a:lstStyle/>
          <a:p>
            <a:r>
              <a:rPr lang="en-US" sz="3200">
                <a:latin typeface="+mj-lt"/>
              </a:rPr>
              <a:t>Group Sustainability Assurance Engagements</a:t>
            </a:r>
            <a:br>
              <a:rPr lang="en-US" sz="3200">
                <a:latin typeface="+mj-lt"/>
              </a:rPr>
            </a:br>
            <a:r>
              <a:rPr lang="en-US" sz="3200">
                <a:latin typeface="+mj-lt"/>
              </a:rPr>
              <a:t>Feedback from Stakeholders</a:t>
            </a:r>
          </a:p>
        </p:txBody>
      </p:sp>
      <p:pic>
        <p:nvPicPr>
          <p:cNvPr id="1025" name="Picture 1">
            <a:extLst>
              <a:ext uri="{FF2B5EF4-FFF2-40B4-BE49-F238E27FC236}">
                <a16:creationId xmlns:a16="http://schemas.microsoft.com/office/drawing/2014/main" id="{7B4CA83C-CEBE-149F-BC89-B35A240ED6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462" y="2536293"/>
            <a:ext cx="5803806" cy="3820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095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ACFF8-1030-C4EC-A0ED-06D63DA25BE6}"/>
              </a:ext>
            </a:extLst>
          </p:cNvPr>
          <p:cNvSpPr>
            <a:spLocks noGrp="1"/>
          </p:cNvSpPr>
          <p:nvPr>
            <p:ph type="title"/>
          </p:nvPr>
        </p:nvSpPr>
        <p:spPr/>
        <p:txBody>
          <a:bodyPr>
            <a:normAutofit/>
          </a:bodyPr>
          <a:lstStyle/>
          <a:p>
            <a:r>
              <a:rPr lang="en-US" sz="3600">
                <a:latin typeface="+mj-lt"/>
              </a:rPr>
              <a:t>Another Practitioner </a:t>
            </a:r>
          </a:p>
        </p:txBody>
      </p:sp>
      <p:sp>
        <p:nvSpPr>
          <p:cNvPr id="3" name="Content Placeholder 2">
            <a:extLst>
              <a:ext uri="{FF2B5EF4-FFF2-40B4-BE49-F238E27FC236}">
                <a16:creationId xmlns:a16="http://schemas.microsoft.com/office/drawing/2014/main" id="{83009ED3-B3DD-1C2D-7E8A-04B5C21B2D86}"/>
              </a:ext>
            </a:extLst>
          </p:cNvPr>
          <p:cNvSpPr>
            <a:spLocks noGrp="1"/>
          </p:cNvSpPr>
          <p:nvPr>
            <p:ph idx="1"/>
          </p:nvPr>
        </p:nvSpPr>
        <p:spPr>
          <a:xfrm>
            <a:off x="495418" y="1593850"/>
            <a:ext cx="5509414" cy="4762500"/>
          </a:xfrm>
        </p:spPr>
        <p:txBody>
          <a:bodyPr>
            <a:normAutofit/>
          </a:bodyPr>
          <a:lstStyle/>
          <a:p>
            <a:pPr>
              <a:lnSpc>
                <a:spcPts val="2400"/>
              </a:lnSpc>
              <a:spcBef>
                <a:spcPts val="600"/>
              </a:spcBef>
              <a:spcAft>
                <a:spcPts val="600"/>
              </a:spcAft>
            </a:pPr>
            <a:r>
              <a:rPr lang="en-US" sz="2000">
                <a:solidFill>
                  <a:schemeClr val="tx1"/>
                </a:solidFill>
                <a:latin typeface="+mj-lt"/>
              </a:rPr>
              <a:t>ISSA 5000 sets out the requirements for SAP to obtain evidence from the work of another practitioner for the purposes of the SAE</a:t>
            </a:r>
          </a:p>
          <a:p>
            <a:pPr lvl="1">
              <a:lnSpc>
                <a:spcPts val="2400"/>
              </a:lnSpc>
              <a:spcBef>
                <a:spcPts val="600"/>
              </a:spcBef>
              <a:spcAft>
                <a:spcPts val="600"/>
              </a:spcAft>
            </a:pPr>
            <a:r>
              <a:rPr lang="en-US" sz="1800">
                <a:solidFill>
                  <a:schemeClr val="tx1"/>
                </a:solidFill>
                <a:latin typeface="+mj-lt"/>
              </a:rPr>
              <a:t>IESSA sets out relevant ethical requirements</a:t>
            </a:r>
          </a:p>
          <a:p>
            <a:pPr>
              <a:lnSpc>
                <a:spcPts val="2400"/>
              </a:lnSpc>
              <a:spcBef>
                <a:spcPts val="600"/>
              </a:spcBef>
              <a:spcAft>
                <a:spcPts val="600"/>
              </a:spcAft>
            </a:pPr>
            <a:r>
              <a:rPr lang="en-US" sz="2000">
                <a:solidFill>
                  <a:schemeClr val="tx1"/>
                </a:solidFill>
                <a:latin typeface="+mj-lt"/>
              </a:rPr>
              <a:t>Definition aligned to revised draft of ISSA 5000 post-ED</a:t>
            </a:r>
          </a:p>
          <a:p>
            <a:pPr>
              <a:lnSpc>
                <a:spcPts val="2400"/>
              </a:lnSpc>
              <a:spcBef>
                <a:spcPts val="600"/>
              </a:spcBef>
              <a:spcAft>
                <a:spcPts val="600"/>
              </a:spcAft>
            </a:pPr>
            <a:r>
              <a:rPr lang="en-US" sz="2000">
                <a:solidFill>
                  <a:schemeClr val="tx1"/>
                </a:solidFill>
                <a:latin typeface="+mj-lt"/>
              </a:rPr>
              <a:t>Another practitioner is not part of the engagement team and does not perform assurance procedures for the purposes of the engagement</a:t>
            </a:r>
          </a:p>
        </p:txBody>
      </p:sp>
      <p:sp>
        <p:nvSpPr>
          <p:cNvPr id="4" name="Slide Number Placeholder 3">
            <a:extLst>
              <a:ext uri="{FF2B5EF4-FFF2-40B4-BE49-F238E27FC236}">
                <a16:creationId xmlns:a16="http://schemas.microsoft.com/office/drawing/2014/main" id="{637ABA11-C2F0-EF7C-BD1B-BE48A29BC8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0F1657C8-8014-BC15-1E78-0E59FCBDD3E4}"/>
              </a:ext>
            </a:extLst>
          </p:cNvPr>
          <p:cNvSpPr/>
          <p:nvPr/>
        </p:nvSpPr>
        <p:spPr>
          <a:xfrm>
            <a:off x="6096000" y="1384183"/>
            <a:ext cx="5934329" cy="426160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Content Placeholder 2">
            <a:extLst>
              <a:ext uri="{FF2B5EF4-FFF2-40B4-BE49-F238E27FC236}">
                <a16:creationId xmlns:a16="http://schemas.microsoft.com/office/drawing/2014/main" id="{3CA82AAF-9A26-8F72-4AF0-48F98A79EB68}"/>
              </a:ext>
            </a:extLst>
          </p:cNvPr>
          <p:cNvSpPr txBox="1">
            <a:spLocks/>
          </p:cNvSpPr>
          <p:nvPr/>
        </p:nvSpPr>
        <p:spPr>
          <a:xfrm>
            <a:off x="6416467" y="1566863"/>
            <a:ext cx="5705030" cy="4762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83861"/>
                </a:solidFill>
                <a:effectLst/>
                <a:uLnTx/>
                <a:uFillTx/>
                <a:latin typeface="Arial" panose="020B0604020202020204"/>
                <a:ea typeface="+mn-ea"/>
                <a:cs typeface="+mn-cs"/>
              </a:rPr>
              <a:t>Another Practitioner </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chemeClr val="tx1"/>
                </a:solidFill>
                <a:effectLst/>
                <a:uLnTx/>
                <a:uFillTx/>
                <a:latin typeface="Arial" panose="020B0604020202020204"/>
                <a:ea typeface="+mn-ea"/>
                <a:cs typeface="+mn-cs"/>
              </a:rPr>
              <a:t>A firm, other than the sustainability assurance practitioner’s firm, that performs work that the sustainability assurance practitioner intends to use for the purposes of the sustainability assurance engagement, and the sustainability assurance practitioner is unable to be sufficiently and appropriately involved in that work.</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chemeClr val="tx1"/>
                </a:solidFill>
                <a:effectLst/>
                <a:uLnTx/>
                <a:uFillTx/>
                <a:latin typeface="Arial" panose="020B0604020202020204"/>
                <a:ea typeface="+mn-ea"/>
                <a:cs typeface="+mn-cs"/>
              </a:rPr>
              <a:t>An individual from another practitioner who performs the work is neither a member of the engagement team nor a practitioner’s expert.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rgbClr val="4A4A4A"/>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916057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3BBEF6-7408-891E-CB29-E3D4D111CB6D}"/>
              </a:ext>
            </a:extLst>
          </p:cNvPr>
          <p:cNvSpPr>
            <a:spLocks noGrp="1"/>
          </p:cNvSpPr>
          <p:nvPr>
            <p:ph sz="half" idx="2"/>
          </p:nvPr>
        </p:nvSpPr>
        <p:spPr>
          <a:xfrm>
            <a:off x="540456" y="1550987"/>
            <a:ext cx="6447366" cy="4805363"/>
          </a:xfrm>
        </p:spPr>
        <p:txBody>
          <a:bodyPr/>
          <a:lstStyle/>
          <a:p>
            <a:pPr>
              <a:lnSpc>
                <a:spcPts val="2600"/>
              </a:lnSpc>
              <a:spcBef>
                <a:spcPts val="600"/>
              </a:spcBef>
              <a:spcAft>
                <a:spcPts val="600"/>
              </a:spcAft>
            </a:pPr>
            <a:r>
              <a:rPr lang="en-US" sz="2000">
                <a:latin typeface="+mj-lt"/>
              </a:rPr>
              <a:t>Section 5406 </a:t>
            </a:r>
            <a:r>
              <a:rPr lang="en-US" sz="2000">
                <a:solidFill>
                  <a:schemeClr val="tx1"/>
                </a:solidFill>
                <a:latin typeface="+mj-lt"/>
              </a:rPr>
              <a:t>sets out the independence requirements </a:t>
            </a:r>
            <a:r>
              <a:rPr lang="en-US" sz="2000">
                <a:latin typeface="+mj-lt"/>
              </a:rPr>
              <a:t>applicable when the firm intends to use the </a:t>
            </a:r>
            <a:r>
              <a:rPr lang="en-US" sz="2000" i="1">
                <a:latin typeface="+mj-lt"/>
              </a:rPr>
              <a:t>assurance work </a:t>
            </a:r>
            <a:r>
              <a:rPr lang="en-US" sz="2000">
                <a:latin typeface="+mj-lt"/>
              </a:rPr>
              <a:t>of another practitioner</a:t>
            </a:r>
          </a:p>
          <a:p>
            <a:pPr lvl="1">
              <a:lnSpc>
                <a:spcPts val="2600"/>
              </a:lnSpc>
              <a:spcBef>
                <a:spcPts val="600"/>
              </a:spcBef>
              <a:spcAft>
                <a:spcPts val="600"/>
              </a:spcAft>
            </a:pPr>
            <a:r>
              <a:rPr lang="en-US" sz="1800">
                <a:latin typeface="+mj-lt"/>
              </a:rPr>
              <a:t>No significant changes to ED approach</a:t>
            </a:r>
          </a:p>
          <a:p>
            <a:pPr lvl="1">
              <a:lnSpc>
                <a:spcPts val="2600"/>
              </a:lnSpc>
              <a:spcBef>
                <a:spcPts val="600"/>
              </a:spcBef>
              <a:spcAft>
                <a:spcPts val="600"/>
              </a:spcAft>
            </a:pPr>
            <a:r>
              <a:rPr lang="en-US" sz="1800">
                <a:latin typeface="+mj-lt"/>
              </a:rPr>
              <a:t>No direct requirements on another practitioner</a:t>
            </a:r>
          </a:p>
          <a:p>
            <a:pPr lvl="1">
              <a:lnSpc>
                <a:spcPts val="2600"/>
              </a:lnSpc>
              <a:spcBef>
                <a:spcPts val="600"/>
              </a:spcBef>
              <a:spcAft>
                <a:spcPts val="600"/>
              </a:spcAft>
            </a:pPr>
            <a:r>
              <a:rPr lang="en-US" sz="1800">
                <a:latin typeface="+mj-lt"/>
              </a:rPr>
              <a:t>Requirement for firms to request confirmation of another practitioner’s independence from the component in accordance with Part 5</a:t>
            </a:r>
          </a:p>
          <a:p>
            <a:pPr lvl="1">
              <a:lnSpc>
                <a:spcPts val="2600"/>
              </a:lnSpc>
              <a:spcBef>
                <a:spcPts val="600"/>
              </a:spcBef>
              <a:spcAft>
                <a:spcPts val="600"/>
              </a:spcAft>
            </a:pPr>
            <a:r>
              <a:rPr lang="en-US" sz="1800">
                <a:latin typeface="+mj-lt"/>
              </a:rPr>
              <a:t>New application material addresses the consequences when the firm cannot confirm another practitioner’s independence (paragraphs 5406.5 A1 and 5406.7 A1) </a:t>
            </a:r>
          </a:p>
          <a:p>
            <a:endParaRPr lang="en-US"/>
          </a:p>
          <a:p>
            <a:endParaRPr lang="en-US"/>
          </a:p>
        </p:txBody>
      </p:sp>
      <p:sp>
        <p:nvSpPr>
          <p:cNvPr id="3" name="Slide Number Placeholder 2">
            <a:extLst>
              <a:ext uri="{FF2B5EF4-FFF2-40B4-BE49-F238E27FC236}">
                <a16:creationId xmlns:a16="http://schemas.microsoft.com/office/drawing/2014/main" id="{36808E2F-4F6D-058F-7250-639A8923F2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59E8CFF2-44C8-5AF8-F99C-17BB544045CC}"/>
              </a:ext>
            </a:extLst>
          </p:cNvPr>
          <p:cNvSpPr>
            <a:spLocks noGrp="1"/>
          </p:cNvSpPr>
          <p:nvPr>
            <p:ph type="title"/>
          </p:nvPr>
        </p:nvSpPr>
        <p:spPr>
          <a:xfrm>
            <a:off x="540456" y="36374"/>
            <a:ext cx="10813344" cy="1068518"/>
          </a:xfrm>
        </p:spPr>
        <p:txBody>
          <a:bodyPr>
            <a:normAutofit/>
          </a:bodyPr>
          <a:lstStyle/>
          <a:p>
            <a:r>
              <a:rPr lang="en-US" sz="3600">
                <a:latin typeface="+mj-lt"/>
              </a:rPr>
              <a:t>Using the Assurance Work of Another Practitioner</a:t>
            </a:r>
          </a:p>
        </p:txBody>
      </p:sp>
      <p:sp>
        <p:nvSpPr>
          <p:cNvPr id="5" name="Rectangle: Rounded Corners 4">
            <a:extLst>
              <a:ext uri="{FF2B5EF4-FFF2-40B4-BE49-F238E27FC236}">
                <a16:creationId xmlns:a16="http://schemas.microsoft.com/office/drawing/2014/main" id="{3A25583E-0A5F-5631-7413-E68BB73596C1}"/>
              </a:ext>
            </a:extLst>
          </p:cNvPr>
          <p:cNvSpPr/>
          <p:nvPr/>
        </p:nvSpPr>
        <p:spPr>
          <a:xfrm>
            <a:off x="7944374" y="2441197"/>
            <a:ext cx="3229762" cy="213919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b="1">
                <a:solidFill>
                  <a:schemeClr val="bg1"/>
                </a:solidFill>
                <a:latin typeface="+mj-lt"/>
              </a:rPr>
              <a:t>Different requirements </a:t>
            </a:r>
            <a:r>
              <a:rPr lang="en-US" sz="2000" b="1" err="1">
                <a:solidFill>
                  <a:schemeClr val="bg1"/>
                </a:solidFill>
                <a:latin typeface="+mj-lt"/>
              </a:rPr>
              <a:t>wrt</a:t>
            </a:r>
            <a:r>
              <a:rPr lang="en-US" sz="2000" b="1">
                <a:solidFill>
                  <a:schemeClr val="bg1"/>
                </a:solidFill>
                <a:latin typeface="+mj-lt"/>
              </a:rPr>
              <a:t> to group components and value chain components</a:t>
            </a:r>
          </a:p>
        </p:txBody>
      </p:sp>
    </p:spTree>
    <p:extLst>
      <p:ext uri="{BB962C8B-B14F-4D97-AF65-F5344CB8AC3E}">
        <p14:creationId xmlns:p14="http://schemas.microsoft.com/office/powerpoint/2010/main" val="3959355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5DCF7-70AF-B2E6-33C9-30B82F40D17B}"/>
              </a:ext>
            </a:extLst>
          </p:cNvPr>
          <p:cNvSpPr>
            <a:spLocks noGrp="1"/>
          </p:cNvSpPr>
          <p:nvPr>
            <p:ph sz="half" idx="2"/>
          </p:nvPr>
        </p:nvSpPr>
        <p:spPr/>
        <p:txBody>
          <a:bodyPr>
            <a:normAutofit/>
          </a:bodyPr>
          <a:lstStyle/>
          <a:p>
            <a:pPr>
              <a:lnSpc>
                <a:spcPts val="2400"/>
              </a:lnSpc>
              <a:spcBef>
                <a:spcPts val="600"/>
              </a:spcBef>
              <a:spcAft>
                <a:spcPts val="600"/>
              </a:spcAft>
            </a:pPr>
            <a:r>
              <a:rPr lang="en-US" sz="2000">
                <a:solidFill>
                  <a:schemeClr val="tx1"/>
                </a:solidFill>
                <a:latin typeface="+mj-lt"/>
              </a:rPr>
              <a:t>Proposals recognize that another practitioner might perform assurance work at an entity within the group client’s operational control</a:t>
            </a:r>
          </a:p>
          <a:p>
            <a:pPr lvl="1">
              <a:lnSpc>
                <a:spcPts val="2400"/>
              </a:lnSpc>
              <a:spcBef>
                <a:spcPts val="600"/>
              </a:spcBef>
              <a:spcAft>
                <a:spcPts val="600"/>
              </a:spcAft>
            </a:pPr>
            <a:r>
              <a:rPr lang="en-US" sz="1800">
                <a:solidFill>
                  <a:schemeClr val="tx1"/>
                </a:solidFill>
                <a:latin typeface="+mj-lt"/>
              </a:rPr>
              <a:t>Proposals are in line with draft ISSA 5000 post-exposure, which allows using the work of another practitioner performed at a group component</a:t>
            </a:r>
          </a:p>
          <a:p>
            <a:pPr lvl="1">
              <a:lnSpc>
                <a:spcPts val="2400"/>
              </a:lnSpc>
              <a:spcBef>
                <a:spcPts val="600"/>
              </a:spcBef>
              <a:spcAft>
                <a:spcPts val="600"/>
              </a:spcAft>
            </a:pPr>
            <a:r>
              <a:rPr lang="en-US" sz="1800">
                <a:solidFill>
                  <a:schemeClr val="tx1"/>
                </a:solidFill>
                <a:latin typeface="+mj-lt"/>
              </a:rPr>
              <a:t>Same approach to independence as for engagement team members</a:t>
            </a:r>
          </a:p>
          <a:p>
            <a:pPr lvl="1">
              <a:lnSpc>
                <a:spcPts val="2400"/>
              </a:lnSpc>
              <a:spcBef>
                <a:spcPts val="600"/>
              </a:spcBef>
              <a:spcAft>
                <a:spcPts val="600"/>
              </a:spcAft>
            </a:pPr>
            <a:r>
              <a:rPr lang="en-US" sz="1800">
                <a:solidFill>
                  <a:schemeClr val="tx1"/>
                </a:solidFill>
                <a:latin typeface="+mj-lt"/>
              </a:rPr>
              <a:t>Requirement for communication between the firm and the other practitioner</a:t>
            </a:r>
          </a:p>
          <a:p>
            <a:pPr lvl="1">
              <a:lnSpc>
                <a:spcPts val="2400"/>
              </a:lnSpc>
              <a:spcBef>
                <a:spcPts val="600"/>
              </a:spcBef>
              <a:spcAft>
                <a:spcPts val="600"/>
              </a:spcAft>
            </a:pPr>
            <a:r>
              <a:rPr lang="en-US" sz="1800">
                <a:solidFill>
                  <a:schemeClr val="tx1"/>
                </a:solidFill>
                <a:latin typeface="+mj-lt"/>
              </a:rPr>
              <a:t>If the client is a PIE, another practitioner needs to be independent in accordance with PIE provisions</a:t>
            </a:r>
          </a:p>
          <a:p>
            <a:pPr lvl="1"/>
            <a:endParaRPr lang="en-US"/>
          </a:p>
        </p:txBody>
      </p:sp>
      <p:sp>
        <p:nvSpPr>
          <p:cNvPr id="3" name="Slide Number Placeholder 2">
            <a:extLst>
              <a:ext uri="{FF2B5EF4-FFF2-40B4-BE49-F238E27FC236}">
                <a16:creationId xmlns:a16="http://schemas.microsoft.com/office/drawing/2014/main" id="{1B8C02FB-7B4B-B4BA-FB8F-1BDA480793C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5A9A2FD9-8FAC-7488-7EBD-50670673273B}"/>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Using Assurance Work of Another Practitioner</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 Group Components</a:t>
            </a:r>
            <a:endParaRPr lang="en-US"/>
          </a:p>
        </p:txBody>
      </p:sp>
      <p:sp>
        <p:nvSpPr>
          <p:cNvPr id="5" name="Rectangle: Rounded Corners 4">
            <a:extLst>
              <a:ext uri="{FF2B5EF4-FFF2-40B4-BE49-F238E27FC236}">
                <a16:creationId xmlns:a16="http://schemas.microsoft.com/office/drawing/2014/main" id="{43AEC5FF-AEC1-8CC9-32A6-DA1453CC299C}"/>
              </a:ext>
            </a:extLst>
          </p:cNvPr>
          <p:cNvSpPr/>
          <p:nvPr/>
        </p:nvSpPr>
        <p:spPr>
          <a:xfrm>
            <a:off x="8124038" y="1480498"/>
            <a:ext cx="3229762" cy="106851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b="1">
                <a:solidFill>
                  <a:schemeClr val="bg1"/>
                </a:solidFill>
                <a:latin typeface="+mj-lt"/>
              </a:rPr>
              <a:t>Paragraphs R5406.4 to R5406.5</a:t>
            </a:r>
          </a:p>
        </p:txBody>
      </p:sp>
    </p:spTree>
    <p:extLst>
      <p:ext uri="{BB962C8B-B14F-4D97-AF65-F5344CB8AC3E}">
        <p14:creationId xmlns:p14="http://schemas.microsoft.com/office/powerpoint/2010/main" val="994369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a:xfrm>
            <a:off x="831850" y="2950406"/>
            <a:ext cx="9518650" cy="1115179"/>
          </a:xfrm>
        </p:spPr>
        <p:txBody>
          <a:bodyPr anchor="ctr">
            <a:normAutofit/>
          </a:bodyPr>
          <a:lstStyle/>
          <a:p>
            <a:pPr algn="ctr"/>
            <a:r>
              <a:rPr lang="en-US" sz="3600">
                <a:latin typeface="+mj-lt"/>
              </a:rPr>
              <a:t>Group Sustainability Assurance Engagement</a:t>
            </a:r>
            <a:endParaRPr lang="en-US" sz="3600">
              <a:highlight>
                <a:srgbClr val="FFFF00"/>
              </a:highlight>
              <a:latin typeface="+mj-lt"/>
            </a:endParaRPr>
          </a:p>
        </p:txBody>
      </p:sp>
    </p:spTree>
    <p:extLst>
      <p:ext uri="{BB962C8B-B14F-4D97-AF65-F5344CB8AC3E}">
        <p14:creationId xmlns:p14="http://schemas.microsoft.com/office/powerpoint/2010/main" val="10978232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4B01E-503A-DB97-1AFD-14E196EBC8CD}"/>
              </a:ext>
            </a:extLst>
          </p:cNvPr>
          <p:cNvSpPr>
            <a:spLocks noGrp="1"/>
          </p:cNvSpPr>
          <p:nvPr>
            <p:ph type="title"/>
          </p:nvPr>
        </p:nvSpPr>
        <p:spPr/>
        <p:txBody>
          <a:bodyPr>
            <a:noAutofit/>
          </a:bodyPr>
          <a:lstStyle/>
          <a:p>
            <a:r>
              <a:rPr lang="en-US" sz="3200">
                <a:latin typeface="+mj-lt"/>
              </a:rPr>
              <a:t>Using the Assurance Work of Another Practitioner</a:t>
            </a:r>
            <a:br>
              <a:rPr lang="en-US" sz="3200">
                <a:latin typeface="+mj-lt"/>
              </a:rPr>
            </a:br>
            <a:r>
              <a:rPr lang="en-US" sz="3200">
                <a:latin typeface="+mj-lt"/>
              </a:rPr>
              <a:t>– Value Chain Components</a:t>
            </a:r>
          </a:p>
        </p:txBody>
      </p:sp>
      <p:sp>
        <p:nvSpPr>
          <p:cNvPr id="3" name="Content Placeholder 2">
            <a:extLst>
              <a:ext uri="{FF2B5EF4-FFF2-40B4-BE49-F238E27FC236}">
                <a16:creationId xmlns:a16="http://schemas.microsoft.com/office/drawing/2014/main" id="{9E1B7DEE-83A7-71CB-5497-E3A0BBB8A9BA}"/>
              </a:ext>
            </a:extLst>
          </p:cNvPr>
          <p:cNvSpPr>
            <a:spLocks noGrp="1"/>
          </p:cNvSpPr>
          <p:nvPr>
            <p:ph idx="1"/>
          </p:nvPr>
        </p:nvSpPr>
        <p:spPr>
          <a:xfrm>
            <a:off x="990600" y="1845731"/>
            <a:ext cx="7027334" cy="4600047"/>
          </a:xfrm>
        </p:spPr>
        <p:txBody>
          <a:bodyPr>
            <a:normAutofit/>
          </a:bodyPr>
          <a:lstStyle/>
          <a:p>
            <a:pPr>
              <a:lnSpc>
                <a:spcPts val="2600"/>
              </a:lnSpc>
              <a:spcBef>
                <a:spcPts val="600"/>
              </a:spcBef>
              <a:spcAft>
                <a:spcPts val="600"/>
              </a:spcAft>
            </a:pPr>
            <a:r>
              <a:rPr lang="en-US" sz="2000">
                <a:solidFill>
                  <a:schemeClr val="tx1"/>
                </a:solidFill>
                <a:latin typeface="+mj-lt"/>
              </a:rPr>
              <a:t>Requirement for the firm to be satisfied that the other practitioner is independent of the VCC in accordance with the independence requirements of Part 5 </a:t>
            </a:r>
            <a:r>
              <a:rPr lang="en-US" sz="2000">
                <a:solidFill>
                  <a:srgbClr val="0070C0"/>
                </a:solidFill>
                <a:latin typeface="+mj-lt"/>
              </a:rPr>
              <a:t>(Paragraph R5406.6)</a:t>
            </a:r>
          </a:p>
          <a:p>
            <a:pPr>
              <a:lnSpc>
                <a:spcPts val="2600"/>
              </a:lnSpc>
              <a:spcBef>
                <a:spcPts val="600"/>
              </a:spcBef>
              <a:spcAft>
                <a:spcPts val="600"/>
              </a:spcAft>
            </a:pPr>
            <a:r>
              <a:rPr lang="en-US" sz="2000">
                <a:solidFill>
                  <a:schemeClr val="tx1"/>
                </a:solidFill>
                <a:latin typeface="+mj-lt"/>
              </a:rPr>
              <a:t>For the purposes of meeting the requirement, the firm may rely on a statement of independence in another practitioner’s report </a:t>
            </a:r>
            <a:r>
              <a:rPr lang="en-US" sz="2000">
                <a:solidFill>
                  <a:srgbClr val="0070C0"/>
                </a:solidFill>
                <a:latin typeface="+mj-lt"/>
              </a:rPr>
              <a:t>(Paragraph 5406.6 A1)</a:t>
            </a:r>
            <a:endParaRPr lang="en-US" sz="2000">
              <a:solidFill>
                <a:schemeClr val="tx1"/>
              </a:solidFill>
              <a:latin typeface="+mj-lt"/>
            </a:endParaRPr>
          </a:p>
          <a:p>
            <a:pPr>
              <a:lnSpc>
                <a:spcPts val="2600"/>
              </a:lnSpc>
              <a:spcBef>
                <a:spcPts val="600"/>
              </a:spcBef>
              <a:spcAft>
                <a:spcPts val="600"/>
              </a:spcAft>
            </a:pPr>
            <a:r>
              <a:rPr lang="en-US" sz="2000">
                <a:solidFill>
                  <a:schemeClr val="tx1"/>
                </a:solidFill>
                <a:latin typeface="+mj-lt"/>
              </a:rPr>
              <a:t>If another practitioner has not provided a statement of independence, the firm needs to request that practitioner to confirm its independence </a:t>
            </a:r>
            <a:r>
              <a:rPr lang="en-US" sz="2000">
                <a:solidFill>
                  <a:srgbClr val="0070C0"/>
                </a:solidFill>
                <a:latin typeface="+mj-lt"/>
              </a:rPr>
              <a:t>(Paragraph R5406.7)</a:t>
            </a:r>
          </a:p>
          <a:p>
            <a:pPr>
              <a:lnSpc>
                <a:spcPts val="2600"/>
              </a:lnSpc>
              <a:spcBef>
                <a:spcPts val="600"/>
              </a:spcBef>
              <a:spcAft>
                <a:spcPts val="600"/>
              </a:spcAft>
            </a:pPr>
            <a:endParaRPr lang="en-US" sz="1800">
              <a:solidFill>
                <a:schemeClr val="tx1"/>
              </a:solidFill>
              <a:latin typeface="+mj-lt"/>
            </a:endParaRPr>
          </a:p>
        </p:txBody>
      </p:sp>
      <p:sp>
        <p:nvSpPr>
          <p:cNvPr id="4" name="Slide Number Placeholder 3">
            <a:extLst>
              <a:ext uri="{FF2B5EF4-FFF2-40B4-BE49-F238E27FC236}">
                <a16:creationId xmlns:a16="http://schemas.microsoft.com/office/drawing/2014/main" id="{2741D146-B550-284B-52C1-36A47D1413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46B15779-FF91-9CF7-568E-8085CB2146AD}"/>
              </a:ext>
            </a:extLst>
          </p:cNvPr>
          <p:cNvSpPr/>
          <p:nvPr/>
        </p:nvSpPr>
        <p:spPr>
          <a:xfrm>
            <a:off x="8415867" y="2236253"/>
            <a:ext cx="3479800" cy="298873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pPr>
            <a:r>
              <a:rPr lang="en-US" sz="2000">
                <a:solidFill>
                  <a:schemeClr val="bg1"/>
                </a:solidFill>
                <a:latin typeface="+mj-lt"/>
              </a:rPr>
              <a:t>Acknowledge practical reality that assurance work performed by another practitioner at a value chain entity may be used by many other firms </a:t>
            </a:r>
            <a:endParaRPr lang="en-US" sz="2000">
              <a:solidFill>
                <a:schemeClr val="bg1"/>
              </a:solidFill>
            </a:endParaRPr>
          </a:p>
        </p:txBody>
      </p:sp>
    </p:spTree>
    <p:extLst>
      <p:ext uri="{BB962C8B-B14F-4D97-AF65-F5344CB8AC3E}">
        <p14:creationId xmlns:p14="http://schemas.microsoft.com/office/powerpoint/2010/main" val="1742797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17CB1B-4126-380D-EE51-5A484763DAA5}"/>
              </a:ext>
            </a:extLst>
          </p:cNvPr>
          <p:cNvSpPr>
            <a:spLocks noGrp="1"/>
          </p:cNvSpPr>
          <p:nvPr>
            <p:ph sz="half" idx="2"/>
          </p:nvPr>
        </p:nvSpPr>
        <p:spPr>
          <a:xfrm>
            <a:off x="838200" y="1820635"/>
            <a:ext cx="6248400" cy="4805363"/>
          </a:xfrm>
        </p:spPr>
        <p:txBody>
          <a:bodyPr>
            <a:noAutofit/>
          </a:bodyPr>
          <a:lstStyle/>
          <a:p>
            <a:r>
              <a:rPr lang="en-US" sz="2000">
                <a:latin typeface="+mj-lt"/>
              </a:rPr>
              <a:t>If the firm intends to use assurance work of another practitioner performed for a standalone or group sustainability assurance engagement and the other practitioner has complied with the independence provisions of Part 4B in relation to that work, the firm may treat a confirmation or statement of such compliance from the other practitioner as satisfying the requirements of Section 5406 of Part 5.</a:t>
            </a:r>
          </a:p>
        </p:txBody>
      </p:sp>
      <p:sp>
        <p:nvSpPr>
          <p:cNvPr id="3" name="Slide Number Placeholder 2">
            <a:extLst>
              <a:ext uri="{FF2B5EF4-FFF2-40B4-BE49-F238E27FC236}">
                <a16:creationId xmlns:a16="http://schemas.microsoft.com/office/drawing/2014/main" id="{F9FAAD20-369D-2EFD-E854-0EFFE17493CE}"/>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4" name="Title 3">
            <a:extLst>
              <a:ext uri="{FF2B5EF4-FFF2-40B4-BE49-F238E27FC236}">
                <a16:creationId xmlns:a16="http://schemas.microsoft.com/office/drawing/2014/main" id="{A5D04496-4213-3131-9641-C26590A0836F}"/>
              </a:ext>
            </a:extLst>
          </p:cNvPr>
          <p:cNvSpPr>
            <a:spLocks noGrp="1"/>
          </p:cNvSpPr>
          <p:nvPr>
            <p:ph type="title"/>
          </p:nvPr>
        </p:nvSpPr>
        <p:spPr/>
        <p:txBody>
          <a:bodyPr>
            <a:normAutofit/>
          </a:bodyPr>
          <a:lstStyle/>
          <a:p>
            <a:r>
              <a:rPr lang="en-US" sz="3600">
                <a:latin typeface="+mj-lt"/>
              </a:rPr>
              <a:t>Transitional Provision</a:t>
            </a:r>
          </a:p>
        </p:txBody>
      </p:sp>
      <p:sp>
        <p:nvSpPr>
          <p:cNvPr id="5" name="Rectangle: Rounded Corners 4">
            <a:extLst>
              <a:ext uri="{FF2B5EF4-FFF2-40B4-BE49-F238E27FC236}">
                <a16:creationId xmlns:a16="http://schemas.microsoft.com/office/drawing/2014/main" id="{98F47177-F10B-3EF4-9FB2-90DB91B80C27}"/>
              </a:ext>
            </a:extLst>
          </p:cNvPr>
          <p:cNvSpPr/>
          <p:nvPr/>
        </p:nvSpPr>
        <p:spPr>
          <a:xfrm>
            <a:off x="7963381" y="2248382"/>
            <a:ext cx="3472405" cy="236123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mj-lt"/>
              </a:rPr>
              <a:t>Transitional provisions only  applicable to </a:t>
            </a:r>
            <a:r>
              <a:rPr lang="en-US" sz="2800" b="1">
                <a:solidFill>
                  <a:srgbClr val="FFC000"/>
                </a:solidFill>
                <a:latin typeface="+mj-lt"/>
              </a:rPr>
              <a:t>early adoption</a:t>
            </a:r>
          </a:p>
        </p:txBody>
      </p:sp>
    </p:spTree>
    <p:extLst>
      <p:ext uri="{BB962C8B-B14F-4D97-AF65-F5344CB8AC3E}">
        <p14:creationId xmlns:p14="http://schemas.microsoft.com/office/powerpoint/2010/main" val="1159448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6429682" y="1780541"/>
            <a:ext cx="5298476" cy="386619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22</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747384" y="1357313"/>
            <a:ext cx="5348616" cy="4289425"/>
          </a:xfrm>
          <a:prstGeom prst="rect">
            <a:avLst/>
          </a:prstGeom>
        </p:spPr>
        <p:txBody>
          <a:bodyPr vert="horz" lIns="91440" tIns="45720" rIns="91440" bIns="45720" rtlCol="0">
            <a:normAutofit/>
          </a:bodyPr>
          <a:lstStyle/>
          <a:p>
            <a:pPr marR="0" lvl="0" fontAlgn="auto">
              <a:lnSpc>
                <a:spcPts val="2500"/>
              </a:lnSpc>
              <a:spcBef>
                <a:spcPts val="1000"/>
              </a:spcBef>
              <a:spcAft>
                <a:spcPts val="0"/>
              </a:spcAft>
              <a:buClrTx/>
              <a:buSzTx/>
              <a:tabLst/>
              <a:defRPr/>
            </a:pPr>
            <a:r>
              <a:rPr kumimoji="0" lang="en-US" sz="2200" b="0" i="0" u="none" strike="noStrike" cap="none" spc="0" normalizeH="0" baseline="0" noProof="0">
                <a:ln>
                  <a:noFill/>
                </a:ln>
                <a:solidFill>
                  <a:srgbClr val="4A4A4A"/>
                </a:solidFill>
                <a:effectLst/>
                <a:uLnTx/>
                <a:uFillTx/>
                <a:latin typeface="+mj-lt"/>
              </a:rPr>
              <a:t>Do IESBA members support:</a:t>
            </a:r>
          </a:p>
          <a:p>
            <a:pPr marL="228600" marR="0" lvl="0" indent="-228600" fontAlgn="auto">
              <a:lnSpc>
                <a:spcPts val="2500"/>
              </a:lnSpc>
              <a:spcBef>
                <a:spcPts val="1000"/>
              </a:spcBef>
              <a:spcAft>
                <a:spcPts val="600"/>
              </a:spcAft>
              <a:buClrTx/>
              <a:buSzTx/>
              <a:buFont typeface="Arial" panose="020B0604020202020204" pitchFamily="34" charset="0"/>
              <a:buChar char="•"/>
              <a:tabLst/>
              <a:defRPr/>
            </a:pPr>
            <a:r>
              <a:rPr kumimoji="0" lang="en-US" sz="2000" b="0" i="0" u="none" strike="noStrike" cap="none" spc="0" normalizeH="0" baseline="0" noProof="0">
                <a:ln>
                  <a:noFill/>
                </a:ln>
                <a:solidFill>
                  <a:srgbClr val="4A4A4A"/>
                </a:solidFill>
                <a:effectLst/>
                <a:uLnTx/>
                <a:uFillTx/>
                <a:latin typeface="+mj-lt"/>
              </a:rPr>
              <a:t>The changes to the definition of another practitioner to ensure alignment to the definition in the proposed ISSA 5000</a:t>
            </a:r>
          </a:p>
          <a:p>
            <a:pPr marL="228600" marR="0" lvl="0" indent="-228600" fontAlgn="auto">
              <a:lnSpc>
                <a:spcPts val="2500"/>
              </a:lnSpc>
              <a:spcBef>
                <a:spcPts val="1000"/>
              </a:spcBef>
              <a:spcAft>
                <a:spcPts val="600"/>
              </a:spcAft>
              <a:buClrTx/>
              <a:buSzTx/>
              <a:buFont typeface="Arial" panose="020B0604020202020204" pitchFamily="34" charset="0"/>
              <a:buChar char="•"/>
              <a:tabLst/>
              <a:defRPr/>
            </a:pPr>
            <a:r>
              <a:rPr lang="en-US" sz="2000">
                <a:solidFill>
                  <a:srgbClr val="4A4A4A"/>
                </a:solidFill>
                <a:latin typeface="+mj-lt"/>
              </a:rPr>
              <a:t>The independence requirements in Section 5406 applicable when a firm intends to use the </a:t>
            </a:r>
            <a:r>
              <a:rPr lang="en-US" sz="2000" i="1">
                <a:solidFill>
                  <a:srgbClr val="4A4A4A"/>
                </a:solidFill>
                <a:latin typeface="+mj-lt"/>
              </a:rPr>
              <a:t>assurance work </a:t>
            </a:r>
            <a:r>
              <a:rPr lang="en-US" sz="2000">
                <a:solidFill>
                  <a:srgbClr val="4A4A4A"/>
                </a:solidFill>
                <a:latin typeface="+mj-lt"/>
              </a:rPr>
              <a:t>of another practitioner </a:t>
            </a:r>
          </a:p>
          <a:p>
            <a:pPr marL="228600" marR="0" lvl="0" indent="-228600" fontAlgn="auto">
              <a:lnSpc>
                <a:spcPts val="2500"/>
              </a:lnSpc>
              <a:spcBef>
                <a:spcPts val="1000"/>
              </a:spcBef>
              <a:spcAft>
                <a:spcPts val="600"/>
              </a:spcAft>
              <a:buClrTx/>
              <a:buSzTx/>
              <a:buFont typeface="Arial" panose="020B0604020202020204" pitchFamily="34" charset="0"/>
              <a:buChar char="•"/>
              <a:tabLst/>
              <a:defRPr/>
            </a:pPr>
            <a:r>
              <a:rPr kumimoji="0" lang="en-US" sz="2000" b="0" i="0" u="none" strike="noStrike" cap="none" spc="0" normalizeH="0" baseline="0" noProof="0">
                <a:ln>
                  <a:noFill/>
                </a:ln>
                <a:solidFill>
                  <a:srgbClr val="4A4A4A"/>
                </a:solidFill>
                <a:effectLst/>
                <a:uLnTx/>
                <a:uFillTx/>
                <a:latin typeface="+mj-lt"/>
              </a:rPr>
              <a:t>The transitional provision applicable in the case of early adoption of IESSA?</a:t>
            </a: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Using </a:t>
            </a:r>
            <a:r>
              <a:rPr kumimoji="0" lang="en-US" sz="3600" i="0" u="none" strike="noStrike" kern="1200" cap="none" spc="0" normalizeH="0" baseline="0" noProof="0" err="1">
                <a:ln>
                  <a:noFill/>
                </a:ln>
                <a:solidFill>
                  <a:schemeClr val="bg1"/>
                </a:solidFill>
                <a:effectLst/>
                <a:uLnTx/>
                <a:uFillTx/>
                <a:latin typeface="+mj-lt"/>
                <a:ea typeface="+mj-ea"/>
                <a:cs typeface="+mj-cs"/>
              </a:rPr>
              <a:t>th</a:t>
            </a:r>
            <a:r>
              <a:rPr lang="en-US" sz="3600">
                <a:solidFill>
                  <a:schemeClr val="bg1"/>
                </a:solidFill>
                <a:latin typeface="+mj-lt"/>
                <a:ea typeface="+mj-ea"/>
                <a:cs typeface="+mj-cs"/>
              </a:rPr>
              <a:t>e Assurance Work of Another Practitioner</a:t>
            </a:r>
            <a:endParaRPr kumimoji="0" lang="en-US" sz="3600" i="0" u="none" strike="noStrike" kern="1200" cap="none" spc="0" normalizeH="0" baseline="0" noProof="0">
              <a:ln>
                <a:noFill/>
              </a:ln>
              <a:solidFill>
                <a:schemeClr val="bg1"/>
              </a:solidFill>
              <a:effectLst/>
              <a:uLnTx/>
              <a:uFillTx/>
              <a:latin typeface="+mj-lt"/>
              <a:ea typeface="+mj-ea"/>
              <a:cs typeface="+mj-cs"/>
            </a:endParaRP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368045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4B01E-503A-DB97-1AFD-14E196EBC8CD}"/>
              </a:ext>
            </a:extLst>
          </p:cNvPr>
          <p:cNvSpPr>
            <a:spLocks noGrp="1"/>
          </p:cNvSpPr>
          <p:nvPr>
            <p:ph type="title"/>
          </p:nvPr>
        </p:nvSpPr>
        <p:spPr/>
        <p:txBody>
          <a:bodyPr>
            <a:noAutofit/>
          </a:bodyPr>
          <a:lstStyle/>
          <a:p>
            <a:r>
              <a:rPr lang="en-US" sz="3200">
                <a:latin typeface="+mj-lt"/>
              </a:rPr>
              <a:t>Using the </a:t>
            </a:r>
            <a:r>
              <a:rPr lang="en-US" sz="3200" i="1">
                <a:latin typeface="+mj-lt"/>
              </a:rPr>
              <a:t>Non-Assurance Work </a:t>
            </a:r>
            <a:r>
              <a:rPr lang="en-US" sz="3200">
                <a:latin typeface="+mj-lt"/>
              </a:rPr>
              <a:t>of Another Practitioner</a:t>
            </a:r>
          </a:p>
        </p:txBody>
      </p:sp>
      <p:sp>
        <p:nvSpPr>
          <p:cNvPr id="4" name="Slide Number Placeholder 3">
            <a:extLst>
              <a:ext uri="{FF2B5EF4-FFF2-40B4-BE49-F238E27FC236}">
                <a16:creationId xmlns:a16="http://schemas.microsoft.com/office/drawing/2014/main" id="{2741D146-B550-284B-52C1-36A47D1413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Content Placeholder 2">
            <a:extLst>
              <a:ext uri="{FF2B5EF4-FFF2-40B4-BE49-F238E27FC236}">
                <a16:creationId xmlns:a16="http://schemas.microsoft.com/office/drawing/2014/main" id="{FAEC03CC-86DC-1018-3EE3-B05193963FDF}"/>
              </a:ext>
            </a:extLst>
          </p:cNvPr>
          <p:cNvSpPr txBox="1">
            <a:spLocks/>
          </p:cNvSpPr>
          <p:nvPr/>
        </p:nvSpPr>
        <p:spPr>
          <a:xfrm>
            <a:off x="640935" y="1593850"/>
            <a:ext cx="5455065" cy="4762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ts val="26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4A4A4A"/>
                </a:solidFill>
                <a:effectLst/>
                <a:uLnTx/>
                <a:uFillTx/>
                <a:latin typeface="Arial" panose="020B0604020202020204"/>
                <a:ea typeface="+mn-ea"/>
                <a:cs typeface="+mn-cs"/>
              </a:rPr>
              <a:t>R5300.11</a:t>
            </a:r>
          </a:p>
          <a:p>
            <a:pPr marL="0" marR="0" lvl="0" indent="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A sustainability assurance practitioner who intends to use non-assurance work performed by another practitioner for purposes of a sustainability assurance engagement shall exercise professional judgment to determine the appropriate steps to take, if any, in order to fulfil the sustainability assurance practitioner’s responsibilities to comply with the fundamental principles of integrity, objectivity and professional competence and due care.</a:t>
            </a:r>
          </a:p>
        </p:txBody>
      </p:sp>
      <p:sp>
        <p:nvSpPr>
          <p:cNvPr id="7" name="Rectangle: Rounded Corners 6">
            <a:extLst>
              <a:ext uri="{FF2B5EF4-FFF2-40B4-BE49-F238E27FC236}">
                <a16:creationId xmlns:a16="http://schemas.microsoft.com/office/drawing/2014/main" id="{CE745083-13D1-5C1E-1FE6-F8509F25F2BB}"/>
              </a:ext>
            </a:extLst>
          </p:cNvPr>
          <p:cNvSpPr/>
          <p:nvPr/>
        </p:nvSpPr>
        <p:spPr>
          <a:xfrm>
            <a:off x="6793907" y="1255468"/>
            <a:ext cx="4982198" cy="129896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The IIS in Part 5 are not applicable to non-assurance work of another practitioner</a:t>
            </a:r>
          </a:p>
        </p:txBody>
      </p:sp>
      <p:sp>
        <p:nvSpPr>
          <p:cNvPr id="8" name="Rectangle: Rounded Corners 7">
            <a:extLst>
              <a:ext uri="{FF2B5EF4-FFF2-40B4-BE49-F238E27FC236}">
                <a16:creationId xmlns:a16="http://schemas.microsoft.com/office/drawing/2014/main" id="{99A30C66-F0F1-737E-430A-7B79830ACEC9}"/>
              </a:ext>
            </a:extLst>
          </p:cNvPr>
          <p:cNvSpPr/>
          <p:nvPr/>
        </p:nvSpPr>
        <p:spPr>
          <a:xfrm>
            <a:off x="6793907" y="2684251"/>
            <a:ext cx="4982198" cy="100362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C000"/>
                </a:solidFill>
                <a:effectLst/>
                <a:uLnTx/>
                <a:uFillTx/>
                <a:latin typeface="Arial" panose="020B0604020202020204"/>
                <a:ea typeface="+mn-ea"/>
                <a:cs typeface="+mn-cs"/>
              </a:rPr>
              <a:t>New ethics requirement in Section 5300</a:t>
            </a:r>
          </a:p>
        </p:txBody>
      </p:sp>
      <p:sp>
        <p:nvSpPr>
          <p:cNvPr id="9" name="Rectangle: Rounded Corners 8">
            <a:extLst>
              <a:ext uri="{FF2B5EF4-FFF2-40B4-BE49-F238E27FC236}">
                <a16:creationId xmlns:a16="http://schemas.microsoft.com/office/drawing/2014/main" id="{FCA10B0C-9521-807A-EF93-E87F50AC204A}"/>
              </a:ext>
            </a:extLst>
          </p:cNvPr>
          <p:cNvSpPr/>
          <p:nvPr/>
        </p:nvSpPr>
        <p:spPr>
          <a:xfrm>
            <a:off x="6793907" y="3825034"/>
            <a:ext cx="4982198" cy="165085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Based on the application of the conceptual framework but guidance proposed re specific factors and examples, leveraging guidance in Section 220 (as revised through the technology-revisions to the Code)</a:t>
            </a:r>
          </a:p>
        </p:txBody>
      </p:sp>
      <p:sp>
        <p:nvSpPr>
          <p:cNvPr id="10" name="Rectangle: Rounded Corners 9">
            <a:extLst>
              <a:ext uri="{FF2B5EF4-FFF2-40B4-BE49-F238E27FC236}">
                <a16:creationId xmlns:a16="http://schemas.microsoft.com/office/drawing/2014/main" id="{6B659F8D-314B-19F3-DFE4-F1EE5F8EED71}"/>
              </a:ext>
            </a:extLst>
          </p:cNvPr>
          <p:cNvSpPr/>
          <p:nvPr/>
        </p:nvSpPr>
        <p:spPr>
          <a:xfrm>
            <a:off x="6793907" y="5602532"/>
            <a:ext cx="4982198" cy="79837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Not a significant change from ED</a:t>
            </a:r>
          </a:p>
        </p:txBody>
      </p:sp>
    </p:spTree>
    <p:extLst>
      <p:ext uri="{BB962C8B-B14F-4D97-AF65-F5344CB8AC3E}">
        <p14:creationId xmlns:p14="http://schemas.microsoft.com/office/powerpoint/2010/main" val="2690987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5183188" y="1357313"/>
            <a:ext cx="6172200" cy="450373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24</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747384" y="2446020"/>
            <a:ext cx="4281816" cy="3200718"/>
          </a:xfrm>
          <a:prstGeom prst="rect">
            <a:avLst/>
          </a:prstGeom>
        </p:spPr>
        <p:txBody>
          <a:bodyPr vert="horz" lIns="91440" tIns="45720" rIns="91440" bIns="45720" rtlCol="0">
            <a:normAutofit/>
          </a:bodyPr>
          <a:lstStyle/>
          <a:p>
            <a:pPr marR="0" lvl="0" fontAlgn="auto">
              <a:lnSpc>
                <a:spcPts val="2600"/>
              </a:lnSpc>
              <a:spcBef>
                <a:spcPts val="1000"/>
              </a:spcBef>
              <a:spcAft>
                <a:spcPts val="0"/>
              </a:spcAft>
              <a:buClrTx/>
              <a:buSzTx/>
              <a:tabLst/>
              <a:defRPr/>
            </a:pPr>
            <a:r>
              <a:rPr lang="en-US" sz="2400">
                <a:solidFill>
                  <a:srgbClr val="4A4A4A"/>
                </a:solidFill>
                <a:latin typeface="+mj-lt"/>
              </a:rPr>
              <a:t>Any questions or comments on the proposed provisions in paragraphs R5300.11 to 5300 A2?</a:t>
            </a:r>
            <a:endParaRPr kumimoji="0" lang="en-US" sz="2400" b="0" i="0" u="none" strike="noStrike" cap="none" spc="0" normalizeH="0" baseline="0" noProof="0">
              <a:ln>
                <a:noFill/>
              </a:ln>
              <a:solidFill>
                <a:srgbClr val="4A4A4A"/>
              </a:solidFill>
              <a:effectLst/>
              <a:uLnTx/>
              <a:uFillTx/>
              <a:latin typeface="+mj-lt"/>
            </a:endParaRP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fontScale="92500"/>
          </a:bodyPr>
          <a:lstStyle/>
          <a:p>
            <a:pPr marL="0" marR="0" lvl="0" indent="0" algn="l" defTabSz="914400" rtl="0" eaLnBrk="1" fontAlgn="auto" latinLnBrk="0" hangingPunct="0">
              <a:lnSpc>
                <a:spcPct val="100000"/>
              </a:lnSpc>
              <a:spcBef>
                <a:spcPct val="0"/>
              </a:spcBef>
              <a:spcAft>
                <a:spcPts val="60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n-ea"/>
                <a:cs typeface="+mn-cs"/>
              </a:rPr>
              <a:t>Using the Non- Assurance Work of Another Practitioner</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13642566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fontScale="90000"/>
          </a:bodyPr>
          <a:lstStyle/>
          <a:p>
            <a:pPr algn="ctr"/>
            <a:r>
              <a:rPr lang="en-US" sz="3600">
                <a:latin typeface="+mj-lt"/>
              </a:rPr>
              <a:t>Quality Management System and </a:t>
            </a:r>
            <a:br>
              <a:rPr lang="en-US" sz="3600">
                <a:latin typeface="+mj-lt"/>
              </a:rPr>
            </a:br>
            <a:r>
              <a:rPr lang="en-US" sz="3600">
                <a:latin typeface="+mj-lt"/>
              </a:rPr>
              <a:t>Relevant Ethical Requirements in ISSA 5000 </a:t>
            </a:r>
          </a:p>
        </p:txBody>
      </p:sp>
      <p:sp>
        <p:nvSpPr>
          <p:cNvPr id="5" name="Rectangle: Rounded Corners 4">
            <a:extLst>
              <a:ext uri="{FF2B5EF4-FFF2-40B4-BE49-F238E27FC236}">
                <a16:creationId xmlns:a16="http://schemas.microsoft.com/office/drawing/2014/main" id="{16AFE032-51E1-70A2-5113-AFCDE075143C}"/>
              </a:ext>
            </a:extLst>
          </p:cNvPr>
          <p:cNvSpPr/>
          <p:nvPr/>
        </p:nvSpPr>
        <p:spPr>
          <a:xfrm>
            <a:off x="578734" y="4791919"/>
            <a:ext cx="4629874" cy="156443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For IESBA’s information on coordination matters with IAASB</a:t>
            </a:r>
          </a:p>
        </p:txBody>
      </p:sp>
    </p:spTree>
    <p:extLst>
      <p:ext uri="{BB962C8B-B14F-4D97-AF65-F5344CB8AC3E}">
        <p14:creationId xmlns:p14="http://schemas.microsoft.com/office/powerpoint/2010/main" val="86719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D9AB-03C2-97F1-3076-5D75FD9F2290}"/>
              </a:ext>
            </a:extLst>
          </p:cNvPr>
          <p:cNvSpPr>
            <a:spLocks noGrp="1"/>
          </p:cNvSpPr>
          <p:nvPr>
            <p:ph type="title"/>
          </p:nvPr>
        </p:nvSpPr>
        <p:spPr/>
        <p:txBody>
          <a:bodyPr>
            <a:normAutofit/>
          </a:bodyPr>
          <a:lstStyle/>
          <a:p>
            <a:r>
              <a:rPr lang="en-US" sz="3600">
                <a:latin typeface="+mj-lt"/>
              </a:rPr>
              <a:t>Quality Management System</a:t>
            </a:r>
          </a:p>
        </p:txBody>
      </p:sp>
      <p:sp>
        <p:nvSpPr>
          <p:cNvPr id="3" name="Content Placeholder 2">
            <a:extLst>
              <a:ext uri="{FF2B5EF4-FFF2-40B4-BE49-F238E27FC236}">
                <a16:creationId xmlns:a16="http://schemas.microsoft.com/office/drawing/2014/main" id="{98FA59F9-262B-D883-F726-54A06E00175D}"/>
              </a:ext>
            </a:extLst>
          </p:cNvPr>
          <p:cNvSpPr>
            <a:spLocks noGrp="1"/>
          </p:cNvSpPr>
          <p:nvPr>
            <p:ph idx="1"/>
          </p:nvPr>
        </p:nvSpPr>
        <p:spPr>
          <a:xfrm>
            <a:off x="397103" y="2374084"/>
            <a:ext cx="5592636" cy="4164827"/>
          </a:xfrm>
        </p:spPr>
        <p:txBody>
          <a:bodyPr>
            <a:normAutofit/>
          </a:bodyPr>
          <a:lstStyle/>
          <a:p>
            <a:pPr>
              <a:lnSpc>
                <a:spcPts val="2400"/>
              </a:lnSpc>
              <a:spcBef>
                <a:spcPts val="600"/>
              </a:spcBef>
              <a:spcAft>
                <a:spcPts val="600"/>
              </a:spcAft>
            </a:pPr>
            <a:r>
              <a:rPr lang="en-US" sz="2000">
                <a:latin typeface="+mj-lt"/>
              </a:rPr>
              <a:t>ISSA 5000 is premised on application of ISQM 1 and the IESBA Code, or requirements that are “at least as demanding”. </a:t>
            </a:r>
          </a:p>
          <a:p>
            <a:pPr>
              <a:lnSpc>
                <a:spcPts val="2400"/>
              </a:lnSpc>
              <a:spcBef>
                <a:spcPts val="600"/>
              </a:spcBef>
              <a:spcAft>
                <a:spcPts val="600"/>
              </a:spcAft>
            </a:pPr>
            <a:r>
              <a:rPr lang="en-US" sz="2000">
                <a:latin typeface="+mj-lt"/>
              </a:rPr>
              <a:t>ISSA 5000 requires the engagement leader to be a member of a firm that applies:  </a:t>
            </a:r>
          </a:p>
          <a:p>
            <a:pPr marL="806450" lvl="1" indent="-517525">
              <a:lnSpc>
                <a:spcPts val="2400"/>
              </a:lnSpc>
              <a:spcBef>
                <a:spcPts val="600"/>
              </a:spcBef>
              <a:spcAft>
                <a:spcPts val="600"/>
              </a:spcAft>
              <a:buNone/>
            </a:pPr>
            <a:r>
              <a:rPr lang="en-US" sz="2000">
                <a:latin typeface="+mj-lt"/>
              </a:rPr>
              <a:t>(a)	ISQM 1; or</a:t>
            </a:r>
          </a:p>
          <a:p>
            <a:pPr marL="806450" lvl="1" indent="-517525">
              <a:lnSpc>
                <a:spcPts val="2400"/>
              </a:lnSpc>
              <a:spcBef>
                <a:spcPts val="600"/>
              </a:spcBef>
              <a:spcAft>
                <a:spcPts val="600"/>
              </a:spcAft>
              <a:buNone/>
            </a:pPr>
            <a:r>
              <a:rPr lang="en-US" sz="2000">
                <a:latin typeface="+mj-lt"/>
              </a:rPr>
              <a:t>(b)	Professional requirements, or requirements in law or regulation, that an appropriate authority has determined to be at least as demanding as ISQM 1</a:t>
            </a:r>
          </a:p>
        </p:txBody>
      </p:sp>
      <p:sp>
        <p:nvSpPr>
          <p:cNvPr id="4" name="Slide Number Placeholder 3">
            <a:extLst>
              <a:ext uri="{FF2B5EF4-FFF2-40B4-BE49-F238E27FC236}">
                <a16:creationId xmlns:a16="http://schemas.microsoft.com/office/drawing/2014/main" id="{7324C7EA-841B-7700-A290-30AD44E9CEB5}"/>
              </a:ext>
            </a:extLst>
          </p:cNvPr>
          <p:cNvSpPr>
            <a:spLocks noGrp="1"/>
          </p:cNvSpPr>
          <p:nvPr>
            <p:ph type="sldNum" sz="quarter" idx="12"/>
          </p:nvPr>
        </p:nvSpPr>
        <p:spPr/>
        <p:txBody>
          <a:bodyPr/>
          <a:lstStyle/>
          <a:p>
            <a:fld id="{A68F81FF-A8B7-8E49-9D5B-3CAD5ADFEE36}" type="slidenum">
              <a:rPr lang="en-US" smtClean="0"/>
              <a:pPr/>
              <a:t>26</a:t>
            </a:fld>
            <a:endParaRPr lang="en-US"/>
          </a:p>
        </p:txBody>
      </p:sp>
      <p:sp>
        <p:nvSpPr>
          <p:cNvPr id="5" name="Content Placeholder 2">
            <a:extLst>
              <a:ext uri="{FF2B5EF4-FFF2-40B4-BE49-F238E27FC236}">
                <a16:creationId xmlns:a16="http://schemas.microsoft.com/office/drawing/2014/main" id="{C4B43792-3312-18E0-6B79-E6A3E6020174}"/>
              </a:ext>
            </a:extLst>
          </p:cNvPr>
          <p:cNvSpPr txBox="1">
            <a:spLocks/>
          </p:cNvSpPr>
          <p:nvPr/>
        </p:nvSpPr>
        <p:spPr>
          <a:xfrm>
            <a:off x="6308520" y="2374084"/>
            <a:ext cx="5386455" cy="373778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600"/>
              </a:spcBef>
              <a:spcAft>
                <a:spcPts val="600"/>
              </a:spcAft>
            </a:pPr>
            <a:r>
              <a:rPr lang="en-US" sz="2000">
                <a:latin typeface="+mj-lt"/>
              </a:rPr>
              <a:t>IESSA sets out that sustainability assurance standards are based on an expectation that the sustainability assurance practitioner has a system of quality management designed, implemented and operated in accordance with applicable quality management standards. </a:t>
            </a:r>
          </a:p>
          <a:p>
            <a:pPr>
              <a:lnSpc>
                <a:spcPts val="2400"/>
              </a:lnSpc>
              <a:spcBef>
                <a:spcPts val="600"/>
              </a:spcBef>
              <a:spcAft>
                <a:spcPts val="600"/>
              </a:spcAft>
            </a:pPr>
            <a:r>
              <a:rPr lang="en-US" sz="2000">
                <a:latin typeface="+mj-lt"/>
              </a:rPr>
              <a:t>It refers to ISQM 1 as an example in the case of ISSA 5000. </a:t>
            </a:r>
          </a:p>
        </p:txBody>
      </p:sp>
      <p:sp>
        <p:nvSpPr>
          <p:cNvPr id="6" name="Rectangle: Rounded Corners 5">
            <a:extLst>
              <a:ext uri="{FF2B5EF4-FFF2-40B4-BE49-F238E27FC236}">
                <a16:creationId xmlns:a16="http://schemas.microsoft.com/office/drawing/2014/main" id="{99B70466-6A98-87E4-3E1E-F15D5B9B3ED2}"/>
              </a:ext>
            </a:extLst>
          </p:cNvPr>
          <p:cNvSpPr/>
          <p:nvPr/>
        </p:nvSpPr>
        <p:spPr>
          <a:xfrm>
            <a:off x="1073791" y="1249959"/>
            <a:ext cx="4093828" cy="79695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ISSA 5000</a:t>
            </a:r>
          </a:p>
        </p:txBody>
      </p:sp>
      <p:sp>
        <p:nvSpPr>
          <p:cNvPr id="7" name="Rectangle: Rounded Corners 6">
            <a:extLst>
              <a:ext uri="{FF2B5EF4-FFF2-40B4-BE49-F238E27FC236}">
                <a16:creationId xmlns:a16="http://schemas.microsoft.com/office/drawing/2014/main" id="{C92B12B8-8FFE-1F88-CC2E-30F81649B2BD}"/>
              </a:ext>
            </a:extLst>
          </p:cNvPr>
          <p:cNvSpPr/>
          <p:nvPr/>
        </p:nvSpPr>
        <p:spPr>
          <a:xfrm>
            <a:off x="6813258" y="1249959"/>
            <a:ext cx="4093828" cy="79695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IESSA</a:t>
            </a:r>
          </a:p>
        </p:txBody>
      </p:sp>
    </p:spTree>
    <p:extLst>
      <p:ext uri="{BB962C8B-B14F-4D97-AF65-F5344CB8AC3E}">
        <p14:creationId xmlns:p14="http://schemas.microsoft.com/office/powerpoint/2010/main" val="3225505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D9AB-03C2-97F1-3076-5D75FD9F2290}"/>
              </a:ext>
            </a:extLst>
          </p:cNvPr>
          <p:cNvSpPr>
            <a:spLocks noGrp="1"/>
          </p:cNvSpPr>
          <p:nvPr>
            <p:ph type="title"/>
          </p:nvPr>
        </p:nvSpPr>
        <p:spPr/>
        <p:txBody>
          <a:bodyPr>
            <a:normAutofit/>
          </a:bodyPr>
          <a:lstStyle/>
          <a:p>
            <a:r>
              <a:rPr lang="en-US" sz="3600">
                <a:latin typeface="+mj-lt"/>
              </a:rPr>
              <a:t>Relevant Ethical Requirements in ISSA 5000</a:t>
            </a:r>
          </a:p>
        </p:txBody>
      </p:sp>
      <p:sp>
        <p:nvSpPr>
          <p:cNvPr id="3" name="Content Placeholder 2">
            <a:extLst>
              <a:ext uri="{FF2B5EF4-FFF2-40B4-BE49-F238E27FC236}">
                <a16:creationId xmlns:a16="http://schemas.microsoft.com/office/drawing/2014/main" id="{98FA59F9-262B-D883-F726-54A06E00175D}"/>
              </a:ext>
            </a:extLst>
          </p:cNvPr>
          <p:cNvSpPr>
            <a:spLocks noGrp="1"/>
          </p:cNvSpPr>
          <p:nvPr>
            <p:ph idx="1"/>
          </p:nvPr>
        </p:nvSpPr>
        <p:spPr>
          <a:xfrm>
            <a:off x="405492" y="1422627"/>
            <a:ext cx="6985209" cy="4762500"/>
          </a:xfrm>
        </p:spPr>
        <p:txBody>
          <a:bodyPr>
            <a:noAutofit/>
          </a:bodyPr>
          <a:lstStyle/>
          <a:p>
            <a:pPr>
              <a:lnSpc>
                <a:spcPts val="2400"/>
              </a:lnSpc>
              <a:spcBef>
                <a:spcPts val="600"/>
              </a:spcBef>
              <a:spcAft>
                <a:spcPts val="600"/>
              </a:spcAft>
            </a:pPr>
            <a:r>
              <a:rPr lang="en-US" sz="2000">
                <a:latin typeface="+mj-lt"/>
              </a:rPr>
              <a:t>ISSA 5000 also requires a practitioner to comply with relevant ethical requirements, including those related to independence, that comprise: </a:t>
            </a:r>
          </a:p>
          <a:p>
            <a:pPr marL="685800" indent="-457200">
              <a:lnSpc>
                <a:spcPts val="2400"/>
              </a:lnSpc>
              <a:spcBef>
                <a:spcPts val="600"/>
              </a:spcBef>
              <a:spcAft>
                <a:spcPts val="600"/>
              </a:spcAft>
              <a:buFont typeface="+mj-lt"/>
              <a:buAutoNum type="alphaLcParenR"/>
            </a:pPr>
            <a:r>
              <a:rPr lang="en-US" sz="2000">
                <a:latin typeface="+mj-lt"/>
              </a:rPr>
              <a:t>The provisions of the </a:t>
            </a:r>
            <a:r>
              <a:rPr lang="en-US" sz="2000">
                <a:solidFill>
                  <a:srgbClr val="FF0000"/>
                </a:solidFill>
                <a:latin typeface="+mj-lt"/>
              </a:rPr>
              <a:t>IESBA Code </a:t>
            </a:r>
            <a:r>
              <a:rPr lang="en-US" sz="2000">
                <a:latin typeface="+mj-lt"/>
              </a:rPr>
              <a:t>related to sustainability assurance engagements, together with national requirements that are more restrictive; or</a:t>
            </a:r>
          </a:p>
          <a:p>
            <a:pPr marL="685800" indent="-457200">
              <a:lnSpc>
                <a:spcPts val="2400"/>
              </a:lnSpc>
              <a:spcBef>
                <a:spcPts val="600"/>
              </a:spcBef>
              <a:spcAft>
                <a:spcPts val="600"/>
              </a:spcAft>
              <a:buFont typeface="+mj-lt"/>
              <a:buAutoNum type="alphaLcParenR"/>
            </a:pPr>
            <a:r>
              <a:rPr lang="en-US" sz="2000">
                <a:latin typeface="+mj-lt"/>
              </a:rPr>
              <a:t>Professional requirements, or requirements in law or regulation, that an appropriate authority has determined to be at least as demanding as the provisions of the IESBA Code related to sustainability assurance engagements. </a:t>
            </a:r>
          </a:p>
        </p:txBody>
      </p:sp>
      <p:sp>
        <p:nvSpPr>
          <p:cNvPr id="4" name="Slide Number Placeholder 3">
            <a:extLst>
              <a:ext uri="{FF2B5EF4-FFF2-40B4-BE49-F238E27FC236}">
                <a16:creationId xmlns:a16="http://schemas.microsoft.com/office/drawing/2014/main" id="{7324C7EA-841B-7700-A290-30AD44E9CEB5}"/>
              </a:ext>
            </a:extLst>
          </p:cNvPr>
          <p:cNvSpPr>
            <a:spLocks noGrp="1"/>
          </p:cNvSpPr>
          <p:nvPr>
            <p:ph type="sldNum" sz="quarter" idx="12"/>
          </p:nvPr>
        </p:nvSpPr>
        <p:spPr/>
        <p:txBody>
          <a:bodyPr/>
          <a:lstStyle/>
          <a:p>
            <a:fld id="{A68F81FF-A8B7-8E49-9D5B-3CAD5ADFEE36}" type="slidenum">
              <a:rPr lang="en-US" smtClean="0"/>
              <a:pPr/>
              <a:t>27</a:t>
            </a:fld>
            <a:endParaRPr lang="en-US"/>
          </a:p>
        </p:txBody>
      </p:sp>
      <p:pic>
        <p:nvPicPr>
          <p:cNvPr id="6" name="Picture 5" descr="A wood puzzle">
            <a:extLst>
              <a:ext uri="{FF2B5EF4-FFF2-40B4-BE49-F238E27FC236}">
                <a16:creationId xmlns:a16="http://schemas.microsoft.com/office/drawing/2014/main" id="{C89B8626-97AD-16F5-5764-5EF049944D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144160" y="2271410"/>
            <a:ext cx="4597400" cy="3064933"/>
          </a:xfrm>
          <a:prstGeom prst="rect">
            <a:avLst/>
          </a:prstGeom>
        </p:spPr>
      </p:pic>
    </p:spTree>
    <p:extLst>
      <p:ext uri="{BB962C8B-B14F-4D97-AF65-F5344CB8AC3E}">
        <p14:creationId xmlns:p14="http://schemas.microsoft.com/office/powerpoint/2010/main" val="3593881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fontScale="90000"/>
          </a:bodyPr>
          <a:lstStyle/>
          <a:p>
            <a:pPr algn="ctr"/>
            <a:r>
              <a:rPr lang="en-US" sz="3600">
                <a:latin typeface="+mj-lt"/>
              </a:rPr>
              <a:t>Scope of International Independence Standards (IIS) in Part 5</a:t>
            </a:r>
          </a:p>
        </p:txBody>
      </p:sp>
    </p:spTree>
    <p:extLst>
      <p:ext uri="{BB962C8B-B14F-4D97-AF65-F5344CB8AC3E}">
        <p14:creationId xmlns:p14="http://schemas.microsoft.com/office/powerpoint/2010/main" val="30156724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256186E-B567-2E83-C63C-08F676E85DA3}"/>
              </a:ext>
            </a:extLst>
          </p:cNvPr>
          <p:cNvSpPr>
            <a:spLocks noGrp="1"/>
          </p:cNvSpPr>
          <p:nvPr>
            <p:ph type="sldNum" sz="quarter" idx="12"/>
          </p:nvPr>
        </p:nvSpPr>
        <p:spPr>
          <a:xfrm>
            <a:off x="8610600" y="6356350"/>
            <a:ext cx="2743200"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32" name="Text Placeholder 2">
            <a:extLst>
              <a:ext uri="{FF2B5EF4-FFF2-40B4-BE49-F238E27FC236}">
                <a16:creationId xmlns:a16="http://schemas.microsoft.com/office/drawing/2014/main" id="{AC624041-656E-BF88-7FD3-6916DA3C7480}"/>
              </a:ext>
            </a:extLst>
          </p:cNvPr>
          <p:cNvSpPr>
            <a:spLocks noGrp="1"/>
          </p:cNvSpPr>
          <p:nvPr>
            <p:ph type="body" idx="1"/>
          </p:nvPr>
        </p:nvSpPr>
        <p:spPr>
          <a:xfrm>
            <a:off x="838200" y="1194054"/>
            <a:ext cx="5257800" cy="710247"/>
          </a:xfrm>
        </p:spPr>
        <p:txBody>
          <a:bodyPr>
            <a:noAutofit/>
          </a:bodyPr>
          <a:lstStyle/>
          <a:p>
            <a:pPr marR="0" indent="-330200">
              <a:lnSpc>
                <a:spcPts val="2300"/>
              </a:lnSpc>
              <a:spcBef>
                <a:spcPts val="600"/>
              </a:spcBef>
              <a:spcAft>
                <a:spcPts val="600"/>
              </a:spcAft>
            </a:pPr>
            <a:r>
              <a:rPr lang="en-US" sz="2000" b="1">
                <a:latin typeface="Arial" panose="020B0604020202020204"/>
                <a:ea typeface="Calibri" panose="020F0502020204030204" pitchFamily="34" charset="0"/>
                <a:cs typeface="Arial" panose="020B0604020202020204" pitchFamily="34" charset="0"/>
              </a:rPr>
              <a:t>Q5. Do you agree with the proposed criteria in paragraph 5400.3a?</a:t>
            </a:r>
            <a:endParaRPr lang="en-US" sz="2000" b="1">
              <a:effectLst/>
              <a:latin typeface="+mj-lt"/>
              <a:ea typeface="Calibri" panose="020F0502020204030204" pitchFamily="34" charset="0"/>
              <a:cs typeface="Arial" panose="020B0604020202020204" pitchFamily="34" charset="0"/>
            </a:endParaRPr>
          </a:p>
        </p:txBody>
      </p:sp>
      <p:sp>
        <p:nvSpPr>
          <p:cNvPr id="1036" name="Content Placeholder 5">
            <a:extLst>
              <a:ext uri="{FF2B5EF4-FFF2-40B4-BE49-F238E27FC236}">
                <a16:creationId xmlns:a16="http://schemas.microsoft.com/office/drawing/2014/main" id="{51F61E25-4192-F81A-7016-B676E353B9EF}"/>
              </a:ext>
            </a:extLst>
          </p:cNvPr>
          <p:cNvSpPr>
            <a:spLocks noGrp="1"/>
          </p:cNvSpPr>
          <p:nvPr>
            <p:ph sz="quarter" idx="4"/>
          </p:nvPr>
        </p:nvSpPr>
        <p:spPr>
          <a:xfrm>
            <a:off x="6212595" y="1230035"/>
            <a:ext cx="5623482" cy="5126315"/>
          </a:xfrm>
        </p:spPr>
        <p:txBody>
          <a:bodyPr>
            <a:noAutofit/>
          </a:bodyPr>
          <a:lstStyle/>
          <a:p>
            <a:pPr>
              <a:lnSpc>
                <a:spcPts val="2400"/>
              </a:lnSpc>
              <a:spcBef>
                <a:spcPts val="600"/>
              </a:spcBef>
              <a:spcAft>
                <a:spcPts val="600"/>
              </a:spcAft>
            </a:pPr>
            <a:r>
              <a:rPr lang="en-US" sz="2000">
                <a:latin typeface="+mj-lt"/>
              </a:rPr>
              <a:t>Support for focusing on SAEs with the same level of public interest as audits of f/s </a:t>
            </a:r>
          </a:p>
          <a:p>
            <a:pPr>
              <a:lnSpc>
                <a:spcPts val="2400"/>
              </a:lnSpc>
              <a:spcBef>
                <a:spcPts val="600"/>
              </a:spcBef>
              <a:spcAft>
                <a:spcPts val="600"/>
              </a:spcAft>
            </a:pPr>
            <a:r>
              <a:rPr lang="en-US" sz="2000">
                <a:latin typeface="+mj-lt"/>
              </a:rPr>
              <a:t>A few suggestions for extending the scope </a:t>
            </a:r>
          </a:p>
          <a:p>
            <a:pPr lvl="1">
              <a:lnSpc>
                <a:spcPts val="2400"/>
              </a:lnSpc>
              <a:spcBef>
                <a:spcPts val="600"/>
              </a:spcBef>
              <a:spcAft>
                <a:spcPts val="600"/>
              </a:spcAft>
            </a:pPr>
            <a:r>
              <a:rPr lang="en-US" sz="1800">
                <a:latin typeface="+mj-lt"/>
              </a:rPr>
              <a:t>IOSCO’s proposals for extending scope of IIS in Part 5 to all SAEs where the sustainability information was provided in accordance with law or regulation</a:t>
            </a:r>
          </a:p>
          <a:p>
            <a:pPr>
              <a:lnSpc>
                <a:spcPts val="2400"/>
              </a:lnSpc>
              <a:spcBef>
                <a:spcPts val="600"/>
              </a:spcBef>
              <a:spcAft>
                <a:spcPts val="600"/>
              </a:spcAft>
            </a:pPr>
            <a:r>
              <a:rPr lang="en-US" sz="2000">
                <a:latin typeface="+mj-lt"/>
              </a:rPr>
              <a:t>Question re whether IIS in Part 5 also apply to voluntary engagements</a:t>
            </a:r>
          </a:p>
          <a:p>
            <a:pPr>
              <a:lnSpc>
                <a:spcPts val="2400"/>
              </a:lnSpc>
              <a:spcBef>
                <a:spcPts val="600"/>
              </a:spcBef>
              <a:spcAft>
                <a:spcPts val="600"/>
              </a:spcAft>
            </a:pPr>
            <a:r>
              <a:rPr lang="en-US" sz="2000">
                <a:latin typeface="+mj-lt"/>
              </a:rPr>
              <a:t>Concerns re level-playing field if Part 4B is not profession-agnostic </a:t>
            </a:r>
          </a:p>
          <a:p>
            <a:pPr>
              <a:lnSpc>
                <a:spcPts val="2400"/>
              </a:lnSpc>
              <a:spcBef>
                <a:spcPts val="600"/>
              </a:spcBef>
              <a:spcAft>
                <a:spcPts val="600"/>
              </a:spcAft>
            </a:pPr>
            <a:r>
              <a:rPr lang="en-US" sz="2000">
                <a:latin typeface="+mj-lt"/>
              </a:rPr>
              <a:t>Comments on clarity of certain terms used re determination of scope (e.g. general-purpose framework)</a:t>
            </a:r>
          </a:p>
        </p:txBody>
      </p:sp>
      <p:sp>
        <p:nvSpPr>
          <p:cNvPr id="1038" name="Title 6">
            <a:extLst>
              <a:ext uri="{FF2B5EF4-FFF2-40B4-BE49-F238E27FC236}">
                <a16:creationId xmlns:a16="http://schemas.microsoft.com/office/drawing/2014/main" id="{9DA63F21-5DCA-CBE1-21FC-3ABDF58F8439}"/>
              </a:ext>
            </a:extLst>
          </p:cNvPr>
          <p:cNvSpPr>
            <a:spLocks noGrp="1"/>
          </p:cNvSpPr>
          <p:nvPr>
            <p:ph type="title"/>
          </p:nvPr>
        </p:nvSpPr>
        <p:spPr>
          <a:xfrm>
            <a:off x="838200" y="36374"/>
            <a:ext cx="10515600" cy="1068518"/>
          </a:xfrm>
        </p:spPr>
        <p:txBody>
          <a:bodyPr>
            <a:noAutofit/>
          </a:bodyPr>
          <a:lstStyle/>
          <a:p>
            <a:r>
              <a:rPr lang="en-US" sz="3200">
                <a:latin typeface="+mj-lt"/>
              </a:rPr>
              <a:t>Scope of IIS in Part 5 </a:t>
            </a:r>
            <a:br>
              <a:rPr lang="en-US" sz="3200">
                <a:latin typeface="+mj-lt"/>
              </a:rPr>
            </a:br>
            <a:r>
              <a:rPr lang="en-US" sz="3200">
                <a:latin typeface="+mj-lt"/>
              </a:rPr>
              <a:t>Feedback from Stakeholders</a:t>
            </a:r>
          </a:p>
        </p:txBody>
      </p:sp>
      <p:pic>
        <p:nvPicPr>
          <p:cNvPr id="2" name="Picture 1">
            <a:extLst>
              <a:ext uri="{FF2B5EF4-FFF2-40B4-BE49-F238E27FC236}">
                <a16:creationId xmlns:a16="http://schemas.microsoft.com/office/drawing/2014/main" id="{50519088-0D89-0D64-0569-1C021DB369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751" y="2291787"/>
            <a:ext cx="5623482" cy="3701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3224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256186E-B567-2E83-C63C-08F676E85DA3}"/>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68F81FF-A8B7-8E49-9D5B-3CAD5ADFEE36}" type="slidenum">
              <a:rPr lang="en-US" smtClean="0"/>
              <a:pPr>
                <a:spcAft>
                  <a:spcPts val="600"/>
                </a:spcAft>
              </a:pPr>
              <a:t>3</a:t>
            </a:fld>
            <a:endParaRPr lang="en-US"/>
          </a:p>
        </p:txBody>
      </p:sp>
      <p:sp>
        <p:nvSpPr>
          <p:cNvPr id="1032" name="Text Placeholder 2">
            <a:extLst>
              <a:ext uri="{FF2B5EF4-FFF2-40B4-BE49-F238E27FC236}">
                <a16:creationId xmlns:a16="http://schemas.microsoft.com/office/drawing/2014/main" id="{AC624041-656E-BF88-7FD3-6916DA3C7480}"/>
              </a:ext>
            </a:extLst>
          </p:cNvPr>
          <p:cNvSpPr>
            <a:spLocks noGrp="1"/>
          </p:cNvSpPr>
          <p:nvPr>
            <p:ph type="body" idx="1"/>
          </p:nvPr>
        </p:nvSpPr>
        <p:spPr>
          <a:xfrm>
            <a:off x="560008" y="1286333"/>
            <a:ext cx="5459793" cy="1068519"/>
          </a:xfrm>
        </p:spPr>
        <p:txBody>
          <a:bodyPr>
            <a:noAutofit/>
          </a:bodyPr>
          <a:lstStyle/>
          <a:p>
            <a:pPr marR="0" indent="-330200">
              <a:lnSpc>
                <a:spcPts val="2300"/>
              </a:lnSpc>
              <a:spcBef>
                <a:spcPts val="600"/>
              </a:spcBef>
              <a:spcAft>
                <a:spcPts val="600"/>
              </a:spcAft>
            </a:pPr>
            <a:r>
              <a:rPr lang="en-US" sz="2000" b="1">
                <a:latin typeface="Arial" panose="020B0604020202020204"/>
                <a:ea typeface="Calibri" panose="020F0502020204030204" pitchFamily="34" charset="0"/>
                <a:cs typeface="Arial" panose="020B0604020202020204" pitchFamily="34" charset="0"/>
              </a:rPr>
              <a:t>Q10. Do you support the IIS in Part 5 specifically addressing group sustainability assurance engagements? </a:t>
            </a:r>
            <a:endParaRPr lang="en-US" sz="2000" b="1">
              <a:effectLst/>
              <a:latin typeface="+mj-lt"/>
              <a:ea typeface="Calibri" panose="020F0502020204030204" pitchFamily="34" charset="0"/>
              <a:cs typeface="Arial" panose="020B0604020202020204" pitchFamily="34" charset="0"/>
            </a:endParaRPr>
          </a:p>
        </p:txBody>
      </p:sp>
      <p:pic>
        <p:nvPicPr>
          <p:cNvPr id="1027" name="Picture 3">
            <a:extLst>
              <a:ext uri="{FF2B5EF4-FFF2-40B4-BE49-F238E27FC236}">
                <a16:creationId xmlns:a16="http://schemas.microsoft.com/office/drawing/2014/main" id="{E589F6C9-8981-1F09-35CF-72C66EFD026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934" y="2616775"/>
            <a:ext cx="5532867" cy="3641725"/>
          </a:xfrm>
          <a:prstGeom prst="rect">
            <a:avLst/>
          </a:prstGeom>
          <a:solidFill>
            <a:srgbClr val="FFFFFF"/>
          </a:solidFill>
        </p:spPr>
      </p:pic>
      <p:sp>
        <p:nvSpPr>
          <p:cNvPr id="1036" name="Content Placeholder 5">
            <a:extLst>
              <a:ext uri="{FF2B5EF4-FFF2-40B4-BE49-F238E27FC236}">
                <a16:creationId xmlns:a16="http://schemas.microsoft.com/office/drawing/2014/main" id="{51F61E25-4192-F81A-7016-B676E353B9EF}"/>
              </a:ext>
            </a:extLst>
          </p:cNvPr>
          <p:cNvSpPr>
            <a:spLocks noGrp="1"/>
          </p:cNvSpPr>
          <p:nvPr>
            <p:ph sz="quarter" idx="4"/>
          </p:nvPr>
        </p:nvSpPr>
        <p:spPr>
          <a:xfrm>
            <a:off x="6506735" y="1365111"/>
            <a:ext cx="5329342" cy="5099189"/>
          </a:xfrm>
        </p:spPr>
        <p:txBody>
          <a:bodyPr>
            <a:noAutofit/>
          </a:bodyPr>
          <a:lstStyle/>
          <a:p>
            <a:pPr>
              <a:lnSpc>
                <a:spcPts val="2400"/>
              </a:lnSpc>
              <a:spcBef>
                <a:spcPts val="0"/>
              </a:spcBef>
            </a:pPr>
            <a:r>
              <a:rPr lang="en-US" sz="2000">
                <a:latin typeface="+mj-lt"/>
              </a:rPr>
              <a:t>Agreement that sustainability reporting and assurance will often be on a group basis</a:t>
            </a:r>
          </a:p>
          <a:p>
            <a:pPr lvl="1">
              <a:lnSpc>
                <a:spcPts val="2400"/>
              </a:lnSpc>
              <a:spcBef>
                <a:spcPts val="1200"/>
              </a:spcBef>
            </a:pPr>
            <a:r>
              <a:rPr lang="en-US" sz="1800">
                <a:latin typeface="+mj-lt"/>
              </a:rPr>
              <a:t>Need for robust standards and guidance on independence in the case of group engagements</a:t>
            </a:r>
          </a:p>
          <a:p>
            <a:pPr>
              <a:lnSpc>
                <a:spcPts val="2400"/>
              </a:lnSpc>
              <a:spcBef>
                <a:spcPts val="1200"/>
              </a:spcBef>
            </a:pPr>
            <a:r>
              <a:rPr lang="en-US" sz="2000">
                <a:latin typeface="+mj-lt"/>
              </a:rPr>
              <a:t>Call for interoperability with ISSA 5000 – consistent approach and definitions (especially components)</a:t>
            </a:r>
          </a:p>
          <a:p>
            <a:pPr lvl="1">
              <a:lnSpc>
                <a:spcPts val="2400"/>
              </a:lnSpc>
              <a:spcBef>
                <a:spcPts val="1200"/>
              </a:spcBef>
            </a:pPr>
            <a:r>
              <a:rPr lang="en-US" sz="1800">
                <a:latin typeface="+mj-lt"/>
              </a:rPr>
              <a:t>Close coordination with IAASB</a:t>
            </a:r>
          </a:p>
          <a:p>
            <a:pPr>
              <a:lnSpc>
                <a:spcPts val="2400"/>
              </a:lnSpc>
              <a:spcBef>
                <a:spcPts val="1200"/>
              </a:spcBef>
            </a:pPr>
            <a:r>
              <a:rPr lang="en-US" sz="2000">
                <a:latin typeface="+mj-lt"/>
              </a:rPr>
              <a:t>Some concerns re perceived complexity</a:t>
            </a:r>
          </a:p>
          <a:p>
            <a:pPr lvl="1">
              <a:lnSpc>
                <a:spcPts val="2400"/>
              </a:lnSpc>
              <a:spcBef>
                <a:spcPts val="1200"/>
              </a:spcBef>
            </a:pPr>
            <a:r>
              <a:rPr lang="en-US" sz="1800">
                <a:latin typeface="+mj-lt"/>
              </a:rPr>
              <a:t>Need for sufficient time and guidance to support adoption and effective implementation, especially non-PAs</a:t>
            </a:r>
          </a:p>
        </p:txBody>
      </p:sp>
      <p:sp>
        <p:nvSpPr>
          <p:cNvPr id="1038" name="Title 6">
            <a:extLst>
              <a:ext uri="{FF2B5EF4-FFF2-40B4-BE49-F238E27FC236}">
                <a16:creationId xmlns:a16="http://schemas.microsoft.com/office/drawing/2014/main" id="{9DA63F21-5DCA-CBE1-21FC-3ABDF58F8439}"/>
              </a:ext>
            </a:extLst>
          </p:cNvPr>
          <p:cNvSpPr>
            <a:spLocks noGrp="1"/>
          </p:cNvSpPr>
          <p:nvPr>
            <p:ph type="title"/>
          </p:nvPr>
        </p:nvSpPr>
        <p:spPr>
          <a:xfrm>
            <a:off x="838200" y="36374"/>
            <a:ext cx="10515600" cy="1068518"/>
          </a:xfrm>
        </p:spPr>
        <p:txBody>
          <a:bodyPr>
            <a:noAutofit/>
          </a:bodyPr>
          <a:lstStyle/>
          <a:p>
            <a:r>
              <a:rPr lang="en-US" sz="3600">
                <a:latin typeface="+mj-lt"/>
              </a:rPr>
              <a:t>Feedback from Stakeholders</a:t>
            </a:r>
          </a:p>
        </p:txBody>
      </p:sp>
    </p:spTree>
    <p:extLst>
      <p:ext uri="{BB962C8B-B14F-4D97-AF65-F5344CB8AC3E}">
        <p14:creationId xmlns:p14="http://schemas.microsoft.com/office/powerpoint/2010/main" val="323576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B6004-5498-D24C-1CB4-8EEE6B5E1813}"/>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Scope of IIS in Part 5 </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TF Proposals</a:t>
            </a:r>
            <a:endParaRPr lang="en-US"/>
          </a:p>
        </p:txBody>
      </p:sp>
      <p:sp>
        <p:nvSpPr>
          <p:cNvPr id="3" name="Content Placeholder 2">
            <a:extLst>
              <a:ext uri="{FF2B5EF4-FFF2-40B4-BE49-F238E27FC236}">
                <a16:creationId xmlns:a16="http://schemas.microsoft.com/office/drawing/2014/main" id="{B0C10131-738F-C204-4E10-812B9B6B75F5}"/>
              </a:ext>
            </a:extLst>
          </p:cNvPr>
          <p:cNvSpPr>
            <a:spLocks noGrp="1"/>
          </p:cNvSpPr>
          <p:nvPr>
            <p:ph idx="1"/>
          </p:nvPr>
        </p:nvSpPr>
        <p:spPr>
          <a:xfrm>
            <a:off x="990569" y="4628087"/>
            <a:ext cx="10210862" cy="2093388"/>
          </a:xfrm>
        </p:spPr>
        <p:txBody>
          <a:bodyPr>
            <a:noAutofit/>
          </a:bodyPr>
          <a:lstStyle/>
          <a:p>
            <a:pPr>
              <a:lnSpc>
                <a:spcPts val="2200"/>
              </a:lnSpc>
              <a:spcBef>
                <a:spcPts val="600"/>
              </a:spcBef>
            </a:pPr>
            <a:r>
              <a:rPr lang="en-US" sz="2000">
                <a:latin typeface="+mj-lt"/>
              </a:rPr>
              <a:t>TF proposes no change to criteria in para 5400.3a</a:t>
            </a:r>
          </a:p>
          <a:p>
            <a:pPr lvl="1">
              <a:lnSpc>
                <a:spcPts val="2200"/>
              </a:lnSpc>
              <a:spcBef>
                <a:spcPts val="600"/>
              </a:spcBef>
            </a:pPr>
            <a:r>
              <a:rPr lang="en-US" sz="1800">
                <a:latin typeface="+mj-lt"/>
              </a:rPr>
              <a:t>TF believes they appropriately capture SAEs that are equivalent to audit engagements in terms of level of public interest in the engagements</a:t>
            </a:r>
          </a:p>
          <a:p>
            <a:pPr lvl="1">
              <a:lnSpc>
                <a:spcPts val="2200"/>
              </a:lnSpc>
              <a:spcBef>
                <a:spcPts val="600"/>
              </a:spcBef>
            </a:pPr>
            <a:r>
              <a:rPr lang="en-US" sz="1800">
                <a:latin typeface="+mj-lt"/>
              </a:rPr>
              <a:t>IOSCO proposal overly broad and may scope in wide range of SAEs that do not have same level of public interest as audits of financial statements</a:t>
            </a:r>
          </a:p>
          <a:p>
            <a:pPr>
              <a:lnSpc>
                <a:spcPts val="2200"/>
              </a:lnSpc>
              <a:spcBef>
                <a:spcPts val="600"/>
              </a:spcBef>
            </a:pPr>
            <a:r>
              <a:rPr lang="en-US" sz="2000">
                <a:latin typeface="+mj-lt"/>
              </a:rPr>
              <a:t>Suggestions for further guidance, including examples, in non-authoritative material</a:t>
            </a:r>
            <a:endParaRPr lang="en-US" sz="1400">
              <a:latin typeface="+mj-lt"/>
            </a:endParaRPr>
          </a:p>
        </p:txBody>
      </p:sp>
      <p:sp>
        <p:nvSpPr>
          <p:cNvPr id="4" name="Slide Number Placeholder 3">
            <a:extLst>
              <a:ext uri="{FF2B5EF4-FFF2-40B4-BE49-F238E27FC236}">
                <a16:creationId xmlns:a16="http://schemas.microsoft.com/office/drawing/2014/main" id="{D1A7D754-17D4-5CFF-B35D-79078926CC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9" name="Picture 8">
            <a:extLst>
              <a:ext uri="{FF2B5EF4-FFF2-40B4-BE49-F238E27FC236}">
                <a16:creationId xmlns:a16="http://schemas.microsoft.com/office/drawing/2014/main" id="{54BD1A83-44EA-AB53-8A40-18B3AEAD036E}"/>
              </a:ext>
            </a:extLst>
          </p:cNvPr>
          <p:cNvPicPr>
            <a:picLocks noChangeAspect="1"/>
          </p:cNvPicPr>
          <p:nvPr/>
        </p:nvPicPr>
        <p:blipFill>
          <a:blip r:embed="rId3"/>
          <a:stretch>
            <a:fillRect/>
          </a:stretch>
        </p:blipFill>
        <p:spPr>
          <a:xfrm>
            <a:off x="1298563" y="1337778"/>
            <a:ext cx="9456124" cy="3114628"/>
          </a:xfrm>
          <a:prstGeom prst="rect">
            <a:avLst/>
          </a:prstGeom>
          <a:ln w="88900" cap="sq" cmpd="thickThin">
            <a:solidFill>
              <a:srgbClr val="0070C0"/>
            </a:solidFill>
            <a:prstDash val="solid"/>
            <a:miter lim="800000"/>
          </a:ln>
          <a:effectLst>
            <a:innerShdw blurRad="76200">
              <a:srgbClr val="000000"/>
            </a:innerShdw>
          </a:effectLst>
        </p:spPr>
      </p:pic>
    </p:spTree>
    <p:extLst>
      <p:ext uri="{BB962C8B-B14F-4D97-AF65-F5344CB8AC3E}">
        <p14:creationId xmlns:p14="http://schemas.microsoft.com/office/powerpoint/2010/main" val="3989754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5183188" y="1357313"/>
            <a:ext cx="6172200" cy="450373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31</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747384" y="2548890"/>
            <a:ext cx="4281816" cy="3097848"/>
          </a:xfrm>
          <a:prstGeom prst="rect">
            <a:avLst/>
          </a:prstGeom>
        </p:spPr>
        <p:txBody>
          <a:bodyPr vert="horz" lIns="91440" tIns="45720" rIns="91440" bIns="45720" rtlCol="0">
            <a:normAutofit/>
          </a:bodyPr>
          <a:lstStyle/>
          <a:p>
            <a:pPr marR="0" lvl="0" fontAlgn="auto">
              <a:lnSpc>
                <a:spcPts val="2600"/>
              </a:lnSpc>
              <a:spcBef>
                <a:spcPts val="1000"/>
              </a:spcBef>
              <a:buClrTx/>
              <a:buSzTx/>
              <a:tabLst/>
              <a:defRPr/>
            </a:pPr>
            <a:r>
              <a:rPr kumimoji="0" lang="en-US" sz="2400" b="0" i="0" u="none" strike="noStrike" cap="none" spc="0" normalizeH="0" baseline="0" noProof="0">
                <a:ln>
                  <a:noFill/>
                </a:ln>
                <a:solidFill>
                  <a:srgbClr val="4A4A4A"/>
                </a:solidFill>
                <a:effectLst/>
                <a:uLnTx/>
                <a:uFillTx/>
                <a:latin typeface="+mj-lt"/>
              </a:rPr>
              <a:t>Do IESBA members support the TF’s responses to respondents’ comments regarding the scope of the IIS in Part 5</a:t>
            </a:r>
            <a:r>
              <a:rPr lang="en-US" sz="2400">
                <a:solidFill>
                  <a:srgbClr val="4A4A4A"/>
                </a:solidFill>
                <a:latin typeface="+mj-lt"/>
              </a:rPr>
              <a:t>?</a:t>
            </a:r>
            <a:endParaRPr kumimoji="0" lang="en-US" sz="2400" b="0" i="0" u="none" strike="noStrike" cap="none" spc="0" normalizeH="0" baseline="0" noProof="0">
              <a:ln>
                <a:noFill/>
              </a:ln>
              <a:solidFill>
                <a:srgbClr val="4A4A4A"/>
              </a:solidFill>
              <a:effectLst/>
              <a:uLnTx/>
              <a:uFillTx/>
              <a:latin typeface="+mj-lt"/>
            </a:endParaRP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Scope of IIS in Part</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487089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fontScale="90000"/>
          </a:bodyPr>
          <a:lstStyle/>
          <a:p>
            <a:pPr algn="ctr"/>
            <a:r>
              <a:rPr lang="en-US" sz="3600">
                <a:latin typeface="+mj-lt"/>
              </a:rPr>
              <a:t>Determination of Public Interest Entities (PIEs) in Part 5</a:t>
            </a:r>
          </a:p>
        </p:txBody>
      </p:sp>
    </p:spTree>
    <p:extLst>
      <p:ext uri="{BB962C8B-B14F-4D97-AF65-F5344CB8AC3E}">
        <p14:creationId xmlns:p14="http://schemas.microsoft.com/office/powerpoint/2010/main" val="3043781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256186E-B567-2E83-C63C-08F676E85DA3}"/>
              </a:ext>
            </a:extLst>
          </p:cNvPr>
          <p:cNvSpPr>
            <a:spLocks noGrp="1"/>
          </p:cNvSpPr>
          <p:nvPr>
            <p:ph type="sldNum" sz="quarter" idx="12"/>
          </p:nvPr>
        </p:nvSpPr>
        <p:spPr>
          <a:xfrm>
            <a:off x="8610600" y="6356350"/>
            <a:ext cx="2743200" cy="365125"/>
          </a:xfr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32" name="Text Placeholder 2">
            <a:extLst>
              <a:ext uri="{FF2B5EF4-FFF2-40B4-BE49-F238E27FC236}">
                <a16:creationId xmlns:a16="http://schemas.microsoft.com/office/drawing/2014/main" id="{AC624041-656E-BF88-7FD3-6916DA3C7480}"/>
              </a:ext>
            </a:extLst>
          </p:cNvPr>
          <p:cNvSpPr>
            <a:spLocks noGrp="1"/>
          </p:cNvSpPr>
          <p:nvPr>
            <p:ph type="body" idx="1"/>
          </p:nvPr>
        </p:nvSpPr>
        <p:spPr>
          <a:xfrm>
            <a:off x="303837" y="2039006"/>
            <a:ext cx="5792163" cy="710247"/>
          </a:xfrm>
        </p:spPr>
        <p:txBody>
          <a:bodyPr>
            <a:noAutofit/>
          </a:bodyPr>
          <a:lstStyle/>
          <a:p>
            <a:pPr marR="0" indent="-330200">
              <a:lnSpc>
                <a:spcPts val="2300"/>
              </a:lnSpc>
              <a:spcBef>
                <a:spcPts val="600"/>
              </a:spcBef>
              <a:spcAft>
                <a:spcPts val="600"/>
              </a:spcAft>
            </a:pPr>
            <a:r>
              <a:rPr lang="en-US" sz="1800" b="1">
                <a:latin typeface="Arial" panose="020B0604020202020204"/>
                <a:ea typeface="Calibri" panose="020F0502020204030204" pitchFamily="34" charset="0"/>
                <a:cs typeface="Arial" panose="020B0604020202020204" pitchFamily="34" charset="0"/>
              </a:rPr>
              <a:t>Q9. For sustainability assurance engagements addressed by Part 5, do you agree with the proposal to use the determination of a PIE for purposes of the audit of the entity’s financial statements?</a:t>
            </a:r>
            <a:endParaRPr lang="en-US" sz="1800" b="1">
              <a:effectLst/>
              <a:latin typeface="+mj-lt"/>
              <a:ea typeface="Calibri" panose="020F0502020204030204" pitchFamily="34" charset="0"/>
              <a:cs typeface="Arial" panose="020B0604020202020204" pitchFamily="34" charset="0"/>
            </a:endParaRPr>
          </a:p>
        </p:txBody>
      </p:sp>
      <p:sp>
        <p:nvSpPr>
          <p:cNvPr id="1036" name="Content Placeholder 5">
            <a:extLst>
              <a:ext uri="{FF2B5EF4-FFF2-40B4-BE49-F238E27FC236}">
                <a16:creationId xmlns:a16="http://schemas.microsoft.com/office/drawing/2014/main" id="{51F61E25-4192-F81A-7016-B676E353B9EF}"/>
              </a:ext>
            </a:extLst>
          </p:cNvPr>
          <p:cNvSpPr>
            <a:spLocks noGrp="1"/>
          </p:cNvSpPr>
          <p:nvPr>
            <p:ph sz="quarter" idx="4"/>
          </p:nvPr>
        </p:nvSpPr>
        <p:spPr>
          <a:xfrm>
            <a:off x="6212595" y="1230035"/>
            <a:ext cx="5623482" cy="4936741"/>
          </a:xfrm>
        </p:spPr>
        <p:txBody>
          <a:bodyPr>
            <a:noAutofit/>
          </a:bodyPr>
          <a:lstStyle/>
          <a:p>
            <a:pPr>
              <a:lnSpc>
                <a:spcPts val="2400"/>
              </a:lnSpc>
              <a:spcBef>
                <a:spcPts val="600"/>
              </a:spcBef>
              <a:spcAft>
                <a:spcPts val="600"/>
              </a:spcAft>
            </a:pPr>
            <a:r>
              <a:rPr lang="en-US" sz="2000">
                <a:latin typeface="+mj-lt"/>
              </a:rPr>
              <a:t>Support for ED’s approach regarding the determination of PIE in Part 5</a:t>
            </a:r>
          </a:p>
          <a:p>
            <a:pPr>
              <a:lnSpc>
                <a:spcPts val="2400"/>
              </a:lnSpc>
              <a:spcBef>
                <a:spcPts val="600"/>
              </a:spcBef>
              <a:spcAft>
                <a:spcPts val="600"/>
              </a:spcAft>
            </a:pPr>
            <a:r>
              <a:rPr lang="en-US" sz="2000">
                <a:latin typeface="+mj-lt"/>
              </a:rPr>
              <a:t>A few comments that relying solely on financial condition is not appropriate</a:t>
            </a:r>
          </a:p>
          <a:p>
            <a:pPr lvl="1">
              <a:lnSpc>
                <a:spcPts val="2400"/>
              </a:lnSpc>
              <a:spcBef>
                <a:spcPts val="600"/>
              </a:spcBef>
              <a:spcAft>
                <a:spcPts val="600"/>
              </a:spcAft>
            </a:pPr>
            <a:r>
              <a:rPr lang="en-US" sz="1800">
                <a:latin typeface="+mj-lt"/>
              </a:rPr>
              <a:t>Need for sustainability-specific criteria</a:t>
            </a:r>
          </a:p>
          <a:p>
            <a:pPr>
              <a:lnSpc>
                <a:spcPts val="2400"/>
              </a:lnSpc>
              <a:spcBef>
                <a:spcPts val="600"/>
              </a:spcBef>
              <a:spcAft>
                <a:spcPts val="600"/>
              </a:spcAft>
            </a:pPr>
            <a:r>
              <a:rPr lang="en-US" sz="2000">
                <a:latin typeface="+mj-lt"/>
              </a:rPr>
              <a:t>Questions / requests for clarification when the auditor or the SAP voluntarily treats an entity as PIE </a:t>
            </a:r>
          </a:p>
          <a:p>
            <a:pPr>
              <a:lnSpc>
                <a:spcPts val="2400"/>
              </a:lnSpc>
              <a:spcBef>
                <a:spcPts val="600"/>
              </a:spcBef>
              <a:spcAft>
                <a:spcPts val="600"/>
              </a:spcAft>
            </a:pPr>
            <a:r>
              <a:rPr lang="en-US" sz="2000">
                <a:latin typeface="+mj-lt"/>
              </a:rPr>
              <a:t>Potential practical challenges regarding the determination of PIE status if no communication is required between the SAP and the auditor</a:t>
            </a:r>
          </a:p>
          <a:p>
            <a:pPr>
              <a:lnSpc>
                <a:spcPts val="2400"/>
              </a:lnSpc>
              <a:spcBef>
                <a:spcPts val="600"/>
              </a:spcBef>
              <a:spcAft>
                <a:spcPts val="600"/>
              </a:spcAft>
            </a:pPr>
            <a:endParaRPr lang="en-US" sz="2000">
              <a:latin typeface="+mj-lt"/>
            </a:endParaRPr>
          </a:p>
        </p:txBody>
      </p:sp>
      <p:sp>
        <p:nvSpPr>
          <p:cNvPr id="1038" name="Title 6">
            <a:extLst>
              <a:ext uri="{FF2B5EF4-FFF2-40B4-BE49-F238E27FC236}">
                <a16:creationId xmlns:a16="http://schemas.microsoft.com/office/drawing/2014/main" id="{9DA63F21-5DCA-CBE1-21FC-3ABDF58F8439}"/>
              </a:ext>
            </a:extLst>
          </p:cNvPr>
          <p:cNvSpPr>
            <a:spLocks noGrp="1"/>
          </p:cNvSpPr>
          <p:nvPr>
            <p:ph type="title"/>
          </p:nvPr>
        </p:nvSpPr>
        <p:spPr>
          <a:xfrm>
            <a:off x="838200" y="36374"/>
            <a:ext cx="10515600" cy="1068518"/>
          </a:xfrm>
        </p:spPr>
        <p:txBody>
          <a:bodyPr>
            <a:noAutofit/>
          </a:bodyPr>
          <a:lstStyle/>
          <a:p>
            <a:r>
              <a:rPr lang="en-US" sz="3200">
                <a:latin typeface="+mj-lt"/>
              </a:rPr>
              <a:t>Determination of PIEs in Part 5 </a:t>
            </a:r>
            <a:br>
              <a:rPr lang="en-US" sz="3200">
                <a:latin typeface="+mj-lt"/>
              </a:rPr>
            </a:br>
            <a:r>
              <a:rPr lang="en-US" sz="3200" i="1">
                <a:latin typeface="+mj-lt"/>
              </a:rPr>
              <a:t>Feedback from Stakeholders</a:t>
            </a:r>
          </a:p>
        </p:txBody>
      </p:sp>
      <p:pic>
        <p:nvPicPr>
          <p:cNvPr id="2049" name="Picture 1">
            <a:extLst>
              <a:ext uri="{FF2B5EF4-FFF2-40B4-BE49-F238E27FC236}">
                <a16:creationId xmlns:a16="http://schemas.microsoft.com/office/drawing/2014/main" id="{A1C70944-9E78-CA71-A698-1CA40736B7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923" y="2933486"/>
            <a:ext cx="5477718" cy="3605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134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58FD3-A4DF-20EC-B8EC-767FB8129BBE}"/>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Determination of PIEs in Part 5 </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TF Responses</a:t>
            </a:r>
            <a:endParaRPr lang="en-US"/>
          </a:p>
        </p:txBody>
      </p:sp>
      <p:sp>
        <p:nvSpPr>
          <p:cNvPr id="4" name="Slide Number Placeholder 3">
            <a:extLst>
              <a:ext uri="{FF2B5EF4-FFF2-40B4-BE49-F238E27FC236}">
                <a16:creationId xmlns:a16="http://schemas.microsoft.com/office/drawing/2014/main" id="{6C59D3DF-7CFB-CB50-6826-E5F177F116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7" name="Picture 6">
            <a:extLst>
              <a:ext uri="{FF2B5EF4-FFF2-40B4-BE49-F238E27FC236}">
                <a16:creationId xmlns:a16="http://schemas.microsoft.com/office/drawing/2014/main" id="{E9F23922-FE66-7EB6-238E-1E01406E5D9E}"/>
              </a:ext>
            </a:extLst>
          </p:cNvPr>
          <p:cNvPicPr>
            <a:picLocks noChangeAspect="1"/>
          </p:cNvPicPr>
          <p:nvPr/>
        </p:nvPicPr>
        <p:blipFill>
          <a:blip r:embed="rId2"/>
          <a:stretch>
            <a:fillRect/>
          </a:stretch>
        </p:blipFill>
        <p:spPr>
          <a:xfrm>
            <a:off x="361125" y="1767896"/>
            <a:ext cx="8458785" cy="1585210"/>
          </a:xfrm>
          <a:prstGeom prst="rect">
            <a:avLst/>
          </a:prstGeom>
        </p:spPr>
      </p:pic>
      <p:pic>
        <p:nvPicPr>
          <p:cNvPr id="9" name="Picture 8">
            <a:extLst>
              <a:ext uri="{FF2B5EF4-FFF2-40B4-BE49-F238E27FC236}">
                <a16:creationId xmlns:a16="http://schemas.microsoft.com/office/drawing/2014/main" id="{7410D2CB-AAF6-F848-39CA-23E5313739AC}"/>
              </a:ext>
            </a:extLst>
          </p:cNvPr>
          <p:cNvPicPr>
            <a:picLocks noChangeAspect="1"/>
          </p:cNvPicPr>
          <p:nvPr/>
        </p:nvPicPr>
        <p:blipFill>
          <a:blip r:embed="rId3"/>
          <a:stretch>
            <a:fillRect/>
          </a:stretch>
        </p:blipFill>
        <p:spPr>
          <a:xfrm>
            <a:off x="361125" y="3228619"/>
            <a:ext cx="8458785" cy="2000300"/>
          </a:xfrm>
          <a:prstGeom prst="rect">
            <a:avLst/>
          </a:prstGeom>
        </p:spPr>
      </p:pic>
      <p:sp>
        <p:nvSpPr>
          <p:cNvPr id="10" name="Rectangle: Rounded Corners 9">
            <a:extLst>
              <a:ext uri="{FF2B5EF4-FFF2-40B4-BE49-F238E27FC236}">
                <a16:creationId xmlns:a16="http://schemas.microsoft.com/office/drawing/2014/main" id="{5D12DBA9-4CF0-8187-EB58-EC40A12CDE4A}"/>
              </a:ext>
            </a:extLst>
          </p:cNvPr>
          <p:cNvSpPr/>
          <p:nvPr/>
        </p:nvSpPr>
        <p:spPr>
          <a:xfrm>
            <a:off x="8819910" y="1812609"/>
            <a:ext cx="3183038" cy="8539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a:ea typeface="+mn-ea"/>
                <a:cs typeface="+mn-cs"/>
              </a:rPr>
              <a:t>No changes to ED approach</a:t>
            </a:r>
          </a:p>
        </p:txBody>
      </p:sp>
      <p:sp>
        <p:nvSpPr>
          <p:cNvPr id="11" name="Rectangle: Rounded Corners 10">
            <a:extLst>
              <a:ext uri="{FF2B5EF4-FFF2-40B4-BE49-F238E27FC236}">
                <a16:creationId xmlns:a16="http://schemas.microsoft.com/office/drawing/2014/main" id="{8311C4B4-8162-9839-AD8E-4CAB6C89CA62}"/>
              </a:ext>
            </a:extLst>
          </p:cNvPr>
          <p:cNvSpPr/>
          <p:nvPr/>
        </p:nvSpPr>
        <p:spPr>
          <a:xfrm>
            <a:off x="8819910" y="2918840"/>
            <a:ext cx="3275635" cy="1342496"/>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Public interest in treating an entity as a PIE consistently for the SAE and for the audit</a:t>
            </a:r>
          </a:p>
        </p:txBody>
      </p:sp>
      <p:sp>
        <p:nvSpPr>
          <p:cNvPr id="12" name="TextBox 11">
            <a:extLst>
              <a:ext uri="{FF2B5EF4-FFF2-40B4-BE49-F238E27FC236}">
                <a16:creationId xmlns:a16="http://schemas.microsoft.com/office/drawing/2014/main" id="{3FA31C05-0A4A-0449-1CF1-A1256CA1DD91}"/>
              </a:ext>
            </a:extLst>
          </p:cNvPr>
          <p:cNvSpPr txBox="1"/>
          <p:nvPr/>
        </p:nvSpPr>
        <p:spPr>
          <a:xfrm>
            <a:off x="625033" y="5567423"/>
            <a:ext cx="7407797" cy="995423"/>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14" name="Rectangle: Rounded Corners 13">
            <a:extLst>
              <a:ext uri="{FF2B5EF4-FFF2-40B4-BE49-F238E27FC236}">
                <a16:creationId xmlns:a16="http://schemas.microsoft.com/office/drawing/2014/main" id="{A2EF580F-597D-E21F-2EEE-5471E30C6C71}"/>
              </a:ext>
            </a:extLst>
          </p:cNvPr>
          <p:cNvSpPr/>
          <p:nvPr/>
        </p:nvSpPr>
        <p:spPr>
          <a:xfrm>
            <a:off x="8819910" y="4480537"/>
            <a:ext cx="3183038" cy="152771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New provision explaining that L&amp;R might determine an entity as a PIE for SAEs in a specific jurisdiction </a:t>
            </a:r>
          </a:p>
        </p:txBody>
      </p:sp>
    </p:spTree>
    <p:extLst>
      <p:ext uri="{BB962C8B-B14F-4D97-AF65-F5344CB8AC3E}">
        <p14:creationId xmlns:p14="http://schemas.microsoft.com/office/powerpoint/2010/main" val="38981477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58FD3-A4DF-20EC-B8EC-767FB8129BBE}"/>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Determination of PIEs in Part 5 </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Transparency Requirement</a:t>
            </a:r>
            <a:endParaRPr lang="en-US"/>
          </a:p>
        </p:txBody>
      </p:sp>
      <p:sp>
        <p:nvSpPr>
          <p:cNvPr id="4" name="Slide Number Placeholder 3">
            <a:extLst>
              <a:ext uri="{FF2B5EF4-FFF2-40B4-BE49-F238E27FC236}">
                <a16:creationId xmlns:a16="http://schemas.microsoft.com/office/drawing/2014/main" id="{6C59D3DF-7CFB-CB50-6826-E5F177F116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5" name="Picture 4">
            <a:extLst>
              <a:ext uri="{FF2B5EF4-FFF2-40B4-BE49-F238E27FC236}">
                <a16:creationId xmlns:a16="http://schemas.microsoft.com/office/drawing/2014/main" id="{A5B6943B-96E5-4DA9-D550-6430D720BD92}"/>
              </a:ext>
            </a:extLst>
          </p:cNvPr>
          <p:cNvPicPr>
            <a:picLocks noChangeAspect="1"/>
          </p:cNvPicPr>
          <p:nvPr/>
        </p:nvPicPr>
        <p:blipFill>
          <a:blip r:embed="rId3"/>
          <a:stretch>
            <a:fillRect/>
          </a:stretch>
        </p:blipFill>
        <p:spPr>
          <a:xfrm>
            <a:off x="1525712" y="1275709"/>
            <a:ext cx="8792519" cy="2619924"/>
          </a:xfrm>
          <a:prstGeom prst="rect">
            <a:avLst/>
          </a:prstGeom>
          <a:ln w="88900" cap="sq" cmpd="thickThin">
            <a:solidFill>
              <a:srgbClr val="0070C0"/>
            </a:solidFill>
            <a:prstDash val="solid"/>
            <a:miter lim="800000"/>
          </a:ln>
          <a:effectLst>
            <a:innerShdw blurRad="76200">
              <a:srgbClr val="000000"/>
            </a:innerShdw>
          </a:effectLst>
        </p:spPr>
      </p:pic>
      <p:sp>
        <p:nvSpPr>
          <p:cNvPr id="6" name="Content Placeholder 5">
            <a:extLst>
              <a:ext uri="{FF2B5EF4-FFF2-40B4-BE49-F238E27FC236}">
                <a16:creationId xmlns:a16="http://schemas.microsoft.com/office/drawing/2014/main" id="{DBF1B79B-D061-CB09-CAD8-FC570BB68B6D}"/>
              </a:ext>
            </a:extLst>
          </p:cNvPr>
          <p:cNvSpPr txBox="1">
            <a:spLocks/>
          </p:cNvSpPr>
          <p:nvPr/>
        </p:nvSpPr>
        <p:spPr>
          <a:xfrm>
            <a:off x="838200" y="3985977"/>
            <a:ext cx="10997877" cy="2312406"/>
          </a:xfrm>
          <a:prstGeom prst="rect">
            <a:avLst/>
          </a:prstGeom>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srgbClr val="4A4A4A"/>
              </a:solidFill>
              <a:effectLst/>
              <a:uLnTx/>
              <a:uFillTx/>
              <a:latin typeface="Arial" panose="020B0604020202020204"/>
              <a:ea typeface="+mn-ea"/>
              <a:cs typeface="+mn-cs"/>
            </a:endParaRPr>
          </a:p>
        </p:txBody>
      </p:sp>
      <p:sp>
        <p:nvSpPr>
          <p:cNvPr id="8" name="Content Placeholder 5">
            <a:extLst>
              <a:ext uri="{FF2B5EF4-FFF2-40B4-BE49-F238E27FC236}">
                <a16:creationId xmlns:a16="http://schemas.microsoft.com/office/drawing/2014/main" id="{1BB5D33F-DF76-7E69-42C7-434BEF068AFE}"/>
              </a:ext>
            </a:extLst>
          </p:cNvPr>
          <p:cNvSpPr txBox="1">
            <a:spLocks/>
          </p:cNvSpPr>
          <p:nvPr/>
        </p:nvSpPr>
        <p:spPr>
          <a:xfrm>
            <a:off x="713848" y="4175551"/>
            <a:ext cx="10898528" cy="2122832"/>
          </a:xfrm>
          <a:prstGeom prst="rect">
            <a:avLst/>
          </a:prstGeom>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400"/>
              </a:lnSpc>
              <a:spcBef>
                <a:spcPts val="600"/>
              </a:spcBef>
              <a:buClrTx/>
              <a:buSzTx/>
              <a:buFont typeface="Arial" panose="020B0604020202020204" pitchFamily="34" charset="0"/>
              <a:buChar char="•"/>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No specific communication requirements between the auditor and SAP on PIE status</a:t>
            </a:r>
          </a:p>
          <a:p>
            <a:pPr marL="685800" marR="0" lvl="1" indent="-228600" algn="l" defTabSz="914400" rtl="0" eaLnBrk="1" fontAlgn="auto" latinLnBrk="0" hangingPunct="1">
              <a:lnSpc>
                <a:spcPts val="2400"/>
              </a:lnSpc>
              <a:spcBef>
                <a:spcPts val="600"/>
              </a:spcBef>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SAP has all the necessary information to determine client’s PIE status and any changes to it </a:t>
            </a:r>
          </a:p>
          <a:p>
            <a:pPr marL="228600" marR="0" lvl="0" indent="-228600" algn="l" defTabSz="914400" rtl="0" eaLnBrk="1" fontAlgn="auto" latinLnBrk="0" hangingPunct="1">
              <a:lnSpc>
                <a:spcPts val="2400"/>
              </a:lnSpc>
              <a:spcBef>
                <a:spcPts val="600"/>
              </a:spcBef>
              <a:buClrTx/>
              <a:buSzTx/>
              <a:buFont typeface="Arial" panose="020B0604020202020204" pitchFamily="34" charset="0"/>
              <a:buChar char="•"/>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Operationalization of requirement on public disclosure of application of PIE independence requirements coordinated with IAASB</a:t>
            </a:r>
          </a:p>
          <a:p>
            <a:pPr marL="685800" marR="0" lvl="1" indent="-228600" algn="l" defTabSz="914400" rtl="0" eaLnBrk="1" fontAlgn="auto" latinLnBrk="0" hangingPunct="1">
              <a:lnSpc>
                <a:spcPts val="2400"/>
              </a:lnSpc>
              <a:spcBef>
                <a:spcPts val="600"/>
              </a:spcBef>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ISSA 5000 addresses the disclosure in assurance report, similar to approach to disclosure in audit report for audit engagements</a:t>
            </a:r>
          </a:p>
        </p:txBody>
      </p:sp>
    </p:spTree>
    <p:extLst>
      <p:ext uri="{BB962C8B-B14F-4D97-AF65-F5344CB8AC3E}">
        <p14:creationId xmlns:p14="http://schemas.microsoft.com/office/powerpoint/2010/main" val="25450088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5821946" y="1357313"/>
            <a:ext cx="5533441" cy="403764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36</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747384" y="2366010"/>
            <a:ext cx="5074562" cy="3280728"/>
          </a:xfrm>
          <a:prstGeom prst="rect">
            <a:avLst/>
          </a:prstGeom>
        </p:spPr>
        <p:txBody>
          <a:bodyPr vert="horz" lIns="91440" tIns="45720" rIns="91440" bIns="45720" rtlCol="0">
            <a:normAutofit/>
          </a:bodyPr>
          <a:lstStyle/>
          <a:p>
            <a:pPr marR="0" lvl="0" fontAlgn="auto">
              <a:lnSpc>
                <a:spcPts val="2600"/>
              </a:lnSpc>
              <a:spcBef>
                <a:spcPts val="1000"/>
              </a:spcBef>
              <a:spcAft>
                <a:spcPts val="0"/>
              </a:spcAft>
              <a:buClrTx/>
              <a:buSzTx/>
              <a:tabLst/>
              <a:defRPr/>
            </a:pPr>
            <a:r>
              <a:rPr kumimoji="0" lang="en-US" sz="2200" b="0" i="0" u="none" strike="noStrike" cap="none" spc="0" normalizeH="0" baseline="0" noProof="0">
                <a:ln>
                  <a:noFill/>
                </a:ln>
                <a:solidFill>
                  <a:srgbClr val="4A4A4A"/>
                </a:solidFill>
                <a:effectLst/>
                <a:uLnTx/>
                <a:uFillTx/>
                <a:latin typeface="+mj-lt"/>
              </a:rPr>
              <a:t>Do IESBA members support the TF’s proposals regarding the determination of PIEs for the purposes of sustainability assurance engagements, including the proposed change in paragraph 5400.13b</a:t>
            </a:r>
            <a:r>
              <a:rPr lang="en-US" sz="2200">
                <a:solidFill>
                  <a:srgbClr val="4A4A4A"/>
                </a:solidFill>
                <a:latin typeface="+mj-lt"/>
              </a:rPr>
              <a:t>?</a:t>
            </a:r>
            <a:endParaRPr kumimoji="0" lang="en-US" sz="2200" b="0" i="0" u="none" strike="noStrike" cap="none" spc="0" normalizeH="0" baseline="0" noProof="0">
              <a:ln>
                <a:noFill/>
              </a:ln>
              <a:solidFill>
                <a:srgbClr val="4A4A4A"/>
              </a:solidFill>
              <a:effectLst/>
              <a:uLnTx/>
              <a:uFillTx/>
              <a:latin typeface="+mj-lt"/>
            </a:endParaRP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Determination of PIE in Part 5</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37540917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fontScale="90000"/>
          </a:bodyPr>
          <a:lstStyle/>
          <a:p>
            <a:pPr algn="ctr"/>
            <a:r>
              <a:rPr lang="en-US" sz="3600">
                <a:latin typeface="+mj-lt"/>
              </a:rPr>
              <a:t>Providing Non-Assurance Services (NAS) to a Sustainability Assurance Client</a:t>
            </a:r>
          </a:p>
        </p:txBody>
      </p:sp>
    </p:spTree>
    <p:extLst>
      <p:ext uri="{BB962C8B-B14F-4D97-AF65-F5344CB8AC3E}">
        <p14:creationId xmlns:p14="http://schemas.microsoft.com/office/powerpoint/2010/main" val="41410947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3709-89D6-BDD6-982F-AB891DE38DE1}"/>
              </a:ext>
            </a:extLst>
          </p:cNvPr>
          <p:cNvSpPr>
            <a:spLocks noGrp="1"/>
          </p:cNvSpPr>
          <p:nvPr>
            <p:ph type="title"/>
          </p:nvPr>
        </p:nvSpPr>
        <p:spPr>
          <a:xfrm>
            <a:off x="838200" y="45004"/>
            <a:ext cx="10515600" cy="1068518"/>
          </a:xfrm>
        </p:spPr>
        <p:txBody>
          <a:bodyPr>
            <a:noAutofit/>
          </a:bodyPr>
          <a:lstStyle/>
          <a:p>
            <a:r>
              <a:rPr lang="en-US" sz="3200">
                <a:latin typeface="+mj-lt"/>
              </a:rPr>
              <a:t>Non-Assurance Services</a:t>
            </a:r>
            <a:br>
              <a:rPr lang="en-US" sz="3200">
                <a:latin typeface="+mj-lt"/>
              </a:rPr>
            </a:br>
            <a:r>
              <a:rPr lang="en-US" sz="3200" i="1">
                <a:latin typeface="+mj-lt"/>
              </a:rPr>
              <a:t>Feedback from Stakeholders</a:t>
            </a:r>
          </a:p>
        </p:txBody>
      </p:sp>
      <p:sp>
        <p:nvSpPr>
          <p:cNvPr id="3" name="Content Placeholder 2">
            <a:extLst>
              <a:ext uri="{FF2B5EF4-FFF2-40B4-BE49-F238E27FC236}">
                <a16:creationId xmlns:a16="http://schemas.microsoft.com/office/drawing/2014/main" id="{87F7A177-8A45-AB05-E5A2-D1F1BF1E4022}"/>
              </a:ext>
            </a:extLst>
          </p:cNvPr>
          <p:cNvSpPr>
            <a:spLocks noGrp="1"/>
          </p:cNvSpPr>
          <p:nvPr>
            <p:ph idx="1"/>
          </p:nvPr>
        </p:nvSpPr>
        <p:spPr>
          <a:xfrm>
            <a:off x="485065" y="1275568"/>
            <a:ext cx="5398715" cy="912048"/>
          </a:xfrm>
        </p:spPr>
        <p:txBody>
          <a:bodyPr>
            <a:noAutofit/>
          </a:bodyPr>
          <a:lstStyle/>
          <a:p>
            <a:pPr marL="0" indent="0">
              <a:buNone/>
            </a:pPr>
            <a:r>
              <a:rPr lang="en-US" sz="1800" b="1">
                <a:solidFill>
                  <a:srgbClr val="0B5494"/>
                </a:solidFill>
                <a:latin typeface="Arial" panose="020B0604020202020204"/>
                <a:ea typeface="Calibri" panose="020F0502020204030204" pitchFamily="34" charset="0"/>
                <a:cs typeface="Arial" panose="020B0604020202020204" pitchFamily="34" charset="0"/>
              </a:rPr>
              <a:t>Q15. Do you agree with the provisions in Section 5600 (for example, the “self-review threat prohibition,” determination of materiality as a factor, and communication with TCWG)?</a:t>
            </a:r>
          </a:p>
        </p:txBody>
      </p:sp>
      <p:sp>
        <p:nvSpPr>
          <p:cNvPr id="4" name="Slide Number Placeholder 3">
            <a:extLst>
              <a:ext uri="{FF2B5EF4-FFF2-40B4-BE49-F238E27FC236}">
                <a16:creationId xmlns:a16="http://schemas.microsoft.com/office/drawing/2014/main" id="{ED548B51-DB70-42A9-B13F-C0BC1B251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3073" name="Picture 1">
            <a:extLst>
              <a:ext uri="{FF2B5EF4-FFF2-40B4-BE49-F238E27FC236}">
                <a16:creationId xmlns:a16="http://schemas.microsoft.com/office/drawing/2014/main" id="{61A75F18-175F-BB26-E249-41194A70B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633" y="2627452"/>
            <a:ext cx="5398715" cy="355342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889FBF7C-6A7A-170E-A8FE-0E58DC08F4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6388" y="2627453"/>
            <a:ext cx="5398714" cy="3553426"/>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35796282-E92D-794C-433F-37D9B0DF00C6}"/>
              </a:ext>
            </a:extLst>
          </p:cNvPr>
          <p:cNvSpPr txBox="1">
            <a:spLocks/>
          </p:cNvSpPr>
          <p:nvPr/>
        </p:nvSpPr>
        <p:spPr>
          <a:xfrm>
            <a:off x="6260959" y="1288993"/>
            <a:ext cx="5271393" cy="91204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Calibri" panose="020F0502020204030204" pitchFamily="34" charset="0"/>
                <a:cs typeface="Arial" panose="020B0604020202020204" pitchFamily="34" charset="0"/>
              </a:rPr>
              <a:t>Q16a. Subsections 5601 to 5610 address specific types of NAS. Do you agree with the coverage of such services and the provisions in the Subsections?</a:t>
            </a:r>
          </a:p>
        </p:txBody>
      </p:sp>
    </p:spTree>
    <p:extLst>
      <p:ext uri="{BB962C8B-B14F-4D97-AF65-F5344CB8AC3E}">
        <p14:creationId xmlns:p14="http://schemas.microsoft.com/office/powerpoint/2010/main" val="4178197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824CC-EFD6-22FE-9773-90325C960E4D}"/>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Non-Assurance Services</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1" u="none" strike="noStrike" kern="1200" cap="none" spc="0" normalizeH="0" baseline="0" noProof="0">
                <a:ln>
                  <a:noFill/>
                </a:ln>
                <a:solidFill>
                  <a:srgbClr val="FFFFFF"/>
                </a:solidFill>
                <a:effectLst/>
                <a:uLnTx/>
                <a:uFillTx/>
                <a:latin typeface="Arial" panose="020B0604020202020204"/>
                <a:ea typeface="+mj-ea"/>
                <a:cs typeface="+mj-cs"/>
              </a:rPr>
              <a:t>Feedback from Stakeholders</a:t>
            </a:r>
            <a:endParaRPr lang="en-US"/>
          </a:p>
        </p:txBody>
      </p:sp>
      <p:sp>
        <p:nvSpPr>
          <p:cNvPr id="3" name="Content Placeholder 2">
            <a:extLst>
              <a:ext uri="{FF2B5EF4-FFF2-40B4-BE49-F238E27FC236}">
                <a16:creationId xmlns:a16="http://schemas.microsoft.com/office/drawing/2014/main" id="{B66D5F82-475F-17E4-6900-895B144F7090}"/>
              </a:ext>
            </a:extLst>
          </p:cNvPr>
          <p:cNvSpPr>
            <a:spLocks noGrp="1"/>
          </p:cNvSpPr>
          <p:nvPr>
            <p:ph idx="1"/>
          </p:nvPr>
        </p:nvSpPr>
        <p:spPr>
          <a:xfrm>
            <a:off x="3748268" y="1349370"/>
            <a:ext cx="8293261" cy="5126843"/>
          </a:xfrm>
        </p:spPr>
        <p:txBody>
          <a:bodyPr>
            <a:noAutofit/>
          </a:bodyPr>
          <a:lstStyle/>
          <a:p>
            <a:pPr>
              <a:lnSpc>
                <a:spcPts val="2400"/>
              </a:lnSpc>
              <a:spcBef>
                <a:spcPts val="600"/>
              </a:spcBef>
              <a:spcAft>
                <a:spcPts val="600"/>
              </a:spcAft>
            </a:pPr>
            <a:r>
              <a:rPr lang="en-US" sz="2000">
                <a:latin typeface="+mj-lt"/>
              </a:rPr>
              <a:t>A substantial body of respondents were in agreement with proposed approach in ED</a:t>
            </a:r>
          </a:p>
          <a:p>
            <a:pPr>
              <a:lnSpc>
                <a:spcPts val="2400"/>
              </a:lnSpc>
              <a:spcBef>
                <a:spcPts val="600"/>
              </a:spcBef>
              <a:spcAft>
                <a:spcPts val="600"/>
              </a:spcAft>
            </a:pPr>
            <a:r>
              <a:rPr lang="en-US" sz="2000">
                <a:latin typeface="+mj-lt"/>
              </a:rPr>
              <a:t>Some concerns that mirroring requirements from Section 600 in Part 4A is not appropriate as those services were developed for audit engagements</a:t>
            </a:r>
          </a:p>
          <a:p>
            <a:pPr lvl="1">
              <a:lnSpc>
                <a:spcPts val="2400"/>
              </a:lnSpc>
              <a:spcBef>
                <a:spcPts val="600"/>
              </a:spcBef>
              <a:spcAft>
                <a:spcPts val="600"/>
              </a:spcAft>
            </a:pPr>
            <a:r>
              <a:rPr lang="en-US" sz="1800">
                <a:latin typeface="+mj-lt"/>
              </a:rPr>
              <a:t>Questions re whether all NAS are relevant in the context of SAE</a:t>
            </a:r>
          </a:p>
          <a:p>
            <a:pPr lvl="1">
              <a:lnSpc>
                <a:spcPts val="2400"/>
              </a:lnSpc>
              <a:spcBef>
                <a:spcPts val="600"/>
              </a:spcBef>
              <a:spcAft>
                <a:spcPts val="600"/>
              </a:spcAft>
            </a:pPr>
            <a:r>
              <a:rPr lang="en-US" sz="1800">
                <a:latin typeface="+mj-lt"/>
              </a:rPr>
              <a:t>Need for more sustainability-specific examples and guidance</a:t>
            </a:r>
          </a:p>
          <a:p>
            <a:pPr>
              <a:lnSpc>
                <a:spcPts val="2400"/>
              </a:lnSpc>
              <a:spcBef>
                <a:spcPts val="600"/>
              </a:spcBef>
              <a:spcAft>
                <a:spcPts val="600"/>
              </a:spcAft>
            </a:pPr>
            <a:r>
              <a:rPr lang="en-US" sz="2000">
                <a:latin typeface="+mj-lt"/>
              </a:rPr>
              <a:t>Requests for clarification regarding determination of self-review (SR)  threat when the firm expresses an opinion only on sustainability information</a:t>
            </a:r>
          </a:p>
          <a:p>
            <a:pPr>
              <a:lnSpc>
                <a:spcPts val="2400"/>
              </a:lnSpc>
              <a:spcBef>
                <a:spcPts val="600"/>
              </a:spcBef>
              <a:spcAft>
                <a:spcPts val="600"/>
              </a:spcAft>
            </a:pPr>
            <a:r>
              <a:rPr lang="en-US" sz="2000">
                <a:latin typeface="+mj-lt"/>
              </a:rPr>
              <a:t>Concerns that overly complex NAS provisions could limit access to SAPs</a:t>
            </a:r>
          </a:p>
          <a:p>
            <a:pPr>
              <a:lnSpc>
                <a:spcPts val="2400"/>
              </a:lnSpc>
              <a:spcBef>
                <a:spcPts val="600"/>
              </a:spcBef>
              <a:spcAft>
                <a:spcPts val="600"/>
              </a:spcAft>
            </a:pPr>
            <a:r>
              <a:rPr lang="en-US" sz="2000">
                <a:latin typeface="+mj-lt"/>
              </a:rPr>
              <a:t>Suggestions for transitional provisions for ongoing NAS </a:t>
            </a:r>
          </a:p>
          <a:p>
            <a:endParaRPr lang="en-US"/>
          </a:p>
        </p:txBody>
      </p:sp>
      <p:sp>
        <p:nvSpPr>
          <p:cNvPr id="4" name="Slide Number Placeholder 3">
            <a:extLst>
              <a:ext uri="{FF2B5EF4-FFF2-40B4-BE49-F238E27FC236}">
                <a16:creationId xmlns:a16="http://schemas.microsoft.com/office/drawing/2014/main" id="{767DC236-8AB3-F4A0-D84B-4DCC3F3279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7" name="Picture 6" descr="Five square speech bubbles in color">
            <a:extLst>
              <a:ext uri="{FF2B5EF4-FFF2-40B4-BE49-F238E27FC236}">
                <a16:creationId xmlns:a16="http://schemas.microsoft.com/office/drawing/2014/main" id="{312C9F40-45AD-CF02-5A93-22D511873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71" y="2029250"/>
            <a:ext cx="3388596" cy="3796282"/>
          </a:xfrm>
          <a:prstGeom prst="rect">
            <a:avLst/>
          </a:prstGeom>
        </p:spPr>
      </p:pic>
    </p:spTree>
    <p:extLst>
      <p:ext uri="{BB962C8B-B14F-4D97-AF65-F5344CB8AC3E}">
        <p14:creationId xmlns:p14="http://schemas.microsoft.com/office/powerpoint/2010/main" val="2086437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C29F6-918D-7127-67E9-9DC8D33799BF}"/>
              </a:ext>
            </a:extLst>
          </p:cNvPr>
          <p:cNvSpPr>
            <a:spLocks noGrp="1"/>
          </p:cNvSpPr>
          <p:nvPr>
            <p:ph type="title"/>
          </p:nvPr>
        </p:nvSpPr>
        <p:spPr/>
        <p:txBody>
          <a:bodyPr>
            <a:normAutofit/>
          </a:bodyPr>
          <a:lstStyle/>
          <a:p>
            <a:r>
              <a:rPr lang="en-US" sz="3600">
                <a:latin typeface="+mj-lt"/>
              </a:rPr>
              <a:t>Coordination with IAASB re Groups</a:t>
            </a:r>
          </a:p>
        </p:txBody>
      </p:sp>
      <p:sp>
        <p:nvSpPr>
          <p:cNvPr id="3" name="Content Placeholder 2">
            <a:extLst>
              <a:ext uri="{FF2B5EF4-FFF2-40B4-BE49-F238E27FC236}">
                <a16:creationId xmlns:a16="http://schemas.microsoft.com/office/drawing/2014/main" id="{D0041A0A-F64E-C46C-E6CF-E5F4B7A85613}"/>
              </a:ext>
            </a:extLst>
          </p:cNvPr>
          <p:cNvSpPr>
            <a:spLocks noGrp="1"/>
          </p:cNvSpPr>
          <p:nvPr>
            <p:ph idx="1"/>
          </p:nvPr>
        </p:nvSpPr>
        <p:spPr>
          <a:xfrm>
            <a:off x="838200" y="1414463"/>
            <a:ext cx="6644780" cy="4762500"/>
          </a:xfrm>
        </p:spPr>
        <p:txBody>
          <a:bodyPr>
            <a:normAutofit/>
          </a:body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chemeClr val="tx1"/>
                </a:solidFill>
                <a:effectLst/>
                <a:uLnTx/>
                <a:uFillTx/>
                <a:latin typeface="Arial" panose="020B0604020202020204"/>
                <a:ea typeface="+mn-ea"/>
                <a:cs typeface="+mn-cs"/>
              </a:rPr>
              <a:t>Responding to feedback from public consultation, ISSA 5000 will include definitions and requirements to more explicitly address group engagements</a:t>
            </a:r>
            <a:endParaRPr kumimoji="0" lang="en-US" sz="2000" b="0" i="0" u="none" strike="noStrike" kern="1200" cap="none" spc="0" normalizeH="0" baseline="0" noProof="0">
              <a:ln>
                <a:noFill/>
              </a:ln>
              <a:solidFill>
                <a:schemeClr val="tx1"/>
              </a:solidFill>
              <a:effectLst/>
              <a:uLnTx/>
              <a:uFillTx/>
              <a:latin typeface="Product Sans Thin" panose="020B0203030502040203" pitchFamily="34" charset="0"/>
              <a:ea typeface="+mn-ea"/>
              <a:cs typeface="+mn-cs"/>
            </a:endParaRP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chemeClr val="tx1"/>
                </a:solidFill>
                <a:effectLst/>
                <a:uLnTx/>
                <a:uFillTx/>
                <a:latin typeface="Arial" panose="020B0604020202020204"/>
                <a:ea typeface="+mn-ea"/>
                <a:cs typeface="+mn-cs"/>
              </a:rPr>
              <a:t>IESBA agreed in principle in June to retain provisions in IESSA addressing group engagements</a:t>
            </a:r>
            <a:endParaRPr kumimoji="0" lang="en-US" sz="1800" b="0" i="0" u="none" strike="noStrike" kern="1200" cap="none" spc="0" normalizeH="0" baseline="0" noProof="0">
              <a:ln>
                <a:noFill/>
              </a:ln>
              <a:solidFill>
                <a:schemeClr val="tx1"/>
              </a:solidFill>
              <a:effectLst/>
              <a:uLnTx/>
              <a:uFillTx/>
              <a:latin typeface="Arial" panose="020B0604020202020204"/>
              <a:ea typeface="+mn-ea"/>
              <a:cs typeface="Arial"/>
            </a:endParaRPr>
          </a:p>
          <a:p>
            <a:pPr>
              <a:lnSpc>
                <a:spcPts val="2400"/>
              </a:lnSpc>
              <a:spcBef>
                <a:spcPts val="600"/>
              </a:spcBef>
              <a:spcAft>
                <a:spcPts val="600"/>
              </a:spcAft>
            </a:pPr>
            <a:r>
              <a:rPr lang="en-US" sz="2000">
                <a:solidFill>
                  <a:schemeClr val="tx1"/>
                </a:solidFill>
                <a:latin typeface="+mj-lt"/>
              </a:rPr>
              <a:t>Coordination with IAASB regarding groups included:</a:t>
            </a:r>
          </a:p>
          <a:p>
            <a:pPr lvl="1">
              <a:lnSpc>
                <a:spcPts val="2400"/>
              </a:lnSpc>
              <a:spcBef>
                <a:spcPts val="600"/>
              </a:spcBef>
              <a:spcAft>
                <a:spcPts val="600"/>
              </a:spcAft>
            </a:pPr>
            <a:r>
              <a:rPr lang="en-US" sz="1800" b="1">
                <a:solidFill>
                  <a:schemeClr val="tx1"/>
                </a:solidFill>
                <a:latin typeface="+mj-lt"/>
              </a:rPr>
              <a:t>Group-related definitions</a:t>
            </a:r>
          </a:p>
          <a:p>
            <a:pPr lvl="1">
              <a:lnSpc>
                <a:spcPts val="2400"/>
              </a:lnSpc>
              <a:spcBef>
                <a:spcPts val="600"/>
              </a:spcBef>
              <a:spcAft>
                <a:spcPts val="600"/>
              </a:spcAft>
            </a:pPr>
            <a:r>
              <a:rPr lang="en-US" sz="1800">
                <a:solidFill>
                  <a:schemeClr val="tx1"/>
                </a:solidFill>
                <a:latin typeface="+mj-lt"/>
              </a:rPr>
              <a:t>Determination of components (including group </a:t>
            </a:r>
            <a:r>
              <a:rPr lang="en-US" sz="1800">
                <a:latin typeface="+mj-lt"/>
              </a:rPr>
              <a:t>component and value chain component)</a:t>
            </a:r>
          </a:p>
          <a:p>
            <a:pPr lvl="1">
              <a:lnSpc>
                <a:spcPts val="2400"/>
              </a:lnSpc>
              <a:spcBef>
                <a:spcPts val="600"/>
              </a:spcBef>
              <a:spcAft>
                <a:spcPts val="600"/>
              </a:spcAft>
            </a:pPr>
            <a:r>
              <a:rPr lang="en-US" sz="1800">
                <a:latin typeface="+mj-lt"/>
              </a:rPr>
              <a:t>Guidance on “components at which assurance work is performed”</a:t>
            </a:r>
          </a:p>
        </p:txBody>
      </p:sp>
      <p:sp>
        <p:nvSpPr>
          <p:cNvPr id="4" name="Slide Number Placeholder 3">
            <a:extLst>
              <a:ext uri="{FF2B5EF4-FFF2-40B4-BE49-F238E27FC236}">
                <a16:creationId xmlns:a16="http://schemas.microsoft.com/office/drawing/2014/main" id="{E19EB9FB-1782-11EF-3A64-92629AD4C9E4}"/>
              </a:ext>
            </a:extLst>
          </p:cNvPr>
          <p:cNvSpPr>
            <a:spLocks noGrp="1"/>
          </p:cNvSpPr>
          <p:nvPr>
            <p:ph type="sldNum" sz="quarter" idx="12"/>
          </p:nvPr>
        </p:nvSpPr>
        <p:spPr/>
        <p:txBody>
          <a:bodyPr/>
          <a:lstStyle/>
          <a:p>
            <a:fld id="{A68F81FF-A8B7-8E49-9D5B-3CAD5ADFEE36}" type="slidenum">
              <a:rPr lang="en-US" smtClean="0"/>
              <a:pPr/>
              <a:t>4</a:t>
            </a:fld>
            <a:endParaRPr lang="en-US"/>
          </a:p>
        </p:txBody>
      </p:sp>
      <p:graphicFrame>
        <p:nvGraphicFramePr>
          <p:cNvPr id="6" name="Diagram 5">
            <a:extLst>
              <a:ext uri="{FF2B5EF4-FFF2-40B4-BE49-F238E27FC236}">
                <a16:creationId xmlns:a16="http://schemas.microsoft.com/office/drawing/2014/main" id="{C8FD6AE0-9055-7833-471B-99B50B889EBB}"/>
              </a:ext>
            </a:extLst>
          </p:cNvPr>
          <p:cNvGraphicFramePr/>
          <p:nvPr>
            <p:extLst>
              <p:ext uri="{D42A27DB-BD31-4B8C-83A1-F6EECF244321}">
                <p14:modId xmlns:p14="http://schemas.microsoft.com/office/powerpoint/2010/main" val="200507461"/>
              </p:ext>
            </p:extLst>
          </p:nvPr>
        </p:nvGraphicFramePr>
        <p:xfrm>
          <a:off x="7600425" y="599715"/>
          <a:ext cx="4395831" cy="5893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338308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E353E2-4F35-6625-6F2C-0F3385D2ECDD}"/>
              </a:ext>
            </a:extLst>
          </p:cNvPr>
          <p:cNvSpPr>
            <a:spLocks noGrp="1"/>
          </p:cNvSpPr>
          <p:nvPr>
            <p:ph sz="half" idx="2"/>
          </p:nvPr>
        </p:nvSpPr>
        <p:spPr>
          <a:xfrm>
            <a:off x="838200" y="2052637"/>
            <a:ext cx="6416043" cy="4805363"/>
          </a:xfrm>
        </p:spPr>
        <p:txBody>
          <a:bodyPr/>
          <a:lstStyle/>
          <a:p>
            <a:pPr>
              <a:lnSpc>
                <a:spcPts val="2400"/>
              </a:lnSpc>
              <a:spcBef>
                <a:spcPts val="600"/>
              </a:spcBef>
              <a:spcAft>
                <a:spcPts val="600"/>
              </a:spcAft>
            </a:pPr>
            <a:r>
              <a:rPr lang="en-US" sz="2000">
                <a:latin typeface="+mj-lt"/>
              </a:rPr>
              <a:t>At the June 2024 meeting, IESBA provisionally supported retaining a consistent list of NAS with Part 4A, with necessary tailoring in Part 5</a:t>
            </a:r>
          </a:p>
          <a:p>
            <a:pPr>
              <a:lnSpc>
                <a:spcPts val="2400"/>
              </a:lnSpc>
              <a:spcBef>
                <a:spcPts val="600"/>
              </a:spcBef>
              <a:spcAft>
                <a:spcPts val="600"/>
              </a:spcAft>
            </a:pPr>
            <a:r>
              <a:rPr lang="en-US" sz="2000">
                <a:latin typeface="+mj-lt"/>
              </a:rPr>
              <a:t>IESBA asked WS1 to consider: </a:t>
            </a:r>
          </a:p>
          <a:p>
            <a:pPr marL="687388" lvl="1" indent="-344488">
              <a:lnSpc>
                <a:spcPts val="2400"/>
              </a:lnSpc>
              <a:spcBef>
                <a:spcPts val="600"/>
              </a:spcBef>
              <a:spcAft>
                <a:spcPts val="600"/>
              </a:spcAft>
              <a:buFont typeface="Wingdings" panose="05000000000000000000" pitchFamily="2" charset="2"/>
              <a:buChar char="Ø"/>
            </a:pPr>
            <a:r>
              <a:rPr lang="en-US" sz="1800">
                <a:latin typeface="+mj-lt"/>
              </a:rPr>
              <a:t>Application material in Section 5600 to explain the potential impact of the provisions of NAS on sustainability information </a:t>
            </a:r>
          </a:p>
          <a:p>
            <a:pPr marL="687388" lvl="1" indent="-344488">
              <a:lnSpc>
                <a:spcPts val="2400"/>
              </a:lnSpc>
              <a:spcBef>
                <a:spcPts val="600"/>
              </a:spcBef>
              <a:spcAft>
                <a:spcPts val="600"/>
              </a:spcAft>
              <a:buFont typeface="Wingdings" panose="05000000000000000000" pitchFamily="2" charset="2"/>
              <a:buChar char="Ø"/>
            </a:pPr>
            <a:r>
              <a:rPr lang="en-US" sz="1800">
                <a:latin typeface="+mj-lt"/>
              </a:rPr>
              <a:t>Clarifications and new examples in the NAS Subsections </a:t>
            </a:r>
          </a:p>
          <a:p>
            <a:pPr lvl="1">
              <a:buFont typeface="Wingdings" panose="05000000000000000000" pitchFamily="2" charset="2"/>
              <a:buChar char="Ø"/>
            </a:pPr>
            <a:endParaRPr lang="en-US"/>
          </a:p>
          <a:p>
            <a:pPr lvl="1">
              <a:buFont typeface="Wingdings" panose="05000000000000000000" pitchFamily="2" charset="2"/>
              <a:buChar char="Ø"/>
            </a:pPr>
            <a:endParaRPr lang="en-US"/>
          </a:p>
        </p:txBody>
      </p:sp>
      <p:sp>
        <p:nvSpPr>
          <p:cNvPr id="3" name="Slide Number Placeholder 2">
            <a:extLst>
              <a:ext uri="{FF2B5EF4-FFF2-40B4-BE49-F238E27FC236}">
                <a16:creationId xmlns:a16="http://schemas.microsoft.com/office/drawing/2014/main" id="{D1D6D4B7-7FEE-D17C-D4DF-F83C13D0764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30E08B88-9D01-6E61-8649-ECEE19C5B0CF}"/>
              </a:ext>
            </a:extLst>
          </p:cNvPr>
          <p:cNvSpPr>
            <a:spLocks noGrp="1"/>
          </p:cNvSpPr>
          <p:nvPr>
            <p:ph type="title"/>
          </p:nvPr>
        </p:nvSpPr>
        <p:spPr/>
        <p:txBody>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Non-Assurance Services</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IESBA’s </a:t>
            </a:r>
            <a:r>
              <a:rPr kumimoji="0" lang="en-US" sz="3200" b="0" i="0" u="none" strike="noStrike" kern="1200" cap="none" spc="0" normalizeH="0" baseline="0" noProof="0" err="1">
                <a:ln>
                  <a:noFill/>
                </a:ln>
                <a:solidFill>
                  <a:srgbClr val="FFFFFF"/>
                </a:solidFill>
                <a:effectLst/>
                <a:uLnTx/>
                <a:uFillTx/>
                <a:latin typeface="Arial" panose="020B0604020202020204"/>
                <a:ea typeface="+mj-ea"/>
                <a:cs typeface="+mj-cs"/>
              </a:rPr>
              <a:t>Inpu</a:t>
            </a:r>
            <a:r>
              <a:rPr lang="en-US" sz="3200">
                <a:solidFill>
                  <a:srgbClr val="FFFFFF"/>
                </a:solidFill>
                <a:latin typeface="Arial" panose="020B0604020202020204"/>
              </a:rPr>
              <a:t>t in June 2024</a:t>
            </a:r>
            <a:endParaRPr lang="en-US"/>
          </a:p>
        </p:txBody>
      </p:sp>
    </p:spTree>
    <p:extLst>
      <p:ext uri="{BB962C8B-B14F-4D97-AF65-F5344CB8AC3E}">
        <p14:creationId xmlns:p14="http://schemas.microsoft.com/office/powerpoint/2010/main" val="2328030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824CC-EFD6-22FE-9773-90325C960E4D}"/>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Non-Assurance Services</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General Provisions</a:t>
            </a:r>
            <a:endParaRPr lang="en-US"/>
          </a:p>
        </p:txBody>
      </p:sp>
      <p:sp>
        <p:nvSpPr>
          <p:cNvPr id="4" name="Slide Number Placeholder 3">
            <a:extLst>
              <a:ext uri="{FF2B5EF4-FFF2-40B4-BE49-F238E27FC236}">
                <a16:creationId xmlns:a16="http://schemas.microsoft.com/office/drawing/2014/main" id="{767DC236-8AB3-F4A0-D84B-4DCC3F3279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9" name="Rectangle: Rounded Corners 8">
            <a:extLst>
              <a:ext uri="{FF2B5EF4-FFF2-40B4-BE49-F238E27FC236}">
                <a16:creationId xmlns:a16="http://schemas.microsoft.com/office/drawing/2014/main" id="{3971001E-5FDE-0012-84D4-E5945B37E377}"/>
              </a:ext>
            </a:extLst>
          </p:cNvPr>
          <p:cNvSpPr/>
          <p:nvPr/>
        </p:nvSpPr>
        <p:spPr>
          <a:xfrm>
            <a:off x="8610600" y="1446835"/>
            <a:ext cx="3033532" cy="215289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New application material in Section 5600 to explain the potential impact of the provisions of NAS on sustainability information </a:t>
            </a:r>
          </a:p>
        </p:txBody>
      </p:sp>
      <p:sp>
        <p:nvSpPr>
          <p:cNvPr id="10" name="Rectangle: Rounded Corners 9">
            <a:extLst>
              <a:ext uri="{FF2B5EF4-FFF2-40B4-BE49-F238E27FC236}">
                <a16:creationId xmlns:a16="http://schemas.microsoft.com/office/drawing/2014/main" id="{DFC55650-F390-6F6F-1F35-CA33B48FE9B5}"/>
              </a:ext>
            </a:extLst>
          </p:cNvPr>
          <p:cNvSpPr/>
          <p:nvPr/>
        </p:nvSpPr>
        <p:spPr>
          <a:xfrm>
            <a:off x="8564782" y="4229257"/>
            <a:ext cx="3079349" cy="149756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New application material on providing NAS to a value chain component</a:t>
            </a:r>
          </a:p>
        </p:txBody>
      </p:sp>
      <p:pic>
        <p:nvPicPr>
          <p:cNvPr id="12" name="Picture 11">
            <a:extLst>
              <a:ext uri="{FF2B5EF4-FFF2-40B4-BE49-F238E27FC236}">
                <a16:creationId xmlns:a16="http://schemas.microsoft.com/office/drawing/2014/main" id="{A84084E7-CDEF-D65A-416B-38B371E7EECA}"/>
              </a:ext>
            </a:extLst>
          </p:cNvPr>
          <p:cNvPicPr>
            <a:picLocks noChangeAspect="1"/>
          </p:cNvPicPr>
          <p:nvPr/>
        </p:nvPicPr>
        <p:blipFill>
          <a:blip r:embed="rId2"/>
          <a:stretch>
            <a:fillRect/>
          </a:stretch>
        </p:blipFill>
        <p:spPr>
          <a:xfrm>
            <a:off x="182998" y="1158693"/>
            <a:ext cx="7769024" cy="1203652"/>
          </a:xfrm>
          <a:prstGeom prst="rect">
            <a:avLst/>
          </a:prstGeom>
        </p:spPr>
      </p:pic>
      <p:pic>
        <p:nvPicPr>
          <p:cNvPr id="14" name="Picture 13">
            <a:extLst>
              <a:ext uri="{FF2B5EF4-FFF2-40B4-BE49-F238E27FC236}">
                <a16:creationId xmlns:a16="http://schemas.microsoft.com/office/drawing/2014/main" id="{085237B1-AAA7-47F0-AE55-1EFDAFEB7029}"/>
              </a:ext>
            </a:extLst>
          </p:cNvPr>
          <p:cNvPicPr>
            <a:picLocks noChangeAspect="1"/>
          </p:cNvPicPr>
          <p:nvPr/>
        </p:nvPicPr>
        <p:blipFill>
          <a:blip r:embed="rId3"/>
          <a:stretch>
            <a:fillRect/>
          </a:stretch>
        </p:blipFill>
        <p:spPr>
          <a:xfrm>
            <a:off x="182998" y="2362345"/>
            <a:ext cx="7985631" cy="4359130"/>
          </a:xfrm>
          <a:prstGeom prst="rect">
            <a:avLst/>
          </a:prstGeom>
        </p:spPr>
      </p:pic>
    </p:spTree>
    <p:extLst>
      <p:ext uri="{BB962C8B-B14F-4D97-AF65-F5344CB8AC3E}">
        <p14:creationId xmlns:p14="http://schemas.microsoft.com/office/powerpoint/2010/main" val="1440258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F1253-0A8A-A875-8E21-72E38D10ADC7}"/>
              </a:ext>
            </a:extLst>
          </p:cNvPr>
          <p:cNvSpPr>
            <a:spLocks noGrp="1"/>
          </p:cNvSpPr>
          <p:nvPr>
            <p:ph type="title"/>
          </p:nvPr>
        </p:nvSpPr>
        <p:spPr/>
        <p:txBody>
          <a:bodyPr>
            <a:normAutofit/>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Non-Assurance Services</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Determination of Self-Review Threat</a:t>
            </a:r>
            <a:endParaRPr lang="en-US"/>
          </a:p>
        </p:txBody>
      </p:sp>
      <p:sp>
        <p:nvSpPr>
          <p:cNvPr id="3" name="Content Placeholder 2">
            <a:extLst>
              <a:ext uri="{FF2B5EF4-FFF2-40B4-BE49-F238E27FC236}">
                <a16:creationId xmlns:a16="http://schemas.microsoft.com/office/drawing/2014/main" id="{5C71DD63-F0FE-7AE2-F1FC-AF9E82079592}"/>
              </a:ext>
            </a:extLst>
          </p:cNvPr>
          <p:cNvSpPr>
            <a:spLocks noGrp="1"/>
          </p:cNvSpPr>
          <p:nvPr>
            <p:ph idx="1"/>
          </p:nvPr>
        </p:nvSpPr>
        <p:spPr>
          <a:xfrm>
            <a:off x="838199" y="4495277"/>
            <a:ext cx="11133841" cy="2362723"/>
          </a:xfrm>
        </p:spPr>
        <p:txBody>
          <a:bodyPr>
            <a:noAutofit/>
          </a:bodyPr>
          <a:lstStyle/>
          <a:p>
            <a:pPr>
              <a:lnSpc>
                <a:spcPts val="2400"/>
              </a:lnSpc>
              <a:spcBef>
                <a:spcPts val="600"/>
              </a:spcBef>
            </a:pPr>
            <a:r>
              <a:rPr lang="en-US" sz="1800">
                <a:latin typeface="+mj-lt"/>
              </a:rPr>
              <a:t>Questions re whether the reference to the effect of the NAS on the records underlying the sustainability information or the internal controls over sustainability reporting should be more narrowly limited to the sustainability information on which the firm will express an opinion in paragraph </a:t>
            </a:r>
            <a:r>
              <a:rPr lang="en-US" sz="1800">
                <a:solidFill>
                  <a:srgbClr val="0070C0"/>
                </a:solidFill>
                <a:latin typeface="+mj-lt"/>
              </a:rPr>
              <a:t>R5600.16a</a:t>
            </a:r>
            <a:endParaRPr lang="en-US" sz="1800">
              <a:latin typeface="+mj-lt"/>
            </a:endParaRPr>
          </a:p>
          <a:p>
            <a:pPr>
              <a:lnSpc>
                <a:spcPts val="2400"/>
              </a:lnSpc>
              <a:spcBef>
                <a:spcPts val="600"/>
              </a:spcBef>
            </a:pPr>
            <a:r>
              <a:rPr lang="en-US" sz="1800">
                <a:latin typeface="+mj-lt"/>
              </a:rPr>
              <a:t>TF believes it is not necessary to limit the reference to the effect of the NAS as suggested by respondents</a:t>
            </a:r>
            <a:endParaRPr lang="en-US" sz="1800">
              <a:solidFill>
                <a:srgbClr val="0070C0"/>
              </a:solidFill>
              <a:latin typeface="+mj-lt"/>
            </a:endParaRPr>
          </a:p>
          <a:p>
            <a:pPr lvl="1">
              <a:lnSpc>
                <a:spcPts val="2400"/>
              </a:lnSpc>
              <a:spcBef>
                <a:spcPts val="600"/>
              </a:spcBef>
            </a:pPr>
            <a:r>
              <a:rPr lang="en-US" sz="1800">
                <a:latin typeface="+mj-lt"/>
              </a:rPr>
              <a:t>NAS could impact the records underlying the sustainability information and the internal controls over sustainability reporting, which could create a more general risk of SR threat</a:t>
            </a:r>
          </a:p>
        </p:txBody>
      </p:sp>
      <p:sp>
        <p:nvSpPr>
          <p:cNvPr id="4" name="Slide Number Placeholder 3">
            <a:extLst>
              <a:ext uri="{FF2B5EF4-FFF2-40B4-BE49-F238E27FC236}">
                <a16:creationId xmlns:a16="http://schemas.microsoft.com/office/drawing/2014/main" id="{98C632EE-1F67-E40A-0C6C-47C24B0B965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8" name="Picture 7">
            <a:extLst>
              <a:ext uri="{FF2B5EF4-FFF2-40B4-BE49-F238E27FC236}">
                <a16:creationId xmlns:a16="http://schemas.microsoft.com/office/drawing/2014/main" id="{8ADF41F4-75A9-DBEE-8EB9-A5B4E3984E1B}"/>
              </a:ext>
            </a:extLst>
          </p:cNvPr>
          <p:cNvPicPr>
            <a:picLocks noChangeAspect="1"/>
          </p:cNvPicPr>
          <p:nvPr/>
        </p:nvPicPr>
        <p:blipFill>
          <a:blip r:embed="rId2"/>
          <a:stretch>
            <a:fillRect/>
          </a:stretch>
        </p:blipFill>
        <p:spPr>
          <a:xfrm>
            <a:off x="1298660" y="1418954"/>
            <a:ext cx="8968085" cy="2870881"/>
          </a:xfrm>
          <a:prstGeom prst="rect">
            <a:avLst/>
          </a:prstGeom>
          <a:solidFill>
            <a:srgbClr val="0070C0"/>
          </a:solidFill>
          <a:ln w="88900" cap="sq" cmpd="thickThin">
            <a:solidFill>
              <a:srgbClr val="0070C0"/>
            </a:solidFill>
            <a:prstDash val="solid"/>
            <a:miter lim="800000"/>
          </a:ln>
          <a:effectLst>
            <a:innerShdw blurRad="76200">
              <a:srgbClr val="000000"/>
            </a:innerShdw>
          </a:effectLst>
        </p:spPr>
      </p:pic>
    </p:spTree>
    <p:extLst>
      <p:ext uri="{BB962C8B-B14F-4D97-AF65-F5344CB8AC3E}">
        <p14:creationId xmlns:p14="http://schemas.microsoft.com/office/powerpoint/2010/main" val="31303533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9753E36-96FF-07AC-9963-B6E5A49108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10301B9-5E36-60D8-7617-61C5B467CA9B}"/>
              </a:ext>
            </a:extLst>
          </p:cNvPr>
          <p:cNvSpPr>
            <a:spLocks noGrp="1"/>
          </p:cNvSpPr>
          <p:nvPr>
            <p:ph type="title"/>
          </p:nvPr>
        </p:nvSpPr>
        <p:spPr/>
        <p:txBody>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Non-Assurance Services</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Clarifications to Subsections 5601 to 5610</a:t>
            </a:r>
            <a:endParaRPr lang="en-US"/>
          </a:p>
        </p:txBody>
      </p:sp>
      <p:sp>
        <p:nvSpPr>
          <p:cNvPr id="5" name="Content Placeholder 2">
            <a:extLst>
              <a:ext uri="{FF2B5EF4-FFF2-40B4-BE49-F238E27FC236}">
                <a16:creationId xmlns:a16="http://schemas.microsoft.com/office/drawing/2014/main" id="{49CA0FA1-E32C-C839-D3E9-E96251D3D80F}"/>
              </a:ext>
            </a:extLst>
          </p:cNvPr>
          <p:cNvSpPr txBox="1">
            <a:spLocks/>
          </p:cNvSpPr>
          <p:nvPr/>
        </p:nvSpPr>
        <p:spPr>
          <a:xfrm>
            <a:off x="838200" y="1414463"/>
            <a:ext cx="6291805" cy="4762500"/>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Clarifications and additional sustainability-specific examples to:</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Sustainability Data and Information Services in </a:t>
            </a:r>
            <a:r>
              <a:rPr kumimoji="0" lang="en-US" sz="1800" b="0" i="0" u="none" strike="noStrike" kern="1200" cap="none" spc="0" normalizeH="0" baseline="0" noProof="0">
                <a:ln>
                  <a:noFill/>
                </a:ln>
                <a:solidFill>
                  <a:srgbClr val="0070C0"/>
                </a:solidFill>
                <a:effectLst/>
                <a:uLnTx/>
                <a:uFillTx/>
                <a:latin typeface="Arial" panose="020B0604020202020204"/>
                <a:ea typeface="+mn-ea"/>
                <a:cs typeface="+mn-cs"/>
              </a:rPr>
              <a:t>Subsection 5601</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Tax Services in </a:t>
            </a:r>
            <a:r>
              <a:rPr kumimoji="0" lang="en-US" sz="1800" b="0" i="0" u="none" strike="noStrike" kern="1200" cap="none" spc="0" normalizeH="0" baseline="0" noProof="0">
                <a:ln>
                  <a:noFill/>
                </a:ln>
                <a:solidFill>
                  <a:srgbClr val="0070C0"/>
                </a:solidFill>
                <a:effectLst/>
                <a:uLnTx/>
                <a:uFillTx/>
                <a:latin typeface="Arial" panose="020B0604020202020204"/>
                <a:ea typeface="+mn-ea"/>
                <a:cs typeface="+mn-cs"/>
              </a:rPr>
              <a:t>Subsection 5604</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Corporate Finance Services in </a:t>
            </a:r>
            <a:r>
              <a:rPr kumimoji="0" lang="en-US" sz="1800" b="0" i="0" u="none" strike="noStrike" kern="1200" cap="none" spc="0" normalizeH="0" baseline="0" noProof="0">
                <a:ln>
                  <a:noFill/>
                </a:ln>
                <a:solidFill>
                  <a:srgbClr val="0070C0"/>
                </a:solidFill>
                <a:effectLst/>
                <a:uLnTx/>
                <a:uFillTx/>
                <a:latin typeface="Arial" panose="020B0604020202020204"/>
                <a:ea typeface="+mn-ea"/>
                <a:cs typeface="+mn-cs"/>
              </a:rPr>
              <a:t>Subsection 5610</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New description of “</a:t>
            </a:r>
            <a:r>
              <a:rPr kumimoji="0" lang="en-US" sz="2000" b="0" i="1" u="none" strike="noStrike" kern="1200" cap="none" spc="0" normalizeH="0" baseline="0" noProof="0">
                <a:ln>
                  <a:noFill/>
                </a:ln>
                <a:solidFill>
                  <a:srgbClr val="4A4A4A"/>
                </a:solidFill>
                <a:effectLst/>
                <a:uLnTx/>
                <a:uFillTx/>
                <a:latin typeface="Arial" panose="020B0604020202020204"/>
                <a:ea typeface="+mn-ea"/>
                <a:cs typeface="+mn-cs"/>
              </a:rPr>
              <a:t>Advisory Services on Forward-looking Information</a:t>
            </a: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 instead of  “Forecasting and Similar Services” in </a:t>
            </a:r>
            <a:r>
              <a:rPr kumimoji="0" lang="en-US" sz="2000" b="0" i="0" u="none" strike="noStrike" kern="1200" cap="none" spc="0" normalizeH="0" baseline="0" noProof="0">
                <a:ln>
                  <a:noFill/>
                </a:ln>
                <a:solidFill>
                  <a:srgbClr val="0070C0"/>
                </a:solidFill>
                <a:effectLst/>
                <a:uLnTx/>
                <a:uFillTx/>
                <a:latin typeface="Arial" panose="020B0604020202020204"/>
                <a:ea typeface="+mn-ea"/>
                <a:cs typeface="+mn-cs"/>
              </a:rPr>
              <a:t>Subsection 5603</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To better capture the nature of the typical NAS provided to a sustainability assurance client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rgbClr val="4A4A4A"/>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129048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E6907C-5A7C-F928-1742-0373BE87CB94}"/>
              </a:ext>
            </a:extLst>
          </p:cNvPr>
          <p:cNvSpPr>
            <a:spLocks noGrp="1"/>
          </p:cNvSpPr>
          <p:nvPr>
            <p:ph sz="half" idx="2"/>
          </p:nvPr>
        </p:nvSpPr>
        <p:spPr>
          <a:xfrm>
            <a:off x="838200" y="1564849"/>
            <a:ext cx="5909841" cy="4612113"/>
          </a:xfrm>
        </p:spPr>
        <p:txBody>
          <a:bodyPr>
            <a:normAutofit/>
          </a:bodyPr>
          <a:lstStyle/>
          <a:p>
            <a:pPr marL="0" indent="0">
              <a:buNone/>
            </a:pPr>
            <a:r>
              <a:rPr lang="en-US" sz="2400">
                <a:latin typeface="+mj-lt"/>
              </a:rPr>
              <a:t>For non-assurance services engagements a firm or network firm has entered into with a sustainability assurance client before December 15, 2026, and for which work has already commenced, the firm or network firm may continue such engagements until completed in accordance with the original engagement terms.</a:t>
            </a:r>
          </a:p>
        </p:txBody>
      </p:sp>
      <p:sp>
        <p:nvSpPr>
          <p:cNvPr id="3" name="Slide Number Placeholder 2">
            <a:extLst>
              <a:ext uri="{FF2B5EF4-FFF2-40B4-BE49-F238E27FC236}">
                <a16:creationId xmlns:a16="http://schemas.microsoft.com/office/drawing/2014/main" id="{C62C95FB-61B8-CBCF-1BEF-9B22AD24BB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B1CFB260-DF81-06A5-3F99-88703895180B}"/>
              </a:ext>
            </a:extLst>
          </p:cNvPr>
          <p:cNvSpPr>
            <a:spLocks noGrp="1"/>
          </p:cNvSpPr>
          <p:nvPr>
            <p:ph type="title"/>
          </p:nvPr>
        </p:nvSpPr>
        <p:spPr/>
        <p:txBody>
          <a:bodyPr>
            <a:normAutofit/>
          </a:bodyPr>
          <a:lstStyle/>
          <a:p>
            <a:r>
              <a:rPr lang="en-US" sz="3600">
                <a:latin typeface="+mj-lt"/>
              </a:rPr>
              <a:t>Transitional Provision</a:t>
            </a:r>
          </a:p>
        </p:txBody>
      </p:sp>
      <p:sp>
        <p:nvSpPr>
          <p:cNvPr id="5" name="Rectangle: Rounded Corners 4">
            <a:extLst>
              <a:ext uri="{FF2B5EF4-FFF2-40B4-BE49-F238E27FC236}">
                <a16:creationId xmlns:a16="http://schemas.microsoft.com/office/drawing/2014/main" id="{B4AF015E-9D97-4865-46B1-15FAD64D847F}"/>
              </a:ext>
            </a:extLst>
          </p:cNvPr>
          <p:cNvSpPr/>
          <p:nvPr/>
        </p:nvSpPr>
        <p:spPr>
          <a:xfrm>
            <a:off x="8032831" y="2277319"/>
            <a:ext cx="3102015" cy="230336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a:ln>
                  <a:noFill/>
                </a:ln>
                <a:solidFill>
                  <a:srgbClr val="FFFFFF"/>
                </a:solidFill>
                <a:effectLst/>
                <a:uLnTx/>
                <a:uFillTx/>
                <a:latin typeface="Arial" panose="020B0604020202020204"/>
                <a:ea typeface="+mn-ea"/>
                <a:cs typeface="+mn-cs"/>
              </a:rPr>
              <a:t>In line with transitional provision approved as part of the NAS project in 2022 </a:t>
            </a:r>
          </a:p>
        </p:txBody>
      </p:sp>
    </p:spTree>
    <p:extLst>
      <p:ext uri="{BB962C8B-B14F-4D97-AF65-F5344CB8AC3E}">
        <p14:creationId xmlns:p14="http://schemas.microsoft.com/office/powerpoint/2010/main" val="14455066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7552101" y="2045971"/>
            <a:ext cx="4072739" cy="2971800"/>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45</a:t>
            </a:fld>
            <a:endParaRPr kumimoji="0" lang="en-US" b="0" i="0" u="none" strike="noStrike" cap="none" spc="0" normalizeH="0" baseline="0" noProof="0">
              <a:ln>
                <a:noFill/>
              </a:ln>
              <a:effectLst/>
              <a:uLnTx/>
              <a:uFillTx/>
            </a:endParaRPr>
          </a:p>
        </p:txBody>
      </p:sp>
      <p:sp>
        <p:nvSpPr>
          <p:cNvPr id="10" name="TextBox 9">
            <a:extLst>
              <a:ext uri="{FF2B5EF4-FFF2-40B4-BE49-F238E27FC236}">
                <a16:creationId xmlns:a16="http://schemas.microsoft.com/office/drawing/2014/main" id="{A0E1B221-7A96-8923-0E3F-3DE2548B919B}"/>
              </a:ext>
            </a:extLst>
          </p:cNvPr>
          <p:cNvSpPr txBox="1"/>
          <p:nvPr/>
        </p:nvSpPr>
        <p:spPr>
          <a:xfrm>
            <a:off x="747383" y="1357313"/>
            <a:ext cx="6804717" cy="5269684"/>
          </a:xfrm>
          <a:prstGeom prst="rect">
            <a:avLst/>
          </a:prstGeom>
        </p:spPr>
        <p:txBody>
          <a:bodyPr vert="horz" lIns="91440" tIns="45720" rIns="91440" bIns="45720" rtlCol="0">
            <a:noAutofit/>
          </a:bodyPr>
          <a:lstStyle/>
          <a:p>
            <a:pPr marR="0" lvl="0" fontAlgn="auto">
              <a:lnSpc>
                <a:spcPts val="2400"/>
              </a:lnSpc>
              <a:spcBef>
                <a:spcPts val="600"/>
              </a:spcBef>
              <a:spcAft>
                <a:spcPts val="600"/>
              </a:spcAft>
              <a:buClrTx/>
              <a:buSzTx/>
              <a:tabLst/>
              <a:defRPr/>
            </a:pPr>
            <a:r>
              <a:rPr kumimoji="0" lang="en-US" sz="2000" b="0" i="0" u="none" strike="noStrike" cap="none" spc="0" normalizeH="0" baseline="0" noProof="0">
                <a:ln>
                  <a:noFill/>
                </a:ln>
                <a:solidFill>
                  <a:srgbClr val="4A4A4A"/>
                </a:solidFill>
                <a:effectLst/>
                <a:uLnTx/>
                <a:uFillTx/>
                <a:latin typeface="+mj-lt"/>
              </a:rPr>
              <a:t>IESBA members are asked for views on TF’s responses and proposals regarding the provision of NAS to sustainability assurance clients, including: </a:t>
            </a:r>
          </a:p>
          <a:p>
            <a:pPr marL="228600" marR="0" lvl="0" indent="-228600" fontAlgn="auto">
              <a:lnSpc>
                <a:spcPts val="2400"/>
              </a:lnSpc>
              <a:spcBef>
                <a:spcPts val="6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Retaining the list of NAS in the IIS in Part 5.</a:t>
            </a:r>
          </a:p>
          <a:p>
            <a:pPr marL="228600" marR="0" lvl="0" indent="-228600" fontAlgn="auto">
              <a:lnSpc>
                <a:spcPts val="2400"/>
              </a:lnSpc>
              <a:spcBef>
                <a:spcPts val="6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The proposed guidance in paragraphs 5600.5a to 5600.6b.</a:t>
            </a:r>
          </a:p>
          <a:p>
            <a:pPr marL="228600" marR="0" lvl="0" indent="-228600" fontAlgn="auto">
              <a:lnSpc>
                <a:spcPts val="2400"/>
              </a:lnSpc>
              <a:spcBef>
                <a:spcPts val="6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Whether there is a need to more narrowly limit the reference to the “records underlying the sustainability information” and the “internal controls over sustainability reporting” in paragraph R5600.15(a) to the sustainability information on which the firm will express an opinion.    </a:t>
            </a:r>
          </a:p>
          <a:p>
            <a:pPr marL="228600" marR="0" lvl="0" indent="-228600" fontAlgn="auto">
              <a:lnSpc>
                <a:spcPts val="2400"/>
              </a:lnSpc>
              <a:spcBef>
                <a:spcPts val="6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The proposed clarifications in Subsections 5601, 5603, 5604 and 5610,</a:t>
            </a:r>
          </a:p>
          <a:p>
            <a:pPr marL="228600" marR="0" lvl="0" indent="-228600" fontAlgn="auto">
              <a:lnSpc>
                <a:spcPts val="2400"/>
              </a:lnSpc>
              <a:spcBef>
                <a:spcPts val="6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The transitional provisions for NAS engagements started before the effective date.</a:t>
            </a: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Autofit/>
          </a:bodyPr>
          <a:lstStyle/>
          <a:p>
            <a:pPr lvl="0" hangingPunct="0">
              <a:lnSpc>
                <a:spcPct val="90000"/>
              </a:lnSpc>
              <a:spcBef>
                <a:spcPct val="0"/>
              </a:spcBef>
              <a:spcAft>
                <a:spcPts val="600"/>
              </a:spcAft>
              <a:defRPr/>
            </a:pPr>
            <a:r>
              <a:rPr kumimoji="0" lang="en-US" sz="3200" i="0" u="none" strike="noStrike" kern="1200" cap="none" spc="0" normalizeH="0" baseline="0" noProof="0">
                <a:ln>
                  <a:noFill/>
                </a:ln>
                <a:solidFill>
                  <a:schemeClr val="bg1"/>
                </a:solidFill>
                <a:effectLst/>
                <a:uLnTx/>
                <a:uFillTx/>
                <a:latin typeface="+mj-lt"/>
                <a:ea typeface="+mj-ea"/>
                <a:cs typeface="+mj-cs"/>
              </a:rPr>
              <a:t>Provisions of NAS to a Sustainability Assurance Client</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3" name="TextBox 2">
            <a:extLst>
              <a:ext uri="{FF2B5EF4-FFF2-40B4-BE49-F238E27FC236}">
                <a16:creationId xmlns:a16="http://schemas.microsoft.com/office/drawing/2014/main" id="{640C3A48-C929-ACB8-AAEC-5663F9858F4F}"/>
              </a:ext>
            </a:extLst>
          </p:cNvPr>
          <p:cNvSpPr txBox="1"/>
          <p:nvPr/>
        </p:nvSpPr>
        <p:spPr>
          <a:xfrm>
            <a:off x="567159" y="1261641"/>
            <a:ext cx="5787342" cy="5094709"/>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4" name="TextBox 3">
            <a:extLst>
              <a:ext uri="{FF2B5EF4-FFF2-40B4-BE49-F238E27FC236}">
                <a16:creationId xmlns:a16="http://schemas.microsoft.com/office/drawing/2014/main" id="{33332758-F666-DBC3-9EFC-338B189EF614}"/>
              </a:ext>
            </a:extLst>
          </p:cNvPr>
          <p:cNvSpPr txBox="1"/>
          <p:nvPr/>
        </p:nvSpPr>
        <p:spPr>
          <a:xfrm>
            <a:off x="567159" y="1261641"/>
            <a:ext cx="6192395" cy="5208607"/>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087196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8B8EC4-2884-1289-8A87-C8885336E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69B6C08C-1B71-5433-7AF8-5217FE2FC116}"/>
              </a:ext>
            </a:extLst>
          </p:cNvPr>
          <p:cNvSpPr>
            <a:spLocks noGrp="1"/>
          </p:cNvSpPr>
          <p:nvPr>
            <p:ph type="title"/>
          </p:nvPr>
        </p:nvSpPr>
        <p:spPr/>
        <p:txBody>
          <a:bodyPr anchor="ctr">
            <a:normAutofit/>
          </a:bodyPr>
          <a:lstStyle/>
          <a:p>
            <a:pPr algn="ctr"/>
            <a:r>
              <a:rPr lang="en-US" sz="2800">
                <a:latin typeface="+mj-lt"/>
              </a:rPr>
              <a:t>Independence Matters When a Firm Performs Both the Audit and the Sustainability Assurance Engagement</a:t>
            </a:r>
          </a:p>
        </p:txBody>
      </p:sp>
    </p:spTree>
    <p:extLst>
      <p:ext uri="{BB962C8B-B14F-4D97-AF65-F5344CB8AC3E}">
        <p14:creationId xmlns:p14="http://schemas.microsoft.com/office/powerpoint/2010/main" val="7908197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33C7805-9CFC-F84D-41EB-3F7B26A0C3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A7C0EB09-3FF0-D090-8135-5363F61F9689}"/>
              </a:ext>
            </a:extLst>
          </p:cNvPr>
          <p:cNvSpPr>
            <a:spLocks noGrp="1"/>
          </p:cNvSpPr>
          <p:nvPr>
            <p:ph type="title"/>
          </p:nvPr>
        </p:nvSpPr>
        <p:spPr/>
        <p:txBody>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Fees from Sustainability Assurance Client</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1" u="none" strike="noStrike" kern="1200" cap="none" spc="0" normalizeH="0" baseline="0" noProof="0">
                <a:ln>
                  <a:noFill/>
                </a:ln>
                <a:solidFill>
                  <a:srgbClr val="FFFFFF"/>
                </a:solidFill>
                <a:effectLst/>
                <a:uLnTx/>
                <a:uFillTx/>
                <a:latin typeface="Arial" panose="020B0604020202020204"/>
                <a:ea typeface="+mj-ea"/>
                <a:cs typeface="+mj-cs"/>
              </a:rPr>
              <a:t>Feedback from Stakeholders</a:t>
            </a:r>
            <a:endParaRPr lang="en-US"/>
          </a:p>
        </p:txBody>
      </p:sp>
      <p:sp>
        <p:nvSpPr>
          <p:cNvPr id="5" name="Content Placeholder 2">
            <a:extLst>
              <a:ext uri="{FF2B5EF4-FFF2-40B4-BE49-F238E27FC236}">
                <a16:creationId xmlns:a16="http://schemas.microsoft.com/office/drawing/2014/main" id="{E58A7265-321A-827F-9649-118EF9F25E41}"/>
              </a:ext>
            </a:extLst>
          </p:cNvPr>
          <p:cNvSpPr>
            <a:spLocks noGrp="1"/>
          </p:cNvSpPr>
          <p:nvPr>
            <p:ph sz="half" idx="2"/>
          </p:nvPr>
        </p:nvSpPr>
        <p:spPr>
          <a:xfrm>
            <a:off x="838200" y="1371600"/>
            <a:ext cx="6477000" cy="4805363"/>
          </a:xfrm>
        </p:spPr>
        <p:txBody>
          <a:bodyPr>
            <a:normAutofit/>
          </a:bodyPr>
          <a:lstStyle/>
          <a:p>
            <a:pPr>
              <a:lnSpc>
                <a:spcPts val="2400"/>
              </a:lnSpc>
              <a:spcBef>
                <a:spcPts val="600"/>
              </a:spcBef>
              <a:spcAft>
                <a:spcPts val="600"/>
              </a:spcAft>
            </a:pPr>
            <a:r>
              <a:rPr lang="en-US" sz="2000">
                <a:latin typeface="+mj-lt"/>
              </a:rPr>
              <a:t>Views that fees for mandatory SAE should not be disclosed and treated as fees for non-audit services</a:t>
            </a:r>
          </a:p>
          <a:p>
            <a:pPr>
              <a:lnSpc>
                <a:spcPts val="2400"/>
              </a:lnSpc>
              <a:spcBef>
                <a:spcPts val="600"/>
              </a:spcBef>
              <a:spcAft>
                <a:spcPts val="600"/>
              </a:spcAft>
            </a:pPr>
            <a:r>
              <a:rPr lang="en-US" sz="2000">
                <a:latin typeface="+mj-lt"/>
              </a:rPr>
              <a:t>A few concerns that disclosure of fees for SAE and audit is not clear</a:t>
            </a:r>
          </a:p>
          <a:p>
            <a:pPr>
              <a:lnSpc>
                <a:spcPts val="2400"/>
              </a:lnSpc>
              <a:spcBef>
                <a:spcPts val="600"/>
              </a:spcBef>
              <a:spcAft>
                <a:spcPts val="600"/>
              </a:spcAft>
            </a:pPr>
            <a:r>
              <a:rPr lang="en-US" sz="2000">
                <a:latin typeface="+mj-lt"/>
              </a:rPr>
              <a:t>Mixed views regarding the proposed approach for proportion of fees</a:t>
            </a:r>
          </a:p>
          <a:p>
            <a:pPr lvl="1">
              <a:lnSpc>
                <a:spcPts val="2400"/>
              </a:lnSpc>
              <a:spcBef>
                <a:spcPts val="600"/>
              </a:spcBef>
              <a:spcAft>
                <a:spcPts val="600"/>
              </a:spcAft>
            </a:pPr>
            <a:r>
              <a:rPr lang="en-US" sz="1800">
                <a:latin typeface="+mj-lt"/>
              </a:rPr>
              <a:t>Comparison with approach in EU laws (CSRD)</a:t>
            </a:r>
          </a:p>
          <a:p>
            <a:pPr lvl="1">
              <a:lnSpc>
                <a:spcPts val="2400"/>
              </a:lnSpc>
              <a:spcBef>
                <a:spcPts val="600"/>
              </a:spcBef>
              <a:spcAft>
                <a:spcPts val="600"/>
              </a:spcAft>
            </a:pPr>
            <a:r>
              <a:rPr lang="en-US" sz="1800">
                <a:latin typeface="+mj-lt"/>
              </a:rPr>
              <a:t>Concerns about potential unintended consequences</a:t>
            </a:r>
          </a:p>
          <a:p>
            <a:pPr lvl="1">
              <a:lnSpc>
                <a:spcPts val="2400"/>
              </a:lnSpc>
              <a:spcBef>
                <a:spcPts val="600"/>
              </a:spcBef>
              <a:spcAft>
                <a:spcPts val="600"/>
              </a:spcAft>
            </a:pPr>
            <a:r>
              <a:rPr lang="en-US" sz="1800">
                <a:latin typeface="+mj-lt"/>
              </a:rPr>
              <a:t>Questions about whether fees for SAE from same client could create any threat</a:t>
            </a:r>
          </a:p>
        </p:txBody>
      </p:sp>
    </p:spTree>
    <p:extLst>
      <p:ext uri="{BB962C8B-B14F-4D97-AF65-F5344CB8AC3E}">
        <p14:creationId xmlns:p14="http://schemas.microsoft.com/office/powerpoint/2010/main" val="2359096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C6CB8E-AE57-F8BD-E11D-261B1A40EBDB}"/>
              </a:ext>
            </a:extLst>
          </p:cNvPr>
          <p:cNvSpPr>
            <a:spLocks noGrp="1"/>
          </p:cNvSpPr>
          <p:nvPr>
            <p:ph sz="half" idx="2"/>
          </p:nvPr>
        </p:nvSpPr>
        <p:spPr>
          <a:xfrm>
            <a:off x="838201" y="1733549"/>
            <a:ext cx="6288464" cy="4805363"/>
          </a:xfrm>
        </p:spPr>
        <p:txBody>
          <a:bodyPr>
            <a:normAutofit/>
          </a:bodyPr>
          <a:lstStyle/>
          <a:p>
            <a:pPr>
              <a:lnSpc>
                <a:spcPts val="2400"/>
              </a:lnSpc>
              <a:spcBef>
                <a:spcPts val="600"/>
              </a:spcBef>
              <a:spcAft>
                <a:spcPts val="600"/>
              </a:spcAft>
            </a:pPr>
            <a:r>
              <a:rPr lang="en-US" sz="2000">
                <a:latin typeface="+mj-lt"/>
              </a:rPr>
              <a:t>TF proposes no changes to provisions on fee disclosure in ED</a:t>
            </a:r>
          </a:p>
          <a:p>
            <a:pPr>
              <a:lnSpc>
                <a:spcPts val="2400"/>
              </a:lnSpc>
              <a:spcBef>
                <a:spcPts val="600"/>
              </a:spcBef>
              <a:spcAft>
                <a:spcPts val="600"/>
              </a:spcAft>
            </a:pPr>
            <a:r>
              <a:rPr lang="en-US" sz="2000">
                <a:latin typeface="+mj-lt"/>
              </a:rPr>
              <a:t>National laws and regulations in a number of jurisdictions currently require disclosure of fees for audit of f/s separately </a:t>
            </a:r>
          </a:p>
          <a:p>
            <a:pPr lvl="1">
              <a:lnSpc>
                <a:spcPts val="2400"/>
              </a:lnSpc>
              <a:spcBef>
                <a:spcPts val="600"/>
              </a:spcBef>
              <a:spcAft>
                <a:spcPts val="600"/>
              </a:spcAft>
            </a:pPr>
            <a:r>
              <a:rPr lang="en-US" sz="1600">
                <a:latin typeface="+mj-lt"/>
              </a:rPr>
              <a:t>Disclosure of fees for the audit of the financial statements, separated from other fees, serves as a guardrail around the  auditor’s independence</a:t>
            </a:r>
          </a:p>
          <a:p>
            <a:pPr>
              <a:lnSpc>
                <a:spcPts val="2400"/>
              </a:lnSpc>
              <a:spcBef>
                <a:spcPts val="600"/>
              </a:spcBef>
              <a:spcAft>
                <a:spcPts val="600"/>
              </a:spcAft>
            </a:pPr>
            <a:r>
              <a:rPr lang="en-US" sz="2000">
                <a:latin typeface="+mj-lt"/>
              </a:rPr>
              <a:t>IESSA is not prescriptive regarding the breakdown of the fees disclosed</a:t>
            </a:r>
          </a:p>
        </p:txBody>
      </p:sp>
      <p:sp>
        <p:nvSpPr>
          <p:cNvPr id="3" name="Slide Number Placeholder 2">
            <a:extLst>
              <a:ext uri="{FF2B5EF4-FFF2-40B4-BE49-F238E27FC236}">
                <a16:creationId xmlns:a16="http://schemas.microsoft.com/office/drawing/2014/main" id="{27D3BAFE-5C52-7E6D-CC72-A1DA8204D4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BC5CC52-41C2-0DBD-519E-79FAE8981295}"/>
              </a:ext>
            </a:extLst>
          </p:cNvPr>
          <p:cNvSpPr>
            <a:spLocks noGrp="1"/>
          </p:cNvSpPr>
          <p:nvPr>
            <p:ph type="title"/>
          </p:nvPr>
        </p:nvSpPr>
        <p:spPr/>
        <p:txBody>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Fees from Sustainability Assurance Client</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TF Responses – Fee Disclosure</a:t>
            </a:r>
            <a:endParaRPr lang="en-US"/>
          </a:p>
        </p:txBody>
      </p:sp>
    </p:spTree>
    <p:extLst>
      <p:ext uri="{BB962C8B-B14F-4D97-AF65-F5344CB8AC3E}">
        <p14:creationId xmlns:p14="http://schemas.microsoft.com/office/powerpoint/2010/main" val="874029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824CC-EFD6-22FE-9773-90325C960E4D}"/>
              </a:ext>
            </a:extLst>
          </p:cNvPr>
          <p:cNvSpPr>
            <a:spLocks noGrp="1"/>
          </p:cNvSpPr>
          <p:nvPr>
            <p:ph type="title"/>
          </p:nvPr>
        </p:nvSpPr>
        <p:spPr/>
        <p:txBody>
          <a:bodyPr>
            <a:normAutofit fontScale="90000"/>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Fees from Sustainability Assurance Client</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TF Responses – Proportion of Fees</a:t>
            </a:r>
            <a:endParaRPr lang="en-US"/>
          </a:p>
        </p:txBody>
      </p:sp>
      <p:sp>
        <p:nvSpPr>
          <p:cNvPr id="4" name="Slide Number Placeholder 3">
            <a:extLst>
              <a:ext uri="{FF2B5EF4-FFF2-40B4-BE49-F238E27FC236}">
                <a16:creationId xmlns:a16="http://schemas.microsoft.com/office/drawing/2014/main" id="{767DC236-8AB3-F4A0-D84B-4DCC3F3279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FC590EF2-7C99-3ABD-BD3F-990234702283}"/>
              </a:ext>
            </a:extLst>
          </p:cNvPr>
          <p:cNvPicPr>
            <a:picLocks noChangeAspect="1"/>
          </p:cNvPicPr>
          <p:nvPr/>
        </p:nvPicPr>
        <p:blipFill>
          <a:blip r:embed="rId2"/>
          <a:stretch>
            <a:fillRect/>
          </a:stretch>
        </p:blipFill>
        <p:spPr>
          <a:xfrm>
            <a:off x="0" y="1275096"/>
            <a:ext cx="8794036" cy="5446379"/>
          </a:xfrm>
          <a:prstGeom prst="rect">
            <a:avLst/>
          </a:prstGeom>
        </p:spPr>
      </p:pic>
      <p:sp>
        <p:nvSpPr>
          <p:cNvPr id="3" name="Rectangle: Rounded Corners 2">
            <a:extLst>
              <a:ext uri="{FF2B5EF4-FFF2-40B4-BE49-F238E27FC236}">
                <a16:creationId xmlns:a16="http://schemas.microsoft.com/office/drawing/2014/main" id="{A7E27E14-4873-6D57-32F7-2112A34A6D8F}"/>
              </a:ext>
            </a:extLst>
          </p:cNvPr>
          <p:cNvSpPr/>
          <p:nvPr/>
        </p:nvSpPr>
        <p:spPr>
          <a:xfrm>
            <a:off x="9051720" y="1839086"/>
            <a:ext cx="2810397" cy="358859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ts val="2400"/>
              </a:lnSpc>
              <a:spcBef>
                <a:spcPts val="600"/>
              </a:spcBef>
              <a:spcAft>
                <a:spcPts val="60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panose="020B0604020202020204"/>
                <a:ea typeface="+mn-ea"/>
                <a:cs typeface="+mn-cs"/>
              </a:rPr>
              <a:t>Relative proportion of fee for </a:t>
            </a:r>
            <a:r>
              <a:rPr kumimoji="0" lang="en-US" sz="2000" b="1" i="1" u="none" strike="noStrike" kern="1200" cap="none" spc="0" normalizeH="0" baseline="0" noProof="0">
                <a:ln>
                  <a:noFill/>
                </a:ln>
                <a:solidFill>
                  <a:srgbClr val="FFC000"/>
                </a:solidFill>
                <a:effectLst/>
                <a:uLnTx/>
                <a:uFillTx/>
                <a:latin typeface="Arial" panose="020B0604020202020204"/>
                <a:ea typeface="+mn-ea"/>
                <a:cs typeface="+mn-cs"/>
              </a:rPr>
              <a:t>mandated</a:t>
            </a:r>
            <a:r>
              <a:rPr kumimoji="0" lang="en-US" sz="2000" b="1" i="0" u="none" strike="noStrike" kern="1200" cap="none" spc="0" normalizeH="0" baseline="0" noProof="0">
                <a:ln>
                  <a:noFill/>
                </a:ln>
                <a:solidFill>
                  <a:srgbClr val="FFC000"/>
                </a:solidFill>
                <a:effectLst/>
                <a:uLnTx/>
                <a:uFillTx/>
                <a:latin typeface="Arial" panose="020B0604020202020204"/>
                <a:ea typeface="+mn-ea"/>
                <a:cs typeface="+mn-cs"/>
              </a:rPr>
              <a:t> </a:t>
            </a:r>
            <a:r>
              <a:rPr kumimoji="0" lang="en-US" sz="2000" b="0" i="0" u="none" strike="noStrike" kern="1200" cap="none" spc="0" normalizeH="0" baseline="0" noProof="0">
                <a:ln>
                  <a:noFill/>
                </a:ln>
                <a:solidFill>
                  <a:srgbClr val="FFFFFF"/>
                </a:solidFill>
                <a:effectLst/>
                <a:uLnTx/>
                <a:uFillTx/>
                <a:latin typeface="Arial" panose="020B0604020202020204"/>
                <a:ea typeface="+mn-ea"/>
                <a:cs typeface="+mn-cs"/>
              </a:rPr>
              <a:t>sustainability assurance engagement to fee for the audit does not impact level of threats to independence</a:t>
            </a:r>
          </a:p>
        </p:txBody>
      </p:sp>
    </p:spTree>
    <p:extLst>
      <p:ext uri="{BB962C8B-B14F-4D97-AF65-F5344CB8AC3E}">
        <p14:creationId xmlns:p14="http://schemas.microsoft.com/office/powerpoint/2010/main" val="1239910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15FA-C8CA-1DBC-3FCC-7A152E5BE50E}"/>
              </a:ext>
            </a:extLst>
          </p:cNvPr>
          <p:cNvSpPr>
            <a:spLocks noGrp="1"/>
          </p:cNvSpPr>
          <p:nvPr>
            <p:ph type="title"/>
          </p:nvPr>
        </p:nvSpPr>
        <p:spPr/>
        <p:txBody>
          <a:bodyPr>
            <a:normAutofit/>
          </a:bodyPr>
          <a:lstStyle/>
          <a:p>
            <a:r>
              <a:rPr lang="en-US" sz="3600">
                <a:latin typeface="+mj-lt"/>
              </a:rPr>
              <a:t>Determination of Components </a:t>
            </a:r>
          </a:p>
        </p:txBody>
      </p:sp>
      <p:sp>
        <p:nvSpPr>
          <p:cNvPr id="3" name="Content Placeholder 2">
            <a:extLst>
              <a:ext uri="{FF2B5EF4-FFF2-40B4-BE49-F238E27FC236}">
                <a16:creationId xmlns:a16="http://schemas.microsoft.com/office/drawing/2014/main" id="{033CC577-0DF6-4927-F4A9-440ED6547343}"/>
              </a:ext>
            </a:extLst>
          </p:cNvPr>
          <p:cNvSpPr>
            <a:spLocks noGrp="1"/>
          </p:cNvSpPr>
          <p:nvPr>
            <p:ph idx="1"/>
          </p:nvPr>
        </p:nvSpPr>
        <p:spPr>
          <a:xfrm>
            <a:off x="838200" y="1900509"/>
            <a:ext cx="5340409" cy="3661739"/>
          </a:xfrm>
        </p:spPr>
        <p:txBody>
          <a:bodyPr>
            <a:noAutofit/>
          </a:bodyPr>
          <a:lstStyle/>
          <a:p>
            <a:pPr>
              <a:lnSpc>
                <a:spcPts val="2400"/>
              </a:lnSpc>
              <a:spcBef>
                <a:spcPts val="600"/>
              </a:spcBef>
              <a:spcAft>
                <a:spcPts val="600"/>
              </a:spcAft>
            </a:pPr>
            <a:r>
              <a:rPr lang="en-US" sz="2000">
                <a:solidFill>
                  <a:schemeClr val="tx1"/>
                </a:solidFill>
                <a:latin typeface="+mj-lt"/>
              </a:rPr>
              <a:t>IESSA ED excluded value chain entities from “component” definition</a:t>
            </a:r>
          </a:p>
          <a:p>
            <a:pPr>
              <a:lnSpc>
                <a:spcPts val="2400"/>
              </a:lnSpc>
              <a:spcBef>
                <a:spcPts val="600"/>
              </a:spcBef>
              <a:spcAft>
                <a:spcPts val="600"/>
              </a:spcAft>
            </a:pPr>
            <a:r>
              <a:rPr lang="en-US" sz="2000">
                <a:solidFill>
                  <a:schemeClr val="tx1"/>
                </a:solidFill>
                <a:latin typeface="+mj-lt"/>
              </a:rPr>
              <a:t>Proposed changes to align concept of “component” for independence purposes in the IESSA to concept of “component” as determined for purposes of ISSA 5000</a:t>
            </a:r>
          </a:p>
          <a:p>
            <a:pPr lvl="1">
              <a:lnSpc>
                <a:spcPts val="2400"/>
              </a:lnSpc>
              <a:spcBef>
                <a:spcPts val="600"/>
              </a:spcBef>
              <a:spcAft>
                <a:spcPts val="600"/>
              </a:spcAft>
            </a:pPr>
            <a:r>
              <a:rPr lang="en-US" sz="2000">
                <a:solidFill>
                  <a:schemeClr val="tx1"/>
                </a:solidFill>
                <a:latin typeface="+mj-lt"/>
              </a:rPr>
              <a:t>Concept relates to the reporting boundary</a:t>
            </a:r>
          </a:p>
          <a:p>
            <a:pPr>
              <a:lnSpc>
                <a:spcPts val="2400"/>
              </a:lnSpc>
              <a:spcBef>
                <a:spcPts val="600"/>
              </a:spcBef>
              <a:spcAft>
                <a:spcPts val="600"/>
              </a:spcAft>
            </a:pPr>
            <a:r>
              <a:rPr lang="en-US" sz="2000">
                <a:latin typeface="+mj-lt"/>
              </a:rPr>
              <a:t>Definition of “component” encompasses both group components and value chain components</a:t>
            </a:r>
          </a:p>
          <a:p>
            <a:endParaRPr lang="en-US" sz="2000">
              <a:latin typeface="+mj-lt"/>
            </a:endParaRPr>
          </a:p>
        </p:txBody>
      </p:sp>
      <p:sp>
        <p:nvSpPr>
          <p:cNvPr id="4" name="Slide Number Placeholder 3">
            <a:extLst>
              <a:ext uri="{FF2B5EF4-FFF2-40B4-BE49-F238E27FC236}">
                <a16:creationId xmlns:a16="http://schemas.microsoft.com/office/drawing/2014/main" id="{76893405-32E4-C1FF-C359-789BCF7345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 name="Rectangle: Rounded Corners 9">
            <a:extLst>
              <a:ext uri="{FF2B5EF4-FFF2-40B4-BE49-F238E27FC236}">
                <a16:creationId xmlns:a16="http://schemas.microsoft.com/office/drawing/2014/main" id="{F1223FB5-CF34-B6BB-DCEA-FA9D913F3E2F}"/>
              </a:ext>
            </a:extLst>
          </p:cNvPr>
          <p:cNvSpPr/>
          <p:nvPr/>
        </p:nvSpPr>
        <p:spPr>
          <a:xfrm>
            <a:off x="6810998" y="1430879"/>
            <a:ext cx="4767842" cy="474290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2060"/>
                </a:solidFill>
                <a:effectLst/>
                <a:uLnTx/>
                <a:uFillTx/>
                <a:latin typeface="Arial" panose="020B0604020202020204"/>
                <a:ea typeface="+mn-ea"/>
                <a:cs typeface="+mn-cs"/>
              </a:rPr>
              <a:t>Component</a:t>
            </a: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 </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For a group sustainability assurance engagement, an entity, business unit, function or business activity, or some combination thereof</a:t>
            </a:r>
            <a:r>
              <a:rPr kumimoji="0" lang="en-US" sz="2000" b="0" i="0" u="none" strike="noStrike" kern="1200" cap="none" spc="0" normalizeH="0" baseline="0" noProof="0">
                <a:ln>
                  <a:noFill/>
                </a:ln>
                <a:solidFill>
                  <a:srgbClr val="FF0000"/>
                </a:solidFill>
                <a:effectLst/>
                <a:uLnTx/>
                <a:uFillTx/>
                <a:latin typeface="Arial" panose="020B0604020202020204"/>
                <a:ea typeface="+mn-ea"/>
                <a:cs typeface="+mn-cs"/>
              </a:rPr>
              <a:t>, within the reporting boundary,  </a:t>
            </a:r>
            <a:r>
              <a:rPr kumimoji="0" lang="en-US" sz="2000" b="0" i="0" u="none" strike="noStrike" kern="1200" cap="none" spc="0" normalizeH="0" baseline="0" noProof="0">
                <a:ln>
                  <a:noFill/>
                </a:ln>
                <a:solidFill>
                  <a:srgbClr val="4A4A4A"/>
                </a:solidFill>
                <a:effectLst/>
                <a:uLnTx/>
                <a:uFillTx/>
                <a:latin typeface="Arial" panose="020B0604020202020204"/>
                <a:ea typeface="+mn-ea"/>
                <a:cs typeface="+mn-cs"/>
              </a:rPr>
              <a:t>determined by the group sustainability assurance firm for purposes of planning and performing assurance procedures in the group sustainability assurance engagement </a:t>
            </a:r>
          </a:p>
        </p:txBody>
      </p:sp>
      <p:sp>
        <p:nvSpPr>
          <p:cNvPr id="15" name="TextBox 14">
            <a:extLst>
              <a:ext uri="{FF2B5EF4-FFF2-40B4-BE49-F238E27FC236}">
                <a16:creationId xmlns:a16="http://schemas.microsoft.com/office/drawing/2014/main" id="{03F95CE2-FCD0-187D-80DA-B99D97D748E2}"/>
              </a:ext>
            </a:extLst>
          </p:cNvPr>
          <p:cNvSpPr txBox="1"/>
          <p:nvPr/>
        </p:nvSpPr>
        <p:spPr>
          <a:xfrm>
            <a:off x="6810998" y="5699464"/>
            <a:ext cx="3726796" cy="656886"/>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7721390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5183188" y="1357313"/>
            <a:ext cx="6172200" cy="450373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50</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586818" y="2207928"/>
            <a:ext cx="4435804" cy="3360738"/>
          </a:xfrm>
          <a:prstGeom prst="rect">
            <a:avLst/>
          </a:prstGeom>
        </p:spPr>
        <p:txBody>
          <a:bodyPr vert="horz" lIns="91440" tIns="45720" rIns="91440" bIns="45720" rtlCol="0">
            <a:normAutofit/>
          </a:bodyPr>
          <a:lstStyle/>
          <a:p>
            <a:pPr marR="0" lvl="0" fontAlgn="auto">
              <a:lnSpc>
                <a:spcPts val="2600"/>
              </a:lnSpc>
              <a:spcBef>
                <a:spcPts val="1000"/>
              </a:spcBef>
              <a:spcAft>
                <a:spcPts val="0"/>
              </a:spcAft>
              <a:buClrTx/>
              <a:buSzTx/>
              <a:tabLst/>
              <a:defRPr/>
            </a:pPr>
            <a:r>
              <a:rPr kumimoji="0" lang="en-US" sz="2000" b="0" i="0" u="none" strike="noStrike" cap="none" spc="0" normalizeH="0" baseline="0" noProof="0">
                <a:ln>
                  <a:noFill/>
                </a:ln>
                <a:solidFill>
                  <a:srgbClr val="4A4A4A"/>
                </a:solidFill>
                <a:effectLst/>
                <a:uLnTx/>
                <a:uFillTx/>
                <a:latin typeface="+mj-lt"/>
              </a:rPr>
              <a:t>Do IESBA members support the TF’s proposals regarding the proportion of fees for the audit and sustainability assurance engagement, including the proposed conforming and consequential revisions in paragraph 410.11 A2a in Part 4A</a:t>
            </a:r>
            <a:r>
              <a:rPr lang="en-US" sz="2000">
                <a:solidFill>
                  <a:srgbClr val="4A4A4A"/>
                </a:solidFill>
                <a:latin typeface="+mj-lt"/>
              </a:rPr>
              <a:t>?</a:t>
            </a:r>
            <a:endParaRPr kumimoji="0" lang="en-US" sz="2000" b="0" i="0" u="none" strike="noStrike" cap="none" spc="0" normalizeH="0" baseline="0" noProof="0">
              <a:ln>
                <a:noFill/>
              </a:ln>
              <a:solidFill>
                <a:srgbClr val="4A4A4A"/>
              </a:solidFill>
              <a:effectLst/>
              <a:uLnTx/>
              <a:uFillTx/>
              <a:latin typeface="+mj-lt"/>
            </a:endParaRP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Fees from a Sustainability Assurance Client</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11450327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0D6BBC-DD78-15C0-88C8-90C07AE13FD8}"/>
              </a:ext>
            </a:extLst>
          </p:cNvPr>
          <p:cNvSpPr>
            <a:spLocks noGrp="1"/>
          </p:cNvSpPr>
          <p:nvPr>
            <p:ph sz="half" idx="2"/>
          </p:nvPr>
        </p:nvSpPr>
        <p:spPr>
          <a:xfrm>
            <a:off x="838200" y="1733549"/>
            <a:ext cx="6284053" cy="4805363"/>
          </a:xfrm>
        </p:spPr>
        <p:txBody>
          <a:bodyPr>
            <a:normAutofit/>
          </a:bodyPr>
          <a:lstStyle/>
          <a:p>
            <a:pPr>
              <a:lnSpc>
                <a:spcPts val="2400"/>
              </a:lnSpc>
              <a:spcAft>
                <a:spcPts val="600"/>
              </a:spcAft>
            </a:pPr>
            <a:r>
              <a:rPr lang="en-US" sz="2200">
                <a:latin typeface="+mj-lt"/>
              </a:rPr>
              <a:t>Stakeholders provided only a few comments/ responses on this topic</a:t>
            </a:r>
          </a:p>
          <a:p>
            <a:pPr>
              <a:lnSpc>
                <a:spcPts val="2400"/>
              </a:lnSpc>
              <a:spcAft>
                <a:spcPts val="600"/>
              </a:spcAft>
            </a:pPr>
            <a:r>
              <a:rPr lang="en-US" sz="2200">
                <a:latin typeface="+mj-lt"/>
              </a:rPr>
              <a:t>A few questions about whether setting out rotations of individuals and not for firms is necessary in the context of SAE</a:t>
            </a:r>
          </a:p>
          <a:p>
            <a:pPr>
              <a:lnSpc>
                <a:spcPts val="2400"/>
              </a:lnSpc>
              <a:spcAft>
                <a:spcPts val="600"/>
              </a:spcAft>
            </a:pPr>
            <a:r>
              <a:rPr lang="en-US" sz="2200">
                <a:latin typeface="+mj-lt"/>
              </a:rPr>
              <a:t>Questions about how the firm should consider previous SAEs that were not under the scope of IIS in Part 5</a:t>
            </a:r>
          </a:p>
          <a:p>
            <a:pPr>
              <a:lnSpc>
                <a:spcPts val="2400"/>
              </a:lnSpc>
              <a:spcAft>
                <a:spcPts val="600"/>
              </a:spcAft>
            </a:pPr>
            <a:r>
              <a:rPr lang="en-US" sz="2200">
                <a:latin typeface="+mj-lt"/>
              </a:rPr>
              <a:t>Suggestions for transitional provisions  </a:t>
            </a:r>
          </a:p>
        </p:txBody>
      </p:sp>
      <p:sp>
        <p:nvSpPr>
          <p:cNvPr id="3" name="Slide Number Placeholder 2">
            <a:extLst>
              <a:ext uri="{FF2B5EF4-FFF2-40B4-BE49-F238E27FC236}">
                <a16:creationId xmlns:a16="http://schemas.microsoft.com/office/drawing/2014/main" id="{D466235F-A03C-3F75-8F6E-400A87A1DE1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8653BCFA-DB45-31FC-5698-B3505ABB59E3}"/>
              </a:ext>
            </a:extLst>
          </p:cNvPr>
          <p:cNvSpPr>
            <a:spLocks noGrp="1"/>
          </p:cNvSpPr>
          <p:nvPr>
            <p:ph type="title"/>
          </p:nvPr>
        </p:nvSpPr>
        <p:spPr/>
        <p:txBody>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Long Association </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1" u="none" strike="noStrike" kern="1200" cap="none" spc="0" normalizeH="0" baseline="0" noProof="0">
                <a:ln>
                  <a:noFill/>
                </a:ln>
                <a:solidFill>
                  <a:srgbClr val="FFFFFF"/>
                </a:solidFill>
                <a:effectLst/>
                <a:uLnTx/>
                <a:uFillTx/>
                <a:latin typeface="Arial" panose="020B0604020202020204"/>
                <a:ea typeface="+mj-ea"/>
                <a:cs typeface="+mj-cs"/>
              </a:rPr>
              <a:t>Feedback from Stakeholders</a:t>
            </a:r>
            <a:endParaRPr lang="en-US"/>
          </a:p>
        </p:txBody>
      </p:sp>
    </p:spTree>
    <p:extLst>
      <p:ext uri="{BB962C8B-B14F-4D97-AF65-F5344CB8AC3E}">
        <p14:creationId xmlns:p14="http://schemas.microsoft.com/office/powerpoint/2010/main" val="30120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824CC-EFD6-22FE-9773-90325C960E4D}"/>
              </a:ext>
            </a:extLst>
          </p:cNvPr>
          <p:cNvSpPr>
            <a:spLocks noGrp="1"/>
          </p:cNvSpPr>
          <p:nvPr>
            <p:ph type="title"/>
          </p:nvPr>
        </p:nvSpPr>
        <p:spPr/>
        <p:txBody>
          <a:bodyPr>
            <a:normAutofit/>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Long Association </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1" u="none" strike="noStrike" kern="1200" cap="none" spc="0" normalizeH="0" baseline="0" noProof="0">
                <a:ln>
                  <a:noFill/>
                </a:ln>
                <a:solidFill>
                  <a:srgbClr val="FFFFFF"/>
                </a:solidFill>
                <a:effectLst/>
                <a:uLnTx/>
                <a:uFillTx/>
                <a:latin typeface="Arial" panose="020B0604020202020204"/>
                <a:ea typeface="+mj-ea"/>
                <a:cs typeface="+mj-cs"/>
              </a:rPr>
              <a:t>TF Proposals</a:t>
            </a:r>
            <a:endParaRPr lang="en-US" i="1"/>
          </a:p>
        </p:txBody>
      </p:sp>
      <p:sp>
        <p:nvSpPr>
          <p:cNvPr id="3" name="Content Placeholder 2">
            <a:extLst>
              <a:ext uri="{FF2B5EF4-FFF2-40B4-BE49-F238E27FC236}">
                <a16:creationId xmlns:a16="http://schemas.microsoft.com/office/drawing/2014/main" id="{B66D5F82-475F-17E4-6900-895B144F7090}"/>
              </a:ext>
            </a:extLst>
          </p:cNvPr>
          <p:cNvSpPr>
            <a:spLocks noGrp="1"/>
          </p:cNvSpPr>
          <p:nvPr>
            <p:ph idx="1"/>
          </p:nvPr>
        </p:nvSpPr>
        <p:spPr>
          <a:xfrm>
            <a:off x="838200" y="1414463"/>
            <a:ext cx="10142989" cy="4762500"/>
          </a:xfrm>
        </p:spPr>
        <p:txBody>
          <a:bodyPr>
            <a:noAutofit/>
          </a:bodyPr>
          <a:lstStyle/>
          <a:p>
            <a:pPr>
              <a:lnSpc>
                <a:spcPts val="2400"/>
              </a:lnSpc>
              <a:spcBef>
                <a:spcPts val="600"/>
              </a:spcBef>
              <a:spcAft>
                <a:spcPts val="600"/>
              </a:spcAft>
            </a:pPr>
            <a:r>
              <a:rPr lang="en-US" sz="2000" b="1">
                <a:solidFill>
                  <a:srgbClr val="0070C0"/>
                </a:solidFill>
                <a:latin typeface="+mj-lt"/>
              </a:rPr>
              <a:t>New provision </a:t>
            </a:r>
            <a:r>
              <a:rPr lang="en-US" sz="2000">
                <a:latin typeface="+mj-lt"/>
              </a:rPr>
              <a:t>to specify the calculation of time-on period if key sustainability assurance leader participated in SAE that was not within the scope of the IIS in Part 5 (paragraph R5450.10a)</a:t>
            </a:r>
          </a:p>
          <a:p>
            <a:pPr lvl="1">
              <a:lnSpc>
                <a:spcPts val="2400"/>
              </a:lnSpc>
              <a:spcBef>
                <a:spcPts val="600"/>
              </a:spcBef>
              <a:spcAft>
                <a:spcPts val="600"/>
              </a:spcAft>
            </a:pPr>
            <a:r>
              <a:rPr lang="en-US" sz="1800">
                <a:latin typeface="+mj-lt"/>
              </a:rPr>
              <a:t>Same approach as for calculation of time-on period if individual participated in a SAE of a non-PIE</a:t>
            </a:r>
          </a:p>
          <a:p>
            <a:pPr lvl="1">
              <a:lnSpc>
                <a:spcPts val="2400"/>
              </a:lnSpc>
              <a:spcBef>
                <a:spcPts val="600"/>
              </a:spcBef>
              <a:spcAft>
                <a:spcPts val="600"/>
              </a:spcAft>
            </a:pPr>
            <a:r>
              <a:rPr lang="en-US" sz="1800">
                <a:latin typeface="+mj-lt"/>
              </a:rPr>
              <a:t>The firm is required to consider the time served on the SAE that is not within the scope of IIS in Part 5</a:t>
            </a:r>
          </a:p>
          <a:p>
            <a:pPr lvl="1">
              <a:lnSpc>
                <a:spcPts val="2400"/>
              </a:lnSpc>
              <a:spcBef>
                <a:spcPts val="600"/>
              </a:spcBef>
              <a:spcAft>
                <a:spcPts val="1200"/>
              </a:spcAft>
            </a:pPr>
            <a:r>
              <a:rPr lang="en-US" sz="1800">
                <a:latin typeface="+mj-lt"/>
              </a:rPr>
              <a:t>As an exception, if a key sustainability assurance leader has served more than 6 </a:t>
            </a:r>
            <a:r>
              <a:rPr lang="en-US" sz="1800" err="1">
                <a:latin typeface="+mj-lt"/>
              </a:rPr>
              <a:t>yrs</a:t>
            </a:r>
            <a:r>
              <a:rPr lang="en-US" sz="1800">
                <a:latin typeface="+mj-lt"/>
              </a:rPr>
              <a:t>, the individual can continue for max 2 more years with the concurrence of TCWG</a:t>
            </a:r>
          </a:p>
          <a:p>
            <a:pPr>
              <a:lnSpc>
                <a:spcPts val="2400"/>
              </a:lnSpc>
              <a:spcBef>
                <a:spcPts val="600"/>
              </a:spcBef>
              <a:spcAft>
                <a:spcPts val="600"/>
              </a:spcAft>
            </a:pPr>
            <a:r>
              <a:rPr lang="en-US" sz="2000">
                <a:latin typeface="+mj-lt"/>
              </a:rPr>
              <a:t>Same approach applies, as </a:t>
            </a:r>
            <a:r>
              <a:rPr lang="en-US" sz="2000" b="1">
                <a:solidFill>
                  <a:srgbClr val="0070C0"/>
                </a:solidFill>
                <a:latin typeface="+mj-lt"/>
              </a:rPr>
              <a:t>transition provision</a:t>
            </a:r>
            <a:r>
              <a:rPr lang="en-US" sz="2000">
                <a:latin typeface="+mj-lt"/>
              </a:rPr>
              <a:t>, to key sustainability assurance leaders who participated in a SAE of a PIE before the proposed effective date</a:t>
            </a:r>
          </a:p>
          <a:p>
            <a:pPr lvl="1"/>
            <a:endParaRPr lang="en-US"/>
          </a:p>
          <a:p>
            <a:endParaRPr lang="en-US"/>
          </a:p>
        </p:txBody>
      </p:sp>
      <p:sp>
        <p:nvSpPr>
          <p:cNvPr id="4" name="Slide Number Placeholder 3">
            <a:extLst>
              <a:ext uri="{FF2B5EF4-FFF2-40B4-BE49-F238E27FC236}">
                <a16:creationId xmlns:a16="http://schemas.microsoft.com/office/drawing/2014/main" id="{767DC236-8AB3-F4A0-D84B-4DCC3F3279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812150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824CC-EFD6-22FE-9773-90325C960E4D}"/>
              </a:ext>
            </a:extLst>
          </p:cNvPr>
          <p:cNvSpPr>
            <a:spLocks noGrp="1"/>
          </p:cNvSpPr>
          <p:nvPr>
            <p:ph type="title"/>
          </p:nvPr>
        </p:nvSpPr>
        <p:spPr/>
        <p:txBody>
          <a:bodyPr>
            <a:normAutofit/>
          </a:bodyPr>
          <a:lstStyle/>
          <a:p>
            <a: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t>Long Association </a:t>
            </a:r>
            <a:br>
              <a:rPr kumimoji="0" lang="en-US" sz="32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200" b="0" i="1" u="none" strike="noStrike" kern="1200" cap="none" spc="0" normalizeH="0" baseline="0" noProof="0">
                <a:ln>
                  <a:noFill/>
                </a:ln>
                <a:solidFill>
                  <a:srgbClr val="FFFFFF"/>
                </a:solidFill>
                <a:effectLst/>
                <a:uLnTx/>
                <a:uFillTx/>
                <a:latin typeface="Arial" panose="020B0604020202020204"/>
                <a:ea typeface="+mj-ea"/>
                <a:cs typeface="+mj-cs"/>
              </a:rPr>
              <a:t>TF’s Proposals</a:t>
            </a:r>
            <a:endParaRPr lang="en-US" i="1"/>
          </a:p>
        </p:txBody>
      </p:sp>
      <p:sp>
        <p:nvSpPr>
          <p:cNvPr id="3" name="Content Placeholder 2">
            <a:extLst>
              <a:ext uri="{FF2B5EF4-FFF2-40B4-BE49-F238E27FC236}">
                <a16:creationId xmlns:a16="http://schemas.microsoft.com/office/drawing/2014/main" id="{B66D5F82-475F-17E4-6900-895B144F7090}"/>
              </a:ext>
            </a:extLst>
          </p:cNvPr>
          <p:cNvSpPr>
            <a:spLocks noGrp="1"/>
          </p:cNvSpPr>
          <p:nvPr>
            <p:ph idx="1"/>
          </p:nvPr>
        </p:nvSpPr>
        <p:spPr>
          <a:xfrm>
            <a:off x="838200" y="1414463"/>
            <a:ext cx="10142989" cy="4762500"/>
          </a:xfrm>
        </p:spPr>
        <p:txBody>
          <a:bodyPr>
            <a:noAutofit/>
          </a:bodyPr>
          <a:lstStyle/>
          <a:p>
            <a:pPr lvl="1"/>
            <a:endParaRPr lang="en-US"/>
          </a:p>
          <a:p>
            <a:endParaRPr lang="en-US"/>
          </a:p>
        </p:txBody>
      </p:sp>
      <p:sp>
        <p:nvSpPr>
          <p:cNvPr id="4" name="Slide Number Placeholder 3">
            <a:extLst>
              <a:ext uri="{FF2B5EF4-FFF2-40B4-BE49-F238E27FC236}">
                <a16:creationId xmlns:a16="http://schemas.microsoft.com/office/drawing/2014/main" id="{767DC236-8AB3-F4A0-D84B-4DCC3F32796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B4EA0818-E0FB-B752-71F0-EDE8E30A31D0}"/>
              </a:ext>
            </a:extLst>
          </p:cNvPr>
          <p:cNvPicPr>
            <a:picLocks noChangeAspect="1"/>
          </p:cNvPicPr>
          <p:nvPr/>
        </p:nvPicPr>
        <p:blipFill>
          <a:blip r:embed="rId3"/>
          <a:stretch>
            <a:fillRect/>
          </a:stretch>
        </p:blipFill>
        <p:spPr>
          <a:xfrm>
            <a:off x="628482" y="1235076"/>
            <a:ext cx="8096852" cy="4023665"/>
          </a:xfrm>
          <a:prstGeom prst="rect">
            <a:avLst/>
          </a:prstGeom>
        </p:spPr>
      </p:pic>
      <p:pic>
        <p:nvPicPr>
          <p:cNvPr id="8" name="Picture 7">
            <a:extLst>
              <a:ext uri="{FF2B5EF4-FFF2-40B4-BE49-F238E27FC236}">
                <a16:creationId xmlns:a16="http://schemas.microsoft.com/office/drawing/2014/main" id="{CB1D7FDF-1CC5-A563-885D-221BC20BE67F}"/>
              </a:ext>
            </a:extLst>
          </p:cNvPr>
          <p:cNvPicPr>
            <a:picLocks noChangeAspect="1"/>
          </p:cNvPicPr>
          <p:nvPr/>
        </p:nvPicPr>
        <p:blipFill>
          <a:blip r:embed="rId4"/>
          <a:stretch>
            <a:fillRect/>
          </a:stretch>
        </p:blipFill>
        <p:spPr>
          <a:xfrm>
            <a:off x="1666875" y="5438128"/>
            <a:ext cx="7144184" cy="1014229"/>
          </a:xfrm>
          <a:prstGeom prst="rect">
            <a:avLst/>
          </a:prstGeom>
        </p:spPr>
      </p:pic>
    </p:spTree>
    <p:extLst>
      <p:ext uri="{BB962C8B-B14F-4D97-AF65-F5344CB8AC3E}">
        <p14:creationId xmlns:p14="http://schemas.microsoft.com/office/powerpoint/2010/main" val="8900583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209" r="3" b="3411"/>
          <a:stretch/>
        </p:blipFill>
        <p:spPr>
          <a:xfrm>
            <a:off x="6188733" y="1598995"/>
            <a:ext cx="5587353" cy="4076985"/>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effectLst/>
                <a:uLnTx/>
                <a:uFillTx/>
              </a:rPr>
              <a:pPr marR="0" lvl="0" indent="0" fontAlgn="auto">
                <a:spcBef>
                  <a:spcPts val="0"/>
                </a:spcBef>
                <a:spcAft>
                  <a:spcPts val="600"/>
                </a:spcAft>
                <a:buClrTx/>
                <a:buSzTx/>
                <a:buFontTx/>
                <a:buNone/>
                <a:tabLst/>
                <a:defRPr/>
              </a:pPr>
              <a:t>54</a:t>
            </a:fld>
            <a:endParaRPr kumimoji="0" lang="en-US" b="0" i="0" u="none" strike="noStrike" cap="none" spc="0" normalizeH="0" baseline="0" noProof="0">
              <a:ln>
                <a:noFill/>
              </a:ln>
              <a:effectLst/>
              <a:uLnTx/>
              <a:uFillTx/>
            </a:endParaRPr>
          </a:p>
        </p:txBody>
      </p:sp>
      <p:sp>
        <p:nvSpPr>
          <p:cNvPr id="6" name="TextBox 5">
            <a:extLst>
              <a:ext uri="{FF2B5EF4-FFF2-40B4-BE49-F238E27FC236}">
                <a16:creationId xmlns:a16="http://schemas.microsoft.com/office/drawing/2014/main" id="{8B4F7782-F9D7-BC22-9FFF-1DC11615312C}"/>
              </a:ext>
            </a:extLst>
          </p:cNvPr>
          <p:cNvSpPr txBox="1"/>
          <p:nvPr/>
        </p:nvSpPr>
        <p:spPr>
          <a:xfrm>
            <a:off x="838200" y="1965960"/>
            <a:ext cx="5048250" cy="3787933"/>
          </a:xfrm>
          <a:prstGeom prst="rect">
            <a:avLst/>
          </a:prstGeom>
        </p:spPr>
        <p:txBody>
          <a:bodyPr vert="horz" lIns="91440" tIns="45720" rIns="91440" bIns="45720" rtlCol="0">
            <a:normAutofit/>
          </a:bodyPr>
          <a:lstStyle/>
          <a:p>
            <a:pPr marR="0" lvl="0" fontAlgn="auto">
              <a:lnSpc>
                <a:spcPts val="2400"/>
              </a:lnSpc>
              <a:spcBef>
                <a:spcPts val="1000"/>
              </a:spcBef>
              <a:spcAft>
                <a:spcPts val="600"/>
              </a:spcAft>
              <a:buClrTx/>
              <a:buSzTx/>
              <a:tabLst/>
              <a:defRPr/>
            </a:pPr>
            <a:r>
              <a:rPr kumimoji="0" lang="en-US" sz="2000" b="0" i="0" u="none" strike="noStrike" cap="none" spc="0" normalizeH="0" baseline="0" noProof="0">
                <a:ln>
                  <a:noFill/>
                </a:ln>
                <a:solidFill>
                  <a:srgbClr val="4A4A4A"/>
                </a:solidFill>
                <a:effectLst/>
                <a:uLnTx/>
                <a:uFillTx/>
                <a:latin typeface="+mj-lt"/>
              </a:rPr>
              <a:t>IESBA members are asked to share views on the TF’s proposals regarding long association of individuals participating in sustainability assurance engagements, including: </a:t>
            </a:r>
          </a:p>
          <a:p>
            <a:pPr marL="228600" marR="0" lvl="0" indent="-228600" fontAlgn="auto">
              <a:lnSpc>
                <a:spcPts val="2400"/>
              </a:lnSpc>
              <a:spcBef>
                <a:spcPts val="10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The proposed paragraph in R5540.10a</a:t>
            </a:r>
          </a:p>
          <a:p>
            <a:pPr marL="228600" marR="0" lvl="0" indent="-228600" fontAlgn="auto">
              <a:lnSpc>
                <a:spcPts val="2400"/>
              </a:lnSpc>
              <a:spcBef>
                <a:spcPts val="1000"/>
              </a:spcBef>
              <a:spcAft>
                <a:spcPts val="600"/>
              </a:spcAft>
              <a:buClrTx/>
              <a:buSzTx/>
              <a:buFont typeface="Arial" panose="020B0604020202020204" pitchFamily="34" charset="0"/>
              <a:buChar char="•"/>
              <a:tabLst/>
              <a:defRPr/>
            </a:pPr>
            <a:r>
              <a:rPr kumimoji="0" lang="en-US" b="0" i="0" u="none" strike="noStrike" cap="none" spc="0" normalizeH="0" baseline="0" noProof="0">
                <a:ln>
                  <a:noFill/>
                </a:ln>
                <a:solidFill>
                  <a:srgbClr val="4A4A4A"/>
                </a:solidFill>
                <a:effectLst/>
                <a:uLnTx/>
                <a:uFillTx/>
                <a:latin typeface="+mj-lt"/>
              </a:rPr>
              <a:t>The proposed transitional provision</a:t>
            </a:r>
          </a:p>
        </p:txBody>
      </p:sp>
      <p:sp>
        <p:nvSpPr>
          <p:cNvPr id="9" name="TextBox 8">
            <a:extLst>
              <a:ext uri="{FF2B5EF4-FFF2-40B4-BE49-F238E27FC236}">
                <a16:creationId xmlns:a16="http://schemas.microsoft.com/office/drawing/2014/main" id="{8F7483CA-F585-3B62-7412-8B16D63CDF29}"/>
              </a:ext>
            </a:extLst>
          </p:cNvPr>
          <p:cNvSpPr txBox="1"/>
          <p:nvPr/>
        </p:nvSpPr>
        <p:spPr>
          <a:xfrm>
            <a:off x="838200" y="36374"/>
            <a:ext cx="10515600" cy="1068518"/>
          </a:xfrm>
          <a:prstGeom prst="rect">
            <a:avLst/>
          </a:prstGeom>
        </p:spPr>
        <p:txBody>
          <a:bodyPr vert="horz" lIns="91440" tIns="45720" rIns="91440" bIns="45720" rtlCol="0" anchor="ctr">
            <a:normAutofit/>
          </a:bodyPr>
          <a:lstStyle/>
          <a:p>
            <a:pPr lvl="0" hangingPunct="0">
              <a:spcBef>
                <a:spcPct val="0"/>
              </a:spcBef>
              <a:spcAft>
                <a:spcPts val="600"/>
              </a:spcAft>
              <a:defRPr/>
            </a:pPr>
            <a:r>
              <a:rPr kumimoji="0" lang="en-US" sz="3600" i="0" u="none" strike="noStrike" kern="1200" cap="none" spc="0" normalizeH="0" baseline="0" noProof="0">
                <a:ln>
                  <a:noFill/>
                </a:ln>
                <a:solidFill>
                  <a:schemeClr val="bg1"/>
                </a:solidFill>
                <a:effectLst/>
                <a:uLnTx/>
                <a:uFillTx/>
                <a:latin typeface="+mj-lt"/>
                <a:ea typeface="+mj-ea"/>
                <a:cs typeface="+mj-cs"/>
              </a:rPr>
              <a:t>Long Association</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3803513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15FA-C8CA-1DBC-3FCC-7A152E5BE50E}"/>
              </a:ext>
            </a:extLst>
          </p:cNvPr>
          <p:cNvSpPr>
            <a:spLocks noGrp="1"/>
          </p:cNvSpPr>
          <p:nvPr>
            <p:ph type="title"/>
          </p:nvPr>
        </p:nvSpPr>
        <p:spPr/>
        <p:txBody>
          <a:bodyPr>
            <a:normAutofit/>
          </a:bodyPr>
          <a:lstStyle/>
          <a:p>
            <a:r>
              <a:rPr lang="en-US" sz="3600">
                <a:latin typeface="+mj-lt"/>
              </a:rPr>
              <a:t>Group Components</a:t>
            </a:r>
          </a:p>
        </p:txBody>
      </p:sp>
      <p:sp>
        <p:nvSpPr>
          <p:cNvPr id="3" name="Content Placeholder 2">
            <a:extLst>
              <a:ext uri="{FF2B5EF4-FFF2-40B4-BE49-F238E27FC236}">
                <a16:creationId xmlns:a16="http://schemas.microsoft.com/office/drawing/2014/main" id="{033CC577-0DF6-4927-F4A9-440ED6547343}"/>
              </a:ext>
            </a:extLst>
          </p:cNvPr>
          <p:cNvSpPr>
            <a:spLocks noGrp="1"/>
          </p:cNvSpPr>
          <p:nvPr>
            <p:ph idx="1"/>
          </p:nvPr>
        </p:nvSpPr>
        <p:spPr>
          <a:xfrm>
            <a:off x="838199" y="1414462"/>
            <a:ext cx="6871284" cy="4941887"/>
          </a:xfrm>
        </p:spPr>
        <p:txBody>
          <a:bodyPr>
            <a:noAutofit/>
          </a:bodyPr>
          <a:lstStyle/>
          <a:p>
            <a:pPr marL="0" indent="0">
              <a:spcBef>
                <a:spcPts val="600"/>
              </a:spcBef>
              <a:spcAft>
                <a:spcPts val="600"/>
              </a:spcAft>
              <a:buNone/>
            </a:pPr>
            <a:r>
              <a:rPr lang="en-US" sz="1800" b="1">
                <a:latin typeface="+mj-lt"/>
              </a:rPr>
              <a:t>A group component is a component within the reporting entity’s operational control.</a:t>
            </a:r>
          </a:p>
          <a:p>
            <a:pPr>
              <a:spcBef>
                <a:spcPts val="600"/>
              </a:spcBef>
              <a:spcAft>
                <a:spcPts val="600"/>
              </a:spcAft>
            </a:pPr>
            <a:r>
              <a:rPr lang="en-US" sz="1800">
                <a:latin typeface="+mj-lt"/>
              </a:rPr>
              <a:t>When a group component is:</a:t>
            </a:r>
          </a:p>
          <a:p>
            <a:pPr marL="741363" lvl="1" indent="-457200">
              <a:spcBef>
                <a:spcPts val="600"/>
              </a:spcBef>
              <a:spcAft>
                <a:spcPts val="600"/>
              </a:spcAft>
              <a:buNone/>
            </a:pPr>
            <a:r>
              <a:rPr lang="en-US" sz="1800">
                <a:latin typeface="+mj-lt"/>
              </a:rPr>
              <a:t>(a)	</a:t>
            </a:r>
            <a:r>
              <a:rPr lang="en-US" sz="1800" u="sng">
                <a:latin typeface="+mj-lt"/>
              </a:rPr>
              <a:t>A legal entity</a:t>
            </a:r>
            <a:r>
              <a:rPr lang="en-US" sz="1800">
                <a:latin typeface="+mj-lt"/>
              </a:rPr>
              <a:t>, it is the entity and any related entities over which the entity has direct or indirect control; or</a:t>
            </a:r>
          </a:p>
          <a:p>
            <a:pPr marL="741363" lvl="1" indent="-457200">
              <a:spcBef>
                <a:spcPts val="600"/>
              </a:spcBef>
              <a:spcAft>
                <a:spcPts val="600"/>
              </a:spcAft>
              <a:buNone/>
            </a:pPr>
            <a:r>
              <a:rPr lang="en-US" sz="1800">
                <a:latin typeface="+mj-lt"/>
              </a:rPr>
              <a:t>(b)	</a:t>
            </a:r>
            <a:r>
              <a:rPr lang="en-US" sz="1800" u="sng">
                <a:latin typeface="+mj-lt"/>
              </a:rPr>
              <a:t>A business unit, function or business activity</a:t>
            </a:r>
            <a:r>
              <a:rPr lang="en-US" sz="1800">
                <a:latin typeface="+mj-lt"/>
              </a:rPr>
              <a:t> (or some combination thereof), it is the legal entity or entities to which the business unit belongs or in which the function or business activity is being performed.</a:t>
            </a:r>
          </a:p>
          <a:p>
            <a:pPr>
              <a:spcBef>
                <a:spcPts val="600"/>
              </a:spcBef>
              <a:spcAft>
                <a:spcPts val="600"/>
              </a:spcAft>
            </a:pPr>
            <a:r>
              <a:rPr lang="en-US" sz="1800" b="1">
                <a:latin typeface="+mj-lt"/>
              </a:rPr>
              <a:t>Operational control </a:t>
            </a:r>
            <a:r>
              <a:rPr lang="en-US" sz="1800">
                <a:latin typeface="+mj-lt"/>
              </a:rPr>
              <a:t>is determined by the applicable sustainability reporting framework and may be defined or described in different ways</a:t>
            </a:r>
          </a:p>
          <a:p>
            <a:pPr lvl="1">
              <a:spcBef>
                <a:spcPts val="600"/>
              </a:spcBef>
              <a:spcAft>
                <a:spcPts val="600"/>
              </a:spcAft>
            </a:pPr>
            <a:r>
              <a:rPr lang="en-US" sz="1800">
                <a:latin typeface="+mj-lt"/>
              </a:rPr>
              <a:t>For example, certain sustainability reporting frameworks may define operational control as the reporting entity’s ability to direct the operational activities and relationships of another entity, or a site, operation or asset.</a:t>
            </a:r>
          </a:p>
        </p:txBody>
      </p:sp>
      <p:sp>
        <p:nvSpPr>
          <p:cNvPr id="4" name="Slide Number Placeholder 3">
            <a:extLst>
              <a:ext uri="{FF2B5EF4-FFF2-40B4-BE49-F238E27FC236}">
                <a16:creationId xmlns:a16="http://schemas.microsoft.com/office/drawing/2014/main" id="{76893405-32E4-C1FF-C359-789BCF7345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5" name="Rectangle: Rounded Corners 4">
            <a:extLst>
              <a:ext uri="{FF2B5EF4-FFF2-40B4-BE49-F238E27FC236}">
                <a16:creationId xmlns:a16="http://schemas.microsoft.com/office/drawing/2014/main" id="{1654FE62-FA6D-BD7E-7EF5-B9C5656E8862}"/>
              </a:ext>
            </a:extLst>
          </p:cNvPr>
          <p:cNvSpPr/>
          <p:nvPr/>
        </p:nvSpPr>
        <p:spPr>
          <a:xfrm>
            <a:off x="7985620" y="1476644"/>
            <a:ext cx="3825380" cy="185724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The group client definition includes </a:t>
            </a:r>
            <a:r>
              <a:rPr lang="en-US" sz="2000" b="1">
                <a:solidFill>
                  <a:schemeClr val="bg1"/>
                </a:solidFill>
                <a:latin typeface="+mj-lt"/>
              </a:rPr>
              <a:t>group components at which assurance work is performed</a:t>
            </a:r>
          </a:p>
        </p:txBody>
      </p:sp>
      <p:sp>
        <p:nvSpPr>
          <p:cNvPr id="7" name="Rectangle: Rounded Corners 6">
            <a:extLst>
              <a:ext uri="{FF2B5EF4-FFF2-40B4-BE49-F238E27FC236}">
                <a16:creationId xmlns:a16="http://schemas.microsoft.com/office/drawing/2014/main" id="{9E16CA1A-78E8-C50A-35DB-9A6121BAE9F7}"/>
              </a:ext>
            </a:extLst>
          </p:cNvPr>
          <p:cNvSpPr/>
          <p:nvPr/>
        </p:nvSpPr>
        <p:spPr>
          <a:xfrm>
            <a:off x="8195345" y="3992517"/>
            <a:ext cx="3741490" cy="185724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The independence considerations in IESSA applicable </a:t>
            </a:r>
            <a:r>
              <a:rPr lang="en-US" sz="2000" err="1">
                <a:solidFill>
                  <a:schemeClr val="bg1"/>
                </a:solidFill>
                <a:latin typeface="+mj-lt"/>
              </a:rPr>
              <a:t>wrt</a:t>
            </a:r>
            <a:r>
              <a:rPr lang="en-US" sz="2000">
                <a:solidFill>
                  <a:schemeClr val="bg1"/>
                </a:solidFill>
                <a:latin typeface="+mj-lt"/>
              </a:rPr>
              <a:t> a (group) client also apply to a group component </a:t>
            </a:r>
          </a:p>
        </p:txBody>
      </p:sp>
    </p:spTree>
    <p:extLst>
      <p:ext uri="{BB962C8B-B14F-4D97-AF65-F5344CB8AC3E}">
        <p14:creationId xmlns:p14="http://schemas.microsoft.com/office/powerpoint/2010/main" val="2966053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15FA-C8CA-1DBC-3FCC-7A152E5BE50E}"/>
              </a:ext>
            </a:extLst>
          </p:cNvPr>
          <p:cNvSpPr>
            <a:spLocks noGrp="1"/>
          </p:cNvSpPr>
          <p:nvPr>
            <p:ph type="title"/>
          </p:nvPr>
        </p:nvSpPr>
        <p:spPr/>
        <p:txBody>
          <a:bodyPr>
            <a:normAutofit/>
          </a:bodyPr>
          <a:lstStyle/>
          <a:p>
            <a:r>
              <a:rPr lang="en-US" sz="3600">
                <a:latin typeface="+mj-lt"/>
              </a:rPr>
              <a:t>Value Chain Components</a:t>
            </a:r>
          </a:p>
        </p:txBody>
      </p:sp>
      <p:sp>
        <p:nvSpPr>
          <p:cNvPr id="3" name="Content Placeholder 2">
            <a:extLst>
              <a:ext uri="{FF2B5EF4-FFF2-40B4-BE49-F238E27FC236}">
                <a16:creationId xmlns:a16="http://schemas.microsoft.com/office/drawing/2014/main" id="{033CC577-0DF6-4927-F4A9-440ED6547343}"/>
              </a:ext>
            </a:extLst>
          </p:cNvPr>
          <p:cNvSpPr>
            <a:spLocks noGrp="1"/>
          </p:cNvSpPr>
          <p:nvPr>
            <p:ph idx="1"/>
          </p:nvPr>
        </p:nvSpPr>
        <p:spPr>
          <a:xfrm>
            <a:off x="838200" y="1552965"/>
            <a:ext cx="6296378" cy="5168510"/>
          </a:xfrm>
        </p:spPr>
        <p:txBody>
          <a:bodyPr>
            <a:noAutofit/>
          </a:bodyPr>
          <a:lstStyle/>
          <a:p>
            <a:pPr marL="0" indent="0">
              <a:spcBef>
                <a:spcPts val="600"/>
              </a:spcBef>
              <a:spcAft>
                <a:spcPts val="600"/>
              </a:spcAft>
              <a:buNone/>
            </a:pPr>
            <a:r>
              <a:rPr lang="en-US" sz="2000" b="1">
                <a:latin typeface="+mj-lt"/>
              </a:rPr>
              <a:t>A value chain component is a component outside the reporting entity’s operational control.</a:t>
            </a:r>
          </a:p>
          <a:p>
            <a:pPr>
              <a:spcBef>
                <a:spcPts val="600"/>
              </a:spcBef>
              <a:spcAft>
                <a:spcPts val="600"/>
              </a:spcAft>
            </a:pPr>
            <a:r>
              <a:rPr lang="en-US" sz="2000">
                <a:latin typeface="+mj-lt"/>
              </a:rPr>
              <a:t>When a value chain component is:</a:t>
            </a:r>
          </a:p>
          <a:p>
            <a:pPr marL="795338" lvl="1" indent="-503238">
              <a:spcBef>
                <a:spcPts val="600"/>
              </a:spcBef>
              <a:spcAft>
                <a:spcPts val="600"/>
              </a:spcAft>
              <a:buNone/>
            </a:pPr>
            <a:r>
              <a:rPr lang="en-US" sz="2000">
                <a:latin typeface="+mj-lt"/>
              </a:rPr>
              <a:t>(a)	</a:t>
            </a:r>
            <a:r>
              <a:rPr lang="en-US" sz="2000" u="sng">
                <a:latin typeface="+mj-lt"/>
              </a:rPr>
              <a:t>A legal entity</a:t>
            </a:r>
            <a:r>
              <a:rPr lang="en-US" sz="2000">
                <a:latin typeface="+mj-lt"/>
              </a:rPr>
              <a:t>, it is the entity; or</a:t>
            </a:r>
          </a:p>
          <a:p>
            <a:pPr marL="795338" lvl="1" indent="-503238">
              <a:spcBef>
                <a:spcPts val="600"/>
              </a:spcBef>
              <a:spcAft>
                <a:spcPts val="600"/>
              </a:spcAft>
              <a:buNone/>
            </a:pPr>
            <a:r>
              <a:rPr lang="en-US" sz="2000">
                <a:latin typeface="+mj-lt"/>
              </a:rPr>
              <a:t>(b)	</a:t>
            </a:r>
            <a:r>
              <a:rPr lang="en-US" sz="2000" u="sng">
                <a:latin typeface="+mj-lt"/>
              </a:rPr>
              <a:t>A business unit, function or business activity </a:t>
            </a:r>
            <a:r>
              <a:rPr lang="en-US" sz="2000">
                <a:latin typeface="+mj-lt"/>
              </a:rPr>
              <a:t>(or some combination thereof), it is the legal entity or entities to which the business unit belongs or in which the function or business activity is being performed.</a:t>
            </a:r>
          </a:p>
          <a:p>
            <a:pPr>
              <a:spcBef>
                <a:spcPts val="600"/>
              </a:spcBef>
              <a:spcAft>
                <a:spcPts val="600"/>
              </a:spcAft>
            </a:pPr>
            <a:r>
              <a:rPr lang="en-US" sz="2000">
                <a:latin typeface="+mj-lt"/>
              </a:rPr>
              <a:t>Glossary still defines “value chain” for purposes of ethics standards​</a:t>
            </a:r>
          </a:p>
        </p:txBody>
      </p:sp>
      <p:sp>
        <p:nvSpPr>
          <p:cNvPr id="4" name="Slide Number Placeholder 3">
            <a:extLst>
              <a:ext uri="{FF2B5EF4-FFF2-40B4-BE49-F238E27FC236}">
                <a16:creationId xmlns:a16="http://schemas.microsoft.com/office/drawing/2014/main" id="{76893405-32E4-C1FF-C359-789BCF7345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A85DAB84-4005-FD25-99A1-92E1A0752FB7}"/>
              </a:ext>
            </a:extLst>
          </p:cNvPr>
          <p:cNvSpPr/>
          <p:nvPr/>
        </p:nvSpPr>
        <p:spPr>
          <a:xfrm>
            <a:off x="7497987" y="1416819"/>
            <a:ext cx="4328498" cy="136504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a:solidFill>
                  <a:schemeClr val="bg1"/>
                </a:solidFill>
                <a:latin typeface="+mj-lt"/>
              </a:rPr>
              <a:t>The group sustainability assurance client definition does</a:t>
            </a:r>
            <a:r>
              <a:rPr lang="en-US" i="1">
                <a:solidFill>
                  <a:schemeClr val="bg1"/>
                </a:solidFill>
                <a:latin typeface="+mj-lt"/>
              </a:rPr>
              <a:t> </a:t>
            </a:r>
            <a:r>
              <a:rPr lang="en-US" u="sng">
                <a:solidFill>
                  <a:schemeClr val="bg1"/>
                </a:solidFill>
                <a:latin typeface="+mj-lt"/>
              </a:rPr>
              <a:t>not</a:t>
            </a:r>
            <a:r>
              <a:rPr lang="en-US">
                <a:solidFill>
                  <a:schemeClr val="bg1"/>
                </a:solidFill>
                <a:latin typeface="+mj-lt"/>
              </a:rPr>
              <a:t> include value chain components </a:t>
            </a:r>
          </a:p>
        </p:txBody>
      </p:sp>
      <p:sp>
        <p:nvSpPr>
          <p:cNvPr id="5" name="Rectangle: Rounded Corners 4">
            <a:extLst>
              <a:ext uri="{FF2B5EF4-FFF2-40B4-BE49-F238E27FC236}">
                <a16:creationId xmlns:a16="http://schemas.microsoft.com/office/drawing/2014/main" id="{5F048473-D9F1-DE43-9033-9EA8BB09590F}"/>
              </a:ext>
            </a:extLst>
          </p:cNvPr>
          <p:cNvSpPr/>
          <p:nvPr/>
        </p:nvSpPr>
        <p:spPr>
          <a:xfrm>
            <a:off x="7497987" y="4693173"/>
            <a:ext cx="4328498" cy="151516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IESSA sets out specific independence considerations when assurance work is performed at a value chain entity</a:t>
            </a:r>
          </a:p>
        </p:txBody>
      </p:sp>
      <p:sp>
        <p:nvSpPr>
          <p:cNvPr id="7" name="Rectangle: Rounded Corners 6">
            <a:extLst>
              <a:ext uri="{FF2B5EF4-FFF2-40B4-BE49-F238E27FC236}">
                <a16:creationId xmlns:a16="http://schemas.microsoft.com/office/drawing/2014/main" id="{2503BE44-9B98-3AB4-5D5D-37E512411C90}"/>
              </a:ext>
            </a:extLst>
          </p:cNvPr>
          <p:cNvSpPr/>
          <p:nvPr/>
        </p:nvSpPr>
        <p:spPr>
          <a:xfrm>
            <a:off x="7497987" y="2979936"/>
            <a:ext cx="4328498" cy="151516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The independence considerations in IESSA applicable </a:t>
            </a:r>
            <a:r>
              <a:rPr kumimoji="0" lang="en-US" sz="1800" b="0" i="0" u="none" strike="noStrike" kern="1200" cap="none" spc="0" normalizeH="0" baseline="0" noProof="0" err="1">
                <a:ln>
                  <a:noFill/>
                </a:ln>
                <a:solidFill>
                  <a:srgbClr val="FFFFFF"/>
                </a:solidFill>
                <a:effectLst/>
                <a:uLnTx/>
                <a:uFillTx/>
                <a:latin typeface="Arial" panose="020B0604020202020204"/>
                <a:ea typeface="+mn-ea"/>
                <a:cs typeface="+mn-cs"/>
              </a:rPr>
              <a:t>wrt</a:t>
            </a: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 a (group) client do not apply to a value chain component</a:t>
            </a:r>
          </a:p>
        </p:txBody>
      </p:sp>
    </p:spTree>
    <p:extLst>
      <p:ext uri="{BB962C8B-B14F-4D97-AF65-F5344CB8AC3E}">
        <p14:creationId xmlns:p14="http://schemas.microsoft.com/office/powerpoint/2010/main" val="2905215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Yellow and blue symbols">
            <a:extLst>
              <a:ext uri="{FF2B5EF4-FFF2-40B4-BE49-F238E27FC236}">
                <a16:creationId xmlns:a16="http://schemas.microsoft.com/office/drawing/2014/main" id="{0B57E8E5-2AFA-EDF0-49C0-CB6E50A93196}"/>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1209" r="3" b="3411"/>
          <a:stretch/>
        </p:blipFill>
        <p:spPr>
          <a:xfrm>
            <a:off x="6291853" y="1722438"/>
            <a:ext cx="5204489" cy="3797617"/>
          </a:xfrm>
          <a:prstGeom prst="rect">
            <a:avLst/>
          </a:prstGeom>
          <a:noFill/>
          <a:ln>
            <a:noFill/>
          </a:ln>
          <a:effectLst>
            <a:softEdge rad="112500"/>
          </a:effectLst>
        </p:spPr>
      </p:pic>
      <p:sp>
        <p:nvSpPr>
          <p:cNvPr id="2" name="Slide Number Placeholder 1">
            <a:extLst>
              <a:ext uri="{FF2B5EF4-FFF2-40B4-BE49-F238E27FC236}">
                <a16:creationId xmlns:a16="http://schemas.microsoft.com/office/drawing/2014/main" id="{D3034418-DB05-F713-2303-39DA53F1186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smtClean="0"/>
              <a:pPr>
                <a:spcAft>
                  <a:spcPts val="600"/>
                </a:spcAft>
              </a:pPr>
              <a:t>8</a:t>
            </a:fld>
            <a:endParaRPr lang="en-US"/>
          </a:p>
        </p:txBody>
      </p:sp>
      <p:sp>
        <p:nvSpPr>
          <p:cNvPr id="6" name="TextBox 5">
            <a:extLst>
              <a:ext uri="{FF2B5EF4-FFF2-40B4-BE49-F238E27FC236}">
                <a16:creationId xmlns:a16="http://schemas.microsoft.com/office/drawing/2014/main" id="{8B4F7782-F9D7-BC22-9FFF-1DC11615312C}"/>
              </a:ext>
            </a:extLst>
          </p:cNvPr>
          <p:cNvSpPr txBox="1"/>
          <p:nvPr/>
        </p:nvSpPr>
        <p:spPr>
          <a:xfrm>
            <a:off x="695658" y="1510403"/>
            <a:ext cx="5204488" cy="4506084"/>
          </a:xfrm>
          <a:prstGeom prst="rect">
            <a:avLst/>
          </a:prstGeom>
        </p:spPr>
        <p:txBody>
          <a:bodyPr vert="horz" lIns="91440" tIns="45720" rIns="91440" bIns="45720" rtlCol="0">
            <a:noAutofit/>
          </a:bodyPr>
          <a:lstStyle/>
          <a:p>
            <a:pPr marL="228600" indent="-228600">
              <a:lnSpc>
                <a:spcPct val="90000"/>
              </a:lnSpc>
              <a:spcBef>
                <a:spcPts val="1000"/>
              </a:spcBef>
              <a:buFont typeface="Arial" panose="020B0604020202020204" pitchFamily="34" charset="0"/>
              <a:buChar char="•"/>
            </a:pPr>
            <a:r>
              <a:rPr lang="en-US" sz="2000">
                <a:solidFill>
                  <a:srgbClr val="4A4A4A"/>
                </a:solidFill>
                <a:latin typeface="+mj-lt"/>
              </a:rPr>
              <a:t>Do IESBA members continue to support retaining in IESSA the provisions specifically addressing group sustainability assurance engagements?</a:t>
            </a:r>
          </a:p>
          <a:p>
            <a:pPr marL="228600" indent="-228600">
              <a:lnSpc>
                <a:spcPct val="90000"/>
              </a:lnSpc>
              <a:buFont typeface="Arial" panose="020B0604020202020204" pitchFamily="34" charset="0"/>
              <a:buChar char="•"/>
            </a:pPr>
            <a:endParaRPr lang="en-US" sz="2000">
              <a:solidFill>
                <a:srgbClr val="4A4A4A"/>
              </a:solidFill>
              <a:latin typeface="+mj-lt"/>
            </a:endParaRPr>
          </a:p>
          <a:p>
            <a:pPr marL="228600" indent="-228600">
              <a:lnSpc>
                <a:spcPct val="90000"/>
              </a:lnSpc>
              <a:spcBef>
                <a:spcPts val="1000"/>
              </a:spcBef>
              <a:buFont typeface="Arial" panose="020B0604020202020204" pitchFamily="34" charset="0"/>
              <a:buChar char="•"/>
            </a:pPr>
            <a:r>
              <a:rPr lang="en-US" sz="2000">
                <a:solidFill>
                  <a:srgbClr val="4A4A4A"/>
                </a:solidFill>
                <a:latin typeface="+mj-lt"/>
              </a:rPr>
              <a:t>Do IESBA members concur with the group-related definitions developed in coordination with IAASB?</a:t>
            </a:r>
          </a:p>
          <a:p>
            <a:pPr marL="228600" indent="-228600">
              <a:lnSpc>
                <a:spcPct val="90000"/>
              </a:lnSpc>
              <a:buFont typeface="Arial" panose="020B0604020202020204" pitchFamily="34" charset="0"/>
              <a:buChar char="•"/>
            </a:pPr>
            <a:endParaRPr lang="en-US" sz="2000">
              <a:solidFill>
                <a:srgbClr val="4A4A4A"/>
              </a:solidFill>
              <a:latin typeface="+mj-lt"/>
            </a:endParaRPr>
          </a:p>
          <a:p>
            <a:pPr marL="228600" indent="-228600">
              <a:lnSpc>
                <a:spcPct val="90000"/>
              </a:lnSpc>
              <a:spcBef>
                <a:spcPts val="1000"/>
              </a:spcBef>
              <a:buFont typeface="Arial" panose="020B0604020202020204" pitchFamily="34" charset="0"/>
              <a:buChar char="•"/>
            </a:pPr>
            <a:r>
              <a:rPr lang="en-US" sz="2000">
                <a:solidFill>
                  <a:srgbClr val="4A4A4A"/>
                </a:solidFill>
                <a:latin typeface="+mj-lt"/>
              </a:rPr>
              <a:t>Do IESBA members support the alignment of the concept of “component” (including group and value chain components) in the IESSA with the IAASB’s approach to determining components in ISSA 5000?</a:t>
            </a:r>
          </a:p>
        </p:txBody>
      </p:sp>
      <p:sp>
        <p:nvSpPr>
          <p:cNvPr id="9" name="TextBox 8">
            <a:extLst>
              <a:ext uri="{FF2B5EF4-FFF2-40B4-BE49-F238E27FC236}">
                <a16:creationId xmlns:a16="http://schemas.microsoft.com/office/drawing/2014/main" id="{8F7483CA-F585-3B62-7412-8B16D63CDF29}"/>
              </a:ext>
            </a:extLst>
          </p:cNvPr>
          <p:cNvSpPr txBox="1"/>
          <p:nvPr/>
        </p:nvSpPr>
        <p:spPr>
          <a:xfrm>
            <a:off x="642346" y="34726"/>
            <a:ext cx="10515600" cy="1068518"/>
          </a:xfrm>
          <a:prstGeom prst="rect">
            <a:avLst/>
          </a:prstGeom>
        </p:spPr>
        <p:txBody>
          <a:bodyPr vert="horz" lIns="91440" tIns="45720" rIns="91440" bIns="45720" rtlCol="0" anchor="ctr">
            <a:noAutofit/>
          </a:bodyPr>
          <a:lstStyle/>
          <a:p>
            <a:pPr hangingPunct="0">
              <a:lnSpc>
                <a:spcPct val="90000"/>
              </a:lnSpc>
              <a:spcBef>
                <a:spcPct val="0"/>
              </a:spcBef>
              <a:spcAft>
                <a:spcPts val="600"/>
              </a:spcAft>
            </a:pPr>
            <a:r>
              <a:rPr lang="en-US" sz="3600" kern="1200">
                <a:solidFill>
                  <a:schemeClr val="bg1"/>
                </a:solidFill>
                <a:latin typeface="+mj-lt"/>
                <a:ea typeface="+mj-ea"/>
                <a:cs typeface="+mj-cs"/>
              </a:rPr>
              <a:t>Approach to Groups and Group-related Definitions</a:t>
            </a:r>
          </a:p>
        </p:txBody>
      </p:sp>
      <p:sp>
        <p:nvSpPr>
          <p:cNvPr id="7" name="TextBox 6">
            <a:extLst>
              <a:ext uri="{FF2B5EF4-FFF2-40B4-BE49-F238E27FC236}">
                <a16:creationId xmlns:a16="http://schemas.microsoft.com/office/drawing/2014/main" id="{49024480-A671-1288-7822-42E985AA469C}"/>
              </a:ext>
            </a:extLst>
          </p:cNvPr>
          <p:cNvSpPr txBox="1"/>
          <p:nvPr/>
        </p:nvSpPr>
        <p:spPr>
          <a:xfrm>
            <a:off x="8472880" y="2973897"/>
            <a:ext cx="914400" cy="914400"/>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Tree>
    <p:extLst>
      <p:ext uri="{BB962C8B-B14F-4D97-AF65-F5344CB8AC3E}">
        <p14:creationId xmlns:p14="http://schemas.microsoft.com/office/powerpoint/2010/main" val="429005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256186E-B567-2E83-C63C-08F676E85DA3}"/>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68F81FF-A8B7-8E49-9D5B-3CAD5ADFEE36}" type="slidenum">
              <a:rPr lang="en-US" smtClean="0"/>
              <a:pPr>
                <a:spcAft>
                  <a:spcPts val="600"/>
                </a:spcAft>
              </a:pPr>
              <a:t>9</a:t>
            </a:fld>
            <a:endParaRPr lang="en-US"/>
          </a:p>
        </p:txBody>
      </p:sp>
      <p:sp>
        <p:nvSpPr>
          <p:cNvPr id="1032" name="Text Placeholder 2">
            <a:extLst>
              <a:ext uri="{FF2B5EF4-FFF2-40B4-BE49-F238E27FC236}">
                <a16:creationId xmlns:a16="http://schemas.microsoft.com/office/drawing/2014/main" id="{AC624041-656E-BF88-7FD3-6916DA3C7480}"/>
              </a:ext>
            </a:extLst>
          </p:cNvPr>
          <p:cNvSpPr>
            <a:spLocks noGrp="1"/>
          </p:cNvSpPr>
          <p:nvPr>
            <p:ph type="body" idx="1"/>
          </p:nvPr>
        </p:nvSpPr>
        <p:spPr>
          <a:xfrm>
            <a:off x="355923" y="1273215"/>
            <a:ext cx="5783740" cy="1284789"/>
          </a:xfrm>
        </p:spPr>
        <p:txBody>
          <a:bodyPr>
            <a:noAutofit/>
          </a:bodyPr>
          <a:lstStyle/>
          <a:p>
            <a:pPr marR="0" indent="-330200">
              <a:lnSpc>
                <a:spcPts val="2300"/>
              </a:lnSpc>
              <a:spcBef>
                <a:spcPts val="600"/>
              </a:spcBef>
              <a:spcAft>
                <a:spcPts val="600"/>
              </a:spcAft>
            </a:pPr>
            <a:r>
              <a:rPr lang="en-US" sz="1800" b="1">
                <a:latin typeface="Arial" panose="020B0604020202020204"/>
                <a:ea typeface="Calibri" panose="020F0502020204030204" pitchFamily="34" charset="0"/>
                <a:cs typeface="Arial" panose="020B0604020202020204" pitchFamily="34" charset="0"/>
              </a:rPr>
              <a:t>Q13. Do you support the provisions in Section 5407 addressing the independence considerations when assurance work is performed at, or with respect to, a value chain entity?</a:t>
            </a:r>
            <a:endParaRPr lang="en-US" sz="1800" b="1">
              <a:effectLst/>
              <a:latin typeface="+mj-lt"/>
              <a:ea typeface="Calibri" panose="020F0502020204030204" pitchFamily="34" charset="0"/>
              <a:cs typeface="Arial" panose="020B0604020202020204" pitchFamily="34" charset="0"/>
            </a:endParaRPr>
          </a:p>
        </p:txBody>
      </p:sp>
      <p:sp>
        <p:nvSpPr>
          <p:cNvPr id="1036" name="Content Placeholder 5">
            <a:extLst>
              <a:ext uri="{FF2B5EF4-FFF2-40B4-BE49-F238E27FC236}">
                <a16:creationId xmlns:a16="http://schemas.microsoft.com/office/drawing/2014/main" id="{51F61E25-4192-F81A-7016-B676E353B9EF}"/>
              </a:ext>
            </a:extLst>
          </p:cNvPr>
          <p:cNvSpPr>
            <a:spLocks noGrp="1"/>
          </p:cNvSpPr>
          <p:nvPr>
            <p:ph sz="quarter" idx="4"/>
          </p:nvPr>
        </p:nvSpPr>
        <p:spPr>
          <a:xfrm>
            <a:off x="6506735" y="1365111"/>
            <a:ext cx="5329342" cy="4972167"/>
          </a:xfrm>
        </p:spPr>
        <p:txBody>
          <a:bodyPr>
            <a:noAutofit/>
          </a:bodyPr>
          <a:lstStyle/>
          <a:p>
            <a:pPr>
              <a:lnSpc>
                <a:spcPts val="2400"/>
              </a:lnSpc>
              <a:spcBef>
                <a:spcPts val="600"/>
              </a:spcBef>
              <a:spcAft>
                <a:spcPts val="600"/>
              </a:spcAft>
            </a:pPr>
            <a:r>
              <a:rPr lang="en-US" sz="2000">
                <a:latin typeface="+mj-lt"/>
              </a:rPr>
              <a:t>Mixed views on whether or not the IESSA should extend the independence requirements to value chain entities (VCEs)</a:t>
            </a:r>
          </a:p>
          <a:p>
            <a:pPr marL="569913" lvl="1">
              <a:lnSpc>
                <a:spcPts val="2400"/>
              </a:lnSpc>
              <a:spcBef>
                <a:spcPts val="600"/>
              </a:spcBef>
              <a:spcAft>
                <a:spcPts val="600"/>
              </a:spcAft>
            </a:pPr>
            <a:r>
              <a:rPr lang="en-US" sz="1800">
                <a:latin typeface="+mj-lt"/>
              </a:rPr>
              <a:t>Support for not treating VCEs the same way as other components at which assurance work is performed</a:t>
            </a:r>
          </a:p>
          <a:p>
            <a:pPr marL="569913" lvl="1">
              <a:lnSpc>
                <a:spcPts val="2400"/>
              </a:lnSpc>
              <a:spcBef>
                <a:spcPts val="600"/>
              </a:spcBef>
              <a:spcAft>
                <a:spcPts val="600"/>
              </a:spcAft>
            </a:pPr>
            <a:r>
              <a:rPr lang="en-US" sz="1800">
                <a:latin typeface="+mj-lt"/>
              </a:rPr>
              <a:t>Calls for a coordinated approach with IAASB</a:t>
            </a:r>
          </a:p>
          <a:p>
            <a:pPr>
              <a:lnSpc>
                <a:spcPts val="2400"/>
              </a:lnSpc>
              <a:spcBef>
                <a:spcPts val="600"/>
              </a:spcBef>
              <a:spcAft>
                <a:spcPts val="600"/>
              </a:spcAft>
            </a:pPr>
            <a:r>
              <a:rPr lang="en-US" sz="2000">
                <a:latin typeface="+mj-lt"/>
              </a:rPr>
              <a:t>Concerns about perceived complexity of the proposals</a:t>
            </a:r>
          </a:p>
          <a:p>
            <a:pPr marL="569913" lvl="1">
              <a:lnSpc>
                <a:spcPts val="2400"/>
              </a:lnSpc>
              <a:spcBef>
                <a:spcPts val="600"/>
              </a:spcBef>
              <a:spcAft>
                <a:spcPts val="600"/>
              </a:spcAft>
            </a:pPr>
            <a:r>
              <a:rPr lang="en-US" sz="1800">
                <a:latin typeface="+mj-lt"/>
              </a:rPr>
              <a:t>Caution against creating unnecessary barriers to growth in sustainability reporting and assurance</a:t>
            </a:r>
          </a:p>
          <a:p>
            <a:pPr marL="569913" lvl="1">
              <a:lnSpc>
                <a:spcPts val="2400"/>
              </a:lnSpc>
              <a:spcBef>
                <a:spcPts val="600"/>
              </a:spcBef>
              <a:spcAft>
                <a:spcPts val="600"/>
              </a:spcAft>
            </a:pPr>
            <a:r>
              <a:rPr lang="en-US" sz="1800">
                <a:latin typeface="+mj-lt"/>
              </a:rPr>
              <a:t>Calls for a practical and scalable approach</a:t>
            </a:r>
          </a:p>
          <a:p>
            <a:pPr>
              <a:lnSpc>
                <a:spcPts val="2400"/>
              </a:lnSpc>
              <a:spcBef>
                <a:spcPts val="600"/>
              </a:spcBef>
              <a:spcAft>
                <a:spcPts val="600"/>
              </a:spcAft>
            </a:pPr>
            <a:endParaRPr lang="en-US" sz="2000">
              <a:latin typeface="+mj-lt"/>
            </a:endParaRPr>
          </a:p>
          <a:p>
            <a:pPr>
              <a:lnSpc>
                <a:spcPts val="2400"/>
              </a:lnSpc>
              <a:spcBef>
                <a:spcPts val="600"/>
              </a:spcBef>
              <a:spcAft>
                <a:spcPts val="600"/>
              </a:spcAft>
            </a:pPr>
            <a:endParaRPr lang="en-US" sz="2000">
              <a:latin typeface="+mj-lt"/>
            </a:endParaRPr>
          </a:p>
        </p:txBody>
      </p:sp>
      <p:sp>
        <p:nvSpPr>
          <p:cNvPr id="1038" name="Title 6">
            <a:extLst>
              <a:ext uri="{FF2B5EF4-FFF2-40B4-BE49-F238E27FC236}">
                <a16:creationId xmlns:a16="http://schemas.microsoft.com/office/drawing/2014/main" id="{9DA63F21-5DCA-CBE1-21FC-3ABDF58F8439}"/>
              </a:ext>
            </a:extLst>
          </p:cNvPr>
          <p:cNvSpPr>
            <a:spLocks noGrp="1"/>
          </p:cNvSpPr>
          <p:nvPr>
            <p:ph type="title"/>
          </p:nvPr>
        </p:nvSpPr>
        <p:spPr>
          <a:xfrm>
            <a:off x="838200" y="36374"/>
            <a:ext cx="10515600" cy="1068518"/>
          </a:xfrm>
        </p:spPr>
        <p:txBody>
          <a:bodyPr>
            <a:noAutofit/>
          </a:bodyPr>
          <a:lstStyle/>
          <a:p>
            <a:r>
              <a:rPr lang="en-US" sz="3200">
                <a:latin typeface="+mj-lt"/>
              </a:rPr>
              <a:t>Group Sustainability Assurance Engagements</a:t>
            </a:r>
            <a:br>
              <a:rPr lang="en-US" sz="3200">
                <a:latin typeface="+mj-lt"/>
              </a:rPr>
            </a:br>
            <a:r>
              <a:rPr lang="en-US" sz="3200">
                <a:latin typeface="+mj-lt"/>
              </a:rPr>
              <a:t>Feedback from Stakeholders</a:t>
            </a:r>
          </a:p>
        </p:txBody>
      </p:sp>
      <p:pic>
        <p:nvPicPr>
          <p:cNvPr id="1025" name="Picture 1">
            <a:extLst>
              <a:ext uri="{FF2B5EF4-FFF2-40B4-BE49-F238E27FC236}">
                <a16:creationId xmlns:a16="http://schemas.microsoft.com/office/drawing/2014/main" id="{916AB256-915E-9119-5BAB-577D1BD52C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47" y="2662176"/>
            <a:ext cx="5134938" cy="337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443755"/>
      </p:ext>
    </p:extLst>
  </p:cSld>
  <p:clrMapOvr>
    <a:masterClrMapping/>
  </p:clrMapOvr>
</p:sld>
</file>

<file path=ppt/theme/theme1.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5f5a3eb-0a2d-4d6a-9165-21ef9946a014">
      <UserInfo>
        <DisplayName/>
        <AccountId xsi:nil="true"/>
        <AccountType/>
      </UserInfo>
    </SharedWithUsers>
    <MediaLengthInSeconds xmlns="38e2ba9e-27b9-4c48-9a8a-216353f57068" xsi:nil="true"/>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505F55-3F82-4DC0-882E-5511ADC4F081}">
  <ds:schemaRefs>
    <ds:schemaRef ds:uri="http://schemas.microsoft.com/sharepoint/v3/contenttype/forms"/>
  </ds:schemaRefs>
</ds:datastoreItem>
</file>

<file path=customXml/itemProps2.xml><?xml version="1.0" encoding="utf-8"?>
<ds:datastoreItem xmlns:ds="http://schemas.openxmlformats.org/officeDocument/2006/customXml" ds:itemID="{6E082269-E18A-4BAF-ACB2-9FF16E1DB3DB}">
  <ds:schemaRefs>
    <ds:schemaRef ds:uri="http://purl.org/dc/term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5f5a3eb-0a2d-4d6a-9165-21ef9946a014"/>
    <ds:schemaRef ds:uri="http://schemas.openxmlformats.org/package/2006/metadata/core-properties"/>
    <ds:schemaRef ds:uri="38e2ba9e-27b9-4c48-9a8a-216353f57068"/>
    <ds:schemaRef ds:uri="http://www.w3.org/XML/1998/namespace"/>
  </ds:schemaRefs>
</ds:datastoreItem>
</file>

<file path=customXml/itemProps3.xml><?xml version="1.0" encoding="utf-8"?>
<ds:datastoreItem xmlns:ds="http://schemas.openxmlformats.org/officeDocument/2006/customXml" ds:itemID="{CAC3233E-EC38-4689-8120-FC5FB7BB6A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2ba9e-27b9-4c48-9a8a-216353f57068"/>
    <ds:schemaRef ds:uri="a5f5a3eb-0a2d-4d6a-9165-21ef9946a0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TotalTime>
  <Words>4524</Words>
  <Application>Microsoft Office PowerPoint</Application>
  <PresentationFormat>Widescreen</PresentationFormat>
  <Paragraphs>405</Paragraphs>
  <Slides>54</Slides>
  <Notes>18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54</vt:i4>
      </vt:variant>
    </vt:vector>
  </HeadingPairs>
  <TitlesOfParts>
    <vt:vector size="65" baseType="lpstr">
      <vt:lpstr>Arial</vt:lpstr>
      <vt:lpstr>Calibri</vt:lpstr>
      <vt:lpstr>Courier New</vt:lpstr>
      <vt:lpstr>Product Sans Light</vt:lpstr>
      <vt:lpstr>Product Sans Thin</vt:lpstr>
      <vt:lpstr>System Font Regular</vt:lpstr>
      <vt:lpstr>Times New Roman</vt:lpstr>
      <vt:lpstr>Wingdings</vt:lpstr>
      <vt:lpstr>3_Custom Design</vt:lpstr>
      <vt:lpstr>Custom Design</vt:lpstr>
      <vt:lpstr>1_Custom Design</vt:lpstr>
      <vt:lpstr>PowerPoint Presentation</vt:lpstr>
      <vt:lpstr>Group Sustainability Assurance Engagement</vt:lpstr>
      <vt:lpstr>Feedback from Stakeholders</vt:lpstr>
      <vt:lpstr>Coordination with IAASB re Groups</vt:lpstr>
      <vt:lpstr>Determination of Components </vt:lpstr>
      <vt:lpstr>Group Components</vt:lpstr>
      <vt:lpstr>Value Chain Components</vt:lpstr>
      <vt:lpstr>PowerPoint Presentation</vt:lpstr>
      <vt:lpstr>Group Sustainability Assurance Engagements Feedback from Stakeholders</vt:lpstr>
      <vt:lpstr>PowerPoint Presentation</vt:lpstr>
      <vt:lpstr>Group Sustainability Assurance Engagements Independence Considerations</vt:lpstr>
      <vt:lpstr>Application of “Knows or Has Reason to Believe” Principle </vt:lpstr>
      <vt:lpstr>Group Sustainability Assurance Engagements Additional Guidance in Section 5405</vt:lpstr>
      <vt:lpstr>PowerPoint Presentation</vt:lpstr>
      <vt:lpstr>Using the Work of Another Practitioner</vt:lpstr>
      <vt:lpstr>Group Sustainability Assurance Engagements Feedback from Stakeholders</vt:lpstr>
      <vt:lpstr>Another Practitioner </vt:lpstr>
      <vt:lpstr>Using the Assurance Work of Another Practitioner</vt:lpstr>
      <vt:lpstr>Using Assurance Work of Another Practitioner – Group Components</vt:lpstr>
      <vt:lpstr>Using the Assurance Work of Another Practitioner – Value Chain Components</vt:lpstr>
      <vt:lpstr>Transitional Provision</vt:lpstr>
      <vt:lpstr>PowerPoint Presentation</vt:lpstr>
      <vt:lpstr>Using the Non-Assurance Work of Another Practitioner</vt:lpstr>
      <vt:lpstr>PowerPoint Presentation</vt:lpstr>
      <vt:lpstr>Quality Management System and  Relevant Ethical Requirements in ISSA 5000 </vt:lpstr>
      <vt:lpstr>Quality Management System</vt:lpstr>
      <vt:lpstr>Relevant Ethical Requirements in ISSA 5000</vt:lpstr>
      <vt:lpstr>Scope of International Independence Standards (IIS) in Part 5</vt:lpstr>
      <vt:lpstr>Scope of IIS in Part 5  Feedback from Stakeholders</vt:lpstr>
      <vt:lpstr>Scope of IIS in Part 5  TF Proposals</vt:lpstr>
      <vt:lpstr>PowerPoint Presentation</vt:lpstr>
      <vt:lpstr>Determination of Public Interest Entities (PIEs) in Part 5</vt:lpstr>
      <vt:lpstr>Determination of PIEs in Part 5  Feedback from Stakeholders</vt:lpstr>
      <vt:lpstr>Determination of PIEs in Part 5  TF Responses</vt:lpstr>
      <vt:lpstr>Determination of PIEs in Part 5  Transparency Requirement</vt:lpstr>
      <vt:lpstr>PowerPoint Presentation</vt:lpstr>
      <vt:lpstr>Providing Non-Assurance Services (NAS) to a Sustainability Assurance Client</vt:lpstr>
      <vt:lpstr>Non-Assurance Services Feedback from Stakeholders</vt:lpstr>
      <vt:lpstr>Non-Assurance Services Feedback from Stakeholders</vt:lpstr>
      <vt:lpstr>Non-Assurance Services IESBA’s Input in June 2024</vt:lpstr>
      <vt:lpstr>Non-Assurance Services General Provisions</vt:lpstr>
      <vt:lpstr>Non-Assurance Services Determination of Self-Review Threat</vt:lpstr>
      <vt:lpstr>Non-Assurance Services Clarifications to Subsections 5601 to 5610</vt:lpstr>
      <vt:lpstr>Transitional Provision</vt:lpstr>
      <vt:lpstr>PowerPoint Presentation</vt:lpstr>
      <vt:lpstr>Independence Matters When a Firm Performs Both the Audit and the Sustainability Assurance Engagement</vt:lpstr>
      <vt:lpstr>Fees from Sustainability Assurance Client Feedback from Stakeholders</vt:lpstr>
      <vt:lpstr>Fees from Sustainability Assurance Client TF Responses – Fee Disclosure</vt:lpstr>
      <vt:lpstr>Fees from Sustainability Assurance Client TF Responses – Proportion of Fees</vt:lpstr>
      <vt:lpstr>PowerPoint Presentation</vt:lpstr>
      <vt:lpstr>Long Association  Feedback from Stakeholders</vt:lpstr>
      <vt:lpstr>Long Association  TF Proposals</vt:lpstr>
      <vt:lpstr>Long Association  TF’s Proposals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Audit Client and Component Audit Client</dc:title>
  <dc:creator>Szilvia Sramko</dc:creator>
  <cp:lastModifiedBy>Szilvia Sramko</cp:lastModifiedBy>
  <cp:revision>3</cp:revision>
  <dcterms:created xsi:type="dcterms:W3CDTF">2023-11-01T11:50:22Z</dcterms:created>
  <dcterms:modified xsi:type="dcterms:W3CDTF">2024-09-16T11:25:36Z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MediaServiceImageTags">
    <vt:lpwstr/>
  </property>
  <property fmtid="{D5CDD505-2E9C-101B-9397-08002B2CF9AE}" pid="4" name="Order">
    <vt:r8>13098700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