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ink/ink1.xml" ContentType="application/inkml+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heme/themeOverride1.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4"/>
    <p:sldMasterId id="2147483957" r:id="rId5"/>
  </p:sldMasterIdLst>
  <p:notesMasterIdLst>
    <p:notesMasterId r:id="rId49"/>
  </p:notesMasterIdLst>
  <p:sldIdLst>
    <p:sldId id="576" r:id="rId6"/>
    <p:sldId id="1062" r:id="rId7"/>
    <p:sldId id="1058" r:id="rId8"/>
    <p:sldId id="1063" r:id="rId9"/>
    <p:sldId id="3924" r:id="rId10"/>
    <p:sldId id="1079" r:id="rId11"/>
    <p:sldId id="1065" r:id="rId12"/>
    <p:sldId id="1066" r:id="rId13"/>
    <p:sldId id="1067" r:id="rId14"/>
    <p:sldId id="1068" r:id="rId15"/>
    <p:sldId id="1078" r:id="rId16"/>
    <p:sldId id="1040" r:id="rId17"/>
    <p:sldId id="3991" r:id="rId18"/>
    <p:sldId id="1034" r:id="rId19"/>
    <p:sldId id="1043" r:id="rId20"/>
    <p:sldId id="1049" r:id="rId21"/>
    <p:sldId id="1042" r:id="rId22"/>
    <p:sldId id="3992" r:id="rId23"/>
    <p:sldId id="1035" r:id="rId24"/>
    <p:sldId id="1053" r:id="rId25"/>
    <p:sldId id="1038" r:id="rId26"/>
    <p:sldId id="1046" r:id="rId27"/>
    <p:sldId id="1047" r:id="rId28"/>
    <p:sldId id="1050" r:id="rId29"/>
    <p:sldId id="3993" r:id="rId30"/>
    <p:sldId id="3989" r:id="rId31"/>
    <p:sldId id="3990" r:id="rId32"/>
    <p:sldId id="1059" r:id="rId33"/>
    <p:sldId id="1054" r:id="rId34"/>
    <p:sldId id="1055" r:id="rId35"/>
    <p:sldId id="1056" r:id="rId36"/>
    <p:sldId id="1045" r:id="rId37"/>
    <p:sldId id="1051" r:id="rId38"/>
    <p:sldId id="1052" r:id="rId39"/>
    <p:sldId id="1064" r:id="rId40"/>
    <p:sldId id="1070" r:id="rId41"/>
    <p:sldId id="1071" r:id="rId42"/>
    <p:sldId id="1072" r:id="rId43"/>
    <p:sldId id="1073" r:id="rId44"/>
    <p:sldId id="1074" r:id="rId45"/>
    <p:sldId id="1075" r:id="rId46"/>
    <p:sldId id="1077" r:id="rId47"/>
    <p:sldId id="277" r:id="rId48"/>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9336705-4029-E086-3092-50AD36B95EA9}" name="Mark Babington" initials="MB" userId="S::m.babington_frc.org.uk#ext#@ifac529.onmicrosoft.com::50711425-d734-4201-bf07-e19064d6df58" providerId="AD"/>
  <p188:author id="{D1B4E009-0569-A402-D4EF-1C93507A8624}" name="Claire Grayston" initials="CG" userId="S::ClaireGrayston@iaasb.org::a54eba8d-3b58-4427-a862-9b941ce461dd" providerId="AD"/>
  <p188:author id="{2592E50E-9424-D5E1-C0C0-B4789EB01FAC}" name="Geoff Kwan" initials="GK" userId="S::geoffkwan@ethicsboard.org::c3a5c4b8-7020-4697-b49e-ebe9f60812c0" providerId="AD"/>
  <p188:author id="{BF4C4057-6A56-E8E1-BD30-4661CE6AAE07}" name="David Clark" initials="DC" userId="S::david.clark_ae.ey.com#ext#@ifac529.onmicrosoft.com::58ac9c68-a217-46d2-af0d-8b6eeff80cd4" providerId="AD"/>
  <p188:author id="{67850364-DD18-1A34-E98F-3B441CDEA6C7}" name="Jon Reid" initials="JR" userId="S::jonreid@ethicsboard.org::d20ac94e-951d-486b-b95e-024d48430245" providerId="AD"/>
  <p188:author id="{31ADFD8B-E6C7-1D21-CA7C-B6F73106CFF3}" name="Josephine Jackson" initials="JJ" userId="S::J.Jackson@frc.org.uk::8d26970e-86ea-45da-9f03-94f98cd7df7d" providerId="AD"/>
  <p188:author id="{FE8B5C9F-7B18-B143-6551-47BF86F7ED3A}" name="Geoff Kwan" initials="GK" userId="S::GeoffKwan@ethicsboard.org::c3a5c4b8-7020-4697-b49e-ebe9f60812c0" providerId="AD"/>
  <p188:author id="{B62276D6-496F-52B6-6D00-824CB7935334}" name="Ken Siong" initials="KS" userId="S::KenSiong@ethicsboard.org::f7679ae9-de6b-4f69-a967-87584c14b709" providerId="AD"/>
  <p188:author id="{6C994DDF-10B3-0649-7ECC-69B90EAAD86F}" name="Szilvia Sramko" initials="SS" userId="S::SzilviaSramko@ethicsboard.org::ea6f34b9-fe87-46d6-b158-703cc6b3cc9d" providerId="AD"/>
  <p188:author id="{579ECFEE-90DD-DF6F-AC7E-BA7526220BCD}" name="Laura Leal" initials="LL" userId="S::lauraleal@ethicsboard.org::4720af35-0a04-4b32-b28a-0692a15a4541" providerId="AD"/>
  <p188:author id="{607421F1-7BFB-BDC8-A8B4-DD717C6C0C7B}" name="Keith Billing" initials="KB" userId="S::k.billing@frc.org.uk::b5e9eaf5-1c17-4d9e-874f-0a8fd44cef07" providerId="AD"/>
  <p188:author id="{3859D1F2-ADA7-F99A-78F4-ACA43A76F90F}" name="Dan Montgomery" initials="DM" userId="8ba5e3d143c5e0b2"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egan Zietsman" initials="MZ" lastIdx="79" clrIdx="0">
    <p:extLst>
      <p:ext uri="{19B8F6BF-5375-455C-9EA6-DF929625EA0E}">
        <p15:presenceInfo xmlns:p15="http://schemas.microsoft.com/office/powerpoint/2012/main" userId="Megan Zietsman" providerId="Non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A55"/>
    <a:srgbClr val="92D050"/>
    <a:srgbClr val="4472C4"/>
    <a:srgbClr val="FCEAE4"/>
    <a:srgbClr val="13B4BB"/>
    <a:srgbClr val="E65722"/>
    <a:srgbClr val="EE9012"/>
    <a:srgbClr val="007F40"/>
    <a:srgbClr val="EEDDF7"/>
    <a:srgbClr val="7030A0"/>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717" autoAdjust="0"/>
  </p:normalViewPr>
  <p:slideViewPr>
    <p:cSldViewPr snapToGrid="0">
      <p:cViewPr varScale="1">
        <p:scale>
          <a:sx n="75" d="100"/>
          <a:sy n="75" d="100"/>
        </p:scale>
        <p:origin x="43"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commentAuthors" Target="commentAuthors.xml"/><Relationship Id="rId55"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microsoft.com/office/2018/10/relationships/authors" Target="authors.xml"/><Relationship Id="rId8" Type="http://schemas.openxmlformats.org/officeDocument/2006/relationships/slide" Target="slides/slide3.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zilvia Sramko" userId="ea6f34b9-fe87-46d6-b158-703cc6b3cc9d" providerId="ADAL" clId="{625E5BA6-3A6E-489C-BCAF-329DC1E9F250}"/>
    <pc:docChg chg="modSld">
      <pc:chgData name="Szilvia Sramko" userId="ea6f34b9-fe87-46d6-b158-703cc6b3cc9d" providerId="ADAL" clId="{625E5BA6-3A6E-489C-BCAF-329DC1E9F250}" dt="2024-06-10T14:21:33.230" v="21" actId="20577"/>
      <pc:docMkLst>
        <pc:docMk/>
      </pc:docMkLst>
      <pc:sldChg chg="modSp mod modNotesTx">
        <pc:chgData name="Szilvia Sramko" userId="ea6f34b9-fe87-46d6-b158-703cc6b3cc9d" providerId="ADAL" clId="{625E5BA6-3A6E-489C-BCAF-329DC1E9F250}" dt="2024-06-10T14:21:33.230" v="21" actId="20577"/>
        <pc:sldMkLst>
          <pc:docMk/>
          <pc:sldMk cId="2561869958" sldId="576"/>
        </pc:sldMkLst>
        <pc:spChg chg="mod">
          <ac:chgData name="Szilvia Sramko" userId="ea6f34b9-fe87-46d6-b158-703cc6b3cc9d" providerId="ADAL" clId="{625E5BA6-3A6E-489C-BCAF-329DC1E9F250}" dt="2024-06-10T13:04:49.302" v="0" actId="207"/>
          <ac:spMkLst>
            <pc:docMk/>
            <pc:sldMk cId="2561869958" sldId="576"/>
            <ac:spMk id="3" creationId="{9158748A-8A95-4CAD-9314-56E3501B15BF}"/>
          </ac:spMkLst>
        </pc:spChg>
      </pc:sldChg>
      <pc:sldChg chg="modSp mod">
        <pc:chgData name="Szilvia Sramko" userId="ea6f34b9-fe87-46d6-b158-703cc6b3cc9d" providerId="ADAL" clId="{625E5BA6-3A6E-489C-BCAF-329DC1E9F250}" dt="2024-06-10T13:07:51.756" v="12" actId="207"/>
        <pc:sldMkLst>
          <pc:docMk/>
          <pc:sldMk cId="4247166204" sldId="1034"/>
        </pc:sldMkLst>
        <pc:spChg chg="mod">
          <ac:chgData name="Szilvia Sramko" userId="ea6f34b9-fe87-46d6-b158-703cc6b3cc9d" providerId="ADAL" clId="{625E5BA6-3A6E-489C-BCAF-329DC1E9F250}" dt="2024-06-10T13:07:51.756" v="12" actId="207"/>
          <ac:spMkLst>
            <pc:docMk/>
            <pc:sldMk cId="4247166204" sldId="1034"/>
            <ac:spMk id="2" creationId="{2677212A-E064-55ED-3ECF-65421F9B697A}"/>
          </ac:spMkLst>
        </pc:spChg>
      </pc:sldChg>
      <pc:sldChg chg="modSp mod">
        <pc:chgData name="Szilvia Sramko" userId="ea6f34b9-fe87-46d6-b158-703cc6b3cc9d" providerId="ADAL" clId="{625E5BA6-3A6E-489C-BCAF-329DC1E9F250}" dt="2024-06-10T13:08:53.597" v="17" actId="207"/>
        <pc:sldMkLst>
          <pc:docMk/>
          <pc:sldMk cId="645274371" sldId="1035"/>
        </pc:sldMkLst>
        <pc:spChg chg="mod">
          <ac:chgData name="Szilvia Sramko" userId="ea6f34b9-fe87-46d6-b158-703cc6b3cc9d" providerId="ADAL" clId="{625E5BA6-3A6E-489C-BCAF-329DC1E9F250}" dt="2024-06-10T13:08:53.597" v="17" actId="207"/>
          <ac:spMkLst>
            <pc:docMk/>
            <pc:sldMk cId="645274371" sldId="1035"/>
            <ac:spMk id="2" creationId="{2677212A-E064-55ED-3ECF-65421F9B697A}"/>
          </ac:spMkLst>
        </pc:spChg>
        <pc:spChg chg="mod">
          <ac:chgData name="Szilvia Sramko" userId="ea6f34b9-fe87-46d6-b158-703cc6b3cc9d" providerId="ADAL" clId="{625E5BA6-3A6E-489C-BCAF-329DC1E9F250}" dt="2024-06-10T13:08:42.748" v="16" actId="20577"/>
          <ac:spMkLst>
            <pc:docMk/>
            <pc:sldMk cId="645274371" sldId="1035"/>
            <ac:spMk id="3" creationId="{A4B554E2-397A-D783-340C-87C1C7D10192}"/>
          </ac:spMkLst>
        </pc:spChg>
        <pc:spChg chg="mod">
          <ac:chgData name="Szilvia Sramko" userId="ea6f34b9-fe87-46d6-b158-703cc6b3cc9d" providerId="ADAL" clId="{625E5BA6-3A6E-489C-BCAF-329DC1E9F250}" dt="2024-06-10T13:08:38.108" v="15" actId="207"/>
          <ac:spMkLst>
            <pc:docMk/>
            <pc:sldMk cId="645274371" sldId="1035"/>
            <ac:spMk id="5" creationId="{4A60A97F-E106-5411-8AEF-F97F9529D61C}"/>
          </ac:spMkLst>
        </pc:spChg>
      </pc:sldChg>
      <pc:sldChg chg="modSp mod">
        <pc:chgData name="Szilvia Sramko" userId="ea6f34b9-fe87-46d6-b158-703cc6b3cc9d" providerId="ADAL" clId="{625E5BA6-3A6E-489C-BCAF-329DC1E9F250}" dt="2024-06-10T13:08:16.889" v="13" actId="207"/>
        <pc:sldMkLst>
          <pc:docMk/>
          <pc:sldMk cId="3853514287" sldId="1043"/>
        </pc:sldMkLst>
        <pc:spChg chg="mod">
          <ac:chgData name="Szilvia Sramko" userId="ea6f34b9-fe87-46d6-b158-703cc6b3cc9d" providerId="ADAL" clId="{625E5BA6-3A6E-489C-BCAF-329DC1E9F250}" dt="2024-06-10T13:08:16.889" v="13" actId="207"/>
          <ac:spMkLst>
            <pc:docMk/>
            <pc:sldMk cId="3853514287" sldId="1043"/>
            <ac:spMk id="2" creationId="{2677212A-E064-55ED-3ECF-65421F9B697A}"/>
          </ac:spMkLst>
        </pc:spChg>
      </pc:sldChg>
      <pc:sldChg chg="modSp mod">
        <pc:chgData name="Szilvia Sramko" userId="ea6f34b9-fe87-46d6-b158-703cc6b3cc9d" providerId="ADAL" clId="{625E5BA6-3A6E-489C-BCAF-329DC1E9F250}" dt="2024-06-10T13:09:16.943" v="19" actId="207"/>
        <pc:sldMkLst>
          <pc:docMk/>
          <pc:sldMk cId="1503588162" sldId="1047"/>
        </pc:sldMkLst>
        <pc:spChg chg="mod">
          <ac:chgData name="Szilvia Sramko" userId="ea6f34b9-fe87-46d6-b158-703cc6b3cc9d" providerId="ADAL" clId="{625E5BA6-3A6E-489C-BCAF-329DC1E9F250}" dt="2024-06-10T13:09:16.943" v="19" actId="207"/>
          <ac:spMkLst>
            <pc:docMk/>
            <pc:sldMk cId="1503588162" sldId="1047"/>
            <ac:spMk id="2" creationId="{E76FF085-F0D5-77FE-96C4-39A934338B37}"/>
          </ac:spMkLst>
        </pc:spChg>
      </pc:sldChg>
      <pc:sldChg chg="modSp mod">
        <pc:chgData name="Szilvia Sramko" userId="ea6f34b9-fe87-46d6-b158-703cc6b3cc9d" providerId="ADAL" clId="{625E5BA6-3A6E-489C-BCAF-329DC1E9F250}" dt="2024-06-10T13:08:23.096" v="14" actId="20577"/>
        <pc:sldMkLst>
          <pc:docMk/>
          <pc:sldMk cId="2828484282" sldId="1049"/>
        </pc:sldMkLst>
        <pc:spChg chg="mod">
          <ac:chgData name="Szilvia Sramko" userId="ea6f34b9-fe87-46d6-b158-703cc6b3cc9d" providerId="ADAL" clId="{625E5BA6-3A6E-489C-BCAF-329DC1E9F250}" dt="2024-06-10T13:08:23.096" v="14" actId="20577"/>
          <ac:spMkLst>
            <pc:docMk/>
            <pc:sldMk cId="2828484282" sldId="1049"/>
            <ac:spMk id="2" creationId="{B9BF66DF-8011-5FF0-FAF4-C868562209BA}"/>
          </ac:spMkLst>
        </pc:spChg>
      </pc:sldChg>
      <pc:sldChg chg="modSp mod">
        <pc:chgData name="Szilvia Sramko" userId="ea6f34b9-fe87-46d6-b158-703cc6b3cc9d" providerId="ADAL" clId="{625E5BA6-3A6E-489C-BCAF-329DC1E9F250}" dt="2024-06-10T13:08:58.395" v="18" actId="207"/>
        <pc:sldMkLst>
          <pc:docMk/>
          <pc:sldMk cId="4143126505" sldId="1053"/>
        </pc:sldMkLst>
        <pc:spChg chg="mod">
          <ac:chgData name="Szilvia Sramko" userId="ea6f34b9-fe87-46d6-b158-703cc6b3cc9d" providerId="ADAL" clId="{625E5BA6-3A6E-489C-BCAF-329DC1E9F250}" dt="2024-06-10T13:08:58.395" v="18" actId="207"/>
          <ac:spMkLst>
            <pc:docMk/>
            <pc:sldMk cId="4143126505" sldId="1053"/>
            <ac:spMk id="2" creationId="{2677212A-E064-55ED-3ECF-65421F9B697A}"/>
          </ac:spMkLst>
        </pc:spChg>
      </pc:sldChg>
      <pc:sldChg chg="modSp mod">
        <pc:chgData name="Szilvia Sramko" userId="ea6f34b9-fe87-46d6-b158-703cc6b3cc9d" providerId="ADAL" clId="{625E5BA6-3A6E-489C-BCAF-329DC1E9F250}" dt="2024-06-10T13:10:06.374" v="20" actId="207"/>
        <pc:sldMkLst>
          <pc:docMk/>
          <pc:sldMk cId="2027537367" sldId="1059"/>
        </pc:sldMkLst>
        <pc:spChg chg="mod">
          <ac:chgData name="Szilvia Sramko" userId="ea6f34b9-fe87-46d6-b158-703cc6b3cc9d" providerId="ADAL" clId="{625E5BA6-3A6E-489C-BCAF-329DC1E9F250}" dt="2024-06-10T13:10:06.374" v="20" actId="207"/>
          <ac:spMkLst>
            <pc:docMk/>
            <pc:sldMk cId="2027537367" sldId="1059"/>
            <ac:spMk id="7" creationId="{55AFA990-78C9-99EC-6FD6-3748A54AB7C4}"/>
          </ac:spMkLst>
        </pc:spChg>
      </pc:sldChg>
      <pc:sldChg chg="modNotesTx">
        <pc:chgData name="Szilvia Sramko" userId="ea6f34b9-fe87-46d6-b158-703cc6b3cc9d" providerId="ADAL" clId="{625E5BA6-3A6E-489C-BCAF-329DC1E9F250}" dt="2024-06-10T13:04:57.761" v="1" actId="20577"/>
        <pc:sldMkLst>
          <pc:docMk/>
          <pc:sldMk cId="3288240455" sldId="1062"/>
        </pc:sldMkLst>
      </pc:sldChg>
      <pc:sldChg chg="modSp mod">
        <pc:chgData name="Szilvia Sramko" userId="ea6f34b9-fe87-46d6-b158-703cc6b3cc9d" providerId="ADAL" clId="{625E5BA6-3A6E-489C-BCAF-329DC1E9F250}" dt="2024-06-10T13:06:49.049" v="8" actId="207"/>
        <pc:sldMkLst>
          <pc:docMk/>
          <pc:sldMk cId="989048356" sldId="1065"/>
        </pc:sldMkLst>
        <pc:spChg chg="mod">
          <ac:chgData name="Szilvia Sramko" userId="ea6f34b9-fe87-46d6-b158-703cc6b3cc9d" providerId="ADAL" clId="{625E5BA6-3A6E-489C-BCAF-329DC1E9F250}" dt="2024-06-10T13:06:49.049" v="8" actId="207"/>
          <ac:spMkLst>
            <pc:docMk/>
            <pc:sldMk cId="989048356" sldId="1065"/>
            <ac:spMk id="2" creationId="{3ADFCEEC-8153-98D2-1E4A-7DF13338F497}"/>
          </ac:spMkLst>
        </pc:spChg>
      </pc:sldChg>
      <pc:sldChg chg="modSp mod">
        <pc:chgData name="Szilvia Sramko" userId="ea6f34b9-fe87-46d6-b158-703cc6b3cc9d" providerId="ADAL" clId="{625E5BA6-3A6E-489C-BCAF-329DC1E9F250}" dt="2024-06-10T13:07:18.875" v="9" actId="207"/>
        <pc:sldMkLst>
          <pc:docMk/>
          <pc:sldMk cId="92796724" sldId="1066"/>
        </pc:sldMkLst>
        <pc:spChg chg="mod">
          <ac:chgData name="Szilvia Sramko" userId="ea6f34b9-fe87-46d6-b158-703cc6b3cc9d" providerId="ADAL" clId="{625E5BA6-3A6E-489C-BCAF-329DC1E9F250}" dt="2024-06-10T13:07:18.875" v="9" actId="207"/>
          <ac:spMkLst>
            <pc:docMk/>
            <pc:sldMk cId="92796724" sldId="1066"/>
            <ac:spMk id="8" creationId="{73E456A2-0717-D9D4-3A09-224343A8F7AF}"/>
          </ac:spMkLst>
        </pc:spChg>
      </pc:sldChg>
      <pc:sldChg chg="modSp mod">
        <pc:chgData name="Szilvia Sramko" userId="ea6f34b9-fe87-46d6-b158-703cc6b3cc9d" providerId="ADAL" clId="{625E5BA6-3A6E-489C-BCAF-329DC1E9F250}" dt="2024-06-10T13:07:23.568" v="10" actId="207"/>
        <pc:sldMkLst>
          <pc:docMk/>
          <pc:sldMk cId="2692004015" sldId="1067"/>
        </pc:sldMkLst>
        <pc:spChg chg="mod">
          <ac:chgData name="Szilvia Sramko" userId="ea6f34b9-fe87-46d6-b158-703cc6b3cc9d" providerId="ADAL" clId="{625E5BA6-3A6E-489C-BCAF-329DC1E9F250}" dt="2024-06-10T13:07:23.568" v="10" actId="207"/>
          <ac:spMkLst>
            <pc:docMk/>
            <pc:sldMk cId="2692004015" sldId="1067"/>
            <ac:spMk id="2" creationId="{3ADFCEEC-8153-98D2-1E4A-7DF13338F497}"/>
          </ac:spMkLst>
        </pc:spChg>
      </pc:sldChg>
      <pc:sldChg chg="modSp mod">
        <pc:chgData name="Szilvia Sramko" userId="ea6f34b9-fe87-46d6-b158-703cc6b3cc9d" providerId="ADAL" clId="{625E5BA6-3A6E-489C-BCAF-329DC1E9F250}" dt="2024-06-10T13:07:41.172" v="11" actId="207"/>
        <pc:sldMkLst>
          <pc:docMk/>
          <pc:sldMk cId="1559594900" sldId="1068"/>
        </pc:sldMkLst>
        <pc:spChg chg="mod">
          <ac:chgData name="Szilvia Sramko" userId="ea6f34b9-fe87-46d6-b158-703cc6b3cc9d" providerId="ADAL" clId="{625E5BA6-3A6E-489C-BCAF-329DC1E9F250}" dt="2024-06-10T13:07:41.172" v="11" actId="207"/>
          <ac:spMkLst>
            <pc:docMk/>
            <pc:sldMk cId="1559594900" sldId="1068"/>
            <ac:spMk id="2" creationId="{3ADFCEEC-8153-98D2-1E4A-7DF13338F497}"/>
          </ac:spMkLst>
        </pc:spChg>
      </pc:sldChg>
      <pc:sldChg chg="modNotesTx">
        <pc:chgData name="Szilvia Sramko" userId="ea6f34b9-fe87-46d6-b158-703cc6b3cc9d" providerId="ADAL" clId="{625E5BA6-3A6E-489C-BCAF-329DC1E9F250}" dt="2024-06-10T13:05:15.228" v="3" actId="20577"/>
        <pc:sldMkLst>
          <pc:docMk/>
          <pc:sldMk cId="2566646162" sldId="1079"/>
        </pc:sldMkLst>
      </pc:sldChg>
      <pc:sldChg chg="modNotesTx">
        <pc:chgData name="Szilvia Sramko" userId="ea6f34b9-fe87-46d6-b158-703cc6b3cc9d" providerId="ADAL" clId="{625E5BA6-3A6E-489C-BCAF-329DC1E9F250}" dt="2024-06-10T13:05:07.626" v="2" actId="20577"/>
        <pc:sldMkLst>
          <pc:docMk/>
          <pc:sldMk cId="2877569057" sldId="3924"/>
        </pc:sldMkLst>
      </pc:sldChg>
      <pc:sldChg chg="modNotesTx">
        <pc:chgData name="Szilvia Sramko" userId="ea6f34b9-fe87-46d6-b158-703cc6b3cc9d" providerId="ADAL" clId="{625E5BA6-3A6E-489C-BCAF-329DC1E9F250}" dt="2024-06-10T13:06:10.515" v="6" actId="20577"/>
        <pc:sldMkLst>
          <pc:docMk/>
          <pc:sldMk cId="1198906588" sldId="3989"/>
        </pc:sldMkLst>
      </pc:sldChg>
      <pc:sldChg chg="modNotesTx">
        <pc:chgData name="Szilvia Sramko" userId="ea6f34b9-fe87-46d6-b158-703cc6b3cc9d" providerId="ADAL" clId="{625E5BA6-3A6E-489C-BCAF-329DC1E9F250}" dt="2024-06-10T13:06:15.493" v="7" actId="20577"/>
        <pc:sldMkLst>
          <pc:docMk/>
          <pc:sldMk cId="2157831704" sldId="3990"/>
        </pc:sldMkLst>
      </pc:sldChg>
      <pc:sldChg chg="modNotesTx">
        <pc:chgData name="Szilvia Sramko" userId="ea6f34b9-fe87-46d6-b158-703cc6b3cc9d" providerId="ADAL" clId="{625E5BA6-3A6E-489C-BCAF-329DC1E9F250}" dt="2024-06-10T13:05:39.474" v="4" actId="20577"/>
        <pc:sldMkLst>
          <pc:docMk/>
          <pc:sldMk cId="2386571139" sldId="3991"/>
        </pc:sldMkLst>
      </pc:sldChg>
      <pc:sldChg chg="modNotesTx">
        <pc:chgData name="Szilvia Sramko" userId="ea6f34b9-fe87-46d6-b158-703cc6b3cc9d" providerId="ADAL" clId="{625E5BA6-3A6E-489C-BCAF-329DC1E9F250}" dt="2024-06-10T13:05:55.933" v="5" actId="20577"/>
        <pc:sldMkLst>
          <pc:docMk/>
          <pc:sldMk cId="1856845076" sldId="3992"/>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23A7E0-1B66-47CF-9619-8283B834DCF6}"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US"/>
        </a:p>
      </dgm:t>
    </dgm:pt>
    <dgm:pt modelId="{0990A3CF-4028-44DB-821E-A68038111127}">
      <dgm:prSet custT="1"/>
      <dgm:spPr/>
      <dgm:t>
        <a:bodyPr/>
        <a:lstStyle/>
        <a:p>
          <a:r>
            <a:rPr lang="en-US" sz="2000" b="0" i="0" kern="1200" baseline="0">
              <a:solidFill>
                <a:srgbClr val="FFFFFF"/>
              </a:solidFill>
              <a:latin typeface="Arial" panose="020B0604020202020204"/>
              <a:ea typeface="+mn-ea"/>
              <a:cs typeface="+mn-cs"/>
            </a:rPr>
            <a:t>Group</a:t>
          </a:r>
          <a:r>
            <a:rPr lang="en-US" sz="4300" b="0" i="0" kern="1200" baseline="0">
              <a:latin typeface="+mj-lt"/>
            </a:rPr>
            <a:t> </a:t>
          </a:r>
          <a:endParaRPr lang="en-US" sz="4300" kern="1200">
            <a:latin typeface="+mj-lt"/>
          </a:endParaRPr>
        </a:p>
      </dgm:t>
    </dgm:pt>
    <dgm:pt modelId="{10398FE2-19C9-4E59-9129-EAFCA4F0AC83}" type="parTrans" cxnId="{4C652D23-32B0-4A80-9B28-C4A85EC64E71}">
      <dgm:prSet/>
      <dgm:spPr/>
      <dgm:t>
        <a:bodyPr/>
        <a:lstStyle/>
        <a:p>
          <a:endParaRPr lang="en-US"/>
        </a:p>
      </dgm:t>
    </dgm:pt>
    <dgm:pt modelId="{E9BA4CBC-4BEA-4872-98EA-009D625B8A28}" type="sibTrans" cxnId="{4C652D23-32B0-4A80-9B28-C4A85EC64E71}">
      <dgm:prSet/>
      <dgm:spPr/>
      <dgm:t>
        <a:bodyPr/>
        <a:lstStyle/>
        <a:p>
          <a:endParaRPr lang="en-US"/>
        </a:p>
      </dgm:t>
    </dgm:pt>
    <dgm:pt modelId="{01BC6854-962A-40CA-B068-ED29DCB6FC55}">
      <dgm:prSet custT="1"/>
      <dgm:spPr/>
      <dgm:t>
        <a:bodyPr/>
        <a:lstStyle/>
        <a:p>
          <a:pPr marL="0" lvl="0" indent="0" algn="ctr" defTabSz="800100">
            <a:lnSpc>
              <a:spcPct val="90000"/>
            </a:lnSpc>
            <a:spcBef>
              <a:spcPct val="0"/>
            </a:spcBef>
            <a:spcAft>
              <a:spcPct val="35000"/>
            </a:spcAft>
            <a:buNone/>
          </a:pPr>
          <a:r>
            <a:rPr lang="en-US" sz="1800" b="0" i="0" kern="1200" baseline="0">
              <a:solidFill>
                <a:srgbClr val="FFFFFF"/>
              </a:solidFill>
              <a:latin typeface="Arial" panose="020B0604020202020204"/>
              <a:ea typeface="+mn-ea"/>
              <a:cs typeface="+mn-cs"/>
            </a:rPr>
            <a:t>Group sustainability information </a:t>
          </a:r>
        </a:p>
      </dgm:t>
    </dgm:pt>
    <dgm:pt modelId="{2958B7B9-227F-43CC-BCE8-1734746979D4}" type="parTrans" cxnId="{D49C3F04-5BBA-48F5-BEE4-02E397C946AE}">
      <dgm:prSet/>
      <dgm:spPr/>
      <dgm:t>
        <a:bodyPr/>
        <a:lstStyle/>
        <a:p>
          <a:endParaRPr lang="en-US"/>
        </a:p>
      </dgm:t>
    </dgm:pt>
    <dgm:pt modelId="{1352D959-CE7C-4486-8817-6BF02339889F}" type="sibTrans" cxnId="{D49C3F04-5BBA-48F5-BEE4-02E397C946AE}">
      <dgm:prSet/>
      <dgm:spPr/>
      <dgm:t>
        <a:bodyPr/>
        <a:lstStyle/>
        <a:p>
          <a:endParaRPr lang="en-US"/>
        </a:p>
      </dgm:t>
    </dgm:pt>
    <dgm:pt modelId="{68EE6AF2-AD2F-4570-90B8-1247B8BCC6A3}">
      <dgm:prSet custT="1"/>
      <dgm:spPr/>
      <dgm:t>
        <a:bodyPr/>
        <a:lstStyle/>
        <a:p>
          <a:pPr marL="0" lvl="0" indent="0" algn="ctr" defTabSz="800100">
            <a:lnSpc>
              <a:spcPct val="90000"/>
            </a:lnSpc>
            <a:spcBef>
              <a:spcPct val="0"/>
            </a:spcBef>
            <a:spcAft>
              <a:spcPct val="35000"/>
            </a:spcAft>
            <a:buNone/>
          </a:pPr>
          <a:r>
            <a:rPr lang="en-US" sz="1800" b="0" i="0" kern="1200" baseline="0">
              <a:solidFill>
                <a:srgbClr val="FFFFFF"/>
              </a:solidFill>
              <a:latin typeface="Arial" panose="020B0604020202020204"/>
              <a:ea typeface="+mn-ea"/>
              <a:cs typeface="+mn-cs"/>
            </a:rPr>
            <a:t>Group sustainability assurance engagement</a:t>
          </a:r>
        </a:p>
      </dgm:t>
    </dgm:pt>
    <dgm:pt modelId="{343F0D20-4BFD-44FE-8EFB-3E8045834193}" type="parTrans" cxnId="{1A47B447-A4B1-4229-8FA6-017C8862D52B}">
      <dgm:prSet/>
      <dgm:spPr/>
      <dgm:t>
        <a:bodyPr/>
        <a:lstStyle/>
        <a:p>
          <a:endParaRPr lang="en-US"/>
        </a:p>
      </dgm:t>
    </dgm:pt>
    <dgm:pt modelId="{23EBD657-A721-4B1B-A187-199163E6F638}" type="sibTrans" cxnId="{1A47B447-A4B1-4229-8FA6-017C8862D52B}">
      <dgm:prSet/>
      <dgm:spPr/>
      <dgm:t>
        <a:bodyPr/>
        <a:lstStyle/>
        <a:p>
          <a:endParaRPr lang="en-US"/>
        </a:p>
      </dgm:t>
    </dgm:pt>
    <dgm:pt modelId="{B7828374-9EE4-481E-9AD7-91BC60B613AB}">
      <dgm:prSet custT="1"/>
      <dgm:spPr/>
      <dgm:t>
        <a:bodyPr/>
        <a:lstStyle/>
        <a:p>
          <a:r>
            <a:rPr lang="en-US" sz="1800" b="0" i="0" kern="1200" baseline="0">
              <a:solidFill>
                <a:srgbClr val="FFFFFF"/>
              </a:solidFill>
              <a:latin typeface="Arial" panose="020B0604020202020204"/>
              <a:ea typeface="+mn-ea"/>
              <a:cs typeface="+mn-cs"/>
            </a:rPr>
            <a:t>Component</a:t>
          </a:r>
          <a:r>
            <a:rPr lang="en-US" sz="2700" b="0" i="0" kern="1200" baseline="0"/>
            <a:t> </a:t>
          </a:r>
          <a:endParaRPr lang="en-US" sz="2700" kern="1200"/>
        </a:p>
      </dgm:t>
    </dgm:pt>
    <dgm:pt modelId="{2C6C48AF-4336-4D7D-9DB5-77572F9E39D5}" type="parTrans" cxnId="{5093ED28-2F3C-4AAE-BE18-9D8B04A5202A}">
      <dgm:prSet/>
      <dgm:spPr/>
      <dgm:t>
        <a:bodyPr/>
        <a:lstStyle/>
        <a:p>
          <a:endParaRPr lang="en-US"/>
        </a:p>
      </dgm:t>
    </dgm:pt>
    <dgm:pt modelId="{6D6E3A6D-E810-4488-A5FD-77F7941298DF}" type="sibTrans" cxnId="{5093ED28-2F3C-4AAE-BE18-9D8B04A5202A}">
      <dgm:prSet/>
      <dgm:spPr/>
      <dgm:t>
        <a:bodyPr/>
        <a:lstStyle/>
        <a:p>
          <a:endParaRPr lang="en-US"/>
        </a:p>
      </dgm:t>
    </dgm:pt>
    <dgm:pt modelId="{021DE4D5-5556-4FB4-84BE-A016219F19A3}">
      <dgm:prSet custT="1"/>
      <dgm:spPr/>
      <dgm:t>
        <a:bodyPr/>
        <a:lstStyle/>
        <a:p>
          <a:r>
            <a:rPr lang="en-US" sz="1800" b="0" i="0" kern="1200" baseline="0">
              <a:solidFill>
                <a:srgbClr val="FFFFFF"/>
              </a:solidFill>
              <a:latin typeface="Arial" panose="020B0604020202020204"/>
              <a:ea typeface="+mn-ea"/>
              <a:cs typeface="+mn-cs"/>
            </a:rPr>
            <a:t>Component practitioner</a:t>
          </a:r>
        </a:p>
      </dgm:t>
    </dgm:pt>
    <dgm:pt modelId="{4A3A870C-0A19-48B3-8974-52202A49F1CC}" type="parTrans" cxnId="{A3E4C966-1268-45DB-940C-7A4553BEB514}">
      <dgm:prSet/>
      <dgm:spPr/>
      <dgm:t>
        <a:bodyPr/>
        <a:lstStyle/>
        <a:p>
          <a:endParaRPr lang="en-US"/>
        </a:p>
      </dgm:t>
    </dgm:pt>
    <dgm:pt modelId="{01B2F1F5-FB6D-4552-9EBE-024656FCF64B}" type="sibTrans" cxnId="{A3E4C966-1268-45DB-940C-7A4553BEB514}">
      <dgm:prSet/>
      <dgm:spPr/>
      <dgm:t>
        <a:bodyPr/>
        <a:lstStyle/>
        <a:p>
          <a:endParaRPr lang="en-US"/>
        </a:p>
      </dgm:t>
    </dgm:pt>
    <dgm:pt modelId="{9B172418-7825-4A8A-9A92-61331FCB4CAF}" type="pres">
      <dgm:prSet presAssocID="{A123A7E0-1B66-47CF-9619-8283B834DCF6}" presName="diagram" presStyleCnt="0">
        <dgm:presLayoutVars>
          <dgm:dir/>
          <dgm:resizeHandles val="exact"/>
        </dgm:presLayoutVars>
      </dgm:prSet>
      <dgm:spPr/>
    </dgm:pt>
    <dgm:pt modelId="{417F5DDC-B302-4FF3-A910-8A02754AA4C5}" type="pres">
      <dgm:prSet presAssocID="{0990A3CF-4028-44DB-821E-A68038111127}" presName="node" presStyleLbl="node1" presStyleIdx="0" presStyleCnt="5">
        <dgm:presLayoutVars>
          <dgm:bulletEnabled val="1"/>
        </dgm:presLayoutVars>
      </dgm:prSet>
      <dgm:spPr/>
    </dgm:pt>
    <dgm:pt modelId="{D4CA9F58-EB89-46F5-AC9E-449EAD11EFC3}" type="pres">
      <dgm:prSet presAssocID="{E9BA4CBC-4BEA-4872-98EA-009D625B8A28}" presName="sibTrans" presStyleCnt="0"/>
      <dgm:spPr/>
    </dgm:pt>
    <dgm:pt modelId="{69F7BC89-4446-4F79-89D1-DC92B8CAE071}" type="pres">
      <dgm:prSet presAssocID="{01BC6854-962A-40CA-B068-ED29DCB6FC55}" presName="node" presStyleLbl="node1" presStyleIdx="1" presStyleCnt="5">
        <dgm:presLayoutVars>
          <dgm:bulletEnabled val="1"/>
        </dgm:presLayoutVars>
      </dgm:prSet>
      <dgm:spPr/>
    </dgm:pt>
    <dgm:pt modelId="{F0202790-3FA2-4A35-AA03-663476B22E5C}" type="pres">
      <dgm:prSet presAssocID="{1352D959-CE7C-4486-8817-6BF02339889F}" presName="sibTrans" presStyleCnt="0"/>
      <dgm:spPr/>
    </dgm:pt>
    <dgm:pt modelId="{A19323A8-C761-46A2-8039-B82C1F75AAC3}" type="pres">
      <dgm:prSet presAssocID="{68EE6AF2-AD2F-4570-90B8-1247B8BCC6A3}" presName="node" presStyleLbl="node1" presStyleIdx="2" presStyleCnt="5">
        <dgm:presLayoutVars>
          <dgm:bulletEnabled val="1"/>
        </dgm:presLayoutVars>
      </dgm:prSet>
      <dgm:spPr/>
    </dgm:pt>
    <dgm:pt modelId="{40541FD1-9147-458F-AF8A-6AC515FA2423}" type="pres">
      <dgm:prSet presAssocID="{23EBD657-A721-4B1B-A187-199163E6F638}" presName="sibTrans" presStyleCnt="0"/>
      <dgm:spPr/>
    </dgm:pt>
    <dgm:pt modelId="{AE2C224C-3C09-4D81-919C-697918FEE59A}" type="pres">
      <dgm:prSet presAssocID="{B7828374-9EE4-481E-9AD7-91BC60B613AB}" presName="node" presStyleLbl="node1" presStyleIdx="3" presStyleCnt="5">
        <dgm:presLayoutVars>
          <dgm:bulletEnabled val="1"/>
        </dgm:presLayoutVars>
      </dgm:prSet>
      <dgm:spPr/>
    </dgm:pt>
    <dgm:pt modelId="{3C7854E4-A2CC-4B86-98B4-D918CCDA4A53}" type="pres">
      <dgm:prSet presAssocID="{6D6E3A6D-E810-4488-A5FD-77F7941298DF}" presName="sibTrans" presStyleCnt="0"/>
      <dgm:spPr/>
    </dgm:pt>
    <dgm:pt modelId="{F4A9E720-5BB2-4257-8CB2-0EE85CFE71D2}" type="pres">
      <dgm:prSet presAssocID="{021DE4D5-5556-4FB4-84BE-A016219F19A3}" presName="node" presStyleLbl="node1" presStyleIdx="4" presStyleCnt="5">
        <dgm:presLayoutVars>
          <dgm:bulletEnabled val="1"/>
        </dgm:presLayoutVars>
      </dgm:prSet>
      <dgm:spPr/>
    </dgm:pt>
  </dgm:ptLst>
  <dgm:cxnLst>
    <dgm:cxn modelId="{D49C3F04-5BBA-48F5-BEE4-02E397C946AE}" srcId="{A123A7E0-1B66-47CF-9619-8283B834DCF6}" destId="{01BC6854-962A-40CA-B068-ED29DCB6FC55}" srcOrd="1" destOrd="0" parTransId="{2958B7B9-227F-43CC-BCE8-1734746979D4}" sibTransId="{1352D959-CE7C-4486-8817-6BF02339889F}"/>
    <dgm:cxn modelId="{4C652D23-32B0-4A80-9B28-C4A85EC64E71}" srcId="{A123A7E0-1B66-47CF-9619-8283B834DCF6}" destId="{0990A3CF-4028-44DB-821E-A68038111127}" srcOrd="0" destOrd="0" parTransId="{10398FE2-19C9-4E59-9129-EAFCA4F0AC83}" sibTransId="{E9BA4CBC-4BEA-4872-98EA-009D625B8A28}"/>
    <dgm:cxn modelId="{5093ED28-2F3C-4AAE-BE18-9D8B04A5202A}" srcId="{A123A7E0-1B66-47CF-9619-8283B834DCF6}" destId="{B7828374-9EE4-481E-9AD7-91BC60B613AB}" srcOrd="3" destOrd="0" parTransId="{2C6C48AF-4336-4D7D-9DB5-77572F9E39D5}" sibTransId="{6D6E3A6D-E810-4488-A5FD-77F7941298DF}"/>
    <dgm:cxn modelId="{5B011333-896A-481A-8FFD-1301FD82E0AC}" type="presOf" srcId="{B7828374-9EE4-481E-9AD7-91BC60B613AB}" destId="{AE2C224C-3C09-4D81-919C-697918FEE59A}" srcOrd="0" destOrd="0" presId="urn:microsoft.com/office/officeart/2005/8/layout/default"/>
    <dgm:cxn modelId="{A3E4C966-1268-45DB-940C-7A4553BEB514}" srcId="{A123A7E0-1B66-47CF-9619-8283B834DCF6}" destId="{021DE4D5-5556-4FB4-84BE-A016219F19A3}" srcOrd="4" destOrd="0" parTransId="{4A3A870C-0A19-48B3-8974-52202A49F1CC}" sibTransId="{01B2F1F5-FB6D-4552-9EBE-024656FCF64B}"/>
    <dgm:cxn modelId="{1A47B447-A4B1-4229-8FA6-017C8862D52B}" srcId="{A123A7E0-1B66-47CF-9619-8283B834DCF6}" destId="{68EE6AF2-AD2F-4570-90B8-1247B8BCC6A3}" srcOrd="2" destOrd="0" parTransId="{343F0D20-4BFD-44FE-8EFB-3E8045834193}" sibTransId="{23EBD657-A721-4B1B-A187-199163E6F638}"/>
    <dgm:cxn modelId="{B58C9F82-C070-44EF-B82D-C5B17043C6C1}" type="presOf" srcId="{021DE4D5-5556-4FB4-84BE-A016219F19A3}" destId="{F4A9E720-5BB2-4257-8CB2-0EE85CFE71D2}" srcOrd="0" destOrd="0" presId="urn:microsoft.com/office/officeart/2005/8/layout/default"/>
    <dgm:cxn modelId="{ECD7DBC7-1D94-4217-97FE-0A09C7A30AF9}" type="presOf" srcId="{01BC6854-962A-40CA-B068-ED29DCB6FC55}" destId="{69F7BC89-4446-4F79-89D1-DC92B8CAE071}" srcOrd="0" destOrd="0" presId="urn:microsoft.com/office/officeart/2005/8/layout/default"/>
    <dgm:cxn modelId="{C7695CDE-254B-48BA-A5C4-23FF0A7B2F5B}" type="presOf" srcId="{68EE6AF2-AD2F-4570-90B8-1247B8BCC6A3}" destId="{A19323A8-C761-46A2-8039-B82C1F75AAC3}" srcOrd="0" destOrd="0" presId="urn:microsoft.com/office/officeart/2005/8/layout/default"/>
    <dgm:cxn modelId="{F77FC5EC-1547-4115-83A8-AE159425DD74}" type="presOf" srcId="{A123A7E0-1B66-47CF-9619-8283B834DCF6}" destId="{9B172418-7825-4A8A-9A92-61331FCB4CAF}" srcOrd="0" destOrd="0" presId="urn:microsoft.com/office/officeart/2005/8/layout/default"/>
    <dgm:cxn modelId="{37DD91FE-9BE3-44D4-8591-E9D715CCC593}" type="presOf" srcId="{0990A3CF-4028-44DB-821E-A68038111127}" destId="{417F5DDC-B302-4FF3-A910-8A02754AA4C5}" srcOrd="0" destOrd="0" presId="urn:microsoft.com/office/officeart/2005/8/layout/default"/>
    <dgm:cxn modelId="{2B52C4B4-F51A-40D9-8E66-05857083C2E2}" type="presParOf" srcId="{9B172418-7825-4A8A-9A92-61331FCB4CAF}" destId="{417F5DDC-B302-4FF3-A910-8A02754AA4C5}" srcOrd="0" destOrd="0" presId="urn:microsoft.com/office/officeart/2005/8/layout/default"/>
    <dgm:cxn modelId="{4B0F625C-FAE7-4647-B514-D55337F547CF}" type="presParOf" srcId="{9B172418-7825-4A8A-9A92-61331FCB4CAF}" destId="{D4CA9F58-EB89-46F5-AC9E-449EAD11EFC3}" srcOrd="1" destOrd="0" presId="urn:microsoft.com/office/officeart/2005/8/layout/default"/>
    <dgm:cxn modelId="{122F9993-37A8-499A-8268-C0DC43226145}" type="presParOf" srcId="{9B172418-7825-4A8A-9A92-61331FCB4CAF}" destId="{69F7BC89-4446-4F79-89D1-DC92B8CAE071}" srcOrd="2" destOrd="0" presId="urn:microsoft.com/office/officeart/2005/8/layout/default"/>
    <dgm:cxn modelId="{6B99C53B-7255-46A3-AEFB-753A43D45800}" type="presParOf" srcId="{9B172418-7825-4A8A-9A92-61331FCB4CAF}" destId="{F0202790-3FA2-4A35-AA03-663476B22E5C}" srcOrd="3" destOrd="0" presId="urn:microsoft.com/office/officeart/2005/8/layout/default"/>
    <dgm:cxn modelId="{A7ACDEF4-D25D-440E-A36A-C431A29184E9}" type="presParOf" srcId="{9B172418-7825-4A8A-9A92-61331FCB4CAF}" destId="{A19323A8-C761-46A2-8039-B82C1F75AAC3}" srcOrd="4" destOrd="0" presId="urn:microsoft.com/office/officeart/2005/8/layout/default"/>
    <dgm:cxn modelId="{2473E5F1-970A-4ABF-AD86-4CFE65CB1535}" type="presParOf" srcId="{9B172418-7825-4A8A-9A92-61331FCB4CAF}" destId="{40541FD1-9147-458F-AF8A-6AC515FA2423}" srcOrd="5" destOrd="0" presId="urn:microsoft.com/office/officeart/2005/8/layout/default"/>
    <dgm:cxn modelId="{998AF03C-EDEC-483A-976F-17BF882B9EB4}" type="presParOf" srcId="{9B172418-7825-4A8A-9A92-61331FCB4CAF}" destId="{AE2C224C-3C09-4D81-919C-697918FEE59A}" srcOrd="6" destOrd="0" presId="urn:microsoft.com/office/officeart/2005/8/layout/default"/>
    <dgm:cxn modelId="{13AFBA0A-1C2B-4C8C-8B5F-A835F2F0C4F3}" type="presParOf" srcId="{9B172418-7825-4A8A-9A92-61331FCB4CAF}" destId="{3C7854E4-A2CC-4B86-98B4-D918CCDA4A53}" srcOrd="7" destOrd="0" presId="urn:microsoft.com/office/officeart/2005/8/layout/default"/>
    <dgm:cxn modelId="{3B37870E-312C-4220-BDAC-409898790725}" type="presParOf" srcId="{9B172418-7825-4A8A-9A92-61331FCB4CAF}" destId="{F4A9E720-5BB2-4257-8CB2-0EE85CFE71D2}"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7F5DDC-B302-4FF3-A910-8A02754AA4C5}">
      <dsp:nvSpPr>
        <dsp:cNvPr id="0" name=""/>
        <dsp:cNvSpPr/>
      </dsp:nvSpPr>
      <dsp:spPr>
        <a:xfrm>
          <a:off x="473" y="533661"/>
          <a:ext cx="1847588" cy="1108553"/>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0" i="0" kern="1200" baseline="0">
              <a:solidFill>
                <a:srgbClr val="FFFFFF"/>
              </a:solidFill>
              <a:latin typeface="Arial" panose="020B0604020202020204"/>
              <a:ea typeface="+mn-ea"/>
              <a:cs typeface="+mn-cs"/>
            </a:rPr>
            <a:t>Group</a:t>
          </a:r>
          <a:r>
            <a:rPr lang="en-US" sz="4300" b="0" i="0" kern="1200" baseline="0">
              <a:latin typeface="+mj-lt"/>
            </a:rPr>
            <a:t> </a:t>
          </a:r>
          <a:endParaRPr lang="en-US" sz="4300" kern="1200">
            <a:latin typeface="+mj-lt"/>
          </a:endParaRPr>
        </a:p>
      </dsp:txBody>
      <dsp:txXfrm>
        <a:off x="473" y="533661"/>
        <a:ext cx="1847588" cy="1108553"/>
      </dsp:txXfrm>
    </dsp:sp>
    <dsp:sp modelId="{69F7BC89-4446-4F79-89D1-DC92B8CAE071}">
      <dsp:nvSpPr>
        <dsp:cNvPr id="0" name=""/>
        <dsp:cNvSpPr/>
      </dsp:nvSpPr>
      <dsp:spPr>
        <a:xfrm>
          <a:off x="2032820" y="533661"/>
          <a:ext cx="1847588" cy="1108553"/>
        </a:xfrm>
        <a:prstGeom prst="rect">
          <a:avLst/>
        </a:prstGeom>
        <a:solidFill>
          <a:schemeClr val="accent5">
            <a:hueOff val="2871253"/>
            <a:satOff val="1269"/>
            <a:lumOff val="-779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i="0" kern="1200" baseline="0">
              <a:solidFill>
                <a:srgbClr val="FFFFFF"/>
              </a:solidFill>
              <a:latin typeface="Arial" panose="020B0604020202020204"/>
              <a:ea typeface="+mn-ea"/>
              <a:cs typeface="+mn-cs"/>
            </a:rPr>
            <a:t>Group sustainability information </a:t>
          </a:r>
        </a:p>
      </dsp:txBody>
      <dsp:txXfrm>
        <a:off x="2032820" y="533661"/>
        <a:ext cx="1847588" cy="1108553"/>
      </dsp:txXfrm>
    </dsp:sp>
    <dsp:sp modelId="{A19323A8-C761-46A2-8039-B82C1F75AAC3}">
      <dsp:nvSpPr>
        <dsp:cNvPr id="0" name=""/>
        <dsp:cNvSpPr/>
      </dsp:nvSpPr>
      <dsp:spPr>
        <a:xfrm>
          <a:off x="473" y="1826972"/>
          <a:ext cx="1847588" cy="1108553"/>
        </a:xfrm>
        <a:prstGeom prst="rect">
          <a:avLst/>
        </a:prstGeom>
        <a:solidFill>
          <a:schemeClr val="accent5">
            <a:hueOff val="5742506"/>
            <a:satOff val="2538"/>
            <a:lumOff val="-15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i="0" kern="1200" baseline="0">
              <a:solidFill>
                <a:srgbClr val="FFFFFF"/>
              </a:solidFill>
              <a:latin typeface="Arial" panose="020B0604020202020204"/>
              <a:ea typeface="+mn-ea"/>
              <a:cs typeface="+mn-cs"/>
            </a:rPr>
            <a:t>Group sustainability assurance engagement</a:t>
          </a:r>
        </a:p>
      </dsp:txBody>
      <dsp:txXfrm>
        <a:off x="473" y="1826972"/>
        <a:ext cx="1847588" cy="1108553"/>
      </dsp:txXfrm>
    </dsp:sp>
    <dsp:sp modelId="{AE2C224C-3C09-4D81-919C-697918FEE59A}">
      <dsp:nvSpPr>
        <dsp:cNvPr id="0" name=""/>
        <dsp:cNvSpPr/>
      </dsp:nvSpPr>
      <dsp:spPr>
        <a:xfrm>
          <a:off x="2032820" y="1826972"/>
          <a:ext cx="1847588" cy="1108553"/>
        </a:xfrm>
        <a:prstGeom prst="rect">
          <a:avLst/>
        </a:prstGeom>
        <a:solidFill>
          <a:schemeClr val="accent5">
            <a:hueOff val="8613759"/>
            <a:satOff val="3808"/>
            <a:lumOff val="-2338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i="0" kern="1200" baseline="0">
              <a:solidFill>
                <a:srgbClr val="FFFFFF"/>
              </a:solidFill>
              <a:latin typeface="Arial" panose="020B0604020202020204"/>
              <a:ea typeface="+mn-ea"/>
              <a:cs typeface="+mn-cs"/>
            </a:rPr>
            <a:t>Component</a:t>
          </a:r>
          <a:r>
            <a:rPr lang="en-US" sz="2700" b="0" i="0" kern="1200" baseline="0"/>
            <a:t> </a:t>
          </a:r>
          <a:endParaRPr lang="en-US" sz="2700" kern="1200"/>
        </a:p>
      </dsp:txBody>
      <dsp:txXfrm>
        <a:off x="2032820" y="1826972"/>
        <a:ext cx="1847588" cy="1108553"/>
      </dsp:txXfrm>
    </dsp:sp>
    <dsp:sp modelId="{F4A9E720-5BB2-4257-8CB2-0EE85CFE71D2}">
      <dsp:nvSpPr>
        <dsp:cNvPr id="0" name=""/>
        <dsp:cNvSpPr/>
      </dsp:nvSpPr>
      <dsp:spPr>
        <a:xfrm>
          <a:off x="1016647" y="3120284"/>
          <a:ext cx="1847588" cy="1108553"/>
        </a:xfrm>
        <a:prstGeom prst="rect">
          <a:avLst/>
        </a:prstGeom>
        <a:solidFill>
          <a:schemeClr val="accent5">
            <a:hueOff val="11485012"/>
            <a:satOff val="5077"/>
            <a:lumOff val="-311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i="0" kern="1200" baseline="0">
              <a:solidFill>
                <a:srgbClr val="FFFFFF"/>
              </a:solidFill>
              <a:latin typeface="Arial" panose="020B0604020202020204"/>
              <a:ea typeface="+mn-ea"/>
              <a:cs typeface="+mn-cs"/>
            </a:rPr>
            <a:t>Component practitioner</a:t>
          </a:r>
        </a:p>
      </dsp:txBody>
      <dsp:txXfrm>
        <a:off x="1016647" y="3120284"/>
        <a:ext cx="1847588" cy="1108553"/>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3-20T18:01:05.832"/>
    </inkml:context>
    <inkml:brush xml:id="br0">
      <inkml:brushProperty name="width" value="0.05" units="cm"/>
      <inkml:brushProperty name="height" value="0.05" units="cm"/>
      <inkml:brushProperty name="ignorePressure" value="1"/>
    </inkml:brush>
  </inkml:definitions>
  <inkml:trace contextRef="#ctx0" brushRef="#br0">1 1,'4'0,"2"0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8"/>
          </a:xfrm>
          <a:prstGeom prst="rect">
            <a:avLst/>
          </a:prstGeom>
        </p:spPr>
        <p:txBody>
          <a:bodyPr vert="horz" lIns="96663" tIns="48332" rIns="96663" bIns="48332" rtlCol="0"/>
          <a:lstStyle>
            <a:lvl1pPr algn="l">
              <a:defRPr sz="1300"/>
            </a:lvl1pPr>
          </a:lstStyle>
          <a:p>
            <a:endParaRPr lang="en-US"/>
          </a:p>
        </p:txBody>
      </p:sp>
      <p:sp>
        <p:nvSpPr>
          <p:cNvPr id="3" name="Date Placeholder 2"/>
          <p:cNvSpPr>
            <a:spLocks noGrp="1"/>
          </p:cNvSpPr>
          <p:nvPr>
            <p:ph type="dt" idx="1"/>
          </p:nvPr>
        </p:nvSpPr>
        <p:spPr>
          <a:xfrm>
            <a:off x="4143588" y="0"/>
            <a:ext cx="3169920" cy="481728"/>
          </a:xfrm>
          <a:prstGeom prst="rect">
            <a:avLst/>
          </a:prstGeom>
        </p:spPr>
        <p:txBody>
          <a:bodyPr vert="horz" lIns="96663" tIns="48332" rIns="96663" bIns="48332" rtlCol="0"/>
          <a:lstStyle>
            <a:lvl1pPr algn="r">
              <a:defRPr sz="1300"/>
            </a:lvl1pPr>
          </a:lstStyle>
          <a:p>
            <a:fld id="{8217F18B-FBA3-4F6B-97D9-EA188CD16FE5}" type="datetimeFigureOut">
              <a:rPr lang="en-US" smtClean="0"/>
              <a:t>6/10/2024</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3" tIns="48332" rIns="96663" bIns="48332" rtlCol="0" anchor="ctr"/>
          <a:lstStyle/>
          <a:p>
            <a:endParaRPr lang="en-US"/>
          </a:p>
        </p:txBody>
      </p:sp>
      <p:sp>
        <p:nvSpPr>
          <p:cNvPr id="5" name="Notes Placeholder 4"/>
          <p:cNvSpPr>
            <a:spLocks noGrp="1"/>
          </p:cNvSpPr>
          <p:nvPr>
            <p:ph type="body" sz="quarter" idx="3"/>
          </p:nvPr>
        </p:nvSpPr>
        <p:spPr>
          <a:xfrm>
            <a:off x="731521" y="4620578"/>
            <a:ext cx="5852160" cy="3780473"/>
          </a:xfrm>
          <a:prstGeom prst="rect">
            <a:avLst/>
          </a:prstGeom>
        </p:spPr>
        <p:txBody>
          <a:bodyPr vert="horz" lIns="96663" tIns="48332" rIns="96663" bIns="4833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7"/>
          </a:xfrm>
          <a:prstGeom prst="rect">
            <a:avLst/>
          </a:prstGeom>
        </p:spPr>
        <p:txBody>
          <a:bodyPr vert="horz" lIns="96663" tIns="48332" rIns="96663" bIns="48332" rtlCol="0" anchor="b"/>
          <a:lstStyle>
            <a:lvl1pPr algn="l">
              <a:defRPr sz="1300"/>
            </a:lvl1pPr>
          </a:lstStyle>
          <a:p>
            <a:endParaRPr lang="en-US"/>
          </a:p>
        </p:txBody>
      </p:sp>
      <p:sp>
        <p:nvSpPr>
          <p:cNvPr id="7" name="Slide Number Placeholder 6"/>
          <p:cNvSpPr>
            <a:spLocks noGrp="1"/>
          </p:cNvSpPr>
          <p:nvPr>
            <p:ph type="sldNum" sz="quarter" idx="5"/>
          </p:nvPr>
        </p:nvSpPr>
        <p:spPr>
          <a:xfrm>
            <a:off x="4143588" y="9119475"/>
            <a:ext cx="3169920" cy="481727"/>
          </a:xfrm>
          <a:prstGeom prst="rect">
            <a:avLst/>
          </a:prstGeom>
        </p:spPr>
        <p:txBody>
          <a:bodyPr vert="horz" lIns="96663" tIns="48332" rIns="96663" bIns="48332" rtlCol="0" anchor="b"/>
          <a:lstStyle>
            <a:lvl1pPr algn="r">
              <a:defRPr sz="1300"/>
            </a:lvl1pPr>
          </a:lstStyle>
          <a:p>
            <a:fld id="{BAD342E5-AFF1-4E5D-BEDB-B5261E7DADB0}" type="slidenum">
              <a:rPr lang="en-US" smtClean="0"/>
              <a:t>‹#›</a:t>
            </a:fld>
            <a:endParaRPr lang="en-US"/>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2966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14</a:t>
            </a:fld>
            <a:endParaRPr lang="en-US"/>
          </a:p>
        </p:txBody>
      </p:sp>
    </p:spTree>
    <p:extLst>
      <p:ext uri="{BB962C8B-B14F-4D97-AF65-F5344CB8AC3E}">
        <p14:creationId xmlns:p14="http://schemas.microsoft.com/office/powerpoint/2010/main" val="12333556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i="1"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05666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19</a:t>
            </a:fld>
            <a:endParaRPr lang="en-US"/>
          </a:p>
        </p:txBody>
      </p:sp>
    </p:spTree>
    <p:extLst>
      <p:ext uri="{BB962C8B-B14F-4D97-AF65-F5344CB8AC3E}">
        <p14:creationId xmlns:p14="http://schemas.microsoft.com/office/powerpoint/2010/main" val="31110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20</a:t>
            </a:fld>
            <a:endParaRPr lang="en-US"/>
          </a:p>
        </p:txBody>
      </p:sp>
    </p:spTree>
    <p:extLst>
      <p:ext uri="{BB962C8B-B14F-4D97-AF65-F5344CB8AC3E}">
        <p14:creationId xmlns:p14="http://schemas.microsoft.com/office/powerpoint/2010/main" val="6133221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21</a:t>
            </a:fld>
            <a:endParaRPr lang="en-US"/>
          </a:p>
        </p:txBody>
      </p:sp>
    </p:spTree>
    <p:extLst>
      <p:ext uri="{BB962C8B-B14F-4D97-AF65-F5344CB8AC3E}">
        <p14:creationId xmlns:p14="http://schemas.microsoft.com/office/powerpoint/2010/main" val="23091222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22</a:t>
            </a:fld>
            <a:endParaRPr lang="en-US"/>
          </a:p>
        </p:txBody>
      </p:sp>
    </p:spTree>
    <p:extLst>
      <p:ext uri="{BB962C8B-B14F-4D97-AF65-F5344CB8AC3E}">
        <p14:creationId xmlns:p14="http://schemas.microsoft.com/office/powerpoint/2010/main" val="13631690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23</a:t>
            </a:fld>
            <a:endParaRPr lang="en-US"/>
          </a:p>
        </p:txBody>
      </p:sp>
    </p:spTree>
    <p:extLst>
      <p:ext uri="{BB962C8B-B14F-4D97-AF65-F5344CB8AC3E}">
        <p14:creationId xmlns:p14="http://schemas.microsoft.com/office/powerpoint/2010/main" val="16403451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94254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77751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a:latin typeface="+mn-l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36</a:t>
            </a:fld>
            <a:endParaRPr lang="en-US"/>
          </a:p>
        </p:txBody>
      </p:sp>
    </p:spTree>
    <p:extLst>
      <p:ext uri="{BB962C8B-B14F-4D97-AF65-F5344CB8AC3E}">
        <p14:creationId xmlns:p14="http://schemas.microsoft.com/office/powerpoint/2010/main" val="3299895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a:p>
        </p:txBody>
      </p:sp>
    </p:spTree>
    <p:extLst>
      <p:ext uri="{BB962C8B-B14F-4D97-AF65-F5344CB8AC3E}">
        <p14:creationId xmlns:p14="http://schemas.microsoft.com/office/powerpoint/2010/main" val="18881727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a:latin typeface="+mn-l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37</a:t>
            </a:fld>
            <a:endParaRPr lang="en-US"/>
          </a:p>
        </p:txBody>
      </p:sp>
    </p:spTree>
    <p:extLst>
      <p:ext uri="{BB962C8B-B14F-4D97-AF65-F5344CB8AC3E}">
        <p14:creationId xmlns:p14="http://schemas.microsoft.com/office/powerpoint/2010/main" val="31581522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AutoNum type="romanLcParenBoth"/>
            </a:pPr>
            <a:endParaRPr lang="en-US" sz="1200">
              <a:latin typeface="+mn-lt"/>
            </a:endParaRPr>
          </a:p>
          <a:p>
            <a:pPr marL="285750" indent="-285750">
              <a:buAutoNum type="romanLcParenBoth"/>
            </a:pPr>
            <a:endParaRPr lang="en-US" sz="1200">
              <a:latin typeface="+mn-l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38</a:t>
            </a:fld>
            <a:endParaRPr lang="en-US"/>
          </a:p>
        </p:txBody>
      </p:sp>
    </p:spTree>
    <p:extLst>
      <p:ext uri="{BB962C8B-B14F-4D97-AF65-F5344CB8AC3E}">
        <p14:creationId xmlns:p14="http://schemas.microsoft.com/office/powerpoint/2010/main" val="32175292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a:p>
        </p:txBody>
      </p:sp>
      <p:sp>
        <p:nvSpPr>
          <p:cNvPr id="4" name="Slide Number Placeholder 3"/>
          <p:cNvSpPr>
            <a:spLocks noGrp="1"/>
          </p:cNvSpPr>
          <p:nvPr>
            <p:ph type="sldNum" sz="quarter" idx="5"/>
          </p:nvPr>
        </p:nvSpPr>
        <p:spPr/>
        <p:txBody>
          <a:bodyPr/>
          <a:lstStyle/>
          <a:p>
            <a:fld id="{BAD342E5-AFF1-4E5D-BEDB-B5261E7DADB0}" type="slidenum">
              <a:rPr lang="en-US" smtClean="0"/>
              <a:t>39</a:t>
            </a:fld>
            <a:endParaRPr lang="en-US"/>
          </a:p>
        </p:txBody>
      </p:sp>
    </p:spTree>
    <p:extLst>
      <p:ext uri="{BB962C8B-B14F-4D97-AF65-F5344CB8AC3E}">
        <p14:creationId xmlns:p14="http://schemas.microsoft.com/office/powerpoint/2010/main" val="5983352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a:p>
        </p:txBody>
      </p:sp>
      <p:sp>
        <p:nvSpPr>
          <p:cNvPr id="4" name="Slide Number Placeholder 3"/>
          <p:cNvSpPr>
            <a:spLocks noGrp="1"/>
          </p:cNvSpPr>
          <p:nvPr>
            <p:ph type="sldNum" sz="quarter" idx="5"/>
          </p:nvPr>
        </p:nvSpPr>
        <p:spPr/>
        <p:txBody>
          <a:bodyPr/>
          <a:lstStyle/>
          <a:p>
            <a:fld id="{BAD342E5-AFF1-4E5D-BEDB-B5261E7DADB0}" type="slidenum">
              <a:rPr lang="en-US" smtClean="0"/>
              <a:t>40</a:t>
            </a:fld>
            <a:endParaRPr lang="en-US"/>
          </a:p>
        </p:txBody>
      </p:sp>
    </p:spTree>
    <p:extLst>
      <p:ext uri="{BB962C8B-B14F-4D97-AF65-F5344CB8AC3E}">
        <p14:creationId xmlns:p14="http://schemas.microsoft.com/office/powerpoint/2010/main" val="33331650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p>
        </p:txBody>
      </p:sp>
      <p:sp>
        <p:nvSpPr>
          <p:cNvPr id="4" name="Slide Number Placeholder 3"/>
          <p:cNvSpPr>
            <a:spLocks noGrp="1"/>
          </p:cNvSpPr>
          <p:nvPr>
            <p:ph type="sldNum" sz="quarter" idx="5"/>
          </p:nvPr>
        </p:nvSpPr>
        <p:spPr/>
        <p:txBody>
          <a:bodyPr/>
          <a:lstStyle/>
          <a:p>
            <a:fld id="{BAD342E5-AFF1-4E5D-BEDB-B5261E7DADB0}" type="slidenum">
              <a:rPr lang="en-US" smtClean="0"/>
              <a:t>41</a:t>
            </a:fld>
            <a:endParaRPr lang="en-US"/>
          </a:p>
        </p:txBody>
      </p:sp>
    </p:spTree>
    <p:extLst>
      <p:ext uri="{BB962C8B-B14F-4D97-AF65-F5344CB8AC3E}">
        <p14:creationId xmlns:p14="http://schemas.microsoft.com/office/powerpoint/2010/main" val="30449038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43</a:t>
            </a:fld>
            <a:endParaRPr lang="en-US"/>
          </a:p>
        </p:txBody>
      </p:sp>
    </p:spTree>
    <p:extLst>
      <p:ext uri="{BB962C8B-B14F-4D97-AF65-F5344CB8AC3E}">
        <p14:creationId xmlns:p14="http://schemas.microsoft.com/office/powerpoint/2010/main" val="3352144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6475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a:t>
            </a:fld>
            <a:endParaRPr lang="en-US"/>
          </a:p>
        </p:txBody>
      </p:sp>
    </p:spTree>
    <p:extLst>
      <p:ext uri="{BB962C8B-B14F-4D97-AF65-F5344CB8AC3E}">
        <p14:creationId xmlns:p14="http://schemas.microsoft.com/office/powerpoint/2010/main" val="1063512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7</a:t>
            </a:fld>
            <a:endParaRPr lang="en-US"/>
          </a:p>
        </p:txBody>
      </p:sp>
    </p:spTree>
    <p:extLst>
      <p:ext uri="{BB962C8B-B14F-4D97-AF65-F5344CB8AC3E}">
        <p14:creationId xmlns:p14="http://schemas.microsoft.com/office/powerpoint/2010/main" val="3110191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8</a:t>
            </a:fld>
            <a:endParaRPr lang="en-US"/>
          </a:p>
        </p:txBody>
      </p:sp>
    </p:spTree>
    <p:extLst>
      <p:ext uri="{BB962C8B-B14F-4D97-AF65-F5344CB8AC3E}">
        <p14:creationId xmlns:p14="http://schemas.microsoft.com/office/powerpoint/2010/main" val="763404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9</a:t>
            </a:fld>
            <a:endParaRPr lang="en-US"/>
          </a:p>
        </p:txBody>
      </p:sp>
    </p:spTree>
    <p:extLst>
      <p:ext uri="{BB962C8B-B14F-4D97-AF65-F5344CB8AC3E}">
        <p14:creationId xmlns:p14="http://schemas.microsoft.com/office/powerpoint/2010/main" val="3198460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10</a:t>
            </a:fld>
            <a:endParaRPr lang="en-US"/>
          </a:p>
        </p:txBody>
      </p:sp>
    </p:spTree>
    <p:extLst>
      <p:ext uri="{BB962C8B-B14F-4D97-AF65-F5344CB8AC3E}">
        <p14:creationId xmlns:p14="http://schemas.microsoft.com/office/powerpoint/2010/main" val="4064823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ts val="1400"/>
              </a:lnSpc>
              <a:spcBef>
                <a:spcPts val="600"/>
              </a:spcBef>
              <a:spcAft>
                <a:spcPts val="600"/>
              </a:spcAft>
            </a:pPr>
            <a:endParaRPr lang="en-US" sz="1800" i="1"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50396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svg"/><Relationship Id="rId18" Type="http://schemas.openxmlformats.org/officeDocument/2006/relationships/hyperlink" Target="http://www.iaasb.org/" TargetMode="External"/><Relationship Id="rId26" Type="http://schemas.openxmlformats.org/officeDocument/2006/relationships/customXml" Target="../ink/ink1.xml"/><Relationship Id="rId3" Type="http://schemas.openxmlformats.org/officeDocument/2006/relationships/image" Target="../media/image21.svg"/><Relationship Id="rId21" Type="http://schemas.openxmlformats.org/officeDocument/2006/relationships/image" Target="../media/image36.png"/><Relationship Id="rId7" Type="http://schemas.openxmlformats.org/officeDocument/2006/relationships/image" Target="../media/image25.svg"/><Relationship Id="rId12" Type="http://schemas.openxmlformats.org/officeDocument/2006/relationships/image" Target="../media/image30.png"/><Relationship Id="rId17" Type="http://schemas.openxmlformats.org/officeDocument/2006/relationships/image" Target="../media/image35.svg"/><Relationship Id="rId25" Type="http://schemas.openxmlformats.org/officeDocument/2006/relationships/image" Target="../media/image38.jpeg"/><Relationship Id="rId2" Type="http://schemas.openxmlformats.org/officeDocument/2006/relationships/image" Target="../media/image20.png"/><Relationship Id="rId16" Type="http://schemas.openxmlformats.org/officeDocument/2006/relationships/image" Target="../media/image34.png"/><Relationship Id="rId20" Type="http://schemas.openxmlformats.org/officeDocument/2006/relationships/hyperlink" Target="https://www.linkedin.com/company/65255822/admin/" TargetMode="External"/><Relationship Id="rId29" Type="http://schemas.openxmlformats.org/officeDocument/2006/relationships/hyperlink" Target="https://twitter.com/Ethics_Board" TargetMode="External"/><Relationship Id="rId1" Type="http://schemas.openxmlformats.org/officeDocument/2006/relationships/slideMaster" Target="../slideMasters/slideMaster2.xml"/><Relationship Id="rId6" Type="http://schemas.openxmlformats.org/officeDocument/2006/relationships/image" Target="../media/image24.png"/><Relationship Id="rId11" Type="http://schemas.openxmlformats.org/officeDocument/2006/relationships/image" Target="../media/image29.svg"/><Relationship Id="rId24" Type="http://schemas.openxmlformats.org/officeDocument/2006/relationships/hyperlink" Target="https://www.youtube.com/@IAASB" TargetMode="External"/><Relationship Id="rId5" Type="http://schemas.openxmlformats.org/officeDocument/2006/relationships/image" Target="../media/image23.svg"/><Relationship Id="rId15" Type="http://schemas.openxmlformats.org/officeDocument/2006/relationships/image" Target="../media/image33.svg"/><Relationship Id="rId23" Type="http://schemas.openxmlformats.org/officeDocument/2006/relationships/image" Target="../media/image37.png"/><Relationship Id="rId28" Type="http://schemas.openxmlformats.org/officeDocument/2006/relationships/hyperlink" Target="https://www.linkedin.com/company/iesba/" TargetMode="External"/><Relationship Id="rId10" Type="http://schemas.openxmlformats.org/officeDocument/2006/relationships/image" Target="../media/image28.png"/><Relationship Id="rId19" Type="http://schemas.openxmlformats.org/officeDocument/2006/relationships/hyperlink" Target="http://www.ethicsboard.org/" TargetMode="External"/><Relationship Id="rId4" Type="http://schemas.openxmlformats.org/officeDocument/2006/relationships/image" Target="../media/image22.png"/><Relationship Id="rId9" Type="http://schemas.openxmlformats.org/officeDocument/2006/relationships/image" Target="../media/image27.svg"/><Relationship Id="rId14" Type="http://schemas.openxmlformats.org/officeDocument/2006/relationships/image" Target="../media/image32.png"/><Relationship Id="rId22" Type="http://schemas.openxmlformats.org/officeDocument/2006/relationships/hyperlink" Target="https://twitter.com/IAASB_News" TargetMode="External"/><Relationship Id="rId27" Type="http://schemas.openxmlformats.org/officeDocument/2006/relationships/image" Target="../media/image39.png"/><Relationship Id="rId30" Type="http://schemas.openxmlformats.org/officeDocument/2006/relationships/hyperlink" Target="https://www.youtube.com/@IESBA" TargetMode="Externa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5" name="Date Placeholder 1">
            <a:extLst>
              <a:ext uri="{FF2B5EF4-FFF2-40B4-BE49-F238E27FC236}">
                <a16:creationId xmlns:a16="http://schemas.microsoft.com/office/drawing/2014/main" id="{3AE22D9D-C76B-4F48-B505-9DF24301A50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864214315"/>
      </p:ext>
    </p:extLst>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8BD913FC-D6C4-474B-BEC3-20A7C90F1DA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0465894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95E097B0-D8B6-4346-91B0-4BE20D36C54A}"/>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2682677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5" name="Date Placeholder 1">
            <a:extLst>
              <a:ext uri="{FF2B5EF4-FFF2-40B4-BE49-F238E27FC236}">
                <a16:creationId xmlns:a16="http://schemas.microsoft.com/office/drawing/2014/main" id="{3AE22D9D-C76B-4F48-B505-9DF24301A50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8642143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
        <p:nvSpPr>
          <p:cNvPr id="6" name="Date Placeholder 1">
            <a:extLst>
              <a:ext uri="{FF2B5EF4-FFF2-40B4-BE49-F238E27FC236}">
                <a16:creationId xmlns:a16="http://schemas.microsoft.com/office/drawing/2014/main" id="{FDE90F65-7415-4A58-BE67-2C328156EED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05170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9" name="Date Placeholder 1">
            <a:extLst>
              <a:ext uri="{FF2B5EF4-FFF2-40B4-BE49-F238E27FC236}">
                <a16:creationId xmlns:a16="http://schemas.microsoft.com/office/drawing/2014/main" id="{C75AAC36-2757-41CF-A5A3-F8A025C5199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4802863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13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0"/>
            <a:ext cx="5759362" cy="6858000"/>
          </a:xfrm>
          <a:prstGeom prst="rect">
            <a:avLst/>
          </a:prstGeom>
          <a:effectLst/>
        </p:spPr>
      </p:pic>
      <p:sp>
        <p:nvSpPr>
          <p:cNvPr id="2" name="Title 1"/>
          <p:cNvSpPr>
            <a:spLocks noGrp="1"/>
          </p:cNvSpPr>
          <p:nvPr>
            <p:ph type="ctrTitle"/>
          </p:nvPr>
        </p:nvSpPr>
        <p:spPr>
          <a:xfrm>
            <a:off x="6238240" y="1353073"/>
            <a:ext cx="5661164" cy="1603871"/>
          </a:xfrm>
        </p:spPr>
        <p:txBody>
          <a:bodyPr anchor="t" anchorCtr="0">
            <a:normAutofit/>
          </a:bodyPr>
          <a:lstStyle>
            <a:lvl1pPr algn="l">
              <a:defRPr lang="en-US" sz="4800" kern="1200">
                <a:solidFill>
                  <a:srgbClr val="083862"/>
                </a:solidFill>
                <a:latin typeface="Arial" panose="020B0604020202020204" pitchFamily="34" charset="0"/>
                <a:ea typeface="+mj-ea"/>
                <a:cs typeface="Arial" panose="020B0604020202020204" pitchFamily="34" charset="0"/>
              </a:defRPr>
            </a:lvl1pPr>
          </a:lstStyle>
          <a:p>
            <a:r>
              <a:rPr lang="en-US"/>
              <a:t>Click to edit Master title style</a:t>
            </a:r>
          </a:p>
        </p:txBody>
      </p:sp>
      <p:sp>
        <p:nvSpPr>
          <p:cNvPr id="3" name="Subtitle 2"/>
          <p:cNvSpPr>
            <a:spLocks noGrp="1"/>
          </p:cNvSpPr>
          <p:nvPr>
            <p:ph type="subTitle" idx="1"/>
          </p:nvPr>
        </p:nvSpPr>
        <p:spPr>
          <a:xfrm>
            <a:off x="6238240" y="3192742"/>
            <a:ext cx="3210046" cy="971791"/>
          </a:xfrm>
        </p:spPr>
        <p:txBody>
          <a:bodyPr/>
          <a:lstStyle>
            <a:lvl1pPr marL="0" indent="0" algn="l">
              <a:buNone/>
              <a:defRPr sz="2400">
                <a:solidFill>
                  <a:srgbClr val="08386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Subtitle 2">
            <a:extLst>
              <a:ext uri="{FF2B5EF4-FFF2-40B4-BE49-F238E27FC236}">
                <a16:creationId xmlns:a16="http://schemas.microsoft.com/office/drawing/2014/main" id="{AB4AE5B8-0B31-C680-5624-2AE32C7BFC82}"/>
              </a:ext>
            </a:extLst>
          </p:cNvPr>
          <p:cNvSpPr txBox="1">
            <a:spLocks/>
          </p:cNvSpPr>
          <p:nvPr userDrawn="1"/>
        </p:nvSpPr>
        <p:spPr>
          <a:xfrm>
            <a:off x="8544560" y="4915347"/>
            <a:ext cx="3495040" cy="1225153"/>
          </a:xfrm>
          <a:prstGeom prst="rect">
            <a:avLst/>
          </a:prstGeom>
          <a:noFill/>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rgbClr val="4A4A4A"/>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rgbClr val="4A4A4A"/>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rgbClr val="4A4A4A"/>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rgbClr val="4A4A4A"/>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en-US" sz="2000">
                <a:solidFill>
                  <a:srgbClr val="083862"/>
                </a:solidFill>
              </a:rPr>
              <a:t>Inaugural Stakeholder Advisory Council Meeting</a:t>
            </a:r>
            <a:br>
              <a:rPr lang="en-US" sz="2000">
                <a:solidFill>
                  <a:srgbClr val="083862"/>
                </a:solidFill>
              </a:rPr>
            </a:br>
            <a:r>
              <a:rPr lang="en-US" sz="2000">
                <a:solidFill>
                  <a:srgbClr val="083862"/>
                </a:solidFill>
              </a:rPr>
              <a:t>April  29-30, 2024</a:t>
            </a:r>
            <a:br>
              <a:rPr lang="en-US" sz="2000">
                <a:solidFill>
                  <a:srgbClr val="083862"/>
                </a:solidFill>
              </a:rPr>
            </a:br>
            <a:r>
              <a:rPr lang="en-US" sz="2000">
                <a:solidFill>
                  <a:srgbClr val="083862"/>
                </a:solidFill>
              </a:rPr>
              <a:t>New York, New York</a:t>
            </a:r>
          </a:p>
        </p:txBody>
      </p:sp>
      <p:sp>
        <p:nvSpPr>
          <p:cNvPr id="9" name="Rectangle 8">
            <a:extLst>
              <a:ext uri="{FF2B5EF4-FFF2-40B4-BE49-F238E27FC236}">
                <a16:creationId xmlns:a16="http://schemas.microsoft.com/office/drawing/2014/main" id="{2559C636-3A6F-A888-575B-68460EA14E8D}"/>
              </a:ext>
            </a:extLst>
          </p:cNvPr>
          <p:cNvSpPr/>
          <p:nvPr userDrawn="1"/>
        </p:nvSpPr>
        <p:spPr>
          <a:xfrm>
            <a:off x="0" y="6285141"/>
            <a:ext cx="12192000" cy="49434"/>
          </a:xfrm>
          <a:prstGeom prst="rect">
            <a:avLst/>
          </a:prstGeom>
          <a:solidFill>
            <a:srgbClr val="083862"/>
          </a:soli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D7D8B759-2EED-A4C2-A6B2-C44F167E4BF3}"/>
              </a:ext>
            </a:extLst>
          </p:cNvPr>
          <p:cNvSpPr/>
          <p:nvPr userDrawn="1"/>
        </p:nvSpPr>
        <p:spPr>
          <a:xfrm>
            <a:off x="0" y="6207974"/>
            <a:ext cx="12192000" cy="49434"/>
          </a:xfrm>
          <a:prstGeom prst="rect">
            <a:avLst/>
          </a:prstGeom>
          <a:solidFill>
            <a:srgbClr val="0B5494"/>
          </a:soli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sp>
        <p:nvSpPr>
          <p:cNvPr id="13" name="Rectangle 12">
            <a:extLst>
              <a:ext uri="{FF2B5EF4-FFF2-40B4-BE49-F238E27FC236}">
                <a16:creationId xmlns:a16="http://schemas.microsoft.com/office/drawing/2014/main" id="{2D0A326B-E39B-5027-C09B-BB293773B750}"/>
              </a:ext>
            </a:extLst>
          </p:cNvPr>
          <p:cNvSpPr/>
          <p:nvPr userDrawn="1"/>
        </p:nvSpPr>
        <p:spPr>
          <a:xfrm>
            <a:off x="0" y="6122936"/>
            <a:ext cx="12192000" cy="49434"/>
          </a:xfrm>
          <a:prstGeom prst="rect">
            <a:avLst/>
          </a:prstGeom>
          <a:solidFill>
            <a:srgbClr val="289DD8"/>
          </a:soli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9637448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48788" y="1250066"/>
            <a:ext cx="9144000" cy="954876"/>
          </a:xfrm>
        </p:spPr>
        <p:txBody>
          <a:bodyPr anchor="b">
            <a:normAutofit/>
          </a:bodyPr>
          <a:lstStyle>
            <a:lvl1pPr algn="l">
              <a:defRPr sz="4400">
                <a:solidFill>
                  <a:srgbClr val="083862"/>
                </a:solidFill>
              </a:defRPr>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rgbClr val="08386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6/10/2024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a:p>
        </p:txBody>
      </p:sp>
    </p:spTree>
    <p:extLst>
      <p:ext uri="{BB962C8B-B14F-4D97-AF65-F5344CB8AC3E}">
        <p14:creationId xmlns:p14="http://schemas.microsoft.com/office/powerpoint/2010/main" val="9441941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331089"/>
            <a:ext cx="9144000" cy="2178874"/>
          </a:xfrm>
        </p:spPr>
        <p:txBody>
          <a:bodyPr anchor="b"/>
          <a:lstStyle>
            <a:lvl1pPr algn="ctr">
              <a:defRPr sz="6000">
                <a:solidFill>
                  <a:srgbClr val="083862"/>
                </a:solidFill>
              </a:defRPr>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rgbClr val="08386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6/10/2024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a:p>
        </p:txBody>
      </p:sp>
    </p:spTree>
    <p:extLst>
      <p:ext uri="{BB962C8B-B14F-4D97-AF65-F5344CB8AC3E}">
        <p14:creationId xmlns:p14="http://schemas.microsoft.com/office/powerpoint/2010/main" val="14675791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solidFill>
                  <a:srgbClr val="083862"/>
                </a:solidFill>
              </a:defRPr>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rgbClr val="08386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9B08FF-86A9-489B-9293-6DAA81CF5589}" type="datetime1">
              <a:rPr lang="en-US" smtClean="0"/>
              <a:t>6/10/2024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a:p>
        </p:txBody>
      </p:sp>
    </p:spTree>
    <p:extLst>
      <p:ext uri="{BB962C8B-B14F-4D97-AF65-F5344CB8AC3E}">
        <p14:creationId xmlns:p14="http://schemas.microsoft.com/office/powerpoint/2010/main" val="843224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47369"/>
            <a:ext cx="8155329" cy="1325563"/>
          </a:xfrm>
        </p:spPr>
        <p:txBody>
          <a:bodyPr>
            <a:normAutofit/>
          </a:bodyPr>
          <a:lstStyle>
            <a:lvl1pPr>
              <a:defRPr sz="4000">
                <a:solidFill>
                  <a:srgbClr val="083862"/>
                </a:solidFill>
              </a:defRPr>
            </a:lvl1pPr>
          </a:lstStyle>
          <a:p>
            <a:r>
              <a:rPr lang="en-US"/>
              <a:t>Click to edit Master title style</a:t>
            </a:r>
          </a:p>
        </p:txBody>
      </p:sp>
      <p:sp>
        <p:nvSpPr>
          <p:cNvPr id="3" name="Content Placeholder 2"/>
          <p:cNvSpPr>
            <a:spLocks noGrp="1"/>
          </p:cNvSpPr>
          <p:nvPr>
            <p:ph idx="1"/>
          </p:nvPr>
        </p:nvSpPr>
        <p:spPr/>
        <p:txBody>
          <a:bodyPr/>
          <a:lstStyle>
            <a:lvl1pPr>
              <a:defRPr>
                <a:solidFill>
                  <a:srgbClr val="083862"/>
                </a:solidFill>
              </a:defRPr>
            </a:lvl1pPr>
            <a:lvl2pPr>
              <a:defRPr>
                <a:solidFill>
                  <a:srgbClr val="083862"/>
                </a:solidFill>
              </a:defRPr>
            </a:lvl2pPr>
            <a:lvl3pPr>
              <a:defRPr>
                <a:solidFill>
                  <a:srgbClr val="083862"/>
                </a:solidFill>
              </a:defRPr>
            </a:lvl3pPr>
            <a:lvl4pPr>
              <a:defRPr>
                <a:solidFill>
                  <a:srgbClr val="083862"/>
                </a:solidFill>
              </a:defRPr>
            </a:lvl4pPr>
            <a:lvl5pPr>
              <a:defRPr>
                <a:solidFill>
                  <a:srgbClr val="08386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AEBFDA1-892D-475D-A681-5E1B87AA4CC5}" type="datetime1">
              <a:rPr lang="en-US" smtClean="0"/>
              <a:t>6/10/2024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a:p>
        </p:txBody>
      </p:sp>
    </p:spTree>
    <p:extLst>
      <p:ext uri="{BB962C8B-B14F-4D97-AF65-F5344CB8AC3E}">
        <p14:creationId xmlns:p14="http://schemas.microsoft.com/office/powerpoint/2010/main" val="2619696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4351338"/>
          </a:xfrm>
        </p:spPr>
        <p:txBody>
          <a:bodyPr/>
          <a:lstStyle>
            <a:lvl1pPr>
              <a:defRPr>
                <a:solidFill>
                  <a:srgbClr val="083862"/>
                </a:solidFill>
              </a:defRPr>
            </a:lvl1pPr>
            <a:lvl2pPr>
              <a:defRPr>
                <a:solidFill>
                  <a:srgbClr val="083862"/>
                </a:solidFill>
              </a:defRPr>
            </a:lvl2pPr>
            <a:lvl3pPr>
              <a:defRPr>
                <a:solidFill>
                  <a:srgbClr val="083862"/>
                </a:solidFill>
              </a:defRPr>
            </a:lvl3pPr>
            <a:lvl4pPr>
              <a:defRPr>
                <a:solidFill>
                  <a:srgbClr val="083862"/>
                </a:solidFill>
              </a:defRPr>
            </a:lvl4pPr>
            <a:lvl5pPr>
              <a:defRPr>
                <a:solidFill>
                  <a:srgbClr val="08386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lvl1pPr>
              <a:defRPr>
                <a:solidFill>
                  <a:srgbClr val="083862"/>
                </a:solidFill>
              </a:defRPr>
            </a:lvl1pPr>
            <a:lvl2pPr>
              <a:defRPr>
                <a:solidFill>
                  <a:srgbClr val="083862"/>
                </a:solidFill>
              </a:defRPr>
            </a:lvl2pPr>
            <a:lvl3pPr>
              <a:defRPr>
                <a:solidFill>
                  <a:srgbClr val="083862"/>
                </a:solidFill>
              </a:defRPr>
            </a:lvl3pPr>
            <a:lvl4pPr>
              <a:defRPr>
                <a:solidFill>
                  <a:srgbClr val="083862"/>
                </a:solidFill>
              </a:defRPr>
            </a:lvl4pPr>
            <a:lvl5pPr>
              <a:defRPr>
                <a:solidFill>
                  <a:srgbClr val="08386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solidFill>
                  <a:srgbClr val="083862"/>
                </a:solidFill>
              </a:defRPr>
            </a:lvl1pPr>
          </a:lstStyle>
          <a:p>
            <a:fld id="{4CE77F70-787D-4334-ABBD-4BEE84081B9F}" type="datetime1">
              <a:rPr lang="en-US" smtClean="0"/>
              <a:pPr/>
              <a:t>6/10/2024</a:t>
            </a:fld>
            <a:endParaRPr lang="en-US"/>
          </a:p>
        </p:txBody>
      </p:sp>
      <p:sp>
        <p:nvSpPr>
          <p:cNvPr id="6" name="Footer Placeholder 5"/>
          <p:cNvSpPr>
            <a:spLocks noGrp="1"/>
          </p:cNvSpPr>
          <p:nvPr>
            <p:ph type="ftr" sz="quarter" idx="11"/>
          </p:nvPr>
        </p:nvSpPr>
        <p:spPr/>
        <p:txBody>
          <a:bodyPr/>
          <a:lstStyle>
            <a:lvl1pPr>
              <a:defRPr>
                <a:solidFill>
                  <a:srgbClr val="08386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rgbClr val="083862"/>
                </a:solidFill>
              </a:defRPr>
            </a:lvl1pPr>
          </a:lstStyle>
          <a:p>
            <a:fld id="{5C14F10E-3CFE-4C50-9C04-3D38C47A1378}" type="slidenum">
              <a:rPr lang="en-US" smtClean="0"/>
              <a:pPr/>
              <a:t>‹#›</a:t>
            </a:fld>
            <a:endParaRPr lang="en-US"/>
          </a:p>
        </p:txBody>
      </p:sp>
      <p:sp>
        <p:nvSpPr>
          <p:cNvPr id="9" name="Title 1">
            <a:extLst>
              <a:ext uri="{FF2B5EF4-FFF2-40B4-BE49-F238E27FC236}">
                <a16:creationId xmlns:a16="http://schemas.microsoft.com/office/drawing/2014/main" id="{94C45C70-6047-4CCE-A18D-B24830AC37D2}"/>
              </a:ext>
            </a:extLst>
          </p:cNvPr>
          <p:cNvSpPr>
            <a:spLocks noGrp="1"/>
          </p:cNvSpPr>
          <p:nvPr>
            <p:ph type="title"/>
          </p:nvPr>
        </p:nvSpPr>
        <p:spPr>
          <a:xfrm>
            <a:off x="838200" y="338491"/>
            <a:ext cx="8016433" cy="1325563"/>
          </a:xfrm>
        </p:spPr>
        <p:txBody>
          <a:bodyPr>
            <a:normAutofit/>
          </a:bodyPr>
          <a:lstStyle>
            <a:lvl1pPr>
              <a:defRPr sz="4000">
                <a:solidFill>
                  <a:srgbClr val="083862"/>
                </a:solidFill>
              </a:defRPr>
            </a:lvl1pPr>
          </a:lstStyle>
          <a:p>
            <a:r>
              <a:rPr lang="en-US"/>
              <a:t>Click to edit Master title style</a:t>
            </a:r>
          </a:p>
        </p:txBody>
      </p:sp>
    </p:spTree>
    <p:extLst>
      <p:ext uri="{BB962C8B-B14F-4D97-AF65-F5344CB8AC3E}">
        <p14:creationId xmlns:p14="http://schemas.microsoft.com/office/powerpoint/2010/main" val="25913703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anchor="b"/>
          <a:lstStyle>
            <a:lvl1pPr marL="0" indent="0">
              <a:buNone/>
              <a:defRPr sz="2400" b="1">
                <a:solidFill>
                  <a:srgbClr val="08386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lvl1pPr>
              <a:defRPr>
                <a:solidFill>
                  <a:srgbClr val="083862"/>
                </a:solidFill>
              </a:defRPr>
            </a:lvl1pPr>
            <a:lvl2pPr>
              <a:defRPr>
                <a:solidFill>
                  <a:srgbClr val="083862"/>
                </a:solidFill>
              </a:defRPr>
            </a:lvl2pPr>
            <a:lvl3pPr>
              <a:defRPr>
                <a:solidFill>
                  <a:srgbClr val="083862"/>
                </a:solidFill>
              </a:defRPr>
            </a:lvl3pPr>
            <a:lvl4pPr>
              <a:defRPr>
                <a:solidFill>
                  <a:srgbClr val="083862"/>
                </a:solidFill>
              </a:defRPr>
            </a:lvl4pPr>
            <a:lvl5pPr>
              <a:defRPr>
                <a:solidFill>
                  <a:srgbClr val="08386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solidFill>
                  <a:srgbClr val="08386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lvl1pPr>
              <a:defRPr>
                <a:solidFill>
                  <a:srgbClr val="083862"/>
                </a:solidFill>
              </a:defRPr>
            </a:lvl1pPr>
            <a:lvl2pPr>
              <a:defRPr>
                <a:solidFill>
                  <a:srgbClr val="083862"/>
                </a:solidFill>
              </a:defRPr>
            </a:lvl2pPr>
            <a:lvl3pPr>
              <a:defRPr>
                <a:solidFill>
                  <a:srgbClr val="083862"/>
                </a:solidFill>
              </a:defRPr>
            </a:lvl3pPr>
            <a:lvl4pPr>
              <a:defRPr>
                <a:solidFill>
                  <a:srgbClr val="083862"/>
                </a:solidFill>
              </a:defRPr>
            </a:lvl4pPr>
            <a:lvl5pPr>
              <a:defRPr>
                <a:solidFill>
                  <a:srgbClr val="08386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solidFill>
                  <a:srgbClr val="083862"/>
                </a:solidFill>
              </a:defRPr>
            </a:lvl1pPr>
          </a:lstStyle>
          <a:p>
            <a:fld id="{CFC84004-8839-470E-98FD-2398CB003887}" type="datetime1">
              <a:rPr lang="en-US" smtClean="0"/>
              <a:pPr/>
              <a:t>6/10/2024</a:t>
            </a:fld>
            <a:endParaRPr lang="en-US"/>
          </a:p>
        </p:txBody>
      </p:sp>
      <p:sp>
        <p:nvSpPr>
          <p:cNvPr id="8" name="Footer Placeholder 7"/>
          <p:cNvSpPr>
            <a:spLocks noGrp="1"/>
          </p:cNvSpPr>
          <p:nvPr>
            <p:ph type="ftr" sz="quarter" idx="11"/>
          </p:nvPr>
        </p:nvSpPr>
        <p:spPr/>
        <p:txBody>
          <a:bodyPr/>
          <a:lstStyle>
            <a:lvl1pPr>
              <a:defRPr>
                <a:solidFill>
                  <a:srgbClr val="083862"/>
                </a:solidFill>
              </a:defRPr>
            </a:lvl1pPr>
          </a:lstStyle>
          <a:p>
            <a:endParaRPr lang="en-US"/>
          </a:p>
        </p:txBody>
      </p:sp>
      <p:sp>
        <p:nvSpPr>
          <p:cNvPr id="9" name="Slide Number Placeholder 8"/>
          <p:cNvSpPr>
            <a:spLocks noGrp="1"/>
          </p:cNvSpPr>
          <p:nvPr>
            <p:ph type="sldNum" sz="quarter" idx="12"/>
          </p:nvPr>
        </p:nvSpPr>
        <p:spPr/>
        <p:txBody>
          <a:bodyPr/>
          <a:lstStyle>
            <a:lvl1pPr>
              <a:defRPr>
                <a:solidFill>
                  <a:srgbClr val="083862"/>
                </a:solidFill>
              </a:defRPr>
            </a:lvl1pPr>
          </a:lstStyle>
          <a:p>
            <a:fld id="{5C14F10E-3CFE-4C50-9C04-3D38C47A1378}" type="slidenum">
              <a:rPr lang="en-US" smtClean="0"/>
              <a:pPr/>
              <a:t>‹#›</a:t>
            </a:fld>
            <a:endParaRPr lang="en-US"/>
          </a:p>
        </p:txBody>
      </p:sp>
      <p:sp>
        <p:nvSpPr>
          <p:cNvPr id="10" name="Title 1">
            <a:extLst>
              <a:ext uri="{FF2B5EF4-FFF2-40B4-BE49-F238E27FC236}">
                <a16:creationId xmlns:a16="http://schemas.microsoft.com/office/drawing/2014/main" id="{1A140C67-0B9C-45CD-B076-7F170821ECA1}"/>
              </a:ext>
            </a:extLst>
          </p:cNvPr>
          <p:cNvSpPr>
            <a:spLocks noGrp="1"/>
          </p:cNvSpPr>
          <p:nvPr>
            <p:ph type="title"/>
          </p:nvPr>
        </p:nvSpPr>
        <p:spPr>
          <a:xfrm>
            <a:off x="838200" y="338491"/>
            <a:ext cx="8039582" cy="1325563"/>
          </a:xfrm>
        </p:spPr>
        <p:txBody>
          <a:bodyPr>
            <a:normAutofit/>
          </a:bodyPr>
          <a:lstStyle>
            <a:lvl1pPr>
              <a:defRPr sz="4000">
                <a:solidFill>
                  <a:srgbClr val="083862"/>
                </a:solidFill>
              </a:defRPr>
            </a:lvl1pPr>
          </a:lstStyle>
          <a:p>
            <a:r>
              <a:rPr lang="en-US"/>
              <a:t>Click to edit Master title style</a:t>
            </a:r>
          </a:p>
        </p:txBody>
      </p:sp>
    </p:spTree>
    <p:extLst>
      <p:ext uri="{BB962C8B-B14F-4D97-AF65-F5344CB8AC3E}">
        <p14:creationId xmlns:p14="http://schemas.microsoft.com/office/powerpoint/2010/main" val="5399087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rgbClr val="083862"/>
                </a:solidFill>
              </a:defRPr>
            </a:lvl1pPr>
          </a:lstStyle>
          <a:p>
            <a:fld id="{8F0DBE43-71DC-4CB5-9DC9-86D083825D16}" type="datetime1">
              <a:rPr lang="en-US" smtClean="0"/>
              <a:pPr/>
              <a:t>6/10/2024</a:t>
            </a:fld>
            <a:endParaRPr lang="en-US"/>
          </a:p>
        </p:txBody>
      </p:sp>
      <p:sp>
        <p:nvSpPr>
          <p:cNvPr id="4" name="Footer Placeholder 3"/>
          <p:cNvSpPr>
            <a:spLocks noGrp="1"/>
          </p:cNvSpPr>
          <p:nvPr>
            <p:ph type="ftr" sz="quarter" idx="11"/>
          </p:nvPr>
        </p:nvSpPr>
        <p:spPr/>
        <p:txBody>
          <a:bodyPr/>
          <a:lstStyle>
            <a:lvl1pPr>
              <a:defRPr>
                <a:solidFill>
                  <a:srgbClr val="083862"/>
                </a:solidFill>
              </a:defRPr>
            </a:lvl1pPr>
          </a:lstStyle>
          <a:p>
            <a:endParaRPr lang="en-US"/>
          </a:p>
        </p:txBody>
      </p:sp>
      <p:sp>
        <p:nvSpPr>
          <p:cNvPr id="5" name="Slide Number Placeholder 4"/>
          <p:cNvSpPr>
            <a:spLocks noGrp="1"/>
          </p:cNvSpPr>
          <p:nvPr>
            <p:ph type="sldNum" sz="quarter" idx="12"/>
          </p:nvPr>
        </p:nvSpPr>
        <p:spPr/>
        <p:txBody>
          <a:bodyPr/>
          <a:lstStyle>
            <a:lvl1pPr>
              <a:defRPr>
                <a:solidFill>
                  <a:srgbClr val="083862"/>
                </a:solidFill>
              </a:defRPr>
            </a:lvl1pPr>
          </a:lstStyle>
          <a:p>
            <a:fld id="{5C14F10E-3CFE-4C50-9C04-3D38C47A1378}" type="slidenum">
              <a:rPr lang="en-US" smtClean="0"/>
              <a:pPr/>
              <a:t>‹#›</a:t>
            </a:fld>
            <a:endParaRPr lang="en-US"/>
          </a:p>
        </p:txBody>
      </p:sp>
      <p:sp>
        <p:nvSpPr>
          <p:cNvPr id="7" name="Title 1">
            <a:extLst>
              <a:ext uri="{FF2B5EF4-FFF2-40B4-BE49-F238E27FC236}">
                <a16:creationId xmlns:a16="http://schemas.microsoft.com/office/drawing/2014/main" id="{D2C7FC12-DD25-4553-A10B-809D9AA5F7F2}"/>
              </a:ext>
            </a:extLst>
          </p:cNvPr>
          <p:cNvSpPr>
            <a:spLocks noGrp="1"/>
          </p:cNvSpPr>
          <p:nvPr>
            <p:ph type="title"/>
          </p:nvPr>
        </p:nvSpPr>
        <p:spPr>
          <a:xfrm>
            <a:off x="838200" y="338491"/>
            <a:ext cx="8085881" cy="1325563"/>
          </a:xfrm>
        </p:spPr>
        <p:txBody>
          <a:bodyPr>
            <a:normAutofit/>
          </a:bodyPr>
          <a:lstStyle>
            <a:lvl1pPr>
              <a:defRPr sz="4000">
                <a:solidFill>
                  <a:srgbClr val="083862"/>
                </a:solidFill>
              </a:defRPr>
            </a:lvl1pPr>
          </a:lstStyle>
          <a:p>
            <a:r>
              <a:rPr lang="en-US"/>
              <a:t>Click to edit Master title style</a:t>
            </a:r>
          </a:p>
        </p:txBody>
      </p:sp>
    </p:spTree>
    <p:extLst>
      <p:ext uri="{BB962C8B-B14F-4D97-AF65-F5344CB8AC3E}">
        <p14:creationId xmlns:p14="http://schemas.microsoft.com/office/powerpoint/2010/main" val="12110897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rgbClr val="083862"/>
                </a:solidFill>
              </a:defRPr>
            </a:lvl1pPr>
          </a:lstStyle>
          <a:p>
            <a:fld id="{84946410-D2D8-4C53-8D73-7FAB926DC67E}" type="datetime1">
              <a:rPr lang="en-US" smtClean="0"/>
              <a:pPr/>
              <a:t>6/10/2024</a:t>
            </a:fld>
            <a:endParaRPr lang="en-US"/>
          </a:p>
        </p:txBody>
      </p:sp>
      <p:sp>
        <p:nvSpPr>
          <p:cNvPr id="3" name="Footer Placeholder 2"/>
          <p:cNvSpPr>
            <a:spLocks noGrp="1"/>
          </p:cNvSpPr>
          <p:nvPr>
            <p:ph type="ftr" sz="quarter" idx="11"/>
          </p:nvPr>
        </p:nvSpPr>
        <p:spPr/>
        <p:txBody>
          <a:bodyPr/>
          <a:lstStyle>
            <a:lvl1pPr>
              <a:defRPr>
                <a:solidFill>
                  <a:srgbClr val="083862"/>
                </a:solidFill>
              </a:defRPr>
            </a:lvl1pPr>
          </a:lstStyle>
          <a:p>
            <a:endParaRPr lang="en-US"/>
          </a:p>
        </p:txBody>
      </p:sp>
      <p:sp>
        <p:nvSpPr>
          <p:cNvPr id="4" name="Slide Number Placeholder 3"/>
          <p:cNvSpPr>
            <a:spLocks noGrp="1"/>
          </p:cNvSpPr>
          <p:nvPr>
            <p:ph type="sldNum" sz="quarter" idx="12"/>
          </p:nvPr>
        </p:nvSpPr>
        <p:spPr/>
        <p:txBody>
          <a:bodyPr/>
          <a:lstStyle>
            <a:lvl1pPr>
              <a:defRPr>
                <a:solidFill>
                  <a:srgbClr val="083862"/>
                </a:solidFill>
              </a:defRPr>
            </a:lvl1pPr>
          </a:lstStyle>
          <a:p>
            <a:fld id="{5C14F10E-3CFE-4C50-9C04-3D38C47A1378}" type="slidenum">
              <a:rPr lang="en-US" smtClean="0"/>
              <a:pPr/>
              <a:t>‹#›</a:t>
            </a:fld>
            <a:endParaRPr lang="en-US"/>
          </a:p>
        </p:txBody>
      </p:sp>
      <p:sp>
        <p:nvSpPr>
          <p:cNvPr id="5" name="Title 1">
            <a:extLst>
              <a:ext uri="{FF2B5EF4-FFF2-40B4-BE49-F238E27FC236}">
                <a16:creationId xmlns:a16="http://schemas.microsoft.com/office/drawing/2014/main" id="{4425FCDB-996C-44B4-91B5-2F919D796D52}"/>
              </a:ext>
            </a:extLst>
          </p:cNvPr>
          <p:cNvSpPr>
            <a:spLocks noGrp="1"/>
          </p:cNvSpPr>
          <p:nvPr>
            <p:ph type="title"/>
          </p:nvPr>
        </p:nvSpPr>
        <p:spPr>
          <a:xfrm>
            <a:off x="838200" y="338491"/>
            <a:ext cx="8028008" cy="1325563"/>
          </a:xfrm>
        </p:spPr>
        <p:txBody>
          <a:bodyPr>
            <a:normAutofit/>
          </a:bodyPr>
          <a:lstStyle>
            <a:lvl1pPr>
              <a:defRPr sz="4000">
                <a:solidFill>
                  <a:srgbClr val="083862"/>
                </a:solidFill>
              </a:defRPr>
            </a:lvl1pPr>
          </a:lstStyle>
          <a:p>
            <a:r>
              <a:rPr lang="en-US"/>
              <a:t>Click to edit Master title style</a:t>
            </a:r>
          </a:p>
        </p:txBody>
      </p:sp>
    </p:spTree>
    <p:extLst>
      <p:ext uri="{BB962C8B-B14F-4D97-AF65-F5344CB8AC3E}">
        <p14:creationId xmlns:p14="http://schemas.microsoft.com/office/powerpoint/2010/main" val="33252585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rgbClr val="083862"/>
                </a:solidFill>
              </a:defRPr>
            </a:lvl1pPr>
          </a:lstStyle>
          <a:p>
            <a:fld id="{84946410-D2D8-4C53-8D73-7FAB926DC67E}" type="datetime1">
              <a:rPr lang="en-US" smtClean="0"/>
              <a:pPr/>
              <a:t>6/10/2024</a:t>
            </a:fld>
            <a:endParaRPr lang="en-US"/>
          </a:p>
        </p:txBody>
      </p:sp>
      <p:sp>
        <p:nvSpPr>
          <p:cNvPr id="3" name="Footer Placeholder 2"/>
          <p:cNvSpPr>
            <a:spLocks noGrp="1"/>
          </p:cNvSpPr>
          <p:nvPr>
            <p:ph type="ftr" sz="quarter" idx="11"/>
          </p:nvPr>
        </p:nvSpPr>
        <p:spPr/>
        <p:txBody>
          <a:bodyPr/>
          <a:lstStyle>
            <a:lvl1pPr>
              <a:defRPr>
                <a:solidFill>
                  <a:srgbClr val="083862"/>
                </a:solidFill>
              </a:defRPr>
            </a:lvl1pPr>
          </a:lstStyle>
          <a:p>
            <a:endParaRPr lang="en-US"/>
          </a:p>
        </p:txBody>
      </p:sp>
      <p:sp>
        <p:nvSpPr>
          <p:cNvPr id="4" name="Slide Number Placeholder 3"/>
          <p:cNvSpPr>
            <a:spLocks noGrp="1"/>
          </p:cNvSpPr>
          <p:nvPr>
            <p:ph type="sldNum" sz="quarter" idx="12"/>
          </p:nvPr>
        </p:nvSpPr>
        <p:spPr/>
        <p:txBody>
          <a:bodyPr/>
          <a:lstStyle>
            <a:lvl1pPr>
              <a:defRPr>
                <a:solidFill>
                  <a:srgbClr val="083862"/>
                </a:solidFill>
              </a:defRPr>
            </a:lvl1pPr>
          </a:lstStyle>
          <a:p>
            <a:fld id="{5C14F10E-3CFE-4C50-9C04-3D38C47A1378}" type="slidenum">
              <a:rPr lang="en-US" smtClean="0"/>
              <a:pPr/>
              <a:t>‹#›</a:t>
            </a:fld>
            <a:endParaRPr lang="en-US"/>
          </a:p>
        </p:txBody>
      </p:sp>
    </p:spTree>
    <p:extLst>
      <p:ext uri="{BB962C8B-B14F-4D97-AF65-F5344CB8AC3E}">
        <p14:creationId xmlns:p14="http://schemas.microsoft.com/office/powerpoint/2010/main" val="840675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rgbClr val="083862"/>
                </a:solidFill>
              </a:defRPr>
            </a:lvl1pPr>
          </a:lstStyle>
          <a:p>
            <a:r>
              <a:rPr lang="en-US"/>
              <a:t>Click to edit Master title style</a:t>
            </a:r>
          </a:p>
        </p:txBody>
      </p:sp>
      <p:sp>
        <p:nvSpPr>
          <p:cNvPr id="3" name="Content Placeholder 2"/>
          <p:cNvSpPr>
            <a:spLocks noGrp="1"/>
          </p:cNvSpPr>
          <p:nvPr>
            <p:ph idx="1"/>
          </p:nvPr>
        </p:nvSpPr>
        <p:spPr>
          <a:xfrm>
            <a:off x="5183188" y="1296365"/>
            <a:ext cx="6172200" cy="4564685"/>
          </a:xfrm>
        </p:spPr>
        <p:txBody>
          <a:bodyPr/>
          <a:lstStyle>
            <a:lvl1pPr>
              <a:defRPr sz="3200">
                <a:solidFill>
                  <a:srgbClr val="083862"/>
                </a:solidFill>
              </a:defRPr>
            </a:lvl1pPr>
            <a:lvl2pPr>
              <a:defRPr sz="2800">
                <a:solidFill>
                  <a:srgbClr val="083862"/>
                </a:solidFill>
              </a:defRPr>
            </a:lvl2pPr>
            <a:lvl3pPr>
              <a:defRPr sz="2400">
                <a:solidFill>
                  <a:srgbClr val="083862"/>
                </a:solidFill>
              </a:defRPr>
            </a:lvl3pPr>
            <a:lvl4pPr>
              <a:defRPr sz="2000">
                <a:solidFill>
                  <a:srgbClr val="083862"/>
                </a:solidFill>
              </a:defRPr>
            </a:lvl4pPr>
            <a:lvl5pPr>
              <a:defRPr sz="2000">
                <a:solidFill>
                  <a:srgbClr val="083862"/>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solidFill>
                  <a:srgbClr val="08386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rgbClr val="083862"/>
                </a:solidFill>
              </a:defRPr>
            </a:lvl1pPr>
          </a:lstStyle>
          <a:p>
            <a:fld id="{68867214-0AB1-49E6-A7A9-395C2525D2CB}" type="datetime1">
              <a:rPr lang="en-US" smtClean="0"/>
              <a:pPr/>
              <a:t>6/10/2024</a:t>
            </a:fld>
            <a:endParaRPr lang="en-US"/>
          </a:p>
        </p:txBody>
      </p:sp>
      <p:sp>
        <p:nvSpPr>
          <p:cNvPr id="6" name="Footer Placeholder 5"/>
          <p:cNvSpPr>
            <a:spLocks noGrp="1"/>
          </p:cNvSpPr>
          <p:nvPr>
            <p:ph type="ftr" sz="quarter" idx="11"/>
          </p:nvPr>
        </p:nvSpPr>
        <p:spPr/>
        <p:txBody>
          <a:bodyPr/>
          <a:lstStyle>
            <a:lvl1pPr>
              <a:defRPr>
                <a:solidFill>
                  <a:srgbClr val="08386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rgbClr val="083862"/>
                </a:solidFill>
              </a:defRPr>
            </a:lvl1pPr>
          </a:lstStyle>
          <a:p>
            <a:fld id="{5C14F10E-3CFE-4C50-9C04-3D38C47A1378}" type="slidenum">
              <a:rPr lang="en-US" smtClean="0"/>
              <a:pPr/>
              <a:t>‹#›</a:t>
            </a:fld>
            <a:endParaRPr lang="en-US"/>
          </a:p>
        </p:txBody>
      </p:sp>
    </p:spTree>
    <p:extLst>
      <p:ext uri="{BB962C8B-B14F-4D97-AF65-F5344CB8AC3E}">
        <p14:creationId xmlns:p14="http://schemas.microsoft.com/office/powerpoint/2010/main" val="32313499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rgbClr val="083862"/>
                </a:solidFill>
              </a:defRPr>
            </a:lvl1pPr>
          </a:lstStyle>
          <a:p>
            <a:r>
              <a:rPr lang="en-US"/>
              <a:t>Click to edit Master title style</a:t>
            </a:r>
          </a:p>
        </p:txBody>
      </p:sp>
      <p:sp>
        <p:nvSpPr>
          <p:cNvPr id="3" name="Picture Placeholder 2"/>
          <p:cNvSpPr>
            <a:spLocks noGrp="1" noChangeAspect="1"/>
          </p:cNvSpPr>
          <p:nvPr>
            <p:ph type="pic" idx="1"/>
          </p:nvPr>
        </p:nvSpPr>
        <p:spPr>
          <a:xfrm>
            <a:off x="5183188" y="1412111"/>
            <a:ext cx="6172200" cy="4448939"/>
          </a:xfrm>
        </p:spPr>
        <p:txBody>
          <a:bodyPr anchor="t"/>
          <a:lstStyle>
            <a:lvl1pPr marL="0" indent="0">
              <a:buNone/>
              <a:defRPr sz="3200">
                <a:solidFill>
                  <a:srgbClr val="08386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solidFill>
                  <a:srgbClr val="08386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rgbClr val="083862"/>
                </a:solidFill>
              </a:defRPr>
            </a:lvl1pPr>
          </a:lstStyle>
          <a:p>
            <a:fld id="{2B615EC8-B9E7-4675-8613-1CB4C2CB4986}" type="datetime1">
              <a:rPr lang="en-US" smtClean="0"/>
              <a:pPr/>
              <a:t>6/10/2024</a:t>
            </a:fld>
            <a:endParaRPr lang="en-US"/>
          </a:p>
        </p:txBody>
      </p:sp>
      <p:sp>
        <p:nvSpPr>
          <p:cNvPr id="6" name="Footer Placeholder 5"/>
          <p:cNvSpPr>
            <a:spLocks noGrp="1"/>
          </p:cNvSpPr>
          <p:nvPr>
            <p:ph type="ftr" sz="quarter" idx="11"/>
          </p:nvPr>
        </p:nvSpPr>
        <p:spPr/>
        <p:txBody>
          <a:bodyPr/>
          <a:lstStyle>
            <a:lvl1pPr>
              <a:defRPr>
                <a:solidFill>
                  <a:srgbClr val="08386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rgbClr val="083862"/>
                </a:solidFill>
              </a:defRPr>
            </a:lvl1pPr>
          </a:lstStyle>
          <a:p>
            <a:fld id="{5C14F10E-3CFE-4C50-9C04-3D38C47A1378}" type="slidenum">
              <a:rPr lang="en-US" smtClean="0"/>
              <a:pPr/>
              <a:t>‹#›</a:t>
            </a:fld>
            <a:endParaRPr lang="en-US"/>
          </a:p>
        </p:txBody>
      </p:sp>
    </p:spTree>
    <p:extLst>
      <p:ext uri="{BB962C8B-B14F-4D97-AF65-F5344CB8AC3E}">
        <p14:creationId xmlns:p14="http://schemas.microsoft.com/office/powerpoint/2010/main" val="19052641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6" name="Content Placeholder 24" descr="Online Network">
            <a:extLst>
              <a:ext uri="{FF2B5EF4-FFF2-40B4-BE49-F238E27FC236}">
                <a16:creationId xmlns:a16="http://schemas.microsoft.com/office/drawing/2014/main" id="{DB7DB273-3BE5-44FD-BF0F-9BBEC64581F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028395" y="1331627"/>
            <a:ext cx="1492731" cy="1492731"/>
          </a:xfrm>
          <a:prstGeom prst="rect">
            <a:avLst/>
          </a:prstGeom>
        </p:spPr>
      </p:pic>
      <p:pic>
        <p:nvPicPr>
          <p:cNvPr id="7" name="Graphic 6" descr="Connections">
            <a:extLst>
              <a:ext uri="{FF2B5EF4-FFF2-40B4-BE49-F238E27FC236}">
                <a16:creationId xmlns:a16="http://schemas.microsoft.com/office/drawing/2014/main" id="{88FDB636-537A-2F67-AB45-123A036AF1CB}"/>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622605" y="2784442"/>
            <a:ext cx="1492731" cy="1492731"/>
          </a:xfrm>
          <a:prstGeom prst="rect">
            <a:avLst/>
          </a:prstGeom>
        </p:spPr>
      </p:pic>
      <p:pic>
        <p:nvPicPr>
          <p:cNvPr id="8" name="Graphic 7" descr="Play">
            <a:extLst>
              <a:ext uri="{FF2B5EF4-FFF2-40B4-BE49-F238E27FC236}">
                <a16:creationId xmlns:a16="http://schemas.microsoft.com/office/drawing/2014/main" id="{16275A79-09C9-EF91-D108-F1C4F4BB6CF8}"/>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956589" y="2527002"/>
            <a:ext cx="1492731" cy="1492731"/>
          </a:xfrm>
          <a:prstGeom prst="rect">
            <a:avLst/>
          </a:prstGeom>
        </p:spPr>
      </p:pic>
      <p:pic>
        <p:nvPicPr>
          <p:cNvPr id="9" name="Graphic 8" descr="Megaphone">
            <a:extLst>
              <a:ext uri="{FF2B5EF4-FFF2-40B4-BE49-F238E27FC236}">
                <a16:creationId xmlns:a16="http://schemas.microsoft.com/office/drawing/2014/main" id="{D58DE586-6251-5FC0-FB05-9971FDD264B6}"/>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929962" y="1699292"/>
            <a:ext cx="1380701" cy="1380701"/>
          </a:xfrm>
          <a:prstGeom prst="rect">
            <a:avLst/>
          </a:prstGeom>
        </p:spPr>
      </p:pic>
      <p:pic>
        <p:nvPicPr>
          <p:cNvPr id="10" name="Graphic 9" descr="Podcast">
            <a:extLst>
              <a:ext uri="{FF2B5EF4-FFF2-40B4-BE49-F238E27FC236}">
                <a16:creationId xmlns:a16="http://schemas.microsoft.com/office/drawing/2014/main" id="{515268B6-09B4-98B4-4AD6-B33EA32E027C}"/>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222620" y="1670488"/>
            <a:ext cx="1380701" cy="1380701"/>
          </a:xfrm>
          <a:prstGeom prst="rect">
            <a:avLst/>
          </a:prstGeom>
        </p:spPr>
      </p:pic>
      <p:pic>
        <p:nvPicPr>
          <p:cNvPr id="11" name="Graphic 10" descr="Internet">
            <a:extLst>
              <a:ext uri="{FF2B5EF4-FFF2-40B4-BE49-F238E27FC236}">
                <a16:creationId xmlns:a16="http://schemas.microsoft.com/office/drawing/2014/main" id="{E21FF096-11C1-9328-C3BD-F497025DEF26}"/>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376622" y="3508222"/>
            <a:ext cx="1380701" cy="1380701"/>
          </a:xfrm>
          <a:prstGeom prst="rect">
            <a:avLst/>
          </a:prstGeom>
        </p:spPr>
      </p:pic>
      <p:pic>
        <p:nvPicPr>
          <p:cNvPr id="12" name="Graphic 11" descr="Hashtag">
            <a:extLst>
              <a:ext uri="{FF2B5EF4-FFF2-40B4-BE49-F238E27FC236}">
                <a16:creationId xmlns:a16="http://schemas.microsoft.com/office/drawing/2014/main" id="{22B4BA40-8343-6D68-8235-0740BCE2FBF5}"/>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983166" y="3947982"/>
            <a:ext cx="1380701" cy="1380701"/>
          </a:xfrm>
          <a:prstGeom prst="rect">
            <a:avLst/>
          </a:prstGeom>
        </p:spPr>
      </p:pic>
      <p:pic>
        <p:nvPicPr>
          <p:cNvPr id="13" name="Graphic 12" descr="Follow">
            <a:extLst>
              <a:ext uri="{FF2B5EF4-FFF2-40B4-BE49-F238E27FC236}">
                <a16:creationId xmlns:a16="http://schemas.microsoft.com/office/drawing/2014/main" id="{36F0731F-EECC-DEE3-255C-6C27DC5AC485}"/>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0115336" y="4576518"/>
            <a:ext cx="1380701" cy="1380701"/>
          </a:xfrm>
          <a:prstGeom prst="rect">
            <a:avLst/>
          </a:prstGeom>
        </p:spPr>
      </p:pic>
      <p:sp>
        <p:nvSpPr>
          <p:cNvPr id="14" name="Rectangle 13">
            <a:extLst>
              <a:ext uri="{FF2B5EF4-FFF2-40B4-BE49-F238E27FC236}">
                <a16:creationId xmlns:a16="http://schemas.microsoft.com/office/drawing/2014/main" id="{3B637CF7-6F2F-16EF-8262-1644CF1210F7}"/>
              </a:ext>
            </a:extLst>
          </p:cNvPr>
          <p:cNvSpPr/>
          <p:nvPr userDrawn="1"/>
        </p:nvSpPr>
        <p:spPr>
          <a:xfrm>
            <a:off x="1472521" y="4888923"/>
            <a:ext cx="5384487" cy="830997"/>
          </a:xfrm>
          <a:prstGeom prst="rect">
            <a:avLst/>
          </a:prstGeom>
        </p:spPr>
        <p:txBody>
          <a:bodyPr wrap="none">
            <a:spAutoFit/>
          </a:bodyPr>
          <a:lstStyle/>
          <a:p>
            <a:pPr algn="ctr" defTabSz="609570"/>
            <a:r>
              <a:rPr lang="en-US" sz="2400">
                <a:solidFill>
                  <a:srgbClr val="1F497D"/>
                </a:solidFill>
                <a:latin typeface="Arial" panose="020B0604020202020204" pitchFamily="34" charset="0"/>
                <a:ea typeface="Calibri" panose="020F0502020204030204" pitchFamily="34" charset="0"/>
                <a:cs typeface="Arial" panose="020B0604020202020204" pitchFamily="34" charset="0"/>
              </a:rPr>
              <a:t>Register &amp; Subscribe for updates:</a:t>
            </a:r>
            <a:br>
              <a:rPr lang="en-US" sz="2400">
                <a:solidFill>
                  <a:srgbClr val="1F497D"/>
                </a:solidFill>
                <a:latin typeface="Arial" panose="020B0604020202020204" pitchFamily="34" charset="0"/>
                <a:ea typeface="Calibri" panose="020F0502020204030204" pitchFamily="34" charset="0"/>
                <a:cs typeface="Arial" panose="020B0604020202020204" pitchFamily="34" charset="0"/>
              </a:rPr>
            </a:br>
            <a:r>
              <a:rPr lang="en-US" sz="2400">
                <a:solidFill>
                  <a:srgbClr val="1F497D"/>
                </a:solidFill>
                <a:latin typeface="Arial" panose="020B0604020202020204" pitchFamily="34" charset="0"/>
                <a:ea typeface="Calibri" panose="020F0502020204030204" pitchFamily="34" charset="0"/>
                <a:cs typeface="Arial" panose="020B0604020202020204" pitchFamily="34" charset="0"/>
                <a:hlinkClick r:id="rId18"/>
              </a:rPr>
              <a:t>www.iaasb.org</a:t>
            </a:r>
            <a:r>
              <a:rPr lang="en-US" sz="2400">
                <a:solidFill>
                  <a:srgbClr val="1F497D"/>
                </a:solidFill>
                <a:latin typeface="Arial" panose="020B0604020202020204" pitchFamily="34" charset="0"/>
                <a:ea typeface="Calibri" panose="020F0502020204030204" pitchFamily="34" charset="0"/>
                <a:cs typeface="Arial" panose="020B0604020202020204" pitchFamily="34" charset="0"/>
              </a:rPr>
              <a:t> | </a:t>
            </a:r>
            <a:r>
              <a:rPr lang="en-US" sz="2400">
                <a:solidFill>
                  <a:srgbClr val="1F497D"/>
                </a:solidFill>
                <a:latin typeface="Arial" panose="020B0604020202020204" pitchFamily="34" charset="0"/>
                <a:ea typeface="Calibri" panose="020F0502020204030204" pitchFamily="34" charset="0"/>
                <a:cs typeface="Arial" panose="020B0604020202020204" pitchFamily="34" charset="0"/>
                <a:hlinkClick r:id="rId19"/>
              </a:rPr>
              <a:t>www.ethicsboard.org</a:t>
            </a:r>
            <a:endParaRPr lang="en-US" sz="2400">
              <a:solidFill>
                <a:prstClr val="black"/>
              </a:solidFill>
              <a:latin typeface="Arial" panose="020B0604020202020204" pitchFamily="34" charset="0"/>
              <a:ea typeface="Calibri" panose="020F050202020403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5DDE1D2C-B1DB-4214-C8EF-D63D1B75B940}"/>
              </a:ext>
            </a:extLst>
          </p:cNvPr>
          <p:cNvGrpSpPr>
            <a:grpSpLocks noChangeAspect="1"/>
          </p:cNvGrpSpPr>
          <p:nvPr userDrawn="1"/>
        </p:nvGrpSpPr>
        <p:grpSpPr>
          <a:xfrm>
            <a:off x="356337" y="2455465"/>
            <a:ext cx="4200729" cy="1949605"/>
            <a:chOff x="1055445" y="1126410"/>
            <a:chExt cx="4386845" cy="2035983"/>
          </a:xfrm>
        </p:grpSpPr>
        <p:sp>
          <p:nvSpPr>
            <p:cNvPr id="16" name="Rectangle 15">
              <a:extLst>
                <a:ext uri="{FF2B5EF4-FFF2-40B4-BE49-F238E27FC236}">
                  <a16:creationId xmlns:a16="http://schemas.microsoft.com/office/drawing/2014/main" id="{D57A0994-15FF-C14C-B22F-9987641A2725}"/>
                </a:ext>
              </a:extLst>
            </p:cNvPr>
            <p:cNvSpPr/>
            <p:nvPr/>
          </p:nvSpPr>
          <p:spPr>
            <a:xfrm>
              <a:off x="1918643" y="1867624"/>
              <a:ext cx="3352800" cy="417837"/>
            </a:xfrm>
            <a:prstGeom prst="rect">
              <a:avLst/>
            </a:prstGeom>
          </p:spPr>
          <p:txBody>
            <a:bodyPr wrap="square">
              <a:spAutoFit/>
            </a:bodyPr>
            <a:lstStyle/>
            <a:p>
              <a:r>
                <a:rPr lang="en-US" sz="2000">
                  <a:latin typeface="Arial" panose="020B0604020202020204" pitchFamily="34" charset="0"/>
                  <a:cs typeface="Arial" panose="020B0604020202020204" pitchFamily="34" charset="0"/>
                  <a:hlinkClick r:id="rId20"/>
                </a:rPr>
                <a:t>@IAASB</a:t>
              </a:r>
              <a:endParaRPr lang="en-US" sz="2000">
                <a:latin typeface="Arial" panose="020B0604020202020204" pitchFamily="34" charset="0"/>
                <a:cs typeface="Arial" panose="020B0604020202020204" pitchFamily="34" charset="0"/>
              </a:endParaRPr>
            </a:p>
          </p:txBody>
        </p:sp>
        <p:pic>
          <p:nvPicPr>
            <p:cNvPr id="17" name="Picture 16">
              <a:extLst>
                <a:ext uri="{FF2B5EF4-FFF2-40B4-BE49-F238E27FC236}">
                  <a16:creationId xmlns:a16="http://schemas.microsoft.com/office/drawing/2014/main" id="{8A8AD0D5-01AC-FB44-542F-BBB5A642EFA7}"/>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l="10223" r="10638"/>
            <a:stretch/>
          </p:blipFill>
          <p:spPr>
            <a:xfrm>
              <a:off x="1234675" y="1752963"/>
              <a:ext cx="650573" cy="616544"/>
            </a:xfrm>
            <a:prstGeom prst="rect">
              <a:avLst/>
            </a:prstGeom>
          </p:spPr>
        </p:pic>
        <p:sp>
          <p:nvSpPr>
            <p:cNvPr id="18" name="Rectangle 17">
              <a:extLst>
                <a:ext uri="{FF2B5EF4-FFF2-40B4-BE49-F238E27FC236}">
                  <a16:creationId xmlns:a16="http://schemas.microsoft.com/office/drawing/2014/main" id="{D6EE1637-1FE6-0FF7-D9BF-3298E20F3F22}"/>
                </a:ext>
              </a:extLst>
            </p:cNvPr>
            <p:cNvSpPr/>
            <p:nvPr/>
          </p:nvSpPr>
          <p:spPr>
            <a:xfrm>
              <a:off x="1918643" y="1145881"/>
              <a:ext cx="2074452" cy="417837"/>
            </a:xfrm>
            <a:prstGeom prst="rect">
              <a:avLst/>
            </a:prstGeom>
          </p:spPr>
          <p:txBody>
            <a:bodyPr wrap="none">
              <a:spAutoFit/>
            </a:bodyPr>
            <a:lstStyle/>
            <a:p>
              <a:r>
                <a:rPr lang="en-US" sz="2000">
                  <a:latin typeface="Arial" panose="020B0604020202020204" pitchFamily="34" charset="0"/>
                  <a:cs typeface="Arial" panose="020B0604020202020204" pitchFamily="34" charset="0"/>
                  <a:hlinkClick r:id="rId22"/>
                </a:rPr>
                <a:t>@IAASB_News</a:t>
              </a:r>
              <a:endParaRPr lang="en-US" sz="2000">
                <a:latin typeface="Arial" panose="020B0604020202020204" pitchFamily="34" charset="0"/>
                <a:cs typeface="Arial" panose="020B0604020202020204" pitchFamily="34" charset="0"/>
              </a:endParaRPr>
            </a:p>
          </p:txBody>
        </p:sp>
        <p:pic>
          <p:nvPicPr>
            <p:cNvPr id="19" name="Picture 18">
              <a:extLst>
                <a:ext uri="{FF2B5EF4-FFF2-40B4-BE49-F238E27FC236}">
                  <a16:creationId xmlns:a16="http://schemas.microsoft.com/office/drawing/2014/main" id="{09A44014-184B-E7D7-ECA6-62CFC6CD6093}"/>
                </a:ext>
              </a:extLst>
            </p:cNvPr>
            <p:cNvPicPr>
              <a:picLocks noChangeAspect="1"/>
            </p:cNvPicPr>
            <p:nvPr/>
          </p:nvPicPr>
          <p:blipFill>
            <a:blip r:embed="rId23" cstate="print">
              <a:extLst>
                <a:ext uri="{28A0092B-C50C-407E-A947-70E740481C1C}">
                  <a14:useLocalDpi xmlns:a14="http://schemas.microsoft.com/office/drawing/2010/main" val="0"/>
                </a:ext>
              </a:extLst>
            </a:blip>
            <a:srcRect/>
            <a:stretch/>
          </p:blipFill>
          <p:spPr>
            <a:xfrm>
              <a:off x="1376710" y="1126410"/>
              <a:ext cx="416469" cy="425666"/>
            </a:xfrm>
            <a:prstGeom prst="rect">
              <a:avLst/>
            </a:prstGeom>
          </p:spPr>
        </p:pic>
        <p:sp>
          <p:nvSpPr>
            <p:cNvPr id="20" name="Rectangle 19">
              <a:extLst>
                <a:ext uri="{FF2B5EF4-FFF2-40B4-BE49-F238E27FC236}">
                  <a16:creationId xmlns:a16="http://schemas.microsoft.com/office/drawing/2014/main" id="{470ED076-29AD-313F-99C8-EFF976816BB9}"/>
                </a:ext>
              </a:extLst>
            </p:cNvPr>
            <p:cNvSpPr/>
            <p:nvPr/>
          </p:nvSpPr>
          <p:spPr>
            <a:xfrm>
              <a:off x="1975098" y="2624602"/>
              <a:ext cx="3467192" cy="417837"/>
            </a:xfrm>
            <a:prstGeom prst="rect">
              <a:avLst/>
            </a:prstGeom>
          </p:spPr>
          <p:txBody>
            <a:bodyPr wrap="square">
              <a:spAutoFit/>
            </a:bodyPr>
            <a:lstStyle/>
            <a:p>
              <a:r>
                <a:rPr lang="en-US" sz="2000">
                  <a:latin typeface="Arial" panose="020B0604020202020204" pitchFamily="34" charset="0"/>
                  <a:cs typeface="Arial" panose="020B0604020202020204" pitchFamily="34" charset="0"/>
                  <a:hlinkClick r:id="rId24"/>
                </a:rPr>
                <a:t>@IAASB</a:t>
              </a:r>
              <a:endParaRPr lang="en-US" sz="2000">
                <a:latin typeface="Arial" panose="020B0604020202020204" pitchFamily="34" charset="0"/>
                <a:cs typeface="Arial" panose="020B0604020202020204" pitchFamily="34" charset="0"/>
              </a:endParaRPr>
            </a:p>
          </p:txBody>
        </p:sp>
        <p:pic>
          <p:nvPicPr>
            <p:cNvPr id="21" name="Picture 20" descr="A close up of a logo&#10;&#10;Description automatically generated">
              <a:extLst>
                <a:ext uri="{FF2B5EF4-FFF2-40B4-BE49-F238E27FC236}">
                  <a16:creationId xmlns:a16="http://schemas.microsoft.com/office/drawing/2014/main" id="{DF7A989B-15B0-F59E-2F1B-124CAC255514}"/>
                </a:ext>
              </a:extLst>
            </p:cNvPr>
            <p:cNvPicPr>
              <a:picLocks noChangeAspect="1"/>
            </p:cNvPicPr>
            <p:nvPr/>
          </p:nvPicPr>
          <p:blipFill rotWithShape="1">
            <a:blip r:embed="rId25" cstate="print">
              <a:extLst>
                <a:ext uri="{28A0092B-C50C-407E-A947-70E740481C1C}">
                  <a14:useLocalDpi xmlns:a14="http://schemas.microsoft.com/office/drawing/2010/main" val="0"/>
                </a:ext>
              </a:extLst>
            </a:blip>
            <a:srcRect/>
            <a:stretch/>
          </p:blipFill>
          <p:spPr>
            <a:xfrm>
              <a:off x="1055445" y="2453488"/>
              <a:ext cx="985593" cy="708905"/>
            </a:xfrm>
            <a:prstGeom prst="rect">
              <a:avLst/>
            </a:prstGeom>
          </p:spPr>
        </p:pic>
      </p:grpSp>
      <mc:AlternateContent xmlns:mc="http://schemas.openxmlformats.org/markup-compatibility/2006" xmlns:p14="http://schemas.microsoft.com/office/powerpoint/2010/main">
        <mc:Choice Requires="p14">
          <p:contentPart p14:bwMode="auto" r:id="rId26">
            <p14:nvContentPartPr>
              <p14:cNvPr id="22" name="Ink 21">
                <a:extLst>
                  <a:ext uri="{FF2B5EF4-FFF2-40B4-BE49-F238E27FC236}">
                    <a16:creationId xmlns:a16="http://schemas.microsoft.com/office/drawing/2014/main" id="{086EEBDF-81F3-400C-DDCE-6F6BE8A645B1}"/>
                  </a:ext>
                </a:extLst>
              </p14:cNvPr>
              <p14:cNvContentPartPr/>
              <p14:nvPr userDrawn="1"/>
            </p14:nvContentPartPr>
            <p14:xfrm>
              <a:off x="12756513" y="3133468"/>
              <a:ext cx="3960" cy="360"/>
            </p14:xfrm>
          </p:contentPart>
        </mc:Choice>
        <mc:Fallback xmlns="">
          <p:pic>
            <p:nvPicPr>
              <p:cNvPr id="22" name="Ink 21">
                <a:extLst>
                  <a:ext uri="{FF2B5EF4-FFF2-40B4-BE49-F238E27FC236}">
                    <a16:creationId xmlns:a16="http://schemas.microsoft.com/office/drawing/2014/main" id="{086EEBDF-81F3-400C-DDCE-6F6BE8A645B1}"/>
                  </a:ext>
                </a:extLst>
              </p:cNvPr>
              <p:cNvPicPr/>
              <p:nvPr/>
            </p:nvPicPr>
            <p:blipFill>
              <a:blip r:embed="rId27"/>
              <a:stretch>
                <a:fillRect/>
              </a:stretch>
            </p:blipFill>
            <p:spPr>
              <a:xfrm>
                <a:off x="12747513" y="3124468"/>
                <a:ext cx="21600" cy="18000"/>
              </a:xfrm>
              <a:prstGeom prst="rect">
                <a:avLst/>
              </a:prstGeom>
            </p:spPr>
          </p:pic>
        </mc:Fallback>
      </mc:AlternateContent>
      <p:grpSp>
        <p:nvGrpSpPr>
          <p:cNvPr id="23" name="Group 22">
            <a:extLst>
              <a:ext uri="{FF2B5EF4-FFF2-40B4-BE49-F238E27FC236}">
                <a16:creationId xmlns:a16="http://schemas.microsoft.com/office/drawing/2014/main" id="{7F5B6458-E30E-0C9C-ECA0-7801BC9E5142}"/>
              </a:ext>
            </a:extLst>
          </p:cNvPr>
          <p:cNvGrpSpPr>
            <a:grpSpLocks noChangeAspect="1"/>
          </p:cNvGrpSpPr>
          <p:nvPr userDrawn="1"/>
        </p:nvGrpSpPr>
        <p:grpSpPr>
          <a:xfrm>
            <a:off x="4158590" y="2449104"/>
            <a:ext cx="4223879" cy="1970217"/>
            <a:chOff x="1055445" y="1104884"/>
            <a:chExt cx="4411021" cy="2057509"/>
          </a:xfrm>
        </p:grpSpPr>
        <p:sp>
          <p:nvSpPr>
            <p:cNvPr id="24" name="Rectangle 23">
              <a:extLst>
                <a:ext uri="{FF2B5EF4-FFF2-40B4-BE49-F238E27FC236}">
                  <a16:creationId xmlns:a16="http://schemas.microsoft.com/office/drawing/2014/main" id="{B45863B1-5FE4-06AE-1DC0-0CDF5255F69B}"/>
                </a:ext>
              </a:extLst>
            </p:cNvPr>
            <p:cNvSpPr/>
            <p:nvPr/>
          </p:nvSpPr>
          <p:spPr>
            <a:xfrm>
              <a:off x="1924974" y="1847548"/>
              <a:ext cx="3352800" cy="417837"/>
            </a:xfrm>
            <a:prstGeom prst="rect">
              <a:avLst/>
            </a:prstGeom>
          </p:spPr>
          <p:txBody>
            <a:bodyPr wrap="square">
              <a:spAutoFit/>
            </a:bodyPr>
            <a:lstStyle/>
            <a:p>
              <a:r>
                <a:rPr lang="en-US" sz="2000">
                  <a:latin typeface="Arial" panose="020B0604020202020204" pitchFamily="34" charset="0"/>
                  <a:cs typeface="Arial" panose="020B0604020202020204" pitchFamily="34" charset="0"/>
                  <a:hlinkClick r:id="rId28"/>
                </a:rPr>
                <a:t>@IESBA</a:t>
              </a:r>
              <a:endParaRPr lang="en-US" sz="2000">
                <a:latin typeface="Arial" panose="020B0604020202020204" pitchFamily="34" charset="0"/>
                <a:cs typeface="Arial" panose="020B0604020202020204" pitchFamily="34" charset="0"/>
              </a:endParaRPr>
            </a:p>
          </p:txBody>
        </p:sp>
        <p:pic>
          <p:nvPicPr>
            <p:cNvPr id="25" name="Picture 24">
              <a:extLst>
                <a:ext uri="{FF2B5EF4-FFF2-40B4-BE49-F238E27FC236}">
                  <a16:creationId xmlns:a16="http://schemas.microsoft.com/office/drawing/2014/main" id="{4AC4EAEA-634A-B537-FF76-AFEBF760BCA9}"/>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l="10223" r="10638"/>
            <a:stretch/>
          </p:blipFill>
          <p:spPr>
            <a:xfrm>
              <a:off x="1234675" y="1752963"/>
              <a:ext cx="650573" cy="616544"/>
            </a:xfrm>
            <a:prstGeom prst="rect">
              <a:avLst/>
            </a:prstGeom>
          </p:spPr>
        </p:pic>
        <p:sp>
          <p:nvSpPr>
            <p:cNvPr id="26" name="Rectangle 25">
              <a:extLst>
                <a:ext uri="{FF2B5EF4-FFF2-40B4-BE49-F238E27FC236}">
                  <a16:creationId xmlns:a16="http://schemas.microsoft.com/office/drawing/2014/main" id="{403C274F-0041-8796-F5AC-CE19F382C4FA}"/>
                </a:ext>
              </a:extLst>
            </p:cNvPr>
            <p:cNvSpPr/>
            <p:nvPr/>
          </p:nvSpPr>
          <p:spPr>
            <a:xfrm>
              <a:off x="1918643" y="1145881"/>
              <a:ext cx="2057711" cy="417837"/>
            </a:xfrm>
            <a:prstGeom prst="rect">
              <a:avLst/>
            </a:prstGeom>
          </p:spPr>
          <p:txBody>
            <a:bodyPr wrap="none">
              <a:spAutoFit/>
            </a:bodyPr>
            <a:lstStyle/>
            <a:p>
              <a:r>
                <a:rPr lang="en-US" sz="2000">
                  <a:latin typeface="Arial" panose="020B0604020202020204" pitchFamily="34" charset="0"/>
                  <a:cs typeface="Arial" panose="020B0604020202020204" pitchFamily="34" charset="0"/>
                  <a:hlinkClick r:id="rId29"/>
                </a:rPr>
                <a:t>@Ethics_Board</a:t>
              </a:r>
              <a:endParaRPr lang="en-US" sz="2000">
                <a:latin typeface="Arial" panose="020B0604020202020204" pitchFamily="34" charset="0"/>
                <a:cs typeface="Arial" panose="020B0604020202020204" pitchFamily="34" charset="0"/>
              </a:endParaRPr>
            </a:p>
          </p:txBody>
        </p:sp>
        <p:pic>
          <p:nvPicPr>
            <p:cNvPr id="27" name="Picture 26">
              <a:extLst>
                <a:ext uri="{FF2B5EF4-FFF2-40B4-BE49-F238E27FC236}">
                  <a16:creationId xmlns:a16="http://schemas.microsoft.com/office/drawing/2014/main" id="{520C7061-5437-3026-0215-C9D2FA5318A0}"/>
                </a:ext>
              </a:extLst>
            </p:cNvPr>
            <p:cNvPicPr>
              <a:picLocks noChangeAspect="1"/>
            </p:cNvPicPr>
            <p:nvPr/>
          </p:nvPicPr>
          <p:blipFill>
            <a:blip r:embed="rId23" cstate="print">
              <a:extLst>
                <a:ext uri="{28A0092B-C50C-407E-A947-70E740481C1C}">
                  <a14:useLocalDpi xmlns:a14="http://schemas.microsoft.com/office/drawing/2010/main" val="0"/>
                </a:ext>
              </a:extLst>
            </a:blip>
            <a:srcRect/>
            <a:stretch/>
          </p:blipFill>
          <p:spPr>
            <a:xfrm>
              <a:off x="1376785" y="1104884"/>
              <a:ext cx="416470" cy="425667"/>
            </a:xfrm>
            <a:prstGeom prst="rect">
              <a:avLst/>
            </a:prstGeom>
          </p:spPr>
        </p:pic>
        <p:sp>
          <p:nvSpPr>
            <p:cNvPr id="28" name="Rectangle 27">
              <a:extLst>
                <a:ext uri="{FF2B5EF4-FFF2-40B4-BE49-F238E27FC236}">
                  <a16:creationId xmlns:a16="http://schemas.microsoft.com/office/drawing/2014/main" id="{92752B21-B12B-3CAA-A654-6A7B671EC2B9}"/>
                </a:ext>
              </a:extLst>
            </p:cNvPr>
            <p:cNvSpPr/>
            <p:nvPr/>
          </p:nvSpPr>
          <p:spPr>
            <a:xfrm>
              <a:off x="1999274" y="2624602"/>
              <a:ext cx="3467192" cy="417837"/>
            </a:xfrm>
            <a:prstGeom prst="rect">
              <a:avLst/>
            </a:prstGeom>
          </p:spPr>
          <p:txBody>
            <a:bodyPr wrap="square">
              <a:spAutoFit/>
            </a:bodyPr>
            <a:lstStyle/>
            <a:p>
              <a:r>
                <a:rPr lang="en-US" sz="2000">
                  <a:latin typeface="Arial" panose="020B0604020202020204" pitchFamily="34" charset="0"/>
                  <a:cs typeface="Arial" panose="020B0604020202020204" pitchFamily="34" charset="0"/>
                  <a:hlinkClick r:id="rId30"/>
                </a:rPr>
                <a:t>@IESBA</a:t>
              </a:r>
              <a:endParaRPr lang="en-US" sz="2000">
                <a:latin typeface="Arial" panose="020B0604020202020204" pitchFamily="34" charset="0"/>
                <a:cs typeface="Arial" panose="020B0604020202020204" pitchFamily="34" charset="0"/>
              </a:endParaRPr>
            </a:p>
          </p:txBody>
        </p:sp>
        <p:pic>
          <p:nvPicPr>
            <p:cNvPr id="29" name="Picture 28" descr="A close up of a logo&#10;&#10;Description automatically generated">
              <a:extLst>
                <a:ext uri="{FF2B5EF4-FFF2-40B4-BE49-F238E27FC236}">
                  <a16:creationId xmlns:a16="http://schemas.microsoft.com/office/drawing/2014/main" id="{C1834614-0EBD-FFE6-C079-2403246CDACE}"/>
                </a:ext>
              </a:extLst>
            </p:cNvPr>
            <p:cNvPicPr>
              <a:picLocks noChangeAspect="1"/>
            </p:cNvPicPr>
            <p:nvPr/>
          </p:nvPicPr>
          <p:blipFill rotWithShape="1">
            <a:blip r:embed="rId25" cstate="print">
              <a:extLst>
                <a:ext uri="{28A0092B-C50C-407E-A947-70E740481C1C}">
                  <a14:useLocalDpi xmlns:a14="http://schemas.microsoft.com/office/drawing/2010/main" val="0"/>
                </a:ext>
              </a:extLst>
            </a:blip>
            <a:srcRect/>
            <a:stretch/>
          </p:blipFill>
          <p:spPr>
            <a:xfrm>
              <a:off x="1055445" y="2453488"/>
              <a:ext cx="985593" cy="708905"/>
            </a:xfrm>
            <a:prstGeom prst="rect">
              <a:avLst/>
            </a:prstGeom>
          </p:spPr>
        </p:pic>
      </p:grpSp>
      <p:sp>
        <p:nvSpPr>
          <p:cNvPr id="30" name="TextBox 29">
            <a:extLst>
              <a:ext uri="{FF2B5EF4-FFF2-40B4-BE49-F238E27FC236}">
                <a16:creationId xmlns:a16="http://schemas.microsoft.com/office/drawing/2014/main" id="{824457B0-1A6C-83B6-485F-A9553C7F42AD}"/>
              </a:ext>
            </a:extLst>
          </p:cNvPr>
          <p:cNvSpPr txBox="1"/>
          <p:nvPr userDrawn="1"/>
        </p:nvSpPr>
        <p:spPr>
          <a:xfrm>
            <a:off x="378177" y="513334"/>
            <a:ext cx="8575040" cy="701731"/>
          </a:xfrm>
          <a:prstGeom prst="rect">
            <a:avLst/>
          </a:prstGeom>
          <a:noFill/>
        </p:spPr>
        <p:txBody>
          <a:bodyPr wrap="square" rtlCol="0">
            <a:spAutoFit/>
          </a:bodyPr>
          <a:lstStyle/>
          <a:p>
            <a:pPr algn="l" defTabSz="914400" rtl="0" eaLnBrk="1" latinLnBrk="0" hangingPunct="1">
              <a:lnSpc>
                <a:spcPct val="90000"/>
              </a:lnSpc>
              <a:spcBef>
                <a:spcPct val="0"/>
              </a:spcBef>
              <a:buNone/>
            </a:pPr>
            <a:r>
              <a:rPr lang="en-US" sz="4400" b="1" kern="1200">
                <a:solidFill>
                  <a:srgbClr val="083862"/>
                </a:solidFill>
                <a:latin typeface="Arial" panose="020B0604020202020204" pitchFamily="34" charset="0"/>
                <a:ea typeface="+mj-ea"/>
                <a:cs typeface="Arial" panose="020B0604020202020204" pitchFamily="34" charset="0"/>
              </a:rPr>
              <a:t>Follow Us</a:t>
            </a:r>
          </a:p>
        </p:txBody>
      </p:sp>
    </p:spTree>
    <p:extLst>
      <p:ext uri="{BB962C8B-B14F-4D97-AF65-F5344CB8AC3E}">
        <p14:creationId xmlns:p14="http://schemas.microsoft.com/office/powerpoint/2010/main" val="3668376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4B093A2-D31E-4192-8C62-B9B3D28AA9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3780"/>
            <a:ext cx="12188394" cy="4596040"/>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
        <p:nvSpPr>
          <p:cNvPr id="11" name="Date Placeholder 1">
            <a:extLst>
              <a:ext uri="{FF2B5EF4-FFF2-40B4-BE49-F238E27FC236}">
                <a16:creationId xmlns:a16="http://schemas.microsoft.com/office/drawing/2014/main" id="{25578729-1C93-4622-86BB-EE7476AD65D6}"/>
              </a:ext>
            </a:extLst>
          </p:cNvPr>
          <p:cNvSpPr>
            <a:spLocks noGrp="1"/>
          </p:cNvSpPr>
          <p:nvPr>
            <p:ph type="dt" sz="half" idx="10"/>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127152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0" name="Date Placeholder 1">
            <a:extLst>
              <a:ext uri="{FF2B5EF4-FFF2-40B4-BE49-F238E27FC236}">
                <a16:creationId xmlns:a16="http://schemas.microsoft.com/office/drawing/2014/main" id="{663EEACD-64CA-40D1-834E-AB3253B317A3}"/>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625728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7" name="Date Placeholder 1">
            <a:extLst>
              <a:ext uri="{FF2B5EF4-FFF2-40B4-BE49-F238E27FC236}">
                <a16:creationId xmlns:a16="http://schemas.microsoft.com/office/drawing/2014/main" id="{A996CC18-9887-4CB0-BBB9-C1E0C45558F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0284848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Date Placeholder 1">
            <a:extLst>
              <a:ext uri="{FF2B5EF4-FFF2-40B4-BE49-F238E27FC236}">
                <a16:creationId xmlns:a16="http://schemas.microsoft.com/office/drawing/2014/main" id="{F4157D76-9913-4018-9CEF-6C78578717D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012879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image" Target="../media/image4.jpe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8.jpe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
        <p:nvSpPr>
          <p:cNvPr id="7" name="Date Placeholder 1">
            <a:extLst>
              <a:ext uri="{FF2B5EF4-FFF2-40B4-BE49-F238E27FC236}">
                <a16:creationId xmlns:a16="http://schemas.microsoft.com/office/drawing/2014/main" id="{354AF71A-080A-43CA-98A3-96406FBFD548}"/>
              </a:ext>
            </a:extLst>
          </p:cNvPr>
          <p:cNvSpPr>
            <a:spLocks noGrp="1"/>
          </p:cNvSpPr>
          <p:nvPr>
            <p:ph type="dt" sz="half" idx="2"/>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956" r:id="rId1"/>
    <p:sldLayoutId id="2147483872" r:id="rId2"/>
    <p:sldLayoutId id="2147483874" r:id="rId3"/>
    <p:sldLayoutId id="2147483906" r:id="rId4"/>
    <p:sldLayoutId id="2147483905" r:id="rId5"/>
    <p:sldLayoutId id="2147483878" r:id="rId6"/>
    <p:sldLayoutId id="2147483873" r:id="rId7"/>
    <p:sldLayoutId id="2147483875" r:id="rId8"/>
    <p:sldLayoutId id="2147483912" r:id="rId9"/>
    <p:sldLayoutId id="2147483899" r:id="rId10"/>
    <p:sldLayoutId id="2147483910" r:id="rId11"/>
    <p:sldLayoutId id="2147483911" r:id="rId12"/>
    <p:sldLayoutId id="2147483877" r:id="rId13"/>
    <p:sldLayoutId id="2147483880" r:id="rId14"/>
    <p:sldLayoutId id="2147483913" r:id="rId15"/>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806196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pic>
        <p:nvPicPr>
          <p:cNvPr id="8" name="Picture 7">
            <a:extLst>
              <a:ext uri="{FF2B5EF4-FFF2-40B4-BE49-F238E27FC236}">
                <a16:creationId xmlns:a16="http://schemas.microsoft.com/office/drawing/2014/main" id="{AA288A8E-3B78-BA5D-F679-B90B7F9B2A67}"/>
              </a:ext>
            </a:extLst>
          </p:cNvPr>
          <p:cNvPicPr>
            <a:picLocks noChangeAspect="1"/>
          </p:cNvPicPr>
          <p:nvPr userDrawn="1"/>
        </p:nvPicPr>
        <p:blipFill>
          <a:blip r:embed="rId16" cstate="print">
            <a:extLst>
              <a:ext uri="{28A0092B-C50C-407E-A947-70E740481C1C}">
                <a14:useLocalDpi xmlns:a14="http://schemas.microsoft.com/office/drawing/2010/main" val="0"/>
              </a:ext>
            </a:extLst>
          </a:blip>
          <a:srcRect/>
          <a:stretch/>
        </p:blipFill>
        <p:spPr>
          <a:xfrm>
            <a:off x="9038521" y="686052"/>
            <a:ext cx="2879159" cy="493217"/>
          </a:xfrm>
          <a:prstGeom prst="rect">
            <a:avLst/>
          </a:prstGeom>
        </p:spPr>
      </p:pic>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3E7E7A-EFDA-4F96-BA3A-43C7E3A490FB}" type="datetime1">
              <a:rPr lang="en-US" smtClean="0"/>
              <a:t>6/10/2024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14F10E-3CFE-4C50-9C04-3D38C47A1378}" type="slidenum">
              <a:rPr lang="en-US" smtClean="0"/>
              <a:pPr/>
              <a:t>‹#›</a:t>
            </a:fld>
            <a:endParaRPr lang="en-US"/>
          </a:p>
        </p:txBody>
      </p:sp>
      <p:sp>
        <p:nvSpPr>
          <p:cNvPr id="12" name="Rectangle 11"/>
          <p:cNvSpPr/>
          <p:nvPr userDrawn="1"/>
        </p:nvSpPr>
        <p:spPr>
          <a:xfrm>
            <a:off x="0" y="6285141"/>
            <a:ext cx="12192000" cy="49434"/>
          </a:xfrm>
          <a:prstGeom prst="rect">
            <a:avLst/>
          </a:prstGeom>
          <a:solidFill>
            <a:srgbClr val="083862"/>
          </a:soli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sp>
        <p:nvSpPr>
          <p:cNvPr id="13" name="Rectangle 12"/>
          <p:cNvSpPr/>
          <p:nvPr userDrawn="1"/>
        </p:nvSpPr>
        <p:spPr>
          <a:xfrm>
            <a:off x="0" y="6207974"/>
            <a:ext cx="12192000" cy="49434"/>
          </a:xfrm>
          <a:prstGeom prst="rect">
            <a:avLst/>
          </a:prstGeom>
          <a:solidFill>
            <a:srgbClr val="0B5494"/>
          </a:soli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sp>
        <p:nvSpPr>
          <p:cNvPr id="7" name="Rectangle 6">
            <a:extLst>
              <a:ext uri="{FF2B5EF4-FFF2-40B4-BE49-F238E27FC236}">
                <a16:creationId xmlns:a16="http://schemas.microsoft.com/office/drawing/2014/main" id="{0ED25DD9-4900-E092-221B-ED2449EFCF53}"/>
              </a:ext>
            </a:extLst>
          </p:cNvPr>
          <p:cNvSpPr/>
          <p:nvPr userDrawn="1"/>
        </p:nvSpPr>
        <p:spPr>
          <a:xfrm>
            <a:off x="0" y="6122936"/>
            <a:ext cx="12192000" cy="49434"/>
          </a:xfrm>
          <a:prstGeom prst="rect">
            <a:avLst/>
          </a:prstGeom>
          <a:solidFill>
            <a:srgbClr val="289DD8"/>
          </a:soli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495823333"/>
      </p:ext>
    </p:extLst>
  </p:cSld>
  <p:clrMap bg1="lt1" tx1="dk1" bg2="lt2" tx2="dk2" accent1="accent1" accent2="accent2" accent3="accent3" accent4="accent4" accent5="accent5" accent6="accent6" hlink="hlink" folHlink="folHlink"/>
  <p:sldLayoutIdLst>
    <p:sldLayoutId id="2147483958" r:id="rId1"/>
    <p:sldLayoutId id="2147483959" r:id="rId2"/>
    <p:sldLayoutId id="2147483960" r:id="rId3"/>
    <p:sldLayoutId id="2147483961" r:id="rId4"/>
    <p:sldLayoutId id="2147483962" r:id="rId5"/>
    <p:sldLayoutId id="2147483963" r:id="rId6"/>
    <p:sldLayoutId id="2147483964" r:id="rId7"/>
    <p:sldLayoutId id="2147483965" r:id="rId8"/>
    <p:sldLayoutId id="2147483966" r:id="rId9"/>
    <p:sldLayoutId id="2147483967" r:id="rId10"/>
    <p:sldLayoutId id="2147483968" r:id="rId11"/>
    <p:sldLayoutId id="2147483969" r:id="rId12"/>
    <p:sldLayoutId id="2147483970" r:id="rId13"/>
  </p:sldLayoutIdLst>
  <p:hf hdr="0" ftr="0" dt="0"/>
  <p:txStyles>
    <p:titleStyle>
      <a:lvl1pPr algn="l" defTabSz="914400" rtl="0" eaLnBrk="1" latinLnBrk="0" hangingPunct="1">
        <a:lnSpc>
          <a:spcPct val="90000"/>
        </a:lnSpc>
        <a:spcBef>
          <a:spcPct val="0"/>
        </a:spcBef>
        <a:buNone/>
        <a:defRPr sz="4400" kern="1200">
          <a:solidFill>
            <a:srgbClr val="08386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8386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8386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8386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8386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8386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hemeOverride" Target="../theme/themeOverride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AEBA7-87BC-4BD1-A909-D65189915218}"/>
              </a:ext>
            </a:extLst>
          </p:cNvPr>
          <p:cNvSpPr>
            <a:spLocks noGrp="1"/>
          </p:cNvSpPr>
          <p:nvPr>
            <p:ph type="ctrTitle"/>
          </p:nvPr>
        </p:nvSpPr>
        <p:spPr>
          <a:xfrm>
            <a:off x="1222283" y="1434119"/>
            <a:ext cx="9144000" cy="954876"/>
          </a:xfrm>
        </p:spPr>
        <p:txBody>
          <a:bodyPr>
            <a:normAutofit fontScale="90000"/>
          </a:bodyPr>
          <a:lstStyle/>
          <a:p>
            <a:r>
              <a:rPr lang="en-US" dirty="0"/>
              <a:t>IESBA-IAASB Sustainability Assurance Coordination</a:t>
            </a:r>
          </a:p>
        </p:txBody>
      </p:sp>
      <p:sp>
        <p:nvSpPr>
          <p:cNvPr id="3" name="Subtitle 2">
            <a:extLst>
              <a:ext uri="{FF2B5EF4-FFF2-40B4-BE49-F238E27FC236}">
                <a16:creationId xmlns:a16="http://schemas.microsoft.com/office/drawing/2014/main" id="{9158748A-8A95-4CAD-9314-56E3501B15BF}"/>
              </a:ext>
            </a:extLst>
          </p:cNvPr>
          <p:cNvSpPr>
            <a:spLocks noGrp="1"/>
          </p:cNvSpPr>
          <p:nvPr>
            <p:ph type="subTitle" idx="1"/>
          </p:nvPr>
        </p:nvSpPr>
        <p:spPr>
          <a:xfrm>
            <a:off x="1222283" y="2763645"/>
            <a:ext cx="10563226" cy="3218055"/>
          </a:xfrm>
        </p:spPr>
        <p:txBody>
          <a:bodyPr>
            <a:noAutofit/>
          </a:bodyPr>
          <a:lstStyle/>
          <a:p>
            <a:pPr marL="1204913" indent="-1204913" algn="l"/>
            <a:r>
              <a:rPr lang="en-US" b="1" dirty="0"/>
              <a:t>IESBA</a:t>
            </a:r>
            <a:r>
              <a:rPr lang="en-US" dirty="0"/>
              <a:t>:	Mark Babington, Workstream1 Chair</a:t>
            </a:r>
          </a:p>
          <a:p>
            <a:pPr marL="1204913" indent="-1204913" algn="l"/>
            <a:r>
              <a:rPr lang="en-US" dirty="0"/>
              <a:t>	Christelle Martin, </a:t>
            </a:r>
            <a:r>
              <a:rPr lang="en-US" dirty="0">
                <a:solidFill>
                  <a:srgbClr val="002060"/>
                </a:solidFill>
              </a:rPr>
              <a:t>Workstream 2 Chair</a:t>
            </a:r>
          </a:p>
          <a:p>
            <a:pPr marL="1204913" indent="-1204913" algn="l"/>
            <a:r>
              <a:rPr lang="en-US" dirty="0"/>
              <a:t>	Szilvia Sramko, Principal</a:t>
            </a:r>
          </a:p>
          <a:p>
            <a:pPr marL="1204913" indent="-1204913" algn="l"/>
            <a:r>
              <a:rPr lang="en-US" dirty="0"/>
              <a:t>	Laura Leal, Principal</a:t>
            </a:r>
          </a:p>
          <a:p>
            <a:pPr marL="1204913" indent="-1204913" algn="l"/>
            <a:r>
              <a:rPr lang="en-US" b="1" dirty="0"/>
              <a:t>IAASB</a:t>
            </a:r>
            <a:r>
              <a:rPr lang="en-US" dirty="0"/>
              <a:t>:	Josephine Jackson, IAASB Vice Chair and SATF Chair </a:t>
            </a:r>
          </a:p>
          <a:p>
            <a:pPr marL="1204913" indent="-1204913" algn="l"/>
            <a:r>
              <a:rPr lang="en-US" dirty="0"/>
              <a:t>	Willie Botha, Program and Technical Director 	</a:t>
            </a:r>
          </a:p>
          <a:p>
            <a:pPr marL="1204913" indent="-1204913" algn="l"/>
            <a:r>
              <a:rPr lang="en-US" dirty="0"/>
              <a:t>	Dan Montgomery, Consultant and Co-lead Sustainability Assurance</a:t>
            </a:r>
          </a:p>
          <a:p>
            <a:pPr marL="985838" algn="l"/>
            <a:r>
              <a:rPr lang="en-US" dirty="0"/>
              <a:t> </a:t>
            </a:r>
          </a:p>
          <a:p>
            <a:pPr algn="l"/>
            <a:endParaRPr lang="en-US" dirty="0"/>
          </a:p>
        </p:txBody>
      </p:sp>
      <p:sp>
        <p:nvSpPr>
          <p:cNvPr id="4" name="Slide Number Placeholder 3">
            <a:extLst>
              <a:ext uri="{FF2B5EF4-FFF2-40B4-BE49-F238E27FC236}">
                <a16:creationId xmlns:a16="http://schemas.microsoft.com/office/drawing/2014/main" id="{A4800C03-C9B3-45A0-B699-EB0081EA074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C14F10E-3CFE-4C50-9C04-3D38C47A137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18699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371C18D-E76A-C84E-2BF8-FF77A44D38AC}"/>
              </a:ext>
            </a:extLst>
          </p:cNvPr>
          <p:cNvSpPr>
            <a:spLocks noGrp="1"/>
          </p:cNvSpPr>
          <p:nvPr>
            <p:ph type="sldNum" sz="quarter" idx="12"/>
          </p:nvPr>
        </p:nvSpPr>
        <p:spPr/>
        <p:txBody>
          <a:bodyPr/>
          <a:lstStyle/>
          <a:p>
            <a:fld id="{A68F81FF-A8B7-8E49-9D5B-3CAD5ADFEE36}" type="slidenum">
              <a:rPr lang="en-US" smtClean="0"/>
              <a:pPr/>
              <a:t>10</a:t>
            </a:fld>
            <a:endParaRPr lang="en-US"/>
          </a:p>
        </p:txBody>
      </p:sp>
      <p:sp>
        <p:nvSpPr>
          <p:cNvPr id="2" name="Title 1">
            <a:extLst>
              <a:ext uri="{FF2B5EF4-FFF2-40B4-BE49-F238E27FC236}">
                <a16:creationId xmlns:a16="http://schemas.microsoft.com/office/drawing/2014/main" id="{3ADFCEEC-8153-98D2-1E4A-7DF13338F497}"/>
              </a:ext>
            </a:extLst>
          </p:cNvPr>
          <p:cNvSpPr>
            <a:spLocks noGrp="1"/>
          </p:cNvSpPr>
          <p:nvPr>
            <p:ph type="title"/>
          </p:nvPr>
        </p:nvSpPr>
        <p:spPr>
          <a:xfrm>
            <a:off x="524106" y="36374"/>
            <a:ext cx="10153831" cy="1068518"/>
          </a:xfrm>
        </p:spPr>
        <p:txBody>
          <a:bodyPr>
            <a:normAutofit/>
          </a:bodyPr>
          <a:lstStyle/>
          <a:p>
            <a:r>
              <a:rPr lang="en-US" sz="3600" dirty="0">
                <a:latin typeface="+mj-lt"/>
              </a:rPr>
              <a:t>IESBA Definition of Sustainability Information</a:t>
            </a:r>
          </a:p>
        </p:txBody>
      </p:sp>
      <p:graphicFrame>
        <p:nvGraphicFramePr>
          <p:cNvPr id="12" name="Table 12">
            <a:extLst>
              <a:ext uri="{FF2B5EF4-FFF2-40B4-BE49-F238E27FC236}">
                <a16:creationId xmlns:a16="http://schemas.microsoft.com/office/drawing/2014/main" id="{0B326670-BE81-8BD9-E6B1-848532C9FA99}"/>
              </a:ext>
            </a:extLst>
          </p:cNvPr>
          <p:cNvGraphicFramePr>
            <a:graphicFrameLocks noGrp="1"/>
          </p:cNvGraphicFramePr>
          <p:nvPr>
            <p:ph idx="1"/>
            <p:extLst>
              <p:ext uri="{D42A27DB-BD31-4B8C-83A1-F6EECF244321}">
                <p14:modId xmlns:p14="http://schemas.microsoft.com/office/powerpoint/2010/main" val="1376091767"/>
              </p:ext>
            </p:extLst>
          </p:nvPr>
        </p:nvGraphicFramePr>
        <p:xfrm>
          <a:off x="35625" y="1021766"/>
          <a:ext cx="11632269" cy="5844540"/>
        </p:xfrm>
        <a:graphic>
          <a:graphicData uri="http://schemas.openxmlformats.org/drawingml/2006/table">
            <a:tbl>
              <a:tblPr firstRow="1" bandRow="1">
                <a:tableStyleId>{5C22544A-7EE6-4342-B048-85BDC9FD1C3A}</a:tableStyleId>
              </a:tblPr>
              <a:tblGrid>
                <a:gridCol w="1799284">
                  <a:extLst>
                    <a:ext uri="{9D8B030D-6E8A-4147-A177-3AD203B41FA5}">
                      <a16:colId xmlns:a16="http://schemas.microsoft.com/office/drawing/2014/main" val="2050260927"/>
                    </a:ext>
                  </a:extLst>
                </a:gridCol>
                <a:gridCol w="9832985">
                  <a:extLst>
                    <a:ext uri="{9D8B030D-6E8A-4147-A177-3AD203B41FA5}">
                      <a16:colId xmlns:a16="http://schemas.microsoft.com/office/drawing/2014/main" val="2133831401"/>
                    </a:ext>
                  </a:extLst>
                </a:gridCol>
              </a:tblGrid>
              <a:tr h="5673127">
                <a:tc>
                  <a:txBody>
                    <a:bodyPr/>
                    <a:lstStyle/>
                    <a:p>
                      <a:pPr marL="111125" indent="0">
                        <a:lnSpc>
                          <a:spcPct val="100000"/>
                        </a:lnSpc>
                      </a:pPr>
                      <a:r>
                        <a:rPr lang="en-US" sz="1800" b="0">
                          <a:solidFill>
                            <a:schemeClr val="tx1"/>
                          </a:solidFill>
                          <a:latin typeface="+mj-lt"/>
                        </a:rPr>
                        <a:t>Sustainability information</a:t>
                      </a:r>
                    </a:p>
                    <a:p>
                      <a:pPr>
                        <a:lnSpc>
                          <a:spcPct val="100000"/>
                        </a:lnSpc>
                      </a:pPr>
                      <a:endParaRPr lang="en-US" sz="1800" b="0">
                        <a:solidFill>
                          <a:schemeClr val="tx1"/>
                        </a:solidFill>
                        <a:latin typeface="+mj-lt"/>
                      </a:endParaRPr>
                    </a:p>
                  </a:txBody>
                  <a:tcPr>
                    <a:solidFill>
                      <a:schemeClr val="bg1">
                        <a:lumMod val="95000"/>
                      </a:schemeClr>
                    </a:solidFill>
                  </a:tcPr>
                </a:tc>
                <a:tc>
                  <a:txBody>
                    <a:bodyPr/>
                    <a:lstStyle/>
                    <a:p>
                      <a:pPr marL="0" marR="0" lvl="0" indent="0" algn="l" defTabSz="914400" rtl="0" eaLnBrk="1" fontAlgn="auto" latinLnBrk="0" hangingPunct="1">
                        <a:lnSpc>
                          <a:spcPct val="100000"/>
                        </a:lnSpc>
                        <a:spcBef>
                          <a:spcPts val="300"/>
                        </a:spcBef>
                        <a:spcAft>
                          <a:spcPts val="0"/>
                        </a:spcAft>
                        <a:buClrTx/>
                        <a:buSzTx/>
                        <a:buFontTx/>
                        <a:buNone/>
                        <a:tabLst/>
                        <a:defRPr/>
                      </a:pPr>
                      <a:r>
                        <a:rPr lang="en-US" sz="1800" b="0" kern="1200">
                          <a:solidFill>
                            <a:schemeClr val="tx1"/>
                          </a:solidFill>
                          <a:effectLst/>
                          <a:latin typeface="+mj-lt"/>
                          <a:ea typeface="+mn-ea"/>
                          <a:cs typeface="+mn-cs"/>
                        </a:rPr>
                        <a:t>(</a:t>
                      </a:r>
                      <a:r>
                        <a:rPr lang="en-US" sz="1800" b="0" strike="sngStrike" kern="1200">
                          <a:solidFill>
                            <a:srgbClr val="FF0000"/>
                          </a:solidFill>
                          <a:effectLst/>
                          <a:latin typeface="+mj-lt"/>
                          <a:ea typeface="+mn-ea"/>
                          <a:cs typeface="+mn-cs"/>
                        </a:rPr>
                        <a:t>b</a:t>
                      </a:r>
                      <a:r>
                        <a:rPr lang="en-US" sz="1800" b="0" kern="1200">
                          <a:solidFill>
                            <a:srgbClr val="FF0000"/>
                          </a:solidFill>
                          <a:effectLst/>
                          <a:latin typeface="+mj-lt"/>
                          <a:ea typeface="+mn-ea"/>
                          <a:cs typeface="+mn-cs"/>
                        </a:rPr>
                        <a:t> a</a:t>
                      </a:r>
                      <a:r>
                        <a:rPr lang="en-US" sz="1800" b="0" kern="1200">
                          <a:solidFill>
                            <a:schemeClr val="tx1"/>
                          </a:solidFill>
                          <a:effectLst/>
                          <a:latin typeface="+mj-lt"/>
                          <a:ea typeface="+mn-ea"/>
                          <a:cs typeface="+mn-cs"/>
                        </a:rPr>
                        <a:t>) Information defined by </a:t>
                      </a:r>
                      <a:r>
                        <a:rPr lang="en-GB" sz="1800" b="0" kern="1200">
                          <a:solidFill>
                            <a:schemeClr val="tx1"/>
                          </a:solidFill>
                          <a:effectLst/>
                          <a:latin typeface="+mj-lt"/>
                          <a:ea typeface="+mn-ea"/>
                          <a:cs typeface="+mn-cs"/>
                        </a:rPr>
                        <a:t>law, regulation or the relevant reporting or assurance framework as “sustainability information” or equivalent terms or descriptions</a:t>
                      </a:r>
                      <a:r>
                        <a:rPr lang="en-US" sz="1800" b="0" kern="1200">
                          <a:solidFill>
                            <a:srgbClr val="FF0000"/>
                          </a:solidFill>
                          <a:effectLst/>
                          <a:latin typeface="+mj-lt"/>
                          <a:ea typeface="+mn-ea"/>
                          <a:cs typeface="+mn-cs"/>
                        </a:rPr>
                        <a:t>; or</a:t>
                      </a:r>
                    </a:p>
                    <a:p>
                      <a:pPr marL="0" marR="0" lvl="0" indent="0" algn="l" defTabSz="914400" rtl="0" eaLnBrk="1" fontAlgn="auto" latinLnBrk="0" hangingPunct="1">
                        <a:lnSpc>
                          <a:spcPct val="100000"/>
                        </a:lnSpc>
                        <a:spcBef>
                          <a:spcPts val="300"/>
                        </a:spcBef>
                        <a:spcAft>
                          <a:spcPts val="0"/>
                        </a:spcAft>
                        <a:buClrTx/>
                        <a:buSzTx/>
                        <a:buFontTx/>
                        <a:buNone/>
                        <a:tabLst/>
                        <a:defRPr/>
                      </a:pPr>
                      <a:endParaRPr lang="en-US" sz="1800" b="0" kern="1200">
                        <a:solidFill>
                          <a:schemeClr val="tx1"/>
                        </a:solidFill>
                        <a:effectLst/>
                        <a:latin typeface="+mj-lt"/>
                        <a:ea typeface="+mn-ea"/>
                        <a:cs typeface="+mn-cs"/>
                      </a:endParaRPr>
                    </a:p>
                    <a:p>
                      <a:pPr marL="0" marR="0" lvl="0" indent="0" algn="l" defTabSz="914400" rtl="0" eaLnBrk="1" fontAlgn="auto" latinLnBrk="0" hangingPunct="1">
                        <a:lnSpc>
                          <a:spcPct val="100000"/>
                        </a:lnSpc>
                        <a:spcBef>
                          <a:spcPts val="300"/>
                        </a:spcBef>
                        <a:spcAft>
                          <a:spcPts val="0"/>
                        </a:spcAft>
                        <a:buClrTx/>
                        <a:buSzTx/>
                        <a:buFontTx/>
                        <a:buNone/>
                        <a:tabLst/>
                        <a:defRPr/>
                      </a:pPr>
                      <a:r>
                        <a:rPr lang="en-US" sz="1800" b="0" kern="1200">
                          <a:solidFill>
                            <a:schemeClr val="tx1"/>
                          </a:solidFill>
                          <a:effectLst/>
                          <a:latin typeface="+mj-lt"/>
                          <a:ea typeface="+mn-ea"/>
                          <a:cs typeface="+mn-cs"/>
                        </a:rPr>
                        <a:t>(</a:t>
                      </a:r>
                      <a:r>
                        <a:rPr lang="en-US" sz="1800" b="0" strike="sngStrike" kern="1200">
                          <a:solidFill>
                            <a:srgbClr val="FF0000"/>
                          </a:solidFill>
                          <a:effectLst/>
                          <a:latin typeface="+mj-lt"/>
                          <a:ea typeface="+mn-ea"/>
                          <a:cs typeface="+mn-cs"/>
                        </a:rPr>
                        <a:t>a</a:t>
                      </a:r>
                      <a:r>
                        <a:rPr lang="en-US" sz="1800" b="0" kern="1200">
                          <a:solidFill>
                            <a:srgbClr val="FF0000"/>
                          </a:solidFill>
                          <a:effectLst/>
                          <a:latin typeface="+mj-lt"/>
                          <a:ea typeface="+mn-ea"/>
                          <a:cs typeface="+mn-cs"/>
                        </a:rPr>
                        <a:t> b</a:t>
                      </a:r>
                      <a:r>
                        <a:rPr lang="en-US" sz="1800" b="0" kern="1200">
                          <a:solidFill>
                            <a:schemeClr val="tx1"/>
                          </a:solidFill>
                          <a:effectLst/>
                          <a:latin typeface="+mj-lt"/>
                          <a:ea typeface="+mn-ea"/>
                          <a:cs typeface="+mn-cs"/>
                        </a:rPr>
                        <a:t>) Information about the opportunities, risks or impacts of:</a:t>
                      </a:r>
                    </a:p>
                    <a:p>
                      <a:pPr marL="803275" marR="0" lvl="0" indent="-339725" algn="l" defTabSz="914400" rtl="0" eaLnBrk="1" fontAlgn="auto" latinLnBrk="0" hangingPunct="1">
                        <a:lnSpc>
                          <a:spcPct val="100000"/>
                        </a:lnSpc>
                        <a:spcBef>
                          <a:spcPts val="300"/>
                        </a:spcBef>
                        <a:spcAft>
                          <a:spcPts val="0"/>
                        </a:spcAft>
                        <a:buClrTx/>
                        <a:buSzTx/>
                        <a:buFontTx/>
                        <a:buNone/>
                        <a:tabLst/>
                        <a:defRPr/>
                      </a:pPr>
                      <a:r>
                        <a:rPr lang="en-US" sz="1800" b="0" kern="1200">
                          <a:solidFill>
                            <a:schemeClr val="tx1"/>
                          </a:solidFill>
                          <a:effectLst/>
                          <a:latin typeface="+mj-lt"/>
                          <a:ea typeface="+mn-ea"/>
                          <a:cs typeface="+mn-cs"/>
                        </a:rPr>
                        <a:t>(</a:t>
                      </a:r>
                      <a:r>
                        <a:rPr lang="en-US" sz="1800" b="0" kern="1200" err="1">
                          <a:solidFill>
                            <a:schemeClr val="tx1"/>
                          </a:solidFill>
                          <a:effectLst/>
                          <a:latin typeface="+mj-lt"/>
                          <a:ea typeface="+mn-ea"/>
                          <a:cs typeface="+mn-cs"/>
                        </a:rPr>
                        <a:t>i</a:t>
                      </a:r>
                      <a:r>
                        <a:rPr lang="en-US" sz="1800" b="0" kern="1200">
                          <a:solidFill>
                            <a:schemeClr val="tx1"/>
                          </a:solidFill>
                          <a:effectLst/>
                          <a:latin typeface="+mj-lt"/>
                          <a:ea typeface="+mn-ea"/>
                          <a:cs typeface="+mn-cs"/>
                        </a:rPr>
                        <a:t>)	Economic, environmental, social, governance or other sustainability factors on an entity’s activities, services or products; or</a:t>
                      </a:r>
                    </a:p>
                    <a:p>
                      <a:pPr marL="803275" marR="0" lvl="0" indent="-339725" algn="l" defTabSz="914400" rtl="0" eaLnBrk="1" fontAlgn="auto" latinLnBrk="0" hangingPunct="1">
                        <a:lnSpc>
                          <a:spcPct val="100000"/>
                        </a:lnSpc>
                        <a:spcBef>
                          <a:spcPts val="300"/>
                        </a:spcBef>
                        <a:spcAft>
                          <a:spcPts val="0"/>
                        </a:spcAft>
                        <a:buClrTx/>
                        <a:buSzTx/>
                        <a:buFontTx/>
                        <a:buNone/>
                        <a:tabLst/>
                        <a:defRPr/>
                      </a:pPr>
                      <a:r>
                        <a:rPr lang="en-US" sz="1800" b="0" kern="1200">
                          <a:solidFill>
                            <a:schemeClr val="tx1"/>
                          </a:solidFill>
                          <a:effectLst/>
                          <a:latin typeface="+mj-lt"/>
                          <a:ea typeface="+mn-ea"/>
                          <a:cs typeface="+mn-cs"/>
                        </a:rPr>
                        <a:t>(ii)	An entity’s activities, services or products on the economy, the environment or the public</a:t>
                      </a:r>
                      <a:r>
                        <a:rPr lang="en-US" sz="1800" b="0" strike="sngStrike" kern="1200">
                          <a:solidFill>
                            <a:srgbClr val="FF0000"/>
                          </a:solidFill>
                          <a:effectLst/>
                          <a:latin typeface="+mj-lt"/>
                          <a:ea typeface="+mn-ea"/>
                          <a:cs typeface="+mn-cs"/>
                        </a:rPr>
                        <a:t>; or</a:t>
                      </a:r>
                    </a:p>
                    <a:p>
                      <a:pPr marL="0" marR="0" lvl="0" indent="0" algn="just" defTabSz="914400" rtl="0" eaLnBrk="1" fontAlgn="auto" latinLnBrk="0" hangingPunct="1">
                        <a:lnSpc>
                          <a:spcPct val="100000"/>
                        </a:lnSpc>
                        <a:spcBef>
                          <a:spcPts val="300"/>
                        </a:spcBef>
                        <a:spcAft>
                          <a:spcPts val="0"/>
                        </a:spcAft>
                        <a:buClrTx/>
                        <a:buSzTx/>
                        <a:buFontTx/>
                        <a:buNone/>
                        <a:tabLst/>
                        <a:defRPr/>
                      </a:pPr>
                      <a:r>
                        <a:rPr lang="en-US" sz="1800" b="0" i="1" kern="1200">
                          <a:solidFill>
                            <a:schemeClr val="tx1"/>
                          </a:solidFill>
                          <a:effectLst/>
                          <a:highlight>
                            <a:srgbClr val="FFFF00"/>
                          </a:highlight>
                          <a:latin typeface="+mj-lt"/>
                          <a:ea typeface="+mn-ea"/>
                          <a:cs typeface="+mn-cs"/>
                        </a:rPr>
                        <a:t>[Wording of new (b) to be revised after full read of comment letters &amp; coordination with IAASB]</a:t>
                      </a:r>
                    </a:p>
                    <a:p>
                      <a:pPr marL="0" marR="0" lvl="0" indent="0" algn="just" defTabSz="914400" rtl="0" eaLnBrk="1" fontAlgn="auto" latinLnBrk="0" hangingPunct="1">
                        <a:lnSpc>
                          <a:spcPct val="100000"/>
                        </a:lnSpc>
                        <a:spcBef>
                          <a:spcPts val="300"/>
                        </a:spcBef>
                        <a:spcAft>
                          <a:spcPts val="0"/>
                        </a:spcAft>
                        <a:buClrTx/>
                        <a:buSzTx/>
                        <a:buFontTx/>
                        <a:buNone/>
                        <a:tabLst/>
                        <a:defRPr/>
                      </a:pPr>
                      <a:endParaRPr kumimoji="0" lang="en-US" sz="1800" b="0" i="1" u="none" strike="noStrike" kern="1200" cap="none" spc="0" normalizeH="0" baseline="0" noProof="0">
                        <a:ln>
                          <a:noFill/>
                        </a:ln>
                        <a:solidFill>
                          <a:srgbClr val="FF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300"/>
                        </a:spcBef>
                        <a:spcAft>
                          <a:spcPts val="0"/>
                        </a:spcAft>
                        <a:buClrTx/>
                        <a:buSzTx/>
                        <a:buFontTx/>
                        <a:buNone/>
                        <a:tabLst/>
                        <a:defRPr/>
                      </a:pPr>
                      <a:r>
                        <a:rPr kumimoji="0" lang="en-US" sz="1800" b="0" i="1" u="none" strike="noStrike" kern="1200" cap="none" spc="0" normalizeH="0" baseline="0" noProof="0">
                          <a:ln>
                            <a:noFill/>
                          </a:ln>
                          <a:solidFill>
                            <a:srgbClr val="FF0000"/>
                          </a:solidFill>
                          <a:effectLst/>
                          <a:uLnTx/>
                          <a:uFillTx/>
                          <a:latin typeface="Arial" panose="020B0604020202020204"/>
                          <a:ea typeface="+mn-ea"/>
                          <a:cs typeface="+mn-cs"/>
                        </a:rPr>
                        <a:t>An example of sustainability information for the purposes of the Code is “sustainability information” as defined in ISSA 5000.</a:t>
                      </a:r>
                    </a:p>
                    <a:p>
                      <a:pPr>
                        <a:lnSpc>
                          <a:spcPct val="100000"/>
                        </a:lnSpc>
                      </a:pPr>
                      <a:r>
                        <a:rPr lang="en-US" sz="1800" b="0" i="1" kern="1200">
                          <a:solidFill>
                            <a:schemeClr val="tx1"/>
                          </a:solidFill>
                          <a:effectLst/>
                          <a:latin typeface="+mj-lt"/>
                          <a:ea typeface="+mn-ea"/>
                          <a:cs typeface="+mn-cs"/>
                        </a:rPr>
                        <a:t>Sustainability information includes information that may be</a:t>
                      </a:r>
                      <a:r>
                        <a:rPr lang="en-GB" sz="1800" b="0" i="1" kern="1200">
                          <a:solidFill>
                            <a:schemeClr val="tx1"/>
                          </a:solidFill>
                          <a:effectLst/>
                          <a:latin typeface="+mj-lt"/>
                          <a:ea typeface="+mn-ea"/>
                          <a:cs typeface="+mn-cs"/>
                        </a:rPr>
                        <a:t>:</a:t>
                      </a:r>
                      <a:endParaRPr lang="en-US" sz="1800" b="0" kern="1200">
                        <a:solidFill>
                          <a:schemeClr val="tx1"/>
                        </a:solidFill>
                        <a:effectLst/>
                        <a:latin typeface="+mj-lt"/>
                        <a:ea typeface="+mn-ea"/>
                        <a:cs typeface="+mn-cs"/>
                      </a:endParaRPr>
                    </a:p>
                    <a:p>
                      <a:pPr marL="285750" lvl="0" indent="-285750">
                        <a:lnSpc>
                          <a:spcPct val="100000"/>
                        </a:lnSpc>
                        <a:buFont typeface="Arial" panose="020B0604020202020204" pitchFamily="34" charset="0"/>
                        <a:buChar char="•"/>
                      </a:pPr>
                      <a:r>
                        <a:rPr lang="en-GB" sz="1800" b="0" i="1" kern="1200">
                          <a:solidFill>
                            <a:schemeClr val="tx1"/>
                          </a:solidFill>
                          <a:effectLst/>
                          <a:latin typeface="+mj-lt"/>
                          <a:ea typeface="+mn-ea"/>
                          <a:cs typeface="+mn-cs"/>
                        </a:rPr>
                        <a:t>Expressed in financial or non-financial terms.</a:t>
                      </a:r>
                      <a:endParaRPr lang="en-US" sz="1800" b="0" kern="1200">
                        <a:solidFill>
                          <a:schemeClr val="tx1"/>
                        </a:solidFill>
                        <a:effectLst/>
                        <a:latin typeface="+mj-lt"/>
                        <a:ea typeface="+mn-ea"/>
                        <a:cs typeface="+mn-cs"/>
                      </a:endParaRPr>
                    </a:p>
                    <a:p>
                      <a:pPr marL="285750" lvl="0" indent="-285750">
                        <a:lnSpc>
                          <a:spcPct val="100000"/>
                        </a:lnSpc>
                        <a:buFont typeface="Arial" panose="020B0604020202020204" pitchFamily="34" charset="0"/>
                        <a:buChar char="•"/>
                      </a:pPr>
                      <a:r>
                        <a:rPr lang="en-GB" sz="1800" b="0" i="1" kern="1200">
                          <a:solidFill>
                            <a:schemeClr val="tx1"/>
                          </a:solidFill>
                          <a:effectLst/>
                          <a:latin typeface="+mj-lt"/>
                          <a:ea typeface="+mn-ea"/>
                          <a:cs typeface="+mn-cs"/>
                        </a:rPr>
                        <a:t>Historical or forward-looking.</a:t>
                      </a:r>
                      <a:endParaRPr lang="en-US" sz="1800" b="0" kern="1200">
                        <a:solidFill>
                          <a:schemeClr val="tx1"/>
                        </a:solidFill>
                        <a:effectLst/>
                        <a:latin typeface="+mj-lt"/>
                        <a:ea typeface="+mn-ea"/>
                        <a:cs typeface="+mn-cs"/>
                      </a:endParaRPr>
                    </a:p>
                    <a:p>
                      <a:pPr marL="285750" lvl="0" indent="-285750">
                        <a:lnSpc>
                          <a:spcPct val="100000"/>
                        </a:lnSpc>
                        <a:buFont typeface="Arial" panose="020B0604020202020204" pitchFamily="34" charset="0"/>
                        <a:buChar char="•"/>
                      </a:pPr>
                      <a:r>
                        <a:rPr lang="en-US" sz="1800" b="0" i="1" kern="1200">
                          <a:solidFill>
                            <a:schemeClr val="tx1"/>
                          </a:solidFill>
                          <a:effectLst/>
                          <a:latin typeface="+mj-lt"/>
                          <a:ea typeface="+mn-ea"/>
                          <a:cs typeface="+mn-cs"/>
                        </a:rPr>
                        <a:t>Prepared for internal purposes or for mandatory or voluntary disclosure</a:t>
                      </a:r>
                      <a:r>
                        <a:rPr lang="en-GB" sz="1800" b="0" i="1" kern="1200">
                          <a:solidFill>
                            <a:schemeClr val="tx1"/>
                          </a:solidFill>
                          <a:effectLst/>
                          <a:latin typeface="+mj-lt"/>
                          <a:ea typeface="+mn-ea"/>
                          <a:cs typeface="+mn-cs"/>
                        </a:rPr>
                        <a:t>.</a:t>
                      </a:r>
                      <a:endParaRPr lang="en-US" sz="1800" b="0" kern="1200">
                        <a:solidFill>
                          <a:schemeClr val="tx1"/>
                        </a:solidFill>
                        <a:effectLst/>
                        <a:latin typeface="+mj-lt"/>
                        <a:ea typeface="+mn-ea"/>
                        <a:cs typeface="+mn-cs"/>
                      </a:endParaRPr>
                    </a:p>
                    <a:p>
                      <a:pPr marL="285750" lvl="0" indent="-285750">
                        <a:lnSpc>
                          <a:spcPct val="100000"/>
                        </a:lnSpc>
                        <a:buFont typeface="Arial" panose="020B0604020202020204" pitchFamily="34" charset="0"/>
                        <a:buChar char="•"/>
                      </a:pPr>
                      <a:r>
                        <a:rPr lang="en-GB" sz="1800" b="0" i="1" kern="1200">
                          <a:solidFill>
                            <a:schemeClr val="tx1"/>
                          </a:solidFill>
                          <a:effectLst/>
                          <a:latin typeface="+mj-lt"/>
                          <a:ea typeface="+mn-ea"/>
                          <a:cs typeface="+mn-cs"/>
                        </a:rPr>
                        <a:t>Obtained from an entity or its value chain.</a:t>
                      </a:r>
                      <a:endParaRPr lang="en-US" sz="1800" b="0" kern="1200">
                        <a:solidFill>
                          <a:schemeClr val="tx1"/>
                        </a:solidFill>
                        <a:effectLst/>
                        <a:latin typeface="+mj-lt"/>
                        <a:ea typeface="+mn-ea"/>
                        <a:cs typeface="+mn-cs"/>
                      </a:endParaRPr>
                    </a:p>
                    <a:p>
                      <a:pPr marL="285750" lvl="0" indent="-285750">
                        <a:lnSpc>
                          <a:spcPct val="100000"/>
                        </a:lnSpc>
                        <a:buFont typeface="Arial" panose="020B0604020202020204" pitchFamily="34" charset="0"/>
                        <a:buChar char="•"/>
                      </a:pPr>
                      <a:r>
                        <a:rPr lang="en-GB" sz="1800" b="0" i="1" kern="1200">
                          <a:solidFill>
                            <a:schemeClr val="tx1"/>
                          </a:solidFill>
                          <a:effectLst/>
                          <a:latin typeface="+mj-lt"/>
                          <a:ea typeface="+mn-ea"/>
                          <a:cs typeface="+mn-cs"/>
                        </a:rPr>
                        <a:t>Related to the quantitative or qualitative evaluation of an entity’s past or expected performance over the short, medium or long term.</a:t>
                      </a:r>
                      <a:endParaRPr lang="en-US" sz="1800" b="0" kern="1200">
                        <a:solidFill>
                          <a:schemeClr val="tx1"/>
                        </a:solidFill>
                        <a:effectLst/>
                        <a:latin typeface="+mj-lt"/>
                        <a:ea typeface="+mn-ea"/>
                        <a:cs typeface="+mn-cs"/>
                      </a:endParaRPr>
                    </a:p>
                    <a:p>
                      <a:pPr marL="285750" indent="-285750">
                        <a:lnSpc>
                          <a:spcPct val="100000"/>
                        </a:lnSpc>
                        <a:buFont typeface="Arial" panose="020B0604020202020204" pitchFamily="34" charset="0"/>
                        <a:buChar char="•"/>
                      </a:pPr>
                      <a:r>
                        <a:rPr lang="en-GB" sz="1800" b="0" i="1" kern="1200">
                          <a:solidFill>
                            <a:schemeClr val="tx1"/>
                          </a:solidFill>
                          <a:effectLst/>
                          <a:latin typeface="+mj-lt"/>
                          <a:ea typeface="+mn-ea"/>
                          <a:cs typeface="+mn-cs"/>
                        </a:rPr>
                        <a:t>Described in an entity’s policies, plans, goals, commitments or representations.</a:t>
                      </a:r>
                      <a:endParaRPr lang="en-US" sz="1800" b="0" kern="1200">
                        <a:solidFill>
                          <a:schemeClr val="tx1"/>
                        </a:solidFill>
                        <a:effectLst/>
                        <a:latin typeface="+mj-lt"/>
                        <a:ea typeface="+mn-ea"/>
                        <a:cs typeface="+mn-cs"/>
                      </a:endParaRPr>
                    </a:p>
                  </a:txBody>
                  <a:tcPr>
                    <a:solidFill>
                      <a:schemeClr val="bg1">
                        <a:lumMod val="95000"/>
                      </a:schemeClr>
                    </a:solidFill>
                  </a:tcPr>
                </a:tc>
                <a:extLst>
                  <a:ext uri="{0D108BD9-81ED-4DB2-BD59-A6C34878D82A}">
                    <a16:rowId xmlns:a16="http://schemas.microsoft.com/office/drawing/2014/main" val="3887699270"/>
                  </a:ext>
                </a:extLst>
              </a:tr>
            </a:tbl>
          </a:graphicData>
        </a:graphic>
      </p:graphicFrame>
      <p:sp>
        <p:nvSpPr>
          <p:cNvPr id="18" name="TextBox 17">
            <a:extLst>
              <a:ext uri="{FF2B5EF4-FFF2-40B4-BE49-F238E27FC236}">
                <a16:creationId xmlns:a16="http://schemas.microsoft.com/office/drawing/2014/main" id="{AFBA46EB-6E08-2942-D013-069DFAEBD5C4}"/>
              </a:ext>
            </a:extLst>
          </p:cNvPr>
          <p:cNvSpPr txBox="1"/>
          <p:nvPr/>
        </p:nvSpPr>
        <p:spPr>
          <a:xfrm>
            <a:off x="8431480" y="3004457"/>
            <a:ext cx="914400" cy="914400"/>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
        <p:nvSpPr>
          <p:cNvPr id="19" name="Rectangle: Rounded Corners 18">
            <a:extLst>
              <a:ext uri="{FF2B5EF4-FFF2-40B4-BE49-F238E27FC236}">
                <a16:creationId xmlns:a16="http://schemas.microsoft.com/office/drawing/2014/main" id="{97598812-903E-18F9-F9E9-B5A0A9300473}"/>
              </a:ext>
            </a:extLst>
          </p:cNvPr>
          <p:cNvSpPr/>
          <p:nvPr/>
        </p:nvSpPr>
        <p:spPr>
          <a:xfrm>
            <a:off x="162338" y="2087086"/>
            <a:ext cx="1607085" cy="1294411"/>
          </a:xfrm>
          <a:prstGeom prst="roundRect">
            <a:avLst/>
          </a:prstGeom>
          <a:solidFill>
            <a:srgbClr val="E4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solidFill>
                  <a:schemeClr val="accent6">
                    <a:lumMod val="60000"/>
                    <a:lumOff val="40000"/>
                  </a:schemeClr>
                </a:solidFill>
                <a:latin typeface="+mj-lt"/>
              </a:rPr>
              <a:t>Preliminary draft post-ED proposal</a:t>
            </a:r>
          </a:p>
        </p:txBody>
      </p:sp>
    </p:spTree>
    <p:extLst>
      <p:ext uri="{BB962C8B-B14F-4D97-AF65-F5344CB8AC3E}">
        <p14:creationId xmlns:p14="http://schemas.microsoft.com/office/powerpoint/2010/main" val="15595949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9BF66DF-8011-5FF0-FAF4-C868562209BA}"/>
              </a:ext>
            </a:extLst>
          </p:cNvPr>
          <p:cNvSpPr>
            <a:spLocks noGrp="1"/>
          </p:cNvSpPr>
          <p:nvPr>
            <p:ph sz="half" idx="2"/>
          </p:nvPr>
        </p:nvSpPr>
        <p:spPr>
          <a:xfrm>
            <a:off x="1032094" y="2846419"/>
            <a:ext cx="5459241" cy="2105828"/>
          </a:xfrm>
        </p:spPr>
        <p:txBody>
          <a:bodyPr>
            <a:normAutofit/>
          </a:bodyPr>
          <a:lstStyle/>
          <a:p>
            <a:pPr marL="0" marR="0" lvl="0" indent="0" algn="ctr" defTabSz="914400" rtl="0" eaLnBrk="1" fontAlgn="auto" latinLnBrk="0" hangingPunct="1">
              <a:lnSpc>
                <a:spcPts val="3000"/>
              </a:lnSpc>
              <a:spcBef>
                <a:spcPts val="600"/>
              </a:spcBef>
              <a:spcAft>
                <a:spcPts val="600"/>
              </a:spcAft>
              <a:buClrTx/>
              <a:buSzTx/>
              <a:buFont typeface="Arial" panose="020B0604020202020204" pitchFamily="34" charset="0"/>
              <a:buNone/>
              <a:tabLst/>
              <a:defRPr/>
            </a:pPr>
            <a:r>
              <a:rPr kumimoji="0" lang="en-US" b="0" i="0" u="none" strike="noStrike" kern="1200" cap="none" spc="0" normalizeH="0" baseline="0" noProof="0">
                <a:ln>
                  <a:noFill/>
                </a:ln>
                <a:solidFill>
                  <a:schemeClr val="tx1"/>
                </a:solidFill>
                <a:effectLst/>
                <a:uLnTx/>
                <a:uFillTx/>
                <a:latin typeface="+mj-lt"/>
                <a:ea typeface="+mn-ea"/>
                <a:cs typeface="+mn-cs"/>
              </a:rPr>
              <a:t>Do IESBA members support WS2’s preliminary proposal?</a:t>
            </a:r>
            <a:endParaRPr lang="en-US"/>
          </a:p>
        </p:txBody>
      </p:sp>
      <p:sp>
        <p:nvSpPr>
          <p:cNvPr id="3" name="Slide Number Placeholder 2">
            <a:extLst>
              <a:ext uri="{FF2B5EF4-FFF2-40B4-BE49-F238E27FC236}">
                <a16:creationId xmlns:a16="http://schemas.microsoft.com/office/drawing/2014/main" id="{AFAB4680-13A2-0CF1-8436-17F8EEC45C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9F812D09-6A36-579C-EF3F-51927EA26D36}"/>
              </a:ext>
            </a:extLst>
          </p:cNvPr>
          <p:cNvSpPr>
            <a:spLocks noGrp="1"/>
          </p:cNvSpPr>
          <p:nvPr>
            <p:ph type="title"/>
          </p:nvPr>
        </p:nvSpPr>
        <p:spPr/>
        <p:txBody>
          <a:bodyPr>
            <a:normAutofit/>
          </a:bodyPr>
          <a:lstStyle/>
          <a:p>
            <a:r>
              <a:rPr lang="en-US" sz="3600">
                <a:latin typeface="+mj-lt"/>
              </a:rPr>
              <a:t>Matter for IESBA Consideration</a:t>
            </a:r>
          </a:p>
        </p:txBody>
      </p:sp>
    </p:spTree>
    <p:extLst>
      <p:ext uri="{BB962C8B-B14F-4D97-AF65-F5344CB8AC3E}">
        <p14:creationId xmlns:p14="http://schemas.microsoft.com/office/powerpoint/2010/main" val="42500555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36417B-51DC-0E1D-4033-A7D1DB1073B4}"/>
              </a:ext>
            </a:extLst>
          </p:cNvPr>
          <p:cNvSpPr>
            <a:spLocks noGrp="1"/>
          </p:cNvSpPr>
          <p:nvPr>
            <p:ph type="sldNum" sz="quarter" idx="12"/>
          </p:nvPr>
        </p:nvSpPr>
        <p:spPr/>
        <p:txBody>
          <a:bodyPr/>
          <a:lstStyle/>
          <a:p>
            <a:fld id="{A68F81FF-A8B7-8E49-9D5B-3CAD5ADFEE36}" type="slidenum">
              <a:rPr lang="en-US" smtClean="0"/>
              <a:pPr/>
              <a:t>12</a:t>
            </a:fld>
            <a:endParaRPr lang="en-US"/>
          </a:p>
        </p:txBody>
      </p:sp>
      <p:sp>
        <p:nvSpPr>
          <p:cNvPr id="3" name="Title 2">
            <a:extLst>
              <a:ext uri="{FF2B5EF4-FFF2-40B4-BE49-F238E27FC236}">
                <a16:creationId xmlns:a16="http://schemas.microsoft.com/office/drawing/2014/main" id="{56B673BB-FAE6-2EF3-026E-FF92E45023D2}"/>
              </a:ext>
            </a:extLst>
          </p:cNvPr>
          <p:cNvSpPr>
            <a:spLocks noGrp="1"/>
          </p:cNvSpPr>
          <p:nvPr>
            <p:ph type="title"/>
          </p:nvPr>
        </p:nvSpPr>
        <p:spPr>
          <a:xfrm>
            <a:off x="423746" y="2950406"/>
            <a:ext cx="9734667" cy="841009"/>
          </a:xfrm>
        </p:spPr>
        <p:txBody>
          <a:bodyPr>
            <a:noAutofit/>
          </a:bodyPr>
          <a:lstStyle/>
          <a:p>
            <a:pPr algn="ctr"/>
            <a:r>
              <a:rPr lang="en-US" sz="3600">
                <a:latin typeface="+mj-lt"/>
              </a:rPr>
              <a:t>Group Sustainability Assurance Engagements</a:t>
            </a:r>
          </a:p>
        </p:txBody>
      </p:sp>
    </p:spTree>
    <p:extLst>
      <p:ext uri="{BB962C8B-B14F-4D97-AF65-F5344CB8AC3E}">
        <p14:creationId xmlns:p14="http://schemas.microsoft.com/office/powerpoint/2010/main" val="13913891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5852E-5006-FC24-7FDA-6950935FF779}"/>
              </a:ext>
            </a:extLst>
          </p:cNvPr>
          <p:cNvSpPr>
            <a:spLocks noGrp="1"/>
          </p:cNvSpPr>
          <p:nvPr>
            <p:ph type="title"/>
          </p:nvPr>
        </p:nvSpPr>
        <p:spPr/>
        <p:txBody>
          <a:bodyPr>
            <a:normAutofit/>
          </a:bodyPr>
          <a:lstStyle/>
          <a:p>
            <a:r>
              <a:rPr lang="en-US" sz="3200">
                <a:latin typeface="+mj-lt"/>
              </a:rPr>
              <a:t>IAASB Update: Group Sustainability Assurance Engagements</a:t>
            </a:r>
          </a:p>
        </p:txBody>
      </p:sp>
      <p:sp>
        <p:nvSpPr>
          <p:cNvPr id="4" name="Slide Number Placeholder 3">
            <a:extLst>
              <a:ext uri="{FF2B5EF4-FFF2-40B4-BE49-F238E27FC236}">
                <a16:creationId xmlns:a16="http://schemas.microsoft.com/office/drawing/2014/main" id="{31920747-9A78-8E82-29AC-C195226A6557}"/>
              </a:ext>
            </a:extLst>
          </p:cNvPr>
          <p:cNvSpPr>
            <a:spLocks noGrp="1"/>
          </p:cNvSpPr>
          <p:nvPr>
            <p:ph type="sldNum" sz="quarter" idx="12"/>
          </p:nvPr>
        </p:nvSpPr>
        <p:spPr>
          <a:xfrm>
            <a:off x="7905136" y="6522078"/>
            <a:ext cx="3677264" cy="304412"/>
          </a:xfrm>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chemeClr val="bg1"/>
                </a:solidFill>
                <a:effectLst/>
                <a:uLnTx/>
                <a:uFillTx/>
                <a:latin typeface="Arial" panose="020B0604020202020204" pitchFamily="34" charset="0"/>
                <a:ea typeface="+mn-ea"/>
                <a:cs typeface="MS PGothic" charset="0"/>
              </a:rPr>
              <a:t>Page </a:t>
            </a:r>
            <a:fld id="{95158037-59F0-9C4B-B231-1C776117AADA}" type="slidenum">
              <a:rPr kumimoji="0" lang="en-US" sz="900" b="1" i="0" u="none" strike="noStrike" kern="1200" cap="none" spc="0" normalizeH="0" baseline="0" noProof="0" smtClean="0">
                <a:ln>
                  <a:noFill/>
                </a:ln>
                <a:solidFill>
                  <a:schemeClr val="bg1"/>
                </a:solidFill>
                <a:effectLst/>
                <a:uLnTx/>
                <a:uFillTx/>
                <a:latin typeface="Arial" panose="020B0604020202020204" pitchFamily="34" charset="0"/>
                <a:ea typeface="+mn-ea"/>
                <a:cs typeface="Arial" panose="020B0604020202020204" pitchFamily="34" charset="0"/>
              </a:rPr>
              <a:pPr marL="0" marR="0" lvl="0" indent="0" algn="r" defTabSz="457189" rtl="0" eaLnBrk="1" fontAlgn="auto" latinLnBrk="0" hangingPunct="1">
                <a:lnSpc>
                  <a:spcPct val="100000"/>
                </a:lnSpc>
                <a:spcBef>
                  <a:spcPts val="0"/>
                </a:spcBef>
                <a:spcAft>
                  <a:spcPts val="0"/>
                </a:spcAft>
                <a:buClrTx/>
                <a:buSzTx/>
                <a:buFontTx/>
                <a:buNone/>
                <a:tabLst/>
                <a:defRPr/>
              </a:pPr>
              <a:t>13</a:t>
            </a:fld>
            <a:endParaRPr kumimoji="0" lang="en-US" sz="900" b="1" i="0" u="none" strike="noStrike" kern="1200" cap="none" spc="0" normalizeH="0" baseline="0" noProof="0">
              <a:ln>
                <a:noFill/>
              </a:ln>
              <a:solidFill>
                <a:schemeClr val="bg1"/>
              </a:solidFill>
              <a:effectLst/>
              <a:uLnTx/>
              <a:uFillTx/>
              <a:latin typeface="Arial" panose="020B0604020202020204" pitchFamily="34" charset="0"/>
              <a:ea typeface="+mn-ea"/>
              <a:cs typeface="MS PGothic" charset="0"/>
            </a:endParaRPr>
          </a:p>
        </p:txBody>
      </p:sp>
      <p:sp>
        <p:nvSpPr>
          <p:cNvPr id="18" name="Rectangle: Rounded Corners 17">
            <a:extLst>
              <a:ext uri="{FF2B5EF4-FFF2-40B4-BE49-F238E27FC236}">
                <a16:creationId xmlns:a16="http://schemas.microsoft.com/office/drawing/2014/main" id="{5910547C-459D-93A1-60B9-06512F55AE23}"/>
              </a:ext>
            </a:extLst>
          </p:cNvPr>
          <p:cNvSpPr/>
          <p:nvPr/>
        </p:nvSpPr>
        <p:spPr>
          <a:xfrm>
            <a:off x="223024" y="1215473"/>
            <a:ext cx="11708781" cy="775837"/>
          </a:xfrm>
          <a:prstGeom prst="roundRect">
            <a:avLst/>
          </a:prstGeom>
          <a:noFill/>
          <a:ln w="28575">
            <a:noFill/>
            <a:prstDash val="dash"/>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12" name="Group 11">
            <a:extLst>
              <a:ext uri="{FF2B5EF4-FFF2-40B4-BE49-F238E27FC236}">
                <a16:creationId xmlns:a16="http://schemas.microsoft.com/office/drawing/2014/main" id="{06108435-F73F-7DD1-B9BA-DB243A721E1A}"/>
              </a:ext>
            </a:extLst>
          </p:cNvPr>
          <p:cNvGrpSpPr/>
          <p:nvPr/>
        </p:nvGrpSpPr>
        <p:grpSpPr>
          <a:xfrm>
            <a:off x="5981354" y="1440563"/>
            <a:ext cx="5872974" cy="3303528"/>
            <a:chOff x="6367929" y="1166475"/>
            <a:chExt cx="5486400" cy="3303528"/>
          </a:xfrm>
        </p:grpSpPr>
        <p:sp>
          <p:nvSpPr>
            <p:cNvPr id="6" name="Rectangle: Rounded Corners 5">
              <a:extLst>
                <a:ext uri="{FF2B5EF4-FFF2-40B4-BE49-F238E27FC236}">
                  <a16:creationId xmlns:a16="http://schemas.microsoft.com/office/drawing/2014/main" id="{2E4F7B5C-2D6F-7C52-2AB5-013E8496DDF8}"/>
                </a:ext>
              </a:extLst>
            </p:cNvPr>
            <p:cNvSpPr/>
            <p:nvPr/>
          </p:nvSpPr>
          <p:spPr>
            <a:xfrm>
              <a:off x="6367929" y="1302457"/>
              <a:ext cx="5486400" cy="3167546"/>
            </a:xfrm>
            <a:prstGeom prst="roundRect">
              <a:avLst/>
            </a:prstGeom>
            <a:noFill/>
            <a:ln w="57150">
              <a:solidFill>
                <a:srgbClr val="00B0F0"/>
              </a:solidFill>
            </a:ln>
          </p:spPr>
          <p:style>
            <a:lnRef idx="1">
              <a:schemeClr val="accent1"/>
            </a:lnRef>
            <a:fillRef idx="3">
              <a:schemeClr val="accent1"/>
            </a:fillRef>
            <a:effectRef idx="2">
              <a:schemeClr val="accent1"/>
            </a:effectRef>
            <a:fontRef idx="minor">
              <a:schemeClr val="lt1"/>
            </a:fontRef>
          </p:style>
          <p:txBody>
            <a:bodyPr rtlCol="0" anchor="t" anchorCtr="0"/>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endParaRPr>
            </a:p>
            <a:p>
              <a:pPr marL="228600" indent="-22860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Supported:</a:t>
              </a:r>
            </a:p>
            <a:p>
              <a:pPr lvl="1" indent="-22860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Introducing group definitions.</a:t>
              </a:r>
            </a:p>
            <a:p>
              <a:pPr lvl="1" indent="-22860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Requirements for:</a:t>
              </a:r>
            </a:p>
            <a:p>
              <a:pPr marL="685800" lvl="2" indent="-22860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Overall strategy and engagement plan</a:t>
              </a:r>
            </a:p>
            <a:p>
              <a:pPr marL="685800" lvl="2" indent="-22860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Communications</a:t>
              </a:r>
            </a:p>
            <a:p>
              <a:pPr marL="685800" lvl="2" indent="-22860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Entity’s aggregation process</a:t>
              </a:r>
            </a:p>
            <a:p>
              <a:pPr marL="285750" indent="-28575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Clarify components and component practitioners in a diagram</a:t>
              </a:r>
            </a:p>
          </p:txBody>
        </p:sp>
        <p:sp>
          <p:nvSpPr>
            <p:cNvPr id="7" name="Rectangle: Rounded Corners 6">
              <a:extLst>
                <a:ext uri="{FF2B5EF4-FFF2-40B4-BE49-F238E27FC236}">
                  <a16:creationId xmlns:a16="http://schemas.microsoft.com/office/drawing/2014/main" id="{B5BDDB50-C4F3-488A-BDA5-2EBDA83EDDFE}"/>
                </a:ext>
              </a:extLst>
            </p:cNvPr>
            <p:cNvSpPr/>
            <p:nvPr/>
          </p:nvSpPr>
          <p:spPr>
            <a:xfrm>
              <a:off x="6639858" y="1166475"/>
              <a:ext cx="4942541" cy="462577"/>
            </a:xfrm>
            <a:prstGeom prst="roundRect">
              <a:avLst/>
            </a:prstGeom>
            <a:solidFill>
              <a:srgbClr val="00B0F0"/>
            </a:solidFill>
            <a:ln w="57150" cap="flat" cmpd="sng" algn="ctr">
              <a:solidFill>
                <a:srgbClr val="00B0F0"/>
              </a:solidFill>
              <a:prstDash val="solid"/>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prstClr val="black">
                      <a:lumMod val="75000"/>
                      <a:lumOff val="25000"/>
                    </a:prstClr>
                  </a:solidFill>
                  <a:effectLst/>
                  <a:uLnTx/>
                  <a:uFillTx/>
                  <a:latin typeface="Arial"/>
                  <a:ea typeface="+mn-ea"/>
                  <a:cs typeface="Arial"/>
                </a:rPr>
                <a:t>IAASB March 2024 Meeting</a:t>
              </a:r>
            </a:p>
          </p:txBody>
        </p:sp>
      </p:grpSp>
      <p:grpSp>
        <p:nvGrpSpPr>
          <p:cNvPr id="9" name="Group 8">
            <a:extLst>
              <a:ext uri="{FF2B5EF4-FFF2-40B4-BE49-F238E27FC236}">
                <a16:creationId xmlns:a16="http://schemas.microsoft.com/office/drawing/2014/main" id="{20C08671-736E-7C76-7895-74D33D5FC399}"/>
              </a:ext>
            </a:extLst>
          </p:cNvPr>
          <p:cNvGrpSpPr/>
          <p:nvPr/>
        </p:nvGrpSpPr>
        <p:grpSpPr>
          <a:xfrm>
            <a:off x="223024" y="1392728"/>
            <a:ext cx="5486400" cy="4968315"/>
            <a:chOff x="223024" y="3893331"/>
            <a:chExt cx="5486400" cy="2190228"/>
          </a:xfrm>
        </p:grpSpPr>
        <p:sp>
          <p:nvSpPr>
            <p:cNvPr id="3" name="Rectangle: Rounded Corners 2">
              <a:extLst>
                <a:ext uri="{FF2B5EF4-FFF2-40B4-BE49-F238E27FC236}">
                  <a16:creationId xmlns:a16="http://schemas.microsoft.com/office/drawing/2014/main" id="{3A38537D-B47B-1796-34A6-0E113D6EBF9F}"/>
                </a:ext>
              </a:extLst>
            </p:cNvPr>
            <p:cNvSpPr/>
            <p:nvPr/>
          </p:nvSpPr>
          <p:spPr>
            <a:xfrm>
              <a:off x="223024" y="3983717"/>
              <a:ext cx="5486400" cy="2099842"/>
            </a:xfrm>
            <a:prstGeom prst="roundRect">
              <a:avLst/>
            </a:prstGeom>
            <a:noFill/>
            <a:ln w="57150">
              <a:solidFill>
                <a:srgbClr val="4472C4"/>
              </a:solidFill>
            </a:ln>
          </p:spPr>
          <p:style>
            <a:lnRef idx="1">
              <a:schemeClr val="accent1"/>
            </a:lnRef>
            <a:fillRef idx="3">
              <a:schemeClr val="accent1"/>
            </a:fillRef>
            <a:effectRef idx="2">
              <a:schemeClr val="accent1"/>
            </a:effectRef>
            <a:fontRef idx="minor">
              <a:schemeClr val="lt1"/>
            </a:fontRef>
          </p:style>
          <p:txBody>
            <a:bodyPr rtlCol="0" anchor="t" anchorCtr="0"/>
            <a:lstStyle/>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GB" sz="14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285750" marR="0" lvl="0" indent="-285750"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rPr>
                <a:t>Some support for the principles-based requirements, noting they are sufficient in a global baseline standard for group sustainability assurance engagements</a:t>
              </a:r>
            </a:p>
            <a:p>
              <a:pPr marL="285750" marR="0" lvl="0" indent="-285750"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a:solidFill>
                    <a:srgbClr val="0070C0"/>
                  </a:solidFill>
                  <a:latin typeface="Arial" panose="020B0604020202020204" pitchFamily="34" charset="0"/>
                  <a:cs typeface="Arial" panose="020B0604020202020204" pitchFamily="34" charset="0"/>
                </a:rPr>
                <a:t>Some respondents considered ED-5000 did not sufficiently address issues around group/consolidated reporting and assurance</a:t>
              </a:r>
              <a:endParaRPr kumimoji="0" lang="en-US" b="0"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endParaRPr>
            </a:p>
            <a:p>
              <a:pPr marL="285750" marR="0" lvl="0" indent="-285750"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rPr>
                <a:t>Additional guidance for groups is needed</a:t>
              </a:r>
            </a:p>
            <a:p>
              <a:pPr marL="285750" marR="0" lvl="0" indent="-285750"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rPr>
                <a:t>There was however recognition and support for the development of a separate ISSA for group sustainability assurance engagements in the future</a:t>
              </a:r>
            </a:p>
          </p:txBody>
        </p:sp>
        <p:sp>
          <p:nvSpPr>
            <p:cNvPr id="8" name="Rectangle: Rounded Corners 7">
              <a:extLst>
                <a:ext uri="{FF2B5EF4-FFF2-40B4-BE49-F238E27FC236}">
                  <a16:creationId xmlns:a16="http://schemas.microsoft.com/office/drawing/2014/main" id="{28588D87-A714-27FC-E550-F0CF1DF9AB93}"/>
                </a:ext>
              </a:extLst>
            </p:cNvPr>
            <p:cNvSpPr/>
            <p:nvPr/>
          </p:nvSpPr>
          <p:spPr>
            <a:xfrm>
              <a:off x="494954" y="3893331"/>
              <a:ext cx="4942541" cy="215985"/>
            </a:xfrm>
            <a:prstGeom prst="roundRect">
              <a:avLst/>
            </a:prstGeom>
            <a:solidFill>
              <a:srgbClr val="4472C4"/>
            </a:solidFill>
            <a:ln w="57150" cap="flat" cmpd="sng" algn="ctr">
              <a:solidFill>
                <a:srgbClr val="0070C0"/>
              </a:solidFill>
              <a:prstDash val="solid"/>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chemeClr val="bg1"/>
                  </a:solidFill>
                  <a:effectLst/>
                  <a:uLnTx/>
                  <a:uFillTx/>
                  <a:latin typeface="Arial"/>
                  <a:ea typeface="+mn-ea"/>
                  <a:cs typeface="Arial"/>
                </a:rPr>
                <a:t>Highlights from comments on ED-5000</a:t>
              </a:r>
            </a:p>
          </p:txBody>
        </p:sp>
      </p:grpSp>
      <p:grpSp>
        <p:nvGrpSpPr>
          <p:cNvPr id="5" name="Group 4">
            <a:extLst>
              <a:ext uri="{FF2B5EF4-FFF2-40B4-BE49-F238E27FC236}">
                <a16:creationId xmlns:a16="http://schemas.microsoft.com/office/drawing/2014/main" id="{E2B6AC39-EC11-17D7-FEA6-4A93B4F54722}"/>
              </a:ext>
            </a:extLst>
          </p:cNvPr>
          <p:cNvGrpSpPr/>
          <p:nvPr/>
        </p:nvGrpSpPr>
        <p:grpSpPr>
          <a:xfrm>
            <a:off x="6096000" y="4880073"/>
            <a:ext cx="5758328" cy="1859197"/>
            <a:chOff x="6367929" y="4612026"/>
            <a:chExt cx="5486400" cy="1859197"/>
          </a:xfrm>
        </p:grpSpPr>
        <p:sp>
          <p:nvSpPr>
            <p:cNvPr id="10" name="Rectangle: Rounded Corners 9">
              <a:extLst>
                <a:ext uri="{FF2B5EF4-FFF2-40B4-BE49-F238E27FC236}">
                  <a16:creationId xmlns:a16="http://schemas.microsoft.com/office/drawing/2014/main" id="{ED0634AD-DE46-32E8-BFB4-75BAC9003971}"/>
                </a:ext>
              </a:extLst>
            </p:cNvPr>
            <p:cNvSpPr/>
            <p:nvPr/>
          </p:nvSpPr>
          <p:spPr>
            <a:xfrm>
              <a:off x="6367929" y="4792791"/>
              <a:ext cx="5486400" cy="1678432"/>
            </a:xfrm>
            <a:prstGeom prst="roundRect">
              <a:avLst/>
            </a:prstGeom>
            <a:noFill/>
            <a:ln w="57150">
              <a:solidFill>
                <a:srgbClr val="00B0F0"/>
              </a:solidFill>
            </a:ln>
          </p:spPr>
          <p:style>
            <a:lnRef idx="1">
              <a:schemeClr val="accent1"/>
            </a:lnRef>
            <a:fillRef idx="3">
              <a:schemeClr val="accent1"/>
            </a:fillRef>
            <a:effectRef idx="2">
              <a:schemeClr val="accent1"/>
            </a:effectRef>
            <a:fontRef idx="minor">
              <a:schemeClr val="lt1"/>
            </a:fontRef>
          </p:style>
          <p:txBody>
            <a:bodyPr rtlCol="0" anchor="t" anchorCtr="0"/>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endParaRPr>
            </a:p>
            <a:p>
              <a:pPr marL="283464" marR="0" lvl="0" indent="-283464" defTabSz="914400" rtl="0" eaLnBrk="1" fontAlgn="auto" latinLnBrk="0" hangingPunct="1">
                <a:spcBef>
                  <a:spcPts val="600"/>
                </a:spcBef>
                <a:spcAft>
                  <a:spcPts val="0"/>
                </a:spcAft>
                <a:buClrTx/>
                <a:buSzTx/>
                <a:buFont typeface="Arial" panose="020B0604020202020204" pitchFamily="34" charset="0"/>
                <a:buChar char="•"/>
                <a:tabLst/>
                <a:defRPr/>
              </a:pPr>
              <a:r>
                <a:rPr lang="en-GB">
                  <a:solidFill>
                    <a:srgbClr val="0070C0"/>
                  </a:solidFill>
                  <a:latin typeface="Arial" panose="020B0604020202020204" pitchFamily="34" charset="0"/>
                  <a:cs typeface="Arial" panose="020B0604020202020204" pitchFamily="34" charset="0"/>
                </a:rPr>
                <a:t>Use defined group terms in requirements and application material </a:t>
              </a:r>
            </a:p>
            <a:p>
              <a:pPr marL="283464" marR="0" lvl="0" indent="-283464" defTabSz="914400" rtl="0" eaLnBrk="1" fontAlgn="auto" latinLnBrk="0" hangingPunct="1">
                <a:spcBef>
                  <a:spcPts val="600"/>
                </a:spcBef>
                <a:spcAft>
                  <a:spcPts val="0"/>
                </a:spcAft>
                <a:buClrTx/>
                <a:buSzTx/>
                <a:buFont typeface="Arial" panose="020B0604020202020204" pitchFamily="34" charset="0"/>
                <a:buChar char="•"/>
                <a:tabLst/>
                <a:defRPr/>
              </a:pPr>
              <a:r>
                <a:rPr lang="en-GB">
                  <a:solidFill>
                    <a:srgbClr val="0070C0"/>
                  </a:solidFill>
                  <a:latin typeface="Arial" panose="020B0604020202020204" pitchFamily="34" charset="0"/>
                  <a:cs typeface="Arial" panose="020B0604020202020204" pitchFamily="34" charset="0"/>
                </a:rPr>
                <a:t>Application material added to clarify defined terms</a:t>
              </a:r>
            </a:p>
          </p:txBody>
        </p:sp>
        <p:sp>
          <p:nvSpPr>
            <p:cNvPr id="11" name="Rectangle: Rounded Corners 10">
              <a:extLst>
                <a:ext uri="{FF2B5EF4-FFF2-40B4-BE49-F238E27FC236}">
                  <a16:creationId xmlns:a16="http://schemas.microsoft.com/office/drawing/2014/main" id="{F0E74CA2-BBB3-961D-BE01-6BF857D1B8B9}"/>
                </a:ext>
              </a:extLst>
            </p:cNvPr>
            <p:cNvSpPr/>
            <p:nvPr/>
          </p:nvSpPr>
          <p:spPr>
            <a:xfrm>
              <a:off x="6732970" y="4612026"/>
              <a:ext cx="4942541" cy="439114"/>
            </a:xfrm>
            <a:prstGeom prst="roundRect">
              <a:avLst/>
            </a:prstGeom>
            <a:solidFill>
              <a:srgbClr val="00B0F0"/>
            </a:solidFill>
            <a:ln w="57150" cap="flat" cmpd="sng" algn="ctr">
              <a:solidFill>
                <a:srgbClr val="00B0F0"/>
              </a:solidFill>
              <a:prstDash val="solid"/>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prstClr val="black">
                      <a:lumMod val="75000"/>
                      <a:lumOff val="25000"/>
                    </a:prstClr>
                  </a:solidFill>
                  <a:effectLst/>
                  <a:uLnTx/>
                  <a:uFillTx/>
                  <a:latin typeface="Arial"/>
                  <a:ea typeface="+mn-ea"/>
                  <a:cs typeface="Arial"/>
                </a:rPr>
                <a:t>IAASB to Consider at June 2024 Meeting</a:t>
              </a:r>
            </a:p>
          </p:txBody>
        </p:sp>
      </p:grpSp>
    </p:spTree>
    <p:extLst>
      <p:ext uri="{BB962C8B-B14F-4D97-AF65-F5344CB8AC3E}">
        <p14:creationId xmlns:p14="http://schemas.microsoft.com/office/powerpoint/2010/main" val="23865711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7212A-E064-55ED-3ECF-65421F9B697A}"/>
              </a:ext>
            </a:extLst>
          </p:cNvPr>
          <p:cNvSpPr>
            <a:spLocks noGrp="1"/>
          </p:cNvSpPr>
          <p:nvPr>
            <p:ph type="title"/>
          </p:nvPr>
        </p:nvSpPr>
        <p:spPr>
          <a:xfrm>
            <a:off x="838199" y="36374"/>
            <a:ext cx="10863805" cy="1068518"/>
          </a:xfrm>
        </p:spPr>
        <p:txBody>
          <a:bodyPr>
            <a:normAutofit/>
          </a:bodyPr>
          <a:lstStyle/>
          <a:p>
            <a:r>
              <a:rPr lang="en-US" sz="2900" dirty="0">
                <a:latin typeface="+mj-lt"/>
              </a:rPr>
              <a:t>Group Sustainability Assurance Engagements – IESBA ED</a:t>
            </a:r>
          </a:p>
        </p:txBody>
      </p:sp>
      <p:sp>
        <p:nvSpPr>
          <p:cNvPr id="3" name="Content Placeholder 2">
            <a:extLst>
              <a:ext uri="{FF2B5EF4-FFF2-40B4-BE49-F238E27FC236}">
                <a16:creationId xmlns:a16="http://schemas.microsoft.com/office/drawing/2014/main" id="{A4B554E2-397A-D783-340C-87C1C7D10192}"/>
              </a:ext>
            </a:extLst>
          </p:cNvPr>
          <p:cNvSpPr>
            <a:spLocks noGrp="1"/>
          </p:cNvSpPr>
          <p:nvPr>
            <p:ph idx="1"/>
          </p:nvPr>
        </p:nvSpPr>
        <p:spPr/>
        <p:txBody>
          <a:bodyPr/>
          <a:lstStyle/>
          <a:p>
            <a:pPr>
              <a:spcBef>
                <a:spcPts val="0"/>
              </a:spcBef>
            </a:pPr>
            <a:r>
              <a:rPr lang="en-US" sz="2400">
                <a:solidFill>
                  <a:schemeClr val="tx1"/>
                </a:solidFill>
                <a:latin typeface="+mj-lt"/>
              </a:rPr>
              <a:t>At outreach events during ED comment period, stakeholders supported including specific independence considerations for group sustainability assurance engagements</a:t>
            </a:r>
          </a:p>
          <a:p>
            <a:pPr lvl="1">
              <a:spcBef>
                <a:spcPts val="1200"/>
              </a:spcBef>
            </a:pPr>
            <a:r>
              <a:rPr lang="en-US" sz="2000">
                <a:solidFill>
                  <a:schemeClr val="tx1"/>
                </a:solidFill>
                <a:latin typeface="+mj-lt"/>
              </a:rPr>
              <a:t>Some comments and concerns regarding need for coordination between IESBA and IAASB and alignment of their standards</a:t>
            </a:r>
          </a:p>
          <a:p>
            <a:pPr lvl="1">
              <a:spcBef>
                <a:spcPts val="1200"/>
              </a:spcBef>
            </a:pPr>
            <a:r>
              <a:rPr lang="en-US" sz="2000">
                <a:solidFill>
                  <a:schemeClr val="tx1"/>
                </a:solidFill>
                <a:latin typeface="+mj-lt"/>
              </a:rPr>
              <a:t>Some questions or concerns regarding potential implementation challenges for non-PAs</a:t>
            </a:r>
          </a:p>
          <a:p>
            <a:pPr>
              <a:spcBef>
                <a:spcPts val="1200"/>
              </a:spcBef>
            </a:pPr>
            <a:r>
              <a:rPr lang="en-US" sz="2400">
                <a:solidFill>
                  <a:schemeClr val="tx1"/>
                </a:solidFill>
                <a:latin typeface="+mj-lt"/>
              </a:rPr>
              <a:t>ED explicitly asked for input regarding addressing group sustainability assurance engagements</a:t>
            </a:r>
          </a:p>
          <a:p>
            <a:pPr lvl="1">
              <a:spcBef>
                <a:spcPts val="1200"/>
              </a:spcBef>
            </a:pPr>
            <a:r>
              <a:rPr lang="en-US" sz="2000">
                <a:solidFill>
                  <a:schemeClr val="tx1"/>
                </a:solidFill>
                <a:latin typeface="+mj-lt"/>
              </a:rPr>
              <a:t>Respondents to the ED raised comments regarding alignment between proposed ISSA 5000 and IESSA</a:t>
            </a:r>
          </a:p>
          <a:p>
            <a:pPr lvl="1">
              <a:spcBef>
                <a:spcPts val="1200"/>
              </a:spcBef>
            </a:pPr>
            <a:r>
              <a:rPr lang="en-US" sz="2000">
                <a:solidFill>
                  <a:schemeClr val="tx1"/>
                </a:solidFill>
                <a:latin typeface="+mj-lt"/>
              </a:rPr>
              <a:t>Request for further coordination with IAASB in this regard</a:t>
            </a:r>
          </a:p>
          <a:p>
            <a:endParaRPr lang="en-US"/>
          </a:p>
          <a:p>
            <a:pPr lvl="1"/>
            <a:endParaRPr lang="en-US"/>
          </a:p>
        </p:txBody>
      </p:sp>
      <p:sp>
        <p:nvSpPr>
          <p:cNvPr id="4" name="Slide Number Placeholder 3">
            <a:extLst>
              <a:ext uri="{FF2B5EF4-FFF2-40B4-BE49-F238E27FC236}">
                <a16:creationId xmlns:a16="http://schemas.microsoft.com/office/drawing/2014/main" id="{CF6090CA-6E0B-0432-C03C-0C4724146068}"/>
              </a:ext>
            </a:extLst>
          </p:cNvPr>
          <p:cNvSpPr>
            <a:spLocks noGrp="1"/>
          </p:cNvSpPr>
          <p:nvPr>
            <p:ph type="sldNum" sz="quarter" idx="12"/>
          </p:nvPr>
        </p:nvSpPr>
        <p:spPr/>
        <p:txBody>
          <a:bodyPr/>
          <a:lstStyle/>
          <a:p>
            <a:fld id="{A68F81FF-A8B7-8E49-9D5B-3CAD5ADFEE36}" type="slidenum">
              <a:rPr lang="en-US" smtClean="0"/>
              <a:pPr/>
              <a:t>14</a:t>
            </a:fld>
            <a:endParaRPr lang="en-US"/>
          </a:p>
        </p:txBody>
      </p:sp>
    </p:spTree>
    <p:extLst>
      <p:ext uri="{BB962C8B-B14F-4D97-AF65-F5344CB8AC3E}">
        <p14:creationId xmlns:p14="http://schemas.microsoft.com/office/powerpoint/2010/main" val="42471662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7212A-E064-55ED-3ECF-65421F9B697A}"/>
              </a:ext>
            </a:extLst>
          </p:cNvPr>
          <p:cNvSpPr>
            <a:spLocks noGrp="1"/>
          </p:cNvSpPr>
          <p:nvPr>
            <p:ph type="title"/>
          </p:nvPr>
        </p:nvSpPr>
        <p:spPr/>
        <p:txBody>
          <a:bodyPr>
            <a:normAutofit/>
          </a:bodyPr>
          <a:lstStyle/>
          <a:p>
            <a:r>
              <a:rPr lang="en-US" sz="2900" dirty="0">
                <a:latin typeface="+mj-lt"/>
              </a:rPr>
              <a:t>Group Sustainability Assurance Engagements – IESBA ED</a:t>
            </a:r>
          </a:p>
        </p:txBody>
      </p:sp>
      <p:sp>
        <p:nvSpPr>
          <p:cNvPr id="3" name="Content Placeholder 2">
            <a:extLst>
              <a:ext uri="{FF2B5EF4-FFF2-40B4-BE49-F238E27FC236}">
                <a16:creationId xmlns:a16="http://schemas.microsoft.com/office/drawing/2014/main" id="{A4B554E2-397A-D783-340C-87C1C7D10192}"/>
              </a:ext>
            </a:extLst>
          </p:cNvPr>
          <p:cNvSpPr>
            <a:spLocks noGrp="1"/>
          </p:cNvSpPr>
          <p:nvPr>
            <p:ph idx="1"/>
          </p:nvPr>
        </p:nvSpPr>
        <p:spPr>
          <a:xfrm>
            <a:off x="838200" y="1717287"/>
            <a:ext cx="6519530" cy="4459675"/>
          </a:xfrm>
        </p:spPr>
        <p:txBody>
          <a:bodyPr/>
          <a:lstStyle/>
          <a:p>
            <a:pPr>
              <a:lnSpc>
                <a:spcPts val="2800"/>
              </a:lnSpc>
              <a:spcBef>
                <a:spcPts val="0"/>
              </a:spcBef>
            </a:pPr>
            <a:r>
              <a:rPr lang="en-US" sz="2400">
                <a:solidFill>
                  <a:schemeClr val="tx1"/>
                </a:solidFill>
                <a:latin typeface="+mj-lt"/>
              </a:rPr>
              <a:t>Responding to comments received during public consultation on ED-ISSA 5000, IAASB is proposing to include requirements and definitions in ISSA 5000 to more explicitly address group sustainability assurance engagements (SAEs)</a:t>
            </a:r>
          </a:p>
          <a:p>
            <a:pPr lvl="1">
              <a:lnSpc>
                <a:spcPts val="2800"/>
              </a:lnSpc>
              <a:spcBef>
                <a:spcPts val="1200"/>
              </a:spcBef>
            </a:pPr>
            <a:r>
              <a:rPr lang="en-US" sz="2000">
                <a:solidFill>
                  <a:schemeClr val="tx1"/>
                </a:solidFill>
                <a:latin typeface="+mj-lt"/>
              </a:rPr>
              <a:t>Requirement to develop the overall strategy and engagement plan for group sustainability engagement in line with ISA 600 (Revised)</a:t>
            </a:r>
          </a:p>
          <a:p>
            <a:pPr lvl="1">
              <a:lnSpc>
                <a:spcPts val="2800"/>
              </a:lnSpc>
              <a:spcBef>
                <a:spcPts val="1200"/>
              </a:spcBef>
            </a:pPr>
            <a:r>
              <a:rPr lang="en-US" sz="2000">
                <a:solidFill>
                  <a:schemeClr val="tx1"/>
                </a:solidFill>
                <a:latin typeface="+mj-lt"/>
              </a:rPr>
              <a:t>Definitions relevant to group SAEs</a:t>
            </a:r>
          </a:p>
        </p:txBody>
      </p:sp>
      <p:sp>
        <p:nvSpPr>
          <p:cNvPr id="4" name="Slide Number Placeholder 3">
            <a:extLst>
              <a:ext uri="{FF2B5EF4-FFF2-40B4-BE49-F238E27FC236}">
                <a16:creationId xmlns:a16="http://schemas.microsoft.com/office/drawing/2014/main" id="{CF6090CA-6E0B-0432-C03C-0C4724146068}"/>
              </a:ext>
            </a:extLst>
          </p:cNvPr>
          <p:cNvSpPr>
            <a:spLocks noGrp="1"/>
          </p:cNvSpPr>
          <p:nvPr>
            <p:ph type="sldNum" sz="quarter" idx="12"/>
          </p:nvPr>
        </p:nvSpPr>
        <p:spPr/>
        <p:txBody>
          <a:bodyPr/>
          <a:lstStyle/>
          <a:p>
            <a:fld id="{A68F81FF-A8B7-8E49-9D5B-3CAD5ADFEE36}" type="slidenum">
              <a:rPr lang="en-US" smtClean="0"/>
              <a:pPr/>
              <a:t>15</a:t>
            </a:fld>
            <a:endParaRPr lang="en-US"/>
          </a:p>
        </p:txBody>
      </p:sp>
      <p:sp>
        <p:nvSpPr>
          <p:cNvPr id="5" name="Content Placeholder 2">
            <a:extLst>
              <a:ext uri="{FF2B5EF4-FFF2-40B4-BE49-F238E27FC236}">
                <a16:creationId xmlns:a16="http://schemas.microsoft.com/office/drawing/2014/main" id="{A33298D3-7388-63DB-9212-F6417AF57855}"/>
              </a:ext>
            </a:extLst>
          </p:cNvPr>
          <p:cNvSpPr txBox="1">
            <a:spLocks/>
          </p:cNvSpPr>
          <p:nvPr/>
        </p:nvSpPr>
        <p:spPr>
          <a:xfrm>
            <a:off x="6113721" y="1593850"/>
            <a:ext cx="5240079" cy="476250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p:txBody>
      </p:sp>
      <p:graphicFrame>
        <p:nvGraphicFramePr>
          <p:cNvPr id="9" name="Diagram 8">
            <a:extLst>
              <a:ext uri="{FF2B5EF4-FFF2-40B4-BE49-F238E27FC236}">
                <a16:creationId xmlns:a16="http://schemas.microsoft.com/office/drawing/2014/main" id="{1BBB075F-B3B2-D22C-7F8C-A247F2A3B7AE}"/>
              </a:ext>
            </a:extLst>
          </p:cNvPr>
          <p:cNvGraphicFramePr/>
          <p:nvPr>
            <p:extLst>
              <p:ext uri="{D42A27DB-BD31-4B8C-83A1-F6EECF244321}">
                <p14:modId xmlns:p14="http://schemas.microsoft.com/office/powerpoint/2010/main" val="2567779840"/>
              </p:ext>
            </p:extLst>
          </p:nvPr>
        </p:nvGraphicFramePr>
        <p:xfrm>
          <a:off x="7708605" y="1322613"/>
          <a:ext cx="3880883" cy="47624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535142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9BF66DF-8011-5FF0-FAF4-C868562209BA}"/>
              </a:ext>
            </a:extLst>
          </p:cNvPr>
          <p:cNvSpPr>
            <a:spLocks noGrp="1"/>
          </p:cNvSpPr>
          <p:nvPr>
            <p:ph sz="half" idx="2"/>
          </p:nvPr>
        </p:nvSpPr>
        <p:spPr>
          <a:xfrm>
            <a:off x="726688" y="1720141"/>
            <a:ext cx="6416043" cy="4178041"/>
          </a:xfrm>
        </p:spPr>
        <p:txBody>
          <a:bodyPr>
            <a:normAutofit/>
          </a:bodyPr>
          <a:lstStyle/>
          <a:p>
            <a:pPr>
              <a:lnSpc>
                <a:spcPts val="2880"/>
              </a:lnSpc>
              <a:spcBef>
                <a:spcPts val="1200"/>
              </a:spcBef>
              <a:spcAft>
                <a:spcPts val="1200"/>
              </a:spcAft>
              <a:defRPr/>
            </a:pPr>
            <a:r>
              <a:rPr kumimoji="0" lang="en-US" sz="2400" b="0" i="0" u="none" strike="noStrike" kern="1200" cap="none" spc="0" normalizeH="0" baseline="0" noProof="0" dirty="0">
                <a:ln>
                  <a:noFill/>
                </a:ln>
                <a:solidFill>
                  <a:schemeClr val="tx1"/>
                </a:solidFill>
                <a:effectLst/>
                <a:uLnTx/>
                <a:uFillTx/>
                <a:latin typeface="+mj-lt"/>
                <a:ea typeface="+mn-ea"/>
                <a:cs typeface="+mn-cs"/>
              </a:rPr>
              <a:t>IESBA members’ views are sought on whether the proposed changes to ISSA 5000 address the comments/concerns regarding alignment and coordination</a:t>
            </a:r>
          </a:p>
          <a:p>
            <a:pPr>
              <a:lnSpc>
                <a:spcPts val="2880"/>
              </a:lnSpc>
              <a:spcBef>
                <a:spcPts val="1200"/>
              </a:spcBef>
              <a:spcAft>
                <a:spcPts val="1200"/>
              </a:spcAft>
              <a:defRPr/>
            </a:pPr>
            <a:r>
              <a:rPr kumimoji="0" lang="en-US" sz="2400" b="0" i="0" u="none" strike="noStrike" kern="1200" cap="none" spc="0" normalizeH="0" baseline="0" noProof="0" dirty="0">
                <a:ln>
                  <a:noFill/>
                </a:ln>
                <a:solidFill>
                  <a:schemeClr val="tx1"/>
                </a:solidFill>
                <a:effectLst/>
                <a:uLnTx/>
                <a:uFillTx/>
                <a:latin typeface="+mj-lt"/>
                <a:ea typeface="+mn-ea"/>
                <a:cs typeface="+mn-cs"/>
              </a:rPr>
              <a:t>Subject to full analysis of the ED comment letters, do IESBA members agree that the IESSA should </a:t>
            </a:r>
            <a:r>
              <a:rPr lang="en-US" sz="2400" dirty="0">
                <a:solidFill>
                  <a:schemeClr val="tx1"/>
                </a:solidFill>
                <a:latin typeface="+mj-lt"/>
              </a:rPr>
              <a:t>continue to</a:t>
            </a:r>
            <a:r>
              <a:rPr kumimoji="0" lang="en-US" sz="2400" b="0" i="0" u="none" strike="noStrike" kern="1200" cap="none" spc="0" normalizeH="0" baseline="0" noProof="0" dirty="0">
                <a:ln>
                  <a:noFill/>
                </a:ln>
                <a:solidFill>
                  <a:schemeClr val="tx1"/>
                </a:solidFill>
                <a:effectLst/>
                <a:uLnTx/>
                <a:uFillTx/>
                <a:latin typeface="+mj-lt"/>
                <a:ea typeface="+mn-ea"/>
                <a:cs typeface="+mn-cs"/>
              </a:rPr>
              <a:t> include specific provisions addressing group sustainability assurance engagements?</a:t>
            </a:r>
          </a:p>
          <a:p>
            <a:endParaRPr lang="en-US" dirty="0"/>
          </a:p>
        </p:txBody>
      </p:sp>
      <p:sp>
        <p:nvSpPr>
          <p:cNvPr id="3" name="Slide Number Placeholder 2">
            <a:extLst>
              <a:ext uri="{FF2B5EF4-FFF2-40B4-BE49-F238E27FC236}">
                <a16:creationId xmlns:a16="http://schemas.microsoft.com/office/drawing/2014/main" id="{AFAB4680-13A2-0CF1-8436-17F8EEC45C15}"/>
              </a:ext>
            </a:extLst>
          </p:cNvPr>
          <p:cNvSpPr>
            <a:spLocks noGrp="1"/>
          </p:cNvSpPr>
          <p:nvPr>
            <p:ph type="sldNum" sz="quarter" idx="12"/>
          </p:nvPr>
        </p:nvSpPr>
        <p:spPr/>
        <p:txBody>
          <a:bodyPr/>
          <a:lstStyle/>
          <a:p>
            <a:fld id="{A68F81FF-A8B7-8E49-9D5B-3CAD5ADFEE36}" type="slidenum">
              <a:rPr lang="en-US" smtClean="0"/>
              <a:pPr/>
              <a:t>16</a:t>
            </a:fld>
            <a:endParaRPr lang="en-US"/>
          </a:p>
        </p:txBody>
      </p:sp>
      <p:sp>
        <p:nvSpPr>
          <p:cNvPr id="4" name="Title 3">
            <a:extLst>
              <a:ext uri="{FF2B5EF4-FFF2-40B4-BE49-F238E27FC236}">
                <a16:creationId xmlns:a16="http://schemas.microsoft.com/office/drawing/2014/main" id="{9F812D09-6A36-579C-EF3F-51927EA26D36}"/>
              </a:ext>
            </a:extLst>
          </p:cNvPr>
          <p:cNvSpPr>
            <a:spLocks noGrp="1"/>
          </p:cNvSpPr>
          <p:nvPr>
            <p:ph type="title"/>
          </p:nvPr>
        </p:nvSpPr>
        <p:spPr/>
        <p:txBody>
          <a:bodyPr>
            <a:normAutofit/>
          </a:bodyPr>
          <a:lstStyle/>
          <a:p>
            <a:r>
              <a:rPr lang="en-US" sz="3600">
                <a:latin typeface="+mj-lt"/>
              </a:rPr>
              <a:t>Matters for IESBA Consideration</a:t>
            </a:r>
          </a:p>
        </p:txBody>
      </p:sp>
    </p:spTree>
    <p:extLst>
      <p:ext uri="{BB962C8B-B14F-4D97-AF65-F5344CB8AC3E}">
        <p14:creationId xmlns:p14="http://schemas.microsoft.com/office/powerpoint/2010/main" val="28284842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114F148-D285-7865-CFF4-518766D5CFFE}"/>
              </a:ext>
            </a:extLst>
          </p:cNvPr>
          <p:cNvSpPr>
            <a:spLocks noGrp="1"/>
          </p:cNvSpPr>
          <p:nvPr>
            <p:ph type="sldNum" sz="quarter" idx="12"/>
          </p:nvPr>
        </p:nvSpPr>
        <p:spPr/>
        <p:txBody>
          <a:bodyPr/>
          <a:lstStyle/>
          <a:p>
            <a:fld id="{A68F81FF-A8B7-8E49-9D5B-3CAD5ADFEE36}" type="slidenum">
              <a:rPr lang="en-US" smtClean="0"/>
              <a:pPr/>
              <a:t>17</a:t>
            </a:fld>
            <a:endParaRPr lang="en-US"/>
          </a:p>
        </p:txBody>
      </p:sp>
      <p:sp>
        <p:nvSpPr>
          <p:cNvPr id="3" name="Title 2">
            <a:extLst>
              <a:ext uri="{FF2B5EF4-FFF2-40B4-BE49-F238E27FC236}">
                <a16:creationId xmlns:a16="http://schemas.microsoft.com/office/drawing/2014/main" id="{9E377468-429D-6E5A-3FD7-080A1FA5E35C}"/>
              </a:ext>
            </a:extLst>
          </p:cNvPr>
          <p:cNvSpPr>
            <a:spLocks noGrp="1"/>
          </p:cNvSpPr>
          <p:nvPr>
            <p:ph type="title"/>
          </p:nvPr>
        </p:nvSpPr>
        <p:spPr/>
        <p:txBody>
          <a:bodyPr anchor="ctr">
            <a:normAutofit/>
          </a:bodyPr>
          <a:lstStyle/>
          <a:p>
            <a:pPr algn="ctr"/>
            <a:r>
              <a:rPr lang="en-US" sz="3600">
                <a:latin typeface="+mj-lt"/>
              </a:rPr>
              <a:t>Determination of Components</a:t>
            </a:r>
          </a:p>
        </p:txBody>
      </p:sp>
    </p:spTree>
    <p:extLst>
      <p:ext uri="{BB962C8B-B14F-4D97-AF65-F5344CB8AC3E}">
        <p14:creationId xmlns:p14="http://schemas.microsoft.com/office/powerpoint/2010/main" val="18871646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5852E-5006-FC24-7FDA-6950935FF779}"/>
              </a:ext>
            </a:extLst>
          </p:cNvPr>
          <p:cNvSpPr>
            <a:spLocks noGrp="1"/>
          </p:cNvSpPr>
          <p:nvPr>
            <p:ph type="title"/>
          </p:nvPr>
        </p:nvSpPr>
        <p:spPr/>
        <p:txBody>
          <a:bodyPr>
            <a:normAutofit/>
          </a:bodyPr>
          <a:lstStyle/>
          <a:p>
            <a:r>
              <a:rPr lang="en-US" sz="3200">
                <a:latin typeface="+mj-lt"/>
              </a:rPr>
              <a:t>IAASB: Determination of Components</a:t>
            </a:r>
          </a:p>
        </p:txBody>
      </p:sp>
      <p:sp>
        <p:nvSpPr>
          <p:cNvPr id="4" name="Slide Number Placeholder 3">
            <a:extLst>
              <a:ext uri="{FF2B5EF4-FFF2-40B4-BE49-F238E27FC236}">
                <a16:creationId xmlns:a16="http://schemas.microsoft.com/office/drawing/2014/main" id="{31920747-9A78-8E82-29AC-C195226A6557}"/>
              </a:ext>
            </a:extLst>
          </p:cNvPr>
          <p:cNvSpPr>
            <a:spLocks noGrp="1"/>
          </p:cNvSpPr>
          <p:nvPr>
            <p:ph type="sldNum" sz="quarter" idx="12"/>
          </p:nvPr>
        </p:nvSpPr>
        <p:spPr>
          <a:xfrm>
            <a:off x="7905136" y="6522078"/>
            <a:ext cx="3677264" cy="304412"/>
          </a:xfrm>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chemeClr val="bg1"/>
                </a:solidFill>
                <a:effectLst/>
                <a:uLnTx/>
                <a:uFillTx/>
                <a:latin typeface="Arial" panose="020B0604020202020204" pitchFamily="34" charset="0"/>
                <a:ea typeface="+mn-ea"/>
                <a:cs typeface="MS PGothic" charset="0"/>
              </a:rPr>
              <a:t>Page </a:t>
            </a:r>
            <a:fld id="{95158037-59F0-9C4B-B231-1C776117AADA}" type="slidenum">
              <a:rPr kumimoji="0" lang="en-US" sz="900" b="1" i="0" u="none" strike="noStrike" kern="1200" cap="none" spc="0" normalizeH="0" baseline="0" noProof="0" smtClean="0">
                <a:ln>
                  <a:noFill/>
                </a:ln>
                <a:solidFill>
                  <a:schemeClr val="bg1"/>
                </a:solidFill>
                <a:effectLst/>
                <a:uLnTx/>
                <a:uFillTx/>
                <a:latin typeface="Arial" panose="020B0604020202020204" pitchFamily="34" charset="0"/>
                <a:ea typeface="+mn-ea"/>
                <a:cs typeface="Arial" panose="020B0604020202020204" pitchFamily="34" charset="0"/>
              </a:rPr>
              <a:pPr marL="0" marR="0" lvl="0" indent="0" algn="r" defTabSz="457189" rtl="0" eaLnBrk="1" fontAlgn="auto" latinLnBrk="0" hangingPunct="1">
                <a:lnSpc>
                  <a:spcPct val="100000"/>
                </a:lnSpc>
                <a:spcBef>
                  <a:spcPts val="0"/>
                </a:spcBef>
                <a:spcAft>
                  <a:spcPts val="0"/>
                </a:spcAft>
                <a:buClrTx/>
                <a:buSzTx/>
                <a:buFontTx/>
                <a:buNone/>
                <a:tabLst/>
                <a:defRPr/>
              </a:pPr>
              <a:t>18</a:t>
            </a:fld>
            <a:endParaRPr kumimoji="0" lang="en-US" sz="900" b="1" i="0" u="none" strike="noStrike" kern="1200" cap="none" spc="0" normalizeH="0" baseline="0" noProof="0">
              <a:ln>
                <a:noFill/>
              </a:ln>
              <a:solidFill>
                <a:schemeClr val="bg1"/>
              </a:solidFill>
              <a:effectLst/>
              <a:uLnTx/>
              <a:uFillTx/>
              <a:latin typeface="Arial" panose="020B0604020202020204" pitchFamily="34" charset="0"/>
              <a:ea typeface="+mn-ea"/>
              <a:cs typeface="MS PGothic" charset="0"/>
            </a:endParaRPr>
          </a:p>
        </p:txBody>
      </p:sp>
      <p:sp>
        <p:nvSpPr>
          <p:cNvPr id="18" name="Rectangle: Rounded Corners 17">
            <a:extLst>
              <a:ext uri="{FF2B5EF4-FFF2-40B4-BE49-F238E27FC236}">
                <a16:creationId xmlns:a16="http://schemas.microsoft.com/office/drawing/2014/main" id="{5910547C-459D-93A1-60B9-06512F55AE23}"/>
              </a:ext>
            </a:extLst>
          </p:cNvPr>
          <p:cNvSpPr/>
          <p:nvPr/>
        </p:nvSpPr>
        <p:spPr>
          <a:xfrm>
            <a:off x="223024" y="1215473"/>
            <a:ext cx="11708781" cy="775837"/>
          </a:xfrm>
          <a:prstGeom prst="roundRect">
            <a:avLst/>
          </a:prstGeom>
          <a:noFill/>
          <a:ln w="28575">
            <a:noFill/>
            <a:prstDash val="dash"/>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12" name="Group 11">
            <a:extLst>
              <a:ext uri="{FF2B5EF4-FFF2-40B4-BE49-F238E27FC236}">
                <a16:creationId xmlns:a16="http://schemas.microsoft.com/office/drawing/2014/main" id="{06108435-F73F-7DD1-B9BA-DB243A721E1A}"/>
              </a:ext>
            </a:extLst>
          </p:cNvPr>
          <p:cNvGrpSpPr/>
          <p:nvPr/>
        </p:nvGrpSpPr>
        <p:grpSpPr>
          <a:xfrm>
            <a:off x="5981354" y="1383577"/>
            <a:ext cx="5872974" cy="2188679"/>
            <a:chOff x="6367929" y="1077141"/>
            <a:chExt cx="5486400" cy="3431087"/>
          </a:xfrm>
        </p:grpSpPr>
        <p:sp>
          <p:nvSpPr>
            <p:cNvPr id="6" name="Rectangle: Rounded Corners 5">
              <a:extLst>
                <a:ext uri="{FF2B5EF4-FFF2-40B4-BE49-F238E27FC236}">
                  <a16:creationId xmlns:a16="http://schemas.microsoft.com/office/drawing/2014/main" id="{2E4F7B5C-2D6F-7C52-2AB5-013E8496DDF8}"/>
                </a:ext>
              </a:extLst>
            </p:cNvPr>
            <p:cNvSpPr/>
            <p:nvPr/>
          </p:nvSpPr>
          <p:spPr>
            <a:xfrm>
              <a:off x="6367929" y="1302456"/>
              <a:ext cx="5486400" cy="3205772"/>
            </a:xfrm>
            <a:prstGeom prst="roundRect">
              <a:avLst/>
            </a:prstGeom>
            <a:noFill/>
            <a:ln w="57150">
              <a:solidFill>
                <a:srgbClr val="00B0F0"/>
              </a:solidFill>
            </a:ln>
          </p:spPr>
          <p:style>
            <a:lnRef idx="1">
              <a:schemeClr val="accent1"/>
            </a:lnRef>
            <a:fillRef idx="3">
              <a:schemeClr val="accent1"/>
            </a:fillRef>
            <a:effectRef idx="2">
              <a:schemeClr val="accent1"/>
            </a:effectRef>
            <a:fontRef idx="minor">
              <a:schemeClr val="lt1"/>
            </a:fontRef>
          </p:style>
          <p:txBody>
            <a:bodyPr rtlCol="0" anchor="t" anchorCtr="0"/>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endParaRPr>
            </a:p>
            <a:p>
              <a:pPr marL="228600" indent="-22860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Supported: New definitions of “component” and “component practitioner”</a:t>
              </a:r>
            </a:p>
            <a:p>
              <a:pPr marL="228600" indent="-22860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Acknowledge: Components are within the reporting boundary but may be within or outside of the reporting entity’s operational control</a:t>
              </a:r>
            </a:p>
          </p:txBody>
        </p:sp>
        <p:sp>
          <p:nvSpPr>
            <p:cNvPr id="7" name="Rectangle: Rounded Corners 6">
              <a:extLst>
                <a:ext uri="{FF2B5EF4-FFF2-40B4-BE49-F238E27FC236}">
                  <a16:creationId xmlns:a16="http://schemas.microsoft.com/office/drawing/2014/main" id="{B5BDDB50-C4F3-488A-BDA5-2EBDA83EDDFE}"/>
                </a:ext>
              </a:extLst>
            </p:cNvPr>
            <p:cNvSpPr/>
            <p:nvPr/>
          </p:nvSpPr>
          <p:spPr>
            <a:xfrm>
              <a:off x="6639858" y="1077141"/>
              <a:ext cx="4942541" cy="551911"/>
            </a:xfrm>
            <a:prstGeom prst="roundRect">
              <a:avLst/>
            </a:prstGeom>
            <a:solidFill>
              <a:srgbClr val="00B0F0"/>
            </a:solidFill>
            <a:ln w="57150" cap="flat" cmpd="sng" algn="ctr">
              <a:solidFill>
                <a:srgbClr val="00B0F0"/>
              </a:solidFill>
              <a:prstDash val="solid"/>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prstClr val="black">
                      <a:lumMod val="75000"/>
                      <a:lumOff val="25000"/>
                    </a:prstClr>
                  </a:solidFill>
                  <a:effectLst/>
                  <a:uLnTx/>
                  <a:uFillTx/>
                  <a:latin typeface="Arial"/>
                  <a:ea typeface="+mn-ea"/>
                  <a:cs typeface="Arial"/>
                </a:rPr>
                <a:t>IAASB March 2024 Meeting</a:t>
              </a:r>
            </a:p>
          </p:txBody>
        </p:sp>
      </p:grpSp>
      <p:grpSp>
        <p:nvGrpSpPr>
          <p:cNvPr id="9" name="Group 8">
            <a:extLst>
              <a:ext uri="{FF2B5EF4-FFF2-40B4-BE49-F238E27FC236}">
                <a16:creationId xmlns:a16="http://schemas.microsoft.com/office/drawing/2014/main" id="{20C08671-736E-7C76-7895-74D33D5FC399}"/>
              </a:ext>
            </a:extLst>
          </p:cNvPr>
          <p:cNvGrpSpPr/>
          <p:nvPr/>
        </p:nvGrpSpPr>
        <p:grpSpPr>
          <a:xfrm>
            <a:off x="223024" y="1392728"/>
            <a:ext cx="5486400" cy="4968315"/>
            <a:chOff x="223024" y="3893331"/>
            <a:chExt cx="5486400" cy="2190228"/>
          </a:xfrm>
        </p:grpSpPr>
        <p:sp>
          <p:nvSpPr>
            <p:cNvPr id="3" name="Rectangle: Rounded Corners 2">
              <a:extLst>
                <a:ext uri="{FF2B5EF4-FFF2-40B4-BE49-F238E27FC236}">
                  <a16:creationId xmlns:a16="http://schemas.microsoft.com/office/drawing/2014/main" id="{3A38537D-B47B-1796-34A6-0E113D6EBF9F}"/>
                </a:ext>
              </a:extLst>
            </p:cNvPr>
            <p:cNvSpPr/>
            <p:nvPr/>
          </p:nvSpPr>
          <p:spPr>
            <a:xfrm>
              <a:off x="223024" y="3983717"/>
              <a:ext cx="5486400" cy="2099842"/>
            </a:xfrm>
            <a:prstGeom prst="roundRect">
              <a:avLst/>
            </a:prstGeom>
            <a:noFill/>
            <a:ln w="57150">
              <a:solidFill>
                <a:srgbClr val="4472C4"/>
              </a:solidFill>
            </a:ln>
          </p:spPr>
          <p:style>
            <a:lnRef idx="1">
              <a:schemeClr val="accent1"/>
            </a:lnRef>
            <a:fillRef idx="3">
              <a:schemeClr val="accent1"/>
            </a:fillRef>
            <a:effectRef idx="2">
              <a:schemeClr val="accent1"/>
            </a:effectRef>
            <a:fontRef idx="minor">
              <a:schemeClr val="lt1"/>
            </a:fontRef>
          </p:style>
          <p:txBody>
            <a:bodyPr rtlCol="0" anchor="t" anchorCtr="0"/>
            <a:lstStyle/>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GB" sz="14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285750" marR="0" lvl="0" indent="-285750"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rPr>
                <a:t> Calls for additional requirements and guidance on group engagements.</a:t>
              </a:r>
            </a:p>
          </p:txBody>
        </p:sp>
        <p:sp>
          <p:nvSpPr>
            <p:cNvPr id="8" name="Rectangle: Rounded Corners 7">
              <a:extLst>
                <a:ext uri="{FF2B5EF4-FFF2-40B4-BE49-F238E27FC236}">
                  <a16:creationId xmlns:a16="http://schemas.microsoft.com/office/drawing/2014/main" id="{28588D87-A714-27FC-E550-F0CF1DF9AB93}"/>
                </a:ext>
              </a:extLst>
            </p:cNvPr>
            <p:cNvSpPr/>
            <p:nvPr/>
          </p:nvSpPr>
          <p:spPr>
            <a:xfrm>
              <a:off x="494954" y="3893331"/>
              <a:ext cx="4942541" cy="215985"/>
            </a:xfrm>
            <a:prstGeom prst="roundRect">
              <a:avLst/>
            </a:prstGeom>
            <a:solidFill>
              <a:srgbClr val="4472C4"/>
            </a:solidFill>
            <a:ln w="57150" cap="flat" cmpd="sng" algn="ctr">
              <a:solidFill>
                <a:srgbClr val="0070C0"/>
              </a:solidFill>
              <a:prstDash val="solid"/>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chemeClr val="bg1"/>
                  </a:solidFill>
                  <a:effectLst/>
                  <a:uLnTx/>
                  <a:uFillTx/>
                  <a:latin typeface="Arial"/>
                  <a:ea typeface="+mn-ea"/>
                  <a:cs typeface="Arial"/>
                </a:rPr>
                <a:t>Highlights from comments on ED-5000</a:t>
              </a:r>
            </a:p>
          </p:txBody>
        </p:sp>
      </p:grpSp>
      <p:grpSp>
        <p:nvGrpSpPr>
          <p:cNvPr id="5" name="Group 4">
            <a:extLst>
              <a:ext uri="{FF2B5EF4-FFF2-40B4-BE49-F238E27FC236}">
                <a16:creationId xmlns:a16="http://schemas.microsoft.com/office/drawing/2014/main" id="{E2B6AC39-EC11-17D7-FEA6-4A93B4F54722}"/>
              </a:ext>
            </a:extLst>
          </p:cNvPr>
          <p:cNvGrpSpPr/>
          <p:nvPr/>
        </p:nvGrpSpPr>
        <p:grpSpPr>
          <a:xfrm>
            <a:off x="5981353" y="3852221"/>
            <a:ext cx="5872974" cy="2508820"/>
            <a:chOff x="6367929" y="4699994"/>
            <a:chExt cx="5486400" cy="1619825"/>
          </a:xfrm>
        </p:grpSpPr>
        <p:sp>
          <p:nvSpPr>
            <p:cNvPr id="10" name="Rectangle: Rounded Corners 9">
              <a:extLst>
                <a:ext uri="{FF2B5EF4-FFF2-40B4-BE49-F238E27FC236}">
                  <a16:creationId xmlns:a16="http://schemas.microsoft.com/office/drawing/2014/main" id="{ED0634AD-DE46-32E8-BFB4-75BAC9003971}"/>
                </a:ext>
              </a:extLst>
            </p:cNvPr>
            <p:cNvSpPr/>
            <p:nvPr/>
          </p:nvSpPr>
          <p:spPr>
            <a:xfrm>
              <a:off x="6367929" y="4792792"/>
              <a:ext cx="5486400" cy="1527027"/>
            </a:xfrm>
            <a:prstGeom prst="roundRect">
              <a:avLst/>
            </a:prstGeom>
            <a:noFill/>
            <a:ln w="57150">
              <a:solidFill>
                <a:srgbClr val="00B0F0"/>
              </a:solidFill>
            </a:ln>
          </p:spPr>
          <p:style>
            <a:lnRef idx="1">
              <a:schemeClr val="accent1"/>
            </a:lnRef>
            <a:fillRef idx="3">
              <a:schemeClr val="accent1"/>
            </a:fillRef>
            <a:effectRef idx="2">
              <a:schemeClr val="accent1"/>
            </a:effectRef>
            <a:fontRef idx="minor">
              <a:schemeClr val="lt1"/>
            </a:fontRef>
          </p:style>
          <p:txBody>
            <a:bodyPr rtlCol="0" anchor="t" anchorCtr="0"/>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endParaRPr>
            </a:p>
            <a:p>
              <a:pPr marL="283464" lvl="0" indent="-283464">
                <a:spcBef>
                  <a:spcPts val="600"/>
                </a:spcBef>
                <a:buFont typeface="Arial" panose="020B0604020202020204" pitchFamily="34" charset="0"/>
                <a:buChar char="•"/>
                <a:defRPr/>
              </a:pPr>
              <a:r>
                <a:rPr lang="en-GB">
                  <a:solidFill>
                    <a:srgbClr val="0070C0"/>
                  </a:solidFill>
                  <a:latin typeface="Arial" panose="020B0604020202020204" pitchFamily="34" charset="0"/>
                  <a:cs typeface="Arial" panose="020B0604020202020204" pitchFamily="34" charset="0"/>
                </a:rPr>
                <a:t>Introduction of terms “group component” for entities within the reporting entity’s operational control and “value chain component” for entities </a:t>
              </a:r>
              <a:r>
                <a:rPr lang="en-US">
                  <a:solidFill>
                    <a:srgbClr val="0070C0"/>
                  </a:solidFill>
                  <a:latin typeface="Arial" panose="020B0604020202020204" pitchFamily="34" charset="0"/>
                  <a:cs typeface="Arial" panose="020B0604020202020204" pitchFamily="34" charset="0"/>
                </a:rPr>
                <a:t>outside the reporting entity’s operational control</a:t>
              </a:r>
              <a:endParaRPr lang="en-GB">
                <a:solidFill>
                  <a:srgbClr val="0070C0"/>
                </a:solidFill>
                <a:latin typeface="Arial" panose="020B0604020202020204" pitchFamily="34" charset="0"/>
                <a:cs typeface="Arial" panose="020B0604020202020204" pitchFamily="34" charset="0"/>
              </a:endParaRPr>
            </a:p>
          </p:txBody>
        </p:sp>
        <p:sp>
          <p:nvSpPr>
            <p:cNvPr id="11" name="Rectangle: Rounded Corners 10">
              <a:extLst>
                <a:ext uri="{FF2B5EF4-FFF2-40B4-BE49-F238E27FC236}">
                  <a16:creationId xmlns:a16="http://schemas.microsoft.com/office/drawing/2014/main" id="{F0E74CA2-BBB3-961D-BE01-6BF857D1B8B9}"/>
                </a:ext>
              </a:extLst>
            </p:cNvPr>
            <p:cNvSpPr/>
            <p:nvPr/>
          </p:nvSpPr>
          <p:spPr>
            <a:xfrm>
              <a:off x="6639859" y="4699994"/>
              <a:ext cx="4942541" cy="255765"/>
            </a:xfrm>
            <a:prstGeom prst="roundRect">
              <a:avLst/>
            </a:prstGeom>
            <a:solidFill>
              <a:srgbClr val="00B0F0"/>
            </a:solidFill>
            <a:ln w="57150" cap="flat" cmpd="sng" algn="ctr">
              <a:solidFill>
                <a:srgbClr val="00B0F0"/>
              </a:solidFill>
              <a:prstDash val="solid"/>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prstClr val="black">
                      <a:lumMod val="75000"/>
                      <a:lumOff val="25000"/>
                    </a:prstClr>
                  </a:solidFill>
                  <a:effectLst/>
                  <a:uLnTx/>
                  <a:uFillTx/>
                  <a:latin typeface="Arial"/>
                  <a:ea typeface="+mn-ea"/>
                  <a:cs typeface="Arial"/>
                </a:rPr>
                <a:t>IAASB to Consider at June 2024 Meeting</a:t>
              </a:r>
            </a:p>
          </p:txBody>
        </p:sp>
      </p:grpSp>
    </p:spTree>
    <p:extLst>
      <p:ext uri="{BB962C8B-B14F-4D97-AF65-F5344CB8AC3E}">
        <p14:creationId xmlns:p14="http://schemas.microsoft.com/office/powerpoint/2010/main" val="18568450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7212A-E064-55ED-3ECF-65421F9B697A}"/>
              </a:ext>
            </a:extLst>
          </p:cNvPr>
          <p:cNvSpPr>
            <a:spLocks noGrp="1"/>
          </p:cNvSpPr>
          <p:nvPr>
            <p:ph type="title"/>
          </p:nvPr>
        </p:nvSpPr>
        <p:spPr/>
        <p:txBody>
          <a:bodyPr>
            <a:normAutofit/>
          </a:bodyPr>
          <a:lstStyle/>
          <a:p>
            <a:r>
              <a:rPr lang="en-US" sz="3600" dirty="0">
                <a:latin typeface="+mj-lt"/>
              </a:rPr>
              <a:t>IESBA: Determination of Components</a:t>
            </a:r>
          </a:p>
        </p:txBody>
      </p:sp>
      <p:sp>
        <p:nvSpPr>
          <p:cNvPr id="3" name="Content Placeholder 2">
            <a:extLst>
              <a:ext uri="{FF2B5EF4-FFF2-40B4-BE49-F238E27FC236}">
                <a16:creationId xmlns:a16="http://schemas.microsoft.com/office/drawing/2014/main" id="{A4B554E2-397A-D783-340C-87C1C7D10192}"/>
              </a:ext>
            </a:extLst>
          </p:cNvPr>
          <p:cNvSpPr>
            <a:spLocks noGrp="1"/>
          </p:cNvSpPr>
          <p:nvPr>
            <p:ph idx="1"/>
          </p:nvPr>
        </p:nvSpPr>
        <p:spPr>
          <a:xfrm>
            <a:off x="838199" y="1414462"/>
            <a:ext cx="7023411" cy="5198211"/>
          </a:xfrm>
        </p:spPr>
        <p:txBody>
          <a:bodyPr>
            <a:noAutofit/>
          </a:bodyPr>
          <a:lstStyle/>
          <a:p>
            <a:pPr>
              <a:lnSpc>
                <a:spcPts val="2400"/>
              </a:lnSpc>
              <a:spcBef>
                <a:spcPts val="0"/>
              </a:spcBef>
            </a:pPr>
            <a:r>
              <a:rPr lang="en-US" sz="2200" dirty="0">
                <a:solidFill>
                  <a:schemeClr val="tx1"/>
                </a:solidFill>
                <a:latin typeface="+mj-lt"/>
              </a:rPr>
              <a:t>Post-exposure ISSA 5000 and IESSA ED both include a definition of component</a:t>
            </a:r>
            <a:endParaRPr lang="en-US" sz="2200" strike="sngStrike" dirty="0">
              <a:solidFill>
                <a:schemeClr val="tx1"/>
              </a:solidFill>
              <a:latin typeface="+mj-lt"/>
            </a:endParaRPr>
          </a:p>
          <a:p>
            <a:pPr lvl="1">
              <a:lnSpc>
                <a:spcPts val="2400"/>
              </a:lnSpc>
              <a:spcBef>
                <a:spcPts val="1200"/>
              </a:spcBef>
            </a:pPr>
            <a:r>
              <a:rPr lang="en-US" sz="2000" dirty="0">
                <a:solidFill>
                  <a:schemeClr val="tx1"/>
                </a:solidFill>
                <a:latin typeface="+mj-lt"/>
              </a:rPr>
              <a:t>The ED of IESSA explicitly excludes value chain (VC) entities from components</a:t>
            </a:r>
          </a:p>
          <a:p>
            <a:pPr lvl="1">
              <a:lnSpc>
                <a:spcPts val="2400"/>
              </a:lnSpc>
              <a:spcBef>
                <a:spcPts val="1200"/>
              </a:spcBef>
            </a:pPr>
            <a:r>
              <a:rPr lang="en-US" sz="2000" dirty="0">
                <a:solidFill>
                  <a:schemeClr val="tx1"/>
                </a:solidFill>
                <a:latin typeface="+mj-lt"/>
              </a:rPr>
              <a:t>Proposed definition of component in post-exposure ISSA 5000 includes all entities, business units or combination thereof </a:t>
            </a:r>
            <a:r>
              <a:rPr lang="en-US" sz="2000" u="sng" dirty="0">
                <a:solidFill>
                  <a:schemeClr val="tx1"/>
                </a:solidFill>
                <a:latin typeface="+mj-lt"/>
              </a:rPr>
              <a:t>within the reporting boundary </a:t>
            </a:r>
          </a:p>
          <a:p>
            <a:pPr lvl="2">
              <a:lnSpc>
                <a:spcPts val="2400"/>
              </a:lnSpc>
              <a:spcBef>
                <a:spcPts val="1200"/>
              </a:spcBef>
              <a:buFont typeface="Wingdings" panose="05000000000000000000" pitchFamily="2" charset="2"/>
              <a:buChar char="§"/>
            </a:pPr>
            <a:r>
              <a:rPr lang="en-US" sz="1800" dirty="0">
                <a:solidFill>
                  <a:schemeClr val="tx1"/>
                </a:solidFill>
                <a:latin typeface="+mj-lt"/>
              </a:rPr>
              <a:t>For ease of reference, describes “group components” as those in the operational boundary and “value chain components” outside of the operational boundary.</a:t>
            </a:r>
          </a:p>
          <a:p>
            <a:pPr lvl="2">
              <a:lnSpc>
                <a:spcPts val="2400"/>
              </a:lnSpc>
              <a:spcBef>
                <a:spcPts val="1200"/>
              </a:spcBef>
              <a:buFont typeface="Wingdings" panose="05000000000000000000" pitchFamily="2" charset="2"/>
              <a:buChar char="§"/>
            </a:pPr>
            <a:r>
              <a:rPr lang="en-US" sz="1800" dirty="0">
                <a:solidFill>
                  <a:schemeClr val="tx1"/>
                </a:solidFill>
                <a:latin typeface="+mj-lt"/>
              </a:rPr>
              <a:t>Assurance work may be performed by a component practitioner (engagement team member) or engagement team may use work of another practitioner (not engagement team member)</a:t>
            </a:r>
          </a:p>
        </p:txBody>
      </p:sp>
      <p:sp>
        <p:nvSpPr>
          <p:cNvPr id="4" name="Slide Number Placeholder 3">
            <a:extLst>
              <a:ext uri="{FF2B5EF4-FFF2-40B4-BE49-F238E27FC236}">
                <a16:creationId xmlns:a16="http://schemas.microsoft.com/office/drawing/2014/main" id="{CF6090CA-6E0B-0432-C03C-0C4724146068}"/>
              </a:ext>
            </a:extLst>
          </p:cNvPr>
          <p:cNvSpPr>
            <a:spLocks noGrp="1"/>
          </p:cNvSpPr>
          <p:nvPr>
            <p:ph type="sldNum" sz="quarter" idx="12"/>
          </p:nvPr>
        </p:nvSpPr>
        <p:spPr/>
        <p:txBody>
          <a:bodyPr/>
          <a:lstStyle/>
          <a:p>
            <a:fld id="{A68F81FF-A8B7-8E49-9D5B-3CAD5ADFEE36}" type="slidenum">
              <a:rPr lang="en-US" smtClean="0"/>
              <a:pPr/>
              <a:t>19</a:t>
            </a:fld>
            <a:endParaRPr lang="en-US"/>
          </a:p>
        </p:txBody>
      </p:sp>
      <p:sp>
        <p:nvSpPr>
          <p:cNvPr id="5" name="Rectangle: Rounded Corners 4">
            <a:extLst>
              <a:ext uri="{FF2B5EF4-FFF2-40B4-BE49-F238E27FC236}">
                <a16:creationId xmlns:a16="http://schemas.microsoft.com/office/drawing/2014/main" id="{4A60A97F-E106-5411-8AEF-F97F9529D61C}"/>
              </a:ext>
            </a:extLst>
          </p:cNvPr>
          <p:cNvSpPr/>
          <p:nvPr/>
        </p:nvSpPr>
        <p:spPr>
          <a:xfrm>
            <a:off x="8170992" y="1414462"/>
            <a:ext cx="3303181" cy="4654588"/>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000" dirty="0">
                <a:solidFill>
                  <a:schemeClr val="tx1"/>
                </a:solidFill>
                <a:latin typeface="+mj-lt"/>
              </a:rPr>
              <a:t>Proposed Component Definition in ISSA 5000 post-exposure (June 2024)</a:t>
            </a:r>
            <a:endParaRPr lang="en-US" dirty="0">
              <a:solidFill>
                <a:schemeClr val="tx1"/>
              </a:solidFill>
            </a:endParaRPr>
          </a:p>
          <a:p>
            <a:pPr algn="ctr"/>
            <a:r>
              <a:rPr lang="en-US" dirty="0">
                <a:solidFill>
                  <a:schemeClr val="tx1"/>
                </a:solidFill>
                <a:latin typeface="+mj-lt"/>
              </a:rPr>
              <a:t>An entity, business unit, function or business activity, or some combination thereof, within the reporting boundary, determined by the practitioner for purposes of planning and performing the sustainability assurance engagement</a:t>
            </a:r>
            <a:endParaRPr lang="en-US" strike="sngStrike" dirty="0">
              <a:solidFill>
                <a:srgbClr val="FF0000"/>
              </a:solidFill>
              <a:latin typeface="+mj-lt"/>
            </a:endParaRPr>
          </a:p>
        </p:txBody>
      </p:sp>
    </p:spTree>
    <p:extLst>
      <p:ext uri="{BB962C8B-B14F-4D97-AF65-F5344CB8AC3E}">
        <p14:creationId xmlns:p14="http://schemas.microsoft.com/office/powerpoint/2010/main" val="6452743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A0942-6C1A-5C7B-A7B5-E666510DD3E4}"/>
              </a:ext>
            </a:extLst>
          </p:cNvPr>
          <p:cNvSpPr>
            <a:spLocks noGrp="1"/>
          </p:cNvSpPr>
          <p:nvPr>
            <p:ph type="title"/>
          </p:nvPr>
        </p:nvSpPr>
        <p:spPr/>
        <p:txBody>
          <a:bodyPr/>
          <a:lstStyle/>
          <a:p>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Objective of Session</a:t>
            </a:r>
            <a:endParaRPr lang="en-US"/>
          </a:p>
        </p:txBody>
      </p:sp>
      <p:sp>
        <p:nvSpPr>
          <p:cNvPr id="4" name="Slide Number Placeholder 3">
            <a:extLst>
              <a:ext uri="{FF2B5EF4-FFF2-40B4-BE49-F238E27FC236}">
                <a16:creationId xmlns:a16="http://schemas.microsoft.com/office/drawing/2014/main" id="{D8144BE8-FE49-4CBE-1613-2138B1A06DA9}"/>
              </a:ext>
            </a:extLst>
          </p:cNvPr>
          <p:cNvSpPr>
            <a:spLocks noGrp="1"/>
          </p:cNvSpPr>
          <p:nvPr>
            <p:ph type="sldNum" sz="quarter" idx="12"/>
          </p:nvPr>
        </p:nvSpPr>
        <p:spPr/>
        <p:txBody>
          <a:bodyPr/>
          <a:lstStyle/>
          <a:p>
            <a:fld id="{A68F81FF-A8B7-8E49-9D5B-3CAD5ADFEE36}" type="slidenum">
              <a:rPr lang="en-US" smtClean="0"/>
              <a:pPr/>
              <a:t>2</a:t>
            </a:fld>
            <a:endParaRPr lang="en-US"/>
          </a:p>
        </p:txBody>
      </p:sp>
      <p:sp>
        <p:nvSpPr>
          <p:cNvPr id="7" name="Content Placeholder 1">
            <a:extLst>
              <a:ext uri="{FF2B5EF4-FFF2-40B4-BE49-F238E27FC236}">
                <a16:creationId xmlns:a16="http://schemas.microsoft.com/office/drawing/2014/main" id="{307F254E-3D3A-FD39-17E9-CF3FBB2C5E4B}"/>
              </a:ext>
            </a:extLst>
          </p:cNvPr>
          <p:cNvSpPr txBox="1">
            <a:spLocks/>
          </p:cNvSpPr>
          <p:nvPr/>
        </p:nvSpPr>
        <p:spPr>
          <a:xfrm>
            <a:off x="756717" y="1327939"/>
            <a:ext cx="7676083" cy="5393536"/>
          </a:xfrm>
          <a:prstGeom prst="rect">
            <a:avLst/>
          </a:prstGeom>
        </p:spPr>
        <p:txBody>
          <a:bodyP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pPr>
            <a:r>
              <a:rPr lang="en-US" sz="2000">
                <a:solidFill>
                  <a:schemeClr val="tx1"/>
                </a:solidFill>
                <a:latin typeface="+mj-lt"/>
              </a:rPr>
              <a:t>To obtain IESBA members’ directional input on key strategic issues in the Sustainability ED related to:</a:t>
            </a:r>
          </a:p>
          <a:p>
            <a:pPr marL="914400" lvl="1" indent="-457200">
              <a:spcBef>
                <a:spcPts val="600"/>
              </a:spcBef>
              <a:spcAft>
                <a:spcPts val="600"/>
              </a:spcAft>
              <a:buFont typeface="+mj-lt"/>
              <a:buAutoNum type="arabicPeriod"/>
            </a:pPr>
            <a:r>
              <a:rPr lang="en-US" sz="1800" b="1">
                <a:solidFill>
                  <a:schemeClr val="tx1"/>
                </a:solidFill>
                <a:latin typeface="+mj-lt"/>
              </a:rPr>
              <a:t>Coordination with IAASB</a:t>
            </a:r>
          </a:p>
          <a:p>
            <a:pPr lvl="2">
              <a:spcBef>
                <a:spcPts val="600"/>
              </a:spcBef>
              <a:spcAft>
                <a:spcPts val="600"/>
              </a:spcAft>
              <a:buFont typeface="Arial" panose="020B0604020202020204" pitchFamily="34" charset="0"/>
              <a:buChar char="─"/>
            </a:pPr>
            <a:r>
              <a:rPr lang="en-US" sz="1800">
                <a:solidFill>
                  <a:schemeClr val="tx1"/>
                </a:solidFill>
                <a:latin typeface="+mj-lt"/>
              </a:rPr>
              <a:t>Matters that will be subject to joint IESBA-IAASB Chairs’ coordination meeting in July 2024</a:t>
            </a:r>
          </a:p>
          <a:p>
            <a:pPr lvl="3">
              <a:spcBef>
                <a:spcPts val="600"/>
              </a:spcBef>
              <a:spcAft>
                <a:spcPts val="600"/>
              </a:spcAft>
              <a:buFont typeface="Wingdings" panose="05000000000000000000" pitchFamily="2" charset="2"/>
              <a:buChar char="Ø"/>
            </a:pPr>
            <a:r>
              <a:rPr lang="en-US">
                <a:solidFill>
                  <a:schemeClr val="tx1"/>
                </a:solidFill>
                <a:latin typeface="+mj-lt"/>
              </a:rPr>
              <a:t>Definitions of Sustainability Information and Matters</a:t>
            </a:r>
          </a:p>
          <a:p>
            <a:pPr lvl="3">
              <a:spcBef>
                <a:spcPts val="600"/>
              </a:spcBef>
              <a:spcAft>
                <a:spcPts val="600"/>
              </a:spcAft>
              <a:buFont typeface="Wingdings" panose="05000000000000000000" pitchFamily="2" charset="2"/>
              <a:buChar char="Ø"/>
            </a:pPr>
            <a:r>
              <a:rPr lang="en-US">
                <a:solidFill>
                  <a:schemeClr val="tx1"/>
                </a:solidFill>
                <a:latin typeface="+mj-lt"/>
              </a:rPr>
              <a:t>Group Sustainability Assurance Engagements </a:t>
            </a:r>
          </a:p>
          <a:p>
            <a:pPr lvl="3">
              <a:spcBef>
                <a:spcPts val="600"/>
              </a:spcBef>
              <a:spcAft>
                <a:spcPts val="600"/>
              </a:spcAft>
              <a:buFont typeface="Wingdings" panose="05000000000000000000" pitchFamily="2" charset="2"/>
              <a:buChar char="Ø"/>
            </a:pPr>
            <a:r>
              <a:rPr lang="en-US">
                <a:solidFill>
                  <a:schemeClr val="tx1"/>
                </a:solidFill>
                <a:latin typeface="+mj-lt"/>
              </a:rPr>
              <a:t>Components</a:t>
            </a:r>
          </a:p>
          <a:p>
            <a:pPr lvl="3">
              <a:spcBef>
                <a:spcPts val="600"/>
              </a:spcBef>
              <a:spcAft>
                <a:spcPts val="600"/>
              </a:spcAft>
              <a:buFont typeface="Wingdings" panose="05000000000000000000" pitchFamily="2" charset="2"/>
              <a:buChar char="Ø"/>
            </a:pPr>
            <a:r>
              <a:rPr lang="en-US">
                <a:solidFill>
                  <a:schemeClr val="tx1"/>
                </a:solidFill>
                <a:latin typeface="+mj-lt"/>
              </a:rPr>
              <a:t>Relevant Ethical Requirements </a:t>
            </a:r>
            <a:r>
              <a:rPr lang="en-US" sz="1800">
                <a:latin typeface="+mj-lt"/>
              </a:rPr>
              <a:t>and Quality Management </a:t>
            </a:r>
          </a:p>
          <a:p>
            <a:pPr lvl="3">
              <a:spcBef>
                <a:spcPts val="600"/>
              </a:spcBef>
              <a:spcAft>
                <a:spcPts val="600"/>
              </a:spcAft>
              <a:buFont typeface="Wingdings" panose="05000000000000000000" pitchFamily="2" charset="2"/>
              <a:buChar char="Ø"/>
            </a:pPr>
            <a:r>
              <a:rPr lang="en-US" sz="1800">
                <a:latin typeface="+mj-lt"/>
              </a:rPr>
              <a:t>Another Practitioner and </a:t>
            </a:r>
            <a:r>
              <a:rPr lang="en-US">
                <a:solidFill>
                  <a:schemeClr val="tx1"/>
                </a:solidFill>
                <a:latin typeface="+mj-lt"/>
              </a:rPr>
              <a:t>Use of Term “Work” </a:t>
            </a:r>
          </a:p>
          <a:p>
            <a:pPr marL="914400" lvl="1" indent="-457200">
              <a:spcBef>
                <a:spcPts val="600"/>
              </a:spcBef>
              <a:spcAft>
                <a:spcPts val="600"/>
              </a:spcAft>
              <a:buFont typeface="+mj-lt"/>
              <a:buAutoNum type="arabicPeriod"/>
            </a:pPr>
            <a:r>
              <a:rPr lang="en-US" sz="1800" b="1">
                <a:solidFill>
                  <a:schemeClr val="tx1"/>
                </a:solidFill>
                <a:latin typeface="+mj-lt"/>
              </a:rPr>
              <a:t>Other Matters</a:t>
            </a:r>
          </a:p>
          <a:p>
            <a:pPr lvl="2">
              <a:spcBef>
                <a:spcPts val="600"/>
              </a:spcBef>
              <a:spcAft>
                <a:spcPts val="600"/>
              </a:spcAft>
              <a:buFont typeface="Symbol" panose="05050102010706020507" pitchFamily="18" charset="2"/>
              <a:buChar char="-"/>
            </a:pPr>
            <a:r>
              <a:rPr lang="en-US" sz="1800">
                <a:solidFill>
                  <a:schemeClr val="tx1"/>
                </a:solidFill>
                <a:latin typeface="+mj-lt"/>
              </a:rPr>
              <a:t>Scope of IIS in Part 5</a:t>
            </a:r>
          </a:p>
          <a:p>
            <a:pPr lvl="2">
              <a:spcBef>
                <a:spcPts val="600"/>
              </a:spcBef>
              <a:spcAft>
                <a:spcPts val="600"/>
              </a:spcAft>
              <a:buFont typeface="Symbol" panose="05050102010706020507" pitchFamily="18" charset="2"/>
              <a:buChar char="-"/>
            </a:pPr>
            <a:r>
              <a:rPr lang="en-US" sz="1800">
                <a:solidFill>
                  <a:schemeClr val="tx1"/>
                </a:solidFill>
                <a:latin typeface="+mj-lt"/>
              </a:rPr>
              <a:t>Non-Assurance Services</a:t>
            </a:r>
          </a:p>
          <a:p>
            <a:pPr lvl="2">
              <a:spcBef>
                <a:spcPts val="600"/>
              </a:spcBef>
              <a:spcAft>
                <a:spcPts val="600"/>
              </a:spcAft>
              <a:buFont typeface="Symbol" panose="05050102010706020507" pitchFamily="18" charset="2"/>
              <a:buChar char="-"/>
            </a:pPr>
            <a:r>
              <a:rPr lang="en-US" sz="1800">
                <a:solidFill>
                  <a:schemeClr val="tx1"/>
                </a:solidFill>
                <a:latin typeface="+mj-lt"/>
              </a:rPr>
              <a:t>Communication SAP-Auditor under NOCLAR</a:t>
            </a:r>
          </a:p>
          <a:p>
            <a:pPr marL="1371600" lvl="2" indent="-457200">
              <a:spcBef>
                <a:spcPts val="600"/>
              </a:spcBef>
              <a:spcAft>
                <a:spcPts val="600"/>
              </a:spcAft>
              <a:buFont typeface="+mj-lt"/>
              <a:buAutoNum type="arabicPeriod"/>
            </a:pPr>
            <a:endParaRPr lang="en-US">
              <a:solidFill>
                <a:schemeClr val="tx1"/>
              </a:solidFill>
              <a:latin typeface="+mj-lt"/>
            </a:endParaRPr>
          </a:p>
        </p:txBody>
      </p:sp>
      <p:sp>
        <p:nvSpPr>
          <p:cNvPr id="8" name="Rectangle: Rounded Corners 7">
            <a:extLst>
              <a:ext uri="{FF2B5EF4-FFF2-40B4-BE49-F238E27FC236}">
                <a16:creationId xmlns:a16="http://schemas.microsoft.com/office/drawing/2014/main" id="{236325B1-2D01-1DB8-86B3-2DF6A396C466}"/>
              </a:ext>
            </a:extLst>
          </p:cNvPr>
          <p:cNvSpPr/>
          <p:nvPr/>
        </p:nvSpPr>
        <p:spPr>
          <a:xfrm>
            <a:off x="8752603" y="1439451"/>
            <a:ext cx="2864686" cy="178095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400"/>
              </a:lnSpc>
            </a:pPr>
            <a:r>
              <a:rPr lang="en-US" sz="2000">
                <a:solidFill>
                  <a:schemeClr val="bg1"/>
                </a:solidFill>
                <a:latin typeface="+mj-lt"/>
              </a:rPr>
              <a:t>TF’s proposals are subject to full analysis of comment letters</a:t>
            </a:r>
          </a:p>
        </p:txBody>
      </p:sp>
      <p:sp>
        <p:nvSpPr>
          <p:cNvPr id="9" name="Rectangle: Rounded Corners 8">
            <a:extLst>
              <a:ext uri="{FF2B5EF4-FFF2-40B4-BE49-F238E27FC236}">
                <a16:creationId xmlns:a16="http://schemas.microsoft.com/office/drawing/2014/main" id="{90E9BE9B-D9B7-10F9-FF5D-B9083A80E83B}"/>
              </a:ext>
            </a:extLst>
          </p:cNvPr>
          <p:cNvSpPr/>
          <p:nvPr/>
        </p:nvSpPr>
        <p:spPr>
          <a:xfrm>
            <a:off x="8752603" y="3742221"/>
            <a:ext cx="2864686" cy="178095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IESBA’s directional input will inform TF’s proposed responses to comment letters </a:t>
            </a:r>
          </a:p>
        </p:txBody>
      </p:sp>
    </p:spTree>
    <p:extLst>
      <p:ext uri="{BB962C8B-B14F-4D97-AF65-F5344CB8AC3E}">
        <p14:creationId xmlns:p14="http://schemas.microsoft.com/office/powerpoint/2010/main" val="32882404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7212A-E064-55ED-3ECF-65421F9B697A}"/>
              </a:ext>
            </a:extLst>
          </p:cNvPr>
          <p:cNvSpPr>
            <a:spLocks noGrp="1"/>
          </p:cNvSpPr>
          <p:nvPr>
            <p:ph type="title"/>
          </p:nvPr>
        </p:nvSpPr>
        <p:spPr/>
        <p:txBody>
          <a:bodyPr>
            <a:normAutofit/>
          </a:bodyPr>
          <a:lstStyle/>
          <a:p>
            <a:r>
              <a:rPr lang="en-US" sz="3600" dirty="0">
                <a:latin typeface="+mj-lt"/>
              </a:rPr>
              <a:t>IESBA: Determination of Components</a:t>
            </a:r>
          </a:p>
        </p:txBody>
      </p:sp>
      <p:sp>
        <p:nvSpPr>
          <p:cNvPr id="3" name="Content Placeholder 2">
            <a:extLst>
              <a:ext uri="{FF2B5EF4-FFF2-40B4-BE49-F238E27FC236}">
                <a16:creationId xmlns:a16="http://schemas.microsoft.com/office/drawing/2014/main" id="{A4B554E2-397A-D783-340C-87C1C7D10192}"/>
              </a:ext>
            </a:extLst>
          </p:cNvPr>
          <p:cNvSpPr>
            <a:spLocks noGrp="1"/>
          </p:cNvSpPr>
          <p:nvPr>
            <p:ph idx="1"/>
          </p:nvPr>
        </p:nvSpPr>
        <p:spPr>
          <a:xfrm>
            <a:off x="5104515" y="1494263"/>
            <a:ext cx="6249285" cy="4862087"/>
          </a:xfrm>
        </p:spPr>
        <p:txBody>
          <a:bodyPr>
            <a:noAutofit/>
          </a:bodyPr>
          <a:lstStyle/>
          <a:p>
            <a:pPr>
              <a:lnSpc>
                <a:spcPts val="2400"/>
              </a:lnSpc>
              <a:spcBef>
                <a:spcPts val="0"/>
              </a:spcBef>
            </a:pPr>
            <a:r>
              <a:rPr lang="en-US" sz="2200">
                <a:solidFill>
                  <a:schemeClr val="tx1"/>
                </a:solidFill>
                <a:latin typeface="+mj-lt"/>
              </a:rPr>
              <a:t>No misalignment between IESSA ED and post-exposure ISSA 5000 regarding the proposed independence considerations </a:t>
            </a:r>
          </a:p>
          <a:p>
            <a:pPr lvl="1">
              <a:lnSpc>
                <a:spcPts val="2400"/>
              </a:lnSpc>
              <a:spcBef>
                <a:spcPts val="1200"/>
              </a:spcBef>
            </a:pPr>
            <a:r>
              <a:rPr lang="en-US" sz="1800">
                <a:solidFill>
                  <a:schemeClr val="tx1"/>
                </a:solidFill>
                <a:latin typeface="+mj-lt"/>
              </a:rPr>
              <a:t>Different approach to the determination of components for assurance work</a:t>
            </a:r>
          </a:p>
          <a:p>
            <a:pPr>
              <a:lnSpc>
                <a:spcPts val="2400"/>
              </a:lnSpc>
              <a:spcBef>
                <a:spcPts val="1200"/>
              </a:spcBef>
            </a:pPr>
            <a:r>
              <a:rPr lang="en-US" sz="2200">
                <a:solidFill>
                  <a:schemeClr val="tx1"/>
                </a:solidFill>
                <a:latin typeface="+mj-lt"/>
              </a:rPr>
              <a:t>Comments and suggestions from stakeholders regarding further alignment between the definitions relevant to group SAEs in ISSA 5000 and IESSA</a:t>
            </a:r>
          </a:p>
          <a:p>
            <a:pPr lvl="1">
              <a:lnSpc>
                <a:spcPts val="2400"/>
              </a:lnSpc>
              <a:spcBef>
                <a:spcPts val="1200"/>
              </a:spcBef>
            </a:pPr>
            <a:r>
              <a:rPr lang="en-US" sz="1800">
                <a:solidFill>
                  <a:schemeClr val="tx1"/>
                </a:solidFill>
                <a:latin typeface="+mj-lt"/>
              </a:rPr>
              <a:t>WS1 considered potential ways to align definitions of “component” within the two standards without changing the approach to independence considerations in the ED with respect to VC entities</a:t>
            </a:r>
          </a:p>
        </p:txBody>
      </p:sp>
      <p:sp>
        <p:nvSpPr>
          <p:cNvPr id="4" name="Slide Number Placeholder 3">
            <a:extLst>
              <a:ext uri="{FF2B5EF4-FFF2-40B4-BE49-F238E27FC236}">
                <a16:creationId xmlns:a16="http://schemas.microsoft.com/office/drawing/2014/main" id="{CF6090CA-6E0B-0432-C03C-0C4724146068}"/>
              </a:ext>
            </a:extLst>
          </p:cNvPr>
          <p:cNvSpPr>
            <a:spLocks noGrp="1"/>
          </p:cNvSpPr>
          <p:nvPr>
            <p:ph type="sldNum" sz="quarter" idx="12"/>
          </p:nvPr>
        </p:nvSpPr>
        <p:spPr/>
        <p:txBody>
          <a:bodyPr/>
          <a:lstStyle/>
          <a:p>
            <a:fld id="{A68F81FF-A8B7-8E49-9D5B-3CAD5ADFEE36}" type="slidenum">
              <a:rPr lang="en-US" smtClean="0"/>
              <a:pPr/>
              <a:t>20</a:t>
            </a:fld>
            <a:endParaRPr lang="en-US"/>
          </a:p>
        </p:txBody>
      </p:sp>
      <p:pic>
        <p:nvPicPr>
          <p:cNvPr id="6" name="Picture 5" descr="Jigsaw piece bridging the gap">
            <a:extLst>
              <a:ext uri="{FF2B5EF4-FFF2-40B4-BE49-F238E27FC236}">
                <a16:creationId xmlns:a16="http://schemas.microsoft.com/office/drawing/2014/main" id="{9EC724F8-2E4E-8DE6-3F08-97D486F0F5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104892"/>
            <a:ext cx="4114800" cy="5753108"/>
          </a:xfrm>
          <a:prstGeom prst="rect">
            <a:avLst/>
          </a:prstGeom>
        </p:spPr>
      </p:pic>
    </p:spTree>
    <p:extLst>
      <p:ext uri="{BB962C8B-B14F-4D97-AF65-F5344CB8AC3E}">
        <p14:creationId xmlns:p14="http://schemas.microsoft.com/office/powerpoint/2010/main" val="41431265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7212A-E064-55ED-3ECF-65421F9B697A}"/>
              </a:ext>
            </a:extLst>
          </p:cNvPr>
          <p:cNvSpPr>
            <a:spLocks noGrp="1"/>
          </p:cNvSpPr>
          <p:nvPr>
            <p:ph type="title"/>
          </p:nvPr>
        </p:nvSpPr>
        <p:spPr/>
        <p:txBody>
          <a:bodyPr>
            <a:noAutofit/>
          </a:bodyPr>
          <a:lstStyle/>
          <a:p>
            <a:r>
              <a:rPr lang="en-US" sz="2800">
                <a:latin typeface="+mj-lt"/>
              </a:rPr>
              <a:t>Potential Changes to Determination of Components in IESSA</a:t>
            </a:r>
          </a:p>
        </p:txBody>
      </p:sp>
      <p:sp>
        <p:nvSpPr>
          <p:cNvPr id="3" name="Content Placeholder 2">
            <a:extLst>
              <a:ext uri="{FF2B5EF4-FFF2-40B4-BE49-F238E27FC236}">
                <a16:creationId xmlns:a16="http://schemas.microsoft.com/office/drawing/2014/main" id="{A4B554E2-397A-D783-340C-87C1C7D10192}"/>
              </a:ext>
            </a:extLst>
          </p:cNvPr>
          <p:cNvSpPr>
            <a:spLocks noGrp="1"/>
          </p:cNvSpPr>
          <p:nvPr>
            <p:ph idx="1"/>
          </p:nvPr>
        </p:nvSpPr>
        <p:spPr>
          <a:xfrm>
            <a:off x="570613" y="1349371"/>
            <a:ext cx="8305757" cy="5185244"/>
          </a:xfrm>
        </p:spPr>
        <p:txBody>
          <a:bodyPr>
            <a:noAutofit/>
          </a:bodyPr>
          <a:lstStyle/>
          <a:p>
            <a:pPr>
              <a:lnSpc>
                <a:spcPts val="2400"/>
              </a:lnSpc>
              <a:spcBef>
                <a:spcPts val="0"/>
              </a:spcBef>
            </a:pPr>
            <a:r>
              <a:rPr lang="en-US" sz="2200">
                <a:solidFill>
                  <a:schemeClr val="tx1"/>
                </a:solidFill>
                <a:latin typeface="+mj-lt"/>
              </a:rPr>
              <a:t>Component would include both “group components” and “value chain components” in line with post-exposure ISSA 5000</a:t>
            </a:r>
          </a:p>
          <a:p>
            <a:pPr lvl="1">
              <a:lnSpc>
                <a:spcPts val="2400"/>
              </a:lnSpc>
              <a:spcBef>
                <a:spcPts val="1200"/>
              </a:spcBef>
            </a:pPr>
            <a:r>
              <a:rPr lang="en-US" sz="2000">
                <a:solidFill>
                  <a:schemeClr val="tx1"/>
                </a:solidFill>
                <a:latin typeface="+mj-lt"/>
              </a:rPr>
              <a:t>As a result, group sustainability assurance client definition would include VC components </a:t>
            </a:r>
          </a:p>
          <a:p>
            <a:pPr lvl="1">
              <a:lnSpc>
                <a:spcPts val="2400"/>
              </a:lnSpc>
              <a:spcBef>
                <a:spcPts val="1200"/>
              </a:spcBef>
            </a:pPr>
            <a:r>
              <a:rPr lang="en-US" sz="2000">
                <a:solidFill>
                  <a:schemeClr val="tx1"/>
                </a:solidFill>
                <a:latin typeface="+mj-lt"/>
              </a:rPr>
              <a:t>Section 5405 on groups would address independence of: </a:t>
            </a:r>
          </a:p>
          <a:p>
            <a:pPr lvl="2">
              <a:lnSpc>
                <a:spcPts val="2400"/>
              </a:lnSpc>
              <a:spcBef>
                <a:spcPts val="1200"/>
              </a:spcBef>
            </a:pPr>
            <a:r>
              <a:rPr lang="en-US" sz="1800">
                <a:solidFill>
                  <a:schemeClr val="tx1"/>
                </a:solidFill>
                <a:latin typeface="+mj-lt"/>
              </a:rPr>
              <a:t>Component firm (engagement team members) with respect to VC component when engagement team carries out the assurance work</a:t>
            </a:r>
          </a:p>
          <a:p>
            <a:pPr lvl="2">
              <a:lnSpc>
                <a:spcPts val="2400"/>
              </a:lnSpc>
              <a:spcBef>
                <a:spcPts val="1200"/>
              </a:spcBef>
            </a:pPr>
            <a:r>
              <a:rPr lang="en-US" sz="1800">
                <a:solidFill>
                  <a:schemeClr val="tx1"/>
                </a:solidFill>
                <a:latin typeface="+mj-lt"/>
              </a:rPr>
              <a:t>Group firm with respect to VC component, depending on whether the engagement team performs the assurance work, or the firm uses the work of another practitioner </a:t>
            </a:r>
          </a:p>
          <a:p>
            <a:pPr>
              <a:lnSpc>
                <a:spcPts val="2400"/>
              </a:lnSpc>
              <a:spcBef>
                <a:spcPts val="1200"/>
              </a:spcBef>
            </a:pPr>
            <a:r>
              <a:rPr lang="en-US" sz="2200">
                <a:solidFill>
                  <a:schemeClr val="tx1"/>
                </a:solidFill>
                <a:latin typeface="+mj-lt"/>
                <a:cs typeface="Arial" panose="020B0604020202020204" pitchFamily="34" charset="0"/>
              </a:rPr>
              <a:t>Subject to full review of the comments, </a:t>
            </a:r>
            <a:r>
              <a:rPr lang="en-US" sz="2200" i="1" u="sng">
                <a:solidFill>
                  <a:schemeClr val="tx1"/>
                </a:solidFill>
                <a:latin typeface="+mj-lt"/>
                <a:cs typeface="Arial" panose="020B0604020202020204" pitchFamily="34" charset="0"/>
              </a:rPr>
              <a:t>no proposed changes to independence considerations</a:t>
            </a:r>
            <a:r>
              <a:rPr lang="en-US" sz="2200" i="1">
                <a:solidFill>
                  <a:schemeClr val="tx1"/>
                </a:solidFill>
                <a:latin typeface="+mj-lt"/>
                <a:cs typeface="Arial" panose="020B0604020202020204" pitchFamily="34" charset="0"/>
              </a:rPr>
              <a:t> </a:t>
            </a:r>
            <a:r>
              <a:rPr lang="en-US" sz="2200">
                <a:solidFill>
                  <a:schemeClr val="tx1"/>
                </a:solidFill>
                <a:latin typeface="+mj-lt"/>
                <a:cs typeface="Arial" panose="020B0604020202020204" pitchFamily="34" charset="0"/>
              </a:rPr>
              <a:t>in the ED relevant to VC entities → proposed changes to structure only</a:t>
            </a:r>
          </a:p>
        </p:txBody>
      </p:sp>
      <p:sp>
        <p:nvSpPr>
          <p:cNvPr id="4" name="Slide Number Placeholder 3">
            <a:extLst>
              <a:ext uri="{FF2B5EF4-FFF2-40B4-BE49-F238E27FC236}">
                <a16:creationId xmlns:a16="http://schemas.microsoft.com/office/drawing/2014/main" id="{CF6090CA-6E0B-0432-C03C-0C4724146068}"/>
              </a:ext>
            </a:extLst>
          </p:cNvPr>
          <p:cNvSpPr>
            <a:spLocks noGrp="1"/>
          </p:cNvSpPr>
          <p:nvPr>
            <p:ph type="sldNum" sz="quarter" idx="12"/>
          </p:nvPr>
        </p:nvSpPr>
        <p:spPr/>
        <p:txBody>
          <a:bodyPr/>
          <a:lstStyle/>
          <a:p>
            <a:fld id="{A68F81FF-A8B7-8E49-9D5B-3CAD5ADFEE36}" type="slidenum">
              <a:rPr lang="en-US" smtClean="0"/>
              <a:pPr/>
              <a:t>21</a:t>
            </a:fld>
            <a:endParaRPr lang="en-US"/>
          </a:p>
        </p:txBody>
      </p:sp>
      <p:sp>
        <p:nvSpPr>
          <p:cNvPr id="5" name="Rectangle: Rounded Corners 4">
            <a:extLst>
              <a:ext uri="{FF2B5EF4-FFF2-40B4-BE49-F238E27FC236}">
                <a16:creationId xmlns:a16="http://schemas.microsoft.com/office/drawing/2014/main" id="{8FB0C7FD-E6FF-861E-5785-2E9BE4D13004}"/>
              </a:ext>
            </a:extLst>
          </p:cNvPr>
          <p:cNvSpPr/>
          <p:nvPr/>
        </p:nvSpPr>
        <p:spPr>
          <a:xfrm>
            <a:off x="9088243" y="1253656"/>
            <a:ext cx="2831977" cy="5185244"/>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mj-lt"/>
              </a:rPr>
              <a:t>Component</a:t>
            </a:r>
          </a:p>
          <a:p>
            <a:pPr algn="ctr"/>
            <a:endParaRPr lang="en-US" dirty="0">
              <a:solidFill>
                <a:schemeClr val="tx1"/>
              </a:solidFill>
              <a:latin typeface="+mj-lt"/>
            </a:endParaRPr>
          </a:p>
          <a:p>
            <a:pPr algn="ctr"/>
            <a:r>
              <a:rPr lang="en-US" dirty="0">
                <a:solidFill>
                  <a:schemeClr val="tx1"/>
                </a:solidFill>
                <a:latin typeface="+mj-lt"/>
              </a:rPr>
              <a:t>An entity, business unit, function or business activity, or some combination thereof, determined by the group sustainability assurance firm for purposes of planning and performing assurance procedures in the group sustainability assurance engagement. </a:t>
            </a:r>
            <a:r>
              <a:rPr lang="en-US" strike="sngStrike" dirty="0">
                <a:solidFill>
                  <a:srgbClr val="FF0000"/>
                </a:solidFill>
                <a:latin typeface="+mj-lt"/>
              </a:rPr>
              <a:t>This excludes entities within the value chain. </a:t>
            </a:r>
          </a:p>
        </p:txBody>
      </p:sp>
    </p:spTree>
    <p:extLst>
      <p:ext uri="{BB962C8B-B14F-4D97-AF65-F5344CB8AC3E}">
        <p14:creationId xmlns:p14="http://schemas.microsoft.com/office/powerpoint/2010/main" val="35301959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FF085-F0D5-77FE-96C4-39A934338B37}"/>
              </a:ext>
            </a:extLst>
          </p:cNvPr>
          <p:cNvSpPr>
            <a:spLocks noGrp="1"/>
          </p:cNvSpPr>
          <p:nvPr>
            <p:ph type="title"/>
          </p:nvPr>
        </p:nvSpPr>
        <p:spPr/>
        <p:txBody>
          <a:bodyPr/>
          <a:lstStyle/>
          <a:p>
            <a:r>
              <a:rPr lang="en-US" sz="3600">
                <a:latin typeface="+mj-lt"/>
              </a:rPr>
              <a:t>Proposals in IESBA Sustainability ED</a:t>
            </a:r>
          </a:p>
        </p:txBody>
      </p:sp>
      <p:sp>
        <p:nvSpPr>
          <p:cNvPr id="3" name="Content Placeholder 2">
            <a:extLst>
              <a:ext uri="{FF2B5EF4-FFF2-40B4-BE49-F238E27FC236}">
                <a16:creationId xmlns:a16="http://schemas.microsoft.com/office/drawing/2014/main" id="{7DD43A51-9E0C-C143-CD2C-1771623DC442}"/>
              </a:ext>
            </a:extLst>
          </p:cNvPr>
          <p:cNvSpPr>
            <a:spLocks noGrp="1"/>
          </p:cNvSpPr>
          <p:nvPr>
            <p:ph idx="1"/>
          </p:nvPr>
        </p:nvSpPr>
        <p:spPr>
          <a:xfrm>
            <a:off x="299035" y="1510059"/>
            <a:ext cx="3621276" cy="1438898"/>
          </a:xfrm>
        </p:spPr>
        <p:txBody>
          <a:bodyPr anchor="ctr">
            <a:noAutofit/>
          </a:bodyPr>
          <a:lstStyle/>
          <a:p>
            <a:pPr marL="0" indent="0" algn="ctr">
              <a:buNone/>
            </a:pPr>
            <a:r>
              <a:rPr lang="en-US" sz="1800">
                <a:solidFill>
                  <a:srgbClr val="0070C0"/>
                </a:solidFill>
                <a:latin typeface="+mj-lt"/>
              </a:rPr>
              <a:t>Independence Considerations for Group and Component Firms and Engagement Team Members (who are under direction, supervision and review)</a:t>
            </a:r>
          </a:p>
        </p:txBody>
      </p:sp>
      <p:sp>
        <p:nvSpPr>
          <p:cNvPr id="4" name="Slide Number Placeholder 3">
            <a:extLst>
              <a:ext uri="{FF2B5EF4-FFF2-40B4-BE49-F238E27FC236}">
                <a16:creationId xmlns:a16="http://schemas.microsoft.com/office/drawing/2014/main" id="{C0812BB9-27C9-4371-DAD9-B1D0EC6519F1}"/>
              </a:ext>
            </a:extLst>
          </p:cNvPr>
          <p:cNvSpPr>
            <a:spLocks noGrp="1"/>
          </p:cNvSpPr>
          <p:nvPr>
            <p:ph type="sldNum" sz="quarter" idx="12"/>
          </p:nvPr>
        </p:nvSpPr>
        <p:spPr/>
        <p:txBody>
          <a:bodyPr/>
          <a:lstStyle/>
          <a:p>
            <a:fld id="{A68F81FF-A8B7-8E49-9D5B-3CAD5ADFEE36}" type="slidenum">
              <a:rPr lang="en-US" smtClean="0"/>
              <a:pPr/>
              <a:t>22</a:t>
            </a:fld>
            <a:endParaRPr lang="en-US"/>
          </a:p>
        </p:txBody>
      </p:sp>
      <p:sp>
        <p:nvSpPr>
          <p:cNvPr id="6" name="Rectangle: Rounded Corners 5">
            <a:extLst>
              <a:ext uri="{FF2B5EF4-FFF2-40B4-BE49-F238E27FC236}">
                <a16:creationId xmlns:a16="http://schemas.microsoft.com/office/drawing/2014/main" id="{FCCA7D0F-07DE-4097-1AA6-FA96015852AC}"/>
              </a:ext>
            </a:extLst>
          </p:cNvPr>
          <p:cNvSpPr/>
          <p:nvPr/>
        </p:nvSpPr>
        <p:spPr>
          <a:xfrm>
            <a:off x="497957" y="3115339"/>
            <a:ext cx="3223437" cy="156157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Arial" panose="020B0604020202020204" pitchFamily="34" charset="0"/>
                <a:cs typeface="Arial" panose="020B0604020202020204" pitchFamily="34" charset="0"/>
              </a:rPr>
              <a:t>Section 5405</a:t>
            </a:r>
          </a:p>
        </p:txBody>
      </p:sp>
      <p:sp>
        <p:nvSpPr>
          <p:cNvPr id="7" name="Rectangle: Rounded Corners 6">
            <a:extLst>
              <a:ext uri="{FF2B5EF4-FFF2-40B4-BE49-F238E27FC236}">
                <a16:creationId xmlns:a16="http://schemas.microsoft.com/office/drawing/2014/main" id="{EE529E97-4759-4590-3277-DE4159DA2A43}"/>
              </a:ext>
            </a:extLst>
          </p:cNvPr>
          <p:cNvSpPr/>
          <p:nvPr/>
        </p:nvSpPr>
        <p:spPr>
          <a:xfrm>
            <a:off x="4560481" y="3115339"/>
            <a:ext cx="2977116" cy="156158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a:solidFill>
                  <a:schemeClr val="bg1"/>
                </a:solidFill>
                <a:latin typeface="Arial" panose="020B0604020202020204" pitchFamily="34" charset="0"/>
                <a:cs typeface="Arial" panose="020B0604020202020204" pitchFamily="34" charset="0"/>
              </a:rPr>
              <a:t>Section</a:t>
            </a:r>
            <a:r>
              <a:rPr kumimoji="0" lang="en-US" sz="2400" b="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 </a:t>
            </a:r>
            <a:r>
              <a:rPr lang="en-US" sz="2400">
                <a:solidFill>
                  <a:schemeClr val="bg1"/>
                </a:solidFill>
                <a:latin typeface="Arial" panose="020B0604020202020204" pitchFamily="34" charset="0"/>
                <a:cs typeface="Arial" panose="020B0604020202020204" pitchFamily="34" charset="0"/>
              </a:rPr>
              <a:t>5406</a:t>
            </a:r>
          </a:p>
        </p:txBody>
      </p:sp>
      <p:sp>
        <p:nvSpPr>
          <p:cNvPr id="8" name="Rectangle: Rounded Corners 7">
            <a:extLst>
              <a:ext uri="{FF2B5EF4-FFF2-40B4-BE49-F238E27FC236}">
                <a16:creationId xmlns:a16="http://schemas.microsoft.com/office/drawing/2014/main" id="{9CC9BC03-368A-291A-C66B-73FC046CD5B7}"/>
              </a:ext>
            </a:extLst>
          </p:cNvPr>
          <p:cNvSpPr/>
          <p:nvPr/>
        </p:nvSpPr>
        <p:spPr>
          <a:xfrm>
            <a:off x="8376684" y="3115339"/>
            <a:ext cx="2977116" cy="156158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a:solidFill>
                  <a:schemeClr val="bg1"/>
                </a:solidFill>
                <a:latin typeface="Arial" panose="020B0604020202020204" pitchFamily="34" charset="0"/>
                <a:cs typeface="Arial" panose="020B0604020202020204" pitchFamily="34" charset="0"/>
              </a:rPr>
              <a:t>Section</a:t>
            </a:r>
            <a:r>
              <a:rPr kumimoji="0" lang="en-US" sz="2400" b="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 </a:t>
            </a:r>
            <a:r>
              <a:rPr lang="en-US" sz="2400">
                <a:solidFill>
                  <a:schemeClr val="bg1"/>
                </a:solidFill>
                <a:latin typeface="Arial" panose="020B0604020202020204" pitchFamily="34" charset="0"/>
                <a:cs typeface="Arial" panose="020B0604020202020204" pitchFamily="34" charset="0"/>
              </a:rPr>
              <a:t>5407</a:t>
            </a:r>
            <a:r>
              <a:rPr kumimoji="0" lang="en-US" sz="2400" b="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 </a:t>
            </a:r>
            <a:r>
              <a:rPr lang="en-US" sz="2400">
                <a:solidFill>
                  <a:schemeClr val="bg1"/>
                </a:solidFill>
                <a:latin typeface="Arial" panose="020B0604020202020204" pitchFamily="34" charset="0"/>
                <a:cs typeface="Arial" panose="020B0604020202020204" pitchFamily="34" charset="0"/>
              </a:rPr>
              <a:t>and</a:t>
            </a:r>
            <a:r>
              <a:rPr kumimoji="0" lang="en-US" sz="2400" b="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 </a:t>
            </a:r>
            <a:r>
              <a:rPr lang="en-US" sz="2400">
                <a:solidFill>
                  <a:schemeClr val="bg1"/>
                </a:solidFill>
                <a:latin typeface="Arial" panose="020B0604020202020204" pitchFamily="34" charset="0"/>
                <a:cs typeface="Arial" panose="020B0604020202020204" pitchFamily="34" charset="0"/>
              </a:rPr>
              <a:t>5700</a:t>
            </a:r>
          </a:p>
        </p:txBody>
      </p:sp>
      <p:sp>
        <p:nvSpPr>
          <p:cNvPr id="9" name="Content Placeholder 2">
            <a:extLst>
              <a:ext uri="{FF2B5EF4-FFF2-40B4-BE49-F238E27FC236}">
                <a16:creationId xmlns:a16="http://schemas.microsoft.com/office/drawing/2014/main" id="{1B13ADE0-997D-7925-F6D1-AE005A5ADFFE}"/>
              </a:ext>
            </a:extLst>
          </p:cNvPr>
          <p:cNvSpPr txBox="1">
            <a:spLocks/>
          </p:cNvSpPr>
          <p:nvPr/>
        </p:nvSpPr>
        <p:spPr>
          <a:xfrm>
            <a:off x="4206945" y="1510378"/>
            <a:ext cx="3427229" cy="1438897"/>
          </a:xfrm>
          <a:prstGeom prst="rect">
            <a:avLst/>
          </a:prstGeom>
        </p:spPr>
        <p:txBody>
          <a:bodyPr vert="horz" lIns="91440" tIns="45720" rIns="91440" bIns="45720" rtlCol="0" anchor="ct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fontAlgn="auto">
              <a:lnSpc>
                <a:spcPct val="80000"/>
              </a:lnSpc>
              <a:spcAft>
                <a:spcPts val="0"/>
              </a:spcAft>
              <a:buClrTx/>
              <a:buSzTx/>
              <a:buNone/>
              <a:tabLst/>
              <a:defRPr/>
            </a:pPr>
            <a:r>
              <a:rPr lang="en-US" sz="1800">
                <a:solidFill>
                  <a:srgbClr val="0070C0"/>
                </a:solidFill>
                <a:latin typeface="+mj-lt"/>
              </a:rPr>
              <a:t>Independence Considerations When the Firm Uses the Work of Another Practitioner (who is not under direction, supervision and review)</a:t>
            </a:r>
          </a:p>
        </p:txBody>
      </p:sp>
      <p:sp>
        <p:nvSpPr>
          <p:cNvPr id="10" name="Content Placeholder 2">
            <a:extLst>
              <a:ext uri="{FF2B5EF4-FFF2-40B4-BE49-F238E27FC236}">
                <a16:creationId xmlns:a16="http://schemas.microsoft.com/office/drawing/2014/main" id="{6343C8A0-6D55-FF2C-10FC-E53DDE3C751F}"/>
              </a:ext>
            </a:extLst>
          </p:cNvPr>
          <p:cNvSpPr txBox="1">
            <a:spLocks/>
          </p:cNvSpPr>
          <p:nvPr/>
        </p:nvSpPr>
        <p:spPr>
          <a:xfrm>
            <a:off x="497955" y="5075829"/>
            <a:ext cx="3223437" cy="1068518"/>
          </a:xfrm>
          <a:prstGeom prst="rect">
            <a:avLst/>
          </a:prstGeom>
          <a:ln w="12700">
            <a:solidFill>
              <a:schemeClr val="tx1"/>
            </a:solidFill>
          </a:ln>
        </p:spPr>
        <p:txBody>
          <a:bodyPr vert="horz" lIns="91440" tIns="45720" rIns="91440" bIns="45720" rtlCol="0">
            <a:normAutofit fontScale="85000" lnSpcReduction="20000"/>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solidFill>
                  <a:schemeClr val="accent5">
                    <a:lumMod val="75000"/>
                  </a:schemeClr>
                </a:solidFill>
                <a:latin typeface="Arial" panose="020B0604020202020204" pitchFamily="34" charset="0"/>
                <a:cs typeface="Arial" panose="020B0604020202020204" pitchFamily="34" charset="0"/>
              </a:rPr>
              <a:t>Assurance Work at </a:t>
            </a:r>
            <a:r>
              <a:rPr lang="en-US" b="1">
                <a:solidFill>
                  <a:schemeClr val="accent5">
                    <a:lumMod val="75000"/>
                  </a:schemeClr>
                </a:solidFill>
                <a:latin typeface="Arial" panose="020B0604020202020204" pitchFamily="34" charset="0"/>
                <a:cs typeface="Arial" panose="020B0604020202020204" pitchFamily="34" charset="0"/>
              </a:rPr>
              <a:t>Group Sustainability Assurance Client</a:t>
            </a:r>
          </a:p>
        </p:txBody>
      </p:sp>
      <p:sp>
        <p:nvSpPr>
          <p:cNvPr id="11" name="Content Placeholder 2">
            <a:extLst>
              <a:ext uri="{FF2B5EF4-FFF2-40B4-BE49-F238E27FC236}">
                <a16:creationId xmlns:a16="http://schemas.microsoft.com/office/drawing/2014/main" id="{B91F57C3-8AB9-FC5A-D880-D2E7EE215BCE}"/>
              </a:ext>
            </a:extLst>
          </p:cNvPr>
          <p:cNvSpPr txBox="1">
            <a:spLocks/>
          </p:cNvSpPr>
          <p:nvPr/>
        </p:nvSpPr>
        <p:spPr>
          <a:xfrm>
            <a:off x="4206946" y="5075829"/>
            <a:ext cx="3657604" cy="1280521"/>
          </a:xfrm>
          <a:prstGeom prst="rect">
            <a:avLst/>
          </a:prstGeom>
          <a:ln w="9525">
            <a:solidFill>
              <a:schemeClr val="tx1"/>
            </a:solidFill>
          </a:ln>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80000"/>
              </a:lnSpc>
              <a:buNone/>
            </a:pPr>
            <a:r>
              <a:rPr lang="en-US" sz="2400">
                <a:solidFill>
                  <a:srgbClr val="C00000"/>
                </a:solidFill>
                <a:latin typeface="Arial" panose="020B0604020202020204" pitchFamily="34" charset="0"/>
                <a:cs typeface="Arial" panose="020B0604020202020204" pitchFamily="34" charset="0"/>
              </a:rPr>
              <a:t>Assurance Work at </a:t>
            </a:r>
            <a:r>
              <a:rPr lang="en-US" sz="2400" b="1">
                <a:solidFill>
                  <a:srgbClr val="C00000"/>
                </a:solidFill>
                <a:latin typeface="Arial" panose="020B0604020202020204" pitchFamily="34" charset="0"/>
                <a:cs typeface="Arial" panose="020B0604020202020204" pitchFamily="34" charset="0"/>
              </a:rPr>
              <a:t>Sustainability Assurance Client (Group or Standalone)</a:t>
            </a:r>
          </a:p>
        </p:txBody>
      </p:sp>
      <p:sp>
        <p:nvSpPr>
          <p:cNvPr id="12" name="Content Placeholder 2">
            <a:extLst>
              <a:ext uri="{FF2B5EF4-FFF2-40B4-BE49-F238E27FC236}">
                <a16:creationId xmlns:a16="http://schemas.microsoft.com/office/drawing/2014/main" id="{3C72EAC0-6195-0D88-4DB2-16C71D341C50}"/>
              </a:ext>
            </a:extLst>
          </p:cNvPr>
          <p:cNvSpPr txBox="1">
            <a:spLocks/>
          </p:cNvSpPr>
          <p:nvPr/>
        </p:nvSpPr>
        <p:spPr>
          <a:xfrm>
            <a:off x="8376684" y="5075829"/>
            <a:ext cx="3223437" cy="1068518"/>
          </a:xfrm>
          <a:prstGeom prst="rect">
            <a:avLst/>
          </a:prstGeom>
          <a:ln w="12700">
            <a:solidFill>
              <a:schemeClr val="tx1"/>
            </a:solidFill>
          </a:ln>
        </p:spPr>
        <p:txBody>
          <a:bodyPr vert="horz" lIns="91440" tIns="45720" rIns="91440" bIns="45720" rtlCol="0" anchor="ct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80000"/>
              </a:lnSpc>
              <a:buNone/>
            </a:pPr>
            <a:r>
              <a:rPr lang="en-US" sz="2400">
                <a:solidFill>
                  <a:schemeClr val="accent5">
                    <a:lumMod val="75000"/>
                  </a:schemeClr>
                </a:solidFill>
                <a:latin typeface="Arial" panose="020B0604020202020204" pitchFamily="34" charset="0"/>
                <a:cs typeface="Arial" panose="020B0604020202020204" pitchFamily="34" charset="0"/>
              </a:rPr>
              <a:t>Assurance Work at</a:t>
            </a:r>
            <a:r>
              <a:rPr lang="en-US" sz="2400">
                <a:solidFill>
                  <a:srgbClr val="C00000"/>
                </a:solidFill>
                <a:latin typeface="Arial" panose="020B0604020202020204" pitchFamily="34" charset="0"/>
                <a:cs typeface="Arial" panose="020B0604020202020204" pitchFamily="34" charset="0"/>
              </a:rPr>
              <a:t>, or with respect to, a </a:t>
            </a:r>
            <a:r>
              <a:rPr lang="en-US" sz="2400" b="1">
                <a:solidFill>
                  <a:srgbClr val="C00000"/>
                </a:solidFill>
                <a:latin typeface="Arial" panose="020B0604020202020204" pitchFamily="34" charset="0"/>
                <a:cs typeface="Arial" panose="020B0604020202020204" pitchFamily="34" charset="0"/>
              </a:rPr>
              <a:t>Value Chain Entity</a:t>
            </a:r>
          </a:p>
        </p:txBody>
      </p:sp>
      <p:sp>
        <p:nvSpPr>
          <p:cNvPr id="14" name="Content Placeholder 2">
            <a:extLst>
              <a:ext uri="{FF2B5EF4-FFF2-40B4-BE49-F238E27FC236}">
                <a16:creationId xmlns:a16="http://schemas.microsoft.com/office/drawing/2014/main" id="{24CEF160-8D76-E3C8-88F7-FB1A43A5D852}"/>
              </a:ext>
            </a:extLst>
          </p:cNvPr>
          <p:cNvSpPr txBox="1">
            <a:spLocks/>
          </p:cNvSpPr>
          <p:nvPr/>
        </p:nvSpPr>
        <p:spPr>
          <a:xfrm>
            <a:off x="8072769" y="1510377"/>
            <a:ext cx="3818861" cy="1438579"/>
          </a:xfrm>
          <a:prstGeom prst="rect">
            <a:avLst/>
          </a:prstGeom>
        </p:spPr>
        <p:txBody>
          <a:bodyPr vert="horz" lIns="91440" tIns="45720" rIns="91440" bIns="45720" rtlCol="0" anchor="ct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80000"/>
              </a:lnSpc>
              <a:buNone/>
              <a:defRPr/>
            </a:pPr>
            <a:r>
              <a:rPr lang="en-US" sz="1800">
                <a:solidFill>
                  <a:srgbClr val="0070C0"/>
                </a:solidFill>
                <a:latin typeface="+mj-lt"/>
              </a:rPr>
              <a:t>Independence Considerations for Engagement Team Members and Another Practitioner (irrespective of direction, supervision and review)</a:t>
            </a:r>
          </a:p>
        </p:txBody>
      </p:sp>
    </p:spTree>
    <p:extLst>
      <p:ext uri="{BB962C8B-B14F-4D97-AF65-F5344CB8AC3E}">
        <p14:creationId xmlns:p14="http://schemas.microsoft.com/office/powerpoint/2010/main" val="19794292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FF085-F0D5-77FE-96C4-39A934338B37}"/>
              </a:ext>
            </a:extLst>
          </p:cNvPr>
          <p:cNvSpPr>
            <a:spLocks noGrp="1"/>
          </p:cNvSpPr>
          <p:nvPr>
            <p:ph type="title"/>
          </p:nvPr>
        </p:nvSpPr>
        <p:spPr/>
        <p:txBody>
          <a:bodyPr>
            <a:normAutofit/>
          </a:bodyPr>
          <a:lstStyle/>
          <a:p>
            <a:r>
              <a:rPr lang="en-US" sz="3600" dirty="0">
                <a:latin typeface="+mj-lt"/>
              </a:rPr>
              <a:t>IESBA: Potential New Structure</a:t>
            </a:r>
          </a:p>
        </p:txBody>
      </p:sp>
      <p:sp>
        <p:nvSpPr>
          <p:cNvPr id="3" name="Content Placeholder 2">
            <a:extLst>
              <a:ext uri="{FF2B5EF4-FFF2-40B4-BE49-F238E27FC236}">
                <a16:creationId xmlns:a16="http://schemas.microsoft.com/office/drawing/2014/main" id="{7DD43A51-9E0C-C143-CD2C-1771623DC442}"/>
              </a:ext>
            </a:extLst>
          </p:cNvPr>
          <p:cNvSpPr>
            <a:spLocks noGrp="1"/>
          </p:cNvSpPr>
          <p:nvPr>
            <p:ph idx="1"/>
          </p:nvPr>
        </p:nvSpPr>
        <p:spPr>
          <a:xfrm>
            <a:off x="329828" y="1401079"/>
            <a:ext cx="3559694" cy="1561578"/>
          </a:xfrm>
        </p:spPr>
        <p:txBody>
          <a:bodyPr anchor="ctr">
            <a:noAutofit/>
          </a:bodyPr>
          <a:lstStyle/>
          <a:p>
            <a:pPr marL="0" indent="0" algn="ctr">
              <a:buNone/>
            </a:pPr>
            <a:r>
              <a:rPr lang="en-US" sz="1800">
                <a:solidFill>
                  <a:srgbClr val="0070C0"/>
                </a:solidFill>
                <a:latin typeface="+mj-lt"/>
              </a:rPr>
              <a:t>Independence Considerations for Group and Component Firms and Engagement Team Members (who are under direction, supervision and review)</a:t>
            </a:r>
          </a:p>
        </p:txBody>
      </p:sp>
      <p:sp>
        <p:nvSpPr>
          <p:cNvPr id="4" name="Slide Number Placeholder 3">
            <a:extLst>
              <a:ext uri="{FF2B5EF4-FFF2-40B4-BE49-F238E27FC236}">
                <a16:creationId xmlns:a16="http://schemas.microsoft.com/office/drawing/2014/main" id="{C0812BB9-27C9-4371-DAD9-B1D0EC6519F1}"/>
              </a:ext>
            </a:extLst>
          </p:cNvPr>
          <p:cNvSpPr>
            <a:spLocks noGrp="1"/>
          </p:cNvSpPr>
          <p:nvPr>
            <p:ph type="sldNum" sz="quarter" idx="12"/>
          </p:nvPr>
        </p:nvSpPr>
        <p:spPr/>
        <p:txBody>
          <a:bodyPr/>
          <a:lstStyle/>
          <a:p>
            <a:fld id="{A68F81FF-A8B7-8E49-9D5B-3CAD5ADFEE36}" type="slidenum">
              <a:rPr lang="en-US" smtClean="0"/>
              <a:pPr/>
              <a:t>23</a:t>
            </a:fld>
            <a:endParaRPr lang="en-US"/>
          </a:p>
        </p:txBody>
      </p:sp>
      <p:sp>
        <p:nvSpPr>
          <p:cNvPr id="6" name="Rectangle: Rounded Corners 5">
            <a:extLst>
              <a:ext uri="{FF2B5EF4-FFF2-40B4-BE49-F238E27FC236}">
                <a16:creationId xmlns:a16="http://schemas.microsoft.com/office/drawing/2014/main" id="{FCCA7D0F-07DE-4097-1AA6-FA96015852AC}"/>
              </a:ext>
            </a:extLst>
          </p:cNvPr>
          <p:cNvSpPr/>
          <p:nvPr/>
        </p:nvSpPr>
        <p:spPr>
          <a:xfrm>
            <a:off x="497957" y="3115339"/>
            <a:ext cx="3223437" cy="156157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Arial" panose="020B0604020202020204" pitchFamily="34" charset="0"/>
                <a:cs typeface="Arial" panose="020B0604020202020204" pitchFamily="34" charset="0"/>
              </a:rPr>
              <a:t>Restructured Section 5405</a:t>
            </a:r>
          </a:p>
        </p:txBody>
      </p:sp>
      <p:sp>
        <p:nvSpPr>
          <p:cNvPr id="7" name="Rectangle: Rounded Corners 6">
            <a:extLst>
              <a:ext uri="{FF2B5EF4-FFF2-40B4-BE49-F238E27FC236}">
                <a16:creationId xmlns:a16="http://schemas.microsoft.com/office/drawing/2014/main" id="{EE529E97-4759-4590-3277-DE4159DA2A43}"/>
              </a:ext>
            </a:extLst>
          </p:cNvPr>
          <p:cNvSpPr/>
          <p:nvPr/>
        </p:nvSpPr>
        <p:spPr>
          <a:xfrm>
            <a:off x="4560481" y="3115339"/>
            <a:ext cx="2977116" cy="156158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a:solidFill>
                  <a:schemeClr val="bg1"/>
                </a:solidFill>
                <a:latin typeface="Arial" panose="020B0604020202020204" pitchFamily="34" charset="0"/>
                <a:cs typeface="Arial" panose="020B0604020202020204" pitchFamily="34" charset="0"/>
              </a:rPr>
              <a:t>Restructured Section</a:t>
            </a:r>
            <a:r>
              <a:rPr kumimoji="0" lang="en-US" sz="1800" b="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 </a:t>
            </a:r>
            <a:r>
              <a:rPr lang="en-US" sz="2400">
                <a:solidFill>
                  <a:schemeClr val="bg1"/>
                </a:solidFill>
                <a:latin typeface="Arial" panose="020B0604020202020204" pitchFamily="34" charset="0"/>
                <a:cs typeface="Arial" panose="020B0604020202020204" pitchFamily="34" charset="0"/>
              </a:rPr>
              <a:t>5406</a:t>
            </a:r>
          </a:p>
        </p:txBody>
      </p:sp>
      <p:sp>
        <p:nvSpPr>
          <p:cNvPr id="9" name="Content Placeholder 2">
            <a:extLst>
              <a:ext uri="{FF2B5EF4-FFF2-40B4-BE49-F238E27FC236}">
                <a16:creationId xmlns:a16="http://schemas.microsoft.com/office/drawing/2014/main" id="{1B13ADE0-997D-7925-F6D1-AE005A5ADFFE}"/>
              </a:ext>
            </a:extLst>
          </p:cNvPr>
          <p:cNvSpPr txBox="1">
            <a:spLocks/>
          </p:cNvSpPr>
          <p:nvPr/>
        </p:nvSpPr>
        <p:spPr>
          <a:xfrm>
            <a:off x="4233528" y="1401080"/>
            <a:ext cx="3427229" cy="1564850"/>
          </a:xfrm>
          <a:prstGeom prst="rect">
            <a:avLst/>
          </a:prstGeom>
        </p:spPr>
        <p:txBody>
          <a:bodyPr vert="horz" lIns="91440" tIns="45720" rIns="91440" bIns="45720" rtlCol="0" anchor="ct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fontAlgn="auto">
              <a:lnSpc>
                <a:spcPct val="80000"/>
              </a:lnSpc>
              <a:spcAft>
                <a:spcPts val="0"/>
              </a:spcAft>
              <a:buClrTx/>
              <a:buSzTx/>
              <a:buNone/>
              <a:tabLst/>
              <a:defRPr/>
            </a:pPr>
            <a:r>
              <a:rPr lang="en-US" sz="1800">
                <a:solidFill>
                  <a:srgbClr val="0070C0"/>
                </a:solidFill>
                <a:latin typeface="+mj-lt"/>
              </a:rPr>
              <a:t>Independence Considerations When the Firm Uses the Work of Another Practitioner (who is  not under direction, supervision and review)</a:t>
            </a:r>
          </a:p>
        </p:txBody>
      </p:sp>
      <p:sp>
        <p:nvSpPr>
          <p:cNvPr id="10" name="Content Placeholder 2">
            <a:extLst>
              <a:ext uri="{FF2B5EF4-FFF2-40B4-BE49-F238E27FC236}">
                <a16:creationId xmlns:a16="http://schemas.microsoft.com/office/drawing/2014/main" id="{6343C8A0-6D55-FF2C-10FC-E53DDE3C751F}"/>
              </a:ext>
            </a:extLst>
          </p:cNvPr>
          <p:cNvSpPr txBox="1">
            <a:spLocks/>
          </p:cNvSpPr>
          <p:nvPr/>
        </p:nvSpPr>
        <p:spPr>
          <a:xfrm>
            <a:off x="497955" y="4886261"/>
            <a:ext cx="3358120" cy="1801104"/>
          </a:xfrm>
          <a:prstGeom prst="rect">
            <a:avLst/>
          </a:prstGeom>
          <a:ln w="12700">
            <a:solidFill>
              <a:schemeClr val="tx1"/>
            </a:solidFill>
          </a:ln>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sz="2200">
                <a:solidFill>
                  <a:schemeClr val="accent5">
                    <a:lumMod val="75000"/>
                  </a:schemeClr>
                </a:solidFill>
                <a:latin typeface="Arial" panose="020B0604020202020204" pitchFamily="34" charset="0"/>
                <a:cs typeface="Arial" panose="020B0604020202020204" pitchFamily="34" charset="0"/>
              </a:rPr>
              <a:t>Assurance Work at Group Sustainability Assurance Client (including value chain components) </a:t>
            </a:r>
          </a:p>
        </p:txBody>
      </p:sp>
      <p:sp>
        <p:nvSpPr>
          <p:cNvPr id="11" name="Content Placeholder 2">
            <a:extLst>
              <a:ext uri="{FF2B5EF4-FFF2-40B4-BE49-F238E27FC236}">
                <a16:creationId xmlns:a16="http://schemas.microsoft.com/office/drawing/2014/main" id="{B91F57C3-8AB9-FC5A-D880-D2E7EE215BCE}"/>
              </a:ext>
            </a:extLst>
          </p:cNvPr>
          <p:cNvSpPr txBox="1">
            <a:spLocks/>
          </p:cNvSpPr>
          <p:nvPr/>
        </p:nvSpPr>
        <p:spPr>
          <a:xfrm>
            <a:off x="4437320" y="4886261"/>
            <a:ext cx="3223437" cy="1801103"/>
          </a:xfrm>
          <a:prstGeom prst="rect">
            <a:avLst/>
          </a:prstGeom>
          <a:ln w="9525">
            <a:solidFill>
              <a:schemeClr val="tx1"/>
            </a:solidFill>
          </a:ln>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fontAlgn="auto">
              <a:spcBef>
                <a:spcPts val="0"/>
              </a:spcBef>
              <a:spcAft>
                <a:spcPts val="0"/>
              </a:spcAft>
              <a:buClrTx/>
              <a:buSzTx/>
              <a:buNone/>
              <a:tabLst/>
              <a:defRPr/>
            </a:pPr>
            <a:r>
              <a:rPr lang="en-US" sz="2200">
                <a:solidFill>
                  <a:schemeClr val="accent5">
                    <a:lumMod val="75000"/>
                  </a:schemeClr>
                </a:solidFill>
                <a:latin typeface="Arial" panose="020B0604020202020204" pitchFamily="34" charset="0"/>
                <a:cs typeface="Arial" panose="020B0604020202020204" pitchFamily="34" charset="0"/>
              </a:rPr>
              <a:t>Assurance Work at Group Sustainability Assurance Client (including value chain components) </a:t>
            </a:r>
          </a:p>
        </p:txBody>
      </p:sp>
      <p:sp>
        <p:nvSpPr>
          <p:cNvPr id="5" name="TextBox 4">
            <a:extLst>
              <a:ext uri="{FF2B5EF4-FFF2-40B4-BE49-F238E27FC236}">
                <a16:creationId xmlns:a16="http://schemas.microsoft.com/office/drawing/2014/main" id="{5BD58B1D-3FDA-F30B-955A-3C03E7A7C9C7}"/>
              </a:ext>
            </a:extLst>
          </p:cNvPr>
          <p:cNvSpPr txBox="1"/>
          <p:nvPr/>
        </p:nvSpPr>
        <p:spPr>
          <a:xfrm>
            <a:off x="8242002" y="1520456"/>
            <a:ext cx="3317361" cy="4735378"/>
          </a:xfrm>
          <a:prstGeom prst="rect">
            <a:avLst/>
          </a:prstGeom>
        </p:spPr>
        <p:txBody>
          <a:bodyPr vert="horz" wrap="square" lIns="91440" tIns="45720" rIns="91440" bIns="45720" rtlCol="0" anchor="t">
            <a:normAutofit/>
          </a:bodyPr>
          <a:lstStyle/>
          <a:p>
            <a:pPr marL="342900" indent="-342900">
              <a:spcBef>
                <a:spcPts val="600"/>
              </a:spcBef>
              <a:spcAft>
                <a:spcPts val="600"/>
              </a:spcAft>
              <a:buFont typeface="Arial" panose="020B0604020202020204" pitchFamily="34" charset="0"/>
              <a:buChar char="•"/>
            </a:pPr>
            <a:r>
              <a:rPr lang="en-US" sz="2000">
                <a:latin typeface="Arial" panose="020B0604020202020204" pitchFamily="34" charset="0"/>
                <a:cs typeface="Arial" panose="020B0604020202020204" pitchFamily="34" charset="0"/>
              </a:rPr>
              <a:t>Subject to full analysis of comments, no changes to proposed independence principles in the ED</a:t>
            </a:r>
          </a:p>
          <a:p>
            <a:pPr marL="342900" indent="-342900" algn="l">
              <a:spcBef>
                <a:spcPts val="600"/>
              </a:spcBef>
              <a:spcAft>
                <a:spcPts val="600"/>
              </a:spcAft>
              <a:buFont typeface="Arial" panose="020B0604020202020204" pitchFamily="34" charset="0"/>
              <a:buChar char="•"/>
            </a:pPr>
            <a:r>
              <a:rPr lang="en-US" sz="2000">
                <a:latin typeface="Arial" panose="020B0604020202020204" pitchFamily="34" charset="0"/>
                <a:cs typeface="Arial" panose="020B0604020202020204" pitchFamily="34" charset="0"/>
              </a:rPr>
              <a:t>Alignment between ISSA 5000 and IESSA regarding the definition and approach</a:t>
            </a:r>
          </a:p>
          <a:p>
            <a:pPr marL="342900" indent="-342900" algn="l">
              <a:spcBef>
                <a:spcPts val="600"/>
              </a:spcBef>
              <a:spcAft>
                <a:spcPts val="600"/>
              </a:spcAft>
              <a:buFont typeface="Arial" panose="020B0604020202020204" pitchFamily="34" charset="0"/>
              <a:buChar char="•"/>
            </a:pPr>
            <a:r>
              <a:rPr lang="en-US" sz="2000">
                <a:latin typeface="Arial" panose="020B0604020202020204" pitchFamily="34" charset="0"/>
                <a:cs typeface="Arial" panose="020B0604020202020204" pitchFamily="34" charset="0"/>
              </a:rPr>
              <a:t>Responding to comments from public consultation regarding perceived complexity</a:t>
            </a:r>
          </a:p>
        </p:txBody>
      </p:sp>
    </p:spTree>
    <p:extLst>
      <p:ext uri="{BB962C8B-B14F-4D97-AF65-F5344CB8AC3E}">
        <p14:creationId xmlns:p14="http://schemas.microsoft.com/office/powerpoint/2010/main" val="15035881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9BF66DF-8011-5FF0-FAF4-C868562209BA}"/>
              </a:ext>
            </a:extLst>
          </p:cNvPr>
          <p:cNvSpPr>
            <a:spLocks noGrp="1"/>
          </p:cNvSpPr>
          <p:nvPr>
            <p:ph sz="half" idx="2"/>
          </p:nvPr>
        </p:nvSpPr>
        <p:spPr>
          <a:xfrm>
            <a:off x="838200" y="1516566"/>
            <a:ext cx="6416043" cy="4660396"/>
          </a:xfrm>
        </p:spPr>
        <p:txBody>
          <a:bodyPr/>
          <a:lstStyle/>
          <a:p>
            <a:pPr marL="0" indent="0">
              <a:lnSpc>
                <a:spcPts val="2400"/>
              </a:lnSpc>
              <a:spcBef>
                <a:spcPts val="0"/>
              </a:spcBef>
              <a:buNone/>
              <a:defRPr/>
            </a:pPr>
            <a:r>
              <a:rPr kumimoji="0" lang="en-US" sz="2400" b="0" i="0" u="none" strike="noStrike" kern="1200" cap="none" spc="0" normalizeH="0" baseline="0" noProof="0">
                <a:ln>
                  <a:noFill/>
                </a:ln>
                <a:solidFill>
                  <a:schemeClr val="tx1"/>
                </a:solidFill>
                <a:effectLst/>
                <a:uLnTx/>
                <a:uFillTx/>
                <a:latin typeface="+mj-lt"/>
                <a:ea typeface="+mn-ea"/>
                <a:cs typeface="+mn-cs"/>
              </a:rPr>
              <a:t>On a preliminary basis, do IESBA members support:</a:t>
            </a:r>
          </a:p>
          <a:p>
            <a:pPr marL="692150" lvl="1" indent="-401638">
              <a:lnSpc>
                <a:spcPts val="2400"/>
              </a:lnSpc>
              <a:spcBef>
                <a:spcPts val="1200"/>
              </a:spcBef>
              <a:buFont typeface="+mj-lt"/>
              <a:buAutoNum type="arabicPeriod"/>
              <a:defRPr/>
            </a:pPr>
            <a:r>
              <a:rPr lang="en-US" sz="2000">
                <a:solidFill>
                  <a:schemeClr val="tx1"/>
                </a:solidFill>
                <a:latin typeface="+mj-lt"/>
              </a:rPr>
              <a:t>Proposed changes to the determination of components in the context of sustainability assurance engagements?</a:t>
            </a:r>
          </a:p>
          <a:p>
            <a:pPr marL="692150" lvl="1" indent="-401638">
              <a:lnSpc>
                <a:spcPts val="2400"/>
              </a:lnSpc>
              <a:spcBef>
                <a:spcPts val="1200"/>
              </a:spcBef>
              <a:buFont typeface="+mj-lt"/>
              <a:buAutoNum type="arabicPeriod"/>
              <a:defRPr/>
            </a:pPr>
            <a:r>
              <a:rPr kumimoji="0" lang="en-US" sz="2000" b="0" i="0" u="none" strike="noStrike" kern="1200" cap="none" spc="0" normalizeH="0" baseline="0" noProof="0">
                <a:ln>
                  <a:noFill/>
                </a:ln>
                <a:solidFill>
                  <a:schemeClr val="tx1"/>
                </a:solidFill>
                <a:effectLst/>
                <a:uLnTx/>
                <a:uFillTx/>
                <a:latin typeface="+mj-lt"/>
                <a:ea typeface="+mn-ea"/>
                <a:cs typeface="+mn-cs"/>
              </a:rPr>
              <a:t>Proposed restructuring of provisions applicable when the firm uses the work of another practitioner who performs work at a group component or a VC component?</a:t>
            </a:r>
          </a:p>
          <a:p>
            <a:endParaRPr lang="en-US"/>
          </a:p>
        </p:txBody>
      </p:sp>
      <p:sp>
        <p:nvSpPr>
          <p:cNvPr id="3" name="Slide Number Placeholder 2">
            <a:extLst>
              <a:ext uri="{FF2B5EF4-FFF2-40B4-BE49-F238E27FC236}">
                <a16:creationId xmlns:a16="http://schemas.microsoft.com/office/drawing/2014/main" id="{AFAB4680-13A2-0CF1-8436-17F8EEC45C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9F812D09-6A36-579C-EF3F-51927EA26D36}"/>
              </a:ext>
            </a:extLst>
          </p:cNvPr>
          <p:cNvSpPr>
            <a:spLocks noGrp="1"/>
          </p:cNvSpPr>
          <p:nvPr>
            <p:ph type="title"/>
          </p:nvPr>
        </p:nvSpPr>
        <p:spPr/>
        <p:txBody>
          <a:bodyPr>
            <a:normAutofit/>
          </a:bodyPr>
          <a:lstStyle/>
          <a:p>
            <a:r>
              <a:rPr lang="en-US" sz="3600">
                <a:latin typeface="+mj-lt"/>
              </a:rPr>
              <a:t>Matters for IESBA Consideration</a:t>
            </a:r>
          </a:p>
        </p:txBody>
      </p:sp>
      <p:sp>
        <p:nvSpPr>
          <p:cNvPr id="5" name="Rectangle: Rounded Corners 4">
            <a:extLst>
              <a:ext uri="{FF2B5EF4-FFF2-40B4-BE49-F238E27FC236}">
                <a16:creationId xmlns:a16="http://schemas.microsoft.com/office/drawing/2014/main" id="{B44F29C4-4BC7-69CB-C3FD-285B730EE0F5}"/>
              </a:ext>
            </a:extLst>
          </p:cNvPr>
          <p:cNvSpPr/>
          <p:nvPr/>
        </p:nvSpPr>
        <p:spPr>
          <a:xfrm>
            <a:off x="7791666" y="2136617"/>
            <a:ext cx="3827721" cy="2584765"/>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400"/>
              </a:lnSpc>
            </a:pPr>
            <a:r>
              <a:rPr lang="en-US" sz="2000">
                <a:solidFill>
                  <a:schemeClr val="bg1"/>
                </a:solidFill>
                <a:latin typeface="+mj-lt"/>
              </a:rPr>
              <a:t>WS1 will discuss the full analysis of comments and proposed changes regarding the independence considerations with respect to VC entities at its July 2024 meeting</a:t>
            </a:r>
          </a:p>
        </p:txBody>
      </p:sp>
    </p:spTree>
    <p:extLst>
      <p:ext uri="{BB962C8B-B14F-4D97-AF65-F5344CB8AC3E}">
        <p14:creationId xmlns:p14="http://schemas.microsoft.com/office/powerpoint/2010/main" val="1371564636"/>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114F148-D285-7865-CFF4-518766D5CFFE}"/>
              </a:ext>
            </a:extLst>
          </p:cNvPr>
          <p:cNvSpPr>
            <a:spLocks noGrp="1"/>
          </p:cNvSpPr>
          <p:nvPr>
            <p:ph type="sldNum" sz="quarter" idx="12"/>
          </p:nvPr>
        </p:nvSpPr>
        <p:spPr/>
        <p:txBody>
          <a:bodyPr/>
          <a:lstStyle/>
          <a:p>
            <a:fld id="{A68F81FF-A8B7-8E49-9D5B-3CAD5ADFEE36}" type="slidenum">
              <a:rPr lang="en-US" smtClean="0"/>
              <a:pPr/>
              <a:t>25</a:t>
            </a:fld>
            <a:endParaRPr lang="en-US"/>
          </a:p>
        </p:txBody>
      </p:sp>
      <p:sp>
        <p:nvSpPr>
          <p:cNvPr id="3" name="Title 2">
            <a:extLst>
              <a:ext uri="{FF2B5EF4-FFF2-40B4-BE49-F238E27FC236}">
                <a16:creationId xmlns:a16="http://schemas.microsoft.com/office/drawing/2014/main" id="{9E377468-429D-6E5A-3FD7-080A1FA5E35C}"/>
              </a:ext>
            </a:extLst>
          </p:cNvPr>
          <p:cNvSpPr>
            <a:spLocks noGrp="1"/>
          </p:cNvSpPr>
          <p:nvPr>
            <p:ph type="title"/>
          </p:nvPr>
        </p:nvSpPr>
        <p:spPr/>
        <p:txBody>
          <a:bodyPr anchor="ctr">
            <a:normAutofit/>
          </a:bodyPr>
          <a:lstStyle/>
          <a:p>
            <a:pPr algn="ctr"/>
            <a:r>
              <a:rPr lang="en-US" sz="3600">
                <a:latin typeface="+mj-lt"/>
              </a:rPr>
              <a:t>Additional Coordination Matters</a:t>
            </a:r>
          </a:p>
        </p:txBody>
      </p:sp>
    </p:spTree>
    <p:extLst>
      <p:ext uri="{BB962C8B-B14F-4D97-AF65-F5344CB8AC3E}">
        <p14:creationId xmlns:p14="http://schemas.microsoft.com/office/powerpoint/2010/main" val="27864211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5852E-5006-FC24-7FDA-6950935FF779}"/>
              </a:ext>
            </a:extLst>
          </p:cNvPr>
          <p:cNvSpPr>
            <a:spLocks noGrp="1"/>
          </p:cNvSpPr>
          <p:nvPr>
            <p:ph type="title"/>
          </p:nvPr>
        </p:nvSpPr>
        <p:spPr/>
        <p:txBody>
          <a:bodyPr>
            <a:normAutofit/>
          </a:bodyPr>
          <a:lstStyle/>
          <a:p>
            <a:r>
              <a:rPr lang="en-US" sz="3200">
                <a:latin typeface="+mj-lt"/>
              </a:rPr>
              <a:t>IAASB Update: Relevant Ethical Requirements and Quality Management</a:t>
            </a:r>
            <a:endParaRPr lang="en-GB" sz="4800">
              <a:latin typeface="+mj-lt"/>
            </a:endParaRPr>
          </a:p>
        </p:txBody>
      </p:sp>
      <p:sp>
        <p:nvSpPr>
          <p:cNvPr id="4" name="Slide Number Placeholder 3">
            <a:extLst>
              <a:ext uri="{FF2B5EF4-FFF2-40B4-BE49-F238E27FC236}">
                <a16:creationId xmlns:a16="http://schemas.microsoft.com/office/drawing/2014/main" id="{31920747-9A78-8E82-29AC-C195226A6557}"/>
              </a:ext>
            </a:extLst>
          </p:cNvPr>
          <p:cNvSpPr>
            <a:spLocks noGrp="1"/>
          </p:cNvSpPr>
          <p:nvPr>
            <p:ph type="sldNum" sz="quarter" idx="12"/>
          </p:nvPr>
        </p:nvSpPr>
        <p:spPr>
          <a:xfrm>
            <a:off x="7905136" y="6522078"/>
            <a:ext cx="3677264" cy="304412"/>
          </a:xfrm>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chemeClr val="bg1"/>
                </a:solidFill>
                <a:effectLst/>
                <a:uLnTx/>
                <a:uFillTx/>
                <a:latin typeface="Arial" panose="020B0604020202020204" pitchFamily="34" charset="0"/>
                <a:ea typeface="+mn-ea"/>
                <a:cs typeface="MS PGothic" charset="0"/>
              </a:rPr>
              <a:t>Page </a:t>
            </a:r>
            <a:fld id="{95158037-59F0-9C4B-B231-1C776117AADA}" type="slidenum">
              <a:rPr kumimoji="0" lang="en-US" sz="900" b="1" i="0" u="none" strike="noStrike" kern="1200" cap="none" spc="0" normalizeH="0" baseline="0" noProof="0" smtClean="0">
                <a:ln>
                  <a:noFill/>
                </a:ln>
                <a:solidFill>
                  <a:schemeClr val="bg1"/>
                </a:solidFill>
                <a:effectLst/>
                <a:uLnTx/>
                <a:uFillTx/>
                <a:latin typeface="Arial" panose="020B0604020202020204" pitchFamily="34" charset="0"/>
                <a:ea typeface="+mn-ea"/>
                <a:cs typeface="Arial" panose="020B0604020202020204" pitchFamily="34" charset="0"/>
              </a:rPr>
              <a:pPr marL="0" marR="0" lvl="0" indent="0" algn="r" defTabSz="457189" rtl="0" eaLnBrk="1" fontAlgn="auto" latinLnBrk="0" hangingPunct="1">
                <a:lnSpc>
                  <a:spcPct val="100000"/>
                </a:lnSpc>
                <a:spcBef>
                  <a:spcPts val="0"/>
                </a:spcBef>
                <a:spcAft>
                  <a:spcPts val="0"/>
                </a:spcAft>
                <a:buClrTx/>
                <a:buSzTx/>
                <a:buFontTx/>
                <a:buNone/>
                <a:tabLst/>
                <a:defRPr/>
              </a:pPr>
              <a:t>26</a:t>
            </a:fld>
            <a:endParaRPr kumimoji="0" lang="en-US" sz="900" b="1" i="0" u="none" strike="noStrike" kern="1200" cap="none" spc="0" normalizeH="0" baseline="0" noProof="0">
              <a:ln>
                <a:noFill/>
              </a:ln>
              <a:solidFill>
                <a:schemeClr val="bg1"/>
              </a:solidFill>
              <a:effectLst/>
              <a:uLnTx/>
              <a:uFillTx/>
              <a:latin typeface="Arial" panose="020B0604020202020204" pitchFamily="34" charset="0"/>
              <a:ea typeface="+mn-ea"/>
              <a:cs typeface="MS PGothic" charset="0"/>
            </a:endParaRPr>
          </a:p>
        </p:txBody>
      </p:sp>
      <p:sp>
        <p:nvSpPr>
          <p:cNvPr id="18" name="Rectangle: Rounded Corners 17">
            <a:extLst>
              <a:ext uri="{FF2B5EF4-FFF2-40B4-BE49-F238E27FC236}">
                <a16:creationId xmlns:a16="http://schemas.microsoft.com/office/drawing/2014/main" id="{5910547C-459D-93A1-60B9-06512F55AE23}"/>
              </a:ext>
            </a:extLst>
          </p:cNvPr>
          <p:cNvSpPr/>
          <p:nvPr/>
        </p:nvSpPr>
        <p:spPr>
          <a:xfrm>
            <a:off x="223024" y="1215473"/>
            <a:ext cx="11708781" cy="775837"/>
          </a:xfrm>
          <a:prstGeom prst="roundRect">
            <a:avLst/>
          </a:prstGeom>
          <a:noFill/>
          <a:ln w="28575">
            <a:noFill/>
            <a:prstDash val="dash"/>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12" name="Group 11">
            <a:extLst>
              <a:ext uri="{FF2B5EF4-FFF2-40B4-BE49-F238E27FC236}">
                <a16:creationId xmlns:a16="http://schemas.microsoft.com/office/drawing/2014/main" id="{06108435-F73F-7DD1-B9BA-DB243A721E1A}"/>
              </a:ext>
            </a:extLst>
          </p:cNvPr>
          <p:cNvGrpSpPr/>
          <p:nvPr/>
        </p:nvGrpSpPr>
        <p:grpSpPr>
          <a:xfrm>
            <a:off x="5981354" y="1324449"/>
            <a:ext cx="5864487" cy="2650651"/>
            <a:chOff x="6367929" y="1166475"/>
            <a:chExt cx="5486400" cy="2650651"/>
          </a:xfrm>
        </p:grpSpPr>
        <p:sp>
          <p:nvSpPr>
            <p:cNvPr id="6" name="Rectangle: Rounded Corners 5">
              <a:extLst>
                <a:ext uri="{FF2B5EF4-FFF2-40B4-BE49-F238E27FC236}">
                  <a16:creationId xmlns:a16="http://schemas.microsoft.com/office/drawing/2014/main" id="{2E4F7B5C-2D6F-7C52-2AB5-013E8496DDF8}"/>
                </a:ext>
              </a:extLst>
            </p:cNvPr>
            <p:cNvSpPr/>
            <p:nvPr/>
          </p:nvSpPr>
          <p:spPr>
            <a:xfrm>
              <a:off x="6367929" y="1302457"/>
              <a:ext cx="5486400" cy="2514669"/>
            </a:xfrm>
            <a:prstGeom prst="roundRect">
              <a:avLst/>
            </a:prstGeom>
            <a:noFill/>
            <a:ln w="57150">
              <a:solidFill>
                <a:srgbClr val="00B0F0"/>
              </a:solidFill>
            </a:ln>
          </p:spPr>
          <p:style>
            <a:lnRef idx="1">
              <a:schemeClr val="accent1"/>
            </a:lnRef>
            <a:fillRef idx="3">
              <a:schemeClr val="accent1"/>
            </a:fillRef>
            <a:effectRef idx="2">
              <a:schemeClr val="accent1"/>
            </a:effectRef>
            <a:fontRef idx="minor">
              <a:schemeClr val="lt1"/>
            </a:fontRef>
          </p:style>
          <p:txBody>
            <a:bodyPr rtlCol="0" anchor="t" anchorCtr="0"/>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endParaRPr>
            </a:p>
            <a:p>
              <a:pPr marL="228600" indent="-228600" algn="just">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Supported:</a:t>
              </a:r>
            </a:p>
            <a:p>
              <a:pPr lvl="1" indent="-22860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Clarification of “at least as demanding” and key role of regulators and standard setters.</a:t>
              </a:r>
            </a:p>
            <a:p>
              <a:pPr lvl="1" indent="-22860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Transparency in the assurance report of RER</a:t>
              </a:r>
            </a:p>
            <a:p>
              <a:pPr lvl="1" indent="-22860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Explicit “three pathway” hierarchy for QM</a:t>
              </a:r>
            </a:p>
            <a:p>
              <a:pPr lvl="1" indent="-22860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Documentation of firm/practitioner determination</a:t>
              </a:r>
            </a:p>
          </p:txBody>
        </p:sp>
        <p:sp>
          <p:nvSpPr>
            <p:cNvPr id="7" name="Rectangle: Rounded Corners 6">
              <a:extLst>
                <a:ext uri="{FF2B5EF4-FFF2-40B4-BE49-F238E27FC236}">
                  <a16:creationId xmlns:a16="http://schemas.microsoft.com/office/drawing/2014/main" id="{B5BDDB50-C4F3-488A-BDA5-2EBDA83EDDFE}"/>
                </a:ext>
              </a:extLst>
            </p:cNvPr>
            <p:cNvSpPr/>
            <p:nvPr/>
          </p:nvSpPr>
          <p:spPr>
            <a:xfrm>
              <a:off x="6639858" y="1166475"/>
              <a:ext cx="4942541" cy="462577"/>
            </a:xfrm>
            <a:prstGeom prst="roundRect">
              <a:avLst/>
            </a:prstGeom>
            <a:solidFill>
              <a:srgbClr val="00B0F0"/>
            </a:solidFill>
            <a:ln w="57150" cap="flat" cmpd="sng" algn="ctr">
              <a:solidFill>
                <a:srgbClr val="00B0F0"/>
              </a:solidFill>
              <a:prstDash val="solid"/>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prstClr val="black">
                      <a:lumMod val="75000"/>
                      <a:lumOff val="25000"/>
                    </a:prstClr>
                  </a:solidFill>
                  <a:effectLst/>
                  <a:uLnTx/>
                  <a:uFillTx/>
                  <a:latin typeface="Arial"/>
                  <a:ea typeface="+mn-ea"/>
                  <a:cs typeface="Arial"/>
                </a:rPr>
                <a:t>IAASB March 2024 Meeting</a:t>
              </a:r>
            </a:p>
          </p:txBody>
        </p:sp>
      </p:grpSp>
      <p:grpSp>
        <p:nvGrpSpPr>
          <p:cNvPr id="9" name="Group 8">
            <a:extLst>
              <a:ext uri="{FF2B5EF4-FFF2-40B4-BE49-F238E27FC236}">
                <a16:creationId xmlns:a16="http://schemas.microsoft.com/office/drawing/2014/main" id="{20C08671-736E-7C76-7895-74D33D5FC399}"/>
              </a:ext>
            </a:extLst>
          </p:cNvPr>
          <p:cNvGrpSpPr/>
          <p:nvPr/>
        </p:nvGrpSpPr>
        <p:grpSpPr>
          <a:xfrm>
            <a:off x="223024" y="1392728"/>
            <a:ext cx="5486400" cy="4968315"/>
            <a:chOff x="223024" y="3893331"/>
            <a:chExt cx="5486400" cy="2190228"/>
          </a:xfrm>
        </p:grpSpPr>
        <p:sp>
          <p:nvSpPr>
            <p:cNvPr id="3" name="Rectangle: Rounded Corners 2">
              <a:extLst>
                <a:ext uri="{FF2B5EF4-FFF2-40B4-BE49-F238E27FC236}">
                  <a16:creationId xmlns:a16="http://schemas.microsoft.com/office/drawing/2014/main" id="{3A38537D-B47B-1796-34A6-0E113D6EBF9F}"/>
                </a:ext>
              </a:extLst>
            </p:cNvPr>
            <p:cNvSpPr/>
            <p:nvPr/>
          </p:nvSpPr>
          <p:spPr>
            <a:xfrm>
              <a:off x="223024" y="3983717"/>
              <a:ext cx="5486400" cy="2099842"/>
            </a:xfrm>
            <a:prstGeom prst="roundRect">
              <a:avLst/>
            </a:prstGeom>
            <a:noFill/>
            <a:ln w="57150">
              <a:solidFill>
                <a:srgbClr val="4472C4"/>
              </a:solidFill>
            </a:ln>
          </p:spPr>
          <p:style>
            <a:lnRef idx="1">
              <a:schemeClr val="accent1"/>
            </a:lnRef>
            <a:fillRef idx="3">
              <a:schemeClr val="accent1"/>
            </a:fillRef>
            <a:effectRef idx="2">
              <a:schemeClr val="accent1"/>
            </a:effectRef>
            <a:fontRef idx="minor">
              <a:schemeClr val="lt1"/>
            </a:fontRef>
          </p:style>
          <p:txBody>
            <a:bodyPr rtlCol="0" anchor="t" anchorCtr="0"/>
            <a:lstStyle/>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GB" sz="14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285750" marR="0" lvl="0" indent="-285750"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rPr>
                <a:t>Overall strong support for robust ethical and QM requirements</a:t>
              </a:r>
            </a:p>
            <a:p>
              <a:pPr marL="285750" marR="0" lvl="0" indent="-285750"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rPr>
                <a:t>Suggestions included: require compliance with ISQM 1 and the IESBA Code </a:t>
              </a:r>
              <a:r>
                <a:rPr kumimoji="0" lang="en-US" b="0" i="0" u="sng"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rPr>
                <a:t>only</a:t>
              </a:r>
              <a:r>
                <a:rPr kumimoji="0" lang="en-US" b="0"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rPr>
                <a:t>, establish minimum baseline requirements, or endorse alternative requirements as being at least as demanding</a:t>
              </a:r>
            </a:p>
            <a:p>
              <a:pPr marL="285750" indent="-285750">
                <a:spcBef>
                  <a:spcPts val="600"/>
                </a:spcBef>
                <a:buFont typeface="Arial" panose="020B0604020202020204" pitchFamily="34" charset="0"/>
                <a:buChar char="•"/>
                <a:defRPr/>
              </a:pPr>
              <a:r>
                <a:rPr kumimoji="0" lang="en-US" b="0"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rPr>
                <a:t>Further guidance is needed for “at least as demanding” but i</a:t>
              </a:r>
              <a:r>
                <a:rPr lang="en-US" err="1">
                  <a:solidFill>
                    <a:srgbClr val="0070C0"/>
                  </a:solidFill>
                  <a:latin typeface="Arial" panose="020B0604020202020204" pitchFamily="34" charset="0"/>
                  <a:cs typeface="Arial" panose="020B0604020202020204" pitchFamily="34" charset="0"/>
                </a:rPr>
                <a:t>mportant</a:t>
              </a:r>
              <a:r>
                <a:rPr lang="en-US">
                  <a:solidFill>
                    <a:srgbClr val="0070C0"/>
                  </a:solidFill>
                  <a:latin typeface="Arial" panose="020B0604020202020204" pitchFamily="34" charset="0"/>
                  <a:cs typeface="Arial" panose="020B0604020202020204" pitchFamily="34" charset="0"/>
                </a:rPr>
                <a:t> to highlight key decision makers are regulators or other relevant authority such as NSS</a:t>
              </a:r>
            </a:p>
            <a:p>
              <a:pPr marL="285750" indent="-285750">
                <a:spcBef>
                  <a:spcPts val="600"/>
                </a:spcBef>
                <a:buFont typeface="Arial" panose="020B0604020202020204" pitchFamily="34" charset="0"/>
                <a:buChar char="•"/>
                <a:defRPr/>
              </a:pPr>
              <a:endParaRPr kumimoji="0" lang="en-US" b="0"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endParaRPr>
            </a:p>
            <a:p>
              <a:pPr marL="285750" marR="0" lvl="0" indent="-285750"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b="0"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endParaRPr>
            </a:p>
          </p:txBody>
        </p:sp>
        <p:sp>
          <p:nvSpPr>
            <p:cNvPr id="8" name="Rectangle: Rounded Corners 7">
              <a:extLst>
                <a:ext uri="{FF2B5EF4-FFF2-40B4-BE49-F238E27FC236}">
                  <a16:creationId xmlns:a16="http://schemas.microsoft.com/office/drawing/2014/main" id="{28588D87-A714-27FC-E550-F0CF1DF9AB93}"/>
                </a:ext>
              </a:extLst>
            </p:cNvPr>
            <p:cNvSpPr/>
            <p:nvPr/>
          </p:nvSpPr>
          <p:spPr>
            <a:xfrm>
              <a:off x="494954" y="3893331"/>
              <a:ext cx="4942541" cy="215985"/>
            </a:xfrm>
            <a:prstGeom prst="roundRect">
              <a:avLst/>
            </a:prstGeom>
            <a:solidFill>
              <a:srgbClr val="4472C4"/>
            </a:solidFill>
            <a:ln w="57150" cap="flat" cmpd="sng" algn="ctr">
              <a:solidFill>
                <a:srgbClr val="0070C0"/>
              </a:solidFill>
              <a:prstDash val="solid"/>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chemeClr val="bg1"/>
                  </a:solidFill>
                  <a:effectLst/>
                  <a:uLnTx/>
                  <a:uFillTx/>
                  <a:latin typeface="Arial"/>
                  <a:ea typeface="+mn-ea"/>
                  <a:cs typeface="Arial"/>
                </a:rPr>
                <a:t>Highlights from comments on ED-5000</a:t>
              </a:r>
            </a:p>
          </p:txBody>
        </p:sp>
      </p:grpSp>
      <p:grpSp>
        <p:nvGrpSpPr>
          <p:cNvPr id="5" name="Group 4">
            <a:extLst>
              <a:ext uri="{FF2B5EF4-FFF2-40B4-BE49-F238E27FC236}">
                <a16:creationId xmlns:a16="http://schemas.microsoft.com/office/drawing/2014/main" id="{E2B6AC39-EC11-17D7-FEA6-4A93B4F54722}"/>
              </a:ext>
            </a:extLst>
          </p:cNvPr>
          <p:cNvGrpSpPr/>
          <p:nvPr/>
        </p:nvGrpSpPr>
        <p:grpSpPr>
          <a:xfrm>
            <a:off x="5981354" y="4111082"/>
            <a:ext cx="5864487" cy="2581818"/>
            <a:chOff x="6367929" y="4393844"/>
            <a:chExt cx="5486400" cy="2083250"/>
          </a:xfrm>
        </p:grpSpPr>
        <p:sp>
          <p:nvSpPr>
            <p:cNvPr id="10" name="Rectangle: Rounded Corners 9">
              <a:extLst>
                <a:ext uri="{FF2B5EF4-FFF2-40B4-BE49-F238E27FC236}">
                  <a16:creationId xmlns:a16="http://schemas.microsoft.com/office/drawing/2014/main" id="{ED0634AD-DE46-32E8-BFB4-75BAC9003971}"/>
                </a:ext>
              </a:extLst>
            </p:cNvPr>
            <p:cNvSpPr/>
            <p:nvPr/>
          </p:nvSpPr>
          <p:spPr>
            <a:xfrm>
              <a:off x="6367929" y="4530889"/>
              <a:ext cx="5486400" cy="1946205"/>
            </a:xfrm>
            <a:prstGeom prst="roundRect">
              <a:avLst/>
            </a:prstGeom>
            <a:noFill/>
            <a:ln w="57150">
              <a:solidFill>
                <a:srgbClr val="00B0F0"/>
              </a:solidFill>
            </a:ln>
          </p:spPr>
          <p:style>
            <a:lnRef idx="1">
              <a:schemeClr val="accent1"/>
            </a:lnRef>
            <a:fillRef idx="3">
              <a:schemeClr val="accent1"/>
            </a:fillRef>
            <a:effectRef idx="2">
              <a:schemeClr val="accent1"/>
            </a:effectRef>
            <a:fontRef idx="minor">
              <a:schemeClr val="lt1"/>
            </a:fontRef>
          </p:style>
          <p:txBody>
            <a:bodyPr rtlCol="0" anchor="t" anchorCtr="0"/>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endParaRPr>
            </a:p>
            <a:p>
              <a:pPr marL="283464" marR="0" lvl="0" indent="-283464" defTabSz="914400" rtl="0" eaLnBrk="1" fontAlgn="auto" latinLnBrk="0" hangingPunct="1">
                <a:spcBef>
                  <a:spcPts val="600"/>
                </a:spcBef>
                <a:spcAft>
                  <a:spcPts val="0"/>
                </a:spcAft>
                <a:buClrTx/>
                <a:buSzTx/>
                <a:buFont typeface="Arial" panose="020B0604020202020204" pitchFamily="34" charset="0"/>
                <a:buChar char="•"/>
                <a:tabLst/>
                <a:defRPr/>
              </a:pPr>
              <a:r>
                <a:rPr lang="en-GB">
                  <a:solidFill>
                    <a:srgbClr val="0070C0"/>
                  </a:solidFill>
                  <a:latin typeface="Arial" panose="020B0604020202020204" pitchFamily="34" charset="0"/>
                  <a:cs typeface="Arial" panose="020B0604020202020204" pitchFamily="34" charset="0"/>
                </a:rPr>
                <a:t>Hierarchy for determining “at least as demanding” RER to mirror QM:</a:t>
              </a:r>
            </a:p>
            <a:p>
              <a:pPr lvl="1" indent="-228600">
                <a:spcBef>
                  <a:spcPts val="600"/>
                </a:spcBef>
                <a:buFont typeface="Arial" panose="020B0604020202020204" pitchFamily="34" charset="0"/>
                <a:buChar char="•"/>
                <a:defRPr/>
              </a:pPr>
              <a:r>
                <a:rPr lang="en-GB">
                  <a:solidFill>
                    <a:srgbClr val="0070C0"/>
                  </a:solidFill>
                  <a:latin typeface="Arial" panose="020B0604020202020204" pitchFamily="34" charset="0"/>
                  <a:cs typeface="Arial" panose="020B0604020202020204" pitchFamily="34" charset="0"/>
                </a:rPr>
                <a:t>IESBA Code</a:t>
              </a:r>
            </a:p>
            <a:p>
              <a:pPr lvl="1" indent="-228600">
                <a:spcBef>
                  <a:spcPts val="600"/>
                </a:spcBef>
                <a:buFont typeface="Arial" panose="020B0604020202020204" pitchFamily="34" charset="0"/>
                <a:buChar char="•"/>
                <a:defRPr/>
              </a:pPr>
              <a:r>
                <a:rPr lang="en-GB">
                  <a:solidFill>
                    <a:srgbClr val="0070C0"/>
                  </a:solidFill>
                  <a:latin typeface="Arial" panose="020B0604020202020204" pitchFamily="34" charset="0"/>
                  <a:cs typeface="Arial" panose="020B0604020202020204" pitchFamily="34" charset="0"/>
                </a:rPr>
                <a:t>Appropriate authority determination</a:t>
              </a:r>
            </a:p>
            <a:p>
              <a:pPr lvl="1" indent="-228600">
                <a:spcBef>
                  <a:spcPts val="600"/>
                </a:spcBef>
                <a:buFont typeface="Arial" panose="020B0604020202020204" pitchFamily="34" charset="0"/>
                <a:buChar char="•"/>
                <a:defRPr/>
              </a:pPr>
              <a:r>
                <a:rPr lang="en-GB">
                  <a:solidFill>
                    <a:srgbClr val="0070C0"/>
                  </a:solidFill>
                  <a:latin typeface="Arial" panose="020B0604020202020204" pitchFamily="34" charset="0"/>
                  <a:cs typeface="Arial" panose="020B0604020202020204" pitchFamily="34" charset="0"/>
                </a:rPr>
                <a:t>Only if above not relevant: firm determination</a:t>
              </a:r>
            </a:p>
            <a:p>
              <a:pPr indent="-228600">
                <a:spcBef>
                  <a:spcPts val="600"/>
                </a:spcBef>
                <a:buFont typeface="Arial" panose="020B0604020202020204" pitchFamily="34" charset="0"/>
                <a:buChar char="•"/>
                <a:defRPr/>
              </a:pPr>
              <a:r>
                <a:rPr lang="en-GB">
                  <a:solidFill>
                    <a:srgbClr val="0070C0"/>
                  </a:solidFill>
                  <a:latin typeface="Arial" panose="020B0604020202020204" pitchFamily="34" charset="0"/>
                  <a:cs typeface="Arial" panose="020B0604020202020204" pitchFamily="34" charset="0"/>
                </a:rPr>
                <a:t>Further AM on “at least as demanding”</a:t>
              </a:r>
            </a:p>
            <a:p>
              <a:pPr marL="740664" lvl="1" indent="-283464" algn="just">
                <a:spcBef>
                  <a:spcPts val="600"/>
                </a:spcBef>
                <a:buFont typeface="Arial" panose="020B0604020202020204" pitchFamily="34" charset="0"/>
                <a:buChar char="•"/>
                <a:defRPr/>
              </a:pPr>
              <a:endParaRPr lang="en-GB">
                <a:solidFill>
                  <a:srgbClr val="0070C0"/>
                </a:solidFill>
                <a:latin typeface="Arial" panose="020B0604020202020204" pitchFamily="34" charset="0"/>
                <a:cs typeface="Arial" panose="020B0604020202020204" pitchFamily="34" charset="0"/>
              </a:endParaRPr>
            </a:p>
          </p:txBody>
        </p:sp>
        <p:sp>
          <p:nvSpPr>
            <p:cNvPr id="11" name="Rectangle: Rounded Corners 10">
              <a:extLst>
                <a:ext uri="{FF2B5EF4-FFF2-40B4-BE49-F238E27FC236}">
                  <a16:creationId xmlns:a16="http://schemas.microsoft.com/office/drawing/2014/main" id="{F0E74CA2-BBB3-961D-BE01-6BF857D1B8B9}"/>
                </a:ext>
              </a:extLst>
            </p:cNvPr>
            <p:cNvSpPr/>
            <p:nvPr/>
          </p:nvSpPr>
          <p:spPr>
            <a:xfrm>
              <a:off x="6648347" y="4393844"/>
              <a:ext cx="4942541" cy="439114"/>
            </a:xfrm>
            <a:prstGeom prst="roundRect">
              <a:avLst/>
            </a:prstGeom>
            <a:solidFill>
              <a:srgbClr val="00B0F0"/>
            </a:solidFill>
            <a:ln w="57150" cap="flat" cmpd="sng" algn="ctr">
              <a:solidFill>
                <a:srgbClr val="00B0F0"/>
              </a:solidFill>
              <a:prstDash val="solid"/>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prstClr val="black">
                      <a:lumMod val="75000"/>
                      <a:lumOff val="25000"/>
                    </a:prstClr>
                  </a:solidFill>
                  <a:effectLst/>
                  <a:uLnTx/>
                  <a:uFillTx/>
                  <a:latin typeface="Arial"/>
                  <a:ea typeface="+mn-ea"/>
                  <a:cs typeface="Arial"/>
                </a:rPr>
                <a:t>IAASB to Consider at June 2024 Meeting</a:t>
              </a:r>
            </a:p>
          </p:txBody>
        </p:sp>
      </p:grpSp>
      <p:sp>
        <p:nvSpPr>
          <p:cNvPr id="13" name="Rectangle 1">
            <a:extLst>
              <a:ext uri="{FF2B5EF4-FFF2-40B4-BE49-F238E27FC236}">
                <a16:creationId xmlns:a16="http://schemas.microsoft.com/office/drawing/2014/main" id="{C00706AE-F6BA-DCBF-15B9-8FE1E4BAD3B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sng" strike="noStrike" cap="none" normalizeH="0" baseline="0">
                <a:ln>
                  <a:noFill/>
                </a:ln>
                <a:solidFill>
                  <a:srgbClr val="008080"/>
                </a:solidFill>
                <a:effectLst/>
                <a:latin typeface="Arial" panose="020B0604020202020204" pitchFamily="34" charset="0"/>
                <a:ea typeface="Calibri" panose="020F0502020204030204" pitchFamily="34" charset="0"/>
                <a:cs typeface="Arial" panose="020B0604020202020204" pitchFamily="34" charset="0"/>
              </a:rPr>
              <a:t>appropriate authority</a:t>
            </a:r>
            <a:r>
              <a:rPr kumimoji="0" lang="en-US" altLang="en-US" sz="800" b="0" i="0" u="none" strike="noStrike" cap="none" normalizeH="0" baseline="0">
                <a:ln>
                  <a:noFill/>
                </a:ln>
                <a:solidFill>
                  <a:schemeClr val="tx1"/>
                </a:solidFill>
                <a:effectLst/>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1989065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5852E-5006-FC24-7FDA-6950935FF779}"/>
              </a:ext>
            </a:extLst>
          </p:cNvPr>
          <p:cNvSpPr>
            <a:spLocks noGrp="1"/>
          </p:cNvSpPr>
          <p:nvPr>
            <p:ph type="title"/>
          </p:nvPr>
        </p:nvSpPr>
        <p:spPr/>
        <p:txBody>
          <a:bodyPr>
            <a:normAutofit/>
          </a:bodyPr>
          <a:lstStyle/>
          <a:p>
            <a:r>
              <a:rPr lang="en-US" sz="3200">
                <a:latin typeface="+mj-lt"/>
              </a:rPr>
              <a:t>IAASB Update: Another Practitioner and Use of Term “Work”</a:t>
            </a:r>
          </a:p>
        </p:txBody>
      </p:sp>
      <p:sp>
        <p:nvSpPr>
          <p:cNvPr id="4" name="Slide Number Placeholder 3">
            <a:extLst>
              <a:ext uri="{FF2B5EF4-FFF2-40B4-BE49-F238E27FC236}">
                <a16:creationId xmlns:a16="http://schemas.microsoft.com/office/drawing/2014/main" id="{31920747-9A78-8E82-29AC-C195226A6557}"/>
              </a:ext>
            </a:extLst>
          </p:cNvPr>
          <p:cNvSpPr>
            <a:spLocks noGrp="1"/>
          </p:cNvSpPr>
          <p:nvPr>
            <p:ph type="sldNum" sz="quarter" idx="12"/>
          </p:nvPr>
        </p:nvSpPr>
        <p:spPr>
          <a:xfrm>
            <a:off x="7905136" y="6522078"/>
            <a:ext cx="3677264" cy="304412"/>
          </a:xfrm>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chemeClr val="bg1"/>
                </a:solidFill>
                <a:effectLst/>
                <a:uLnTx/>
                <a:uFillTx/>
                <a:latin typeface="Arial" panose="020B0604020202020204" pitchFamily="34" charset="0"/>
                <a:ea typeface="+mn-ea"/>
                <a:cs typeface="MS PGothic" charset="0"/>
              </a:rPr>
              <a:t>Page </a:t>
            </a:r>
            <a:fld id="{95158037-59F0-9C4B-B231-1C776117AADA}" type="slidenum">
              <a:rPr kumimoji="0" lang="en-US" sz="900" b="1" i="0" u="none" strike="noStrike" kern="1200" cap="none" spc="0" normalizeH="0" baseline="0" noProof="0" smtClean="0">
                <a:ln>
                  <a:noFill/>
                </a:ln>
                <a:solidFill>
                  <a:schemeClr val="bg1"/>
                </a:solidFill>
                <a:effectLst/>
                <a:uLnTx/>
                <a:uFillTx/>
                <a:latin typeface="Arial" panose="020B0604020202020204" pitchFamily="34" charset="0"/>
                <a:ea typeface="+mn-ea"/>
                <a:cs typeface="Arial" panose="020B0604020202020204" pitchFamily="34" charset="0"/>
              </a:rPr>
              <a:pPr marL="0" marR="0" lvl="0" indent="0" algn="r" defTabSz="457189" rtl="0" eaLnBrk="1" fontAlgn="auto" latinLnBrk="0" hangingPunct="1">
                <a:lnSpc>
                  <a:spcPct val="100000"/>
                </a:lnSpc>
                <a:spcBef>
                  <a:spcPts val="0"/>
                </a:spcBef>
                <a:spcAft>
                  <a:spcPts val="0"/>
                </a:spcAft>
                <a:buClrTx/>
                <a:buSzTx/>
                <a:buFontTx/>
                <a:buNone/>
                <a:tabLst/>
                <a:defRPr/>
              </a:pPr>
              <a:t>27</a:t>
            </a:fld>
            <a:endParaRPr kumimoji="0" lang="en-US" sz="900" b="1" i="0" u="none" strike="noStrike" kern="1200" cap="none" spc="0" normalizeH="0" baseline="0" noProof="0">
              <a:ln>
                <a:noFill/>
              </a:ln>
              <a:solidFill>
                <a:schemeClr val="bg1"/>
              </a:solidFill>
              <a:effectLst/>
              <a:uLnTx/>
              <a:uFillTx/>
              <a:latin typeface="Arial" panose="020B0604020202020204" pitchFamily="34" charset="0"/>
              <a:ea typeface="+mn-ea"/>
              <a:cs typeface="MS PGothic" charset="0"/>
            </a:endParaRPr>
          </a:p>
        </p:txBody>
      </p:sp>
      <p:sp>
        <p:nvSpPr>
          <p:cNvPr id="18" name="Rectangle: Rounded Corners 17">
            <a:extLst>
              <a:ext uri="{FF2B5EF4-FFF2-40B4-BE49-F238E27FC236}">
                <a16:creationId xmlns:a16="http://schemas.microsoft.com/office/drawing/2014/main" id="{5910547C-459D-93A1-60B9-06512F55AE23}"/>
              </a:ext>
            </a:extLst>
          </p:cNvPr>
          <p:cNvSpPr/>
          <p:nvPr/>
        </p:nvSpPr>
        <p:spPr>
          <a:xfrm>
            <a:off x="223024" y="1215473"/>
            <a:ext cx="11708781" cy="775837"/>
          </a:xfrm>
          <a:prstGeom prst="roundRect">
            <a:avLst/>
          </a:prstGeom>
          <a:noFill/>
          <a:ln w="28575">
            <a:noFill/>
            <a:prstDash val="dash"/>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12" name="Group 11">
            <a:extLst>
              <a:ext uri="{FF2B5EF4-FFF2-40B4-BE49-F238E27FC236}">
                <a16:creationId xmlns:a16="http://schemas.microsoft.com/office/drawing/2014/main" id="{06108435-F73F-7DD1-B9BA-DB243A721E1A}"/>
              </a:ext>
            </a:extLst>
          </p:cNvPr>
          <p:cNvGrpSpPr/>
          <p:nvPr/>
        </p:nvGrpSpPr>
        <p:grpSpPr>
          <a:xfrm>
            <a:off x="5889171" y="1285979"/>
            <a:ext cx="6079806" cy="2796327"/>
            <a:chOff x="6354090" y="1201536"/>
            <a:chExt cx="5599815" cy="3152214"/>
          </a:xfrm>
        </p:grpSpPr>
        <p:sp>
          <p:nvSpPr>
            <p:cNvPr id="6" name="Rectangle: Rounded Corners 5">
              <a:extLst>
                <a:ext uri="{FF2B5EF4-FFF2-40B4-BE49-F238E27FC236}">
                  <a16:creationId xmlns:a16="http://schemas.microsoft.com/office/drawing/2014/main" id="{2E4F7B5C-2D6F-7C52-2AB5-013E8496DDF8}"/>
                </a:ext>
              </a:extLst>
            </p:cNvPr>
            <p:cNvSpPr/>
            <p:nvPr/>
          </p:nvSpPr>
          <p:spPr>
            <a:xfrm>
              <a:off x="6354090" y="1432826"/>
              <a:ext cx="5599815" cy="2920924"/>
            </a:xfrm>
            <a:prstGeom prst="roundRect">
              <a:avLst/>
            </a:prstGeom>
            <a:noFill/>
            <a:ln w="57150">
              <a:solidFill>
                <a:srgbClr val="00B0F0"/>
              </a:solidFill>
            </a:ln>
          </p:spPr>
          <p:style>
            <a:lnRef idx="1">
              <a:schemeClr val="accent1"/>
            </a:lnRef>
            <a:fillRef idx="3">
              <a:schemeClr val="accent1"/>
            </a:fillRef>
            <a:effectRef idx="2">
              <a:schemeClr val="accent1"/>
            </a:effectRef>
            <a:fontRef idx="minor">
              <a:schemeClr val="lt1"/>
            </a:fontRef>
          </p:style>
          <p:txBody>
            <a:bodyPr rtlCol="0" anchor="t" anchorCtr="0"/>
            <a:lstStyle/>
            <a:p>
              <a:pPr>
                <a:spcBef>
                  <a:spcPts val="600"/>
                </a:spcBef>
                <a:defRPr/>
              </a:pPr>
              <a:endParaRPr lang="en-US" sz="1100">
                <a:solidFill>
                  <a:srgbClr val="0070C0"/>
                </a:solidFill>
                <a:latin typeface="Arial" panose="020B0604020202020204" pitchFamily="34" charset="0"/>
                <a:cs typeface="Arial" panose="020B0604020202020204" pitchFamily="34" charset="0"/>
              </a:endParaRPr>
            </a:p>
            <a:p>
              <a:pPr marL="228600" indent="-22860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Supported:</a:t>
              </a:r>
            </a:p>
            <a:p>
              <a:pPr marL="568325" lvl="1" indent="-22225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New definition of another practitioner, that initially included “assurance work.”</a:t>
              </a:r>
            </a:p>
            <a:p>
              <a:pPr marL="568325" lvl="1" indent="-22225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Approach to obtaining evidence from using such work depends on whether sufficiently appropriately involved.</a:t>
              </a:r>
            </a:p>
            <a:p>
              <a:pPr marL="568325" lvl="1" indent="-22225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Conditional requirement re: “one-to-many” reports</a:t>
              </a:r>
            </a:p>
            <a:p>
              <a:pPr marL="228600" indent="-228600" algn="just">
                <a:spcBef>
                  <a:spcPts val="600"/>
                </a:spcBef>
                <a:buFont typeface="Arial" panose="020B0604020202020204" pitchFamily="34" charset="0"/>
                <a:buChar char="•"/>
                <a:defRPr/>
              </a:pPr>
              <a:endParaRPr lang="en-US">
                <a:solidFill>
                  <a:srgbClr val="0070C0"/>
                </a:solidFill>
                <a:latin typeface="Arial" panose="020B0604020202020204" pitchFamily="34" charset="0"/>
                <a:cs typeface="Arial" panose="020B0604020202020204" pitchFamily="34" charset="0"/>
              </a:endParaRPr>
            </a:p>
          </p:txBody>
        </p:sp>
        <p:sp>
          <p:nvSpPr>
            <p:cNvPr id="7" name="Rectangle: Rounded Corners 6">
              <a:extLst>
                <a:ext uri="{FF2B5EF4-FFF2-40B4-BE49-F238E27FC236}">
                  <a16:creationId xmlns:a16="http://schemas.microsoft.com/office/drawing/2014/main" id="{B5BDDB50-C4F3-488A-BDA5-2EBDA83EDDFE}"/>
                </a:ext>
              </a:extLst>
            </p:cNvPr>
            <p:cNvSpPr/>
            <p:nvPr/>
          </p:nvSpPr>
          <p:spPr>
            <a:xfrm>
              <a:off x="6736674" y="1201536"/>
              <a:ext cx="4716312" cy="462577"/>
            </a:xfrm>
            <a:prstGeom prst="roundRect">
              <a:avLst/>
            </a:prstGeom>
            <a:solidFill>
              <a:srgbClr val="00B0F0"/>
            </a:solidFill>
            <a:ln w="57150" cap="flat" cmpd="sng" algn="ctr">
              <a:solidFill>
                <a:srgbClr val="00B0F0"/>
              </a:solidFill>
              <a:prstDash val="solid"/>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prstClr val="black">
                      <a:lumMod val="75000"/>
                      <a:lumOff val="25000"/>
                    </a:prstClr>
                  </a:solidFill>
                  <a:effectLst/>
                  <a:uLnTx/>
                  <a:uFillTx/>
                  <a:latin typeface="Arial"/>
                  <a:ea typeface="+mn-ea"/>
                  <a:cs typeface="Arial"/>
                </a:rPr>
                <a:t>IAASB March 2024 Meeting</a:t>
              </a:r>
            </a:p>
          </p:txBody>
        </p:sp>
      </p:grpSp>
      <p:grpSp>
        <p:nvGrpSpPr>
          <p:cNvPr id="9" name="Group 8">
            <a:extLst>
              <a:ext uri="{FF2B5EF4-FFF2-40B4-BE49-F238E27FC236}">
                <a16:creationId xmlns:a16="http://schemas.microsoft.com/office/drawing/2014/main" id="{20C08671-736E-7C76-7895-74D33D5FC399}"/>
              </a:ext>
            </a:extLst>
          </p:cNvPr>
          <p:cNvGrpSpPr/>
          <p:nvPr/>
        </p:nvGrpSpPr>
        <p:grpSpPr>
          <a:xfrm>
            <a:off x="223024" y="1392728"/>
            <a:ext cx="5486400" cy="5129350"/>
            <a:chOff x="223024" y="3893331"/>
            <a:chExt cx="5486400" cy="2190228"/>
          </a:xfrm>
        </p:grpSpPr>
        <p:sp>
          <p:nvSpPr>
            <p:cNvPr id="3" name="Rectangle: Rounded Corners 2">
              <a:extLst>
                <a:ext uri="{FF2B5EF4-FFF2-40B4-BE49-F238E27FC236}">
                  <a16:creationId xmlns:a16="http://schemas.microsoft.com/office/drawing/2014/main" id="{3A38537D-B47B-1796-34A6-0E113D6EBF9F}"/>
                </a:ext>
              </a:extLst>
            </p:cNvPr>
            <p:cNvSpPr/>
            <p:nvPr/>
          </p:nvSpPr>
          <p:spPr>
            <a:xfrm>
              <a:off x="223024" y="3983717"/>
              <a:ext cx="5486400" cy="2099842"/>
            </a:xfrm>
            <a:prstGeom prst="roundRect">
              <a:avLst/>
            </a:prstGeom>
            <a:noFill/>
            <a:ln w="57150">
              <a:solidFill>
                <a:srgbClr val="4472C4"/>
              </a:solidFill>
            </a:ln>
          </p:spPr>
          <p:style>
            <a:lnRef idx="1">
              <a:schemeClr val="accent1"/>
            </a:lnRef>
            <a:fillRef idx="3">
              <a:schemeClr val="accent1"/>
            </a:fillRef>
            <a:effectRef idx="2">
              <a:schemeClr val="accent1"/>
            </a:effectRef>
            <a:fontRef idx="minor">
              <a:schemeClr val="lt1"/>
            </a:fontRef>
          </p:style>
          <p:txBody>
            <a:bodyPr rtlCol="0" anchor="t" anchorCtr="0"/>
            <a:lstStyle/>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GB" sz="14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285750" marR="0" lvl="0" indent="-285750" defTabSz="914400" rtl="0" eaLnBrk="1" fontAlgn="auto" latinLnBrk="0" hangingPunct="1">
                <a:lnSpc>
                  <a:spcPct val="100000"/>
                </a:lnSpc>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rPr>
                <a:t>Overall support for the requirements to evaluate the work of others. </a:t>
              </a:r>
            </a:p>
            <a:p>
              <a:pPr marL="285750" indent="-28575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Calls for a definition of “another practitioner” and examples to distinguish between a practitioner’s external expert versus another practitioner.</a:t>
              </a:r>
            </a:p>
            <a:p>
              <a:pPr marL="285750" marR="0" lvl="0" indent="-285750"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rPr>
                <a:t>Practical challenges in complying with the requirements for using the work of another practitioner, especially at value chain entities, and requests for clarifications on expected work effort. </a:t>
              </a:r>
            </a:p>
          </p:txBody>
        </p:sp>
        <p:sp>
          <p:nvSpPr>
            <p:cNvPr id="8" name="Rectangle: Rounded Corners 7">
              <a:extLst>
                <a:ext uri="{FF2B5EF4-FFF2-40B4-BE49-F238E27FC236}">
                  <a16:creationId xmlns:a16="http://schemas.microsoft.com/office/drawing/2014/main" id="{28588D87-A714-27FC-E550-F0CF1DF9AB93}"/>
                </a:ext>
              </a:extLst>
            </p:cNvPr>
            <p:cNvSpPr/>
            <p:nvPr/>
          </p:nvSpPr>
          <p:spPr>
            <a:xfrm>
              <a:off x="494954" y="3893331"/>
              <a:ext cx="4942541" cy="215985"/>
            </a:xfrm>
            <a:prstGeom prst="roundRect">
              <a:avLst/>
            </a:prstGeom>
            <a:solidFill>
              <a:srgbClr val="4472C4"/>
            </a:solidFill>
            <a:ln w="57150" cap="flat" cmpd="sng" algn="ctr">
              <a:solidFill>
                <a:srgbClr val="0070C0"/>
              </a:solidFill>
              <a:prstDash val="solid"/>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chemeClr val="bg1"/>
                  </a:solidFill>
                  <a:effectLst/>
                  <a:uLnTx/>
                  <a:uFillTx/>
                  <a:latin typeface="Arial"/>
                  <a:ea typeface="+mn-ea"/>
                  <a:cs typeface="Arial"/>
                </a:rPr>
                <a:t>Highlights from comments on ED-5000</a:t>
              </a:r>
            </a:p>
          </p:txBody>
        </p:sp>
      </p:grpSp>
      <p:grpSp>
        <p:nvGrpSpPr>
          <p:cNvPr id="5" name="Group 4">
            <a:extLst>
              <a:ext uri="{FF2B5EF4-FFF2-40B4-BE49-F238E27FC236}">
                <a16:creationId xmlns:a16="http://schemas.microsoft.com/office/drawing/2014/main" id="{E2B6AC39-EC11-17D7-FEA6-4A93B4F54722}"/>
              </a:ext>
            </a:extLst>
          </p:cNvPr>
          <p:cNvGrpSpPr/>
          <p:nvPr/>
        </p:nvGrpSpPr>
        <p:grpSpPr>
          <a:xfrm>
            <a:off x="5889170" y="4307766"/>
            <a:ext cx="6079806" cy="2389474"/>
            <a:chOff x="5897659" y="4688438"/>
            <a:chExt cx="5956669" cy="1782784"/>
          </a:xfrm>
        </p:grpSpPr>
        <p:sp>
          <p:nvSpPr>
            <p:cNvPr id="10" name="Rectangle: Rounded Corners 9">
              <a:extLst>
                <a:ext uri="{FF2B5EF4-FFF2-40B4-BE49-F238E27FC236}">
                  <a16:creationId xmlns:a16="http://schemas.microsoft.com/office/drawing/2014/main" id="{ED0634AD-DE46-32E8-BFB4-75BAC9003971}"/>
                </a:ext>
              </a:extLst>
            </p:cNvPr>
            <p:cNvSpPr/>
            <p:nvPr/>
          </p:nvSpPr>
          <p:spPr>
            <a:xfrm>
              <a:off x="5897659" y="4792790"/>
              <a:ext cx="5956669" cy="1678432"/>
            </a:xfrm>
            <a:prstGeom prst="roundRect">
              <a:avLst/>
            </a:prstGeom>
            <a:noFill/>
            <a:ln w="57150">
              <a:solidFill>
                <a:srgbClr val="00B0F0"/>
              </a:solidFill>
            </a:ln>
          </p:spPr>
          <p:style>
            <a:lnRef idx="1">
              <a:schemeClr val="accent1"/>
            </a:lnRef>
            <a:fillRef idx="3">
              <a:schemeClr val="accent1"/>
            </a:fillRef>
            <a:effectRef idx="2">
              <a:schemeClr val="accent1"/>
            </a:effectRef>
            <a:fontRef idx="minor">
              <a:schemeClr val="lt1"/>
            </a:fontRef>
          </p:style>
          <p:txBody>
            <a:bodyPr rtlCol="0" anchor="t" anchorCtr="0"/>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endParaRPr>
            </a:p>
            <a:p>
              <a:pPr marL="283464" marR="0" lvl="0" indent="-283464" defTabSz="914400" rtl="0" eaLnBrk="1" fontAlgn="auto" latinLnBrk="0" hangingPunct="1">
                <a:spcBef>
                  <a:spcPts val="600"/>
                </a:spcBef>
                <a:spcAft>
                  <a:spcPts val="0"/>
                </a:spcAft>
                <a:buClrTx/>
                <a:buSzTx/>
                <a:buFont typeface="Arial" panose="020B0604020202020204" pitchFamily="34" charset="0"/>
                <a:buChar char="•"/>
                <a:tabLst/>
                <a:defRPr/>
              </a:pPr>
              <a:r>
                <a:rPr lang="en-GB">
                  <a:solidFill>
                    <a:srgbClr val="0070C0"/>
                  </a:solidFill>
                  <a:latin typeface="Arial" panose="020B0604020202020204" pitchFamily="34" charset="0"/>
                  <a:cs typeface="Arial" panose="020B0604020202020204" pitchFamily="34" charset="0"/>
                </a:rPr>
                <a:t>“Assurance work” references replaced with “work” conducted by another practitioner to be consistent with other IAASB standards and recognise other work might be conducted (e.g., AUP).</a:t>
              </a:r>
            </a:p>
            <a:p>
              <a:pPr marL="283464" marR="0" lvl="0" indent="-283464" defTabSz="914400" rtl="0" eaLnBrk="1" fontAlgn="auto" latinLnBrk="0" hangingPunct="1">
                <a:spcBef>
                  <a:spcPts val="600"/>
                </a:spcBef>
                <a:spcAft>
                  <a:spcPts val="0"/>
                </a:spcAft>
                <a:buClrTx/>
                <a:buSzTx/>
                <a:buFont typeface="Arial" panose="020B0604020202020204" pitchFamily="34" charset="0"/>
                <a:buChar char="•"/>
                <a:tabLst/>
                <a:defRPr/>
              </a:pPr>
              <a:r>
                <a:rPr lang="en-US">
                  <a:solidFill>
                    <a:srgbClr val="0070C0"/>
                  </a:solidFill>
                  <a:latin typeface="Arial" panose="020B0604020202020204" pitchFamily="34" charset="0"/>
                  <a:cs typeface="Arial" panose="020B0604020202020204" pitchFamily="34" charset="0"/>
                </a:rPr>
                <a:t>The work may not be within an assurance engagement as defined in the IAASB standards.</a:t>
              </a:r>
              <a:endParaRPr lang="en-GB">
                <a:solidFill>
                  <a:srgbClr val="0070C0"/>
                </a:solidFill>
                <a:latin typeface="Arial" panose="020B0604020202020204" pitchFamily="34" charset="0"/>
                <a:cs typeface="Arial" panose="020B0604020202020204" pitchFamily="34" charset="0"/>
              </a:endParaRPr>
            </a:p>
          </p:txBody>
        </p:sp>
        <p:sp>
          <p:nvSpPr>
            <p:cNvPr id="11" name="Rectangle: Rounded Corners 10">
              <a:extLst>
                <a:ext uri="{FF2B5EF4-FFF2-40B4-BE49-F238E27FC236}">
                  <a16:creationId xmlns:a16="http://schemas.microsoft.com/office/drawing/2014/main" id="{F0E74CA2-BBB3-961D-BE01-6BF857D1B8B9}"/>
                </a:ext>
              </a:extLst>
            </p:cNvPr>
            <p:cNvSpPr/>
            <p:nvPr/>
          </p:nvSpPr>
          <p:spPr>
            <a:xfrm>
              <a:off x="6313037" y="4688438"/>
              <a:ext cx="5120572" cy="279221"/>
            </a:xfrm>
            <a:prstGeom prst="roundRect">
              <a:avLst/>
            </a:prstGeom>
            <a:solidFill>
              <a:srgbClr val="00B0F0"/>
            </a:solidFill>
            <a:ln w="57150" cap="flat" cmpd="sng" algn="ctr">
              <a:solidFill>
                <a:srgbClr val="00B0F0"/>
              </a:solidFill>
              <a:prstDash val="solid"/>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prstClr val="black">
                      <a:lumMod val="75000"/>
                      <a:lumOff val="25000"/>
                    </a:prstClr>
                  </a:solidFill>
                  <a:effectLst/>
                  <a:uLnTx/>
                  <a:uFillTx/>
                  <a:latin typeface="Arial"/>
                  <a:ea typeface="+mn-ea"/>
                  <a:cs typeface="Arial"/>
                </a:rPr>
                <a:t>IAASB to Consider at June 2024 Meeting</a:t>
              </a:r>
            </a:p>
          </p:txBody>
        </p:sp>
      </p:grpSp>
    </p:spTree>
    <p:extLst>
      <p:ext uri="{BB962C8B-B14F-4D97-AF65-F5344CB8AC3E}">
        <p14:creationId xmlns:p14="http://schemas.microsoft.com/office/powerpoint/2010/main" val="21578317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pic>
        <p:nvPicPr>
          <p:cNvPr id="6" name="Picture 5" descr="Stack of multicolored books">
            <a:extLst>
              <a:ext uri="{FF2B5EF4-FFF2-40B4-BE49-F238E27FC236}">
                <a16:creationId xmlns:a16="http://schemas.microsoft.com/office/drawing/2014/main" id="{3049293D-900E-86E8-4DC2-847C97099E64}"/>
              </a:ext>
            </a:extLst>
          </p:cNvPr>
          <p:cNvPicPr>
            <a:picLocks noChangeAspect="1"/>
          </p:cNvPicPr>
          <p:nvPr/>
        </p:nvPicPr>
        <p:blipFill rotWithShape="1">
          <a:blip r:embed="rId2" cstate="print">
            <a:alphaModFix amt="70000"/>
            <a:extLst>
              <a:ext uri="{28A0092B-C50C-407E-A947-70E740481C1C}">
                <a14:useLocalDpi xmlns:a14="http://schemas.microsoft.com/office/drawing/2010/main" val="0"/>
              </a:ext>
            </a:extLst>
          </a:blip>
          <a:srcRect b="-1"/>
          <a:stretch/>
        </p:blipFill>
        <p:spPr>
          <a:xfrm>
            <a:off x="20" y="1282"/>
            <a:ext cx="12191980" cy="6856718"/>
          </a:xfrm>
          <a:prstGeom prst="rect">
            <a:avLst/>
          </a:prstGeom>
        </p:spPr>
      </p:pic>
      <p:sp>
        <p:nvSpPr>
          <p:cNvPr id="2" name="Slide Number Placeholder 1">
            <a:extLst>
              <a:ext uri="{FF2B5EF4-FFF2-40B4-BE49-F238E27FC236}">
                <a16:creationId xmlns:a16="http://schemas.microsoft.com/office/drawing/2014/main" id="{7F570E75-A0DA-8A23-2DA5-05018381CBDC}"/>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A68F81FF-A8B7-8E49-9D5B-3CAD5ADFEE36}" type="slidenum">
              <a:rPr kumimoji="0" lang="en-US" sz="1200" b="0" i="0" u="none" strike="noStrike" kern="1200" cap="none" spc="0" normalizeH="0" baseline="0" noProof="0">
                <a:ln>
                  <a:noFill/>
                </a:ln>
                <a:solidFill>
                  <a:srgbClr val="FFFFFF"/>
                </a:solidFill>
                <a:effectLst/>
                <a:uLnTx/>
                <a:uFillTx/>
                <a:latin typeface="Times New Roman" panose="020206030504050203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28</a:t>
            </a:fld>
            <a:endParaRPr kumimoji="0" lang="en-US" sz="12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7" name="Rectangle: Rounded Corners 6">
            <a:extLst>
              <a:ext uri="{FF2B5EF4-FFF2-40B4-BE49-F238E27FC236}">
                <a16:creationId xmlns:a16="http://schemas.microsoft.com/office/drawing/2014/main" id="{55AFA990-78C9-99EC-6FD6-3748A54AB7C4}"/>
              </a:ext>
            </a:extLst>
          </p:cNvPr>
          <p:cNvSpPr/>
          <p:nvPr/>
        </p:nvSpPr>
        <p:spPr>
          <a:xfrm>
            <a:off x="1828800" y="2462542"/>
            <a:ext cx="7659231" cy="1672628"/>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chemeClr val="tx1"/>
                </a:solidFill>
                <a:effectLst/>
                <a:uLnTx/>
                <a:uFillTx/>
                <a:latin typeface="Arial" panose="020B0604020202020204"/>
                <a:ea typeface="+mn-ea"/>
                <a:cs typeface="+mn-cs"/>
              </a:rPr>
              <a:t>IESBA: </a:t>
            </a:r>
            <a:r>
              <a:rPr kumimoji="0" lang="en-US" sz="4000" b="1" i="0" u="none" strike="noStrike" kern="1200" cap="none" spc="0" normalizeH="0" baseline="0" noProof="0" dirty="0">
                <a:ln>
                  <a:noFill/>
                </a:ln>
                <a:solidFill>
                  <a:srgbClr val="494949"/>
                </a:solidFill>
                <a:effectLst/>
                <a:uLnTx/>
                <a:uFillTx/>
                <a:latin typeface="Arial" panose="020B0604020202020204"/>
                <a:ea typeface="+mn-ea"/>
                <a:cs typeface="+mn-cs"/>
              </a:rPr>
              <a:t>Other Matters</a:t>
            </a:r>
          </a:p>
        </p:txBody>
      </p:sp>
    </p:spTree>
    <p:extLst>
      <p:ext uri="{BB962C8B-B14F-4D97-AF65-F5344CB8AC3E}">
        <p14:creationId xmlns:p14="http://schemas.microsoft.com/office/powerpoint/2010/main" val="20275373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CE354E3-1C7A-0A58-0079-0DE3CAD9F1E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B2564070-1A43-A08A-2CEA-EA51772A894E}"/>
              </a:ext>
            </a:extLst>
          </p:cNvPr>
          <p:cNvSpPr>
            <a:spLocks noGrp="1"/>
          </p:cNvSpPr>
          <p:nvPr>
            <p:ph type="title"/>
          </p:nvPr>
        </p:nvSpPr>
        <p:spPr/>
        <p:txBody>
          <a:bodyPr anchor="ctr">
            <a:normAutofit/>
          </a:bodyPr>
          <a:lstStyle/>
          <a:p>
            <a:pPr algn="ctr"/>
            <a:r>
              <a:rPr lang="en-US" sz="3600">
                <a:latin typeface="+mj-lt"/>
              </a:rPr>
              <a:t>Scope of IIS in Part 5</a:t>
            </a:r>
          </a:p>
        </p:txBody>
      </p:sp>
    </p:spTree>
    <p:extLst>
      <p:ext uri="{BB962C8B-B14F-4D97-AF65-F5344CB8AC3E}">
        <p14:creationId xmlns:p14="http://schemas.microsoft.com/office/powerpoint/2010/main" val="31297710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descr="Stack of multicolored books">
            <a:extLst>
              <a:ext uri="{FF2B5EF4-FFF2-40B4-BE49-F238E27FC236}">
                <a16:creationId xmlns:a16="http://schemas.microsoft.com/office/drawing/2014/main" id="{3049293D-900E-86E8-4DC2-847C97099E64}"/>
              </a:ext>
            </a:extLst>
          </p:cNvPr>
          <p:cNvPicPr>
            <a:picLocks noChangeAspect="1"/>
          </p:cNvPicPr>
          <p:nvPr/>
        </p:nvPicPr>
        <p:blipFill rotWithShape="1">
          <a:blip r:embed="rId2" cstate="print">
            <a:alphaModFix amt="70000"/>
            <a:extLst>
              <a:ext uri="{28A0092B-C50C-407E-A947-70E740481C1C}">
                <a14:useLocalDpi xmlns:a14="http://schemas.microsoft.com/office/drawing/2010/main" val="0"/>
              </a:ext>
            </a:extLst>
          </a:blip>
          <a:srcRect b="-1"/>
          <a:stretch/>
        </p:blipFill>
        <p:spPr>
          <a:xfrm>
            <a:off x="20" y="1282"/>
            <a:ext cx="12191980" cy="6856718"/>
          </a:xfrm>
          <a:prstGeom prst="rect">
            <a:avLst/>
          </a:prstGeom>
        </p:spPr>
      </p:pic>
      <p:sp>
        <p:nvSpPr>
          <p:cNvPr id="2" name="Slide Number Placeholder 1">
            <a:extLst>
              <a:ext uri="{FF2B5EF4-FFF2-40B4-BE49-F238E27FC236}">
                <a16:creationId xmlns:a16="http://schemas.microsoft.com/office/drawing/2014/main" id="{7F570E75-A0DA-8A23-2DA5-05018381CBDC}"/>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A68F81FF-A8B7-8E49-9D5B-3CAD5ADFEE36}" type="slidenum">
              <a:rPr lang="en-US">
                <a:solidFill>
                  <a:srgbClr val="FFFFFF"/>
                </a:solidFill>
                <a:latin typeface="+mn-lt"/>
              </a:rPr>
              <a:pPr>
                <a:spcAft>
                  <a:spcPts val="600"/>
                </a:spcAft>
              </a:pPr>
              <a:t>3</a:t>
            </a:fld>
            <a:endParaRPr lang="en-US">
              <a:solidFill>
                <a:srgbClr val="FFFFFF"/>
              </a:solidFill>
              <a:latin typeface="+mn-lt"/>
            </a:endParaRPr>
          </a:p>
        </p:txBody>
      </p:sp>
      <p:sp>
        <p:nvSpPr>
          <p:cNvPr id="7" name="Rectangle: Rounded Corners 6">
            <a:extLst>
              <a:ext uri="{FF2B5EF4-FFF2-40B4-BE49-F238E27FC236}">
                <a16:creationId xmlns:a16="http://schemas.microsoft.com/office/drawing/2014/main" id="{55AFA990-78C9-99EC-6FD6-3748A54AB7C4}"/>
              </a:ext>
            </a:extLst>
          </p:cNvPr>
          <p:cNvSpPr/>
          <p:nvPr/>
        </p:nvSpPr>
        <p:spPr>
          <a:xfrm>
            <a:off x="1828800" y="2462542"/>
            <a:ext cx="7659231" cy="1672628"/>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tx1"/>
                </a:solidFill>
                <a:latin typeface="+mj-lt"/>
              </a:rPr>
              <a:t>Matters for Coordination</a:t>
            </a:r>
          </a:p>
        </p:txBody>
      </p:sp>
    </p:spTree>
    <p:extLst>
      <p:ext uri="{BB962C8B-B14F-4D97-AF65-F5344CB8AC3E}">
        <p14:creationId xmlns:p14="http://schemas.microsoft.com/office/powerpoint/2010/main" val="20543778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705057-7671-9876-5BC0-5B1E5EBC6FD8}"/>
              </a:ext>
            </a:extLst>
          </p:cNvPr>
          <p:cNvSpPr>
            <a:spLocks noGrp="1"/>
          </p:cNvSpPr>
          <p:nvPr>
            <p:ph type="title"/>
          </p:nvPr>
        </p:nvSpPr>
        <p:spPr/>
        <p:txBody>
          <a:bodyPr>
            <a:normAutofit/>
          </a:bodyPr>
          <a:lstStyle/>
          <a:p>
            <a:r>
              <a:rPr lang="en-US" sz="3600">
                <a:latin typeface="+mj-lt"/>
              </a:rPr>
              <a:t>IOSCO’s Comment on Scope of IIS in Part 5 </a:t>
            </a:r>
          </a:p>
        </p:txBody>
      </p:sp>
      <p:sp>
        <p:nvSpPr>
          <p:cNvPr id="3" name="Content Placeholder 2">
            <a:extLst>
              <a:ext uri="{FF2B5EF4-FFF2-40B4-BE49-F238E27FC236}">
                <a16:creationId xmlns:a16="http://schemas.microsoft.com/office/drawing/2014/main" id="{7F2250E4-E677-DD35-188F-F844EAD29DEC}"/>
              </a:ext>
            </a:extLst>
          </p:cNvPr>
          <p:cNvSpPr>
            <a:spLocks noGrp="1"/>
          </p:cNvSpPr>
          <p:nvPr>
            <p:ph idx="1"/>
          </p:nvPr>
        </p:nvSpPr>
        <p:spPr>
          <a:xfrm>
            <a:off x="923925" y="1395054"/>
            <a:ext cx="6734174" cy="5204921"/>
          </a:xfrm>
        </p:spPr>
        <p:txBody>
          <a:bodyPr>
            <a:noAutofit/>
          </a:bodyPr>
          <a:lstStyle/>
          <a:p>
            <a:pPr>
              <a:lnSpc>
                <a:spcPts val="2880"/>
              </a:lnSpc>
              <a:spcBef>
                <a:spcPts val="600"/>
              </a:spcBef>
              <a:spcAft>
                <a:spcPts val="600"/>
              </a:spcAft>
            </a:pPr>
            <a:r>
              <a:rPr lang="en-US" sz="2400">
                <a:solidFill>
                  <a:schemeClr val="tx1"/>
                </a:solidFill>
                <a:latin typeface="+mj-lt"/>
              </a:rPr>
              <a:t>IOSCO supports Part 5 to apply to SAEs that have the same level of public interest as audits of financial statements </a:t>
            </a:r>
          </a:p>
          <a:p>
            <a:pPr lvl="1">
              <a:lnSpc>
                <a:spcPts val="2880"/>
              </a:lnSpc>
              <a:spcBef>
                <a:spcPts val="600"/>
              </a:spcBef>
              <a:spcAft>
                <a:spcPts val="600"/>
              </a:spcAft>
            </a:pPr>
            <a:r>
              <a:rPr lang="en-US" sz="2000">
                <a:solidFill>
                  <a:schemeClr val="tx1"/>
                </a:solidFill>
                <a:latin typeface="+mj-lt"/>
              </a:rPr>
              <a:t>Proposal to extend scope of IIS in Part 5</a:t>
            </a:r>
          </a:p>
          <a:p>
            <a:pPr lvl="1">
              <a:lnSpc>
                <a:spcPts val="2880"/>
              </a:lnSpc>
              <a:spcBef>
                <a:spcPts val="600"/>
              </a:spcBef>
              <a:spcAft>
                <a:spcPts val="1200"/>
              </a:spcAft>
            </a:pPr>
            <a:r>
              <a:rPr lang="en-US" sz="2000">
                <a:solidFill>
                  <a:schemeClr val="tx1"/>
                </a:solidFill>
                <a:latin typeface="+mj-lt"/>
              </a:rPr>
              <a:t>Any assurance engagement over sustainability information required to be provided in accordance with law or regulation should be subject to the IIS, not only information reported in accordance with a general-purpose framework</a:t>
            </a:r>
          </a:p>
          <a:p>
            <a:pPr>
              <a:lnSpc>
                <a:spcPts val="2880"/>
              </a:lnSpc>
              <a:spcBef>
                <a:spcPts val="600"/>
              </a:spcBef>
              <a:spcAft>
                <a:spcPts val="1200"/>
              </a:spcAft>
            </a:pPr>
            <a:r>
              <a:rPr lang="en-US" sz="2400">
                <a:solidFill>
                  <a:schemeClr val="tx1"/>
                </a:solidFill>
                <a:latin typeface="+mj-lt"/>
              </a:rPr>
              <a:t>No significant concerns regarding the proposed scope of the IIS in Part 5 from others</a:t>
            </a:r>
            <a:endParaRPr lang="en-US" sz="2000">
              <a:solidFill>
                <a:schemeClr val="tx1"/>
              </a:solidFill>
              <a:latin typeface="+mj-lt"/>
            </a:endParaRPr>
          </a:p>
          <a:p>
            <a:endParaRPr lang="en-US"/>
          </a:p>
        </p:txBody>
      </p:sp>
      <p:sp>
        <p:nvSpPr>
          <p:cNvPr id="4" name="Slide Number Placeholder 3">
            <a:extLst>
              <a:ext uri="{FF2B5EF4-FFF2-40B4-BE49-F238E27FC236}">
                <a16:creationId xmlns:a16="http://schemas.microsoft.com/office/drawing/2014/main" id="{3F5A1B1E-7344-9617-90D8-86B9AB5BB233}"/>
              </a:ext>
            </a:extLst>
          </p:cNvPr>
          <p:cNvSpPr>
            <a:spLocks noGrp="1"/>
          </p:cNvSpPr>
          <p:nvPr>
            <p:ph type="sldNum" sz="quarter" idx="12"/>
          </p:nvPr>
        </p:nvSpPr>
        <p:spPr/>
        <p:txBody>
          <a:bodyPr/>
          <a:lstStyle/>
          <a:p>
            <a:fld id="{A68F81FF-A8B7-8E49-9D5B-3CAD5ADFEE36}" type="slidenum">
              <a:rPr lang="en-US" smtClean="0"/>
              <a:pPr/>
              <a:t>30</a:t>
            </a:fld>
            <a:endParaRPr lang="en-US"/>
          </a:p>
        </p:txBody>
      </p:sp>
      <p:sp>
        <p:nvSpPr>
          <p:cNvPr id="7" name="TextBox 6">
            <a:extLst>
              <a:ext uri="{FF2B5EF4-FFF2-40B4-BE49-F238E27FC236}">
                <a16:creationId xmlns:a16="http://schemas.microsoft.com/office/drawing/2014/main" id="{F9A6149E-BD65-270B-C16D-1DF1D8E1A8F1}"/>
              </a:ext>
            </a:extLst>
          </p:cNvPr>
          <p:cNvSpPr txBox="1"/>
          <p:nvPr/>
        </p:nvSpPr>
        <p:spPr>
          <a:xfrm>
            <a:off x="8524875" y="1819275"/>
            <a:ext cx="3362325" cy="3829050"/>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
        <p:nvSpPr>
          <p:cNvPr id="10" name="Rectangle 9">
            <a:extLst>
              <a:ext uri="{FF2B5EF4-FFF2-40B4-BE49-F238E27FC236}">
                <a16:creationId xmlns:a16="http://schemas.microsoft.com/office/drawing/2014/main" id="{18564975-7E90-2144-1284-A90358C3EA77}"/>
              </a:ext>
            </a:extLst>
          </p:cNvPr>
          <p:cNvSpPr/>
          <p:nvPr/>
        </p:nvSpPr>
        <p:spPr>
          <a:xfrm>
            <a:off x="8153400" y="1666875"/>
            <a:ext cx="3448050" cy="39814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auto" latinLnBrk="0" hangingPunct="1">
              <a:lnSpc>
                <a:spcPct val="100000"/>
              </a:lnSpc>
              <a:spcBef>
                <a:spcPts val="600"/>
              </a:spcBef>
              <a:spcAft>
                <a:spcPts val="600"/>
              </a:spcAft>
              <a:buClrTx/>
              <a:buSzTx/>
              <a:buFont typeface="+mj-lt"/>
              <a:buAutoNum type="alphaLcParenR"/>
              <a:tabLst/>
              <a:defRPr/>
            </a:pPr>
            <a:r>
              <a:rPr kumimoji="0" lang="en-US" sz="2000" b="0" i="0" u="none" strike="noStrike" kern="1200" cap="none" spc="0" normalizeH="0" baseline="0" noProof="0">
                <a:ln>
                  <a:noFill/>
                </a:ln>
                <a:solidFill>
                  <a:srgbClr val="494949"/>
                </a:solidFill>
                <a:effectLst/>
                <a:uLnTx/>
                <a:uFillTx/>
                <a:latin typeface="Arial" panose="020B0604020202020204"/>
                <a:ea typeface="+mn-ea"/>
                <a:cs typeface="+mn-cs"/>
              </a:rPr>
              <a:t>Reported in accordance with a general-purpose framework; </a:t>
            </a:r>
            <a:r>
              <a:rPr kumimoji="0" lang="en-US" sz="2000" b="0" i="0" u="none" strike="noStrike" kern="1200" cap="none" spc="0" normalizeH="0" baseline="0" noProof="0">
                <a:ln>
                  <a:noFill/>
                </a:ln>
                <a:solidFill>
                  <a:srgbClr val="FF0000"/>
                </a:solidFill>
                <a:effectLst/>
                <a:uLnTx/>
                <a:uFillTx/>
                <a:latin typeface="Arial" panose="020B0604020202020204"/>
                <a:ea typeface="+mn-ea"/>
                <a:cs typeface="+mn-cs"/>
              </a:rPr>
              <a:t>and/or </a:t>
            </a:r>
          </a:p>
          <a:p>
            <a:pPr marL="342900" marR="0" lvl="0" indent="-342900" algn="l" defTabSz="914400" rtl="0" eaLnBrk="1" fontAlgn="auto" latinLnBrk="0" hangingPunct="1">
              <a:lnSpc>
                <a:spcPct val="100000"/>
              </a:lnSpc>
              <a:spcBef>
                <a:spcPts val="600"/>
              </a:spcBef>
              <a:spcAft>
                <a:spcPts val="600"/>
              </a:spcAft>
              <a:buClrTx/>
              <a:buSzTx/>
              <a:buFont typeface="+mj-lt"/>
              <a:buAutoNum type="alphaLcParenR"/>
              <a:tabLst/>
              <a:defRPr/>
            </a:pPr>
            <a:r>
              <a:rPr kumimoji="0" lang="en-US" sz="2000" b="0" i="0" u="none" strike="noStrike" kern="1200" cap="none" spc="0" normalizeH="0" baseline="0" noProof="0">
                <a:ln>
                  <a:noFill/>
                </a:ln>
                <a:solidFill>
                  <a:srgbClr val="494949"/>
                </a:solidFill>
                <a:effectLst/>
                <a:uLnTx/>
                <a:uFillTx/>
                <a:latin typeface="Arial" panose="020B0604020202020204"/>
                <a:ea typeface="+mn-ea"/>
                <a:cs typeface="+mn-cs"/>
              </a:rPr>
              <a:t>Required to be provided in accordance with law or regulation; </a:t>
            </a:r>
            <a:r>
              <a:rPr kumimoji="0" lang="en-US" sz="2000" b="0" i="0" u="none" strike="noStrike" kern="1200" cap="none" spc="0" normalizeH="0" baseline="0" noProof="0">
                <a:ln>
                  <a:noFill/>
                </a:ln>
                <a:solidFill>
                  <a:srgbClr val="FF0000"/>
                </a:solidFill>
                <a:effectLst/>
                <a:uLnTx/>
                <a:uFillTx/>
                <a:latin typeface="Arial" panose="020B0604020202020204"/>
                <a:ea typeface="+mn-ea"/>
                <a:cs typeface="+mn-cs"/>
              </a:rPr>
              <a:t>and/or </a:t>
            </a:r>
          </a:p>
          <a:p>
            <a:pPr marL="342900" marR="0" lvl="0" indent="-342900" algn="l" defTabSz="914400" rtl="0" eaLnBrk="1" fontAlgn="auto" latinLnBrk="0" hangingPunct="1">
              <a:lnSpc>
                <a:spcPct val="100000"/>
              </a:lnSpc>
              <a:spcBef>
                <a:spcPts val="600"/>
              </a:spcBef>
              <a:spcAft>
                <a:spcPts val="600"/>
              </a:spcAft>
              <a:buClrTx/>
              <a:buSzTx/>
              <a:buFont typeface="+mj-lt"/>
              <a:buAutoNum type="alphaLcParenR"/>
              <a:tabLst/>
              <a:defRPr/>
            </a:pPr>
            <a:r>
              <a:rPr kumimoji="0" lang="en-US" sz="2000" b="0" i="0" u="none" strike="noStrike" kern="1200" cap="none" spc="0" normalizeH="0" baseline="0" noProof="0">
                <a:ln>
                  <a:noFill/>
                </a:ln>
                <a:solidFill>
                  <a:srgbClr val="494949"/>
                </a:solidFill>
                <a:effectLst/>
                <a:uLnTx/>
                <a:uFillTx/>
                <a:latin typeface="Arial" panose="020B0604020202020204"/>
                <a:ea typeface="+mn-ea"/>
                <a:cs typeface="+mn-cs"/>
              </a:rPr>
              <a:t>Publicly disclosed to support decision-making by investors or other stakeholders.</a:t>
            </a:r>
          </a:p>
        </p:txBody>
      </p:sp>
    </p:spTree>
    <p:extLst>
      <p:ext uri="{BB962C8B-B14F-4D97-AF65-F5344CB8AC3E}">
        <p14:creationId xmlns:p14="http://schemas.microsoft.com/office/powerpoint/2010/main" val="31259032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9BF66DF-8011-5FF0-FAF4-C868562209BA}"/>
              </a:ext>
            </a:extLst>
          </p:cNvPr>
          <p:cNvSpPr>
            <a:spLocks noGrp="1"/>
          </p:cNvSpPr>
          <p:nvPr>
            <p:ph sz="half" idx="2"/>
          </p:nvPr>
        </p:nvSpPr>
        <p:spPr>
          <a:xfrm>
            <a:off x="942884" y="2523035"/>
            <a:ext cx="5658638" cy="2105828"/>
          </a:xfrm>
        </p:spPr>
        <p:txBody>
          <a:bodyPr/>
          <a:lstStyle/>
          <a:p>
            <a:pPr marL="0" marR="0" lvl="0" indent="0" algn="ctr" defTabSz="914400" rtl="0" eaLnBrk="1" fontAlgn="auto" latinLnBrk="0" hangingPunct="1">
              <a:lnSpc>
                <a:spcPts val="3000"/>
              </a:lnSpc>
              <a:spcBef>
                <a:spcPts val="600"/>
              </a:spcBef>
              <a:spcAft>
                <a:spcPts val="600"/>
              </a:spcAft>
              <a:buClrTx/>
              <a:buSzTx/>
              <a:buFont typeface="Arial" panose="020B0604020202020204" pitchFamily="34" charset="0"/>
              <a:buNone/>
              <a:tabLst/>
              <a:defRPr/>
            </a:pPr>
            <a:r>
              <a:rPr kumimoji="0" lang="en-US" b="0" i="0" u="none" strike="noStrike" kern="1200" cap="none" spc="0" normalizeH="0" baseline="0" noProof="0">
                <a:ln>
                  <a:noFill/>
                </a:ln>
                <a:solidFill>
                  <a:srgbClr val="4A4A4A"/>
                </a:solidFill>
                <a:effectLst/>
                <a:uLnTx/>
                <a:uFillTx/>
                <a:latin typeface="Arial" panose="020B0604020202020204"/>
                <a:ea typeface="+mn-ea"/>
                <a:cs typeface="+mn-cs"/>
              </a:rPr>
              <a:t>IESBA members’ views are sought on IOSCO’s comment regarding the scope </a:t>
            </a:r>
            <a:r>
              <a:rPr lang="en-US">
                <a:latin typeface="Arial" panose="020B0604020202020204"/>
              </a:rPr>
              <a:t>of IIS in Part 5</a:t>
            </a:r>
            <a:r>
              <a:rPr kumimoji="0" lang="en-US" b="0" i="0" u="none" strike="noStrike" kern="1200" cap="none" spc="0" normalizeH="0" baseline="0" noProof="0">
                <a:ln>
                  <a:noFill/>
                </a:ln>
                <a:solidFill>
                  <a:srgbClr val="4A4A4A"/>
                </a:solidFill>
                <a:effectLst/>
                <a:uLnTx/>
                <a:uFillTx/>
                <a:latin typeface="Arial" panose="020B0604020202020204"/>
                <a:ea typeface="+mn-ea"/>
                <a:cs typeface="+mn-cs"/>
              </a:rPr>
              <a:t>?</a:t>
            </a:r>
          </a:p>
          <a:p>
            <a:pPr marL="0" indent="0">
              <a:buNone/>
            </a:pPr>
            <a:endParaRPr lang="en-US"/>
          </a:p>
        </p:txBody>
      </p:sp>
      <p:sp>
        <p:nvSpPr>
          <p:cNvPr id="3" name="Slide Number Placeholder 2">
            <a:extLst>
              <a:ext uri="{FF2B5EF4-FFF2-40B4-BE49-F238E27FC236}">
                <a16:creationId xmlns:a16="http://schemas.microsoft.com/office/drawing/2014/main" id="{AFAB4680-13A2-0CF1-8436-17F8EEC45C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9F812D09-6A36-579C-EF3F-51927EA26D36}"/>
              </a:ext>
            </a:extLst>
          </p:cNvPr>
          <p:cNvSpPr>
            <a:spLocks noGrp="1"/>
          </p:cNvSpPr>
          <p:nvPr>
            <p:ph type="title"/>
          </p:nvPr>
        </p:nvSpPr>
        <p:spPr/>
        <p:txBody>
          <a:bodyPr>
            <a:normAutofit/>
          </a:bodyPr>
          <a:lstStyle/>
          <a:p>
            <a:r>
              <a:rPr lang="en-US" sz="3600">
                <a:latin typeface="+mj-lt"/>
              </a:rPr>
              <a:t>Matters for IESBA Consideration</a:t>
            </a:r>
          </a:p>
        </p:txBody>
      </p:sp>
    </p:spTree>
    <p:extLst>
      <p:ext uri="{BB962C8B-B14F-4D97-AF65-F5344CB8AC3E}">
        <p14:creationId xmlns:p14="http://schemas.microsoft.com/office/powerpoint/2010/main" val="34610194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DFF912F-CC34-CE04-D96A-1FC20B7C2891}"/>
              </a:ext>
            </a:extLst>
          </p:cNvPr>
          <p:cNvSpPr>
            <a:spLocks noGrp="1"/>
          </p:cNvSpPr>
          <p:nvPr>
            <p:ph type="sldNum" sz="quarter" idx="12"/>
          </p:nvPr>
        </p:nvSpPr>
        <p:spPr/>
        <p:txBody>
          <a:bodyPr/>
          <a:lstStyle/>
          <a:p>
            <a:fld id="{A68F81FF-A8B7-8E49-9D5B-3CAD5ADFEE36}" type="slidenum">
              <a:rPr lang="en-US" smtClean="0"/>
              <a:pPr/>
              <a:t>32</a:t>
            </a:fld>
            <a:endParaRPr lang="en-US"/>
          </a:p>
        </p:txBody>
      </p:sp>
      <p:sp>
        <p:nvSpPr>
          <p:cNvPr id="3" name="Title 2">
            <a:extLst>
              <a:ext uri="{FF2B5EF4-FFF2-40B4-BE49-F238E27FC236}">
                <a16:creationId xmlns:a16="http://schemas.microsoft.com/office/drawing/2014/main" id="{6B83C035-D8B5-5912-CBE6-8257A820DA9C}"/>
              </a:ext>
            </a:extLst>
          </p:cNvPr>
          <p:cNvSpPr>
            <a:spLocks noGrp="1"/>
          </p:cNvSpPr>
          <p:nvPr>
            <p:ph type="title"/>
          </p:nvPr>
        </p:nvSpPr>
        <p:spPr>
          <a:xfrm>
            <a:off x="831850" y="2950406"/>
            <a:ext cx="9326563" cy="829857"/>
          </a:xfrm>
        </p:spPr>
        <p:txBody>
          <a:bodyPr>
            <a:normAutofit/>
          </a:bodyPr>
          <a:lstStyle/>
          <a:p>
            <a:pPr algn="ctr"/>
            <a:r>
              <a:rPr lang="en-US" sz="3600">
                <a:latin typeface="+mj-lt"/>
              </a:rPr>
              <a:t>Non-Assurance Services</a:t>
            </a:r>
          </a:p>
        </p:txBody>
      </p:sp>
    </p:spTree>
    <p:extLst>
      <p:ext uri="{BB962C8B-B14F-4D97-AF65-F5344CB8AC3E}">
        <p14:creationId xmlns:p14="http://schemas.microsoft.com/office/powerpoint/2010/main" val="20523860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DFECDC-F2AE-9675-A795-529D519951C0}"/>
              </a:ext>
            </a:extLst>
          </p:cNvPr>
          <p:cNvSpPr>
            <a:spLocks noGrp="1"/>
          </p:cNvSpPr>
          <p:nvPr>
            <p:ph type="title"/>
          </p:nvPr>
        </p:nvSpPr>
        <p:spPr/>
        <p:txBody>
          <a:bodyPr>
            <a:normAutofit/>
          </a:bodyPr>
          <a:lstStyle/>
          <a:p>
            <a:r>
              <a:rPr lang="en-US" sz="3600">
                <a:latin typeface="+mj-lt"/>
              </a:rPr>
              <a:t>List of Specific NAS</a:t>
            </a:r>
          </a:p>
        </p:txBody>
      </p:sp>
      <p:sp>
        <p:nvSpPr>
          <p:cNvPr id="3" name="Content Placeholder 2">
            <a:extLst>
              <a:ext uri="{FF2B5EF4-FFF2-40B4-BE49-F238E27FC236}">
                <a16:creationId xmlns:a16="http://schemas.microsoft.com/office/drawing/2014/main" id="{7718C66C-7FD4-B828-E777-82E82D8D8843}"/>
              </a:ext>
            </a:extLst>
          </p:cNvPr>
          <p:cNvSpPr>
            <a:spLocks noGrp="1"/>
          </p:cNvSpPr>
          <p:nvPr>
            <p:ph idx="1"/>
          </p:nvPr>
        </p:nvSpPr>
        <p:spPr>
          <a:xfrm>
            <a:off x="838200" y="1286872"/>
            <a:ext cx="7447156" cy="5156458"/>
          </a:xfrm>
        </p:spPr>
        <p:txBody>
          <a:bodyPr vert="horz" lIns="91440" tIns="45720" rIns="91440" bIns="45720" rtlCol="0" anchor="t">
            <a:noAutofit/>
          </a:bodyPr>
          <a:lstStyle/>
          <a:p>
            <a:pPr>
              <a:lnSpc>
                <a:spcPts val="2600"/>
              </a:lnSpc>
              <a:spcBef>
                <a:spcPts val="0"/>
              </a:spcBef>
            </a:pPr>
            <a:r>
              <a:rPr lang="en-US" sz="2200">
                <a:solidFill>
                  <a:schemeClr val="tx1"/>
                </a:solidFill>
                <a:latin typeface="+mj-lt"/>
              </a:rPr>
              <a:t>Some comments and suggestions regarding complexity of NAS provisions</a:t>
            </a:r>
          </a:p>
          <a:p>
            <a:pPr lvl="1">
              <a:lnSpc>
                <a:spcPts val="2400"/>
              </a:lnSpc>
              <a:spcBef>
                <a:spcPts val="800"/>
              </a:spcBef>
            </a:pPr>
            <a:r>
              <a:rPr lang="en-US" sz="1800">
                <a:solidFill>
                  <a:schemeClr val="tx1"/>
                </a:solidFill>
                <a:latin typeface="+mj-lt"/>
              </a:rPr>
              <a:t>Questions whether practitioners typically provide these services</a:t>
            </a:r>
            <a:endParaRPr lang="en-US" sz="1800">
              <a:solidFill>
                <a:schemeClr val="tx1"/>
              </a:solidFill>
              <a:latin typeface="+mj-lt"/>
              <a:cs typeface="Arial"/>
            </a:endParaRPr>
          </a:p>
          <a:p>
            <a:pPr lvl="1">
              <a:lnSpc>
                <a:spcPts val="2400"/>
              </a:lnSpc>
              <a:spcBef>
                <a:spcPts val="800"/>
              </a:spcBef>
            </a:pPr>
            <a:r>
              <a:rPr lang="en-US" sz="1800">
                <a:solidFill>
                  <a:schemeClr val="tx1"/>
                </a:solidFill>
                <a:latin typeface="+mj-lt"/>
              </a:rPr>
              <a:t>Comments that Subsections 5601 to 5610 are long and complex</a:t>
            </a:r>
            <a:endParaRPr lang="en-US" sz="1800">
              <a:solidFill>
                <a:schemeClr val="tx1"/>
              </a:solidFill>
              <a:latin typeface="+mj-lt"/>
              <a:cs typeface="Arial"/>
            </a:endParaRPr>
          </a:p>
          <a:p>
            <a:pPr>
              <a:lnSpc>
                <a:spcPts val="2400"/>
              </a:lnSpc>
              <a:spcBef>
                <a:spcPts val="800"/>
              </a:spcBef>
            </a:pPr>
            <a:r>
              <a:rPr lang="en-US" sz="2200">
                <a:solidFill>
                  <a:schemeClr val="tx1"/>
                </a:solidFill>
                <a:latin typeface="+mj-lt"/>
              </a:rPr>
              <a:t>WS1 believes that Part 4A and Part 5 of the Code should focus on the same types of services to ensure equivalence</a:t>
            </a:r>
            <a:endParaRPr lang="en-US" sz="2200">
              <a:solidFill>
                <a:schemeClr val="tx1"/>
              </a:solidFill>
              <a:latin typeface="+mj-lt"/>
              <a:cs typeface="Arial"/>
            </a:endParaRPr>
          </a:p>
          <a:p>
            <a:pPr lvl="1">
              <a:lnSpc>
                <a:spcPts val="2400"/>
              </a:lnSpc>
              <a:spcBef>
                <a:spcPts val="800"/>
              </a:spcBef>
            </a:pPr>
            <a:r>
              <a:rPr lang="en-US" sz="1800">
                <a:solidFill>
                  <a:schemeClr val="tx1"/>
                </a:solidFill>
                <a:latin typeface="+mj-lt"/>
              </a:rPr>
              <a:t>A different list of services could create perceptions that certain services are permitted for sustainability assurance clients (e.g., tax services)</a:t>
            </a:r>
            <a:endParaRPr lang="en-US" sz="1800">
              <a:solidFill>
                <a:schemeClr val="tx1"/>
              </a:solidFill>
              <a:latin typeface="+mj-lt"/>
              <a:cs typeface="Arial"/>
            </a:endParaRPr>
          </a:p>
          <a:p>
            <a:pPr>
              <a:lnSpc>
                <a:spcPts val="2400"/>
              </a:lnSpc>
              <a:spcBef>
                <a:spcPts val="800"/>
              </a:spcBef>
            </a:pPr>
            <a:r>
              <a:rPr lang="en-US" sz="2200">
                <a:solidFill>
                  <a:schemeClr val="tx1"/>
                </a:solidFill>
                <a:latin typeface="+mj-lt"/>
              </a:rPr>
              <a:t>Majority of commentators to ED supported equivalence between subsections 601 to 610 and 5601 to 5610</a:t>
            </a:r>
          </a:p>
          <a:p>
            <a:pPr lvl="1">
              <a:lnSpc>
                <a:spcPts val="2400"/>
              </a:lnSpc>
              <a:spcBef>
                <a:spcPts val="800"/>
              </a:spcBef>
            </a:pPr>
            <a:r>
              <a:rPr lang="en-US" sz="1800">
                <a:solidFill>
                  <a:schemeClr val="tx1"/>
                </a:solidFill>
                <a:latin typeface="+mj-lt"/>
              </a:rPr>
              <a:t>A few comments regarding the description/appropriateness of the service in the context of SAEs</a:t>
            </a:r>
            <a:endParaRPr lang="en-US" sz="1800">
              <a:solidFill>
                <a:schemeClr val="tx1"/>
              </a:solidFill>
              <a:latin typeface="+mj-lt"/>
              <a:cs typeface="Arial"/>
            </a:endParaRPr>
          </a:p>
          <a:p>
            <a:pPr lvl="1"/>
            <a:endParaRPr lang="en-US"/>
          </a:p>
        </p:txBody>
      </p:sp>
      <p:sp>
        <p:nvSpPr>
          <p:cNvPr id="4" name="Slide Number Placeholder 3">
            <a:extLst>
              <a:ext uri="{FF2B5EF4-FFF2-40B4-BE49-F238E27FC236}">
                <a16:creationId xmlns:a16="http://schemas.microsoft.com/office/drawing/2014/main" id="{9E53CD8A-9A0B-6E7B-3ECE-063CE97999B9}"/>
              </a:ext>
            </a:extLst>
          </p:cNvPr>
          <p:cNvSpPr>
            <a:spLocks noGrp="1"/>
          </p:cNvSpPr>
          <p:nvPr>
            <p:ph type="sldNum" sz="quarter" idx="12"/>
          </p:nvPr>
        </p:nvSpPr>
        <p:spPr/>
        <p:txBody>
          <a:bodyPr/>
          <a:lstStyle/>
          <a:p>
            <a:fld id="{A68F81FF-A8B7-8E49-9D5B-3CAD5ADFEE36}" type="slidenum">
              <a:rPr lang="en-US" smtClean="0"/>
              <a:pPr/>
              <a:t>33</a:t>
            </a:fld>
            <a:endParaRPr lang="en-US"/>
          </a:p>
        </p:txBody>
      </p:sp>
      <p:sp>
        <p:nvSpPr>
          <p:cNvPr id="6" name="Rectangle: Rounded Corners 5">
            <a:extLst>
              <a:ext uri="{FF2B5EF4-FFF2-40B4-BE49-F238E27FC236}">
                <a16:creationId xmlns:a16="http://schemas.microsoft.com/office/drawing/2014/main" id="{057A6F90-A00A-6914-F97B-F832A9109DEB}"/>
              </a:ext>
            </a:extLst>
          </p:cNvPr>
          <p:cNvSpPr/>
          <p:nvPr/>
        </p:nvSpPr>
        <p:spPr>
          <a:xfrm>
            <a:off x="8484566" y="1392160"/>
            <a:ext cx="3234070" cy="4454488"/>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solidFill>
                <a:latin typeface="+mj-lt"/>
              </a:rPr>
              <a:t>Might a potential response to comments be to include</a:t>
            </a:r>
          </a:p>
          <a:p>
            <a:pPr algn="ctr"/>
            <a:r>
              <a:rPr lang="en-US" sz="2000">
                <a:solidFill>
                  <a:schemeClr val="tx1"/>
                </a:solidFill>
                <a:latin typeface="+mj-lt"/>
              </a:rPr>
              <a:t>additional guidance in Section 5600 to explain that Subsections 5601 to 5610 only apply if the firm provides the relevant NAS to the client that might impact the sustainability information?</a:t>
            </a:r>
          </a:p>
        </p:txBody>
      </p:sp>
    </p:spTree>
    <p:extLst>
      <p:ext uri="{BB962C8B-B14F-4D97-AF65-F5344CB8AC3E}">
        <p14:creationId xmlns:p14="http://schemas.microsoft.com/office/powerpoint/2010/main" val="41161748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9BF66DF-8011-5FF0-FAF4-C868562209BA}"/>
              </a:ext>
            </a:extLst>
          </p:cNvPr>
          <p:cNvSpPr>
            <a:spLocks noGrp="1"/>
          </p:cNvSpPr>
          <p:nvPr>
            <p:ph sz="half" idx="2"/>
          </p:nvPr>
        </p:nvSpPr>
        <p:spPr>
          <a:xfrm>
            <a:off x="548268" y="2330605"/>
            <a:ext cx="6416043" cy="3634483"/>
          </a:xfrm>
        </p:spPr>
        <p:txBody>
          <a:bodyPr/>
          <a:lstStyle/>
          <a:p>
            <a:pPr marL="0" indent="0" algn="ctr">
              <a:lnSpc>
                <a:spcPts val="3000"/>
              </a:lnSpc>
              <a:spcBef>
                <a:spcPts val="600"/>
              </a:spcBef>
              <a:spcAft>
                <a:spcPts val="600"/>
              </a:spcAft>
              <a:buNone/>
              <a:defRPr/>
            </a:pPr>
            <a:r>
              <a:rPr kumimoji="0" lang="en-US" b="0" i="0" u="none" strike="noStrike" kern="1200" cap="none" spc="0" normalizeH="0" baseline="0" noProof="0">
                <a:ln>
                  <a:noFill/>
                </a:ln>
                <a:solidFill>
                  <a:schemeClr val="tx1"/>
                </a:solidFill>
                <a:effectLst/>
                <a:uLnTx/>
                <a:uFillTx/>
                <a:latin typeface="+mj-lt"/>
                <a:ea typeface="+mn-ea"/>
                <a:cs typeface="+mn-cs"/>
              </a:rPr>
              <a:t>Do IESBA members support keeping the </a:t>
            </a:r>
            <a:r>
              <a:rPr lang="en-US">
                <a:solidFill>
                  <a:schemeClr val="tx1"/>
                </a:solidFill>
                <a:latin typeface="+mj-lt"/>
              </a:rPr>
              <a:t>detailed NAS </a:t>
            </a:r>
            <a:r>
              <a:rPr kumimoji="0" lang="en-US" b="0" i="0" u="none" strike="noStrike" kern="1200" cap="none" spc="0" normalizeH="0" baseline="0" noProof="0">
                <a:ln>
                  <a:noFill/>
                </a:ln>
                <a:solidFill>
                  <a:schemeClr val="tx1"/>
                </a:solidFill>
                <a:effectLst/>
                <a:uLnTx/>
                <a:uFillTx/>
                <a:latin typeface="+mj-lt"/>
                <a:ea typeface="+mn-ea"/>
                <a:cs typeface="+mn-cs"/>
              </a:rPr>
              <a:t>provisions in Part 5 to maintain equivalence with Part 4A, subject to any refinements proposed by ED respondents?</a:t>
            </a:r>
          </a:p>
          <a:p>
            <a:endParaRPr lang="en-US"/>
          </a:p>
        </p:txBody>
      </p:sp>
      <p:sp>
        <p:nvSpPr>
          <p:cNvPr id="3" name="Slide Number Placeholder 2">
            <a:extLst>
              <a:ext uri="{FF2B5EF4-FFF2-40B4-BE49-F238E27FC236}">
                <a16:creationId xmlns:a16="http://schemas.microsoft.com/office/drawing/2014/main" id="{AFAB4680-13A2-0CF1-8436-17F8EEC45C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9F812D09-6A36-579C-EF3F-51927EA26D36}"/>
              </a:ext>
            </a:extLst>
          </p:cNvPr>
          <p:cNvSpPr>
            <a:spLocks noGrp="1"/>
          </p:cNvSpPr>
          <p:nvPr>
            <p:ph type="title"/>
          </p:nvPr>
        </p:nvSpPr>
        <p:spPr/>
        <p:txBody>
          <a:bodyPr>
            <a:normAutofit/>
          </a:bodyPr>
          <a:lstStyle/>
          <a:p>
            <a:r>
              <a:rPr lang="en-US" sz="3600">
                <a:latin typeface="+mj-lt"/>
              </a:rPr>
              <a:t>Matters for IESBA Consideration</a:t>
            </a:r>
          </a:p>
        </p:txBody>
      </p:sp>
    </p:spTree>
    <p:extLst>
      <p:ext uri="{BB962C8B-B14F-4D97-AF65-F5344CB8AC3E}">
        <p14:creationId xmlns:p14="http://schemas.microsoft.com/office/powerpoint/2010/main" val="25432300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DFF912F-CC34-CE04-D96A-1FC20B7C289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6" name="Title 2">
            <a:extLst>
              <a:ext uri="{FF2B5EF4-FFF2-40B4-BE49-F238E27FC236}">
                <a16:creationId xmlns:a16="http://schemas.microsoft.com/office/drawing/2014/main" id="{50D9AECA-C924-D166-11FC-0705856901E3}"/>
              </a:ext>
            </a:extLst>
          </p:cNvPr>
          <p:cNvSpPr>
            <a:spLocks noGrp="1"/>
          </p:cNvSpPr>
          <p:nvPr>
            <p:ph type="title"/>
          </p:nvPr>
        </p:nvSpPr>
        <p:spPr>
          <a:xfrm>
            <a:off x="591013" y="2868857"/>
            <a:ext cx="10846257" cy="921327"/>
          </a:xfrm>
        </p:spPr>
        <p:txBody>
          <a:bodyPr>
            <a:noAutofit/>
          </a:bodyPr>
          <a:lstStyle/>
          <a:p>
            <a:r>
              <a:rPr lang="en-US" sz="3600">
                <a:latin typeface="+mj-lt"/>
              </a:rPr>
              <a:t>Communication SAP-Auditor under NOCLAR</a:t>
            </a:r>
          </a:p>
        </p:txBody>
      </p:sp>
      <p:sp>
        <p:nvSpPr>
          <p:cNvPr id="7" name="Rectangle: Rounded Corners 6">
            <a:extLst>
              <a:ext uri="{FF2B5EF4-FFF2-40B4-BE49-F238E27FC236}">
                <a16:creationId xmlns:a16="http://schemas.microsoft.com/office/drawing/2014/main" id="{20543E72-B033-EB6D-3D58-76A88210E37D}"/>
              </a:ext>
            </a:extLst>
          </p:cNvPr>
          <p:cNvSpPr/>
          <p:nvPr/>
        </p:nvSpPr>
        <p:spPr>
          <a:xfrm>
            <a:off x="7964905" y="4947206"/>
            <a:ext cx="3388895" cy="1020457"/>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400"/>
              </a:lnSpc>
            </a:pPr>
            <a:r>
              <a:rPr lang="en-US" sz="2000" i="1">
                <a:solidFill>
                  <a:schemeClr val="bg1"/>
                </a:solidFill>
                <a:latin typeface="+mj-lt"/>
              </a:rPr>
              <a:t>Key takeaways based on a sample of comment letters</a:t>
            </a:r>
          </a:p>
        </p:txBody>
      </p:sp>
    </p:spTree>
    <p:extLst>
      <p:ext uri="{BB962C8B-B14F-4D97-AF65-F5344CB8AC3E}">
        <p14:creationId xmlns:p14="http://schemas.microsoft.com/office/powerpoint/2010/main" val="34482842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FCEEC-8153-98D2-1E4A-7DF13338F497}"/>
              </a:ext>
            </a:extLst>
          </p:cNvPr>
          <p:cNvSpPr>
            <a:spLocks noGrp="1"/>
          </p:cNvSpPr>
          <p:nvPr>
            <p:ph type="title"/>
          </p:nvPr>
        </p:nvSpPr>
        <p:spPr>
          <a:xfrm>
            <a:off x="724828" y="36374"/>
            <a:ext cx="9953109" cy="1068518"/>
          </a:xfrm>
        </p:spPr>
        <p:txBody>
          <a:bodyPr>
            <a:normAutofit/>
          </a:bodyPr>
          <a:lstStyle/>
          <a:p>
            <a:r>
              <a:rPr lang="en-US" sz="3600">
                <a:latin typeface="+mj-lt"/>
              </a:rPr>
              <a:t>Communication SAP-Auditor under NOCLAR</a:t>
            </a:r>
          </a:p>
        </p:txBody>
      </p:sp>
      <p:sp>
        <p:nvSpPr>
          <p:cNvPr id="3" name="Content Placeholder 2">
            <a:extLst>
              <a:ext uri="{FF2B5EF4-FFF2-40B4-BE49-F238E27FC236}">
                <a16:creationId xmlns:a16="http://schemas.microsoft.com/office/drawing/2014/main" id="{13FF34F7-0BED-974C-69AF-8EBA13CA870F}"/>
              </a:ext>
            </a:extLst>
          </p:cNvPr>
          <p:cNvSpPr>
            <a:spLocks noGrp="1"/>
          </p:cNvSpPr>
          <p:nvPr>
            <p:ph idx="1"/>
          </p:nvPr>
        </p:nvSpPr>
        <p:spPr>
          <a:xfrm>
            <a:off x="228599" y="3123916"/>
            <a:ext cx="11565835" cy="3476523"/>
          </a:xfrm>
        </p:spPr>
        <p:txBody>
          <a:bodyPr>
            <a:noAutofit/>
          </a:bodyPr>
          <a:lstStyle/>
          <a:p>
            <a:pPr marL="0" indent="0">
              <a:buNone/>
            </a:pPr>
            <a:r>
              <a:rPr lang="en-US" sz="3200" b="1">
                <a:solidFill>
                  <a:schemeClr val="accent1"/>
                </a:solidFill>
                <a:latin typeface="+mj-lt"/>
              </a:rPr>
              <a:t>Other Views: #1</a:t>
            </a:r>
          </a:p>
          <a:p>
            <a:r>
              <a:rPr lang="en-US" sz="3200">
                <a:latin typeface="+mj-lt"/>
              </a:rPr>
              <a:t>Suggestion to change into </a:t>
            </a:r>
            <a:r>
              <a:rPr lang="en-US" sz="3200" b="1">
                <a:latin typeface="+mj-lt"/>
              </a:rPr>
              <a:t>requirement to communicate</a:t>
            </a:r>
            <a:r>
              <a:rPr lang="en-US" sz="3200">
                <a:latin typeface="+mj-lt"/>
              </a:rPr>
              <a:t>:</a:t>
            </a:r>
          </a:p>
          <a:p>
            <a:pPr lvl="1"/>
            <a:r>
              <a:rPr lang="en-US" sz="3200">
                <a:effectLst/>
                <a:latin typeface="+mj-lt"/>
                <a:ea typeface="Times New Roman" panose="02020603050405020304" pitchFamily="18" charset="0"/>
                <a:cs typeface="Times New Roman" panose="02020603050405020304" pitchFamily="18" charset="0"/>
              </a:rPr>
              <a:t>Subject to the entity’s permission, preferably in writing</a:t>
            </a:r>
          </a:p>
          <a:p>
            <a:pPr lvl="1"/>
            <a:r>
              <a:rPr lang="en-US" sz="3200">
                <a:effectLst/>
                <a:latin typeface="+mj-lt"/>
                <a:ea typeface="Times New Roman" panose="02020603050405020304" pitchFamily="18" charset="0"/>
                <a:cs typeface="Times New Roman" panose="02020603050405020304" pitchFamily="18" charset="0"/>
              </a:rPr>
              <a:t>Mere consideration to communicate might lead to inconsistent interpretation</a:t>
            </a:r>
            <a:endParaRPr lang="en-US" sz="3200" b="1">
              <a:latin typeface="+mj-lt"/>
            </a:endParaRPr>
          </a:p>
        </p:txBody>
      </p:sp>
      <p:sp>
        <p:nvSpPr>
          <p:cNvPr id="4" name="Slide Number Placeholder 3">
            <a:extLst>
              <a:ext uri="{FF2B5EF4-FFF2-40B4-BE49-F238E27FC236}">
                <a16:creationId xmlns:a16="http://schemas.microsoft.com/office/drawing/2014/main" id="{9371C18D-E76A-C84E-2BF8-FF77A44D38AC}"/>
              </a:ext>
            </a:extLst>
          </p:cNvPr>
          <p:cNvSpPr>
            <a:spLocks noGrp="1"/>
          </p:cNvSpPr>
          <p:nvPr>
            <p:ph type="sldNum" sz="quarter" idx="12"/>
          </p:nvPr>
        </p:nvSpPr>
        <p:spPr/>
        <p:txBody>
          <a:bodyPr/>
          <a:lstStyle/>
          <a:p>
            <a:fld id="{A68F81FF-A8B7-8E49-9D5B-3CAD5ADFEE36}" type="slidenum">
              <a:rPr lang="en-US" smtClean="0"/>
              <a:pPr/>
              <a:t>36</a:t>
            </a:fld>
            <a:endParaRPr lang="en-US"/>
          </a:p>
        </p:txBody>
      </p:sp>
      <p:sp>
        <p:nvSpPr>
          <p:cNvPr id="6" name="Rectangle: Rounded Corners 5">
            <a:extLst>
              <a:ext uri="{FF2B5EF4-FFF2-40B4-BE49-F238E27FC236}">
                <a16:creationId xmlns:a16="http://schemas.microsoft.com/office/drawing/2014/main" id="{4F06625F-ECDE-9A01-881C-A3C71E46E235}"/>
              </a:ext>
            </a:extLst>
          </p:cNvPr>
          <p:cNvSpPr/>
          <p:nvPr/>
        </p:nvSpPr>
        <p:spPr>
          <a:xfrm>
            <a:off x="591787" y="1408610"/>
            <a:ext cx="11008426" cy="1209712"/>
          </a:xfrm>
          <a:prstGeom prst="roundRect">
            <a:avLst/>
          </a:prstGeom>
          <a:solidFill>
            <a:schemeClr val="accent5">
              <a:lumMod val="20000"/>
              <a:lumOff val="80000"/>
            </a:schemeClr>
          </a:solid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3200" b="0" i="0" u="none" strike="noStrike" kern="1200" cap="none" spc="0" normalizeH="0" baseline="0" noProof="0">
                <a:ln>
                  <a:noFill/>
                </a:ln>
                <a:solidFill>
                  <a:srgbClr val="4A4A4A"/>
                </a:solidFill>
                <a:effectLst/>
                <a:uLnTx/>
                <a:uFillTx/>
                <a:latin typeface="Arial" panose="020B0604020202020204"/>
                <a:ea typeface="+mn-ea"/>
                <a:cs typeface="+mn-cs"/>
              </a:rPr>
              <a:t>General support for ED proposal of requiring SAP/Auditor to </a:t>
            </a:r>
            <a:r>
              <a:rPr kumimoji="0" lang="en-US" sz="3200" b="1" i="0" u="none" strike="noStrike" kern="1200" cap="none" spc="0" normalizeH="0" baseline="0" noProof="0">
                <a:ln>
                  <a:noFill/>
                </a:ln>
                <a:solidFill>
                  <a:srgbClr val="4A4A4A"/>
                </a:solidFill>
                <a:effectLst/>
                <a:uLnTx/>
                <a:uFillTx/>
                <a:latin typeface="Arial" panose="020B0604020202020204"/>
                <a:ea typeface="+mn-ea"/>
                <a:cs typeface="+mn-cs"/>
              </a:rPr>
              <a:t>consider communicating </a:t>
            </a:r>
            <a:r>
              <a:rPr kumimoji="0" lang="en-US" sz="3200" b="0" i="0" u="none" strike="noStrike" kern="1200" cap="none" spc="0" normalizeH="0" baseline="0" noProof="0">
                <a:ln>
                  <a:noFill/>
                </a:ln>
                <a:solidFill>
                  <a:srgbClr val="4A4A4A"/>
                </a:solidFill>
                <a:effectLst/>
                <a:uLnTx/>
                <a:uFillTx/>
                <a:latin typeface="Arial" panose="020B0604020202020204"/>
                <a:ea typeface="+mn-ea"/>
                <a:cs typeface="+mn-cs"/>
              </a:rPr>
              <a:t>with each other </a:t>
            </a:r>
          </a:p>
        </p:txBody>
      </p:sp>
      <p:sp>
        <p:nvSpPr>
          <p:cNvPr id="5" name="Rectangle: Rounded Corners 4">
            <a:extLst>
              <a:ext uri="{FF2B5EF4-FFF2-40B4-BE49-F238E27FC236}">
                <a16:creationId xmlns:a16="http://schemas.microsoft.com/office/drawing/2014/main" id="{A9646DFA-BD4C-E063-24ED-0858FCA2238B}"/>
              </a:ext>
            </a:extLst>
          </p:cNvPr>
          <p:cNvSpPr/>
          <p:nvPr/>
        </p:nvSpPr>
        <p:spPr>
          <a:xfrm>
            <a:off x="4254774" y="3088292"/>
            <a:ext cx="3325469" cy="63838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a:solidFill>
                  <a:schemeClr val="bg1"/>
                </a:solidFill>
                <a:latin typeface="+mj-lt"/>
              </a:rPr>
              <a:t>E.g. IOSCO</a:t>
            </a:r>
          </a:p>
        </p:txBody>
      </p:sp>
    </p:spTree>
    <p:extLst>
      <p:ext uri="{BB962C8B-B14F-4D97-AF65-F5344CB8AC3E}">
        <p14:creationId xmlns:p14="http://schemas.microsoft.com/office/powerpoint/2010/main" val="5443656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FF34F7-0BED-974C-69AF-8EBA13CA870F}"/>
              </a:ext>
            </a:extLst>
          </p:cNvPr>
          <p:cNvSpPr>
            <a:spLocks noGrp="1"/>
          </p:cNvSpPr>
          <p:nvPr>
            <p:ph idx="1"/>
          </p:nvPr>
        </p:nvSpPr>
        <p:spPr>
          <a:xfrm>
            <a:off x="228599" y="1414463"/>
            <a:ext cx="11565835" cy="5079102"/>
          </a:xfrm>
        </p:spPr>
        <p:txBody>
          <a:bodyPr>
            <a:noAutofit/>
          </a:bodyPr>
          <a:lstStyle/>
          <a:p>
            <a:pPr marL="0" indent="0">
              <a:buNone/>
            </a:pPr>
            <a:r>
              <a:rPr lang="en-US" sz="3200" b="1">
                <a:solidFill>
                  <a:schemeClr val="accent1"/>
                </a:solidFill>
                <a:latin typeface="+mj-lt"/>
              </a:rPr>
              <a:t>Other Views: #2</a:t>
            </a:r>
          </a:p>
          <a:p>
            <a:r>
              <a:rPr lang="en-US" sz="3200" b="1">
                <a:latin typeface="+mj-lt"/>
              </a:rPr>
              <a:t>Support for the requirement for the SAP </a:t>
            </a:r>
            <a:r>
              <a:rPr lang="en-US" sz="3200">
                <a:latin typeface="+mj-lt"/>
              </a:rPr>
              <a:t>to consider communication </a:t>
            </a:r>
            <a:r>
              <a:rPr lang="en-US" sz="3200" b="1">
                <a:latin typeface="+mj-lt"/>
              </a:rPr>
              <a:t>but not for the reciprocal requirement regarding the auditor</a:t>
            </a:r>
            <a:r>
              <a:rPr lang="en-US" sz="3200">
                <a:latin typeface="+mj-lt"/>
              </a:rPr>
              <a:t> </a:t>
            </a:r>
          </a:p>
          <a:p>
            <a:pPr lvl="1"/>
            <a:r>
              <a:rPr lang="en-US" sz="3200">
                <a:effectLst/>
                <a:latin typeface="+mj-lt"/>
                <a:ea typeface="Times New Roman" panose="02020603050405020304" pitchFamily="18" charset="0"/>
                <a:cs typeface="Times New Roman" panose="02020603050405020304" pitchFamily="18" charset="0"/>
              </a:rPr>
              <a:t>The new requirement for the auditor might pose a risk of inappropriate confidentiality breaches, especially since SAPs may not have the same professional obligations or oversight as auditors</a:t>
            </a:r>
          </a:p>
        </p:txBody>
      </p:sp>
      <p:sp>
        <p:nvSpPr>
          <p:cNvPr id="4" name="Slide Number Placeholder 3">
            <a:extLst>
              <a:ext uri="{FF2B5EF4-FFF2-40B4-BE49-F238E27FC236}">
                <a16:creationId xmlns:a16="http://schemas.microsoft.com/office/drawing/2014/main" id="{9371C18D-E76A-C84E-2BF8-FF77A44D38AC}"/>
              </a:ext>
            </a:extLst>
          </p:cNvPr>
          <p:cNvSpPr>
            <a:spLocks noGrp="1"/>
          </p:cNvSpPr>
          <p:nvPr>
            <p:ph type="sldNum" sz="quarter" idx="12"/>
          </p:nvPr>
        </p:nvSpPr>
        <p:spPr/>
        <p:txBody>
          <a:bodyPr/>
          <a:lstStyle/>
          <a:p>
            <a:fld id="{A68F81FF-A8B7-8E49-9D5B-3CAD5ADFEE36}" type="slidenum">
              <a:rPr lang="en-US" smtClean="0"/>
              <a:pPr/>
              <a:t>37</a:t>
            </a:fld>
            <a:endParaRPr lang="en-US"/>
          </a:p>
        </p:txBody>
      </p:sp>
      <p:sp>
        <p:nvSpPr>
          <p:cNvPr id="7" name="Title 1">
            <a:extLst>
              <a:ext uri="{FF2B5EF4-FFF2-40B4-BE49-F238E27FC236}">
                <a16:creationId xmlns:a16="http://schemas.microsoft.com/office/drawing/2014/main" id="{723F7FC6-1FD3-E15D-50DA-7FF87CA36500}"/>
              </a:ext>
            </a:extLst>
          </p:cNvPr>
          <p:cNvSpPr>
            <a:spLocks noGrp="1"/>
          </p:cNvSpPr>
          <p:nvPr>
            <p:ph type="title"/>
          </p:nvPr>
        </p:nvSpPr>
        <p:spPr>
          <a:xfrm>
            <a:off x="724828" y="36374"/>
            <a:ext cx="9953109" cy="1068518"/>
          </a:xfrm>
        </p:spPr>
        <p:txBody>
          <a:bodyPr>
            <a:normAutofit/>
          </a:bodyPr>
          <a:lstStyle/>
          <a:p>
            <a:r>
              <a:rPr lang="en-US" sz="3600">
                <a:latin typeface="+mj-lt"/>
              </a:rPr>
              <a:t>Communication SAP-Auditor under NOCLAR</a:t>
            </a:r>
          </a:p>
        </p:txBody>
      </p:sp>
    </p:spTree>
    <p:extLst>
      <p:ext uri="{BB962C8B-B14F-4D97-AF65-F5344CB8AC3E}">
        <p14:creationId xmlns:p14="http://schemas.microsoft.com/office/powerpoint/2010/main" val="16720953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FF34F7-0BED-974C-69AF-8EBA13CA870F}"/>
              </a:ext>
            </a:extLst>
          </p:cNvPr>
          <p:cNvSpPr>
            <a:spLocks noGrp="1"/>
          </p:cNvSpPr>
          <p:nvPr>
            <p:ph idx="1"/>
          </p:nvPr>
        </p:nvSpPr>
        <p:spPr>
          <a:xfrm>
            <a:off x="228599" y="1401214"/>
            <a:ext cx="11565835" cy="5079102"/>
          </a:xfrm>
        </p:spPr>
        <p:txBody>
          <a:bodyPr>
            <a:noAutofit/>
          </a:bodyPr>
          <a:lstStyle/>
          <a:p>
            <a:pPr marL="0" indent="0">
              <a:buNone/>
            </a:pPr>
            <a:r>
              <a:rPr lang="en-US" sz="3200" b="1">
                <a:solidFill>
                  <a:schemeClr val="accent1"/>
                </a:solidFill>
                <a:latin typeface="+mj-lt"/>
              </a:rPr>
              <a:t>Other Views: #3/4</a:t>
            </a:r>
          </a:p>
          <a:p>
            <a:r>
              <a:rPr lang="en-US" sz="3200" b="1">
                <a:latin typeface="+mj-lt"/>
              </a:rPr>
              <a:t>No support </a:t>
            </a:r>
            <a:r>
              <a:rPr lang="en-US" sz="3200">
                <a:latin typeface="+mj-lt"/>
              </a:rPr>
              <a:t>for reciprocal requirement </a:t>
            </a:r>
            <a:r>
              <a:rPr lang="en-US" sz="3200" b="1">
                <a:latin typeface="+mj-lt"/>
              </a:rPr>
              <a:t>when SAP and auditor are not within the same firm or network firm </a:t>
            </a:r>
          </a:p>
          <a:p>
            <a:r>
              <a:rPr lang="en-US" sz="3200" b="1">
                <a:latin typeface="+mj-lt"/>
              </a:rPr>
              <a:t>No support at all</a:t>
            </a:r>
          </a:p>
        </p:txBody>
      </p:sp>
      <p:sp>
        <p:nvSpPr>
          <p:cNvPr id="4" name="Slide Number Placeholder 3">
            <a:extLst>
              <a:ext uri="{FF2B5EF4-FFF2-40B4-BE49-F238E27FC236}">
                <a16:creationId xmlns:a16="http://schemas.microsoft.com/office/drawing/2014/main" id="{9371C18D-E76A-C84E-2BF8-FF77A44D38AC}"/>
              </a:ext>
            </a:extLst>
          </p:cNvPr>
          <p:cNvSpPr>
            <a:spLocks noGrp="1"/>
          </p:cNvSpPr>
          <p:nvPr>
            <p:ph type="sldNum" sz="quarter" idx="12"/>
          </p:nvPr>
        </p:nvSpPr>
        <p:spPr/>
        <p:txBody>
          <a:bodyPr/>
          <a:lstStyle/>
          <a:p>
            <a:fld id="{A68F81FF-A8B7-8E49-9D5B-3CAD5ADFEE36}" type="slidenum">
              <a:rPr lang="en-US" smtClean="0"/>
              <a:pPr/>
              <a:t>38</a:t>
            </a:fld>
            <a:endParaRPr lang="en-US"/>
          </a:p>
        </p:txBody>
      </p:sp>
      <p:sp>
        <p:nvSpPr>
          <p:cNvPr id="5" name="Rectangle: Rounded Corners 4">
            <a:extLst>
              <a:ext uri="{FF2B5EF4-FFF2-40B4-BE49-F238E27FC236}">
                <a16:creationId xmlns:a16="http://schemas.microsoft.com/office/drawing/2014/main" id="{22227313-B28D-257E-B525-8DA2478401BD}"/>
              </a:ext>
            </a:extLst>
          </p:cNvPr>
          <p:cNvSpPr/>
          <p:nvPr/>
        </p:nvSpPr>
        <p:spPr>
          <a:xfrm>
            <a:off x="175591" y="3856498"/>
            <a:ext cx="6069495" cy="2769704"/>
          </a:xfrm>
          <a:prstGeom prst="roundRect">
            <a:avLst/>
          </a:prstGeom>
          <a:solidFill>
            <a:schemeClr val="bg2">
              <a:lumMod val="20000"/>
              <a:lumOff val="80000"/>
            </a:schemeClr>
          </a:solidFill>
          <a:ln w="762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a:solidFill>
                  <a:schemeClr val="tx1"/>
                </a:solidFill>
                <a:latin typeface="+mj-lt"/>
              </a:rPr>
              <a:t>Alternative 1: Turn requirements into AM and add new factors for consideration, e.g. (a) indicate when communication might be appropriate, (b) confidentiality requirements applicable to the practitioner </a:t>
            </a:r>
          </a:p>
        </p:txBody>
      </p:sp>
      <p:sp>
        <p:nvSpPr>
          <p:cNvPr id="6" name="Rectangle: Rounded Corners 5">
            <a:extLst>
              <a:ext uri="{FF2B5EF4-FFF2-40B4-BE49-F238E27FC236}">
                <a16:creationId xmlns:a16="http://schemas.microsoft.com/office/drawing/2014/main" id="{D49D21E3-E506-7165-3259-81AB12AA3488}"/>
              </a:ext>
            </a:extLst>
          </p:cNvPr>
          <p:cNvSpPr/>
          <p:nvPr/>
        </p:nvSpPr>
        <p:spPr>
          <a:xfrm>
            <a:off x="6414053" y="3856498"/>
            <a:ext cx="5602356" cy="2769704"/>
          </a:xfrm>
          <a:prstGeom prst="roundRect">
            <a:avLst/>
          </a:prstGeom>
          <a:solidFill>
            <a:schemeClr val="bg2">
              <a:lumMod val="20000"/>
              <a:lumOff val="80000"/>
            </a:schemeClr>
          </a:solidFill>
          <a:ln w="762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a:solidFill>
                  <a:schemeClr val="tx1"/>
                </a:solidFill>
                <a:latin typeface="+mj-lt"/>
              </a:rPr>
              <a:t>Alternative 2: Have the auditor confirm with management and/or TCWG that management or TCWG have communicated or will communicate NOCLAR to SAP/auditor</a:t>
            </a:r>
          </a:p>
        </p:txBody>
      </p:sp>
      <p:sp>
        <p:nvSpPr>
          <p:cNvPr id="9" name="Title 1">
            <a:extLst>
              <a:ext uri="{FF2B5EF4-FFF2-40B4-BE49-F238E27FC236}">
                <a16:creationId xmlns:a16="http://schemas.microsoft.com/office/drawing/2014/main" id="{D392BA59-FF3A-9F20-E024-461CFDC41570}"/>
              </a:ext>
            </a:extLst>
          </p:cNvPr>
          <p:cNvSpPr>
            <a:spLocks noGrp="1"/>
          </p:cNvSpPr>
          <p:nvPr>
            <p:ph type="title"/>
          </p:nvPr>
        </p:nvSpPr>
        <p:spPr>
          <a:xfrm>
            <a:off x="724828" y="36374"/>
            <a:ext cx="9953109" cy="1068518"/>
          </a:xfrm>
        </p:spPr>
        <p:txBody>
          <a:bodyPr>
            <a:normAutofit/>
          </a:bodyPr>
          <a:lstStyle/>
          <a:p>
            <a:r>
              <a:rPr lang="en-US" sz="3600">
                <a:latin typeface="+mj-lt"/>
              </a:rPr>
              <a:t>Communication SAP-Auditor under NOCLAR</a:t>
            </a:r>
          </a:p>
        </p:txBody>
      </p:sp>
    </p:spTree>
    <p:extLst>
      <p:ext uri="{BB962C8B-B14F-4D97-AF65-F5344CB8AC3E}">
        <p14:creationId xmlns:p14="http://schemas.microsoft.com/office/powerpoint/2010/main" val="42487703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FF34F7-0BED-974C-69AF-8EBA13CA870F}"/>
              </a:ext>
            </a:extLst>
          </p:cNvPr>
          <p:cNvSpPr>
            <a:spLocks noGrp="1"/>
          </p:cNvSpPr>
          <p:nvPr>
            <p:ph idx="1"/>
          </p:nvPr>
        </p:nvSpPr>
        <p:spPr>
          <a:xfrm>
            <a:off x="228599" y="1188835"/>
            <a:ext cx="11963401" cy="5532639"/>
          </a:xfrm>
        </p:spPr>
        <p:txBody>
          <a:bodyPr>
            <a:noAutofit/>
          </a:bodyPr>
          <a:lstStyle/>
          <a:p>
            <a:pPr marL="0" indent="0">
              <a:buNone/>
            </a:pPr>
            <a:r>
              <a:rPr lang="en-US" sz="3200" b="1">
                <a:solidFill>
                  <a:schemeClr val="accent6">
                    <a:lumMod val="60000"/>
                    <a:lumOff val="40000"/>
                  </a:schemeClr>
                </a:solidFill>
                <a:latin typeface="+mj-lt"/>
              </a:rPr>
              <a:t>Possible avenue in light of respondents’ feedback:</a:t>
            </a:r>
          </a:p>
          <a:p>
            <a:endParaRPr lang="en-US" sz="3200">
              <a:latin typeface="+mj-lt"/>
            </a:endParaRPr>
          </a:p>
          <a:p>
            <a:endParaRPr lang="en-US" sz="3200">
              <a:latin typeface="+mj-lt"/>
            </a:endParaRPr>
          </a:p>
          <a:p>
            <a:endParaRPr lang="en-US" sz="3200">
              <a:latin typeface="+mj-lt"/>
            </a:endParaRPr>
          </a:p>
          <a:p>
            <a:endParaRPr lang="en-US" sz="3200">
              <a:latin typeface="+mj-lt"/>
            </a:endParaRPr>
          </a:p>
          <a:p>
            <a:endParaRPr lang="en-US" sz="3200">
              <a:latin typeface="+mj-lt"/>
            </a:endParaRPr>
          </a:p>
          <a:p>
            <a:endParaRPr lang="en-US" sz="3200">
              <a:effectLst/>
              <a:latin typeface="+mj-lt"/>
              <a:ea typeface="Times New Roman" panose="02020603050405020304" pitchFamily="18" charset="0"/>
              <a:cs typeface="Times New Roman" panose="02020603050405020304" pitchFamily="18" charset="0"/>
            </a:endParaRPr>
          </a:p>
          <a:p>
            <a:r>
              <a:rPr lang="en-US" sz="2700">
                <a:effectLst/>
                <a:latin typeface="+mj-lt"/>
                <a:ea typeface="Times New Roman" panose="02020603050405020304" pitchFamily="18" charset="0"/>
                <a:cs typeface="Times New Roman" panose="02020603050405020304" pitchFamily="18" charset="0"/>
              </a:rPr>
              <a:t>Responds (in part) to regulatory request to strengthen the requirement </a:t>
            </a:r>
          </a:p>
          <a:p>
            <a:r>
              <a:rPr lang="en-US" sz="2700">
                <a:latin typeface="+mj-lt"/>
                <a:ea typeface="Times New Roman" panose="02020603050405020304" pitchFamily="18" charset="0"/>
                <a:cs typeface="Times New Roman" panose="02020603050405020304" pitchFamily="18" charset="0"/>
              </a:rPr>
              <a:t>Approach aligned with extant Code (see R360.31 vs R360.32 &amp; R360.33)</a:t>
            </a:r>
          </a:p>
        </p:txBody>
      </p:sp>
      <p:sp>
        <p:nvSpPr>
          <p:cNvPr id="4" name="Slide Number Placeholder 3">
            <a:extLst>
              <a:ext uri="{FF2B5EF4-FFF2-40B4-BE49-F238E27FC236}">
                <a16:creationId xmlns:a16="http://schemas.microsoft.com/office/drawing/2014/main" id="{9371C18D-E76A-C84E-2BF8-FF77A44D38AC}"/>
              </a:ext>
            </a:extLst>
          </p:cNvPr>
          <p:cNvSpPr>
            <a:spLocks noGrp="1"/>
          </p:cNvSpPr>
          <p:nvPr>
            <p:ph type="sldNum" sz="quarter" idx="12"/>
          </p:nvPr>
        </p:nvSpPr>
        <p:spPr/>
        <p:txBody>
          <a:bodyPr/>
          <a:lstStyle/>
          <a:p>
            <a:fld id="{A68F81FF-A8B7-8E49-9D5B-3CAD5ADFEE36}" type="slidenum">
              <a:rPr lang="en-US" smtClean="0"/>
              <a:pPr/>
              <a:t>39</a:t>
            </a:fld>
            <a:endParaRPr lang="en-US"/>
          </a:p>
        </p:txBody>
      </p:sp>
      <p:sp>
        <p:nvSpPr>
          <p:cNvPr id="5" name="Rectangle: Rounded Corners 4">
            <a:extLst>
              <a:ext uri="{FF2B5EF4-FFF2-40B4-BE49-F238E27FC236}">
                <a16:creationId xmlns:a16="http://schemas.microsoft.com/office/drawing/2014/main" id="{9EB9036A-58BC-EFD8-4556-9292937F502F}"/>
              </a:ext>
            </a:extLst>
          </p:cNvPr>
          <p:cNvSpPr/>
          <p:nvPr/>
        </p:nvSpPr>
        <p:spPr>
          <a:xfrm>
            <a:off x="228600" y="1930982"/>
            <a:ext cx="5655366" cy="2142254"/>
          </a:xfrm>
          <a:prstGeom prst="roundRect">
            <a:avLst/>
          </a:prstGeom>
          <a:solidFill>
            <a:schemeClr val="bg2">
              <a:lumMod val="20000"/>
              <a:lumOff val="80000"/>
            </a:schemeClr>
          </a:solid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a:solidFill>
                  <a:schemeClr val="tx1"/>
                </a:solidFill>
                <a:latin typeface="+mj-lt"/>
              </a:rPr>
              <a:t>Turn the requirement to consider communication into </a:t>
            </a:r>
            <a:r>
              <a:rPr lang="en-US" sz="2700" b="1">
                <a:solidFill>
                  <a:schemeClr val="tx1"/>
                </a:solidFill>
                <a:latin typeface="+mj-lt"/>
              </a:rPr>
              <a:t>requirement to communicate </a:t>
            </a:r>
            <a:r>
              <a:rPr lang="en-US" sz="2700" b="1" i="1">
                <a:solidFill>
                  <a:schemeClr val="accent6">
                    <a:lumMod val="60000"/>
                    <a:lumOff val="40000"/>
                  </a:schemeClr>
                </a:solidFill>
                <a:latin typeface="+mj-lt"/>
              </a:rPr>
              <a:t>when</a:t>
            </a:r>
            <a:r>
              <a:rPr lang="en-US" sz="2700" b="1">
                <a:solidFill>
                  <a:schemeClr val="tx1"/>
                </a:solidFill>
                <a:latin typeface="+mj-lt"/>
              </a:rPr>
              <a:t> </a:t>
            </a:r>
            <a:r>
              <a:rPr lang="en-US" sz="2700">
                <a:solidFill>
                  <a:schemeClr val="tx1"/>
                </a:solidFill>
                <a:latin typeface="+mj-lt"/>
              </a:rPr>
              <a:t>SAP and auditor belong to same firm</a:t>
            </a:r>
          </a:p>
        </p:txBody>
      </p:sp>
      <p:sp>
        <p:nvSpPr>
          <p:cNvPr id="6" name="Rectangle: Rounded Corners 5">
            <a:extLst>
              <a:ext uri="{FF2B5EF4-FFF2-40B4-BE49-F238E27FC236}">
                <a16:creationId xmlns:a16="http://schemas.microsoft.com/office/drawing/2014/main" id="{D500D1A9-50A9-3857-3723-FAFB3F3F83B1}"/>
              </a:ext>
            </a:extLst>
          </p:cNvPr>
          <p:cNvSpPr/>
          <p:nvPr/>
        </p:nvSpPr>
        <p:spPr>
          <a:xfrm>
            <a:off x="6679097" y="1930982"/>
            <a:ext cx="5178288" cy="2142254"/>
          </a:xfrm>
          <a:prstGeom prst="roundRect">
            <a:avLst/>
          </a:prstGeom>
          <a:solidFill>
            <a:schemeClr val="bg2">
              <a:lumMod val="20000"/>
              <a:lumOff val="80000"/>
            </a:schemeClr>
          </a:solid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a:solidFill>
                  <a:schemeClr val="tx1"/>
                </a:solidFill>
                <a:latin typeface="+mj-lt"/>
              </a:rPr>
              <a:t>Keep requirement to consider </a:t>
            </a:r>
            <a:r>
              <a:rPr lang="en-US" sz="2700">
                <a:solidFill>
                  <a:schemeClr val="tx1"/>
                </a:solidFill>
                <a:latin typeface="+mj-lt"/>
              </a:rPr>
              <a:t>communication </a:t>
            </a:r>
            <a:r>
              <a:rPr lang="en-US" sz="2700" b="1" i="1">
                <a:solidFill>
                  <a:schemeClr val="accent6">
                    <a:lumMod val="60000"/>
                    <a:lumOff val="40000"/>
                  </a:schemeClr>
                </a:solidFill>
                <a:latin typeface="+mj-lt"/>
              </a:rPr>
              <a:t>when</a:t>
            </a:r>
            <a:r>
              <a:rPr lang="en-US" sz="2700">
                <a:solidFill>
                  <a:schemeClr val="tx1"/>
                </a:solidFill>
                <a:latin typeface="+mj-lt"/>
              </a:rPr>
              <a:t> SAP and auditor belong to same network firm or different firm / network firm</a:t>
            </a:r>
          </a:p>
        </p:txBody>
      </p:sp>
      <p:sp>
        <p:nvSpPr>
          <p:cNvPr id="7" name="Plus Sign 6">
            <a:extLst>
              <a:ext uri="{FF2B5EF4-FFF2-40B4-BE49-F238E27FC236}">
                <a16:creationId xmlns:a16="http://schemas.microsoft.com/office/drawing/2014/main" id="{1E7F847C-E400-ECBE-AE7A-5F1E540C7190}"/>
              </a:ext>
            </a:extLst>
          </p:cNvPr>
          <p:cNvSpPr/>
          <p:nvPr/>
        </p:nvSpPr>
        <p:spPr>
          <a:xfrm>
            <a:off x="5989982" y="2745952"/>
            <a:ext cx="583098" cy="659296"/>
          </a:xfrm>
          <a:prstGeom prst="mathPlus">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Rounded Corners 7">
            <a:extLst>
              <a:ext uri="{FF2B5EF4-FFF2-40B4-BE49-F238E27FC236}">
                <a16:creationId xmlns:a16="http://schemas.microsoft.com/office/drawing/2014/main" id="{EF23FEB1-B905-C880-D64E-B73696921B06}"/>
              </a:ext>
            </a:extLst>
          </p:cNvPr>
          <p:cNvSpPr/>
          <p:nvPr/>
        </p:nvSpPr>
        <p:spPr>
          <a:xfrm>
            <a:off x="805908" y="4136622"/>
            <a:ext cx="4500749" cy="558142"/>
          </a:xfrm>
          <a:prstGeom prst="roundRect">
            <a:avLst/>
          </a:prstGeom>
          <a:solidFill>
            <a:schemeClr val="bg2">
              <a:lumMod val="20000"/>
              <a:lumOff val="8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tx1"/>
                </a:solidFill>
                <a:latin typeface="+mj-lt"/>
              </a:rPr>
              <a:t>Unless prohibited by L&amp;R</a:t>
            </a:r>
          </a:p>
        </p:txBody>
      </p:sp>
      <p:sp>
        <p:nvSpPr>
          <p:cNvPr id="9" name="Rectangle: Rounded Corners 8">
            <a:extLst>
              <a:ext uri="{FF2B5EF4-FFF2-40B4-BE49-F238E27FC236}">
                <a16:creationId xmlns:a16="http://schemas.microsoft.com/office/drawing/2014/main" id="{70B5FE63-1899-557E-B598-8BD3AE85BF9F}"/>
              </a:ext>
            </a:extLst>
          </p:cNvPr>
          <p:cNvSpPr/>
          <p:nvPr/>
        </p:nvSpPr>
        <p:spPr>
          <a:xfrm>
            <a:off x="805908" y="4736735"/>
            <a:ext cx="4500749" cy="558142"/>
          </a:xfrm>
          <a:prstGeom prst="roundRect">
            <a:avLst/>
          </a:prstGeom>
          <a:solidFill>
            <a:schemeClr val="bg2">
              <a:lumMod val="20000"/>
              <a:lumOff val="8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tx1"/>
                </a:solidFill>
                <a:latin typeface="+mj-lt"/>
              </a:rPr>
              <a:t>According to firm procedures</a:t>
            </a:r>
          </a:p>
        </p:txBody>
      </p:sp>
      <p:sp>
        <p:nvSpPr>
          <p:cNvPr id="10" name="Rectangle: Rounded Corners 9">
            <a:extLst>
              <a:ext uri="{FF2B5EF4-FFF2-40B4-BE49-F238E27FC236}">
                <a16:creationId xmlns:a16="http://schemas.microsoft.com/office/drawing/2014/main" id="{BEC5110E-A4DB-67A1-3B0C-BD03A6C10201}"/>
              </a:ext>
            </a:extLst>
          </p:cNvPr>
          <p:cNvSpPr/>
          <p:nvPr/>
        </p:nvSpPr>
        <p:spPr>
          <a:xfrm>
            <a:off x="7415690" y="4157180"/>
            <a:ext cx="3705101" cy="914399"/>
          </a:xfrm>
          <a:prstGeom prst="roundRect">
            <a:avLst/>
          </a:prstGeom>
          <a:solidFill>
            <a:schemeClr val="bg2">
              <a:lumMod val="20000"/>
              <a:lumOff val="80000"/>
            </a:scheme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tx1"/>
                </a:solidFill>
                <a:latin typeface="+mj-lt"/>
              </a:rPr>
              <a:t>Retain list of factors for consideration</a:t>
            </a:r>
          </a:p>
        </p:txBody>
      </p:sp>
      <p:sp>
        <p:nvSpPr>
          <p:cNvPr id="13" name="Title 1">
            <a:extLst>
              <a:ext uri="{FF2B5EF4-FFF2-40B4-BE49-F238E27FC236}">
                <a16:creationId xmlns:a16="http://schemas.microsoft.com/office/drawing/2014/main" id="{248C36C5-AEE2-29D3-F9AF-5CA836AFDFFB}"/>
              </a:ext>
            </a:extLst>
          </p:cNvPr>
          <p:cNvSpPr>
            <a:spLocks noGrp="1"/>
          </p:cNvSpPr>
          <p:nvPr>
            <p:ph type="title"/>
          </p:nvPr>
        </p:nvSpPr>
        <p:spPr>
          <a:xfrm>
            <a:off x="724828" y="36374"/>
            <a:ext cx="9953109" cy="1068518"/>
          </a:xfrm>
        </p:spPr>
        <p:txBody>
          <a:bodyPr>
            <a:normAutofit/>
          </a:bodyPr>
          <a:lstStyle/>
          <a:p>
            <a:r>
              <a:rPr lang="en-US" sz="3600">
                <a:latin typeface="+mj-lt"/>
              </a:rPr>
              <a:t>Communication SAP-Auditor under NOCLAR</a:t>
            </a:r>
          </a:p>
        </p:txBody>
      </p:sp>
    </p:spTree>
    <p:extLst>
      <p:ext uri="{BB962C8B-B14F-4D97-AF65-F5344CB8AC3E}">
        <p14:creationId xmlns:p14="http://schemas.microsoft.com/office/powerpoint/2010/main" val="39324710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36417B-51DC-0E1D-4033-A7D1DB1073B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56B673BB-FAE6-2EF3-026E-FF92E45023D2}"/>
              </a:ext>
            </a:extLst>
          </p:cNvPr>
          <p:cNvSpPr>
            <a:spLocks noGrp="1"/>
          </p:cNvSpPr>
          <p:nvPr>
            <p:ph type="title"/>
          </p:nvPr>
        </p:nvSpPr>
        <p:spPr/>
        <p:txBody>
          <a:bodyPr anchor="ctr">
            <a:noAutofit/>
          </a:bodyPr>
          <a:lstStyle/>
          <a:p>
            <a:pPr algn="ctr"/>
            <a:r>
              <a:rPr lang="en-US" sz="3600">
                <a:latin typeface="+mj-lt"/>
              </a:rPr>
              <a:t>Definition of Sustainability Information</a:t>
            </a:r>
          </a:p>
        </p:txBody>
      </p:sp>
    </p:spTree>
    <p:extLst>
      <p:ext uri="{BB962C8B-B14F-4D97-AF65-F5344CB8AC3E}">
        <p14:creationId xmlns:p14="http://schemas.microsoft.com/office/powerpoint/2010/main" val="13495186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FF34F7-0BED-974C-69AF-8EBA13CA870F}"/>
              </a:ext>
            </a:extLst>
          </p:cNvPr>
          <p:cNvSpPr>
            <a:spLocks noGrp="1"/>
          </p:cNvSpPr>
          <p:nvPr>
            <p:ph idx="1"/>
          </p:nvPr>
        </p:nvSpPr>
        <p:spPr>
          <a:xfrm>
            <a:off x="228599" y="1414463"/>
            <a:ext cx="11565835" cy="4155064"/>
          </a:xfrm>
        </p:spPr>
        <p:txBody>
          <a:bodyPr>
            <a:noAutofit/>
          </a:bodyPr>
          <a:lstStyle/>
          <a:p>
            <a:pPr marL="0" indent="0">
              <a:buNone/>
            </a:pPr>
            <a:r>
              <a:rPr lang="en-US" sz="3200" b="1">
                <a:solidFill>
                  <a:schemeClr val="accent5"/>
                </a:solidFill>
                <a:latin typeface="+mj-lt"/>
              </a:rPr>
              <a:t>Practical challenges with ED proposal:</a:t>
            </a:r>
          </a:p>
          <a:p>
            <a:pPr>
              <a:spcAft>
                <a:spcPts val="1200"/>
              </a:spcAft>
            </a:pPr>
            <a:r>
              <a:rPr lang="en-US" sz="3200">
                <a:latin typeface="+mj-lt"/>
              </a:rPr>
              <a:t>Risk of inconsistent reporting to management/TCWG or inconsistent determination of whether to disclose to appropriate authority if SAP/auditor in different firms/network firms</a:t>
            </a:r>
          </a:p>
          <a:p>
            <a:pPr lvl="1"/>
            <a:r>
              <a:rPr lang="en-US" sz="2800">
                <a:solidFill>
                  <a:schemeClr val="accent6">
                    <a:lumMod val="60000"/>
                    <a:lumOff val="40000"/>
                  </a:schemeClr>
                </a:solidFill>
                <a:latin typeface="+mj-lt"/>
                <a:cs typeface="Times New Roman" panose="02020603050405020304" pitchFamily="18" charset="0"/>
              </a:rPr>
              <a:t>WS2 preliminary proposal:</a:t>
            </a:r>
            <a:r>
              <a:rPr lang="en-US" sz="2800">
                <a:latin typeface="+mj-lt"/>
                <a:cs typeface="Times New Roman" panose="02020603050405020304" pitchFamily="18" charset="0"/>
              </a:rPr>
              <a:t> Add AM stating that the purpose of the communication is also for SAP and auditor to agree on who is primarily responsible for the NOCLAR-related actions (if necessary) going forward</a:t>
            </a:r>
            <a:endParaRPr lang="en-US" sz="2800">
              <a:latin typeface="+mj-lt"/>
              <a:ea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371C18D-E76A-C84E-2BF8-FF77A44D38AC}"/>
              </a:ext>
            </a:extLst>
          </p:cNvPr>
          <p:cNvSpPr>
            <a:spLocks noGrp="1"/>
          </p:cNvSpPr>
          <p:nvPr>
            <p:ph type="sldNum" sz="quarter" idx="12"/>
          </p:nvPr>
        </p:nvSpPr>
        <p:spPr/>
        <p:txBody>
          <a:bodyPr/>
          <a:lstStyle/>
          <a:p>
            <a:fld id="{A68F81FF-A8B7-8E49-9D5B-3CAD5ADFEE36}" type="slidenum">
              <a:rPr lang="en-US" smtClean="0"/>
              <a:pPr/>
              <a:t>40</a:t>
            </a:fld>
            <a:endParaRPr lang="en-US"/>
          </a:p>
        </p:txBody>
      </p:sp>
      <p:sp>
        <p:nvSpPr>
          <p:cNvPr id="7" name="Title 1">
            <a:extLst>
              <a:ext uri="{FF2B5EF4-FFF2-40B4-BE49-F238E27FC236}">
                <a16:creationId xmlns:a16="http://schemas.microsoft.com/office/drawing/2014/main" id="{3B37B8AD-B52F-BE7E-7272-2E35172B242D}"/>
              </a:ext>
            </a:extLst>
          </p:cNvPr>
          <p:cNvSpPr>
            <a:spLocks noGrp="1"/>
          </p:cNvSpPr>
          <p:nvPr>
            <p:ph type="title"/>
          </p:nvPr>
        </p:nvSpPr>
        <p:spPr>
          <a:xfrm>
            <a:off x="724828" y="36374"/>
            <a:ext cx="9953109" cy="1068518"/>
          </a:xfrm>
        </p:spPr>
        <p:txBody>
          <a:bodyPr>
            <a:normAutofit/>
          </a:bodyPr>
          <a:lstStyle/>
          <a:p>
            <a:r>
              <a:rPr lang="en-US" sz="3600">
                <a:latin typeface="+mj-lt"/>
              </a:rPr>
              <a:t>Communication SAP-Auditor under NOCLAR</a:t>
            </a:r>
          </a:p>
        </p:txBody>
      </p:sp>
    </p:spTree>
    <p:extLst>
      <p:ext uri="{BB962C8B-B14F-4D97-AF65-F5344CB8AC3E}">
        <p14:creationId xmlns:p14="http://schemas.microsoft.com/office/powerpoint/2010/main" val="5536415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FF34F7-0BED-974C-69AF-8EBA13CA870F}"/>
              </a:ext>
            </a:extLst>
          </p:cNvPr>
          <p:cNvSpPr>
            <a:spLocks noGrp="1"/>
          </p:cNvSpPr>
          <p:nvPr>
            <p:ph idx="1"/>
          </p:nvPr>
        </p:nvSpPr>
        <p:spPr>
          <a:xfrm>
            <a:off x="228599" y="1200711"/>
            <a:ext cx="11565835" cy="5307012"/>
          </a:xfrm>
        </p:spPr>
        <p:txBody>
          <a:bodyPr>
            <a:noAutofit/>
          </a:bodyPr>
          <a:lstStyle/>
          <a:p>
            <a:pPr marL="0" indent="0">
              <a:buNone/>
            </a:pPr>
            <a:r>
              <a:rPr lang="en-US" sz="3000" b="1">
                <a:solidFill>
                  <a:schemeClr val="accent5"/>
                </a:solidFill>
                <a:latin typeface="+mj-lt"/>
              </a:rPr>
              <a:t>NOCLAR in the value chain:</a:t>
            </a:r>
          </a:p>
          <a:p>
            <a:pPr>
              <a:spcAft>
                <a:spcPts val="1200"/>
              </a:spcAft>
            </a:pPr>
            <a:r>
              <a:rPr lang="en-US" sz="3000">
                <a:latin typeface="+mj-lt"/>
              </a:rPr>
              <a:t>Suggestion to extend NOCLAR provisions in Part 5 to value chain actors </a:t>
            </a:r>
            <a:r>
              <a:rPr lang="en-US" sz="3000" i="1">
                <a:latin typeface="+mj-lt"/>
              </a:rPr>
              <a:t>when</a:t>
            </a:r>
            <a:r>
              <a:rPr lang="en-US" sz="3000">
                <a:latin typeface="+mj-lt"/>
              </a:rPr>
              <a:t> this is relevant for the purpose of ultimately assessing the compliance of the value chain-related disclosure of the entity with applicable sustainability reporting requirements</a:t>
            </a:r>
          </a:p>
          <a:p>
            <a:pPr lvl="1">
              <a:spcAft>
                <a:spcPts val="800"/>
              </a:spcAft>
            </a:pPr>
            <a:r>
              <a:rPr lang="en-US" sz="2800">
                <a:solidFill>
                  <a:schemeClr val="accent6">
                    <a:lumMod val="60000"/>
                    <a:lumOff val="40000"/>
                  </a:schemeClr>
                </a:solidFill>
                <a:latin typeface="+mj-lt"/>
                <a:cs typeface="Times New Roman" panose="02020603050405020304" pitchFamily="18" charset="0"/>
              </a:rPr>
              <a:t>WS2 preliminary proposal:</a:t>
            </a:r>
            <a:r>
              <a:rPr lang="en-US" sz="2800">
                <a:latin typeface="+mj-lt"/>
                <a:cs typeface="Times New Roman" panose="02020603050405020304" pitchFamily="18" charset="0"/>
              </a:rPr>
              <a:t> Retain proposed scope of NOCLAR which excludes value chain entities, because:</a:t>
            </a:r>
          </a:p>
          <a:p>
            <a:pPr marL="1316038" lvl="2" indent="-401638">
              <a:spcBef>
                <a:spcPts val="800"/>
              </a:spcBef>
            </a:pPr>
            <a:r>
              <a:rPr lang="en-US" sz="2800">
                <a:latin typeface="+mj-lt"/>
                <a:ea typeface="Times New Roman" panose="02020603050405020304" pitchFamily="18" charset="0"/>
                <a:cs typeface="Times New Roman" panose="02020603050405020304" pitchFamily="18" charset="0"/>
              </a:rPr>
              <a:t>“</a:t>
            </a:r>
            <a:r>
              <a:rPr lang="en-US" sz="2800" i="1">
                <a:latin typeface="+mj-lt"/>
                <a:ea typeface="Times New Roman" panose="02020603050405020304" pitchFamily="18" charset="0"/>
                <a:cs typeface="Times New Roman" panose="02020603050405020304" pitchFamily="18" charset="0"/>
              </a:rPr>
              <a:t>When this is relevant</a:t>
            </a:r>
            <a:r>
              <a:rPr lang="en-US" sz="2800">
                <a:latin typeface="+mj-lt"/>
                <a:ea typeface="Times New Roman" panose="02020603050405020304" pitchFamily="18" charset="0"/>
                <a:cs typeface="Times New Roman" panose="02020603050405020304" pitchFamily="18" charset="0"/>
              </a:rPr>
              <a:t>” determination is difficult</a:t>
            </a:r>
          </a:p>
          <a:p>
            <a:pPr marL="1316038" lvl="2" indent="-401638">
              <a:spcBef>
                <a:spcPts val="800"/>
              </a:spcBef>
            </a:pPr>
            <a:r>
              <a:rPr lang="en-US" sz="2800">
                <a:latin typeface="+mj-lt"/>
                <a:ea typeface="Times New Roman" panose="02020603050405020304" pitchFamily="18" charset="0"/>
                <a:cs typeface="Times New Roman" panose="02020603050405020304" pitchFamily="18" charset="0"/>
              </a:rPr>
              <a:t>VCE addressed in proposed para 5360.7 A3 (b)</a:t>
            </a:r>
          </a:p>
          <a:p>
            <a:pPr marL="1316038" lvl="2" indent="-401638">
              <a:spcBef>
                <a:spcPts val="800"/>
              </a:spcBef>
            </a:pPr>
            <a:r>
              <a:rPr lang="en-US" sz="2800">
                <a:latin typeface="+mj-lt"/>
                <a:ea typeface="Times New Roman" panose="02020603050405020304" pitchFamily="18" charset="0"/>
                <a:cs typeface="Times New Roman" panose="02020603050405020304" pitchFamily="18" charset="0"/>
              </a:rPr>
              <a:t>Benefits of a phased approach</a:t>
            </a:r>
          </a:p>
          <a:p>
            <a:pPr lvl="2"/>
            <a:endParaRPr lang="en-US" sz="2400">
              <a:latin typeface="+mj-lt"/>
              <a:ea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371C18D-E76A-C84E-2BF8-FF77A44D38AC}"/>
              </a:ext>
            </a:extLst>
          </p:cNvPr>
          <p:cNvSpPr>
            <a:spLocks noGrp="1"/>
          </p:cNvSpPr>
          <p:nvPr>
            <p:ph type="sldNum" sz="quarter" idx="12"/>
          </p:nvPr>
        </p:nvSpPr>
        <p:spPr/>
        <p:txBody>
          <a:bodyPr/>
          <a:lstStyle/>
          <a:p>
            <a:fld id="{A68F81FF-A8B7-8E49-9D5B-3CAD5ADFEE36}" type="slidenum">
              <a:rPr lang="en-US" smtClean="0"/>
              <a:pPr/>
              <a:t>41</a:t>
            </a:fld>
            <a:endParaRPr lang="en-US"/>
          </a:p>
        </p:txBody>
      </p:sp>
      <p:sp>
        <p:nvSpPr>
          <p:cNvPr id="7" name="Title 1">
            <a:extLst>
              <a:ext uri="{FF2B5EF4-FFF2-40B4-BE49-F238E27FC236}">
                <a16:creationId xmlns:a16="http://schemas.microsoft.com/office/drawing/2014/main" id="{08F7438A-A658-10C3-DE37-26985ACD27E4}"/>
              </a:ext>
            </a:extLst>
          </p:cNvPr>
          <p:cNvSpPr>
            <a:spLocks noGrp="1"/>
          </p:cNvSpPr>
          <p:nvPr>
            <p:ph type="title"/>
          </p:nvPr>
        </p:nvSpPr>
        <p:spPr>
          <a:xfrm>
            <a:off x="724828" y="36374"/>
            <a:ext cx="9953109" cy="1068518"/>
          </a:xfrm>
        </p:spPr>
        <p:txBody>
          <a:bodyPr>
            <a:normAutofit/>
          </a:bodyPr>
          <a:lstStyle/>
          <a:p>
            <a:r>
              <a:rPr lang="en-US" sz="3600">
                <a:latin typeface="+mj-lt"/>
              </a:rPr>
              <a:t>Communication SAP-Auditor under NOCLAR</a:t>
            </a:r>
          </a:p>
        </p:txBody>
      </p:sp>
    </p:spTree>
    <p:extLst>
      <p:ext uri="{BB962C8B-B14F-4D97-AF65-F5344CB8AC3E}">
        <p14:creationId xmlns:p14="http://schemas.microsoft.com/office/powerpoint/2010/main" val="41987841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9BF66DF-8011-5FF0-FAF4-C868562209BA}"/>
              </a:ext>
            </a:extLst>
          </p:cNvPr>
          <p:cNvSpPr>
            <a:spLocks noGrp="1"/>
          </p:cNvSpPr>
          <p:nvPr>
            <p:ph sz="half" idx="2"/>
          </p:nvPr>
        </p:nvSpPr>
        <p:spPr>
          <a:xfrm>
            <a:off x="1032094" y="2846419"/>
            <a:ext cx="5459241" cy="2105828"/>
          </a:xfrm>
        </p:spPr>
        <p:txBody>
          <a:bodyPr/>
          <a:lstStyle/>
          <a:p>
            <a:pPr marL="0" marR="0" lvl="0" indent="0" algn="ctr" defTabSz="914400" rtl="0" eaLnBrk="1" fontAlgn="auto" latinLnBrk="0" hangingPunct="1">
              <a:lnSpc>
                <a:spcPts val="2600"/>
              </a:lnSpc>
              <a:spcBef>
                <a:spcPts val="600"/>
              </a:spcBef>
              <a:spcAft>
                <a:spcPts val="600"/>
              </a:spcAft>
              <a:buClrTx/>
              <a:buSzTx/>
              <a:buFont typeface="Arial" panose="020B0604020202020204" pitchFamily="34" charset="0"/>
              <a:buNone/>
              <a:tabLst/>
              <a:defRPr/>
            </a:pPr>
            <a:r>
              <a:rPr kumimoji="0" lang="en-US" sz="2400" b="0" i="0" u="none" strike="noStrike" kern="1200" cap="none" spc="0" normalizeH="0" baseline="0" noProof="0">
                <a:ln>
                  <a:noFill/>
                </a:ln>
                <a:solidFill>
                  <a:schemeClr val="tx1"/>
                </a:solidFill>
                <a:effectLst/>
                <a:uLnTx/>
                <a:uFillTx/>
                <a:latin typeface="+mj-lt"/>
                <a:ea typeface="+mn-ea"/>
                <a:cs typeface="+mn-cs"/>
              </a:rPr>
              <a:t>Do IESBA members support WS2’s possible avenue and preliminary proposals?</a:t>
            </a:r>
            <a:endParaRPr lang="en-US"/>
          </a:p>
        </p:txBody>
      </p:sp>
      <p:sp>
        <p:nvSpPr>
          <p:cNvPr id="3" name="Slide Number Placeholder 2">
            <a:extLst>
              <a:ext uri="{FF2B5EF4-FFF2-40B4-BE49-F238E27FC236}">
                <a16:creationId xmlns:a16="http://schemas.microsoft.com/office/drawing/2014/main" id="{AFAB4680-13A2-0CF1-8436-17F8EEC45C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9F812D09-6A36-579C-EF3F-51927EA26D36}"/>
              </a:ext>
            </a:extLst>
          </p:cNvPr>
          <p:cNvSpPr>
            <a:spLocks noGrp="1"/>
          </p:cNvSpPr>
          <p:nvPr>
            <p:ph type="title"/>
          </p:nvPr>
        </p:nvSpPr>
        <p:spPr/>
        <p:txBody>
          <a:bodyPr>
            <a:normAutofit/>
          </a:bodyPr>
          <a:lstStyle/>
          <a:p>
            <a:r>
              <a:rPr lang="en-US" sz="3600">
                <a:latin typeface="+mj-lt"/>
              </a:rPr>
              <a:t>Matter for IESBA Consideration</a:t>
            </a:r>
          </a:p>
        </p:txBody>
      </p:sp>
    </p:spTree>
    <p:extLst>
      <p:ext uri="{BB962C8B-B14F-4D97-AF65-F5344CB8AC3E}">
        <p14:creationId xmlns:p14="http://schemas.microsoft.com/office/powerpoint/2010/main" val="32747466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41100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5852E-5006-FC24-7FDA-6950935FF779}"/>
              </a:ext>
            </a:extLst>
          </p:cNvPr>
          <p:cNvSpPr>
            <a:spLocks noGrp="1"/>
          </p:cNvSpPr>
          <p:nvPr>
            <p:ph type="title"/>
          </p:nvPr>
        </p:nvSpPr>
        <p:spPr/>
        <p:txBody>
          <a:bodyPr>
            <a:normAutofit/>
          </a:bodyPr>
          <a:lstStyle/>
          <a:p>
            <a:r>
              <a:rPr lang="en-US" sz="3200">
                <a:latin typeface="+mj-lt"/>
              </a:rPr>
              <a:t>IAASB Update: Definitions of Sustainability Information and Sustainability Matters</a:t>
            </a:r>
            <a:endParaRPr lang="en-GB" sz="4800">
              <a:latin typeface="+mj-lt"/>
            </a:endParaRPr>
          </a:p>
        </p:txBody>
      </p:sp>
      <p:sp>
        <p:nvSpPr>
          <p:cNvPr id="4" name="Slide Number Placeholder 3">
            <a:extLst>
              <a:ext uri="{FF2B5EF4-FFF2-40B4-BE49-F238E27FC236}">
                <a16:creationId xmlns:a16="http://schemas.microsoft.com/office/drawing/2014/main" id="{31920747-9A78-8E82-29AC-C195226A6557}"/>
              </a:ext>
            </a:extLst>
          </p:cNvPr>
          <p:cNvSpPr>
            <a:spLocks noGrp="1"/>
          </p:cNvSpPr>
          <p:nvPr>
            <p:ph type="sldNum" sz="quarter" idx="12"/>
          </p:nvPr>
        </p:nvSpPr>
        <p:spPr>
          <a:xfrm>
            <a:off x="7905136" y="6522078"/>
            <a:ext cx="3677264" cy="304412"/>
          </a:xfrm>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chemeClr val="bg1"/>
                </a:solidFill>
                <a:effectLst/>
                <a:uLnTx/>
                <a:uFillTx/>
                <a:latin typeface="Arial" panose="020B0604020202020204" pitchFamily="34" charset="0"/>
                <a:ea typeface="+mn-ea"/>
                <a:cs typeface="MS PGothic" charset="0"/>
              </a:rPr>
              <a:t>Page </a:t>
            </a:r>
            <a:fld id="{95158037-59F0-9C4B-B231-1C776117AADA}" type="slidenum">
              <a:rPr kumimoji="0" lang="en-US" sz="900" b="1" i="0" u="none" strike="noStrike" kern="1200" cap="none" spc="0" normalizeH="0" baseline="0" noProof="0" smtClean="0">
                <a:ln>
                  <a:noFill/>
                </a:ln>
                <a:solidFill>
                  <a:schemeClr val="bg1"/>
                </a:solidFill>
                <a:effectLst/>
                <a:uLnTx/>
                <a:uFillTx/>
                <a:latin typeface="Arial" panose="020B0604020202020204" pitchFamily="34" charset="0"/>
                <a:ea typeface="+mn-ea"/>
                <a:cs typeface="Arial" panose="020B0604020202020204" pitchFamily="34" charset="0"/>
              </a:rPr>
              <a:pPr marL="0" marR="0" lvl="0" indent="0" algn="r" defTabSz="457189" rtl="0" eaLnBrk="1" fontAlgn="auto" latinLnBrk="0" hangingPunct="1">
                <a:lnSpc>
                  <a:spcPct val="100000"/>
                </a:lnSpc>
                <a:spcBef>
                  <a:spcPts val="0"/>
                </a:spcBef>
                <a:spcAft>
                  <a:spcPts val="0"/>
                </a:spcAft>
                <a:buClrTx/>
                <a:buSzTx/>
                <a:buFontTx/>
                <a:buNone/>
                <a:tabLst/>
                <a:defRPr/>
              </a:pPr>
              <a:t>5</a:t>
            </a:fld>
            <a:endParaRPr kumimoji="0" lang="en-US" sz="900" b="1" i="0" u="none" strike="noStrike" kern="1200" cap="none" spc="0" normalizeH="0" baseline="0" noProof="0">
              <a:ln>
                <a:noFill/>
              </a:ln>
              <a:solidFill>
                <a:schemeClr val="bg1"/>
              </a:solidFill>
              <a:effectLst/>
              <a:uLnTx/>
              <a:uFillTx/>
              <a:latin typeface="Arial" panose="020B0604020202020204" pitchFamily="34" charset="0"/>
              <a:ea typeface="+mn-ea"/>
              <a:cs typeface="MS PGothic" charset="0"/>
            </a:endParaRPr>
          </a:p>
        </p:txBody>
      </p:sp>
      <p:sp>
        <p:nvSpPr>
          <p:cNvPr id="18" name="Rectangle: Rounded Corners 17">
            <a:extLst>
              <a:ext uri="{FF2B5EF4-FFF2-40B4-BE49-F238E27FC236}">
                <a16:creationId xmlns:a16="http://schemas.microsoft.com/office/drawing/2014/main" id="{5910547C-459D-93A1-60B9-06512F55AE23}"/>
              </a:ext>
            </a:extLst>
          </p:cNvPr>
          <p:cNvSpPr/>
          <p:nvPr/>
        </p:nvSpPr>
        <p:spPr>
          <a:xfrm>
            <a:off x="223024" y="1215473"/>
            <a:ext cx="11708781" cy="775837"/>
          </a:xfrm>
          <a:prstGeom prst="roundRect">
            <a:avLst/>
          </a:prstGeom>
          <a:noFill/>
          <a:ln w="28575">
            <a:noFill/>
            <a:prstDash val="dash"/>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12" name="Group 11">
            <a:extLst>
              <a:ext uri="{FF2B5EF4-FFF2-40B4-BE49-F238E27FC236}">
                <a16:creationId xmlns:a16="http://schemas.microsoft.com/office/drawing/2014/main" id="{06108435-F73F-7DD1-B9BA-DB243A721E1A}"/>
              </a:ext>
            </a:extLst>
          </p:cNvPr>
          <p:cNvGrpSpPr/>
          <p:nvPr/>
        </p:nvGrpSpPr>
        <p:grpSpPr>
          <a:xfrm>
            <a:off x="5845629" y="1324449"/>
            <a:ext cx="6000212" cy="2920980"/>
            <a:chOff x="6367929" y="1166475"/>
            <a:chExt cx="5486400" cy="3303528"/>
          </a:xfrm>
        </p:grpSpPr>
        <p:sp>
          <p:nvSpPr>
            <p:cNvPr id="6" name="Rectangle: Rounded Corners 5">
              <a:extLst>
                <a:ext uri="{FF2B5EF4-FFF2-40B4-BE49-F238E27FC236}">
                  <a16:creationId xmlns:a16="http://schemas.microsoft.com/office/drawing/2014/main" id="{2E4F7B5C-2D6F-7C52-2AB5-013E8496DDF8}"/>
                </a:ext>
              </a:extLst>
            </p:cNvPr>
            <p:cNvSpPr/>
            <p:nvPr/>
          </p:nvSpPr>
          <p:spPr>
            <a:xfrm>
              <a:off x="6367929" y="1302457"/>
              <a:ext cx="5486400" cy="3167546"/>
            </a:xfrm>
            <a:prstGeom prst="roundRect">
              <a:avLst/>
            </a:prstGeom>
            <a:noFill/>
            <a:ln w="57150">
              <a:solidFill>
                <a:srgbClr val="00B0F0"/>
              </a:solidFill>
            </a:ln>
          </p:spPr>
          <p:style>
            <a:lnRef idx="1">
              <a:schemeClr val="accent1"/>
            </a:lnRef>
            <a:fillRef idx="3">
              <a:schemeClr val="accent1"/>
            </a:fillRef>
            <a:effectRef idx="2">
              <a:schemeClr val="accent1"/>
            </a:effectRef>
            <a:fontRef idx="minor">
              <a:schemeClr val="lt1"/>
            </a:fontRef>
          </p:style>
          <p:txBody>
            <a:bodyPr rtlCol="0" anchor="t" anchorCtr="0"/>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endParaRPr>
            </a:p>
            <a:p>
              <a:pPr marL="285750" indent="-28575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Sustainability matters – supported targeted revisions, including deletion of “economic” and “cultural” and revert to ESG</a:t>
              </a:r>
            </a:p>
            <a:p>
              <a:pPr marL="285750" indent="-28575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Separation of impacts on the entity from the entity’s impacts on environment, society and economy.</a:t>
              </a:r>
            </a:p>
            <a:p>
              <a:pPr marL="285750" indent="-28575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Preference to retain detailed wording in definition, rather than move to guidance.</a:t>
              </a:r>
            </a:p>
          </p:txBody>
        </p:sp>
        <p:sp>
          <p:nvSpPr>
            <p:cNvPr id="7" name="Rectangle: Rounded Corners 6">
              <a:extLst>
                <a:ext uri="{FF2B5EF4-FFF2-40B4-BE49-F238E27FC236}">
                  <a16:creationId xmlns:a16="http://schemas.microsoft.com/office/drawing/2014/main" id="{B5BDDB50-C4F3-488A-BDA5-2EBDA83EDDFE}"/>
                </a:ext>
              </a:extLst>
            </p:cNvPr>
            <p:cNvSpPr/>
            <p:nvPr/>
          </p:nvSpPr>
          <p:spPr>
            <a:xfrm>
              <a:off x="6639858" y="1166475"/>
              <a:ext cx="4942541" cy="462577"/>
            </a:xfrm>
            <a:prstGeom prst="roundRect">
              <a:avLst/>
            </a:prstGeom>
            <a:solidFill>
              <a:srgbClr val="00B0F0"/>
            </a:solidFill>
            <a:ln w="57150" cap="flat" cmpd="sng" algn="ctr">
              <a:solidFill>
                <a:srgbClr val="00B0F0"/>
              </a:solidFill>
              <a:prstDash val="solid"/>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prstClr val="black">
                      <a:lumMod val="75000"/>
                      <a:lumOff val="25000"/>
                    </a:prstClr>
                  </a:solidFill>
                  <a:effectLst/>
                  <a:uLnTx/>
                  <a:uFillTx/>
                  <a:latin typeface="Arial"/>
                  <a:ea typeface="+mn-ea"/>
                  <a:cs typeface="Arial"/>
                </a:rPr>
                <a:t>IAASB March 2024 Meeting</a:t>
              </a:r>
            </a:p>
          </p:txBody>
        </p:sp>
      </p:grpSp>
      <p:grpSp>
        <p:nvGrpSpPr>
          <p:cNvPr id="9" name="Group 8">
            <a:extLst>
              <a:ext uri="{FF2B5EF4-FFF2-40B4-BE49-F238E27FC236}">
                <a16:creationId xmlns:a16="http://schemas.microsoft.com/office/drawing/2014/main" id="{20C08671-736E-7C76-7895-74D33D5FC399}"/>
              </a:ext>
            </a:extLst>
          </p:cNvPr>
          <p:cNvGrpSpPr/>
          <p:nvPr/>
        </p:nvGrpSpPr>
        <p:grpSpPr>
          <a:xfrm>
            <a:off x="223023" y="1392728"/>
            <a:ext cx="5486401" cy="4968315"/>
            <a:chOff x="223023" y="3893331"/>
            <a:chExt cx="5486401" cy="2190228"/>
          </a:xfrm>
        </p:grpSpPr>
        <p:sp>
          <p:nvSpPr>
            <p:cNvPr id="3" name="Rectangle: Rounded Corners 2">
              <a:extLst>
                <a:ext uri="{FF2B5EF4-FFF2-40B4-BE49-F238E27FC236}">
                  <a16:creationId xmlns:a16="http://schemas.microsoft.com/office/drawing/2014/main" id="{3A38537D-B47B-1796-34A6-0E113D6EBF9F}"/>
                </a:ext>
              </a:extLst>
            </p:cNvPr>
            <p:cNvSpPr/>
            <p:nvPr/>
          </p:nvSpPr>
          <p:spPr>
            <a:xfrm>
              <a:off x="223023" y="3983717"/>
              <a:ext cx="5486401" cy="2099842"/>
            </a:xfrm>
            <a:prstGeom prst="roundRect">
              <a:avLst/>
            </a:prstGeom>
            <a:noFill/>
            <a:ln w="57150">
              <a:solidFill>
                <a:srgbClr val="4472C4"/>
              </a:solidFill>
            </a:ln>
          </p:spPr>
          <p:style>
            <a:lnRef idx="1">
              <a:schemeClr val="accent1"/>
            </a:lnRef>
            <a:fillRef idx="3">
              <a:schemeClr val="accent1"/>
            </a:fillRef>
            <a:effectRef idx="2">
              <a:schemeClr val="accent1"/>
            </a:effectRef>
            <a:fontRef idx="minor">
              <a:schemeClr val="lt1"/>
            </a:fontRef>
          </p:style>
          <p:txBody>
            <a:bodyPr rtlCol="0" anchor="t" anchorCtr="0"/>
            <a:lstStyle/>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GB" sz="14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285750" indent="-285750">
                <a:spcBef>
                  <a:spcPts val="600"/>
                </a:spcBef>
                <a:buFont typeface="Arial" panose="020B0604020202020204" pitchFamily="34" charset="0"/>
                <a:buChar char="•"/>
                <a:defRPr/>
              </a:pPr>
              <a:r>
                <a:rPr lang="en-US">
                  <a:solidFill>
                    <a:srgbClr val="0070C0"/>
                  </a:solidFill>
                  <a:latin typeface="Arial" panose="020B0604020202020204" pitchFamily="34" charset="0"/>
                  <a:cs typeface="Arial" panose="020B0604020202020204" pitchFamily="34" charset="0"/>
                </a:rPr>
                <a:t>Confusion about the inclusion of “cultural” and “economic” matters in the definition of sustainability matters</a:t>
              </a:r>
            </a:p>
            <a:p>
              <a:pPr marL="285750" marR="0" lvl="0" indent="-285750"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rPr>
                <a:t>Support for including “governance” as one of the core elements of the definition of sustainability matters (i.e. reverting to ‘E,S &amp; G’)</a:t>
              </a:r>
            </a:p>
            <a:p>
              <a:pPr marL="285750" marR="0" lvl="0" indent="-285750"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rPr>
                <a:t>Support for the clarity of the relationship between the terms</a:t>
              </a:r>
              <a:endParaRPr kumimoji="0" lang="en-GB" b="0"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endParaRPr>
            </a:p>
            <a:p>
              <a:pPr marL="285750" marR="0" lvl="0" indent="-2857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GB" sz="14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 name="Rectangle: Rounded Corners 7">
              <a:extLst>
                <a:ext uri="{FF2B5EF4-FFF2-40B4-BE49-F238E27FC236}">
                  <a16:creationId xmlns:a16="http://schemas.microsoft.com/office/drawing/2014/main" id="{28588D87-A714-27FC-E550-F0CF1DF9AB93}"/>
                </a:ext>
              </a:extLst>
            </p:cNvPr>
            <p:cNvSpPr/>
            <p:nvPr/>
          </p:nvSpPr>
          <p:spPr>
            <a:xfrm>
              <a:off x="494954" y="3893331"/>
              <a:ext cx="4942541" cy="215985"/>
            </a:xfrm>
            <a:prstGeom prst="roundRect">
              <a:avLst/>
            </a:prstGeom>
            <a:solidFill>
              <a:srgbClr val="4472C4"/>
            </a:solidFill>
            <a:ln w="57150" cap="flat" cmpd="sng" algn="ctr">
              <a:solidFill>
                <a:srgbClr val="0070C0"/>
              </a:solidFill>
              <a:prstDash val="solid"/>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chemeClr val="bg1"/>
                  </a:solidFill>
                  <a:effectLst/>
                  <a:uLnTx/>
                  <a:uFillTx/>
                  <a:latin typeface="Arial"/>
                  <a:ea typeface="+mn-ea"/>
                  <a:cs typeface="Arial"/>
                </a:rPr>
                <a:t>Highlights from comments on ED-5000</a:t>
              </a:r>
            </a:p>
          </p:txBody>
        </p:sp>
      </p:grpSp>
      <p:grpSp>
        <p:nvGrpSpPr>
          <p:cNvPr id="5" name="Group 4">
            <a:extLst>
              <a:ext uri="{FF2B5EF4-FFF2-40B4-BE49-F238E27FC236}">
                <a16:creationId xmlns:a16="http://schemas.microsoft.com/office/drawing/2014/main" id="{E2B6AC39-EC11-17D7-FEA6-4A93B4F54722}"/>
              </a:ext>
            </a:extLst>
          </p:cNvPr>
          <p:cNvGrpSpPr/>
          <p:nvPr/>
        </p:nvGrpSpPr>
        <p:grpSpPr>
          <a:xfrm>
            <a:off x="5845629" y="4474640"/>
            <a:ext cx="6008699" cy="2182192"/>
            <a:chOff x="6367929" y="4534941"/>
            <a:chExt cx="5486400" cy="1936282"/>
          </a:xfrm>
        </p:grpSpPr>
        <p:sp>
          <p:nvSpPr>
            <p:cNvPr id="10" name="Rectangle: Rounded Corners 9">
              <a:extLst>
                <a:ext uri="{FF2B5EF4-FFF2-40B4-BE49-F238E27FC236}">
                  <a16:creationId xmlns:a16="http://schemas.microsoft.com/office/drawing/2014/main" id="{ED0634AD-DE46-32E8-BFB4-75BAC9003971}"/>
                </a:ext>
              </a:extLst>
            </p:cNvPr>
            <p:cNvSpPr/>
            <p:nvPr/>
          </p:nvSpPr>
          <p:spPr>
            <a:xfrm>
              <a:off x="6367929" y="4792791"/>
              <a:ext cx="5486400" cy="1678432"/>
            </a:xfrm>
            <a:prstGeom prst="roundRect">
              <a:avLst/>
            </a:prstGeom>
            <a:noFill/>
            <a:ln w="57150">
              <a:solidFill>
                <a:srgbClr val="00B0F0"/>
              </a:solidFill>
            </a:ln>
          </p:spPr>
          <p:style>
            <a:lnRef idx="1">
              <a:schemeClr val="accent1"/>
            </a:lnRef>
            <a:fillRef idx="3">
              <a:schemeClr val="accent1"/>
            </a:fillRef>
            <a:effectRef idx="2">
              <a:schemeClr val="accent1"/>
            </a:effectRef>
            <a:fontRef idx="minor">
              <a:schemeClr val="lt1"/>
            </a:fontRef>
          </p:style>
          <p:txBody>
            <a:bodyPr rtlCol="0" anchor="t" anchorCtr="0"/>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a:ln>
                  <a:noFill/>
                </a:ln>
                <a:solidFill>
                  <a:srgbClr val="0070C0"/>
                </a:solidFill>
                <a:effectLst/>
                <a:uLnTx/>
                <a:uFillTx/>
                <a:latin typeface="Arial" panose="020B0604020202020204" pitchFamily="34" charset="0"/>
                <a:ea typeface="+mn-ea"/>
                <a:cs typeface="Arial" panose="020B0604020202020204" pitchFamily="34" charset="0"/>
              </a:endParaRPr>
            </a:p>
            <a:p>
              <a:pPr marL="283464" marR="0" lvl="0" indent="-283464" defTabSz="914400" rtl="0" eaLnBrk="1" fontAlgn="auto" latinLnBrk="0" hangingPunct="1">
                <a:spcBef>
                  <a:spcPts val="600"/>
                </a:spcBef>
                <a:spcAft>
                  <a:spcPts val="0"/>
                </a:spcAft>
                <a:buClrTx/>
                <a:buSzTx/>
                <a:buFont typeface="Arial" panose="020B0604020202020204" pitchFamily="34" charset="0"/>
                <a:buChar char="•"/>
                <a:tabLst/>
                <a:defRPr/>
              </a:pPr>
              <a:r>
                <a:rPr lang="en-GB">
                  <a:solidFill>
                    <a:srgbClr val="0070C0"/>
                  </a:solidFill>
                  <a:latin typeface="Arial" panose="020B0604020202020204" pitchFamily="34" charset="0"/>
                  <a:cs typeface="Arial" panose="020B0604020202020204" pitchFamily="34" charset="0"/>
                </a:rPr>
                <a:t>Sustainability information: Reinstate “Information about sustainability matters” – to return to core principles (USM)</a:t>
              </a:r>
            </a:p>
            <a:p>
              <a:pPr marL="283464" marR="0" lvl="0" indent="-283464" defTabSz="914400" rtl="0" eaLnBrk="1" fontAlgn="auto" latinLnBrk="0" hangingPunct="1">
                <a:spcBef>
                  <a:spcPts val="600"/>
                </a:spcBef>
                <a:spcAft>
                  <a:spcPts val="0"/>
                </a:spcAft>
                <a:buClrTx/>
                <a:buSzTx/>
                <a:buFont typeface="Arial" panose="020B0604020202020204" pitchFamily="34" charset="0"/>
                <a:buChar char="•"/>
                <a:tabLst/>
                <a:defRPr/>
              </a:pPr>
              <a:r>
                <a:rPr lang="en-GB">
                  <a:solidFill>
                    <a:srgbClr val="0070C0"/>
                  </a:solidFill>
                  <a:latin typeface="Arial" panose="020B0604020202020204" pitchFamily="34" charset="0"/>
                  <a:cs typeface="Arial" panose="020B0604020202020204" pitchFamily="34" charset="0"/>
                </a:rPr>
                <a:t>Sustainability matters: Inclusion of “depending on the criteria”.</a:t>
              </a:r>
            </a:p>
          </p:txBody>
        </p:sp>
        <p:sp>
          <p:nvSpPr>
            <p:cNvPr id="11" name="Rectangle: Rounded Corners 10">
              <a:extLst>
                <a:ext uri="{FF2B5EF4-FFF2-40B4-BE49-F238E27FC236}">
                  <a16:creationId xmlns:a16="http://schemas.microsoft.com/office/drawing/2014/main" id="{F0E74CA2-BBB3-961D-BE01-6BF857D1B8B9}"/>
                </a:ext>
              </a:extLst>
            </p:cNvPr>
            <p:cNvSpPr/>
            <p:nvPr/>
          </p:nvSpPr>
          <p:spPr>
            <a:xfrm>
              <a:off x="6732970" y="4534941"/>
              <a:ext cx="4942541" cy="516199"/>
            </a:xfrm>
            <a:prstGeom prst="roundRect">
              <a:avLst/>
            </a:prstGeom>
            <a:solidFill>
              <a:srgbClr val="00B0F0"/>
            </a:solidFill>
            <a:ln w="57150" cap="flat" cmpd="sng" algn="ctr">
              <a:solidFill>
                <a:srgbClr val="00B0F0"/>
              </a:solidFill>
              <a:prstDash val="solid"/>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prstClr val="black">
                      <a:lumMod val="75000"/>
                      <a:lumOff val="25000"/>
                    </a:prstClr>
                  </a:solidFill>
                  <a:effectLst/>
                  <a:uLnTx/>
                  <a:uFillTx/>
                  <a:latin typeface="Arial"/>
                  <a:ea typeface="+mn-ea"/>
                  <a:cs typeface="Arial"/>
                </a:rPr>
                <a:t>IAASB to Consider at June 2024 Meeting</a:t>
              </a:r>
            </a:p>
          </p:txBody>
        </p:sp>
      </p:grpSp>
    </p:spTree>
    <p:extLst>
      <p:ext uri="{BB962C8B-B14F-4D97-AF65-F5344CB8AC3E}">
        <p14:creationId xmlns:p14="http://schemas.microsoft.com/office/powerpoint/2010/main" val="28775690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C9CF1-650F-353E-C964-6B582E189DEE}"/>
              </a:ext>
            </a:extLst>
          </p:cNvPr>
          <p:cNvSpPr>
            <a:spLocks noGrp="1"/>
          </p:cNvSpPr>
          <p:nvPr>
            <p:ph type="title"/>
          </p:nvPr>
        </p:nvSpPr>
        <p:spPr/>
        <p:txBody>
          <a:bodyPr>
            <a:noAutofit/>
          </a:bodyPr>
          <a:lstStyle/>
          <a:p>
            <a:r>
              <a:rPr lang="en-US" sz="3200">
                <a:latin typeface="+mj-lt"/>
              </a:rPr>
              <a:t>IAASB Definitions of Sustainability Information and Sustainability Matters – June 2024</a:t>
            </a:r>
          </a:p>
        </p:txBody>
      </p:sp>
      <p:sp>
        <p:nvSpPr>
          <p:cNvPr id="4" name="Slide Number Placeholder 3">
            <a:extLst>
              <a:ext uri="{FF2B5EF4-FFF2-40B4-BE49-F238E27FC236}">
                <a16:creationId xmlns:a16="http://schemas.microsoft.com/office/drawing/2014/main" id="{24F5E999-F6B6-5839-4D8D-5A176855C7A1}"/>
              </a:ext>
            </a:extLst>
          </p:cNvPr>
          <p:cNvSpPr>
            <a:spLocks noGrp="1"/>
          </p:cNvSpPr>
          <p:nvPr>
            <p:ph type="sldNum" sz="quarter" idx="12"/>
          </p:nvPr>
        </p:nvSpPr>
        <p:spPr/>
        <p:txBody>
          <a:bodyPr/>
          <a:lstStyle/>
          <a:p>
            <a:fld id="{A68F81FF-A8B7-8E49-9D5B-3CAD5ADFEE36}" type="slidenum">
              <a:rPr lang="en-US" smtClean="0"/>
              <a:pPr/>
              <a:t>6</a:t>
            </a:fld>
            <a:endParaRPr lang="en-US"/>
          </a:p>
        </p:txBody>
      </p:sp>
      <p:graphicFrame>
        <p:nvGraphicFramePr>
          <p:cNvPr id="8" name="Table 12">
            <a:extLst>
              <a:ext uri="{FF2B5EF4-FFF2-40B4-BE49-F238E27FC236}">
                <a16:creationId xmlns:a16="http://schemas.microsoft.com/office/drawing/2014/main" id="{F509A9A7-98B7-EA5B-EF6E-A7C727DD5610}"/>
              </a:ext>
            </a:extLst>
          </p:cNvPr>
          <p:cNvGraphicFramePr>
            <a:graphicFrameLocks/>
          </p:cNvGraphicFramePr>
          <p:nvPr>
            <p:extLst>
              <p:ext uri="{D42A27DB-BD31-4B8C-83A1-F6EECF244321}">
                <p14:modId xmlns:p14="http://schemas.microsoft.com/office/powerpoint/2010/main" val="3240781340"/>
              </p:ext>
            </p:extLst>
          </p:nvPr>
        </p:nvGraphicFramePr>
        <p:xfrm>
          <a:off x="486199" y="1208198"/>
          <a:ext cx="11202218" cy="5073332"/>
        </p:xfrm>
        <a:graphic>
          <a:graphicData uri="http://schemas.openxmlformats.org/drawingml/2006/table">
            <a:tbl>
              <a:tblPr firstRow="1" bandRow="1">
                <a:tableStyleId>{5C22544A-7EE6-4342-B048-85BDC9FD1C3A}</a:tableStyleId>
              </a:tblPr>
              <a:tblGrid>
                <a:gridCol w="2167018">
                  <a:extLst>
                    <a:ext uri="{9D8B030D-6E8A-4147-A177-3AD203B41FA5}">
                      <a16:colId xmlns:a16="http://schemas.microsoft.com/office/drawing/2014/main" val="2133831401"/>
                    </a:ext>
                  </a:extLst>
                </a:gridCol>
                <a:gridCol w="9035200">
                  <a:extLst>
                    <a:ext uri="{9D8B030D-6E8A-4147-A177-3AD203B41FA5}">
                      <a16:colId xmlns:a16="http://schemas.microsoft.com/office/drawing/2014/main" val="3812433197"/>
                    </a:ext>
                  </a:extLst>
                </a:gridCol>
              </a:tblGrid>
              <a:tr h="2330132">
                <a:tc>
                  <a:txBody>
                    <a:bodyPr/>
                    <a:lstStyle/>
                    <a:p>
                      <a:pPr marL="111125" indent="0">
                        <a:lnSpc>
                          <a:spcPct val="100000"/>
                        </a:lnSpc>
                      </a:pPr>
                      <a:r>
                        <a:rPr lang="en-US" sz="2000" b="1">
                          <a:solidFill>
                            <a:schemeClr val="tx1"/>
                          </a:solidFill>
                          <a:latin typeface="+mj-lt"/>
                        </a:rPr>
                        <a:t>Sustainability information</a:t>
                      </a:r>
                    </a:p>
                    <a:p>
                      <a:pPr marL="111125" indent="0">
                        <a:lnSpc>
                          <a:spcPct val="100000"/>
                        </a:lnSpc>
                      </a:pPr>
                      <a:r>
                        <a:rPr lang="en-US" sz="2000" b="0">
                          <a:solidFill>
                            <a:schemeClr val="tx1"/>
                          </a:solidFill>
                          <a:latin typeface="+mj-lt"/>
                        </a:rPr>
                        <a:t>[</a:t>
                      </a:r>
                      <a:r>
                        <a:rPr lang="en-US" sz="2000" b="0" i="1">
                          <a:solidFill>
                            <a:schemeClr val="tx1"/>
                          </a:solidFill>
                          <a:latin typeface="+mj-lt"/>
                        </a:rPr>
                        <a:t>Proposed ISSA 5000, Para.17(</a:t>
                      </a:r>
                      <a:r>
                        <a:rPr lang="en-US" sz="2000" b="0" i="1" err="1">
                          <a:solidFill>
                            <a:schemeClr val="tx1"/>
                          </a:solidFill>
                          <a:latin typeface="+mj-lt"/>
                        </a:rPr>
                        <a:t>uu</a:t>
                      </a:r>
                      <a:r>
                        <a:rPr lang="en-US" sz="2000" b="0" i="1">
                          <a:solidFill>
                            <a:schemeClr val="tx1"/>
                          </a:solidFill>
                          <a:latin typeface="+mj-lt"/>
                        </a:rPr>
                        <a:t>)]</a:t>
                      </a:r>
                    </a:p>
                  </a:txBody>
                  <a:tcPr>
                    <a:solidFill>
                      <a:schemeClr val="bg1">
                        <a:lumMod val="95000"/>
                      </a:schemeClr>
                    </a:solidFill>
                  </a:tcPr>
                </a:tc>
                <a:tc>
                  <a:txBody>
                    <a:bodyPr/>
                    <a:lstStyle/>
                    <a:p>
                      <a:pPr marL="0" indent="0">
                        <a:buNone/>
                      </a:pPr>
                      <a:r>
                        <a:rPr lang="en-US" sz="2000" b="1">
                          <a:solidFill>
                            <a:schemeClr val="tx1"/>
                          </a:solidFill>
                          <a:latin typeface="+mj-lt"/>
                        </a:rPr>
                        <a:t>Information about sustainability matters. </a:t>
                      </a:r>
                      <a:r>
                        <a:rPr lang="en-US" sz="1800" b="0">
                          <a:solidFill>
                            <a:schemeClr val="tx1"/>
                          </a:solidFill>
                          <a:highlight>
                            <a:srgbClr val="C0C0C0"/>
                          </a:highlight>
                          <a:latin typeface="+mj-lt"/>
                        </a:rPr>
                        <a:t>Sustainability information results from measuring or evaluating sustainability matters against the criteria.</a:t>
                      </a:r>
                    </a:p>
                    <a:p>
                      <a:pPr marL="0" indent="0">
                        <a:buNone/>
                      </a:pPr>
                      <a:r>
                        <a:rPr lang="en-US" sz="1800" b="0">
                          <a:solidFill>
                            <a:schemeClr val="tx1"/>
                          </a:solidFill>
                          <a:highlight>
                            <a:srgbClr val="C0C0C0"/>
                          </a:highlight>
                          <a:latin typeface="+mj-lt"/>
                        </a:rPr>
                        <a:t>For purposes of the ISSAs: </a:t>
                      </a:r>
                    </a:p>
                    <a:p>
                      <a:pPr marL="457200" lvl="1" indent="-457200">
                        <a:buNone/>
                      </a:pPr>
                      <a:r>
                        <a:rPr lang="en-US" sz="1800" b="0">
                          <a:solidFill>
                            <a:schemeClr val="tx1"/>
                          </a:solidFill>
                          <a:highlight>
                            <a:srgbClr val="C0C0C0"/>
                          </a:highlight>
                          <a:latin typeface="+mj-lt"/>
                        </a:rPr>
                        <a:t>(</a:t>
                      </a:r>
                      <a:r>
                        <a:rPr lang="en-US" sz="1800" b="0" err="1">
                          <a:solidFill>
                            <a:schemeClr val="tx1"/>
                          </a:solidFill>
                          <a:highlight>
                            <a:srgbClr val="C0C0C0"/>
                          </a:highlight>
                          <a:latin typeface="+mj-lt"/>
                        </a:rPr>
                        <a:t>i</a:t>
                      </a:r>
                      <a:r>
                        <a:rPr lang="en-US" sz="1800" b="0">
                          <a:solidFill>
                            <a:schemeClr val="tx1"/>
                          </a:solidFill>
                          <a:highlight>
                            <a:srgbClr val="C0C0C0"/>
                          </a:highlight>
                          <a:latin typeface="+mj-lt"/>
                        </a:rPr>
                        <a:t>)   Sustainability information that is the subject of the assurance engagement is the equivalent of “subject matter information” in other IAASB assurance standards.</a:t>
                      </a:r>
                    </a:p>
                    <a:p>
                      <a:pPr marL="457200" lvl="1" indent="-457200">
                        <a:buNone/>
                      </a:pPr>
                      <a:r>
                        <a:rPr lang="en-US" sz="1800" b="0">
                          <a:solidFill>
                            <a:schemeClr val="tx1"/>
                          </a:solidFill>
                          <a:highlight>
                            <a:srgbClr val="C0C0C0"/>
                          </a:highlight>
                          <a:latin typeface="+mj-lt"/>
                        </a:rPr>
                        <a:t>(ii)   When the assurance engagement does not cover the entirety of the sustainability information reported by the entity, the term “sustainability information” is to be read as the information that is subject to assurance.</a:t>
                      </a:r>
                    </a:p>
                  </a:txBody>
                  <a:tcPr>
                    <a:solidFill>
                      <a:schemeClr val="bg1">
                        <a:lumMod val="95000"/>
                      </a:schemeClr>
                    </a:solidFill>
                  </a:tcPr>
                </a:tc>
                <a:extLst>
                  <a:ext uri="{0D108BD9-81ED-4DB2-BD59-A6C34878D82A}">
                    <a16:rowId xmlns:a16="http://schemas.microsoft.com/office/drawing/2014/main" val="3887699270"/>
                  </a:ext>
                </a:extLst>
              </a:tr>
              <a:tr h="2376210">
                <a:tc>
                  <a:txBody>
                    <a:bodyPr/>
                    <a:lstStyle/>
                    <a:p>
                      <a:pPr marL="111125" indent="0">
                        <a:lnSpc>
                          <a:spcPct val="100000"/>
                        </a:lnSpc>
                      </a:pPr>
                      <a:r>
                        <a:rPr lang="en-US" sz="2000" b="1" kern="1200">
                          <a:solidFill>
                            <a:schemeClr val="tx1"/>
                          </a:solidFill>
                          <a:latin typeface="+mj-lt"/>
                          <a:ea typeface="+mn-ea"/>
                          <a:cs typeface="+mn-cs"/>
                        </a:rPr>
                        <a:t>Sustainability Matters</a:t>
                      </a:r>
                    </a:p>
                    <a:p>
                      <a:pPr marL="111125" indent="0">
                        <a:lnSpc>
                          <a:spcPct val="100000"/>
                        </a:lnSpc>
                      </a:pPr>
                      <a:r>
                        <a:rPr lang="en-US" sz="2000" b="0" kern="1200">
                          <a:solidFill>
                            <a:schemeClr val="tx1"/>
                          </a:solidFill>
                          <a:latin typeface="+mj-lt"/>
                          <a:ea typeface="+mn-ea"/>
                          <a:cs typeface="+mn-cs"/>
                        </a:rPr>
                        <a:t>[</a:t>
                      </a:r>
                      <a:r>
                        <a:rPr lang="en-US" sz="2000" b="0" i="1" kern="1200">
                          <a:solidFill>
                            <a:schemeClr val="tx1"/>
                          </a:solidFill>
                          <a:latin typeface="+mj-lt"/>
                          <a:ea typeface="+mn-ea"/>
                          <a:cs typeface="+mn-cs"/>
                        </a:rPr>
                        <a:t>Proposed ISSA 5000, Para.17(</a:t>
                      </a:r>
                      <a:r>
                        <a:rPr lang="en-US" sz="2000" b="0" i="1" kern="1200" err="1">
                          <a:solidFill>
                            <a:schemeClr val="tx1"/>
                          </a:solidFill>
                          <a:latin typeface="+mj-lt"/>
                          <a:ea typeface="+mn-ea"/>
                          <a:cs typeface="+mn-cs"/>
                        </a:rPr>
                        <a:t>vv</a:t>
                      </a:r>
                      <a:r>
                        <a:rPr lang="en-US" sz="2000" b="0" i="1" kern="1200">
                          <a:solidFill>
                            <a:schemeClr val="tx1"/>
                          </a:solidFill>
                          <a:latin typeface="+mj-lt"/>
                          <a:ea typeface="+mn-ea"/>
                          <a:cs typeface="+mn-cs"/>
                        </a:rPr>
                        <a:t>)]</a:t>
                      </a:r>
                    </a:p>
                    <a:p>
                      <a:pPr marL="111125" indent="0">
                        <a:lnSpc>
                          <a:spcPct val="100000"/>
                        </a:lnSpc>
                      </a:pPr>
                      <a:endParaRPr lang="en-US" sz="2000" b="0" i="1">
                        <a:solidFill>
                          <a:schemeClr val="tx1"/>
                        </a:solidFill>
                        <a:latin typeface="+mj-lt"/>
                      </a:endParaRPr>
                    </a:p>
                  </a:txBody>
                  <a:tcPr>
                    <a:solidFill>
                      <a:schemeClr val="bg1">
                        <a:lumMod val="95000"/>
                      </a:schemeClr>
                    </a:solidFill>
                  </a:tcPr>
                </a:tc>
                <a:tc>
                  <a:txBody>
                    <a:bodyPr/>
                    <a:lstStyle/>
                    <a:p>
                      <a:pPr marL="0" indent="-228600">
                        <a:buNone/>
                      </a:pPr>
                      <a:r>
                        <a:rPr lang="en-US" sz="2000" b="1" kern="1200">
                          <a:solidFill>
                            <a:schemeClr val="tx1"/>
                          </a:solidFill>
                          <a:latin typeface="+mj-lt"/>
                          <a:ea typeface="+mn-ea"/>
                          <a:cs typeface="+mn-cs"/>
                        </a:rPr>
                        <a:t>Environmental, social and governance matters. Depending on the criteria, sustainability matters address:</a:t>
                      </a:r>
                    </a:p>
                    <a:p>
                      <a:pPr marL="457200" lvl="1" indent="-457200">
                        <a:buNone/>
                        <a:tabLst/>
                      </a:pPr>
                      <a:r>
                        <a:rPr lang="en-US" sz="2000" b="1">
                          <a:solidFill>
                            <a:schemeClr val="tx1"/>
                          </a:solidFill>
                          <a:latin typeface="+mj-lt"/>
                        </a:rPr>
                        <a:t>(</a:t>
                      </a:r>
                      <a:r>
                        <a:rPr lang="en-US" sz="2000" b="1" err="1">
                          <a:solidFill>
                            <a:schemeClr val="tx1"/>
                          </a:solidFill>
                          <a:latin typeface="+mj-lt"/>
                        </a:rPr>
                        <a:t>i</a:t>
                      </a:r>
                      <a:r>
                        <a:rPr lang="en-US" sz="2000" b="1">
                          <a:solidFill>
                            <a:schemeClr val="tx1"/>
                          </a:solidFill>
                          <a:latin typeface="+mj-lt"/>
                        </a:rPr>
                        <a:t>)   The impacts on the entity’s strategy, business model or performance; </a:t>
                      </a:r>
                    </a:p>
                    <a:p>
                      <a:pPr marL="457200" lvl="1" indent="-457200">
                        <a:buNone/>
                      </a:pPr>
                      <a:r>
                        <a:rPr lang="en-US" sz="2000" b="1">
                          <a:solidFill>
                            <a:schemeClr val="tx1"/>
                          </a:solidFill>
                          <a:latin typeface="+mj-lt"/>
                        </a:rPr>
                        <a:t>(ii)  The impacts of the entity's activities, products and services on the environment, society, and economy; or</a:t>
                      </a:r>
                    </a:p>
                    <a:p>
                      <a:pPr marL="0" indent="-228600">
                        <a:buNone/>
                      </a:pPr>
                      <a:r>
                        <a:rPr lang="en-US" sz="2000" b="1">
                          <a:solidFill>
                            <a:schemeClr val="tx1"/>
                          </a:solidFill>
                          <a:latin typeface="+mj-lt"/>
                        </a:rPr>
                        <a:t>(iii)  The entity’s sustainability policies, plans, goals or targets.</a:t>
                      </a:r>
                    </a:p>
                    <a:p>
                      <a:pPr marL="0" indent="-228600">
                        <a:buNone/>
                      </a:pPr>
                      <a:r>
                        <a:rPr lang="en-US" sz="1800" b="0">
                          <a:solidFill>
                            <a:schemeClr val="tx1"/>
                          </a:solidFill>
                          <a:highlight>
                            <a:srgbClr val="C0C0C0"/>
                          </a:highlight>
                          <a:latin typeface="+mj-lt"/>
                        </a:rPr>
                        <a:t>For purposes of the ISSAs, sustainability matters being measured or evaluated in accordance with the criteria are the equivalent of “underlying subject matter” in other IAASB assurance standards.</a:t>
                      </a:r>
                      <a:endParaRPr lang="en-US" sz="2000" b="0">
                        <a:solidFill>
                          <a:schemeClr val="tx1"/>
                        </a:solidFill>
                        <a:highlight>
                          <a:srgbClr val="C0C0C0"/>
                        </a:highlight>
                        <a:latin typeface="+mj-lt"/>
                      </a:endParaRPr>
                    </a:p>
                  </a:txBody>
                  <a:tcPr>
                    <a:solidFill>
                      <a:schemeClr val="bg1">
                        <a:lumMod val="95000"/>
                      </a:schemeClr>
                    </a:solidFill>
                  </a:tcPr>
                </a:tc>
                <a:extLst>
                  <a:ext uri="{0D108BD9-81ED-4DB2-BD59-A6C34878D82A}">
                    <a16:rowId xmlns:a16="http://schemas.microsoft.com/office/drawing/2014/main" val="1399150093"/>
                  </a:ext>
                </a:extLst>
              </a:tr>
            </a:tbl>
          </a:graphicData>
        </a:graphic>
      </p:graphicFrame>
      <p:sp>
        <p:nvSpPr>
          <p:cNvPr id="3" name="TextBox 2">
            <a:extLst>
              <a:ext uri="{FF2B5EF4-FFF2-40B4-BE49-F238E27FC236}">
                <a16:creationId xmlns:a16="http://schemas.microsoft.com/office/drawing/2014/main" id="{21A973B2-CB22-FC64-6F5C-4A2DAAC564CD}"/>
              </a:ext>
            </a:extLst>
          </p:cNvPr>
          <p:cNvSpPr txBox="1"/>
          <p:nvPr/>
        </p:nvSpPr>
        <p:spPr>
          <a:xfrm>
            <a:off x="486198" y="6433172"/>
            <a:ext cx="6463242" cy="301556"/>
          </a:xfrm>
          <a:prstGeom prst="rect">
            <a:avLst/>
          </a:prstGeom>
        </p:spPr>
        <p:txBody>
          <a:bodyPr vert="horz" wrap="square" lIns="91440" tIns="45720" rIns="91440" bIns="45720" rtlCol="0" anchor="b">
            <a:normAutofit fontScale="55000" lnSpcReduction="20000"/>
          </a:bodyPr>
          <a:lstStyle/>
          <a:p>
            <a:pPr algn="l"/>
            <a:r>
              <a:rPr lang="en-US" sz="2200" i="1">
                <a:highlight>
                  <a:srgbClr val="C0C0C0"/>
                </a:highlight>
              </a:rPr>
              <a:t>*Shaded wording relevant only to ISSAs and does not need to be mirrored in the IESBA definition</a:t>
            </a:r>
          </a:p>
        </p:txBody>
      </p:sp>
    </p:spTree>
    <p:extLst>
      <p:ext uri="{BB962C8B-B14F-4D97-AF65-F5344CB8AC3E}">
        <p14:creationId xmlns:p14="http://schemas.microsoft.com/office/powerpoint/2010/main" val="25666461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371C18D-E76A-C84E-2BF8-FF77A44D38AC}"/>
              </a:ext>
            </a:extLst>
          </p:cNvPr>
          <p:cNvSpPr>
            <a:spLocks noGrp="1"/>
          </p:cNvSpPr>
          <p:nvPr>
            <p:ph type="sldNum" sz="quarter" idx="12"/>
          </p:nvPr>
        </p:nvSpPr>
        <p:spPr/>
        <p:txBody>
          <a:bodyPr/>
          <a:lstStyle/>
          <a:p>
            <a:fld id="{A68F81FF-A8B7-8E49-9D5B-3CAD5ADFEE36}" type="slidenum">
              <a:rPr lang="en-US" smtClean="0"/>
              <a:pPr/>
              <a:t>7</a:t>
            </a:fld>
            <a:endParaRPr lang="en-US"/>
          </a:p>
        </p:txBody>
      </p:sp>
      <p:sp>
        <p:nvSpPr>
          <p:cNvPr id="2" name="Title 1">
            <a:extLst>
              <a:ext uri="{FF2B5EF4-FFF2-40B4-BE49-F238E27FC236}">
                <a16:creationId xmlns:a16="http://schemas.microsoft.com/office/drawing/2014/main" id="{3ADFCEEC-8153-98D2-1E4A-7DF13338F497}"/>
              </a:ext>
            </a:extLst>
          </p:cNvPr>
          <p:cNvSpPr>
            <a:spLocks noGrp="1"/>
          </p:cNvSpPr>
          <p:nvPr>
            <p:ph type="title"/>
          </p:nvPr>
        </p:nvSpPr>
        <p:spPr>
          <a:xfrm>
            <a:off x="468350" y="36374"/>
            <a:ext cx="11083184" cy="1068518"/>
          </a:xfrm>
        </p:spPr>
        <p:txBody>
          <a:bodyPr>
            <a:normAutofit/>
          </a:bodyPr>
          <a:lstStyle/>
          <a:p>
            <a:r>
              <a:rPr lang="en-US" sz="3500" dirty="0">
                <a:latin typeface="+mj-lt"/>
              </a:rPr>
              <a:t>IESBA Definition of Sustainability Information – ED</a:t>
            </a:r>
          </a:p>
        </p:txBody>
      </p:sp>
      <p:graphicFrame>
        <p:nvGraphicFramePr>
          <p:cNvPr id="12" name="Table 12">
            <a:extLst>
              <a:ext uri="{FF2B5EF4-FFF2-40B4-BE49-F238E27FC236}">
                <a16:creationId xmlns:a16="http://schemas.microsoft.com/office/drawing/2014/main" id="{0B326670-BE81-8BD9-E6B1-848532C9FA99}"/>
              </a:ext>
            </a:extLst>
          </p:cNvPr>
          <p:cNvGraphicFramePr>
            <a:graphicFrameLocks noGrp="1"/>
          </p:cNvGraphicFramePr>
          <p:nvPr>
            <p:ph idx="1"/>
            <p:extLst>
              <p:ext uri="{D42A27DB-BD31-4B8C-83A1-F6EECF244321}">
                <p14:modId xmlns:p14="http://schemas.microsoft.com/office/powerpoint/2010/main" val="1845217161"/>
              </p:ext>
            </p:extLst>
          </p:nvPr>
        </p:nvGraphicFramePr>
        <p:xfrm>
          <a:off x="35625" y="1226633"/>
          <a:ext cx="11688025" cy="5584337"/>
        </p:xfrm>
        <a:graphic>
          <a:graphicData uri="http://schemas.openxmlformats.org/drawingml/2006/table">
            <a:tbl>
              <a:tblPr firstRow="1" bandRow="1">
                <a:tableStyleId>{5C22544A-7EE6-4342-B048-85BDC9FD1C3A}</a:tableStyleId>
              </a:tblPr>
              <a:tblGrid>
                <a:gridCol w="1807909">
                  <a:extLst>
                    <a:ext uri="{9D8B030D-6E8A-4147-A177-3AD203B41FA5}">
                      <a16:colId xmlns:a16="http://schemas.microsoft.com/office/drawing/2014/main" val="2050260927"/>
                    </a:ext>
                  </a:extLst>
                </a:gridCol>
                <a:gridCol w="9880116">
                  <a:extLst>
                    <a:ext uri="{9D8B030D-6E8A-4147-A177-3AD203B41FA5}">
                      <a16:colId xmlns:a16="http://schemas.microsoft.com/office/drawing/2014/main" val="2133831401"/>
                    </a:ext>
                  </a:extLst>
                </a:gridCol>
              </a:tblGrid>
              <a:tr h="5584337">
                <a:tc>
                  <a:txBody>
                    <a:bodyPr/>
                    <a:lstStyle/>
                    <a:p>
                      <a:pPr marL="111125" indent="0">
                        <a:lnSpc>
                          <a:spcPct val="100000"/>
                        </a:lnSpc>
                      </a:pPr>
                      <a:r>
                        <a:rPr lang="en-US" sz="2000" b="0">
                          <a:solidFill>
                            <a:schemeClr val="tx1"/>
                          </a:solidFill>
                          <a:latin typeface="+mj-lt"/>
                        </a:rPr>
                        <a:t>Sustainability information</a:t>
                      </a:r>
                    </a:p>
                  </a:txBody>
                  <a:tcPr>
                    <a:solidFill>
                      <a:schemeClr val="bg1">
                        <a:lumMod val="95000"/>
                      </a:schemeClr>
                    </a:solidFill>
                  </a:tcPr>
                </a:tc>
                <a:tc>
                  <a:txBody>
                    <a:bodyPr/>
                    <a:lstStyle/>
                    <a:p>
                      <a:pPr marL="457200" marR="0" lvl="0" indent="-457200" algn="just" defTabSz="914400" rtl="0" eaLnBrk="1" fontAlgn="auto" latinLnBrk="0" hangingPunct="1">
                        <a:lnSpc>
                          <a:spcPct val="100000"/>
                        </a:lnSpc>
                        <a:spcBef>
                          <a:spcPts val="300"/>
                        </a:spcBef>
                        <a:spcAft>
                          <a:spcPts val="0"/>
                        </a:spcAft>
                        <a:buClrTx/>
                        <a:buSzTx/>
                        <a:buFontTx/>
                        <a:buNone/>
                        <a:tabLst/>
                        <a:defRPr/>
                      </a:pPr>
                      <a:r>
                        <a:rPr lang="en-US" sz="2000" b="0" kern="1200">
                          <a:solidFill>
                            <a:schemeClr val="tx1"/>
                          </a:solidFill>
                          <a:effectLst/>
                          <a:latin typeface="+mj-lt"/>
                          <a:ea typeface="+mn-ea"/>
                          <a:cs typeface="+mn-cs"/>
                        </a:rPr>
                        <a:t>(a)	Information about the opportunities, risks or impacts of:</a:t>
                      </a:r>
                    </a:p>
                    <a:p>
                      <a:pPr marL="863600" marR="0" lvl="0" indent="-400050" algn="l" defTabSz="914400" rtl="0" eaLnBrk="1" fontAlgn="auto" latinLnBrk="0" hangingPunct="1">
                        <a:lnSpc>
                          <a:spcPct val="100000"/>
                        </a:lnSpc>
                        <a:spcBef>
                          <a:spcPts val="600"/>
                        </a:spcBef>
                        <a:spcAft>
                          <a:spcPts val="0"/>
                        </a:spcAft>
                        <a:buClrTx/>
                        <a:buSzTx/>
                        <a:buFontTx/>
                        <a:buNone/>
                        <a:tabLst/>
                        <a:defRPr/>
                      </a:pPr>
                      <a:r>
                        <a:rPr lang="en-US" sz="2000" b="0" kern="1200">
                          <a:solidFill>
                            <a:schemeClr val="tx1"/>
                          </a:solidFill>
                          <a:effectLst/>
                          <a:latin typeface="+mj-lt"/>
                          <a:ea typeface="+mn-ea"/>
                          <a:cs typeface="+mn-cs"/>
                        </a:rPr>
                        <a:t>(</a:t>
                      </a:r>
                      <a:r>
                        <a:rPr lang="en-US" sz="2000" b="0" kern="1200" err="1">
                          <a:solidFill>
                            <a:schemeClr val="tx1"/>
                          </a:solidFill>
                          <a:effectLst/>
                          <a:latin typeface="+mj-lt"/>
                          <a:ea typeface="+mn-ea"/>
                          <a:cs typeface="+mn-cs"/>
                        </a:rPr>
                        <a:t>i</a:t>
                      </a:r>
                      <a:r>
                        <a:rPr lang="en-US" sz="2000" b="0" kern="1200">
                          <a:solidFill>
                            <a:schemeClr val="tx1"/>
                          </a:solidFill>
                          <a:effectLst/>
                          <a:latin typeface="+mj-lt"/>
                          <a:ea typeface="+mn-ea"/>
                          <a:cs typeface="+mn-cs"/>
                        </a:rPr>
                        <a:t>)	Economic, environmental, social, governance or other sustainability factors on an entity’s activities, services or products; or</a:t>
                      </a:r>
                    </a:p>
                    <a:p>
                      <a:pPr marL="863600" marR="0" lvl="0" indent="-400050" algn="l" defTabSz="914400" rtl="0" eaLnBrk="1" fontAlgn="auto" latinLnBrk="0" hangingPunct="1">
                        <a:lnSpc>
                          <a:spcPct val="100000"/>
                        </a:lnSpc>
                        <a:spcBef>
                          <a:spcPts val="600"/>
                        </a:spcBef>
                        <a:spcAft>
                          <a:spcPts val="0"/>
                        </a:spcAft>
                        <a:buClrTx/>
                        <a:buSzTx/>
                        <a:buFontTx/>
                        <a:buAutoNum type="romanLcParenBoth" startAt="2"/>
                        <a:tabLst/>
                        <a:defRPr/>
                      </a:pPr>
                      <a:r>
                        <a:rPr lang="en-US" sz="2000" b="0" kern="1200">
                          <a:solidFill>
                            <a:schemeClr val="tx1"/>
                          </a:solidFill>
                          <a:effectLst/>
                          <a:latin typeface="+mj-lt"/>
                          <a:ea typeface="+mn-ea"/>
                          <a:cs typeface="+mn-cs"/>
                        </a:rPr>
                        <a:t>An entity’s activities, services or products on the economy, the environment or the public; or</a:t>
                      </a:r>
                    </a:p>
                    <a:p>
                      <a:pPr marL="0" marR="0" lvl="0" indent="0" algn="just" defTabSz="914400" rtl="0" eaLnBrk="1" fontAlgn="auto" latinLnBrk="0" hangingPunct="1">
                        <a:lnSpc>
                          <a:spcPct val="100000"/>
                        </a:lnSpc>
                        <a:spcBef>
                          <a:spcPts val="300"/>
                        </a:spcBef>
                        <a:spcAft>
                          <a:spcPts val="0"/>
                        </a:spcAft>
                        <a:buClrTx/>
                        <a:buSzTx/>
                        <a:buFontTx/>
                        <a:buNone/>
                        <a:tabLst/>
                        <a:defRPr/>
                      </a:pPr>
                      <a:endParaRPr lang="en-US" sz="2000" b="0" kern="1200">
                        <a:solidFill>
                          <a:schemeClr val="tx1"/>
                        </a:solidFill>
                        <a:effectLst/>
                        <a:latin typeface="+mj-lt"/>
                        <a:ea typeface="+mn-ea"/>
                        <a:cs typeface="+mn-cs"/>
                      </a:endParaRPr>
                    </a:p>
                    <a:p>
                      <a:pPr marL="457200" marR="0" lvl="0" indent="-457200" algn="l" defTabSz="914400" rtl="0" eaLnBrk="1" fontAlgn="auto" latinLnBrk="0" hangingPunct="1">
                        <a:lnSpc>
                          <a:spcPct val="100000"/>
                        </a:lnSpc>
                        <a:spcBef>
                          <a:spcPts val="300"/>
                        </a:spcBef>
                        <a:spcAft>
                          <a:spcPts val="0"/>
                        </a:spcAft>
                        <a:buClrTx/>
                        <a:buSzTx/>
                        <a:buFontTx/>
                        <a:buNone/>
                        <a:tabLst/>
                        <a:defRPr/>
                      </a:pPr>
                      <a:r>
                        <a:rPr lang="en-US" sz="2000" b="0" kern="1200">
                          <a:solidFill>
                            <a:schemeClr val="tx1"/>
                          </a:solidFill>
                          <a:effectLst/>
                          <a:latin typeface="+mj-lt"/>
                          <a:ea typeface="+mn-ea"/>
                          <a:cs typeface="+mn-cs"/>
                        </a:rPr>
                        <a:t>(b)	Information defined by </a:t>
                      </a:r>
                      <a:r>
                        <a:rPr lang="en-GB" sz="2000" b="0" kern="1200">
                          <a:solidFill>
                            <a:schemeClr val="tx1"/>
                          </a:solidFill>
                          <a:effectLst/>
                          <a:latin typeface="+mj-lt"/>
                          <a:ea typeface="+mn-ea"/>
                          <a:cs typeface="+mn-cs"/>
                        </a:rPr>
                        <a:t>law, regulation or the relevant reporting or assurance framework as “sustainability information” or equivalent terms or descriptions. </a:t>
                      </a:r>
                      <a:endParaRPr lang="en-US" sz="2000" b="0" kern="1200">
                        <a:solidFill>
                          <a:srgbClr val="FF0000"/>
                        </a:solidFill>
                        <a:effectLst/>
                        <a:latin typeface="+mj-lt"/>
                        <a:ea typeface="+mn-ea"/>
                        <a:cs typeface="+mn-cs"/>
                      </a:endParaRPr>
                    </a:p>
                    <a:p>
                      <a:pPr>
                        <a:lnSpc>
                          <a:spcPct val="100000"/>
                        </a:lnSpc>
                      </a:pPr>
                      <a:endParaRPr lang="en-US" sz="2000" b="0" i="1" kern="1200">
                        <a:solidFill>
                          <a:schemeClr val="tx1"/>
                        </a:solidFill>
                        <a:effectLst/>
                        <a:latin typeface="+mj-lt"/>
                        <a:ea typeface="+mn-ea"/>
                        <a:cs typeface="+mn-cs"/>
                      </a:endParaRPr>
                    </a:p>
                    <a:p>
                      <a:pPr>
                        <a:lnSpc>
                          <a:spcPct val="100000"/>
                        </a:lnSpc>
                      </a:pPr>
                      <a:r>
                        <a:rPr lang="en-US" sz="2000" b="0" i="1" kern="1200">
                          <a:solidFill>
                            <a:schemeClr val="tx1"/>
                          </a:solidFill>
                          <a:effectLst/>
                          <a:latin typeface="+mj-lt"/>
                          <a:ea typeface="+mn-ea"/>
                          <a:cs typeface="+mn-cs"/>
                        </a:rPr>
                        <a:t>Sustainability information includes information that may be</a:t>
                      </a:r>
                      <a:r>
                        <a:rPr lang="en-GB" sz="2000" b="0" i="1" kern="1200">
                          <a:solidFill>
                            <a:schemeClr val="tx1"/>
                          </a:solidFill>
                          <a:effectLst/>
                          <a:latin typeface="+mj-lt"/>
                          <a:ea typeface="+mn-ea"/>
                          <a:cs typeface="+mn-cs"/>
                        </a:rPr>
                        <a:t>:</a:t>
                      </a:r>
                      <a:endParaRPr lang="en-US" sz="2000" b="0" kern="1200">
                        <a:solidFill>
                          <a:schemeClr val="tx1"/>
                        </a:solidFill>
                        <a:effectLst/>
                        <a:latin typeface="+mj-lt"/>
                        <a:ea typeface="+mn-ea"/>
                        <a:cs typeface="+mn-cs"/>
                      </a:endParaRPr>
                    </a:p>
                    <a:p>
                      <a:pPr marL="285750" lvl="0" indent="-285750">
                        <a:lnSpc>
                          <a:spcPct val="100000"/>
                        </a:lnSpc>
                        <a:buFont typeface="Arial" panose="020B0604020202020204" pitchFamily="34" charset="0"/>
                        <a:buChar char="•"/>
                      </a:pPr>
                      <a:r>
                        <a:rPr lang="en-GB" sz="2000" b="0" i="1" kern="1200">
                          <a:solidFill>
                            <a:schemeClr val="tx1"/>
                          </a:solidFill>
                          <a:effectLst/>
                          <a:latin typeface="+mj-lt"/>
                          <a:ea typeface="+mn-ea"/>
                          <a:cs typeface="+mn-cs"/>
                        </a:rPr>
                        <a:t>Expressed in financial or non-financial terms.</a:t>
                      </a:r>
                      <a:endParaRPr lang="en-US" sz="2000" b="0" kern="1200">
                        <a:solidFill>
                          <a:schemeClr val="tx1"/>
                        </a:solidFill>
                        <a:effectLst/>
                        <a:latin typeface="+mj-lt"/>
                        <a:ea typeface="+mn-ea"/>
                        <a:cs typeface="+mn-cs"/>
                      </a:endParaRPr>
                    </a:p>
                    <a:p>
                      <a:pPr marL="285750" lvl="0" indent="-285750">
                        <a:lnSpc>
                          <a:spcPct val="100000"/>
                        </a:lnSpc>
                        <a:buFont typeface="Arial" panose="020B0604020202020204" pitchFamily="34" charset="0"/>
                        <a:buChar char="•"/>
                      </a:pPr>
                      <a:r>
                        <a:rPr lang="en-GB" sz="2000" b="0" i="1" kern="1200">
                          <a:solidFill>
                            <a:schemeClr val="tx1"/>
                          </a:solidFill>
                          <a:effectLst/>
                          <a:latin typeface="+mj-lt"/>
                          <a:ea typeface="+mn-ea"/>
                          <a:cs typeface="+mn-cs"/>
                        </a:rPr>
                        <a:t>Historical or forward-looking.</a:t>
                      </a:r>
                      <a:endParaRPr lang="en-US" sz="2000" b="0" kern="1200">
                        <a:solidFill>
                          <a:schemeClr val="tx1"/>
                        </a:solidFill>
                        <a:effectLst/>
                        <a:latin typeface="+mj-lt"/>
                        <a:ea typeface="+mn-ea"/>
                        <a:cs typeface="+mn-cs"/>
                      </a:endParaRPr>
                    </a:p>
                    <a:p>
                      <a:pPr marL="285750" lvl="0" indent="-285750">
                        <a:lnSpc>
                          <a:spcPct val="100000"/>
                        </a:lnSpc>
                        <a:buFont typeface="Arial" panose="020B0604020202020204" pitchFamily="34" charset="0"/>
                        <a:buChar char="•"/>
                      </a:pPr>
                      <a:r>
                        <a:rPr lang="en-US" sz="2000" b="0" i="1" kern="1200">
                          <a:solidFill>
                            <a:schemeClr val="tx1"/>
                          </a:solidFill>
                          <a:effectLst/>
                          <a:latin typeface="+mj-lt"/>
                          <a:ea typeface="+mn-ea"/>
                          <a:cs typeface="+mn-cs"/>
                        </a:rPr>
                        <a:t>Prepared for internal purposes or for mandatory or voluntary disclosure</a:t>
                      </a:r>
                      <a:r>
                        <a:rPr lang="en-GB" sz="2000" b="0" i="1" kern="1200">
                          <a:solidFill>
                            <a:schemeClr val="tx1"/>
                          </a:solidFill>
                          <a:effectLst/>
                          <a:latin typeface="+mj-lt"/>
                          <a:ea typeface="+mn-ea"/>
                          <a:cs typeface="+mn-cs"/>
                        </a:rPr>
                        <a:t>.</a:t>
                      </a:r>
                      <a:endParaRPr lang="en-US" sz="2000" b="0" kern="1200">
                        <a:solidFill>
                          <a:schemeClr val="tx1"/>
                        </a:solidFill>
                        <a:effectLst/>
                        <a:latin typeface="+mj-lt"/>
                        <a:ea typeface="+mn-ea"/>
                        <a:cs typeface="+mn-cs"/>
                      </a:endParaRPr>
                    </a:p>
                    <a:p>
                      <a:pPr marL="285750" lvl="0" indent="-285750">
                        <a:lnSpc>
                          <a:spcPct val="100000"/>
                        </a:lnSpc>
                        <a:buFont typeface="Arial" panose="020B0604020202020204" pitchFamily="34" charset="0"/>
                        <a:buChar char="•"/>
                      </a:pPr>
                      <a:r>
                        <a:rPr lang="en-GB" sz="2000" b="0" i="1" kern="1200">
                          <a:solidFill>
                            <a:schemeClr val="tx1"/>
                          </a:solidFill>
                          <a:effectLst/>
                          <a:latin typeface="+mj-lt"/>
                          <a:ea typeface="+mn-ea"/>
                          <a:cs typeface="+mn-cs"/>
                        </a:rPr>
                        <a:t>Obtained from an entity or its value chain.</a:t>
                      </a:r>
                      <a:endParaRPr lang="en-US" sz="2000" b="0" kern="1200">
                        <a:solidFill>
                          <a:schemeClr val="tx1"/>
                        </a:solidFill>
                        <a:effectLst/>
                        <a:latin typeface="+mj-lt"/>
                        <a:ea typeface="+mn-ea"/>
                        <a:cs typeface="+mn-cs"/>
                      </a:endParaRPr>
                    </a:p>
                    <a:p>
                      <a:pPr marL="285750" lvl="0" indent="-285750">
                        <a:lnSpc>
                          <a:spcPct val="100000"/>
                        </a:lnSpc>
                        <a:buFont typeface="Arial" panose="020B0604020202020204" pitchFamily="34" charset="0"/>
                        <a:buChar char="•"/>
                      </a:pPr>
                      <a:r>
                        <a:rPr lang="en-GB" sz="2000" b="0" i="1" kern="1200">
                          <a:solidFill>
                            <a:schemeClr val="tx1"/>
                          </a:solidFill>
                          <a:effectLst/>
                          <a:latin typeface="+mj-lt"/>
                          <a:ea typeface="+mn-ea"/>
                          <a:cs typeface="+mn-cs"/>
                        </a:rPr>
                        <a:t>Related to the quantitative or qualitative evaluation of an entity’s past or expected performance over the short, medium or long term.</a:t>
                      </a:r>
                      <a:endParaRPr lang="en-US" sz="2000" b="0" kern="1200">
                        <a:solidFill>
                          <a:schemeClr val="tx1"/>
                        </a:solidFill>
                        <a:effectLst/>
                        <a:latin typeface="+mj-lt"/>
                        <a:ea typeface="+mn-ea"/>
                        <a:cs typeface="+mn-cs"/>
                      </a:endParaRPr>
                    </a:p>
                    <a:p>
                      <a:pPr marL="285750" indent="-285750">
                        <a:lnSpc>
                          <a:spcPct val="100000"/>
                        </a:lnSpc>
                        <a:buFont typeface="Arial" panose="020B0604020202020204" pitchFamily="34" charset="0"/>
                        <a:buChar char="•"/>
                      </a:pPr>
                      <a:r>
                        <a:rPr lang="en-GB" sz="2000" b="0" i="1" kern="1200">
                          <a:solidFill>
                            <a:schemeClr val="tx1"/>
                          </a:solidFill>
                          <a:effectLst/>
                          <a:latin typeface="+mj-lt"/>
                          <a:ea typeface="+mn-ea"/>
                          <a:cs typeface="+mn-cs"/>
                        </a:rPr>
                        <a:t>Described in an entity’s policies, plans, goals, commitments or representations.</a:t>
                      </a:r>
                      <a:endParaRPr lang="en-US" sz="2000" b="0" kern="1200">
                        <a:solidFill>
                          <a:schemeClr val="tx1"/>
                        </a:solidFill>
                        <a:effectLst/>
                        <a:latin typeface="+mj-lt"/>
                        <a:ea typeface="+mn-ea"/>
                        <a:cs typeface="+mn-cs"/>
                      </a:endParaRPr>
                    </a:p>
                  </a:txBody>
                  <a:tcPr>
                    <a:solidFill>
                      <a:schemeClr val="bg1">
                        <a:lumMod val="95000"/>
                      </a:schemeClr>
                    </a:solidFill>
                  </a:tcPr>
                </a:tc>
                <a:extLst>
                  <a:ext uri="{0D108BD9-81ED-4DB2-BD59-A6C34878D82A}">
                    <a16:rowId xmlns:a16="http://schemas.microsoft.com/office/drawing/2014/main" val="3887699270"/>
                  </a:ext>
                </a:extLst>
              </a:tr>
            </a:tbl>
          </a:graphicData>
        </a:graphic>
      </p:graphicFrame>
      <p:sp>
        <p:nvSpPr>
          <p:cNvPr id="3" name="Rectangle: Rounded Corners 2">
            <a:extLst>
              <a:ext uri="{FF2B5EF4-FFF2-40B4-BE49-F238E27FC236}">
                <a16:creationId xmlns:a16="http://schemas.microsoft.com/office/drawing/2014/main" id="{E53D8429-3D30-1AF9-5470-6322BBD386B4}"/>
              </a:ext>
            </a:extLst>
          </p:cNvPr>
          <p:cNvSpPr/>
          <p:nvPr/>
        </p:nvSpPr>
        <p:spPr>
          <a:xfrm>
            <a:off x="214476" y="2042481"/>
            <a:ext cx="1666460" cy="1294411"/>
          </a:xfrm>
          <a:prstGeom prst="roundRect">
            <a:avLst/>
          </a:prstGeom>
          <a:solidFill>
            <a:srgbClr val="E4C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solidFill>
                  <a:schemeClr val="accent6">
                    <a:lumMod val="60000"/>
                    <a:lumOff val="40000"/>
                  </a:schemeClr>
                </a:solidFill>
                <a:latin typeface="+mj-lt"/>
              </a:rPr>
              <a:t>ED proposal</a:t>
            </a:r>
          </a:p>
        </p:txBody>
      </p:sp>
    </p:spTree>
    <p:extLst>
      <p:ext uri="{BB962C8B-B14F-4D97-AF65-F5344CB8AC3E}">
        <p14:creationId xmlns:p14="http://schemas.microsoft.com/office/powerpoint/2010/main" val="9890483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FF34F7-0BED-974C-69AF-8EBA13CA870F}"/>
              </a:ext>
            </a:extLst>
          </p:cNvPr>
          <p:cNvSpPr>
            <a:spLocks noGrp="1"/>
          </p:cNvSpPr>
          <p:nvPr>
            <p:ph idx="1"/>
          </p:nvPr>
        </p:nvSpPr>
        <p:spPr>
          <a:xfrm>
            <a:off x="228599" y="2066315"/>
            <a:ext cx="11565835" cy="4655159"/>
          </a:xfrm>
        </p:spPr>
        <p:txBody>
          <a:bodyPr>
            <a:noAutofit/>
          </a:bodyPr>
          <a:lstStyle/>
          <a:p>
            <a:pPr marL="0" indent="0">
              <a:buNone/>
            </a:pPr>
            <a:r>
              <a:rPr lang="en-US" sz="3200" b="1">
                <a:solidFill>
                  <a:schemeClr val="accent1"/>
                </a:solidFill>
                <a:latin typeface="+mj-lt"/>
              </a:rPr>
              <a:t>Other Comments:</a:t>
            </a:r>
            <a:endParaRPr lang="en-US" sz="3200" b="1">
              <a:solidFill>
                <a:schemeClr val="accent5"/>
              </a:solidFill>
              <a:latin typeface="+mj-lt"/>
            </a:endParaRPr>
          </a:p>
          <a:p>
            <a:r>
              <a:rPr lang="en-US" sz="3200">
                <a:latin typeface="+mj-lt"/>
              </a:rPr>
              <a:t>General support for ED proposal, with some suggestions</a:t>
            </a:r>
          </a:p>
          <a:p>
            <a:pPr lvl="1"/>
            <a:r>
              <a:rPr lang="en-US" sz="2700">
                <a:latin typeface="+mj-lt"/>
              </a:rPr>
              <a:t>E.g., swapping letters (a) and (b) of ED proposal</a:t>
            </a:r>
          </a:p>
          <a:p>
            <a:pPr lvl="1"/>
            <a:r>
              <a:rPr lang="en-US" sz="2700">
                <a:latin typeface="+mj-lt"/>
              </a:rPr>
              <a:t>E.g., using different terms if IESBA and IAASB are using different definitions (to avoid confusion/inconsistent application)</a:t>
            </a:r>
          </a:p>
          <a:p>
            <a:pPr>
              <a:spcBef>
                <a:spcPts val="1800"/>
              </a:spcBef>
            </a:pPr>
            <a:r>
              <a:rPr lang="en-US" sz="3200">
                <a:latin typeface="+mj-lt"/>
                <a:ea typeface="Times New Roman" panose="02020603050405020304" pitchFamily="18" charset="0"/>
                <a:cs typeface="Times New Roman" panose="02020603050405020304" pitchFamily="18" charset="0"/>
              </a:rPr>
              <a:t>No support because it is too broad </a:t>
            </a:r>
          </a:p>
          <a:p>
            <a:pPr>
              <a:spcBef>
                <a:spcPts val="1800"/>
              </a:spcBef>
            </a:pPr>
            <a:r>
              <a:rPr lang="en-US" sz="3200">
                <a:latin typeface="+mj-lt"/>
              </a:rPr>
              <a:t>Suggestion to adhere to IAASB definitions </a:t>
            </a:r>
          </a:p>
          <a:p>
            <a:pPr lvl="1"/>
            <a:r>
              <a:rPr lang="en-US" sz="2700">
                <a:latin typeface="+mj-lt"/>
              </a:rPr>
              <a:t>WS2 explored two options involving creating a new definition of sustainability matters &amp; aligning wording with IAASB’s definitions</a:t>
            </a:r>
          </a:p>
        </p:txBody>
      </p:sp>
      <p:sp>
        <p:nvSpPr>
          <p:cNvPr id="4" name="Slide Number Placeholder 3">
            <a:extLst>
              <a:ext uri="{FF2B5EF4-FFF2-40B4-BE49-F238E27FC236}">
                <a16:creationId xmlns:a16="http://schemas.microsoft.com/office/drawing/2014/main" id="{9371C18D-E76A-C84E-2BF8-FF77A44D38AC}"/>
              </a:ext>
            </a:extLst>
          </p:cNvPr>
          <p:cNvSpPr>
            <a:spLocks noGrp="1"/>
          </p:cNvSpPr>
          <p:nvPr>
            <p:ph type="sldNum" sz="quarter" idx="12"/>
          </p:nvPr>
        </p:nvSpPr>
        <p:spPr/>
        <p:txBody>
          <a:bodyPr/>
          <a:lstStyle/>
          <a:p>
            <a:fld id="{A68F81FF-A8B7-8E49-9D5B-3CAD5ADFEE36}" type="slidenum">
              <a:rPr lang="en-US" smtClean="0"/>
              <a:pPr/>
              <a:t>8</a:t>
            </a:fld>
            <a:endParaRPr lang="en-US"/>
          </a:p>
        </p:txBody>
      </p:sp>
      <p:sp>
        <p:nvSpPr>
          <p:cNvPr id="5" name="Rectangle: Rounded Corners 4">
            <a:extLst>
              <a:ext uri="{FF2B5EF4-FFF2-40B4-BE49-F238E27FC236}">
                <a16:creationId xmlns:a16="http://schemas.microsoft.com/office/drawing/2014/main" id="{FBC37D21-C4ED-CEE3-8308-E32CC7921A64}"/>
              </a:ext>
            </a:extLst>
          </p:cNvPr>
          <p:cNvSpPr/>
          <p:nvPr/>
        </p:nvSpPr>
        <p:spPr>
          <a:xfrm>
            <a:off x="1154875" y="1218610"/>
            <a:ext cx="9882249" cy="705198"/>
          </a:xfrm>
          <a:prstGeom prst="roundRect">
            <a:avLst/>
          </a:prstGeom>
          <a:solidFill>
            <a:schemeClr val="accent5">
              <a:lumMod val="20000"/>
              <a:lumOff val="80000"/>
            </a:schemeClr>
          </a:solid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3200" b="0" i="0" u="none" strike="noStrike" kern="1200" cap="none" spc="0" normalizeH="0" baseline="0" noProof="0">
                <a:ln>
                  <a:noFill/>
                </a:ln>
                <a:solidFill>
                  <a:srgbClr val="4A4A4A"/>
                </a:solidFill>
                <a:effectLst/>
                <a:uLnTx/>
                <a:uFillTx/>
                <a:latin typeface="Arial" panose="020B0604020202020204"/>
                <a:ea typeface="+mn-ea"/>
                <a:cs typeface="+mn-cs"/>
              </a:rPr>
              <a:t>Overall comment: maintain coordination with IAASB</a:t>
            </a:r>
          </a:p>
        </p:txBody>
      </p:sp>
      <p:sp>
        <p:nvSpPr>
          <p:cNvPr id="8" name="Title 1">
            <a:extLst>
              <a:ext uri="{FF2B5EF4-FFF2-40B4-BE49-F238E27FC236}">
                <a16:creationId xmlns:a16="http://schemas.microsoft.com/office/drawing/2014/main" id="{73E456A2-0717-D9D4-3A09-224343A8F7AF}"/>
              </a:ext>
            </a:extLst>
          </p:cNvPr>
          <p:cNvSpPr>
            <a:spLocks noGrp="1"/>
          </p:cNvSpPr>
          <p:nvPr>
            <p:ph type="title"/>
          </p:nvPr>
        </p:nvSpPr>
        <p:spPr>
          <a:xfrm>
            <a:off x="468350" y="36374"/>
            <a:ext cx="11083184" cy="1068518"/>
          </a:xfrm>
        </p:spPr>
        <p:txBody>
          <a:bodyPr>
            <a:normAutofit/>
          </a:bodyPr>
          <a:lstStyle/>
          <a:p>
            <a:r>
              <a:rPr lang="en-US" sz="3500" dirty="0">
                <a:latin typeface="+mj-lt"/>
              </a:rPr>
              <a:t>IESBA Definition of Sustainability Information</a:t>
            </a:r>
            <a:endParaRPr lang="en-US" sz="3500" dirty="0">
              <a:solidFill>
                <a:srgbClr val="FF0000"/>
              </a:solidFill>
              <a:latin typeface="+mj-lt"/>
            </a:endParaRPr>
          </a:p>
        </p:txBody>
      </p:sp>
    </p:spTree>
    <p:extLst>
      <p:ext uri="{BB962C8B-B14F-4D97-AF65-F5344CB8AC3E}">
        <p14:creationId xmlns:p14="http://schemas.microsoft.com/office/powerpoint/2010/main" val="927967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FCEEC-8153-98D2-1E4A-7DF13338F497}"/>
              </a:ext>
            </a:extLst>
          </p:cNvPr>
          <p:cNvSpPr>
            <a:spLocks noGrp="1"/>
          </p:cNvSpPr>
          <p:nvPr>
            <p:ph type="title"/>
          </p:nvPr>
        </p:nvSpPr>
        <p:spPr>
          <a:xfrm>
            <a:off x="512956" y="36374"/>
            <a:ext cx="10164982" cy="1068518"/>
          </a:xfrm>
        </p:spPr>
        <p:txBody>
          <a:bodyPr>
            <a:normAutofit/>
          </a:bodyPr>
          <a:lstStyle/>
          <a:p>
            <a:r>
              <a:rPr lang="en-US" sz="3600" dirty="0">
                <a:latin typeface="+mj-lt"/>
              </a:rPr>
              <a:t>IESBA Definition of Sustainability Information</a:t>
            </a:r>
          </a:p>
        </p:txBody>
      </p:sp>
      <p:sp>
        <p:nvSpPr>
          <p:cNvPr id="3" name="Content Placeholder 2">
            <a:extLst>
              <a:ext uri="{FF2B5EF4-FFF2-40B4-BE49-F238E27FC236}">
                <a16:creationId xmlns:a16="http://schemas.microsoft.com/office/drawing/2014/main" id="{13FF34F7-0BED-974C-69AF-8EBA13CA870F}"/>
              </a:ext>
            </a:extLst>
          </p:cNvPr>
          <p:cNvSpPr>
            <a:spLocks noGrp="1"/>
          </p:cNvSpPr>
          <p:nvPr>
            <p:ph idx="1"/>
          </p:nvPr>
        </p:nvSpPr>
        <p:spPr>
          <a:xfrm>
            <a:off x="228599" y="2517572"/>
            <a:ext cx="11565835" cy="4144484"/>
          </a:xfrm>
        </p:spPr>
        <p:txBody>
          <a:bodyPr>
            <a:noAutofit/>
          </a:bodyPr>
          <a:lstStyle/>
          <a:p>
            <a:r>
              <a:rPr lang="en-US" sz="2600">
                <a:latin typeface="+mj-lt"/>
              </a:rPr>
              <a:t>Appropriate alignment with ISSA 5000 definition achieved – “</a:t>
            </a:r>
            <a:r>
              <a:rPr lang="en-US" sz="2600" i="1">
                <a:latin typeface="+mj-lt"/>
              </a:rPr>
              <a:t>the relevant (…) assurance framework</a:t>
            </a:r>
            <a:r>
              <a:rPr lang="en-US" sz="2600">
                <a:latin typeface="+mj-lt"/>
              </a:rPr>
              <a:t>” in para (b) already covers ISSA 5000</a:t>
            </a:r>
          </a:p>
          <a:p>
            <a:pPr lvl="1"/>
            <a:r>
              <a:rPr lang="en-US">
                <a:latin typeface="+mj-lt"/>
                <a:cs typeface="Times New Roman" panose="02020603050405020304" pitchFamily="18" charset="0"/>
              </a:rPr>
              <a:t>Possibility of adding AM explicitly saying that ISSA 5000 definitions are encompassed in IESBA definition </a:t>
            </a:r>
            <a:r>
              <a:rPr lang="en-US" i="1">
                <a:solidFill>
                  <a:schemeClr val="accent5"/>
                </a:solidFill>
                <a:latin typeface="+mj-lt"/>
                <a:cs typeface="Times New Roman" panose="02020603050405020304" pitchFamily="18" charset="0"/>
              </a:rPr>
              <a:t>(see next slide)</a:t>
            </a:r>
          </a:p>
          <a:p>
            <a:r>
              <a:rPr lang="en-US" sz="2600">
                <a:latin typeface="+mj-lt"/>
                <a:ea typeface="Times New Roman" panose="02020603050405020304" pitchFamily="18" charset="0"/>
                <a:cs typeface="Times New Roman" panose="02020603050405020304" pitchFamily="18" charset="0"/>
              </a:rPr>
              <a:t>Since alignment is achieved in substance, reasons for retaining and not adopting ISSA 5000 construct / definitions:</a:t>
            </a:r>
          </a:p>
          <a:p>
            <a:pPr lvl="1"/>
            <a:r>
              <a:rPr lang="en-US">
                <a:effectLst/>
                <a:latin typeface="+mj-lt"/>
                <a:ea typeface="Times New Roman" panose="02020603050405020304" pitchFamily="18" charset="0"/>
                <a:cs typeface="Times New Roman" panose="02020603050405020304" pitchFamily="18" charset="0"/>
              </a:rPr>
              <a:t>Framework neutrality of IESSA is foundational </a:t>
            </a:r>
          </a:p>
          <a:p>
            <a:pPr lvl="1"/>
            <a:r>
              <a:rPr lang="en-US">
                <a:effectLst/>
                <a:latin typeface="+mj-lt"/>
                <a:ea typeface="Times New Roman" panose="02020603050405020304" pitchFamily="18" charset="0"/>
                <a:cs typeface="Times New Roman" panose="02020603050405020304" pitchFamily="18" charset="0"/>
              </a:rPr>
              <a:t>IESBA’s draft definition uses simple, profession-agnostic language &amp; encompasses all realities that ISSA 5000 describes in four definitions</a:t>
            </a:r>
          </a:p>
          <a:p>
            <a:pPr lvl="1"/>
            <a:r>
              <a:rPr lang="en-US">
                <a:effectLst/>
                <a:latin typeface="+mj-lt"/>
                <a:ea typeface="Times New Roman" panose="02020603050405020304" pitchFamily="18" charset="0"/>
                <a:cs typeface="Times New Roman" panose="02020603050405020304" pitchFamily="18" charset="0"/>
              </a:rPr>
              <a:t>IESBA covers reporting </a:t>
            </a:r>
            <a:r>
              <a:rPr lang="en-US">
                <a:latin typeface="+mj-lt"/>
                <a:ea typeface="Times New Roman" panose="02020603050405020304" pitchFamily="18" charset="0"/>
                <a:cs typeface="Times New Roman" panose="02020603050405020304" pitchFamily="18" charset="0"/>
              </a:rPr>
              <a:t>&amp;</a:t>
            </a:r>
            <a:r>
              <a:rPr lang="en-US">
                <a:effectLst/>
                <a:latin typeface="+mj-lt"/>
                <a:ea typeface="Times New Roman" panose="02020603050405020304" pitchFamily="18" charset="0"/>
                <a:cs typeface="Times New Roman" panose="02020603050405020304" pitchFamily="18" charset="0"/>
              </a:rPr>
              <a:t> assurance vs ISSA 5000 covers assurance only</a:t>
            </a:r>
          </a:p>
        </p:txBody>
      </p:sp>
      <p:sp>
        <p:nvSpPr>
          <p:cNvPr id="4" name="Slide Number Placeholder 3">
            <a:extLst>
              <a:ext uri="{FF2B5EF4-FFF2-40B4-BE49-F238E27FC236}">
                <a16:creationId xmlns:a16="http://schemas.microsoft.com/office/drawing/2014/main" id="{9371C18D-E76A-C84E-2BF8-FF77A44D38AC}"/>
              </a:ext>
            </a:extLst>
          </p:cNvPr>
          <p:cNvSpPr>
            <a:spLocks noGrp="1"/>
          </p:cNvSpPr>
          <p:nvPr>
            <p:ph type="sldNum" sz="quarter" idx="12"/>
          </p:nvPr>
        </p:nvSpPr>
        <p:spPr/>
        <p:txBody>
          <a:bodyPr/>
          <a:lstStyle/>
          <a:p>
            <a:fld id="{A68F81FF-A8B7-8E49-9D5B-3CAD5ADFEE36}" type="slidenum">
              <a:rPr lang="en-US" smtClean="0"/>
              <a:pPr/>
              <a:t>9</a:t>
            </a:fld>
            <a:endParaRPr lang="en-US"/>
          </a:p>
        </p:txBody>
      </p:sp>
      <p:sp>
        <p:nvSpPr>
          <p:cNvPr id="5" name="Rectangle: Rounded Corners 4">
            <a:extLst>
              <a:ext uri="{FF2B5EF4-FFF2-40B4-BE49-F238E27FC236}">
                <a16:creationId xmlns:a16="http://schemas.microsoft.com/office/drawing/2014/main" id="{FBC37D21-C4ED-CEE3-8308-E32CC7921A64}"/>
              </a:ext>
            </a:extLst>
          </p:cNvPr>
          <p:cNvSpPr/>
          <p:nvPr/>
        </p:nvSpPr>
        <p:spPr>
          <a:xfrm>
            <a:off x="1154875" y="1266110"/>
            <a:ext cx="9882249" cy="1068518"/>
          </a:xfrm>
          <a:prstGeom prst="roundRect">
            <a:avLst/>
          </a:prstGeom>
          <a:solidFill>
            <a:schemeClr val="accent5">
              <a:lumMod val="20000"/>
              <a:lumOff val="80000"/>
            </a:schemeClr>
          </a:solid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a:ln>
                  <a:noFill/>
                </a:ln>
                <a:solidFill>
                  <a:schemeClr val="accent6">
                    <a:lumMod val="60000"/>
                    <a:lumOff val="40000"/>
                  </a:schemeClr>
                </a:solidFill>
                <a:effectLst/>
                <a:uLnTx/>
                <a:uFillTx/>
                <a:latin typeface="Arial" panose="020B0604020202020204"/>
                <a:ea typeface="+mn-ea"/>
                <a:cs typeface="+mn-cs"/>
              </a:rPr>
              <a:t>WS2 preliminary proposal: </a:t>
            </a:r>
            <a:r>
              <a:rPr kumimoji="0" lang="en-US" sz="3200" b="0" i="0" u="none" strike="noStrike" kern="1200" cap="none" spc="0" normalizeH="0" baseline="0" noProof="0">
                <a:ln>
                  <a:noFill/>
                </a:ln>
                <a:solidFill>
                  <a:srgbClr val="4A4A4A"/>
                </a:solidFill>
                <a:effectLst/>
                <a:uLnTx/>
                <a:uFillTx/>
                <a:latin typeface="Arial" panose="020B0604020202020204"/>
                <a:ea typeface="+mn-ea"/>
                <a:cs typeface="+mn-cs"/>
              </a:rPr>
              <a:t>Retain ED proposal </a:t>
            </a:r>
            <a:r>
              <a:rPr kumimoji="0" lang="en-US" sz="3200" b="0" u="none" strike="noStrike" kern="1200" cap="none" spc="0" normalizeH="0" baseline="0" noProof="0">
                <a:ln>
                  <a:noFill/>
                </a:ln>
                <a:solidFill>
                  <a:srgbClr val="4A4A4A"/>
                </a:solidFill>
                <a:effectLst/>
                <a:uLnTx/>
                <a:uFillTx/>
                <a:latin typeface="Arial" panose="020B0604020202020204"/>
                <a:ea typeface="+mn-ea"/>
                <a:cs typeface="+mn-cs"/>
              </a:rPr>
              <a:t>subject to adjustments </a:t>
            </a:r>
            <a:r>
              <a:rPr kumimoji="0" lang="en-US" sz="3200" b="0" i="1" u="none" strike="noStrike" kern="1200" cap="none" spc="0" normalizeH="0" baseline="0" noProof="0">
                <a:ln>
                  <a:noFill/>
                </a:ln>
                <a:solidFill>
                  <a:schemeClr val="accent5"/>
                </a:solidFill>
                <a:effectLst/>
                <a:uLnTx/>
                <a:uFillTx/>
                <a:latin typeface="Arial" panose="020B0604020202020204"/>
                <a:ea typeface="+mn-ea"/>
                <a:cs typeface="+mn-cs"/>
              </a:rPr>
              <a:t>(see next slide)</a:t>
            </a:r>
          </a:p>
        </p:txBody>
      </p:sp>
    </p:spTree>
    <p:extLst>
      <p:ext uri="{BB962C8B-B14F-4D97-AF65-F5344CB8AC3E}">
        <p14:creationId xmlns:p14="http://schemas.microsoft.com/office/powerpoint/2010/main" val="2692004015"/>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takeholder Advisory Council - April 2024 meeting PPT template.potx" id="{BA3242F4-73E2-43DF-9C8D-8AA64FE7B3B7}" vid="{3611B1A0-6F46-4944-9EF2-F99CCB12222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a5f5a3eb-0a2d-4d6a-9165-21ef9946a014">
      <UserInfo>
        <DisplayName>Keith Billing</DisplayName>
        <AccountId>12</AccountId>
        <AccountType/>
      </UserInfo>
    </SharedWithUsers>
    <TaxCatchAll xmlns="a5f5a3eb-0a2d-4d6a-9165-21ef9946a014" xsi:nil="true"/>
    <lcf76f155ced4ddcb4097134ff3c332f xmlns="38e2ba9e-27b9-4c48-9a8a-216353f57068">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9" ma:contentTypeDescription="Create a new document." ma:contentTypeScope="" ma:versionID="d464cd65c375594d67cb4f0494574b6e">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14ef489e8370de89dd9afd9a6333c468"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descrip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961E205-AB67-47F1-A9A8-858D16EC92D4}">
  <ds:schemaRefs>
    <ds:schemaRef ds:uri="http://www.w3.org/XML/1998/namespace"/>
    <ds:schemaRef ds:uri="http://schemas.microsoft.com/office/2006/metadata/properties"/>
    <ds:schemaRef ds:uri="8d2daf65-68ff-4e24-822d-04ca346d5ba2"/>
    <ds:schemaRef ds:uri="3f6c9806-7b9e-4729-852a-27a13fcb1ff5"/>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terms/"/>
    <ds:schemaRef ds:uri="http://purl.org/dc/elements/1.1/"/>
  </ds:schemaRefs>
</ds:datastoreItem>
</file>

<file path=customXml/itemProps2.xml><?xml version="1.0" encoding="utf-8"?>
<ds:datastoreItem xmlns:ds="http://schemas.openxmlformats.org/officeDocument/2006/customXml" ds:itemID="{38221FAB-8C58-4CB6-A8E0-024C1A948139}"/>
</file>

<file path=customXml/itemProps3.xml><?xml version="1.0" encoding="utf-8"?>
<ds:datastoreItem xmlns:ds="http://schemas.openxmlformats.org/officeDocument/2006/customXml" ds:itemID="{1D25335E-3AE3-4697-8738-48CC81FF050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63</TotalTime>
  <Words>3609</Words>
  <Application>Microsoft Office PowerPoint</Application>
  <PresentationFormat>Widescreen</PresentationFormat>
  <Paragraphs>386</Paragraphs>
  <Slides>43</Slides>
  <Notes>25</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43</vt:i4>
      </vt:variant>
    </vt:vector>
  </HeadingPairs>
  <TitlesOfParts>
    <vt:vector size="54" baseType="lpstr">
      <vt:lpstr>Arial</vt:lpstr>
      <vt:lpstr>Calibri</vt:lpstr>
      <vt:lpstr>Courier New</vt:lpstr>
      <vt:lpstr>Product Sans Light</vt:lpstr>
      <vt:lpstr>Product Sans Thin</vt:lpstr>
      <vt:lpstr>Symbol</vt:lpstr>
      <vt:lpstr>System Font Regular</vt:lpstr>
      <vt:lpstr>Times New Roman</vt:lpstr>
      <vt:lpstr>Wingdings</vt:lpstr>
      <vt:lpstr>Custom Design</vt:lpstr>
      <vt:lpstr>1_Office Theme</vt:lpstr>
      <vt:lpstr>IESBA-IAASB Sustainability Assurance Coordination</vt:lpstr>
      <vt:lpstr>Objective of Session</vt:lpstr>
      <vt:lpstr>PowerPoint Presentation</vt:lpstr>
      <vt:lpstr>Definition of Sustainability Information</vt:lpstr>
      <vt:lpstr>IAASB Update: Definitions of Sustainability Information and Sustainability Matters</vt:lpstr>
      <vt:lpstr>IAASB Definitions of Sustainability Information and Sustainability Matters – June 2024</vt:lpstr>
      <vt:lpstr>IESBA Definition of Sustainability Information – ED</vt:lpstr>
      <vt:lpstr>IESBA Definition of Sustainability Information</vt:lpstr>
      <vt:lpstr>IESBA Definition of Sustainability Information</vt:lpstr>
      <vt:lpstr>IESBA Definition of Sustainability Information</vt:lpstr>
      <vt:lpstr>Matter for IESBA Consideration</vt:lpstr>
      <vt:lpstr>Group Sustainability Assurance Engagements</vt:lpstr>
      <vt:lpstr>IAASB Update: Group Sustainability Assurance Engagements</vt:lpstr>
      <vt:lpstr>Group Sustainability Assurance Engagements – IESBA ED</vt:lpstr>
      <vt:lpstr>Group Sustainability Assurance Engagements – IESBA ED</vt:lpstr>
      <vt:lpstr>Matters for IESBA Consideration</vt:lpstr>
      <vt:lpstr>Determination of Components</vt:lpstr>
      <vt:lpstr>IAASB: Determination of Components</vt:lpstr>
      <vt:lpstr>IESBA: Determination of Components</vt:lpstr>
      <vt:lpstr>IESBA: Determination of Components</vt:lpstr>
      <vt:lpstr>Potential Changes to Determination of Components in IESSA</vt:lpstr>
      <vt:lpstr>Proposals in IESBA Sustainability ED</vt:lpstr>
      <vt:lpstr>IESBA: Potential New Structure</vt:lpstr>
      <vt:lpstr>Matters for IESBA Consideration</vt:lpstr>
      <vt:lpstr>Additional Coordination Matters</vt:lpstr>
      <vt:lpstr>IAASB Update: Relevant Ethical Requirements and Quality Management</vt:lpstr>
      <vt:lpstr>IAASB Update: Another Practitioner and Use of Term “Work”</vt:lpstr>
      <vt:lpstr>PowerPoint Presentation</vt:lpstr>
      <vt:lpstr>Scope of IIS in Part 5</vt:lpstr>
      <vt:lpstr>IOSCO’s Comment on Scope of IIS in Part 5 </vt:lpstr>
      <vt:lpstr>Matters for IESBA Consideration</vt:lpstr>
      <vt:lpstr>Non-Assurance Services</vt:lpstr>
      <vt:lpstr>List of Specific NAS</vt:lpstr>
      <vt:lpstr>Matters for IESBA Consideration</vt:lpstr>
      <vt:lpstr>Communication SAP-Auditor under NOCLAR</vt:lpstr>
      <vt:lpstr>Communication SAP-Auditor under NOCLAR</vt:lpstr>
      <vt:lpstr>Communication SAP-Auditor under NOCLAR</vt:lpstr>
      <vt:lpstr>Communication SAP-Auditor under NOCLAR</vt:lpstr>
      <vt:lpstr>Communication SAP-Auditor under NOCLAR</vt:lpstr>
      <vt:lpstr>Communication SAP-Auditor under NOCLAR</vt:lpstr>
      <vt:lpstr>Communication SAP-Auditor under NOCLAR</vt:lpstr>
      <vt:lpstr>Matter for IESBA Consideration</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Szilvia Sramko</cp:lastModifiedBy>
  <cp:revision>6</cp:revision>
  <cp:lastPrinted>2023-09-18T17:39:29Z</cp:lastPrinted>
  <dcterms:created xsi:type="dcterms:W3CDTF">2018-10-18T19:25:41Z</dcterms:created>
  <dcterms:modified xsi:type="dcterms:W3CDTF">2024-06-10T14:21:35Z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263400</vt:r8>
  </property>
  <property fmtid="{D5CDD505-2E9C-101B-9397-08002B2CF9AE}" pid="3" name="MediaServiceImageTags">
    <vt:lpwstr/>
  </property>
  <property fmtid="{D5CDD505-2E9C-101B-9397-08002B2CF9AE}" pid="4" name="ContentTypeId">
    <vt:lpwstr>0x010100B5070AA681E7D548B8B494A836FA7E69</vt:lpwstr>
  </property>
</Properties>
</file>