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14" r:id="rId5"/>
    <p:sldMasterId id="2147483963" r:id="rId6"/>
    <p:sldMasterId id="2147483982" r:id="rId7"/>
  </p:sldMasterIdLst>
  <p:notesMasterIdLst>
    <p:notesMasterId r:id="rId31"/>
  </p:notesMasterIdLst>
  <p:sldIdLst>
    <p:sldId id="1033" r:id="rId8"/>
    <p:sldId id="1011" r:id="rId9"/>
    <p:sldId id="2147472062" r:id="rId10"/>
    <p:sldId id="2147472044" r:id="rId11"/>
    <p:sldId id="2147472043" r:id="rId12"/>
    <p:sldId id="2147472063" r:id="rId13"/>
    <p:sldId id="2147471856" r:id="rId14"/>
    <p:sldId id="2147472049" r:id="rId15"/>
    <p:sldId id="2147472057" r:id="rId16"/>
    <p:sldId id="2147472058" r:id="rId17"/>
    <p:sldId id="2147472059" r:id="rId18"/>
    <p:sldId id="2147472060" r:id="rId19"/>
    <p:sldId id="2147472061" r:id="rId20"/>
    <p:sldId id="2147472045" r:id="rId21"/>
    <p:sldId id="2147472064" r:id="rId22"/>
    <p:sldId id="2147472053" r:id="rId23"/>
    <p:sldId id="2147472050" r:id="rId24"/>
    <p:sldId id="2147472042" r:id="rId25"/>
    <p:sldId id="2147472055" r:id="rId26"/>
    <p:sldId id="2147472048" r:id="rId27"/>
    <p:sldId id="2147472056" r:id="rId28"/>
    <p:sldId id="2147472046" r:id="rId29"/>
    <p:sldId id="277" r:id="rId30"/>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2E50E-9424-D5E1-C0C0-B4789EB01FAC}" name="Geoff Kwan" initials="GK" userId="S::geoffkwan@ethicsboard.org::c3a5c4b8-7020-4697-b49e-ebe9f60812c0" providerId="AD"/>
  <p188:author id="{BD60E445-FFAC-3872-0ADF-74FBD1FD659E}" name="Kam Leung" initials="KL" userId="Kam Leung" providerId="None"/>
  <p188:author id="{67850364-DD18-1A34-E98F-3B441CDEA6C7}" name="Jon Reid" initials="JR" userId="S::jonreid@ethicsboard.org::d20ac94e-951d-486b-b95e-024d48430245" providerId="AD"/>
  <p188:author id="{FE8B5C9F-7B18-B143-6551-47BF86F7ED3A}" name="Geoff Kwan" initials="GK" userId="S::GeoffKwan@ethicsboard.org::c3a5c4b8-7020-4697-b49e-ebe9f60812c0" providerId="AD"/>
  <p188:author id="{2DCACAB8-98A4-CA05-039D-BA1B07563813}" name="Nisoli, Luigi" initials="NL" userId="S::lnisoli@deloitte.it::afac7e74-7edb-491e-8586-3b66edd7b69e" providerId="AD"/>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 id="{579ECFEE-90DD-DF6F-AC7E-BA7526220BCD}" name="Laura Leal" initials="LL" userId="S::lauraleal@ethicsboard.org::4720af35-0a04-4b32-b28a-0692a15a4541" providerId="AD"/>
  <p188:author id="{607421F1-7BFB-BDC8-A8B4-DD717C6C0C7B}" name="Keith Billing" initials="KB" userId="S::k.billing@frc.org.uk::b5e9eaf5-1c17-4d9e-874f-0a8fd44cef0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40"/>
    <a:srgbClr val="EE9012"/>
    <a:srgbClr val="4472C4"/>
    <a:srgbClr val="FCEAE4"/>
    <a:srgbClr val="13B4BB"/>
    <a:srgbClr val="E65722"/>
    <a:srgbClr val="00AA55"/>
    <a:srgbClr val="92D050"/>
    <a:srgbClr val="EEDDF7"/>
    <a:srgbClr val="7030A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82D23E-CE79-4C22-A31C-53FE218C192B}" v="26" dt="2024-05-29T14:06:37.995"/>
    <p1510:client id="{85AC24B0-140C-4043-B9BE-2C28C6C457F4}" v="4" dt="2024-05-29T15:13:31.9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6005" autoAdjust="0"/>
  </p:normalViewPr>
  <p:slideViewPr>
    <p:cSldViewPr snapToGrid="0">
      <p:cViewPr varScale="1">
        <p:scale>
          <a:sx n="99" d="100"/>
          <a:sy n="99" d="100"/>
        </p:scale>
        <p:origin x="72" y="18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[Copy of Use of Experts - Respondent Summary Analysis (with charts).xlsx]Sheet4!PivotTable1</c:name>
    <c:fmtId val="4"/>
  </c:pivotSource>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Stakeholder Organization Input by Geography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Sheet4!$B$3</c:f>
              <c:strCache>
                <c:ptCount val="1"/>
                <c:pt idx="0">
                  <c:v>Total</c:v>
                </c:pt>
              </c:strCache>
            </c:strRef>
          </c:tx>
          <c:spPr>
            <a:solidFill>
              <a:schemeClr val="accent1"/>
            </a:solidFill>
            <a:ln>
              <a:noFill/>
            </a:ln>
            <a:effectLst/>
          </c:spPr>
          <c:invertIfNegative val="0"/>
          <c:cat>
            <c:strRef>
              <c:f>Sheet4!$A$4:$A$11</c:f>
              <c:strCache>
                <c:ptCount val="7"/>
                <c:pt idx="0">
                  <c:v>Asia Pacific</c:v>
                </c:pt>
                <c:pt idx="1">
                  <c:v>Europe</c:v>
                </c:pt>
                <c:pt idx="2">
                  <c:v>Global</c:v>
                </c:pt>
                <c:pt idx="3">
                  <c:v>Latin America</c:v>
                </c:pt>
                <c:pt idx="4">
                  <c:v>Middle East and Africa</c:v>
                </c:pt>
                <c:pt idx="5">
                  <c:v>North America</c:v>
                </c:pt>
                <c:pt idx="6">
                  <c:v>United Kingdom</c:v>
                </c:pt>
              </c:strCache>
            </c:strRef>
          </c:cat>
          <c:val>
            <c:numRef>
              <c:f>Sheet4!$B$4:$B$11</c:f>
              <c:numCache>
                <c:formatCode>General</c:formatCode>
                <c:ptCount val="7"/>
                <c:pt idx="0">
                  <c:v>17</c:v>
                </c:pt>
                <c:pt idx="1">
                  <c:v>11</c:v>
                </c:pt>
                <c:pt idx="2">
                  <c:v>24</c:v>
                </c:pt>
                <c:pt idx="3">
                  <c:v>7</c:v>
                </c:pt>
                <c:pt idx="4">
                  <c:v>7</c:v>
                </c:pt>
                <c:pt idx="5">
                  <c:v>15</c:v>
                </c:pt>
                <c:pt idx="6">
                  <c:v>3</c:v>
                </c:pt>
              </c:numCache>
            </c:numRef>
          </c:val>
          <c:extLst>
            <c:ext xmlns:c16="http://schemas.microsoft.com/office/drawing/2014/chart" uri="{C3380CC4-5D6E-409C-BE32-E72D297353CC}">
              <c16:uniqueId val="{00000000-0DA6-4916-913F-D01AC9645E4A}"/>
            </c:ext>
          </c:extLst>
        </c:ser>
        <c:dLbls>
          <c:showLegendKey val="0"/>
          <c:showVal val="0"/>
          <c:showCatName val="0"/>
          <c:showSerName val="0"/>
          <c:showPercent val="0"/>
          <c:showBubbleSize val="0"/>
        </c:dLbls>
        <c:gapWidth val="219"/>
        <c:overlap val="-27"/>
        <c:axId val="878210544"/>
        <c:axId val="1034470464"/>
      </c:barChart>
      <c:catAx>
        <c:axId val="878210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034470464"/>
        <c:crosses val="autoZero"/>
        <c:auto val="1"/>
        <c:lblAlgn val="ctr"/>
        <c:lblOffset val="100"/>
        <c:noMultiLvlLbl val="0"/>
      </c:catAx>
      <c:valAx>
        <c:axId val="10344704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7821054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rgbClr val="494949"/>
      </a:solidFill>
      <a:prstDash val="sysDot"/>
    </a:ln>
    <a:effectLst/>
  </c:spPr>
  <c:txPr>
    <a:bodyPr/>
    <a:lstStyle/>
    <a:p>
      <a:pPr>
        <a:defRPr>
          <a:latin typeface="Arial" panose="020B0604020202020204" pitchFamily="34" charset="0"/>
          <a:cs typeface="Arial" panose="020B0604020202020204" pitchFamily="34" charset="0"/>
        </a:defRPr>
      </a:pPr>
      <a:endParaRPr lang="en-US"/>
    </a:p>
  </c:txPr>
  <c:externalData r:id="rId4">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75E220-A30B-4EDA-9ACF-1637F5DBCA79}"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778C4C75-EDC0-4DF6-9291-7A7606E2416B}">
      <dgm:prSet phldrT="[Text]" custT="1"/>
      <dgm:spPr>
        <a:solidFill>
          <a:srgbClr val="0070C0"/>
        </a:solidFill>
      </dgm:spPr>
      <dgm:t>
        <a:bodyPr/>
        <a:lstStyle/>
        <a:p>
          <a:pPr>
            <a:lnSpc>
              <a:spcPct val="100000"/>
            </a:lnSpc>
          </a:pPr>
          <a:r>
            <a:rPr lang="en-US" sz="2200" b="0">
              <a:latin typeface="+mj-lt"/>
            </a:rPr>
            <a:t>Definitions Introduced for “Expert” and “Expertise”</a:t>
          </a:r>
        </a:p>
      </dgm:t>
    </dgm:pt>
    <dgm:pt modelId="{BC2F7C87-04B4-40E2-A534-F1F68A621D01}" type="parTrans" cxnId="{D9401C1F-DD15-4B1E-82B9-0EE47E5A3BD2}">
      <dgm:prSet/>
      <dgm:spPr/>
      <dgm:t>
        <a:bodyPr/>
        <a:lstStyle/>
        <a:p>
          <a:pPr>
            <a:lnSpc>
              <a:spcPct val="100000"/>
            </a:lnSpc>
          </a:pPr>
          <a:endParaRPr lang="en-US" sz="1800"/>
        </a:p>
      </dgm:t>
    </dgm:pt>
    <dgm:pt modelId="{20C46756-61AB-463A-9D71-A718ECB06A5C}" type="sibTrans" cxnId="{D9401C1F-DD15-4B1E-82B9-0EE47E5A3BD2}">
      <dgm:prSet/>
      <dgm:spPr/>
      <dgm:t>
        <a:bodyPr/>
        <a:lstStyle/>
        <a:p>
          <a:pPr>
            <a:lnSpc>
              <a:spcPct val="100000"/>
            </a:lnSpc>
          </a:pPr>
          <a:endParaRPr lang="en-US" sz="1800"/>
        </a:p>
      </dgm:t>
    </dgm:pt>
    <dgm:pt modelId="{5971FFCA-09B2-416F-8371-A650418D6F96}">
      <dgm:prSet phldrT="[Text]" custT="1"/>
      <dgm:spPr>
        <a:solidFill>
          <a:srgbClr val="0070C0"/>
        </a:solidFill>
      </dgm:spPr>
      <dgm:t>
        <a:bodyPr/>
        <a:lstStyle/>
        <a:p>
          <a:pPr>
            <a:lnSpc>
              <a:spcPct val="100000"/>
            </a:lnSpc>
          </a:pPr>
          <a:r>
            <a:rPr lang="en-US" sz="2200" b="0">
              <a:latin typeface="+mj-lt"/>
            </a:rPr>
            <a:t>Evaluating Whether to Use Work of An Expert</a:t>
          </a:r>
        </a:p>
      </dgm:t>
    </dgm:pt>
    <dgm:pt modelId="{E754BE91-3630-4E5A-A74D-D332D1CD0D84}" type="parTrans" cxnId="{59B228C9-2CBA-423C-978A-DBCEC3C8E918}">
      <dgm:prSet/>
      <dgm:spPr/>
      <dgm:t>
        <a:bodyPr/>
        <a:lstStyle/>
        <a:p>
          <a:pPr>
            <a:lnSpc>
              <a:spcPct val="100000"/>
            </a:lnSpc>
          </a:pPr>
          <a:endParaRPr lang="en-US" sz="1800"/>
        </a:p>
      </dgm:t>
    </dgm:pt>
    <dgm:pt modelId="{3EBAF40E-8E50-4B0C-ABED-EF0AB646556B}" type="sibTrans" cxnId="{59B228C9-2CBA-423C-978A-DBCEC3C8E918}">
      <dgm:prSet/>
      <dgm:spPr/>
      <dgm:t>
        <a:bodyPr/>
        <a:lstStyle/>
        <a:p>
          <a:pPr>
            <a:lnSpc>
              <a:spcPct val="100000"/>
            </a:lnSpc>
          </a:pPr>
          <a:endParaRPr lang="en-US" sz="1800"/>
        </a:p>
      </dgm:t>
    </dgm:pt>
    <dgm:pt modelId="{646783D4-ACB7-4CC7-BF66-A5B49027ED90}">
      <dgm:prSet phldrT="[Text]" custT="1"/>
      <dgm:spPr>
        <a:solidFill>
          <a:srgbClr val="0070C0"/>
        </a:solidFill>
      </dgm:spPr>
      <dgm:t>
        <a:bodyPr/>
        <a:lstStyle/>
        <a:p>
          <a:pPr>
            <a:lnSpc>
              <a:spcPct val="100000"/>
            </a:lnSpc>
          </a:pPr>
          <a:r>
            <a:rPr lang="en-US" sz="2200" b="0">
              <a:latin typeface="+mj-lt"/>
            </a:rPr>
            <a:t>Potential Threats When Using the Work of an Expert</a:t>
          </a:r>
        </a:p>
      </dgm:t>
    </dgm:pt>
    <dgm:pt modelId="{13667CE7-C741-4F21-AED4-016A16305C7A}" type="parTrans" cxnId="{E9608F35-7748-478B-8C17-F7CE5CD4236A}">
      <dgm:prSet/>
      <dgm:spPr/>
      <dgm:t>
        <a:bodyPr/>
        <a:lstStyle/>
        <a:p>
          <a:pPr>
            <a:lnSpc>
              <a:spcPct val="100000"/>
            </a:lnSpc>
          </a:pPr>
          <a:endParaRPr lang="en-US" sz="1800"/>
        </a:p>
      </dgm:t>
    </dgm:pt>
    <dgm:pt modelId="{E7A9A3D4-898F-44E6-8C32-52A5B721F482}" type="sibTrans" cxnId="{E9608F35-7748-478B-8C17-F7CE5CD4236A}">
      <dgm:prSet/>
      <dgm:spPr/>
      <dgm:t>
        <a:bodyPr/>
        <a:lstStyle/>
        <a:p>
          <a:pPr>
            <a:lnSpc>
              <a:spcPct val="100000"/>
            </a:lnSpc>
          </a:pPr>
          <a:endParaRPr lang="en-US" sz="1800"/>
        </a:p>
      </dgm:t>
    </dgm:pt>
    <dgm:pt modelId="{A6821404-17A6-4CBE-A029-B96BAC5F8CA3}">
      <dgm:prSet custT="1"/>
      <dgm:spPr>
        <a:ln>
          <a:solidFill>
            <a:schemeClr val="bg1"/>
          </a:solidFill>
        </a:ln>
      </dgm:spPr>
      <dgm:t>
        <a:bodyPr/>
        <a:lstStyle/>
        <a:p>
          <a:pPr marL="347472" indent="-347472" algn="just">
            <a:lnSpc>
              <a:spcPct val="100000"/>
            </a:lnSpc>
            <a:spcBef>
              <a:spcPts val="1200"/>
            </a:spcBef>
            <a:spcAft>
              <a:spcPts val="1200"/>
            </a:spcAft>
          </a:pPr>
          <a:r>
            <a:rPr lang="en-US" sz="1600" dirty="0">
              <a:latin typeface="+mj-lt"/>
            </a:rPr>
            <a:t>Distinguish the work of experts from the work of other individuals or organizations providing information for general use</a:t>
          </a:r>
        </a:p>
      </dgm:t>
    </dgm:pt>
    <dgm:pt modelId="{19E8B48C-D358-42BE-A8BC-EC6AD1C22C44}" type="parTrans" cxnId="{06E518A0-4305-4EB3-A32F-CE38A29EA69C}">
      <dgm:prSet/>
      <dgm:spPr/>
      <dgm:t>
        <a:bodyPr/>
        <a:lstStyle/>
        <a:p>
          <a:pPr>
            <a:lnSpc>
              <a:spcPct val="100000"/>
            </a:lnSpc>
          </a:pPr>
          <a:endParaRPr lang="en-US" sz="1800"/>
        </a:p>
      </dgm:t>
    </dgm:pt>
    <dgm:pt modelId="{C3FCADB5-46FD-41AF-9674-E6432BF3238B}" type="sibTrans" cxnId="{06E518A0-4305-4EB3-A32F-CE38A29EA69C}">
      <dgm:prSet/>
      <dgm:spPr/>
      <dgm:t>
        <a:bodyPr/>
        <a:lstStyle/>
        <a:p>
          <a:pPr>
            <a:lnSpc>
              <a:spcPct val="100000"/>
            </a:lnSpc>
          </a:pPr>
          <a:endParaRPr lang="en-US" sz="1800"/>
        </a:p>
      </dgm:t>
    </dgm:pt>
    <dgm:pt modelId="{263D4F83-2763-4B82-9F7D-7D0E1CA282CC}">
      <dgm:prSet custT="1"/>
      <dgm:spPr>
        <a:ln>
          <a:solidFill>
            <a:schemeClr val="bg1"/>
          </a:solidFill>
        </a:ln>
      </dgm:spPr>
      <dgm:t>
        <a:bodyPr/>
        <a:lstStyle/>
        <a:p>
          <a:pPr marL="347472" indent="-347472" algn="just" rtl="0">
            <a:lnSpc>
              <a:spcPct val="100000"/>
            </a:lnSpc>
            <a:spcBef>
              <a:spcPts val="600"/>
            </a:spcBef>
            <a:spcAft>
              <a:spcPts val="600"/>
            </a:spcAft>
          </a:pPr>
          <a:r>
            <a:rPr lang="en-US" sz="1600">
              <a:solidFill>
                <a:schemeClr val="tx1"/>
              </a:solidFill>
              <a:latin typeface="+mj-lt"/>
            </a:rPr>
            <a:t>Focused on expert’s competence, capabilities and objectivity (CCO)</a:t>
          </a:r>
        </a:p>
      </dgm:t>
    </dgm:pt>
    <dgm:pt modelId="{C2EC7DBE-F93C-4FA5-AC34-36D67EDCC4E4}" type="parTrans" cxnId="{65823D06-E0A3-4D36-B45B-EAC8B9C56AF9}">
      <dgm:prSet/>
      <dgm:spPr/>
      <dgm:t>
        <a:bodyPr/>
        <a:lstStyle/>
        <a:p>
          <a:pPr>
            <a:lnSpc>
              <a:spcPct val="100000"/>
            </a:lnSpc>
          </a:pPr>
          <a:endParaRPr lang="en-US" sz="1800"/>
        </a:p>
      </dgm:t>
    </dgm:pt>
    <dgm:pt modelId="{4A15D308-EFCD-4664-AC38-A29596AAEAA1}" type="sibTrans" cxnId="{65823D06-E0A3-4D36-B45B-EAC8B9C56AF9}">
      <dgm:prSet/>
      <dgm:spPr/>
      <dgm:t>
        <a:bodyPr/>
        <a:lstStyle/>
        <a:p>
          <a:pPr>
            <a:lnSpc>
              <a:spcPct val="100000"/>
            </a:lnSpc>
          </a:pPr>
          <a:endParaRPr lang="en-US" sz="1800"/>
        </a:p>
      </dgm:t>
    </dgm:pt>
    <dgm:pt modelId="{11DD79AE-4A25-443D-BDF9-953D11C6AF83}">
      <dgm:prSet custT="1"/>
      <dgm:spPr>
        <a:ln>
          <a:solidFill>
            <a:schemeClr val="bg1"/>
          </a:solidFill>
        </a:ln>
      </dgm:spPr>
      <dgm:t>
        <a:bodyPr/>
        <a:lstStyle/>
        <a:p>
          <a:pPr marL="347472" indent="-347472" algn="just">
            <a:lnSpc>
              <a:spcPct val="100000"/>
            </a:lnSpc>
            <a:spcBef>
              <a:spcPts val="600"/>
            </a:spcBef>
            <a:spcAft>
              <a:spcPts val="600"/>
            </a:spcAft>
            <a:buClrTx/>
            <a:buSzTx/>
            <a:buFont typeface="Arial" panose="020B0604020202020204" pitchFamily="34" charset="0"/>
            <a:buChar char="•"/>
          </a:pPr>
          <a:r>
            <a:rPr kumimoji="0" lang="en-US" sz="1600" b="0" i="0" u="none" strike="noStrike" cap="none" spc="0" normalizeH="0" baseline="0" noProof="0">
              <a:ln>
                <a:noFill/>
              </a:ln>
              <a:solidFill>
                <a:srgbClr val="4A4A4A"/>
              </a:solidFill>
              <a:effectLst/>
              <a:uLnTx/>
              <a:uFillTx/>
              <a:latin typeface="Arial" panose="020B0604020202020204"/>
              <a:ea typeface="+mn-ea"/>
              <a:cs typeface="+mn-cs"/>
            </a:rPr>
            <a:t>Provisions to guide identifying, evaluating and addressing potential threats to compliance with the fundamental principles</a:t>
          </a:r>
          <a:endParaRPr lang="en-US" sz="1600"/>
        </a:p>
      </dgm:t>
    </dgm:pt>
    <dgm:pt modelId="{533C962A-775F-466C-A816-F7377CEC4C4A}" type="parTrans" cxnId="{025ABBE4-86CC-4E40-A886-66411C1A3DCA}">
      <dgm:prSet/>
      <dgm:spPr/>
      <dgm:t>
        <a:bodyPr/>
        <a:lstStyle/>
        <a:p>
          <a:pPr>
            <a:lnSpc>
              <a:spcPct val="100000"/>
            </a:lnSpc>
          </a:pPr>
          <a:endParaRPr lang="en-US" sz="1800"/>
        </a:p>
      </dgm:t>
    </dgm:pt>
    <dgm:pt modelId="{4191B978-F601-4D61-BAD2-E19E2CACA028}" type="sibTrans" cxnId="{025ABBE4-86CC-4E40-A886-66411C1A3DCA}">
      <dgm:prSet/>
      <dgm:spPr/>
      <dgm:t>
        <a:bodyPr/>
        <a:lstStyle/>
        <a:p>
          <a:pPr>
            <a:lnSpc>
              <a:spcPct val="100000"/>
            </a:lnSpc>
          </a:pPr>
          <a:endParaRPr lang="en-US" sz="1800"/>
        </a:p>
      </dgm:t>
    </dgm:pt>
    <dgm:pt modelId="{BCF0BE97-05AB-4011-B765-41C54AB86BB0}">
      <dgm:prSet custT="1"/>
      <dgm:spPr>
        <a:ln>
          <a:solidFill>
            <a:schemeClr val="bg1"/>
          </a:solidFill>
        </a:ln>
      </dgm:spPr>
      <dgm:t>
        <a:bodyPr/>
        <a:lstStyle/>
        <a:p>
          <a:pPr marL="347472" indent="-347472" algn="just">
            <a:lnSpc>
              <a:spcPct val="100000"/>
            </a:lnSpc>
            <a:spcBef>
              <a:spcPts val="600"/>
            </a:spcBef>
            <a:spcAft>
              <a:spcPts val="600"/>
            </a:spcAft>
          </a:pPr>
          <a:r>
            <a:rPr lang="en-US" sz="1600">
              <a:solidFill>
                <a:schemeClr val="tx1"/>
              </a:solidFill>
              <a:latin typeface="+mj-lt"/>
            </a:rPr>
            <a:t>Work of an expert cannot be used if it does not meet CCO requirements</a:t>
          </a:r>
        </a:p>
      </dgm:t>
    </dgm:pt>
    <dgm:pt modelId="{1C347172-3E8F-41AE-9D37-7D091DE69AF4}" type="parTrans" cxnId="{8506D2C2-AB7E-455E-A808-B79B780AEAC6}">
      <dgm:prSet/>
      <dgm:spPr/>
      <dgm:t>
        <a:bodyPr/>
        <a:lstStyle/>
        <a:p>
          <a:endParaRPr lang="en-US"/>
        </a:p>
      </dgm:t>
    </dgm:pt>
    <dgm:pt modelId="{92DF0CEA-D19B-4FF7-925C-4FF94B0E2B16}" type="sibTrans" cxnId="{8506D2C2-AB7E-455E-A808-B79B780AEAC6}">
      <dgm:prSet/>
      <dgm:spPr/>
      <dgm:t>
        <a:bodyPr/>
        <a:lstStyle/>
        <a:p>
          <a:endParaRPr lang="en-US"/>
        </a:p>
      </dgm:t>
    </dgm:pt>
    <dgm:pt modelId="{E3027625-574E-4E5F-8AC6-79EAFE8A96E0}">
      <dgm:prSet custT="1"/>
      <dgm:spPr>
        <a:ln>
          <a:solidFill>
            <a:schemeClr val="bg1"/>
          </a:solidFill>
        </a:ln>
      </dgm:spPr>
      <dgm:t>
        <a:bodyPr/>
        <a:lstStyle/>
        <a:p>
          <a:pPr marL="347472" indent="-347472" algn="just">
            <a:lnSpc>
              <a:spcPct val="100000"/>
            </a:lnSpc>
            <a:spcBef>
              <a:spcPts val="600"/>
            </a:spcBef>
            <a:spcAft>
              <a:spcPts val="600"/>
            </a:spcAft>
          </a:pPr>
          <a:r>
            <a:rPr lang="en-US" sz="1600">
              <a:solidFill>
                <a:schemeClr val="tx1"/>
              </a:solidFill>
              <a:latin typeface="+mj-lt"/>
            </a:rPr>
            <a:t>Additional objectivity requirements to evaluate interests and relationships based on independence attributes (financial interests, business relationships, etc)</a:t>
          </a:r>
        </a:p>
      </dgm:t>
    </dgm:pt>
    <dgm:pt modelId="{80CE5B1A-F6BE-4707-A3D7-D49B9E539DD6}" type="parTrans" cxnId="{84884261-6EDD-4393-BACF-B7C1EF26BE31}">
      <dgm:prSet/>
      <dgm:spPr/>
      <dgm:t>
        <a:bodyPr/>
        <a:lstStyle/>
        <a:p>
          <a:endParaRPr lang="en-US"/>
        </a:p>
      </dgm:t>
    </dgm:pt>
    <dgm:pt modelId="{F4E037B4-4785-4194-84A8-A1C2A398A666}" type="sibTrans" cxnId="{84884261-6EDD-4393-BACF-B7C1EF26BE31}">
      <dgm:prSet/>
      <dgm:spPr/>
      <dgm:t>
        <a:bodyPr/>
        <a:lstStyle/>
        <a:p>
          <a:endParaRPr lang="en-US"/>
        </a:p>
      </dgm:t>
    </dgm:pt>
    <dgm:pt modelId="{34DC21A9-6138-4CF9-8C48-B6CDFAF79F55}">
      <dgm:prSet custT="1"/>
      <dgm:spPr>
        <a:solidFill>
          <a:srgbClr val="0070C0"/>
        </a:solidFill>
      </dgm:spPr>
      <dgm:t>
        <a:bodyPr/>
        <a:lstStyle/>
        <a:p>
          <a:pPr marL="347472" indent="-347472" algn="just">
            <a:lnSpc>
              <a:spcPct val="100000"/>
            </a:lnSpc>
            <a:spcBef>
              <a:spcPts val="600"/>
            </a:spcBef>
            <a:spcAft>
              <a:spcPts val="600"/>
            </a:spcAft>
          </a:pPr>
          <a:r>
            <a:rPr lang="en-US" sz="2200">
              <a:solidFill>
                <a:schemeClr val="bg1"/>
              </a:solidFill>
              <a:latin typeface="+mj-lt"/>
            </a:rPr>
            <a:t>External Experts in Audit or Assurance Engagements</a:t>
          </a:r>
        </a:p>
      </dgm:t>
    </dgm:pt>
    <dgm:pt modelId="{5A8E3D48-C1E3-41E0-9504-45E74EA15222}" type="parTrans" cxnId="{444B412F-821D-4FB4-A235-74975E7AB34C}">
      <dgm:prSet/>
      <dgm:spPr/>
      <dgm:t>
        <a:bodyPr/>
        <a:lstStyle/>
        <a:p>
          <a:endParaRPr lang="en-US"/>
        </a:p>
      </dgm:t>
    </dgm:pt>
    <dgm:pt modelId="{FF610717-9D51-4531-A885-3E10FB3D2DF5}" type="sibTrans" cxnId="{444B412F-821D-4FB4-A235-74975E7AB34C}">
      <dgm:prSet/>
      <dgm:spPr/>
      <dgm:t>
        <a:bodyPr/>
        <a:lstStyle/>
        <a:p>
          <a:endParaRPr lang="en-US"/>
        </a:p>
      </dgm:t>
    </dgm:pt>
    <dgm:pt modelId="{791FBEFA-D025-414D-A1E7-5951AE617F9B}" type="pres">
      <dgm:prSet presAssocID="{1A75E220-A30B-4EDA-9ACF-1637F5DBCA79}" presName="linear" presStyleCnt="0">
        <dgm:presLayoutVars>
          <dgm:dir/>
          <dgm:animLvl val="lvl"/>
          <dgm:resizeHandles val="exact"/>
        </dgm:presLayoutVars>
      </dgm:prSet>
      <dgm:spPr/>
    </dgm:pt>
    <dgm:pt modelId="{4C911693-E2CF-4EC4-86D9-0B398708AEEF}" type="pres">
      <dgm:prSet presAssocID="{778C4C75-EDC0-4DF6-9291-7A7606E2416B}" presName="parentLin" presStyleCnt="0"/>
      <dgm:spPr/>
    </dgm:pt>
    <dgm:pt modelId="{2B8D0022-A31F-47C4-93C3-FAA3957D1F74}" type="pres">
      <dgm:prSet presAssocID="{778C4C75-EDC0-4DF6-9291-7A7606E2416B}" presName="parentLeftMargin" presStyleLbl="node1" presStyleIdx="0" presStyleCnt="4"/>
      <dgm:spPr/>
    </dgm:pt>
    <dgm:pt modelId="{77607ECB-1637-4213-AB01-376520EA5BFB}" type="pres">
      <dgm:prSet presAssocID="{778C4C75-EDC0-4DF6-9291-7A7606E2416B}" presName="parentText" presStyleLbl="node1" presStyleIdx="0" presStyleCnt="4" custScaleX="130226" custScaleY="156369">
        <dgm:presLayoutVars>
          <dgm:chMax val="0"/>
          <dgm:bulletEnabled val="1"/>
        </dgm:presLayoutVars>
      </dgm:prSet>
      <dgm:spPr/>
    </dgm:pt>
    <dgm:pt modelId="{D23E1C67-EC9E-4536-BC25-B4454334E3DE}" type="pres">
      <dgm:prSet presAssocID="{778C4C75-EDC0-4DF6-9291-7A7606E2416B}" presName="negativeSpace" presStyleCnt="0"/>
      <dgm:spPr/>
    </dgm:pt>
    <dgm:pt modelId="{88798AED-7D94-4546-A17C-039A013E7B99}" type="pres">
      <dgm:prSet presAssocID="{778C4C75-EDC0-4DF6-9291-7A7606E2416B}" presName="childText" presStyleLbl="conFgAcc1" presStyleIdx="0" presStyleCnt="4">
        <dgm:presLayoutVars>
          <dgm:bulletEnabled val="1"/>
        </dgm:presLayoutVars>
      </dgm:prSet>
      <dgm:spPr/>
    </dgm:pt>
    <dgm:pt modelId="{DE5EA0B2-55E9-4366-B375-56ACED3985C8}" type="pres">
      <dgm:prSet presAssocID="{20C46756-61AB-463A-9D71-A718ECB06A5C}" presName="spaceBetweenRectangles" presStyleCnt="0"/>
      <dgm:spPr/>
    </dgm:pt>
    <dgm:pt modelId="{B72FA026-99FD-4EE9-8941-7DE02A720547}" type="pres">
      <dgm:prSet presAssocID="{5971FFCA-09B2-416F-8371-A650418D6F96}" presName="parentLin" presStyleCnt="0"/>
      <dgm:spPr/>
    </dgm:pt>
    <dgm:pt modelId="{C36F3F5F-89EE-4E4E-9871-793C54FD12FF}" type="pres">
      <dgm:prSet presAssocID="{5971FFCA-09B2-416F-8371-A650418D6F96}" presName="parentLeftMargin" presStyleLbl="node1" presStyleIdx="0" presStyleCnt="4"/>
      <dgm:spPr/>
    </dgm:pt>
    <dgm:pt modelId="{4E72DD76-EBAE-4B4A-87C5-3CA33738E369}" type="pres">
      <dgm:prSet presAssocID="{5971FFCA-09B2-416F-8371-A650418D6F96}" presName="parentText" presStyleLbl="node1" presStyleIdx="1" presStyleCnt="4" custScaleX="130226" custScaleY="156369">
        <dgm:presLayoutVars>
          <dgm:chMax val="0"/>
          <dgm:bulletEnabled val="1"/>
        </dgm:presLayoutVars>
      </dgm:prSet>
      <dgm:spPr/>
    </dgm:pt>
    <dgm:pt modelId="{7D97FA4B-D47E-48DE-80B4-14B47280A5DB}" type="pres">
      <dgm:prSet presAssocID="{5971FFCA-09B2-416F-8371-A650418D6F96}" presName="negativeSpace" presStyleCnt="0"/>
      <dgm:spPr/>
    </dgm:pt>
    <dgm:pt modelId="{0C294E3B-2DB2-4669-8D17-4D1EA369914E}" type="pres">
      <dgm:prSet presAssocID="{5971FFCA-09B2-416F-8371-A650418D6F96}" presName="childText" presStyleLbl="conFgAcc1" presStyleIdx="1" presStyleCnt="4" custLinFactNeighborX="-2455" custLinFactNeighborY="-9845">
        <dgm:presLayoutVars>
          <dgm:bulletEnabled val="1"/>
        </dgm:presLayoutVars>
      </dgm:prSet>
      <dgm:spPr/>
    </dgm:pt>
    <dgm:pt modelId="{1D56B64C-A88C-47AC-A793-24053624B29A}" type="pres">
      <dgm:prSet presAssocID="{3EBAF40E-8E50-4B0C-ABED-EF0AB646556B}" presName="spaceBetweenRectangles" presStyleCnt="0"/>
      <dgm:spPr/>
    </dgm:pt>
    <dgm:pt modelId="{BF2EEA13-A653-4387-B51E-6373DF59169C}" type="pres">
      <dgm:prSet presAssocID="{34DC21A9-6138-4CF9-8C48-B6CDFAF79F55}" presName="parentLin" presStyleCnt="0"/>
      <dgm:spPr/>
    </dgm:pt>
    <dgm:pt modelId="{8764A7C8-2F39-4428-93D4-B795BC1C2A1E}" type="pres">
      <dgm:prSet presAssocID="{34DC21A9-6138-4CF9-8C48-B6CDFAF79F55}" presName="parentLeftMargin" presStyleLbl="node1" presStyleIdx="1" presStyleCnt="4"/>
      <dgm:spPr/>
    </dgm:pt>
    <dgm:pt modelId="{F32F583F-6351-4188-BBE3-89F599395CF6}" type="pres">
      <dgm:prSet presAssocID="{34DC21A9-6138-4CF9-8C48-B6CDFAF79F55}" presName="parentText" presStyleLbl="node1" presStyleIdx="2" presStyleCnt="4" custScaleX="130131" custScaleY="182337">
        <dgm:presLayoutVars>
          <dgm:chMax val="0"/>
          <dgm:bulletEnabled val="1"/>
        </dgm:presLayoutVars>
      </dgm:prSet>
      <dgm:spPr/>
    </dgm:pt>
    <dgm:pt modelId="{CA4BA4B9-89EC-44E5-B5D1-C515D9BE5990}" type="pres">
      <dgm:prSet presAssocID="{34DC21A9-6138-4CF9-8C48-B6CDFAF79F55}" presName="negativeSpace" presStyleCnt="0"/>
      <dgm:spPr/>
    </dgm:pt>
    <dgm:pt modelId="{D1A312DB-AA58-4774-B41D-D4475726D5D4}" type="pres">
      <dgm:prSet presAssocID="{34DC21A9-6138-4CF9-8C48-B6CDFAF79F55}" presName="childText" presStyleLbl="conFgAcc1" presStyleIdx="2" presStyleCnt="4">
        <dgm:presLayoutVars>
          <dgm:bulletEnabled val="1"/>
        </dgm:presLayoutVars>
      </dgm:prSet>
      <dgm:spPr/>
    </dgm:pt>
    <dgm:pt modelId="{E2B321B3-934E-4488-8F0F-32A46C6F2AC0}" type="pres">
      <dgm:prSet presAssocID="{FF610717-9D51-4531-A885-3E10FB3D2DF5}" presName="spaceBetweenRectangles" presStyleCnt="0"/>
      <dgm:spPr/>
    </dgm:pt>
    <dgm:pt modelId="{9A83635A-B21B-4D5E-9275-C177930FAB06}" type="pres">
      <dgm:prSet presAssocID="{646783D4-ACB7-4CC7-BF66-A5B49027ED90}" presName="parentLin" presStyleCnt="0"/>
      <dgm:spPr/>
    </dgm:pt>
    <dgm:pt modelId="{686077FF-35AD-4595-B1A5-6D7622BB01A0}" type="pres">
      <dgm:prSet presAssocID="{646783D4-ACB7-4CC7-BF66-A5B49027ED90}" presName="parentLeftMargin" presStyleLbl="node1" presStyleIdx="2" presStyleCnt="4"/>
      <dgm:spPr/>
    </dgm:pt>
    <dgm:pt modelId="{F6A050CE-69D3-4037-9E44-9AD4B5F52BB2}" type="pres">
      <dgm:prSet presAssocID="{646783D4-ACB7-4CC7-BF66-A5B49027ED90}" presName="parentText" presStyleLbl="node1" presStyleIdx="3" presStyleCnt="4" custScaleX="130226" custScaleY="156369">
        <dgm:presLayoutVars>
          <dgm:chMax val="0"/>
          <dgm:bulletEnabled val="1"/>
        </dgm:presLayoutVars>
      </dgm:prSet>
      <dgm:spPr/>
    </dgm:pt>
    <dgm:pt modelId="{D2FC2FC8-F017-46F5-879B-247AC327077A}" type="pres">
      <dgm:prSet presAssocID="{646783D4-ACB7-4CC7-BF66-A5B49027ED90}" presName="negativeSpace" presStyleCnt="0"/>
      <dgm:spPr/>
    </dgm:pt>
    <dgm:pt modelId="{75E0F87E-0113-4E7A-A97F-D9CCA372D29F}" type="pres">
      <dgm:prSet presAssocID="{646783D4-ACB7-4CC7-BF66-A5B49027ED90}" presName="childText" presStyleLbl="conFgAcc1" presStyleIdx="3" presStyleCnt="4">
        <dgm:presLayoutVars>
          <dgm:bulletEnabled val="1"/>
        </dgm:presLayoutVars>
      </dgm:prSet>
      <dgm:spPr/>
    </dgm:pt>
  </dgm:ptLst>
  <dgm:cxnLst>
    <dgm:cxn modelId="{65823D06-E0A3-4D36-B45B-EAC8B9C56AF9}" srcId="{5971FFCA-09B2-416F-8371-A650418D6F96}" destId="{263D4F83-2763-4B82-9F7D-7D0E1CA282CC}" srcOrd="0" destOrd="0" parTransId="{C2EC7DBE-F93C-4FA5-AC34-36D67EDCC4E4}" sibTransId="{4A15D308-EFCD-4664-AC38-A29596AAEAA1}"/>
    <dgm:cxn modelId="{7E0E5508-60D8-412B-AF19-8E5BB0A43F64}" type="presOf" srcId="{778C4C75-EDC0-4DF6-9291-7A7606E2416B}" destId="{77607ECB-1637-4213-AB01-376520EA5BFB}" srcOrd="1" destOrd="0" presId="urn:microsoft.com/office/officeart/2005/8/layout/list1"/>
    <dgm:cxn modelId="{D9401C1F-DD15-4B1E-82B9-0EE47E5A3BD2}" srcId="{1A75E220-A30B-4EDA-9ACF-1637F5DBCA79}" destId="{778C4C75-EDC0-4DF6-9291-7A7606E2416B}" srcOrd="0" destOrd="0" parTransId="{BC2F7C87-04B4-40E2-A534-F1F68A621D01}" sibTransId="{20C46756-61AB-463A-9D71-A718ECB06A5C}"/>
    <dgm:cxn modelId="{842DFF1F-5177-4C87-9B7E-00712052E9C9}" type="presOf" srcId="{A6821404-17A6-4CBE-A029-B96BAC5F8CA3}" destId="{88798AED-7D94-4546-A17C-039A013E7B99}" srcOrd="0" destOrd="0" presId="urn:microsoft.com/office/officeart/2005/8/layout/list1"/>
    <dgm:cxn modelId="{444B412F-821D-4FB4-A235-74975E7AB34C}" srcId="{1A75E220-A30B-4EDA-9ACF-1637F5DBCA79}" destId="{34DC21A9-6138-4CF9-8C48-B6CDFAF79F55}" srcOrd="2" destOrd="0" parTransId="{5A8E3D48-C1E3-41E0-9504-45E74EA15222}" sibTransId="{FF610717-9D51-4531-A885-3E10FB3D2DF5}"/>
    <dgm:cxn modelId="{E9608F35-7748-478B-8C17-F7CE5CD4236A}" srcId="{1A75E220-A30B-4EDA-9ACF-1637F5DBCA79}" destId="{646783D4-ACB7-4CC7-BF66-A5B49027ED90}" srcOrd="3" destOrd="0" parTransId="{13667CE7-C741-4F21-AED4-016A16305C7A}" sibTransId="{E7A9A3D4-898F-44E6-8C32-52A5B721F482}"/>
    <dgm:cxn modelId="{E337B335-1C93-432D-9EE7-36C97557F87B}" type="presOf" srcId="{646783D4-ACB7-4CC7-BF66-A5B49027ED90}" destId="{686077FF-35AD-4595-B1A5-6D7622BB01A0}" srcOrd="0" destOrd="0" presId="urn:microsoft.com/office/officeart/2005/8/layout/list1"/>
    <dgm:cxn modelId="{2C3E203E-9067-491A-B24F-2C3FC3930146}" type="presOf" srcId="{BCF0BE97-05AB-4011-B765-41C54AB86BB0}" destId="{0C294E3B-2DB2-4669-8D17-4D1EA369914E}" srcOrd="0" destOrd="1" presId="urn:microsoft.com/office/officeart/2005/8/layout/list1"/>
    <dgm:cxn modelId="{19C9585B-1917-47E3-A399-38751650B356}" type="presOf" srcId="{11DD79AE-4A25-443D-BDF9-953D11C6AF83}" destId="{75E0F87E-0113-4E7A-A97F-D9CCA372D29F}" srcOrd="0" destOrd="0" presId="urn:microsoft.com/office/officeart/2005/8/layout/list1"/>
    <dgm:cxn modelId="{F372805C-BEB7-4683-988A-84993D0CECB3}" type="presOf" srcId="{778C4C75-EDC0-4DF6-9291-7A7606E2416B}" destId="{2B8D0022-A31F-47C4-93C3-FAA3957D1F74}" srcOrd="0" destOrd="0" presId="urn:microsoft.com/office/officeart/2005/8/layout/list1"/>
    <dgm:cxn modelId="{84884261-6EDD-4393-BACF-B7C1EF26BE31}" srcId="{34DC21A9-6138-4CF9-8C48-B6CDFAF79F55}" destId="{E3027625-574E-4E5F-8AC6-79EAFE8A96E0}" srcOrd="0" destOrd="0" parTransId="{80CE5B1A-F6BE-4707-A3D7-D49B9E539DD6}" sibTransId="{F4E037B4-4785-4194-84A8-A1C2A398A666}"/>
    <dgm:cxn modelId="{FD09B776-B459-4A58-94AF-141DC62CAD5A}" type="presOf" srcId="{E3027625-574E-4E5F-8AC6-79EAFE8A96E0}" destId="{D1A312DB-AA58-4774-B41D-D4475726D5D4}" srcOrd="0" destOrd="0" presId="urn:microsoft.com/office/officeart/2005/8/layout/list1"/>
    <dgm:cxn modelId="{50E23E82-693B-498C-847F-B08F338ABFAB}" type="presOf" srcId="{5971FFCA-09B2-416F-8371-A650418D6F96}" destId="{C36F3F5F-89EE-4E4E-9871-793C54FD12FF}" srcOrd="0" destOrd="0" presId="urn:microsoft.com/office/officeart/2005/8/layout/list1"/>
    <dgm:cxn modelId="{2C37AB98-D846-4460-8007-4B5D03998FE3}" type="presOf" srcId="{5971FFCA-09B2-416F-8371-A650418D6F96}" destId="{4E72DD76-EBAE-4B4A-87C5-3CA33738E369}" srcOrd="1" destOrd="0" presId="urn:microsoft.com/office/officeart/2005/8/layout/list1"/>
    <dgm:cxn modelId="{06E518A0-4305-4EB3-A32F-CE38A29EA69C}" srcId="{778C4C75-EDC0-4DF6-9291-7A7606E2416B}" destId="{A6821404-17A6-4CBE-A029-B96BAC5F8CA3}" srcOrd="0" destOrd="0" parTransId="{19E8B48C-D358-42BE-A8BC-EC6AD1C22C44}" sibTransId="{C3FCADB5-46FD-41AF-9674-E6432BF3238B}"/>
    <dgm:cxn modelId="{8506D2C2-AB7E-455E-A808-B79B780AEAC6}" srcId="{5971FFCA-09B2-416F-8371-A650418D6F96}" destId="{BCF0BE97-05AB-4011-B765-41C54AB86BB0}" srcOrd="1" destOrd="0" parTransId="{1C347172-3E8F-41AE-9D37-7D091DE69AF4}" sibTransId="{92DF0CEA-D19B-4FF7-925C-4FF94B0E2B16}"/>
    <dgm:cxn modelId="{A1743EC7-EDCE-43F2-AF0A-333049F07FE2}" type="presOf" srcId="{646783D4-ACB7-4CC7-BF66-A5B49027ED90}" destId="{F6A050CE-69D3-4037-9E44-9AD4B5F52BB2}" srcOrd="1" destOrd="0" presId="urn:microsoft.com/office/officeart/2005/8/layout/list1"/>
    <dgm:cxn modelId="{59B228C9-2CBA-423C-978A-DBCEC3C8E918}" srcId="{1A75E220-A30B-4EDA-9ACF-1637F5DBCA79}" destId="{5971FFCA-09B2-416F-8371-A650418D6F96}" srcOrd="1" destOrd="0" parTransId="{E754BE91-3630-4E5A-A74D-D332D1CD0D84}" sibTransId="{3EBAF40E-8E50-4B0C-ABED-EF0AB646556B}"/>
    <dgm:cxn modelId="{12D8D8CE-A17F-45B5-8ECA-89D0672A7AF9}" type="presOf" srcId="{1A75E220-A30B-4EDA-9ACF-1637F5DBCA79}" destId="{791FBEFA-D025-414D-A1E7-5951AE617F9B}" srcOrd="0" destOrd="0" presId="urn:microsoft.com/office/officeart/2005/8/layout/list1"/>
    <dgm:cxn modelId="{2391B2D1-8188-4988-9CCF-B8609F506E43}" type="presOf" srcId="{34DC21A9-6138-4CF9-8C48-B6CDFAF79F55}" destId="{F32F583F-6351-4188-BBE3-89F599395CF6}" srcOrd="1" destOrd="0" presId="urn:microsoft.com/office/officeart/2005/8/layout/list1"/>
    <dgm:cxn modelId="{025ABBE4-86CC-4E40-A886-66411C1A3DCA}" srcId="{646783D4-ACB7-4CC7-BF66-A5B49027ED90}" destId="{11DD79AE-4A25-443D-BDF9-953D11C6AF83}" srcOrd="0" destOrd="0" parTransId="{533C962A-775F-466C-A816-F7377CEC4C4A}" sibTransId="{4191B978-F601-4D61-BAD2-E19E2CACA028}"/>
    <dgm:cxn modelId="{BB9985ED-7B8E-49CF-A09B-3247BE90917B}" type="presOf" srcId="{34DC21A9-6138-4CF9-8C48-B6CDFAF79F55}" destId="{8764A7C8-2F39-4428-93D4-B795BC1C2A1E}" srcOrd="0" destOrd="0" presId="urn:microsoft.com/office/officeart/2005/8/layout/list1"/>
    <dgm:cxn modelId="{2684C8FC-7416-4B41-804E-02CC1C07A756}" type="presOf" srcId="{263D4F83-2763-4B82-9F7D-7D0E1CA282CC}" destId="{0C294E3B-2DB2-4669-8D17-4D1EA369914E}" srcOrd="0" destOrd="0" presId="urn:microsoft.com/office/officeart/2005/8/layout/list1"/>
    <dgm:cxn modelId="{8412A811-2E08-45E2-A2BF-0ABF0483E6F3}" type="presParOf" srcId="{791FBEFA-D025-414D-A1E7-5951AE617F9B}" destId="{4C911693-E2CF-4EC4-86D9-0B398708AEEF}" srcOrd="0" destOrd="0" presId="urn:microsoft.com/office/officeart/2005/8/layout/list1"/>
    <dgm:cxn modelId="{CD5A0BC3-9B15-4824-B74B-7A9EB81D3F05}" type="presParOf" srcId="{4C911693-E2CF-4EC4-86D9-0B398708AEEF}" destId="{2B8D0022-A31F-47C4-93C3-FAA3957D1F74}" srcOrd="0" destOrd="0" presId="urn:microsoft.com/office/officeart/2005/8/layout/list1"/>
    <dgm:cxn modelId="{AF1017B8-0D41-44D1-9895-67B472BC3C72}" type="presParOf" srcId="{4C911693-E2CF-4EC4-86D9-0B398708AEEF}" destId="{77607ECB-1637-4213-AB01-376520EA5BFB}" srcOrd="1" destOrd="0" presId="urn:microsoft.com/office/officeart/2005/8/layout/list1"/>
    <dgm:cxn modelId="{335788BE-8894-4005-B0CC-9A20BCA2D7E7}" type="presParOf" srcId="{791FBEFA-D025-414D-A1E7-5951AE617F9B}" destId="{D23E1C67-EC9E-4536-BC25-B4454334E3DE}" srcOrd="1" destOrd="0" presId="urn:microsoft.com/office/officeart/2005/8/layout/list1"/>
    <dgm:cxn modelId="{CF4F461C-43E9-47A9-9885-4E3E1DDD04CB}" type="presParOf" srcId="{791FBEFA-D025-414D-A1E7-5951AE617F9B}" destId="{88798AED-7D94-4546-A17C-039A013E7B99}" srcOrd="2" destOrd="0" presId="urn:microsoft.com/office/officeart/2005/8/layout/list1"/>
    <dgm:cxn modelId="{F6E9DC54-3D54-4FB5-BF42-EE0A8643B1A1}" type="presParOf" srcId="{791FBEFA-D025-414D-A1E7-5951AE617F9B}" destId="{DE5EA0B2-55E9-4366-B375-56ACED3985C8}" srcOrd="3" destOrd="0" presId="urn:microsoft.com/office/officeart/2005/8/layout/list1"/>
    <dgm:cxn modelId="{CA919CDC-AF28-4FE8-8D83-99F4F0B7BD3E}" type="presParOf" srcId="{791FBEFA-D025-414D-A1E7-5951AE617F9B}" destId="{B72FA026-99FD-4EE9-8941-7DE02A720547}" srcOrd="4" destOrd="0" presId="urn:microsoft.com/office/officeart/2005/8/layout/list1"/>
    <dgm:cxn modelId="{5E739F59-7616-423A-B047-FDE1DA2DE76A}" type="presParOf" srcId="{B72FA026-99FD-4EE9-8941-7DE02A720547}" destId="{C36F3F5F-89EE-4E4E-9871-793C54FD12FF}" srcOrd="0" destOrd="0" presId="urn:microsoft.com/office/officeart/2005/8/layout/list1"/>
    <dgm:cxn modelId="{1293177D-ED8B-4956-8EBA-0BCD58D0BF96}" type="presParOf" srcId="{B72FA026-99FD-4EE9-8941-7DE02A720547}" destId="{4E72DD76-EBAE-4B4A-87C5-3CA33738E369}" srcOrd="1" destOrd="0" presId="urn:microsoft.com/office/officeart/2005/8/layout/list1"/>
    <dgm:cxn modelId="{BC177A32-CBAD-4F5D-97D8-EF3BD6C36F0F}" type="presParOf" srcId="{791FBEFA-D025-414D-A1E7-5951AE617F9B}" destId="{7D97FA4B-D47E-48DE-80B4-14B47280A5DB}" srcOrd="5" destOrd="0" presId="urn:microsoft.com/office/officeart/2005/8/layout/list1"/>
    <dgm:cxn modelId="{FF4B30C9-2E86-4AAE-979E-39E74EC77826}" type="presParOf" srcId="{791FBEFA-D025-414D-A1E7-5951AE617F9B}" destId="{0C294E3B-2DB2-4669-8D17-4D1EA369914E}" srcOrd="6" destOrd="0" presId="urn:microsoft.com/office/officeart/2005/8/layout/list1"/>
    <dgm:cxn modelId="{0C08A508-22DD-4C9F-A79D-735FEDC2D22C}" type="presParOf" srcId="{791FBEFA-D025-414D-A1E7-5951AE617F9B}" destId="{1D56B64C-A88C-47AC-A793-24053624B29A}" srcOrd="7" destOrd="0" presId="urn:microsoft.com/office/officeart/2005/8/layout/list1"/>
    <dgm:cxn modelId="{0B50398D-5ED7-490A-A760-866D7B151606}" type="presParOf" srcId="{791FBEFA-D025-414D-A1E7-5951AE617F9B}" destId="{BF2EEA13-A653-4387-B51E-6373DF59169C}" srcOrd="8" destOrd="0" presId="urn:microsoft.com/office/officeart/2005/8/layout/list1"/>
    <dgm:cxn modelId="{646400D8-DDAA-453D-A4AE-2972B564FBFA}" type="presParOf" srcId="{BF2EEA13-A653-4387-B51E-6373DF59169C}" destId="{8764A7C8-2F39-4428-93D4-B795BC1C2A1E}" srcOrd="0" destOrd="0" presId="urn:microsoft.com/office/officeart/2005/8/layout/list1"/>
    <dgm:cxn modelId="{698A1703-AAF7-40A6-9174-9B6139A627D9}" type="presParOf" srcId="{BF2EEA13-A653-4387-B51E-6373DF59169C}" destId="{F32F583F-6351-4188-BBE3-89F599395CF6}" srcOrd="1" destOrd="0" presId="urn:microsoft.com/office/officeart/2005/8/layout/list1"/>
    <dgm:cxn modelId="{D22A9E7B-33BD-4C02-B4FA-FE7337BC19F8}" type="presParOf" srcId="{791FBEFA-D025-414D-A1E7-5951AE617F9B}" destId="{CA4BA4B9-89EC-44E5-B5D1-C515D9BE5990}" srcOrd="9" destOrd="0" presId="urn:microsoft.com/office/officeart/2005/8/layout/list1"/>
    <dgm:cxn modelId="{1D0BA125-CB98-410F-9548-C256561EE0A6}" type="presParOf" srcId="{791FBEFA-D025-414D-A1E7-5951AE617F9B}" destId="{D1A312DB-AA58-4774-B41D-D4475726D5D4}" srcOrd="10" destOrd="0" presId="urn:microsoft.com/office/officeart/2005/8/layout/list1"/>
    <dgm:cxn modelId="{68BFA313-547D-4567-A7EC-CA32C213EBEA}" type="presParOf" srcId="{791FBEFA-D025-414D-A1E7-5951AE617F9B}" destId="{E2B321B3-934E-4488-8F0F-32A46C6F2AC0}" srcOrd="11" destOrd="0" presId="urn:microsoft.com/office/officeart/2005/8/layout/list1"/>
    <dgm:cxn modelId="{6C8F3FE1-5667-4919-A308-E5B9FDF60A4C}" type="presParOf" srcId="{791FBEFA-D025-414D-A1E7-5951AE617F9B}" destId="{9A83635A-B21B-4D5E-9275-C177930FAB06}" srcOrd="12" destOrd="0" presId="urn:microsoft.com/office/officeart/2005/8/layout/list1"/>
    <dgm:cxn modelId="{2761805D-73DE-4FC4-B42F-D69BD860AE05}" type="presParOf" srcId="{9A83635A-B21B-4D5E-9275-C177930FAB06}" destId="{686077FF-35AD-4595-B1A5-6D7622BB01A0}" srcOrd="0" destOrd="0" presId="urn:microsoft.com/office/officeart/2005/8/layout/list1"/>
    <dgm:cxn modelId="{87D9BA93-4420-4503-B330-D57AFDA01C17}" type="presParOf" srcId="{9A83635A-B21B-4D5E-9275-C177930FAB06}" destId="{F6A050CE-69D3-4037-9E44-9AD4B5F52BB2}" srcOrd="1" destOrd="0" presId="urn:microsoft.com/office/officeart/2005/8/layout/list1"/>
    <dgm:cxn modelId="{DFFFBA92-2E69-4127-9570-E43A437CF4EE}" type="presParOf" srcId="{791FBEFA-D025-414D-A1E7-5951AE617F9B}" destId="{D2FC2FC8-F017-46F5-879B-247AC327077A}" srcOrd="13" destOrd="0" presId="urn:microsoft.com/office/officeart/2005/8/layout/list1"/>
    <dgm:cxn modelId="{A8D097CB-8BDA-4143-BED3-342C7F8AEE6B}" type="presParOf" srcId="{791FBEFA-D025-414D-A1E7-5951AE617F9B}" destId="{75E0F87E-0113-4E7A-A97F-D9CCA372D29F}"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F5A022-7A79-445B-9239-084B7DAA64E9}"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22826576-E0DE-4E75-BC38-AD9987172A9A}">
      <dgm:prSet phldrT="[Text]" custT="1"/>
      <dgm:spPr/>
      <dgm:t>
        <a:bodyPr/>
        <a:lstStyle/>
        <a:p>
          <a:pPr>
            <a:lnSpc>
              <a:spcPct val="100000"/>
            </a:lnSpc>
          </a:pPr>
          <a:r>
            <a:rPr lang="en-US" sz="1600" b="1" dirty="0">
              <a:solidFill>
                <a:srgbClr val="007F40"/>
              </a:solidFill>
              <a:latin typeface="+mj-lt"/>
            </a:rPr>
            <a:t>Jun &amp; Jul </a:t>
          </a:r>
        </a:p>
        <a:p>
          <a:pPr>
            <a:lnSpc>
              <a:spcPct val="100000"/>
            </a:lnSpc>
          </a:pPr>
          <a:r>
            <a:rPr lang="en-US" sz="1600" dirty="0">
              <a:latin typeface="+mj-lt"/>
            </a:rPr>
            <a:t>Task Force meetings, </a:t>
          </a:r>
        </a:p>
        <a:p>
          <a:pPr>
            <a:lnSpc>
              <a:spcPct val="100000"/>
            </a:lnSpc>
          </a:pPr>
          <a:r>
            <a:rPr lang="en-US" sz="1600" dirty="0">
              <a:latin typeface="+mj-lt"/>
            </a:rPr>
            <a:t>IAASB Coordination meetings, and other Outreach meetings</a:t>
          </a:r>
        </a:p>
      </dgm:t>
    </dgm:pt>
    <dgm:pt modelId="{CE8C6AFA-8AFC-49B9-9A43-BD52C91FB654}" type="parTrans" cxnId="{47C784CE-3414-4D16-82B1-93AD0D3D2029}">
      <dgm:prSet/>
      <dgm:spPr/>
      <dgm:t>
        <a:bodyPr/>
        <a:lstStyle/>
        <a:p>
          <a:pPr>
            <a:lnSpc>
              <a:spcPct val="100000"/>
            </a:lnSpc>
          </a:pPr>
          <a:endParaRPr lang="en-US" sz="1600">
            <a:latin typeface="+mj-lt"/>
          </a:endParaRPr>
        </a:p>
      </dgm:t>
    </dgm:pt>
    <dgm:pt modelId="{8747EF46-0C07-407E-BDCA-12451462F3F7}" type="sibTrans" cxnId="{47C784CE-3414-4D16-82B1-93AD0D3D2029}">
      <dgm:prSet/>
      <dgm:spPr/>
      <dgm:t>
        <a:bodyPr/>
        <a:lstStyle/>
        <a:p>
          <a:pPr>
            <a:lnSpc>
              <a:spcPct val="100000"/>
            </a:lnSpc>
          </a:pPr>
          <a:endParaRPr lang="en-US" sz="1600">
            <a:latin typeface="+mj-lt"/>
          </a:endParaRPr>
        </a:p>
      </dgm:t>
    </dgm:pt>
    <dgm:pt modelId="{68036218-C619-4DAA-91A2-0BD2C3C43077}">
      <dgm:prSet phldrT="[Text]" custT="1"/>
      <dgm:spPr/>
      <dgm:t>
        <a:bodyPr/>
        <a:lstStyle/>
        <a:p>
          <a:pPr>
            <a:lnSpc>
              <a:spcPct val="100000"/>
            </a:lnSpc>
          </a:pPr>
          <a:r>
            <a:rPr lang="en-US" sz="1600" b="1" dirty="0">
              <a:solidFill>
                <a:srgbClr val="007F40"/>
              </a:solidFill>
              <a:latin typeface="+mj-lt"/>
            </a:rPr>
            <a:t>Sep IESBA </a:t>
          </a:r>
        </a:p>
        <a:p>
          <a:pPr>
            <a:lnSpc>
              <a:spcPct val="100000"/>
            </a:lnSpc>
          </a:pPr>
          <a:r>
            <a:rPr lang="en-US" sz="1600" dirty="0">
              <a:latin typeface="+mj-lt"/>
            </a:rPr>
            <a:t>Present full analysis and turnaround </a:t>
          </a:r>
        </a:p>
      </dgm:t>
    </dgm:pt>
    <dgm:pt modelId="{A44D2EAC-0A6E-457A-AE5F-C80E2A8611AD}" type="sibTrans" cxnId="{61B35714-F283-42CE-B314-F9A122A361B7}">
      <dgm:prSet/>
      <dgm:spPr/>
      <dgm:t>
        <a:bodyPr/>
        <a:lstStyle/>
        <a:p>
          <a:pPr>
            <a:lnSpc>
              <a:spcPct val="100000"/>
            </a:lnSpc>
          </a:pPr>
          <a:endParaRPr lang="en-US" sz="1600">
            <a:latin typeface="+mj-lt"/>
          </a:endParaRPr>
        </a:p>
      </dgm:t>
    </dgm:pt>
    <dgm:pt modelId="{A24891C3-B997-4060-A020-FF430A0A6EF3}" type="parTrans" cxnId="{61B35714-F283-42CE-B314-F9A122A361B7}">
      <dgm:prSet/>
      <dgm:spPr/>
      <dgm:t>
        <a:bodyPr/>
        <a:lstStyle/>
        <a:p>
          <a:pPr>
            <a:lnSpc>
              <a:spcPct val="100000"/>
            </a:lnSpc>
          </a:pPr>
          <a:endParaRPr lang="en-US" sz="1600">
            <a:latin typeface="+mj-lt"/>
          </a:endParaRPr>
        </a:p>
      </dgm:t>
    </dgm:pt>
    <dgm:pt modelId="{631DF9E3-F2A7-461B-A850-8C310F9A4B67}">
      <dgm:prSet phldrT="[Text]" custT="1"/>
      <dgm:spPr/>
      <dgm:t>
        <a:bodyPr/>
        <a:lstStyle/>
        <a:p>
          <a:pPr>
            <a:lnSpc>
              <a:spcPct val="100000"/>
            </a:lnSpc>
          </a:pPr>
          <a:r>
            <a:rPr lang="en-US" sz="1600" b="1" dirty="0">
              <a:solidFill>
                <a:srgbClr val="007F40"/>
              </a:solidFill>
              <a:latin typeface="+mj-lt"/>
            </a:rPr>
            <a:t>Oct &amp; Nov</a:t>
          </a:r>
        </a:p>
        <a:p>
          <a:pPr>
            <a:lnSpc>
              <a:spcPct val="100000"/>
            </a:lnSpc>
          </a:pPr>
          <a:r>
            <a:rPr lang="en-US" sz="1600" dirty="0">
              <a:latin typeface="+mj-lt"/>
            </a:rPr>
            <a:t>Task Force meetings, and other Outreach meetings </a:t>
          </a:r>
        </a:p>
      </dgm:t>
    </dgm:pt>
    <dgm:pt modelId="{7DC6BCEF-4939-4C9C-B72E-8EF15031075B}" type="sibTrans" cxnId="{440961BD-7550-4B1B-8572-1958C0FC0658}">
      <dgm:prSet/>
      <dgm:spPr/>
      <dgm:t>
        <a:bodyPr/>
        <a:lstStyle/>
        <a:p>
          <a:pPr>
            <a:lnSpc>
              <a:spcPct val="100000"/>
            </a:lnSpc>
          </a:pPr>
          <a:endParaRPr lang="en-US" sz="1600">
            <a:latin typeface="+mj-lt"/>
          </a:endParaRPr>
        </a:p>
      </dgm:t>
    </dgm:pt>
    <dgm:pt modelId="{F48104CE-FAD1-42B3-8EA9-F8E7101CCAD6}" type="parTrans" cxnId="{440961BD-7550-4B1B-8572-1958C0FC0658}">
      <dgm:prSet/>
      <dgm:spPr/>
      <dgm:t>
        <a:bodyPr/>
        <a:lstStyle/>
        <a:p>
          <a:pPr>
            <a:lnSpc>
              <a:spcPct val="100000"/>
            </a:lnSpc>
          </a:pPr>
          <a:endParaRPr lang="en-US" sz="1600">
            <a:latin typeface="+mj-lt"/>
          </a:endParaRPr>
        </a:p>
      </dgm:t>
    </dgm:pt>
    <dgm:pt modelId="{D6DD4C82-A4EF-4075-BD6E-48D0359DC62E}">
      <dgm:prSet phldrT="[Text]" custT="1"/>
      <dgm:spPr/>
      <dgm:t>
        <a:bodyPr/>
        <a:lstStyle/>
        <a:p>
          <a:pPr>
            <a:lnSpc>
              <a:spcPct val="100000"/>
            </a:lnSpc>
          </a:pPr>
          <a:r>
            <a:rPr lang="en-US" sz="1600" b="1" dirty="0">
              <a:solidFill>
                <a:srgbClr val="007F40"/>
              </a:solidFill>
              <a:latin typeface="+mj-lt"/>
            </a:rPr>
            <a:t>Dec IESBA </a:t>
          </a:r>
        </a:p>
        <a:p>
          <a:pPr>
            <a:lnSpc>
              <a:spcPct val="100000"/>
            </a:lnSpc>
          </a:pPr>
          <a:r>
            <a:rPr lang="en-US" sz="1600" dirty="0">
              <a:latin typeface="+mj-lt"/>
            </a:rPr>
            <a:t>Present draft final proposals for approval</a:t>
          </a:r>
        </a:p>
      </dgm:t>
    </dgm:pt>
    <dgm:pt modelId="{665854FC-4824-471C-9A94-F06B1D563083}" type="sibTrans" cxnId="{C3E2FCC3-9601-49BF-BBC4-5CA495C4DCAF}">
      <dgm:prSet/>
      <dgm:spPr/>
      <dgm:t>
        <a:bodyPr/>
        <a:lstStyle/>
        <a:p>
          <a:pPr>
            <a:lnSpc>
              <a:spcPct val="100000"/>
            </a:lnSpc>
          </a:pPr>
          <a:endParaRPr lang="en-US" sz="1600">
            <a:latin typeface="+mj-lt"/>
          </a:endParaRPr>
        </a:p>
      </dgm:t>
    </dgm:pt>
    <dgm:pt modelId="{52FA38B6-BDEC-4C65-BAB1-7E4CFA217D5C}" type="parTrans" cxnId="{C3E2FCC3-9601-49BF-BBC4-5CA495C4DCAF}">
      <dgm:prSet/>
      <dgm:spPr/>
      <dgm:t>
        <a:bodyPr/>
        <a:lstStyle/>
        <a:p>
          <a:pPr>
            <a:lnSpc>
              <a:spcPct val="100000"/>
            </a:lnSpc>
          </a:pPr>
          <a:endParaRPr lang="en-US" sz="1600">
            <a:latin typeface="+mj-lt"/>
          </a:endParaRPr>
        </a:p>
      </dgm:t>
    </dgm:pt>
    <dgm:pt modelId="{0B168C75-F4EE-4089-869D-A2486D5ED351}" type="pres">
      <dgm:prSet presAssocID="{A6F5A022-7A79-445B-9239-084B7DAA64E9}" presName="Name0" presStyleCnt="0">
        <dgm:presLayoutVars>
          <dgm:chMax val="11"/>
          <dgm:chPref val="11"/>
          <dgm:dir/>
          <dgm:resizeHandles/>
        </dgm:presLayoutVars>
      </dgm:prSet>
      <dgm:spPr/>
    </dgm:pt>
    <dgm:pt modelId="{C009A9E0-B6B1-4EC5-BFB4-5BBF6444F374}" type="pres">
      <dgm:prSet presAssocID="{D6DD4C82-A4EF-4075-BD6E-48D0359DC62E}" presName="Accent4" presStyleCnt="0"/>
      <dgm:spPr/>
    </dgm:pt>
    <dgm:pt modelId="{9E22B446-FBDA-4B46-9484-7A27963C5A4B}" type="pres">
      <dgm:prSet presAssocID="{D6DD4C82-A4EF-4075-BD6E-48D0359DC62E}" presName="Accent" presStyleLbl="node1" presStyleIdx="0" presStyleCnt="4"/>
      <dgm:spPr/>
    </dgm:pt>
    <dgm:pt modelId="{AD35A927-2AC3-46A4-964B-879FF7FA7D13}" type="pres">
      <dgm:prSet presAssocID="{D6DD4C82-A4EF-4075-BD6E-48D0359DC62E}" presName="ParentBackground4" presStyleCnt="0"/>
      <dgm:spPr/>
    </dgm:pt>
    <dgm:pt modelId="{51F864D6-C379-4905-A53A-D380D396284E}" type="pres">
      <dgm:prSet presAssocID="{D6DD4C82-A4EF-4075-BD6E-48D0359DC62E}" presName="ParentBackground" presStyleLbl="fgAcc1" presStyleIdx="0" presStyleCnt="4"/>
      <dgm:spPr/>
    </dgm:pt>
    <dgm:pt modelId="{100C1C92-C84A-4EAB-BECC-5219CB41013F}" type="pres">
      <dgm:prSet presAssocID="{D6DD4C82-A4EF-4075-BD6E-48D0359DC62E}" presName="Parent4" presStyleLbl="revTx" presStyleIdx="0" presStyleCnt="0">
        <dgm:presLayoutVars>
          <dgm:chMax val="1"/>
          <dgm:chPref val="1"/>
          <dgm:bulletEnabled val="1"/>
        </dgm:presLayoutVars>
      </dgm:prSet>
      <dgm:spPr/>
    </dgm:pt>
    <dgm:pt modelId="{B83DADEE-5B5E-49C9-9B07-B16FCBD0ADD1}" type="pres">
      <dgm:prSet presAssocID="{631DF9E3-F2A7-461B-A850-8C310F9A4B67}" presName="Accent3" presStyleCnt="0"/>
      <dgm:spPr/>
    </dgm:pt>
    <dgm:pt modelId="{DD2368A8-9179-49CB-9733-5A0BD7EA491D}" type="pres">
      <dgm:prSet presAssocID="{631DF9E3-F2A7-461B-A850-8C310F9A4B67}" presName="Accent" presStyleLbl="node1" presStyleIdx="1" presStyleCnt="4"/>
      <dgm:spPr/>
    </dgm:pt>
    <dgm:pt modelId="{CE160243-1060-4DBB-9689-F4B7A8E8526C}" type="pres">
      <dgm:prSet presAssocID="{631DF9E3-F2A7-461B-A850-8C310F9A4B67}" presName="ParentBackground3" presStyleCnt="0"/>
      <dgm:spPr/>
    </dgm:pt>
    <dgm:pt modelId="{C26A077E-EBE5-4601-A009-2B70FB3480FC}" type="pres">
      <dgm:prSet presAssocID="{631DF9E3-F2A7-461B-A850-8C310F9A4B67}" presName="ParentBackground" presStyleLbl="fgAcc1" presStyleIdx="1" presStyleCnt="4"/>
      <dgm:spPr/>
    </dgm:pt>
    <dgm:pt modelId="{E7B3B71E-2864-4DEC-A3FE-01D7CCB4DD6A}" type="pres">
      <dgm:prSet presAssocID="{631DF9E3-F2A7-461B-A850-8C310F9A4B67}" presName="Parent3" presStyleLbl="revTx" presStyleIdx="0" presStyleCnt="0">
        <dgm:presLayoutVars>
          <dgm:chMax val="1"/>
          <dgm:chPref val="1"/>
          <dgm:bulletEnabled val="1"/>
        </dgm:presLayoutVars>
      </dgm:prSet>
      <dgm:spPr/>
    </dgm:pt>
    <dgm:pt modelId="{E8509DD5-D21A-47DD-94CC-7C0468AE9E67}" type="pres">
      <dgm:prSet presAssocID="{68036218-C619-4DAA-91A2-0BD2C3C43077}" presName="Accent2" presStyleCnt="0"/>
      <dgm:spPr/>
    </dgm:pt>
    <dgm:pt modelId="{D9C5A234-6D2F-469A-A225-6552B2E73E20}" type="pres">
      <dgm:prSet presAssocID="{68036218-C619-4DAA-91A2-0BD2C3C43077}" presName="Accent" presStyleLbl="node1" presStyleIdx="2" presStyleCnt="4"/>
      <dgm:spPr/>
    </dgm:pt>
    <dgm:pt modelId="{AD5C2F52-0D90-4381-AE4B-F1EA5B514715}" type="pres">
      <dgm:prSet presAssocID="{68036218-C619-4DAA-91A2-0BD2C3C43077}" presName="ParentBackground2" presStyleCnt="0"/>
      <dgm:spPr/>
    </dgm:pt>
    <dgm:pt modelId="{1EEE4B88-CC6F-427E-8FCA-CDC8E771D249}" type="pres">
      <dgm:prSet presAssocID="{68036218-C619-4DAA-91A2-0BD2C3C43077}" presName="ParentBackground" presStyleLbl="fgAcc1" presStyleIdx="2" presStyleCnt="4"/>
      <dgm:spPr/>
    </dgm:pt>
    <dgm:pt modelId="{7D404D7F-483F-4553-BC29-59FFC60E82FE}" type="pres">
      <dgm:prSet presAssocID="{68036218-C619-4DAA-91A2-0BD2C3C43077}" presName="Parent2" presStyleLbl="revTx" presStyleIdx="0" presStyleCnt="0">
        <dgm:presLayoutVars>
          <dgm:chMax val="1"/>
          <dgm:chPref val="1"/>
          <dgm:bulletEnabled val="1"/>
        </dgm:presLayoutVars>
      </dgm:prSet>
      <dgm:spPr/>
    </dgm:pt>
    <dgm:pt modelId="{388D29D6-C630-4120-9635-5DA13E939BC8}" type="pres">
      <dgm:prSet presAssocID="{22826576-E0DE-4E75-BC38-AD9987172A9A}" presName="Accent1" presStyleCnt="0"/>
      <dgm:spPr/>
    </dgm:pt>
    <dgm:pt modelId="{3D83D4FC-97C6-4425-9A0C-66E14F610B47}" type="pres">
      <dgm:prSet presAssocID="{22826576-E0DE-4E75-BC38-AD9987172A9A}" presName="Accent" presStyleLbl="node1" presStyleIdx="3" presStyleCnt="4"/>
      <dgm:spPr/>
    </dgm:pt>
    <dgm:pt modelId="{4555E3FF-4776-406E-9917-2D523EFBC326}" type="pres">
      <dgm:prSet presAssocID="{22826576-E0DE-4E75-BC38-AD9987172A9A}" presName="ParentBackground1" presStyleCnt="0"/>
      <dgm:spPr/>
    </dgm:pt>
    <dgm:pt modelId="{28B41BC4-A6C5-4B4C-8E96-3AE325B8D28E}" type="pres">
      <dgm:prSet presAssocID="{22826576-E0DE-4E75-BC38-AD9987172A9A}" presName="ParentBackground" presStyleLbl="fgAcc1" presStyleIdx="3" presStyleCnt="4"/>
      <dgm:spPr/>
    </dgm:pt>
    <dgm:pt modelId="{88EE0041-4659-4DDC-AF01-C0DC36BC2770}" type="pres">
      <dgm:prSet presAssocID="{22826576-E0DE-4E75-BC38-AD9987172A9A}" presName="Parent1" presStyleLbl="revTx" presStyleIdx="0" presStyleCnt="0">
        <dgm:presLayoutVars>
          <dgm:chMax val="1"/>
          <dgm:chPref val="1"/>
          <dgm:bulletEnabled val="1"/>
        </dgm:presLayoutVars>
      </dgm:prSet>
      <dgm:spPr/>
    </dgm:pt>
  </dgm:ptLst>
  <dgm:cxnLst>
    <dgm:cxn modelId="{2E917B03-FDB9-48AB-BD92-C683E8FB0C76}" type="presOf" srcId="{A6F5A022-7A79-445B-9239-084B7DAA64E9}" destId="{0B168C75-F4EE-4089-869D-A2486D5ED351}" srcOrd="0" destOrd="0" presId="urn:microsoft.com/office/officeart/2011/layout/CircleProcess"/>
    <dgm:cxn modelId="{61B35714-F283-42CE-B314-F9A122A361B7}" srcId="{A6F5A022-7A79-445B-9239-084B7DAA64E9}" destId="{68036218-C619-4DAA-91A2-0BD2C3C43077}" srcOrd="1" destOrd="0" parTransId="{A24891C3-B997-4060-A020-FF430A0A6EF3}" sibTransId="{A44D2EAC-0A6E-457A-AE5F-C80E2A8611AD}"/>
    <dgm:cxn modelId="{19574E2D-0C45-4166-AC93-D8F643A0C0B1}" type="presOf" srcId="{631DF9E3-F2A7-461B-A850-8C310F9A4B67}" destId="{E7B3B71E-2864-4DEC-A3FE-01D7CCB4DD6A}" srcOrd="1" destOrd="0" presId="urn:microsoft.com/office/officeart/2011/layout/CircleProcess"/>
    <dgm:cxn modelId="{E5282E4A-AA6F-4EB4-B4C3-151CC316BD29}" type="presOf" srcId="{22826576-E0DE-4E75-BC38-AD9987172A9A}" destId="{28B41BC4-A6C5-4B4C-8E96-3AE325B8D28E}" srcOrd="0" destOrd="0" presId="urn:microsoft.com/office/officeart/2011/layout/CircleProcess"/>
    <dgm:cxn modelId="{E42D3952-1309-40F2-B8F5-340AF98185D3}" type="presOf" srcId="{D6DD4C82-A4EF-4075-BD6E-48D0359DC62E}" destId="{51F864D6-C379-4905-A53A-D380D396284E}" srcOrd="0" destOrd="0" presId="urn:microsoft.com/office/officeart/2011/layout/CircleProcess"/>
    <dgm:cxn modelId="{063EFE80-8AA7-4230-B209-A2F33AAE3897}" type="presOf" srcId="{68036218-C619-4DAA-91A2-0BD2C3C43077}" destId="{1EEE4B88-CC6F-427E-8FCA-CDC8E771D249}" srcOrd="0" destOrd="0" presId="urn:microsoft.com/office/officeart/2011/layout/CircleProcess"/>
    <dgm:cxn modelId="{583D9BA6-88C2-430C-A87E-771C883FFD27}" type="presOf" srcId="{68036218-C619-4DAA-91A2-0BD2C3C43077}" destId="{7D404D7F-483F-4553-BC29-59FFC60E82FE}" srcOrd="1" destOrd="0" presId="urn:microsoft.com/office/officeart/2011/layout/CircleProcess"/>
    <dgm:cxn modelId="{440961BD-7550-4B1B-8572-1958C0FC0658}" srcId="{A6F5A022-7A79-445B-9239-084B7DAA64E9}" destId="{631DF9E3-F2A7-461B-A850-8C310F9A4B67}" srcOrd="2" destOrd="0" parTransId="{F48104CE-FAD1-42B3-8EA9-F8E7101CCAD6}" sibTransId="{7DC6BCEF-4939-4C9C-B72E-8EF15031075B}"/>
    <dgm:cxn modelId="{C3E2FCC3-9601-49BF-BBC4-5CA495C4DCAF}" srcId="{A6F5A022-7A79-445B-9239-084B7DAA64E9}" destId="{D6DD4C82-A4EF-4075-BD6E-48D0359DC62E}" srcOrd="3" destOrd="0" parTransId="{52FA38B6-BDEC-4C65-BAB1-7E4CFA217D5C}" sibTransId="{665854FC-4824-471C-9A94-F06B1D563083}"/>
    <dgm:cxn modelId="{0B7A99CA-AF38-4EF4-8FF4-EA9D156DD194}" type="presOf" srcId="{631DF9E3-F2A7-461B-A850-8C310F9A4B67}" destId="{C26A077E-EBE5-4601-A009-2B70FB3480FC}" srcOrd="0" destOrd="0" presId="urn:microsoft.com/office/officeart/2011/layout/CircleProcess"/>
    <dgm:cxn modelId="{47C784CE-3414-4D16-82B1-93AD0D3D2029}" srcId="{A6F5A022-7A79-445B-9239-084B7DAA64E9}" destId="{22826576-E0DE-4E75-BC38-AD9987172A9A}" srcOrd="0" destOrd="0" parTransId="{CE8C6AFA-8AFC-49B9-9A43-BD52C91FB654}" sibTransId="{8747EF46-0C07-407E-BDCA-12451462F3F7}"/>
    <dgm:cxn modelId="{41BB72F1-430C-4DCF-ADE2-94D4CEF657E2}" type="presOf" srcId="{22826576-E0DE-4E75-BC38-AD9987172A9A}" destId="{88EE0041-4659-4DDC-AF01-C0DC36BC2770}" srcOrd="1" destOrd="0" presId="urn:microsoft.com/office/officeart/2011/layout/CircleProcess"/>
    <dgm:cxn modelId="{F473BDFB-4518-493B-BF96-45F79091F3BB}" type="presOf" srcId="{D6DD4C82-A4EF-4075-BD6E-48D0359DC62E}" destId="{100C1C92-C84A-4EAB-BECC-5219CB41013F}" srcOrd="1" destOrd="0" presId="urn:microsoft.com/office/officeart/2011/layout/CircleProcess"/>
    <dgm:cxn modelId="{B334A148-6884-407F-8C68-9B3FBC4FE076}" type="presParOf" srcId="{0B168C75-F4EE-4089-869D-A2486D5ED351}" destId="{C009A9E0-B6B1-4EC5-BFB4-5BBF6444F374}" srcOrd="0" destOrd="0" presId="urn:microsoft.com/office/officeart/2011/layout/CircleProcess"/>
    <dgm:cxn modelId="{6426BD55-B404-4AB1-81B1-1233D7B5A5B2}" type="presParOf" srcId="{C009A9E0-B6B1-4EC5-BFB4-5BBF6444F374}" destId="{9E22B446-FBDA-4B46-9484-7A27963C5A4B}" srcOrd="0" destOrd="0" presId="urn:microsoft.com/office/officeart/2011/layout/CircleProcess"/>
    <dgm:cxn modelId="{61D5A6E2-0287-4259-A1C5-7337D8788E54}" type="presParOf" srcId="{0B168C75-F4EE-4089-869D-A2486D5ED351}" destId="{AD35A927-2AC3-46A4-964B-879FF7FA7D13}" srcOrd="1" destOrd="0" presId="urn:microsoft.com/office/officeart/2011/layout/CircleProcess"/>
    <dgm:cxn modelId="{0ED4B9A4-E0AC-4759-BEA8-1D3EC8F120E6}" type="presParOf" srcId="{AD35A927-2AC3-46A4-964B-879FF7FA7D13}" destId="{51F864D6-C379-4905-A53A-D380D396284E}" srcOrd="0" destOrd="0" presId="urn:microsoft.com/office/officeart/2011/layout/CircleProcess"/>
    <dgm:cxn modelId="{41B4C2EB-5907-43F7-968D-A4F65B9A77C3}" type="presParOf" srcId="{0B168C75-F4EE-4089-869D-A2486D5ED351}" destId="{100C1C92-C84A-4EAB-BECC-5219CB41013F}" srcOrd="2" destOrd="0" presId="urn:microsoft.com/office/officeart/2011/layout/CircleProcess"/>
    <dgm:cxn modelId="{7E9D11C1-5B20-45B8-BAE7-D5B87D0458AA}" type="presParOf" srcId="{0B168C75-F4EE-4089-869D-A2486D5ED351}" destId="{B83DADEE-5B5E-49C9-9B07-B16FCBD0ADD1}" srcOrd="3" destOrd="0" presId="urn:microsoft.com/office/officeart/2011/layout/CircleProcess"/>
    <dgm:cxn modelId="{91F30F0F-0F2A-446E-B3CD-C9F7586C5D25}" type="presParOf" srcId="{B83DADEE-5B5E-49C9-9B07-B16FCBD0ADD1}" destId="{DD2368A8-9179-49CB-9733-5A0BD7EA491D}" srcOrd="0" destOrd="0" presId="urn:microsoft.com/office/officeart/2011/layout/CircleProcess"/>
    <dgm:cxn modelId="{544A2CAD-7A64-4B49-A3CD-D81EB1398C4A}" type="presParOf" srcId="{0B168C75-F4EE-4089-869D-A2486D5ED351}" destId="{CE160243-1060-4DBB-9689-F4B7A8E8526C}" srcOrd="4" destOrd="0" presId="urn:microsoft.com/office/officeart/2011/layout/CircleProcess"/>
    <dgm:cxn modelId="{6E096937-8107-495A-8081-B3E05F16490A}" type="presParOf" srcId="{CE160243-1060-4DBB-9689-F4B7A8E8526C}" destId="{C26A077E-EBE5-4601-A009-2B70FB3480FC}" srcOrd="0" destOrd="0" presId="urn:microsoft.com/office/officeart/2011/layout/CircleProcess"/>
    <dgm:cxn modelId="{AF518325-26AF-4D18-8B2A-5262B8F62355}" type="presParOf" srcId="{0B168C75-F4EE-4089-869D-A2486D5ED351}" destId="{E7B3B71E-2864-4DEC-A3FE-01D7CCB4DD6A}" srcOrd="5" destOrd="0" presId="urn:microsoft.com/office/officeart/2011/layout/CircleProcess"/>
    <dgm:cxn modelId="{7F3E09A7-1F63-4625-80E0-2E548AB724A1}" type="presParOf" srcId="{0B168C75-F4EE-4089-869D-A2486D5ED351}" destId="{E8509DD5-D21A-47DD-94CC-7C0468AE9E67}" srcOrd="6" destOrd="0" presId="urn:microsoft.com/office/officeart/2011/layout/CircleProcess"/>
    <dgm:cxn modelId="{4207021A-13E6-4706-8C5C-5A79BA533CE1}" type="presParOf" srcId="{E8509DD5-D21A-47DD-94CC-7C0468AE9E67}" destId="{D9C5A234-6D2F-469A-A225-6552B2E73E20}" srcOrd="0" destOrd="0" presId="urn:microsoft.com/office/officeart/2011/layout/CircleProcess"/>
    <dgm:cxn modelId="{47E94F21-AC1B-4497-9C50-FCFA9BACB7ED}" type="presParOf" srcId="{0B168C75-F4EE-4089-869D-A2486D5ED351}" destId="{AD5C2F52-0D90-4381-AE4B-F1EA5B514715}" srcOrd="7" destOrd="0" presId="urn:microsoft.com/office/officeart/2011/layout/CircleProcess"/>
    <dgm:cxn modelId="{0A28F740-FD55-4FA1-8F38-7995C5F72CB4}" type="presParOf" srcId="{AD5C2F52-0D90-4381-AE4B-F1EA5B514715}" destId="{1EEE4B88-CC6F-427E-8FCA-CDC8E771D249}" srcOrd="0" destOrd="0" presId="urn:microsoft.com/office/officeart/2011/layout/CircleProcess"/>
    <dgm:cxn modelId="{4F7F34BF-7DFA-40FF-BCD8-EAEE80EEF589}" type="presParOf" srcId="{0B168C75-F4EE-4089-869D-A2486D5ED351}" destId="{7D404D7F-483F-4553-BC29-59FFC60E82FE}" srcOrd="8" destOrd="0" presId="urn:microsoft.com/office/officeart/2011/layout/CircleProcess"/>
    <dgm:cxn modelId="{4C9406AB-79FA-4454-A126-D79FB86E8379}" type="presParOf" srcId="{0B168C75-F4EE-4089-869D-A2486D5ED351}" destId="{388D29D6-C630-4120-9635-5DA13E939BC8}" srcOrd="9" destOrd="0" presId="urn:microsoft.com/office/officeart/2011/layout/CircleProcess"/>
    <dgm:cxn modelId="{43991600-6EE6-4436-BCDA-6DBC7A704690}" type="presParOf" srcId="{388D29D6-C630-4120-9635-5DA13E939BC8}" destId="{3D83D4FC-97C6-4425-9A0C-66E14F610B47}" srcOrd="0" destOrd="0" presId="urn:microsoft.com/office/officeart/2011/layout/CircleProcess"/>
    <dgm:cxn modelId="{5DA46C0F-AD2D-44AE-A80E-756BC5897178}" type="presParOf" srcId="{0B168C75-F4EE-4089-869D-A2486D5ED351}" destId="{4555E3FF-4776-406E-9917-2D523EFBC326}" srcOrd="10" destOrd="0" presId="urn:microsoft.com/office/officeart/2011/layout/CircleProcess"/>
    <dgm:cxn modelId="{70053E13-9FFE-4232-B318-461746F3ED9C}" type="presParOf" srcId="{4555E3FF-4776-406E-9917-2D523EFBC326}" destId="{28B41BC4-A6C5-4B4C-8E96-3AE325B8D28E}" srcOrd="0" destOrd="0" presId="urn:microsoft.com/office/officeart/2011/layout/CircleProcess"/>
    <dgm:cxn modelId="{0312244C-A6CE-45C8-BD8B-10B238E4C61E}" type="presParOf" srcId="{0B168C75-F4EE-4089-869D-A2486D5ED351}" destId="{88EE0041-4659-4DDC-AF01-C0DC36BC2770}" srcOrd="11"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798AED-7D94-4546-A17C-039A013E7B99}">
      <dsp:nvSpPr>
        <dsp:cNvPr id="0" name=""/>
        <dsp:cNvSpPr/>
      </dsp:nvSpPr>
      <dsp:spPr>
        <a:xfrm>
          <a:off x="0" y="472416"/>
          <a:ext cx="8894365" cy="831600"/>
        </a:xfrm>
        <a:prstGeom prst="rect">
          <a:avLst/>
        </a:prstGeom>
        <a:solidFill>
          <a:schemeClr val="lt1">
            <a:alpha val="90000"/>
            <a:hueOff val="0"/>
            <a:satOff val="0"/>
            <a:lumOff val="0"/>
            <a:alphaOff val="0"/>
          </a:schemeClr>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1200"/>
            </a:spcAft>
            <a:buChar char="•"/>
          </a:pPr>
          <a:r>
            <a:rPr lang="en-US" sz="1600" kern="1200" dirty="0">
              <a:latin typeface="+mj-lt"/>
            </a:rPr>
            <a:t>Distinguish the work of experts from the work of other individuals or organizations providing information for general use</a:t>
          </a:r>
        </a:p>
      </dsp:txBody>
      <dsp:txXfrm>
        <a:off x="0" y="472416"/>
        <a:ext cx="8894365" cy="831600"/>
      </dsp:txXfrm>
    </dsp:sp>
    <dsp:sp modelId="{77607ECB-1637-4213-AB01-376520EA5BFB}">
      <dsp:nvSpPr>
        <dsp:cNvPr id="0" name=""/>
        <dsp:cNvSpPr/>
      </dsp:nvSpPr>
      <dsp:spPr>
        <a:xfrm>
          <a:off x="444718" y="95615"/>
          <a:ext cx="8107943" cy="553921"/>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a:latin typeface="+mj-lt"/>
            </a:rPr>
            <a:t>Definitions Introduced for “Expert” and “Expertise”</a:t>
          </a:r>
        </a:p>
      </dsp:txBody>
      <dsp:txXfrm>
        <a:off x="471758" y="122655"/>
        <a:ext cx="8053863" cy="499841"/>
      </dsp:txXfrm>
    </dsp:sp>
    <dsp:sp modelId="{0C294E3B-2DB2-4669-8D17-4D1EA369914E}">
      <dsp:nvSpPr>
        <dsp:cNvPr id="0" name=""/>
        <dsp:cNvSpPr/>
      </dsp:nvSpPr>
      <dsp:spPr>
        <a:xfrm>
          <a:off x="0" y="1739238"/>
          <a:ext cx="8894365" cy="926100"/>
        </a:xfrm>
        <a:prstGeom prst="rect">
          <a:avLst/>
        </a:prstGeom>
        <a:solidFill>
          <a:schemeClr val="lt1">
            <a:alpha val="90000"/>
            <a:hueOff val="0"/>
            <a:satOff val="0"/>
            <a:lumOff val="0"/>
            <a:alphaOff val="0"/>
          </a:schemeClr>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rtl="0">
            <a:lnSpc>
              <a:spcPct val="100000"/>
            </a:lnSpc>
            <a:spcBef>
              <a:spcPct val="0"/>
            </a:spcBef>
            <a:spcAft>
              <a:spcPts val="600"/>
            </a:spcAft>
            <a:buChar char="•"/>
          </a:pPr>
          <a:r>
            <a:rPr lang="en-US" sz="1600" kern="1200">
              <a:solidFill>
                <a:schemeClr val="tx1"/>
              </a:solidFill>
              <a:latin typeface="+mj-lt"/>
            </a:rPr>
            <a:t>Focused on expert’s competence, capabilities and objectivity (CCO)</a:t>
          </a:r>
        </a:p>
        <a:p>
          <a:pPr marL="347472" lvl="1" indent="-347472" algn="just" defTabSz="711200">
            <a:lnSpc>
              <a:spcPct val="100000"/>
            </a:lnSpc>
            <a:spcBef>
              <a:spcPct val="0"/>
            </a:spcBef>
            <a:spcAft>
              <a:spcPts val="600"/>
            </a:spcAft>
            <a:buChar char="•"/>
          </a:pPr>
          <a:r>
            <a:rPr lang="en-US" sz="1600" kern="1200">
              <a:solidFill>
                <a:schemeClr val="tx1"/>
              </a:solidFill>
              <a:latin typeface="+mj-lt"/>
            </a:rPr>
            <a:t>Work of an expert cannot be used if it does not meet CCO requirements</a:t>
          </a:r>
        </a:p>
      </dsp:txBody>
      <dsp:txXfrm>
        <a:off x="0" y="1739238"/>
        <a:ext cx="8894365" cy="926100"/>
      </dsp:txXfrm>
    </dsp:sp>
    <dsp:sp modelId="{4E72DD76-EBAE-4B4A-87C5-3CA33738E369}">
      <dsp:nvSpPr>
        <dsp:cNvPr id="0" name=""/>
        <dsp:cNvSpPr/>
      </dsp:nvSpPr>
      <dsp:spPr>
        <a:xfrm>
          <a:off x="444718" y="1368816"/>
          <a:ext cx="8107943" cy="553921"/>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a:latin typeface="+mj-lt"/>
            </a:rPr>
            <a:t>Evaluating Whether to Use Work of An Expert</a:t>
          </a:r>
        </a:p>
      </dsp:txBody>
      <dsp:txXfrm>
        <a:off x="471758" y="1395856"/>
        <a:ext cx="8053863" cy="499841"/>
      </dsp:txXfrm>
    </dsp:sp>
    <dsp:sp modelId="{D1A312DB-AA58-4774-B41D-D4475726D5D4}">
      <dsp:nvSpPr>
        <dsp:cNvPr id="0" name=""/>
        <dsp:cNvSpPr/>
      </dsp:nvSpPr>
      <dsp:spPr>
        <a:xfrm>
          <a:off x="0" y="3205309"/>
          <a:ext cx="8894365" cy="831600"/>
        </a:xfrm>
        <a:prstGeom prst="rect">
          <a:avLst/>
        </a:prstGeom>
        <a:solidFill>
          <a:schemeClr val="lt1">
            <a:alpha val="90000"/>
            <a:hueOff val="0"/>
            <a:satOff val="0"/>
            <a:lumOff val="0"/>
            <a:alphaOff val="0"/>
          </a:schemeClr>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600"/>
            </a:spcAft>
            <a:buChar char="•"/>
          </a:pPr>
          <a:r>
            <a:rPr lang="en-US" sz="1600" kern="1200">
              <a:solidFill>
                <a:schemeClr val="tx1"/>
              </a:solidFill>
              <a:latin typeface="+mj-lt"/>
            </a:rPr>
            <a:t>Additional objectivity requirements to evaluate interests and relationships based on independence attributes (financial interests, business relationships, etc)</a:t>
          </a:r>
        </a:p>
      </dsp:txBody>
      <dsp:txXfrm>
        <a:off x="0" y="3205309"/>
        <a:ext cx="8894365" cy="831600"/>
      </dsp:txXfrm>
    </dsp:sp>
    <dsp:sp modelId="{F32F583F-6351-4188-BBE3-89F599395CF6}">
      <dsp:nvSpPr>
        <dsp:cNvPr id="0" name=""/>
        <dsp:cNvSpPr/>
      </dsp:nvSpPr>
      <dsp:spPr>
        <a:xfrm>
          <a:off x="444718" y="2736518"/>
          <a:ext cx="8102028" cy="645910"/>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347472" lvl="0" indent="-347472" algn="just" defTabSz="977900">
            <a:lnSpc>
              <a:spcPct val="100000"/>
            </a:lnSpc>
            <a:spcBef>
              <a:spcPct val="0"/>
            </a:spcBef>
            <a:spcAft>
              <a:spcPts val="600"/>
            </a:spcAft>
            <a:buNone/>
          </a:pPr>
          <a:r>
            <a:rPr lang="en-US" sz="2200" kern="1200">
              <a:solidFill>
                <a:schemeClr val="bg1"/>
              </a:solidFill>
              <a:latin typeface="+mj-lt"/>
            </a:rPr>
            <a:t>External Experts in Audit or Assurance Engagements</a:t>
          </a:r>
        </a:p>
      </dsp:txBody>
      <dsp:txXfrm>
        <a:off x="476249" y="2768049"/>
        <a:ext cx="8038966" cy="582848"/>
      </dsp:txXfrm>
    </dsp:sp>
    <dsp:sp modelId="{75E0F87E-0113-4E7A-A97F-D9CCA372D29F}">
      <dsp:nvSpPr>
        <dsp:cNvPr id="0" name=""/>
        <dsp:cNvSpPr/>
      </dsp:nvSpPr>
      <dsp:spPr>
        <a:xfrm>
          <a:off x="0" y="4478510"/>
          <a:ext cx="8894365" cy="850500"/>
        </a:xfrm>
        <a:prstGeom prst="rect">
          <a:avLst/>
        </a:prstGeom>
        <a:solidFill>
          <a:schemeClr val="lt1">
            <a:alpha val="90000"/>
            <a:hueOff val="0"/>
            <a:satOff val="0"/>
            <a:lumOff val="0"/>
            <a:alphaOff val="0"/>
          </a:schemeClr>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600"/>
            </a:spcAft>
            <a:buClrTx/>
            <a:buSzTx/>
            <a:buFont typeface="Arial" panose="020B0604020202020204" pitchFamily="34" charset="0"/>
            <a:buChar char="•"/>
          </a:pPr>
          <a:r>
            <a:rPr kumimoji="0" lang="en-US" sz="1600" b="0" i="0" u="none" strike="noStrike" kern="1200" cap="none" spc="0" normalizeH="0" baseline="0" noProof="0">
              <a:ln>
                <a:noFill/>
              </a:ln>
              <a:solidFill>
                <a:srgbClr val="4A4A4A"/>
              </a:solidFill>
              <a:effectLst/>
              <a:uLnTx/>
              <a:uFillTx/>
              <a:latin typeface="Arial" panose="020B0604020202020204"/>
              <a:ea typeface="+mn-ea"/>
              <a:cs typeface="+mn-cs"/>
            </a:rPr>
            <a:t>Provisions to guide identifying, evaluating and addressing potential threats to compliance with the fundamental principles</a:t>
          </a:r>
          <a:endParaRPr lang="en-US" sz="1600" kern="1200"/>
        </a:p>
      </dsp:txBody>
      <dsp:txXfrm>
        <a:off x="0" y="4478510"/>
        <a:ext cx="8894365" cy="850500"/>
      </dsp:txXfrm>
    </dsp:sp>
    <dsp:sp modelId="{F6A050CE-69D3-4037-9E44-9AD4B5F52BB2}">
      <dsp:nvSpPr>
        <dsp:cNvPr id="0" name=""/>
        <dsp:cNvSpPr/>
      </dsp:nvSpPr>
      <dsp:spPr>
        <a:xfrm>
          <a:off x="444718" y="4101709"/>
          <a:ext cx="8107943" cy="553921"/>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a:latin typeface="+mj-lt"/>
            </a:rPr>
            <a:t>Potential Threats When Using the Work of an Expert</a:t>
          </a:r>
        </a:p>
      </dsp:txBody>
      <dsp:txXfrm>
        <a:off x="471758" y="4128749"/>
        <a:ext cx="8053863" cy="4998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22B446-FBDA-4B46-9484-7A27963C5A4B}">
      <dsp:nvSpPr>
        <dsp:cNvPr id="0" name=""/>
        <dsp:cNvSpPr/>
      </dsp:nvSpPr>
      <dsp:spPr>
        <a:xfrm>
          <a:off x="8682934" y="1410189"/>
          <a:ext cx="2598610" cy="259874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F864D6-C379-4905-A53A-D380D396284E}">
      <dsp:nvSpPr>
        <dsp:cNvPr id="0" name=""/>
        <dsp:cNvSpPr/>
      </dsp:nvSpPr>
      <dsp:spPr>
        <a:xfrm>
          <a:off x="8769852" y="1496829"/>
          <a:ext cx="2425890" cy="242546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sz="1600" b="1" kern="1200" dirty="0">
              <a:solidFill>
                <a:srgbClr val="007F40"/>
              </a:solidFill>
              <a:latin typeface="+mj-lt"/>
            </a:rPr>
            <a:t>Dec IESBA </a:t>
          </a:r>
        </a:p>
        <a:p>
          <a:pPr marL="0" lvl="0" indent="0" algn="ctr" defTabSz="711200">
            <a:lnSpc>
              <a:spcPct val="100000"/>
            </a:lnSpc>
            <a:spcBef>
              <a:spcPct val="0"/>
            </a:spcBef>
            <a:spcAft>
              <a:spcPct val="35000"/>
            </a:spcAft>
            <a:buNone/>
          </a:pPr>
          <a:r>
            <a:rPr lang="en-US" sz="1600" kern="1200" dirty="0">
              <a:latin typeface="+mj-lt"/>
            </a:rPr>
            <a:t>Present draft final proposals for approval</a:t>
          </a:r>
        </a:p>
      </dsp:txBody>
      <dsp:txXfrm>
        <a:off x="9116408" y="1843389"/>
        <a:ext cx="1732778" cy="1732343"/>
      </dsp:txXfrm>
    </dsp:sp>
    <dsp:sp modelId="{DD2368A8-9179-49CB-9733-5A0BD7EA491D}">
      <dsp:nvSpPr>
        <dsp:cNvPr id="0" name=""/>
        <dsp:cNvSpPr/>
      </dsp:nvSpPr>
      <dsp:spPr>
        <a:xfrm rot="2700000">
          <a:off x="5986242" y="1410006"/>
          <a:ext cx="2598653" cy="2598653"/>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6A077E-EBE5-4601-A009-2B70FB3480FC}">
      <dsp:nvSpPr>
        <dsp:cNvPr id="0" name=""/>
        <dsp:cNvSpPr/>
      </dsp:nvSpPr>
      <dsp:spPr>
        <a:xfrm>
          <a:off x="6084324" y="1496829"/>
          <a:ext cx="2425890" cy="242546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sz="1600" b="1" kern="1200" dirty="0">
              <a:solidFill>
                <a:srgbClr val="007F40"/>
              </a:solidFill>
              <a:latin typeface="+mj-lt"/>
            </a:rPr>
            <a:t>Oct &amp; Nov</a:t>
          </a:r>
        </a:p>
        <a:p>
          <a:pPr marL="0" lvl="0" indent="0" algn="ctr" defTabSz="711200">
            <a:lnSpc>
              <a:spcPct val="100000"/>
            </a:lnSpc>
            <a:spcBef>
              <a:spcPct val="0"/>
            </a:spcBef>
            <a:spcAft>
              <a:spcPct val="35000"/>
            </a:spcAft>
            <a:buNone/>
          </a:pPr>
          <a:r>
            <a:rPr lang="en-US" sz="1600" kern="1200" dirty="0">
              <a:latin typeface="+mj-lt"/>
            </a:rPr>
            <a:t>Task Force meetings, and other Outreach meetings </a:t>
          </a:r>
        </a:p>
      </dsp:txBody>
      <dsp:txXfrm>
        <a:off x="6430879" y="1843389"/>
        <a:ext cx="1732778" cy="1732343"/>
      </dsp:txXfrm>
    </dsp:sp>
    <dsp:sp modelId="{D9C5A234-6D2F-469A-A225-6552B2E73E20}">
      <dsp:nvSpPr>
        <dsp:cNvPr id="0" name=""/>
        <dsp:cNvSpPr/>
      </dsp:nvSpPr>
      <dsp:spPr>
        <a:xfrm rot="2700000">
          <a:off x="3311857" y="1410006"/>
          <a:ext cx="2598653" cy="2598653"/>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EE4B88-CC6F-427E-8FCA-CDC8E771D249}">
      <dsp:nvSpPr>
        <dsp:cNvPr id="0" name=""/>
        <dsp:cNvSpPr/>
      </dsp:nvSpPr>
      <dsp:spPr>
        <a:xfrm>
          <a:off x="3398796" y="1496829"/>
          <a:ext cx="2425890" cy="242546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sz="1600" b="1" kern="1200" dirty="0">
              <a:solidFill>
                <a:srgbClr val="007F40"/>
              </a:solidFill>
              <a:latin typeface="+mj-lt"/>
            </a:rPr>
            <a:t>Sep IESBA </a:t>
          </a:r>
        </a:p>
        <a:p>
          <a:pPr marL="0" lvl="0" indent="0" algn="ctr" defTabSz="711200">
            <a:lnSpc>
              <a:spcPct val="100000"/>
            </a:lnSpc>
            <a:spcBef>
              <a:spcPct val="0"/>
            </a:spcBef>
            <a:spcAft>
              <a:spcPct val="35000"/>
            </a:spcAft>
            <a:buNone/>
          </a:pPr>
          <a:r>
            <a:rPr lang="en-US" sz="1600" kern="1200" dirty="0">
              <a:latin typeface="+mj-lt"/>
            </a:rPr>
            <a:t>Present full analysis and turnaround </a:t>
          </a:r>
        </a:p>
      </dsp:txBody>
      <dsp:txXfrm>
        <a:off x="3745351" y="1843389"/>
        <a:ext cx="1732778" cy="1732343"/>
      </dsp:txXfrm>
    </dsp:sp>
    <dsp:sp modelId="{3D83D4FC-97C6-4425-9A0C-66E14F610B47}">
      <dsp:nvSpPr>
        <dsp:cNvPr id="0" name=""/>
        <dsp:cNvSpPr/>
      </dsp:nvSpPr>
      <dsp:spPr>
        <a:xfrm rot="2700000">
          <a:off x="626329" y="1410006"/>
          <a:ext cx="2598653" cy="2598653"/>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B41BC4-A6C5-4B4C-8E96-3AE325B8D28E}">
      <dsp:nvSpPr>
        <dsp:cNvPr id="0" name=""/>
        <dsp:cNvSpPr/>
      </dsp:nvSpPr>
      <dsp:spPr>
        <a:xfrm>
          <a:off x="713267" y="1496829"/>
          <a:ext cx="2425890" cy="242546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sz="1600" b="1" kern="1200" dirty="0">
              <a:solidFill>
                <a:srgbClr val="007F40"/>
              </a:solidFill>
              <a:latin typeface="+mj-lt"/>
            </a:rPr>
            <a:t>Jun &amp; Jul </a:t>
          </a:r>
        </a:p>
        <a:p>
          <a:pPr marL="0" lvl="0" indent="0" algn="ctr" defTabSz="711200">
            <a:lnSpc>
              <a:spcPct val="100000"/>
            </a:lnSpc>
            <a:spcBef>
              <a:spcPct val="0"/>
            </a:spcBef>
            <a:spcAft>
              <a:spcPct val="35000"/>
            </a:spcAft>
            <a:buNone/>
          </a:pPr>
          <a:r>
            <a:rPr lang="en-US" sz="1600" kern="1200" dirty="0">
              <a:latin typeface="+mj-lt"/>
            </a:rPr>
            <a:t>Task Force meetings, </a:t>
          </a:r>
        </a:p>
        <a:p>
          <a:pPr marL="0" lvl="0" indent="0" algn="ctr" defTabSz="711200">
            <a:lnSpc>
              <a:spcPct val="100000"/>
            </a:lnSpc>
            <a:spcBef>
              <a:spcPct val="0"/>
            </a:spcBef>
            <a:spcAft>
              <a:spcPct val="35000"/>
            </a:spcAft>
            <a:buNone/>
          </a:pPr>
          <a:r>
            <a:rPr lang="en-US" sz="1600" kern="1200" dirty="0">
              <a:latin typeface="+mj-lt"/>
            </a:rPr>
            <a:t>IAASB Coordination meetings, and other Outreach meetings</a:t>
          </a:r>
        </a:p>
      </dsp:txBody>
      <dsp:txXfrm>
        <a:off x="1059823" y="1843389"/>
        <a:ext cx="1732778" cy="1732343"/>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8"/>
          </a:xfrm>
          <a:prstGeom prst="rect">
            <a:avLst/>
          </a:prstGeom>
        </p:spPr>
        <p:txBody>
          <a:bodyPr vert="horz" lIns="96663" tIns="48332" rIns="96663" bIns="48332" rtlCol="0"/>
          <a:lstStyle>
            <a:lvl1pPr algn="l">
              <a:defRPr sz="1300"/>
            </a:lvl1pPr>
          </a:lstStyle>
          <a:p>
            <a:endParaRPr lang="en-US"/>
          </a:p>
        </p:txBody>
      </p:sp>
      <p:sp>
        <p:nvSpPr>
          <p:cNvPr id="3" name="Date Placeholder 2"/>
          <p:cNvSpPr>
            <a:spLocks noGrp="1"/>
          </p:cNvSpPr>
          <p:nvPr>
            <p:ph type="dt" idx="1"/>
          </p:nvPr>
        </p:nvSpPr>
        <p:spPr>
          <a:xfrm>
            <a:off x="4143588" y="0"/>
            <a:ext cx="3169920" cy="481728"/>
          </a:xfrm>
          <a:prstGeom prst="rect">
            <a:avLst/>
          </a:prstGeom>
        </p:spPr>
        <p:txBody>
          <a:bodyPr vert="horz" lIns="96663" tIns="48332" rIns="96663" bIns="48332" rtlCol="0"/>
          <a:lstStyle>
            <a:lvl1pPr algn="r">
              <a:defRPr sz="1300"/>
            </a:lvl1pPr>
          </a:lstStyle>
          <a:p>
            <a:fld id="{8217F18B-FBA3-4F6B-97D9-EA188CD16FE5}" type="datetimeFigureOut">
              <a:rPr lang="en-US" smtClean="0"/>
              <a:t>5/29/2024</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3" tIns="48332" rIns="96663" bIns="48332" rtlCol="0" anchor="ctr"/>
          <a:lstStyle/>
          <a:p>
            <a:endParaRPr lang="en-US"/>
          </a:p>
        </p:txBody>
      </p:sp>
      <p:sp>
        <p:nvSpPr>
          <p:cNvPr id="5" name="Notes Placeholder 4"/>
          <p:cNvSpPr>
            <a:spLocks noGrp="1"/>
          </p:cNvSpPr>
          <p:nvPr>
            <p:ph type="body" sz="quarter" idx="3"/>
          </p:nvPr>
        </p:nvSpPr>
        <p:spPr>
          <a:xfrm>
            <a:off x="731521" y="4620578"/>
            <a:ext cx="5852160" cy="3780473"/>
          </a:xfrm>
          <a:prstGeom prst="rect">
            <a:avLst/>
          </a:prstGeom>
        </p:spPr>
        <p:txBody>
          <a:bodyPr vert="horz" lIns="96663" tIns="48332" rIns="96663" bIns="4833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7"/>
          </a:xfrm>
          <a:prstGeom prst="rect">
            <a:avLst/>
          </a:prstGeom>
        </p:spPr>
        <p:txBody>
          <a:bodyPr vert="horz" lIns="96663" tIns="48332" rIns="96663" bIns="48332" rtlCol="0" anchor="b"/>
          <a:lstStyle>
            <a:lvl1pPr algn="l">
              <a:defRPr sz="1300"/>
            </a:lvl1pPr>
          </a:lstStyle>
          <a:p>
            <a:endParaRPr lang="en-US"/>
          </a:p>
        </p:txBody>
      </p:sp>
      <p:sp>
        <p:nvSpPr>
          <p:cNvPr id="7" name="Slide Number Placeholder 6"/>
          <p:cNvSpPr>
            <a:spLocks noGrp="1"/>
          </p:cNvSpPr>
          <p:nvPr>
            <p:ph type="sldNum" sz="quarter" idx="5"/>
          </p:nvPr>
        </p:nvSpPr>
        <p:spPr>
          <a:xfrm>
            <a:off x="4143588" y="9119475"/>
            <a:ext cx="3169920" cy="481727"/>
          </a:xfrm>
          <a:prstGeom prst="rect">
            <a:avLst/>
          </a:prstGeom>
        </p:spPr>
        <p:txBody>
          <a:bodyPr vert="horz" lIns="96663" tIns="48332" rIns="96663" bIns="48332" rtlCol="0" anchor="b"/>
          <a:lstStyle>
            <a:lvl1pPr algn="r">
              <a:defRPr sz="13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958036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7574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4411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025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1861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2" indent="0" algn="just">
              <a:lnSpc>
                <a:spcPct val="100000"/>
              </a:lnSpc>
              <a:spcBef>
                <a:spcPts val="600"/>
              </a:spcBef>
              <a:spcAft>
                <a:spcPts val="600"/>
              </a:spcAft>
              <a:buFont typeface="Arial" panose="020B0604020202020204" pitchFamily="34" charset="0"/>
              <a:buNone/>
            </a:pPr>
            <a:endParaRPr lang="en-US" sz="360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17263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2" indent="0" algn="just">
              <a:lnSpc>
                <a:spcPct val="100000"/>
              </a:lnSpc>
              <a:spcBef>
                <a:spcPts val="600"/>
              </a:spcBef>
              <a:spcAft>
                <a:spcPts val="600"/>
              </a:spcAft>
              <a:buFont typeface="Arial" panose="020B0604020202020204" pitchFamily="34" charset="0"/>
              <a:buNone/>
            </a:pPr>
            <a:endParaRPr lang="en-US" sz="360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723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88890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5193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33650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0444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2" indent="0" algn="just">
              <a:lnSpc>
                <a:spcPct val="100000"/>
              </a:lnSpc>
              <a:spcBef>
                <a:spcPts val="600"/>
              </a:spcBef>
              <a:spcAft>
                <a:spcPts val="600"/>
              </a:spcAft>
              <a:buFont typeface="Arial" panose="020B0604020202020204" pitchFamily="34" charset="0"/>
              <a:buNone/>
            </a:pPr>
            <a:endParaRPr lang="en-US" sz="360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00452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03227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23351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64189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a:p>
        </p:txBody>
      </p:sp>
    </p:spTree>
    <p:extLst>
      <p:ext uri="{BB962C8B-B14F-4D97-AF65-F5344CB8AC3E}">
        <p14:creationId xmlns:p14="http://schemas.microsoft.com/office/powerpoint/2010/main" val="3352144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2" indent="0" algn="just">
              <a:lnSpc>
                <a:spcPct val="100000"/>
              </a:lnSpc>
              <a:spcBef>
                <a:spcPts val="600"/>
              </a:spcBef>
              <a:spcAft>
                <a:spcPts val="600"/>
              </a:spcAft>
              <a:buFont typeface="Arial" panose="020B0604020202020204" pitchFamily="34" charset="0"/>
              <a:buNone/>
            </a:pPr>
            <a:endParaRPr lang="en-US" sz="360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7549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2" indent="0" algn="just">
              <a:lnSpc>
                <a:spcPct val="100000"/>
              </a:lnSpc>
              <a:spcBef>
                <a:spcPts val="600"/>
              </a:spcBef>
              <a:spcAft>
                <a:spcPts val="600"/>
              </a:spcAft>
              <a:buFont typeface="Arial" panose="020B0604020202020204" pitchFamily="34" charset="0"/>
              <a:buNone/>
            </a:pPr>
            <a:endParaRPr lang="en-US" sz="360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6566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2" indent="0" algn="just">
              <a:lnSpc>
                <a:spcPct val="100000"/>
              </a:lnSpc>
              <a:spcBef>
                <a:spcPts val="600"/>
              </a:spcBef>
              <a:spcAft>
                <a:spcPts val="600"/>
              </a:spcAft>
              <a:buFont typeface="Arial" panose="020B0604020202020204" pitchFamily="34" charset="0"/>
              <a:buNone/>
            </a:pPr>
            <a:endParaRPr lang="en-US" sz="360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12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2" indent="0" algn="just">
              <a:lnSpc>
                <a:spcPct val="100000"/>
              </a:lnSpc>
              <a:spcBef>
                <a:spcPts val="600"/>
              </a:spcBef>
              <a:spcAft>
                <a:spcPts val="600"/>
              </a:spcAft>
              <a:buFont typeface="Arial" panose="020B0604020202020204" pitchFamily="34" charset="0"/>
              <a:buNone/>
            </a:pPr>
            <a:endParaRPr lang="en-US" sz="360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798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8703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2223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903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eg"/><Relationship Id="rId1" Type="http://schemas.openxmlformats.org/officeDocument/2006/relationships/slideMaster" Target="../slideMasters/slideMaster4.xml"/><Relationship Id="rId4" Type="http://schemas.openxmlformats.org/officeDocument/2006/relationships/image" Target="../media/image4.jpe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4.jpe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4.xml"/><Relationship Id="rId4" Type="http://schemas.openxmlformats.org/officeDocument/2006/relationships/image" Target="../media/image4.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4.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864214315"/>
      </p:ext>
    </p:extLst>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046589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2682677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864214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480286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1919794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9716902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8292915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94461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1569392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187191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7871827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5157119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5527054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1736949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5/29/2024</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4010207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0911254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84533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814107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0988737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6759678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395271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405826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4AEA1E0-879C-46F0-A4B9-F041627F04B1}" type="datetime1">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8977986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F8A7925-E8F3-4245-A7FC-B4EDAA10020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0930768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CBD358-545A-467C-8A0D-5FDC2C0D04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rPr>
              <a:t> Page </a:t>
            </a: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2233021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2D1E1D-43E7-4875-A0AB-47042407436A}"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6137599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D4FA7F-4D84-420D-A3AB-22D063B6BC53}"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468386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954196-F31D-45EB-B7D5-C577E694823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91460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611CC3-EE33-4836-98FC-C943869CC89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82D11A3-E810-D24B-AE52-D1291F84FA3D}"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843603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05AE2DC-49E4-40DE-9BBC-58011559897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9023591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855084-B8E4-4D6C-83C3-5EC201A337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9199933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2">
                    <a:extLst>
                      <a:ext uri="{A12FA001-AC4F-418D-AE19-62706E023703}">
                        <ahyp:hlinkClr xmlns:ahyp="http://schemas.microsoft.com/office/drawing/2018/hyperlinkcolor" val="tx"/>
                      </a:ext>
                    </a:extLst>
                  </a:hlinkClick>
                </a:rPr>
                <a:t>@Ethics_Board</a:t>
              </a:r>
              <a:r>
                <a:rPr kumimoji="0" lang="en-CA" sz="16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3">
                    <a:extLst>
                      <a:ext uri="{A12FA001-AC4F-418D-AE19-62706E023703}">
                        <ahyp:hlinkClr xmlns:ahyp="http://schemas.microsoft.com/office/drawing/2018/hyperlinkcolor" val="tx"/>
                      </a:ext>
                    </a:extLst>
                  </a:hlinkClick>
                </a:rPr>
                <a:t>@IESBA</a:t>
              </a: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4">
                    <a:extLst>
                      <a:ext uri="{A12FA001-AC4F-418D-AE19-62706E023703}">
                        <ahyp:hlinkClr xmlns:ahyp="http://schemas.microsoft.com/office/drawing/2018/hyperlinkcolor" val="tx"/>
                      </a:ext>
                    </a:extLst>
                  </a:hlinkClick>
                </a:rPr>
                <a:t>@IESBA</a:t>
              </a:r>
              <a:endParaRPr kumimoji="0" lang="en-CA" sz="16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400" b="1" i="1" u="none" strike="noStrike" kern="1200" cap="none" spc="0" normalizeH="0" baseline="0" noProof="0">
                <a:ln>
                  <a:noFill/>
                </a:ln>
                <a:solidFill>
                  <a:srgbClr val="494949"/>
                </a:solidFill>
                <a:effectLst/>
                <a:uLnTx/>
                <a:uFillTx/>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139121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13484207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28072546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6580AB-5C3C-4B4F-8E2A-8B7A0A8CE695}"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24114131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EF15E-EA83-4EB7-A34C-7777C103DE1F}"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93E06-DBA1-4551-8022-156FBAD2D92B}"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7248713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7157959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389650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516486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8084313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2933037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10775185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066288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25594118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7086936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885664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5/29/2024</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33370977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4125573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127152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2888250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932240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28484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012879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theme" Target="../theme/theme4.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956" r:id="rId1"/>
    <p:sldLayoutId id="2147483872" r:id="rId2"/>
    <p:sldLayoutId id="2147483874" r:id="rId3"/>
    <p:sldLayoutId id="2147483906" r:id="rId4"/>
    <p:sldLayoutId id="2147483905" r:id="rId5"/>
    <p:sldLayoutId id="2147483878" r:id="rId6"/>
    <p:sldLayoutId id="2147483873" r:id="rId7"/>
    <p:sldLayoutId id="2147483875" r:id="rId8"/>
    <p:sldLayoutId id="2147483912" r:id="rId9"/>
    <p:sldLayoutId id="2147483899" r:id="rId10"/>
    <p:sldLayoutId id="2147483910" r:id="rId11"/>
    <p:sldLayoutId id="2147483911" r:id="rId12"/>
    <p:sldLayoutId id="2147483877" r:id="rId13"/>
    <p:sldLayoutId id="2147483880" r:id="rId14"/>
    <p:sldLayoutId id="2147483913" r:id="rId15"/>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1192487113"/>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6" r:id="rId12"/>
    <p:sldLayoutId id="2147483927" r:id="rId13"/>
    <p:sldLayoutId id="2147483928"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90F6850-FD94-4098-B99F-1F81050D3122}"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Product Sans Thin" panose="020B0203030502040203" pitchFamily="34" charset="0"/>
              <a:ea typeface="+mj-ea"/>
              <a:cs typeface="+mj-cs"/>
            </a:endParaRPr>
          </a:p>
        </p:txBody>
      </p:sp>
    </p:spTree>
    <p:extLst>
      <p:ext uri="{BB962C8B-B14F-4D97-AF65-F5344CB8AC3E}">
        <p14:creationId xmlns:p14="http://schemas.microsoft.com/office/powerpoint/2010/main" val="1483918416"/>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 id="2147483975" r:id="rId12"/>
    <p:sldLayoutId id="2147483976" r:id="rId13"/>
    <p:sldLayoutId id="2147483977" r:id="rId14"/>
    <p:sldLayoutId id="2147483978" r:id="rId15"/>
    <p:sldLayoutId id="2147483979" r:id="rId16"/>
    <p:sldLayoutId id="2147483980" r:id="rId17"/>
    <p:sldLayoutId id="2147483981" r:id="rId18"/>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3217979098"/>
      </p:ext>
    </p:extLst>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 id="2147483994" r:id="rId12"/>
    <p:sldLayoutId id="2147483995" r:id="rId13"/>
    <p:sldLayoutId id="2147483996"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2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5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F6D522-6D73-0ADC-2AD0-503AEBACFDA1}"/>
              </a:ext>
            </a:extLst>
          </p:cNvPr>
          <p:cNvSpPr>
            <a:spLocks noGrp="1"/>
          </p:cNvSpPr>
          <p:nvPr>
            <p:ph type="body" sz="quarter" idx="14"/>
          </p:nvPr>
        </p:nvSpPr>
        <p:spPr>
          <a:xfrm>
            <a:off x="765175" y="4694999"/>
            <a:ext cx="9510084" cy="2163001"/>
          </a:xfrm>
          <a:solidFill>
            <a:srgbClr val="062A49">
              <a:alpha val="40000"/>
            </a:srgbClr>
          </a:solidFill>
        </p:spPr>
        <p:txBody>
          <a:bodyPr vert="horz" lIns="91440" tIns="45720" rIns="91440" bIns="45720" rtlCol="0" anchor="t">
            <a:noAutofit/>
          </a:bodyPr>
          <a:lstStyle/>
          <a:p>
            <a:r>
              <a:rPr lang="en-US" sz="2000" dirty="0">
                <a:latin typeface="+mj-lt"/>
                <a:cs typeface="Arial"/>
              </a:rPr>
              <a:t>Laurie Endsley, IESBA Vice-Chair and Use of Experts Task Force Chair</a:t>
            </a:r>
          </a:p>
          <a:p>
            <a:r>
              <a:rPr lang="en-US" sz="2000" dirty="0">
                <a:latin typeface="+mj-lt"/>
              </a:rPr>
              <a:t>Kam Leung, IESBA Principal </a:t>
            </a:r>
          </a:p>
        </p:txBody>
      </p:sp>
      <p:sp>
        <p:nvSpPr>
          <p:cNvPr id="3" name="Text Placeholder 2">
            <a:extLst>
              <a:ext uri="{FF2B5EF4-FFF2-40B4-BE49-F238E27FC236}">
                <a16:creationId xmlns:a16="http://schemas.microsoft.com/office/drawing/2014/main" id="{43CE89FC-A3B3-243A-61C6-D5358CA2F3E2}"/>
              </a:ext>
            </a:extLst>
          </p:cNvPr>
          <p:cNvSpPr>
            <a:spLocks noGrp="1"/>
          </p:cNvSpPr>
          <p:nvPr>
            <p:ph type="body" sz="quarter" idx="11"/>
          </p:nvPr>
        </p:nvSpPr>
        <p:spPr>
          <a:xfrm>
            <a:off x="765175" y="3429000"/>
            <a:ext cx="9906901" cy="1063567"/>
          </a:xfrm>
        </p:spPr>
        <p:txBody>
          <a:bodyPr>
            <a:normAutofit/>
          </a:bodyPr>
          <a:lstStyle/>
          <a:p>
            <a:r>
              <a:rPr lang="en-US" dirty="0">
                <a:latin typeface="+mj-lt"/>
              </a:rPr>
              <a:t>IESBA Meeting | June 10-13, 2024</a:t>
            </a:r>
          </a:p>
        </p:txBody>
      </p:sp>
      <p:sp>
        <p:nvSpPr>
          <p:cNvPr id="4" name="Text Placeholder 3">
            <a:extLst>
              <a:ext uri="{FF2B5EF4-FFF2-40B4-BE49-F238E27FC236}">
                <a16:creationId xmlns:a16="http://schemas.microsoft.com/office/drawing/2014/main" id="{BE3DDC28-FE5A-682A-7463-6EC9CCB2D99C}"/>
              </a:ext>
            </a:extLst>
          </p:cNvPr>
          <p:cNvSpPr>
            <a:spLocks noGrp="1"/>
          </p:cNvSpPr>
          <p:nvPr>
            <p:ph type="body" sz="quarter" idx="12"/>
          </p:nvPr>
        </p:nvSpPr>
        <p:spPr>
          <a:xfrm>
            <a:off x="765175" y="894824"/>
            <a:ext cx="10096414" cy="2417876"/>
          </a:xfrm>
        </p:spPr>
        <p:txBody>
          <a:bodyPr>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srgbClr val="0B5494"/>
                </a:solidFill>
                <a:effectLst/>
                <a:uLnTx/>
                <a:uFillTx/>
                <a:latin typeface="Arial" panose="020B0604020202020204"/>
                <a:ea typeface="+mn-ea"/>
                <a:cs typeface="Arial" panose="020B0604020202020204" pitchFamily="34" charset="0"/>
              </a:rPr>
              <a:t>Using the Work of an External Expert</a:t>
            </a:r>
          </a:p>
        </p:txBody>
      </p:sp>
      <p:sp>
        <p:nvSpPr>
          <p:cNvPr id="6" name="TextBox 5">
            <a:extLst>
              <a:ext uri="{FF2B5EF4-FFF2-40B4-BE49-F238E27FC236}">
                <a16:creationId xmlns:a16="http://schemas.microsoft.com/office/drawing/2014/main" id="{CCA5F163-543A-06E3-7D9D-AA58D4BFC20B}"/>
              </a:ext>
            </a:extLst>
          </p:cNvPr>
          <p:cNvSpPr txBox="1"/>
          <p:nvPr/>
        </p:nvSpPr>
        <p:spPr>
          <a:xfrm>
            <a:off x="8984601" y="217074"/>
            <a:ext cx="2968669" cy="677750"/>
          </a:xfrm>
          <a:prstGeom prst="rect">
            <a:avLst/>
          </a:prstGeom>
          <a:noFill/>
        </p:spPr>
        <p:txBody>
          <a:bodyPr wrap="square">
            <a:spAutoFit/>
          </a:bodyPr>
          <a:lstStyle/>
          <a:p>
            <a:pPr marL="0" marR="0" algn="ctr">
              <a:lnSpc>
                <a:spcPct val="115000"/>
              </a:lnSpc>
              <a:spcBef>
                <a:spcPts val="300"/>
              </a:spcBef>
              <a:spcAft>
                <a:spcPts val="300"/>
              </a:spcAft>
            </a:pPr>
            <a:r>
              <a:rPr lang="en-US" b="1" kern="400" dirty="0">
                <a:effectLst/>
                <a:latin typeface="Arial" panose="020B0604020202020204" pitchFamily="34" charset="0"/>
                <a:ea typeface="Times New Roman" panose="02020603050405020304" pitchFamily="18" charset="0"/>
                <a:cs typeface="Times New Roman" panose="02020603050405020304" pitchFamily="18" charset="0"/>
              </a:rPr>
              <a:t>Agenda Item </a:t>
            </a:r>
            <a:r>
              <a:rPr lang="en-US" sz="3600" b="1" kern="400" dirty="0">
                <a:effectLst/>
                <a:latin typeface="Arial" panose="020B0604020202020204" pitchFamily="34" charset="0"/>
                <a:ea typeface="Times New Roman" panose="02020603050405020304" pitchFamily="18" charset="0"/>
              </a:rPr>
              <a:t>7-A</a:t>
            </a:r>
            <a:endParaRPr lang="en-US" dirty="0"/>
          </a:p>
        </p:txBody>
      </p:sp>
    </p:spTree>
    <p:extLst>
      <p:ext uri="{BB962C8B-B14F-4D97-AF65-F5344CB8AC3E}">
        <p14:creationId xmlns:p14="http://schemas.microsoft.com/office/powerpoint/2010/main" val="3183727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9D0B-946A-7DE6-CACD-427D0C9BDA16}"/>
              </a:ext>
            </a:extLst>
          </p:cNvPr>
          <p:cNvSpPr>
            <a:spLocks noGrp="1"/>
          </p:cNvSpPr>
          <p:nvPr>
            <p:ph type="title"/>
          </p:nvPr>
        </p:nvSpPr>
        <p:spPr>
          <a:xfrm>
            <a:off x="557377" y="27328"/>
            <a:ext cx="10691648" cy="1068518"/>
          </a:xfrm>
        </p:spPr>
        <p:txBody>
          <a:bodyPr>
            <a:noAutofit/>
          </a:bodyPr>
          <a:lstStyle/>
          <a:p>
            <a:r>
              <a:rPr lang="en-US" sz="3600" dirty="0">
                <a:latin typeface="Arial"/>
                <a:cs typeface="Arial"/>
              </a:rPr>
              <a:t>Preliminary Overview of ED Comment Letters </a:t>
            </a:r>
            <a:r>
              <a:rPr lang="en-US" sz="2000" dirty="0">
                <a:latin typeface="+mj-lt"/>
              </a:rPr>
              <a:t>(2/5)</a:t>
            </a:r>
            <a:endParaRPr lang="en-US" sz="2000" dirty="0">
              <a:latin typeface="Arial"/>
              <a:cs typeface="Arial"/>
            </a:endParaRPr>
          </a:p>
        </p:txBody>
      </p:sp>
      <p:pic>
        <p:nvPicPr>
          <p:cNvPr id="4" name="Picture 3">
            <a:extLst>
              <a:ext uri="{FF2B5EF4-FFF2-40B4-BE49-F238E27FC236}">
                <a16:creationId xmlns:a16="http://schemas.microsoft.com/office/drawing/2014/main" id="{286DC97D-2818-AD19-A465-875E2E793DC6}"/>
              </a:ext>
            </a:extLst>
          </p:cNvPr>
          <p:cNvPicPr>
            <a:picLocks noChangeAspect="1"/>
          </p:cNvPicPr>
          <p:nvPr/>
        </p:nvPicPr>
        <p:blipFill>
          <a:blip r:embed="rId3"/>
          <a:stretch>
            <a:fillRect/>
          </a:stretch>
        </p:blipFill>
        <p:spPr>
          <a:xfrm>
            <a:off x="170090" y="1682684"/>
            <a:ext cx="11851820" cy="4190216"/>
          </a:xfrm>
          <a:prstGeom prst="rect">
            <a:avLst/>
          </a:prstGeom>
        </p:spPr>
      </p:pic>
    </p:spTree>
    <p:extLst>
      <p:ext uri="{BB962C8B-B14F-4D97-AF65-F5344CB8AC3E}">
        <p14:creationId xmlns:p14="http://schemas.microsoft.com/office/powerpoint/2010/main" val="972758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9D0B-946A-7DE6-CACD-427D0C9BDA16}"/>
              </a:ext>
            </a:extLst>
          </p:cNvPr>
          <p:cNvSpPr>
            <a:spLocks noGrp="1"/>
          </p:cNvSpPr>
          <p:nvPr>
            <p:ph type="title"/>
          </p:nvPr>
        </p:nvSpPr>
        <p:spPr>
          <a:xfrm>
            <a:off x="557377" y="27328"/>
            <a:ext cx="10691648" cy="1068518"/>
          </a:xfrm>
        </p:spPr>
        <p:txBody>
          <a:bodyPr>
            <a:noAutofit/>
          </a:bodyPr>
          <a:lstStyle/>
          <a:p>
            <a:r>
              <a:rPr lang="en-US" sz="3600" dirty="0">
                <a:latin typeface="Arial"/>
                <a:cs typeface="Arial"/>
              </a:rPr>
              <a:t>Preliminary Overview of ED Comment Letters </a:t>
            </a:r>
            <a:r>
              <a:rPr lang="en-US" sz="2000" dirty="0">
                <a:latin typeface="+mj-lt"/>
              </a:rPr>
              <a:t>(3/5)</a:t>
            </a:r>
            <a:endParaRPr lang="en-US" sz="2000" dirty="0">
              <a:latin typeface="Arial"/>
              <a:cs typeface="Arial"/>
            </a:endParaRPr>
          </a:p>
        </p:txBody>
      </p:sp>
      <p:pic>
        <p:nvPicPr>
          <p:cNvPr id="5" name="Picture 4">
            <a:extLst>
              <a:ext uri="{FF2B5EF4-FFF2-40B4-BE49-F238E27FC236}">
                <a16:creationId xmlns:a16="http://schemas.microsoft.com/office/drawing/2014/main" id="{3EC6EAAE-2A19-E5E4-F0B3-532495809502}"/>
              </a:ext>
            </a:extLst>
          </p:cNvPr>
          <p:cNvPicPr>
            <a:picLocks noChangeAspect="1"/>
          </p:cNvPicPr>
          <p:nvPr/>
        </p:nvPicPr>
        <p:blipFill>
          <a:blip r:embed="rId3"/>
          <a:stretch>
            <a:fillRect/>
          </a:stretch>
        </p:blipFill>
        <p:spPr>
          <a:xfrm>
            <a:off x="219414" y="1593131"/>
            <a:ext cx="11753172" cy="4143078"/>
          </a:xfrm>
          <a:prstGeom prst="rect">
            <a:avLst/>
          </a:prstGeom>
        </p:spPr>
      </p:pic>
    </p:spTree>
    <p:extLst>
      <p:ext uri="{BB962C8B-B14F-4D97-AF65-F5344CB8AC3E}">
        <p14:creationId xmlns:p14="http://schemas.microsoft.com/office/powerpoint/2010/main" val="3241320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9D0B-946A-7DE6-CACD-427D0C9BDA16}"/>
              </a:ext>
            </a:extLst>
          </p:cNvPr>
          <p:cNvSpPr>
            <a:spLocks noGrp="1"/>
          </p:cNvSpPr>
          <p:nvPr>
            <p:ph type="title"/>
          </p:nvPr>
        </p:nvSpPr>
        <p:spPr>
          <a:xfrm>
            <a:off x="557377" y="27328"/>
            <a:ext cx="10691648" cy="1068518"/>
          </a:xfrm>
        </p:spPr>
        <p:txBody>
          <a:bodyPr>
            <a:noAutofit/>
          </a:bodyPr>
          <a:lstStyle/>
          <a:p>
            <a:r>
              <a:rPr lang="en-US" sz="3600" dirty="0">
                <a:latin typeface="Arial"/>
                <a:cs typeface="Arial"/>
              </a:rPr>
              <a:t>Preliminary Overview of ED Comment Letters </a:t>
            </a:r>
            <a:r>
              <a:rPr lang="en-US" sz="2000" dirty="0">
                <a:latin typeface="+mj-lt"/>
              </a:rPr>
              <a:t>(4/5)</a:t>
            </a:r>
            <a:endParaRPr lang="en-US" sz="2000" dirty="0">
              <a:latin typeface="Arial"/>
              <a:cs typeface="Arial"/>
            </a:endParaRPr>
          </a:p>
        </p:txBody>
      </p:sp>
      <p:pic>
        <p:nvPicPr>
          <p:cNvPr id="4" name="Picture 3">
            <a:extLst>
              <a:ext uri="{FF2B5EF4-FFF2-40B4-BE49-F238E27FC236}">
                <a16:creationId xmlns:a16="http://schemas.microsoft.com/office/drawing/2014/main" id="{DDC6B4AF-2D03-75BF-7597-D547C9338A26}"/>
              </a:ext>
            </a:extLst>
          </p:cNvPr>
          <p:cNvPicPr>
            <a:picLocks noChangeAspect="1"/>
          </p:cNvPicPr>
          <p:nvPr/>
        </p:nvPicPr>
        <p:blipFill>
          <a:blip r:embed="rId3"/>
          <a:stretch>
            <a:fillRect/>
          </a:stretch>
        </p:blipFill>
        <p:spPr>
          <a:xfrm>
            <a:off x="155257" y="1574276"/>
            <a:ext cx="11881486" cy="4199642"/>
          </a:xfrm>
          <a:prstGeom prst="rect">
            <a:avLst/>
          </a:prstGeom>
        </p:spPr>
      </p:pic>
    </p:spTree>
    <p:extLst>
      <p:ext uri="{BB962C8B-B14F-4D97-AF65-F5344CB8AC3E}">
        <p14:creationId xmlns:p14="http://schemas.microsoft.com/office/powerpoint/2010/main" val="2513642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9D0B-946A-7DE6-CACD-427D0C9BDA16}"/>
              </a:ext>
            </a:extLst>
          </p:cNvPr>
          <p:cNvSpPr>
            <a:spLocks noGrp="1"/>
          </p:cNvSpPr>
          <p:nvPr>
            <p:ph type="title"/>
          </p:nvPr>
        </p:nvSpPr>
        <p:spPr>
          <a:xfrm>
            <a:off x="557377" y="27328"/>
            <a:ext cx="10691648" cy="1068518"/>
          </a:xfrm>
        </p:spPr>
        <p:txBody>
          <a:bodyPr>
            <a:noAutofit/>
          </a:bodyPr>
          <a:lstStyle/>
          <a:p>
            <a:r>
              <a:rPr lang="en-US" sz="3600" dirty="0">
                <a:latin typeface="Arial"/>
                <a:cs typeface="Arial"/>
              </a:rPr>
              <a:t>Preliminary Overview of ED Comment Letters </a:t>
            </a:r>
            <a:r>
              <a:rPr lang="en-US" sz="2000" dirty="0">
                <a:latin typeface="+mj-lt"/>
              </a:rPr>
              <a:t>(5/5)</a:t>
            </a:r>
            <a:endParaRPr lang="en-US" sz="2000" dirty="0">
              <a:latin typeface="Arial"/>
              <a:cs typeface="Arial"/>
            </a:endParaRPr>
          </a:p>
        </p:txBody>
      </p:sp>
      <p:pic>
        <p:nvPicPr>
          <p:cNvPr id="5" name="Picture 4">
            <a:extLst>
              <a:ext uri="{FF2B5EF4-FFF2-40B4-BE49-F238E27FC236}">
                <a16:creationId xmlns:a16="http://schemas.microsoft.com/office/drawing/2014/main" id="{E1442747-874A-E6A0-D16F-1170EBDA4122}"/>
              </a:ext>
            </a:extLst>
          </p:cNvPr>
          <p:cNvPicPr>
            <a:picLocks noChangeAspect="1"/>
          </p:cNvPicPr>
          <p:nvPr/>
        </p:nvPicPr>
        <p:blipFill>
          <a:blip r:embed="rId3"/>
          <a:stretch>
            <a:fillRect/>
          </a:stretch>
        </p:blipFill>
        <p:spPr>
          <a:xfrm>
            <a:off x="114157" y="1555422"/>
            <a:ext cx="11963686" cy="4199642"/>
          </a:xfrm>
          <a:prstGeom prst="rect">
            <a:avLst/>
          </a:prstGeom>
        </p:spPr>
      </p:pic>
    </p:spTree>
    <p:extLst>
      <p:ext uri="{BB962C8B-B14F-4D97-AF65-F5344CB8AC3E}">
        <p14:creationId xmlns:p14="http://schemas.microsoft.com/office/powerpoint/2010/main" val="1301472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dirty="0">
                <a:latin typeface="+mj-lt"/>
              </a:rPr>
              <a:t>Investors – Key Themes</a:t>
            </a: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3" name="Content Placeholder 2">
            <a:extLst>
              <a:ext uri="{FF2B5EF4-FFF2-40B4-BE49-F238E27FC236}">
                <a16:creationId xmlns:a16="http://schemas.microsoft.com/office/drawing/2014/main" id="{F3F031A4-B998-4BEE-0E37-17645732835D}"/>
              </a:ext>
            </a:extLst>
          </p:cNvPr>
          <p:cNvSpPr txBox="1">
            <a:spLocks/>
          </p:cNvSpPr>
          <p:nvPr/>
        </p:nvSpPr>
        <p:spPr>
          <a:xfrm>
            <a:off x="468350" y="1353675"/>
            <a:ext cx="8806279" cy="4744894"/>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Supportive of proposals and principles-based approach taken</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Rigor introduced in evaluating CCO is appropriate given criticality of the use of experts</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Competence is key but will be the most challenging to evaluate for emerging fields</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Transparency is paramount, e.g., the use of which experts should be disclosed in the audit/ assurance report</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Appreciation of supply vs demand issue and hence a transition phase re availability of experts that meet the robust CCO approach</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Questions over</a:t>
            </a:r>
          </a:p>
          <a:p>
            <a:pPr marL="1085850" lvl="2" indent="-400050" algn="just">
              <a:lnSpc>
                <a:spcPct val="100000"/>
              </a:lnSpc>
              <a:spcBef>
                <a:spcPts val="600"/>
              </a:spcBef>
              <a:spcAft>
                <a:spcPts val="600"/>
              </a:spcAft>
              <a:buClr>
                <a:schemeClr val="accent5"/>
              </a:buClr>
              <a:buFont typeface="Arial" panose="020B0604020202020204" pitchFamily="34" charset="0"/>
              <a:buChar char="‒"/>
            </a:pPr>
            <a:r>
              <a:rPr lang="en-US" dirty="0">
                <a:solidFill>
                  <a:schemeClr val="tx1"/>
                </a:solidFill>
                <a:latin typeface="Arial" panose="020B0604020202020204" pitchFamily="34" charset="0"/>
                <a:ea typeface="MS Mincho" panose="02020609040205080304" pitchFamily="49" charset="-128"/>
                <a:cs typeface="Arial" panose="020B0604020202020204" pitchFamily="34" charset="0"/>
              </a:rPr>
              <a:t>Are there any real-life cases which demonstrate that an expert’s CCO negatively impacts auditor independence? </a:t>
            </a:r>
          </a:p>
          <a:p>
            <a:pPr marL="1085850" lvl="2" indent="-400050" algn="just">
              <a:lnSpc>
                <a:spcPct val="100000"/>
              </a:lnSpc>
              <a:spcBef>
                <a:spcPts val="600"/>
              </a:spcBef>
              <a:spcAft>
                <a:spcPts val="600"/>
              </a:spcAft>
              <a:buClr>
                <a:schemeClr val="accent5"/>
              </a:buClr>
              <a:buFont typeface="Arial" panose="020B0604020202020204" pitchFamily="34" charset="0"/>
              <a:buChar char="‒"/>
            </a:pPr>
            <a:r>
              <a:rPr lang="en-US" dirty="0">
                <a:solidFill>
                  <a:schemeClr val="tx1"/>
                </a:solidFill>
                <a:latin typeface="Arial" panose="020B0604020202020204" pitchFamily="34" charset="0"/>
                <a:ea typeface="MS Mincho" panose="02020609040205080304" pitchFamily="49" charset="-128"/>
                <a:cs typeface="Arial" panose="020B0604020202020204" pitchFamily="34" charset="0"/>
              </a:rPr>
              <a:t>Does the long-term use of the same expert impact objectivity?</a:t>
            </a:r>
          </a:p>
        </p:txBody>
      </p:sp>
      <p:pic>
        <p:nvPicPr>
          <p:cNvPr id="9" name="Picture 14" descr="Light Bulb ideas Concept vector eps 10 in white background  ideas stock illustrations">
            <a:extLst>
              <a:ext uri="{FF2B5EF4-FFF2-40B4-BE49-F238E27FC236}">
                <a16:creationId xmlns:a16="http://schemas.microsoft.com/office/drawing/2014/main" id="{18A71C27-83F6-F935-3EC7-A3E29599DF4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9367934" y="2149442"/>
            <a:ext cx="2677492" cy="2724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40569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dirty="0">
                <a:latin typeface="+mj-lt"/>
              </a:rPr>
              <a:t>Preparers/TCWG – Observation</a:t>
            </a: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3" name="Content Placeholder 2">
            <a:extLst>
              <a:ext uri="{FF2B5EF4-FFF2-40B4-BE49-F238E27FC236}">
                <a16:creationId xmlns:a16="http://schemas.microsoft.com/office/drawing/2014/main" id="{F3F031A4-B998-4BEE-0E37-17645732835D}"/>
              </a:ext>
            </a:extLst>
          </p:cNvPr>
          <p:cNvSpPr txBox="1">
            <a:spLocks/>
          </p:cNvSpPr>
          <p:nvPr/>
        </p:nvSpPr>
        <p:spPr>
          <a:xfrm>
            <a:off x="682954" y="2976833"/>
            <a:ext cx="7481331" cy="90433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Evaluation of an external expert’s CCO should be continuous</a:t>
            </a:r>
            <a:endParaRPr lang="en-US"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pic>
        <p:nvPicPr>
          <p:cNvPr id="9" name="Picture 14" descr="Light Bulb ideas Concept vector eps 10 in white background  ideas stock illustrations">
            <a:extLst>
              <a:ext uri="{FF2B5EF4-FFF2-40B4-BE49-F238E27FC236}">
                <a16:creationId xmlns:a16="http://schemas.microsoft.com/office/drawing/2014/main" id="{18A71C27-83F6-F935-3EC7-A3E29599DF4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9134672" y="2158773"/>
            <a:ext cx="2677492" cy="2724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437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7" name="Rectangle 6">
            <a:extLst>
              <a:ext uri="{FF2B5EF4-FFF2-40B4-BE49-F238E27FC236}">
                <a16:creationId xmlns:a16="http://schemas.microsoft.com/office/drawing/2014/main" id="{ADC3B7E9-99E0-4D1B-93AE-4879B4302DD4}"/>
              </a:ext>
            </a:extLst>
          </p:cNvPr>
          <p:cNvSpPr/>
          <p:nvPr/>
        </p:nvSpPr>
        <p:spPr>
          <a:xfrm>
            <a:off x="838200" y="1537644"/>
            <a:ext cx="6238658" cy="50012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marR="0" lvl="0" indent="-457200" algn="just" defTabSz="914400" rtl="0" eaLnBrk="1" fontAlgn="auto" latinLnBrk="0" hangingPunct="1">
              <a:lnSpc>
                <a:spcPct val="100000"/>
              </a:lnSpc>
              <a:spcBef>
                <a:spcPts val="1200"/>
              </a:spcBef>
              <a:spcAft>
                <a:spcPts val="600"/>
              </a:spcAft>
              <a:buClrTx/>
              <a:buSzTx/>
              <a:buFont typeface="+mj-lt"/>
              <a:buAutoNum type="arabicPeriod"/>
              <a:tabLst/>
              <a:defRPr/>
            </a:pPr>
            <a:endParaRPr kumimoji="0" lang="en-US" sz="22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normAutofit/>
          </a:bodyPr>
          <a:lstStyle/>
          <a:p>
            <a:r>
              <a:rPr lang="en-US" dirty="0">
                <a:latin typeface="+mj-lt"/>
              </a:rPr>
              <a:t>Definitions – Key Themes </a:t>
            </a:r>
            <a:r>
              <a:rPr lang="en-US" sz="2000" dirty="0">
                <a:latin typeface="+mj-lt"/>
              </a:rPr>
              <a:t>(1/2)</a:t>
            </a:r>
          </a:p>
        </p:txBody>
      </p:sp>
      <p:sp>
        <p:nvSpPr>
          <p:cNvPr id="6" name="Content Placeholder 2">
            <a:extLst>
              <a:ext uri="{FF2B5EF4-FFF2-40B4-BE49-F238E27FC236}">
                <a16:creationId xmlns:a16="http://schemas.microsoft.com/office/drawing/2014/main" id="{CDE98AA5-B077-D644-CF81-520E1089535C}"/>
              </a:ext>
            </a:extLst>
          </p:cNvPr>
          <p:cNvSpPr txBox="1">
            <a:spLocks/>
          </p:cNvSpPr>
          <p:nvPr/>
        </p:nvSpPr>
        <p:spPr>
          <a:xfrm>
            <a:off x="724149" y="1339987"/>
            <a:ext cx="9586913" cy="4744894"/>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0" lvl="1" indent="0" algn="just">
              <a:lnSpc>
                <a:spcPct val="100000"/>
              </a:lnSpc>
              <a:spcBef>
                <a:spcPts val="600"/>
              </a:spcBef>
              <a:spcAft>
                <a:spcPts val="600"/>
              </a:spcAft>
              <a:buClr>
                <a:schemeClr val="accent5"/>
              </a:buClr>
              <a:buNone/>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Overall Comments </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Definitions should be aligned in both ED ISSA 5000 and ISA 620 (e.g., ED ISSA 5000 does not define external expert, and the definition of expert and expertise are different from the proposals) </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Should include a definition of competence which is distinguished from expertise (e.g., ED ISSA 5000 para A66)</a:t>
            </a:r>
          </a:p>
          <a:p>
            <a:pPr marL="0" lvl="1" indent="0" algn="just">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0" lvl="1" indent="0" algn="just">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828552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7" name="Rectangle 6">
            <a:extLst>
              <a:ext uri="{FF2B5EF4-FFF2-40B4-BE49-F238E27FC236}">
                <a16:creationId xmlns:a16="http://schemas.microsoft.com/office/drawing/2014/main" id="{ADC3B7E9-99E0-4D1B-93AE-4879B4302DD4}"/>
              </a:ext>
            </a:extLst>
          </p:cNvPr>
          <p:cNvSpPr/>
          <p:nvPr/>
        </p:nvSpPr>
        <p:spPr>
          <a:xfrm>
            <a:off x="838200" y="1537644"/>
            <a:ext cx="6238658" cy="50012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marR="0" lvl="0" indent="-457200" algn="just" defTabSz="914400" rtl="0" eaLnBrk="1" fontAlgn="auto" latinLnBrk="0" hangingPunct="1">
              <a:lnSpc>
                <a:spcPct val="100000"/>
              </a:lnSpc>
              <a:spcBef>
                <a:spcPts val="1200"/>
              </a:spcBef>
              <a:spcAft>
                <a:spcPts val="600"/>
              </a:spcAft>
              <a:buClrTx/>
              <a:buSzTx/>
              <a:buFont typeface="+mj-lt"/>
              <a:buAutoNum type="arabicPeriod"/>
              <a:tabLst/>
              <a:defRPr/>
            </a:pPr>
            <a:endParaRPr kumimoji="0" lang="en-US" sz="22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normAutofit/>
          </a:bodyPr>
          <a:lstStyle/>
          <a:p>
            <a:r>
              <a:rPr lang="en-US" dirty="0">
                <a:latin typeface="+mj-lt"/>
              </a:rPr>
              <a:t>Definitions – Key Themes </a:t>
            </a:r>
            <a:r>
              <a:rPr lang="en-US" sz="2000" dirty="0">
                <a:latin typeface="+mj-lt"/>
              </a:rPr>
              <a:t>(2/2)</a:t>
            </a:r>
          </a:p>
        </p:txBody>
      </p:sp>
      <p:sp>
        <p:nvSpPr>
          <p:cNvPr id="6" name="Content Placeholder 2">
            <a:extLst>
              <a:ext uri="{FF2B5EF4-FFF2-40B4-BE49-F238E27FC236}">
                <a16:creationId xmlns:a16="http://schemas.microsoft.com/office/drawing/2014/main" id="{CDE98AA5-B077-D644-CF81-520E1089535C}"/>
              </a:ext>
            </a:extLst>
          </p:cNvPr>
          <p:cNvSpPr txBox="1">
            <a:spLocks/>
          </p:cNvSpPr>
          <p:nvPr/>
        </p:nvSpPr>
        <p:spPr>
          <a:xfrm>
            <a:off x="714819" y="1237350"/>
            <a:ext cx="9586913" cy="4744894"/>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lnSpc>
                <a:spcPct val="100000"/>
              </a:lnSpc>
              <a:spcBef>
                <a:spcPts val="600"/>
              </a:spcBef>
              <a:spcAft>
                <a:spcPts val="600"/>
              </a:spcAft>
              <a:buClr>
                <a:schemeClr val="accent5"/>
              </a:buClr>
              <a:buNone/>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Comments re Expertise</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Should include “experience” for the definition of expertise, in particular since emerging fields might not yet have defined academic curriculum or qualifications to meet “knowledge and skills”</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Conflicts with ISA 620 definition of expertise and this would create challenges for inter-operability and there is not sufficient pervasive reason for the misalignment </a:t>
            </a:r>
          </a:p>
          <a:p>
            <a:pPr marL="0" lvl="1" indent="0" algn="just">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0" lvl="1" indent="0" algn="just">
              <a:lnSpc>
                <a:spcPct val="100000"/>
              </a:lnSpc>
              <a:spcBef>
                <a:spcPts val="600"/>
              </a:spcBef>
              <a:spcAft>
                <a:spcPts val="600"/>
              </a:spcAft>
              <a:buClr>
                <a:schemeClr val="accent5"/>
              </a:buClr>
              <a:buNone/>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Comments re External Experts</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Further guidance on whether subcontractors used to bring on specific expertise (i.e., in a NAS engagement) are external experts or engagement team members</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Challenging for PAs to classify experts according to the Code’s intricate definitions of engagement team members, audit team members, external expert, internal expert</a:t>
            </a: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0" lvl="1" indent="0" algn="just">
              <a:lnSpc>
                <a:spcPct val="100000"/>
              </a:lnSpc>
              <a:spcBef>
                <a:spcPts val="600"/>
              </a:spcBef>
              <a:spcAft>
                <a:spcPts val="600"/>
              </a:spcAft>
              <a:buClr>
                <a:schemeClr val="accent5"/>
              </a:buClr>
              <a:buNone/>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Overall Comments </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Definitions should be aligned in both ED ISSA 5000 and ISA 620 (e.g., ED ISSA 5000 does not define external expert, and the definition of expert and expertise are different from the proposals) </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Should include a definition of competence which is distinguished from expertise (e.g., ED ISSA 5000 para A66)</a:t>
            </a:r>
          </a:p>
          <a:p>
            <a:pPr marL="0" lvl="1" indent="0" algn="just">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0" lvl="1" indent="0" algn="just">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881629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7" name="Rectangle 6">
            <a:extLst>
              <a:ext uri="{FF2B5EF4-FFF2-40B4-BE49-F238E27FC236}">
                <a16:creationId xmlns:a16="http://schemas.microsoft.com/office/drawing/2014/main" id="{ADC3B7E9-99E0-4D1B-93AE-4879B4302DD4}"/>
              </a:ext>
            </a:extLst>
          </p:cNvPr>
          <p:cNvSpPr/>
          <p:nvPr/>
        </p:nvSpPr>
        <p:spPr>
          <a:xfrm>
            <a:off x="838200" y="1537644"/>
            <a:ext cx="6238658" cy="50012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marR="0" lvl="0" indent="-457200" algn="just" defTabSz="914400" rtl="0" eaLnBrk="1" fontAlgn="auto" latinLnBrk="0" hangingPunct="1">
              <a:lnSpc>
                <a:spcPct val="100000"/>
              </a:lnSpc>
              <a:spcBef>
                <a:spcPts val="1200"/>
              </a:spcBef>
              <a:spcAft>
                <a:spcPts val="600"/>
              </a:spcAft>
              <a:buClrTx/>
              <a:buSzTx/>
              <a:buFont typeface="+mj-lt"/>
              <a:buAutoNum type="arabicPeriod"/>
              <a:tabLst/>
              <a:defRPr/>
            </a:pPr>
            <a:endParaRPr kumimoji="0" lang="en-US" sz="22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normAutofit/>
          </a:bodyPr>
          <a:lstStyle/>
          <a:p>
            <a:r>
              <a:rPr lang="en-US" dirty="0">
                <a:latin typeface="+mj-lt"/>
              </a:rPr>
              <a:t>Objectivity – Key Themes </a:t>
            </a:r>
            <a:r>
              <a:rPr lang="en-US" sz="2000" dirty="0">
                <a:latin typeface="+mj-lt"/>
              </a:rPr>
              <a:t>(1/2)</a:t>
            </a:r>
          </a:p>
        </p:txBody>
      </p:sp>
      <p:sp>
        <p:nvSpPr>
          <p:cNvPr id="6" name="Content Placeholder 2">
            <a:extLst>
              <a:ext uri="{FF2B5EF4-FFF2-40B4-BE49-F238E27FC236}">
                <a16:creationId xmlns:a16="http://schemas.microsoft.com/office/drawing/2014/main" id="{CDE98AA5-B077-D644-CF81-520E1089535C}"/>
              </a:ext>
            </a:extLst>
          </p:cNvPr>
          <p:cNvSpPr txBox="1">
            <a:spLocks/>
          </p:cNvSpPr>
          <p:nvPr/>
        </p:nvSpPr>
        <p:spPr>
          <a:xfrm>
            <a:off x="714818" y="1256011"/>
            <a:ext cx="10515600" cy="4744894"/>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lnSpc>
                <a:spcPct val="100000"/>
              </a:lnSpc>
              <a:spcBef>
                <a:spcPts val="600"/>
              </a:spcBef>
              <a:spcAft>
                <a:spcPts val="600"/>
              </a:spcAft>
              <a:buClr>
                <a:schemeClr val="accent5"/>
              </a:buClr>
              <a:buNone/>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Comments re Proposed Objectivity Requirements for Audit/Assurance Engagements</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Will create challenges for external experts to gather the information required as they do not have monitoring systems in place, potentially creating barriers for experts to accept engagements</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Are overly prescriptive, complex and onerous, and it will be challenging for the PA to rely on the completeness and accuracy of the information supplied by the external expert</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Encroaches on remit of IAASB as the proposals seem to directly affect whether sufficient appropriate evidence is obtained and goes beyond the requirements of the ISA 620, ISAE 3000 (Revised), and ED ISSA 5000</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Will have unintended consequences not in the public interest for SMPs as it will limit their ability to use experts by introducing excessive administrative burden and costs</a:t>
            </a:r>
          </a:p>
          <a:p>
            <a:pPr marL="628650" lvl="1" indent="-628650"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Binary nature of CCO test will negatively impact the development and quality of sustainability reporting and assurance as experts in this space are already scare yet needed to better understand issues</a:t>
            </a:r>
          </a:p>
          <a:p>
            <a:pPr marL="0" lvl="1" indent="0" algn="just">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0" lvl="1" indent="0" algn="just">
              <a:lnSpc>
                <a:spcPct val="100000"/>
              </a:lnSpc>
              <a:spcBef>
                <a:spcPts val="600"/>
              </a:spcBef>
              <a:spcAft>
                <a:spcPts val="600"/>
              </a:spcAft>
              <a:buClr>
                <a:schemeClr val="accent5"/>
              </a:buClr>
              <a:buNone/>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Comments re Suggested Approach for Objectivity Evaluation for Audit/Assurance Engagements</a:t>
            </a:r>
          </a:p>
          <a:p>
            <a:pPr marL="631825" lvl="1" indent="-631825"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Objectivity is a fundamental principle and thus should be evaluated in accordance with the conceptual framework by identifying threats (e.g., as set out in the list of independence attributes) and then by applying safeguards to reduce the threats</a:t>
            </a:r>
          </a:p>
          <a:p>
            <a:pPr marL="631825" lvl="1" indent="-631825"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Should include a sliding scale as how a PA might apply the factors based on the facts and circumstances such as how significant the expert’s work is in context of the audit</a:t>
            </a:r>
          </a:p>
          <a:p>
            <a:pPr marL="0" lvl="1" indent="0" algn="just">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303632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7" name="Rectangle 6">
            <a:extLst>
              <a:ext uri="{FF2B5EF4-FFF2-40B4-BE49-F238E27FC236}">
                <a16:creationId xmlns:a16="http://schemas.microsoft.com/office/drawing/2014/main" id="{ADC3B7E9-99E0-4D1B-93AE-4879B4302DD4}"/>
              </a:ext>
            </a:extLst>
          </p:cNvPr>
          <p:cNvSpPr/>
          <p:nvPr/>
        </p:nvSpPr>
        <p:spPr>
          <a:xfrm>
            <a:off x="838200" y="1537644"/>
            <a:ext cx="6238658" cy="50012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marR="0" lvl="0" indent="-457200" algn="just" defTabSz="914400" rtl="0" eaLnBrk="1" fontAlgn="auto" latinLnBrk="0" hangingPunct="1">
              <a:lnSpc>
                <a:spcPct val="100000"/>
              </a:lnSpc>
              <a:spcBef>
                <a:spcPts val="1200"/>
              </a:spcBef>
              <a:spcAft>
                <a:spcPts val="600"/>
              </a:spcAft>
              <a:buClrTx/>
              <a:buSzTx/>
              <a:buFont typeface="+mj-lt"/>
              <a:buAutoNum type="arabicPeriod"/>
              <a:tabLst/>
              <a:defRPr/>
            </a:pPr>
            <a:endParaRPr kumimoji="0" lang="en-US" sz="22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normAutofit/>
          </a:bodyPr>
          <a:lstStyle/>
          <a:p>
            <a:r>
              <a:rPr lang="en-US" dirty="0">
                <a:latin typeface="+mj-lt"/>
              </a:rPr>
              <a:t>Objectivity – Key Themes </a:t>
            </a:r>
            <a:r>
              <a:rPr lang="en-US" sz="2000" dirty="0">
                <a:latin typeface="+mj-lt"/>
              </a:rPr>
              <a:t>(2/2)</a:t>
            </a:r>
          </a:p>
        </p:txBody>
      </p:sp>
      <p:sp>
        <p:nvSpPr>
          <p:cNvPr id="6" name="Content Placeholder 2">
            <a:extLst>
              <a:ext uri="{FF2B5EF4-FFF2-40B4-BE49-F238E27FC236}">
                <a16:creationId xmlns:a16="http://schemas.microsoft.com/office/drawing/2014/main" id="{CDE98AA5-B077-D644-CF81-520E1089535C}"/>
              </a:ext>
            </a:extLst>
          </p:cNvPr>
          <p:cNvSpPr txBox="1">
            <a:spLocks/>
          </p:cNvSpPr>
          <p:nvPr/>
        </p:nvSpPr>
        <p:spPr>
          <a:xfrm>
            <a:off x="733479" y="1999605"/>
            <a:ext cx="10515600" cy="2858789"/>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lnSpc>
                <a:spcPct val="100000"/>
              </a:lnSpc>
              <a:spcBef>
                <a:spcPts val="600"/>
              </a:spcBef>
              <a:spcAft>
                <a:spcPts val="600"/>
              </a:spcAft>
              <a:buClr>
                <a:schemeClr val="accent5"/>
              </a:buClr>
              <a:buNone/>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Comments re Suggested Approach for Objectivity Evaluation for Audit/Assurance Engagements</a:t>
            </a:r>
          </a:p>
          <a:p>
            <a:pPr marL="631825" lvl="1" indent="-631825"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Objectivity is a fundamental principle and thus should be evaluated in accordance with the conceptual framework by identifying threats (e.g., as set out in the list of independence attributes) and then by applying safeguards to reduce the threats</a:t>
            </a:r>
          </a:p>
          <a:p>
            <a:pPr marL="631825" lvl="1" indent="-631825" algn="just">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Should include a sliding scale as how a PA might apply the factors based on the facts and circumstances such as how significant the expert’s work is in context of the audit</a:t>
            </a:r>
          </a:p>
          <a:p>
            <a:pPr marL="0" lvl="1" indent="0" algn="just">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gn="just">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271369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dirty="0">
                <a:latin typeface="+mj-lt"/>
              </a:rPr>
              <a:t>Experts ED – Review of H1 2024</a:t>
            </a:r>
          </a:p>
        </p:txBody>
      </p:sp>
      <p:sp>
        <p:nvSpPr>
          <p:cNvPr id="3" name="Content Placeholder 2">
            <a:extLst>
              <a:ext uri="{FF2B5EF4-FFF2-40B4-BE49-F238E27FC236}">
                <a16:creationId xmlns:a16="http://schemas.microsoft.com/office/drawing/2014/main" id="{18AEB346-1617-4C6E-A1DA-0B8392BF9F49}"/>
              </a:ext>
            </a:extLst>
          </p:cNvPr>
          <p:cNvSpPr>
            <a:spLocks noGrp="1"/>
          </p:cNvSpPr>
          <p:nvPr>
            <p:ph idx="1"/>
          </p:nvPr>
        </p:nvSpPr>
        <p:spPr>
          <a:xfrm>
            <a:off x="468349" y="1286480"/>
            <a:ext cx="6333667" cy="5342313"/>
          </a:xfrm>
        </p:spPr>
        <p:txBody>
          <a:bodyPr>
            <a:noAutofit/>
          </a:bodyPr>
          <a:lstStyle/>
          <a:p>
            <a:pPr marL="0" lvl="1" indent="0" algn="just">
              <a:lnSpc>
                <a:spcPct val="100000"/>
              </a:lnSpc>
              <a:spcBef>
                <a:spcPts val="600"/>
              </a:spcBef>
              <a:spcAft>
                <a:spcPts val="600"/>
              </a:spcAft>
              <a:buNone/>
            </a:pPr>
            <a:r>
              <a:rPr lang="en-US" sz="2200" dirty="0">
                <a:solidFill>
                  <a:schemeClr val="tx1"/>
                </a:solidFill>
                <a:latin typeface="Arial" panose="020B0604020202020204" pitchFamily="34" charset="0"/>
                <a:ea typeface="MS Mincho" panose="02020609040205080304" pitchFamily="49" charset="-128"/>
                <a:cs typeface="Arial" panose="020B0604020202020204" pitchFamily="34" charset="0"/>
              </a:rPr>
              <a:t>ED Released January 29, with Sustainability ED</a:t>
            </a:r>
          </a:p>
          <a:p>
            <a:pPr marL="346075" lvl="1" indent="-346075" algn="just">
              <a:lnSpc>
                <a:spcPct val="100000"/>
              </a:lnSpc>
              <a:spcBef>
                <a:spcPts val="1800"/>
              </a:spcBef>
              <a:spcAft>
                <a:spcPts val="600"/>
              </a:spcAft>
              <a:buFont typeface="Arial" panose="020B0604020202020204" pitchFamily="34" charset="0"/>
              <a:buChar char="•"/>
            </a:pPr>
            <a:r>
              <a:rPr lang="en-US" sz="1800" dirty="0">
                <a:solidFill>
                  <a:schemeClr val="tx1"/>
                </a:solidFill>
                <a:latin typeface="Arial" panose="020B0604020202020204" pitchFamily="34" charset="0"/>
                <a:ea typeface="MS Mincho" panose="02020609040205080304" pitchFamily="49" charset="-128"/>
                <a:cs typeface="Arial" panose="020B0604020202020204" pitchFamily="34" charset="0"/>
              </a:rPr>
              <a:t>Feb/Mar – Webinar(s) held</a:t>
            </a:r>
          </a:p>
          <a:p>
            <a:pPr marL="803275" lvl="2" indent="-346075" algn="just">
              <a:lnSpc>
                <a:spcPct val="100000"/>
              </a:lnSpc>
              <a:spcBef>
                <a:spcPts val="6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IESBA Global Webinar </a:t>
            </a:r>
          </a:p>
          <a:p>
            <a:pPr marL="803275" lvl="2" indent="-346075" algn="just">
              <a:lnSpc>
                <a:spcPct val="100000"/>
              </a:lnSpc>
              <a:spcBef>
                <a:spcPts val="6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UNCTAD International Standards of Accounting and Reporting and UNCTAD African Regional Partnership </a:t>
            </a:r>
            <a:r>
              <a:rPr lang="en-US" sz="1000" dirty="0">
                <a:solidFill>
                  <a:schemeClr val="tx1"/>
                </a:solidFill>
                <a:latin typeface="Arial" panose="020B0604020202020204" pitchFamily="34" charset="0"/>
                <a:ea typeface="MS Mincho" panose="02020609040205080304" pitchFamily="49" charset="-128"/>
                <a:cs typeface="Arial" panose="020B0604020202020204" pitchFamily="34" charset="0"/>
              </a:rPr>
              <a:t>(w/ Sustainability)</a:t>
            </a:r>
          </a:p>
          <a:p>
            <a:pPr marL="803275" lvl="2" indent="-346075" algn="just">
              <a:lnSpc>
                <a:spcPct val="100000"/>
              </a:lnSpc>
              <a:spcBef>
                <a:spcPts val="6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South African Institute of Chartered Accountants </a:t>
            </a:r>
            <a:r>
              <a:rPr lang="en-US" sz="1000" dirty="0">
                <a:solidFill>
                  <a:schemeClr val="tx1"/>
                </a:solidFill>
                <a:latin typeface="Arial" panose="020B0604020202020204" pitchFamily="34" charset="0"/>
                <a:ea typeface="MS Mincho" panose="02020609040205080304" pitchFamily="49" charset="-128"/>
                <a:cs typeface="Arial" panose="020B0604020202020204" pitchFamily="34" charset="0"/>
              </a:rPr>
              <a:t>(w/ Sustainability)</a:t>
            </a:r>
          </a:p>
          <a:p>
            <a:pPr marL="346075" lvl="1" indent="-346075" algn="just">
              <a:lnSpc>
                <a:spcPct val="100000"/>
              </a:lnSpc>
              <a:spcBef>
                <a:spcPts val="1800"/>
              </a:spcBef>
              <a:spcAft>
                <a:spcPts val="600"/>
              </a:spcAft>
              <a:buFont typeface="Arial" panose="020B0604020202020204" pitchFamily="34" charset="0"/>
              <a:buChar char="•"/>
            </a:pPr>
            <a:r>
              <a:rPr lang="en-US" sz="1800" dirty="0">
                <a:solidFill>
                  <a:schemeClr val="tx1"/>
                </a:solidFill>
                <a:latin typeface="Arial" panose="020B0604020202020204" pitchFamily="34" charset="0"/>
                <a:ea typeface="MS Mincho" panose="02020609040205080304" pitchFamily="49" charset="-128"/>
                <a:cs typeface="Arial" panose="020B0604020202020204" pitchFamily="34" charset="0"/>
              </a:rPr>
              <a:t>Apr – Outreach with Preparers/TCWG and Regulator </a:t>
            </a:r>
          </a:p>
          <a:p>
            <a:pPr marL="801688" lvl="1" indent="-346075" algn="just">
              <a:lnSpc>
                <a:spcPct val="100000"/>
              </a:lnSpc>
              <a:spcBef>
                <a:spcPts val="18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Seminar w/ CPA Canada Public Trust Committee, and Sustainability Advisory Committee </a:t>
            </a:r>
            <a:r>
              <a:rPr lang="en-US" sz="1000" dirty="0">
                <a:solidFill>
                  <a:schemeClr val="tx1"/>
                </a:solidFill>
                <a:latin typeface="Arial" panose="020B0604020202020204" pitchFamily="34" charset="0"/>
                <a:ea typeface="MS Mincho" panose="02020609040205080304" pitchFamily="49" charset="-128"/>
                <a:cs typeface="Arial" panose="020B0604020202020204" pitchFamily="34" charset="0"/>
              </a:rPr>
              <a:t>(w/ Sustainability)</a:t>
            </a:r>
          </a:p>
          <a:p>
            <a:pPr marL="801688" lvl="1" indent="-346075" algn="just">
              <a:lnSpc>
                <a:spcPct val="100000"/>
              </a:lnSpc>
              <a:spcBef>
                <a:spcPts val="18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IFIAR Standards Coordination Working Group </a:t>
            </a:r>
            <a:r>
              <a:rPr lang="en-US" sz="1000" dirty="0">
                <a:solidFill>
                  <a:schemeClr val="tx1"/>
                </a:solidFill>
                <a:latin typeface="Arial" panose="020B0604020202020204" pitchFamily="34" charset="0"/>
                <a:ea typeface="MS Mincho" panose="02020609040205080304" pitchFamily="49" charset="-128"/>
                <a:cs typeface="Arial" panose="020B0604020202020204" pitchFamily="34" charset="0"/>
              </a:rPr>
              <a:t>(w/ Sustainability)</a:t>
            </a:r>
          </a:p>
          <a:p>
            <a:pPr marL="346075" lvl="1" indent="-346075" algn="just">
              <a:lnSpc>
                <a:spcPct val="100000"/>
              </a:lnSpc>
              <a:spcBef>
                <a:spcPts val="1800"/>
              </a:spcBef>
              <a:spcAft>
                <a:spcPts val="600"/>
              </a:spcAft>
              <a:buFont typeface="Arial" panose="020B0604020202020204" pitchFamily="34" charset="0"/>
              <a:buChar char="•"/>
            </a:pPr>
            <a:r>
              <a:rPr lang="en-US" sz="1800" dirty="0">
                <a:solidFill>
                  <a:schemeClr val="tx1"/>
                </a:solidFill>
                <a:latin typeface="Arial" panose="020B0604020202020204" pitchFamily="34" charset="0"/>
                <a:ea typeface="MS Mincho" panose="02020609040205080304" pitchFamily="49" charset="-128"/>
                <a:cs typeface="Arial" panose="020B0604020202020204" pitchFamily="34" charset="0"/>
              </a:rPr>
              <a:t>Apr – Outreach with Investors</a:t>
            </a:r>
          </a:p>
          <a:p>
            <a:pPr marL="803275" lvl="2" indent="-346075" algn="just">
              <a:lnSpc>
                <a:spcPct val="100000"/>
              </a:lnSpc>
              <a:spcBef>
                <a:spcPts val="6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6 virtual meetings with 21 individuals from 14 investor organizations</a:t>
            </a:r>
          </a:p>
          <a:p>
            <a:pPr marL="803275" lvl="2" indent="-346075" algn="just">
              <a:lnSpc>
                <a:spcPct val="100000"/>
              </a:lnSpc>
              <a:spcBef>
                <a:spcPts val="600"/>
              </a:spcBef>
              <a:spcAft>
                <a:spcPts val="600"/>
              </a:spcAft>
              <a:buFont typeface="Arial" panose="020B0604020202020204" pitchFamily="34" charset="0"/>
              <a:buChar char="•"/>
            </a:pPr>
            <a:endPar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6" name="Picture 5">
            <a:extLst>
              <a:ext uri="{FF2B5EF4-FFF2-40B4-BE49-F238E27FC236}">
                <a16:creationId xmlns:a16="http://schemas.microsoft.com/office/drawing/2014/main" id="{7F9BAA7C-E745-9EDC-7494-C88EF552FDB5}"/>
              </a:ext>
            </a:extLst>
          </p:cNvPr>
          <p:cNvPicPr>
            <a:picLocks noChangeAspect="1"/>
          </p:cNvPicPr>
          <p:nvPr/>
        </p:nvPicPr>
        <p:blipFill>
          <a:blip r:embed="rId3"/>
          <a:stretch>
            <a:fillRect/>
          </a:stretch>
        </p:blipFill>
        <p:spPr>
          <a:xfrm>
            <a:off x="8009110" y="1800809"/>
            <a:ext cx="3250190" cy="40219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910707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465723" y="0"/>
            <a:ext cx="10515600" cy="1068518"/>
          </a:xfrm>
        </p:spPr>
        <p:txBody>
          <a:bodyPr>
            <a:normAutofit/>
          </a:bodyPr>
          <a:lstStyle/>
          <a:p>
            <a:r>
              <a:rPr lang="en-US" dirty="0">
                <a:latin typeface="+mj-lt"/>
              </a:rPr>
              <a:t>Other Suggestions/ Observations </a:t>
            </a:r>
            <a:r>
              <a:rPr lang="en-US" sz="2000" dirty="0">
                <a:latin typeface="+mj-lt"/>
              </a:rPr>
              <a:t>(1/2)</a:t>
            </a:r>
          </a:p>
        </p:txBody>
      </p:sp>
      <p:sp>
        <p:nvSpPr>
          <p:cNvPr id="6" name="Content Placeholder 2">
            <a:extLst>
              <a:ext uri="{FF2B5EF4-FFF2-40B4-BE49-F238E27FC236}">
                <a16:creationId xmlns:a16="http://schemas.microsoft.com/office/drawing/2014/main" id="{CDE98AA5-B077-D644-CF81-520E1089535C}"/>
              </a:ext>
            </a:extLst>
          </p:cNvPr>
          <p:cNvSpPr txBox="1">
            <a:spLocks/>
          </p:cNvSpPr>
          <p:nvPr/>
        </p:nvSpPr>
        <p:spPr>
          <a:xfrm>
            <a:off x="580636" y="1797187"/>
            <a:ext cx="9692368" cy="3903817"/>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ct val="100000"/>
              </a:lnSpc>
              <a:spcBef>
                <a:spcPts val="600"/>
              </a:spcBef>
              <a:spcAft>
                <a:spcPts val="600"/>
              </a:spcAft>
              <a:buClr>
                <a:schemeClr val="accent5"/>
              </a:buClr>
              <a:buFont typeface="+mj-lt"/>
              <a:buAutoNum type="arabicPeriod"/>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Scope</a:t>
            </a:r>
          </a:p>
          <a:p>
            <a:pPr marL="628650" lvl="1" indent="-628650">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A view that scope should not be limited to “external experts” only as it misaligns with ISA 620 and ED ISSA 5000</a:t>
            </a:r>
          </a:p>
          <a:p>
            <a:pPr marL="0" lvl="1" indent="0">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342900" lvl="1" indent="-342900">
              <a:lnSpc>
                <a:spcPct val="100000"/>
              </a:lnSpc>
              <a:spcBef>
                <a:spcPts val="600"/>
              </a:spcBef>
              <a:spcAft>
                <a:spcPts val="600"/>
              </a:spcAft>
              <a:buClr>
                <a:schemeClr val="accent5"/>
              </a:buClr>
              <a:buFont typeface="+mj-lt"/>
              <a:buAutoNum type="arabicPeriod" startAt="2"/>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Concerns over</a:t>
            </a:r>
          </a:p>
          <a:p>
            <a:pPr marL="628650" lvl="1" indent="-628650">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How the provisions would apply to non-PA practitioners using external experts </a:t>
            </a:r>
          </a:p>
          <a:p>
            <a:pPr marL="628650" lvl="1" indent="-628650">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Whether PAIBs can influence what is included in the terms of engagement, because depending on their role at the employing organization, they will only sometimes be able to agree on the terms of engagement with the expert</a:t>
            </a:r>
          </a:p>
          <a:p>
            <a:pPr marL="0" lvl="1" indent="0">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42897879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465723" y="0"/>
            <a:ext cx="10515600" cy="1068518"/>
          </a:xfrm>
        </p:spPr>
        <p:txBody>
          <a:bodyPr>
            <a:normAutofit/>
          </a:bodyPr>
          <a:lstStyle/>
          <a:p>
            <a:r>
              <a:rPr lang="en-US" dirty="0">
                <a:latin typeface="+mj-lt"/>
              </a:rPr>
              <a:t>Other Suggestions/ Observations </a:t>
            </a:r>
            <a:r>
              <a:rPr lang="en-US" sz="2000" dirty="0">
                <a:latin typeface="+mj-lt"/>
              </a:rPr>
              <a:t>(2/2)</a:t>
            </a:r>
          </a:p>
        </p:txBody>
      </p:sp>
      <p:sp>
        <p:nvSpPr>
          <p:cNvPr id="8" name="Content Placeholder 2">
            <a:extLst>
              <a:ext uri="{FF2B5EF4-FFF2-40B4-BE49-F238E27FC236}">
                <a16:creationId xmlns:a16="http://schemas.microsoft.com/office/drawing/2014/main" id="{0F191950-0249-3F4F-5F9B-91B4361D760B}"/>
              </a:ext>
            </a:extLst>
          </p:cNvPr>
          <p:cNvSpPr txBox="1">
            <a:spLocks/>
          </p:cNvSpPr>
          <p:nvPr/>
        </p:nvSpPr>
        <p:spPr>
          <a:xfrm>
            <a:off x="595604" y="1563922"/>
            <a:ext cx="9386596" cy="4435662"/>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ct val="100000"/>
              </a:lnSpc>
              <a:spcBef>
                <a:spcPts val="600"/>
              </a:spcBef>
              <a:spcAft>
                <a:spcPts val="600"/>
              </a:spcAft>
              <a:buClr>
                <a:schemeClr val="accent5"/>
              </a:buClr>
              <a:buFont typeface="+mj-lt"/>
              <a:buAutoNum type="arabicPeriod" startAt="3"/>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Proposals should</a:t>
            </a:r>
          </a:p>
          <a:p>
            <a:pPr marL="628650" lvl="1" indent="-628650">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Clarify the PA is still responsible to evaluate an external expert’s CCO even if there is limited information</a:t>
            </a:r>
          </a:p>
          <a:p>
            <a:pPr marL="628650" lvl="1" indent="-628650">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Require the terms of engagement to be agreed in writing </a:t>
            </a:r>
          </a:p>
          <a:p>
            <a:pPr marL="628650" lvl="1" indent="-628650">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Require documentation to facilitate consistent implementation and enforcement</a:t>
            </a:r>
          </a:p>
          <a:p>
            <a:pPr marL="0" lvl="1" indent="0">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342900" lvl="1" indent="-342900">
              <a:lnSpc>
                <a:spcPct val="100000"/>
              </a:lnSpc>
              <a:spcBef>
                <a:spcPts val="600"/>
              </a:spcBef>
              <a:spcAft>
                <a:spcPts val="600"/>
              </a:spcAft>
              <a:buClr>
                <a:schemeClr val="accent5"/>
              </a:buClr>
              <a:buFont typeface="+mj-lt"/>
              <a:buAutoNum type="arabicPeriod" startAt="4"/>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Additional guidance re</a:t>
            </a:r>
          </a:p>
          <a:p>
            <a:pPr marL="628650" lvl="1" indent="-628650">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“Opinion shopping”</a:t>
            </a:r>
          </a:p>
          <a:p>
            <a:pPr marL="628650" lvl="1" indent="-628650">
              <a:lnSpc>
                <a:spcPct val="100000"/>
              </a:lnSpc>
              <a:spcBef>
                <a:spcPts val="600"/>
              </a:spcBef>
              <a:spcAft>
                <a:spcPts val="600"/>
              </a:spcAft>
              <a:buClr>
                <a:schemeClr val="accent5"/>
              </a:buClr>
              <a:buFont typeface="Wingdings" panose="05000000000000000000" pitchFamily="2" charset="2"/>
              <a:buChar char="§"/>
            </a:pPr>
            <a:r>
              <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rPr>
              <a:t>How using more than one expert increases/decreases level of threats</a:t>
            </a:r>
          </a:p>
          <a:p>
            <a:pPr marL="0" lvl="1" indent="0">
              <a:lnSpc>
                <a:spcPct val="100000"/>
              </a:lnSpc>
              <a:spcBef>
                <a:spcPts val="600"/>
              </a:spcBef>
              <a:spcAft>
                <a:spcPts val="600"/>
              </a:spcAft>
              <a:buClr>
                <a:schemeClr val="accent5"/>
              </a:buClr>
              <a:buNone/>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628650" lvl="1" indent="-628650">
              <a:lnSpc>
                <a:spcPct val="100000"/>
              </a:lnSpc>
              <a:spcBef>
                <a:spcPts val="600"/>
              </a:spcBef>
              <a:spcAft>
                <a:spcPts val="600"/>
              </a:spcAft>
              <a:buClr>
                <a:schemeClr val="accent5"/>
              </a:buClr>
              <a:buFont typeface="Wingdings" panose="05000000000000000000" pitchFamily="2" charset="2"/>
              <a:buChar char="§"/>
            </a:pPr>
            <a:endParaRPr lang="en-US" sz="20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9503159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7" name="Rectangle 6">
            <a:extLst>
              <a:ext uri="{FF2B5EF4-FFF2-40B4-BE49-F238E27FC236}">
                <a16:creationId xmlns:a16="http://schemas.microsoft.com/office/drawing/2014/main" id="{ADC3B7E9-99E0-4D1B-93AE-4879B4302DD4}"/>
              </a:ext>
            </a:extLst>
          </p:cNvPr>
          <p:cNvSpPr/>
          <p:nvPr/>
        </p:nvSpPr>
        <p:spPr>
          <a:xfrm>
            <a:off x="838200" y="1537644"/>
            <a:ext cx="6238658" cy="50012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marR="0" lvl="0" indent="-457200" algn="just" defTabSz="914400" rtl="0" eaLnBrk="1" fontAlgn="auto" latinLnBrk="0" hangingPunct="1">
              <a:lnSpc>
                <a:spcPct val="100000"/>
              </a:lnSpc>
              <a:spcBef>
                <a:spcPts val="1200"/>
              </a:spcBef>
              <a:spcAft>
                <a:spcPts val="600"/>
              </a:spcAft>
              <a:buClrTx/>
              <a:buSzTx/>
              <a:buFont typeface="+mj-lt"/>
              <a:buAutoNum type="arabicPeriod"/>
              <a:tabLst/>
              <a:defRPr/>
            </a:pPr>
            <a:endParaRPr kumimoji="0" lang="en-US" sz="2200" b="0" i="0" u="none" strike="noStrike" kern="1200" cap="none" spc="0" normalizeH="0" baseline="0" noProof="0" dirty="0">
              <a:ln>
                <a:noFill/>
              </a:ln>
              <a:solidFill>
                <a:srgbClr val="494949"/>
              </a:solidFill>
              <a:effectLst/>
              <a:uLnTx/>
              <a:uFillTx/>
              <a:latin typeface="Arial" panose="020B0604020202020204" pitchFamily="34" charset="0"/>
              <a:ea typeface="+mn-ea"/>
              <a:cs typeface="Arial" panose="020B0604020202020204" pitchFamily="34" charset="0"/>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lstStyle/>
          <a:p>
            <a:r>
              <a:rPr lang="en-US" dirty="0">
                <a:latin typeface="+mj-lt"/>
              </a:rPr>
              <a:t>Next Steps</a:t>
            </a:r>
          </a:p>
        </p:txBody>
      </p:sp>
      <p:graphicFrame>
        <p:nvGraphicFramePr>
          <p:cNvPr id="2" name="Diagram 1">
            <a:extLst>
              <a:ext uri="{FF2B5EF4-FFF2-40B4-BE49-F238E27FC236}">
                <a16:creationId xmlns:a16="http://schemas.microsoft.com/office/drawing/2014/main" id="{F597631F-0DF0-A0BC-7A1C-F006617AD11F}"/>
              </a:ext>
            </a:extLst>
          </p:cNvPr>
          <p:cNvGraphicFramePr/>
          <p:nvPr>
            <p:extLst>
              <p:ext uri="{D42A27DB-BD31-4B8C-83A1-F6EECF244321}">
                <p14:modId xmlns:p14="http://schemas.microsoft.com/office/powerpoint/2010/main" val="3574637405"/>
              </p:ext>
            </p:extLst>
          </p:nvPr>
        </p:nvGraphicFramePr>
        <p:xfrm>
          <a:off x="-15876" y="794808"/>
          <a:ext cx="1136967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A5CFEC59-8E96-5ED0-9EDD-5FF0C78BFFC6}"/>
              </a:ext>
            </a:extLst>
          </p:cNvPr>
          <p:cNvSpPr txBox="1"/>
          <p:nvPr/>
        </p:nvSpPr>
        <p:spPr>
          <a:xfrm>
            <a:off x="422665" y="1386601"/>
            <a:ext cx="11346670" cy="646331"/>
          </a:xfrm>
          <a:prstGeom prst="rect">
            <a:avLst/>
          </a:prstGeom>
          <a:solidFill>
            <a:schemeClr val="bg2">
              <a:lumMod val="40000"/>
              <a:lumOff val="60000"/>
            </a:schemeClr>
          </a:solidFill>
        </p:spPr>
        <p:txBody>
          <a:bodyPr wrap="square">
            <a:spAutoFit/>
          </a:bodyPr>
          <a:lstStyle/>
          <a:p>
            <a:pPr algn="ctr"/>
            <a:r>
              <a:rPr lang="en-US" b="1" dirty="0">
                <a:solidFill>
                  <a:schemeClr val="accent5"/>
                </a:solidFill>
                <a:latin typeface="+mj-lt"/>
              </a:rPr>
              <a:t>Consideration of the PIF </a:t>
            </a:r>
          </a:p>
          <a:p>
            <a:pPr algn="ctr"/>
            <a:r>
              <a:rPr lang="en-US" dirty="0">
                <a:solidFill>
                  <a:schemeClr val="accent5"/>
                </a:solidFill>
                <a:latin typeface="+mj-lt"/>
              </a:rPr>
              <a:t> When analyzing comments, developing turnaround, considering need </a:t>
            </a:r>
            <a:r>
              <a:rPr lang="en-US">
                <a:solidFill>
                  <a:schemeClr val="accent5"/>
                </a:solidFill>
                <a:latin typeface="+mj-lt"/>
              </a:rPr>
              <a:t>for additional </a:t>
            </a:r>
            <a:r>
              <a:rPr lang="en-US" dirty="0">
                <a:solidFill>
                  <a:schemeClr val="accent5"/>
                </a:solidFill>
                <a:latin typeface="+mj-lt"/>
              </a:rPr>
              <a:t>outreach, etc.</a:t>
            </a:r>
          </a:p>
        </p:txBody>
      </p:sp>
    </p:spTree>
    <p:extLst>
      <p:ext uri="{BB962C8B-B14F-4D97-AF65-F5344CB8AC3E}">
        <p14:creationId xmlns:p14="http://schemas.microsoft.com/office/powerpoint/2010/main" val="2674303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4110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dirty="0">
                <a:latin typeface="+mj-lt"/>
              </a:rPr>
              <a:t>Consideration of the Public Interest Framework</a:t>
            </a: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extBox 3">
            <a:extLst>
              <a:ext uri="{FF2B5EF4-FFF2-40B4-BE49-F238E27FC236}">
                <a16:creationId xmlns:a16="http://schemas.microsoft.com/office/drawing/2014/main" id="{B6AC4AD3-04C4-2E0C-F0ED-59E084857E4C}"/>
              </a:ext>
            </a:extLst>
          </p:cNvPr>
          <p:cNvSpPr txBox="1"/>
          <p:nvPr/>
        </p:nvSpPr>
        <p:spPr>
          <a:xfrm>
            <a:off x="6096000" y="4441371"/>
            <a:ext cx="6096000" cy="2174033"/>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Content Placeholder 7">
            <a:extLst>
              <a:ext uri="{FF2B5EF4-FFF2-40B4-BE49-F238E27FC236}">
                <a16:creationId xmlns:a16="http://schemas.microsoft.com/office/drawing/2014/main" id="{F680D659-443E-5FCC-FDE1-0223BDF27A28}"/>
              </a:ext>
            </a:extLst>
          </p:cNvPr>
          <p:cNvSpPr>
            <a:spLocks noGrp="1"/>
          </p:cNvSpPr>
          <p:nvPr>
            <p:ph idx="1"/>
          </p:nvPr>
        </p:nvSpPr>
        <p:spPr>
          <a:xfrm>
            <a:off x="543508" y="1302495"/>
            <a:ext cx="11104983" cy="4762500"/>
          </a:xfrm>
        </p:spPr>
        <p:txBody>
          <a:bodyPr>
            <a:noAutofit/>
          </a:bodyPr>
          <a:lstStyle/>
          <a:p>
            <a:pPr marL="0" indent="0">
              <a:spcBef>
                <a:spcPts val="600"/>
              </a:spcBef>
              <a:spcAft>
                <a:spcPts val="600"/>
              </a:spcAft>
              <a:buNone/>
            </a:pPr>
            <a:r>
              <a:rPr lang="en-US" sz="1800" dirty="0">
                <a:latin typeface="+mj-lt"/>
              </a:rPr>
              <a:t>“Different classes of stakeholders can have legitimate interest in the adequacy of any given standard… For the purposes of the PIF, five broad groups of stakeholders are considered: </a:t>
            </a:r>
          </a:p>
          <a:p>
            <a:pPr>
              <a:spcBef>
                <a:spcPts val="600"/>
              </a:spcBef>
              <a:spcAft>
                <a:spcPts val="600"/>
              </a:spcAft>
            </a:pPr>
            <a:r>
              <a:rPr lang="en-US" sz="1800" dirty="0">
                <a:latin typeface="+mj-lt"/>
              </a:rPr>
              <a:t>Users of Financial Statements (investors)</a:t>
            </a:r>
          </a:p>
          <a:p>
            <a:pPr>
              <a:spcBef>
                <a:spcPts val="600"/>
              </a:spcBef>
              <a:spcAft>
                <a:spcPts val="600"/>
              </a:spcAft>
            </a:pPr>
            <a:r>
              <a:rPr lang="en-US" sz="1800" dirty="0">
                <a:latin typeface="+mj-lt"/>
              </a:rPr>
              <a:t>Profession (auditors, assurance practitioners, PAs)</a:t>
            </a:r>
          </a:p>
          <a:p>
            <a:pPr>
              <a:spcBef>
                <a:spcPts val="600"/>
              </a:spcBef>
              <a:spcAft>
                <a:spcPts val="600"/>
              </a:spcAft>
            </a:pPr>
            <a:r>
              <a:rPr lang="en-US" sz="1800" dirty="0">
                <a:latin typeface="+mj-lt"/>
              </a:rPr>
              <a:t>Those in charge of adoption, implementation and enforcement (NSS, PAOs, Public Sector, Regulators and other Authorities)</a:t>
            </a:r>
          </a:p>
          <a:p>
            <a:pPr>
              <a:spcBef>
                <a:spcPts val="600"/>
              </a:spcBef>
              <a:spcAft>
                <a:spcPts val="600"/>
              </a:spcAft>
            </a:pPr>
            <a:r>
              <a:rPr lang="en-US" sz="1800" dirty="0">
                <a:latin typeface="+mj-lt"/>
              </a:rPr>
              <a:t>Preparers (TCWG, management accountants, PAIBs)</a:t>
            </a:r>
          </a:p>
          <a:p>
            <a:pPr>
              <a:spcBef>
                <a:spcPts val="600"/>
              </a:spcBef>
              <a:spcAft>
                <a:spcPts val="600"/>
              </a:spcAft>
            </a:pPr>
            <a:r>
              <a:rPr lang="en-US" sz="1800" dirty="0">
                <a:latin typeface="+mj-lt"/>
              </a:rPr>
              <a:t>Other users (prudential authorities, central banks, </a:t>
            </a:r>
            <a:r>
              <a:rPr lang="en-US" sz="1800" dirty="0" err="1">
                <a:latin typeface="+mj-lt"/>
              </a:rPr>
              <a:t>etc</a:t>
            </a:r>
            <a:r>
              <a:rPr lang="en-US" sz="1800" dirty="0">
                <a:latin typeface="+mj-lt"/>
              </a:rPr>
              <a:t>)</a:t>
            </a:r>
          </a:p>
          <a:p>
            <a:pPr marL="0" indent="0">
              <a:spcBef>
                <a:spcPts val="600"/>
              </a:spcBef>
              <a:spcAft>
                <a:spcPts val="600"/>
              </a:spcAft>
              <a:buNone/>
            </a:pPr>
            <a:r>
              <a:rPr lang="en-US" sz="1800" dirty="0">
                <a:solidFill>
                  <a:schemeClr val="accent5"/>
                </a:solidFill>
                <a:latin typeface="+mj-lt"/>
              </a:rPr>
              <a:t>The public interest therefore requires weighing and balancing all stakeholder views</a:t>
            </a:r>
            <a:r>
              <a:rPr lang="en-US" sz="1800" dirty="0">
                <a:latin typeface="+mj-lt"/>
              </a:rPr>
              <a:t>. While the PIF recognizes the importance of all of the above stakeholders, </a:t>
            </a:r>
            <a:r>
              <a:rPr lang="en-US" sz="1800" dirty="0">
                <a:solidFill>
                  <a:schemeClr val="accent5"/>
                </a:solidFill>
                <a:latin typeface="+mj-lt"/>
              </a:rPr>
              <a:t>it focuses primarily on the interests of users</a:t>
            </a:r>
            <a:r>
              <a:rPr lang="en-US" sz="1800" dirty="0">
                <a:latin typeface="+mj-lt"/>
              </a:rPr>
              <a:t>, and more specifically the longer-term interests of creditors and investors and the protection of those interests. </a:t>
            </a:r>
          </a:p>
          <a:p>
            <a:pPr marL="0" indent="0">
              <a:spcBef>
                <a:spcPts val="600"/>
              </a:spcBef>
              <a:spcAft>
                <a:spcPts val="600"/>
              </a:spcAft>
              <a:buNone/>
            </a:pPr>
            <a:r>
              <a:rPr lang="en-US" sz="1800" dirty="0">
                <a:latin typeface="+mj-lt"/>
              </a:rPr>
              <a:t>Creditor and investor decisions are key to the correct functioning of financial markets, but there are creditors and investors who may not always be equipped to contribute effectively to the standard-setting process.” </a:t>
            </a:r>
          </a:p>
        </p:txBody>
      </p:sp>
    </p:spTree>
    <p:extLst>
      <p:ext uri="{BB962C8B-B14F-4D97-AF65-F5344CB8AC3E}">
        <p14:creationId xmlns:p14="http://schemas.microsoft.com/office/powerpoint/2010/main" val="2661299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dirty="0">
                <a:latin typeface="+mj-lt"/>
              </a:rPr>
              <a:t>Experts ED – Additional Outreach</a:t>
            </a: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14" name="Content Placeholder 2">
            <a:extLst>
              <a:ext uri="{FF2B5EF4-FFF2-40B4-BE49-F238E27FC236}">
                <a16:creationId xmlns:a16="http://schemas.microsoft.com/office/drawing/2014/main" id="{ED3B7919-FEB9-AFCA-3BDB-3763E6476FCE}"/>
              </a:ext>
            </a:extLst>
          </p:cNvPr>
          <p:cNvSpPr>
            <a:spLocks noGrp="1"/>
          </p:cNvSpPr>
          <p:nvPr>
            <p:ph idx="1"/>
          </p:nvPr>
        </p:nvSpPr>
        <p:spPr>
          <a:xfrm>
            <a:off x="553881" y="1843081"/>
            <a:ext cx="6243168" cy="979863"/>
          </a:xfrm>
        </p:spPr>
        <p:txBody>
          <a:bodyPr>
            <a:noAutofit/>
          </a:bodyPr>
          <a:lstStyle/>
          <a:p>
            <a:pPr marL="0" lvl="1" indent="0" algn="just">
              <a:lnSpc>
                <a:spcPct val="100000"/>
              </a:lnSpc>
              <a:spcBef>
                <a:spcPts val="600"/>
              </a:spcBef>
              <a:spcAft>
                <a:spcPts val="600"/>
              </a:spcAft>
              <a:buClr>
                <a:schemeClr val="accent5"/>
              </a:buClr>
              <a:buNone/>
            </a:pPr>
            <a:r>
              <a:rPr lang="en-US" sz="1500" b="1" dirty="0">
                <a:solidFill>
                  <a:schemeClr val="accent5"/>
                </a:solidFill>
                <a:latin typeface="Arial" panose="020B0604020202020204" pitchFamily="34" charset="0"/>
                <a:ea typeface="MS Mincho" panose="02020609040205080304" pitchFamily="49" charset="-128"/>
                <a:cs typeface="Arial" panose="020B0604020202020204" pitchFamily="34" charset="0"/>
              </a:rPr>
              <a:t>INVESTORS (21 individuals from 14 organizations)</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World Federation of Exchanges</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World Bank</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International Finance Corporation</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Council of Institutional Investors </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err="1">
                <a:solidFill>
                  <a:schemeClr val="tx1"/>
                </a:solidFill>
                <a:latin typeface="Arial" panose="020B0604020202020204" pitchFamily="34" charset="0"/>
                <a:ea typeface="MS Mincho" panose="02020609040205080304" pitchFamily="49" charset="-128"/>
                <a:cs typeface="Arial" panose="020B0604020202020204" pitchFamily="34" charset="0"/>
              </a:rPr>
              <a:t>Credicorp</a:t>
            </a: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 Ltd. </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Daiwa Institute of Research Ltd. </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Investment Company Institute </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Impax Asset Management </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State Street Global Advisors</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CFA Institute</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Olive Tree Estates Limited</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Securities Investors Association (Singapore) </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Malaysian Industrial Development Finance </a:t>
            </a:r>
            <a:r>
              <a:rPr lang="en-US" sz="1500" dirty="0" err="1">
                <a:solidFill>
                  <a:schemeClr val="tx1"/>
                </a:solidFill>
                <a:latin typeface="Arial" panose="020B0604020202020204" pitchFamily="34" charset="0"/>
                <a:ea typeface="MS Mincho" panose="02020609040205080304" pitchFamily="49" charset="-128"/>
                <a:cs typeface="Arial" panose="020B0604020202020204" pitchFamily="34" charset="0"/>
              </a:rPr>
              <a:t>Berhad</a:t>
            </a:r>
            <a:endPar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ESG Matters </a:t>
            </a:r>
            <a:r>
              <a:rPr lang="en-US" sz="1500" dirty="0" err="1">
                <a:solidFill>
                  <a:schemeClr val="tx1"/>
                </a:solidFill>
                <a:latin typeface="Arial" panose="020B0604020202020204" pitchFamily="34" charset="0"/>
                <a:ea typeface="MS Mincho" panose="02020609040205080304" pitchFamily="49" charset="-128"/>
                <a:cs typeface="Arial" panose="020B0604020202020204" pitchFamily="34" charset="0"/>
              </a:rPr>
              <a:t>ApS</a:t>
            </a:r>
            <a:endPar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0" lvl="1" indent="0" algn="just">
              <a:lnSpc>
                <a:spcPct val="100000"/>
              </a:lnSpc>
              <a:spcBef>
                <a:spcPts val="600"/>
              </a:spcBef>
              <a:spcAft>
                <a:spcPts val="600"/>
              </a:spcAft>
              <a:buNone/>
            </a:pPr>
            <a:endPar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3" name="Content Placeholder 2">
            <a:extLst>
              <a:ext uri="{FF2B5EF4-FFF2-40B4-BE49-F238E27FC236}">
                <a16:creationId xmlns:a16="http://schemas.microsoft.com/office/drawing/2014/main" id="{DBE27724-6FE6-7B2C-42A1-D6A86F0204CA}"/>
              </a:ext>
            </a:extLst>
          </p:cNvPr>
          <p:cNvSpPr txBox="1">
            <a:spLocks/>
          </p:cNvSpPr>
          <p:nvPr/>
        </p:nvSpPr>
        <p:spPr>
          <a:xfrm>
            <a:off x="6631219" y="1843080"/>
            <a:ext cx="6243168" cy="97986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lnSpc>
                <a:spcPct val="100000"/>
              </a:lnSpc>
              <a:spcBef>
                <a:spcPts val="600"/>
              </a:spcBef>
              <a:spcAft>
                <a:spcPts val="600"/>
              </a:spcAft>
              <a:buClr>
                <a:schemeClr val="accent5"/>
              </a:buClr>
              <a:buFont typeface="System Font Regular"/>
              <a:buNone/>
            </a:pPr>
            <a:r>
              <a:rPr lang="en-US" sz="1500" b="1" dirty="0">
                <a:solidFill>
                  <a:schemeClr val="accent5"/>
                </a:solidFill>
                <a:latin typeface="Arial" panose="020B0604020202020204" pitchFamily="34" charset="0"/>
                <a:ea typeface="MS Mincho" panose="02020609040205080304" pitchFamily="49" charset="-128"/>
                <a:cs typeface="Arial" panose="020B0604020202020204" pitchFamily="34" charset="0"/>
              </a:rPr>
              <a:t>PREPARERS/TCWG (12 individuals from 8 organizations)</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Alta Gas</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Arc Resources</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Canfor</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First Nations Financial Management Board</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err="1">
                <a:solidFill>
                  <a:schemeClr val="tx1"/>
                </a:solidFill>
                <a:latin typeface="Arial" panose="020B0604020202020204" pitchFamily="34" charset="0"/>
                <a:ea typeface="MS Mincho" panose="02020609040205080304" pitchFamily="49" charset="-128"/>
                <a:cs typeface="Arial" panose="020B0604020202020204" pitchFamily="34" charset="0"/>
              </a:rPr>
              <a:t>Nutrien</a:t>
            </a:r>
            <a:endPar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endParaRP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Pembina</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rPr>
              <a:t>TC Energy</a:t>
            </a:r>
          </a:p>
          <a:p>
            <a:pPr marL="344488" lvl="1" indent="-344488" algn="just">
              <a:lnSpc>
                <a:spcPct val="100000"/>
              </a:lnSpc>
              <a:spcBef>
                <a:spcPts val="0"/>
              </a:spcBef>
              <a:spcAft>
                <a:spcPts val="600"/>
              </a:spcAft>
              <a:buClr>
                <a:schemeClr val="accent5"/>
              </a:buClr>
              <a:buFont typeface="Wingdings" panose="05000000000000000000" pitchFamily="2" charset="2"/>
              <a:buChar char="§"/>
            </a:pPr>
            <a:r>
              <a:rPr lang="en-US" sz="1500" dirty="0" err="1">
                <a:solidFill>
                  <a:schemeClr val="tx1"/>
                </a:solidFill>
                <a:latin typeface="Arial" panose="020B0604020202020204" pitchFamily="34" charset="0"/>
                <a:ea typeface="MS Mincho" panose="02020609040205080304" pitchFamily="49" charset="-128"/>
                <a:cs typeface="Arial" panose="020B0604020202020204" pitchFamily="34" charset="0"/>
              </a:rPr>
              <a:t>Telus</a:t>
            </a:r>
            <a:endParaRPr lang="en-US" sz="15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9" name="TextBox 8">
            <a:extLst>
              <a:ext uri="{FF2B5EF4-FFF2-40B4-BE49-F238E27FC236}">
                <a16:creationId xmlns:a16="http://schemas.microsoft.com/office/drawing/2014/main" id="{39A70CFC-F25E-DBF9-C5C7-BB357120D55C}"/>
              </a:ext>
            </a:extLst>
          </p:cNvPr>
          <p:cNvSpPr txBox="1"/>
          <p:nvPr/>
        </p:nvSpPr>
        <p:spPr>
          <a:xfrm>
            <a:off x="587183" y="1367940"/>
            <a:ext cx="11346670" cy="369332"/>
          </a:xfrm>
          <a:prstGeom prst="rect">
            <a:avLst/>
          </a:prstGeom>
          <a:solidFill>
            <a:schemeClr val="bg2">
              <a:lumMod val="40000"/>
              <a:lumOff val="60000"/>
            </a:schemeClr>
          </a:solidFill>
        </p:spPr>
        <p:txBody>
          <a:bodyPr wrap="square">
            <a:spAutoFit/>
          </a:bodyPr>
          <a:lstStyle/>
          <a:p>
            <a:r>
              <a:rPr lang="en-US" b="1" dirty="0">
                <a:solidFill>
                  <a:schemeClr val="accent5"/>
                </a:solidFill>
                <a:latin typeface="+mj-lt"/>
              </a:rPr>
              <a:t>Purpose: To gain input into other legitimate interests in the adequacy of the Experts ED proposals</a:t>
            </a:r>
          </a:p>
        </p:txBody>
      </p:sp>
    </p:spTree>
    <p:extLst>
      <p:ext uri="{BB962C8B-B14F-4D97-AF65-F5344CB8AC3E}">
        <p14:creationId xmlns:p14="http://schemas.microsoft.com/office/powerpoint/2010/main" val="2781642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dirty="0">
                <a:latin typeface="+mj-lt"/>
              </a:rPr>
              <a:t>Experts ED – Stakeholder Input </a:t>
            </a:r>
            <a:r>
              <a:rPr lang="en-US" sz="2000" dirty="0">
                <a:latin typeface="+mj-lt"/>
              </a:rPr>
              <a:t>(1/2)</a:t>
            </a: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3" name="Picture 2">
            <a:extLst>
              <a:ext uri="{FF2B5EF4-FFF2-40B4-BE49-F238E27FC236}">
                <a16:creationId xmlns:a16="http://schemas.microsoft.com/office/drawing/2014/main" id="{3AEDA51B-EB8B-E4F5-3525-014CA5F10BC1}"/>
              </a:ext>
            </a:extLst>
          </p:cNvPr>
          <p:cNvPicPr>
            <a:picLocks noChangeAspect="1"/>
          </p:cNvPicPr>
          <p:nvPr/>
        </p:nvPicPr>
        <p:blipFill>
          <a:blip r:embed="rId3"/>
          <a:stretch>
            <a:fillRect/>
          </a:stretch>
        </p:blipFill>
        <p:spPr>
          <a:xfrm>
            <a:off x="280447" y="1153508"/>
            <a:ext cx="10182214" cy="5704492"/>
          </a:xfrm>
          <a:prstGeom prst="rect">
            <a:avLst/>
          </a:prstGeom>
        </p:spPr>
      </p:pic>
    </p:spTree>
    <p:extLst>
      <p:ext uri="{BB962C8B-B14F-4D97-AF65-F5344CB8AC3E}">
        <p14:creationId xmlns:p14="http://schemas.microsoft.com/office/powerpoint/2010/main" val="2998027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dirty="0">
                <a:latin typeface="+mj-lt"/>
              </a:rPr>
              <a:t>Experts ED – Stakeholder Input </a:t>
            </a:r>
            <a:r>
              <a:rPr lang="en-US" sz="2000" dirty="0">
                <a:latin typeface="+mj-lt"/>
              </a:rPr>
              <a:t>(2/2)</a:t>
            </a: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graphicFrame>
        <p:nvGraphicFramePr>
          <p:cNvPr id="4" name="Chart 3">
            <a:extLst>
              <a:ext uri="{FF2B5EF4-FFF2-40B4-BE49-F238E27FC236}">
                <a16:creationId xmlns:a16="http://schemas.microsoft.com/office/drawing/2014/main" id="{92CF22DD-F4B7-59AF-9B86-6F01AA33B509}"/>
              </a:ext>
            </a:extLst>
          </p:cNvPr>
          <p:cNvGraphicFramePr>
            <a:graphicFrameLocks/>
          </p:cNvGraphicFramePr>
          <p:nvPr>
            <p:extLst>
              <p:ext uri="{D42A27DB-BD31-4B8C-83A1-F6EECF244321}">
                <p14:modId xmlns:p14="http://schemas.microsoft.com/office/powerpoint/2010/main" val="3683384366"/>
              </p:ext>
            </p:extLst>
          </p:nvPr>
        </p:nvGraphicFramePr>
        <p:xfrm>
          <a:off x="595234" y="1463541"/>
          <a:ext cx="8869277" cy="47759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487163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9D0B-946A-7DE6-CACD-427D0C9BDA16}"/>
              </a:ext>
            </a:extLst>
          </p:cNvPr>
          <p:cNvSpPr>
            <a:spLocks noGrp="1"/>
          </p:cNvSpPr>
          <p:nvPr>
            <p:ph type="title"/>
          </p:nvPr>
        </p:nvSpPr>
        <p:spPr>
          <a:xfrm>
            <a:off x="557377" y="27328"/>
            <a:ext cx="10691648" cy="1068518"/>
          </a:xfrm>
        </p:spPr>
        <p:txBody>
          <a:bodyPr>
            <a:noAutofit/>
          </a:bodyPr>
          <a:lstStyle/>
          <a:p>
            <a:r>
              <a:rPr lang="en-US" sz="3600" dirty="0">
                <a:latin typeface="Arial"/>
                <a:cs typeface="Arial"/>
              </a:rPr>
              <a:t>Recap – Experts ED Proposed Ethical Framework</a:t>
            </a:r>
          </a:p>
        </p:txBody>
      </p:sp>
      <p:graphicFrame>
        <p:nvGraphicFramePr>
          <p:cNvPr id="11" name="Diagram 10">
            <a:extLst>
              <a:ext uri="{FF2B5EF4-FFF2-40B4-BE49-F238E27FC236}">
                <a16:creationId xmlns:a16="http://schemas.microsoft.com/office/drawing/2014/main" id="{3381A0A4-CB61-B0C7-7292-A277CC55C82B}"/>
              </a:ext>
            </a:extLst>
          </p:cNvPr>
          <p:cNvGraphicFramePr/>
          <p:nvPr>
            <p:extLst>
              <p:ext uri="{D42A27DB-BD31-4B8C-83A1-F6EECF244321}">
                <p14:modId xmlns:p14="http://schemas.microsoft.com/office/powerpoint/2010/main" val="410979093"/>
              </p:ext>
            </p:extLst>
          </p:nvPr>
        </p:nvGraphicFramePr>
        <p:xfrm>
          <a:off x="150474" y="1371216"/>
          <a:ext cx="8894365" cy="5424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0" name="Group 9">
            <a:extLst>
              <a:ext uri="{FF2B5EF4-FFF2-40B4-BE49-F238E27FC236}">
                <a16:creationId xmlns:a16="http://schemas.microsoft.com/office/drawing/2014/main" id="{54F08673-4C2F-A073-9FE8-67244F06CF1A}"/>
              </a:ext>
            </a:extLst>
          </p:cNvPr>
          <p:cNvGrpSpPr/>
          <p:nvPr/>
        </p:nvGrpSpPr>
        <p:grpSpPr>
          <a:xfrm>
            <a:off x="9304626" y="3588891"/>
            <a:ext cx="2627585" cy="2214664"/>
            <a:chOff x="9879994" y="1382737"/>
            <a:chExt cx="2371323" cy="3720457"/>
          </a:xfrm>
        </p:grpSpPr>
        <p:sp>
          <p:nvSpPr>
            <p:cNvPr id="3" name="Rectangle: Rounded Corners 2">
              <a:extLst>
                <a:ext uri="{FF2B5EF4-FFF2-40B4-BE49-F238E27FC236}">
                  <a16:creationId xmlns:a16="http://schemas.microsoft.com/office/drawing/2014/main" id="{AD1B5FC8-B276-3DF1-2CA1-BDC363BC3DFB}"/>
                </a:ext>
              </a:extLst>
            </p:cNvPr>
            <p:cNvSpPr/>
            <p:nvPr/>
          </p:nvSpPr>
          <p:spPr>
            <a:xfrm>
              <a:off x="10079206" y="1902203"/>
              <a:ext cx="1972820" cy="53756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Arial" panose="020B0604020202020204"/>
                  <a:ea typeface="+mn-ea"/>
                  <a:cs typeface="+mn-cs"/>
                </a:rPr>
                <a:t>Global Roundtables </a:t>
              </a:r>
            </a:p>
          </p:txBody>
        </p:sp>
        <p:sp>
          <p:nvSpPr>
            <p:cNvPr id="4" name="Rectangle: Rounded Corners 3">
              <a:extLst>
                <a:ext uri="{FF2B5EF4-FFF2-40B4-BE49-F238E27FC236}">
                  <a16:creationId xmlns:a16="http://schemas.microsoft.com/office/drawing/2014/main" id="{A56C361D-9503-8802-56BB-5C71147B12C2}"/>
                </a:ext>
              </a:extLst>
            </p:cNvPr>
            <p:cNvSpPr/>
            <p:nvPr/>
          </p:nvSpPr>
          <p:spPr>
            <a:xfrm>
              <a:off x="10079209" y="2535750"/>
              <a:ext cx="1972820"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rial" panose="020B0604020202020204"/>
                  <a:ea typeface="+mn-ea"/>
                  <a:cs typeface="+mn-cs"/>
                </a:rPr>
                <a:t>NSS</a:t>
              </a:r>
            </a:p>
          </p:txBody>
        </p:sp>
        <p:sp>
          <p:nvSpPr>
            <p:cNvPr id="5" name="Rectangle: Rounded Corners 4">
              <a:extLst>
                <a:ext uri="{FF2B5EF4-FFF2-40B4-BE49-F238E27FC236}">
                  <a16:creationId xmlns:a16="http://schemas.microsoft.com/office/drawing/2014/main" id="{EB85CE38-0D3F-2726-1298-FFBE84583136}"/>
                </a:ext>
              </a:extLst>
            </p:cNvPr>
            <p:cNvSpPr/>
            <p:nvPr/>
          </p:nvSpPr>
          <p:spPr>
            <a:xfrm>
              <a:off x="10079206" y="3202735"/>
              <a:ext cx="1972820"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rial" panose="020B0604020202020204"/>
                  <a:ea typeface="+mn-ea"/>
                  <a:cs typeface="+mn-cs"/>
                </a:rPr>
                <a:t>Forum of Firms</a:t>
              </a:r>
            </a:p>
          </p:txBody>
        </p:sp>
        <p:sp>
          <p:nvSpPr>
            <p:cNvPr id="6" name="Rectangle: Rounded Corners 5">
              <a:extLst>
                <a:ext uri="{FF2B5EF4-FFF2-40B4-BE49-F238E27FC236}">
                  <a16:creationId xmlns:a16="http://schemas.microsoft.com/office/drawing/2014/main" id="{2D9E03BB-88E5-C6DA-B6D6-F2D52F794705}"/>
                </a:ext>
              </a:extLst>
            </p:cNvPr>
            <p:cNvSpPr/>
            <p:nvPr/>
          </p:nvSpPr>
          <p:spPr>
            <a:xfrm>
              <a:off x="10079207" y="3908721"/>
              <a:ext cx="1972820"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rial" panose="020B0604020202020204"/>
                  <a:ea typeface="+mn-ea"/>
                  <a:cs typeface="+mn-cs"/>
                </a:rPr>
                <a:t>Liaison with IAASB</a:t>
              </a:r>
            </a:p>
          </p:txBody>
        </p:sp>
        <p:sp>
          <p:nvSpPr>
            <p:cNvPr id="7" name="TextBox 6">
              <a:extLst>
                <a:ext uri="{FF2B5EF4-FFF2-40B4-BE49-F238E27FC236}">
                  <a16:creationId xmlns:a16="http://schemas.microsoft.com/office/drawing/2014/main" id="{EAE911DE-5A69-E274-9055-97ED39F7E090}"/>
                </a:ext>
              </a:extLst>
            </p:cNvPr>
            <p:cNvSpPr txBox="1"/>
            <p:nvPr/>
          </p:nvSpPr>
          <p:spPr>
            <a:xfrm>
              <a:off x="9879994" y="1382737"/>
              <a:ext cx="2371323" cy="469663"/>
            </a:xfrm>
            <a:prstGeom prst="rect">
              <a:avLst/>
            </a:prstGeom>
          </p:spPr>
          <p:txBody>
            <a:bodyPr vert="horz" wrap="square" lIns="91440" tIns="45720" rIns="91440" bIns="45720" rtlCol="0" anchor="b">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94949"/>
                  </a:solidFill>
                  <a:effectLst/>
                  <a:uLnTx/>
                  <a:uFillTx/>
                  <a:latin typeface="Arial" panose="020B0604020202020204"/>
                  <a:ea typeface="+mn-ea"/>
                  <a:cs typeface="+mn-cs"/>
                </a:rPr>
                <a:t>Development of Proposals Informed By:</a:t>
              </a:r>
            </a:p>
          </p:txBody>
        </p:sp>
        <p:sp>
          <p:nvSpPr>
            <p:cNvPr id="8" name="Rectangle: Rounded Corners 7">
              <a:extLst>
                <a:ext uri="{FF2B5EF4-FFF2-40B4-BE49-F238E27FC236}">
                  <a16:creationId xmlns:a16="http://schemas.microsoft.com/office/drawing/2014/main" id="{4A53B92B-7249-F16F-DE01-974218F15CCC}"/>
                </a:ext>
              </a:extLst>
            </p:cNvPr>
            <p:cNvSpPr/>
            <p:nvPr/>
          </p:nvSpPr>
          <p:spPr>
            <a:xfrm>
              <a:off x="10079206" y="4568407"/>
              <a:ext cx="1972820"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rial" panose="020B0604020202020204"/>
                  <a:ea typeface="+mn-ea"/>
                  <a:cs typeface="+mn-cs"/>
                </a:rPr>
                <a:t>IESBA CAG</a:t>
              </a:r>
            </a:p>
          </p:txBody>
        </p:sp>
      </p:grpSp>
      <p:sp>
        <p:nvSpPr>
          <p:cNvPr id="9" name="Rectangle: Rounded Corners 8">
            <a:extLst>
              <a:ext uri="{FF2B5EF4-FFF2-40B4-BE49-F238E27FC236}">
                <a16:creationId xmlns:a16="http://schemas.microsoft.com/office/drawing/2014/main" id="{0C7BFE3E-4FBA-3C1D-EC78-3168A5F0C6B7}"/>
              </a:ext>
            </a:extLst>
          </p:cNvPr>
          <p:cNvSpPr/>
          <p:nvPr/>
        </p:nvSpPr>
        <p:spPr>
          <a:xfrm>
            <a:off x="9246819" y="1433875"/>
            <a:ext cx="2743200" cy="1816987"/>
          </a:xfrm>
          <a:prstGeom prst="roundRect">
            <a:avLst/>
          </a:prstGeom>
          <a:solidFill>
            <a:schemeClr val="accent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ts val="28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Arial"/>
              </a:rPr>
              <a:t>Robust and balanced approach to address public interest expectations</a:t>
            </a:r>
          </a:p>
        </p:txBody>
      </p:sp>
    </p:spTree>
    <p:extLst>
      <p:ext uri="{BB962C8B-B14F-4D97-AF65-F5344CB8AC3E}">
        <p14:creationId xmlns:p14="http://schemas.microsoft.com/office/powerpoint/2010/main" val="33368946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9D0B-946A-7DE6-CACD-427D0C9BDA16}"/>
              </a:ext>
            </a:extLst>
          </p:cNvPr>
          <p:cNvSpPr>
            <a:spLocks noGrp="1"/>
          </p:cNvSpPr>
          <p:nvPr>
            <p:ph type="title"/>
          </p:nvPr>
        </p:nvSpPr>
        <p:spPr>
          <a:xfrm>
            <a:off x="557377" y="27328"/>
            <a:ext cx="10691648" cy="1068518"/>
          </a:xfrm>
        </p:spPr>
        <p:txBody>
          <a:bodyPr>
            <a:noAutofit/>
          </a:bodyPr>
          <a:lstStyle/>
          <a:p>
            <a:r>
              <a:rPr lang="en-US" sz="3600" dirty="0">
                <a:latin typeface="Arial"/>
                <a:cs typeface="Arial"/>
              </a:rPr>
              <a:t>Recap – Experts ED Specific Questions</a:t>
            </a:r>
          </a:p>
        </p:txBody>
      </p:sp>
      <p:grpSp>
        <p:nvGrpSpPr>
          <p:cNvPr id="10" name="Group 9">
            <a:extLst>
              <a:ext uri="{FF2B5EF4-FFF2-40B4-BE49-F238E27FC236}">
                <a16:creationId xmlns:a16="http://schemas.microsoft.com/office/drawing/2014/main" id="{54F08673-4C2F-A073-9FE8-67244F06CF1A}"/>
              </a:ext>
            </a:extLst>
          </p:cNvPr>
          <p:cNvGrpSpPr/>
          <p:nvPr/>
        </p:nvGrpSpPr>
        <p:grpSpPr>
          <a:xfrm>
            <a:off x="686966" y="1241369"/>
            <a:ext cx="5136330" cy="4605978"/>
            <a:chOff x="10079206" y="1382737"/>
            <a:chExt cx="1472104" cy="3720457"/>
          </a:xfrm>
        </p:grpSpPr>
        <p:sp>
          <p:nvSpPr>
            <p:cNvPr id="3" name="Rectangle: Rounded Corners 2">
              <a:extLst>
                <a:ext uri="{FF2B5EF4-FFF2-40B4-BE49-F238E27FC236}">
                  <a16:creationId xmlns:a16="http://schemas.microsoft.com/office/drawing/2014/main" id="{AD1B5FC8-B276-3DF1-2CA1-BDC363BC3DFB}"/>
                </a:ext>
              </a:extLst>
            </p:cNvPr>
            <p:cNvSpPr/>
            <p:nvPr/>
          </p:nvSpPr>
          <p:spPr>
            <a:xfrm>
              <a:off x="10079206" y="1902203"/>
              <a:ext cx="1472101" cy="53756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FFFFFF"/>
                  </a:solidFill>
                  <a:effectLst/>
                  <a:uLnTx/>
                  <a:uFillTx/>
                  <a:latin typeface="Arial" panose="020B0604020202020204"/>
                  <a:ea typeface="+mn-ea"/>
                  <a:cs typeface="+mn-cs"/>
                </a:rPr>
                <a:t>Q1 – Definitions of Expert, Expertise, External Expert</a:t>
              </a:r>
            </a:p>
          </p:txBody>
        </p:sp>
        <p:sp>
          <p:nvSpPr>
            <p:cNvPr id="4" name="Rectangle: Rounded Corners 3">
              <a:extLst>
                <a:ext uri="{FF2B5EF4-FFF2-40B4-BE49-F238E27FC236}">
                  <a16:creationId xmlns:a16="http://schemas.microsoft.com/office/drawing/2014/main" id="{A56C361D-9503-8802-56BB-5C71147B12C2}"/>
                </a:ext>
              </a:extLst>
            </p:cNvPr>
            <p:cNvSpPr/>
            <p:nvPr/>
          </p:nvSpPr>
          <p:spPr>
            <a:xfrm>
              <a:off x="10079209" y="2535750"/>
              <a:ext cx="1472101"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FFFFFF"/>
                  </a:solidFill>
                  <a:effectLst/>
                  <a:uLnTx/>
                  <a:uFillTx/>
                  <a:latin typeface="Arial" panose="020B0604020202020204"/>
                  <a:ea typeface="+mn-ea"/>
                  <a:cs typeface="+mn-cs"/>
                </a:rPr>
                <a:t>Q2 </a:t>
              </a:r>
              <a:r>
                <a:rPr lang="en-US" sz="1500" dirty="0">
                  <a:solidFill>
                    <a:srgbClr val="FFFFFF"/>
                  </a:solidFill>
                  <a:latin typeface="Arial" panose="020B0604020202020204"/>
                </a:rPr>
                <a:t>– CCO Approach</a:t>
              </a:r>
              <a:endParaRPr kumimoji="0" lang="en-US" sz="15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Rectangle: Rounded Corners 4">
              <a:extLst>
                <a:ext uri="{FF2B5EF4-FFF2-40B4-BE49-F238E27FC236}">
                  <a16:creationId xmlns:a16="http://schemas.microsoft.com/office/drawing/2014/main" id="{EB85CE38-0D3F-2726-1298-FFBE84583136}"/>
                </a:ext>
              </a:extLst>
            </p:cNvPr>
            <p:cNvSpPr/>
            <p:nvPr/>
          </p:nvSpPr>
          <p:spPr>
            <a:xfrm>
              <a:off x="10079206" y="3202735"/>
              <a:ext cx="1472101"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FFFFFF"/>
                  </a:solidFill>
                  <a:effectLst/>
                  <a:uLnTx/>
                  <a:uFillTx/>
                  <a:latin typeface="Arial" panose="020B0604020202020204"/>
                  <a:ea typeface="+mn-ea"/>
                  <a:cs typeface="+mn-cs"/>
                </a:rPr>
                <a:t>Q3 – Prohibition if External Expert is not CCO</a:t>
              </a:r>
            </a:p>
          </p:txBody>
        </p:sp>
        <p:sp>
          <p:nvSpPr>
            <p:cNvPr id="6" name="Rectangle: Rounded Corners 5">
              <a:extLst>
                <a:ext uri="{FF2B5EF4-FFF2-40B4-BE49-F238E27FC236}">
                  <a16:creationId xmlns:a16="http://schemas.microsoft.com/office/drawing/2014/main" id="{2D9E03BB-88E5-C6DA-B6D6-F2D52F794705}"/>
                </a:ext>
              </a:extLst>
            </p:cNvPr>
            <p:cNvSpPr/>
            <p:nvPr/>
          </p:nvSpPr>
          <p:spPr>
            <a:xfrm>
              <a:off x="10079207" y="3908721"/>
              <a:ext cx="1472101"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FFFFFF"/>
                  </a:solidFill>
                  <a:effectLst/>
                  <a:uLnTx/>
                  <a:uFillTx/>
                  <a:latin typeface="Arial" panose="020B0604020202020204"/>
                  <a:ea typeface="+mn-ea"/>
                  <a:cs typeface="+mn-cs"/>
                </a:rPr>
                <a:t>Q4 – Objectivity Requirements for Audit/Assurance</a:t>
              </a:r>
            </a:p>
          </p:txBody>
        </p:sp>
        <p:sp>
          <p:nvSpPr>
            <p:cNvPr id="7" name="TextBox 6">
              <a:extLst>
                <a:ext uri="{FF2B5EF4-FFF2-40B4-BE49-F238E27FC236}">
                  <a16:creationId xmlns:a16="http://schemas.microsoft.com/office/drawing/2014/main" id="{EAE911DE-5A69-E274-9055-97ED39F7E090}"/>
                </a:ext>
              </a:extLst>
            </p:cNvPr>
            <p:cNvSpPr txBox="1"/>
            <p:nvPr/>
          </p:nvSpPr>
          <p:spPr>
            <a:xfrm>
              <a:off x="10079206" y="1382737"/>
              <a:ext cx="1472101" cy="469663"/>
            </a:xfrm>
            <a:prstGeom prst="rect">
              <a:avLst/>
            </a:prstGeom>
          </p:spPr>
          <p:txBody>
            <a:bodyPr vert="horz" wrap="square" lIns="91440" tIns="45720" rIns="91440" bIns="45720" rtlCol="0" anchor="b">
              <a:norm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94949"/>
                  </a:solidFill>
                  <a:effectLst/>
                  <a:uLnTx/>
                  <a:uFillTx/>
                  <a:latin typeface="Arial" panose="020B0604020202020204"/>
                  <a:ea typeface="+mn-ea"/>
                  <a:cs typeface="+mn-cs"/>
                </a:rPr>
                <a:t>Specific Questions Posed in ED</a:t>
              </a:r>
            </a:p>
          </p:txBody>
        </p:sp>
        <p:sp>
          <p:nvSpPr>
            <p:cNvPr id="8" name="Rectangle: Rounded Corners 7">
              <a:extLst>
                <a:ext uri="{FF2B5EF4-FFF2-40B4-BE49-F238E27FC236}">
                  <a16:creationId xmlns:a16="http://schemas.microsoft.com/office/drawing/2014/main" id="{4A53B92B-7249-F16F-DE01-974218F15CCC}"/>
                </a:ext>
              </a:extLst>
            </p:cNvPr>
            <p:cNvSpPr/>
            <p:nvPr/>
          </p:nvSpPr>
          <p:spPr>
            <a:xfrm>
              <a:off x="10079206" y="4568407"/>
              <a:ext cx="1472101"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FFFFFF"/>
                  </a:solidFill>
                  <a:effectLst/>
                  <a:uLnTx/>
                  <a:uFillTx/>
                  <a:latin typeface="Arial" panose="020B0604020202020204"/>
                  <a:ea typeface="+mn-ea"/>
                  <a:cs typeface="+mn-cs"/>
                </a:rPr>
                <a:t>Q5 – Threats to Compliance with the FPs</a:t>
              </a:r>
            </a:p>
          </p:txBody>
        </p:sp>
      </p:grpSp>
      <p:pic>
        <p:nvPicPr>
          <p:cNvPr id="14" name="Picture 13" descr="Person working with laptop and notepad">
            <a:extLst>
              <a:ext uri="{FF2B5EF4-FFF2-40B4-BE49-F238E27FC236}">
                <a16:creationId xmlns:a16="http://schemas.microsoft.com/office/drawing/2014/main" id="{C74D1042-EFDB-F149-76F6-34297B9BBE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9821" y="2230559"/>
            <a:ext cx="4195010" cy="2800088"/>
          </a:xfrm>
          <a:prstGeom prst="rect">
            <a:avLst/>
          </a:prstGeom>
        </p:spPr>
      </p:pic>
    </p:spTree>
    <p:extLst>
      <p:ext uri="{BB962C8B-B14F-4D97-AF65-F5344CB8AC3E}">
        <p14:creationId xmlns:p14="http://schemas.microsoft.com/office/powerpoint/2010/main" val="3812917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9D0B-946A-7DE6-CACD-427D0C9BDA16}"/>
              </a:ext>
            </a:extLst>
          </p:cNvPr>
          <p:cNvSpPr>
            <a:spLocks noGrp="1"/>
          </p:cNvSpPr>
          <p:nvPr>
            <p:ph type="title"/>
          </p:nvPr>
        </p:nvSpPr>
        <p:spPr>
          <a:xfrm>
            <a:off x="557377" y="27328"/>
            <a:ext cx="10691648" cy="1068518"/>
          </a:xfrm>
        </p:spPr>
        <p:txBody>
          <a:bodyPr>
            <a:noAutofit/>
          </a:bodyPr>
          <a:lstStyle/>
          <a:p>
            <a:r>
              <a:rPr lang="en-US" sz="3600" dirty="0">
                <a:latin typeface="Arial"/>
                <a:cs typeface="Arial"/>
              </a:rPr>
              <a:t>Preliminary Overview of ED Comment Letters </a:t>
            </a:r>
            <a:r>
              <a:rPr lang="en-US" sz="2000" dirty="0">
                <a:latin typeface="+mj-lt"/>
              </a:rPr>
              <a:t>(1/5)</a:t>
            </a:r>
            <a:endParaRPr lang="en-US" sz="2000" dirty="0">
              <a:latin typeface="Arial"/>
              <a:cs typeface="Arial"/>
            </a:endParaRPr>
          </a:p>
        </p:txBody>
      </p:sp>
      <p:pic>
        <p:nvPicPr>
          <p:cNvPr id="9" name="Picture 8">
            <a:extLst>
              <a:ext uri="{FF2B5EF4-FFF2-40B4-BE49-F238E27FC236}">
                <a16:creationId xmlns:a16="http://schemas.microsoft.com/office/drawing/2014/main" id="{6A826F13-F9D8-1CA5-FC80-C3D80874C852}"/>
              </a:ext>
            </a:extLst>
          </p:cNvPr>
          <p:cNvPicPr>
            <a:picLocks noChangeAspect="1"/>
          </p:cNvPicPr>
          <p:nvPr/>
        </p:nvPicPr>
        <p:blipFill>
          <a:blip r:embed="rId3"/>
          <a:stretch>
            <a:fillRect/>
          </a:stretch>
        </p:blipFill>
        <p:spPr>
          <a:xfrm>
            <a:off x="85170" y="1810337"/>
            <a:ext cx="12021660" cy="4196910"/>
          </a:xfrm>
          <a:prstGeom prst="rect">
            <a:avLst/>
          </a:prstGeom>
        </p:spPr>
      </p:pic>
    </p:spTree>
    <p:extLst>
      <p:ext uri="{BB962C8B-B14F-4D97-AF65-F5344CB8AC3E}">
        <p14:creationId xmlns:p14="http://schemas.microsoft.com/office/powerpoint/2010/main" val="943200688"/>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9" ma:contentTypeDescription="Create a new document." ma:contentTypeScope="" ma:versionID="d464cd65c375594d67cb4f0494574b6e">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14ef489e8370de89dd9afd9a6333c468"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FBA055-1289-4142-8C3D-FEDE9E0694DA}"/>
</file>

<file path=customXml/itemProps2.xml><?xml version="1.0" encoding="utf-8"?>
<ds:datastoreItem xmlns:ds="http://schemas.openxmlformats.org/officeDocument/2006/customXml" ds:itemID="{2961E205-AB67-47F1-A9A8-858D16EC92D4}">
  <ds:schemaRefs>
    <ds:schemaRef ds:uri="22d08535-2bef-4dfd-af9a-6549f399157e"/>
    <ds:schemaRef ds:uri="http://schemas.openxmlformats.org/package/2006/metadata/core-properties"/>
    <ds:schemaRef ds:uri="http://schemas.microsoft.com/office/2006/metadata/properties"/>
    <ds:schemaRef ds:uri="http://purl.org/dc/terms/"/>
    <ds:schemaRef ds:uri="http://www.w3.org/XML/1998/namespace"/>
    <ds:schemaRef ds:uri="http://schemas.microsoft.com/office/2006/documentManagement/types"/>
    <ds:schemaRef ds:uri="1b26e567-3355-4a6b-b187-82544927f715"/>
    <ds:schemaRef ds:uri="http://schemas.microsoft.com/office/infopath/2007/PartnerControls"/>
    <ds:schemaRef ds:uri="http://purl.org/dc/dcmitype/"/>
    <ds:schemaRef ds:uri="http://purl.org/dc/elements/1.1/"/>
  </ds:schemaRefs>
</ds:datastoreItem>
</file>

<file path=customXml/itemProps3.xml><?xml version="1.0" encoding="utf-8"?>
<ds:datastoreItem xmlns:ds="http://schemas.openxmlformats.org/officeDocument/2006/customXml" ds:itemID="{1D25335E-3AE3-4697-8738-48CC81FF050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1028</TotalTime>
  <Words>1675</Words>
  <Application>Microsoft Office PowerPoint</Application>
  <PresentationFormat>Widescreen</PresentationFormat>
  <Paragraphs>206</Paragraphs>
  <Slides>23</Slides>
  <Notes>23</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23</vt:i4>
      </vt:variant>
    </vt:vector>
  </HeadingPairs>
  <TitlesOfParts>
    <vt:vector size="35" baseType="lpstr">
      <vt:lpstr>Product Sans Light</vt:lpstr>
      <vt:lpstr>Product Sans Thin</vt:lpstr>
      <vt:lpstr>System Font Regular</vt:lpstr>
      <vt:lpstr>Arial</vt:lpstr>
      <vt:lpstr>Calibri</vt:lpstr>
      <vt:lpstr>Courier New</vt:lpstr>
      <vt:lpstr>Times New Roman</vt:lpstr>
      <vt:lpstr>Wingdings</vt:lpstr>
      <vt:lpstr>Custom Design</vt:lpstr>
      <vt:lpstr>1_Custom Design</vt:lpstr>
      <vt:lpstr>6_Custom Design</vt:lpstr>
      <vt:lpstr>3_Custom Design</vt:lpstr>
      <vt:lpstr>PowerPoint Presentation</vt:lpstr>
      <vt:lpstr>Experts ED – Review of H1 2024</vt:lpstr>
      <vt:lpstr>Consideration of the Public Interest Framework</vt:lpstr>
      <vt:lpstr>Experts ED – Additional Outreach</vt:lpstr>
      <vt:lpstr>Experts ED – Stakeholder Input (1/2)</vt:lpstr>
      <vt:lpstr>Experts ED – Stakeholder Input (2/2)</vt:lpstr>
      <vt:lpstr>Recap – Experts ED Proposed Ethical Framework</vt:lpstr>
      <vt:lpstr>Recap – Experts ED Specific Questions</vt:lpstr>
      <vt:lpstr>Preliminary Overview of ED Comment Letters (1/5)</vt:lpstr>
      <vt:lpstr>Preliminary Overview of ED Comment Letters (2/5)</vt:lpstr>
      <vt:lpstr>Preliminary Overview of ED Comment Letters (3/5)</vt:lpstr>
      <vt:lpstr>Preliminary Overview of ED Comment Letters (4/5)</vt:lpstr>
      <vt:lpstr>Preliminary Overview of ED Comment Letters (5/5)</vt:lpstr>
      <vt:lpstr>Investors – Key Themes</vt:lpstr>
      <vt:lpstr>Preparers/TCWG – Observation</vt:lpstr>
      <vt:lpstr>Definitions – Key Themes (1/2)</vt:lpstr>
      <vt:lpstr>Definitions – Key Themes (2/2)</vt:lpstr>
      <vt:lpstr>Objectivity – Key Themes (1/2)</vt:lpstr>
      <vt:lpstr>Objectivity – Key Themes (2/2)</vt:lpstr>
      <vt:lpstr>Other Suggestions/ Observations (1/2)</vt:lpstr>
      <vt:lpstr>Other Suggestions/ Observations (2/2)</vt:lpstr>
      <vt:lpstr>Next Steps</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Kam Leung</cp:lastModifiedBy>
  <cp:revision>13</cp:revision>
  <cp:lastPrinted>2023-09-18T17:39:29Z</cp:lastPrinted>
  <dcterms:created xsi:type="dcterms:W3CDTF">2018-10-18T19:25:41Z</dcterms:created>
  <dcterms:modified xsi:type="dcterms:W3CDTF">2024-05-29T15:15:44Z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263400</vt:r8>
  </property>
  <property fmtid="{D5CDD505-2E9C-101B-9397-08002B2CF9AE}" pid="3" name="MediaServiceImageTags">
    <vt:lpwstr/>
  </property>
  <property fmtid="{D5CDD505-2E9C-101B-9397-08002B2CF9AE}" pid="4" name="ContentTypeId">
    <vt:lpwstr>0x010100B5070AA681E7D548B8B494A836FA7E69</vt:lpwstr>
  </property>
  <property fmtid="{D5CDD505-2E9C-101B-9397-08002B2CF9AE}" pid="5" name="MSIP_Label_ea60d57e-af5b-4752-ac57-3e4f28ca11dc_Enabled">
    <vt:lpwstr>true</vt:lpwstr>
  </property>
  <property fmtid="{D5CDD505-2E9C-101B-9397-08002B2CF9AE}" pid="6" name="MSIP_Label_ea60d57e-af5b-4752-ac57-3e4f28ca11dc_SetDate">
    <vt:lpwstr>2024-04-10T05:44:46Z</vt:lpwstr>
  </property>
  <property fmtid="{D5CDD505-2E9C-101B-9397-08002B2CF9AE}" pid="7" name="MSIP_Label_ea60d57e-af5b-4752-ac57-3e4f28ca11dc_Method">
    <vt:lpwstr>Standard</vt:lpwstr>
  </property>
  <property fmtid="{D5CDD505-2E9C-101B-9397-08002B2CF9AE}" pid="8" name="MSIP_Label_ea60d57e-af5b-4752-ac57-3e4f28ca11dc_Name">
    <vt:lpwstr>ea60d57e-af5b-4752-ac57-3e4f28ca11dc</vt:lpwstr>
  </property>
  <property fmtid="{D5CDD505-2E9C-101B-9397-08002B2CF9AE}" pid="9" name="MSIP_Label_ea60d57e-af5b-4752-ac57-3e4f28ca11dc_SiteId">
    <vt:lpwstr>36da45f1-dd2c-4d1f-af13-5abe46b99921</vt:lpwstr>
  </property>
  <property fmtid="{D5CDD505-2E9C-101B-9397-08002B2CF9AE}" pid="10" name="MSIP_Label_ea60d57e-af5b-4752-ac57-3e4f28ca11dc_ActionId">
    <vt:lpwstr>4313bcbd-4d63-4299-a191-d4612b78b694</vt:lpwstr>
  </property>
  <property fmtid="{D5CDD505-2E9C-101B-9397-08002B2CF9AE}" pid="11" name="MSIP_Label_ea60d57e-af5b-4752-ac57-3e4f28ca11dc_ContentBits">
    <vt:lpwstr>0</vt:lpwstr>
  </property>
</Properties>
</file>