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Lst>
  <p:notesMasterIdLst>
    <p:notesMasterId r:id="rId31"/>
  </p:notesMasterIdLst>
  <p:sldIdLst>
    <p:sldId id="270" r:id="rId5"/>
    <p:sldId id="257" r:id="rId6"/>
    <p:sldId id="1239" r:id="rId7"/>
    <p:sldId id="1220" r:id="rId8"/>
    <p:sldId id="259" r:id="rId9"/>
    <p:sldId id="272" r:id="rId10"/>
    <p:sldId id="260" r:id="rId11"/>
    <p:sldId id="261" r:id="rId12"/>
    <p:sldId id="262" r:id="rId13"/>
    <p:sldId id="263" r:id="rId14"/>
    <p:sldId id="1235" r:id="rId15"/>
    <p:sldId id="1234" r:id="rId16"/>
    <p:sldId id="1213" r:id="rId17"/>
    <p:sldId id="271" r:id="rId18"/>
    <p:sldId id="1232" r:id="rId19"/>
    <p:sldId id="1229" r:id="rId20"/>
    <p:sldId id="1230" r:id="rId21"/>
    <p:sldId id="1233" r:id="rId22"/>
    <p:sldId id="1212" r:id="rId23"/>
    <p:sldId id="1210" r:id="rId24"/>
    <p:sldId id="1241" r:id="rId25"/>
    <p:sldId id="1240" r:id="rId26"/>
    <p:sldId id="1216" r:id="rId27"/>
    <p:sldId id="1217" r:id="rId28"/>
    <p:sldId id="1211" r:id="rId29"/>
    <p:sldId id="27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4" userDrawn="1">
          <p15:clr>
            <a:srgbClr val="A4A3A4"/>
          </p15:clr>
        </p15:guide>
        <p15:guide id="2" pos="288" userDrawn="1">
          <p15:clr>
            <a:srgbClr val="A4A3A4"/>
          </p15:clr>
        </p15:guide>
        <p15:guide id="3" pos="5040" userDrawn="1">
          <p15:clr>
            <a:srgbClr val="A4A3A4"/>
          </p15:clr>
        </p15:guide>
        <p15:guide id="4" pos="3840" userDrawn="1">
          <p15:clr>
            <a:srgbClr val="A4A3A4"/>
          </p15:clr>
        </p15:guide>
        <p15:guide id="5" pos="3864" userDrawn="1">
          <p15:clr>
            <a:srgbClr val="A4A3A4"/>
          </p15:clr>
        </p15:guide>
        <p15:guide id="6" orient="horz" pos="744" userDrawn="1">
          <p15:clr>
            <a:srgbClr val="A4A3A4"/>
          </p15:clr>
        </p15:guide>
        <p15:guide id="7" pos="1440" userDrawn="1">
          <p15:clr>
            <a:srgbClr val="A4A3A4"/>
          </p15:clr>
        </p15:guide>
        <p15:guide id="8" pos="6192" userDrawn="1">
          <p15:clr>
            <a:srgbClr val="A4A3A4"/>
          </p15:clr>
        </p15:guide>
        <p15:guide id="9" pos="5928" userDrawn="1">
          <p15:clr>
            <a:srgbClr val="A4A3A4"/>
          </p15:clr>
        </p15:guide>
        <p15:guide id="10" pos="321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850364-DD18-1A34-E98F-3B441CDEA6C7}" name="Jon Reid" initials="JR" userId="S::jonreid@ethicsboard.org::d20ac94e-951d-486b-b95e-024d48430245" providerId="AD"/>
  <p188:author id="{56716365-38C8-293A-974C-A2D9CBBF0D47}" name="Jeanne Viljoen" initials="JV" userId="S::JeanneViljoen@ethicsboard.org::15b5a62f-600a-4206-957b-fe0e12035773" providerId="AD"/>
  <p188:author id="{E9688B74-D9DE-4D11-079C-962C98D8AAA5}" name="Jeanne Viljoen" initials="JV" userId="S::jeanneviljoen@ethicsboard.org::15b5a62f-600a-4206-957b-fe0e12035773" providerId="AD"/>
  <p188:author id="{5227169E-4E8D-2B5B-465E-FAB29F3A055D}" name="Linda Biek" initials="" userId="S::LindaBiek@ethicsboard.org::5a3f140b-42f3-44c4-a264-c128a1fbdafe"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8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Natalie Klonaridis" initials="NK [2]" lastIdx="34" clrIdx="7">
    <p:extLst>
      <p:ext uri="{19B8F6BF-5375-455C-9EA6-DF929625EA0E}">
        <p15:presenceInfo xmlns:p15="http://schemas.microsoft.com/office/powerpoint/2012/main" userId="S::NatalieKlonaridis@iaasb.org::f4aa4316-d059-440e-b12a-ca731c4153ce"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Geoffrey Kwan" initials="GK" lastIdx="8" clrIdx="8">
    <p:extLst>
      <p:ext uri="{19B8F6BF-5375-455C-9EA6-DF929625EA0E}">
        <p15:presenceInfo xmlns:p15="http://schemas.microsoft.com/office/powerpoint/2012/main" userId="Geoffrey Kwan" providerId="Non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Michael Ashley" initials="MA" lastIdx="6" clrIdx="9">
    <p:extLst>
      <p:ext uri="{19B8F6BF-5375-455C-9EA6-DF929625EA0E}">
        <p15:presenceInfo xmlns:p15="http://schemas.microsoft.com/office/powerpoint/2012/main" userId="47bcfad08957be3a"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11" name="Willie Botha" initials="WB" lastIdx="11" clrIdx="10">
    <p:extLst>
      <p:ext uri="{19B8F6BF-5375-455C-9EA6-DF929625EA0E}">
        <p15:presenceInfo xmlns:p15="http://schemas.microsoft.com/office/powerpoint/2012/main" userId="S::WillieBotha@iaasb.org::1d64e684-352d-424c-a1f4-5d6d7c4ec44b"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12" name="Kalina Shukarova Savovska" initials="KSS" lastIdx="3" clrIdx="11">
    <p:extLst>
      <p:ext uri="{19B8F6BF-5375-455C-9EA6-DF929625EA0E}">
        <p15:presenceInfo xmlns:p15="http://schemas.microsoft.com/office/powerpoint/2012/main" userId="S::KalinaShukarova@iaasb.org::0c310e09-a4f1-4b78-977e-44e02227c9d2"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DD8"/>
    <a:srgbClr val="E65722"/>
    <a:srgbClr val="0B5494"/>
    <a:srgbClr val="EB9F15"/>
    <a:srgbClr val="00AA55"/>
    <a:srgbClr val="E6C000"/>
    <a:srgbClr val="92D050"/>
    <a:srgbClr val="F2F2F2"/>
    <a:srgbClr val="838383"/>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09D8D2-B629-4226-B15D-15CF62CAD1D8}" v="28" dt="2024-06-10T12:56:41.535"/>
    <p1510:client id="{63166E23-A67A-FE27-02CD-F6370B9E5FBF}" v="28" dt="2024-06-09T16:27:56.418"/>
    <p1510:client id="{6EE77059-22F0-41F7-9639-F957C9E79B9F}" v="876" dt="2024-06-10T12:41:24.720"/>
    <p1510:client id="{DE2FD9A5-9934-4E33-ACA5-2738CEA2B713}" v="6764" vWet="6766" dt="2024-06-10T12:16:06.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43" y="62"/>
      </p:cViewPr>
      <p:guideLst>
        <p:guide orient="horz" pos="4104"/>
        <p:guide pos="288"/>
        <p:guide pos="5040"/>
        <p:guide pos="3840"/>
        <p:guide pos="3864"/>
        <p:guide orient="horz" pos="744"/>
        <p:guide pos="1440"/>
        <p:guide pos="6192"/>
        <p:guide pos="5928"/>
        <p:guide pos="321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775FAD-A919-4930-8759-01692104069B}"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83E77E7F-AFD2-4C34-8314-D0D6740D156D}">
      <dgm:prSet phldrT="[Text]" custT="1"/>
      <dgm:spPr>
        <a:solidFill>
          <a:srgbClr val="FF0000"/>
        </a:solidFill>
      </dgm:spPr>
      <dgm:t>
        <a:bodyPr/>
        <a:lstStyle/>
        <a:p>
          <a:r>
            <a:rPr lang="en-US" sz="2400">
              <a:latin typeface="+mj-lt"/>
            </a:rPr>
            <a:t>Investment Company </a:t>
          </a:r>
          <a:r>
            <a:rPr lang="en-US" sz="2000">
              <a:latin typeface="+mj-lt"/>
            </a:rPr>
            <a:t>(Corporate entity)</a:t>
          </a:r>
        </a:p>
      </dgm:t>
    </dgm:pt>
    <dgm:pt modelId="{2CF21882-00DB-47EF-97E8-37055CBA444A}" type="parTrans" cxnId="{837E9B7B-449D-471F-9CD5-EB958A128D9A}">
      <dgm:prSet/>
      <dgm:spPr/>
      <dgm:t>
        <a:bodyPr/>
        <a:lstStyle/>
        <a:p>
          <a:endParaRPr lang="en-US"/>
        </a:p>
      </dgm:t>
    </dgm:pt>
    <dgm:pt modelId="{F23332AA-D721-44FE-939E-1E4B7EFA4AB0}" type="sibTrans" cxnId="{837E9B7B-449D-471F-9CD5-EB958A128D9A}">
      <dgm:prSet/>
      <dgm:spPr/>
      <dgm:t>
        <a:bodyPr/>
        <a:lstStyle/>
        <a:p>
          <a:endParaRPr lang="en-US"/>
        </a:p>
      </dgm:t>
    </dgm:pt>
    <dgm:pt modelId="{45CC2376-4023-4D57-9278-EC53C013C2FC}">
      <dgm:prSet phldrT="[Text]" custT="1"/>
      <dgm:spPr>
        <a:solidFill>
          <a:schemeClr val="accent1"/>
        </a:solidFill>
      </dgm:spPr>
      <dgm:t>
        <a:bodyPr/>
        <a:lstStyle/>
        <a:p>
          <a:r>
            <a:rPr lang="en-US" sz="2400">
              <a:latin typeface="+mj-lt"/>
            </a:rPr>
            <a:t>Limited Liability Partnership</a:t>
          </a:r>
        </a:p>
      </dgm:t>
    </dgm:pt>
    <dgm:pt modelId="{9D88F137-7CFD-4BA3-8AB6-8256A1601A73}" type="parTrans" cxnId="{AD8212C9-1E8F-487F-B8A7-A545159F62D7}">
      <dgm:prSet/>
      <dgm:spPr/>
      <dgm:t>
        <a:bodyPr/>
        <a:lstStyle/>
        <a:p>
          <a:endParaRPr lang="en-US"/>
        </a:p>
      </dgm:t>
    </dgm:pt>
    <dgm:pt modelId="{D601A2CB-16A9-4287-BABB-5FB660339991}" type="sibTrans" cxnId="{AD8212C9-1E8F-487F-B8A7-A545159F62D7}">
      <dgm:prSet/>
      <dgm:spPr/>
      <dgm:t>
        <a:bodyPr/>
        <a:lstStyle/>
        <a:p>
          <a:endParaRPr lang="en-US"/>
        </a:p>
      </dgm:t>
    </dgm:pt>
    <dgm:pt modelId="{57F81E4B-79CF-465E-9925-81B44722D2F4}">
      <dgm:prSet phldrT="[Text]" custT="1"/>
      <dgm:spPr/>
      <dgm:t>
        <a:bodyPr/>
        <a:lstStyle/>
        <a:p>
          <a:r>
            <a:rPr lang="en-US" sz="2400">
              <a:latin typeface="+mj-lt"/>
            </a:rPr>
            <a:t>Contract Based Fund </a:t>
          </a:r>
        </a:p>
      </dgm:t>
    </dgm:pt>
    <dgm:pt modelId="{1532892E-7E8C-427D-9984-40D4AAD34059}" type="parTrans" cxnId="{5A84F5D0-7BB9-4C00-BF97-5ADD8484784A}">
      <dgm:prSet/>
      <dgm:spPr/>
      <dgm:t>
        <a:bodyPr/>
        <a:lstStyle/>
        <a:p>
          <a:endParaRPr lang="en-US"/>
        </a:p>
      </dgm:t>
    </dgm:pt>
    <dgm:pt modelId="{1FC85009-A09B-40C2-AEF7-43CBD8FF5D6E}" type="sibTrans" cxnId="{5A84F5D0-7BB9-4C00-BF97-5ADD8484784A}">
      <dgm:prSet/>
      <dgm:spPr/>
      <dgm:t>
        <a:bodyPr/>
        <a:lstStyle/>
        <a:p>
          <a:endParaRPr lang="en-US"/>
        </a:p>
      </dgm:t>
    </dgm:pt>
    <dgm:pt modelId="{0E224068-EE47-40F2-A12E-60452A6876F0}">
      <dgm:prSet phldrT="[Text]" custT="1"/>
      <dgm:spPr>
        <a:solidFill>
          <a:srgbClr val="0070C0"/>
        </a:solidFill>
      </dgm:spPr>
      <dgm:t>
        <a:bodyPr/>
        <a:lstStyle/>
        <a:p>
          <a:r>
            <a:rPr lang="en-US" sz="2400">
              <a:latin typeface="+mj-lt"/>
            </a:rPr>
            <a:t>Collective Asset Management Vehicle</a:t>
          </a:r>
          <a:endParaRPr lang="en-US" sz="2000">
            <a:latin typeface="+mj-lt"/>
          </a:endParaRPr>
        </a:p>
      </dgm:t>
    </dgm:pt>
    <dgm:pt modelId="{C10669A7-B453-483E-B0D9-F4018A9FBED6}" type="parTrans" cxnId="{D1A43378-36CE-4EA6-B8E6-036B8953BF85}">
      <dgm:prSet/>
      <dgm:spPr/>
      <dgm:t>
        <a:bodyPr/>
        <a:lstStyle/>
        <a:p>
          <a:endParaRPr lang="en-US"/>
        </a:p>
      </dgm:t>
    </dgm:pt>
    <dgm:pt modelId="{CE334A0D-1675-4448-883F-7C2667555502}" type="sibTrans" cxnId="{D1A43378-36CE-4EA6-B8E6-036B8953BF85}">
      <dgm:prSet/>
      <dgm:spPr/>
      <dgm:t>
        <a:bodyPr/>
        <a:lstStyle/>
        <a:p>
          <a:endParaRPr lang="en-US"/>
        </a:p>
      </dgm:t>
    </dgm:pt>
    <dgm:pt modelId="{096300B3-74FE-4DF1-A793-E986DC5D06E1}">
      <dgm:prSet phldrT="[Text]" custT="1"/>
      <dgm:spPr>
        <a:solidFill>
          <a:srgbClr val="EB9F15"/>
        </a:solidFill>
      </dgm:spPr>
      <dgm:t>
        <a:bodyPr/>
        <a:lstStyle/>
        <a:p>
          <a:r>
            <a:rPr lang="en-US" sz="2400">
              <a:latin typeface="+mj-lt"/>
            </a:rPr>
            <a:t>Trust</a:t>
          </a:r>
          <a:r>
            <a:rPr lang="en-US" sz="2800">
              <a:latin typeface="+mj-lt"/>
            </a:rPr>
            <a:t> </a:t>
          </a:r>
        </a:p>
        <a:p>
          <a:r>
            <a:rPr lang="en-US" sz="2000">
              <a:latin typeface="+mj-lt"/>
            </a:rPr>
            <a:t>(i.e., Unit Trusts)</a:t>
          </a:r>
        </a:p>
      </dgm:t>
    </dgm:pt>
    <dgm:pt modelId="{1B30AF5A-54F5-4ADF-9831-A2F0C59699DF}" type="parTrans" cxnId="{AF3C4560-2B5E-474C-8275-AA8511DFB1A8}">
      <dgm:prSet/>
      <dgm:spPr/>
      <dgm:t>
        <a:bodyPr/>
        <a:lstStyle/>
        <a:p>
          <a:endParaRPr lang="en-US"/>
        </a:p>
      </dgm:t>
    </dgm:pt>
    <dgm:pt modelId="{192776D4-AD94-4732-9269-598DDB18078B}" type="sibTrans" cxnId="{AF3C4560-2B5E-474C-8275-AA8511DFB1A8}">
      <dgm:prSet/>
      <dgm:spPr/>
      <dgm:t>
        <a:bodyPr/>
        <a:lstStyle/>
        <a:p>
          <a:endParaRPr lang="en-US"/>
        </a:p>
      </dgm:t>
    </dgm:pt>
    <dgm:pt modelId="{60A5808A-2047-45D5-A21E-EA2351470EB7}">
      <dgm:prSet phldrT="[Text]" custT="1"/>
      <dgm:spPr/>
      <dgm:t>
        <a:bodyPr/>
        <a:lstStyle/>
        <a:p>
          <a:r>
            <a:rPr lang="en-US" sz="2400">
              <a:latin typeface="+mj-lt"/>
            </a:rPr>
            <a:t>Segregated Portfolio Companies</a:t>
          </a:r>
        </a:p>
      </dgm:t>
    </dgm:pt>
    <dgm:pt modelId="{D2A3D8F1-24FC-4560-9F19-C6C6DDC84C13}" type="parTrans" cxnId="{24A2ABDD-05A7-4F61-9C42-459BF7C0EFEE}">
      <dgm:prSet/>
      <dgm:spPr/>
    </dgm:pt>
    <dgm:pt modelId="{0E4C17A9-C7C9-46E8-947F-D5DC59B787D3}" type="sibTrans" cxnId="{24A2ABDD-05A7-4F61-9C42-459BF7C0EFEE}">
      <dgm:prSet/>
      <dgm:spPr/>
    </dgm:pt>
    <dgm:pt modelId="{E72D417F-8285-449E-94B4-21B780F5F501}" type="pres">
      <dgm:prSet presAssocID="{CC775FAD-A919-4930-8759-01692104069B}" presName="diagram" presStyleCnt="0">
        <dgm:presLayoutVars>
          <dgm:dir/>
          <dgm:resizeHandles val="exact"/>
        </dgm:presLayoutVars>
      </dgm:prSet>
      <dgm:spPr/>
    </dgm:pt>
    <dgm:pt modelId="{D4E4DD84-27A9-4157-91A9-E85F2500544E}" type="pres">
      <dgm:prSet presAssocID="{83E77E7F-AFD2-4C34-8314-D0D6740D156D}" presName="node" presStyleLbl="node1" presStyleIdx="0" presStyleCnt="6">
        <dgm:presLayoutVars>
          <dgm:bulletEnabled val="1"/>
        </dgm:presLayoutVars>
      </dgm:prSet>
      <dgm:spPr/>
    </dgm:pt>
    <dgm:pt modelId="{8361097B-69EF-40DD-BCBC-8076D519B7E8}" type="pres">
      <dgm:prSet presAssocID="{F23332AA-D721-44FE-939E-1E4B7EFA4AB0}" presName="sibTrans" presStyleCnt="0"/>
      <dgm:spPr/>
    </dgm:pt>
    <dgm:pt modelId="{DE9D0568-9245-42CA-A171-A404BF742DF1}" type="pres">
      <dgm:prSet presAssocID="{0E224068-EE47-40F2-A12E-60452A6876F0}" presName="node" presStyleLbl="node1" presStyleIdx="1" presStyleCnt="6">
        <dgm:presLayoutVars>
          <dgm:bulletEnabled val="1"/>
        </dgm:presLayoutVars>
      </dgm:prSet>
      <dgm:spPr/>
    </dgm:pt>
    <dgm:pt modelId="{9C8194D7-698A-4AED-BF33-73D0CE6BA963}" type="pres">
      <dgm:prSet presAssocID="{CE334A0D-1675-4448-883F-7C2667555502}" presName="sibTrans" presStyleCnt="0"/>
      <dgm:spPr/>
    </dgm:pt>
    <dgm:pt modelId="{276810FF-0DD6-4E5F-ACC9-EA5CAE5973AE}" type="pres">
      <dgm:prSet presAssocID="{096300B3-74FE-4DF1-A793-E986DC5D06E1}" presName="node" presStyleLbl="node1" presStyleIdx="2" presStyleCnt="6">
        <dgm:presLayoutVars>
          <dgm:bulletEnabled val="1"/>
        </dgm:presLayoutVars>
      </dgm:prSet>
      <dgm:spPr/>
    </dgm:pt>
    <dgm:pt modelId="{FAD9E0E0-1177-4D11-8DB7-176917DE1A8D}" type="pres">
      <dgm:prSet presAssocID="{192776D4-AD94-4732-9269-598DDB18078B}" presName="sibTrans" presStyleCnt="0"/>
      <dgm:spPr/>
    </dgm:pt>
    <dgm:pt modelId="{44ECA46F-998E-4ACD-A0A9-969321EFD6CE}" type="pres">
      <dgm:prSet presAssocID="{45CC2376-4023-4D57-9278-EC53C013C2FC}" presName="node" presStyleLbl="node1" presStyleIdx="3" presStyleCnt="6">
        <dgm:presLayoutVars>
          <dgm:bulletEnabled val="1"/>
        </dgm:presLayoutVars>
      </dgm:prSet>
      <dgm:spPr/>
    </dgm:pt>
    <dgm:pt modelId="{572B754C-02E0-427E-B072-2B89E1A7C85C}" type="pres">
      <dgm:prSet presAssocID="{D601A2CB-16A9-4287-BABB-5FB660339991}" presName="sibTrans" presStyleCnt="0"/>
      <dgm:spPr/>
    </dgm:pt>
    <dgm:pt modelId="{49954DD4-E137-495A-B601-CBBB934DC167}" type="pres">
      <dgm:prSet presAssocID="{57F81E4B-79CF-465E-9925-81B44722D2F4}" presName="node" presStyleLbl="node1" presStyleIdx="4" presStyleCnt="6">
        <dgm:presLayoutVars>
          <dgm:bulletEnabled val="1"/>
        </dgm:presLayoutVars>
      </dgm:prSet>
      <dgm:spPr/>
    </dgm:pt>
    <dgm:pt modelId="{4A86A3A7-974E-434E-8E32-94142DE64299}" type="pres">
      <dgm:prSet presAssocID="{1FC85009-A09B-40C2-AEF7-43CBD8FF5D6E}" presName="sibTrans" presStyleCnt="0"/>
      <dgm:spPr/>
    </dgm:pt>
    <dgm:pt modelId="{2D554E5C-7954-4CBA-A334-8D9240E770DE}" type="pres">
      <dgm:prSet presAssocID="{60A5808A-2047-45D5-A21E-EA2351470EB7}" presName="node" presStyleLbl="node1" presStyleIdx="5" presStyleCnt="6">
        <dgm:presLayoutVars>
          <dgm:bulletEnabled val="1"/>
        </dgm:presLayoutVars>
      </dgm:prSet>
      <dgm:spPr/>
    </dgm:pt>
  </dgm:ptLst>
  <dgm:cxnLst>
    <dgm:cxn modelId="{4345512E-8A16-4E38-8C3E-3A2F1A13C648}" type="presOf" srcId="{83E77E7F-AFD2-4C34-8314-D0D6740D156D}" destId="{D4E4DD84-27A9-4157-91A9-E85F2500544E}" srcOrd="0" destOrd="0" presId="urn:microsoft.com/office/officeart/2005/8/layout/default"/>
    <dgm:cxn modelId="{591BC538-AFEB-4C4E-A7AD-A32DB6345A02}" type="presOf" srcId="{0E224068-EE47-40F2-A12E-60452A6876F0}" destId="{DE9D0568-9245-42CA-A171-A404BF742DF1}" srcOrd="0" destOrd="0" presId="urn:microsoft.com/office/officeart/2005/8/layout/default"/>
    <dgm:cxn modelId="{53DB175E-B0B9-407C-9D28-71D80D16D73C}" type="presOf" srcId="{60A5808A-2047-45D5-A21E-EA2351470EB7}" destId="{2D554E5C-7954-4CBA-A334-8D9240E770DE}" srcOrd="0" destOrd="0" presId="urn:microsoft.com/office/officeart/2005/8/layout/default"/>
    <dgm:cxn modelId="{AF3C4560-2B5E-474C-8275-AA8511DFB1A8}" srcId="{CC775FAD-A919-4930-8759-01692104069B}" destId="{096300B3-74FE-4DF1-A793-E986DC5D06E1}" srcOrd="2" destOrd="0" parTransId="{1B30AF5A-54F5-4ADF-9831-A2F0C59699DF}" sibTransId="{192776D4-AD94-4732-9269-598DDB18078B}"/>
    <dgm:cxn modelId="{78DC0E4D-4055-47B7-8278-A46DF5D789D7}" type="presOf" srcId="{45CC2376-4023-4D57-9278-EC53C013C2FC}" destId="{44ECA46F-998E-4ACD-A0A9-969321EFD6CE}" srcOrd="0" destOrd="0" presId="urn:microsoft.com/office/officeart/2005/8/layout/default"/>
    <dgm:cxn modelId="{D1A43378-36CE-4EA6-B8E6-036B8953BF85}" srcId="{CC775FAD-A919-4930-8759-01692104069B}" destId="{0E224068-EE47-40F2-A12E-60452A6876F0}" srcOrd="1" destOrd="0" parTransId="{C10669A7-B453-483E-B0D9-F4018A9FBED6}" sibTransId="{CE334A0D-1675-4448-883F-7C2667555502}"/>
    <dgm:cxn modelId="{837E9B7B-449D-471F-9CD5-EB958A128D9A}" srcId="{CC775FAD-A919-4930-8759-01692104069B}" destId="{83E77E7F-AFD2-4C34-8314-D0D6740D156D}" srcOrd="0" destOrd="0" parTransId="{2CF21882-00DB-47EF-97E8-37055CBA444A}" sibTransId="{F23332AA-D721-44FE-939E-1E4B7EFA4AB0}"/>
    <dgm:cxn modelId="{AD8212C9-1E8F-487F-B8A7-A545159F62D7}" srcId="{CC775FAD-A919-4930-8759-01692104069B}" destId="{45CC2376-4023-4D57-9278-EC53C013C2FC}" srcOrd="3" destOrd="0" parTransId="{9D88F137-7CFD-4BA3-8AB6-8256A1601A73}" sibTransId="{D601A2CB-16A9-4287-BABB-5FB660339991}"/>
    <dgm:cxn modelId="{5A84F5D0-7BB9-4C00-BF97-5ADD8484784A}" srcId="{CC775FAD-A919-4930-8759-01692104069B}" destId="{57F81E4B-79CF-465E-9925-81B44722D2F4}" srcOrd="4" destOrd="0" parTransId="{1532892E-7E8C-427D-9984-40D4AAD34059}" sibTransId="{1FC85009-A09B-40C2-AEF7-43CBD8FF5D6E}"/>
    <dgm:cxn modelId="{06D5EDD1-9D07-42FD-8B54-E73BB06731CF}" type="presOf" srcId="{CC775FAD-A919-4930-8759-01692104069B}" destId="{E72D417F-8285-449E-94B4-21B780F5F501}" srcOrd="0" destOrd="0" presId="urn:microsoft.com/office/officeart/2005/8/layout/default"/>
    <dgm:cxn modelId="{24A2ABDD-05A7-4F61-9C42-459BF7C0EFEE}" srcId="{CC775FAD-A919-4930-8759-01692104069B}" destId="{60A5808A-2047-45D5-A21E-EA2351470EB7}" srcOrd="5" destOrd="0" parTransId="{D2A3D8F1-24FC-4560-9F19-C6C6DDC84C13}" sibTransId="{0E4C17A9-C7C9-46E8-947F-D5DC59B787D3}"/>
    <dgm:cxn modelId="{4756C2DF-264F-46EC-8AC5-7FE3031C9EFF}" type="presOf" srcId="{57F81E4B-79CF-465E-9925-81B44722D2F4}" destId="{49954DD4-E137-495A-B601-CBBB934DC167}" srcOrd="0" destOrd="0" presId="urn:microsoft.com/office/officeart/2005/8/layout/default"/>
    <dgm:cxn modelId="{5700F7E6-A761-41FA-92BA-50D72A9F6143}" type="presOf" srcId="{096300B3-74FE-4DF1-A793-E986DC5D06E1}" destId="{276810FF-0DD6-4E5F-ACC9-EA5CAE5973AE}" srcOrd="0" destOrd="0" presId="urn:microsoft.com/office/officeart/2005/8/layout/default"/>
    <dgm:cxn modelId="{775400E3-FC9C-4C62-9C7E-76833AB92B7F}" type="presParOf" srcId="{E72D417F-8285-449E-94B4-21B780F5F501}" destId="{D4E4DD84-27A9-4157-91A9-E85F2500544E}" srcOrd="0" destOrd="0" presId="urn:microsoft.com/office/officeart/2005/8/layout/default"/>
    <dgm:cxn modelId="{EA3B8507-CDD3-4122-A1F4-14135C863B23}" type="presParOf" srcId="{E72D417F-8285-449E-94B4-21B780F5F501}" destId="{8361097B-69EF-40DD-BCBC-8076D519B7E8}" srcOrd="1" destOrd="0" presId="urn:microsoft.com/office/officeart/2005/8/layout/default"/>
    <dgm:cxn modelId="{98DB3279-B649-4B85-81BA-E1A754D556F9}" type="presParOf" srcId="{E72D417F-8285-449E-94B4-21B780F5F501}" destId="{DE9D0568-9245-42CA-A171-A404BF742DF1}" srcOrd="2" destOrd="0" presId="urn:microsoft.com/office/officeart/2005/8/layout/default"/>
    <dgm:cxn modelId="{CD1562F0-97DA-4DFD-A06D-3E069CCE5C77}" type="presParOf" srcId="{E72D417F-8285-449E-94B4-21B780F5F501}" destId="{9C8194D7-698A-4AED-BF33-73D0CE6BA963}" srcOrd="3" destOrd="0" presId="urn:microsoft.com/office/officeart/2005/8/layout/default"/>
    <dgm:cxn modelId="{F80A8D4E-50AD-49B4-A9A9-E3DBE9A5699C}" type="presParOf" srcId="{E72D417F-8285-449E-94B4-21B780F5F501}" destId="{276810FF-0DD6-4E5F-ACC9-EA5CAE5973AE}" srcOrd="4" destOrd="0" presId="urn:microsoft.com/office/officeart/2005/8/layout/default"/>
    <dgm:cxn modelId="{C7E9395E-C773-42C3-85FA-0B3B936ADCAC}" type="presParOf" srcId="{E72D417F-8285-449E-94B4-21B780F5F501}" destId="{FAD9E0E0-1177-4D11-8DB7-176917DE1A8D}" srcOrd="5" destOrd="0" presId="urn:microsoft.com/office/officeart/2005/8/layout/default"/>
    <dgm:cxn modelId="{1427F9F4-BD1A-4DE0-8B24-F1CC1752EBB9}" type="presParOf" srcId="{E72D417F-8285-449E-94B4-21B780F5F501}" destId="{44ECA46F-998E-4ACD-A0A9-969321EFD6CE}" srcOrd="6" destOrd="0" presId="urn:microsoft.com/office/officeart/2005/8/layout/default"/>
    <dgm:cxn modelId="{D7068029-13D0-41E2-8756-491A30E7E1D2}" type="presParOf" srcId="{E72D417F-8285-449E-94B4-21B780F5F501}" destId="{572B754C-02E0-427E-B072-2B89E1A7C85C}" srcOrd="7" destOrd="0" presId="urn:microsoft.com/office/officeart/2005/8/layout/default"/>
    <dgm:cxn modelId="{4F7232F4-60FD-4AC1-A03D-2C6C15F4783F}" type="presParOf" srcId="{E72D417F-8285-449E-94B4-21B780F5F501}" destId="{49954DD4-E137-495A-B601-CBBB934DC167}" srcOrd="8" destOrd="0" presId="urn:microsoft.com/office/officeart/2005/8/layout/default"/>
    <dgm:cxn modelId="{74237C56-08C4-478A-9162-599C7A499766}" type="presParOf" srcId="{E72D417F-8285-449E-94B4-21B780F5F501}" destId="{4A86A3A7-974E-434E-8E32-94142DE64299}" srcOrd="9" destOrd="0" presId="urn:microsoft.com/office/officeart/2005/8/layout/default"/>
    <dgm:cxn modelId="{D71C57E8-D67B-4790-8125-E1660FF673F8}" type="presParOf" srcId="{E72D417F-8285-449E-94B4-21B780F5F501}" destId="{2D554E5C-7954-4CBA-A334-8D9240E770DE}"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9EADD1-A42A-43AB-9912-56F0913B8733}"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US"/>
        </a:p>
      </dgm:t>
    </dgm:pt>
    <dgm:pt modelId="{8AABC346-CFAD-4286-BE49-48F617A8701D}">
      <dgm:prSet phldrT="[Text]"/>
      <dgm:spPr/>
      <dgm:t>
        <a:bodyPr/>
        <a:lstStyle/>
        <a:p>
          <a:r>
            <a:rPr lang="en-US">
              <a:solidFill>
                <a:schemeClr val="bg2">
                  <a:lumMod val="50000"/>
                </a:schemeClr>
              </a:solidFill>
            </a:rPr>
            <a:t>What?</a:t>
          </a:r>
        </a:p>
      </dgm:t>
    </dgm:pt>
    <dgm:pt modelId="{C2B37C6F-B2F1-4619-B9D2-C97F63D4A36C}" type="parTrans" cxnId="{74C2CEA3-6493-4F92-A9BF-81C710728727}">
      <dgm:prSet/>
      <dgm:spPr/>
      <dgm:t>
        <a:bodyPr/>
        <a:lstStyle/>
        <a:p>
          <a:endParaRPr lang="en-US"/>
        </a:p>
      </dgm:t>
    </dgm:pt>
    <dgm:pt modelId="{FDEA3F62-782A-450F-81A3-F3AF0E3B274A}" type="sibTrans" cxnId="{74C2CEA3-6493-4F92-A9BF-81C710728727}">
      <dgm:prSet/>
      <dgm:spPr/>
      <dgm:t>
        <a:bodyPr/>
        <a:lstStyle/>
        <a:p>
          <a:endParaRPr lang="en-US"/>
        </a:p>
      </dgm:t>
    </dgm:pt>
    <dgm:pt modelId="{F1CF53A3-41FA-4384-A733-39EB5A86569A}">
      <dgm:prSet phldrT="[Text]" custT="1"/>
      <dgm:spPr/>
      <dgm:t>
        <a:bodyPr/>
        <a:lstStyle/>
        <a:p>
          <a:pPr>
            <a:spcBef>
              <a:spcPts val="1200"/>
            </a:spcBef>
            <a:spcAft>
              <a:spcPts val="600"/>
            </a:spcAft>
          </a:pPr>
          <a:r>
            <a:rPr lang="en-US" sz="2400">
              <a:latin typeface="Arial" panose="020B0604020202020204" pitchFamily="34" charset="0"/>
              <a:cs typeface="Arial" panose="020B0604020202020204" pitchFamily="34" charset="0"/>
            </a:rPr>
            <a:t>Clarify the criteria for including third-party providers to Investment Schemes that have an impact on the audit client's financial statements in the independence assessment. </a:t>
          </a:r>
        </a:p>
      </dgm:t>
    </dgm:pt>
    <dgm:pt modelId="{5A0BCC3C-010D-4573-A9E4-CB3158D3A234}" type="parTrans" cxnId="{FB5AE63A-BA70-496E-9B12-E46B531D44CC}">
      <dgm:prSet/>
      <dgm:spPr/>
      <dgm:t>
        <a:bodyPr/>
        <a:lstStyle/>
        <a:p>
          <a:endParaRPr lang="en-US"/>
        </a:p>
      </dgm:t>
    </dgm:pt>
    <dgm:pt modelId="{6BACCE7A-3E5F-498E-99E1-FAB1C60DFB60}" type="sibTrans" cxnId="{FB5AE63A-BA70-496E-9B12-E46B531D44CC}">
      <dgm:prSet/>
      <dgm:spPr/>
      <dgm:t>
        <a:bodyPr/>
        <a:lstStyle/>
        <a:p>
          <a:endParaRPr lang="en-US"/>
        </a:p>
      </dgm:t>
    </dgm:pt>
    <dgm:pt modelId="{964BAE1A-456B-40EB-B935-652AD2E4E7CA}">
      <dgm:prSet phldrT="[Text]"/>
      <dgm:spPr/>
      <dgm:t>
        <a:bodyPr/>
        <a:lstStyle/>
        <a:p>
          <a:r>
            <a:rPr lang="en-US">
              <a:solidFill>
                <a:schemeClr val="bg2">
                  <a:lumMod val="50000"/>
                </a:schemeClr>
              </a:solidFill>
            </a:rPr>
            <a:t>Why?</a:t>
          </a:r>
        </a:p>
      </dgm:t>
    </dgm:pt>
    <dgm:pt modelId="{9649EE78-D72D-4162-89E8-BE17CCB451B1}" type="parTrans" cxnId="{FE5F1394-4D3B-42F0-99A8-B82BB83880F9}">
      <dgm:prSet/>
      <dgm:spPr/>
      <dgm:t>
        <a:bodyPr/>
        <a:lstStyle/>
        <a:p>
          <a:endParaRPr lang="en-US"/>
        </a:p>
      </dgm:t>
    </dgm:pt>
    <dgm:pt modelId="{AF7C0FBD-442A-4B22-B7BE-FA2AEF9A51DA}" type="sibTrans" cxnId="{FE5F1394-4D3B-42F0-99A8-B82BB83880F9}">
      <dgm:prSet/>
      <dgm:spPr/>
      <dgm:t>
        <a:bodyPr/>
        <a:lstStyle/>
        <a:p>
          <a:endParaRPr lang="en-US"/>
        </a:p>
      </dgm:t>
    </dgm:pt>
    <dgm:pt modelId="{0A20646A-B5E5-482C-A466-81C938172323}">
      <dgm:prSet phldrT="[Text]" custT="1"/>
      <dgm:spPr/>
      <dgm:t>
        <a:bodyPr/>
        <a:lstStyle/>
        <a:p>
          <a:pPr>
            <a:lnSpc>
              <a:spcPct val="100000"/>
            </a:lnSpc>
            <a:spcBef>
              <a:spcPts val="1200"/>
            </a:spcBef>
            <a:spcAft>
              <a:spcPts val="600"/>
            </a:spcAft>
          </a:pPr>
          <a:r>
            <a:rPr lang="en-US" sz="2400">
              <a:latin typeface="+mj-lt"/>
            </a:rPr>
            <a:t>Investor security depends on audit quality, which is underpinned by auditor independence. If there are gaps, investors may be exposed to unnecessary risks.  </a:t>
          </a:r>
        </a:p>
      </dgm:t>
    </dgm:pt>
    <dgm:pt modelId="{B9262F93-34D1-46FE-A362-CE46DB98706A}" type="parTrans" cxnId="{0327DF68-9411-44C4-AA7A-3F7EAF1B23B7}">
      <dgm:prSet/>
      <dgm:spPr/>
      <dgm:t>
        <a:bodyPr/>
        <a:lstStyle/>
        <a:p>
          <a:endParaRPr lang="en-US"/>
        </a:p>
      </dgm:t>
    </dgm:pt>
    <dgm:pt modelId="{28ED844A-F100-431D-A8B8-52EE7FD3F586}" type="sibTrans" cxnId="{0327DF68-9411-44C4-AA7A-3F7EAF1B23B7}">
      <dgm:prSet/>
      <dgm:spPr/>
      <dgm:t>
        <a:bodyPr/>
        <a:lstStyle/>
        <a:p>
          <a:endParaRPr lang="en-US"/>
        </a:p>
      </dgm:t>
    </dgm:pt>
    <dgm:pt modelId="{D3BD8E64-A7BF-4436-842C-7BCAA9635614}">
      <dgm:prSet phldrT="[Text]"/>
      <dgm:spPr/>
      <dgm:t>
        <a:bodyPr/>
        <a:lstStyle/>
        <a:p>
          <a:r>
            <a:rPr lang="en-US">
              <a:solidFill>
                <a:schemeClr val="bg2">
                  <a:lumMod val="50000"/>
                </a:schemeClr>
              </a:solidFill>
            </a:rPr>
            <a:t>How?</a:t>
          </a:r>
        </a:p>
      </dgm:t>
    </dgm:pt>
    <dgm:pt modelId="{E29CF714-6462-4CB9-9D5D-849BB9B08370}" type="parTrans" cxnId="{794501EE-F309-4AAD-AB75-1D5A211684D4}">
      <dgm:prSet/>
      <dgm:spPr/>
      <dgm:t>
        <a:bodyPr/>
        <a:lstStyle/>
        <a:p>
          <a:endParaRPr lang="en-US"/>
        </a:p>
      </dgm:t>
    </dgm:pt>
    <dgm:pt modelId="{2B418F5E-16B6-4970-9A21-3AB5A8E0F263}" type="sibTrans" cxnId="{794501EE-F309-4AAD-AB75-1D5A211684D4}">
      <dgm:prSet/>
      <dgm:spPr/>
      <dgm:t>
        <a:bodyPr/>
        <a:lstStyle/>
        <a:p>
          <a:endParaRPr lang="en-US"/>
        </a:p>
      </dgm:t>
    </dgm:pt>
    <dgm:pt modelId="{0673E0E6-1177-4FD8-AFB9-45651CD5F894}">
      <dgm:prSet phldrT="[Text]" custT="1"/>
      <dgm:spPr/>
      <dgm:t>
        <a:bodyPr/>
        <a:lstStyle/>
        <a:p>
          <a:pPr>
            <a:lnSpc>
              <a:spcPct val="100000"/>
            </a:lnSpc>
            <a:spcBef>
              <a:spcPts val="1200"/>
            </a:spcBef>
            <a:spcAft>
              <a:spcPts val="600"/>
            </a:spcAft>
          </a:pPr>
          <a:r>
            <a:rPr lang="en-US" sz="2400">
              <a:latin typeface="+mj-lt"/>
            </a:rPr>
            <a:t>The Board should address gaps in the application of independence for Investment Schemes.  </a:t>
          </a:r>
        </a:p>
      </dgm:t>
    </dgm:pt>
    <dgm:pt modelId="{530B7029-31C3-488D-89E0-9C00C0770C41}" type="parTrans" cxnId="{72059D99-BA7D-47CE-8855-E6F94C52BA81}">
      <dgm:prSet/>
      <dgm:spPr/>
      <dgm:t>
        <a:bodyPr/>
        <a:lstStyle/>
        <a:p>
          <a:endParaRPr lang="en-US"/>
        </a:p>
      </dgm:t>
    </dgm:pt>
    <dgm:pt modelId="{74FEC475-BE2B-42F0-BDB5-89D9ADF15F47}" type="sibTrans" cxnId="{72059D99-BA7D-47CE-8855-E6F94C52BA81}">
      <dgm:prSet/>
      <dgm:spPr/>
      <dgm:t>
        <a:bodyPr/>
        <a:lstStyle/>
        <a:p>
          <a:endParaRPr lang="en-US"/>
        </a:p>
      </dgm:t>
    </dgm:pt>
    <dgm:pt modelId="{790B3257-8753-45B5-810B-941FC4C600C5}" type="pres">
      <dgm:prSet presAssocID="{7F9EADD1-A42A-43AB-9912-56F0913B8733}" presName="Name0" presStyleCnt="0">
        <dgm:presLayoutVars>
          <dgm:dir/>
          <dgm:animLvl val="lvl"/>
          <dgm:resizeHandles val="exact"/>
        </dgm:presLayoutVars>
      </dgm:prSet>
      <dgm:spPr/>
    </dgm:pt>
    <dgm:pt modelId="{9EA1EDFC-2182-41FD-BD5D-76960FA28C5C}" type="pres">
      <dgm:prSet presAssocID="{8AABC346-CFAD-4286-BE49-48F617A8701D}" presName="compositeNode" presStyleCnt="0">
        <dgm:presLayoutVars>
          <dgm:bulletEnabled val="1"/>
        </dgm:presLayoutVars>
      </dgm:prSet>
      <dgm:spPr/>
    </dgm:pt>
    <dgm:pt modelId="{DC5410DF-ADEF-4325-A69C-B94C52DF5D9F}" type="pres">
      <dgm:prSet presAssocID="{8AABC346-CFAD-4286-BE49-48F617A8701D}" presName="bgRect" presStyleLbl="node1" presStyleIdx="0" presStyleCnt="3"/>
      <dgm:spPr/>
    </dgm:pt>
    <dgm:pt modelId="{638E64CF-8C50-4C38-A1A6-44930146425E}" type="pres">
      <dgm:prSet presAssocID="{8AABC346-CFAD-4286-BE49-48F617A8701D}" presName="parentNode" presStyleLbl="node1" presStyleIdx="0" presStyleCnt="3">
        <dgm:presLayoutVars>
          <dgm:chMax val="0"/>
          <dgm:bulletEnabled val="1"/>
        </dgm:presLayoutVars>
      </dgm:prSet>
      <dgm:spPr/>
    </dgm:pt>
    <dgm:pt modelId="{6FCEFEAC-7B6F-45B1-B46A-65B9D4F7B9FF}" type="pres">
      <dgm:prSet presAssocID="{8AABC346-CFAD-4286-BE49-48F617A8701D}" presName="childNode" presStyleLbl="node1" presStyleIdx="0" presStyleCnt="3">
        <dgm:presLayoutVars>
          <dgm:bulletEnabled val="1"/>
        </dgm:presLayoutVars>
      </dgm:prSet>
      <dgm:spPr/>
    </dgm:pt>
    <dgm:pt modelId="{0D04E70B-A40D-4360-B805-150CE0345169}" type="pres">
      <dgm:prSet presAssocID="{FDEA3F62-782A-450F-81A3-F3AF0E3B274A}" presName="hSp" presStyleCnt="0"/>
      <dgm:spPr/>
    </dgm:pt>
    <dgm:pt modelId="{FDFC9621-D642-4A5F-9306-BFC78FCABE6E}" type="pres">
      <dgm:prSet presAssocID="{FDEA3F62-782A-450F-81A3-F3AF0E3B274A}" presName="vProcSp" presStyleCnt="0"/>
      <dgm:spPr/>
    </dgm:pt>
    <dgm:pt modelId="{506D81FB-9FCC-4F5E-A6DF-98E37B81D872}" type="pres">
      <dgm:prSet presAssocID="{FDEA3F62-782A-450F-81A3-F3AF0E3B274A}" presName="vSp1" presStyleCnt="0"/>
      <dgm:spPr/>
    </dgm:pt>
    <dgm:pt modelId="{F727B6E6-7B44-44C4-8C0C-7B0024ED893D}" type="pres">
      <dgm:prSet presAssocID="{FDEA3F62-782A-450F-81A3-F3AF0E3B274A}" presName="simulatedConn" presStyleLbl="solidFgAcc1" presStyleIdx="0" presStyleCnt="2"/>
      <dgm:spPr/>
    </dgm:pt>
    <dgm:pt modelId="{25D1FC54-611E-4298-96D6-60398A022E4B}" type="pres">
      <dgm:prSet presAssocID="{FDEA3F62-782A-450F-81A3-F3AF0E3B274A}" presName="vSp2" presStyleCnt="0"/>
      <dgm:spPr/>
    </dgm:pt>
    <dgm:pt modelId="{9697D013-AC0E-4BE3-8E35-3006E0EEB482}" type="pres">
      <dgm:prSet presAssocID="{FDEA3F62-782A-450F-81A3-F3AF0E3B274A}" presName="sibTrans" presStyleCnt="0"/>
      <dgm:spPr/>
    </dgm:pt>
    <dgm:pt modelId="{DFCE5F19-F154-4F86-AB65-DEBD9DC7A11C}" type="pres">
      <dgm:prSet presAssocID="{964BAE1A-456B-40EB-B935-652AD2E4E7CA}" presName="compositeNode" presStyleCnt="0">
        <dgm:presLayoutVars>
          <dgm:bulletEnabled val="1"/>
        </dgm:presLayoutVars>
      </dgm:prSet>
      <dgm:spPr/>
    </dgm:pt>
    <dgm:pt modelId="{A177B20B-F9D2-498D-A5B5-78C2F7897791}" type="pres">
      <dgm:prSet presAssocID="{964BAE1A-456B-40EB-B935-652AD2E4E7CA}" presName="bgRect" presStyleLbl="node1" presStyleIdx="1" presStyleCnt="3"/>
      <dgm:spPr/>
    </dgm:pt>
    <dgm:pt modelId="{DA7B69EC-EA61-4AD9-9747-8EDF1E2A5507}" type="pres">
      <dgm:prSet presAssocID="{964BAE1A-456B-40EB-B935-652AD2E4E7CA}" presName="parentNode" presStyleLbl="node1" presStyleIdx="1" presStyleCnt="3">
        <dgm:presLayoutVars>
          <dgm:chMax val="0"/>
          <dgm:bulletEnabled val="1"/>
        </dgm:presLayoutVars>
      </dgm:prSet>
      <dgm:spPr/>
    </dgm:pt>
    <dgm:pt modelId="{F61CE7CE-EDD0-4F50-8456-76ED80B77519}" type="pres">
      <dgm:prSet presAssocID="{964BAE1A-456B-40EB-B935-652AD2E4E7CA}" presName="childNode" presStyleLbl="node1" presStyleIdx="1" presStyleCnt="3">
        <dgm:presLayoutVars>
          <dgm:bulletEnabled val="1"/>
        </dgm:presLayoutVars>
      </dgm:prSet>
      <dgm:spPr/>
    </dgm:pt>
    <dgm:pt modelId="{461AE6FD-C5C7-4124-8639-B79E0FA0AC8F}" type="pres">
      <dgm:prSet presAssocID="{AF7C0FBD-442A-4B22-B7BE-FA2AEF9A51DA}" presName="hSp" presStyleCnt="0"/>
      <dgm:spPr/>
    </dgm:pt>
    <dgm:pt modelId="{86FE99D8-3803-4398-B4A4-1C7391DE5917}" type="pres">
      <dgm:prSet presAssocID="{AF7C0FBD-442A-4B22-B7BE-FA2AEF9A51DA}" presName="vProcSp" presStyleCnt="0"/>
      <dgm:spPr/>
    </dgm:pt>
    <dgm:pt modelId="{FD824063-F581-4645-83C6-AB6015A79E8D}" type="pres">
      <dgm:prSet presAssocID="{AF7C0FBD-442A-4B22-B7BE-FA2AEF9A51DA}" presName="vSp1" presStyleCnt="0"/>
      <dgm:spPr/>
    </dgm:pt>
    <dgm:pt modelId="{5DF2AB31-4133-466A-81EE-782E439B54C7}" type="pres">
      <dgm:prSet presAssocID="{AF7C0FBD-442A-4B22-B7BE-FA2AEF9A51DA}" presName="simulatedConn" presStyleLbl="solidFgAcc1" presStyleIdx="1" presStyleCnt="2"/>
      <dgm:spPr/>
    </dgm:pt>
    <dgm:pt modelId="{BC066E0A-09A0-4FB9-B305-845455A201A1}" type="pres">
      <dgm:prSet presAssocID="{AF7C0FBD-442A-4B22-B7BE-FA2AEF9A51DA}" presName="vSp2" presStyleCnt="0"/>
      <dgm:spPr/>
    </dgm:pt>
    <dgm:pt modelId="{D7329DA2-F24C-457C-A108-0965A154D545}" type="pres">
      <dgm:prSet presAssocID="{AF7C0FBD-442A-4B22-B7BE-FA2AEF9A51DA}" presName="sibTrans" presStyleCnt="0"/>
      <dgm:spPr/>
    </dgm:pt>
    <dgm:pt modelId="{E9C01CF4-D107-4987-BE04-CC2A8A0CB4B3}" type="pres">
      <dgm:prSet presAssocID="{D3BD8E64-A7BF-4436-842C-7BCAA9635614}" presName="compositeNode" presStyleCnt="0">
        <dgm:presLayoutVars>
          <dgm:bulletEnabled val="1"/>
        </dgm:presLayoutVars>
      </dgm:prSet>
      <dgm:spPr/>
    </dgm:pt>
    <dgm:pt modelId="{00A3123B-F74B-4072-923C-2C97AAD6A973}" type="pres">
      <dgm:prSet presAssocID="{D3BD8E64-A7BF-4436-842C-7BCAA9635614}" presName="bgRect" presStyleLbl="node1" presStyleIdx="2" presStyleCnt="3"/>
      <dgm:spPr/>
    </dgm:pt>
    <dgm:pt modelId="{111448B8-0BF9-474A-9957-5EF20C21B3FA}" type="pres">
      <dgm:prSet presAssocID="{D3BD8E64-A7BF-4436-842C-7BCAA9635614}" presName="parentNode" presStyleLbl="node1" presStyleIdx="2" presStyleCnt="3">
        <dgm:presLayoutVars>
          <dgm:chMax val="0"/>
          <dgm:bulletEnabled val="1"/>
        </dgm:presLayoutVars>
      </dgm:prSet>
      <dgm:spPr/>
    </dgm:pt>
    <dgm:pt modelId="{45020601-51DD-4973-9933-42FD9049E06E}" type="pres">
      <dgm:prSet presAssocID="{D3BD8E64-A7BF-4436-842C-7BCAA9635614}" presName="childNode" presStyleLbl="node1" presStyleIdx="2" presStyleCnt="3">
        <dgm:presLayoutVars>
          <dgm:bulletEnabled val="1"/>
        </dgm:presLayoutVars>
      </dgm:prSet>
      <dgm:spPr/>
    </dgm:pt>
  </dgm:ptLst>
  <dgm:cxnLst>
    <dgm:cxn modelId="{FD2D1512-2F8C-4A40-9146-ACDA240697D8}" type="presOf" srcId="{0A20646A-B5E5-482C-A466-81C938172323}" destId="{F61CE7CE-EDD0-4F50-8456-76ED80B77519}" srcOrd="0" destOrd="0" presId="urn:microsoft.com/office/officeart/2005/8/layout/hProcess7"/>
    <dgm:cxn modelId="{F1E36423-C61E-44B1-AFDE-5E0146173270}" type="presOf" srcId="{8AABC346-CFAD-4286-BE49-48F617A8701D}" destId="{638E64CF-8C50-4C38-A1A6-44930146425E}" srcOrd="1" destOrd="0" presId="urn:microsoft.com/office/officeart/2005/8/layout/hProcess7"/>
    <dgm:cxn modelId="{418E8728-E5DA-4768-BF18-CE103B345997}" type="presOf" srcId="{D3BD8E64-A7BF-4436-842C-7BCAA9635614}" destId="{00A3123B-F74B-4072-923C-2C97AAD6A973}" srcOrd="0" destOrd="0" presId="urn:microsoft.com/office/officeart/2005/8/layout/hProcess7"/>
    <dgm:cxn modelId="{FB5AE63A-BA70-496E-9B12-E46B531D44CC}" srcId="{8AABC346-CFAD-4286-BE49-48F617A8701D}" destId="{F1CF53A3-41FA-4384-A733-39EB5A86569A}" srcOrd="0" destOrd="0" parTransId="{5A0BCC3C-010D-4573-A9E4-CB3158D3A234}" sibTransId="{6BACCE7A-3E5F-498E-99E1-FAB1C60DFB60}"/>
    <dgm:cxn modelId="{0327DF68-9411-44C4-AA7A-3F7EAF1B23B7}" srcId="{964BAE1A-456B-40EB-B935-652AD2E4E7CA}" destId="{0A20646A-B5E5-482C-A466-81C938172323}" srcOrd="0" destOrd="0" parTransId="{B9262F93-34D1-46FE-A362-CE46DB98706A}" sibTransId="{28ED844A-F100-431D-A8B8-52EE7FD3F586}"/>
    <dgm:cxn modelId="{3D991373-7A98-40A2-B091-9EED303996EA}" type="presOf" srcId="{964BAE1A-456B-40EB-B935-652AD2E4E7CA}" destId="{A177B20B-F9D2-498D-A5B5-78C2F7897791}" srcOrd="0" destOrd="0" presId="urn:microsoft.com/office/officeart/2005/8/layout/hProcess7"/>
    <dgm:cxn modelId="{CD402378-2D23-4A19-98DE-336A77978EDC}" type="presOf" srcId="{F1CF53A3-41FA-4384-A733-39EB5A86569A}" destId="{6FCEFEAC-7B6F-45B1-B46A-65B9D4F7B9FF}" srcOrd="0" destOrd="0" presId="urn:microsoft.com/office/officeart/2005/8/layout/hProcess7"/>
    <dgm:cxn modelId="{55C3E88F-A6C5-4155-8212-AB463D48F24E}" type="presOf" srcId="{0673E0E6-1177-4FD8-AFB9-45651CD5F894}" destId="{45020601-51DD-4973-9933-42FD9049E06E}" srcOrd="0" destOrd="0" presId="urn:microsoft.com/office/officeart/2005/8/layout/hProcess7"/>
    <dgm:cxn modelId="{FE5F1394-4D3B-42F0-99A8-B82BB83880F9}" srcId="{7F9EADD1-A42A-43AB-9912-56F0913B8733}" destId="{964BAE1A-456B-40EB-B935-652AD2E4E7CA}" srcOrd="1" destOrd="0" parTransId="{9649EE78-D72D-4162-89E8-BE17CCB451B1}" sibTransId="{AF7C0FBD-442A-4B22-B7BE-FA2AEF9A51DA}"/>
    <dgm:cxn modelId="{72059D99-BA7D-47CE-8855-E6F94C52BA81}" srcId="{D3BD8E64-A7BF-4436-842C-7BCAA9635614}" destId="{0673E0E6-1177-4FD8-AFB9-45651CD5F894}" srcOrd="0" destOrd="0" parTransId="{530B7029-31C3-488D-89E0-9C00C0770C41}" sibTransId="{74FEC475-BE2B-42F0-BDB5-89D9ADF15F47}"/>
    <dgm:cxn modelId="{74C2CEA3-6493-4F92-A9BF-81C710728727}" srcId="{7F9EADD1-A42A-43AB-9912-56F0913B8733}" destId="{8AABC346-CFAD-4286-BE49-48F617A8701D}" srcOrd="0" destOrd="0" parTransId="{C2B37C6F-B2F1-4619-B9D2-C97F63D4A36C}" sibTransId="{FDEA3F62-782A-450F-81A3-F3AF0E3B274A}"/>
    <dgm:cxn modelId="{D34BEDAA-80B2-4F5B-82A1-8DF051A60184}" type="presOf" srcId="{964BAE1A-456B-40EB-B935-652AD2E4E7CA}" destId="{DA7B69EC-EA61-4AD9-9747-8EDF1E2A5507}" srcOrd="1" destOrd="0" presId="urn:microsoft.com/office/officeart/2005/8/layout/hProcess7"/>
    <dgm:cxn modelId="{773E9FC5-EBD7-4EFD-B88C-E201A09A41B1}" type="presOf" srcId="{8AABC346-CFAD-4286-BE49-48F617A8701D}" destId="{DC5410DF-ADEF-4325-A69C-B94C52DF5D9F}" srcOrd="0" destOrd="0" presId="urn:microsoft.com/office/officeart/2005/8/layout/hProcess7"/>
    <dgm:cxn modelId="{76297FDD-7E72-49B5-A0F2-36E254CE4403}" type="presOf" srcId="{D3BD8E64-A7BF-4436-842C-7BCAA9635614}" destId="{111448B8-0BF9-474A-9957-5EF20C21B3FA}" srcOrd="1" destOrd="0" presId="urn:microsoft.com/office/officeart/2005/8/layout/hProcess7"/>
    <dgm:cxn modelId="{C7E155E9-A315-4F08-838E-31C00589742A}" type="presOf" srcId="{7F9EADD1-A42A-43AB-9912-56F0913B8733}" destId="{790B3257-8753-45B5-810B-941FC4C600C5}" srcOrd="0" destOrd="0" presId="urn:microsoft.com/office/officeart/2005/8/layout/hProcess7"/>
    <dgm:cxn modelId="{794501EE-F309-4AAD-AB75-1D5A211684D4}" srcId="{7F9EADD1-A42A-43AB-9912-56F0913B8733}" destId="{D3BD8E64-A7BF-4436-842C-7BCAA9635614}" srcOrd="2" destOrd="0" parTransId="{E29CF714-6462-4CB9-9D5D-849BB9B08370}" sibTransId="{2B418F5E-16B6-4970-9A21-3AB5A8E0F263}"/>
    <dgm:cxn modelId="{38BA6A02-8708-4A8F-972C-086D16A2E794}" type="presParOf" srcId="{790B3257-8753-45B5-810B-941FC4C600C5}" destId="{9EA1EDFC-2182-41FD-BD5D-76960FA28C5C}" srcOrd="0" destOrd="0" presId="urn:microsoft.com/office/officeart/2005/8/layout/hProcess7"/>
    <dgm:cxn modelId="{00EE491C-7A21-4051-A92F-E63F8CD99768}" type="presParOf" srcId="{9EA1EDFC-2182-41FD-BD5D-76960FA28C5C}" destId="{DC5410DF-ADEF-4325-A69C-B94C52DF5D9F}" srcOrd="0" destOrd="0" presId="urn:microsoft.com/office/officeart/2005/8/layout/hProcess7"/>
    <dgm:cxn modelId="{908171E3-B9FA-4FA3-BD6E-438EA318CC2C}" type="presParOf" srcId="{9EA1EDFC-2182-41FD-BD5D-76960FA28C5C}" destId="{638E64CF-8C50-4C38-A1A6-44930146425E}" srcOrd="1" destOrd="0" presId="urn:microsoft.com/office/officeart/2005/8/layout/hProcess7"/>
    <dgm:cxn modelId="{3E79EF2B-39E9-4228-9D7E-A6D9676A467F}" type="presParOf" srcId="{9EA1EDFC-2182-41FD-BD5D-76960FA28C5C}" destId="{6FCEFEAC-7B6F-45B1-B46A-65B9D4F7B9FF}" srcOrd="2" destOrd="0" presId="urn:microsoft.com/office/officeart/2005/8/layout/hProcess7"/>
    <dgm:cxn modelId="{2C589186-7B62-4C63-A566-65AE1EC30246}" type="presParOf" srcId="{790B3257-8753-45B5-810B-941FC4C600C5}" destId="{0D04E70B-A40D-4360-B805-150CE0345169}" srcOrd="1" destOrd="0" presId="urn:microsoft.com/office/officeart/2005/8/layout/hProcess7"/>
    <dgm:cxn modelId="{77437219-4C3D-49DD-9089-B6ABDD56038A}" type="presParOf" srcId="{790B3257-8753-45B5-810B-941FC4C600C5}" destId="{FDFC9621-D642-4A5F-9306-BFC78FCABE6E}" srcOrd="2" destOrd="0" presId="urn:microsoft.com/office/officeart/2005/8/layout/hProcess7"/>
    <dgm:cxn modelId="{D7F079E8-0C29-4E05-95D4-01EB0E80998B}" type="presParOf" srcId="{FDFC9621-D642-4A5F-9306-BFC78FCABE6E}" destId="{506D81FB-9FCC-4F5E-A6DF-98E37B81D872}" srcOrd="0" destOrd="0" presId="urn:microsoft.com/office/officeart/2005/8/layout/hProcess7"/>
    <dgm:cxn modelId="{B11330DE-6E69-4CBC-BA1F-19E43BE081C5}" type="presParOf" srcId="{FDFC9621-D642-4A5F-9306-BFC78FCABE6E}" destId="{F727B6E6-7B44-44C4-8C0C-7B0024ED893D}" srcOrd="1" destOrd="0" presId="urn:microsoft.com/office/officeart/2005/8/layout/hProcess7"/>
    <dgm:cxn modelId="{DB32FEC2-48B8-4F5A-A80F-877BFEA21774}" type="presParOf" srcId="{FDFC9621-D642-4A5F-9306-BFC78FCABE6E}" destId="{25D1FC54-611E-4298-96D6-60398A022E4B}" srcOrd="2" destOrd="0" presId="urn:microsoft.com/office/officeart/2005/8/layout/hProcess7"/>
    <dgm:cxn modelId="{72A28ABC-EBD3-45D1-8B05-473C13746EA4}" type="presParOf" srcId="{790B3257-8753-45B5-810B-941FC4C600C5}" destId="{9697D013-AC0E-4BE3-8E35-3006E0EEB482}" srcOrd="3" destOrd="0" presId="urn:microsoft.com/office/officeart/2005/8/layout/hProcess7"/>
    <dgm:cxn modelId="{FD685C12-45A5-45E6-A3D0-DE0D8ADC7AC4}" type="presParOf" srcId="{790B3257-8753-45B5-810B-941FC4C600C5}" destId="{DFCE5F19-F154-4F86-AB65-DEBD9DC7A11C}" srcOrd="4" destOrd="0" presId="urn:microsoft.com/office/officeart/2005/8/layout/hProcess7"/>
    <dgm:cxn modelId="{048B83D3-184C-44D1-8796-C0F17F8BA3FA}" type="presParOf" srcId="{DFCE5F19-F154-4F86-AB65-DEBD9DC7A11C}" destId="{A177B20B-F9D2-498D-A5B5-78C2F7897791}" srcOrd="0" destOrd="0" presId="urn:microsoft.com/office/officeart/2005/8/layout/hProcess7"/>
    <dgm:cxn modelId="{BA648CDA-E952-4BE9-8BC4-3FA766B3743A}" type="presParOf" srcId="{DFCE5F19-F154-4F86-AB65-DEBD9DC7A11C}" destId="{DA7B69EC-EA61-4AD9-9747-8EDF1E2A5507}" srcOrd="1" destOrd="0" presId="urn:microsoft.com/office/officeart/2005/8/layout/hProcess7"/>
    <dgm:cxn modelId="{A3DAA7DB-2C45-4DA3-B46D-69F4BF60DE6E}" type="presParOf" srcId="{DFCE5F19-F154-4F86-AB65-DEBD9DC7A11C}" destId="{F61CE7CE-EDD0-4F50-8456-76ED80B77519}" srcOrd="2" destOrd="0" presId="urn:microsoft.com/office/officeart/2005/8/layout/hProcess7"/>
    <dgm:cxn modelId="{76637F1A-C4C5-47F5-AB79-57E74354BD6C}" type="presParOf" srcId="{790B3257-8753-45B5-810B-941FC4C600C5}" destId="{461AE6FD-C5C7-4124-8639-B79E0FA0AC8F}" srcOrd="5" destOrd="0" presId="urn:microsoft.com/office/officeart/2005/8/layout/hProcess7"/>
    <dgm:cxn modelId="{F2C47991-20A9-4D84-AC2B-500D9BEC1887}" type="presParOf" srcId="{790B3257-8753-45B5-810B-941FC4C600C5}" destId="{86FE99D8-3803-4398-B4A4-1C7391DE5917}" srcOrd="6" destOrd="0" presId="urn:microsoft.com/office/officeart/2005/8/layout/hProcess7"/>
    <dgm:cxn modelId="{DF98B2DD-C416-40A5-836A-51C5EA221B13}" type="presParOf" srcId="{86FE99D8-3803-4398-B4A4-1C7391DE5917}" destId="{FD824063-F581-4645-83C6-AB6015A79E8D}" srcOrd="0" destOrd="0" presId="urn:microsoft.com/office/officeart/2005/8/layout/hProcess7"/>
    <dgm:cxn modelId="{D058AD8D-90B0-42B3-A4E9-A651E9D53EEC}" type="presParOf" srcId="{86FE99D8-3803-4398-B4A4-1C7391DE5917}" destId="{5DF2AB31-4133-466A-81EE-782E439B54C7}" srcOrd="1" destOrd="0" presId="urn:microsoft.com/office/officeart/2005/8/layout/hProcess7"/>
    <dgm:cxn modelId="{B480C415-AF6E-4A52-86EF-320EB90BD1AE}" type="presParOf" srcId="{86FE99D8-3803-4398-B4A4-1C7391DE5917}" destId="{BC066E0A-09A0-4FB9-B305-845455A201A1}" srcOrd="2" destOrd="0" presId="urn:microsoft.com/office/officeart/2005/8/layout/hProcess7"/>
    <dgm:cxn modelId="{D10ECDE2-83FA-4D48-9DB5-ED7E01F31355}" type="presParOf" srcId="{790B3257-8753-45B5-810B-941FC4C600C5}" destId="{D7329DA2-F24C-457C-A108-0965A154D545}" srcOrd="7" destOrd="0" presId="urn:microsoft.com/office/officeart/2005/8/layout/hProcess7"/>
    <dgm:cxn modelId="{97771F47-A274-45D4-8BBB-61A2AC32647E}" type="presParOf" srcId="{790B3257-8753-45B5-810B-941FC4C600C5}" destId="{E9C01CF4-D107-4987-BE04-CC2A8A0CB4B3}" srcOrd="8" destOrd="0" presId="urn:microsoft.com/office/officeart/2005/8/layout/hProcess7"/>
    <dgm:cxn modelId="{BF80B385-DCCD-47EE-ACBA-DF5B6259A928}" type="presParOf" srcId="{E9C01CF4-D107-4987-BE04-CC2A8A0CB4B3}" destId="{00A3123B-F74B-4072-923C-2C97AAD6A973}" srcOrd="0" destOrd="0" presId="urn:microsoft.com/office/officeart/2005/8/layout/hProcess7"/>
    <dgm:cxn modelId="{F555D644-907B-408D-8249-C1F1C17AA8A5}" type="presParOf" srcId="{E9C01CF4-D107-4987-BE04-CC2A8A0CB4B3}" destId="{111448B8-0BF9-474A-9957-5EF20C21B3FA}" srcOrd="1" destOrd="0" presId="urn:microsoft.com/office/officeart/2005/8/layout/hProcess7"/>
    <dgm:cxn modelId="{4A3EB99F-D6CC-4DA5-90DA-260538C00B2C}" type="presParOf" srcId="{E9C01CF4-D107-4987-BE04-CC2A8A0CB4B3}" destId="{45020601-51DD-4973-9933-42FD9049E06E}"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4DD84-27A9-4157-91A9-E85F2500544E}">
      <dsp:nvSpPr>
        <dsp:cNvPr id="0" name=""/>
        <dsp:cNvSpPr/>
      </dsp:nvSpPr>
      <dsp:spPr>
        <a:xfrm>
          <a:off x="0" y="332244"/>
          <a:ext cx="3111499" cy="1866900"/>
        </a:xfrm>
        <a:prstGeom prst="rect">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Investment Company </a:t>
          </a:r>
          <a:r>
            <a:rPr lang="en-US" sz="2000" kern="1200">
              <a:latin typeface="+mj-lt"/>
            </a:rPr>
            <a:t>(Corporate entity)</a:t>
          </a:r>
        </a:p>
      </dsp:txBody>
      <dsp:txXfrm>
        <a:off x="0" y="332244"/>
        <a:ext cx="3111499" cy="1866900"/>
      </dsp:txXfrm>
    </dsp:sp>
    <dsp:sp modelId="{DE9D0568-9245-42CA-A171-A404BF742DF1}">
      <dsp:nvSpPr>
        <dsp:cNvPr id="0" name=""/>
        <dsp:cNvSpPr/>
      </dsp:nvSpPr>
      <dsp:spPr>
        <a:xfrm>
          <a:off x="3422650" y="332244"/>
          <a:ext cx="3111499" cy="1866900"/>
        </a:xfrm>
        <a:prstGeom prst="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Collective Asset Management Vehicle</a:t>
          </a:r>
          <a:endParaRPr lang="en-US" sz="2000" kern="1200">
            <a:latin typeface="+mj-lt"/>
          </a:endParaRPr>
        </a:p>
      </dsp:txBody>
      <dsp:txXfrm>
        <a:off x="3422650" y="332244"/>
        <a:ext cx="3111499" cy="1866900"/>
      </dsp:txXfrm>
    </dsp:sp>
    <dsp:sp modelId="{276810FF-0DD6-4E5F-ACC9-EA5CAE5973AE}">
      <dsp:nvSpPr>
        <dsp:cNvPr id="0" name=""/>
        <dsp:cNvSpPr/>
      </dsp:nvSpPr>
      <dsp:spPr>
        <a:xfrm>
          <a:off x="6845300" y="332244"/>
          <a:ext cx="3111499" cy="1866900"/>
        </a:xfrm>
        <a:prstGeom prst="rect">
          <a:avLst/>
        </a:prstGeom>
        <a:solidFill>
          <a:srgbClr val="EB9F1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Trust</a:t>
          </a:r>
          <a:r>
            <a:rPr lang="en-US" sz="2800" kern="1200">
              <a:latin typeface="+mj-lt"/>
            </a:rPr>
            <a:t> </a:t>
          </a:r>
        </a:p>
        <a:p>
          <a:pPr marL="0" lvl="0" indent="0" algn="ctr" defTabSz="1066800">
            <a:lnSpc>
              <a:spcPct val="90000"/>
            </a:lnSpc>
            <a:spcBef>
              <a:spcPct val="0"/>
            </a:spcBef>
            <a:spcAft>
              <a:spcPct val="35000"/>
            </a:spcAft>
            <a:buNone/>
          </a:pPr>
          <a:r>
            <a:rPr lang="en-US" sz="2000" kern="1200">
              <a:latin typeface="+mj-lt"/>
            </a:rPr>
            <a:t>(i.e., Unit Trusts)</a:t>
          </a:r>
        </a:p>
      </dsp:txBody>
      <dsp:txXfrm>
        <a:off x="6845300" y="332244"/>
        <a:ext cx="3111499" cy="1866900"/>
      </dsp:txXfrm>
    </dsp:sp>
    <dsp:sp modelId="{44ECA46F-998E-4ACD-A0A9-969321EFD6CE}">
      <dsp:nvSpPr>
        <dsp:cNvPr id="0" name=""/>
        <dsp:cNvSpPr/>
      </dsp:nvSpPr>
      <dsp:spPr>
        <a:xfrm>
          <a:off x="0" y="2510294"/>
          <a:ext cx="3111499" cy="1866900"/>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Limited Liability Partnership</a:t>
          </a:r>
        </a:p>
      </dsp:txBody>
      <dsp:txXfrm>
        <a:off x="0" y="2510294"/>
        <a:ext cx="3111499" cy="1866900"/>
      </dsp:txXfrm>
    </dsp:sp>
    <dsp:sp modelId="{49954DD4-E137-495A-B601-CBBB934DC167}">
      <dsp:nvSpPr>
        <dsp:cNvPr id="0" name=""/>
        <dsp:cNvSpPr/>
      </dsp:nvSpPr>
      <dsp:spPr>
        <a:xfrm>
          <a:off x="3422650" y="2510294"/>
          <a:ext cx="3111499" cy="1866900"/>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Contract Based Fund </a:t>
          </a:r>
        </a:p>
      </dsp:txBody>
      <dsp:txXfrm>
        <a:off x="3422650" y="2510294"/>
        <a:ext cx="3111499" cy="1866900"/>
      </dsp:txXfrm>
    </dsp:sp>
    <dsp:sp modelId="{2D554E5C-7954-4CBA-A334-8D9240E770DE}">
      <dsp:nvSpPr>
        <dsp:cNvPr id="0" name=""/>
        <dsp:cNvSpPr/>
      </dsp:nvSpPr>
      <dsp:spPr>
        <a:xfrm>
          <a:off x="6845300" y="2510294"/>
          <a:ext cx="3111499" cy="186690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Segregated Portfolio Companies</a:t>
          </a:r>
        </a:p>
      </dsp:txBody>
      <dsp:txXfrm>
        <a:off x="6845300" y="2510294"/>
        <a:ext cx="3111499" cy="18669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410DF-ADEF-4325-A69C-B94C52DF5D9F}">
      <dsp:nvSpPr>
        <dsp:cNvPr id="0" name=""/>
        <dsp:cNvSpPr/>
      </dsp:nvSpPr>
      <dsp:spPr>
        <a:xfrm>
          <a:off x="795" y="326394"/>
          <a:ext cx="3424758" cy="410971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solidFill>
                <a:schemeClr val="bg2">
                  <a:lumMod val="50000"/>
                </a:schemeClr>
              </a:solidFill>
            </a:rPr>
            <a:t>What?</a:t>
          </a:r>
        </a:p>
      </dsp:txBody>
      <dsp:txXfrm rot="16200000">
        <a:off x="-1341709" y="1668900"/>
        <a:ext cx="3369962" cy="684951"/>
      </dsp:txXfrm>
    </dsp:sp>
    <dsp:sp modelId="{6FCEFEAC-7B6F-45B1-B46A-65B9D4F7B9FF}">
      <dsp:nvSpPr>
        <dsp:cNvPr id="0" name=""/>
        <dsp:cNvSpPr/>
      </dsp:nvSpPr>
      <dsp:spPr>
        <a:xfrm>
          <a:off x="685747" y="326394"/>
          <a:ext cx="2551445" cy="410971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90000"/>
            </a:lnSpc>
            <a:spcBef>
              <a:spcPct val="0"/>
            </a:spcBef>
            <a:spcAft>
              <a:spcPts val="600"/>
            </a:spcAft>
            <a:buNone/>
          </a:pPr>
          <a:r>
            <a:rPr lang="en-US" sz="2400" kern="1200">
              <a:latin typeface="Arial" panose="020B0604020202020204" pitchFamily="34" charset="0"/>
              <a:cs typeface="Arial" panose="020B0604020202020204" pitchFamily="34" charset="0"/>
            </a:rPr>
            <a:t>Clarify the criteria for including third-party providers to Investment Schemes that have an impact on the audit client's financial statements in the independence assessment. </a:t>
          </a:r>
        </a:p>
      </dsp:txBody>
      <dsp:txXfrm>
        <a:off x="685747" y="326394"/>
        <a:ext cx="2551445" cy="4109710"/>
      </dsp:txXfrm>
    </dsp:sp>
    <dsp:sp modelId="{A177B20B-F9D2-498D-A5B5-78C2F7897791}">
      <dsp:nvSpPr>
        <dsp:cNvPr id="0" name=""/>
        <dsp:cNvSpPr/>
      </dsp:nvSpPr>
      <dsp:spPr>
        <a:xfrm>
          <a:off x="3545420" y="326394"/>
          <a:ext cx="3424758" cy="410971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solidFill>
                <a:schemeClr val="bg2">
                  <a:lumMod val="50000"/>
                </a:schemeClr>
              </a:solidFill>
            </a:rPr>
            <a:t>Why?</a:t>
          </a:r>
        </a:p>
      </dsp:txBody>
      <dsp:txXfrm rot="16200000">
        <a:off x="2202915" y="1668900"/>
        <a:ext cx="3369962" cy="684951"/>
      </dsp:txXfrm>
    </dsp:sp>
    <dsp:sp modelId="{F727B6E6-7B44-44C4-8C0C-7B0024ED893D}">
      <dsp:nvSpPr>
        <dsp:cNvPr id="0" name=""/>
        <dsp:cNvSpPr/>
      </dsp:nvSpPr>
      <dsp:spPr>
        <a:xfrm rot="5400000">
          <a:off x="3260695" y="3591111"/>
          <a:ext cx="603698" cy="513713"/>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1CE7CE-EDD0-4F50-8456-76ED80B77519}">
      <dsp:nvSpPr>
        <dsp:cNvPr id="0" name=""/>
        <dsp:cNvSpPr/>
      </dsp:nvSpPr>
      <dsp:spPr>
        <a:xfrm>
          <a:off x="4230372" y="326394"/>
          <a:ext cx="2551445" cy="410971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100000"/>
            </a:lnSpc>
            <a:spcBef>
              <a:spcPct val="0"/>
            </a:spcBef>
            <a:spcAft>
              <a:spcPts val="600"/>
            </a:spcAft>
            <a:buNone/>
          </a:pPr>
          <a:r>
            <a:rPr lang="en-US" sz="2400" kern="1200">
              <a:latin typeface="+mj-lt"/>
            </a:rPr>
            <a:t>Investor security depends on audit quality, which is underpinned by auditor independence. If there are gaps, investors may be exposed to unnecessary risks.  </a:t>
          </a:r>
        </a:p>
      </dsp:txBody>
      <dsp:txXfrm>
        <a:off x="4230372" y="326394"/>
        <a:ext cx="2551445" cy="4109710"/>
      </dsp:txXfrm>
    </dsp:sp>
    <dsp:sp modelId="{00A3123B-F74B-4072-923C-2C97AAD6A973}">
      <dsp:nvSpPr>
        <dsp:cNvPr id="0" name=""/>
        <dsp:cNvSpPr/>
      </dsp:nvSpPr>
      <dsp:spPr>
        <a:xfrm>
          <a:off x="7090045" y="326394"/>
          <a:ext cx="3424758" cy="410971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40589" rIns="182245" bIns="0" numCol="1" spcCol="1270" anchor="t" anchorCtr="0">
          <a:noAutofit/>
        </a:bodyPr>
        <a:lstStyle/>
        <a:p>
          <a:pPr marL="0" lvl="0" indent="0" algn="r" defTabSz="1822450">
            <a:lnSpc>
              <a:spcPct val="90000"/>
            </a:lnSpc>
            <a:spcBef>
              <a:spcPct val="0"/>
            </a:spcBef>
            <a:spcAft>
              <a:spcPct val="35000"/>
            </a:spcAft>
            <a:buNone/>
          </a:pPr>
          <a:r>
            <a:rPr lang="en-US" sz="4100" kern="1200">
              <a:solidFill>
                <a:schemeClr val="bg2">
                  <a:lumMod val="50000"/>
                </a:schemeClr>
              </a:solidFill>
            </a:rPr>
            <a:t>How?</a:t>
          </a:r>
        </a:p>
      </dsp:txBody>
      <dsp:txXfrm rot="16200000">
        <a:off x="5747540" y="1668900"/>
        <a:ext cx="3369962" cy="684951"/>
      </dsp:txXfrm>
    </dsp:sp>
    <dsp:sp modelId="{5DF2AB31-4133-466A-81EE-782E439B54C7}">
      <dsp:nvSpPr>
        <dsp:cNvPr id="0" name=""/>
        <dsp:cNvSpPr/>
      </dsp:nvSpPr>
      <dsp:spPr>
        <a:xfrm rot="5400000">
          <a:off x="6805320" y="3591111"/>
          <a:ext cx="603698" cy="513713"/>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020601-51DD-4973-9933-42FD9049E06E}">
      <dsp:nvSpPr>
        <dsp:cNvPr id="0" name=""/>
        <dsp:cNvSpPr/>
      </dsp:nvSpPr>
      <dsp:spPr>
        <a:xfrm>
          <a:off x="7774997" y="326394"/>
          <a:ext cx="2551445" cy="410971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marL="0" lvl="0" indent="0" algn="l" defTabSz="1066800">
            <a:lnSpc>
              <a:spcPct val="100000"/>
            </a:lnSpc>
            <a:spcBef>
              <a:spcPct val="0"/>
            </a:spcBef>
            <a:spcAft>
              <a:spcPts val="600"/>
            </a:spcAft>
            <a:buNone/>
          </a:pPr>
          <a:r>
            <a:rPr lang="en-US" sz="2400" kern="1200">
              <a:latin typeface="+mj-lt"/>
            </a:rPr>
            <a:t>The Board should address gaps in the application of independence for Investment Schemes.  </a:t>
          </a:r>
        </a:p>
      </dsp:txBody>
      <dsp:txXfrm>
        <a:off x="7774997" y="326394"/>
        <a:ext cx="2551445" cy="410971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8" tIns="45719" rIns="91438"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8" tIns="45719" rIns="91438" bIns="45719" rtlCol="0"/>
          <a:lstStyle>
            <a:lvl1pPr algn="r">
              <a:defRPr sz="1200"/>
            </a:lvl1pPr>
          </a:lstStyle>
          <a:p>
            <a:fld id="{8217F18B-FBA3-4F6B-97D9-EA188CD16FE5}"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8" tIns="45719" rIns="91438" bIns="45719" rtlCol="0" anchor="ctr"/>
          <a:lstStyle/>
          <a:p>
            <a:endParaRPr lang="en-US"/>
          </a:p>
        </p:txBody>
      </p:sp>
      <p:sp>
        <p:nvSpPr>
          <p:cNvPr id="5" name="Notes Placeholder 4"/>
          <p:cNvSpPr>
            <a:spLocks noGrp="1"/>
          </p:cNvSpPr>
          <p:nvPr>
            <p:ph type="body" sz="quarter" idx="3"/>
          </p:nvPr>
        </p:nvSpPr>
        <p:spPr>
          <a:xfrm>
            <a:off x="685800" y="4400551"/>
            <a:ext cx="5486400" cy="3600450"/>
          </a:xfrm>
          <a:prstGeom prst="rect">
            <a:avLst/>
          </a:prstGeom>
        </p:spPr>
        <p:txBody>
          <a:bodyPr vert="horz" lIns="91438" tIns="45719" rIns="91438" bIns="4571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8" tIns="45719" rIns="91438"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8" tIns="45719" rIns="91438" bIns="45719"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4037386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a:p>
        </p:txBody>
      </p:sp>
    </p:spTree>
    <p:extLst>
      <p:ext uri="{BB962C8B-B14F-4D97-AF65-F5344CB8AC3E}">
        <p14:creationId xmlns:p14="http://schemas.microsoft.com/office/powerpoint/2010/main" val="159097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24878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a:solidFill>
                <a:srgbClr val="0B5494"/>
              </a:solidFill>
              <a:latin typeface="+mj-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1621827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641905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244974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557620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3193402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3157707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14102657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6/10/2024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0.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hyperlink" Target="https://www.icifactbook.org/pdf/2024-factbook.pdf" TargetMode="External"/><Relationship Id="rId4" Type="http://schemas.openxmlformats.org/officeDocument/2006/relationships/hyperlink" Target="https://www.iosco.org/library/pubdocs/pdf/IOSCOPD219.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5D8DF5-6D40-6C33-8829-F4D1FE1DC6F9}"/>
              </a:ext>
            </a:extLst>
          </p:cNvPr>
          <p:cNvSpPr>
            <a:spLocks noGrp="1"/>
          </p:cNvSpPr>
          <p:nvPr>
            <p:ph type="body" sz="quarter" idx="14"/>
          </p:nvPr>
        </p:nvSpPr>
        <p:spPr>
          <a:xfrm>
            <a:off x="828431" y="5697415"/>
            <a:ext cx="4869191" cy="1002863"/>
          </a:xfrm>
        </p:spPr>
        <p:txBody>
          <a:bodyPr vert="horz" lIns="91440" tIns="45720" rIns="91440" bIns="45720" rtlCol="0" anchor="t">
            <a:normAutofit fontScale="92500" lnSpcReduction="20000"/>
          </a:bodyPr>
          <a:lstStyle/>
          <a:p>
            <a:r>
              <a:rPr lang="en-US" sz="1800">
                <a:latin typeface="+mj-lt"/>
              </a:rPr>
              <a:t>Linda Biek, IESBA Director</a:t>
            </a:r>
          </a:p>
          <a:p>
            <a:r>
              <a:rPr lang="en-US" sz="1800">
                <a:latin typeface="+mj-lt"/>
              </a:rPr>
              <a:t>Jon Reid, IESBA Principal</a:t>
            </a:r>
            <a:endParaRPr lang="en-US" sz="1800">
              <a:latin typeface="+mj-lt"/>
              <a:cs typeface="Arial"/>
            </a:endParaRPr>
          </a:p>
          <a:p>
            <a:r>
              <a:rPr lang="en-US" sz="1800">
                <a:latin typeface="+mj-lt"/>
                <a:cs typeface="Arial"/>
              </a:rPr>
              <a:t>Jeanne Viljoen, IESBA Senior Manager</a:t>
            </a:r>
          </a:p>
        </p:txBody>
      </p:sp>
      <p:sp>
        <p:nvSpPr>
          <p:cNvPr id="5" name="TextBox 4">
            <a:extLst>
              <a:ext uri="{FF2B5EF4-FFF2-40B4-BE49-F238E27FC236}">
                <a16:creationId xmlns:a16="http://schemas.microsoft.com/office/drawing/2014/main" id="{1385478C-F30E-4856-9BD9-50B2718FB445}"/>
              </a:ext>
            </a:extLst>
          </p:cNvPr>
          <p:cNvSpPr txBox="1"/>
          <p:nvPr/>
        </p:nvSpPr>
        <p:spPr>
          <a:xfrm>
            <a:off x="618121" y="1068614"/>
            <a:ext cx="10391849" cy="2003455"/>
          </a:xfrm>
          <a:prstGeom prst="rect">
            <a:avLst/>
          </a:prstGeom>
          <a:noFill/>
        </p:spPr>
        <p:txBody>
          <a:bodyPr vert="horz" lIns="91440" tIns="45720" rIns="91440" bIns="45720" rtlCol="0" anchor="b">
            <a:normAutofit/>
          </a:bodyPr>
          <a:lstStyle/>
          <a:p>
            <a:pPr>
              <a:lnSpc>
                <a:spcPct val="90000"/>
              </a:lnSpc>
              <a:spcBef>
                <a:spcPts val="1000"/>
              </a:spcBef>
            </a:pPr>
            <a:r>
              <a:rPr lang="en-US" sz="5400" b="1">
                <a:solidFill>
                  <a:srgbClr val="0B5494"/>
                </a:solidFill>
                <a:latin typeface="+mj-lt"/>
                <a:cs typeface="Arial"/>
              </a:rPr>
              <a:t>Update on CIVs, Pension Funds and ICCs</a:t>
            </a:r>
          </a:p>
        </p:txBody>
      </p:sp>
      <p:sp>
        <p:nvSpPr>
          <p:cNvPr id="3" name="Text Placeholder 2">
            <a:extLst>
              <a:ext uri="{FF2B5EF4-FFF2-40B4-BE49-F238E27FC236}">
                <a16:creationId xmlns:a16="http://schemas.microsoft.com/office/drawing/2014/main" id="{E5EF81CA-9672-60C6-C399-6347E6AFCFB8}"/>
              </a:ext>
            </a:extLst>
          </p:cNvPr>
          <p:cNvSpPr>
            <a:spLocks noGrp="1"/>
          </p:cNvSpPr>
          <p:nvPr>
            <p:ph type="body" sz="quarter" idx="11"/>
          </p:nvPr>
        </p:nvSpPr>
        <p:spPr>
          <a:xfrm>
            <a:off x="765175" y="3387725"/>
            <a:ext cx="8874771" cy="1181100"/>
          </a:xfrm>
        </p:spPr>
        <p:txBody>
          <a:bodyPr>
            <a:noAutofit/>
          </a:bodyPr>
          <a:lstStyle/>
          <a:p>
            <a:pPr>
              <a:spcBef>
                <a:spcPts val="0"/>
              </a:spcBef>
            </a:pPr>
            <a:r>
              <a:rPr lang="en-US" sz="3600" b="1">
                <a:latin typeface="Arial" panose="020B0604020202020204" pitchFamily="34" charset="0"/>
                <a:ea typeface="ＭＳ Ｐゴシック"/>
                <a:cs typeface="Arial" panose="020B0604020202020204" pitchFamily="34" charset="0"/>
              </a:rPr>
              <a:t>IESBA Meeting, New York </a:t>
            </a:r>
          </a:p>
          <a:p>
            <a:pPr>
              <a:spcBef>
                <a:spcPts val="0"/>
              </a:spcBef>
            </a:pPr>
            <a:r>
              <a:rPr lang="en-US" sz="3600" b="1">
                <a:latin typeface="Arial" panose="020B0604020202020204" pitchFamily="34" charset="0"/>
                <a:ea typeface="ＭＳ Ｐゴシック"/>
                <a:cs typeface="Arial" panose="020B0604020202020204" pitchFamily="34" charset="0"/>
              </a:rPr>
              <a:t>June 10, 2024</a:t>
            </a:r>
          </a:p>
        </p:txBody>
      </p:sp>
    </p:spTree>
    <p:extLst>
      <p:ext uri="{BB962C8B-B14F-4D97-AF65-F5344CB8AC3E}">
        <p14:creationId xmlns:p14="http://schemas.microsoft.com/office/powerpoint/2010/main" val="379283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41A07-7B16-6C37-3086-3B11A685ED30}"/>
              </a:ext>
            </a:extLst>
          </p:cNvPr>
          <p:cNvSpPr>
            <a:spLocks noGrp="1"/>
          </p:cNvSpPr>
          <p:nvPr>
            <p:ph type="title"/>
          </p:nvPr>
        </p:nvSpPr>
        <p:spPr>
          <a:xfrm>
            <a:off x="337930" y="36374"/>
            <a:ext cx="11015870" cy="1068518"/>
          </a:xfrm>
        </p:spPr>
        <p:txBody>
          <a:bodyPr anchor="ctr">
            <a:normAutofit/>
          </a:bodyPr>
          <a:lstStyle/>
          <a:p>
            <a:pPr>
              <a:lnSpc>
                <a:spcPct val="90000"/>
              </a:lnSpc>
            </a:pPr>
            <a:r>
              <a:rPr lang="en-US" sz="3400">
                <a:latin typeface="+mj-lt"/>
              </a:rPr>
              <a:t>Technology-related Revisions to the Code</a:t>
            </a:r>
          </a:p>
        </p:txBody>
      </p:sp>
      <p:sp>
        <p:nvSpPr>
          <p:cNvPr id="3" name="Content Placeholder 2">
            <a:extLst>
              <a:ext uri="{FF2B5EF4-FFF2-40B4-BE49-F238E27FC236}">
                <a16:creationId xmlns:a16="http://schemas.microsoft.com/office/drawing/2014/main" id="{DA9FD77C-54DB-5B3F-593F-0385402E9244}"/>
              </a:ext>
            </a:extLst>
          </p:cNvPr>
          <p:cNvSpPr>
            <a:spLocks noGrp="1"/>
          </p:cNvSpPr>
          <p:nvPr>
            <p:ph idx="1"/>
          </p:nvPr>
        </p:nvSpPr>
        <p:spPr>
          <a:xfrm>
            <a:off x="337706" y="1724442"/>
            <a:ext cx="7111382" cy="4480728"/>
          </a:xfrm>
        </p:spPr>
        <p:txBody>
          <a:bodyPr>
            <a:normAutofit fontScale="92500" lnSpcReduction="10000"/>
          </a:bodyPr>
          <a:lstStyle/>
          <a:p>
            <a:r>
              <a:rPr lang="en-US" sz="2200">
                <a:latin typeface="+mj-lt"/>
              </a:rPr>
              <a:t>Technology-related revisions to the Code (paras 520.7 A1 &amp; 600.6):</a:t>
            </a:r>
          </a:p>
          <a:p>
            <a:pPr lvl="1"/>
            <a:r>
              <a:rPr lang="en-US" sz="2000">
                <a:latin typeface="+mj-lt"/>
              </a:rPr>
              <a:t>Section 600 applies where technology provided to entities that use such technology to provide services to audit clients</a:t>
            </a:r>
          </a:p>
          <a:p>
            <a:pPr lvl="1"/>
            <a:r>
              <a:rPr lang="en-US" sz="2000">
                <a:solidFill>
                  <a:schemeClr val="tx1"/>
                </a:solidFill>
                <a:latin typeface="+mj-lt"/>
              </a:rPr>
              <a:t>‘Signpost' for assessing 'indirect’ technology-related services</a:t>
            </a:r>
          </a:p>
          <a:p>
            <a:pPr lvl="1"/>
            <a:r>
              <a:rPr lang="en-US" sz="2000">
                <a:solidFill>
                  <a:schemeClr val="tx1"/>
                </a:solidFill>
                <a:latin typeface="+mj-lt"/>
              </a:rPr>
              <a:t>Pure reselling of technology without other services not a NAS</a:t>
            </a:r>
          </a:p>
          <a:p>
            <a:endParaRPr lang="en-US" sz="2000">
              <a:latin typeface="+mj-lt"/>
            </a:endParaRPr>
          </a:p>
          <a:p>
            <a:r>
              <a:rPr lang="en-US" sz="2200">
                <a:latin typeface="+mj-lt"/>
              </a:rPr>
              <a:t>Might be relevant to Investment Schemes where technology is provided to third-parties to the scheme:</a:t>
            </a:r>
          </a:p>
          <a:p>
            <a:pPr lvl="1"/>
            <a:r>
              <a:rPr lang="en-US" sz="2000">
                <a:solidFill>
                  <a:schemeClr val="tx1"/>
                </a:solidFill>
                <a:latin typeface="+mj-lt"/>
              </a:rPr>
              <a:t>Underlying principle of independence threats resulting from 'indirect' services potentially relevant to Project Team’s recommendations</a:t>
            </a:r>
          </a:p>
        </p:txBody>
      </p:sp>
      <p:sp>
        <p:nvSpPr>
          <p:cNvPr id="5" name="Slide Number Placeholder 4">
            <a:extLst>
              <a:ext uri="{FF2B5EF4-FFF2-40B4-BE49-F238E27FC236}">
                <a16:creationId xmlns:a16="http://schemas.microsoft.com/office/drawing/2014/main" id="{A1D59D6C-8691-13D8-7179-67BB4635C02B}"/>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10</a:t>
            </a:fld>
            <a:endParaRPr lang="en-US"/>
          </a:p>
        </p:txBody>
      </p:sp>
      <p:pic>
        <p:nvPicPr>
          <p:cNvPr id="6" name="Picture 5" descr="Arrow on a red road">
            <a:extLst>
              <a:ext uri="{FF2B5EF4-FFF2-40B4-BE49-F238E27FC236}">
                <a16:creationId xmlns:a16="http://schemas.microsoft.com/office/drawing/2014/main" id="{48034805-222F-7F93-545D-E614C45F8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2660" y="1414463"/>
            <a:ext cx="4251634" cy="2391544"/>
          </a:xfrm>
          <a:prstGeom prst="rect">
            <a:avLst/>
          </a:prstGeom>
        </p:spPr>
      </p:pic>
      <p:pic>
        <p:nvPicPr>
          <p:cNvPr id="7" name="Picture 6" descr="Digital financial graph">
            <a:extLst>
              <a:ext uri="{FF2B5EF4-FFF2-40B4-BE49-F238E27FC236}">
                <a16:creationId xmlns:a16="http://schemas.microsoft.com/office/drawing/2014/main" id="{DB47B195-8E8B-1048-C2F2-F94982310F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2660" y="3964806"/>
            <a:ext cx="4251410" cy="2391544"/>
          </a:xfrm>
          <a:prstGeom prst="rect">
            <a:avLst/>
          </a:prstGeom>
        </p:spPr>
      </p:pic>
    </p:spTree>
    <p:extLst>
      <p:ext uri="{BB962C8B-B14F-4D97-AF65-F5344CB8AC3E}">
        <p14:creationId xmlns:p14="http://schemas.microsoft.com/office/powerpoint/2010/main" val="2470478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BC1E7-F58C-DC90-1B48-5A58BEB57B86}"/>
              </a:ext>
            </a:extLst>
          </p:cNvPr>
          <p:cNvSpPr>
            <a:spLocks noGrp="1"/>
          </p:cNvSpPr>
          <p:nvPr>
            <p:ph type="title"/>
          </p:nvPr>
        </p:nvSpPr>
        <p:spPr>
          <a:xfrm>
            <a:off x="298174" y="36374"/>
            <a:ext cx="11055626" cy="1068518"/>
          </a:xfrm>
        </p:spPr>
        <p:txBody>
          <a:bodyPr anchor="ctr">
            <a:normAutofit/>
          </a:bodyPr>
          <a:lstStyle/>
          <a:p>
            <a:pPr>
              <a:lnSpc>
                <a:spcPct val="90000"/>
              </a:lnSpc>
            </a:pPr>
            <a:r>
              <a:rPr lang="en-US" sz="2800">
                <a:latin typeface="+mj-lt"/>
              </a:rPr>
              <a:t>Application of the Extant Code to Services Provided to a Third Party</a:t>
            </a:r>
          </a:p>
        </p:txBody>
      </p:sp>
      <p:sp>
        <p:nvSpPr>
          <p:cNvPr id="5" name="Slide Number Placeholder 4">
            <a:extLst>
              <a:ext uri="{FF2B5EF4-FFF2-40B4-BE49-F238E27FC236}">
                <a16:creationId xmlns:a16="http://schemas.microsoft.com/office/drawing/2014/main" id="{24F25239-E11E-42B4-C362-E1108F818886}"/>
              </a:ext>
            </a:extLst>
          </p:cNvPr>
          <p:cNvSpPr>
            <a:spLocks noGrp="1"/>
          </p:cNvSpPr>
          <p:nvPr>
            <p:ph type="sldNum" sz="quarter" idx="12"/>
          </p:nvPr>
        </p:nvSpPr>
        <p:spPr>
          <a:xfrm>
            <a:off x="8525224" y="6209766"/>
            <a:ext cx="2743200" cy="365125"/>
          </a:xfrm>
        </p:spPr>
        <p:txBody>
          <a:bodyPr anchor="ctr">
            <a:normAutofit/>
          </a:bodyPr>
          <a:lstStyle/>
          <a:p>
            <a:pPr>
              <a:spcAft>
                <a:spcPts val="600"/>
              </a:spcAft>
            </a:pPr>
            <a:fld id="{A68F81FF-A8B7-8E49-9D5B-3CAD5ADFEE36}" type="slidenum">
              <a:rPr lang="en-US" smtClean="0"/>
              <a:pPr>
                <a:spcAft>
                  <a:spcPts val="600"/>
                </a:spcAft>
              </a:pPr>
              <a:t>11</a:t>
            </a:fld>
            <a:endParaRPr lang="en-US"/>
          </a:p>
        </p:txBody>
      </p:sp>
      <p:sp>
        <p:nvSpPr>
          <p:cNvPr id="8" name="Rectangle: Rounded Corners 7">
            <a:extLst>
              <a:ext uri="{FF2B5EF4-FFF2-40B4-BE49-F238E27FC236}">
                <a16:creationId xmlns:a16="http://schemas.microsoft.com/office/drawing/2014/main" id="{A2895D52-6CD5-FFE5-8F7B-E3F29AC22659}"/>
              </a:ext>
            </a:extLst>
          </p:cNvPr>
          <p:cNvSpPr/>
          <p:nvPr/>
        </p:nvSpPr>
        <p:spPr>
          <a:xfrm>
            <a:off x="4458394" y="1401406"/>
            <a:ext cx="2735186" cy="738914"/>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Establish the Audit Client and relevant related entities</a:t>
            </a:r>
          </a:p>
          <a:p>
            <a:pPr algn="ctr"/>
            <a:r>
              <a:rPr lang="en-US" sz="1400" b="1">
                <a:solidFill>
                  <a:schemeClr val="bg1"/>
                </a:solidFill>
                <a:latin typeface="+mj-lt"/>
              </a:rPr>
              <a:t>(per slide 7)</a:t>
            </a:r>
          </a:p>
        </p:txBody>
      </p:sp>
      <p:sp>
        <p:nvSpPr>
          <p:cNvPr id="23" name="Rectangle: Rounded Corners 22">
            <a:extLst>
              <a:ext uri="{FF2B5EF4-FFF2-40B4-BE49-F238E27FC236}">
                <a16:creationId xmlns:a16="http://schemas.microsoft.com/office/drawing/2014/main" id="{70158300-001A-3D0C-9775-40322E50DD41}"/>
              </a:ext>
            </a:extLst>
          </p:cNvPr>
          <p:cNvSpPr/>
          <p:nvPr/>
        </p:nvSpPr>
        <p:spPr>
          <a:xfrm>
            <a:off x="4458394" y="2471846"/>
            <a:ext cx="2735186" cy="738914"/>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Is the third party a “related entity” and part of “audit client”?^</a:t>
            </a:r>
          </a:p>
        </p:txBody>
      </p:sp>
      <p:cxnSp>
        <p:nvCxnSpPr>
          <p:cNvPr id="27" name="Straight Arrow Connector 26">
            <a:extLst>
              <a:ext uri="{FF2B5EF4-FFF2-40B4-BE49-F238E27FC236}">
                <a16:creationId xmlns:a16="http://schemas.microsoft.com/office/drawing/2014/main" id="{E0267804-57C8-E925-A7B6-116CCF88176A}"/>
              </a:ext>
            </a:extLst>
          </p:cNvPr>
          <p:cNvCxnSpPr>
            <a:stCxn id="8" idx="2"/>
            <a:endCxn id="23" idx="0"/>
          </p:cNvCxnSpPr>
          <p:nvPr/>
        </p:nvCxnSpPr>
        <p:spPr>
          <a:xfrm>
            <a:off x="5825987" y="2140320"/>
            <a:ext cx="0" cy="3315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417E4A6C-BAFC-ADA8-F9BB-18D8EF5CDE7C}"/>
              </a:ext>
            </a:extLst>
          </p:cNvPr>
          <p:cNvSpPr/>
          <p:nvPr/>
        </p:nvSpPr>
        <p:spPr>
          <a:xfrm>
            <a:off x="624466" y="2471846"/>
            <a:ext cx="2735186" cy="738914"/>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Apply Part 4A of the Code</a:t>
            </a:r>
          </a:p>
        </p:txBody>
      </p:sp>
      <p:sp>
        <p:nvSpPr>
          <p:cNvPr id="30" name="Rectangle: Rounded Corners 29">
            <a:extLst>
              <a:ext uri="{FF2B5EF4-FFF2-40B4-BE49-F238E27FC236}">
                <a16:creationId xmlns:a16="http://schemas.microsoft.com/office/drawing/2014/main" id="{1894AA0B-3618-2FAA-30FD-5861E0C3A04C}"/>
              </a:ext>
            </a:extLst>
          </p:cNvPr>
          <p:cNvSpPr/>
          <p:nvPr/>
        </p:nvSpPr>
        <p:spPr>
          <a:xfrm>
            <a:off x="4458394" y="3555778"/>
            <a:ext cx="2735186" cy="738914"/>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Is the “audit client” the beneficiary of the service (indirect service)?</a:t>
            </a:r>
          </a:p>
        </p:txBody>
      </p:sp>
      <p:cxnSp>
        <p:nvCxnSpPr>
          <p:cNvPr id="33" name="Straight Arrow Connector 32">
            <a:extLst>
              <a:ext uri="{FF2B5EF4-FFF2-40B4-BE49-F238E27FC236}">
                <a16:creationId xmlns:a16="http://schemas.microsoft.com/office/drawing/2014/main" id="{1B98D70D-028F-B994-6283-A003B9612A0D}"/>
              </a:ext>
            </a:extLst>
          </p:cNvPr>
          <p:cNvCxnSpPr>
            <a:stCxn id="23" idx="1"/>
            <a:endCxn id="28" idx="3"/>
          </p:cNvCxnSpPr>
          <p:nvPr/>
        </p:nvCxnSpPr>
        <p:spPr>
          <a:xfrm flipH="1">
            <a:off x="3359652" y="2841303"/>
            <a:ext cx="109874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F946016-1BD1-AE26-3B5E-484F5CB6AFC1}"/>
              </a:ext>
            </a:extLst>
          </p:cNvPr>
          <p:cNvSpPr txBox="1"/>
          <p:nvPr/>
        </p:nvSpPr>
        <p:spPr>
          <a:xfrm>
            <a:off x="3359652" y="2524465"/>
            <a:ext cx="904126" cy="369443"/>
          </a:xfrm>
          <a:prstGeom prst="rect">
            <a:avLst/>
          </a:prstGeom>
        </p:spPr>
        <p:txBody>
          <a:bodyPr vert="horz" wrap="square" lIns="91440" tIns="45720" rIns="91440" bIns="45720" rtlCol="0" anchor="b">
            <a:normAutofit fontScale="92500" lnSpcReduction="10000"/>
          </a:bodyPr>
          <a:lstStyle/>
          <a:p>
            <a:pPr algn="l"/>
            <a:endParaRPr lang="en-US" sz="2200">
              <a:solidFill>
                <a:srgbClr val="0B5494"/>
              </a:solidFill>
            </a:endParaRPr>
          </a:p>
        </p:txBody>
      </p:sp>
      <p:sp>
        <p:nvSpPr>
          <p:cNvPr id="42" name="TextBox 41">
            <a:extLst>
              <a:ext uri="{FF2B5EF4-FFF2-40B4-BE49-F238E27FC236}">
                <a16:creationId xmlns:a16="http://schemas.microsoft.com/office/drawing/2014/main" id="{C540FCAC-E870-3D24-4FA2-045F992AF4B1}"/>
              </a:ext>
            </a:extLst>
          </p:cNvPr>
          <p:cNvSpPr txBox="1"/>
          <p:nvPr/>
        </p:nvSpPr>
        <p:spPr>
          <a:xfrm>
            <a:off x="5643937" y="3254810"/>
            <a:ext cx="904126" cy="251368"/>
          </a:xfrm>
          <a:prstGeom prst="rect">
            <a:avLst/>
          </a:prstGeom>
        </p:spPr>
        <p:txBody>
          <a:bodyPr vert="horz" wrap="square" lIns="91440" tIns="45720" rIns="91440" bIns="45720" rtlCol="0" anchor="b">
            <a:noAutofit/>
          </a:bodyPr>
          <a:lstStyle/>
          <a:p>
            <a:pPr algn="ctr"/>
            <a:r>
              <a:rPr lang="en-US" sz="1400" b="1">
                <a:latin typeface="+mj-lt"/>
              </a:rPr>
              <a:t>No</a:t>
            </a:r>
          </a:p>
        </p:txBody>
      </p:sp>
      <p:sp>
        <p:nvSpPr>
          <p:cNvPr id="48" name="TextBox 47">
            <a:extLst>
              <a:ext uri="{FF2B5EF4-FFF2-40B4-BE49-F238E27FC236}">
                <a16:creationId xmlns:a16="http://schemas.microsoft.com/office/drawing/2014/main" id="{BF510C77-5FC3-925A-4539-765B4B02A521}"/>
              </a:ext>
            </a:extLst>
          </p:cNvPr>
          <p:cNvSpPr txBox="1"/>
          <p:nvPr/>
        </p:nvSpPr>
        <p:spPr>
          <a:xfrm>
            <a:off x="7846256" y="1607040"/>
            <a:ext cx="4345744" cy="1233571"/>
          </a:xfrm>
          <a:prstGeom prst="rect">
            <a:avLst/>
          </a:prstGeom>
        </p:spPr>
        <p:txBody>
          <a:bodyPr vert="horz" wrap="square" lIns="91440" tIns="45720" rIns="91440" bIns="45720" rtlCol="0" anchor="b">
            <a:noAutofit/>
          </a:bodyPr>
          <a:lstStyle/>
          <a:p>
            <a:r>
              <a:rPr lang="en-US">
                <a:latin typeface="+mj-lt"/>
              </a:rPr>
              <a:t>Assessing independence threats resulting from a NAS provided to a third party to an Investment Scheme Audit Client</a:t>
            </a:r>
          </a:p>
        </p:txBody>
      </p:sp>
      <p:sp>
        <p:nvSpPr>
          <p:cNvPr id="62" name="Rectangle: Rounded Corners 61">
            <a:extLst>
              <a:ext uri="{FF2B5EF4-FFF2-40B4-BE49-F238E27FC236}">
                <a16:creationId xmlns:a16="http://schemas.microsoft.com/office/drawing/2014/main" id="{03284326-19B8-CB0A-D252-21F98E9769BC}"/>
              </a:ext>
            </a:extLst>
          </p:cNvPr>
          <p:cNvSpPr/>
          <p:nvPr/>
        </p:nvSpPr>
        <p:spPr>
          <a:xfrm>
            <a:off x="4458394" y="4629136"/>
            <a:ext cx="2735186" cy="738914"/>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Is the service technology-related?</a:t>
            </a:r>
          </a:p>
        </p:txBody>
      </p:sp>
      <p:sp>
        <p:nvSpPr>
          <p:cNvPr id="65" name="TextBox 64">
            <a:extLst>
              <a:ext uri="{FF2B5EF4-FFF2-40B4-BE49-F238E27FC236}">
                <a16:creationId xmlns:a16="http://schemas.microsoft.com/office/drawing/2014/main" id="{6545940C-27EF-C156-AA7E-D2BDBA982C88}"/>
              </a:ext>
            </a:extLst>
          </p:cNvPr>
          <p:cNvSpPr txBox="1"/>
          <p:nvPr/>
        </p:nvSpPr>
        <p:spPr>
          <a:xfrm>
            <a:off x="5643937" y="5409589"/>
            <a:ext cx="904126" cy="251368"/>
          </a:xfrm>
          <a:prstGeom prst="rect">
            <a:avLst/>
          </a:prstGeom>
        </p:spPr>
        <p:txBody>
          <a:bodyPr vert="horz" wrap="square" lIns="91440" tIns="45720" rIns="91440" bIns="45720" rtlCol="0" anchor="b">
            <a:noAutofit/>
          </a:bodyPr>
          <a:lstStyle/>
          <a:p>
            <a:pPr algn="ctr"/>
            <a:r>
              <a:rPr lang="en-US" sz="1400" b="1">
                <a:latin typeface="+mj-lt"/>
              </a:rPr>
              <a:t>Yes</a:t>
            </a:r>
          </a:p>
        </p:txBody>
      </p:sp>
      <p:sp>
        <p:nvSpPr>
          <p:cNvPr id="66" name="Rectangle: Rounded Corners 65">
            <a:extLst>
              <a:ext uri="{FF2B5EF4-FFF2-40B4-BE49-F238E27FC236}">
                <a16:creationId xmlns:a16="http://schemas.microsoft.com/office/drawing/2014/main" id="{FC38194E-95E2-80D1-060E-2D4D52BBA234}"/>
              </a:ext>
            </a:extLst>
          </p:cNvPr>
          <p:cNvSpPr/>
          <p:nvPr/>
        </p:nvSpPr>
        <p:spPr>
          <a:xfrm>
            <a:off x="4458394" y="5702496"/>
            <a:ext cx="2735186" cy="738914"/>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Section 600 applies (para 600.6)</a:t>
            </a:r>
          </a:p>
        </p:txBody>
      </p:sp>
      <p:sp>
        <p:nvSpPr>
          <p:cNvPr id="90" name="TextBox 89">
            <a:extLst>
              <a:ext uri="{FF2B5EF4-FFF2-40B4-BE49-F238E27FC236}">
                <a16:creationId xmlns:a16="http://schemas.microsoft.com/office/drawing/2014/main" id="{043E5605-F394-1749-CCA4-68C762840191}"/>
              </a:ext>
            </a:extLst>
          </p:cNvPr>
          <p:cNvSpPr txBox="1"/>
          <p:nvPr/>
        </p:nvSpPr>
        <p:spPr>
          <a:xfrm>
            <a:off x="5643937" y="4333405"/>
            <a:ext cx="904126" cy="251368"/>
          </a:xfrm>
          <a:prstGeom prst="rect">
            <a:avLst/>
          </a:prstGeom>
        </p:spPr>
        <p:txBody>
          <a:bodyPr vert="horz" wrap="square" lIns="91440" tIns="45720" rIns="91440" bIns="45720" rtlCol="0" anchor="b">
            <a:noAutofit/>
          </a:bodyPr>
          <a:lstStyle/>
          <a:p>
            <a:pPr algn="ctr"/>
            <a:r>
              <a:rPr lang="en-US" sz="1400" b="1">
                <a:latin typeface="+mj-lt"/>
              </a:rPr>
              <a:t>Yes</a:t>
            </a:r>
          </a:p>
        </p:txBody>
      </p:sp>
      <p:sp>
        <p:nvSpPr>
          <p:cNvPr id="94" name="Rectangle: Rounded Corners 93">
            <a:extLst>
              <a:ext uri="{FF2B5EF4-FFF2-40B4-BE49-F238E27FC236}">
                <a16:creationId xmlns:a16="http://schemas.microsoft.com/office/drawing/2014/main" id="{C0964551-5C78-B238-7F86-8F26895DD4D0}"/>
              </a:ext>
            </a:extLst>
          </p:cNvPr>
          <p:cNvSpPr/>
          <p:nvPr/>
        </p:nvSpPr>
        <p:spPr>
          <a:xfrm>
            <a:off x="8308341" y="4632844"/>
            <a:ext cx="2735186" cy="738914"/>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Apply the Conceptual Framework – Refer next Slide</a:t>
            </a:r>
          </a:p>
        </p:txBody>
      </p:sp>
      <p:sp>
        <p:nvSpPr>
          <p:cNvPr id="97" name="TextBox 96">
            <a:extLst>
              <a:ext uri="{FF2B5EF4-FFF2-40B4-BE49-F238E27FC236}">
                <a16:creationId xmlns:a16="http://schemas.microsoft.com/office/drawing/2014/main" id="{A492093F-D798-E3B5-D67D-2930CA5497DF}"/>
              </a:ext>
            </a:extLst>
          </p:cNvPr>
          <p:cNvSpPr txBox="1"/>
          <p:nvPr/>
        </p:nvSpPr>
        <p:spPr>
          <a:xfrm>
            <a:off x="7279957" y="4747226"/>
            <a:ext cx="904126" cy="251368"/>
          </a:xfrm>
          <a:prstGeom prst="rect">
            <a:avLst/>
          </a:prstGeom>
        </p:spPr>
        <p:txBody>
          <a:bodyPr vert="horz" wrap="square" lIns="91440" tIns="45720" rIns="91440" bIns="45720" rtlCol="0" anchor="b">
            <a:noAutofit/>
          </a:bodyPr>
          <a:lstStyle/>
          <a:p>
            <a:pPr algn="ctr"/>
            <a:r>
              <a:rPr lang="en-US" sz="1400" b="1">
                <a:latin typeface="+mj-lt"/>
              </a:rPr>
              <a:t>No</a:t>
            </a:r>
          </a:p>
        </p:txBody>
      </p:sp>
      <p:sp>
        <p:nvSpPr>
          <p:cNvPr id="99" name="Rectangle: Rounded Corners 98">
            <a:extLst>
              <a:ext uri="{FF2B5EF4-FFF2-40B4-BE49-F238E27FC236}">
                <a16:creationId xmlns:a16="http://schemas.microsoft.com/office/drawing/2014/main" id="{A0D1CBF3-A04C-066A-ABF6-34D82A2E1035}"/>
              </a:ext>
            </a:extLst>
          </p:cNvPr>
          <p:cNvSpPr/>
          <p:nvPr/>
        </p:nvSpPr>
        <p:spPr>
          <a:xfrm>
            <a:off x="8308341" y="3555778"/>
            <a:ext cx="2735186" cy="738914"/>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mj-lt"/>
              </a:rPr>
              <a:t>Likely no independence threats resulting from the service</a:t>
            </a:r>
          </a:p>
        </p:txBody>
      </p:sp>
      <p:sp>
        <p:nvSpPr>
          <p:cNvPr id="103" name="TextBox 102">
            <a:extLst>
              <a:ext uri="{FF2B5EF4-FFF2-40B4-BE49-F238E27FC236}">
                <a16:creationId xmlns:a16="http://schemas.microsoft.com/office/drawing/2014/main" id="{4A5E4699-28D2-F997-C549-CDB1660B4478}"/>
              </a:ext>
            </a:extLst>
          </p:cNvPr>
          <p:cNvSpPr txBox="1"/>
          <p:nvPr/>
        </p:nvSpPr>
        <p:spPr>
          <a:xfrm>
            <a:off x="7284930" y="3663294"/>
            <a:ext cx="904126" cy="251368"/>
          </a:xfrm>
          <a:prstGeom prst="rect">
            <a:avLst/>
          </a:prstGeom>
        </p:spPr>
        <p:txBody>
          <a:bodyPr vert="horz" wrap="square" lIns="91440" tIns="45720" rIns="91440" bIns="45720" rtlCol="0" anchor="b">
            <a:noAutofit/>
          </a:bodyPr>
          <a:lstStyle/>
          <a:p>
            <a:pPr algn="ctr"/>
            <a:r>
              <a:rPr lang="en-US" sz="1400" b="1">
                <a:latin typeface="+mj-lt"/>
              </a:rPr>
              <a:t>No</a:t>
            </a:r>
          </a:p>
        </p:txBody>
      </p:sp>
      <p:sp>
        <p:nvSpPr>
          <p:cNvPr id="104" name="TextBox 103">
            <a:extLst>
              <a:ext uri="{FF2B5EF4-FFF2-40B4-BE49-F238E27FC236}">
                <a16:creationId xmlns:a16="http://schemas.microsoft.com/office/drawing/2014/main" id="{30F041DC-70F5-23E1-BEFB-433983B70A88}"/>
              </a:ext>
            </a:extLst>
          </p:cNvPr>
          <p:cNvSpPr txBox="1"/>
          <p:nvPr/>
        </p:nvSpPr>
        <p:spPr>
          <a:xfrm>
            <a:off x="3442992" y="2599858"/>
            <a:ext cx="904126" cy="251368"/>
          </a:xfrm>
          <a:prstGeom prst="rect">
            <a:avLst/>
          </a:prstGeom>
        </p:spPr>
        <p:txBody>
          <a:bodyPr vert="horz" wrap="square" lIns="91440" tIns="45720" rIns="91440" bIns="45720" rtlCol="0" anchor="b">
            <a:noAutofit/>
          </a:bodyPr>
          <a:lstStyle/>
          <a:p>
            <a:pPr algn="ctr"/>
            <a:r>
              <a:rPr lang="en-US" sz="1400" b="1">
                <a:latin typeface="+mj-lt"/>
              </a:rPr>
              <a:t>Yes</a:t>
            </a:r>
          </a:p>
        </p:txBody>
      </p:sp>
      <p:sp>
        <p:nvSpPr>
          <p:cNvPr id="4" name="TextBox 3">
            <a:extLst>
              <a:ext uri="{FF2B5EF4-FFF2-40B4-BE49-F238E27FC236}">
                <a16:creationId xmlns:a16="http://schemas.microsoft.com/office/drawing/2014/main" id="{4A8DCEF4-65EE-5234-EAB9-B2E7275B2D3F}"/>
              </a:ext>
            </a:extLst>
          </p:cNvPr>
          <p:cNvSpPr txBox="1"/>
          <p:nvPr/>
        </p:nvSpPr>
        <p:spPr>
          <a:xfrm>
            <a:off x="298174" y="5702496"/>
            <a:ext cx="3790597" cy="738914"/>
          </a:xfrm>
          <a:prstGeom prst="rect">
            <a:avLst/>
          </a:prstGeom>
        </p:spPr>
        <p:txBody>
          <a:bodyPr vert="horz" wrap="square" lIns="91440" tIns="45720" rIns="91440" bIns="45720" rtlCol="0" anchor="b">
            <a:normAutofit fontScale="92500" lnSpcReduction="10000"/>
          </a:bodyPr>
          <a:lstStyle/>
          <a:p>
            <a:pPr algn="l"/>
            <a:r>
              <a:rPr lang="en-US" sz="1200">
                <a:latin typeface="+mj-lt"/>
              </a:rPr>
              <a:t>^ Due to being:</a:t>
            </a:r>
          </a:p>
          <a:p>
            <a:pPr marL="171450" indent="-171450" algn="l">
              <a:buFont typeface="Arial" panose="020B0604020202020204" pitchFamily="34" charset="0"/>
              <a:buChar char="•"/>
            </a:pPr>
            <a:r>
              <a:rPr lang="en-US" sz="1200">
                <a:latin typeface="+mj-lt"/>
              </a:rPr>
              <a:t>a publicly traded entity and all related entities included;</a:t>
            </a:r>
          </a:p>
          <a:p>
            <a:pPr marL="171450" indent="-171450" algn="l">
              <a:buFont typeface="Arial" panose="020B0604020202020204" pitchFamily="34" charset="0"/>
              <a:buChar char="•"/>
            </a:pPr>
            <a:r>
              <a:rPr lang="en-US" sz="1200">
                <a:latin typeface="+mj-lt"/>
              </a:rPr>
              <a:t>Any “other related entity” that the audit team knows or has reason to believe should be included</a:t>
            </a:r>
          </a:p>
        </p:txBody>
      </p:sp>
      <p:cxnSp>
        <p:nvCxnSpPr>
          <p:cNvPr id="19" name="Straight Arrow Connector 18">
            <a:extLst>
              <a:ext uri="{FF2B5EF4-FFF2-40B4-BE49-F238E27FC236}">
                <a16:creationId xmlns:a16="http://schemas.microsoft.com/office/drawing/2014/main" id="{8FBFCF99-A3B4-B4FD-6241-0D852EB2E796}"/>
              </a:ext>
            </a:extLst>
          </p:cNvPr>
          <p:cNvCxnSpPr>
            <a:stCxn id="23" idx="2"/>
            <a:endCxn id="30" idx="0"/>
          </p:cNvCxnSpPr>
          <p:nvPr/>
        </p:nvCxnSpPr>
        <p:spPr>
          <a:xfrm>
            <a:off x="5825987" y="3210760"/>
            <a:ext cx="0" cy="3450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DD25CAD-2AD6-E557-60A0-6EF75C4011C5}"/>
              </a:ext>
            </a:extLst>
          </p:cNvPr>
          <p:cNvCxnSpPr>
            <a:stCxn id="30" idx="2"/>
            <a:endCxn id="62" idx="0"/>
          </p:cNvCxnSpPr>
          <p:nvPr/>
        </p:nvCxnSpPr>
        <p:spPr>
          <a:xfrm>
            <a:off x="5825987" y="4294692"/>
            <a:ext cx="0" cy="33444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91F87F76-39EE-D54F-DB98-84D2BAA5125C}"/>
              </a:ext>
            </a:extLst>
          </p:cNvPr>
          <p:cNvCxnSpPr>
            <a:stCxn id="62" idx="2"/>
            <a:endCxn id="66" idx="0"/>
          </p:cNvCxnSpPr>
          <p:nvPr/>
        </p:nvCxnSpPr>
        <p:spPr>
          <a:xfrm>
            <a:off x="5825987" y="5368050"/>
            <a:ext cx="0" cy="33444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694A9745-77AD-0CD0-C770-6DD3ED11CB7F}"/>
              </a:ext>
            </a:extLst>
          </p:cNvPr>
          <p:cNvCxnSpPr>
            <a:stCxn id="30" idx="3"/>
            <a:endCxn id="99" idx="1"/>
          </p:cNvCxnSpPr>
          <p:nvPr/>
        </p:nvCxnSpPr>
        <p:spPr>
          <a:xfrm>
            <a:off x="7193580" y="3925235"/>
            <a:ext cx="111476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21A367A-1BF7-3DFE-A632-8E2DD1E1C396}"/>
              </a:ext>
            </a:extLst>
          </p:cNvPr>
          <p:cNvCxnSpPr>
            <a:stCxn id="62" idx="3"/>
            <a:endCxn id="94" idx="1"/>
          </p:cNvCxnSpPr>
          <p:nvPr/>
        </p:nvCxnSpPr>
        <p:spPr>
          <a:xfrm>
            <a:off x="7193580" y="4998593"/>
            <a:ext cx="1114761" cy="370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924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BC1E7-F58C-DC90-1B48-5A58BEB57B86}"/>
              </a:ext>
            </a:extLst>
          </p:cNvPr>
          <p:cNvSpPr>
            <a:spLocks noGrp="1"/>
          </p:cNvSpPr>
          <p:nvPr>
            <p:ph type="title"/>
          </p:nvPr>
        </p:nvSpPr>
        <p:spPr>
          <a:xfrm>
            <a:off x="298174" y="36374"/>
            <a:ext cx="11055626" cy="1068518"/>
          </a:xfrm>
        </p:spPr>
        <p:txBody>
          <a:bodyPr anchor="ctr">
            <a:normAutofit/>
          </a:bodyPr>
          <a:lstStyle/>
          <a:p>
            <a:pPr>
              <a:lnSpc>
                <a:spcPct val="90000"/>
              </a:lnSpc>
            </a:pPr>
            <a:r>
              <a:rPr lang="en-US" sz="3400">
                <a:latin typeface="+mj-lt"/>
              </a:rPr>
              <a:t>Application of the Conceptual Framework</a:t>
            </a:r>
          </a:p>
        </p:txBody>
      </p:sp>
      <p:sp>
        <p:nvSpPr>
          <p:cNvPr id="5" name="Slide Number Placeholder 4">
            <a:extLst>
              <a:ext uri="{FF2B5EF4-FFF2-40B4-BE49-F238E27FC236}">
                <a16:creationId xmlns:a16="http://schemas.microsoft.com/office/drawing/2014/main" id="{24F25239-E11E-42B4-C362-E1108F818886}"/>
              </a:ext>
            </a:extLst>
          </p:cNvPr>
          <p:cNvSpPr>
            <a:spLocks noGrp="1"/>
          </p:cNvSpPr>
          <p:nvPr>
            <p:ph type="sldNum" sz="quarter" idx="12"/>
          </p:nvPr>
        </p:nvSpPr>
        <p:spPr>
          <a:xfrm>
            <a:off x="8143211" y="6130102"/>
            <a:ext cx="2743200" cy="365125"/>
          </a:xfrm>
        </p:spPr>
        <p:txBody>
          <a:bodyPr anchor="ctr">
            <a:normAutofit/>
          </a:bodyPr>
          <a:lstStyle/>
          <a:p>
            <a:pPr>
              <a:spcAft>
                <a:spcPts val="600"/>
              </a:spcAft>
            </a:pPr>
            <a:fld id="{A68F81FF-A8B7-8E49-9D5B-3CAD5ADFEE36}" type="slidenum">
              <a:rPr lang="en-US" smtClean="0"/>
              <a:pPr>
                <a:spcAft>
                  <a:spcPts val="600"/>
                </a:spcAft>
              </a:pPr>
              <a:t>12</a:t>
            </a:fld>
            <a:endParaRPr lang="en-US"/>
          </a:p>
        </p:txBody>
      </p:sp>
      <p:pic>
        <p:nvPicPr>
          <p:cNvPr id="3" name="Content Placeholder 5">
            <a:extLst>
              <a:ext uri="{FF2B5EF4-FFF2-40B4-BE49-F238E27FC236}">
                <a16:creationId xmlns:a16="http://schemas.microsoft.com/office/drawing/2014/main" id="{48468255-AC18-7675-CFFE-59823746D5B3}"/>
              </a:ext>
            </a:extLst>
          </p:cNvPr>
          <p:cNvPicPr>
            <a:picLocks noChangeAspect="1"/>
          </p:cNvPicPr>
          <p:nvPr/>
        </p:nvPicPr>
        <p:blipFill>
          <a:blip r:embed="rId3"/>
          <a:stretch>
            <a:fillRect/>
          </a:stretch>
        </p:blipFill>
        <p:spPr>
          <a:xfrm>
            <a:off x="3394825" y="1114436"/>
            <a:ext cx="4862319" cy="4629127"/>
          </a:xfrm>
          <a:prstGeom prst="rect">
            <a:avLst/>
          </a:prstGeom>
        </p:spPr>
      </p:pic>
      <p:sp>
        <p:nvSpPr>
          <p:cNvPr id="6" name="Rectangle: Rounded Corners 5">
            <a:extLst>
              <a:ext uri="{FF2B5EF4-FFF2-40B4-BE49-F238E27FC236}">
                <a16:creationId xmlns:a16="http://schemas.microsoft.com/office/drawing/2014/main" id="{31BAB701-1D9E-7B54-654B-1F8BBD15FBEE}"/>
              </a:ext>
            </a:extLst>
          </p:cNvPr>
          <p:cNvSpPr/>
          <p:nvPr/>
        </p:nvSpPr>
        <p:spPr>
          <a:xfrm>
            <a:off x="426989" y="1206195"/>
            <a:ext cx="2875607" cy="2061442"/>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mj-lt"/>
              </a:rPr>
              <a:t>Identifying Threats:</a:t>
            </a:r>
          </a:p>
          <a:p>
            <a:r>
              <a:rPr lang="en-US" sz="1600">
                <a:solidFill>
                  <a:schemeClr val="bg1"/>
                </a:solidFill>
                <a:latin typeface="+mj-lt"/>
              </a:rPr>
              <a:t>Are there any threats resulting from the provision of the service (e.g., self-review or self-interest)?</a:t>
            </a:r>
          </a:p>
        </p:txBody>
      </p:sp>
      <p:sp>
        <p:nvSpPr>
          <p:cNvPr id="22" name="Rectangle: Rounded Corners 21">
            <a:extLst>
              <a:ext uri="{FF2B5EF4-FFF2-40B4-BE49-F238E27FC236}">
                <a16:creationId xmlns:a16="http://schemas.microsoft.com/office/drawing/2014/main" id="{9F35221B-F596-DCAF-7A62-DC4807D0C135}"/>
              </a:ext>
            </a:extLst>
          </p:cNvPr>
          <p:cNvSpPr/>
          <p:nvPr/>
        </p:nvSpPr>
        <p:spPr>
          <a:xfrm>
            <a:off x="8477412" y="3429000"/>
            <a:ext cx="2875606" cy="2061441"/>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mj-lt"/>
              </a:rPr>
              <a:t>New information &amp; changes:</a:t>
            </a:r>
          </a:p>
          <a:p>
            <a:r>
              <a:rPr lang="en-US" sz="1600">
                <a:solidFill>
                  <a:schemeClr val="bg1"/>
                </a:solidFill>
                <a:latin typeface="+mj-lt"/>
              </a:rPr>
              <a:t>Entities involved with an investment scheme might change quickly and significantly impact independence threats</a:t>
            </a:r>
          </a:p>
        </p:txBody>
      </p:sp>
      <p:sp>
        <p:nvSpPr>
          <p:cNvPr id="4" name="Rectangle: Rounded Corners 3">
            <a:extLst>
              <a:ext uri="{FF2B5EF4-FFF2-40B4-BE49-F238E27FC236}">
                <a16:creationId xmlns:a16="http://schemas.microsoft.com/office/drawing/2014/main" id="{574329F9-567C-FB24-D8F3-8440F33844DC}"/>
              </a:ext>
            </a:extLst>
          </p:cNvPr>
          <p:cNvSpPr/>
          <p:nvPr/>
        </p:nvSpPr>
        <p:spPr>
          <a:xfrm>
            <a:off x="426989" y="3429000"/>
            <a:ext cx="2875607" cy="2061441"/>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mj-lt"/>
              </a:rPr>
              <a:t>Evaluating Threats:</a:t>
            </a:r>
          </a:p>
          <a:p>
            <a:r>
              <a:rPr lang="en-US" sz="1600">
                <a:solidFill>
                  <a:schemeClr val="bg1"/>
                </a:solidFill>
                <a:latin typeface="+mj-lt"/>
              </a:rPr>
              <a:t>Are identified threats at an acceptable level (using the “reasonable and informed third party test” (RITPT))?</a:t>
            </a:r>
          </a:p>
        </p:txBody>
      </p:sp>
      <p:sp>
        <p:nvSpPr>
          <p:cNvPr id="7" name="Rectangle: Rounded Corners 6">
            <a:extLst>
              <a:ext uri="{FF2B5EF4-FFF2-40B4-BE49-F238E27FC236}">
                <a16:creationId xmlns:a16="http://schemas.microsoft.com/office/drawing/2014/main" id="{B84E38EE-6583-91B6-21CC-A80F80B341F1}"/>
              </a:ext>
            </a:extLst>
          </p:cNvPr>
          <p:cNvSpPr/>
          <p:nvPr/>
        </p:nvSpPr>
        <p:spPr>
          <a:xfrm>
            <a:off x="8477411" y="1206195"/>
            <a:ext cx="2875607" cy="2061441"/>
          </a:xfrm>
          <a:prstGeom prst="roundRect">
            <a:avLst>
              <a:gd name="adj" fmla="val 16667"/>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mj-lt"/>
              </a:rPr>
              <a:t>Addressing Threats:</a:t>
            </a:r>
          </a:p>
          <a:p>
            <a:r>
              <a:rPr lang="en-US" sz="1600">
                <a:solidFill>
                  <a:schemeClr val="bg1"/>
                </a:solidFill>
                <a:latin typeface="+mj-lt"/>
              </a:rPr>
              <a:t>Address threats that are not at an acceptable level by:</a:t>
            </a:r>
          </a:p>
          <a:p>
            <a:pPr marL="285750" indent="-285750">
              <a:buFont typeface="Arial" panose="020B0604020202020204" pitchFamily="34" charset="0"/>
              <a:buChar char="•"/>
            </a:pPr>
            <a:r>
              <a:rPr lang="en-US" sz="1600">
                <a:solidFill>
                  <a:schemeClr val="bg1"/>
                </a:solidFill>
                <a:latin typeface="+mj-lt"/>
              </a:rPr>
              <a:t>Eliminating:</a:t>
            </a:r>
          </a:p>
          <a:p>
            <a:pPr marL="285750" indent="-285750">
              <a:buFont typeface="Arial" panose="020B0604020202020204" pitchFamily="34" charset="0"/>
              <a:buChar char="•"/>
            </a:pPr>
            <a:r>
              <a:rPr lang="en-US" sz="1600">
                <a:solidFill>
                  <a:schemeClr val="bg1"/>
                </a:solidFill>
                <a:latin typeface="+mj-lt"/>
              </a:rPr>
              <a:t>Applying safeguards; or</a:t>
            </a:r>
          </a:p>
          <a:p>
            <a:pPr marL="285750" indent="-285750">
              <a:buFont typeface="Arial" panose="020B0604020202020204" pitchFamily="34" charset="0"/>
              <a:buChar char="•"/>
            </a:pPr>
            <a:r>
              <a:rPr lang="en-US" sz="1600">
                <a:solidFill>
                  <a:schemeClr val="bg1"/>
                </a:solidFill>
                <a:latin typeface="+mj-lt"/>
              </a:rPr>
              <a:t>Declining the service.</a:t>
            </a:r>
          </a:p>
        </p:txBody>
      </p:sp>
      <p:sp>
        <p:nvSpPr>
          <p:cNvPr id="8" name="Rectangle: Rounded Corners 7">
            <a:extLst>
              <a:ext uri="{FF2B5EF4-FFF2-40B4-BE49-F238E27FC236}">
                <a16:creationId xmlns:a16="http://schemas.microsoft.com/office/drawing/2014/main" id="{6D4D56C4-FE21-E21B-B51C-5FDC31A30217}"/>
              </a:ext>
            </a:extLst>
          </p:cNvPr>
          <p:cNvSpPr/>
          <p:nvPr/>
        </p:nvSpPr>
        <p:spPr>
          <a:xfrm>
            <a:off x="1813383" y="5779301"/>
            <a:ext cx="8025205" cy="891017"/>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mj-lt"/>
              </a:rPr>
              <a:t>Several critical decisions exercising professional judgment and using RITPT</a:t>
            </a:r>
          </a:p>
          <a:p>
            <a:r>
              <a:rPr lang="en-US" sz="1600">
                <a:solidFill>
                  <a:schemeClr val="bg1"/>
                </a:solidFill>
                <a:latin typeface="+mj-lt"/>
              </a:rPr>
              <a:t>Requires a comprehensive and nuanced interpretation of the Code and its interrelated provisions to reach the most suitable outcomes </a:t>
            </a:r>
          </a:p>
        </p:txBody>
      </p:sp>
    </p:spTree>
    <p:extLst>
      <p:ext uri="{BB962C8B-B14F-4D97-AF65-F5344CB8AC3E}">
        <p14:creationId xmlns:p14="http://schemas.microsoft.com/office/powerpoint/2010/main" val="2181127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p:txBody>
          <a:bodyPr/>
          <a:lstStyle/>
          <a:p>
            <a:fld id="{A68F81FF-A8B7-8E49-9D5B-3CAD5ADFEE36}" type="slidenum">
              <a:rPr lang="en-US" smtClean="0"/>
              <a:t>13</a:t>
            </a:fld>
            <a:endParaRPr lang="en-US"/>
          </a:p>
        </p:txBody>
      </p:sp>
      <p:pic>
        <p:nvPicPr>
          <p:cNvPr id="6" name="Picture Placeholder 5" descr="Question mark boxes">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a:stretch/>
        </p:blipFill>
        <p:spPr>
          <a:xfrm>
            <a:off x="0" y="0"/>
            <a:ext cx="12192000" cy="5148470"/>
          </a:xfrm>
        </p:spPr>
      </p:pic>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8" name="TextBox 7">
            <a:extLst>
              <a:ext uri="{FF2B5EF4-FFF2-40B4-BE49-F238E27FC236}">
                <a16:creationId xmlns:a16="http://schemas.microsoft.com/office/drawing/2014/main" id="{0BC53901-81BE-4ECD-8B51-0527C9AC42A9}"/>
              </a:ext>
            </a:extLst>
          </p:cNvPr>
          <p:cNvSpPr txBox="1"/>
          <p:nvPr/>
        </p:nvSpPr>
        <p:spPr>
          <a:xfrm>
            <a:off x="2668656" y="5372376"/>
            <a:ext cx="6251713" cy="760067"/>
          </a:xfrm>
          <a:prstGeom prst="rect">
            <a:avLst/>
          </a:prstGeom>
        </p:spPr>
        <p:txBody>
          <a:bodyPr vert="horz" wrap="square" lIns="91440" tIns="45720" rIns="91440" bIns="45720" rtlCol="0" anchor="b">
            <a:normAutofit lnSpcReduction="10000"/>
          </a:bodyPr>
          <a:lstStyle/>
          <a:p>
            <a:pPr algn="l"/>
            <a:r>
              <a:rPr lang="en-US" sz="4400">
                <a:latin typeface="+mj-lt"/>
              </a:rPr>
              <a:t>Questions or Comments</a:t>
            </a:r>
            <a:endParaRPr lang="en-US" sz="2200">
              <a:latin typeface="+mj-lt"/>
            </a:endParaRPr>
          </a:p>
        </p:txBody>
      </p:sp>
    </p:spTree>
    <p:extLst>
      <p:ext uri="{BB962C8B-B14F-4D97-AF65-F5344CB8AC3E}">
        <p14:creationId xmlns:p14="http://schemas.microsoft.com/office/powerpoint/2010/main" val="3723672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CA9D049-AF78-7431-2B64-2506EA455B58}"/>
              </a:ext>
            </a:extLst>
          </p:cNvPr>
          <p:cNvSpPr>
            <a:spLocks noGrp="1"/>
          </p:cNvSpPr>
          <p:nvPr>
            <p:ph type="sldNum" sz="quarter" idx="12"/>
          </p:nvPr>
        </p:nvSpPr>
        <p:spPr/>
        <p:txBody>
          <a:bodyPr/>
          <a:lstStyle/>
          <a:p>
            <a:fld id="{A68F81FF-A8B7-8E49-9D5B-3CAD5ADFEE36}" type="slidenum">
              <a:rPr lang="en-US" smtClean="0"/>
              <a:pPr/>
              <a:t>14</a:t>
            </a:fld>
            <a:endParaRPr lang="en-US"/>
          </a:p>
        </p:txBody>
      </p:sp>
      <p:sp>
        <p:nvSpPr>
          <p:cNvPr id="4" name="Title 3">
            <a:extLst>
              <a:ext uri="{FF2B5EF4-FFF2-40B4-BE49-F238E27FC236}">
                <a16:creationId xmlns:a16="http://schemas.microsoft.com/office/drawing/2014/main" id="{A0632415-E33A-30DE-9489-33C3AC96781C}"/>
              </a:ext>
            </a:extLst>
          </p:cNvPr>
          <p:cNvSpPr>
            <a:spLocks noGrp="1"/>
          </p:cNvSpPr>
          <p:nvPr>
            <p:ph type="title"/>
          </p:nvPr>
        </p:nvSpPr>
        <p:spPr>
          <a:xfrm>
            <a:off x="831850" y="2950406"/>
            <a:ext cx="9926941" cy="901747"/>
          </a:xfrm>
        </p:spPr>
        <p:txBody>
          <a:bodyPr>
            <a:normAutofit fontScale="90000"/>
          </a:bodyPr>
          <a:lstStyle/>
          <a:p>
            <a:r>
              <a:rPr lang="en-US" sz="4400">
                <a:latin typeface="+mj-lt"/>
              </a:rPr>
              <a:t>Jurisdictional Response to Independence</a:t>
            </a:r>
            <a:endParaRPr lang="en-US">
              <a:latin typeface="+mj-lt"/>
            </a:endParaRPr>
          </a:p>
        </p:txBody>
      </p:sp>
    </p:spTree>
    <p:extLst>
      <p:ext uri="{BB962C8B-B14F-4D97-AF65-F5344CB8AC3E}">
        <p14:creationId xmlns:p14="http://schemas.microsoft.com/office/powerpoint/2010/main" val="2666818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12F89-8868-EB25-30ED-2DEC3FE350B8}"/>
              </a:ext>
            </a:extLst>
          </p:cNvPr>
          <p:cNvSpPr>
            <a:spLocks noGrp="1"/>
          </p:cNvSpPr>
          <p:nvPr>
            <p:ph type="title"/>
          </p:nvPr>
        </p:nvSpPr>
        <p:spPr>
          <a:xfrm>
            <a:off x="369651" y="36374"/>
            <a:ext cx="10984149" cy="1068518"/>
          </a:xfrm>
        </p:spPr>
        <p:txBody>
          <a:bodyPr/>
          <a:lstStyle/>
          <a:p>
            <a:r>
              <a:rPr lang="en-US">
                <a:latin typeface="+mj-lt"/>
              </a:rPr>
              <a:t>Legal Structures of Funds</a:t>
            </a:r>
          </a:p>
        </p:txBody>
      </p:sp>
      <p:sp>
        <p:nvSpPr>
          <p:cNvPr id="5" name="Slide Number Placeholder 4">
            <a:extLst>
              <a:ext uri="{FF2B5EF4-FFF2-40B4-BE49-F238E27FC236}">
                <a16:creationId xmlns:a16="http://schemas.microsoft.com/office/drawing/2014/main" id="{03C159D1-123E-84C9-6C8B-0DC750D5A31D}"/>
              </a:ext>
            </a:extLst>
          </p:cNvPr>
          <p:cNvSpPr>
            <a:spLocks noGrp="1"/>
          </p:cNvSpPr>
          <p:nvPr>
            <p:ph type="sldNum" sz="quarter" idx="12"/>
          </p:nvPr>
        </p:nvSpPr>
        <p:spPr/>
        <p:txBody>
          <a:bodyPr/>
          <a:lstStyle/>
          <a:p>
            <a:fld id="{A68F81FF-A8B7-8E49-9D5B-3CAD5ADFEE36}" type="slidenum">
              <a:rPr lang="en-US" smtClean="0"/>
              <a:pPr/>
              <a:t>15</a:t>
            </a:fld>
            <a:endParaRPr lang="en-US"/>
          </a:p>
        </p:txBody>
      </p:sp>
      <p:graphicFrame>
        <p:nvGraphicFramePr>
          <p:cNvPr id="6" name="Diagram 5">
            <a:extLst>
              <a:ext uri="{FF2B5EF4-FFF2-40B4-BE49-F238E27FC236}">
                <a16:creationId xmlns:a16="http://schemas.microsoft.com/office/drawing/2014/main" id="{E8648CC6-45D7-526F-B054-BF6AF9D5C23B}"/>
              </a:ext>
            </a:extLst>
          </p:cNvPr>
          <p:cNvGraphicFramePr/>
          <p:nvPr>
            <p:extLst>
              <p:ext uri="{D42A27DB-BD31-4B8C-83A1-F6EECF244321}">
                <p14:modId xmlns:p14="http://schemas.microsoft.com/office/powerpoint/2010/main" val="2390880938"/>
              </p:ext>
            </p:extLst>
          </p:nvPr>
        </p:nvGraphicFramePr>
        <p:xfrm>
          <a:off x="883325" y="1646911"/>
          <a:ext cx="9956800" cy="4709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7168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36CBC-2DB6-C002-30FE-41363B427FF9}"/>
              </a:ext>
            </a:extLst>
          </p:cNvPr>
          <p:cNvSpPr>
            <a:spLocks noGrp="1"/>
          </p:cNvSpPr>
          <p:nvPr>
            <p:ph type="title"/>
          </p:nvPr>
        </p:nvSpPr>
        <p:spPr>
          <a:xfrm>
            <a:off x="327991" y="36374"/>
            <a:ext cx="11025809" cy="868298"/>
          </a:xfrm>
        </p:spPr>
        <p:txBody>
          <a:bodyPr vert="horz" lIns="91440" tIns="45720" rIns="91440" bIns="45720" rtlCol="0" anchor="b">
            <a:normAutofit/>
          </a:bodyPr>
          <a:lstStyle/>
          <a:p>
            <a:pPr hangingPunct="1">
              <a:lnSpc>
                <a:spcPct val="90000"/>
              </a:lnSpc>
            </a:pPr>
            <a:r>
              <a:rPr lang="en-US">
                <a:latin typeface="+mj-lt"/>
              </a:rPr>
              <a:t>Control / Significant Influence</a:t>
            </a:r>
          </a:p>
        </p:txBody>
      </p:sp>
      <p:sp>
        <p:nvSpPr>
          <p:cNvPr id="5" name="Slide Number Placeholder 4">
            <a:extLst>
              <a:ext uri="{FF2B5EF4-FFF2-40B4-BE49-F238E27FC236}">
                <a16:creationId xmlns:a16="http://schemas.microsoft.com/office/drawing/2014/main" id="{32CA1667-CCF0-889F-42CA-4C16EC999AF5}"/>
              </a:ext>
            </a:extLst>
          </p:cNvPr>
          <p:cNvSpPr>
            <a:spLocks noGrp="1"/>
          </p:cNvSpPr>
          <p:nvPr>
            <p:ph type="sldNum" sz="quarter" idx="12"/>
          </p:nvPr>
        </p:nvSpPr>
        <p:spPr/>
        <p:txBody>
          <a:bodyPr vert="horz" lIns="91440" tIns="45720" rIns="91440" bIns="45720" rtlCol="0" anchor="ctr">
            <a:normAutofit/>
          </a:bodyPr>
          <a:lstStyle/>
          <a:p>
            <a:pPr>
              <a:spcAft>
                <a:spcPts val="600"/>
              </a:spcAft>
            </a:pPr>
            <a:fld id="{A68F81FF-A8B7-8E49-9D5B-3CAD5ADFEE36}" type="slidenum">
              <a:rPr lang="en-US">
                <a:solidFill>
                  <a:schemeClr val="tx1">
                    <a:tint val="75000"/>
                  </a:schemeClr>
                </a:solidFill>
                <a:latin typeface="+mn-lt"/>
              </a:rPr>
              <a:pPr>
                <a:spcAft>
                  <a:spcPts val="600"/>
                </a:spcAft>
              </a:pPr>
              <a:t>16</a:t>
            </a:fld>
            <a:endParaRPr lang="en-US">
              <a:solidFill>
                <a:schemeClr val="tx1">
                  <a:tint val="75000"/>
                </a:schemeClr>
              </a:solidFill>
              <a:latin typeface="+mn-lt"/>
            </a:endParaRPr>
          </a:p>
        </p:txBody>
      </p:sp>
      <p:sp>
        <p:nvSpPr>
          <p:cNvPr id="19" name="Rectangle: Rounded Corners 18">
            <a:extLst>
              <a:ext uri="{FF2B5EF4-FFF2-40B4-BE49-F238E27FC236}">
                <a16:creationId xmlns:a16="http://schemas.microsoft.com/office/drawing/2014/main" id="{25520836-3634-BE44-981D-EBED0EFF9C7F}"/>
              </a:ext>
            </a:extLst>
          </p:cNvPr>
          <p:cNvSpPr/>
          <p:nvPr/>
        </p:nvSpPr>
        <p:spPr>
          <a:xfrm>
            <a:off x="327991" y="1302813"/>
            <a:ext cx="5469694" cy="120692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Management Company / Fund Manager controls or has significant influence over the Investment Scheme</a:t>
            </a:r>
          </a:p>
        </p:txBody>
      </p:sp>
      <p:sp>
        <p:nvSpPr>
          <p:cNvPr id="20" name="Rectangle: Rounded Corners 19">
            <a:extLst>
              <a:ext uri="{FF2B5EF4-FFF2-40B4-BE49-F238E27FC236}">
                <a16:creationId xmlns:a16="http://schemas.microsoft.com/office/drawing/2014/main" id="{B9DAED01-09FA-4E4B-2356-6BFBE7C6F1E0}"/>
              </a:ext>
            </a:extLst>
          </p:cNvPr>
          <p:cNvSpPr/>
          <p:nvPr/>
        </p:nvSpPr>
        <p:spPr>
          <a:xfrm>
            <a:off x="6355631" y="1302812"/>
            <a:ext cx="5508377" cy="120692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Third party does not control or has significant influence over the Investment Scheme</a:t>
            </a:r>
          </a:p>
        </p:txBody>
      </p:sp>
      <p:cxnSp>
        <p:nvCxnSpPr>
          <p:cNvPr id="23" name="Straight Connector 22">
            <a:extLst>
              <a:ext uri="{FF2B5EF4-FFF2-40B4-BE49-F238E27FC236}">
                <a16:creationId xmlns:a16="http://schemas.microsoft.com/office/drawing/2014/main" id="{0DF80E88-3582-D17C-3A0C-27BF04F7F957}"/>
              </a:ext>
            </a:extLst>
          </p:cNvPr>
          <p:cNvCxnSpPr>
            <a:cxnSpLocks/>
          </p:cNvCxnSpPr>
          <p:nvPr/>
        </p:nvCxnSpPr>
        <p:spPr>
          <a:xfrm>
            <a:off x="6097056" y="1447158"/>
            <a:ext cx="0" cy="509175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02C3C99-084F-F3FE-215E-8197266E4700}"/>
              </a:ext>
            </a:extLst>
          </p:cNvPr>
          <p:cNvSpPr txBox="1"/>
          <p:nvPr/>
        </p:nvSpPr>
        <p:spPr>
          <a:xfrm>
            <a:off x="1809346" y="2668090"/>
            <a:ext cx="3920244" cy="1169551"/>
          </a:xfrm>
          <a:prstGeom prst="rect">
            <a:avLst/>
          </a:prstGeom>
          <a:noFill/>
        </p:spPr>
        <p:txBody>
          <a:bodyPr wrap="square">
            <a:spAutoFit/>
          </a:bodyPr>
          <a:lstStyle/>
          <a:p>
            <a:pPr marL="0" indent="0" algn="just">
              <a:buNone/>
            </a:pPr>
            <a:r>
              <a:rPr lang="en-US" sz="1400" b="1">
                <a:latin typeface="+mj-lt"/>
              </a:rPr>
              <a:t>India:</a:t>
            </a:r>
            <a:r>
              <a:rPr lang="en-US" sz="1400">
                <a:latin typeface="+mj-lt"/>
              </a:rPr>
              <a:t> The definitions of “associate,” “control” and “group” in the Securities and Exchange Board of India regulations effectively stipulate that the asset management company and trustee company control the fund.</a:t>
            </a:r>
          </a:p>
        </p:txBody>
      </p:sp>
      <p:pic>
        <p:nvPicPr>
          <p:cNvPr id="30" name="Picture 2" descr="Flag of India - Wikipedia">
            <a:extLst>
              <a:ext uri="{FF2B5EF4-FFF2-40B4-BE49-F238E27FC236}">
                <a16:creationId xmlns:a16="http://schemas.microsoft.com/office/drawing/2014/main" id="{1F8A5472-2688-7FB6-462B-4D85B16FEC6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660" y="2697398"/>
            <a:ext cx="1303262" cy="868298"/>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A0F46D35-591F-80E6-CF49-EE73C65D0855}"/>
              </a:ext>
            </a:extLst>
          </p:cNvPr>
          <p:cNvSpPr txBox="1"/>
          <p:nvPr/>
        </p:nvSpPr>
        <p:spPr>
          <a:xfrm>
            <a:off x="1809346" y="4058169"/>
            <a:ext cx="3832697" cy="523220"/>
          </a:xfrm>
          <a:prstGeom prst="rect">
            <a:avLst/>
          </a:prstGeom>
          <a:noFill/>
        </p:spPr>
        <p:txBody>
          <a:bodyPr wrap="square">
            <a:spAutoFit/>
          </a:bodyPr>
          <a:lstStyle/>
          <a:p>
            <a:pPr lvl="0"/>
            <a:r>
              <a:rPr lang="en-US" sz="1400" b="1">
                <a:latin typeface="+mj-lt"/>
              </a:rPr>
              <a:t>United States:</a:t>
            </a:r>
            <a:r>
              <a:rPr lang="en-US" sz="1400">
                <a:latin typeface="+mj-lt"/>
              </a:rPr>
              <a:t> SEC specific independence rules for ICCs -  deemed control.</a:t>
            </a:r>
          </a:p>
        </p:txBody>
      </p:sp>
      <p:pic>
        <p:nvPicPr>
          <p:cNvPr id="33" name="Picture 4" descr="Flag of the United States of America | History, Meaning, Facts, &amp; Design |  Britannica">
            <a:extLst>
              <a:ext uri="{FF2B5EF4-FFF2-40B4-BE49-F238E27FC236}">
                <a16:creationId xmlns:a16="http://schemas.microsoft.com/office/drawing/2014/main" id="{0A502681-CD8B-A8C1-D860-08D2D29F39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660" y="4009142"/>
            <a:ext cx="1304319" cy="67824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lag of Kenya - Wikipedia">
            <a:extLst>
              <a:ext uri="{FF2B5EF4-FFF2-40B4-BE49-F238E27FC236}">
                <a16:creationId xmlns:a16="http://schemas.microsoft.com/office/drawing/2014/main" id="{EEC79549-11FC-9D43-AFB7-5CCF9A2E79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717" y="5103169"/>
            <a:ext cx="1303262" cy="86829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8DC790D-9BEE-7516-8319-1BB0081D7CCB}"/>
              </a:ext>
            </a:extLst>
          </p:cNvPr>
          <p:cNvSpPr txBox="1"/>
          <p:nvPr/>
        </p:nvSpPr>
        <p:spPr>
          <a:xfrm>
            <a:off x="1918237" y="5103169"/>
            <a:ext cx="3920244" cy="1600438"/>
          </a:xfrm>
          <a:prstGeom prst="rect">
            <a:avLst/>
          </a:prstGeom>
          <a:noFill/>
        </p:spPr>
        <p:txBody>
          <a:bodyPr wrap="square">
            <a:spAutoFit/>
          </a:bodyPr>
          <a:lstStyle/>
          <a:p>
            <a:pPr marL="0" indent="0" algn="just">
              <a:buNone/>
            </a:pPr>
            <a:r>
              <a:rPr lang="en-US" sz="1400" b="1">
                <a:latin typeface="+mj-lt"/>
              </a:rPr>
              <a:t>Kenya:</a:t>
            </a:r>
            <a:r>
              <a:rPr lang="en-US" sz="1400">
                <a:latin typeface="+mj-lt"/>
              </a:rPr>
              <a:t> There is no defined criteria to ascertain whether the Fund Manager does or does not control the Collective Investment Scheme (CIS), however some roles performed by the fund manager depict control. The CIS regulations gives powers and duties to be undertaken by each party to the CIS.</a:t>
            </a:r>
          </a:p>
        </p:txBody>
      </p:sp>
      <p:pic>
        <p:nvPicPr>
          <p:cNvPr id="1026" name="Picture 2" descr="Free Stock Photo 8105 irish flag | freeimageslive">
            <a:extLst>
              <a:ext uri="{FF2B5EF4-FFF2-40B4-BE49-F238E27FC236}">
                <a16:creationId xmlns:a16="http://schemas.microsoft.com/office/drawing/2014/main" id="{8F1B1AE5-30BC-8670-94ED-7405025D3D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4523" y="2750754"/>
            <a:ext cx="1356492" cy="67824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372B63E-B32D-7F9E-B0E7-36D8BFC8BB1B}"/>
              </a:ext>
            </a:extLst>
          </p:cNvPr>
          <p:cNvSpPr txBox="1"/>
          <p:nvPr/>
        </p:nvSpPr>
        <p:spPr>
          <a:xfrm>
            <a:off x="7943764" y="2697398"/>
            <a:ext cx="3920243" cy="1169551"/>
          </a:xfrm>
          <a:prstGeom prst="rect">
            <a:avLst/>
          </a:prstGeom>
          <a:noFill/>
        </p:spPr>
        <p:txBody>
          <a:bodyPr wrap="square">
            <a:spAutoFit/>
          </a:bodyPr>
          <a:lstStyle/>
          <a:p>
            <a:pPr marL="0" indent="0" algn="just">
              <a:buNone/>
            </a:pPr>
            <a:r>
              <a:rPr lang="en-US" sz="1400" b="1">
                <a:latin typeface="+mj-lt"/>
              </a:rPr>
              <a:t>Ireland:</a:t>
            </a:r>
            <a:r>
              <a:rPr lang="en-US" sz="1400">
                <a:latin typeface="+mj-lt"/>
              </a:rPr>
              <a:t> UCITS / AIFM is generally not a related entity of the Fund as typically there are conditions to support conclusion that the Management Company / AIFM does not control the fund.</a:t>
            </a:r>
          </a:p>
        </p:txBody>
      </p:sp>
      <p:pic>
        <p:nvPicPr>
          <p:cNvPr id="1028" name="Picture 4" descr="Flag of Luxembourg - Wikipedia">
            <a:extLst>
              <a:ext uri="{FF2B5EF4-FFF2-40B4-BE49-F238E27FC236}">
                <a16:creationId xmlns:a16="http://schemas.microsoft.com/office/drawing/2014/main" id="{E2CA6FE0-A67F-E2BF-3EC3-B53D8E4CC93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64523" y="3933214"/>
            <a:ext cx="1356492" cy="81389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F5636D6-3CB0-ED1A-B172-41743F5E16AB}"/>
              </a:ext>
            </a:extLst>
          </p:cNvPr>
          <p:cNvSpPr txBox="1"/>
          <p:nvPr/>
        </p:nvSpPr>
        <p:spPr>
          <a:xfrm>
            <a:off x="7943764" y="3861161"/>
            <a:ext cx="3920243" cy="1384995"/>
          </a:xfrm>
          <a:prstGeom prst="rect">
            <a:avLst/>
          </a:prstGeom>
          <a:noFill/>
        </p:spPr>
        <p:txBody>
          <a:bodyPr wrap="square">
            <a:spAutoFit/>
          </a:bodyPr>
          <a:lstStyle/>
          <a:p>
            <a:pPr marL="0" indent="0" algn="just">
              <a:buNone/>
            </a:pPr>
            <a:r>
              <a:rPr lang="en-US" sz="1400" b="1">
                <a:latin typeface="+mj-lt"/>
              </a:rPr>
              <a:t>Luxembourg:</a:t>
            </a:r>
            <a:r>
              <a:rPr lang="en-US" sz="1400">
                <a:latin typeface="+mj-lt"/>
              </a:rPr>
              <a:t> Management company not a related as defined in IESBA Code because of the nature of the roles and responsibilities of the legal representative of the fund. Investors also deemed to not have control / significant interest.</a:t>
            </a:r>
          </a:p>
        </p:txBody>
      </p:sp>
      <p:pic>
        <p:nvPicPr>
          <p:cNvPr id="10" name="Picture 2" descr="Hong Kong - Wikipedia">
            <a:extLst>
              <a:ext uri="{FF2B5EF4-FFF2-40B4-BE49-F238E27FC236}">
                <a16:creationId xmlns:a16="http://schemas.microsoft.com/office/drawing/2014/main" id="{57A010B7-8440-2A52-07C3-31D2F75933F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64523" y="5246156"/>
            <a:ext cx="1303262" cy="86884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44E1126-6278-A67A-7091-6E7E3E119807}"/>
              </a:ext>
            </a:extLst>
          </p:cNvPr>
          <p:cNvSpPr txBox="1"/>
          <p:nvPr/>
        </p:nvSpPr>
        <p:spPr>
          <a:xfrm>
            <a:off x="7943764" y="5311244"/>
            <a:ext cx="3878490" cy="738664"/>
          </a:xfrm>
          <a:prstGeom prst="rect">
            <a:avLst/>
          </a:prstGeom>
          <a:noFill/>
        </p:spPr>
        <p:txBody>
          <a:bodyPr wrap="square" lIns="91440" tIns="45720" rIns="91440" bIns="45720" anchor="t">
            <a:spAutoFit/>
          </a:bodyPr>
          <a:lstStyle/>
          <a:p>
            <a:pPr algn="just"/>
            <a:r>
              <a:rPr lang="en-US" sz="1400" b="1">
                <a:highlight>
                  <a:srgbClr val="FFFFFF"/>
                </a:highlight>
                <a:latin typeface="Arial" panose="020B0604020202020204" pitchFamily="34" charset="0"/>
              </a:rPr>
              <a:t>Hong Kong: </a:t>
            </a:r>
            <a:r>
              <a:rPr lang="en-US" sz="1400">
                <a:highlight>
                  <a:srgbClr val="FFFFFF"/>
                </a:highlight>
                <a:latin typeface="Arial" panose="020B0604020202020204" pitchFamily="34" charset="0"/>
              </a:rPr>
              <a:t>Management company not a related entity as it is an agent appointed by the trustee. </a:t>
            </a:r>
            <a:endParaRPr lang="en-US"/>
          </a:p>
        </p:txBody>
      </p:sp>
      <p:sp>
        <p:nvSpPr>
          <p:cNvPr id="12" name="TextBox 11">
            <a:extLst>
              <a:ext uri="{FF2B5EF4-FFF2-40B4-BE49-F238E27FC236}">
                <a16:creationId xmlns:a16="http://schemas.microsoft.com/office/drawing/2014/main" id="{311ABD65-7E3F-DE01-4656-F533E18FA362}"/>
              </a:ext>
            </a:extLst>
          </p:cNvPr>
          <p:cNvSpPr txBox="1"/>
          <p:nvPr/>
        </p:nvSpPr>
        <p:spPr>
          <a:xfrm>
            <a:off x="6205947" y="6198255"/>
            <a:ext cx="5957501" cy="523220"/>
          </a:xfrm>
          <a:prstGeom prst="rect">
            <a:avLst/>
          </a:prstGeom>
          <a:noFill/>
        </p:spPr>
        <p:txBody>
          <a:bodyPr wrap="square" lIns="91440" tIns="45720" rIns="91440" bIns="45720" anchor="t">
            <a:spAutoFit/>
          </a:bodyPr>
          <a:lstStyle/>
          <a:p>
            <a:pPr algn="just"/>
            <a:r>
              <a:rPr lang="en-US" sz="1400" b="1">
                <a:solidFill>
                  <a:srgbClr val="FF0000"/>
                </a:solidFill>
                <a:effectLst/>
                <a:latin typeface="Arial" panose="020B0604020202020204" pitchFamily="34" charset="0"/>
                <a:ea typeface="Aptos" panose="020B0004020202020204" pitchFamily="34" charset="0"/>
              </a:rPr>
              <a:t>In assessing whether a party has control / significant influence, the </a:t>
            </a:r>
            <a:r>
              <a:rPr lang="en-US" sz="1400" b="1">
                <a:solidFill>
                  <a:srgbClr val="FF0000"/>
                </a:solidFill>
                <a:latin typeface="Arial" panose="020B0604020202020204" pitchFamily="34" charset="0"/>
                <a:ea typeface="Aptos" panose="020B0004020202020204" pitchFamily="34" charset="0"/>
              </a:rPr>
              <a:t>f</a:t>
            </a:r>
            <a:r>
              <a:rPr lang="en-US" sz="1400" b="1">
                <a:solidFill>
                  <a:srgbClr val="FF0000"/>
                </a:solidFill>
                <a:effectLst/>
                <a:latin typeface="Arial" panose="020B0604020202020204" pitchFamily="34" charset="0"/>
                <a:ea typeface="Aptos" panose="020B0004020202020204" pitchFamily="34" charset="0"/>
              </a:rPr>
              <a:t>acts and circumstances of each case should be considered.</a:t>
            </a:r>
            <a:endParaRPr lang="en-US" sz="1400" b="1">
              <a:solidFill>
                <a:srgbClr val="FF0000"/>
              </a:solidFill>
            </a:endParaRPr>
          </a:p>
        </p:txBody>
      </p:sp>
    </p:spTree>
    <p:extLst>
      <p:ext uri="{BB962C8B-B14F-4D97-AF65-F5344CB8AC3E}">
        <p14:creationId xmlns:p14="http://schemas.microsoft.com/office/powerpoint/2010/main" val="341961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36CBC-2DB6-C002-30FE-41363B427FF9}"/>
              </a:ext>
            </a:extLst>
          </p:cNvPr>
          <p:cNvSpPr>
            <a:spLocks noGrp="1"/>
          </p:cNvSpPr>
          <p:nvPr>
            <p:ph type="title"/>
          </p:nvPr>
        </p:nvSpPr>
        <p:spPr>
          <a:xfrm>
            <a:off x="327991" y="36374"/>
            <a:ext cx="11025809" cy="868298"/>
          </a:xfrm>
        </p:spPr>
        <p:txBody>
          <a:bodyPr vert="horz" lIns="91440" tIns="45720" rIns="91440" bIns="45720" rtlCol="0" anchor="b">
            <a:normAutofit/>
          </a:bodyPr>
          <a:lstStyle/>
          <a:p>
            <a:pPr hangingPunct="1">
              <a:lnSpc>
                <a:spcPct val="90000"/>
              </a:lnSpc>
            </a:pPr>
            <a:r>
              <a:rPr lang="en-US">
                <a:latin typeface="+mj-lt"/>
              </a:rPr>
              <a:t>Auditor Independence</a:t>
            </a:r>
          </a:p>
        </p:txBody>
      </p:sp>
      <p:sp>
        <p:nvSpPr>
          <p:cNvPr id="5" name="Slide Number Placeholder 4">
            <a:extLst>
              <a:ext uri="{FF2B5EF4-FFF2-40B4-BE49-F238E27FC236}">
                <a16:creationId xmlns:a16="http://schemas.microsoft.com/office/drawing/2014/main" id="{32CA1667-CCF0-889F-42CA-4C16EC999AF5}"/>
              </a:ext>
            </a:extLst>
          </p:cNvPr>
          <p:cNvSpPr>
            <a:spLocks noGrp="1"/>
          </p:cNvSpPr>
          <p:nvPr>
            <p:ph type="sldNum" sz="quarter" idx="12"/>
          </p:nvPr>
        </p:nvSpPr>
        <p:spPr/>
        <p:txBody>
          <a:bodyPr vert="horz" lIns="91440" tIns="45720" rIns="91440" bIns="45720" rtlCol="0" anchor="ctr">
            <a:normAutofit/>
          </a:bodyPr>
          <a:lstStyle/>
          <a:p>
            <a:pPr>
              <a:spcAft>
                <a:spcPts val="600"/>
              </a:spcAft>
            </a:pPr>
            <a:fld id="{A68F81FF-A8B7-8E49-9D5B-3CAD5ADFEE36}" type="slidenum">
              <a:rPr lang="en-US">
                <a:solidFill>
                  <a:schemeClr val="tx1">
                    <a:tint val="75000"/>
                  </a:schemeClr>
                </a:solidFill>
                <a:latin typeface="+mn-lt"/>
              </a:rPr>
              <a:pPr>
                <a:spcAft>
                  <a:spcPts val="600"/>
                </a:spcAft>
              </a:pPr>
              <a:t>17</a:t>
            </a:fld>
            <a:endParaRPr lang="en-US">
              <a:solidFill>
                <a:schemeClr val="tx1">
                  <a:tint val="75000"/>
                </a:schemeClr>
              </a:solidFill>
              <a:latin typeface="+mn-lt"/>
            </a:endParaRPr>
          </a:p>
        </p:txBody>
      </p:sp>
      <p:sp>
        <p:nvSpPr>
          <p:cNvPr id="19" name="Rectangle: Rounded Corners 18">
            <a:extLst>
              <a:ext uri="{FF2B5EF4-FFF2-40B4-BE49-F238E27FC236}">
                <a16:creationId xmlns:a16="http://schemas.microsoft.com/office/drawing/2014/main" id="{25520836-3634-BE44-981D-EBED0EFF9C7F}"/>
              </a:ext>
            </a:extLst>
          </p:cNvPr>
          <p:cNvSpPr/>
          <p:nvPr/>
        </p:nvSpPr>
        <p:spPr>
          <a:xfrm>
            <a:off x="327991" y="1273003"/>
            <a:ext cx="5489149" cy="1645296"/>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Auditor of Investment Scheme required to be the same for the Fund and Management Company; however independent of Custodian</a:t>
            </a:r>
          </a:p>
        </p:txBody>
      </p:sp>
      <p:sp>
        <p:nvSpPr>
          <p:cNvPr id="20" name="Rectangle: Rounded Corners 19">
            <a:extLst>
              <a:ext uri="{FF2B5EF4-FFF2-40B4-BE49-F238E27FC236}">
                <a16:creationId xmlns:a16="http://schemas.microsoft.com/office/drawing/2014/main" id="{B9DAED01-09FA-4E4B-2356-6BFBE7C6F1E0}"/>
              </a:ext>
            </a:extLst>
          </p:cNvPr>
          <p:cNvSpPr/>
          <p:nvPr/>
        </p:nvSpPr>
        <p:spPr>
          <a:xfrm>
            <a:off x="6374863" y="1273004"/>
            <a:ext cx="5346966" cy="1645296"/>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Auditor of Fund required to be independent of Management Company and Custodian</a:t>
            </a:r>
          </a:p>
        </p:txBody>
      </p:sp>
      <p:cxnSp>
        <p:nvCxnSpPr>
          <p:cNvPr id="23" name="Straight Connector 22">
            <a:extLst>
              <a:ext uri="{FF2B5EF4-FFF2-40B4-BE49-F238E27FC236}">
                <a16:creationId xmlns:a16="http://schemas.microsoft.com/office/drawing/2014/main" id="{0DF80E88-3582-D17C-3A0C-27BF04F7F957}"/>
              </a:ext>
            </a:extLst>
          </p:cNvPr>
          <p:cNvCxnSpPr>
            <a:cxnSpLocks/>
          </p:cNvCxnSpPr>
          <p:nvPr/>
        </p:nvCxnSpPr>
        <p:spPr>
          <a:xfrm>
            <a:off x="6097056" y="1447158"/>
            <a:ext cx="0" cy="509175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16EEC7-92FA-31FC-BFC6-C943362C1451}"/>
              </a:ext>
            </a:extLst>
          </p:cNvPr>
          <p:cNvSpPr txBox="1"/>
          <p:nvPr/>
        </p:nvSpPr>
        <p:spPr>
          <a:xfrm>
            <a:off x="7821039" y="3140690"/>
            <a:ext cx="3900790" cy="954107"/>
          </a:xfrm>
          <a:prstGeom prst="rect">
            <a:avLst/>
          </a:prstGeom>
          <a:noFill/>
        </p:spPr>
        <p:txBody>
          <a:bodyPr wrap="square">
            <a:spAutoFit/>
          </a:bodyPr>
          <a:lstStyle/>
          <a:p>
            <a:pPr marL="0" indent="0" algn="just">
              <a:buNone/>
            </a:pPr>
            <a:r>
              <a:rPr lang="en-US" sz="1400" b="1">
                <a:latin typeface="+mj-lt"/>
              </a:rPr>
              <a:t>India:</a:t>
            </a:r>
            <a:r>
              <a:rPr lang="en-US" sz="1400">
                <a:latin typeface="+mj-lt"/>
              </a:rPr>
              <a:t> The Securities and Exchange Board of India regulations stipulate that the fund’s auditor must not be in any way associated with the auditor of the asset management company.</a:t>
            </a:r>
          </a:p>
        </p:txBody>
      </p:sp>
      <p:pic>
        <p:nvPicPr>
          <p:cNvPr id="6" name="Picture 2" descr="Flag of India - Wikipedia">
            <a:extLst>
              <a:ext uri="{FF2B5EF4-FFF2-40B4-BE49-F238E27FC236}">
                <a16:creationId xmlns:a16="http://schemas.microsoft.com/office/drawing/2014/main" id="{738A5E06-009E-F1A8-6262-894F7C692FF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1860" y="3124737"/>
            <a:ext cx="1303262" cy="86829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4072AE4-05B0-F74D-9674-E8E87C33F6A6}"/>
              </a:ext>
            </a:extLst>
          </p:cNvPr>
          <p:cNvSpPr txBox="1"/>
          <p:nvPr/>
        </p:nvSpPr>
        <p:spPr>
          <a:xfrm>
            <a:off x="7821039" y="4468570"/>
            <a:ext cx="3900790" cy="738664"/>
          </a:xfrm>
          <a:prstGeom prst="rect">
            <a:avLst/>
          </a:prstGeom>
          <a:noFill/>
        </p:spPr>
        <p:txBody>
          <a:bodyPr wrap="square">
            <a:spAutoFit/>
          </a:bodyPr>
          <a:lstStyle/>
          <a:p>
            <a:pPr marL="0" indent="0" algn="just">
              <a:buFont typeface="Arial" panose="020B0604020202020204" pitchFamily="34" charset="0"/>
              <a:buNone/>
            </a:pPr>
            <a:r>
              <a:rPr lang="en-US" sz="1400" b="1">
                <a:latin typeface="+mj-lt"/>
              </a:rPr>
              <a:t>Kenya:</a:t>
            </a:r>
            <a:r>
              <a:rPr lang="en-US" sz="1400">
                <a:latin typeface="+mj-lt"/>
              </a:rPr>
              <a:t> Auditor is required to be independent of the trustee, custodian, board of directors and the fund manager, their agents, or associates.</a:t>
            </a:r>
          </a:p>
        </p:txBody>
      </p:sp>
      <p:pic>
        <p:nvPicPr>
          <p:cNvPr id="9" name="Picture 2" descr="Flag of Kenya - Wikipedia">
            <a:extLst>
              <a:ext uri="{FF2B5EF4-FFF2-40B4-BE49-F238E27FC236}">
                <a16:creationId xmlns:a16="http://schemas.microsoft.com/office/drawing/2014/main" id="{90859A4B-BE8D-7C27-374F-5FCC43D20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1860" y="4403753"/>
            <a:ext cx="1303262" cy="86829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D41DFAD-761A-2026-09FC-A988B25FBA01}"/>
              </a:ext>
            </a:extLst>
          </p:cNvPr>
          <p:cNvSpPr txBox="1"/>
          <p:nvPr/>
        </p:nvSpPr>
        <p:spPr>
          <a:xfrm>
            <a:off x="1904184" y="3105834"/>
            <a:ext cx="3912954" cy="1600438"/>
          </a:xfrm>
          <a:prstGeom prst="rect">
            <a:avLst/>
          </a:prstGeom>
          <a:noFill/>
        </p:spPr>
        <p:txBody>
          <a:bodyPr wrap="square">
            <a:spAutoFit/>
          </a:bodyPr>
          <a:lstStyle/>
          <a:p>
            <a:pPr algn="just"/>
            <a:r>
              <a:rPr lang="en-US" sz="1400" b="1">
                <a:solidFill>
                  <a:schemeClr val="tx1"/>
                </a:solidFill>
                <a:latin typeface="+mj-lt"/>
              </a:rPr>
              <a:t>Italy:</a:t>
            </a:r>
            <a:r>
              <a:rPr lang="en-US" sz="1400">
                <a:solidFill>
                  <a:schemeClr val="tx1"/>
                </a:solidFill>
                <a:latin typeface="+mj-lt"/>
              </a:rPr>
              <a:t> For contractual based mutual funds, under Italian Law the “audit client” is the CIV itself and the Italian management company, the fund auditor must be the same as the management company auditor. The auditor must be independent of both </a:t>
            </a:r>
            <a:r>
              <a:rPr lang="en-US" sz="1400">
                <a:latin typeface="+mj-lt"/>
              </a:rPr>
              <a:t>the fund and the management company.</a:t>
            </a:r>
            <a:endParaRPr lang="en-US" sz="1400">
              <a:solidFill>
                <a:schemeClr val="tx1"/>
              </a:solidFill>
              <a:latin typeface="+mj-lt"/>
            </a:endParaRPr>
          </a:p>
        </p:txBody>
      </p:sp>
      <p:pic>
        <p:nvPicPr>
          <p:cNvPr id="12" name="Picture 4" descr="Flag of Italy - Wikipedia">
            <a:extLst>
              <a:ext uri="{FF2B5EF4-FFF2-40B4-BE49-F238E27FC236}">
                <a16:creationId xmlns:a16="http://schemas.microsoft.com/office/drawing/2014/main" id="{60AEE007-4FF5-DB3D-A1EF-ED3920BAD8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965" y="3149471"/>
            <a:ext cx="1303260" cy="86884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ong Kong - Wikipedia">
            <a:extLst>
              <a:ext uri="{FF2B5EF4-FFF2-40B4-BE49-F238E27FC236}">
                <a16:creationId xmlns:a16="http://schemas.microsoft.com/office/drawing/2014/main" id="{027454E8-63F9-83B8-E563-2FFD9659B2F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1860" y="5643561"/>
            <a:ext cx="1303262" cy="8688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B98D9C0-9B15-1DE2-BEE3-5B73A622E864}"/>
              </a:ext>
            </a:extLst>
          </p:cNvPr>
          <p:cNvSpPr txBox="1"/>
          <p:nvPr/>
        </p:nvSpPr>
        <p:spPr>
          <a:xfrm>
            <a:off x="7843339" y="5581007"/>
            <a:ext cx="3878490" cy="1169551"/>
          </a:xfrm>
          <a:prstGeom prst="rect">
            <a:avLst/>
          </a:prstGeom>
          <a:noFill/>
        </p:spPr>
        <p:txBody>
          <a:bodyPr wrap="square" lIns="91440" tIns="45720" rIns="91440" bIns="45720" anchor="t">
            <a:spAutoFit/>
          </a:bodyPr>
          <a:lstStyle/>
          <a:p>
            <a:pPr algn="just"/>
            <a:r>
              <a:rPr lang="en-US" sz="1400" b="1">
                <a:highlight>
                  <a:srgbClr val="FFFFFF"/>
                </a:highlight>
                <a:latin typeface="Arial" panose="020B0604020202020204" pitchFamily="34" charset="0"/>
              </a:rPr>
              <a:t>Hong Kong:</a:t>
            </a:r>
            <a:r>
              <a:rPr lang="en-US" sz="1400">
                <a:highlight>
                  <a:srgbClr val="FFFFFF"/>
                </a:highlight>
                <a:latin typeface="Arial" panose="020B0604020202020204" pitchFamily="34" charset="0"/>
              </a:rPr>
              <a:t> T</a:t>
            </a:r>
            <a:r>
              <a:rPr lang="en-US" sz="1400" b="0" i="0">
                <a:effectLst/>
                <a:highlight>
                  <a:srgbClr val="FFFFFF"/>
                </a:highlight>
                <a:latin typeface="Arial" panose="020B0604020202020204" pitchFamily="34" charset="0"/>
              </a:rPr>
              <a:t>he Securities and Futures Commission Code requires the </a:t>
            </a:r>
            <a:r>
              <a:rPr lang="en-US" sz="1400">
                <a:highlight>
                  <a:srgbClr val="FFFFFF"/>
                </a:highlight>
                <a:latin typeface="Arial" panose="020B0604020202020204" pitchFamily="34" charset="0"/>
              </a:rPr>
              <a:t>auditor to be independent of the management company, the trustee/custodian, and, in the case of a mutual fund corporation, the directors.</a:t>
            </a:r>
            <a:endParaRPr lang="en-US"/>
          </a:p>
        </p:txBody>
      </p:sp>
      <p:pic>
        <p:nvPicPr>
          <p:cNvPr id="3" name="Picture 2" descr="Flag of South Africa - Wikipedia">
            <a:extLst>
              <a:ext uri="{FF2B5EF4-FFF2-40B4-BE49-F238E27FC236}">
                <a16:creationId xmlns:a16="http://schemas.microsoft.com/office/drawing/2014/main" id="{553F20A6-FE56-BF78-B75F-5ABA76B96FCE}"/>
              </a:ext>
            </a:extLst>
          </p:cNvPr>
          <p:cNvPicPr>
            <a:picLocks noChangeAspect="1"/>
          </p:cNvPicPr>
          <p:nvPr/>
        </p:nvPicPr>
        <p:blipFill>
          <a:blip r:embed="rId6"/>
          <a:stretch>
            <a:fillRect/>
          </a:stretch>
        </p:blipFill>
        <p:spPr>
          <a:xfrm>
            <a:off x="455902" y="4844906"/>
            <a:ext cx="1304925" cy="885825"/>
          </a:xfrm>
          <a:prstGeom prst="rect">
            <a:avLst/>
          </a:prstGeom>
        </p:spPr>
      </p:pic>
      <p:sp>
        <p:nvSpPr>
          <p:cNvPr id="10" name="TextBox 27">
            <a:extLst>
              <a:ext uri="{FF2B5EF4-FFF2-40B4-BE49-F238E27FC236}">
                <a16:creationId xmlns:a16="http://schemas.microsoft.com/office/drawing/2014/main" id="{5D22D2D5-5E79-2D91-685F-E70CC62A9FAE}"/>
              </a:ext>
            </a:extLst>
          </p:cNvPr>
          <p:cNvSpPr txBox="1"/>
          <p:nvPr/>
        </p:nvSpPr>
        <p:spPr>
          <a:xfrm>
            <a:off x="1906870" y="4842710"/>
            <a:ext cx="3916646" cy="160043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1400" b="1">
                <a:latin typeface="+mj-lt"/>
              </a:rPr>
              <a:t>South Africa:</a:t>
            </a:r>
            <a:r>
              <a:rPr lang="en-US" sz="1400">
                <a:latin typeface="+mj-lt"/>
              </a:rPr>
              <a:t> Under SA law a manager must appoint for the purpose of auditing the whole of the business of the collective investment scheme administered by it. No director or employee of the manager, trustee or custodian may be appointed as an auditor of a collective investment scheme.</a:t>
            </a:r>
          </a:p>
        </p:txBody>
      </p:sp>
    </p:spTree>
    <p:extLst>
      <p:ext uri="{BB962C8B-B14F-4D97-AF65-F5344CB8AC3E}">
        <p14:creationId xmlns:p14="http://schemas.microsoft.com/office/powerpoint/2010/main" val="1592411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E4274-720B-C6FF-2AD4-417567DD806F}"/>
              </a:ext>
            </a:extLst>
          </p:cNvPr>
          <p:cNvSpPr>
            <a:spLocks noGrp="1"/>
          </p:cNvSpPr>
          <p:nvPr>
            <p:ph type="title"/>
          </p:nvPr>
        </p:nvSpPr>
        <p:spPr>
          <a:xfrm>
            <a:off x="377687" y="36374"/>
            <a:ext cx="10976113" cy="1068518"/>
          </a:xfrm>
        </p:spPr>
        <p:txBody>
          <a:bodyPr/>
          <a:lstStyle/>
          <a:p>
            <a:r>
              <a:rPr lang="en-US">
                <a:latin typeface="+mj-lt"/>
              </a:rPr>
              <a:t>Other</a:t>
            </a:r>
          </a:p>
        </p:txBody>
      </p:sp>
      <p:sp>
        <p:nvSpPr>
          <p:cNvPr id="5" name="Slide Number Placeholder 4">
            <a:extLst>
              <a:ext uri="{FF2B5EF4-FFF2-40B4-BE49-F238E27FC236}">
                <a16:creationId xmlns:a16="http://schemas.microsoft.com/office/drawing/2014/main" id="{A7F181BB-E299-C446-4AC6-1462F6734A2E}"/>
              </a:ext>
            </a:extLst>
          </p:cNvPr>
          <p:cNvSpPr>
            <a:spLocks noGrp="1"/>
          </p:cNvSpPr>
          <p:nvPr>
            <p:ph type="sldNum" sz="quarter" idx="12"/>
          </p:nvPr>
        </p:nvSpPr>
        <p:spPr/>
        <p:txBody>
          <a:bodyPr/>
          <a:lstStyle/>
          <a:p>
            <a:fld id="{A68F81FF-A8B7-8E49-9D5B-3CAD5ADFEE36}" type="slidenum">
              <a:rPr lang="en-US" smtClean="0"/>
              <a:pPr/>
              <a:t>18</a:t>
            </a:fld>
            <a:endParaRPr lang="en-US"/>
          </a:p>
        </p:txBody>
      </p:sp>
      <p:sp>
        <p:nvSpPr>
          <p:cNvPr id="10" name="TextBox 9">
            <a:extLst>
              <a:ext uri="{FF2B5EF4-FFF2-40B4-BE49-F238E27FC236}">
                <a16:creationId xmlns:a16="http://schemas.microsoft.com/office/drawing/2014/main" id="{A6BBBD84-7FEA-469B-5943-48644E480605}"/>
              </a:ext>
            </a:extLst>
          </p:cNvPr>
          <p:cNvSpPr txBox="1"/>
          <p:nvPr/>
        </p:nvSpPr>
        <p:spPr>
          <a:xfrm>
            <a:off x="2091597" y="1668705"/>
            <a:ext cx="9262194" cy="830997"/>
          </a:xfrm>
          <a:prstGeom prst="rect">
            <a:avLst/>
          </a:prstGeom>
          <a:noFill/>
        </p:spPr>
        <p:txBody>
          <a:bodyPr wrap="square">
            <a:spAutoFit/>
          </a:bodyPr>
          <a:lstStyle/>
          <a:p>
            <a:pPr algn="just"/>
            <a:r>
              <a:rPr lang="en-US" sz="1600" b="1">
                <a:latin typeface="+mj-lt"/>
              </a:rPr>
              <a:t>Saudi Arabia:</a:t>
            </a:r>
            <a:r>
              <a:rPr lang="en-US" sz="1600">
                <a:latin typeface="+mj-lt"/>
              </a:rPr>
              <a:t> All non-audit services are prohibited to audit clients, except for certain services. “Whitelist” is a further restriction than what is included in the IESBA Code. Services to third parties who are also audit clients would be prohibited under local regulation (beneficiary of the services).</a:t>
            </a:r>
            <a:endParaRPr lang="en-US" sz="1600" kern="1200">
              <a:solidFill>
                <a:srgbClr val="0B5494"/>
              </a:solidFill>
              <a:latin typeface="+mj-lt"/>
            </a:endParaRPr>
          </a:p>
        </p:txBody>
      </p:sp>
      <p:pic>
        <p:nvPicPr>
          <p:cNvPr id="11" name="Picture 2" descr="Flag of Saudi Arabia | History, Symbolism &amp; Meaning | Britannica">
            <a:extLst>
              <a:ext uri="{FF2B5EF4-FFF2-40B4-BE49-F238E27FC236}">
                <a16:creationId xmlns:a16="http://schemas.microsoft.com/office/drawing/2014/main" id="{CBBC8431-8D59-C137-1B0D-6CEF71D976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687" y="1621291"/>
            <a:ext cx="1303262" cy="86911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43E8A44-1AE4-752C-5056-AD8F4D36BF43}"/>
              </a:ext>
            </a:extLst>
          </p:cNvPr>
          <p:cNvSpPr txBox="1"/>
          <p:nvPr/>
        </p:nvSpPr>
        <p:spPr>
          <a:xfrm>
            <a:off x="2091597" y="3691197"/>
            <a:ext cx="9262193" cy="338554"/>
          </a:xfrm>
          <a:prstGeom prst="rect">
            <a:avLst/>
          </a:prstGeom>
          <a:noFill/>
        </p:spPr>
        <p:txBody>
          <a:bodyPr wrap="square">
            <a:spAutoFit/>
          </a:bodyPr>
          <a:lstStyle/>
          <a:p>
            <a:pPr lvl="0"/>
            <a:r>
              <a:rPr lang="en-US" sz="1600" b="1">
                <a:latin typeface="+mj-lt"/>
              </a:rPr>
              <a:t>Australia:</a:t>
            </a:r>
            <a:r>
              <a:rPr lang="en-US" sz="1600">
                <a:latin typeface="+mj-lt"/>
              </a:rPr>
              <a:t> Corporations legislation includes investment adviser as part of “audited body”</a:t>
            </a:r>
          </a:p>
        </p:txBody>
      </p:sp>
      <p:pic>
        <p:nvPicPr>
          <p:cNvPr id="14" name="Picture 6" descr="Premium Vector | Australia flag world flag icon official national flag  international flag">
            <a:extLst>
              <a:ext uri="{FF2B5EF4-FFF2-40B4-BE49-F238E27FC236}">
                <a16:creationId xmlns:a16="http://schemas.microsoft.com/office/drawing/2014/main" id="{A7CFB5A9-245C-4B22-34E3-6C1EF3BC5CE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7687" y="3433982"/>
            <a:ext cx="1303262" cy="84614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3B93613C-ECF6-6706-E6CC-1746F6838683}"/>
              </a:ext>
            </a:extLst>
          </p:cNvPr>
          <p:cNvSpPr txBox="1"/>
          <p:nvPr/>
        </p:nvSpPr>
        <p:spPr>
          <a:xfrm>
            <a:off x="2091596" y="5363709"/>
            <a:ext cx="9262191" cy="584775"/>
          </a:xfrm>
          <a:prstGeom prst="rect">
            <a:avLst/>
          </a:prstGeom>
          <a:noFill/>
        </p:spPr>
        <p:txBody>
          <a:bodyPr wrap="square">
            <a:spAutoFit/>
          </a:bodyPr>
          <a:lstStyle/>
          <a:p>
            <a:pPr lvl="0" algn="just"/>
            <a:r>
              <a:rPr lang="en-US" sz="1600" b="1">
                <a:latin typeface="+mj-lt"/>
              </a:rPr>
              <a:t>United States:</a:t>
            </a:r>
            <a:r>
              <a:rPr lang="en-US" sz="1600">
                <a:latin typeface="+mj-lt"/>
              </a:rPr>
              <a:t> AICPA </a:t>
            </a:r>
            <a:r>
              <a:rPr lang="en-US" sz="1600" i="1">
                <a:latin typeface="+mj-lt"/>
              </a:rPr>
              <a:t>Code of Professional Conduct </a:t>
            </a:r>
            <a:r>
              <a:rPr lang="en-US" sz="1600">
                <a:latin typeface="+mj-lt"/>
              </a:rPr>
              <a:t>includes investment advisers as attest client affiliate </a:t>
            </a:r>
          </a:p>
        </p:txBody>
      </p:sp>
      <p:pic>
        <p:nvPicPr>
          <p:cNvPr id="17" name="Picture 4" descr="Flag of the United States of America | History, Meaning, Facts, &amp; Design |  Britannica">
            <a:extLst>
              <a:ext uri="{FF2B5EF4-FFF2-40B4-BE49-F238E27FC236}">
                <a16:creationId xmlns:a16="http://schemas.microsoft.com/office/drawing/2014/main" id="{3254549D-DFB0-DB25-2876-D60EE016EA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688" y="5271345"/>
            <a:ext cx="1303261" cy="67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673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p:txBody>
          <a:bodyPr/>
          <a:lstStyle/>
          <a:p>
            <a:fld id="{A68F81FF-A8B7-8E49-9D5B-3CAD5ADFEE36}" type="slidenum">
              <a:rPr lang="en-US" smtClean="0"/>
              <a:t>19</a:t>
            </a:fld>
            <a:endParaRPr lang="en-US"/>
          </a:p>
        </p:txBody>
      </p:sp>
      <p:pic>
        <p:nvPicPr>
          <p:cNvPr id="6" name="Picture Placeholder 5" descr="Question mark boxes">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a:stretch/>
        </p:blipFill>
        <p:spPr>
          <a:xfrm>
            <a:off x="0" y="-1"/>
            <a:ext cx="12192000" cy="5662957"/>
          </a:xfrm>
        </p:spPr>
      </p:pic>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8" name="TextBox 7">
            <a:extLst>
              <a:ext uri="{FF2B5EF4-FFF2-40B4-BE49-F238E27FC236}">
                <a16:creationId xmlns:a16="http://schemas.microsoft.com/office/drawing/2014/main" id="{0BC53901-81BE-4ECD-8B51-0527C9AC42A9}"/>
              </a:ext>
            </a:extLst>
          </p:cNvPr>
          <p:cNvSpPr txBox="1"/>
          <p:nvPr/>
        </p:nvSpPr>
        <p:spPr>
          <a:xfrm>
            <a:off x="2668656" y="5662957"/>
            <a:ext cx="6251713" cy="760067"/>
          </a:xfrm>
          <a:prstGeom prst="rect">
            <a:avLst/>
          </a:prstGeom>
        </p:spPr>
        <p:txBody>
          <a:bodyPr vert="horz" wrap="square" lIns="91440" tIns="45720" rIns="91440" bIns="45720" rtlCol="0" anchor="b">
            <a:normAutofit lnSpcReduction="10000"/>
          </a:bodyPr>
          <a:lstStyle/>
          <a:p>
            <a:pPr algn="l"/>
            <a:r>
              <a:rPr lang="en-US" sz="4400">
                <a:latin typeface="+mj-lt"/>
              </a:rPr>
              <a:t>Questions or Comments</a:t>
            </a:r>
            <a:endParaRPr lang="en-US" sz="2200">
              <a:latin typeface="+mj-lt"/>
            </a:endParaRPr>
          </a:p>
        </p:txBody>
      </p:sp>
    </p:spTree>
    <p:extLst>
      <p:ext uri="{BB962C8B-B14F-4D97-AF65-F5344CB8AC3E}">
        <p14:creationId xmlns:p14="http://schemas.microsoft.com/office/powerpoint/2010/main" val="4279265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64E8B4-4D55-2FE8-BB73-B59A3DC04093}"/>
              </a:ext>
            </a:extLst>
          </p:cNvPr>
          <p:cNvSpPr>
            <a:spLocks noGrp="1"/>
          </p:cNvSpPr>
          <p:nvPr>
            <p:ph sz="half" idx="2"/>
          </p:nvPr>
        </p:nvSpPr>
        <p:spPr>
          <a:xfrm>
            <a:off x="327991" y="1428750"/>
            <a:ext cx="8070574" cy="4922543"/>
          </a:xfrm>
        </p:spPr>
        <p:txBody>
          <a:bodyPr>
            <a:normAutofit/>
          </a:bodyPr>
          <a:lstStyle/>
          <a:p>
            <a:pPr>
              <a:lnSpc>
                <a:spcPct val="140000"/>
              </a:lnSpc>
              <a:buFont typeface="Wingdings" panose="05000000000000000000" pitchFamily="2" charset="2"/>
              <a:buChar char="Ø"/>
            </a:pPr>
            <a:r>
              <a:rPr lang="en-US" sz="2400">
                <a:solidFill>
                  <a:schemeClr val="tx1"/>
                </a:solidFill>
                <a:latin typeface="+mj-lt"/>
              </a:rPr>
              <a:t>Q2 Activities</a:t>
            </a:r>
          </a:p>
          <a:p>
            <a:pPr>
              <a:lnSpc>
                <a:spcPct val="140000"/>
              </a:lnSpc>
              <a:buFont typeface="Wingdings" panose="05000000000000000000" pitchFamily="2" charset="2"/>
              <a:buChar char="Ø"/>
            </a:pPr>
            <a:r>
              <a:rPr lang="en-US" sz="2400">
                <a:solidFill>
                  <a:schemeClr val="tx1"/>
                </a:solidFill>
                <a:latin typeface="+mj-lt"/>
              </a:rPr>
              <a:t>Global Investment Scheme Overview</a:t>
            </a:r>
          </a:p>
          <a:p>
            <a:pPr>
              <a:lnSpc>
                <a:spcPct val="140000"/>
              </a:lnSpc>
              <a:buFont typeface="Wingdings" panose="05000000000000000000" pitchFamily="2" charset="2"/>
              <a:buChar char="Ø"/>
            </a:pPr>
            <a:r>
              <a:rPr lang="en-US" sz="2400">
                <a:solidFill>
                  <a:schemeClr val="tx1"/>
                </a:solidFill>
                <a:latin typeface="+mj-lt"/>
              </a:rPr>
              <a:t>Application of the Extant Code</a:t>
            </a:r>
          </a:p>
          <a:p>
            <a:pPr>
              <a:lnSpc>
                <a:spcPct val="140000"/>
              </a:lnSpc>
              <a:buFont typeface="Wingdings" panose="05000000000000000000" pitchFamily="2" charset="2"/>
              <a:buChar char="Ø"/>
            </a:pPr>
            <a:r>
              <a:rPr lang="en-US" sz="2400">
                <a:solidFill>
                  <a:schemeClr val="tx1"/>
                </a:solidFill>
                <a:latin typeface="+mj-lt"/>
              </a:rPr>
              <a:t>Jurisdictional Responses to Independence</a:t>
            </a:r>
          </a:p>
          <a:p>
            <a:pPr>
              <a:lnSpc>
                <a:spcPct val="140000"/>
              </a:lnSpc>
              <a:buFont typeface="Wingdings" panose="05000000000000000000" pitchFamily="2" charset="2"/>
              <a:buChar char="Ø"/>
            </a:pPr>
            <a:r>
              <a:rPr lang="en-US" sz="2400">
                <a:solidFill>
                  <a:schemeClr val="tx1"/>
                </a:solidFill>
                <a:latin typeface="+mj-lt"/>
              </a:rPr>
              <a:t>Next Steps and Preliminary Options</a:t>
            </a:r>
          </a:p>
        </p:txBody>
      </p:sp>
      <p:sp>
        <p:nvSpPr>
          <p:cNvPr id="2" name="Title 1">
            <a:extLst>
              <a:ext uri="{FF2B5EF4-FFF2-40B4-BE49-F238E27FC236}">
                <a16:creationId xmlns:a16="http://schemas.microsoft.com/office/drawing/2014/main" id="{02643F18-4C3E-5080-805B-E3D8E167969B}"/>
              </a:ext>
            </a:extLst>
          </p:cNvPr>
          <p:cNvSpPr>
            <a:spLocks noGrp="1"/>
          </p:cNvSpPr>
          <p:nvPr>
            <p:ph type="title"/>
          </p:nvPr>
        </p:nvSpPr>
        <p:spPr>
          <a:xfrm>
            <a:off x="327991" y="36374"/>
            <a:ext cx="11025809" cy="1068518"/>
          </a:xfrm>
        </p:spPr>
        <p:txBody>
          <a:bodyPr anchor="ctr">
            <a:normAutofit/>
          </a:bodyPr>
          <a:lstStyle/>
          <a:p>
            <a:r>
              <a:rPr lang="en-US">
                <a:latin typeface="+mj-lt"/>
              </a:rPr>
              <a:t>Agenda</a:t>
            </a:r>
          </a:p>
        </p:txBody>
      </p:sp>
      <p:sp>
        <p:nvSpPr>
          <p:cNvPr id="5" name="Slide Number Placeholder 4">
            <a:extLst>
              <a:ext uri="{FF2B5EF4-FFF2-40B4-BE49-F238E27FC236}">
                <a16:creationId xmlns:a16="http://schemas.microsoft.com/office/drawing/2014/main" id="{7DBB92A7-CA84-4CC5-C09E-CFA5C48E80E2}"/>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68F81FF-A8B7-8E49-9D5B-3CAD5ADFEE36}" type="slidenum">
              <a:rPr lang="en-US" smtClean="0"/>
              <a:pPr>
                <a:spcAft>
                  <a:spcPts val="600"/>
                </a:spcAft>
              </a:pPr>
              <a:t>2</a:t>
            </a:fld>
            <a:endParaRPr lang="en-US"/>
          </a:p>
        </p:txBody>
      </p:sp>
    </p:spTree>
    <p:extLst>
      <p:ext uri="{BB962C8B-B14F-4D97-AF65-F5344CB8AC3E}">
        <p14:creationId xmlns:p14="http://schemas.microsoft.com/office/powerpoint/2010/main" val="841469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6" descr="Long ladder glowing among shorter dull ladders">
            <a:extLst>
              <a:ext uri="{FF2B5EF4-FFF2-40B4-BE49-F238E27FC236}">
                <a16:creationId xmlns:a16="http://schemas.microsoft.com/office/drawing/2014/main" id="{235FE494-D45D-754D-F4B0-ACEB9A302053}"/>
              </a:ext>
            </a:extLst>
          </p:cNvPr>
          <p:cNvPicPr>
            <a:picLocks noChangeAspect="1"/>
          </p:cNvPicPr>
          <p:nvPr/>
        </p:nvPicPr>
        <p:blipFill rotWithShape="1">
          <a:blip r:embed="rId3"/>
          <a:srcRect t="25000"/>
          <a:stretch/>
        </p:blipFill>
        <p:spPr>
          <a:xfrm>
            <a:off x="20" y="-22"/>
            <a:ext cx="12191977" cy="6858022"/>
          </a:xfrm>
          <a:prstGeom prst="rect">
            <a:avLst/>
          </a:prstGeom>
        </p:spPr>
      </p:pic>
      <p:sp>
        <p:nvSpPr>
          <p:cNvPr id="2" name="Title 1">
            <a:extLst>
              <a:ext uri="{FF2B5EF4-FFF2-40B4-BE49-F238E27FC236}">
                <a16:creationId xmlns:a16="http://schemas.microsoft.com/office/drawing/2014/main" id="{764F22FC-0798-C637-5B1B-22E2FCE838EB}"/>
              </a:ext>
            </a:extLst>
          </p:cNvPr>
          <p:cNvSpPr>
            <a:spLocks noGrp="1"/>
          </p:cNvSpPr>
          <p:nvPr>
            <p:ph type="title"/>
          </p:nvPr>
        </p:nvSpPr>
        <p:spPr>
          <a:xfrm>
            <a:off x="304603" y="166816"/>
            <a:ext cx="6833286" cy="1654890"/>
          </a:xfrm>
        </p:spPr>
        <p:txBody>
          <a:bodyPr vert="horz" lIns="91440" tIns="45720" rIns="91440" bIns="45720" rtlCol="0" anchor="t">
            <a:normAutofit/>
          </a:bodyPr>
          <a:lstStyle/>
          <a:p>
            <a:pPr hangingPunct="1">
              <a:lnSpc>
                <a:spcPct val="90000"/>
              </a:lnSpc>
            </a:pPr>
            <a:r>
              <a:rPr lang="en-US" sz="5200">
                <a:solidFill>
                  <a:srgbClr val="FFFFFF"/>
                </a:solidFill>
                <a:latin typeface="+mj-lt"/>
              </a:rPr>
              <a:t>Next Steps &amp; Preliminary Options</a:t>
            </a:r>
          </a:p>
        </p:txBody>
      </p:sp>
      <p:sp>
        <p:nvSpPr>
          <p:cNvPr id="5" name="Slide Number Placeholder 4">
            <a:extLst>
              <a:ext uri="{FF2B5EF4-FFF2-40B4-BE49-F238E27FC236}">
                <a16:creationId xmlns:a16="http://schemas.microsoft.com/office/drawing/2014/main" id="{EF6F0B57-ECB6-CA6A-FFAE-1A84A30AC5E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20</a:t>
            </a:fld>
            <a:endParaRPr lang="en-US">
              <a:solidFill>
                <a:srgbClr val="FFFFFF"/>
              </a:solidFill>
              <a:latin typeface="Calibri" panose="020F0502020204030204"/>
            </a:endParaRPr>
          </a:p>
        </p:txBody>
      </p:sp>
    </p:spTree>
    <p:extLst>
      <p:ext uri="{BB962C8B-B14F-4D97-AF65-F5344CB8AC3E}">
        <p14:creationId xmlns:p14="http://schemas.microsoft.com/office/powerpoint/2010/main" val="2699786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2CC5F0-C651-AE5C-1DBF-94B034E56BC3}"/>
              </a:ext>
            </a:extLst>
          </p:cNvPr>
          <p:cNvSpPr>
            <a:spLocks noGrp="1"/>
          </p:cNvSpPr>
          <p:nvPr>
            <p:ph sz="half" idx="2"/>
          </p:nvPr>
        </p:nvSpPr>
        <p:spPr>
          <a:xfrm>
            <a:off x="452609" y="1550987"/>
            <a:ext cx="7468518" cy="4805363"/>
          </a:xfrm>
        </p:spPr>
        <p:txBody>
          <a:bodyPr>
            <a:normAutofit/>
          </a:bodyPr>
          <a:lstStyle/>
          <a:p>
            <a:pPr algn="just"/>
            <a:r>
              <a:rPr lang="en-US">
                <a:latin typeface="Arial" panose="020B0604020202020204" pitchFamily="34" charset="0"/>
                <a:cs typeface="Arial" panose="020B0604020202020204" pitchFamily="34" charset="0"/>
              </a:rPr>
              <a:t>Continue to look at other structures, e.g., pension funds, private equity, to ensure completeness of research.</a:t>
            </a:r>
          </a:p>
          <a:p>
            <a:pPr algn="just"/>
            <a:r>
              <a:rPr lang="en-US">
                <a:latin typeface="Arial" panose="020B0604020202020204" pitchFamily="34" charset="0"/>
                <a:cs typeface="Arial" panose="020B0604020202020204" pitchFamily="34" charset="0"/>
              </a:rPr>
              <a:t>Continue to look at other jurisdiction and regional bodies, e.g., ESMA.</a:t>
            </a:r>
          </a:p>
          <a:p>
            <a:pPr algn="just"/>
            <a:r>
              <a:rPr lang="en-US">
                <a:latin typeface="Arial" panose="020B0604020202020204" pitchFamily="34" charset="0"/>
                <a:cs typeface="Arial" panose="020B0604020202020204" pitchFamily="34" charset="0"/>
              </a:rPr>
              <a:t>Explore options that have presented themselves during research efforts.</a:t>
            </a:r>
          </a:p>
          <a:p>
            <a:pPr algn="just"/>
            <a:r>
              <a:rPr lang="en-US">
                <a:latin typeface="Arial" panose="020B0604020202020204" pitchFamily="34" charset="0"/>
                <a:cs typeface="Arial" panose="020B0604020202020204" pitchFamily="34" charset="0"/>
              </a:rPr>
              <a:t>Present results of further research and preliminary recommendations for discussion.</a:t>
            </a:r>
          </a:p>
        </p:txBody>
      </p:sp>
      <p:sp>
        <p:nvSpPr>
          <p:cNvPr id="4" name="Slide Number Placeholder 3">
            <a:extLst>
              <a:ext uri="{FF2B5EF4-FFF2-40B4-BE49-F238E27FC236}">
                <a16:creationId xmlns:a16="http://schemas.microsoft.com/office/drawing/2014/main" id="{65ACCBE3-9E76-5EF0-2DD0-DB9F836C7762}"/>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5" name="Title 4">
            <a:extLst>
              <a:ext uri="{FF2B5EF4-FFF2-40B4-BE49-F238E27FC236}">
                <a16:creationId xmlns:a16="http://schemas.microsoft.com/office/drawing/2014/main" id="{6133C8E0-06A5-1387-DDF7-344183D042E1}"/>
              </a:ext>
            </a:extLst>
          </p:cNvPr>
          <p:cNvSpPr>
            <a:spLocks noGrp="1"/>
          </p:cNvSpPr>
          <p:nvPr>
            <p:ph type="title"/>
          </p:nvPr>
        </p:nvSpPr>
        <p:spPr>
          <a:xfrm>
            <a:off x="639896" y="136524"/>
            <a:ext cx="10713904" cy="968367"/>
          </a:xfrm>
        </p:spPr>
        <p:txBody>
          <a:bodyPr>
            <a:normAutofit/>
          </a:bodyPr>
          <a:lstStyle/>
          <a:p>
            <a:r>
              <a:rPr lang="en-US" dirty="0">
                <a:latin typeface="+mj-lt"/>
              </a:rPr>
              <a:t>Next steps</a:t>
            </a:r>
          </a:p>
        </p:txBody>
      </p:sp>
    </p:spTree>
    <p:extLst>
      <p:ext uri="{BB962C8B-B14F-4D97-AF65-F5344CB8AC3E}">
        <p14:creationId xmlns:p14="http://schemas.microsoft.com/office/powerpoint/2010/main" val="1215943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CAAA2-D9F2-F5AA-6A00-59D9BC4C914E}"/>
              </a:ext>
            </a:extLst>
          </p:cNvPr>
          <p:cNvSpPr>
            <a:spLocks noGrp="1"/>
          </p:cNvSpPr>
          <p:nvPr>
            <p:ph type="title"/>
          </p:nvPr>
        </p:nvSpPr>
        <p:spPr>
          <a:xfrm>
            <a:off x="672029" y="36374"/>
            <a:ext cx="10681771" cy="1068518"/>
          </a:xfrm>
        </p:spPr>
        <p:txBody>
          <a:bodyPr>
            <a:normAutofit/>
          </a:bodyPr>
          <a:lstStyle/>
          <a:p>
            <a:r>
              <a:rPr lang="en-US" dirty="0">
                <a:latin typeface="+mj-lt"/>
              </a:rPr>
              <a:t>What is the problem?</a:t>
            </a:r>
          </a:p>
        </p:txBody>
      </p:sp>
      <p:graphicFrame>
        <p:nvGraphicFramePr>
          <p:cNvPr id="6" name="Content Placeholder 5">
            <a:extLst>
              <a:ext uri="{FF2B5EF4-FFF2-40B4-BE49-F238E27FC236}">
                <a16:creationId xmlns:a16="http://schemas.microsoft.com/office/drawing/2014/main" id="{DAA470FA-CCA8-389F-025B-F57490308385}"/>
              </a:ext>
            </a:extLst>
          </p:cNvPr>
          <p:cNvGraphicFramePr>
            <a:graphicFrameLocks noGrp="1"/>
          </p:cNvGraphicFramePr>
          <p:nvPr>
            <p:ph idx="1"/>
            <p:extLst>
              <p:ext uri="{D42A27DB-BD31-4B8C-83A1-F6EECF244321}">
                <p14:modId xmlns:p14="http://schemas.microsoft.com/office/powerpoint/2010/main" val="165023828"/>
              </p:ext>
            </p:extLst>
          </p:nvPr>
        </p:nvGraphicFramePr>
        <p:xfrm>
          <a:off x="838200" y="1414463"/>
          <a:ext cx="10515600"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443470E8-231C-94A8-5613-4CEC9E700705}"/>
              </a:ext>
            </a:extLst>
          </p:cNvPr>
          <p:cNvSpPr>
            <a:spLocks noGrp="1"/>
          </p:cNvSpPr>
          <p:nvPr>
            <p:ph type="sldNum" sz="quarter" idx="12"/>
          </p:nvPr>
        </p:nvSpPr>
        <p:spPr/>
        <p:txBody>
          <a:bodyPr/>
          <a:lstStyle/>
          <a:p>
            <a:fld id="{A68F81FF-A8B7-8E49-9D5B-3CAD5ADFEE36}" type="slidenum">
              <a:rPr lang="en-US" smtClean="0"/>
              <a:pPr/>
              <a:t>22</a:t>
            </a:fld>
            <a:endParaRPr lang="en-US"/>
          </a:p>
        </p:txBody>
      </p:sp>
    </p:spTree>
    <p:extLst>
      <p:ext uri="{BB962C8B-B14F-4D97-AF65-F5344CB8AC3E}">
        <p14:creationId xmlns:p14="http://schemas.microsoft.com/office/powerpoint/2010/main" val="4220162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1968C6E-6357-F111-C4F5-D23A04461A25}"/>
              </a:ext>
            </a:extLst>
          </p:cNvPr>
          <p:cNvSpPr>
            <a:spLocks noGrp="1"/>
          </p:cNvSpPr>
          <p:nvPr>
            <p:ph type="title"/>
          </p:nvPr>
        </p:nvSpPr>
        <p:spPr>
          <a:xfrm>
            <a:off x="516956" y="36374"/>
            <a:ext cx="10836843" cy="1068518"/>
          </a:xfrm>
        </p:spPr>
        <p:txBody>
          <a:bodyPr anchor="ctr">
            <a:normAutofit/>
          </a:bodyPr>
          <a:lstStyle/>
          <a:p>
            <a:r>
              <a:rPr lang="en-US">
                <a:latin typeface="+mj-lt"/>
              </a:rPr>
              <a:t>Preliminary Options </a:t>
            </a:r>
          </a:p>
        </p:txBody>
      </p:sp>
      <p:sp>
        <p:nvSpPr>
          <p:cNvPr id="3" name="Slide Number Placeholder 2">
            <a:extLst>
              <a:ext uri="{FF2B5EF4-FFF2-40B4-BE49-F238E27FC236}">
                <a16:creationId xmlns:a16="http://schemas.microsoft.com/office/drawing/2014/main" id="{F9A5D07A-8590-F92D-B3AC-A763CF78546B}"/>
              </a:ext>
            </a:extLst>
          </p:cNvPr>
          <p:cNvSpPr>
            <a:spLocks noGrp="1"/>
          </p:cNvSpPr>
          <p:nvPr>
            <p:ph type="sldNum" sz="quarter" idx="12"/>
          </p:nvPr>
        </p:nvSpPr>
        <p:spPr/>
        <p:txBody>
          <a:bodyPr>
            <a:normAutofit/>
          </a:bodyPr>
          <a:lstStyle/>
          <a:p>
            <a:pPr>
              <a:spcAft>
                <a:spcPts val="600"/>
              </a:spcAft>
            </a:pPr>
            <a:fld id="{A68F81FF-A8B7-8E49-9D5B-3CAD5ADFEE36}" type="slidenum">
              <a:rPr lang="en-US">
                <a:solidFill>
                  <a:schemeClr val="tx1">
                    <a:lumMod val="50000"/>
                    <a:lumOff val="50000"/>
                  </a:schemeClr>
                </a:solidFill>
              </a:rPr>
              <a:pPr>
                <a:spcAft>
                  <a:spcPts val="600"/>
                </a:spcAft>
              </a:pPr>
              <a:t>23</a:t>
            </a:fld>
            <a:endParaRPr lang="en-US">
              <a:solidFill>
                <a:schemeClr val="tx1">
                  <a:lumMod val="50000"/>
                  <a:lumOff val="50000"/>
                </a:schemeClr>
              </a:solidFill>
            </a:endParaRPr>
          </a:p>
        </p:txBody>
      </p:sp>
      <p:graphicFrame>
        <p:nvGraphicFramePr>
          <p:cNvPr id="12" name="Content Placeholder 11">
            <a:extLst>
              <a:ext uri="{FF2B5EF4-FFF2-40B4-BE49-F238E27FC236}">
                <a16:creationId xmlns:a16="http://schemas.microsoft.com/office/drawing/2014/main" id="{BC6969CD-5610-2EEF-AEA0-7C57D6543E78}"/>
              </a:ext>
            </a:extLst>
          </p:cNvPr>
          <p:cNvGraphicFramePr>
            <a:graphicFrameLocks noGrp="1"/>
          </p:cNvGraphicFramePr>
          <p:nvPr>
            <p:ph idx="1"/>
            <p:extLst>
              <p:ext uri="{D42A27DB-BD31-4B8C-83A1-F6EECF244321}">
                <p14:modId xmlns:p14="http://schemas.microsoft.com/office/powerpoint/2010/main" val="2275366061"/>
              </p:ext>
            </p:extLst>
          </p:nvPr>
        </p:nvGraphicFramePr>
        <p:xfrm>
          <a:off x="516957" y="1523320"/>
          <a:ext cx="10789920" cy="4084320"/>
        </p:xfrm>
        <a:graphic>
          <a:graphicData uri="http://schemas.openxmlformats.org/drawingml/2006/table">
            <a:tbl>
              <a:tblPr firstRow="1" bandRow="1">
                <a:tableStyleId>{912C8C85-51F0-491E-9774-3900AFEF0FD7}</a:tableStyleId>
              </a:tblPr>
              <a:tblGrid>
                <a:gridCol w="2617814">
                  <a:extLst>
                    <a:ext uri="{9D8B030D-6E8A-4147-A177-3AD203B41FA5}">
                      <a16:colId xmlns:a16="http://schemas.microsoft.com/office/drawing/2014/main" val="2558005267"/>
                    </a:ext>
                  </a:extLst>
                </a:gridCol>
                <a:gridCol w="3908286">
                  <a:extLst>
                    <a:ext uri="{9D8B030D-6E8A-4147-A177-3AD203B41FA5}">
                      <a16:colId xmlns:a16="http://schemas.microsoft.com/office/drawing/2014/main" val="4008527700"/>
                    </a:ext>
                  </a:extLst>
                </a:gridCol>
                <a:gridCol w="4263820">
                  <a:extLst>
                    <a:ext uri="{9D8B030D-6E8A-4147-A177-3AD203B41FA5}">
                      <a16:colId xmlns:a16="http://schemas.microsoft.com/office/drawing/2014/main" val="1630277539"/>
                    </a:ext>
                  </a:extLst>
                </a:gridCol>
              </a:tblGrid>
              <a:tr h="370840">
                <a:tc>
                  <a:txBody>
                    <a:bodyPr/>
                    <a:lstStyle/>
                    <a:p>
                      <a:pPr algn="ctr"/>
                      <a:r>
                        <a:rPr lang="en-US" sz="2000">
                          <a:latin typeface="+mj-lt"/>
                        </a:rPr>
                        <a:t>Description</a:t>
                      </a:r>
                      <a:endParaRPr lang="en-US" sz="2000" dirty="0">
                        <a:latin typeface="+mj-lt"/>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2000">
                          <a:latin typeface="+mj-lt"/>
                        </a:rPr>
                        <a:t>Advantages</a:t>
                      </a:r>
                      <a:endParaRPr lang="en-US" sz="2000" dirty="0">
                        <a:latin typeface="+mj-lt"/>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2000">
                          <a:latin typeface="+mj-lt"/>
                        </a:rPr>
                        <a:t>Disadvantages</a:t>
                      </a:r>
                      <a:endParaRPr lang="en-US" sz="2000" dirty="0">
                        <a:latin typeface="+mj-lt"/>
                      </a:endParaRPr>
                    </a:p>
                  </a:txBody>
                  <a:tcPr anchor="ctr"/>
                </a:tc>
                <a:extLst>
                  <a:ext uri="{0D108BD9-81ED-4DB2-BD59-A6C34878D82A}">
                    <a16:rowId xmlns:a16="http://schemas.microsoft.com/office/drawing/2014/main" val="1824603166"/>
                  </a:ext>
                </a:extLst>
              </a:tr>
              <a:tr h="370840">
                <a:tc>
                  <a:txBody>
                    <a:bodyPr/>
                    <a:lstStyle/>
                    <a:p>
                      <a:r>
                        <a:rPr lang="en-US" sz="1600">
                          <a:latin typeface="+mj-lt"/>
                        </a:rPr>
                        <a:t>A) Amend the definition of “audit client”.</a:t>
                      </a:r>
                      <a:endParaRPr lang="en-US"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j-lt"/>
                          <a:ea typeface="+mn-ea"/>
                          <a:cs typeface="Arial" panose="020B0604020202020204" pitchFamily="34" charset="0"/>
                        </a:rPr>
                        <a:t>Includes 3</a:t>
                      </a:r>
                      <a:r>
                        <a:rPr lang="en-US" sz="1600" kern="1200" baseline="30000">
                          <a:solidFill>
                            <a:schemeClr val="tx1"/>
                          </a:solidFill>
                          <a:effectLst/>
                          <a:latin typeface="+mj-lt"/>
                          <a:ea typeface="+mn-ea"/>
                          <a:cs typeface="Arial" panose="020B0604020202020204" pitchFamily="34" charset="0"/>
                        </a:rPr>
                        <a:t>rd</a:t>
                      </a:r>
                      <a:r>
                        <a:rPr lang="en-US" sz="1600" kern="1200">
                          <a:solidFill>
                            <a:schemeClr val="tx1"/>
                          </a:solidFill>
                          <a:effectLst/>
                          <a:latin typeface="+mj-lt"/>
                          <a:ea typeface="+mn-ea"/>
                          <a:cs typeface="Arial" panose="020B0604020202020204" pitchFamily="34" charset="0"/>
                        </a:rPr>
                        <a:t> party service providers in audit client for CIVs and pension funds to ensure proper application of Part 4A.</a:t>
                      </a:r>
                      <a:endParaRPr lang="en-US" sz="1600" kern="1200" dirty="0">
                        <a:solidFill>
                          <a:schemeClr val="tx1"/>
                        </a:solidFill>
                        <a:effectLst/>
                        <a:latin typeface="+mj-lt"/>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just"/>
                      <a:r>
                        <a:rPr lang="en-US" sz="1600" kern="1200">
                          <a:solidFill>
                            <a:schemeClr val="tx1"/>
                          </a:solidFill>
                          <a:effectLst/>
                          <a:latin typeface="+mj-lt"/>
                          <a:ea typeface="+mn-ea"/>
                          <a:cs typeface="Arial" panose="020B0604020202020204" pitchFamily="34" charset="0"/>
                        </a:rPr>
                        <a:t>This option extends beyond the scope of the TOR. It would have implications for  other parts of the Code, which may result in unintended consequences.</a:t>
                      </a:r>
                      <a:endParaRPr lang="en-US" sz="1600" dirty="0">
                        <a:solidFill>
                          <a:schemeClr val="tx1"/>
                        </a:solidFill>
                        <a:latin typeface="+mj-lt"/>
                        <a:cs typeface="Arial" panose="020B0604020202020204" pitchFamily="34" charset="0"/>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9857202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j-lt"/>
                          <a:ea typeface="+mn-ea"/>
                          <a:cs typeface="+mn-cs"/>
                        </a:rPr>
                        <a:t>B) Amend the definition of “related entity”.</a:t>
                      </a:r>
                    </a:p>
                    <a:p>
                      <a:endParaRPr lang="en-US"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j-lt"/>
                          <a:ea typeface="+mn-ea"/>
                          <a:cs typeface="Arial" panose="020B0604020202020204" pitchFamily="34" charset="0"/>
                        </a:rPr>
                        <a:t>Aligning concept in definition of “assurance client” would capture entity responsible for subject matter information relevant to the financial statements. </a:t>
                      </a:r>
                      <a:endParaRPr lang="en-US" sz="1600" kern="1200" dirty="0">
                        <a:solidFill>
                          <a:schemeClr val="tx1"/>
                        </a:solidFill>
                        <a:latin typeface="+mj-lt"/>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j-lt"/>
                          <a:ea typeface="+mn-ea"/>
                          <a:cs typeface="+mn-cs"/>
                        </a:rPr>
                        <a:t>Differing names, governance, and structures of third-party service providers across jurisdictions make it hard to create global terms for “related entity” elements.</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757764393"/>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mj-lt"/>
                        </a:rPr>
                        <a:t>C) </a:t>
                      </a:r>
                      <a:r>
                        <a:rPr kumimoji="0" lang="en-US" sz="1600" b="0" i="0" u="none" strike="noStrike" kern="1200" cap="none" spc="0" normalizeH="0" baseline="0" noProof="0" dirty="0">
                          <a:ln>
                            <a:noFill/>
                          </a:ln>
                          <a:solidFill>
                            <a:srgbClr val="494949"/>
                          </a:solidFill>
                          <a:effectLst/>
                          <a:uLnTx/>
                          <a:uFillTx/>
                          <a:latin typeface="+mj-lt"/>
                          <a:ea typeface="+mn-ea"/>
                          <a:cs typeface="+mn-cs"/>
                        </a:rPr>
                        <a:t>Define “control” and “significant influence” in the 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Defining “control” and “significant influence” may improve global Code consistency.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mn-cs"/>
                        </a:rPr>
                        <a:t>Defining “control” and “significant influence” may be challenging at an international level and lead to unintended consequences. Also, these terms may not capture all relevant entities for CIVs and pension funds.</a:t>
                      </a:r>
                      <a:endParaRPr lang="en-US" sz="1600" kern="1200" dirty="0">
                        <a:solidFill>
                          <a:schemeClr val="tx1"/>
                        </a:solidFill>
                        <a:effectLst/>
                        <a:latin typeface="+mj-lt"/>
                        <a:ea typeface="+mn-ea"/>
                        <a:cs typeface="+mn-cs"/>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721248171"/>
                  </a:ext>
                </a:extLst>
              </a:tr>
            </a:tbl>
          </a:graphicData>
        </a:graphic>
      </p:graphicFrame>
    </p:spTree>
    <p:extLst>
      <p:ext uri="{BB962C8B-B14F-4D97-AF65-F5344CB8AC3E}">
        <p14:creationId xmlns:p14="http://schemas.microsoft.com/office/powerpoint/2010/main" val="2705294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1968C6E-6357-F111-C4F5-D23A04461A25}"/>
              </a:ext>
            </a:extLst>
          </p:cNvPr>
          <p:cNvSpPr>
            <a:spLocks noGrp="1"/>
          </p:cNvSpPr>
          <p:nvPr>
            <p:ph type="title"/>
          </p:nvPr>
        </p:nvSpPr>
        <p:spPr>
          <a:xfrm>
            <a:off x="579607" y="36374"/>
            <a:ext cx="10774192" cy="1068518"/>
          </a:xfrm>
        </p:spPr>
        <p:txBody>
          <a:bodyPr anchor="ctr">
            <a:normAutofit/>
          </a:bodyPr>
          <a:lstStyle/>
          <a:p>
            <a:r>
              <a:rPr lang="en-US">
                <a:latin typeface="+mj-lt"/>
              </a:rPr>
              <a:t>Preliminary Options </a:t>
            </a:r>
            <a:r>
              <a:rPr lang="en-US" dirty="0">
                <a:latin typeface="+mj-lt"/>
              </a:rPr>
              <a:t>(cont’d) </a:t>
            </a:r>
            <a:endParaRPr lang="en-US">
              <a:latin typeface="+mj-lt"/>
            </a:endParaRPr>
          </a:p>
        </p:txBody>
      </p:sp>
      <p:sp>
        <p:nvSpPr>
          <p:cNvPr id="3" name="Slide Number Placeholder 2">
            <a:extLst>
              <a:ext uri="{FF2B5EF4-FFF2-40B4-BE49-F238E27FC236}">
                <a16:creationId xmlns:a16="http://schemas.microsoft.com/office/drawing/2014/main" id="{F9A5D07A-8590-F92D-B3AC-A763CF78546B}"/>
              </a:ext>
            </a:extLst>
          </p:cNvPr>
          <p:cNvSpPr>
            <a:spLocks noGrp="1"/>
          </p:cNvSpPr>
          <p:nvPr>
            <p:ph type="sldNum" sz="quarter" idx="12"/>
          </p:nvPr>
        </p:nvSpPr>
        <p:spPr/>
        <p:txBody>
          <a:bodyPr>
            <a:normAutofit/>
          </a:bodyPr>
          <a:lstStyle/>
          <a:p>
            <a:pPr>
              <a:spcAft>
                <a:spcPts val="600"/>
              </a:spcAft>
            </a:pPr>
            <a:fld id="{A68F81FF-A8B7-8E49-9D5B-3CAD5ADFEE36}" type="slidenum">
              <a:rPr lang="en-US">
                <a:solidFill>
                  <a:schemeClr val="tx1">
                    <a:lumMod val="50000"/>
                    <a:lumOff val="50000"/>
                  </a:schemeClr>
                </a:solidFill>
              </a:rPr>
              <a:pPr>
                <a:spcAft>
                  <a:spcPts val="600"/>
                </a:spcAft>
              </a:pPr>
              <a:t>24</a:t>
            </a:fld>
            <a:endParaRPr lang="en-US">
              <a:solidFill>
                <a:schemeClr val="tx1">
                  <a:lumMod val="50000"/>
                  <a:lumOff val="50000"/>
                </a:schemeClr>
              </a:solidFill>
            </a:endParaRPr>
          </a:p>
        </p:txBody>
      </p:sp>
      <p:graphicFrame>
        <p:nvGraphicFramePr>
          <p:cNvPr id="12" name="Content Placeholder 11">
            <a:extLst>
              <a:ext uri="{FF2B5EF4-FFF2-40B4-BE49-F238E27FC236}">
                <a16:creationId xmlns:a16="http://schemas.microsoft.com/office/drawing/2014/main" id="{BC6969CD-5610-2EEF-AEA0-7C57D6543E78}"/>
              </a:ext>
            </a:extLst>
          </p:cNvPr>
          <p:cNvGraphicFramePr>
            <a:graphicFrameLocks noGrp="1"/>
          </p:cNvGraphicFramePr>
          <p:nvPr>
            <p:ph idx="1"/>
            <p:extLst>
              <p:ext uri="{D42A27DB-BD31-4B8C-83A1-F6EECF244321}">
                <p14:modId xmlns:p14="http://schemas.microsoft.com/office/powerpoint/2010/main" val="2849626382"/>
              </p:ext>
            </p:extLst>
          </p:nvPr>
        </p:nvGraphicFramePr>
        <p:xfrm>
          <a:off x="579607" y="1660496"/>
          <a:ext cx="11032786" cy="3261360"/>
        </p:xfrm>
        <a:graphic>
          <a:graphicData uri="http://schemas.openxmlformats.org/drawingml/2006/table">
            <a:tbl>
              <a:tblPr firstRow="1" bandRow="1">
                <a:tableStyleId>{912C8C85-51F0-491E-9774-3900AFEF0FD7}</a:tableStyleId>
              </a:tblPr>
              <a:tblGrid>
                <a:gridCol w="2877504">
                  <a:extLst>
                    <a:ext uri="{9D8B030D-6E8A-4147-A177-3AD203B41FA5}">
                      <a16:colId xmlns:a16="http://schemas.microsoft.com/office/drawing/2014/main" val="2558005267"/>
                    </a:ext>
                  </a:extLst>
                </a:gridCol>
                <a:gridCol w="3922251">
                  <a:extLst>
                    <a:ext uri="{9D8B030D-6E8A-4147-A177-3AD203B41FA5}">
                      <a16:colId xmlns:a16="http://schemas.microsoft.com/office/drawing/2014/main" val="4008527700"/>
                    </a:ext>
                  </a:extLst>
                </a:gridCol>
                <a:gridCol w="4233031">
                  <a:extLst>
                    <a:ext uri="{9D8B030D-6E8A-4147-A177-3AD203B41FA5}">
                      <a16:colId xmlns:a16="http://schemas.microsoft.com/office/drawing/2014/main" val="1630277539"/>
                    </a:ext>
                  </a:extLst>
                </a:gridCol>
              </a:tblGrid>
              <a:tr h="370840">
                <a:tc>
                  <a:txBody>
                    <a:bodyPr/>
                    <a:lstStyle/>
                    <a:p>
                      <a:pPr algn="ctr"/>
                      <a:r>
                        <a:rPr lang="en-US" sz="2000">
                          <a:latin typeface="+mj-lt"/>
                        </a:rPr>
                        <a:t>Description</a:t>
                      </a:r>
                      <a:endParaRPr lang="en-US" sz="2000" dirty="0">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2000">
                          <a:latin typeface="+mj-lt"/>
                        </a:rPr>
                        <a:t>Advantages</a:t>
                      </a:r>
                      <a:endParaRPr lang="en-US" sz="2000" dirty="0">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2000">
                          <a:latin typeface="+mj-lt"/>
                        </a:rPr>
                        <a:t>Disadvantages</a:t>
                      </a:r>
                      <a:endParaRPr lang="en-US" sz="2000" dirty="0">
                        <a:latin typeface="+mj-lt"/>
                      </a:endParaRPr>
                    </a:p>
                  </a:txBody>
                  <a:tcPr/>
                </a:tc>
                <a:extLst>
                  <a:ext uri="{0D108BD9-81ED-4DB2-BD59-A6C34878D82A}">
                    <a16:rowId xmlns:a16="http://schemas.microsoft.com/office/drawing/2014/main" val="1824603166"/>
                  </a:ext>
                </a:extLst>
              </a:tr>
              <a:tr h="370840">
                <a:tc>
                  <a:txBody>
                    <a:bodyPr/>
                    <a:lstStyle/>
                    <a:p>
                      <a:pPr algn="just"/>
                      <a:r>
                        <a:rPr lang="en-US" sz="1600">
                          <a:latin typeface="+mj-lt"/>
                        </a:rPr>
                        <a:t>D) Enhance the Code to address “indirect” services provided to audit clients.</a:t>
                      </a:r>
                      <a:endParaRPr lang="en-US"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200">
                          <a:solidFill>
                            <a:schemeClr val="tx1"/>
                          </a:solidFill>
                          <a:effectLst/>
                          <a:latin typeface="+mj-lt"/>
                          <a:ea typeface="+mn-ea"/>
                          <a:cs typeface="+mn-cs"/>
                        </a:rPr>
                        <a:t>Guides the auditor to consider “indirect” services for independence. Applies the “indirect services” principle from the Technology-related revisions. Filters NAS with the “reason to believe” test for Section 600. </a:t>
                      </a:r>
                      <a:endParaRPr lang="en-US" sz="16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kern="1200">
                          <a:solidFill>
                            <a:schemeClr val="tx1"/>
                          </a:solidFill>
                          <a:effectLst/>
                          <a:latin typeface="+mj-lt"/>
                          <a:ea typeface="+mn-ea"/>
                          <a:cs typeface="+mn-cs"/>
                        </a:rPr>
                        <a:t>Extends beyond the TOR as it affects all entities with indirect services, not only CIVs and pension funds. Ignores other independence issues besides NAS, like financial interests, business relationships, etc.</a:t>
                      </a:r>
                      <a:endParaRPr lang="en-US" sz="1600" dirty="0">
                        <a:solidFill>
                          <a:schemeClr val="tx1"/>
                        </a:solidFill>
                        <a:latin typeface="+mj-lt"/>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98572028"/>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mj-lt"/>
                        </a:rPr>
                        <a:t>E) </a:t>
                      </a:r>
                      <a:r>
                        <a:rPr kumimoji="0" lang="en-US" sz="1600" b="0" i="0" u="none" strike="noStrike" kern="1200" cap="none" spc="0" normalizeH="0" baseline="0" noProof="0" dirty="0">
                          <a:ln>
                            <a:noFill/>
                          </a:ln>
                          <a:solidFill>
                            <a:srgbClr val="494949"/>
                          </a:solidFill>
                          <a:effectLst/>
                          <a:uLnTx/>
                          <a:uFillTx/>
                          <a:latin typeface="+mj-lt"/>
                          <a:ea typeface="+mn-ea"/>
                          <a:cs typeface="+mn-cs"/>
                        </a:rPr>
                        <a:t>Develop non-authoritative material.</a:t>
                      </a:r>
                    </a:p>
                    <a:p>
                      <a:pPr algn="just"/>
                      <a:endParaRPr lang="en-US" sz="16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1600" dirty="0">
                          <a:solidFill>
                            <a:schemeClr val="tx1"/>
                          </a:solidFill>
                          <a:latin typeface="+mj-lt"/>
                        </a:rPr>
                        <a:t>Assists PAs in applying the Code's conceptual framework and relevant provisions to CIVs and pension funds. It also promotes consistent application of the Code for these types of entities.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kumimoji="0" lang="en-US" sz="1600" b="0" i="0" u="none" strike="noStrike" kern="1200" cap="none" spc="0" normalizeH="0" baseline="0" noProof="0" dirty="0">
                          <a:ln>
                            <a:noFill/>
                          </a:ln>
                          <a:solidFill>
                            <a:srgbClr val="494949"/>
                          </a:solidFill>
                          <a:effectLst/>
                          <a:uLnTx/>
                          <a:uFillTx/>
                          <a:latin typeface="+mj-lt"/>
                          <a:ea typeface="+mn-ea"/>
                          <a:cs typeface="+mn-cs"/>
                        </a:rPr>
                        <a:t>Does not directly address inconsistent application of the extant Code to CIVs and pension funds. </a:t>
                      </a:r>
                      <a:endParaRPr lang="en-US" sz="1600" dirty="0">
                        <a:solidFill>
                          <a:schemeClr val="tx1"/>
                        </a:solidFill>
                        <a:latin typeface="+mj-lt"/>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326284813"/>
                  </a:ext>
                </a:extLst>
              </a:tr>
            </a:tbl>
          </a:graphicData>
        </a:graphic>
      </p:graphicFrame>
    </p:spTree>
    <p:extLst>
      <p:ext uri="{BB962C8B-B14F-4D97-AF65-F5344CB8AC3E}">
        <p14:creationId xmlns:p14="http://schemas.microsoft.com/office/powerpoint/2010/main" val="1269518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D5FD4B-C048-02DA-0D27-90DD5762E4C4}"/>
              </a:ext>
            </a:extLst>
          </p:cNvPr>
          <p:cNvSpPr>
            <a:spLocks noGrp="1"/>
          </p:cNvSpPr>
          <p:nvPr>
            <p:ph type="sldNum" sz="quarter" idx="12"/>
          </p:nvPr>
        </p:nvSpPr>
        <p:spPr/>
        <p:txBody>
          <a:bodyPr/>
          <a:lstStyle/>
          <a:p>
            <a:fld id="{A68F81FF-A8B7-8E49-9D5B-3CAD5ADFEE36}" type="slidenum">
              <a:rPr lang="en-US" smtClean="0"/>
              <a:t>25</a:t>
            </a:fld>
            <a:endParaRPr lang="en-US"/>
          </a:p>
        </p:txBody>
      </p:sp>
      <p:pic>
        <p:nvPicPr>
          <p:cNvPr id="6" name="Picture Placeholder 5" descr="Question mark boxes">
            <a:extLst>
              <a:ext uri="{FF2B5EF4-FFF2-40B4-BE49-F238E27FC236}">
                <a16:creationId xmlns:a16="http://schemas.microsoft.com/office/drawing/2014/main" id="{1141FE54-F0A6-E36D-B08E-8916197442DE}"/>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a:stretch/>
        </p:blipFill>
        <p:spPr>
          <a:xfrm>
            <a:off x="0" y="0"/>
            <a:ext cx="12192000" cy="5148470"/>
          </a:xfrm>
        </p:spPr>
      </p:pic>
      <p:sp>
        <p:nvSpPr>
          <p:cNvPr id="7" name="TextBox 6">
            <a:extLst>
              <a:ext uri="{FF2B5EF4-FFF2-40B4-BE49-F238E27FC236}">
                <a16:creationId xmlns:a16="http://schemas.microsoft.com/office/drawing/2014/main" id="{15C6F9C1-C278-6BE9-6FEB-1309303A1009}"/>
              </a:ext>
            </a:extLst>
          </p:cNvPr>
          <p:cNvSpPr txBox="1"/>
          <p:nvPr/>
        </p:nvSpPr>
        <p:spPr>
          <a:xfrm>
            <a:off x="745435" y="4969565"/>
            <a:ext cx="10098156" cy="1073426"/>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8" name="TextBox 7">
            <a:extLst>
              <a:ext uri="{FF2B5EF4-FFF2-40B4-BE49-F238E27FC236}">
                <a16:creationId xmlns:a16="http://schemas.microsoft.com/office/drawing/2014/main" id="{0BC53901-81BE-4ECD-8B51-0527C9AC42A9}"/>
              </a:ext>
            </a:extLst>
          </p:cNvPr>
          <p:cNvSpPr txBox="1"/>
          <p:nvPr/>
        </p:nvSpPr>
        <p:spPr>
          <a:xfrm>
            <a:off x="2668656" y="5394276"/>
            <a:ext cx="6251713" cy="760067"/>
          </a:xfrm>
          <a:prstGeom prst="rect">
            <a:avLst/>
          </a:prstGeom>
        </p:spPr>
        <p:txBody>
          <a:bodyPr vert="horz" wrap="square" lIns="91440" tIns="45720" rIns="91440" bIns="45720" rtlCol="0" anchor="b">
            <a:normAutofit lnSpcReduction="10000"/>
          </a:bodyPr>
          <a:lstStyle/>
          <a:p>
            <a:pPr algn="l"/>
            <a:r>
              <a:rPr lang="en-US" sz="4400">
                <a:latin typeface="+mj-lt"/>
              </a:rPr>
              <a:t>Comments or questions</a:t>
            </a:r>
            <a:endParaRPr lang="en-US" sz="2200">
              <a:latin typeface="+mj-lt"/>
            </a:endParaRPr>
          </a:p>
        </p:txBody>
      </p:sp>
    </p:spTree>
    <p:extLst>
      <p:ext uri="{BB962C8B-B14F-4D97-AF65-F5344CB8AC3E}">
        <p14:creationId xmlns:p14="http://schemas.microsoft.com/office/powerpoint/2010/main" val="17640285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36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tack of file folders">
            <a:extLst>
              <a:ext uri="{FF2B5EF4-FFF2-40B4-BE49-F238E27FC236}">
                <a16:creationId xmlns:a16="http://schemas.microsoft.com/office/drawing/2014/main" id="{178E1DF1-12CB-FE80-1057-ADB9A9DAED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1525" y="1104892"/>
            <a:ext cx="3764583" cy="5646875"/>
          </a:xfrm>
          <a:prstGeom prst="rect">
            <a:avLst/>
          </a:prstGeom>
        </p:spPr>
      </p:pic>
      <p:sp>
        <p:nvSpPr>
          <p:cNvPr id="2" name="Title 1">
            <a:extLst>
              <a:ext uri="{FF2B5EF4-FFF2-40B4-BE49-F238E27FC236}">
                <a16:creationId xmlns:a16="http://schemas.microsoft.com/office/drawing/2014/main" id="{4A9C3601-AB4F-19CD-EA11-C3509B10EE05}"/>
              </a:ext>
            </a:extLst>
          </p:cNvPr>
          <p:cNvSpPr>
            <a:spLocks noGrp="1"/>
          </p:cNvSpPr>
          <p:nvPr>
            <p:ph type="title"/>
          </p:nvPr>
        </p:nvSpPr>
        <p:spPr>
          <a:xfrm>
            <a:off x="308113" y="36374"/>
            <a:ext cx="11045687" cy="1068518"/>
          </a:xfrm>
        </p:spPr>
        <p:txBody>
          <a:bodyPr/>
          <a:lstStyle/>
          <a:p>
            <a:r>
              <a:rPr lang="en-US">
                <a:latin typeface="+mj-lt"/>
              </a:rPr>
              <a:t>Q2 Activities</a:t>
            </a:r>
          </a:p>
        </p:txBody>
      </p:sp>
      <p:sp>
        <p:nvSpPr>
          <p:cNvPr id="5" name="Slide Number Placeholder 4">
            <a:extLst>
              <a:ext uri="{FF2B5EF4-FFF2-40B4-BE49-F238E27FC236}">
                <a16:creationId xmlns:a16="http://schemas.microsoft.com/office/drawing/2014/main" id="{512964C4-75BA-019F-5FEE-A0223D51C66E}"/>
              </a:ext>
            </a:extLst>
          </p:cNvPr>
          <p:cNvSpPr>
            <a:spLocks noGrp="1"/>
          </p:cNvSpPr>
          <p:nvPr>
            <p:ph type="sldNum" sz="quarter" idx="12"/>
          </p:nvPr>
        </p:nvSpPr>
        <p:spPr/>
        <p:txBody>
          <a:bodyPr/>
          <a:lstStyle/>
          <a:p>
            <a:fld id="{A68F81FF-A8B7-8E49-9D5B-3CAD5ADFEE36}" type="slidenum">
              <a:rPr lang="en-US" smtClean="0"/>
              <a:pPr/>
              <a:t>3</a:t>
            </a:fld>
            <a:endParaRPr lang="en-US"/>
          </a:p>
        </p:txBody>
      </p:sp>
      <p:graphicFrame>
        <p:nvGraphicFramePr>
          <p:cNvPr id="9" name="Table 6">
            <a:extLst>
              <a:ext uri="{FF2B5EF4-FFF2-40B4-BE49-F238E27FC236}">
                <a16:creationId xmlns:a16="http://schemas.microsoft.com/office/drawing/2014/main" id="{C856A158-A639-4998-AE26-8636766010C6}"/>
              </a:ext>
            </a:extLst>
          </p:cNvPr>
          <p:cNvGraphicFramePr>
            <a:graphicFrameLocks noGrp="1"/>
          </p:cNvGraphicFramePr>
          <p:nvPr>
            <p:extLst>
              <p:ext uri="{D42A27DB-BD31-4B8C-83A1-F6EECF244321}">
                <p14:modId xmlns:p14="http://schemas.microsoft.com/office/powerpoint/2010/main" val="478214606"/>
              </p:ext>
            </p:extLst>
          </p:nvPr>
        </p:nvGraphicFramePr>
        <p:xfrm>
          <a:off x="559397" y="1505581"/>
          <a:ext cx="7344316" cy="2377440"/>
        </p:xfrm>
        <a:graphic>
          <a:graphicData uri="http://schemas.openxmlformats.org/drawingml/2006/table">
            <a:tbl>
              <a:tblPr firstRow="1" bandRow="1">
                <a:tableStyleId>{93296810-A885-4BE3-A3E7-6D5BEEA58F35}</a:tableStyleId>
              </a:tblPr>
              <a:tblGrid>
                <a:gridCol w="3672158">
                  <a:extLst>
                    <a:ext uri="{9D8B030D-6E8A-4147-A177-3AD203B41FA5}">
                      <a16:colId xmlns:a16="http://schemas.microsoft.com/office/drawing/2014/main" val="1635471907"/>
                    </a:ext>
                  </a:extLst>
                </a:gridCol>
                <a:gridCol w="3672158">
                  <a:extLst>
                    <a:ext uri="{9D8B030D-6E8A-4147-A177-3AD203B41FA5}">
                      <a16:colId xmlns:a16="http://schemas.microsoft.com/office/drawing/2014/main" val="98503880"/>
                    </a:ext>
                  </a:extLst>
                </a:gridCol>
              </a:tblGrid>
              <a:tr h="37084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latin typeface="+mj-lt"/>
                        </a:rPr>
                        <a:t>CIV and Pension Fund questionnaires sent to:</a:t>
                      </a:r>
                      <a:endParaRPr lang="en-US" sz="2000" b="1" kern="1200">
                        <a:solidFill>
                          <a:schemeClr val="bg1"/>
                        </a:solidFill>
                        <a:latin typeface="+mj-lt"/>
                        <a:ea typeface="+mn-ea"/>
                        <a:cs typeface="+mn-cs"/>
                      </a:endParaRPr>
                    </a:p>
                  </a:txBody>
                  <a:tcPr>
                    <a:solidFill>
                      <a:srgbClr val="0B5494"/>
                    </a:solidFill>
                  </a:tcPr>
                </a:tc>
                <a:tc hMerge="1">
                  <a:txBody>
                    <a:bodyPr/>
                    <a:lstStyle/>
                    <a:p>
                      <a:endParaRPr lang="en-US"/>
                    </a:p>
                  </a:txBody>
                  <a:tcPr/>
                </a:tc>
                <a:extLst>
                  <a:ext uri="{0D108BD9-81ED-4DB2-BD59-A6C34878D82A}">
                    <a16:rowId xmlns:a16="http://schemas.microsoft.com/office/drawing/2014/main" val="2097514807"/>
                  </a:ext>
                </a:extLst>
              </a:tr>
              <a:tr h="370840">
                <a:tc>
                  <a:txBody>
                    <a:bodyPr/>
                    <a:lstStyle/>
                    <a:p>
                      <a:r>
                        <a:rPr lang="en-US" sz="2000">
                          <a:latin typeface="+mj-lt"/>
                        </a:rPr>
                        <a:t>Brazil</a:t>
                      </a:r>
                    </a:p>
                  </a:txBody>
                  <a:tcPr/>
                </a:tc>
                <a:tc>
                  <a:txBody>
                    <a:bodyPr/>
                    <a:lstStyle/>
                    <a:p>
                      <a:r>
                        <a:rPr lang="en-US" sz="2000">
                          <a:latin typeface="+mj-lt"/>
                        </a:rPr>
                        <a:t>Italy</a:t>
                      </a:r>
                    </a:p>
                  </a:txBody>
                  <a:tcPr/>
                </a:tc>
                <a:extLst>
                  <a:ext uri="{0D108BD9-81ED-4DB2-BD59-A6C34878D82A}">
                    <a16:rowId xmlns:a16="http://schemas.microsoft.com/office/drawing/2014/main" val="1160148467"/>
                  </a:ext>
                </a:extLst>
              </a:tr>
              <a:tr h="370840">
                <a:tc>
                  <a:txBody>
                    <a:bodyPr/>
                    <a:lstStyle/>
                    <a:p>
                      <a:r>
                        <a:rPr lang="en-US" sz="2000">
                          <a:latin typeface="+mj-lt"/>
                        </a:rPr>
                        <a:t>Canada</a:t>
                      </a:r>
                    </a:p>
                  </a:txBody>
                  <a:tcPr/>
                </a:tc>
                <a:tc>
                  <a:txBody>
                    <a:bodyPr/>
                    <a:lstStyle/>
                    <a:p>
                      <a:r>
                        <a:rPr lang="en-US" sz="2000">
                          <a:latin typeface="+mj-lt"/>
                        </a:rPr>
                        <a:t>Japan</a:t>
                      </a:r>
                    </a:p>
                  </a:txBody>
                  <a:tcPr/>
                </a:tc>
                <a:extLst>
                  <a:ext uri="{0D108BD9-81ED-4DB2-BD59-A6C34878D82A}">
                    <a16:rowId xmlns:a16="http://schemas.microsoft.com/office/drawing/2014/main" val="769687658"/>
                  </a:ext>
                </a:extLst>
              </a:tr>
              <a:tr h="370840">
                <a:tc>
                  <a:txBody>
                    <a:bodyPr/>
                    <a:lstStyle/>
                    <a:p>
                      <a:r>
                        <a:rPr lang="en-US" sz="2000">
                          <a:latin typeface="+mj-lt"/>
                        </a:rPr>
                        <a:t>France</a:t>
                      </a:r>
                    </a:p>
                  </a:txBody>
                  <a:tcPr/>
                </a:tc>
                <a:tc>
                  <a:txBody>
                    <a:bodyPr/>
                    <a:lstStyle/>
                    <a:p>
                      <a:r>
                        <a:rPr lang="en-US" sz="2000">
                          <a:latin typeface="+mj-lt"/>
                        </a:rPr>
                        <a:t>Kenya</a:t>
                      </a:r>
                    </a:p>
                  </a:txBody>
                  <a:tcPr/>
                </a:tc>
                <a:extLst>
                  <a:ext uri="{0D108BD9-81ED-4DB2-BD59-A6C34878D82A}">
                    <a16:rowId xmlns:a16="http://schemas.microsoft.com/office/drawing/2014/main" val="3389383533"/>
                  </a:ext>
                </a:extLst>
              </a:tr>
              <a:tr h="370840">
                <a:tc>
                  <a:txBody>
                    <a:bodyPr/>
                    <a:lstStyle/>
                    <a:p>
                      <a:r>
                        <a:rPr lang="en-US" sz="2000">
                          <a:latin typeface="+mj-lt"/>
                        </a:rPr>
                        <a:t>Hong Kong</a:t>
                      </a:r>
                    </a:p>
                  </a:txBody>
                  <a:tcPr/>
                </a:tc>
                <a:tc>
                  <a:txBody>
                    <a:bodyPr/>
                    <a:lstStyle/>
                    <a:p>
                      <a:r>
                        <a:rPr lang="en-US" sz="2000">
                          <a:latin typeface="+mj-lt"/>
                        </a:rPr>
                        <a:t>Singapore</a:t>
                      </a:r>
                    </a:p>
                  </a:txBody>
                  <a:tcPr/>
                </a:tc>
                <a:extLst>
                  <a:ext uri="{0D108BD9-81ED-4DB2-BD59-A6C34878D82A}">
                    <a16:rowId xmlns:a16="http://schemas.microsoft.com/office/drawing/2014/main" val="1253480260"/>
                  </a:ext>
                </a:extLst>
              </a:tr>
              <a:tr h="370840">
                <a:tc>
                  <a:txBody>
                    <a:bodyPr/>
                    <a:lstStyle/>
                    <a:p>
                      <a:r>
                        <a:rPr lang="en-US" sz="2000">
                          <a:latin typeface="+mj-lt"/>
                        </a:rPr>
                        <a:t>India</a:t>
                      </a:r>
                    </a:p>
                  </a:txBody>
                  <a:tcPr/>
                </a:tc>
                <a:tc>
                  <a:txBody>
                    <a:bodyPr/>
                    <a:lstStyle/>
                    <a:p>
                      <a:r>
                        <a:rPr lang="en-US" sz="2000">
                          <a:latin typeface="+mj-lt"/>
                        </a:rPr>
                        <a:t>UAE</a:t>
                      </a:r>
                    </a:p>
                  </a:txBody>
                  <a:tcPr/>
                </a:tc>
                <a:extLst>
                  <a:ext uri="{0D108BD9-81ED-4DB2-BD59-A6C34878D82A}">
                    <a16:rowId xmlns:a16="http://schemas.microsoft.com/office/drawing/2014/main" val="2540115162"/>
                  </a:ext>
                </a:extLst>
              </a:tr>
            </a:tbl>
          </a:graphicData>
        </a:graphic>
      </p:graphicFrame>
      <p:sp>
        <p:nvSpPr>
          <p:cNvPr id="10" name="TextBox 9">
            <a:extLst>
              <a:ext uri="{FF2B5EF4-FFF2-40B4-BE49-F238E27FC236}">
                <a16:creationId xmlns:a16="http://schemas.microsoft.com/office/drawing/2014/main" id="{C297BE0D-D2E9-DEBC-9C05-C1CD2099F8F0}"/>
              </a:ext>
            </a:extLst>
          </p:cNvPr>
          <p:cNvSpPr txBox="1"/>
          <p:nvPr/>
        </p:nvSpPr>
        <p:spPr>
          <a:xfrm>
            <a:off x="774551" y="4098664"/>
            <a:ext cx="7129162" cy="1473797"/>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1" name="TextBox 10">
            <a:extLst>
              <a:ext uri="{FF2B5EF4-FFF2-40B4-BE49-F238E27FC236}">
                <a16:creationId xmlns:a16="http://schemas.microsoft.com/office/drawing/2014/main" id="{C3CF9E0E-3ECC-2926-FA87-64C478A7DE7E}"/>
              </a:ext>
            </a:extLst>
          </p:cNvPr>
          <p:cNvSpPr txBox="1"/>
          <p:nvPr/>
        </p:nvSpPr>
        <p:spPr>
          <a:xfrm>
            <a:off x="559397" y="4193254"/>
            <a:ext cx="8928846" cy="1831271"/>
          </a:xfrm>
          <a:prstGeom prst="rect">
            <a:avLst/>
          </a:prstGeom>
          <a:noFill/>
        </p:spPr>
        <p:txBody>
          <a:bodyPr wrap="square">
            <a:spAutoFit/>
          </a:bodyPr>
          <a:lstStyle/>
          <a:p>
            <a:r>
              <a:rPr lang="en-US" sz="2200">
                <a:latin typeface="+mj-lt"/>
              </a:rPr>
              <a:t>Other activities included:</a:t>
            </a:r>
          </a:p>
          <a:p>
            <a:pPr marL="228600" indent="-228600">
              <a:spcBef>
                <a:spcPts val="1000"/>
              </a:spcBef>
              <a:buFont typeface="Arial" panose="020B0604020202020204" pitchFamily="34" charset="0"/>
              <a:buChar char="•"/>
            </a:pPr>
            <a:r>
              <a:rPr lang="en-US" sz="2200">
                <a:solidFill>
                  <a:srgbClr val="4A4A4A"/>
                </a:solidFill>
                <a:latin typeface="+mj-lt"/>
              </a:rPr>
              <a:t>Continued mixed methodology research approach</a:t>
            </a:r>
          </a:p>
          <a:p>
            <a:pPr marL="228600" indent="-228600">
              <a:spcBef>
                <a:spcPts val="1000"/>
              </a:spcBef>
              <a:buFont typeface="Arial" panose="020B0604020202020204" pitchFamily="34" charset="0"/>
              <a:buChar char="•"/>
            </a:pPr>
            <a:r>
              <a:rPr lang="en-US" sz="2200">
                <a:solidFill>
                  <a:srgbClr val="4A4A4A"/>
                </a:solidFill>
                <a:latin typeface="+mj-lt"/>
              </a:rPr>
              <a:t>Commenced interviewing respondents to the questionnaires</a:t>
            </a:r>
          </a:p>
          <a:p>
            <a:pPr marL="228600" indent="-228600">
              <a:spcBef>
                <a:spcPts val="1000"/>
              </a:spcBef>
              <a:buFont typeface="Arial" panose="020B0604020202020204" pitchFamily="34" charset="0"/>
              <a:buChar char="•"/>
            </a:pPr>
            <a:r>
              <a:rPr lang="en-US" sz="2200">
                <a:solidFill>
                  <a:srgbClr val="4A4A4A"/>
                </a:solidFill>
                <a:latin typeface="+mj-lt"/>
              </a:rPr>
              <a:t>Commenced formulating preliminary options</a:t>
            </a:r>
          </a:p>
        </p:txBody>
      </p:sp>
    </p:spTree>
    <p:extLst>
      <p:ext uri="{BB962C8B-B14F-4D97-AF65-F5344CB8AC3E}">
        <p14:creationId xmlns:p14="http://schemas.microsoft.com/office/powerpoint/2010/main" val="267718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tack of file folders">
            <a:extLst>
              <a:ext uri="{FF2B5EF4-FFF2-40B4-BE49-F238E27FC236}">
                <a16:creationId xmlns:a16="http://schemas.microsoft.com/office/drawing/2014/main" id="{178E1DF1-12CB-FE80-1057-ADB9A9DAED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1525" y="1104892"/>
            <a:ext cx="3764583" cy="5646875"/>
          </a:xfrm>
          <a:prstGeom prst="rect">
            <a:avLst/>
          </a:prstGeom>
        </p:spPr>
      </p:pic>
      <p:sp>
        <p:nvSpPr>
          <p:cNvPr id="2" name="Title 1">
            <a:extLst>
              <a:ext uri="{FF2B5EF4-FFF2-40B4-BE49-F238E27FC236}">
                <a16:creationId xmlns:a16="http://schemas.microsoft.com/office/drawing/2014/main" id="{4A9C3601-AB4F-19CD-EA11-C3509B10EE05}"/>
              </a:ext>
            </a:extLst>
          </p:cNvPr>
          <p:cNvSpPr>
            <a:spLocks noGrp="1"/>
          </p:cNvSpPr>
          <p:nvPr>
            <p:ph type="title"/>
          </p:nvPr>
        </p:nvSpPr>
        <p:spPr>
          <a:xfrm>
            <a:off x="308113" y="36374"/>
            <a:ext cx="11045687" cy="1068518"/>
          </a:xfrm>
        </p:spPr>
        <p:txBody>
          <a:bodyPr/>
          <a:lstStyle/>
          <a:p>
            <a:r>
              <a:rPr lang="en-US">
                <a:latin typeface="+mj-lt"/>
              </a:rPr>
              <a:t>Q2 Activities – NSS Report Back</a:t>
            </a:r>
          </a:p>
        </p:txBody>
      </p:sp>
      <p:sp>
        <p:nvSpPr>
          <p:cNvPr id="3" name="Content Placeholder 2">
            <a:extLst>
              <a:ext uri="{FF2B5EF4-FFF2-40B4-BE49-F238E27FC236}">
                <a16:creationId xmlns:a16="http://schemas.microsoft.com/office/drawing/2014/main" id="{126D8AA0-9ECD-8E44-91FA-072093915367}"/>
              </a:ext>
            </a:extLst>
          </p:cNvPr>
          <p:cNvSpPr>
            <a:spLocks noGrp="1"/>
          </p:cNvSpPr>
          <p:nvPr>
            <p:ph idx="1"/>
          </p:nvPr>
        </p:nvSpPr>
        <p:spPr>
          <a:xfrm>
            <a:off x="308113" y="2809012"/>
            <a:ext cx="7913412" cy="3261485"/>
          </a:xfrm>
        </p:spPr>
        <p:txBody>
          <a:bodyPr>
            <a:normAutofit lnSpcReduction="10000"/>
          </a:bodyPr>
          <a:lstStyle/>
          <a:p>
            <a:r>
              <a:rPr lang="en-US" sz="2200">
                <a:latin typeface="+mj-lt"/>
              </a:rPr>
              <a:t>Provided an update on the workstream’s objectives and the Project Team’s work to date</a:t>
            </a:r>
          </a:p>
          <a:p>
            <a:r>
              <a:rPr lang="en-US" sz="2200">
                <a:latin typeface="+mj-lt"/>
              </a:rPr>
              <a:t>NSS feedback on jurisdictional specificities relating to Investment Schemes and auditor independence included:</a:t>
            </a:r>
          </a:p>
          <a:p>
            <a:pPr marL="685800" lvl="2">
              <a:lnSpc>
                <a:spcPct val="100000"/>
              </a:lnSpc>
              <a:spcBef>
                <a:spcPts val="1000"/>
              </a:spcBef>
              <a:buFont typeface="Arial" panose="020B0604020202020204" pitchFamily="34" charset="0"/>
              <a:buChar char="•"/>
            </a:pPr>
            <a:r>
              <a:rPr lang="en-US">
                <a:latin typeface="+mj-lt"/>
              </a:rPr>
              <a:t>Diversity and complexity across jurisdictions and regulations</a:t>
            </a:r>
          </a:p>
          <a:p>
            <a:pPr marL="685800" lvl="2">
              <a:lnSpc>
                <a:spcPct val="100000"/>
              </a:lnSpc>
              <a:spcBef>
                <a:spcPts val="1000"/>
              </a:spcBef>
              <a:buFont typeface="Arial" panose="020B0604020202020204" pitchFamily="34" charset="0"/>
              <a:buChar char="•"/>
            </a:pPr>
            <a:r>
              <a:rPr lang="en-US">
                <a:latin typeface="+mj-lt"/>
              </a:rPr>
              <a:t>Ethical challenges and conflicts of interest relating to Investment Schemes</a:t>
            </a:r>
          </a:p>
          <a:p>
            <a:pPr marL="685800" lvl="2">
              <a:lnSpc>
                <a:spcPct val="100000"/>
              </a:lnSpc>
              <a:spcBef>
                <a:spcPts val="1000"/>
              </a:spcBef>
              <a:buFont typeface="Arial" panose="020B0604020202020204" pitchFamily="34" charset="0"/>
              <a:buChar char="•"/>
            </a:pPr>
            <a:r>
              <a:rPr lang="en-US">
                <a:latin typeface="+mj-lt"/>
              </a:rPr>
              <a:t>To remain aware of possible unintended consequences resulting from the workstream on other sectors and structures</a:t>
            </a:r>
          </a:p>
          <a:p>
            <a:pPr lvl="1"/>
            <a:endParaRPr lang="en-US" sz="2000">
              <a:latin typeface="+mj-lt"/>
            </a:endParaRPr>
          </a:p>
          <a:p>
            <a:endParaRPr lang="en-US">
              <a:latin typeface="+mj-lt"/>
            </a:endParaRPr>
          </a:p>
        </p:txBody>
      </p:sp>
      <p:sp>
        <p:nvSpPr>
          <p:cNvPr id="5" name="Slide Number Placeholder 4">
            <a:extLst>
              <a:ext uri="{FF2B5EF4-FFF2-40B4-BE49-F238E27FC236}">
                <a16:creationId xmlns:a16="http://schemas.microsoft.com/office/drawing/2014/main" id="{512964C4-75BA-019F-5FEE-A0223D51C66E}"/>
              </a:ext>
            </a:extLst>
          </p:cNvPr>
          <p:cNvSpPr>
            <a:spLocks noGrp="1"/>
          </p:cNvSpPr>
          <p:nvPr>
            <p:ph type="sldNum" sz="quarter" idx="12"/>
          </p:nvPr>
        </p:nvSpPr>
        <p:spPr/>
        <p:txBody>
          <a:bodyPr/>
          <a:lstStyle/>
          <a:p>
            <a:fld id="{A68F81FF-A8B7-8E49-9D5B-3CAD5ADFEE36}" type="slidenum">
              <a:rPr lang="en-US" smtClean="0"/>
              <a:pPr/>
              <a:t>4</a:t>
            </a:fld>
            <a:endParaRPr lang="en-US"/>
          </a:p>
        </p:txBody>
      </p:sp>
      <p:sp>
        <p:nvSpPr>
          <p:cNvPr id="6" name="TextBox 5">
            <a:extLst>
              <a:ext uri="{FF2B5EF4-FFF2-40B4-BE49-F238E27FC236}">
                <a16:creationId xmlns:a16="http://schemas.microsoft.com/office/drawing/2014/main" id="{E55BF339-0297-E695-7A2E-98ADC8A95C35}"/>
              </a:ext>
            </a:extLst>
          </p:cNvPr>
          <p:cNvSpPr txBox="1"/>
          <p:nvPr/>
        </p:nvSpPr>
        <p:spPr>
          <a:xfrm>
            <a:off x="308113" y="1473248"/>
            <a:ext cx="8032699" cy="967408"/>
          </a:xfrm>
          <a:prstGeom prst="rect">
            <a:avLst/>
          </a:prstGeom>
          <a:solidFill>
            <a:srgbClr val="0B5494"/>
          </a:solidFill>
          <a:ln>
            <a:solidFill>
              <a:srgbClr val="00AA55"/>
            </a:solidFill>
          </a:ln>
        </p:spPr>
        <p:txBody>
          <a:bodyPr vert="horz" wrap="square" lIns="91440" tIns="45720" rIns="91440" bIns="45720" rtlCol="0" anchor="ctr">
            <a:noAutofit/>
          </a:bodyPr>
          <a:lstStyle/>
          <a:p>
            <a:pPr algn="l"/>
            <a:r>
              <a:rPr lang="en-US" sz="3200" b="1">
                <a:solidFill>
                  <a:schemeClr val="bg1"/>
                </a:solidFill>
                <a:latin typeface="+mj-lt"/>
              </a:rPr>
              <a:t>National Standard Setters (NSS) Meeting</a:t>
            </a:r>
          </a:p>
        </p:txBody>
      </p:sp>
    </p:spTree>
    <p:extLst>
      <p:ext uri="{BB962C8B-B14F-4D97-AF65-F5344CB8AC3E}">
        <p14:creationId xmlns:p14="http://schemas.microsoft.com/office/powerpoint/2010/main" val="4129948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FD1F1-A90B-C7A2-FCD2-13FCED02DD1F}"/>
              </a:ext>
            </a:extLst>
          </p:cNvPr>
          <p:cNvSpPr>
            <a:spLocks noGrp="1"/>
          </p:cNvSpPr>
          <p:nvPr>
            <p:ph type="title"/>
          </p:nvPr>
        </p:nvSpPr>
        <p:spPr>
          <a:xfrm>
            <a:off x="387626" y="36374"/>
            <a:ext cx="10966174" cy="1068518"/>
          </a:xfrm>
        </p:spPr>
        <p:txBody>
          <a:bodyPr anchor="ctr">
            <a:normAutofit/>
          </a:bodyPr>
          <a:lstStyle/>
          <a:p>
            <a:r>
              <a:rPr lang="en-US" sz="4200">
                <a:latin typeface="+mj-lt"/>
              </a:rPr>
              <a:t>Global Investment Scheme Overview</a:t>
            </a:r>
          </a:p>
        </p:txBody>
      </p:sp>
      <p:sp>
        <p:nvSpPr>
          <p:cNvPr id="5" name="Slide Number Placeholder 4">
            <a:extLst>
              <a:ext uri="{FF2B5EF4-FFF2-40B4-BE49-F238E27FC236}">
                <a16:creationId xmlns:a16="http://schemas.microsoft.com/office/drawing/2014/main" id="{C7CDBCFF-A888-A2A2-1BD1-C5964BBF769C}"/>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5</a:t>
            </a:fld>
            <a:endParaRPr lang="en-US"/>
          </a:p>
        </p:txBody>
      </p:sp>
      <p:pic>
        <p:nvPicPr>
          <p:cNvPr id="10" name="Picture 9" descr="Data displayed on screen">
            <a:extLst>
              <a:ext uri="{FF2B5EF4-FFF2-40B4-BE49-F238E27FC236}">
                <a16:creationId xmlns:a16="http://schemas.microsoft.com/office/drawing/2014/main" id="{3DC05D86-E4C7-2E73-39BB-24A022EEAB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8795" y="1374873"/>
            <a:ext cx="5374407" cy="3582938"/>
          </a:xfrm>
          <a:prstGeom prst="rect">
            <a:avLst/>
          </a:prstGeom>
        </p:spPr>
      </p:pic>
      <p:sp>
        <p:nvSpPr>
          <p:cNvPr id="11" name="Rectangle: Rounded Corners 10">
            <a:extLst>
              <a:ext uri="{FF2B5EF4-FFF2-40B4-BE49-F238E27FC236}">
                <a16:creationId xmlns:a16="http://schemas.microsoft.com/office/drawing/2014/main" id="{EED5354E-D9D7-3FF3-9F01-985F6F21DE62}"/>
              </a:ext>
            </a:extLst>
          </p:cNvPr>
          <p:cNvSpPr/>
          <p:nvPr/>
        </p:nvSpPr>
        <p:spPr>
          <a:xfrm>
            <a:off x="1243189" y="5075760"/>
            <a:ext cx="9705618" cy="1463152"/>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IOSCO report on CIS governance highlights:^</a:t>
            </a:r>
          </a:p>
          <a:p>
            <a:pPr marL="285750" indent="-285750">
              <a:buFont typeface="Arial" panose="020B0604020202020204" pitchFamily="34" charset="0"/>
              <a:buChar char="•"/>
            </a:pPr>
            <a:r>
              <a:rPr lang="en-US" sz="1600">
                <a:solidFill>
                  <a:schemeClr val="bg1"/>
                </a:solidFill>
                <a:latin typeface="+mj-lt"/>
              </a:rPr>
              <a:t>Various entities and legal structures – different jurisdictional approaches to CIS governance</a:t>
            </a:r>
          </a:p>
          <a:p>
            <a:pPr marL="285750" indent="-285750">
              <a:buFont typeface="Arial" panose="020B0604020202020204" pitchFamily="34" charset="0"/>
              <a:buChar char="•"/>
            </a:pPr>
            <a:r>
              <a:rPr lang="en-US" sz="1600">
                <a:solidFill>
                  <a:schemeClr val="bg1"/>
                </a:solidFill>
                <a:latin typeface="+mj-lt"/>
              </a:rPr>
              <a:t>Overarching principle of governance – independent review and oversight of CIS operator</a:t>
            </a:r>
          </a:p>
          <a:p>
            <a:pPr marL="285750" indent="-285750">
              <a:buFont typeface="Arial" panose="020B0604020202020204" pitchFamily="34" charset="0"/>
              <a:buChar char="•"/>
            </a:pPr>
            <a:r>
              <a:rPr lang="en-US" sz="1600">
                <a:solidFill>
                  <a:schemeClr val="bg1"/>
                </a:solidFill>
                <a:latin typeface="+mj-lt"/>
              </a:rPr>
              <a:t>Auditors’ role in governance framework – protection of investor’ interests</a:t>
            </a:r>
          </a:p>
          <a:p>
            <a:pPr algn="ctr"/>
            <a:r>
              <a:rPr lang="en-US" sz="900">
                <a:latin typeface="+mj-lt"/>
              </a:rPr>
              <a:t>Source – </a:t>
            </a:r>
            <a:r>
              <a:rPr lang="en-US" sz="900">
                <a:latin typeface="+mj-lt"/>
                <a:hlinkClick r:id="rId4">
                  <a:extLst>
                    <a:ext uri="{A12FA001-AC4F-418D-AE19-62706E023703}">
                      <ahyp:hlinkClr xmlns:ahyp="http://schemas.microsoft.com/office/drawing/2018/hyperlinkcolor" val="tx"/>
                    </a:ext>
                  </a:extLst>
                </a:hlinkClick>
              </a:rPr>
              <a:t>Examination Of Governance For Collective Investment Schemes - Part I (iosco.org)</a:t>
            </a:r>
            <a:endParaRPr lang="en-US" sz="900">
              <a:latin typeface="+mj-lt"/>
            </a:endParaRPr>
          </a:p>
        </p:txBody>
      </p:sp>
      <p:sp>
        <p:nvSpPr>
          <p:cNvPr id="12" name="Rectangle: Rounded Corners 11">
            <a:extLst>
              <a:ext uri="{FF2B5EF4-FFF2-40B4-BE49-F238E27FC236}">
                <a16:creationId xmlns:a16="http://schemas.microsoft.com/office/drawing/2014/main" id="{ABD83069-61D0-BB39-150F-E4546D00A91E}"/>
              </a:ext>
            </a:extLst>
          </p:cNvPr>
          <p:cNvSpPr/>
          <p:nvPr/>
        </p:nvSpPr>
        <p:spPr>
          <a:xfrm>
            <a:off x="379836" y="1813259"/>
            <a:ext cx="2750990" cy="2554134"/>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Global Capital Markets total $257.4T of which</a:t>
            </a:r>
          </a:p>
          <a:p>
            <a:pPr algn="ctr"/>
            <a:r>
              <a:rPr lang="en-US" b="1">
                <a:solidFill>
                  <a:schemeClr val="bg1"/>
                </a:solidFill>
                <a:latin typeface="+mj-lt"/>
              </a:rPr>
              <a:t>regulated open end funds represent $68.9T or 27%</a:t>
            </a:r>
          </a:p>
          <a:p>
            <a:pPr algn="ctr"/>
            <a:r>
              <a:rPr lang="en-US" sz="900">
                <a:latin typeface="+mj-lt"/>
              </a:rPr>
              <a:t>Source -  </a:t>
            </a:r>
            <a:r>
              <a:rPr lang="en-US" sz="900">
                <a:latin typeface="+mj-lt"/>
                <a:hlinkClick r:id="rId5">
                  <a:extLst>
                    <a:ext uri="{A12FA001-AC4F-418D-AE19-62706E023703}">
                      <ahyp:hlinkClr xmlns:ahyp="http://schemas.microsoft.com/office/drawing/2018/hyperlinkcolor" val="tx"/>
                    </a:ext>
                  </a:extLst>
                </a:hlinkClick>
              </a:rPr>
              <a:t>2024-factbook.pdf (icifactbook.org)</a:t>
            </a:r>
            <a:endParaRPr lang="en-US" sz="900" b="1">
              <a:solidFill>
                <a:schemeClr val="bg1"/>
              </a:solidFill>
              <a:latin typeface="+mj-lt"/>
            </a:endParaRPr>
          </a:p>
        </p:txBody>
      </p:sp>
      <p:sp>
        <p:nvSpPr>
          <p:cNvPr id="14" name="Rectangle: Rounded Corners 13">
            <a:extLst>
              <a:ext uri="{FF2B5EF4-FFF2-40B4-BE49-F238E27FC236}">
                <a16:creationId xmlns:a16="http://schemas.microsoft.com/office/drawing/2014/main" id="{EB6DEDAC-9BDA-3936-AB0D-CFF0ABC071B6}"/>
              </a:ext>
            </a:extLst>
          </p:cNvPr>
          <p:cNvSpPr/>
          <p:nvPr/>
        </p:nvSpPr>
        <p:spPr>
          <a:xfrm>
            <a:off x="9061171" y="1831733"/>
            <a:ext cx="2750990" cy="2572669"/>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Global sale of regulated funds in the last decade totaled $19.9T from 140k regulated funds</a:t>
            </a:r>
          </a:p>
          <a:p>
            <a:pPr algn="ctr"/>
            <a:r>
              <a:rPr lang="en-US" sz="900">
                <a:latin typeface="+mj-lt"/>
              </a:rPr>
              <a:t>Source -  </a:t>
            </a:r>
            <a:r>
              <a:rPr lang="en-US" sz="900">
                <a:latin typeface="+mj-lt"/>
                <a:hlinkClick r:id="rId5">
                  <a:extLst>
                    <a:ext uri="{A12FA001-AC4F-418D-AE19-62706E023703}">
                      <ahyp:hlinkClr xmlns:ahyp="http://schemas.microsoft.com/office/drawing/2018/hyperlinkcolor" val="tx"/>
                    </a:ext>
                  </a:extLst>
                </a:hlinkClick>
              </a:rPr>
              <a:t>2024-factbook.pdf (icifactbook.org)</a:t>
            </a:r>
            <a:endParaRPr lang="en-US" sz="900" b="1">
              <a:solidFill>
                <a:schemeClr val="bg1"/>
              </a:solidFill>
              <a:latin typeface="+mj-lt"/>
            </a:endParaRPr>
          </a:p>
        </p:txBody>
      </p:sp>
    </p:spTree>
    <p:extLst>
      <p:ext uri="{BB962C8B-B14F-4D97-AF65-F5344CB8AC3E}">
        <p14:creationId xmlns:p14="http://schemas.microsoft.com/office/powerpoint/2010/main" val="205771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789FD1-A66C-D496-81DC-E55664B6D2BF}"/>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4" name="Title 3">
            <a:extLst>
              <a:ext uri="{FF2B5EF4-FFF2-40B4-BE49-F238E27FC236}">
                <a16:creationId xmlns:a16="http://schemas.microsoft.com/office/drawing/2014/main" id="{6B57B6A2-F557-A0CD-377D-A5DD68D1B875}"/>
              </a:ext>
            </a:extLst>
          </p:cNvPr>
          <p:cNvSpPr>
            <a:spLocks noGrp="1"/>
          </p:cNvSpPr>
          <p:nvPr>
            <p:ph type="title"/>
          </p:nvPr>
        </p:nvSpPr>
        <p:spPr/>
        <p:txBody>
          <a:bodyPr/>
          <a:lstStyle/>
          <a:p>
            <a:r>
              <a:rPr lang="en-US" sz="4400">
                <a:latin typeface="+mj-lt"/>
              </a:rPr>
              <a:t>Application of the Extant Code</a:t>
            </a:r>
            <a:endParaRPr lang="en-US">
              <a:latin typeface="+mj-lt"/>
            </a:endParaRPr>
          </a:p>
        </p:txBody>
      </p:sp>
    </p:spTree>
    <p:extLst>
      <p:ext uri="{BB962C8B-B14F-4D97-AF65-F5344CB8AC3E}">
        <p14:creationId xmlns:p14="http://schemas.microsoft.com/office/powerpoint/2010/main" val="3093899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9D6D8F4-C4C6-935F-44FA-769D0081DFDC}"/>
              </a:ext>
            </a:extLst>
          </p:cNvPr>
          <p:cNvSpPr>
            <a:spLocks noGrp="1"/>
          </p:cNvSpPr>
          <p:nvPr>
            <p:ph type="title"/>
          </p:nvPr>
        </p:nvSpPr>
        <p:spPr>
          <a:xfrm>
            <a:off x="332112" y="36374"/>
            <a:ext cx="11021688" cy="1068518"/>
          </a:xfrm>
        </p:spPr>
        <p:txBody>
          <a:bodyPr anchor="ctr">
            <a:normAutofit/>
          </a:bodyPr>
          <a:lstStyle/>
          <a:p>
            <a:pPr>
              <a:lnSpc>
                <a:spcPct val="90000"/>
              </a:lnSpc>
            </a:pPr>
            <a:r>
              <a:rPr lang="en-US">
                <a:latin typeface="+mj-lt"/>
              </a:rPr>
              <a:t>Audit Client and Related Entities</a:t>
            </a:r>
          </a:p>
        </p:txBody>
      </p:sp>
      <p:sp>
        <p:nvSpPr>
          <p:cNvPr id="2" name="Slide Number Placeholder 1">
            <a:extLst>
              <a:ext uri="{FF2B5EF4-FFF2-40B4-BE49-F238E27FC236}">
                <a16:creationId xmlns:a16="http://schemas.microsoft.com/office/drawing/2014/main" id="{6AC97DAB-04A8-295E-43AC-451D0952856E}"/>
              </a:ext>
            </a:extLst>
          </p:cNvPr>
          <p:cNvSpPr>
            <a:spLocks noGrp="1"/>
          </p:cNvSpPr>
          <p:nvPr>
            <p:ph type="sldNum" sz="quarter" idx="12"/>
          </p:nvPr>
        </p:nvSpPr>
        <p:spPr>
          <a:xfrm>
            <a:off x="8610600" y="6356350"/>
            <a:ext cx="2743200" cy="365125"/>
          </a:xfrm>
        </p:spPr>
        <p:txBody>
          <a:bodyPr anchor="ctr">
            <a:normAutofit/>
          </a:bodyPr>
          <a:lstStyle/>
          <a:p>
            <a:pPr>
              <a:spcAft>
                <a:spcPts val="600"/>
              </a:spcAft>
            </a:pPr>
            <a:fld id="{A68F81FF-A8B7-8E49-9D5B-3CAD5ADFEE36}" type="slidenum">
              <a:rPr lang="en-US" smtClean="0"/>
              <a:pPr>
                <a:spcAft>
                  <a:spcPts val="600"/>
                </a:spcAft>
              </a:pPr>
              <a:t>7</a:t>
            </a:fld>
            <a:endParaRPr lang="en-US"/>
          </a:p>
        </p:txBody>
      </p:sp>
      <p:pic>
        <p:nvPicPr>
          <p:cNvPr id="8" name="Content Placeholder 7">
            <a:extLst>
              <a:ext uri="{FF2B5EF4-FFF2-40B4-BE49-F238E27FC236}">
                <a16:creationId xmlns:a16="http://schemas.microsoft.com/office/drawing/2014/main" id="{D174783D-28B8-4070-A972-4AE5C1E4286A}"/>
              </a:ext>
            </a:extLst>
          </p:cNvPr>
          <p:cNvPicPr>
            <a:picLocks noGrp="1" noChangeAspect="1"/>
          </p:cNvPicPr>
          <p:nvPr>
            <p:ph sz="half" idx="4294967295"/>
          </p:nvPr>
        </p:nvPicPr>
        <p:blipFill>
          <a:blip r:embed="rId3"/>
          <a:stretch>
            <a:fillRect/>
          </a:stretch>
        </p:blipFill>
        <p:spPr>
          <a:xfrm>
            <a:off x="2687690" y="1281327"/>
            <a:ext cx="6816619" cy="5257585"/>
          </a:xfrm>
          <a:noFill/>
        </p:spPr>
      </p:pic>
      <p:sp>
        <p:nvSpPr>
          <p:cNvPr id="5" name="Rectangle: Rounded Corners 4">
            <a:extLst>
              <a:ext uri="{FF2B5EF4-FFF2-40B4-BE49-F238E27FC236}">
                <a16:creationId xmlns:a16="http://schemas.microsoft.com/office/drawing/2014/main" id="{23D15C70-2B0D-88E5-5F7A-07E0D5CB5F0F}"/>
              </a:ext>
            </a:extLst>
          </p:cNvPr>
          <p:cNvSpPr/>
          <p:nvPr/>
        </p:nvSpPr>
        <p:spPr>
          <a:xfrm>
            <a:off x="552783" y="3129218"/>
            <a:ext cx="3183477" cy="1912339"/>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a:latin typeface="+mj-lt"/>
              </a:rPr>
              <a:t>Scope of Part 4A determined by 'audit client’ definition</a:t>
            </a:r>
          </a:p>
          <a:p>
            <a:endParaRPr lang="en-US" sz="1600" b="1">
              <a:latin typeface="+mj-lt"/>
            </a:endParaRPr>
          </a:p>
          <a:p>
            <a:r>
              <a:rPr lang="en-US" sz="1600" b="1">
                <a:latin typeface="+mj-lt"/>
              </a:rPr>
              <a:t>Which related entities to include depends on whether a publicly traded entity</a:t>
            </a:r>
          </a:p>
        </p:txBody>
      </p:sp>
      <p:sp>
        <p:nvSpPr>
          <p:cNvPr id="9" name="Rectangle: Rounded Corners 8">
            <a:extLst>
              <a:ext uri="{FF2B5EF4-FFF2-40B4-BE49-F238E27FC236}">
                <a16:creationId xmlns:a16="http://schemas.microsoft.com/office/drawing/2014/main" id="{C75C3C24-7B73-FCAA-779E-76792C14100D}"/>
              </a:ext>
            </a:extLst>
          </p:cNvPr>
          <p:cNvSpPr/>
          <p:nvPr/>
        </p:nvSpPr>
        <p:spPr>
          <a:xfrm>
            <a:off x="8610600" y="1746467"/>
            <a:ext cx="3183476" cy="1912339"/>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a:latin typeface="+mj-lt"/>
              </a:rPr>
              <a:t>“Control” or “significant influence” fundamental in determining the classification as a related entity or not</a:t>
            </a:r>
          </a:p>
        </p:txBody>
      </p:sp>
    </p:spTree>
    <p:extLst>
      <p:ext uri="{BB962C8B-B14F-4D97-AF65-F5344CB8AC3E}">
        <p14:creationId xmlns:p14="http://schemas.microsoft.com/office/powerpoint/2010/main" val="442535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BB4D3-F026-03AC-FB0F-D8F936807C06}"/>
              </a:ext>
            </a:extLst>
          </p:cNvPr>
          <p:cNvSpPr>
            <a:spLocks noGrp="1"/>
          </p:cNvSpPr>
          <p:nvPr>
            <p:ph type="title"/>
          </p:nvPr>
        </p:nvSpPr>
        <p:spPr>
          <a:xfrm>
            <a:off x="377687" y="36374"/>
            <a:ext cx="10976113" cy="1068518"/>
          </a:xfrm>
        </p:spPr>
        <p:txBody>
          <a:bodyPr anchor="ctr">
            <a:normAutofit/>
          </a:bodyPr>
          <a:lstStyle/>
          <a:p>
            <a:pPr>
              <a:lnSpc>
                <a:spcPct val="90000"/>
              </a:lnSpc>
            </a:pPr>
            <a:r>
              <a:rPr lang="en-US" sz="4000">
                <a:latin typeface="+mj-lt"/>
              </a:rPr>
              <a:t>Control and Significant Influence</a:t>
            </a:r>
          </a:p>
        </p:txBody>
      </p:sp>
      <p:sp>
        <p:nvSpPr>
          <p:cNvPr id="3" name="Content Placeholder 2">
            <a:extLst>
              <a:ext uri="{FF2B5EF4-FFF2-40B4-BE49-F238E27FC236}">
                <a16:creationId xmlns:a16="http://schemas.microsoft.com/office/drawing/2014/main" id="{9A359332-B125-D835-827A-5E1AE28C530F}"/>
              </a:ext>
            </a:extLst>
          </p:cNvPr>
          <p:cNvSpPr>
            <a:spLocks noGrp="1"/>
          </p:cNvSpPr>
          <p:nvPr>
            <p:ph idx="1"/>
          </p:nvPr>
        </p:nvSpPr>
        <p:spPr>
          <a:xfrm>
            <a:off x="401558" y="3693091"/>
            <a:ext cx="6641175" cy="2845821"/>
          </a:xfrm>
        </p:spPr>
        <p:txBody>
          <a:bodyPr>
            <a:normAutofit fontScale="62500" lnSpcReduction="20000"/>
          </a:bodyPr>
          <a:lstStyle/>
          <a:p>
            <a:r>
              <a:rPr lang="en-US" sz="2900">
                <a:latin typeface="+mj-lt"/>
              </a:rPr>
              <a:t>Control and significant influence not defined in the Code</a:t>
            </a:r>
          </a:p>
          <a:p>
            <a:pPr marL="228600" lvl="1">
              <a:lnSpc>
                <a:spcPct val="100000"/>
              </a:lnSpc>
              <a:spcBef>
                <a:spcPts val="1000"/>
              </a:spcBef>
              <a:buFont typeface="Arial" panose="020B0604020202020204" pitchFamily="34" charset="0"/>
              <a:buChar char="•"/>
            </a:pPr>
            <a:r>
              <a:rPr lang="en-US" sz="2900">
                <a:latin typeface="+mj-lt"/>
              </a:rPr>
              <a:t>Project Team collecting jurisdictional responses to questionnaires including on control</a:t>
            </a:r>
          </a:p>
          <a:p>
            <a:pPr marL="228600" lvl="1">
              <a:lnSpc>
                <a:spcPct val="100000"/>
              </a:lnSpc>
              <a:spcBef>
                <a:spcPts val="1000"/>
              </a:spcBef>
              <a:buFont typeface="Arial" panose="020B0604020202020204" pitchFamily="34" charset="0"/>
              <a:buChar char="•"/>
            </a:pPr>
            <a:r>
              <a:rPr lang="en-US" sz="2900">
                <a:latin typeface="+mj-lt"/>
              </a:rPr>
              <a:t>Responses demonstrate jurisdictional differences in how control/significant influence determined including: </a:t>
            </a:r>
          </a:p>
          <a:p>
            <a:pPr marL="685800" lvl="2">
              <a:lnSpc>
                <a:spcPct val="100000"/>
              </a:lnSpc>
              <a:spcBef>
                <a:spcPts val="1000"/>
              </a:spcBef>
              <a:buFont typeface="Arial" panose="020B0604020202020204" pitchFamily="34" charset="0"/>
              <a:buChar char="•"/>
            </a:pPr>
            <a:r>
              <a:rPr lang="en-US" sz="2900">
                <a:latin typeface="+mj-lt"/>
              </a:rPr>
              <a:t>Applicable accounting frameworks, e.g. IFRS, FASB</a:t>
            </a:r>
          </a:p>
          <a:p>
            <a:pPr marL="685800" lvl="2">
              <a:lnSpc>
                <a:spcPct val="100000"/>
              </a:lnSpc>
              <a:spcBef>
                <a:spcPts val="1000"/>
              </a:spcBef>
              <a:buFont typeface="Arial" panose="020B0604020202020204" pitchFamily="34" charset="0"/>
              <a:buChar char="•"/>
            </a:pPr>
            <a:r>
              <a:rPr lang="en-US" sz="2900">
                <a:latin typeface="+mj-lt"/>
              </a:rPr>
              <a:t>Firm/Network policies</a:t>
            </a:r>
          </a:p>
          <a:p>
            <a:pPr marL="685800" lvl="2">
              <a:lnSpc>
                <a:spcPct val="100000"/>
              </a:lnSpc>
              <a:spcBef>
                <a:spcPts val="1000"/>
              </a:spcBef>
              <a:buFont typeface="Arial" panose="020B0604020202020204" pitchFamily="34" charset="0"/>
              <a:buChar char="•"/>
            </a:pPr>
            <a:r>
              <a:rPr lang="en-US" sz="2900">
                <a:latin typeface="+mj-lt"/>
              </a:rPr>
              <a:t>Laws and regulations</a:t>
            </a:r>
          </a:p>
          <a:p>
            <a:pPr marL="685800" lvl="2">
              <a:lnSpc>
                <a:spcPct val="100000"/>
              </a:lnSpc>
              <a:spcBef>
                <a:spcPts val="1000"/>
              </a:spcBef>
              <a:buFont typeface="Arial" panose="020B0604020202020204" pitchFamily="34" charset="0"/>
              <a:buChar char="•"/>
            </a:pPr>
            <a:r>
              <a:rPr lang="en-US" sz="2900">
                <a:latin typeface="+mj-lt"/>
              </a:rPr>
              <a:t>Ownership, e.g. majority of voting rights</a:t>
            </a:r>
          </a:p>
        </p:txBody>
      </p:sp>
      <p:sp>
        <p:nvSpPr>
          <p:cNvPr id="5" name="Slide Number Placeholder 4">
            <a:extLst>
              <a:ext uri="{FF2B5EF4-FFF2-40B4-BE49-F238E27FC236}">
                <a16:creationId xmlns:a16="http://schemas.microsoft.com/office/drawing/2014/main" id="{31C2FBEA-9914-782A-95A2-71DCA8D934C8}"/>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8</a:t>
            </a:fld>
            <a:endParaRPr lang="en-US"/>
          </a:p>
        </p:txBody>
      </p:sp>
      <p:sp>
        <p:nvSpPr>
          <p:cNvPr id="7" name="Rectangle: Rounded Corners 6">
            <a:extLst>
              <a:ext uri="{FF2B5EF4-FFF2-40B4-BE49-F238E27FC236}">
                <a16:creationId xmlns:a16="http://schemas.microsoft.com/office/drawing/2014/main" id="{3C5D3772-71E7-5E51-02AB-BEF728879EC8}"/>
              </a:ext>
            </a:extLst>
          </p:cNvPr>
          <p:cNvSpPr/>
          <p:nvPr/>
        </p:nvSpPr>
        <p:spPr>
          <a:xfrm>
            <a:off x="7077197" y="1335978"/>
            <a:ext cx="3540601" cy="2477133"/>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a:latin typeface="+mj-lt"/>
              </a:rPr>
              <a:t>Under IFRS 10:</a:t>
            </a:r>
          </a:p>
          <a:p>
            <a:pPr marL="285750" indent="-285750">
              <a:buFont typeface="Arial" panose="020B0604020202020204" pitchFamily="34" charset="0"/>
              <a:buChar char="•"/>
            </a:pPr>
            <a:r>
              <a:rPr lang="en-US" sz="1600">
                <a:latin typeface="+mj-lt"/>
              </a:rPr>
              <a:t>“Control” = power, exposure or rights to variable returns, and ability to use power to affect returns</a:t>
            </a:r>
            <a:endParaRPr lang="en-US" sz="1600" b="1">
              <a:latin typeface="+mj-lt"/>
            </a:endParaRPr>
          </a:p>
          <a:p>
            <a:pPr marL="285750" indent="-285750">
              <a:buFont typeface="Arial" panose="020B0604020202020204" pitchFamily="34" charset="0"/>
              <a:buChar char="•"/>
            </a:pPr>
            <a:r>
              <a:rPr lang="en-US" sz="1600">
                <a:latin typeface="+mj-lt"/>
              </a:rPr>
              <a:t>Examples apply above principles to Investment Schemes</a:t>
            </a:r>
          </a:p>
        </p:txBody>
      </p:sp>
      <p:sp>
        <p:nvSpPr>
          <p:cNvPr id="8" name="Rectangle: Rounded Corners 7">
            <a:extLst>
              <a:ext uri="{FF2B5EF4-FFF2-40B4-BE49-F238E27FC236}">
                <a16:creationId xmlns:a16="http://schemas.microsoft.com/office/drawing/2014/main" id="{1169B667-5089-8E58-3CAB-5009717513CA}"/>
              </a:ext>
            </a:extLst>
          </p:cNvPr>
          <p:cNvSpPr/>
          <p:nvPr/>
        </p:nvSpPr>
        <p:spPr>
          <a:xfrm>
            <a:off x="7077197" y="4061780"/>
            <a:ext cx="3540601" cy="2477132"/>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a:latin typeface="+mj-lt"/>
              </a:rPr>
              <a:t>Under IAS 28 “significant influence”:</a:t>
            </a:r>
          </a:p>
          <a:p>
            <a:pPr marL="285750" indent="-285750">
              <a:buFont typeface="Arial" panose="020B0604020202020204" pitchFamily="34" charset="0"/>
              <a:buChar char="•"/>
            </a:pPr>
            <a:r>
              <a:rPr lang="en-US" sz="1600">
                <a:latin typeface="+mj-lt"/>
              </a:rPr>
              <a:t>Power to participate in financial and operating policy decisions but is not control</a:t>
            </a:r>
            <a:endParaRPr lang="en-US" sz="1600" b="1">
              <a:latin typeface="+mj-lt"/>
            </a:endParaRPr>
          </a:p>
          <a:p>
            <a:pPr marL="285750" indent="-285750">
              <a:buFont typeface="Arial" panose="020B0604020202020204" pitchFamily="34" charset="0"/>
              <a:buChar char="•"/>
            </a:pPr>
            <a:r>
              <a:rPr lang="en-US" sz="1600">
                <a:latin typeface="+mj-lt"/>
              </a:rPr>
              <a:t>Presumed where hold 20% or more of voting power</a:t>
            </a:r>
          </a:p>
          <a:p>
            <a:pPr marL="285750" indent="-285750">
              <a:buFont typeface="Arial" panose="020B0604020202020204" pitchFamily="34" charset="0"/>
              <a:buChar char="•"/>
            </a:pPr>
            <a:endParaRPr lang="en-US" sz="1600" b="1">
              <a:latin typeface="+mj-lt"/>
            </a:endParaRPr>
          </a:p>
        </p:txBody>
      </p:sp>
      <p:sp>
        <p:nvSpPr>
          <p:cNvPr id="12" name="TextBox 11">
            <a:extLst>
              <a:ext uri="{FF2B5EF4-FFF2-40B4-BE49-F238E27FC236}">
                <a16:creationId xmlns:a16="http://schemas.microsoft.com/office/drawing/2014/main" id="{3BA7B8B4-3287-4A92-91E4-4B84F0CD8190}"/>
              </a:ext>
            </a:extLst>
          </p:cNvPr>
          <p:cNvSpPr txBox="1"/>
          <p:nvPr/>
        </p:nvSpPr>
        <p:spPr>
          <a:xfrm>
            <a:off x="3496235" y="4873214"/>
            <a:ext cx="225911" cy="1848261"/>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4" name="Rectangle: Rounded Corners 13">
            <a:extLst>
              <a:ext uri="{FF2B5EF4-FFF2-40B4-BE49-F238E27FC236}">
                <a16:creationId xmlns:a16="http://schemas.microsoft.com/office/drawing/2014/main" id="{F5C12CC6-C56D-2C95-AC1D-DC59204F3AEE}"/>
              </a:ext>
            </a:extLst>
          </p:cNvPr>
          <p:cNvSpPr/>
          <p:nvPr/>
        </p:nvSpPr>
        <p:spPr>
          <a:xfrm>
            <a:off x="609569" y="1335978"/>
            <a:ext cx="5999242" cy="2174550"/>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chemeClr val="bg1"/>
                </a:solidFill>
                <a:latin typeface="+mj-lt"/>
              </a:rPr>
              <a:t>At the March meeting, the Project Team was requested to explore further:</a:t>
            </a:r>
          </a:p>
          <a:p>
            <a:pPr marL="285750" indent="-285750">
              <a:buFont typeface="Arial" panose="020B0604020202020204" pitchFamily="34" charset="0"/>
              <a:buChar char="•"/>
            </a:pPr>
            <a:r>
              <a:rPr lang="en-US" sz="1800">
                <a:effectLst/>
                <a:latin typeface="Arial" panose="020B0604020202020204" pitchFamily="34" charset="0"/>
                <a:ea typeface="Times New Roman" panose="02020603050405020304" pitchFamily="18" charset="0"/>
              </a:rPr>
              <a:t>The control aspect of the “related entity” definition</a:t>
            </a:r>
          </a:p>
          <a:p>
            <a:pPr marL="285750" indent="-285750">
              <a:buFont typeface="Arial" panose="020B0604020202020204" pitchFamily="34" charset="0"/>
              <a:buChar char="•"/>
            </a:pPr>
            <a:r>
              <a:rPr lang="en-US" sz="1800">
                <a:effectLst/>
                <a:latin typeface="Arial" panose="020B0604020202020204" pitchFamily="34" charset="0"/>
                <a:ea typeface="Times New Roman" panose="02020603050405020304" pitchFamily="18" charset="0"/>
              </a:rPr>
              <a:t>Investment advisor’s rights and responsibilities – impact on control/significant influence </a:t>
            </a:r>
            <a:endParaRPr lang="en-US" sz="1400" b="1">
              <a:solidFill>
                <a:schemeClr val="bg1"/>
              </a:solidFill>
              <a:latin typeface="+mj-lt"/>
            </a:endParaRPr>
          </a:p>
        </p:txBody>
      </p:sp>
      <p:sp>
        <p:nvSpPr>
          <p:cNvPr id="4" name="Right Brace 3">
            <a:extLst>
              <a:ext uri="{FF2B5EF4-FFF2-40B4-BE49-F238E27FC236}">
                <a16:creationId xmlns:a16="http://schemas.microsoft.com/office/drawing/2014/main" id="{CBFC4951-60E1-854F-1AD4-28E541D50E65}"/>
              </a:ext>
            </a:extLst>
          </p:cNvPr>
          <p:cNvSpPr/>
          <p:nvPr/>
        </p:nvSpPr>
        <p:spPr>
          <a:xfrm>
            <a:off x="10617798" y="2485016"/>
            <a:ext cx="450385" cy="2845821"/>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E3E04CB7-27DD-82DB-586F-A4D798514A89}"/>
              </a:ext>
            </a:extLst>
          </p:cNvPr>
          <p:cNvSpPr txBox="1"/>
          <p:nvPr/>
        </p:nvSpPr>
        <p:spPr>
          <a:xfrm rot="5400000">
            <a:off x="10260106" y="2961044"/>
            <a:ext cx="860611" cy="151144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9" name="TextBox 8">
            <a:extLst>
              <a:ext uri="{FF2B5EF4-FFF2-40B4-BE49-F238E27FC236}">
                <a16:creationId xmlns:a16="http://schemas.microsoft.com/office/drawing/2014/main" id="{D64B7CDD-565B-79F0-00F8-F670E127D4A7}"/>
              </a:ext>
            </a:extLst>
          </p:cNvPr>
          <p:cNvSpPr txBox="1"/>
          <p:nvPr/>
        </p:nvSpPr>
        <p:spPr>
          <a:xfrm rot="5400000">
            <a:off x="10342019" y="3693891"/>
            <a:ext cx="1880398" cy="428071"/>
          </a:xfrm>
          <a:prstGeom prst="rect">
            <a:avLst/>
          </a:prstGeom>
        </p:spPr>
        <p:txBody>
          <a:bodyPr vert="horz" wrap="square" lIns="91440" tIns="45720" rIns="91440" bIns="45720" rtlCol="0" anchor="b">
            <a:normAutofit/>
          </a:bodyPr>
          <a:lstStyle/>
          <a:p>
            <a:pPr algn="l"/>
            <a:r>
              <a:rPr lang="en-US" sz="1400">
                <a:latin typeface="+mj-lt"/>
              </a:rPr>
              <a:t>Framework Example</a:t>
            </a:r>
          </a:p>
        </p:txBody>
      </p:sp>
    </p:spTree>
    <p:extLst>
      <p:ext uri="{BB962C8B-B14F-4D97-AF65-F5344CB8AC3E}">
        <p14:creationId xmlns:p14="http://schemas.microsoft.com/office/powerpoint/2010/main" val="2564737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B2BE7-66D2-0C57-EAB3-1E2C198DBC3A}"/>
              </a:ext>
            </a:extLst>
          </p:cNvPr>
          <p:cNvSpPr>
            <a:spLocks noGrp="1"/>
          </p:cNvSpPr>
          <p:nvPr>
            <p:ph type="title"/>
          </p:nvPr>
        </p:nvSpPr>
        <p:spPr>
          <a:xfrm>
            <a:off x="377687" y="36374"/>
            <a:ext cx="10976113" cy="1068518"/>
          </a:xfrm>
        </p:spPr>
        <p:txBody>
          <a:bodyPr anchor="ctr">
            <a:normAutofit/>
          </a:bodyPr>
          <a:lstStyle/>
          <a:p>
            <a:pPr>
              <a:lnSpc>
                <a:spcPct val="90000"/>
              </a:lnSpc>
            </a:pPr>
            <a:r>
              <a:rPr lang="en-US" sz="3400">
                <a:latin typeface="+mj-lt"/>
              </a:rPr>
              <a:t>Application of the Extant Code to Investment Schemes</a:t>
            </a:r>
          </a:p>
        </p:txBody>
      </p:sp>
      <p:sp>
        <p:nvSpPr>
          <p:cNvPr id="3" name="Content Placeholder 2">
            <a:extLst>
              <a:ext uri="{FF2B5EF4-FFF2-40B4-BE49-F238E27FC236}">
                <a16:creationId xmlns:a16="http://schemas.microsoft.com/office/drawing/2014/main" id="{75B3217E-50C9-9686-14A6-7DA2C5968DCB}"/>
              </a:ext>
            </a:extLst>
          </p:cNvPr>
          <p:cNvSpPr>
            <a:spLocks noGrp="1"/>
          </p:cNvSpPr>
          <p:nvPr>
            <p:ph idx="1"/>
          </p:nvPr>
        </p:nvSpPr>
        <p:spPr>
          <a:xfrm>
            <a:off x="607940" y="2632115"/>
            <a:ext cx="10976113" cy="948456"/>
          </a:xfrm>
        </p:spPr>
        <p:txBody>
          <a:bodyPr>
            <a:normAutofit/>
          </a:bodyPr>
          <a:lstStyle/>
          <a:p>
            <a:r>
              <a:rPr lang="en-US" sz="2200">
                <a:latin typeface="+mj-lt"/>
              </a:rPr>
              <a:t>The Project Team has initially focused on NAS, SRT and management responsibility:</a:t>
            </a:r>
          </a:p>
          <a:p>
            <a:pPr marL="685800" lvl="2">
              <a:lnSpc>
                <a:spcPct val="110000"/>
              </a:lnSpc>
              <a:spcBef>
                <a:spcPts val="1000"/>
              </a:spcBef>
              <a:buFont typeface="Arial" panose="020B0604020202020204" pitchFamily="34" charset="0"/>
              <a:buChar char="•"/>
            </a:pPr>
            <a:r>
              <a:rPr lang="en-US" sz="1900">
                <a:latin typeface="+mj-lt"/>
              </a:rPr>
              <a:t>The potential issues/gaps in the Code's provisions are readily identifiable and illustratable </a:t>
            </a:r>
          </a:p>
        </p:txBody>
      </p:sp>
      <p:sp>
        <p:nvSpPr>
          <p:cNvPr id="5" name="Slide Number Placeholder 4">
            <a:extLst>
              <a:ext uri="{FF2B5EF4-FFF2-40B4-BE49-F238E27FC236}">
                <a16:creationId xmlns:a16="http://schemas.microsoft.com/office/drawing/2014/main" id="{0DDA4F32-3E61-236A-F8E7-66F60FBAA903}"/>
              </a:ext>
            </a:extLst>
          </p:cNvPr>
          <p:cNvSpPr>
            <a:spLocks noGrp="1"/>
          </p:cNvSpPr>
          <p:nvPr>
            <p:ph type="sldNum" sz="quarter" idx="12"/>
          </p:nvPr>
        </p:nvSpPr>
        <p:spPr/>
        <p:txBody>
          <a:bodyPr anchor="ctr">
            <a:normAutofit/>
          </a:bodyPr>
          <a:lstStyle/>
          <a:p>
            <a:pPr>
              <a:spcAft>
                <a:spcPts val="600"/>
              </a:spcAft>
            </a:pPr>
            <a:fld id="{A68F81FF-A8B7-8E49-9D5B-3CAD5ADFEE36}" type="slidenum">
              <a:rPr lang="en-US" smtClean="0"/>
              <a:pPr>
                <a:spcAft>
                  <a:spcPts val="600"/>
                </a:spcAft>
              </a:pPr>
              <a:t>9</a:t>
            </a:fld>
            <a:endParaRPr lang="en-US"/>
          </a:p>
        </p:txBody>
      </p:sp>
      <p:sp>
        <p:nvSpPr>
          <p:cNvPr id="6" name="Rectangle: Rounded Corners 5">
            <a:extLst>
              <a:ext uri="{FF2B5EF4-FFF2-40B4-BE49-F238E27FC236}">
                <a16:creationId xmlns:a16="http://schemas.microsoft.com/office/drawing/2014/main" id="{F3B8F71E-FC37-0B76-C875-6283C3A68939}"/>
              </a:ext>
            </a:extLst>
          </p:cNvPr>
          <p:cNvSpPr/>
          <p:nvPr/>
        </p:nvSpPr>
        <p:spPr>
          <a:xfrm>
            <a:off x="677716" y="1235076"/>
            <a:ext cx="10836567" cy="1321161"/>
          </a:xfrm>
          <a:prstGeom prst="round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a:solidFill>
                  <a:schemeClr val="bg1"/>
                </a:solidFill>
                <a:latin typeface="+mj-lt"/>
              </a:rPr>
              <a:t>At the March meeting, the Project Team was requested to:</a:t>
            </a:r>
          </a:p>
          <a:p>
            <a:pPr marL="285750" indent="-285750">
              <a:buFont typeface="Arial" panose="020B0604020202020204" pitchFamily="34" charset="0"/>
              <a:buChar char="•"/>
            </a:pPr>
            <a:r>
              <a:rPr lang="en-US" sz="1800">
                <a:effectLst/>
                <a:latin typeface="Arial" panose="020B0604020202020204" pitchFamily="34" charset="0"/>
                <a:ea typeface="Times New Roman" panose="02020603050405020304" pitchFamily="18" charset="0"/>
              </a:rPr>
              <a:t>Consider whether the Code already addressed situations/structures with similar characteristics</a:t>
            </a:r>
          </a:p>
          <a:p>
            <a:pPr marL="285750" indent="-285750">
              <a:buFont typeface="Arial" panose="020B0604020202020204" pitchFamily="34" charset="0"/>
              <a:buChar char="•"/>
            </a:pPr>
            <a:r>
              <a:rPr lang="en-US">
                <a:latin typeface="Arial" panose="020B0604020202020204" pitchFamily="34" charset="0"/>
                <a:ea typeface="Times New Roman" panose="02020603050405020304" pitchFamily="18" charset="0"/>
              </a:rPr>
              <a:t>D</a:t>
            </a:r>
            <a:r>
              <a:rPr lang="en-US" sz="1800">
                <a:effectLst/>
                <a:latin typeface="Arial" panose="020B0604020202020204" pitchFamily="34" charset="0"/>
                <a:ea typeface="Times New Roman" panose="02020603050405020304" pitchFamily="18" charset="0"/>
              </a:rPr>
              <a:t>emonstrate the Code’s application to Investment Schemes and any potential independence </a:t>
            </a:r>
            <a:r>
              <a:rPr lang="en-US">
                <a:latin typeface="Arial" panose="020B0604020202020204" pitchFamily="34" charset="0"/>
                <a:ea typeface="Times New Roman" panose="02020603050405020304" pitchFamily="18" charset="0"/>
              </a:rPr>
              <a:t>gaps</a:t>
            </a:r>
            <a:endParaRPr lang="en-US" sz="1400" b="1">
              <a:solidFill>
                <a:schemeClr val="bg1"/>
              </a:solidFill>
              <a:latin typeface="+mj-lt"/>
            </a:endParaRPr>
          </a:p>
        </p:txBody>
      </p:sp>
      <p:sp>
        <p:nvSpPr>
          <p:cNvPr id="7" name="Rectangle: Rounded Corners 6">
            <a:extLst>
              <a:ext uri="{FF2B5EF4-FFF2-40B4-BE49-F238E27FC236}">
                <a16:creationId xmlns:a16="http://schemas.microsoft.com/office/drawing/2014/main" id="{2E2B699D-9AAF-DD75-3546-2D4CD04567EA}"/>
              </a:ext>
            </a:extLst>
          </p:cNvPr>
          <p:cNvSpPr/>
          <p:nvPr/>
        </p:nvSpPr>
        <p:spPr>
          <a:xfrm>
            <a:off x="4325695" y="3663166"/>
            <a:ext cx="3540601" cy="2134626"/>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chemeClr val="bg1"/>
                </a:solidFill>
                <a:latin typeface="+mj-lt"/>
              </a:rPr>
              <a:t>Third parties to Investment Schemes might not be a “related entity” or part of the “audit client” under the Code:</a:t>
            </a:r>
          </a:p>
          <a:p>
            <a:pPr marL="285750" indent="-285750">
              <a:buFont typeface="Arial" panose="020B0604020202020204" pitchFamily="34" charset="0"/>
              <a:buChar char="•"/>
            </a:pPr>
            <a:r>
              <a:rPr lang="en-US">
                <a:solidFill>
                  <a:schemeClr val="bg1"/>
                </a:solidFill>
                <a:latin typeface="+mj-lt"/>
              </a:rPr>
              <a:t>Independence evaluations could be inadequate</a:t>
            </a:r>
          </a:p>
        </p:txBody>
      </p:sp>
      <p:sp>
        <p:nvSpPr>
          <p:cNvPr id="10" name="Rectangle: Rounded Corners 9">
            <a:extLst>
              <a:ext uri="{FF2B5EF4-FFF2-40B4-BE49-F238E27FC236}">
                <a16:creationId xmlns:a16="http://schemas.microsoft.com/office/drawing/2014/main" id="{DFBE6D92-25E5-C141-04F3-2F32D1E79456}"/>
              </a:ext>
            </a:extLst>
          </p:cNvPr>
          <p:cNvSpPr/>
          <p:nvPr/>
        </p:nvSpPr>
        <p:spPr>
          <a:xfrm>
            <a:off x="626749" y="3663165"/>
            <a:ext cx="3540601" cy="2134627"/>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chemeClr val="bg1"/>
                </a:solidFill>
                <a:latin typeface="+mj-lt"/>
              </a:rPr>
              <a:t>Third parties within Investment Scheme arrangements:</a:t>
            </a:r>
          </a:p>
          <a:p>
            <a:pPr marL="285750" indent="-285750">
              <a:buFont typeface="Arial" panose="020B0604020202020204" pitchFamily="34" charset="0"/>
              <a:buChar char="•"/>
            </a:pPr>
            <a:r>
              <a:rPr lang="en-US">
                <a:latin typeface="+mj-lt"/>
              </a:rPr>
              <a:t>Might undertake managerial activities</a:t>
            </a:r>
          </a:p>
          <a:p>
            <a:pPr marL="285750" indent="-285750">
              <a:buFont typeface="Arial" panose="020B0604020202020204" pitchFamily="34" charset="0"/>
              <a:buChar char="•"/>
            </a:pPr>
            <a:endParaRPr lang="en-US" sz="1600" b="1">
              <a:latin typeface="+mj-lt"/>
            </a:endParaRPr>
          </a:p>
        </p:txBody>
      </p:sp>
      <p:sp>
        <p:nvSpPr>
          <p:cNvPr id="11" name="Rectangle: Rounded Corners 10">
            <a:extLst>
              <a:ext uri="{FF2B5EF4-FFF2-40B4-BE49-F238E27FC236}">
                <a16:creationId xmlns:a16="http://schemas.microsoft.com/office/drawing/2014/main" id="{6FA9D5F6-C60F-1C06-B228-9E47E200281C}"/>
              </a:ext>
            </a:extLst>
          </p:cNvPr>
          <p:cNvSpPr/>
          <p:nvPr/>
        </p:nvSpPr>
        <p:spPr>
          <a:xfrm>
            <a:off x="8024650" y="3658874"/>
            <a:ext cx="3540601" cy="2094063"/>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chemeClr val="bg1"/>
                </a:solidFill>
                <a:latin typeface="+mj-lt"/>
              </a:rPr>
              <a:t>Self-Review Threats resulting from services to third parties:</a:t>
            </a:r>
          </a:p>
          <a:p>
            <a:pPr marL="342900" indent="-342900">
              <a:buFont typeface="Arial" panose="020B0604020202020204" pitchFamily="34" charset="0"/>
              <a:buChar char="•"/>
            </a:pPr>
            <a:r>
              <a:rPr lang="en-US">
                <a:solidFill>
                  <a:schemeClr val="bg1"/>
                </a:solidFill>
                <a:latin typeface="+mj-lt"/>
              </a:rPr>
              <a:t>Does the Code apply consistently irrespective of structures involved</a:t>
            </a:r>
          </a:p>
        </p:txBody>
      </p:sp>
      <p:sp>
        <p:nvSpPr>
          <p:cNvPr id="4" name="Content Placeholder 2">
            <a:extLst>
              <a:ext uri="{FF2B5EF4-FFF2-40B4-BE49-F238E27FC236}">
                <a16:creationId xmlns:a16="http://schemas.microsoft.com/office/drawing/2014/main" id="{59A557EA-B3FF-4568-C241-3BE86E04917B}"/>
              </a:ext>
            </a:extLst>
          </p:cNvPr>
          <p:cNvSpPr txBox="1">
            <a:spLocks/>
          </p:cNvSpPr>
          <p:nvPr/>
        </p:nvSpPr>
        <p:spPr>
          <a:xfrm>
            <a:off x="677714" y="5871804"/>
            <a:ext cx="10976113" cy="94845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2">
              <a:lnSpc>
                <a:spcPct val="100000"/>
              </a:lnSpc>
              <a:spcBef>
                <a:spcPts val="1000"/>
              </a:spcBef>
              <a:buFont typeface="Arial" panose="020B0604020202020204" pitchFamily="34" charset="0"/>
              <a:buChar char="•"/>
            </a:pPr>
            <a:r>
              <a:rPr lang="en-US" sz="2200">
                <a:latin typeface="+mj-lt"/>
              </a:rPr>
              <a:t>Q3 – Consideration will cover other independence requirements in Part 4A (e.g., business relationships, financial interests, employment relationships)</a:t>
            </a:r>
          </a:p>
        </p:txBody>
      </p:sp>
    </p:spTree>
    <p:extLst>
      <p:ext uri="{BB962C8B-B14F-4D97-AF65-F5344CB8AC3E}">
        <p14:creationId xmlns:p14="http://schemas.microsoft.com/office/powerpoint/2010/main" val="2264179720"/>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8e2ba9e-27b9-4c48-9a8a-216353f57068">
      <Terms xmlns="http://schemas.microsoft.com/office/infopath/2007/PartnerControls"/>
    </lcf76f155ced4ddcb4097134ff3c332f>
    <TaxCatchAll xmlns="a5f5a3eb-0a2d-4d6a-9165-21ef9946a01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DD2078-4C86-4721-9438-7066A193DDDE}">
  <ds:schemaRefs>
    <ds:schemaRef ds:uri="http://purl.org/dc/elements/1.1/"/>
    <ds:schemaRef ds:uri="http://www.w3.org/XML/1998/namespace"/>
    <ds:schemaRef ds:uri="http://schemas.openxmlformats.org/package/2006/metadata/core-properties"/>
    <ds:schemaRef ds:uri="http://purl.org/dc/dcmitype/"/>
    <ds:schemaRef ds:uri="http://purl.org/dc/terms/"/>
    <ds:schemaRef ds:uri="http://schemas.microsoft.com/office/2006/documentManagement/types"/>
    <ds:schemaRef ds:uri="http://schemas.microsoft.com/office/2006/metadata/properties"/>
    <ds:schemaRef ds:uri="eb38726a-7946-4f76-ac44-168b9754c339"/>
    <ds:schemaRef ds:uri="http://schemas.microsoft.com/office/infopath/2007/PartnerControls"/>
    <ds:schemaRef ds:uri="819dfa9c-9170-4325-9981-3fca022d30da"/>
  </ds:schemaRefs>
</ds:datastoreItem>
</file>

<file path=customXml/itemProps2.xml><?xml version="1.0" encoding="utf-8"?>
<ds:datastoreItem xmlns:ds="http://schemas.openxmlformats.org/officeDocument/2006/customXml" ds:itemID="{822126C9-5992-4406-81E2-1980D4FD00D1}">
  <ds:schemaRefs>
    <ds:schemaRef ds:uri="http://schemas.microsoft.com/sharepoint/v3/contenttype/forms"/>
  </ds:schemaRefs>
</ds:datastoreItem>
</file>

<file path=customXml/itemProps3.xml><?xml version="1.0" encoding="utf-8"?>
<ds:datastoreItem xmlns:ds="http://schemas.openxmlformats.org/officeDocument/2006/customXml" ds:itemID="{7D9B3220-9A56-4FB2-8FE5-825719DCDBCB}"/>
</file>

<file path=docProps/app.xml><?xml version="1.0" encoding="utf-8"?>
<Properties xmlns="http://schemas.openxmlformats.org/officeDocument/2006/extended-properties" xmlns:vt="http://schemas.openxmlformats.org/officeDocument/2006/docPropsVTypes">
  <Template/>
  <TotalTime>0</TotalTime>
  <Words>2151</Words>
  <Application>Microsoft Office PowerPoint</Application>
  <PresentationFormat>Widescreen</PresentationFormat>
  <Paragraphs>229</Paragraphs>
  <Slides>26</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Courier New</vt:lpstr>
      <vt:lpstr>Product Sans Light</vt:lpstr>
      <vt:lpstr>Product Sans Thin</vt:lpstr>
      <vt:lpstr>System Font Regular</vt:lpstr>
      <vt:lpstr>Wingdings</vt:lpstr>
      <vt:lpstr>Custom Design</vt:lpstr>
      <vt:lpstr>PowerPoint Presentation</vt:lpstr>
      <vt:lpstr>Agenda</vt:lpstr>
      <vt:lpstr>Q2 Activities</vt:lpstr>
      <vt:lpstr>Q2 Activities – NSS Report Back</vt:lpstr>
      <vt:lpstr>Global Investment Scheme Overview</vt:lpstr>
      <vt:lpstr>Application of the Extant Code</vt:lpstr>
      <vt:lpstr>Audit Client and Related Entities</vt:lpstr>
      <vt:lpstr>Control and Significant Influence</vt:lpstr>
      <vt:lpstr>Application of the Extant Code to Investment Schemes</vt:lpstr>
      <vt:lpstr>Technology-related Revisions to the Code</vt:lpstr>
      <vt:lpstr>Application of the Extant Code to Services Provided to a Third Party</vt:lpstr>
      <vt:lpstr>Application of the Conceptual Framework</vt:lpstr>
      <vt:lpstr>PowerPoint Presentation</vt:lpstr>
      <vt:lpstr>Jurisdictional Response to Independence</vt:lpstr>
      <vt:lpstr>Legal Structures of Funds</vt:lpstr>
      <vt:lpstr>Control / Significant Influence</vt:lpstr>
      <vt:lpstr>Auditor Independence</vt:lpstr>
      <vt:lpstr>Other</vt:lpstr>
      <vt:lpstr>PowerPoint Presentation</vt:lpstr>
      <vt:lpstr>Next Steps &amp; Preliminary Options</vt:lpstr>
      <vt:lpstr>Next steps</vt:lpstr>
      <vt:lpstr>What is the problem?</vt:lpstr>
      <vt:lpstr>Preliminary Options </vt:lpstr>
      <vt:lpstr>Preliminary Options (cont’d) </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Jeanne Viljoen</cp:lastModifiedBy>
  <cp:revision>1</cp:revision>
  <cp:lastPrinted>2024-06-06T16:07:35Z</cp:lastPrinted>
  <dcterms:created xsi:type="dcterms:W3CDTF">2018-10-18T19:25:41Z</dcterms:created>
  <dcterms:modified xsi:type="dcterms:W3CDTF">2024-06-10T12:57:16Z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5861800.00000000</vt:lpwstr>
  </property>
  <property fmtid="{D5CDD505-2E9C-101B-9397-08002B2CF9AE}" pid="3" name="ContentTypeId">
    <vt:lpwstr>0x010100B5070AA681E7D548B8B494A836FA7E69</vt:lpwstr>
  </property>
  <property fmtid="{D5CDD505-2E9C-101B-9397-08002B2CF9AE}" pid="4" name="MediaServiceImageTags">
    <vt:lpwstr/>
  </property>
</Properties>
</file>