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ink/ink4.xml" ContentType="application/inkml+xml"/>
  <Override PartName="/ppt/ink/ink5.xml" ContentType="application/inkml+xml"/>
  <Override PartName="/ppt/ink/ink6.xml" ContentType="application/inkml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4"/>
    <p:sldMasterId id="2147483975" r:id="rId5"/>
    <p:sldMasterId id="2147484124" r:id="rId6"/>
    <p:sldMasterId id="2147484159" r:id="rId7"/>
    <p:sldMasterId id="2147484181" r:id="rId8"/>
    <p:sldMasterId id="2147484197" r:id="rId9"/>
  </p:sldMasterIdLst>
  <p:notesMasterIdLst>
    <p:notesMasterId r:id="rId19"/>
  </p:notesMasterIdLst>
  <p:handoutMasterIdLst>
    <p:handoutMasterId r:id="rId20"/>
  </p:handoutMasterIdLst>
  <p:sldIdLst>
    <p:sldId id="1033" r:id="rId10"/>
    <p:sldId id="2147472072" r:id="rId11"/>
    <p:sldId id="2147472066" r:id="rId12"/>
    <p:sldId id="2147472070" r:id="rId13"/>
    <p:sldId id="2147472074" r:id="rId14"/>
    <p:sldId id="2147472073" r:id="rId15"/>
    <p:sldId id="2147472076" r:id="rId16"/>
    <p:sldId id="1193" r:id="rId17"/>
    <p:sldId id="277" r:id="rId18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ABB731-887E-C94D-23D0-92A02692FA0F}" name="Tom Seidenstein" initials="TS" userId="S::TomSeidenstein@iaasb.org::0a71646e-4534-45a3-882c-c3b5a8833ce8" providerId="AD"/>
  <p188:author id="{8F69CC63-70F9-B92E-B0AA-D68B2FB5D2AB}" name="Gabriela Figueiredo Dias" initials="GFD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E43C9A97-DE88-F3C9-1145-31F123EC5CDD}" name="James Gunn" initials="JG" userId="S::jamesgunn@profstds.org::2535e6c0-affd-4ca8-be7d-584c1ac14a2c" providerId="AD"/>
  <p188:author id="{FE8B5C9F-7B18-B143-6551-47BF86F7ED3A}" name="Geoff Kwan" initials="GK" userId="S::GeoffKwan@ethicsboard.org::c3a5c4b8-7020-4697-b49e-ebe9f60812c0" providerId="AD"/>
  <p188:author id="{A4201BBD-D233-70A5-3DB8-D643FB89FF8B}" name="Willie Botha" initials="WB" userId="S::WillieBotha@iaasb.org::1d64e684-352d-424c-a1f4-5d6d7c4ec44b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Tom Seidenstein" initials="TS" lastIdx="9" clrIdx="6">
    <p:extLst>
      <p:ext uri="{19B8F6BF-5375-455C-9EA6-DF929625EA0E}">
        <p15:presenceInfo xmlns:p15="http://schemas.microsoft.com/office/powerpoint/2012/main" userId="S::TomSeidenstein@iaasb.org::0a71646e-4534-45a3-882c-c3b5a8833ce8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Willie Botha" initials="WB" lastIdx="4" clrIdx="7">
    <p:extLst>
      <p:ext uri="{19B8F6BF-5375-455C-9EA6-DF929625EA0E}">
        <p15:presenceInfo xmlns:p15="http://schemas.microsoft.com/office/powerpoint/2012/main" userId="S::WillieBotha@iaasb.org::1d64e684-352d-424c-a1f4-5d6d7c4ec44b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010"/>
    <a:srgbClr val="00AA55"/>
    <a:srgbClr val="0B5494"/>
    <a:srgbClr val="289DD8"/>
    <a:srgbClr val="E65722"/>
    <a:srgbClr val="4A4A4A"/>
    <a:srgbClr val="838383"/>
    <a:srgbClr val="F2F2F2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E541F1-DEB4-4B8A-8D4A-62BF13FD4068}" v="8" dt="2024-06-05T17:45:00.1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92" autoAdjust="0"/>
  </p:normalViewPr>
  <p:slideViewPr>
    <p:cSldViewPr snapToGrid="0">
      <p:cViewPr varScale="1">
        <p:scale>
          <a:sx n="97" d="100"/>
          <a:sy n="97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EDAC46-95B6-41FB-9C23-0B8DF6EFEE5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753BB2-15F6-4900-AE56-17E278E4A6BC}">
      <dgm:prSet phldrT="[Text]"/>
      <dgm:spPr>
        <a:solidFill>
          <a:srgbClr val="0B5494"/>
        </a:solidFill>
      </dgm:spPr>
      <dgm:t>
        <a:bodyPr/>
        <a:lstStyle/>
        <a:p>
          <a:r>
            <a:rPr lang="en-US" dirty="0">
              <a:latin typeface="+mj-lt"/>
            </a:rPr>
            <a:t>Commends the profession-agnostic and framework-neutral approach</a:t>
          </a:r>
          <a:endParaRPr lang="en-US" dirty="0"/>
        </a:p>
      </dgm:t>
    </dgm:pt>
    <dgm:pt modelId="{04F9A3CF-E819-4476-B38D-61114CFC0F44}" type="parTrans" cxnId="{B47996E1-53E6-4A3C-8E20-D354BA038C2D}">
      <dgm:prSet/>
      <dgm:spPr/>
      <dgm:t>
        <a:bodyPr/>
        <a:lstStyle/>
        <a:p>
          <a:endParaRPr lang="en-US"/>
        </a:p>
      </dgm:t>
    </dgm:pt>
    <dgm:pt modelId="{8A8AB9CA-E54B-4B92-BB51-8B1D6ACD5BB0}" type="sibTrans" cxnId="{B47996E1-53E6-4A3C-8E20-D354BA038C2D}">
      <dgm:prSet/>
      <dgm:spPr/>
      <dgm:t>
        <a:bodyPr/>
        <a:lstStyle/>
        <a:p>
          <a:endParaRPr lang="en-US"/>
        </a:p>
      </dgm:t>
    </dgm:pt>
    <dgm:pt modelId="{B65AFE9E-9D11-4143-A7CC-6B6B5CBCDF10}">
      <dgm:prSet phldrT="[Text]"/>
      <dgm:spPr>
        <a:ln>
          <a:solidFill>
            <a:srgbClr val="00AA55"/>
          </a:solidFill>
        </a:ln>
      </dgm:spPr>
      <dgm:t>
        <a:bodyPr/>
        <a:lstStyle/>
        <a:p>
          <a:r>
            <a:rPr lang="en-US" dirty="0">
              <a:latin typeface="+mj-lt"/>
            </a:rPr>
            <a:t>Suggested refinements to address competencies, some terminology, and organizational models</a:t>
          </a:r>
          <a:endParaRPr lang="en-US" dirty="0"/>
        </a:p>
      </dgm:t>
    </dgm:pt>
    <dgm:pt modelId="{EF84D4CA-3B7B-4F40-BF0F-1C266559E4C0}" type="parTrans" cxnId="{7D81DC6F-5FF4-4B97-91BC-CDC9E85B182E}">
      <dgm:prSet/>
      <dgm:spPr/>
      <dgm:t>
        <a:bodyPr/>
        <a:lstStyle/>
        <a:p>
          <a:endParaRPr lang="en-US"/>
        </a:p>
      </dgm:t>
    </dgm:pt>
    <dgm:pt modelId="{9343A27C-AAFD-4902-87B6-8ED849848E2A}" type="sibTrans" cxnId="{7D81DC6F-5FF4-4B97-91BC-CDC9E85B182E}">
      <dgm:prSet/>
      <dgm:spPr/>
      <dgm:t>
        <a:bodyPr/>
        <a:lstStyle/>
        <a:p>
          <a:endParaRPr lang="en-US"/>
        </a:p>
      </dgm:t>
    </dgm:pt>
    <dgm:pt modelId="{C23BDC6D-9AB2-4BB1-9E5B-D36847353142}">
      <dgm:prSet phldrT="[Text]" custT="1"/>
      <dgm:spPr>
        <a:solidFill>
          <a:srgbClr val="E65722"/>
        </a:solidFill>
        <a:ln w="12700" cap="flat" cmpd="sng" algn="ctr">
          <a:solidFill>
            <a:srgbClr val="00AA55"/>
          </a:solidFill>
          <a:prstDash val="solid"/>
          <a:miter lim="800000"/>
        </a:ln>
        <a:effectLst/>
      </dgm:spPr>
      <dgm:t>
        <a:bodyPr spcFirstLastPara="0" vert="horz" wrap="square" lIns="72390" tIns="72390" rIns="72390" bIns="72390" numCol="1" spcCol="1270" anchor="ctr" anchorCtr="0"/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Suggest consideration and recognition of other codes of practice</a:t>
          </a:r>
        </a:p>
      </dgm:t>
    </dgm:pt>
    <dgm:pt modelId="{BD4B4DC1-DF20-42B6-B69E-697929363BB8}" type="parTrans" cxnId="{5A326360-4BB1-422F-A3B7-241E888F3424}">
      <dgm:prSet/>
      <dgm:spPr/>
      <dgm:t>
        <a:bodyPr/>
        <a:lstStyle/>
        <a:p>
          <a:endParaRPr lang="en-US"/>
        </a:p>
      </dgm:t>
    </dgm:pt>
    <dgm:pt modelId="{C20D030A-A446-4739-BD76-040CDA444598}" type="sibTrans" cxnId="{5A326360-4BB1-422F-A3B7-241E888F3424}">
      <dgm:prSet/>
      <dgm:spPr/>
      <dgm:t>
        <a:bodyPr/>
        <a:lstStyle/>
        <a:p>
          <a:endParaRPr lang="en-US"/>
        </a:p>
      </dgm:t>
    </dgm:pt>
    <dgm:pt modelId="{583B5016-DBDA-47BA-AF12-C8D6BA36E6A9}">
      <dgm:prSet phldrT="[Text]"/>
      <dgm:spPr>
        <a:solidFill>
          <a:srgbClr val="289DD8"/>
        </a:solidFill>
      </dgm:spPr>
      <dgm:t>
        <a:bodyPr/>
        <a:lstStyle/>
        <a:p>
          <a:r>
            <a:rPr lang="en-US" dirty="0">
              <a:latin typeface="+mj-lt"/>
            </a:rPr>
            <a:t>Agree with Sections 5406 and 5407 with suggested refinements</a:t>
          </a:r>
          <a:endParaRPr lang="en-US" dirty="0"/>
        </a:p>
      </dgm:t>
    </dgm:pt>
    <dgm:pt modelId="{5192C2EA-D3C1-467E-AF37-376F21501C99}" type="parTrans" cxnId="{FCA95320-A2D3-4DEA-8342-6691BC51F29C}">
      <dgm:prSet/>
      <dgm:spPr/>
      <dgm:t>
        <a:bodyPr/>
        <a:lstStyle/>
        <a:p>
          <a:endParaRPr lang="en-US"/>
        </a:p>
      </dgm:t>
    </dgm:pt>
    <dgm:pt modelId="{D14BECAC-256C-4356-9F48-DF36A351F51E}" type="sibTrans" cxnId="{FCA95320-A2D3-4DEA-8342-6691BC51F29C}">
      <dgm:prSet/>
      <dgm:spPr/>
      <dgm:t>
        <a:bodyPr/>
        <a:lstStyle/>
        <a:p>
          <a:endParaRPr lang="en-US"/>
        </a:p>
      </dgm:t>
    </dgm:pt>
    <dgm:pt modelId="{92FDF2E8-60D0-4CF9-80C0-B7BE4479CCD7}">
      <dgm:prSet phldrT="[Text]" custT="1"/>
      <dgm:spPr>
        <a:solidFill>
          <a:srgbClr val="0B5494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72390" tIns="72390" rIns="72390" bIns="72390" numCol="1" spcCol="1270" anchor="ctr" anchorCtr="0"/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Agree with the approach to NAS (regarded as similar to IAF approach)</a:t>
          </a:r>
        </a:p>
      </dgm:t>
    </dgm:pt>
    <dgm:pt modelId="{C98B4C09-96ED-4C28-A167-F5CE988AB4AE}" type="parTrans" cxnId="{25117614-298B-49A4-A49C-ED6282340360}">
      <dgm:prSet/>
      <dgm:spPr/>
      <dgm:t>
        <a:bodyPr/>
        <a:lstStyle/>
        <a:p>
          <a:endParaRPr lang="en-US"/>
        </a:p>
      </dgm:t>
    </dgm:pt>
    <dgm:pt modelId="{29C9EE73-1F26-41CF-8E0E-559909D8E806}" type="sibTrans" cxnId="{25117614-298B-49A4-A49C-ED6282340360}">
      <dgm:prSet/>
      <dgm:spPr/>
      <dgm:t>
        <a:bodyPr/>
        <a:lstStyle/>
        <a:p>
          <a:endParaRPr lang="en-US"/>
        </a:p>
      </dgm:t>
    </dgm:pt>
    <dgm:pt modelId="{F8F77762-4105-49A0-9E9B-A7D3C7741EA3}" type="pres">
      <dgm:prSet presAssocID="{D6EDAC46-95B6-41FB-9C23-0B8DF6EFEE56}" presName="diagram" presStyleCnt="0">
        <dgm:presLayoutVars>
          <dgm:dir/>
          <dgm:resizeHandles val="exact"/>
        </dgm:presLayoutVars>
      </dgm:prSet>
      <dgm:spPr/>
    </dgm:pt>
    <dgm:pt modelId="{9502224C-C2EB-49F7-819F-E136C4BF3CC8}" type="pres">
      <dgm:prSet presAssocID="{5B753BB2-15F6-4900-AE56-17E278E4A6BC}" presName="node" presStyleLbl="node1" presStyleIdx="0" presStyleCnt="5">
        <dgm:presLayoutVars>
          <dgm:bulletEnabled val="1"/>
        </dgm:presLayoutVars>
      </dgm:prSet>
      <dgm:spPr/>
    </dgm:pt>
    <dgm:pt modelId="{F9C476FE-F692-4629-AF36-E988C70BCCE7}" type="pres">
      <dgm:prSet presAssocID="{8A8AB9CA-E54B-4B92-BB51-8B1D6ACD5BB0}" presName="sibTrans" presStyleCnt="0"/>
      <dgm:spPr/>
    </dgm:pt>
    <dgm:pt modelId="{09A12D3D-FF25-4BD6-95D6-D9D9B181B5CC}" type="pres">
      <dgm:prSet presAssocID="{B65AFE9E-9D11-4143-A7CC-6B6B5CBCDF10}" presName="node" presStyleLbl="node1" presStyleIdx="1" presStyleCnt="5">
        <dgm:presLayoutVars>
          <dgm:bulletEnabled val="1"/>
        </dgm:presLayoutVars>
      </dgm:prSet>
      <dgm:spPr/>
    </dgm:pt>
    <dgm:pt modelId="{3EF90043-AFE5-434C-AB55-E2EA48B95D0B}" type="pres">
      <dgm:prSet presAssocID="{9343A27C-AAFD-4902-87B6-8ED849848E2A}" presName="sibTrans" presStyleCnt="0"/>
      <dgm:spPr/>
    </dgm:pt>
    <dgm:pt modelId="{83F904DF-376E-4041-AA26-45B9EC208DA5}" type="pres">
      <dgm:prSet presAssocID="{C23BDC6D-9AB2-4BB1-9E5B-D36847353142}" presName="node" presStyleLbl="node1" presStyleIdx="2" presStyleCnt="5" custLinFactNeighborX="856" custLinFactNeighborY="-1741">
        <dgm:presLayoutVars>
          <dgm:bulletEnabled val="1"/>
        </dgm:presLayoutVars>
      </dgm:prSet>
      <dgm:spPr>
        <a:xfrm>
          <a:off x="488803" y="1868709"/>
          <a:ext cx="2707794" cy="1624676"/>
        </a:xfrm>
        <a:prstGeom prst="rect">
          <a:avLst/>
        </a:prstGeom>
      </dgm:spPr>
    </dgm:pt>
    <dgm:pt modelId="{BFDE7A93-20D3-4206-A409-D4A0D8C29870}" type="pres">
      <dgm:prSet presAssocID="{C20D030A-A446-4739-BD76-040CDA444598}" presName="sibTrans" presStyleCnt="0"/>
      <dgm:spPr/>
    </dgm:pt>
    <dgm:pt modelId="{C406B64E-0ABE-4177-914A-77FA369E8C47}" type="pres">
      <dgm:prSet presAssocID="{583B5016-DBDA-47BA-AF12-C8D6BA36E6A9}" presName="node" presStyleLbl="node1" presStyleIdx="3" presStyleCnt="5">
        <dgm:presLayoutVars>
          <dgm:bulletEnabled val="1"/>
        </dgm:presLayoutVars>
      </dgm:prSet>
      <dgm:spPr/>
    </dgm:pt>
    <dgm:pt modelId="{58229613-C479-4B60-95DF-F1939DD715DB}" type="pres">
      <dgm:prSet presAssocID="{D14BECAC-256C-4356-9F48-DF36A351F51E}" presName="sibTrans" presStyleCnt="0"/>
      <dgm:spPr/>
    </dgm:pt>
    <dgm:pt modelId="{13F010C0-1A06-4CF5-A4B8-5E6619514BA7}" type="pres">
      <dgm:prSet presAssocID="{92FDF2E8-60D0-4CF9-80C0-B7BE4479CCD7}" presName="node" presStyleLbl="node1" presStyleIdx="4" presStyleCnt="5">
        <dgm:presLayoutVars>
          <dgm:bulletEnabled val="1"/>
        </dgm:presLayoutVars>
      </dgm:prSet>
      <dgm:spPr>
        <a:xfrm>
          <a:off x="1954911" y="3792451"/>
          <a:ext cx="2707794" cy="1624676"/>
        </a:xfrm>
        <a:prstGeom prst="rect">
          <a:avLst/>
        </a:prstGeom>
      </dgm:spPr>
    </dgm:pt>
  </dgm:ptLst>
  <dgm:cxnLst>
    <dgm:cxn modelId="{25117614-298B-49A4-A49C-ED6282340360}" srcId="{D6EDAC46-95B6-41FB-9C23-0B8DF6EFEE56}" destId="{92FDF2E8-60D0-4CF9-80C0-B7BE4479CCD7}" srcOrd="4" destOrd="0" parTransId="{C98B4C09-96ED-4C28-A167-F5CE988AB4AE}" sibTransId="{29C9EE73-1F26-41CF-8E0E-559909D8E806}"/>
    <dgm:cxn modelId="{FCA95320-A2D3-4DEA-8342-6691BC51F29C}" srcId="{D6EDAC46-95B6-41FB-9C23-0B8DF6EFEE56}" destId="{583B5016-DBDA-47BA-AF12-C8D6BA36E6A9}" srcOrd="3" destOrd="0" parTransId="{5192C2EA-D3C1-467E-AF37-376F21501C99}" sibTransId="{D14BECAC-256C-4356-9F48-DF36A351F51E}"/>
    <dgm:cxn modelId="{0D138840-ADD8-43EF-B0A2-BFC74ADCFB3F}" type="presOf" srcId="{583B5016-DBDA-47BA-AF12-C8D6BA36E6A9}" destId="{C406B64E-0ABE-4177-914A-77FA369E8C47}" srcOrd="0" destOrd="0" presId="urn:microsoft.com/office/officeart/2005/8/layout/default"/>
    <dgm:cxn modelId="{5A326360-4BB1-422F-A3B7-241E888F3424}" srcId="{D6EDAC46-95B6-41FB-9C23-0B8DF6EFEE56}" destId="{C23BDC6D-9AB2-4BB1-9E5B-D36847353142}" srcOrd="2" destOrd="0" parTransId="{BD4B4DC1-DF20-42B6-B69E-697929363BB8}" sibTransId="{C20D030A-A446-4739-BD76-040CDA444598}"/>
    <dgm:cxn modelId="{7D81DC6F-5FF4-4B97-91BC-CDC9E85B182E}" srcId="{D6EDAC46-95B6-41FB-9C23-0B8DF6EFEE56}" destId="{B65AFE9E-9D11-4143-A7CC-6B6B5CBCDF10}" srcOrd="1" destOrd="0" parTransId="{EF84D4CA-3B7B-4F40-BF0F-1C266559E4C0}" sibTransId="{9343A27C-AAFD-4902-87B6-8ED849848E2A}"/>
    <dgm:cxn modelId="{E80B167C-5EBE-46B1-B4DF-9FD40ED1B2DC}" type="presOf" srcId="{92FDF2E8-60D0-4CF9-80C0-B7BE4479CCD7}" destId="{13F010C0-1A06-4CF5-A4B8-5E6619514BA7}" srcOrd="0" destOrd="0" presId="urn:microsoft.com/office/officeart/2005/8/layout/default"/>
    <dgm:cxn modelId="{D1383B90-A885-460B-9FF5-60C6B8B8AE92}" type="presOf" srcId="{C23BDC6D-9AB2-4BB1-9E5B-D36847353142}" destId="{83F904DF-376E-4041-AA26-45B9EC208DA5}" srcOrd="0" destOrd="0" presId="urn:microsoft.com/office/officeart/2005/8/layout/default"/>
    <dgm:cxn modelId="{203F8DB7-FDA3-4043-81B2-F37D0DB6E5BC}" type="presOf" srcId="{5B753BB2-15F6-4900-AE56-17E278E4A6BC}" destId="{9502224C-C2EB-49F7-819F-E136C4BF3CC8}" srcOrd="0" destOrd="0" presId="urn:microsoft.com/office/officeart/2005/8/layout/default"/>
    <dgm:cxn modelId="{EE01B6C3-9392-4F31-B967-3D11A5912E28}" type="presOf" srcId="{B65AFE9E-9D11-4143-A7CC-6B6B5CBCDF10}" destId="{09A12D3D-FF25-4BD6-95D6-D9D9B181B5CC}" srcOrd="0" destOrd="0" presId="urn:microsoft.com/office/officeart/2005/8/layout/default"/>
    <dgm:cxn modelId="{461ED1D0-E2E4-4215-A93E-D37B4D1FF830}" type="presOf" srcId="{D6EDAC46-95B6-41FB-9C23-0B8DF6EFEE56}" destId="{F8F77762-4105-49A0-9E9B-A7D3C7741EA3}" srcOrd="0" destOrd="0" presId="urn:microsoft.com/office/officeart/2005/8/layout/default"/>
    <dgm:cxn modelId="{B47996E1-53E6-4A3C-8E20-D354BA038C2D}" srcId="{D6EDAC46-95B6-41FB-9C23-0B8DF6EFEE56}" destId="{5B753BB2-15F6-4900-AE56-17E278E4A6BC}" srcOrd="0" destOrd="0" parTransId="{04F9A3CF-E819-4476-B38D-61114CFC0F44}" sibTransId="{8A8AB9CA-E54B-4B92-BB51-8B1D6ACD5BB0}"/>
    <dgm:cxn modelId="{EB509992-9BAD-44C4-9E76-746AA586EC3D}" type="presParOf" srcId="{F8F77762-4105-49A0-9E9B-A7D3C7741EA3}" destId="{9502224C-C2EB-49F7-819F-E136C4BF3CC8}" srcOrd="0" destOrd="0" presId="urn:microsoft.com/office/officeart/2005/8/layout/default"/>
    <dgm:cxn modelId="{E6E8CE7A-24DA-4C17-BA7F-248A352EB551}" type="presParOf" srcId="{F8F77762-4105-49A0-9E9B-A7D3C7741EA3}" destId="{F9C476FE-F692-4629-AF36-E988C70BCCE7}" srcOrd="1" destOrd="0" presId="urn:microsoft.com/office/officeart/2005/8/layout/default"/>
    <dgm:cxn modelId="{D973C80B-0616-4F80-AF2D-1DCA4C9F34CB}" type="presParOf" srcId="{F8F77762-4105-49A0-9E9B-A7D3C7741EA3}" destId="{09A12D3D-FF25-4BD6-95D6-D9D9B181B5CC}" srcOrd="2" destOrd="0" presId="urn:microsoft.com/office/officeart/2005/8/layout/default"/>
    <dgm:cxn modelId="{BB733DF3-2B61-42D1-A82E-D6611F3D711F}" type="presParOf" srcId="{F8F77762-4105-49A0-9E9B-A7D3C7741EA3}" destId="{3EF90043-AFE5-434C-AB55-E2EA48B95D0B}" srcOrd="3" destOrd="0" presId="urn:microsoft.com/office/officeart/2005/8/layout/default"/>
    <dgm:cxn modelId="{2C8C0080-1C8B-4ABC-92A1-5F3A591132A0}" type="presParOf" srcId="{F8F77762-4105-49A0-9E9B-A7D3C7741EA3}" destId="{83F904DF-376E-4041-AA26-45B9EC208DA5}" srcOrd="4" destOrd="0" presId="urn:microsoft.com/office/officeart/2005/8/layout/default"/>
    <dgm:cxn modelId="{41A41AF3-8A42-4338-9D93-B70923A46651}" type="presParOf" srcId="{F8F77762-4105-49A0-9E9B-A7D3C7741EA3}" destId="{BFDE7A93-20D3-4206-A409-D4A0D8C29870}" srcOrd="5" destOrd="0" presId="urn:microsoft.com/office/officeart/2005/8/layout/default"/>
    <dgm:cxn modelId="{9DC1F2E1-981D-4883-AF44-A44EA91A83B8}" type="presParOf" srcId="{F8F77762-4105-49A0-9E9B-A7D3C7741EA3}" destId="{C406B64E-0ABE-4177-914A-77FA369E8C47}" srcOrd="6" destOrd="0" presId="urn:microsoft.com/office/officeart/2005/8/layout/default"/>
    <dgm:cxn modelId="{05F2A71D-086D-4027-9C56-A4F3F88D3ACC}" type="presParOf" srcId="{F8F77762-4105-49A0-9E9B-A7D3C7741EA3}" destId="{58229613-C479-4B60-95DF-F1939DD715DB}" srcOrd="7" destOrd="0" presId="urn:microsoft.com/office/officeart/2005/8/layout/default"/>
    <dgm:cxn modelId="{45B9EB56-1CE7-4001-B7EF-8C1A4264D309}" type="presParOf" srcId="{F8F77762-4105-49A0-9E9B-A7D3C7741EA3}" destId="{13F010C0-1A06-4CF5-A4B8-5E6619514BA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02224C-C2EB-49F7-819F-E136C4BF3CC8}">
      <dsp:nvSpPr>
        <dsp:cNvPr id="0" name=""/>
        <dsp:cNvSpPr/>
      </dsp:nvSpPr>
      <dsp:spPr>
        <a:xfrm>
          <a:off x="416141" y="1168"/>
          <a:ext cx="1713014" cy="1027808"/>
        </a:xfrm>
        <a:prstGeom prst="rect">
          <a:avLst/>
        </a:prstGeom>
        <a:solidFill>
          <a:srgbClr val="0B549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+mj-lt"/>
            </a:rPr>
            <a:t>Commends the profession-agnostic and framework-neutral approach</a:t>
          </a:r>
          <a:endParaRPr lang="en-US" sz="1200" kern="1200" dirty="0"/>
        </a:p>
      </dsp:txBody>
      <dsp:txXfrm>
        <a:off x="416141" y="1168"/>
        <a:ext cx="1713014" cy="1027808"/>
      </dsp:txXfrm>
    </dsp:sp>
    <dsp:sp modelId="{09A12D3D-FF25-4BD6-95D6-D9D9B181B5CC}">
      <dsp:nvSpPr>
        <dsp:cNvPr id="0" name=""/>
        <dsp:cNvSpPr/>
      </dsp:nvSpPr>
      <dsp:spPr>
        <a:xfrm>
          <a:off x="2300456" y="1168"/>
          <a:ext cx="1713014" cy="10278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AA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+mj-lt"/>
            </a:rPr>
            <a:t>Suggested refinements to address competencies, some terminology, and organizational models</a:t>
          </a:r>
          <a:endParaRPr lang="en-US" sz="1200" kern="1200" dirty="0"/>
        </a:p>
      </dsp:txBody>
      <dsp:txXfrm>
        <a:off x="2300456" y="1168"/>
        <a:ext cx="1713014" cy="1027808"/>
      </dsp:txXfrm>
    </dsp:sp>
    <dsp:sp modelId="{83F904DF-376E-4041-AA26-45B9EC208DA5}">
      <dsp:nvSpPr>
        <dsp:cNvPr id="0" name=""/>
        <dsp:cNvSpPr/>
      </dsp:nvSpPr>
      <dsp:spPr>
        <a:xfrm>
          <a:off x="430804" y="1182384"/>
          <a:ext cx="1713014" cy="1027808"/>
        </a:xfrm>
        <a:prstGeom prst="rect">
          <a:avLst/>
        </a:prstGeom>
        <a:solidFill>
          <a:srgbClr val="E65722"/>
        </a:solidFill>
        <a:ln w="12700" cap="flat" cmpd="sng" algn="ctr">
          <a:solidFill>
            <a:srgbClr val="00AA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Suggest consideration and recognition of other codes of practice</a:t>
          </a:r>
        </a:p>
      </dsp:txBody>
      <dsp:txXfrm>
        <a:off x="430804" y="1182384"/>
        <a:ext cx="1713014" cy="1027808"/>
      </dsp:txXfrm>
    </dsp:sp>
    <dsp:sp modelId="{C406B64E-0ABE-4177-914A-77FA369E8C47}">
      <dsp:nvSpPr>
        <dsp:cNvPr id="0" name=""/>
        <dsp:cNvSpPr/>
      </dsp:nvSpPr>
      <dsp:spPr>
        <a:xfrm>
          <a:off x="2300456" y="1200278"/>
          <a:ext cx="1713014" cy="1027808"/>
        </a:xfrm>
        <a:prstGeom prst="rect">
          <a:avLst/>
        </a:prstGeom>
        <a:solidFill>
          <a:srgbClr val="289D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latin typeface="+mj-lt"/>
            </a:rPr>
            <a:t>Agree with Sections 5406 and 5407 with suggested refinements</a:t>
          </a:r>
          <a:endParaRPr lang="en-US" sz="1200" kern="1200" dirty="0"/>
        </a:p>
      </dsp:txBody>
      <dsp:txXfrm>
        <a:off x="2300456" y="1200278"/>
        <a:ext cx="1713014" cy="1027808"/>
      </dsp:txXfrm>
    </dsp:sp>
    <dsp:sp modelId="{13F010C0-1A06-4CF5-A4B8-5E6619514BA7}">
      <dsp:nvSpPr>
        <dsp:cNvPr id="0" name=""/>
        <dsp:cNvSpPr/>
      </dsp:nvSpPr>
      <dsp:spPr>
        <a:xfrm>
          <a:off x="1358298" y="2399388"/>
          <a:ext cx="1713014" cy="1027808"/>
        </a:xfrm>
        <a:prstGeom prst="rect">
          <a:avLst/>
        </a:prstGeom>
        <a:solidFill>
          <a:srgbClr val="0B5494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Agree with the approach to NAS (regarded as similar to IAF approach)</a:t>
          </a:r>
        </a:p>
      </dsp:txBody>
      <dsp:txXfrm>
        <a:off x="1358298" y="2399388"/>
        <a:ext cx="1713014" cy="10278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AEF6E0-84A5-481A-9BB9-229BBCD88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0E5102-2B99-41D1-99AA-B88A866D98A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E2C83-A51F-43CF-A35A-EA7EFC976D91}" type="datetimeFigureOut">
              <a:rPr lang="en-US" smtClean="0"/>
              <a:t>6/5/2024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290A10-074D-43EA-AD03-1AF44959E0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08D2D-2FFD-4355-9DBD-46A736432C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F59BB-B7C1-4C27-8639-4BEFF92B7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1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12,'0'-5,"0"-1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5T21:26:23.8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036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76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418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196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144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ustomXml" Target="../ink/ink3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customXml" Target="../ink/ink2.xml"/><Relationship Id="rId5" Type="http://schemas.openxmlformats.org/officeDocument/2006/relationships/image" Target="../media/image3.png"/><Relationship Id="rId4" Type="http://schemas.openxmlformats.org/officeDocument/2006/relationships/customXml" Target="../ink/ink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ustomXml" Target="../ink/ink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customXml" Target="../ink/ink5.xml"/><Relationship Id="rId5" Type="http://schemas.openxmlformats.org/officeDocument/2006/relationships/image" Target="../media/image3.png"/><Relationship Id="rId4" Type="http://schemas.openxmlformats.org/officeDocument/2006/relationships/customXml" Target="../ink/ink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3" Type="http://schemas.openxmlformats.org/officeDocument/2006/relationships/hyperlink" Target="http://www.iaasb.org/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company/65255822/admin/" TargetMode="External"/><Relationship Id="rId17" Type="http://schemas.openxmlformats.org/officeDocument/2006/relationships/image" Target="../media/image14.jpeg"/><Relationship Id="rId2" Type="http://schemas.openxmlformats.org/officeDocument/2006/relationships/image" Target="../media/image5.png"/><Relationship Id="rId16" Type="http://schemas.openxmlformats.org/officeDocument/2006/relationships/hyperlink" Target="https://www.youtube.com/channel/UCwM6ao9Id3G35NNxGLgf7mg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11" Type="http://schemas.openxmlformats.org/officeDocument/2006/relationships/hyperlink" Target="mailto:permissions@ifac.org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hyperlink" Target="http://www.ifac.org/about-ifac/translations-permissions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hyperlink" Target="https://twitter.com/IAASB_News" TargetMode="Externa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8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1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0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jpe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jpe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jpe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8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1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0.png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jpe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jpe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5.jpe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5.jpe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8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1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9.jpe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9.jpe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9.jpe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9.jpe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5.jpe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5.jpe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8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31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3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3622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1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46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85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34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72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394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AB030-C5C6-4601-983B-333E1D6E5C9C}"/>
              </a:ext>
            </a:extLst>
          </p:cNvPr>
          <p:cNvSpPr/>
          <p:nvPr userDrawn="1"/>
        </p:nvSpPr>
        <p:spPr>
          <a:xfrm>
            <a:off x="213064" y="5491794"/>
            <a:ext cx="4933024" cy="1389355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7104021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E74A54BB-5F1D-4F1C-AD95-610EB90AD167}"/>
              </a:ext>
            </a:extLst>
          </p:cNvPr>
          <p:cNvSpPr/>
          <p:nvPr userDrawn="1"/>
        </p:nvSpPr>
        <p:spPr>
          <a:xfrm>
            <a:off x="2951151" y="4119638"/>
            <a:ext cx="2194937" cy="181486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479FA-E622-4175-814A-280C7C5845B5}"/>
              </a:ext>
            </a:extLst>
          </p:cNvPr>
          <p:cNvGrpSpPr/>
          <p:nvPr userDrawn="1"/>
        </p:nvGrpSpPr>
        <p:grpSpPr>
          <a:xfrm>
            <a:off x="1950720" y="1472240"/>
            <a:ext cx="3791017" cy="4110721"/>
            <a:chOff x="2112884" y="1472240"/>
            <a:chExt cx="3628853" cy="396867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868FF5-84F6-426A-95D5-D76FB26472F3}"/>
                </a:ext>
              </a:extLst>
            </p:cNvPr>
            <p:cNvSpPr/>
            <p:nvPr userDrawn="1"/>
          </p:nvSpPr>
          <p:spPr>
            <a:xfrm>
              <a:off x="2112884" y="36514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CBE9FB-8585-4B33-B366-6FEDE6979347}"/>
                </a:ext>
              </a:extLst>
            </p:cNvPr>
            <p:cNvSpPr/>
            <p:nvPr userDrawn="1"/>
          </p:nvSpPr>
          <p:spPr>
            <a:xfrm>
              <a:off x="2507940" y="5279575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6A8669-B132-48A2-B677-FDE5F82C82C5}"/>
                </a:ext>
              </a:extLst>
            </p:cNvPr>
            <p:cNvSpPr/>
            <p:nvPr userDrawn="1"/>
          </p:nvSpPr>
          <p:spPr>
            <a:xfrm>
              <a:off x="3151079" y="2229771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92FDEE-39ED-4D7E-A0A4-112387668473}"/>
                </a:ext>
              </a:extLst>
            </p:cNvPr>
            <p:cNvSpPr/>
            <p:nvPr userDrawn="1"/>
          </p:nvSpPr>
          <p:spPr>
            <a:xfrm>
              <a:off x="4214920" y="1472240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F109F55-344A-448F-A86C-0DD9EEEA5531}"/>
                </a:ext>
              </a:extLst>
            </p:cNvPr>
            <p:cNvSpPr/>
            <p:nvPr userDrawn="1"/>
          </p:nvSpPr>
          <p:spPr>
            <a:xfrm>
              <a:off x="4368800" y="1947327"/>
              <a:ext cx="1063841" cy="46821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A04E59-0C1F-45E0-A481-BFB323694267}"/>
                </a:ext>
              </a:extLst>
            </p:cNvPr>
            <p:cNvSpPr/>
            <p:nvPr userDrawn="1"/>
          </p:nvSpPr>
          <p:spPr>
            <a:xfrm>
              <a:off x="2844800" y="3610830"/>
              <a:ext cx="1193800" cy="1178757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E6F9D-8981-41A6-9771-C1AEA238CB24}"/>
                </a:ext>
              </a:extLst>
            </p:cNvPr>
            <p:cNvSpPr/>
            <p:nvPr userDrawn="1"/>
          </p:nvSpPr>
          <p:spPr>
            <a:xfrm>
              <a:off x="2472062" y="3398985"/>
              <a:ext cx="1063841" cy="321822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262100-0E38-4340-9B16-0256C0F4344A}"/>
                </a:ext>
              </a:extLst>
            </p:cNvPr>
            <p:cNvSpPr/>
            <p:nvPr userDrawn="1"/>
          </p:nvSpPr>
          <p:spPr>
            <a:xfrm>
              <a:off x="2503749" y="4963225"/>
              <a:ext cx="1063841" cy="22519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2175DEE-AA08-41C4-8BEB-7886384686E3}"/>
                </a:ext>
              </a:extLst>
            </p:cNvPr>
            <p:cNvSpPr/>
            <p:nvPr userDrawn="1"/>
          </p:nvSpPr>
          <p:spPr>
            <a:xfrm>
              <a:off x="3346882" y="2202038"/>
              <a:ext cx="2085759" cy="1291474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EBC28A9-920B-486A-BE5C-51C34D3E4ED5}"/>
                </a:ext>
              </a:extLst>
            </p:cNvPr>
            <p:cNvSpPr/>
            <p:nvPr userDrawn="1"/>
          </p:nvSpPr>
          <p:spPr>
            <a:xfrm>
              <a:off x="2713854" y="5255738"/>
              <a:ext cx="1063841" cy="161336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9E0DA7-8BF3-4B31-8BA3-2477D9164BF7}"/>
                </a:ext>
              </a:extLst>
            </p:cNvPr>
            <p:cNvSpPr/>
            <p:nvPr userDrawn="1"/>
          </p:nvSpPr>
          <p:spPr>
            <a:xfrm rot="17587573">
              <a:off x="5011581" y="2304183"/>
              <a:ext cx="1063841" cy="396471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3FEE9DD-9A98-4887-AD15-2142729BD41B}"/>
              </a:ext>
            </a:extLst>
          </p:cNvPr>
          <p:cNvSpPr/>
          <p:nvPr userDrawn="1"/>
        </p:nvSpPr>
        <p:spPr>
          <a:xfrm>
            <a:off x="3437330" y="3398984"/>
            <a:ext cx="830489" cy="37870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E37958-B21D-44EC-92BB-385F044F4BDD}"/>
              </a:ext>
            </a:extLst>
          </p:cNvPr>
          <p:cNvSpPr/>
          <p:nvPr userDrawn="1"/>
        </p:nvSpPr>
        <p:spPr>
          <a:xfrm>
            <a:off x="2481151" y="4604910"/>
            <a:ext cx="764623" cy="54676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662646-9F1E-4A60-8966-EBFE7D3C8DB8}"/>
              </a:ext>
            </a:extLst>
          </p:cNvPr>
          <p:cNvSpPr/>
          <p:nvPr userDrawn="1"/>
        </p:nvSpPr>
        <p:spPr>
          <a:xfrm>
            <a:off x="1450513" y="5441914"/>
            <a:ext cx="1111381" cy="167111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126B04-6174-4EDE-9BC6-7920B18311A3}"/>
              </a:ext>
            </a:extLst>
          </p:cNvPr>
          <p:cNvSpPr/>
          <p:nvPr userDrawn="1"/>
        </p:nvSpPr>
        <p:spPr>
          <a:xfrm>
            <a:off x="4811585" y="6385458"/>
            <a:ext cx="731916" cy="448064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334786"/>
            <a:ext cx="9144000" cy="2387600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4A4A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14:cNvPr>
              <p14:cNvContentPartPr/>
              <p14:nvPr userDrawn="1"/>
            </p14:nvContentPartPr>
            <p14:xfrm>
              <a:off x="3905553" y="3360628"/>
              <a:ext cx="360" cy="39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66CA5E24-888C-42AD-A913-5E5FA65B91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6553" y="3352378"/>
                <a:ext cx="18000" cy="2013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oup 55">
            <a:extLst>
              <a:ext uri="{FF2B5EF4-FFF2-40B4-BE49-F238E27FC236}">
                <a16:creationId xmlns:a16="http://schemas.microsoft.com/office/drawing/2014/main" id="{56660C64-8D82-4650-BCE6-F651F5258933}"/>
              </a:ext>
            </a:extLst>
          </p:cNvPr>
          <p:cNvGrpSpPr/>
          <p:nvPr userDrawn="1"/>
        </p:nvGrpSpPr>
        <p:grpSpPr>
          <a:xfrm>
            <a:off x="1863993" y="5042188"/>
            <a:ext cx="360" cy="360"/>
            <a:chOff x="1863993" y="5042188"/>
            <a:chExt cx="360" cy="360"/>
          </a:xfrm>
          <a:solidFill>
            <a:srgbClr val="F1F1F1"/>
          </a:solidFill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6D4092C-C15D-424F-B402-38E943BAB36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14:cNvPr>
                <p14:cNvContentPartPr/>
                <p14:nvPr/>
              </p14:nvContentPartPr>
              <p14:xfrm>
                <a:off x="1863993" y="5042188"/>
                <a:ext cx="360" cy="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18727F7E-D0E7-4F4A-904C-6AFBFE757DF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54993" y="5033188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1906D68D-0A19-4A44-8051-CD9B72FF4BFC}"/>
              </a:ext>
            </a:extLst>
          </p:cNvPr>
          <p:cNvSpPr/>
          <p:nvPr userDrawn="1"/>
        </p:nvSpPr>
        <p:spPr>
          <a:xfrm>
            <a:off x="3789680" y="3241040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41CF352-B3BF-46F9-8B47-2A36B8ADDD46}"/>
              </a:ext>
            </a:extLst>
          </p:cNvPr>
          <p:cNvSpPr/>
          <p:nvPr userDrawn="1"/>
        </p:nvSpPr>
        <p:spPr>
          <a:xfrm>
            <a:off x="3939200" y="3845619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8602D92-40BC-4611-837A-18F5941A63F7}"/>
              </a:ext>
            </a:extLst>
          </p:cNvPr>
          <p:cNvSpPr/>
          <p:nvPr userDrawn="1"/>
        </p:nvSpPr>
        <p:spPr>
          <a:xfrm>
            <a:off x="4650400" y="37818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BC6914A-CF2F-4593-A9D7-E2958C1BEAD2}"/>
              </a:ext>
            </a:extLst>
          </p:cNvPr>
          <p:cNvSpPr/>
          <p:nvPr userDrawn="1"/>
        </p:nvSpPr>
        <p:spPr>
          <a:xfrm>
            <a:off x="1768193" y="4939463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ED9A960-85D4-4DA5-80D4-D73460C5825D}"/>
              </a:ext>
            </a:extLst>
          </p:cNvPr>
          <p:cNvSpPr/>
          <p:nvPr userDrawn="1"/>
        </p:nvSpPr>
        <p:spPr>
          <a:xfrm>
            <a:off x="4802800" y="3934288"/>
            <a:ext cx="191600" cy="205450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4741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A4A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3358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839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596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017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lang="en-US" sz="48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595618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48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204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44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1936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695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836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BE43-71DC-4CB5-9DC9-86D083825D16}" type="datetime1">
              <a:rPr lang="en-US" smtClean="0"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C7FC12-DD25-4553-A10B-809D9AA5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B0FF4-0776-4142-8B08-D85961FA790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30549400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6348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25FCDB-996C-44B4-91B5-2F919D79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94C57-D1DF-482C-BB73-596656BEBC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54236381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525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6410-D2D8-4C53-8D73-7FAB926DC67E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550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67214-0AB1-49E6-A7A9-395C2525D2CB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609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5EC8-B9E7-4675-8613-1CB4C2CB4986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77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E8EC14-2251-4694-A935-96EB752717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885" y="-104720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34779-6A65-4EBE-BBAC-E25EAA0D2947}"/>
              </a:ext>
            </a:extLst>
          </p:cNvPr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8268AB-1042-4532-BEE8-06EEB553C20F}"/>
              </a:ext>
            </a:extLst>
          </p:cNvPr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D8F68-523C-40B8-AD02-471B522F8D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364A871-7551-4642-B70B-BD89841C459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13979115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38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9325" y="1803150"/>
            <a:ext cx="6653353" cy="110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 flipH="1">
            <a:off x="508000" y="6430430"/>
            <a:ext cx="11684000" cy="46039"/>
          </a:xfrm>
          <a:prstGeom prst="rect">
            <a:avLst/>
          </a:prstGeom>
          <a:gradFill rotWithShape="1">
            <a:gsLst>
              <a:gs pos="0">
                <a:srgbClr val="D53D20"/>
              </a:gs>
              <a:gs pos="999">
                <a:srgbClr val="D53D20"/>
              </a:gs>
              <a:gs pos="100000">
                <a:srgbClr val="E58D2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178"/>
            <a:endParaRPr lang="en-US" sz="1800">
              <a:solidFill>
                <a:prstClr val="black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A8ABF6-D59A-4365-AB8A-1104571951A2}"/>
              </a:ext>
            </a:extLst>
          </p:cNvPr>
          <p:cNvGrpSpPr/>
          <p:nvPr userDrawn="1"/>
        </p:nvGrpSpPr>
        <p:grpSpPr>
          <a:xfrm>
            <a:off x="1460963" y="5354569"/>
            <a:ext cx="9358835" cy="894747"/>
            <a:chOff x="1191857" y="4985338"/>
            <a:chExt cx="9358835" cy="894747"/>
          </a:xfrm>
        </p:grpSpPr>
        <p:sp>
          <p:nvSpPr>
            <p:cNvPr id="2" name="Rectangle 1"/>
            <p:cNvSpPr/>
            <p:nvPr userDrawn="1"/>
          </p:nvSpPr>
          <p:spPr>
            <a:xfrm>
              <a:off x="4900070" y="4985338"/>
              <a:ext cx="18536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78"/>
              <a:r>
                <a:rPr lang="en-US" sz="2000">
                  <a:solidFill>
                    <a:srgbClr val="1F497D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hlinkClick r:id="rId3"/>
                </a:rPr>
                <a:t>www.iaasb.org</a:t>
              </a:r>
              <a:endParaRPr lang="en-US" sz="24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1857" y="5553603"/>
              <a:ext cx="770407" cy="2575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003" y="5567520"/>
              <a:ext cx="583308" cy="25753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9050" y="5553603"/>
              <a:ext cx="770407" cy="25753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092" y="5567520"/>
              <a:ext cx="770407" cy="3125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243" y="5561834"/>
              <a:ext cx="770407" cy="2575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85" y="5553603"/>
              <a:ext cx="770407" cy="257536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 userDrawn="1"/>
        </p:nvSpPr>
        <p:spPr>
          <a:xfrm>
            <a:off x="420915" y="6564585"/>
            <a:ext cx="10837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178"/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For copyright, trademark, and permissions information, please go to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permissions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or contact </a:t>
            </a:r>
            <a:r>
              <a:rPr lang="en-US" sz="1200" u="sng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permissions@ifac.org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1200">
              <a:solidFill>
                <a:prstClr val="black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C1BF69-9738-49C3-B35F-E3FBD192AC08}"/>
              </a:ext>
            </a:extLst>
          </p:cNvPr>
          <p:cNvGrpSpPr/>
          <p:nvPr userDrawn="1"/>
        </p:nvGrpSpPr>
        <p:grpSpPr>
          <a:xfrm>
            <a:off x="708215" y="3856007"/>
            <a:ext cx="10111592" cy="1108893"/>
            <a:chOff x="2114419" y="4030828"/>
            <a:chExt cx="7838741" cy="1141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CAEDAC1-DF42-48D7-AA41-F8A499940289}"/>
                </a:ext>
              </a:extLst>
            </p:cNvPr>
            <p:cNvGrpSpPr/>
            <p:nvPr userDrawn="1"/>
          </p:nvGrpSpPr>
          <p:grpSpPr>
            <a:xfrm>
              <a:off x="2114419" y="4223908"/>
              <a:ext cx="7838741" cy="634040"/>
              <a:chOff x="1120998" y="1817079"/>
              <a:chExt cx="9836385" cy="81190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099F185-E691-4A1A-ABEC-0B8C4803DB8E}"/>
                  </a:ext>
                </a:extLst>
              </p:cNvPr>
              <p:cNvGrpSpPr/>
              <p:nvPr userDrawn="1"/>
            </p:nvGrpSpPr>
            <p:grpSpPr>
              <a:xfrm>
                <a:off x="3538139" y="1858182"/>
                <a:ext cx="3748058" cy="770806"/>
                <a:chOff x="2647142" y="1851247"/>
                <a:chExt cx="3748058" cy="77080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EDAE34-61EF-4278-B0D5-0322ED0D43CC}"/>
                    </a:ext>
                  </a:extLst>
                </p:cNvPr>
                <p:cNvSpPr/>
                <p:nvPr userDrawn="1"/>
              </p:nvSpPr>
              <p:spPr>
                <a:xfrm>
                  <a:off x="3163630" y="1851247"/>
                  <a:ext cx="3231570" cy="77080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2"/>
                    </a:rPr>
                    <a:t>@International Auditing and Assurance Standards Board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F66F4BE8-5D69-4536-9853-CF330DAC136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647142" y="1917247"/>
                  <a:ext cx="502687" cy="63228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B816CC03-1489-4F6E-ACAA-C6CC22940ED4}"/>
                  </a:ext>
                </a:extLst>
              </p:cNvPr>
              <p:cNvGrpSpPr/>
              <p:nvPr userDrawn="1"/>
            </p:nvGrpSpPr>
            <p:grpSpPr>
              <a:xfrm>
                <a:off x="1120998" y="1817079"/>
                <a:ext cx="2303751" cy="739383"/>
                <a:chOff x="249783" y="1810145"/>
                <a:chExt cx="2303751" cy="73938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E8D915F-E0CA-404E-9982-85748EB1A686}"/>
                    </a:ext>
                  </a:extLst>
                </p:cNvPr>
                <p:cNvSpPr/>
                <p:nvPr userDrawn="1"/>
              </p:nvSpPr>
              <p:spPr>
                <a:xfrm>
                  <a:off x="780789" y="1864552"/>
                  <a:ext cx="1772745" cy="4462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>
                      <a:latin typeface="Arial" panose="020B0604020202020204" pitchFamily="34" charset="0"/>
                      <a:cs typeface="Arial" panose="020B0604020202020204" pitchFamily="34" charset="0"/>
                      <a:hlinkClick r:id="rId14"/>
                    </a:rPr>
                    <a:t>@IAASB_News</a:t>
                  </a:r>
                  <a:endParaRPr lang="en-US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CA78071D-59F0-4080-9916-0CEC7018549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783" y="1810145"/>
                  <a:ext cx="666980" cy="739383"/>
                </a:xfrm>
                <a:prstGeom prst="rect">
                  <a:avLst/>
                </a:prstGeom>
              </p:spPr>
            </p:pic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0714402-5112-43BA-863B-E8D6C1EF84CE}"/>
                  </a:ext>
                </a:extLst>
              </p:cNvPr>
              <p:cNvSpPr/>
              <p:nvPr userDrawn="1"/>
            </p:nvSpPr>
            <p:spPr>
              <a:xfrm>
                <a:off x="8005164" y="1822402"/>
                <a:ext cx="2952219" cy="7708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  <a:hlinkClick r:id="rId16"/>
                  </a:rPr>
                  <a:t>@International Auditing &amp; Assurance Standards Board</a:t>
                </a:r>
                <a:endParaRPr 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584F5731-4379-4303-B347-812D5913A8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795" y="4030828"/>
              <a:ext cx="839759" cy="1141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898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E4AEA1E0-879C-46F0-A4B9-F041627F04B1}" type="datetime1">
              <a:rPr lang="en-US" smtClean="0"/>
              <a:t>6/5/2024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24151628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491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078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10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64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AEA1E0-879C-46F0-A4B9-F041627F04B1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267311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42E19-5335-2040-8BF7-8D8168CA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8A7925-E8F3-4245-A7FC-B4EDAA10020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6D7D-0979-E644-AB8A-9F3FE8D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987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CBD358-545A-467C-8A0D-5FDC2C0D04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t> Page </a:t>
            </a: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9844F4C-A302-4585-9BFC-0A1B62997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7474629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2D1E1D-43E7-4875-A0AB-47042407436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1DAF78-0889-E943-9EF8-BDCE81E6BD9D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157B8A-1104-BA4E-8B0D-625CE9F520F3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ACAC3-1E8B-7D41-ABC8-D8637ED82467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8CC1B-9F26-1E47-8736-42F8116E3F63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17CD993-A3A6-7B4A-9F25-62A5516F9B5E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9CBBBA0-426B-462F-82F9-24E613EEC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27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788" y="-182658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rgbClr val="4A4A4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D54F5D-7337-4470-AF86-BC1D88600EC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49368527"/>
              </p:ext>
            </p:extLst>
          </p:nvPr>
        </p:nvGraphicFramePr>
        <p:xfrm>
          <a:off x="838200" y="1225605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5997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4FA7F-4D84-420D-A3AB-22D063B6BC5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1E5C21E-B755-44C7-8014-40EDF31C0B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383503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954196-F31D-45EB-B7D5-C577E694823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AB26960-3000-43D9-A257-53C955602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7011089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86074-F95E-114E-8109-C6DCCA6C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611CC3-EE33-4836-98FC-C943869CC89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D11A3-E810-D24B-AE52-D1291F84FA3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FD35E655-3090-2841-B3D1-F64FB1D19728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4308049-2E89-4B73-9615-8EE23CDFA5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8668143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5AE2DC-49E4-40DE-9BBC-58011559897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7304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55084-B8E4-4D6C-83C3-5EC201A337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E3F5C-88CE-4B5A-89FC-CBB7E1967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561968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 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kumimoji="0" lang="en-CA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              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		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kumimoji="0" lang="en-CA" sz="1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Product Sans Light" panose="020B0303030502040203" pitchFamily="34" charset="0"/>
                <a:ea typeface="+mn-ea"/>
                <a:cs typeface="+mn-cs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6331383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6060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8849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6580AB-5C3C-4B4F-8E2A-8B7A0A8CE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9704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ABB6-DD2D-1095-F7C1-38556E899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97035-33F8-73AC-349A-6576E68D3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9626-725F-A496-E8F6-935F0055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EF15E-EA83-4EB7-A34C-7777C103DE1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428DA-640F-8D4B-1F92-F0FDA880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04F8-61E0-1915-E96D-B65E7C99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793E06-DBA1-4551-8022-156FBAD2D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0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68D7C-8822-4144-868B-B6EFA480259D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06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686632"/>
      </p:ext>
    </p:extLst>
  </p:cSld>
  <p:clrMapOvr>
    <a:masterClrMapping/>
  </p:clrMapOvr>
  <p:hf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01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1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04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006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734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5001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514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281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6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B08FF-86A9-489B-9293-6DAA81CF5589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977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8330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930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541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688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1963805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87134"/>
      </p:ext>
    </p:extLst>
  </p:cSld>
  <p:clrMapOvr>
    <a:masterClrMapping/>
  </p:clrMapOvr>
  <p:hf hdr="0" ft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5699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41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999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6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7369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BFDA1-892D-475D-A681-5E1B87AA4CC5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E46C0D9-61BA-47D1-AD60-8396A8439D4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77205840"/>
              </p:ext>
            </p:extLst>
          </p:nvPr>
        </p:nvGraphicFramePr>
        <p:xfrm>
          <a:off x="838200" y="364472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0228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784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447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28352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523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5212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25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829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0071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508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316828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7F70-787D-4334-ABBD-4BEE84081B9F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C45C70-6047-4CCE-A18D-B24830AC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54F94C-3A3D-4131-A609-1FF25420F3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49815183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7332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441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035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49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079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41264910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537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67909002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7926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0616806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872916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4004-8839-470E-98FD-2398CB003887}" type="datetime1">
              <a:rPr lang="en-US" smtClean="0"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4F10E-3CFE-4C50-9C04-3D38C47A13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140C67-0B9C-45CD-B076-7F170821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491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A3E30DB-6C43-44BD-BF18-9F2ED18EF06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81799756"/>
              </p:ext>
            </p:extLst>
          </p:nvPr>
        </p:nvGraphicFramePr>
        <p:xfrm>
          <a:off x="838200" y="364458"/>
          <a:ext cx="2006600" cy="129147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0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3017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39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59">
                <a:tc>
                  <a:txBody>
                    <a:bodyPr/>
                    <a:lstStyle/>
                    <a:p>
                      <a:endParaRPr lang="en-US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8100" cap="flat" cmpd="sng" algn="ctr">
                      <a:solidFill>
                        <a:srgbClr val="F0871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2895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6/5/2024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158063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572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4290061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09299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74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E7E7A-EFDA-4F96-BA3A-43C7E3A490FB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F10E-3CFE-4C50-9C04-3D38C47A137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521" y="107419"/>
            <a:ext cx="2776728" cy="48768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285141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207974"/>
            <a:ext cx="12192000" cy="49434"/>
          </a:xfrm>
          <a:prstGeom prst="rect">
            <a:avLst/>
          </a:prstGeom>
          <a:gradFill flip="none" rotWithShape="1">
            <a:gsLst>
              <a:gs pos="0">
                <a:srgbClr val="FAA61A"/>
              </a:gs>
              <a:gs pos="70000">
                <a:srgbClr val="F15A22"/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7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3988" r:id="rId13"/>
    <p:sldLayoutId id="2147483989" r:id="rId14"/>
    <p:sldLayoutId id="2147483990" r:id="rId15"/>
    <p:sldLayoutId id="2147483991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A4A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A4A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0F6850-FD94-4098-B99F-1F81050D3122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Product Sans Thin" panose="020B020303050204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654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  <p:sldLayoutId id="2147484128" r:id="rId4"/>
    <p:sldLayoutId id="2147484129" r:id="rId5"/>
    <p:sldLayoutId id="2147484130" r:id="rId6"/>
    <p:sldLayoutId id="2147484131" r:id="rId7"/>
    <p:sldLayoutId id="2147484132" r:id="rId8"/>
    <p:sldLayoutId id="2147484133" r:id="rId9"/>
    <p:sldLayoutId id="2147484134" r:id="rId10"/>
    <p:sldLayoutId id="2147484135" r:id="rId11"/>
    <p:sldLayoutId id="2147484136" r:id="rId12"/>
    <p:sldLayoutId id="2147484137" r:id="rId13"/>
    <p:sldLayoutId id="2147484138" r:id="rId14"/>
    <p:sldLayoutId id="2147484139" r:id="rId15"/>
    <p:sldLayoutId id="2147484140" r:id="rId16"/>
    <p:sldLayoutId id="2147484141" r:id="rId17"/>
    <p:sldLayoutId id="2147484142" r:id="rId18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0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61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  <p:sldLayoutId id="2147484171" r:id="rId12"/>
    <p:sldLayoutId id="2147484172" r:id="rId13"/>
    <p:sldLayoutId id="2147484173" r:id="rId14"/>
    <p:sldLayoutId id="2147484174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25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13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  <p:sldLayoutId id="2147484209" r:id="rId12"/>
    <p:sldLayoutId id="2147484210" r:id="rId13"/>
    <p:sldLayoutId id="2147484211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thicsboard.org/sites/default/files/2024-05/IAF.pdf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www.ethicsboard.org/news-events/2024-02/iaf-and-iesba-join-forces-support-growth-market-high-quality-sustainability-information" TargetMode="External"/><Relationship Id="rId1" Type="http://schemas.openxmlformats.org/officeDocument/2006/relationships/slideLayout" Target="../slideLayouts/slideLayout5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hyperlink" Target="https://iaf.news/2024/05/31/strengthening-credibility-and-consistency-in-sustainability-reporting-the-collaborative-endeavor-of-iaf-and-iesba-a-link-document/" TargetMode="External"/><Relationship Id="rId4" Type="http://schemas.openxmlformats.org/officeDocument/2006/relationships/diagramLayout" Target="../diagrams/layout1.xml"/><Relationship Id="rId9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etit-fair.com/" TargetMode="External"/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5" Type="http://schemas.openxmlformats.org/officeDocument/2006/relationships/hyperlink" Target="https://www.ifrs.org/news-and-events/news/2024/05/jurisdictions-representing-over-half-the-global-economy-by-gdp-take-steps-towards-issb-standards/" TargetMode="External"/><Relationship Id="rId4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6" Type="http://schemas.openxmlformats.org/officeDocument/2006/relationships/hyperlink" Target="https://www.ifrs.org/content/dam/ifrs/supporting-implementation/adoption-guide/regulatory-implementation-programme-outline.pdf" TargetMode="External"/><Relationship Id="rId5" Type="http://schemas.openxmlformats.org/officeDocument/2006/relationships/hyperlink" Target="https://www.ifrs.org/content/dam/ifrs/supporting-implementation/adoption-guide/inaugural-jurisdictional-guide.pdf" TargetMode="External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DDC28-FE5A-682A-7463-6EC9CCB2D9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1104" y="1594739"/>
            <a:ext cx="10096414" cy="1262836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Sustainability – IESSA Adoption, Implementation &amp; Capacity Building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0BDFEC51-907A-4E51-7267-4172CE971075}"/>
              </a:ext>
            </a:extLst>
          </p:cNvPr>
          <p:cNvSpPr txBox="1">
            <a:spLocks/>
          </p:cNvSpPr>
          <p:nvPr/>
        </p:nvSpPr>
        <p:spPr>
          <a:xfrm>
            <a:off x="791756" y="4930815"/>
            <a:ext cx="9510084" cy="1724628"/>
          </a:xfrm>
          <a:prstGeom prst="rect">
            <a:avLst/>
          </a:prstGeom>
          <a:solidFill>
            <a:srgbClr val="062A49">
              <a:alpha val="40000"/>
            </a:srgb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chemeClr val="bg1"/>
                </a:solidFill>
                <a:latin typeface="Product Sans Light" panose="020B03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Presented by IESBA Staff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dirty="0">
                <a:solidFill>
                  <a:srgbClr val="FFFFFF"/>
                </a:solidFill>
                <a:latin typeface="Arial" panose="020B0604020202020204"/>
                <a:cs typeface="Arial"/>
              </a:rPr>
              <a:t>New York, June 10-13, 2024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842C7FA-9A28-9E21-0ADE-1EACF5F6CE40}"/>
              </a:ext>
            </a:extLst>
          </p:cNvPr>
          <p:cNvSpPr txBox="1">
            <a:spLocks/>
          </p:cNvSpPr>
          <p:nvPr/>
        </p:nvSpPr>
        <p:spPr>
          <a:xfrm>
            <a:off x="765861" y="3152077"/>
            <a:ext cx="9906901" cy="11798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rgbClr val="0B5494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>
                <a:latin typeface="Arial" panose="020B0604020202020204"/>
              </a:rPr>
              <a:t>IESBA June 2024 Board Meeting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727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695142-E168-C2A6-9C62-B3A0176F3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180E718-5B1C-9EFB-B3CF-B86ADE905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We Heard Calls for Capacity Building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0E7D98A-A777-8A3D-9BFD-BDF440E6F7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608" y="1427354"/>
            <a:ext cx="6542202" cy="4984751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sz="2000" dirty="0">
                <a:latin typeface="+mj-lt"/>
              </a:rPr>
              <a:t>Concerns raised (esp. from PAs, PAOs, regulators) mainly about non-</a:t>
            </a:r>
            <a:r>
              <a:rPr lang="en-US" sz="2000" dirty="0" err="1">
                <a:latin typeface="+mj-lt"/>
              </a:rPr>
              <a:t>PAs’</a:t>
            </a:r>
            <a:r>
              <a:rPr lang="en-US" sz="2000" dirty="0">
                <a:latin typeface="+mj-lt"/>
              </a:rPr>
              <a:t> capacity to apply and implement the IESSA as intended and consistently: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700" dirty="0">
                <a:solidFill>
                  <a:schemeClr val="tx1"/>
                </a:solidFill>
                <a:latin typeface="+mj-lt"/>
              </a:rPr>
              <a:t>Suggestions for more guidance and capacity building with respect to non-PAs</a:t>
            </a:r>
            <a:endParaRPr lang="en-US" sz="1700" dirty="0">
              <a:latin typeface="+mj-lt"/>
            </a:endParaRPr>
          </a:p>
          <a:p>
            <a:pPr lvl="1">
              <a:lnSpc>
                <a:spcPts val="2200"/>
              </a:lnSpc>
              <a:spcBef>
                <a:spcPts val="1200"/>
              </a:spcBef>
            </a:pPr>
            <a:endParaRPr lang="en-US" sz="1400" dirty="0">
              <a:latin typeface="+mj-lt"/>
            </a:endParaRPr>
          </a:p>
          <a:p>
            <a:pPr>
              <a:lnSpc>
                <a:spcPts val="2200"/>
              </a:lnSpc>
              <a:spcBef>
                <a:spcPts val="1200"/>
              </a:spcBef>
            </a:pPr>
            <a:endParaRPr lang="en-US" sz="1800" dirty="0">
              <a:latin typeface="+mj-lt"/>
            </a:endParaRPr>
          </a:p>
          <a:p>
            <a:pPr>
              <a:lnSpc>
                <a:spcPts val="2200"/>
              </a:lnSpc>
              <a:spcBef>
                <a:spcPts val="1200"/>
              </a:spcBef>
            </a:pPr>
            <a:endParaRPr lang="en-US" sz="1800" dirty="0">
              <a:latin typeface="+mj-lt"/>
            </a:endParaRPr>
          </a:p>
          <a:p>
            <a:pPr>
              <a:lnSpc>
                <a:spcPts val="2200"/>
              </a:lnSpc>
              <a:spcBef>
                <a:spcPts val="3000"/>
              </a:spcBef>
            </a:pPr>
            <a:r>
              <a:rPr lang="en-US" sz="2000" dirty="0">
                <a:latin typeface="+mj-lt"/>
              </a:rPr>
              <a:t>Related concerns about lack of enforcement regime for non-PAs and level playing field</a:t>
            </a:r>
          </a:p>
          <a:p>
            <a:pPr>
              <a:lnSpc>
                <a:spcPts val="22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Several stakeholders highlighted importance of IESBA-IAF strategic partnership and collaboration</a:t>
            </a: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+mj-lt"/>
            </a:endParaRP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+mj-lt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508AB2-40E5-82AF-2A09-67913703DC31}"/>
              </a:ext>
            </a:extLst>
          </p:cNvPr>
          <p:cNvSpPr/>
          <p:nvPr/>
        </p:nvSpPr>
        <p:spPr>
          <a:xfrm>
            <a:off x="838200" y="3159494"/>
            <a:ext cx="5751136" cy="1300994"/>
          </a:xfrm>
          <a:prstGeom prst="round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1125" lvl="1">
              <a:lnSpc>
                <a:spcPts val="2400"/>
              </a:lnSpc>
              <a:spcBef>
                <a:spcPts val="600"/>
              </a:spcBef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E.g. IOSCO “</a:t>
            </a:r>
            <a:r>
              <a:rPr lang="en-US" sz="1600" i="1" dirty="0">
                <a:solidFill>
                  <a:schemeClr val="bg1"/>
                </a:solidFill>
                <a:latin typeface="+mj-lt"/>
              </a:rPr>
              <a:t>We believe profession-agnostic standards should provide, </a:t>
            </a:r>
            <a:r>
              <a:rPr lang="en-US" sz="1600" b="1" i="1" dirty="0">
                <a:solidFill>
                  <a:srgbClr val="FFFF00"/>
                </a:solidFill>
                <a:latin typeface="+mj-lt"/>
              </a:rPr>
              <a:t>or be supplemented by</a:t>
            </a:r>
            <a:r>
              <a:rPr lang="en-US" sz="1600" i="1" dirty="0">
                <a:solidFill>
                  <a:schemeClr val="bg1"/>
                </a:solidFill>
                <a:latin typeface="+mj-lt"/>
              </a:rPr>
              <a:t>, clear guidance suitable for use by all types of assurance providers, including guidance on key definitions and terminology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780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CBA907A-45DD-B42D-C1B8-2E842D9F54B3}"/>
              </a:ext>
            </a:extLst>
          </p:cNvPr>
          <p:cNvSpPr/>
          <p:nvPr/>
        </p:nvSpPr>
        <p:spPr>
          <a:xfrm>
            <a:off x="7440013" y="1175013"/>
            <a:ext cx="4235185" cy="17664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IESBA-IAF Collaboration Will be Critical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AF0D31E-048B-F23E-C766-046EF8A05B2E}"/>
              </a:ext>
            </a:extLst>
          </p:cNvPr>
          <p:cNvSpPr txBox="1">
            <a:spLocks/>
          </p:cNvSpPr>
          <p:nvPr/>
        </p:nvSpPr>
        <p:spPr>
          <a:xfrm>
            <a:off x="7562926" y="1382158"/>
            <a:ext cx="1595774" cy="12260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latin typeface="+mj-lt"/>
                <a:hlinkClick r:id="rId2"/>
              </a:rPr>
              <a:t>Strategic Partnership</a:t>
            </a:r>
            <a:r>
              <a:rPr lang="en-US" sz="1800" dirty="0">
                <a:latin typeface="+mj-lt"/>
              </a:rPr>
              <a:t> announced Feb 5</a:t>
            </a: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+mj-lt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E9EDF9AD-78C5-4FCF-631E-31ED2E0910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664145"/>
              </p:ext>
            </p:extLst>
          </p:nvPr>
        </p:nvGraphicFramePr>
        <p:xfrm>
          <a:off x="7440013" y="3376708"/>
          <a:ext cx="4429612" cy="3428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F27FC46-561A-247B-0175-DDC2EFCF95EA}"/>
              </a:ext>
            </a:extLst>
          </p:cNvPr>
          <p:cNvSpPr txBox="1"/>
          <p:nvPr/>
        </p:nvSpPr>
        <p:spPr>
          <a:xfrm>
            <a:off x="7048307" y="3011583"/>
            <a:ext cx="5213023" cy="3651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2500" lnSpcReduction="10000"/>
          </a:bodyPr>
          <a:lstStyle/>
          <a:p>
            <a:pPr algn="ctr"/>
            <a:r>
              <a:rPr lang="en-US" sz="2000" dirty="0">
                <a:latin typeface="+mj-lt"/>
                <a:hlinkClick r:id="rId8"/>
              </a:rPr>
              <a:t>IAF’s IESSA submission</a:t>
            </a:r>
            <a:r>
              <a:rPr lang="en-US" sz="2000" dirty="0">
                <a:latin typeface="+mj-lt"/>
              </a:rPr>
              <a:t>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FCCDD6D-1935-D97F-7D2E-E091CA4DC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930" y="1311271"/>
            <a:ext cx="2655879" cy="149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3F1D40-2FF8-D9EA-7010-D94EF37FF379}"/>
              </a:ext>
            </a:extLst>
          </p:cNvPr>
          <p:cNvSpPr txBox="1"/>
          <p:nvPr/>
        </p:nvSpPr>
        <p:spPr>
          <a:xfrm>
            <a:off x="521616" y="3243714"/>
            <a:ext cx="5667428" cy="361428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479167-4628-BE08-8CB1-93E28ED699E7}"/>
              </a:ext>
            </a:extLst>
          </p:cNvPr>
          <p:cNvSpPr txBox="1"/>
          <p:nvPr/>
        </p:nvSpPr>
        <p:spPr>
          <a:xfrm>
            <a:off x="616666" y="1537082"/>
            <a:ext cx="6946260" cy="510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Capacity building for IAF constituents essential</a:t>
            </a:r>
          </a:p>
          <a:p>
            <a:pPr marL="742950" lvl="1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Regulators might be more likely to adopt IESSA for all SAPs</a:t>
            </a:r>
          </a:p>
          <a:p>
            <a:pPr marL="285750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IAF addressing IESSA adoption and implementation as part of five-day workshop</a:t>
            </a:r>
          </a:p>
          <a:p>
            <a:pPr marL="742950" lvl="1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latin typeface="+mj-lt"/>
              </a:rPr>
              <a:t>IAF </a:t>
            </a:r>
            <a:r>
              <a:rPr lang="en-US" sz="1700" dirty="0">
                <a:latin typeface="+mj-lt"/>
                <a:hlinkClick r:id="rId10"/>
              </a:rPr>
              <a:t>developing</a:t>
            </a:r>
            <a:r>
              <a:rPr lang="en-US" sz="1700" dirty="0">
                <a:latin typeface="+mj-lt"/>
              </a:rPr>
              <a:t> “Link Document” to describe differences, shared points and minimum global baselines re IAF/ISO requirements vs IESSA (IAF will seek IESBA feedback)</a:t>
            </a:r>
          </a:p>
          <a:p>
            <a:pPr marL="285750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Potential meeting between IAF representatives and IESBA staff July 15 in London to further explore collaboration re capacity building</a:t>
            </a:r>
          </a:p>
          <a:p>
            <a:pPr marL="285750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IAF National General Assembly in October might provide an opportunity to promote IESBA/IESSA</a:t>
            </a:r>
          </a:p>
          <a:p>
            <a:pPr marL="285750" indent="-2857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IAF input on IESSA implementation guidance critical</a:t>
            </a:r>
          </a:p>
          <a:p>
            <a:pPr lvl="1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1436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695142-E168-C2A6-9C62-B3A0176F3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180E718-5B1C-9EFB-B3CF-B86ADE905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Pilot IESBA Staff Support for GIF Program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0E7D98A-A777-8A3D-9BFD-BDF440E6F7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6991" y="1460810"/>
            <a:ext cx="6605546" cy="4984750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sz="2000" dirty="0">
                <a:latin typeface="+mj-lt"/>
                <a:hlinkClick r:id="rId2"/>
              </a:rPr>
              <a:t>Get It Fair (GIF)</a:t>
            </a:r>
            <a:r>
              <a:rPr lang="en-US" sz="2000" dirty="0">
                <a:latin typeface="+mj-lt"/>
              </a:rPr>
              <a:t> program enables Italian Conformity Assessment Bodies (CABs) to provide: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ESG risk ratings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Assurance on sustainability reporting</a:t>
            </a:r>
          </a:p>
          <a:p>
            <a:pPr>
              <a:lnSpc>
                <a:spcPts val="22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GIF program has adopted IESBA Code (and IESSA when finalized) with IFAC copyright agreement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Announced at the Diligentia Forum ESG2030 in April</a:t>
            </a:r>
          </a:p>
          <a:p>
            <a:pPr>
              <a:lnSpc>
                <a:spcPts val="2200"/>
              </a:lnSpc>
              <a:spcBef>
                <a:spcPts val="1200"/>
              </a:spcBef>
            </a:pPr>
            <a:r>
              <a:rPr lang="en-US" sz="2000" dirty="0">
                <a:latin typeface="+mj-lt"/>
              </a:rPr>
              <a:t>IESBA staff assisting GIF to build capacity through development of materials and training support: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General overview of the IESBA and the Code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700" dirty="0">
                <a:latin typeface="+mj-lt"/>
              </a:rPr>
              <a:t>Detailed content on IESBA Code as part of an accreditation module and exam</a:t>
            </a:r>
          </a:p>
        </p:txBody>
      </p:sp>
    </p:spTree>
    <p:extLst>
      <p:ext uri="{BB962C8B-B14F-4D97-AF65-F5344CB8AC3E}">
        <p14:creationId xmlns:p14="http://schemas.microsoft.com/office/powerpoint/2010/main" val="3634594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224" y="36374"/>
            <a:ext cx="10673576" cy="1068518"/>
          </a:xfrm>
        </p:spPr>
        <p:txBody>
          <a:bodyPr>
            <a:normAutofit/>
          </a:bodyPr>
          <a:lstStyle/>
          <a:p>
            <a:r>
              <a:rPr lang="en-US" sz="3400" dirty="0">
                <a:latin typeface="+mj-lt"/>
              </a:rPr>
              <a:t>Coordination with Regulators and Others Important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AF0D31E-048B-F23E-C766-046EF8A05B2E}"/>
              </a:ext>
            </a:extLst>
          </p:cNvPr>
          <p:cNvSpPr txBox="1">
            <a:spLocks/>
          </p:cNvSpPr>
          <p:nvPr/>
        </p:nvSpPr>
        <p:spPr>
          <a:xfrm>
            <a:off x="579863" y="1516566"/>
            <a:ext cx="7348079" cy="52049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sz="2000" dirty="0">
                <a:latin typeface="+mj-lt"/>
              </a:rPr>
              <a:t>Outreach to regulators and legislators essential to successful adoption of IESSA</a:t>
            </a:r>
          </a:p>
          <a:p>
            <a:pPr>
              <a:lnSpc>
                <a:spcPts val="2200"/>
              </a:lnSpc>
            </a:pPr>
            <a:r>
              <a:rPr lang="en-US" sz="2000" dirty="0">
                <a:latin typeface="+mj-lt"/>
              </a:rPr>
              <a:t>Many jurisdictions still determining whether:</a:t>
            </a:r>
          </a:p>
          <a:p>
            <a:pPr lvl="1">
              <a:lnSpc>
                <a:spcPts val="2200"/>
              </a:lnSpc>
              <a:spcBef>
                <a:spcPts val="1000"/>
              </a:spcBef>
            </a:pPr>
            <a:r>
              <a:rPr lang="en-US" sz="1700" dirty="0">
                <a:latin typeface="+mj-lt"/>
              </a:rPr>
              <a:t>To impose mandatory sustainability reporting and assurance</a:t>
            </a:r>
          </a:p>
          <a:p>
            <a:pPr lvl="1">
              <a:lnSpc>
                <a:spcPts val="2200"/>
              </a:lnSpc>
              <a:spcBef>
                <a:spcPts val="1000"/>
              </a:spcBef>
            </a:pPr>
            <a:r>
              <a:rPr lang="en-US" sz="1700" dirty="0">
                <a:latin typeface="+mj-lt"/>
              </a:rPr>
              <a:t>Sustainability assurance open to PAs &amp; non-PAs or only PAs</a:t>
            </a:r>
          </a:p>
          <a:p>
            <a:pPr lvl="1">
              <a:lnSpc>
                <a:spcPts val="2200"/>
              </a:lnSpc>
              <a:spcBef>
                <a:spcPts val="1000"/>
              </a:spcBef>
            </a:pPr>
            <a:r>
              <a:rPr lang="en-US" sz="1700" dirty="0">
                <a:latin typeface="+mj-lt"/>
              </a:rPr>
              <a:t>SAPs can use just ISSA 5000 or ISO as well</a:t>
            </a:r>
          </a:p>
          <a:p>
            <a:pPr lvl="1">
              <a:lnSpc>
                <a:spcPts val="2200"/>
              </a:lnSpc>
              <a:spcBef>
                <a:spcPts val="1000"/>
              </a:spcBef>
            </a:pPr>
            <a:r>
              <a:rPr lang="en-US" sz="1700" dirty="0">
                <a:latin typeface="+mj-lt"/>
              </a:rPr>
              <a:t>IESSA should be adopted for SAPs</a:t>
            </a:r>
          </a:p>
          <a:p>
            <a:pPr>
              <a:lnSpc>
                <a:spcPts val="2200"/>
              </a:lnSpc>
            </a:pPr>
            <a:r>
              <a:rPr lang="en-US" sz="2000" dirty="0">
                <a:latin typeface="+mj-lt"/>
              </a:rPr>
              <a:t>HK Accounting and Financial Reporting Council raised question re whether IESBA will provide adoption guidance to jurisdictions</a:t>
            </a:r>
          </a:p>
          <a:p>
            <a:pPr>
              <a:lnSpc>
                <a:spcPts val="2200"/>
              </a:lnSpc>
            </a:pPr>
            <a:r>
              <a:rPr lang="en-US" sz="2000" dirty="0">
                <a:latin typeface="+mj-lt"/>
              </a:rPr>
              <a:t>Coordination with IAASB on capacity building important</a:t>
            </a:r>
          </a:p>
          <a:p>
            <a:pPr>
              <a:lnSpc>
                <a:spcPts val="2200"/>
              </a:lnSpc>
            </a:pPr>
            <a:r>
              <a:rPr lang="en-US" sz="2000" dirty="0">
                <a:latin typeface="+mj-lt"/>
              </a:rPr>
              <a:t>UNCTAD (ISAR, Africa, Latin America) webinars and continued dialogue</a:t>
            </a:r>
          </a:p>
          <a:p>
            <a:pPr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+mj-lt"/>
            </a:endParaRPr>
          </a:p>
        </p:txBody>
      </p:sp>
      <p:pic>
        <p:nvPicPr>
          <p:cNvPr id="5" name="Picture 4" descr="Gavel resting on block">
            <a:extLst>
              <a:ext uri="{FF2B5EF4-FFF2-40B4-BE49-F238E27FC236}">
                <a16:creationId xmlns:a16="http://schemas.microsoft.com/office/drawing/2014/main" id="{150A4077-3140-429B-840D-D1E5AE425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74" y="1298418"/>
            <a:ext cx="3679632" cy="2453088"/>
          </a:xfrm>
          <a:prstGeom prst="rect">
            <a:avLst/>
          </a:prstGeom>
        </p:spPr>
      </p:pic>
      <p:pic>
        <p:nvPicPr>
          <p:cNvPr id="8" name="Picture 7" descr="Law books section in library">
            <a:extLst>
              <a:ext uri="{FF2B5EF4-FFF2-40B4-BE49-F238E27FC236}">
                <a16:creationId xmlns:a16="http://schemas.microsoft.com/office/drawing/2014/main" id="{F15C7B29-7D46-E829-5946-1048B79A8E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75" y="3902980"/>
            <a:ext cx="3679631" cy="245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13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ISSB Encouraging Collaboration with IESBA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Content Placeholder 4" descr="Exchanging ideas in the boardroom">
            <a:extLst>
              <a:ext uri="{FF2B5EF4-FFF2-40B4-BE49-F238E27FC236}">
                <a16:creationId xmlns:a16="http://schemas.microsoft.com/office/drawing/2014/main" id="{3C002FFB-81D6-B585-F79B-CDF4657584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493" y="1298509"/>
            <a:ext cx="3643720" cy="2432112"/>
          </a:xfrm>
          <a:prstGeom prst="rect">
            <a:avLst/>
          </a:prstGeom>
        </p:spPr>
      </p:pic>
      <p:pic>
        <p:nvPicPr>
          <p:cNvPr id="6" name="Picture 5" descr="Colleagues huddle">
            <a:extLst>
              <a:ext uri="{FF2B5EF4-FFF2-40B4-BE49-F238E27FC236}">
                <a16:creationId xmlns:a16="http://schemas.microsoft.com/office/drawing/2014/main" id="{B5897165-B387-3BBF-E3AB-6054BE7E61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045" y="3924238"/>
            <a:ext cx="3648168" cy="243211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DEEE16-0C62-4D31-B004-BC8544688876}"/>
              </a:ext>
            </a:extLst>
          </p:cNvPr>
          <p:cNvSpPr txBox="1">
            <a:spLocks/>
          </p:cNvSpPr>
          <p:nvPr/>
        </p:nvSpPr>
        <p:spPr>
          <a:xfrm>
            <a:off x="591015" y="1521556"/>
            <a:ext cx="7538223" cy="48053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sz="2000" dirty="0">
                <a:latin typeface="+mj-lt"/>
              </a:rPr>
              <a:t>Initial engagements with ISSB on capacity building, e.g.,</a:t>
            </a:r>
          </a:p>
          <a:p>
            <a:pPr lvl="1">
              <a:lnSpc>
                <a:spcPts val="2200"/>
              </a:lnSpc>
              <a:spcBef>
                <a:spcPts val="900"/>
              </a:spcBef>
            </a:pPr>
            <a:r>
              <a:rPr lang="en-GB" sz="1700" dirty="0">
                <a:latin typeface="+mj-lt"/>
              </a:rPr>
              <a:t>IESBA Member Vania </a:t>
            </a:r>
            <a:r>
              <a:rPr lang="en-GB" sz="1700" dirty="0" err="1">
                <a:latin typeface="+mj-lt"/>
              </a:rPr>
              <a:t>Borgerth’s</a:t>
            </a:r>
            <a:r>
              <a:rPr lang="en-GB" sz="1700" dirty="0">
                <a:latin typeface="+mj-lt"/>
              </a:rPr>
              <a:t> participation in IOSCO-ISSB technical training workshop in April in São Paulo, Brazil</a:t>
            </a:r>
            <a:endParaRPr lang="en-US" sz="1700" dirty="0">
              <a:latin typeface="+mj-lt"/>
            </a:endParaRPr>
          </a:p>
          <a:p>
            <a:pPr lvl="1">
              <a:lnSpc>
                <a:spcPts val="2200"/>
              </a:lnSpc>
              <a:spcBef>
                <a:spcPts val="900"/>
              </a:spcBef>
            </a:pPr>
            <a:r>
              <a:rPr lang="en-US" sz="1700" dirty="0">
                <a:latin typeface="+mj-lt"/>
              </a:rPr>
              <a:t>IESBA Chair’s meeting with Ravi </a:t>
            </a:r>
            <a:r>
              <a:rPr lang="en-US" sz="1700" dirty="0" err="1">
                <a:latin typeface="+mj-lt"/>
              </a:rPr>
              <a:t>Abeywardana</a:t>
            </a:r>
            <a:r>
              <a:rPr lang="en-US" sz="1700" dirty="0">
                <a:latin typeface="+mj-lt"/>
              </a:rPr>
              <a:t>, Director, Strategic Affairs and Capacity Building, at IFRS-ISSB in April; further meeting in July in London</a:t>
            </a:r>
          </a:p>
          <a:p>
            <a:pPr lvl="2">
              <a:lnSpc>
                <a:spcPts val="22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+mj-lt"/>
              </a:rPr>
              <a:t>In response to market feedback, ISSB’s primary focus over next 2 years will be on implementation support and capacity building for IFRS S1 and S2</a:t>
            </a:r>
            <a:endParaRPr lang="en-GB" sz="1600" dirty="0">
              <a:effectLst/>
              <a:latin typeface="+mj-lt"/>
              <a:ea typeface="Calibri" panose="020F0502020204030204" pitchFamily="34" charset="0"/>
            </a:endParaRPr>
          </a:p>
          <a:p>
            <a:pPr lvl="2">
              <a:lnSpc>
                <a:spcPts val="22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GB" sz="1600" dirty="0">
                <a:effectLst/>
                <a:latin typeface="+mj-lt"/>
                <a:ea typeface="Calibri" panose="020F0502020204030204" pitchFamily="34" charset="0"/>
              </a:rPr>
              <a:t>Encouraged active IESBA participation in jurisdictional consultations</a:t>
            </a:r>
          </a:p>
          <a:p>
            <a:pPr lvl="2">
              <a:lnSpc>
                <a:spcPts val="22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GB" sz="1600" dirty="0">
                <a:latin typeface="+mj-lt"/>
              </a:rPr>
              <a:t>Highlighted IFRS Foundation Partnership Framework for Capacity Building</a:t>
            </a:r>
          </a:p>
          <a:p>
            <a:pPr>
              <a:lnSpc>
                <a:spcPts val="2200"/>
              </a:lnSpc>
              <a:spcBef>
                <a:spcPts val="900"/>
              </a:spcBef>
            </a:pPr>
            <a:r>
              <a:rPr lang="en-US" sz="2000" dirty="0">
                <a:latin typeface="+mj-lt"/>
                <a:hlinkClick r:id="rId5"/>
              </a:rPr>
              <a:t>ISSB</a:t>
            </a:r>
            <a:r>
              <a:rPr lang="en-US" sz="2000" dirty="0">
                <a:latin typeface="+mj-lt"/>
              </a:rPr>
              <a:t> recently announced &gt;20 jurisdictions representing &gt;50% of global GDP taking steps to use or fully align to S1/S2</a:t>
            </a:r>
          </a:p>
          <a:p>
            <a:pPr marL="457200" lvl="1" indent="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2181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590A-DDC1-14FE-4106-C392A0DBD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ISSB Encouraging Collaboration with IESBA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D583F-44D2-E9A5-ADDE-AE4CD7CC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Content Placeholder 4" descr="Exchanging ideas in the boardroom">
            <a:extLst>
              <a:ext uri="{FF2B5EF4-FFF2-40B4-BE49-F238E27FC236}">
                <a16:creationId xmlns:a16="http://schemas.microsoft.com/office/drawing/2014/main" id="{3C002FFB-81D6-B585-F79B-CDF4657584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493" y="1298509"/>
            <a:ext cx="3643720" cy="2432112"/>
          </a:xfrm>
          <a:prstGeom prst="rect">
            <a:avLst/>
          </a:prstGeom>
        </p:spPr>
      </p:pic>
      <p:pic>
        <p:nvPicPr>
          <p:cNvPr id="6" name="Picture 5" descr="Colleagues huddle">
            <a:extLst>
              <a:ext uri="{FF2B5EF4-FFF2-40B4-BE49-F238E27FC236}">
                <a16:creationId xmlns:a16="http://schemas.microsoft.com/office/drawing/2014/main" id="{B5897165-B387-3BBF-E3AB-6054BE7E61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045" y="3924238"/>
            <a:ext cx="3648168" cy="243211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DEEE16-0C62-4D31-B004-BC8544688876}"/>
              </a:ext>
            </a:extLst>
          </p:cNvPr>
          <p:cNvSpPr txBox="1">
            <a:spLocks/>
          </p:cNvSpPr>
          <p:nvPr/>
        </p:nvSpPr>
        <p:spPr>
          <a:xfrm>
            <a:off x="591015" y="1521556"/>
            <a:ext cx="7538223" cy="48053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en-US" sz="2200" dirty="0">
                <a:latin typeface="+mj-lt"/>
              </a:rPr>
              <a:t>ISSB </a:t>
            </a:r>
            <a:r>
              <a:rPr lang="en-US" sz="2200" dirty="0">
                <a:latin typeface="+mj-lt"/>
                <a:hlinkClick r:id="rId5"/>
              </a:rPr>
              <a:t>Jurisdictional Guide</a:t>
            </a:r>
            <a:r>
              <a:rPr lang="en-US" sz="2200" dirty="0">
                <a:latin typeface="+mj-lt"/>
              </a:rPr>
              <a:t> released in May highlights:</a:t>
            </a:r>
          </a:p>
          <a:p>
            <a:pPr marL="568325" lvl="1" indent="-279400">
              <a:lnSpc>
                <a:spcPts val="2200"/>
              </a:lnSpc>
              <a:spcBef>
                <a:spcPts val="1200"/>
              </a:spcBef>
            </a:pPr>
            <a:r>
              <a:rPr lang="en-US" sz="1800" dirty="0">
                <a:latin typeface="+mj-lt"/>
              </a:rPr>
              <a:t>Jurisdictions’ progress to consistent &amp; comparable sustainability information</a:t>
            </a:r>
          </a:p>
          <a:p>
            <a:pPr marL="568325" lvl="1" indent="-279400">
              <a:lnSpc>
                <a:spcPts val="2200"/>
              </a:lnSpc>
              <a:spcBef>
                <a:spcPts val="1200"/>
              </a:spcBef>
            </a:pPr>
            <a:r>
              <a:rPr lang="en-US" sz="1800" dirty="0">
                <a:latin typeface="+mj-lt"/>
              </a:rPr>
              <a:t>Approaches to use/adopt ISSB standards (full, partial, permission to use)</a:t>
            </a:r>
          </a:p>
          <a:p>
            <a:pPr>
              <a:lnSpc>
                <a:spcPts val="2200"/>
              </a:lnSpc>
              <a:spcBef>
                <a:spcPts val="1200"/>
              </a:spcBef>
            </a:pPr>
            <a:r>
              <a:rPr lang="en-US" sz="2200" dirty="0">
                <a:latin typeface="+mj-lt"/>
              </a:rPr>
              <a:t>An accompanying </a:t>
            </a:r>
            <a:r>
              <a:rPr lang="en-US" sz="2200" dirty="0">
                <a:latin typeface="+mj-lt"/>
                <a:hlinkClick r:id="rId6"/>
              </a:rPr>
              <a:t>Regulatory Implementation </a:t>
            </a:r>
            <a:r>
              <a:rPr lang="en-US" sz="2200" dirty="0" err="1">
                <a:latin typeface="+mj-lt"/>
                <a:hlinkClick r:id="rId6"/>
              </a:rPr>
              <a:t>Programme</a:t>
            </a:r>
            <a:r>
              <a:rPr lang="en-US" sz="2200" dirty="0">
                <a:latin typeface="+mj-lt"/>
              </a:rPr>
              <a:t> details: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800" dirty="0">
                <a:latin typeface="+mj-lt"/>
              </a:rPr>
              <a:t>ISSB tools, education materials, and approach to capacity building</a:t>
            </a:r>
          </a:p>
          <a:p>
            <a:pPr lvl="1">
              <a:lnSpc>
                <a:spcPts val="2200"/>
              </a:lnSpc>
              <a:spcBef>
                <a:spcPts val="1200"/>
              </a:spcBef>
            </a:pPr>
            <a:r>
              <a:rPr lang="en-US" sz="1800" dirty="0">
                <a:latin typeface="+mj-lt"/>
              </a:rPr>
              <a:t>A framework for collaboration between ISSB and IOSCO’s Growth and Emerging Markets Committee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endParaRPr lang="en-US" sz="2000" dirty="0">
              <a:latin typeface="+mj-lt"/>
            </a:endParaRPr>
          </a:p>
          <a:p>
            <a:pPr marL="457200" lvl="1" indent="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5276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 descr="Person with idea concept">
            <a:extLst>
              <a:ext uri="{FF2B5EF4-FFF2-40B4-BE49-F238E27FC236}">
                <a16:creationId xmlns:a16="http://schemas.microsoft.com/office/drawing/2014/main" id="{E9FC0857-66B1-4DB4-B67A-D4CD6EE8F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170" y="10"/>
            <a:ext cx="9238438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Person with idea concept">
            <a:extLst>
              <a:ext uri="{FF2B5EF4-FFF2-40B4-BE49-F238E27FC236}">
                <a16:creationId xmlns:a16="http://schemas.microsoft.com/office/drawing/2014/main" id="{9D3A9184-3696-7C7B-45F4-CFA5B863AB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7092176" y="-2458"/>
            <a:ext cx="5096606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C2FBE6C-C8E4-3697-8B7C-5AD81C3F8095}"/>
              </a:ext>
            </a:extLst>
          </p:cNvPr>
          <p:cNvSpPr txBox="1">
            <a:spLocks/>
          </p:cNvSpPr>
          <p:nvPr/>
        </p:nvSpPr>
        <p:spPr>
          <a:xfrm>
            <a:off x="479504" y="733522"/>
            <a:ext cx="6612672" cy="57787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400"/>
              </a:lnSpc>
              <a:spcBef>
                <a:spcPts val="600"/>
              </a:spcBef>
              <a:buNone/>
            </a:pPr>
            <a:r>
              <a:rPr lang="en-US" sz="3000" b="1" kern="12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IESBA members are asked for views and suggestions on:</a:t>
            </a:r>
            <a:endParaRPr lang="en-US" sz="3000" dirty="0">
              <a:latin typeface="+mj-lt"/>
            </a:endParaRPr>
          </a:p>
          <a:p>
            <a:pPr marL="631825" lvl="1" indent="-342900">
              <a:lnSpc>
                <a:spcPts val="32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The nature and extent of, and possible a</a:t>
            </a:r>
            <a:r>
              <a:rPr lang="en-US" sz="2600" kern="12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pproaches to, IESBA support for capacity building in relation to adoption and implementation of the IESSA for PAs and non-PAs, having regard to resource constraints</a:t>
            </a:r>
            <a:endParaRPr lang="en-US" sz="2600" dirty="0">
              <a:latin typeface="+mj-lt"/>
            </a:endParaRPr>
          </a:p>
          <a:p>
            <a:pPr marL="631825" lvl="1" indent="-342900">
              <a:lnSpc>
                <a:spcPts val="32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kern="12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Approaches to regulatory engagement that can more effectively promote the IESSA and increase adoption rates</a:t>
            </a:r>
            <a:endParaRPr lang="en-US"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170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1100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Custom Design">
  <a:themeElements>
    <a:clrScheme name="IFAC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8E2300-986B-4991-8C49-8D13C0482C58}"/>
</file>

<file path=customXml/itemProps2.xml><?xml version="1.0" encoding="utf-8"?>
<ds:datastoreItem xmlns:ds="http://schemas.openxmlformats.org/officeDocument/2006/customXml" ds:itemID="{83BD8AEA-E333-4174-945A-15B9A03E36D4}">
  <ds:schemaRefs>
    <ds:schemaRef ds:uri="8d2daf65-68ff-4e24-822d-04ca346d5ba2"/>
    <ds:schemaRef ds:uri="3f6c9806-7b9e-4729-852a-27a13fcb1ff5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6168D67-3C6E-427B-A6FC-77414DAA04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</TotalTime>
  <Words>744</Words>
  <Application>Microsoft Office PowerPoint</Application>
  <PresentationFormat>Widescreen</PresentationFormat>
  <Paragraphs>78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1_Office Theme</vt:lpstr>
      <vt:lpstr>2_Office Theme</vt:lpstr>
      <vt:lpstr>6_Custom Design</vt:lpstr>
      <vt:lpstr>2_Custom Design</vt:lpstr>
      <vt:lpstr>Custom Design</vt:lpstr>
      <vt:lpstr>1_Custom Design</vt:lpstr>
      <vt:lpstr>PowerPoint Presentation</vt:lpstr>
      <vt:lpstr>We Heard Calls for Capacity Building</vt:lpstr>
      <vt:lpstr>IESBA-IAF Collaboration Will be Critical</vt:lpstr>
      <vt:lpstr>Pilot IESBA Staff Support for GIF Program</vt:lpstr>
      <vt:lpstr>Coordination with Regulators and Others Important</vt:lpstr>
      <vt:lpstr>ISSB Encouraging Collaboration with IESBA </vt:lpstr>
      <vt:lpstr>ISSB Encouraging Collaboration with IESBA 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Jon Reid</cp:lastModifiedBy>
  <cp:revision>2</cp:revision>
  <cp:lastPrinted>2020-01-09T14:46:46Z</cp:lastPrinted>
  <dcterms:created xsi:type="dcterms:W3CDTF">2018-10-18T19:25:41Z</dcterms:created>
  <dcterms:modified xsi:type="dcterms:W3CDTF">2024-06-05T18:49:04Z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