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</p:sldMasterIdLst>
  <p:notesMasterIdLst>
    <p:notesMasterId r:id="rId26"/>
  </p:notesMasterIdLst>
  <p:sldIdLst>
    <p:sldId id="256" r:id="rId5"/>
    <p:sldId id="257" r:id="rId6"/>
    <p:sldId id="258" r:id="rId7"/>
    <p:sldId id="1198" r:id="rId8"/>
    <p:sldId id="259" r:id="rId9"/>
    <p:sldId id="1208" r:id="rId10"/>
    <p:sldId id="260" r:id="rId11"/>
    <p:sldId id="1205" r:id="rId12"/>
    <p:sldId id="1212" r:id="rId13"/>
    <p:sldId id="269" r:id="rId14"/>
    <p:sldId id="1209" r:id="rId15"/>
    <p:sldId id="270" r:id="rId16"/>
    <p:sldId id="263" r:id="rId17"/>
    <p:sldId id="1206" r:id="rId18"/>
    <p:sldId id="1207" r:id="rId19"/>
    <p:sldId id="1196" r:id="rId20"/>
    <p:sldId id="272" r:id="rId21"/>
    <p:sldId id="1204" r:id="rId22"/>
    <p:sldId id="1210" r:id="rId23"/>
    <p:sldId id="1193" r:id="rId24"/>
    <p:sldId id="273" r:id="rId25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04" userDrawn="1">
          <p15:clr>
            <a:srgbClr val="A4A3A4"/>
          </p15:clr>
        </p15:guide>
        <p15:guide id="2" pos="288" userDrawn="1">
          <p15:clr>
            <a:srgbClr val="A4A3A4"/>
          </p15:clr>
        </p15:guide>
        <p15:guide id="3" pos="5040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3864" userDrawn="1">
          <p15:clr>
            <a:srgbClr val="A4A3A4"/>
          </p15:clr>
        </p15:guide>
        <p15:guide id="6" orient="horz" pos="744" userDrawn="1">
          <p15:clr>
            <a:srgbClr val="A4A3A4"/>
          </p15:clr>
        </p15:guide>
        <p15:guide id="7" pos="1440" userDrawn="1">
          <p15:clr>
            <a:srgbClr val="A4A3A4"/>
          </p15:clr>
        </p15:guide>
        <p15:guide id="8" pos="6192" userDrawn="1">
          <p15:clr>
            <a:srgbClr val="A4A3A4"/>
          </p15:clr>
        </p15:guide>
        <p15:guide id="9" pos="5928" userDrawn="1">
          <p15:clr>
            <a:srgbClr val="A4A3A4"/>
          </p15:clr>
        </p15:guide>
        <p15:guide id="10" pos="321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56716365-38C8-293A-974C-A2D9CBBF0D47}" name="Jeanne Viljoen" initials="JV" userId="S::JeanneViljoen@ethicsboard.org::15b5a62f-600a-4206-957b-fe0e12035773" providerId="AD"/>
  <p188:author id="{E9688B74-D9DE-4D11-079C-962C98D8AAA5}" name="Jeanne Viljoen" initials="JV" userId="S::jeanneviljoen@ethicsboard.org::15b5a62f-600a-4206-957b-fe0e12035773" providerId="AD"/>
  <p188:author id="{B62276D6-496F-52B6-6D00-824CB7935334}" name="Ken Siong" initials="KS" userId="S::KenSiong@ethicsboard.org::f7679ae9-de6b-4f69-a967-87584c14b70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en Siong" initials="KS" lastIdx="86" clrIdx="6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Natalie Klonaridis" initials="NK [2]" lastIdx="34" clrIdx="7">
    <p:extLst>
      <p:ext uri="{19B8F6BF-5375-455C-9EA6-DF929625EA0E}">
        <p15:presenceInfo xmlns:p15="http://schemas.microsoft.com/office/powerpoint/2012/main" userId="S::NatalieKlonaridis@iaasb.org::f4aa4316-d059-440e-b12a-ca731c4153ce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Geoffrey Kwan" initials="GK" lastIdx="8" clrIdx="8">
    <p:extLst>
      <p:ext uri="{19B8F6BF-5375-455C-9EA6-DF929625EA0E}">
        <p15:presenceInfo xmlns:p15="http://schemas.microsoft.com/office/powerpoint/2012/main" userId="Geoffrey Kwan" providerId="Non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10" name="Michael Ashley" initials="MA" lastIdx="6" clrIdx="9">
    <p:extLst>
      <p:ext uri="{19B8F6BF-5375-455C-9EA6-DF929625EA0E}">
        <p15:presenceInfo xmlns:p15="http://schemas.microsoft.com/office/powerpoint/2012/main" userId="47bcfad08957be3a" providerId="Windows Live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11" name="Willie Botha" initials="WB" lastIdx="11" clrIdx="10">
    <p:extLst>
      <p:ext uri="{19B8F6BF-5375-455C-9EA6-DF929625EA0E}">
        <p15:presenceInfo xmlns:p15="http://schemas.microsoft.com/office/powerpoint/2012/main" userId="S::WillieBotha@iaasb.org::1d64e684-352d-424c-a1f4-5d6d7c4ec44b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12" name="Kalina Shukarova Savovska" initials="KSS" lastIdx="3" clrIdx="11">
    <p:extLst>
      <p:ext uri="{19B8F6BF-5375-455C-9EA6-DF929625EA0E}">
        <p15:presenceInfo xmlns:p15="http://schemas.microsoft.com/office/powerpoint/2012/main" userId="S::KalinaShukarova@iaasb.org::0c310e09-a4f1-4b78-977e-44e02227c9d2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F15"/>
    <a:srgbClr val="92D050"/>
    <a:srgbClr val="0B5494"/>
    <a:srgbClr val="F2F2F2"/>
    <a:srgbClr val="838383"/>
    <a:srgbClr val="00AA55"/>
    <a:srgbClr val="289DD8"/>
    <a:srgbClr val="C3C8CD"/>
    <a:srgbClr val="4A4A4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FABD3C-E0E8-41C6-A399-6A6538475C97}" v="278" dt="2024-03-18T20:36:08.411"/>
    <p1510:client id="{81E6938A-EF6E-4B56-81D1-70C6652908E3}" v="8144" dt="2024-03-19T12:25:57.392"/>
    <p1510:client id="{B7E3DA40-FA05-E021-41DA-06EDCDBA5ED0}" v="50" dt="2024-03-18T19:40:15.967"/>
    <p1510:client id="{DF9FF4A0-27BE-C82D-75B9-29761C36FA44}" v="1" dt="2024-03-18T16:30:00.117"/>
    <p1510:client id="{FB14EEFE-6B90-468F-8F28-579C0AB0EEB1}" v="318" vWet="320" dt="2024-03-18T19:41:56.715"/>
    <p1510:client id="{FE89694C-7D2E-72D3-9E0B-2A16B36E1DF0}" v="1" dt="2024-03-18T19:42:52.9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6627" autoAdjust="0"/>
  </p:normalViewPr>
  <p:slideViewPr>
    <p:cSldViewPr snapToGrid="0">
      <p:cViewPr varScale="1">
        <p:scale>
          <a:sx n="72" d="100"/>
          <a:sy n="72" d="100"/>
        </p:scale>
        <p:origin x="1290" y="66"/>
      </p:cViewPr>
      <p:guideLst>
        <p:guide orient="horz" pos="4104"/>
        <p:guide pos="288"/>
        <p:guide pos="5040"/>
        <p:guide pos="3840"/>
        <p:guide pos="3864"/>
        <p:guide orient="horz" pos="744"/>
        <p:guide pos="1440"/>
        <p:guide pos="6192"/>
        <p:guide pos="5928"/>
        <p:guide pos="32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BD34E6-FDEC-474B-9CF7-E01AD058ABF9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B7D537CA-D575-4CD5-BE14-A4D3D230B10A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>
              <a:latin typeface="+mj-lt"/>
            </a:rPr>
            <a:t>Traditional Corporate Structure</a:t>
          </a:r>
        </a:p>
      </dgm:t>
    </dgm:pt>
    <dgm:pt modelId="{4312FDED-BC7E-4410-8F73-B62FADDC5CFE}" type="parTrans" cxnId="{53DA15EA-0BC4-4126-B77B-B9B0C19828A1}">
      <dgm:prSet/>
      <dgm:spPr/>
      <dgm:t>
        <a:bodyPr/>
        <a:lstStyle/>
        <a:p>
          <a:endParaRPr lang="en-US"/>
        </a:p>
      </dgm:t>
    </dgm:pt>
    <dgm:pt modelId="{97AE68F5-B6C2-406C-B706-40DC582B72A0}" type="sibTrans" cxnId="{53DA15EA-0BC4-4126-B77B-B9B0C19828A1}">
      <dgm:prSet/>
      <dgm:spPr>
        <a:solidFill>
          <a:schemeClr val="bg1"/>
        </a:solidFill>
      </dgm:spPr>
      <dgm:t>
        <a:bodyPr/>
        <a:lstStyle/>
        <a:p>
          <a:endParaRPr lang="en-US"/>
        </a:p>
      </dgm:t>
    </dgm:pt>
    <dgm:pt modelId="{1EAF32A6-16BD-4797-BF66-4299332B2947}">
      <dgm:prSet phldrT="[Text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>
              <a:latin typeface="+mj-lt"/>
            </a:rPr>
            <a:t>Collective Investment Vehicle Structure</a:t>
          </a:r>
        </a:p>
      </dgm:t>
    </dgm:pt>
    <dgm:pt modelId="{3D9EADE4-CACC-48F4-BB89-7606FF1FC5A0}" type="parTrans" cxnId="{749746DD-35C1-4B4B-A981-F7604BA81374}">
      <dgm:prSet/>
      <dgm:spPr/>
      <dgm:t>
        <a:bodyPr/>
        <a:lstStyle/>
        <a:p>
          <a:endParaRPr lang="en-US"/>
        </a:p>
      </dgm:t>
    </dgm:pt>
    <dgm:pt modelId="{8FB516FA-B567-4E17-9D65-96DB6EF2F074}" type="sibTrans" cxnId="{749746DD-35C1-4B4B-A981-F7604BA81374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417EF8A7-FCD1-457A-8166-897279D0EFAA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400">
              <a:latin typeface="Arial"/>
              <a:cs typeface="Arial"/>
            </a:rPr>
            <a:t>Consistent application of the Code irrespective of structure</a:t>
          </a:r>
          <a:endParaRPr lang="en-US" sz="2400"/>
        </a:p>
      </dgm:t>
    </dgm:pt>
    <dgm:pt modelId="{6B51D736-CC80-4DC3-BF4B-F7D578C46B60}" type="parTrans" cxnId="{5368203C-3E9C-4004-8BFC-B42207E9318C}">
      <dgm:prSet/>
      <dgm:spPr/>
      <dgm:t>
        <a:bodyPr/>
        <a:lstStyle/>
        <a:p>
          <a:endParaRPr lang="en-US"/>
        </a:p>
      </dgm:t>
    </dgm:pt>
    <dgm:pt modelId="{1FEE912B-21F5-42E1-80DA-68A839FA6752}" type="sibTrans" cxnId="{5368203C-3E9C-4004-8BFC-B42207E9318C}">
      <dgm:prSet/>
      <dgm:spPr/>
      <dgm:t>
        <a:bodyPr/>
        <a:lstStyle/>
        <a:p>
          <a:endParaRPr lang="en-US"/>
        </a:p>
      </dgm:t>
    </dgm:pt>
    <dgm:pt modelId="{703E8808-3EE9-4082-BA3E-FFF9E7532778}" type="pres">
      <dgm:prSet presAssocID="{58BD34E6-FDEC-474B-9CF7-E01AD058ABF9}" presName="Name0" presStyleCnt="0">
        <dgm:presLayoutVars>
          <dgm:dir/>
          <dgm:resizeHandles val="exact"/>
        </dgm:presLayoutVars>
      </dgm:prSet>
      <dgm:spPr/>
    </dgm:pt>
    <dgm:pt modelId="{8135B588-40C2-41F3-AE82-06BD1E14CB1F}" type="pres">
      <dgm:prSet presAssocID="{58BD34E6-FDEC-474B-9CF7-E01AD058ABF9}" presName="vNodes" presStyleCnt="0"/>
      <dgm:spPr/>
    </dgm:pt>
    <dgm:pt modelId="{C1A99CE8-CAEB-4D3B-A59D-110696337250}" type="pres">
      <dgm:prSet presAssocID="{B7D537CA-D575-4CD5-BE14-A4D3D230B10A}" presName="node" presStyleLbl="node1" presStyleIdx="0" presStyleCnt="3">
        <dgm:presLayoutVars>
          <dgm:bulletEnabled val="1"/>
        </dgm:presLayoutVars>
      </dgm:prSet>
      <dgm:spPr/>
    </dgm:pt>
    <dgm:pt modelId="{490C1545-B1C0-4D62-8734-6A278720DDC5}" type="pres">
      <dgm:prSet presAssocID="{97AE68F5-B6C2-406C-B706-40DC582B72A0}" presName="spacerT" presStyleCnt="0"/>
      <dgm:spPr/>
    </dgm:pt>
    <dgm:pt modelId="{0200022A-13E2-4173-AD0A-F5EEB69F267B}" type="pres">
      <dgm:prSet presAssocID="{97AE68F5-B6C2-406C-B706-40DC582B72A0}" presName="sibTrans" presStyleLbl="sibTrans2D1" presStyleIdx="0" presStyleCnt="2"/>
      <dgm:spPr/>
    </dgm:pt>
    <dgm:pt modelId="{99CA9BE7-5B4F-44B2-B051-723B18207730}" type="pres">
      <dgm:prSet presAssocID="{97AE68F5-B6C2-406C-B706-40DC582B72A0}" presName="spacerB" presStyleCnt="0"/>
      <dgm:spPr/>
    </dgm:pt>
    <dgm:pt modelId="{F9FC7925-810A-41A2-93E1-6D351E45CC9E}" type="pres">
      <dgm:prSet presAssocID="{1EAF32A6-16BD-4797-BF66-4299332B2947}" presName="node" presStyleLbl="node1" presStyleIdx="1" presStyleCnt="3">
        <dgm:presLayoutVars>
          <dgm:bulletEnabled val="1"/>
        </dgm:presLayoutVars>
      </dgm:prSet>
      <dgm:spPr/>
    </dgm:pt>
    <dgm:pt modelId="{B5E83B80-B405-4036-AC29-28BEF38AB90D}" type="pres">
      <dgm:prSet presAssocID="{58BD34E6-FDEC-474B-9CF7-E01AD058ABF9}" presName="sibTransLast" presStyleLbl="sibTrans2D1" presStyleIdx="1" presStyleCnt="2" custScaleX="156094" custScaleY="191096"/>
      <dgm:spPr/>
    </dgm:pt>
    <dgm:pt modelId="{2FF17099-72BC-45F3-90C4-DA5D5655F851}" type="pres">
      <dgm:prSet presAssocID="{58BD34E6-FDEC-474B-9CF7-E01AD058ABF9}" presName="connectorText" presStyleLbl="sibTrans2D1" presStyleIdx="1" presStyleCnt="2"/>
      <dgm:spPr/>
    </dgm:pt>
    <dgm:pt modelId="{A62A13DA-E1FC-4FB8-B252-3C8FC0921DC7}" type="pres">
      <dgm:prSet presAssocID="{58BD34E6-FDEC-474B-9CF7-E01AD058ABF9}" presName="lastNode" presStyleLbl="node1" presStyleIdx="2" presStyleCnt="3" custScaleX="84872" custScaleY="81321">
        <dgm:presLayoutVars>
          <dgm:bulletEnabled val="1"/>
        </dgm:presLayoutVars>
      </dgm:prSet>
      <dgm:spPr/>
    </dgm:pt>
  </dgm:ptLst>
  <dgm:cxnLst>
    <dgm:cxn modelId="{A1F3EC13-E06A-4647-8E89-CFB5CE360C56}" type="presOf" srcId="{58BD34E6-FDEC-474B-9CF7-E01AD058ABF9}" destId="{703E8808-3EE9-4082-BA3E-FFF9E7532778}" srcOrd="0" destOrd="0" presId="urn:microsoft.com/office/officeart/2005/8/layout/equation2"/>
    <dgm:cxn modelId="{330C1919-9E02-4C3E-B92B-9EE4BCF4B073}" type="presOf" srcId="{8FB516FA-B567-4E17-9D65-96DB6EF2F074}" destId="{B5E83B80-B405-4036-AC29-28BEF38AB90D}" srcOrd="0" destOrd="0" presId="urn:microsoft.com/office/officeart/2005/8/layout/equation2"/>
    <dgm:cxn modelId="{083D8428-1788-41F8-B91B-D69250D6EFC5}" type="presOf" srcId="{B7D537CA-D575-4CD5-BE14-A4D3D230B10A}" destId="{C1A99CE8-CAEB-4D3B-A59D-110696337250}" srcOrd="0" destOrd="0" presId="urn:microsoft.com/office/officeart/2005/8/layout/equation2"/>
    <dgm:cxn modelId="{5368203C-3E9C-4004-8BFC-B42207E9318C}" srcId="{58BD34E6-FDEC-474B-9CF7-E01AD058ABF9}" destId="{417EF8A7-FCD1-457A-8166-897279D0EFAA}" srcOrd="2" destOrd="0" parTransId="{6B51D736-CC80-4DC3-BF4B-F7D578C46B60}" sibTransId="{1FEE912B-21F5-42E1-80DA-68A839FA6752}"/>
    <dgm:cxn modelId="{43D77646-0D1D-46D4-BB42-393766DA61B2}" type="presOf" srcId="{97AE68F5-B6C2-406C-B706-40DC582B72A0}" destId="{0200022A-13E2-4173-AD0A-F5EEB69F267B}" srcOrd="0" destOrd="0" presId="urn:microsoft.com/office/officeart/2005/8/layout/equation2"/>
    <dgm:cxn modelId="{6FCFEF6B-4DAC-4130-AD1D-A81F57267E55}" type="presOf" srcId="{417EF8A7-FCD1-457A-8166-897279D0EFAA}" destId="{A62A13DA-E1FC-4FB8-B252-3C8FC0921DC7}" srcOrd="0" destOrd="0" presId="urn:microsoft.com/office/officeart/2005/8/layout/equation2"/>
    <dgm:cxn modelId="{007ADDAB-F815-46E5-AFEF-6889F2D64339}" type="presOf" srcId="{8FB516FA-B567-4E17-9D65-96DB6EF2F074}" destId="{2FF17099-72BC-45F3-90C4-DA5D5655F851}" srcOrd="1" destOrd="0" presId="urn:microsoft.com/office/officeart/2005/8/layout/equation2"/>
    <dgm:cxn modelId="{FE8DC3AF-81D4-4CE5-B273-EE5D82A6B518}" type="presOf" srcId="{1EAF32A6-16BD-4797-BF66-4299332B2947}" destId="{F9FC7925-810A-41A2-93E1-6D351E45CC9E}" srcOrd="0" destOrd="0" presId="urn:microsoft.com/office/officeart/2005/8/layout/equation2"/>
    <dgm:cxn modelId="{749746DD-35C1-4B4B-A981-F7604BA81374}" srcId="{58BD34E6-FDEC-474B-9CF7-E01AD058ABF9}" destId="{1EAF32A6-16BD-4797-BF66-4299332B2947}" srcOrd="1" destOrd="0" parTransId="{3D9EADE4-CACC-48F4-BB89-7606FF1FC5A0}" sibTransId="{8FB516FA-B567-4E17-9D65-96DB6EF2F074}"/>
    <dgm:cxn modelId="{53DA15EA-0BC4-4126-B77B-B9B0C19828A1}" srcId="{58BD34E6-FDEC-474B-9CF7-E01AD058ABF9}" destId="{B7D537CA-D575-4CD5-BE14-A4D3D230B10A}" srcOrd="0" destOrd="0" parTransId="{4312FDED-BC7E-4410-8F73-B62FADDC5CFE}" sibTransId="{97AE68F5-B6C2-406C-B706-40DC582B72A0}"/>
    <dgm:cxn modelId="{6D28554C-729C-4FFB-B593-F0B897DA6986}" type="presParOf" srcId="{703E8808-3EE9-4082-BA3E-FFF9E7532778}" destId="{8135B588-40C2-41F3-AE82-06BD1E14CB1F}" srcOrd="0" destOrd="0" presId="urn:microsoft.com/office/officeart/2005/8/layout/equation2"/>
    <dgm:cxn modelId="{685D4374-900C-4230-A692-BA9959FE6A47}" type="presParOf" srcId="{8135B588-40C2-41F3-AE82-06BD1E14CB1F}" destId="{C1A99CE8-CAEB-4D3B-A59D-110696337250}" srcOrd="0" destOrd="0" presId="urn:microsoft.com/office/officeart/2005/8/layout/equation2"/>
    <dgm:cxn modelId="{95BC0F15-4EDD-44B2-B1AE-1EF155954100}" type="presParOf" srcId="{8135B588-40C2-41F3-AE82-06BD1E14CB1F}" destId="{490C1545-B1C0-4D62-8734-6A278720DDC5}" srcOrd="1" destOrd="0" presId="urn:microsoft.com/office/officeart/2005/8/layout/equation2"/>
    <dgm:cxn modelId="{C5F377BB-E4CF-44F8-B4A6-06805D0631E9}" type="presParOf" srcId="{8135B588-40C2-41F3-AE82-06BD1E14CB1F}" destId="{0200022A-13E2-4173-AD0A-F5EEB69F267B}" srcOrd="2" destOrd="0" presId="urn:microsoft.com/office/officeart/2005/8/layout/equation2"/>
    <dgm:cxn modelId="{D7B34A46-0269-40F9-9F5A-F992753D1B7A}" type="presParOf" srcId="{8135B588-40C2-41F3-AE82-06BD1E14CB1F}" destId="{99CA9BE7-5B4F-44B2-B051-723B18207730}" srcOrd="3" destOrd="0" presId="urn:microsoft.com/office/officeart/2005/8/layout/equation2"/>
    <dgm:cxn modelId="{F723C954-E45F-437E-AB50-A45E8837675A}" type="presParOf" srcId="{8135B588-40C2-41F3-AE82-06BD1E14CB1F}" destId="{F9FC7925-810A-41A2-93E1-6D351E45CC9E}" srcOrd="4" destOrd="0" presId="urn:microsoft.com/office/officeart/2005/8/layout/equation2"/>
    <dgm:cxn modelId="{04B9810E-094E-4230-A857-A222E601853E}" type="presParOf" srcId="{703E8808-3EE9-4082-BA3E-FFF9E7532778}" destId="{B5E83B80-B405-4036-AC29-28BEF38AB90D}" srcOrd="1" destOrd="0" presId="urn:microsoft.com/office/officeart/2005/8/layout/equation2"/>
    <dgm:cxn modelId="{C711618C-6CCF-4B27-BE96-5F721C0A5EAC}" type="presParOf" srcId="{B5E83B80-B405-4036-AC29-28BEF38AB90D}" destId="{2FF17099-72BC-45F3-90C4-DA5D5655F851}" srcOrd="0" destOrd="0" presId="urn:microsoft.com/office/officeart/2005/8/layout/equation2"/>
    <dgm:cxn modelId="{E20AE573-7852-44A1-9E7D-2BCC23DE403D}" type="presParOf" srcId="{703E8808-3EE9-4082-BA3E-FFF9E7532778}" destId="{A62A13DA-E1FC-4FB8-B252-3C8FC0921DC7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17DC8E-1E92-4288-8356-77A00EF678B7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D5DB7E-CF69-4B0C-828A-A9AA8D20303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400">
              <a:latin typeface="+mj-lt"/>
            </a:rPr>
            <a:t>Publicly Traded Entity: All Related Entities </a:t>
          </a:r>
        </a:p>
      </dgm:t>
    </dgm:pt>
    <dgm:pt modelId="{A561FA9A-6271-41E5-A101-7CEFC67A933B}" type="parTrans" cxnId="{26AEB6F5-D4DE-4118-9570-509E6A0F12F4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E508761E-7B95-4DF0-B662-78B3B43BFE8E}" type="sibTrans" cxnId="{26AEB6F5-D4DE-4118-9570-509E6A0F12F4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2F3A1FB4-580F-4900-9DD7-FEED814FF392}">
      <dgm:prSet phldrT="[Text]" custT="1"/>
      <dgm:spPr>
        <a:solidFill>
          <a:srgbClr val="EB9F15"/>
        </a:solidFill>
      </dgm:spPr>
      <dgm:t>
        <a:bodyPr/>
        <a:lstStyle/>
        <a:p>
          <a:r>
            <a:rPr lang="en-US" sz="1400">
              <a:latin typeface="+mj-lt"/>
            </a:rPr>
            <a:t>Relationship / Circumstance involving any Other Related Entities</a:t>
          </a:r>
        </a:p>
      </dgm:t>
    </dgm:pt>
    <dgm:pt modelId="{DF1A8C01-0C75-4EC8-8D28-59371C53C2E4}" type="parTrans" cxnId="{7AAF9D49-F968-4E41-B49B-747EBFC0F225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DF9720E8-942D-4F49-A059-774E535249CC}" type="sibTrans" cxnId="{7AAF9D49-F968-4E41-B49B-747EBFC0F225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175653EB-CAE6-4568-88F3-9803D67304C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400">
              <a:latin typeface="+mj-lt"/>
            </a:rPr>
            <a:t>Direct or Indirect Control Over </a:t>
          </a:r>
        </a:p>
      </dgm:t>
    </dgm:pt>
    <dgm:pt modelId="{7F0B776F-B3D6-4448-A871-6F1503B10994}" type="parTrans" cxnId="{855CA387-FE5F-4429-9205-2402293FF729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10EF7EC7-857F-4BC2-A264-DA053AB6A87D}" type="sibTrans" cxnId="{855CA387-FE5F-4429-9205-2402293FF729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3F8E1B9D-67CC-4F80-B4C5-F0AEB6268040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400">
              <a:latin typeface="+mj-lt"/>
            </a:rPr>
            <a:t>Audit Client</a:t>
          </a:r>
        </a:p>
      </dgm:t>
    </dgm:pt>
    <dgm:pt modelId="{22D18F9D-0A7D-431B-BD8C-C262FC4B821D}" type="parTrans" cxnId="{0422FD79-12C4-4ED5-A4AD-97CB89B86C8B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8E4225C1-DA8A-458D-9777-7A90A6B57E63}" type="sibTrans" cxnId="{0422FD79-12C4-4ED5-A4AD-97CB89B86C8B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EBA34586-0097-4B1C-99CE-92F9506F3BC1}" type="pres">
      <dgm:prSet presAssocID="{2817DC8E-1E92-4288-8356-77A00EF678B7}" presName="Name0" presStyleCnt="0">
        <dgm:presLayoutVars>
          <dgm:chMax val="7"/>
          <dgm:resizeHandles val="exact"/>
        </dgm:presLayoutVars>
      </dgm:prSet>
      <dgm:spPr/>
    </dgm:pt>
    <dgm:pt modelId="{BA6A0B0F-D518-42BC-9237-268A2E1382CE}" type="pres">
      <dgm:prSet presAssocID="{2817DC8E-1E92-4288-8356-77A00EF678B7}" presName="comp1" presStyleCnt="0"/>
      <dgm:spPr/>
    </dgm:pt>
    <dgm:pt modelId="{43FC8E7E-AA82-430E-8DD0-2438A7667BA9}" type="pres">
      <dgm:prSet presAssocID="{2817DC8E-1E92-4288-8356-77A00EF678B7}" presName="circle1" presStyleLbl="node1" presStyleIdx="0" presStyleCnt="4" custScaleX="123453"/>
      <dgm:spPr/>
    </dgm:pt>
    <dgm:pt modelId="{C14A2724-5A2A-4BE8-A304-C055BACC2D7E}" type="pres">
      <dgm:prSet presAssocID="{2817DC8E-1E92-4288-8356-77A00EF678B7}" presName="c1text" presStyleLbl="node1" presStyleIdx="0" presStyleCnt="4">
        <dgm:presLayoutVars>
          <dgm:bulletEnabled val="1"/>
        </dgm:presLayoutVars>
      </dgm:prSet>
      <dgm:spPr/>
    </dgm:pt>
    <dgm:pt modelId="{4CD5754A-7457-4E90-A25D-A85EB2923D31}" type="pres">
      <dgm:prSet presAssocID="{2817DC8E-1E92-4288-8356-77A00EF678B7}" presName="comp2" presStyleCnt="0"/>
      <dgm:spPr/>
    </dgm:pt>
    <dgm:pt modelId="{67FFB31C-1C56-4FD6-A523-8D4357F299D2}" type="pres">
      <dgm:prSet presAssocID="{2817DC8E-1E92-4288-8356-77A00EF678B7}" presName="circle2" presStyleLbl="node1" presStyleIdx="1" presStyleCnt="4" custScaleX="127679"/>
      <dgm:spPr/>
    </dgm:pt>
    <dgm:pt modelId="{AA68CE91-4C4B-45AF-89E3-3420C6C7C101}" type="pres">
      <dgm:prSet presAssocID="{2817DC8E-1E92-4288-8356-77A00EF678B7}" presName="c2text" presStyleLbl="node1" presStyleIdx="1" presStyleCnt="4">
        <dgm:presLayoutVars>
          <dgm:bulletEnabled val="1"/>
        </dgm:presLayoutVars>
      </dgm:prSet>
      <dgm:spPr/>
    </dgm:pt>
    <dgm:pt modelId="{39B8564B-A0AF-48F5-B3D6-E1BBBEF8AC9E}" type="pres">
      <dgm:prSet presAssocID="{2817DC8E-1E92-4288-8356-77A00EF678B7}" presName="comp3" presStyleCnt="0"/>
      <dgm:spPr/>
    </dgm:pt>
    <dgm:pt modelId="{AF091BCC-6A68-4394-BEF9-F01C972434BA}" type="pres">
      <dgm:prSet presAssocID="{2817DC8E-1E92-4288-8356-77A00EF678B7}" presName="circle3" presStyleLbl="node1" presStyleIdx="2" presStyleCnt="4" custScaleX="131470"/>
      <dgm:spPr/>
    </dgm:pt>
    <dgm:pt modelId="{1A4E5182-2663-47A5-A738-E2040F32508A}" type="pres">
      <dgm:prSet presAssocID="{2817DC8E-1E92-4288-8356-77A00EF678B7}" presName="c3text" presStyleLbl="node1" presStyleIdx="2" presStyleCnt="4">
        <dgm:presLayoutVars>
          <dgm:bulletEnabled val="1"/>
        </dgm:presLayoutVars>
      </dgm:prSet>
      <dgm:spPr/>
    </dgm:pt>
    <dgm:pt modelId="{285840A3-025F-43A6-AFFD-F8507B37725A}" type="pres">
      <dgm:prSet presAssocID="{2817DC8E-1E92-4288-8356-77A00EF678B7}" presName="comp4" presStyleCnt="0"/>
      <dgm:spPr/>
    </dgm:pt>
    <dgm:pt modelId="{C90016D8-C462-408F-9F16-59FFB018DB32}" type="pres">
      <dgm:prSet presAssocID="{2817DC8E-1E92-4288-8356-77A00EF678B7}" presName="circle4" presStyleLbl="node1" presStyleIdx="3" presStyleCnt="4"/>
      <dgm:spPr/>
    </dgm:pt>
    <dgm:pt modelId="{76A01E49-398D-4457-B9CB-A93E36C2B5D7}" type="pres">
      <dgm:prSet presAssocID="{2817DC8E-1E92-4288-8356-77A00EF678B7}" presName="c4text" presStyleLbl="node1" presStyleIdx="3" presStyleCnt="4">
        <dgm:presLayoutVars>
          <dgm:bulletEnabled val="1"/>
        </dgm:presLayoutVars>
      </dgm:prSet>
      <dgm:spPr/>
    </dgm:pt>
  </dgm:ptLst>
  <dgm:cxnLst>
    <dgm:cxn modelId="{4EC1232A-044C-4798-8E0E-FD5AD61BD7BA}" type="presOf" srcId="{B2D5DB7E-CF69-4B0C-828A-A9AA8D203035}" destId="{C14A2724-5A2A-4BE8-A304-C055BACC2D7E}" srcOrd="1" destOrd="0" presId="urn:microsoft.com/office/officeart/2005/8/layout/venn2"/>
    <dgm:cxn modelId="{93F6CA47-28B1-491E-B13F-CB504B7879DE}" type="presOf" srcId="{175653EB-CAE6-4568-88F3-9803D67304C1}" destId="{AF091BCC-6A68-4394-BEF9-F01C972434BA}" srcOrd="0" destOrd="0" presId="urn:microsoft.com/office/officeart/2005/8/layout/venn2"/>
    <dgm:cxn modelId="{7AAF9D49-F968-4E41-B49B-747EBFC0F225}" srcId="{2817DC8E-1E92-4288-8356-77A00EF678B7}" destId="{2F3A1FB4-580F-4900-9DD7-FEED814FF392}" srcOrd="1" destOrd="0" parTransId="{DF1A8C01-0C75-4EC8-8D28-59371C53C2E4}" sibTransId="{DF9720E8-942D-4F49-A059-774E535249CC}"/>
    <dgm:cxn modelId="{364DD574-D6F6-4F51-BFCE-0D6624CF9949}" type="presOf" srcId="{2F3A1FB4-580F-4900-9DD7-FEED814FF392}" destId="{67FFB31C-1C56-4FD6-A523-8D4357F299D2}" srcOrd="0" destOrd="0" presId="urn:microsoft.com/office/officeart/2005/8/layout/venn2"/>
    <dgm:cxn modelId="{DBBC9676-EF6F-4911-8C12-23FF983961C3}" type="presOf" srcId="{3F8E1B9D-67CC-4F80-B4C5-F0AEB6268040}" destId="{76A01E49-398D-4457-B9CB-A93E36C2B5D7}" srcOrd="1" destOrd="0" presId="urn:microsoft.com/office/officeart/2005/8/layout/venn2"/>
    <dgm:cxn modelId="{0422FD79-12C4-4ED5-A4AD-97CB89B86C8B}" srcId="{2817DC8E-1E92-4288-8356-77A00EF678B7}" destId="{3F8E1B9D-67CC-4F80-B4C5-F0AEB6268040}" srcOrd="3" destOrd="0" parTransId="{22D18F9D-0A7D-431B-BD8C-C262FC4B821D}" sibTransId="{8E4225C1-DA8A-458D-9777-7A90A6B57E63}"/>
    <dgm:cxn modelId="{855CA387-FE5F-4429-9205-2402293FF729}" srcId="{2817DC8E-1E92-4288-8356-77A00EF678B7}" destId="{175653EB-CAE6-4568-88F3-9803D67304C1}" srcOrd="2" destOrd="0" parTransId="{7F0B776F-B3D6-4448-A871-6F1503B10994}" sibTransId="{10EF7EC7-857F-4BC2-A264-DA053AB6A87D}"/>
    <dgm:cxn modelId="{91272C96-E90B-41E5-B303-7E44DDF04C77}" type="presOf" srcId="{2F3A1FB4-580F-4900-9DD7-FEED814FF392}" destId="{AA68CE91-4C4B-45AF-89E3-3420C6C7C101}" srcOrd="1" destOrd="0" presId="urn:microsoft.com/office/officeart/2005/8/layout/venn2"/>
    <dgm:cxn modelId="{1FFFB6A0-8C5B-4854-91DB-AF575EC16596}" type="presOf" srcId="{B2D5DB7E-CF69-4B0C-828A-A9AA8D203035}" destId="{43FC8E7E-AA82-430E-8DD0-2438A7667BA9}" srcOrd="0" destOrd="0" presId="urn:microsoft.com/office/officeart/2005/8/layout/venn2"/>
    <dgm:cxn modelId="{66AC6EBB-967E-4906-BABB-4E6CFAD96620}" type="presOf" srcId="{3F8E1B9D-67CC-4F80-B4C5-F0AEB6268040}" destId="{C90016D8-C462-408F-9F16-59FFB018DB32}" srcOrd="0" destOrd="0" presId="urn:microsoft.com/office/officeart/2005/8/layout/venn2"/>
    <dgm:cxn modelId="{E8D6B5C4-1ED1-4317-8A15-BBE3E090B143}" type="presOf" srcId="{175653EB-CAE6-4568-88F3-9803D67304C1}" destId="{1A4E5182-2663-47A5-A738-E2040F32508A}" srcOrd="1" destOrd="0" presId="urn:microsoft.com/office/officeart/2005/8/layout/venn2"/>
    <dgm:cxn modelId="{806F8FCD-2FF9-41F2-8B89-1826DC4BD481}" type="presOf" srcId="{2817DC8E-1E92-4288-8356-77A00EF678B7}" destId="{EBA34586-0097-4B1C-99CE-92F9506F3BC1}" srcOrd="0" destOrd="0" presId="urn:microsoft.com/office/officeart/2005/8/layout/venn2"/>
    <dgm:cxn modelId="{26AEB6F5-D4DE-4118-9570-509E6A0F12F4}" srcId="{2817DC8E-1E92-4288-8356-77A00EF678B7}" destId="{B2D5DB7E-CF69-4B0C-828A-A9AA8D203035}" srcOrd="0" destOrd="0" parTransId="{A561FA9A-6271-41E5-A101-7CEFC67A933B}" sibTransId="{E508761E-7B95-4DF0-B662-78B3B43BFE8E}"/>
    <dgm:cxn modelId="{87836376-C956-4E82-BF60-E68932ACF44B}" type="presParOf" srcId="{EBA34586-0097-4B1C-99CE-92F9506F3BC1}" destId="{BA6A0B0F-D518-42BC-9237-268A2E1382CE}" srcOrd="0" destOrd="0" presId="urn:microsoft.com/office/officeart/2005/8/layout/venn2"/>
    <dgm:cxn modelId="{45E8B74A-3799-40EE-ABA5-97F5E045D9D2}" type="presParOf" srcId="{BA6A0B0F-D518-42BC-9237-268A2E1382CE}" destId="{43FC8E7E-AA82-430E-8DD0-2438A7667BA9}" srcOrd="0" destOrd="0" presId="urn:microsoft.com/office/officeart/2005/8/layout/venn2"/>
    <dgm:cxn modelId="{FC08FE68-599D-442A-A041-37526C067A83}" type="presParOf" srcId="{BA6A0B0F-D518-42BC-9237-268A2E1382CE}" destId="{C14A2724-5A2A-4BE8-A304-C055BACC2D7E}" srcOrd="1" destOrd="0" presId="urn:microsoft.com/office/officeart/2005/8/layout/venn2"/>
    <dgm:cxn modelId="{6F0BC0A2-4F65-4CF4-8BD2-4E2C223BCA87}" type="presParOf" srcId="{EBA34586-0097-4B1C-99CE-92F9506F3BC1}" destId="{4CD5754A-7457-4E90-A25D-A85EB2923D31}" srcOrd="1" destOrd="0" presId="urn:microsoft.com/office/officeart/2005/8/layout/venn2"/>
    <dgm:cxn modelId="{CB9CEBB3-8591-4C46-808A-DB6CD9D731AF}" type="presParOf" srcId="{4CD5754A-7457-4E90-A25D-A85EB2923D31}" destId="{67FFB31C-1C56-4FD6-A523-8D4357F299D2}" srcOrd="0" destOrd="0" presId="urn:microsoft.com/office/officeart/2005/8/layout/venn2"/>
    <dgm:cxn modelId="{A4A71A0A-F80D-4FBB-859E-6A6B3357D16F}" type="presParOf" srcId="{4CD5754A-7457-4E90-A25D-A85EB2923D31}" destId="{AA68CE91-4C4B-45AF-89E3-3420C6C7C101}" srcOrd="1" destOrd="0" presId="urn:microsoft.com/office/officeart/2005/8/layout/venn2"/>
    <dgm:cxn modelId="{287D594E-6D4E-4296-9EE6-46436C2FC65E}" type="presParOf" srcId="{EBA34586-0097-4B1C-99CE-92F9506F3BC1}" destId="{39B8564B-A0AF-48F5-B3D6-E1BBBEF8AC9E}" srcOrd="2" destOrd="0" presId="urn:microsoft.com/office/officeart/2005/8/layout/venn2"/>
    <dgm:cxn modelId="{FF8A8C23-7073-4A05-B440-E22A8C1AB627}" type="presParOf" srcId="{39B8564B-A0AF-48F5-B3D6-E1BBBEF8AC9E}" destId="{AF091BCC-6A68-4394-BEF9-F01C972434BA}" srcOrd="0" destOrd="0" presId="urn:microsoft.com/office/officeart/2005/8/layout/venn2"/>
    <dgm:cxn modelId="{62EE0885-8533-4986-837C-D7E86EF830A7}" type="presParOf" srcId="{39B8564B-A0AF-48F5-B3D6-E1BBBEF8AC9E}" destId="{1A4E5182-2663-47A5-A738-E2040F32508A}" srcOrd="1" destOrd="0" presId="urn:microsoft.com/office/officeart/2005/8/layout/venn2"/>
    <dgm:cxn modelId="{AC772E00-20EA-4075-AAD1-571B0F5B7843}" type="presParOf" srcId="{EBA34586-0097-4B1C-99CE-92F9506F3BC1}" destId="{285840A3-025F-43A6-AFFD-F8507B37725A}" srcOrd="3" destOrd="0" presId="urn:microsoft.com/office/officeart/2005/8/layout/venn2"/>
    <dgm:cxn modelId="{70736F27-CB42-4F68-B1B8-5E66D8B08416}" type="presParOf" srcId="{285840A3-025F-43A6-AFFD-F8507B37725A}" destId="{C90016D8-C462-408F-9F16-59FFB018DB32}" srcOrd="0" destOrd="0" presId="urn:microsoft.com/office/officeart/2005/8/layout/venn2"/>
    <dgm:cxn modelId="{6158F762-1A7F-4C8B-BC6A-A77702B012AD}" type="presParOf" srcId="{285840A3-025F-43A6-AFFD-F8507B37725A}" destId="{76A01E49-398D-4457-B9CB-A93E36C2B5D7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3874A8-5FE8-405C-8A3E-B35D4449CD5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D4DD62-BAF1-4A86-B13B-423DD205F608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2600">
              <a:latin typeface="+mj-lt"/>
            </a:rPr>
            <a:t>The Code</a:t>
          </a:r>
        </a:p>
      </dgm:t>
    </dgm:pt>
    <dgm:pt modelId="{22D0ECCB-BA42-41D6-8BBA-57ED7978CB21}" type="parTrans" cxnId="{7D604D36-0AF4-4524-B96E-CB38C631CA3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BE371D16-CFC4-4205-A399-2C08166B8FBE}" type="sibTrans" cxnId="{7D604D36-0AF4-4524-B96E-CB38C631CA3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6B9C040-30A3-4878-A35B-087A06EF6B4F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800">
              <a:latin typeface="+mj-lt"/>
            </a:rPr>
            <a:t>Must not assume management responsibility for an audit client (R400.20)</a:t>
          </a:r>
        </a:p>
      </dgm:t>
    </dgm:pt>
    <dgm:pt modelId="{D66E23F6-C76E-485F-9A54-ABDF8C23EC18}" type="parTrans" cxnId="{88DC6CDF-DA49-4905-9097-6BFDF38D03EA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46D76E6C-A6CB-4DB6-AEF7-EBA4003ACA0B}" type="sibTrans" cxnId="{88DC6CDF-DA49-4905-9097-6BFDF38D03EA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E8E4DBEA-6571-48B1-AAEC-BE3AB64F600C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800">
              <a:latin typeface="+mj-lt"/>
            </a:rPr>
            <a:t>Involves controlling, leading and directing an entity (400.20 A1)</a:t>
          </a:r>
        </a:p>
      </dgm:t>
    </dgm:pt>
    <dgm:pt modelId="{850D3F0B-64F8-4C3C-9387-994A623B2532}" type="parTrans" cxnId="{EECEFB6D-BD7D-42DC-9BF2-0DBA4F380DBF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3670F182-2845-4A54-BAEB-E22D4F039351}" type="sibTrans" cxnId="{EECEFB6D-BD7D-42DC-9BF2-0DBA4F380DBF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DD01F1A-9335-4D34-B10C-CC0B786E04C2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>
              <a:latin typeface="+mj-lt"/>
            </a:rPr>
            <a:t>ISA 200</a:t>
          </a:r>
        </a:p>
      </dgm:t>
    </dgm:pt>
    <dgm:pt modelId="{47928465-0FC0-4FD6-8010-E9BF4A990A3A}" type="parTrans" cxnId="{878165E4-E6F6-4AC7-AEC9-9A934D1DF1C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1312837F-FDB7-4785-905D-ACC9462EF0EF}" type="sibTrans" cxnId="{878165E4-E6F6-4AC7-AEC9-9A934D1DF1C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85DDDD5C-2B1C-4362-8E86-B9728638A070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>
              <a:latin typeface="Arial"/>
              <a:cs typeface="Arial"/>
            </a:rPr>
            <a:t>Explains management responsibilities</a:t>
          </a:r>
          <a:endParaRPr lang="en-US">
            <a:latin typeface="+mj-lt"/>
          </a:endParaRPr>
        </a:p>
      </dgm:t>
    </dgm:pt>
    <dgm:pt modelId="{9070B185-D702-4B3C-A754-5C5543A27822}" type="parTrans" cxnId="{6F634E91-7E82-4949-8FBA-47DF8E35FCCC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AC0589C7-525E-439F-B01F-49564880CDB5}" type="sibTrans" cxnId="{6F634E91-7E82-4949-8FBA-47DF8E35FCCC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F52BEC85-3158-4FE1-8670-CE0732729C7D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>
              <a:latin typeface="Arial"/>
              <a:cs typeface="Arial"/>
            </a:rPr>
            <a:t>Management defined as person(s) with executive responsibility for entity’s operations</a:t>
          </a:r>
          <a:endParaRPr lang="en-US">
            <a:latin typeface="+mj-lt"/>
          </a:endParaRPr>
        </a:p>
      </dgm:t>
    </dgm:pt>
    <dgm:pt modelId="{3768B794-1E87-45C7-ACC4-6FC93198A660}" type="parTrans" cxnId="{84C84CF2-42CA-4158-B39E-FF5AAB5779F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19D8F1AC-CCE1-4E5A-9879-B94807D17782}" type="sibTrans" cxnId="{84C84CF2-42CA-4158-B39E-FF5AAB5779F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53F143DD-809D-4760-9BB0-4240F2AA7879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>
              <a:latin typeface="+mj-lt"/>
            </a:rPr>
            <a:t>Framework for Assurance Engagements</a:t>
          </a:r>
        </a:p>
      </dgm:t>
    </dgm:pt>
    <dgm:pt modelId="{33581249-D46A-4EDC-9760-5F49F1633074}" type="parTrans" cxnId="{121594B1-3425-450A-9C00-D210F150B90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B11198B-ABF9-405C-9783-473C2D73B133}" type="sibTrans" cxnId="{121594B1-3425-450A-9C00-D210F150B90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38B445F1-807B-49A0-B471-630939862071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>
              <a:latin typeface="+mj-lt"/>
            </a:rPr>
            <a:t>Responsible party</a:t>
          </a:r>
        </a:p>
      </dgm:t>
    </dgm:pt>
    <dgm:pt modelId="{B80AC99D-2E73-4BA9-8C23-8DF7413B142D}" type="parTrans" cxnId="{C7520DEB-2A7D-4585-880A-E2AF7234CEBF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B4741C3D-9736-42C0-8265-FFFBC849DF7A}" type="sibTrans" cxnId="{C7520DEB-2A7D-4585-880A-E2AF7234CEBF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8E8335A9-D2F4-44A7-84CF-0097C609EF14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>
              <a:latin typeface="+mj-lt"/>
            </a:rPr>
            <a:t>Responsibility for subject matter information</a:t>
          </a:r>
        </a:p>
      </dgm:t>
    </dgm:pt>
    <dgm:pt modelId="{BED618B8-3C67-4EED-8A2D-F86FE9695782}" type="parTrans" cxnId="{6E7CB1D8-852D-40B6-90D1-9F0086B9E49F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3721B626-6742-4A7B-8F32-06CE31CD470C}" type="sibTrans" cxnId="{6E7CB1D8-852D-40B6-90D1-9F0086B9E49F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9B3BADDC-15A7-42DC-9013-025AEAA9B589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>
              <a:latin typeface="Arial"/>
              <a:cs typeface="Arial"/>
            </a:rPr>
            <a:t>Financial statements prepared by management with oversight from TCWG</a:t>
          </a:r>
          <a:endParaRPr lang="en-US">
            <a:latin typeface="+mj-lt"/>
          </a:endParaRPr>
        </a:p>
      </dgm:t>
    </dgm:pt>
    <dgm:pt modelId="{B524D089-DFE4-4A5E-B519-F6515D083470}" type="parTrans" cxnId="{AAD2E60B-E77C-424D-8BC7-B0553C5C5542}">
      <dgm:prSet/>
      <dgm:spPr/>
      <dgm:t>
        <a:bodyPr/>
        <a:lstStyle/>
        <a:p>
          <a:endParaRPr lang="en-US"/>
        </a:p>
      </dgm:t>
    </dgm:pt>
    <dgm:pt modelId="{42AA9E2A-ACCA-4380-85AA-49C8690C575A}" type="sibTrans" cxnId="{AAD2E60B-E77C-424D-8BC7-B0553C5C5542}">
      <dgm:prSet/>
      <dgm:spPr/>
      <dgm:t>
        <a:bodyPr/>
        <a:lstStyle/>
        <a:p>
          <a:endParaRPr lang="en-US"/>
        </a:p>
      </dgm:t>
    </dgm:pt>
    <dgm:pt modelId="{5315DCF2-964E-4349-8F20-FD2E614849B5}">
      <dgm:prSet phldrT="[Text]"/>
      <dgm:spPr>
        <a:solidFill>
          <a:schemeClr val="accent1"/>
        </a:solidFill>
      </dgm:spPr>
      <dgm:t>
        <a:bodyPr/>
        <a:lstStyle/>
        <a:p>
          <a:endParaRPr lang="en-US" sz="1500">
            <a:latin typeface="+mj-lt"/>
          </a:endParaRPr>
        </a:p>
      </dgm:t>
    </dgm:pt>
    <dgm:pt modelId="{11027FCD-0966-4A1C-A103-ACA006972084}" type="parTrans" cxnId="{3C524E59-9012-47E6-84A8-536EECA13495}">
      <dgm:prSet/>
      <dgm:spPr/>
      <dgm:t>
        <a:bodyPr/>
        <a:lstStyle/>
        <a:p>
          <a:endParaRPr lang="en-US"/>
        </a:p>
      </dgm:t>
    </dgm:pt>
    <dgm:pt modelId="{3C9D4CD8-4187-4DB8-B495-2D2F6468E45C}" type="sibTrans" cxnId="{3C524E59-9012-47E6-84A8-536EECA13495}">
      <dgm:prSet/>
      <dgm:spPr/>
      <dgm:t>
        <a:bodyPr/>
        <a:lstStyle/>
        <a:p>
          <a:endParaRPr lang="en-US"/>
        </a:p>
      </dgm:t>
    </dgm:pt>
    <dgm:pt modelId="{09F1B588-522A-4B9F-ADBD-B50705D2CB69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>
              <a:latin typeface="+mj-lt"/>
            </a:rPr>
            <a:t>Engaging party</a:t>
          </a:r>
        </a:p>
      </dgm:t>
    </dgm:pt>
    <dgm:pt modelId="{7E2B5D36-DE18-4E42-82F8-A59F276CFEC2}" type="parTrans" cxnId="{375D546B-1B32-4E8B-81B2-5FAB353003D5}">
      <dgm:prSet/>
      <dgm:spPr/>
      <dgm:t>
        <a:bodyPr/>
        <a:lstStyle/>
        <a:p>
          <a:endParaRPr lang="en-US"/>
        </a:p>
      </dgm:t>
    </dgm:pt>
    <dgm:pt modelId="{EFE50875-1A91-411E-8C2E-DF32A4B533D0}" type="sibTrans" cxnId="{375D546B-1B32-4E8B-81B2-5FAB353003D5}">
      <dgm:prSet/>
      <dgm:spPr/>
      <dgm:t>
        <a:bodyPr/>
        <a:lstStyle/>
        <a:p>
          <a:endParaRPr lang="en-US"/>
        </a:p>
      </dgm:t>
    </dgm:pt>
    <dgm:pt modelId="{3AF7221D-A63B-4968-9391-8F5A350EE341}">
      <dgm:prSet phldrT="[Text]"/>
      <dgm:spPr>
        <a:solidFill>
          <a:schemeClr val="accent1"/>
        </a:solidFill>
      </dgm:spPr>
      <dgm:t>
        <a:bodyPr/>
        <a:lstStyle/>
        <a:p>
          <a:endParaRPr lang="en-US" sz="1500">
            <a:latin typeface="+mj-lt"/>
          </a:endParaRPr>
        </a:p>
      </dgm:t>
    </dgm:pt>
    <dgm:pt modelId="{5B9A3670-89C1-445B-9BF6-B9BF9B97DFF0}" type="parTrans" cxnId="{0DC4A6C9-904C-41E5-8281-D83B049DD55A}">
      <dgm:prSet/>
      <dgm:spPr/>
      <dgm:t>
        <a:bodyPr/>
        <a:lstStyle/>
        <a:p>
          <a:endParaRPr lang="en-US"/>
        </a:p>
      </dgm:t>
    </dgm:pt>
    <dgm:pt modelId="{CF795823-F6AB-434F-AE1C-7FED2D2451B6}" type="sibTrans" cxnId="{0DC4A6C9-904C-41E5-8281-D83B049DD55A}">
      <dgm:prSet/>
      <dgm:spPr/>
      <dgm:t>
        <a:bodyPr/>
        <a:lstStyle/>
        <a:p>
          <a:endParaRPr lang="en-US"/>
        </a:p>
      </dgm:t>
    </dgm:pt>
    <dgm:pt modelId="{CC9AC3E9-862A-427B-A606-B31FC71B93AD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800">
              <a:latin typeface="+mj-lt"/>
            </a:rPr>
            <a:t>Includes authorizing transactions, controlling or managing bank accounts or investments, or taking responsibility for financial statements (400.20 A3)</a:t>
          </a:r>
        </a:p>
      </dgm:t>
    </dgm:pt>
    <dgm:pt modelId="{D7401078-3CD0-4D86-BBE6-9321E0E8E439}" type="parTrans" cxnId="{4A26C281-1CCB-405E-ADE5-1B6781FD142C}">
      <dgm:prSet/>
      <dgm:spPr/>
      <dgm:t>
        <a:bodyPr/>
        <a:lstStyle/>
        <a:p>
          <a:endParaRPr lang="en-US"/>
        </a:p>
      </dgm:t>
    </dgm:pt>
    <dgm:pt modelId="{BCDD0E83-7AAC-40F1-A639-36805518ECDE}" type="sibTrans" cxnId="{4A26C281-1CCB-405E-ADE5-1B6781FD142C}">
      <dgm:prSet/>
      <dgm:spPr/>
      <dgm:t>
        <a:bodyPr/>
        <a:lstStyle/>
        <a:p>
          <a:endParaRPr lang="en-US"/>
        </a:p>
      </dgm:t>
    </dgm:pt>
    <dgm:pt modelId="{078769CD-3113-4F5E-B367-27A9F5019203}" type="pres">
      <dgm:prSet presAssocID="{ED3874A8-5FE8-405C-8A3E-B35D4449CD57}" presName="Name0" presStyleCnt="0">
        <dgm:presLayoutVars>
          <dgm:dir/>
          <dgm:resizeHandles val="exact"/>
        </dgm:presLayoutVars>
      </dgm:prSet>
      <dgm:spPr/>
    </dgm:pt>
    <dgm:pt modelId="{04D60B86-64DC-413A-B83C-CB496AF2ABC7}" type="pres">
      <dgm:prSet presAssocID="{C2D4DD62-BAF1-4A86-B13B-423DD205F608}" presName="node" presStyleLbl="node1" presStyleIdx="0" presStyleCnt="3">
        <dgm:presLayoutVars>
          <dgm:bulletEnabled val="1"/>
        </dgm:presLayoutVars>
      </dgm:prSet>
      <dgm:spPr/>
    </dgm:pt>
    <dgm:pt modelId="{248B02B7-C690-4466-927F-32D5BF965025}" type="pres">
      <dgm:prSet presAssocID="{BE371D16-CFC4-4205-A399-2C08166B8FBE}" presName="sibTrans" presStyleCnt="0"/>
      <dgm:spPr/>
    </dgm:pt>
    <dgm:pt modelId="{77F1C96D-9C3E-40EC-90B0-3853CA5BF446}" type="pres">
      <dgm:prSet presAssocID="{0DD01F1A-9335-4D34-B10C-CC0B786E04C2}" presName="node" presStyleLbl="node1" presStyleIdx="1" presStyleCnt="3">
        <dgm:presLayoutVars>
          <dgm:bulletEnabled val="1"/>
        </dgm:presLayoutVars>
      </dgm:prSet>
      <dgm:spPr/>
    </dgm:pt>
    <dgm:pt modelId="{7BCB746A-C319-4982-AE1F-DFB4CFE27BD7}" type="pres">
      <dgm:prSet presAssocID="{1312837F-FDB7-4785-905D-ACC9462EF0EF}" presName="sibTrans" presStyleCnt="0"/>
      <dgm:spPr/>
    </dgm:pt>
    <dgm:pt modelId="{23495194-1678-4918-8AFF-1EB0B8E3EADC}" type="pres">
      <dgm:prSet presAssocID="{53F143DD-809D-4760-9BB0-4240F2AA7879}" presName="node" presStyleLbl="node1" presStyleIdx="2" presStyleCnt="3">
        <dgm:presLayoutVars>
          <dgm:bulletEnabled val="1"/>
        </dgm:presLayoutVars>
      </dgm:prSet>
      <dgm:spPr/>
    </dgm:pt>
  </dgm:ptLst>
  <dgm:cxnLst>
    <dgm:cxn modelId="{AAD2E60B-E77C-424D-8BC7-B0553C5C5542}" srcId="{0DD01F1A-9335-4D34-B10C-CC0B786E04C2}" destId="{9B3BADDC-15A7-42DC-9013-025AEAA9B589}" srcOrd="1" destOrd="0" parTransId="{B524D089-DFE4-4A5E-B519-F6515D083470}" sibTransId="{42AA9E2A-ACCA-4380-85AA-49C8690C575A}"/>
    <dgm:cxn modelId="{F710FA24-544F-4AD2-91D9-448590047CF9}" type="presOf" srcId="{3AF7221D-A63B-4968-9391-8F5A350EE341}" destId="{04D60B86-64DC-413A-B83C-CB496AF2ABC7}" srcOrd="0" destOrd="4" presId="urn:microsoft.com/office/officeart/2005/8/layout/hList6"/>
    <dgm:cxn modelId="{7D604D36-0AF4-4524-B96E-CB38C631CA33}" srcId="{ED3874A8-5FE8-405C-8A3E-B35D4449CD57}" destId="{C2D4DD62-BAF1-4A86-B13B-423DD205F608}" srcOrd="0" destOrd="0" parTransId="{22D0ECCB-BA42-41D6-8BBA-57ED7978CB21}" sibTransId="{BE371D16-CFC4-4205-A399-2C08166B8FBE}"/>
    <dgm:cxn modelId="{67BCCF39-9EB2-459F-A312-6943D5237B8E}" type="presOf" srcId="{85DDDD5C-2B1C-4362-8E86-B9728638A070}" destId="{77F1C96D-9C3E-40EC-90B0-3853CA5BF446}" srcOrd="0" destOrd="1" presId="urn:microsoft.com/office/officeart/2005/8/layout/hList6"/>
    <dgm:cxn modelId="{65990262-A71F-47B4-B410-5E3871F850DD}" type="presOf" srcId="{5315DCF2-964E-4349-8F20-FD2E614849B5}" destId="{04D60B86-64DC-413A-B83C-CB496AF2ABC7}" srcOrd="0" destOrd="5" presId="urn:microsoft.com/office/officeart/2005/8/layout/hList6"/>
    <dgm:cxn modelId="{375D546B-1B32-4E8B-81B2-5FAB353003D5}" srcId="{53F143DD-809D-4760-9BB0-4240F2AA7879}" destId="{09F1B588-522A-4B9F-ADBD-B50705D2CB69}" srcOrd="2" destOrd="0" parTransId="{7E2B5D36-DE18-4E42-82F8-A59F276CFEC2}" sibTransId="{EFE50875-1A91-411E-8C2E-DF32A4B533D0}"/>
    <dgm:cxn modelId="{DC5ABC4C-619F-40F4-B225-00E03699027A}" type="presOf" srcId="{C2D4DD62-BAF1-4A86-B13B-423DD205F608}" destId="{04D60B86-64DC-413A-B83C-CB496AF2ABC7}" srcOrd="0" destOrd="0" presId="urn:microsoft.com/office/officeart/2005/8/layout/hList6"/>
    <dgm:cxn modelId="{EECEFB6D-BD7D-42DC-9BF2-0DBA4F380DBF}" srcId="{C2D4DD62-BAF1-4A86-B13B-423DD205F608}" destId="{E8E4DBEA-6571-48B1-AAEC-BE3AB64F600C}" srcOrd="1" destOrd="0" parTransId="{850D3F0B-64F8-4C3C-9387-994A623B2532}" sibTransId="{3670F182-2845-4A54-BAEB-E22D4F039351}"/>
    <dgm:cxn modelId="{14D04A77-7B97-4914-B5E8-76F5F7ABCF45}" type="presOf" srcId="{ED3874A8-5FE8-405C-8A3E-B35D4449CD57}" destId="{078769CD-3113-4F5E-B367-27A9F5019203}" srcOrd="0" destOrd="0" presId="urn:microsoft.com/office/officeart/2005/8/layout/hList6"/>
    <dgm:cxn modelId="{3C524E59-9012-47E6-84A8-536EECA13495}" srcId="{C2D4DD62-BAF1-4A86-B13B-423DD205F608}" destId="{5315DCF2-964E-4349-8F20-FD2E614849B5}" srcOrd="4" destOrd="0" parTransId="{11027FCD-0966-4A1C-A103-ACA006972084}" sibTransId="{3C9D4CD8-4187-4DB8-B495-2D2F6468E45C}"/>
    <dgm:cxn modelId="{4A26C281-1CCB-405E-ADE5-1B6781FD142C}" srcId="{C2D4DD62-BAF1-4A86-B13B-423DD205F608}" destId="{CC9AC3E9-862A-427B-A606-B31FC71B93AD}" srcOrd="2" destOrd="0" parTransId="{D7401078-3CD0-4D86-BBE6-9321E0E8E439}" sibTransId="{BCDD0E83-7AAC-40F1-A639-36805518ECDE}"/>
    <dgm:cxn modelId="{7521DC90-9403-4334-89C8-F30130A2C36C}" type="presOf" srcId="{06B9C040-30A3-4878-A35B-087A06EF6B4F}" destId="{04D60B86-64DC-413A-B83C-CB496AF2ABC7}" srcOrd="0" destOrd="1" presId="urn:microsoft.com/office/officeart/2005/8/layout/hList6"/>
    <dgm:cxn modelId="{6F634E91-7E82-4949-8FBA-47DF8E35FCCC}" srcId="{0DD01F1A-9335-4D34-B10C-CC0B786E04C2}" destId="{85DDDD5C-2B1C-4362-8E86-B9728638A070}" srcOrd="0" destOrd="0" parTransId="{9070B185-D702-4B3C-A754-5C5543A27822}" sibTransId="{AC0589C7-525E-439F-B01F-49564880CDB5}"/>
    <dgm:cxn modelId="{10AA3CA4-3690-4E6A-B8BC-2429E8953E3C}" type="presOf" srcId="{38B445F1-807B-49A0-B471-630939862071}" destId="{23495194-1678-4918-8AFF-1EB0B8E3EADC}" srcOrd="0" destOrd="1" presId="urn:microsoft.com/office/officeart/2005/8/layout/hList6"/>
    <dgm:cxn modelId="{1C02BCA7-E9ED-48AA-8D33-229DF0351BE3}" type="presOf" srcId="{F52BEC85-3158-4FE1-8670-CE0732729C7D}" destId="{77F1C96D-9C3E-40EC-90B0-3853CA5BF446}" srcOrd="0" destOrd="3" presId="urn:microsoft.com/office/officeart/2005/8/layout/hList6"/>
    <dgm:cxn modelId="{121594B1-3425-450A-9C00-D210F150B909}" srcId="{ED3874A8-5FE8-405C-8A3E-B35D4449CD57}" destId="{53F143DD-809D-4760-9BB0-4240F2AA7879}" srcOrd="2" destOrd="0" parTransId="{33581249-D46A-4EDC-9760-5F49F1633074}" sibTransId="{0B11198B-ABF9-405C-9783-473C2D73B133}"/>
    <dgm:cxn modelId="{40BB53B5-8A85-4BFC-B86B-A7B20BA34242}" type="presOf" srcId="{0DD01F1A-9335-4D34-B10C-CC0B786E04C2}" destId="{77F1C96D-9C3E-40EC-90B0-3853CA5BF446}" srcOrd="0" destOrd="0" presId="urn:microsoft.com/office/officeart/2005/8/layout/hList6"/>
    <dgm:cxn modelId="{26DB85B7-A3CC-4C2B-BA8C-6AD1ABF3C0A9}" type="presOf" srcId="{E8E4DBEA-6571-48B1-AAEC-BE3AB64F600C}" destId="{04D60B86-64DC-413A-B83C-CB496AF2ABC7}" srcOrd="0" destOrd="2" presId="urn:microsoft.com/office/officeart/2005/8/layout/hList6"/>
    <dgm:cxn modelId="{BDFAC3C4-8740-424B-AC55-EADB8D939B2F}" type="presOf" srcId="{09F1B588-522A-4B9F-ADBD-B50705D2CB69}" destId="{23495194-1678-4918-8AFF-1EB0B8E3EADC}" srcOrd="0" destOrd="3" presId="urn:microsoft.com/office/officeart/2005/8/layout/hList6"/>
    <dgm:cxn modelId="{0DC4A6C9-904C-41E5-8281-D83B049DD55A}" srcId="{C2D4DD62-BAF1-4A86-B13B-423DD205F608}" destId="{3AF7221D-A63B-4968-9391-8F5A350EE341}" srcOrd="3" destOrd="0" parTransId="{5B9A3670-89C1-445B-9BF6-B9BF9B97DFF0}" sibTransId="{CF795823-F6AB-434F-AE1C-7FED2D2451B6}"/>
    <dgm:cxn modelId="{52102BD7-CAD3-417B-8509-A5F4BFA4F346}" type="presOf" srcId="{53F143DD-809D-4760-9BB0-4240F2AA7879}" destId="{23495194-1678-4918-8AFF-1EB0B8E3EADC}" srcOrd="0" destOrd="0" presId="urn:microsoft.com/office/officeart/2005/8/layout/hList6"/>
    <dgm:cxn modelId="{6E7CB1D8-852D-40B6-90D1-9F0086B9E49F}" srcId="{53F143DD-809D-4760-9BB0-4240F2AA7879}" destId="{8E8335A9-D2F4-44A7-84CF-0097C609EF14}" srcOrd="1" destOrd="0" parTransId="{BED618B8-3C67-4EED-8A2D-F86FE9695782}" sibTransId="{3721B626-6742-4A7B-8F32-06CE31CD470C}"/>
    <dgm:cxn modelId="{88DC6CDF-DA49-4905-9097-6BFDF38D03EA}" srcId="{C2D4DD62-BAF1-4A86-B13B-423DD205F608}" destId="{06B9C040-30A3-4878-A35B-087A06EF6B4F}" srcOrd="0" destOrd="0" parTransId="{D66E23F6-C76E-485F-9A54-ABDF8C23EC18}" sibTransId="{46D76E6C-A6CB-4DB6-AEF7-EBA4003ACA0B}"/>
    <dgm:cxn modelId="{878165E4-E6F6-4AC7-AEC9-9A934D1DF1C9}" srcId="{ED3874A8-5FE8-405C-8A3E-B35D4449CD57}" destId="{0DD01F1A-9335-4D34-B10C-CC0B786E04C2}" srcOrd="1" destOrd="0" parTransId="{47928465-0FC0-4FD6-8010-E9BF4A990A3A}" sibTransId="{1312837F-FDB7-4785-905D-ACC9462EF0EF}"/>
    <dgm:cxn modelId="{4F736DE6-F35F-4B25-A0B3-E9B1895C5593}" type="presOf" srcId="{9B3BADDC-15A7-42DC-9013-025AEAA9B589}" destId="{77F1C96D-9C3E-40EC-90B0-3853CA5BF446}" srcOrd="0" destOrd="2" presId="urn:microsoft.com/office/officeart/2005/8/layout/hList6"/>
    <dgm:cxn modelId="{7C73DCE6-32BA-481E-B153-8D05C1C969F0}" type="presOf" srcId="{8E8335A9-D2F4-44A7-84CF-0097C609EF14}" destId="{23495194-1678-4918-8AFF-1EB0B8E3EADC}" srcOrd="0" destOrd="2" presId="urn:microsoft.com/office/officeart/2005/8/layout/hList6"/>
    <dgm:cxn modelId="{C7520DEB-2A7D-4585-880A-E2AF7234CEBF}" srcId="{53F143DD-809D-4760-9BB0-4240F2AA7879}" destId="{38B445F1-807B-49A0-B471-630939862071}" srcOrd="0" destOrd="0" parTransId="{B80AC99D-2E73-4BA9-8C23-8DF7413B142D}" sibTransId="{B4741C3D-9736-42C0-8265-FFFBC849DF7A}"/>
    <dgm:cxn modelId="{84C84CF2-42CA-4158-B39E-FF5AAB5779F3}" srcId="{0DD01F1A-9335-4D34-B10C-CC0B786E04C2}" destId="{F52BEC85-3158-4FE1-8670-CE0732729C7D}" srcOrd="2" destOrd="0" parTransId="{3768B794-1E87-45C7-ACC4-6FC93198A660}" sibTransId="{19D8F1AC-CCE1-4E5A-9879-B94807D17782}"/>
    <dgm:cxn modelId="{583885F5-F7F5-475B-857B-C4BE99F2A77E}" type="presOf" srcId="{CC9AC3E9-862A-427B-A606-B31FC71B93AD}" destId="{04D60B86-64DC-413A-B83C-CB496AF2ABC7}" srcOrd="0" destOrd="3" presId="urn:microsoft.com/office/officeart/2005/8/layout/hList6"/>
    <dgm:cxn modelId="{02DF7F1E-0DE3-48AB-8004-F5D89FBD298E}" type="presParOf" srcId="{078769CD-3113-4F5E-B367-27A9F5019203}" destId="{04D60B86-64DC-413A-B83C-CB496AF2ABC7}" srcOrd="0" destOrd="0" presId="urn:microsoft.com/office/officeart/2005/8/layout/hList6"/>
    <dgm:cxn modelId="{CD906CD0-C553-4E29-8C95-FC82BBFACC94}" type="presParOf" srcId="{078769CD-3113-4F5E-B367-27A9F5019203}" destId="{248B02B7-C690-4466-927F-32D5BF965025}" srcOrd="1" destOrd="0" presId="urn:microsoft.com/office/officeart/2005/8/layout/hList6"/>
    <dgm:cxn modelId="{F265E5B4-0EDD-4738-AFCE-F438700E5373}" type="presParOf" srcId="{078769CD-3113-4F5E-B367-27A9F5019203}" destId="{77F1C96D-9C3E-40EC-90B0-3853CA5BF446}" srcOrd="2" destOrd="0" presId="urn:microsoft.com/office/officeart/2005/8/layout/hList6"/>
    <dgm:cxn modelId="{594B89C2-0B71-4A97-BD49-382CC73DB8F3}" type="presParOf" srcId="{078769CD-3113-4F5E-B367-27A9F5019203}" destId="{7BCB746A-C319-4982-AE1F-DFB4CFE27BD7}" srcOrd="3" destOrd="0" presId="urn:microsoft.com/office/officeart/2005/8/layout/hList6"/>
    <dgm:cxn modelId="{5702EEB2-17E2-42D3-8EA1-09A2CDDDDC0B}" type="presParOf" srcId="{078769CD-3113-4F5E-B367-27A9F5019203}" destId="{23495194-1678-4918-8AFF-1EB0B8E3EADC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CCC8F1-CE95-421C-AA86-37BF4E3B203C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0F3C5A4-5AF4-4822-BAC5-C18AEAD27718}">
      <dgm:prSet phldrT="[Text]" custT="1"/>
      <dgm:spPr/>
      <dgm:t>
        <a:bodyPr/>
        <a:lstStyle/>
        <a:p>
          <a:r>
            <a:rPr lang="en-US" sz="1800">
              <a:latin typeface="+mj-lt"/>
            </a:rPr>
            <a:t>Specific Responses to Auditor Independence with CIVs</a:t>
          </a:r>
        </a:p>
      </dgm:t>
    </dgm:pt>
    <dgm:pt modelId="{06FD094F-792F-4708-930C-F9FD92CFCAC2}" type="parTrans" cxnId="{B9FEA804-2424-46D7-8675-5CDFC9D56AAE}">
      <dgm:prSet/>
      <dgm:spPr/>
      <dgm:t>
        <a:bodyPr/>
        <a:lstStyle/>
        <a:p>
          <a:endParaRPr lang="en-US" sz="1800"/>
        </a:p>
      </dgm:t>
    </dgm:pt>
    <dgm:pt modelId="{E8BC4E24-0B20-422B-8723-5F49CBC9D88A}" type="sibTrans" cxnId="{B9FEA804-2424-46D7-8675-5CDFC9D56AAE}">
      <dgm:prSet/>
      <dgm:spPr/>
      <dgm:t>
        <a:bodyPr/>
        <a:lstStyle/>
        <a:p>
          <a:endParaRPr lang="en-US" sz="1800"/>
        </a:p>
      </dgm:t>
    </dgm:pt>
    <dgm:pt modelId="{69F46F53-4122-4ABD-8250-CF88258C6CB1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800">
              <a:latin typeface="+mj-lt"/>
            </a:rPr>
            <a:t>US – AICPA </a:t>
          </a:r>
          <a:r>
            <a:rPr lang="en-US" sz="1800" i="1">
              <a:latin typeface="+mj-lt"/>
            </a:rPr>
            <a:t>Code of Professional Conduct </a:t>
          </a:r>
          <a:r>
            <a:rPr lang="en-US" sz="1800">
              <a:latin typeface="+mj-lt"/>
            </a:rPr>
            <a:t>includes investment advisers as attest client affiliate </a:t>
          </a:r>
        </a:p>
      </dgm:t>
    </dgm:pt>
    <dgm:pt modelId="{7DE3708D-49E2-4BDB-B2D1-899B2854A2CD}" type="parTrans" cxnId="{AC0A772E-3B77-48A6-81A6-A4CBF32AFE9B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en-US" sz="1800"/>
        </a:p>
      </dgm:t>
    </dgm:pt>
    <dgm:pt modelId="{FCC77FEC-8BC0-4806-8FDA-E886055BA591}" type="sibTrans" cxnId="{AC0A772E-3B77-48A6-81A6-A4CBF32AFE9B}">
      <dgm:prSet/>
      <dgm:spPr/>
      <dgm:t>
        <a:bodyPr/>
        <a:lstStyle/>
        <a:p>
          <a:endParaRPr lang="en-US" sz="1800"/>
        </a:p>
      </dgm:t>
    </dgm:pt>
    <dgm:pt modelId="{2056C45C-E526-413F-BD08-D39D503B2827}">
      <dgm:prSet phldrT="[Text]" custT="1"/>
      <dgm:spPr>
        <a:solidFill>
          <a:schemeClr val="accent5"/>
        </a:solidFill>
      </dgm:spPr>
      <dgm:t>
        <a:bodyPr/>
        <a:lstStyle/>
        <a:p>
          <a:r>
            <a:rPr lang="en-US" sz="1800">
              <a:latin typeface="+mj-lt"/>
            </a:rPr>
            <a:t>US – SEC specific independence rules for ICCs</a:t>
          </a:r>
        </a:p>
      </dgm:t>
    </dgm:pt>
    <dgm:pt modelId="{ABA33C41-53D2-4FAF-B9CB-2C72E78545BC}" type="parTrans" cxnId="{9718F373-077F-425E-B3E8-A6E5209A8CA8}">
      <dgm:prSet/>
      <dgm:spPr>
        <a:solidFill>
          <a:schemeClr val="accent5"/>
        </a:solidFill>
      </dgm:spPr>
      <dgm:t>
        <a:bodyPr/>
        <a:lstStyle/>
        <a:p>
          <a:endParaRPr lang="en-US" sz="1800"/>
        </a:p>
      </dgm:t>
    </dgm:pt>
    <dgm:pt modelId="{F9D496AF-53CB-4982-8B90-46773BC8E43C}" type="sibTrans" cxnId="{9718F373-077F-425E-B3E8-A6E5209A8CA8}">
      <dgm:prSet/>
      <dgm:spPr/>
      <dgm:t>
        <a:bodyPr/>
        <a:lstStyle/>
        <a:p>
          <a:endParaRPr lang="en-US" sz="1800"/>
        </a:p>
      </dgm:t>
    </dgm:pt>
    <dgm:pt modelId="{9DF06577-CC62-456B-990D-A66C104E586B}">
      <dgm:prSet phldrT="[Text]" custT="1"/>
      <dgm:spPr>
        <a:solidFill>
          <a:srgbClr val="002060"/>
        </a:solidFill>
      </dgm:spPr>
      <dgm:t>
        <a:bodyPr/>
        <a:lstStyle/>
        <a:p>
          <a:r>
            <a:rPr lang="en-US" sz="1800">
              <a:latin typeface="+mj-lt"/>
            </a:rPr>
            <a:t>Australian corporation’s legislation includes investment adviser as part of “audited body”</a:t>
          </a:r>
        </a:p>
      </dgm:t>
    </dgm:pt>
    <dgm:pt modelId="{B0113237-5A23-487D-BB58-15C8195BB96F}" type="parTrans" cxnId="{D00A0171-F4A2-41D9-9770-D74B0548E078}">
      <dgm:prSet/>
      <dgm:spPr>
        <a:solidFill>
          <a:srgbClr val="002060"/>
        </a:solidFill>
      </dgm:spPr>
      <dgm:t>
        <a:bodyPr/>
        <a:lstStyle/>
        <a:p>
          <a:endParaRPr lang="en-US" sz="1800"/>
        </a:p>
      </dgm:t>
    </dgm:pt>
    <dgm:pt modelId="{043EACA2-84ED-4162-A52C-9623332AF55E}" type="sibTrans" cxnId="{D00A0171-F4A2-41D9-9770-D74B0548E078}">
      <dgm:prSet/>
      <dgm:spPr/>
      <dgm:t>
        <a:bodyPr/>
        <a:lstStyle/>
        <a:p>
          <a:endParaRPr lang="en-US" sz="1800"/>
        </a:p>
      </dgm:t>
    </dgm:pt>
    <dgm:pt modelId="{49224E31-D2A1-439B-888D-1857CE84E72C}" type="pres">
      <dgm:prSet presAssocID="{6FCCC8F1-CE95-421C-AA86-37BF4E3B203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81BE43F-1B7D-40F4-9F78-57DE1A7AA671}" type="pres">
      <dgm:prSet presAssocID="{E0F3C5A4-5AF4-4822-BAC5-C18AEAD27718}" presName="centerShape" presStyleLbl="node0" presStyleIdx="0" presStyleCnt="1"/>
      <dgm:spPr/>
    </dgm:pt>
    <dgm:pt modelId="{CCD2EF86-BC93-4269-8D2D-0AD5700B210F}" type="pres">
      <dgm:prSet presAssocID="{7DE3708D-49E2-4BDB-B2D1-899B2854A2CD}" presName="parTrans" presStyleLbl="bgSibTrans2D1" presStyleIdx="0" presStyleCnt="3"/>
      <dgm:spPr/>
    </dgm:pt>
    <dgm:pt modelId="{31E7BB6F-CE37-4A30-8293-9C60CC4E9B08}" type="pres">
      <dgm:prSet presAssocID="{69F46F53-4122-4ABD-8250-CF88258C6CB1}" presName="node" presStyleLbl="node1" presStyleIdx="0" presStyleCnt="3" custRadScaleRad="100691" custRadScaleInc="-195">
        <dgm:presLayoutVars>
          <dgm:bulletEnabled val="1"/>
        </dgm:presLayoutVars>
      </dgm:prSet>
      <dgm:spPr/>
    </dgm:pt>
    <dgm:pt modelId="{10022A22-87C9-47B9-94C3-CB42EACCD727}" type="pres">
      <dgm:prSet presAssocID="{ABA33C41-53D2-4FAF-B9CB-2C72E78545BC}" presName="parTrans" presStyleLbl="bgSibTrans2D1" presStyleIdx="1" presStyleCnt="3"/>
      <dgm:spPr/>
    </dgm:pt>
    <dgm:pt modelId="{0F26161A-E818-45D0-8040-FA24CCB0A640}" type="pres">
      <dgm:prSet presAssocID="{2056C45C-E526-413F-BD08-D39D503B2827}" presName="node" presStyleLbl="node1" presStyleIdx="1" presStyleCnt="3">
        <dgm:presLayoutVars>
          <dgm:bulletEnabled val="1"/>
        </dgm:presLayoutVars>
      </dgm:prSet>
      <dgm:spPr/>
    </dgm:pt>
    <dgm:pt modelId="{313C76AD-1D58-46C5-8D06-AB2FCFD4283C}" type="pres">
      <dgm:prSet presAssocID="{B0113237-5A23-487D-BB58-15C8195BB96F}" presName="parTrans" presStyleLbl="bgSibTrans2D1" presStyleIdx="2" presStyleCnt="3"/>
      <dgm:spPr/>
    </dgm:pt>
    <dgm:pt modelId="{27F87D99-7CAA-4BE4-9757-A72FC4287181}" type="pres">
      <dgm:prSet presAssocID="{9DF06577-CC62-456B-990D-A66C104E586B}" presName="node" presStyleLbl="node1" presStyleIdx="2" presStyleCnt="3">
        <dgm:presLayoutVars>
          <dgm:bulletEnabled val="1"/>
        </dgm:presLayoutVars>
      </dgm:prSet>
      <dgm:spPr/>
    </dgm:pt>
  </dgm:ptLst>
  <dgm:cxnLst>
    <dgm:cxn modelId="{B9FEA804-2424-46D7-8675-5CDFC9D56AAE}" srcId="{6FCCC8F1-CE95-421C-AA86-37BF4E3B203C}" destId="{E0F3C5A4-5AF4-4822-BAC5-C18AEAD27718}" srcOrd="0" destOrd="0" parTransId="{06FD094F-792F-4708-930C-F9FD92CFCAC2}" sibTransId="{E8BC4E24-0B20-422B-8723-5F49CBC9D88A}"/>
    <dgm:cxn modelId="{CEEC8C08-7105-41B3-849A-FEA3FD1350CA}" type="presOf" srcId="{69F46F53-4122-4ABD-8250-CF88258C6CB1}" destId="{31E7BB6F-CE37-4A30-8293-9C60CC4E9B08}" srcOrd="0" destOrd="0" presId="urn:microsoft.com/office/officeart/2005/8/layout/radial4"/>
    <dgm:cxn modelId="{9A226110-CEFE-46E3-BBCE-60023E42C67C}" type="presOf" srcId="{7DE3708D-49E2-4BDB-B2D1-899B2854A2CD}" destId="{CCD2EF86-BC93-4269-8D2D-0AD5700B210F}" srcOrd="0" destOrd="0" presId="urn:microsoft.com/office/officeart/2005/8/layout/radial4"/>
    <dgm:cxn modelId="{9438DA14-C4D1-46D5-9792-67C25CB75821}" type="presOf" srcId="{9DF06577-CC62-456B-990D-A66C104E586B}" destId="{27F87D99-7CAA-4BE4-9757-A72FC4287181}" srcOrd="0" destOrd="0" presId="urn:microsoft.com/office/officeart/2005/8/layout/radial4"/>
    <dgm:cxn modelId="{AC0A772E-3B77-48A6-81A6-A4CBF32AFE9B}" srcId="{E0F3C5A4-5AF4-4822-BAC5-C18AEAD27718}" destId="{69F46F53-4122-4ABD-8250-CF88258C6CB1}" srcOrd="0" destOrd="0" parTransId="{7DE3708D-49E2-4BDB-B2D1-899B2854A2CD}" sibTransId="{FCC77FEC-8BC0-4806-8FDA-E886055BA591}"/>
    <dgm:cxn modelId="{0A61483C-9FF8-4208-9A58-2BFCAA56CA43}" type="presOf" srcId="{6FCCC8F1-CE95-421C-AA86-37BF4E3B203C}" destId="{49224E31-D2A1-439B-888D-1857CE84E72C}" srcOrd="0" destOrd="0" presId="urn:microsoft.com/office/officeart/2005/8/layout/radial4"/>
    <dgm:cxn modelId="{B8ADC75B-4C5F-4E57-B7FF-D73BE2EAB1D8}" type="presOf" srcId="{B0113237-5A23-487D-BB58-15C8195BB96F}" destId="{313C76AD-1D58-46C5-8D06-AB2FCFD4283C}" srcOrd="0" destOrd="0" presId="urn:microsoft.com/office/officeart/2005/8/layout/radial4"/>
    <dgm:cxn modelId="{D00A0171-F4A2-41D9-9770-D74B0548E078}" srcId="{E0F3C5A4-5AF4-4822-BAC5-C18AEAD27718}" destId="{9DF06577-CC62-456B-990D-A66C104E586B}" srcOrd="2" destOrd="0" parTransId="{B0113237-5A23-487D-BB58-15C8195BB96F}" sibTransId="{043EACA2-84ED-4162-A52C-9623332AF55E}"/>
    <dgm:cxn modelId="{9718F373-077F-425E-B3E8-A6E5209A8CA8}" srcId="{E0F3C5A4-5AF4-4822-BAC5-C18AEAD27718}" destId="{2056C45C-E526-413F-BD08-D39D503B2827}" srcOrd="1" destOrd="0" parTransId="{ABA33C41-53D2-4FAF-B9CB-2C72E78545BC}" sibTransId="{F9D496AF-53CB-4982-8B90-46773BC8E43C}"/>
    <dgm:cxn modelId="{DF57AE59-5C1C-4038-9EF7-32D96448545A}" type="presOf" srcId="{ABA33C41-53D2-4FAF-B9CB-2C72E78545BC}" destId="{10022A22-87C9-47B9-94C3-CB42EACCD727}" srcOrd="0" destOrd="0" presId="urn:microsoft.com/office/officeart/2005/8/layout/radial4"/>
    <dgm:cxn modelId="{D551909F-88CE-487E-9521-51A42643EB83}" type="presOf" srcId="{E0F3C5A4-5AF4-4822-BAC5-C18AEAD27718}" destId="{581BE43F-1B7D-40F4-9F78-57DE1A7AA671}" srcOrd="0" destOrd="0" presId="urn:microsoft.com/office/officeart/2005/8/layout/radial4"/>
    <dgm:cxn modelId="{73ADE8A5-7D7B-476B-9C48-31638DE018B3}" type="presOf" srcId="{2056C45C-E526-413F-BD08-D39D503B2827}" destId="{0F26161A-E818-45D0-8040-FA24CCB0A640}" srcOrd="0" destOrd="0" presId="urn:microsoft.com/office/officeart/2005/8/layout/radial4"/>
    <dgm:cxn modelId="{453EBF8F-74EF-4AFF-B38A-9F3AA46484F9}" type="presParOf" srcId="{49224E31-D2A1-439B-888D-1857CE84E72C}" destId="{581BE43F-1B7D-40F4-9F78-57DE1A7AA671}" srcOrd="0" destOrd="0" presId="urn:microsoft.com/office/officeart/2005/8/layout/radial4"/>
    <dgm:cxn modelId="{1DA73DA0-0113-4DF8-8485-00532118DDCF}" type="presParOf" srcId="{49224E31-D2A1-439B-888D-1857CE84E72C}" destId="{CCD2EF86-BC93-4269-8D2D-0AD5700B210F}" srcOrd="1" destOrd="0" presId="urn:microsoft.com/office/officeart/2005/8/layout/radial4"/>
    <dgm:cxn modelId="{888A6DE6-5EE5-4871-9817-55D2BFF13022}" type="presParOf" srcId="{49224E31-D2A1-439B-888D-1857CE84E72C}" destId="{31E7BB6F-CE37-4A30-8293-9C60CC4E9B08}" srcOrd="2" destOrd="0" presId="urn:microsoft.com/office/officeart/2005/8/layout/radial4"/>
    <dgm:cxn modelId="{3E1ADEA4-CBF1-4346-A473-B72786BE4609}" type="presParOf" srcId="{49224E31-D2A1-439B-888D-1857CE84E72C}" destId="{10022A22-87C9-47B9-94C3-CB42EACCD727}" srcOrd="3" destOrd="0" presId="urn:microsoft.com/office/officeart/2005/8/layout/radial4"/>
    <dgm:cxn modelId="{B021F547-ECF7-48E0-AEF6-04C5615E00BA}" type="presParOf" srcId="{49224E31-D2A1-439B-888D-1857CE84E72C}" destId="{0F26161A-E818-45D0-8040-FA24CCB0A640}" srcOrd="4" destOrd="0" presId="urn:microsoft.com/office/officeart/2005/8/layout/radial4"/>
    <dgm:cxn modelId="{B47E857D-B55A-4BB5-967C-0365DF3454E4}" type="presParOf" srcId="{49224E31-D2A1-439B-888D-1857CE84E72C}" destId="{313C76AD-1D58-46C5-8D06-AB2FCFD4283C}" srcOrd="5" destOrd="0" presId="urn:microsoft.com/office/officeart/2005/8/layout/radial4"/>
    <dgm:cxn modelId="{88EDFE96-7911-445C-B3CA-6A0C27C4BB8F}" type="presParOf" srcId="{49224E31-D2A1-439B-888D-1857CE84E72C}" destId="{27F87D99-7CAA-4BE4-9757-A72FC428718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A99CE8-CAEB-4D3B-A59D-110696337250}">
      <dsp:nvSpPr>
        <dsp:cNvPr id="0" name=""/>
        <dsp:cNvSpPr/>
      </dsp:nvSpPr>
      <dsp:spPr>
        <a:xfrm>
          <a:off x="413288" y="1539"/>
          <a:ext cx="1768966" cy="1768966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+mj-lt"/>
            </a:rPr>
            <a:t>Traditional Corporate Structure</a:t>
          </a:r>
        </a:p>
      </dsp:txBody>
      <dsp:txXfrm>
        <a:off x="672347" y="260598"/>
        <a:ext cx="1250848" cy="1250848"/>
      </dsp:txXfrm>
    </dsp:sp>
    <dsp:sp modelId="{0200022A-13E2-4173-AD0A-F5EEB69F267B}">
      <dsp:nvSpPr>
        <dsp:cNvPr id="0" name=""/>
        <dsp:cNvSpPr/>
      </dsp:nvSpPr>
      <dsp:spPr>
        <a:xfrm>
          <a:off x="784771" y="1914146"/>
          <a:ext cx="1026000" cy="1026000"/>
        </a:xfrm>
        <a:prstGeom prst="mathPlus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920767" y="2306488"/>
        <a:ext cx="754008" cy="241316"/>
      </dsp:txXfrm>
    </dsp:sp>
    <dsp:sp modelId="{F9FC7925-810A-41A2-93E1-6D351E45CC9E}">
      <dsp:nvSpPr>
        <dsp:cNvPr id="0" name=""/>
        <dsp:cNvSpPr/>
      </dsp:nvSpPr>
      <dsp:spPr>
        <a:xfrm>
          <a:off x="413288" y="3083786"/>
          <a:ext cx="1768966" cy="1768966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+mj-lt"/>
            </a:rPr>
            <a:t>Collective Investment Vehicle Structure</a:t>
          </a:r>
        </a:p>
      </dsp:txBody>
      <dsp:txXfrm>
        <a:off x="672347" y="3342845"/>
        <a:ext cx="1250848" cy="1250848"/>
      </dsp:txXfrm>
    </dsp:sp>
    <dsp:sp modelId="{B5E83B80-B405-4036-AC29-28BEF38AB90D}">
      <dsp:nvSpPr>
        <dsp:cNvPr id="0" name=""/>
        <dsp:cNvSpPr/>
      </dsp:nvSpPr>
      <dsp:spPr>
        <a:xfrm>
          <a:off x="2289827" y="1798387"/>
          <a:ext cx="878077" cy="12575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2289827" y="2049890"/>
        <a:ext cx="614654" cy="754511"/>
      </dsp:txXfrm>
    </dsp:sp>
    <dsp:sp modelId="{A62A13DA-E1FC-4FB8-B252-3C8FC0921DC7}">
      <dsp:nvSpPr>
        <dsp:cNvPr id="0" name=""/>
        <dsp:cNvSpPr/>
      </dsp:nvSpPr>
      <dsp:spPr>
        <a:xfrm>
          <a:off x="3243635" y="988605"/>
          <a:ext cx="3002714" cy="2877082"/>
        </a:xfrm>
        <a:prstGeom prst="ellipse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rial"/>
              <a:cs typeface="Arial"/>
            </a:rPr>
            <a:t>Consistent application of the Code irrespective of structure</a:t>
          </a:r>
          <a:endParaRPr lang="en-US" sz="2400" kern="1200"/>
        </a:p>
      </dsp:txBody>
      <dsp:txXfrm>
        <a:off x="3683372" y="1409944"/>
        <a:ext cx="2123240" cy="20344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FC8E7E-AA82-430E-8DD0-2438A7667BA9}">
      <dsp:nvSpPr>
        <dsp:cNvPr id="0" name=""/>
        <dsp:cNvSpPr/>
      </dsp:nvSpPr>
      <dsp:spPr>
        <a:xfrm>
          <a:off x="996091" y="0"/>
          <a:ext cx="6050196" cy="4900810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+mj-lt"/>
            </a:rPr>
            <a:t>Publicly Traded Entity: All Related Entities </a:t>
          </a:r>
        </a:p>
      </dsp:txBody>
      <dsp:txXfrm>
        <a:off x="3175372" y="245040"/>
        <a:ext cx="1691635" cy="735121"/>
      </dsp:txXfrm>
    </dsp:sp>
    <dsp:sp modelId="{67FFB31C-1C56-4FD6-A523-8D4357F299D2}">
      <dsp:nvSpPr>
        <dsp:cNvPr id="0" name=""/>
        <dsp:cNvSpPr/>
      </dsp:nvSpPr>
      <dsp:spPr>
        <a:xfrm>
          <a:off x="1518267" y="980162"/>
          <a:ext cx="5005844" cy="3920648"/>
        </a:xfrm>
        <a:prstGeom prst="ellipse">
          <a:avLst/>
        </a:prstGeom>
        <a:solidFill>
          <a:srgbClr val="EB9F1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+mj-lt"/>
            </a:rPr>
            <a:t>Relationship / Circumstance involving any Other Related Entities</a:t>
          </a:r>
        </a:p>
      </dsp:txBody>
      <dsp:txXfrm>
        <a:off x="3146418" y="1215400"/>
        <a:ext cx="1749542" cy="705716"/>
      </dsp:txXfrm>
    </dsp:sp>
    <dsp:sp modelId="{AF091BCC-6A68-4394-BEF9-F01C972434BA}">
      <dsp:nvSpPr>
        <dsp:cNvPr id="0" name=""/>
        <dsp:cNvSpPr/>
      </dsp:nvSpPr>
      <dsp:spPr>
        <a:xfrm>
          <a:off x="2088261" y="1960324"/>
          <a:ext cx="3865856" cy="2940486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+mj-lt"/>
            </a:rPr>
            <a:t>Direct or Indirect Control Over </a:t>
          </a:r>
        </a:p>
      </dsp:txBody>
      <dsp:txXfrm>
        <a:off x="3120445" y="2180860"/>
        <a:ext cx="1801489" cy="661609"/>
      </dsp:txXfrm>
    </dsp:sp>
    <dsp:sp modelId="{C90016D8-C462-408F-9F16-59FFB018DB32}">
      <dsp:nvSpPr>
        <dsp:cNvPr id="0" name=""/>
        <dsp:cNvSpPr/>
      </dsp:nvSpPr>
      <dsp:spPr>
        <a:xfrm>
          <a:off x="3041028" y="2940486"/>
          <a:ext cx="1960324" cy="1960324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+mj-lt"/>
            </a:rPr>
            <a:t>Audit Client</a:t>
          </a:r>
        </a:p>
      </dsp:txBody>
      <dsp:txXfrm>
        <a:off x="3328110" y="3430567"/>
        <a:ext cx="1386158" cy="9801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60B86-64DC-413A-B83C-CB496AF2ABC7}">
      <dsp:nvSpPr>
        <dsp:cNvPr id="0" name=""/>
        <dsp:cNvSpPr/>
      </dsp:nvSpPr>
      <dsp:spPr>
        <a:xfrm rot="16200000">
          <a:off x="-982404" y="983731"/>
          <a:ext cx="5418667" cy="3451203"/>
        </a:xfrm>
        <a:prstGeom prst="flowChartManualOperation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5100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+mj-lt"/>
            </a:rPr>
            <a:t>The Code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+mj-lt"/>
            </a:rPr>
            <a:t>Must not assume management responsibility for an audit client (R400.20)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+mj-lt"/>
            </a:rPr>
            <a:t>Involves controlling, leading and directing an entity (400.20 A1)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+mj-lt"/>
            </a:rPr>
            <a:t>Includes authorizing transactions, controlling or managing bank accounts or investments, or taking responsibility for financial statements (400.20 A3)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500" kern="1200">
            <a:latin typeface="+mj-lt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500" kern="1200">
            <a:latin typeface="+mj-lt"/>
          </a:endParaRPr>
        </a:p>
      </dsp:txBody>
      <dsp:txXfrm rot="5400000">
        <a:off x="1328" y="1083732"/>
        <a:ext cx="3451203" cy="3251201"/>
      </dsp:txXfrm>
    </dsp:sp>
    <dsp:sp modelId="{77F1C96D-9C3E-40EC-90B0-3853CA5BF446}">
      <dsp:nvSpPr>
        <dsp:cNvPr id="0" name=""/>
        <dsp:cNvSpPr/>
      </dsp:nvSpPr>
      <dsp:spPr>
        <a:xfrm rot="16200000">
          <a:off x="2727639" y="983731"/>
          <a:ext cx="5418667" cy="3451203"/>
        </a:xfrm>
        <a:prstGeom prst="flowChartManualOperati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4579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+mj-lt"/>
            </a:rPr>
            <a:t>ISA 200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Arial"/>
              <a:cs typeface="Arial"/>
            </a:rPr>
            <a:t>Explains management responsibilities</a:t>
          </a:r>
          <a:endParaRPr lang="en-US" sz="2000" kern="1200"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Arial"/>
              <a:cs typeface="Arial"/>
            </a:rPr>
            <a:t>Financial statements prepared by management with oversight from TCWG</a:t>
          </a:r>
          <a:endParaRPr lang="en-US" sz="2000" kern="1200"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Arial"/>
              <a:cs typeface="Arial"/>
            </a:rPr>
            <a:t>Management defined as person(s) with executive responsibility for entity’s operations</a:t>
          </a:r>
          <a:endParaRPr lang="en-US" sz="2000" kern="1200">
            <a:latin typeface="+mj-lt"/>
          </a:endParaRPr>
        </a:p>
      </dsp:txBody>
      <dsp:txXfrm rot="5400000">
        <a:off x="3711371" y="1083732"/>
        <a:ext cx="3451203" cy="3251201"/>
      </dsp:txXfrm>
    </dsp:sp>
    <dsp:sp modelId="{23495194-1678-4918-8AFF-1EB0B8E3EADC}">
      <dsp:nvSpPr>
        <dsp:cNvPr id="0" name=""/>
        <dsp:cNvSpPr/>
      </dsp:nvSpPr>
      <dsp:spPr>
        <a:xfrm rot="16200000">
          <a:off x="6437683" y="983731"/>
          <a:ext cx="5418667" cy="3451203"/>
        </a:xfrm>
        <a:prstGeom prst="flowChartManualOperation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4579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+mj-lt"/>
            </a:rPr>
            <a:t>Framework for Assurance Engagements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+mj-lt"/>
            </a:rPr>
            <a:t>Responsible party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+mj-lt"/>
            </a:rPr>
            <a:t>Responsibility for subject matter information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+mj-lt"/>
            </a:rPr>
            <a:t>Engaging party</a:t>
          </a:r>
        </a:p>
      </dsp:txBody>
      <dsp:txXfrm rot="5400000">
        <a:off x="7421415" y="1083732"/>
        <a:ext cx="3451203" cy="32512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BE43F-1B7D-40F4-9F78-57DE1A7AA671}">
      <dsp:nvSpPr>
        <dsp:cNvPr id="0" name=""/>
        <dsp:cNvSpPr/>
      </dsp:nvSpPr>
      <dsp:spPr>
        <a:xfrm>
          <a:off x="3716332" y="2964176"/>
          <a:ext cx="2487501" cy="24875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+mj-lt"/>
            </a:rPr>
            <a:t>Specific Responses to Auditor Independence with CIVs</a:t>
          </a:r>
        </a:p>
      </dsp:txBody>
      <dsp:txXfrm>
        <a:off x="4080618" y="3328462"/>
        <a:ext cx="1758929" cy="1758929"/>
      </dsp:txXfrm>
    </dsp:sp>
    <dsp:sp modelId="{CCD2EF86-BC93-4269-8D2D-0AD5700B210F}">
      <dsp:nvSpPr>
        <dsp:cNvPr id="0" name=""/>
        <dsp:cNvSpPr/>
      </dsp:nvSpPr>
      <dsp:spPr>
        <a:xfrm rot="12892980">
          <a:off x="2093660" y="2526896"/>
          <a:ext cx="1927277" cy="708937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7BB6F-CE37-4A30-8293-9C60CC4E9B08}">
      <dsp:nvSpPr>
        <dsp:cNvPr id="0" name=""/>
        <dsp:cNvSpPr/>
      </dsp:nvSpPr>
      <dsp:spPr>
        <a:xfrm>
          <a:off x="1085242" y="1385007"/>
          <a:ext cx="2363126" cy="189050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+mj-lt"/>
            </a:rPr>
            <a:t>US – AICPA </a:t>
          </a:r>
          <a:r>
            <a:rPr lang="en-US" sz="1800" i="1" kern="1200">
              <a:latin typeface="+mj-lt"/>
            </a:rPr>
            <a:t>Code of Professional Conduct </a:t>
          </a:r>
          <a:r>
            <a:rPr lang="en-US" sz="1800" kern="1200">
              <a:latin typeface="+mj-lt"/>
            </a:rPr>
            <a:t>includes investment advisers as attest client affiliate </a:t>
          </a:r>
        </a:p>
      </dsp:txBody>
      <dsp:txXfrm>
        <a:off x="1140613" y="1440378"/>
        <a:ext cx="2252384" cy="1779758"/>
      </dsp:txXfrm>
    </dsp:sp>
    <dsp:sp modelId="{10022A22-87C9-47B9-94C3-CB42EACCD727}">
      <dsp:nvSpPr>
        <dsp:cNvPr id="0" name=""/>
        <dsp:cNvSpPr/>
      </dsp:nvSpPr>
      <dsp:spPr>
        <a:xfrm rot="16200000">
          <a:off x="4007090" y="1545783"/>
          <a:ext cx="1905985" cy="70893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26161A-E818-45D0-8040-FA24CCB0A640}">
      <dsp:nvSpPr>
        <dsp:cNvPr id="0" name=""/>
        <dsp:cNvSpPr/>
      </dsp:nvSpPr>
      <dsp:spPr>
        <a:xfrm>
          <a:off x="3778520" y="2009"/>
          <a:ext cx="2363126" cy="1890500"/>
        </a:xfrm>
        <a:prstGeom prst="roundRect">
          <a:avLst>
            <a:gd name="adj" fmla="val 10000"/>
          </a:avLst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+mj-lt"/>
            </a:rPr>
            <a:t>US – SEC specific independence rules for ICCs</a:t>
          </a:r>
        </a:p>
      </dsp:txBody>
      <dsp:txXfrm>
        <a:off x="3833891" y="57380"/>
        <a:ext cx="2252384" cy="1779758"/>
      </dsp:txXfrm>
    </dsp:sp>
    <dsp:sp modelId="{313C76AD-1D58-46C5-8D06-AB2FCFD4283C}">
      <dsp:nvSpPr>
        <dsp:cNvPr id="0" name=""/>
        <dsp:cNvSpPr/>
      </dsp:nvSpPr>
      <dsp:spPr>
        <a:xfrm rot="19500000">
          <a:off x="5897426" y="2529830"/>
          <a:ext cx="1905985" cy="708937"/>
        </a:xfrm>
        <a:prstGeom prst="lef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F87D99-7CAA-4BE4-9757-A72FC4287181}">
      <dsp:nvSpPr>
        <dsp:cNvPr id="0" name=""/>
        <dsp:cNvSpPr/>
      </dsp:nvSpPr>
      <dsp:spPr>
        <a:xfrm>
          <a:off x="6449502" y="1392434"/>
          <a:ext cx="2363126" cy="1890500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+mj-lt"/>
            </a:rPr>
            <a:t>Australian corporation’s legislation includes investment adviser as part of “audited body”</a:t>
          </a:r>
        </a:p>
      </dsp:txBody>
      <dsp:txXfrm>
        <a:off x="6504873" y="1447805"/>
        <a:ext cx="2252384" cy="1779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38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732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9356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3776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sz="1200" dirty="0">
              <a:latin typeface="+mj-lt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1200" dirty="0">
              <a:latin typeface="+mj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981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u="none" dirty="0"/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dirty="0"/>
              <a:t>
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93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50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44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563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67347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970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
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274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1960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10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1200" dirty="0">
              <a:solidFill>
                <a:schemeClr val="tx1"/>
              </a:solidFill>
              <a:latin typeface="Calibri" panose="020F0502020204030204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69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59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73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287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415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434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73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3/19/2024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D5D8DF5-6D40-6C33-8829-F4D1FE1DC6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7587" y="5941785"/>
            <a:ext cx="5570035" cy="75849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1800">
                <a:latin typeface="+mj-lt"/>
              </a:rPr>
              <a:t>Jon Reid, IESBA Principal</a:t>
            </a:r>
            <a:endParaRPr lang="en-US" sz="1800">
              <a:latin typeface="+mj-lt"/>
              <a:cs typeface="Arial"/>
            </a:endParaRPr>
          </a:p>
          <a:p>
            <a:r>
              <a:rPr lang="en-US" sz="1800">
                <a:latin typeface="+mj-lt"/>
                <a:cs typeface="Arial"/>
              </a:rPr>
              <a:t>Jeanne Viljoen, IESBA Senior Manager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85478C-F30E-4856-9BD9-50B2718FB445}"/>
              </a:ext>
            </a:extLst>
          </p:cNvPr>
          <p:cNvSpPr txBox="1"/>
          <p:nvPr/>
        </p:nvSpPr>
        <p:spPr>
          <a:xfrm>
            <a:off x="618121" y="1068614"/>
            <a:ext cx="10391849" cy="200345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5400" b="1">
                <a:solidFill>
                  <a:srgbClr val="0B5494"/>
                </a:solidFill>
                <a:latin typeface="+mj-lt"/>
                <a:cs typeface="Arial"/>
              </a:rPr>
              <a:t>Update on CIVs, Pension Funds and ICCs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F81CA-9672-60C6-C399-6347E6AFCF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5175" y="3387725"/>
            <a:ext cx="8874771" cy="11811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3600" b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IESBA Meeting, New York </a:t>
            </a:r>
          </a:p>
          <a:p>
            <a:pPr>
              <a:spcBef>
                <a:spcPts val="0"/>
              </a:spcBef>
            </a:pPr>
            <a:r>
              <a:rPr lang="en-US" sz="3600" b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March 19, 2024</a:t>
            </a:r>
          </a:p>
        </p:txBody>
      </p:sp>
    </p:spTree>
    <p:extLst>
      <p:ext uri="{BB962C8B-B14F-4D97-AF65-F5344CB8AC3E}">
        <p14:creationId xmlns:p14="http://schemas.microsoft.com/office/powerpoint/2010/main" val="379283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40E09DD-0D99-F288-DB21-858BCB9F9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537" y="136524"/>
            <a:ext cx="11019263" cy="968367"/>
          </a:xfrm>
        </p:spPr>
        <p:txBody>
          <a:bodyPr anchor="t">
            <a:normAutofit/>
          </a:bodyPr>
          <a:lstStyle/>
          <a:p>
            <a:r>
              <a:rPr lang="en-US">
                <a:latin typeface="+mj-lt"/>
              </a:rPr>
              <a:t>Traditional Corporate Structure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13C029-23A7-FC71-542E-CA8B16765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49E2778-4E21-4194-8287-7ECCC8F73018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5708107" y="1433533"/>
            <a:ext cx="5804986" cy="4281177"/>
          </a:xfr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F06CC60-0450-CDC7-CF3A-51C8AA35FCE1}"/>
              </a:ext>
            </a:extLst>
          </p:cNvPr>
          <p:cNvSpPr/>
          <p:nvPr/>
        </p:nvSpPr>
        <p:spPr>
          <a:xfrm>
            <a:off x="334538" y="2915920"/>
            <a:ext cx="9315650" cy="3002267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6CBA7B-1EE9-7A7E-FE81-B4B91F6F9768}"/>
              </a:ext>
            </a:extLst>
          </p:cNvPr>
          <p:cNvSpPr txBox="1"/>
          <p:nvPr/>
        </p:nvSpPr>
        <p:spPr>
          <a:xfrm>
            <a:off x="2286002" y="6083579"/>
            <a:ext cx="4512876" cy="26731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algn="l"/>
            <a:r>
              <a:rPr lang="en-US" sz="1100">
                <a:latin typeface="+mj-lt"/>
              </a:rPr>
              <a:t>This structure represents a client that is not a publicly traded entity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231E37-1F2B-7268-0FE5-10D6A5497D71}"/>
              </a:ext>
            </a:extLst>
          </p:cNvPr>
          <p:cNvSpPr txBox="1"/>
          <p:nvPr/>
        </p:nvSpPr>
        <p:spPr>
          <a:xfrm>
            <a:off x="6798878" y="3749533"/>
            <a:ext cx="1700932" cy="29260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70000" lnSpcReduction="20000"/>
          </a:bodyPr>
          <a:lstStyle/>
          <a:p>
            <a:pPr algn="ctr"/>
            <a:r>
              <a:rPr lang="en-US" sz="1200">
                <a:solidFill>
                  <a:srgbClr val="0B5494"/>
                </a:solidFill>
                <a:latin typeface="+mj-lt"/>
              </a:rPr>
              <a:t>Include entities client has direct or indirect control over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8BB92D75-6B44-5CE7-A29C-8E460B013A3F}"/>
              </a:ext>
            </a:extLst>
          </p:cNvPr>
          <p:cNvSpPr/>
          <p:nvPr/>
        </p:nvSpPr>
        <p:spPr>
          <a:xfrm>
            <a:off x="4847413" y="3895834"/>
            <a:ext cx="854926" cy="1681467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26" name="Picture 2" descr="Text Box">
            <a:extLst>
              <a:ext uri="{FF2B5EF4-FFF2-40B4-BE49-F238E27FC236}">
                <a16:creationId xmlns:a16="http://schemas.microsoft.com/office/drawing/2014/main" id="{B7B16436-9154-FE63-183B-DA7AE87F21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88" y="3184932"/>
            <a:ext cx="4210375" cy="249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979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0FFB00-80AA-9254-F32A-05962E171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D5E6E4-6FC3-F93F-9493-415B9EBC1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>
                <a:latin typeface="Arial"/>
                <a:cs typeface="Arial"/>
              </a:rPr>
              <a:t>CIVs and ICCs</a:t>
            </a:r>
          </a:p>
        </p:txBody>
      </p:sp>
    </p:spTree>
    <p:extLst>
      <p:ext uri="{BB962C8B-B14F-4D97-AF65-F5344CB8AC3E}">
        <p14:creationId xmlns:p14="http://schemas.microsoft.com/office/powerpoint/2010/main" val="2367949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6E58C93-769F-F011-7309-AF73A2860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483" y="136524"/>
            <a:ext cx="10900317" cy="968367"/>
          </a:xfrm>
        </p:spPr>
        <p:txBody>
          <a:bodyPr anchor="t">
            <a:normAutofit/>
          </a:bodyPr>
          <a:lstStyle/>
          <a:p>
            <a:r>
              <a:rPr lang="en-US">
                <a:latin typeface="+mj-lt"/>
              </a:rPr>
              <a:t>Simplified Generic CIV Structure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FEAC8C-A56B-A3F7-6D2F-E7DF736EE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37FB25D-C631-4179-9B82-12393B153C9C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1664624" y="2664062"/>
            <a:ext cx="4656700" cy="3298123"/>
          </a:xfrm>
          <a:noFill/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E048E3-2AC7-9ABA-C945-C1BC505F12B7}"/>
              </a:ext>
            </a:extLst>
          </p:cNvPr>
          <p:cNvCxnSpPr>
            <a:cxnSpLocks/>
          </p:cNvCxnSpPr>
          <p:nvPr/>
        </p:nvCxnSpPr>
        <p:spPr>
          <a:xfrm>
            <a:off x="7467601" y="1843668"/>
            <a:ext cx="0" cy="383602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05362DB-B5F4-895C-3F7C-EC403B985D54}"/>
              </a:ext>
            </a:extLst>
          </p:cNvPr>
          <p:cNvSpPr/>
          <p:nvPr/>
        </p:nvSpPr>
        <p:spPr>
          <a:xfrm>
            <a:off x="8058613" y="1663542"/>
            <a:ext cx="2743198" cy="4025819"/>
          </a:xfrm>
          <a:prstGeom prst="roundRect">
            <a:avLst/>
          </a:prstGeom>
          <a:solidFill>
            <a:srgbClr val="0B5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sz="1600" kern="10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Third Parties such as:</a:t>
            </a:r>
          </a:p>
          <a:p>
            <a:pPr marL="171450" marR="0" indent="-17145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300" kern="10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CIV Oversight Body </a:t>
            </a:r>
          </a:p>
          <a:p>
            <a:pPr marL="171450" marR="0" indent="-17145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300" kern="10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CIV Manager / Management company / Investment Advisor</a:t>
            </a:r>
          </a:p>
          <a:p>
            <a:pPr marR="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</a:pPr>
            <a:endParaRPr lang="en-US" sz="1200" kern="10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R="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sz="1200" kern="10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Third parties might also include:</a:t>
            </a:r>
          </a:p>
          <a:p>
            <a:pPr marL="171450" indent="-171450">
              <a:lnSpc>
                <a:spcPts val="12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300" kern="10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CIV Administrator</a:t>
            </a:r>
          </a:p>
          <a:p>
            <a:pPr marL="171450" marR="0" indent="-17145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300" kern="10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CIV Transfer Agent</a:t>
            </a:r>
          </a:p>
          <a:p>
            <a:pPr marL="171450" marR="0" indent="-17145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300" kern="10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CIV Distributor</a:t>
            </a:r>
          </a:p>
          <a:p>
            <a:pPr marL="171450" marR="0" indent="-17145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300" kern="10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CIV Promoter</a:t>
            </a:r>
          </a:p>
          <a:p>
            <a:pPr marL="171450" marR="0" indent="-17145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300" kern="10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CIV Sponsor</a:t>
            </a:r>
          </a:p>
          <a:p>
            <a:pPr marL="171450" marR="0" indent="-171450">
              <a:lnSpc>
                <a:spcPts val="12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300" kern="10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CIV Custodian</a:t>
            </a: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E96B6E4C-9F0E-9CDB-FCE9-96E463193FCC}"/>
              </a:ext>
            </a:extLst>
          </p:cNvPr>
          <p:cNvSpPr/>
          <p:nvPr/>
        </p:nvSpPr>
        <p:spPr>
          <a:xfrm rot="1618495">
            <a:off x="3760854" y="1719337"/>
            <a:ext cx="3347203" cy="1085173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+mj-lt"/>
              </a:rPr>
              <a:t>Investors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6BABD9-0F20-B2A2-46CA-4C1351848A2A}"/>
              </a:ext>
            </a:extLst>
          </p:cNvPr>
          <p:cNvSpPr txBox="1"/>
          <p:nvPr/>
        </p:nvSpPr>
        <p:spPr>
          <a:xfrm>
            <a:off x="8134813" y="5779622"/>
            <a:ext cx="2743198" cy="36512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55000" lnSpcReduction="20000"/>
          </a:bodyPr>
          <a:lstStyle/>
          <a:p>
            <a:pPr algn="l"/>
            <a:r>
              <a:rPr lang="en-US" sz="2200">
                <a:latin typeface="+mj-lt"/>
              </a:rPr>
              <a:t>Certain 3</a:t>
            </a:r>
            <a:r>
              <a:rPr lang="en-US" sz="2200" baseline="30000">
                <a:latin typeface="+mj-lt"/>
              </a:rPr>
              <a:t>rd</a:t>
            </a:r>
            <a:r>
              <a:rPr lang="en-US" sz="2200">
                <a:latin typeface="+mj-lt"/>
              </a:rPr>
              <a:t> Parties are also regulated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DD8863E-E32A-C153-F167-C5CBF2D6366D}"/>
              </a:ext>
            </a:extLst>
          </p:cNvPr>
          <p:cNvSpPr/>
          <p:nvPr/>
        </p:nvSpPr>
        <p:spPr>
          <a:xfrm>
            <a:off x="365632" y="1454274"/>
            <a:ext cx="2891455" cy="117797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+mj-lt"/>
              </a:rPr>
              <a:t>Regulated Industry</a:t>
            </a:r>
          </a:p>
        </p:txBody>
      </p:sp>
    </p:spTree>
    <p:extLst>
      <p:ext uri="{BB962C8B-B14F-4D97-AF65-F5344CB8AC3E}">
        <p14:creationId xmlns:p14="http://schemas.microsoft.com/office/powerpoint/2010/main" val="3875112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EA55B39-D2B6-B08F-ECFB-6EAC0594C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405" y="215590"/>
            <a:ext cx="11004395" cy="889302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>
                <a:latin typeface="+mj-lt"/>
              </a:rPr>
              <a:t>Preliminary Observations: CIVs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5C50F3-92D1-A664-6199-2E9DE3377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191" y="1293100"/>
            <a:ext cx="6029094" cy="31035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>
                <a:latin typeface="+mj-lt"/>
              </a:rPr>
              <a:t>Common characteristics of CIVs:</a:t>
            </a:r>
          </a:p>
          <a:p>
            <a:pPr marL="342900">
              <a:lnSpc>
                <a:spcPct val="90000"/>
              </a:lnSpc>
            </a:pPr>
            <a:r>
              <a:rPr lang="en-US" sz="2200">
                <a:solidFill>
                  <a:schemeClr val="tx1"/>
                </a:solidFill>
                <a:latin typeface="+mj-lt"/>
              </a:rPr>
              <a:t>Can be corporate or contractual based</a:t>
            </a:r>
          </a:p>
          <a:p>
            <a:pPr marL="342900">
              <a:lnSpc>
                <a:spcPct val="90000"/>
              </a:lnSpc>
            </a:pPr>
            <a:r>
              <a:rPr lang="en-US" sz="2200">
                <a:solidFill>
                  <a:schemeClr val="tx1"/>
                </a:solidFill>
                <a:latin typeface="+mj-lt"/>
              </a:rPr>
              <a:t>Typically regulated and open to the public to enable pooling of assets</a:t>
            </a:r>
          </a:p>
          <a:p>
            <a:pPr marL="342900">
              <a:lnSpc>
                <a:spcPct val="90000"/>
              </a:lnSpc>
            </a:pPr>
            <a:r>
              <a:rPr lang="en-US" sz="2200">
                <a:solidFill>
                  <a:schemeClr val="tx1"/>
                </a:solidFill>
                <a:latin typeface="+mj-lt"/>
              </a:rPr>
              <a:t>Investments and day-to-day management by a third-party advisor or manager:</a:t>
            </a:r>
          </a:p>
          <a:p>
            <a:pPr marL="800100" lvl="1"/>
            <a:r>
              <a:rPr lang="en-US" sz="2000">
                <a:solidFill>
                  <a:schemeClr val="tx1"/>
                </a:solidFill>
                <a:latin typeface="+mj-lt"/>
              </a:rPr>
              <a:t>Would these activities be considered management responsibilities?</a:t>
            </a:r>
          </a:p>
          <a:p>
            <a:pPr marL="114300" indent="0">
              <a:lnSpc>
                <a:spcPct val="90000"/>
              </a:lnSpc>
              <a:buNone/>
            </a:pPr>
            <a:endParaRPr lang="en-US" sz="2200">
              <a:solidFill>
                <a:schemeClr val="tx1"/>
              </a:solidFill>
              <a:latin typeface="+mj-lt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200"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9D5FA2-9845-9F01-6AC9-BB7B3C9E0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13</a:t>
            </a:fld>
            <a:endParaRPr lang="en-US"/>
          </a:p>
        </p:txBody>
      </p:sp>
      <p:pic>
        <p:nvPicPr>
          <p:cNvPr id="8" name="Content Placeholder 7" descr="Women, businesswomen, working together in office, looking at report, preparing for a meeting with executive, waiting for job interview, financial advisor with client">
            <a:extLst>
              <a:ext uri="{FF2B5EF4-FFF2-40B4-BE49-F238E27FC236}">
                <a16:creationId xmlns:a16="http://schemas.microsoft.com/office/drawing/2014/main" id="{AAFD35E2-08C8-41E8-9EC6-2277E39162DC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/>
          <a:srcRect l="19483" r="8160"/>
          <a:stretch/>
        </p:blipFill>
        <p:spPr>
          <a:xfrm>
            <a:off x="6921580" y="1516565"/>
            <a:ext cx="4826229" cy="4452241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055E38-8A41-92A3-37AB-F0841575CF51}"/>
              </a:ext>
            </a:extLst>
          </p:cNvPr>
          <p:cNvSpPr txBox="1"/>
          <p:nvPr/>
        </p:nvSpPr>
        <p:spPr>
          <a:xfrm>
            <a:off x="349405" y="6491171"/>
            <a:ext cx="3895493" cy="23030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40000" lnSpcReduction="20000"/>
          </a:bodyPr>
          <a:lstStyle/>
          <a:p>
            <a:pPr algn="l"/>
            <a:r>
              <a:rPr lang="en-US" sz="2200">
                <a:latin typeface="+mj-lt"/>
              </a:rPr>
              <a:t>*In some jurisdictions CIVs are classified as Public Interest Entities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1E81825-FF6B-4D89-FFA9-E92261E03F85}"/>
              </a:ext>
            </a:extLst>
          </p:cNvPr>
          <p:cNvSpPr/>
          <p:nvPr/>
        </p:nvSpPr>
        <p:spPr>
          <a:xfrm>
            <a:off x="444191" y="4519099"/>
            <a:ext cx="6357442" cy="181627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" indent="0">
              <a:lnSpc>
                <a:spcPct val="90000"/>
              </a:lnSpc>
              <a:buNone/>
            </a:pPr>
            <a:r>
              <a:rPr lang="en-US" sz="2200">
                <a:solidFill>
                  <a:schemeClr val="tx1"/>
                </a:solidFill>
                <a:latin typeface="+mj-lt"/>
              </a:rPr>
              <a:t>The investment adviser/manager may not be captured by “audit client” and “related party” definitions in the Code which may impact the identification of threats to auditor independence</a:t>
            </a:r>
          </a:p>
        </p:txBody>
      </p:sp>
    </p:spTree>
    <p:extLst>
      <p:ext uri="{BB962C8B-B14F-4D97-AF65-F5344CB8AC3E}">
        <p14:creationId xmlns:p14="http://schemas.microsoft.com/office/powerpoint/2010/main" val="3332536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01CEAE1-4BC8-112D-7426-6E8E021AB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498" y="236900"/>
            <a:ext cx="11071302" cy="1068518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>
                <a:latin typeface="Arial"/>
                <a:cs typeface="Arial"/>
              </a:rPr>
              <a:t>Framework for Assurance Engagements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05B977-2120-7A9F-0EBB-EA1F71884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14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A81D50-F3F3-D4E8-629B-463128C2AE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34" t="6005"/>
          <a:stretch/>
        </p:blipFill>
        <p:spPr>
          <a:xfrm>
            <a:off x="5509595" y="1696909"/>
            <a:ext cx="6682405" cy="4231774"/>
          </a:xfrm>
          <a:prstGeom prst="rect">
            <a:avLst/>
          </a:prstGeom>
        </p:spPr>
      </p:pic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FBE22698-4C55-45A1-2EE0-5F8EBC43B0F8}"/>
              </a:ext>
            </a:extLst>
          </p:cNvPr>
          <p:cNvSpPr txBox="1">
            <a:spLocks/>
          </p:cNvSpPr>
          <p:nvPr/>
        </p:nvSpPr>
        <p:spPr>
          <a:xfrm>
            <a:off x="781690" y="1687491"/>
            <a:ext cx="5036459" cy="42317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>
                <a:latin typeface="+mj-lt"/>
              </a:rPr>
              <a:t>Definition of “assurance client” considered for conceptual applicability:</a:t>
            </a:r>
          </a:p>
          <a:p>
            <a:r>
              <a:rPr lang="en-US" sz="2200">
                <a:latin typeface="+mj-lt"/>
              </a:rPr>
              <a:t>The responsible party and also, in an attestation engagement, the party taking responsibility for the subject matter information (Glossary) </a:t>
            </a:r>
          </a:p>
          <a:p>
            <a:r>
              <a:rPr lang="en-US" sz="2200">
                <a:latin typeface="+mj-lt"/>
              </a:rPr>
              <a:t>Linked to the </a:t>
            </a:r>
            <a:r>
              <a:rPr lang="en-US" sz="2200" i="1">
                <a:latin typeface="+mj-lt"/>
              </a:rPr>
              <a:t>International Framework for Assurance Engagements</a:t>
            </a:r>
            <a:r>
              <a:rPr lang="en-US" sz="2200">
                <a:latin typeface="+mj-lt"/>
              </a:rPr>
              <a:t> – the “Three Party Relationship” for assurance engagements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A951F505-C6BD-3B43-F197-1493654820DB}"/>
              </a:ext>
            </a:extLst>
          </p:cNvPr>
          <p:cNvSpPr txBox="1">
            <a:spLocks/>
          </p:cNvSpPr>
          <p:nvPr/>
        </p:nvSpPr>
        <p:spPr>
          <a:xfrm>
            <a:off x="6456218" y="5953889"/>
            <a:ext cx="5413967" cy="377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>
                <a:latin typeface="+mj-lt"/>
              </a:rPr>
              <a:t>Replicated from Appendix 3 of the </a:t>
            </a:r>
            <a:r>
              <a:rPr lang="en-US" sz="1000" i="1">
                <a:latin typeface="+mj-lt"/>
              </a:rPr>
              <a:t>International Framework for Assurance Engagements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01EBB5-41CB-54DA-AC3F-23F45A7FCE04}"/>
              </a:ext>
            </a:extLst>
          </p:cNvPr>
          <p:cNvSpPr txBox="1">
            <a:spLocks/>
          </p:cNvSpPr>
          <p:nvPr/>
        </p:nvSpPr>
        <p:spPr>
          <a:xfrm>
            <a:off x="6096000" y="1310237"/>
            <a:ext cx="5774185" cy="377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>
                <a:latin typeface="+mj-lt"/>
              </a:rPr>
              <a:t>The Parties to an Assurance Engagement</a:t>
            </a:r>
            <a:endParaRPr lang="en-US" sz="2200" b="1" i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3216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01CEAE1-4BC8-112D-7426-6E8E021AB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498" y="236900"/>
            <a:ext cx="11071302" cy="1068518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>
                <a:latin typeface="Arial"/>
                <a:cs typeface="Arial"/>
              </a:rPr>
              <a:t>Management Responsibilities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05B977-2120-7A9F-0EBB-EA1F71884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15</a:t>
            </a:fld>
            <a:endParaRPr lang="en-US"/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04CE4140-2849-7A0D-2B63-DE9543D1C1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1369875"/>
              </p:ext>
            </p:extLst>
          </p:nvPr>
        </p:nvGraphicFramePr>
        <p:xfrm>
          <a:off x="659027" y="1302808"/>
          <a:ext cx="1087394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9274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6BC6B-4FB7-5406-E679-080D69CA8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095" y="9637"/>
            <a:ext cx="11693586" cy="1179825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4200">
                <a:latin typeface="Arial"/>
                <a:cs typeface="Arial"/>
              </a:rPr>
              <a:t>What is the Potential Concern?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C08B0-2628-61B3-5B1E-EB0F9E0CB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807" y="1356070"/>
            <a:ext cx="5745193" cy="14260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200">
                <a:latin typeface="Arial"/>
                <a:cs typeface="Arial"/>
              </a:rPr>
              <a:t>Would a firm assume management responsibility (R400.20) where it undertakes certain activities for an investment adviser/manager?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993E2C-09BC-8B1C-A15A-C49CBE85C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8248C7F-B411-3455-B059-612D33999095}"/>
              </a:ext>
            </a:extLst>
          </p:cNvPr>
          <p:cNvSpPr txBox="1">
            <a:spLocks/>
          </p:cNvSpPr>
          <p:nvPr/>
        </p:nvSpPr>
        <p:spPr>
          <a:xfrm>
            <a:off x="6168391" y="4485489"/>
            <a:ext cx="5713690" cy="18708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sz="2200">
                <a:latin typeface="Arial"/>
                <a:cs typeface="Arial"/>
              </a:rPr>
              <a:t>Would providing NAS to the investment adviser/manager create a self-review threat e.g., accounting and bookkeeping services (601.4 A1-R601.7)?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907A064-4642-D201-4AA8-CF3CE0E7A675}"/>
              </a:ext>
            </a:extLst>
          </p:cNvPr>
          <p:cNvSpPr txBox="1">
            <a:spLocks/>
          </p:cNvSpPr>
          <p:nvPr/>
        </p:nvSpPr>
        <p:spPr>
          <a:xfrm>
            <a:off x="6136888" y="1356070"/>
            <a:ext cx="5745193" cy="32053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>
                <a:latin typeface="Arial"/>
                <a:cs typeface="Arial"/>
              </a:rPr>
              <a:t>Examples of management responsibilities:</a:t>
            </a:r>
          </a:p>
          <a:p>
            <a:r>
              <a:rPr lang="en-US" sz="2200">
                <a:latin typeface="Arial"/>
                <a:cs typeface="Arial"/>
              </a:rPr>
              <a:t>Taking responsibility for designing, implementing, monitoring or maintaining internal control (400.20 A3)</a:t>
            </a:r>
          </a:p>
          <a:p>
            <a:r>
              <a:rPr lang="en-US" sz="2200">
                <a:latin typeface="Arial"/>
                <a:cs typeface="Arial"/>
              </a:rPr>
              <a:t>Storing/managing data, e.g. acting as the only access to a financial or non-financial information system (606.3 A1)</a:t>
            </a:r>
          </a:p>
          <a:p>
            <a:endParaRPr lang="en-US" sz="2200">
              <a:latin typeface="Arial"/>
              <a:cs typeface="Arial"/>
            </a:endParaRPr>
          </a:p>
          <a:p>
            <a:pPr marL="0" indent="0">
              <a:buNone/>
            </a:pPr>
            <a:endParaRPr lang="en-US" sz="2200">
              <a:latin typeface="Arial"/>
              <a:cs typeface="Arial"/>
            </a:endParaRPr>
          </a:p>
        </p:txBody>
      </p:sp>
      <p:pic>
        <p:nvPicPr>
          <p:cNvPr id="10" name="Picture 9" descr="Exchanging ideas in the boardroom">
            <a:extLst>
              <a:ext uri="{FF2B5EF4-FFF2-40B4-BE49-F238E27FC236}">
                <a16:creationId xmlns:a16="http://schemas.microsoft.com/office/drawing/2014/main" id="{F44DF5DC-2D03-E798-0E4A-1B531B9C9F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07" y="2934282"/>
            <a:ext cx="5400353" cy="360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216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37C6F-47C1-9501-F34E-07E2A399C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183" y="0"/>
            <a:ext cx="10736415" cy="1068518"/>
          </a:xfrm>
        </p:spPr>
        <p:txBody>
          <a:bodyPr>
            <a:normAutofit/>
          </a:bodyPr>
          <a:lstStyle/>
          <a:p>
            <a:r>
              <a:rPr lang="en-US">
                <a:latin typeface="+mj-lt"/>
              </a:rPr>
              <a:t>Jurisdictional Responses to Independence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456CC3-F001-55DE-2F8E-7932753E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B1A297A-CB17-56BE-1E85-DE64EF2CB1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2942661"/>
              </p:ext>
            </p:extLst>
          </p:nvPr>
        </p:nvGraphicFramePr>
        <p:xfrm>
          <a:off x="1135916" y="1267788"/>
          <a:ext cx="9920167" cy="5453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27559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6BC6B-4FB7-5406-E679-080D69CA8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095" y="9637"/>
            <a:ext cx="11693586" cy="1179825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4200">
                <a:latin typeface="Arial"/>
                <a:cs typeface="Arial"/>
              </a:rPr>
              <a:t>Preliminary Observations - ICCs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C08B0-2628-61B3-5B1E-EB0F9E0CB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096" y="1183917"/>
            <a:ext cx="7210456" cy="555092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>
                <a:latin typeface="+mj-lt"/>
              </a:rPr>
              <a:t>Investment Companies in the United States</a:t>
            </a:r>
          </a:p>
          <a:p>
            <a:r>
              <a:rPr lang="en-US" sz="2200">
                <a:latin typeface="+mj-lt"/>
              </a:rPr>
              <a:t>Certain CIVs defined as “investment companies” and can be a company or trust</a:t>
            </a:r>
            <a:endParaRPr lang="en-US" sz="2200">
              <a:latin typeface="+mj-lt"/>
              <a:cs typeface="Arial"/>
            </a:endParaRPr>
          </a:p>
          <a:p>
            <a:r>
              <a:rPr lang="en-US" sz="2200">
                <a:latin typeface="+mj-lt"/>
              </a:rPr>
              <a:t>Mutual funds, closed-end funds, unit investment trusts, and exchange traded funds</a:t>
            </a:r>
            <a:endParaRPr lang="en-US" sz="2200">
              <a:latin typeface="+mj-lt"/>
              <a:cs typeface="Arial"/>
            </a:endParaRPr>
          </a:p>
          <a:p>
            <a:r>
              <a:rPr lang="en-US" sz="2200">
                <a:latin typeface="+mj-lt"/>
              </a:rPr>
              <a:t>Must register with and are regulated by the SEC</a:t>
            </a:r>
            <a:endParaRPr lang="en-US" sz="2200">
              <a:latin typeface="+mj-lt"/>
              <a:cs typeface="Arial"/>
            </a:endParaRPr>
          </a:p>
          <a:p>
            <a:pPr marL="0" indent="0">
              <a:buNone/>
            </a:pPr>
            <a:r>
              <a:rPr lang="en-US" sz="2400">
                <a:latin typeface="+mj-lt"/>
              </a:rPr>
              <a:t>SEC Rules</a:t>
            </a:r>
            <a:endParaRPr lang="en-US"/>
          </a:p>
          <a:p>
            <a:r>
              <a:rPr lang="en-US" sz="2200">
                <a:latin typeface="+mj-lt"/>
              </a:rPr>
              <a:t>Investment Company Complexes (ICCs) included as an additional part of the affiliate definition</a:t>
            </a:r>
            <a:endParaRPr lang="en-US" sz="2200">
              <a:latin typeface="+mj-lt"/>
              <a:cs typeface="Arial"/>
            </a:endParaRPr>
          </a:p>
          <a:p>
            <a:r>
              <a:rPr lang="en-US" sz="2200">
                <a:latin typeface="+mj-lt"/>
              </a:rPr>
              <a:t>Define “ICCs” and the entities considered “affiliates”</a:t>
            </a:r>
            <a:endParaRPr lang="en-US" sz="2200">
              <a:latin typeface="+mj-lt"/>
              <a:cs typeface="Arial"/>
            </a:endParaRPr>
          </a:p>
          <a:p>
            <a:r>
              <a:rPr lang="en-US" sz="2200">
                <a:latin typeface="+mj-lt"/>
              </a:rPr>
              <a:t>Auditor to be independent of the Investment Adviser</a:t>
            </a:r>
          </a:p>
          <a:p>
            <a:pPr marL="0" indent="0">
              <a:buNone/>
            </a:pPr>
            <a:r>
              <a:rPr lang="en-US" sz="2200" b="1">
                <a:latin typeface="+mj-lt"/>
                <a:cs typeface="Arial"/>
              </a:rPr>
              <a:t>The Code does not have specific provisions for ICCs</a:t>
            </a:r>
          </a:p>
          <a:p>
            <a:endParaRPr lang="en-US" sz="2000">
              <a:latin typeface="Arial"/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993E2C-09BC-8B1C-A15A-C49CBE85C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4" name="Picture 8" descr="Stock numbers on a digital display">
            <a:extLst>
              <a:ext uri="{FF2B5EF4-FFF2-40B4-BE49-F238E27FC236}">
                <a16:creationId xmlns:a16="http://schemas.microsoft.com/office/drawing/2014/main" id="{77F9A467-BB28-2AD8-6CA3-EC2AF5B156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799" r="15247" b="-2"/>
          <a:stretch/>
        </p:blipFill>
        <p:spPr>
          <a:xfrm>
            <a:off x="7814513" y="1357706"/>
            <a:ext cx="3983788" cy="504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35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10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6" descr="Long ladder glowing among shorter dull ladders">
            <a:extLst>
              <a:ext uri="{FF2B5EF4-FFF2-40B4-BE49-F238E27FC236}">
                <a16:creationId xmlns:a16="http://schemas.microsoft.com/office/drawing/2014/main" id="{235FE494-D45D-754D-F4B0-ACEB9A3020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000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34" name="Rectangle 12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4F22FC-0798-C637-5B1B-22E2FCE83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643467"/>
            <a:ext cx="5452529" cy="3569242"/>
          </a:xfrm>
        </p:spPr>
        <p:txBody>
          <a:bodyPr vert="horz" lIns="91440" tIns="45720" rIns="91440" bIns="45720" rtlCol="0" anchor="t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5200">
                <a:solidFill>
                  <a:srgbClr val="FFFFFF"/>
                </a:solidFill>
                <a:latin typeface="+mj-lt"/>
              </a:rPr>
              <a:t>Next Steps</a:t>
            </a:r>
          </a:p>
        </p:txBody>
      </p:sp>
      <p:sp>
        <p:nvSpPr>
          <p:cNvPr id="35" name="Rectangle 14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6F0B57-ECB6-CA6A-FFAE-1A84A30AC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19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99786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5E7E4-4CA3-9977-2801-BBCE74E838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7423" y="1704814"/>
            <a:ext cx="7025619" cy="465736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Font typeface="Wingdings" panose="020B0604020202020204"/>
              <a:buChar char="Ø"/>
            </a:pPr>
            <a:r>
              <a:rPr lang="en-US" sz="2400">
                <a:solidFill>
                  <a:srgbClr val="4A4A4A"/>
                </a:solidFill>
                <a:latin typeface="Arial"/>
                <a:ea typeface="Arial"/>
                <a:cs typeface="Arial"/>
              </a:rPr>
              <a:t>Overview</a:t>
            </a:r>
            <a:endParaRPr lang="en-US" sz="2400">
              <a:solidFill>
                <a:srgbClr val="494949"/>
              </a:solidFill>
              <a:latin typeface="Arial"/>
              <a:ea typeface="Arial"/>
              <a:cs typeface="Arial"/>
            </a:endParaRPr>
          </a:p>
          <a:p>
            <a:pPr>
              <a:lnSpc>
                <a:spcPct val="100000"/>
              </a:lnSpc>
              <a:spcAft>
                <a:spcPts val="600"/>
              </a:spcAft>
              <a:buFont typeface="Wingdings" panose="020B0604020202020204"/>
              <a:buChar char="Ø"/>
            </a:pPr>
            <a:r>
              <a:rPr lang="en-US" sz="2400" baseline="0">
                <a:solidFill>
                  <a:srgbClr val="4A4A4A"/>
                </a:solidFill>
                <a:latin typeface="Arial"/>
                <a:ea typeface="Arial"/>
                <a:cs typeface="Arial"/>
              </a:rPr>
              <a:t>Research</a:t>
            </a:r>
            <a:r>
              <a:rPr lang="en-US" sz="2400">
                <a:solidFill>
                  <a:srgbClr val="4A4A4A"/>
                </a:solidFill>
                <a:latin typeface="Arial"/>
                <a:ea typeface="Arial"/>
                <a:cs typeface="Arial"/>
              </a:rPr>
              <a:t> </a:t>
            </a:r>
            <a:r>
              <a:rPr lang="en-US" sz="2400" baseline="0">
                <a:solidFill>
                  <a:srgbClr val="4A4A4A"/>
                </a:solidFill>
                <a:latin typeface="Arial"/>
                <a:ea typeface="Arial"/>
                <a:cs typeface="Arial"/>
              </a:rPr>
              <a:t>Methodology</a:t>
            </a:r>
            <a:endParaRPr lang="en-US" sz="2400">
              <a:solidFill>
                <a:srgbClr val="4A4A4A"/>
              </a:solidFill>
              <a:latin typeface="Arial"/>
              <a:ea typeface="Arial"/>
              <a:cs typeface="Arial"/>
            </a:endParaRPr>
          </a:p>
          <a:p>
            <a:pPr>
              <a:lnSpc>
                <a:spcPct val="100000"/>
              </a:lnSpc>
              <a:buFont typeface="Wingdings" panose="020B0604020202020204"/>
              <a:buChar char="Ø"/>
            </a:pPr>
            <a:r>
              <a:rPr lang="en-US" sz="2400">
                <a:solidFill>
                  <a:srgbClr val="4A4A4A"/>
                </a:solidFill>
                <a:latin typeface="Arial"/>
                <a:ea typeface="Arial"/>
                <a:cs typeface="Arial"/>
              </a:rPr>
              <a:t>Preliminary Observations</a:t>
            </a:r>
          </a:p>
          <a:p>
            <a:pPr marL="803275" lvl="1" indent="-290513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200">
                <a:solidFill>
                  <a:srgbClr val="4A4A4A"/>
                </a:solidFill>
                <a:latin typeface="Arial"/>
                <a:cs typeface="Arial"/>
              </a:rPr>
              <a:t>Traditional Corporate Structures</a:t>
            </a:r>
          </a:p>
          <a:p>
            <a:pPr marL="803275" lvl="1" indent="-290513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200">
                <a:solidFill>
                  <a:srgbClr val="4A4A4A"/>
                </a:solidFill>
                <a:latin typeface="Arial"/>
                <a:cs typeface="Arial"/>
              </a:rPr>
              <a:t>Collective Investment Vehicles and Investment Company Complexes</a:t>
            </a:r>
          </a:p>
          <a:p>
            <a:pPr>
              <a:lnSpc>
                <a:spcPct val="100000"/>
              </a:lnSpc>
              <a:buFont typeface="Wingdings" panose="020B0604020202020204"/>
              <a:buChar char="Ø"/>
            </a:pPr>
            <a:r>
              <a:rPr lang="en-US" sz="2400">
                <a:solidFill>
                  <a:srgbClr val="4A4A4A"/>
                </a:solidFill>
                <a:latin typeface="Arial"/>
                <a:ea typeface="Arial"/>
                <a:cs typeface="Arial"/>
              </a:rPr>
              <a:t>Next Steps</a:t>
            </a:r>
            <a:endParaRPr lang="en-US" sz="2400">
              <a:solidFill>
                <a:srgbClr val="494949"/>
              </a:solidFill>
              <a:latin typeface="Arial"/>
              <a:ea typeface="Arial"/>
              <a:cs typeface="Arial"/>
            </a:endParaRPr>
          </a:p>
          <a:p>
            <a:pPr lvl="0">
              <a:lnSpc>
                <a:spcPct val="100000"/>
              </a:lnSpc>
              <a:buFont typeface="Wingdings" panose="020B0604020202020204"/>
              <a:buChar char="Ø"/>
            </a:pPr>
            <a:endParaRPr lang="en-US" sz="2400">
              <a:solidFill>
                <a:srgbClr val="4A4A4A"/>
              </a:solidFill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09F421-5B4E-2947-902B-427717554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429" y="36374"/>
            <a:ext cx="10918371" cy="1068518"/>
          </a:xfrm>
        </p:spPr>
        <p:txBody>
          <a:bodyPr anchor="ctr">
            <a:normAutofit/>
          </a:bodyPr>
          <a:lstStyle/>
          <a:p>
            <a:r>
              <a:rPr lang="en-US">
                <a:latin typeface="Arial"/>
                <a:cs typeface="Arial"/>
              </a:rPr>
              <a:t>Agenda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D2ABDE-8066-9756-806F-D638AB2E6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764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 descr="Person with idea concept">
            <a:extLst>
              <a:ext uri="{FF2B5EF4-FFF2-40B4-BE49-F238E27FC236}">
                <a16:creationId xmlns:a16="http://schemas.microsoft.com/office/drawing/2014/main" id="{E9FC0857-66B1-4DB4-B67A-D4CD6EE8F2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170" y="10"/>
            <a:ext cx="8450317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itle 5">
            <a:extLst>
              <a:ext uri="{FF2B5EF4-FFF2-40B4-BE49-F238E27FC236}">
                <a16:creationId xmlns:a16="http://schemas.microsoft.com/office/drawing/2014/main" id="{3DC72957-9C13-4EB9-98D8-263E8DA6A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00" y="4110382"/>
            <a:ext cx="3467796" cy="147680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b="1" kern="1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Questions/</a:t>
            </a:r>
            <a:br>
              <a:rPr lang="en-US" sz="4400" b="1" kern="1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kern="12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</a:t>
            </a:r>
          </a:p>
        </p:txBody>
      </p:sp>
      <p:pic>
        <p:nvPicPr>
          <p:cNvPr id="3" name="Picture 2" descr="Person with idea concept">
            <a:extLst>
              <a:ext uri="{FF2B5EF4-FFF2-40B4-BE49-F238E27FC236}">
                <a16:creationId xmlns:a16="http://schemas.microsoft.com/office/drawing/2014/main" id="{9D3A9184-3696-7C7B-45F4-CFA5B863AB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/>
        </p:blipFill>
        <p:spPr>
          <a:xfrm>
            <a:off x="6225997" y="-2458"/>
            <a:ext cx="5962785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6170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36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62267-4410-55DC-A2BA-58FE23200B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6925" y="1290205"/>
            <a:ext cx="7436214" cy="492254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sz="2400">
                <a:solidFill>
                  <a:schemeClr val="tx1"/>
                </a:solidFill>
                <a:latin typeface="+mj-lt"/>
              </a:rPr>
              <a:t>What are collective investment vehicles (CIVs)?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400">
                <a:solidFill>
                  <a:schemeClr val="tx1"/>
                </a:solidFill>
                <a:latin typeface="+mj-lt"/>
              </a:rPr>
              <a:t>What is the focus of the CIV project?</a:t>
            </a:r>
          </a:p>
          <a:p>
            <a:pPr lvl="1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j-lt"/>
              </a:rPr>
              <a:t>Consider whether independence provisions and application of related entity definition remain fit for purpose for CIVs and pension funds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j-lt"/>
              </a:rPr>
              <a:t>Consider whether the Code should be enhanced to address ICC structures with respect to related entities of an audit client.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D5E6E4-6FC3-F93F-9493-415B9EBC1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34" y="36374"/>
            <a:ext cx="11041566" cy="1068518"/>
          </a:xfrm>
        </p:spPr>
        <p:txBody>
          <a:bodyPr anchor="ctr">
            <a:normAutofit/>
          </a:bodyPr>
          <a:lstStyle/>
          <a:p>
            <a:r>
              <a:rPr lang="en-US">
                <a:latin typeface="Arial"/>
                <a:cs typeface="Arial"/>
              </a:rPr>
              <a:t>Overview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0FFB00-80AA-9254-F32A-05962E171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58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01CEAE1-4BC8-112D-7426-6E8E021AB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498" y="236900"/>
            <a:ext cx="11071302" cy="1068518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>
                <a:latin typeface="Arial"/>
                <a:cs typeface="Arial"/>
              </a:rPr>
              <a:t>Equivalent Application of the Code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05B977-2120-7A9F-0EBB-EA1F71884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6037171-CF3D-A73F-D6FE-A4FFA628D7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2558362"/>
              </p:ext>
            </p:extLst>
          </p:nvPr>
        </p:nvGraphicFramePr>
        <p:xfrm>
          <a:off x="5532361" y="1403737"/>
          <a:ext cx="6659639" cy="48542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4AB9F23-9754-6A2B-9D94-1D9F238B6CEB}"/>
              </a:ext>
            </a:extLst>
          </p:cNvPr>
          <p:cNvSpPr txBox="1"/>
          <p:nvPr/>
        </p:nvSpPr>
        <p:spPr>
          <a:xfrm>
            <a:off x="405161" y="2630554"/>
            <a:ext cx="5249863" cy="240065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>
                <a:latin typeface="Arial"/>
                <a:cs typeface="Arial"/>
              </a:rPr>
              <a:t>While assessing CIVs and their relationships with trustees, managers and advisors, the Project Team considered: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Arial"/>
                <a:cs typeface="Arial"/>
              </a:rPr>
              <a:t>the Code’s independence requirements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>
                <a:latin typeface="Arial"/>
                <a:cs typeface="Arial"/>
              </a:rPr>
              <a:t>whether these requirements apply consistently to Traditional Corporate Structures and CIVs</a:t>
            </a:r>
          </a:p>
        </p:txBody>
      </p:sp>
    </p:spTree>
    <p:extLst>
      <p:ext uri="{BB962C8B-B14F-4D97-AF65-F5344CB8AC3E}">
        <p14:creationId xmlns:p14="http://schemas.microsoft.com/office/powerpoint/2010/main" val="4017858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33E84-D0B5-986D-83CF-784D92150C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7682" y="1658319"/>
            <a:ext cx="6047106" cy="454660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sz="2200">
                <a:latin typeface="+mj-lt"/>
                <a:cs typeface="Arial"/>
              </a:rPr>
              <a:t>To explore potential gaps in the Code, mixed-method research approach adopted:</a:t>
            </a:r>
            <a:endParaRPr lang="en-US" sz="2200">
              <a:latin typeface="+mj-lt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200">
                <a:latin typeface="+mj-lt"/>
                <a:cs typeface="Arial"/>
              </a:rPr>
              <a:t>Interviews with industry experts, auditors, NSS and regulatory professionals; and</a:t>
            </a:r>
          </a:p>
          <a:p>
            <a:pPr lvl="1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latin typeface="+mj-lt"/>
                <a:cs typeface="Arial"/>
              </a:rPr>
              <a:t>Desktop research of existing standards, legislation and regulations pertaining to auditor independence.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200">
                <a:latin typeface="Arial"/>
                <a:cs typeface="Arial"/>
              </a:rPr>
              <a:t>This approach promotes a comprehensive understanding of potential gaps in the Code, which will help facilitate informed recommendations to the Board for further action.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258312-942C-C275-0262-D158D1927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D519A2-CAA9-A158-B552-F57D3C603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32" y="9638"/>
            <a:ext cx="11036968" cy="1095254"/>
          </a:xfrm>
        </p:spPr>
        <p:txBody>
          <a:bodyPr anchor="ctr">
            <a:normAutofit/>
          </a:bodyPr>
          <a:lstStyle/>
          <a:p>
            <a:r>
              <a:rPr lang="en-US">
                <a:latin typeface="Arial"/>
                <a:cs typeface="Arial"/>
              </a:rPr>
              <a:t>Research Methodology</a:t>
            </a:r>
          </a:p>
        </p:txBody>
      </p:sp>
    </p:spTree>
    <p:extLst>
      <p:ext uri="{BB962C8B-B14F-4D97-AF65-F5344CB8AC3E}">
        <p14:creationId xmlns:p14="http://schemas.microsoft.com/office/powerpoint/2010/main" val="747309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0FFB00-80AA-9254-F32A-05962E171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D5E6E4-6FC3-F93F-9493-415B9EBC1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r>
              <a:rPr lang="en-US" sz="4800">
                <a:latin typeface="Arial"/>
                <a:cs typeface="Arial"/>
              </a:rPr>
              <a:t>Traditional Corporate Structures</a:t>
            </a:r>
          </a:p>
        </p:txBody>
      </p:sp>
    </p:spTree>
    <p:extLst>
      <p:ext uri="{BB962C8B-B14F-4D97-AF65-F5344CB8AC3E}">
        <p14:creationId xmlns:p14="http://schemas.microsoft.com/office/powerpoint/2010/main" val="2471659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01CEAE1-4BC8-112D-7426-6E8E021AB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498" y="236900"/>
            <a:ext cx="11071302" cy="1068518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>
                <a:latin typeface="Arial"/>
                <a:cs typeface="Arial"/>
              </a:rPr>
              <a:t>Audit Client and Related Entity Definitions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1B3643-F2F4-E35B-0B4D-522D43E78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498" y="1342793"/>
            <a:ext cx="3575422" cy="18650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>
                <a:latin typeface="+mj-lt"/>
              </a:rPr>
              <a:t>Independence provisions in Part 4A apply to the “audit client” and relevant “related entities” (para R400.27)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05B977-2120-7A9F-0EBB-EA1F71884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798B322F-3FE0-526F-F4D0-998901D8FB79}"/>
              </a:ext>
            </a:extLst>
          </p:cNvPr>
          <p:cNvSpPr txBox="1">
            <a:spLocks/>
          </p:cNvSpPr>
          <p:nvPr/>
        </p:nvSpPr>
        <p:spPr>
          <a:xfrm>
            <a:off x="8733911" y="1380479"/>
            <a:ext cx="2747519" cy="12460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en-US" sz="2000">
                <a:latin typeface="+mj-lt"/>
              </a:rPr>
              <a:t>If the client is a publicly traded entity, it includes all related entities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5A4453D6-69AE-461B-9039-DA03FA8222E3}"/>
              </a:ext>
            </a:extLst>
          </p:cNvPr>
          <p:cNvSpPr txBox="1">
            <a:spLocks/>
          </p:cNvSpPr>
          <p:nvPr/>
        </p:nvSpPr>
        <p:spPr>
          <a:xfrm>
            <a:off x="180898" y="5197799"/>
            <a:ext cx="3575422" cy="1865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>
                <a:latin typeface="+mj-lt"/>
              </a:rPr>
              <a:t>“Audit client” is an entity in respect of which a firm conducts an audit engagement (Glossary) 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D631C5D2-C9CF-67AC-9D1A-470767592F0D}"/>
              </a:ext>
            </a:extLst>
          </p:cNvPr>
          <p:cNvSpPr txBox="1">
            <a:spLocks/>
          </p:cNvSpPr>
          <p:nvPr/>
        </p:nvSpPr>
        <p:spPr>
          <a:xfrm>
            <a:off x="8733911" y="5211541"/>
            <a:ext cx="2747519" cy="12460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en-US" sz="2000">
                <a:latin typeface="+mj-lt"/>
              </a:rPr>
              <a:t>Audit client includes related entities over which client has direct or indirect control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364FB1E5-1AFA-C624-70E8-348A88EADB8A}"/>
              </a:ext>
            </a:extLst>
          </p:cNvPr>
          <p:cNvSpPr txBox="1">
            <a:spLocks/>
          </p:cNvSpPr>
          <p:nvPr/>
        </p:nvSpPr>
        <p:spPr>
          <a:xfrm>
            <a:off x="9161983" y="3207859"/>
            <a:ext cx="2747519" cy="12460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1913" lvl="1" indent="0">
              <a:buNone/>
            </a:pPr>
            <a:r>
              <a:rPr lang="en-US" sz="2000">
                <a:latin typeface="+mj-lt"/>
              </a:rPr>
              <a:t>Other related entities must be included if relevant to evaluating firm's independence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646DF2E8-08DA-25FE-B783-124FE6328A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1602714"/>
              </p:ext>
            </p:extLst>
          </p:nvPr>
        </p:nvGraphicFramePr>
        <p:xfrm>
          <a:off x="1939820" y="1370569"/>
          <a:ext cx="8042380" cy="4900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98110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40E09DD-0D99-F288-DB21-858BCB9F9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537" y="136524"/>
            <a:ext cx="11019263" cy="968367"/>
          </a:xfrm>
        </p:spPr>
        <p:txBody>
          <a:bodyPr anchor="t">
            <a:normAutofit/>
          </a:bodyPr>
          <a:lstStyle/>
          <a:p>
            <a:r>
              <a:rPr lang="en-US">
                <a:latin typeface="+mj-lt"/>
              </a:rPr>
              <a:t>Traditional Corporate Structure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13C029-23A7-FC71-542E-CA8B16765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49E2778-4E21-4194-8287-7ECCC8F73018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2069014" y="1088824"/>
            <a:ext cx="7164195" cy="5283594"/>
          </a:xfr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F06CC60-0450-CDC7-CF3A-51C8AA35FCE1}"/>
              </a:ext>
            </a:extLst>
          </p:cNvPr>
          <p:cNvSpPr/>
          <p:nvPr/>
        </p:nvSpPr>
        <p:spPr>
          <a:xfrm>
            <a:off x="1873405" y="2826136"/>
            <a:ext cx="5055219" cy="3712775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6CBA7B-1EE9-7A7E-FE81-B4B91F6F9768}"/>
              </a:ext>
            </a:extLst>
          </p:cNvPr>
          <p:cNvSpPr txBox="1"/>
          <p:nvPr/>
        </p:nvSpPr>
        <p:spPr>
          <a:xfrm>
            <a:off x="2568148" y="6538911"/>
            <a:ext cx="4512876" cy="26731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algn="l"/>
            <a:r>
              <a:rPr lang="en-US" sz="1100">
                <a:latin typeface="+mj-lt"/>
              </a:rPr>
              <a:t>This structure represents a client that is not a publicly traded entity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231E37-1F2B-7268-0FE5-10D6A5497D71}"/>
              </a:ext>
            </a:extLst>
          </p:cNvPr>
          <p:cNvSpPr txBox="1"/>
          <p:nvPr/>
        </p:nvSpPr>
        <p:spPr>
          <a:xfrm>
            <a:off x="3635297" y="4054641"/>
            <a:ext cx="1836235" cy="40584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85000" lnSpcReduction="10000"/>
          </a:bodyPr>
          <a:lstStyle/>
          <a:p>
            <a:pPr algn="l"/>
            <a:r>
              <a:rPr lang="en-US" sz="1200">
                <a:solidFill>
                  <a:srgbClr val="0B5494"/>
                </a:solidFill>
                <a:latin typeface="+mj-lt"/>
              </a:rPr>
              <a:t>Include entities client has direct or indirect control over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8BB92D75-6B44-5CE7-A29C-8E460B013A3F}"/>
              </a:ext>
            </a:extLst>
          </p:cNvPr>
          <p:cNvSpPr/>
          <p:nvPr/>
        </p:nvSpPr>
        <p:spPr>
          <a:xfrm>
            <a:off x="866079" y="4682523"/>
            <a:ext cx="854926" cy="1561171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709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01CEAE1-4BC8-112D-7426-6E8E021AB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498" y="236900"/>
            <a:ext cx="11071302" cy="1068518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>
                <a:latin typeface="Arial"/>
                <a:cs typeface="Arial"/>
              </a:rPr>
              <a:t>Management Responsibility &amp; NAS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05B977-2120-7A9F-0EBB-EA1F71884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4A5FAB-EE5A-6EF8-17E2-412F236435F5}"/>
              </a:ext>
            </a:extLst>
          </p:cNvPr>
          <p:cNvSpPr txBox="1"/>
          <p:nvPr/>
        </p:nvSpPr>
        <p:spPr>
          <a:xfrm>
            <a:off x="506627" y="1421027"/>
            <a:ext cx="11071302" cy="4935323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D14D4F5D-0834-A70B-D278-2848211A26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438497"/>
              </p:ext>
            </p:extLst>
          </p:nvPr>
        </p:nvGraphicFramePr>
        <p:xfrm>
          <a:off x="506627" y="1534960"/>
          <a:ext cx="11178746" cy="470745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589373">
                  <a:extLst>
                    <a:ext uri="{9D8B030D-6E8A-4147-A177-3AD203B41FA5}">
                      <a16:colId xmlns:a16="http://schemas.microsoft.com/office/drawing/2014/main" val="912916626"/>
                    </a:ext>
                  </a:extLst>
                </a:gridCol>
                <a:gridCol w="5589373">
                  <a:extLst>
                    <a:ext uri="{9D8B030D-6E8A-4147-A177-3AD203B41FA5}">
                      <a16:colId xmlns:a16="http://schemas.microsoft.com/office/drawing/2014/main" val="3412248319"/>
                    </a:ext>
                  </a:extLst>
                </a:gridCol>
              </a:tblGrid>
              <a:tr h="592655">
                <a:tc>
                  <a:txBody>
                    <a:bodyPr/>
                    <a:lstStyle/>
                    <a:p>
                      <a:r>
                        <a:rPr lang="en-US" sz="2200">
                          <a:latin typeface="+mj-lt"/>
                        </a:rPr>
                        <a:t>Management Responsibility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latin typeface="+mj-lt"/>
                        </a:rPr>
                        <a:t>Non-Assurance Services (NAS)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690861"/>
                  </a:ext>
                </a:extLst>
              </a:tr>
              <a:tr h="1233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Must not assume management responsibility for an audit client (R400.20)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>
                          <a:latin typeface="Arial"/>
                          <a:cs typeface="Arial"/>
                        </a:rPr>
                        <a:t>Before providing NAS to an audit client: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200">
                          <a:latin typeface="Arial"/>
                          <a:cs typeface="Arial"/>
                        </a:rPr>
                        <a:t>Apply the conceptual framework to identify, evaluate and address any threat to independence (R600.9)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200" kern="120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Arial"/>
                        </a:rPr>
                        <a:t>Determine whether it might create a self-review threat by evaluating whether there is a risk that the (R600.15):</a:t>
                      </a:r>
                    </a:p>
                    <a:p>
                      <a:pPr marL="803275" indent="-457200">
                        <a:buFont typeface="+mj-lt"/>
                        <a:buAutoNum type="alphaLcParenR"/>
                      </a:pPr>
                      <a:r>
                        <a:rPr lang="en-US" sz="2200">
                          <a:latin typeface="Arial"/>
                          <a:cs typeface="Arial"/>
                        </a:rPr>
                        <a:t>NAS will form part of or affect accounting records, internal controls, or financial reports; and</a:t>
                      </a:r>
                    </a:p>
                    <a:p>
                      <a:pPr marL="803275" indent="-457200">
                        <a:buFont typeface="+mj-lt"/>
                        <a:buAutoNum type="alphaLcParenR"/>
                      </a:pPr>
                      <a:r>
                        <a:rPr lang="en-US" sz="2200">
                          <a:latin typeface="Arial"/>
                          <a:cs typeface="Arial"/>
                        </a:rPr>
                        <a:t>Audit team will rely on judgments or activities of the firm</a:t>
                      </a:r>
                      <a:endParaRPr lang="en-US" sz="22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318492"/>
                  </a:ext>
                </a:extLst>
              </a:tr>
              <a:tr h="1233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Involves controlling, leading and directing an entity (400.20 A1)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2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008680"/>
                  </a:ext>
                </a:extLst>
              </a:tr>
              <a:tr h="1233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Includes authorizing transactions, controlling or managing bank accounts or investments, or taking responsibility for financial statements (400.20 A3)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2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582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75687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CC45E2D24B034E9753314B62FD796D" ma:contentTypeVersion="13" ma:contentTypeDescription="Create a new document." ma:contentTypeScope="" ma:versionID="4d9cd0209b6a6bd3b9912584c6dc2aeb">
  <xsd:schema xmlns:xsd="http://www.w3.org/2001/XMLSchema" xmlns:xs="http://www.w3.org/2001/XMLSchema" xmlns:p="http://schemas.microsoft.com/office/2006/metadata/properties" xmlns:ns2="819dfa9c-9170-4325-9981-3fca022d30da" xmlns:ns3="eb38726a-7946-4f76-ac44-168b9754c339" targetNamespace="http://schemas.microsoft.com/office/2006/metadata/properties" ma:root="true" ma:fieldsID="335151e463c4164b6081a81078fac517" ns2:_="" ns3:_="">
    <xsd:import namespace="819dfa9c-9170-4325-9981-3fca022d30da"/>
    <xsd:import namespace="eb38726a-7946-4f76-ac44-168b9754c33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9dfa9c-9170-4325-9981-3fca022d30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38726a-7946-4f76-ac44-168b9754c33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9dfa9c-9170-4325-9981-3fca022d30d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D71070-A3AF-4ACB-9988-887ACA2B25AF}">
  <ds:schemaRefs>
    <ds:schemaRef ds:uri="819dfa9c-9170-4325-9981-3fca022d30da"/>
    <ds:schemaRef ds:uri="eb38726a-7946-4f76-ac44-168b9754c33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5DD2078-4C86-4721-9438-7066A193DDDE}">
  <ds:schemaRefs>
    <ds:schemaRef ds:uri="http://purl.org/dc/elements/1.1/"/>
    <ds:schemaRef ds:uri="eb38726a-7946-4f76-ac44-168b9754c339"/>
    <ds:schemaRef ds:uri="http://purl.org/dc/dcmitype/"/>
    <ds:schemaRef ds:uri="819dfa9c-9170-4325-9981-3fca022d30da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22126C9-5992-4406-81E2-1980D4FD00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1104</Words>
  <Application>Microsoft Office PowerPoint</Application>
  <PresentationFormat>Widescreen</PresentationFormat>
  <Paragraphs>166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Calibri Light</vt:lpstr>
      <vt:lpstr>Courier New</vt:lpstr>
      <vt:lpstr>Product Sans Light</vt:lpstr>
      <vt:lpstr>Product Sans Thin</vt:lpstr>
      <vt:lpstr>System Font Regular</vt:lpstr>
      <vt:lpstr>Times New Roman</vt:lpstr>
      <vt:lpstr>Wingdings</vt:lpstr>
      <vt:lpstr>Custom Design</vt:lpstr>
      <vt:lpstr>PowerPoint Presentation</vt:lpstr>
      <vt:lpstr>Agenda</vt:lpstr>
      <vt:lpstr>Overview</vt:lpstr>
      <vt:lpstr>Equivalent Application of the Code</vt:lpstr>
      <vt:lpstr>Research Methodology</vt:lpstr>
      <vt:lpstr>Traditional Corporate Structures</vt:lpstr>
      <vt:lpstr>Audit Client and Related Entity Definitions</vt:lpstr>
      <vt:lpstr>Traditional Corporate Structure</vt:lpstr>
      <vt:lpstr>Management Responsibility &amp; NAS</vt:lpstr>
      <vt:lpstr>Traditional Corporate Structure</vt:lpstr>
      <vt:lpstr>CIVs and ICCs</vt:lpstr>
      <vt:lpstr>Simplified Generic CIV Structure</vt:lpstr>
      <vt:lpstr>Preliminary Observations: CIVs</vt:lpstr>
      <vt:lpstr>Framework for Assurance Engagements</vt:lpstr>
      <vt:lpstr>Management Responsibilities </vt:lpstr>
      <vt:lpstr>What is the Potential Concern?</vt:lpstr>
      <vt:lpstr>Jurisdictional Responses to Independence</vt:lpstr>
      <vt:lpstr>Preliminary Observations - ICCs</vt:lpstr>
      <vt:lpstr>Next Steps</vt:lpstr>
      <vt:lpstr>Questions/ Comments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Jon Reid</cp:lastModifiedBy>
  <cp:revision>1</cp:revision>
  <cp:lastPrinted>2020-01-09T14:46:46Z</cp:lastPrinted>
  <dcterms:created xsi:type="dcterms:W3CDTF">2018-10-18T19:25:41Z</dcterms:created>
  <dcterms:modified xsi:type="dcterms:W3CDTF">2024-03-19T12:25:57Z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5861800.00000000</vt:lpwstr>
  </property>
  <property fmtid="{D5CDD505-2E9C-101B-9397-08002B2CF9AE}" pid="3" name="ContentTypeId">
    <vt:lpwstr>0x010100ECCC45E2D24B034E9753314B62FD796D</vt:lpwstr>
  </property>
  <property fmtid="{D5CDD505-2E9C-101B-9397-08002B2CF9AE}" pid="4" name="MediaServiceImageTags">
    <vt:lpwstr/>
  </property>
</Properties>
</file>