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sldIdLst>
    <p:sldId id="403" r:id="rId5"/>
    <p:sldId id="9020" r:id="rId6"/>
    <p:sldId id="9022" r:id="rId7"/>
    <p:sldId id="9025" r:id="rId8"/>
    <p:sldId id="476" r:id="rId9"/>
    <p:sldId id="473" r:id="rId10"/>
    <p:sldId id="471" r:id="rId11"/>
    <p:sldId id="9007" r:id="rId12"/>
    <p:sldId id="9026" r:id="rId13"/>
    <p:sldId id="9023" r:id="rId14"/>
    <p:sldId id="9013" r:id="rId15"/>
    <p:sldId id="902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A6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65E282-A97C-402E-8CCD-D47A2497EDD5}" v="49" dt="2024-03-15T19:06:29.950"/>
    <p1510:client id="{8C7625FD-BB33-4FFD-86E5-3EA35247E374}" v="14" dt="2024-03-14T19:20:38.5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741" autoAdjust="0"/>
  </p:normalViewPr>
  <p:slideViewPr>
    <p:cSldViewPr snapToGrid="0">
      <p:cViewPr varScale="1">
        <p:scale>
          <a:sx n="110" d="100"/>
          <a:sy n="110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8A74B4-2112-40E2-A545-90E1B5C94CE8}" type="doc">
      <dgm:prSet loTypeId="urn:microsoft.com/office/officeart/2005/8/layout/matrix1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A693F96-F2CE-4C9B-9451-6EA07DFAEFAB}">
      <dgm:prSet phldrT="[Text]"/>
      <dgm:spPr/>
      <dgm:t>
        <a:bodyPr/>
        <a:lstStyle/>
        <a:p>
          <a:r>
            <a:rPr lang="en-US"/>
            <a:t>“What’s new”</a:t>
          </a:r>
        </a:p>
      </dgm:t>
    </dgm:pt>
    <dgm:pt modelId="{148FC4A1-B713-484E-9A9E-366DC80710E7}" type="parTrans" cxnId="{EE1DF739-0E04-4FD7-A8F3-2FAFBE6CDCFB}">
      <dgm:prSet/>
      <dgm:spPr/>
      <dgm:t>
        <a:bodyPr/>
        <a:lstStyle/>
        <a:p>
          <a:endParaRPr lang="en-US"/>
        </a:p>
      </dgm:t>
    </dgm:pt>
    <dgm:pt modelId="{72F0DB25-C12B-4106-AD1A-60975ABD8731}" type="sibTrans" cxnId="{EE1DF739-0E04-4FD7-A8F3-2FAFBE6CDCFB}">
      <dgm:prSet/>
      <dgm:spPr/>
      <dgm:t>
        <a:bodyPr/>
        <a:lstStyle/>
        <a:p>
          <a:endParaRPr lang="en-US"/>
        </a:p>
      </dgm:t>
    </dgm:pt>
    <dgm:pt modelId="{FB20E5D4-498E-4DB1-8BA5-AAA939435F09}">
      <dgm:prSet phldrT="[Text]"/>
      <dgm:spPr/>
      <dgm:t>
        <a:bodyPr/>
        <a:lstStyle/>
        <a:p>
          <a:r>
            <a:rPr lang="en-US"/>
            <a:t>Integrated Approach</a:t>
          </a:r>
        </a:p>
      </dgm:t>
    </dgm:pt>
    <dgm:pt modelId="{9B6E69C4-6F31-42ED-91BD-37FB8A60C987}" type="parTrans" cxnId="{4D86AF73-870A-4725-B56B-CCCA7F49745A}">
      <dgm:prSet/>
      <dgm:spPr/>
      <dgm:t>
        <a:bodyPr/>
        <a:lstStyle/>
        <a:p>
          <a:endParaRPr lang="en-US"/>
        </a:p>
      </dgm:t>
    </dgm:pt>
    <dgm:pt modelId="{69639032-3F71-402E-BB77-E4A53D5A1D49}" type="sibTrans" cxnId="{4D86AF73-870A-4725-B56B-CCCA7F49745A}">
      <dgm:prSet/>
      <dgm:spPr/>
      <dgm:t>
        <a:bodyPr/>
        <a:lstStyle/>
        <a:p>
          <a:endParaRPr lang="en-US"/>
        </a:p>
      </dgm:t>
    </dgm:pt>
    <dgm:pt modelId="{77F7425B-3A5B-435D-8EB7-FBC9907BBA0D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Consistency (but framework agnostic) </a:t>
          </a:r>
        </a:p>
      </dgm:t>
    </dgm:pt>
    <dgm:pt modelId="{A6ADF3DB-B208-40A6-A7BC-EA375EFF9942}" type="parTrans" cxnId="{313A9573-F9FA-4164-8E60-48BEAEF518CC}">
      <dgm:prSet/>
      <dgm:spPr/>
      <dgm:t>
        <a:bodyPr/>
        <a:lstStyle/>
        <a:p>
          <a:endParaRPr lang="en-US"/>
        </a:p>
      </dgm:t>
    </dgm:pt>
    <dgm:pt modelId="{30D4396C-3724-4992-A9CB-73EB1DB9966C}" type="sibTrans" cxnId="{313A9573-F9FA-4164-8E60-48BEAEF518CC}">
      <dgm:prSet/>
      <dgm:spPr/>
      <dgm:t>
        <a:bodyPr/>
        <a:lstStyle/>
        <a:p>
          <a:endParaRPr lang="en-US"/>
        </a:p>
      </dgm:t>
    </dgm:pt>
    <dgm:pt modelId="{434B0959-E0E6-4532-B788-F6A92CB8375B}">
      <dgm:prSet phldrT="[Text]"/>
      <dgm:spPr/>
      <dgm:t>
        <a:bodyPr/>
        <a:lstStyle/>
        <a:p>
          <a:r>
            <a:rPr lang="en-US" dirty="0"/>
            <a:t>Principles</a:t>
          </a:r>
        </a:p>
      </dgm:t>
    </dgm:pt>
    <dgm:pt modelId="{70493947-5633-4F95-8809-3A3BEDF25BD2}" type="parTrans" cxnId="{06E78EE9-8D00-4672-AB81-FC0F459481C2}">
      <dgm:prSet/>
      <dgm:spPr/>
      <dgm:t>
        <a:bodyPr/>
        <a:lstStyle/>
        <a:p>
          <a:endParaRPr lang="en-US"/>
        </a:p>
      </dgm:t>
    </dgm:pt>
    <dgm:pt modelId="{4418021D-FD30-4D1F-9B9E-AB38D89931FE}" type="sibTrans" cxnId="{06E78EE9-8D00-4672-AB81-FC0F459481C2}">
      <dgm:prSet/>
      <dgm:spPr/>
      <dgm:t>
        <a:bodyPr/>
        <a:lstStyle/>
        <a:p>
          <a:endParaRPr lang="en-US"/>
        </a:p>
      </dgm:t>
    </dgm:pt>
    <dgm:pt modelId="{03DCB7F3-2343-4467-A542-3E203C413034}">
      <dgm:prSet phldrT="[Text]"/>
      <dgm:spPr/>
      <dgm:t>
        <a:bodyPr/>
        <a:lstStyle/>
        <a:p>
          <a:r>
            <a:rPr lang="en-US" dirty="0"/>
            <a:t>Global baseline (IPD level)</a:t>
          </a:r>
        </a:p>
      </dgm:t>
    </dgm:pt>
    <dgm:pt modelId="{0EFECD1A-35EA-4E67-97F4-EDD424F94D53}" type="parTrans" cxnId="{F740E3DC-CDAC-44D9-A02B-273EF314BD4A}">
      <dgm:prSet/>
      <dgm:spPr/>
      <dgm:t>
        <a:bodyPr/>
        <a:lstStyle/>
        <a:p>
          <a:endParaRPr lang="en-US"/>
        </a:p>
      </dgm:t>
    </dgm:pt>
    <dgm:pt modelId="{72FDEB4A-5D85-41A1-A46F-91C957D0B1EC}" type="sibTrans" cxnId="{F740E3DC-CDAC-44D9-A02B-273EF314BD4A}">
      <dgm:prSet/>
      <dgm:spPr/>
      <dgm:t>
        <a:bodyPr/>
        <a:lstStyle/>
        <a:p>
          <a:endParaRPr lang="en-US"/>
        </a:p>
      </dgm:t>
    </dgm:pt>
    <dgm:pt modelId="{6E9A9481-F725-4FBA-9019-F3B021903122}" type="pres">
      <dgm:prSet presAssocID="{C08A74B4-2112-40E2-A545-90E1B5C94CE8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6531E5D-6778-47E7-A06F-FFD48F4316CC}" type="pres">
      <dgm:prSet presAssocID="{C08A74B4-2112-40E2-A545-90E1B5C94CE8}" presName="matrix" presStyleCnt="0"/>
      <dgm:spPr/>
    </dgm:pt>
    <dgm:pt modelId="{3CE8DB8F-EB9F-445C-978B-16EBD74A83E7}" type="pres">
      <dgm:prSet presAssocID="{C08A74B4-2112-40E2-A545-90E1B5C94CE8}" presName="tile1" presStyleLbl="node1" presStyleIdx="0" presStyleCnt="4"/>
      <dgm:spPr/>
    </dgm:pt>
    <dgm:pt modelId="{35140543-4D47-4B2A-989E-F7113C8891E9}" type="pres">
      <dgm:prSet presAssocID="{C08A74B4-2112-40E2-A545-90E1B5C94CE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15680C72-48E5-4FB4-B3E0-683FF6E09CBC}" type="pres">
      <dgm:prSet presAssocID="{C08A74B4-2112-40E2-A545-90E1B5C94CE8}" presName="tile2" presStyleLbl="node1" presStyleIdx="1" presStyleCnt="4"/>
      <dgm:spPr/>
    </dgm:pt>
    <dgm:pt modelId="{0A4BA6E5-BB71-462F-8187-96C8106C4F0D}" type="pres">
      <dgm:prSet presAssocID="{C08A74B4-2112-40E2-A545-90E1B5C94CE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D493348-1F3F-4B32-A3B5-DA42981F3371}" type="pres">
      <dgm:prSet presAssocID="{C08A74B4-2112-40E2-A545-90E1B5C94CE8}" presName="tile3" presStyleLbl="node1" presStyleIdx="2" presStyleCnt="4"/>
      <dgm:spPr/>
    </dgm:pt>
    <dgm:pt modelId="{DBB9D810-57DE-47AC-B81D-2ED322FC996A}" type="pres">
      <dgm:prSet presAssocID="{C08A74B4-2112-40E2-A545-90E1B5C94CE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978D9053-88A0-45E6-A213-ABDE8C618D8C}" type="pres">
      <dgm:prSet presAssocID="{C08A74B4-2112-40E2-A545-90E1B5C94CE8}" presName="tile4" presStyleLbl="node1" presStyleIdx="3" presStyleCnt="4"/>
      <dgm:spPr/>
    </dgm:pt>
    <dgm:pt modelId="{B47D5D46-06E1-432D-99E5-00E69881390A}" type="pres">
      <dgm:prSet presAssocID="{C08A74B4-2112-40E2-A545-90E1B5C94CE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5211F665-1C1E-43A4-8D28-264C16E055CB}" type="pres">
      <dgm:prSet presAssocID="{C08A74B4-2112-40E2-A545-90E1B5C94CE8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34099410-5271-4831-8AA8-92088E803015}" type="presOf" srcId="{FB20E5D4-498E-4DB1-8BA5-AAA939435F09}" destId="{0A4BA6E5-BB71-462F-8187-96C8106C4F0D}" srcOrd="1" destOrd="0" presId="urn:microsoft.com/office/officeart/2005/8/layout/matrix1"/>
    <dgm:cxn modelId="{87DE6C16-28CA-472D-8EB9-1DEDCD3E7488}" type="presOf" srcId="{C08A74B4-2112-40E2-A545-90E1B5C94CE8}" destId="{6E9A9481-F725-4FBA-9019-F3B021903122}" srcOrd="0" destOrd="0" presId="urn:microsoft.com/office/officeart/2005/8/layout/matrix1"/>
    <dgm:cxn modelId="{AE683824-B3E9-4658-B911-4BBD58285D3A}" type="presOf" srcId="{03DCB7F3-2343-4467-A542-3E203C413034}" destId="{8D493348-1F3F-4B32-A3B5-DA42981F3371}" srcOrd="0" destOrd="0" presId="urn:microsoft.com/office/officeart/2005/8/layout/matrix1"/>
    <dgm:cxn modelId="{8B0F8433-E28E-4C00-A2EA-556159C307D7}" type="presOf" srcId="{2A693F96-F2CE-4C9B-9451-6EA07DFAEFAB}" destId="{35140543-4D47-4B2A-989E-F7113C8891E9}" srcOrd="1" destOrd="0" presId="urn:microsoft.com/office/officeart/2005/8/layout/matrix1"/>
    <dgm:cxn modelId="{EE1DF739-0E04-4FD7-A8F3-2FAFBE6CDCFB}" srcId="{434B0959-E0E6-4532-B788-F6A92CB8375B}" destId="{2A693F96-F2CE-4C9B-9451-6EA07DFAEFAB}" srcOrd="0" destOrd="0" parTransId="{148FC4A1-B713-484E-9A9E-366DC80710E7}" sibTransId="{72F0DB25-C12B-4106-AD1A-60975ABD8731}"/>
    <dgm:cxn modelId="{42358346-4E9D-42AD-A03A-BF569084BB66}" type="presOf" srcId="{03DCB7F3-2343-4467-A542-3E203C413034}" destId="{DBB9D810-57DE-47AC-B81D-2ED322FC996A}" srcOrd="1" destOrd="0" presId="urn:microsoft.com/office/officeart/2005/8/layout/matrix1"/>
    <dgm:cxn modelId="{F223E250-9278-4F27-B105-B992170952F6}" type="presOf" srcId="{FB20E5D4-498E-4DB1-8BA5-AAA939435F09}" destId="{15680C72-48E5-4FB4-B3E0-683FF6E09CBC}" srcOrd="0" destOrd="0" presId="urn:microsoft.com/office/officeart/2005/8/layout/matrix1"/>
    <dgm:cxn modelId="{313A9573-F9FA-4164-8E60-48BEAEF518CC}" srcId="{434B0959-E0E6-4532-B788-F6A92CB8375B}" destId="{77F7425B-3A5B-435D-8EB7-FBC9907BBA0D}" srcOrd="3" destOrd="0" parTransId="{A6ADF3DB-B208-40A6-A7BC-EA375EFF9942}" sibTransId="{30D4396C-3724-4992-A9CB-73EB1DB9966C}"/>
    <dgm:cxn modelId="{4D86AF73-870A-4725-B56B-CCCA7F49745A}" srcId="{434B0959-E0E6-4532-B788-F6A92CB8375B}" destId="{FB20E5D4-498E-4DB1-8BA5-AAA939435F09}" srcOrd="1" destOrd="0" parTransId="{9B6E69C4-6F31-42ED-91BD-37FB8A60C987}" sibTransId="{69639032-3F71-402E-BB77-E4A53D5A1D49}"/>
    <dgm:cxn modelId="{B0B7998C-9A81-41A3-80F9-2B062A1796EB}" type="presOf" srcId="{77F7425B-3A5B-435D-8EB7-FBC9907BBA0D}" destId="{B47D5D46-06E1-432D-99E5-00E69881390A}" srcOrd="1" destOrd="0" presId="urn:microsoft.com/office/officeart/2005/8/layout/matrix1"/>
    <dgm:cxn modelId="{C4F1A09D-4A3E-4F18-8CFD-70BD2111A2B9}" type="presOf" srcId="{2A693F96-F2CE-4C9B-9451-6EA07DFAEFAB}" destId="{3CE8DB8F-EB9F-445C-978B-16EBD74A83E7}" srcOrd="0" destOrd="0" presId="urn:microsoft.com/office/officeart/2005/8/layout/matrix1"/>
    <dgm:cxn modelId="{5D766BD3-B54F-48D8-A312-308A7008A742}" type="presOf" srcId="{77F7425B-3A5B-435D-8EB7-FBC9907BBA0D}" destId="{978D9053-88A0-45E6-A213-ABDE8C618D8C}" srcOrd="0" destOrd="0" presId="urn:microsoft.com/office/officeart/2005/8/layout/matrix1"/>
    <dgm:cxn modelId="{F740E3DC-CDAC-44D9-A02B-273EF314BD4A}" srcId="{434B0959-E0E6-4532-B788-F6A92CB8375B}" destId="{03DCB7F3-2343-4467-A542-3E203C413034}" srcOrd="2" destOrd="0" parTransId="{0EFECD1A-35EA-4E67-97F4-EDD424F94D53}" sibTransId="{72FDEB4A-5D85-41A1-A46F-91C957D0B1EC}"/>
    <dgm:cxn modelId="{06E78EE9-8D00-4672-AB81-FC0F459481C2}" srcId="{C08A74B4-2112-40E2-A545-90E1B5C94CE8}" destId="{434B0959-E0E6-4532-B788-F6A92CB8375B}" srcOrd="0" destOrd="0" parTransId="{70493947-5633-4F95-8809-3A3BEDF25BD2}" sibTransId="{4418021D-FD30-4D1F-9B9E-AB38D89931FE}"/>
    <dgm:cxn modelId="{6FEE7BEA-E8BB-49F8-B2E1-8B855A964B3F}" type="presOf" srcId="{434B0959-E0E6-4532-B788-F6A92CB8375B}" destId="{5211F665-1C1E-43A4-8D28-264C16E055CB}" srcOrd="0" destOrd="0" presId="urn:microsoft.com/office/officeart/2005/8/layout/matrix1"/>
    <dgm:cxn modelId="{9E01886B-4FBB-42BB-8553-3F8599FB6042}" type="presParOf" srcId="{6E9A9481-F725-4FBA-9019-F3B021903122}" destId="{06531E5D-6778-47E7-A06F-FFD48F4316CC}" srcOrd="0" destOrd="0" presId="urn:microsoft.com/office/officeart/2005/8/layout/matrix1"/>
    <dgm:cxn modelId="{E2077D34-FD5E-4DAD-83F9-0BCAB2B79BB6}" type="presParOf" srcId="{06531E5D-6778-47E7-A06F-FFD48F4316CC}" destId="{3CE8DB8F-EB9F-445C-978B-16EBD74A83E7}" srcOrd="0" destOrd="0" presId="urn:microsoft.com/office/officeart/2005/8/layout/matrix1"/>
    <dgm:cxn modelId="{B7C9F45B-74DD-493E-B311-AA58E8FB5A62}" type="presParOf" srcId="{06531E5D-6778-47E7-A06F-FFD48F4316CC}" destId="{35140543-4D47-4B2A-989E-F7113C8891E9}" srcOrd="1" destOrd="0" presId="urn:microsoft.com/office/officeart/2005/8/layout/matrix1"/>
    <dgm:cxn modelId="{0C8422F1-10A4-416E-93EC-BEFEA92BC8E9}" type="presParOf" srcId="{06531E5D-6778-47E7-A06F-FFD48F4316CC}" destId="{15680C72-48E5-4FB4-B3E0-683FF6E09CBC}" srcOrd="2" destOrd="0" presId="urn:microsoft.com/office/officeart/2005/8/layout/matrix1"/>
    <dgm:cxn modelId="{75755B7A-95CC-4DDD-A80C-F4B7CBA07279}" type="presParOf" srcId="{06531E5D-6778-47E7-A06F-FFD48F4316CC}" destId="{0A4BA6E5-BB71-462F-8187-96C8106C4F0D}" srcOrd="3" destOrd="0" presId="urn:microsoft.com/office/officeart/2005/8/layout/matrix1"/>
    <dgm:cxn modelId="{EAEDB99F-0215-4715-858A-EE4DC698000A}" type="presParOf" srcId="{06531E5D-6778-47E7-A06F-FFD48F4316CC}" destId="{8D493348-1F3F-4B32-A3B5-DA42981F3371}" srcOrd="4" destOrd="0" presId="urn:microsoft.com/office/officeart/2005/8/layout/matrix1"/>
    <dgm:cxn modelId="{E55E775B-781F-4704-93EE-D96D7FB57FE7}" type="presParOf" srcId="{06531E5D-6778-47E7-A06F-FFD48F4316CC}" destId="{DBB9D810-57DE-47AC-B81D-2ED322FC996A}" srcOrd="5" destOrd="0" presId="urn:microsoft.com/office/officeart/2005/8/layout/matrix1"/>
    <dgm:cxn modelId="{8E7FB5B0-2E7C-4A08-A015-BB6142C57134}" type="presParOf" srcId="{06531E5D-6778-47E7-A06F-FFD48F4316CC}" destId="{978D9053-88A0-45E6-A213-ABDE8C618D8C}" srcOrd="6" destOrd="0" presId="urn:microsoft.com/office/officeart/2005/8/layout/matrix1"/>
    <dgm:cxn modelId="{AD0F4035-E458-43EB-900F-F876E17298ED}" type="presParOf" srcId="{06531E5D-6778-47E7-A06F-FFD48F4316CC}" destId="{B47D5D46-06E1-432D-99E5-00E69881390A}" srcOrd="7" destOrd="0" presId="urn:microsoft.com/office/officeart/2005/8/layout/matrix1"/>
    <dgm:cxn modelId="{5A3AB9B5-500D-4174-AC8A-1113C333B7C9}" type="presParOf" srcId="{6E9A9481-F725-4FBA-9019-F3B021903122}" destId="{5211F665-1C1E-43A4-8D28-264C16E055CB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26495F-215C-467B-B8E7-FECEB6942C7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CCFC8C4-B987-4E66-860F-04A9A8C6DBFD}">
      <dgm:prSet phldrT="[Text]"/>
      <dgm:spPr/>
      <dgm:t>
        <a:bodyPr/>
        <a:lstStyle/>
        <a:p>
          <a:r>
            <a:rPr lang="en-US" dirty="0"/>
            <a:t>Articles</a:t>
          </a:r>
        </a:p>
      </dgm:t>
    </dgm:pt>
    <dgm:pt modelId="{0F917115-7851-4CFA-9E9E-4A7FDB12D63A}" type="parTrans" cxnId="{B43B41AE-F66C-4915-8B60-AFB3C4AD01F6}">
      <dgm:prSet/>
      <dgm:spPr/>
      <dgm:t>
        <a:bodyPr/>
        <a:lstStyle/>
        <a:p>
          <a:endParaRPr lang="en-US"/>
        </a:p>
      </dgm:t>
    </dgm:pt>
    <dgm:pt modelId="{1EE20DA8-3965-41D7-A1F5-AE75A010515B}" type="sibTrans" cxnId="{B43B41AE-F66C-4915-8B60-AFB3C4AD01F6}">
      <dgm:prSet/>
      <dgm:spPr/>
      <dgm:t>
        <a:bodyPr/>
        <a:lstStyle/>
        <a:p>
          <a:endParaRPr lang="en-US"/>
        </a:p>
      </dgm:t>
    </dgm:pt>
    <dgm:pt modelId="{70711CAC-7AC9-43A9-8B40-BC03371DF888}">
      <dgm:prSet phldrT="[Text]"/>
      <dgm:spPr/>
      <dgm:t>
        <a:bodyPr/>
        <a:lstStyle/>
        <a:p>
          <a:r>
            <a:rPr lang="en-US" dirty="0"/>
            <a:t>Case studies</a:t>
          </a:r>
        </a:p>
      </dgm:t>
    </dgm:pt>
    <dgm:pt modelId="{0F2E5F8F-6DDB-4821-B7AF-17D55812C048}" type="parTrans" cxnId="{870281DA-2DBC-431D-8A59-83656748E1C2}">
      <dgm:prSet/>
      <dgm:spPr/>
      <dgm:t>
        <a:bodyPr/>
        <a:lstStyle/>
        <a:p>
          <a:endParaRPr lang="en-US"/>
        </a:p>
      </dgm:t>
    </dgm:pt>
    <dgm:pt modelId="{FA5C93A4-E12D-45C1-B191-88E8A634C4A1}" type="sibTrans" cxnId="{870281DA-2DBC-431D-8A59-83656748E1C2}">
      <dgm:prSet/>
      <dgm:spPr/>
      <dgm:t>
        <a:bodyPr/>
        <a:lstStyle/>
        <a:p>
          <a:endParaRPr lang="en-US"/>
        </a:p>
      </dgm:t>
    </dgm:pt>
    <dgm:pt modelId="{2A1D3FD3-F72A-4409-BB97-A27D94582C38}">
      <dgm:prSet phldrT="[Text]"/>
      <dgm:spPr/>
      <dgm:t>
        <a:bodyPr/>
        <a:lstStyle/>
        <a:p>
          <a:r>
            <a:rPr lang="en-US" dirty="0"/>
            <a:t>Other guidance materials?</a:t>
          </a:r>
        </a:p>
      </dgm:t>
    </dgm:pt>
    <dgm:pt modelId="{642807F3-803A-4709-BF17-F965B4C8F9D5}" type="parTrans" cxnId="{52A0BA45-C43C-43B1-9EE3-ECD3E0C50D00}">
      <dgm:prSet/>
      <dgm:spPr/>
      <dgm:t>
        <a:bodyPr/>
        <a:lstStyle/>
        <a:p>
          <a:endParaRPr lang="en-US"/>
        </a:p>
      </dgm:t>
    </dgm:pt>
    <dgm:pt modelId="{32EB57FD-E934-46A5-904A-FB3B311BD048}" type="sibTrans" cxnId="{52A0BA45-C43C-43B1-9EE3-ECD3E0C50D00}">
      <dgm:prSet/>
      <dgm:spPr/>
      <dgm:t>
        <a:bodyPr/>
        <a:lstStyle/>
        <a:p>
          <a:endParaRPr lang="en-US"/>
        </a:p>
      </dgm:t>
    </dgm:pt>
    <dgm:pt modelId="{868A2B91-6E20-4F18-8150-CF73E47581D8}">
      <dgm:prSet phldrT="[Text]"/>
      <dgm:spPr/>
      <dgm:t>
        <a:bodyPr/>
        <a:lstStyle/>
        <a:p>
          <a:r>
            <a:rPr lang="en-US"/>
            <a:t>Implications </a:t>
          </a:r>
          <a:r>
            <a:rPr lang="en-US" dirty="0"/>
            <a:t>of IESBA Code updates for educators</a:t>
          </a:r>
        </a:p>
      </dgm:t>
    </dgm:pt>
    <dgm:pt modelId="{D826551E-EA86-4D60-B03C-802DF701CBD1}" type="parTrans" cxnId="{908ED9EE-6ED0-4A2A-94FF-CCBFF3EED823}">
      <dgm:prSet/>
      <dgm:spPr/>
      <dgm:t>
        <a:bodyPr/>
        <a:lstStyle/>
        <a:p>
          <a:endParaRPr lang="en-US"/>
        </a:p>
      </dgm:t>
    </dgm:pt>
    <dgm:pt modelId="{F775ACAE-65F5-4023-BEB3-4CB3428DA740}" type="sibTrans" cxnId="{908ED9EE-6ED0-4A2A-94FF-CCBFF3EED823}">
      <dgm:prSet/>
      <dgm:spPr/>
      <dgm:t>
        <a:bodyPr/>
        <a:lstStyle/>
        <a:p>
          <a:endParaRPr lang="en-US"/>
        </a:p>
      </dgm:t>
    </dgm:pt>
    <dgm:pt modelId="{A6DDD119-82E9-4184-B728-8FF189F6467F}">
      <dgm:prSet phldrT="[Text]"/>
      <dgm:spPr/>
      <dgm:t>
        <a:bodyPr/>
        <a:lstStyle/>
        <a:p>
          <a:r>
            <a:rPr lang="en-US" dirty="0"/>
            <a:t>Real life examples for professional development activities</a:t>
          </a:r>
        </a:p>
      </dgm:t>
    </dgm:pt>
    <dgm:pt modelId="{94D2590A-B688-4B0E-81FD-1D1F89ACE254}" type="parTrans" cxnId="{465442AE-2CBB-4739-8C37-EC56174ECC25}">
      <dgm:prSet/>
      <dgm:spPr/>
      <dgm:t>
        <a:bodyPr/>
        <a:lstStyle/>
        <a:p>
          <a:endParaRPr lang="en-US"/>
        </a:p>
      </dgm:t>
    </dgm:pt>
    <dgm:pt modelId="{3F689799-E8E7-4E5B-A0FF-E6BF68CCC513}" type="sibTrans" cxnId="{465442AE-2CBB-4739-8C37-EC56174ECC25}">
      <dgm:prSet/>
      <dgm:spPr/>
      <dgm:t>
        <a:bodyPr/>
        <a:lstStyle/>
        <a:p>
          <a:endParaRPr lang="en-US"/>
        </a:p>
      </dgm:t>
    </dgm:pt>
    <dgm:pt modelId="{874E0EFC-FA8D-4F50-A602-433153C6C104}" type="pres">
      <dgm:prSet presAssocID="{3F26495F-215C-467B-B8E7-FECEB6942C7C}" presName="linear" presStyleCnt="0">
        <dgm:presLayoutVars>
          <dgm:dir/>
          <dgm:animLvl val="lvl"/>
          <dgm:resizeHandles val="exact"/>
        </dgm:presLayoutVars>
      </dgm:prSet>
      <dgm:spPr/>
    </dgm:pt>
    <dgm:pt modelId="{051F6E77-271B-4759-B31A-E8E3F5784B03}" type="pres">
      <dgm:prSet presAssocID="{DCCFC8C4-B987-4E66-860F-04A9A8C6DBFD}" presName="parentLin" presStyleCnt="0"/>
      <dgm:spPr/>
    </dgm:pt>
    <dgm:pt modelId="{A549CDF4-4326-4882-9889-9D07127AA789}" type="pres">
      <dgm:prSet presAssocID="{DCCFC8C4-B987-4E66-860F-04A9A8C6DBFD}" presName="parentLeftMargin" presStyleLbl="node1" presStyleIdx="0" presStyleCnt="3"/>
      <dgm:spPr/>
    </dgm:pt>
    <dgm:pt modelId="{92744AA0-0F76-4E54-91C1-BB972D4424F7}" type="pres">
      <dgm:prSet presAssocID="{DCCFC8C4-B987-4E66-860F-04A9A8C6DBFD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14F411A-3EF5-425F-AF82-7D4F6A1B0A70}" type="pres">
      <dgm:prSet presAssocID="{DCCFC8C4-B987-4E66-860F-04A9A8C6DBFD}" presName="negativeSpace" presStyleCnt="0"/>
      <dgm:spPr/>
    </dgm:pt>
    <dgm:pt modelId="{65EC756C-09C3-48F7-A749-9D7646CCA888}" type="pres">
      <dgm:prSet presAssocID="{DCCFC8C4-B987-4E66-860F-04A9A8C6DBFD}" presName="childText" presStyleLbl="conFgAcc1" presStyleIdx="0" presStyleCnt="3">
        <dgm:presLayoutVars>
          <dgm:bulletEnabled val="1"/>
        </dgm:presLayoutVars>
      </dgm:prSet>
      <dgm:spPr/>
    </dgm:pt>
    <dgm:pt modelId="{0D51540C-3A42-4D56-A989-DA4C2F294B23}" type="pres">
      <dgm:prSet presAssocID="{1EE20DA8-3965-41D7-A1F5-AE75A010515B}" presName="spaceBetweenRectangles" presStyleCnt="0"/>
      <dgm:spPr/>
    </dgm:pt>
    <dgm:pt modelId="{1AE58946-0677-4A26-8977-146B056CFBD1}" type="pres">
      <dgm:prSet presAssocID="{70711CAC-7AC9-43A9-8B40-BC03371DF888}" presName="parentLin" presStyleCnt="0"/>
      <dgm:spPr/>
    </dgm:pt>
    <dgm:pt modelId="{8E7934F6-9583-4DA6-B48E-4DD0AD652674}" type="pres">
      <dgm:prSet presAssocID="{70711CAC-7AC9-43A9-8B40-BC03371DF888}" presName="parentLeftMargin" presStyleLbl="node1" presStyleIdx="0" presStyleCnt="3"/>
      <dgm:spPr/>
    </dgm:pt>
    <dgm:pt modelId="{96B5B1B5-2796-4361-94DA-EF4CBBB01A25}" type="pres">
      <dgm:prSet presAssocID="{70711CAC-7AC9-43A9-8B40-BC03371DF88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8BD083F-B005-47ED-B38C-41A4E306FF4E}" type="pres">
      <dgm:prSet presAssocID="{70711CAC-7AC9-43A9-8B40-BC03371DF888}" presName="negativeSpace" presStyleCnt="0"/>
      <dgm:spPr/>
    </dgm:pt>
    <dgm:pt modelId="{84C9D469-0686-4360-83D4-3625073804DA}" type="pres">
      <dgm:prSet presAssocID="{70711CAC-7AC9-43A9-8B40-BC03371DF888}" presName="childText" presStyleLbl="conFgAcc1" presStyleIdx="1" presStyleCnt="3">
        <dgm:presLayoutVars>
          <dgm:bulletEnabled val="1"/>
        </dgm:presLayoutVars>
      </dgm:prSet>
      <dgm:spPr/>
    </dgm:pt>
    <dgm:pt modelId="{ECF4628E-0F3E-4E12-BD9F-C0CB12E1BC81}" type="pres">
      <dgm:prSet presAssocID="{FA5C93A4-E12D-45C1-B191-88E8A634C4A1}" presName="spaceBetweenRectangles" presStyleCnt="0"/>
      <dgm:spPr/>
    </dgm:pt>
    <dgm:pt modelId="{E7D5B6E4-0D2C-4BD7-97BB-F2ECA03BDFE8}" type="pres">
      <dgm:prSet presAssocID="{2A1D3FD3-F72A-4409-BB97-A27D94582C38}" presName="parentLin" presStyleCnt="0"/>
      <dgm:spPr/>
    </dgm:pt>
    <dgm:pt modelId="{B7937766-5049-480A-8C4A-0EA420FD1282}" type="pres">
      <dgm:prSet presAssocID="{2A1D3FD3-F72A-4409-BB97-A27D94582C38}" presName="parentLeftMargin" presStyleLbl="node1" presStyleIdx="1" presStyleCnt="3"/>
      <dgm:spPr/>
    </dgm:pt>
    <dgm:pt modelId="{8DE70AAB-0FC9-4CC5-8806-460325A2C929}" type="pres">
      <dgm:prSet presAssocID="{2A1D3FD3-F72A-4409-BB97-A27D94582C38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BCC9441D-85B5-478A-AA31-49FE5BB3146E}" type="pres">
      <dgm:prSet presAssocID="{2A1D3FD3-F72A-4409-BB97-A27D94582C38}" presName="negativeSpace" presStyleCnt="0"/>
      <dgm:spPr/>
    </dgm:pt>
    <dgm:pt modelId="{71094850-F6CC-4500-948F-FC851A197F28}" type="pres">
      <dgm:prSet presAssocID="{2A1D3FD3-F72A-4409-BB97-A27D94582C3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FF52908-71FC-4E3E-B66D-E4CE86D3768C}" type="presOf" srcId="{2A1D3FD3-F72A-4409-BB97-A27D94582C38}" destId="{8DE70AAB-0FC9-4CC5-8806-460325A2C929}" srcOrd="1" destOrd="0" presId="urn:microsoft.com/office/officeart/2005/8/layout/list1"/>
    <dgm:cxn modelId="{ECA77F09-0140-4790-9155-2F80BA366562}" type="presOf" srcId="{2A1D3FD3-F72A-4409-BB97-A27D94582C38}" destId="{B7937766-5049-480A-8C4A-0EA420FD1282}" srcOrd="0" destOrd="0" presId="urn:microsoft.com/office/officeart/2005/8/layout/list1"/>
    <dgm:cxn modelId="{2F5F0312-052D-4CEB-8D25-572E88969473}" type="presOf" srcId="{A6DDD119-82E9-4184-B728-8FF189F6467F}" destId="{84C9D469-0686-4360-83D4-3625073804DA}" srcOrd="0" destOrd="0" presId="urn:microsoft.com/office/officeart/2005/8/layout/list1"/>
    <dgm:cxn modelId="{24406238-36C7-430B-84CC-76FA2FAC331B}" type="presOf" srcId="{868A2B91-6E20-4F18-8150-CF73E47581D8}" destId="{65EC756C-09C3-48F7-A749-9D7646CCA888}" srcOrd="0" destOrd="0" presId="urn:microsoft.com/office/officeart/2005/8/layout/list1"/>
    <dgm:cxn modelId="{52A0BA45-C43C-43B1-9EE3-ECD3E0C50D00}" srcId="{3F26495F-215C-467B-B8E7-FECEB6942C7C}" destId="{2A1D3FD3-F72A-4409-BB97-A27D94582C38}" srcOrd="2" destOrd="0" parTransId="{642807F3-803A-4709-BF17-F965B4C8F9D5}" sibTransId="{32EB57FD-E934-46A5-904A-FB3B311BD048}"/>
    <dgm:cxn modelId="{F5FEA47E-1B85-44D5-95F4-08E3E8339317}" type="presOf" srcId="{70711CAC-7AC9-43A9-8B40-BC03371DF888}" destId="{96B5B1B5-2796-4361-94DA-EF4CBBB01A25}" srcOrd="1" destOrd="0" presId="urn:microsoft.com/office/officeart/2005/8/layout/list1"/>
    <dgm:cxn modelId="{97890497-46EF-4226-B7BB-453A6792557A}" type="presOf" srcId="{DCCFC8C4-B987-4E66-860F-04A9A8C6DBFD}" destId="{A549CDF4-4326-4882-9889-9D07127AA789}" srcOrd="0" destOrd="0" presId="urn:microsoft.com/office/officeart/2005/8/layout/list1"/>
    <dgm:cxn modelId="{B43B41AE-F66C-4915-8B60-AFB3C4AD01F6}" srcId="{3F26495F-215C-467B-B8E7-FECEB6942C7C}" destId="{DCCFC8C4-B987-4E66-860F-04A9A8C6DBFD}" srcOrd="0" destOrd="0" parTransId="{0F917115-7851-4CFA-9E9E-4A7FDB12D63A}" sibTransId="{1EE20DA8-3965-41D7-A1F5-AE75A010515B}"/>
    <dgm:cxn modelId="{465442AE-2CBB-4739-8C37-EC56174ECC25}" srcId="{70711CAC-7AC9-43A9-8B40-BC03371DF888}" destId="{A6DDD119-82E9-4184-B728-8FF189F6467F}" srcOrd="0" destOrd="0" parTransId="{94D2590A-B688-4B0E-81FD-1D1F89ACE254}" sibTransId="{3F689799-E8E7-4E5B-A0FF-E6BF68CCC513}"/>
    <dgm:cxn modelId="{A3557ACD-E669-462F-913A-C1567906952B}" type="presOf" srcId="{70711CAC-7AC9-43A9-8B40-BC03371DF888}" destId="{8E7934F6-9583-4DA6-B48E-4DD0AD652674}" srcOrd="0" destOrd="0" presId="urn:microsoft.com/office/officeart/2005/8/layout/list1"/>
    <dgm:cxn modelId="{870281DA-2DBC-431D-8A59-83656748E1C2}" srcId="{3F26495F-215C-467B-B8E7-FECEB6942C7C}" destId="{70711CAC-7AC9-43A9-8B40-BC03371DF888}" srcOrd="1" destOrd="0" parTransId="{0F2E5F8F-6DDB-4821-B7AF-17D55812C048}" sibTransId="{FA5C93A4-E12D-45C1-B191-88E8A634C4A1}"/>
    <dgm:cxn modelId="{E59AC6E3-9104-41AF-A79D-71CF27ADBB5C}" type="presOf" srcId="{DCCFC8C4-B987-4E66-860F-04A9A8C6DBFD}" destId="{92744AA0-0F76-4E54-91C1-BB972D4424F7}" srcOrd="1" destOrd="0" presId="urn:microsoft.com/office/officeart/2005/8/layout/list1"/>
    <dgm:cxn modelId="{908ED9EE-6ED0-4A2A-94FF-CCBFF3EED823}" srcId="{DCCFC8C4-B987-4E66-860F-04A9A8C6DBFD}" destId="{868A2B91-6E20-4F18-8150-CF73E47581D8}" srcOrd="0" destOrd="0" parTransId="{D826551E-EA86-4D60-B03C-802DF701CBD1}" sibTransId="{F775ACAE-65F5-4023-BEB3-4CB3428DA740}"/>
    <dgm:cxn modelId="{7DD68EFC-AA10-45E9-B343-1B97E131AF01}" type="presOf" srcId="{3F26495F-215C-467B-B8E7-FECEB6942C7C}" destId="{874E0EFC-FA8D-4F50-A602-433153C6C104}" srcOrd="0" destOrd="0" presId="urn:microsoft.com/office/officeart/2005/8/layout/list1"/>
    <dgm:cxn modelId="{C15A770B-AA45-4648-91F1-ABDEBA09BF5D}" type="presParOf" srcId="{874E0EFC-FA8D-4F50-A602-433153C6C104}" destId="{051F6E77-271B-4759-B31A-E8E3F5784B03}" srcOrd="0" destOrd="0" presId="urn:microsoft.com/office/officeart/2005/8/layout/list1"/>
    <dgm:cxn modelId="{013C8937-A933-445A-8132-5DBBD520FBEB}" type="presParOf" srcId="{051F6E77-271B-4759-B31A-E8E3F5784B03}" destId="{A549CDF4-4326-4882-9889-9D07127AA789}" srcOrd="0" destOrd="0" presId="urn:microsoft.com/office/officeart/2005/8/layout/list1"/>
    <dgm:cxn modelId="{6787AB86-66D6-446D-A6E5-1285BDF7BDD9}" type="presParOf" srcId="{051F6E77-271B-4759-B31A-E8E3F5784B03}" destId="{92744AA0-0F76-4E54-91C1-BB972D4424F7}" srcOrd="1" destOrd="0" presId="urn:microsoft.com/office/officeart/2005/8/layout/list1"/>
    <dgm:cxn modelId="{C754B720-2F51-481D-8D59-8CEC8A500F8E}" type="presParOf" srcId="{874E0EFC-FA8D-4F50-A602-433153C6C104}" destId="{A14F411A-3EF5-425F-AF82-7D4F6A1B0A70}" srcOrd="1" destOrd="0" presId="urn:microsoft.com/office/officeart/2005/8/layout/list1"/>
    <dgm:cxn modelId="{E3146AEC-277B-455C-894A-F69EE3795C4B}" type="presParOf" srcId="{874E0EFC-FA8D-4F50-A602-433153C6C104}" destId="{65EC756C-09C3-48F7-A749-9D7646CCA888}" srcOrd="2" destOrd="0" presId="urn:microsoft.com/office/officeart/2005/8/layout/list1"/>
    <dgm:cxn modelId="{2EB278F7-D467-441A-A227-3EABFCDA5830}" type="presParOf" srcId="{874E0EFC-FA8D-4F50-A602-433153C6C104}" destId="{0D51540C-3A42-4D56-A989-DA4C2F294B23}" srcOrd="3" destOrd="0" presId="urn:microsoft.com/office/officeart/2005/8/layout/list1"/>
    <dgm:cxn modelId="{ABA6F3D0-1714-4086-AEA1-85B73853338F}" type="presParOf" srcId="{874E0EFC-FA8D-4F50-A602-433153C6C104}" destId="{1AE58946-0677-4A26-8977-146B056CFBD1}" srcOrd="4" destOrd="0" presId="urn:microsoft.com/office/officeart/2005/8/layout/list1"/>
    <dgm:cxn modelId="{F1C2F6EC-6089-411D-BB25-03BC8AFC770E}" type="presParOf" srcId="{1AE58946-0677-4A26-8977-146B056CFBD1}" destId="{8E7934F6-9583-4DA6-B48E-4DD0AD652674}" srcOrd="0" destOrd="0" presId="urn:microsoft.com/office/officeart/2005/8/layout/list1"/>
    <dgm:cxn modelId="{4B3EC36D-36B6-403D-8CCE-B43CF8DD63AA}" type="presParOf" srcId="{1AE58946-0677-4A26-8977-146B056CFBD1}" destId="{96B5B1B5-2796-4361-94DA-EF4CBBB01A25}" srcOrd="1" destOrd="0" presId="urn:microsoft.com/office/officeart/2005/8/layout/list1"/>
    <dgm:cxn modelId="{A21CC727-2F50-4F96-B04F-F10940191FAF}" type="presParOf" srcId="{874E0EFC-FA8D-4F50-A602-433153C6C104}" destId="{88BD083F-B005-47ED-B38C-41A4E306FF4E}" srcOrd="5" destOrd="0" presId="urn:microsoft.com/office/officeart/2005/8/layout/list1"/>
    <dgm:cxn modelId="{464AF4DA-BE0B-4A6C-9618-6654D2271760}" type="presParOf" srcId="{874E0EFC-FA8D-4F50-A602-433153C6C104}" destId="{84C9D469-0686-4360-83D4-3625073804DA}" srcOrd="6" destOrd="0" presId="urn:microsoft.com/office/officeart/2005/8/layout/list1"/>
    <dgm:cxn modelId="{E537058B-3396-4689-8C84-9243CE59EEB6}" type="presParOf" srcId="{874E0EFC-FA8D-4F50-A602-433153C6C104}" destId="{ECF4628E-0F3E-4E12-BD9F-C0CB12E1BC81}" srcOrd="7" destOrd="0" presId="urn:microsoft.com/office/officeart/2005/8/layout/list1"/>
    <dgm:cxn modelId="{6F09FC3A-9523-4E35-9D5B-C3B415A949EA}" type="presParOf" srcId="{874E0EFC-FA8D-4F50-A602-433153C6C104}" destId="{E7D5B6E4-0D2C-4BD7-97BB-F2ECA03BDFE8}" srcOrd="8" destOrd="0" presId="urn:microsoft.com/office/officeart/2005/8/layout/list1"/>
    <dgm:cxn modelId="{1AC088DD-3350-40B1-B91B-BA16BCB32F9A}" type="presParOf" srcId="{E7D5B6E4-0D2C-4BD7-97BB-F2ECA03BDFE8}" destId="{B7937766-5049-480A-8C4A-0EA420FD1282}" srcOrd="0" destOrd="0" presId="urn:microsoft.com/office/officeart/2005/8/layout/list1"/>
    <dgm:cxn modelId="{A53050CF-CC2D-4B90-9779-51CF06863A55}" type="presParOf" srcId="{E7D5B6E4-0D2C-4BD7-97BB-F2ECA03BDFE8}" destId="{8DE70AAB-0FC9-4CC5-8806-460325A2C929}" srcOrd="1" destOrd="0" presId="urn:microsoft.com/office/officeart/2005/8/layout/list1"/>
    <dgm:cxn modelId="{CCE3148A-FF9D-4F42-A2F4-8A0863513134}" type="presParOf" srcId="{874E0EFC-FA8D-4F50-A602-433153C6C104}" destId="{BCC9441D-85B5-478A-AA31-49FE5BB3146E}" srcOrd="9" destOrd="0" presId="urn:microsoft.com/office/officeart/2005/8/layout/list1"/>
    <dgm:cxn modelId="{5155C7B8-1D3B-4952-AA73-E2B3C7B5B6A3}" type="presParOf" srcId="{874E0EFC-FA8D-4F50-A602-433153C6C104}" destId="{71094850-F6CC-4500-948F-FC851A197F2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E8DB8F-EB9F-445C-978B-16EBD74A83E7}">
      <dsp:nvSpPr>
        <dsp:cNvPr id="0" name=""/>
        <dsp:cNvSpPr/>
      </dsp:nvSpPr>
      <dsp:spPr>
        <a:xfrm rot="16200000">
          <a:off x="1222209" y="-1222209"/>
          <a:ext cx="2098185" cy="4542604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“What’s new”</a:t>
          </a:r>
        </a:p>
      </dsp:txBody>
      <dsp:txXfrm rot="5400000">
        <a:off x="-1" y="1"/>
        <a:ext cx="4542604" cy="1573638"/>
      </dsp:txXfrm>
    </dsp:sp>
    <dsp:sp modelId="{15680C72-48E5-4FB4-B3E0-683FF6E09CBC}">
      <dsp:nvSpPr>
        <dsp:cNvPr id="0" name=""/>
        <dsp:cNvSpPr/>
      </dsp:nvSpPr>
      <dsp:spPr>
        <a:xfrm>
          <a:off x="4542604" y="0"/>
          <a:ext cx="4542604" cy="2098185"/>
        </a:xfrm>
        <a:prstGeom prst="round1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Integrated Approach</a:t>
          </a:r>
        </a:p>
      </dsp:txBody>
      <dsp:txXfrm>
        <a:off x="4542604" y="0"/>
        <a:ext cx="4542604" cy="1573638"/>
      </dsp:txXfrm>
    </dsp:sp>
    <dsp:sp modelId="{8D493348-1F3F-4B32-A3B5-DA42981F3371}">
      <dsp:nvSpPr>
        <dsp:cNvPr id="0" name=""/>
        <dsp:cNvSpPr/>
      </dsp:nvSpPr>
      <dsp:spPr>
        <a:xfrm rot="10800000">
          <a:off x="0" y="2098185"/>
          <a:ext cx="4542604" cy="2098185"/>
        </a:xfrm>
        <a:prstGeom prst="round1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Global baseline (IPD level)</a:t>
          </a:r>
        </a:p>
      </dsp:txBody>
      <dsp:txXfrm rot="10800000">
        <a:off x="0" y="2622731"/>
        <a:ext cx="4542604" cy="1573638"/>
      </dsp:txXfrm>
    </dsp:sp>
    <dsp:sp modelId="{978D9053-88A0-45E6-A213-ABDE8C618D8C}">
      <dsp:nvSpPr>
        <dsp:cNvPr id="0" name=""/>
        <dsp:cNvSpPr/>
      </dsp:nvSpPr>
      <dsp:spPr>
        <a:xfrm rot="5400000">
          <a:off x="5764814" y="875975"/>
          <a:ext cx="2098185" cy="4542604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solidFill>
                <a:schemeClr val="bg1"/>
              </a:solidFill>
            </a:rPr>
            <a:t>Consistency (but framework agnostic) </a:t>
          </a:r>
        </a:p>
      </dsp:txBody>
      <dsp:txXfrm rot="-5400000">
        <a:off x="4542604" y="2622731"/>
        <a:ext cx="4542604" cy="1573638"/>
      </dsp:txXfrm>
    </dsp:sp>
    <dsp:sp modelId="{5211F665-1C1E-43A4-8D28-264C16E055CB}">
      <dsp:nvSpPr>
        <dsp:cNvPr id="0" name=""/>
        <dsp:cNvSpPr/>
      </dsp:nvSpPr>
      <dsp:spPr>
        <a:xfrm>
          <a:off x="3179823" y="1573638"/>
          <a:ext cx="2725562" cy="1049092"/>
        </a:xfrm>
        <a:prstGeom prst="round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Principles</a:t>
          </a:r>
        </a:p>
      </dsp:txBody>
      <dsp:txXfrm>
        <a:off x="3231035" y="1624850"/>
        <a:ext cx="2623138" cy="9466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EC756C-09C3-48F7-A749-9D7646CCA888}">
      <dsp:nvSpPr>
        <dsp:cNvPr id="0" name=""/>
        <dsp:cNvSpPr/>
      </dsp:nvSpPr>
      <dsp:spPr>
        <a:xfrm>
          <a:off x="0" y="323665"/>
          <a:ext cx="4985488" cy="937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6929" tIns="354076" rIns="38692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Implications </a:t>
          </a:r>
          <a:r>
            <a:rPr lang="en-US" sz="1700" kern="1200" dirty="0"/>
            <a:t>of IESBA Code updates for educators</a:t>
          </a:r>
        </a:p>
      </dsp:txBody>
      <dsp:txXfrm>
        <a:off x="0" y="323665"/>
        <a:ext cx="4985488" cy="937125"/>
      </dsp:txXfrm>
    </dsp:sp>
    <dsp:sp modelId="{92744AA0-0F76-4E54-91C1-BB972D4424F7}">
      <dsp:nvSpPr>
        <dsp:cNvPr id="0" name=""/>
        <dsp:cNvSpPr/>
      </dsp:nvSpPr>
      <dsp:spPr>
        <a:xfrm>
          <a:off x="249274" y="72745"/>
          <a:ext cx="348984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1908" tIns="0" rIns="131908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Articles</a:t>
          </a:r>
        </a:p>
      </dsp:txBody>
      <dsp:txXfrm>
        <a:off x="273772" y="97243"/>
        <a:ext cx="3440845" cy="452844"/>
      </dsp:txXfrm>
    </dsp:sp>
    <dsp:sp modelId="{84C9D469-0686-4360-83D4-3625073804DA}">
      <dsp:nvSpPr>
        <dsp:cNvPr id="0" name=""/>
        <dsp:cNvSpPr/>
      </dsp:nvSpPr>
      <dsp:spPr>
        <a:xfrm>
          <a:off x="0" y="1603510"/>
          <a:ext cx="4985488" cy="937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6929" tIns="354076" rIns="38692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Real life examples for professional development activities</a:t>
          </a:r>
        </a:p>
      </dsp:txBody>
      <dsp:txXfrm>
        <a:off x="0" y="1603510"/>
        <a:ext cx="4985488" cy="937125"/>
      </dsp:txXfrm>
    </dsp:sp>
    <dsp:sp modelId="{96B5B1B5-2796-4361-94DA-EF4CBBB01A25}">
      <dsp:nvSpPr>
        <dsp:cNvPr id="0" name=""/>
        <dsp:cNvSpPr/>
      </dsp:nvSpPr>
      <dsp:spPr>
        <a:xfrm>
          <a:off x="249274" y="1352590"/>
          <a:ext cx="348984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1908" tIns="0" rIns="131908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Case studies</a:t>
          </a:r>
        </a:p>
      </dsp:txBody>
      <dsp:txXfrm>
        <a:off x="273772" y="1377088"/>
        <a:ext cx="3440845" cy="452844"/>
      </dsp:txXfrm>
    </dsp:sp>
    <dsp:sp modelId="{71094850-F6CC-4500-948F-FC851A197F28}">
      <dsp:nvSpPr>
        <dsp:cNvPr id="0" name=""/>
        <dsp:cNvSpPr/>
      </dsp:nvSpPr>
      <dsp:spPr>
        <a:xfrm>
          <a:off x="0" y="2883355"/>
          <a:ext cx="4985488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E70AAB-0FC9-4CC5-8806-460325A2C929}">
      <dsp:nvSpPr>
        <dsp:cNvPr id="0" name=""/>
        <dsp:cNvSpPr/>
      </dsp:nvSpPr>
      <dsp:spPr>
        <a:xfrm>
          <a:off x="249274" y="2632435"/>
          <a:ext cx="348984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1908" tIns="0" rIns="131908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Other guidance materials?</a:t>
          </a:r>
        </a:p>
      </dsp:txBody>
      <dsp:txXfrm>
        <a:off x="273772" y="2656933"/>
        <a:ext cx="3440845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D65E0-7F3F-4A04-BC2E-D251AA69393E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3226B-3DFE-48B8-832A-60FAC48B5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887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98A384-33EF-E741-A3E0-4E3FA1C8EDC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112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www.ifac.org/" TargetMode="External"/><Relationship Id="rId7" Type="http://schemas.openxmlformats.org/officeDocument/2006/relationships/hyperlink" Target="https://www.linkedin.com/company/ifac" TargetMode="Externa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hyperlink" Target="https://www.youtube.com/user/IFACMultimedia" TargetMode="External"/><Relationship Id="rId5" Type="http://schemas.openxmlformats.org/officeDocument/2006/relationships/hyperlink" Target="https://www.facebook.com/InternationalFederationOfAccountants" TargetMode="External"/><Relationship Id="rId10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hyperlink" Target="https://twitter.com/IFAC_Update" TargetMode="Externa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hyperlink" Target="https://www.linkedin.com/company/ifac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hyperlink" Target="https://www.facebook.com/InternationalFederationOfAccountants" TargetMode="External"/><Relationship Id="rId10" Type="http://schemas.openxmlformats.org/officeDocument/2006/relationships/image" Target="../media/image6.png"/><Relationship Id="rId4" Type="http://schemas.openxmlformats.org/officeDocument/2006/relationships/hyperlink" Target="http://www.ifac.org/" TargetMode="External"/><Relationship Id="rId9" Type="http://schemas.openxmlformats.org/officeDocument/2006/relationships/hyperlink" Target="https://twitter.com/IFAC_Update" TargetMode="Externa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hyperlink" Target="https://www.linkedin.com/company/ifac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hyperlink" Target="https://www.facebook.com/InternationalFederationOfAccountants" TargetMode="External"/><Relationship Id="rId10" Type="http://schemas.openxmlformats.org/officeDocument/2006/relationships/image" Target="../media/image6.png"/><Relationship Id="rId4" Type="http://schemas.openxmlformats.org/officeDocument/2006/relationships/hyperlink" Target="http://www.ifac.org/" TargetMode="External"/><Relationship Id="rId9" Type="http://schemas.openxmlformats.org/officeDocument/2006/relationships/hyperlink" Target="https://twitter.com/IFAC_Update" TargetMode="Externa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5552EFC-92FC-B445-9E51-94285B6D1585}"/>
              </a:ext>
            </a:extLst>
          </p:cNvPr>
          <p:cNvSpPr/>
          <p:nvPr userDrawn="1"/>
        </p:nvSpPr>
        <p:spPr>
          <a:xfrm>
            <a:off x="-1" y="1"/>
            <a:ext cx="12191999" cy="68573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5CD763-1F74-49E0-8E05-38282EBB23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1219"/>
            <a:ext cx="12192000" cy="685678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7842AD1-4CF1-4C10-8689-43B9D8532D2A}"/>
              </a:ext>
            </a:extLst>
          </p:cNvPr>
          <p:cNvSpPr/>
          <p:nvPr userDrawn="1"/>
        </p:nvSpPr>
        <p:spPr bwMode="auto">
          <a:xfrm>
            <a:off x="1" y="6289041"/>
            <a:ext cx="12191999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381DDE-A127-487C-A444-364DC0533571}"/>
              </a:ext>
            </a:extLst>
          </p:cNvPr>
          <p:cNvSpPr/>
          <p:nvPr userDrawn="1"/>
        </p:nvSpPr>
        <p:spPr bwMode="auto">
          <a:xfrm>
            <a:off x="1" y="477519"/>
            <a:ext cx="12191999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5F1840-AB25-499D-AC02-7697FE6F5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53927"/>
          <a:stretch/>
        </p:blipFill>
        <p:spPr>
          <a:xfrm>
            <a:off x="0" y="3698240"/>
            <a:ext cx="12192000" cy="315915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E83DDA8-A24B-45B2-9643-36D5CF52F3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1469" y="997219"/>
            <a:ext cx="6950966" cy="1679286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5400" b="1" i="0">
                <a:solidFill>
                  <a:schemeClr val="accent1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2C6C727-E1F6-FE41-BB7A-311F5C98D9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45088"/>
          <a:stretch/>
        </p:blipFill>
        <p:spPr>
          <a:xfrm>
            <a:off x="10273311" y="5767746"/>
            <a:ext cx="1434787" cy="869182"/>
          </a:xfrm>
          <a:prstGeom prst="rect">
            <a:avLst/>
          </a:prstGeom>
          <a:effectLst>
            <a:outerShdw blurRad="266700" dist="25400" dir="2700000" algn="tl" rotWithShape="0">
              <a:schemeClr val="accent1">
                <a:alpha val="71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0922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8000" y="4572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1524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38146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C94DD758-62DA-4902-B0BD-E7DABC0D5C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399" y="4910884"/>
            <a:ext cx="1097280" cy="842442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 flipH="1">
            <a:off x="508000" y="6096000"/>
            <a:ext cx="11684000" cy="46038"/>
          </a:xfrm>
          <a:prstGeom prst="rect">
            <a:avLst/>
          </a:prstGeom>
          <a:gradFill rotWithShape="1">
            <a:gsLst>
              <a:gs pos="0">
                <a:srgbClr val="1A276D"/>
              </a:gs>
              <a:gs pos="999">
                <a:srgbClr val="1A276D"/>
              </a:gs>
              <a:gs pos="100000">
                <a:srgbClr val="2D8EC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4A1FFE-52DF-45FA-B856-DC6C9CDD5BED}"/>
              </a:ext>
            </a:extLst>
          </p:cNvPr>
          <p:cNvSpPr txBox="1"/>
          <p:nvPr userDrawn="1"/>
        </p:nvSpPr>
        <p:spPr>
          <a:xfrm>
            <a:off x="2559988" y="1066800"/>
            <a:ext cx="13312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rgbClr val="2D8EC2"/>
                </a:solidFill>
                <a:hlinkClick r:id="rId3"/>
              </a:rPr>
              <a:t>www.ifac.org</a:t>
            </a:r>
            <a:endParaRPr lang="en-US" sz="800">
              <a:solidFill>
                <a:srgbClr val="2D8EC2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CC7535F-296A-4BEF-BDB4-0CDC046D0C6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9" y="380999"/>
            <a:ext cx="3771715" cy="92278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CAF0CCC1-3BFD-4FD5-B3B8-50E5F3C4C76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08000" y="5188468"/>
            <a:ext cx="3730957" cy="287274"/>
            <a:chOff x="381000" y="5149161"/>
            <a:chExt cx="4453503" cy="4572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C10F32C-8298-4DF5-ADE0-51D29C142DFD}"/>
                </a:ext>
              </a:extLst>
            </p:cNvPr>
            <p:cNvSpPr/>
            <p:nvPr userDrawn="1"/>
          </p:nvSpPr>
          <p:spPr>
            <a:xfrm>
              <a:off x="789551" y="5169567"/>
              <a:ext cx="4044952" cy="391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>
                  <a:hlinkClick r:id="rId5"/>
                </a:rPr>
                <a:t>@InternationalFederationOfAccountants</a:t>
              </a:r>
              <a:endParaRPr lang="en-US" sz="1000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4BA8B551-4A50-4ABC-B8EA-2B3EBA827E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5149161"/>
              <a:ext cx="457200" cy="457200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8F91E42-4394-446E-A4DD-137142DC599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332702" y="5163463"/>
            <a:ext cx="3993924" cy="311963"/>
            <a:chOff x="5544128" y="5106936"/>
            <a:chExt cx="4867595" cy="506947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DB85A9D-B0B1-4083-8792-F64AEFC0149B}"/>
                </a:ext>
              </a:extLst>
            </p:cNvPr>
            <p:cNvSpPr/>
            <p:nvPr userDrawn="1"/>
          </p:nvSpPr>
          <p:spPr>
            <a:xfrm>
              <a:off x="6039748" y="5124031"/>
              <a:ext cx="4371975" cy="4001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>
                  <a:hlinkClick r:id="rId7"/>
                </a:rPr>
                <a:t>@International Federation of Accountants</a:t>
              </a:r>
              <a:endParaRPr lang="en-US" sz="1000"/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DC05792B-6D02-4A11-A293-EA4BABC0E42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23" r="10638"/>
            <a:stretch/>
          </p:blipFill>
          <p:spPr>
            <a:xfrm>
              <a:off x="5544128" y="5106936"/>
              <a:ext cx="534924" cy="50694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0FDEA39-E9B1-40D7-9752-1DDE410E53A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154371" y="5050651"/>
            <a:ext cx="1229103" cy="539055"/>
            <a:chOff x="3812579" y="5034861"/>
            <a:chExt cx="1250955" cy="73152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C352F9-4463-4E21-AD4A-7864C46838B3}"/>
                </a:ext>
              </a:extLst>
            </p:cNvPr>
            <p:cNvSpPr/>
            <p:nvPr userDrawn="1"/>
          </p:nvSpPr>
          <p:spPr>
            <a:xfrm>
              <a:off x="4410606" y="5221886"/>
              <a:ext cx="652928" cy="334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>
                  <a:hlinkClick r:id="rId9"/>
                </a:rPr>
                <a:t>@IFAC </a:t>
              </a:r>
              <a:endParaRPr lang="en-US" sz="1000"/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F9A7A7A-203D-4F08-AC54-1650E45248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2579" y="5034861"/>
              <a:ext cx="731520" cy="731520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4A3A03FE-56C4-4AC3-8C6D-D5A1BC880118}"/>
              </a:ext>
            </a:extLst>
          </p:cNvPr>
          <p:cNvSpPr txBox="1"/>
          <p:nvPr userDrawn="1"/>
        </p:nvSpPr>
        <p:spPr>
          <a:xfrm>
            <a:off x="406401" y="5680481"/>
            <a:ext cx="9519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tx2">
                    <a:lumMod val="65000"/>
                    <a:lumOff val="35000"/>
                  </a:schemeClr>
                </a:solidFill>
              </a:rPr>
              <a:t>Copyright © 2022 by the International Federation of Accountants (IFAC). </a:t>
            </a:r>
          </a:p>
          <a:p>
            <a:r>
              <a:rPr lang="en-US" sz="900">
                <a:solidFill>
                  <a:schemeClr val="tx2">
                    <a:lumMod val="65000"/>
                    <a:lumOff val="35000"/>
                  </a:schemeClr>
                </a:solidFill>
              </a:rPr>
              <a:t>All rights reserved.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25A864E-4733-4284-AC12-660659C1791A}"/>
              </a:ext>
            </a:extLst>
          </p:cNvPr>
          <p:cNvSpPr txBox="1"/>
          <p:nvPr userDrawn="1"/>
        </p:nvSpPr>
        <p:spPr>
          <a:xfrm>
            <a:off x="6468135" y="5170134"/>
            <a:ext cx="172500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>
                <a:hlinkClick r:id="rId11"/>
              </a:rPr>
              <a:t>@</a:t>
            </a:r>
            <a:r>
              <a:rPr lang="en-US" sz="1000">
                <a:hlinkClick r:id="rId11"/>
              </a:rPr>
              <a:t>IFACMultimedia</a:t>
            </a:r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3496042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5552EFC-92FC-B445-9E51-94285B6D1585}"/>
              </a:ext>
            </a:extLst>
          </p:cNvPr>
          <p:cNvSpPr/>
          <p:nvPr userDrawn="1"/>
        </p:nvSpPr>
        <p:spPr>
          <a:xfrm>
            <a:off x="-1" y="1"/>
            <a:ext cx="12191999" cy="6857388"/>
          </a:xfrm>
          <a:prstGeom prst="rect">
            <a:avLst/>
          </a:prstGeom>
          <a:solidFill>
            <a:srgbClr val="083862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5CD763-1F74-49E0-8E05-38282EBB23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4000"/>
          </a:blip>
          <a:srcRect/>
          <a:stretch/>
        </p:blipFill>
        <p:spPr>
          <a:xfrm>
            <a:off x="-3" y="0"/>
            <a:ext cx="12192000" cy="6855655"/>
          </a:xfrm>
          <a:prstGeom prst="rect">
            <a:avLst/>
          </a:prstGeom>
          <a:effectLst/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FB2F3E1-4B22-4630-96D2-2CF00629339B}"/>
              </a:ext>
            </a:extLst>
          </p:cNvPr>
          <p:cNvSpPr/>
          <p:nvPr userDrawn="1"/>
        </p:nvSpPr>
        <p:spPr>
          <a:xfrm>
            <a:off x="414618" y="365125"/>
            <a:ext cx="11362765" cy="586529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2C6C727-E1F6-FE41-BB7A-311F5C98D9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2709" y="6312287"/>
            <a:ext cx="764674" cy="463233"/>
          </a:xfrm>
          <a:prstGeom prst="rect">
            <a:avLst/>
          </a:prstGeom>
          <a:effectLst>
            <a:outerShdw blurRad="266700" dist="25400" dir="2700000" algn="tl" rotWithShape="0">
              <a:schemeClr val="accent1">
                <a:alpha val="71000"/>
              </a:schemeClr>
            </a:outerShdw>
          </a:effec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AC7A1CC-E5E4-4E07-8FC0-C6A7CF581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868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CF3D901-CFAD-495B-9259-416078BC0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725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3267741-106E-401F-9436-7D27CBA2AFF2}"/>
              </a:ext>
            </a:extLst>
          </p:cNvPr>
          <p:cNvSpPr/>
          <p:nvPr userDrawn="1"/>
        </p:nvSpPr>
        <p:spPr bwMode="auto">
          <a:xfrm>
            <a:off x="1" y="1252370"/>
            <a:ext cx="12191999" cy="91440"/>
          </a:xfrm>
          <a:prstGeom prst="rect">
            <a:avLst/>
          </a:prstGeom>
          <a:solidFill>
            <a:srgbClr val="0838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FFB343-9295-4FC8-8335-0EB6FD27A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55392" y="6383244"/>
            <a:ext cx="1046629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8A4CE64-21C3-754A-BF5C-48105CFA4C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498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5552EFC-92FC-B445-9E51-94285B6D1585}"/>
              </a:ext>
            </a:extLst>
          </p:cNvPr>
          <p:cNvSpPr/>
          <p:nvPr userDrawn="1"/>
        </p:nvSpPr>
        <p:spPr>
          <a:xfrm>
            <a:off x="-1" y="1"/>
            <a:ext cx="12191999" cy="6857388"/>
          </a:xfrm>
          <a:prstGeom prst="rect">
            <a:avLst/>
          </a:prstGeom>
          <a:solidFill>
            <a:srgbClr val="083862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5CD763-1F74-49E0-8E05-38282EBB23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4000"/>
          </a:blip>
          <a:srcRect/>
          <a:stretch/>
        </p:blipFill>
        <p:spPr>
          <a:xfrm>
            <a:off x="-3" y="0"/>
            <a:ext cx="12192000" cy="6855655"/>
          </a:xfrm>
          <a:prstGeom prst="rect">
            <a:avLst/>
          </a:prstGeom>
          <a:effectLst/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FB2F3E1-4B22-4630-96D2-2CF00629339B}"/>
              </a:ext>
            </a:extLst>
          </p:cNvPr>
          <p:cNvSpPr/>
          <p:nvPr userDrawn="1"/>
        </p:nvSpPr>
        <p:spPr>
          <a:xfrm>
            <a:off x="414618" y="365125"/>
            <a:ext cx="11362765" cy="586529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2C6C727-E1F6-FE41-BB7A-311F5C98D9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2709" y="6312287"/>
            <a:ext cx="764674" cy="463233"/>
          </a:xfrm>
          <a:prstGeom prst="rect">
            <a:avLst/>
          </a:prstGeom>
          <a:effectLst>
            <a:outerShdw blurRad="266700" dist="25400" dir="2700000" algn="tl" rotWithShape="0">
              <a:schemeClr val="accent1">
                <a:alpha val="71000"/>
              </a:schemeClr>
            </a:outerShdw>
          </a:effec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AC7A1CC-E5E4-4E07-8FC0-C6A7CF581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868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3267741-106E-401F-9436-7D27CBA2AFF2}"/>
              </a:ext>
            </a:extLst>
          </p:cNvPr>
          <p:cNvSpPr/>
          <p:nvPr userDrawn="1"/>
        </p:nvSpPr>
        <p:spPr bwMode="auto">
          <a:xfrm>
            <a:off x="1" y="1252370"/>
            <a:ext cx="12191999" cy="91440"/>
          </a:xfrm>
          <a:prstGeom prst="rect">
            <a:avLst/>
          </a:prstGeom>
          <a:solidFill>
            <a:srgbClr val="0838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FFB343-9295-4FC8-8335-0EB6FD27A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55392" y="6383244"/>
            <a:ext cx="1046629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8A4CE64-21C3-754A-BF5C-48105CFA4CF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5709E28-F46B-4884-43C9-B63476F47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725"/>
            <a:ext cx="5074328" cy="435133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9522F2-9218-750C-0B37-BCD02DDB8BA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79470" y="1707716"/>
            <a:ext cx="5074329" cy="435133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44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94F7269-3E58-2545-80C2-F04FC448BDC1}"/>
              </a:ext>
            </a:extLst>
          </p:cNvPr>
          <p:cNvSpPr/>
          <p:nvPr userDrawn="1"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rgbClr val="083862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EAC85F-5FF3-403C-AEB5-AFC3664FD400}"/>
              </a:ext>
            </a:extLst>
          </p:cNvPr>
          <p:cNvSpPr/>
          <p:nvPr userDrawn="1"/>
        </p:nvSpPr>
        <p:spPr bwMode="auto">
          <a:xfrm>
            <a:off x="1" y="6102610"/>
            <a:ext cx="12191999" cy="91440"/>
          </a:xfrm>
          <a:prstGeom prst="rect">
            <a:avLst/>
          </a:prstGeom>
          <a:solidFill>
            <a:srgbClr val="00A4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41F04F-8826-4595-9D60-9C1385BF3675}"/>
              </a:ext>
            </a:extLst>
          </p:cNvPr>
          <p:cNvSpPr/>
          <p:nvPr userDrawn="1"/>
        </p:nvSpPr>
        <p:spPr bwMode="auto">
          <a:xfrm>
            <a:off x="-3" y="663337"/>
            <a:ext cx="12191999" cy="91440"/>
          </a:xfrm>
          <a:prstGeom prst="rect">
            <a:avLst/>
          </a:prstGeom>
          <a:solidFill>
            <a:srgbClr val="00A4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264187-C44F-4F5D-8F4F-7595B46982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6000"/>
          </a:blip>
          <a:srcRect t="29701" b="29710"/>
          <a:stretch/>
        </p:blipFill>
        <p:spPr>
          <a:xfrm>
            <a:off x="0" y="2037143"/>
            <a:ext cx="12192000" cy="278310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2261753-3F25-4BA9-9B99-55A5D0D958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0517" y="2234893"/>
            <a:ext cx="6950966" cy="2387600"/>
          </a:xfrm>
        </p:spPr>
        <p:txBody>
          <a:bodyPr anchor="ctr" anchorCtr="0">
            <a:normAutofit/>
          </a:bodyPr>
          <a:lstStyle>
            <a:lvl1pPr algn="ctr">
              <a:lnSpc>
                <a:spcPct val="85000"/>
              </a:lnSpc>
              <a:defRPr sz="5400" b="1" i="0">
                <a:solidFill>
                  <a:schemeClr val="bg1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31A82B-4E1F-44CA-8BC4-BE760A59D9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5088"/>
          <a:stretch/>
        </p:blipFill>
        <p:spPr>
          <a:xfrm>
            <a:off x="11012709" y="6312287"/>
            <a:ext cx="764674" cy="463233"/>
          </a:xfrm>
          <a:prstGeom prst="rect">
            <a:avLst/>
          </a:prstGeom>
          <a:effectLst>
            <a:outerShdw blurRad="266700" dist="25400" dir="2700000" algn="tl" rotWithShape="0">
              <a:schemeClr val="accent1">
                <a:alpha val="71000"/>
              </a:schemeClr>
            </a:outerShdw>
          </a:effectLst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63153FA-370A-4E45-ACCC-B5D072170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55392" y="6383244"/>
            <a:ext cx="1046629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8A4CE64-21C3-754A-BF5C-48105CFA4C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93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93DE1BA-3472-4DA3-9C1E-17ECD4368C81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76D8C77-2727-4BEA-AE25-73A9744588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4F7269-3E58-2545-80C2-F04FC448BDC1}"/>
              </a:ext>
            </a:extLst>
          </p:cNvPr>
          <p:cNvSpPr/>
          <p:nvPr userDrawn="1"/>
        </p:nvSpPr>
        <p:spPr>
          <a:xfrm>
            <a:off x="-1" y="2037143"/>
            <a:ext cx="12191999" cy="2783101"/>
          </a:xfrm>
          <a:prstGeom prst="rect">
            <a:avLst/>
          </a:prstGeom>
          <a:solidFill>
            <a:srgbClr val="083862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EAC85F-5FF3-403C-AEB5-AFC3664FD400}"/>
              </a:ext>
            </a:extLst>
          </p:cNvPr>
          <p:cNvSpPr/>
          <p:nvPr userDrawn="1"/>
        </p:nvSpPr>
        <p:spPr bwMode="auto">
          <a:xfrm>
            <a:off x="1" y="6111487"/>
            <a:ext cx="12191999" cy="91440"/>
          </a:xfrm>
          <a:prstGeom prst="rect">
            <a:avLst/>
          </a:prstGeom>
          <a:solidFill>
            <a:srgbClr val="00A4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41F04F-8826-4595-9D60-9C1385BF3675}"/>
              </a:ext>
            </a:extLst>
          </p:cNvPr>
          <p:cNvSpPr/>
          <p:nvPr userDrawn="1"/>
        </p:nvSpPr>
        <p:spPr bwMode="auto">
          <a:xfrm>
            <a:off x="-2" y="655073"/>
            <a:ext cx="12191999" cy="91440"/>
          </a:xfrm>
          <a:prstGeom prst="rect">
            <a:avLst/>
          </a:prstGeom>
          <a:solidFill>
            <a:srgbClr val="00A4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2261753-3F25-4BA9-9B99-55A5D0D958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0517" y="2234893"/>
            <a:ext cx="6950966" cy="2387600"/>
          </a:xfrm>
        </p:spPr>
        <p:txBody>
          <a:bodyPr anchor="ctr" anchorCtr="0">
            <a:normAutofit/>
          </a:bodyPr>
          <a:lstStyle>
            <a:lvl1pPr algn="ctr">
              <a:lnSpc>
                <a:spcPct val="85000"/>
              </a:lnSpc>
              <a:defRPr sz="5400" b="1" i="0">
                <a:solidFill>
                  <a:schemeClr val="bg1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B1E9A23-9A50-4A88-87A0-57E782E6CC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5088"/>
          <a:stretch/>
        </p:blipFill>
        <p:spPr>
          <a:xfrm>
            <a:off x="11012709" y="6312287"/>
            <a:ext cx="764674" cy="463233"/>
          </a:xfrm>
          <a:prstGeom prst="rect">
            <a:avLst/>
          </a:prstGeom>
          <a:effectLst>
            <a:outerShdw blurRad="266700" dist="25400" dir="2700000" algn="tl" rotWithShape="0">
              <a:schemeClr val="accent1">
                <a:alpha val="71000"/>
              </a:schemeClr>
            </a:outerShdw>
          </a:effectLst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2B1EFAF-4E1B-4216-BB51-01D3C3781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55392" y="6383244"/>
            <a:ext cx="1046629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8A4CE64-21C3-754A-BF5C-48105CFA4C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011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ection-Divi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5552EFC-92FC-B445-9E51-94285B6D1585}"/>
              </a:ext>
            </a:extLst>
          </p:cNvPr>
          <p:cNvSpPr/>
          <p:nvPr userDrawn="1"/>
        </p:nvSpPr>
        <p:spPr>
          <a:xfrm>
            <a:off x="-1" y="1"/>
            <a:ext cx="12191999" cy="68573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5CD763-1F74-49E0-8E05-38282EBB23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1219"/>
            <a:ext cx="12192000" cy="68567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2C6C727-E1F6-FE41-BB7A-311F5C98D9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45088"/>
          <a:stretch/>
        </p:blipFill>
        <p:spPr>
          <a:xfrm>
            <a:off x="11012709" y="6312287"/>
            <a:ext cx="764674" cy="463233"/>
          </a:xfrm>
          <a:prstGeom prst="rect">
            <a:avLst/>
          </a:prstGeom>
          <a:effectLst>
            <a:outerShdw blurRad="266700" dist="25400" dir="2700000" algn="tl" rotWithShape="0">
              <a:schemeClr val="accent1">
                <a:alpha val="71000"/>
              </a:schemeClr>
            </a:outerShdw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69C445B-6E53-4318-920B-DD25B89FC1A0}"/>
              </a:ext>
            </a:extLst>
          </p:cNvPr>
          <p:cNvSpPr/>
          <p:nvPr userDrawn="1"/>
        </p:nvSpPr>
        <p:spPr>
          <a:xfrm>
            <a:off x="414617" y="365125"/>
            <a:ext cx="11362765" cy="5923916"/>
          </a:xfrm>
          <a:prstGeom prst="rect">
            <a:avLst/>
          </a:prstGeom>
          <a:solidFill>
            <a:srgbClr val="0838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AC7A1CC-E5E4-4E07-8FC0-C6A7CF581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868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CF3D901-CFAD-495B-9259-416078BC0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725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3267741-106E-401F-9436-7D27CBA2AFF2}"/>
              </a:ext>
            </a:extLst>
          </p:cNvPr>
          <p:cNvSpPr/>
          <p:nvPr userDrawn="1"/>
        </p:nvSpPr>
        <p:spPr bwMode="auto">
          <a:xfrm>
            <a:off x="1" y="1252370"/>
            <a:ext cx="12191999" cy="91440"/>
          </a:xfrm>
          <a:prstGeom prst="rect">
            <a:avLst/>
          </a:prstGeom>
          <a:solidFill>
            <a:srgbClr val="00A4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FFB343-9295-4FC8-8335-0EB6FD27A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55392" y="6383244"/>
            <a:ext cx="1046629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8A4CE64-21C3-754A-BF5C-48105CFA4C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93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ection-Divi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5552EFC-92FC-B445-9E51-94285B6D1585}"/>
              </a:ext>
            </a:extLst>
          </p:cNvPr>
          <p:cNvSpPr/>
          <p:nvPr userDrawn="1"/>
        </p:nvSpPr>
        <p:spPr>
          <a:xfrm>
            <a:off x="-1" y="1"/>
            <a:ext cx="12191999" cy="68573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5CD763-1F74-49E0-8E05-38282EBB23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1219"/>
            <a:ext cx="12192000" cy="68567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2C6C727-E1F6-FE41-BB7A-311F5C98D9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45088"/>
          <a:stretch/>
        </p:blipFill>
        <p:spPr>
          <a:xfrm>
            <a:off x="11012709" y="6312287"/>
            <a:ext cx="764674" cy="463233"/>
          </a:xfrm>
          <a:prstGeom prst="rect">
            <a:avLst/>
          </a:prstGeom>
          <a:effectLst>
            <a:outerShdw blurRad="266700" dist="25400" dir="2700000" algn="tl" rotWithShape="0">
              <a:schemeClr val="accent1">
                <a:alpha val="71000"/>
              </a:schemeClr>
            </a:outerShdw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69C445B-6E53-4318-920B-DD25B89FC1A0}"/>
              </a:ext>
            </a:extLst>
          </p:cNvPr>
          <p:cNvSpPr/>
          <p:nvPr userDrawn="1"/>
        </p:nvSpPr>
        <p:spPr>
          <a:xfrm>
            <a:off x="414618" y="365125"/>
            <a:ext cx="11362765" cy="5865293"/>
          </a:xfrm>
          <a:prstGeom prst="rect">
            <a:avLst/>
          </a:prstGeom>
          <a:solidFill>
            <a:srgbClr val="0838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AC7A1CC-E5E4-4E07-8FC0-C6A7CF581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868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CF3D901-CFAD-495B-9259-416078BC0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725"/>
            <a:ext cx="5074328" cy="435133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3267741-106E-401F-9436-7D27CBA2AFF2}"/>
              </a:ext>
            </a:extLst>
          </p:cNvPr>
          <p:cNvSpPr/>
          <p:nvPr userDrawn="1"/>
        </p:nvSpPr>
        <p:spPr bwMode="auto">
          <a:xfrm>
            <a:off x="1" y="1252370"/>
            <a:ext cx="12191999" cy="91440"/>
          </a:xfrm>
          <a:prstGeom prst="rect">
            <a:avLst/>
          </a:prstGeom>
          <a:solidFill>
            <a:srgbClr val="00A4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93E013-1222-43B7-BE5B-3874081854B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79470" y="1707716"/>
            <a:ext cx="5074329" cy="435133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D3E17F4-468A-4639-894B-7C1C8C458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55392" y="6383244"/>
            <a:ext cx="1046629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8A4CE64-21C3-754A-BF5C-48105CFA4C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167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DBF5937-7F20-460A-952E-42AD4DA10FA7}"/>
              </a:ext>
            </a:extLst>
          </p:cNvPr>
          <p:cNvSpPr/>
          <p:nvPr userDrawn="1"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5219016-A8A9-4AA9-844C-499996D813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51F34B1-98D1-FC4F-8AFF-DA6B04AC50F9}"/>
              </a:ext>
            </a:extLst>
          </p:cNvPr>
          <p:cNvSpPr/>
          <p:nvPr userDrawn="1"/>
        </p:nvSpPr>
        <p:spPr>
          <a:xfrm>
            <a:off x="414617" y="365125"/>
            <a:ext cx="5681383" cy="5923916"/>
          </a:xfrm>
          <a:prstGeom prst="rect">
            <a:avLst/>
          </a:prstGeom>
          <a:solidFill>
            <a:srgbClr val="0838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D23C2F-70CB-1440-B3DF-82CFCFB4D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069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0ACCFC-58DC-E049-B03F-DDF61A168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725"/>
            <a:ext cx="4902843" cy="435133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87EA3A-E6A8-504E-90B2-4A6EDB225F20}"/>
              </a:ext>
            </a:extLst>
          </p:cNvPr>
          <p:cNvSpPr/>
          <p:nvPr userDrawn="1"/>
        </p:nvSpPr>
        <p:spPr bwMode="auto">
          <a:xfrm>
            <a:off x="1" y="1353970"/>
            <a:ext cx="6095999" cy="91440"/>
          </a:xfrm>
          <a:prstGeom prst="rect">
            <a:avLst/>
          </a:prstGeom>
          <a:solidFill>
            <a:srgbClr val="00A4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9CFDA3-86BC-044B-8DBC-6A9660EA4B3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77651" y="365125"/>
            <a:ext cx="5399730" cy="592455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Drag and drop picture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77977B-0DCF-432E-BC4A-57628E728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5088"/>
          <a:stretch/>
        </p:blipFill>
        <p:spPr>
          <a:xfrm>
            <a:off x="11012709" y="6312287"/>
            <a:ext cx="764674" cy="463233"/>
          </a:xfrm>
          <a:prstGeom prst="rect">
            <a:avLst/>
          </a:prstGeom>
          <a:effectLst>
            <a:outerShdw blurRad="266700" dist="25400" dir="2700000" algn="tl" rotWithShape="0">
              <a:schemeClr val="accent1">
                <a:alpha val="71000"/>
              </a:schemeClr>
            </a:outerShdw>
          </a:effectLst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A40524CD-1ED8-4E14-8474-B778B354E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55392" y="6383244"/>
            <a:ext cx="1046629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8A4CE64-21C3-754A-BF5C-48105CFA4C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005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59A4BAD9-B8A4-4E5B-A9FE-755D730F35A2}"/>
              </a:ext>
            </a:extLst>
          </p:cNvPr>
          <p:cNvSpPr/>
          <p:nvPr userDrawn="1"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F133A02-5FA1-4C05-A7CA-1EFA22F873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1E9673E-536C-0D49-A749-A39B4DFDB858}"/>
              </a:ext>
            </a:extLst>
          </p:cNvPr>
          <p:cNvSpPr/>
          <p:nvPr userDrawn="1"/>
        </p:nvSpPr>
        <p:spPr>
          <a:xfrm>
            <a:off x="414617" y="988207"/>
            <a:ext cx="11362765" cy="530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87EA3A-E6A8-504E-90B2-4A6EDB225F20}"/>
              </a:ext>
            </a:extLst>
          </p:cNvPr>
          <p:cNvSpPr/>
          <p:nvPr userDrawn="1"/>
        </p:nvSpPr>
        <p:spPr bwMode="auto">
          <a:xfrm>
            <a:off x="1" y="896767"/>
            <a:ext cx="12191999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2307CBC-ED1C-40B1-8CFD-355A7A76012B}"/>
              </a:ext>
            </a:extLst>
          </p:cNvPr>
          <p:cNvGrpSpPr/>
          <p:nvPr userDrawn="1"/>
        </p:nvGrpSpPr>
        <p:grpSpPr>
          <a:xfrm>
            <a:off x="838200" y="1416505"/>
            <a:ext cx="5586768" cy="1424840"/>
            <a:chOff x="838200" y="1863545"/>
            <a:chExt cx="5586768" cy="142484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A4FDA82-6C09-D648-919A-317E43F4AB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tretch/>
          </p:blipFill>
          <p:spPr>
            <a:xfrm>
              <a:off x="838200" y="1863545"/>
              <a:ext cx="4141700" cy="1377738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D852F1D-307E-9D4F-96A6-B2626B222F7A}"/>
                </a:ext>
              </a:extLst>
            </p:cNvPr>
            <p:cNvSpPr txBox="1"/>
            <p:nvPr userDrawn="1"/>
          </p:nvSpPr>
          <p:spPr>
            <a:xfrm>
              <a:off x="3112115" y="2980608"/>
              <a:ext cx="3312853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1400" u="none">
                  <a:solidFill>
                    <a:schemeClr val="accent3"/>
                  </a:solid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www.ifac.org</a:t>
              </a:r>
              <a:endParaRPr lang="en-US" sz="1400" u="none">
                <a:solidFill>
                  <a:schemeClr val="accent3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10AAD4F-405F-6145-BE91-FF791D65A43D}"/>
              </a:ext>
            </a:extLst>
          </p:cNvPr>
          <p:cNvGrpSpPr/>
          <p:nvPr userDrawn="1"/>
        </p:nvGrpSpPr>
        <p:grpSpPr>
          <a:xfrm>
            <a:off x="6839584" y="2634462"/>
            <a:ext cx="3891996" cy="426720"/>
            <a:chOff x="381000" y="5149161"/>
            <a:chExt cx="2918997" cy="32004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F0841C7-B3E2-6647-B860-51675BB27E53}"/>
                </a:ext>
              </a:extLst>
            </p:cNvPr>
            <p:cNvSpPr/>
            <p:nvPr userDrawn="1"/>
          </p:nvSpPr>
          <p:spPr>
            <a:xfrm>
              <a:off x="701040" y="5200045"/>
              <a:ext cx="2598957" cy="2230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33">
                  <a:hlinkClick r:id="rId5"/>
                </a:rPr>
                <a:t>@InternationalFederationOfAccountants</a:t>
              </a:r>
              <a:endParaRPr lang="en-US" sz="1333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9D25014-8A2E-6548-91A1-9ECD99C0B88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5149161"/>
              <a:ext cx="320040" cy="32004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567AAE3-2920-264C-B1E7-809F86860078}"/>
              </a:ext>
            </a:extLst>
          </p:cNvPr>
          <p:cNvGrpSpPr/>
          <p:nvPr userDrawn="1"/>
        </p:nvGrpSpPr>
        <p:grpSpPr>
          <a:xfrm>
            <a:off x="6831347" y="4036892"/>
            <a:ext cx="3796332" cy="420333"/>
            <a:chOff x="5549371" y="5151556"/>
            <a:chExt cx="2847249" cy="31525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3E232E9-065B-DF49-AD56-5A1A77647CCF}"/>
                </a:ext>
              </a:extLst>
            </p:cNvPr>
            <p:cNvSpPr/>
            <p:nvPr userDrawn="1"/>
          </p:nvSpPr>
          <p:spPr>
            <a:xfrm>
              <a:off x="5882020" y="5207740"/>
              <a:ext cx="2514600" cy="2230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33">
                  <a:hlinkClick r:id="rId7"/>
                </a:rPr>
                <a:t>@International Federation of Accountants</a:t>
              </a:r>
              <a:endParaRPr lang="en-US" sz="1333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A3CA265-3625-694F-8DB4-04DBEC33A7D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23" r="10638"/>
            <a:stretch/>
          </p:blipFill>
          <p:spPr>
            <a:xfrm>
              <a:off x="5549371" y="5151556"/>
              <a:ext cx="332649" cy="315250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57C07C4-073C-344F-B5BE-38FB3D09D23C}"/>
              </a:ext>
            </a:extLst>
          </p:cNvPr>
          <p:cNvGrpSpPr/>
          <p:nvPr userDrawn="1"/>
        </p:nvGrpSpPr>
        <p:grpSpPr>
          <a:xfrm>
            <a:off x="6730567" y="3187120"/>
            <a:ext cx="1329573" cy="731520"/>
            <a:chOff x="3812579" y="5034861"/>
            <a:chExt cx="997180" cy="54864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02535DE-665D-4F4A-BF71-9398FA1D3E76}"/>
                </a:ext>
              </a:extLst>
            </p:cNvPr>
            <p:cNvSpPr/>
            <p:nvPr userDrawn="1"/>
          </p:nvSpPr>
          <p:spPr>
            <a:xfrm>
              <a:off x="4220271" y="5207740"/>
              <a:ext cx="589488" cy="2230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33">
                  <a:hlinkClick r:id="rId9"/>
                </a:rPr>
                <a:t>@IFAC </a:t>
              </a:r>
              <a:endParaRPr lang="en-US" sz="1333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098774D-BDB3-A84E-B955-34C4B4EE3B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2579" y="5034861"/>
              <a:ext cx="548640" cy="548640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FB203E6-03AF-8B4E-824D-1C9BB2A9277F}"/>
              </a:ext>
            </a:extLst>
          </p:cNvPr>
          <p:cNvSpPr txBox="1"/>
          <p:nvPr userDrawn="1"/>
        </p:nvSpPr>
        <p:spPr>
          <a:xfrm>
            <a:off x="717630" y="5772038"/>
            <a:ext cx="5903784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2022 by the International Federation of Accountants (IFAC). </a:t>
            </a:r>
          </a:p>
          <a:p>
            <a:r>
              <a:rPr lang="en-US" sz="1067">
                <a:solidFill>
                  <a:schemeClr val="tx1">
                    <a:lumMod val="50000"/>
                    <a:lumOff val="50000"/>
                  </a:schemeClr>
                </a:solidFill>
              </a:rPr>
              <a:t>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19729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59A4BAD9-B8A4-4E5B-A9FE-755D730F35A2}"/>
              </a:ext>
            </a:extLst>
          </p:cNvPr>
          <p:cNvSpPr/>
          <p:nvPr userDrawn="1"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F133A02-5FA1-4C05-A7CA-1EFA22F873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10DF274-4DA1-44F3-BAFA-F16CAA527857}"/>
              </a:ext>
            </a:extLst>
          </p:cNvPr>
          <p:cNvGrpSpPr/>
          <p:nvPr userDrawn="1"/>
        </p:nvGrpSpPr>
        <p:grpSpPr>
          <a:xfrm>
            <a:off x="414618" y="778584"/>
            <a:ext cx="11362765" cy="5300833"/>
            <a:chOff x="414617" y="988207"/>
            <a:chExt cx="11362765" cy="530083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E9673E-536C-0D49-A749-A39B4DFDB858}"/>
                </a:ext>
              </a:extLst>
            </p:cNvPr>
            <p:cNvSpPr/>
            <p:nvPr userDrawn="1"/>
          </p:nvSpPr>
          <p:spPr>
            <a:xfrm>
              <a:off x="414617" y="988207"/>
              <a:ext cx="11362765" cy="5300833"/>
            </a:xfrm>
            <a:prstGeom prst="rect">
              <a:avLst/>
            </a:prstGeom>
            <a:solidFill>
              <a:schemeClr val="bg1"/>
            </a:solidFill>
            <a:ln w="920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2307CBC-ED1C-40B1-8CFD-355A7A76012B}"/>
                </a:ext>
              </a:extLst>
            </p:cNvPr>
            <p:cNvGrpSpPr/>
            <p:nvPr userDrawn="1"/>
          </p:nvGrpSpPr>
          <p:grpSpPr>
            <a:xfrm>
              <a:off x="838200" y="1416505"/>
              <a:ext cx="5586768" cy="1424840"/>
              <a:chOff x="838200" y="1863545"/>
              <a:chExt cx="5586768" cy="142484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2A4FDA82-6C09-D648-919A-317E43F4AB03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/>
              <a:stretch/>
            </p:blipFill>
            <p:spPr>
              <a:xfrm>
                <a:off x="838200" y="1863545"/>
                <a:ext cx="4141700" cy="1377738"/>
              </a:xfrm>
              <a:prstGeom prst="rect">
                <a:avLst/>
              </a:prstGeom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D852F1D-307E-9D4F-96A6-B2626B222F7A}"/>
                  </a:ext>
                </a:extLst>
              </p:cNvPr>
              <p:cNvSpPr txBox="1"/>
              <p:nvPr userDrawn="1"/>
            </p:nvSpPr>
            <p:spPr>
              <a:xfrm>
                <a:off x="3112115" y="2980608"/>
                <a:ext cx="3312853" cy="30777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en-US" sz="1400" u="none">
                    <a:solidFill>
                      <a:schemeClr val="accent3"/>
                    </a:solidFill>
                    <a:hlinkClick r:id="rId4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www.ifac.org</a:t>
                </a:r>
                <a:endParaRPr lang="en-US" sz="1400" u="none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10AAD4F-405F-6145-BE91-FF791D65A43D}"/>
                </a:ext>
              </a:extLst>
            </p:cNvPr>
            <p:cNvGrpSpPr/>
            <p:nvPr userDrawn="1"/>
          </p:nvGrpSpPr>
          <p:grpSpPr>
            <a:xfrm>
              <a:off x="6839584" y="2634462"/>
              <a:ext cx="3891996" cy="426720"/>
              <a:chOff x="381000" y="5149161"/>
              <a:chExt cx="2918997" cy="320040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F0841C7-B3E2-6647-B860-51675BB27E53}"/>
                  </a:ext>
                </a:extLst>
              </p:cNvPr>
              <p:cNvSpPr/>
              <p:nvPr userDrawn="1"/>
            </p:nvSpPr>
            <p:spPr>
              <a:xfrm>
                <a:off x="701040" y="5200045"/>
                <a:ext cx="2598957" cy="2230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333">
                    <a:hlinkClick r:id="rId5"/>
                  </a:rPr>
                  <a:t>@InternationalFederationOfAccountants</a:t>
                </a:r>
                <a:endParaRPr lang="en-US" sz="1333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29D25014-8A2E-6548-91A1-9ECD99C0B88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1000" y="5149161"/>
                <a:ext cx="320040" cy="320040"/>
              </a:xfrm>
              <a:prstGeom prst="rect">
                <a:avLst/>
              </a:prstGeom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567AAE3-2920-264C-B1E7-809F86860078}"/>
                </a:ext>
              </a:extLst>
            </p:cNvPr>
            <p:cNvGrpSpPr/>
            <p:nvPr userDrawn="1"/>
          </p:nvGrpSpPr>
          <p:grpSpPr>
            <a:xfrm>
              <a:off x="6831347" y="4036892"/>
              <a:ext cx="3796332" cy="420333"/>
              <a:chOff x="5549371" y="5151556"/>
              <a:chExt cx="2847249" cy="315250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3E232E9-065B-DF49-AD56-5A1A77647CCF}"/>
                  </a:ext>
                </a:extLst>
              </p:cNvPr>
              <p:cNvSpPr/>
              <p:nvPr userDrawn="1"/>
            </p:nvSpPr>
            <p:spPr>
              <a:xfrm>
                <a:off x="5882020" y="5207740"/>
                <a:ext cx="2514600" cy="2230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333">
                    <a:hlinkClick r:id="rId7"/>
                  </a:rPr>
                  <a:t>@International Federation of Accountants</a:t>
                </a:r>
                <a:endParaRPr lang="en-US" sz="1333"/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0A3CA265-3625-694F-8DB4-04DBEC33A7D1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23" r="10638"/>
              <a:stretch/>
            </p:blipFill>
            <p:spPr>
              <a:xfrm>
                <a:off x="5549371" y="5151556"/>
                <a:ext cx="332649" cy="315250"/>
              </a:xfrm>
              <a:prstGeom prst="rect">
                <a:avLst/>
              </a:prstGeom>
            </p:spPr>
          </p:pic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57C07C4-073C-344F-B5BE-38FB3D09D23C}"/>
                </a:ext>
              </a:extLst>
            </p:cNvPr>
            <p:cNvGrpSpPr/>
            <p:nvPr userDrawn="1"/>
          </p:nvGrpSpPr>
          <p:grpSpPr>
            <a:xfrm>
              <a:off x="6730567" y="3187120"/>
              <a:ext cx="1329573" cy="731520"/>
              <a:chOff x="3812579" y="5034861"/>
              <a:chExt cx="997180" cy="548640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02535DE-665D-4F4A-BF71-9398FA1D3E76}"/>
                  </a:ext>
                </a:extLst>
              </p:cNvPr>
              <p:cNvSpPr/>
              <p:nvPr userDrawn="1"/>
            </p:nvSpPr>
            <p:spPr>
              <a:xfrm>
                <a:off x="4220271" y="5207740"/>
                <a:ext cx="589488" cy="2230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333">
                    <a:hlinkClick r:id="rId9"/>
                  </a:rPr>
                  <a:t>@IFAC </a:t>
                </a:r>
                <a:endParaRPr lang="en-US" sz="1333"/>
              </a:p>
            </p:txBody>
          </p: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E098774D-BDB3-A84E-B955-34C4B4EE3B2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12579" y="5034861"/>
                <a:ext cx="548640" cy="548640"/>
              </a:xfrm>
              <a:prstGeom prst="rect">
                <a:avLst/>
              </a:prstGeom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FB203E6-03AF-8B4E-824D-1C9BB2A9277F}"/>
                </a:ext>
              </a:extLst>
            </p:cNvPr>
            <p:cNvSpPr txBox="1"/>
            <p:nvPr userDrawn="1"/>
          </p:nvSpPr>
          <p:spPr>
            <a:xfrm>
              <a:off x="717630" y="5772038"/>
              <a:ext cx="5903784" cy="420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67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Copyright © 2023 by the International Federation of Accountants (IFAC). </a:t>
              </a:r>
            </a:p>
            <a:p>
              <a:r>
                <a:rPr lang="en-US" sz="1067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8878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5552EFC-92FC-B445-9E51-94285B6D1585}"/>
              </a:ext>
            </a:extLst>
          </p:cNvPr>
          <p:cNvSpPr/>
          <p:nvPr userDrawn="1"/>
        </p:nvSpPr>
        <p:spPr>
          <a:xfrm>
            <a:off x="-1" y="1"/>
            <a:ext cx="12191999" cy="68573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5CD763-1F74-49E0-8E05-38282EBB23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1219"/>
            <a:ext cx="12192000" cy="685678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7842AD1-4CF1-4C10-8689-43B9D8532D2A}"/>
              </a:ext>
            </a:extLst>
          </p:cNvPr>
          <p:cNvSpPr/>
          <p:nvPr userDrawn="1"/>
        </p:nvSpPr>
        <p:spPr bwMode="auto">
          <a:xfrm>
            <a:off x="1" y="6103846"/>
            <a:ext cx="12191999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381DDE-A127-487C-A444-364DC0533571}"/>
              </a:ext>
            </a:extLst>
          </p:cNvPr>
          <p:cNvSpPr/>
          <p:nvPr userDrawn="1"/>
        </p:nvSpPr>
        <p:spPr bwMode="auto">
          <a:xfrm>
            <a:off x="1" y="477519"/>
            <a:ext cx="12191999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3B29B1-384E-467C-B9B4-D38B37BB68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45088"/>
          <a:stretch/>
        </p:blipFill>
        <p:spPr>
          <a:xfrm>
            <a:off x="11012709" y="6312287"/>
            <a:ext cx="764674" cy="463233"/>
          </a:xfrm>
          <a:prstGeom prst="rect">
            <a:avLst/>
          </a:prstGeom>
          <a:effectLst>
            <a:outerShdw blurRad="266700" dist="25400" dir="2700000" algn="tl" rotWithShape="0">
              <a:schemeClr val="accent1">
                <a:alpha val="71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1207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458C3F3-071C-BA43-8216-FF7FCAA9F902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AD53C2-153C-0940-AF34-82BB7DE2D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0695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502D0-F6C0-544C-A364-8E4F38E260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7367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547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08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300"/>
        </a:spcAft>
        <a:buFont typeface="System Font Regular"/>
        <a:buChar char="–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001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fac.org/knowledge-gateway/preparing-future-ready-professionals/publications/educating-accountants-sustainable-future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hyperlink" Target="https://education.ifac.org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sv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sv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27.svg"/><Relationship Id="rId15" Type="http://schemas.openxmlformats.org/officeDocument/2006/relationships/image" Target="../media/image37.sv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svg"/><Relationship Id="rId1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svg"/><Relationship Id="rId7" Type="http://schemas.openxmlformats.org/officeDocument/2006/relationships/image" Target="../media/image43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11" Type="http://schemas.openxmlformats.org/officeDocument/2006/relationships/image" Target="../media/image47.svg"/><Relationship Id="rId5" Type="http://schemas.openxmlformats.org/officeDocument/2006/relationships/image" Target="../media/image41.sv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ECDF5-6240-48B5-ABA7-9C2F285112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1468" y="997219"/>
            <a:ext cx="11171251" cy="1679286"/>
          </a:xfrm>
        </p:spPr>
        <p:txBody>
          <a:bodyPr anchor="t" anchorCtr="0">
            <a:normAutofit fontScale="90000"/>
          </a:bodyPr>
          <a:lstStyle/>
          <a:p>
            <a:r>
              <a:rPr lang="en-US" dirty="0"/>
              <a:t>International Panel on Accountancy Education </a:t>
            </a:r>
            <a:br>
              <a:rPr lang="en-US" dirty="0"/>
            </a:br>
            <a:r>
              <a:rPr lang="en-US" sz="4400" b="0" dirty="0"/>
              <a:t>– Sustainability Reporting Project</a:t>
            </a:r>
            <a:endParaRPr lang="en-US" b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A0E24A-7B34-EA18-6F19-4DFC25BB1556}"/>
              </a:ext>
            </a:extLst>
          </p:cNvPr>
          <p:cNvSpPr txBox="1"/>
          <p:nvPr/>
        </p:nvSpPr>
        <p:spPr>
          <a:xfrm>
            <a:off x="6416842" y="4546563"/>
            <a:ext cx="6489032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March 20, 2024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Anne Marie Vitale – IPAE Chair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FFFFFF"/>
                </a:solidFill>
                <a:latin typeface="Arial"/>
                <a:cs typeface="Arial"/>
              </a:rPr>
              <a:t>Bruce Vivian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​ - Head of Accountancy Education</a:t>
            </a:r>
          </a:p>
        </p:txBody>
      </p:sp>
    </p:spTree>
    <p:extLst>
      <p:ext uri="{BB962C8B-B14F-4D97-AF65-F5344CB8AC3E}">
        <p14:creationId xmlns:p14="http://schemas.microsoft.com/office/powerpoint/2010/main" val="1462416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9DDD9-A7CE-D69B-DF07-58D0A4EB7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Major themes in revisions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A2C23F-4DD3-A130-4972-4DF1B79B9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CE64-21C3-754A-BF5C-48105CFA4CF9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8E032C-0E7F-9F42-44AF-D2D99CC36AFF}"/>
              </a:ext>
            </a:extLst>
          </p:cNvPr>
          <p:cNvSpPr txBox="1"/>
          <p:nvPr/>
        </p:nvSpPr>
        <p:spPr>
          <a:xfrm>
            <a:off x="838200" y="1524000"/>
            <a:ext cx="84538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Multi-disciplinary teams / working with 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Value chains, scenario analysis and systems thinking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New competence area for Assurance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Intellectual curiosity and adaptability</a:t>
            </a:r>
          </a:p>
        </p:txBody>
      </p:sp>
    </p:spTree>
    <p:extLst>
      <p:ext uri="{BB962C8B-B14F-4D97-AF65-F5344CB8AC3E}">
        <p14:creationId xmlns:p14="http://schemas.microsoft.com/office/powerpoint/2010/main" val="845025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7B967-354E-6457-0C7D-61DE25294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SRP Completed and Planned Output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A1F2F-AB08-B8AD-496B-710258D07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4CE64-21C3-754A-BF5C-48105CFA4CF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F6B19B1-BA74-5626-33BC-AB22028B2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261" y="1595867"/>
            <a:ext cx="3595171" cy="2013465"/>
          </a:xfrm>
          <a:prstGeom prst="rect">
            <a:avLst/>
          </a:prstGeom>
        </p:spPr>
      </p:pic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2BABE1B5-AA7E-A3ED-2AB6-0E3BF17C3E71}"/>
              </a:ext>
            </a:extLst>
          </p:cNvPr>
          <p:cNvSpPr txBox="1">
            <a:spLocks/>
          </p:cNvSpPr>
          <p:nvPr/>
        </p:nvSpPr>
        <p:spPr>
          <a:xfrm>
            <a:off x="8283329" y="2290219"/>
            <a:ext cx="3184913" cy="1310229"/>
          </a:xfrm>
          <a:prstGeom prst="rect">
            <a:avLst/>
          </a:prstGeom>
          <a:solidFill>
            <a:srgbClr val="F2F2F2">
              <a:alpha val="87059"/>
            </a:srgbClr>
          </a:solidFill>
          <a:ln w="57150">
            <a:solidFill>
              <a:srgbClr val="00A3A6"/>
            </a:solidFill>
            <a:prstDash val="sysDash"/>
          </a:ln>
        </p:spPr>
        <p:txBody>
          <a:bodyPr vert="horz" lIns="0" tIns="0" rIns="0" bIns="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8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Font typeface="System Font Regular"/>
              <a:buChar char="–"/>
              <a:tabLst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00A3A6"/>
                </a:solidFill>
              </a:rPr>
              <a:t>Placemat with information gathering framework </a:t>
            </a:r>
          </a:p>
          <a:p>
            <a:pPr marL="174625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00A3A6"/>
                </a:solidFill>
              </a:rPr>
              <a:t>and findings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C2216F28-A530-6629-3447-0231FF5CBD2E}"/>
              </a:ext>
            </a:extLst>
          </p:cNvPr>
          <p:cNvSpPr txBox="1">
            <a:spLocks/>
          </p:cNvSpPr>
          <p:nvPr/>
        </p:nvSpPr>
        <p:spPr>
          <a:xfrm>
            <a:off x="8283328" y="1635104"/>
            <a:ext cx="3184914" cy="519698"/>
          </a:xfrm>
          <a:prstGeom prst="rect">
            <a:avLst/>
          </a:prstGeom>
          <a:solidFill>
            <a:srgbClr val="00A3A6">
              <a:alpha val="67843"/>
            </a:srgbClr>
          </a:solidFill>
          <a:ln w="57150">
            <a:solidFill>
              <a:schemeClr val="bg1"/>
            </a:solidFill>
            <a:prstDash val="sysDash"/>
          </a:ln>
        </p:spPr>
        <p:txBody>
          <a:bodyPr vert="horz" lIns="0" tIns="0" rIns="0" bIns="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8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Font typeface="System Font Regular"/>
              <a:buChar char="–"/>
              <a:tabLst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In production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C287EE-03FC-AD11-E59D-53B4BE3F8A23}"/>
              </a:ext>
            </a:extLst>
          </p:cNvPr>
          <p:cNvSpPr/>
          <p:nvPr/>
        </p:nvSpPr>
        <p:spPr>
          <a:xfrm>
            <a:off x="8283328" y="3818731"/>
            <a:ext cx="3184913" cy="2244332"/>
          </a:xfrm>
          <a:prstGeom prst="rect">
            <a:avLst/>
          </a:prstGeom>
          <a:solidFill>
            <a:srgbClr val="00A3A6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b="1" dirty="0"/>
              <a:t>Next steps</a:t>
            </a:r>
            <a:br>
              <a:rPr lang="en-US" sz="2000" b="1" dirty="0"/>
            </a:br>
            <a:endParaRPr lang="en-US" sz="105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/>
              <a:t>IES exposure draft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/>
              <a:t>Non-authoritative guidance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/>
              <a:t>Other thought leadership</a:t>
            </a:r>
          </a:p>
        </p:txBody>
      </p:sp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13E7C8E0-4519-8329-4462-40C3251CF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7579" y="1595867"/>
            <a:ext cx="3494203" cy="44671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C453D2-E793-295B-6194-8A79C6B97C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262" y="3722642"/>
            <a:ext cx="3595172" cy="234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560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E6B18-A0B4-B0BB-B1CE-0170C1068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for collaboration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0AD1B5-E1B4-31DA-D07C-DECA9C9E7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CE64-21C3-754A-BF5C-48105CFA4CF9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A48A37F-8CA0-1B1D-D2EE-D162198A605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6280150" y="1777552"/>
            <a:ext cx="5073650" cy="330289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993689C-53B5-9FB4-21C7-45DAD19381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7363111"/>
              </p:ext>
            </p:extLst>
          </p:nvPr>
        </p:nvGraphicFramePr>
        <p:xfrm>
          <a:off x="838200" y="1846663"/>
          <a:ext cx="4985488" cy="3384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8971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E115F-9410-2D11-90E8-D755DAA88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90C73-73A2-60B4-D883-55D2AF083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Font typeface="Arial" panose="020B0604020202020204" pitchFamily="34" charset="0"/>
              <a:buChar char="•"/>
            </a:pPr>
            <a:r>
              <a:rPr lang="en-US" sz="2400" b="0" i="0" dirty="0">
                <a:effectLst/>
                <a:latin typeface="Aptos" panose="020B0004020202020204" pitchFamily="34" charset="0"/>
              </a:rPr>
              <a:t>Background to the project</a:t>
            </a:r>
          </a:p>
          <a:p>
            <a:pPr algn="l" rtl="0">
              <a:buFont typeface="Arial" panose="020B0604020202020204" pitchFamily="34" charset="0"/>
              <a:buChar char="•"/>
            </a:pPr>
            <a:r>
              <a:rPr lang="en-US" sz="2400" b="0" i="0" dirty="0">
                <a:effectLst/>
                <a:latin typeface="Aptos" panose="020B0004020202020204" pitchFamily="34" charset="0"/>
              </a:rPr>
              <a:t>Information gathering</a:t>
            </a:r>
          </a:p>
          <a:p>
            <a:pPr algn="l" rtl="0">
              <a:buFont typeface="Arial" panose="020B0604020202020204" pitchFamily="34" charset="0"/>
              <a:buChar char="•"/>
            </a:pPr>
            <a:r>
              <a:rPr lang="en-US" sz="2400" dirty="0">
                <a:latin typeface="Aptos" panose="020B0004020202020204" pitchFamily="34" charset="0"/>
              </a:rPr>
              <a:t>Approach to revisions</a:t>
            </a:r>
            <a:endParaRPr lang="en-US" sz="2400" b="0" i="0" dirty="0">
              <a:effectLst/>
              <a:latin typeface="Aptos" panose="020B00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Aptos" panose="020B0004020202020204" pitchFamily="34" charset="0"/>
              </a:rPr>
              <a:t>Ethical considerations</a:t>
            </a:r>
          </a:p>
          <a:p>
            <a:pPr algn="l" rtl="0">
              <a:buFont typeface="Arial" panose="020B0604020202020204" pitchFamily="34" charset="0"/>
              <a:buChar char="•"/>
            </a:pPr>
            <a:r>
              <a:rPr lang="en-US" sz="2400" b="0" i="0" dirty="0">
                <a:effectLst/>
                <a:latin typeface="Aptos" panose="020B0004020202020204" pitchFamily="34" charset="0"/>
              </a:rPr>
              <a:t>Next steps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Aptos" panose="020B0004020202020204" pitchFamily="34" charset="0"/>
              </a:rPr>
              <a:t>Future IPAE/IESBA collaboration opportunities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714124-14BD-A15C-400A-926099556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CE64-21C3-754A-BF5C-48105CFA4CF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28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3F81D-9841-4891-B20E-F9CB54584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International Education Standards (IESs)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D3B634-06F0-4CE5-B092-0CBF10C03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8A4CE64-21C3-754A-BF5C-48105CFA4CF9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889A91-EDDA-A09B-0DA2-AA98173194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6798" r="2703"/>
          <a:stretch/>
        </p:blipFill>
        <p:spPr>
          <a:xfrm>
            <a:off x="5866362" y="4612553"/>
            <a:ext cx="5026228" cy="153275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DBDB245-89BE-20A0-ACAB-E0BFCF07AA53}"/>
              </a:ext>
            </a:extLst>
          </p:cNvPr>
          <p:cNvSpPr/>
          <p:nvPr/>
        </p:nvSpPr>
        <p:spPr>
          <a:xfrm>
            <a:off x="5866361" y="1850603"/>
            <a:ext cx="5026228" cy="659540"/>
          </a:xfrm>
          <a:prstGeom prst="rect">
            <a:avLst/>
          </a:prstGeom>
          <a:solidFill>
            <a:srgbClr val="0B549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 global baseline for accountancy education for IFAC member organizations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298FFE3-AFDB-FDD5-1A90-9BB7CBE11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465" y="1836704"/>
            <a:ext cx="4560198" cy="4308601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3" name="Wave 12">
            <a:extLst>
              <a:ext uri="{FF2B5EF4-FFF2-40B4-BE49-F238E27FC236}">
                <a16:creationId xmlns:a16="http://schemas.microsoft.com/office/drawing/2014/main" id="{58B4D5A9-AAA7-F677-086E-8D8292E2F91A}"/>
              </a:ext>
            </a:extLst>
          </p:cNvPr>
          <p:cNvSpPr/>
          <p:nvPr/>
        </p:nvSpPr>
        <p:spPr>
          <a:xfrm>
            <a:off x="556426" y="1572009"/>
            <a:ext cx="934682" cy="529389"/>
          </a:xfrm>
          <a:prstGeom prst="wav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IPD</a:t>
            </a:r>
          </a:p>
        </p:txBody>
      </p:sp>
      <p:sp>
        <p:nvSpPr>
          <p:cNvPr id="14" name="Wave 13">
            <a:extLst>
              <a:ext uri="{FF2B5EF4-FFF2-40B4-BE49-F238E27FC236}">
                <a16:creationId xmlns:a16="http://schemas.microsoft.com/office/drawing/2014/main" id="{C0F8457F-C289-77F8-8495-43241C07A634}"/>
              </a:ext>
            </a:extLst>
          </p:cNvPr>
          <p:cNvSpPr/>
          <p:nvPr/>
        </p:nvSpPr>
        <p:spPr>
          <a:xfrm>
            <a:off x="5730856" y="4347858"/>
            <a:ext cx="934682" cy="529389"/>
          </a:xfrm>
          <a:prstGeom prst="wav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CPD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0521755-9F5D-20F6-D258-5D128D0B4BD8}"/>
              </a:ext>
            </a:extLst>
          </p:cNvPr>
          <p:cNvSpPr/>
          <p:nvPr/>
        </p:nvSpPr>
        <p:spPr>
          <a:xfrm>
            <a:off x="5866361" y="2590457"/>
            <a:ext cx="5026228" cy="978686"/>
          </a:xfrm>
          <a:prstGeom prst="rect">
            <a:avLst/>
          </a:prstGeom>
          <a:solidFill>
            <a:srgbClr val="0B549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In addition, IESs may be helpful to educational organizations, employers, regulators, government authorities, and any other stakeholders who support the learning and development of aspiring professional accountants.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5F5E159-4E28-D0B2-C6B5-0BA591F3FFBF}"/>
              </a:ext>
            </a:extLst>
          </p:cNvPr>
          <p:cNvSpPr txBox="1"/>
          <p:nvPr/>
        </p:nvSpPr>
        <p:spPr>
          <a:xfrm>
            <a:off x="7034465" y="3749649"/>
            <a:ext cx="31201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https://education.ifac.org/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8" name="Graphic 17" descr="Link with solid fill">
            <a:extLst>
              <a:ext uri="{FF2B5EF4-FFF2-40B4-BE49-F238E27FC236}">
                <a16:creationId xmlns:a16="http://schemas.microsoft.com/office/drawing/2014/main" id="{E1CBBF29-BE39-76C4-14FA-7369BAFACC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21935" y="3550546"/>
            <a:ext cx="732844" cy="73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96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FA09D-18FE-2CCF-1A26-509D1E2C2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Ethics in the IESs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680A11-0382-318A-3C25-0173F044A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Sustainability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B1DD47-8377-405D-1883-A866930DF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CE64-21C3-754A-BF5C-48105CFA4CF9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F4B9CF1-F904-1814-B27F-AC481A34ECED}"/>
              </a:ext>
            </a:extLst>
          </p:cNvPr>
          <p:cNvGrpSpPr/>
          <p:nvPr/>
        </p:nvGrpSpPr>
        <p:grpSpPr>
          <a:xfrm>
            <a:off x="838200" y="1638685"/>
            <a:ext cx="3557016" cy="1528008"/>
            <a:chOff x="7997316" y="3154289"/>
            <a:chExt cx="3557016" cy="152800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CE31755-5D76-FCDD-6773-AA8B138CA2F8}"/>
                </a:ext>
              </a:extLst>
            </p:cNvPr>
            <p:cNvSpPr/>
            <p:nvPr/>
          </p:nvSpPr>
          <p:spPr>
            <a:xfrm>
              <a:off x="7997316" y="3154289"/>
              <a:ext cx="3557016" cy="1528008"/>
            </a:xfrm>
            <a:prstGeom prst="roundRect">
              <a:avLst/>
            </a:prstGeom>
            <a:solidFill>
              <a:schemeClr val="accent5"/>
            </a:solidFill>
            <a:ln w="5715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numCol="2" rtlCol="0" anchor="t"/>
            <a:lstStyle/>
            <a:p>
              <a:pPr marL="576263" algn="r"/>
              <a:endParaRPr lang="en-US" dirty="0">
                <a:solidFill>
                  <a:srgbClr val="00A3A6"/>
                </a:solidFill>
              </a:endParaRPr>
            </a:p>
          </p:txBody>
        </p:sp>
        <p:pic>
          <p:nvPicPr>
            <p:cNvPr id="11" name="Graphic 10" descr="Research with solid fill">
              <a:extLst>
                <a:ext uri="{FF2B5EF4-FFF2-40B4-BE49-F238E27FC236}">
                  <a16:creationId xmlns:a16="http://schemas.microsoft.com/office/drawing/2014/main" id="{9F198322-8E4C-6F58-6151-DF8A87AF79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130891" y="3331997"/>
              <a:ext cx="1170257" cy="1170257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F4D4EB7-5368-2B0A-F4E6-F566DEF60B25}"/>
                </a:ext>
              </a:extLst>
            </p:cNvPr>
            <p:cNvSpPr txBox="1"/>
            <p:nvPr/>
          </p:nvSpPr>
          <p:spPr>
            <a:xfrm>
              <a:off x="9107928" y="3319726"/>
              <a:ext cx="21982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j-lt"/>
                </a:rPr>
                <a:t>Is sustainability already implicit in the learning outcome?</a:t>
              </a:r>
            </a:p>
          </p:txBody>
        </p:sp>
      </p:grp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15E65A7-4FCD-4B47-7E15-9EABA488370D}"/>
              </a:ext>
            </a:extLst>
          </p:cNvPr>
          <p:cNvSpPr/>
          <p:nvPr/>
        </p:nvSpPr>
        <p:spPr>
          <a:xfrm>
            <a:off x="838200" y="3787721"/>
            <a:ext cx="3557016" cy="1020726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0C492C-0289-9862-A7F3-DE87FE8EF275}"/>
              </a:ext>
            </a:extLst>
          </p:cNvPr>
          <p:cNvSpPr txBox="1"/>
          <p:nvPr/>
        </p:nvSpPr>
        <p:spPr>
          <a:xfrm>
            <a:off x="1467293" y="3986541"/>
            <a:ext cx="2927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Yes, for most ethical learning outcomes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732FA25-FCF1-A3EB-E270-6BDDE2EB644F}"/>
              </a:ext>
            </a:extLst>
          </p:cNvPr>
          <p:cNvSpPr/>
          <p:nvPr/>
        </p:nvSpPr>
        <p:spPr>
          <a:xfrm>
            <a:off x="4778613" y="2710355"/>
            <a:ext cx="6339880" cy="2903948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31DE27-2481-83AB-7F6C-A0843B4013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4765" y="580113"/>
            <a:ext cx="1494512" cy="182257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3DD9AC1-6938-C6D9-C461-BF1430C8E69C}"/>
              </a:ext>
            </a:extLst>
          </p:cNvPr>
          <p:cNvSpPr txBox="1"/>
          <p:nvPr/>
        </p:nvSpPr>
        <p:spPr>
          <a:xfrm>
            <a:off x="5143596" y="3038944"/>
            <a:ext cx="62102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j-lt"/>
              </a:rPr>
              <a:t>Minor updates proposed to emphasize: </a:t>
            </a:r>
          </a:p>
          <a:p>
            <a:endParaRPr lang="en-US" sz="20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+mj-lt"/>
              </a:rPr>
              <a:t>Working with others and experts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+mj-lt"/>
              </a:rPr>
              <a:t>Considering bias in reporting and other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+mj-lt"/>
              </a:rPr>
              <a:t>Focus on application of ethical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" name="Graphic 19" descr="Checkbox Checked with solid fill">
            <a:extLst>
              <a:ext uri="{FF2B5EF4-FFF2-40B4-BE49-F238E27FC236}">
                <a16:creationId xmlns:a16="http://schemas.microsoft.com/office/drawing/2014/main" id="{29D78359-FA0D-8CE8-52AA-7FC9ACD8D4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3422" y="3840884"/>
            <a:ext cx="914400" cy="914400"/>
          </a:xfrm>
          <a:prstGeom prst="rect">
            <a:avLst/>
          </a:prstGeom>
        </p:spPr>
      </p:pic>
      <p:pic>
        <p:nvPicPr>
          <p:cNvPr id="23" name="Graphic 22" descr="Arrow: Straight with solid fill">
            <a:extLst>
              <a:ext uri="{FF2B5EF4-FFF2-40B4-BE49-F238E27FC236}">
                <a16:creationId xmlns:a16="http://schemas.microsoft.com/office/drawing/2014/main" id="{5C2D290A-6D26-1912-307F-92E49B07A4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2133517" y="2927431"/>
            <a:ext cx="914400" cy="914400"/>
          </a:xfrm>
          <a:prstGeom prst="rect">
            <a:avLst/>
          </a:prstGeom>
        </p:spPr>
      </p:pic>
      <p:pic>
        <p:nvPicPr>
          <p:cNvPr id="25" name="Graphic 24" descr="Arrow: Slight curve with solid fill">
            <a:extLst>
              <a:ext uri="{FF2B5EF4-FFF2-40B4-BE49-F238E27FC236}">
                <a16:creationId xmlns:a16="http://schemas.microsoft.com/office/drawing/2014/main" id="{CFD10E5E-CE37-BD70-2B9E-C77C5DBD76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38016" y="463287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1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3F81D-9841-4891-B20E-F9CB54584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Sustainability Reporting Project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9B429F-2C53-489F-B3BC-A0664A900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Wingdings" panose="05000000000000000000" pitchFamily="2" charset="2"/>
              <a:buChar char="q"/>
            </a:pPr>
            <a:r>
              <a:rPr lang="en-US" sz="2400" dirty="0"/>
              <a:t>Focused on professional competence needed by professional accountants to enable them to perform a role as part of sustainability-related reporting and/or related assurance services, including:</a:t>
            </a:r>
          </a:p>
          <a:p>
            <a:pPr marL="793750" lvl="1" indent="-514350">
              <a:buFont typeface="Wingdings" panose="05000000000000000000" pitchFamily="2" charset="2"/>
              <a:buChar char="q"/>
            </a:pPr>
            <a:r>
              <a:rPr lang="en-US" sz="2000" dirty="0"/>
              <a:t>Technical competence</a:t>
            </a:r>
          </a:p>
          <a:p>
            <a:pPr marL="793750" lvl="1" indent="-514350">
              <a:buFont typeface="Wingdings" panose="05000000000000000000" pitchFamily="2" charset="2"/>
              <a:buChar char="q"/>
            </a:pPr>
            <a:r>
              <a:rPr lang="en-US" sz="2000" dirty="0"/>
              <a:t>Professional skills</a:t>
            </a:r>
          </a:p>
          <a:p>
            <a:pPr marL="793750" lvl="1" indent="-514350">
              <a:buFont typeface="Wingdings" panose="05000000000000000000" pitchFamily="2" charset="2"/>
              <a:buChar char="q"/>
            </a:pPr>
            <a:r>
              <a:rPr lang="en-US" sz="2000" dirty="0"/>
              <a:t>Professional values, ethics and attitudes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D3B634-06F0-4CE5-B092-0CBF10C03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8A4CE64-21C3-754A-BF5C-48105CFA4CF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053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6393-2C26-15C4-BBF2-E125D8B1E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themes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26943F-CDB9-313D-A06C-8A956C42CD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085D56-97D5-60C7-0549-103701773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CE64-21C3-754A-BF5C-48105CFA4CF9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B61E3B4-83FD-C28F-284B-668A814AE452}"/>
              </a:ext>
            </a:extLst>
          </p:cNvPr>
          <p:cNvSpPr/>
          <p:nvPr/>
        </p:nvSpPr>
        <p:spPr>
          <a:xfrm>
            <a:off x="690664" y="1583710"/>
            <a:ext cx="10844044" cy="816435"/>
          </a:xfrm>
          <a:prstGeom prst="roundRect">
            <a:avLst/>
          </a:prstGeom>
          <a:solidFill>
            <a:srgbClr val="08386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339019F-8470-4F25-3594-441685DAE2E0}"/>
              </a:ext>
            </a:extLst>
          </p:cNvPr>
          <p:cNvSpPr txBox="1">
            <a:spLocks/>
          </p:cNvSpPr>
          <p:nvPr/>
        </p:nvSpPr>
        <p:spPr>
          <a:xfrm>
            <a:off x="838200" y="1803303"/>
            <a:ext cx="5074328" cy="51674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8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Font typeface="System Font Regular"/>
              <a:buChar char="–"/>
              <a:tabLst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800" b="1"/>
              <a:t>What hasn’t changed?</a:t>
            </a:r>
            <a:endParaRPr lang="en-US" sz="28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41A174A-075B-5F2E-4E27-116D11838F67}"/>
              </a:ext>
            </a:extLst>
          </p:cNvPr>
          <p:cNvSpPr txBox="1">
            <a:spLocks/>
          </p:cNvSpPr>
          <p:nvPr/>
        </p:nvSpPr>
        <p:spPr>
          <a:xfrm>
            <a:off x="6812200" y="1808954"/>
            <a:ext cx="5074328" cy="51674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8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Font typeface="System Font Regular"/>
              <a:buChar char="–"/>
              <a:tabLst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800" b="1" dirty="0"/>
              <a:t>What’s new?</a:t>
            </a:r>
          </a:p>
        </p:txBody>
      </p:sp>
      <p:pic>
        <p:nvPicPr>
          <p:cNvPr id="8" name="Graphic 7" descr="Chevron arrows with solid fill">
            <a:extLst>
              <a:ext uri="{FF2B5EF4-FFF2-40B4-BE49-F238E27FC236}">
                <a16:creationId xmlns:a16="http://schemas.microsoft.com/office/drawing/2014/main" id="{13A7FA76-2793-13D9-C107-F49853FDA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03715" y="1510743"/>
            <a:ext cx="914400" cy="9144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FFEB687-8464-CF51-9E4A-50796A08F560}"/>
              </a:ext>
            </a:extLst>
          </p:cNvPr>
          <p:cNvSpPr/>
          <p:nvPr/>
        </p:nvSpPr>
        <p:spPr>
          <a:xfrm>
            <a:off x="3020343" y="2660666"/>
            <a:ext cx="5681135" cy="555661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83862"/>
                </a:solidFill>
              </a:rPr>
              <a:t>Technical expertise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EDE9DF9-413A-CE6B-7E7F-C52D915A5CC9}"/>
              </a:ext>
            </a:extLst>
          </p:cNvPr>
          <p:cNvSpPr/>
          <p:nvPr/>
        </p:nvSpPr>
        <p:spPr>
          <a:xfrm>
            <a:off x="3020346" y="3326856"/>
            <a:ext cx="5681135" cy="555661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83862"/>
                </a:solidFill>
              </a:rPr>
              <a:t>Business acumen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EBC9816-A85E-CDA4-1731-BD1907D4CA90}"/>
              </a:ext>
            </a:extLst>
          </p:cNvPr>
          <p:cNvSpPr/>
          <p:nvPr/>
        </p:nvSpPr>
        <p:spPr>
          <a:xfrm>
            <a:off x="3020345" y="3999562"/>
            <a:ext cx="5681135" cy="555661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83862"/>
                </a:solidFill>
              </a:rPr>
              <a:t>Behavioral competence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13E53CD-BD43-0ADF-3044-4B92420576EB}"/>
              </a:ext>
            </a:extLst>
          </p:cNvPr>
          <p:cNvSpPr/>
          <p:nvPr/>
        </p:nvSpPr>
        <p:spPr>
          <a:xfrm>
            <a:off x="3020344" y="4672268"/>
            <a:ext cx="5681135" cy="555661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83862"/>
                </a:solidFill>
              </a:rPr>
              <a:t>Ethics and professional values</a:t>
            </a:r>
          </a:p>
        </p:txBody>
      </p:sp>
    </p:spTree>
    <p:extLst>
      <p:ext uri="{BB962C8B-B14F-4D97-AF65-F5344CB8AC3E}">
        <p14:creationId xmlns:p14="http://schemas.microsoft.com/office/powerpoint/2010/main" val="3230685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AF286BDF-37E7-E18B-BC93-00545C953CD8}"/>
              </a:ext>
            </a:extLst>
          </p:cNvPr>
          <p:cNvGrpSpPr/>
          <p:nvPr/>
        </p:nvGrpSpPr>
        <p:grpSpPr>
          <a:xfrm>
            <a:off x="690664" y="1457578"/>
            <a:ext cx="11195864" cy="914400"/>
            <a:chOff x="690664" y="1510743"/>
            <a:chExt cx="11195864" cy="914400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6AF8424-D208-92DA-EC89-AF9B4533F864}"/>
                </a:ext>
              </a:extLst>
            </p:cNvPr>
            <p:cNvSpPr/>
            <p:nvPr/>
          </p:nvSpPr>
          <p:spPr>
            <a:xfrm>
              <a:off x="690664" y="1583710"/>
              <a:ext cx="10844044" cy="816435"/>
            </a:xfrm>
            <a:prstGeom prst="roundRect">
              <a:avLst/>
            </a:prstGeom>
            <a:solidFill>
              <a:srgbClr val="08386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E5481C05-5C76-713A-5673-29C4F5273AAF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1803303"/>
              <a:ext cx="5074328" cy="516741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508000" indent="-2286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300"/>
                </a:spcAft>
                <a:buFont typeface="System Font Regular"/>
                <a:buChar char="–"/>
                <a:tabLst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8001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/>
                <a:defRPr sz="18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2800" b="1" dirty="0"/>
                <a:t>What hasn’t changed?</a:t>
              </a: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6ADFAF2D-89F9-CA95-971A-802DE42630C7}"/>
                </a:ext>
              </a:extLst>
            </p:cNvPr>
            <p:cNvSpPr txBox="1">
              <a:spLocks/>
            </p:cNvSpPr>
            <p:nvPr/>
          </p:nvSpPr>
          <p:spPr>
            <a:xfrm>
              <a:off x="6812200" y="1808954"/>
              <a:ext cx="5074328" cy="516741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508000" indent="-2286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300"/>
                </a:spcAft>
                <a:buFont typeface="System Font Regular"/>
                <a:buChar char="–"/>
                <a:tabLst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8001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/>
                <a:defRPr sz="18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2800" b="1" dirty="0"/>
                <a:t>What’s new?</a:t>
              </a:r>
            </a:p>
          </p:txBody>
        </p:sp>
        <p:pic>
          <p:nvPicPr>
            <p:cNvPr id="17" name="Graphic 16" descr="Chevron arrows with solid fill">
              <a:extLst>
                <a:ext uri="{FF2B5EF4-FFF2-40B4-BE49-F238E27FC236}">
                  <a16:creationId xmlns:a16="http://schemas.microsoft.com/office/drawing/2014/main" id="{66E3F337-76AC-2FE0-6E01-53F7BFDAB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403715" y="1510743"/>
              <a:ext cx="914400" cy="914400"/>
            </a:xfrm>
            <a:prstGeom prst="rect">
              <a:avLst/>
            </a:prstGeom>
          </p:spPr>
        </p:pic>
      </p:grpSp>
      <p:sp>
        <p:nvSpPr>
          <p:cNvPr id="13" name="Title 12">
            <a:extLst>
              <a:ext uri="{FF2B5EF4-FFF2-40B4-BE49-F238E27FC236}">
                <a16:creationId xmlns:a16="http://schemas.microsoft.com/office/drawing/2014/main" id="{843E71F5-E3DC-443D-AFCE-F1B340049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Ethics considerations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C22535-1F18-4E7E-991B-DD5FFD032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4CE64-21C3-754A-BF5C-48105CFA4CF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72DB76E-C2F4-D709-AF45-5050848E1056}"/>
              </a:ext>
            </a:extLst>
          </p:cNvPr>
          <p:cNvGrpSpPr/>
          <p:nvPr/>
        </p:nvGrpSpPr>
        <p:grpSpPr>
          <a:xfrm>
            <a:off x="838200" y="3531674"/>
            <a:ext cx="4071025" cy="936813"/>
            <a:chOff x="752273" y="5845605"/>
            <a:chExt cx="4071025" cy="936813"/>
          </a:xfrm>
        </p:grpSpPr>
        <p:pic>
          <p:nvPicPr>
            <p:cNvPr id="6" name="Graphic 5" descr="Home with solid fill">
              <a:extLst>
                <a:ext uri="{FF2B5EF4-FFF2-40B4-BE49-F238E27FC236}">
                  <a16:creationId xmlns:a16="http://schemas.microsoft.com/office/drawing/2014/main" id="{F3CD260D-794E-A3A3-69D8-FD8041BA4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25230" y="5845605"/>
              <a:ext cx="914400" cy="9144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5A54E7D-97AF-0679-3BB4-E9484D2A7EC4}"/>
                </a:ext>
              </a:extLst>
            </p:cNvPr>
            <p:cNvSpPr txBox="1"/>
            <p:nvPr/>
          </p:nvSpPr>
          <p:spPr>
            <a:xfrm>
              <a:off x="1739630" y="6002053"/>
              <a:ext cx="30836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Professional competence and due care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B948941-CE68-D583-6234-C5FDBEC2A17A}"/>
                </a:ext>
              </a:extLst>
            </p:cNvPr>
            <p:cNvSpPr/>
            <p:nvPr/>
          </p:nvSpPr>
          <p:spPr>
            <a:xfrm>
              <a:off x="752273" y="5868018"/>
              <a:ext cx="4071025" cy="91440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EE4C5E4-42C4-295B-0EFB-1664A604C810}"/>
              </a:ext>
            </a:extLst>
          </p:cNvPr>
          <p:cNvGrpSpPr/>
          <p:nvPr/>
        </p:nvGrpSpPr>
        <p:grpSpPr>
          <a:xfrm>
            <a:off x="838200" y="4652346"/>
            <a:ext cx="4071025" cy="933963"/>
            <a:chOff x="752273" y="5868018"/>
            <a:chExt cx="4071025" cy="93396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B462269-74B2-6F8E-455A-98FE94E8D633}"/>
                </a:ext>
              </a:extLst>
            </p:cNvPr>
            <p:cNvSpPr txBox="1"/>
            <p:nvPr/>
          </p:nvSpPr>
          <p:spPr>
            <a:xfrm>
              <a:off x="1739630" y="5878651"/>
              <a:ext cx="30836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Inquiring mindset professional skepticism and judgment</a:t>
              </a: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0C16A9BC-D4D7-2298-41E8-9D1EA24EC0FC}"/>
                </a:ext>
              </a:extLst>
            </p:cNvPr>
            <p:cNvSpPr/>
            <p:nvPr/>
          </p:nvSpPr>
          <p:spPr>
            <a:xfrm>
              <a:off x="752273" y="5868018"/>
              <a:ext cx="4071025" cy="91440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135EB23-DD99-DE15-C569-8516D8CCACB9}"/>
              </a:ext>
            </a:extLst>
          </p:cNvPr>
          <p:cNvGrpSpPr/>
          <p:nvPr/>
        </p:nvGrpSpPr>
        <p:grpSpPr>
          <a:xfrm>
            <a:off x="838200" y="2501816"/>
            <a:ext cx="4071025" cy="914400"/>
            <a:chOff x="752273" y="5868018"/>
            <a:chExt cx="4071025" cy="91440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85420FD-7EBD-C27E-5F81-C653C03B38EB}"/>
                </a:ext>
              </a:extLst>
            </p:cNvPr>
            <p:cNvSpPr txBox="1"/>
            <p:nvPr/>
          </p:nvSpPr>
          <p:spPr>
            <a:xfrm>
              <a:off x="1739630" y="6002053"/>
              <a:ext cx="30836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rgbClr val="FFFFFF"/>
                  </a:solidFill>
                  <a:latin typeface="Arial" panose="020B0604020202020204"/>
                </a:rPr>
                <a:t>Strong ethical framework as a foundation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1B23C75-44CB-9E46-FE55-D01A8F0A1642}"/>
                </a:ext>
              </a:extLst>
            </p:cNvPr>
            <p:cNvSpPr/>
            <p:nvPr/>
          </p:nvSpPr>
          <p:spPr>
            <a:xfrm>
              <a:off x="752273" y="5868018"/>
              <a:ext cx="4071025" cy="91440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pic>
        <p:nvPicPr>
          <p:cNvPr id="31" name="Graphic 30" descr="Storytelling with solid fill">
            <a:extLst>
              <a:ext uri="{FF2B5EF4-FFF2-40B4-BE49-F238E27FC236}">
                <a16:creationId xmlns:a16="http://schemas.microsoft.com/office/drawing/2014/main" id="{A7D5F483-545B-24C7-20CA-28EB5CD67B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0139" y="2560130"/>
            <a:ext cx="816435" cy="816435"/>
          </a:xfrm>
          <a:prstGeom prst="rect">
            <a:avLst/>
          </a:prstGeom>
        </p:spPr>
      </p:pic>
      <p:pic>
        <p:nvPicPr>
          <p:cNvPr id="33" name="Graphic 32" descr="Thought with solid fill">
            <a:extLst>
              <a:ext uri="{FF2B5EF4-FFF2-40B4-BE49-F238E27FC236}">
                <a16:creationId xmlns:a16="http://schemas.microsoft.com/office/drawing/2014/main" id="{2B206B6B-2496-6154-362B-60E6F88D26B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7188" y="4719853"/>
            <a:ext cx="779386" cy="779386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F82DC661-EBBE-264F-836E-152497EC123F}"/>
              </a:ext>
            </a:extLst>
          </p:cNvPr>
          <p:cNvGrpSpPr/>
          <p:nvPr/>
        </p:nvGrpSpPr>
        <p:grpSpPr>
          <a:xfrm>
            <a:off x="6794472" y="2501816"/>
            <a:ext cx="4113244" cy="914400"/>
            <a:chOff x="752273" y="5868018"/>
            <a:chExt cx="4113244" cy="91440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0D7FD8F-5CD9-A36E-EC5F-01EC74AB11CA}"/>
                </a:ext>
              </a:extLst>
            </p:cNvPr>
            <p:cNvSpPr txBox="1"/>
            <p:nvPr/>
          </p:nvSpPr>
          <p:spPr>
            <a:xfrm>
              <a:off x="1781849" y="6125455"/>
              <a:ext cx="30836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Proposed IESBA revisions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D881BB7-E4DF-719A-1597-81F7467BC1E6}"/>
                </a:ext>
              </a:extLst>
            </p:cNvPr>
            <p:cNvSpPr/>
            <p:nvPr/>
          </p:nvSpPr>
          <p:spPr>
            <a:xfrm>
              <a:off x="752273" y="5868018"/>
              <a:ext cx="4071025" cy="91440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B4651A8-FFBA-E106-BF76-7C116B036A73}"/>
              </a:ext>
            </a:extLst>
          </p:cNvPr>
          <p:cNvGrpSpPr/>
          <p:nvPr/>
        </p:nvGrpSpPr>
        <p:grpSpPr>
          <a:xfrm>
            <a:off x="6794472" y="3531674"/>
            <a:ext cx="4113244" cy="936813"/>
            <a:chOff x="752273" y="5868018"/>
            <a:chExt cx="4113244" cy="936813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E9F0CD3-D04D-90CB-AD72-0646E50DFFFA}"/>
                </a:ext>
              </a:extLst>
            </p:cNvPr>
            <p:cNvSpPr txBox="1"/>
            <p:nvPr/>
          </p:nvSpPr>
          <p:spPr>
            <a:xfrm>
              <a:off x="1781849" y="5881501"/>
              <a:ext cx="30836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rgbClr val="FFFFFF"/>
                  </a:solidFill>
                  <a:latin typeface="Arial" panose="020B0604020202020204"/>
                </a:rPr>
                <a:t>Increased threats from w</a:t>
              </a: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orking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with others and experts </a:t>
              </a: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770D0158-6125-851D-A144-8F2731F715B0}"/>
                </a:ext>
              </a:extLst>
            </p:cNvPr>
            <p:cNvSpPr/>
            <p:nvPr/>
          </p:nvSpPr>
          <p:spPr>
            <a:xfrm>
              <a:off x="752273" y="5868018"/>
              <a:ext cx="4071025" cy="91440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EA81720-FDC4-6A61-71AE-588C07457FB6}"/>
              </a:ext>
            </a:extLst>
          </p:cNvPr>
          <p:cNvGrpSpPr/>
          <p:nvPr/>
        </p:nvGrpSpPr>
        <p:grpSpPr>
          <a:xfrm>
            <a:off x="6794472" y="4587843"/>
            <a:ext cx="4095516" cy="939346"/>
            <a:chOff x="752273" y="5868018"/>
            <a:chExt cx="4095516" cy="939346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86E52EF-ED06-1B35-F296-57E52D62D168}"/>
                </a:ext>
              </a:extLst>
            </p:cNvPr>
            <p:cNvSpPr txBox="1"/>
            <p:nvPr/>
          </p:nvSpPr>
          <p:spPr>
            <a:xfrm>
              <a:off x="1764121" y="5884034"/>
              <a:ext cx="30836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rgbClr val="FFFFFF"/>
                  </a:solidFill>
                  <a:latin typeface="Arial" panose="020B0604020202020204"/>
                </a:rPr>
                <a:t>Sustainability specific reporting and assurance risks and bias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EF33AE9F-7573-262D-7E77-44B7EB588893}"/>
                </a:ext>
              </a:extLst>
            </p:cNvPr>
            <p:cNvSpPr/>
            <p:nvPr/>
          </p:nvSpPr>
          <p:spPr>
            <a:xfrm>
              <a:off x="752273" y="5868018"/>
              <a:ext cx="4071025" cy="91440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pic>
        <p:nvPicPr>
          <p:cNvPr id="60" name="Graphic 59" descr="Flag with solid fill">
            <a:extLst>
              <a:ext uri="{FF2B5EF4-FFF2-40B4-BE49-F238E27FC236}">
                <a16:creationId xmlns:a16="http://schemas.microsoft.com/office/drawing/2014/main" id="{A313AE65-536E-DF43-6CCC-E8D1B63406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71188" y="4717581"/>
            <a:ext cx="742258" cy="742258"/>
          </a:xfrm>
          <a:prstGeom prst="rect">
            <a:avLst/>
          </a:prstGeom>
        </p:spPr>
      </p:pic>
      <p:pic>
        <p:nvPicPr>
          <p:cNvPr id="62" name="Graphic 61" descr="Traffic cone with solid fill">
            <a:extLst>
              <a:ext uri="{FF2B5EF4-FFF2-40B4-BE49-F238E27FC236}">
                <a16:creationId xmlns:a16="http://schemas.microsoft.com/office/drawing/2014/main" id="{9241C1B2-2AE3-8B1D-EC21-8ED1A266FE7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942441" y="3580656"/>
            <a:ext cx="816435" cy="816435"/>
          </a:xfrm>
          <a:prstGeom prst="rect">
            <a:avLst/>
          </a:prstGeom>
        </p:spPr>
      </p:pic>
      <p:pic>
        <p:nvPicPr>
          <p:cNvPr id="64" name="Graphic 63" descr="Diploma roll with solid fill">
            <a:extLst>
              <a:ext uri="{FF2B5EF4-FFF2-40B4-BE49-F238E27FC236}">
                <a16:creationId xmlns:a16="http://schemas.microsoft.com/office/drawing/2014/main" id="{BB2215C0-235C-16D6-FF8C-14FBDA8C7DF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909648" y="250181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84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9DDD9-A7CE-D69B-DF07-58D0A4EB7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SRP Information Gathering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A2C23F-4DD3-A130-4972-4DF1B79B9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CE64-21C3-754A-BF5C-48105CFA4CF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87F030D-CEF0-7556-CDC8-6AE371227951}"/>
              </a:ext>
            </a:extLst>
          </p:cNvPr>
          <p:cNvSpPr/>
          <p:nvPr/>
        </p:nvSpPr>
        <p:spPr>
          <a:xfrm>
            <a:off x="889460" y="1740741"/>
            <a:ext cx="3570951" cy="516466"/>
          </a:xfrm>
          <a:prstGeom prst="roundRect">
            <a:avLst/>
          </a:prstGeom>
          <a:solidFill>
            <a:schemeClr val="accent5"/>
          </a:solidFill>
          <a:ln w="57150">
            <a:solidFill>
              <a:srgbClr val="00A3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Stakeholder outreach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4611FF4-D96C-6435-E54D-E3A30F31BAE7}"/>
              </a:ext>
            </a:extLst>
          </p:cNvPr>
          <p:cNvSpPr/>
          <p:nvPr/>
        </p:nvSpPr>
        <p:spPr>
          <a:xfrm>
            <a:off x="889460" y="2409607"/>
            <a:ext cx="820123" cy="592667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A3A6"/>
                </a:solidFill>
              </a:rPr>
              <a:t>SSBs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D2C1EE3-D86C-AA35-BB11-3E943B1AA32B}"/>
              </a:ext>
            </a:extLst>
          </p:cNvPr>
          <p:cNvSpPr/>
          <p:nvPr/>
        </p:nvSpPr>
        <p:spPr>
          <a:xfrm>
            <a:off x="1854812" y="2409606"/>
            <a:ext cx="2656858" cy="592667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A3A6"/>
                </a:solidFill>
              </a:rPr>
              <a:t>IFAC Advisory Groups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2434369-8E22-F2F4-5FBA-F4BEB0ECE53B}"/>
              </a:ext>
            </a:extLst>
          </p:cNvPr>
          <p:cNvSpPr/>
          <p:nvPr/>
        </p:nvSpPr>
        <p:spPr>
          <a:xfrm>
            <a:off x="889460" y="3171604"/>
            <a:ext cx="3622210" cy="592667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A3A6"/>
                </a:solidFill>
              </a:rPr>
              <a:t>          stakeholder engagements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F7D66E4-3A26-C1F0-A5BD-D821EB042568}"/>
              </a:ext>
            </a:extLst>
          </p:cNvPr>
          <p:cNvSpPr/>
          <p:nvPr/>
        </p:nvSpPr>
        <p:spPr>
          <a:xfrm>
            <a:off x="838200" y="3933602"/>
            <a:ext cx="3622210" cy="1528008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numCol="2" rtlCol="0" anchor="t"/>
          <a:lstStyle/>
          <a:p>
            <a:pPr marL="576263" algn="r"/>
            <a:endParaRPr lang="en-US" dirty="0">
              <a:solidFill>
                <a:srgbClr val="00A3A6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C7771FE-6606-A405-7051-9DD742C904E7}"/>
              </a:ext>
            </a:extLst>
          </p:cNvPr>
          <p:cNvSpPr/>
          <p:nvPr/>
        </p:nvSpPr>
        <p:spPr>
          <a:xfrm>
            <a:off x="4637218" y="1740741"/>
            <a:ext cx="3523925" cy="516466"/>
          </a:xfrm>
          <a:prstGeom prst="roundRect">
            <a:avLst/>
          </a:prstGeom>
          <a:solidFill>
            <a:schemeClr val="accent5"/>
          </a:solidFill>
          <a:ln w="57150">
            <a:solidFill>
              <a:srgbClr val="00A3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Literature review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39DE793-B12B-68C4-2ADD-BBCA8FEE1DD1}"/>
              </a:ext>
            </a:extLst>
          </p:cNvPr>
          <p:cNvSpPr/>
          <p:nvPr/>
        </p:nvSpPr>
        <p:spPr>
          <a:xfrm>
            <a:off x="4637218" y="3711475"/>
            <a:ext cx="2151986" cy="964885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744538">
              <a:buSzPct val="136000"/>
            </a:pPr>
            <a:r>
              <a:rPr lang="en-US" sz="1600" dirty="0">
                <a:solidFill>
                  <a:srgbClr val="00A3A6"/>
                </a:solidFill>
              </a:rPr>
              <a:t>Academic</a:t>
            </a:r>
            <a:endParaRPr lang="en-US" sz="1600" dirty="0">
              <a:solidFill>
                <a:srgbClr val="00A3A6"/>
              </a:solidFill>
              <a:latin typeface="Franklin Gothic Demi" panose="020B0703020102020204" pitchFamily="34" charset="0"/>
            </a:endParaRPr>
          </a:p>
          <a:p>
            <a:pPr marL="744538">
              <a:buSzPct val="136000"/>
            </a:pPr>
            <a:r>
              <a:rPr lang="en-US" sz="1600" dirty="0">
                <a:solidFill>
                  <a:srgbClr val="00A3A6"/>
                </a:solidFill>
              </a:rPr>
              <a:t>Professional</a:t>
            </a:r>
            <a:endParaRPr lang="en-US" sz="1600" dirty="0">
              <a:solidFill>
                <a:srgbClr val="00A3A6"/>
              </a:solidFill>
              <a:latin typeface="Franklin Gothic Demi" panose="020B0703020102020204" pitchFamily="34" charset="0"/>
            </a:endParaRPr>
          </a:p>
          <a:p>
            <a:pPr marL="744538">
              <a:buSzPct val="136000"/>
            </a:pPr>
            <a:r>
              <a:rPr lang="en-US" sz="1600" dirty="0">
                <a:solidFill>
                  <a:srgbClr val="00A3A6"/>
                </a:solidFill>
              </a:rPr>
              <a:t>Firms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15BDD25-DC48-341B-D6B0-A9D3323BB0E1}"/>
              </a:ext>
            </a:extLst>
          </p:cNvPr>
          <p:cNvSpPr/>
          <p:nvPr/>
        </p:nvSpPr>
        <p:spPr>
          <a:xfrm>
            <a:off x="4620237" y="2414892"/>
            <a:ext cx="1923434" cy="1157823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rgbClr val="00A3A6"/>
                </a:solidFill>
              </a:rPr>
              <a:t>Competencies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rgbClr val="00A3A6"/>
                </a:solidFill>
              </a:rPr>
              <a:t>Education strategies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rgbClr val="00A3A6"/>
                </a:solidFill>
              </a:rPr>
              <a:t>Challenges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A31BA72-0A91-406A-81C0-96BC91575C99}"/>
              </a:ext>
            </a:extLst>
          </p:cNvPr>
          <p:cNvSpPr/>
          <p:nvPr/>
        </p:nvSpPr>
        <p:spPr>
          <a:xfrm>
            <a:off x="6652239" y="2395967"/>
            <a:ext cx="1508904" cy="1157823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A3A6"/>
                </a:solidFill>
              </a:rPr>
              <a:t>            </a:t>
            </a:r>
            <a:r>
              <a:rPr lang="en-US" dirty="0">
                <a:solidFill>
                  <a:srgbClr val="00A3A6"/>
                </a:solidFill>
              </a:rPr>
              <a:t>SRP</a:t>
            </a:r>
            <a:r>
              <a:rPr lang="az-Cyrl-AZ" dirty="0">
                <a:solidFill>
                  <a:srgbClr val="00A3A6"/>
                </a:solidFill>
                <a:latin typeface="Franklin Gothic Demi" panose="020B0703020102020204" pitchFamily="34" charset="0"/>
              </a:rPr>
              <a:t> </a:t>
            </a:r>
            <a:endParaRPr lang="en-US" dirty="0">
              <a:solidFill>
                <a:srgbClr val="00A3A6"/>
              </a:solidFill>
              <a:latin typeface="Franklin Gothic Demi" panose="020B0703020102020204" pitchFamily="34" charset="0"/>
            </a:endParaRPr>
          </a:p>
          <a:p>
            <a:pPr algn="ctr"/>
            <a:r>
              <a:rPr lang="en-US" dirty="0">
                <a:solidFill>
                  <a:srgbClr val="00A3A6"/>
                </a:solidFill>
              </a:rPr>
              <a:t>         and </a:t>
            </a:r>
          </a:p>
          <a:p>
            <a:pPr algn="ctr"/>
            <a:r>
              <a:rPr lang="en-US" dirty="0">
                <a:solidFill>
                  <a:srgbClr val="00A3A6"/>
                </a:solidFill>
              </a:rPr>
              <a:t>  Educators</a:t>
            </a:r>
          </a:p>
        </p:txBody>
      </p:sp>
      <p:pic>
        <p:nvPicPr>
          <p:cNvPr id="31" name="Graphic 30" descr="Books with solid fill">
            <a:extLst>
              <a:ext uri="{FF2B5EF4-FFF2-40B4-BE49-F238E27FC236}">
                <a16:creationId xmlns:a16="http://schemas.microsoft.com/office/drawing/2014/main" id="{41C80AC0-2D5F-01BE-8A7E-52FFA9514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40270" y="3807363"/>
            <a:ext cx="728133" cy="728133"/>
          </a:xfrm>
          <a:prstGeom prst="rect">
            <a:avLst/>
          </a:prstGeom>
        </p:spPr>
      </p:pic>
      <p:pic>
        <p:nvPicPr>
          <p:cNvPr id="34" name="Graphic 33" descr="Bullseye with solid fill">
            <a:extLst>
              <a:ext uri="{FF2B5EF4-FFF2-40B4-BE49-F238E27FC236}">
                <a16:creationId xmlns:a16="http://schemas.microsoft.com/office/drawing/2014/main" id="{4C5A4361-C55A-A51B-E40A-511FE2899B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29211" y="2395967"/>
            <a:ext cx="775637" cy="775637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1CAB17E9-5C2A-0645-8E5F-DD25BB144808}"/>
              </a:ext>
            </a:extLst>
          </p:cNvPr>
          <p:cNvGrpSpPr/>
          <p:nvPr/>
        </p:nvGrpSpPr>
        <p:grpSpPr>
          <a:xfrm>
            <a:off x="6950243" y="3585510"/>
            <a:ext cx="1217874" cy="1197822"/>
            <a:chOff x="10370215" y="3670974"/>
            <a:chExt cx="1217874" cy="119782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3A83103-328F-900C-F202-12A36838C23A}"/>
                </a:ext>
              </a:extLst>
            </p:cNvPr>
            <p:cNvSpPr/>
            <p:nvPr/>
          </p:nvSpPr>
          <p:spPr>
            <a:xfrm>
              <a:off x="10370215" y="3796161"/>
              <a:ext cx="1203718" cy="964885"/>
            </a:xfrm>
            <a:prstGeom prst="roundRect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00A3A6"/>
                </a:solidFill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B4911BB-FB64-4C4B-729F-44B72F54A3B6}"/>
                </a:ext>
              </a:extLst>
            </p:cNvPr>
            <p:cNvGrpSpPr/>
            <p:nvPr/>
          </p:nvGrpSpPr>
          <p:grpSpPr>
            <a:xfrm>
              <a:off x="10390267" y="3670974"/>
              <a:ext cx="1197822" cy="1197822"/>
              <a:chOff x="10911846" y="3277622"/>
              <a:chExt cx="1197822" cy="1197822"/>
            </a:xfrm>
          </p:grpSpPr>
          <p:pic>
            <p:nvPicPr>
              <p:cNvPr id="37" name="Graphic 36" descr="Flip calendar with solid fill">
                <a:extLst>
                  <a:ext uri="{FF2B5EF4-FFF2-40B4-BE49-F238E27FC236}">
                    <a16:creationId xmlns:a16="http://schemas.microsoft.com/office/drawing/2014/main" id="{53A1387B-989E-59E9-84E8-B2952C2F37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911846" y="3277622"/>
                <a:ext cx="1197822" cy="1197822"/>
              </a:xfrm>
              <a:prstGeom prst="rect">
                <a:avLst/>
              </a:prstGeom>
            </p:spPr>
          </p:pic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4B5523B-B9A6-77DB-5BB7-399C2D355CAC}"/>
                  </a:ext>
                </a:extLst>
              </p:cNvPr>
              <p:cNvSpPr txBox="1"/>
              <p:nvPr/>
            </p:nvSpPr>
            <p:spPr>
              <a:xfrm>
                <a:off x="11099531" y="3757830"/>
                <a:ext cx="820308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rgbClr val="00A3A6"/>
                    </a:solidFill>
                  </a:rPr>
                  <a:t>Jan 2024</a:t>
                </a:r>
                <a:endParaRPr lang="en-US" sz="1400" dirty="0"/>
              </a:p>
            </p:txBody>
          </p:sp>
        </p:grpSp>
      </p:grpSp>
      <p:pic>
        <p:nvPicPr>
          <p:cNvPr id="40" name="Graphic 39" descr="Group of people with solid fill">
            <a:extLst>
              <a:ext uri="{FF2B5EF4-FFF2-40B4-BE49-F238E27FC236}">
                <a16:creationId xmlns:a16="http://schemas.microsoft.com/office/drawing/2014/main" id="{F85B2E37-465D-B751-71EE-0505B6CD9A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1194" y="4089122"/>
            <a:ext cx="1142561" cy="1142561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59D1EADB-7BAE-5C66-8688-46DB67435EC5}"/>
              </a:ext>
            </a:extLst>
          </p:cNvPr>
          <p:cNvSpPr txBox="1"/>
          <p:nvPr/>
        </p:nvSpPr>
        <p:spPr>
          <a:xfrm>
            <a:off x="2003755" y="4115757"/>
            <a:ext cx="21982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A3A6"/>
                </a:solidFill>
              </a:rPr>
              <a:t>Preparers, Auditors,</a:t>
            </a:r>
          </a:p>
          <a:p>
            <a:pPr algn="ctr"/>
            <a:r>
              <a:rPr lang="en-US" sz="1600" dirty="0">
                <a:solidFill>
                  <a:srgbClr val="00A3A6"/>
                </a:solidFill>
              </a:rPr>
              <a:t>Investors, Regulators,</a:t>
            </a:r>
            <a:r>
              <a:rPr lang="az-Cyrl-AZ" sz="1600" dirty="0">
                <a:solidFill>
                  <a:srgbClr val="00A3A6"/>
                </a:solidFill>
                <a:latin typeface="Franklin Gothic Demi" panose="020B0703020102020204" pitchFamily="34" charset="0"/>
              </a:rPr>
              <a:t> </a:t>
            </a:r>
            <a:r>
              <a:rPr lang="en-US" sz="1600" dirty="0">
                <a:solidFill>
                  <a:srgbClr val="00A3A6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rgbClr val="00A3A6"/>
                </a:solidFill>
              </a:rPr>
              <a:t>PAOs, Academics,</a:t>
            </a:r>
          </a:p>
          <a:p>
            <a:pPr algn="ctr"/>
            <a:r>
              <a:rPr lang="en-US" sz="1600" dirty="0">
                <a:solidFill>
                  <a:srgbClr val="00A3A6"/>
                </a:solidFill>
              </a:rPr>
              <a:t>Sustainability Experts. </a:t>
            </a:r>
            <a:endParaRPr lang="en-US" sz="1600" dirty="0">
              <a:solidFill>
                <a:srgbClr val="00A3A6"/>
              </a:solidFill>
              <a:latin typeface="Franklin Gothic Demi" panose="020B0703020102020204" pitchFamily="34" charset="0"/>
            </a:endParaRPr>
          </a:p>
          <a:p>
            <a:pPr algn="ctr"/>
            <a:endParaRPr lang="en-US" sz="1600" dirty="0">
              <a:solidFill>
                <a:srgbClr val="00A3A6"/>
              </a:solidFill>
            </a:endParaRPr>
          </a:p>
          <a:p>
            <a:pPr algn="ctr"/>
            <a:endParaRPr lang="en-US" sz="1600" dirty="0">
              <a:solidFill>
                <a:srgbClr val="00A3A6"/>
              </a:solidFill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66F128EA-A839-1DDA-2963-B64EB00A9ECE}"/>
              </a:ext>
            </a:extLst>
          </p:cNvPr>
          <p:cNvSpPr/>
          <p:nvPr/>
        </p:nvSpPr>
        <p:spPr>
          <a:xfrm>
            <a:off x="4637217" y="4803658"/>
            <a:ext cx="3516743" cy="589608"/>
          </a:xfrm>
          <a:prstGeom prst="roundRect">
            <a:avLst/>
          </a:prstGeom>
          <a:solidFill>
            <a:schemeClr val="accent5"/>
          </a:solidFill>
          <a:ln w="57150">
            <a:solidFill>
              <a:srgbClr val="00A3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Leverage AI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9C941A9-EC0B-7C40-1E48-AD9EC739C9AA}"/>
              </a:ext>
            </a:extLst>
          </p:cNvPr>
          <p:cNvSpPr txBox="1"/>
          <p:nvPr/>
        </p:nvSpPr>
        <p:spPr>
          <a:xfrm>
            <a:off x="952042" y="3219846"/>
            <a:ext cx="1128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A3A6"/>
                </a:solidFill>
              </a:rPr>
              <a:t>&gt;70</a:t>
            </a:r>
            <a:endParaRPr lang="en-US" sz="2800" b="1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E9794D0-01CA-CBDA-B20F-850928EE18F7}"/>
              </a:ext>
            </a:extLst>
          </p:cNvPr>
          <p:cNvSpPr/>
          <p:nvPr/>
        </p:nvSpPr>
        <p:spPr>
          <a:xfrm>
            <a:off x="8308823" y="1744139"/>
            <a:ext cx="3208866" cy="516466"/>
          </a:xfrm>
          <a:prstGeom prst="roundRect">
            <a:avLst/>
          </a:prstGeom>
          <a:solidFill>
            <a:schemeClr val="accent5"/>
          </a:solidFill>
          <a:ln w="57150">
            <a:solidFill>
              <a:srgbClr val="00A3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Global survey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E46CBB0-6854-0F6D-3E20-A30C172192D9}"/>
              </a:ext>
            </a:extLst>
          </p:cNvPr>
          <p:cNvSpPr/>
          <p:nvPr/>
        </p:nvSpPr>
        <p:spPr>
          <a:xfrm>
            <a:off x="10248293" y="2938183"/>
            <a:ext cx="1264581" cy="658251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2800" b="1" dirty="0">
              <a:solidFill>
                <a:srgbClr val="00A3A6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B9FBAA-73B1-A6F9-063A-0E88CF1D26FD}"/>
              </a:ext>
            </a:extLst>
          </p:cNvPr>
          <p:cNvSpPr/>
          <p:nvPr/>
        </p:nvSpPr>
        <p:spPr>
          <a:xfrm>
            <a:off x="8345134" y="2408771"/>
            <a:ext cx="3208866" cy="393371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A3A6"/>
                </a:solidFill>
              </a:rPr>
              <a:t>Issued in four languages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1C1B47E-5184-40B4-25FA-53A4D14095E8}"/>
              </a:ext>
            </a:extLst>
          </p:cNvPr>
          <p:cNvSpPr/>
          <p:nvPr/>
        </p:nvSpPr>
        <p:spPr>
          <a:xfrm>
            <a:off x="8383846" y="3728510"/>
            <a:ext cx="3109858" cy="1664756"/>
          </a:xfrm>
          <a:prstGeom prst="roundRect">
            <a:avLst/>
          </a:prstGeom>
          <a:solidFill>
            <a:schemeClr val="accent5"/>
          </a:solidFill>
          <a:ln w="57150">
            <a:solidFill>
              <a:srgbClr val="00A3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Competency framework mapping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2021AAA-647E-E785-6E72-2E427BC98520}"/>
              </a:ext>
            </a:extLst>
          </p:cNvPr>
          <p:cNvGrpSpPr/>
          <p:nvPr/>
        </p:nvGrpSpPr>
        <p:grpSpPr>
          <a:xfrm>
            <a:off x="8353481" y="2935290"/>
            <a:ext cx="1786245" cy="664039"/>
            <a:chOff x="829734" y="3235849"/>
            <a:chExt cx="1923434" cy="664039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77A93093-28E4-1CD6-8E49-8A19DDA0CAD9}"/>
                </a:ext>
              </a:extLst>
            </p:cNvPr>
            <p:cNvSpPr/>
            <p:nvPr/>
          </p:nvSpPr>
          <p:spPr>
            <a:xfrm>
              <a:off x="829734" y="3235849"/>
              <a:ext cx="1923434" cy="664039"/>
            </a:xfrm>
            <a:prstGeom prst="roundRect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573088"/>
              <a:r>
                <a:rPr lang="en-US" sz="2400" b="1" dirty="0">
                  <a:solidFill>
                    <a:srgbClr val="00A3A6"/>
                  </a:solidFill>
                </a:rPr>
                <a:t>300+</a:t>
              </a:r>
              <a:endParaRPr lang="en-US" sz="1600" dirty="0">
                <a:solidFill>
                  <a:srgbClr val="00A3A6"/>
                </a:solidFill>
              </a:endParaRPr>
            </a:p>
          </p:txBody>
        </p:sp>
        <p:pic>
          <p:nvPicPr>
            <p:cNvPr id="15" name="Graphic 14" descr="Speech with solid fill">
              <a:extLst>
                <a:ext uri="{FF2B5EF4-FFF2-40B4-BE49-F238E27FC236}">
                  <a16:creationId xmlns:a16="http://schemas.microsoft.com/office/drawing/2014/main" id="{D54329EA-4A82-B09A-3443-9F59F1A77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55629" y="3317401"/>
              <a:ext cx="582487" cy="582487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6A758B5-4E9E-934D-B451-A7ECF892524D}"/>
              </a:ext>
            </a:extLst>
          </p:cNvPr>
          <p:cNvSpPr txBox="1"/>
          <p:nvPr/>
        </p:nvSpPr>
        <p:spPr>
          <a:xfrm>
            <a:off x="10267461" y="3288219"/>
            <a:ext cx="1226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A3A6"/>
                </a:solidFill>
              </a:rPr>
              <a:t>countries</a:t>
            </a:r>
          </a:p>
          <a:p>
            <a:pPr algn="ctr"/>
            <a:endParaRPr lang="en-US" sz="1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DB136AB-94B4-5F43-C958-549D9C3BBD9D}"/>
              </a:ext>
            </a:extLst>
          </p:cNvPr>
          <p:cNvSpPr txBox="1"/>
          <p:nvPr/>
        </p:nvSpPr>
        <p:spPr>
          <a:xfrm>
            <a:off x="8971973" y="3255044"/>
            <a:ext cx="1398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A3A6"/>
                </a:solidFill>
              </a:rPr>
              <a:t>responses</a:t>
            </a:r>
            <a:endParaRPr lang="en-US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7A533E6-98A6-3A5B-BC96-480A5D5595D5}"/>
              </a:ext>
            </a:extLst>
          </p:cNvPr>
          <p:cNvSpPr txBox="1"/>
          <p:nvPr/>
        </p:nvSpPr>
        <p:spPr>
          <a:xfrm>
            <a:off x="10580360" y="2925753"/>
            <a:ext cx="74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A3A6"/>
                </a:solidFill>
              </a:rPr>
              <a:t>78</a:t>
            </a:r>
          </a:p>
        </p:txBody>
      </p:sp>
    </p:spTree>
    <p:extLst>
      <p:ext uri="{BB962C8B-B14F-4D97-AF65-F5344CB8AC3E}">
        <p14:creationId xmlns:p14="http://schemas.microsoft.com/office/powerpoint/2010/main" val="2587424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9DDD9-A7CE-D69B-DF07-58D0A4EB7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Drafting principles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A2C23F-4DD3-A130-4972-4DF1B79B9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CE64-21C3-754A-BF5C-48105CFA4CF9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C0531D74-6BD9-39C0-1B91-39DB60651C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8790287"/>
              </p:ext>
            </p:extLst>
          </p:nvPr>
        </p:nvGraphicFramePr>
        <p:xfrm>
          <a:off x="838200" y="1633090"/>
          <a:ext cx="9085209" cy="41963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950539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260">
      <a:dk1>
        <a:srgbClr val="000000"/>
      </a:dk1>
      <a:lt1>
        <a:srgbClr val="FFFFFF"/>
      </a:lt1>
      <a:dk2>
        <a:srgbClr val="F94514"/>
      </a:dk2>
      <a:lt2>
        <a:srgbClr val="DAD9DA"/>
      </a:lt2>
      <a:accent1>
        <a:srgbClr val="083861"/>
      </a:accent1>
      <a:accent2>
        <a:srgbClr val="0B5489"/>
      </a:accent2>
      <a:accent3>
        <a:srgbClr val="289DD8"/>
      </a:accent3>
      <a:accent4>
        <a:srgbClr val="00AA55"/>
      </a:accent4>
      <a:accent5>
        <a:srgbClr val="00A3A6"/>
      </a:accent5>
      <a:accent6>
        <a:srgbClr val="7928A1"/>
      </a:accent6>
      <a:hlink>
        <a:srgbClr val="3B5897"/>
      </a:hlink>
      <a:folHlink>
        <a:srgbClr val="B0B2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es xmlns="8d2daf65-68ff-4e24-822d-04ca346d5ba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F5D83133179E4BA307D9156862539D" ma:contentTypeVersion="9" ma:contentTypeDescription="Create a new document." ma:contentTypeScope="" ma:versionID="09d4919420e46ad9d98781291ad76450">
  <xsd:schema xmlns:xsd="http://www.w3.org/2001/XMLSchema" xmlns:xs="http://www.w3.org/2001/XMLSchema" xmlns:p="http://schemas.microsoft.com/office/2006/metadata/properties" xmlns:ns2="8d2daf65-68ff-4e24-822d-04ca346d5ba2" xmlns:ns3="3f6c9806-7b9e-4729-852a-27a13fcb1ff5" targetNamespace="http://schemas.microsoft.com/office/2006/metadata/properties" ma:root="true" ma:fieldsID="37c80ef7d075801cb5d98da11e6ef2ac" ns2:_="" ns3:_="">
    <xsd:import namespace="8d2daf65-68ff-4e24-822d-04ca346d5ba2"/>
    <xsd:import namespace="3f6c9806-7b9e-4729-852a-27a13fcb1ff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Notes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2daf65-68ff-4e24-822d-04ca346d5b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Notes" ma:index="12" nillable="true" ma:displayName="Notes" ma:format="Dropdown" ma:internalName="Notes">
      <xsd:simpleType>
        <xsd:restriction base="dms:Text">
          <xsd:maxLength value="255"/>
        </xsd:restriction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6c9806-7b9e-4729-852a-27a13fcb1ff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D29164-DFC0-403F-9CC9-02076822FBFE}">
  <ds:schemaRefs>
    <ds:schemaRef ds:uri="http://schemas.microsoft.com/office/2006/metadata/properties"/>
    <ds:schemaRef ds:uri="8d2daf65-68ff-4e24-822d-04ca346d5ba2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3f6c9806-7b9e-4729-852a-27a13fcb1ff5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C5B9945-49BF-48F4-8AD6-C1679752E4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F6AF94-B3BF-4070-A548-06C638187E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2daf65-68ff-4e24-822d-04ca346d5ba2"/>
    <ds:schemaRef ds:uri="3f6c9806-7b9e-4729-852a-27a13fcb1ff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431</Words>
  <Application>Microsoft Office PowerPoint</Application>
  <PresentationFormat>Widescreen</PresentationFormat>
  <Paragraphs>113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Aptos</vt:lpstr>
      <vt:lpstr>Arial</vt:lpstr>
      <vt:lpstr>Arial Black</vt:lpstr>
      <vt:lpstr>Calibri</vt:lpstr>
      <vt:lpstr>Franklin Gothic Demi</vt:lpstr>
      <vt:lpstr>System Font Regular</vt:lpstr>
      <vt:lpstr>Wingdings</vt:lpstr>
      <vt:lpstr>1_Office Theme</vt:lpstr>
      <vt:lpstr>International Panel on Accountancy Education  – Sustainability Reporting Project</vt:lpstr>
      <vt:lpstr>Agenda</vt:lpstr>
      <vt:lpstr>The International Education Standards (IESs)</vt:lpstr>
      <vt:lpstr>Ethics in the IESs</vt:lpstr>
      <vt:lpstr>The Sustainability Reporting Project</vt:lpstr>
      <vt:lpstr>Key themes </vt:lpstr>
      <vt:lpstr>Ethics considerations</vt:lpstr>
      <vt:lpstr>SRP Information Gathering</vt:lpstr>
      <vt:lpstr>Drafting principles</vt:lpstr>
      <vt:lpstr>Major themes in revisions</vt:lpstr>
      <vt:lpstr>SRP Completed and Planned Output</vt:lpstr>
      <vt:lpstr>Potential for collaboration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Accountancy Education – Report to IFAC Board</dc:title>
  <dc:creator>Bruce Vivian</dc:creator>
  <cp:lastModifiedBy>Bruce Vivian</cp:lastModifiedBy>
  <cp:revision>90</cp:revision>
  <dcterms:created xsi:type="dcterms:W3CDTF">2023-11-16T09:01:49Z</dcterms:created>
  <dcterms:modified xsi:type="dcterms:W3CDTF">2024-03-20T00:17:13Z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0x0101001BF5D83133179E4BA307D9156862539D</vt:lpwstr>
  </property>
  <property fmtid="{D5CDD505-2E9C-101B-9397-08002B2CF9AE}" pid="3" name="MediaServiceImageTags">
    <vt:lpwstr/>
  </property>
</Properties>
</file>