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14" r:id="rId5"/>
  </p:sldMasterIdLst>
  <p:notesMasterIdLst>
    <p:notesMasterId r:id="rId23"/>
  </p:notesMasterIdLst>
  <p:sldIdLst>
    <p:sldId id="257" r:id="rId6"/>
    <p:sldId id="1160" r:id="rId7"/>
    <p:sldId id="2147471869" r:id="rId8"/>
    <p:sldId id="2147471870" r:id="rId9"/>
    <p:sldId id="2147471871" r:id="rId10"/>
    <p:sldId id="2147471844" r:id="rId11"/>
    <p:sldId id="2147471854" r:id="rId12"/>
    <p:sldId id="2147471861" r:id="rId13"/>
    <p:sldId id="2147471862" r:id="rId14"/>
    <p:sldId id="1221" r:id="rId15"/>
    <p:sldId id="2147471857" r:id="rId16"/>
    <p:sldId id="2147471859" r:id="rId17"/>
    <p:sldId id="2147471848" r:id="rId18"/>
    <p:sldId id="2147471855" r:id="rId19"/>
    <p:sldId id="2147471868" r:id="rId20"/>
    <p:sldId id="2147471852" r:id="rId21"/>
    <p:sldId id="267" r:id="rId22"/>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20" userDrawn="1">
          <p15:clr>
            <a:srgbClr val="A4A3A4"/>
          </p15:clr>
        </p15:guide>
        <p15:guide id="2" userDrawn="1">
          <p15:clr>
            <a:srgbClr val="A4A3A4"/>
          </p15:clr>
        </p15:guide>
        <p15:guide id="3" pos="7488" userDrawn="1">
          <p15:clr>
            <a:srgbClr val="A4A3A4"/>
          </p15:clr>
        </p15:guide>
        <p15:guide id="4" pos="216" userDrawn="1">
          <p15:clr>
            <a:srgbClr val="A4A3A4"/>
          </p15:clr>
        </p15:guide>
        <p15:guide id="5" pos="4224" userDrawn="1">
          <p15:clr>
            <a:srgbClr val="A4A3A4"/>
          </p15:clr>
        </p15:guide>
        <p15:guide id="6" pos="14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8B5C9F-7B18-B143-6551-47BF86F7ED3A}" name="Geoff Kwan" initials="GK" userId="S::GeoffKwan@ethicsboard.org::c3a5c4b8-7020-4697-b49e-ebe9f60812c0" providerId="AD"/>
  <p188:author id="{073A4EDC-E247-6498-BE48-6CCEB187D1A4}" name="Diane Jules" initials="DJ" userId="S::DianeJules@ethicsboard.org::8c02b63b-0564-49f0-8623-5f32871d585c" providerId="AD"/>
  <p188:author id="{579ECFEE-90DD-DF6F-AC7E-BA7526220BCD}" name="Laura Leal" initials="LL" userId="S::lauraleal@ethicsboard.org::4720af35-0a04-4b32-b28a-0692a15a4541" providerId="AD"/>
  <p188:author id="{E94806F5-F1DD-79F5-3D8D-85F6927CF9C2}" name="Author" initials="KL" userId="Auth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36"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0000"/>
    <a:srgbClr val="33CCFF"/>
    <a:srgbClr val="E65722"/>
    <a:srgbClr val="FFFF66"/>
    <a:srgbClr val="CCFF33"/>
    <a:srgbClr val="1F8EEC"/>
    <a:srgbClr val="B7DFF7"/>
    <a:srgbClr val="5A4545"/>
    <a:srgbClr val="062A49"/>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001" autoAdjust="0"/>
    <p:restoredTop sz="78261" autoAdjust="0"/>
  </p:normalViewPr>
  <p:slideViewPr>
    <p:cSldViewPr snapToGrid="0">
      <p:cViewPr varScale="1">
        <p:scale>
          <a:sx n="49" d="100"/>
          <a:sy n="49" d="100"/>
        </p:scale>
        <p:origin x="1384" y="40"/>
      </p:cViewPr>
      <p:guideLst>
        <p:guide orient="horz" pos="720"/>
        <p:guide/>
        <p:guide pos="7488"/>
        <p:guide pos="216"/>
        <p:guide pos="4224"/>
        <p:guide pos="144"/>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https://ifac529-my.sharepoint.com/personal/sarahgagnon_ifac_org/Documents/Adoption%20Reporting/Ethics/PIE%20revision%20feedback.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ifac529-my.sharepoint.com/personal/sarahgagnon_ifac_org/Documents/Adoption%20Reporting/Ethics/PIE%20revision%20feedback.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1" i="0" u="none" strike="noStrike" kern="1200" spc="0" baseline="0">
                <a:solidFill>
                  <a:schemeClr val="tx1"/>
                </a:solidFill>
                <a:latin typeface="Aptos" panose="020B0004020202020204" pitchFamily="34" charset="0"/>
                <a:ea typeface="+mn-ea"/>
                <a:cs typeface="+mn-cs"/>
              </a:defRPr>
            </a:pPr>
            <a:r>
              <a:rPr lang="en-US">
                <a:solidFill>
                  <a:schemeClr val="tx1"/>
                </a:solidFill>
              </a:rPr>
              <a:t>Awareness among PAOs</a:t>
            </a:r>
          </a:p>
        </c:rich>
      </c:tx>
      <c:overlay val="0"/>
      <c:spPr>
        <a:noFill/>
        <a:ln>
          <a:noFill/>
        </a:ln>
        <a:effectLst/>
      </c:spPr>
      <c:txPr>
        <a:bodyPr rot="0" spcFirstLastPara="1" vertOverflow="ellipsis" vert="horz" wrap="square" anchor="ctr" anchorCtr="1"/>
        <a:lstStyle/>
        <a:p>
          <a:pPr>
            <a:defRPr sz="1320" b="1" i="0" u="none" strike="noStrike" kern="1200" spc="0" baseline="0">
              <a:solidFill>
                <a:schemeClr val="tx1"/>
              </a:solidFill>
              <a:latin typeface="Aptos" panose="020B0004020202020204" pitchFamily="34" charset="0"/>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02E-44D5-B083-F5A6C141FF5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02E-44D5-B083-F5A6C141FF5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02E-44D5-B083-F5A6C141FF53}"/>
              </c:ext>
            </c:extLst>
          </c:dPt>
          <c:dLbls>
            <c:spPr>
              <a:noFill/>
              <a:ln>
                <a:noFill/>
              </a:ln>
              <a:effectLst/>
            </c:spPr>
            <c:txPr>
              <a:bodyPr rot="0" spcFirstLastPara="1" vertOverflow="ellipsis" vert="horz" wrap="square" anchor="ctr" anchorCtr="1"/>
              <a:lstStyle/>
              <a:p>
                <a:pPr>
                  <a:defRPr sz="1100" b="1" i="0" u="none" strike="noStrike" kern="1200" baseline="0">
                    <a:solidFill>
                      <a:schemeClr val="bg1"/>
                    </a:solidFill>
                    <a:latin typeface="Aptos" panose="020B0004020202020204" pitchFamily="34" charset="0"/>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Pivot!$A$19:$A$21</c:f>
              <c:strCache>
                <c:ptCount val="3"/>
                <c:pt idx="0">
                  <c:v>High</c:v>
                </c:pt>
                <c:pt idx="1">
                  <c:v>Low</c:v>
                </c:pt>
                <c:pt idx="2">
                  <c:v>Moderate</c:v>
                </c:pt>
              </c:strCache>
            </c:strRef>
          </c:cat>
          <c:val>
            <c:numRef>
              <c:f>Pivot!$C$19:$C$21</c:f>
              <c:numCache>
                <c:formatCode>0%</c:formatCode>
                <c:ptCount val="3"/>
                <c:pt idx="0">
                  <c:v>0.5</c:v>
                </c:pt>
                <c:pt idx="1">
                  <c:v>0.15909090909090909</c:v>
                </c:pt>
                <c:pt idx="2">
                  <c:v>0.34090909090909088</c:v>
                </c:pt>
              </c:numCache>
            </c:numRef>
          </c:val>
          <c:extLst>
            <c:ext xmlns:c16="http://schemas.microsoft.com/office/drawing/2014/chart" uri="{C3380CC4-5D6E-409C-BE32-E72D297353CC}">
              <c16:uniqueId val="{00000006-202E-44D5-B083-F5A6C141FF53}"/>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Aptos" panose="020B0004020202020204" pitchFamily="34" charset="0"/>
              <a:ea typeface="+mn-ea"/>
              <a:cs typeface="+mn-cs"/>
            </a:defRPr>
          </a:pPr>
          <a:endParaRPr lang="en-US"/>
        </a:p>
      </c:txPr>
    </c:legend>
    <c:plotVisOnly val="1"/>
    <c:dispBlanksAs val="gap"/>
    <c:showDLblsOverMax val="0"/>
  </c:chart>
  <c:spPr>
    <a:noFill/>
    <a:ln>
      <a:noFill/>
    </a:ln>
    <a:effectLst/>
  </c:spPr>
  <c:txPr>
    <a:bodyPr/>
    <a:lstStyle/>
    <a:p>
      <a:pPr>
        <a:defRPr sz="1100" b="1">
          <a:latin typeface="Aptos" panose="020B00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1" i="0" u="none" strike="noStrike" kern="1200" spc="0" baseline="0">
                <a:solidFill>
                  <a:schemeClr val="tx1"/>
                </a:solidFill>
                <a:latin typeface="Aptos" panose="020B0004020202020204" pitchFamily="34" charset="0"/>
                <a:ea typeface="+mn-ea"/>
                <a:cs typeface="+mn-cs"/>
              </a:defRPr>
            </a:pPr>
            <a:r>
              <a:rPr lang="en-US" dirty="0">
                <a:solidFill>
                  <a:schemeClr val="tx1"/>
                </a:solidFill>
              </a:rPr>
              <a:t>Adoption Progress (responses by PAO)</a:t>
            </a:r>
          </a:p>
        </c:rich>
      </c:tx>
      <c:overlay val="0"/>
      <c:spPr>
        <a:noFill/>
        <a:ln>
          <a:noFill/>
        </a:ln>
        <a:effectLst/>
      </c:spPr>
      <c:txPr>
        <a:bodyPr rot="0" spcFirstLastPara="1" vertOverflow="ellipsis" vert="horz" wrap="square" anchor="ctr" anchorCtr="1"/>
        <a:lstStyle/>
        <a:p>
          <a:pPr>
            <a:defRPr sz="1320" b="1" i="0" u="none" strike="noStrike" kern="1200" spc="0" baseline="0">
              <a:solidFill>
                <a:schemeClr val="tx1"/>
              </a:solidFill>
              <a:latin typeface="Aptos" panose="020B0004020202020204" pitchFamily="34" charset="0"/>
              <a:ea typeface="+mn-ea"/>
              <a:cs typeface="+mn-cs"/>
            </a:defRPr>
          </a:pPr>
          <a:endParaRPr lang="en-US"/>
        </a:p>
      </c:txPr>
    </c:title>
    <c:autoTitleDeleted val="0"/>
    <c:plotArea>
      <c:layout/>
      <c:pieChart>
        <c:varyColors val="1"/>
        <c:ser>
          <c:idx val="0"/>
          <c:order val="0"/>
          <c:dPt>
            <c:idx val="0"/>
            <c:bubble3D val="0"/>
            <c:spPr>
              <a:solidFill>
                <a:schemeClr val="accent6"/>
              </a:solidFill>
              <a:ln w="19050">
                <a:solidFill>
                  <a:schemeClr val="lt1"/>
                </a:solidFill>
              </a:ln>
              <a:effectLst/>
            </c:spPr>
            <c:extLst>
              <c:ext xmlns:c16="http://schemas.microsoft.com/office/drawing/2014/chart" uri="{C3380CC4-5D6E-409C-BE32-E72D297353CC}">
                <c16:uniqueId val="{00000001-A9A5-4988-A685-B0CF18AB7C5E}"/>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A9A5-4988-A685-B0CF18AB7C5E}"/>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A9A5-4988-A685-B0CF18AB7C5E}"/>
              </c:ext>
            </c:extLst>
          </c:dPt>
          <c:dLbls>
            <c:spPr>
              <a:noFill/>
              <a:ln>
                <a:noFill/>
              </a:ln>
              <a:effectLst/>
            </c:spPr>
            <c:txPr>
              <a:bodyPr rot="0" spcFirstLastPara="1" vertOverflow="ellipsis" vert="horz" wrap="square" anchor="ctr" anchorCtr="1"/>
              <a:lstStyle/>
              <a:p>
                <a:pPr>
                  <a:defRPr sz="1100" b="1" i="0" u="none" strike="noStrike" kern="1200" baseline="0">
                    <a:solidFill>
                      <a:schemeClr val="bg1"/>
                    </a:solidFill>
                    <a:latin typeface="Aptos" panose="020B0004020202020204" pitchFamily="34" charset="0"/>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Pivot!$A$26:$A$28</c:f>
              <c:strCache>
                <c:ptCount val="3"/>
                <c:pt idx="0">
                  <c:v>Under discussion</c:v>
                </c:pt>
                <c:pt idx="1">
                  <c:v>Will be adopted</c:v>
                </c:pt>
                <c:pt idx="2">
                  <c:v>(blank)</c:v>
                </c:pt>
              </c:strCache>
            </c:strRef>
          </c:cat>
          <c:val>
            <c:numRef>
              <c:f>Pivot!$C$26:$C$28</c:f>
              <c:numCache>
                <c:formatCode>0%</c:formatCode>
                <c:ptCount val="3"/>
                <c:pt idx="0">
                  <c:v>0.47727272727272729</c:v>
                </c:pt>
                <c:pt idx="1">
                  <c:v>0.15909090909090909</c:v>
                </c:pt>
                <c:pt idx="2">
                  <c:v>0.36363636363636365</c:v>
                </c:pt>
              </c:numCache>
            </c:numRef>
          </c:val>
          <c:extLst>
            <c:ext xmlns:c16="http://schemas.microsoft.com/office/drawing/2014/chart" uri="{C3380CC4-5D6E-409C-BE32-E72D297353CC}">
              <c16:uniqueId val="{00000006-A9A5-4988-A685-B0CF18AB7C5E}"/>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Aptos" panose="020B0004020202020204" pitchFamily="34" charset="0"/>
              <a:ea typeface="+mn-ea"/>
              <a:cs typeface="+mn-cs"/>
            </a:defRPr>
          </a:pPr>
          <a:endParaRPr lang="en-US"/>
        </a:p>
      </c:txPr>
    </c:legend>
    <c:plotVisOnly val="1"/>
    <c:dispBlanksAs val="gap"/>
    <c:showDLblsOverMax val="0"/>
  </c:chart>
  <c:spPr>
    <a:noFill/>
    <a:ln>
      <a:noFill/>
    </a:ln>
    <a:effectLst/>
  </c:spPr>
  <c:txPr>
    <a:bodyPr/>
    <a:lstStyle/>
    <a:p>
      <a:pPr>
        <a:defRPr sz="1100" b="1">
          <a:latin typeface="Aptos" panose="020B00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3/19/2024</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3328618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252161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5673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3637984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030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2295007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2514326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3719483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5637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3960666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3337704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3/19/2024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0636850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073303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57827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752510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3415790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16960307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5866335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10847898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369332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41145892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38568195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34655361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24182861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5301760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404040"/>
        </a:solidFill>
        <a:effectLst/>
      </p:bgPr>
    </p:bg>
    <p:spTree>
      <p:nvGrpSpPr>
        <p:cNvPr id="1" name=""/>
        <p:cNvGrpSpPr/>
        <p:nvPr/>
      </p:nvGrpSpPr>
      <p:grpSpPr>
        <a:xfrm>
          <a:off x="0" y="0"/>
          <a:ext cx="0" cy="0"/>
          <a:chOff x="0" y="0"/>
          <a:chExt cx="0" cy="0"/>
        </a:xfrm>
      </p:grpSpPr>
      <p:grpSp>
        <p:nvGrpSpPr>
          <p:cNvPr id="74" name="Group 73">
            <a:extLst>
              <a:ext uri="{FF2B5EF4-FFF2-40B4-BE49-F238E27FC236}">
                <a16:creationId xmlns:a16="http://schemas.microsoft.com/office/drawing/2014/main" id="{B9A0CF91-2F3B-40C7-8AB8-A01998346BF2}"/>
              </a:ext>
            </a:extLst>
          </p:cNvPr>
          <p:cNvGrpSpPr/>
          <p:nvPr userDrawn="1"/>
        </p:nvGrpSpPr>
        <p:grpSpPr>
          <a:xfrm>
            <a:off x="345440" y="3227204"/>
            <a:ext cx="11541760" cy="1221033"/>
            <a:chOff x="345440" y="3227204"/>
            <a:chExt cx="11541760" cy="1221033"/>
          </a:xfrm>
          <a:solidFill>
            <a:srgbClr val="404040"/>
          </a:solidFill>
        </p:grpSpPr>
        <p:cxnSp>
          <p:nvCxnSpPr>
            <p:cNvPr id="8" name="Straight Connector 7">
              <a:extLst>
                <a:ext uri="{FF2B5EF4-FFF2-40B4-BE49-F238E27FC236}">
                  <a16:creationId xmlns:a16="http://schemas.microsoft.com/office/drawing/2014/main" id="{773EC5C4-1F47-442F-9D5A-B34278E46838}"/>
                </a:ext>
              </a:extLst>
            </p:cNvPr>
            <p:cNvCxnSpPr>
              <a:cxnSpLocks/>
            </p:cNvCxnSpPr>
            <p:nvPr userDrawn="1"/>
          </p:nvCxnSpPr>
          <p:spPr>
            <a:xfrm>
              <a:off x="345440" y="3848801"/>
              <a:ext cx="11541760" cy="0"/>
            </a:xfrm>
            <a:prstGeom prst="line">
              <a:avLst/>
            </a:prstGeom>
            <a:grpFill/>
            <a:ln w="177800" cap="rnd">
              <a:solidFill>
                <a:schemeClr val="tx1">
                  <a:lumMod val="65000"/>
                  <a:lumOff val="35000"/>
                </a:schemeClr>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AD0888A5-07F2-4FCF-8971-919AF42D5352}"/>
                </a:ext>
              </a:extLst>
            </p:cNvPr>
            <p:cNvGrpSpPr/>
            <p:nvPr userDrawn="1"/>
          </p:nvGrpSpPr>
          <p:grpSpPr>
            <a:xfrm>
              <a:off x="975360" y="3249361"/>
              <a:ext cx="1198873" cy="1198876"/>
              <a:chOff x="975360" y="2700721"/>
              <a:chExt cx="1198873" cy="1198876"/>
            </a:xfrm>
            <a:grpFill/>
            <a:effectLst>
              <a:outerShdw blurRad="50800" dist="38100" dir="8100000" algn="tr" rotWithShape="0">
                <a:prstClr val="black">
                  <a:alpha val="40000"/>
                </a:prstClr>
              </a:outerShdw>
            </a:effectLst>
          </p:grpSpPr>
          <p:sp>
            <p:nvSpPr>
              <p:cNvPr id="11" name="Oval 10">
                <a:extLst>
                  <a:ext uri="{FF2B5EF4-FFF2-40B4-BE49-F238E27FC236}">
                    <a16:creationId xmlns:a16="http://schemas.microsoft.com/office/drawing/2014/main" id="{F4E8BDE3-4E10-4D56-84BA-7E03385799CB}"/>
                  </a:ext>
                </a:extLst>
              </p:cNvPr>
              <p:cNvSpPr/>
              <p:nvPr userDrawn="1"/>
            </p:nvSpPr>
            <p:spPr>
              <a:xfrm>
                <a:off x="975360" y="2700724"/>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ircle: Hollow 15">
                <a:extLst>
                  <a:ext uri="{FF2B5EF4-FFF2-40B4-BE49-F238E27FC236}">
                    <a16:creationId xmlns:a16="http://schemas.microsoft.com/office/drawing/2014/main" id="{F5EF6C12-ED46-4CB9-82B8-B9991382C462}"/>
                  </a:ext>
                </a:extLst>
              </p:cNvPr>
              <p:cNvSpPr/>
              <p:nvPr userDrawn="1"/>
            </p:nvSpPr>
            <p:spPr>
              <a:xfrm>
                <a:off x="975360" y="2700721"/>
                <a:ext cx="1198873" cy="1198873"/>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2" name="Group 41">
              <a:extLst>
                <a:ext uri="{FF2B5EF4-FFF2-40B4-BE49-F238E27FC236}">
                  <a16:creationId xmlns:a16="http://schemas.microsoft.com/office/drawing/2014/main" id="{77768214-9A9D-41A1-9221-4E7DCB69CD98}"/>
                </a:ext>
              </a:extLst>
            </p:cNvPr>
            <p:cNvGrpSpPr/>
            <p:nvPr userDrawn="1"/>
          </p:nvGrpSpPr>
          <p:grpSpPr>
            <a:xfrm>
              <a:off x="3220718" y="3227208"/>
              <a:ext cx="1198877" cy="1198874"/>
              <a:chOff x="3220718" y="2678568"/>
              <a:chExt cx="1198877" cy="1198874"/>
            </a:xfrm>
            <a:grpFill/>
            <a:effectLst>
              <a:outerShdw blurRad="50800" dist="38100" dir="8100000" algn="tr" rotWithShape="0">
                <a:prstClr val="black">
                  <a:alpha val="40000"/>
                </a:prstClr>
              </a:outerShdw>
            </a:effectLst>
          </p:grpSpPr>
          <p:sp>
            <p:nvSpPr>
              <p:cNvPr id="12" name="Oval 11">
                <a:extLst>
                  <a:ext uri="{FF2B5EF4-FFF2-40B4-BE49-F238E27FC236}">
                    <a16:creationId xmlns:a16="http://schemas.microsoft.com/office/drawing/2014/main" id="{DE241B73-D0FF-4F54-8CB5-8A8DE0435F7A}"/>
                  </a:ext>
                </a:extLst>
              </p:cNvPr>
              <p:cNvSpPr/>
              <p:nvPr userDrawn="1"/>
            </p:nvSpPr>
            <p:spPr>
              <a:xfrm>
                <a:off x="3220718" y="2678568"/>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ircle: Hollow 16">
                <a:extLst>
                  <a:ext uri="{FF2B5EF4-FFF2-40B4-BE49-F238E27FC236}">
                    <a16:creationId xmlns:a16="http://schemas.microsoft.com/office/drawing/2014/main" id="{43FC3FE9-3BB8-4E25-8643-4B9FE540F540}"/>
                  </a:ext>
                </a:extLst>
              </p:cNvPr>
              <p:cNvSpPr/>
              <p:nvPr userDrawn="1"/>
            </p:nvSpPr>
            <p:spPr>
              <a:xfrm>
                <a:off x="3220721" y="2678568"/>
                <a:ext cx="1198874" cy="1198874"/>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3" name="Group 42">
              <a:extLst>
                <a:ext uri="{FF2B5EF4-FFF2-40B4-BE49-F238E27FC236}">
                  <a16:creationId xmlns:a16="http://schemas.microsoft.com/office/drawing/2014/main" id="{7DBADE76-D1FD-4716-BC11-B0597BDA827B}"/>
                </a:ext>
              </a:extLst>
            </p:cNvPr>
            <p:cNvGrpSpPr/>
            <p:nvPr userDrawn="1"/>
          </p:nvGrpSpPr>
          <p:grpSpPr>
            <a:xfrm>
              <a:off x="5466080" y="3249360"/>
              <a:ext cx="1198873" cy="1198876"/>
              <a:chOff x="5466080" y="2700720"/>
              <a:chExt cx="1198873" cy="1198876"/>
            </a:xfrm>
            <a:grpFill/>
            <a:effectLst>
              <a:outerShdw blurRad="50800" dist="38100" dir="8100000" algn="tr" rotWithShape="0">
                <a:prstClr val="black">
                  <a:alpha val="40000"/>
                </a:prstClr>
              </a:outerShdw>
            </a:effectLst>
          </p:grpSpPr>
          <p:sp>
            <p:nvSpPr>
              <p:cNvPr id="13" name="Oval 12">
                <a:extLst>
                  <a:ext uri="{FF2B5EF4-FFF2-40B4-BE49-F238E27FC236}">
                    <a16:creationId xmlns:a16="http://schemas.microsoft.com/office/drawing/2014/main" id="{00324D9D-D041-4429-9B95-C40E7FD87798}"/>
                  </a:ext>
                </a:extLst>
              </p:cNvPr>
              <p:cNvSpPr/>
              <p:nvPr userDrawn="1"/>
            </p:nvSpPr>
            <p:spPr>
              <a:xfrm>
                <a:off x="5466080" y="2700723"/>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ircle: Hollow 17">
                <a:extLst>
                  <a:ext uri="{FF2B5EF4-FFF2-40B4-BE49-F238E27FC236}">
                    <a16:creationId xmlns:a16="http://schemas.microsoft.com/office/drawing/2014/main" id="{1DDD0C37-64DC-4390-A307-EAD4C3085251}"/>
                  </a:ext>
                </a:extLst>
              </p:cNvPr>
              <p:cNvSpPr/>
              <p:nvPr userDrawn="1"/>
            </p:nvSpPr>
            <p:spPr>
              <a:xfrm>
                <a:off x="5466080" y="2700720"/>
                <a:ext cx="1198873" cy="1198873"/>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4" name="Group 43">
              <a:extLst>
                <a:ext uri="{FF2B5EF4-FFF2-40B4-BE49-F238E27FC236}">
                  <a16:creationId xmlns:a16="http://schemas.microsoft.com/office/drawing/2014/main" id="{7F066A8B-005D-4E24-BDDB-83EB1B8A97AB}"/>
                </a:ext>
              </a:extLst>
            </p:cNvPr>
            <p:cNvGrpSpPr/>
            <p:nvPr userDrawn="1"/>
          </p:nvGrpSpPr>
          <p:grpSpPr>
            <a:xfrm>
              <a:off x="7711438" y="3227204"/>
              <a:ext cx="1198877" cy="1198877"/>
              <a:chOff x="7711438" y="2678564"/>
              <a:chExt cx="1198877" cy="1198877"/>
            </a:xfrm>
            <a:grpFill/>
            <a:effectLst>
              <a:outerShdw blurRad="50800" dist="38100" dir="8100000" algn="tr" rotWithShape="0">
                <a:prstClr val="black">
                  <a:alpha val="40000"/>
                </a:prstClr>
              </a:outerShdw>
            </a:effectLst>
          </p:grpSpPr>
          <p:sp>
            <p:nvSpPr>
              <p:cNvPr id="14" name="Oval 13">
                <a:extLst>
                  <a:ext uri="{FF2B5EF4-FFF2-40B4-BE49-F238E27FC236}">
                    <a16:creationId xmlns:a16="http://schemas.microsoft.com/office/drawing/2014/main" id="{60751DBE-F4B9-49A6-92B0-477617634283}"/>
                  </a:ext>
                </a:extLst>
              </p:cNvPr>
              <p:cNvSpPr/>
              <p:nvPr userDrawn="1"/>
            </p:nvSpPr>
            <p:spPr>
              <a:xfrm>
                <a:off x="7711440" y="2678568"/>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ircle: Hollow 18">
                <a:extLst>
                  <a:ext uri="{FF2B5EF4-FFF2-40B4-BE49-F238E27FC236}">
                    <a16:creationId xmlns:a16="http://schemas.microsoft.com/office/drawing/2014/main" id="{5BA1BDFF-D187-4F3E-8E69-2292F809ED2B}"/>
                  </a:ext>
                </a:extLst>
              </p:cNvPr>
              <p:cNvSpPr/>
              <p:nvPr userDrawn="1"/>
            </p:nvSpPr>
            <p:spPr>
              <a:xfrm>
                <a:off x="7711438" y="2678564"/>
                <a:ext cx="1198877" cy="1198877"/>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5" name="Group 44">
              <a:extLst>
                <a:ext uri="{FF2B5EF4-FFF2-40B4-BE49-F238E27FC236}">
                  <a16:creationId xmlns:a16="http://schemas.microsoft.com/office/drawing/2014/main" id="{5C92BF73-A0CF-44E2-8ED7-366C39070A18}"/>
                </a:ext>
              </a:extLst>
            </p:cNvPr>
            <p:cNvGrpSpPr/>
            <p:nvPr userDrawn="1"/>
          </p:nvGrpSpPr>
          <p:grpSpPr>
            <a:xfrm>
              <a:off x="9956796" y="3249358"/>
              <a:ext cx="1198877" cy="1198877"/>
              <a:chOff x="9956796" y="2700718"/>
              <a:chExt cx="1198877" cy="1198877"/>
            </a:xfrm>
            <a:grpFill/>
            <a:effectLst>
              <a:outerShdw blurRad="50800" dist="38100" dir="8100000" algn="tr" rotWithShape="0">
                <a:prstClr val="black">
                  <a:alpha val="40000"/>
                </a:prstClr>
              </a:outerShdw>
            </a:effectLst>
          </p:grpSpPr>
          <p:sp>
            <p:nvSpPr>
              <p:cNvPr id="15" name="Oval 14">
                <a:extLst>
                  <a:ext uri="{FF2B5EF4-FFF2-40B4-BE49-F238E27FC236}">
                    <a16:creationId xmlns:a16="http://schemas.microsoft.com/office/drawing/2014/main" id="{06B91428-2BB1-4A9D-B661-7C96679DB024}"/>
                  </a:ext>
                </a:extLst>
              </p:cNvPr>
              <p:cNvSpPr/>
              <p:nvPr userDrawn="1"/>
            </p:nvSpPr>
            <p:spPr>
              <a:xfrm>
                <a:off x="9956800" y="2700722"/>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ircle: Hollow 19">
                <a:extLst>
                  <a:ext uri="{FF2B5EF4-FFF2-40B4-BE49-F238E27FC236}">
                    <a16:creationId xmlns:a16="http://schemas.microsoft.com/office/drawing/2014/main" id="{B5BC5108-ED06-4FAB-BB93-93062E7A6D49}"/>
                  </a:ext>
                </a:extLst>
              </p:cNvPr>
              <p:cNvSpPr/>
              <p:nvPr userDrawn="1"/>
            </p:nvSpPr>
            <p:spPr>
              <a:xfrm>
                <a:off x="9956796" y="2700718"/>
                <a:ext cx="1198873" cy="1198873"/>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grpSp>
        <p:nvGrpSpPr>
          <p:cNvPr id="25" name="Group 24">
            <a:extLst>
              <a:ext uri="{FF2B5EF4-FFF2-40B4-BE49-F238E27FC236}">
                <a16:creationId xmlns:a16="http://schemas.microsoft.com/office/drawing/2014/main" id="{487E8E15-D7B1-412B-AD6D-32B85B1FDBCD}"/>
              </a:ext>
            </a:extLst>
          </p:cNvPr>
          <p:cNvGrpSpPr/>
          <p:nvPr userDrawn="1"/>
        </p:nvGrpSpPr>
        <p:grpSpPr>
          <a:xfrm>
            <a:off x="403854" y="4617706"/>
            <a:ext cx="2341884" cy="1537384"/>
            <a:chOff x="403854" y="4069066"/>
            <a:chExt cx="2341884" cy="1537384"/>
          </a:xfrm>
          <a:effectLst>
            <a:outerShdw blurRad="50800" dist="38100" dir="8100000" algn="tr" rotWithShape="0">
              <a:prstClr val="black">
                <a:alpha val="40000"/>
              </a:prstClr>
            </a:outerShdw>
          </a:effectLst>
        </p:grpSpPr>
        <p:sp>
          <p:nvSpPr>
            <p:cNvPr id="24" name="Diamond 23">
              <a:extLst>
                <a:ext uri="{FF2B5EF4-FFF2-40B4-BE49-F238E27FC236}">
                  <a16:creationId xmlns:a16="http://schemas.microsoft.com/office/drawing/2014/main" id="{BA8E296D-FABC-4041-8179-D5E07C0B6210}"/>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18A9B19D-6EB3-4467-AF42-95D984C5D788}"/>
                </a:ext>
              </a:extLst>
            </p:cNvPr>
            <p:cNvGrpSpPr/>
            <p:nvPr userDrawn="1"/>
          </p:nvGrpSpPr>
          <p:grpSpPr>
            <a:xfrm>
              <a:off x="403854" y="4331800"/>
              <a:ext cx="2341884" cy="1274650"/>
              <a:chOff x="403854" y="4331800"/>
              <a:chExt cx="2341884" cy="1274650"/>
            </a:xfrm>
          </p:grpSpPr>
          <p:sp>
            <p:nvSpPr>
              <p:cNvPr id="21" name="Rectangle: Rounded Corners 20">
                <a:extLst>
                  <a:ext uri="{FF2B5EF4-FFF2-40B4-BE49-F238E27FC236}">
                    <a16:creationId xmlns:a16="http://schemas.microsoft.com/office/drawing/2014/main" id="{9BF44FD4-7FD7-40F2-98C8-E788E2B4D9A5}"/>
                  </a:ext>
                </a:extLst>
              </p:cNvPr>
              <p:cNvSpPr/>
              <p:nvPr userDrawn="1"/>
            </p:nvSpPr>
            <p:spPr>
              <a:xfrm>
                <a:off x="403854" y="4336472"/>
                <a:ext cx="2341884" cy="1269978"/>
              </a:xfrm>
              <a:prstGeom prst="roundRect">
                <a:avLst>
                  <a:gd name="adj" fmla="val 102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90E08B57-ED76-43AF-B67C-BCA6FD9A2059}"/>
                  </a:ext>
                </a:extLst>
              </p:cNvPr>
              <p:cNvSpPr/>
              <p:nvPr userDrawn="1"/>
            </p:nvSpPr>
            <p:spPr>
              <a:xfrm>
                <a:off x="403854" y="4331800"/>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1" name="Group 30">
            <a:extLst>
              <a:ext uri="{FF2B5EF4-FFF2-40B4-BE49-F238E27FC236}">
                <a16:creationId xmlns:a16="http://schemas.microsoft.com/office/drawing/2014/main" id="{CFFC21A9-96FB-4FF8-AEB8-48E0A946427A}"/>
              </a:ext>
            </a:extLst>
          </p:cNvPr>
          <p:cNvGrpSpPr/>
          <p:nvPr userDrawn="1"/>
        </p:nvGrpSpPr>
        <p:grpSpPr>
          <a:xfrm>
            <a:off x="4945374" y="4617706"/>
            <a:ext cx="2341884" cy="1537384"/>
            <a:chOff x="403854" y="4069066"/>
            <a:chExt cx="2341884" cy="1537384"/>
          </a:xfrm>
          <a:effectLst>
            <a:outerShdw blurRad="50800" dist="38100" dir="8100000" algn="tr" rotWithShape="0">
              <a:prstClr val="black">
                <a:alpha val="40000"/>
              </a:prstClr>
            </a:outerShdw>
          </a:effectLst>
        </p:grpSpPr>
        <p:sp>
          <p:nvSpPr>
            <p:cNvPr id="32" name="Diamond 31">
              <a:extLst>
                <a:ext uri="{FF2B5EF4-FFF2-40B4-BE49-F238E27FC236}">
                  <a16:creationId xmlns:a16="http://schemas.microsoft.com/office/drawing/2014/main" id="{E70F75C1-D801-4001-B85E-599E24F7D1A5}"/>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583F934F-15A5-4EBD-BCF8-D261ADDF9DB4}"/>
                </a:ext>
              </a:extLst>
            </p:cNvPr>
            <p:cNvGrpSpPr/>
            <p:nvPr userDrawn="1"/>
          </p:nvGrpSpPr>
          <p:grpSpPr>
            <a:xfrm>
              <a:off x="403854" y="4331800"/>
              <a:ext cx="2341884" cy="1274650"/>
              <a:chOff x="403854" y="4331800"/>
              <a:chExt cx="2341884" cy="1274650"/>
            </a:xfrm>
          </p:grpSpPr>
          <p:sp>
            <p:nvSpPr>
              <p:cNvPr id="34" name="Rectangle: Rounded Corners 33">
                <a:extLst>
                  <a:ext uri="{FF2B5EF4-FFF2-40B4-BE49-F238E27FC236}">
                    <a16:creationId xmlns:a16="http://schemas.microsoft.com/office/drawing/2014/main" id="{307ACF98-3D7E-4BB7-9540-6C99E885B32D}"/>
                  </a:ext>
                </a:extLst>
              </p:cNvPr>
              <p:cNvSpPr/>
              <p:nvPr userDrawn="1"/>
            </p:nvSpPr>
            <p:spPr>
              <a:xfrm>
                <a:off x="403854" y="4336472"/>
                <a:ext cx="2341884" cy="1269978"/>
              </a:xfrm>
              <a:prstGeom prst="roundRect">
                <a:avLst>
                  <a:gd name="adj" fmla="val 102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028A08F1-3092-4779-A9E8-517DB617DCF8}"/>
                  </a:ext>
                </a:extLst>
              </p:cNvPr>
              <p:cNvSpPr/>
              <p:nvPr userDrawn="1"/>
            </p:nvSpPr>
            <p:spPr>
              <a:xfrm>
                <a:off x="403854" y="4331800"/>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6" name="Group 35">
            <a:extLst>
              <a:ext uri="{FF2B5EF4-FFF2-40B4-BE49-F238E27FC236}">
                <a16:creationId xmlns:a16="http://schemas.microsoft.com/office/drawing/2014/main" id="{2F003540-5294-4111-ACCA-A23E40CB5D0A}"/>
              </a:ext>
            </a:extLst>
          </p:cNvPr>
          <p:cNvGrpSpPr/>
          <p:nvPr userDrawn="1"/>
        </p:nvGrpSpPr>
        <p:grpSpPr>
          <a:xfrm>
            <a:off x="9385293" y="4617706"/>
            <a:ext cx="2341884" cy="1537384"/>
            <a:chOff x="403854" y="4069066"/>
            <a:chExt cx="2341884" cy="1537384"/>
          </a:xfrm>
          <a:effectLst>
            <a:outerShdw blurRad="50800" dist="38100" dir="8100000" algn="tr" rotWithShape="0">
              <a:prstClr val="black">
                <a:alpha val="40000"/>
              </a:prstClr>
            </a:outerShdw>
          </a:effectLst>
        </p:grpSpPr>
        <p:sp>
          <p:nvSpPr>
            <p:cNvPr id="37" name="Diamond 36">
              <a:extLst>
                <a:ext uri="{FF2B5EF4-FFF2-40B4-BE49-F238E27FC236}">
                  <a16:creationId xmlns:a16="http://schemas.microsoft.com/office/drawing/2014/main" id="{74A68BA0-0E8D-481B-8AAC-C71F39808FE6}"/>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990A82A5-AEC2-4F28-B664-4099320A501D}"/>
                </a:ext>
              </a:extLst>
            </p:cNvPr>
            <p:cNvGrpSpPr/>
            <p:nvPr userDrawn="1"/>
          </p:nvGrpSpPr>
          <p:grpSpPr>
            <a:xfrm>
              <a:off x="403854" y="4331800"/>
              <a:ext cx="2341884" cy="1274650"/>
              <a:chOff x="403854" y="4331800"/>
              <a:chExt cx="2341884" cy="1274650"/>
            </a:xfrm>
          </p:grpSpPr>
          <p:sp>
            <p:nvSpPr>
              <p:cNvPr id="39" name="Rectangle: Rounded Corners 38">
                <a:extLst>
                  <a:ext uri="{FF2B5EF4-FFF2-40B4-BE49-F238E27FC236}">
                    <a16:creationId xmlns:a16="http://schemas.microsoft.com/office/drawing/2014/main" id="{3E12C820-BCBE-4432-895B-4E6FEAE65778}"/>
                  </a:ext>
                </a:extLst>
              </p:cNvPr>
              <p:cNvSpPr/>
              <p:nvPr userDrawn="1"/>
            </p:nvSpPr>
            <p:spPr>
              <a:xfrm>
                <a:off x="403854" y="4336472"/>
                <a:ext cx="2341884" cy="1269978"/>
              </a:xfrm>
              <a:prstGeom prst="roundRect">
                <a:avLst>
                  <a:gd name="adj" fmla="val 1026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DCAAB050-4206-4A27-B938-06C579DC0BCC}"/>
                  </a:ext>
                </a:extLst>
              </p:cNvPr>
              <p:cNvSpPr/>
              <p:nvPr userDrawn="1"/>
            </p:nvSpPr>
            <p:spPr>
              <a:xfrm>
                <a:off x="403854" y="4331800"/>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6" name="Group 45">
            <a:extLst>
              <a:ext uri="{FF2B5EF4-FFF2-40B4-BE49-F238E27FC236}">
                <a16:creationId xmlns:a16="http://schemas.microsoft.com/office/drawing/2014/main" id="{BB699EEB-C029-4EE9-AB2E-C36BD151BF92}"/>
              </a:ext>
            </a:extLst>
          </p:cNvPr>
          <p:cNvGrpSpPr/>
          <p:nvPr userDrawn="1"/>
        </p:nvGrpSpPr>
        <p:grpSpPr>
          <a:xfrm rot="10800000">
            <a:off x="2649212" y="1471385"/>
            <a:ext cx="2341884" cy="1537384"/>
            <a:chOff x="403854" y="4069066"/>
            <a:chExt cx="2341884" cy="1537384"/>
          </a:xfrm>
          <a:effectLst>
            <a:outerShdw blurRad="50800" dist="38100" dir="8100000" algn="tr" rotWithShape="0">
              <a:prstClr val="black">
                <a:alpha val="40000"/>
              </a:prstClr>
            </a:outerShdw>
          </a:effectLst>
        </p:grpSpPr>
        <p:sp>
          <p:nvSpPr>
            <p:cNvPr id="47" name="Diamond 46">
              <a:extLst>
                <a:ext uri="{FF2B5EF4-FFF2-40B4-BE49-F238E27FC236}">
                  <a16:creationId xmlns:a16="http://schemas.microsoft.com/office/drawing/2014/main" id="{92488968-C7FD-43D4-AC66-28FAE9D3A0D3}"/>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EFC385BB-B919-4FE7-B88D-6614D96FE54F}"/>
                </a:ext>
              </a:extLst>
            </p:cNvPr>
            <p:cNvGrpSpPr/>
            <p:nvPr userDrawn="1"/>
          </p:nvGrpSpPr>
          <p:grpSpPr>
            <a:xfrm>
              <a:off x="403854" y="4321208"/>
              <a:ext cx="2341884" cy="1285242"/>
              <a:chOff x="403854" y="4321208"/>
              <a:chExt cx="2341884" cy="1285242"/>
            </a:xfrm>
          </p:grpSpPr>
          <p:sp>
            <p:nvSpPr>
              <p:cNvPr id="49" name="Rectangle: Rounded Corners 48">
                <a:extLst>
                  <a:ext uri="{FF2B5EF4-FFF2-40B4-BE49-F238E27FC236}">
                    <a16:creationId xmlns:a16="http://schemas.microsoft.com/office/drawing/2014/main" id="{2D40B4F7-4249-48EB-B76D-7322E43B296D}"/>
                  </a:ext>
                </a:extLst>
              </p:cNvPr>
              <p:cNvSpPr/>
              <p:nvPr userDrawn="1"/>
            </p:nvSpPr>
            <p:spPr>
              <a:xfrm>
                <a:off x="403854" y="4336472"/>
                <a:ext cx="2341884" cy="1269978"/>
              </a:xfrm>
              <a:prstGeom prst="roundRect">
                <a:avLst>
                  <a:gd name="adj" fmla="val 102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0235ED88-73D7-4913-B429-4E32943AEA7F}"/>
                  </a:ext>
                </a:extLst>
              </p:cNvPr>
              <p:cNvSpPr/>
              <p:nvPr userDrawn="1"/>
            </p:nvSpPr>
            <p:spPr>
              <a:xfrm>
                <a:off x="403854" y="4321208"/>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1" name="Group 50">
            <a:extLst>
              <a:ext uri="{FF2B5EF4-FFF2-40B4-BE49-F238E27FC236}">
                <a16:creationId xmlns:a16="http://schemas.microsoft.com/office/drawing/2014/main" id="{CB191BBD-9BF5-4978-AD4B-B8312B56D6F6}"/>
              </a:ext>
            </a:extLst>
          </p:cNvPr>
          <p:cNvGrpSpPr/>
          <p:nvPr userDrawn="1"/>
        </p:nvGrpSpPr>
        <p:grpSpPr>
          <a:xfrm rot="10800000">
            <a:off x="7139934" y="1470488"/>
            <a:ext cx="2341884" cy="1537384"/>
            <a:chOff x="403854" y="4069066"/>
            <a:chExt cx="2341884" cy="1537384"/>
          </a:xfrm>
          <a:effectLst>
            <a:outerShdw blurRad="50800" dist="38100" dir="8100000" algn="tr" rotWithShape="0">
              <a:prstClr val="black">
                <a:alpha val="40000"/>
              </a:prstClr>
            </a:outerShdw>
          </a:effectLst>
        </p:grpSpPr>
        <p:sp>
          <p:nvSpPr>
            <p:cNvPr id="52" name="Diamond 51">
              <a:extLst>
                <a:ext uri="{FF2B5EF4-FFF2-40B4-BE49-F238E27FC236}">
                  <a16:creationId xmlns:a16="http://schemas.microsoft.com/office/drawing/2014/main" id="{33B76293-DAB7-429C-8B75-19B1BFFF1F73}"/>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a:extLst>
                <a:ext uri="{FF2B5EF4-FFF2-40B4-BE49-F238E27FC236}">
                  <a16:creationId xmlns:a16="http://schemas.microsoft.com/office/drawing/2014/main" id="{39136E51-5F9F-4189-97FA-588E52C7BD39}"/>
                </a:ext>
              </a:extLst>
            </p:cNvPr>
            <p:cNvGrpSpPr/>
            <p:nvPr userDrawn="1"/>
          </p:nvGrpSpPr>
          <p:grpSpPr>
            <a:xfrm>
              <a:off x="403854" y="4321208"/>
              <a:ext cx="2341884" cy="1285242"/>
              <a:chOff x="403854" y="4321208"/>
              <a:chExt cx="2341884" cy="1285242"/>
            </a:xfrm>
          </p:grpSpPr>
          <p:sp>
            <p:nvSpPr>
              <p:cNvPr id="54" name="Rectangle: Rounded Corners 53">
                <a:extLst>
                  <a:ext uri="{FF2B5EF4-FFF2-40B4-BE49-F238E27FC236}">
                    <a16:creationId xmlns:a16="http://schemas.microsoft.com/office/drawing/2014/main" id="{4227047C-C5B6-4CAE-AE15-F77FC131354A}"/>
                  </a:ext>
                </a:extLst>
              </p:cNvPr>
              <p:cNvSpPr/>
              <p:nvPr userDrawn="1"/>
            </p:nvSpPr>
            <p:spPr>
              <a:xfrm>
                <a:off x="403854" y="4336472"/>
                <a:ext cx="2341884" cy="1269978"/>
              </a:xfrm>
              <a:prstGeom prst="roundRect">
                <a:avLst>
                  <a:gd name="adj" fmla="val 102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2AD0B1F8-0C41-4F72-A916-C531DE13C852}"/>
                  </a:ext>
                </a:extLst>
              </p:cNvPr>
              <p:cNvSpPr/>
              <p:nvPr userDrawn="1"/>
            </p:nvSpPr>
            <p:spPr>
              <a:xfrm>
                <a:off x="403854" y="4321208"/>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6" name="Title 55">
            <a:extLst>
              <a:ext uri="{FF2B5EF4-FFF2-40B4-BE49-F238E27FC236}">
                <a16:creationId xmlns:a16="http://schemas.microsoft.com/office/drawing/2014/main" id="{3AC4B787-D5D7-4A9A-A2BA-892A84A63E5B}"/>
              </a:ext>
            </a:extLst>
          </p:cNvPr>
          <p:cNvSpPr>
            <a:spLocks noGrp="1"/>
          </p:cNvSpPr>
          <p:nvPr>
            <p:ph type="title"/>
          </p:nvPr>
        </p:nvSpPr>
        <p:spPr>
          <a:xfrm>
            <a:off x="858516" y="346242"/>
            <a:ext cx="10515600" cy="778159"/>
          </a:xfrm>
          <a:prstGeom prst="rect">
            <a:avLst/>
          </a:prstGeom>
        </p:spPr>
        <p:txBody>
          <a:bodyPr anchor="ctr"/>
          <a:lstStyle>
            <a:lvl1pPr algn="ctr">
              <a:defRPr>
                <a:solidFill>
                  <a:schemeClr val="bg1"/>
                </a:solidFill>
              </a:defRPr>
            </a:lvl1pPr>
          </a:lstStyle>
          <a:p>
            <a:r>
              <a:rPr lang="en-US"/>
              <a:t>Click to edit Master title style</a:t>
            </a:r>
          </a:p>
        </p:txBody>
      </p:sp>
      <p:sp>
        <p:nvSpPr>
          <p:cNvPr id="58" name="Text Placeholder 57">
            <a:extLst>
              <a:ext uri="{FF2B5EF4-FFF2-40B4-BE49-F238E27FC236}">
                <a16:creationId xmlns:a16="http://schemas.microsoft.com/office/drawing/2014/main" id="{EEF042D0-9AB6-4A7E-8DC2-5AA96AC91027}"/>
              </a:ext>
            </a:extLst>
          </p:cNvPr>
          <p:cNvSpPr>
            <a:spLocks noGrp="1"/>
          </p:cNvSpPr>
          <p:nvPr>
            <p:ph type="body" sz="quarter" idx="10"/>
          </p:nvPr>
        </p:nvSpPr>
        <p:spPr>
          <a:xfrm>
            <a:off x="2726055" y="1747839"/>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59" name="Text Placeholder 57">
            <a:extLst>
              <a:ext uri="{FF2B5EF4-FFF2-40B4-BE49-F238E27FC236}">
                <a16:creationId xmlns:a16="http://schemas.microsoft.com/office/drawing/2014/main" id="{F1ABDD9A-E987-4D88-A94A-3844701C2364}"/>
              </a:ext>
            </a:extLst>
          </p:cNvPr>
          <p:cNvSpPr>
            <a:spLocks noGrp="1"/>
          </p:cNvSpPr>
          <p:nvPr>
            <p:ph type="body" sz="quarter" idx="11"/>
          </p:nvPr>
        </p:nvSpPr>
        <p:spPr>
          <a:xfrm>
            <a:off x="2726055" y="2070540"/>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0" name="Text Placeholder 57">
            <a:extLst>
              <a:ext uri="{FF2B5EF4-FFF2-40B4-BE49-F238E27FC236}">
                <a16:creationId xmlns:a16="http://schemas.microsoft.com/office/drawing/2014/main" id="{EA24A090-F5C9-4DC5-A4C6-756BE14CED8F}"/>
              </a:ext>
            </a:extLst>
          </p:cNvPr>
          <p:cNvSpPr>
            <a:spLocks noGrp="1"/>
          </p:cNvSpPr>
          <p:nvPr>
            <p:ph type="body" sz="quarter" idx="12"/>
          </p:nvPr>
        </p:nvSpPr>
        <p:spPr>
          <a:xfrm>
            <a:off x="7216775" y="1757999"/>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1" name="Text Placeholder 57">
            <a:extLst>
              <a:ext uri="{FF2B5EF4-FFF2-40B4-BE49-F238E27FC236}">
                <a16:creationId xmlns:a16="http://schemas.microsoft.com/office/drawing/2014/main" id="{26276A48-6AF6-4E18-B2CD-0B880E531D14}"/>
              </a:ext>
            </a:extLst>
          </p:cNvPr>
          <p:cNvSpPr>
            <a:spLocks noGrp="1"/>
          </p:cNvSpPr>
          <p:nvPr>
            <p:ph type="body" sz="quarter" idx="13"/>
          </p:nvPr>
        </p:nvSpPr>
        <p:spPr>
          <a:xfrm>
            <a:off x="7216775" y="2080700"/>
            <a:ext cx="2198688" cy="294322"/>
          </a:xfrm>
          <a:prstGeom prst="rect">
            <a:avLst/>
          </a:prstGeom>
        </p:spPr>
        <p:txBody>
          <a:bodyPr>
            <a:normAutofit/>
          </a:bodyPr>
          <a:lstStyle>
            <a:lvl1pPr marL="0" indent="0">
              <a:buNone/>
              <a:defRPr sz="1200">
                <a:solidFill>
                  <a:srgbClr val="595959"/>
                </a:solidFill>
              </a:defRPr>
            </a:lvl1pPr>
          </a:lstStyle>
          <a:p>
            <a:pPr lvl="0"/>
            <a:r>
              <a:rPr lang="en-US"/>
              <a:t>Click to edit Master text styles</a:t>
            </a:r>
          </a:p>
        </p:txBody>
      </p:sp>
      <p:sp>
        <p:nvSpPr>
          <p:cNvPr id="62" name="Text Placeholder 57">
            <a:extLst>
              <a:ext uri="{FF2B5EF4-FFF2-40B4-BE49-F238E27FC236}">
                <a16:creationId xmlns:a16="http://schemas.microsoft.com/office/drawing/2014/main" id="{A27CFD0F-25AF-4D79-8F26-6D9C362BA1AD}"/>
              </a:ext>
            </a:extLst>
          </p:cNvPr>
          <p:cNvSpPr>
            <a:spLocks noGrp="1"/>
          </p:cNvSpPr>
          <p:nvPr>
            <p:ph type="body" sz="quarter" idx="14"/>
          </p:nvPr>
        </p:nvSpPr>
        <p:spPr>
          <a:xfrm>
            <a:off x="464823" y="5009339"/>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3" name="Text Placeholder 57">
            <a:extLst>
              <a:ext uri="{FF2B5EF4-FFF2-40B4-BE49-F238E27FC236}">
                <a16:creationId xmlns:a16="http://schemas.microsoft.com/office/drawing/2014/main" id="{872ECCB3-F1D9-435D-9E5A-FEDC64D33175}"/>
              </a:ext>
            </a:extLst>
          </p:cNvPr>
          <p:cNvSpPr>
            <a:spLocks noGrp="1"/>
          </p:cNvSpPr>
          <p:nvPr>
            <p:ph type="body" sz="quarter" idx="15"/>
          </p:nvPr>
        </p:nvSpPr>
        <p:spPr>
          <a:xfrm>
            <a:off x="464823" y="5332040"/>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4" name="Text Placeholder 57">
            <a:extLst>
              <a:ext uri="{FF2B5EF4-FFF2-40B4-BE49-F238E27FC236}">
                <a16:creationId xmlns:a16="http://schemas.microsoft.com/office/drawing/2014/main" id="{F9C486BA-7F0F-4FDE-8512-1709168B644E}"/>
              </a:ext>
            </a:extLst>
          </p:cNvPr>
          <p:cNvSpPr>
            <a:spLocks noGrp="1"/>
          </p:cNvSpPr>
          <p:nvPr>
            <p:ph type="body" sz="quarter" idx="16"/>
          </p:nvPr>
        </p:nvSpPr>
        <p:spPr>
          <a:xfrm>
            <a:off x="5018087" y="5017612"/>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5" name="Text Placeholder 57">
            <a:extLst>
              <a:ext uri="{FF2B5EF4-FFF2-40B4-BE49-F238E27FC236}">
                <a16:creationId xmlns:a16="http://schemas.microsoft.com/office/drawing/2014/main" id="{C1C4CE38-F5DF-415D-93CD-1471C1C51FC1}"/>
              </a:ext>
            </a:extLst>
          </p:cNvPr>
          <p:cNvSpPr>
            <a:spLocks noGrp="1"/>
          </p:cNvSpPr>
          <p:nvPr>
            <p:ph type="body" sz="quarter" idx="17"/>
          </p:nvPr>
        </p:nvSpPr>
        <p:spPr>
          <a:xfrm>
            <a:off x="5018087" y="5340313"/>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6" name="Text Placeholder 57">
            <a:extLst>
              <a:ext uri="{FF2B5EF4-FFF2-40B4-BE49-F238E27FC236}">
                <a16:creationId xmlns:a16="http://schemas.microsoft.com/office/drawing/2014/main" id="{70B1A5FD-7254-4D10-BAF3-109998A1EF38}"/>
              </a:ext>
            </a:extLst>
          </p:cNvPr>
          <p:cNvSpPr>
            <a:spLocks noGrp="1"/>
          </p:cNvSpPr>
          <p:nvPr>
            <p:ph type="body" sz="quarter" idx="18"/>
          </p:nvPr>
        </p:nvSpPr>
        <p:spPr>
          <a:xfrm>
            <a:off x="9456103" y="4998704"/>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7" name="Text Placeholder 57">
            <a:extLst>
              <a:ext uri="{FF2B5EF4-FFF2-40B4-BE49-F238E27FC236}">
                <a16:creationId xmlns:a16="http://schemas.microsoft.com/office/drawing/2014/main" id="{49D1D764-CBB3-4B86-B321-2B80095F314B}"/>
              </a:ext>
            </a:extLst>
          </p:cNvPr>
          <p:cNvSpPr>
            <a:spLocks noGrp="1"/>
          </p:cNvSpPr>
          <p:nvPr>
            <p:ph type="body" sz="quarter" idx="19"/>
          </p:nvPr>
        </p:nvSpPr>
        <p:spPr>
          <a:xfrm>
            <a:off x="9456103" y="5321405"/>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9" name="Text Placeholder 68">
            <a:extLst>
              <a:ext uri="{FF2B5EF4-FFF2-40B4-BE49-F238E27FC236}">
                <a16:creationId xmlns:a16="http://schemas.microsoft.com/office/drawing/2014/main" id="{7B2D4918-7013-45C4-8FA9-14CBFF98AAF1}"/>
              </a:ext>
            </a:extLst>
          </p:cNvPr>
          <p:cNvSpPr>
            <a:spLocks noGrp="1"/>
          </p:cNvSpPr>
          <p:nvPr>
            <p:ph type="body" sz="quarter" idx="20" hasCustomPrompt="1"/>
          </p:nvPr>
        </p:nvSpPr>
        <p:spPr>
          <a:xfrm>
            <a:off x="1244600" y="3707243"/>
            <a:ext cx="660400" cy="26421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0" name="Text Placeholder 68">
            <a:extLst>
              <a:ext uri="{FF2B5EF4-FFF2-40B4-BE49-F238E27FC236}">
                <a16:creationId xmlns:a16="http://schemas.microsoft.com/office/drawing/2014/main" id="{D4171E06-7737-478A-8C33-AAB11606B523}"/>
              </a:ext>
            </a:extLst>
          </p:cNvPr>
          <p:cNvSpPr>
            <a:spLocks noGrp="1"/>
          </p:cNvSpPr>
          <p:nvPr>
            <p:ph type="body" sz="quarter" idx="21" hasCustomPrompt="1"/>
          </p:nvPr>
        </p:nvSpPr>
        <p:spPr>
          <a:xfrm>
            <a:off x="3500120" y="3712323"/>
            <a:ext cx="660400" cy="25405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1" name="Text Placeholder 68">
            <a:extLst>
              <a:ext uri="{FF2B5EF4-FFF2-40B4-BE49-F238E27FC236}">
                <a16:creationId xmlns:a16="http://schemas.microsoft.com/office/drawing/2014/main" id="{9A53CF1F-27A1-402D-9394-7DC9EA9B3CC2}"/>
              </a:ext>
            </a:extLst>
          </p:cNvPr>
          <p:cNvSpPr>
            <a:spLocks noGrp="1"/>
          </p:cNvSpPr>
          <p:nvPr>
            <p:ph type="body" sz="quarter" idx="22" hasCustomPrompt="1"/>
          </p:nvPr>
        </p:nvSpPr>
        <p:spPr>
          <a:xfrm>
            <a:off x="5745480" y="3712323"/>
            <a:ext cx="660400" cy="25405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2" name="Text Placeholder 68">
            <a:extLst>
              <a:ext uri="{FF2B5EF4-FFF2-40B4-BE49-F238E27FC236}">
                <a16:creationId xmlns:a16="http://schemas.microsoft.com/office/drawing/2014/main" id="{EEDA5B9B-4E29-44BD-9AB4-63CC31001C4D}"/>
              </a:ext>
            </a:extLst>
          </p:cNvPr>
          <p:cNvSpPr>
            <a:spLocks noGrp="1"/>
          </p:cNvSpPr>
          <p:nvPr>
            <p:ph type="body" sz="quarter" idx="23" hasCustomPrompt="1"/>
          </p:nvPr>
        </p:nvSpPr>
        <p:spPr>
          <a:xfrm>
            <a:off x="7980676" y="3707243"/>
            <a:ext cx="660400" cy="26421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3" name="Text Placeholder 68">
            <a:extLst>
              <a:ext uri="{FF2B5EF4-FFF2-40B4-BE49-F238E27FC236}">
                <a16:creationId xmlns:a16="http://schemas.microsoft.com/office/drawing/2014/main" id="{3B7FA5A5-3F35-435F-9C91-FBBB04F5B166}"/>
              </a:ext>
            </a:extLst>
          </p:cNvPr>
          <p:cNvSpPr>
            <a:spLocks noGrp="1"/>
          </p:cNvSpPr>
          <p:nvPr>
            <p:ph type="body" sz="quarter" idx="24" hasCustomPrompt="1"/>
          </p:nvPr>
        </p:nvSpPr>
        <p:spPr>
          <a:xfrm>
            <a:off x="10225247" y="3708318"/>
            <a:ext cx="660400" cy="262066"/>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Tree>
    <p:extLst>
      <p:ext uri="{BB962C8B-B14F-4D97-AF65-F5344CB8AC3E}">
        <p14:creationId xmlns:p14="http://schemas.microsoft.com/office/powerpoint/2010/main" val="2908229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dirty="0"/>
              <a:t>Date</a:t>
            </a:r>
            <a:endParaRPr lang="en-US" dirty="0"/>
          </a:p>
        </p:txBody>
      </p:sp>
    </p:spTree>
    <p:extLst>
      <p:ext uri="{BB962C8B-B14F-4D97-AF65-F5344CB8AC3E}">
        <p14:creationId xmlns:p14="http://schemas.microsoft.com/office/powerpoint/2010/main" val="3133327257"/>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6" r:id="rId12"/>
    <p:sldLayoutId id="2147483927" r:id="rId13"/>
    <p:sldLayoutId id="2147483928" r:id="rId14"/>
    <p:sldLayoutId id="2147483929" r:id="rId15"/>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1733277-304D-4240-962F-F1246BEBA357}"/>
              </a:ext>
            </a:extLst>
          </p:cNvPr>
          <p:cNvSpPr>
            <a:spLocks noGrp="1"/>
          </p:cNvSpPr>
          <p:nvPr>
            <p:ph type="body" sz="quarter" idx="11"/>
          </p:nvPr>
        </p:nvSpPr>
        <p:spPr>
          <a:xfrm>
            <a:off x="606366" y="3388380"/>
            <a:ext cx="9906901" cy="1179867"/>
          </a:xfrm>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srgbClr val="0B5494"/>
                </a:solidFill>
                <a:effectLst/>
                <a:uLnTx/>
                <a:uFillTx/>
                <a:latin typeface="+mj-lt"/>
                <a:ea typeface="+mn-ea"/>
                <a:cs typeface="+mn-cs"/>
              </a:rPr>
              <a:t>IESBA</a:t>
            </a:r>
            <a:r>
              <a:rPr lang="en-US" sz="3600" b="1" dirty="0">
                <a:latin typeface="+mj-lt"/>
              </a:rPr>
              <a:t> Meeting – March 2024</a:t>
            </a:r>
            <a:endParaRPr kumimoji="0" lang="en-US" sz="3600" b="1" i="0" u="none" strike="noStrike" kern="1200" cap="none" spc="0" normalizeH="0" baseline="0" noProof="0" dirty="0">
              <a:ln>
                <a:noFill/>
              </a:ln>
              <a:solidFill>
                <a:srgbClr val="0B5494"/>
              </a:solidFill>
              <a:effectLst/>
              <a:uLnTx/>
              <a:uFillTx/>
              <a:latin typeface="+mj-lt"/>
              <a:ea typeface="+mn-ea"/>
              <a:cs typeface="+mn-cs"/>
            </a:endParaRPr>
          </a:p>
        </p:txBody>
      </p:sp>
      <p:sp>
        <p:nvSpPr>
          <p:cNvPr id="4" name="Text Placeholder 3">
            <a:extLst>
              <a:ext uri="{FF2B5EF4-FFF2-40B4-BE49-F238E27FC236}">
                <a16:creationId xmlns:a16="http://schemas.microsoft.com/office/drawing/2014/main" id="{5DCF02E3-6128-4C70-8D28-65DBAA5FA911}"/>
              </a:ext>
            </a:extLst>
          </p:cNvPr>
          <p:cNvSpPr>
            <a:spLocks noGrp="1"/>
          </p:cNvSpPr>
          <p:nvPr>
            <p:ph type="body" sz="quarter" idx="12"/>
          </p:nvPr>
        </p:nvSpPr>
        <p:spPr>
          <a:xfrm>
            <a:off x="605680" y="894824"/>
            <a:ext cx="9907588" cy="2417876"/>
          </a:xfrm>
        </p:spPr>
        <p:txBody>
          <a:bodyPr>
            <a:normAutofit/>
          </a:bodyPr>
          <a:lstStyle/>
          <a:p>
            <a:r>
              <a:rPr lang="en-US" sz="4800" dirty="0">
                <a:latin typeface="Arial" panose="020B0604020202020204" pitchFamily="34" charset="0"/>
                <a:cs typeface="Arial" panose="020B0604020202020204" pitchFamily="34" charset="0"/>
              </a:rPr>
              <a:t>PIE Rollout</a:t>
            </a:r>
          </a:p>
        </p:txBody>
      </p:sp>
      <p:sp>
        <p:nvSpPr>
          <p:cNvPr id="2" name="Text Placeholder 2">
            <a:extLst>
              <a:ext uri="{FF2B5EF4-FFF2-40B4-BE49-F238E27FC236}">
                <a16:creationId xmlns:a16="http://schemas.microsoft.com/office/drawing/2014/main" id="{BDBD8180-92E6-811B-8DF4-1840CB13026D}"/>
              </a:ext>
            </a:extLst>
          </p:cNvPr>
          <p:cNvSpPr txBox="1">
            <a:spLocks/>
          </p:cNvSpPr>
          <p:nvPr/>
        </p:nvSpPr>
        <p:spPr>
          <a:xfrm>
            <a:off x="605679" y="4643927"/>
            <a:ext cx="10074157" cy="1038416"/>
          </a:xfrm>
          <a:prstGeom prst="rect">
            <a:avLst/>
          </a:prstGeom>
          <a:solidFill>
            <a:srgbClr val="062A49">
              <a:alpha val="60000"/>
            </a:srgbClr>
          </a:solidFill>
        </p:spPr>
        <p:txBody>
          <a:bodyPr vert="horz" lIns="9144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000" kern="1200">
                <a:solidFill>
                  <a:srgbClr val="0B5494"/>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Andrew Mintzer, </a:t>
            </a:r>
            <a:r>
              <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Working Group Chair</a:t>
            </a:r>
            <a:endParaRPr lang="en-US" sz="2800" b="1" i="1" dirty="0">
              <a:solidFill>
                <a:schemeClr val="bg1"/>
              </a:solidFill>
              <a:latin typeface="+mj-lt"/>
            </a:endParaRPr>
          </a:p>
        </p:txBody>
      </p:sp>
    </p:spTree>
    <p:extLst>
      <p:ext uri="{BB962C8B-B14F-4D97-AF65-F5344CB8AC3E}">
        <p14:creationId xmlns:p14="http://schemas.microsoft.com/office/powerpoint/2010/main" val="65666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fld id="{A68F81FF-A8B7-8E49-9D5B-3CAD5ADFEE36}" type="slidenum">
              <a:rPr lang="en-US" smtClean="0"/>
              <a:pPr/>
              <a:t>10</a:t>
            </a:fld>
            <a:endParaRPr lang="en-US" dirty="0"/>
          </a:p>
        </p:txBody>
      </p:sp>
      <p:sp>
        <p:nvSpPr>
          <p:cNvPr id="7" name="Rectangle 6">
            <a:extLst>
              <a:ext uri="{FF2B5EF4-FFF2-40B4-BE49-F238E27FC236}">
                <a16:creationId xmlns:a16="http://schemas.microsoft.com/office/drawing/2014/main" id="{ADC3B7E9-99E0-4D1B-93AE-4879B4302DD4}"/>
              </a:ext>
            </a:extLst>
          </p:cNvPr>
          <p:cNvSpPr/>
          <p:nvPr/>
        </p:nvSpPr>
        <p:spPr>
          <a:xfrm>
            <a:off x="479817" y="2086253"/>
            <a:ext cx="6444341" cy="32669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Bef>
                <a:spcPts val="600"/>
              </a:spcBef>
            </a:pPr>
            <a:r>
              <a:rPr lang="en-US" sz="4000" dirty="0">
                <a:solidFill>
                  <a:schemeClr val="tx1"/>
                </a:solidFill>
                <a:latin typeface="Arial" panose="020B0604020202020204" pitchFamily="34" charset="0"/>
                <a:cs typeface="Arial" panose="020B0604020202020204" pitchFamily="34" charset="0"/>
              </a:rPr>
              <a:t>Do IESBA members agree with WG’s proposal to adopt Option A and update Q19 of IESBA PIE Q&amp;A? </a:t>
            </a:r>
          </a:p>
        </p:txBody>
      </p:sp>
      <p:pic>
        <p:nvPicPr>
          <p:cNvPr id="2" name="Picture 14" descr="Light Bulb ideas Concept vector eps 10 in white background  ideas stock illustrations">
            <a:extLst>
              <a:ext uri="{FF2B5EF4-FFF2-40B4-BE49-F238E27FC236}">
                <a16:creationId xmlns:a16="http://schemas.microsoft.com/office/drawing/2014/main" id="{C995F63A-1FC7-09FE-BADC-6536FF7BB0A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93575" y="1157134"/>
            <a:ext cx="4465908" cy="454373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838200" y="36374"/>
            <a:ext cx="10515600" cy="1068518"/>
          </a:xfrm>
        </p:spPr>
        <p:txBody>
          <a:bodyPr/>
          <a:lstStyle/>
          <a:p>
            <a:r>
              <a:rPr lang="en-US" dirty="0">
                <a:latin typeface="+mj-lt"/>
              </a:rPr>
              <a:t>Matter for IESBA Consideration</a:t>
            </a:r>
          </a:p>
        </p:txBody>
      </p:sp>
    </p:spTree>
    <p:extLst>
      <p:ext uri="{BB962C8B-B14F-4D97-AF65-F5344CB8AC3E}">
        <p14:creationId xmlns:p14="http://schemas.microsoft.com/office/powerpoint/2010/main" val="1017301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11</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useBgFill="1">
        <p:nvSpPr>
          <p:cNvPr id="12" name="Rectangle 11">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pic>
        <p:nvPicPr>
          <p:cNvPr id="13" name="Picture 12">
            <a:extLst>
              <a:ext uri="{FF2B5EF4-FFF2-40B4-BE49-F238E27FC236}">
                <a16:creationId xmlns:a16="http://schemas.microsoft.com/office/drawing/2014/main" id="{89F85478-8B4C-E8E7-74B7-668235E0E38A}"/>
              </a:ext>
            </a:extLst>
          </p:cNvPr>
          <p:cNvPicPr>
            <a:picLocks noChangeAspect="1"/>
          </p:cNvPicPr>
          <p:nvPr/>
        </p:nvPicPr>
        <p:blipFill rotWithShape="1">
          <a:blip r:embed="rId3"/>
          <a:srcRect l="2388" t="20106" r="4038" b="1206"/>
          <a:stretch/>
        </p:blipFill>
        <p:spPr>
          <a:xfrm>
            <a:off x="-1" y="4046"/>
            <a:ext cx="12359427" cy="6853953"/>
          </a:xfrm>
          <a:prstGeom prst="rect">
            <a:avLst/>
          </a:prstGeom>
          <a:solidFill>
            <a:schemeClr val="bg1"/>
          </a:solidFill>
          <a:ln>
            <a:solidFill>
              <a:srgbClr val="FFFF00"/>
            </a:solidFill>
          </a:ln>
        </p:spPr>
      </p:pic>
      <p:sp>
        <p:nvSpPr>
          <p:cNvPr id="14" name="Rectangle 13">
            <a:extLst>
              <a:ext uri="{FF2B5EF4-FFF2-40B4-BE49-F238E27FC236}">
                <a16:creationId xmlns:a16="http://schemas.microsoft.com/office/drawing/2014/main" id="{B772E3C4-67B8-B12E-8226-F3803322CC3F}"/>
              </a:ext>
            </a:extLst>
          </p:cNvPr>
          <p:cNvSpPr/>
          <p:nvPr/>
        </p:nvSpPr>
        <p:spPr>
          <a:xfrm>
            <a:off x="464457" y="537029"/>
            <a:ext cx="11132457" cy="2148114"/>
          </a:xfrm>
          <a:prstGeom prst="rect">
            <a:avLst/>
          </a:prstGeom>
          <a:solidFill>
            <a:srgbClr val="1F8EEC">
              <a:alpha val="80000"/>
            </a:srgb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srgbClr val="FFFFFF">
                    <a:lumMod val="95000"/>
                  </a:srgbClr>
                </a:solidFill>
                <a:effectLst/>
                <a:uLnTx/>
                <a:uFillTx/>
                <a:latin typeface="Arial" panose="020B0604020202020204"/>
                <a:ea typeface="+mn-ea"/>
                <a:cs typeface="+mn-cs"/>
              </a:rPr>
              <a:t>Queries regarding the IESBA PIE Q&amp;A </a:t>
            </a:r>
            <a:endParaRPr kumimoji="0" lang="en-US" sz="5400" b="0" i="0" u="none" strike="noStrike" kern="1200" cap="none" spc="0" normalizeH="0" baseline="0" noProof="0" dirty="0">
              <a:ln>
                <a:noFill/>
              </a:ln>
              <a:solidFill>
                <a:srgbClr val="FFFFFF">
                  <a:lumMod val="9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56850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0">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B878F70-1C7E-CF23-93F1-508CB4C52103}"/>
              </a:ext>
            </a:extLst>
          </p:cNvPr>
          <p:cNvPicPr>
            <a:picLocks noChangeAspect="1"/>
          </p:cNvPicPr>
          <p:nvPr/>
        </p:nvPicPr>
        <p:blipFill rotWithShape="1">
          <a:blip r:embed="rId2"/>
          <a:srcRect t="15730"/>
          <a:stretch/>
        </p:blipFill>
        <p:spPr>
          <a:xfrm>
            <a:off x="20" y="10"/>
            <a:ext cx="12191980" cy="6857990"/>
          </a:xfrm>
          <a:prstGeom prst="rect">
            <a:avLst/>
          </a:prstGeom>
        </p:spPr>
      </p:pic>
      <p:sp>
        <p:nvSpPr>
          <p:cNvPr id="52" name="Rectangle 42">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1FEF45FF-2B94-83ED-8CC8-47D02C1E3631}"/>
              </a:ext>
            </a:extLst>
          </p:cNvPr>
          <p:cNvSpPr>
            <a:spLocks noGrp="1"/>
          </p:cNvSpPr>
          <p:nvPr>
            <p:ph type="sldNum" sz="quarter" idx="12"/>
          </p:nvPr>
        </p:nvSpPr>
        <p:spPr>
          <a:xfrm>
            <a:off x="9303026" y="6356350"/>
            <a:ext cx="2050774"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12</a:t>
            </a:fld>
            <a:endParaRPr lang="en-US">
              <a:solidFill>
                <a:srgbClr val="FFFFFF"/>
              </a:solidFill>
              <a:latin typeface="Calibri" panose="020F0502020204030204"/>
            </a:endParaRPr>
          </a:p>
        </p:txBody>
      </p:sp>
      <p:sp>
        <p:nvSpPr>
          <p:cNvPr id="53" name="Rectangle 44">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74C700C-6DE0-CCCE-535E-883A5920CF30}"/>
              </a:ext>
            </a:extLst>
          </p:cNvPr>
          <p:cNvSpPr txBox="1"/>
          <p:nvPr/>
        </p:nvSpPr>
        <p:spPr>
          <a:xfrm>
            <a:off x="401611" y="439838"/>
            <a:ext cx="7392422" cy="3634451"/>
          </a:xfrm>
          <a:prstGeom prst="rect">
            <a:avLst/>
          </a:prstGeom>
          <a:ln w="76200">
            <a:solidFill>
              <a:schemeClr val="accent4">
                <a:lumMod val="60000"/>
                <a:lumOff val="4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marL="3175" lvl="1">
              <a:lnSpc>
                <a:spcPct val="90000"/>
              </a:lnSpc>
              <a:spcBef>
                <a:spcPts val="600"/>
              </a:spcBef>
              <a:spcAft>
                <a:spcPts val="600"/>
              </a:spcAft>
            </a:pPr>
            <a:r>
              <a:rPr kumimoji="0" lang="en-US" sz="2500" b="1" u="none" strike="noStrike" cap="none" spc="0" normalizeH="0" baseline="0" dirty="0">
                <a:ln>
                  <a:noFill/>
                </a:ln>
                <a:solidFill>
                  <a:schemeClr val="bg1"/>
                </a:solidFill>
                <a:effectLst/>
                <a:uFillTx/>
                <a:latin typeface="+mj-lt"/>
                <a:sym typeface="Arial"/>
              </a:rPr>
              <a:t>Q14.</a:t>
            </a:r>
            <a:r>
              <a:rPr kumimoji="0" lang="en-US" sz="2500" b="0" u="none" strike="noStrike" cap="none" spc="0" normalizeH="0" baseline="0" dirty="0">
                <a:ln>
                  <a:noFill/>
                </a:ln>
                <a:solidFill>
                  <a:schemeClr val="bg1"/>
                </a:solidFill>
                <a:effectLst/>
                <a:uFillTx/>
                <a:latin typeface="+mj-lt"/>
                <a:sym typeface="Arial"/>
              </a:rPr>
              <a:t> What if a relevant local body has not yet adopted the PIE revisions when they become effective on December 15, 2024? </a:t>
            </a:r>
          </a:p>
          <a:p>
            <a:pPr marL="3175" lvl="1">
              <a:lnSpc>
                <a:spcPct val="90000"/>
              </a:lnSpc>
              <a:spcBef>
                <a:spcPts val="600"/>
              </a:spcBef>
              <a:spcAft>
                <a:spcPts val="600"/>
              </a:spcAft>
            </a:pPr>
            <a:endParaRPr kumimoji="0" lang="en-US" sz="2500" b="0" u="none" strike="noStrike" cap="none" spc="0" normalizeH="0" baseline="0" dirty="0">
              <a:ln>
                <a:noFill/>
              </a:ln>
              <a:solidFill>
                <a:schemeClr val="bg1"/>
              </a:solidFill>
              <a:effectLst/>
              <a:uFillTx/>
              <a:latin typeface="+mj-lt"/>
              <a:sym typeface="Arial"/>
            </a:endParaRPr>
          </a:p>
          <a:p>
            <a:pPr marL="3175" lvl="1">
              <a:lnSpc>
                <a:spcPct val="90000"/>
              </a:lnSpc>
              <a:spcBef>
                <a:spcPts val="600"/>
              </a:spcBef>
              <a:spcAft>
                <a:spcPts val="600"/>
              </a:spcAft>
            </a:pPr>
            <a:r>
              <a:rPr kumimoji="0" lang="en-US" sz="2500" b="1" u="none" strike="noStrike" cap="none" spc="0" normalizeH="0" baseline="0" dirty="0">
                <a:ln>
                  <a:noFill/>
                </a:ln>
                <a:solidFill>
                  <a:schemeClr val="bg1"/>
                </a:solidFill>
                <a:effectLst/>
                <a:uFillTx/>
                <a:latin typeface="+mj-lt"/>
                <a:sym typeface="Arial"/>
              </a:rPr>
              <a:t>Q15.</a:t>
            </a:r>
            <a:r>
              <a:rPr kumimoji="0" lang="en-US" sz="2500" b="0" u="none" strike="noStrike" cap="none" spc="0" normalizeH="0" baseline="0" dirty="0">
                <a:ln>
                  <a:noFill/>
                </a:ln>
                <a:solidFill>
                  <a:schemeClr val="bg1"/>
                </a:solidFill>
                <a:effectLst/>
                <a:uFillTx/>
                <a:latin typeface="+mj-lt"/>
                <a:sym typeface="Arial"/>
              </a:rPr>
              <a:t> What if a jurisdiction has an extant PIE definition that is different from the revised PIE definition set out in paragraph R400.17 and the relevant local body does not intend to make any revision to its extant definition?</a:t>
            </a:r>
            <a:endParaRPr kumimoji="0" lang="en-US" sz="2500" u="none" strike="noStrike" cap="none" spc="0" normalizeH="0" baseline="0" dirty="0">
              <a:ln>
                <a:noFill/>
              </a:ln>
              <a:solidFill>
                <a:schemeClr val="bg1"/>
              </a:solidFill>
              <a:effectLst/>
              <a:uFillTx/>
              <a:latin typeface="+mj-lt"/>
              <a:sym typeface="Arial"/>
            </a:endParaRPr>
          </a:p>
        </p:txBody>
      </p:sp>
      <p:sp>
        <p:nvSpPr>
          <p:cNvPr id="11" name="Rectangle 10">
            <a:extLst>
              <a:ext uri="{FF2B5EF4-FFF2-40B4-BE49-F238E27FC236}">
                <a16:creationId xmlns:a16="http://schemas.microsoft.com/office/drawing/2014/main" id="{8FB88E72-4C0B-6D88-8D77-9ED10D60C6C9}"/>
              </a:ext>
            </a:extLst>
          </p:cNvPr>
          <p:cNvSpPr/>
          <p:nvPr/>
        </p:nvSpPr>
        <p:spPr>
          <a:xfrm>
            <a:off x="8062247" y="1172687"/>
            <a:ext cx="3665877" cy="2168751"/>
          </a:xfrm>
          <a:prstGeom prst="rect">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IESBA PIE Q&amp;A</a:t>
            </a:r>
          </a:p>
        </p:txBody>
      </p:sp>
      <p:sp>
        <p:nvSpPr>
          <p:cNvPr id="2" name="TextBox 1">
            <a:extLst>
              <a:ext uri="{FF2B5EF4-FFF2-40B4-BE49-F238E27FC236}">
                <a16:creationId xmlns:a16="http://schemas.microsoft.com/office/drawing/2014/main" id="{7003AA75-B07C-01E2-BFF8-17DD7294CE0C}"/>
              </a:ext>
            </a:extLst>
          </p:cNvPr>
          <p:cNvSpPr txBox="1"/>
          <p:nvPr/>
        </p:nvSpPr>
        <p:spPr>
          <a:xfrm>
            <a:off x="401611" y="4398934"/>
            <a:ext cx="7392422" cy="1677774"/>
          </a:xfrm>
          <a:prstGeom prst="rect">
            <a:avLst/>
          </a:prstGeom>
          <a:ln w="76200">
            <a:solidFill>
              <a:schemeClr val="accent4">
                <a:lumMod val="60000"/>
                <a:lumOff val="4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marL="3175" lvl="1" algn="ctr">
              <a:lnSpc>
                <a:spcPct val="90000"/>
              </a:lnSpc>
              <a:spcBef>
                <a:spcPts val="600"/>
              </a:spcBef>
              <a:spcAft>
                <a:spcPts val="600"/>
              </a:spcAft>
            </a:pPr>
            <a:r>
              <a:rPr kumimoji="0" lang="en-US" sz="2600" u="none" strike="noStrike" cap="none" spc="0" normalizeH="0" baseline="0" dirty="0">
                <a:ln>
                  <a:noFill/>
                </a:ln>
                <a:solidFill>
                  <a:schemeClr val="bg1"/>
                </a:solidFill>
                <a:effectLst/>
                <a:uFillTx/>
                <a:latin typeface="+mj-lt"/>
                <a:sym typeface="Arial"/>
              </a:rPr>
              <a:t>Queries about compliance with the IESBA Code by firms (in particularly </a:t>
            </a:r>
            <a:r>
              <a:rPr kumimoji="0" lang="en-US" sz="2600" u="none" strike="noStrike" cap="none" spc="0" normalizeH="0" baseline="0" dirty="0" err="1">
                <a:ln>
                  <a:noFill/>
                </a:ln>
                <a:solidFill>
                  <a:schemeClr val="bg1"/>
                </a:solidFill>
                <a:effectLst/>
                <a:uFillTx/>
                <a:latin typeface="+mj-lt"/>
                <a:sym typeface="Arial"/>
              </a:rPr>
              <a:t>FoF</a:t>
            </a:r>
            <a:r>
              <a:rPr kumimoji="0" lang="en-US" sz="2600" u="none" strike="noStrike" cap="none" spc="0" normalizeH="0" baseline="0" dirty="0">
                <a:ln>
                  <a:noFill/>
                </a:ln>
                <a:solidFill>
                  <a:schemeClr val="bg1"/>
                </a:solidFill>
                <a:effectLst/>
                <a:uFillTx/>
                <a:latin typeface="+mj-lt"/>
                <a:sym typeface="Arial"/>
              </a:rPr>
              <a:t> firms) when the local PIE definition does not match the </a:t>
            </a:r>
            <a:r>
              <a:rPr lang="en-US" sz="2600" dirty="0">
                <a:solidFill>
                  <a:schemeClr val="bg1"/>
                </a:solidFill>
                <a:latin typeface="+mj-lt"/>
                <a:sym typeface="Arial"/>
              </a:rPr>
              <a:t>PIE definition in the IESBA PIE Revisions</a:t>
            </a:r>
            <a:endParaRPr kumimoji="0" lang="en-US" sz="2600" u="none" strike="noStrike" cap="none" spc="0" normalizeH="0" baseline="0" dirty="0">
              <a:ln>
                <a:noFill/>
              </a:ln>
              <a:solidFill>
                <a:schemeClr val="bg1"/>
              </a:solidFill>
              <a:effectLst/>
              <a:uFillTx/>
              <a:latin typeface="+mj-lt"/>
              <a:sym typeface="Arial"/>
            </a:endParaRPr>
          </a:p>
        </p:txBody>
      </p:sp>
      <p:sp>
        <p:nvSpPr>
          <p:cNvPr id="3" name="Rectangle 2">
            <a:extLst>
              <a:ext uri="{FF2B5EF4-FFF2-40B4-BE49-F238E27FC236}">
                <a16:creationId xmlns:a16="http://schemas.microsoft.com/office/drawing/2014/main" id="{AA2CBCB3-815E-3150-077F-7B59B2A1AE5F}"/>
              </a:ext>
            </a:extLst>
          </p:cNvPr>
          <p:cNvSpPr/>
          <p:nvPr/>
        </p:nvSpPr>
        <p:spPr>
          <a:xfrm>
            <a:off x="8062246" y="4567557"/>
            <a:ext cx="3665877" cy="1340528"/>
          </a:xfrm>
          <a:prstGeom prst="rect">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Queries by 2 </a:t>
            </a:r>
            <a:r>
              <a:rPr lang="en-US" sz="4000" b="1" dirty="0" err="1">
                <a:solidFill>
                  <a:schemeClr val="bg1"/>
                </a:solidFill>
                <a:latin typeface="+mj-lt"/>
              </a:rPr>
              <a:t>FoF</a:t>
            </a:r>
            <a:r>
              <a:rPr lang="en-US" sz="4000" b="1" dirty="0">
                <a:solidFill>
                  <a:schemeClr val="bg1"/>
                </a:solidFill>
                <a:latin typeface="+mj-lt"/>
              </a:rPr>
              <a:t> firms</a:t>
            </a:r>
          </a:p>
        </p:txBody>
      </p:sp>
    </p:spTree>
    <p:extLst>
      <p:ext uri="{BB962C8B-B14F-4D97-AF65-F5344CB8AC3E}">
        <p14:creationId xmlns:p14="http://schemas.microsoft.com/office/powerpoint/2010/main" val="118916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0">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B878F70-1C7E-CF23-93F1-508CB4C52103}"/>
              </a:ext>
            </a:extLst>
          </p:cNvPr>
          <p:cNvPicPr>
            <a:picLocks noChangeAspect="1"/>
          </p:cNvPicPr>
          <p:nvPr/>
        </p:nvPicPr>
        <p:blipFill rotWithShape="1">
          <a:blip r:embed="rId3"/>
          <a:srcRect t="15730"/>
          <a:stretch/>
        </p:blipFill>
        <p:spPr>
          <a:xfrm>
            <a:off x="49636" y="0"/>
            <a:ext cx="12191980" cy="6857990"/>
          </a:xfrm>
          <a:prstGeom prst="rect">
            <a:avLst/>
          </a:prstGeom>
        </p:spPr>
      </p:pic>
      <p:sp>
        <p:nvSpPr>
          <p:cNvPr id="52" name="Rectangle 42">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1FEF45FF-2B94-83ED-8CC8-47D02C1E3631}"/>
              </a:ext>
            </a:extLst>
          </p:cNvPr>
          <p:cNvSpPr>
            <a:spLocks noGrp="1"/>
          </p:cNvSpPr>
          <p:nvPr>
            <p:ph type="sldNum" sz="quarter" idx="12"/>
          </p:nvPr>
        </p:nvSpPr>
        <p:spPr>
          <a:xfrm>
            <a:off x="9303026" y="6356350"/>
            <a:ext cx="2050774"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13</a:t>
            </a:fld>
            <a:endParaRPr lang="en-US">
              <a:solidFill>
                <a:srgbClr val="FFFFFF"/>
              </a:solidFill>
              <a:latin typeface="Calibri" panose="020F0502020204030204"/>
            </a:endParaRPr>
          </a:p>
        </p:txBody>
      </p:sp>
      <p:sp>
        <p:nvSpPr>
          <p:cNvPr id="53" name="Rectangle 44">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E85EFEB-6E46-CDDD-9EC7-C9F7B6B1F0F1}"/>
              </a:ext>
            </a:extLst>
          </p:cNvPr>
          <p:cNvSpPr/>
          <p:nvPr/>
        </p:nvSpPr>
        <p:spPr>
          <a:xfrm>
            <a:off x="8717538" y="832606"/>
            <a:ext cx="3134302" cy="2168751"/>
          </a:xfrm>
          <a:prstGeom prst="rect">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IESBA PIE Revisions</a:t>
            </a:r>
          </a:p>
        </p:txBody>
      </p:sp>
      <p:sp>
        <p:nvSpPr>
          <p:cNvPr id="10" name="TextBox 9">
            <a:extLst>
              <a:ext uri="{FF2B5EF4-FFF2-40B4-BE49-F238E27FC236}">
                <a16:creationId xmlns:a16="http://schemas.microsoft.com/office/drawing/2014/main" id="{574C700C-6DE0-CCCE-535E-883A5920CF30}"/>
              </a:ext>
            </a:extLst>
          </p:cNvPr>
          <p:cNvSpPr txBox="1"/>
          <p:nvPr/>
        </p:nvSpPr>
        <p:spPr>
          <a:xfrm>
            <a:off x="410292" y="4913781"/>
            <a:ext cx="8093292" cy="1296143"/>
          </a:xfrm>
          <a:prstGeom prst="rect">
            <a:avLst/>
          </a:prstGeom>
          <a:ln w="76200">
            <a:solidFill>
              <a:schemeClr val="accent4">
                <a:lumMod val="60000"/>
                <a:lumOff val="4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algn="ctr">
              <a:lnSpc>
                <a:spcPct val="90000"/>
              </a:lnSpc>
              <a:spcBef>
                <a:spcPts val="600"/>
              </a:spcBef>
              <a:spcAft>
                <a:spcPts val="600"/>
              </a:spcAft>
            </a:pPr>
            <a:r>
              <a:rPr lang="en-US" sz="2500" dirty="0">
                <a:solidFill>
                  <a:schemeClr val="bg1"/>
                </a:solidFill>
                <a:latin typeface="+mj-lt"/>
                <a:sym typeface="Arial"/>
              </a:rPr>
              <a:t>For this project, compliance with IESBA Code by any firm (including members of </a:t>
            </a:r>
            <a:r>
              <a:rPr lang="en-US" sz="2500" dirty="0" err="1">
                <a:solidFill>
                  <a:schemeClr val="bg1"/>
                </a:solidFill>
                <a:latin typeface="+mj-lt"/>
                <a:sym typeface="Arial"/>
              </a:rPr>
              <a:t>FoF</a:t>
            </a:r>
            <a:r>
              <a:rPr lang="en-US" sz="2500" dirty="0">
                <a:solidFill>
                  <a:schemeClr val="bg1"/>
                </a:solidFill>
                <a:latin typeface="+mj-lt"/>
                <a:sym typeface="Arial"/>
              </a:rPr>
              <a:t>) means first and foremost compliance with local laws and regulations</a:t>
            </a:r>
          </a:p>
        </p:txBody>
      </p:sp>
      <p:sp>
        <p:nvSpPr>
          <p:cNvPr id="2" name="TextBox 1">
            <a:extLst>
              <a:ext uri="{FF2B5EF4-FFF2-40B4-BE49-F238E27FC236}">
                <a16:creationId xmlns:a16="http://schemas.microsoft.com/office/drawing/2014/main" id="{708A3CE6-0245-E5A7-29BC-3344751E82B4}"/>
              </a:ext>
            </a:extLst>
          </p:cNvPr>
          <p:cNvSpPr txBox="1"/>
          <p:nvPr/>
        </p:nvSpPr>
        <p:spPr>
          <a:xfrm>
            <a:off x="410292" y="342014"/>
            <a:ext cx="8093292" cy="4279036"/>
          </a:xfrm>
          <a:prstGeom prst="downArrowCallout">
            <a:avLst>
              <a:gd name="adj1" fmla="val 10514"/>
              <a:gd name="adj2" fmla="val 12914"/>
              <a:gd name="adj3" fmla="val 18785"/>
              <a:gd name="adj4" fmla="val 75340"/>
            </a:avLst>
          </a:prstGeom>
          <a:ln w="76200">
            <a:solidFill>
              <a:schemeClr val="accent4">
                <a:lumMod val="60000"/>
                <a:lumOff val="4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defPPr>
              <a:defRPr lang="en-US"/>
            </a:defPPr>
            <a:lvl1pPr>
              <a:lnSpc>
                <a:spcPct val="90000"/>
              </a:lnSpc>
              <a:spcBef>
                <a:spcPts val="600"/>
              </a:spcBef>
              <a:spcAft>
                <a:spcPts val="600"/>
              </a:spcAft>
              <a:defRPr sz="2200">
                <a:solidFill>
                  <a:schemeClr val="bg1"/>
                </a:solidFill>
                <a:latin typeface="+mj-lt"/>
              </a:defRPr>
            </a:lvl1pPr>
          </a:lstStyle>
          <a:p>
            <a:pPr marL="342900" indent="-342900">
              <a:lnSpc>
                <a:spcPct val="90000"/>
              </a:lnSpc>
              <a:spcBef>
                <a:spcPts val="600"/>
              </a:spcBef>
              <a:spcAft>
                <a:spcPts val="600"/>
              </a:spcAft>
              <a:buFont typeface="Arial" panose="020B0604020202020204" pitchFamily="34" charset="0"/>
              <a:buChar char="•"/>
            </a:pPr>
            <a:r>
              <a:rPr lang="en-US" b="1" dirty="0">
                <a:solidFill>
                  <a:schemeClr val="accent6">
                    <a:lumMod val="40000"/>
                    <a:lumOff val="60000"/>
                  </a:schemeClr>
                </a:solidFill>
                <a:latin typeface="+mj-lt"/>
                <a:sym typeface="Arial"/>
              </a:rPr>
              <a:t>IESBA’s role </a:t>
            </a:r>
            <a:r>
              <a:rPr lang="en-US" dirty="0">
                <a:solidFill>
                  <a:schemeClr val="bg1"/>
                </a:solidFill>
                <a:latin typeface="+mj-lt"/>
                <a:sym typeface="Arial"/>
              </a:rPr>
              <a:t>was to set out broad mandatory categories that responsible local bodies could further refine (para R400.17)</a:t>
            </a:r>
          </a:p>
          <a:p>
            <a:pPr marL="342900" indent="-342900">
              <a:lnSpc>
                <a:spcPct val="90000"/>
              </a:lnSpc>
              <a:spcBef>
                <a:spcPts val="600"/>
              </a:spcBef>
              <a:spcAft>
                <a:spcPts val="600"/>
              </a:spcAft>
              <a:buFont typeface="Arial" panose="020B0604020202020204" pitchFamily="34" charset="0"/>
              <a:buChar char="•"/>
            </a:pPr>
            <a:r>
              <a:rPr lang="en-US" dirty="0">
                <a:solidFill>
                  <a:schemeClr val="bg1"/>
                </a:solidFill>
                <a:latin typeface="+mj-lt"/>
                <a:sym typeface="Arial"/>
              </a:rPr>
              <a:t>IESBA recognized that it is </a:t>
            </a:r>
            <a:r>
              <a:rPr lang="en-US" b="1" dirty="0">
                <a:solidFill>
                  <a:schemeClr val="accent6">
                    <a:lumMod val="40000"/>
                    <a:lumOff val="60000"/>
                  </a:schemeClr>
                </a:solidFill>
                <a:latin typeface="+mj-lt"/>
                <a:sym typeface="Arial"/>
              </a:rPr>
              <a:t>ultimately the role of local bodies</a:t>
            </a:r>
            <a:r>
              <a:rPr lang="en-US" dirty="0">
                <a:solidFill>
                  <a:schemeClr val="bg1"/>
                </a:solidFill>
                <a:latin typeface="+mj-lt"/>
                <a:sym typeface="Arial"/>
              </a:rPr>
              <a:t> to refine these categories so that the right entities are scoped in as PIEs (paras R400.18, and 400.18 A1 and A2)</a:t>
            </a:r>
          </a:p>
          <a:p>
            <a:pPr marL="342900" indent="-342900">
              <a:lnSpc>
                <a:spcPct val="90000"/>
              </a:lnSpc>
              <a:spcBef>
                <a:spcPts val="600"/>
              </a:spcBef>
              <a:spcAft>
                <a:spcPts val="600"/>
              </a:spcAft>
              <a:buFont typeface="Arial" panose="020B0604020202020204" pitchFamily="34" charset="0"/>
              <a:buChar char="•"/>
            </a:pPr>
            <a:r>
              <a:rPr lang="en-US" dirty="0">
                <a:solidFill>
                  <a:schemeClr val="bg1"/>
                </a:solidFill>
                <a:latin typeface="+mj-lt"/>
                <a:sym typeface="Arial"/>
              </a:rPr>
              <a:t>IESBA agreed that </a:t>
            </a:r>
            <a:r>
              <a:rPr lang="en-US" b="1" dirty="0">
                <a:solidFill>
                  <a:schemeClr val="accent6">
                    <a:lumMod val="40000"/>
                    <a:lumOff val="60000"/>
                  </a:schemeClr>
                </a:solidFill>
                <a:latin typeface="+mj-lt"/>
                <a:sym typeface="Arial"/>
              </a:rPr>
              <a:t>firms should not be required to determine</a:t>
            </a:r>
            <a:r>
              <a:rPr lang="en-US" dirty="0">
                <a:solidFill>
                  <a:schemeClr val="bg1"/>
                </a:solidFill>
                <a:latin typeface="+mj-lt"/>
                <a:sym typeface="Arial"/>
              </a:rPr>
              <a:t> if other entities should be treated as PIEs (para 400.19 A1)</a:t>
            </a:r>
          </a:p>
          <a:p>
            <a:endParaRPr lang="en-US" dirty="0">
              <a:sym typeface="Arial"/>
            </a:endParaRPr>
          </a:p>
          <a:p>
            <a:endParaRPr lang="en-US" dirty="0">
              <a:sym typeface="Arial"/>
            </a:endParaRPr>
          </a:p>
        </p:txBody>
      </p:sp>
      <p:sp>
        <p:nvSpPr>
          <p:cNvPr id="3" name="Rectangle 2">
            <a:extLst>
              <a:ext uri="{FF2B5EF4-FFF2-40B4-BE49-F238E27FC236}">
                <a16:creationId xmlns:a16="http://schemas.microsoft.com/office/drawing/2014/main" id="{B6A93088-AAAA-3D4D-F721-A5705D3707F0}"/>
              </a:ext>
            </a:extLst>
          </p:cNvPr>
          <p:cNvSpPr/>
          <p:nvPr/>
        </p:nvSpPr>
        <p:spPr>
          <a:xfrm>
            <a:off x="8717538" y="4793728"/>
            <a:ext cx="3134302" cy="1527176"/>
          </a:xfrm>
          <a:prstGeom prst="rect">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WG Views</a:t>
            </a:r>
          </a:p>
        </p:txBody>
      </p:sp>
    </p:spTree>
    <p:extLst>
      <p:ext uri="{BB962C8B-B14F-4D97-AF65-F5344CB8AC3E}">
        <p14:creationId xmlns:p14="http://schemas.microsoft.com/office/powerpoint/2010/main" val="36504224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0">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B878F70-1C7E-CF23-93F1-508CB4C52103}"/>
              </a:ext>
            </a:extLst>
          </p:cNvPr>
          <p:cNvPicPr>
            <a:picLocks noChangeAspect="1"/>
          </p:cNvPicPr>
          <p:nvPr/>
        </p:nvPicPr>
        <p:blipFill rotWithShape="1">
          <a:blip r:embed="rId3"/>
          <a:srcRect t="15730"/>
          <a:stretch/>
        </p:blipFill>
        <p:spPr>
          <a:xfrm>
            <a:off x="0" y="0"/>
            <a:ext cx="12191980" cy="6857990"/>
          </a:xfrm>
          <a:prstGeom prst="rect">
            <a:avLst/>
          </a:prstGeom>
        </p:spPr>
      </p:pic>
      <p:sp>
        <p:nvSpPr>
          <p:cNvPr id="52" name="Rectangle 42">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1FEF45FF-2B94-83ED-8CC8-47D02C1E3631}"/>
              </a:ext>
            </a:extLst>
          </p:cNvPr>
          <p:cNvSpPr>
            <a:spLocks noGrp="1"/>
          </p:cNvSpPr>
          <p:nvPr>
            <p:ph type="sldNum" sz="quarter" idx="12"/>
          </p:nvPr>
        </p:nvSpPr>
        <p:spPr>
          <a:xfrm>
            <a:off x="9303026" y="6356350"/>
            <a:ext cx="2050774"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14</a:t>
            </a:fld>
            <a:endParaRPr lang="en-US">
              <a:solidFill>
                <a:srgbClr val="FFFFFF"/>
              </a:solidFill>
              <a:latin typeface="Calibri" panose="020F0502020204030204"/>
            </a:endParaRPr>
          </a:p>
        </p:txBody>
      </p:sp>
      <p:sp>
        <p:nvSpPr>
          <p:cNvPr id="53" name="Rectangle 44">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74C700C-6DE0-CCCE-535E-883A5920CF30}"/>
              </a:ext>
            </a:extLst>
          </p:cNvPr>
          <p:cNvSpPr txBox="1"/>
          <p:nvPr/>
        </p:nvSpPr>
        <p:spPr>
          <a:xfrm>
            <a:off x="568171" y="3071675"/>
            <a:ext cx="11176985" cy="3165102"/>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6200000" scaled="1"/>
            <a:tileRect/>
          </a:gradFill>
          <a:ln w="76200">
            <a:solidFill>
              <a:schemeClr val="accent5">
                <a:lumMod val="40000"/>
                <a:lumOff val="6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defPPr>
              <a:defRPr lang="en-US"/>
            </a:defPPr>
            <a:lvl1pPr>
              <a:lnSpc>
                <a:spcPct val="90000"/>
              </a:lnSpc>
              <a:spcBef>
                <a:spcPts val="600"/>
              </a:spcBef>
              <a:spcAft>
                <a:spcPts val="600"/>
              </a:spcAft>
              <a:defRPr sz="2200" b="1" u="sng">
                <a:solidFill>
                  <a:schemeClr val="accent5">
                    <a:lumMod val="20000"/>
                    <a:lumOff val="80000"/>
                  </a:schemeClr>
                </a:solidFill>
                <a:latin typeface="+mj-lt"/>
              </a:defRPr>
            </a:lvl1pPr>
          </a:lstStyle>
          <a:p>
            <a:pPr marL="342900" indent="-342900">
              <a:buFont typeface="Arial" panose="020B0604020202020204" pitchFamily="34" charset="0"/>
              <a:buChar char="•"/>
            </a:pPr>
            <a:r>
              <a:rPr lang="en-US" sz="2400" b="0" u="none" dirty="0">
                <a:sym typeface="Arial"/>
              </a:rPr>
              <a:t>Aligned with overarching objective of PIE project (para 400.10 of IESBA PIE Revisions) and with IESBA’s consistent view that local bodies are better placed to ascertain the significance of public interest in financial condition of PIEs</a:t>
            </a:r>
          </a:p>
          <a:p>
            <a:pPr marL="342900" indent="-342900">
              <a:buFont typeface="Arial" panose="020B0604020202020204" pitchFamily="34" charset="0"/>
              <a:buChar char="•"/>
            </a:pPr>
            <a:r>
              <a:rPr lang="en-US" sz="2400" b="0" u="none" dirty="0">
                <a:sym typeface="Arial"/>
              </a:rPr>
              <a:t>Provide adequate solution to case of joint audits where one auditor is member of </a:t>
            </a:r>
            <a:r>
              <a:rPr lang="en-US" sz="2400" b="0" u="none" dirty="0" err="1">
                <a:sym typeface="Arial"/>
              </a:rPr>
              <a:t>FoF</a:t>
            </a:r>
            <a:r>
              <a:rPr lang="en-US" sz="2400" b="0" u="none" dirty="0">
                <a:sym typeface="Arial"/>
              </a:rPr>
              <a:t> and the other is not</a:t>
            </a:r>
          </a:p>
          <a:p>
            <a:pPr marL="342900" indent="-342900">
              <a:buFont typeface="Arial" panose="020B0604020202020204" pitchFamily="34" charset="0"/>
              <a:buChar char="•"/>
            </a:pPr>
            <a:r>
              <a:rPr lang="en-US" sz="2400" b="0" u="none" dirty="0">
                <a:sym typeface="Arial"/>
              </a:rPr>
              <a:t>Avoid situation where a firm follows IESBA PIE definition and therefore treats an entity as PIE but later needs to reverse such treatment because the local PIE definition excludes that entity </a:t>
            </a:r>
          </a:p>
        </p:txBody>
      </p:sp>
      <p:sp>
        <p:nvSpPr>
          <p:cNvPr id="3" name="Rectangle 2">
            <a:extLst>
              <a:ext uri="{FF2B5EF4-FFF2-40B4-BE49-F238E27FC236}">
                <a16:creationId xmlns:a16="http://schemas.microsoft.com/office/drawing/2014/main" id="{83EA7867-91E0-E797-7DE7-6DDB0FB19F03}"/>
              </a:ext>
            </a:extLst>
          </p:cNvPr>
          <p:cNvSpPr/>
          <p:nvPr/>
        </p:nvSpPr>
        <p:spPr>
          <a:xfrm>
            <a:off x="8344675" y="621223"/>
            <a:ext cx="3134302" cy="1527176"/>
          </a:xfrm>
          <a:prstGeom prst="rect">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WG Views</a:t>
            </a:r>
          </a:p>
        </p:txBody>
      </p:sp>
      <p:sp>
        <p:nvSpPr>
          <p:cNvPr id="4" name="TextBox 3">
            <a:extLst>
              <a:ext uri="{FF2B5EF4-FFF2-40B4-BE49-F238E27FC236}">
                <a16:creationId xmlns:a16="http://schemas.microsoft.com/office/drawing/2014/main" id="{92FC70A5-3D03-5FE5-A22D-DCE4538B68ED}"/>
              </a:ext>
            </a:extLst>
          </p:cNvPr>
          <p:cNvSpPr txBox="1"/>
          <p:nvPr/>
        </p:nvSpPr>
        <p:spPr>
          <a:xfrm>
            <a:off x="905521" y="545992"/>
            <a:ext cx="6852337" cy="2175029"/>
          </a:xfrm>
          <a:prstGeom prst="downArrowCallout">
            <a:avLst>
              <a:gd name="adj1" fmla="val 10514"/>
              <a:gd name="adj2" fmla="val 12914"/>
              <a:gd name="adj3" fmla="val 18785"/>
              <a:gd name="adj4" fmla="val 75340"/>
            </a:avLst>
          </a:prstGeom>
          <a:ln w="76200">
            <a:solidFill>
              <a:schemeClr val="accent4">
                <a:lumMod val="60000"/>
                <a:lumOff val="4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defPPr>
              <a:defRPr lang="en-US"/>
            </a:defPPr>
            <a:lvl1pPr>
              <a:lnSpc>
                <a:spcPct val="90000"/>
              </a:lnSpc>
              <a:spcBef>
                <a:spcPts val="600"/>
              </a:spcBef>
              <a:spcAft>
                <a:spcPts val="600"/>
              </a:spcAft>
              <a:defRPr sz="2200">
                <a:solidFill>
                  <a:schemeClr val="bg1"/>
                </a:solidFill>
                <a:latin typeface="+mj-lt"/>
              </a:defRPr>
            </a:lvl1pPr>
          </a:lstStyle>
          <a:p>
            <a:pPr algn="ctr"/>
            <a:r>
              <a:rPr lang="en-US" sz="2600" dirty="0">
                <a:solidFill>
                  <a:schemeClr val="bg1"/>
                </a:solidFill>
                <a:latin typeface="+mj-lt"/>
                <a:sym typeface="Arial"/>
              </a:rPr>
              <a:t>For this project, compliance with IESBA Code by any firm (including members of </a:t>
            </a:r>
            <a:r>
              <a:rPr lang="en-US" sz="2600" dirty="0" err="1">
                <a:solidFill>
                  <a:schemeClr val="bg1"/>
                </a:solidFill>
                <a:latin typeface="+mj-lt"/>
                <a:sym typeface="Arial"/>
              </a:rPr>
              <a:t>FoF</a:t>
            </a:r>
            <a:r>
              <a:rPr lang="en-US" sz="2600" dirty="0">
                <a:solidFill>
                  <a:schemeClr val="bg1"/>
                </a:solidFill>
                <a:latin typeface="+mj-lt"/>
                <a:sym typeface="Arial"/>
              </a:rPr>
              <a:t>) means first and foremost compliance with local laws and regulations</a:t>
            </a:r>
          </a:p>
        </p:txBody>
      </p:sp>
    </p:spTree>
    <p:extLst>
      <p:ext uri="{BB962C8B-B14F-4D97-AF65-F5344CB8AC3E}">
        <p14:creationId xmlns:p14="http://schemas.microsoft.com/office/powerpoint/2010/main" val="1394461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0">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B878F70-1C7E-CF23-93F1-508CB4C52103}"/>
              </a:ext>
            </a:extLst>
          </p:cNvPr>
          <p:cNvPicPr>
            <a:picLocks noChangeAspect="1"/>
          </p:cNvPicPr>
          <p:nvPr/>
        </p:nvPicPr>
        <p:blipFill rotWithShape="1">
          <a:blip r:embed="rId3"/>
          <a:srcRect t="15730"/>
          <a:stretch/>
        </p:blipFill>
        <p:spPr>
          <a:xfrm>
            <a:off x="49616" y="-10"/>
            <a:ext cx="12191980" cy="6857990"/>
          </a:xfrm>
          <a:prstGeom prst="rect">
            <a:avLst/>
          </a:prstGeom>
        </p:spPr>
      </p:pic>
      <p:sp>
        <p:nvSpPr>
          <p:cNvPr id="52" name="Rectangle 42">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1FEF45FF-2B94-83ED-8CC8-47D02C1E3631}"/>
              </a:ext>
            </a:extLst>
          </p:cNvPr>
          <p:cNvSpPr>
            <a:spLocks noGrp="1"/>
          </p:cNvSpPr>
          <p:nvPr>
            <p:ph type="sldNum" sz="quarter" idx="12"/>
          </p:nvPr>
        </p:nvSpPr>
        <p:spPr>
          <a:xfrm>
            <a:off x="9303026" y="6356350"/>
            <a:ext cx="2050774"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15</a:t>
            </a:fld>
            <a:endParaRPr lang="en-US">
              <a:solidFill>
                <a:srgbClr val="FFFFFF"/>
              </a:solidFill>
              <a:latin typeface="Calibri" panose="020F0502020204030204"/>
            </a:endParaRPr>
          </a:p>
        </p:txBody>
      </p:sp>
      <p:sp>
        <p:nvSpPr>
          <p:cNvPr id="53" name="Rectangle 44">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74C700C-6DE0-CCCE-535E-883A5920CF30}"/>
              </a:ext>
            </a:extLst>
          </p:cNvPr>
          <p:cNvSpPr txBox="1"/>
          <p:nvPr/>
        </p:nvSpPr>
        <p:spPr>
          <a:xfrm>
            <a:off x="410291" y="3387034"/>
            <a:ext cx="8093292" cy="963021"/>
          </a:xfrm>
          <a:prstGeom prst="rect">
            <a:avLst/>
          </a:prstGeom>
          <a:ln w="76200">
            <a:solidFill>
              <a:schemeClr val="accent4">
                <a:lumMod val="60000"/>
                <a:lumOff val="4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algn="ctr">
              <a:lnSpc>
                <a:spcPct val="90000"/>
              </a:lnSpc>
              <a:spcBef>
                <a:spcPts val="600"/>
              </a:spcBef>
              <a:spcAft>
                <a:spcPts val="600"/>
              </a:spcAft>
            </a:pPr>
            <a:r>
              <a:rPr lang="en-US" sz="2500" dirty="0">
                <a:solidFill>
                  <a:schemeClr val="bg1"/>
                </a:solidFill>
                <a:latin typeface="+mj-lt"/>
                <a:sym typeface="Arial"/>
              </a:rPr>
              <a:t>Firms (including members of </a:t>
            </a:r>
            <a:r>
              <a:rPr lang="en-US" sz="2500" dirty="0" err="1">
                <a:solidFill>
                  <a:schemeClr val="bg1"/>
                </a:solidFill>
                <a:latin typeface="+mj-lt"/>
                <a:sym typeface="Arial"/>
              </a:rPr>
              <a:t>FoF</a:t>
            </a:r>
            <a:r>
              <a:rPr lang="en-US" sz="2500" dirty="0">
                <a:solidFill>
                  <a:schemeClr val="bg1"/>
                </a:solidFill>
                <a:latin typeface="+mj-lt"/>
                <a:sym typeface="Arial"/>
              </a:rPr>
              <a:t>) should comply with the local PIE list in all the scenarios</a:t>
            </a:r>
          </a:p>
        </p:txBody>
      </p:sp>
      <p:sp>
        <p:nvSpPr>
          <p:cNvPr id="2" name="TextBox 1">
            <a:extLst>
              <a:ext uri="{FF2B5EF4-FFF2-40B4-BE49-F238E27FC236}">
                <a16:creationId xmlns:a16="http://schemas.microsoft.com/office/drawing/2014/main" id="{708A3CE6-0245-E5A7-29BC-3344751E82B4}"/>
              </a:ext>
            </a:extLst>
          </p:cNvPr>
          <p:cNvSpPr txBox="1"/>
          <p:nvPr/>
        </p:nvSpPr>
        <p:spPr>
          <a:xfrm>
            <a:off x="410291" y="262112"/>
            <a:ext cx="11334866" cy="3004868"/>
          </a:xfrm>
          <a:prstGeom prst="downArrowCallout">
            <a:avLst>
              <a:gd name="adj1" fmla="val 10514"/>
              <a:gd name="adj2" fmla="val 12914"/>
              <a:gd name="adj3" fmla="val 18785"/>
              <a:gd name="adj4" fmla="val 75340"/>
            </a:avLst>
          </a:prstGeom>
          <a:ln w="76200">
            <a:solidFill>
              <a:schemeClr val="accent4">
                <a:lumMod val="60000"/>
                <a:lumOff val="4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defPPr>
              <a:defRPr lang="en-US"/>
            </a:defPPr>
            <a:lvl1pPr>
              <a:lnSpc>
                <a:spcPct val="90000"/>
              </a:lnSpc>
              <a:spcBef>
                <a:spcPts val="600"/>
              </a:spcBef>
              <a:spcAft>
                <a:spcPts val="600"/>
              </a:spcAft>
              <a:defRPr sz="2200">
                <a:solidFill>
                  <a:schemeClr val="bg1"/>
                </a:solidFill>
                <a:latin typeface="+mj-lt"/>
              </a:defRPr>
            </a:lvl1pPr>
          </a:lstStyle>
          <a:p>
            <a:r>
              <a:rPr lang="en-US" sz="2300" dirty="0">
                <a:solidFill>
                  <a:schemeClr val="bg1"/>
                </a:solidFill>
                <a:latin typeface="+mj-lt"/>
                <a:sym typeface="Arial"/>
              </a:rPr>
              <a:t>Scenarios by Dec 15, 2024 (effective date of PIE Revisions):</a:t>
            </a:r>
          </a:p>
          <a:p>
            <a:pPr marL="342900" indent="-342900">
              <a:buFont typeface="Arial" panose="020B0604020202020204" pitchFamily="34" charset="0"/>
              <a:buChar char="•"/>
            </a:pPr>
            <a:r>
              <a:rPr lang="en-US" sz="2300" dirty="0">
                <a:sym typeface="Arial"/>
              </a:rPr>
              <a:t>Local body </a:t>
            </a:r>
            <a:r>
              <a:rPr lang="en-US" sz="2300" dirty="0">
                <a:solidFill>
                  <a:schemeClr val="accent6">
                    <a:lumMod val="40000"/>
                    <a:lumOff val="60000"/>
                  </a:schemeClr>
                </a:solidFill>
                <a:sym typeface="Arial"/>
              </a:rPr>
              <a:t>already adopted </a:t>
            </a:r>
            <a:r>
              <a:rPr lang="en-US" sz="2300" dirty="0">
                <a:sym typeface="Arial"/>
              </a:rPr>
              <a:t>and implemented IESBA PIE Revisions (and may have concluded that no change to local PIE list is necessary to comply with IESBA Code)</a:t>
            </a:r>
          </a:p>
          <a:p>
            <a:pPr marL="342900" indent="-342900">
              <a:buFont typeface="Arial" panose="020B0604020202020204" pitchFamily="34" charset="0"/>
              <a:buChar char="•"/>
            </a:pPr>
            <a:r>
              <a:rPr lang="en-US" sz="2300" dirty="0">
                <a:sym typeface="Arial"/>
              </a:rPr>
              <a:t>Local body </a:t>
            </a:r>
            <a:r>
              <a:rPr lang="en-US" sz="2300" dirty="0">
                <a:solidFill>
                  <a:schemeClr val="accent6">
                    <a:lumMod val="40000"/>
                    <a:lumOff val="60000"/>
                  </a:schemeClr>
                </a:solidFill>
                <a:sym typeface="Arial"/>
              </a:rPr>
              <a:t>still in process </a:t>
            </a:r>
            <a:r>
              <a:rPr lang="en-US" sz="2300" dirty="0">
                <a:sym typeface="Arial"/>
              </a:rPr>
              <a:t>of adoption and implementation of IESBA PIE Revisions</a:t>
            </a:r>
          </a:p>
          <a:p>
            <a:pPr marL="342900" indent="-342900">
              <a:buFont typeface="Arial" panose="020B0604020202020204" pitchFamily="34" charset="0"/>
              <a:buChar char="•"/>
            </a:pPr>
            <a:r>
              <a:rPr lang="en-US" sz="2300" dirty="0">
                <a:sym typeface="Arial"/>
              </a:rPr>
              <a:t>Local body </a:t>
            </a:r>
            <a:r>
              <a:rPr lang="en-US" sz="2300" dirty="0">
                <a:solidFill>
                  <a:schemeClr val="accent6">
                    <a:lumMod val="40000"/>
                    <a:lumOff val="60000"/>
                  </a:schemeClr>
                </a:solidFill>
                <a:sym typeface="Arial"/>
              </a:rPr>
              <a:t>not yet initiated </a:t>
            </a:r>
            <a:r>
              <a:rPr lang="en-US" sz="2300" dirty="0">
                <a:sym typeface="Arial"/>
              </a:rPr>
              <a:t>adoption and implementation of IESBA PIE Revisions</a:t>
            </a:r>
          </a:p>
          <a:p>
            <a:endParaRPr lang="en-US" sz="2300" dirty="0">
              <a:sym typeface="Arial"/>
            </a:endParaRPr>
          </a:p>
        </p:txBody>
      </p:sp>
      <p:sp>
        <p:nvSpPr>
          <p:cNvPr id="3" name="Rectangle 2">
            <a:extLst>
              <a:ext uri="{FF2B5EF4-FFF2-40B4-BE49-F238E27FC236}">
                <a16:creationId xmlns:a16="http://schemas.microsoft.com/office/drawing/2014/main" id="{B6A93088-AAAA-3D4D-F721-A5705D3707F0}"/>
              </a:ext>
            </a:extLst>
          </p:cNvPr>
          <p:cNvSpPr/>
          <p:nvPr/>
        </p:nvSpPr>
        <p:spPr>
          <a:xfrm>
            <a:off x="8717537" y="3382173"/>
            <a:ext cx="3027618" cy="963021"/>
          </a:xfrm>
          <a:prstGeom prst="rect">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WG Views</a:t>
            </a:r>
          </a:p>
        </p:txBody>
      </p:sp>
      <p:sp>
        <p:nvSpPr>
          <p:cNvPr id="4" name="TextBox 3">
            <a:extLst>
              <a:ext uri="{FF2B5EF4-FFF2-40B4-BE49-F238E27FC236}">
                <a16:creationId xmlns:a16="http://schemas.microsoft.com/office/drawing/2014/main" id="{E548A104-17F2-4432-A9E3-048F50137144}"/>
              </a:ext>
            </a:extLst>
          </p:cNvPr>
          <p:cNvSpPr txBox="1"/>
          <p:nvPr/>
        </p:nvSpPr>
        <p:spPr>
          <a:xfrm>
            <a:off x="263370" y="4783890"/>
            <a:ext cx="11665259" cy="1755022"/>
          </a:xfrm>
          <a:prstGeom prst="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lin ang="16200000" scaled="1"/>
            <a:tileRect/>
          </a:gradFill>
          <a:ln w="76200">
            <a:solidFill>
              <a:schemeClr val="tx2">
                <a:lumMod val="20000"/>
                <a:lumOff val="8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marL="115888">
              <a:spcBef>
                <a:spcPts val="600"/>
              </a:spcBef>
              <a:spcAft>
                <a:spcPts val="600"/>
              </a:spcAft>
            </a:pPr>
            <a:r>
              <a:rPr lang="en-US" sz="2200" dirty="0">
                <a:solidFill>
                  <a:schemeClr val="bg1"/>
                </a:solidFill>
                <a:latin typeface="+mj-lt"/>
                <a:sym typeface="Arial"/>
              </a:rPr>
              <a:t>Some jurisdictions have no local PIE definition, but certain entities (e.g. listed entities, credit institutions) are treated as PIEs based on market practice or other regulatory considerations </a:t>
            </a:r>
          </a:p>
          <a:p>
            <a:pPr marL="458788" indent="-342900">
              <a:spcBef>
                <a:spcPts val="600"/>
              </a:spcBef>
              <a:spcAft>
                <a:spcPts val="600"/>
              </a:spcAft>
              <a:buFont typeface="Arial" panose="020B0604020202020204" pitchFamily="34" charset="0"/>
              <a:buChar char="•"/>
            </a:pPr>
            <a:r>
              <a:rPr lang="en-US" sz="2200" dirty="0">
                <a:solidFill>
                  <a:schemeClr val="bg1"/>
                </a:solidFill>
                <a:latin typeface="+mj-lt"/>
                <a:sym typeface="Arial"/>
              </a:rPr>
              <a:t>In practice, those entities are substantially treated as PIEs although they might not formally be classified as such</a:t>
            </a:r>
          </a:p>
        </p:txBody>
      </p:sp>
    </p:spTree>
    <p:extLst>
      <p:ext uri="{BB962C8B-B14F-4D97-AF65-F5344CB8AC3E}">
        <p14:creationId xmlns:p14="http://schemas.microsoft.com/office/powerpoint/2010/main" val="1649666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0">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pic>
        <p:nvPicPr>
          <p:cNvPr id="7" name="Picture 6">
            <a:extLst>
              <a:ext uri="{FF2B5EF4-FFF2-40B4-BE49-F238E27FC236}">
                <a16:creationId xmlns:a16="http://schemas.microsoft.com/office/drawing/2014/main" id="{0B878F70-1C7E-CF23-93F1-508CB4C52103}"/>
              </a:ext>
            </a:extLst>
          </p:cNvPr>
          <p:cNvPicPr>
            <a:picLocks noChangeAspect="1"/>
          </p:cNvPicPr>
          <p:nvPr/>
        </p:nvPicPr>
        <p:blipFill rotWithShape="1">
          <a:blip r:embed="rId3"/>
          <a:srcRect t="15730"/>
          <a:stretch/>
        </p:blipFill>
        <p:spPr>
          <a:xfrm>
            <a:off x="20" y="10"/>
            <a:ext cx="12191980" cy="6857990"/>
          </a:xfrm>
          <a:prstGeom prst="rect">
            <a:avLst/>
          </a:prstGeom>
        </p:spPr>
      </p:pic>
      <p:sp>
        <p:nvSpPr>
          <p:cNvPr id="52" name="Rectangle 42">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5" name="Slide Number Placeholder 4">
            <a:extLst>
              <a:ext uri="{FF2B5EF4-FFF2-40B4-BE49-F238E27FC236}">
                <a16:creationId xmlns:a16="http://schemas.microsoft.com/office/drawing/2014/main" id="{1FEF45FF-2B94-83ED-8CC8-47D02C1E3631}"/>
              </a:ext>
            </a:extLst>
          </p:cNvPr>
          <p:cNvSpPr>
            <a:spLocks noGrp="1"/>
          </p:cNvSpPr>
          <p:nvPr>
            <p:ph type="sldNum" sz="quarter" idx="12"/>
          </p:nvPr>
        </p:nvSpPr>
        <p:spPr>
          <a:xfrm>
            <a:off x="9303026" y="6356350"/>
            <a:ext cx="2050774"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16</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3" name="Rectangle 44">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9" name="Rectangle 8">
            <a:extLst>
              <a:ext uri="{FF2B5EF4-FFF2-40B4-BE49-F238E27FC236}">
                <a16:creationId xmlns:a16="http://schemas.microsoft.com/office/drawing/2014/main" id="{4E85EFEB-6E46-CDDD-9EC7-C9F7B6B1F0F1}"/>
              </a:ext>
            </a:extLst>
          </p:cNvPr>
          <p:cNvSpPr/>
          <p:nvPr/>
        </p:nvSpPr>
        <p:spPr>
          <a:xfrm>
            <a:off x="7754791" y="916535"/>
            <a:ext cx="3665877" cy="2168751"/>
          </a:xfrm>
          <a:prstGeom prst="rect">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Arial" panose="020B0604020202020204"/>
                <a:ea typeface="+mn-ea"/>
                <a:cs typeface="+mn-cs"/>
              </a:rPr>
              <a:t>WG Proposal</a:t>
            </a:r>
          </a:p>
        </p:txBody>
      </p:sp>
      <p:sp>
        <p:nvSpPr>
          <p:cNvPr id="2" name="TextBox 1">
            <a:extLst>
              <a:ext uri="{FF2B5EF4-FFF2-40B4-BE49-F238E27FC236}">
                <a16:creationId xmlns:a16="http://schemas.microsoft.com/office/drawing/2014/main" id="{C7383482-299B-A886-4C4C-C97FD15727EA}"/>
              </a:ext>
            </a:extLst>
          </p:cNvPr>
          <p:cNvSpPr txBox="1"/>
          <p:nvPr/>
        </p:nvSpPr>
        <p:spPr>
          <a:xfrm>
            <a:off x="417785" y="572821"/>
            <a:ext cx="6691881" cy="2856180"/>
          </a:xfrm>
          <a:prstGeom prst="rect">
            <a:avLst/>
          </a:prstGeom>
          <a:ln w="76200">
            <a:solidFill>
              <a:schemeClr val="accent1"/>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marL="458788" indent="-342900">
              <a:spcBef>
                <a:spcPts val="600"/>
              </a:spcBef>
              <a:spcAft>
                <a:spcPts val="600"/>
              </a:spcAft>
              <a:buFont typeface="Arial" panose="020B0604020202020204" pitchFamily="34" charset="0"/>
              <a:buChar char="•"/>
            </a:pPr>
            <a:r>
              <a:rPr lang="en-US" sz="2600" dirty="0">
                <a:solidFill>
                  <a:schemeClr val="bg1"/>
                </a:solidFill>
                <a:latin typeface="+mj-lt"/>
                <a:sym typeface="Arial"/>
              </a:rPr>
              <a:t>Q14 and Q15 of the IESBA PIE Q&amp;A are correct and do not require any revisions</a:t>
            </a:r>
          </a:p>
          <a:p>
            <a:pPr marL="458788" indent="-342900">
              <a:spcBef>
                <a:spcPts val="600"/>
              </a:spcBef>
              <a:spcAft>
                <a:spcPts val="600"/>
              </a:spcAft>
              <a:buFont typeface="Arial" panose="020B0604020202020204" pitchFamily="34" charset="0"/>
              <a:buChar char="•"/>
            </a:pPr>
            <a:r>
              <a:rPr lang="en-US" sz="2600" dirty="0">
                <a:solidFill>
                  <a:schemeClr val="bg1"/>
                </a:solidFill>
                <a:latin typeface="+mj-lt"/>
                <a:sym typeface="Arial"/>
              </a:rPr>
              <a:t>Queries posed might warrant new question in IESBA PIE Q&amp;A to ensure WG’s views are communicated clearly to stakeholders</a:t>
            </a:r>
          </a:p>
        </p:txBody>
      </p:sp>
      <p:pic>
        <p:nvPicPr>
          <p:cNvPr id="3" name="Picture 14" descr="Light Bulb ideas Concept vector eps 10 in white background  ideas stock illustrations">
            <a:extLst>
              <a:ext uri="{FF2B5EF4-FFF2-40B4-BE49-F238E27FC236}">
                <a16:creationId xmlns:a16="http://schemas.microsoft.com/office/drawing/2014/main" id="{0AF57C57-BFBF-9C1E-1917-BB6CABA9F74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26862" y="4309531"/>
            <a:ext cx="1300784" cy="13234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DB343DF-F2B6-4275-0953-2773CAD7C2E3}"/>
              </a:ext>
            </a:extLst>
          </p:cNvPr>
          <p:cNvSpPr/>
          <p:nvPr/>
        </p:nvSpPr>
        <p:spPr>
          <a:xfrm>
            <a:off x="1745402" y="4194349"/>
            <a:ext cx="5526266" cy="132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spcBef>
                <a:spcPts val="600"/>
              </a:spcBef>
            </a:pPr>
            <a:r>
              <a:rPr lang="en-US" sz="3200" b="1" dirty="0">
                <a:solidFill>
                  <a:srgbClr val="FFC000"/>
                </a:solidFill>
                <a:latin typeface="Arial" panose="020B0604020202020204" pitchFamily="34" charset="0"/>
                <a:cs typeface="Arial" panose="020B0604020202020204" pitchFamily="34" charset="0"/>
              </a:rPr>
              <a:t>IESBA members are asked if they agree with WG’s views and proposal</a:t>
            </a:r>
            <a:endParaRPr lang="en-US" sz="3200"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647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707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7CE7F3-C74C-F7DF-3745-56B35D607993}"/>
              </a:ext>
            </a:extLst>
          </p:cNvPr>
          <p:cNvSpPr>
            <a:spLocks noGrp="1"/>
          </p:cNvSpPr>
          <p:nvPr>
            <p:ph sz="half" idx="2"/>
          </p:nvPr>
        </p:nvSpPr>
        <p:spPr>
          <a:xfrm>
            <a:off x="343164" y="1474077"/>
            <a:ext cx="7639492" cy="4712234"/>
          </a:xfrm>
        </p:spPr>
        <p:txBody>
          <a:bodyPr>
            <a:normAutofit fontScale="92500" lnSpcReduction="20000"/>
          </a:bodyPr>
          <a:lstStyle/>
          <a:p>
            <a:pPr marL="571500" indent="-571500">
              <a:lnSpc>
                <a:spcPct val="100000"/>
              </a:lnSpc>
              <a:spcBef>
                <a:spcPts val="1200"/>
              </a:spcBef>
              <a:spcAft>
                <a:spcPts val="600"/>
              </a:spcAft>
              <a:buFont typeface="Arial" panose="020B0604020202020204" pitchFamily="34" charset="0"/>
              <a:buChar char="•"/>
            </a:pPr>
            <a:r>
              <a:rPr lang="en-US" sz="3500" dirty="0">
                <a:solidFill>
                  <a:schemeClr val="tx1"/>
                </a:solidFill>
                <a:latin typeface="+mj-lt"/>
              </a:rPr>
              <a:t>Update: IFAC’s 2023 A&amp;I Questionnaire re: IESBA PIE Revisions </a:t>
            </a:r>
          </a:p>
          <a:p>
            <a:pPr marL="571500" indent="-571500">
              <a:lnSpc>
                <a:spcPct val="100000"/>
              </a:lnSpc>
              <a:spcBef>
                <a:spcPts val="1200"/>
              </a:spcBef>
              <a:spcAft>
                <a:spcPts val="600"/>
              </a:spcAft>
              <a:buFont typeface="Arial" panose="020B0604020202020204" pitchFamily="34" charset="0"/>
              <a:buChar char="•"/>
            </a:pPr>
            <a:r>
              <a:rPr lang="en-US" sz="3500" dirty="0">
                <a:solidFill>
                  <a:schemeClr val="tx1"/>
                </a:solidFill>
                <a:latin typeface="+mj-lt"/>
              </a:rPr>
              <a:t>IESBA to consider:</a:t>
            </a:r>
          </a:p>
          <a:p>
            <a:pPr lvl="2" indent="-627063">
              <a:lnSpc>
                <a:spcPct val="100000"/>
              </a:lnSpc>
              <a:spcBef>
                <a:spcPts val="1800"/>
              </a:spcBef>
              <a:spcAft>
                <a:spcPts val="600"/>
              </a:spcAft>
            </a:pPr>
            <a:r>
              <a:rPr lang="en-US" sz="3200" dirty="0">
                <a:solidFill>
                  <a:schemeClr val="tx1"/>
                </a:solidFill>
                <a:latin typeface="+mj-lt"/>
              </a:rPr>
              <a:t>Whether further action is necessary for operationalization of transparency requirement </a:t>
            </a:r>
          </a:p>
          <a:p>
            <a:pPr lvl="2" indent="-627063">
              <a:lnSpc>
                <a:spcPct val="100000"/>
              </a:lnSpc>
              <a:spcBef>
                <a:spcPts val="1800"/>
              </a:spcBef>
              <a:spcAft>
                <a:spcPts val="600"/>
              </a:spcAft>
            </a:pPr>
            <a:r>
              <a:rPr lang="en-US" sz="3200" dirty="0">
                <a:solidFill>
                  <a:schemeClr val="tx1"/>
                </a:solidFill>
                <a:latin typeface="+mj-lt"/>
              </a:rPr>
              <a:t>Queries posed by stakeholders on Q14 and Q15 of PIE Q&amp;A</a:t>
            </a:r>
          </a:p>
        </p:txBody>
      </p:sp>
      <p:sp>
        <p:nvSpPr>
          <p:cNvPr id="5" name="Slide Number Placeholder 4">
            <a:extLst>
              <a:ext uri="{FF2B5EF4-FFF2-40B4-BE49-F238E27FC236}">
                <a16:creationId xmlns:a16="http://schemas.microsoft.com/office/drawing/2014/main" id="{5D98BBF5-B786-68E8-17AD-1BE1A33A5CF8}"/>
              </a:ext>
            </a:extLst>
          </p:cNvPr>
          <p:cNvSpPr>
            <a:spLocks noGrp="1"/>
          </p:cNvSpPr>
          <p:nvPr>
            <p:ph type="sldNum" sz="quarter" idx="12"/>
          </p:nvPr>
        </p:nvSpPr>
        <p:spPr/>
        <p:txBody>
          <a:bodyPr/>
          <a:lstStyle/>
          <a:p>
            <a:fld id="{A68F81FF-A8B7-8E49-9D5B-3CAD5ADFEE36}" type="slidenum">
              <a:rPr lang="en-US" smtClean="0"/>
              <a:pPr/>
              <a:t>2</a:t>
            </a:fld>
            <a:endParaRPr lang="en-US" dirty="0"/>
          </a:p>
        </p:txBody>
      </p:sp>
      <p:sp>
        <p:nvSpPr>
          <p:cNvPr id="7" name="Title 5">
            <a:extLst>
              <a:ext uri="{FF2B5EF4-FFF2-40B4-BE49-F238E27FC236}">
                <a16:creationId xmlns:a16="http://schemas.microsoft.com/office/drawing/2014/main" id="{6945033E-3E26-3343-73A2-325B7A6BB36D}"/>
              </a:ext>
            </a:extLst>
          </p:cNvPr>
          <p:cNvSpPr txBox="1">
            <a:spLocks/>
          </p:cNvSpPr>
          <p:nvPr/>
        </p:nvSpPr>
        <p:spPr>
          <a:xfrm>
            <a:off x="612559" y="36374"/>
            <a:ext cx="11579441"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endParaRPr lang="en-US" sz="2000" dirty="0">
              <a:latin typeface="Product Sans Thin" panose="020B0203030502040203"/>
            </a:endParaRPr>
          </a:p>
        </p:txBody>
      </p:sp>
      <p:sp>
        <p:nvSpPr>
          <p:cNvPr id="3" name="Title 4">
            <a:extLst>
              <a:ext uri="{FF2B5EF4-FFF2-40B4-BE49-F238E27FC236}">
                <a16:creationId xmlns:a16="http://schemas.microsoft.com/office/drawing/2014/main" id="{08C2A0ED-A93E-992C-8656-1331B0A78A6A}"/>
              </a:ext>
            </a:extLst>
          </p:cNvPr>
          <p:cNvSpPr>
            <a:spLocks noGrp="1"/>
          </p:cNvSpPr>
          <p:nvPr>
            <p:ph type="title"/>
          </p:nvPr>
        </p:nvSpPr>
        <p:spPr>
          <a:xfrm>
            <a:off x="838200" y="36374"/>
            <a:ext cx="10515600" cy="1068518"/>
          </a:xfrm>
        </p:spPr>
        <p:txBody>
          <a:bodyPr>
            <a:normAutofit/>
          </a:bodyPr>
          <a:lstStyle/>
          <a:p>
            <a:r>
              <a:rPr lang="en-US" dirty="0">
                <a:latin typeface="+mj-lt"/>
              </a:rPr>
              <a:t>Objective</a:t>
            </a:r>
          </a:p>
        </p:txBody>
      </p:sp>
    </p:spTree>
    <p:extLst>
      <p:ext uri="{BB962C8B-B14F-4D97-AF65-F5344CB8AC3E}">
        <p14:creationId xmlns:p14="http://schemas.microsoft.com/office/powerpoint/2010/main" val="3522309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89533-6FE0-2D3E-4CF9-376A0930542A}"/>
              </a:ext>
            </a:extLst>
          </p:cNvPr>
          <p:cNvSpPr>
            <a:spLocks noGrp="1"/>
          </p:cNvSpPr>
          <p:nvPr>
            <p:ph type="title"/>
          </p:nvPr>
        </p:nvSpPr>
        <p:spPr/>
        <p:txBody>
          <a:bodyPr>
            <a:normAutofit fontScale="90000"/>
          </a:bodyPr>
          <a:lstStyle/>
          <a:p>
            <a:r>
              <a:rPr lang="fr-FR" dirty="0">
                <a:latin typeface="+mj-lt"/>
              </a:rPr>
              <a:t>IFAC 2023 </a:t>
            </a:r>
            <a:r>
              <a:rPr lang="fr-FR" dirty="0" err="1">
                <a:latin typeface="+mj-lt"/>
              </a:rPr>
              <a:t>ongoing</a:t>
            </a:r>
            <a:r>
              <a:rPr lang="fr-FR" dirty="0">
                <a:latin typeface="+mj-lt"/>
              </a:rPr>
              <a:t> A&amp;I Questionnaire</a:t>
            </a:r>
            <a:br>
              <a:rPr lang="fr-FR" dirty="0">
                <a:latin typeface="+mj-lt"/>
              </a:rPr>
            </a:br>
            <a:r>
              <a:rPr lang="fr-FR" dirty="0" err="1">
                <a:latin typeface="+mj-lt"/>
              </a:rPr>
              <a:t>Responses</a:t>
            </a:r>
            <a:r>
              <a:rPr lang="fr-FR" dirty="0">
                <a:latin typeface="+mj-lt"/>
              </a:rPr>
              <a:t> re: IESBA PIE </a:t>
            </a:r>
            <a:r>
              <a:rPr lang="fr-FR" dirty="0" err="1">
                <a:latin typeface="+mj-lt"/>
              </a:rPr>
              <a:t>Revisions</a:t>
            </a:r>
            <a:endParaRPr lang="en-US" dirty="0">
              <a:latin typeface="+mj-lt"/>
            </a:endParaRPr>
          </a:p>
        </p:txBody>
      </p:sp>
      <p:sp>
        <p:nvSpPr>
          <p:cNvPr id="5" name="Slide Number Placeholder 4">
            <a:extLst>
              <a:ext uri="{FF2B5EF4-FFF2-40B4-BE49-F238E27FC236}">
                <a16:creationId xmlns:a16="http://schemas.microsoft.com/office/drawing/2014/main" id="{9F5609FF-93CD-3584-CD86-539554B134A7}"/>
              </a:ext>
            </a:extLst>
          </p:cNvPr>
          <p:cNvSpPr>
            <a:spLocks noGrp="1"/>
          </p:cNvSpPr>
          <p:nvPr>
            <p:ph type="sldNum" sz="quarter" idx="12"/>
          </p:nvPr>
        </p:nvSpPr>
        <p:spPr/>
        <p:txBody>
          <a:bodyPr/>
          <a:lstStyle/>
          <a:p>
            <a:fld id="{A68F81FF-A8B7-8E49-9D5B-3CAD5ADFEE36}" type="slidenum">
              <a:rPr lang="en-US" smtClean="0"/>
              <a:pPr/>
              <a:t>3</a:t>
            </a:fld>
            <a:endParaRPr lang="en-US" dirty="0"/>
          </a:p>
        </p:txBody>
      </p:sp>
      <p:sp>
        <p:nvSpPr>
          <p:cNvPr id="6" name="Content Placeholder 7">
            <a:extLst>
              <a:ext uri="{FF2B5EF4-FFF2-40B4-BE49-F238E27FC236}">
                <a16:creationId xmlns:a16="http://schemas.microsoft.com/office/drawing/2014/main" id="{8F98CD6C-3A7E-2707-BEAB-DA91516C88BB}"/>
              </a:ext>
            </a:extLst>
          </p:cNvPr>
          <p:cNvSpPr txBox="1">
            <a:spLocks/>
          </p:cNvSpPr>
          <p:nvPr/>
        </p:nvSpPr>
        <p:spPr>
          <a:xfrm>
            <a:off x="370813" y="1327683"/>
            <a:ext cx="5441511" cy="5241793"/>
          </a:xfrm>
          <a:prstGeom prst="rect">
            <a:avLst/>
          </a:prstGeom>
        </p:spPr>
        <p:txBody>
          <a:bodyPr>
            <a:normAutofit fontScale="77500" lnSpcReduction="2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US" i="1" dirty="0">
                <a:solidFill>
                  <a:schemeClr val="tx1"/>
                </a:solidFill>
                <a:latin typeface="Arial" panose="020B0604020202020204" pitchFamily="34" charset="0"/>
                <a:ea typeface="Calibri" panose="020F0502020204030204" pitchFamily="34" charset="0"/>
                <a:cs typeface="Arial" panose="020B0604020202020204" pitchFamily="34" charset="0"/>
              </a:rPr>
              <a:t>Context</a:t>
            </a:r>
            <a:r>
              <a:rPr lang="en-US" dirty="0">
                <a:solidFill>
                  <a:schemeClr val="tx1"/>
                </a:solidFill>
                <a:latin typeface="Arial" panose="020B0604020202020204" pitchFamily="34" charset="0"/>
                <a:ea typeface="Calibri" panose="020F0502020204030204" pitchFamily="34" charset="0"/>
                <a:cs typeface="Arial" panose="020B0604020202020204" pitchFamily="34" charset="0"/>
              </a:rPr>
              <a:t>: the Adoption and Implementation Questionnaire is an </a:t>
            </a:r>
            <a:r>
              <a:rPr lang="en-US" b="1" dirty="0">
                <a:solidFill>
                  <a:schemeClr val="tx1"/>
                </a:solidFill>
                <a:latin typeface="Arial" panose="020B0604020202020204" pitchFamily="34" charset="0"/>
                <a:ea typeface="Calibri" panose="020F0502020204030204" pitchFamily="34" charset="0"/>
                <a:cs typeface="Arial" panose="020B0604020202020204" pitchFamily="34" charset="0"/>
              </a:rPr>
              <a:t>IFAC activity </a:t>
            </a:r>
            <a:r>
              <a:rPr lang="en-US" dirty="0">
                <a:solidFill>
                  <a:schemeClr val="tx1"/>
                </a:solidFill>
                <a:latin typeface="Arial" panose="020B0604020202020204" pitchFamily="34" charset="0"/>
                <a:ea typeface="Calibri" panose="020F0502020204030204" pitchFamily="34" charset="0"/>
                <a:cs typeface="Arial" panose="020B0604020202020204" pitchFamily="34" charset="0"/>
              </a:rPr>
              <a:t>part of an enhanced approach to strategic member engagement. It does not cover all members simultaneously </a:t>
            </a:r>
            <a:r>
              <a:rPr lang="en-US" i="1"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(i.e., it is not a survey)</a:t>
            </a:r>
            <a:r>
              <a:rPr lang="en-US" dirty="0">
                <a:solidFill>
                  <a:schemeClr val="tx1"/>
                </a:solidFill>
                <a:latin typeface="Arial" panose="020B0604020202020204" pitchFamily="34" charset="0"/>
                <a:ea typeface="Calibri" panose="020F0502020204030204" pitchFamily="34" charset="0"/>
                <a:cs typeface="Arial" panose="020B0604020202020204" pitchFamily="34" charset="0"/>
              </a:rPr>
              <a:t> but rather members may </a:t>
            </a:r>
            <a:r>
              <a:rPr lang="en-US" i="1"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(not mandatory)</a:t>
            </a:r>
            <a:r>
              <a:rPr lang="en-US" dirty="0">
                <a:solidFill>
                  <a:schemeClr val="tx1"/>
                </a:solidFill>
                <a:latin typeface="Arial" panose="020B0604020202020204" pitchFamily="34" charset="0"/>
                <a:ea typeface="Calibri" panose="020F0502020204030204" pitchFamily="34" charset="0"/>
                <a:cs typeface="Arial" panose="020B0604020202020204" pitchFamily="34" charset="0"/>
              </a:rPr>
              <a:t> complete it in advance of the annual engagement call. Therefore, participation is based on the cycle/ scheduling of calls. </a:t>
            </a:r>
          </a:p>
          <a:p>
            <a:pPr>
              <a:lnSpc>
                <a:spcPct val="120000"/>
              </a:lnSpc>
              <a:spcBef>
                <a:spcPts val="0"/>
              </a:spcBef>
            </a:pPr>
            <a:endParaRPr lang="en-US"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0"/>
              </a:spcBef>
            </a:pPr>
            <a:r>
              <a:rPr lang="en-US" dirty="0">
                <a:solidFill>
                  <a:schemeClr val="tx1"/>
                </a:solidFill>
                <a:latin typeface="Arial" panose="020B0604020202020204" pitchFamily="34" charset="0"/>
                <a:ea typeface="Calibri" panose="020F0502020204030204" pitchFamily="34" charset="0"/>
                <a:cs typeface="Arial" panose="020B0604020202020204" pitchFamily="34" charset="0"/>
              </a:rPr>
              <a:t>The questionnaire is intended to help IFAC in anticipating and responding to upcoming A&amp;I needs.</a:t>
            </a:r>
          </a:p>
        </p:txBody>
      </p:sp>
      <p:sp>
        <p:nvSpPr>
          <p:cNvPr id="7" name="Content Placeholder 11">
            <a:extLst>
              <a:ext uri="{FF2B5EF4-FFF2-40B4-BE49-F238E27FC236}">
                <a16:creationId xmlns:a16="http://schemas.microsoft.com/office/drawing/2014/main" id="{CCF52C03-CC7B-F2A2-F044-A4B14EBC1578}"/>
              </a:ext>
            </a:extLst>
          </p:cNvPr>
          <p:cNvSpPr txBox="1">
            <a:spLocks/>
          </p:cNvSpPr>
          <p:nvPr/>
        </p:nvSpPr>
        <p:spPr>
          <a:xfrm>
            <a:off x="6096000" y="1224838"/>
            <a:ext cx="5247992" cy="4605594"/>
          </a:xfrm>
          <a:prstGeom prst="rect">
            <a:avLst/>
          </a:prstGeom>
        </p:spPr>
        <p:txBody>
          <a:bodyPr>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US" sz="2200" dirty="0">
                <a:solidFill>
                  <a:schemeClr val="tx1"/>
                </a:solidFill>
                <a:latin typeface="Arial" panose="020B0604020202020204" pitchFamily="34" charset="0"/>
                <a:cs typeface="Arial" panose="020B0604020202020204" pitchFamily="34" charset="0"/>
              </a:rPr>
              <a:t>44 unique responses received in 2023 to the entire survey</a:t>
            </a:r>
          </a:p>
          <a:p>
            <a:pPr lvl="1">
              <a:lnSpc>
                <a:spcPct val="120000"/>
              </a:lnSpc>
              <a:spcBef>
                <a:spcPts val="0"/>
              </a:spcBef>
            </a:pPr>
            <a:r>
              <a:rPr lang="en-US" sz="1900" dirty="0">
                <a:solidFill>
                  <a:schemeClr val="tx1"/>
                </a:solidFill>
                <a:latin typeface="Arial" panose="020B0604020202020204" pitchFamily="34" charset="0"/>
                <a:cs typeface="Arial" panose="020B0604020202020204" pitchFamily="34" charset="0"/>
              </a:rPr>
              <a:t>44 IFAC member organizations in 40 jurisdictions</a:t>
            </a:r>
          </a:p>
          <a:p>
            <a:endParaRPr lang="en-US" dirty="0">
              <a:solidFill>
                <a:schemeClr val="tx1"/>
              </a:solidFill>
            </a:endParaRPr>
          </a:p>
        </p:txBody>
      </p:sp>
      <p:pic>
        <p:nvPicPr>
          <p:cNvPr id="8" name="Picture 7">
            <a:extLst>
              <a:ext uri="{FF2B5EF4-FFF2-40B4-BE49-F238E27FC236}">
                <a16:creationId xmlns:a16="http://schemas.microsoft.com/office/drawing/2014/main" id="{6DFC33EA-5E0B-9A08-6B8B-7087080B5E82}"/>
              </a:ext>
            </a:extLst>
          </p:cNvPr>
          <p:cNvPicPr>
            <a:picLocks noChangeAspect="1"/>
          </p:cNvPicPr>
          <p:nvPr/>
        </p:nvPicPr>
        <p:blipFill>
          <a:blip r:embed="rId2"/>
          <a:stretch>
            <a:fillRect/>
          </a:stretch>
        </p:blipFill>
        <p:spPr>
          <a:xfrm>
            <a:off x="6096000" y="2559160"/>
            <a:ext cx="5982756" cy="3943904"/>
          </a:xfrm>
          <a:prstGeom prst="rect">
            <a:avLst/>
          </a:prstGeom>
        </p:spPr>
      </p:pic>
    </p:spTree>
    <p:extLst>
      <p:ext uri="{BB962C8B-B14F-4D97-AF65-F5344CB8AC3E}">
        <p14:creationId xmlns:p14="http://schemas.microsoft.com/office/powerpoint/2010/main" val="965985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23982A1-929F-BE79-B598-EF3DE808BB45}"/>
              </a:ext>
            </a:extLst>
          </p:cNvPr>
          <p:cNvSpPr>
            <a:spLocks noGrp="1"/>
          </p:cNvSpPr>
          <p:nvPr>
            <p:ph type="sldNum" sz="quarter" idx="12"/>
          </p:nvPr>
        </p:nvSpPr>
        <p:spPr/>
        <p:txBody>
          <a:bodyPr/>
          <a:lstStyle/>
          <a:p>
            <a:fld id="{A68F81FF-A8B7-8E49-9D5B-3CAD5ADFEE36}" type="slidenum">
              <a:rPr lang="en-US" smtClean="0"/>
              <a:pPr/>
              <a:t>4</a:t>
            </a:fld>
            <a:endParaRPr lang="en-US" dirty="0"/>
          </a:p>
        </p:txBody>
      </p:sp>
      <p:sp>
        <p:nvSpPr>
          <p:cNvPr id="6" name="Title 1">
            <a:extLst>
              <a:ext uri="{FF2B5EF4-FFF2-40B4-BE49-F238E27FC236}">
                <a16:creationId xmlns:a16="http://schemas.microsoft.com/office/drawing/2014/main" id="{CA9F800B-650A-884A-A22E-BA069349DB23}"/>
              </a:ext>
            </a:extLst>
          </p:cNvPr>
          <p:cNvSpPr>
            <a:spLocks noGrp="1"/>
          </p:cNvSpPr>
          <p:nvPr>
            <p:ph type="title"/>
          </p:nvPr>
        </p:nvSpPr>
        <p:spPr>
          <a:xfrm>
            <a:off x="838200" y="36374"/>
            <a:ext cx="10515600" cy="1068518"/>
          </a:xfrm>
        </p:spPr>
        <p:txBody>
          <a:bodyPr>
            <a:normAutofit fontScale="90000"/>
          </a:bodyPr>
          <a:lstStyle/>
          <a:p>
            <a:r>
              <a:rPr lang="fr-FR" dirty="0">
                <a:latin typeface="+mj-lt"/>
              </a:rPr>
              <a:t>IFAC 2023 </a:t>
            </a:r>
            <a:r>
              <a:rPr lang="fr-FR" dirty="0" err="1">
                <a:latin typeface="+mj-lt"/>
              </a:rPr>
              <a:t>ongoing</a:t>
            </a:r>
            <a:r>
              <a:rPr lang="fr-FR" dirty="0">
                <a:latin typeface="+mj-lt"/>
              </a:rPr>
              <a:t> A&amp;I Questionnaire</a:t>
            </a:r>
            <a:br>
              <a:rPr lang="fr-FR" dirty="0">
                <a:latin typeface="+mj-lt"/>
              </a:rPr>
            </a:br>
            <a:r>
              <a:rPr lang="fr-FR" dirty="0" err="1">
                <a:latin typeface="+mj-lt"/>
              </a:rPr>
              <a:t>Responses</a:t>
            </a:r>
            <a:r>
              <a:rPr lang="fr-FR" dirty="0">
                <a:latin typeface="+mj-lt"/>
              </a:rPr>
              <a:t> re: IESBA PIE </a:t>
            </a:r>
            <a:r>
              <a:rPr lang="fr-FR" dirty="0" err="1">
                <a:latin typeface="+mj-lt"/>
              </a:rPr>
              <a:t>Revisions</a:t>
            </a:r>
            <a:endParaRPr lang="en-US" dirty="0">
              <a:latin typeface="+mj-lt"/>
            </a:endParaRPr>
          </a:p>
        </p:txBody>
      </p:sp>
      <p:graphicFrame>
        <p:nvGraphicFramePr>
          <p:cNvPr id="7" name="Chart 6">
            <a:extLst>
              <a:ext uri="{FF2B5EF4-FFF2-40B4-BE49-F238E27FC236}">
                <a16:creationId xmlns:a16="http://schemas.microsoft.com/office/drawing/2014/main" id="{D7CBCA68-347A-29FD-87FE-48B6D493788A}"/>
              </a:ext>
            </a:extLst>
          </p:cNvPr>
          <p:cNvGraphicFramePr>
            <a:graphicFrameLocks/>
          </p:cNvGraphicFramePr>
          <p:nvPr>
            <p:extLst>
              <p:ext uri="{D42A27DB-BD31-4B8C-83A1-F6EECF244321}">
                <p14:modId xmlns:p14="http://schemas.microsoft.com/office/powerpoint/2010/main" val="126454995"/>
              </p:ext>
            </p:extLst>
          </p:nvPr>
        </p:nvGraphicFramePr>
        <p:xfrm>
          <a:off x="88812" y="1104892"/>
          <a:ext cx="6007188" cy="3720127"/>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6A1CDF7A-4D30-A698-C8B0-EEB99BAF5665}"/>
              </a:ext>
            </a:extLst>
          </p:cNvPr>
          <p:cNvSpPr txBox="1"/>
          <p:nvPr/>
        </p:nvSpPr>
        <p:spPr>
          <a:xfrm>
            <a:off x="6462876" y="4825019"/>
            <a:ext cx="5640310" cy="1569660"/>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mj-lt"/>
              </a:rPr>
              <a:t>36% responses with (blank) relate to PAOs with low awareness (some of these PAOs will not be responsible for adoption); there were no clear plans explained to proceed with adoption of the PIE revision; PAOs in jurisdictions that referred to impact of EU directives on national legislation</a:t>
            </a:r>
          </a:p>
        </p:txBody>
      </p:sp>
      <p:graphicFrame>
        <p:nvGraphicFramePr>
          <p:cNvPr id="9" name="Chart 8">
            <a:extLst>
              <a:ext uri="{FF2B5EF4-FFF2-40B4-BE49-F238E27FC236}">
                <a16:creationId xmlns:a16="http://schemas.microsoft.com/office/drawing/2014/main" id="{B7441386-8F62-EE50-D0C9-7CB31D65EE33}"/>
              </a:ext>
            </a:extLst>
          </p:cNvPr>
          <p:cNvGraphicFramePr>
            <a:graphicFrameLocks/>
          </p:cNvGraphicFramePr>
          <p:nvPr>
            <p:extLst>
              <p:ext uri="{D42A27DB-BD31-4B8C-83A1-F6EECF244321}">
                <p14:modId xmlns:p14="http://schemas.microsoft.com/office/powerpoint/2010/main" val="130497643"/>
              </p:ext>
            </p:extLst>
          </p:nvPr>
        </p:nvGraphicFramePr>
        <p:xfrm>
          <a:off x="6310479" y="1104892"/>
          <a:ext cx="5582245" cy="3720127"/>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9502B6C8-57B7-2BBF-96BF-30B7B290C865}"/>
              </a:ext>
            </a:extLst>
          </p:cNvPr>
          <p:cNvSpPr txBox="1"/>
          <p:nvPr/>
        </p:nvSpPr>
        <p:spPr>
          <a:xfrm>
            <a:off x="241213" y="4733607"/>
            <a:ext cx="5640310" cy="2062103"/>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mj-lt"/>
              </a:rPr>
              <a:t>High awareness indicators included detailed response from PAO and the PAO had translated the revision; had discussed the revisions at their Board and/or with relevant regulator; and considering how the definition would apply in their jurisdiction</a:t>
            </a:r>
          </a:p>
          <a:p>
            <a:pPr marL="285750" indent="-285750">
              <a:buFont typeface="Arial" panose="020B0604020202020204" pitchFamily="34" charset="0"/>
              <a:buChar char="•"/>
            </a:pPr>
            <a:r>
              <a:rPr lang="en-US" sz="1600" dirty="0">
                <a:latin typeface="+mj-lt"/>
              </a:rPr>
              <a:t>Moderate awareness associated with a general, non-specific response</a:t>
            </a:r>
          </a:p>
          <a:p>
            <a:pPr marL="285750" indent="-285750">
              <a:buFont typeface="Arial" panose="020B0604020202020204" pitchFamily="34" charset="0"/>
              <a:buChar char="•"/>
            </a:pPr>
            <a:r>
              <a:rPr lang="en-US" sz="1600" dirty="0">
                <a:latin typeface="+mj-lt"/>
              </a:rPr>
              <a:t>Low awareness associated with “no” response</a:t>
            </a:r>
          </a:p>
        </p:txBody>
      </p:sp>
    </p:spTree>
    <p:extLst>
      <p:ext uri="{BB962C8B-B14F-4D97-AF65-F5344CB8AC3E}">
        <p14:creationId xmlns:p14="http://schemas.microsoft.com/office/powerpoint/2010/main" val="4103371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23982A1-929F-BE79-B598-EF3DE808BB45}"/>
              </a:ext>
            </a:extLst>
          </p:cNvPr>
          <p:cNvSpPr>
            <a:spLocks noGrp="1"/>
          </p:cNvSpPr>
          <p:nvPr>
            <p:ph type="sldNum" sz="quarter" idx="12"/>
          </p:nvPr>
        </p:nvSpPr>
        <p:spPr/>
        <p:txBody>
          <a:bodyPr/>
          <a:lstStyle/>
          <a:p>
            <a:fld id="{A68F81FF-A8B7-8E49-9D5B-3CAD5ADFEE36}" type="slidenum">
              <a:rPr lang="en-US" smtClean="0"/>
              <a:pPr/>
              <a:t>5</a:t>
            </a:fld>
            <a:endParaRPr lang="en-US" dirty="0"/>
          </a:p>
        </p:txBody>
      </p:sp>
      <p:sp>
        <p:nvSpPr>
          <p:cNvPr id="6" name="Title 1">
            <a:extLst>
              <a:ext uri="{FF2B5EF4-FFF2-40B4-BE49-F238E27FC236}">
                <a16:creationId xmlns:a16="http://schemas.microsoft.com/office/drawing/2014/main" id="{B71E136B-7BDF-0E09-0D7A-4197AABB731B}"/>
              </a:ext>
            </a:extLst>
          </p:cNvPr>
          <p:cNvSpPr>
            <a:spLocks noGrp="1"/>
          </p:cNvSpPr>
          <p:nvPr>
            <p:ph type="title"/>
          </p:nvPr>
        </p:nvSpPr>
        <p:spPr>
          <a:xfrm>
            <a:off x="838200" y="36374"/>
            <a:ext cx="10515600" cy="1068518"/>
          </a:xfrm>
        </p:spPr>
        <p:txBody>
          <a:bodyPr>
            <a:normAutofit fontScale="90000"/>
          </a:bodyPr>
          <a:lstStyle/>
          <a:p>
            <a:r>
              <a:rPr lang="fr-FR" dirty="0">
                <a:latin typeface="+mj-lt"/>
              </a:rPr>
              <a:t>IFAC 2023 </a:t>
            </a:r>
            <a:r>
              <a:rPr lang="fr-FR" dirty="0" err="1">
                <a:latin typeface="+mj-lt"/>
              </a:rPr>
              <a:t>ongoing</a:t>
            </a:r>
            <a:r>
              <a:rPr lang="fr-FR" dirty="0">
                <a:latin typeface="+mj-lt"/>
              </a:rPr>
              <a:t> A&amp;I Questionnaire</a:t>
            </a:r>
            <a:br>
              <a:rPr lang="fr-FR" dirty="0">
                <a:latin typeface="+mj-lt"/>
              </a:rPr>
            </a:br>
            <a:r>
              <a:rPr lang="fr-FR" dirty="0" err="1">
                <a:latin typeface="+mj-lt"/>
              </a:rPr>
              <a:t>Responses</a:t>
            </a:r>
            <a:r>
              <a:rPr lang="fr-FR" dirty="0">
                <a:latin typeface="+mj-lt"/>
              </a:rPr>
              <a:t> re: IESBA PIE </a:t>
            </a:r>
            <a:r>
              <a:rPr lang="fr-FR" dirty="0" err="1">
                <a:latin typeface="+mj-lt"/>
              </a:rPr>
              <a:t>Revisions</a:t>
            </a:r>
            <a:endParaRPr lang="en-US" dirty="0">
              <a:latin typeface="+mj-lt"/>
            </a:endParaRPr>
          </a:p>
        </p:txBody>
      </p:sp>
      <p:sp>
        <p:nvSpPr>
          <p:cNvPr id="8" name="TextBox 7">
            <a:extLst>
              <a:ext uri="{FF2B5EF4-FFF2-40B4-BE49-F238E27FC236}">
                <a16:creationId xmlns:a16="http://schemas.microsoft.com/office/drawing/2014/main" id="{0EA171D2-13B0-C19A-AEBE-83FDF434A916}"/>
              </a:ext>
            </a:extLst>
          </p:cNvPr>
          <p:cNvSpPr txBox="1"/>
          <p:nvPr/>
        </p:nvSpPr>
        <p:spPr>
          <a:xfrm>
            <a:off x="483587" y="1282555"/>
            <a:ext cx="11016043" cy="5025415"/>
          </a:xfrm>
          <a:prstGeom prst="rect">
            <a:avLst/>
          </a:prstGeom>
          <a:noFill/>
        </p:spPr>
        <p:txBody>
          <a:bodyPr wrap="square" rtlCol="0">
            <a:spAutoFit/>
          </a:bodyPr>
          <a:lstStyle/>
          <a:p>
            <a:pPr marR="0" lvl="0">
              <a:lnSpc>
                <a:spcPct val="107000"/>
              </a:lnSpc>
              <a:spcBef>
                <a:spcPts val="0"/>
              </a:spcBef>
              <a:spcAft>
                <a:spcPts val="1200"/>
              </a:spcAft>
            </a:pPr>
            <a:r>
              <a:rPr lang="en-US" sz="2800" b="1" u="sng" dirty="0">
                <a:latin typeface="Arial" panose="020B0604020202020204" pitchFamily="34" charset="0"/>
                <a:cs typeface="Arial" panose="020B0604020202020204" pitchFamily="34" charset="0"/>
              </a:rPr>
              <a:t>Challenges</a:t>
            </a:r>
            <a:r>
              <a:rPr lang="en-US" sz="2800" b="1" dirty="0">
                <a:latin typeface="Arial" panose="020B0604020202020204" pitchFamily="34" charset="0"/>
                <a:cs typeface="Arial" panose="020B0604020202020204" pitchFamily="34" charset="0"/>
              </a:rPr>
              <a:t>:</a:t>
            </a:r>
          </a:p>
          <a:p>
            <a:pPr marL="342900" marR="0" lvl="0" indent="-342900">
              <a:lnSpc>
                <a:spcPct val="107000"/>
              </a:lnSpc>
              <a:spcBef>
                <a:spcPts val="0"/>
              </a:spcBef>
              <a:spcAft>
                <a:spcPts val="0"/>
              </a:spcAft>
              <a:buFont typeface="Symbol" panose="05050102010706020507" pitchFamily="18" charset="2"/>
              <a:buChar char=""/>
            </a:pPr>
            <a:r>
              <a:rPr lang="en-US" sz="2400" b="1" dirty="0">
                <a:effectLst/>
                <a:latin typeface="Arial" panose="020B0604020202020204" pitchFamily="34" charset="0"/>
                <a:ea typeface="Calibri" panose="020F0502020204030204" pitchFamily="34" charset="0"/>
                <a:cs typeface="Arial" panose="020B0604020202020204" pitchFamily="34" charset="0"/>
              </a:rPr>
              <a:t>Translations</a:t>
            </a:r>
            <a:r>
              <a:rPr lang="en-US" sz="2400" b="1" dirty="0">
                <a:latin typeface="Arial" panose="020B0604020202020204" pitchFamily="34" charset="0"/>
                <a:ea typeface="Calibri" panose="020F0502020204030204" pitchFamily="34" charset="0"/>
                <a:cs typeface="Arial" panose="020B0604020202020204" pitchFamily="34" charset="0"/>
              </a:rPr>
              <a:t>: </a:t>
            </a:r>
            <a:r>
              <a:rPr lang="en-US" sz="2400" dirty="0">
                <a:effectLst/>
                <a:latin typeface="Arial" panose="020B0604020202020204" pitchFamily="34" charset="0"/>
                <a:ea typeface="Calibri" panose="020F0502020204030204" pitchFamily="34" charset="0"/>
                <a:cs typeface="Arial" panose="020B0604020202020204" pitchFamily="34" charset="0"/>
              </a:rPr>
              <a:t>critical barrier to progress adoption</a:t>
            </a:r>
          </a:p>
          <a:p>
            <a:pPr marL="342900" marR="0" lvl="0" indent="-342900">
              <a:lnSpc>
                <a:spcPct val="107000"/>
              </a:lnSpc>
              <a:spcBef>
                <a:spcPts val="0"/>
              </a:spcBef>
              <a:spcAft>
                <a:spcPts val="0"/>
              </a:spcAft>
              <a:buFont typeface="Symbol" panose="05050102010706020507" pitchFamily="18" charset="2"/>
              <a:buChar char=""/>
            </a:pPr>
            <a:r>
              <a:rPr lang="en-US" sz="2400" b="1" dirty="0">
                <a:latin typeface="Arial" panose="020B0604020202020204" pitchFamily="34" charset="0"/>
                <a:ea typeface="Calibri" panose="020F0502020204030204" pitchFamily="34" charset="0"/>
                <a:cs typeface="Arial" panose="020B0604020202020204" pitchFamily="34" charset="0"/>
              </a:rPr>
              <a:t>Scope &amp; classification</a:t>
            </a:r>
            <a:r>
              <a:rPr lang="en-US" sz="2400" dirty="0">
                <a:latin typeface="Arial" panose="020B0604020202020204" pitchFamily="34" charset="0"/>
                <a:ea typeface="Calibri" panose="020F0502020204030204" pitchFamily="34" charset="0"/>
                <a:cs typeface="Arial" panose="020B0604020202020204" pitchFamily="34" charset="0"/>
              </a:rPr>
              <a:t>: significant impact on practice; need to carefully review types of entities that should be defined as PIE; differences between IESBA Code &amp; existing local laws/regulations; potential divergence</a:t>
            </a:r>
          </a:p>
          <a:p>
            <a:pPr marL="342900" marR="0" lvl="0" indent="-342900">
              <a:lnSpc>
                <a:spcPct val="107000"/>
              </a:lnSpc>
              <a:spcBef>
                <a:spcPts val="0"/>
              </a:spcBef>
              <a:spcAft>
                <a:spcPts val="0"/>
              </a:spcAft>
              <a:buFont typeface="Symbol" panose="05050102010706020507" pitchFamily="18" charset="2"/>
              <a:buChar char=""/>
            </a:pPr>
            <a:r>
              <a:rPr lang="en-US" sz="2400" b="1" dirty="0">
                <a:effectLst/>
                <a:latin typeface="Arial" panose="020B0604020202020204" pitchFamily="34" charset="0"/>
                <a:ea typeface="Calibri" panose="020F0502020204030204" pitchFamily="34" charset="0"/>
                <a:cs typeface="Arial" panose="020B0604020202020204" pitchFamily="34" charset="0"/>
              </a:rPr>
              <a:t>Capacity</a:t>
            </a:r>
            <a:r>
              <a:rPr lang="en-US" sz="2400" dirty="0">
                <a:effectLst/>
                <a:latin typeface="Arial" panose="020B0604020202020204" pitchFamily="34" charset="0"/>
                <a:ea typeface="Calibri" panose="020F0502020204030204" pitchFamily="34" charset="0"/>
                <a:cs typeface="Arial" panose="020B0604020202020204" pitchFamily="34" charset="0"/>
              </a:rPr>
              <a:t>: whether local regulators can develop a list of PIEs specific to their jurisdiction and the scope of the refinement of the IESBA definition; resources to do a cost analysis on adoption &amp; implementation</a:t>
            </a:r>
          </a:p>
          <a:p>
            <a:pPr marL="342900" marR="0" lvl="0" indent="-342900">
              <a:lnSpc>
                <a:spcPct val="107000"/>
              </a:lnSpc>
              <a:spcBef>
                <a:spcPts val="0"/>
              </a:spcBef>
              <a:spcAft>
                <a:spcPts val="0"/>
              </a:spcAft>
              <a:buFont typeface="Symbol" panose="05050102010706020507" pitchFamily="18" charset="2"/>
              <a:buChar char=""/>
            </a:pPr>
            <a:r>
              <a:rPr lang="en-US" sz="2400" b="1" dirty="0">
                <a:latin typeface="Arial" panose="020B0604020202020204" pitchFamily="34" charset="0"/>
                <a:ea typeface="Calibri" panose="020F0502020204030204" pitchFamily="34" charset="0"/>
                <a:cs typeface="Arial" panose="020B0604020202020204" pitchFamily="34" charset="0"/>
              </a:rPr>
              <a:t>Multi-location audits</a:t>
            </a:r>
            <a:r>
              <a:rPr lang="en-US" sz="2400" dirty="0">
                <a:latin typeface="Arial" panose="020B0604020202020204" pitchFamily="34" charset="0"/>
                <a:ea typeface="Calibri" panose="020F0502020204030204" pitchFamily="34" charset="0"/>
                <a:cs typeface="Arial" panose="020B0604020202020204" pitchFamily="34" charset="0"/>
              </a:rPr>
              <a:t>: </a:t>
            </a:r>
            <a:r>
              <a:rPr lang="en-US" sz="2400" dirty="0">
                <a:effectLst/>
                <a:latin typeface="Arial" panose="020B0604020202020204" pitchFamily="34" charset="0"/>
                <a:ea typeface="Calibri" panose="020F0502020204030204" pitchFamily="34" charset="0"/>
                <a:cs typeface="Arial" panose="020B0604020202020204" pitchFamily="34" charset="0"/>
              </a:rPr>
              <a:t>where the entity has been defined as PIE in one jurisdiction and not in another</a:t>
            </a:r>
          </a:p>
          <a:p>
            <a:pPr marL="342900" marR="0" lvl="0" indent="-342900">
              <a:lnSpc>
                <a:spcPct val="107000"/>
              </a:lnSpc>
              <a:spcBef>
                <a:spcPts val="0"/>
              </a:spcBef>
              <a:spcAft>
                <a:spcPts val="0"/>
              </a:spcAft>
              <a:buFont typeface="Symbol" panose="05050102010706020507" pitchFamily="18" charset="2"/>
              <a:buChar char=""/>
            </a:pPr>
            <a:r>
              <a:rPr lang="en-US" sz="2400" b="1" dirty="0">
                <a:latin typeface="Arial" panose="020B0604020202020204" pitchFamily="34" charset="0"/>
                <a:ea typeface="Calibri" panose="020F0502020204030204" pitchFamily="34" charset="0"/>
                <a:cs typeface="Arial" panose="020B0604020202020204" pitchFamily="34" charset="0"/>
              </a:rPr>
              <a:t>Stakeholder awareness</a:t>
            </a:r>
            <a:r>
              <a:rPr lang="en-US" sz="2400" dirty="0">
                <a:latin typeface="Arial" panose="020B0604020202020204" pitchFamily="34" charset="0"/>
                <a:ea typeface="Calibri" panose="020F0502020204030204" pitchFamily="34" charset="0"/>
                <a:cs typeface="Arial" panose="020B0604020202020204" pitchFamily="34" charset="0"/>
              </a:rPr>
              <a:t>: low stakeholder awareness and concept of ‘public interest’ not always well defined</a:t>
            </a:r>
          </a:p>
        </p:txBody>
      </p:sp>
    </p:spTree>
    <p:extLst>
      <p:ext uri="{BB962C8B-B14F-4D97-AF65-F5344CB8AC3E}">
        <p14:creationId xmlns:p14="http://schemas.microsoft.com/office/powerpoint/2010/main" val="1264856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6</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useBgFill="1">
        <p:nvSpPr>
          <p:cNvPr id="12" name="Rectangle 11">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pic>
        <p:nvPicPr>
          <p:cNvPr id="13" name="Picture 12">
            <a:extLst>
              <a:ext uri="{FF2B5EF4-FFF2-40B4-BE49-F238E27FC236}">
                <a16:creationId xmlns:a16="http://schemas.microsoft.com/office/drawing/2014/main" id="{89F85478-8B4C-E8E7-74B7-668235E0E38A}"/>
              </a:ext>
            </a:extLst>
          </p:cNvPr>
          <p:cNvPicPr>
            <a:picLocks noChangeAspect="1"/>
          </p:cNvPicPr>
          <p:nvPr/>
        </p:nvPicPr>
        <p:blipFill rotWithShape="1">
          <a:blip r:embed="rId3"/>
          <a:srcRect l="2388" t="20106" r="4038" b="1206"/>
          <a:stretch/>
        </p:blipFill>
        <p:spPr>
          <a:xfrm>
            <a:off x="-1" y="4046"/>
            <a:ext cx="12359427" cy="6853953"/>
          </a:xfrm>
          <a:prstGeom prst="rect">
            <a:avLst/>
          </a:prstGeom>
          <a:solidFill>
            <a:schemeClr val="bg1"/>
          </a:solidFill>
          <a:ln>
            <a:solidFill>
              <a:srgbClr val="FFFF00"/>
            </a:solidFill>
          </a:ln>
        </p:spPr>
      </p:pic>
      <p:sp>
        <p:nvSpPr>
          <p:cNvPr id="14" name="Rectangle 13">
            <a:extLst>
              <a:ext uri="{FF2B5EF4-FFF2-40B4-BE49-F238E27FC236}">
                <a16:creationId xmlns:a16="http://schemas.microsoft.com/office/drawing/2014/main" id="{B772E3C4-67B8-B12E-8226-F3803322CC3F}"/>
              </a:ext>
            </a:extLst>
          </p:cNvPr>
          <p:cNvSpPr/>
          <p:nvPr/>
        </p:nvSpPr>
        <p:spPr>
          <a:xfrm>
            <a:off x="464457" y="537029"/>
            <a:ext cx="11132457" cy="2148114"/>
          </a:xfrm>
          <a:prstGeom prst="rect">
            <a:avLst/>
          </a:prstGeom>
          <a:solidFill>
            <a:srgbClr val="1F8EEC">
              <a:alpha val="80000"/>
            </a:srgb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srgbClr val="FFFFFF">
                    <a:lumMod val="95000"/>
                  </a:srgbClr>
                </a:solidFill>
                <a:effectLst/>
                <a:uLnTx/>
                <a:uFillTx/>
                <a:latin typeface="Arial" panose="020B0604020202020204"/>
                <a:ea typeface="+mn-ea"/>
                <a:cs typeface="+mn-cs"/>
              </a:rPr>
              <a:t>Operationalization of Transparency Requirement</a:t>
            </a:r>
            <a:endParaRPr kumimoji="0" lang="en-US" sz="5400" b="0" i="0" u="none" strike="noStrike" kern="1200" cap="none" spc="0" normalizeH="0" baseline="0" noProof="0" dirty="0">
              <a:ln>
                <a:noFill/>
              </a:ln>
              <a:solidFill>
                <a:srgbClr val="FFFFFF">
                  <a:lumMod val="9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886531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0">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B878F70-1C7E-CF23-93F1-508CB4C52103}"/>
              </a:ext>
            </a:extLst>
          </p:cNvPr>
          <p:cNvPicPr>
            <a:picLocks noChangeAspect="1"/>
          </p:cNvPicPr>
          <p:nvPr/>
        </p:nvPicPr>
        <p:blipFill rotWithShape="1">
          <a:blip r:embed="rId2"/>
          <a:srcRect t="15730"/>
          <a:stretch/>
        </p:blipFill>
        <p:spPr>
          <a:xfrm>
            <a:off x="20" y="10"/>
            <a:ext cx="12191980" cy="6857990"/>
          </a:xfrm>
          <a:prstGeom prst="rect">
            <a:avLst/>
          </a:prstGeom>
        </p:spPr>
      </p:pic>
      <p:sp>
        <p:nvSpPr>
          <p:cNvPr id="52" name="Rectangle 42">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1FEF45FF-2B94-83ED-8CC8-47D02C1E3631}"/>
              </a:ext>
            </a:extLst>
          </p:cNvPr>
          <p:cNvSpPr>
            <a:spLocks noGrp="1"/>
          </p:cNvSpPr>
          <p:nvPr>
            <p:ph type="sldNum" sz="quarter" idx="12"/>
          </p:nvPr>
        </p:nvSpPr>
        <p:spPr>
          <a:xfrm>
            <a:off x="9303026" y="6356350"/>
            <a:ext cx="2050774"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7</a:t>
            </a:fld>
            <a:endParaRPr lang="en-US">
              <a:solidFill>
                <a:srgbClr val="FFFFFF"/>
              </a:solidFill>
              <a:latin typeface="Calibri" panose="020F0502020204030204"/>
            </a:endParaRPr>
          </a:p>
        </p:txBody>
      </p:sp>
      <p:sp>
        <p:nvSpPr>
          <p:cNvPr id="53" name="Rectangle 44">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74C700C-6DE0-CCCE-535E-883A5920CF30}"/>
              </a:ext>
            </a:extLst>
          </p:cNvPr>
          <p:cNvSpPr txBox="1"/>
          <p:nvPr/>
        </p:nvSpPr>
        <p:spPr>
          <a:xfrm>
            <a:off x="285860" y="546027"/>
            <a:ext cx="7455467" cy="2457822"/>
          </a:xfrm>
          <a:prstGeom prst="rect">
            <a:avLst/>
          </a:prstGeom>
          <a:ln w="76200">
            <a:solidFill>
              <a:schemeClr val="accent4">
                <a:lumMod val="60000"/>
                <a:lumOff val="4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marL="3175" lvl="1" algn="ctr">
              <a:lnSpc>
                <a:spcPct val="90000"/>
              </a:lnSpc>
              <a:spcBef>
                <a:spcPts val="600"/>
              </a:spcBef>
              <a:spcAft>
                <a:spcPts val="600"/>
              </a:spcAft>
            </a:pPr>
            <a:r>
              <a:rPr kumimoji="0" lang="en-US" sz="2300" b="0" i="1" u="none" strike="noStrike" cap="none" spc="0" normalizeH="0" baseline="0" dirty="0">
                <a:ln>
                  <a:noFill/>
                </a:ln>
                <a:solidFill>
                  <a:schemeClr val="bg1"/>
                </a:solidFill>
                <a:effectLst/>
                <a:uFillTx/>
                <a:latin typeface="+mj-lt"/>
                <a:sym typeface="Arial"/>
              </a:rPr>
              <a:t>“Subject to paragraph R400.21, when a firm has applied the independence requirements for public interest entities as described in paragraph 400.8 in performing an audit of the financial statements of an entity, the firm shall publicly disclose that fact </a:t>
            </a:r>
            <a:r>
              <a:rPr kumimoji="0" lang="en-US" sz="2300" i="1" strike="noStrike" cap="none" spc="0" normalizeH="0" baseline="0" dirty="0">
                <a:ln>
                  <a:noFill/>
                </a:ln>
                <a:solidFill>
                  <a:schemeClr val="accent6">
                    <a:lumMod val="40000"/>
                    <a:lumOff val="60000"/>
                  </a:schemeClr>
                </a:solidFill>
                <a:effectLst/>
                <a:uFillTx/>
                <a:latin typeface="+mj-lt"/>
                <a:sym typeface="Arial"/>
              </a:rPr>
              <a:t>in a manner deemed appropriate</a:t>
            </a:r>
            <a:r>
              <a:rPr kumimoji="0" lang="en-US" sz="2300" b="0" i="1" u="none" strike="noStrike" cap="none" spc="0" normalizeH="0" baseline="0" dirty="0">
                <a:ln>
                  <a:noFill/>
                </a:ln>
                <a:solidFill>
                  <a:schemeClr val="bg1"/>
                </a:solidFill>
                <a:effectLst/>
                <a:uFillTx/>
                <a:latin typeface="+mj-lt"/>
                <a:sym typeface="Arial"/>
              </a:rPr>
              <a:t>, </a:t>
            </a:r>
            <a:r>
              <a:rPr kumimoji="0" lang="en-US" sz="2300" b="0" i="1" u="none" strike="noStrike" cap="none" spc="0" normalizeH="0" baseline="0" dirty="0">
                <a:ln>
                  <a:noFill/>
                </a:ln>
                <a:solidFill>
                  <a:schemeClr val="accent6">
                    <a:lumMod val="40000"/>
                    <a:lumOff val="60000"/>
                  </a:schemeClr>
                </a:solidFill>
                <a:effectLst/>
                <a:uFillTx/>
                <a:latin typeface="+mj-lt"/>
                <a:sym typeface="Arial"/>
              </a:rPr>
              <a:t>taking into account the timing and accessibility</a:t>
            </a:r>
            <a:r>
              <a:rPr kumimoji="0" lang="en-US" sz="2300" b="0" i="1" u="none" strike="noStrike" cap="none" spc="0" normalizeH="0" baseline="0" dirty="0">
                <a:ln>
                  <a:noFill/>
                </a:ln>
                <a:solidFill>
                  <a:schemeClr val="bg1"/>
                </a:solidFill>
                <a:effectLst/>
                <a:uFillTx/>
                <a:latin typeface="+mj-lt"/>
                <a:sym typeface="Arial"/>
              </a:rPr>
              <a:t> of the information to stakeholders.” </a:t>
            </a:r>
          </a:p>
        </p:txBody>
      </p:sp>
      <p:sp>
        <p:nvSpPr>
          <p:cNvPr id="11" name="Rectangle 10">
            <a:extLst>
              <a:ext uri="{FF2B5EF4-FFF2-40B4-BE49-F238E27FC236}">
                <a16:creationId xmlns:a16="http://schemas.microsoft.com/office/drawing/2014/main" id="{8FB88E72-4C0B-6D88-8D77-9ED10D60C6C9}"/>
              </a:ext>
            </a:extLst>
          </p:cNvPr>
          <p:cNvSpPr/>
          <p:nvPr/>
        </p:nvSpPr>
        <p:spPr>
          <a:xfrm>
            <a:off x="8039100" y="690563"/>
            <a:ext cx="3665877" cy="2168751"/>
          </a:xfrm>
          <a:prstGeom prst="rect">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Para R400.20 IESBA PIE Revisions</a:t>
            </a:r>
          </a:p>
        </p:txBody>
      </p:sp>
      <p:sp>
        <p:nvSpPr>
          <p:cNvPr id="2" name="Rectangle 1">
            <a:extLst>
              <a:ext uri="{FF2B5EF4-FFF2-40B4-BE49-F238E27FC236}">
                <a16:creationId xmlns:a16="http://schemas.microsoft.com/office/drawing/2014/main" id="{2C349CA3-C2D1-C5FB-1085-6A03F3287D16}"/>
              </a:ext>
            </a:extLst>
          </p:cNvPr>
          <p:cNvSpPr/>
          <p:nvPr/>
        </p:nvSpPr>
        <p:spPr>
          <a:xfrm>
            <a:off x="8070622" y="3946935"/>
            <a:ext cx="3665877" cy="2168751"/>
          </a:xfrm>
          <a:prstGeom prst="rect">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Track 1 </a:t>
            </a:r>
          </a:p>
          <a:p>
            <a:pPr algn="ctr"/>
            <a:r>
              <a:rPr lang="en-US" sz="4000" b="1" dirty="0">
                <a:solidFill>
                  <a:schemeClr val="bg1"/>
                </a:solidFill>
                <a:latin typeface="+mj-lt"/>
              </a:rPr>
              <a:t>IAASB PIE Project</a:t>
            </a:r>
          </a:p>
        </p:txBody>
      </p:sp>
      <p:sp>
        <p:nvSpPr>
          <p:cNvPr id="3" name="TextBox 2">
            <a:extLst>
              <a:ext uri="{FF2B5EF4-FFF2-40B4-BE49-F238E27FC236}">
                <a16:creationId xmlns:a16="http://schemas.microsoft.com/office/drawing/2014/main" id="{126054F1-08F2-0F16-248D-00DB60905957}"/>
              </a:ext>
            </a:extLst>
          </p:cNvPr>
          <p:cNvSpPr txBox="1"/>
          <p:nvPr/>
        </p:nvSpPr>
        <p:spPr>
          <a:xfrm>
            <a:off x="285861" y="3874668"/>
            <a:ext cx="7455466" cy="2313286"/>
          </a:xfrm>
          <a:prstGeom prst="rect">
            <a:avLst/>
          </a:prstGeom>
          <a:ln w="76200">
            <a:solidFill>
              <a:schemeClr val="accent4">
                <a:lumMod val="60000"/>
                <a:lumOff val="4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marL="3175" lvl="1" algn="ctr">
              <a:lnSpc>
                <a:spcPct val="90000"/>
              </a:lnSpc>
              <a:spcBef>
                <a:spcPts val="600"/>
              </a:spcBef>
              <a:spcAft>
                <a:spcPts val="600"/>
              </a:spcAft>
            </a:pPr>
            <a:r>
              <a:rPr kumimoji="0" lang="en-US" sz="2300" u="none" strike="noStrike" cap="none" spc="0" normalizeH="0" baseline="0" dirty="0">
                <a:ln>
                  <a:noFill/>
                </a:ln>
                <a:solidFill>
                  <a:schemeClr val="bg1"/>
                </a:solidFill>
                <a:effectLst/>
                <a:uFillTx/>
                <a:latin typeface="+mj-lt"/>
                <a:sym typeface="Arial"/>
              </a:rPr>
              <a:t>IAASB approved narrow-scope amendments to ISA 700 (</a:t>
            </a:r>
            <a:r>
              <a:rPr lang="en-US" sz="2300" dirty="0">
                <a:solidFill>
                  <a:schemeClr val="bg1"/>
                </a:solidFill>
                <a:latin typeface="+mj-lt"/>
                <a:sym typeface="Arial"/>
              </a:rPr>
              <a:t>Revised) in June 2023</a:t>
            </a:r>
          </a:p>
          <a:p>
            <a:pPr marL="3175" lvl="1" algn="ctr">
              <a:lnSpc>
                <a:spcPct val="90000"/>
              </a:lnSpc>
              <a:spcBef>
                <a:spcPts val="600"/>
              </a:spcBef>
              <a:spcAft>
                <a:spcPts val="600"/>
              </a:spcAft>
            </a:pPr>
            <a:r>
              <a:rPr lang="en-US" sz="2300" b="1" dirty="0">
                <a:solidFill>
                  <a:schemeClr val="accent6">
                    <a:lumMod val="40000"/>
                    <a:lumOff val="60000"/>
                  </a:schemeClr>
                </a:solidFill>
                <a:latin typeface="+mj-lt"/>
                <a:sym typeface="Arial"/>
              </a:rPr>
              <a:t>A</a:t>
            </a:r>
            <a:r>
              <a:rPr kumimoji="0" lang="en-US" sz="2300" b="1" strike="noStrike" cap="none" spc="0" normalizeH="0" baseline="0" dirty="0">
                <a:ln>
                  <a:noFill/>
                </a:ln>
                <a:solidFill>
                  <a:schemeClr val="accent6">
                    <a:lumMod val="40000"/>
                    <a:lumOff val="60000"/>
                  </a:schemeClr>
                </a:solidFill>
                <a:effectLst/>
                <a:uFillTx/>
                <a:latin typeface="+mj-lt"/>
                <a:sym typeface="Arial"/>
              </a:rPr>
              <a:t>uditor’s report</a:t>
            </a:r>
            <a:r>
              <a:rPr kumimoji="0" lang="en-US" sz="2300" b="1" u="none" strike="noStrike" cap="none" spc="0" normalizeH="0" baseline="0" dirty="0">
                <a:ln>
                  <a:noFill/>
                </a:ln>
                <a:solidFill>
                  <a:schemeClr val="accent6">
                    <a:lumMod val="40000"/>
                    <a:lumOff val="60000"/>
                  </a:schemeClr>
                </a:solidFill>
                <a:effectLst/>
                <a:uFillTx/>
                <a:latin typeface="+mj-lt"/>
                <a:sym typeface="Arial"/>
              </a:rPr>
              <a:t> </a:t>
            </a:r>
            <a:r>
              <a:rPr kumimoji="0" lang="en-US" sz="2300" u="none" strike="noStrike" cap="none" spc="0" normalizeH="0" baseline="0" dirty="0">
                <a:ln>
                  <a:noFill/>
                </a:ln>
                <a:solidFill>
                  <a:schemeClr val="bg1"/>
                </a:solidFill>
                <a:effectLst/>
                <a:uFillTx/>
                <a:latin typeface="+mj-lt"/>
                <a:sym typeface="Arial"/>
              </a:rPr>
              <a:t>is appropriate mechanism for publicly disclosing when auditor applied relevant ethical requirements for independence for certain entities, such as those for PIEs in IESBA Code</a:t>
            </a:r>
          </a:p>
        </p:txBody>
      </p:sp>
    </p:spTree>
    <p:extLst>
      <p:ext uri="{BB962C8B-B14F-4D97-AF65-F5344CB8AC3E}">
        <p14:creationId xmlns:p14="http://schemas.microsoft.com/office/powerpoint/2010/main" val="2099941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0">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B878F70-1C7E-CF23-93F1-508CB4C52103}"/>
              </a:ext>
            </a:extLst>
          </p:cNvPr>
          <p:cNvPicPr>
            <a:picLocks noChangeAspect="1"/>
          </p:cNvPicPr>
          <p:nvPr/>
        </p:nvPicPr>
        <p:blipFill rotWithShape="1">
          <a:blip r:embed="rId3"/>
          <a:srcRect t="15730"/>
          <a:stretch/>
        </p:blipFill>
        <p:spPr>
          <a:xfrm>
            <a:off x="0" y="0"/>
            <a:ext cx="12191980" cy="6857990"/>
          </a:xfrm>
          <a:prstGeom prst="rect">
            <a:avLst/>
          </a:prstGeom>
          <a:solidFill>
            <a:schemeClr val="accent6">
              <a:lumMod val="60000"/>
              <a:lumOff val="40000"/>
            </a:schemeClr>
          </a:solidFill>
          <a:ln w="76200">
            <a:solidFill>
              <a:schemeClr val="bg1">
                <a:lumMod val="95000"/>
              </a:schemeClr>
            </a:solidFill>
          </a:ln>
        </p:spPr>
      </p:pic>
      <p:sp>
        <p:nvSpPr>
          <p:cNvPr id="52" name="Rectangle 42">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1FEF45FF-2B94-83ED-8CC8-47D02C1E3631}"/>
              </a:ext>
            </a:extLst>
          </p:cNvPr>
          <p:cNvSpPr>
            <a:spLocks noGrp="1"/>
          </p:cNvSpPr>
          <p:nvPr>
            <p:ph type="sldNum" sz="quarter" idx="12"/>
          </p:nvPr>
        </p:nvSpPr>
        <p:spPr>
          <a:xfrm>
            <a:off x="9303026" y="6356350"/>
            <a:ext cx="2050774"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8</a:t>
            </a:fld>
            <a:endParaRPr lang="en-US">
              <a:solidFill>
                <a:srgbClr val="FFFFFF"/>
              </a:solidFill>
              <a:latin typeface="Calibri" panose="020F0502020204030204"/>
            </a:endParaRPr>
          </a:p>
        </p:txBody>
      </p:sp>
      <p:sp>
        <p:nvSpPr>
          <p:cNvPr id="53" name="Rectangle 44">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74C700C-6DE0-CCCE-535E-883A5920CF30}"/>
              </a:ext>
            </a:extLst>
          </p:cNvPr>
          <p:cNvSpPr txBox="1"/>
          <p:nvPr/>
        </p:nvSpPr>
        <p:spPr>
          <a:xfrm>
            <a:off x="475027" y="2111209"/>
            <a:ext cx="11181354" cy="4129957"/>
          </a:xfrm>
          <a:prstGeom prst="rect">
            <a:avLst/>
          </a:prstGeom>
          <a:solidFill>
            <a:srgbClr val="B7DFF7"/>
          </a:solidFill>
          <a:ln w="76200">
            <a:solidFill>
              <a:schemeClr val="accent6"/>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algn="ctr">
              <a:lnSpc>
                <a:spcPct val="90000"/>
              </a:lnSpc>
              <a:spcBef>
                <a:spcPts val="600"/>
              </a:spcBef>
              <a:spcAft>
                <a:spcPts val="600"/>
              </a:spcAft>
            </a:pPr>
            <a:r>
              <a:rPr lang="en-US" sz="2400" b="1" dirty="0">
                <a:solidFill>
                  <a:srgbClr val="1F8EEC"/>
                </a:solidFill>
                <a:latin typeface="+mj-lt"/>
                <a:sym typeface="Arial"/>
              </a:rPr>
              <a:t>WG Views</a:t>
            </a:r>
          </a:p>
          <a:p>
            <a:pPr marL="342900" indent="-342900">
              <a:lnSpc>
                <a:spcPct val="90000"/>
              </a:lnSpc>
              <a:spcBef>
                <a:spcPts val="600"/>
              </a:spcBef>
              <a:spcAft>
                <a:spcPts val="600"/>
              </a:spcAft>
              <a:buFont typeface="Arial" panose="020B0604020202020204" pitchFamily="34" charset="0"/>
              <a:buChar char="•"/>
            </a:pPr>
            <a:r>
              <a:rPr lang="en-US" sz="2200" dirty="0">
                <a:solidFill>
                  <a:schemeClr val="tx2">
                    <a:lumMod val="50000"/>
                  </a:schemeClr>
                </a:solidFill>
                <a:latin typeface="+mj-lt"/>
                <a:sym typeface="Arial"/>
              </a:rPr>
              <a:t>Transparency requirement was intentionally drafted in broad, principles-based way  to allow for the IAASB to determine, under its own due process, the specific mechanism</a:t>
            </a:r>
          </a:p>
          <a:p>
            <a:pPr marL="342900" indent="-342900">
              <a:lnSpc>
                <a:spcPct val="90000"/>
              </a:lnSpc>
              <a:spcBef>
                <a:spcPts val="600"/>
              </a:spcBef>
              <a:spcAft>
                <a:spcPts val="600"/>
              </a:spcAft>
              <a:buFont typeface="Arial" panose="020B0604020202020204" pitchFamily="34" charset="0"/>
              <a:buChar char="•"/>
            </a:pPr>
            <a:r>
              <a:rPr lang="en-US" sz="2200" dirty="0">
                <a:solidFill>
                  <a:schemeClr val="tx2">
                    <a:lumMod val="50000"/>
                  </a:schemeClr>
                </a:solidFill>
                <a:latin typeface="+mj-lt"/>
                <a:sym typeface="Arial"/>
              </a:rPr>
              <a:t>IAASB agreed that auditor’s report is appropriate mechanism to operationalize the transparency requirement, whilst acknowledging respondents’ comments</a:t>
            </a:r>
          </a:p>
          <a:p>
            <a:pPr marL="342900" indent="-342900">
              <a:lnSpc>
                <a:spcPct val="90000"/>
              </a:lnSpc>
              <a:spcBef>
                <a:spcPts val="600"/>
              </a:spcBef>
              <a:spcAft>
                <a:spcPts val="600"/>
              </a:spcAft>
              <a:buFont typeface="Arial" panose="020B0604020202020204" pitchFamily="34" charset="0"/>
              <a:buChar char="•"/>
            </a:pPr>
            <a:r>
              <a:rPr lang="en-US" sz="2200" dirty="0">
                <a:solidFill>
                  <a:schemeClr val="tx2">
                    <a:lumMod val="50000"/>
                  </a:schemeClr>
                </a:solidFill>
                <a:latin typeface="+mj-lt"/>
                <a:sym typeface="Arial"/>
              </a:rPr>
              <a:t>WG believes auditor complies with para R400.20 of IESBA PIE Revisions if auditor’s report is used to publicly disclose when the relevant ethical requirements for independence have been applied for certain entities, such as those for PIEs in the IESBA Code – and that </a:t>
            </a:r>
            <a:r>
              <a:rPr lang="en-US" sz="2200" i="1" dirty="0">
                <a:solidFill>
                  <a:srgbClr val="1F8EEC"/>
                </a:solidFill>
                <a:latin typeface="+mj-lt"/>
                <a:sym typeface="Arial"/>
              </a:rPr>
              <a:t>it is still the case if </a:t>
            </a:r>
            <a:r>
              <a:rPr lang="en-US" sz="2200" dirty="0">
                <a:solidFill>
                  <a:schemeClr val="tx2">
                    <a:lumMod val="50000"/>
                  </a:schemeClr>
                </a:solidFill>
                <a:latin typeface="+mj-lt"/>
                <a:sym typeface="Arial"/>
              </a:rPr>
              <a:t>auditor’s report has limited distribution since those who do not have access to auditor’s report would not be relying on the additional independence requirements associated with the entity being treated as PIE </a:t>
            </a:r>
          </a:p>
        </p:txBody>
      </p:sp>
      <p:sp>
        <p:nvSpPr>
          <p:cNvPr id="2" name="TextBox 1">
            <a:extLst>
              <a:ext uri="{FF2B5EF4-FFF2-40B4-BE49-F238E27FC236}">
                <a16:creationId xmlns:a16="http://schemas.microsoft.com/office/drawing/2014/main" id="{708A3CE6-0245-E5A7-29BC-3344751E82B4}"/>
              </a:ext>
            </a:extLst>
          </p:cNvPr>
          <p:cNvSpPr txBox="1"/>
          <p:nvPr/>
        </p:nvSpPr>
        <p:spPr>
          <a:xfrm>
            <a:off x="475027" y="690564"/>
            <a:ext cx="11181354" cy="1209257"/>
          </a:xfrm>
          <a:prstGeom prst="downArrowCallout">
            <a:avLst>
              <a:gd name="adj1" fmla="val 20542"/>
              <a:gd name="adj2" fmla="val 26113"/>
              <a:gd name="adj3" fmla="val 18785"/>
              <a:gd name="adj4" fmla="val 60764"/>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4000" b="1">
                <a:solidFill>
                  <a:schemeClr val="bg1"/>
                </a:soli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2400" dirty="0">
                <a:sym typeface="Arial"/>
              </a:rPr>
              <a:t>What if auditor’s report is not publicly available or has limited distribution?</a:t>
            </a:r>
          </a:p>
        </p:txBody>
      </p:sp>
    </p:spTree>
    <p:extLst>
      <p:ext uri="{BB962C8B-B14F-4D97-AF65-F5344CB8AC3E}">
        <p14:creationId xmlns:p14="http://schemas.microsoft.com/office/powerpoint/2010/main" val="3571538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0">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B878F70-1C7E-CF23-93F1-508CB4C52103}"/>
              </a:ext>
            </a:extLst>
          </p:cNvPr>
          <p:cNvPicPr>
            <a:picLocks noChangeAspect="1"/>
          </p:cNvPicPr>
          <p:nvPr/>
        </p:nvPicPr>
        <p:blipFill rotWithShape="1">
          <a:blip r:embed="rId3"/>
          <a:srcRect t="15730"/>
          <a:stretch/>
        </p:blipFill>
        <p:spPr>
          <a:xfrm>
            <a:off x="0" y="0"/>
            <a:ext cx="12191980" cy="6857990"/>
          </a:xfrm>
          <a:prstGeom prst="rect">
            <a:avLst/>
          </a:prstGeom>
          <a:effectLst>
            <a:outerShdw blurRad="50800" dist="50800" dir="5400000" sx="1000" sy="1000" algn="ctr" rotWithShape="0">
              <a:srgbClr val="000000">
                <a:alpha val="58000"/>
              </a:srgbClr>
            </a:outerShdw>
          </a:effectLst>
        </p:spPr>
      </p:pic>
      <p:sp>
        <p:nvSpPr>
          <p:cNvPr id="52" name="Rectangle 42">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1FEF45FF-2B94-83ED-8CC8-47D02C1E3631}"/>
              </a:ext>
            </a:extLst>
          </p:cNvPr>
          <p:cNvSpPr>
            <a:spLocks noGrp="1"/>
          </p:cNvSpPr>
          <p:nvPr>
            <p:ph type="sldNum" sz="quarter" idx="12"/>
          </p:nvPr>
        </p:nvSpPr>
        <p:spPr>
          <a:xfrm>
            <a:off x="9303026" y="6356350"/>
            <a:ext cx="2050774"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9</a:t>
            </a:fld>
            <a:endParaRPr lang="en-US">
              <a:solidFill>
                <a:srgbClr val="FFFFFF"/>
              </a:solidFill>
              <a:latin typeface="Calibri" panose="020F0502020204030204"/>
            </a:endParaRPr>
          </a:p>
        </p:txBody>
      </p:sp>
      <p:sp>
        <p:nvSpPr>
          <p:cNvPr id="53" name="Rectangle 44">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74C700C-6DE0-CCCE-535E-883A5920CF30}"/>
              </a:ext>
            </a:extLst>
          </p:cNvPr>
          <p:cNvSpPr txBox="1"/>
          <p:nvPr/>
        </p:nvSpPr>
        <p:spPr>
          <a:xfrm>
            <a:off x="475024" y="2041607"/>
            <a:ext cx="10027258" cy="1349646"/>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w="76200">
            <a:solidFill>
              <a:schemeClr val="accent5">
                <a:lumMod val="40000"/>
                <a:lumOff val="6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a:lnSpc>
                <a:spcPct val="90000"/>
              </a:lnSpc>
              <a:spcBef>
                <a:spcPts val="600"/>
              </a:spcBef>
              <a:spcAft>
                <a:spcPts val="600"/>
              </a:spcAft>
            </a:pPr>
            <a:r>
              <a:rPr lang="en-US" sz="2200" b="1" u="sng" dirty="0">
                <a:solidFill>
                  <a:schemeClr val="accent5">
                    <a:lumMod val="20000"/>
                    <a:lumOff val="80000"/>
                  </a:schemeClr>
                </a:solidFill>
                <a:latin typeface="+mj-lt"/>
                <a:sym typeface="Arial"/>
              </a:rPr>
              <a:t>Option A:</a:t>
            </a:r>
            <a:r>
              <a:rPr lang="en-US" sz="2200" dirty="0">
                <a:solidFill>
                  <a:schemeClr val="bg2">
                    <a:lumMod val="20000"/>
                    <a:lumOff val="80000"/>
                  </a:schemeClr>
                </a:solidFill>
                <a:latin typeface="+mj-lt"/>
                <a:sym typeface="Arial"/>
              </a:rPr>
              <a:t> No changes to IESBA PIE Revisions</a:t>
            </a:r>
          </a:p>
          <a:p>
            <a:pPr>
              <a:lnSpc>
                <a:spcPct val="90000"/>
              </a:lnSpc>
              <a:spcBef>
                <a:spcPts val="600"/>
              </a:spcBef>
              <a:spcAft>
                <a:spcPts val="600"/>
              </a:spcAft>
            </a:pPr>
            <a:r>
              <a:rPr lang="en-US" sz="2200" dirty="0">
                <a:solidFill>
                  <a:schemeClr val="bg2">
                    <a:lumMod val="20000"/>
                    <a:lumOff val="80000"/>
                  </a:schemeClr>
                </a:solidFill>
                <a:latin typeface="+mj-lt"/>
                <a:sym typeface="Arial"/>
              </a:rPr>
              <a:t>&amp; Update Q19 of PIE Q&amp;A to reflect IAASB’s decision that the auditor’s report is the appropriate disclosure mechanism and add other examples</a:t>
            </a:r>
          </a:p>
        </p:txBody>
      </p:sp>
      <p:sp>
        <p:nvSpPr>
          <p:cNvPr id="2" name="TextBox 1">
            <a:extLst>
              <a:ext uri="{FF2B5EF4-FFF2-40B4-BE49-F238E27FC236}">
                <a16:creationId xmlns:a16="http://schemas.microsoft.com/office/drawing/2014/main" id="{708A3CE6-0245-E5A7-29BC-3344751E82B4}"/>
              </a:ext>
            </a:extLst>
          </p:cNvPr>
          <p:cNvSpPr txBox="1"/>
          <p:nvPr/>
        </p:nvSpPr>
        <p:spPr>
          <a:xfrm>
            <a:off x="475024" y="476169"/>
            <a:ext cx="11003800" cy="1413911"/>
          </a:xfrm>
          <a:prstGeom prst="downArrowCallout">
            <a:avLst>
              <a:gd name="adj1" fmla="val 15961"/>
              <a:gd name="adj2" fmla="val 23391"/>
              <a:gd name="adj3" fmla="val 18785"/>
              <a:gd name="adj4" fmla="val 67053"/>
            </a:avLst>
          </a:prstGeom>
          <a:solidFill>
            <a:schemeClr val="accent6">
              <a:lumMod val="60000"/>
              <a:lumOff val="40000"/>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2400" b="1">
                <a:solidFill>
                  <a:schemeClr val="bg1"/>
                </a:soli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ym typeface="Arial"/>
              </a:rPr>
              <a:t>WG considered 3 options re: further guidance or conforming amendments to IESBA Code following IAASB’s amendment of ISA 700 (Revised)</a:t>
            </a:r>
          </a:p>
        </p:txBody>
      </p:sp>
      <p:sp>
        <p:nvSpPr>
          <p:cNvPr id="3" name="TextBox 2">
            <a:extLst>
              <a:ext uri="{FF2B5EF4-FFF2-40B4-BE49-F238E27FC236}">
                <a16:creationId xmlns:a16="http://schemas.microsoft.com/office/drawing/2014/main" id="{5CD2C5B9-679A-6ECD-5DB7-0AD1B30CF218}"/>
              </a:ext>
            </a:extLst>
          </p:cNvPr>
          <p:cNvSpPr txBox="1"/>
          <p:nvPr/>
        </p:nvSpPr>
        <p:spPr>
          <a:xfrm>
            <a:off x="475025" y="3651941"/>
            <a:ext cx="10027258" cy="1479352"/>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path path="circle">
              <a:fillToRect l="50000" t="50000" r="50000" b="50000"/>
            </a:path>
            <a:tileRect/>
          </a:gradFill>
          <a:ln w="76200">
            <a:solidFill>
              <a:schemeClr val="accent5">
                <a:lumMod val="40000"/>
                <a:lumOff val="6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a:lnSpc>
                <a:spcPct val="90000"/>
              </a:lnSpc>
              <a:spcBef>
                <a:spcPts val="600"/>
              </a:spcBef>
              <a:spcAft>
                <a:spcPts val="600"/>
              </a:spcAft>
            </a:pPr>
            <a:r>
              <a:rPr lang="en-US" sz="2200" b="1" u="sng" dirty="0">
                <a:solidFill>
                  <a:schemeClr val="accent5">
                    <a:lumMod val="20000"/>
                    <a:lumOff val="80000"/>
                  </a:schemeClr>
                </a:solidFill>
                <a:latin typeface="+mj-lt"/>
                <a:sym typeface="Arial"/>
              </a:rPr>
              <a:t>Option B:</a:t>
            </a:r>
            <a:r>
              <a:rPr lang="en-US" sz="2200" dirty="0">
                <a:solidFill>
                  <a:schemeClr val="bg2">
                    <a:lumMod val="20000"/>
                    <a:lumOff val="80000"/>
                  </a:schemeClr>
                </a:solidFill>
                <a:latin typeface="+mj-lt"/>
                <a:sym typeface="Arial"/>
              </a:rPr>
              <a:t> Amend para R400.20 of IESBA PIE Revisions by, e.g., replacing the phrase “</a:t>
            </a:r>
            <a:r>
              <a:rPr lang="en-US" sz="2200" i="1" dirty="0">
                <a:solidFill>
                  <a:schemeClr val="bg2">
                    <a:lumMod val="20000"/>
                    <a:lumOff val="80000"/>
                  </a:schemeClr>
                </a:solidFill>
                <a:latin typeface="+mj-lt"/>
                <a:sym typeface="Arial"/>
              </a:rPr>
              <a:t>in a manner deemed appropriate, taking into account the timing and accessibility of the information to stakeholders</a:t>
            </a:r>
            <a:r>
              <a:rPr lang="en-US" sz="2200" dirty="0">
                <a:solidFill>
                  <a:schemeClr val="bg2">
                    <a:lumMod val="20000"/>
                    <a:lumOff val="80000"/>
                  </a:schemeClr>
                </a:solidFill>
                <a:latin typeface="+mj-lt"/>
                <a:sym typeface="Arial"/>
              </a:rPr>
              <a:t>” with a reference to the auditor’s report</a:t>
            </a:r>
          </a:p>
        </p:txBody>
      </p:sp>
      <p:sp>
        <p:nvSpPr>
          <p:cNvPr id="4" name="TextBox 3">
            <a:extLst>
              <a:ext uri="{FF2B5EF4-FFF2-40B4-BE49-F238E27FC236}">
                <a16:creationId xmlns:a16="http://schemas.microsoft.com/office/drawing/2014/main" id="{C9A8067E-D563-D54A-2D70-ACC7C0EE3584}"/>
              </a:ext>
            </a:extLst>
          </p:cNvPr>
          <p:cNvSpPr txBox="1"/>
          <p:nvPr/>
        </p:nvSpPr>
        <p:spPr>
          <a:xfrm>
            <a:off x="475024" y="5325096"/>
            <a:ext cx="10027258" cy="1137848"/>
          </a:xfrm>
          <a:prstGeom prst="rect">
            <a:avLst/>
          </a:prstGeom>
          <a:gradFill flip="none" rotWithShape="1">
            <a:gsLst>
              <a:gs pos="0">
                <a:srgbClr val="E65722">
                  <a:shade val="30000"/>
                  <a:satMod val="115000"/>
                </a:srgbClr>
              </a:gs>
              <a:gs pos="50000">
                <a:srgbClr val="E65722">
                  <a:shade val="67500"/>
                  <a:satMod val="115000"/>
                </a:srgbClr>
              </a:gs>
              <a:gs pos="100000">
                <a:srgbClr val="E65722">
                  <a:shade val="100000"/>
                  <a:satMod val="115000"/>
                </a:srgbClr>
              </a:gs>
            </a:gsLst>
            <a:lin ang="16200000" scaled="1"/>
            <a:tileRect/>
          </a:gradFill>
          <a:ln w="76200">
            <a:solidFill>
              <a:schemeClr val="accent5">
                <a:lumMod val="40000"/>
                <a:lumOff val="60000"/>
              </a:schemeClr>
            </a:solidFill>
          </a:ln>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Autofit/>
          </a:bodyPr>
          <a:lstStyle/>
          <a:p>
            <a:pPr>
              <a:lnSpc>
                <a:spcPct val="90000"/>
              </a:lnSpc>
              <a:spcBef>
                <a:spcPts val="600"/>
              </a:spcBef>
              <a:spcAft>
                <a:spcPts val="600"/>
              </a:spcAft>
            </a:pPr>
            <a:r>
              <a:rPr lang="en-US" sz="2200" b="1" u="sng" dirty="0">
                <a:solidFill>
                  <a:schemeClr val="accent5">
                    <a:lumMod val="20000"/>
                    <a:lumOff val="80000"/>
                  </a:schemeClr>
                </a:solidFill>
                <a:latin typeface="+mj-lt"/>
                <a:sym typeface="Arial"/>
              </a:rPr>
              <a:t>Option C:</a:t>
            </a:r>
            <a:r>
              <a:rPr lang="en-US" sz="2200" dirty="0">
                <a:solidFill>
                  <a:schemeClr val="bg2">
                    <a:lumMod val="20000"/>
                    <a:lumOff val="80000"/>
                  </a:schemeClr>
                </a:solidFill>
                <a:latin typeface="+mj-lt"/>
                <a:sym typeface="Arial"/>
              </a:rPr>
              <a:t> Retain para R400.20 of IESBA PIE Revisions as approved by IESBA in 2022 and add new application material with examples of disclosure mechanisms</a:t>
            </a:r>
          </a:p>
        </p:txBody>
      </p:sp>
      <p:sp>
        <p:nvSpPr>
          <p:cNvPr id="6" name="Star: 5 Points 5">
            <a:extLst>
              <a:ext uri="{FF2B5EF4-FFF2-40B4-BE49-F238E27FC236}">
                <a16:creationId xmlns:a16="http://schemas.microsoft.com/office/drawing/2014/main" id="{1B0301B6-0578-62C8-5C5A-5142732963A3}"/>
              </a:ext>
            </a:extLst>
          </p:cNvPr>
          <p:cNvSpPr/>
          <p:nvPr/>
        </p:nvSpPr>
        <p:spPr>
          <a:xfrm>
            <a:off x="10046933" y="1740022"/>
            <a:ext cx="2018861" cy="1726725"/>
          </a:xfrm>
          <a:prstGeom prst="star5">
            <a:avLst/>
          </a:prstGeom>
          <a:solidFill>
            <a:srgbClr val="FFFF00"/>
          </a:solid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accent6">
                    <a:lumMod val="60000"/>
                    <a:lumOff val="40000"/>
                  </a:schemeClr>
                </a:solidFill>
                <a:latin typeface="+mj-lt"/>
              </a:rPr>
              <a:t>WG rec</a:t>
            </a:r>
          </a:p>
        </p:txBody>
      </p:sp>
    </p:spTree>
    <p:extLst>
      <p:ext uri="{BB962C8B-B14F-4D97-AF65-F5344CB8AC3E}">
        <p14:creationId xmlns:p14="http://schemas.microsoft.com/office/powerpoint/2010/main" val="2958863213"/>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8D4CD39B73A754B86346BFEEFCC851E" ma:contentTypeVersion="15" ma:contentTypeDescription="Create a new document." ma:contentTypeScope="" ma:versionID="79244d81f6fc3906112267aca6c3fdbc">
  <xsd:schema xmlns:xsd="http://www.w3.org/2001/XMLSchema" xmlns:xs="http://www.w3.org/2001/XMLSchema" xmlns:p="http://schemas.microsoft.com/office/2006/metadata/properties" xmlns:ns3="89d90d60-b94b-4638-85e2-be8276520be3" xmlns:ns4="00de4026-3c49-4352-abae-43c215726df5" targetNamespace="http://schemas.microsoft.com/office/2006/metadata/properties" ma:root="true" ma:fieldsID="a7877ce9ee9a98c050e4c6de58ae7aec" ns3:_="" ns4:_="">
    <xsd:import namespace="89d90d60-b94b-4638-85e2-be8276520be3"/>
    <xsd:import namespace="00de4026-3c49-4352-abae-43c215726df5"/>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_activity" minOccurs="0"/>
                <xsd:element ref="ns3:MediaServiceObjectDetectorVersions" minOccurs="0"/>
                <xsd:element ref="ns3:MediaServiceSystemTags"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d90d60-b94b-4638-85e2-be8276520be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_activity" ma:index="18" nillable="true" ma:displayName="_activity" ma:hidden="true" ma:internalName="_activity">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ystemTags" ma:index="20" nillable="true" ma:displayName="MediaServiceSystemTags" ma:hidden="true" ma:internalName="MediaServiceSystemTags"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0de4026-3c49-4352-abae-43c215726df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89d90d60-b94b-4638-85e2-be8276520be3" xsi:nil="true"/>
  </documentManagement>
</p:properties>
</file>

<file path=customXml/itemProps1.xml><?xml version="1.0" encoding="utf-8"?>
<ds:datastoreItem xmlns:ds="http://schemas.openxmlformats.org/officeDocument/2006/customXml" ds:itemID="{B1F32CA6-A8AC-4955-B800-51703D4D5BBD}">
  <ds:schemaRefs>
    <ds:schemaRef ds:uri="http://schemas.microsoft.com/sharepoint/v3/contenttype/forms"/>
  </ds:schemaRefs>
</ds:datastoreItem>
</file>

<file path=customXml/itemProps2.xml><?xml version="1.0" encoding="utf-8"?>
<ds:datastoreItem xmlns:ds="http://schemas.openxmlformats.org/officeDocument/2006/customXml" ds:itemID="{CB7B2992-ECB7-4366-BE77-079769DCCE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d90d60-b94b-4638-85e2-be8276520be3"/>
    <ds:schemaRef ds:uri="00de4026-3c49-4352-abae-43c215726df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8B5855B-C24B-473A-B6EC-DC58D0476B4B}">
  <ds:schemaRefs>
    <ds:schemaRef ds:uri="http://schemas.microsoft.com/office/infopath/2007/PartnerControls"/>
    <ds:schemaRef ds:uri="http://purl.org/dc/dcmitype/"/>
    <ds:schemaRef ds:uri="http://www.w3.org/XML/1998/namespace"/>
    <ds:schemaRef ds:uri="http://schemas.microsoft.com/office/2006/documentManagement/types"/>
    <ds:schemaRef ds:uri="http://schemas.microsoft.com/office/2006/metadata/properties"/>
    <ds:schemaRef ds:uri="http://purl.org/dc/terms/"/>
    <ds:schemaRef ds:uri="89d90d60-b94b-4638-85e2-be8276520be3"/>
    <ds:schemaRef ds:uri="http://schemas.openxmlformats.org/package/2006/metadata/core-properties"/>
    <ds:schemaRef ds:uri="00de4026-3c49-4352-abae-43c215726df5"/>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30127</TotalTime>
  <Words>1415</Words>
  <Application>Microsoft Office PowerPoint</Application>
  <PresentationFormat>Widescreen</PresentationFormat>
  <Paragraphs>104</Paragraphs>
  <Slides>17</Slides>
  <Notes>11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17</vt:i4>
      </vt:variant>
    </vt:vector>
  </HeadingPairs>
  <TitlesOfParts>
    <vt:vector size="28" baseType="lpstr">
      <vt:lpstr>Aptos</vt:lpstr>
      <vt:lpstr>Arial</vt:lpstr>
      <vt:lpstr>Calibri</vt:lpstr>
      <vt:lpstr>Courier New</vt:lpstr>
      <vt:lpstr>Product Sans Light</vt:lpstr>
      <vt:lpstr>Product Sans Thin</vt:lpstr>
      <vt:lpstr>Symbol</vt:lpstr>
      <vt:lpstr>System Font Regular</vt:lpstr>
      <vt:lpstr>Times New Roman</vt:lpstr>
      <vt:lpstr>Custom Design</vt:lpstr>
      <vt:lpstr>5_Custom Design</vt:lpstr>
      <vt:lpstr>PowerPoint Presentation</vt:lpstr>
      <vt:lpstr>Objective</vt:lpstr>
      <vt:lpstr>IFAC 2023 ongoing A&amp;I Questionnaire Responses re: IESBA PIE Revisions</vt:lpstr>
      <vt:lpstr>IFAC 2023 ongoing A&amp;I Questionnaire Responses re: IESBA PIE Revisions</vt:lpstr>
      <vt:lpstr>IFAC 2023 ongoing A&amp;I Questionnaire Responses re: IESBA PIE Revisions</vt:lpstr>
      <vt:lpstr>PowerPoint Presentation</vt:lpstr>
      <vt:lpstr>PowerPoint Presentation</vt:lpstr>
      <vt:lpstr>PowerPoint Presentation</vt:lpstr>
      <vt:lpstr>PowerPoint Presentation</vt:lpstr>
      <vt:lpstr>Matter for IESBA Consideration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Laura Leal</cp:lastModifiedBy>
  <cp:revision>1102</cp:revision>
  <cp:lastPrinted>2020-01-09T14:46:46Z</cp:lastPrinted>
  <dcterms:created xsi:type="dcterms:W3CDTF">2018-10-18T19:25:41Z</dcterms:created>
  <dcterms:modified xsi:type="dcterms:W3CDTF">2024-03-19T20:55:30Z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0x01010038D4CD39B73A754B86346BFEEFCC851E</vt:lpwstr>
  </property>
  <property fmtid="{D5CDD505-2E9C-101B-9397-08002B2CF9AE}" pid="3" name="MediaServiceImageTags">
    <vt:lpwstr/>
  </property>
</Properties>
</file>