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1"/>
    <p:sldMasterId id="2147484058" r:id="rId2"/>
  </p:sldMasterIdLst>
  <p:notesMasterIdLst>
    <p:notesMasterId r:id="rId14"/>
  </p:notesMasterIdLst>
  <p:handoutMasterIdLst>
    <p:handoutMasterId r:id="rId15"/>
  </p:handoutMasterIdLst>
  <p:sldIdLst>
    <p:sldId id="966" r:id="rId3"/>
    <p:sldId id="1133" r:id="rId4"/>
    <p:sldId id="1197" r:id="rId5"/>
    <p:sldId id="1191" r:id="rId6"/>
    <p:sldId id="1195" r:id="rId7"/>
    <p:sldId id="1194" r:id="rId8"/>
    <p:sldId id="1196" r:id="rId9"/>
    <p:sldId id="1198" r:id="rId10"/>
    <p:sldId id="1162" r:id="rId11"/>
    <p:sldId id="1193" r:id="rId12"/>
    <p:sldId id="1001" r:id="rId13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6716365-38C8-293A-974C-A2D9CBBF0D47}" name="Jeanne Viljoen" initials="JV" userId="S::JeanneViljoen@ethicsboard.org::15b5a62f-600a-4206-957b-fe0e12035773" providerId="AD"/>
  <p188:author id="{B62276D6-496F-52B6-6D00-824CB7935334}" name="Ken Siong" initials="KS" userId="S::KenSiong@ethicsboard.org::f7679ae9-de6b-4f69-a967-87584c14b709" providerId="AD"/>
  <p188:author id="{073A4EDC-E247-6498-BE48-6CCEB187D1A4}" name="Diane Jules" initials="DJ" userId="S::DianeJules@ethicsboard.org::8c02b63b-0564-49f0-8623-5f32871d585c" providerId="AD"/>
  <p188:author id="{6C994DDF-10B3-0649-7ECC-69B90EAAD86F}" name="Szilvia Sramko" initials="SS" userId="S::SzilviaSramko@ethicsboard.org::ea6f34b9-fe87-46d6-b158-703cc6b3cc9d" providerId="AD"/>
  <p188:author id="{E94806F5-F1DD-79F5-3D8D-85F6927CF9C2}" name="Author" initials="KL" userId="Autho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Tom Seidenstein" initials="TS" lastIdx="4" clrIdx="6">
    <p:extLst>
      <p:ext uri="{19B8F6BF-5375-455C-9EA6-DF929625EA0E}">
        <p15:presenceInfo xmlns:p15="http://schemas.microsoft.com/office/powerpoint/2012/main" userId="S::TomSeidenstein@iaasb.org::0a71646e-4534-45a3-882c-c3b5a8833ce8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Willie Botha" initials="WB" lastIdx="4" clrIdx="7">
    <p:extLst>
      <p:ext uri="{19B8F6BF-5375-455C-9EA6-DF929625EA0E}">
        <p15:presenceInfo xmlns:p15="http://schemas.microsoft.com/office/powerpoint/2012/main" userId="S::WillieBotha@iaasb.org::1d64e684-352d-424c-a1f4-5d6d7c4ec44b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Szilvia Sramko" initials="SS" lastIdx="11" clrIdx="8">
    <p:extLst>
      <p:ext uri="{19B8F6BF-5375-455C-9EA6-DF929625EA0E}">
        <p15:presenceInfo xmlns:p15="http://schemas.microsoft.com/office/powerpoint/2012/main" userId="S::SzilviaSramko@ethicsboard.org::ea6f34b9-fe87-46d6-b158-703cc6b3cc9d" providerId="AD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10" name="Author" initials="KL" lastIdx="8" clrIdx="9">
    <p:extLst>
      <p:ext uri="{19B8F6BF-5375-455C-9EA6-DF929625EA0E}">
        <p15:presenceInfo xmlns:p15="http://schemas.microsoft.com/office/powerpoint/2012/main" userId="Author" providerId="None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4CF"/>
    <a:srgbClr val="0250A6"/>
    <a:srgbClr val="EF5115"/>
    <a:srgbClr val="0372BD"/>
    <a:srgbClr val="0B5494"/>
    <a:srgbClr val="CCFF99"/>
    <a:srgbClr val="025CBE"/>
    <a:srgbClr val="0182D1"/>
    <a:srgbClr val="0481CE"/>
    <a:srgbClr val="00AA55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83" autoAdjust="0"/>
    <p:restoredTop sz="90693" autoAdjust="0"/>
  </p:normalViewPr>
  <p:slideViewPr>
    <p:cSldViewPr snapToGrid="0">
      <p:cViewPr varScale="1">
        <p:scale>
          <a:sx n="47" d="100"/>
          <a:sy n="47" d="100"/>
        </p:scale>
        <p:origin x="38" y="43"/>
      </p:cViewPr>
      <p:guideLst/>
    </p:cSldViewPr>
  </p:slideViewPr>
  <p:notesTextViewPr>
    <p:cViewPr>
      <p:scale>
        <a:sx n="185" d="100"/>
        <a:sy n="18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2525" y="-2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teway Tilahun" userId="58babc3a-641f-4059-ba0c-e50611374a92" providerId="ADAL" clId="{1159997C-1678-400A-A7D7-83DC806028EE}"/>
    <pc:docChg chg="modSld">
      <pc:chgData name="Asteway Tilahun" userId="58babc3a-641f-4059-ba0c-e50611374a92" providerId="ADAL" clId="{1159997C-1678-400A-A7D7-83DC806028EE}" dt="2024-03-20T17:17:57.751" v="5" actId="6549"/>
      <pc:docMkLst>
        <pc:docMk/>
      </pc:docMkLst>
      <pc:sldChg chg="modNotesTx">
        <pc:chgData name="Asteway Tilahun" userId="58babc3a-641f-4059-ba0c-e50611374a92" providerId="ADAL" clId="{1159997C-1678-400A-A7D7-83DC806028EE}" dt="2024-03-20T17:17:57.751" v="5" actId="6549"/>
        <pc:sldMkLst>
          <pc:docMk/>
          <pc:sldMk cId="3359007004" sldId="1162"/>
        </pc:sldMkLst>
      </pc:sldChg>
      <pc:sldChg chg="modNotesTx">
        <pc:chgData name="Asteway Tilahun" userId="58babc3a-641f-4059-ba0c-e50611374a92" providerId="ADAL" clId="{1159997C-1678-400A-A7D7-83DC806028EE}" dt="2024-03-20T17:17:36.402" v="1" actId="6549"/>
        <pc:sldMkLst>
          <pc:docMk/>
          <pc:sldMk cId="3380294209" sldId="1191"/>
        </pc:sldMkLst>
      </pc:sldChg>
      <pc:sldChg chg="modNotesTx">
        <pc:chgData name="Asteway Tilahun" userId="58babc3a-641f-4059-ba0c-e50611374a92" providerId="ADAL" clId="{1159997C-1678-400A-A7D7-83DC806028EE}" dt="2024-03-20T17:17:44.665" v="3" actId="6549"/>
        <pc:sldMkLst>
          <pc:docMk/>
          <pc:sldMk cId="1703525614" sldId="1194"/>
        </pc:sldMkLst>
      </pc:sldChg>
      <pc:sldChg chg="modNotesTx">
        <pc:chgData name="Asteway Tilahun" userId="58babc3a-641f-4059-ba0c-e50611374a92" providerId="ADAL" clId="{1159997C-1678-400A-A7D7-83DC806028EE}" dt="2024-03-20T17:17:40.773" v="2" actId="6549"/>
        <pc:sldMkLst>
          <pc:docMk/>
          <pc:sldMk cId="2035350499" sldId="1195"/>
        </pc:sldMkLst>
      </pc:sldChg>
      <pc:sldChg chg="modNotesTx">
        <pc:chgData name="Asteway Tilahun" userId="58babc3a-641f-4059-ba0c-e50611374a92" providerId="ADAL" clId="{1159997C-1678-400A-A7D7-83DC806028EE}" dt="2024-03-20T17:17:48.747" v="4" actId="6549"/>
        <pc:sldMkLst>
          <pc:docMk/>
          <pc:sldMk cId="2648678786" sldId="1196"/>
        </pc:sldMkLst>
      </pc:sldChg>
      <pc:sldChg chg="modNotesTx">
        <pc:chgData name="Asteway Tilahun" userId="58babc3a-641f-4059-ba0c-e50611374a92" providerId="ADAL" clId="{1159997C-1678-400A-A7D7-83DC806028EE}" dt="2024-03-20T17:17:33.785" v="0" actId="6549"/>
        <pc:sldMkLst>
          <pc:docMk/>
          <pc:sldMk cId="2238114322" sldId="1197"/>
        </pc:sldMkLst>
      </pc:sldChg>
    </pc:docChg>
  </pc:docChgLst>
  <pc:docChgLst>
    <pc:chgData name="Jeanne Viljoen" userId="15b5a62f-600a-4206-957b-fe0e12035773" providerId="ADAL" clId="{53270AA5-5240-48AA-BF01-243E108EE61B}"/>
    <pc:docChg chg="modSld">
      <pc:chgData name="Jeanne Viljoen" userId="15b5a62f-600a-4206-957b-fe0e12035773" providerId="ADAL" clId="{53270AA5-5240-48AA-BF01-243E108EE61B}" dt="2024-03-19T11:38:48.392" v="25" actId="6549"/>
      <pc:docMkLst>
        <pc:docMk/>
      </pc:docMkLst>
      <pc:sldChg chg="modNotesTx">
        <pc:chgData name="Jeanne Viljoen" userId="15b5a62f-600a-4206-957b-fe0e12035773" providerId="ADAL" clId="{53270AA5-5240-48AA-BF01-243E108EE61B}" dt="2024-03-19T11:38:48.392" v="25" actId="6549"/>
        <pc:sldMkLst>
          <pc:docMk/>
          <pc:sldMk cId="1703525614" sldId="119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AEF6E0-84A5-481A-9BB9-229BBCD88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0E5102-2B99-41D1-99AA-B88A866D98A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E2C83-A51F-43CF-A35A-EA7EFC976D91}" type="datetimeFigureOut">
              <a:rPr lang="en-US" smtClean="0"/>
              <a:t>3/20/2024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290A10-074D-43EA-AD03-1AF44959E0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E08D2D-2FFD-4355-9DBD-46A736432C3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F59BB-B7C1-4C27-8639-4BEFF92B7A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41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12,'0'-5,"0"-1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9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3/20/2024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606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931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500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937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971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217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664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369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606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196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customXml" Target="../ink/ink2.xml"/><Relationship Id="rId5" Type="http://schemas.openxmlformats.org/officeDocument/2006/relationships/image" Target="../media/image3.png"/><Relationship Id="rId4" Type="http://schemas.openxmlformats.org/officeDocument/2006/relationships/customXml" Target="../ink/ink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jpeg"/><Relationship Id="rId3" Type="http://schemas.openxmlformats.org/officeDocument/2006/relationships/hyperlink" Target="http://www.iaasb.org/" TargetMode="External"/><Relationship Id="rId7" Type="http://schemas.openxmlformats.org/officeDocument/2006/relationships/image" Target="../media/image9.png"/><Relationship Id="rId12" Type="http://schemas.openxmlformats.org/officeDocument/2006/relationships/hyperlink" Target="https://www.linkedin.com/company/65255822/admin/" TargetMode="External"/><Relationship Id="rId17" Type="http://schemas.openxmlformats.org/officeDocument/2006/relationships/image" Target="../media/image14.jpeg"/><Relationship Id="rId2" Type="http://schemas.openxmlformats.org/officeDocument/2006/relationships/image" Target="../media/image5.png"/><Relationship Id="rId16" Type="http://schemas.openxmlformats.org/officeDocument/2006/relationships/hyperlink" Target="https://www.youtube.com/channel/UCwM6ao9Id3G35NNxGLgf7mg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hyperlink" Target="mailto:permissions@ifac.org" TargetMode="External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hyperlink" Target="http://www.ifac.org/about-ifac/translations-permissions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hyperlink" Target="https://twitter.com/IAASB_News" TargetMode="Externa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jpe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1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24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2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CAB030-C5C6-4601-983B-333E1D6E5C9C}"/>
              </a:ext>
            </a:extLst>
          </p:cNvPr>
          <p:cNvSpPr/>
          <p:nvPr userDrawn="1"/>
        </p:nvSpPr>
        <p:spPr>
          <a:xfrm>
            <a:off x="213064" y="5491794"/>
            <a:ext cx="4933024" cy="138935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7104021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E74A54BB-5F1D-4F1C-AD95-610EB90AD167}"/>
              </a:ext>
            </a:extLst>
          </p:cNvPr>
          <p:cNvSpPr/>
          <p:nvPr userDrawn="1"/>
        </p:nvSpPr>
        <p:spPr>
          <a:xfrm>
            <a:off x="2951151" y="4119638"/>
            <a:ext cx="2194937" cy="181486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479FA-E622-4175-814A-280C7C5845B5}"/>
              </a:ext>
            </a:extLst>
          </p:cNvPr>
          <p:cNvGrpSpPr/>
          <p:nvPr userDrawn="1"/>
        </p:nvGrpSpPr>
        <p:grpSpPr>
          <a:xfrm>
            <a:off x="1950720" y="1472240"/>
            <a:ext cx="3791017" cy="4110721"/>
            <a:chOff x="2112884" y="1472240"/>
            <a:chExt cx="3628853" cy="396867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868FF5-84F6-426A-95D5-D76FB26472F3}"/>
                </a:ext>
              </a:extLst>
            </p:cNvPr>
            <p:cNvSpPr/>
            <p:nvPr userDrawn="1"/>
          </p:nvSpPr>
          <p:spPr>
            <a:xfrm>
              <a:off x="2112884" y="36514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CBE9FB-8585-4B33-B366-6FEDE6979347}"/>
                </a:ext>
              </a:extLst>
            </p:cNvPr>
            <p:cNvSpPr/>
            <p:nvPr userDrawn="1"/>
          </p:nvSpPr>
          <p:spPr>
            <a:xfrm>
              <a:off x="2507940" y="5279575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6A8669-B132-48A2-B677-FDE5F82C82C5}"/>
                </a:ext>
              </a:extLst>
            </p:cNvPr>
            <p:cNvSpPr/>
            <p:nvPr userDrawn="1"/>
          </p:nvSpPr>
          <p:spPr>
            <a:xfrm>
              <a:off x="3151079" y="2229771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292FDEE-39ED-4D7E-A0A4-112387668473}"/>
                </a:ext>
              </a:extLst>
            </p:cNvPr>
            <p:cNvSpPr/>
            <p:nvPr userDrawn="1"/>
          </p:nvSpPr>
          <p:spPr>
            <a:xfrm>
              <a:off x="4214920" y="1472240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F109F55-344A-448F-A86C-0DD9EEEA5531}"/>
                </a:ext>
              </a:extLst>
            </p:cNvPr>
            <p:cNvSpPr/>
            <p:nvPr userDrawn="1"/>
          </p:nvSpPr>
          <p:spPr>
            <a:xfrm>
              <a:off x="4368800" y="19473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A04E59-0C1F-45E0-A481-BFB323694267}"/>
                </a:ext>
              </a:extLst>
            </p:cNvPr>
            <p:cNvSpPr/>
            <p:nvPr userDrawn="1"/>
          </p:nvSpPr>
          <p:spPr>
            <a:xfrm>
              <a:off x="2844800" y="3610830"/>
              <a:ext cx="1193800" cy="1178757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A0E6F9D-8981-41A6-9771-C1AEA238CB24}"/>
                </a:ext>
              </a:extLst>
            </p:cNvPr>
            <p:cNvSpPr/>
            <p:nvPr userDrawn="1"/>
          </p:nvSpPr>
          <p:spPr>
            <a:xfrm>
              <a:off x="2472062" y="3398985"/>
              <a:ext cx="1063841" cy="32182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262100-0E38-4340-9B16-0256C0F4344A}"/>
                </a:ext>
              </a:extLst>
            </p:cNvPr>
            <p:cNvSpPr/>
            <p:nvPr userDrawn="1"/>
          </p:nvSpPr>
          <p:spPr>
            <a:xfrm>
              <a:off x="2503749" y="4963225"/>
              <a:ext cx="1063841" cy="22519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2175DEE-AA08-41C4-8BEB-7886384686E3}"/>
                </a:ext>
              </a:extLst>
            </p:cNvPr>
            <p:cNvSpPr/>
            <p:nvPr userDrawn="1"/>
          </p:nvSpPr>
          <p:spPr>
            <a:xfrm>
              <a:off x="3346882" y="2202038"/>
              <a:ext cx="2085759" cy="129147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EBC28A9-920B-486A-BE5C-51C34D3E4ED5}"/>
                </a:ext>
              </a:extLst>
            </p:cNvPr>
            <p:cNvSpPr/>
            <p:nvPr userDrawn="1"/>
          </p:nvSpPr>
          <p:spPr>
            <a:xfrm>
              <a:off x="2713854" y="5255738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9E0DA7-8BF3-4B31-8BA3-2477D9164BF7}"/>
                </a:ext>
              </a:extLst>
            </p:cNvPr>
            <p:cNvSpPr/>
            <p:nvPr userDrawn="1"/>
          </p:nvSpPr>
          <p:spPr>
            <a:xfrm rot="17587573">
              <a:off x="5011581" y="2304183"/>
              <a:ext cx="1063841" cy="396471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D3FEE9DD-9A98-4887-AD15-2142729BD41B}"/>
              </a:ext>
            </a:extLst>
          </p:cNvPr>
          <p:cNvSpPr/>
          <p:nvPr userDrawn="1"/>
        </p:nvSpPr>
        <p:spPr>
          <a:xfrm>
            <a:off x="3437330" y="3398984"/>
            <a:ext cx="830489" cy="378706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EE37958-B21D-44EC-92BB-385F044F4BDD}"/>
              </a:ext>
            </a:extLst>
          </p:cNvPr>
          <p:cNvSpPr/>
          <p:nvPr userDrawn="1"/>
        </p:nvSpPr>
        <p:spPr>
          <a:xfrm>
            <a:off x="2481151" y="4604910"/>
            <a:ext cx="764623" cy="54676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662646-9F1E-4A60-8966-EBFE7D3C8DB8}"/>
              </a:ext>
            </a:extLst>
          </p:cNvPr>
          <p:cNvSpPr/>
          <p:nvPr userDrawn="1"/>
        </p:nvSpPr>
        <p:spPr>
          <a:xfrm>
            <a:off x="1450513" y="5441914"/>
            <a:ext cx="1111381" cy="16711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9126B04-6174-4EDE-9BC6-7920B18311A3}"/>
              </a:ext>
            </a:extLst>
          </p:cNvPr>
          <p:cNvSpPr/>
          <p:nvPr userDrawn="1"/>
        </p:nvSpPr>
        <p:spPr>
          <a:xfrm>
            <a:off x="4811585" y="6385458"/>
            <a:ext cx="731916" cy="448064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334786"/>
            <a:ext cx="9144000" cy="2387600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rgbClr val="4A4A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14:cNvPr>
              <p14:cNvContentPartPr/>
              <p14:nvPr userDrawn="1"/>
            </p14:nvContentPartPr>
            <p14:xfrm>
              <a:off x="3905553" y="3360628"/>
              <a:ext cx="360" cy="396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6553" y="3352378"/>
                <a:ext cx="18000" cy="2013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56660C64-8D82-4650-BCE6-F651F5258933}"/>
              </a:ext>
            </a:extLst>
          </p:cNvPr>
          <p:cNvGrpSpPr/>
          <p:nvPr userDrawn="1"/>
        </p:nvGrpSpPr>
        <p:grpSpPr>
          <a:xfrm>
            <a:off x="1863993" y="5042188"/>
            <a:ext cx="360" cy="360"/>
            <a:chOff x="1863993" y="5042188"/>
            <a:chExt cx="360" cy="360"/>
          </a:xfrm>
          <a:solidFill>
            <a:srgbClr val="F1F1F1"/>
          </a:solidFill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906D68D-0A19-4A44-8051-CD9B72FF4BFC}"/>
              </a:ext>
            </a:extLst>
          </p:cNvPr>
          <p:cNvSpPr/>
          <p:nvPr userDrawn="1"/>
        </p:nvSpPr>
        <p:spPr>
          <a:xfrm>
            <a:off x="3789680" y="3241040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41CF352-B3BF-46F9-8B47-2A36B8ADDD46}"/>
              </a:ext>
            </a:extLst>
          </p:cNvPr>
          <p:cNvSpPr/>
          <p:nvPr userDrawn="1"/>
        </p:nvSpPr>
        <p:spPr>
          <a:xfrm>
            <a:off x="3939200" y="3845619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8602D92-40BC-4611-837A-18F5941A63F7}"/>
              </a:ext>
            </a:extLst>
          </p:cNvPr>
          <p:cNvSpPr/>
          <p:nvPr userDrawn="1"/>
        </p:nvSpPr>
        <p:spPr>
          <a:xfrm>
            <a:off x="4650400" y="37818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BC6914A-CF2F-4593-A9D7-E2958C1BEAD2}"/>
              </a:ext>
            </a:extLst>
          </p:cNvPr>
          <p:cNvSpPr/>
          <p:nvPr userDrawn="1"/>
        </p:nvSpPr>
        <p:spPr>
          <a:xfrm>
            <a:off x="1768193" y="4939463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ED9A960-85D4-4DA5-80D4-D73460C5825D}"/>
              </a:ext>
            </a:extLst>
          </p:cNvPr>
          <p:cNvSpPr/>
          <p:nvPr userDrawn="1"/>
        </p:nvSpPr>
        <p:spPr>
          <a:xfrm>
            <a:off x="4802800" y="39342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4741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4A4A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3622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BE43-71DC-4CB5-9DC9-86D083825D16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C7FC12-DD25-4553-A10B-809D9AA5F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EB0FF4-0776-4142-8B08-D85961FA790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0549400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012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25FCDB-996C-44B4-91B5-2F919D796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994C57-D1DF-482C-BB73-596656BEBC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54236381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463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285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67214-0AB1-49E6-A7A9-395C2525D2CB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034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5EC8-B9E7-4675-8613-1CB4C2CB4986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172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9325" y="1803150"/>
            <a:ext cx="6653353" cy="110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 flipH="1">
            <a:off x="508000" y="6430430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78"/>
            <a:endParaRPr lang="en-US" sz="1800" dirty="0">
              <a:solidFill>
                <a:prstClr val="black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A8ABF6-D59A-4365-AB8A-1104571951A2}"/>
              </a:ext>
            </a:extLst>
          </p:cNvPr>
          <p:cNvGrpSpPr/>
          <p:nvPr userDrawn="1"/>
        </p:nvGrpSpPr>
        <p:grpSpPr>
          <a:xfrm>
            <a:off x="1460963" y="5354569"/>
            <a:ext cx="9358835" cy="894747"/>
            <a:chOff x="1191857" y="4985338"/>
            <a:chExt cx="9358835" cy="894747"/>
          </a:xfrm>
        </p:grpSpPr>
        <p:sp>
          <p:nvSpPr>
            <p:cNvPr id="2" name="Rectangle 1"/>
            <p:cNvSpPr/>
            <p:nvPr userDrawn="1"/>
          </p:nvSpPr>
          <p:spPr>
            <a:xfrm>
              <a:off x="4900070" y="4985338"/>
              <a:ext cx="1853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78"/>
              <a:r>
                <a:rPr lang="en-US" sz="2000" dirty="0">
                  <a:solidFill>
                    <a:srgbClr val="1F497D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hlinkClick r:id="rId3"/>
                </a:rPr>
                <a:t>www.iaasb.org</a:t>
              </a:r>
              <a:endParaRPr lang="en-US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1857" y="5553603"/>
              <a:ext cx="770407" cy="2575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003" y="5567520"/>
              <a:ext cx="583308" cy="25753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9050" y="5553603"/>
              <a:ext cx="770407" cy="25753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092" y="5567520"/>
              <a:ext cx="770407" cy="31256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243" y="5561834"/>
              <a:ext cx="770407" cy="2575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85" y="5553603"/>
              <a:ext cx="770407" cy="257536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 userDrawn="1"/>
        </p:nvSpPr>
        <p:spPr>
          <a:xfrm>
            <a:off x="420915" y="6564585"/>
            <a:ext cx="10837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178"/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copyright, trademark, and permissions information, please go to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permissions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or contact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permissions@ifac.org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1200" dirty="0">
              <a:solidFill>
                <a:prstClr val="black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C1BF69-9738-49C3-B35F-E3FBD192AC08}"/>
              </a:ext>
            </a:extLst>
          </p:cNvPr>
          <p:cNvGrpSpPr/>
          <p:nvPr userDrawn="1"/>
        </p:nvGrpSpPr>
        <p:grpSpPr>
          <a:xfrm>
            <a:off x="708215" y="3856007"/>
            <a:ext cx="10111592" cy="1108893"/>
            <a:chOff x="2114419" y="4030828"/>
            <a:chExt cx="7838741" cy="114144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CAEDAC1-DF42-48D7-AA41-F8A499940289}"/>
                </a:ext>
              </a:extLst>
            </p:cNvPr>
            <p:cNvGrpSpPr/>
            <p:nvPr userDrawn="1"/>
          </p:nvGrpSpPr>
          <p:grpSpPr>
            <a:xfrm>
              <a:off x="2114419" y="4223908"/>
              <a:ext cx="7838741" cy="634040"/>
              <a:chOff x="1120998" y="1817079"/>
              <a:chExt cx="9836385" cy="811909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099F185-E691-4A1A-ABEC-0B8C4803DB8E}"/>
                  </a:ext>
                </a:extLst>
              </p:cNvPr>
              <p:cNvGrpSpPr/>
              <p:nvPr userDrawn="1"/>
            </p:nvGrpSpPr>
            <p:grpSpPr>
              <a:xfrm>
                <a:off x="3538139" y="1858182"/>
                <a:ext cx="3748058" cy="770806"/>
                <a:chOff x="2647142" y="1851247"/>
                <a:chExt cx="3748058" cy="77080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2EDAE34-61EF-4278-B0D5-0322ED0D43CC}"/>
                    </a:ext>
                  </a:extLst>
                </p:cNvPr>
                <p:cNvSpPr/>
                <p:nvPr userDrawn="1"/>
              </p:nvSpPr>
              <p:spPr>
                <a:xfrm>
                  <a:off x="3163630" y="1851247"/>
                  <a:ext cx="3231570" cy="770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  <a:hlinkClick r:id="rId12"/>
                    </a:rPr>
                    <a:t>@International Auditing and Assurance Standards Board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F66F4BE8-5D69-4536-9853-CF330DAC136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647142" y="1917247"/>
                  <a:ext cx="502687" cy="632281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816CC03-1489-4F6E-ACAA-C6CC22940ED4}"/>
                  </a:ext>
                </a:extLst>
              </p:cNvPr>
              <p:cNvGrpSpPr/>
              <p:nvPr userDrawn="1"/>
            </p:nvGrpSpPr>
            <p:grpSpPr>
              <a:xfrm>
                <a:off x="1120998" y="1817079"/>
                <a:ext cx="2303751" cy="739383"/>
                <a:chOff x="249783" y="1810145"/>
                <a:chExt cx="2303751" cy="73938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E8D915F-E0CA-404E-9982-85748EB1A686}"/>
                    </a:ext>
                  </a:extLst>
                </p:cNvPr>
                <p:cNvSpPr/>
                <p:nvPr userDrawn="1"/>
              </p:nvSpPr>
              <p:spPr>
                <a:xfrm>
                  <a:off x="780789" y="1864552"/>
                  <a:ext cx="1772745" cy="4462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  <a:hlinkClick r:id="rId14"/>
                    </a:rPr>
                    <a:t>@IAASB_News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CA78071D-59F0-4080-9916-0CEC7018549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1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783" y="1810145"/>
                  <a:ext cx="666980" cy="739383"/>
                </a:xfrm>
                <a:prstGeom prst="rect">
                  <a:avLst/>
                </a:prstGeom>
              </p:spPr>
            </p:pic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0714402-5112-43BA-863B-E8D6C1EF84CE}"/>
                  </a:ext>
                </a:extLst>
              </p:cNvPr>
              <p:cNvSpPr/>
              <p:nvPr userDrawn="1"/>
            </p:nvSpPr>
            <p:spPr>
              <a:xfrm>
                <a:off x="8005164" y="1822402"/>
                <a:ext cx="2952219" cy="770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  <a:hlinkClick r:id="rId16"/>
                  </a:rPr>
                  <a:t>@International Auditing &amp; Assurance Standards Board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584F5731-4379-4303-B347-812D5913A8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795" y="4030828"/>
              <a:ext cx="839759" cy="1141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4394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692285"/>
      </p:ext>
    </p:extLst>
  </p:cSld>
  <p:clrMapOvr>
    <a:masterClrMapping/>
  </p:clrMapOvr>
  <p:hf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596793"/>
      </p:ext>
    </p:extLst>
  </p:cSld>
  <p:clrMapOvr>
    <a:masterClrMapping/>
  </p:clrMapOvr>
  <p:hf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980129"/>
      </p:ext>
    </p:extLst>
  </p:cSld>
  <p:clrMapOvr>
    <a:masterClrMapping/>
  </p:clrMapOvr>
  <p:hf hdr="0" ft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026469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lang="en-US" sz="48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595618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5489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507046"/>
      </p:ext>
    </p:extLst>
  </p:cSld>
  <p:clrMapOvr>
    <a:masterClrMapping/>
  </p:clrMapOvr>
  <p:hf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184186"/>
      </p:ext>
    </p:extLst>
  </p:cSld>
  <p:clrMapOvr>
    <a:masterClrMapping/>
  </p:clrMapOvr>
  <p:hf hdr="0" ft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982500"/>
      </p:ext>
    </p:extLst>
  </p:cSld>
  <p:clrMapOvr>
    <a:masterClrMapping/>
  </p:clrMapOvr>
  <p:hf hdr="0" ft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729341"/>
      </p:ext>
    </p:extLst>
  </p:cSld>
  <p:clrMapOvr>
    <a:masterClrMapping/>
  </p:clrMapOvr>
  <p:hf hdr="0" ft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2C6E71-E1AE-4C23-979C-E02E2572B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53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989387"/>
      </p:ext>
    </p:extLst>
  </p:cSld>
  <p:clrMapOvr>
    <a:masterClrMapping/>
  </p:clrMapOvr>
  <p:hf hdr="0" ft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32083"/>
      </p:ext>
    </p:extLst>
  </p:cSld>
  <p:clrMapOvr>
    <a:masterClrMapping/>
  </p:clrMapOvr>
  <p:hf hdr="0" ft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178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149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2466177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13979115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38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922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052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510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9179098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1224969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1823390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8501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625687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8788" y="-182658"/>
            <a:ext cx="9144000" cy="23876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rgbClr val="4A4A4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D54F5D-7337-4470-AF86-BC1D88600EC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49368527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599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06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B08FF-86A9-489B-9293-6DAA81CF5589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697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7369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BFDA1-892D-475D-A681-5E1B87AA4CC5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E46C0D9-61BA-47D1-AD60-8396A8439D4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77205840"/>
              </p:ext>
            </p:extLst>
          </p:nvPr>
        </p:nvGraphicFramePr>
        <p:xfrm>
          <a:off x="838200" y="364472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02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7F70-787D-4334-ABBD-4BEE84081B9F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C45C70-6047-4CCE-A18D-B24830AC3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254F94C-3A3D-4131-A609-1FF25420F3C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49815183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733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004-8839-470E-98FD-2398CB003887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140C67-0B9C-45CD-B076-7F170821E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A3E30DB-6C43-44BD-BF18-9F2ED18EF06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81799756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28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74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  <p:sldLayoutId id="2147483961" r:id="rId13"/>
    <p:sldLayoutId id="2147483962" r:id="rId14"/>
    <p:sldLayoutId id="2147483963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A4A4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88236AA-3BF6-4285-B9C2-01E32407A29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64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  <p:sldLayoutId id="2147484070" r:id="rId12"/>
    <p:sldLayoutId id="2147484071" r:id="rId13"/>
    <p:sldLayoutId id="2147484074" r:id="rId14"/>
    <p:sldLayoutId id="2147483977" r:id="rId15"/>
    <p:sldLayoutId id="2147483978" r:id="rId16"/>
    <p:sldLayoutId id="2147483979" r:id="rId17"/>
    <p:sldLayoutId id="2147483982" r:id="rId18"/>
    <p:sldLayoutId id="2147483984" r:id="rId19"/>
    <p:sldLayoutId id="2147483985" r:id="rId20"/>
    <p:sldLayoutId id="2147483987" r:id="rId21"/>
    <p:sldLayoutId id="2147483988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5093C00D-0600-4359-82F5-9922AAB54A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6162" y="5955323"/>
            <a:ext cx="11374066" cy="78832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David Clark, Working Group Chair</a:t>
            </a:r>
          </a:p>
          <a:p>
            <a:r>
              <a:rPr lang="en-US" sz="20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Jeanne Viljoen, IESBA Senior Manager</a:t>
            </a:r>
          </a:p>
          <a:p>
            <a:endParaRPr lang="en-US" sz="200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BE7022C-5893-46C2-802C-E45D55B9C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7078" y="3429000"/>
            <a:ext cx="9906901" cy="1179867"/>
          </a:xfrm>
        </p:spPr>
        <p:txBody>
          <a:bodyPr>
            <a:normAutofit fontScale="92500" lnSpcReduction="10000"/>
          </a:bodyPr>
          <a:lstStyle/>
          <a:p>
            <a:r>
              <a:rPr lang="en-US" sz="40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IESBA Meeting, New York </a:t>
            </a:r>
          </a:p>
          <a:p>
            <a:r>
              <a:rPr lang="en-US" sz="40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March 19, 2024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400844D-90C3-416D-BDD3-4E7022C96D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6391" y="1895816"/>
            <a:ext cx="9907588" cy="859956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Technology Working Group Update</a:t>
            </a:r>
          </a:p>
        </p:txBody>
      </p:sp>
    </p:spTree>
    <p:extLst>
      <p:ext uri="{BB962C8B-B14F-4D97-AF65-F5344CB8AC3E}">
        <p14:creationId xmlns:p14="http://schemas.microsoft.com/office/powerpoint/2010/main" val="3610282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6" descr="Person with idea concept">
            <a:extLst>
              <a:ext uri="{FF2B5EF4-FFF2-40B4-BE49-F238E27FC236}">
                <a16:creationId xmlns:a16="http://schemas.microsoft.com/office/drawing/2014/main" id="{E9FC0857-66B1-4DB4-B67A-D4CD6EE8F2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170" y="10"/>
            <a:ext cx="8450317" cy="685799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itle 5">
            <a:extLst>
              <a:ext uri="{FF2B5EF4-FFF2-40B4-BE49-F238E27FC236}">
                <a16:creationId xmlns:a16="http://schemas.microsoft.com/office/drawing/2014/main" id="{3DC72957-9C13-4EB9-98D8-263E8DA6A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00" y="4110382"/>
            <a:ext cx="3467796" cy="147680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b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Questions/</a:t>
            </a:r>
            <a:br>
              <a:rPr lang="en-US" sz="4400" b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</a:t>
            </a:r>
          </a:p>
        </p:txBody>
      </p:sp>
      <p:pic>
        <p:nvPicPr>
          <p:cNvPr id="3" name="Picture 2" descr="Person with idea concept">
            <a:extLst>
              <a:ext uri="{FF2B5EF4-FFF2-40B4-BE49-F238E27FC236}">
                <a16:creationId xmlns:a16="http://schemas.microsoft.com/office/drawing/2014/main" id="{9D3A9184-3696-7C7B-45F4-CFA5B863AB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"/>
          <a:stretch/>
        </p:blipFill>
        <p:spPr>
          <a:xfrm>
            <a:off x="6225997" y="-2458"/>
            <a:ext cx="5962785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6170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211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9DAA2AC-6D70-4551-8990-FC76BB9A11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4549" y="1492426"/>
            <a:ext cx="8177556" cy="44662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consider: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Highlights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joint meeting with Technology Experts Group (TEG)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AI and regulation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40AC16D-7EE3-4B7D-804B-D15520276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549" y="26214"/>
            <a:ext cx="10916653" cy="106851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00DB61-BCE7-468F-A467-E96BF3891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165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9270C-7743-33F0-7164-6D975508A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735" y="298174"/>
            <a:ext cx="10177668" cy="539750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Highlights from joint meeting with TEG</a:t>
            </a:r>
          </a:p>
        </p:txBody>
      </p:sp>
      <p:pic>
        <p:nvPicPr>
          <p:cNvPr id="7" name="Picture Placeholder 6" descr="Electronic components on a white background">
            <a:extLst>
              <a:ext uri="{FF2B5EF4-FFF2-40B4-BE49-F238E27FC236}">
                <a16:creationId xmlns:a16="http://schemas.microsoft.com/office/drawing/2014/main" id="{2BED06D0-A618-A2DE-4F0D-5577C8C268C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98744"/>
            <a:ext cx="12192000" cy="5759256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1396EC-8B27-1783-2C6E-95F183CE4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0F94F51-F096-B4EA-7985-87014D049A44}"/>
              </a:ext>
            </a:extLst>
          </p:cNvPr>
          <p:cNvSpPr txBox="1">
            <a:spLocks/>
          </p:cNvSpPr>
          <p:nvPr/>
        </p:nvSpPr>
        <p:spPr>
          <a:xfrm>
            <a:off x="206734" y="1361259"/>
            <a:ext cx="7839985" cy="4397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Recap of Specific Scenarios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use of Artificial intelligence (AI) tools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Generative AI / Foundational models / Large Language Models 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Cybersecurity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Blockchain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Smart contracts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Contract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readers and completeness of information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Client and engagement acceptance dilemmas</a:t>
            </a:r>
          </a:p>
        </p:txBody>
      </p:sp>
    </p:spTree>
    <p:extLst>
      <p:ext uri="{BB962C8B-B14F-4D97-AF65-F5344CB8AC3E}">
        <p14:creationId xmlns:p14="http://schemas.microsoft.com/office/powerpoint/2010/main" val="2238114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40154F-4637-66D4-6B50-967972C7C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4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BCF271-9B6F-B0D9-D0C5-DD8A47762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2400" y="156028"/>
            <a:ext cx="10269255" cy="83094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Highlights from joint meeting with TEG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DAF1D2-147A-0E52-1CC9-F951EB462A34}"/>
              </a:ext>
            </a:extLst>
          </p:cNvPr>
          <p:cNvSpPr txBox="1"/>
          <p:nvPr/>
        </p:nvSpPr>
        <p:spPr>
          <a:xfrm>
            <a:off x="468924" y="1496681"/>
            <a:ext cx="7807568" cy="147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Expanded on scenarios previous identified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Next steps: Interviews / LinkedIn</a:t>
            </a:r>
          </a:p>
        </p:txBody>
      </p:sp>
      <p:pic>
        <p:nvPicPr>
          <p:cNvPr id="10" name="Picture Placeholder 9" descr="On air sign with the light on">
            <a:extLst>
              <a:ext uri="{FF2B5EF4-FFF2-40B4-BE49-F238E27FC236}">
                <a16:creationId xmlns:a16="http://schemas.microsoft.com/office/drawing/2014/main" id="{DC6E18A5-EBDE-A221-670A-820A3F31162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10600" y="1496681"/>
            <a:ext cx="3071446" cy="2425242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08AD7E-DA7C-883C-080B-CCB3A50BDB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62" y="3843049"/>
            <a:ext cx="3880199" cy="285892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2FC33EC-4E41-6F9C-55C3-DBFEA2FE11CF}"/>
              </a:ext>
            </a:extLst>
          </p:cNvPr>
          <p:cNvSpPr txBox="1"/>
          <p:nvPr/>
        </p:nvSpPr>
        <p:spPr>
          <a:xfrm>
            <a:off x="4630615" y="4181604"/>
            <a:ext cx="7244723" cy="24006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Exploring the IESBA Code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Update: A Focus on Technology (AI)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Other topics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294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E44045-6CCB-8BE6-4BF5-D3615AE46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E93E6F-313F-AE5E-CB5F-582055266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 descr="Person using megaphone illustration">
            <a:extLst>
              <a:ext uri="{FF2B5EF4-FFF2-40B4-BE49-F238E27FC236}">
                <a16:creationId xmlns:a16="http://schemas.microsoft.com/office/drawing/2014/main" id="{971C5468-9520-3FF7-3F32-EA4F1058F9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49" y="0"/>
            <a:ext cx="10272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350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C3D6EC93-F369-413E-AA67-5D4104161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512B48-FFB6-2B95-BED1-2325DB6A8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304801"/>
            <a:ext cx="5137023" cy="14855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Results:</a:t>
            </a:r>
            <a:b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5 Technologies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E10786-0BBF-682E-04EB-D27B980554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19144" y="2177181"/>
            <a:ext cx="4794170" cy="3436091"/>
          </a:xfrm>
        </p:spPr>
        <p:txBody>
          <a:bodyPr vert="horz" lIns="91440" tIns="45720" rIns="91440" bIns="45720" rtlCol="0">
            <a:noAutofit/>
          </a:bodyPr>
          <a:lstStyle/>
          <a:p>
            <a:pPr marL="57150"/>
            <a:r>
              <a:rPr lang="en-US" sz="3200" b="1" dirty="0">
                <a:solidFill>
                  <a:schemeClr val="bg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Cyber Security</a:t>
            </a:r>
          </a:p>
          <a:p>
            <a:pPr marL="57150"/>
            <a:r>
              <a:rPr lang="en-US" sz="3200" b="1" dirty="0">
                <a:solidFill>
                  <a:schemeClr val="bg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Artificial Intelligence </a:t>
            </a:r>
          </a:p>
          <a:p>
            <a:pPr marL="57150"/>
            <a:r>
              <a:rPr lang="en-US" sz="3200" b="1" dirty="0">
                <a:solidFill>
                  <a:schemeClr val="bg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 Computing</a:t>
            </a:r>
          </a:p>
          <a:p>
            <a:pPr marL="57150"/>
            <a:r>
              <a:rPr lang="en-US" sz="3200" b="1" dirty="0">
                <a:solidFill>
                  <a:schemeClr val="bg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Block Chain</a:t>
            </a:r>
          </a:p>
          <a:p>
            <a:pPr marL="57150"/>
            <a:r>
              <a:rPr lang="en-US" sz="3200" b="1" dirty="0">
                <a:solidFill>
                  <a:schemeClr val="bg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Assets</a:t>
            </a:r>
          </a:p>
          <a:p>
            <a:pPr marL="57150"/>
            <a:endParaRPr lang="en-US" sz="3200" b="1" dirty="0">
              <a:solidFill>
                <a:schemeClr val="bg1">
                  <a:alpha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Placeholder 6" descr="A person's face with circuit board&#10;&#10;Description automatically generated">
            <a:extLst>
              <a:ext uri="{FF2B5EF4-FFF2-40B4-BE49-F238E27FC236}">
                <a16:creationId xmlns:a16="http://schemas.microsoft.com/office/drawing/2014/main" id="{9D640E81-43CC-2669-898D-6456CE615E6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2253" y="11"/>
            <a:ext cx="6439807" cy="6857989"/>
          </a:xfrm>
          <a:custGeom>
            <a:avLst/>
            <a:gdLst/>
            <a:ahLst/>
            <a:cxnLst/>
            <a:rect l="l" t="t" r="r" b="b"/>
            <a:pathLst>
              <a:path w="6439807" h="6857999">
                <a:moveTo>
                  <a:pt x="752157" y="6118149"/>
                </a:moveTo>
                <a:cubicBezTo>
                  <a:pt x="745608" y="6124102"/>
                  <a:pt x="737987" y="6129341"/>
                  <a:pt x="730938" y="6133722"/>
                </a:cubicBezTo>
                <a:cubicBezTo>
                  <a:pt x="723794" y="6138152"/>
                  <a:pt x="718448" y="6143474"/>
                  <a:pt x="714778" y="6149379"/>
                </a:cubicBezTo>
                <a:lnTo>
                  <a:pt x="709303" y="6166562"/>
                </a:lnTo>
                <a:lnTo>
                  <a:pt x="714778" y="6149380"/>
                </a:lnTo>
                <a:cubicBezTo>
                  <a:pt x="718448" y="6143474"/>
                  <a:pt x="723794" y="6138152"/>
                  <a:pt x="730938" y="6133723"/>
                </a:cubicBezTo>
                <a:cubicBezTo>
                  <a:pt x="737987" y="6129341"/>
                  <a:pt x="745608" y="6124102"/>
                  <a:pt x="752157" y="6118149"/>
                </a:cubicBezTo>
                <a:close/>
                <a:moveTo>
                  <a:pt x="844000" y="4941372"/>
                </a:moveTo>
                <a:lnTo>
                  <a:pt x="840670" y="4950868"/>
                </a:lnTo>
                <a:lnTo>
                  <a:pt x="830985" y="4991382"/>
                </a:lnTo>
                <a:lnTo>
                  <a:pt x="840670" y="4950869"/>
                </a:lnTo>
                <a:close/>
                <a:moveTo>
                  <a:pt x="840061" y="4749807"/>
                </a:moveTo>
                <a:cubicBezTo>
                  <a:pt x="852197" y="4762827"/>
                  <a:pt x="853054" y="4781365"/>
                  <a:pt x="854768" y="4799797"/>
                </a:cubicBezTo>
                <a:cubicBezTo>
                  <a:pt x="853054" y="4781365"/>
                  <a:pt x="852197" y="4762826"/>
                  <a:pt x="840061" y="4749807"/>
                </a:cubicBezTo>
                <a:close/>
                <a:moveTo>
                  <a:pt x="822263" y="4543185"/>
                </a:moveTo>
                <a:lnTo>
                  <a:pt x="816857" y="4557091"/>
                </a:lnTo>
                <a:cubicBezTo>
                  <a:pt x="805236" y="4573618"/>
                  <a:pt x="796449" y="4588275"/>
                  <a:pt x="790493" y="4602021"/>
                </a:cubicBezTo>
                <a:cubicBezTo>
                  <a:pt x="796449" y="4588275"/>
                  <a:pt x="805236" y="4573618"/>
                  <a:pt x="816857" y="4557092"/>
                </a:cubicBezTo>
                <a:cubicBezTo>
                  <a:pt x="819238" y="4553662"/>
                  <a:pt x="821286" y="4548281"/>
                  <a:pt x="822263" y="4543185"/>
                </a:cubicBezTo>
                <a:close/>
                <a:moveTo>
                  <a:pt x="356045" y="2819253"/>
                </a:moveTo>
                <a:lnTo>
                  <a:pt x="344401" y="2827483"/>
                </a:lnTo>
                <a:lnTo>
                  <a:pt x="344399" y="2827486"/>
                </a:lnTo>
                <a:lnTo>
                  <a:pt x="325551" y="2842392"/>
                </a:lnTo>
                <a:lnTo>
                  <a:pt x="315896" y="2861156"/>
                </a:lnTo>
                <a:lnTo>
                  <a:pt x="344399" y="2827486"/>
                </a:lnTo>
                <a:lnTo>
                  <a:pt x="344401" y="2827484"/>
                </a:lnTo>
                <a:close/>
                <a:moveTo>
                  <a:pt x="425699" y="1974015"/>
                </a:moveTo>
                <a:cubicBezTo>
                  <a:pt x="427224" y="1991685"/>
                  <a:pt x="433462" y="2008497"/>
                  <a:pt x="449941" y="2023547"/>
                </a:cubicBezTo>
                <a:cubicBezTo>
                  <a:pt x="441702" y="2016020"/>
                  <a:pt x="436022" y="2008056"/>
                  <a:pt x="432213" y="1999763"/>
                </a:cubicBezTo>
                <a:close/>
                <a:moveTo>
                  <a:pt x="442893" y="1768838"/>
                </a:moveTo>
                <a:cubicBezTo>
                  <a:pt x="451656" y="1779981"/>
                  <a:pt x="453942" y="1790986"/>
                  <a:pt x="452275" y="1801558"/>
                </a:cubicBezTo>
                <a:lnTo>
                  <a:pt x="451495" y="1785412"/>
                </a:lnTo>
                <a:cubicBezTo>
                  <a:pt x="450037" y="1779948"/>
                  <a:pt x="447274" y="1774411"/>
                  <a:pt x="442893" y="1768838"/>
                </a:cubicBezTo>
                <a:close/>
                <a:moveTo>
                  <a:pt x="333304" y="520953"/>
                </a:moveTo>
                <a:cubicBezTo>
                  <a:pt x="333742" y="528850"/>
                  <a:pt x="335479" y="536547"/>
                  <a:pt x="337867" y="544146"/>
                </a:cubicBezTo>
                <a:lnTo>
                  <a:pt x="340032" y="549926"/>
                </a:lnTo>
                <a:lnTo>
                  <a:pt x="340448" y="551717"/>
                </a:lnTo>
                <a:lnTo>
                  <a:pt x="346286" y="566616"/>
                </a:lnTo>
                <a:lnTo>
                  <a:pt x="346338" y="566754"/>
                </a:lnTo>
                <a:lnTo>
                  <a:pt x="352655" y="583595"/>
                </a:lnTo>
                <a:lnTo>
                  <a:pt x="359451" y="612658"/>
                </a:lnTo>
                <a:cubicBezTo>
                  <a:pt x="358988" y="604728"/>
                  <a:pt x="357231" y="597005"/>
                  <a:pt x="354829" y="589388"/>
                </a:cubicBezTo>
                <a:lnTo>
                  <a:pt x="352655" y="583595"/>
                </a:lnTo>
                <a:lnTo>
                  <a:pt x="352236" y="581804"/>
                </a:lnTo>
                <a:lnTo>
                  <a:pt x="346286" y="566616"/>
                </a:lnTo>
                <a:lnTo>
                  <a:pt x="340032" y="549926"/>
                </a:lnTo>
                <a:close/>
                <a:moveTo>
                  <a:pt x="384407" y="268794"/>
                </a:moveTo>
                <a:lnTo>
                  <a:pt x="387837" y="328017"/>
                </a:lnTo>
                <a:cubicBezTo>
                  <a:pt x="389527" y="318646"/>
                  <a:pt x="389932" y="309031"/>
                  <a:pt x="389283" y="299164"/>
                </a:cubicBezTo>
                <a:cubicBezTo>
                  <a:pt x="388634" y="289296"/>
                  <a:pt x="386932" y="279176"/>
                  <a:pt x="384407" y="268794"/>
                </a:cubicBezTo>
                <a:close/>
                <a:moveTo>
                  <a:pt x="66991" y="0"/>
                </a:moveTo>
                <a:lnTo>
                  <a:pt x="6439807" y="0"/>
                </a:lnTo>
                <a:lnTo>
                  <a:pt x="6439807" y="6857999"/>
                </a:lnTo>
                <a:lnTo>
                  <a:pt x="149318" y="6857999"/>
                </a:lnTo>
                <a:lnTo>
                  <a:pt x="149318" y="6857457"/>
                </a:lnTo>
                <a:lnTo>
                  <a:pt x="22079" y="6857457"/>
                </a:lnTo>
                <a:lnTo>
                  <a:pt x="26851" y="6796804"/>
                </a:lnTo>
                <a:cubicBezTo>
                  <a:pt x="32162" y="6777207"/>
                  <a:pt x="39591" y="6758011"/>
                  <a:pt x="44354" y="6738388"/>
                </a:cubicBezTo>
                <a:cubicBezTo>
                  <a:pt x="48736" y="6720103"/>
                  <a:pt x="58832" y="6702955"/>
                  <a:pt x="67214" y="6685617"/>
                </a:cubicBezTo>
                <a:cubicBezTo>
                  <a:pt x="83217" y="6652472"/>
                  <a:pt x="73120" y="6617036"/>
                  <a:pt x="77310" y="6583128"/>
                </a:cubicBezTo>
                <a:cubicBezTo>
                  <a:pt x="78646" y="6572269"/>
                  <a:pt x="80168" y="6561411"/>
                  <a:pt x="82837" y="6550742"/>
                </a:cubicBezTo>
                <a:cubicBezTo>
                  <a:pt x="89885" y="6521593"/>
                  <a:pt x="95981" y="6491874"/>
                  <a:pt x="105698" y="6463490"/>
                </a:cubicBezTo>
                <a:cubicBezTo>
                  <a:pt x="116555" y="6431292"/>
                  <a:pt x="131034" y="6400429"/>
                  <a:pt x="146085" y="6363664"/>
                </a:cubicBezTo>
                <a:cubicBezTo>
                  <a:pt x="142274" y="6350899"/>
                  <a:pt x="131986" y="6331277"/>
                  <a:pt x="131034" y="6311084"/>
                </a:cubicBezTo>
                <a:cubicBezTo>
                  <a:pt x="127795" y="6246121"/>
                  <a:pt x="145512" y="6185351"/>
                  <a:pt x="173519" y="6127247"/>
                </a:cubicBezTo>
                <a:cubicBezTo>
                  <a:pt x="181900" y="6109530"/>
                  <a:pt x="187424" y="6090477"/>
                  <a:pt x="195616" y="6072569"/>
                </a:cubicBezTo>
                <a:cubicBezTo>
                  <a:pt x="198472" y="6066284"/>
                  <a:pt x="204569" y="6058092"/>
                  <a:pt x="210287" y="6056948"/>
                </a:cubicBezTo>
                <a:cubicBezTo>
                  <a:pt x="243432" y="6050282"/>
                  <a:pt x="242862" y="6025515"/>
                  <a:pt x="244766" y="5999796"/>
                </a:cubicBezTo>
                <a:cubicBezTo>
                  <a:pt x="247051" y="5969124"/>
                  <a:pt x="252386" y="5938836"/>
                  <a:pt x="256958" y="5908355"/>
                </a:cubicBezTo>
                <a:cubicBezTo>
                  <a:pt x="257530" y="5904353"/>
                  <a:pt x="261530" y="5900735"/>
                  <a:pt x="264199" y="5897114"/>
                </a:cubicBezTo>
                <a:cubicBezTo>
                  <a:pt x="268199" y="5891590"/>
                  <a:pt x="274296" y="5886447"/>
                  <a:pt x="275818" y="5880348"/>
                </a:cubicBezTo>
                <a:cubicBezTo>
                  <a:pt x="283249" y="5849107"/>
                  <a:pt x="289535" y="5817674"/>
                  <a:pt x="296393" y="5786239"/>
                </a:cubicBezTo>
                <a:cubicBezTo>
                  <a:pt x="297919" y="5779191"/>
                  <a:pt x="299822" y="5771953"/>
                  <a:pt x="302870" y="5765474"/>
                </a:cubicBezTo>
                <a:cubicBezTo>
                  <a:pt x="305728" y="5759378"/>
                  <a:pt x="310682" y="5754234"/>
                  <a:pt x="313730" y="5748136"/>
                </a:cubicBezTo>
                <a:cubicBezTo>
                  <a:pt x="321921" y="5731564"/>
                  <a:pt x="329541" y="5714607"/>
                  <a:pt x="338685" y="5695178"/>
                </a:cubicBezTo>
                <a:cubicBezTo>
                  <a:pt x="321541" y="5684320"/>
                  <a:pt x="331258" y="5669647"/>
                  <a:pt x="339449" y="5651360"/>
                </a:cubicBezTo>
                <a:cubicBezTo>
                  <a:pt x="347831" y="5632691"/>
                  <a:pt x="350497" y="5611164"/>
                  <a:pt x="353546" y="5590590"/>
                </a:cubicBezTo>
                <a:cubicBezTo>
                  <a:pt x="359070" y="5552869"/>
                  <a:pt x="362499" y="5514957"/>
                  <a:pt x="367451" y="5477239"/>
                </a:cubicBezTo>
                <a:cubicBezTo>
                  <a:pt x="368595" y="5469236"/>
                  <a:pt x="370690" y="5460092"/>
                  <a:pt x="375454" y="5453995"/>
                </a:cubicBezTo>
                <a:cubicBezTo>
                  <a:pt x="407459" y="5412276"/>
                  <a:pt x="416411" y="5361598"/>
                  <a:pt x="413366" y="5313403"/>
                </a:cubicBezTo>
                <a:cubicBezTo>
                  <a:pt x="411078" y="5275491"/>
                  <a:pt x="409363" y="5238343"/>
                  <a:pt x="412601" y="5200813"/>
                </a:cubicBezTo>
                <a:cubicBezTo>
                  <a:pt x="412793" y="5197955"/>
                  <a:pt x="412411" y="5194145"/>
                  <a:pt x="410887" y="5192051"/>
                </a:cubicBezTo>
                <a:cubicBezTo>
                  <a:pt x="400791" y="5179097"/>
                  <a:pt x="400029" y="5165570"/>
                  <a:pt x="398315" y="5148995"/>
                </a:cubicBezTo>
                <a:cubicBezTo>
                  <a:pt x="395837" y="5125562"/>
                  <a:pt x="397553" y="5104036"/>
                  <a:pt x="401743" y="5082317"/>
                </a:cubicBezTo>
                <a:cubicBezTo>
                  <a:pt x="404791" y="5066505"/>
                  <a:pt x="411078" y="5050504"/>
                  <a:pt x="419080" y="5036405"/>
                </a:cubicBezTo>
                <a:cubicBezTo>
                  <a:pt x="430320" y="5016785"/>
                  <a:pt x="434701" y="4997922"/>
                  <a:pt x="419841" y="4979253"/>
                </a:cubicBezTo>
                <a:cubicBezTo>
                  <a:pt x="404029" y="4959061"/>
                  <a:pt x="409553" y="4936201"/>
                  <a:pt x="408983" y="4913909"/>
                </a:cubicBezTo>
                <a:cubicBezTo>
                  <a:pt x="408791" y="4904195"/>
                  <a:pt x="409174" y="4893907"/>
                  <a:pt x="406697" y="4884572"/>
                </a:cubicBezTo>
                <a:cubicBezTo>
                  <a:pt x="399647" y="4857522"/>
                  <a:pt x="388978" y="4831420"/>
                  <a:pt x="384216" y="4803988"/>
                </a:cubicBezTo>
                <a:cubicBezTo>
                  <a:pt x="381551" y="4788747"/>
                  <a:pt x="386312" y="4771793"/>
                  <a:pt x="389741" y="4755980"/>
                </a:cubicBezTo>
                <a:cubicBezTo>
                  <a:pt x="393361" y="4739978"/>
                  <a:pt x="398885" y="4724167"/>
                  <a:pt x="404601" y="4708734"/>
                </a:cubicBezTo>
                <a:cubicBezTo>
                  <a:pt x="408411" y="4698258"/>
                  <a:pt x="412031" y="4686828"/>
                  <a:pt x="418889" y="4678445"/>
                </a:cubicBezTo>
                <a:cubicBezTo>
                  <a:pt x="434510" y="4659393"/>
                  <a:pt x="437178" y="4639772"/>
                  <a:pt x="428986" y="4617291"/>
                </a:cubicBezTo>
                <a:cubicBezTo>
                  <a:pt x="427651" y="4613864"/>
                  <a:pt x="427651" y="4609863"/>
                  <a:pt x="427462" y="4606053"/>
                </a:cubicBezTo>
                <a:cubicBezTo>
                  <a:pt x="423462" y="4545086"/>
                  <a:pt x="420984" y="4484127"/>
                  <a:pt x="414888" y="4423545"/>
                </a:cubicBezTo>
                <a:cubicBezTo>
                  <a:pt x="412411" y="4398972"/>
                  <a:pt x="401553" y="4375349"/>
                  <a:pt x="394695" y="4351154"/>
                </a:cubicBezTo>
                <a:cubicBezTo>
                  <a:pt x="393361" y="4346201"/>
                  <a:pt x="391265" y="4340674"/>
                  <a:pt x="392218" y="4335722"/>
                </a:cubicBezTo>
                <a:cubicBezTo>
                  <a:pt x="401743" y="4281810"/>
                  <a:pt x="387837" y="4231324"/>
                  <a:pt x="369547" y="4181603"/>
                </a:cubicBezTo>
                <a:cubicBezTo>
                  <a:pt x="367642" y="4176461"/>
                  <a:pt x="368214" y="4170174"/>
                  <a:pt x="368595" y="4164458"/>
                </a:cubicBezTo>
                <a:cubicBezTo>
                  <a:pt x="369928" y="4148453"/>
                  <a:pt x="376597" y="4131119"/>
                  <a:pt x="372597" y="4116641"/>
                </a:cubicBezTo>
                <a:cubicBezTo>
                  <a:pt x="361545" y="4078159"/>
                  <a:pt x="348211" y="4040058"/>
                  <a:pt x="331447" y="4003861"/>
                </a:cubicBezTo>
                <a:cubicBezTo>
                  <a:pt x="314493" y="3967091"/>
                  <a:pt x="300203" y="3932993"/>
                  <a:pt x="317350" y="3890891"/>
                </a:cubicBezTo>
                <a:cubicBezTo>
                  <a:pt x="324589" y="3872985"/>
                  <a:pt x="319445" y="3849362"/>
                  <a:pt x="317541" y="3828785"/>
                </a:cubicBezTo>
                <a:cubicBezTo>
                  <a:pt x="316016" y="3813737"/>
                  <a:pt x="307442" y="3799258"/>
                  <a:pt x="307442" y="3784397"/>
                </a:cubicBezTo>
                <a:cubicBezTo>
                  <a:pt x="307442" y="3744770"/>
                  <a:pt x="297346" y="3709529"/>
                  <a:pt x="276771" y="3675238"/>
                </a:cubicBezTo>
                <a:cubicBezTo>
                  <a:pt x="268770" y="3661899"/>
                  <a:pt x="274105" y="3641134"/>
                  <a:pt x="272009" y="3623799"/>
                </a:cubicBezTo>
                <a:cubicBezTo>
                  <a:pt x="269533" y="3605509"/>
                  <a:pt x="267247" y="3586653"/>
                  <a:pt x="261721" y="3569124"/>
                </a:cubicBezTo>
                <a:cubicBezTo>
                  <a:pt x="247242" y="3523785"/>
                  <a:pt x="230859" y="3479015"/>
                  <a:pt x="215618" y="3433866"/>
                </a:cubicBezTo>
                <a:cubicBezTo>
                  <a:pt x="203045" y="3396719"/>
                  <a:pt x="212952" y="3360139"/>
                  <a:pt x="218285" y="3323372"/>
                </a:cubicBezTo>
                <a:cubicBezTo>
                  <a:pt x="221716" y="3300319"/>
                  <a:pt x="229907" y="3278795"/>
                  <a:pt x="217715" y="3252885"/>
                </a:cubicBezTo>
                <a:cubicBezTo>
                  <a:pt x="206093" y="3228119"/>
                  <a:pt x="208761" y="3196686"/>
                  <a:pt x="202474" y="3168870"/>
                </a:cubicBezTo>
                <a:cubicBezTo>
                  <a:pt x="197141" y="3145436"/>
                  <a:pt x="188566" y="3122770"/>
                  <a:pt x="180184" y="3100099"/>
                </a:cubicBezTo>
                <a:cubicBezTo>
                  <a:pt x="168753" y="3069235"/>
                  <a:pt x="156753" y="3038756"/>
                  <a:pt x="162468" y="3005035"/>
                </a:cubicBezTo>
                <a:cubicBezTo>
                  <a:pt x="168946" y="2966742"/>
                  <a:pt x="144561" y="2940455"/>
                  <a:pt x="128367" y="2910353"/>
                </a:cubicBezTo>
                <a:cubicBezTo>
                  <a:pt x="117318" y="2889587"/>
                  <a:pt x="109126" y="2866918"/>
                  <a:pt x="102267" y="2844248"/>
                </a:cubicBezTo>
                <a:cubicBezTo>
                  <a:pt x="93313" y="2813958"/>
                  <a:pt x="87978" y="2782716"/>
                  <a:pt x="79217" y="2752235"/>
                </a:cubicBezTo>
                <a:cubicBezTo>
                  <a:pt x="66072" y="2706131"/>
                  <a:pt x="55784" y="2659455"/>
                  <a:pt x="63024" y="2611450"/>
                </a:cubicBezTo>
                <a:cubicBezTo>
                  <a:pt x="66262" y="2589352"/>
                  <a:pt x="66072" y="2568774"/>
                  <a:pt x="61307" y="2546678"/>
                </a:cubicBezTo>
                <a:cubicBezTo>
                  <a:pt x="53497" y="2510483"/>
                  <a:pt x="52545" y="2473333"/>
                  <a:pt x="23399" y="2444184"/>
                </a:cubicBezTo>
                <a:cubicBezTo>
                  <a:pt x="13111" y="2433897"/>
                  <a:pt x="10446" y="2415420"/>
                  <a:pt x="5110" y="2400369"/>
                </a:cubicBezTo>
                <a:cubicBezTo>
                  <a:pt x="-1178" y="2383032"/>
                  <a:pt x="2062" y="2370270"/>
                  <a:pt x="20352" y="2360933"/>
                </a:cubicBezTo>
                <a:cubicBezTo>
                  <a:pt x="28541" y="2356744"/>
                  <a:pt x="36543" y="2344741"/>
                  <a:pt x="37878" y="2335405"/>
                </a:cubicBezTo>
                <a:cubicBezTo>
                  <a:pt x="41877" y="2307402"/>
                  <a:pt x="35972" y="2281683"/>
                  <a:pt x="23017" y="2254633"/>
                </a:cubicBezTo>
                <a:cubicBezTo>
                  <a:pt x="10825" y="2229296"/>
                  <a:pt x="12159" y="2197670"/>
                  <a:pt x="7395" y="2168903"/>
                </a:cubicBezTo>
                <a:cubicBezTo>
                  <a:pt x="5681" y="2158712"/>
                  <a:pt x="3062" y="2148519"/>
                  <a:pt x="871" y="2138304"/>
                </a:cubicBezTo>
                <a:lnTo>
                  <a:pt x="0" y="2131532"/>
                </a:lnTo>
                <a:lnTo>
                  <a:pt x="0" y="2072225"/>
                </a:lnTo>
                <a:lnTo>
                  <a:pt x="251" y="2069340"/>
                </a:lnTo>
                <a:cubicBezTo>
                  <a:pt x="2061" y="2056600"/>
                  <a:pt x="4156" y="2043835"/>
                  <a:pt x="5299" y="2030977"/>
                </a:cubicBezTo>
                <a:cubicBezTo>
                  <a:pt x="7203" y="2010974"/>
                  <a:pt x="6442" y="1990589"/>
                  <a:pt x="8729" y="1970586"/>
                </a:cubicBezTo>
                <a:cubicBezTo>
                  <a:pt x="10446" y="1954202"/>
                  <a:pt x="14826" y="1938009"/>
                  <a:pt x="18445" y="1921817"/>
                </a:cubicBezTo>
                <a:cubicBezTo>
                  <a:pt x="19779" y="1915912"/>
                  <a:pt x="24922" y="1910004"/>
                  <a:pt x="24161" y="1904673"/>
                </a:cubicBezTo>
                <a:cubicBezTo>
                  <a:pt x="15970" y="1851709"/>
                  <a:pt x="52545" y="1813610"/>
                  <a:pt x="68738" y="1768838"/>
                </a:cubicBezTo>
                <a:cubicBezTo>
                  <a:pt x="85885" y="1721785"/>
                  <a:pt x="112174" y="1676253"/>
                  <a:pt x="104364" y="1623675"/>
                </a:cubicBezTo>
                <a:cubicBezTo>
                  <a:pt x="99601" y="1591859"/>
                  <a:pt x="88551" y="1561189"/>
                  <a:pt x="81883" y="1529563"/>
                </a:cubicBezTo>
                <a:cubicBezTo>
                  <a:pt x="79597" y="1518324"/>
                  <a:pt x="79979" y="1505751"/>
                  <a:pt x="82264" y="1494509"/>
                </a:cubicBezTo>
                <a:cubicBezTo>
                  <a:pt x="92744" y="1440216"/>
                  <a:pt x="94267" y="1386684"/>
                  <a:pt x="77120" y="1333341"/>
                </a:cubicBezTo>
                <a:cubicBezTo>
                  <a:pt x="74262" y="1324198"/>
                  <a:pt x="71597" y="1314483"/>
                  <a:pt x="71597" y="1304955"/>
                </a:cubicBezTo>
                <a:cubicBezTo>
                  <a:pt x="71597" y="1252757"/>
                  <a:pt x="75597" y="1201512"/>
                  <a:pt x="94267" y="1151600"/>
                </a:cubicBezTo>
                <a:cubicBezTo>
                  <a:pt x="100554" y="1134834"/>
                  <a:pt x="96553" y="1114449"/>
                  <a:pt x="98078" y="1095972"/>
                </a:cubicBezTo>
                <a:cubicBezTo>
                  <a:pt x="99409" y="1078826"/>
                  <a:pt x="99981" y="1061298"/>
                  <a:pt x="104364" y="1044725"/>
                </a:cubicBezTo>
                <a:cubicBezTo>
                  <a:pt x="110839" y="1020529"/>
                  <a:pt x="111601" y="998052"/>
                  <a:pt x="105887" y="973095"/>
                </a:cubicBezTo>
                <a:cubicBezTo>
                  <a:pt x="100554" y="949281"/>
                  <a:pt x="103220" y="923562"/>
                  <a:pt x="103029" y="898797"/>
                </a:cubicBezTo>
                <a:cubicBezTo>
                  <a:pt x="102839" y="871173"/>
                  <a:pt x="102649" y="843552"/>
                  <a:pt x="103601" y="815929"/>
                </a:cubicBezTo>
                <a:cubicBezTo>
                  <a:pt x="103981" y="804877"/>
                  <a:pt x="111601" y="792306"/>
                  <a:pt x="108553" y="783158"/>
                </a:cubicBezTo>
                <a:cubicBezTo>
                  <a:pt x="98267" y="753633"/>
                  <a:pt x="110649" y="724104"/>
                  <a:pt x="105127" y="694576"/>
                </a:cubicBezTo>
                <a:cubicBezTo>
                  <a:pt x="102267" y="680096"/>
                  <a:pt x="110078" y="663713"/>
                  <a:pt x="110839" y="648092"/>
                </a:cubicBezTo>
                <a:cubicBezTo>
                  <a:pt x="112174" y="622564"/>
                  <a:pt x="111601" y="597037"/>
                  <a:pt x="111983" y="571508"/>
                </a:cubicBezTo>
                <a:cubicBezTo>
                  <a:pt x="112174" y="563125"/>
                  <a:pt x="112936" y="554933"/>
                  <a:pt x="113318" y="546552"/>
                </a:cubicBezTo>
                <a:cubicBezTo>
                  <a:pt x="113697" y="539121"/>
                  <a:pt x="115411" y="531310"/>
                  <a:pt x="114081" y="524262"/>
                </a:cubicBezTo>
                <a:cubicBezTo>
                  <a:pt x="109315" y="498733"/>
                  <a:pt x="101505" y="473587"/>
                  <a:pt x="98457" y="447870"/>
                </a:cubicBezTo>
                <a:cubicBezTo>
                  <a:pt x="95792" y="425581"/>
                  <a:pt x="99409" y="402529"/>
                  <a:pt x="97505" y="380050"/>
                </a:cubicBezTo>
                <a:cubicBezTo>
                  <a:pt x="94267" y="340425"/>
                  <a:pt x="88551" y="300800"/>
                  <a:pt x="84930" y="261173"/>
                </a:cubicBezTo>
                <a:cubicBezTo>
                  <a:pt x="84168" y="252600"/>
                  <a:pt x="88934" y="243648"/>
                  <a:pt x="89314" y="234883"/>
                </a:cubicBezTo>
                <a:cubicBezTo>
                  <a:pt x="90266" y="207450"/>
                  <a:pt x="90457" y="180017"/>
                  <a:pt x="91027" y="152584"/>
                </a:cubicBezTo>
                <a:cubicBezTo>
                  <a:pt x="91218" y="136963"/>
                  <a:pt x="90647" y="121150"/>
                  <a:pt x="92361" y="105718"/>
                </a:cubicBezTo>
                <a:cubicBezTo>
                  <a:pt x="94647" y="85336"/>
                  <a:pt x="98078" y="66857"/>
                  <a:pt x="83217" y="47806"/>
                </a:cubicBezTo>
                <a:cubicBezTo>
                  <a:pt x="77453" y="40471"/>
                  <a:pt x="73691" y="32636"/>
                  <a:pt x="71207" y="24480"/>
                </a:cubicBezTo>
                <a:close/>
              </a:path>
            </a:pathLst>
          </a:custGeom>
          <a:effectLst>
            <a:outerShdw blurRad="381000" dist="152400" dir="10800000" algn="tr" rotWithShape="0">
              <a:prstClr val="black">
                <a:alpha val="10000"/>
              </a:prstClr>
            </a:out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4EA04677-6B2C-40F4-975C-ED91965527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32356" y="0"/>
            <a:ext cx="874718" cy="6857455"/>
            <a:chOff x="5632356" y="0"/>
            <a:chExt cx="874718" cy="6857455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F1ABE2E-F19F-4BD3-B0FA-8A2D8885B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2640986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86D0F14-D449-4833-830D-A382829E2D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264098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4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3525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8F6F0798-13A6-7F8B-719B-44C381F45A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9525"/>
            <a:ext cx="12192001" cy="68484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512B48-FFB6-2B95-BED1-2325DB6A8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6" y="272142"/>
            <a:ext cx="9496424" cy="79465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Results: Comparison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D084B13-CFF5-9B10-9B11-3559B3430681}"/>
              </a:ext>
            </a:extLst>
          </p:cNvPr>
          <p:cNvSpPr txBox="1">
            <a:spLocks/>
          </p:cNvSpPr>
          <p:nvPr/>
        </p:nvSpPr>
        <p:spPr>
          <a:xfrm>
            <a:off x="6262156" y="2264034"/>
            <a:ext cx="4939244" cy="321613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TEG</a:t>
            </a:r>
          </a:p>
          <a:p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/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 Computing*</a:t>
            </a:r>
          </a:p>
          <a:p>
            <a:pPr marL="57150"/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Cyber Security*</a:t>
            </a:r>
          </a:p>
          <a:p>
            <a:pPr marL="57150"/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Artificial Intelligence</a:t>
            </a:r>
          </a:p>
          <a:p>
            <a:pPr marL="57150"/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Assets</a:t>
            </a:r>
          </a:p>
          <a:p>
            <a:pPr marL="57150"/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Block Chain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3821F71-7124-221C-16A7-988692405540}"/>
              </a:ext>
            </a:extLst>
          </p:cNvPr>
          <p:cNvSpPr txBox="1">
            <a:spLocks/>
          </p:cNvSpPr>
          <p:nvPr/>
        </p:nvSpPr>
        <p:spPr>
          <a:xfrm>
            <a:off x="6262156" y="2730597"/>
            <a:ext cx="5403770" cy="34360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/>
            <a:endParaRPr lang="en-US" sz="3200" b="1" dirty="0">
              <a:solidFill>
                <a:schemeClr val="tx1">
                  <a:alpha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F963FD-991E-03EC-CF33-F025737FB4C1}"/>
              </a:ext>
            </a:extLst>
          </p:cNvPr>
          <p:cNvSpPr txBox="1">
            <a:spLocks/>
          </p:cNvSpPr>
          <p:nvPr/>
        </p:nvSpPr>
        <p:spPr>
          <a:xfrm>
            <a:off x="333376" y="2264034"/>
            <a:ext cx="4465026" cy="297800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900" b="1" dirty="0">
                <a:latin typeface="Arial" panose="020B0604020202020204" pitchFamily="34" charset="0"/>
                <a:cs typeface="Arial" panose="020B0604020202020204" pitchFamily="34" charset="0"/>
              </a:rPr>
              <a:t>IESBA</a:t>
            </a:r>
          </a:p>
          <a:p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500" b="1" dirty="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Cyber Security</a:t>
            </a:r>
          </a:p>
          <a:p>
            <a:pPr marL="0" indent="0">
              <a:buNone/>
            </a:pPr>
            <a:r>
              <a:rPr lang="en-US" sz="3500" b="1" dirty="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Artificial Intelligence</a:t>
            </a:r>
          </a:p>
          <a:p>
            <a:pPr marL="0" indent="0">
              <a:buNone/>
            </a:pPr>
            <a:r>
              <a:rPr lang="en-US" sz="3500" b="1" dirty="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 Computing</a:t>
            </a:r>
          </a:p>
          <a:p>
            <a:pPr marL="0" indent="0">
              <a:buNone/>
            </a:pPr>
            <a:r>
              <a:rPr lang="en-US" sz="3500" b="1" dirty="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Block Chain</a:t>
            </a:r>
          </a:p>
          <a:p>
            <a:pPr marL="0" indent="0">
              <a:buNone/>
            </a:pPr>
            <a:r>
              <a:rPr lang="en-US" sz="3500" b="1" dirty="0">
                <a:solidFill>
                  <a:schemeClr val="tx1">
                    <a:alpha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Assets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712614-FDF5-CD2D-49FF-4B9D6EE8A3CD}"/>
              </a:ext>
            </a:extLst>
          </p:cNvPr>
          <p:cNvSpPr txBox="1"/>
          <p:nvPr/>
        </p:nvSpPr>
        <p:spPr>
          <a:xfrm>
            <a:off x="240324" y="1190812"/>
            <a:ext cx="573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Top 5 Technologies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64867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Slide Background">
            <a:extLst>
              <a:ext uri="{FF2B5EF4-FFF2-40B4-BE49-F238E27FC236}">
                <a16:creationId xmlns:a16="http://schemas.microsoft.com/office/drawing/2014/main" id="{7B1AB9FE-36F5-4FD1-9850-DB5C5AD48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8" descr="Abstract background of data">
            <a:extLst>
              <a:ext uri="{FF2B5EF4-FFF2-40B4-BE49-F238E27FC236}">
                <a16:creationId xmlns:a16="http://schemas.microsoft.com/office/drawing/2014/main" id="{6033412D-D164-8973-E7DC-A05AD224CD1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79" cy="5486390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F489C2E0-4895-4B72-85EA-7EE9FAFFD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86402"/>
            <a:ext cx="12192000" cy="1371598"/>
          </a:xfrm>
          <a:prstGeom prst="rect">
            <a:avLst/>
          </a:prstGeom>
          <a:ln>
            <a:noFill/>
          </a:ln>
          <a:effectLst>
            <a:outerShdw blurRad="254000" dist="114300" dir="20340000" sx="89000" sy="89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4D22573-3C41-EF73-7458-513CE4385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3929" y="5746071"/>
            <a:ext cx="7624141" cy="85226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IESBA meeting – June 2024</a:t>
            </a:r>
          </a:p>
        </p:txBody>
      </p:sp>
    </p:spTree>
    <p:extLst>
      <p:ext uri="{BB962C8B-B14F-4D97-AF65-F5344CB8AC3E}">
        <p14:creationId xmlns:p14="http://schemas.microsoft.com/office/powerpoint/2010/main" val="2834924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5093C00D-0600-4359-82F5-9922AAB54A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6162" y="4704611"/>
            <a:ext cx="11374066" cy="203904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Jason Bradley</a:t>
            </a:r>
          </a:p>
          <a:p>
            <a:endParaRPr lang="en-US" sz="3200" b="1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en-US" sz="3200" b="1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BE7022C-5893-46C2-802C-E45D55B9C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9389" y="3365588"/>
            <a:ext cx="9906901" cy="1179867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IESBA Meeting, New York </a:t>
            </a:r>
          </a:p>
          <a:p>
            <a:r>
              <a:rPr lang="en-US" sz="28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March 19, 2024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400844D-90C3-416D-BDD3-4E7022C96D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7078" y="1656673"/>
            <a:ext cx="9907588" cy="859956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Technology Educational Session</a:t>
            </a:r>
          </a:p>
        </p:txBody>
      </p:sp>
    </p:spTree>
    <p:extLst>
      <p:ext uri="{BB962C8B-B14F-4D97-AF65-F5344CB8AC3E}">
        <p14:creationId xmlns:p14="http://schemas.microsoft.com/office/powerpoint/2010/main" val="335900700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2227</TotalTime>
  <Words>207</Words>
  <Application>Microsoft Office PowerPoint</Application>
  <PresentationFormat>Widescreen</PresentationFormat>
  <Paragraphs>67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Product Sans Light</vt:lpstr>
      <vt:lpstr>Product Sans Thin</vt:lpstr>
      <vt:lpstr>System Font Regular</vt:lpstr>
      <vt:lpstr>Wingdings</vt:lpstr>
      <vt:lpstr>1_Office Theme</vt:lpstr>
      <vt:lpstr>Office Theme</vt:lpstr>
      <vt:lpstr>PowerPoint Presentation</vt:lpstr>
      <vt:lpstr>Objectives</vt:lpstr>
      <vt:lpstr>Highlights from joint meeting with TEG</vt:lpstr>
      <vt:lpstr>PowerPoint Presentation</vt:lpstr>
      <vt:lpstr>PowerPoint Presentation</vt:lpstr>
      <vt:lpstr>Survey Results: Top 5 Technologies</vt:lpstr>
      <vt:lpstr>Survey Results: Comparison</vt:lpstr>
      <vt:lpstr>IESBA meeting – June 2024</vt:lpstr>
      <vt:lpstr>PowerPoint Presentation</vt:lpstr>
      <vt:lpstr>Questions/ Comments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Asteway Tilahun</cp:lastModifiedBy>
  <cp:revision>74</cp:revision>
  <cp:lastPrinted>2020-01-09T14:46:46Z</cp:lastPrinted>
  <dcterms:created xsi:type="dcterms:W3CDTF">2018-10-18T19:25:41Z</dcterms:created>
  <dcterms:modified xsi:type="dcterms:W3CDTF">2024-03-20T17:18:08Z</dcterms:modified>
  <cp:category/>
</cp:coreProperties>
</file>