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5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6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1" r:id="rId4"/>
    <p:sldMasterId id="2147483914" r:id="rId5"/>
    <p:sldMasterId id="2147483928" r:id="rId6"/>
    <p:sldMasterId id="2147483942" r:id="rId7"/>
    <p:sldMasterId id="2147483961" r:id="rId8"/>
    <p:sldMasterId id="2147484092" r:id="rId9"/>
    <p:sldMasterId id="2147484105" r:id="rId10"/>
  </p:sldMasterIdLst>
  <p:notesMasterIdLst>
    <p:notesMasterId r:id="rId31"/>
  </p:notesMasterIdLst>
  <p:sldIdLst>
    <p:sldId id="996" r:id="rId11"/>
    <p:sldId id="2147471837" r:id="rId12"/>
    <p:sldId id="2147471715" r:id="rId13"/>
    <p:sldId id="2147471842" r:id="rId14"/>
    <p:sldId id="2147471752" r:id="rId15"/>
    <p:sldId id="2147471792" r:id="rId16"/>
    <p:sldId id="2147471845" r:id="rId17"/>
    <p:sldId id="2147471838" r:id="rId18"/>
    <p:sldId id="2147471779" r:id="rId19"/>
    <p:sldId id="2147471850" r:id="rId20"/>
    <p:sldId id="2147471846" r:id="rId21"/>
    <p:sldId id="2147471847" r:id="rId22"/>
    <p:sldId id="2147471851" r:id="rId23"/>
    <p:sldId id="265" r:id="rId24"/>
    <p:sldId id="2147471849" r:id="rId25"/>
    <p:sldId id="2147471843" r:id="rId26"/>
    <p:sldId id="271" r:id="rId27"/>
    <p:sldId id="2147471698" r:id="rId28"/>
    <p:sldId id="2147471836" r:id="rId29"/>
    <p:sldId id="940" r:id="rId30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3772B1-180A-4959-D377-E121E197E9D3}" name="Carla Vijian" initials="CV" userId="S::CarlaVijian@ethicsboard.org::c8cf1b78-ca9a-4696-87d3-45e7c13ef4bf" providerId="AD"/>
  <p188:author id="{F3FC2BD2-C5D2-FF0B-E50A-B49F56FF0898}" name="Carla Vijian" initials="CV" userId="0685818c105fcfa6" providerId="Windows Live"/>
  <p188:author id="{B62276D6-496F-52B6-6D00-824CB7935334}" name="Ken Siong" initials="KS" userId="S::KenSiong@ethicsboard.org::f7679ae9-de6b-4f69-a967-87584c14b709" providerId="AD"/>
  <p188:author id="{6C994DDF-10B3-0649-7ECC-69B90EAAD86F}" name="Szilvia Sramko" initials="SS" userId="S::SzilviaSramko@ethicsboard.org::ea6f34b9-fe87-46d6-b158-703cc6b3cc9d" providerId="AD"/>
  <p188:author id="{607421F1-7BFB-BDC8-A8B4-DD717C6C0C7B}" name="Keith Billing" initials="KB" userId="S::k.billing@frc.org.uk::b5e9eaf5-1c17-4d9e-874f-0a8fd44cef07" providerId="AD"/>
  <p188:author id="{E94806F5-F1DD-79F5-3D8D-85F6927CF9C2}" name="Author" initials="KL" userId="Author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Ken Siong" initials="KS" lastIdx="7" clrIdx="6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Carla Vijian" initials="CV" lastIdx="19" clrIdx="7">
    <p:extLst>
      <p:ext uri="{19B8F6BF-5375-455C-9EA6-DF929625EA0E}">
        <p15:presenceInfo xmlns:p15="http://schemas.microsoft.com/office/powerpoint/2012/main" userId="0685818c105fcfa6" providerId="Windows Live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494"/>
    <a:srgbClr val="F8FBFE"/>
    <a:srgbClr val="F2F2F2"/>
    <a:srgbClr val="00AA55"/>
    <a:srgbClr val="C3C8CD"/>
    <a:srgbClr val="838383"/>
    <a:srgbClr val="289DD8"/>
    <a:srgbClr val="4A4A4A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F86052-98DD-466E-B0B8-ABD6E98CA4F7}" v="1" dt="2023-08-31T16:04:22.1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21" Type="http://schemas.openxmlformats.org/officeDocument/2006/relationships/slide" Target="slides/slide11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commentAuthors" Target="commentAuthor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316FBF-B57F-4771-ADD3-92DBA9B9E589}" type="doc">
      <dgm:prSet loTypeId="urn:microsoft.com/office/officeart/2005/8/layout/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4ECF2A91-3B44-4FE9-9355-4BB53D98A9F9}">
      <dgm:prSet phldrT="[Text]" custT="1"/>
      <dgm:spPr/>
      <dgm:t>
        <a:bodyPr/>
        <a:lstStyle/>
        <a:p>
          <a:pPr marL="0" lvl="0" indent="0" algn="ctr" defTabSz="889000">
            <a:lnSpc>
              <a:spcPts val="26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kern="1200">
              <a:latin typeface="Arial" panose="020B0604020202020204"/>
              <a:ea typeface="+mn-ea"/>
              <a:cs typeface="+mn-cs"/>
            </a:rPr>
            <a:t>September 2023</a:t>
          </a:r>
        </a:p>
        <a:p>
          <a:pPr marL="0" lvl="0" indent="0" algn="ctr" defTabSz="889000">
            <a:lnSpc>
              <a:spcPts val="26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kern="1200">
              <a:latin typeface="Arial" panose="020B0604020202020204"/>
              <a:ea typeface="+mn-ea"/>
              <a:cs typeface="+mn-cs"/>
            </a:rPr>
            <a:t>IESBA Discussion and First Read</a:t>
          </a:r>
        </a:p>
      </dgm:t>
    </dgm:pt>
    <dgm:pt modelId="{C2B1200D-1CC1-4499-B39F-1B79CEB50E07}" type="parTrans" cxnId="{C8ADEB01-D695-4FC3-BB12-6751D1CF1177}">
      <dgm:prSet/>
      <dgm:spPr/>
      <dgm:t>
        <a:bodyPr/>
        <a:lstStyle/>
        <a:p>
          <a:endParaRPr lang="en-US"/>
        </a:p>
      </dgm:t>
    </dgm:pt>
    <dgm:pt modelId="{3F88ACDE-F602-4B4C-BECE-27B9A05FCA04}" type="sibTrans" cxnId="{C8ADEB01-D695-4FC3-BB12-6751D1CF1177}">
      <dgm:prSet/>
      <dgm:spPr/>
      <dgm:t>
        <a:bodyPr/>
        <a:lstStyle/>
        <a:p>
          <a:endParaRPr lang="en-US"/>
        </a:p>
      </dgm:t>
    </dgm:pt>
    <dgm:pt modelId="{45D7468B-A026-454F-BF65-116DAD8DF8CE}">
      <dgm:prSet phldrT="[Text]" custT="1"/>
      <dgm:spPr/>
      <dgm:t>
        <a:bodyPr/>
        <a:lstStyle/>
        <a:p>
          <a:r>
            <a:rPr lang="en-US" sz="2000" b="1">
              <a:latin typeface="+mj-lt"/>
            </a:rPr>
            <a:t>Q4 2023</a:t>
          </a:r>
        </a:p>
        <a:p>
          <a:r>
            <a:rPr lang="en-US" sz="2000" b="0">
              <a:latin typeface="+mj-lt"/>
            </a:rPr>
            <a:t>Outreaches and Finalizing Draft Standards</a:t>
          </a:r>
        </a:p>
      </dgm:t>
    </dgm:pt>
    <dgm:pt modelId="{2EE3E504-8BC1-4728-948E-E4F71F25B60B}" type="parTrans" cxnId="{A07687D2-92E3-4DBA-9FA1-04D43E778434}">
      <dgm:prSet/>
      <dgm:spPr/>
      <dgm:t>
        <a:bodyPr/>
        <a:lstStyle/>
        <a:p>
          <a:endParaRPr lang="en-US"/>
        </a:p>
      </dgm:t>
    </dgm:pt>
    <dgm:pt modelId="{24CBA5CE-F749-457A-B420-AAC045B737DD}" type="sibTrans" cxnId="{A07687D2-92E3-4DBA-9FA1-04D43E778434}">
      <dgm:prSet/>
      <dgm:spPr/>
      <dgm:t>
        <a:bodyPr/>
        <a:lstStyle/>
        <a:p>
          <a:endParaRPr lang="en-US"/>
        </a:p>
      </dgm:t>
    </dgm:pt>
    <dgm:pt modelId="{BEB1A4D3-BC80-4F87-9264-6BDE1064D5C9}">
      <dgm:prSet phldrT="[Text]" custT="1"/>
      <dgm:spPr>
        <a:ln w="38100">
          <a:solidFill>
            <a:srgbClr val="C00000"/>
          </a:solidFill>
        </a:ln>
      </dgm:spPr>
      <dgm:t>
        <a:bodyPr/>
        <a:lstStyle/>
        <a:p>
          <a:pPr>
            <a:spcAft>
              <a:spcPct val="35000"/>
            </a:spcAft>
          </a:pPr>
          <a:r>
            <a:rPr lang="en-US" sz="2000" b="1">
              <a:solidFill>
                <a:srgbClr val="FFC000"/>
              </a:solidFill>
              <a:latin typeface="+mj-lt"/>
            </a:rPr>
            <a:t>December 2023</a:t>
          </a:r>
        </a:p>
        <a:p>
          <a:pPr>
            <a:spcAft>
              <a:spcPts val="600"/>
            </a:spcAft>
          </a:pPr>
          <a:r>
            <a:rPr lang="en-US" sz="2000" b="0">
              <a:latin typeface="+mj-lt"/>
            </a:rPr>
            <a:t>Second Read and</a:t>
          </a:r>
        </a:p>
        <a:p>
          <a:pPr>
            <a:spcAft>
              <a:spcPts val="600"/>
            </a:spcAft>
          </a:pPr>
          <a:r>
            <a:rPr lang="en-US" sz="2000" b="0">
              <a:latin typeface="+mj-lt"/>
            </a:rPr>
            <a:t>Approval of ED</a:t>
          </a:r>
        </a:p>
      </dgm:t>
    </dgm:pt>
    <dgm:pt modelId="{4FBA9440-7E5B-4991-AB7F-A653D8B4BE26}" type="parTrans" cxnId="{457B051A-9AE7-4374-9545-D9A4BA97654E}">
      <dgm:prSet/>
      <dgm:spPr/>
      <dgm:t>
        <a:bodyPr/>
        <a:lstStyle/>
        <a:p>
          <a:endParaRPr lang="en-US"/>
        </a:p>
      </dgm:t>
    </dgm:pt>
    <dgm:pt modelId="{5DCC9704-A0F0-4A0D-8479-311C43C78674}" type="sibTrans" cxnId="{457B051A-9AE7-4374-9545-D9A4BA97654E}">
      <dgm:prSet/>
      <dgm:spPr/>
      <dgm:t>
        <a:bodyPr/>
        <a:lstStyle/>
        <a:p>
          <a:endParaRPr lang="en-US"/>
        </a:p>
      </dgm:t>
    </dgm:pt>
    <dgm:pt modelId="{10B0ADAA-AC23-400A-B42E-2BD302C7014A}">
      <dgm:prSet phldrT="[Text]" custT="1"/>
      <dgm:spPr>
        <a:ln w="57150">
          <a:noFill/>
        </a:ln>
      </dgm:spPr>
      <dgm:t>
        <a:bodyPr/>
        <a:lstStyle/>
        <a:p>
          <a:pPr marL="0"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Arial" panose="020B0604020202020204"/>
              <a:ea typeface="+mn-ea"/>
              <a:cs typeface="+mn-cs"/>
            </a:rPr>
            <a:t>Q1 &amp; Q2 2023</a:t>
          </a:r>
        </a:p>
        <a:p>
          <a:pPr marL="0"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bg1"/>
              </a:solidFill>
              <a:latin typeface="Arial" panose="020B0604020202020204"/>
              <a:ea typeface="+mn-ea"/>
              <a:cs typeface="+mn-cs"/>
            </a:rPr>
            <a:t>Public Consultation and outreach</a:t>
          </a:r>
        </a:p>
      </dgm:t>
    </dgm:pt>
    <dgm:pt modelId="{9CCA1778-C5B7-48F1-BC18-CC27ED273BD2}" type="parTrans" cxnId="{B19F37BF-1762-47AE-A7CD-54183FC4F5CD}">
      <dgm:prSet/>
      <dgm:spPr/>
      <dgm:t>
        <a:bodyPr/>
        <a:lstStyle/>
        <a:p>
          <a:endParaRPr lang="en-US"/>
        </a:p>
      </dgm:t>
    </dgm:pt>
    <dgm:pt modelId="{4BF6E4A8-DE42-41EC-A59B-0B485CA057E9}" type="sibTrans" cxnId="{B19F37BF-1762-47AE-A7CD-54183FC4F5CD}">
      <dgm:prSet/>
      <dgm:spPr/>
      <dgm:t>
        <a:bodyPr/>
        <a:lstStyle/>
        <a:p>
          <a:endParaRPr lang="en-US"/>
        </a:p>
      </dgm:t>
    </dgm:pt>
    <dgm:pt modelId="{3D5E0B8D-6AC3-420F-A94E-8F3911F1CD9C}">
      <dgm:prSet phldrT="[Text]" custT="1"/>
      <dgm:spPr>
        <a:ln w="28575">
          <a:solidFill>
            <a:srgbClr val="C00000"/>
          </a:solidFill>
        </a:ln>
      </dgm:spPr>
      <dgm:t>
        <a:bodyPr/>
        <a:lstStyle/>
        <a:p>
          <a:pPr marL="0"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FFC000"/>
              </a:solidFill>
              <a:latin typeface="Arial" panose="020B0604020202020204"/>
              <a:ea typeface="+mn-ea"/>
              <a:cs typeface="+mn-cs"/>
            </a:rPr>
            <a:t>December 2024</a:t>
          </a:r>
        </a:p>
        <a:p>
          <a:pPr marL="0"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Arial" panose="020B0604020202020204"/>
              <a:ea typeface="+mn-ea"/>
              <a:cs typeface="+mn-cs"/>
            </a:rPr>
            <a:t>Approval of Standards</a:t>
          </a:r>
        </a:p>
      </dgm:t>
    </dgm:pt>
    <dgm:pt modelId="{76768377-B682-4834-906F-9A3614349795}" type="parTrans" cxnId="{BCFFF406-D615-4064-B4DB-C865DA329C94}">
      <dgm:prSet/>
      <dgm:spPr/>
      <dgm:t>
        <a:bodyPr/>
        <a:lstStyle/>
        <a:p>
          <a:endParaRPr lang="en-US"/>
        </a:p>
      </dgm:t>
    </dgm:pt>
    <dgm:pt modelId="{C2C9E3E6-C013-469B-801E-59D6ABF94C26}" type="sibTrans" cxnId="{BCFFF406-D615-4064-B4DB-C865DA329C94}">
      <dgm:prSet/>
      <dgm:spPr/>
      <dgm:t>
        <a:bodyPr/>
        <a:lstStyle/>
        <a:p>
          <a:endParaRPr lang="en-US"/>
        </a:p>
      </dgm:t>
    </dgm:pt>
    <dgm:pt modelId="{FCD9A207-2B6F-49D2-8EE8-446BBBBD466E}">
      <dgm:prSet custT="1"/>
      <dgm:spPr/>
      <dgm:t>
        <a:bodyPr/>
        <a:lstStyle/>
        <a:p>
          <a:pPr marL="0"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Arial" panose="020B0604020202020204"/>
              <a:ea typeface="+mn-ea"/>
              <a:cs typeface="+mn-cs"/>
            </a:rPr>
            <a:t>September 2024</a:t>
          </a:r>
        </a:p>
        <a:p>
          <a:pPr marL="0"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latin typeface="Arial" panose="020B0604020202020204"/>
              <a:ea typeface="+mn-ea"/>
              <a:cs typeface="+mn-cs"/>
            </a:rPr>
            <a:t>Full Review of Comments on ED</a:t>
          </a:r>
        </a:p>
      </dgm:t>
    </dgm:pt>
    <dgm:pt modelId="{B253C351-0077-43FB-9535-67BE19FF799C}" type="parTrans" cxnId="{7D1400D6-9718-475C-8858-4AB10E3939BF}">
      <dgm:prSet/>
      <dgm:spPr/>
      <dgm:t>
        <a:bodyPr/>
        <a:lstStyle/>
        <a:p>
          <a:endParaRPr lang="en-US"/>
        </a:p>
      </dgm:t>
    </dgm:pt>
    <dgm:pt modelId="{DE121394-0BCD-4266-874C-87025640D2CD}" type="sibTrans" cxnId="{7D1400D6-9718-475C-8858-4AB10E3939BF}">
      <dgm:prSet/>
      <dgm:spPr/>
      <dgm:t>
        <a:bodyPr/>
        <a:lstStyle/>
        <a:p>
          <a:endParaRPr lang="en-US"/>
        </a:p>
      </dgm:t>
    </dgm:pt>
    <dgm:pt modelId="{FB06D816-8706-43A9-91EF-F450BE9CDE66}" type="pres">
      <dgm:prSet presAssocID="{95316FBF-B57F-4771-ADD3-92DBA9B9E589}" presName="diagram" presStyleCnt="0">
        <dgm:presLayoutVars>
          <dgm:dir/>
          <dgm:resizeHandles val="exact"/>
        </dgm:presLayoutVars>
      </dgm:prSet>
      <dgm:spPr/>
    </dgm:pt>
    <dgm:pt modelId="{261C3887-411B-403F-B294-1939900FDCE2}" type="pres">
      <dgm:prSet presAssocID="{4ECF2A91-3B44-4FE9-9355-4BB53D98A9F9}" presName="node" presStyleLbl="node1" presStyleIdx="0" presStyleCnt="6">
        <dgm:presLayoutVars>
          <dgm:bulletEnabled val="1"/>
        </dgm:presLayoutVars>
      </dgm:prSet>
      <dgm:spPr/>
    </dgm:pt>
    <dgm:pt modelId="{5E4793E9-5E1D-493C-A809-FCFC8B22B0DD}" type="pres">
      <dgm:prSet presAssocID="{3F88ACDE-F602-4B4C-BECE-27B9A05FCA04}" presName="sibTrans" presStyleLbl="sibTrans2D1" presStyleIdx="0" presStyleCnt="5"/>
      <dgm:spPr/>
    </dgm:pt>
    <dgm:pt modelId="{630CA003-2400-40B6-BC6D-5F7B535A50FE}" type="pres">
      <dgm:prSet presAssocID="{3F88ACDE-F602-4B4C-BECE-27B9A05FCA04}" presName="connectorText" presStyleLbl="sibTrans2D1" presStyleIdx="0" presStyleCnt="5"/>
      <dgm:spPr/>
    </dgm:pt>
    <dgm:pt modelId="{3AF44AA1-1856-4686-9AB9-3F78F1830EC0}" type="pres">
      <dgm:prSet presAssocID="{45D7468B-A026-454F-BF65-116DAD8DF8CE}" presName="node" presStyleLbl="node1" presStyleIdx="1" presStyleCnt="6">
        <dgm:presLayoutVars>
          <dgm:bulletEnabled val="1"/>
        </dgm:presLayoutVars>
      </dgm:prSet>
      <dgm:spPr/>
    </dgm:pt>
    <dgm:pt modelId="{8BC85D04-9D26-4B23-9EBF-817A78B10EC8}" type="pres">
      <dgm:prSet presAssocID="{24CBA5CE-F749-457A-B420-AAC045B737DD}" presName="sibTrans" presStyleLbl="sibTrans2D1" presStyleIdx="1" presStyleCnt="5"/>
      <dgm:spPr/>
    </dgm:pt>
    <dgm:pt modelId="{3A217928-9B95-466F-89C6-4C9DE4CD5BA4}" type="pres">
      <dgm:prSet presAssocID="{24CBA5CE-F749-457A-B420-AAC045B737DD}" presName="connectorText" presStyleLbl="sibTrans2D1" presStyleIdx="1" presStyleCnt="5"/>
      <dgm:spPr/>
    </dgm:pt>
    <dgm:pt modelId="{B64E865B-F4B3-41C7-8624-461E185FC0AA}" type="pres">
      <dgm:prSet presAssocID="{BEB1A4D3-BC80-4F87-9264-6BDE1064D5C9}" presName="node" presStyleLbl="node1" presStyleIdx="2" presStyleCnt="6">
        <dgm:presLayoutVars>
          <dgm:bulletEnabled val="1"/>
        </dgm:presLayoutVars>
      </dgm:prSet>
      <dgm:spPr/>
    </dgm:pt>
    <dgm:pt modelId="{C5B1C47B-E3DF-487B-86F5-3316D1621E14}" type="pres">
      <dgm:prSet presAssocID="{5DCC9704-A0F0-4A0D-8479-311C43C78674}" presName="sibTrans" presStyleLbl="sibTrans2D1" presStyleIdx="2" presStyleCnt="5"/>
      <dgm:spPr/>
    </dgm:pt>
    <dgm:pt modelId="{2CD647AF-C174-4CD5-B2FC-24149EEF2631}" type="pres">
      <dgm:prSet presAssocID="{5DCC9704-A0F0-4A0D-8479-311C43C78674}" presName="connectorText" presStyleLbl="sibTrans2D1" presStyleIdx="2" presStyleCnt="5"/>
      <dgm:spPr/>
    </dgm:pt>
    <dgm:pt modelId="{49B77EDA-7652-4209-A901-1EB68A157B66}" type="pres">
      <dgm:prSet presAssocID="{10B0ADAA-AC23-400A-B42E-2BD302C7014A}" presName="node" presStyleLbl="node1" presStyleIdx="3" presStyleCnt="6">
        <dgm:presLayoutVars>
          <dgm:bulletEnabled val="1"/>
        </dgm:presLayoutVars>
      </dgm:prSet>
      <dgm:spPr/>
    </dgm:pt>
    <dgm:pt modelId="{2B531D56-9C10-4AD4-88AB-CF8AD45B935E}" type="pres">
      <dgm:prSet presAssocID="{4BF6E4A8-DE42-41EC-A59B-0B485CA057E9}" presName="sibTrans" presStyleLbl="sibTrans2D1" presStyleIdx="3" presStyleCnt="5"/>
      <dgm:spPr/>
    </dgm:pt>
    <dgm:pt modelId="{E6200AC1-A7DF-47CC-A006-7441B5EAA517}" type="pres">
      <dgm:prSet presAssocID="{4BF6E4A8-DE42-41EC-A59B-0B485CA057E9}" presName="connectorText" presStyleLbl="sibTrans2D1" presStyleIdx="3" presStyleCnt="5"/>
      <dgm:spPr/>
    </dgm:pt>
    <dgm:pt modelId="{C37380CF-E3EF-4455-865E-11CFC65C3A0B}" type="pres">
      <dgm:prSet presAssocID="{FCD9A207-2B6F-49D2-8EE8-446BBBBD466E}" presName="node" presStyleLbl="node1" presStyleIdx="4" presStyleCnt="6">
        <dgm:presLayoutVars>
          <dgm:bulletEnabled val="1"/>
        </dgm:presLayoutVars>
      </dgm:prSet>
      <dgm:spPr/>
    </dgm:pt>
    <dgm:pt modelId="{0BAE2FF8-7193-41AA-84AA-257B9C902D31}" type="pres">
      <dgm:prSet presAssocID="{DE121394-0BCD-4266-874C-87025640D2CD}" presName="sibTrans" presStyleLbl="sibTrans2D1" presStyleIdx="4" presStyleCnt="5"/>
      <dgm:spPr/>
    </dgm:pt>
    <dgm:pt modelId="{08ADAB83-32CC-4C06-AB3E-A4A83C29C3D2}" type="pres">
      <dgm:prSet presAssocID="{DE121394-0BCD-4266-874C-87025640D2CD}" presName="connectorText" presStyleLbl="sibTrans2D1" presStyleIdx="4" presStyleCnt="5"/>
      <dgm:spPr/>
    </dgm:pt>
    <dgm:pt modelId="{341464F4-1179-4E55-B811-40FF40F369EA}" type="pres">
      <dgm:prSet presAssocID="{3D5E0B8D-6AC3-420F-A94E-8F3911F1CD9C}" presName="node" presStyleLbl="node1" presStyleIdx="5" presStyleCnt="6">
        <dgm:presLayoutVars>
          <dgm:bulletEnabled val="1"/>
        </dgm:presLayoutVars>
      </dgm:prSet>
      <dgm:spPr/>
    </dgm:pt>
  </dgm:ptLst>
  <dgm:cxnLst>
    <dgm:cxn modelId="{C8ADEB01-D695-4FC3-BB12-6751D1CF1177}" srcId="{95316FBF-B57F-4771-ADD3-92DBA9B9E589}" destId="{4ECF2A91-3B44-4FE9-9355-4BB53D98A9F9}" srcOrd="0" destOrd="0" parTransId="{C2B1200D-1CC1-4499-B39F-1B79CEB50E07}" sibTransId="{3F88ACDE-F602-4B4C-BECE-27B9A05FCA04}"/>
    <dgm:cxn modelId="{BCFFF406-D615-4064-B4DB-C865DA329C94}" srcId="{95316FBF-B57F-4771-ADD3-92DBA9B9E589}" destId="{3D5E0B8D-6AC3-420F-A94E-8F3911F1CD9C}" srcOrd="5" destOrd="0" parTransId="{76768377-B682-4834-906F-9A3614349795}" sibTransId="{C2C9E3E6-C013-469B-801E-59D6ABF94C26}"/>
    <dgm:cxn modelId="{10E7BE0B-A9C5-410A-B53B-F00DEC16C16A}" type="presOf" srcId="{BEB1A4D3-BC80-4F87-9264-6BDE1064D5C9}" destId="{B64E865B-F4B3-41C7-8624-461E185FC0AA}" srcOrd="0" destOrd="0" presId="urn:microsoft.com/office/officeart/2005/8/layout/process5"/>
    <dgm:cxn modelId="{6E524A0D-5B85-437B-A61C-1215ECDA4C23}" type="presOf" srcId="{24CBA5CE-F749-457A-B420-AAC045B737DD}" destId="{3A217928-9B95-466F-89C6-4C9DE4CD5BA4}" srcOrd="1" destOrd="0" presId="urn:microsoft.com/office/officeart/2005/8/layout/process5"/>
    <dgm:cxn modelId="{931C580F-DF1A-4805-A8C5-DBF9166A1B4D}" type="presOf" srcId="{5DCC9704-A0F0-4A0D-8479-311C43C78674}" destId="{2CD647AF-C174-4CD5-B2FC-24149EEF2631}" srcOrd="1" destOrd="0" presId="urn:microsoft.com/office/officeart/2005/8/layout/process5"/>
    <dgm:cxn modelId="{34D74213-4102-4869-B0B5-E5B333D85B37}" type="presOf" srcId="{45D7468B-A026-454F-BF65-116DAD8DF8CE}" destId="{3AF44AA1-1856-4686-9AB9-3F78F1830EC0}" srcOrd="0" destOrd="0" presId="urn:microsoft.com/office/officeart/2005/8/layout/process5"/>
    <dgm:cxn modelId="{457B051A-9AE7-4374-9545-D9A4BA97654E}" srcId="{95316FBF-B57F-4771-ADD3-92DBA9B9E589}" destId="{BEB1A4D3-BC80-4F87-9264-6BDE1064D5C9}" srcOrd="2" destOrd="0" parTransId="{4FBA9440-7E5B-4991-AB7F-A653D8B4BE26}" sibTransId="{5DCC9704-A0F0-4A0D-8479-311C43C78674}"/>
    <dgm:cxn modelId="{604D5532-1089-4E7C-9AB9-DE49AE1C15F3}" type="presOf" srcId="{4ECF2A91-3B44-4FE9-9355-4BB53D98A9F9}" destId="{261C3887-411B-403F-B294-1939900FDCE2}" srcOrd="0" destOrd="0" presId="urn:microsoft.com/office/officeart/2005/8/layout/process5"/>
    <dgm:cxn modelId="{1CD14236-4080-4F84-8034-E97226BBC80D}" type="presOf" srcId="{4BF6E4A8-DE42-41EC-A59B-0B485CA057E9}" destId="{E6200AC1-A7DF-47CC-A006-7441B5EAA517}" srcOrd="1" destOrd="0" presId="urn:microsoft.com/office/officeart/2005/8/layout/process5"/>
    <dgm:cxn modelId="{FFFB4F3E-54C5-4664-950C-6A686B5EFCC1}" type="presOf" srcId="{DE121394-0BCD-4266-874C-87025640D2CD}" destId="{0BAE2FF8-7193-41AA-84AA-257B9C902D31}" srcOrd="0" destOrd="0" presId="urn:microsoft.com/office/officeart/2005/8/layout/process5"/>
    <dgm:cxn modelId="{BA134242-5E82-48FA-A832-AD617570D133}" type="presOf" srcId="{4BF6E4A8-DE42-41EC-A59B-0B485CA057E9}" destId="{2B531D56-9C10-4AD4-88AB-CF8AD45B935E}" srcOrd="0" destOrd="0" presId="urn:microsoft.com/office/officeart/2005/8/layout/process5"/>
    <dgm:cxn modelId="{74DAAB8D-EC45-47DD-9080-856724C29C91}" type="presOf" srcId="{24CBA5CE-F749-457A-B420-AAC045B737DD}" destId="{8BC85D04-9D26-4B23-9EBF-817A78B10EC8}" srcOrd="0" destOrd="0" presId="urn:microsoft.com/office/officeart/2005/8/layout/process5"/>
    <dgm:cxn modelId="{F61B929C-6F13-49F1-9AE8-4CAFCD1EEE0D}" type="presOf" srcId="{FCD9A207-2B6F-49D2-8EE8-446BBBBD466E}" destId="{C37380CF-E3EF-4455-865E-11CFC65C3A0B}" srcOrd="0" destOrd="0" presId="urn:microsoft.com/office/officeart/2005/8/layout/process5"/>
    <dgm:cxn modelId="{49A5B3A6-A02C-4652-9EAE-B6D8F4FAB7D9}" type="presOf" srcId="{3F88ACDE-F602-4B4C-BECE-27B9A05FCA04}" destId="{630CA003-2400-40B6-BC6D-5F7B535A50FE}" srcOrd="1" destOrd="0" presId="urn:microsoft.com/office/officeart/2005/8/layout/process5"/>
    <dgm:cxn modelId="{93E831B6-FAA6-43D9-9F60-1269237713FA}" type="presOf" srcId="{DE121394-0BCD-4266-874C-87025640D2CD}" destId="{08ADAB83-32CC-4C06-AB3E-A4A83C29C3D2}" srcOrd="1" destOrd="0" presId="urn:microsoft.com/office/officeart/2005/8/layout/process5"/>
    <dgm:cxn modelId="{9E1A44B7-1E35-4E46-BE74-A97B68FDC50A}" type="presOf" srcId="{3F88ACDE-F602-4B4C-BECE-27B9A05FCA04}" destId="{5E4793E9-5E1D-493C-A809-FCFC8B22B0DD}" srcOrd="0" destOrd="0" presId="urn:microsoft.com/office/officeart/2005/8/layout/process5"/>
    <dgm:cxn modelId="{CCCC73BB-D9B6-44C3-A262-5EAB142A8513}" type="presOf" srcId="{3D5E0B8D-6AC3-420F-A94E-8F3911F1CD9C}" destId="{341464F4-1179-4E55-B811-40FF40F369EA}" srcOrd="0" destOrd="0" presId="urn:microsoft.com/office/officeart/2005/8/layout/process5"/>
    <dgm:cxn modelId="{B19F37BF-1762-47AE-A7CD-54183FC4F5CD}" srcId="{95316FBF-B57F-4771-ADD3-92DBA9B9E589}" destId="{10B0ADAA-AC23-400A-B42E-2BD302C7014A}" srcOrd="3" destOrd="0" parTransId="{9CCA1778-C5B7-48F1-BC18-CC27ED273BD2}" sibTransId="{4BF6E4A8-DE42-41EC-A59B-0B485CA057E9}"/>
    <dgm:cxn modelId="{A07687D2-92E3-4DBA-9FA1-04D43E778434}" srcId="{95316FBF-B57F-4771-ADD3-92DBA9B9E589}" destId="{45D7468B-A026-454F-BF65-116DAD8DF8CE}" srcOrd="1" destOrd="0" parTransId="{2EE3E504-8BC1-4728-948E-E4F71F25B60B}" sibTransId="{24CBA5CE-F749-457A-B420-AAC045B737DD}"/>
    <dgm:cxn modelId="{7D1400D6-9718-475C-8858-4AB10E3939BF}" srcId="{95316FBF-B57F-4771-ADD3-92DBA9B9E589}" destId="{FCD9A207-2B6F-49D2-8EE8-446BBBBD466E}" srcOrd="4" destOrd="0" parTransId="{B253C351-0077-43FB-9535-67BE19FF799C}" sibTransId="{DE121394-0BCD-4266-874C-87025640D2CD}"/>
    <dgm:cxn modelId="{48E7C6E8-C545-45FC-86D6-D6B58415759E}" type="presOf" srcId="{95316FBF-B57F-4771-ADD3-92DBA9B9E589}" destId="{FB06D816-8706-43A9-91EF-F450BE9CDE66}" srcOrd="0" destOrd="0" presId="urn:microsoft.com/office/officeart/2005/8/layout/process5"/>
    <dgm:cxn modelId="{EECC34F3-D27B-4DD6-A34E-4C9023460B40}" type="presOf" srcId="{5DCC9704-A0F0-4A0D-8479-311C43C78674}" destId="{C5B1C47B-E3DF-487B-86F5-3316D1621E14}" srcOrd="0" destOrd="0" presId="urn:microsoft.com/office/officeart/2005/8/layout/process5"/>
    <dgm:cxn modelId="{C80576F8-66B3-4593-B360-43DE1E6090D8}" type="presOf" srcId="{10B0ADAA-AC23-400A-B42E-2BD302C7014A}" destId="{49B77EDA-7652-4209-A901-1EB68A157B66}" srcOrd="0" destOrd="0" presId="urn:microsoft.com/office/officeart/2005/8/layout/process5"/>
    <dgm:cxn modelId="{D8CF38F1-9352-4B31-9C86-7FDED0A1F9DC}" type="presParOf" srcId="{FB06D816-8706-43A9-91EF-F450BE9CDE66}" destId="{261C3887-411B-403F-B294-1939900FDCE2}" srcOrd="0" destOrd="0" presId="urn:microsoft.com/office/officeart/2005/8/layout/process5"/>
    <dgm:cxn modelId="{8301B08F-F0FC-4945-A44B-681B7C5A2050}" type="presParOf" srcId="{FB06D816-8706-43A9-91EF-F450BE9CDE66}" destId="{5E4793E9-5E1D-493C-A809-FCFC8B22B0DD}" srcOrd="1" destOrd="0" presId="urn:microsoft.com/office/officeart/2005/8/layout/process5"/>
    <dgm:cxn modelId="{B290051E-0E9E-4EA7-B761-1BEE507A0750}" type="presParOf" srcId="{5E4793E9-5E1D-493C-A809-FCFC8B22B0DD}" destId="{630CA003-2400-40B6-BC6D-5F7B535A50FE}" srcOrd="0" destOrd="0" presId="urn:microsoft.com/office/officeart/2005/8/layout/process5"/>
    <dgm:cxn modelId="{500F622F-EF56-43B0-9AEE-3CF36856375D}" type="presParOf" srcId="{FB06D816-8706-43A9-91EF-F450BE9CDE66}" destId="{3AF44AA1-1856-4686-9AB9-3F78F1830EC0}" srcOrd="2" destOrd="0" presId="urn:microsoft.com/office/officeart/2005/8/layout/process5"/>
    <dgm:cxn modelId="{CA4945AA-D33B-46B3-B7F0-959BB85B6B61}" type="presParOf" srcId="{FB06D816-8706-43A9-91EF-F450BE9CDE66}" destId="{8BC85D04-9D26-4B23-9EBF-817A78B10EC8}" srcOrd="3" destOrd="0" presId="urn:microsoft.com/office/officeart/2005/8/layout/process5"/>
    <dgm:cxn modelId="{A1584A8B-D477-4CDB-8EAC-E83C30FE0048}" type="presParOf" srcId="{8BC85D04-9D26-4B23-9EBF-817A78B10EC8}" destId="{3A217928-9B95-466F-89C6-4C9DE4CD5BA4}" srcOrd="0" destOrd="0" presId="urn:microsoft.com/office/officeart/2005/8/layout/process5"/>
    <dgm:cxn modelId="{55336D24-7398-4BA9-B8D2-88973728A6A1}" type="presParOf" srcId="{FB06D816-8706-43A9-91EF-F450BE9CDE66}" destId="{B64E865B-F4B3-41C7-8624-461E185FC0AA}" srcOrd="4" destOrd="0" presId="urn:microsoft.com/office/officeart/2005/8/layout/process5"/>
    <dgm:cxn modelId="{B1F3B81A-99B3-48CF-B53D-18E88004E668}" type="presParOf" srcId="{FB06D816-8706-43A9-91EF-F450BE9CDE66}" destId="{C5B1C47B-E3DF-487B-86F5-3316D1621E14}" srcOrd="5" destOrd="0" presId="urn:microsoft.com/office/officeart/2005/8/layout/process5"/>
    <dgm:cxn modelId="{796C6024-681C-464A-A2A6-255817F0C66B}" type="presParOf" srcId="{C5B1C47B-E3DF-487B-86F5-3316D1621E14}" destId="{2CD647AF-C174-4CD5-B2FC-24149EEF2631}" srcOrd="0" destOrd="0" presId="urn:microsoft.com/office/officeart/2005/8/layout/process5"/>
    <dgm:cxn modelId="{663B2193-5CB3-4B28-9577-953BAF658E4E}" type="presParOf" srcId="{FB06D816-8706-43A9-91EF-F450BE9CDE66}" destId="{49B77EDA-7652-4209-A901-1EB68A157B66}" srcOrd="6" destOrd="0" presId="urn:microsoft.com/office/officeart/2005/8/layout/process5"/>
    <dgm:cxn modelId="{9D5B0912-C00B-4F3A-B3D1-8486F8B40F1D}" type="presParOf" srcId="{FB06D816-8706-43A9-91EF-F450BE9CDE66}" destId="{2B531D56-9C10-4AD4-88AB-CF8AD45B935E}" srcOrd="7" destOrd="0" presId="urn:microsoft.com/office/officeart/2005/8/layout/process5"/>
    <dgm:cxn modelId="{013DEC54-20AF-47D3-B1F6-3A5234A234BD}" type="presParOf" srcId="{2B531D56-9C10-4AD4-88AB-CF8AD45B935E}" destId="{E6200AC1-A7DF-47CC-A006-7441B5EAA517}" srcOrd="0" destOrd="0" presId="urn:microsoft.com/office/officeart/2005/8/layout/process5"/>
    <dgm:cxn modelId="{FAF35757-6F19-45F0-9F15-B3B9D8C9C857}" type="presParOf" srcId="{FB06D816-8706-43A9-91EF-F450BE9CDE66}" destId="{C37380CF-E3EF-4455-865E-11CFC65C3A0B}" srcOrd="8" destOrd="0" presId="urn:microsoft.com/office/officeart/2005/8/layout/process5"/>
    <dgm:cxn modelId="{5E0C9FCF-075E-40B0-B930-F70571989215}" type="presParOf" srcId="{FB06D816-8706-43A9-91EF-F450BE9CDE66}" destId="{0BAE2FF8-7193-41AA-84AA-257B9C902D31}" srcOrd="9" destOrd="0" presId="urn:microsoft.com/office/officeart/2005/8/layout/process5"/>
    <dgm:cxn modelId="{EABB001E-073B-4A09-9095-547D3B6AD0A1}" type="presParOf" srcId="{0BAE2FF8-7193-41AA-84AA-257B9C902D31}" destId="{08ADAB83-32CC-4C06-AB3E-A4A83C29C3D2}" srcOrd="0" destOrd="0" presId="urn:microsoft.com/office/officeart/2005/8/layout/process5"/>
    <dgm:cxn modelId="{94547C97-6057-405E-A4B3-A54E12E62400}" type="presParOf" srcId="{FB06D816-8706-43A9-91EF-F450BE9CDE66}" destId="{341464F4-1179-4E55-B811-40FF40F369EA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C3887-411B-403F-B294-1939900FDCE2}">
      <dsp:nvSpPr>
        <dsp:cNvPr id="0" name=""/>
        <dsp:cNvSpPr/>
      </dsp:nvSpPr>
      <dsp:spPr>
        <a:xfrm>
          <a:off x="9242" y="171330"/>
          <a:ext cx="2762398" cy="1657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ts val="26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US" sz="2000" b="1" kern="1200">
              <a:latin typeface="Arial" panose="020B0604020202020204"/>
              <a:ea typeface="+mn-ea"/>
              <a:cs typeface="+mn-cs"/>
            </a:rPr>
            <a:t>September 2023</a:t>
          </a:r>
        </a:p>
        <a:p>
          <a:pPr marL="0" lvl="0" indent="0" algn="ctr" defTabSz="889000">
            <a:lnSpc>
              <a:spcPts val="26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US" sz="2000" kern="1200">
              <a:latin typeface="Arial" panose="020B0604020202020204"/>
              <a:ea typeface="+mn-ea"/>
              <a:cs typeface="+mn-cs"/>
            </a:rPr>
            <a:t>IESBA Discussion and First Read</a:t>
          </a:r>
        </a:p>
      </dsp:txBody>
      <dsp:txXfrm>
        <a:off x="57787" y="219875"/>
        <a:ext cx="2665308" cy="1560349"/>
      </dsp:txXfrm>
    </dsp:sp>
    <dsp:sp modelId="{5E4793E9-5E1D-493C-A809-FCFC8B22B0DD}">
      <dsp:nvSpPr>
        <dsp:cNvPr id="0" name=""/>
        <dsp:cNvSpPr/>
      </dsp:nvSpPr>
      <dsp:spPr>
        <a:xfrm>
          <a:off x="3014732" y="657513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>
        <a:off x="3014732" y="794528"/>
        <a:ext cx="409940" cy="411044"/>
      </dsp:txXfrm>
    </dsp:sp>
    <dsp:sp modelId="{3AF44AA1-1856-4686-9AB9-3F78F1830EC0}">
      <dsp:nvSpPr>
        <dsp:cNvPr id="0" name=""/>
        <dsp:cNvSpPr/>
      </dsp:nvSpPr>
      <dsp:spPr>
        <a:xfrm>
          <a:off x="3876600" y="171330"/>
          <a:ext cx="2762398" cy="1657439"/>
        </a:xfrm>
        <a:prstGeom prst="roundRect">
          <a:avLst>
            <a:gd name="adj" fmla="val 10000"/>
          </a:avLst>
        </a:prstGeom>
        <a:solidFill>
          <a:schemeClr val="accent5">
            <a:hueOff val="2297002"/>
            <a:satOff val="1015"/>
            <a:lumOff val="-623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+mj-lt"/>
            </a:rPr>
            <a:t>Q4 2023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+mj-lt"/>
            </a:rPr>
            <a:t>Outreaches and Finalizing Draft Standards</a:t>
          </a:r>
        </a:p>
      </dsp:txBody>
      <dsp:txXfrm>
        <a:off x="3925145" y="219875"/>
        <a:ext cx="2665308" cy="1560349"/>
      </dsp:txXfrm>
    </dsp:sp>
    <dsp:sp modelId="{8BC85D04-9D26-4B23-9EBF-817A78B10EC8}">
      <dsp:nvSpPr>
        <dsp:cNvPr id="0" name=""/>
        <dsp:cNvSpPr/>
      </dsp:nvSpPr>
      <dsp:spPr>
        <a:xfrm>
          <a:off x="6882090" y="657513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2871253"/>
            <a:satOff val="1269"/>
            <a:lumOff val="-779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>
        <a:off x="6882090" y="794528"/>
        <a:ext cx="409940" cy="411044"/>
      </dsp:txXfrm>
    </dsp:sp>
    <dsp:sp modelId="{B64E865B-F4B3-41C7-8624-461E185FC0AA}">
      <dsp:nvSpPr>
        <dsp:cNvPr id="0" name=""/>
        <dsp:cNvSpPr/>
      </dsp:nvSpPr>
      <dsp:spPr>
        <a:xfrm>
          <a:off x="7743958" y="171330"/>
          <a:ext cx="2762398" cy="1657439"/>
        </a:xfrm>
        <a:prstGeom prst="roundRect">
          <a:avLst>
            <a:gd name="adj" fmla="val 10000"/>
          </a:avLst>
        </a:prstGeom>
        <a:solidFill>
          <a:schemeClr val="accent5">
            <a:hueOff val="4594005"/>
            <a:satOff val="2031"/>
            <a:lumOff val="-12470"/>
            <a:alphaOff val="0"/>
          </a:schemeClr>
        </a:solidFill>
        <a:ln w="381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FFC000"/>
              </a:solidFill>
              <a:latin typeface="+mj-lt"/>
            </a:rPr>
            <a:t>December 2023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US" sz="2000" b="0" kern="1200">
              <a:latin typeface="+mj-lt"/>
            </a:rPr>
            <a:t>Second Read and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US" sz="2000" b="0" kern="1200">
              <a:latin typeface="+mj-lt"/>
            </a:rPr>
            <a:t>Approval of ED</a:t>
          </a:r>
        </a:p>
      </dsp:txBody>
      <dsp:txXfrm>
        <a:off x="7792503" y="219875"/>
        <a:ext cx="2665308" cy="1560349"/>
      </dsp:txXfrm>
    </dsp:sp>
    <dsp:sp modelId="{C5B1C47B-E3DF-487B-86F5-3316D1621E14}">
      <dsp:nvSpPr>
        <dsp:cNvPr id="0" name=""/>
        <dsp:cNvSpPr/>
      </dsp:nvSpPr>
      <dsp:spPr>
        <a:xfrm rot="5400000">
          <a:off x="8832344" y="2022138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5742506"/>
            <a:satOff val="2538"/>
            <a:lumOff val="-1558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 rot="-5400000">
        <a:off x="8919636" y="2071861"/>
        <a:ext cx="411044" cy="409940"/>
      </dsp:txXfrm>
    </dsp:sp>
    <dsp:sp modelId="{49B77EDA-7652-4209-A901-1EB68A157B66}">
      <dsp:nvSpPr>
        <dsp:cNvPr id="0" name=""/>
        <dsp:cNvSpPr/>
      </dsp:nvSpPr>
      <dsp:spPr>
        <a:xfrm>
          <a:off x="7743958" y="2933729"/>
          <a:ext cx="2762398" cy="1657439"/>
        </a:xfrm>
        <a:prstGeom prst="roundRect">
          <a:avLst>
            <a:gd name="adj" fmla="val 10000"/>
          </a:avLst>
        </a:prstGeom>
        <a:solidFill>
          <a:schemeClr val="accent5">
            <a:hueOff val="6891008"/>
            <a:satOff val="3046"/>
            <a:lumOff val="-18706"/>
            <a:alphaOff val="0"/>
          </a:schemeClr>
        </a:solidFill>
        <a:ln w="571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Arial" panose="020B0604020202020204"/>
              <a:ea typeface="+mn-ea"/>
              <a:cs typeface="+mn-cs"/>
            </a:rPr>
            <a:t>Q1 &amp; Q2 2023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bg1"/>
              </a:solidFill>
              <a:latin typeface="Arial" panose="020B0604020202020204"/>
              <a:ea typeface="+mn-ea"/>
              <a:cs typeface="+mn-cs"/>
            </a:rPr>
            <a:t>Public Consultation and outreach</a:t>
          </a:r>
        </a:p>
      </dsp:txBody>
      <dsp:txXfrm>
        <a:off x="7792503" y="2982274"/>
        <a:ext cx="2665308" cy="1560349"/>
      </dsp:txXfrm>
    </dsp:sp>
    <dsp:sp modelId="{2B531D56-9C10-4AD4-88AB-CF8AD45B935E}">
      <dsp:nvSpPr>
        <dsp:cNvPr id="0" name=""/>
        <dsp:cNvSpPr/>
      </dsp:nvSpPr>
      <dsp:spPr>
        <a:xfrm rot="10800000">
          <a:off x="6915239" y="341991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8613759"/>
            <a:satOff val="3808"/>
            <a:lumOff val="-2338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 rot="10800000">
        <a:off x="7090927" y="3556926"/>
        <a:ext cx="409940" cy="411044"/>
      </dsp:txXfrm>
    </dsp:sp>
    <dsp:sp modelId="{C37380CF-E3EF-4455-865E-11CFC65C3A0B}">
      <dsp:nvSpPr>
        <dsp:cNvPr id="0" name=""/>
        <dsp:cNvSpPr/>
      </dsp:nvSpPr>
      <dsp:spPr>
        <a:xfrm>
          <a:off x="3876600" y="2933729"/>
          <a:ext cx="2762398" cy="1657439"/>
        </a:xfrm>
        <a:prstGeom prst="roundRect">
          <a:avLst>
            <a:gd name="adj" fmla="val 10000"/>
          </a:avLst>
        </a:prstGeom>
        <a:solidFill>
          <a:schemeClr val="accent5">
            <a:hueOff val="9188010"/>
            <a:satOff val="4062"/>
            <a:lumOff val="-24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Arial" panose="020B0604020202020204"/>
              <a:ea typeface="+mn-ea"/>
              <a:cs typeface="+mn-cs"/>
            </a:rPr>
            <a:t>September 2024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latin typeface="Arial" panose="020B0604020202020204"/>
              <a:ea typeface="+mn-ea"/>
              <a:cs typeface="+mn-cs"/>
            </a:rPr>
            <a:t>Full Review of Comments on ED</a:t>
          </a:r>
        </a:p>
      </dsp:txBody>
      <dsp:txXfrm>
        <a:off x="3925145" y="2982274"/>
        <a:ext cx="2665308" cy="1560349"/>
      </dsp:txXfrm>
    </dsp:sp>
    <dsp:sp modelId="{0BAE2FF8-7193-41AA-84AA-257B9C902D31}">
      <dsp:nvSpPr>
        <dsp:cNvPr id="0" name=""/>
        <dsp:cNvSpPr/>
      </dsp:nvSpPr>
      <dsp:spPr>
        <a:xfrm rot="10800000">
          <a:off x="3047880" y="341991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1485012"/>
            <a:satOff val="5077"/>
            <a:lumOff val="-311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 rot="10800000">
        <a:off x="3223568" y="3556926"/>
        <a:ext cx="409940" cy="411044"/>
      </dsp:txXfrm>
    </dsp:sp>
    <dsp:sp modelId="{341464F4-1179-4E55-B811-40FF40F369EA}">
      <dsp:nvSpPr>
        <dsp:cNvPr id="0" name=""/>
        <dsp:cNvSpPr/>
      </dsp:nvSpPr>
      <dsp:spPr>
        <a:xfrm>
          <a:off x="9242" y="2933729"/>
          <a:ext cx="2762398" cy="1657439"/>
        </a:xfrm>
        <a:prstGeom prst="roundRect">
          <a:avLst>
            <a:gd name="adj" fmla="val 10000"/>
          </a:avLst>
        </a:prstGeom>
        <a:solidFill>
          <a:schemeClr val="accent5">
            <a:hueOff val="11485012"/>
            <a:satOff val="5077"/>
            <a:lumOff val="-31176"/>
            <a:alphaOff val="0"/>
          </a:schemeClr>
        </a:solidFill>
        <a:ln w="28575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FFC000"/>
              </a:solidFill>
              <a:latin typeface="Arial" panose="020B0604020202020204"/>
              <a:ea typeface="+mn-ea"/>
              <a:cs typeface="+mn-cs"/>
            </a:rPr>
            <a:t>December 2024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Arial" panose="020B0604020202020204"/>
              <a:ea typeface="+mn-ea"/>
              <a:cs typeface="+mn-cs"/>
            </a:rPr>
            <a:t>Approval of Standards</a:t>
          </a:r>
        </a:p>
      </dsp:txBody>
      <dsp:txXfrm>
        <a:off x="57787" y="2982274"/>
        <a:ext cx="2665308" cy="15603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175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2310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478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656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2321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6546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659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53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8693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77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9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8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hicsboard.org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hicsboard.org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jpe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jpe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jpe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jpe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jpe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jpe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6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9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8.pn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jpe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jpe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jpe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jpe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jpe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6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9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8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.jpe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jpeg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8/31/2023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09683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598615"/>
            <a:ext cx="12192000" cy="5266944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98615"/>
            <a:ext cx="8839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9600" y="1865315"/>
            <a:ext cx="6197600" cy="990600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689600" y="3313113"/>
            <a:ext cx="4080933" cy="1752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14" y="512251"/>
            <a:ext cx="2742556" cy="80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3500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35801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5559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8771"/>
            <a:ext cx="7721600" cy="641349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799166"/>
            <a:ext cx="6815667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9" y="1799169"/>
            <a:ext cx="4112684" cy="4093632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86859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9" y="4406903"/>
            <a:ext cx="10818284" cy="1362076"/>
          </a:xfrm>
        </p:spPr>
        <p:txBody>
          <a:bodyPr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9" y="2906713"/>
            <a:ext cx="10818284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31916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99168"/>
            <a:ext cx="5486400" cy="4093633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99168"/>
            <a:ext cx="5486400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2831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845950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7004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8000" y="1799168"/>
            <a:ext cx="11277600" cy="4093633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510715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76" y="2216566"/>
            <a:ext cx="3503048" cy="1022788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6" name="TextBox 5"/>
          <p:cNvSpPr txBox="1"/>
          <p:nvPr userDrawn="1"/>
        </p:nvSpPr>
        <p:spPr>
          <a:xfrm>
            <a:off x="2953425" y="3659416"/>
            <a:ext cx="6285151" cy="9952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5867" kern="30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545104" y="5105401"/>
            <a:ext cx="304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chemeClr val="tx2">
                    <a:lumMod val="65000"/>
                    <a:lumOff val="35000"/>
                  </a:schemeClr>
                </a:solidFill>
                <a:hlinkClick r:id="rId3"/>
              </a:rPr>
              <a:t>www.ethicsboard.org</a:t>
            </a:r>
            <a:endParaRPr lang="en-US" sz="240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311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808080"/>
                </a:solidFill>
              </a:defRPr>
            </a:lvl1pPr>
            <a:lvl2pPr>
              <a:defRPr>
                <a:solidFill>
                  <a:srgbClr val="808080"/>
                </a:solidFill>
              </a:defRPr>
            </a:lvl2pPr>
            <a:lvl3pPr>
              <a:defRPr>
                <a:solidFill>
                  <a:srgbClr val="808080"/>
                </a:solidFill>
              </a:defRPr>
            </a:lvl3pPr>
            <a:lvl4pPr marL="857187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182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05136" y="6511062"/>
            <a:ext cx="3677264" cy="304412"/>
          </a:xfrm>
          <a:prstGeom prst="rect">
            <a:avLst/>
          </a:prstGeom>
        </p:spPr>
        <p:txBody>
          <a:bodyPr/>
          <a:lstStyle>
            <a:lvl1pPr marL="0" marR="0" indent="0" algn="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808080"/>
                </a:solidFill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r>
              <a:rPr lang="en-US">
                <a:latin typeface="Arial" panose="020B0604020202020204" pitchFamily="34" charset="0"/>
                <a:cs typeface="MS PGothic" charset="0"/>
              </a:rPr>
              <a:t>  |  Confidential and Proprietary Information</a:t>
            </a:r>
          </a:p>
        </p:txBody>
      </p:sp>
    </p:spTree>
    <p:extLst>
      <p:ext uri="{BB962C8B-B14F-4D97-AF65-F5344CB8AC3E}">
        <p14:creationId xmlns:p14="http://schemas.microsoft.com/office/powerpoint/2010/main" val="38892632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598615"/>
            <a:ext cx="12192000" cy="5266944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98615"/>
            <a:ext cx="8839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9600" y="1865315"/>
            <a:ext cx="6197600" cy="990600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689600" y="3313113"/>
            <a:ext cx="4080933" cy="1752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14" y="512251"/>
            <a:ext cx="2742556" cy="80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601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04410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9396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8771"/>
            <a:ext cx="7721600" cy="641349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799166"/>
            <a:ext cx="6815667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9" y="1799169"/>
            <a:ext cx="4112684" cy="4093632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85633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9" y="4406903"/>
            <a:ext cx="10818284" cy="1362076"/>
          </a:xfrm>
        </p:spPr>
        <p:txBody>
          <a:bodyPr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9" y="2906713"/>
            <a:ext cx="10818284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13444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99168"/>
            <a:ext cx="5486400" cy="4093633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99168"/>
            <a:ext cx="5486400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611262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740086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00801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8000" y="1799168"/>
            <a:ext cx="11277600" cy="4093633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08220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76" y="2216566"/>
            <a:ext cx="3503048" cy="1022788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6" name="TextBox 5"/>
          <p:cNvSpPr txBox="1"/>
          <p:nvPr userDrawn="1"/>
        </p:nvSpPr>
        <p:spPr>
          <a:xfrm>
            <a:off x="2953425" y="3659416"/>
            <a:ext cx="6285151" cy="9952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5867" kern="30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545104" y="5105401"/>
            <a:ext cx="304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chemeClr val="tx2">
                    <a:lumMod val="65000"/>
                    <a:lumOff val="35000"/>
                  </a:schemeClr>
                </a:solidFill>
                <a:hlinkClick r:id="rId3"/>
              </a:rPr>
              <a:t>www.ethicsboard.org</a:t>
            </a:r>
            <a:endParaRPr lang="en-US" sz="240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5394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808080"/>
                </a:solidFill>
              </a:defRPr>
            </a:lvl1pPr>
            <a:lvl2pPr>
              <a:defRPr>
                <a:solidFill>
                  <a:srgbClr val="808080"/>
                </a:solidFill>
              </a:defRPr>
            </a:lvl2pPr>
            <a:lvl3pPr>
              <a:defRPr>
                <a:solidFill>
                  <a:srgbClr val="808080"/>
                </a:solidFill>
              </a:defRPr>
            </a:lvl3pPr>
            <a:lvl4pPr marL="857187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182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05136" y="6511062"/>
            <a:ext cx="3677264" cy="304412"/>
          </a:xfrm>
          <a:prstGeom prst="rect">
            <a:avLst/>
          </a:prstGeom>
        </p:spPr>
        <p:txBody>
          <a:bodyPr/>
          <a:lstStyle>
            <a:lvl1pPr marL="0" marR="0" indent="0" algn="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808080"/>
                </a:solidFill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r>
              <a:rPr lang="en-US">
                <a:latin typeface="Arial" panose="020B0604020202020204" pitchFamily="34" charset="0"/>
                <a:cs typeface="MS PGothic" charset="0"/>
              </a:rPr>
              <a:t>  |  Confidential and Proprietary Information</a:t>
            </a:r>
          </a:p>
        </p:txBody>
      </p:sp>
    </p:spTree>
    <p:extLst>
      <p:ext uri="{BB962C8B-B14F-4D97-AF65-F5344CB8AC3E}">
        <p14:creationId xmlns:p14="http://schemas.microsoft.com/office/powerpoint/2010/main" val="3451145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457200"/>
            <a:ext cx="10058400" cy="533400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0"/>
          </p:nvPr>
        </p:nvSpPr>
        <p:spPr>
          <a:xfrm>
            <a:off x="508000" y="1524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08016" y="6511061"/>
            <a:ext cx="2774384" cy="3044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808080"/>
                </a:solidFill>
                <a:latin typeface="Arial Narrow"/>
                <a:cs typeface="Arial Narrow"/>
              </a:defRPr>
            </a:lvl1pPr>
          </a:lstStyle>
          <a:p>
            <a:pPr algn="r"/>
            <a:r>
              <a:rPr lang="en-US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7471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4187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6390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925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3980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AEA1E0-879C-46F0-A4B9-F041627F04B1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3C8CD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8/31/2023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3C8CD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3C8CD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3C8CD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7358153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42E19-5335-2040-8BF7-8D8168CAE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8A7925-E8F3-4245-A7FC-B4EDAA100206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8/31/2023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676D7D-0979-E644-AB8A-9F3FE8D82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71763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CBD358-545A-467C-8A0D-5FDC2C0D041D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8/31/2023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t> Page </a:t>
            </a: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F9844F4C-A302-4585-9BFC-0A1B629979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5815506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2D1E1D-43E7-4875-A0AB-47042407436A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8/31/2023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1DAF78-0889-E943-9EF8-BDCE81E6BD9D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6157B8A-1104-BA4E-8B0D-625CE9F520F3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12ACAC3-1E8B-7D41-ABC8-D8637ED82467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98CC1B-9F26-1E47-8736-42F8116E3F63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317CD993-A3A6-7B4A-9F25-62A5516F9B5E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12" name="Picture 11" descr="Text, letter&#10;&#10;Description automatically generated">
            <a:extLst>
              <a:ext uri="{FF2B5EF4-FFF2-40B4-BE49-F238E27FC236}">
                <a16:creationId xmlns:a16="http://schemas.microsoft.com/office/drawing/2014/main" id="{B9CBBBA0-426B-462F-82F9-24E613EECA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3891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D4FA7F-4D84-420D-A3AB-22D063B6BC5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8/31/2023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1E5C21E-B755-44C7-8014-40EDF31C0B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06494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954196-F31D-45EB-B7D5-C577E694823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8/31/2023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AB26960-3000-43D9-A257-53C955602B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2515001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0686074-F95E-114E-8109-C6DCCA6C3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611CC3-EE33-4836-98FC-C943869CC89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8/31/2023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D11A3-E810-D24B-AE52-D1291F84FA3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8/31/2023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id="{FD35E655-3090-2841-B3D1-F64FB1D19728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E4308049-2E89-4B73-9615-8EE23CDFA5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31600521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5AE2DC-49E4-40DE-9BBC-580115598976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8/31/2023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7963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55084-B8E4-4D6C-83C3-5EC201A3371D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8/31/2023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A9E3F5C-88CE-4B5A-89FC-CBB7E1967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33198673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 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kumimoji="0" lang="en-CA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		                  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				</a:t>
              </a: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    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kumimoji="0" lang="en-CA" sz="1600" b="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Product Sans Light" panose="020B0303030502040203" pitchFamily="34" charset="0"/>
                <a:ea typeface="+mn-ea"/>
                <a:cs typeface="+mn-cs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6730245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148540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218542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3DAD0-5F6F-47DA-A010-1C4A30C88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8EFA6E-A768-42A8-B2C3-F100D8260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46640-E89E-47CE-984D-0C0ECF7CF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77A8F-F167-4C43-AEE7-45067080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1DA754-ED79-4909-833D-55BF9A5D8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6580AB-5C3C-4B4F-8E2A-8B7A0A8CE6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63716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BABB6-DD2D-1095-F7C1-38556E8991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C97035-33F8-73AC-349A-6576E68D3B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59626-725F-A496-E8F6-935F0055F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4EF15E-EA83-4EB7-A34C-7777C103DE1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8/31/2023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428DA-640F-8D4B-1F92-F0FDA8806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404F8-61E0-1915-E96D-B65E7C992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793E06-DBA1-4551-8022-156FBAD2D9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89436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00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9629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861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06520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97490730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98409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4336229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756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64501815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2712423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8/31/2023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09600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05-24-2021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8881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05-24-2021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36112971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283916568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9CAD8-6CEF-12FF-94D7-0EB532132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2CA71D-95D6-0EC1-EB2C-7F1C871318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957896-4808-E06A-4D62-69C86AAA3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6528C-23BC-60BE-501C-5B1B2F1BC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0A9F99-E8AE-89A7-01AC-697111561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61582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26BB2-B2BD-ACF4-0F38-3E6882820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DFABAB-F5A9-267D-4DAA-199F0F130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A3F7DE-B2DE-35B1-1C1D-9BB269CC2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DDE53-112B-FF20-34E3-1D8276999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0ADAA9-7686-1E22-EB73-2F21CB800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547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147C0-C2C0-88DC-ACBB-00E87A5D0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DFF4C6-8174-1507-8C0F-198049843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D4E594-A354-1BD0-CAEA-D95D4EB37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BD471F-351A-DFBB-52EA-84FEAEF56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53F2B-FB01-C74D-2BF7-6E0AE33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65282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B7F27-FF08-ACFF-2645-E02D1DFF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A2EEE-7F70-23C3-6861-94D9DE0449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DCFC11-87B4-C823-BD20-0033C051A4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DAF98-E9C2-78B2-D6D7-98BA98FA3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A736AE-BA51-57DA-E8FD-6B4940CA0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85C534-0FD1-C5B7-09F3-A4548E609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9548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8C5AC-9DA5-A89B-CB91-2F4E4AD3B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5B9F83-70C7-12F1-7409-FFD622FE8E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D16E8A-0E02-B5E6-69F3-F2291085E3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4C10AB-C26C-47EC-1CFE-772368D5D3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59A5C7-9C3F-7B5D-A203-B971C3EF88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673604-EBA2-C86F-90B4-47CAE7854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D42E86-3225-0FF7-4F00-957492A66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626DB7-85F3-D728-47ED-E32369D07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25858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D210A-8467-155B-C6A8-01FB9B5D1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A1158C-4465-5272-5A57-F37C9F5F0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0C4345-19B8-CB49-969C-6DE1AE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7126DA-B0E8-EE09-F241-D4C3ACCC2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1407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25CEDC-A199-63FE-9161-3BF51324B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611894-8803-6F6E-9D62-B538B4926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829B-E278-81BB-154E-9A59E82D4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318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2BA5E-7390-0F01-2780-446F3F50E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EF192-C325-A9C7-047C-C6331E843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F5729A-B35C-7F95-E4E1-06F44FFA4E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AC30BA-E87E-AD55-A029-89FBF88C2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B01703-4551-0B19-D8DA-DBC5E0D84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FB9D8E-FC3E-1260-D35B-87E3864D6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6380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D392A-C9E9-A4FE-D27C-3FFA4EF64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15C55C-4F48-97F5-B81A-26CF1168B2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1C2CB0-6C39-C95F-BC94-D422C2A159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BAC64E-7A59-1FEF-BEC1-CAA7FD92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71969-3A4F-23AA-8483-708447D55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F5EAA5-200E-4E8A-135F-BE1D18175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28313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51F2E-8DFE-E049-BBA6-AC4D24184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AFA279-6E69-9100-FA2C-2BE176F11B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A65C3-99A9-C824-D053-A0A6E6CA0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095B6-85D4-B206-9B70-E8013603F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750197-51A1-5C3B-9A11-810A7DC00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94463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CEC43D-4030-6CD1-16FB-27DA1B1CE3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F9BC3B-87BB-493F-F141-8E3A531ECA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3427D-F841-01BB-39E9-0E5A46DF1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5F40F4-3F0F-15B1-D668-5E10998E8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9EDC8B-6C24-1AC2-CA6C-E23D70AB5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77526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9297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_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57BBFAF2-A1C6-694A-B7AD-6541683E25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86266"/>
            <a:ext cx="9144000" cy="623697"/>
          </a:xfrm>
        </p:spPr>
        <p:txBody>
          <a:bodyPr lIns="90000" anchor="b">
            <a:spAutoFit/>
          </a:bodyPr>
          <a:lstStyle>
            <a:lvl1pPr algn="ctr">
              <a:defRPr sz="3733" b="1" i="0"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33965"/>
          </a:xfrm>
        </p:spPr>
        <p:txBody>
          <a:bodyPr>
            <a:spAutoFit/>
          </a:bodyPr>
          <a:lstStyle>
            <a:lvl1pPr marL="0" indent="0" algn="ctr">
              <a:buNone/>
              <a:defRPr sz="2400" b="0" i="0">
                <a:latin typeface="Meiryo" panose="020B0604030504040204" pitchFamily="34" charset="-128"/>
                <a:ea typeface="Meiryo" panose="020B0604030504040204" pitchFamily="34" charset="-128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5AA484C-B4DF-2B42-9D19-0BF60E64885C}"/>
              </a:ext>
            </a:extLst>
          </p:cNvPr>
          <p:cNvSpPr/>
          <p:nvPr userDrawn="1"/>
        </p:nvSpPr>
        <p:spPr>
          <a:xfrm>
            <a:off x="6885411" y="6394222"/>
            <a:ext cx="4473323" cy="431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4E33E2FB-4F7B-D24B-A52B-24ED26EC2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54880" y="4857055"/>
            <a:ext cx="2682240" cy="18669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39548" y="4357884"/>
            <a:ext cx="1112904" cy="365125"/>
          </a:xfrm>
        </p:spPr>
        <p:txBody>
          <a:bodyPr/>
          <a:lstStyle/>
          <a:p>
            <a:fld id="{B2CAF755-3622-5145-B865-9336ED416DE5}" type="datetime1">
              <a:rPr kumimoji="1" lang="ja-JP" altLang="en-US" smtClean="0"/>
              <a:t>2023/8/31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209669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_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193D9F1-48C1-9C4A-97AD-2D915677BB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D5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604E9E8-D3A5-EF49-9C15-09D498D8A3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86266"/>
            <a:ext cx="9144000" cy="623697"/>
          </a:xfrm>
        </p:spPr>
        <p:txBody>
          <a:bodyPr lIns="90000" anchor="b">
            <a:spAutoFit/>
          </a:bodyPr>
          <a:lstStyle>
            <a:lvl1pPr algn="ctr">
              <a:defRPr sz="3733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33965"/>
          </a:xfrm>
        </p:spPr>
        <p:txBody>
          <a:bodyPr>
            <a:sp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39548" y="4357884"/>
            <a:ext cx="1112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0BB8762-7F01-CD4E-9DD1-5A11F56DA7A6}" type="datetime1">
              <a:rPr kumimoji="1" lang="ja-JP" altLang="en-US" smtClean="0"/>
              <a:t>2023/8/31</a:t>
            </a:fld>
            <a:endParaRPr kumimoji="1" lang="ja-JP" altLang="en-US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4E33E2FB-4F7B-D24B-A52B-24ED26EC2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5017770" y="5119944"/>
            <a:ext cx="2156460" cy="134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91641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A4E7723-574E-9041-BC70-8DF4FA3F846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43B8F81-C01F-7B48-81DA-17176A102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0" y="2883869"/>
            <a:ext cx="9144000" cy="623697"/>
          </a:xfrm>
        </p:spPr>
        <p:txBody>
          <a:bodyPr anchor="b">
            <a:spAutoFit/>
          </a:bodyPr>
          <a:lstStyle>
            <a:lvl1pPr algn="ctr">
              <a:defRPr sz="3733"/>
            </a:lvl1pPr>
          </a:lstStyle>
          <a:p>
            <a:r>
              <a:rPr lang="ja-JP" altLang="en-US"/>
              <a:t>セクションタイトルの書式設定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3595082"/>
            <a:ext cx="9144000" cy="433965"/>
          </a:xfrm>
        </p:spPr>
        <p:txBody>
          <a:bodyPr anchor="t">
            <a:sp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8F7B0-D872-8A46-89F4-F8E19EDE4B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2111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92000"/>
            <a:ext cx="11520000" cy="864000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221996"/>
            <a:ext cx="11520000" cy="5088000"/>
          </a:xfrm>
        </p:spPr>
        <p:txBody>
          <a:bodyPr/>
          <a:lstStyle>
            <a:lvl4pPr>
              <a:buClr>
                <a:srgbClr val="7D55C7"/>
              </a:buClr>
              <a:defRPr/>
            </a:lvl4pPr>
            <a:lvl5pPr>
              <a:buClr>
                <a:srgbClr val="7D55C7"/>
              </a:buClr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EC820-C9AD-2D44-91CD-2C4409C00717}" type="datetime1">
              <a:rPr kumimoji="1" lang="ja-JP" altLang="en-US" smtClean="0"/>
              <a:t>2023/8/31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タイトルサンプル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8F7B0-D872-8A46-89F4-F8E19EDE4B0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7F6D3D7A-6F29-5840-9339-BF1604183FF6}"/>
              </a:ext>
            </a:extLst>
          </p:cNvPr>
          <p:cNvCxnSpPr/>
          <p:nvPr userDrawn="1"/>
        </p:nvCxnSpPr>
        <p:spPr>
          <a:xfrm>
            <a:off x="336000" y="1056000"/>
            <a:ext cx="11520000" cy="0"/>
          </a:xfrm>
          <a:prstGeom prst="line">
            <a:avLst/>
          </a:prstGeom>
          <a:ln w="19050">
            <a:solidFill>
              <a:srgbClr val="7D55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8AF9C534-3178-E544-A068-5BD1170BF045}"/>
              </a:ext>
            </a:extLst>
          </p:cNvPr>
          <p:cNvCxnSpPr/>
          <p:nvPr userDrawn="1"/>
        </p:nvCxnSpPr>
        <p:spPr>
          <a:xfrm>
            <a:off x="336000" y="6475993"/>
            <a:ext cx="11520000" cy="0"/>
          </a:xfrm>
          <a:prstGeom prst="line">
            <a:avLst/>
          </a:prstGeom>
          <a:ln w="19050">
            <a:solidFill>
              <a:srgbClr val="7D55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99280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6000" y="1221599"/>
            <a:ext cx="5683800" cy="5088000"/>
          </a:xfrm>
        </p:spPr>
        <p:txBody>
          <a:bodyPr/>
          <a:lstStyle>
            <a:lvl1pPr indent="-479988">
              <a:defRPr/>
            </a:lvl1pPr>
            <a:lvl2pPr indent="-239994">
              <a:defRPr/>
            </a:lvl2pPr>
            <a:lvl3pPr indent="-239994">
              <a:defRPr/>
            </a:lvl3pPr>
            <a:lvl4pPr indent="-239994">
              <a:defRPr/>
            </a:lvl4pPr>
            <a:lvl5pPr indent="-239994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21598"/>
            <a:ext cx="5683800" cy="508799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38729-C14E-3145-8392-7EBBF48B34B9}" type="datetime1">
              <a:rPr kumimoji="1" lang="ja-JP" altLang="en-US" smtClean="0"/>
              <a:t>2023/8/31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タイトルサンプル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8F7B0-D872-8A46-89F4-F8E19EDE4B0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F675EB2E-46D8-784B-9018-63EA5F561945}"/>
              </a:ext>
            </a:extLst>
          </p:cNvPr>
          <p:cNvCxnSpPr/>
          <p:nvPr userDrawn="1"/>
        </p:nvCxnSpPr>
        <p:spPr>
          <a:xfrm>
            <a:off x="336000" y="1056000"/>
            <a:ext cx="11520000" cy="0"/>
          </a:xfrm>
          <a:prstGeom prst="line">
            <a:avLst/>
          </a:prstGeom>
          <a:ln w="19050">
            <a:solidFill>
              <a:srgbClr val="7D55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B7474309-E9DB-7F4E-A366-D28DCC7930CD}"/>
              </a:ext>
            </a:extLst>
          </p:cNvPr>
          <p:cNvCxnSpPr/>
          <p:nvPr userDrawn="1"/>
        </p:nvCxnSpPr>
        <p:spPr>
          <a:xfrm>
            <a:off x="336000" y="6475200"/>
            <a:ext cx="11520000" cy="0"/>
          </a:xfrm>
          <a:prstGeom prst="line">
            <a:avLst/>
          </a:prstGeom>
          <a:ln w="19050">
            <a:solidFill>
              <a:srgbClr val="7D55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080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92000"/>
            <a:ext cx="11520000" cy="864000"/>
          </a:xfrm>
        </p:spPr>
        <p:txBody>
          <a:bodyPr anchor="ctr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603" y="1229531"/>
            <a:ext cx="5683200" cy="823912"/>
          </a:xfrm>
        </p:spPr>
        <p:txBody>
          <a:bodyPr anchor="t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000" y="2226973"/>
            <a:ext cx="5683200" cy="4090687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067"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199" y="1229531"/>
            <a:ext cx="5683200" cy="823912"/>
          </a:xfrm>
        </p:spPr>
        <p:txBody>
          <a:bodyPr anchor="t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199" y="2226447"/>
            <a:ext cx="5683200" cy="409121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067"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538E-11D7-5142-8FF4-4C71B261E5A9}" type="datetime1">
              <a:rPr kumimoji="1" lang="ja-JP" altLang="en-US" smtClean="0"/>
              <a:t>2023/8/31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タイトルサンプル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8F7B0-D872-8A46-89F4-F8E19EDE4B0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5874AD70-A884-BE4B-A8FF-2CDE0E6BF38D}"/>
              </a:ext>
            </a:extLst>
          </p:cNvPr>
          <p:cNvCxnSpPr/>
          <p:nvPr userDrawn="1"/>
        </p:nvCxnSpPr>
        <p:spPr>
          <a:xfrm>
            <a:off x="336000" y="1056000"/>
            <a:ext cx="11520000" cy="0"/>
          </a:xfrm>
          <a:prstGeom prst="line">
            <a:avLst/>
          </a:prstGeom>
          <a:ln w="19050">
            <a:solidFill>
              <a:srgbClr val="7D55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F5788147-4D72-1A4A-A486-D79715F2E172}"/>
              </a:ext>
            </a:extLst>
          </p:cNvPr>
          <p:cNvCxnSpPr/>
          <p:nvPr userDrawn="1"/>
        </p:nvCxnSpPr>
        <p:spPr>
          <a:xfrm>
            <a:off x="336000" y="6475200"/>
            <a:ext cx="11520000" cy="0"/>
          </a:xfrm>
          <a:prstGeom prst="line">
            <a:avLst/>
          </a:prstGeom>
          <a:ln w="19050">
            <a:solidFill>
              <a:srgbClr val="7D55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108965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E5F1F5-AD9C-134E-8E9D-377E7E498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192000"/>
            <a:ext cx="11520000" cy="864000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6E68EF2-EE97-414D-BCA1-9FA8EB55C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1221598"/>
            <a:ext cx="6672283" cy="5087991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0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B3EF12C-B0E7-4942-B552-66417DD2EB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36001" y="1221599"/>
            <a:ext cx="4437084" cy="5088000"/>
          </a:xfrm>
        </p:spPr>
        <p:txBody>
          <a:bodyPr>
            <a:normAutofit/>
          </a:bodyPr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F4D16D2-705B-C24D-9674-C071F1E3F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EE81-EB33-484D-A7D1-3D824F05DF93}" type="datetime1">
              <a:rPr kumimoji="1" lang="ja-JP" altLang="en-US" smtClean="0"/>
              <a:t>2023/8/31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EFB083B-3A8C-6645-8A49-86166613D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タイトルサンプル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B4BE8B5-13E9-0141-A8F3-678EB0991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304F0-F4A3-4C42-B073-3036524F57B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7AC1926F-09D2-0943-BD24-39412EC77DA4}"/>
              </a:ext>
            </a:extLst>
          </p:cNvPr>
          <p:cNvCxnSpPr/>
          <p:nvPr userDrawn="1"/>
        </p:nvCxnSpPr>
        <p:spPr>
          <a:xfrm>
            <a:off x="336000" y="1056000"/>
            <a:ext cx="11520000" cy="0"/>
          </a:xfrm>
          <a:prstGeom prst="line">
            <a:avLst/>
          </a:prstGeom>
          <a:ln w="19050">
            <a:solidFill>
              <a:srgbClr val="7D55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0BF9472D-1E0A-F642-8B00-F0F02EF30A50}"/>
              </a:ext>
            </a:extLst>
          </p:cNvPr>
          <p:cNvCxnSpPr/>
          <p:nvPr userDrawn="1"/>
        </p:nvCxnSpPr>
        <p:spPr>
          <a:xfrm>
            <a:off x="336000" y="6475200"/>
            <a:ext cx="11520000" cy="0"/>
          </a:xfrm>
          <a:prstGeom prst="line">
            <a:avLst/>
          </a:prstGeom>
          <a:ln w="19050">
            <a:solidFill>
              <a:srgbClr val="7D55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43038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92000"/>
            <a:ext cx="11520000" cy="8640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7" y="1221599"/>
            <a:ext cx="6662261" cy="508799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6001" y="1221599"/>
            <a:ext cx="4436025" cy="5088000"/>
          </a:xfrm>
        </p:spPr>
        <p:txBody>
          <a:bodyPr>
            <a:normAutofit/>
          </a:bodyPr>
          <a:lstStyle>
            <a:lvl1pPr marL="0" indent="0">
              <a:buNone/>
              <a:defRPr sz="2133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0759-C8F2-F546-92F8-E29671882CF4}" type="datetime1">
              <a:rPr kumimoji="1" lang="ja-JP" altLang="en-US" smtClean="0"/>
              <a:t>2023/8/31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タイトルサンプル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8F7B0-D872-8A46-89F4-F8E19EDE4B0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8D45ABA4-0566-474F-BDA7-CBA24FA7015A}"/>
              </a:ext>
            </a:extLst>
          </p:cNvPr>
          <p:cNvCxnSpPr/>
          <p:nvPr userDrawn="1"/>
        </p:nvCxnSpPr>
        <p:spPr>
          <a:xfrm>
            <a:off x="336000" y="1056000"/>
            <a:ext cx="11520000" cy="0"/>
          </a:xfrm>
          <a:prstGeom prst="line">
            <a:avLst/>
          </a:prstGeom>
          <a:ln w="19050">
            <a:solidFill>
              <a:srgbClr val="7D55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3F792B48-9D11-2B49-AEF0-02DC48145A67}"/>
              </a:ext>
            </a:extLst>
          </p:cNvPr>
          <p:cNvCxnSpPr/>
          <p:nvPr userDrawn="1"/>
        </p:nvCxnSpPr>
        <p:spPr>
          <a:xfrm>
            <a:off x="336000" y="6475200"/>
            <a:ext cx="11520000" cy="0"/>
          </a:xfrm>
          <a:prstGeom prst="line">
            <a:avLst/>
          </a:prstGeom>
          <a:ln w="19050">
            <a:solidFill>
              <a:srgbClr val="7D55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32717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ページ_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4E33E2FB-4F7B-D24B-A52B-24ED26EC2C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009814" y="1976967"/>
            <a:ext cx="4172373" cy="2904067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AD698CE-D371-544F-8539-1509682392EC}"/>
              </a:ext>
            </a:extLst>
          </p:cNvPr>
          <p:cNvSpPr/>
          <p:nvPr userDrawn="1"/>
        </p:nvSpPr>
        <p:spPr>
          <a:xfrm>
            <a:off x="7424235" y="6442927"/>
            <a:ext cx="4093736" cy="337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/>
          </a:p>
        </p:txBody>
      </p:sp>
    </p:spTree>
    <p:extLst>
      <p:ext uri="{BB962C8B-B14F-4D97-AF65-F5344CB8AC3E}">
        <p14:creationId xmlns:p14="http://schemas.microsoft.com/office/powerpoint/2010/main" val="242087498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ページ_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193D9F1-48C1-9C4A-97AD-2D915677BB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D5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4E33E2FB-4F7B-D24B-A52B-24ED26EC2C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418754" y="2385907"/>
            <a:ext cx="3354493" cy="208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12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0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2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image" Target="../media/image21.png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20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1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0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0" r:id="rId1"/>
    <p:sldLayoutId id="2147484091" r:id="rId2"/>
    <p:sldLayoutId id="2147483872" r:id="rId3"/>
    <p:sldLayoutId id="2147483874" r:id="rId4"/>
    <p:sldLayoutId id="2147483906" r:id="rId5"/>
    <p:sldLayoutId id="2147483905" r:id="rId6"/>
    <p:sldLayoutId id="2147483878" r:id="rId7"/>
    <p:sldLayoutId id="2147483873" r:id="rId8"/>
    <p:sldLayoutId id="2147483875" r:id="rId9"/>
    <p:sldLayoutId id="2147483912" r:id="rId10"/>
    <p:sldLayoutId id="2147483899" r:id="rId11"/>
    <p:sldLayoutId id="2147483910" r:id="rId12"/>
    <p:sldLayoutId id="2147483911" r:id="rId13"/>
    <p:sldLayoutId id="2147483877" r:id="rId14"/>
    <p:sldLayoutId id="2147483880" r:id="rId15"/>
    <p:sldLayoutId id="2147483913" r:id="rId16"/>
    <p:sldLayoutId id="2147484087" r:id="rId17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0" y="3"/>
            <a:ext cx="12187961" cy="16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94501"/>
            <a:ext cx="11277600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8566156" y="6432549"/>
            <a:ext cx="3219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1067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1067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1067">
                <a:solidFill>
                  <a:schemeClr val="bg2"/>
                </a:solidFill>
                <a:cs typeface="MS PGothic" charset="0"/>
              </a:rPr>
              <a:t> | Proprietary and Copyrighted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58" y="6319900"/>
            <a:ext cx="1371277" cy="40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2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457189" indent="-457189" algn="l" rtl="0" eaLnBrk="1" fontAlgn="base" hangingPunct="1">
        <a:spcBef>
          <a:spcPts val="1035"/>
        </a:spcBef>
        <a:spcAft>
          <a:spcPct val="0"/>
        </a:spcAft>
        <a:buChar char="•"/>
        <a:defRPr sz="32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926569" indent="-463284" algn="l" rtl="0" eaLnBrk="1" fontAlgn="base" hangingPunct="1">
        <a:spcBef>
          <a:spcPts val="1035"/>
        </a:spcBef>
        <a:spcAft>
          <a:spcPct val="0"/>
        </a:spcAft>
        <a:buChar char="–"/>
        <a:defRPr sz="26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389853" indent="-463284" algn="l" rtl="0" eaLnBrk="1" fontAlgn="base" hangingPunct="1">
        <a:spcBef>
          <a:spcPts val="1035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853138" indent="-463284" algn="l" rtl="0" eaLnBrk="1" fontAlgn="base" hangingPunct="1">
        <a:spcBef>
          <a:spcPts val="1035"/>
        </a:spcBef>
        <a:spcAft>
          <a:spcPct val="0"/>
        </a:spcAft>
        <a:buChar char="–"/>
        <a:defRPr sz="2133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2316422" indent="-463284" algn="l" rtl="0" eaLnBrk="1" fontAlgn="base" hangingPunct="1">
        <a:spcBef>
          <a:spcPts val="1035"/>
        </a:spcBef>
        <a:spcAft>
          <a:spcPct val="0"/>
        </a:spcAft>
        <a:buChar char="»"/>
        <a:defRPr sz="18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0" y="3"/>
            <a:ext cx="12187961" cy="16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94501"/>
            <a:ext cx="11277600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8566156" y="6432549"/>
            <a:ext cx="3219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1067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1067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1067">
                <a:solidFill>
                  <a:schemeClr val="bg2"/>
                </a:solidFill>
                <a:cs typeface="MS PGothic" charset="0"/>
              </a:rPr>
              <a:t> | Proprietary and Copyrighted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58" y="6319900"/>
            <a:ext cx="1371277" cy="40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859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  <p:sldLayoutId id="2147483941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457189" indent="-457189" algn="l" rtl="0" eaLnBrk="1" fontAlgn="base" hangingPunct="1">
        <a:spcBef>
          <a:spcPts val="1035"/>
        </a:spcBef>
        <a:spcAft>
          <a:spcPct val="0"/>
        </a:spcAft>
        <a:buChar char="•"/>
        <a:defRPr sz="32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926569" indent="-463284" algn="l" rtl="0" eaLnBrk="1" fontAlgn="base" hangingPunct="1">
        <a:spcBef>
          <a:spcPts val="1035"/>
        </a:spcBef>
        <a:spcAft>
          <a:spcPct val="0"/>
        </a:spcAft>
        <a:buChar char="–"/>
        <a:defRPr sz="26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389853" indent="-463284" algn="l" rtl="0" eaLnBrk="1" fontAlgn="base" hangingPunct="1">
        <a:spcBef>
          <a:spcPts val="1035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853138" indent="-463284" algn="l" rtl="0" eaLnBrk="1" fontAlgn="base" hangingPunct="1">
        <a:spcBef>
          <a:spcPts val="1035"/>
        </a:spcBef>
        <a:spcAft>
          <a:spcPct val="0"/>
        </a:spcAft>
        <a:buChar char="–"/>
        <a:defRPr sz="2133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2316422" indent="-463284" algn="l" rtl="0" eaLnBrk="1" fontAlgn="base" hangingPunct="1">
        <a:spcBef>
          <a:spcPts val="1035"/>
        </a:spcBef>
        <a:spcAft>
          <a:spcPct val="0"/>
        </a:spcAft>
        <a:buChar char="»"/>
        <a:defRPr sz="18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0F6850-FD94-4098-B99F-1F81050D3122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8/31/2023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Product Sans Thin" panose="020B0203030502040203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77219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  <p:sldLayoutId id="2147483954" r:id="rId12"/>
    <p:sldLayoutId id="2147483955" r:id="rId13"/>
    <p:sldLayoutId id="2147483956" r:id="rId14"/>
    <p:sldLayoutId id="2147483957" r:id="rId15"/>
    <p:sldLayoutId id="2147483958" r:id="rId16"/>
    <p:sldLayoutId id="2147483959" r:id="rId17"/>
    <p:sldLayoutId id="2147483960" r:id="rId18"/>
  </p:sldLayoutIdLst>
  <p:hf hdr="0" ftr="0" dt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190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  <p:sldLayoutId id="2147483974" r:id="rId13"/>
    <p:sldLayoutId id="2147483975" r:id="rId14"/>
  </p:sldLayoutIdLst>
  <p:hf hdr="0" ftr="0" dt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7BB6CB-54EF-2F84-5416-AEDEDFCF1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1736B5-A468-C235-38AF-0DE39ECDD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D09FD1-355F-5B2C-B7FC-63F1318976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50190-3B44-4ED1-A265-B15ECCA65927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479D98-0E19-EFE6-FACA-1082E5C9C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C55B4-1D21-8A01-AA4F-3137B7D4DB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898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  <p:sldLayoutId id="214748410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6000" y="192000"/>
            <a:ext cx="11520000" cy="864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000" y="1241367"/>
            <a:ext cx="11520000" cy="50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  <a:endParaRPr lang="en-US" altLang="ja-JP"/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6000" y="6490239"/>
            <a:ext cx="1049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fld id="{B24100CD-5C9A-9745-B30A-3FAF09025BD4}" type="datetime1">
              <a:rPr kumimoji="1" lang="ja-JP" altLang="en-US" smtClean="0"/>
              <a:t>2023/8/31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19606" y="6490239"/>
            <a:ext cx="57116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 b="0" i="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ja-JP" altLang="en-US"/>
              <a:t>タイトルサンプル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81891" y="6490239"/>
            <a:ext cx="4741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8F7B0-D872-8A46-89F4-F8E19EDE4B0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6987507-897C-7845-AA90-2D6C44968D32}"/>
              </a:ext>
            </a:extLst>
          </p:cNvPr>
          <p:cNvSpPr txBox="1"/>
          <p:nvPr userDrawn="1"/>
        </p:nvSpPr>
        <p:spPr>
          <a:xfrm>
            <a:off x="7255727" y="6490239"/>
            <a:ext cx="4110879" cy="365125"/>
          </a:xfrm>
          <a:prstGeom prst="rect">
            <a:avLst/>
          </a:prstGeom>
          <a:noFill/>
        </p:spPr>
        <p:txBody>
          <a:bodyPr wrap="square" lIns="120000" rtlCol="0" anchor="ctr" anchorCtr="0">
            <a:noAutofit/>
          </a:bodyPr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The Japanese Institute of Certified Public Accountants.</a:t>
            </a:r>
            <a:endParaRPr kumimoji="1" lang="ja-JP" altLang="en-US" sz="1000" b="0" i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741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  <p:sldLayoutId id="2147484107" r:id="rId2"/>
    <p:sldLayoutId id="2147484108" r:id="rId3"/>
    <p:sldLayoutId id="2147484109" r:id="rId4"/>
    <p:sldLayoutId id="2147484110" r:id="rId5"/>
    <p:sldLayoutId id="2147484111" r:id="rId6"/>
    <p:sldLayoutId id="2147484112" r:id="rId7"/>
    <p:sldLayoutId id="2147484113" r:id="rId8"/>
    <p:sldLayoutId id="2147484114" r:id="rId9"/>
    <p:sldLayoutId id="2147484115" r:id="rId10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kumimoji="1" sz="3200" b="1" i="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j-cs"/>
        </a:defRPr>
      </a:lvl1pPr>
    </p:titleStyle>
    <p:bodyStyle>
      <a:lvl1pPr marL="479988" indent="-479988" algn="l" defTabSz="914377" rtl="0" eaLnBrk="1" latinLnBrk="0" hangingPunct="1">
        <a:lnSpc>
          <a:spcPct val="90000"/>
        </a:lnSpc>
        <a:spcBef>
          <a:spcPts val="1000"/>
        </a:spcBef>
        <a:buClr>
          <a:srgbClr val="7D55C7"/>
        </a:buClr>
        <a:buFont typeface="Wingdings" panose="05000000000000000000" pitchFamily="2" charset="2"/>
        <a:buChar char="l"/>
        <a:defRPr kumimoji="1" lang="ja-JP" altLang="en-US" sz="2667" b="0" i="0" kern="1200" dirty="0" smtClean="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1pPr>
      <a:lvl2pPr marL="719982" marR="0" indent="-239994" algn="l" defTabSz="914377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>
          <a:srgbClr val="7D55C7"/>
        </a:buClr>
        <a:buSzTx/>
        <a:buFont typeface="Wingdings 3" panose="05040102010807070707" pitchFamily="18" charset="2"/>
        <a:buChar char=""/>
        <a:tabLst/>
        <a:defRPr kumimoji="1" sz="2400" b="0" i="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2pPr>
      <a:lvl3pPr marL="1142971" indent="-239994" algn="l" defTabSz="914377" rtl="0" eaLnBrk="1" latinLnBrk="0" hangingPunct="1">
        <a:lnSpc>
          <a:spcPct val="90000"/>
        </a:lnSpc>
        <a:spcBef>
          <a:spcPts val="500"/>
        </a:spcBef>
        <a:buClr>
          <a:srgbClr val="7D55C7"/>
        </a:buClr>
        <a:buFont typeface="Wingdings" panose="05000000000000000000" pitchFamily="2" charset="2"/>
        <a:buChar char=""/>
        <a:defRPr kumimoji="1" sz="2133" b="0" i="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3pPr>
      <a:lvl4pPr marL="1600160" indent="-239994" algn="l" defTabSz="914377" rtl="0" eaLnBrk="1" latinLnBrk="0" hangingPunct="1">
        <a:lnSpc>
          <a:spcPct val="90000"/>
        </a:lnSpc>
        <a:spcBef>
          <a:spcPts val="500"/>
        </a:spcBef>
        <a:buClr>
          <a:srgbClr val="7D55C7"/>
        </a:buClr>
        <a:buFont typeface="Arial" panose="020B0604020202020204" pitchFamily="34" charset="0"/>
        <a:buChar char="•"/>
        <a:defRPr kumimoji="1" sz="1867" b="0" i="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4pPr>
      <a:lvl5pPr marL="2057349" indent="-239994" algn="l" defTabSz="914377" rtl="0" eaLnBrk="1" latinLnBrk="0" hangingPunct="1">
        <a:lnSpc>
          <a:spcPct val="90000"/>
        </a:lnSpc>
        <a:spcBef>
          <a:spcPts val="500"/>
        </a:spcBef>
        <a:buClr>
          <a:srgbClr val="7D55C7"/>
        </a:buClr>
        <a:buFont typeface="Arial" panose="020B0604020202020204" pitchFamily="34" charset="0"/>
        <a:buChar char="•"/>
        <a:defRPr kumimoji="1" sz="1600" b="0" i="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0557EA7-907D-4000-B7CA-7D3B1AE040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5174" y="4740165"/>
            <a:ext cx="10241915" cy="2143185"/>
          </a:xfrm>
        </p:spPr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Mark Babington, IESBA Member and Workstream 1 Chair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+mj-lt"/>
              </a:rPr>
              <a:t>Szilvia Sramko, IESBA Principal</a:t>
            </a:r>
          </a:p>
          <a:p>
            <a:r>
              <a:rPr lang="en-US" sz="2400" dirty="0">
                <a:latin typeface="+mj-lt"/>
              </a:rPr>
              <a:t>IESBA CAG, September 11, 2023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6BC7E8-7EBA-4931-A8E0-DB6973025F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+mj-lt"/>
                <a:cs typeface="Arial"/>
              </a:rPr>
              <a:t>Key Matters Related to Draft Standards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82FC71-7D53-421E-A76D-72D8965A9F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5175" y="1690254"/>
            <a:ext cx="9598025" cy="1422061"/>
          </a:xfrm>
        </p:spPr>
        <p:txBody>
          <a:bodyPr>
            <a:normAutofit/>
          </a:bodyPr>
          <a:lstStyle/>
          <a:p>
            <a:r>
              <a:rPr lang="en-US" sz="4000">
                <a:latin typeface="+mj-lt"/>
              </a:rPr>
              <a:t>Independence Considerations for Sustainability Assurance Engagements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79AFE3-404E-798F-87E4-E9AAABAD61B9}"/>
              </a:ext>
            </a:extLst>
          </p:cNvPr>
          <p:cNvSpPr txBox="1"/>
          <p:nvPr/>
        </p:nvSpPr>
        <p:spPr>
          <a:xfrm>
            <a:off x="4387273" y="267855"/>
            <a:ext cx="5347855" cy="803563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r"/>
            <a:r>
              <a:rPr lang="en-US" sz="3600" b="1">
                <a:solidFill>
                  <a:srgbClr val="0B5494"/>
                </a:solidFill>
                <a:latin typeface="+mj-lt"/>
              </a:rPr>
              <a:t>Agenda Item C-1</a:t>
            </a:r>
          </a:p>
        </p:txBody>
      </p:sp>
    </p:spTree>
    <p:extLst>
      <p:ext uri="{BB962C8B-B14F-4D97-AF65-F5344CB8AC3E}">
        <p14:creationId xmlns:p14="http://schemas.microsoft.com/office/powerpoint/2010/main" val="1029442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B90523-1B44-714D-C65D-BAD9637B0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"/>
            <a:ext cx="12188952" cy="820807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4100">
                <a:latin typeface="+mj-lt"/>
              </a:rPr>
              <a:t>Providing NAS to Sustainability Assurance Client</a:t>
            </a:r>
          </a:p>
        </p:txBody>
      </p:sp>
      <p:pic>
        <p:nvPicPr>
          <p:cNvPr id="7" name="Picture 6" descr="Simple map and plants">
            <a:extLst>
              <a:ext uri="{FF2B5EF4-FFF2-40B4-BE49-F238E27FC236}">
                <a16:creationId xmlns:a16="http://schemas.microsoft.com/office/drawing/2014/main" id="{FFE30717-CAA4-D891-B711-A5B2B7A8F9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5127" y="820808"/>
            <a:ext cx="4996873" cy="6037191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560DFF-EFD8-8452-1CC3-62A311C28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10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8CA9C87-1FA2-FFAE-9895-7F135A29D9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1" y="1139969"/>
            <a:ext cx="7352146" cy="5216381"/>
          </a:xfrm>
        </p:spPr>
        <p:txBody>
          <a:bodyPr>
            <a:no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sz="2000" dirty="0">
                <a:latin typeface="+mj-lt"/>
              </a:rPr>
              <a:t>IESBA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reviewed independence provisions in Part 4A in the context of sustainability assurance engagements</a:t>
            </a:r>
          </a:p>
          <a:p>
            <a:pPr lvl="1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Input from IESBA Sustainability Reference Group</a:t>
            </a:r>
          </a:p>
          <a:p>
            <a:pPr lvl="1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Sustainability-specific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examples of factors and safeguards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sz="2000" dirty="0">
                <a:latin typeface="+mj-lt"/>
              </a:rPr>
              <a:t>The current prohibitions regarding NAS in Section 400 and 600 could also apply in the context of sustainability assurance engagements</a:t>
            </a:r>
          </a:p>
          <a:p>
            <a:pPr lvl="1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For example, prohibition from assuming management responsibilities and “self-review threat” prohibition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US" sz="2000" dirty="0">
                <a:latin typeface="+mj-lt"/>
              </a:rPr>
              <a:t>New NAS to address specific attributes of sustainability services </a:t>
            </a:r>
          </a:p>
          <a:p>
            <a:pPr lvl="1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Sustainability data and information services instead of “accounting and bookkeeping”</a:t>
            </a:r>
          </a:p>
          <a:p>
            <a:pPr lvl="1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Future-looking services,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such as forecasting </a:t>
            </a:r>
            <a:r>
              <a:rPr lang="en-US" sz="1800" dirty="0">
                <a:latin typeface="+mj-lt"/>
              </a:rPr>
              <a:t>and estimation services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791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91" y="1122630"/>
            <a:ext cx="7894104" cy="3887270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endParaRPr lang="en-US" sz="200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92E7256B-70D8-3D78-8F88-C6544E54EF87}"/>
              </a:ext>
            </a:extLst>
          </p:cNvPr>
          <p:cNvSpPr txBox="1">
            <a:spLocks/>
          </p:cNvSpPr>
          <p:nvPr/>
        </p:nvSpPr>
        <p:spPr>
          <a:xfrm>
            <a:off x="357696" y="2622754"/>
            <a:ext cx="5871519" cy="8062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Content Placeholder 9">
            <a:extLst>
              <a:ext uri="{FF2B5EF4-FFF2-40B4-BE49-F238E27FC236}">
                <a16:creationId xmlns:a16="http://schemas.microsoft.com/office/drawing/2014/main" id="{A9B11773-53AB-6E3A-0084-7D201ED38EC2}"/>
              </a:ext>
            </a:extLst>
          </p:cNvPr>
          <p:cNvSpPr txBox="1">
            <a:spLocks/>
          </p:cNvSpPr>
          <p:nvPr/>
        </p:nvSpPr>
        <p:spPr>
          <a:xfrm>
            <a:off x="404510" y="2047859"/>
            <a:ext cx="5645857" cy="36875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4ECF28-DF6B-7FBB-8EE4-65385979210D}"/>
              </a:ext>
            </a:extLst>
          </p:cNvPr>
          <p:cNvSpPr txBox="1"/>
          <p:nvPr/>
        </p:nvSpPr>
        <p:spPr>
          <a:xfrm>
            <a:off x="441512" y="1490846"/>
            <a:ext cx="5789227" cy="35190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Questions &amp; Comments</a:t>
            </a:r>
          </a:p>
        </p:txBody>
      </p:sp>
    </p:spTree>
    <p:extLst>
      <p:ext uri="{BB962C8B-B14F-4D97-AF65-F5344CB8AC3E}">
        <p14:creationId xmlns:p14="http://schemas.microsoft.com/office/powerpoint/2010/main" val="1851809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FAB1A-E63E-1ACD-7691-DB24BE6CA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374"/>
            <a:ext cx="10069945" cy="1068518"/>
          </a:xfrm>
        </p:spPr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Group Sustainability Assurance Engagements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AE5CC-18B9-5065-A141-858B90FBD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9600" y="1209993"/>
            <a:ext cx="8839200" cy="5871031"/>
          </a:xfrm>
        </p:spPr>
        <p:txBody>
          <a:bodyPr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Part 5 addresses independence of sustainability assurance team members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latin typeface="+mj-lt"/>
              </a:rPr>
              <a:t>Sustainability assurance engagements are mostly carried out in a group reporting context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latin typeface="+mj-lt"/>
              </a:rPr>
              <a:t>WS1 proposes addressing independence of sustainability assurance team members and firms participating in </a:t>
            </a:r>
            <a:r>
              <a:rPr lang="en-US" sz="2000" i="1" dirty="0">
                <a:solidFill>
                  <a:srgbClr val="C00000"/>
                </a:solidFill>
                <a:latin typeface="+mj-lt"/>
              </a:rPr>
              <a:t>group sustainability assurance engagements</a:t>
            </a:r>
          </a:p>
          <a:p>
            <a:pPr lvl="2">
              <a:lnSpc>
                <a:spcPts val="2400"/>
              </a:lnSpc>
              <a:spcBef>
                <a:spcPts val="600"/>
              </a:spcBef>
            </a:pPr>
            <a:r>
              <a:rPr lang="en-US" sz="1800" dirty="0">
                <a:latin typeface="+mj-lt"/>
              </a:rPr>
              <a:t>Members and firms under the direction, supervision and review (DSR) of group firm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latin typeface="+mj-lt"/>
              </a:rPr>
              <a:t>Firms might need to use the work of other practitioners whose work the firm cannot direct, supervise or review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latin typeface="+mj-lt"/>
              </a:rPr>
              <a:t>“Another practitioner” also performs assurance work and needs to be independent</a:t>
            </a:r>
          </a:p>
          <a:p>
            <a:pPr lvl="2">
              <a:lnSpc>
                <a:spcPts val="2400"/>
              </a:lnSpc>
              <a:spcBef>
                <a:spcPts val="600"/>
              </a:spcBef>
            </a:pPr>
            <a:r>
              <a:rPr lang="en-US" sz="1800" dirty="0">
                <a:latin typeface="+mj-lt"/>
              </a:rPr>
              <a:t>It will be a defined term in the Glossary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latin typeface="+mj-lt"/>
              </a:rPr>
              <a:t>They are not part of the engagement team</a:t>
            </a: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B56EAB-30D9-2C7E-C653-F509BD7F8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6" name="Picture 5" descr="Colorful strings being woven togehter">
            <a:extLst>
              <a:ext uri="{FF2B5EF4-FFF2-40B4-BE49-F238E27FC236}">
                <a16:creationId xmlns:a16="http://schemas.microsoft.com/office/drawing/2014/main" id="{6923763D-EC62-3019-ABEE-4A6D360991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373892" y="2583885"/>
            <a:ext cx="5648004" cy="2900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8072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AE5CC-18B9-5065-A141-858B90FBD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275" y="1182255"/>
            <a:ext cx="7486091" cy="5779366"/>
          </a:xfrm>
        </p:spPr>
        <p:txBody>
          <a:bodyPr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Part 5 does not impose requirements directly on “another practitioners”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They are not part of the engagement team and not under DSR of the firm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Requirements for the firm to obtain confirmation regarding another practitioner’s independence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Independence from the entity on whose sustainability information the practitioner expresses an opinion </a:t>
            </a:r>
          </a:p>
          <a:p>
            <a:pPr lvl="2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Compliance with relevant provisions of the Code with respect to that entity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Application of “knows or has reason to believe” principle with respect to other entities within the group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If the firm cannot obtain confirmation regarding the other practitioner’s independence, the firm cannot use that practitioner’s work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400" dirty="0">
              <a:latin typeface="+mj-lt"/>
            </a:endParaRPr>
          </a:p>
        </p:txBody>
      </p:sp>
      <p:pic>
        <p:nvPicPr>
          <p:cNvPr id="12" name="Picture 11" descr="Collaborative meeting table">
            <a:extLst>
              <a:ext uri="{FF2B5EF4-FFF2-40B4-BE49-F238E27FC236}">
                <a16:creationId xmlns:a16="http://schemas.microsoft.com/office/drawing/2014/main" id="{838D47BC-D4BF-8F1D-60F2-0117395D2C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 rot="16200000">
            <a:off x="6795657" y="1461647"/>
            <a:ext cx="6857998" cy="3934691"/>
          </a:xfrm>
          <a:prstGeom prst="rect">
            <a:avLst/>
          </a:prstGeom>
          <a:effectLst/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B56EAB-30D9-2C7E-C653-F509BD7F8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A70932-459D-2516-B9BC-F4418485AF40}"/>
              </a:ext>
            </a:extLst>
          </p:cNvPr>
          <p:cNvSpPr txBox="1"/>
          <p:nvPr/>
        </p:nvSpPr>
        <p:spPr>
          <a:xfrm>
            <a:off x="662184" y="-103628"/>
            <a:ext cx="8562109" cy="94210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/>
          <a:p>
            <a:pPr algn="l"/>
            <a:r>
              <a:rPr lang="en-US" sz="2800">
                <a:solidFill>
                  <a:srgbClr val="0B5494"/>
                </a:solidFill>
                <a:latin typeface="+mj-lt"/>
              </a:rPr>
              <a:t>Using the Work of Another Practitioner</a:t>
            </a:r>
          </a:p>
        </p:txBody>
      </p:sp>
    </p:spTree>
    <p:extLst>
      <p:ext uri="{BB962C8B-B14F-4D97-AF65-F5344CB8AC3E}">
        <p14:creationId xmlns:p14="http://schemas.microsoft.com/office/powerpoint/2010/main" val="1677501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EE98B62-AA44-E9E3-EC45-0BEE0050E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Using the Work of Another Practitioner</a:t>
            </a:r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5360B97-92FD-4DF0-BAE0-C9CE64542546}"/>
              </a:ext>
            </a:extLst>
          </p:cNvPr>
          <p:cNvSpPr/>
          <p:nvPr/>
        </p:nvSpPr>
        <p:spPr>
          <a:xfrm>
            <a:off x="4395288" y="1676400"/>
            <a:ext cx="1717040" cy="70104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24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Entity P</a:t>
            </a:r>
            <a:endParaRPr kumimoji="1" lang="ja-JP" altLang="en-US" sz="24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EC4A269-21E6-F2E1-B5E3-33935BAE9FA5}"/>
              </a:ext>
            </a:extLst>
          </p:cNvPr>
          <p:cNvSpPr/>
          <p:nvPr/>
        </p:nvSpPr>
        <p:spPr>
          <a:xfrm>
            <a:off x="3153883" y="2776279"/>
            <a:ext cx="1717040" cy="70104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24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Entity S1</a:t>
            </a:r>
            <a:endParaRPr kumimoji="1" lang="ja-JP" altLang="en-US" sz="24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45FC49EB-BB8F-C95D-C8F2-54DE6AEB8076}"/>
              </a:ext>
            </a:extLst>
          </p:cNvPr>
          <p:cNvSpPr/>
          <p:nvPr/>
        </p:nvSpPr>
        <p:spPr>
          <a:xfrm>
            <a:off x="5426237" y="2776280"/>
            <a:ext cx="1717040" cy="70104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24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Entity S2</a:t>
            </a:r>
            <a:endParaRPr kumimoji="1" lang="ja-JP" altLang="en-US" sz="24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cxnSp>
        <p:nvCxnSpPr>
          <p:cNvPr id="11" name="コネクタ: カギ線 10">
            <a:extLst>
              <a:ext uri="{FF2B5EF4-FFF2-40B4-BE49-F238E27FC236}">
                <a16:creationId xmlns:a16="http://schemas.microsoft.com/office/drawing/2014/main" id="{E3B11B67-F425-458D-3CE5-16035146ADB0}"/>
              </a:ext>
            </a:extLst>
          </p:cNvPr>
          <p:cNvCxnSpPr>
            <a:stCxn id="8" idx="0"/>
            <a:endCxn id="7" idx="2"/>
          </p:cNvCxnSpPr>
          <p:nvPr/>
        </p:nvCxnSpPr>
        <p:spPr>
          <a:xfrm rot="5400000" flipH="1" flipV="1">
            <a:off x="4433687" y="1956158"/>
            <a:ext cx="398839" cy="1241405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コネクタ: カギ線 11">
            <a:extLst>
              <a:ext uri="{FF2B5EF4-FFF2-40B4-BE49-F238E27FC236}">
                <a16:creationId xmlns:a16="http://schemas.microsoft.com/office/drawing/2014/main" id="{E9E62257-71B3-F0D2-579B-247C731325DD}"/>
              </a:ext>
            </a:extLst>
          </p:cNvPr>
          <p:cNvCxnSpPr>
            <a:cxnSpLocks/>
            <a:stCxn id="9" idx="0"/>
            <a:endCxn id="7" idx="2"/>
          </p:cNvCxnSpPr>
          <p:nvPr/>
        </p:nvCxnSpPr>
        <p:spPr>
          <a:xfrm rot="16200000" flipV="1">
            <a:off x="5569863" y="2061386"/>
            <a:ext cx="398840" cy="1030949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フローチャート: 書類 14">
            <a:extLst>
              <a:ext uri="{FF2B5EF4-FFF2-40B4-BE49-F238E27FC236}">
                <a16:creationId xmlns:a16="http://schemas.microsoft.com/office/drawing/2014/main" id="{CDAE050F-A890-C143-4A26-1FD422078840}"/>
              </a:ext>
            </a:extLst>
          </p:cNvPr>
          <p:cNvSpPr/>
          <p:nvPr/>
        </p:nvSpPr>
        <p:spPr>
          <a:xfrm>
            <a:off x="7559769" y="1556700"/>
            <a:ext cx="1559560" cy="940440"/>
          </a:xfrm>
          <a:prstGeom prst="flowChartDocument">
            <a:avLst/>
          </a:prstGeom>
          <a:solidFill>
            <a:schemeClr val="bg1">
              <a:lumMod val="9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1867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Sustainability Information</a:t>
            </a:r>
            <a:endParaRPr kumimoji="1" lang="ja-JP" altLang="en-US" sz="1867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309945B-4ADA-C9B4-3994-7890C63B65E3}"/>
              </a:ext>
            </a:extLst>
          </p:cNvPr>
          <p:cNvSpPr/>
          <p:nvPr/>
        </p:nvSpPr>
        <p:spPr>
          <a:xfrm>
            <a:off x="10261603" y="1674179"/>
            <a:ext cx="1717040" cy="7010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24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The Firm</a:t>
            </a:r>
            <a:endParaRPr kumimoji="1" lang="ja-JP" altLang="en-US" sz="24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C7AB6CA8-5E4D-A98F-F201-3DC1558334DE}"/>
              </a:ext>
            </a:extLst>
          </p:cNvPr>
          <p:cNvSpPr/>
          <p:nvPr/>
        </p:nvSpPr>
        <p:spPr>
          <a:xfrm>
            <a:off x="4395287" y="5336643"/>
            <a:ext cx="1717040" cy="701040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2400" b="1">
                <a:solidFill>
                  <a:srgbClr val="FFFFFF"/>
                </a:solidFill>
                <a:latin typeface="Calibri" panose="020F0502020204030204"/>
                <a:ea typeface="メイリオ" panose="020B0604030504040204" pitchFamily="34" charset="-128"/>
              </a:rPr>
              <a:t>Entity V</a:t>
            </a:r>
            <a:endParaRPr kumimoji="1" lang="ja-JP" altLang="en-US" sz="2400" b="1">
              <a:solidFill>
                <a:srgbClr val="FFFFFF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35618C2F-12C0-E942-BF5B-4539D5568084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9119330" y="2024699"/>
            <a:ext cx="1142273" cy="2221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450AACA-87C6-D894-5845-58E608EE0493}"/>
              </a:ext>
            </a:extLst>
          </p:cNvPr>
          <p:cNvCxnSpPr>
            <a:cxnSpLocks/>
            <a:stCxn id="7" idx="3"/>
            <a:endCxn id="15" idx="1"/>
          </p:cNvCxnSpPr>
          <p:nvPr/>
        </p:nvCxnSpPr>
        <p:spPr>
          <a:xfrm>
            <a:off x="6112329" y="2026920"/>
            <a:ext cx="14474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61B93FB-565A-425F-32E6-91A851985483}"/>
              </a:ext>
            </a:extLst>
          </p:cNvPr>
          <p:cNvSpPr txBox="1"/>
          <p:nvPr/>
        </p:nvSpPr>
        <p:spPr>
          <a:xfrm>
            <a:off x="5125723" y="1038085"/>
            <a:ext cx="170688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ja-JP" sz="2667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Group 1</a:t>
            </a:r>
            <a:endParaRPr kumimoji="1" lang="ja-JP" altLang="en-US" sz="2667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25" name="フローチャート: 書類 24">
            <a:extLst>
              <a:ext uri="{FF2B5EF4-FFF2-40B4-BE49-F238E27FC236}">
                <a16:creationId xmlns:a16="http://schemas.microsoft.com/office/drawing/2014/main" id="{FC4A5804-ECDE-C7C9-B584-C4AC6B017DFB}"/>
              </a:ext>
            </a:extLst>
          </p:cNvPr>
          <p:cNvSpPr/>
          <p:nvPr/>
        </p:nvSpPr>
        <p:spPr>
          <a:xfrm>
            <a:off x="7659727" y="5216944"/>
            <a:ext cx="1559560" cy="940440"/>
          </a:xfrm>
          <a:prstGeom prst="flowChartDocument">
            <a:avLst/>
          </a:prstGeom>
          <a:solidFill>
            <a:schemeClr val="bg1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1867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Sustainability Information</a:t>
            </a:r>
            <a:endParaRPr kumimoji="1" lang="ja-JP" altLang="en-US" sz="1867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E5C2AD7B-2261-5214-A3C9-B9EAD4B11866}"/>
              </a:ext>
            </a:extLst>
          </p:cNvPr>
          <p:cNvSpPr/>
          <p:nvPr/>
        </p:nvSpPr>
        <p:spPr>
          <a:xfrm>
            <a:off x="10207421" y="5088164"/>
            <a:ext cx="1717040" cy="12113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24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Another practitioner</a:t>
            </a:r>
            <a:endParaRPr kumimoji="1" lang="ja-JP" altLang="en-US" sz="24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E97163A2-9E93-4346-3B81-FB40733675A4}"/>
              </a:ext>
            </a:extLst>
          </p:cNvPr>
          <p:cNvCxnSpPr>
            <a:cxnSpLocks/>
            <a:stCxn id="28" idx="1"/>
            <a:endCxn id="25" idx="3"/>
          </p:cNvCxnSpPr>
          <p:nvPr/>
        </p:nvCxnSpPr>
        <p:spPr>
          <a:xfrm flipH="1" flipV="1">
            <a:off x="9219287" y="5687165"/>
            <a:ext cx="988135" cy="66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1E51B28-B89B-B618-132B-3D3033F2D988}"/>
              </a:ext>
            </a:extLst>
          </p:cNvPr>
          <p:cNvSpPr txBox="1"/>
          <p:nvPr/>
        </p:nvSpPr>
        <p:spPr>
          <a:xfrm>
            <a:off x="8846824" y="4513001"/>
            <a:ext cx="154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ja-JP" sz="16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Sustainability Assurance</a:t>
            </a:r>
            <a:endParaRPr kumimoji="1" lang="ja-JP" altLang="en-US" sz="16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D4A2C10C-B2A5-8C1E-928E-6798ED9E5FC4}"/>
              </a:ext>
            </a:extLst>
          </p:cNvPr>
          <p:cNvCxnSpPr>
            <a:cxnSpLocks/>
            <a:endCxn id="17" idx="0"/>
          </p:cNvCxnSpPr>
          <p:nvPr/>
        </p:nvCxnSpPr>
        <p:spPr>
          <a:xfrm>
            <a:off x="5253807" y="2625505"/>
            <a:ext cx="0" cy="2711138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925DBCC-6FC0-3D30-CCB8-4014199679A6}"/>
              </a:ext>
            </a:extLst>
          </p:cNvPr>
          <p:cNvCxnSpPr>
            <a:cxnSpLocks/>
            <a:stCxn id="25" idx="0"/>
          </p:cNvCxnSpPr>
          <p:nvPr/>
        </p:nvCxnSpPr>
        <p:spPr>
          <a:xfrm flipH="1" flipV="1">
            <a:off x="8423398" y="2560112"/>
            <a:ext cx="16109" cy="2656833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37">
            <a:extLst>
              <a:ext uri="{FF2B5EF4-FFF2-40B4-BE49-F238E27FC236}">
                <a16:creationId xmlns:a16="http://schemas.microsoft.com/office/drawing/2014/main" id="{60C434A0-28F3-B2D1-7BA3-204B2407583F}"/>
              </a:ext>
            </a:extLst>
          </p:cNvPr>
          <p:cNvCxnSpPr>
            <a:cxnSpLocks/>
            <a:stCxn id="72" idx="3"/>
            <a:endCxn id="17" idx="0"/>
          </p:cNvCxnSpPr>
          <p:nvPr/>
        </p:nvCxnSpPr>
        <p:spPr>
          <a:xfrm>
            <a:off x="2409249" y="3355103"/>
            <a:ext cx="2844558" cy="198154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テキスト ボックス 23">
            <a:extLst>
              <a:ext uri="{FF2B5EF4-FFF2-40B4-BE49-F238E27FC236}">
                <a16:creationId xmlns:a16="http://schemas.microsoft.com/office/drawing/2014/main" id="{C19B3C3B-19DF-587B-0F5A-6103278A4588}"/>
              </a:ext>
            </a:extLst>
          </p:cNvPr>
          <p:cNvSpPr txBox="1"/>
          <p:nvPr/>
        </p:nvSpPr>
        <p:spPr>
          <a:xfrm>
            <a:off x="782969" y="1039703"/>
            <a:ext cx="170688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ja-JP" sz="2667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Group 2</a:t>
            </a:r>
            <a:endParaRPr kumimoji="1" lang="ja-JP" altLang="en-US" sz="2667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23C2F05-2A5D-227C-61FC-548EEA2113E1}"/>
              </a:ext>
            </a:extLst>
          </p:cNvPr>
          <p:cNvSpPr/>
          <p:nvPr/>
        </p:nvSpPr>
        <p:spPr>
          <a:xfrm>
            <a:off x="749009" y="1648215"/>
            <a:ext cx="1660241" cy="8489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32FEC9C8-C6F6-99FA-D0CF-15E51A303988}"/>
              </a:ext>
            </a:extLst>
          </p:cNvPr>
          <p:cNvSpPr/>
          <p:nvPr/>
        </p:nvSpPr>
        <p:spPr>
          <a:xfrm>
            <a:off x="749008" y="2847328"/>
            <a:ext cx="1660241" cy="101554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B9DA2BF-824F-F843-E472-74C185BCDEB8}"/>
              </a:ext>
            </a:extLst>
          </p:cNvPr>
          <p:cNvSpPr txBox="1"/>
          <p:nvPr/>
        </p:nvSpPr>
        <p:spPr>
          <a:xfrm>
            <a:off x="720610" y="1827661"/>
            <a:ext cx="16602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585">
              <a:defRPr/>
            </a:pPr>
            <a:r>
              <a:rPr kumimoji="1" lang="en-US" altLang="ja-JP" sz="24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Entity Y </a:t>
            </a:r>
            <a:endParaRPr kumimoji="1" lang="ja-JP" altLang="en-US" sz="24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5F06312-5136-4FCB-AB98-C759278F1ABD}"/>
              </a:ext>
            </a:extLst>
          </p:cNvPr>
          <p:cNvSpPr txBox="1"/>
          <p:nvPr/>
        </p:nvSpPr>
        <p:spPr>
          <a:xfrm>
            <a:off x="711870" y="3114694"/>
            <a:ext cx="16602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585">
              <a:defRPr/>
            </a:pPr>
            <a:r>
              <a:rPr kumimoji="1" lang="en-US" altLang="ja-JP" sz="24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Entity Y- S1</a:t>
            </a:r>
            <a:endParaRPr kumimoji="1" lang="ja-JP" altLang="en-US" sz="24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F3F62BF-0727-2649-890B-63988FDB4993}"/>
              </a:ext>
            </a:extLst>
          </p:cNvPr>
          <p:cNvSpPr/>
          <p:nvPr/>
        </p:nvSpPr>
        <p:spPr>
          <a:xfrm>
            <a:off x="7224634" y="6538524"/>
            <a:ext cx="4208753" cy="261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89" name="テキスト ボックス 23">
            <a:extLst>
              <a:ext uri="{FF2B5EF4-FFF2-40B4-BE49-F238E27FC236}">
                <a16:creationId xmlns:a16="http://schemas.microsoft.com/office/drawing/2014/main" id="{E7AE6826-E5F9-10C2-3D46-5A8DDC5DB9DA}"/>
              </a:ext>
            </a:extLst>
          </p:cNvPr>
          <p:cNvSpPr txBox="1"/>
          <p:nvPr/>
        </p:nvSpPr>
        <p:spPr>
          <a:xfrm>
            <a:off x="587313" y="4234742"/>
            <a:ext cx="170688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ja-JP" sz="2667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Group X</a:t>
            </a:r>
            <a:endParaRPr kumimoji="1" lang="ja-JP" altLang="en-US" sz="2667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cxnSp>
        <p:nvCxnSpPr>
          <p:cNvPr id="90" name="直線コネクタ 37">
            <a:extLst>
              <a:ext uri="{FF2B5EF4-FFF2-40B4-BE49-F238E27FC236}">
                <a16:creationId xmlns:a16="http://schemas.microsoft.com/office/drawing/2014/main" id="{D5971AF3-6749-AE03-BFCA-3C19E2C004C3}"/>
              </a:ext>
            </a:extLst>
          </p:cNvPr>
          <p:cNvCxnSpPr>
            <a:cxnSpLocks/>
            <a:stCxn id="97" idx="3"/>
            <a:endCxn id="17" idx="1"/>
          </p:cNvCxnSpPr>
          <p:nvPr/>
        </p:nvCxnSpPr>
        <p:spPr>
          <a:xfrm flipV="1">
            <a:off x="2185823" y="5687163"/>
            <a:ext cx="2209464" cy="6669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93">
            <a:extLst>
              <a:ext uri="{FF2B5EF4-FFF2-40B4-BE49-F238E27FC236}">
                <a16:creationId xmlns:a16="http://schemas.microsoft.com/office/drawing/2014/main" id="{15B10CEE-4C7D-C37B-3F48-5727716DB492}"/>
              </a:ext>
            </a:extLst>
          </p:cNvPr>
          <p:cNvSpPr/>
          <p:nvPr/>
        </p:nvSpPr>
        <p:spPr>
          <a:xfrm>
            <a:off x="933936" y="4835508"/>
            <a:ext cx="641209" cy="2622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A6E62B79-140B-8ADE-71FE-8C1D5FCC5CB3}"/>
              </a:ext>
            </a:extLst>
          </p:cNvPr>
          <p:cNvSpPr/>
          <p:nvPr/>
        </p:nvSpPr>
        <p:spPr>
          <a:xfrm>
            <a:off x="409338" y="5571111"/>
            <a:ext cx="641209" cy="2622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625EADCC-DC56-EB0C-CA33-F6CD9FD15A29}"/>
              </a:ext>
            </a:extLst>
          </p:cNvPr>
          <p:cNvSpPr/>
          <p:nvPr/>
        </p:nvSpPr>
        <p:spPr>
          <a:xfrm>
            <a:off x="1544614" y="5562698"/>
            <a:ext cx="641209" cy="2622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cxnSp>
        <p:nvCxnSpPr>
          <p:cNvPr id="99" name="Connector: Elbow 98">
            <a:extLst>
              <a:ext uri="{FF2B5EF4-FFF2-40B4-BE49-F238E27FC236}">
                <a16:creationId xmlns:a16="http://schemas.microsoft.com/office/drawing/2014/main" id="{EC99E928-5117-8C35-39E8-69D3EF74AE41}"/>
              </a:ext>
            </a:extLst>
          </p:cNvPr>
          <p:cNvCxnSpPr>
            <a:stCxn id="94" idx="2"/>
            <a:endCxn id="96" idx="0"/>
          </p:cNvCxnSpPr>
          <p:nvPr/>
        </p:nvCxnSpPr>
        <p:spPr>
          <a:xfrm rot="5400000">
            <a:off x="755575" y="5072144"/>
            <a:ext cx="473335" cy="52459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or: Elbow 100">
            <a:extLst>
              <a:ext uri="{FF2B5EF4-FFF2-40B4-BE49-F238E27FC236}">
                <a16:creationId xmlns:a16="http://schemas.microsoft.com/office/drawing/2014/main" id="{8513CFC4-D1D7-9FF2-133A-C0EEE0D2EAEA}"/>
              </a:ext>
            </a:extLst>
          </p:cNvPr>
          <p:cNvCxnSpPr>
            <a:stCxn id="94" idx="2"/>
            <a:endCxn id="97" idx="0"/>
          </p:cNvCxnSpPr>
          <p:nvPr/>
        </p:nvCxnSpPr>
        <p:spPr>
          <a:xfrm rot="16200000" flipH="1">
            <a:off x="1327419" y="5024898"/>
            <a:ext cx="464922" cy="61067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3E9284D5-45BD-4FD7-63F8-E2BB8D84C438}"/>
              </a:ext>
            </a:extLst>
          </p:cNvPr>
          <p:cNvCxnSpPr>
            <a:stCxn id="71" idx="2"/>
            <a:endCxn id="72" idx="0"/>
          </p:cNvCxnSpPr>
          <p:nvPr/>
        </p:nvCxnSpPr>
        <p:spPr>
          <a:xfrm flipH="1">
            <a:off x="1579129" y="2497141"/>
            <a:ext cx="1" cy="3501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81F1EB1E-0B36-F8EC-F920-AC0292A33230}"/>
              </a:ext>
            </a:extLst>
          </p:cNvPr>
          <p:cNvCxnSpPr>
            <a:stCxn id="17" idx="3"/>
            <a:endCxn id="25" idx="1"/>
          </p:cNvCxnSpPr>
          <p:nvPr/>
        </p:nvCxnSpPr>
        <p:spPr>
          <a:xfrm>
            <a:off x="6112327" y="5687163"/>
            <a:ext cx="154740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9115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91" y="1122630"/>
            <a:ext cx="7894104" cy="3887270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endParaRPr lang="en-US" sz="200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92E7256B-70D8-3D78-8F88-C6544E54EF87}"/>
              </a:ext>
            </a:extLst>
          </p:cNvPr>
          <p:cNvSpPr txBox="1">
            <a:spLocks/>
          </p:cNvSpPr>
          <p:nvPr/>
        </p:nvSpPr>
        <p:spPr>
          <a:xfrm>
            <a:off x="357696" y="2622754"/>
            <a:ext cx="5871519" cy="8062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Content Placeholder 9">
            <a:extLst>
              <a:ext uri="{FF2B5EF4-FFF2-40B4-BE49-F238E27FC236}">
                <a16:creationId xmlns:a16="http://schemas.microsoft.com/office/drawing/2014/main" id="{A9B11773-53AB-6E3A-0084-7D201ED38EC2}"/>
              </a:ext>
            </a:extLst>
          </p:cNvPr>
          <p:cNvSpPr txBox="1">
            <a:spLocks/>
          </p:cNvSpPr>
          <p:nvPr/>
        </p:nvSpPr>
        <p:spPr>
          <a:xfrm>
            <a:off x="404510" y="2047859"/>
            <a:ext cx="5645857" cy="36875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4ECF28-DF6B-7FBB-8EE4-65385979210D}"/>
              </a:ext>
            </a:extLst>
          </p:cNvPr>
          <p:cNvSpPr txBox="1"/>
          <p:nvPr/>
        </p:nvSpPr>
        <p:spPr>
          <a:xfrm>
            <a:off x="441512" y="1490846"/>
            <a:ext cx="5789227" cy="35190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Questions &amp; Comments</a:t>
            </a:r>
          </a:p>
        </p:txBody>
      </p:sp>
    </p:spTree>
    <p:extLst>
      <p:ext uri="{BB962C8B-B14F-4D97-AF65-F5344CB8AC3E}">
        <p14:creationId xmlns:p14="http://schemas.microsoft.com/office/powerpoint/2010/main" val="2846553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FAB1A-E63E-1ACD-7691-DB24BE6CA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Relationship with Value Chain Entities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AE5CC-18B9-5065-A141-858B90FBD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0761" y="1290955"/>
            <a:ext cx="8761930" cy="5146357"/>
          </a:xfrm>
        </p:spPr>
        <p:txBody>
          <a:bodyPr>
            <a:no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Reporting boundary for sustainability information might differ from reporting boundary for f/s</a:t>
            </a:r>
          </a:p>
          <a:p>
            <a:pPr lvl="1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Reporting boundary might include activities, operations, relationships or resources up and down the entity’s value chain that are not necessarily within the organizational boundary</a:t>
            </a:r>
            <a:endParaRPr lang="en-US" sz="1600" i="1" u="sng" dirty="0">
              <a:solidFill>
                <a:schemeClr val="tx1"/>
              </a:solidFill>
              <a:latin typeface="+mj-lt"/>
            </a:endParaRPr>
          </a:p>
          <a:p>
            <a:pPr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Guidance regarding threats created by relationships between the firm and team members with a value chain entity</a:t>
            </a:r>
          </a:p>
          <a:p>
            <a:pPr lvl="1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Material financial interests, loans or close business relationships might create SI threat</a:t>
            </a:r>
          </a:p>
          <a:p>
            <a:pPr lvl="1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Provision of NAS might create SR threat if it impacts the sustainability information</a:t>
            </a:r>
          </a:p>
          <a:p>
            <a:pPr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Proposal recognizes “distance” from value chain entities and lack of access to information about those entities</a:t>
            </a:r>
          </a:p>
          <a:p>
            <a:pPr lvl="1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latin typeface="+mj-lt"/>
              </a:rPr>
              <a:t>Application of “knows or has reason to believe” principle by the firm and team members to identify threats</a:t>
            </a:r>
          </a:p>
          <a:p>
            <a:pPr lvl="1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latin typeface="+mj-lt"/>
              </a:rPr>
              <a:t>No monitoring obligation or additional administrative burden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B56EAB-30D9-2C7E-C653-F509BD7F8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7" name="Picture 6" descr="Colorful pins linked with threads">
            <a:extLst>
              <a:ext uri="{FF2B5EF4-FFF2-40B4-BE49-F238E27FC236}">
                <a16:creationId xmlns:a16="http://schemas.microsoft.com/office/drawing/2014/main" id="{02A86BAA-4426-767F-05A2-CDEE419E32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4892"/>
            <a:ext cx="3482109" cy="5753108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30326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EE98B62-AA44-E9E3-EC45-0BEE0050E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2667"/>
              <a:t>Relationship with an Entity within the Reporting Boundary</a:t>
            </a:r>
            <a:endParaRPr lang="ja-JP" altLang="en-US" sz="2667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5360B97-92FD-4DF0-BAE0-C9CE64542546}"/>
              </a:ext>
            </a:extLst>
          </p:cNvPr>
          <p:cNvSpPr/>
          <p:nvPr/>
        </p:nvSpPr>
        <p:spPr>
          <a:xfrm>
            <a:off x="3980058" y="1614327"/>
            <a:ext cx="1717040" cy="70104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24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Entity P</a:t>
            </a:r>
            <a:endParaRPr kumimoji="1" lang="ja-JP" altLang="en-US" sz="24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EC4A269-21E6-F2E1-B5E3-33935BAE9FA5}"/>
              </a:ext>
            </a:extLst>
          </p:cNvPr>
          <p:cNvSpPr/>
          <p:nvPr/>
        </p:nvSpPr>
        <p:spPr>
          <a:xfrm>
            <a:off x="2996618" y="2764174"/>
            <a:ext cx="1717040" cy="70104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24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Entity S1</a:t>
            </a:r>
            <a:endParaRPr kumimoji="1" lang="ja-JP" altLang="en-US" sz="24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45FC49EB-BB8F-C95D-C8F2-54DE6AEB8076}"/>
              </a:ext>
            </a:extLst>
          </p:cNvPr>
          <p:cNvSpPr/>
          <p:nvPr/>
        </p:nvSpPr>
        <p:spPr>
          <a:xfrm>
            <a:off x="5082041" y="2764174"/>
            <a:ext cx="1717040" cy="70104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24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Entity S2</a:t>
            </a:r>
            <a:endParaRPr kumimoji="1" lang="ja-JP" altLang="en-US" sz="24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cxnSp>
        <p:nvCxnSpPr>
          <p:cNvPr id="11" name="コネクタ: カギ線 10">
            <a:extLst>
              <a:ext uri="{FF2B5EF4-FFF2-40B4-BE49-F238E27FC236}">
                <a16:creationId xmlns:a16="http://schemas.microsoft.com/office/drawing/2014/main" id="{E3B11B67-F425-458D-3CE5-16035146ADB0}"/>
              </a:ext>
            </a:extLst>
          </p:cNvPr>
          <p:cNvCxnSpPr>
            <a:stCxn id="8" idx="0"/>
            <a:endCxn id="7" idx="2"/>
          </p:cNvCxnSpPr>
          <p:nvPr/>
        </p:nvCxnSpPr>
        <p:spPr>
          <a:xfrm rot="5400000" flipH="1" flipV="1">
            <a:off x="4122455" y="2048051"/>
            <a:ext cx="448807" cy="98344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コネクタ: カギ線 11">
            <a:extLst>
              <a:ext uri="{FF2B5EF4-FFF2-40B4-BE49-F238E27FC236}">
                <a16:creationId xmlns:a16="http://schemas.microsoft.com/office/drawing/2014/main" id="{E9E62257-71B3-F0D2-579B-247C731325DD}"/>
              </a:ext>
            </a:extLst>
          </p:cNvPr>
          <p:cNvCxnSpPr>
            <a:cxnSpLocks/>
            <a:stCxn id="9" idx="0"/>
            <a:endCxn id="7" idx="2"/>
          </p:cNvCxnSpPr>
          <p:nvPr/>
        </p:nvCxnSpPr>
        <p:spPr>
          <a:xfrm rot="16200000" flipV="1">
            <a:off x="5165167" y="1988779"/>
            <a:ext cx="448807" cy="1101983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フローチャート: 書類 14">
            <a:extLst>
              <a:ext uri="{FF2B5EF4-FFF2-40B4-BE49-F238E27FC236}">
                <a16:creationId xmlns:a16="http://schemas.microsoft.com/office/drawing/2014/main" id="{CDAE050F-A890-C143-4A26-1FD422078840}"/>
              </a:ext>
            </a:extLst>
          </p:cNvPr>
          <p:cNvSpPr/>
          <p:nvPr/>
        </p:nvSpPr>
        <p:spPr>
          <a:xfrm>
            <a:off x="7122726" y="1503817"/>
            <a:ext cx="1559560" cy="940440"/>
          </a:xfrm>
          <a:prstGeom prst="flowChartDocument">
            <a:avLst/>
          </a:prstGeom>
          <a:solidFill>
            <a:schemeClr val="bg1">
              <a:lumMod val="9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1867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Sustainability Information</a:t>
            </a:r>
            <a:endParaRPr kumimoji="1" lang="ja-JP" altLang="en-US" sz="1867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309945B-4ADA-C9B4-3994-7890C63B65E3}"/>
              </a:ext>
            </a:extLst>
          </p:cNvPr>
          <p:cNvSpPr/>
          <p:nvPr/>
        </p:nvSpPr>
        <p:spPr>
          <a:xfrm>
            <a:off x="10261603" y="1260643"/>
            <a:ext cx="1717040" cy="14084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24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Firm</a:t>
            </a:r>
          </a:p>
          <a:p>
            <a:pPr algn="ctr" defTabSz="609585"/>
            <a:r>
              <a:rPr kumimoji="1" lang="en-US" altLang="ja-JP" sz="1867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(Sustainability Assurance Practitioner) </a:t>
            </a:r>
            <a:endParaRPr kumimoji="1" lang="ja-JP" altLang="en-US" sz="1867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C7AB6CA8-5E4D-A98F-F201-3DC1558334DE}"/>
              </a:ext>
            </a:extLst>
          </p:cNvPr>
          <p:cNvSpPr/>
          <p:nvPr/>
        </p:nvSpPr>
        <p:spPr>
          <a:xfrm>
            <a:off x="3493588" y="5273635"/>
            <a:ext cx="1717040" cy="701040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2400" b="1">
                <a:solidFill>
                  <a:srgbClr val="FFFFFF"/>
                </a:solidFill>
                <a:latin typeface="Calibri" panose="020F0502020204030204"/>
                <a:ea typeface="メイリオ" panose="020B0604030504040204" pitchFamily="34" charset="-128"/>
              </a:rPr>
              <a:t>Entity V</a:t>
            </a:r>
            <a:endParaRPr kumimoji="1" lang="ja-JP" altLang="en-US" sz="2400" b="1">
              <a:solidFill>
                <a:srgbClr val="FFFFFF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35618C2F-12C0-E942-BF5B-4539D5568084}"/>
              </a:ext>
            </a:extLst>
          </p:cNvPr>
          <p:cNvCxnSpPr>
            <a:cxnSpLocks/>
            <a:stCxn id="16" idx="1"/>
            <a:endCxn id="15" idx="3"/>
          </p:cNvCxnSpPr>
          <p:nvPr/>
        </p:nvCxnSpPr>
        <p:spPr>
          <a:xfrm flipH="1">
            <a:off x="8682286" y="1964847"/>
            <a:ext cx="1579317" cy="919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7132AA3-5BEB-EF48-A6AB-B6C5E3A65115}"/>
              </a:ext>
            </a:extLst>
          </p:cNvPr>
          <p:cNvSpPr txBox="1"/>
          <p:nvPr/>
        </p:nvSpPr>
        <p:spPr>
          <a:xfrm>
            <a:off x="8784193" y="1239283"/>
            <a:ext cx="1706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ja-JP" sz="16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Sustainability Assurance</a:t>
            </a:r>
            <a:endParaRPr kumimoji="1" lang="ja-JP" altLang="en-US" sz="16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450AACA-87C6-D894-5845-58E608EE0493}"/>
              </a:ext>
            </a:extLst>
          </p:cNvPr>
          <p:cNvCxnSpPr>
            <a:cxnSpLocks/>
            <a:stCxn id="7" idx="3"/>
            <a:endCxn id="15" idx="1"/>
          </p:cNvCxnSpPr>
          <p:nvPr/>
        </p:nvCxnSpPr>
        <p:spPr>
          <a:xfrm>
            <a:off x="5697098" y="1964847"/>
            <a:ext cx="1425628" cy="9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61B93FB-565A-425F-32E6-91A851985483}"/>
              </a:ext>
            </a:extLst>
          </p:cNvPr>
          <p:cNvSpPr txBox="1"/>
          <p:nvPr/>
        </p:nvSpPr>
        <p:spPr>
          <a:xfrm>
            <a:off x="4228601" y="990891"/>
            <a:ext cx="170688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ja-JP" sz="2667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Group 1</a:t>
            </a:r>
            <a:endParaRPr kumimoji="1" lang="ja-JP" altLang="en-US" sz="2667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25" name="フローチャート: 書類 24">
            <a:extLst>
              <a:ext uri="{FF2B5EF4-FFF2-40B4-BE49-F238E27FC236}">
                <a16:creationId xmlns:a16="http://schemas.microsoft.com/office/drawing/2014/main" id="{FC4A5804-ECDE-C7C9-B584-C4AC6B017DFB}"/>
              </a:ext>
            </a:extLst>
          </p:cNvPr>
          <p:cNvSpPr/>
          <p:nvPr/>
        </p:nvSpPr>
        <p:spPr>
          <a:xfrm>
            <a:off x="7224633" y="5153973"/>
            <a:ext cx="1559560" cy="940440"/>
          </a:xfrm>
          <a:prstGeom prst="flowChartDocument">
            <a:avLst/>
          </a:prstGeom>
          <a:solidFill>
            <a:schemeClr val="bg1">
              <a:lumMod val="9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ja-JP" sz="1867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Sustainability Information</a:t>
            </a:r>
            <a:endParaRPr kumimoji="1" lang="ja-JP" altLang="en-US" sz="1867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D4A2C10C-B2A5-8C1E-928E-6798ED9E5FC4}"/>
              </a:ext>
            </a:extLst>
          </p:cNvPr>
          <p:cNvCxnSpPr>
            <a:stCxn id="8" idx="2"/>
            <a:endCxn id="17" idx="0"/>
          </p:cNvCxnSpPr>
          <p:nvPr/>
        </p:nvCxnSpPr>
        <p:spPr>
          <a:xfrm>
            <a:off x="3855138" y="3465214"/>
            <a:ext cx="496970" cy="1808421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04CB5EC6-5BD5-E5FB-651B-8422399FF48A}"/>
              </a:ext>
            </a:extLst>
          </p:cNvPr>
          <p:cNvSpPr txBox="1"/>
          <p:nvPr/>
        </p:nvSpPr>
        <p:spPr>
          <a:xfrm>
            <a:off x="3618223" y="4346884"/>
            <a:ext cx="164592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ja-JP" sz="1867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Value   Chain</a:t>
            </a:r>
            <a:endParaRPr kumimoji="1" lang="ja-JP" altLang="en-US" sz="1867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925DBCC-6FC0-3D30-CCB8-4014199679A6}"/>
              </a:ext>
            </a:extLst>
          </p:cNvPr>
          <p:cNvCxnSpPr>
            <a:cxnSpLocks/>
            <a:stCxn id="25" idx="0"/>
          </p:cNvCxnSpPr>
          <p:nvPr/>
        </p:nvCxnSpPr>
        <p:spPr>
          <a:xfrm flipH="1" flipV="1">
            <a:off x="7988304" y="2497141"/>
            <a:ext cx="16109" cy="2656833"/>
          </a:xfrm>
          <a:prstGeom prst="straightConnector1">
            <a:avLst/>
          </a:prstGeom>
          <a:ln w="31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37">
            <a:extLst>
              <a:ext uri="{FF2B5EF4-FFF2-40B4-BE49-F238E27FC236}">
                <a16:creationId xmlns:a16="http://schemas.microsoft.com/office/drawing/2014/main" id="{60C434A0-28F3-B2D1-7BA3-204B2407583F}"/>
              </a:ext>
            </a:extLst>
          </p:cNvPr>
          <p:cNvCxnSpPr>
            <a:cxnSpLocks/>
            <a:stCxn id="72" idx="3"/>
            <a:endCxn id="17" idx="0"/>
          </p:cNvCxnSpPr>
          <p:nvPr/>
        </p:nvCxnSpPr>
        <p:spPr>
          <a:xfrm>
            <a:off x="2409249" y="3355103"/>
            <a:ext cx="1942860" cy="1918532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テキスト ボックス 23">
            <a:extLst>
              <a:ext uri="{FF2B5EF4-FFF2-40B4-BE49-F238E27FC236}">
                <a16:creationId xmlns:a16="http://schemas.microsoft.com/office/drawing/2014/main" id="{C19B3C3B-19DF-587B-0F5A-6103278A4588}"/>
              </a:ext>
            </a:extLst>
          </p:cNvPr>
          <p:cNvSpPr txBox="1"/>
          <p:nvPr/>
        </p:nvSpPr>
        <p:spPr>
          <a:xfrm>
            <a:off x="782969" y="1039703"/>
            <a:ext cx="170688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ja-JP" sz="2667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Group 2</a:t>
            </a:r>
            <a:endParaRPr kumimoji="1" lang="ja-JP" altLang="en-US" sz="2667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23C2F05-2A5D-227C-61FC-548EEA2113E1}"/>
              </a:ext>
            </a:extLst>
          </p:cNvPr>
          <p:cNvSpPr/>
          <p:nvPr/>
        </p:nvSpPr>
        <p:spPr>
          <a:xfrm>
            <a:off x="749009" y="1648215"/>
            <a:ext cx="1660241" cy="8489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32FEC9C8-C6F6-99FA-D0CF-15E51A303988}"/>
              </a:ext>
            </a:extLst>
          </p:cNvPr>
          <p:cNvSpPr/>
          <p:nvPr/>
        </p:nvSpPr>
        <p:spPr>
          <a:xfrm>
            <a:off x="749008" y="2847328"/>
            <a:ext cx="1660241" cy="101554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B9DA2BF-824F-F843-E472-74C185BCDEB8}"/>
              </a:ext>
            </a:extLst>
          </p:cNvPr>
          <p:cNvSpPr txBox="1"/>
          <p:nvPr/>
        </p:nvSpPr>
        <p:spPr>
          <a:xfrm>
            <a:off x="720610" y="1827661"/>
            <a:ext cx="16602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585">
              <a:defRPr/>
            </a:pPr>
            <a:r>
              <a:rPr kumimoji="1" lang="en-US" altLang="ja-JP" sz="24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Entity Y </a:t>
            </a:r>
            <a:endParaRPr kumimoji="1" lang="ja-JP" altLang="en-US" sz="24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5F06312-5136-4FCB-AB98-C759278F1ABD}"/>
              </a:ext>
            </a:extLst>
          </p:cNvPr>
          <p:cNvSpPr txBox="1"/>
          <p:nvPr/>
        </p:nvSpPr>
        <p:spPr>
          <a:xfrm>
            <a:off x="711870" y="3114694"/>
            <a:ext cx="16602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585">
              <a:defRPr/>
            </a:pPr>
            <a:r>
              <a:rPr kumimoji="1" lang="en-US" altLang="ja-JP" sz="2400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Entity Y- S1</a:t>
            </a:r>
            <a:endParaRPr kumimoji="1" lang="ja-JP" altLang="en-US" sz="2400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F3F62BF-0727-2649-890B-63988FDB4993}"/>
              </a:ext>
            </a:extLst>
          </p:cNvPr>
          <p:cNvSpPr/>
          <p:nvPr/>
        </p:nvSpPr>
        <p:spPr>
          <a:xfrm>
            <a:off x="7224634" y="6538524"/>
            <a:ext cx="4208753" cy="261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89" name="テキスト ボックス 23">
            <a:extLst>
              <a:ext uri="{FF2B5EF4-FFF2-40B4-BE49-F238E27FC236}">
                <a16:creationId xmlns:a16="http://schemas.microsoft.com/office/drawing/2014/main" id="{E7AE6826-E5F9-10C2-3D46-5A8DDC5DB9DA}"/>
              </a:ext>
            </a:extLst>
          </p:cNvPr>
          <p:cNvSpPr txBox="1"/>
          <p:nvPr/>
        </p:nvSpPr>
        <p:spPr>
          <a:xfrm>
            <a:off x="587313" y="4234742"/>
            <a:ext cx="170688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ja-JP" sz="2667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Group X</a:t>
            </a:r>
            <a:endParaRPr kumimoji="1" lang="ja-JP" altLang="en-US" sz="2667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cxnSp>
        <p:nvCxnSpPr>
          <p:cNvPr id="90" name="直線コネクタ 37">
            <a:extLst>
              <a:ext uri="{FF2B5EF4-FFF2-40B4-BE49-F238E27FC236}">
                <a16:creationId xmlns:a16="http://schemas.microsoft.com/office/drawing/2014/main" id="{D5971AF3-6749-AE03-BFCA-3C19E2C004C3}"/>
              </a:ext>
            </a:extLst>
          </p:cNvPr>
          <p:cNvCxnSpPr>
            <a:cxnSpLocks/>
            <a:stCxn id="97" idx="3"/>
          </p:cNvCxnSpPr>
          <p:nvPr/>
        </p:nvCxnSpPr>
        <p:spPr>
          <a:xfrm>
            <a:off x="2148637" y="5818299"/>
            <a:ext cx="1356377" cy="4541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93">
            <a:extLst>
              <a:ext uri="{FF2B5EF4-FFF2-40B4-BE49-F238E27FC236}">
                <a16:creationId xmlns:a16="http://schemas.microsoft.com/office/drawing/2014/main" id="{15B10CEE-4C7D-C37B-3F48-5727716DB492}"/>
              </a:ext>
            </a:extLst>
          </p:cNvPr>
          <p:cNvSpPr/>
          <p:nvPr/>
        </p:nvSpPr>
        <p:spPr>
          <a:xfrm>
            <a:off x="920945" y="5126871"/>
            <a:ext cx="641209" cy="2622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A6E62B79-140B-8ADE-71FE-8C1D5FCC5CB3}"/>
              </a:ext>
            </a:extLst>
          </p:cNvPr>
          <p:cNvSpPr/>
          <p:nvPr/>
        </p:nvSpPr>
        <p:spPr>
          <a:xfrm>
            <a:off x="400002" y="5687163"/>
            <a:ext cx="641209" cy="2622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625EADCC-DC56-EB0C-CA33-F6CD9FD15A29}"/>
              </a:ext>
            </a:extLst>
          </p:cNvPr>
          <p:cNvSpPr/>
          <p:nvPr/>
        </p:nvSpPr>
        <p:spPr>
          <a:xfrm>
            <a:off x="1507428" y="5687165"/>
            <a:ext cx="641209" cy="2622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cxnSp>
        <p:nvCxnSpPr>
          <p:cNvPr id="99" name="Connector: Elbow 98">
            <a:extLst>
              <a:ext uri="{FF2B5EF4-FFF2-40B4-BE49-F238E27FC236}">
                <a16:creationId xmlns:a16="http://schemas.microsoft.com/office/drawing/2014/main" id="{EC99E928-5117-8C35-39E8-69D3EF74AE41}"/>
              </a:ext>
            </a:extLst>
          </p:cNvPr>
          <p:cNvCxnSpPr>
            <a:stCxn id="94" idx="2"/>
            <a:endCxn id="96" idx="0"/>
          </p:cNvCxnSpPr>
          <p:nvPr/>
        </p:nvCxnSpPr>
        <p:spPr>
          <a:xfrm rot="5400000">
            <a:off x="832067" y="5277681"/>
            <a:ext cx="298024" cy="520943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or: Elbow 100">
            <a:extLst>
              <a:ext uri="{FF2B5EF4-FFF2-40B4-BE49-F238E27FC236}">
                <a16:creationId xmlns:a16="http://schemas.microsoft.com/office/drawing/2014/main" id="{8513CFC4-D1D7-9FF2-133A-C0EEE0D2EAEA}"/>
              </a:ext>
            </a:extLst>
          </p:cNvPr>
          <p:cNvCxnSpPr>
            <a:stCxn id="94" idx="2"/>
            <a:endCxn id="97" idx="0"/>
          </p:cNvCxnSpPr>
          <p:nvPr/>
        </p:nvCxnSpPr>
        <p:spPr>
          <a:xfrm rot="16200000" flipH="1">
            <a:off x="1385780" y="5244909"/>
            <a:ext cx="298025" cy="586483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3E9284D5-45BD-4FD7-63F8-E2BB8D84C438}"/>
              </a:ext>
            </a:extLst>
          </p:cNvPr>
          <p:cNvCxnSpPr>
            <a:stCxn id="71" idx="2"/>
            <a:endCxn id="72" idx="0"/>
          </p:cNvCxnSpPr>
          <p:nvPr/>
        </p:nvCxnSpPr>
        <p:spPr>
          <a:xfrm flipH="1">
            <a:off x="1579129" y="2497141"/>
            <a:ext cx="1" cy="3501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テキスト ボックス 38">
            <a:extLst>
              <a:ext uri="{FF2B5EF4-FFF2-40B4-BE49-F238E27FC236}">
                <a16:creationId xmlns:a16="http://schemas.microsoft.com/office/drawing/2014/main" id="{C177F4F0-C8E0-DAA5-9B32-FB7CD0DF2378}"/>
              </a:ext>
            </a:extLst>
          </p:cNvPr>
          <p:cNvSpPr txBox="1"/>
          <p:nvPr/>
        </p:nvSpPr>
        <p:spPr>
          <a:xfrm>
            <a:off x="2320175" y="4882981"/>
            <a:ext cx="164592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ja-JP" sz="1867">
                <a:solidFill>
                  <a:srgbClr val="4D4D4D"/>
                </a:solidFill>
                <a:latin typeface="Calibri" panose="020F0502020204030204"/>
                <a:ea typeface="メイリオ" panose="020B0604030504040204" pitchFamily="34" charset="-128"/>
              </a:rPr>
              <a:t>Value Chain</a:t>
            </a:r>
            <a:endParaRPr kumimoji="1" lang="ja-JP" altLang="en-US" sz="1867">
              <a:solidFill>
                <a:srgbClr val="4D4D4D"/>
              </a:solidFill>
              <a:latin typeface="Calibri" panose="020F0502020204030204"/>
              <a:ea typeface="メイリオ" panose="020B0604030504040204" pitchFamily="34" charset="-128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E1260C7-C10B-DF13-DBA0-5B9AC39919D6}"/>
              </a:ext>
            </a:extLst>
          </p:cNvPr>
          <p:cNvCxnSpPr/>
          <p:nvPr/>
        </p:nvCxnSpPr>
        <p:spPr>
          <a:xfrm flipH="1">
            <a:off x="5253808" y="2375219"/>
            <a:ext cx="5007795" cy="2898416"/>
          </a:xfrm>
          <a:prstGeom prst="straightConnector1">
            <a:avLst/>
          </a:prstGeom>
          <a:ln w="28575">
            <a:solidFill>
              <a:srgbClr val="FF0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286E8BE-B1E7-3982-F65B-5959B8ECA4B4}"/>
              </a:ext>
            </a:extLst>
          </p:cNvPr>
          <p:cNvCxnSpPr>
            <a:cxnSpLocks/>
            <a:stCxn id="17" idx="3"/>
            <a:endCxn id="25" idx="1"/>
          </p:cNvCxnSpPr>
          <p:nvPr/>
        </p:nvCxnSpPr>
        <p:spPr>
          <a:xfrm>
            <a:off x="5210628" y="5624155"/>
            <a:ext cx="2014005" cy="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76FB3D1-F6E4-6534-8A11-76BBD42ED091}"/>
              </a:ext>
            </a:extLst>
          </p:cNvPr>
          <p:cNvSpPr/>
          <p:nvPr/>
        </p:nvSpPr>
        <p:spPr>
          <a:xfrm>
            <a:off x="2768353" y="1503816"/>
            <a:ext cx="4220526" cy="2287405"/>
          </a:xfrm>
          <a:prstGeom prst="roundRect">
            <a:avLst/>
          </a:prstGeom>
          <a:noFill/>
          <a:ln w="28575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89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91" y="1122630"/>
            <a:ext cx="7894104" cy="3887270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endParaRPr lang="en-US" sz="200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92E7256B-70D8-3D78-8F88-C6544E54EF87}"/>
              </a:ext>
            </a:extLst>
          </p:cNvPr>
          <p:cNvSpPr txBox="1">
            <a:spLocks/>
          </p:cNvSpPr>
          <p:nvPr/>
        </p:nvSpPr>
        <p:spPr>
          <a:xfrm>
            <a:off x="357696" y="2622754"/>
            <a:ext cx="5871519" cy="8062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Content Placeholder 9">
            <a:extLst>
              <a:ext uri="{FF2B5EF4-FFF2-40B4-BE49-F238E27FC236}">
                <a16:creationId xmlns:a16="http://schemas.microsoft.com/office/drawing/2014/main" id="{A9B11773-53AB-6E3A-0084-7D201ED38EC2}"/>
              </a:ext>
            </a:extLst>
          </p:cNvPr>
          <p:cNvSpPr txBox="1">
            <a:spLocks/>
          </p:cNvSpPr>
          <p:nvPr/>
        </p:nvSpPr>
        <p:spPr>
          <a:xfrm>
            <a:off x="404510" y="2047859"/>
            <a:ext cx="5645857" cy="36875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4ECF28-DF6B-7FBB-8EE4-65385979210D}"/>
              </a:ext>
            </a:extLst>
          </p:cNvPr>
          <p:cNvSpPr txBox="1"/>
          <p:nvPr/>
        </p:nvSpPr>
        <p:spPr>
          <a:xfrm>
            <a:off x="441512" y="1490846"/>
            <a:ext cx="5789227" cy="35190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4000">
                <a:solidFill>
                  <a:srgbClr val="0B5494"/>
                </a:solidFill>
                <a:latin typeface="+mj-lt"/>
              </a:rPr>
              <a:t>Questions &amp; Comments</a:t>
            </a:r>
          </a:p>
        </p:txBody>
      </p:sp>
    </p:spTree>
    <p:extLst>
      <p:ext uri="{BB962C8B-B14F-4D97-AF65-F5344CB8AC3E}">
        <p14:creationId xmlns:p14="http://schemas.microsoft.com/office/powerpoint/2010/main" val="11315709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55B2E-7212-2798-B423-DF5D9FFEF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Next Steps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4CDD328-5648-9545-C934-35500B1668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010335"/>
              </p:ext>
            </p:extLst>
          </p:nvPr>
        </p:nvGraphicFramePr>
        <p:xfrm>
          <a:off x="838200" y="1414463"/>
          <a:ext cx="10515600" cy="4762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F6D94A-5B06-A761-AEA6-1E0FA75C8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343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3BB57D-AC3A-7763-7633-873C88AF5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E912B-C4BA-7E6E-609E-4AE6EA9892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428750"/>
            <a:ext cx="7202864" cy="4922543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000">
                <a:latin typeface="+mj-lt"/>
              </a:rPr>
              <a:t>Report back on the March 2023 CAG discussions</a:t>
            </a:r>
          </a:p>
          <a:p>
            <a:pPr>
              <a:lnSpc>
                <a:spcPts val="3000"/>
              </a:lnSpc>
              <a:spcBef>
                <a:spcPts val="600"/>
              </a:spcBef>
            </a:pPr>
            <a:r>
              <a:rPr lang="en-US" sz="2000">
                <a:latin typeface="+mj-lt"/>
              </a:rPr>
              <a:t>Key Matters relating to Independence Standards for Sustainability Assurance</a:t>
            </a:r>
          </a:p>
          <a:p>
            <a:pPr lvl="1">
              <a:lnSpc>
                <a:spcPts val="3000"/>
              </a:lnSpc>
              <a:spcBef>
                <a:spcPts val="600"/>
              </a:spcBef>
            </a:pPr>
            <a:r>
              <a:rPr lang="en-US" sz="2000">
                <a:solidFill>
                  <a:srgbClr val="0B5494"/>
                </a:solidFill>
                <a:latin typeface="+mj-lt"/>
              </a:rPr>
              <a:t>Scope of Independence Standards</a:t>
            </a:r>
          </a:p>
          <a:p>
            <a:pPr lvl="1">
              <a:lnSpc>
                <a:spcPts val="3000"/>
              </a:lnSpc>
              <a:spcBef>
                <a:spcPts val="600"/>
              </a:spcBef>
            </a:pPr>
            <a:r>
              <a:rPr lang="en-US" sz="2000">
                <a:solidFill>
                  <a:srgbClr val="0B5494"/>
                </a:solidFill>
                <a:latin typeface="+mj-lt"/>
              </a:rPr>
              <a:t>Firm’s Quality Management System</a:t>
            </a:r>
          </a:p>
          <a:p>
            <a:pPr lvl="1">
              <a:lnSpc>
                <a:spcPts val="3000"/>
              </a:lnSpc>
              <a:spcBef>
                <a:spcPts val="600"/>
              </a:spcBef>
            </a:pPr>
            <a:r>
              <a:rPr lang="en-US" sz="2000">
                <a:solidFill>
                  <a:srgbClr val="0B5494"/>
                </a:solidFill>
                <a:latin typeface="+mj-lt"/>
              </a:rPr>
              <a:t>Determination of Public Interest Entities (PIE)</a:t>
            </a:r>
          </a:p>
          <a:p>
            <a:pPr lvl="1">
              <a:lnSpc>
                <a:spcPts val="3000"/>
              </a:lnSpc>
              <a:spcBef>
                <a:spcPts val="600"/>
              </a:spcBef>
            </a:pPr>
            <a:r>
              <a:rPr lang="en-US" sz="2000">
                <a:solidFill>
                  <a:srgbClr val="0B5494"/>
                </a:solidFill>
                <a:latin typeface="+mj-lt"/>
              </a:rPr>
              <a:t>NAS Provided by Sustainability Assurance Practitioners</a:t>
            </a:r>
          </a:p>
          <a:p>
            <a:pPr lvl="1">
              <a:lnSpc>
                <a:spcPts val="3000"/>
              </a:lnSpc>
              <a:spcBef>
                <a:spcPts val="600"/>
              </a:spcBef>
            </a:pPr>
            <a:r>
              <a:rPr lang="en-US" sz="2000">
                <a:solidFill>
                  <a:srgbClr val="0B5494"/>
                </a:solidFill>
                <a:latin typeface="+mj-lt"/>
              </a:rPr>
              <a:t>Group Sustainability Assurance Engagements</a:t>
            </a:r>
          </a:p>
          <a:p>
            <a:pPr lvl="1">
              <a:lnSpc>
                <a:spcPts val="3000"/>
              </a:lnSpc>
              <a:spcBef>
                <a:spcPts val="600"/>
              </a:spcBef>
            </a:pPr>
            <a:r>
              <a:rPr lang="en-US" sz="2000">
                <a:solidFill>
                  <a:srgbClr val="0B5494"/>
                </a:solidFill>
                <a:latin typeface="+mj-lt"/>
              </a:rPr>
              <a:t>Using the Work of Another Practitioner</a:t>
            </a:r>
          </a:p>
          <a:p>
            <a:pPr lvl="1">
              <a:lnSpc>
                <a:spcPts val="3000"/>
              </a:lnSpc>
              <a:spcBef>
                <a:spcPts val="600"/>
              </a:spcBef>
            </a:pPr>
            <a:r>
              <a:rPr lang="en-US" sz="2000">
                <a:solidFill>
                  <a:srgbClr val="0B5494"/>
                </a:solidFill>
                <a:latin typeface="+mj-lt"/>
              </a:rPr>
              <a:t>Relationship with Value Chain Entities</a:t>
            </a:r>
          </a:p>
          <a:p>
            <a:pPr marL="457200" lvl="1" indent="0">
              <a:lnSpc>
                <a:spcPts val="3000"/>
              </a:lnSpc>
              <a:spcBef>
                <a:spcPts val="600"/>
              </a:spcBef>
              <a:buNone/>
            </a:pPr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7AFEE6D-1023-8212-1AF5-1B3104B2E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3323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26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00AB0-AF45-1D07-3C9F-87D0993B0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054" y="36374"/>
            <a:ext cx="10515600" cy="1068518"/>
          </a:xfrm>
        </p:spPr>
        <p:txBody>
          <a:bodyPr>
            <a:normAutofit/>
          </a:bodyPr>
          <a:lstStyle/>
          <a:p>
            <a:r>
              <a:rPr lang="en-US" sz="4000">
                <a:latin typeface="+mj-lt"/>
              </a:rPr>
              <a:t>Recap of IESBA’s Decisions re Independence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B8106-9C6D-188A-35C7-F71B19690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333" y="1347034"/>
            <a:ext cx="7775122" cy="512015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Sustainability assurance engagements within scope of Part 5 must be underpinned by the same high standards that apply to audits of financial information</a:t>
            </a:r>
            <a:endParaRPr lang="en-US" sz="2000" dirty="0">
              <a:solidFill>
                <a:schemeClr val="tx1"/>
              </a:solidFill>
              <a:latin typeface="+mj-lt"/>
              <a:cs typeface="Arial"/>
            </a:endParaRP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IESBA to develop independence provisions equivalent to Part 4A 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Relationships addressed in Part 4A in the context of audit clients could also create threats to independence in the context of sustainability assurance engagements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Part 5 will also address other scenarios specific to sustainability-related services (e.g. different reporting boundary)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Some terminology used in Part 4A is specific to accounting firms and audits of financial statements 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Part 5 will use more neutral terms (e.g. “engagement leader” instead of “ engagement partner”)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endParaRPr lang="en-US" sz="2200" dirty="0">
              <a:solidFill>
                <a:srgbClr val="C00000"/>
              </a:solidFill>
              <a:latin typeface="+mj-lt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endParaRPr lang="en-US" sz="2200" dirty="0">
              <a:solidFill>
                <a:srgbClr val="C00000"/>
              </a:solidFill>
              <a:latin typeface="+mj-lt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endParaRPr lang="en-US" sz="2200" dirty="0">
              <a:solidFill>
                <a:srgbClr val="C00000"/>
              </a:solidFill>
              <a:latin typeface="+mj-lt"/>
              <a:cs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180CBD-3BAA-D708-178D-C926EDB4C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1181F9-462D-4ADD-36F9-E96324CDD7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94" r="19305"/>
          <a:stretch/>
        </p:blipFill>
        <p:spPr>
          <a:xfrm flipH="1">
            <a:off x="-2" y="1104892"/>
            <a:ext cx="3770335" cy="5753108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05288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3F761-2561-3E4E-4563-5B4462DE5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>
                <a:latin typeface="+mj-lt"/>
              </a:rPr>
              <a:t>Scope of Independence Standards in Part 5</a:t>
            </a:r>
            <a:r>
              <a:rPr lang="en-US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AF84C8-4DE2-EE42-FA3D-3EDEFF9982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6937" y="1141266"/>
            <a:ext cx="8153401" cy="4762500"/>
          </a:xfrm>
        </p:spPr>
        <p:txBody>
          <a:bodyPr>
            <a:noAutofit/>
          </a:bodyPr>
          <a:lstStyle/>
          <a:p>
            <a:pPr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The standards will apply only to assurance engagements, </a:t>
            </a:r>
            <a:r>
              <a:rPr lang="en-US" sz="2000" dirty="0">
                <a:solidFill>
                  <a:srgbClr val="0B5494"/>
                </a:solidFill>
                <a:latin typeface="+mj-lt"/>
              </a:rPr>
              <a:t>both limited and reasonable assurance</a:t>
            </a:r>
          </a:p>
          <a:p>
            <a:pPr lvl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Not applicable to “certification-type” engagements</a:t>
            </a:r>
          </a:p>
          <a:p>
            <a:pPr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Independence standards in Part 5 will be applicable to attestation engagements, not direct engagements</a:t>
            </a:r>
          </a:p>
          <a:p>
            <a:pPr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Sustainability assurance engagements cover a wide range of assurance engagements</a:t>
            </a:r>
          </a:p>
          <a:p>
            <a:pPr lvl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Independence standards in </a:t>
            </a:r>
            <a:r>
              <a:rPr lang="en-US" sz="2000" dirty="0">
                <a:solidFill>
                  <a:srgbClr val="C00000"/>
                </a:solidFill>
                <a:latin typeface="+mj-lt"/>
              </a:rPr>
              <a:t>Part 5</a:t>
            </a:r>
            <a:r>
              <a:rPr lang="en-US" sz="2000" dirty="0">
                <a:latin typeface="+mj-lt"/>
              </a:rPr>
              <a:t> equivalent to standards for audit engagements apply to </a:t>
            </a:r>
            <a:r>
              <a:rPr lang="en-US" sz="2000" dirty="0">
                <a:solidFill>
                  <a:srgbClr val="0B5494"/>
                </a:solidFill>
                <a:latin typeface="+mj-lt"/>
              </a:rPr>
              <a:t>sustainability assurance engagements where there is same level of public interest as for audit</a:t>
            </a:r>
          </a:p>
          <a:p>
            <a:pPr lvl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For other sustainability assurance engagements, </a:t>
            </a:r>
            <a:r>
              <a:rPr lang="en-US" sz="2000" dirty="0">
                <a:solidFill>
                  <a:srgbClr val="C00000"/>
                </a:solidFill>
                <a:latin typeface="+mj-lt"/>
              </a:rPr>
              <a:t>Part 4B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applies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→ IESBA will revisit Part 4B as part of a next phase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lvl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>
              <a:solidFill>
                <a:srgbClr val="0B5494"/>
              </a:solidFill>
              <a:latin typeface="+mj-lt"/>
            </a:endParaRPr>
          </a:p>
          <a:p>
            <a:pPr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</a:pPr>
            <a:endParaRPr lang="en-US" sz="2400" dirty="0">
              <a:latin typeface="+mj-lt"/>
            </a:endParaRPr>
          </a:p>
          <a:p>
            <a:pPr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</a:pPr>
            <a:endParaRPr lang="en-US" sz="1600" dirty="0">
              <a:latin typeface="+mj-lt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077B91-84D3-DA9E-FABD-0B77C01B8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2DA88D-A01E-E45F-B135-72D67D2CB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39" y="1141266"/>
            <a:ext cx="3090742" cy="5545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0124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00AB0-AF45-1D07-3C9F-87D0993B0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Scope of Independence Standards in Part 5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815C10-AB8E-DA9C-0AF0-2D4CCF93F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39" y="1141266"/>
            <a:ext cx="3090742" cy="5545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F53ABFC-37D2-C804-4C11-7001BDBFBD89}"/>
              </a:ext>
            </a:extLst>
          </p:cNvPr>
          <p:cNvSpPr txBox="1">
            <a:spLocks/>
          </p:cNvSpPr>
          <p:nvPr/>
        </p:nvSpPr>
        <p:spPr>
          <a:xfrm>
            <a:off x="3964120" y="1499082"/>
            <a:ext cx="7628939" cy="46441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Independence provisions in 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Part 5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apply to sustainability assurance engagements where the sustainability information on which the firm expresses opinion is:</a:t>
            </a:r>
          </a:p>
          <a:p>
            <a:pPr marL="914400" lvl="1" indent="-4572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Tx/>
              <a:buFont typeface="+mj-lt"/>
              <a:buAutoNum type="alphaLcParenR"/>
              <a:defRPr/>
            </a:pPr>
            <a:r>
              <a:rPr kumimoji="0" lang="en-US" sz="2000" i="0" u="non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eported in accordance with a general-purpose framework; and</a:t>
            </a:r>
          </a:p>
          <a:p>
            <a:pPr marL="1428750" lvl="2" indent="-51435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romanLcPeriod"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/>
              </a:rPr>
              <a:t>Required to be provided in accordance with law or regulation, or</a:t>
            </a:r>
          </a:p>
          <a:p>
            <a:pPr marL="1428750" lvl="2" indent="-514350">
              <a:lnSpc>
                <a:spcPts val="2400"/>
              </a:lnSpc>
              <a:spcBef>
                <a:spcPts val="600"/>
              </a:spcBef>
              <a:spcAft>
                <a:spcPts val="1200"/>
              </a:spcAft>
              <a:buFont typeface="+mj-lt"/>
              <a:buAutoNum type="romanLcPeriod"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/>
              </a:rPr>
              <a:t>Publicly disclosed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support decision-making by investors or other stakeholders</a:t>
            </a:r>
            <a:r>
              <a:rPr lang="en-US" dirty="0">
                <a:solidFill>
                  <a:schemeClr val="tx1"/>
                </a:solidFill>
                <a:latin typeface="Arial" panose="020B0604020202020204"/>
              </a:rPr>
              <a:t>.</a:t>
            </a:r>
            <a:endParaRPr kumimoji="0" 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lvl="1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 addition, law or regulation may require the application of Part 5 to sustainability assurance engagements not covered above</a:t>
            </a:r>
          </a:p>
          <a:p>
            <a:pPr marL="571500" marR="0" lvl="2" indent="0" algn="l" defTabSz="914400" rtl="0" eaLnBrk="1" fontAlgn="auto" latinLnBrk="0" hangingPunct="1">
              <a:lnSpc>
                <a:spcPts val="2400"/>
              </a:lnSpc>
              <a:spcBef>
                <a:spcPts val="1200"/>
              </a:spcBef>
              <a:spcAft>
                <a:spcPts val="1200"/>
              </a:spcAft>
              <a:buClr>
                <a:srgbClr val="4A4A4A"/>
              </a:buClr>
              <a:buSz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4A4A4A"/>
              </a:solidFill>
              <a:effectLst/>
              <a:uLnTx/>
              <a:uFillTx/>
              <a:latin typeface="Arial" panose="020B0604020202020204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FADC999-7880-3364-DD63-14E193CE4D95}"/>
              </a:ext>
            </a:extLst>
          </p:cNvPr>
          <p:cNvSpPr/>
          <p:nvPr/>
        </p:nvSpPr>
        <p:spPr>
          <a:xfrm>
            <a:off x="377268" y="5002359"/>
            <a:ext cx="3090743" cy="1428749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 other sustainability assurance engagements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,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Part 4B applies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62AAD2-25A0-4FD3-7484-13FF351EF1D6}"/>
              </a:ext>
            </a:extLst>
          </p:cNvPr>
          <p:cNvSpPr txBox="1"/>
          <p:nvPr/>
        </p:nvSpPr>
        <p:spPr>
          <a:xfrm>
            <a:off x="4433454" y="3428999"/>
            <a:ext cx="498763" cy="31172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/>
          <a:p>
            <a:pPr algn="l"/>
            <a:r>
              <a:rPr lang="en-US">
                <a:latin typeface="+mj-lt"/>
              </a:rPr>
              <a:t>b)</a:t>
            </a:r>
          </a:p>
        </p:txBody>
      </p:sp>
    </p:spTree>
    <p:extLst>
      <p:ext uri="{BB962C8B-B14F-4D97-AF65-F5344CB8AC3E}">
        <p14:creationId xmlns:p14="http://schemas.microsoft.com/office/powerpoint/2010/main" val="3573015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7680207-48BC-B9EA-A2D3-25D73FF83ADC}"/>
              </a:ext>
            </a:extLst>
          </p:cNvPr>
          <p:cNvSpPr/>
          <p:nvPr/>
        </p:nvSpPr>
        <p:spPr>
          <a:xfrm>
            <a:off x="2974839" y="1827582"/>
            <a:ext cx="2724165" cy="6747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“Part 5 Engagements”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A80314-2B3D-19AF-C5F0-E92BD9441BE1}"/>
              </a:ext>
            </a:extLst>
          </p:cNvPr>
          <p:cNvSpPr/>
          <p:nvPr/>
        </p:nvSpPr>
        <p:spPr>
          <a:xfrm>
            <a:off x="6004680" y="1815315"/>
            <a:ext cx="2724165" cy="6747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Other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1B8755-EA74-1C8B-30E8-46D27C9E3282}"/>
              </a:ext>
            </a:extLst>
          </p:cNvPr>
          <p:cNvSpPr/>
          <p:nvPr/>
        </p:nvSpPr>
        <p:spPr>
          <a:xfrm>
            <a:off x="2930236" y="691281"/>
            <a:ext cx="5845325" cy="67867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Sustainability Assurance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ngagements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CCEF2A-4792-D2F9-D05D-33E0DD9FF602}"/>
              </a:ext>
            </a:extLst>
          </p:cNvPr>
          <p:cNvSpPr/>
          <p:nvPr/>
        </p:nvSpPr>
        <p:spPr>
          <a:xfrm>
            <a:off x="334615" y="2919986"/>
            <a:ext cx="2396971" cy="12332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150913-F68E-53ED-D3EB-1A167C00E8BD}"/>
              </a:ext>
            </a:extLst>
          </p:cNvPr>
          <p:cNvSpPr/>
          <p:nvPr/>
        </p:nvSpPr>
        <p:spPr>
          <a:xfrm>
            <a:off x="334615" y="4918929"/>
            <a:ext cx="2396971" cy="1222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Non-PA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F19929-11C4-F494-1BEA-9FF1EAF35DB1}"/>
              </a:ext>
            </a:extLst>
          </p:cNvPr>
          <p:cNvSpPr/>
          <p:nvPr/>
        </p:nvSpPr>
        <p:spPr>
          <a:xfrm>
            <a:off x="2974839" y="2919986"/>
            <a:ext cx="2724165" cy="12332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 5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E20184-9CB4-CD99-B051-887B8170A17B}"/>
              </a:ext>
            </a:extLst>
          </p:cNvPr>
          <p:cNvSpPr/>
          <p:nvPr/>
        </p:nvSpPr>
        <p:spPr>
          <a:xfrm>
            <a:off x="2998866" y="4907890"/>
            <a:ext cx="2724165" cy="12332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 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D79084A-7E57-3875-7F2D-8E25D4462525}"/>
              </a:ext>
            </a:extLst>
          </p:cNvPr>
          <p:cNvSpPr/>
          <p:nvPr/>
        </p:nvSpPr>
        <p:spPr>
          <a:xfrm>
            <a:off x="6004680" y="2919986"/>
            <a:ext cx="2724165" cy="12332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 4B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3D6BAB3-93F8-D4E4-2884-A27938217059}"/>
              </a:ext>
            </a:extLst>
          </p:cNvPr>
          <p:cNvSpPr/>
          <p:nvPr/>
        </p:nvSpPr>
        <p:spPr>
          <a:xfrm>
            <a:off x="6136665" y="4896841"/>
            <a:ext cx="2724165" cy="12332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Voluntary application of Code, or other standards as demanding as the Code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F25B80-09B7-CB77-6218-EA8C22F51BC4}"/>
              </a:ext>
            </a:extLst>
          </p:cNvPr>
          <p:cNvSpPr txBox="1"/>
          <p:nvPr/>
        </p:nvSpPr>
        <p:spPr>
          <a:xfrm>
            <a:off x="334614" y="1433877"/>
            <a:ext cx="2396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Provider</a:t>
            </a:r>
          </a:p>
        </p:txBody>
      </p:sp>
      <p:sp>
        <p:nvSpPr>
          <p:cNvPr id="26" name="Arrow: Down 25">
            <a:extLst>
              <a:ext uri="{FF2B5EF4-FFF2-40B4-BE49-F238E27FC236}">
                <a16:creationId xmlns:a16="http://schemas.microsoft.com/office/drawing/2014/main" id="{40B636AD-EDB5-E616-BD7E-05F1A9F22F00}"/>
              </a:ext>
            </a:extLst>
          </p:cNvPr>
          <p:cNvSpPr/>
          <p:nvPr/>
        </p:nvSpPr>
        <p:spPr>
          <a:xfrm>
            <a:off x="1290784" y="2035061"/>
            <a:ext cx="484632" cy="398927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868C603-B809-FAF0-415B-B9AF1F1AF8EB}"/>
              </a:ext>
            </a:extLst>
          </p:cNvPr>
          <p:cNvSpPr/>
          <p:nvPr/>
        </p:nvSpPr>
        <p:spPr>
          <a:xfrm>
            <a:off x="9034521" y="666910"/>
            <a:ext cx="2724165" cy="182310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Certification Type Engagements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04BD3D7-E1BD-E3E3-ECA5-20D1188E38FE}"/>
              </a:ext>
            </a:extLst>
          </p:cNvPr>
          <p:cNvSpPr/>
          <p:nvPr/>
        </p:nvSpPr>
        <p:spPr>
          <a:xfrm>
            <a:off x="9034521" y="2919986"/>
            <a:ext cx="2724165" cy="12332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Parts 1-3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554E41-E1E2-8106-863F-488F4414DC1D}"/>
              </a:ext>
            </a:extLst>
          </p:cNvPr>
          <p:cNvSpPr/>
          <p:nvPr/>
        </p:nvSpPr>
        <p:spPr>
          <a:xfrm>
            <a:off x="9133220" y="4896840"/>
            <a:ext cx="2724165" cy="12332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Other et</a:t>
            </a:r>
            <a:r>
              <a:rPr lang="en-US" sz="240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hics</a:t>
            </a:r>
            <a:r>
              <a:rPr 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frameworks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879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91" y="1122630"/>
            <a:ext cx="7894104" cy="3887270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endParaRPr lang="en-US" sz="200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92E7256B-70D8-3D78-8F88-C6544E54EF87}"/>
              </a:ext>
            </a:extLst>
          </p:cNvPr>
          <p:cNvSpPr txBox="1">
            <a:spLocks/>
          </p:cNvSpPr>
          <p:nvPr/>
        </p:nvSpPr>
        <p:spPr>
          <a:xfrm>
            <a:off x="357696" y="2622754"/>
            <a:ext cx="5871519" cy="8062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Content Placeholder 9">
            <a:extLst>
              <a:ext uri="{FF2B5EF4-FFF2-40B4-BE49-F238E27FC236}">
                <a16:creationId xmlns:a16="http://schemas.microsoft.com/office/drawing/2014/main" id="{A9B11773-53AB-6E3A-0084-7D201ED38EC2}"/>
              </a:ext>
            </a:extLst>
          </p:cNvPr>
          <p:cNvSpPr txBox="1">
            <a:spLocks/>
          </p:cNvSpPr>
          <p:nvPr/>
        </p:nvSpPr>
        <p:spPr>
          <a:xfrm>
            <a:off x="404510" y="2047859"/>
            <a:ext cx="5645857" cy="36875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4ECF28-DF6B-7FBB-8EE4-65385979210D}"/>
              </a:ext>
            </a:extLst>
          </p:cNvPr>
          <p:cNvSpPr txBox="1"/>
          <p:nvPr/>
        </p:nvSpPr>
        <p:spPr>
          <a:xfrm>
            <a:off x="441512" y="1490846"/>
            <a:ext cx="5789227" cy="35190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Questions &amp; Comments</a:t>
            </a:r>
          </a:p>
        </p:txBody>
      </p:sp>
    </p:spTree>
    <p:extLst>
      <p:ext uri="{BB962C8B-B14F-4D97-AF65-F5344CB8AC3E}">
        <p14:creationId xmlns:p14="http://schemas.microsoft.com/office/powerpoint/2010/main" val="1682887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2EBC5-3D61-6FAA-772D-17E642BE4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Quality Management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58EEA9-3373-E106-6472-B84F9BA7EA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0460" y="1327939"/>
            <a:ext cx="7673340" cy="5307012"/>
          </a:xfrm>
        </p:spPr>
        <p:txBody>
          <a:bodyPr>
            <a:noAutofit/>
          </a:bodyPr>
          <a:lstStyle/>
          <a:p>
            <a:pPr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Prerequisite for firms performing sustainability assurance engagements, including non-PAs, to have a system of quality management in place to support compliance with a high bar of ethics and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independence standards</a:t>
            </a:r>
          </a:p>
          <a:p>
            <a:pPr lvl="1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Audit firms carrying out sustainability assurance are already subject to ISQM 1</a:t>
            </a:r>
          </a:p>
          <a:p>
            <a:pPr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rgbClr val="C00000"/>
                </a:solidFill>
                <a:latin typeface="+mj-lt"/>
              </a:rPr>
              <a:t>A firm of sustainability assurance practitioners complying with the Code will be required to be subject  to ISQM 1 or other professional requirements, or requirements in law or regulation, regarding the firm’s responsibility for its system of quality management, that are at least as demanding as ISQM 1</a:t>
            </a:r>
          </a:p>
          <a:p>
            <a:pPr lvl="1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Consistent with IAASB’s proposals for ISSA 5000</a:t>
            </a:r>
          </a:p>
          <a:p>
            <a:pPr lvl="1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3D0448-B42D-18DF-87E3-C1707A861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A3F0EA0-B99E-45DF-B405-E03EBA7E1F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04892"/>
            <a:ext cx="3429000" cy="575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801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D17F0-B6CB-3D7C-3F42-ED0FC52F8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Determination of PIE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663B2-4804-E4C9-D090-8CEB7241A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9020" y="1414463"/>
            <a:ext cx="7764780" cy="4762500"/>
          </a:xfrm>
        </p:spPr>
        <p:txBody>
          <a:bodyPr>
            <a:noAutofit/>
          </a:bodyPr>
          <a:lstStyle/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What is a PIE in relation to sustainability-related services? Is it different for audit engagements and sustainability assurance engagements?</a:t>
            </a: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Different regimes in Part 5 for clients that are PIEs (equivalent to the standards in Part 4A of the Code)</a:t>
            </a: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IESBA will not propose that Part 5 specifically determine PIEs in the context of sustainability assurance engagements</a:t>
            </a: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Provisions for PIEs in Part 5 will be applicable if</a:t>
            </a: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The entity is a PIE for purposes of the audit of its financial statements, or</a:t>
            </a: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latin typeface="+mj-lt"/>
              </a:rPr>
              <a:t>The specific jurisdiction determines that the entity is a PIE in the context of the sustainability assurance engagement.</a:t>
            </a: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627581-3524-D8EB-C813-9D8051200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B3A3FE6-E713-AE5F-F140-EB2B5D591122}"/>
              </a:ext>
            </a:extLst>
          </p:cNvPr>
          <p:cNvSpPr/>
          <p:nvPr/>
        </p:nvSpPr>
        <p:spPr>
          <a:xfrm>
            <a:off x="422910" y="1955483"/>
            <a:ext cx="2882998" cy="368046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Revised PIE definition for audit engagements will come into effect in December 2024</a:t>
            </a:r>
          </a:p>
        </p:txBody>
      </p:sp>
    </p:spTree>
    <p:extLst>
      <p:ext uri="{BB962C8B-B14F-4D97-AF65-F5344CB8AC3E}">
        <p14:creationId xmlns:p14="http://schemas.microsoft.com/office/powerpoint/2010/main" val="421596718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ESBA_Powerpoint_template_GREEN RIBBON_WIDESCREEN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ESBA_Powerpoint_template_GREEN RIBBON_WIDESCREEN" id="{97502708-9843-4C1B-BCA0-FFB288AF1A20}" vid="{C211E3E3-D26C-42E5-AA10-D3816BA2BE4E}"/>
    </a:ext>
  </a:extLst>
</a:theme>
</file>

<file path=ppt/theme/theme3.xml><?xml version="1.0" encoding="utf-8"?>
<a:theme xmlns:a="http://schemas.openxmlformats.org/drawingml/2006/main" name="1_IESBA_Powerpoint_template_GREEN RIBBON_WIDESCREEN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ESBA_Powerpoint_template_GREEN RIBBON_WIDESCREEN" id="{97502708-9843-4C1B-BCA0-FFB288AF1A20}" vid="{C211E3E3-D26C-42E5-AA10-D3816BA2BE4E}"/>
    </a:ext>
  </a:extLst>
</a:theme>
</file>

<file path=ppt/theme/theme4.xml><?xml version="1.0" encoding="utf-8"?>
<a:theme xmlns:a="http://schemas.openxmlformats.org/drawingml/2006/main" name="2_Custom Design">
  <a:themeElements>
    <a:clrScheme name="IFAC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テーマ">
  <a:themeElements>
    <a:clrScheme name="ユーザー定義 2">
      <a:dk1>
        <a:srgbClr val="4D4D4D"/>
      </a:dk1>
      <a:lt1>
        <a:srgbClr val="FFFFFF"/>
      </a:lt1>
      <a:dk2>
        <a:srgbClr val="000000"/>
      </a:dk2>
      <a:lt2>
        <a:srgbClr val="DDDDDD"/>
      </a:lt2>
      <a:accent1>
        <a:srgbClr val="7D55C7"/>
      </a:accent1>
      <a:accent2>
        <a:srgbClr val="FFC000"/>
      </a:accent2>
      <a:accent3>
        <a:srgbClr val="FFFF00"/>
      </a:accent3>
      <a:accent4>
        <a:srgbClr val="CCFF33"/>
      </a:accent4>
      <a:accent5>
        <a:srgbClr val="FFFFFF"/>
      </a:accent5>
      <a:accent6>
        <a:srgbClr val="FFFFFF"/>
      </a:accent6>
      <a:hlink>
        <a:srgbClr val="1A4CC8"/>
      </a:hlink>
      <a:folHlink>
        <a:srgbClr val="688DEB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_テンプレート16対９" id="{24A0B646-6DCD-46B2-8942-A13468B3FF3F}" vid="{485622C8-E3D1-4F10-AD2D-BB39D951C6ED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8" ma:contentTypeDescription="Create a new document." ma:contentTypeScope="" ma:versionID="cb222e97186193972999f5661624ce27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afda0393c149a81c5ab891f872ef7f1d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115FF28-37E6-41A8-B1E4-4588DE4BB73B}"/>
</file>

<file path=customXml/itemProps2.xml><?xml version="1.0" encoding="utf-8"?>
<ds:datastoreItem xmlns:ds="http://schemas.openxmlformats.org/officeDocument/2006/customXml" ds:itemID="{69BB67E7-1EA3-4A9B-BCA0-86B0E4E78D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A2BBEE-7D27-4336-A8AF-79A47ADA0721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3f6c9806-7b9e-4729-852a-27a13fcb1ff5"/>
    <ds:schemaRef ds:uri="http://www.w3.org/XML/1998/namespace"/>
    <ds:schemaRef ds:uri="8d2daf65-68ff-4e24-822d-04ca346d5ba2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1267</Words>
  <Application>Microsoft Office PowerPoint</Application>
  <PresentationFormat>Widescreen</PresentationFormat>
  <Paragraphs>172</Paragraphs>
  <Slides>20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20</vt:i4>
      </vt:variant>
    </vt:vector>
  </HeadingPairs>
  <TitlesOfParts>
    <vt:vector size="41" baseType="lpstr">
      <vt:lpstr>メイリオ</vt:lpstr>
      <vt:lpstr>メイリオ</vt:lpstr>
      <vt:lpstr>Arial</vt:lpstr>
      <vt:lpstr>Arial Narrow</vt:lpstr>
      <vt:lpstr>Bauer Bodoni Std</vt:lpstr>
      <vt:lpstr>Calibri</vt:lpstr>
      <vt:lpstr>Calibri Light</vt:lpstr>
      <vt:lpstr>Courier New</vt:lpstr>
      <vt:lpstr>Product Sans Light</vt:lpstr>
      <vt:lpstr>Product Sans Thin</vt:lpstr>
      <vt:lpstr>System Font Regular</vt:lpstr>
      <vt:lpstr>Times New Roman</vt:lpstr>
      <vt:lpstr>Wingdings</vt:lpstr>
      <vt:lpstr>Wingdings 3</vt:lpstr>
      <vt:lpstr>Custom Design</vt:lpstr>
      <vt:lpstr>IESBA_Powerpoint_template_GREEN RIBBON_WIDESCREEN</vt:lpstr>
      <vt:lpstr>1_IESBA_Powerpoint_template_GREEN RIBBON_WIDESCREEN</vt:lpstr>
      <vt:lpstr>2_Custom Design</vt:lpstr>
      <vt:lpstr>1_Custom Design</vt:lpstr>
      <vt:lpstr>Office Theme</vt:lpstr>
      <vt:lpstr>Office テーマ</vt:lpstr>
      <vt:lpstr>PowerPoint Presentation</vt:lpstr>
      <vt:lpstr>PowerPoint Presentation</vt:lpstr>
      <vt:lpstr>Recap of IESBA’s Decisions re Independence </vt:lpstr>
      <vt:lpstr>Scope of Independence Standards in Part 5 </vt:lpstr>
      <vt:lpstr>Scope of Independence Standards in Part 5</vt:lpstr>
      <vt:lpstr>PowerPoint Presentation</vt:lpstr>
      <vt:lpstr>PowerPoint Presentation</vt:lpstr>
      <vt:lpstr>Quality Management System</vt:lpstr>
      <vt:lpstr>Determination of PIE</vt:lpstr>
      <vt:lpstr>Providing NAS to Sustainability Assurance Client</vt:lpstr>
      <vt:lpstr>PowerPoint Presentation</vt:lpstr>
      <vt:lpstr>Group Sustainability Assurance Engagements</vt:lpstr>
      <vt:lpstr>PowerPoint Presentation</vt:lpstr>
      <vt:lpstr>Using the Work of Another Practitioner</vt:lpstr>
      <vt:lpstr>PowerPoint Presentation</vt:lpstr>
      <vt:lpstr>Relationship with Value Chain Entities</vt:lpstr>
      <vt:lpstr>Relationship with an Entity within the Reporting Boundary</vt:lpstr>
      <vt:lpstr>PowerPoint Presentation</vt:lpstr>
      <vt:lpstr>Next Steps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Szilvia Sramko</cp:lastModifiedBy>
  <cp:revision>2</cp:revision>
  <cp:lastPrinted>2020-01-09T14:46:46Z</cp:lastPrinted>
  <dcterms:created xsi:type="dcterms:W3CDTF">2018-10-18T19:25:41Z</dcterms:created>
  <dcterms:modified xsi:type="dcterms:W3CDTF">2023-08-31T17:46:02Z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MediaServiceImageTags">
    <vt:lpwstr/>
  </property>
</Properties>
</file>