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871" r:id="rId4"/>
  </p:sldMasterIdLst>
  <p:notesMasterIdLst>
    <p:notesMasterId r:id="rId50"/>
  </p:notesMasterIdLst>
  <p:sldIdLst>
    <p:sldId id="1215" r:id="rId5"/>
    <p:sldId id="1129" r:id="rId6"/>
    <p:sldId id="1342" r:id="rId7"/>
    <p:sldId id="1333" r:id="rId8"/>
    <p:sldId id="1334" r:id="rId9"/>
    <p:sldId id="1190" r:id="rId10"/>
    <p:sldId id="1306" r:id="rId11"/>
    <p:sldId id="1308" r:id="rId12"/>
    <p:sldId id="1311" r:id="rId13"/>
    <p:sldId id="1309" r:id="rId14"/>
    <p:sldId id="1310" r:id="rId15"/>
    <p:sldId id="1316" r:id="rId16"/>
    <p:sldId id="1339" r:id="rId17"/>
    <p:sldId id="1261" r:id="rId18"/>
    <p:sldId id="1320" r:id="rId19"/>
    <p:sldId id="1321" r:id="rId20"/>
    <p:sldId id="1322" r:id="rId21"/>
    <p:sldId id="1335" r:id="rId22"/>
    <p:sldId id="1226" r:id="rId23"/>
    <p:sldId id="1194" r:id="rId24"/>
    <p:sldId id="1239" r:id="rId25"/>
    <p:sldId id="1233" r:id="rId26"/>
    <p:sldId id="1196" r:id="rId27"/>
    <p:sldId id="1218" r:id="rId28"/>
    <p:sldId id="1324" r:id="rId29"/>
    <p:sldId id="1336" r:id="rId30"/>
    <p:sldId id="1197" r:id="rId31"/>
    <p:sldId id="1219" r:id="rId32"/>
    <p:sldId id="1289" r:id="rId33"/>
    <p:sldId id="1292" r:id="rId34"/>
    <p:sldId id="1294" r:id="rId35"/>
    <p:sldId id="1325" r:id="rId36"/>
    <p:sldId id="1326" r:id="rId37"/>
    <p:sldId id="1327" r:id="rId38"/>
    <p:sldId id="1259" r:id="rId39"/>
    <p:sldId id="1287" r:id="rId40"/>
    <p:sldId id="1329" r:id="rId41"/>
    <p:sldId id="1330" r:id="rId42"/>
    <p:sldId id="1338" r:id="rId43"/>
    <p:sldId id="1227" r:id="rId44"/>
    <p:sldId id="1331" r:id="rId45"/>
    <p:sldId id="1332" r:id="rId46"/>
    <p:sldId id="1269" r:id="rId47"/>
    <p:sldId id="1337" r:id="rId48"/>
    <p:sldId id="267" r:id="rId49"/>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52" userDrawn="1">
          <p15:clr>
            <a:srgbClr val="A4A3A4"/>
          </p15:clr>
        </p15:guide>
        <p15:guide id="2" pos="1464" userDrawn="1">
          <p15:clr>
            <a:srgbClr val="A4A3A4"/>
          </p15:clr>
        </p15:guide>
        <p15:guide id="3" pos="2112" userDrawn="1">
          <p15:clr>
            <a:srgbClr val="A4A3A4"/>
          </p15:clr>
        </p15:guide>
        <p15:guide id="4" pos="7536" userDrawn="1">
          <p15:clr>
            <a:srgbClr val="A4A3A4"/>
          </p15:clr>
        </p15:guide>
        <p15:guide id="5" pos="3816" userDrawn="1">
          <p15:clr>
            <a:srgbClr val="A4A3A4"/>
          </p15:clr>
        </p15:guide>
        <p15:guide id="6" orient="horz" pos="2712" userDrawn="1">
          <p15:clr>
            <a:srgbClr val="A4A3A4"/>
          </p15:clr>
        </p15:guide>
        <p15:guide id="7" orient="horz" pos="2064" userDrawn="1">
          <p15:clr>
            <a:srgbClr val="A4A3A4"/>
          </p15:clr>
        </p15:guide>
        <p15:guide id="8" orient="horz" pos="624" userDrawn="1">
          <p15:clr>
            <a:srgbClr val="A4A3A4"/>
          </p15:clr>
        </p15:guide>
        <p15:guide id="9" orient="horz" pos="4176" userDrawn="1">
          <p15:clr>
            <a:srgbClr val="A4A3A4"/>
          </p15:clr>
        </p15:guide>
        <p15:guide id="10" pos="266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E8B5C9F-7B18-B143-6551-47BF86F7ED3A}" name="Geoff Kwan" initials="GK" userId="S::GeoffKwan@ethicsboard.org::c3a5c4b8-7020-4697-b49e-ebe9f60812c0" providerId="AD"/>
  <p188:author id="{B62276D6-496F-52B6-6D00-824CB7935334}" name="Ken Siong" initials="KS" userId="S::KenSiong@ethicsboard.org::f7679ae9-de6b-4f69-a967-87584c14b70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snkim0018@hanmail.net" initials="s" lastIdx="2" clrIdx="6">
    <p:extLst>
      <p:ext uri="{19B8F6BF-5375-455C-9EA6-DF929625EA0E}">
        <p15:presenceInfo xmlns:p15="http://schemas.microsoft.com/office/powerpoint/2012/main" userId="ac1bde267ce9af90" providerId="Windows Live"/>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Ken Siong" initials="KS" lastIdx="19" clrIdx="7">
    <p:extLst>
      <p:ext uri="{19B8F6BF-5375-455C-9EA6-DF929625EA0E}">
        <p15:presenceInfo xmlns:p15="http://schemas.microsoft.com/office/powerpoint/2012/main" userId="S::KenSiong@ethicsboard.org::f7679ae9-de6b-4f69-a967-87584c14b709" providerId="AD"/>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9" name="rjhfleck@gmail.com" initials="r" lastIdx="7" clrIdx="8">
    <p:extLst>
      <p:ext uri="{19B8F6BF-5375-455C-9EA6-DF929625EA0E}">
        <p15:presenceInfo xmlns:p15="http://schemas.microsoft.com/office/powerpoint/2012/main" userId="87dd6d942a517341"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6612"/>
    <a:srgbClr val="FFFFFF"/>
    <a:srgbClr val="F2F2F2"/>
    <a:srgbClr val="1F8EEC"/>
    <a:srgbClr val="00A3A6"/>
    <a:srgbClr val="000000"/>
    <a:srgbClr val="062A49"/>
    <a:srgbClr val="0B5494"/>
    <a:srgbClr val="004042"/>
    <a:srgbClr val="005A5F"/>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369" autoAdjust="0"/>
    <p:restoredTop sz="94660"/>
  </p:normalViewPr>
  <p:slideViewPr>
    <p:cSldViewPr snapToGrid="0">
      <p:cViewPr varScale="1">
        <p:scale>
          <a:sx n="59" d="100"/>
          <a:sy n="59" d="100"/>
        </p:scale>
        <p:origin x="420" y="60"/>
      </p:cViewPr>
      <p:guideLst>
        <p:guide orient="horz" pos="2952"/>
        <p:guide pos="1464"/>
        <p:guide pos="2112"/>
        <p:guide pos="7536"/>
        <p:guide pos="3816"/>
        <p:guide orient="horz" pos="2712"/>
        <p:guide orient="horz" pos="2064"/>
        <p:guide orient="horz" pos="624"/>
        <p:guide orient="horz" pos="4176"/>
        <p:guide pos="266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dLbls>
          <c:showLegendKey val="0"/>
          <c:showVal val="0"/>
          <c:showCatName val="0"/>
          <c:showSerName val="0"/>
          <c:showPercent val="1"/>
          <c:showBubbleSize val="0"/>
          <c:showLeaderLines val="0"/>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476D1D-3390-42C6-B2EA-B5329C53E42E}" type="doc">
      <dgm:prSet loTypeId="urn:microsoft.com/office/officeart/2009/layout/CircleArrowProcess" loCatId="cycle" qsTypeId="urn:microsoft.com/office/officeart/2005/8/quickstyle/simple2" qsCatId="simple" csTypeId="urn:microsoft.com/office/officeart/2005/8/colors/colorful2" csCatId="colorful" phldr="1"/>
      <dgm:spPr/>
      <dgm:t>
        <a:bodyPr/>
        <a:lstStyle/>
        <a:p>
          <a:endParaRPr lang="en-US"/>
        </a:p>
      </dgm:t>
    </dgm:pt>
    <dgm:pt modelId="{13F241DB-3E65-4624-B32D-3A46C85B618D}">
      <dgm:prSet phldrT="[Text]"/>
      <dgm:spPr/>
      <dgm:t>
        <a:bodyPr/>
        <a:lstStyle/>
        <a:p>
          <a:r>
            <a:rPr lang="en-US" dirty="0">
              <a:latin typeface="+mj-lt"/>
            </a:rPr>
            <a:t>Q1 2024</a:t>
          </a:r>
        </a:p>
      </dgm:t>
    </dgm:pt>
    <dgm:pt modelId="{27ABF34B-BB03-4645-815A-21020BE9FF79}" type="parTrans" cxnId="{C131E199-B330-4165-B1B7-97DE4A102059}">
      <dgm:prSet/>
      <dgm:spPr/>
      <dgm:t>
        <a:bodyPr/>
        <a:lstStyle/>
        <a:p>
          <a:endParaRPr lang="en-US"/>
        </a:p>
      </dgm:t>
    </dgm:pt>
    <dgm:pt modelId="{E18FF98B-10CF-4128-905C-D1EC0E0EBE7A}" type="sibTrans" cxnId="{C131E199-B330-4165-B1B7-97DE4A102059}">
      <dgm:prSet/>
      <dgm:spPr/>
      <dgm:t>
        <a:bodyPr/>
        <a:lstStyle/>
        <a:p>
          <a:endParaRPr lang="en-US"/>
        </a:p>
      </dgm:t>
    </dgm:pt>
    <dgm:pt modelId="{E6EA9114-7736-430A-A2E0-5517311AE982}">
      <dgm:prSet phldrT="[Text]"/>
      <dgm:spPr/>
      <dgm:t>
        <a:bodyPr/>
        <a:lstStyle/>
        <a:p>
          <a:r>
            <a:rPr lang="en-US" dirty="0">
              <a:latin typeface="+mj-lt"/>
            </a:rPr>
            <a:t>Q3 2023</a:t>
          </a:r>
        </a:p>
      </dgm:t>
    </dgm:pt>
    <dgm:pt modelId="{2A6150B3-950C-4E48-B198-403AB496E3B6}" type="parTrans" cxnId="{EDF63580-49B1-4FBD-9EC3-F6D6CDEE125C}">
      <dgm:prSet/>
      <dgm:spPr/>
      <dgm:t>
        <a:bodyPr/>
        <a:lstStyle/>
        <a:p>
          <a:endParaRPr lang="en-US"/>
        </a:p>
      </dgm:t>
    </dgm:pt>
    <dgm:pt modelId="{1210E894-398D-45A8-8EAB-2F3213BE4D03}" type="sibTrans" cxnId="{EDF63580-49B1-4FBD-9EC3-F6D6CDEE125C}">
      <dgm:prSet/>
      <dgm:spPr/>
      <dgm:t>
        <a:bodyPr/>
        <a:lstStyle/>
        <a:p>
          <a:endParaRPr lang="en-US"/>
        </a:p>
      </dgm:t>
    </dgm:pt>
    <dgm:pt modelId="{42382B03-971B-4382-8C6E-976F4E0BBCDC}">
      <dgm:prSet phldrT="[Text]"/>
      <dgm:spPr/>
      <dgm:t>
        <a:bodyPr/>
        <a:lstStyle/>
        <a:p>
          <a:r>
            <a:rPr lang="en-US" dirty="0">
              <a:latin typeface="+mj-lt"/>
            </a:rPr>
            <a:t>Q4 2023</a:t>
          </a:r>
        </a:p>
      </dgm:t>
    </dgm:pt>
    <dgm:pt modelId="{CD76A396-73C9-43B1-9857-A66FDCC03935}" type="parTrans" cxnId="{42103038-2D5A-405F-A55D-284D46857CAC}">
      <dgm:prSet/>
      <dgm:spPr/>
      <dgm:t>
        <a:bodyPr/>
        <a:lstStyle/>
        <a:p>
          <a:endParaRPr lang="en-US"/>
        </a:p>
      </dgm:t>
    </dgm:pt>
    <dgm:pt modelId="{A1A4BF5C-442D-44B6-9564-E2CCC19272E6}" type="sibTrans" cxnId="{42103038-2D5A-405F-A55D-284D46857CAC}">
      <dgm:prSet/>
      <dgm:spPr/>
      <dgm:t>
        <a:bodyPr/>
        <a:lstStyle/>
        <a:p>
          <a:endParaRPr lang="en-US"/>
        </a:p>
      </dgm:t>
    </dgm:pt>
    <dgm:pt modelId="{70D373B0-FDC4-49D7-AC4F-03674CC53888}">
      <dgm:prSet phldrT="[Text]"/>
      <dgm:spPr/>
      <dgm:t>
        <a:bodyPr/>
        <a:lstStyle/>
        <a:p>
          <a:r>
            <a:rPr lang="en-US" dirty="0">
              <a:latin typeface="+mj-lt"/>
            </a:rPr>
            <a:t>Q4 2024</a:t>
          </a:r>
        </a:p>
      </dgm:t>
    </dgm:pt>
    <dgm:pt modelId="{BF1C4976-4872-437D-AE20-6C313E5490D9}" type="parTrans" cxnId="{4CABC852-C5C9-4C1E-8BE0-312C452CC28A}">
      <dgm:prSet/>
      <dgm:spPr/>
      <dgm:t>
        <a:bodyPr/>
        <a:lstStyle/>
        <a:p>
          <a:endParaRPr lang="en-US"/>
        </a:p>
      </dgm:t>
    </dgm:pt>
    <dgm:pt modelId="{D780F520-4A6F-4BB5-AF1A-653BCABAB73E}" type="sibTrans" cxnId="{4CABC852-C5C9-4C1E-8BE0-312C452CC28A}">
      <dgm:prSet/>
      <dgm:spPr/>
      <dgm:t>
        <a:bodyPr/>
        <a:lstStyle/>
        <a:p>
          <a:endParaRPr lang="en-US"/>
        </a:p>
      </dgm:t>
    </dgm:pt>
    <dgm:pt modelId="{28E0F847-70DF-45AD-A492-92D214D24834}" type="pres">
      <dgm:prSet presAssocID="{92476D1D-3390-42C6-B2EA-B5329C53E42E}" presName="Name0" presStyleCnt="0">
        <dgm:presLayoutVars>
          <dgm:chMax val="7"/>
          <dgm:chPref val="7"/>
          <dgm:dir/>
          <dgm:animLvl val="lvl"/>
        </dgm:presLayoutVars>
      </dgm:prSet>
      <dgm:spPr/>
    </dgm:pt>
    <dgm:pt modelId="{E604BA84-B1D9-4E3D-9EC8-C9767D3457C8}" type="pres">
      <dgm:prSet presAssocID="{E6EA9114-7736-430A-A2E0-5517311AE982}" presName="Accent1" presStyleCnt="0"/>
      <dgm:spPr/>
    </dgm:pt>
    <dgm:pt modelId="{C94E1297-831F-4EFA-A74D-0DD9D3C96640}" type="pres">
      <dgm:prSet presAssocID="{E6EA9114-7736-430A-A2E0-5517311AE982}" presName="Accent" presStyleLbl="node1" presStyleIdx="0" presStyleCnt="4"/>
      <dgm:spPr/>
    </dgm:pt>
    <dgm:pt modelId="{335FDA9A-952E-489F-90F0-A064D1A9F779}" type="pres">
      <dgm:prSet presAssocID="{E6EA9114-7736-430A-A2E0-5517311AE982}" presName="Parent1" presStyleLbl="revTx" presStyleIdx="0" presStyleCnt="4">
        <dgm:presLayoutVars>
          <dgm:chMax val="1"/>
          <dgm:chPref val="1"/>
          <dgm:bulletEnabled val="1"/>
        </dgm:presLayoutVars>
      </dgm:prSet>
      <dgm:spPr/>
    </dgm:pt>
    <dgm:pt modelId="{B8DA0E57-9F59-4B34-9F28-E600F19F95D1}" type="pres">
      <dgm:prSet presAssocID="{42382B03-971B-4382-8C6E-976F4E0BBCDC}" presName="Accent2" presStyleCnt="0"/>
      <dgm:spPr/>
    </dgm:pt>
    <dgm:pt modelId="{32F1FBA9-4C8A-4883-8BFD-F4BB20069D17}" type="pres">
      <dgm:prSet presAssocID="{42382B03-971B-4382-8C6E-976F4E0BBCDC}" presName="Accent" presStyleLbl="node1" presStyleIdx="1" presStyleCnt="4"/>
      <dgm:spPr/>
    </dgm:pt>
    <dgm:pt modelId="{0ECF600F-FE34-4F27-BCB1-11240DDFE2E3}" type="pres">
      <dgm:prSet presAssocID="{42382B03-971B-4382-8C6E-976F4E0BBCDC}" presName="Parent2" presStyleLbl="revTx" presStyleIdx="1" presStyleCnt="4">
        <dgm:presLayoutVars>
          <dgm:chMax val="1"/>
          <dgm:chPref val="1"/>
          <dgm:bulletEnabled val="1"/>
        </dgm:presLayoutVars>
      </dgm:prSet>
      <dgm:spPr/>
    </dgm:pt>
    <dgm:pt modelId="{0BFC37B6-C315-43A6-B900-B0EE9D429BA4}" type="pres">
      <dgm:prSet presAssocID="{13F241DB-3E65-4624-B32D-3A46C85B618D}" presName="Accent3" presStyleCnt="0"/>
      <dgm:spPr/>
    </dgm:pt>
    <dgm:pt modelId="{2BD9CF36-15B5-4155-A875-7F24BE470B0A}" type="pres">
      <dgm:prSet presAssocID="{13F241DB-3E65-4624-B32D-3A46C85B618D}" presName="Accent" presStyleLbl="node1" presStyleIdx="2" presStyleCnt="4"/>
      <dgm:spPr/>
    </dgm:pt>
    <dgm:pt modelId="{8F2BAFEB-8745-4E85-BF45-7AC459BB3AD1}" type="pres">
      <dgm:prSet presAssocID="{13F241DB-3E65-4624-B32D-3A46C85B618D}" presName="Parent3" presStyleLbl="revTx" presStyleIdx="2" presStyleCnt="4">
        <dgm:presLayoutVars>
          <dgm:chMax val="1"/>
          <dgm:chPref val="1"/>
          <dgm:bulletEnabled val="1"/>
        </dgm:presLayoutVars>
      </dgm:prSet>
      <dgm:spPr/>
    </dgm:pt>
    <dgm:pt modelId="{36FDEC02-F5BD-4199-8DB0-5D79A57D1C04}" type="pres">
      <dgm:prSet presAssocID="{70D373B0-FDC4-49D7-AC4F-03674CC53888}" presName="Accent4" presStyleCnt="0"/>
      <dgm:spPr/>
    </dgm:pt>
    <dgm:pt modelId="{0892C558-8F66-43AC-9A4E-A9F52EF6C907}" type="pres">
      <dgm:prSet presAssocID="{70D373B0-FDC4-49D7-AC4F-03674CC53888}" presName="Accent" presStyleLbl="node1" presStyleIdx="3" presStyleCnt="4"/>
      <dgm:spPr/>
    </dgm:pt>
    <dgm:pt modelId="{2E09F990-BECA-447A-8F01-AC7A3DF166B6}" type="pres">
      <dgm:prSet presAssocID="{70D373B0-FDC4-49D7-AC4F-03674CC53888}" presName="Parent4" presStyleLbl="revTx" presStyleIdx="3" presStyleCnt="4">
        <dgm:presLayoutVars>
          <dgm:chMax val="1"/>
          <dgm:chPref val="1"/>
          <dgm:bulletEnabled val="1"/>
        </dgm:presLayoutVars>
      </dgm:prSet>
      <dgm:spPr/>
    </dgm:pt>
  </dgm:ptLst>
  <dgm:cxnLst>
    <dgm:cxn modelId="{3975EE1A-64A3-4F34-8CAF-F63008BFD140}" type="presOf" srcId="{13F241DB-3E65-4624-B32D-3A46C85B618D}" destId="{8F2BAFEB-8745-4E85-BF45-7AC459BB3AD1}" srcOrd="0" destOrd="0" presId="urn:microsoft.com/office/officeart/2009/layout/CircleArrowProcess"/>
    <dgm:cxn modelId="{42103038-2D5A-405F-A55D-284D46857CAC}" srcId="{92476D1D-3390-42C6-B2EA-B5329C53E42E}" destId="{42382B03-971B-4382-8C6E-976F4E0BBCDC}" srcOrd="1" destOrd="0" parTransId="{CD76A396-73C9-43B1-9857-A66FDCC03935}" sibTransId="{A1A4BF5C-442D-44B6-9564-E2CCC19272E6}"/>
    <dgm:cxn modelId="{035BCF42-21F5-45C9-8F61-8FDDDD2F0B09}" type="presOf" srcId="{92476D1D-3390-42C6-B2EA-B5329C53E42E}" destId="{28E0F847-70DF-45AD-A492-92D214D24834}" srcOrd="0" destOrd="0" presId="urn:microsoft.com/office/officeart/2009/layout/CircleArrowProcess"/>
    <dgm:cxn modelId="{4CABC852-C5C9-4C1E-8BE0-312C452CC28A}" srcId="{92476D1D-3390-42C6-B2EA-B5329C53E42E}" destId="{70D373B0-FDC4-49D7-AC4F-03674CC53888}" srcOrd="3" destOrd="0" parTransId="{BF1C4976-4872-437D-AE20-6C313E5490D9}" sibTransId="{D780F520-4A6F-4BB5-AF1A-653BCABAB73E}"/>
    <dgm:cxn modelId="{9539C973-2816-41C8-A11B-788C146915BF}" type="presOf" srcId="{42382B03-971B-4382-8C6E-976F4E0BBCDC}" destId="{0ECF600F-FE34-4F27-BCB1-11240DDFE2E3}" srcOrd="0" destOrd="0" presId="urn:microsoft.com/office/officeart/2009/layout/CircleArrowProcess"/>
    <dgm:cxn modelId="{EDF63580-49B1-4FBD-9EC3-F6D6CDEE125C}" srcId="{92476D1D-3390-42C6-B2EA-B5329C53E42E}" destId="{E6EA9114-7736-430A-A2E0-5517311AE982}" srcOrd="0" destOrd="0" parTransId="{2A6150B3-950C-4E48-B198-403AB496E3B6}" sibTransId="{1210E894-398D-45A8-8EAB-2F3213BE4D03}"/>
    <dgm:cxn modelId="{C131E199-B330-4165-B1B7-97DE4A102059}" srcId="{92476D1D-3390-42C6-B2EA-B5329C53E42E}" destId="{13F241DB-3E65-4624-B32D-3A46C85B618D}" srcOrd="2" destOrd="0" parTransId="{27ABF34B-BB03-4645-815A-21020BE9FF79}" sibTransId="{E18FF98B-10CF-4128-905C-D1EC0E0EBE7A}"/>
    <dgm:cxn modelId="{B84CF89B-5A83-4AB7-8BF4-DEBFF73EB1D1}" type="presOf" srcId="{E6EA9114-7736-430A-A2E0-5517311AE982}" destId="{335FDA9A-952E-489F-90F0-A064D1A9F779}" srcOrd="0" destOrd="0" presId="urn:microsoft.com/office/officeart/2009/layout/CircleArrowProcess"/>
    <dgm:cxn modelId="{7DCBAEED-DE95-46B8-8594-C51586AC54B6}" type="presOf" srcId="{70D373B0-FDC4-49D7-AC4F-03674CC53888}" destId="{2E09F990-BECA-447A-8F01-AC7A3DF166B6}" srcOrd="0" destOrd="0" presId="urn:microsoft.com/office/officeart/2009/layout/CircleArrowProcess"/>
    <dgm:cxn modelId="{E9E161D1-5339-4882-B524-7ACE467047D1}" type="presParOf" srcId="{28E0F847-70DF-45AD-A492-92D214D24834}" destId="{E604BA84-B1D9-4E3D-9EC8-C9767D3457C8}" srcOrd="0" destOrd="0" presId="urn:microsoft.com/office/officeart/2009/layout/CircleArrowProcess"/>
    <dgm:cxn modelId="{A78D5737-9656-413E-9D6C-A44EA4AD9323}" type="presParOf" srcId="{E604BA84-B1D9-4E3D-9EC8-C9767D3457C8}" destId="{C94E1297-831F-4EFA-A74D-0DD9D3C96640}" srcOrd="0" destOrd="0" presId="urn:microsoft.com/office/officeart/2009/layout/CircleArrowProcess"/>
    <dgm:cxn modelId="{4A2CFFDF-9F52-402B-8F3B-DE209E564AD2}" type="presParOf" srcId="{28E0F847-70DF-45AD-A492-92D214D24834}" destId="{335FDA9A-952E-489F-90F0-A064D1A9F779}" srcOrd="1" destOrd="0" presId="urn:microsoft.com/office/officeart/2009/layout/CircleArrowProcess"/>
    <dgm:cxn modelId="{DA67A338-AB19-40AA-98B3-5DE42680CA05}" type="presParOf" srcId="{28E0F847-70DF-45AD-A492-92D214D24834}" destId="{B8DA0E57-9F59-4B34-9F28-E600F19F95D1}" srcOrd="2" destOrd="0" presId="urn:microsoft.com/office/officeart/2009/layout/CircleArrowProcess"/>
    <dgm:cxn modelId="{296F4A9B-5AAC-4C54-9996-99F312FADA52}" type="presParOf" srcId="{B8DA0E57-9F59-4B34-9F28-E600F19F95D1}" destId="{32F1FBA9-4C8A-4883-8BFD-F4BB20069D17}" srcOrd="0" destOrd="0" presId="urn:microsoft.com/office/officeart/2009/layout/CircleArrowProcess"/>
    <dgm:cxn modelId="{E023E3E2-22D4-45CC-8CED-3A96A227A94C}" type="presParOf" srcId="{28E0F847-70DF-45AD-A492-92D214D24834}" destId="{0ECF600F-FE34-4F27-BCB1-11240DDFE2E3}" srcOrd="3" destOrd="0" presId="urn:microsoft.com/office/officeart/2009/layout/CircleArrowProcess"/>
    <dgm:cxn modelId="{A7DD37F8-1EB8-4608-BB76-0F7CC326E7F8}" type="presParOf" srcId="{28E0F847-70DF-45AD-A492-92D214D24834}" destId="{0BFC37B6-C315-43A6-B900-B0EE9D429BA4}" srcOrd="4" destOrd="0" presId="urn:microsoft.com/office/officeart/2009/layout/CircleArrowProcess"/>
    <dgm:cxn modelId="{A5C348A0-02A9-4444-A6D8-547B7C85D2AD}" type="presParOf" srcId="{0BFC37B6-C315-43A6-B900-B0EE9D429BA4}" destId="{2BD9CF36-15B5-4155-A875-7F24BE470B0A}" srcOrd="0" destOrd="0" presId="urn:microsoft.com/office/officeart/2009/layout/CircleArrowProcess"/>
    <dgm:cxn modelId="{990EDC2C-4101-45C9-8B67-9412668D8F1A}" type="presParOf" srcId="{28E0F847-70DF-45AD-A492-92D214D24834}" destId="{8F2BAFEB-8745-4E85-BF45-7AC459BB3AD1}" srcOrd="5" destOrd="0" presId="urn:microsoft.com/office/officeart/2009/layout/CircleArrowProcess"/>
    <dgm:cxn modelId="{ECA5BCF0-ACC6-4E63-853D-8CAE5EE17709}" type="presParOf" srcId="{28E0F847-70DF-45AD-A492-92D214D24834}" destId="{36FDEC02-F5BD-4199-8DB0-5D79A57D1C04}" srcOrd="6" destOrd="0" presId="urn:microsoft.com/office/officeart/2009/layout/CircleArrowProcess"/>
    <dgm:cxn modelId="{4F5CE940-099B-4557-9065-F25ACA585EC0}" type="presParOf" srcId="{36FDEC02-F5BD-4199-8DB0-5D79A57D1C04}" destId="{0892C558-8F66-43AC-9A4E-A9F52EF6C907}" srcOrd="0" destOrd="0" presId="urn:microsoft.com/office/officeart/2009/layout/CircleArrowProcess"/>
    <dgm:cxn modelId="{DB383310-8C29-4E72-9EA6-F0819F47687C}" type="presParOf" srcId="{28E0F847-70DF-45AD-A492-92D214D24834}" destId="{2E09F990-BECA-447A-8F01-AC7A3DF166B6}" srcOrd="7"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4E1297-831F-4EFA-A74D-0DD9D3C96640}">
      <dsp:nvSpPr>
        <dsp:cNvPr id="0" name=""/>
        <dsp:cNvSpPr/>
      </dsp:nvSpPr>
      <dsp:spPr>
        <a:xfrm>
          <a:off x="2314576" y="0"/>
          <a:ext cx="1784911" cy="1785093"/>
        </a:xfrm>
        <a:prstGeom prst="circularArrow">
          <a:avLst>
            <a:gd name="adj1" fmla="val 10980"/>
            <a:gd name="adj2" fmla="val 1142322"/>
            <a:gd name="adj3" fmla="val 4500000"/>
            <a:gd name="adj4" fmla="val 10800000"/>
            <a:gd name="adj5" fmla="val 125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335FDA9A-952E-489F-90F0-A064D1A9F779}">
      <dsp:nvSpPr>
        <dsp:cNvPr id="0" name=""/>
        <dsp:cNvSpPr/>
      </dsp:nvSpPr>
      <dsp:spPr>
        <a:xfrm>
          <a:off x="2708656" y="646155"/>
          <a:ext cx="996081" cy="4979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mj-lt"/>
            </a:rPr>
            <a:t>Q3 2023</a:t>
          </a:r>
        </a:p>
      </dsp:txBody>
      <dsp:txXfrm>
        <a:off x="2708656" y="646155"/>
        <a:ext cx="996081" cy="497989"/>
      </dsp:txXfrm>
    </dsp:sp>
    <dsp:sp modelId="{32F1FBA9-4C8A-4883-8BFD-F4BB20069D17}">
      <dsp:nvSpPr>
        <dsp:cNvPr id="0" name=""/>
        <dsp:cNvSpPr/>
      </dsp:nvSpPr>
      <dsp:spPr>
        <a:xfrm>
          <a:off x="1818711" y="1025801"/>
          <a:ext cx="1784911" cy="1785093"/>
        </a:xfrm>
        <a:prstGeom prst="leftCircularArrow">
          <a:avLst>
            <a:gd name="adj1" fmla="val 10980"/>
            <a:gd name="adj2" fmla="val 1142322"/>
            <a:gd name="adj3" fmla="val 6300000"/>
            <a:gd name="adj4" fmla="val 18900000"/>
            <a:gd name="adj5" fmla="val 12500"/>
          </a:avLst>
        </a:prstGeom>
        <a:solidFill>
          <a:schemeClr val="accent2">
            <a:hueOff val="1981601"/>
            <a:satOff val="-13267"/>
            <a:lumOff val="228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0ECF600F-FE34-4F27-BCB1-11240DDFE2E3}">
      <dsp:nvSpPr>
        <dsp:cNvPr id="0" name=""/>
        <dsp:cNvSpPr/>
      </dsp:nvSpPr>
      <dsp:spPr>
        <a:xfrm>
          <a:off x="2210783" y="1673850"/>
          <a:ext cx="996081" cy="4979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mj-lt"/>
            </a:rPr>
            <a:t>Q4 2023</a:t>
          </a:r>
        </a:p>
      </dsp:txBody>
      <dsp:txXfrm>
        <a:off x="2210783" y="1673850"/>
        <a:ext cx="996081" cy="497989"/>
      </dsp:txXfrm>
    </dsp:sp>
    <dsp:sp modelId="{2BD9CF36-15B5-4155-A875-7F24BE470B0A}">
      <dsp:nvSpPr>
        <dsp:cNvPr id="0" name=""/>
        <dsp:cNvSpPr/>
      </dsp:nvSpPr>
      <dsp:spPr>
        <a:xfrm>
          <a:off x="2314576" y="2055389"/>
          <a:ext cx="1784911" cy="1785093"/>
        </a:xfrm>
        <a:prstGeom prst="circularArrow">
          <a:avLst>
            <a:gd name="adj1" fmla="val 10980"/>
            <a:gd name="adj2" fmla="val 1142322"/>
            <a:gd name="adj3" fmla="val 4500000"/>
            <a:gd name="adj4" fmla="val 13500000"/>
            <a:gd name="adj5" fmla="val 12500"/>
          </a:avLst>
        </a:prstGeom>
        <a:solidFill>
          <a:schemeClr val="accent2">
            <a:hueOff val="3963203"/>
            <a:satOff val="-26535"/>
            <a:lumOff val="457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8F2BAFEB-8745-4E85-BF45-7AC459BB3AD1}">
      <dsp:nvSpPr>
        <dsp:cNvPr id="0" name=""/>
        <dsp:cNvSpPr/>
      </dsp:nvSpPr>
      <dsp:spPr>
        <a:xfrm>
          <a:off x="2708656" y="2701545"/>
          <a:ext cx="996081" cy="4979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mj-lt"/>
            </a:rPr>
            <a:t>Q1 2024</a:t>
          </a:r>
        </a:p>
      </dsp:txBody>
      <dsp:txXfrm>
        <a:off x="2708656" y="2701545"/>
        <a:ext cx="996081" cy="497989"/>
      </dsp:txXfrm>
    </dsp:sp>
    <dsp:sp modelId="{0892C558-8F66-43AC-9A4E-A9F52EF6C907}">
      <dsp:nvSpPr>
        <dsp:cNvPr id="0" name=""/>
        <dsp:cNvSpPr/>
      </dsp:nvSpPr>
      <dsp:spPr>
        <a:xfrm>
          <a:off x="1945942" y="3199534"/>
          <a:ext cx="1533463" cy="1534205"/>
        </a:xfrm>
        <a:prstGeom prst="blockArc">
          <a:avLst>
            <a:gd name="adj1" fmla="val 0"/>
            <a:gd name="adj2" fmla="val 18900000"/>
            <a:gd name="adj3" fmla="val 12740"/>
          </a:avLst>
        </a:prstGeom>
        <a:solidFill>
          <a:schemeClr val="accent2">
            <a:hueOff val="5944804"/>
            <a:satOff val="-39802"/>
            <a:lumOff val="686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2E09F990-BECA-447A-8F01-AC7A3DF166B6}">
      <dsp:nvSpPr>
        <dsp:cNvPr id="0" name=""/>
        <dsp:cNvSpPr/>
      </dsp:nvSpPr>
      <dsp:spPr>
        <a:xfrm>
          <a:off x="2210783" y="3729240"/>
          <a:ext cx="996081" cy="4979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mj-lt"/>
            </a:rPr>
            <a:t>Q4 2024</a:t>
          </a:r>
        </a:p>
      </dsp:txBody>
      <dsp:txXfrm>
        <a:off x="2210783" y="3729240"/>
        <a:ext cx="996081" cy="497989"/>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cdr:x>
      <cdr:y>0</cdr:y>
    </cdr:from>
    <cdr:to>
      <cdr:x>1</cdr:x>
      <cdr:y>1</cdr:y>
    </cdr:to>
    <cdr:sp macro="" textlink="">
      <cdr:nvSpPr>
        <cdr:cNvPr id="2" name="Content Placeholder 5">
          <a:extLst xmlns:a="http://schemas.openxmlformats.org/drawingml/2006/main">
            <a:ext uri="{FF2B5EF4-FFF2-40B4-BE49-F238E27FC236}">
              <a16:creationId xmlns:a16="http://schemas.microsoft.com/office/drawing/2014/main" id="{A49535DF-A49E-1F95-A5E7-B84CB25360F8}"/>
            </a:ext>
          </a:extLst>
        </cdr:cNvPr>
        <cdr:cNvSpPr>
          <a:spLocks xmlns:a="http://schemas.openxmlformats.org/drawingml/2006/main" noGrp="1"/>
        </cdr:cNvSpPr>
      </cdr:nvSpPr>
      <cdr:spPr>
        <a:xfrm xmlns:a="http://schemas.openxmlformats.org/drawingml/2006/main">
          <a:off x="6223000" y="2298693"/>
          <a:ext cx="5183188" cy="3684588"/>
        </a:xfrm>
        <a:prstGeom xmlns:a="http://schemas.openxmlformats.org/drawingml/2006/main" prst="rect">
          <a:avLst/>
        </a:prstGeom>
      </cdr:spPr>
      <cdr:txBody>
        <a:bodyPr xmlns:a="http://schemas.openxmlformats.org/drawingml/2006/main" vert="horz" lIns="91440" tIns="45720" rIns="91440" bIns="45720" rtlCol="0">
          <a:normAutofit/>
        </a:bodyPr>
        <a:lstStyle xmlns:a="http://schemas.openxmlformats.org/drawingml/2006/main">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sz="2000" kern="1200">
              <a:solidFill>
                <a:srgbClr val="4A4A4A"/>
              </a:solidFill>
              <a:latin typeface="Product Sans Thin" panose="020B0203030502040203" pitchFamily="34" charset="0"/>
              <a:ea typeface="+mn-ea"/>
              <a:cs typeface="+mn-cs"/>
            </a:defRPr>
          </a:lvl3pPr>
          <a:lvl4pPr marL="171450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xmlns:a="http://schemas.openxmlformats.org/drawingml/2006/main">
          <a:endParaRPr lang="en-US"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884614" y="0"/>
            <a:ext cx="2971800" cy="499012"/>
          </a:xfrm>
          <a:prstGeom prst="rect">
            <a:avLst/>
          </a:prstGeom>
        </p:spPr>
        <p:txBody>
          <a:bodyPr vert="horz" lIns="92492" tIns="46246" rIns="92492" bIns="46246" rtlCol="0"/>
          <a:lstStyle>
            <a:lvl1pPr algn="r">
              <a:defRPr sz="1200"/>
            </a:lvl1pPr>
          </a:lstStyle>
          <a:p>
            <a:fld id="{8217F18B-FBA3-4F6B-97D9-EA188CD16FE5}" type="datetimeFigureOut">
              <a:rPr lang="en-US" smtClean="0"/>
              <a:t>8/31/2023</a:t>
            </a:fld>
            <a:endParaRPr lang="en-US"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85800" y="4786363"/>
            <a:ext cx="5486400" cy="391611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6679"/>
            <a:ext cx="2971800" cy="499011"/>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4" y="9446679"/>
            <a:ext cx="2971800" cy="499011"/>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6500488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dirty="0"/>
          </a:p>
        </p:txBody>
      </p:sp>
    </p:spTree>
    <p:extLst>
      <p:ext uri="{BB962C8B-B14F-4D97-AF65-F5344CB8AC3E}">
        <p14:creationId xmlns:p14="http://schemas.microsoft.com/office/powerpoint/2010/main" val="19501463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dirty="0"/>
          </a:p>
        </p:txBody>
      </p:sp>
    </p:spTree>
    <p:extLst>
      <p:ext uri="{BB962C8B-B14F-4D97-AF65-F5344CB8AC3E}">
        <p14:creationId xmlns:p14="http://schemas.microsoft.com/office/powerpoint/2010/main" val="269494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20</a:t>
            </a:fld>
            <a:endParaRPr lang="en-US" dirty="0"/>
          </a:p>
        </p:txBody>
      </p:sp>
    </p:spTree>
    <p:extLst>
      <p:ext uri="{BB962C8B-B14F-4D97-AF65-F5344CB8AC3E}">
        <p14:creationId xmlns:p14="http://schemas.microsoft.com/office/powerpoint/2010/main" val="2547543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dirty="0"/>
          </a:p>
        </p:txBody>
      </p:sp>
    </p:spTree>
    <p:extLst>
      <p:ext uri="{BB962C8B-B14F-4D97-AF65-F5344CB8AC3E}">
        <p14:creationId xmlns:p14="http://schemas.microsoft.com/office/powerpoint/2010/main" val="3060644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dirty="0"/>
          </a:p>
        </p:txBody>
      </p:sp>
    </p:spTree>
    <p:extLst>
      <p:ext uri="{BB962C8B-B14F-4D97-AF65-F5344CB8AC3E}">
        <p14:creationId xmlns:p14="http://schemas.microsoft.com/office/powerpoint/2010/main" val="21889979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dirty="0"/>
          </a:p>
        </p:txBody>
      </p:sp>
    </p:spTree>
    <p:extLst>
      <p:ext uri="{BB962C8B-B14F-4D97-AF65-F5344CB8AC3E}">
        <p14:creationId xmlns:p14="http://schemas.microsoft.com/office/powerpoint/2010/main" val="130976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24</a:t>
            </a:fld>
            <a:endParaRPr lang="en-US" dirty="0"/>
          </a:p>
        </p:txBody>
      </p:sp>
    </p:spTree>
    <p:extLst>
      <p:ext uri="{BB962C8B-B14F-4D97-AF65-F5344CB8AC3E}">
        <p14:creationId xmlns:p14="http://schemas.microsoft.com/office/powerpoint/2010/main" val="1373272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27</a:t>
            </a:fld>
            <a:endParaRPr lang="en-US" dirty="0"/>
          </a:p>
        </p:txBody>
      </p:sp>
    </p:spTree>
    <p:extLst>
      <p:ext uri="{BB962C8B-B14F-4D97-AF65-F5344CB8AC3E}">
        <p14:creationId xmlns:p14="http://schemas.microsoft.com/office/powerpoint/2010/main" val="37004154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28</a:t>
            </a:fld>
            <a:endParaRPr lang="en-US" dirty="0"/>
          </a:p>
        </p:txBody>
      </p:sp>
    </p:spTree>
    <p:extLst>
      <p:ext uri="{BB962C8B-B14F-4D97-AF65-F5344CB8AC3E}">
        <p14:creationId xmlns:p14="http://schemas.microsoft.com/office/powerpoint/2010/main" val="790034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29</a:t>
            </a:fld>
            <a:endParaRPr lang="en-US" dirty="0"/>
          </a:p>
        </p:txBody>
      </p:sp>
    </p:spTree>
    <p:extLst>
      <p:ext uri="{BB962C8B-B14F-4D97-AF65-F5344CB8AC3E}">
        <p14:creationId xmlns:p14="http://schemas.microsoft.com/office/powerpoint/2010/main" val="2483050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dirty="0"/>
          </a:p>
        </p:txBody>
      </p:sp>
    </p:spTree>
    <p:extLst>
      <p:ext uri="{BB962C8B-B14F-4D97-AF65-F5344CB8AC3E}">
        <p14:creationId xmlns:p14="http://schemas.microsoft.com/office/powerpoint/2010/main" val="31111901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30</a:t>
            </a:fld>
            <a:endParaRPr lang="en-US" dirty="0"/>
          </a:p>
        </p:txBody>
      </p:sp>
    </p:spTree>
    <p:extLst>
      <p:ext uri="{BB962C8B-B14F-4D97-AF65-F5344CB8AC3E}">
        <p14:creationId xmlns:p14="http://schemas.microsoft.com/office/powerpoint/2010/main" val="42338426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dirty="0"/>
          </a:p>
        </p:txBody>
      </p:sp>
    </p:spTree>
    <p:extLst>
      <p:ext uri="{BB962C8B-B14F-4D97-AF65-F5344CB8AC3E}">
        <p14:creationId xmlns:p14="http://schemas.microsoft.com/office/powerpoint/2010/main" val="21776051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35</a:t>
            </a:fld>
            <a:endParaRPr lang="en-US" dirty="0"/>
          </a:p>
        </p:txBody>
      </p:sp>
    </p:spTree>
    <p:extLst>
      <p:ext uri="{BB962C8B-B14F-4D97-AF65-F5344CB8AC3E}">
        <p14:creationId xmlns:p14="http://schemas.microsoft.com/office/powerpoint/2010/main" val="7270445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36</a:t>
            </a:fld>
            <a:endParaRPr lang="en-US" dirty="0"/>
          </a:p>
        </p:txBody>
      </p:sp>
    </p:spTree>
    <p:extLst>
      <p:ext uri="{BB962C8B-B14F-4D97-AF65-F5344CB8AC3E}">
        <p14:creationId xmlns:p14="http://schemas.microsoft.com/office/powerpoint/2010/main" val="39472247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40</a:t>
            </a:fld>
            <a:endParaRPr lang="en-US" dirty="0"/>
          </a:p>
        </p:txBody>
      </p:sp>
    </p:spTree>
    <p:extLst>
      <p:ext uri="{BB962C8B-B14F-4D97-AF65-F5344CB8AC3E}">
        <p14:creationId xmlns:p14="http://schemas.microsoft.com/office/powerpoint/2010/main" val="41166195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45</a:t>
            </a:fld>
            <a:endParaRPr lang="en-US" dirty="0"/>
          </a:p>
        </p:txBody>
      </p:sp>
    </p:spTree>
    <p:extLst>
      <p:ext uri="{BB962C8B-B14F-4D97-AF65-F5344CB8AC3E}">
        <p14:creationId xmlns:p14="http://schemas.microsoft.com/office/powerpoint/2010/main" val="1898934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dirty="0"/>
          </a:p>
        </p:txBody>
      </p:sp>
    </p:spTree>
    <p:extLst>
      <p:ext uri="{BB962C8B-B14F-4D97-AF65-F5344CB8AC3E}">
        <p14:creationId xmlns:p14="http://schemas.microsoft.com/office/powerpoint/2010/main" val="598112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3088861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dirty="0"/>
          </a:p>
        </p:txBody>
      </p:sp>
    </p:spTree>
    <p:extLst>
      <p:ext uri="{BB962C8B-B14F-4D97-AF65-F5344CB8AC3E}">
        <p14:creationId xmlns:p14="http://schemas.microsoft.com/office/powerpoint/2010/main" val="3085411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dirty="0"/>
          </a:p>
        </p:txBody>
      </p:sp>
    </p:spTree>
    <p:extLst>
      <p:ext uri="{BB962C8B-B14F-4D97-AF65-F5344CB8AC3E}">
        <p14:creationId xmlns:p14="http://schemas.microsoft.com/office/powerpoint/2010/main" val="1310917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dirty="0"/>
          </a:p>
        </p:txBody>
      </p:sp>
    </p:spTree>
    <p:extLst>
      <p:ext uri="{BB962C8B-B14F-4D97-AF65-F5344CB8AC3E}">
        <p14:creationId xmlns:p14="http://schemas.microsoft.com/office/powerpoint/2010/main" val="3473598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2285222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6443597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8/31/2023</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dirty="0"/>
              <a:t>05-24-2021</a:t>
            </a:r>
            <a:endParaRPr lang="en-US" dirty="0"/>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dirty="0"/>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hyperlink" Target="https://www.ethicsboard.org/news-events/2023-07/iesba-emphasizes-critical-importance-ethical-behavior-all-professional-accountants" TargetMode="External"/><Relationship Id="rId2" Type="http://schemas.openxmlformats.org/officeDocument/2006/relationships/image" Target="../media/image23.jpeg"/><Relationship Id="rId1" Type="http://schemas.openxmlformats.org/officeDocument/2006/relationships/slideLayout" Target="../slideLayouts/slideLayout12.xml"/><Relationship Id="rId4" Type="http://schemas.openxmlformats.org/officeDocument/2006/relationships/hyperlink" Target="https://globalaccountingalliance.com/wp-content/uploads/2023/08/GAA-CEO-Ethics-Statement-August-2023.pdf"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www.ethicsboard.org/publications/iesba-strategy-and-work-plan-2024-2027-consultation-paper" TargetMode="External"/><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6.jpeg"/><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90DDD2-5669-EF3E-715F-7C46FF0F7C3B}"/>
              </a:ext>
            </a:extLst>
          </p:cNvPr>
          <p:cNvSpPr>
            <a:spLocks noGrp="1"/>
          </p:cNvSpPr>
          <p:nvPr>
            <p:ph type="body" sz="quarter" idx="14"/>
          </p:nvPr>
        </p:nvSpPr>
        <p:spPr>
          <a:xfrm>
            <a:off x="765175" y="4844311"/>
            <a:ext cx="7375215" cy="1656850"/>
          </a:xfrm>
          <a:solidFill>
            <a:srgbClr val="062A49">
              <a:alpha val="50196"/>
            </a:srgbClr>
          </a:solidFill>
        </p:spPr>
        <p:txBody>
          <a:bodyPr>
            <a:normAutofit/>
          </a:bodyPr>
          <a:lstStyle/>
          <a:p>
            <a:pPr>
              <a:spcBef>
                <a:spcPts val="300"/>
              </a:spcBef>
              <a:tabLst>
                <a:tab pos="3889375" algn="l"/>
              </a:tabLst>
            </a:pPr>
            <a:r>
              <a:rPr lang="en-US" sz="2000" dirty="0">
                <a:latin typeface="Arial" panose="020B0604020202020204" pitchFamily="34" charset="0"/>
                <a:cs typeface="Arial" panose="020B0604020202020204" pitchFamily="34" charset="0"/>
              </a:rPr>
              <a:t>Gabriela Figueiredo Dias, IESBA Chair</a:t>
            </a:r>
            <a:endParaRPr lang="en-US" sz="2000" dirty="0">
              <a:solidFill>
                <a:schemeClr val="bg1"/>
              </a:solidFill>
              <a:latin typeface="Arial" panose="020B0604020202020204" pitchFamily="34" charset="0"/>
              <a:cs typeface="Arial" panose="020B0604020202020204" pitchFamily="34" charset="0"/>
            </a:endParaRPr>
          </a:p>
          <a:p>
            <a:pPr>
              <a:spcBef>
                <a:spcPts val="300"/>
              </a:spcBef>
              <a:tabLst>
                <a:tab pos="3889375" algn="l"/>
              </a:tabLst>
            </a:pPr>
            <a:r>
              <a:rPr lang="en-US" sz="2000" dirty="0">
                <a:solidFill>
                  <a:schemeClr val="bg1"/>
                </a:solidFill>
                <a:latin typeface="Arial" panose="020B0604020202020204" pitchFamily="34" charset="0"/>
                <a:cs typeface="Arial" panose="020B0604020202020204" pitchFamily="34" charset="0"/>
              </a:rPr>
              <a:t>Geoffrey Kwan, IESBA Director</a:t>
            </a:r>
          </a:p>
          <a:p>
            <a:pPr>
              <a:spcBef>
                <a:spcPts val="300"/>
              </a:spcBef>
              <a:tabLst>
                <a:tab pos="3889375" algn="l"/>
              </a:tabLst>
            </a:pPr>
            <a:r>
              <a:rPr lang="en-US" sz="2000" dirty="0">
                <a:latin typeface="Arial" panose="020B0604020202020204" pitchFamily="34" charset="0"/>
                <a:cs typeface="Arial" panose="020B0604020202020204" pitchFamily="34" charset="0"/>
              </a:rPr>
              <a:t>Jeanne Viljoen, Senior Manager</a:t>
            </a:r>
            <a:endParaRPr lang="en-US" sz="2000" dirty="0">
              <a:solidFill>
                <a:schemeClr val="bg1"/>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3510E6C4-6D1A-600C-7EEE-364AF0635A0B}"/>
              </a:ext>
            </a:extLst>
          </p:cNvPr>
          <p:cNvSpPr>
            <a:spLocks noGrp="1"/>
          </p:cNvSpPr>
          <p:nvPr>
            <p:ph type="body" sz="quarter" idx="11"/>
          </p:nvPr>
        </p:nvSpPr>
        <p:spPr/>
        <p:txBody>
          <a:bodyPr>
            <a:normAutofit/>
          </a:bodyPr>
          <a:lstStyle/>
          <a:p>
            <a:r>
              <a:rPr lang="en-US" sz="4000" b="1" dirty="0">
                <a:solidFill>
                  <a:schemeClr val="bg1"/>
                </a:solidFill>
                <a:latin typeface="+mj-lt"/>
              </a:rPr>
              <a:t>CAG meeting – September 2023</a:t>
            </a:r>
          </a:p>
        </p:txBody>
      </p:sp>
      <p:sp>
        <p:nvSpPr>
          <p:cNvPr id="5" name="Text Placeholder 3">
            <a:extLst>
              <a:ext uri="{FF2B5EF4-FFF2-40B4-BE49-F238E27FC236}">
                <a16:creationId xmlns:a16="http://schemas.microsoft.com/office/drawing/2014/main" id="{A6EF153C-C1B6-FC39-A35E-E9B6E7D40401}"/>
              </a:ext>
            </a:extLst>
          </p:cNvPr>
          <p:cNvSpPr>
            <a:spLocks noGrp="1"/>
          </p:cNvSpPr>
          <p:nvPr>
            <p:ph type="body" sz="quarter" idx="12"/>
          </p:nvPr>
        </p:nvSpPr>
        <p:spPr>
          <a:xfrm>
            <a:off x="765175" y="1484243"/>
            <a:ext cx="8401127" cy="1828870"/>
          </a:xfrm>
        </p:spPr>
        <p:txBody>
          <a:bodyPr anchor="t" anchorCtr="0">
            <a:noAutofit/>
          </a:bodyPr>
          <a:lstStyle/>
          <a:p>
            <a:pPr>
              <a:spcBef>
                <a:spcPts val="0"/>
              </a:spcBef>
            </a:pPr>
            <a:r>
              <a:rPr lang="en-US" sz="5400" b="1" dirty="0">
                <a:solidFill>
                  <a:srgbClr val="0070C0"/>
                </a:solidFill>
                <a:latin typeface="Arial" panose="020B0604020202020204" pitchFamily="34" charset="0"/>
                <a:cs typeface="Arial" panose="020B0604020202020204" pitchFamily="34" charset="0"/>
              </a:rPr>
              <a:t>IESBA SWP 2024 – 2027</a:t>
            </a:r>
          </a:p>
          <a:p>
            <a:pPr>
              <a:spcBef>
                <a:spcPts val="0"/>
              </a:spcBef>
            </a:pPr>
            <a:r>
              <a:rPr lang="en-US" sz="2800" dirty="0">
                <a:solidFill>
                  <a:srgbClr val="0070C0"/>
                </a:solidFill>
                <a:latin typeface="Arial" panose="020B0604020202020204" pitchFamily="34" charset="0"/>
                <a:cs typeface="Arial" panose="020B0604020202020204" pitchFamily="34" charset="0"/>
              </a:rPr>
              <a:t>Full Analysis of Feedback to Consultation Paper and PC Proposals</a:t>
            </a:r>
          </a:p>
          <a:p>
            <a:pPr>
              <a:spcBef>
                <a:spcPts val="0"/>
              </a:spcBef>
            </a:pPr>
            <a:endParaRPr lang="en-US" sz="54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2482757F-6DFB-760E-F8A2-7DADD3269069}"/>
              </a:ext>
            </a:extLst>
          </p:cNvPr>
          <p:cNvSpPr/>
          <p:nvPr/>
        </p:nvSpPr>
        <p:spPr>
          <a:xfrm>
            <a:off x="8140390" y="356839"/>
            <a:ext cx="3713356" cy="8513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n>
                  <a:solidFill>
                    <a:sysClr val="windowText" lastClr="000000"/>
                  </a:solidFill>
                </a:ln>
                <a:solidFill>
                  <a:schemeClr val="tx1">
                    <a:lumMod val="50000"/>
                  </a:schemeClr>
                </a:solidFill>
                <a:latin typeface="+mj-lt"/>
              </a:rPr>
              <a:t>Agenda </a:t>
            </a:r>
            <a:r>
              <a:rPr lang="en-US" sz="3600">
                <a:ln>
                  <a:solidFill>
                    <a:sysClr val="windowText" lastClr="000000"/>
                  </a:solidFill>
                </a:ln>
                <a:solidFill>
                  <a:schemeClr val="tx1">
                    <a:lumMod val="50000"/>
                  </a:schemeClr>
                </a:solidFill>
                <a:latin typeface="+mj-lt"/>
              </a:rPr>
              <a:t>Item F-1</a:t>
            </a:r>
            <a:endParaRPr lang="en-US" sz="3600" dirty="0">
              <a:ln>
                <a:solidFill>
                  <a:sysClr val="windowText" lastClr="000000"/>
                </a:solidFill>
              </a:ln>
              <a:solidFill>
                <a:schemeClr val="tx1">
                  <a:lumMod val="50000"/>
                </a:schemeClr>
              </a:solidFill>
              <a:latin typeface="+mj-lt"/>
            </a:endParaRPr>
          </a:p>
        </p:txBody>
      </p:sp>
    </p:spTree>
    <p:extLst>
      <p:ext uri="{BB962C8B-B14F-4D97-AF65-F5344CB8AC3E}">
        <p14:creationId xmlns:p14="http://schemas.microsoft.com/office/powerpoint/2010/main" val="3219834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30000"/>
          </a:schemeClr>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ow to Identify and Track the Critical Drivers in Your Business -">
            <a:extLst>
              <a:ext uri="{FF2B5EF4-FFF2-40B4-BE49-F238E27FC236}">
                <a16:creationId xmlns:a16="http://schemas.microsoft.com/office/drawing/2014/main" id="{D2E86F3C-28BB-A227-6151-D5F2837BBD8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
          <a:stretch/>
        </p:blipFill>
        <p:spPr bwMode="auto">
          <a:xfrm>
            <a:off x="-223037" y="0"/>
            <a:ext cx="6757651"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smtClean="0">
                <a:solidFill>
                  <a:prstClr val="black">
                    <a:tint val="75000"/>
                  </a:prstClr>
                </a:solidFill>
                <a:latin typeface="Calibri" panose="020F0502020204030204"/>
              </a:rPr>
              <a:pPr>
                <a:spcAft>
                  <a:spcPts val="600"/>
                </a:spcAft>
                <a:defRPr/>
              </a:pPr>
              <a:t>10</a:t>
            </a:fld>
            <a:endParaRPr lang="en-US">
              <a:solidFill>
                <a:prstClr val="black">
                  <a:tint val="75000"/>
                </a:prstClr>
              </a:solidFill>
              <a:latin typeface="Calibri" panose="020F0502020204030204"/>
            </a:endParaRPr>
          </a:p>
        </p:txBody>
      </p:sp>
      <p:sp>
        <p:nvSpPr>
          <p:cNvPr id="15" name="Rectangle 14">
            <a:extLst>
              <a:ext uri="{FF2B5EF4-FFF2-40B4-BE49-F238E27FC236}">
                <a16:creationId xmlns:a16="http://schemas.microsoft.com/office/drawing/2014/main" id="{8A0435FA-954D-7FA9-3952-161DFB31C6E7}"/>
              </a:ext>
            </a:extLst>
          </p:cNvPr>
          <p:cNvSpPr/>
          <p:nvPr/>
        </p:nvSpPr>
        <p:spPr>
          <a:xfrm>
            <a:off x="205098" y="721875"/>
            <a:ext cx="3621468" cy="728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4400" dirty="0">
              <a:solidFill>
                <a:srgbClr val="0070C0"/>
              </a:solidFill>
              <a:latin typeface="+mj-lt"/>
            </a:endParaRPr>
          </a:p>
        </p:txBody>
      </p:sp>
      <p:sp>
        <p:nvSpPr>
          <p:cNvPr id="2" name="Title 4">
            <a:extLst>
              <a:ext uri="{FF2B5EF4-FFF2-40B4-BE49-F238E27FC236}">
                <a16:creationId xmlns:a16="http://schemas.microsoft.com/office/drawing/2014/main" id="{BAF2A2DF-D708-BCCC-F0A1-617B84D962EB}"/>
              </a:ext>
            </a:extLst>
          </p:cNvPr>
          <p:cNvSpPr txBox="1">
            <a:spLocks/>
          </p:cNvSpPr>
          <p:nvPr/>
        </p:nvSpPr>
        <p:spPr>
          <a:xfrm>
            <a:off x="0" y="118499"/>
            <a:ext cx="4822819" cy="728941"/>
          </a:xfrm>
          <a:prstGeom prst="rect">
            <a:avLst/>
          </a:prstGeom>
          <a:solidFill>
            <a:schemeClr val="accent6">
              <a:lumMod val="60000"/>
              <a:lumOff val="40000"/>
            </a:schemeClr>
          </a:solidFill>
        </p:spPr>
        <p:txBody>
          <a:bodyPr>
            <a:normAutofit lnSpcReduction="100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algn="ctr"/>
            <a:r>
              <a:rPr lang="en-US" b="1" dirty="0">
                <a:solidFill>
                  <a:schemeClr val="bg1"/>
                </a:solidFill>
                <a:latin typeface="+mj-lt"/>
              </a:rPr>
              <a:t>Strategic Drivers</a:t>
            </a:r>
          </a:p>
        </p:txBody>
      </p:sp>
      <p:sp>
        <p:nvSpPr>
          <p:cNvPr id="4" name="Rectangle 3">
            <a:extLst>
              <a:ext uri="{FF2B5EF4-FFF2-40B4-BE49-F238E27FC236}">
                <a16:creationId xmlns:a16="http://schemas.microsoft.com/office/drawing/2014/main" id="{09F8ABB6-071E-5B78-5A79-9FF89A75E9BB}"/>
              </a:ext>
            </a:extLst>
          </p:cNvPr>
          <p:cNvSpPr/>
          <p:nvPr/>
        </p:nvSpPr>
        <p:spPr>
          <a:xfrm>
            <a:off x="5271474" y="781083"/>
            <a:ext cx="6715428" cy="5831691"/>
          </a:xfrm>
          <a:prstGeom prst="rect">
            <a:avLst/>
          </a:prstGeom>
          <a:solidFill>
            <a:srgbClr val="FFFFFF">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spcAft>
                <a:spcPts val="600"/>
              </a:spcAft>
            </a:pPr>
            <a:r>
              <a:rPr lang="en-US" b="1" dirty="0">
                <a:solidFill>
                  <a:schemeClr val="accent6">
                    <a:lumMod val="60000"/>
                    <a:lumOff val="40000"/>
                  </a:schemeClr>
                </a:solidFill>
                <a:latin typeface="+mj-lt"/>
                <a:ea typeface="Calibri" panose="020F0502020204030204" pitchFamily="34" charset="0"/>
                <a:cs typeface="Times New Roman" panose="02020603050405020304" pitchFamily="18" charset="0"/>
              </a:rPr>
              <a:t>Trust Crises and Other Repercussions from Recurring High-Profile Corporate Failures</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MG members highlighted importance for IESBA to enhance quality and clarity of Code in light of recent corporate failures and ethical lapses in audit firm</a:t>
            </a:r>
            <a:endParaRPr lang="en-US" sz="1600" strike="sngStrike" dirty="0">
              <a:solidFill>
                <a:srgbClr val="FF0000"/>
              </a:solidFill>
              <a:latin typeface="+mj-lt"/>
              <a:ea typeface="Calibri" panose="020F0502020204030204" pitchFamily="34" charset="0"/>
              <a:cs typeface="Times New Roman" panose="02020603050405020304" pitchFamily="18" charset="0"/>
            </a:endParaRP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Enhancing corporate behavior and trust in boards and audit committees within organizations is important</a:t>
            </a:r>
          </a:p>
          <a:p>
            <a:pPr marR="0" lvl="0" algn="just" defTabSz="914400" rtl="0" eaLnBrk="1" fontAlgn="auto" latinLnBrk="0" hangingPunct="1">
              <a:lnSpc>
                <a:spcPct val="100000"/>
              </a:lnSpc>
              <a:spcBef>
                <a:spcPts val="300"/>
              </a:spcBef>
              <a:spcAft>
                <a:spcPts val="300"/>
              </a:spcAft>
              <a:buClrTx/>
              <a:buSzTx/>
              <a:tabLst/>
              <a:defRPr/>
            </a:pPr>
            <a:r>
              <a:rPr lang="en-US" b="1" dirty="0">
                <a:solidFill>
                  <a:schemeClr val="accent6">
                    <a:lumMod val="60000"/>
                    <a:lumOff val="40000"/>
                  </a:schemeClr>
                </a:solidFill>
                <a:latin typeface="+mj-lt"/>
                <a:cs typeface="Times New Roman" panose="02020603050405020304" pitchFamily="18" charset="0"/>
              </a:rPr>
              <a:t>Ongoing Impact of Technological Transformations</a:t>
            </a:r>
          </a:p>
          <a:p>
            <a:pPr marL="342900" marR="0" lvl="1" indent="-342900" algn="just" fontAlgn="auto">
              <a:lnSpc>
                <a:spcPct val="100000"/>
              </a:lnSpc>
              <a:spcBef>
                <a:spcPts val="300"/>
              </a:spcBef>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Important to keep up with the pace of change</a:t>
            </a:r>
          </a:p>
          <a:p>
            <a:pPr marL="342900" marR="0" lvl="1" indent="-342900" algn="just" fontAlgn="auto">
              <a:lnSpc>
                <a:spcPct val="100000"/>
              </a:lnSpc>
              <a:spcBef>
                <a:spcPts val="300"/>
              </a:spcBef>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Need a clear strategy for monitoring and addressing emerging ethical issues related to disruptive technologies</a:t>
            </a:r>
          </a:p>
          <a:p>
            <a:pPr marR="0" lvl="0" algn="just" defTabSz="914400" rtl="0" eaLnBrk="1" fontAlgn="auto" latinLnBrk="0" hangingPunct="1">
              <a:lnSpc>
                <a:spcPct val="100000"/>
              </a:lnSpc>
              <a:spcAft>
                <a:spcPts val="300"/>
              </a:spcAft>
              <a:buClrTx/>
              <a:buSzTx/>
              <a:tabLst/>
              <a:defRPr/>
            </a:pPr>
            <a:r>
              <a:rPr lang="en-US" b="1" dirty="0">
                <a:solidFill>
                  <a:schemeClr val="accent6">
                    <a:lumMod val="60000"/>
                    <a:lumOff val="40000"/>
                  </a:schemeClr>
                </a:solidFill>
                <a:latin typeface="+mj-lt"/>
                <a:cs typeface="Times New Roman" panose="02020603050405020304" pitchFamily="18" charset="0"/>
              </a:rPr>
              <a:t>Imperatives of Quality, Global Acceptance and Global Operability of the IESBA’s Standards</a:t>
            </a:r>
          </a:p>
          <a:p>
            <a:pPr marL="342900" marR="0" lvl="1" indent="-342900" algn="just"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Highlighted usefulness of PIRs and illustrative examples in NAM</a:t>
            </a:r>
          </a:p>
          <a:p>
            <a:pPr marL="342900" marR="0" lvl="1" indent="-342900" algn="just"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The importance to allow time for changes to the Code to become embedded</a:t>
            </a:r>
          </a:p>
          <a:p>
            <a:pPr marL="0" marR="0" lvl="1" fontAlgn="auto">
              <a:lnSpc>
                <a:spcPct val="100000"/>
              </a:lnSpc>
              <a:spcBef>
                <a:spcPts val="300"/>
              </a:spcBef>
              <a:spcAft>
                <a:spcPts val="300"/>
              </a:spcAft>
              <a:buClrTx/>
              <a:buSzTx/>
              <a:tabLst/>
              <a:defRPr/>
            </a:pPr>
            <a:endParaRPr lang="en-US" sz="1600" dirty="0">
              <a:solidFill>
                <a:schemeClr val="tx1"/>
              </a:solidFill>
              <a:latin typeface="+mj-lt"/>
              <a:cs typeface="Times New Roman" panose="02020603050405020304" pitchFamily="18" charset="0"/>
            </a:endParaRPr>
          </a:p>
          <a:p>
            <a:pPr>
              <a:spcBef>
                <a:spcPts val="300"/>
              </a:spcBef>
              <a:spcAft>
                <a:spcPts val="300"/>
              </a:spcAft>
            </a:pPr>
            <a:endParaRPr lang="en-US" dirty="0">
              <a:solidFill>
                <a:schemeClr val="tx1"/>
              </a:solidFill>
              <a:latin typeface="+mj-lt"/>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4AE19A7A-9837-3629-7B52-9D821FA411F5}"/>
              </a:ext>
            </a:extLst>
          </p:cNvPr>
          <p:cNvSpPr/>
          <p:nvPr/>
        </p:nvSpPr>
        <p:spPr>
          <a:xfrm>
            <a:off x="5271474" y="160536"/>
            <a:ext cx="6678252" cy="568712"/>
          </a:xfrm>
          <a:prstGeom prst="rect">
            <a:avLst/>
          </a:prstGeom>
          <a:solidFill>
            <a:srgbClr val="EE6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Feedback: Other Respondents</a:t>
            </a:r>
          </a:p>
        </p:txBody>
      </p:sp>
    </p:spTree>
    <p:extLst>
      <p:ext uri="{BB962C8B-B14F-4D97-AF65-F5344CB8AC3E}">
        <p14:creationId xmlns:p14="http://schemas.microsoft.com/office/powerpoint/2010/main" val="2390715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30000"/>
          </a:schemeClr>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ow to Identify and Track the Critical Drivers in Your Business -">
            <a:extLst>
              <a:ext uri="{FF2B5EF4-FFF2-40B4-BE49-F238E27FC236}">
                <a16:creationId xmlns:a16="http://schemas.microsoft.com/office/drawing/2014/main" id="{D2E86F3C-28BB-A227-6151-D5F2837BBD8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
          <a:stretch/>
        </p:blipFill>
        <p:spPr bwMode="auto">
          <a:xfrm>
            <a:off x="-223037" y="0"/>
            <a:ext cx="6757651"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smtClean="0">
                <a:solidFill>
                  <a:prstClr val="black">
                    <a:tint val="75000"/>
                  </a:prstClr>
                </a:solidFill>
                <a:latin typeface="Calibri" panose="020F0502020204030204"/>
              </a:rPr>
              <a:pPr>
                <a:spcAft>
                  <a:spcPts val="600"/>
                </a:spcAft>
                <a:defRPr/>
              </a:pPr>
              <a:t>11</a:t>
            </a:fld>
            <a:endParaRPr lang="en-US">
              <a:solidFill>
                <a:prstClr val="black">
                  <a:tint val="75000"/>
                </a:prstClr>
              </a:solidFill>
              <a:latin typeface="Calibri" panose="020F0502020204030204"/>
            </a:endParaRPr>
          </a:p>
        </p:txBody>
      </p:sp>
      <p:sp>
        <p:nvSpPr>
          <p:cNvPr id="15" name="Rectangle 14">
            <a:extLst>
              <a:ext uri="{FF2B5EF4-FFF2-40B4-BE49-F238E27FC236}">
                <a16:creationId xmlns:a16="http://schemas.microsoft.com/office/drawing/2014/main" id="{8A0435FA-954D-7FA9-3952-161DFB31C6E7}"/>
              </a:ext>
            </a:extLst>
          </p:cNvPr>
          <p:cNvSpPr/>
          <p:nvPr/>
        </p:nvSpPr>
        <p:spPr>
          <a:xfrm>
            <a:off x="205098" y="721875"/>
            <a:ext cx="3621468" cy="728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4400" dirty="0">
              <a:solidFill>
                <a:srgbClr val="0070C0"/>
              </a:solidFill>
              <a:latin typeface="+mj-lt"/>
            </a:endParaRPr>
          </a:p>
        </p:txBody>
      </p:sp>
      <p:sp>
        <p:nvSpPr>
          <p:cNvPr id="2" name="Title 4">
            <a:extLst>
              <a:ext uri="{FF2B5EF4-FFF2-40B4-BE49-F238E27FC236}">
                <a16:creationId xmlns:a16="http://schemas.microsoft.com/office/drawing/2014/main" id="{BAF2A2DF-D708-BCCC-F0A1-617B84D962EB}"/>
              </a:ext>
            </a:extLst>
          </p:cNvPr>
          <p:cNvSpPr txBox="1">
            <a:spLocks/>
          </p:cNvSpPr>
          <p:nvPr/>
        </p:nvSpPr>
        <p:spPr>
          <a:xfrm>
            <a:off x="-180816" y="0"/>
            <a:ext cx="3263317" cy="1337616"/>
          </a:xfrm>
          <a:prstGeom prst="rect">
            <a:avLst/>
          </a:prstGeom>
          <a:solidFill>
            <a:schemeClr val="accent6">
              <a:lumMod val="60000"/>
              <a:lumOff val="40000"/>
            </a:schemeClr>
          </a:solidFill>
        </p:spPr>
        <p:txBody>
          <a:bodyPr>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algn="ctr"/>
            <a:r>
              <a:rPr lang="en-US" b="1" dirty="0">
                <a:solidFill>
                  <a:schemeClr val="bg1"/>
                </a:solidFill>
                <a:latin typeface="+mj-lt"/>
              </a:rPr>
              <a:t>Strategic Drivers</a:t>
            </a:r>
          </a:p>
        </p:txBody>
      </p:sp>
      <p:sp>
        <p:nvSpPr>
          <p:cNvPr id="4" name="Rectangle 3">
            <a:extLst>
              <a:ext uri="{FF2B5EF4-FFF2-40B4-BE49-F238E27FC236}">
                <a16:creationId xmlns:a16="http://schemas.microsoft.com/office/drawing/2014/main" id="{09F8ABB6-071E-5B78-5A79-9FF89A75E9BB}"/>
              </a:ext>
            </a:extLst>
          </p:cNvPr>
          <p:cNvSpPr/>
          <p:nvPr/>
        </p:nvSpPr>
        <p:spPr>
          <a:xfrm>
            <a:off x="3826566" y="762914"/>
            <a:ext cx="8160337" cy="6095075"/>
          </a:xfrm>
          <a:prstGeom prst="rect">
            <a:avLst/>
          </a:prstGeom>
          <a:solidFill>
            <a:srgbClr val="FFFFFF">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spcBef>
                <a:spcPts val="300"/>
              </a:spcBef>
              <a:spcAft>
                <a:spcPts val="300"/>
              </a:spcAft>
              <a:defRPr/>
            </a:pPr>
            <a:r>
              <a:rPr lang="en-US" b="1" dirty="0">
                <a:solidFill>
                  <a:schemeClr val="accent6">
                    <a:lumMod val="60000"/>
                    <a:lumOff val="40000"/>
                  </a:schemeClr>
                </a:solidFill>
                <a:latin typeface="+mj-lt"/>
                <a:cs typeface="Times New Roman" panose="02020603050405020304" pitchFamily="18" charset="0"/>
              </a:rPr>
              <a:t>Further Increasing Global Adoption of the Code and Supporting Its Effective Implementation and Heightened Stakeholder Expectations for Greater Timeliness</a:t>
            </a:r>
          </a:p>
          <a:p>
            <a:pPr marL="342900" lvl="1" indent="-342900" algn="just">
              <a:spcAft>
                <a:spcPts val="300"/>
              </a:spcAft>
              <a:buFont typeface="Arial" panose="020B0604020202020204" pitchFamily="34" charset="0"/>
              <a:buChar char="•"/>
              <a:defRPr/>
            </a:pPr>
            <a:r>
              <a:rPr lang="en-US" sz="1600" dirty="0">
                <a:solidFill>
                  <a:schemeClr val="tx1"/>
                </a:solidFill>
                <a:latin typeface="+mj-lt"/>
                <a:cs typeface="Times New Roman" panose="02020603050405020304" pitchFamily="18" charset="0"/>
              </a:rPr>
              <a:t>IESBA should dedicate significant focus on facilitating global adoption</a:t>
            </a:r>
          </a:p>
          <a:p>
            <a:pPr marL="342900" lvl="1" indent="-342900" algn="just">
              <a:spcAft>
                <a:spcPts val="300"/>
              </a:spcAft>
              <a:buFont typeface="Arial" panose="020B0604020202020204" pitchFamily="34" charset="0"/>
              <a:buChar char="•"/>
              <a:defRPr/>
            </a:pPr>
            <a:r>
              <a:rPr lang="en-US" sz="1600" dirty="0">
                <a:solidFill>
                  <a:schemeClr val="tx1"/>
                </a:solidFill>
                <a:latin typeface="+mj-lt"/>
                <a:cs typeface="Times New Roman" panose="02020603050405020304" pitchFamily="18" charset="0"/>
              </a:rPr>
              <a:t>Observed significant volume of change in accounting, auditing and ethics standards - need to balance timely standard-setting with stability for implementation </a:t>
            </a:r>
          </a:p>
          <a:p>
            <a:pPr marL="342900" lvl="1" indent="-342900" algn="just">
              <a:spcAft>
                <a:spcPts val="300"/>
              </a:spcAft>
              <a:buFont typeface="Arial" panose="020B0604020202020204" pitchFamily="34" charset="0"/>
              <a:buChar char="•"/>
              <a:defRPr/>
            </a:pPr>
            <a:r>
              <a:rPr lang="en-US" sz="1600" dirty="0">
                <a:solidFill>
                  <a:schemeClr val="tx1"/>
                </a:solidFill>
                <a:latin typeface="+mj-lt"/>
                <a:cs typeface="Times New Roman" panose="02020603050405020304" pitchFamily="18" charset="0"/>
              </a:rPr>
              <a:t>Important to understand reasons for not fully adopting the Code and to take steps to encourage greater adoption</a:t>
            </a:r>
          </a:p>
          <a:p>
            <a:pPr algn="just">
              <a:spcBef>
                <a:spcPts val="300"/>
              </a:spcBef>
              <a:spcAft>
                <a:spcPts val="300"/>
              </a:spcAft>
              <a:defRPr/>
            </a:pPr>
            <a:r>
              <a:rPr lang="en-US" b="1" dirty="0">
                <a:solidFill>
                  <a:schemeClr val="accent6">
                    <a:lumMod val="60000"/>
                    <a:lumOff val="40000"/>
                  </a:schemeClr>
                </a:solidFill>
                <a:latin typeface="+mj-lt"/>
                <a:cs typeface="Times New Roman" panose="02020603050405020304" pitchFamily="18" charset="0"/>
              </a:rPr>
              <a:t>Firm Culture and Governance</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Recent events with PAPPs acting unethically have raised concerns about whether they acted with integrity or in the public interest</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Several of these events have resulted in government inquires and cast doubt on whether the professional and ethical standards are fit for purpose effective and appropriately monitored and enforced</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Several respondents raised this as a potential work stream to focus on the validity and effectiveness of the Code on matters relating to firm leadership and culture.</a:t>
            </a:r>
            <a:endParaRPr lang="en-US" sz="1600" dirty="0">
              <a:solidFill>
                <a:schemeClr val="tx1"/>
              </a:solidFill>
              <a:latin typeface="+mj-lt"/>
              <a:cs typeface="Times New Roman" panose="02020603050405020304" pitchFamily="18" charset="0"/>
            </a:endParaRPr>
          </a:p>
          <a:p>
            <a:pPr marL="0" marR="0" lvl="1" fontAlgn="auto">
              <a:lnSpc>
                <a:spcPct val="100000"/>
              </a:lnSpc>
              <a:spcBef>
                <a:spcPts val="300"/>
              </a:spcBef>
              <a:spcAft>
                <a:spcPts val="300"/>
              </a:spcAft>
              <a:buClrTx/>
              <a:buSzTx/>
              <a:tabLst/>
              <a:defRPr/>
            </a:pPr>
            <a:r>
              <a:rPr lang="en-US" b="1" dirty="0">
                <a:solidFill>
                  <a:schemeClr val="accent6">
                    <a:lumMod val="60000"/>
                    <a:lumOff val="40000"/>
                  </a:schemeClr>
                </a:solidFill>
                <a:latin typeface="+mj-lt"/>
                <a:cs typeface="Times New Roman" panose="02020603050405020304" pitchFamily="18" charset="0"/>
              </a:rPr>
              <a:t>Other Proposed Strategic Drivers</a:t>
            </a:r>
          </a:p>
          <a:p>
            <a:pPr marL="346075" marR="0" lvl="1" indent="-346075" algn="just"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Challenges in attracting and retaining talents and promoting the Code as positive distinguishing attributes of the profession</a:t>
            </a:r>
          </a:p>
          <a:p>
            <a:pPr marL="346075" marR="0" lvl="1" indent="-346075"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Generational differences which may impact ethical considerations</a:t>
            </a:r>
          </a:p>
        </p:txBody>
      </p:sp>
      <p:sp>
        <p:nvSpPr>
          <p:cNvPr id="5" name="Rectangle 4">
            <a:extLst>
              <a:ext uri="{FF2B5EF4-FFF2-40B4-BE49-F238E27FC236}">
                <a16:creationId xmlns:a16="http://schemas.microsoft.com/office/drawing/2014/main" id="{4AE19A7A-9837-3629-7B52-9D821FA411F5}"/>
              </a:ext>
            </a:extLst>
          </p:cNvPr>
          <p:cNvSpPr/>
          <p:nvPr/>
        </p:nvSpPr>
        <p:spPr>
          <a:xfrm>
            <a:off x="3789389" y="160536"/>
            <a:ext cx="8160337" cy="568712"/>
          </a:xfrm>
          <a:prstGeom prst="rect">
            <a:avLst/>
          </a:prstGeom>
          <a:solidFill>
            <a:srgbClr val="EE6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Feedback: Other Respondents</a:t>
            </a:r>
          </a:p>
        </p:txBody>
      </p:sp>
    </p:spTree>
    <p:extLst>
      <p:ext uri="{BB962C8B-B14F-4D97-AF65-F5344CB8AC3E}">
        <p14:creationId xmlns:p14="http://schemas.microsoft.com/office/powerpoint/2010/main" val="3687575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4853162-965B-1A57-F1B2-685687939041}"/>
              </a:ext>
            </a:extLst>
          </p:cNvPr>
          <p:cNvSpPr>
            <a:spLocks noGrp="1"/>
          </p:cNvSpPr>
          <p:nvPr>
            <p:ph type="sldNum" sz="quarter" idx="12"/>
          </p:nvPr>
        </p:nvSpPr>
        <p:spPr/>
        <p:txBody>
          <a:bodyPr/>
          <a:lstStyle/>
          <a:p>
            <a:fld id="{A68F81FF-A8B7-8E49-9D5B-3CAD5ADFEE36}" type="slidenum">
              <a:rPr lang="en-US" smtClean="0"/>
              <a:t>12</a:t>
            </a:fld>
            <a:endParaRPr lang="en-US" dirty="0"/>
          </a:p>
        </p:txBody>
      </p:sp>
      <p:pic>
        <p:nvPicPr>
          <p:cNvPr id="5" name="Picture 2" descr="Organizational Strategies And Keeping Your Project On Track">
            <a:extLst>
              <a:ext uri="{FF2B5EF4-FFF2-40B4-BE49-F238E27FC236}">
                <a16:creationId xmlns:a16="http://schemas.microsoft.com/office/drawing/2014/main" id="{5A406C12-10E9-E8F6-4C63-4F77F657E6B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
          <a:stretch/>
        </p:blipFill>
        <p:spPr bwMode="auto">
          <a:xfrm>
            <a:off x="8322677"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
        <p:nvSpPr>
          <p:cNvPr id="6" name="Title 4">
            <a:extLst>
              <a:ext uri="{FF2B5EF4-FFF2-40B4-BE49-F238E27FC236}">
                <a16:creationId xmlns:a16="http://schemas.microsoft.com/office/drawing/2014/main" id="{75825481-9432-16D5-B0EC-09557DC70C0B}"/>
              </a:ext>
            </a:extLst>
          </p:cNvPr>
          <p:cNvSpPr txBox="1">
            <a:spLocks/>
          </p:cNvSpPr>
          <p:nvPr/>
        </p:nvSpPr>
        <p:spPr>
          <a:xfrm>
            <a:off x="8682605" y="2723949"/>
            <a:ext cx="3372322" cy="1410101"/>
          </a:xfrm>
          <a:prstGeom prst="rect">
            <a:avLst/>
          </a:prstGeom>
          <a:solidFill>
            <a:schemeClr val="accent6">
              <a:lumMod val="60000"/>
              <a:lumOff val="40000"/>
            </a:schemeClr>
          </a:solidFill>
        </p:spPr>
        <p:txBody>
          <a:bodyPr>
            <a:normAutofit lnSpcReduction="100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algn="ctr"/>
            <a:r>
              <a:rPr lang="en-US" b="1" dirty="0">
                <a:solidFill>
                  <a:schemeClr val="bg1"/>
                </a:solidFill>
                <a:latin typeface="+mj-lt"/>
              </a:rPr>
              <a:t>Strategic Drivers</a:t>
            </a:r>
          </a:p>
        </p:txBody>
      </p:sp>
      <p:sp>
        <p:nvSpPr>
          <p:cNvPr id="7" name="Rectangle 6">
            <a:extLst>
              <a:ext uri="{FF2B5EF4-FFF2-40B4-BE49-F238E27FC236}">
                <a16:creationId xmlns:a16="http://schemas.microsoft.com/office/drawing/2014/main" id="{CAE1CE2A-787D-5813-02D0-5C84A0B1731D}"/>
              </a:ext>
            </a:extLst>
          </p:cNvPr>
          <p:cNvSpPr/>
          <p:nvPr/>
        </p:nvSpPr>
        <p:spPr>
          <a:xfrm>
            <a:off x="0" y="167781"/>
            <a:ext cx="8548382" cy="679508"/>
          </a:xfrm>
          <a:prstGeom prst="rect">
            <a:avLst/>
          </a:prstGeom>
          <a:solidFill>
            <a:srgbClr val="EE6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latin typeface="+mj-lt"/>
              </a:rPr>
              <a:t>Planning Committee Views and Proposals</a:t>
            </a:r>
          </a:p>
        </p:txBody>
      </p:sp>
      <p:sp>
        <p:nvSpPr>
          <p:cNvPr id="2" name="Rectangle 1">
            <a:extLst>
              <a:ext uri="{FF2B5EF4-FFF2-40B4-BE49-F238E27FC236}">
                <a16:creationId xmlns:a16="http://schemas.microsoft.com/office/drawing/2014/main" id="{0C730557-78F0-AA4C-B7AE-646642DC8A0E}"/>
              </a:ext>
            </a:extLst>
          </p:cNvPr>
          <p:cNvSpPr/>
          <p:nvPr/>
        </p:nvSpPr>
        <p:spPr>
          <a:xfrm>
            <a:off x="137073" y="1015060"/>
            <a:ext cx="8185603" cy="5341290"/>
          </a:xfrm>
          <a:prstGeom prst="rect">
            <a:avLst/>
          </a:prstGeom>
          <a:solidFill>
            <a:srgbClr val="FFFFFF">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spcBef>
                <a:spcPts val="300"/>
              </a:spcBef>
              <a:spcAft>
                <a:spcPts val="300"/>
              </a:spcAft>
              <a:defRPr/>
            </a:pPr>
            <a:r>
              <a:rPr lang="en-US" b="1" dirty="0">
                <a:solidFill>
                  <a:schemeClr val="accent6">
                    <a:lumMod val="60000"/>
                    <a:lumOff val="40000"/>
                  </a:schemeClr>
                </a:solidFill>
                <a:latin typeface="+mj-lt"/>
                <a:cs typeface="Times New Roman" panose="02020603050405020304" pitchFamily="18" charset="0"/>
              </a:rPr>
              <a:t>Trust Crises and Other Repercussions from Recurring High-Profile Corporate Failures</a:t>
            </a:r>
          </a:p>
          <a:p>
            <a:pPr marL="0" lvl="1" algn="just">
              <a:spcAft>
                <a:spcPts val="300"/>
              </a:spcAft>
              <a:defRPr/>
            </a:pPr>
            <a:r>
              <a:rPr lang="en-US" sz="1600" b="1" dirty="0">
                <a:solidFill>
                  <a:schemeClr val="tx1"/>
                </a:solidFill>
                <a:latin typeface="+mj-lt"/>
                <a:cs typeface="Times New Roman" panose="02020603050405020304" pitchFamily="18" charset="0"/>
              </a:rPr>
              <a:t>Firm culture and governance</a:t>
            </a:r>
          </a:p>
          <a:p>
            <a:pPr lvl="1" indent="-457200" algn="just">
              <a:spcBef>
                <a:spcPts val="300"/>
              </a:spcBef>
              <a:spcAft>
                <a:spcPts val="300"/>
              </a:spcAft>
              <a:buFont typeface="Arial" panose="020B0604020202020204" pitchFamily="34" charset="0"/>
              <a:buChar char="•"/>
              <a:defRPr/>
            </a:pPr>
            <a:r>
              <a:rPr lang="en-US" sz="1600" dirty="0">
                <a:solidFill>
                  <a:schemeClr val="tx1"/>
                </a:solidFill>
                <a:latin typeface="+mj-lt"/>
                <a:cs typeface="Times New Roman" panose="02020603050405020304" pitchFamily="18" charset="0"/>
              </a:rPr>
              <a:t>High-profile ethical breaches have cast a negative light on the accountancy profession and undermined the public trust in it.</a:t>
            </a:r>
          </a:p>
          <a:p>
            <a:pPr lvl="1" indent="-457200" algn="just">
              <a:spcBef>
                <a:spcPts val="300"/>
              </a:spcBef>
              <a:spcAft>
                <a:spcPts val="300"/>
              </a:spcAft>
              <a:buFont typeface="Arial" panose="020B0604020202020204" pitchFamily="34" charset="0"/>
              <a:buChar char="•"/>
              <a:defRPr/>
            </a:pPr>
            <a:r>
              <a:rPr lang="en-US" sz="1600" dirty="0">
                <a:solidFill>
                  <a:schemeClr val="tx1"/>
                </a:solidFill>
                <a:latin typeface="+mj-lt"/>
                <a:cs typeface="Times New Roman" panose="02020603050405020304" pitchFamily="18" charset="0"/>
              </a:rPr>
              <a:t>The acts of individual PAs also raise broader questions about the right firm culture, governance and tone at the top to drive ethical </a:t>
            </a:r>
            <a:r>
              <a:rPr lang="en-US" sz="1600" dirty="0" err="1">
                <a:solidFill>
                  <a:schemeClr val="tx1"/>
                </a:solidFill>
                <a:latin typeface="+mj-lt"/>
                <a:cs typeface="Times New Roman" panose="02020603050405020304" pitchFamily="18" charset="0"/>
              </a:rPr>
              <a:t>behaviour</a:t>
            </a:r>
            <a:r>
              <a:rPr lang="en-US" sz="1600" dirty="0">
                <a:solidFill>
                  <a:schemeClr val="tx1"/>
                </a:solidFill>
                <a:latin typeface="+mj-lt"/>
                <a:cs typeface="Times New Roman" panose="02020603050405020304" pitchFamily="18" charset="0"/>
              </a:rPr>
              <a:t> consistently across all their professional activities.</a:t>
            </a:r>
          </a:p>
          <a:p>
            <a:pPr lvl="1" indent="-457200" algn="just">
              <a:spcBef>
                <a:spcPts val="300"/>
              </a:spcBef>
              <a:spcAft>
                <a:spcPts val="300"/>
              </a:spcAft>
              <a:buFont typeface="Arial" panose="020B0604020202020204" pitchFamily="34" charset="0"/>
              <a:buChar char="•"/>
              <a:defRPr/>
            </a:pPr>
            <a:r>
              <a:rPr lang="en-US" sz="1600" dirty="0">
                <a:solidFill>
                  <a:schemeClr val="tx1"/>
                </a:solidFill>
                <a:latin typeface="+mj-lt"/>
                <a:cs typeface="Times New Roman" panose="02020603050405020304" pitchFamily="18" charset="0"/>
              </a:rPr>
              <a:t>Firm culture also impacts attraction and retention of talents</a:t>
            </a:r>
          </a:p>
          <a:p>
            <a:pPr lvl="1" indent="-457200" algn="just">
              <a:spcBef>
                <a:spcPts val="300"/>
              </a:spcBef>
              <a:spcAft>
                <a:spcPts val="300"/>
              </a:spcAft>
              <a:buFont typeface="Arial" panose="020B0604020202020204" pitchFamily="34" charset="0"/>
              <a:buChar char="•"/>
              <a:defRPr/>
            </a:pPr>
            <a:r>
              <a:rPr lang="en-US" sz="1600" dirty="0">
                <a:solidFill>
                  <a:schemeClr val="tx1"/>
                </a:solidFill>
                <a:latin typeface="+mj-lt"/>
                <a:cs typeface="Times New Roman" panose="02020603050405020304" pitchFamily="18" charset="0"/>
              </a:rPr>
              <a:t>The extant Code highlights importance of ethical organizational culture and role of leadership</a:t>
            </a:r>
          </a:p>
          <a:p>
            <a:pPr lvl="1" indent="-457200" algn="just">
              <a:spcBef>
                <a:spcPts val="300"/>
              </a:spcBef>
              <a:spcAft>
                <a:spcPts val="300"/>
              </a:spcAft>
              <a:buFont typeface="Arial" panose="020B0604020202020204" pitchFamily="34" charset="0"/>
              <a:buChar char="•"/>
              <a:defRPr/>
            </a:pPr>
            <a:r>
              <a:rPr lang="en-US" sz="1600" dirty="0">
                <a:solidFill>
                  <a:schemeClr val="tx1"/>
                </a:solidFill>
                <a:latin typeface="+mj-lt"/>
                <a:cs typeface="Times New Roman" panose="02020603050405020304" pitchFamily="18" charset="0"/>
              </a:rPr>
              <a:t>Acknowledging importance of issue, </a:t>
            </a:r>
            <a:r>
              <a:rPr lang="en-US" sz="1600" dirty="0">
                <a:solidFill>
                  <a:schemeClr val="tx1"/>
                </a:solidFill>
                <a:effectLst/>
                <a:latin typeface="+mj-lt"/>
                <a:ea typeface="Calibri" panose="020F0502020204030204" pitchFamily="34" charset="0"/>
              </a:rPr>
              <a:t>recently released  </a:t>
            </a:r>
            <a:r>
              <a:rPr lang="en-US" sz="1600" u="sng" dirty="0">
                <a:solidFill>
                  <a:srgbClr val="0070C0"/>
                </a:solidFill>
                <a:effectLst/>
                <a:latin typeface="+mj-lt"/>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statement</a:t>
            </a:r>
            <a:r>
              <a:rPr lang="en-US" sz="1600" dirty="0">
                <a:solidFill>
                  <a:schemeClr val="tx1"/>
                </a:solidFill>
                <a:effectLst/>
                <a:latin typeface="+mj-lt"/>
                <a:ea typeface="Calibri" panose="020F0502020204030204" pitchFamily="34" charset="0"/>
              </a:rPr>
              <a:t> reminding PAs of their ethical obligations under the IESBA Code </a:t>
            </a:r>
          </a:p>
          <a:p>
            <a:pPr lvl="1" indent="-457200" algn="just">
              <a:spcBef>
                <a:spcPts val="300"/>
              </a:spcBef>
              <a:spcAft>
                <a:spcPts val="300"/>
              </a:spcAft>
              <a:buFont typeface="Arial" panose="020B0604020202020204" pitchFamily="34" charset="0"/>
              <a:buChar char="•"/>
              <a:defRPr/>
            </a:pPr>
            <a:r>
              <a:rPr lang="en-US" sz="1600" dirty="0">
                <a:solidFill>
                  <a:schemeClr val="tx1"/>
                </a:solidFill>
                <a:effectLst/>
                <a:latin typeface="Arial" panose="020B0604020202020204" pitchFamily="34" charset="0"/>
                <a:ea typeface="Calibri" panose="020F0502020204030204" pitchFamily="34" charset="0"/>
              </a:rPr>
              <a:t>Global Accounting Alliance (GAA) also issued  </a:t>
            </a:r>
            <a:r>
              <a:rPr lang="en-US" sz="1600" u="sng"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statement</a:t>
            </a:r>
            <a:r>
              <a:rPr lang="en-US" sz="1600" dirty="0">
                <a:solidFill>
                  <a:schemeClr val="tx1"/>
                </a:solidFill>
                <a:effectLst/>
                <a:latin typeface="Arial" panose="020B0604020202020204" pitchFamily="34" charset="0"/>
                <a:ea typeface="Calibri" panose="020F0502020204030204" pitchFamily="34" charset="0"/>
              </a:rPr>
              <a:t> in August 2023, highlighting the profession’s responsibility to act in the public interest and as well as reinforcing the importance of the Code</a:t>
            </a:r>
            <a:endParaRPr lang="en-US" sz="1600" dirty="0">
              <a:solidFill>
                <a:schemeClr val="tx1"/>
              </a:solidFill>
              <a:effectLst/>
              <a:latin typeface="+mj-lt"/>
              <a:ea typeface="Calibri" panose="020F0502020204030204" pitchFamily="34" charset="0"/>
            </a:endParaRPr>
          </a:p>
          <a:p>
            <a:pPr lvl="1" indent="-457200" algn="just">
              <a:spcBef>
                <a:spcPts val="300"/>
              </a:spcBef>
              <a:spcAft>
                <a:spcPts val="300"/>
              </a:spcAft>
              <a:buFont typeface="Arial" panose="020B0604020202020204" pitchFamily="34" charset="0"/>
              <a:buChar char="•"/>
              <a:defRPr/>
            </a:pPr>
            <a:r>
              <a:rPr lang="en-US" sz="1600" b="1" i="1" dirty="0">
                <a:solidFill>
                  <a:schemeClr val="tx1"/>
                </a:solidFill>
                <a:latin typeface="+mj-lt"/>
                <a:cs typeface="Times New Roman" panose="02020603050405020304" pitchFamily="18" charset="0"/>
              </a:rPr>
              <a:t>Proposes </a:t>
            </a:r>
            <a:r>
              <a:rPr lang="en-US" sz="1600" dirty="0">
                <a:solidFill>
                  <a:schemeClr val="tx1"/>
                </a:solidFill>
                <a:latin typeface="+mj-lt"/>
                <a:cs typeface="Times New Roman" panose="02020603050405020304" pitchFamily="18" charset="0"/>
              </a:rPr>
              <a:t>to include this matter as part of strategic driver and theme, and add a work stream on the topic of </a:t>
            </a:r>
            <a:r>
              <a:rPr lang="en-US" sz="1600" i="1" dirty="0">
                <a:solidFill>
                  <a:schemeClr val="tx1"/>
                </a:solidFill>
                <a:latin typeface="+mj-lt"/>
                <a:cs typeface="Times New Roman" panose="02020603050405020304" pitchFamily="18" charset="0"/>
              </a:rPr>
              <a:t>“Firm Culture and Governance”</a:t>
            </a:r>
          </a:p>
          <a:p>
            <a:pPr marL="0" marR="0" lvl="1" fontAlgn="auto">
              <a:lnSpc>
                <a:spcPct val="100000"/>
              </a:lnSpc>
              <a:spcBef>
                <a:spcPts val="300"/>
              </a:spcBef>
              <a:spcAft>
                <a:spcPts val="300"/>
              </a:spcAft>
              <a:buClrTx/>
              <a:buSzTx/>
              <a:tabLst/>
              <a:defRPr/>
            </a:pPr>
            <a:endParaRPr lang="en-US" sz="1600" dirty="0">
              <a:solidFill>
                <a:schemeClr val="tx1"/>
              </a:solidFill>
              <a:latin typeface="+mj-lt"/>
              <a:cs typeface="Times New Roman" panose="02020603050405020304" pitchFamily="18" charset="0"/>
            </a:endParaRPr>
          </a:p>
          <a:p>
            <a:pPr marL="342900" marR="0" lvl="1" indent="-342900" fontAlgn="auto">
              <a:lnSpc>
                <a:spcPct val="100000"/>
              </a:lnSpc>
              <a:spcAft>
                <a:spcPts val="300"/>
              </a:spcAft>
              <a:buClrTx/>
              <a:buSzTx/>
              <a:buFont typeface="Arial" panose="020B0604020202020204" pitchFamily="34" charset="0"/>
              <a:buChar char="•"/>
              <a:tabLst/>
              <a:defRPr/>
            </a:pPr>
            <a:endParaRPr lang="en-US" dirty="0">
              <a:solidFill>
                <a:schemeClr val="tx1"/>
              </a:solidFill>
              <a:latin typeface="+mj-lt"/>
              <a:cs typeface="Times New Roman" panose="02020603050405020304" pitchFamily="18" charset="0"/>
            </a:endParaRPr>
          </a:p>
          <a:p>
            <a:pPr>
              <a:spcBef>
                <a:spcPts val="300"/>
              </a:spcBef>
              <a:spcAft>
                <a:spcPts val="300"/>
              </a:spcAft>
            </a:pPr>
            <a:endParaRPr lang="en-US" dirty="0">
              <a:solidFill>
                <a:schemeClr val="tx1"/>
              </a:solidFill>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52353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4853162-965B-1A57-F1B2-685687939041}"/>
              </a:ext>
            </a:extLst>
          </p:cNvPr>
          <p:cNvSpPr>
            <a:spLocks noGrp="1"/>
          </p:cNvSpPr>
          <p:nvPr>
            <p:ph type="sldNum" sz="quarter" idx="12"/>
          </p:nvPr>
        </p:nvSpPr>
        <p:spPr/>
        <p:txBody>
          <a:bodyPr/>
          <a:lstStyle/>
          <a:p>
            <a:fld id="{A68F81FF-A8B7-8E49-9D5B-3CAD5ADFEE36}" type="slidenum">
              <a:rPr lang="en-US" smtClean="0"/>
              <a:t>13</a:t>
            </a:fld>
            <a:endParaRPr lang="en-US" dirty="0"/>
          </a:p>
        </p:txBody>
      </p:sp>
      <p:pic>
        <p:nvPicPr>
          <p:cNvPr id="5" name="Picture 2" descr="Organizational Strategies And Keeping Your Project On Track">
            <a:extLst>
              <a:ext uri="{FF2B5EF4-FFF2-40B4-BE49-F238E27FC236}">
                <a16:creationId xmlns:a16="http://schemas.microsoft.com/office/drawing/2014/main" id="{5A406C12-10E9-E8F6-4C63-4F77F657E6B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
          <a:stretch/>
        </p:blipFill>
        <p:spPr bwMode="auto">
          <a:xfrm>
            <a:off x="8322677"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
        <p:nvSpPr>
          <p:cNvPr id="6" name="Title 4">
            <a:extLst>
              <a:ext uri="{FF2B5EF4-FFF2-40B4-BE49-F238E27FC236}">
                <a16:creationId xmlns:a16="http://schemas.microsoft.com/office/drawing/2014/main" id="{75825481-9432-16D5-B0EC-09557DC70C0B}"/>
              </a:ext>
            </a:extLst>
          </p:cNvPr>
          <p:cNvSpPr txBox="1">
            <a:spLocks/>
          </p:cNvSpPr>
          <p:nvPr/>
        </p:nvSpPr>
        <p:spPr>
          <a:xfrm>
            <a:off x="8682605" y="2723949"/>
            <a:ext cx="3372322" cy="1410101"/>
          </a:xfrm>
          <a:prstGeom prst="rect">
            <a:avLst/>
          </a:prstGeom>
          <a:solidFill>
            <a:schemeClr val="accent6">
              <a:lumMod val="60000"/>
              <a:lumOff val="40000"/>
            </a:schemeClr>
          </a:solidFill>
        </p:spPr>
        <p:txBody>
          <a:bodyPr>
            <a:normAutofit lnSpcReduction="100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algn="ctr"/>
            <a:r>
              <a:rPr lang="en-US" b="1" dirty="0">
                <a:solidFill>
                  <a:schemeClr val="bg1"/>
                </a:solidFill>
                <a:latin typeface="+mj-lt"/>
              </a:rPr>
              <a:t>Strategic Drivers</a:t>
            </a:r>
          </a:p>
        </p:txBody>
      </p:sp>
      <p:sp>
        <p:nvSpPr>
          <p:cNvPr id="7" name="Rectangle 6">
            <a:extLst>
              <a:ext uri="{FF2B5EF4-FFF2-40B4-BE49-F238E27FC236}">
                <a16:creationId xmlns:a16="http://schemas.microsoft.com/office/drawing/2014/main" id="{CAE1CE2A-787D-5813-02D0-5C84A0B1731D}"/>
              </a:ext>
            </a:extLst>
          </p:cNvPr>
          <p:cNvSpPr/>
          <p:nvPr/>
        </p:nvSpPr>
        <p:spPr>
          <a:xfrm>
            <a:off x="0" y="167781"/>
            <a:ext cx="8548382" cy="679508"/>
          </a:xfrm>
          <a:prstGeom prst="rect">
            <a:avLst/>
          </a:prstGeom>
          <a:solidFill>
            <a:srgbClr val="EE6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latin typeface="+mj-lt"/>
              </a:rPr>
              <a:t>Planning Committee Views and Proposals</a:t>
            </a:r>
          </a:p>
        </p:txBody>
      </p:sp>
      <p:sp>
        <p:nvSpPr>
          <p:cNvPr id="2" name="Rectangle 1">
            <a:extLst>
              <a:ext uri="{FF2B5EF4-FFF2-40B4-BE49-F238E27FC236}">
                <a16:creationId xmlns:a16="http://schemas.microsoft.com/office/drawing/2014/main" id="{0C730557-78F0-AA4C-B7AE-646642DC8A0E}"/>
              </a:ext>
            </a:extLst>
          </p:cNvPr>
          <p:cNvSpPr/>
          <p:nvPr/>
        </p:nvSpPr>
        <p:spPr>
          <a:xfrm>
            <a:off x="222493" y="1015060"/>
            <a:ext cx="8100183" cy="4502043"/>
          </a:xfrm>
          <a:prstGeom prst="rect">
            <a:avLst/>
          </a:prstGeom>
          <a:solidFill>
            <a:srgbClr val="FFFFFF">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1" fontAlgn="auto">
              <a:lnSpc>
                <a:spcPct val="100000"/>
              </a:lnSpc>
              <a:spcBef>
                <a:spcPts val="300"/>
              </a:spcBef>
              <a:spcAft>
                <a:spcPts val="300"/>
              </a:spcAft>
              <a:buClrTx/>
              <a:buSzTx/>
              <a:tabLst/>
              <a:defRPr/>
            </a:pPr>
            <a:r>
              <a:rPr lang="en-US" b="1" dirty="0">
                <a:solidFill>
                  <a:schemeClr val="accent6">
                    <a:lumMod val="60000"/>
                    <a:lumOff val="40000"/>
                  </a:schemeClr>
                </a:solidFill>
                <a:latin typeface="+mj-lt"/>
                <a:cs typeface="Times New Roman" panose="02020603050405020304" pitchFamily="18" charset="0"/>
              </a:rPr>
              <a:t>Adoption and implementation of the Code</a:t>
            </a:r>
          </a:p>
          <a:p>
            <a:pPr marL="346075" marR="0" lvl="1" indent="-346075" algn="just"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IESBA will continue to dedicate strategic focus on outreaches and seek collaborative opportunities with NSS, IFAC and PAOs to promote further global adoption of the Code</a:t>
            </a:r>
          </a:p>
          <a:p>
            <a:pPr marL="346075" marR="0" lvl="1" indent="-346075" algn="just"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Acknowledge concerns about volume and pace of change but not appropriate to commit to moratorium on new standards-setting projects</a:t>
            </a:r>
          </a:p>
          <a:p>
            <a:pPr marL="346075" marR="0" lvl="1" indent="-346075" algn="just"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Agreed that it is beneficial to understand why jurisdictions have not or delayed in adopting the Code</a:t>
            </a:r>
          </a:p>
          <a:p>
            <a:pPr marL="0" lvl="1" algn="just">
              <a:spcAft>
                <a:spcPts val="300"/>
              </a:spcAft>
              <a:defRPr/>
            </a:pPr>
            <a:r>
              <a:rPr lang="en-US" b="1" dirty="0">
                <a:solidFill>
                  <a:schemeClr val="accent6">
                    <a:lumMod val="60000"/>
                    <a:lumOff val="40000"/>
                  </a:schemeClr>
                </a:solidFill>
                <a:latin typeface="+mj-lt"/>
                <a:cs typeface="Times New Roman" panose="02020603050405020304" pitchFamily="18" charset="0"/>
              </a:rPr>
              <a:t>Other</a:t>
            </a:r>
            <a:endParaRPr lang="en-US" dirty="0">
              <a:solidFill>
                <a:schemeClr val="tx1"/>
              </a:solidFill>
              <a:latin typeface="+mj-lt"/>
              <a:cs typeface="Times New Roman" panose="02020603050405020304" pitchFamily="18" charset="0"/>
            </a:endParaRPr>
          </a:p>
          <a:p>
            <a:pPr marL="346075" marR="0" lvl="1" indent="-346075" algn="just"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Noted some respondents’ views that all preparers should adhere to a high standard of ethical behavior </a:t>
            </a:r>
          </a:p>
          <a:p>
            <a:pPr marL="803275" lvl="2" indent="-460375" algn="just">
              <a:spcAft>
                <a:spcPts val="300"/>
              </a:spcAft>
              <a:buFont typeface="Courier New" panose="02070309020205020404" pitchFamily="49" charset="0"/>
              <a:buChar char="o"/>
              <a:defRPr/>
            </a:pPr>
            <a:r>
              <a:rPr lang="en-US" sz="1600" dirty="0">
                <a:solidFill>
                  <a:schemeClr val="tx1"/>
                </a:solidFill>
                <a:latin typeface="+mj-lt"/>
                <a:cs typeface="Times New Roman" panose="02020603050405020304" pitchFamily="18" charset="0"/>
              </a:rPr>
              <a:t>This is a broader strategic matter that requires careful consideration and extensive stakeholders engagement</a:t>
            </a:r>
          </a:p>
          <a:p>
            <a:pPr marL="803275" lvl="2" indent="-460375" algn="just">
              <a:spcAft>
                <a:spcPts val="300"/>
              </a:spcAft>
              <a:buFont typeface="Courier New" panose="02070309020205020404" pitchFamily="49" charset="0"/>
              <a:buChar char="o"/>
              <a:defRPr/>
            </a:pPr>
            <a:r>
              <a:rPr lang="en-US" sz="1600" dirty="0">
                <a:solidFill>
                  <a:schemeClr val="tx1"/>
                </a:solidFill>
                <a:latin typeface="+mj-lt"/>
                <a:cs typeface="Times New Roman" panose="02020603050405020304" pitchFamily="18" charset="0"/>
              </a:rPr>
              <a:t>Proposes that IESBA continues to explore these opportunities in next strategy period</a:t>
            </a:r>
          </a:p>
          <a:p>
            <a:pPr marL="346075" marR="0" lvl="1" indent="-346075" algn="just"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Agreed with monitoring ethical impact of technology and importance of consistency with jurisdictional standard</a:t>
            </a:r>
            <a:endParaRPr lang="en-US" dirty="0">
              <a:solidFill>
                <a:schemeClr val="tx1"/>
              </a:solidFill>
              <a:latin typeface="+mj-lt"/>
              <a:cs typeface="Times New Roman" panose="02020603050405020304" pitchFamily="18" charset="0"/>
            </a:endParaRPr>
          </a:p>
          <a:p>
            <a:pPr>
              <a:spcBef>
                <a:spcPts val="300"/>
              </a:spcBef>
              <a:spcAft>
                <a:spcPts val="300"/>
              </a:spcAft>
            </a:pPr>
            <a:endParaRPr lang="en-US" dirty="0">
              <a:solidFill>
                <a:schemeClr val="tx1"/>
              </a:solidFill>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93149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62B3AE7B-5F38-6BFA-996B-56C2DAEC8F41}"/>
              </a:ext>
            </a:extLst>
          </p:cNvPr>
          <p:cNvSpPr txBox="1">
            <a:spLocks/>
          </p:cNvSpPr>
          <p:nvPr/>
        </p:nvSpPr>
        <p:spPr>
          <a:xfrm>
            <a:off x="6616699" y="750639"/>
            <a:ext cx="4457700" cy="612847"/>
          </a:xfrm>
          <a:prstGeom prst="rect">
            <a:avLst/>
          </a:prstGeom>
          <a:solidFill>
            <a:schemeClr val="accent6">
              <a:lumMod val="60000"/>
              <a:lumOff val="40000"/>
            </a:schemeClr>
          </a:solidFill>
        </p:spPr>
        <p:txBody>
          <a:bodyPr vert="horz" lIns="91440" tIns="45720" rIns="91440" bIns="45720" rtlCol="0" anchor="b">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hangingPunct="1">
              <a:lnSpc>
                <a:spcPct val="90000"/>
              </a:lnSpc>
              <a:spcAft>
                <a:spcPts val="600"/>
              </a:spcAft>
            </a:pPr>
            <a:r>
              <a:rPr lang="en-US" sz="4000" b="1" dirty="0">
                <a:solidFill>
                  <a:schemeClr val="bg1"/>
                </a:solidFill>
                <a:latin typeface="+mj-lt"/>
              </a:rPr>
              <a:t>Strategic</a:t>
            </a:r>
            <a:r>
              <a:rPr lang="en-US" sz="4000" b="1" dirty="0">
                <a:solidFill>
                  <a:schemeClr val="tx1"/>
                </a:solidFill>
                <a:latin typeface="+mj-lt"/>
              </a:rPr>
              <a:t> </a:t>
            </a:r>
            <a:r>
              <a:rPr lang="en-US" sz="4000" b="1" dirty="0">
                <a:solidFill>
                  <a:schemeClr val="bg1"/>
                </a:solidFill>
                <a:latin typeface="+mj-lt"/>
              </a:rPr>
              <a:t>Themes</a:t>
            </a:r>
          </a:p>
        </p:txBody>
      </p:sp>
      <p:pic>
        <p:nvPicPr>
          <p:cNvPr id="5" name="Picture Placeholder 4" descr="Colorful strings being woven togehter">
            <a:extLst>
              <a:ext uri="{FF2B5EF4-FFF2-40B4-BE49-F238E27FC236}">
                <a16:creationId xmlns:a16="http://schemas.microsoft.com/office/drawing/2014/main" id="{323A2C49-0844-263D-51A2-4F1F8D88F17A}"/>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b="-1"/>
          <a:stretch/>
        </p:blipFill>
        <p:spPr>
          <a:xfrm>
            <a:off x="123362" y="478828"/>
            <a:ext cx="5244741" cy="5900344"/>
          </a:xfrm>
          <a:prstGeom prst="rect">
            <a:avLst/>
          </a:prstGeom>
        </p:spPr>
      </p:pic>
      <p:grpSp>
        <p:nvGrpSpPr>
          <p:cNvPr id="12" name="Group 11">
            <a:extLst>
              <a:ext uri="{FF2B5EF4-FFF2-40B4-BE49-F238E27FC236}">
                <a16:creationId xmlns:a16="http://schemas.microsoft.com/office/drawing/2014/main" id="{5EFBDE31-BB3E-6CFC-23CD-B5976DA384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3362" cy="6858000"/>
            <a:chOff x="12068638" y="0"/>
            <a:chExt cx="123362" cy="6858000"/>
          </a:xfrm>
        </p:grpSpPr>
        <p:sp>
          <p:nvSpPr>
            <p:cNvPr id="13" name="Rectangle 12">
              <a:extLst>
                <a:ext uri="{FF2B5EF4-FFF2-40B4-BE49-F238E27FC236}">
                  <a16:creationId xmlns:a16="http://schemas.microsoft.com/office/drawing/2014/main" id="{180A60EC-72BB-121F-556A-E2837FD99A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91A2FAE-D41C-FF5D-B0A0-7808248EDC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4139706"/>
              <a:ext cx="123362" cy="2718294"/>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Rounded Corners 3">
            <a:extLst>
              <a:ext uri="{FF2B5EF4-FFF2-40B4-BE49-F238E27FC236}">
                <a16:creationId xmlns:a16="http://schemas.microsoft.com/office/drawing/2014/main" id="{EDB4E5D6-1284-8CE9-3CF1-AB8C7B1AEEA3}"/>
              </a:ext>
            </a:extLst>
          </p:cNvPr>
          <p:cNvSpPr/>
          <p:nvPr/>
        </p:nvSpPr>
        <p:spPr>
          <a:xfrm>
            <a:off x="5867400" y="1363486"/>
            <a:ext cx="5956299" cy="4743873"/>
          </a:xfrm>
          <a:prstGeom prst="roundRect">
            <a:avLst/>
          </a:prstGeom>
          <a:noFill/>
          <a:ln w="762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t">
            <a:normAutofit lnSpcReduction="10000"/>
          </a:bodyPr>
          <a:lstStyle/>
          <a:p>
            <a:pPr marL="228600" indent="-228600" algn="just">
              <a:lnSpc>
                <a:spcPct val="90000"/>
              </a:lnSpc>
              <a:spcAft>
                <a:spcPts val="600"/>
              </a:spcAft>
              <a:buFont typeface="Arial" panose="020B0604020202020204" pitchFamily="34" charset="0"/>
              <a:buChar char="•"/>
            </a:pPr>
            <a:r>
              <a:rPr lang="en-US" sz="2000" dirty="0">
                <a:solidFill>
                  <a:schemeClr val="tx1"/>
                </a:solidFill>
                <a:latin typeface="+mj-lt"/>
              </a:rPr>
              <a:t>Enhancing trust in sustainability reporting and assurance</a:t>
            </a:r>
          </a:p>
          <a:p>
            <a:pPr indent="-228600" algn="just">
              <a:lnSpc>
                <a:spcPct val="90000"/>
              </a:lnSpc>
              <a:spcAft>
                <a:spcPts val="600"/>
              </a:spcAft>
              <a:buFont typeface="Arial" panose="020B0604020202020204" pitchFamily="34" charset="0"/>
              <a:buChar char="•"/>
            </a:pPr>
            <a:endParaRPr lang="en-US" sz="2000" dirty="0">
              <a:solidFill>
                <a:schemeClr val="tx1"/>
              </a:solidFill>
              <a:latin typeface="+mj-lt"/>
            </a:endParaRPr>
          </a:p>
          <a:p>
            <a:pPr marL="228600" indent="-228600" algn="just">
              <a:lnSpc>
                <a:spcPct val="90000"/>
              </a:lnSpc>
              <a:spcAft>
                <a:spcPts val="600"/>
              </a:spcAft>
              <a:buFont typeface="Arial" panose="020B0604020202020204" pitchFamily="34" charset="0"/>
              <a:buChar char="•"/>
            </a:pPr>
            <a:r>
              <a:rPr lang="en-US" sz="2000" dirty="0">
                <a:solidFill>
                  <a:schemeClr val="tx1"/>
                </a:solidFill>
                <a:latin typeface="+mj-lt"/>
              </a:rPr>
              <a:t>Strengthening the Code or responding in other ways in areas beyond sustainability reporting and assurance</a:t>
            </a:r>
          </a:p>
          <a:p>
            <a:pPr indent="-228600" algn="just">
              <a:lnSpc>
                <a:spcPct val="90000"/>
              </a:lnSpc>
              <a:spcAft>
                <a:spcPts val="600"/>
              </a:spcAft>
              <a:buFont typeface="Arial" panose="020B0604020202020204" pitchFamily="34" charset="0"/>
              <a:buChar char="•"/>
            </a:pPr>
            <a:endParaRPr lang="en-US" sz="2000" dirty="0">
              <a:solidFill>
                <a:schemeClr val="tx1"/>
              </a:solidFill>
              <a:latin typeface="+mj-lt"/>
            </a:endParaRPr>
          </a:p>
          <a:p>
            <a:pPr marL="228600" indent="-228600" algn="just">
              <a:lnSpc>
                <a:spcPct val="90000"/>
              </a:lnSpc>
              <a:spcAft>
                <a:spcPts val="600"/>
              </a:spcAft>
              <a:buFont typeface="Arial" panose="020B0604020202020204" pitchFamily="34" charset="0"/>
              <a:buChar char="•"/>
            </a:pPr>
            <a:r>
              <a:rPr lang="en-US" sz="2000" dirty="0">
                <a:solidFill>
                  <a:schemeClr val="tx1"/>
                </a:solidFill>
                <a:latin typeface="+mj-lt"/>
              </a:rPr>
              <a:t>Further enhancing the diversity of stakeholder perspectives and the global operability and acceptance of the IESBA’s standards</a:t>
            </a:r>
          </a:p>
          <a:p>
            <a:pPr indent="-228600" algn="just">
              <a:lnSpc>
                <a:spcPct val="90000"/>
              </a:lnSpc>
              <a:spcAft>
                <a:spcPts val="600"/>
              </a:spcAft>
              <a:buFont typeface="Arial" panose="020B0604020202020204" pitchFamily="34" charset="0"/>
              <a:buChar char="•"/>
            </a:pPr>
            <a:endParaRPr lang="en-US" sz="2000" dirty="0">
              <a:solidFill>
                <a:schemeClr val="tx1"/>
              </a:solidFill>
              <a:latin typeface="+mj-lt"/>
            </a:endParaRPr>
          </a:p>
          <a:p>
            <a:pPr marL="228600" indent="-228600" algn="just">
              <a:lnSpc>
                <a:spcPct val="90000"/>
              </a:lnSpc>
              <a:spcAft>
                <a:spcPts val="600"/>
              </a:spcAft>
              <a:buFont typeface="Arial" panose="020B0604020202020204" pitchFamily="34" charset="0"/>
              <a:buChar char="•"/>
            </a:pPr>
            <a:r>
              <a:rPr lang="en-US" sz="2000" dirty="0">
                <a:solidFill>
                  <a:schemeClr val="tx1"/>
                </a:solidFill>
                <a:latin typeface="+mj-lt"/>
              </a:rPr>
              <a:t>Widening the influence of the IESBA’s standards through a continued focus on adoption and implementation</a:t>
            </a:r>
          </a:p>
        </p:txBody>
      </p:sp>
      <p:sp>
        <p:nvSpPr>
          <p:cNvPr id="2" name="Date Placeholder 1">
            <a:extLst>
              <a:ext uri="{FF2B5EF4-FFF2-40B4-BE49-F238E27FC236}">
                <a16:creationId xmlns:a16="http://schemas.microsoft.com/office/drawing/2014/main" id="{1DBCE594-6FD8-202A-1330-69625DCF7DC6}"/>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r>
              <a:rPr lang="en-US">
                <a:solidFill>
                  <a:srgbClr val="FFFFFF"/>
                </a:solidFill>
                <a:latin typeface="Calibri" panose="020F0502020204030204"/>
              </a:rPr>
              <a:t>05-24-2021</a:t>
            </a:r>
          </a:p>
        </p:txBody>
      </p:sp>
      <p:sp>
        <p:nvSpPr>
          <p:cNvPr id="3" name="Slide Number Placeholder 2">
            <a:extLst>
              <a:ext uri="{FF2B5EF4-FFF2-40B4-BE49-F238E27FC236}">
                <a16:creationId xmlns:a16="http://schemas.microsoft.com/office/drawing/2014/main" id="{7B6DE253-8205-6343-3661-169AA095BD0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chemeClr val="tx1">
                    <a:lumMod val="50000"/>
                    <a:lumOff val="50000"/>
                  </a:schemeClr>
                </a:solidFill>
                <a:latin typeface="Calibri" panose="020F0502020204030204"/>
              </a:rPr>
              <a:pPr>
                <a:spcAft>
                  <a:spcPts val="600"/>
                </a:spcAft>
                <a:defRPr/>
              </a:pPr>
              <a:t>14</a:t>
            </a:fld>
            <a:endParaRPr lang="en-US">
              <a:solidFill>
                <a:schemeClr val="tx1">
                  <a:lumMod val="50000"/>
                  <a:lumOff val="50000"/>
                </a:schemeClr>
              </a:solidFill>
              <a:latin typeface="Calibri" panose="020F0502020204030204"/>
            </a:endParaRPr>
          </a:p>
        </p:txBody>
      </p:sp>
    </p:spTree>
    <p:extLst>
      <p:ext uri="{BB962C8B-B14F-4D97-AF65-F5344CB8AC3E}">
        <p14:creationId xmlns:p14="http://schemas.microsoft.com/office/powerpoint/2010/main" val="481592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30000"/>
          </a:schemeClr>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olorful strings being woven togehter">
            <a:extLst>
              <a:ext uri="{FF2B5EF4-FFF2-40B4-BE49-F238E27FC236}">
                <a16:creationId xmlns:a16="http://schemas.microsoft.com/office/drawing/2014/main" id="{D2E86F3C-28BB-A227-6151-D5F2837BBD8F}"/>
              </a:ext>
            </a:extLst>
          </p:cNvPr>
          <p:cNvPicPr>
            <a:picLocks noChangeAspect="1" noChangeArrowheads="1"/>
          </p:cNvPicPr>
          <p:nvPr/>
        </p:nvPicPr>
        <p:blipFill>
          <a:blip r:embed="rId3" cstate="print">
            <a:alphaModFix/>
            <a:extLst>
              <a:ext uri="{28A0092B-C50C-407E-A947-70E740481C1C}">
                <a14:useLocalDpi xmlns:a14="http://schemas.microsoft.com/office/drawing/2010/main" val="0"/>
              </a:ext>
            </a:extLst>
          </a:blip>
          <a:srcRect/>
          <a:stretch/>
        </p:blipFill>
        <p:spPr bwMode="auto">
          <a:xfrm>
            <a:off x="-211885" y="10"/>
            <a:ext cx="6079285"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smtClean="0">
                <a:solidFill>
                  <a:prstClr val="black">
                    <a:tint val="75000"/>
                  </a:prstClr>
                </a:solidFill>
                <a:latin typeface="Calibri" panose="020F0502020204030204"/>
              </a:rPr>
              <a:pPr>
                <a:spcAft>
                  <a:spcPts val="600"/>
                </a:spcAft>
                <a:defRPr/>
              </a:pPr>
              <a:t>15</a:t>
            </a:fld>
            <a:endParaRPr lang="en-US">
              <a:solidFill>
                <a:prstClr val="black">
                  <a:tint val="75000"/>
                </a:prstClr>
              </a:solidFill>
              <a:latin typeface="Calibri" panose="020F0502020204030204"/>
            </a:endParaRPr>
          </a:p>
        </p:txBody>
      </p:sp>
      <p:sp>
        <p:nvSpPr>
          <p:cNvPr id="15" name="Rectangle 14">
            <a:extLst>
              <a:ext uri="{FF2B5EF4-FFF2-40B4-BE49-F238E27FC236}">
                <a16:creationId xmlns:a16="http://schemas.microsoft.com/office/drawing/2014/main" id="{8A0435FA-954D-7FA9-3952-161DFB31C6E7}"/>
              </a:ext>
            </a:extLst>
          </p:cNvPr>
          <p:cNvSpPr/>
          <p:nvPr/>
        </p:nvSpPr>
        <p:spPr>
          <a:xfrm>
            <a:off x="205098" y="721875"/>
            <a:ext cx="3621468" cy="728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4400" dirty="0">
              <a:solidFill>
                <a:srgbClr val="0070C0"/>
              </a:solidFill>
              <a:latin typeface="+mj-lt"/>
            </a:endParaRPr>
          </a:p>
        </p:txBody>
      </p:sp>
      <p:sp>
        <p:nvSpPr>
          <p:cNvPr id="2" name="Title 4">
            <a:extLst>
              <a:ext uri="{FF2B5EF4-FFF2-40B4-BE49-F238E27FC236}">
                <a16:creationId xmlns:a16="http://schemas.microsoft.com/office/drawing/2014/main" id="{BAF2A2DF-D708-BCCC-F0A1-617B84D962EB}"/>
              </a:ext>
            </a:extLst>
          </p:cNvPr>
          <p:cNvSpPr txBox="1">
            <a:spLocks/>
          </p:cNvSpPr>
          <p:nvPr/>
        </p:nvSpPr>
        <p:spPr>
          <a:xfrm>
            <a:off x="1" y="113200"/>
            <a:ext cx="3238500" cy="1614000"/>
          </a:xfrm>
          <a:prstGeom prst="rect">
            <a:avLst/>
          </a:prstGeom>
          <a:solidFill>
            <a:schemeClr val="accent6">
              <a:lumMod val="60000"/>
              <a:lumOff val="40000"/>
            </a:schemeClr>
          </a:solidFill>
        </p:spPr>
        <p:txBody>
          <a:bodyPr>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algn="ctr"/>
            <a:r>
              <a:rPr lang="en-US" b="1" dirty="0">
                <a:solidFill>
                  <a:schemeClr val="bg1"/>
                </a:solidFill>
                <a:latin typeface="+mj-lt"/>
              </a:rPr>
              <a:t>Strategic Themes</a:t>
            </a:r>
          </a:p>
        </p:txBody>
      </p:sp>
      <p:sp>
        <p:nvSpPr>
          <p:cNvPr id="4" name="Rectangle 3">
            <a:extLst>
              <a:ext uri="{FF2B5EF4-FFF2-40B4-BE49-F238E27FC236}">
                <a16:creationId xmlns:a16="http://schemas.microsoft.com/office/drawing/2014/main" id="{09F8ABB6-071E-5B78-5A79-9FF89A75E9BB}"/>
              </a:ext>
            </a:extLst>
          </p:cNvPr>
          <p:cNvSpPr/>
          <p:nvPr/>
        </p:nvSpPr>
        <p:spPr>
          <a:xfrm>
            <a:off x="5033394" y="541165"/>
            <a:ext cx="7038364" cy="2753822"/>
          </a:xfrm>
          <a:prstGeom prst="rect">
            <a:avLst/>
          </a:prstGeom>
          <a:solidFill>
            <a:srgbClr val="FFFFFF">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Supported Sustainability project as top priority </a:t>
            </a:r>
          </a:p>
          <a:p>
            <a:pPr marL="342900" indent="-342900" algn="just">
              <a:spcAft>
                <a:spcPts val="300"/>
              </a:spcAft>
              <a:buFont typeface="Arial" panose="020B0604020202020204" pitchFamily="34" charset="0"/>
              <a:buChar char="•"/>
            </a:pPr>
            <a:r>
              <a:rPr lang="en-US" sz="1600" dirty="0">
                <a:solidFill>
                  <a:schemeClr val="tx1"/>
                </a:solidFill>
                <a:latin typeface="+mj-lt"/>
                <a:cs typeface="Times New Roman" panose="02020603050405020304" pitchFamily="18" charset="0"/>
              </a:rPr>
              <a:t>IESBA to monitor and evaluate ethics rules or provisions in force at national level as input for possible future enhancements </a:t>
            </a:r>
          </a:p>
          <a:p>
            <a:pPr marL="342900" indent="-342900" algn="just">
              <a:spcAft>
                <a:spcPts val="300"/>
              </a:spcAft>
              <a:buFont typeface="Arial" panose="020B0604020202020204" pitchFamily="34" charset="0"/>
              <a:buChar char="•"/>
            </a:pPr>
            <a:r>
              <a:rPr lang="en-US" sz="1600" dirty="0">
                <a:solidFill>
                  <a:schemeClr val="tx1"/>
                </a:solidFill>
                <a:latin typeface="+mj-lt"/>
                <a:cs typeface="Times New Roman" panose="02020603050405020304" pitchFamily="18" charset="0"/>
              </a:rPr>
              <a:t>IESBA will remain committed to completing projects within expected time frame, without impeding quality</a:t>
            </a:r>
          </a:p>
          <a:p>
            <a:pPr marL="342900" indent="-342900" algn="just">
              <a:spcAft>
                <a:spcPts val="300"/>
              </a:spcAft>
              <a:buFont typeface="Arial" panose="020B0604020202020204" pitchFamily="34" charset="0"/>
              <a:buChar char="•"/>
            </a:pPr>
            <a:r>
              <a:rPr lang="en-US" sz="1600" dirty="0">
                <a:solidFill>
                  <a:schemeClr val="tx1"/>
                </a:solidFill>
                <a:latin typeface="+mj-lt"/>
                <a:cs typeface="Times New Roman" panose="02020603050405020304" pitchFamily="18" charset="0"/>
              </a:rPr>
              <a:t>Continue to focus on ongoing and timely identific</a:t>
            </a:r>
            <a:r>
              <a:rPr lang="en-US" sz="1600" dirty="0">
                <a:solidFill>
                  <a:schemeClr val="tx1"/>
                </a:solidFill>
                <a:latin typeface="+mj-lt"/>
                <a:ea typeface="Calibri" panose="020F0502020204030204" pitchFamily="34" charset="0"/>
                <a:cs typeface="Times New Roman" panose="02020603050405020304" pitchFamily="18" charset="0"/>
              </a:rPr>
              <a:t>ation of new and emerging issues</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Pursue projects to strengthen Code for audit engagements </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Expand benchmarking projects to other jurisdictions to identify gaps in Code</a:t>
            </a:r>
          </a:p>
        </p:txBody>
      </p:sp>
      <p:sp>
        <p:nvSpPr>
          <p:cNvPr id="5" name="Rectangle 4">
            <a:extLst>
              <a:ext uri="{FF2B5EF4-FFF2-40B4-BE49-F238E27FC236}">
                <a16:creationId xmlns:a16="http://schemas.microsoft.com/office/drawing/2014/main" id="{4AE19A7A-9837-3629-7B52-9D821FA411F5}"/>
              </a:ext>
            </a:extLst>
          </p:cNvPr>
          <p:cNvSpPr/>
          <p:nvPr/>
        </p:nvSpPr>
        <p:spPr>
          <a:xfrm>
            <a:off x="5033394" y="44271"/>
            <a:ext cx="7038364" cy="50965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Feedback: MG Members</a:t>
            </a:r>
          </a:p>
        </p:txBody>
      </p:sp>
      <p:sp>
        <p:nvSpPr>
          <p:cNvPr id="10" name="Rectangle 9">
            <a:extLst>
              <a:ext uri="{FF2B5EF4-FFF2-40B4-BE49-F238E27FC236}">
                <a16:creationId xmlns:a16="http://schemas.microsoft.com/office/drawing/2014/main" id="{19059E57-38A6-AE75-B182-58F63256F9DE}"/>
              </a:ext>
            </a:extLst>
          </p:cNvPr>
          <p:cNvSpPr/>
          <p:nvPr/>
        </p:nvSpPr>
        <p:spPr>
          <a:xfrm>
            <a:off x="5016616" y="3373219"/>
            <a:ext cx="7038364" cy="43218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Feedback: Other Respondents</a:t>
            </a:r>
          </a:p>
        </p:txBody>
      </p:sp>
      <p:sp>
        <p:nvSpPr>
          <p:cNvPr id="11" name="Rectangle 10">
            <a:extLst>
              <a:ext uri="{FF2B5EF4-FFF2-40B4-BE49-F238E27FC236}">
                <a16:creationId xmlns:a16="http://schemas.microsoft.com/office/drawing/2014/main" id="{C482424E-342F-721A-83E8-067FC4FA2548}"/>
              </a:ext>
            </a:extLst>
          </p:cNvPr>
          <p:cNvSpPr/>
          <p:nvPr/>
        </p:nvSpPr>
        <p:spPr>
          <a:xfrm>
            <a:off x="5016616" y="3805409"/>
            <a:ext cx="7038364" cy="2994298"/>
          </a:xfrm>
          <a:prstGeom prst="rect">
            <a:avLst/>
          </a:prstGeom>
          <a:solidFill>
            <a:srgbClr val="FFFFFF">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Generally supportive of proposed strategic themes</a:t>
            </a:r>
          </a:p>
          <a:p>
            <a:pPr algn="just">
              <a:spcAft>
                <a:spcPts val="300"/>
              </a:spcAft>
            </a:pPr>
            <a:r>
              <a:rPr lang="en-US" b="1" dirty="0">
                <a:solidFill>
                  <a:schemeClr val="accent6">
                    <a:lumMod val="60000"/>
                    <a:lumOff val="40000"/>
                  </a:schemeClr>
                </a:solidFill>
                <a:latin typeface="+mj-lt"/>
                <a:ea typeface="Calibri" panose="020F0502020204030204" pitchFamily="34" charset="0"/>
                <a:cs typeface="Times New Roman" panose="02020603050405020304" pitchFamily="18" charset="0"/>
              </a:rPr>
              <a:t>Enhancing trust in sustainability reporting and assurance</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Agreed to being </a:t>
            </a:r>
            <a:r>
              <a:rPr lang="en-US" sz="1600" dirty="0">
                <a:solidFill>
                  <a:schemeClr val="tx1"/>
                </a:solidFill>
                <a:latin typeface="+mj-lt"/>
                <a:cs typeface="Times New Roman" panose="02020603050405020304" pitchFamily="18" charset="0"/>
              </a:rPr>
              <a:t>top priority</a:t>
            </a:r>
          </a:p>
          <a:p>
            <a:pPr marL="342900" indent="-342900" algn="just">
              <a:spcAft>
                <a:spcPts val="300"/>
              </a:spcAft>
              <a:buFont typeface="Arial" panose="020B0604020202020204" pitchFamily="34" charset="0"/>
              <a:buChar char="•"/>
            </a:pPr>
            <a:r>
              <a:rPr lang="en-US" sz="1600" dirty="0">
                <a:solidFill>
                  <a:schemeClr val="tx1"/>
                </a:solidFill>
                <a:latin typeface="+mj-lt"/>
                <a:cs typeface="Times New Roman" panose="02020603050405020304" pitchFamily="18" charset="0"/>
              </a:rPr>
              <a:t>Profession-agnostic standards not to be developed at expense of needs of PAs to understand and adopt the Code; also a few respondents queried the enforceability of the profession-agnostic standards on non-PAs</a:t>
            </a:r>
          </a:p>
          <a:p>
            <a:pPr marL="342900" indent="-342900" algn="just">
              <a:spcAft>
                <a:spcPts val="300"/>
              </a:spcAft>
              <a:buFont typeface="Arial" panose="020B0604020202020204" pitchFamily="34" charset="0"/>
              <a:buChar char="•"/>
            </a:pPr>
            <a:r>
              <a:rPr lang="en-US" sz="1600" dirty="0">
                <a:solidFill>
                  <a:schemeClr val="tx1"/>
                </a:solidFill>
                <a:latin typeface="+mj-lt"/>
                <a:cs typeface="Times New Roman" panose="02020603050405020304" pitchFamily="18" charset="0"/>
              </a:rPr>
              <a:t>Highlighted importance of and resource needed for stakeholders engagement as well as coordination with IAASB</a:t>
            </a:r>
          </a:p>
          <a:p>
            <a:pPr marL="342900" indent="-342900" algn="just">
              <a:spcAft>
                <a:spcPts val="300"/>
              </a:spcAft>
              <a:buFont typeface="Arial" panose="020B0604020202020204" pitchFamily="34" charset="0"/>
              <a:buChar char="•"/>
            </a:pPr>
            <a:r>
              <a:rPr lang="en-US" sz="1600" dirty="0">
                <a:solidFill>
                  <a:schemeClr val="tx1"/>
                </a:solidFill>
                <a:latin typeface="+mj-lt"/>
                <a:cs typeface="Times New Roman" panose="02020603050405020304" pitchFamily="18" charset="0"/>
              </a:rPr>
              <a:t>Avoid apparent “certification” that will diminish public perception of Code</a:t>
            </a:r>
          </a:p>
          <a:p>
            <a:pPr marL="342900" indent="-342900" algn="just">
              <a:spcAft>
                <a:spcPts val="300"/>
              </a:spcAft>
              <a:buFont typeface="Arial" panose="020B0604020202020204" pitchFamily="34" charset="0"/>
              <a:buChar char="•"/>
            </a:pPr>
            <a:r>
              <a:rPr lang="en-US" sz="1600" dirty="0">
                <a:solidFill>
                  <a:schemeClr val="tx1"/>
                </a:solidFill>
                <a:latin typeface="+mj-lt"/>
                <a:cs typeface="Times New Roman" panose="02020603050405020304" pitchFamily="18" charset="0"/>
              </a:rPr>
              <a:t>Need to also have ethics standards for good corporate governance</a:t>
            </a:r>
          </a:p>
          <a:p>
            <a:pPr>
              <a:spcAft>
                <a:spcPts val="300"/>
              </a:spcAft>
            </a:pPr>
            <a:endParaRPr lang="en-US" sz="1600" dirty="0">
              <a:solidFill>
                <a:schemeClr val="tx1"/>
              </a:solidFill>
              <a:latin typeface="+mj-lt"/>
              <a:cs typeface="Times New Roman" panose="02020603050405020304" pitchFamily="18" charset="0"/>
            </a:endParaRPr>
          </a:p>
        </p:txBody>
      </p:sp>
    </p:spTree>
    <p:extLst>
      <p:ext uri="{BB962C8B-B14F-4D97-AF65-F5344CB8AC3E}">
        <p14:creationId xmlns:p14="http://schemas.microsoft.com/office/powerpoint/2010/main" val="222788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30000"/>
          </a:schemeClr>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olorful strings being woven togehter">
            <a:extLst>
              <a:ext uri="{FF2B5EF4-FFF2-40B4-BE49-F238E27FC236}">
                <a16:creationId xmlns:a16="http://schemas.microsoft.com/office/drawing/2014/main" id="{D2E86F3C-28BB-A227-6151-D5F2837BBD8F}"/>
              </a:ext>
            </a:extLst>
          </p:cNvPr>
          <p:cNvPicPr>
            <a:picLocks noChangeAspect="1" noChangeArrowheads="1"/>
          </p:cNvPicPr>
          <p:nvPr/>
        </p:nvPicPr>
        <p:blipFill>
          <a:blip r:embed="rId3" cstate="print">
            <a:alphaModFix/>
            <a:extLst>
              <a:ext uri="{28A0092B-C50C-407E-A947-70E740481C1C}">
                <a14:useLocalDpi xmlns:a14="http://schemas.microsoft.com/office/drawing/2010/main" val="0"/>
              </a:ext>
            </a:extLst>
          </a:blip>
          <a:srcRect/>
          <a:stretch/>
        </p:blipFill>
        <p:spPr bwMode="auto">
          <a:xfrm>
            <a:off x="-211885" y="10"/>
            <a:ext cx="6079285"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smtClean="0">
                <a:solidFill>
                  <a:prstClr val="black">
                    <a:tint val="75000"/>
                  </a:prstClr>
                </a:solidFill>
                <a:latin typeface="Calibri" panose="020F0502020204030204"/>
              </a:rPr>
              <a:pPr>
                <a:spcAft>
                  <a:spcPts val="600"/>
                </a:spcAft>
                <a:defRPr/>
              </a:pPr>
              <a:t>16</a:t>
            </a:fld>
            <a:endParaRPr lang="en-US">
              <a:solidFill>
                <a:prstClr val="black">
                  <a:tint val="75000"/>
                </a:prstClr>
              </a:solidFill>
              <a:latin typeface="Calibri" panose="020F0502020204030204"/>
            </a:endParaRPr>
          </a:p>
        </p:txBody>
      </p:sp>
      <p:sp>
        <p:nvSpPr>
          <p:cNvPr id="15" name="Rectangle 14">
            <a:extLst>
              <a:ext uri="{FF2B5EF4-FFF2-40B4-BE49-F238E27FC236}">
                <a16:creationId xmlns:a16="http://schemas.microsoft.com/office/drawing/2014/main" id="{8A0435FA-954D-7FA9-3952-161DFB31C6E7}"/>
              </a:ext>
            </a:extLst>
          </p:cNvPr>
          <p:cNvSpPr/>
          <p:nvPr/>
        </p:nvSpPr>
        <p:spPr>
          <a:xfrm>
            <a:off x="205098" y="721875"/>
            <a:ext cx="3621468" cy="728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4400" dirty="0">
              <a:solidFill>
                <a:srgbClr val="0070C0"/>
              </a:solidFill>
              <a:latin typeface="+mj-lt"/>
            </a:endParaRPr>
          </a:p>
        </p:txBody>
      </p:sp>
      <p:sp>
        <p:nvSpPr>
          <p:cNvPr id="2" name="Title 4">
            <a:extLst>
              <a:ext uri="{FF2B5EF4-FFF2-40B4-BE49-F238E27FC236}">
                <a16:creationId xmlns:a16="http://schemas.microsoft.com/office/drawing/2014/main" id="{BAF2A2DF-D708-BCCC-F0A1-617B84D962EB}"/>
              </a:ext>
            </a:extLst>
          </p:cNvPr>
          <p:cNvSpPr txBox="1">
            <a:spLocks/>
          </p:cNvSpPr>
          <p:nvPr/>
        </p:nvSpPr>
        <p:spPr>
          <a:xfrm>
            <a:off x="1" y="113200"/>
            <a:ext cx="2908300" cy="1652100"/>
          </a:xfrm>
          <a:prstGeom prst="rect">
            <a:avLst/>
          </a:prstGeom>
          <a:solidFill>
            <a:schemeClr val="accent6">
              <a:lumMod val="60000"/>
              <a:lumOff val="40000"/>
            </a:schemeClr>
          </a:solidFill>
        </p:spPr>
        <p:txBody>
          <a:bodyPr>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algn="ctr"/>
            <a:r>
              <a:rPr lang="en-US" b="1" dirty="0">
                <a:solidFill>
                  <a:schemeClr val="bg1"/>
                </a:solidFill>
                <a:latin typeface="+mj-lt"/>
              </a:rPr>
              <a:t>Strategic Themes</a:t>
            </a:r>
          </a:p>
        </p:txBody>
      </p:sp>
      <p:sp>
        <p:nvSpPr>
          <p:cNvPr id="10" name="Rectangle 9">
            <a:extLst>
              <a:ext uri="{FF2B5EF4-FFF2-40B4-BE49-F238E27FC236}">
                <a16:creationId xmlns:a16="http://schemas.microsoft.com/office/drawing/2014/main" id="{19059E57-38A6-AE75-B182-58F63256F9DE}"/>
              </a:ext>
            </a:extLst>
          </p:cNvPr>
          <p:cNvSpPr/>
          <p:nvPr/>
        </p:nvSpPr>
        <p:spPr>
          <a:xfrm>
            <a:off x="4082513" y="113200"/>
            <a:ext cx="8123159" cy="43218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Feedback: Other Respondents</a:t>
            </a:r>
          </a:p>
        </p:txBody>
      </p:sp>
      <p:sp>
        <p:nvSpPr>
          <p:cNvPr id="11" name="Rectangle 10">
            <a:extLst>
              <a:ext uri="{FF2B5EF4-FFF2-40B4-BE49-F238E27FC236}">
                <a16:creationId xmlns:a16="http://schemas.microsoft.com/office/drawing/2014/main" id="{C482424E-342F-721A-83E8-067FC4FA2548}"/>
              </a:ext>
            </a:extLst>
          </p:cNvPr>
          <p:cNvSpPr/>
          <p:nvPr/>
        </p:nvSpPr>
        <p:spPr>
          <a:xfrm>
            <a:off x="4038451" y="545385"/>
            <a:ext cx="8123159" cy="6312605"/>
          </a:xfrm>
          <a:prstGeom prst="rect">
            <a:avLst/>
          </a:prstGeom>
          <a:solidFill>
            <a:srgbClr val="FFFFFF">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spcAft>
                <a:spcPts val="300"/>
              </a:spcAft>
            </a:pPr>
            <a:r>
              <a:rPr lang="en-US" sz="1600" b="1" dirty="0">
                <a:solidFill>
                  <a:schemeClr val="accent6">
                    <a:lumMod val="60000"/>
                    <a:lumOff val="40000"/>
                  </a:schemeClr>
                </a:solidFill>
                <a:latin typeface="+mj-lt"/>
                <a:ea typeface="Calibri" panose="020F0502020204030204" pitchFamily="34" charset="0"/>
                <a:cs typeface="Times New Roman" panose="02020603050405020304" pitchFamily="18" charset="0"/>
              </a:rPr>
              <a:t>Strengthening the Code or responding in other ways in areas beyond sustainability reporting and assurance</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Encouraged to place importance on ethical challenges from disruptive technologies</a:t>
            </a:r>
          </a:p>
          <a:p>
            <a:pPr marL="342900" indent="-342900">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Balance activities between strengthening the Code and widening its influence </a:t>
            </a:r>
          </a:p>
          <a:p>
            <a:pPr marL="342900" indent="-342900">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Highlighted importance of evidence-based approach including research and outcomes of PIRs </a:t>
            </a:r>
          </a:p>
          <a:p>
            <a:pPr marL="342900" indent="-342900">
              <a:spcAft>
                <a:spcPts val="300"/>
              </a:spcAft>
              <a:buFont typeface="Arial" panose="020B0604020202020204" pitchFamily="34" charset="0"/>
              <a:buChar char="•"/>
            </a:pPr>
            <a:r>
              <a:rPr lang="en-US" sz="1600" dirty="0">
                <a:solidFill>
                  <a:schemeClr val="tx1"/>
                </a:solidFill>
                <a:latin typeface="Arial" panose="020B0604020202020204" pitchFamily="34" charset="0"/>
                <a:ea typeface="Calibri" panose="020F0502020204030204" pitchFamily="34" charset="0"/>
              </a:rPr>
              <a:t>R</a:t>
            </a:r>
            <a:r>
              <a:rPr lang="en-US" sz="1600" dirty="0">
                <a:solidFill>
                  <a:schemeClr val="tx1"/>
                </a:solidFill>
                <a:effectLst/>
                <a:latin typeface="Arial" panose="020B0604020202020204" pitchFamily="34" charset="0"/>
                <a:ea typeface="Calibri" panose="020F0502020204030204" pitchFamily="34" charset="0"/>
              </a:rPr>
              <a:t>ecent </a:t>
            </a:r>
            <a:r>
              <a:rPr lang="en-US" sz="1600" dirty="0">
                <a:solidFill>
                  <a:schemeClr val="tx1"/>
                </a:solidFill>
                <a:latin typeface="+mj-lt"/>
                <a:cs typeface="Times New Roman" panose="02020603050405020304" pitchFamily="18" charset="0"/>
              </a:rPr>
              <a:t>ethical lapses  </a:t>
            </a:r>
            <a:r>
              <a:rPr lang="en-US" sz="1600" dirty="0">
                <a:solidFill>
                  <a:schemeClr val="tx1"/>
                </a:solidFill>
                <a:effectLst/>
                <a:latin typeface="Arial" panose="020B0604020202020204" pitchFamily="34" charset="0"/>
                <a:ea typeface="Calibri" panose="020F0502020204030204" pitchFamily="34" charset="0"/>
              </a:rPr>
              <a:t>by large accounting firms raised questions of profession’s standing as ethical, independent, and acting in the public interest</a:t>
            </a:r>
            <a:endParaRPr lang="en-US" sz="1600" dirty="0">
              <a:solidFill>
                <a:schemeClr val="tx1"/>
              </a:solidFill>
              <a:latin typeface="+mj-lt"/>
              <a:ea typeface="Calibri" panose="020F0502020204030204" pitchFamily="34" charset="0"/>
              <a:cs typeface="Times New Roman" panose="02020603050405020304" pitchFamily="18" charset="0"/>
            </a:endParaRPr>
          </a:p>
          <a:p>
            <a:pPr algn="just">
              <a:spcAft>
                <a:spcPts val="300"/>
              </a:spcAft>
            </a:pPr>
            <a:r>
              <a:rPr lang="en-US" sz="1600" b="1" dirty="0">
                <a:solidFill>
                  <a:schemeClr val="accent6">
                    <a:lumMod val="60000"/>
                    <a:lumOff val="40000"/>
                  </a:schemeClr>
                </a:solidFill>
                <a:latin typeface="+mj-lt"/>
                <a:ea typeface="Calibri" panose="020F0502020204030204" pitchFamily="34" charset="0"/>
                <a:cs typeface="Times New Roman" panose="02020603050405020304" pitchFamily="18" charset="0"/>
              </a:rPr>
              <a:t>Further enhancing the diversity of stakeholders perspectives and the global operability and acceptance of the IESBA’s standards</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Acknowledge importance of coordination with IAASB and other standards setters; and collaborate with stakeholders beyond the comment letter process</a:t>
            </a:r>
          </a:p>
          <a:p>
            <a:pPr marL="342900" indent="-342900" algn="just">
              <a:spcAft>
                <a:spcPts val="300"/>
              </a:spcAft>
              <a:buFont typeface="Arial" panose="020B0604020202020204" pitchFamily="34" charset="0"/>
              <a:buChar char="•"/>
            </a:pPr>
            <a:r>
              <a:rPr lang="en-US" sz="1600" dirty="0">
                <a:solidFill>
                  <a:schemeClr val="tx1"/>
                </a:solidFill>
                <a:latin typeface="+mj-lt"/>
                <a:cs typeface="Times New Roman" panose="02020603050405020304" pitchFamily="18" charset="0"/>
              </a:rPr>
              <a:t>Provide more clarity on actions to promote use of sustainability reporting and assurance standards</a:t>
            </a:r>
          </a:p>
          <a:p>
            <a:pPr algn="just">
              <a:spcAft>
                <a:spcPts val="300"/>
              </a:spcAft>
            </a:pPr>
            <a:r>
              <a:rPr lang="en-US" sz="1600" b="1" dirty="0">
                <a:solidFill>
                  <a:schemeClr val="accent6">
                    <a:lumMod val="60000"/>
                    <a:lumOff val="40000"/>
                  </a:schemeClr>
                </a:solidFill>
                <a:latin typeface="+mj-lt"/>
                <a:ea typeface="Calibri" panose="020F0502020204030204" pitchFamily="34" charset="0"/>
                <a:cs typeface="Times New Roman" panose="02020603050405020304" pitchFamily="18" charset="0"/>
              </a:rPr>
              <a:t>Widening the influence of the IESBA’s standards through continued focus on adoption and implementation</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Focus on</a:t>
            </a:r>
            <a:r>
              <a:rPr lang="en-US" sz="1600" dirty="0">
                <a:solidFill>
                  <a:schemeClr val="tx1"/>
                </a:solidFill>
                <a:latin typeface="+mj-lt"/>
                <a:cs typeface="Times New Roman" panose="02020603050405020304" pitchFamily="18" charset="0"/>
              </a:rPr>
              <a:t> promoting full and timely adoption and effective implementation of the Code </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Promote benefit of globally aligned and consistent standards on independence</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Include non-PAs in Board and TF membership as well as consultation in early stage</a:t>
            </a:r>
          </a:p>
          <a:p>
            <a:pPr algn="just">
              <a:spcAft>
                <a:spcPts val="300"/>
              </a:spcAft>
            </a:pPr>
            <a:r>
              <a:rPr lang="en-US" sz="1600" b="1" dirty="0">
                <a:solidFill>
                  <a:schemeClr val="accent6">
                    <a:lumMod val="60000"/>
                    <a:lumOff val="40000"/>
                  </a:schemeClr>
                </a:solidFill>
                <a:latin typeface="+mj-lt"/>
                <a:ea typeface="Calibri" panose="020F0502020204030204" pitchFamily="34" charset="0"/>
                <a:cs typeface="Times New Roman" panose="02020603050405020304" pitchFamily="18" charset="0"/>
              </a:rPr>
              <a:t>Other</a:t>
            </a:r>
            <a:endParaRPr lang="en-US" sz="1600" dirty="0">
              <a:solidFill>
                <a:schemeClr val="tx1"/>
              </a:solidFill>
              <a:latin typeface="+mj-lt"/>
              <a:ea typeface="Calibri" panose="020F0502020204030204" pitchFamily="34" charset="0"/>
              <a:cs typeface="Times New Roman" panose="02020603050405020304" pitchFamily="18" charset="0"/>
            </a:endParaRP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Consider sustainability approach for other professional activities </a:t>
            </a:r>
            <a:r>
              <a:rPr lang="en-US" sz="1600" dirty="0" err="1">
                <a:solidFill>
                  <a:schemeClr val="tx1"/>
                </a:solidFill>
                <a:latin typeface="+mj-lt"/>
                <a:ea typeface="Calibri" panose="020F0502020204030204" pitchFamily="34" charset="0"/>
                <a:cs typeface="Times New Roman" panose="02020603050405020304" pitchFamily="18" charset="0"/>
              </a:rPr>
              <a:t>eg</a:t>
            </a:r>
            <a:r>
              <a:rPr lang="en-US" sz="1600" dirty="0">
                <a:solidFill>
                  <a:schemeClr val="tx1"/>
                </a:solidFill>
                <a:latin typeface="+mj-lt"/>
                <a:ea typeface="Calibri" panose="020F0502020204030204" pitchFamily="34" charset="0"/>
                <a:cs typeface="Times New Roman" panose="02020603050405020304" pitchFamily="18" charset="0"/>
              </a:rPr>
              <a:t> tax planning</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Reduce pace of change but use period of stability to promote the Code</a:t>
            </a:r>
          </a:p>
          <a:p>
            <a:pPr>
              <a:spcAft>
                <a:spcPts val="300"/>
              </a:spcAft>
            </a:pPr>
            <a:endParaRPr lang="en-US" sz="1600" dirty="0">
              <a:solidFill>
                <a:schemeClr val="tx1"/>
              </a:solidFill>
              <a:latin typeface="+mj-lt"/>
              <a:cs typeface="Times New Roman" panose="02020603050405020304" pitchFamily="18" charset="0"/>
            </a:endParaRPr>
          </a:p>
        </p:txBody>
      </p:sp>
    </p:spTree>
    <p:extLst>
      <p:ext uri="{BB962C8B-B14F-4D97-AF65-F5344CB8AC3E}">
        <p14:creationId xmlns:p14="http://schemas.microsoft.com/office/powerpoint/2010/main" val="1766486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Organizational Strategies And Keeping Your Project On Track">
            <a:extLst>
              <a:ext uri="{FF2B5EF4-FFF2-40B4-BE49-F238E27FC236}">
                <a16:creationId xmlns:a16="http://schemas.microsoft.com/office/drawing/2014/main" id="{A5F9FD0E-2ACA-5BB5-D012-69430866B0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
          <a:stretch/>
        </p:blipFill>
        <p:spPr bwMode="auto">
          <a:xfrm>
            <a:off x="8322677"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04853162-965B-1A57-F1B2-685687939041}"/>
              </a:ext>
            </a:extLst>
          </p:cNvPr>
          <p:cNvSpPr>
            <a:spLocks noGrp="1"/>
          </p:cNvSpPr>
          <p:nvPr>
            <p:ph type="sldNum" sz="quarter" idx="12"/>
          </p:nvPr>
        </p:nvSpPr>
        <p:spPr/>
        <p:txBody>
          <a:bodyPr/>
          <a:lstStyle/>
          <a:p>
            <a:fld id="{A68F81FF-A8B7-8E49-9D5B-3CAD5ADFEE36}" type="slidenum">
              <a:rPr lang="en-US" smtClean="0"/>
              <a:t>17</a:t>
            </a:fld>
            <a:endParaRPr lang="en-US" dirty="0"/>
          </a:p>
        </p:txBody>
      </p:sp>
      <p:sp>
        <p:nvSpPr>
          <p:cNvPr id="6" name="Title 4">
            <a:extLst>
              <a:ext uri="{FF2B5EF4-FFF2-40B4-BE49-F238E27FC236}">
                <a16:creationId xmlns:a16="http://schemas.microsoft.com/office/drawing/2014/main" id="{75825481-9432-16D5-B0EC-09557DC70C0B}"/>
              </a:ext>
            </a:extLst>
          </p:cNvPr>
          <p:cNvSpPr txBox="1">
            <a:spLocks/>
          </p:cNvSpPr>
          <p:nvPr/>
        </p:nvSpPr>
        <p:spPr>
          <a:xfrm>
            <a:off x="8682605" y="2723949"/>
            <a:ext cx="3372322" cy="1410101"/>
          </a:xfrm>
          <a:prstGeom prst="rect">
            <a:avLst/>
          </a:prstGeom>
          <a:solidFill>
            <a:srgbClr val="EE6612"/>
          </a:solidFill>
        </p:spPr>
        <p:txBody>
          <a:bodyPr>
            <a:normAutofit lnSpcReduction="100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algn="ctr"/>
            <a:r>
              <a:rPr lang="en-US" b="1" dirty="0">
                <a:solidFill>
                  <a:schemeClr val="bg1"/>
                </a:solidFill>
                <a:latin typeface="+mj-lt"/>
              </a:rPr>
              <a:t>Strategic Themes</a:t>
            </a:r>
          </a:p>
        </p:txBody>
      </p:sp>
      <p:sp>
        <p:nvSpPr>
          <p:cNvPr id="7" name="Rectangle 6">
            <a:extLst>
              <a:ext uri="{FF2B5EF4-FFF2-40B4-BE49-F238E27FC236}">
                <a16:creationId xmlns:a16="http://schemas.microsoft.com/office/drawing/2014/main" id="{CAE1CE2A-787D-5813-02D0-5C84A0B1731D}"/>
              </a:ext>
            </a:extLst>
          </p:cNvPr>
          <p:cNvSpPr/>
          <p:nvPr/>
        </p:nvSpPr>
        <p:spPr>
          <a:xfrm>
            <a:off x="214651" y="335559"/>
            <a:ext cx="8467953" cy="511729"/>
          </a:xfrm>
          <a:prstGeom prst="rect">
            <a:avLst/>
          </a:prstGeom>
          <a:solidFill>
            <a:srgbClr val="EE6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latin typeface="+mj-lt"/>
              </a:rPr>
              <a:t>Planning Committee Views and Proposals</a:t>
            </a:r>
          </a:p>
        </p:txBody>
      </p:sp>
      <p:sp>
        <p:nvSpPr>
          <p:cNvPr id="2" name="Rectangle 1">
            <a:extLst>
              <a:ext uri="{FF2B5EF4-FFF2-40B4-BE49-F238E27FC236}">
                <a16:creationId xmlns:a16="http://schemas.microsoft.com/office/drawing/2014/main" id="{0C730557-78F0-AA4C-B7AE-646642DC8A0E}"/>
              </a:ext>
            </a:extLst>
          </p:cNvPr>
          <p:cNvSpPr/>
          <p:nvPr/>
        </p:nvSpPr>
        <p:spPr>
          <a:xfrm>
            <a:off x="214652" y="918993"/>
            <a:ext cx="8237971" cy="5802481"/>
          </a:xfrm>
          <a:prstGeom prst="rect">
            <a:avLst/>
          </a:prstGeom>
          <a:solidFill>
            <a:srgbClr val="FFFFFF">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lvl="1" indent="-342900" algn="just">
              <a:spcBef>
                <a:spcPts val="300"/>
              </a:spcBef>
              <a:spcAft>
                <a:spcPts val="300"/>
              </a:spcAft>
              <a:buFont typeface="Arial" panose="020B0604020202020204" pitchFamily="34" charset="0"/>
              <a:buChar char="•"/>
              <a:defRPr/>
            </a:pPr>
            <a:r>
              <a:rPr lang="en-US" sz="2000" dirty="0">
                <a:solidFill>
                  <a:schemeClr val="tx1"/>
                </a:solidFill>
                <a:latin typeface="+mj-lt"/>
                <a:cs typeface="Times New Roman" panose="02020603050405020304" pitchFamily="18" charset="0"/>
              </a:rPr>
              <a:t>Comments relating to Sustainability project has been referred to TFs for their consideration</a:t>
            </a:r>
          </a:p>
          <a:p>
            <a:pPr marL="342900" lvl="1" indent="-342900" algn="just">
              <a:spcBef>
                <a:spcPts val="300"/>
              </a:spcBef>
              <a:spcAft>
                <a:spcPts val="300"/>
              </a:spcAft>
              <a:buFont typeface="Arial" panose="020B0604020202020204" pitchFamily="34" charset="0"/>
              <a:buChar char="•"/>
              <a:defRPr/>
            </a:pPr>
            <a:r>
              <a:rPr lang="en-US" sz="2000" dirty="0">
                <a:solidFill>
                  <a:schemeClr val="tx1"/>
                </a:solidFill>
                <a:latin typeface="+mj-lt"/>
                <a:cs typeface="Times New Roman" panose="02020603050405020304" pitchFamily="18" charset="0"/>
              </a:rPr>
              <a:t>IESBA only launches standard-setting projects after having established a sufficient evidential basis for them </a:t>
            </a:r>
          </a:p>
          <a:p>
            <a:pPr marL="342900" lvl="1" indent="-342900" algn="just">
              <a:spcBef>
                <a:spcPts val="300"/>
              </a:spcBef>
              <a:spcAft>
                <a:spcPts val="300"/>
              </a:spcAft>
              <a:buFont typeface="Arial" panose="020B0604020202020204" pitchFamily="34" charset="0"/>
              <a:buChar char="•"/>
              <a:defRPr/>
            </a:pPr>
            <a:r>
              <a:rPr lang="en-US" sz="2000" dirty="0">
                <a:solidFill>
                  <a:schemeClr val="tx1"/>
                </a:solidFill>
                <a:latin typeface="+mj-lt"/>
                <a:cs typeface="Times New Roman" panose="02020603050405020304" pitchFamily="18" charset="0"/>
              </a:rPr>
              <a:t>IESBA will continue to promote Benchmarking Phase 1 results and consider feedback before taking on future phases given resources needed</a:t>
            </a:r>
          </a:p>
          <a:p>
            <a:pPr marL="342900" lvl="1" indent="-342900" algn="just">
              <a:spcBef>
                <a:spcPts val="300"/>
              </a:spcBef>
              <a:spcAft>
                <a:spcPts val="300"/>
              </a:spcAft>
              <a:buFont typeface="Arial" panose="020B0604020202020204" pitchFamily="34" charset="0"/>
              <a:buChar char="•"/>
              <a:defRPr/>
            </a:pPr>
            <a:r>
              <a:rPr lang="en-US" sz="2000" dirty="0">
                <a:solidFill>
                  <a:schemeClr val="tx1"/>
                </a:solidFill>
                <a:latin typeface="+mj-lt"/>
                <a:cs typeface="Times New Roman" panose="02020603050405020304" pitchFamily="18" charset="0"/>
              </a:rPr>
              <a:t>IESBA will remain flexible, agile and retain capacity to respond to emerging ethical matters</a:t>
            </a:r>
          </a:p>
          <a:p>
            <a:pPr marL="346075" marR="0" lvl="1" indent="-346075" algn="just" fontAlgn="auto">
              <a:spcBef>
                <a:spcPts val="300"/>
              </a:spcBef>
              <a:spcAft>
                <a:spcPts val="300"/>
              </a:spcAft>
              <a:buClrTx/>
              <a:buSzTx/>
              <a:buFont typeface="Arial" panose="020B0604020202020204" pitchFamily="34" charset="0"/>
              <a:buChar char="•"/>
              <a:tabLst/>
              <a:defRPr/>
            </a:pPr>
            <a:r>
              <a:rPr lang="en-US" sz="2000" dirty="0">
                <a:solidFill>
                  <a:schemeClr val="tx1"/>
                </a:solidFill>
                <a:latin typeface="+mj-lt"/>
                <a:cs typeface="Times New Roman" panose="02020603050405020304" pitchFamily="18" charset="0"/>
              </a:rPr>
              <a:t>IESBA will continue to develop NAM to assist with adoption, operability and effective implementation</a:t>
            </a:r>
          </a:p>
          <a:p>
            <a:pPr marL="346075" lvl="1" indent="-346075" algn="just">
              <a:spcBef>
                <a:spcPts val="300"/>
              </a:spcBef>
              <a:spcAft>
                <a:spcPts val="300"/>
              </a:spcAft>
              <a:buFont typeface="Arial" panose="020B0604020202020204" pitchFamily="34" charset="0"/>
              <a:buChar char="•"/>
              <a:defRPr/>
            </a:pPr>
            <a:r>
              <a:rPr lang="en-US" sz="2000" dirty="0">
                <a:solidFill>
                  <a:schemeClr val="tx1"/>
                </a:solidFill>
                <a:latin typeface="+mj-lt"/>
                <a:cs typeface="Times New Roman" panose="02020603050405020304" pitchFamily="18" charset="0"/>
              </a:rPr>
              <a:t>Continue to collaborate with IAASB and other standard-setting bodies on matters of mutual interest as well as IFAC</a:t>
            </a:r>
          </a:p>
          <a:p>
            <a:pPr marL="0" marR="0" lvl="1" fontAlgn="auto">
              <a:lnSpc>
                <a:spcPct val="100000"/>
              </a:lnSpc>
              <a:spcAft>
                <a:spcPts val="300"/>
              </a:spcAft>
              <a:buClrTx/>
              <a:buSzTx/>
              <a:tabLst/>
              <a:defRPr/>
            </a:pPr>
            <a:endParaRPr lang="en-US" sz="2000" dirty="0">
              <a:solidFill>
                <a:schemeClr val="tx1"/>
              </a:solidFill>
              <a:latin typeface="+mj-lt"/>
              <a:cs typeface="Times New Roman" panose="02020603050405020304" pitchFamily="18" charset="0"/>
            </a:endParaRPr>
          </a:p>
          <a:p>
            <a:pPr marL="342900" marR="0" lvl="1" indent="-342900" fontAlgn="auto">
              <a:lnSpc>
                <a:spcPct val="100000"/>
              </a:lnSpc>
              <a:spcAft>
                <a:spcPts val="300"/>
              </a:spcAft>
              <a:buClrTx/>
              <a:buSzTx/>
              <a:buFont typeface="Arial" panose="020B0604020202020204" pitchFamily="34" charset="0"/>
              <a:buChar char="•"/>
              <a:tabLst/>
              <a:defRPr/>
            </a:pPr>
            <a:endParaRPr lang="en-US" sz="2000" dirty="0">
              <a:solidFill>
                <a:schemeClr val="tx1"/>
              </a:solidFill>
              <a:latin typeface="+mj-lt"/>
              <a:cs typeface="Times New Roman" panose="02020603050405020304" pitchFamily="18" charset="0"/>
            </a:endParaRPr>
          </a:p>
          <a:p>
            <a:pPr>
              <a:spcBef>
                <a:spcPts val="300"/>
              </a:spcBef>
              <a:spcAft>
                <a:spcPts val="300"/>
              </a:spcAft>
            </a:pPr>
            <a:endParaRPr lang="en-US" sz="2000" dirty="0">
              <a:solidFill>
                <a:schemeClr val="tx1"/>
              </a:solidFill>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024186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B089790-F4B6-46A7-BB28-7B74A9A9EF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descr="Person with idea concept">
            <a:extLst>
              <a:ext uri="{FF2B5EF4-FFF2-40B4-BE49-F238E27FC236}">
                <a16:creationId xmlns:a16="http://schemas.microsoft.com/office/drawing/2014/main" id="{7557611D-F018-37CE-5161-E9E94350EC15}"/>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p:blipFill>
        <p:spPr>
          <a:xfrm>
            <a:off x="-1" y="1"/>
            <a:ext cx="12192000" cy="6068290"/>
          </a:xfrm>
          <a:prstGeom prst="rect">
            <a:avLst/>
          </a:prstGeom>
        </p:spPr>
      </p:pic>
      <p:grpSp>
        <p:nvGrpSpPr>
          <p:cNvPr id="13" name="Group 12">
            <a:extLst>
              <a:ext uri="{FF2B5EF4-FFF2-40B4-BE49-F238E27FC236}">
                <a16:creationId xmlns:a16="http://schemas.microsoft.com/office/drawing/2014/main" id="{9DE3F54D-33BC-4382-A2AB-5E002F0F11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5029199"/>
            <a:ext cx="12228128" cy="1828800"/>
            <a:chOff x="-305" y="2987478"/>
            <a:chExt cx="12188952" cy="1828800"/>
          </a:xfrm>
        </p:grpSpPr>
        <p:sp>
          <p:nvSpPr>
            <p:cNvPr id="14" name="Freeform: Shape 13">
              <a:extLst>
                <a:ext uri="{FF2B5EF4-FFF2-40B4-BE49-F238E27FC236}">
                  <a16:creationId xmlns:a16="http://schemas.microsoft.com/office/drawing/2014/main" id="{6798451A-4EC8-4869-8DFB-BCE4E00BE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60ECD12F-47FF-48FE-A827-069775A8AD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48928757-970C-4B99-9F9C-0C07E4A945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useBgFill="1">
          <p:nvSpPr>
            <p:cNvPr id="17" name="Freeform: Shape 16">
              <a:extLst>
                <a:ext uri="{FF2B5EF4-FFF2-40B4-BE49-F238E27FC236}">
                  <a16:creationId xmlns:a16="http://schemas.microsoft.com/office/drawing/2014/main" id="{1213505B-6136-49EC-951C-1FDA2A6C5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grpSp>
      <p:sp>
        <p:nvSpPr>
          <p:cNvPr id="3" name="Slide Number Placeholder 2">
            <a:extLst>
              <a:ext uri="{FF2B5EF4-FFF2-40B4-BE49-F238E27FC236}">
                <a16:creationId xmlns:a16="http://schemas.microsoft.com/office/drawing/2014/main" id="{8478FD78-F68C-33E0-8D30-B5E704741BD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A68F81FF-A8B7-8E49-9D5B-3CAD5ADFEE36}" type="slidenum">
              <a:rPr lang="en-US">
                <a:solidFill>
                  <a:srgbClr val="898989"/>
                </a:solidFill>
                <a:latin typeface="+mn-lt"/>
              </a:rPr>
              <a:pPr>
                <a:spcAft>
                  <a:spcPts val="600"/>
                </a:spcAft>
              </a:pPr>
              <a:t>18</a:t>
            </a:fld>
            <a:endParaRPr lang="en-US">
              <a:solidFill>
                <a:srgbClr val="898989"/>
              </a:solidFill>
              <a:latin typeface="+mn-lt"/>
            </a:endParaRPr>
          </a:p>
        </p:txBody>
      </p:sp>
      <p:sp>
        <p:nvSpPr>
          <p:cNvPr id="2" name="Rectangle 1">
            <a:extLst>
              <a:ext uri="{FF2B5EF4-FFF2-40B4-BE49-F238E27FC236}">
                <a16:creationId xmlns:a16="http://schemas.microsoft.com/office/drawing/2014/main" id="{9AF6F599-74C8-140B-3AC4-954249D61E9F}"/>
              </a:ext>
            </a:extLst>
          </p:cNvPr>
          <p:cNvSpPr/>
          <p:nvPr/>
        </p:nvSpPr>
        <p:spPr>
          <a:xfrm>
            <a:off x="465614" y="326922"/>
            <a:ext cx="11008991" cy="1870994"/>
          </a:xfrm>
          <a:prstGeom prst="rect">
            <a:avLst/>
          </a:prstGeom>
          <a:solidFill>
            <a:schemeClr val="accent6">
              <a:lumMod val="50000"/>
              <a:alpha val="69804"/>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300"/>
              </a:spcAft>
            </a:pPr>
            <a:r>
              <a:rPr lang="en-US" sz="2800" dirty="0">
                <a:solidFill>
                  <a:schemeClr val="bg1"/>
                </a:solidFill>
                <a:latin typeface="+mj-lt"/>
              </a:rPr>
              <a:t>CAG Representatives are asked to share views on:</a:t>
            </a:r>
          </a:p>
          <a:p>
            <a:pPr marL="914400" lvl="1" indent="-457200">
              <a:spcAft>
                <a:spcPts val="300"/>
              </a:spcAft>
              <a:buFont typeface="Arial" panose="020B0604020202020204" pitchFamily="34" charset="0"/>
              <a:buChar char="•"/>
            </a:pPr>
            <a:r>
              <a:rPr lang="en-US" sz="2800" dirty="0">
                <a:solidFill>
                  <a:schemeClr val="bg1"/>
                </a:solidFill>
                <a:latin typeface="+mj-lt"/>
              </a:rPr>
              <a:t>Significant comments from respondents’ and PC’s responses on IESBA’s proposed Strategy 2024-2027 (Strategic drivers and themes)</a:t>
            </a:r>
          </a:p>
        </p:txBody>
      </p:sp>
    </p:spTree>
    <p:extLst>
      <p:ext uri="{BB962C8B-B14F-4D97-AF65-F5344CB8AC3E}">
        <p14:creationId xmlns:p14="http://schemas.microsoft.com/office/powerpoint/2010/main" val="35815557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1FCD167-CB64-2FE1-0142-66E9ABCAAC37}"/>
              </a:ext>
            </a:extLst>
          </p:cNvPr>
          <p:cNvSpPr>
            <a:spLocks noGrp="1"/>
          </p:cNvSpPr>
          <p:nvPr>
            <p:ph type="sldNum" sz="quarter" idx="12"/>
          </p:nvPr>
        </p:nvSpPr>
        <p:spPr/>
        <p:txBody>
          <a:bodyPr/>
          <a:lstStyle/>
          <a:p>
            <a:fld id="{A68F81FF-A8B7-8E49-9D5B-3CAD5ADFEE36}" type="slidenum">
              <a:rPr lang="en-US" smtClean="0"/>
              <a:pPr/>
              <a:t>19</a:t>
            </a:fld>
            <a:endParaRPr lang="en-US" dirty="0"/>
          </a:p>
        </p:txBody>
      </p:sp>
      <p:sp>
        <p:nvSpPr>
          <p:cNvPr id="4" name="Title 3">
            <a:extLst>
              <a:ext uri="{FF2B5EF4-FFF2-40B4-BE49-F238E27FC236}">
                <a16:creationId xmlns:a16="http://schemas.microsoft.com/office/drawing/2014/main" id="{357F62BB-2400-B332-E927-A5223BE9ACB5}"/>
              </a:ext>
            </a:extLst>
          </p:cNvPr>
          <p:cNvSpPr>
            <a:spLocks noGrp="1"/>
          </p:cNvSpPr>
          <p:nvPr>
            <p:ph type="title"/>
          </p:nvPr>
        </p:nvSpPr>
        <p:spPr>
          <a:xfrm>
            <a:off x="539750" y="2871410"/>
            <a:ext cx="10331450" cy="1115179"/>
          </a:xfrm>
        </p:spPr>
        <p:txBody>
          <a:bodyPr>
            <a:normAutofit/>
          </a:bodyPr>
          <a:lstStyle/>
          <a:p>
            <a:r>
              <a:rPr lang="en-US" sz="4400" b="1" dirty="0">
                <a:latin typeface="+mj-lt"/>
              </a:rPr>
              <a:t>Proposed Work Plan for 2024 - 2027</a:t>
            </a:r>
          </a:p>
        </p:txBody>
      </p:sp>
    </p:spTree>
    <p:extLst>
      <p:ext uri="{BB962C8B-B14F-4D97-AF65-F5344CB8AC3E}">
        <p14:creationId xmlns:p14="http://schemas.microsoft.com/office/powerpoint/2010/main" val="3531172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5">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4FE25DDF-FB00-9E1F-B070-3FA3A718D188}"/>
              </a:ext>
            </a:extLst>
          </p:cNvPr>
          <p:cNvPicPr>
            <a:picLocks noChangeAspect="1"/>
          </p:cNvPicPr>
          <p:nvPr/>
        </p:nvPicPr>
        <p:blipFill rotWithShape="1">
          <a:blip r:embed="rId3"/>
          <a:srcRect l="1902" t="8303" r="32901" b="1"/>
          <a:stretch/>
        </p:blipFill>
        <p:spPr>
          <a:xfrm>
            <a:off x="3580806" y="-38095"/>
            <a:ext cx="8668512" cy="6857990"/>
          </a:xfrm>
          <a:prstGeom prst="rect">
            <a:avLst/>
          </a:prstGeom>
        </p:spPr>
      </p:pic>
      <p:sp>
        <p:nvSpPr>
          <p:cNvPr id="15" name="Rectangle 17">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DA938478-4966-4247-8F25-340BA70C555E}"/>
              </a:ext>
            </a:extLst>
          </p:cNvPr>
          <p:cNvSpPr>
            <a:spLocks noGrp="1"/>
          </p:cNvSpPr>
          <p:nvPr>
            <p:ph type="title"/>
          </p:nvPr>
        </p:nvSpPr>
        <p:spPr>
          <a:xfrm>
            <a:off x="371094" y="1161288"/>
            <a:ext cx="3438144" cy="1124712"/>
          </a:xfrm>
        </p:spPr>
        <p:txBody>
          <a:bodyPr vert="horz" lIns="91440" tIns="45720" rIns="91440" bIns="45720" rtlCol="0" anchor="b">
            <a:normAutofit/>
          </a:bodyPr>
          <a:lstStyle/>
          <a:p>
            <a:pPr hangingPunct="1">
              <a:lnSpc>
                <a:spcPct val="90000"/>
              </a:lnSpc>
            </a:pPr>
            <a:r>
              <a:rPr lang="en-US" b="1" dirty="0">
                <a:solidFill>
                  <a:srgbClr val="0070C0"/>
                </a:solidFill>
                <a:latin typeface="+mj-lt"/>
              </a:rPr>
              <a:t>Objective</a:t>
            </a:r>
            <a:r>
              <a:rPr lang="en-US" sz="4000" b="1" dirty="0">
                <a:solidFill>
                  <a:schemeClr val="tx1"/>
                </a:solidFill>
                <a:latin typeface="+mj-lt"/>
              </a:rPr>
              <a:t> </a:t>
            </a:r>
          </a:p>
        </p:txBody>
      </p:sp>
      <p:sp>
        <p:nvSpPr>
          <p:cNvPr id="20" name="Rectangle 19">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7" name="Rectangle 21">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8DF18FEB-6872-B158-3801-0EE841CEC382}"/>
              </a:ext>
            </a:extLst>
          </p:cNvPr>
          <p:cNvSpPr/>
          <p:nvPr/>
        </p:nvSpPr>
        <p:spPr>
          <a:xfrm>
            <a:off x="424815" y="2610104"/>
            <a:ext cx="7160974" cy="2699201"/>
          </a:xfrm>
          <a:prstGeom prst="rect">
            <a:avLst/>
          </a:prstGeom>
          <a:solidFill>
            <a:srgbClr val="FFFFFF">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t">
            <a:noAutofit/>
          </a:bodyPr>
          <a:lstStyle/>
          <a:p>
            <a:pPr marL="685800" indent="-457200" algn="just">
              <a:lnSpc>
                <a:spcPct val="110000"/>
              </a:lnSpc>
              <a:spcBef>
                <a:spcPts val="600"/>
              </a:spcBef>
              <a:spcAft>
                <a:spcPts val="600"/>
              </a:spcAft>
              <a:buFont typeface="Arial" panose="020B0604020202020204" pitchFamily="34" charset="0"/>
              <a:buChar char="•"/>
            </a:pPr>
            <a:r>
              <a:rPr lang="en-US" sz="2400" dirty="0">
                <a:solidFill>
                  <a:schemeClr val="tx1"/>
                </a:solidFill>
                <a:latin typeface="+mj-lt"/>
              </a:rPr>
              <a:t>Consider significant comments raised on IESBA’s SWP 2024 – 2027 Consultation Paper</a:t>
            </a:r>
          </a:p>
          <a:p>
            <a:pPr marL="685800" indent="-457200" algn="just">
              <a:lnSpc>
                <a:spcPct val="110000"/>
              </a:lnSpc>
              <a:spcBef>
                <a:spcPts val="600"/>
              </a:spcBef>
              <a:spcAft>
                <a:spcPts val="600"/>
              </a:spcAft>
              <a:buFont typeface="Arial" panose="020B0604020202020204" pitchFamily="34" charset="0"/>
              <a:buChar char="•"/>
            </a:pPr>
            <a:r>
              <a:rPr lang="en-US" sz="2400" dirty="0">
                <a:solidFill>
                  <a:schemeClr val="tx1"/>
                </a:solidFill>
                <a:latin typeface="+mj-lt"/>
              </a:rPr>
              <a:t>Provide feedback on the IESBA Planning Committee’s views and proposals including changes to the draft SWP</a:t>
            </a:r>
          </a:p>
        </p:txBody>
      </p:sp>
      <p:sp>
        <p:nvSpPr>
          <p:cNvPr id="5" name="Slide Number Placeholder 4">
            <a:extLst>
              <a:ext uri="{FF2B5EF4-FFF2-40B4-BE49-F238E27FC236}">
                <a16:creationId xmlns:a16="http://schemas.microsoft.com/office/drawing/2014/main" id="{12E767E7-09DE-463A-9352-76EC4068106A}"/>
              </a:ext>
            </a:extLst>
          </p:cNvPr>
          <p:cNvSpPr>
            <a:spLocks noGrp="1"/>
          </p:cNvSpPr>
          <p:nvPr>
            <p:ph type="sldNum" sz="quarter" idx="12"/>
          </p:nvPr>
        </p:nvSpPr>
        <p:spPr>
          <a:xfrm>
            <a:off x="9077706"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chemeClr val="bg1"/>
                </a:solidFill>
                <a:latin typeface="Calibri" panose="020F0502020204030204"/>
              </a:rPr>
              <a:pPr>
                <a:spcAft>
                  <a:spcPts val="600"/>
                </a:spcAft>
                <a:defRPr/>
              </a:pPr>
              <a:t>2</a:t>
            </a:fld>
            <a:endParaRPr lang="en-US" dirty="0">
              <a:solidFill>
                <a:schemeClr val="bg1"/>
              </a:solidFill>
              <a:latin typeface="Calibri" panose="020F0502020204030204"/>
            </a:endParaRPr>
          </a:p>
        </p:txBody>
      </p:sp>
    </p:spTree>
    <p:extLst>
      <p:ext uri="{BB962C8B-B14F-4D97-AF65-F5344CB8AC3E}">
        <p14:creationId xmlns:p14="http://schemas.microsoft.com/office/powerpoint/2010/main" val="20837096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tack of sticky notes and pencil">
            <a:extLst>
              <a:ext uri="{FF2B5EF4-FFF2-40B4-BE49-F238E27FC236}">
                <a16:creationId xmlns:a16="http://schemas.microsoft.com/office/drawing/2014/main" id="{6FEDCED3-D2E4-A498-8E43-44D6B2B846E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0" y="0"/>
            <a:ext cx="3826566" cy="69673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p:txBody>
          <a:bodyPr/>
          <a:lstStyle/>
          <a:p>
            <a:fld id="{A68F81FF-A8B7-8E49-9D5B-3CAD5ADFEE36}" type="slidenum">
              <a:rPr lang="en-US" smtClean="0"/>
              <a:t>20</a:t>
            </a:fld>
            <a:endParaRPr lang="en-US" dirty="0"/>
          </a:p>
        </p:txBody>
      </p:sp>
      <p:graphicFrame>
        <p:nvGraphicFramePr>
          <p:cNvPr id="8" name="Table 7">
            <a:extLst>
              <a:ext uri="{FF2B5EF4-FFF2-40B4-BE49-F238E27FC236}">
                <a16:creationId xmlns:a16="http://schemas.microsoft.com/office/drawing/2014/main" id="{047DBBB6-B9CC-2AED-299C-9D315A89CC6A}"/>
              </a:ext>
            </a:extLst>
          </p:cNvPr>
          <p:cNvGraphicFramePr>
            <a:graphicFrameLocks noGrp="1"/>
          </p:cNvGraphicFramePr>
          <p:nvPr>
            <p:extLst>
              <p:ext uri="{D42A27DB-BD31-4B8C-83A1-F6EECF244321}">
                <p14:modId xmlns:p14="http://schemas.microsoft.com/office/powerpoint/2010/main" val="2207188568"/>
              </p:ext>
            </p:extLst>
          </p:nvPr>
        </p:nvGraphicFramePr>
        <p:xfrm>
          <a:off x="4383156" y="1100382"/>
          <a:ext cx="7199243" cy="4576800"/>
        </p:xfrm>
        <a:graphic>
          <a:graphicData uri="http://schemas.openxmlformats.org/drawingml/2006/table">
            <a:tbl>
              <a:tblPr firstRow="1" firstCol="1" bandRow="1"/>
              <a:tblGrid>
                <a:gridCol w="5074717">
                  <a:extLst>
                    <a:ext uri="{9D8B030D-6E8A-4147-A177-3AD203B41FA5}">
                      <a16:colId xmlns:a16="http://schemas.microsoft.com/office/drawing/2014/main" val="1761759714"/>
                    </a:ext>
                  </a:extLst>
                </a:gridCol>
                <a:gridCol w="2124526">
                  <a:extLst>
                    <a:ext uri="{9D8B030D-6E8A-4147-A177-3AD203B41FA5}">
                      <a16:colId xmlns:a16="http://schemas.microsoft.com/office/drawing/2014/main" val="3380031849"/>
                    </a:ext>
                  </a:extLst>
                </a:gridCol>
              </a:tblGrid>
              <a:tr h="639208">
                <a:tc>
                  <a:txBody>
                    <a:bodyPr/>
                    <a:lstStyle/>
                    <a:p>
                      <a:pPr marL="0" marR="0" algn="l">
                        <a:lnSpc>
                          <a:spcPct val="100000"/>
                        </a:lnSpc>
                        <a:spcBef>
                          <a:spcPts val="600"/>
                        </a:spcBef>
                        <a:spcAft>
                          <a:spcPts val="600"/>
                        </a:spcAft>
                      </a:pPr>
                      <a:r>
                        <a:rPr lang="en-US" sz="2400" b="1" dirty="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On-going Projects and Work Streams</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6612"/>
                    </a:solidFill>
                  </a:tcPr>
                </a:tc>
                <a:tc>
                  <a:txBody>
                    <a:bodyPr/>
                    <a:lstStyle/>
                    <a:p>
                      <a:r>
                        <a:rPr lang="en-US" sz="2400" b="1" dirty="0">
                          <a:solidFill>
                            <a:srgbClr val="FFFFFF"/>
                          </a:solidFill>
                          <a:effectLst/>
                          <a:latin typeface="Arial" panose="020B0604020202020204" pitchFamily="34" charset="0"/>
                          <a:cs typeface="Times New Roman" panose="02020603050405020304" pitchFamily="18" charset="0"/>
                        </a:rPr>
                        <a:t>Anticipated Status Q1 2024</a:t>
                      </a:r>
                      <a:endParaRPr lang="en-US" sz="24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6612"/>
                    </a:solidFill>
                  </a:tcPr>
                </a:tc>
                <a:extLst>
                  <a:ext uri="{0D108BD9-81ED-4DB2-BD59-A6C34878D82A}">
                    <a16:rowId xmlns:a16="http://schemas.microsoft.com/office/drawing/2014/main" val="341489029"/>
                  </a:ext>
                </a:extLst>
              </a:tr>
              <a:tr h="1463040">
                <a:tc>
                  <a:txBody>
                    <a:bodyPr/>
                    <a:lstStyle/>
                    <a:p>
                      <a:pPr marL="0" marR="0" algn="just">
                        <a:lnSpc>
                          <a:spcPct val="100000"/>
                        </a:lnSpc>
                        <a:spcBef>
                          <a:spcPts val="600"/>
                        </a:spcBef>
                        <a:spcAft>
                          <a:spcPts val="600"/>
                        </a:spcAft>
                      </a:pPr>
                      <a:r>
                        <a:rPr lang="en-US" sz="2000" dirty="0">
                          <a:effectLst/>
                          <a:latin typeface="+mj-lt"/>
                          <a:ea typeface="Calibri" panose="020F0502020204030204" pitchFamily="34" charset="0"/>
                          <a:cs typeface="Times New Roman" panose="02020603050405020304" pitchFamily="18" charset="0"/>
                        </a:rPr>
                        <a:t>Sustainability</a:t>
                      </a:r>
                    </a:p>
                    <a:p>
                      <a:pPr marL="342900" marR="0" indent="-342900" algn="just">
                        <a:lnSpc>
                          <a:spcPct val="100000"/>
                        </a:lnSpc>
                        <a:spcBef>
                          <a:spcPts val="600"/>
                        </a:spcBef>
                        <a:spcAft>
                          <a:spcPts val="600"/>
                        </a:spcAft>
                        <a:buFont typeface="Arial" panose="020B0604020202020204" pitchFamily="34" charset="0"/>
                        <a:buChar char="•"/>
                      </a:pPr>
                      <a:r>
                        <a:rPr lang="en-US" sz="2000" dirty="0">
                          <a:effectLst/>
                          <a:latin typeface="+mj-lt"/>
                          <a:ea typeface="Calibri" panose="020F0502020204030204" pitchFamily="34" charset="0"/>
                          <a:cs typeface="Times New Roman" panose="02020603050405020304" pitchFamily="18" charset="0"/>
                        </a:rPr>
                        <a:t>Work stream 1 – Independence</a:t>
                      </a:r>
                    </a:p>
                    <a:p>
                      <a:pPr marL="342900" marR="0" indent="-342900" algn="just">
                        <a:lnSpc>
                          <a:spcPct val="100000"/>
                        </a:lnSpc>
                        <a:spcBef>
                          <a:spcPts val="600"/>
                        </a:spcBef>
                        <a:spcAft>
                          <a:spcPts val="600"/>
                        </a:spcAft>
                        <a:buFont typeface="Arial" panose="020B0604020202020204" pitchFamily="34" charset="0"/>
                        <a:buChar char="•"/>
                      </a:pPr>
                      <a:r>
                        <a:rPr lang="en-US" sz="2000" dirty="0">
                          <a:effectLst/>
                          <a:latin typeface="+mj-lt"/>
                          <a:ea typeface="Times New Roman" panose="02020603050405020304" pitchFamily="18" charset="0"/>
                          <a:cs typeface="Times New Roman" panose="02020603050405020304" pitchFamily="18" charset="0"/>
                        </a:rPr>
                        <a:t>Work stream 2 – Ethics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a:lnSpc>
                          <a:spcPct val="100000"/>
                        </a:lnSpc>
                        <a:spcBef>
                          <a:spcPts val="600"/>
                        </a:spcBef>
                        <a:spcAft>
                          <a:spcPts val="600"/>
                        </a:spcAft>
                        <a:buFont typeface="Arial" panose="020B0604020202020204" pitchFamily="34" charset="0"/>
                        <a:buNone/>
                      </a:pPr>
                      <a:r>
                        <a:rPr lang="en-US" sz="2000" dirty="0">
                          <a:effectLst/>
                          <a:latin typeface="+mj-lt"/>
                          <a:ea typeface="Times New Roman" panose="02020603050405020304" pitchFamily="18" charset="0"/>
                          <a:cs typeface="Times New Roman" panose="02020603050405020304" pitchFamily="18" charset="0"/>
                        </a:rPr>
                        <a:t>Exposure draft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798701"/>
                  </a:ext>
                </a:extLst>
              </a:tr>
              <a:tr h="548640">
                <a:tc>
                  <a:txBody>
                    <a:bodyPr/>
                    <a:lstStyle/>
                    <a:p>
                      <a:pPr marL="0" marR="0" algn="l">
                        <a:lnSpc>
                          <a:spcPct val="100000"/>
                        </a:lnSpc>
                        <a:spcBef>
                          <a:spcPts val="600"/>
                        </a:spcBef>
                        <a:spcAft>
                          <a:spcPts val="600"/>
                        </a:spcAft>
                      </a:pPr>
                      <a:r>
                        <a:rPr lang="en-US" sz="2000" dirty="0">
                          <a:effectLst/>
                          <a:latin typeface="+mj-lt"/>
                          <a:cs typeface="Times New Roman" panose="02020603050405020304" pitchFamily="18" charset="0"/>
                        </a:rPr>
                        <a:t>Use of Experts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600"/>
                        </a:spcBef>
                        <a:spcAft>
                          <a:spcPts val="600"/>
                        </a:spcAft>
                        <a:buClrTx/>
                        <a:buSzTx/>
                        <a:buFont typeface="Symbol" panose="05050102010706020507" pitchFamily="18" charset="2"/>
                        <a:buNone/>
                        <a:tabLst/>
                        <a:defRPr/>
                      </a:pPr>
                      <a:r>
                        <a:rPr lang="en-US" sz="2000" dirty="0">
                          <a:effectLst/>
                          <a:latin typeface="+mj-lt"/>
                          <a:ea typeface="Times New Roman" panose="02020603050405020304" pitchFamily="18" charset="0"/>
                          <a:cs typeface="Times New Roman" panose="02020603050405020304" pitchFamily="18" charset="0"/>
                        </a:rPr>
                        <a:t>Exposure draft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8451792"/>
                  </a:ext>
                </a:extLst>
              </a:tr>
              <a:tr h="733920">
                <a:tc>
                  <a:txBody>
                    <a:bodyPr/>
                    <a:lstStyle/>
                    <a:p>
                      <a:pPr marL="0" marR="0" algn="l">
                        <a:lnSpc>
                          <a:spcPct val="100000"/>
                        </a:lnSpc>
                        <a:spcBef>
                          <a:spcPts val="600"/>
                        </a:spcBef>
                        <a:spcAft>
                          <a:spcPts val="600"/>
                        </a:spcAft>
                      </a:pPr>
                      <a:r>
                        <a:rPr lang="en-US" sz="2000" dirty="0">
                          <a:effectLst/>
                          <a:latin typeface="+mj-lt"/>
                          <a:ea typeface="Calibri" panose="020F0502020204030204" pitchFamily="34" charset="0"/>
                          <a:cs typeface="Times New Roman" panose="02020603050405020304" pitchFamily="18" charset="0"/>
                        </a:rPr>
                        <a:t>CIV/Pension Funds/ Investment Company Complexes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600"/>
                        </a:spcBef>
                        <a:spcAft>
                          <a:spcPts val="600"/>
                        </a:spcAft>
                      </a:pPr>
                      <a:r>
                        <a:rPr lang="en-US" sz="2000" dirty="0">
                          <a:effectLst/>
                          <a:latin typeface="+mj-lt"/>
                          <a:ea typeface="Calibri" panose="020F0502020204030204" pitchFamily="34" charset="0"/>
                          <a:cs typeface="Times New Roman" panose="02020603050405020304" pitchFamily="18" charset="0"/>
                        </a:rPr>
                        <a:t>Information gathering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2440404"/>
                  </a:ext>
                </a:extLst>
              </a:tr>
              <a:tr h="733920">
                <a:tc>
                  <a:txBody>
                    <a:bodyPr/>
                    <a:lstStyle/>
                    <a:p>
                      <a:pPr marL="0" marR="0" algn="l">
                        <a:lnSpc>
                          <a:spcPct val="100000"/>
                        </a:lnSpc>
                        <a:spcBef>
                          <a:spcPts val="600"/>
                        </a:spcBef>
                        <a:spcAft>
                          <a:spcPts val="600"/>
                        </a:spcAft>
                      </a:pPr>
                      <a:r>
                        <a:rPr lang="en-US" sz="2000" dirty="0">
                          <a:effectLst/>
                          <a:latin typeface="+mj-lt"/>
                          <a:ea typeface="Times New Roman" panose="02020603050405020304" pitchFamily="18" charset="0"/>
                          <a:cs typeface="Times New Roman" panose="02020603050405020304" pitchFamily="18" charset="0"/>
                        </a:rPr>
                        <a:t>PIR – NOCLAR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600"/>
                        </a:spcBef>
                        <a:spcAft>
                          <a:spcPts val="600"/>
                        </a:spcAft>
                      </a:pPr>
                      <a:r>
                        <a:rPr lang="en-US" sz="2000" dirty="0">
                          <a:effectLst/>
                          <a:latin typeface="+mj-lt"/>
                          <a:ea typeface="Times New Roman" panose="02020603050405020304" pitchFamily="18" charset="0"/>
                          <a:cs typeface="Times New Roman" panose="02020603050405020304" pitchFamily="18" charset="0"/>
                        </a:rPr>
                        <a:t>Information gathering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1824059"/>
                  </a:ext>
                </a:extLst>
              </a:tr>
            </a:tbl>
          </a:graphicData>
        </a:graphic>
      </p:graphicFrame>
      <p:sp>
        <p:nvSpPr>
          <p:cNvPr id="12" name="Rectangle 11">
            <a:extLst>
              <a:ext uri="{FF2B5EF4-FFF2-40B4-BE49-F238E27FC236}">
                <a16:creationId xmlns:a16="http://schemas.microsoft.com/office/drawing/2014/main" id="{E25EBCC1-92E0-9871-68FA-0E28972FC904}"/>
              </a:ext>
            </a:extLst>
          </p:cNvPr>
          <p:cNvSpPr/>
          <p:nvPr/>
        </p:nvSpPr>
        <p:spPr>
          <a:xfrm>
            <a:off x="4383155" y="244797"/>
            <a:ext cx="2355573" cy="467139"/>
          </a:xfrm>
          <a:prstGeom prst="rect">
            <a:avLst/>
          </a:prstGeom>
          <a:solidFill>
            <a:srgbClr val="EE661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Ongoing</a:t>
            </a:r>
          </a:p>
        </p:txBody>
      </p:sp>
      <p:sp>
        <p:nvSpPr>
          <p:cNvPr id="13" name="Rectangle 12">
            <a:extLst>
              <a:ext uri="{FF2B5EF4-FFF2-40B4-BE49-F238E27FC236}">
                <a16:creationId xmlns:a16="http://schemas.microsoft.com/office/drawing/2014/main" id="{8E2A69D8-FC97-431E-CD45-CE40D472CB46}"/>
              </a:ext>
            </a:extLst>
          </p:cNvPr>
          <p:cNvSpPr/>
          <p:nvPr/>
        </p:nvSpPr>
        <p:spPr>
          <a:xfrm>
            <a:off x="6804991" y="254736"/>
            <a:ext cx="2355573" cy="467139"/>
          </a:xfrm>
          <a:prstGeom prst="rect">
            <a:avLst/>
          </a:prstGeom>
          <a:solidFill>
            <a:schemeClr val="tx1">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Pre-commitment</a:t>
            </a:r>
          </a:p>
        </p:txBody>
      </p:sp>
      <p:sp>
        <p:nvSpPr>
          <p:cNvPr id="14" name="Rectangle 13">
            <a:extLst>
              <a:ext uri="{FF2B5EF4-FFF2-40B4-BE49-F238E27FC236}">
                <a16:creationId xmlns:a16="http://schemas.microsoft.com/office/drawing/2014/main" id="{E6A5986F-AA01-A288-BBBF-E8B99172B3D7}"/>
              </a:ext>
            </a:extLst>
          </p:cNvPr>
          <p:cNvSpPr/>
          <p:nvPr/>
        </p:nvSpPr>
        <p:spPr>
          <a:xfrm>
            <a:off x="9226827" y="25473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Potential</a:t>
            </a:r>
          </a:p>
        </p:txBody>
      </p:sp>
      <p:sp>
        <p:nvSpPr>
          <p:cNvPr id="4" name="Rectangle 3">
            <a:extLst>
              <a:ext uri="{FF2B5EF4-FFF2-40B4-BE49-F238E27FC236}">
                <a16:creationId xmlns:a16="http://schemas.microsoft.com/office/drawing/2014/main" id="{4F8D2192-6B5F-05D8-9CC7-435D9AC35677}"/>
              </a:ext>
            </a:extLst>
          </p:cNvPr>
          <p:cNvSpPr/>
          <p:nvPr/>
        </p:nvSpPr>
        <p:spPr>
          <a:xfrm>
            <a:off x="102549" y="14535"/>
            <a:ext cx="3621468" cy="2918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rgbClr val="0070C0"/>
                </a:solidFill>
                <a:latin typeface="+mj-lt"/>
              </a:rPr>
              <a:t>Strategic Work Plan</a:t>
            </a:r>
          </a:p>
          <a:p>
            <a:r>
              <a:rPr lang="en-US" sz="2800" dirty="0">
                <a:solidFill>
                  <a:schemeClr val="accent5">
                    <a:lumMod val="75000"/>
                  </a:schemeClr>
                </a:solidFill>
                <a:latin typeface="+mj-lt"/>
              </a:rPr>
              <a:t>Ongoing projects and work streams </a:t>
            </a:r>
          </a:p>
          <a:p>
            <a:r>
              <a:rPr lang="en-US" sz="2000" dirty="0">
                <a:solidFill>
                  <a:schemeClr val="accent5">
                    <a:lumMod val="75000"/>
                  </a:schemeClr>
                </a:solidFill>
                <a:latin typeface="+mj-lt"/>
              </a:rPr>
              <a:t>(Table A Consultation paper)</a:t>
            </a:r>
          </a:p>
        </p:txBody>
      </p:sp>
    </p:spTree>
    <p:extLst>
      <p:ext uri="{BB962C8B-B14F-4D97-AF65-F5344CB8AC3E}">
        <p14:creationId xmlns:p14="http://schemas.microsoft.com/office/powerpoint/2010/main" val="3969545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p:txBody>
          <a:bodyPr/>
          <a:lstStyle/>
          <a:p>
            <a:fld id="{A68F81FF-A8B7-8E49-9D5B-3CAD5ADFEE36}" type="slidenum">
              <a:rPr lang="en-US" smtClean="0"/>
              <a:t>21</a:t>
            </a:fld>
            <a:endParaRPr lang="en-US" dirty="0"/>
          </a:p>
        </p:txBody>
      </p:sp>
      <p:pic>
        <p:nvPicPr>
          <p:cNvPr id="7" name="Picture 6" descr="Stack of sticky notes and pencil">
            <a:extLst>
              <a:ext uri="{FF2B5EF4-FFF2-40B4-BE49-F238E27FC236}">
                <a16:creationId xmlns:a16="http://schemas.microsoft.com/office/drawing/2014/main" id="{8B86C918-999A-1DED-F1F9-BF48EF6A32E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0" y="0"/>
            <a:ext cx="3826566" cy="69673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Rectangle 5">
            <a:extLst>
              <a:ext uri="{FF2B5EF4-FFF2-40B4-BE49-F238E27FC236}">
                <a16:creationId xmlns:a16="http://schemas.microsoft.com/office/drawing/2014/main" id="{F890A7A2-D97B-FEC7-0DB1-AFCEDF33459E}"/>
              </a:ext>
            </a:extLst>
          </p:cNvPr>
          <p:cNvSpPr/>
          <p:nvPr/>
        </p:nvSpPr>
        <p:spPr>
          <a:xfrm>
            <a:off x="6804991" y="254736"/>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Pre-commitment</a:t>
            </a:r>
          </a:p>
        </p:txBody>
      </p:sp>
      <p:sp>
        <p:nvSpPr>
          <p:cNvPr id="10" name="Rectangle 9">
            <a:extLst>
              <a:ext uri="{FF2B5EF4-FFF2-40B4-BE49-F238E27FC236}">
                <a16:creationId xmlns:a16="http://schemas.microsoft.com/office/drawing/2014/main" id="{724AACB4-61CA-A4BB-9D80-17FB6276EA01}"/>
              </a:ext>
            </a:extLst>
          </p:cNvPr>
          <p:cNvSpPr/>
          <p:nvPr/>
        </p:nvSpPr>
        <p:spPr>
          <a:xfrm>
            <a:off x="4383152" y="4476428"/>
            <a:ext cx="7199245" cy="238157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General support for ongoing projects and work streams</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Suggestion to defer topic “CIV, pension fund and investment company” until the completion of PIE PIR due to degree of diversity for these types of entities between jurisdictions </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Suggestion to defer consultation period for Use of Experts project to allow respondents so not dilute respondents’ focus on sustainability project</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General support for NOCLAR PIR</a:t>
            </a:r>
          </a:p>
          <a:p>
            <a:pPr marL="742950" lvl="1" indent="-285750">
              <a:spcBef>
                <a:spcPts val="300"/>
              </a:spcBef>
              <a:spcAft>
                <a:spcPts val="300"/>
              </a:spcAft>
              <a:buFont typeface="Arial" panose="020B0604020202020204" pitchFamily="34" charset="0"/>
              <a:buChar char="•"/>
            </a:pPr>
            <a:endParaRPr lang="en-US" sz="1400" dirty="0">
              <a:solidFill>
                <a:schemeClr val="tx1"/>
              </a:solidFill>
              <a:latin typeface="+mj-lt"/>
            </a:endParaRPr>
          </a:p>
        </p:txBody>
      </p:sp>
      <p:sp>
        <p:nvSpPr>
          <p:cNvPr id="4" name="Rectangle 3">
            <a:extLst>
              <a:ext uri="{FF2B5EF4-FFF2-40B4-BE49-F238E27FC236}">
                <a16:creationId xmlns:a16="http://schemas.microsoft.com/office/drawing/2014/main" id="{8FDF9551-8B80-3859-124D-F8F20D0D1222}"/>
              </a:ext>
            </a:extLst>
          </p:cNvPr>
          <p:cNvSpPr/>
          <p:nvPr/>
        </p:nvSpPr>
        <p:spPr>
          <a:xfrm>
            <a:off x="9226827" y="25473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Potential</a:t>
            </a:r>
          </a:p>
        </p:txBody>
      </p:sp>
      <p:sp>
        <p:nvSpPr>
          <p:cNvPr id="13" name="Rectangle 12">
            <a:extLst>
              <a:ext uri="{FF2B5EF4-FFF2-40B4-BE49-F238E27FC236}">
                <a16:creationId xmlns:a16="http://schemas.microsoft.com/office/drawing/2014/main" id="{68B59B5B-973C-2702-056D-CCAC50CE7BF7}"/>
              </a:ext>
            </a:extLst>
          </p:cNvPr>
          <p:cNvSpPr/>
          <p:nvPr/>
        </p:nvSpPr>
        <p:spPr>
          <a:xfrm>
            <a:off x="4383155" y="244797"/>
            <a:ext cx="2355573" cy="467139"/>
          </a:xfrm>
          <a:prstGeom prst="rect">
            <a:avLst/>
          </a:prstGeom>
          <a:solidFill>
            <a:srgbClr val="EE661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Ongoing</a:t>
            </a:r>
          </a:p>
        </p:txBody>
      </p:sp>
      <p:sp>
        <p:nvSpPr>
          <p:cNvPr id="15" name="Rectangle 14">
            <a:extLst>
              <a:ext uri="{FF2B5EF4-FFF2-40B4-BE49-F238E27FC236}">
                <a16:creationId xmlns:a16="http://schemas.microsoft.com/office/drawing/2014/main" id="{8A0435FA-954D-7FA9-3952-161DFB31C6E7}"/>
              </a:ext>
            </a:extLst>
          </p:cNvPr>
          <p:cNvSpPr/>
          <p:nvPr/>
        </p:nvSpPr>
        <p:spPr>
          <a:xfrm>
            <a:off x="102549" y="14535"/>
            <a:ext cx="3621468" cy="2918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rgbClr val="0070C0"/>
                </a:solidFill>
                <a:latin typeface="+mj-lt"/>
              </a:rPr>
              <a:t>Strategic Work Plan</a:t>
            </a:r>
          </a:p>
          <a:p>
            <a:r>
              <a:rPr lang="en-US" sz="2800" dirty="0">
                <a:solidFill>
                  <a:schemeClr val="accent5">
                    <a:lumMod val="75000"/>
                  </a:schemeClr>
                </a:solidFill>
                <a:latin typeface="+mj-lt"/>
              </a:rPr>
              <a:t>Ongoing projects and work streams </a:t>
            </a:r>
          </a:p>
          <a:p>
            <a:r>
              <a:rPr lang="en-US" sz="2000" dirty="0">
                <a:solidFill>
                  <a:schemeClr val="accent5">
                    <a:lumMod val="75000"/>
                  </a:schemeClr>
                </a:solidFill>
                <a:latin typeface="+mj-lt"/>
              </a:rPr>
              <a:t>(Table A Consultation paper)</a:t>
            </a:r>
          </a:p>
        </p:txBody>
      </p:sp>
      <p:sp>
        <p:nvSpPr>
          <p:cNvPr id="2" name="TextBox 1">
            <a:extLst>
              <a:ext uri="{FF2B5EF4-FFF2-40B4-BE49-F238E27FC236}">
                <a16:creationId xmlns:a16="http://schemas.microsoft.com/office/drawing/2014/main" id="{E92D4208-36D3-5464-3265-65BA828EE79B}"/>
              </a:ext>
            </a:extLst>
          </p:cNvPr>
          <p:cNvSpPr txBox="1"/>
          <p:nvPr/>
        </p:nvSpPr>
        <p:spPr>
          <a:xfrm>
            <a:off x="4383155" y="842836"/>
            <a:ext cx="7199245" cy="467139"/>
          </a:xfrm>
          <a:prstGeom prst="rect">
            <a:avLst/>
          </a:prstGeom>
          <a:solidFill>
            <a:srgbClr val="EE6612"/>
          </a:solidFill>
          <a:ln>
            <a:solidFill>
              <a:schemeClr val="accent6">
                <a:lumMod val="60000"/>
                <a:lumOff val="40000"/>
              </a:schemeClr>
            </a:solidFill>
          </a:ln>
        </p:spPr>
        <p:txBody>
          <a:bodyPr vert="horz" wrap="square" lIns="91440" tIns="45720" rIns="91440" bIns="45720" rtlCol="0" anchor="b">
            <a:normAutofit/>
          </a:bodyPr>
          <a:lstStyle/>
          <a:p>
            <a:pPr marR="0" lvl="0">
              <a:spcBef>
                <a:spcPts val="300"/>
              </a:spcBef>
              <a:spcAft>
                <a:spcPts val="300"/>
              </a:spcAft>
            </a:pPr>
            <a:r>
              <a:rPr lang="en-US" sz="2400" b="1" dirty="0">
                <a:solidFill>
                  <a:schemeClr val="bg1"/>
                </a:solidFill>
                <a:latin typeface="+mj-lt"/>
                <a:ea typeface="Calibri" panose="020F0502020204030204" pitchFamily="34" charset="0"/>
                <a:cs typeface="Times New Roman" panose="02020603050405020304" pitchFamily="18" charset="0"/>
              </a:rPr>
              <a:t>MG members</a:t>
            </a:r>
            <a:endParaRPr lang="en-US" sz="2400" b="1" dirty="0">
              <a:solidFill>
                <a:schemeClr val="bg1"/>
              </a:solidFill>
              <a:effectLst/>
              <a:latin typeface="+mj-lt"/>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7DC3EA9E-EF4A-CFAE-0520-D798E26D575D}"/>
              </a:ext>
            </a:extLst>
          </p:cNvPr>
          <p:cNvSpPr txBox="1"/>
          <p:nvPr/>
        </p:nvSpPr>
        <p:spPr>
          <a:xfrm>
            <a:off x="4383152" y="3970879"/>
            <a:ext cx="7199245" cy="467139"/>
          </a:xfrm>
          <a:prstGeom prst="rect">
            <a:avLst/>
          </a:prstGeom>
          <a:solidFill>
            <a:srgbClr val="EE6612"/>
          </a:solidFill>
          <a:ln>
            <a:solidFill>
              <a:schemeClr val="accent6">
                <a:lumMod val="60000"/>
                <a:lumOff val="40000"/>
              </a:schemeClr>
            </a:solidFill>
          </a:ln>
        </p:spPr>
        <p:txBody>
          <a:bodyPr vert="horz" wrap="square" lIns="91440" tIns="45720" rIns="91440" bIns="45720" rtlCol="0" anchor="b">
            <a:normAutofit/>
          </a:bodyPr>
          <a:lstStyle/>
          <a:p>
            <a:pPr marR="0" lvl="0">
              <a:spcBef>
                <a:spcPts val="300"/>
              </a:spcBef>
              <a:spcAft>
                <a:spcPts val="300"/>
              </a:spcAft>
            </a:pPr>
            <a:r>
              <a:rPr lang="en-US" sz="2400" b="1" dirty="0">
                <a:solidFill>
                  <a:schemeClr val="bg1"/>
                </a:solidFill>
                <a:latin typeface="+mj-lt"/>
                <a:ea typeface="Calibri" panose="020F0502020204030204" pitchFamily="34" charset="0"/>
                <a:cs typeface="Times New Roman" panose="02020603050405020304" pitchFamily="18" charset="0"/>
              </a:rPr>
              <a:t>Other Respondents</a:t>
            </a:r>
            <a:endParaRPr lang="en-US" sz="2400" b="1" dirty="0">
              <a:solidFill>
                <a:schemeClr val="bg1"/>
              </a:solidFill>
              <a:effectLst/>
              <a:latin typeface="+mj-lt"/>
              <a:ea typeface="Calibri" panose="020F050202020403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79BB7579-320C-943F-101B-8EC49575BF5E}"/>
              </a:ext>
            </a:extLst>
          </p:cNvPr>
          <p:cNvSpPr/>
          <p:nvPr/>
        </p:nvSpPr>
        <p:spPr>
          <a:xfrm>
            <a:off x="4383152" y="1348385"/>
            <a:ext cx="7199245" cy="248596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Supportive of ongoing projects and work streams</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Sustainability-related standards should equivalent to those for audits</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Supportive of Boards strategic decision on a phased approach to standard setting related to sustainability reporting</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to remain flexible to address new and emerging public interest issues identified during Sustainability Project.</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to retain its ability to be agile in resource allocations to address emerging public interest issues</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Collaborate with IAASB to address topics of mutual interest</a:t>
            </a:r>
            <a:endParaRPr lang="en-US" sz="1600" dirty="0">
              <a:solidFill>
                <a:schemeClr val="tx1"/>
              </a:solidFill>
              <a:effectLst/>
              <a:latin typeface="+mj-lt"/>
              <a:ea typeface="Calibri" panose="020F0502020204030204" pitchFamily="34" charset="0"/>
              <a:cs typeface="Times New Roman" panose="02020603050405020304" pitchFamily="18" charset="0"/>
            </a:endParaRPr>
          </a:p>
          <a:p>
            <a:pPr marL="342900" indent="-342900">
              <a:spcBef>
                <a:spcPts val="300"/>
              </a:spcBef>
              <a:spcAft>
                <a:spcPts val="300"/>
              </a:spcAft>
              <a:buFont typeface="Courier New" panose="02070309020205020404" pitchFamily="49" charset="0"/>
              <a:buChar char="o"/>
            </a:pPr>
            <a:endParaRPr lang="en-US" sz="1600" dirty="0">
              <a:solidFill>
                <a:schemeClr val="tx1"/>
              </a:solidFill>
              <a:latin typeface="+mj-lt"/>
              <a:ea typeface="Calibri" panose="020F0502020204030204" pitchFamily="34" charset="0"/>
              <a:cs typeface="Times New Roman" panose="02020603050405020304" pitchFamily="18" charset="0"/>
            </a:endParaRPr>
          </a:p>
          <a:p>
            <a:pPr marL="742950" lvl="1" indent="-285750">
              <a:spcBef>
                <a:spcPts val="300"/>
              </a:spcBef>
              <a:spcAft>
                <a:spcPts val="300"/>
              </a:spcAft>
              <a:buFont typeface="Arial" panose="020B0604020202020204" pitchFamily="34" charset="0"/>
              <a:buChar char="•"/>
            </a:pPr>
            <a:endParaRPr lang="en-US" sz="1400" dirty="0">
              <a:solidFill>
                <a:schemeClr val="tx1"/>
              </a:solidFill>
              <a:latin typeface="+mj-lt"/>
            </a:endParaRPr>
          </a:p>
        </p:txBody>
      </p:sp>
    </p:spTree>
    <p:extLst>
      <p:ext uri="{BB962C8B-B14F-4D97-AF65-F5344CB8AC3E}">
        <p14:creationId xmlns:p14="http://schemas.microsoft.com/office/powerpoint/2010/main" val="2974581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5625A6-F848-1D28-6D5B-0BD02BFD74C3}"/>
              </a:ext>
            </a:extLst>
          </p:cNvPr>
          <p:cNvSpPr txBox="1"/>
          <p:nvPr/>
        </p:nvSpPr>
        <p:spPr>
          <a:xfrm>
            <a:off x="309393" y="332987"/>
            <a:ext cx="6604000" cy="657613"/>
          </a:xfrm>
          <a:prstGeom prst="rect">
            <a:avLst/>
          </a:prstGeom>
          <a:solidFill>
            <a:srgbClr val="EE6612"/>
          </a:solidFill>
        </p:spPr>
        <p:txBody>
          <a:bodyPr vert="horz" lIns="91440" tIns="45720" rIns="91440" bIns="45720" rtlCol="0" anchor="ctr">
            <a:normAutofit/>
          </a:bodyPr>
          <a:lstStyle/>
          <a:p>
            <a:pPr>
              <a:lnSpc>
                <a:spcPct val="90000"/>
              </a:lnSpc>
              <a:spcBef>
                <a:spcPct val="0"/>
              </a:spcBef>
              <a:spcAft>
                <a:spcPts val="600"/>
              </a:spcAft>
            </a:pPr>
            <a:r>
              <a:rPr lang="en-US" sz="3200" b="1" dirty="0">
                <a:solidFill>
                  <a:schemeClr val="bg1"/>
                </a:solidFill>
                <a:latin typeface="+mj-lt"/>
                <a:ea typeface="+mj-ea"/>
                <a:cs typeface="+mj-cs"/>
              </a:rPr>
              <a:t>PC Views and proposals</a:t>
            </a:r>
          </a:p>
        </p:txBody>
      </p:sp>
      <p:sp>
        <p:nvSpPr>
          <p:cNvPr id="5" name="TextBox 4">
            <a:extLst>
              <a:ext uri="{FF2B5EF4-FFF2-40B4-BE49-F238E27FC236}">
                <a16:creationId xmlns:a16="http://schemas.microsoft.com/office/drawing/2014/main" id="{71908234-E72F-8707-2109-8F3878D25F0F}"/>
              </a:ext>
            </a:extLst>
          </p:cNvPr>
          <p:cNvSpPr txBox="1"/>
          <p:nvPr/>
        </p:nvSpPr>
        <p:spPr>
          <a:xfrm>
            <a:off x="242282" y="1110959"/>
            <a:ext cx="6604000" cy="3762124"/>
          </a:xfrm>
          <a:prstGeom prst="rect">
            <a:avLst/>
          </a:prstGeom>
        </p:spPr>
        <p:txBody>
          <a:bodyPr vert="horz" lIns="91440" tIns="45720" rIns="91440" bIns="45720" rtlCol="0" anchor="t">
            <a:noAutofit/>
          </a:bodyPr>
          <a:lstStyle/>
          <a:p>
            <a:pPr marL="285750" indent="-228600" algn="just">
              <a:lnSpc>
                <a:spcPct val="120000"/>
              </a:lnSpc>
              <a:spcBef>
                <a:spcPts val="600"/>
              </a:spcBef>
              <a:spcAft>
                <a:spcPts val="600"/>
              </a:spcAft>
              <a:buFont typeface="Arial" panose="020B0604020202020204" pitchFamily="34" charset="0"/>
              <a:buChar char="•"/>
            </a:pPr>
            <a:r>
              <a:rPr lang="en-US" sz="2000" dirty="0">
                <a:latin typeface="+mj-lt"/>
              </a:rPr>
              <a:t>IESBA will remain flexible and agile to respond to matters arising from Sustainability Project</a:t>
            </a:r>
          </a:p>
          <a:p>
            <a:pPr marL="285750" indent="-228600" algn="just">
              <a:lnSpc>
                <a:spcPct val="120000"/>
              </a:lnSpc>
              <a:spcBef>
                <a:spcPts val="600"/>
              </a:spcBef>
              <a:spcAft>
                <a:spcPts val="600"/>
              </a:spcAft>
              <a:buFont typeface="Arial" panose="020B0604020202020204" pitchFamily="34" charset="0"/>
              <a:buChar char="•"/>
            </a:pPr>
            <a:r>
              <a:rPr lang="en-US" sz="2000" i="1" dirty="0">
                <a:latin typeface="+mj-lt"/>
              </a:rPr>
              <a:t>Use of Expert </a:t>
            </a:r>
            <a:r>
              <a:rPr lang="en-US" sz="2000" dirty="0">
                <a:latin typeface="+mj-lt"/>
              </a:rPr>
              <a:t>proceed as planned given importance and its interconnection with the Sustainability Project</a:t>
            </a:r>
          </a:p>
          <a:p>
            <a:pPr marL="285750" indent="-228600" algn="just">
              <a:lnSpc>
                <a:spcPct val="120000"/>
              </a:lnSpc>
              <a:spcBef>
                <a:spcPts val="600"/>
              </a:spcBef>
              <a:spcAft>
                <a:spcPts val="600"/>
              </a:spcAft>
              <a:buFont typeface="Arial" panose="020B0604020202020204" pitchFamily="34" charset="0"/>
              <a:buChar char="•"/>
            </a:pPr>
            <a:r>
              <a:rPr lang="en-US" sz="2000" i="1" dirty="0">
                <a:latin typeface="+mj-lt"/>
              </a:rPr>
              <a:t>CIV, Pension Funds and Investment Company</a:t>
            </a:r>
            <a:r>
              <a:rPr lang="en-US" sz="2000" dirty="0">
                <a:latin typeface="+mj-lt"/>
              </a:rPr>
              <a:t> should not be postponed given IESBA’s undertaking when finalizing PIE provisions. IESBA will conduct necessary research and proceed cautiously </a:t>
            </a:r>
          </a:p>
        </p:txBody>
      </p:sp>
      <p:pic>
        <p:nvPicPr>
          <p:cNvPr id="7" name="Picture 6" descr="Colorful scribbles">
            <a:extLst>
              <a:ext uri="{FF2B5EF4-FFF2-40B4-BE49-F238E27FC236}">
                <a16:creationId xmlns:a16="http://schemas.microsoft.com/office/drawing/2014/main" id="{8B86C918-999A-1DED-F1F9-BF48EF6A32E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flipH="1">
            <a:off x="7270812" y="10"/>
            <a:ext cx="4921187" cy="6857990"/>
          </a:xfrm>
          <a:prstGeom prst="rect">
            <a:avLst/>
          </a:prstGeom>
        </p:spPr>
      </p:pic>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22</a:t>
            </a:fld>
            <a:endParaRPr lang="en-US" dirty="0">
              <a:solidFill>
                <a:srgbClr val="FFFFFF"/>
              </a:solidFill>
              <a:latin typeface="Calibri" panose="020F0502020204030204"/>
            </a:endParaRPr>
          </a:p>
        </p:txBody>
      </p:sp>
      <p:grpSp>
        <p:nvGrpSpPr>
          <p:cNvPr id="19" name="Group 18">
            <a:extLst>
              <a:ext uri="{FF2B5EF4-FFF2-40B4-BE49-F238E27FC236}">
                <a16:creationId xmlns:a16="http://schemas.microsoft.com/office/drawing/2014/main" id="{8CE57D37-C2D0-066B-1AE3-6F4244344F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2068638" y="0"/>
            <a:ext cx="123362" cy="6858000"/>
            <a:chOff x="12068638" y="0"/>
            <a:chExt cx="123362" cy="6858000"/>
          </a:xfrm>
        </p:grpSpPr>
        <p:sp>
          <p:nvSpPr>
            <p:cNvPr id="20" name="Rectangle 19">
              <a:extLst>
                <a:ext uri="{FF2B5EF4-FFF2-40B4-BE49-F238E27FC236}">
                  <a16:creationId xmlns:a16="http://schemas.microsoft.com/office/drawing/2014/main" id="{A24DCA44-89CF-872A-903F-96C50780EA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B0CC4F5-AC85-FFFA-7EB5-33C4FCE90A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a:extLst>
              <a:ext uri="{FF2B5EF4-FFF2-40B4-BE49-F238E27FC236}">
                <a16:creationId xmlns:a16="http://schemas.microsoft.com/office/drawing/2014/main" id="{A30C47D1-6C26-D465-C8A1-CFD59014162B}"/>
              </a:ext>
            </a:extLst>
          </p:cNvPr>
          <p:cNvSpPr/>
          <p:nvPr/>
        </p:nvSpPr>
        <p:spPr>
          <a:xfrm>
            <a:off x="7561120" y="4085439"/>
            <a:ext cx="3621468" cy="28914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rgbClr val="0070C0"/>
                </a:solidFill>
                <a:latin typeface="+mj-lt"/>
              </a:rPr>
              <a:t>Strategic Work Plan</a:t>
            </a:r>
          </a:p>
          <a:p>
            <a:r>
              <a:rPr lang="en-US" sz="2400" dirty="0">
                <a:solidFill>
                  <a:schemeClr val="accent5">
                    <a:lumMod val="75000"/>
                  </a:schemeClr>
                </a:solidFill>
                <a:latin typeface="+mj-lt"/>
              </a:rPr>
              <a:t>Ongoing projects and work streams </a:t>
            </a:r>
          </a:p>
          <a:p>
            <a:r>
              <a:rPr lang="en-US" dirty="0">
                <a:solidFill>
                  <a:schemeClr val="accent5">
                    <a:lumMod val="75000"/>
                  </a:schemeClr>
                </a:solidFill>
                <a:latin typeface="+mj-lt"/>
              </a:rPr>
              <a:t>(Table A Consultation paper)</a:t>
            </a:r>
          </a:p>
        </p:txBody>
      </p:sp>
    </p:spTree>
    <p:extLst>
      <p:ext uri="{BB962C8B-B14F-4D97-AF65-F5344CB8AC3E}">
        <p14:creationId xmlns:p14="http://schemas.microsoft.com/office/powerpoint/2010/main" val="21345742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p:txBody>
          <a:bodyPr/>
          <a:lstStyle/>
          <a:p>
            <a:fld id="{A68F81FF-A8B7-8E49-9D5B-3CAD5ADFEE36}" type="slidenum">
              <a:rPr lang="en-US" smtClean="0"/>
              <a:t>23</a:t>
            </a:fld>
            <a:endParaRPr lang="en-US" dirty="0"/>
          </a:p>
        </p:txBody>
      </p:sp>
      <p:graphicFrame>
        <p:nvGraphicFramePr>
          <p:cNvPr id="4" name="Table 3">
            <a:extLst>
              <a:ext uri="{FF2B5EF4-FFF2-40B4-BE49-F238E27FC236}">
                <a16:creationId xmlns:a16="http://schemas.microsoft.com/office/drawing/2014/main" id="{39514731-89BF-8498-FC7D-1CBF3225B41E}"/>
              </a:ext>
            </a:extLst>
          </p:cNvPr>
          <p:cNvGraphicFramePr>
            <a:graphicFrameLocks noGrp="1"/>
          </p:cNvGraphicFramePr>
          <p:nvPr>
            <p:extLst>
              <p:ext uri="{D42A27DB-BD31-4B8C-83A1-F6EECF244321}">
                <p14:modId xmlns:p14="http://schemas.microsoft.com/office/powerpoint/2010/main" val="1068900493"/>
              </p:ext>
            </p:extLst>
          </p:nvPr>
        </p:nvGraphicFramePr>
        <p:xfrm>
          <a:off x="4383155" y="1757641"/>
          <a:ext cx="7059545" cy="3320261"/>
        </p:xfrm>
        <a:graphic>
          <a:graphicData uri="http://schemas.openxmlformats.org/drawingml/2006/table">
            <a:tbl>
              <a:tblPr firstRow="1" firstCol="1" bandRow="1"/>
              <a:tblGrid>
                <a:gridCol w="4583045">
                  <a:extLst>
                    <a:ext uri="{9D8B030D-6E8A-4147-A177-3AD203B41FA5}">
                      <a16:colId xmlns:a16="http://schemas.microsoft.com/office/drawing/2014/main" val="1124019687"/>
                    </a:ext>
                  </a:extLst>
                </a:gridCol>
                <a:gridCol w="2476500">
                  <a:extLst>
                    <a:ext uri="{9D8B030D-6E8A-4147-A177-3AD203B41FA5}">
                      <a16:colId xmlns:a16="http://schemas.microsoft.com/office/drawing/2014/main" val="2795783190"/>
                    </a:ext>
                  </a:extLst>
                </a:gridCol>
              </a:tblGrid>
              <a:tr h="0">
                <a:tc>
                  <a:txBody>
                    <a:bodyPr/>
                    <a:lstStyle/>
                    <a:p>
                      <a:pPr marL="0" marR="0">
                        <a:lnSpc>
                          <a:spcPct val="100000"/>
                        </a:lnSpc>
                        <a:spcBef>
                          <a:spcPts val="600"/>
                        </a:spcBef>
                        <a:spcAft>
                          <a:spcPts val="600"/>
                        </a:spcAft>
                      </a:pPr>
                      <a:r>
                        <a:rPr lang="en-US" sz="2400" b="1" dirty="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Pre-committed Work Streams</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8EEC"/>
                    </a:solidFill>
                  </a:tcPr>
                </a:tc>
                <a:tc>
                  <a:txBody>
                    <a:bodyPr/>
                    <a:lstStyle/>
                    <a:p>
                      <a:pPr marL="0" marR="0">
                        <a:lnSpc>
                          <a:spcPct val="100000"/>
                        </a:lnSpc>
                        <a:spcBef>
                          <a:spcPts val="600"/>
                        </a:spcBef>
                        <a:spcAft>
                          <a:spcPts val="600"/>
                        </a:spcAft>
                      </a:pPr>
                      <a:r>
                        <a:rPr lang="en-US" sz="2400" b="1" dirty="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Anticipated Demand on Resources</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8EEC"/>
                    </a:solidFill>
                  </a:tcPr>
                </a:tc>
                <a:extLst>
                  <a:ext uri="{0D108BD9-81ED-4DB2-BD59-A6C34878D82A}">
                    <a16:rowId xmlns:a16="http://schemas.microsoft.com/office/drawing/2014/main" val="3648389080"/>
                  </a:ext>
                </a:extLst>
              </a:tr>
              <a:tr h="751569">
                <a:tc>
                  <a:txBody>
                    <a:bodyPr/>
                    <a:lstStyle/>
                    <a:p>
                      <a:pPr marL="0" marR="0">
                        <a:lnSpc>
                          <a:spcPct val="100000"/>
                        </a:lnSpc>
                        <a:spcBef>
                          <a:spcPts val="600"/>
                        </a:spcBef>
                        <a:spcAft>
                          <a:spcPts val="600"/>
                        </a:spcAft>
                      </a:pPr>
                      <a:r>
                        <a:rPr lang="en-US" sz="2000" dirty="0">
                          <a:effectLst/>
                          <a:latin typeface="Arial" panose="020B0604020202020204" pitchFamily="34" charset="0"/>
                          <a:ea typeface="Calibri" panose="020F0502020204030204" pitchFamily="34" charset="0"/>
                          <a:cs typeface="Times New Roman" panose="02020603050405020304" pitchFamily="18" charset="0"/>
                        </a:rPr>
                        <a:t>PIR – Long Association Phase 2 </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0000"/>
                        </a:lnSpc>
                        <a:spcBef>
                          <a:spcPts val="600"/>
                        </a:spcBef>
                        <a:spcAft>
                          <a:spcPts val="600"/>
                        </a:spcAft>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Times New Roman" panose="02020603050405020304" pitchFamily="18" charset="0"/>
                          <a:cs typeface="Times New Roman" panose="02020603050405020304" pitchFamily="18" charset="0"/>
                        </a:rPr>
                        <a:t>Medium</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6566704"/>
                  </a:ext>
                </a:extLst>
              </a:tr>
              <a:tr h="388047">
                <a:tc>
                  <a:txBody>
                    <a:bodyPr/>
                    <a:lstStyle/>
                    <a:p>
                      <a:pPr marL="0" marR="0">
                        <a:lnSpc>
                          <a:spcPct val="100000"/>
                        </a:lnSpc>
                        <a:spcBef>
                          <a:spcPts val="600"/>
                        </a:spcBef>
                        <a:spcAft>
                          <a:spcPts val="600"/>
                        </a:spcAft>
                      </a:pPr>
                      <a:r>
                        <a:rPr lang="en-US" sz="2000" dirty="0">
                          <a:effectLst/>
                          <a:latin typeface="Arial" panose="020B0604020202020204" pitchFamily="34" charset="0"/>
                          <a:ea typeface="Calibri" panose="020F0502020204030204" pitchFamily="34" charset="0"/>
                          <a:cs typeface="Times New Roman" panose="02020603050405020304" pitchFamily="18" charset="0"/>
                        </a:rPr>
                        <a:t>PIR – Restructured Code </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0000"/>
                        </a:lnSpc>
                        <a:spcBef>
                          <a:spcPts val="600"/>
                        </a:spcBef>
                        <a:spcAft>
                          <a:spcPts val="600"/>
                        </a:spcAft>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Calibri" panose="020F0502020204030204" pitchFamily="34" charset="0"/>
                          <a:cs typeface="Times New Roman" panose="02020603050405020304" pitchFamily="18" charset="0"/>
                        </a:rPr>
                        <a:t>Medium</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4729720"/>
                  </a:ext>
                </a:extLst>
              </a:tr>
              <a:tr h="546652">
                <a:tc>
                  <a:txBody>
                    <a:bodyPr/>
                    <a:lstStyle/>
                    <a:p>
                      <a:pPr marL="0" marR="0">
                        <a:lnSpc>
                          <a:spcPct val="100000"/>
                        </a:lnSpc>
                        <a:spcBef>
                          <a:spcPts val="600"/>
                        </a:spcBef>
                        <a:spcAft>
                          <a:spcPts val="600"/>
                        </a:spcAft>
                      </a:pPr>
                      <a:r>
                        <a:rPr lang="en-US" sz="2000" dirty="0">
                          <a:effectLst/>
                          <a:latin typeface="Arial" panose="020B0604020202020204" pitchFamily="34" charset="0"/>
                          <a:ea typeface="Calibri" panose="020F0502020204030204" pitchFamily="34" charset="0"/>
                          <a:cs typeface="Times New Roman" panose="02020603050405020304" pitchFamily="18" charset="0"/>
                        </a:rPr>
                        <a:t>PIR – NAS and Fees </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0000"/>
                        </a:lnSpc>
                        <a:spcBef>
                          <a:spcPts val="600"/>
                        </a:spcBef>
                        <a:spcAft>
                          <a:spcPts val="600"/>
                        </a:spcAft>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Calibri" panose="020F0502020204030204" pitchFamily="34" charset="0"/>
                          <a:cs typeface="Times New Roman" panose="02020603050405020304" pitchFamily="18" charset="0"/>
                        </a:rPr>
                        <a:t>High </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724198"/>
                  </a:ext>
                </a:extLst>
              </a:tr>
              <a:tr h="536713">
                <a:tc>
                  <a:txBody>
                    <a:bodyPr/>
                    <a:lstStyle/>
                    <a:p>
                      <a:pPr marL="0" marR="0">
                        <a:lnSpc>
                          <a:spcPct val="100000"/>
                        </a:lnSpc>
                        <a:spcBef>
                          <a:spcPts val="600"/>
                        </a:spcBef>
                        <a:spcAft>
                          <a:spcPts val="600"/>
                        </a:spcAft>
                      </a:pPr>
                      <a:r>
                        <a:rPr lang="en-US" sz="2000" dirty="0">
                          <a:effectLst/>
                          <a:latin typeface="Arial" panose="020B0604020202020204" pitchFamily="34" charset="0"/>
                          <a:ea typeface="Calibri" panose="020F0502020204030204" pitchFamily="34" charset="0"/>
                          <a:cs typeface="Times New Roman" panose="02020603050405020304" pitchFamily="18" charset="0"/>
                        </a:rPr>
                        <a:t>PIR – Definitions of PIE</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0000"/>
                        </a:lnSpc>
                        <a:spcBef>
                          <a:spcPts val="600"/>
                        </a:spcBef>
                        <a:spcAft>
                          <a:spcPts val="600"/>
                        </a:spcAft>
                      </a:pPr>
                      <a:r>
                        <a:rPr kumimoji="0" lang="en-US" sz="2000" b="0" i="0" u="none" strike="noStrike" kern="1200" cap="none" spc="0" normalizeH="0" baseline="0" noProof="0" dirty="0">
                          <a:ln>
                            <a:noFill/>
                          </a:ln>
                          <a:solidFill>
                            <a:srgbClr val="494949"/>
                          </a:solidFill>
                          <a:effectLst/>
                          <a:uLnTx/>
                          <a:uFillTx/>
                          <a:latin typeface="Arial" panose="020B0604020202020204" pitchFamily="34" charset="0"/>
                          <a:ea typeface="Calibri" panose="020F0502020204030204" pitchFamily="34" charset="0"/>
                          <a:cs typeface="Times New Roman" panose="02020603050405020304" pitchFamily="18" charset="0"/>
                        </a:rPr>
                        <a:t>Medium </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8166366"/>
                  </a:ext>
                </a:extLst>
              </a:tr>
            </a:tbl>
          </a:graphicData>
        </a:graphic>
      </p:graphicFrame>
      <p:pic>
        <p:nvPicPr>
          <p:cNvPr id="7" name="Picture 6" descr="Sea of white umbrellas with one blue one in the crowd">
            <a:extLst>
              <a:ext uri="{FF2B5EF4-FFF2-40B4-BE49-F238E27FC236}">
                <a16:creationId xmlns:a16="http://schemas.microsoft.com/office/drawing/2014/main" id="{8B86C918-999A-1DED-F1F9-BF48EF6A32E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0" y="0"/>
            <a:ext cx="3826566" cy="69673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F2EADEDD-4B93-8555-5593-0F96D78618B6}"/>
              </a:ext>
            </a:extLst>
          </p:cNvPr>
          <p:cNvSpPr/>
          <p:nvPr/>
        </p:nvSpPr>
        <p:spPr>
          <a:xfrm>
            <a:off x="4383155" y="24479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Ongoing</a:t>
            </a:r>
            <a:endParaRPr lang="en-US" b="1" dirty="0">
              <a:solidFill>
                <a:schemeClr val="bg1"/>
              </a:solidFill>
              <a:latin typeface="+mj-lt"/>
            </a:endParaRPr>
          </a:p>
        </p:txBody>
      </p:sp>
      <p:sp>
        <p:nvSpPr>
          <p:cNvPr id="6" name="Rectangle 5">
            <a:extLst>
              <a:ext uri="{FF2B5EF4-FFF2-40B4-BE49-F238E27FC236}">
                <a16:creationId xmlns:a16="http://schemas.microsoft.com/office/drawing/2014/main" id="{F890A7A2-D97B-FEC7-0DB1-AFCEDF33459E}"/>
              </a:ext>
            </a:extLst>
          </p:cNvPr>
          <p:cNvSpPr/>
          <p:nvPr/>
        </p:nvSpPr>
        <p:spPr>
          <a:xfrm>
            <a:off x="6804991" y="254736"/>
            <a:ext cx="2355573" cy="467139"/>
          </a:xfrm>
          <a:prstGeom prst="rect">
            <a:avLst/>
          </a:prstGeom>
          <a:solidFill>
            <a:srgbClr val="1F8EE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Pre-commitment</a:t>
            </a:r>
          </a:p>
        </p:txBody>
      </p:sp>
      <p:sp>
        <p:nvSpPr>
          <p:cNvPr id="8" name="Rectangle 7">
            <a:extLst>
              <a:ext uri="{FF2B5EF4-FFF2-40B4-BE49-F238E27FC236}">
                <a16:creationId xmlns:a16="http://schemas.microsoft.com/office/drawing/2014/main" id="{51A6F18E-928E-3FB3-17C6-F90B34A7576C}"/>
              </a:ext>
            </a:extLst>
          </p:cNvPr>
          <p:cNvSpPr/>
          <p:nvPr/>
        </p:nvSpPr>
        <p:spPr>
          <a:xfrm>
            <a:off x="9226827" y="25473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Potential</a:t>
            </a:r>
            <a:endParaRPr lang="en-US" b="1" dirty="0">
              <a:solidFill>
                <a:schemeClr val="bg1"/>
              </a:solidFill>
              <a:latin typeface="+mj-lt"/>
            </a:endParaRPr>
          </a:p>
        </p:txBody>
      </p:sp>
      <p:sp>
        <p:nvSpPr>
          <p:cNvPr id="9" name="Rectangle 8">
            <a:extLst>
              <a:ext uri="{FF2B5EF4-FFF2-40B4-BE49-F238E27FC236}">
                <a16:creationId xmlns:a16="http://schemas.microsoft.com/office/drawing/2014/main" id="{CE0CE77C-4494-97DA-5CF8-FDD42CCB0C19}"/>
              </a:ext>
            </a:extLst>
          </p:cNvPr>
          <p:cNvSpPr/>
          <p:nvPr/>
        </p:nvSpPr>
        <p:spPr>
          <a:xfrm>
            <a:off x="102549" y="38871"/>
            <a:ext cx="3621468" cy="3237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4400" b="1" dirty="0">
                <a:solidFill>
                  <a:srgbClr val="0070C0"/>
                </a:solidFill>
                <a:latin typeface="+mj-lt"/>
              </a:rPr>
              <a:t>Strategic Work Plan</a:t>
            </a:r>
          </a:p>
          <a:p>
            <a:r>
              <a:rPr lang="en-US" sz="2800" dirty="0">
                <a:solidFill>
                  <a:schemeClr val="accent4"/>
                </a:solidFill>
                <a:latin typeface="+mj-lt"/>
              </a:rPr>
              <a:t>Pre-committed work streams </a:t>
            </a:r>
          </a:p>
          <a:p>
            <a:r>
              <a:rPr lang="en-US" sz="2000" dirty="0">
                <a:solidFill>
                  <a:schemeClr val="accent4"/>
                </a:solidFill>
                <a:latin typeface="+mj-lt"/>
              </a:rPr>
              <a:t>(Table C Consultation paper)</a:t>
            </a:r>
          </a:p>
          <a:p>
            <a:endParaRPr lang="en-US" sz="4400" dirty="0">
              <a:solidFill>
                <a:srgbClr val="0070C0"/>
              </a:solidFill>
              <a:latin typeface="+mj-lt"/>
            </a:endParaRPr>
          </a:p>
        </p:txBody>
      </p:sp>
    </p:spTree>
    <p:extLst>
      <p:ext uri="{BB962C8B-B14F-4D97-AF65-F5344CB8AC3E}">
        <p14:creationId xmlns:p14="http://schemas.microsoft.com/office/powerpoint/2010/main" val="1695222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p:txBody>
          <a:bodyPr/>
          <a:lstStyle/>
          <a:p>
            <a:fld id="{A68F81FF-A8B7-8E49-9D5B-3CAD5ADFEE36}" type="slidenum">
              <a:rPr lang="en-US" smtClean="0"/>
              <a:t>24</a:t>
            </a:fld>
            <a:endParaRPr lang="en-US" dirty="0"/>
          </a:p>
        </p:txBody>
      </p:sp>
      <p:pic>
        <p:nvPicPr>
          <p:cNvPr id="7" name="Picture 6" descr="Sea of white umbrellas with one blue one in the crowd">
            <a:extLst>
              <a:ext uri="{FF2B5EF4-FFF2-40B4-BE49-F238E27FC236}">
                <a16:creationId xmlns:a16="http://schemas.microsoft.com/office/drawing/2014/main" id="{8B86C918-999A-1DED-F1F9-BF48EF6A32E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0" y="0"/>
            <a:ext cx="3826566" cy="69673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F2EADEDD-4B93-8555-5593-0F96D78618B6}"/>
              </a:ext>
            </a:extLst>
          </p:cNvPr>
          <p:cNvSpPr/>
          <p:nvPr/>
        </p:nvSpPr>
        <p:spPr>
          <a:xfrm>
            <a:off x="4383155" y="24479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Ongoing</a:t>
            </a:r>
          </a:p>
        </p:txBody>
      </p:sp>
      <p:sp>
        <p:nvSpPr>
          <p:cNvPr id="10" name="Rectangle 9">
            <a:extLst>
              <a:ext uri="{FF2B5EF4-FFF2-40B4-BE49-F238E27FC236}">
                <a16:creationId xmlns:a16="http://schemas.microsoft.com/office/drawing/2014/main" id="{724AACB4-61CA-A4BB-9D80-17FB6276EA01}"/>
              </a:ext>
            </a:extLst>
          </p:cNvPr>
          <p:cNvSpPr/>
          <p:nvPr/>
        </p:nvSpPr>
        <p:spPr>
          <a:xfrm>
            <a:off x="4446343" y="1189811"/>
            <a:ext cx="7136057" cy="208678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Supportive of pre-committed work streams</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Include details of timeline for projects and PIRs</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PIR and development of NAM critical</a:t>
            </a:r>
            <a:r>
              <a:rPr lang="en-US" sz="1600" dirty="0">
                <a:solidFill>
                  <a:schemeClr val="tx1"/>
                </a:solidFill>
                <a:latin typeface="+mj-lt"/>
                <a:cs typeface="Times New Roman" panose="02020603050405020304" pitchFamily="18" charset="0"/>
              </a:rPr>
              <a:t> to timely adoption of new and revised standards across jurisdictions</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Consider accelerating PIR for NAS and Fees, and Sustainability</a:t>
            </a:r>
            <a:endParaRPr lang="en-US" sz="1600" dirty="0">
              <a:solidFill>
                <a:schemeClr val="tx1"/>
              </a:solidFill>
              <a:effectLst/>
              <a:latin typeface="+mj-lt"/>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B8292DB3-B9AA-578D-1F58-2E356391F81D}"/>
              </a:ext>
            </a:extLst>
          </p:cNvPr>
          <p:cNvSpPr/>
          <p:nvPr/>
        </p:nvSpPr>
        <p:spPr>
          <a:xfrm>
            <a:off x="6804991" y="244796"/>
            <a:ext cx="2355573" cy="467139"/>
          </a:xfrm>
          <a:prstGeom prst="rect">
            <a:avLst/>
          </a:prstGeom>
          <a:solidFill>
            <a:srgbClr val="1F8EE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Pre-commitment</a:t>
            </a:r>
          </a:p>
        </p:txBody>
      </p:sp>
      <p:sp>
        <p:nvSpPr>
          <p:cNvPr id="13" name="Rectangle 12">
            <a:extLst>
              <a:ext uri="{FF2B5EF4-FFF2-40B4-BE49-F238E27FC236}">
                <a16:creationId xmlns:a16="http://schemas.microsoft.com/office/drawing/2014/main" id="{2F8FFF01-A02F-38B5-49EA-90127B8799AC}"/>
              </a:ext>
            </a:extLst>
          </p:cNvPr>
          <p:cNvSpPr/>
          <p:nvPr/>
        </p:nvSpPr>
        <p:spPr>
          <a:xfrm>
            <a:off x="9226827" y="25473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Potential</a:t>
            </a:r>
          </a:p>
        </p:txBody>
      </p:sp>
      <p:sp>
        <p:nvSpPr>
          <p:cNvPr id="5" name="Rectangle 4">
            <a:extLst>
              <a:ext uri="{FF2B5EF4-FFF2-40B4-BE49-F238E27FC236}">
                <a16:creationId xmlns:a16="http://schemas.microsoft.com/office/drawing/2014/main" id="{F3F8B6E0-54D6-05CC-5EBD-0DE4BA025749}"/>
              </a:ext>
            </a:extLst>
          </p:cNvPr>
          <p:cNvSpPr/>
          <p:nvPr/>
        </p:nvSpPr>
        <p:spPr>
          <a:xfrm>
            <a:off x="4383155" y="806785"/>
            <a:ext cx="7199245" cy="383026"/>
          </a:xfrm>
          <a:prstGeom prst="rect">
            <a:avLst/>
          </a:prstGeom>
          <a:solidFill>
            <a:srgbClr val="1F8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bg1"/>
                </a:solidFill>
                <a:latin typeface="+mj-lt"/>
              </a:rPr>
              <a:t>Monitoring Group Members</a:t>
            </a:r>
          </a:p>
        </p:txBody>
      </p:sp>
      <p:sp>
        <p:nvSpPr>
          <p:cNvPr id="6" name="Rectangle 5">
            <a:extLst>
              <a:ext uri="{FF2B5EF4-FFF2-40B4-BE49-F238E27FC236}">
                <a16:creationId xmlns:a16="http://schemas.microsoft.com/office/drawing/2014/main" id="{CF8857E7-CE85-5D56-F425-886258D4F1C6}"/>
              </a:ext>
            </a:extLst>
          </p:cNvPr>
          <p:cNvSpPr/>
          <p:nvPr/>
        </p:nvSpPr>
        <p:spPr>
          <a:xfrm>
            <a:off x="4446344" y="3361509"/>
            <a:ext cx="7199245" cy="383026"/>
          </a:xfrm>
          <a:prstGeom prst="rect">
            <a:avLst/>
          </a:prstGeom>
          <a:solidFill>
            <a:srgbClr val="1F8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bg1"/>
                </a:solidFill>
                <a:latin typeface="+mj-lt"/>
              </a:rPr>
              <a:t>Other Respondents</a:t>
            </a:r>
          </a:p>
        </p:txBody>
      </p:sp>
      <p:sp>
        <p:nvSpPr>
          <p:cNvPr id="8" name="Rectangle 7">
            <a:extLst>
              <a:ext uri="{FF2B5EF4-FFF2-40B4-BE49-F238E27FC236}">
                <a16:creationId xmlns:a16="http://schemas.microsoft.com/office/drawing/2014/main" id="{9EDDC66E-C0D1-FE53-2C0D-61CA2C995C10}"/>
              </a:ext>
            </a:extLst>
          </p:cNvPr>
          <p:cNvSpPr/>
          <p:nvPr/>
        </p:nvSpPr>
        <p:spPr>
          <a:xfrm>
            <a:off x="4446343" y="3799952"/>
            <a:ext cx="7199245" cy="27249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Generally supportive of pre-committed work streams with concerns regarding the impact on the rate and pace of change on the Code</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Prioritize PIR for restructured Code due to potential impact adoption </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Consider to accelerate PIR for NAS and Fees </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Consider running all PIRs simultaneously</a:t>
            </a:r>
          </a:p>
          <a:p>
            <a:pPr marL="288925" indent="-288925"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Consider including PIR for Technology </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Sufficient time to be provided between effective dates and PIR </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Longer transition periods to adopt revised standards</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Consider accelerate PIRs before taking on proposed work streams in Table B</a:t>
            </a:r>
          </a:p>
          <a:p>
            <a:pPr>
              <a:spcBef>
                <a:spcPts val="300"/>
              </a:spcBef>
              <a:spcAft>
                <a:spcPts val="300"/>
              </a:spcAft>
            </a:pPr>
            <a:endParaRPr lang="en-US" sz="1600" dirty="0">
              <a:solidFill>
                <a:schemeClr val="tx1"/>
              </a:solidFill>
              <a:latin typeface="+mj-lt"/>
              <a:ea typeface="Calibri" panose="020F0502020204030204" pitchFamily="34" charset="0"/>
              <a:cs typeface="Times New Roman" panose="02020603050405020304" pitchFamily="18" charset="0"/>
            </a:endParaRPr>
          </a:p>
          <a:p>
            <a:pPr marL="342900" indent="-342900">
              <a:spcBef>
                <a:spcPts val="300"/>
              </a:spcBef>
              <a:spcAft>
                <a:spcPts val="300"/>
              </a:spcAft>
              <a:buFont typeface="Courier New" panose="02070309020205020404" pitchFamily="49" charset="0"/>
              <a:buChar char="o"/>
            </a:pPr>
            <a:endParaRPr lang="en-US" sz="1600" dirty="0">
              <a:solidFill>
                <a:schemeClr val="tx1"/>
              </a:solidFill>
              <a:latin typeface="+mj-lt"/>
              <a:ea typeface="Calibri" panose="020F0502020204030204" pitchFamily="34" charset="0"/>
              <a:cs typeface="Times New Roman" panose="02020603050405020304" pitchFamily="18" charset="0"/>
            </a:endParaRPr>
          </a:p>
          <a:p>
            <a:pPr marL="742950" lvl="1" indent="-285750">
              <a:spcBef>
                <a:spcPts val="300"/>
              </a:spcBef>
              <a:spcAft>
                <a:spcPts val="300"/>
              </a:spcAft>
              <a:buFont typeface="Arial" panose="020B0604020202020204" pitchFamily="34" charset="0"/>
              <a:buChar char="•"/>
            </a:pPr>
            <a:endParaRPr lang="en-US" sz="1400" dirty="0">
              <a:solidFill>
                <a:schemeClr val="tx1"/>
              </a:solidFill>
              <a:latin typeface="+mj-lt"/>
            </a:endParaRPr>
          </a:p>
        </p:txBody>
      </p:sp>
      <p:sp>
        <p:nvSpPr>
          <p:cNvPr id="11" name="Rectangle 10">
            <a:extLst>
              <a:ext uri="{FF2B5EF4-FFF2-40B4-BE49-F238E27FC236}">
                <a16:creationId xmlns:a16="http://schemas.microsoft.com/office/drawing/2014/main" id="{9E0D3018-7E8F-6156-B941-684C5377328B}"/>
              </a:ext>
            </a:extLst>
          </p:cNvPr>
          <p:cNvSpPr/>
          <p:nvPr/>
        </p:nvSpPr>
        <p:spPr>
          <a:xfrm>
            <a:off x="102549" y="38871"/>
            <a:ext cx="3621468" cy="3237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4400" b="1" dirty="0">
                <a:solidFill>
                  <a:srgbClr val="0070C0"/>
                </a:solidFill>
                <a:latin typeface="+mj-lt"/>
              </a:rPr>
              <a:t>Strategic Work Plan</a:t>
            </a:r>
          </a:p>
          <a:p>
            <a:r>
              <a:rPr lang="en-US" sz="2800" dirty="0">
                <a:solidFill>
                  <a:schemeClr val="accent4"/>
                </a:solidFill>
                <a:latin typeface="+mj-lt"/>
              </a:rPr>
              <a:t>Pre-committed work streams </a:t>
            </a:r>
          </a:p>
          <a:p>
            <a:r>
              <a:rPr lang="en-US" sz="2000" dirty="0">
                <a:solidFill>
                  <a:schemeClr val="accent4"/>
                </a:solidFill>
                <a:latin typeface="+mj-lt"/>
              </a:rPr>
              <a:t>(Table C Consultation paper)</a:t>
            </a:r>
          </a:p>
          <a:p>
            <a:endParaRPr lang="en-US" sz="4400" dirty="0">
              <a:solidFill>
                <a:srgbClr val="0070C0"/>
              </a:solidFill>
              <a:latin typeface="+mj-lt"/>
            </a:endParaRPr>
          </a:p>
        </p:txBody>
      </p:sp>
    </p:spTree>
    <p:extLst>
      <p:ext uri="{BB962C8B-B14F-4D97-AF65-F5344CB8AC3E}">
        <p14:creationId xmlns:p14="http://schemas.microsoft.com/office/powerpoint/2010/main" val="37694980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C3862298-AF85-4572-BED3-52E573EBD4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03E485DD-0C12-45BC-A361-28152A03BB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64207" y="0"/>
            <a:ext cx="2472664" cy="6858000"/>
          </a:xfrm>
          <a:custGeom>
            <a:avLst/>
            <a:gdLst>
              <a:gd name="connsiteX0" fmla="*/ 1056708 w 2472664"/>
              <a:gd name="connsiteY0" fmla="*/ 0 h 6858000"/>
              <a:gd name="connsiteX1" fmla="*/ 2472664 w 2472664"/>
              <a:gd name="connsiteY1" fmla="*/ 0 h 6858000"/>
              <a:gd name="connsiteX2" fmla="*/ 2400427 w 2472664"/>
              <a:gd name="connsiteY2" fmla="*/ 75768 h 6858000"/>
              <a:gd name="connsiteX3" fmla="*/ 1104861 w 2472664"/>
              <a:gd name="connsiteY3" fmla="*/ 3429000 h 6858000"/>
              <a:gd name="connsiteX4" fmla="*/ 2400427 w 2472664"/>
              <a:gd name="connsiteY4" fmla="*/ 6782233 h 6858000"/>
              <a:gd name="connsiteX5" fmla="*/ 2472664 w 2472664"/>
              <a:gd name="connsiteY5" fmla="*/ 6858000 h 6858000"/>
              <a:gd name="connsiteX6" fmla="*/ 1056708 w 2472664"/>
              <a:gd name="connsiteY6" fmla="*/ 6858000 h 6858000"/>
              <a:gd name="connsiteX7" fmla="*/ 1040416 w 2472664"/>
              <a:gd name="connsiteY7" fmla="*/ 6835090 h 6858000"/>
              <a:gd name="connsiteX8" fmla="*/ 0 w 2472664"/>
              <a:gd name="connsiteY8" fmla="*/ 3429000 h 6858000"/>
              <a:gd name="connsiteX9" fmla="*/ 1040416 w 2472664"/>
              <a:gd name="connsiteY9" fmla="*/ 2291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2664" h="6858000">
                <a:moveTo>
                  <a:pt x="1056708" y="0"/>
                </a:moveTo>
                <a:lnTo>
                  <a:pt x="2472664" y="0"/>
                </a:lnTo>
                <a:lnTo>
                  <a:pt x="2400427" y="75768"/>
                </a:lnTo>
                <a:cubicBezTo>
                  <a:pt x="1595469" y="961418"/>
                  <a:pt x="1104861" y="2137915"/>
                  <a:pt x="1104861" y="3429000"/>
                </a:cubicBezTo>
                <a:cubicBezTo>
                  <a:pt x="1104861" y="4720086"/>
                  <a:pt x="1595469" y="5896583"/>
                  <a:pt x="2400427" y="6782233"/>
                </a:cubicBezTo>
                <a:lnTo>
                  <a:pt x="2472664" y="6858000"/>
                </a:lnTo>
                <a:lnTo>
                  <a:pt x="1056708" y="6858000"/>
                </a:lnTo>
                <a:lnTo>
                  <a:pt x="1040416" y="6835090"/>
                </a:lnTo>
                <a:cubicBezTo>
                  <a:pt x="383551" y="5862802"/>
                  <a:pt x="0" y="4690693"/>
                  <a:pt x="0" y="3429000"/>
                </a:cubicBezTo>
                <a:cubicBezTo>
                  <a:pt x="0" y="2167308"/>
                  <a:pt x="383551" y="995199"/>
                  <a:pt x="1040416" y="22911"/>
                </a:cubicBezTo>
                <a:close/>
              </a:path>
            </a:pathLst>
          </a:custGeom>
          <a:solidFill>
            <a:schemeClr val="tx1">
              <a:lumMod val="50000"/>
              <a:lumOff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6D6B998F-CA62-4EE6-B7E7-046377D4F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03038" y="1992863"/>
            <a:ext cx="1488962" cy="2872274"/>
          </a:xfrm>
          <a:custGeom>
            <a:avLst/>
            <a:gdLst>
              <a:gd name="connsiteX0" fmla="*/ 1436137 w 1488962"/>
              <a:gd name="connsiteY0" fmla="*/ 0 h 2872274"/>
              <a:gd name="connsiteX1" fmla="*/ 1488962 w 1488962"/>
              <a:gd name="connsiteY1" fmla="*/ 2668 h 2872274"/>
              <a:gd name="connsiteX2" fmla="*/ 1488962 w 1488962"/>
              <a:gd name="connsiteY2" fmla="*/ 2869607 h 2872274"/>
              <a:gd name="connsiteX3" fmla="*/ 1436137 w 1488962"/>
              <a:gd name="connsiteY3" fmla="*/ 2872274 h 2872274"/>
              <a:gd name="connsiteX4" fmla="*/ 0 w 1488962"/>
              <a:gd name="connsiteY4" fmla="*/ 1436137 h 2872274"/>
              <a:gd name="connsiteX5" fmla="*/ 1436137 w 1488962"/>
              <a:gd name="connsiteY5" fmla="*/ 0 h 287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8962" h="2872274">
                <a:moveTo>
                  <a:pt x="1436137" y="0"/>
                </a:moveTo>
                <a:lnTo>
                  <a:pt x="1488962" y="2668"/>
                </a:lnTo>
                <a:lnTo>
                  <a:pt x="1488962" y="2869607"/>
                </a:lnTo>
                <a:lnTo>
                  <a:pt x="1436137" y="2872274"/>
                </a:lnTo>
                <a:cubicBezTo>
                  <a:pt x="642980" y="2872274"/>
                  <a:pt x="0" y="2229294"/>
                  <a:pt x="0" y="1436137"/>
                </a:cubicBezTo>
                <a:cubicBezTo>
                  <a:pt x="0" y="642980"/>
                  <a:pt x="642980" y="0"/>
                  <a:pt x="1436137" y="0"/>
                </a:cubicBez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19C27C5E-9AE9-ACE2-C2DB-62ED78B8BAE8}"/>
              </a:ext>
            </a:extLst>
          </p:cNvPr>
          <p:cNvSpPr>
            <a:spLocks noGrp="1"/>
          </p:cNvSpPr>
          <p:nvPr>
            <p:ph type="sldNum" sz="quarter" idx="12"/>
          </p:nvPr>
        </p:nvSpPr>
        <p:spPr>
          <a:xfrm>
            <a:off x="8267485" y="5018406"/>
            <a:ext cx="1544567" cy="205585"/>
          </a:xfrm>
        </p:spPr>
        <p:txBody>
          <a:bodyPr/>
          <a:lstStyle/>
          <a:p>
            <a:pPr defTabSz="512064">
              <a:spcAft>
                <a:spcPts val="600"/>
              </a:spcAft>
            </a:pPr>
            <a:fld id="{A68F81FF-A8B7-8E49-9D5B-3CAD5ADFEE36}" type="slidenum">
              <a:rPr lang="en-US" sz="672" kern="1200" smtClean="0">
                <a:solidFill>
                  <a:srgbClr val="838383"/>
                </a:solidFill>
                <a:latin typeface="Product Sans Thin" panose="020B0203030502040203" pitchFamily="34" charset="0"/>
                <a:ea typeface="+mn-ea"/>
                <a:cs typeface="+mn-cs"/>
              </a:rPr>
              <a:pPr defTabSz="512064">
                <a:spcAft>
                  <a:spcPts val="600"/>
                </a:spcAft>
              </a:pPr>
              <a:t>25</a:t>
            </a:fld>
            <a:endParaRPr lang="en-US"/>
          </a:p>
        </p:txBody>
      </p:sp>
      <p:sp>
        <p:nvSpPr>
          <p:cNvPr id="7" name="Rectangle 6">
            <a:extLst>
              <a:ext uri="{FF2B5EF4-FFF2-40B4-BE49-F238E27FC236}">
                <a16:creationId xmlns:a16="http://schemas.microsoft.com/office/drawing/2014/main" id="{811B0CEA-382F-8C68-A6AB-363F48EFFBDE}"/>
              </a:ext>
            </a:extLst>
          </p:cNvPr>
          <p:cNvSpPr/>
          <p:nvPr/>
        </p:nvSpPr>
        <p:spPr>
          <a:xfrm>
            <a:off x="3688751" y="1005657"/>
            <a:ext cx="6994433" cy="54356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gn="just" defTabSz="512064">
              <a:spcBef>
                <a:spcPts val="168"/>
              </a:spcBef>
              <a:buFont typeface="Arial" panose="020B0604020202020204" pitchFamily="34" charset="0"/>
              <a:buChar char="•"/>
            </a:pPr>
            <a:r>
              <a:rPr lang="en-US" sz="1600" kern="1200" dirty="0">
                <a:solidFill>
                  <a:schemeClr val="tx1"/>
                </a:solidFill>
                <a:latin typeface="+mj-lt"/>
                <a:ea typeface="+mn-ea"/>
                <a:cs typeface="Times New Roman" panose="02020603050405020304" pitchFamily="18" charset="0"/>
              </a:rPr>
              <a:t>All pre-committed work streams to be included in the SWP</a:t>
            </a:r>
          </a:p>
          <a:p>
            <a:pPr marL="285750" indent="-285750" algn="just" defTabSz="512064">
              <a:spcBef>
                <a:spcPts val="168"/>
              </a:spcBef>
              <a:buFont typeface="Arial" panose="020B0604020202020204" pitchFamily="34" charset="0"/>
              <a:buChar char="•"/>
            </a:pPr>
            <a:r>
              <a:rPr lang="en-US" sz="1600" kern="1200" dirty="0">
                <a:solidFill>
                  <a:schemeClr val="tx1"/>
                </a:solidFill>
                <a:latin typeface="+mj-lt"/>
                <a:ea typeface="+mn-ea"/>
                <a:cs typeface="Times New Roman" panose="02020603050405020304" pitchFamily="18" charset="0"/>
              </a:rPr>
              <a:t>Priorities of PIR to be considered in Q4 2024 when SWP is updated</a:t>
            </a:r>
          </a:p>
          <a:p>
            <a:pPr marL="285750" indent="-285750" algn="just" defTabSz="512064">
              <a:spcBef>
                <a:spcPts val="168"/>
              </a:spcBef>
              <a:buFont typeface="Arial" panose="020B0604020202020204" pitchFamily="34" charset="0"/>
              <a:buChar char="•"/>
            </a:pPr>
            <a:r>
              <a:rPr lang="en-US" sz="1600" u="sng" kern="1200" dirty="0">
                <a:solidFill>
                  <a:schemeClr val="tx1"/>
                </a:solidFill>
                <a:latin typeface="+mj-lt"/>
                <a:ea typeface="+mn-ea"/>
                <a:cs typeface="Times New Roman" panose="02020603050405020304" pitchFamily="18" charset="0"/>
              </a:rPr>
              <a:t>Not accelerate PIR for</a:t>
            </a:r>
          </a:p>
          <a:p>
            <a:pPr marL="628650" lvl="1" indent="-342900" algn="just" defTabSz="512064">
              <a:spcBef>
                <a:spcPts val="168"/>
              </a:spcBef>
              <a:buFont typeface="Wingdings" panose="05000000000000000000" pitchFamily="2" charset="2"/>
              <a:buChar char="v"/>
            </a:pPr>
            <a:r>
              <a:rPr lang="en-US" sz="1600" kern="1200" dirty="0">
                <a:solidFill>
                  <a:schemeClr val="tx1"/>
                </a:solidFill>
                <a:latin typeface="+mj-lt"/>
                <a:ea typeface="+mn-ea"/>
                <a:cs typeface="Times New Roman" panose="02020603050405020304" pitchFamily="18" charset="0"/>
              </a:rPr>
              <a:t>Sustainability, however, will continue to monitor and assess the need </a:t>
            </a:r>
            <a:r>
              <a:rPr lang="en-US" sz="1600" dirty="0">
                <a:solidFill>
                  <a:schemeClr val="tx1"/>
                </a:solidFill>
                <a:latin typeface="+mj-lt"/>
                <a:cs typeface="Times New Roman" panose="02020603050405020304" pitchFamily="18" charset="0"/>
              </a:rPr>
              <a:t>to address other sustainability-related matters outside the scope of the project</a:t>
            </a:r>
          </a:p>
          <a:p>
            <a:pPr marL="628650" lvl="1" indent="-342900" algn="just" defTabSz="512064">
              <a:spcBef>
                <a:spcPts val="168"/>
              </a:spcBef>
              <a:buFont typeface="Wingdings" panose="05000000000000000000" pitchFamily="2" charset="2"/>
              <a:buChar char="v"/>
            </a:pPr>
            <a:r>
              <a:rPr lang="en-US" sz="1600" kern="1200" dirty="0">
                <a:solidFill>
                  <a:schemeClr val="tx1"/>
                </a:solidFill>
                <a:latin typeface="+mj-lt"/>
                <a:ea typeface="+mn-ea"/>
                <a:cs typeface="Times New Roman" panose="02020603050405020304" pitchFamily="18" charset="0"/>
              </a:rPr>
              <a:t>NAS and Fees to allow sufficient time for implementation</a:t>
            </a:r>
          </a:p>
          <a:p>
            <a:pPr marL="628650" lvl="1" indent="-342900" algn="just" defTabSz="512064">
              <a:spcBef>
                <a:spcPts val="168"/>
              </a:spcBef>
              <a:buFont typeface="Wingdings" panose="05000000000000000000" pitchFamily="2" charset="2"/>
              <a:buChar char="v"/>
            </a:pPr>
            <a:r>
              <a:rPr lang="en-US" sz="1600" kern="1200" dirty="0">
                <a:solidFill>
                  <a:schemeClr val="tx1"/>
                </a:solidFill>
                <a:latin typeface="+mj-lt"/>
                <a:ea typeface="+mn-ea"/>
                <a:cs typeface="Times New Roman" panose="02020603050405020304" pitchFamily="18" charset="0"/>
              </a:rPr>
              <a:t>Technology given revisions will only become effective December 2024 </a:t>
            </a:r>
            <a:endParaRPr lang="en-US" sz="1600" dirty="0">
              <a:solidFill>
                <a:schemeClr val="tx1"/>
              </a:solidFill>
              <a:latin typeface="+mj-lt"/>
              <a:cs typeface="Times New Roman" panose="02020603050405020304" pitchFamily="18" charset="0"/>
            </a:endParaRP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PC acknowledge </a:t>
            </a:r>
            <a:r>
              <a:rPr lang="en-US" sz="1600" dirty="0">
                <a:solidFill>
                  <a:schemeClr val="tx1"/>
                </a:solidFill>
                <a:latin typeface="+mj-lt"/>
                <a:cs typeface="Times New Roman" panose="02020603050405020304" pitchFamily="18" charset="0"/>
              </a:rPr>
              <a:t>concerns about volume and pace of change of the IIS, IESBA has committed to take steps to</a:t>
            </a:r>
            <a:r>
              <a:rPr lang="en-US" sz="1600" dirty="0">
                <a:solidFill>
                  <a:schemeClr val="tx1"/>
                </a:solidFill>
                <a:latin typeface="+mj-lt"/>
                <a:ea typeface="Calibri" panose="020F0502020204030204" pitchFamily="34" charset="0"/>
                <a:cs typeface="Times New Roman" panose="02020603050405020304" pitchFamily="18" charset="0"/>
              </a:rPr>
              <a:t>:</a:t>
            </a:r>
          </a:p>
          <a:p>
            <a:pPr marL="628650" lvl="1" indent="-342900" algn="just">
              <a:spcBef>
                <a:spcPts val="300"/>
              </a:spcBef>
              <a:buFont typeface="Wingdings" panose="05000000000000000000" pitchFamily="2" charset="2"/>
              <a:buChar char="v"/>
            </a:pPr>
            <a:r>
              <a:rPr lang="en-US" sz="1600" dirty="0">
                <a:solidFill>
                  <a:schemeClr val="tx1"/>
                </a:solidFill>
                <a:latin typeface="+mj-lt"/>
                <a:ea typeface="Calibri" panose="020F0502020204030204" pitchFamily="34" charset="0"/>
                <a:cs typeface="Times New Roman" panose="02020603050405020304" pitchFamily="18" charset="0"/>
              </a:rPr>
              <a:t>Take a balanced approach to future work plan (mixture of work streams of different priority and complexity)</a:t>
            </a:r>
          </a:p>
          <a:p>
            <a:pPr marL="628650" lvl="1" indent="-342900" algn="just">
              <a:spcBef>
                <a:spcPts val="300"/>
              </a:spcBef>
              <a:buFont typeface="Wingdings" panose="05000000000000000000" pitchFamily="2" charset="2"/>
              <a:buChar char="v"/>
            </a:pPr>
            <a:r>
              <a:rPr lang="en-US" sz="1600" dirty="0">
                <a:solidFill>
                  <a:schemeClr val="tx1"/>
                </a:solidFill>
                <a:latin typeface="+mj-lt"/>
                <a:ea typeface="Calibri" panose="020F0502020204030204" pitchFamily="34" charset="0"/>
                <a:cs typeface="Times New Roman" panose="02020603050405020304" pitchFamily="18" charset="0"/>
              </a:rPr>
              <a:t>Longer comment periods on ED and extended effective dates as appropriate</a:t>
            </a:r>
          </a:p>
          <a:p>
            <a:pPr marL="628650" lvl="1" indent="-342900" algn="just">
              <a:spcBef>
                <a:spcPts val="300"/>
              </a:spcBef>
              <a:buFont typeface="Wingdings" panose="05000000000000000000" pitchFamily="2" charset="2"/>
              <a:buChar char="v"/>
            </a:pPr>
            <a:r>
              <a:rPr lang="en-US" sz="1600" dirty="0">
                <a:solidFill>
                  <a:schemeClr val="tx1"/>
                </a:solidFill>
                <a:latin typeface="+mj-lt"/>
                <a:ea typeface="Calibri" panose="020F0502020204030204" pitchFamily="34" charset="0"/>
                <a:cs typeface="Times New Roman" panose="02020603050405020304" pitchFamily="18" charset="0"/>
              </a:rPr>
              <a:t>Pursue earlier engagement with stakeholders to identify specific implementation issues</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Current standard-setting process already allow for accelerated timeline as needed</a:t>
            </a:r>
          </a:p>
          <a:p>
            <a:pPr marL="285750" indent="-28575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will continue to develop NAM to support adoption and effective implementation</a:t>
            </a:r>
            <a:endParaRPr lang="en-US" sz="1600" dirty="0">
              <a:solidFill>
                <a:schemeClr val="tx1"/>
              </a:solidFill>
              <a:latin typeface="+mj-lt"/>
            </a:endParaRPr>
          </a:p>
          <a:p>
            <a:pPr marL="256032" lvl="1" algn="just" defTabSz="512064">
              <a:spcBef>
                <a:spcPts val="168"/>
              </a:spcBef>
            </a:pPr>
            <a:endParaRPr lang="en-US" sz="1400" kern="1200" dirty="0">
              <a:solidFill>
                <a:schemeClr val="tx1"/>
              </a:solidFill>
              <a:latin typeface="+mj-lt"/>
              <a:ea typeface="+mn-ea"/>
              <a:cs typeface="Times New Roman" panose="02020603050405020304" pitchFamily="18" charset="0"/>
            </a:endParaRPr>
          </a:p>
        </p:txBody>
      </p:sp>
      <p:sp>
        <p:nvSpPr>
          <p:cNvPr id="10" name="Rectangle 9">
            <a:extLst>
              <a:ext uri="{FF2B5EF4-FFF2-40B4-BE49-F238E27FC236}">
                <a16:creationId xmlns:a16="http://schemas.microsoft.com/office/drawing/2014/main" id="{AED22967-5DE1-068C-63BE-53F6EA99C462}"/>
              </a:ext>
            </a:extLst>
          </p:cNvPr>
          <p:cNvSpPr/>
          <p:nvPr/>
        </p:nvSpPr>
        <p:spPr>
          <a:xfrm>
            <a:off x="3757420" y="302004"/>
            <a:ext cx="7305216" cy="592229"/>
          </a:xfrm>
          <a:prstGeom prst="rect">
            <a:avLst/>
          </a:prstGeom>
          <a:solidFill>
            <a:srgbClr val="1F8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chemeClr val="bg1"/>
                </a:solidFill>
                <a:latin typeface="+mj-lt"/>
              </a:rPr>
              <a:t>PC Views and Proposals</a:t>
            </a:r>
          </a:p>
        </p:txBody>
      </p:sp>
      <p:sp>
        <p:nvSpPr>
          <p:cNvPr id="4" name="TextBox 3">
            <a:extLst>
              <a:ext uri="{FF2B5EF4-FFF2-40B4-BE49-F238E27FC236}">
                <a16:creationId xmlns:a16="http://schemas.microsoft.com/office/drawing/2014/main" id="{D3D9CF53-A4C4-49D2-7399-7C2EECE20C39}"/>
              </a:ext>
            </a:extLst>
          </p:cNvPr>
          <p:cNvSpPr txBox="1"/>
          <p:nvPr/>
        </p:nvSpPr>
        <p:spPr>
          <a:xfrm>
            <a:off x="114300" y="302004"/>
            <a:ext cx="3419060" cy="2031325"/>
          </a:xfrm>
          <a:prstGeom prst="rect">
            <a:avLst/>
          </a:prstGeom>
          <a:solidFill>
            <a:schemeClr val="accent6">
              <a:lumMod val="75000"/>
            </a:schemeClr>
          </a:solidFill>
        </p:spPr>
        <p:txBody>
          <a:bodyPr wrap="square">
            <a:spAutoFit/>
          </a:bodyPr>
          <a:lstStyle/>
          <a:p>
            <a:r>
              <a:rPr lang="en-US" sz="3600" b="1" dirty="0">
                <a:solidFill>
                  <a:schemeClr val="bg1"/>
                </a:solidFill>
                <a:latin typeface="+mj-lt"/>
              </a:rPr>
              <a:t>Strategic Work Plan</a:t>
            </a:r>
          </a:p>
          <a:p>
            <a:endParaRPr lang="en-US" sz="1800" b="1" dirty="0">
              <a:solidFill>
                <a:schemeClr val="bg1"/>
              </a:solidFill>
              <a:latin typeface="+mj-lt"/>
            </a:endParaRPr>
          </a:p>
          <a:p>
            <a:r>
              <a:rPr lang="en-US" sz="1800" b="1" dirty="0">
                <a:solidFill>
                  <a:schemeClr val="accent1">
                    <a:lumMod val="40000"/>
                    <a:lumOff val="60000"/>
                  </a:schemeClr>
                </a:solidFill>
                <a:latin typeface="+mj-lt"/>
              </a:rPr>
              <a:t>Pre-committed work streams </a:t>
            </a:r>
          </a:p>
          <a:p>
            <a:r>
              <a:rPr lang="en-US" b="1" dirty="0">
                <a:solidFill>
                  <a:schemeClr val="accent1">
                    <a:lumMod val="40000"/>
                    <a:lumOff val="60000"/>
                  </a:schemeClr>
                </a:solidFill>
                <a:latin typeface="+mj-lt"/>
              </a:rPr>
              <a:t>(Table C Consultation paper)</a:t>
            </a:r>
            <a:endParaRPr lang="en-US" b="1" dirty="0">
              <a:solidFill>
                <a:schemeClr val="accent1">
                  <a:lumMod val="40000"/>
                  <a:lumOff val="60000"/>
                </a:schemeClr>
              </a:solidFill>
            </a:endParaRPr>
          </a:p>
        </p:txBody>
      </p:sp>
    </p:spTree>
    <p:extLst>
      <p:ext uri="{BB962C8B-B14F-4D97-AF65-F5344CB8AC3E}">
        <p14:creationId xmlns:p14="http://schemas.microsoft.com/office/powerpoint/2010/main" val="25929483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B089790-F4B6-46A7-BB28-7B74A9A9EF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descr="Person with idea concept">
            <a:extLst>
              <a:ext uri="{FF2B5EF4-FFF2-40B4-BE49-F238E27FC236}">
                <a16:creationId xmlns:a16="http://schemas.microsoft.com/office/drawing/2014/main" id="{7557611D-F018-37CE-5161-E9E94350EC15}"/>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p:blipFill>
        <p:spPr>
          <a:xfrm>
            <a:off x="-1" y="1"/>
            <a:ext cx="12192000" cy="6068290"/>
          </a:xfrm>
          <a:prstGeom prst="rect">
            <a:avLst/>
          </a:prstGeom>
        </p:spPr>
      </p:pic>
      <p:grpSp>
        <p:nvGrpSpPr>
          <p:cNvPr id="13" name="Group 12">
            <a:extLst>
              <a:ext uri="{FF2B5EF4-FFF2-40B4-BE49-F238E27FC236}">
                <a16:creationId xmlns:a16="http://schemas.microsoft.com/office/drawing/2014/main" id="{9DE3F54D-33BC-4382-A2AB-5E002F0F11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5029199"/>
            <a:ext cx="12228128" cy="1828800"/>
            <a:chOff x="-305" y="2987478"/>
            <a:chExt cx="12188952" cy="1828800"/>
          </a:xfrm>
        </p:grpSpPr>
        <p:sp>
          <p:nvSpPr>
            <p:cNvPr id="14" name="Freeform: Shape 13">
              <a:extLst>
                <a:ext uri="{FF2B5EF4-FFF2-40B4-BE49-F238E27FC236}">
                  <a16:creationId xmlns:a16="http://schemas.microsoft.com/office/drawing/2014/main" id="{6798451A-4EC8-4869-8DFB-BCE4E00BE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60ECD12F-47FF-48FE-A827-069775A8AD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48928757-970C-4B99-9F9C-0C07E4A945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useBgFill="1">
          <p:nvSpPr>
            <p:cNvPr id="17" name="Freeform: Shape 16">
              <a:extLst>
                <a:ext uri="{FF2B5EF4-FFF2-40B4-BE49-F238E27FC236}">
                  <a16:creationId xmlns:a16="http://schemas.microsoft.com/office/drawing/2014/main" id="{1213505B-6136-49EC-951C-1FDA2A6C5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grpSp>
      <p:sp>
        <p:nvSpPr>
          <p:cNvPr id="3" name="Slide Number Placeholder 2">
            <a:extLst>
              <a:ext uri="{FF2B5EF4-FFF2-40B4-BE49-F238E27FC236}">
                <a16:creationId xmlns:a16="http://schemas.microsoft.com/office/drawing/2014/main" id="{8478FD78-F68C-33E0-8D30-B5E704741BD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A68F81FF-A8B7-8E49-9D5B-3CAD5ADFEE36}" type="slidenum">
              <a:rPr lang="en-US">
                <a:solidFill>
                  <a:srgbClr val="898989"/>
                </a:solidFill>
                <a:latin typeface="+mn-lt"/>
              </a:rPr>
              <a:pPr>
                <a:spcAft>
                  <a:spcPts val="600"/>
                </a:spcAft>
              </a:pPr>
              <a:t>26</a:t>
            </a:fld>
            <a:endParaRPr lang="en-US">
              <a:solidFill>
                <a:srgbClr val="898989"/>
              </a:solidFill>
              <a:latin typeface="+mn-lt"/>
            </a:endParaRPr>
          </a:p>
        </p:txBody>
      </p:sp>
      <p:sp>
        <p:nvSpPr>
          <p:cNvPr id="4" name="Rectangle 3">
            <a:extLst>
              <a:ext uri="{FF2B5EF4-FFF2-40B4-BE49-F238E27FC236}">
                <a16:creationId xmlns:a16="http://schemas.microsoft.com/office/drawing/2014/main" id="{74402893-C3FB-5563-6ACE-81A10BE0C1D4}"/>
              </a:ext>
            </a:extLst>
          </p:cNvPr>
          <p:cNvSpPr/>
          <p:nvPr/>
        </p:nvSpPr>
        <p:spPr>
          <a:xfrm>
            <a:off x="465614" y="326922"/>
            <a:ext cx="11008991" cy="1847111"/>
          </a:xfrm>
          <a:prstGeom prst="rect">
            <a:avLst/>
          </a:prstGeom>
          <a:solidFill>
            <a:schemeClr val="accent6">
              <a:lumMod val="50000"/>
              <a:alpha val="69804"/>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300"/>
              </a:spcAft>
            </a:pPr>
            <a:r>
              <a:rPr lang="en-US" sz="2800" dirty="0">
                <a:solidFill>
                  <a:schemeClr val="bg1"/>
                </a:solidFill>
                <a:latin typeface="+mj-lt"/>
              </a:rPr>
              <a:t>CAG Representatives are asked to share views on respondents’ significant comments and PC’s responses on:</a:t>
            </a:r>
          </a:p>
          <a:p>
            <a:pPr marL="914400" lvl="1" indent="-457200">
              <a:spcAft>
                <a:spcPts val="300"/>
              </a:spcAft>
              <a:buFont typeface="Arial" panose="020B0604020202020204" pitchFamily="34" charset="0"/>
              <a:buChar char="•"/>
            </a:pPr>
            <a:r>
              <a:rPr lang="en-US" sz="2800" dirty="0">
                <a:solidFill>
                  <a:schemeClr val="bg1"/>
                </a:solidFill>
                <a:latin typeface="+mj-lt"/>
              </a:rPr>
              <a:t>Ongoing and pre-committed work streams for 2024-2027</a:t>
            </a:r>
          </a:p>
        </p:txBody>
      </p:sp>
    </p:spTree>
    <p:extLst>
      <p:ext uri="{BB962C8B-B14F-4D97-AF65-F5344CB8AC3E}">
        <p14:creationId xmlns:p14="http://schemas.microsoft.com/office/powerpoint/2010/main" val="39846364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p:txBody>
          <a:bodyPr/>
          <a:lstStyle/>
          <a:p>
            <a:fld id="{A68F81FF-A8B7-8E49-9D5B-3CAD5ADFEE36}" type="slidenum">
              <a:rPr lang="en-US" smtClean="0"/>
              <a:t>27</a:t>
            </a:fld>
            <a:endParaRPr lang="en-US" dirty="0"/>
          </a:p>
        </p:txBody>
      </p:sp>
      <p:graphicFrame>
        <p:nvGraphicFramePr>
          <p:cNvPr id="4" name="Table 3">
            <a:extLst>
              <a:ext uri="{FF2B5EF4-FFF2-40B4-BE49-F238E27FC236}">
                <a16:creationId xmlns:a16="http://schemas.microsoft.com/office/drawing/2014/main" id="{39514731-89BF-8498-FC7D-1CBF3225B41E}"/>
              </a:ext>
            </a:extLst>
          </p:cNvPr>
          <p:cNvGraphicFramePr>
            <a:graphicFrameLocks noGrp="1"/>
          </p:cNvGraphicFramePr>
          <p:nvPr>
            <p:extLst>
              <p:ext uri="{D42A27DB-BD31-4B8C-83A1-F6EECF244321}">
                <p14:modId xmlns:p14="http://schemas.microsoft.com/office/powerpoint/2010/main" val="2105205152"/>
              </p:ext>
            </p:extLst>
          </p:nvPr>
        </p:nvGraphicFramePr>
        <p:xfrm>
          <a:off x="4383155" y="1393170"/>
          <a:ext cx="7199246" cy="4450080"/>
        </p:xfrm>
        <a:graphic>
          <a:graphicData uri="http://schemas.openxmlformats.org/drawingml/2006/table">
            <a:tbl>
              <a:tblPr firstRow="1" firstCol="1" bandRow="1"/>
              <a:tblGrid>
                <a:gridCol w="4811645">
                  <a:extLst>
                    <a:ext uri="{9D8B030D-6E8A-4147-A177-3AD203B41FA5}">
                      <a16:colId xmlns:a16="http://schemas.microsoft.com/office/drawing/2014/main" val="1124019687"/>
                    </a:ext>
                  </a:extLst>
                </a:gridCol>
                <a:gridCol w="2387601">
                  <a:extLst>
                    <a:ext uri="{9D8B030D-6E8A-4147-A177-3AD203B41FA5}">
                      <a16:colId xmlns:a16="http://schemas.microsoft.com/office/drawing/2014/main" val="940755016"/>
                    </a:ext>
                  </a:extLst>
                </a:gridCol>
              </a:tblGrid>
              <a:tr h="536713">
                <a:tc>
                  <a:txBody>
                    <a:bodyPr/>
                    <a:lstStyle/>
                    <a:p>
                      <a:pPr marL="0" marR="0">
                        <a:lnSpc>
                          <a:spcPct val="100000"/>
                        </a:lnSpc>
                        <a:spcBef>
                          <a:spcPts val="600"/>
                        </a:spcBef>
                        <a:spcAft>
                          <a:spcPts val="600"/>
                        </a:spcAft>
                      </a:pPr>
                      <a:r>
                        <a:rPr lang="en-US" sz="2400" b="1" dirty="0">
                          <a:solidFill>
                            <a:srgbClr val="FFFFFF"/>
                          </a:solidFill>
                          <a:effectLst/>
                          <a:latin typeface="+mj-lt"/>
                          <a:ea typeface="Times New Roman" panose="02020603050405020304" pitchFamily="18" charset="0"/>
                          <a:cs typeface="Times New Roman" panose="02020603050405020304" pitchFamily="18" charset="0"/>
                        </a:rPr>
                        <a:t>Potential Work Streams Under Consideration</a:t>
                      </a:r>
                      <a:endParaRPr lang="en-US" sz="2400" b="1" dirty="0">
                        <a:effectLst/>
                        <a:latin typeface="+mj-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marL="0" marR="0">
                        <a:lnSpc>
                          <a:spcPct val="100000"/>
                        </a:lnSpc>
                        <a:spcBef>
                          <a:spcPts val="600"/>
                        </a:spcBef>
                        <a:spcAft>
                          <a:spcPts val="600"/>
                        </a:spcAft>
                      </a:pPr>
                      <a:r>
                        <a:rPr lang="en-US" sz="2400" b="1" dirty="0">
                          <a:solidFill>
                            <a:schemeClr val="bg1"/>
                          </a:solidFill>
                          <a:effectLst/>
                          <a:latin typeface="+mj-lt"/>
                          <a:ea typeface="Times New Roman" panose="02020603050405020304" pitchFamily="18" charset="0"/>
                          <a:cs typeface="Times New Roman" panose="02020603050405020304" pitchFamily="18" charset="0"/>
                        </a:rPr>
                        <a:t>Anticipated Demand on Resources</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2338166366"/>
                  </a:ext>
                </a:extLst>
              </a:tr>
              <a:tr h="548640">
                <a:tc>
                  <a:txBody>
                    <a:bodyPr/>
                    <a:lstStyle/>
                    <a:p>
                      <a:pPr marL="0" marR="0" algn="l">
                        <a:lnSpc>
                          <a:spcPct val="100000"/>
                        </a:lnSpc>
                        <a:spcBef>
                          <a:spcPts val="600"/>
                        </a:spcBef>
                        <a:spcAft>
                          <a:spcPts val="600"/>
                        </a:spcAft>
                      </a:pPr>
                      <a:r>
                        <a:rPr lang="en-US" sz="2000" dirty="0">
                          <a:effectLst/>
                          <a:latin typeface="+mj-lt"/>
                          <a:ea typeface="Calibri" panose="020F0502020204030204" pitchFamily="34" charset="0"/>
                          <a:cs typeface="Times New Roman" panose="02020603050405020304" pitchFamily="18" charset="0"/>
                        </a:rPr>
                        <a:t>Role of CFOs and Other Senior PAIBs </a:t>
                      </a:r>
                      <a:endParaRPr lang="en-US" sz="2000" dirty="0">
                        <a:effectLst/>
                        <a:latin typeface="+mj-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600"/>
                        </a:spcBef>
                        <a:spcAft>
                          <a:spcPts val="600"/>
                        </a:spcAft>
                      </a:pPr>
                      <a:r>
                        <a:rPr lang="en-US" sz="2000" dirty="0">
                          <a:effectLst/>
                          <a:latin typeface="+mj-lt"/>
                          <a:ea typeface="Times New Roman" panose="02020603050405020304" pitchFamily="18" charset="0"/>
                          <a:cs typeface="Times New Roman" panose="02020603050405020304" pitchFamily="18" charset="0"/>
                        </a:rPr>
                        <a:t>High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8290784"/>
                  </a:ext>
                </a:extLst>
              </a:tr>
              <a:tr h="548640">
                <a:tc>
                  <a:txBody>
                    <a:bodyPr/>
                    <a:lstStyle/>
                    <a:p>
                      <a:pPr marL="0" marR="0" algn="l">
                        <a:lnSpc>
                          <a:spcPct val="100000"/>
                        </a:lnSpc>
                        <a:spcBef>
                          <a:spcPts val="600"/>
                        </a:spcBef>
                        <a:spcAft>
                          <a:spcPts val="600"/>
                        </a:spcAft>
                      </a:pPr>
                      <a:r>
                        <a:rPr lang="en-US" sz="2000" dirty="0">
                          <a:effectLst/>
                          <a:latin typeface="+mj-lt"/>
                          <a:ea typeface="Times New Roman" panose="02020603050405020304" pitchFamily="18" charset="0"/>
                          <a:cs typeface="Times New Roman" panose="02020603050405020304" pitchFamily="18" charset="0"/>
                        </a:rPr>
                        <a:t>Business Relationships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600"/>
                        </a:spcBef>
                        <a:spcAft>
                          <a:spcPts val="600"/>
                        </a:spcAft>
                      </a:pPr>
                      <a:r>
                        <a:rPr lang="en-US" sz="2000" dirty="0">
                          <a:effectLst/>
                          <a:latin typeface="+mj-lt"/>
                          <a:ea typeface="Times New Roman" panose="02020603050405020304" pitchFamily="18" charset="0"/>
                          <a:cs typeface="Times New Roman" panose="02020603050405020304" pitchFamily="18" charset="0"/>
                        </a:rPr>
                        <a:t>High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3946644"/>
                  </a:ext>
                </a:extLst>
              </a:tr>
              <a:tr h="548640">
                <a:tc>
                  <a:txBody>
                    <a:bodyPr/>
                    <a:lstStyle/>
                    <a:p>
                      <a:pPr marL="0" marR="0" algn="l">
                        <a:lnSpc>
                          <a:spcPct val="100000"/>
                        </a:lnSpc>
                        <a:spcBef>
                          <a:spcPts val="600"/>
                        </a:spcBef>
                        <a:spcAft>
                          <a:spcPts val="600"/>
                        </a:spcAft>
                      </a:pPr>
                      <a:r>
                        <a:rPr lang="en-US" sz="2000" dirty="0">
                          <a:effectLst/>
                          <a:latin typeface="+mj-lt"/>
                          <a:cs typeface="Times New Roman" panose="02020603050405020304" pitchFamily="18" charset="0"/>
                        </a:rPr>
                        <a:t>Audit Firm – Audit Client Relationship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600"/>
                        </a:spcBef>
                        <a:spcAft>
                          <a:spcPts val="600"/>
                        </a:spcAft>
                      </a:pPr>
                      <a:r>
                        <a:rPr lang="en-US" sz="2000" dirty="0">
                          <a:effectLst/>
                          <a:latin typeface="+mj-lt"/>
                          <a:cs typeface="Times New Roman" panose="02020603050405020304" pitchFamily="18" charset="0"/>
                        </a:rPr>
                        <a:t>Medium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6885009"/>
                  </a:ext>
                </a:extLst>
              </a:tr>
              <a:tr h="548640">
                <a:tc>
                  <a:txBody>
                    <a:bodyPr/>
                    <a:lstStyle/>
                    <a:p>
                      <a:pPr marL="0" marR="0" algn="l">
                        <a:lnSpc>
                          <a:spcPct val="100000"/>
                        </a:lnSpc>
                        <a:spcBef>
                          <a:spcPts val="600"/>
                        </a:spcBef>
                        <a:spcAft>
                          <a:spcPts val="600"/>
                        </a:spcAft>
                      </a:pPr>
                      <a:r>
                        <a:rPr lang="en-US" sz="2000" dirty="0">
                          <a:effectLst/>
                          <a:latin typeface="+mj-lt"/>
                          <a:ea typeface="Times New Roman" panose="02020603050405020304" pitchFamily="18" charset="0"/>
                          <a:cs typeface="Times New Roman" panose="02020603050405020304" pitchFamily="18" charset="0"/>
                        </a:rPr>
                        <a:t>Definitions and Descriptions of Terms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600"/>
                        </a:spcBef>
                        <a:spcAft>
                          <a:spcPts val="600"/>
                        </a:spcAft>
                      </a:pPr>
                      <a:r>
                        <a:rPr lang="en-US" sz="2000" dirty="0">
                          <a:effectLst/>
                          <a:latin typeface="+mj-lt"/>
                          <a:ea typeface="Times New Roman" panose="02020603050405020304" pitchFamily="18" charset="0"/>
                          <a:cs typeface="Times New Roman" panose="02020603050405020304" pitchFamily="18" charset="0"/>
                        </a:rPr>
                        <a:t>Medium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9806270"/>
                  </a:ext>
                </a:extLst>
              </a:tr>
              <a:tr h="548640">
                <a:tc>
                  <a:txBody>
                    <a:bodyPr/>
                    <a:lstStyle/>
                    <a:p>
                      <a:pPr marL="0" marR="0" algn="l">
                        <a:lnSpc>
                          <a:spcPct val="100000"/>
                        </a:lnSpc>
                        <a:spcBef>
                          <a:spcPts val="600"/>
                        </a:spcBef>
                        <a:spcAft>
                          <a:spcPts val="600"/>
                        </a:spcAft>
                      </a:pPr>
                      <a:r>
                        <a:rPr lang="en-US" sz="2000" dirty="0">
                          <a:effectLst/>
                          <a:latin typeface="+mj-lt"/>
                          <a:ea typeface="Times New Roman" panose="02020603050405020304" pitchFamily="18" charset="0"/>
                          <a:cs typeface="Times New Roman" panose="02020603050405020304" pitchFamily="18" charset="0"/>
                        </a:rPr>
                        <a:t>Custody of Data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600"/>
                        </a:spcBef>
                        <a:spcAft>
                          <a:spcPts val="600"/>
                        </a:spcAft>
                      </a:pPr>
                      <a:r>
                        <a:rPr lang="en-US" sz="2000" dirty="0">
                          <a:effectLst/>
                          <a:latin typeface="+mj-lt"/>
                          <a:ea typeface="Times New Roman" panose="02020603050405020304" pitchFamily="18" charset="0"/>
                          <a:cs typeface="Times New Roman" panose="02020603050405020304" pitchFamily="18" charset="0"/>
                        </a:rPr>
                        <a:t>Medium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6360804"/>
                  </a:ext>
                </a:extLst>
              </a:tr>
              <a:tr h="548640">
                <a:tc>
                  <a:txBody>
                    <a:bodyPr/>
                    <a:lstStyle/>
                    <a:p>
                      <a:pPr marL="0" marR="0" algn="l">
                        <a:lnSpc>
                          <a:spcPct val="100000"/>
                        </a:lnSpc>
                        <a:spcBef>
                          <a:spcPts val="600"/>
                        </a:spcBef>
                        <a:spcAft>
                          <a:spcPts val="600"/>
                        </a:spcAft>
                      </a:pPr>
                      <a:r>
                        <a:rPr lang="en-US" sz="2000" dirty="0">
                          <a:effectLst/>
                          <a:latin typeface="+mj-lt"/>
                          <a:ea typeface="Times New Roman" panose="02020603050405020304" pitchFamily="18" charset="0"/>
                          <a:cs typeface="Times New Roman" panose="02020603050405020304" pitchFamily="18" charset="0"/>
                        </a:rPr>
                        <a:t>Communication with Those Charged with Governance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600"/>
                        </a:spcBef>
                        <a:spcAft>
                          <a:spcPts val="600"/>
                        </a:spcAft>
                      </a:pPr>
                      <a:r>
                        <a:rPr lang="en-US" sz="2000" dirty="0">
                          <a:effectLst/>
                          <a:latin typeface="+mj-lt"/>
                          <a:ea typeface="Times New Roman" panose="02020603050405020304" pitchFamily="18" charset="0"/>
                          <a:cs typeface="Times New Roman" panose="02020603050405020304" pitchFamily="18" charset="0"/>
                        </a:rPr>
                        <a:t>Low</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9578589"/>
                  </a:ext>
                </a:extLst>
              </a:tr>
            </a:tbl>
          </a:graphicData>
        </a:graphic>
      </p:graphicFrame>
      <p:pic>
        <p:nvPicPr>
          <p:cNvPr id="7" name="Picture 6" descr="Cropped hand watering the plant">
            <a:extLst>
              <a:ext uri="{FF2B5EF4-FFF2-40B4-BE49-F238E27FC236}">
                <a16:creationId xmlns:a16="http://schemas.microsoft.com/office/drawing/2014/main" id="{8B86C918-999A-1DED-F1F9-BF48EF6A32E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0" y="0"/>
            <a:ext cx="3826566" cy="69673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9" name="Rectangle 8">
            <a:extLst>
              <a:ext uri="{FF2B5EF4-FFF2-40B4-BE49-F238E27FC236}">
                <a16:creationId xmlns:a16="http://schemas.microsoft.com/office/drawing/2014/main" id="{96060DC0-351D-E88D-3BED-C17533A502A6}"/>
              </a:ext>
            </a:extLst>
          </p:cNvPr>
          <p:cNvSpPr/>
          <p:nvPr/>
        </p:nvSpPr>
        <p:spPr>
          <a:xfrm>
            <a:off x="4383155" y="24479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Ongoing</a:t>
            </a:r>
          </a:p>
        </p:txBody>
      </p:sp>
      <p:sp>
        <p:nvSpPr>
          <p:cNvPr id="10" name="Rectangle 9">
            <a:extLst>
              <a:ext uri="{FF2B5EF4-FFF2-40B4-BE49-F238E27FC236}">
                <a16:creationId xmlns:a16="http://schemas.microsoft.com/office/drawing/2014/main" id="{477DC0C7-2019-5324-E680-4D422FDA17F2}"/>
              </a:ext>
            </a:extLst>
          </p:cNvPr>
          <p:cNvSpPr/>
          <p:nvPr/>
        </p:nvSpPr>
        <p:spPr>
          <a:xfrm>
            <a:off x="6804991" y="254736"/>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Pre-commitment</a:t>
            </a:r>
          </a:p>
        </p:txBody>
      </p:sp>
      <p:sp>
        <p:nvSpPr>
          <p:cNvPr id="11" name="Rectangle 10">
            <a:extLst>
              <a:ext uri="{FF2B5EF4-FFF2-40B4-BE49-F238E27FC236}">
                <a16:creationId xmlns:a16="http://schemas.microsoft.com/office/drawing/2014/main" id="{808324FC-A8D7-C67D-4668-8B93DFB9229C}"/>
              </a:ext>
            </a:extLst>
          </p:cNvPr>
          <p:cNvSpPr/>
          <p:nvPr/>
        </p:nvSpPr>
        <p:spPr>
          <a:xfrm>
            <a:off x="9226827" y="254737"/>
            <a:ext cx="2355573" cy="467139"/>
          </a:xfrm>
          <a:prstGeom prst="rect">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Potential</a:t>
            </a:r>
          </a:p>
        </p:txBody>
      </p:sp>
      <p:sp>
        <p:nvSpPr>
          <p:cNvPr id="13" name="Rectangle 12">
            <a:extLst>
              <a:ext uri="{FF2B5EF4-FFF2-40B4-BE49-F238E27FC236}">
                <a16:creationId xmlns:a16="http://schemas.microsoft.com/office/drawing/2014/main" id="{B9A8832A-D3B6-072F-51C9-0008289C4335}"/>
              </a:ext>
            </a:extLst>
          </p:cNvPr>
          <p:cNvSpPr/>
          <p:nvPr/>
        </p:nvSpPr>
        <p:spPr>
          <a:xfrm>
            <a:off x="102549" y="-99321"/>
            <a:ext cx="3966112" cy="29849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chemeClr val="bg1"/>
                </a:solidFill>
                <a:latin typeface="+mj-lt"/>
              </a:rPr>
              <a:t>Strategic Work Plan</a:t>
            </a:r>
          </a:p>
          <a:p>
            <a:r>
              <a:rPr lang="en-US" sz="2800" b="1" dirty="0">
                <a:solidFill>
                  <a:schemeClr val="accent1">
                    <a:lumMod val="40000"/>
                    <a:lumOff val="60000"/>
                  </a:schemeClr>
                </a:solidFill>
                <a:latin typeface="+mj-lt"/>
              </a:rPr>
              <a:t>Potential Work Streams </a:t>
            </a:r>
          </a:p>
          <a:p>
            <a:r>
              <a:rPr lang="en-US" sz="2000" b="1" dirty="0">
                <a:solidFill>
                  <a:schemeClr val="accent1">
                    <a:lumMod val="40000"/>
                    <a:lumOff val="60000"/>
                  </a:schemeClr>
                </a:solidFill>
                <a:latin typeface="+mj-lt"/>
              </a:rPr>
              <a:t>(Table B Consultation Paper)</a:t>
            </a:r>
            <a:endParaRPr lang="en-US" sz="2000" dirty="0">
              <a:solidFill>
                <a:schemeClr val="accent1">
                  <a:lumMod val="40000"/>
                  <a:lumOff val="60000"/>
                </a:schemeClr>
              </a:solidFill>
              <a:latin typeface="+mj-lt"/>
            </a:endParaRPr>
          </a:p>
        </p:txBody>
      </p:sp>
    </p:spTree>
    <p:extLst>
      <p:ext uri="{BB962C8B-B14F-4D97-AF65-F5344CB8AC3E}">
        <p14:creationId xmlns:p14="http://schemas.microsoft.com/office/powerpoint/2010/main" val="18143312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p:txBody>
          <a:bodyPr/>
          <a:lstStyle/>
          <a:p>
            <a:fld id="{A68F81FF-A8B7-8E49-9D5B-3CAD5ADFEE36}" type="slidenum">
              <a:rPr lang="en-US" smtClean="0"/>
              <a:t>28</a:t>
            </a:fld>
            <a:endParaRPr lang="en-US" dirty="0"/>
          </a:p>
        </p:txBody>
      </p:sp>
      <p:pic>
        <p:nvPicPr>
          <p:cNvPr id="7" name="Picture 6" descr="Cropped hand watering the plant">
            <a:extLst>
              <a:ext uri="{FF2B5EF4-FFF2-40B4-BE49-F238E27FC236}">
                <a16:creationId xmlns:a16="http://schemas.microsoft.com/office/drawing/2014/main" id="{8B86C918-999A-1DED-F1F9-BF48EF6A32E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0" y="0"/>
            <a:ext cx="3826566" cy="69673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F2EADEDD-4B93-8555-5593-0F96D78618B6}"/>
              </a:ext>
            </a:extLst>
          </p:cNvPr>
          <p:cNvSpPr/>
          <p:nvPr/>
        </p:nvSpPr>
        <p:spPr>
          <a:xfrm>
            <a:off x="4383155" y="24479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Ongoing</a:t>
            </a:r>
          </a:p>
        </p:txBody>
      </p:sp>
      <p:sp>
        <p:nvSpPr>
          <p:cNvPr id="6" name="Rectangle 5">
            <a:extLst>
              <a:ext uri="{FF2B5EF4-FFF2-40B4-BE49-F238E27FC236}">
                <a16:creationId xmlns:a16="http://schemas.microsoft.com/office/drawing/2014/main" id="{F890A7A2-D97B-FEC7-0DB1-AFCEDF33459E}"/>
              </a:ext>
            </a:extLst>
          </p:cNvPr>
          <p:cNvSpPr/>
          <p:nvPr/>
        </p:nvSpPr>
        <p:spPr>
          <a:xfrm>
            <a:off x="6804991" y="254736"/>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Pre-commitment</a:t>
            </a:r>
          </a:p>
        </p:txBody>
      </p:sp>
      <p:sp>
        <p:nvSpPr>
          <p:cNvPr id="8" name="Rectangle 7">
            <a:extLst>
              <a:ext uri="{FF2B5EF4-FFF2-40B4-BE49-F238E27FC236}">
                <a16:creationId xmlns:a16="http://schemas.microsoft.com/office/drawing/2014/main" id="{51A6F18E-928E-3FB3-17C6-F90B34A7576C}"/>
              </a:ext>
            </a:extLst>
          </p:cNvPr>
          <p:cNvSpPr/>
          <p:nvPr/>
        </p:nvSpPr>
        <p:spPr>
          <a:xfrm>
            <a:off x="9226827" y="254737"/>
            <a:ext cx="2355573" cy="467139"/>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Potential</a:t>
            </a:r>
          </a:p>
        </p:txBody>
      </p:sp>
      <p:sp>
        <p:nvSpPr>
          <p:cNvPr id="10" name="Rectangle 9">
            <a:extLst>
              <a:ext uri="{FF2B5EF4-FFF2-40B4-BE49-F238E27FC236}">
                <a16:creationId xmlns:a16="http://schemas.microsoft.com/office/drawing/2014/main" id="{724AACB4-61CA-A4BB-9D80-17FB6276EA01}"/>
              </a:ext>
            </a:extLst>
          </p:cNvPr>
          <p:cNvSpPr/>
          <p:nvPr/>
        </p:nvSpPr>
        <p:spPr>
          <a:xfrm>
            <a:off x="4343401" y="1235075"/>
            <a:ext cx="7238998" cy="30321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gn="just">
              <a:spcBef>
                <a:spcPts val="300"/>
              </a:spcBef>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Supportive of topics and suggest prioritizing</a:t>
            </a:r>
          </a:p>
          <a:p>
            <a:pPr marL="914400" lvl="1" indent="-457200" algn="just">
              <a:spcBef>
                <a:spcPts val="300"/>
              </a:spcBef>
              <a:spcAft>
                <a:spcPts val="300"/>
              </a:spcAft>
              <a:buFont typeface="Wingdings" panose="05000000000000000000" pitchFamily="2" charset="2"/>
              <a:buChar char="v"/>
            </a:pPr>
            <a:r>
              <a:rPr lang="en-US" sz="1600" dirty="0">
                <a:solidFill>
                  <a:schemeClr val="tx1"/>
                </a:solidFill>
                <a:latin typeface="+mj-lt"/>
                <a:ea typeface="Calibri" panose="020F0502020204030204" pitchFamily="34" charset="0"/>
                <a:cs typeface="Times New Roman" panose="02020603050405020304" pitchFamily="18" charset="0"/>
              </a:rPr>
              <a:t>Audit firm – audit client relationship</a:t>
            </a:r>
          </a:p>
          <a:p>
            <a:pPr marL="914400" lvl="1" indent="-457200" algn="just">
              <a:spcBef>
                <a:spcPts val="300"/>
              </a:spcBef>
              <a:spcAft>
                <a:spcPts val="300"/>
              </a:spcAft>
              <a:buFont typeface="Wingdings" panose="05000000000000000000" pitchFamily="2" charset="2"/>
              <a:buChar char="v"/>
            </a:pPr>
            <a:r>
              <a:rPr lang="en-US" sz="1600" dirty="0">
                <a:solidFill>
                  <a:schemeClr val="tx1"/>
                </a:solidFill>
                <a:latin typeface="+mj-lt"/>
                <a:ea typeface="Calibri" panose="020F0502020204030204" pitchFamily="34" charset="0"/>
                <a:cs typeface="Times New Roman" panose="02020603050405020304" pitchFamily="18" charset="0"/>
              </a:rPr>
              <a:t>Business relationships</a:t>
            </a:r>
          </a:p>
          <a:p>
            <a:pPr marL="914400" lvl="1" indent="-457200" algn="just">
              <a:spcBef>
                <a:spcPts val="300"/>
              </a:spcBef>
              <a:spcAft>
                <a:spcPts val="300"/>
              </a:spcAft>
              <a:buFont typeface="Wingdings" panose="05000000000000000000" pitchFamily="2" charset="2"/>
              <a:buChar char="v"/>
            </a:pPr>
            <a:r>
              <a:rPr lang="en-US" sz="1600" dirty="0">
                <a:solidFill>
                  <a:schemeClr val="tx1"/>
                </a:solidFill>
                <a:latin typeface="+mj-lt"/>
                <a:ea typeface="Calibri" panose="020F0502020204030204" pitchFamily="34" charset="0"/>
                <a:cs typeface="Times New Roman" panose="02020603050405020304" pitchFamily="18" charset="0"/>
              </a:rPr>
              <a:t>Definitions and descriptions of Terms</a:t>
            </a:r>
          </a:p>
          <a:p>
            <a:pPr marL="285750" indent="-285750" algn="just">
              <a:spcBef>
                <a:spcPts val="300"/>
              </a:spcBef>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to consider whether close business relationships, and loans and guarantees should be prohibited irrespective of materiality or significance</a:t>
            </a:r>
          </a:p>
          <a:p>
            <a:pPr marL="285750" indent="-285750" algn="just">
              <a:spcBef>
                <a:spcPts val="300"/>
              </a:spcBef>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Consider adding expedited process when nature of project can be completed through proper due process in a more accelerated timeline</a:t>
            </a:r>
          </a:p>
          <a:p>
            <a:pPr marL="285750" indent="-285750" algn="just">
              <a:spcBef>
                <a:spcPts val="300"/>
              </a:spcBef>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Timely and accurate translation important to facilitate consistent understanding, adoption and implementation of the Code</a:t>
            </a:r>
          </a:p>
          <a:p>
            <a:pPr marL="285750" indent="-285750">
              <a:spcBef>
                <a:spcPts val="300"/>
              </a:spcBef>
              <a:buFont typeface="Arial" panose="020B0604020202020204" pitchFamily="34" charset="0"/>
              <a:buChar char="•"/>
            </a:pPr>
            <a:endParaRPr lang="en-US" sz="2000" dirty="0">
              <a:solidFill>
                <a:schemeClr val="tx1"/>
              </a:solidFill>
              <a:effectLst/>
              <a:latin typeface="+mj-lt"/>
              <a:ea typeface="Calibri" panose="020F0502020204030204" pitchFamily="34" charset="0"/>
              <a:cs typeface="Times New Roman" panose="02020603050405020304" pitchFamily="18" charset="0"/>
            </a:endParaRPr>
          </a:p>
          <a:p>
            <a:pPr marL="285750" indent="-285750">
              <a:spcBef>
                <a:spcPts val="300"/>
              </a:spcBef>
              <a:buFont typeface="Arial" panose="020B0604020202020204" pitchFamily="34" charset="0"/>
              <a:buChar char="•"/>
            </a:pPr>
            <a:endParaRPr lang="en-US" sz="2000" dirty="0">
              <a:solidFill>
                <a:schemeClr val="tx1"/>
              </a:solidFill>
              <a:effectLst/>
              <a:latin typeface="+mj-lt"/>
              <a:ea typeface="Calibri" panose="020F0502020204030204" pitchFamily="34" charset="0"/>
              <a:cs typeface="Times New Roman" panose="02020603050405020304" pitchFamily="18" charset="0"/>
            </a:endParaRPr>
          </a:p>
          <a:p>
            <a:pPr marL="342900" indent="-342900">
              <a:spcBef>
                <a:spcPts val="300"/>
              </a:spcBef>
              <a:spcAft>
                <a:spcPts val="300"/>
              </a:spcAft>
              <a:buFont typeface="Courier New" panose="02070309020205020404" pitchFamily="49" charset="0"/>
              <a:buChar char="o"/>
            </a:pPr>
            <a:endParaRPr lang="en-US" sz="1600" dirty="0">
              <a:solidFill>
                <a:schemeClr val="tx1"/>
              </a:solidFill>
              <a:latin typeface="+mj-lt"/>
              <a:ea typeface="Calibri" panose="020F0502020204030204" pitchFamily="34" charset="0"/>
              <a:cs typeface="Times New Roman" panose="02020603050405020304" pitchFamily="18" charset="0"/>
            </a:endParaRPr>
          </a:p>
          <a:p>
            <a:pPr marL="742950" lvl="1" indent="-285750">
              <a:spcBef>
                <a:spcPts val="300"/>
              </a:spcBef>
              <a:spcAft>
                <a:spcPts val="300"/>
              </a:spcAft>
              <a:buFont typeface="Arial" panose="020B0604020202020204" pitchFamily="34" charset="0"/>
              <a:buChar char="•"/>
            </a:pPr>
            <a:endParaRPr lang="en-US" sz="1400" dirty="0">
              <a:solidFill>
                <a:schemeClr val="tx1"/>
              </a:solidFill>
              <a:latin typeface="+mj-lt"/>
            </a:endParaRPr>
          </a:p>
        </p:txBody>
      </p:sp>
      <p:sp>
        <p:nvSpPr>
          <p:cNvPr id="4" name="Rectangle 3">
            <a:extLst>
              <a:ext uri="{FF2B5EF4-FFF2-40B4-BE49-F238E27FC236}">
                <a16:creationId xmlns:a16="http://schemas.microsoft.com/office/drawing/2014/main" id="{B928F47D-CE51-A619-2D19-41BEC8EE3F9D}"/>
              </a:ext>
            </a:extLst>
          </p:cNvPr>
          <p:cNvSpPr/>
          <p:nvPr/>
        </p:nvSpPr>
        <p:spPr>
          <a:xfrm>
            <a:off x="4383153" y="773687"/>
            <a:ext cx="7199245" cy="46713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latin typeface="+mj-lt"/>
              </a:rPr>
              <a:t>Monitoring Group members</a:t>
            </a:r>
            <a:endParaRPr lang="en-US" b="1" dirty="0">
              <a:solidFill>
                <a:schemeClr val="bg1"/>
              </a:solidFill>
              <a:latin typeface="+mj-lt"/>
            </a:endParaRPr>
          </a:p>
        </p:txBody>
      </p:sp>
      <p:sp>
        <p:nvSpPr>
          <p:cNvPr id="5" name="Rectangle 4">
            <a:extLst>
              <a:ext uri="{FF2B5EF4-FFF2-40B4-BE49-F238E27FC236}">
                <a16:creationId xmlns:a16="http://schemas.microsoft.com/office/drawing/2014/main" id="{5481215D-3501-980D-B975-CA436E7079C4}"/>
              </a:ext>
            </a:extLst>
          </p:cNvPr>
          <p:cNvSpPr/>
          <p:nvPr/>
        </p:nvSpPr>
        <p:spPr>
          <a:xfrm>
            <a:off x="102549" y="-99321"/>
            <a:ext cx="3966112" cy="29849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chemeClr val="bg1"/>
                </a:solidFill>
                <a:latin typeface="+mj-lt"/>
              </a:rPr>
              <a:t>Strategic Work Plan</a:t>
            </a:r>
          </a:p>
          <a:p>
            <a:r>
              <a:rPr lang="en-US" sz="2800" b="1" dirty="0">
                <a:solidFill>
                  <a:schemeClr val="accent1">
                    <a:lumMod val="40000"/>
                    <a:lumOff val="60000"/>
                  </a:schemeClr>
                </a:solidFill>
                <a:latin typeface="+mj-lt"/>
              </a:rPr>
              <a:t>Potential Work Streams </a:t>
            </a:r>
          </a:p>
          <a:p>
            <a:r>
              <a:rPr lang="en-US" sz="2000" b="1" dirty="0">
                <a:solidFill>
                  <a:schemeClr val="accent1">
                    <a:lumMod val="40000"/>
                    <a:lumOff val="60000"/>
                  </a:schemeClr>
                </a:solidFill>
                <a:latin typeface="+mj-lt"/>
              </a:rPr>
              <a:t>(Table B Consultation Paper)</a:t>
            </a:r>
            <a:endParaRPr lang="en-US" sz="2000" dirty="0">
              <a:solidFill>
                <a:schemeClr val="accent1">
                  <a:lumMod val="40000"/>
                  <a:lumOff val="60000"/>
                </a:schemeClr>
              </a:solidFill>
              <a:latin typeface="+mj-lt"/>
            </a:endParaRPr>
          </a:p>
        </p:txBody>
      </p:sp>
      <p:sp>
        <p:nvSpPr>
          <p:cNvPr id="9" name="Rectangle 8">
            <a:extLst>
              <a:ext uri="{FF2B5EF4-FFF2-40B4-BE49-F238E27FC236}">
                <a16:creationId xmlns:a16="http://schemas.microsoft.com/office/drawing/2014/main" id="{E3016ADD-7384-B134-8DA7-3F856465A23B}"/>
              </a:ext>
            </a:extLst>
          </p:cNvPr>
          <p:cNvSpPr/>
          <p:nvPr/>
        </p:nvSpPr>
        <p:spPr>
          <a:xfrm>
            <a:off x="4342820" y="4801319"/>
            <a:ext cx="7199245" cy="180194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spcBef>
                <a:spcPts val="300"/>
              </a:spcBef>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General support from other respondents</a:t>
            </a:r>
          </a:p>
          <a:p>
            <a:pPr marL="285750" indent="-285750">
              <a:spcBef>
                <a:spcPts val="300"/>
              </a:spcBef>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Some respondents:</a:t>
            </a:r>
          </a:p>
          <a:p>
            <a:pPr marL="742950" lvl="1" indent="-457200">
              <a:spcBef>
                <a:spcPts val="300"/>
              </a:spcBef>
              <a:spcAft>
                <a:spcPts val="300"/>
              </a:spcAft>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Queried if the potential work streams in Table B addressed urgent stakeholder needs and suggested NAMs might be sufficient</a:t>
            </a:r>
          </a:p>
          <a:p>
            <a:pPr marL="742950" lvl="1" indent="-457200">
              <a:spcBef>
                <a:spcPts val="300"/>
              </a:spcBef>
              <a:spcAft>
                <a:spcPts val="300"/>
              </a:spcAft>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Urged IESBA to focus on Sustainability and other current projects/PIRs before considering need for other standard-setting work</a:t>
            </a:r>
            <a:endParaRPr lang="en-US" sz="2800" dirty="0">
              <a:solidFill>
                <a:schemeClr val="tx1"/>
              </a:solidFill>
              <a:latin typeface="+mj-lt"/>
              <a:ea typeface="Calibri" panose="020F0502020204030204" pitchFamily="34" charset="0"/>
              <a:cs typeface="Times New Roman" panose="02020603050405020304" pitchFamily="18" charset="0"/>
            </a:endParaRPr>
          </a:p>
          <a:p>
            <a:pPr marL="342900" indent="-342900">
              <a:spcBef>
                <a:spcPts val="300"/>
              </a:spcBef>
              <a:spcAft>
                <a:spcPts val="300"/>
              </a:spcAft>
              <a:buFont typeface="Courier New" panose="02070309020205020404" pitchFamily="49" charset="0"/>
              <a:buChar char="o"/>
            </a:pPr>
            <a:endParaRPr lang="en-US" sz="1600" dirty="0">
              <a:solidFill>
                <a:schemeClr val="tx1"/>
              </a:solidFill>
              <a:latin typeface="+mj-lt"/>
              <a:ea typeface="Calibri" panose="020F0502020204030204" pitchFamily="34" charset="0"/>
              <a:cs typeface="Times New Roman" panose="02020603050405020304" pitchFamily="18" charset="0"/>
            </a:endParaRPr>
          </a:p>
          <a:p>
            <a:pPr marL="742950" lvl="1" indent="-285750">
              <a:spcBef>
                <a:spcPts val="300"/>
              </a:spcBef>
              <a:spcAft>
                <a:spcPts val="300"/>
              </a:spcAft>
              <a:buFont typeface="Arial" panose="020B0604020202020204" pitchFamily="34" charset="0"/>
              <a:buChar char="•"/>
            </a:pPr>
            <a:endParaRPr lang="en-US" sz="1400" dirty="0">
              <a:solidFill>
                <a:schemeClr val="tx1"/>
              </a:solidFill>
              <a:latin typeface="+mj-lt"/>
            </a:endParaRPr>
          </a:p>
        </p:txBody>
      </p:sp>
      <p:sp>
        <p:nvSpPr>
          <p:cNvPr id="11" name="Rectangle 10">
            <a:extLst>
              <a:ext uri="{FF2B5EF4-FFF2-40B4-BE49-F238E27FC236}">
                <a16:creationId xmlns:a16="http://schemas.microsoft.com/office/drawing/2014/main" id="{94714E94-8994-6F41-54B8-F1AC6E11B43A}"/>
              </a:ext>
            </a:extLst>
          </p:cNvPr>
          <p:cNvSpPr/>
          <p:nvPr/>
        </p:nvSpPr>
        <p:spPr>
          <a:xfrm>
            <a:off x="4342819" y="4267622"/>
            <a:ext cx="7199245" cy="46713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latin typeface="+mj-lt"/>
              </a:rPr>
              <a:t>Other Respondents</a:t>
            </a:r>
            <a:endParaRPr lang="en-US" b="1" dirty="0">
              <a:solidFill>
                <a:schemeClr val="bg1"/>
              </a:solidFill>
              <a:latin typeface="+mj-lt"/>
            </a:endParaRPr>
          </a:p>
        </p:txBody>
      </p:sp>
    </p:spTree>
    <p:extLst>
      <p:ext uri="{BB962C8B-B14F-4D97-AF65-F5344CB8AC3E}">
        <p14:creationId xmlns:p14="http://schemas.microsoft.com/office/powerpoint/2010/main" val="25211194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p:txBody>
          <a:bodyPr/>
          <a:lstStyle/>
          <a:p>
            <a:fld id="{A68F81FF-A8B7-8E49-9D5B-3CAD5ADFEE36}" type="slidenum">
              <a:rPr lang="en-US" smtClean="0"/>
              <a:t>29</a:t>
            </a:fld>
            <a:endParaRPr lang="en-US" dirty="0"/>
          </a:p>
        </p:txBody>
      </p:sp>
      <p:pic>
        <p:nvPicPr>
          <p:cNvPr id="7" name="Picture 6" descr="Cropped hand watering the plant">
            <a:extLst>
              <a:ext uri="{FF2B5EF4-FFF2-40B4-BE49-F238E27FC236}">
                <a16:creationId xmlns:a16="http://schemas.microsoft.com/office/drawing/2014/main" id="{8B86C918-999A-1DED-F1F9-BF48EF6A32E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18228" y="0"/>
            <a:ext cx="3826566" cy="69673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F2EADEDD-4B93-8555-5593-0F96D78618B6}"/>
              </a:ext>
            </a:extLst>
          </p:cNvPr>
          <p:cNvSpPr/>
          <p:nvPr/>
        </p:nvSpPr>
        <p:spPr>
          <a:xfrm>
            <a:off x="4383155" y="24479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Ongoing</a:t>
            </a:r>
          </a:p>
        </p:txBody>
      </p:sp>
      <p:sp>
        <p:nvSpPr>
          <p:cNvPr id="6" name="Rectangle 5">
            <a:extLst>
              <a:ext uri="{FF2B5EF4-FFF2-40B4-BE49-F238E27FC236}">
                <a16:creationId xmlns:a16="http://schemas.microsoft.com/office/drawing/2014/main" id="{F890A7A2-D97B-FEC7-0DB1-AFCEDF33459E}"/>
              </a:ext>
            </a:extLst>
          </p:cNvPr>
          <p:cNvSpPr/>
          <p:nvPr/>
        </p:nvSpPr>
        <p:spPr>
          <a:xfrm>
            <a:off x="6804991" y="254736"/>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Pre-commitment</a:t>
            </a:r>
          </a:p>
        </p:txBody>
      </p:sp>
      <p:sp>
        <p:nvSpPr>
          <p:cNvPr id="8" name="Rectangle 7">
            <a:extLst>
              <a:ext uri="{FF2B5EF4-FFF2-40B4-BE49-F238E27FC236}">
                <a16:creationId xmlns:a16="http://schemas.microsoft.com/office/drawing/2014/main" id="{51A6F18E-928E-3FB3-17C6-F90B34A7576C}"/>
              </a:ext>
            </a:extLst>
          </p:cNvPr>
          <p:cNvSpPr/>
          <p:nvPr/>
        </p:nvSpPr>
        <p:spPr>
          <a:xfrm>
            <a:off x="9226827" y="254737"/>
            <a:ext cx="2355573" cy="467139"/>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Potential</a:t>
            </a:r>
          </a:p>
        </p:txBody>
      </p:sp>
      <p:sp>
        <p:nvSpPr>
          <p:cNvPr id="11" name="Rectangle 10">
            <a:extLst>
              <a:ext uri="{FF2B5EF4-FFF2-40B4-BE49-F238E27FC236}">
                <a16:creationId xmlns:a16="http://schemas.microsoft.com/office/drawing/2014/main" id="{211AB8ED-F631-9BF4-EB76-772F64A4353D}"/>
              </a:ext>
            </a:extLst>
          </p:cNvPr>
          <p:cNvSpPr/>
          <p:nvPr/>
        </p:nvSpPr>
        <p:spPr>
          <a:xfrm>
            <a:off x="4383154" y="1228843"/>
            <a:ext cx="7394989" cy="549263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300"/>
              </a:spcBef>
            </a:pPr>
            <a:r>
              <a:rPr lang="en-US" b="1" dirty="0">
                <a:solidFill>
                  <a:srgbClr val="0070C0"/>
                </a:solidFill>
                <a:latin typeface="+mj-lt"/>
                <a:ea typeface="Calibri" panose="020F0502020204030204" pitchFamily="34" charset="0"/>
                <a:cs typeface="Times New Roman" panose="02020603050405020304" pitchFamily="18" charset="0"/>
              </a:rPr>
              <a:t>Role of the CFO and other senior PAIBs</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Support received for topic</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encouraged to:</a:t>
            </a:r>
          </a:p>
          <a:p>
            <a:pPr marL="914400" lvl="1" indent="-457200"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Emphasize importance of an ethical culture in companies </a:t>
            </a:r>
          </a:p>
          <a:p>
            <a:pPr marL="914400" lvl="1" indent="-457200"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Enlarge scope to include entire corporate ecosystem within a reporting entity; </a:t>
            </a:r>
          </a:p>
          <a:p>
            <a:pPr marL="914400" lvl="1" indent="-457200"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Engage with policy makers and regulators as not all CFOs are PAIBs</a:t>
            </a:r>
          </a:p>
          <a:p>
            <a:pPr marL="914400" lvl="1" indent="-457200"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Determine impact on excessive reliance on technology</a:t>
            </a:r>
          </a:p>
          <a:p>
            <a:pPr algn="just">
              <a:spcBef>
                <a:spcPts val="300"/>
              </a:spcBef>
            </a:pPr>
            <a:r>
              <a:rPr lang="en-US" b="1" dirty="0">
                <a:solidFill>
                  <a:srgbClr val="0070C0"/>
                </a:solidFill>
                <a:latin typeface="+mj-lt"/>
                <a:ea typeface="Calibri" panose="020F0502020204030204" pitchFamily="34" charset="0"/>
                <a:cs typeface="Times New Roman" panose="02020603050405020304" pitchFamily="18" charset="0"/>
              </a:rPr>
              <a:t>Business Relationships</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Mixed views received on topic</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Suggestions not to remove “materiality/significance” exception as suggested by MG member. Also query if loans and guarantees should be included as part of work stream</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Recommend to consider this topic in conjunction with “Audit firm- Audit Client Relationship”</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Include definition for the term “business relationships” </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encouraged to think beyond technology to all strategic commercial relationships</a:t>
            </a:r>
          </a:p>
          <a:p>
            <a:pPr lvl="1" algn="just">
              <a:spcBef>
                <a:spcPts val="300"/>
              </a:spcBef>
            </a:pPr>
            <a:endParaRPr lang="en-US" sz="2800" i="1" dirty="0">
              <a:solidFill>
                <a:schemeClr val="tx1"/>
              </a:solidFill>
              <a:latin typeface="+mj-lt"/>
              <a:ea typeface="Calibri" panose="020F0502020204030204" pitchFamily="34" charset="0"/>
              <a:cs typeface="Times New Roman" panose="02020603050405020304" pitchFamily="18" charset="0"/>
            </a:endParaRPr>
          </a:p>
          <a:p>
            <a:pPr marL="342900" indent="-342900">
              <a:spcBef>
                <a:spcPts val="300"/>
              </a:spcBef>
              <a:buFont typeface="Arial" panose="020B0604020202020204" pitchFamily="34" charset="0"/>
              <a:buChar char="•"/>
            </a:pPr>
            <a:endParaRPr lang="en-US" sz="2800" dirty="0">
              <a:solidFill>
                <a:schemeClr val="tx1"/>
              </a:solidFill>
              <a:latin typeface="+mj-lt"/>
              <a:ea typeface="Calibri" panose="020F0502020204030204" pitchFamily="34" charset="0"/>
              <a:cs typeface="Times New Roman" panose="02020603050405020304" pitchFamily="18" charset="0"/>
            </a:endParaRPr>
          </a:p>
          <a:p>
            <a:pPr marL="342900" indent="-342900">
              <a:spcBef>
                <a:spcPts val="300"/>
              </a:spcBef>
              <a:spcAft>
                <a:spcPts val="300"/>
              </a:spcAft>
              <a:buFont typeface="Courier New" panose="02070309020205020404" pitchFamily="49" charset="0"/>
              <a:buChar char="o"/>
            </a:pPr>
            <a:endParaRPr lang="en-US" sz="1600" dirty="0">
              <a:solidFill>
                <a:schemeClr val="tx1"/>
              </a:solidFill>
              <a:latin typeface="+mj-lt"/>
              <a:ea typeface="Calibri" panose="020F0502020204030204" pitchFamily="34" charset="0"/>
              <a:cs typeface="Times New Roman" panose="02020603050405020304" pitchFamily="18" charset="0"/>
            </a:endParaRPr>
          </a:p>
          <a:p>
            <a:pPr marL="742950" lvl="1" indent="-285750">
              <a:spcBef>
                <a:spcPts val="300"/>
              </a:spcBef>
              <a:spcAft>
                <a:spcPts val="300"/>
              </a:spcAft>
              <a:buFont typeface="Arial" panose="020B0604020202020204" pitchFamily="34" charset="0"/>
              <a:buChar char="•"/>
            </a:pPr>
            <a:endParaRPr lang="en-US" sz="1400" dirty="0">
              <a:solidFill>
                <a:schemeClr val="tx1"/>
              </a:solidFill>
              <a:latin typeface="+mj-lt"/>
            </a:endParaRPr>
          </a:p>
        </p:txBody>
      </p:sp>
      <p:sp>
        <p:nvSpPr>
          <p:cNvPr id="4" name="Rectangle 3">
            <a:extLst>
              <a:ext uri="{FF2B5EF4-FFF2-40B4-BE49-F238E27FC236}">
                <a16:creationId xmlns:a16="http://schemas.microsoft.com/office/drawing/2014/main" id="{607E0C1B-9ECB-89E1-B7C9-DF34241548A4}"/>
              </a:ext>
            </a:extLst>
          </p:cNvPr>
          <p:cNvSpPr/>
          <p:nvPr/>
        </p:nvSpPr>
        <p:spPr>
          <a:xfrm>
            <a:off x="4383154" y="761704"/>
            <a:ext cx="7199245" cy="46713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latin typeface="+mj-lt"/>
              </a:rPr>
              <a:t>Other Respondents</a:t>
            </a:r>
            <a:endParaRPr lang="en-US" b="1" dirty="0">
              <a:solidFill>
                <a:schemeClr val="bg1"/>
              </a:solidFill>
              <a:latin typeface="+mj-lt"/>
            </a:endParaRPr>
          </a:p>
        </p:txBody>
      </p:sp>
      <p:sp>
        <p:nvSpPr>
          <p:cNvPr id="9" name="Rectangle 8">
            <a:extLst>
              <a:ext uri="{FF2B5EF4-FFF2-40B4-BE49-F238E27FC236}">
                <a16:creationId xmlns:a16="http://schemas.microsoft.com/office/drawing/2014/main" id="{55DC033A-E03B-8F44-6A4D-662F6850264C}"/>
              </a:ext>
            </a:extLst>
          </p:cNvPr>
          <p:cNvSpPr/>
          <p:nvPr/>
        </p:nvSpPr>
        <p:spPr>
          <a:xfrm>
            <a:off x="102549" y="-99321"/>
            <a:ext cx="3966112" cy="29849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chemeClr val="bg1"/>
                </a:solidFill>
                <a:latin typeface="+mj-lt"/>
              </a:rPr>
              <a:t>Strategic Work Plan</a:t>
            </a:r>
          </a:p>
          <a:p>
            <a:r>
              <a:rPr lang="en-US" sz="2800" b="1" dirty="0">
                <a:solidFill>
                  <a:schemeClr val="accent1">
                    <a:lumMod val="40000"/>
                    <a:lumOff val="60000"/>
                  </a:schemeClr>
                </a:solidFill>
                <a:latin typeface="+mj-lt"/>
              </a:rPr>
              <a:t>Potential Work Streams </a:t>
            </a:r>
          </a:p>
          <a:p>
            <a:r>
              <a:rPr lang="en-US" sz="2000" b="1" dirty="0">
                <a:solidFill>
                  <a:schemeClr val="accent1">
                    <a:lumMod val="40000"/>
                    <a:lumOff val="60000"/>
                  </a:schemeClr>
                </a:solidFill>
                <a:latin typeface="+mj-lt"/>
              </a:rPr>
              <a:t>(Table B Consultation Paper)</a:t>
            </a:r>
            <a:endParaRPr lang="en-US" sz="2000" dirty="0">
              <a:solidFill>
                <a:schemeClr val="accent1">
                  <a:lumMod val="40000"/>
                  <a:lumOff val="60000"/>
                </a:schemeClr>
              </a:solidFill>
              <a:latin typeface="+mj-lt"/>
            </a:endParaRPr>
          </a:p>
        </p:txBody>
      </p:sp>
    </p:spTree>
    <p:extLst>
      <p:ext uri="{BB962C8B-B14F-4D97-AF65-F5344CB8AC3E}">
        <p14:creationId xmlns:p14="http://schemas.microsoft.com/office/powerpoint/2010/main" val="2487232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F9D9AFF-2893-A4E3-5EC2-D808A84C3B33}"/>
              </a:ext>
            </a:extLst>
          </p:cNvPr>
          <p:cNvSpPr>
            <a:spLocks noGrp="1"/>
          </p:cNvSpPr>
          <p:nvPr>
            <p:ph type="sldNum" sz="quarter" idx="12"/>
          </p:nvPr>
        </p:nvSpPr>
        <p:spPr/>
        <p:txBody>
          <a:bodyPr/>
          <a:lstStyle/>
          <a:p>
            <a:fld id="{A68F81FF-A8B7-8E49-9D5B-3CAD5ADFEE36}" type="slidenum">
              <a:rPr lang="en-US" smtClean="0"/>
              <a:t>3</a:t>
            </a:fld>
            <a:endParaRPr lang="en-US" dirty="0"/>
          </a:p>
        </p:txBody>
      </p:sp>
      <p:pic>
        <p:nvPicPr>
          <p:cNvPr id="6" name="Picture 5">
            <a:extLst>
              <a:ext uri="{FF2B5EF4-FFF2-40B4-BE49-F238E27FC236}">
                <a16:creationId xmlns:a16="http://schemas.microsoft.com/office/drawing/2014/main" id="{B2E453DD-854B-0BB5-FBBA-DD51CA97F045}"/>
              </a:ext>
            </a:extLst>
          </p:cNvPr>
          <p:cNvPicPr>
            <a:picLocks noChangeAspect="1"/>
          </p:cNvPicPr>
          <p:nvPr/>
        </p:nvPicPr>
        <p:blipFill>
          <a:blip r:embed="rId2"/>
          <a:stretch>
            <a:fillRect/>
          </a:stretch>
        </p:blipFill>
        <p:spPr>
          <a:xfrm>
            <a:off x="7895517" y="1631091"/>
            <a:ext cx="3569238" cy="4493483"/>
          </a:xfrm>
          <a:prstGeom prst="rect">
            <a:avLst/>
          </a:prstGeom>
          <a:ln>
            <a:noFill/>
          </a:ln>
          <a:effectLst>
            <a:outerShdw blurRad="190500" algn="tl" rotWithShape="0">
              <a:srgbClr val="000000">
                <a:alpha val="70000"/>
              </a:srgbClr>
            </a:outerShdw>
          </a:effectLst>
        </p:spPr>
      </p:pic>
      <p:sp>
        <p:nvSpPr>
          <p:cNvPr id="7" name="Rectangle 6">
            <a:extLst>
              <a:ext uri="{FF2B5EF4-FFF2-40B4-BE49-F238E27FC236}">
                <a16:creationId xmlns:a16="http://schemas.microsoft.com/office/drawing/2014/main" id="{462A9990-89FD-0D81-BA5F-9CBA938B64BE}"/>
              </a:ext>
            </a:extLst>
          </p:cNvPr>
          <p:cNvSpPr/>
          <p:nvPr/>
        </p:nvSpPr>
        <p:spPr>
          <a:xfrm>
            <a:off x="37326" y="136525"/>
            <a:ext cx="11316474" cy="7438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chemeClr val="bg1"/>
                </a:solidFill>
                <a:latin typeface="+mj-lt"/>
              </a:rPr>
              <a:t>IESBA Strategy and Work Plan 2024-2027</a:t>
            </a:r>
          </a:p>
        </p:txBody>
      </p:sp>
      <p:sp>
        <p:nvSpPr>
          <p:cNvPr id="8" name="Rectangle 7">
            <a:extLst>
              <a:ext uri="{FF2B5EF4-FFF2-40B4-BE49-F238E27FC236}">
                <a16:creationId xmlns:a16="http://schemas.microsoft.com/office/drawing/2014/main" id="{16C4DE4F-5124-E6D1-615E-016FFE4AE3C2}"/>
              </a:ext>
            </a:extLst>
          </p:cNvPr>
          <p:cNvSpPr/>
          <p:nvPr/>
        </p:nvSpPr>
        <p:spPr>
          <a:xfrm>
            <a:off x="444843" y="1631091"/>
            <a:ext cx="6644846" cy="4493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spcBef>
                <a:spcPts val="600"/>
              </a:spcBef>
              <a:spcAft>
                <a:spcPts val="600"/>
              </a:spcAft>
              <a:buFont typeface="Arial" panose="020B0604020202020204" pitchFamily="34" charset="0"/>
              <a:buChar char="•"/>
            </a:pPr>
            <a:r>
              <a:rPr lang="en-US" sz="2000" dirty="0">
                <a:solidFill>
                  <a:schemeClr val="tx1"/>
                </a:solidFill>
                <a:latin typeface="+mj-lt"/>
              </a:rPr>
              <a:t>In April 2023, IESBA</a:t>
            </a:r>
            <a:r>
              <a:rPr lang="en-US" sz="2000" dirty="0">
                <a:solidFill>
                  <a:schemeClr val="tx1"/>
                </a:solidFill>
                <a:latin typeface="+mj-lt"/>
                <a:cs typeface="Times New Roman" panose="02020603050405020304" pitchFamily="18" charset="0"/>
              </a:rPr>
              <a:t> released its</a:t>
            </a:r>
            <a:r>
              <a:rPr lang="en-US" sz="2000" dirty="0">
                <a:solidFill>
                  <a:schemeClr val="tx1"/>
                </a:solidFill>
                <a:latin typeface="+mj-lt"/>
                <a:ea typeface="Calibri" panose="020F0502020204030204" pitchFamily="34" charset="0"/>
                <a:cs typeface="Times New Roman" panose="02020603050405020304" pitchFamily="18" charset="0"/>
              </a:rPr>
              <a:t> Consultation Paper (CP),  </a:t>
            </a:r>
            <a:r>
              <a:rPr lang="en-US" sz="2000" i="1" u="sng" dirty="0">
                <a:solidFill>
                  <a:srgbClr val="0070C0"/>
                </a:solidFill>
                <a:latin typeface="+mj-lt"/>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Proposed IESBA Strategy and Work Plan 2024-2027: Towards a More Sustainable Future: Advancing the Centrality of Ethics</a:t>
            </a:r>
            <a:r>
              <a:rPr lang="en-US" sz="2000" dirty="0">
                <a:solidFill>
                  <a:srgbClr val="0070C0"/>
                </a:solidFill>
                <a:latin typeface="+mj-lt"/>
                <a:ea typeface="Calibri" panose="020F0502020204030204" pitchFamily="34" charset="0"/>
                <a:cs typeface="Times New Roman" panose="02020603050405020304" pitchFamily="18" charset="0"/>
              </a:rPr>
              <a:t>.</a:t>
            </a:r>
          </a:p>
          <a:p>
            <a:pPr marL="285750" indent="-285750">
              <a:spcBef>
                <a:spcPts val="600"/>
              </a:spcBef>
              <a:spcAft>
                <a:spcPts val="600"/>
              </a:spcAft>
              <a:buFont typeface="Arial" panose="020B0604020202020204" pitchFamily="34" charset="0"/>
              <a:buChar char="•"/>
            </a:pPr>
            <a:r>
              <a:rPr lang="en-US" sz="2000" dirty="0">
                <a:solidFill>
                  <a:schemeClr val="tx1"/>
                </a:solidFill>
                <a:latin typeface="+mj-lt"/>
              </a:rPr>
              <a:t>The CP has two key components:</a:t>
            </a:r>
          </a:p>
          <a:p>
            <a:pPr marL="742950" lvl="1" indent="-285750">
              <a:spcBef>
                <a:spcPts val="600"/>
              </a:spcBef>
              <a:spcAft>
                <a:spcPts val="600"/>
              </a:spcAft>
              <a:buFont typeface="Arial" panose="020B0604020202020204" pitchFamily="34" charset="0"/>
              <a:buChar char="•"/>
            </a:pPr>
            <a:r>
              <a:rPr lang="en-US" sz="2000" dirty="0">
                <a:solidFill>
                  <a:schemeClr val="tx1"/>
                </a:solidFill>
                <a:latin typeface="+mj-lt"/>
              </a:rPr>
              <a:t>Proposed strategy: Vision, strategic drivers, themes, and actions, and </a:t>
            </a:r>
          </a:p>
          <a:p>
            <a:pPr marL="742950" lvl="1" indent="-285750">
              <a:spcBef>
                <a:spcPts val="600"/>
              </a:spcBef>
              <a:spcAft>
                <a:spcPts val="600"/>
              </a:spcAft>
              <a:buFont typeface="Arial" panose="020B0604020202020204" pitchFamily="34" charset="0"/>
              <a:buChar char="•"/>
            </a:pPr>
            <a:r>
              <a:rPr lang="en-US" sz="2000" dirty="0">
                <a:solidFill>
                  <a:schemeClr val="tx1"/>
                </a:solidFill>
                <a:latin typeface="+mj-lt"/>
              </a:rPr>
              <a:t>Proposed work plan: Ongoing and pre-committed projects/ work streams and potential new topics. </a:t>
            </a:r>
          </a:p>
          <a:p>
            <a:pPr marL="285750" indent="-285750">
              <a:spcBef>
                <a:spcPts val="600"/>
              </a:spcBef>
              <a:spcAft>
                <a:spcPts val="600"/>
              </a:spcAft>
              <a:buFont typeface="Arial" panose="020B0604020202020204" pitchFamily="34" charset="0"/>
              <a:buChar char="•"/>
            </a:pPr>
            <a:r>
              <a:rPr lang="en-US" sz="2000" dirty="0">
                <a:solidFill>
                  <a:schemeClr val="tx1"/>
                </a:solidFill>
                <a:latin typeface="+mj-lt"/>
              </a:rPr>
              <a:t>The comment period closed on July 7th, 2023</a:t>
            </a:r>
          </a:p>
          <a:p>
            <a:pPr marL="285750" lvl="1" indent="-285750">
              <a:spcBef>
                <a:spcPts val="600"/>
              </a:spcBef>
              <a:spcAft>
                <a:spcPts val="600"/>
              </a:spcAft>
              <a:buFont typeface="Arial" panose="020B0604020202020204" pitchFamily="34" charset="0"/>
              <a:buChar char="•"/>
            </a:pPr>
            <a:endParaRPr lang="en-US" sz="2000" dirty="0">
              <a:solidFill>
                <a:schemeClr val="tx1"/>
              </a:solidFill>
              <a:latin typeface="+mj-lt"/>
            </a:endParaRPr>
          </a:p>
          <a:p>
            <a:pPr marL="285750" indent="-285750" algn="ctr">
              <a:buFont typeface="Arial" panose="020B0604020202020204" pitchFamily="34" charset="0"/>
              <a:buChar char="•"/>
            </a:pPr>
            <a:endParaRPr lang="en-US" sz="2000" dirty="0">
              <a:solidFill>
                <a:schemeClr val="tx1"/>
              </a:solidFill>
              <a:latin typeface="+mj-lt"/>
            </a:endParaRPr>
          </a:p>
        </p:txBody>
      </p:sp>
    </p:spTree>
    <p:extLst>
      <p:ext uri="{BB962C8B-B14F-4D97-AF65-F5344CB8AC3E}">
        <p14:creationId xmlns:p14="http://schemas.microsoft.com/office/powerpoint/2010/main" val="40517649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p:txBody>
          <a:bodyPr/>
          <a:lstStyle/>
          <a:p>
            <a:fld id="{A68F81FF-A8B7-8E49-9D5B-3CAD5ADFEE36}" type="slidenum">
              <a:rPr lang="en-US" smtClean="0"/>
              <a:t>30</a:t>
            </a:fld>
            <a:endParaRPr lang="en-US" dirty="0"/>
          </a:p>
        </p:txBody>
      </p:sp>
      <p:pic>
        <p:nvPicPr>
          <p:cNvPr id="7" name="Picture 6" descr="Cropped hand watering the plant">
            <a:extLst>
              <a:ext uri="{FF2B5EF4-FFF2-40B4-BE49-F238E27FC236}">
                <a16:creationId xmlns:a16="http://schemas.microsoft.com/office/drawing/2014/main" id="{8B86C918-999A-1DED-F1F9-BF48EF6A32E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0" y="0"/>
            <a:ext cx="3826566" cy="69673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F2EADEDD-4B93-8555-5593-0F96D78618B6}"/>
              </a:ext>
            </a:extLst>
          </p:cNvPr>
          <p:cNvSpPr/>
          <p:nvPr/>
        </p:nvSpPr>
        <p:spPr>
          <a:xfrm>
            <a:off x="4383155" y="24479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Ongoing</a:t>
            </a:r>
          </a:p>
        </p:txBody>
      </p:sp>
      <p:sp>
        <p:nvSpPr>
          <p:cNvPr id="6" name="Rectangle 5">
            <a:extLst>
              <a:ext uri="{FF2B5EF4-FFF2-40B4-BE49-F238E27FC236}">
                <a16:creationId xmlns:a16="http://schemas.microsoft.com/office/drawing/2014/main" id="{F890A7A2-D97B-FEC7-0DB1-AFCEDF33459E}"/>
              </a:ext>
            </a:extLst>
          </p:cNvPr>
          <p:cNvSpPr/>
          <p:nvPr/>
        </p:nvSpPr>
        <p:spPr>
          <a:xfrm>
            <a:off x="6804991" y="254736"/>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Pre-commitment</a:t>
            </a:r>
          </a:p>
        </p:txBody>
      </p:sp>
      <p:sp>
        <p:nvSpPr>
          <p:cNvPr id="8" name="Rectangle 7">
            <a:extLst>
              <a:ext uri="{FF2B5EF4-FFF2-40B4-BE49-F238E27FC236}">
                <a16:creationId xmlns:a16="http://schemas.microsoft.com/office/drawing/2014/main" id="{51A6F18E-928E-3FB3-17C6-F90B34A7576C}"/>
              </a:ext>
            </a:extLst>
          </p:cNvPr>
          <p:cNvSpPr/>
          <p:nvPr/>
        </p:nvSpPr>
        <p:spPr>
          <a:xfrm>
            <a:off x="9226827" y="254737"/>
            <a:ext cx="2355573" cy="467139"/>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Potential</a:t>
            </a:r>
          </a:p>
        </p:txBody>
      </p:sp>
      <p:sp>
        <p:nvSpPr>
          <p:cNvPr id="11" name="Rectangle 10">
            <a:extLst>
              <a:ext uri="{FF2B5EF4-FFF2-40B4-BE49-F238E27FC236}">
                <a16:creationId xmlns:a16="http://schemas.microsoft.com/office/drawing/2014/main" id="{211AB8ED-F631-9BF4-EB76-772F64A4353D}"/>
              </a:ext>
            </a:extLst>
          </p:cNvPr>
          <p:cNvSpPr/>
          <p:nvPr/>
        </p:nvSpPr>
        <p:spPr>
          <a:xfrm>
            <a:off x="4377081" y="1228843"/>
            <a:ext cx="7199245" cy="537442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300"/>
              </a:spcBef>
            </a:pPr>
            <a:r>
              <a:rPr lang="en-US" b="1" dirty="0">
                <a:solidFill>
                  <a:srgbClr val="0070C0"/>
                </a:solidFill>
                <a:latin typeface="+mj-lt"/>
                <a:ea typeface="Calibri" panose="020F0502020204030204" pitchFamily="34" charset="0"/>
                <a:cs typeface="Times New Roman" panose="02020603050405020304" pitchFamily="18" charset="0"/>
              </a:rPr>
              <a:t>Audit firm – audit client relationship</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Mixed views received on proposed topic</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MG member suggested IESBA to reconsider definition of “network firm”</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Matters raised by other respondents for IESBA consideration include:</a:t>
            </a:r>
          </a:p>
          <a:p>
            <a:pPr marL="914400" lvl="1" indent="-457200"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Whether it is still appropriate to use the term “audit client”</a:t>
            </a:r>
          </a:p>
          <a:p>
            <a:pPr marL="914400" lvl="1" indent="-457200"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Would it be more effective to prioritize promoting existing provisions that address self-interest threats rather than focus on a term</a:t>
            </a:r>
          </a:p>
          <a:p>
            <a:pPr marL="914400" lvl="1" indent="-457200"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Guidance should recognize SME environment</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Some suggested guidance material instead</a:t>
            </a:r>
          </a:p>
          <a:p>
            <a:pPr>
              <a:spcBef>
                <a:spcPts val="300"/>
              </a:spcBef>
            </a:pPr>
            <a:r>
              <a:rPr lang="en-US" b="1" dirty="0">
                <a:solidFill>
                  <a:srgbClr val="0070C0"/>
                </a:solidFill>
                <a:latin typeface="+mj-lt"/>
                <a:ea typeface="Calibri" panose="020F0502020204030204" pitchFamily="34" charset="0"/>
                <a:cs typeface="Times New Roman" panose="02020603050405020304" pitchFamily="18" charset="0"/>
              </a:rPr>
              <a:t>Definitions and Descriptions of Terms</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Strong support received to align terms with those in IAASB standards</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Specific terms were highlighted for consideration</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One respondent discouraged project indicating threshold for action should be whether there are differences causing problems / questions / inconsistencies.</a:t>
            </a:r>
          </a:p>
          <a:p>
            <a:pPr>
              <a:spcBef>
                <a:spcPts val="300"/>
              </a:spcBef>
            </a:pPr>
            <a:r>
              <a:rPr lang="en-US" sz="1600" b="1" dirty="0">
                <a:solidFill>
                  <a:srgbClr val="0070C0"/>
                </a:solidFill>
                <a:latin typeface="+mj-lt"/>
                <a:ea typeface="Calibri" panose="020F0502020204030204" pitchFamily="34" charset="0"/>
                <a:cs typeface="Times New Roman" panose="02020603050405020304" pitchFamily="18" charset="0"/>
              </a:rPr>
              <a:t>Custody of data</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General support received for topic with suggested areas of focus</a:t>
            </a:r>
          </a:p>
          <a:p>
            <a:pPr marL="457200" indent="-457200">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Some considered only low priority</a:t>
            </a:r>
          </a:p>
          <a:p>
            <a:pPr>
              <a:spcBef>
                <a:spcPts val="300"/>
              </a:spcBef>
              <a:spcAft>
                <a:spcPts val="300"/>
              </a:spcAft>
            </a:pPr>
            <a:endParaRPr lang="en-US" sz="1600" dirty="0">
              <a:solidFill>
                <a:schemeClr val="tx1"/>
              </a:solidFill>
              <a:latin typeface="+mj-lt"/>
              <a:ea typeface="Calibri" panose="020F0502020204030204" pitchFamily="34" charset="0"/>
              <a:cs typeface="Times New Roman" panose="02020603050405020304" pitchFamily="18" charset="0"/>
            </a:endParaRPr>
          </a:p>
          <a:p>
            <a:pPr marL="742950" lvl="1" indent="-285750">
              <a:spcBef>
                <a:spcPts val="300"/>
              </a:spcBef>
              <a:spcAft>
                <a:spcPts val="300"/>
              </a:spcAft>
              <a:buFont typeface="Arial" panose="020B0604020202020204" pitchFamily="34" charset="0"/>
              <a:buChar char="•"/>
            </a:pPr>
            <a:endParaRPr lang="en-US" sz="1400" dirty="0">
              <a:solidFill>
                <a:schemeClr val="tx1"/>
              </a:solidFill>
              <a:latin typeface="+mj-lt"/>
            </a:endParaRPr>
          </a:p>
        </p:txBody>
      </p:sp>
      <p:sp>
        <p:nvSpPr>
          <p:cNvPr id="4" name="Rectangle 3">
            <a:extLst>
              <a:ext uri="{FF2B5EF4-FFF2-40B4-BE49-F238E27FC236}">
                <a16:creationId xmlns:a16="http://schemas.microsoft.com/office/drawing/2014/main" id="{F0D5F3C9-89AB-8FB3-B4F7-A6D885116175}"/>
              </a:ext>
            </a:extLst>
          </p:cNvPr>
          <p:cNvSpPr/>
          <p:nvPr/>
        </p:nvSpPr>
        <p:spPr>
          <a:xfrm>
            <a:off x="4383154" y="761704"/>
            <a:ext cx="7199245" cy="46713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latin typeface="+mj-lt"/>
              </a:rPr>
              <a:t>Other Respondents</a:t>
            </a:r>
            <a:endParaRPr lang="en-US" b="1" dirty="0">
              <a:solidFill>
                <a:schemeClr val="bg1"/>
              </a:solidFill>
              <a:latin typeface="+mj-lt"/>
            </a:endParaRPr>
          </a:p>
        </p:txBody>
      </p:sp>
      <p:sp>
        <p:nvSpPr>
          <p:cNvPr id="5" name="Rectangle 4">
            <a:extLst>
              <a:ext uri="{FF2B5EF4-FFF2-40B4-BE49-F238E27FC236}">
                <a16:creationId xmlns:a16="http://schemas.microsoft.com/office/drawing/2014/main" id="{D83360FA-6F48-D26A-2B56-7A4CB8B6B6DE}"/>
              </a:ext>
            </a:extLst>
          </p:cNvPr>
          <p:cNvSpPr/>
          <p:nvPr/>
        </p:nvSpPr>
        <p:spPr>
          <a:xfrm>
            <a:off x="102549" y="-99321"/>
            <a:ext cx="3966112" cy="29849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chemeClr val="bg1"/>
                </a:solidFill>
                <a:latin typeface="+mj-lt"/>
              </a:rPr>
              <a:t>Strategic Work Plan</a:t>
            </a:r>
          </a:p>
          <a:p>
            <a:r>
              <a:rPr lang="en-US" sz="2800" b="1" dirty="0">
                <a:solidFill>
                  <a:schemeClr val="accent1">
                    <a:lumMod val="40000"/>
                    <a:lumOff val="60000"/>
                  </a:schemeClr>
                </a:solidFill>
                <a:latin typeface="+mj-lt"/>
              </a:rPr>
              <a:t>Potential Work Streams </a:t>
            </a:r>
          </a:p>
          <a:p>
            <a:r>
              <a:rPr lang="en-US" sz="2000" b="1" dirty="0">
                <a:solidFill>
                  <a:schemeClr val="accent1">
                    <a:lumMod val="40000"/>
                    <a:lumOff val="60000"/>
                  </a:schemeClr>
                </a:solidFill>
                <a:latin typeface="+mj-lt"/>
              </a:rPr>
              <a:t>(Table B Consultation Paper</a:t>
            </a:r>
            <a:r>
              <a:rPr lang="en-US" sz="2000" b="1" dirty="0">
                <a:solidFill>
                  <a:schemeClr val="accent2">
                    <a:lumMod val="40000"/>
                    <a:lumOff val="60000"/>
                  </a:schemeClr>
                </a:solidFill>
                <a:latin typeface="+mj-lt"/>
              </a:rPr>
              <a:t>)</a:t>
            </a:r>
            <a:endParaRPr lang="en-US" sz="2000" dirty="0">
              <a:solidFill>
                <a:schemeClr val="accent2">
                  <a:lumMod val="40000"/>
                  <a:lumOff val="60000"/>
                </a:schemeClr>
              </a:solidFill>
              <a:latin typeface="+mj-lt"/>
            </a:endParaRPr>
          </a:p>
        </p:txBody>
      </p:sp>
    </p:spTree>
    <p:extLst>
      <p:ext uri="{BB962C8B-B14F-4D97-AF65-F5344CB8AC3E}">
        <p14:creationId xmlns:p14="http://schemas.microsoft.com/office/powerpoint/2010/main" val="12992730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p:txBody>
          <a:bodyPr/>
          <a:lstStyle/>
          <a:p>
            <a:fld id="{A68F81FF-A8B7-8E49-9D5B-3CAD5ADFEE36}" type="slidenum">
              <a:rPr lang="en-US" smtClean="0"/>
              <a:t>31</a:t>
            </a:fld>
            <a:endParaRPr lang="en-US" dirty="0"/>
          </a:p>
        </p:txBody>
      </p:sp>
      <p:pic>
        <p:nvPicPr>
          <p:cNvPr id="7" name="Picture 6" descr="Cropped hand watering the plant">
            <a:extLst>
              <a:ext uri="{FF2B5EF4-FFF2-40B4-BE49-F238E27FC236}">
                <a16:creationId xmlns:a16="http://schemas.microsoft.com/office/drawing/2014/main" id="{8B86C918-999A-1DED-F1F9-BF48EF6A32E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0" y="0"/>
            <a:ext cx="3826566" cy="69673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F2EADEDD-4B93-8555-5593-0F96D78618B6}"/>
              </a:ext>
            </a:extLst>
          </p:cNvPr>
          <p:cNvSpPr/>
          <p:nvPr/>
        </p:nvSpPr>
        <p:spPr>
          <a:xfrm>
            <a:off x="4383155" y="24479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Ongoing</a:t>
            </a:r>
          </a:p>
        </p:txBody>
      </p:sp>
      <p:sp>
        <p:nvSpPr>
          <p:cNvPr id="6" name="Rectangle 5">
            <a:extLst>
              <a:ext uri="{FF2B5EF4-FFF2-40B4-BE49-F238E27FC236}">
                <a16:creationId xmlns:a16="http://schemas.microsoft.com/office/drawing/2014/main" id="{F890A7A2-D97B-FEC7-0DB1-AFCEDF33459E}"/>
              </a:ext>
            </a:extLst>
          </p:cNvPr>
          <p:cNvSpPr/>
          <p:nvPr/>
        </p:nvSpPr>
        <p:spPr>
          <a:xfrm>
            <a:off x="6804991" y="254736"/>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Pre-commitment</a:t>
            </a:r>
          </a:p>
        </p:txBody>
      </p:sp>
      <p:sp>
        <p:nvSpPr>
          <p:cNvPr id="8" name="Rectangle 7">
            <a:extLst>
              <a:ext uri="{FF2B5EF4-FFF2-40B4-BE49-F238E27FC236}">
                <a16:creationId xmlns:a16="http://schemas.microsoft.com/office/drawing/2014/main" id="{51A6F18E-928E-3FB3-17C6-F90B34A7576C}"/>
              </a:ext>
            </a:extLst>
          </p:cNvPr>
          <p:cNvSpPr/>
          <p:nvPr/>
        </p:nvSpPr>
        <p:spPr>
          <a:xfrm>
            <a:off x="9226827" y="254737"/>
            <a:ext cx="2355573" cy="467139"/>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Potential</a:t>
            </a:r>
          </a:p>
        </p:txBody>
      </p:sp>
      <p:sp>
        <p:nvSpPr>
          <p:cNvPr id="11" name="Rectangle 10">
            <a:extLst>
              <a:ext uri="{FF2B5EF4-FFF2-40B4-BE49-F238E27FC236}">
                <a16:creationId xmlns:a16="http://schemas.microsoft.com/office/drawing/2014/main" id="{211AB8ED-F631-9BF4-EB76-772F64A4353D}"/>
              </a:ext>
            </a:extLst>
          </p:cNvPr>
          <p:cNvSpPr/>
          <p:nvPr/>
        </p:nvSpPr>
        <p:spPr>
          <a:xfrm>
            <a:off x="4383155" y="1295401"/>
            <a:ext cx="7199245" cy="231186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300"/>
              </a:spcBef>
            </a:pPr>
            <a:r>
              <a:rPr lang="en-US" b="1" dirty="0">
                <a:solidFill>
                  <a:srgbClr val="0070C0"/>
                </a:solidFill>
                <a:latin typeface="+mj-lt"/>
                <a:ea typeface="Calibri" panose="020F0502020204030204" pitchFamily="34" charset="0"/>
                <a:cs typeface="Times New Roman" panose="02020603050405020304" pitchFamily="18" charset="0"/>
              </a:rPr>
              <a:t>Communication with TCWG</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General support received for topic</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Suggestion to develop appropriate guidance for PAs and non-PAs</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Principle based approach given difficulty in identifying all instances that require such communication</a:t>
            </a:r>
          </a:p>
          <a:p>
            <a:pPr marL="457200" indent="-4572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Some queried if work stream is needed with guidance material more beneficial; also a view that provisions on communication with TCWG already enhanced as a result of NAS and Fees project</a:t>
            </a:r>
          </a:p>
          <a:p>
            <a:pPr>
              <a:spcBef>
                <a:spcPts val="300"/>
              </a:spcBef>
            </a:pPr>
            <a:endParaRPr lang="en-US" sz="2800" dirty="0">
              <a:solidFill>
                <a:schemeClr val="tx1"/>
              </a:solidFill>
              <a:latin typeface="+mj-lt"/>
              <a:ea typeface="Calibri" panose="020F0502020204030204" pitchFamily="34" charset="0"/>
              <a:cs typeface="Times New Roman" panose="02020603050405020304" pitchFamily="18" charset="0"/>
            </a:endParaRPr>
          </a:p>
          <a:p>
            <a:pPr marL="342900" indent="-342900">
              <a:spcBef>
                <a:spcPts val="300"/>
              </a:spcBef>
              <a:spcAft>
                <a:spcPts val="300"/>
              </a:spcAft>
              <a:buFont typeface="Courier New" panose="02070309020205020404" pitchFamily="49" charset="0"/>
              <a:buChar char="o"/>
            </a:pPr>
            <a:endParaRPr lang="en-US" sz="1600" dirty="0">
              <a:solidFill>
                <a:schemeClr val="tx1"/>
              </a:solidFill>
              <a:latin typeface="+mj-lt"/>
              <a:ea typeface="Calibri" panose="020F0502020204030204" pitchFamily="34" charset="0"/>
              <a:cs typeface="Times New Roman" panose="02020603050405020304" pitchFamily="18" charset="0"/>
            </a:endParaRPr>
          </a:p>
          <a:p>
            <a:pPr marL="742950" lvl="1" indent="-285750">
              <a:spcBef>
                <a:spcPts val="300"/>
              </a:spcBef>
              <a:spcAft>
                <a:spcPts val="300"/>
              </a:spcAft>
              <a:buFont typeface="Arial" panose="020B0604020202020204" pitchFamily="34" charset="0"/>
              <a:buChar char="•"/>
            </a:pPr>
            <a:endParaRPr lang="en-US" sz="1400" dirty="0">
              <a:solidFill>
                <a:schemeClr val="tx1"/>
              </a:solidFill>
              <a:latin typeface="+mj-lt"/>
            </a:endParaRPr>
          </a:p>
        </p:txBody>
      </p:sp>
      <p:sp>
        <p:nvSpPr>
          <p:cNvPr id="4" name="Rectangle 3">
            <a:extLst>
              <a:ext uri="{FF2B5EF4-FFF2-40B4-BE49-F238E27FC236}">
                <a16:creationId xmlns:a16="http://schemas.microsoft.com/office/drawing/2014/main" id="{3C874352-31FF-0666-2A3A-D33A377957E2}"/>
              </a:ext>
            </a:extLst>
          </p:cNvPr>
          <p:cNvSpPr/>
          <p:nvPr/>
        </p:nvSpPr>
        <p:spPr>
          <a:xfrm>
            <a:off x="4383154" y="761704"/>
            <a:ext cx="7199245" cy="46713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latin typeface="+mj-lt"/>
              </a:rPr>
              <a:t>Other Respondents</a:t>
            </a:r>
            <a:endParaRPr lang="en-US" b="1" dirty="0">
              <a:solidFill>
                <a:schemeClr val="bg1"/>
              </a:solidFill>
              <a:latin typeface="+mj-lt"/>
            </a:endParaRPr>
          </a:p>
        </p:txBody>
      </p:sp>
      <p:sp>
        <p:nvSpPr>
          <p:cNvPr id="5" name="Rectangle 4">
            <a:extLst>
              <a:ext uri="{FF2B5EF4-FFF2-40B4-BE49-F238E27FC236}">
                <a16:creationId xmlns:a16="http://schemas.microsoft.com/office/drawing/2014/main" id="{9755B108-62A0-0E98-F965-3E44E63BDD55}"/>
              </a:ext>
            </a:extLst>
          </p:cNvPr>
          <p:cNvSpPr/>
          <p:nvPr/>
        </p:nvSpPr>
        <p:spPr>
          <a:xfrm>
            <a:off x="102549" y="-99321"/>
            <a:ext cx="3966112" cy="29849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chemeClr val="bg1"/>
                </a:solidFill>
                <a:latin typeface="+mj-lt"/>
              </a:rPr>
              <a:t>Strategic Work Plan</a:t>
            </a:r>
          </a:p>
          <a:p>
            <a:r>
              <a:rPr lang="en-US" sz="2800" b="1" dirty="0">
                <a:solidFill>
                  <a:schemeClr val="accent1">
                    <a:lumMod val="40000"/>
                    <a:lumOff val="60000"/>
                  </a:schemeClr>
                </a:solidFill>
                <a:latin typeface="+mj-lt"/>
              </a:rPr>
              <a:t>Potential Work Streams </a:t>
            </a:r>
          </a:p>
          <a:p>
            <a:r>
              <a:rPr lang="en-US" sz="2000" b="1" dirty="0">
                <a:solidFill>
                  <a:schemeClr val="accent1">
                    <a:lumMod val="40000"/>
                    <a:lumOff val="60000"/>
                  </a:schemeClr>
                </a:solidFill>
                <a:latin typeface="+mj-lt"/>
              </a:rPr>
              <a:t>(Table B Consultation Paper)</a:t>
            </a:r>
            <a:endParaRPr lang="en-US" sz="2000" dirty="0">
              <a:solidFill>
                <a:schemeClr val="accent1">
                  <a:lumMod val="40000"/>
                  <a:lumOff val="60000"/>
                </a:schemeClr>
              </a:solidFill>
              <a:latin typeface="+mj-lt"/>
            </a:endParaRPr>
          </a:p>
        </p:txBody>
      </p:sp>
    </p:spTree>
    <p:extLst>
      <p:ext uri="{BB962C8B-B14F-4D97-AF65-F5344CB8AC3E}">
        <p14:creationId xmlns:p14="http://schemas.microsoft.com/office/powerpoint/2010/main" val="30071920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3C994B4-9721-4148-9EEC-6793CECDE8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3" y="-1"/>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F9D95E49-763A-4886-B038-82F7347405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E43DC68B-54DD-4053-BE4D-6152596843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78324" y="699899"/>
            <a:ext cx="10713676" cy="5433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6F31C88-3DEF-4EA8-AE3A-49441413FC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713232"/>
            <a:ext cx="422899" cy="5404104"/>
          </a:xfrm>
          <a:prstGeom prst="rect">
            <a:avLst/>
          </a:prstGeom>
          <a:solidFill>
            <a:schemeClr val="accent1">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21" name="Straight Connector 20">
            <a:extLst>
              <a:ext uri="{FF2B5EF4-FFF2-40B4-BE49-F238E27FC236}">
                <a16:creationId xmlns:a16="http://schemas.microsoft.com/office/drawing/2014/main" id="{F085D7B9-E066-4923-8CB7-294BF306296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1365990" y="5610"/>
            <a:ext cx="0" cy="685800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EACA08E-D537-41C6-96A5-5900E05D321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18001"/>
            <a:ext cx="12192000" cy="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16DA97E-4798-DDE1-78B0-8E8F7700E533}"/>
              </a:ext>
            </a:extLst>
          </p:cNvPr>
          <p:cNvSpPr txBox="1"/>
          <p:nvPr/>
        </p:nvSpPr>
        <p:spPr>
          <a:xfrm>
            <a:off x="8051800" y="977900"/>
            <a:ext cx="3822700" cy="453390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pic>
        <p:nvPicPr>
          <p:cNvPr id="6" name="Picture Placeholder 5" descr="Two colleagues planning on board with sticky notes">
            <a:extLst>
              <a:ext uri="{FF2B5EF4-FFF2-40B4-BE49-F238E27FC236}">
                <a16:creationId xmlns:a16="http://schemas.microsoft.com/office/drawing/2014/main" id="{35596801-7FC1-1A12-5915-995879C52027}"/>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a:fillRect/>
          </a:stretch>
        </p:blipFill>
        <p:spPr>
          <a:xfrm>
            <a:off x="7666740" y="3829589"/>
            <a:ext cx="4382908" cy="2282802"/>
          </a:xfrm>
        </p:spPr>
      </p:pic>
      <p:sp>
        <p:nvSpPr>
          <p:cNvPr id="8" name="Rectangle 7">
            <a:extLst>
              <a:ext uri="{FF2B5EF4-FFF2-40B4-BE49-F238E27FC236}">
                <a16:creationId xmlns:a16="http://schemas.microsoft.com/office/drawing/2014/main" id="{AAAA630A-3088-C78E-B98C-F0DFBFE59821}"/>
              </a:ext>
            </a:extLst>
          </p:cNvPr>
          <p:cNvSpPr/>
          <p:nvPr/>
        </p:nvSpPr>
        <p:spPr>
          <a:xfrm>
            <a:off x="1717096" y="4260996"/>
            <a:ext cx="5774495" cy="17035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will consider the work streams’ priorities in Q4 2024 during review on progress</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Work streams will not automatically result in standard-setting projects</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to remain flexible and agile to address urgent or unexpected issues</a:t>
            </a:r>
          </a:p>
          <a:p>
            <a:pPr algn="ctr" defTabSz="612648">
              <a:spcAft>
                <a:spcPts val="600"/>
              </a:spcAft>
            </a:pPr>
            <a:endParaRPr lang="en-US" dirty="0">
              <a:solidFill>
                <a:schemeClr val="tx1"/>
              </a:solidFill>
            </a:endParaRPr>
          </a:p>
        </p:txBody>
      </p:sp>
      <p:sp>
        <p:nvSpPr>
          <p:cNvPr id="9" name="Rectangle 8">
            <a:extLst>
              <a:ext uri="{FF2B5EF4-FFF2-40B4-BE49-F238E27FC236}">
                <a16:creationId xmlns:a16="http://schemas.microsoft.com/office/drawing/2014/main" id="{9C7A26AE-7305-EEA6-2F33-7CF5B53759FB}"/>
              </a:ext>
            </a:extLst>
          </p:cNvPr>
          <p:cNvSpPr/>
          <p:nvPr/>
        </p:nvSpPr>
        <p:spPr>
          <a:xfrm>
            <a:off x="432483" y="115322"/>
            <a:ext cx="8008035" cy="94444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chemeClr val="bg1"/>
                </a:solidFill>
                <a:latin typeface="+mj-lt"/>
              </a:rPr>
              <a:t>Planning Committee Views and Proposals</a:t>
            </a:r>
          </a:p>
        </p:txBody>
      </p:sp>
      <p:graphicFrame>
        <p:nvGraphicFramePr>
          <p:cNvPr id="10" name="Table 6">
            <a:extLst>
              <a:ext uri="{FF2B5EF4-FFF2-40B4-BE49-F238E27FC236}">
                <a16:creationId xmlns:a16="http://schemas.microsoft.com/office/drawing/2014/main" id="{9E0A9950-0F50-4249-FE30-4C430AAEA0C3}"/>
              </a:ext>
            </a:extLst>
          </p:cNvPr>
          <p:cNvGraphicFramePr>
            <a:graphicFrameLocks/>
          </p:cNvGraphicFramePr>
          <p:nvPr>
            <p:extLst>
              <p:ext uri="{D42A27DB-BD31-4B8C-83A1-F6EECF244321}">
                <p14:modId xmlns:p14="http://schemas.microsoft.com/office/powerpoint/2010/main" val="657161545"/>
              </p:ext>
            </p:extLst>
          </p:nvPr>
        </p:nvGraphicFramePr>
        <p:xfrm>
          <a:off x="2167359" y="1759666"/>
          <a:ext cx="5319927" cy="2387051"/>
        </p:xfrm>
        <a:graphic>
          <a:graphicData uri="http://schemas.openxmlformats.org/drawingml/2006/table">
            <a:tbl>
              <a:tblPr firstRow="1" bandRow="1">
                <a:tableStyleId>{69012ECD-51FC-41F1-AA8D-1B2483CD663E}</a:tableStyleId>
              </a:tblPr>
              <a:tblGrid>
                <a:gridCol w="3811709">
                  <a:extLst>
                    <a:ext uri="{9D8B030D-6E8A-4147-A177-3AD203B41FA5}">
                      <a16:colId xmlns:a16="http://schemas.microsoft.com/office/drawing/2014/main" val="3194552519"/>
                    </a:ext>
                  </a:extLst>
                </a:gridCol>
                <a:gridCol w="1508218">
                  <a:extLst>
                    <a:ext uri="{9D8B030D-6E8A-4147-A177-3AD203B41FA5}">
                      <a16:colId xmlns:a16="http://schemas.microsoft.com/office/drawing/2014/main" val="3472735587"/>
                    </a:ext>
                  </a:extLst>
                </a:gridCol>
              </a:tblGrid>
              <a:tr h="342260">
                <a:tc>
                  <a:txBody>
                    <a:bodyPr/>
                    <a:lstStyle/>
                    <a:p>
                      <a:r>
                        <a:rPr lang="en-US" sz="1800" dirty="0">
                          <a:solidFill>
                            <a:schemeClr val="bg1"/>
                          </a:solidFill>
                          <a:latin typeface="+mj-lt"/>
                        </a:rPr>
                        <a:t>Projects / Initiatives</a:t>
                      </a:r>
                    </a:p>
                  </a:txBody>
                  <a:tcPr>
                    <a:solidFill>
                      <a:schemeClr val="accent6">
                        <a:lumMod val="60000"/>
                        <a:lumOff val="40000"/>
                      </a:schemeClr>
                    </a:solidFill>
                  </a:tcPr>
                </a:tc>
                <a:tc>
                  <a:txBody>
                    <a:bodyPr/>
                    <a:lstStyle/>
                    <a:p>
                      <a:pPr algn="ctr"/>
                      <a:r>
                        <a:rPr lang="en-US" sz="1800" dirty="0">
                          <a:solidFill>
                            <a:schemeClr val="bg1"/>
                          </a:solidFill>
                          <a:latin typeface="+mj-lt"/>
                        </a:rPr>
                        <a:t>Priority</a:t>
                      </a:r>
                    </a:p>
                  </a:txBody>
                  <a:tcPr>
                    <a:solidFill>
                      <a:schemeClr val="accent6">
                        <a:lumMod val="60000"/>
                        <a:lumOff val="40000"/>
                      </a:schemeClr>
                    </a:solidFill>
                  </a:tcPr>
                </a:tc>
                <a:extLst>
                  <a:ext uri="{0D108BD9-81ED-4DB2-BD59-A6C34878D82A}">
                    <a16:rowId xmlns:a16="http://schemas.microsoft.com/office/drawing/2014/main" val="557836620"/>
                  </a:ext>
                </a:extLst>
              </a:tr>
              <a:tr h="305568">
                <a:tc>
                  <a:txBody>
                    <a:bodyPr/>
                    <a:lstStyle/>
                    <a:p>
                      <a:r>
                        <a:rPr lang="en-US" sz="1600" dirty="0">
                          <a:solidFill>
                            <a:schemeClr val="tx1"/>
                          </a:solidFill>
                          <a:latin typeface="+mj-lt"/>
                        </a:rPr>
                        <a:t>Role of CFOs and other senior PAIBs</a:t>
                      </a:r>
                    </a:p>
                  </a:txBody>
                  <a:tcPr>
                    <a:lnR w="12700" cap="flat" cmpd="sng" algn="ctr">
                      <a:solidFill>
                        <a:srgbClr val="00B050"/>
                      </a:solidFill>
                      <a:prstDash val="solid"/>
                      <a:round/>
                      <a:headEnd type="none" w="med" len="med"/>
                      <a:tailEnd type="none" w="med" len="med"/>
                    </a:lnR>
                    <a:solidFill>
                      <a:schemeClr val="bg2">
                        <a:lumMod val="40000"/>
                        <a:lumOff val="60000"/>
                      </a:schemeClr>
                    </a:solidFill>
                  </a:tcPr>
                </a:tc>
                <a:tc rowSpan="4">
                  <a:txBody>
                    <a:bodyPr/>
                    <a:lstStyle/>
                    <a:p>
                      <a:pPr algn="ctr"/>
                      <a:r>
                        <a:rPr lang="en-US" sz="1600" dirty="0">
                          <a:solidFill>
                            <a:schemeClr val="tx1"/>
                          </a:solidFill>
                          <a:latin typeface="+mj-lt"/>
                        </a:rPr>
                        <a:t>Higher priority</a:t>
                      </a:r>
                    </a:p>
                  </a:txBody>
                  <a:tcPr anchor="ctr">
                    <a:lnL w="12700" cap="flat" cmpd="sng" algn="ctr">
                      <a:solidFill>
                        <a:srgbClr val="00B050"/>
                      </a:solidFill>
                      <a:prstDash val="solid"/>
                      <a:round/>
                      <a:headEnd type="none" w="med" len="med"/>
                      <a:tailEnd type="none" w="med" len="med"/>
                    </a:lnL>
                    <a:solidFill>
                      <a:schemeClr val="bg2">
                        <a:lumMod val="40000"/>
                        <a:lumOff val="60000"/>
                      </a:schemeClr>
                    </a:solidFill>
                  </a:tcPr>
                </a:tc>
                <a:extLst>
                  <a:ext uri="{0D108BD9-81ED-4DB2-BD59-A6C34878D82A}">
                    <a16:rowId xmlns:a16="http://schemas.microsoft.com/office/drawing/2014/main" val="2528989963"/>
                  </a:ext>
                </a:extLst>
              </a:tr>
              <a:tr h="2639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j-lt"/>
                          <a:ea typeface="+mn-ea"/>
                          <a:cs typeface="+mn-cs"/>
                        </a:rPr>
                        <a:t>Business Relationships</a:t>
                      </a:r>
                    </a:p>
                  </a:txBody>
                  <a:tcPr>
                    <a:lnR w="12700" cap="flat" cmpd="sng" algn="ctr">
                      <a:solidFill>
                        <a:srgbClr val="00B050"/>
                      </a:solidFill>
                      <a:prstDash val="solid"/>
                      <a:round/>
                      <a:headEnd type="none" w="med" len="med"/>
                      <a:tailEnd type="none" w="med" len="med"/>
                    </a:lnR>
                    <a:solidFill>
                      <a:schemeClr val="bg2">
                        <a:lumMod val="40000"/>
                        <a:lumOff val="60000"/>
                      </a:schemeClr>
                    </a:solidFill>
                  </a:tcPr>
                </a:tc>
                <a:tc vMerge="1">
                  <a:txBody>
                    <a:bodyPr/>
                    <a:lstStyle/>
                    <a:p>
                      <a:endParaRPr lang="en-US" dirty="0">
                        <a:solidFill>
                          <a:schemeClr val="tx1"/>
                        </a:solidFill>
                        <a:latin typeface="+mj-lt"/>
                      </a:endParaRPr>
                    </a:p>
                  </a:txBody>
                  <a:tcPr/>
                </a:tc>
                <a:extLst>
                  <a:ext uri="{0D108BD9-81ED-4DB2-BD59-A6C34878D82A}">
                    <a16:rowId xmlns:a16="http://schemas.microsoft.com/office/drawing/2014/main" val="3803545123"/>
                  </a:ext>
                </a:extLst>
              </a:tr>
              <a:tr h="25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j-lt"/>
                          <a:ea typeface="+mn-ea"/>
                          <a:cs typeface="+mn-cs"/>
                        </a:rPr>
                        <a:t>Audit firms – audit client relationships</a:t>
                      </a:r>
                    </a:p>
                  </a:txBody>
                  <a:tcPr>
                    <a:lnR w="12700" cap="flat" cmpd="sng" algn="ctr">
                      <a:solidFill>
                        <a:srgbClr val="00B050"/>
                      </a:solidFill>
                      <a:prstDash val="solid"/>
                      <a:round/>
                      <a:headEnd type="none" w="med" len="med"/>
                      <a:tailEnd type="none" w="med" len="med"/>
                    </a:lnR>
                    <a:solidFill>
                      <a:schemeClr val="bg2">
                        <a:lumMod val="40000"/>
                        <a:lumOff val="60000"/>
                      </a:schemeClr>
                    </a:solidFill>
                  </a:tcPr>
                </a:tc>
                <a:tc vMerge="1">
                  <a:txBody>
                    <a:bodyPr/>
                    <a:lstStyle/>
                    <a:p>
                      <a:endParaRPr lang="en-US" dirty="0">
                        <a:solidFill>
                          <a:schemeClr val="tx1"/>
                        </a:solidFill>
                        <a:latin typeface="+mj-lt"/>
                      </a:endParaRPr>
                    </a:p>
                  </a:txBody>
                  <a:tcPr/>
                </a:tc>
                <a:extLst>
                  <a:ext uri="{0D108BD9-81ED-4DB2-BD59-A6C34878D82A}">
                    <a16:rowId xmlns:a16="http://schemas.microsoft.com/office/drawing/2014/main" val="3728766449"/>
                  </a:ext>
                </a:extLst>
              </a:tr>
              <a:tr h="341429">
                <a:tc>
                  <a:txBody>
                    <a:bodyPr/>
                    <a:lstStyle/>
                    <a:p>
                      <a:r>
                        <a:rPr lang="en-US" sz="1600" dirty="0">
                          <a:solidFill>
                            <a:schemeClr val="tx1"/>
                          </a:solidFill>
                          <a:latin typeface="+mj-lt"/>
                        </a:rPr>
                        <a:t>Definitions and Descriptions of Terms</a:t>
                      </a:r>
                    </a:p>
                  </a:txBody>
                  <a:tcPr>
                    <a:lnR w="12700" cap="flat" cmpd="sng" algn="ctr">
                      <a:solidFill>
                        <a:srgbClr val="00B050"/>
                      </a:solidFill>
                      <a:prstDash val="solid"/>
                      <a:round/>
                      <a:headEnd type="none" w="med" len="med"/>
                      <a:tailEnd type="none" w="med" len="med"/>
                    </a:lnR>
                    <a:solidFill>
                      <a:schemeClr val="bg2">
                        <a:lumMod val="40000"/>
                        <a:lumOff val="60000"/>
                      </a:schemeClr>
                    </a:solidFill>
                  </a:tcPr>
                </a:tc>
                <a:tc vMerge="1">
                  <a:txBody>
                    <a:bodyPr/>
                    <a:lstStyle/>
                    <a:p>
                      <a:endParaRPr lang="en-US" dirty="0">
                        <a:solidFill>
                          <a:schemeClr val="tx1"/>
                        </a:solidFill>
                        <a:latin typeface="+mj-lt"/>
                      </a:endParaRPr>
                    </a:p>
                  </a:txBody>
                  <a:tcPr/>
                </a:tc>
                <a:extLst>
                  <a:ext uri="{0D108BD9-81ED-4DB2-BD59-A6C34878D82A}">
                    <a16:rowId xmlns:a16="http://schemas.microsoft.com/office/drawing/2014/main" val="84721515"/>
                  </a:ext>
                </a:extLst>
              </a:tr>
              <a:tr h="295855">
                <a:tc>
                  <a:txBody>
                    <a:bodyPr/>
                    <a:lstStyle/>
                    <a:p>
                      <a:r>
                        <a:rPr lang="en-US" sz="1600" dirty="0">
                          <a:solidFill>
                            <a:schemeClr val="tx1"/>
                          </a:solidFill>
                          <a:latin typeface="+mj-lt"/>
                        </a:rPr>
                        <a:t>Custody of data</a:t>
                      </a:r>
                    </a:p>
                  </a:txBody>
                  <a:tcPr>
                    <a:lnR w="12700" cap="flat" cmpd="sng" algn="ctr">
                      <a:solidFill>
                        <a:srgbClr val="00B050"/>
                      </a:solidFill>
                      <a:prstDash val="solid"/>
                      <a:round/>
                      <a:headEnd type="none" w="med" len="med"/>
                      <a:tailEnd type="none" w="med" len="med"/>
                    </a:lnR>
                  </a:tcPr>
                </a:tc>
                <a:tc rowSpan="2">
                  <a:txBody>
                    <a:bodyPr/>
                    <a:lstStyle/>
                    <a:p>
                      <a:pPr algn="ctr"/>
                      <a:r>
                        <a:rPr lang="en-US" sz="1600" dirty="0">
                          <a:solidFill>
                            <a:schemeClr val="tx1"/>
                          </a:solidFill>
                          <a:latin typeface="+mj-lt"/>
                        </a:rPr>
                        <a:t>Lower priority</a:t>
                      </a:r>
                    </a:p>
                  </a:txBody>
                  <a:tcPr anchor="ctr">
                    <a:lnL w="12700" cap="flat" cmpd="sng" algn="ctr">
                      <a:solidFill>
                        <a:srgbClr val="00B050"/>
                      </a:solidFill>
                      <a:prstDash val="solid"/>
                      <a:round/>
                      <a:headEnd type="none" w="med" len="med"/>
                      <a:tailEnd type="none" w="med" len="med"/>
                    </a:lnL>
                    <a:solidFill>
                      <a:schemeClr val="bg1"/>
                    </a:solidFill>
                  </a:tcPr>
                </a:tc>
                <a:extLst>
                  <a:ext uri="{0D108BD9-81ED-4DB2-BD59-A6C34878D82A}">
                    <a16:rowId xmlns:a16="http://schemas.microsoft.com/office/drawing/2014/main" val="1905994760"/>
                  </a:ext>
                </a:extLst>
              </a:tr>
              <a:tr h="338742">
                <a:tc>
                  <a:txBody>
                    <a:bodyPr/>
                    <a:lstStyle/>
                    <a:p>
                      <a:r>
                        <a:rPr lang="en-US" sz="1600" dirty="0">
                          <a:solidFill>
                            <a:schemeClr val="tx1"/>
                          </a:solidFill>
                          <a:latin typeface="+mj-lt"/>
                        </a:rPr>
                        <a:t>Communication with TCWG</a:t>
                      </a:r>
                    </a:p>
                  </a:txBody>
                  <a:tcPr>
                    <a:lnR w="12700" cap="flat" cmpd="sng" algn="ctr">
                      <a:solidFill>
                        <a:srgbClr val="00B050"/>
                      </a:solidFill>
                      <a:prstDash val="solid"/>
                      <a:round/>
                      <a:headEnd type="none" w="med" len="med"/>
                      <a:tailEnd type="none" w="med" len="med"/>
                    </a:lnR>
                  </a:tcPr>
                </a:tc>
                <a:tc vMerge="1">
                  <a:txBody>
                    <a:bodyPr/>
                    <a:lstStyle/>
                    <a:p>
                      <a:endParaRPr lang="en-US" dirty="0">
                        <a:solidFill>
                          <a:schemeClr val="tx1"/>
                        </a:solidFill>
                        <a:latin typeface="+mj-lt"/>
                      </a:endParaRPr>
                    </a:p>
                  </a:txBody>
                  <a:tcPr/>
                </a:tc>
                <a:extLst>
                  <a:ext uri="{0D108BD9-81ED-4DB2-BD59-A6C34878D82A}">
                    <a16:rowId xmlns:a16="http://schemas.microsoft.com/office/drawing/2014/main" val="4071732528"/>
                  </a:ext>
                </a:extLst>
              </a:tr>
            </a:tbl>
          </a:graphicData>
        </a:graphic>
      </p:graphicFrame>
      <p:sp>
        <p:nvSpPr>
          <p:cNvPr id="3" name="TextBox 2">
            <a:extLst>
              <a:ext uri="{FF2B5EF4-FFF2-40B4-BE49-F238E27FC236}">
                <a16:creationId xmlns:a16="http://schemas.microsoft.com/office/drawing/2014/main" id="{09DFC7F9-676F-1E32-E11B-4D35E74DE69D}"/>
              </a:ext>
            </a:extLst>
          </p:cNvPr>
          <p:cNvSpPr txBox="1"/>
          <p:nvPr/>
        </p:nvSpPr>
        <p:spPr>
          <a:xfrm>
            <a:off x="8442045" y="215474"/>
            <a:ext cx="3607603" cy="1969770"/>
          </a:xfrm>
          <a:prstGeom prst="rect">
            <a:avLst/>
          </a:prstGeom>
          <a:solidFill>
            <a:schemeClr val="accent6">
              <a:lumMod val="75000"/>
            </a:schemeClr>
          </a:solidFill>
        </p:spPr>
        <p:txBody>
          <a:bodyPr wrap="square">
            <a:spAutoFit/>
          </a:bodyPr>
          <a:lstStyle/>
          <a:p>
            <a:r>
              <a:rPr lang="en-US" sz="4000" b="1" dirty="0">
                <a:solidFill>
                  <a:schemeClr val="bg1"/>
                </a:solidFill>
                <a:latin typeface="+mj-lt"/>
              </a:rPr>
              <a:t>Strategic Work Plan</a:t>
            </a:r>
          </a:p>
          <a:p>
            <a:r>
              <a:rPr lang="en-US" sz="2400" b="1" dirty="0">
                <a:solidFill>
                  <a:schemeClr val="accent1">
                    <a:lumMod val="40000"/>
                    <a:lumOff val="60000"/>
                  </a:schemeClr>
                </a:solidFill>
                <a:latin typeface="+mj-lt"/>
              </a:rPr>
              <a:t>Potential work streams </a:t>
            </a:r>
          </a:p>
          <a:p>
            <a:r>
              <a:rPr lang="en-US" sz="1800" b="1" dirty="0">
                <a:solidFill>
                  <a:schemeClr val="accent1">
                    <a:lumMod val="40000"/>
                    <a:lumOff val="60000"/>
                  </a:schemeClr>
                </a:solidFill>
                <a:latin typeface="+mj-lt"/>
              </a:rPr>
              <a:t>(Table B Consultation Paper)</a:t>
            </a:r>
            <a:endParaRPr lang="en-US" sz="1800" dirty="0">
              <a:solidFill>
                <a:schemeClr val="accent1">
                  <a:lumMod val="40000"/>
                  <a:lumOff val="60000"/>
                </a:schemeClr>
              </a:solidFill>
              <a:latin typeface="+mj-lt"/>
            </a:endParaRPr>
          </a:p>
        </p:txBody>
      </p:sp>
      <p:sp>
        <p:nvSpPr>
          <p:cNvPr id="4" name="Rectangle 3">
            <a:extLst>
              <a:ext uri="{FF2B5EF4-FFF2-40B4-BE49-F238E27FC236}">
                <a16:creationId xmlns:a16="http://schemas.microsoft.com/office/drawing/2014/main" id="{96E0AEB0-ED52-D1F5-27BB-7F3BE94A4AE3}"/>
              </a:ext>
            </a:extLst>
          </p:cNvPr>
          <p:cNvSpPr/>
          <p:nvPr/>
        </p:nvSpPr>
        <p:spPr>
          <a:xfrm>
            <a:off x="1725907" y="1139839"/>
            <a:ext cx="5966985" cy="636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PC proposes that the potential topics in Table B to be included in the SWP with following priority:</a:t>
            </a:r>
          </a:p>
          <a:p>
            <a:pPr algn="ctr" defTabSz="612648">
              <a:spcAft>
                <a:spcPts val="600"/>
              </a:spcAft>
            </a:pPr>
            <a:endParaRPr lang="en-US" dirty="0">
              <a:solidFill>
                <a:schemeClr val="tx1"/>
              </a:solidFill>
            </a:endParaRPr>
          </a:p>
        </p:txBody>
      </p:sp>
    </p:spTree>
    <p:extLst>
      <p:ext uri="{BB962C8B-B14F-4D97-AF65-F5344CB8AC3E}">
        <p14:creationId xmlns:p14="http://schemas.microsoft.com/office/powerpoint/2010/main" val="10643616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3C994B4-9721-4148-9EEC-6793CECDE8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3" y="-1"/>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F9D95E49-763A-4886-B038-82F7347405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E43DC68B-54DD-4053-BE4D-6152596843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78324" y="699899"/>
            <a:ext cx="10713676" cy="5433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6F31C88-3DEF-4EA8-AE3A-49441413FC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713232"/>
            <a:ext cx="422899" cy="5404104"/>
          </a:xfrm>
          <a:prstGeom prst="rect">
            <a:avLst/>
          </a:prstGeom>
          <a:solidFill>
            <a:schemeClr val="accent1">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21" name="Straight Connector 20">
            <a:extLst>
              <a:ext uri="{FF2B5EF4-FFF2-40B4-BE49-F238E27FC236}">
                <a16:creationId xmlns:a16="http://schemas.microsoft.com/office/drawing/2014/main" id="{F085D7B9-E066-4923-8CB7-294BF306296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1365990" y="5610"/>
            <a:ext cx="0" cy="685800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EACA08E-D537-41C6-96A5-5900E05D321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18001"/>
            <a:ext cx="12192000" cy="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16DA97E-4798-DDE1-78B0-8E8F7700E533}"/>
              </a:ext>
            </a:extLst>
          </p:cNvPr>
          <p:cNvSpPr txBox="1"/>
          <p:nvPr/>
        </p:nvSpPr>
        <p:spPr>
          <a:xfrm>
            <a:off x="8051800" y="977900"/>
            <a:ext cx="3822700" cy="453390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AAAA630A-3088-C78E-B98C-F0DFBFE59821}"/>
              </a:ext>
            </a:extLst>
          </p:cNvPr>
          <p:cNvSpPr/>
          <p:nvPr/>
        </p:nvSpPr>
        <p:spPr>
          <a:xfrm>
            <a:off x="1476800" y="980896"/>
            <a:ext cx="10339123" cy="2608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spcBef>
                <a:spcPts val="300"/>
              </a:spcBef>
            </a:pPr>
            <a:r>
              <a:rPr lang="en-US" b="1" dirty="0">
                <a:solidFill>
                  <a:srgbClr val="0070C0"/>
                </a:solidFill>
                <a:latin typeface="+mj-lt"/>
                <a:ea typeface="Calibri" panose="020F0502020204030204" pitchFamily="34" charset="0"/>
                <a:cs typeface="Times New Roman" panose="02020603050405020304" pitchFamily="18" charset="0"/>
              </a:rPr>
              <a:t>The Role of CFO’s and other senior PAIB</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Noted respondents’ view </a:t>
            </a:r>
            <a:r>
              <a:rPr lang="en-US" sz="1600" dirty="0">
                <a:solidFill>
                  <a:schemeClr val="tx1"/>
                </a:solidFill>
                <a:latin typeface="+mj-lt"/>
                <a:cs typeface="Times New Roman" panose="02020603050405020304" pitchFamily="18" charset="0"/>
              </a:rPr>
              <a:t>that the increasing demand for sustainability reporting creates need for high ethical standards not only for PAIBs but also for other preparers </a:t>
            </a:r>
            <a:r>
              <a:rPr lang="en-US" sz="1600" dirty="0">
                <a:solidFill>
                  <a:schemeClr val="tx1"/>
                </a:solidFill>
                <a:latin typeface="+mj-lt"/>
                <a:ea typeface="Calibri" panose="020F0502020204030204" pitchFamily="34" charset="0"/>
                <a:cs typeface="Times New Roman" panose="02020603050405020304" pitchFamily="18" charset="0"/>
              </a:rPr>
              <a:t>of corporate reporting information</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PC proposes that the work stream focuses on PAIBs</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Whilst agrees that it is in the public interest for all professionals to be subject to the same high ethical standards</a:t>
            </a:r>
          </a:p>
          <a:p>
            <a:pPr marL="800100" lvl="1" indent="-455613"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PC of the view that this is a significant strategic matter for the Board’s careful consideration and proposes that the IESBA continues to gather more information </a:t>
            </a:r>
          </a:p>
          <a:p>
            <a:pPr algn="ctr" defTabSz="612648">
              <a:spcAft>
                <a:spcPts val="600"/>
              </a:spcAft>
            </a:pPr>
            <a:endParaRPr lang="en-US" dirty="0">
              <a:solidFill>
                <a:schemeClr val="tx1"/>
              </a:solidFill>
            </a:endParaRPr>
          </a:p>
        </p:txBody>
      </p:sp>
      <p:pic>
        <p:nvPicPr>
          <p:cNvPr id="6" name="Picture Placeholder 5" descr="Two colleagues planning on board with sticky notes">
            <a:extLst>
              <a:ext uri="{FF2B5EF4-FFF2-40B4-BE49-F238E27FC236}">
                <a16:creationId xmlns:a16="http://schemas.microsoft.com/office/drawing/2014/main" id="{35596801-7FC1-1A12-5915-995879C52027}"/>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a:fillRect/>
          </a:stretch>
        </p:blipFill>
        <p:spPr>
          <a:xfrm>
            <a:off x="7666740" y="3834534"/>
            <a:ext cx="4382908" cy="2282802"/>
          </a:xfrm>
        </p:spPr>
      </p:pic>
      <p:sp>
        <p:nvSpPr>
          <p:cNvPr id="2" name="Rectangle 1">
            <a:extLst>
              <a:ext uri="{FF2B5EF4-FFF2-40B4-BE49-F238E27FC236}">
                <a16:creationId xmlns:a16="http://schemas.microsoft.com/office/drawing/2014/main" id="{6C5FBA94-94DB-219C-A9A0-9916E1A866BD}"/>
              </a:ext>
            </a:extLst>
          </p:cNvPr>
          <p:cNvSpPr/>
          <p:nvPr/>
        </p:nvSpPr>
        <p:spPr>
          <a:xfrm>
            <a:off x="1479086" y="3506709"/>
            <a:ext cx="6186892" cy="2414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12713" algn="just">
              <a:spcBef>
                <a:spcPts val="300"/>
              </a:spcBef>
            </a:pPr>
            <a:r>
              <a:rPr lang="en-US" b="1" dirty="0">
                <a:solidFill>
                  <a:srgbClr val="0070C0"/>
                </a:solidFill>
                <a:latin typeface="+mj-lt"/>
                <a:ea typeface="Calibri" panose="020F0502020204030204" pitchFamily="34" charset="0"/>
                <a:cs typeface="Times New Roman" panose="02020603050405020304" pitchFamily="18" charset="0"/>
              </a:rPr>
              <a:t>Business relationships</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Benchmarking project identified materiality as key difference with US SEC </a:t>
            </a:r>
            <a:r>
              <a:rPr lang="en-US" sz="1600" dirty="0">
                <a:solidFill>
                  <a:schemeClr val="tx1"/>
                </a:solidFill>
                <a:latin typeface="+mj-lt"/>
                <a:cs typeface="Times New Roman" panose="02020603050405020304" pitchFamily="18" charset="0"/>
              </a:rPr>
              <a:t>independence rules </a:t>
            </a:r>
            <a:r>
              <a:rPr lang="en-US" sz="1600" dirty="0">
                <a:solidFill>
                  <a:schemeClr val="tx1"/>
                </a:solidFill>
                <a:latin typeface="+mj-lt"/>
                <a:ea typeface="Calibri" panose="020F0502020204030204" pitchFamily="34" charset="0"/>
                <a:cs typeface="Times New Roman" panose="02020603050405020304" pitchFamily="18" charset="0"/>
              </a:rPr>
              <a:t>on such business and financial relationships</a:t>
            </a:r>
          </a:p>
          <a:p>
            <a:pPr algn="just">
              <a:spcBef>
                <a:spcPts val="300"/>
              </a:spcBef>
            </a:pPr>
            <a:r>
              <a:rPr lang="en-US" b="1" dirty="0">
                <a:solidFill>
                  <a:srgbClr val="0070C0"/>
                </a:solidFill>
                <a:latin typeface="+mj-lt"/>
                <a:ea typeface="Calibri" panose="020F0502020204030204" pitchFamily="34" charset="0"/>
                <a:cs typeface="Times New Roman" panose="02020603050405020304" pitchFamily="18" charset="0"/>
              </a:rPr>
              <a:t>Audit firm-audit client relationship</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PC notes support to explore the term “audit client”</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would examine broadly the “audit firm- audit client” relationship and whether Code provide a framework to address potential ethical impact arising from client relationship</a:t>
            </a:r>
          </a:p>
        </p:txBody>
      </p:sp>
      <p:sp>
        <p:nvSpPr>
          <p:cNvPr id="3" name="Rectangle 2">
            <a:extLst>
              <a:ext uri="{FF2B5EF4-FFF2-40B4-BE49-F238E27FC236}">
                <a16:creationId xmlns:a16="http://schemas.microsoft.com/office/drawing/2014/main" id="{CCF74612-D259-BD63-E5D3-F4F4F4BCCE5C}"/>
              </a:ext>
            </a:extLst>
          </p:cNvPr>
          <p:cNvSpPr/>
          <p:nvPr/>
        </p:nvSpPr>
        <p:spPr>
          <a:xfrm>
            <a:off x="422899" y="209215"/>
            <a:ext cx="9216398" cy="76868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chemeClr val="bg1"/>
                </a:solidFill>
                <a:latin typeface="+mj-lt"/>
              </a:rPr>
              <a:t>Planning Committee Views and Proposals</a:t>
            </a:r>
          </a:p>
        </p:txBody>
      </p:sp>
    </p:spTree>
    <p:extLst>
      <p:ext uri="{BB962C8B-B14F-4D97-AF65-F5344CB8AC3E}">
        <p14:creationId xmlns:p14="http://schemas.microsoft.com/office/powerpoint/2010/main" val="25884531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3C994B4-9721-4148-9EEC-6793CECDE8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3" y="-1"/>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F9D95E49-763A-4886-B038-82F7347405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E43DC68B-54DD-4053-BE4D-6152596843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78324" y="699899"/>
            <a:ext cx="10713676" cy="5433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6F31C88-3DEF-4EA8-AE3A-49441413FC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713232"/>
            <a:ext cx="422899" cy="5404104"/>
          </a:xfrm>
          <a:prstGeom prst="rect">
            <a:avLst/>
          </a:prstGeom>
          <a:solidFill>
            <a:schemeClr val="accent1">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21" name="Straight Connector 20">
            <a:extLst>
              <a:ext uri="{FF2B5EF4-FFF2-40B4-BE49-F238E27FC236}">
                <a16:creationId xmlns:a16="http://schemas.microsoft.com/office/drawing/2014/main" id="{F085D7B9-E066-4923-8CB7-294BF306296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1365990" y="5610"/>
            <a:ext cx="0" cy="685800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EACA08E-D537-41C6-96A5-5900E05D321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18001"/>
            <a:ext cx="12192000" cy="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16DA97E-4798-DDE1-78B0-8E8F7700E533}"/>
              </a:ext>
            </a:extLst>
          </p:cNvPr>
          <p:cNvSpPr txBox="1"/>
          <p:nvPr/>
        </p:nvSpPr>
        <p:spPr>
          <a:xfrm>
            <a:off x="8051800" y="977900"/>
            <a:ext cx="3822700" cy="453390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AAAA630A-3088-C78E-B98C-F0DFBFE59821}"/>
              </a:ext>
            </a:extLst>
          </p:cNvPr>
          <p:cNvSpPr/>
          <p:nvPr/>
        </p:nvSpPr>
        <p:spPr>
          <a:xfrm>
            <a:off x="1517823" y="1055444"/>
            <a:ext cx="9804998" cy="26944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spcBef>
                <a:spcPts val="300"/>
              </a:spcBef>
            </a:pPr>
            <a:r>
              <a:rPr lang="en-US" b="1" dirty="0">
                <a:solidFill>
                  <a:srgbClr val="0070C0"/>
                </a:solidFill>
                <a:latin typeface="+mj-lt"/>
                <a:ea typeface="Calibri" panose="020F0502020204030204" pitchFamily="34" charset="0"/>
                <a:cs typeface="Times New Roman" panose="02020603050405020304" pitchFamily="18" charset="0"/>
              </a:rPr>
              <a:t>Definitions and description of terms</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Acknowledged respondents’ feedback </a:t>
            </a:r>
            <a:r>
              <a:rPr lang="en-US" sz="1600" dirty="0">
                <a:solidFill>
                  <a:schemeClr val="tx1"/>
                </a:solidFill>
                <a:latin typeface="+mj-lt"/>
                <a:cs typeface="Times New Roman" panose="02020603050405020304" pitchFamily="18" charset="0"/>
              </a:rPr>
              <a:t>on importance of alignment between IESBA and IAASB terms and definitions </a:t>
            </a:r>
          </a:p>
          <a:p>
            <a:pPr marL="342900" indent="-342900" algn="just">
              <a:spcBef>
                <a:spcPts val="300"/>
              </a:spcBef>
              <a:buFont typeface="Arial" panose="020B0604020202020204" pitchFamily="34" charset="0"/>
              <a:buChar char="•"/>
            </a:pPr>
            <a:r>
              <a:rPr lang="en-US" sz="1600" dirty="0">
                <a:solidFill>
                  <a:schemeClr val="tx1"/>
                </a:solidFill>
                <a:latin typeface="+mj-lt"/>
                <a:cs typeface="Times New Roman" panose="02020603050405020304" pitchFamily="18" charset="0"/>
              </a:rPr>
              <a:t>Work stream would require collaboration b</a:t>
            </a:r>
            <a:r>
              <a:rPr lang="en-US" sz="1600" dirty="0">
                <a:solidFill>
                  <a:schemeClr val="tx1"/>
                </a:solidFill>
                <a:latin typeface="+mj-lt"/>
                <a:ea typeface="Calibri" panose="020F0502020204030204" pitchFamily="34" charset="0"/>
                <a:cs typeface="Times New Roman" panose="02020603050405020304" pitchFamily="18" charset="0"/>
              </a:rPr>
              <a:t>etween two Boards</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Staff to perform initial analysis </a:t>
            </a:r>
            <a:endParaRPr lang="en-US" sz="1600" strike="sngStrike" dirty="0">
              <a:solidFill>
                <a:srgbClr val="FF0000"/>
              </a:solidFill>
              <a:latin typeface="+mj-lt"/>
              <a:ea typeface="Calibri" panose="020F0502020204030204" pitchFamily="34" charset="0"/>
              <a:cs typeface="Times New Roman" panose="02020603050405020304" pitchFamily="18" charset="0"/>
            </a:endParaRPr>
          </a:p>
          <a:p>
            <a:pPr algn="just">
              <a:spcBef>
                <a:spcPts val="600"/>
              </a:spcBef>
              <a:spcAft>
                <a:spcPts val="300"/>
              </a:spcAft>
            </a:pPr>
            <a:r>
              <a:rPr lang="en-US" b="1" dirty="0">
                <a:solidFill>
                  <a:srgbClr val="0070C0"/>
                </a:solidFill>
                <a:latin typeface="+mj-lt"/>
                <a:ea typeface="Calibri" panose="020F0502020204030204" pitchFamily="34" charset="0"/>
                <a:cs typeface="Times New Roman" panose="02020603050405020304" pitchFamily="18" charset="0"/>
              </a:rPr>
              <a:t>Custody of data</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PC considered topic to be low priority and proposes TWG to conduct initial research and information gathering</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PC proposes that the TWG to also consider PA’s ethical responsibilities </a:t>
            </a:r>
            <a:r>
              <a:rPr lang="en-US" sz="1600" dirty="0">
                <a:solidFill>
                  <a:schemeClr val="tx1"/>
                </a:solidFill>
                <a:latin typeface="+mj-lt"/>
                <a:cs typeface="Times New Roman" panose="02020603050405020304" pitchFamily="18" charset="0"/>
              </a:rPr>
              <a:t>regarding data </a:t>
            </a:r>
            <a:r>
              <a:rPr lang="en-US" sz="1600" dirty="0">
                <a:solidFill>
                  <a:schemeClr val="tx1"/>
                </a:solidFill>
                <a:latin typeface="+mj-lt"/>
                <a:ea typeface="Calibri" panose="020F0502020204030204" pitchFamily="34" charset="0"/>
                <a:cs typeface="Times New Roman" panose="02020603050405020304" pitchFamily="18" charset="0"/>
              </a:rPr>
              <a:t>governance</a:t>
            </a:r>
          </a:p>
          <a:p>
            <a:pPr algn="ctr" defTabSz="612648">
              <a:spcAft>
                <a:spcPts val="600"/>
              </a:spcAft>
            </a:pPr>
            <a:endParaRPr lang="en-US" dirty="0">
              <a:solidFill>
                <a:schemeClr val="tx1"/>
              </a:solidFill>
            </a:endParaRPr>
          </a:p>
        </p:txBody>
      </p:sp>
      <p:pic>
        <p:nvPicPr>
          <p:cNvPr id="6" name="Picture Placeholder 5" descr="Two colleagues planning on board with sticky notes">
            <a:extLst>
              <a:ext uri="{FF2B5EF4-FFF2-40B4-BE49-F238E27FC236}">
                <a16:creationId xmlns:a16="http://schemas.microsoft.com/office/drawing/2014/main" id="{35596801-7FC1-1A12-5915-995879C52027}"/>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a:fillRect/>
          </a:stretch>
        </p:blipFill>
        <p:spPr>
          <a:xfrm>
            <a:off x="7666740" y="3834534"/>
            <a:ext cx="4382908" cy="2282802"/>
          </a:xfrm>
        </p:spPr>
      </p:pic>
      <p:sp>
        <p:nvSpPr>
          <p:cNvPr id="2" name="Rectangle 1">
            <a:extLst>
              <a:ext uri="{FF2B5EF4-FFF2-40B4-BE49-F238E27FC236}">
                <a16:creationId xmlns:a16="http://schemas.microsoft.com/office/drawing/2014/main" id="{6C5FBA94-94DB-219C-A9A0-9916E1A866BD}"/>
              </a:ext>
            </a:extLst>
          </p:cNvPr>
          <p:cNvSpPr/>
          <p:nvPr/>
        </p:nvSpPr>
        <p:spPr>
          <a:xfrm>
            <a:off x="1474654" y="3749880"/>
            <a:ext cx="6148921" cy="19971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b="1" dirty="0">
                <a:solidFill>
                  <a:srgbClr val="0070C0"/>
                </a:solidFill>
                <a:latin typeface="+mj-lt"/>
                <a:ea typeface="Calibri" panose="020F0502020204030204" pitchFamily="34" charset="0"/>
                <a:cs typeface="Times New Roman" panose="02020603050405020304" pitchFamily="18" charset="0"/>
              </a:rPr>
              <a:t>Communication with TCWG</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PC considered topic to be low priority</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The topic has been considered by projects given IESBA’s focus on transparency; both NAS and Fees projects have included new provisions on communication with TCWG</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New provisions also being considered under IESBA’s Tax Planning and Use of Experts projects</a:t>
            </a:r>
          </a:p>
        </p:txBody>
      </p:sp>
      <p:sp>
        <p:nvSpPr>
          <p:cNvPr id="4" name="Rectangle 3">
            <a:extLst>
              <a:ext uri="{FF2B5EF4-FFF2-40B4-BE49-F238E27FC236}">
                <a16:creationId xmlns:a16="http://schemas.microsoft.com/office/drawing/2014/main" id="{12F94316-D1FE-F6D4-2970-791E92B3C5A5}"/>
              </a:ext>
            </a:extLst>
          </p:cNvPr>
          <p:cNvSpPr/>
          <p:nvPr/>
        </p:nvSpPr>
        <p:spPr>
          <a:xfrm>
            <a:off x="422900" y="184395"/>
            <a:ext cx="9435292" cy="77829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chemeClr val="bg1"/>
                </a:solidFill>
                <a:latin typeface="+mj-lt"/>
              </a:rPr>
              <a:t>Planning Committee Views and Proposals</a:t>
            </a:r>
          </a:p>
        </p:txBody>
      </p:sp>
    </p:spTree>
    <p:extLst>
      <p:ext uri="{BB962C8B-B14F-4D97-AF65-F5344CB8AC3E}">
        <p14:creationId xmlns:p14="http://schemas.microsoft.com/office/powerpoint/2010/main" val="5535537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p:txBody>
          <a:bodyPr/>
          <a:lstStyle/>
          <a:p>
            <a:fld id="{A68F81FF-A8B7-8E49-9D5B-3CAD5ADFEE36}" type="slidenum">
              <a:rPr lang="en-US" smtClean="0"/>
              <a:t>35</a:t>
            </a:fld>
            <a:endParaRPr lang="en-US" dirty="0"/>
          </a:p>
        </p:txBody>
      </p:sp>
      <p:pic>
        <p:nvPicPr>
          <p:cNvPr id="7" name="Picture 6" descr="Doodling pencil">
            <a:extLst>
              <a:ext uri="{FF2B5EF4-FFF2-40B4-BE49-F238E27FC236}">
                <a16:creationId xmlns:a16="http://schemas.microsoft.com/office/drawing/2014/main" id="{8B86C918-999A-1DED-F1F9-BF48EF6A32E1}"/>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rcRect/>
          <a:stretch/>
        </p:blipFill>
        <p:spPr>
          <a:xfrm flipH="1">
            <a:off x="-18227" y="78059"/>
            <a:ext cx="3826566" cy="6779941"/>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F2EADEDD-4B93-8555-5593-0F96D78618B6}"/>
              </a:ext>
            </a:extLst>
          </p:cNvPr>
          <p:cNvSpPr/>
          <p:nvPr/>
        </p:nvSpPr>
        <p:spPr>
          <a:xfrm>
            <a:off x="4383155" y="24479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Ongoing</a:t>
            </a:r>
          </a:p>
        </p:txBody>
      </p:sp>
      <p:sp>
        <p:nvSpPr>
          <p:cNvPr id="6" name="Rectangle 5">
            <a:extLst>
              <a:ext uri="{FF2B5EF4-FFF2-40B4-BE49-F238E27FC236}">
                <a16:creationId xmlns:a16="http://schemas.microsoft.com/office/drawing/2014/main" id="{F890A7A2-D97B-FEC7-0DB1-AFCEDF33459E}"/>
              </a:ext>
            </a:extLst>
          </p:cNvPr>
          <p:cNvSpPr/>
          <p:nvPr/>
        </p:nvSpPr>
        <p:spPr>
          <a:xfrm>
            <a:off x="6804991" y="254736"/>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Pre-commitment</a:t>
            </a:r>
          </a:p>
        </p:txBody>
      </p:sp>
      <p:sp>
        <p:nvSpPr>
          <p:cNvPr id="8" name="Rectangle 7">
            <a:extLst>
              <a:ext uri="{FF2B5EF4-FFF2-40B4-BE49-F238E27FC236}">
                <a16:creationId xmlns:a16="http://schemas.microsoft.com/office/drawing/2014/main" id="{51A6F18E-928E-3FB3-17C6-F90B34A7576C}"/>
              </a:ext>
            </a:extLst>
          </p:cNvPr>
          <p:cNvSpPr/>
          <p:nvPr/>
        </p:nvSpPr>
        <p:spPr>
          <a:xfrm>
            <a:off x="9226827" y="254737"/>
            <a:ext cx="2355573" cy="467139"/>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Potential</a:t>
            </a:r>
          </a:p>
        </p:txBody>
      </p:sp>
      <p:sp>
        <p:nvSpPr>
          <p:cNvPr id="11" name="Rectangle 10">
            <a:extLst>
              <a:ext uri="{FF2B5EF4-FFF2-40B4-BE49-F238E27FC236}">
                <a16:creationId xmlns:a16="http://schemas.microsoft.com/office/drawing/2014/main" id="{211AB8ED-F631-9BF4-EB76-772F64A4353D}"/>
              </a:ext>
            </a:extLst>
          </p:cNvPr>
          <p:cNvSpPr/>
          <p:nvPr/>
        </p:nvSpPr>
        <p:spPr>
          <a:xfrm>
            <a:off x="4383155" y="1240827"/>
            <a:ext cx="7199246" cy="154431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lgn="just">
              <a:spcBef>
                <a:spcPts val="300"/>
              </a:spcBef>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Timely and accurate translation important to facilitate consistent understanding, adoption and implementation</a:t>
            </a:r>
          </a:p>
          <a:p>
            <a:pPr marL="342900" indent="-342900" algn="just">
              <a:spcBef>
                <a:spcPts val="300"/>
              </a:spcBef>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to develop a process as part of PIR to address translation issues that were identified subsequent to finalizing a translated version.</a:t>
            </a:r>
          </a:p>
          <a:p>
            <a:pPr marL="342900" indent="-342900" algn="just">
              <a:spcBef>
                <a:spcPts val="300"/>
              </a:spcBef>
              <a:spcAft>
                <a:spcPts val="300"/>
              </a:spcAft>
              <a:buFont typeface="Arial" panose="020B0604020202020204" pitchFamily="34" charset="0"/>
              <a:buChar char="•"/>
            </a:pPr>
            <a:endParaRPr lang="en-US" sz="1400" dirty="0">
              <a:solidFill>
                <a:schemeClr val="tx1"/>
              </a:solidFill>
              <a:latin typeface="+mj-lt"/>
            </a:endParaRPr>
          </a:p>
        </p:txBody>
      </p:sp>
      <p:sp>
        <p:nvSpPr>
          <p:cNvPr id="13" name="Rectangle 12">
            <a:extLst>
              <a:ext uri="{FF2B5EF4-FFF2-40B4-BE49-F238E27FC236}">
                <a16:creationId xmlns:a16="http://schemas.microsoft.com/office/drawing/2014/main" id="{F0ED9465-7029-3BCD-3CF6-3AC13A310CC6}"/>
              </a:ext>
            </a:extLst>
          </p:cNvPr>
          <p:cNvSpPr/>
          <p:nvPr/>
        </p:nvSpPr>
        <p:spPr>
          <a:xfrm>
            <a:off x="146129" y="4535491"/>
            <a:ext cx="3826567" cy="13425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chemeClr val="tx1"/>
                </a:solidFill>
                <a:latin typeface="+mj-lt"/>
              </a:rPr>
              <a:t>Strategic Work Plan</a:t>
            </a:r>
          </a:p>
          <a:p>
            <a:r>
              <a:rPr lang="en-US" sz="2800" b="1" dirty="0">
                <a:solidFill>
                  <a:schemeClr val="accent6">
                    <a:lumMod val="60000"/>
                    <a:lumOff val="40000"/>
                  </a:schemeClr>
                </a:solidFill>
                <a:latin typeface="+mj-lt"/>
              </a:rPr>
              <a:t>Suggested new topics</a:t>
            </a:r>
            <a:endParaRPr lang="en-US" sz="2800" dirty="0">
              <a:solidFill>
                <a:schemeClr val="accent6">
                  <a:lumMod val="60000"/>
                  <a:lumOff val="40000"/>
                </a:schemeClr>
              </a:solidFill>
              <a:latin typeface="+mj-lt"/>
            </a:endParaRPr>
          </a:p>
        </p:txBody>
      </p:sp>
      <p:sp>
        <p:nvSpPr>
          <p:cNvPr id="4" name="Rectangle 3">
            <a:extLst>
              <a:ext uri="{FF2B5EF4-FFF2-40B4-BE49-F238E27FC236}">
                <a16:creationId xmlns:a16="http://schemas.microsoft.com/office/drawing/2014/main" id="{07A617A5-4EEE-42D0-E7A2-CB001434E676}"/>
              </a:ext>
            </a:extLst>
          </p:cNvPr>
          <p:cNvSpPr/>
          <p:nvPr/>
        </p:nvSpPr>
        <p:spPr>
          <a:xfrm>
            <a:off x="4383153" y="773687"/>
            <a:ext cx="7199245" cy="46713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latin typeface="+mj-lt"/>
              </a:rPr>
              <a:t>Monitoring Group members</a:t>
            </a:r>
            <a:endParaRPr lang="en-US" b="1" dirty="0">
              <a:solidFill>
                <a:schemeClr val="bg1"/>
              </a:solidFill>
              <a:latin typeface="+mj-lt"/>
            </a:endParaRPr>
          </a:p>
        </p:txBody>
      </p:sp>
      <p:sp>
        <p:nvSpPr>
          <p:cNvPr id="5" name="Rectangle 4">
            <a:extLst>
              <a:ext uri="{FF2B5EF4-FFF2-40B4-BE49-F238E27FC236}">
                <a16:creationId xmlns:a16="http://schemas.microsoft.com/office/drawing/2014/main" id="{4228FEA7-5224-6704-9BF6-AD3E434F890D}"/>
              </a:ext>
            </a:extLst>
          </p:cNvPr>
          <p:cNvSpPr/>
          <p:nvPr/>
        </p:nvSpPr>
        <p:spPr>
          <a:xfrm>
            <a:off x="4383153" y="3043030"/>
            <a:ext cx="7199244" cy="46713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latin typeface="+mj-lt"/>
              </a:rPr>
              <a:t>Other Respondents</a:t>
            </a:r>
            <a:endParaRPr lang="en-US" b="1" dirty="0">
              <a:solidFill>
                <a:schemeClr val="bg1"/>
              </a:solidFill>
              <a:latin typeface="+mj-lt"/>
            </a:endParaRPr>
          </a:p>
        </p:txBody>
      </p:sp>
      <p:sp>
        <p:nvSpPr>
          <p:cNvPr id="9" name="Rectangle 8">
            <a:extLst>
              <a:ext uri="{FF2B5EF4-FFF2-40B4-BE49-F238E27FC236}">
                <a16:creationId xmlns:a16="http://schemas.microsoft.com/office/drawing/2014/main" id="{5C0A6C3D-B9DF-38A2-A0B7-12B4E5C73D5A}"/>
              </a:ext>
            </a:extLst>
          </p:cNvPr>
          <p:cNvSpPr/>
          <p:nvPr/>
        </p:nvSpPr>
        <p:spPr>
          <a:xfrm>
            <a:off x="4383153" y="3510169"/>
            <a:ext cx="7168804" cy="336150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300"/>
              </a:spcBef>
            </a:pPr>
            <a:r>
              <a:rPr lang="en-US" b="1" dirty="0">
                <a:solidFill>
                  <a:srgbClr val="0070C0"/>
                </a:solidFill>
                <a:latin typeface="+mj-lt"/>
                <a:ea typeface="Calibri" panose="020F0502020204030204" pitchFamily="34" charset="0"/>
                <a:cs typeface="Times New Roman" panose="02020603050405020304" pitchFamily="18" charset="0"/>
              </a:rPr>
              <a:t>Firm culture and governance</a:t>
            </a:r>
          </a:p>
          <a:p>
            <a:pPr marL="457200" indent="-457200" algn="just">
              <a:spcBef>
                <a:spcPts val="300"/>
              </a:spcBef>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In light of recent events involving PAs in firms acting unethically, several respondents raised the topic of “firm culture and governance” as a potential work stream to determine if such </a:t>
            </a:r>
            <a:r>
              <a:rPr lang="en-US" sz="1600" dirty="0">
                <a:solidFill>
                  <a:schemeClr val="tx1"/>
                </a:solidFill>
                <a:latin typeface="+mj-lt"/>
                <a:cs typeface="Times New Roman" panose="02020603050405020304" pitchFamily="18" charset="0"/>
              </a:rPr>
              <a:t>ethical lapses </a:t>
            </a:r>
            <a:r>
              <a:rPr lang="en-US" sz="1600" dirty="0">
                <a:solidFill>
                  <a:schemeClr val="tx1"/>
                </a:solidFill>
                <a:latin typeface="+mj-lt"/>
                <a:ea typeface="Calibri" panose="020F0502020204030204" pitchFamily="34" charset="0"/>
                <a:cs typeface="Times New Roman" panose="02020603050405020304" pitchFamily="18" charset="0"/>
              </a:rPr>
              <a:t>should be addressed by strengthening the Code</a:t>
            </a:r>
          </a:p>
          <a:p>
            <a:pPr marL="457200" indent="-457200" algn="just">
              <a:spcBef>
                <a:spcPts val="300"/>
              </a:spcBef>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Coordination with IAASB to consider thought leadership or guidance material which emphasizes the firm leadership requirements in the Code and ISQM 1</a:t>
            </a:r>
          </a:p>
          <a:p>
            <a:pPr marL="457200" indent="-457200" algn="just">
              <a:spcBef>
                <a:spcPts val="300"/>
              </a:spcBef>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to consider the broader ethical issues that could arise due to insufficient monitoring and enforcement of the Code relating to the provision of NAS</a:t>
            </a:r>
          </a:p>
          <a:p>
            <a:pPr>
              <a:spcBef>
                <a:spcPts val="300"/>
              </a:spcBef>
            </a:pPr>
            <a:endParaRPr lang="en-US" sz="2800" dirty="0">
              <a:solidFill>
                <a:schemeClr val="tx1"/>
              </a:solidFill>
              <a:latin typeface="+mj-lt"/>
              <a:ea typeface="Calibri" panose="020F0502020204030204" pitchFamily="34" charset="0"/>
              <a:cs typeface="Times New Roman" panose="02020603050405020304" pitchFamily="18" charset="0"/>
            </a:endParaRPr>
          </a:p>
          <a:p>
            <a:pPr marL="342900" indent="-342900">
              <a:spcBef>
                <a:spcPts val="300"/>
              </a:spcBef>
              <a:spcAft>
                <a:spcPts val="300"/>
              </a:spcAft>
              <a:buFont typeface="Courier New" panose="02070309020205020404" pitchFamily="49" charset="0"/>
              <a:buChar char="o"/>
            </a:pPr>
            <a:endParaRPr lang="en-US" sz="1600" dirty="0">
              <a:solidFill>
                <a:schemeClr val="tx1"/>
              </a:solidFill>
              <a:latin typeface="+mj-lt"/>
              <a:ea typeface="Calibri" panose="020F0502020204030204" pitchFamily="34" charset="0"/>
              <a:cs typeface="Times New Roman" panose="02020603050405020304" pitchFamily="18" charset="0"/>
            </a:endParaRPr>
          </a:p>
          <a:p>
            <a:pPr marL="742950" lvl="1" indent="-285750">
              <a:spcBef>
                <a:spcPts val="300"/>
              </a:spcBef>
              <a:spcAft>
                <a:spcPts val="300"/>
              </a:spcAft>
              <a:buFont typeface="Arial" panose="020B0604020202020204" pitchFamily="34" charset="0"/>
              <a:buChar char="•"/>
            </a:pPr>
            <a:endParaRPr lang="en-US" sz="1400" dirty="0">
              <a:solidFill>
                <a:schemeClr val="tx1"/>
              </a:solidFill>
              <a:latin typeface="+mj-lt"/>
            </a:endParaRPr>
          </a:p>
        </p:txBody>
      </p:sp>
    </p:spTree>
    <p:extLst>
      <p:ext uri="{BB962C8B-B14F-4D97-AF65-F5344CB8AC3E}">
        <p14:creationId xmlns:p14="http://schemas.microsoft.com/office/powerpoint/2010/main" val="37146331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p:txBody>
          <a:bodyPr/>
          <a:lstStyle/>
          <a:p>
            <a:fld id="{A68F81FF-A8B7-8E49-9D5B-3CAD5ADFEE36}" type="slidenum">
              <a:rPr lang="en-US" smtClean="0"/>
              <a:t>36</a:t>
            </a:fld>
            <a:endParaRPr lang="en-US" dirty="0"/>
          </a:p>
        </p:txBody>
      </p:sp>
      <p:pic>
        <p:nvPicPr>
          <p:cNvPr id="7" name="Picture 6" descr="Doodling pencil">
            <a:extLst>
              <a:ext uri="{FF2B5EF4-FFF2-40B4-BE49-F238E27FC236}">
                <a16:creationId xmlns:a16="http://schemas.microsoft.com/office/drawing/2014/main" id="{8B86C918-999A-1DED-F1F9-BF48EF6A32E1}"/>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rcRect/>
          <a:stretch/>
        </p:blipFill>
        <p:spPr>
          <a:xfrm flipH="1">
            <a:off x="0" y="0"/>
            <a:ext cx="3826566" cy="6857999"/>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F2EADEDD-4B93-8555-5593-0F96D78618B6}"/>
              </a:ext>
            </a:extLst>
          </p:cNvPr>
          <p:cNvSpPr/>
          <p:nvPr/>
        </p:nvSpPr>
        <p:spPr>
          <a:xfrm>
            <a:off x="4383155" y="244797"/>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Ongoing</a:t>
            </a:r>
          </a:p>
        </p:txBody>
      </p:sp>
      <p:sp>
        <p:nvSpPr>
          <p:cNvPr id="6" name="Rectangle 5">
            <a:extLst>
              <a:ext uri="{FF2B5EF4-FFF2-40B4-BE49-F238E27FC236}">
                <a16:creationId xmlns:a16="http://schemas.microsoft.com/office/drawing/2014/main" id="{F890A7A2-D97B-FEC7-0DB1-AFCEDF33459E}"/>
              </a:ext>
            </a:extLst>
          </p:cNvPr>
          <p:cNvSpPr/>
          <p:nvPr/>
        </p:nvSpPr>
        <p:spPr>
          <a:xfrm>
            <a:off x="6804991" y="254736"/>
            <a:ext cx="2355573" cy="467139"/>
          </a:xfrm>
          <a:prstGeom prst="rect">
            <a:avLst/>
          </a:prstGeom>
          <a:solidFill>
            <a:schemeClr val="tx1">
              <a:lumMod val="20000"/>
              <a:lumOff val="80000"/>
            </a:scheme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Pre-commitment</a:t>
            </a:r>
          </a:p>
        </p:txBody>
      </p:sp>
      <p:sp>
        <p:nvSpPr>
          <p:cNvPr id="8" name="Rectangle 7">
            <a:extLst>
              <a:ext uri="{FF2B5EF4-FFF2-40B4-BE49-F238E27FC236}">
                <a16:creationId xmlns:a16="http://schemas.microsoft.com/office/drawing/2014/main" id="{51A6F18E-928E-3FB3-17C6-F90B34A7576C}"/>
              </a:ext>
            </a:extLst>
          </p:cNvPr>
          <p:cNvSpPr/>
          <p:nvPr/>
        </p:nvSpPr>
        <p:spPr>
          <a:xfrm>
            <a:off x="9226827" y="254737"/>
            <a:ext cx="2355573" cy="467139"/>
          </a:xfrm>
          <a:prstGeom prst="rect">
            <a:avLst/>
          </a:prstGeom>
          <a:solidFill>
            <a:srgbClr val="00B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Potential</a:t>
            </a:r>
          </a:p>
        </p:txBody>
      </p:sp>
      <p:sp>
        <p:nvSpPr>
          <p:cNvPr id="11" name="Rectangle 10">
            <a:extLst>
              <a:ext uri="{FF2B5EF4-FFF2-40B4-BE49-F238E27FC236}">
                <a16:creationId xmlns:a16="http://schemas.microsoft.com/office/drawing/2014/main" id="{211AB8ED-F631-9BF4-EB76-772F64A4353D}"/>
              </a:ext>
            </a:extLst>
          </p:cNvPr>
          <p:cNvSpPr/>
          <p:nvPr/>
        </p:nvSpPr>
        <p:spPr>
          <a:xfrm>
            <a:off x="4383155" y="1281632"/>
            <a:ext cx="7199245" cy="4028599"/>
          </a:xfrm>
          <a:prstGeom prst="rect">
            <a:avLst/>
          </a:prstGeom>
          <a:solidFill>
            <a:schemeClr val="bg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300"/>
              </a:spcBef>
              <a:spcAft>
                <a:spcPts val="300"/>
              </a:spcAft>
            </a:pPr>
            <a:r>
              <a:rPr lang="en-US" b="1" dirty="0">
                <a:solidFill>
                  <a:srgbClr val="0070C0"/>
                </a:solidFill>
                <a:latin typeface="+mj-lt"/>
                <a:ea typeface="Calibri" panose="020F0502020204030204" pitchFamily="34" charset="0"/>
                <a:cs typeface="Times New Roman" panose="02020603050405020304" pitchFamily="18" charset="0"/>
              </a:rPr>
              <a:t>Technology</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IESBA to provide clearer strategy for monitoring and addressing emerging ethical issues relating to disruptive technologies</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Potential NAM could be </a:t>
            </a:r>
            <a:r>
              <a:rPr lang="en-US" sz="1600" dirty="0">
                <a:solidFill>
                  <a:schemeClr val="tx1"/>
                </a:solidFill>
                <a:latin typeface="+mj-lt"/>
                <a:cs typeface="Times New Roman" panose="02020603050405020304" pitchFamily="18" charset="0"/>
              </a:rPr>
              <a:t>considered include transparency </a:t>
            </a:r>
            <a:r>
              <a:rPr lang="en-US" sz="1600" dirty="0">
                <a:solidFill>
                  <a:schemeClr val="tx1"/>
                </a:solidFill>
                <a:latin typeface="+mj-lt"/>
                <a:ea typeface="Calibri" panose="020F0502020204030204" pitchFamily="34" charset="0"/>
                <a:cs typeface="Times New Roman" panose="02020603050405020304" pitchFamily="18" charset="0"/>
              </a:rPr>
              <a:t>and explainable AI and data used in AI training</a:t>
            </a:r>
          </a:p>
          <a:p>
            <a:pPr>
              <a:spcBef>
                <a:spcPts val="300"/>
              </a:spcBef>
              <a:spcAft>
                <a:spcPts val="300"/>
              </a:spcAft>
            </a:pPr>
            <a:r>
              <a:rPr lang="en-US" b="1" dirty="0">
                <a:solidFill>
                  <a:srgbClr val="0070C0"/>
                </a:solidFill>
                <a:latin typeface="+mj-lt"/>
                <a:ea typeface="Calibri" panose="020F0502020204030204" pitchFamily="34" charset="0"/>
                <a:cs typeface="Times New Roman" panose="02020603050405020304" pitchFamily="18" charset="0"/>
              </a:rPr>
              <a:t>Other Suggested Topics</a:t>
            </a:r>
          </a:p>
          <a:p>
            <a:pPr marL="342900" indent="-342900" algn="just">
              <a:spcBef>
                <a:spcPts val="300"/>
              </a:spcBef>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A number of potential topics/ activities were suggested by respondents, including:</a:t>
            </a:r>
          </a:p>
          <a:p>
            <a:pPr marL="800100" lvl="1" indent="-455613"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Mandatory audit firm rotation, audit only firms and joint audits</a:t>
            </a:r>
          </a:p>
          <a:p>
            <a:pPr marL="800100" lvl="1" indent="-455613"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Project to simplify, enhance understandability and decrease the overall length of the Code</a:t>
            </a:r>
          </a:p>
          <a:p>
            <a:pPr marL="800100" lvl="1" indent="-455613"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Define clearly a PAs response to a breach to the fundamental principles, particular as it relates to disclosure </a:t>
            </a:r>
            <a:endParaRPr lang="en-US" sz="1600" strike="sngStrike" dirty="0">
              <a:solidFill>
                <a:srgbClr val="FF0000"/>
              </a:solidFill>
              <a:latin typeface="+mj-lt"/>
              <a:ea typeface="Calibri" panose="020F0502020204030204" pitchFamily="34" charset="0"/>
              <a:cs typeface="Times New Roman" panose="02020603050405020304" pitchFamily="18" charset="0"/>
            </a:endParaRPr>
          </a:p>
          <a:p>
            <a:pPr marL="800100" lvl="1" indent="-455613" algn="just">
              <a:spcBef>
                <a:spcPts val="300"/>
              </a:spcBef>
              <a:buFont typeface="Courier New" panose="02070309020205020404" pitchFamily="49" charset="0"/>
              <a:buChar char="o"/>
            </a:pPr>
            <a:r>
              <a:rPr lang="en-US" sz="1600" dirty="0">
                <a:solidFill>
                  <a:schemeClr val="tx1"/>
                </a:solidFill>
                <a:latin typeface="+mj-lt"/>
                <a:ea typeface="Calibri" panose="020F0502020204030204" pitchFamily="34" charset="0"/>
                <a:cs typeface="Times New Roman" panose="02020603050405020304" pitchFamily="18" charset="0"/>
              </a:rPr>
              <a:t>Additional part to the Code relating to PAs </a:t>
            </a:r>
            <a:r>
              <a:rPr lang="en-US" sz="1600" dirty="0">
                <a:solidFill>
                  <a:schemeClr val="tx1"/>
                </a:solidFill>
                <a:latin typeface="+mj-lt"/>
                <a:cs typeface="Times New Roman" panose="02020603050405020304" pitchFamily="18" charset="0"/>
              </a:rPr>
              <a:t>in the </a:t>
            </a:r>
            <a:r>
              <a:rPr lang="en-US" sz="1600" dirty="0">
                <a:solidFill>
                  <a:schemeClr val="tx1"/>
                </a:solidFill>
                <a:latin typeface="+mj-lt"/>
                <a:ea typeface="Calibri" panose="020F0502020204030204" pitchFamily="34" charset="0"/>
                <a:cs typeface="Times New Roman" panose="02020603050405020304" pitchFamily="18" charset="0"/>
              </a:rPr>
              <a:t>public sector</a:t>
            </a:r>
          </a:p>
          <a:p>
            <a:pPr>
              <a:spcBef>
                <a:spcPts val="300"/>
              </a:spcBef>
              <a:spcAft>
                <a:spcPts val="300"/>
              </a:spcAft>
            </a:pPr>
            <a:endParaRPr lang="en-US" sz="2000" dirty="0">
              <a:solidFill>
                <a:schemeClr val="tx1"/>
              </a:solidFill>
              <a:latin typeface="+mj-lt"/>
              <a:ea typeface="Calibri" panose="020F0502020204030204" pitchFamily="34" charset="0"/>
              <a:cs typeface="Times New Roman" panose="02020603050405020304" pitchFamily="18" charset="0"/>
            </a:endParaRPr>
          </a:p>
          <a:p>
            <a:pPr marL="742950" lvl="1" indent="-285750">
              <a:spcBef>
                <a:spcPts val="300"/>
              </a:spcBef>
              <a:spcAft>
                <a:spcPts val="300"/>
              </a:spcAft>
              <a:buFont typeface="Arial" panose="020B0604020202020204" pitchFamily="34" charset="0"/>
              <a:buChar char="•"/>
            </a:pPr>
            <a:endParaRPr lang="en-US" sz="1400" dirty="0">
              <a:solidFill>
                <a:schemeClr val="tx1"/>
              </a:solidFill>
              <a:latin typeface="+mj-lt"/>
            </a:endParaRPr>
          </a:p>
        </p:txBody>
      </p:sp>
      <p:sp>
        <p:nvSpPr>
          <p:cNvPr id="4" name="Rectangle 3">
            <a:extLst>
              <a:ext uri="{FF2B5EF4-FFF2-40B4-BE49-F238E27FC236}">
                <a16:creationId xmlns:a16="http://schemas.microsoft.com/office/drawing/2014/main" id="{2513BBCE-E8A4-52C9-72EE-7434C0101D80}"/>
              </a:ext>
            </a:extLst>
          </p:cNvPr>
          <p:cNvSpPr/>
          <p:nvPr/>
        </p:nvSpPr>
        <p:spPr>
          <a:xfrm>
            <a:off x="4383155" y="814493"/>
            <a:ext cx="7199245" cy="46713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latin typeface="+mj-lt"/>
              </a:rPr>
              <a:t>Other Respondents</a:t>
            </a:r>
            <a:endParaRPr lang="en-US" b="1" dirty="0">
              <a:solidFill>
                <a:schemeClr val="bg1"/>
              </a:solidFill>
              <a:latin typeface="+mj-lt"/>
            </a:endParaRPr>
          </a:p>
        </p:txBody>
      </p:sp>
      <p:sp>
        <p:nvSpPr>
          <p:cNvPr id="5" name="Rectangle 4">
            <a:extLst>
              <a:ext uri="{FF2B5EF4-FFF2-40B4-BE49-F238E27FC236}">
                <a16:creationId xmlns:a16="http://schemas.microsoft.com/office/drawing/2014/main" id="{A86EE199-553F-1491-A3B5-F97421EDE39B}"/>
              </a:ext>
            </a:extLst>
          </p:cNvPr>
          <p:cNvSpPr/>
          <p:nvPr/>
        </p:nvSpPr>
        <p:spPr>
          <a:xfrm>
            <a:off x="146129" y="4535491"/>
            <a:ext cx="3826567" cy="13425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chemeClr val="tx1"/>
                </a:solidFill>
                <a:latin typeface="+mj-lt"/>
              </a:rPr>
              <a:t>Strategic Work Plan</a:t>
            </a:r>
          </a:p>
          <a:p>
            <a:r>
              <a:rPr lang="en-US" sz="2800" b="1" dirty="0">
                <a:solidFill>
                  <a:schemeClr val="accent6">
                    <a:lumMod val="60000"/>
                    <a:lumOff val="40000"/>
                  </a:schemeClr>
                </a:solidFill>
                <a:latin typeface="+mj-lt"/>
              </a:rPr>
              <a:t>Suggested new topics</a:t>
            </a:r>
            <a:endParaRPr lang="en-US" sz="2800" dirty="0">
              <a:solidFill>
                <a:schemeClr val="accent6">
                  <a:lumMod val="60000"/>
                  <a:lumOff val="40000"/>
                </a:schemeClr>
              </a:solidFill>
              <a:latin typeface="+mj-lt"/>
            </a:endParaRPr>
          </a:p>
        </p:txBody>
      </p:sp>
    </p:spTree>
    <p:extLst>
      <p:ext uri="{BB962C8B-B14F-4D97-AF65-F5344CB8AC3E}">
        <p14:creationId xmlns:p14="http://schemas.microsoft.com/office/powerpoint/2010/main" val="18824327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4853162-965B-1A57-F1B2-685687939041}"/>
              </a:ext>
            </a:extLst>
          </p:cNvPr>
          <p:cNvSpPr>
            <a:spLocks noGrp="1"/>
          </p:cNvSpPr>
          <p:nvPr>
            <p:ph type="sldNum" sz="quarter" idx="12"/>
          </p:nvPr>
        </p:nvSpPr>
        <p:spPr/>
        <p:txBody>
          <a:bodyPr/>
          <a:lstStyle/>
          <a:p>
            <a:fld id="{A68F81FF-A8B7-8E49-9D5B-3CAD5ADFEE36}" type="slidenum">
              <a:rPr lang="en-US" smtClean="0"/>
              <a:t>37</a:t>
            </a:fld>
            <a:endParaRPr lang="en-US" dirty="0"/>
          </a:p>
        </p:txBody>
      </p:sp>
      <p:pic>
        <p:nvPicPr>
          <p:cNvPr id="5" name="Picture 2" descr="Arrow in a bulls eye">
            <a:extLst>
              <a:ext uri="{FF2B5EF4-FFF2-40B4-BE49-F238E27FC236}">
                <a16:creationId xmlns:a16="http://schemas.microsoft.com/office/drawing/2014/main" id="{5A406C12-10E9-E8F6-4C63-4F77F657E6B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8322677"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CAE1CE2A-787D-5813-02D0-5C84A0B1731D}"/>
              </a:ext>
            </a:extLst>
          </p:cNvPr>
          <p:cNvSpPr/>
          <p:nvPr/>
        </p:nvSpPr>
        <p:spPr>
          <a:xfrm>
            <a:off x="0" y="241300"/>
            <a:ext cx="8445500" cy="635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chemeClr val="bg1"/>
                </a:solidFill>
                <a:latin typeface="+mj-lt"/>
              </a:rPr>
              <a:t>Planning Committee Views and Proposals</a:t>
            </a:r>
          </a:p>
        </p:txBody>
      </p:sp>
      <p:sp>
        <p:nvSpPr>
          <p:cNvPr id="2" name="Rectangle 1">
            <a:extLst>
              <a:ext uri="{FF2B5EF4-FFF2-40B4-BE49-F238E27FC236}">
                <a16:creationId xmlns:a16="http://schemas.microsoft.com/office/drawing/2014/main" id="{752BEC10-82AC-C1D5-3DC6-F40D2DF3F073}"/>
              </a:ext>
            </a:extLst>
          </p:cNvPr>
          <p:cNvSpPr/>
          <p:nvPr/>
        </p:nvSpPr>
        <p:spPr>
          <a:xfrm>
            <a:off x="52889" y="876300"/>
            <a:ext cx="8216900" cy="59817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spcBef>
                <a:spcPts val="300"/>
              </a:spcBef>
              <a:spcAft>
                <a:spcPts val="300"/>
              </a:spcAft>
            </a:pPr>
            <a:r>
              <a:rPr lang="en-US" sz="2000" b="1" dirty="0">
                <a:solidFill>
                  <a:srgbClr val="0070C0"/>
                </a:solidFill>
                <a:latin typeface="+mj-lt"/>
                <a:ea typeface="Calibri" panose="020F0502020204030204" pitchFamily="34" charset="0"/>
                <a:cs typeface="Times New Roman" panose="02020603050405020304" pitchFamily="18" charset="0"/>
              </a:rPr>
              <a:t>Firm culture and governance</a:t>
            </a:r>
          </a:p>
          <a:p>
            <a:pPr marL="342900" indent="-342900" algn="just">
              <a:spcBef>
                <a:spcPts val="300"/>
              </a:spcBef>
              <a:buFont typeface="Arial" panose="020B0604020202020204" pitchFamily="34" charset="0"/>
              <a:buChar char="•"/>
            </a:pPr>
            <a:r>
              <a:rPr lang="en-US" sz="1700" dirty="0">
                <a:solidFill>
                  <a:schemeClr val="tx1"/>
                </a:solidFill>
                <a:effectLst/>
                <a:latin typeface="+mj-lt"/>
                <a:ea typeface="Calibri" panose="020F0502020204030204" pitchFamily="34" charset="0"/>
              </a:rPr>
              <a:t>As mentioned, these recen</a:t>
            </a:r>
            <a:r>
              <a:rPr lang="en-US" sz="1700" dirty="0">
                <a:solidFill>
                  <a:schemeClr val="tx1"/>
                </a:solidFill>
                <a:latin typeface="+mj-lt"/>
                <a:ea typeface="Calibri" panose="020F0502020204030204" pitchFamily="34" charset="0"/>
              </a:rPr>
              <a:t>t incidents can potentially cause serious damages to the reputation of the firms and profession. They can impact public perception of the profession’s ability to act in the public interest, damaging public trust in the quality of PA’s work and faith in integrity of financial and non-financial information prepared</a:t>
            </a:r>
            <a:endParaRPr lang="en-US" sz="1700" dirty="0">
              <a:solidFill>
                <a:schemeClr val="tx1"/>
              </a:solidFill>
              <a:latin typeface="+mj-lt"/>
              <a:ea typeface="Calibri" panose="020F0502020204030204" pitchFamily="34" charset="0"/>
              <a:cs typeface="Times New Roman" panose="02020603050405020304" pitchFamily="18" charset="0"/>
            </a:endParaRPr>
          </a:p>
          <a:p>
            <a:pPr marL="342900" indent="-342900" algn="just">
              <a:spcBef>
                <a:spcPts val="300"/>
              </a:spcBef>
              <a:buFont typeface="Arial" panose="020B0604020202020204" pitchFamily="34" charset="0"/>
              <a:buChar char="•"/>
            </a:pPr>
            <a:r>
              <a:rPr lang="en-US" sz="1700" dirty="0">
                <a:solidFill>
                  <a:schemeClr val="tx1"/>
                </a:solidFill>
                <a:latin typeface="+mj-lt"/>
              </a:rPr>
              <a:t>PC strongly recommends including </a:t>
            </a:r>
            <a:r>
              <a:rPr lang="en-US" sz="1700" dirty="0">
                <a:solidFill>
                  <a:schemeClr val="tx1"/>
                </a:solidFill>
                <a:latin typeface="+mj-lt"/>
                <a:ea typeface="Calibri" panose="020F0502020204030204" pitchFamily="34" charset="0"/>
                <a:cs typeface="Times New Roman" panose="02020603050405020304" pitchFamily="18" charset="0"/>
              </a:rPr>
              <a:t>a new work stream on firm culture and </a:t>
            </a:r>
            <a:r>
              <a:rPr lang="en-US" sz="1700" dirty="0">
                <a:solidFill>
                  <a:schemeClr val="tx1"/>
                </a:solidFill>
                <a:latin typeface="+mj-lt"/>
              </a:rPr>
              <a:t>governance, under which IESBA will:</a:t>
            </a:r>
          </a:p>
          <a:p>
            <a:pPr marL="800100" lvl="1" indent="-342900" algn="just">
              <a:spcBef>
                <a:spcPts val="300"/>
              </a:spcBef>
              <a:buFont typeface="Wingdings" panose="05000000000000000000" pitchFamily="2" charset="2"/>
              <a:buChar char="v"/>
            </a:pPr>
            <a:r>
              <a:rPr lang="en-US" sz="1700" dirty="0">
                <a:solidFill>
                  <a:schemeClr val="tx1"/>
                </a:solidFill>
                <a:latin typeface="+mj-lt"/>
              </a:rPr>
              <a:t>Review extant provisions on organizational and firm culture in Part 1, 2 and 3 of the Code</a:t>
            </a:r>
          </a:p>
          <a:p>
            <a:pPr marL="800100" lvl="1" indent="-342900" algn="just">
              <a:spcBef>
                <a:spcPts val="300"/>
              </a:spcBef>
              <a:buFont typeface="Wingdings" panose="05000000000000000000" pitchFamily="2" charset="2"/>
              <a:buChar char="v"/>
            </a:pPr>
            <a:r>
              <a:rPr lang="en-US" sz="1700" dirty="0">
                <a:solidFill>
                  <a:schemeClr val="tx1"/>
                </a:solidFill>
                <a:latin typeface="+mj-lt"/>
              </a:rPr>
              <a:t>Research and analysis to establish whether there is sufficient basis to strengthen the Code and / or issue NAM to highlight the importance of leadership and governance in firms to reinforce a robust ethical culture of ethical behavior across all firm activities and services</a:t>
            </a:r>
          </a:p>
          <a:p>
            <a:pPr marL="342900" indent="-342900" algn="just">
              <a:spcBef>
                <a:spcPts val="300"/>
              </a:spcBef>
              <a:buFont typeface="Arial" panose="020B0604020202020204" pitchFamily="34" charset="0"/>
              <a:buChar char="•"/>
            </a:pPr>
            <a:r>
              <a:rPr lang="en-US" sz="1700" dirty="0">
                <a:solidFill>
                  <a:schemeClr val="tx1"/>
                </a:solidFill>
                <a:latin typeface="+mj-lt"/>
                <a:ea typeface="Calibri" panose="020F0502020204030204" pitchFamily="34" charset="0"/>
                <a:cs typeface="Times New Roman" panose="02020603050405020304" pitchFamily="18" charset="0"/>
              </a:rPr>
              <a:t>Coordination with the IAASB is important due to the requirements of ISQM 1 on </a:t>
            </a:r>
            <a:r>
              <a:rPr lang="en-US" sz="1700" i="1" dirty="0">
                <a:solidFill>
                  <a:schemeClr val="tx1"/>
                </a:solidFill>
                <a:latin typeface="+mj-lt"/>
                <a:ea typeface="Calibri" panose="020F0502020204030204" pitchFamily="34" charset="0"/>
                <a:cs typeface="Times New Roman" panose="02020603050405020304" pitchFamily="18" charset="0"/>
              </a:rPr>
              <a:t>Governance and Leadership </a:t>
            </a:r>
            <a:r>
              <a:rPr lang="en-US" sz="1700" dirty="0">
                <a:solidFill>
                  <a:schemeClr val="tx1"/>
                </a:solidFill>
                <a:latin typeface="+mj-lt"/>
                <a:ea typeface="Calibri" panose="020F0502020204030204" pitchFamily="34" charset="0"/>
                <a:cs typeface="Times New Roman" panose="02020603050405020304" pitchFamily="18" charset="0"/>
              </a:rPr>
              <a:t>quality component</a:t>
            </a:r>
          </a:p>
          <a:p>
            <a:pPr marL="342900" indent="-342900" algn="just">
              <a:spcBef>
                <a:spcPts val="300"/>
              </a:spcBef>
              <a:buFont typeface="Arial" panose="020B0604020202020204" pitchFamily="34" charset="0"/>
              <a:buChar char="•"/>
            </a:pPr>
            <a:r>
              <a:rPr lang="en-US" sz="1700" dirty="0">
                <a:solidFill>
                  <a:schemeClr val="tx1"/>
                </a:solidFill>
                <a:latin typeface="+mj-lt"/>
                <a:ea typeface="Calibri" panose="020F0502020204030204" pitchFamily="34" charset="0"/>
                <a:cs typeface="Times New Roman" panose="02020603050405020304" pitchFamily="18" charset="0"/>
              </a:rPr>
              <a:t>Useful platform to promote the Code and </a:t>
            </a:r>
            <a:r>
              <a:rPr lang="en-US" sz="1700" dirty="0">
                <a:solidFill>
                  <a:schemeClr val="tx1"/>
                </a:solidFill>
                <a:latin typeface="+mj-lt"/>
              </a:rPr>
              <a:t>importance of ethics in firms to a broader community</a:t>
            </a:r>
          </a:p>
          <a:p>
            <a:pPr marL="342900" indent="-342900" algn="just">
              <a:spcBef>
                <a:spcPts val="300"/>
              </a:spcBef>
              <a:buFont typeface="Arial" panose="020B0604020202020204" pitchFamily="34" charset="0"/>
              <a:buChar char="•"/>
            </a:pPr>
            <a:r>
              <a:rPr lang="en-US" sz="1700" dirty="0">
                <a:solidFill>
                  <a:schemeClr val="tx1"/>
                </a:solidFill>
                <a:latin typeface="+mj-lt"/>
              </a:rPr>
              <a:t>Demand will be high given the amount of research </a:t>
            </a:r>
            <a:r>
              <a:rPr lang="en-US" sz="1700" dirty="0">
                <a:solidFill>
                  <a:schemeClr val="tx1"/>
                </a:solidFill>
                <a:latin typeface="+mj-lt"/>
                <a:ea typeface="Calibri" panose="020F0502020204030204" pitchFamily="34" charset="0"/>
                <a:cs typeface="Times New Roman" panose="02020603050405020304" pitchFamily="18" charset="0"/>
              </a:rPr>
              <a:t>anticipated</a:t>
            </a:r>
          </a:p>
        </p:txBody>
      </p:sp>
    </p:spTree>
    <p:extLst>
      <p:ext uri="{BB962C8B-B14F-4D97-AF65-F5344CB8AC3E}">
        <p14:creationId xmlns:p14="http://schemas.microsoft.com/office/powerpoint/2010/main" val="34311260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4853162-965B-1A57-F1B2-685687939041}"/>
              </a:ext>
            </a:extLst>
          </p:cNvPr>
          <p:cNvSpPr>
            <a:spLocks noGrp="1"/>
          </p:cNvSpPr>
          <p:nvPr>
            <p:ph type="sldNum" sz="quarter" idx="12"/>
          </p:nvPr>
        </p:nvSpPr>
        <p:spPr/>
        <p:txBody>
          <a:bodyPr/>
          <a:lstStyle/>
          <a:p>
            <a:fld id="{A68F81FF-A8B7-8E49-9D5B-3CAD5ADFEE36}" type="slidenum">
              <a:rPr lang="en-US" smtClean="0"/>
              <a:t>38</a:t>
            </a:fld>
            <a:endParaRPr lang="en-US" dirty="0"/>
          </a:p>
        </p:txBody>
      </p:sp>
      <p:pic>
        <p:nvPicPr>
          <p:cNvPr id="5" name="Picture 2" descr="Arrow in a bulls eye">
            <a:extLst>
              <a:ext uri="{FF2B5EF4-FFF2-40B4-BE49-F238E27FC236}">
                <a16:creationId xmlns:a16="http://schemas.microsoft.com/office/drawing/2014/main" id="{5A406C12-10E9-E8F6-4C63-4F77F657E6B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8322677"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CAE1CE2A-787D-5813-02D0-5C84A0B1731D}"/>
              </a:ext>
            </a:extLst>
          </p:cNvPr>
          <p:cNvSpPr/>
          <p:nvPr/>
        </p:nvSpPr>
        <p:spPr>
          <a:xfrm>
            <a:off x="0" y="507999"/>
            <a:ext cx="8548382" cy="58420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chemeClr val="bg1"/>
                </a:solidFill>
                <a:latin typeface="+mj-lt"/>
              </a:rPr>
              <a:t>Planning Committee Views and Proposals</a:t>
            </a:r>
          </a:p>
        </p:txBody>
      </p:sp>
      <p:sp>
        <p:nvSpPr>
          <p:cNvPr id="2" name="Rectangle 1">
            <a:extLst>
              <a:ext uri="{FF2B5EF4-FFF2-40B4-BE49-F238E27FC236}">
                <a16:creationId xmlns:a16="http://schemas.microsoft.com/office/drawing/2014/main" id="{752BEC10-82AC-C1D5-3DC6-F40D2DF3F073}"/>
              </a:ext>
            </a:extLst>
          </p:cNvPr>
          <p:cNvSpPr/>
          <p:nvPr/>
        </p:nvSpPr>
        <p:spPr>
          <a:xfrm>
            <a:off x="0" y="1176336"/>
            <a:ext cx="8322677" cy="536257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300"/>
              </a:spcBef>
            </a:pPr>
            <a:r>
              <a:rPr lang="en-US" sz="2000" b="1" dirty="0">
                <a:solidFill>
                  <a:srgbClr val="0070C0"/>
                </a:solidFill>
                <a:latin typeface="+mj-lt"/>
                <a:ea typeface="Calibri" panose="020F0502020204030204" pitchFamily="34" charset="0"/>
                <a:cs typeface="Times New Roman" panose="02020603050405020304" pitchFamily="18" charset="0"/>
              </a:rPr>
              <a:t>Other Suggestions</a:t>
            </a:r>
          </a:p>
          <a:p>
            <a:pPr marL="342900" indent="-342900" algn="just">
              <a:spcBef>
                <a:spcPts val="300"/>
              </a:spcBef>
              <a:buFont typeface="Arial" panose="020B0604020202020204" pitchFamily="34" charset="0"/>
              <a:buChar char="•"/>
            </a:pPr>
            <a:r>
              <a:rPr lang="en-US" dirty="0">
                <a:solidFill>
                  <a:schemeClr val="tx1"/>
                </a:solidFill>
                <a:latin typeface="+mj-lt"/>
                <a:ea typeface="Calibri" panose="020F0502020204030204" pitchFamily="34" charset="0"/>
                <a:cs typeface="Times New Roman" panose="02020603050405020304" pitchFamily="18" charset="0"/>
              </a:rPr>
              <a:t>PC does not proposes to add any more work streams to the Work Plan 2024-2027.</a:t>
            </a:r>
          </a:p>
          <a:p>
            <a:pPr marL="800100" lvl="1" indent="-455613" algn="just">
              <a:spcBef>
                <a:spcPts val="300"/>
              </a:spcBef>
              <a:buFont typeface="Courier New" panose="02070309020205020404" pitchFamily="49" charset="0"/>
              <a:buChar char="o"/>
            </a:pPr>
            <a:r>
              <a:rPr lang="en-US" dirty="0">
                <a:solidFill>
                  <a:schemeClr val="tx1"/>
                </a:solidFill>
                <a:latin typeface="+mj-lt"/>
                <a:ea typeface="Calibri" panose="020F0502020204030204" pitchFamily="34" charset="0"/>
                <a:cs typeface="Times New Roman" panose="02020603050405020304" pitchFamily="18" charset="0"/>
              </a:rPr>
              <a:t>TWG will continue to monitor the transformation effects of technological advancements and keep IESBA updated</a:t>
            </a:r>
          </a:p>
          <a:p>
            <a:pPr marL="800100" lvl="1" indent="-455613" algn="just">
              <a:spcBef>
                <a:spcPts val="300"/>
              </a:spcBef>
              <a:buFont typeface="Courier New" panose="02070309020205020404" pitchFamily="49" charset="0"/>
              <a:buChar char="o"/>
            </a:pPr>
            <a:r>
              <a:rPr lang="en-US" dirty="0">
                <a:solidFill>
                  <a:schemeClr val="tx1"/>
                </a:solidFill>
                <a:latin typeface="+mj-lt"/>
                <a:ea typeface="Calibri" panose="020F0502020204030204" pitchFamily="34" charset="0"/>
                <a:cs typeface="Times New Roman" panose="02020603050405020304" pitchFamily="18" charset="0"/>
              </a:rPr>
              <a:t>The </a:t>
            </a:r>
            <a:r>
              <a:rPr lang="en-US" dirty="0">
                <a:solidFill>
                  <a:schemeClr val="tx1"/>
                </a:solidFill>
                <a:latin typeface="+mj-lt"/>
                <a:cs typeface="Times New Roman" panose="02020603050405020304" pitchFamily="18" charset="0"/>
              </a:rPr>
              <a:t>process of managing translations rests with IFAC</a:t>
            </a:r>
          </a:p>
          <a:p>
            <a:pPr marL="800100" lvl="1" indent="-455613" algn="just">
              <a:spcBef>
                <a:spcPts val="300"/>
              </a:spcBef>
              <a:buFont typeface="Courier New" panose="02070309020205020404" pitchFamily="49" charset="0"/>
              <a:buChar char="o"/>
            </a:pPr>
            <a:r>
              <a:rPr lang="en-US" dirty="0">
                <a:solidFill>
                  <a:schemeClr val="tx1"/>
                </a:solidFill>
                <a:latin typeface="+mj-lt"/>
                <a:cs typeface="Times New Roman" panose="02020603050405020304" pitchFamily="18" charset="0"/>
              </a:rPr>
              <a:t>IESBA continue to seek feedback from respondents regarding any translation issues and project task forces continue to adhere to the Structure drafting conventions for clarity and understandability</a:t>
            </a:r>
          </a:p>
          <a:p>
            <a:pPr marL="800100" lvl="1" indent="-455613" algn="just">
              <a:spcBef>
                <a:spcPts val="300"/>
              </a:spcBef>
              <a:buFont typeface="Courier New" panose="02070309020205020404" pitchFamily="49" charset="0"/>
              <a:buChar char="o"/>
            </a:pPr>
            <a:r>
              <a:rPr lang="en-US" dirty="0">
                <a:solidFill>
                  <a:schemeClr val="tx1"/>
                </a:solidFill>
                <a:latin typeface="+mj-lt"/>
                <a:ea typeface="Calibri" panose="020F0502020204030204" pitchFamily="34" charset="0"/>
                <a:cs typeface="Times New Roman" panose="02020603050405020304" pitchFamily="18" charset="0"/>
              </a:rPr>
              <a:t>Through the EIOC the IESBA will continue to monitor key trends and developments that impact ethical behavior of PAs and auditor independence</a:t>
            </a:r>
          </a:p>
          <a:p>
            <a:pPr lvl="1" algn="just">
              <a:spcBef>
                <a:spcPts val="300"/>
              </a:spcBef>
            </a:pPr>
            <a:endParaRPr lang="en-US" sz="1600" dirty="0">
              <a:solidFill>
                <a:schemeClr val="tx1"/>
              </a:solidFill>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639031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B089790-F4B6-46A7-BB28-7B74A9A9EF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descr="Person with idea concept">
            <a:extLst>
              <a:ext uri="{FF2B5EF4-FFF2-40B4-BE49-F238E27FC236}">
                <a16:creationId xmlns:a16="http://schemas.microsoft.com/office/drawing/2014/main" id="{7557611D-F018-37CE-5161-E9E94350EC15}"/>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p:blipFill>
        <p:spPr>
          <a:xfrm>
            <a:off x="-1" y="1"/>
            <a:ext cx="12192000" cy="6068290"/>
          </a:xfrm>
          <a:prstGeom prst="rect">
            <a:avLst/>
          </a:prstGeom>
        </p:spPr>
      </p:pic>
      <p:grpSp>
        <p:nvGrpSpPr>
          <p:cNvPr id="13" name="Group 12">
            <a:extLst>
              <a:ext uri="{FF2B5EF4-FFF2-40B4-BE49-F238E27FC236}">
                <a16:creationId xmlns:a16="http://schemas.microsoft.com/office/drawing/2014/main" id="{9DE3F54D-33BC-4382-A2AB-5E002F0F11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5029199"/>
            <a:ext cx="12228128" cy="1828800"/>
            <a:chOff x="-305" y="2987478"/>
            <a:chExt cx="12188952" cy="1828800"/>
          </a:xfrm>
        </p:grpSpPr>
        <p:sp>
          <p:nvSpPr>
            <p:cNvPr id="14" name="Freeform: Shape 13">
              <a:extLst>
                <a:ext uri="{FF2B5EF4-FFF2-40B4-BE49-F238E27FC236}">
                  <a16:creationId xmlns:a16="http://schemas.microsoft.com/office/drawing/2014/main" id="{6798451A-4EC8-4869-8DFB-BCE4E00BE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60ECD12F-47FF-48FE-A827-069775A8AD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48928757-970C-4B99-9F9C-0C07E4A945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useBgFill="1">
          <p:nvSpPr>
            <p:cNvPr id="17" name="Freeform: Shape 16">
              <a:extLst>
                <a:ext uri="{FF2B5EF4-FFF2-40B4-BE49-F238E27FC236}">
                  <a16:creationId xmlns:a16="http://schemas.microsoft.com/office/drawing/2014/main" id="{1213505B-6136-49EC-951C-1FDA2A6C5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grpSp>
      <p:sp>
        <p:nvSpPr>
          <p:cNvPr id="3" name="Slide Number Placeholder 2">
            <a:extLst>
              <a:ext uri="{FF2B5EF4-FFF2-40B4-BE49-F238E27FC236}">
                <a16:creationId xmlns:a16="http://schemas.microsoft.com/office/drawing/2014/main" id="{8478FD78-F68C-33E0-8D30-B5E704741BD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A68F81FF-A8B7-8E49-9D5B-3CAD5ADFEE36}" type="slidenum">
              <a:rPr lang="en-US">
                <a:solidFill>
                  <a:srgbClr val="898989"/>
                </a:solidFill>
                <a:latin typeface="+mn-lt"/>
              </a:rPr>
              <a:pPr>
                <a:spcAft>
                  <a:spcPts val="600"/>
                </a:spcAft>
              </a:pPr>
              <a:t>39</a:t>
            </a:fld>
            <a:endParaRPr lang="en-US">
              <a:solidFill>
                <a:srgbClr val="898989"/>
              </a:solidFill>
              <a:latin typeface="+mn-lt"/>
            </a:endParaRPr>
          </a:p>
        </p:txBody>
      </p:sp>
      <p:sp>
        <p:nvSpPr>
          <p:cNvPr id="2" name="Rectangle 1">
            <a:extLst>
              <a:ext uri="{FF2B5EF4-FFF2-40B4-BE49-F238E27FC236}">
                <a16:creationId xmlns:a16="http://schemas.microsoft.com/office/drawing/2014/main" id="{DFEC20DF-5740-C91B-CA85-8C17EDD81575}"/>
              </a:ext>
            </a:extLst>
          </p:cNvPr>
          <p:cNvSpPr/>
          <p:nvPr/>
        </p:nvSpPr>
        <p:spPr>
          <a:xfrm>
            <a:off x="465614" y="326922"/>
            <a:ext cx="11008991" cy="2055551"/>
          </a:xfrm>
          <a:prstGeom prst="rect">
            <a:avLst/>
          </a:prstGeom>
          <a:solidFill>
            <a:schemeClr val="accent6">
              <a:lumMod val="50000"/>
              <a:alpha val="69804"/>
            </a:schemeClr>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300"/>
              </a:spcAft>
            </a:pPr>
            <a:r>
              <a:rPr lang="en-US" sz="2800" dirty="0">
                <a:solidFill>
                  <a:schemeClr val="bg1"/>
                </a:solidFill>
                <a:latin typeface="+mj-lt"/>
              </a:rPr>
              <a:t>CAG Representatives are asked to share views on respondents’ significant comments and PC’s responses to: </a:t>
            </a:r>
          </a:p>
          <a:p>
            <a:pPr marL="914400" lvl="1" indent="-457200">
              <a:spcAft>
                <a:spcPts val="300"/>
              </a:spcAft>
              <a:buFont typeface="Arial" panose="020B0604020202020204" pitchFamily="34" charset="0"/>
              <a:buChar char="•"/>
            </a:pPr>
            <a:r>
              <a:rPr lang="en-US" sz="2800" dirty="0">
                <a:solidFill>
                  <a:schemeClr val="bg1"/>
                </a:solidFill>
                <a:latin typeface="+mj-lt"/>
              </a:rPr>
              <a:t>Potential new topics in Table B of the CP </a:t>
            </a:r>
          </a:p>
          <a:p>
            <a:pPr marL="914400" lvl="1" indent="-457200">
              <a:spcAft>
                <a:spcPts val="300"/>
              </a:spcAft>
              <a:buFont typeface="Arial" panose="020B0604020202020204" pitchFamily="34" charset="0"/>
              <a:buChar char="•"/>
            </a:pPr>
            <a:r>
              <a:rPr lang="en-US" sz="2800" dirty="0">
                <a:solidFill>
                  <a:schemeClr val="bg1"/>
                </a:solidFill>
                <a:latin typeface="+mj-lt"/>
              </a:rPr>
              <a:t>Suggested new work streams by respondents</a:t>
            </a:r>
          </a:p>
        </p:txBody>
      </p:sp>
    </p:spTree>
    <p:extLst>
      <p:ext uri="{BB962C8B-B14F-4D97-AF65-F5344CB8AC3E}">
        <p14:creationId xmlns:p14="http://schemas.microsoft.com/office/powerpoint/2010/main" val="365400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E5491DC-0F4F-533D-DF79-6E5E1BABAB5B}"/>
              </a:ext>
            </a:extLst>
          </p:cNvPr>
          <p:cNvSpPr>
            <a:spLocks noGrp="1"/>
          </p:cNvSpPr>
          <p:nvPr>
            <p:ph type="sldNum" sz="quarter" idx="12"/>
          </p:nvPr>
        </p:nvSpPr>
        <p:spPr/>
        <p:txBody>
          <a:bodyPr/>
          <a:lstStyle/>
          <a:p>
            <a:fld id="{A68F81FF-A8B7-8E49-9D5B-3CAD5ADFEE36}" type="slidenum">
              <a:rPr lang="en-US" smtClean="0"/>
              <a:pPr/>
              <a:t>4</a:t>
            </a:fld>
            <a:endParaRPr lang="en-US" dirty="0"/>
          </a:p>
        </p:txBody>
      </p:sp>
      <p:pic>
        <p:nvPicPr>
          <p:cNvPr id="19" name="Picture 18">
            <a:extLst>
              <a:ext uri="{FF2B5EF4-FFF2-40B4-BE49-F238E27FC236}">
                <a16:creationId xmlns:a16="http://schemas.microsoft.com/office/drawing/2014/main" id="{8702BBA7-18B6-F775-FA7C-52B9CDD7EAFE}"/>
              </a:ext>
            </a:extLst>
          </p:cNvPr>
          <p:cNvPicPr/>
          <p:nvPr/>
        </p:nvPicPr>
        <p:blipFill>
          <a:blip r:embed="rId2"/>
          <a:stretch>
            <a:fillRect/>
          </a:stretch>
        </p:blipFill>
        <p:spPr>
          <a:xfrm>
            <a:off x="167481" y="2085902"/>
            <a:ext cx="6502400" cy="4117427"/>
          </a:xfrm>
          <a:prstGeom prst="rect">
            <a:avLst/>
          </a:prstGeom>
          <a:noFill/>
          <a:ln>
            <a:noFill/>
          </a:ln>
          <a:effectLst>
            <a:outerShdw blurRad="292100" dist="139700" dir="2700000" algn="tl" rotWithShape="0">
              <a:srgbClr val="333333">
                <a:alpha val="65000"/>
              </a:srgbClr>
            </a:outerShdw>
          </a:effectLst>
        </p:spPr>
      </p:pic>
      <p:sp>
        <p:nvSpPr>
          <p:cNvPr id="22" name="Title 6">
            <a:extLst>
              <a:ext uri="{FF2B5EF4-FFF2-40B4-BE49-F238E27FC236}">
                <a16:creationId xmlns:a16="http://schemas.microsoft.com/office/drawing/2014/main" id="{150A7729-4EA9-36F0-F107-BA64A9344FE4}"/>
              </a:ext>
            </a:extLst>
          </p:cNvPr>
          <p:cNvSpPr txBox="1">
            <a:spLocks/>
          </p:cNvSpPr>
          <p:nvPr/>
        </p:nvSpPr>
        <p:spPr>
          <a:xfrm>
            <a:off x="380999" y="10226"/>
            <a:ext cx="10302081"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b="1" dirty="0">
                <a:latin typeface="+mj-lt"/>
              </a:rPr>
              <a:t>Overview of Respondents</a:t>
            </a:r>
          </a:p>
        </p:txBody>
      </p:sp>
      <p:graphicFrame>
        <p:nvGraphicFramePr>
          <p:cNvPr id="23" name="Content Placeholder 9">
            <a:extLst>
              <a:ext uri="{FF2B5EF4-FFF2-40B4-BE49-F238E27FC236}">
                <a16:creationId xmlns:a16="http://schemas.microsoft.com/office/drawing/2014/main" id="{D2B38505-F5D8-78EC-C5DC-09E5F9CFE860}"/>
              </a:ext>
            </a:extLst>
          </p:cNvPr>
          <p:cNvGraphicFramePr>
            <a:graphicFrameLocks/>
          </p:cNvGraphicFramePr>
          <p:nvPr>
            <p:extLst>
              <p:ext uri="{D42A27DB-BD31-4B8C-83A1-F6EECF244321}">
                <p14:modId xmlns:p14="http://schemas.microsoft.com/office/powerpoint/2010/main" val="2946302398"/>
              </p:ext>
            </p:extLst>
          </p:nvPr>
        </p:nvGraphicFramePr>
        <p:xfrm>
          <a:off x="839788" y="2247900"/>
          <a:ext cx="5157787" cy="3684588"/>
        </p:xfrm>
        <a:graphic>
          <a:graphicData uri="http://schemas.openxmlformats.org/drawingml/2006/chart">
            <c:chart xmlns:c="http://schemas.openxmlformats.org/drawingml/2006/chart" xmlns:r="http://schemas.openxmlformats.org/officeDocument/2006/relationships" r:id="rId3"/>
          </a:graphicData>
        </a:graphic>
      </p:graphicFrame>
      <p:sp>
        <p:nvSpPr>
          <p:cNvPr id="24" name="Text Box 4">
            <a:extLst>
              <a:ext uri="{FF2B5EF4-FFF2-40B4-BE49-F238E27FC236}">
                <a16:creationId xmlns:a16="http://schemas.microsoft.com/office/drawing/2014/main" id="{E7F8C2D2-4E7C-13A9-1AA1-1C45E55A82F5}"/>
              </a:ext>
            </a:extLst>
          </p:cNvPr>
          <p:cNvSpPr txBox="1"/>
          <p:nvPr/>
        </p:nvSpPr>
        <p:spPr>
          <a:xfrm>
            <a:off x="2909887" y="2173677"/>
            <a:ext cx="1143000" cy="377046"/>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b" anchorCtr="0" forceAA="0" compatLnSpc="1">
            <a:prstTxWarp prst="textNoShape">
              <a:avLst/>
            </a:prstTxWarp>
            <a:noAutofit/>
          </a:bodyPr>
          <a:lstStyle/>
          <a:p>
            <a:pPr marL="0" marR="0">
              <a:lnSpc>
                <a:spcPts val="1200"/>
              </a:lnSpc>
              <a:spcBef>
                <a:spcPts val="0"/>
              </a:spcBef>
              <a:spcAft>
                <a:spcPts val="0"/>
              </a:spcAft>
            </a:pPr>
            <a:r>
              <a:rPr lang="en-US" sz="1600" dirty="0">
                <a:effectLst/>
                <a:latin typeface="Arial" panose="020B0604020202020204" pitchFamily="34" charset="0"/>
                <a:ea typeface="Calibri" panose="020F0502020204030204" pitchFamily="34" charset="0"/>
              </a:rPr>
              <a:t>Global: 13</a:t>
            </a:r>
          </a:p>
        </p:txBody>
      </p:sp>
      <p:sp>
        <p:nvSpPr>
          <p:cNvPr id="25" name="Text Box 7">
            <a:extLst>
              <a:ext uri="{FF2B5EF4-FFF2-40B4-BE49-F238E27FC236}">
                <a16:creationId xmlns:a16="http://schemas.microsoft.com/office/drawing/2014/main" id="{DE3539EB-145E-1FD9-A5B1-F2969A8DA9FD}"/>
              </a:ext>
            </a:extLst>
          </p:cNvPr>
          <p:cNvSpPr txBox="1"/>
          <p:nvPr/>
        </p:nvSpPr>
        <p:spPr>
          <a:xfrm>
            <a:off x="5752980" y="4241504"/>
            <a:ext cx="769884" cy="323632"/>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b" anchorCtr="0" forceAA="0" compatLnSpc="1">
            <a:prstTxWarp prst="textNoShape">
              <a:avLst/>
            </a:prstTxWarp>
            <a:noAutofit/>
          </a:bodyPr>
          <a:lstStyle/>
          <a:p>
            <a:pPr marL="0" marR="0">
              <a:lnSpc>
                <a:spcPts val="1200"/>
              </a:lnSpc>
              <a:spcBef>
                <a:spcPts val="0"/>
              </a:spcBef>
              <a:spcAft>
                <a:spcPts val="0"/>
              </a:spcAft>
            </a:pPr>
            <a:r>
              <a:rPr lang="en-US" sz="1600" dirty="0">
                <a:effectLst/>
                <a:latin typeface="Arial" panose="020B0604020202020204" pitchFamily="34" charset="0"/>
                <a:ea typeface="Calibri" panose="020F0502020204030204" pitchFamily="34" charset="0"/>
              </a:rPr>
              <a:t>AP:</a:t>
            </a:r>
            <a:r>
              <a:rPr lang="en-US" sz="1600" dirty="0">
                <a:latin typeface="Arial" panose="020B0604020202020204" pitchFamily="34" charset="0"/>
                <a:ea typeface="Calibri" panose="020F0502020204030204" pitchFamily="34" charset="0"/>
              </a:rPr>
              <a:t>9</a:t>
            </a:r>
            <a:endParaRPr lang="en-US" sz="1600" dirty="0">
              <a:effectLst/>
              <a:latin typeface="Arial" panose="020B0604020202020204" pitchFamily="34" charset="0"/>
              <a:ea typeface="Calibri" panose="020F0502020204030204" pitchFamily="34" charset="0"/>
            </a:endParaRPr>
          </a:p>
        </p:txBody>
      </p:sp>
      <p:sp>
        <p:nvSpPr>
          <p:cNvPr id="26" name="Text Box 6">
            <a:extLst>
              <a:ext uri="{FF2B5EF4-FFF2-40B4-BE49-F238E27FC236}">
                <a16:creationId xmlns:a16="http://schemas.microsoft.com/office/drawing/2014/main" id="{D7EB8CE3-6612-4A5D-22B3-D7B03B614E94}"/>
              </a:ext>
            </a:extLst>
          </p:cNvPr>
          <p:cNvSpPr txBox="1"/>
          <p:nvPr/>
        </p:nvSpPr>
        <p:spPr>
          <a:xfrm>
            <a:off x="2031275" y="4684325"/>
            <a:ext cx="776286" cy="360092"/>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b" anchorCtr="0" forceAA="0" compatLnSpc="1">
            <a:prstTxWarp prst="textNoShape">
              <a:avLst/>
            </a:prstTxWarp>
            <a:noAutofit/>
          </a:bodyPr>
          <a:lstStyle/>
          <a:p>
            <a:pPr marL="0" marR="0">
              <a:lnSpc>
                <a:spcPts val="1200"/>
              </a:lnSpc>
              <a:spcBef>
                <a:spcPts val="0"/>
              </a:spcBef>
              <a:spcAft>
                <a:spcPts val="0"/>
              </a:spcAft>
            </a:pPr>
            <a:r>
              <a:rPr lang="en-US" sz="1600" dirty="0">
                <a:effectLst/>
                <a:latin typeface="Arial" panose="020B0604020202020204" pitchFamily="34" charset="0"/>
                <a:ea typeface="Calibri" panose="020F0502020204030204" pitchFamily="34" charset="0"/>
              </a:rPr>
              <a:t>SA: 1</a:t>
            </a:r>
          </a:p>
        </p:txBody>
      </p:sp>
      <p:sp>
        <p:nvSpPr>
          <p:cNvPr id="27" name="Text Box 5">
            <a:extLst>
              <a:ext uri="{FF2B5EF4-FFF2-40B4-BE49-F238E27FC236}">
                <a16:creationId xmlns:a16="http://schemas.microsoft.com/office/drawing/2014/main" id="{68C55CDA-DF0C-1EBE-F283-C2E99D282E3F}"/>
              </a:ext>
            </a:extLst>
          </p:cNvPr>
          <p:cNvSpPr txBox="1"/>
          <p:nvPr/>
        </p:nvSpPr>
        <p:spPr>
          <a:xfrm>
            <a:off x="1024063" y="3147355"/>
            <a:ext cx="806490" cy="338263"/>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b" anchorCtr="0" forceAA="0" compatLnSpc="1">
            <a:prstTxWarp prst="textNoShape">
              <a:avLst/>
            </a:prstTxWarp>
            <a:noAutofit/>
          </a:bodyPr>
          <a:lstStyle/>
          <a:p>
            <a:pPr marL="0" marR="0">
              <a:lnSpc>
                <a:spcPts val="1200"/>
              </a:lnSpc>
              <a:spcBef>
                <a:spcPts val="0"/>
              </a:spcBef>
              <a:spcAft>
                <a:spcPts val="0"/>
              </a:spcAft>
            </a:pPr>
            <a:r>
              <a:rPr lang="en-US" sz="1600" dirty="0">
                <a:effectLst/>
                <a:latin typeface="Arial" panose="020B0604020202020204" pitchFamily="34" charset="0"/>
                <a:ea typeface="Calibri" panose="020F0502020204030204" pitchFamily="34" charset="0"/>
              </a:rPr>
              <a:t>NA: 5</a:t>
            </a:r>
          </a:p>
        </p:txBody>
      </p:sp>
      <p:sp>
        <p:nvSpPr>
          <p:cNvPr id="28" name="Text Box 3">
            <a:extLst>
              <a:ext uri="{FF2B5EF4-FFF2-40B4-BE49-F238E27FC236}">
                <a16:creationId xmlns:a16="http://schemas.microsoft.com/office/drawing/2014/main" id="{15F13EE0-7DD5-E310-EA68-8CD94E0BFEB8}"/>
              </a:ext>
            </a:extLst>
          </p:cNvPr>
          <p:cNvSpPr txBox="1"/>
          <p:nvPr/>
        </p:nvSpPr>
        <p:spPr>
          <a:xfrm>
            <a:off x="3722648" y="4565136"/>
            <a:ext cx="905108" cy="338263"/>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b" anchorCtr="0" forceAA="0" compatLnSpc="1">
            <a:prstTxWarp prst="textNoShape">
              <a:avLst/>
            </a:prstTxWarp>
            <a:noAutofit/>
          </a:bodyPr>
          <a:lstStyle/>
          <a:p>
            <a:pPr marL="0" marR="0">
              <a:lnSpc>
                <a:spcPts val="1200"/>
              </a:lnSpc>
              <a:spcBef>
                <a:spcPts val="0"/>
              </a:spcBef>
              <a:spcAft>
                <a:spcPts val="0"/>
              </a:spcAft>
            </a:pPr>
            <a:r>
              <a:rPr lang="en-US" sz="1600" dirty="0">
                <a:effectLst/>
                <a:latin typeface="Arial" panose="020B0604020202020204" pitchFamily="34" charset="0"/>
                <a:ea typeface="Calibri" panose="020F0502020204030204" pitchFamily="34" charset="0"/>
              </a:rPr>
              <a:t>MEA: 5</a:t>
            </a:r>
          </a:p>
        </p:txBody>
      </p:sp>
      <p:sp>
        <p:nvSpPr>
          <p:cNvPr id="29" name="Text Box 8">
            <a:extLst>
              <a:ext uri="{FF2B5EF4-FFF2-40B4-BE49-F238E27FC236}">
                <a16:creationId xmlns:a16="http://schemas.microsoft.com/office/drawing/2014/main" id="{621249AA-BF39-4405-AE4A-021EF94BDA91}"/>
              </a:ext>
            </a:extLst>
          </p:cNvPr>
          <p:cNvSpPr txBox="1"/>
          <p:nvPr/>
        </p:nvSpPr>
        <p:spPr>
          <a:xfrm>
            <a:off x="4196440" y="3410949"/>
            <a:ext cx="1128712" cy="338263"/>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b" anchorCtr="0" forceAA="0" compatLnSpc="1">
            <a:prstTxWarp prst="textNoShape">
              <a:avLst/>
            </a:prstTxWarp>
            <a:noAutofit/>
          </a:bodyPr>
          <a:lstStyle/>
          <a:p>
            <a:pPr marL="0" marR="0">
              <a:lnSpc>
                <a:spcPts val="1200"/>
              </a:lnSpc>
              <a:spcBef>
                <a:spcPts val="0"/>
              </a:spcBef>
              <a:spcAft>
                <a:spcPts val="0"/>
              </a:spcAft>
            </a:pPr>
            <a:r>
              <a:rPr lang="en-US" sz="1600" dirty="0">
                <a:effectLst/>
                <a:latin typeface="Arial" panose="020B0604020202020204" pitchFamily="34" charset="0"/>
                <a:ea typeface="Calibri" panose="020F0502020204030204" pitchFamily="34" charset="0"/>
              </a:rPr>
              <a:t>Europe </a:t>
            </a:r>
            <a:r>
              <a:rPr lang="en-US" sz="1600" dirty="0">
                <a:latin typeface="Arial" panose="020B0604020202020204" pitchFamily="34" charset="0"/>
                <a:ea typeface="Calibri" panose="020F0502020204030204" pitchFamily="34" charset="0"/>
              </a:rPr>
              <a:t>8</a:t>
            </a:r>
            <a:endParaRPr lang="en-US" sz="1600" dirty="0">
              <a:effectLst/>
              <a:latin typeface="Arial" panose="020B0604020202020204" pitchFamily="34" charset="0"/>
              <a:ea typeface="Calibri" panose="020F0502020204030204" pitchFamily="34" charset="0"/>
            </a:endParaRPr>
          </a:p>
        </p:txBody>
      </p:sp>
      <p:sp>
        <p:nvSpPr>
          <p:cNvPr id="30" name="TextBox 29">
            <a:extLst>
              <a:ext uri="{FF2B5EF4-FFF2-40B4-BE49-F238E27FC236}">
                <a16:creationId xmlns:a16="http://schemas.microsoft.com/office/drawing/2014/main" id="{22224780-A9F4-C5C5-F6AA-FD59B600B9F9}"/>
              </a:ext>
            </a:extLst>
          </p:cNvPr>
          <p:cNvSpPr txBox="1"/>
          <p:nvPr/>
        </p:nvSpPr>
        <p:spPr>
          <a:xfrm>
            <a:off x="8074482" y="1448160"/>
            <a:ext cx="2811303" cy="413996"/>
          </a:xfrm>
          <a:prstGeom prst="rect">
            <a:avLst/>
          </a:prstGeom>
        </p:spPr>
        <p:txBody>
          <a:bodyPr vert="horz" wrap="square" lIns="91440" tIns="45720" rIns="91440" bIns="45720" rtlCol="0" anchor="b">
            <a:normAutofit lnSpcReduction="10000"/>
          </a:bodyPr>
          <a:lstStyle/>
          <a:p>
            <a:pPr algn="l"/>
            <a:r>
              <a:rPr lang="en-US" sz="2200" b="1" dirty="0">
                <a:solidFill>
                  <a:srgbClr val="0B5494"/>
                </a:solidFill>
                <a:latin typeface="+mj-lt"/>
              </a:rPr>
              <a:t>Stakeholder Group</a:t>
            </a:r>
          </a:p>
        </p:txBody>
      </p:sp>
      <p:sp>
        <p:nvSpPr>
          <p:cNvPr id="31" name="TextBox 30">
            <a:extLst>
              <a:ext uri="{FF2B5EF4-FFF2-40B4-BE49-F238E27FC236}">
                <a16:creationId xmlns:a16="http://schemas.microsoft.com/office/drawing/2014/main" id="{551F949F-57A7-D4B4-391A-18439A79D3CF}"/>
              </a:ext>
            </a:extLst>
          </p:cNvPr>
          <p:cNvSpPr txBox="1"/>
          <p:nvPr/>
        </p:nvSpPr>
        <p:spPr>
          <a:xfrm>
            <a:off x="1901945" y="1376193"/>
            <a:ext cx="2811303" cy="413996"/>
          </a:xfrm>
          <a:prstGeom prst="rect">
            <a:avLst/>
          </a:prstGeom>
        </p:spPr>
        <p:txBody>
          <a:bodyPr vert="horz" wrap="square" lIns="91440" tIns="45720" rIns="91440" bIns="45720" rtlCol="0" anchor="b">
            <a:normAutofit lnSpcReduction="10000"/>
          </a:bodyPr>
          <a:lstStyle/>
          <a:p>
            <a:pPr algn="l"/>
            <a:r>
              <a:rPr lang="en-US" sz="2200" b="1" dirty="0">
                <a:solidFill>
                  <a:srgbClr val="0B5494"/>
                </a:solidFill>
                <a:latin typeface="+mj-lt"/>
              </a:rPr>
              <a:t>Geographical Area</a:t>
            </a:r>
          </a:p>
        </p:txBody>
      </p:sp>
      <p:sp>
        <p:nvSpPr>
          <p:cNvPr id="32" name="Text Box 8">
            <a:extLst>
              <a:ext uri="{FF2B5EF4-FFF2-40B4-BE49-F238E27FC236}">
                <a16:creationId xmlns:a16="http://schemas.microsoft.com/office/drawing/2014/main" id="{58AD34E5-3466-6366-4D3D-664EAFB520E9}"/>
              </a:ext>
            </a:extLst>
          </p:cNvPr>
          <p:cNvSpPr txBox="1"/>
          <p:nvPr/>
        </p:nvSpPr>
        <p:spPr>
          <a:xfrm>
            <a:off x="2868708" y="3385113"/>
            <a:ext cx="655425" cy="338263"/>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b" anchorCtr="0" forceAA="0" compatLnSpc="1">
            <a:prstTxWarp prst="textNoShape">
              <a:avLst/>
            </a:prstTxWarp>
            <a:noAutofit/>
          </a:bodyPr>
          <a:lstStyle/>
          <a:p>
            <a:pPr marL="0" marR="0">
              <a:lnSpc>
                <a:spcPts val="1200"/>
              </a:lnSpc>
              <a:spcBef>
                <a:spcPts val="0"/>
              </a:spcBef>
              <a:spcAft>
                <a:spcPts val="0"/>
              </a:spcAft>
            </a:pPr>
            <a:r>
              <a:rPr lang="en-US" sz="1600" dirty="0">
                <a:latin typeface="Arial" panose="020B0604020202020204" pitchFamily="34" charset="0"/>
                <a:ea typeface="Calibri" panose="020F0502020204030204" pitchFamily="34" charset="0"/>
              </a:rPr>
              <a:t>UK</a:t>
            </a:r>
            <a:r>
              <a:rPr lang="en-US" sz="1600" dirty="0">
                <a:effectLst/>
                <a:latin typeface="Arial" panose="020B0604020202020204" pitchFamily="34" charset="0"/>
                <a:ea typeface="Calibri" panose="020F0502020204030204" pitchFamily="34" charset="0"/>
              </a:rPr>
              <a:t> </a:t>
            </a:r>
            <a:r>
              <a:rPr lang="en-US" sz="1600" dirty="0">
                <a:latin typeface="Arial" panose="020B0604020202020204" pitchFamily="34" charset="0"/>
                <a:ea typeface="Calibri" panose="020F0502020204030204" pitchFamily="34" charset="0"/>
              </a:rPr>
              <a:t>3</a:t>
            </a:r>
            <a:endParaRPr lang="en-US" sz="1600" dirty="0">
              <a:effectLst/>
              <a:latin typeface="Arial" panose="020B0604020202020204" pitchFamily="34" charset="0"/>
              <a:ea typeface="Calibri" panose="020F0502020204030204" pitchFamily="34" charset="0"/>
            </a:endParaRPr>
          </a:p>
        </p:txBody>
      </p:sp>
      <p:graphicFrame>
        <p:nvGraphicFramePr>
          <p:cNvPr id="33" name="Table 32">
            <a:extLst>
              <a:ext uri="{FF2B5EF4-FFF2-40B4-BE49-F238E27FC236}">
                <a16:creationId xmlns:a16="http://schemas.microsoft.com/office/drawing/2014/main" id="{CE2B8377-32EA-0791-A325-608EEB826835}"/>
              </a:ext>
            </a:extLst>
          </p:cNvPr>
          <p:cNvGraphicFramePr>
            <a:graphicFrameLocks noGrp="1"/>
          </p:cNvGraphicFramePr>
          <p:nvPr>
            <p:extLst>
              <p:ext uri="{D42A27DB-BD31-4B8C-83A1-F6EECF244321}">
                <p14:modId xmlns:p14="http://schemas.microsoft.com/office/powerpoint/2010/main" val="23906713"/>
              </p:ext>
            </p:extLst>
          </p:nvPr>
        </p:nvGraphicFramePr>
        <p:xfrm>
          <a:off x="6912662" y="2227936"/>
          <a:ext cx="4873393" cy="3854490"/>
        </p:xfrm>
        <a:graphic>
          <a:graphicData uri="http://schemas.openxmlformats.org/drawingml/2006/table">
            <a:tbl>
              <a:tblPr firstRow="1" firstCol="1" bandRow="1">
                <a:tableStyleId>{5940675A-B579-460E-94D1-54222C63F5DA}</a:tableStyleId>
              </a:tblPr>
              <a:tblGrid>
                <a:gridCol w="3980102">
                  <a:extLst>
                    <a:ext uri="{9D8B030D-6E8A-4147-A177-3AD203B41FA5}">
                      <a16:colId xmlns:a16="http://schemas.microsoft.com/office/drawing/2014/main" val="1963726745"/>
                    </a:ext>
                  </a:extLst>
                </a:gridCol>
                <a:gridCol w="893291">
                  <a:extLst>
                    <a:ext uri="{9D8B030D-6E8A-4147-A177-3AD203B41FA5}">
                      <a16:colId xmlns:a16="http://schemas.microsoft.com/office/drawing/2014/main" val="1190420219"/>
                    </a:ext>
                  </a:extLst>
                </a:gridCol>
              </a:tblGrid>
              <a:tr h="464615">
                <a:tc>
                  <a:txBody>
                    <a:bodyPr/>
                    <a:lstStyle/>
                    <a:p>
                      <a:pPr marL="0" marR="0" algn="just">
                        <a:lnSpc>
                          <a:spcPts val="1400"/>
                        </a:lnSpc>
                        <a:spcBef>
                          <a:spcPts val="0"/>
                        </a:spcBef>
                        <a:spcAft>
                          <a:spcPts val="0"/>
                        </a:spcAft>
                      </a:pPr>
                      <a:r>
                        <a:rPr lang="en-US" sz="1750" dirty="0">
                          <a:effectLst/>
                          <a:latin typeface="+mj-lt"/>
                        </a:rPr>
                        <a:t>Monitoring Group (MG) member</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ts val="1400"/>
                        </a:lnSpc>
                        <a:spcBef>
                          <a:spcPts val="0"/>
                        </a:spcBef>
                        <a:spcAft>
                          <a:spcPts val="0"/>
                        </a:spcAft>
                      </a:pPr>
                      <a:r>
                        <a:rPr lang="en-US" sz="1750" dirty="0">
                          <a:effectLst/>
                          <a:latin typeface="+mj-lt"/>
                        </a:rPr>
                        <a:t>2</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43897158"/>
                  </a:ext>
                </a:extLst>
              </a:tr>
              <a:tr h="464615">
                <a:tc>
                  <a:txBody>
                    <a:bodyPr/>
                    <a:lstStyle/>
                    <a:p>
                      <a:pPr marL="0" marR="0" algn="just">
                        <a:lnSpc>
                          <a:spcPts val="1400"/>
                        </a:lnSpc>
                        <a:spcBef>
                          <a:spcPts val="0"/>
                        </a:spcBef>
                        <a:spcAft>
                          <a:spcPts val="0"/>
                        </a:spcAft>
                      </a:pPr>
                      <a:r>
                        <a:rPr lang="en-US" sz="1750" dirty="0">
                          <a:effectLst/>
                          <a:latin typeface="+mj-lt"/>
                        </a:rPr>
                        <a:t>Regulator</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ts val="1400"/>
                        </a:lnSpc>
                        <a:spcBef>
                          <a:spcPts val="0"/>
                        </a:spcBef>
                        <a:spcAft>
                          <a:spcPts val="0"/>
                        </a:spcAft>
                      </a:pPr>
                      <a:r>
                        <a:rPr lang="en-US" sz="1750" dirty="0">
                          <a:effectLst/>
                          <a:latin typeface="+mj-lt"/>
                        </a:rPr>
                        <a:t>4</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8168392"/>
                  </a:ext>
                </a:extLst>
              </a:tr>
              <a:tr h="464615">
                <a:tc>
                  <a:txBody>
                    <a:bodyPr/>
                    <a:lstStyle/>
                    <a:p>
                      <a:pPr marL="0" marR="0" algn="just">
                        <a:lnSpc>
                          <a:spcPct val="100000"/>
                        </a:lnSpc>
                        <a:spcBef>
                          <a:spcPts val="0"/>
                        </a:spcBef>
                        <a:spcAft>
                          <a:spcPts val="0"/>
                        </a:spcAft>
                      </a:pPr>
                      <a:r>
                        <a:rPr lang="en-US" sz="1750" dirty="0">
                          <a:effectLst/>
                          <a:latin typeface="+mj-lt"/>
                        </a:rPr>
                        <a:t>Independent national standard setter (NSS)</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ts val="1400"/>
                        </a:lnSpc>
                        <a:spcBef>
                          <a:spcPts val="0"/>
                        </a:spcBef>
                        <a:spcAft>
                          <a:spcPts val="0"/>
                        </a:spcAft>
                      </a:pPr>
                      <a:r>
                        <a:rPr lang="en-US" sz="1750" dirty="0">
                          <a:effectLst/>
                          <a:latin typeface="+mj-lt"/>
                        </a:rPr>
                        <a:t>2</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3765656"/>
                  </a:ext>
                </a:extLst>
              </a:tr>
              <a:tr h="464615">
                <a:tc>
                  <a:txBody>
                    <a:bodyPr/>
                    <a:lstStyle/>
                    <a:p>
                      <a:pPr marL="0" marR="0" algn="just">
                        <a:lnSpc>
                          <a:spcPct val="100000"/>
                        </a:lnSpc>
                        <a:spcBef>
                          <a:spcPts val="0"/>
                        </a:spcBef>
                        <a:spcAft>
                          <a:spcPts val="0"/>
                        </a:spcAft>
                      </a:pPr>
                      <a:r>
                        <a:rPr lang="en-US" sz="1750" dirty="0">
                          <a:effectLst/>
                          <a:latin typeface="+mj-lt"/>
                        </a:rPr>
                        <a:t>Professional accountancy organization (PAO)</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ts val="1400"/>
                        </a:lnSpc>
                        <a:spcBef>
                          <a:spcPts val="0"/>
                        </a:spcBef>
                        <a:spcAft>
                          <a:spcPts val="0"/>
                        </a:spcAft>
                      </a:pPr>
                      <a:r>
                        <a:rPr lang="en-US" sz="1750" dirty="0">
                          <a:effectLst/>
                          <a:latin typeface="+mj-lt"/>
                        </a:rPr>
                        <a:t>22</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828803755"/>
                  </a:ext>
                </a:extLst>
              </a:tr>
              <a:tr h="464615">
                <a:tc>
                  <a:txBody>
                    <a:bodyPr/>
                    <a:lstStyle/>
                    <a:p>
                      <a:pPr marL="0" marR="0" algn="just">
                        <a:lnSpc>
                          <a:spcPts val="1400"/>
                        </a:lnSpc>
                        <a:spcBef>
                          <a:spcPts val="0"/>
                        </a:spcBef>
                        <a:spcAft>
                          <a:spcPts val="0"/>
                        </a:spcAft>
                      </a:pPr>
                      <a:r>
                        <a:rPr lang="en-US" sz="1750" dirty="0">
                          <a:effectLst/>
                          <a:latin typeface="+mj-lt"/>
                        </a:rPr>
                        <a:t>Firm</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ts val="1400"/>
                        </a:lnSpc>
                        <a:spcBef>
                          <a:spcPts val="0"/>
                        </a:spcBef>
                        <a:spcAft>
                          <a:spcPts val="0"/>
                        </a:spcAft>
                      </a:pPr>
                      <a:r>
                        <a:rPr lang="en-US" sz="1750" dirty="0">
                          <a:effectLst/>
                          <a:latin typeface="+mj-lt"/>
                        </a:rPr>
                        <a:t>10</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51831040"/>
                  </a:ext>
                </a:extLst>
              </a:tr>
              <a:tr h="464615">
                <a:tc>
                  <a:txBody>
                    <a:bodyPr/>
                    <a:lstStyle/>
                    <a:p>
                      <a:pPr marL="0" marR="0" algn="just">
                        <a:lnSpc>
                          <a:spcPts val="1400"/>
                        </a:lnSpc>
                        <a:spcBef>
                          <a:spcPts val="0"/>
                        </a:spcBef>
                        <a:spcAft>
                          <a:spcPts val="0"/>
                        </a:spcAft>
                      </a:pPr>
                      <a:r>
                        <a:rPr lang="en-US" sz="1750" dirty="0">
                          <a:effectLst/>
                          <a:latin typeface="+mj-lt"/>
                        </a:rPr>
                        <a:t>Individual</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ts val="1400"/>
                        </a:lnSpc>
                        <a:spcBef>
                          <a:spcPts val="0"/>
                        </a:spcBef>
                        <a:spcAft>
                          <a:spcPts val="0"/>
                        </a:spcAft>
                      </a:pPr>
                      <a:r>
                        <a:rPr lang="en-US" sz="1750" dirty="0">
                          <a:effectLst/>
                          <a:latin typeface="+mj-lt"/>
                        </a:rPr>
                        <a:t>1</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16428508"/>
                  </a:ext>
                </a:extLst>
              </a:tr>
              <a:tr h="464615">
                <a:tc>
                  <a:txBody>
                    <a:bodyPr/>
                    <a:lstStyle/>
                    <a:p>
                      <a:pPr marL="0" marR="0" algn="just">
                        <a:lnSpc>
                          <a:spcPts val="1400"/>
                        </a:lnSpc>
                        <a:spcBef>
                          <a:spcPts val="0"/>
                        </a:spcBef>
                        <a:spcAft>
                          <a:spcPts val="0"/>
                        </a:spcAft>
                      </a:pPr>
                      <a:r>
                        <a:rPr lang="en-US" sz="1750" dirty="0">
                          <a:effectLst/>
                          <a:latin typeface="+mj-lt"/>
                        </a:rPr>
                        <a:t>Other</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ts val="1400"/>
                        </a:lnSpc>
                        <a:spcBef>
                          <a:spcPts val="0"/>
                        </a:spcBef>
                        <a:spcAft>
                          <a:spcPts val="0"/>
                        </a:spcAft>
                      </a:pPr>
                      <a:r>
                        <a:rPr lang="en-US" sz="1750" dirty="0">
                          <a:effectLst/>
                          <a:latin typeface="+mj-lt"/>
                        </a:rPr>
                        <a:t>3</a:t>
                      </a:r>
                      <a:endParaRPr lang="en-US" sz="1750"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31472151"/>
                  </a:ext>
                </a:extLst>
              </a:tr>
              <a:tr h="464615">
                <a:tc>
                  <a:txBody>
                    <a:bodyPr/>
                    <a:lstStyle/>
                    <a:p>
                      <a:pPr marL="0" marR="0" algn="just">
                        <a:lnSpc>
                          <a:spcPts val="1400"/>
                        </a:lnSpc>
                        <a:spcBef>
                          <a:spcPts val="0"/>
                        </a:spcBef>
                        <a:spcAft>
                          <a:spcPts val="0"/>
                        </a:spcAft>
                      </a:pPr>
                      <a:r>
                        <a:rPr lang="en-US" sz="1750" b="1" dirty="0">
                          <a:effectLst/>
                          <a:latin typeface="+mj-lt"/>
                        </a:rPr>
                        <a:t>TOTAL</a:t>
                      </a:r>
                      <a:endParaRPr lang="en-US" sz="1750" b="1"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ts val="1400"/>
                        </a:lnSpc>
                        <a:spcBef>
                          <a:spcPts val="0"/>
                        </a:spcBef>
                        <a:spcAft>
                          <a:spcPts val="0"/>
                        </a:spcAft>
                      </a:pPr>
                      <a:r>
                        <a:rPr lang="en-US" sz="1750" b="1" dirty="0">
                          <a:effectLst/>
                          <a:latin typeface="+mj-lt"/>
                        </a:rPr>
                        <a:t>44</a:t>
                      </a:r>
                      <a:endParaRPr lang="en-US" sz="1750" b="1"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96552371"/>
                  </a:ext>
                </a:extLst>
              </a:tr>
            </a:tbl>
          </a:graphicData>
        </a:graphic>
      </p:graphicFrame>
    </p:spTree>
    <p:extLst>
      <p:ext uri="{BB962C8B-B14F-4D97-AF65-F5344CB8AC3E}">
        <p14:creationId xmlns:p14="http://schemas.microsoft.com/office/powerpoint/2010/main" val="9275152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1FCD167-CB64-2FE1-0142-66E9ABCAAC37}"/>
              </a:ext>
            </a:extLst>
          </p:cNvPr>
          <p:cNvSpPr>
            <a:spLocks noGrp="1"/>
          </p:cNvSpPr>
          <p:nvPr>
            <p:ph type="sldNum" sz="quarter" idx="12"/>
          </p:nvPr>
        </p:nvSpPr>
        <p:spPr/>
        <p:txBody>
          <a:bodyPr/>
          <a:lstStyle/>
          <a:p>
            <a:fld id="{A68F81FF-A8B7-8E49-9D5B-3CAD5ADFEE36}" type="slidenum">
              <a:rPr lang="en-US" smtClean="0"/>
              <a:pPr/>
              <a:t>40</a:t>
            </a:fld>
            <a:endParaRPr lang="en-US" dirty="0"/>
          </a:p>
        </p:txBody>
      </p:sp>
      <p:sp>
        <p:nvSpPr>
          <p:cNvPr id="4" name="Title 3">
            <a:extLst>
              <a:ext uri="{FF2B5EF4-FFF2-40B4-BE49-F238E27FC236}">
                <a16:creationId xmlns:a16="http://schemas.microsoft.com/office/drawing/2014/main" id="{357F62BB-2400-B332-E927-A5223BE9ACB5}"/>
              </a:ext>
            </a:extLst>
          </p:cNvPr>
          <p:cNvSpPr>
            <a:spLocks noGrp="1"/>
          </p:cNvSpPr>
          <p:nvPr>
            <p:ph type="title"/>
          </p:nvPr>
        </p:nvSpPr>
        <p:spPr/>
        <p:txBody>
          <a:bodyPr>
            <a:normAutofit/>
          </a:bodyPr>
          <a:lstStyle/>
          <a:p>
            <a:r>
              <a:rPr lang="en-US" sz="4400" b="1" dirty="0">
                <a:latin typeface="+mj-lt"/>
              </a:rPr>
              <a:t>Coordination with IAASB</a:t>
            </a:r>
          </a:p>
        </p:txBody>
      </p:sp>
    </p:spTree>
    <p:extLst>
      <p:ext uri="{BB962C8B-B14F-4D97-AF65-F5344CB8AC3E}">
        <p14:creationId xmlns:p14="http://schemas.microsoft.com/office/powerpoint/2010/main" val="10955810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a:extLst>
              <a:ext uri="{FF2B5EF4-FFF2-40B4-BE49-F238E27FC236}">
                <a16:creationId xmlns:a16="http://schemas.microsoft.com/office/drawing/2014/main" id="{0D5222EA-4EFA-23A5-EAC2-9465F358722F}"/>
              </a:ext>
            </a:extLst>
          </p:cNvPr>
          <p:cNvSpPr txBox="1">
            <a:spLocks/>
          </p:cNvSpPr>
          <p:nvPr/>
        </p:nvSpPr>
        <p:spPr>
          <a:xfrm>
            <a:off x="176577" y="862462"/>
            <a:ext cx="6204506" cy="671953"/>
          </a:xfrm>
          <a:prstGeom prst="rect">
            <a:avLst/>
          </a:prstGeom>
          <a:noFill/>
        </p:spPr>
        <p:txBody>
          <a:bodyPr vert="horz" lIns="91440" tIns="45720" rIns="91440" bIns="45720" rtlCol="0" anchor="b">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hangingPunct="1">
              <a:lnSpc>
                <a:spcPct val="90000"/>
              </a:lnSpc>
              <a:spcAft>
                <a:spcPts val="600"/>
              </a:spcAft>
            </a:pPr>
            <a:r>
              <a:rPr lang="en-US" b="1" dirty="0">
                <a:solidFill>
                  <a:schemeClr val="tx1"/>
                </a:solidFill>
                <a:latin typeface="+mj-lt"/>
              </a:rPr>
              <a:t>IAASB-IESBA Coordination</a:t>
            </a:r>
          </a:p>
        </p:txBody>
      </p:sp>
      <p:pic>
        <p:nvPicPr>
          <p:cNvPr id="6" name="Picture Placeholder 5" descr="Steel gears">
            <a:extLst>
              <a:ext uri="{FF2B5EF4-FFF2-40B4-BE49-F238E27FC236}">
                <a16:creationId xmlns:a16="http://schemas.microsoft.com/office/drawing/2014/main" id="{8EDEB792-1E35-51D3-D9A6-529FFABA5262}"/>
              </a:ext>
            </a:extLst>
          </p:cNvPr>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Slide Number Placeholder 2">
            <a:extLst>
              <a:ext uri="{FF2B5EF4-FFF2-40B4-BE49-F238E27FC236}">
                <a16:creationId xmlns:a16="http://schemas.microsoft.com/office/drawing/2014/main" id="{C041D90B-2A72-37F2-401F-504BC2C0D6D8}"/>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41</a:t>
            </a:fld>
            <a:endParaRPr lang="en-US">
              <a:solidFill>
                <a:srgbClr val="FFFFFF"/>
              </a:solidFill>
              <a:latin typeface="Calibri" panose="020F0502020204030204"/>
            </a:endParaRPr>
          </a:p>
        </p:txBody>
      </p:sp>
      <p:sp>
        <p:nvSpPr>
          <p:cNvPr id="13" name="Content Placeholder 1">
            <a:extLst>
              <a:ext uri="{FF2B5EF4-FFF2-40B4-BE49-F238E27FC236}">
                <a16:creationId xmlns:a16="http://schemas.microsoft.com/office/drawing/2014/main" id="{4245A439-7AC8-CECB-5FFD-9D588DC270DF}"/>
              </a:ext>
            </a:extLst>
          </p:cNvPr>
          <p:cNvSpPr txBox="1">
            <a:spLocks/>
          </p:cNvSpPr>
          <p:nvPr/>
        </p:nvSpPr>
        <p:spPr>
          <a:xfrm>
            <a:off x="179625" y="2163209"/>
            <a:ext cx="6097110" cy="1441214"/>
          </a:xfrm>
          <a:prstGeom prst="rect">
            <a:avLst/>
          </a:prstGeom>
          <a:noFill/>
        </p:spPr>
        <p:txBody>
          <a:bodyP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800" dirty="0">
                <a:latin typeface="+mj-lt"/>
              </a:rPr>
              <a:t>Collaborate on issues of mutual interest such as the use of consistent definitions and terminology for respective sustainability projects</a:t>
            </a:r>
          </a:p>
          <a:p>
            <a:pPr algn="just"/>
            <a:r>
              <a:rPr lang="en-US" sz="1800" dirty="0">
                <a:latin typeface="+mj-lt"/>
              </a:rPr>
              <a:t>Broaden coordination efforts to beyond the IAASB, to IASB and ISSB</a:t>
            </a:r>
          </a:p>
          <a:p>
            <a:endParaRPr lang="en-US" sz="1800" dirty="0">
              <a:latin typeface="+mj-lt"/>
            </a:endParaRPr>
          </a:p>
        </p:txBody>
      </p:sp>
      <p:sp>
        <p:nvSpPr>
          <p:cNvPr id="14" name="Content Placeholder 1">
            <a:extLst>
              <a:ext uri="{FF2B5EF4-FFF2-40B4-BE49-F238E27FC236}">
                <a16:creationId xmlns:a16="http://schemas.microsoft.com/office/drawing/2014/main" id="{67F3B8C0-0649-ED00-6A92-D32F03D0632E}"/>
              </a:ext>
            </a:extLst>
          </p:cNvPr>
          <p:cNvSpPr txBox="1">
            <a:spLocks/>
          </p:cNvSpPr>
          <p:nvPr/>
        </p:nvSpPr>
        <p:spPr>
          <a:xfrm>
            <a:off x="176577" y="4482722"/>
            <a:ext cx="6049590" cy="223875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800" dirty="0">
                <a:latin typeface="+mj-lt"/>
              </a:rPr>
              <a:t>Continue to collaborate on issues of mutual interest with the use of  definitions of descriptions and terms as a potential project</a:t>
            </a:r>
          </a:p>
          <a:p>
            <a:pPr algn="just"/>
            <a:r>
              <a:rPr lang="en-US" sz="1800" dirty="0">
                <a:latin typeface="+mj-lt"/>
              </a:rPr>
              <a:t>Broaden coordination efforts beyond IAASB to other international standard setters</a:t>
            </a:r>
          </a:p>
          <a:p>
            <a:pPr algn="just"/>
            <a:r>
              <a:rPr lang="en-US" sz="1800" dirty="0">
                <a:latin typeface="+mj-lt"/>
              </a:rPr>
              <a:t>Consider systematic process to coordination with improved ways of work</a:t>
            </a:r>
          </a:p>
        </p:txBody>
      </p:sp>
      <p:sp>
        <p:nvSpPr>
          <p:cNvPr id="15" name="Rectangle 14">
            <a:extLst>
              <a:ext uri="{FF2B5EF4-FFF2-40B4-BE49-F238E27FC236}">
                <a16:creationId xmlns:a16="http://schemas.microsoft.com/office/drawing/2014/main" id="{8063AC84-5C26-3530-583F-DB3AD5A74633}"/>
              </a:ext>
            </a:extLst>
          </p:cNvPr>
          <p:cNvSpPr/>
          <p:nvPr/>
        </p:nvSpPr>
        <p:spPr>
          <a:xfrm>
            <a:off x="273901" y="1693786"/>
            <a:ext cx="6002834" cy="424215"/>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latin typeface="+mj-lt"/>
              </a:rPr>
              <a:t>Monitoring Group members</a:t>
            </a:r>
            <a:endParaRPr lang="en-US" b="1" dirty="0">
              <a:solidFill>
                <a:schemeClr val="bg1"/>
              </a:solidFill>
              <a:latin typeface="+mj-lt"/>
            </a:endParaRPr>
          </a:p>
        </p:txBody>
      </p:sp>
      <p:sp>
        <p:nvSpPr>
          <p:cNvPr id="16" name="Rectangle 15">
            <a:extLst>
              <a:ext uri="{FF2B5EF4-FFF2-40B4-BE49-F238E27FC236}">
                <a16:creationId xmlns:a16="http://schemas.microsoft.com/office/drawing/2014/main" id="{53A003D2-F6C6-2DCF-E61E-7D1803EC113A}"/>
              </a:ext>
            </a:extLst>
          </p:cNvPr>
          <p:cNvSpPr/>
          <p:nvPr/>
        </p:nvSpPr>
        <p:spPr>
          <a:xfrm>
            <a:off x="227145" y="3982132"/>
            <a:ext cx="6049590" cy="455382"/>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latin typeface="+mj-lt"/>
              </a:rPr>
              <a:t>Other Respondents</a:t>
            </a:r>
            <a:endParaRPr lang="en-US" b="1" dirty="0">
              <a:solidFill>
                <a:schemeClr val="bg1"/>
              </a:solidFill>
              <a:latin typeface="+mj-lt"/>
            </a:endParaRPr>
          </a:p>
        </p:txBody>
      </p:sp>
    </p:spTree>
    <p:extLst>
      <p:ext uri="{BB962C8B-B14F-4D97-AF65-F5344CB8AC3E}">
        <p14:creationId xmlns:p14="http://schemas.microsoft.com/office/powerpoint/2010/main" val="12038416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descr="Steel gears">
            <a:extLst>
              <a:ext uri="{FF2B5EF4-FFF2-40B4-BE49-F238E27FC236}">
                <a16:creationId xmlns:a16="http://schemas.microsoft.com/office/drawing/2014/main" id="{8EDEB792-1E35-51D3-D9A6-529FFABA5262}"/>
              </a:ext>
            </a:extLst>
          </p:cNvPr>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Slide Number Placeholder 2">
            <a:extLst>
              <a:ext uri="{FF2B5EF4-FFF2-40B4-BE49-F238E27FC236}">
                <a16:creationId xmlns:a16="http://schemas.microsoft.com/office/drawing/2014/main" id="{C041D90B-2A72-37F2-401F-504BC2C0D6D8}"/>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42</a:t>
            </a:fld>
            <a:endParaRPr lang="en-US">
              <a:solidFill>
                <a:srgbClr val="FFFFFF"/>
              </a:solidFill>
              <a:latin typeface="Calibri" panose="020F0502020204030204"/>
            </a:endParaRPr>
          </a:p>
        </p:txBody>
      </p:sp>
      <p:sp>
        <p:nvSpPr>
          <p:cNvPr id="13" name="Content Placeholder 1">
            <a:extLst>
              <a:ext uri="{FF2B5EF4-FFF2-40B4-BE49-F238E27FC236}">
                <a16:creationId xmlns:a16="http://schemas.microsoft.com/office/drawing/2014/main" id="{4245A439-7AC8-CECB-5FFD-9D588DC270DF}"/>
              </a:ext>
            </a:extLst>
          </p:cNvPr>
          <p:cNvSpPr txBox="1">
            <a:spLocks/>
          </p:cNvSpPr>
          <p:nvPr/>
        </p:nvSpPr>
        <p:spPr>
          <a:xfrm>
            <a:off x="179624" y="1549400"/>
            <a:ext cx="6297375" cy="4674952"/>
          </a:xfrm>
          <a:prstGeom prst="rect">
            <a:avLst/>
          </a:prstGeom>
          <a:noFill/>
        </p:spPr>
        <p:txBody>
          <a:bodyPr>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800" dirty="0">
                <a:latin typeface="+mj-lt"/>
              </a:rPr>
              <a:t>Welcomed the acknowledgement on importance of coordination </a:t>
            </a:r>
          </a:p>
          <a:p>
            <a:pPr algn="just"/>
            <a:r>
              <a:rPr lang="en-US" sz="1800" dirty="0">
                <a:latin typeface="+mj-lt"/>
              </a:rPr>
              <a:t>Since 2018 coordination been operating under an established framework that sets out general principles, criteria and other key considerations</a:t>
            </a:r>
          </a:p>
          <a:p>
            <a:pPr algn="just"/>
            <a:r>
              <a:rPr lang="en-US" sz="1800" dirty="0">
                <a:latin typeface="+mj-lt"/>
              </a:rPr>
              <a:t>The two Boards place greater focus on identifying matter of mutual interest a the initial information-gathering stage and will coordinate more closely at the operational level.</a:t>
            </a:r>
          </a:p>
          <a:p>
            <a:pPr algn="just"/>
            <a:r>
              <a:rPr lang="en-US" sz="1800" dirty="0">
                <a:latin typeface="+mj-lt"/>
              </a:rPr>
              <a:t>Recommend the two Boards consider how best to coordinate more closely regarding timetables, release dates and effective dates. </a:t>
            </a:r>
          </a:p>
          <a:p>
            <a:pPr algn="just"/>
            <a:r>
              <a:rPr lang="en-US" sz="1800" dirty="0">
                <a:latin typeface="+mj-lt"/>
              </a:rPr>
              <a:t>In September 2023, the two Boards will have a joint plenary session to share views on coordination for the next strategy period</a:t>
            </a:r>
          </a:p>
          <a:p>
            <a:endParaRPr lang="en-US" sz="3200" dirty="0">
              <a:latin typeface="+mj-lt"/>
            </a:endParaRPr>
          </a:p>
        </p:txBody>
      </p:sp>
      <p:sp>
        <p:nvSpPr>
          <p:cNvPr id="15" name="Rectangle 14">
            <a:extLst>
              <a:ext uri="{FF2B5EF4-FFF2-40B4-BE49-F238E27FC236}">
                <a16:creationId xmlns:a16="http://schemas.microsoft.com/office/drawing/2014/main" id="{8063AC84-5C26-3530-583F-DB3AD5A74633}"/>
              </a:ext>
            </a:extLst>
          </p:cNvPr>
          <p:cNvSpPr/>
          <p:nvPr/>
        </p:nvSpPr>
        <p:spPr>
          <a:xfrm>
            <a:off x="179625" y="349282"/>
            <a:ext cx="6297374" cy="1200118"/>
          </a:xfrm>
          <a:prstGeom prst="rect">
            <a:avLst/>
          </a:prstGeom>
          <a:solidFill>
            <a:srgbClr val="00A3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chemeClr val="bg1"/>
                </a:solidFill>
                <a:latin typeface="+mj-lt"/>
              </a:rPr>
              <a:t>Planning Committee Views and Proposals</a:t>
            </a:r>
          </a:p>
        </p:txBody>
      </p:sp>
    </p:spTree>
    <p:extLst>
      <p:ext uri="{BB962C8B-B14F-4D97-AF65-F5344CB8AC3E}">
        <p14:creationId xmlns:p14="http://schemas.microsoft.com/office/powerpoint/2010/main" val="20455436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87E18-D699-7CF9-B5BF-BEA3C63A0837}"/>
              </a:ext>
            </a:extLst>
          </p:cNvPr>
          <p:cNvSpPr>
            <a:spLocks noGrp="1"/>
          </p:cNvSpPr>
          <p:nvPr>
            <p:ph type="title"/>
          </p:nvPr>
        </p:nvSpPr>
        <p:spPr/>
        <p:txBody>
          <a:bodyPr/>
          <a:lstStyle/>
          <a:p>
            <a:r>
              <a:rPr lang="en-US" b="1" dirty="0">
                <a:latin typeface="+mj-lt"/>
              </a:rPr>
              <a:t>Next Steps</a:t>
            </a:r>
          </a:p>
        </p:txBody>
      </p:sp>
      <p:graphicFrame>
        <p:nvGraphicFramePr>
          <p:cNvPr id="7" name="Content Placeholder 6">
            <a:extLst>
              <a:ext uri="{FF2B5EF4-FFF2-40B4-BE49-F238E27FC236}">
                <a16:creationId xmlns:a16="http://schemas.microsoft.com/office/drawing/2014/main" id="{164785A8-412B-CDEF-6697-50E9D2FBC720}"/>
              </a:ext>
            </a:extLst>
          </p:cNvPr>
          <p:cNvGraphicFramePr>
            <a:graphicFrameLocks noGrp="1"/>
          </p:cNvGraphicFramePr>
          <p:nvPr>
            <p:ph idx="1"/>
          </p:nvPr>
        </p:nvGraphicFramePr>
        <p:xfrm>
          <a:off x="5531677" y="1524000"/>
          <a:ext cx="5918200" cy="47337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a:extLst>
              <a:ext uri="{FF2B5EF4-FFF2-40B4-BE49-F238E27FC236}">
                <a16:creationId xmlns:a16="http://schemas.microsoft.com/office/drawing/2014/main" id="{13CDDCB3-8208-5ABB-68FC-F7D3DD635ED3}"/>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82085DDB-B5D0-A2CB-2B3C-1A02F17A6528}"/>
              </a:ext>
            </a:extLst>
          </p:cNvPr>
          <p:cNvSpPr>
            <a:spLocks noGrp="1"/>
          </p:cNvSpPr>
          <p:nvPr>
            <p:ph type="sldNum" sz="quarter" idx="12"/>
          </p:nvPr>
        </p:nvSpPr>
        <p:spPr/>
        <p:txBody>
          <a:bodyPr/>
          <a:lstStyle/>
          <a:p>
            <a:fld id="{A68F81FF-A8B7-8E49-9D5B-3CAD5ADFEE36}" type="slidenum">
              <a:rPr lang="en-US" smtClean="0"/>
              <a:pPr/>
              <a:t>43</a:t>
            </a:fld>
            <a:endParaRPr lang="en-US" dirty="0"/>
          </a:p>
        </p:txBody>
      </p:sp>
      <p:pic>
        <p:nvPicPr>
          <p:cNvPr id="9" name="Picture 8" descr="Person stepping in stairs">
            <a:extLst>
              <a:ext uri="{FF2B5EF4-FFF2-40B4-BE49-F238E27FC236}">
                <a16:creationId xmlns:a16="http://schemas.microsoft.com/office/drawing/2014/main" id="{6300437F-F301-822D-4A0B-5B20B030F7F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0" y="1100078"/>
            <a:ext cx="5820745" cy="5757922"/>
          </a:xfrm>
          <a:prstGeom prst="rect">
            <a:avLst/>
          </a:prstGeom>
        </p:spPr>
      </p:pic>
      <p:sp>
        <p:nvSpPr>
          <p:cNvPr id="10" name="TextBox 9">
            <a:extLst>
              <a:ext uri="{FF2B5EF4-FFF2-40B4-BE49-F238E27FC236}">
                <a16:creationId xmlns:a16="http://schemas.microsoft.com/office/drawing/2014/main" id="{2F488895-99AC-7580-FB07-931F3008A61E}"/>
              </a:ext>
            </a:extLst>
          </p:cNvPr>
          <p:cNvSpPr txBox="1"/>
          <p:nvPr/>
        </p:nvSpPr>
        <p:spPr>
          <a:xfrm>
            <a:off x="9978887" y="1868557"/>
            <a:ext cx="1974573" cy="1736034"/>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1" name="TextBox 10">
            <a:extLst>
              <a:ext uri="{FF2B5EF4-FFF2-40B4-BE49-F238E27FC236}">
                <a16:creationId xmlns:a16="http://schemas.microsoft.com/office/drawing/2014/main" id="{B817F787-6BEB-7DE6-4508-E91526D2F747}"/>
              </a:ext>
            </a:extLst>
          </p:cNvPr>
          <p:cNvSpPr txBox="1"/>
          <p:nvPr/>
        </p:nvSpPr>
        <p:spPr>
          <a:xfrm>
            <a:off x="10966173" y="901148"/>
            <a:ext cx="1424610" cy="622852"/>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2" name="TextBox 11">
            <a:extLst>
              <a:ext uri="{FF2B5EF4-FFF2-40B4-BE49-F238E27FC236}">
                <a16:creationId xmlns:a16="http://schemas.microsoft.com/office/drawing/2014/main" id="{990EA270-B0B7-EC35-67A0-5B296E2A0606}"/>
              </a:ext>
            </a:extLst>
          </p:cNvPr>
          <p:cNvSpPr txBox="1"/>
          <p:nvPr/>
        </p:nvSpPr>
        <p:spPr>
          <a:xfrm>
            <a:off x="9978887" y="4173455"/>
            <a:ext cx="1974573" cy="543340"/>
          </a:xfrm>
          <a:prstGeom prst="rect">
            <a:avLst/>
          </a:prstGeom>
        </p:spPr>
        <p:txBody>
          <a:bodyPr vert="horz" wrap="square" lIns="91440" tIns="45720" rIns="91440" bIns="45720" rtlCol="0" anchor="b">
            <a:normAutofit/>
          </a:bodyPr>
          <a:lstStyle/>
          <a:p>
            <a:pPr algn="l"/>
            <a:r>
              <a:rPr lang="en-US" sz="2000" dirty="0">
                <a:solidFill>
                  <a:srgbClr val="0B5494"/>
                </a:solidFill>
                <a:latin typeface="+mj-lt"/>
              </a:rPr>
              <a:t>PIOB Approval</a:t>
            </a:r>
          </a:p>
        </p:txBody>
      </p:sp>
      <p:sp>
        <p:nvSpPr>
          <p:cNvPr id="13" name="TextBox 12">
            <a:extLst>
              <a:ext uri="{FF2B5EF4-FFF2-40B4-BE49-F238E27FC236}">
                <a16:creationId xmlns:a16="http://schemas.microsoft.com/office/drawing/2014/main" id="{8D9DB1B4-41B8-3106-8379-9889D91882C8}"/>
              </a:ext>
            </a:extLst>
          </p:cNvPr>
          <p:cNvSpPr txBox="1"/>
          <p:nvPr/>
        </p:nvSpPr>
        <p:spPr>
          <a:xfrm>
            <a:off x="9813234" y="1877372"/>
            <a:ext cx="2305878" cy="674551"/>
          </a:xfrm>
          <a:prstGeom prst="rect">
            <a:avLst/>
          </a:prstGeom>
        </p:spPr>
        <p:txBody>
          <a:bodyPr vert="horz" wrap="square" lIns="91440" tIns="45720" rIns="91440" bIns="45720" rtlCol="0" anchor="b">
            <a:normAutofit/>
          </a:bodyPr>
          <a:lstStyle/>
          <a:p>
            <a:pPr algn="l"/>
            <a:r>
              <a:rPr lang="en-US" sz="2000" dirty="0">
                <a:solidFill>
                  <a:srgbClr val="0B5494"/>
                </a:solidFill>
                <a:latin typeface="+mj-lt"/>
              </a:rPr>
              <a:t>Review Feedback</a:t>
            </a:r>
          </a:p>
        </p:txBody>
      </p:sp>
      <p:sp>
        <p:nvSpPr>
          <p:cNvPr id="14" name="TextBox 13">
            <a:extLst>
              <a:ext uri="{FF2B5EF4-FFF2-40B4-BE49-F238E27FC236}">
                <a16:creationId xmlns:a16="http://schemas.microsoft.com/office/drawing/2014/main" id="{131134EF-EE59-C9CD-7455-B9D00814BDFD}"/>
              </a:ext>
            </a:extLst>
          </p:cNvPr>
          <p:cNvSpPr txBox="1"/>
          <p:nvPr/>
        </p:nvSpPr>
        <p:spPr>
          <a:xfrm>
            <a:off x="9961109" y="2925390"/>
            <a:ext cx="2305878" cy="674551"/>
          </a:xfrm>
          <a:prstGeom prst="rect">
            <a:avLst/>
          </a:prstGeom>
        </p:spPr>
        <p:txBody>
          <a:bodyPr vert="horz" wrap="square" lIns="91440" tIns="45720" rIns="91440" bIns="45720" rtlCol="0" anchor="b">
            <a:normAutofit/>
          </a:bodyPr>
          <a:lstStyle/>
          <a:p>
            <a:pPr algn="l"/>
            <a:r>
              <a:rPr lang="en-US" sz="2000" dirty="0">
                <a:solidFill>
                  <a:srgbClr val="0B5494"/>
                </a:solidFill>
                <a:latin typeface="+mj-lt"/>
              </a:rPr>
              <a:t>Approve SWP</a:t>
            </a:r>
          </a:p>
        </p:txBody>
      </p:sp>
      <p:sp>
        <p:nvSpPr>
          <p:cNvPr id="3" name="TextBox 2">
            <a:extLst>
              <a:ext uri="{FF2B5EF4-FFF2-40B4-BE49-F238E27FC236}">
                <a16:creationId xmlns:a16="http://schemas.microsoft.com/office/drawing/2014/main" id="{8478BF30-BBFB-925B-6237-86A96D88922A}"/>
              </a:ext>
            </a:extLst>
          </p:cNvPr>
          <p:cNvSpPr txBox="1"/>
          <p:nvPr/>
        </p:nvSpPr>
        <p:spPr>
          <a:xfrm>
            <a:off x="9978887" y="5285659"/>
            <a:ext cx="1974573" cy="543340"/>
          </a:xfrm>
          <a:prstGeom prst="rect">
            <a:avLst/>
          </a:prstGeom>
        </p:spPr>
        <p:txBody>
          <a:bodyPr vert="horz" wrap="square" lIns="91440" tIns="45720" rIns="91440" bIns="45720" rtlCol="0" anchor="b">
            <a:normAutofit/>
          </a:bodyPr>
          <a:lstStyle/>
          <a:p>
            <a:pPr algn="l"/>
            <a:r>
              <a:rPr lang="en-US" sz="2000" dirty="0">
                <a:solidFill>
                  <a:srgbClr val="0B5494"/>
                </a:solidFill>
                <a:latin typeface="+mj-lt"/>
              </a:rPr>
              <a:t>Updated SWP</a:t>
            </a:r>
          </a:p>
        </p:txBody>
      </p:sp>
    </p:spTree>
    <p:extLst>
      <p:ext uri="{BB962C8B-B14F-4D97-AF65-F5344CB8AC3E}">
        <p14:creationId xmlns:p14="http://schemas.microsoft.com/office/powerpoint/2010/main" val="6736615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B089790-F4B6-46A7-BB28-7B74A9A9EF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descr="Person with idea concept">
            <a:extLst>
              <a:ext uri="{FF2B5EF4-FFF2-40B4-BE49-F238E27FC236}">
                <a16:creationId xmlns:a16="http://schemas.microsoft.com/office/drawing/2014/main" id="{7557611D-F018-37CE-5161-E9E94350EC15}"/>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p:blipFill>
        <p:spPr>
          <a:xfrm>
            <a:off x="-1" y="1"/>
            <a:ext cx="12192000" cy="6068290"/>
          </a:xfrm>
          <a:prstGeom prst="rect">
            <a:avLst/>
          </a:prstGeom>
        </p:spPr>
      </p:pic>
      <p:grpSp>
        <p:nvGrpSpPr>
          <p:cNvPr id="13" name="Group 12">
            <a:extLst>
              <a:ext uri="{FF2B5EF4-FFF2-40B4-BE49-F238E27FC236}">
                <a16:creationId xmlns:a16="http://schemas.microsoft.com/office/drawing/2014/main" id="{9DE3F54D-33BC-4382-A2AB-5E002F0F11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5029199"/>
            <a:ext cx="12228128" cy="1828800"/>
            <a:chOff x="-305" y="2987478"/>
            <a:chExt cx="12188952" cy="1828800"/>
          </a:xfrm>
        </p:grpSpPr>
        <p:sp>
          <p:nvSpPr>
            <p:cNvPr id="14" name="Freeform: Shape 13">
              <a:extLst>
                <a:ext uri="{FF2B5EF4-FFF2-40B4-BE49-F238E27FC236}">
                  <a16:creationId xmlns:a16="http://schemas.microsoft.com/office/drawing/2014/main" id="{6798451A-4EC8-4869-8DFB-BCE4E00BE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60ECD12F-47FF-48FE-A827-069775A8AD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48928757-970C-4B99-9F9C-0C07E4A945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useBgFill="1">
          <p:nvSpPr>
            <p:cNvPr id="17" name="Freeform: Shape 16">
              <a:extLst>
                <a:ext uri="{FF2B5EF4-FFF2-40B4-BE49-F238E27FC236}">
                  <a16:creationId xmlns:a16="http://schemas.microsoft.com/office/drawing/2014/main" id="{1213505B-6136-49EC-951C-1FDA2A6C5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grpSp>
      <p:sp>
        <p:nvSpPr>
          <p:cNvPr id="3" name="Slide Number Placeholder 2">
            <a:extLst>
              <a:ext uri="{FF2B5EF4-FFF2-40B4-BE49-F238E27FC236}">
                <a16:creationId xmlns:a16="http://schemas.microsoft.com/office/drawing/2014/main" id="{8478FD78-F68C-33E0-8D30-B5E704741BD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A68F81FF-A8B7-8E49-9D5B-3CAD5ADFEE36}" type="slidenum">
              <a:rPr lang="en-US">
                <a:solidFill>
                  <a:srgbClr val="898989"/>
                </a:solidFill>
                <a:latin typeface="+mn-lt"/>
              </a:rPr>
              <a:pPr>
                <a:spcAft>
                  <a:spcPts val="600"/>
                </a:spcAft>
              </a:pPr>
              <a:t>44</a:t>
            </a:fld>
            <a:endParaRPr lang="en-US">
              <a:solidFill>
                <a:srgbClr val="898989"/>
              </a:solidFill>
              <a:latin typeface="+mn-lt"/>
            </a:endParaRPr>
          </a:p>
        </p:txBody>
      </p:sp>
      <p:sp>
        <p:nvSpPr>
          <p:cNvPr id="7" name="Rectangle 6">
            <a:extLst>
              <a:ext uri="{FF2B5EF4-FFF2-40B4-BE49-F238E27FC236}">
                <a16:creationId xmlns:a16="http://schemas.microsoft.com/office/drawing/2014/main" id="{0065EC6E-BAEC-98BC-C81F-80792B8908B5}"/>
              </a:ext>
            </a:extLst>
          </p:cNvPr>
          <p:cNvSpPr/>
          <p:nvPr/>
        </p:nvSpPr>
        <p:spPr>
          <a:xfrm>
            <a:off x="2131628" y="5576459"/>
            <a:ext cx="7850572" cy="1361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mj-lt"/>
              </a:rPr>
              <a:t>Questions / Comments</a:t>
            </a:r>
          </a:p>
        </p:txBody>
      </p:sp>
    </p:spTree>
    <p:extLst>
      <p:ext uri="{BB962C8B-B14F-4D97-AF65-F5344CB8AC3E}">
        <p14:creationId xmlns:p14="http://schemas.microsoft.com/office/powerpoint/2010/main" val="34112048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707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DD894D-C32C-E12A-2430-625938BF3335}"/>
              </a:ext>
            </a:extLst>
          </p:cNvPr>
          <p:cNvSpPr>
            <a:spLocks noGrp="1"/>
          </p:cNvSpPr>
          <p:nvPr>
            <p:ph type="title"/>
          </p:nvPr>
        </p:nvSpPr>
        <p:spPr>
          <a:xfrm>
            <a:off x="6513788" y="365125"/>
            <a:ext cx="4840010" cy="1807305"/>
          </a:xfrm>
        </p:spPr>
        <p:txBody>
          <a:bodyPr>
            <a:normAutofit/>
          </a:bodyPr>
          <a:lstStyle/>
          <a:p>
            <a:r>
              <a:rPr lang="en-US" b="1">
                <a:latin typeface="+mj-lt"/>
              </a:rPr>
              <a:t>Overview</a:t>
            </a:r>
          </a:p>
        </p:txBody>
      </p:sp>
      <p:pic>
        <p:nvPicPr>
          <p:cNvPr id="20" name="Picture 19" descr="Big and small arrows">
            <a:extLst>
              <a:ext uri="{FF2B5EF4-FFF2-40B4-BE49-F238E27FC236}">
                <a16:creationId xmlns:a16="http://schemas.microsoft.com/office/drawing/2014/main" id="{CE7F5756-C6E4-E6AC-A91C-0212499FA7F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1" y="10"/>
            <a:ext cx="5878766"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9" name="Content Placeholder 8">
            <a:extLst>
              <a:ext uri="{FF2B5EF4-FFF2-40B4-BE49-F238E27FC236}">
                <a16:creationId xmlns:a16="http://schemas.microsoft.com/office/drawing/2014/main" id="{FE2CFAFD-55AC-1FDB-27E2-BBA248FC380D}"/>
              </a:ext>
            </a:extLst>
          </p:cNvPr>
          <p:cNvSpPr>
            <a:spLocks noGrp="1"/>
          </p:cNvSpPr>
          <p:nvPr>
            <p:ph idx="1"/>
          </p:nvPr>
        </p:nvSpPr>
        <p:spPr>
          <a:xfrm>
            <a:off x="5640113" y="609433"/>
            <a:ext cx="6348687" cy="5551771"/>
          </a:xfrm>
        </p:spPr>
        <p:txBody>
          <a:bodyPr>
            <a:normAutofit/>
          </a:bodyPr>
          <a:lstStyle/>
          <a:p>
            <a:pPr algn="just">
              <a:lnSpc>
                <a:spcPct val="90000"/>
              </a:lnSpc>
              <a:buFont typeface="Wingdings" panose="05000000000000000000" pitchFamily="2" charset="2"/>
              <a:buChar char="Ø"/>
            </a:pPr>
            <a:r>
              <a:rPr lang="en-US" sz="1800" dirty="0">
                <a:latin typeface="+mj-lt"/>
              </a:rPr>
              <a:t>General support for proposed strategy and work plan</a:t>
            </a:r>
          </a:p>
          <a:p>
            <a:pPr algn="just">
              <a:lnSpc>
                <a:spcPct val="90000"/>
              </a:lnSpc>
              <a:buFont typeface="Wingdings" panose="05000000000000000000" pitchFamily="2" charset="2"/>
              <a:buChar char="Ø"/>
            </a:pPr>
            <a:r>
              <a:rPr lang="en-US" sz="1800" dirty="0">
                <a:latin typeface="+mj-lt"/>
              </a:rPr>
              <a:t>Strong support for IESBA to focus on developing ethics and independence standards for sustainability reporting and assurance</a:t>
            </a:r>
          </a:p>
          <a:p>
            <a:pPr algn="just">
              <a:lnSpc>
                <a:spcPct val="90000"/>
              </a:lnSpc>
              <a:buFont typeface="Wingdings" panose="05000000000000000000" pitchFamily="2" charset="2"/>
              <a:buChar char="Ø"/>
            </a:pPr>
            <a:r>
              <a:rPr lang="en-US" sz="1800" dirty="0">
                <a:latin typeface="+mj-lt"/>
              </a:rPr>
              <a:t>All preparers of sustainability information should adhere to a high standards of ethical behavior</a:t>
            </a:r>
          </a:p>
          <a:p>
            <a:pPr algn="just">
              <a:lnSpc>
                <a:spcPct val="90000"/>
              </a:lnSpc>
              <a:buFont typeface="Wingdings" panose="05000000000000000000" pitchFamily="2" charset="2"/>
              <a:buChar char="Ø"/>
            </a:pPr>
            <a:r>
              <a:rPr lang="en-US" sz="1800" dirty="0">
                <a:latin typeface="+mj-lt"/>
              </a:rPr>
              <a:t>MG members asked IESBA to keep identifying new and emerging issues and pursue projects to strengthen Code for audit engagements but some called for a period of stability to focus on </a:t>
            </a:r>
            <a:r>
              <a:rPr lang="en-US" sz="1800" dirty="0">
                <a:solidFill>
                  <a:schemeClr val="tx1"/>
                </a:solidFill>
                <a:latin typeface="+mj-lt"/>
              </a:rPr>
              <a:t>adoption and implementation</a:t>
            </a:r>
          </a:p>
          <a:p>
            <a:pPr algn="just">
              <a:lnSpc>
                <a:spcPct val="90000"/>
              </a:lnSpc>
              <a:buFont typeface="Wingdings" panose="05000000000000000000" pitchFamily="2" charset="2"/>
              <a:buChar char="Ø"/>
            </a:pPr>
            <a:r>
              <a:rPr lang="en-US" sz="1800" dirty="0">
                <a:solidFill>
                  <a:schemeClr val="tx1"/>
                </a:solidFill>
                <a:latin typeface="+mj-lt"/>
              </a:rPr>
              <a:t>In light of recent high-profile ethical lapses in audit firms, IESBA is  urged to consider the issue of firm culture and </a:t>
            </a:r>
            <a:r>
              <a:rPr lang="en-US" sz="1800" dirty="0">
                <a:latin typeface="+mj-lt"/>
              </a:rPr>
              <a:t>governance</a:t>
            </a:r>
          </a:p>
          <a:p>
            <a:pPr algn="just">
              <a:lnSpc>
                <a:spcPct val="90000"/>
              </a:lnSpc>
              <a:buFont typeface="Wingdings" panose="05000000000000000000" pitchFamily="2" charset="2"/>
              <a:buChar char="Ø"/>
            </a:pPr>
            <a:r>
              <a:rPr lang="en-US" sz="1800" dirty="0">
                <a:latin typeface="+mj-lt"/>
              </a:rPr>
              <a:t>Recognition of the continual impact of technology </a:t>
            </a:r>
          </a:p>
          <a:p>
            <a:pPr algn="just">
              <a:lnSpc>
                <a:spcPct val="90000"/>
              </a:lnSpc>
              <a:buFont typeface="Wingdings" panose="05000000000000000000" pitchFamily="2" charset="2"/>
              <a:buChar char="Ø"/>
            </a:pPr>
            <a:r>
              <a:rPr lang="en-US" sz="1800" dirty="0">
                <a:latin typeface="+mj-lt"/>
              </a:rPr>
              <a:t>Use of PIRs seen as an important tool to assess need for further enhancements and other forms of modifications</a:t>
            </a:r>
          </a:p>
          <a:p>
            <a:pPr algn="just">
              <a:lnSpc>
                <a:spcPct val="90000"/>
              </a:lnSpc>
              <a:buFont typeface="Wingdings" panose="05000000000000000000" pitchFamily="2" charset="2"/>
              <a:buChar char="Ø"/>
            </a:pPr>
            <a:r>
              <a:rPr lang="en-US" sz="1800" dirty="0">
                <a:latin typeface="+mj-lt"/>
              </a:rPr>
              <a:t>Recognition of importance of stakeholder engagement and coordination with other standard setters. </a:t>
            </a:r>
            <a:endParaRPr lang="en-US" sz="1000" dirty="0">
              <a:latin typeface="+mj-lt"/>
            </a:endParaRPr>
          </a:p>
        </p:txBody>
      </p:sp>
      <p:sp>
        <p:nvSpPr>
          <p:cNvPr id="5" name="Slide Number Placeholder 4">
            <a:extLst>
              <a:ext uri="{FF2B5EF4-FFF2-40B4-BE49-F238E27FC236}">
                <a16:creationId xmlns:a16="http://schemas.microsoft.com/office/drawing/2014/main" id="{9C8BF104-1812-BA60-957E-54265226FBDA}"/>
              </a:ext>
            </a:extLst>
          </p:cNvPr>
          <p:cNvSpPr>
            <a:spLocks noGrp="1"/>
          </p:cNvSpPr>
          <p:nvPr>
            <p:ph type="sldNum" sz="quarter" idx="12"/>
          </p:nvPr>
        </p:nvSpPr>
        <p:spPr>
          <a:xfrm>
            <a:off x="8610600" y="6356350"/>
            <a:ext cx="2743200" cy="365125"/>
          </a:xfrm>
        </p:spPr>
        <p:txBody>
          <a:bodyPr>
            <a:normAutofit/>
          </a:bodyPr>
          <a:lstStyle/>
          <a:p>
            <a:pPr>
              <a:spcAft>
                <a:spcPts val="600"/>
              </a:spcAft>
            </a:pPr>
            <a:fld id="{A68F81FF-A8B7-8E49-9D5B-3CAD5ADFEE36}" type="slidenum">
              <a:rPr lang="en-US" smtClean="0"/>
              <a:pPr>
                <a:spcAft>
                  <a:spcPts val="600"/>
                </a:spcAft>
              </a:pPr>
              <a:t>5</a:t>
            </a:fld>
            <a:endParaRPr lang="en-US"/>
          </a:p>
        </p:txBody>
      </p:sp>
      <p:sp>
        <p:nvSpPr>
          <p:cNvPr id="10" name="Rectangle 9">
            <a:extLst>
              <a:ext uri="{FF2B5EF4-FFF2-40B4-BE49-F238E27FC236}">
                <a16:creationId xmlns:a16="http://schemas.microsoft.com/office/drawing/2014/main" id="{5B8DDCB4-C2D9-D69D-1262-9A71806F6972}"/>
              </a:ext>
            </a:extLst>
          </p:cNvPr>
          <p:cNvSpPr/>
          <p:nvPr/>
        </p:nvSpPr>
        <p:spPr>
          <a:xfrm>
            <a:off x="203200" y="2742231"/>
            <a:ext cx="3487854" cy="1373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solidFill>
                  <a:schemeClr val="accent5">
                    <a:lumMod val="75000"/>
                  </a:schemeClr>
                </a:solidFill>
                <a:latin typeface="+mj-lt"/>
              </a:rPr>
              <a:t>Overview of Responses</a:t>
            </a:r>
          </a:p>
        </p:txBody>
      </p:sp>
    </p:spTree>
    <p:extLst>
      <p:ext uri="{BB962C8B-B14F-4D97-AF65-F5344CB8AC3E}">
        <p14:creationId xmlns:p14="http://schemas.microsoft.com/office/powerpoint/2010/main" val="2865753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1FCD167-CB64-2FE1-0142-66E9ABCAAC37}"/>
              </a:ext>
            </a:extLst>
          </p:cNvPr>
          <p:cNvSpPr>
            <a:spLocks noGrp="1"/>
          </p:cNvSpPr>
          <p:nvPr>
            <p:ph type="sldNum" sz="quarter" idx="12"/>
          </p:nvPr>
        </p:nvSpPr>
        <p:spPr/>
        <p:txBody>
          <a:bodyPr/>
          <a:lstStyle/>
          <a:p>
            <a:fld id="{A68F81FF-A8B7-8E49-9D5B-3CAD5ADFEE36}" type="slidenum">
              <a:rPr lang="en-US" smtClean="0"/>
              <a:pPr/>
              <a:t>6</a:t>
            </a:fld>
            <a:endParaRPr lang="en-US" dirty="0"/>
          </a:p>
        </p:txBody>
      </p:sp>
      <p:sp>
        <p:nvSpPr>
          <p:cNvPr id="4" name="Title 3">
            <a:extLst>
              <a:ext uri="{FF2B5EF4-FFF2-40B4-BE49-F238E27FC236}">
                <a16:creationId xmlns:a16="http://schemas.microsoft.com/office/drawing/2014/main" id="{357F62BB-2400-B332-E927-A5223BE9ACB5}"/>
              </a:ext>
            </a:extLst>
          </p:cNvPr>
          <p:cNvSpPr>
            <a:spLocks noGrp="1"/>
          </p:cNvSpPr>
          <p:nvPr>
            <p:ph type="title"/>
          </p:nvPr>
        </p:nvSpPr>
        <p:spPr>
          <a:xfrm>
            <a:off x="432651" y="2717502"/>
            <a:ext cx="10685114" cy="1124504"/>
          </a:xfrm>
        </p:spPr>
        <p:txBody>
          <a:bodyPr>
            <a:noAutofit/>
          </a:bodyPr>
          <a:lstStyle/>
          <a:p>
            <a:r>
              <a:rPr lang="en-US" sz="4800" dirty="0">
                <a:latin typeface="+mj-lt"/>
              </a:rPr>
              <a:t>Strategic Drivers, Themes and Actions</a:t>
            </a:r>
          </a:p>
        </p:txBody>
      </p:sp>
    </p:spTree>
    <p:extLst>
      <p:ext uri="{BB962C8B-B14F-4D97-AF65-F5344CB8AC3E}">
        <p14:creationId xmlns:p14="http://schemas.microsoft.com/office/powerpoint/2010/main" val="2805648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6FF76B9-219D-4469-AF87-0236D2903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oup 14">
            <a:extLst>
              <a:ext uri="{FF2B5EF4-FFF2-40B4-BE49-F238E27FC236}">
                <a16:creationId xmlns:a16="http://schemas.microsoft.com/office/drawing/2014/main" id="{DB88BD78-87E1-424D-B479-C37D8E41B1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6" name="Freeform: Shape 15">
              <a:extLst>
                <a:ext uri="{FF2B5EF4-FFF2-40B4-BE49-F238E27FC236}">
                  <a16:creationId xmlns:a16="http://schemas.microsoft.com/office/drawing/2014/main" id="{C05EB894-9410-4B20-95E4-7A25101AB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66E38B6-B050-4340-8E8F-3A971DADC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a:extLst>
              <a:ext uri="{FF2B5EF4-FFF2-40B4-BE49-F238E27FC236}">
                <a16:creationId xmlns:a16="http://schemas.microsoft.com/office/drawing/2014/main" id="{633C5E46-DAC5-4661-9C87-22B08E2A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B6DE253-8205-6343-3661-169AA095BD06}"/>
              </a:ext>
            </a:extLst>
          </p:cNvPr>
          <p:cNvSpPr>
            <a:spLocks noGrp="1"/>
          </p:cNvSpPr>
          <p:nvPr>
            <p:ph type="sldNum" sz="quarter" idx="12"/>
          </p:nvPr>
        </p:nvSpPr>
        <p:spPr>
          <a:xfrm>
            <a:off x="8787161" y="5552781"/>
            <a:ext cx="2542559" cy="256769"/>
          </a:xfrm>
        </p:spPr>
        <p:txBody>
          <a:bodyPr/>
          <a:lstStyle/>
          <a:p>
            <a:pPr defTabSz="868680">
              <a:spcAft>
                <a:spcPts val="600"/>
              </a:spcAft>
            </a:pPr>
            <a:fld id="{A68F81FF-A8B7-8E49-9D5B-3CAD5ADFEE36}" type="slidenum">
              <a:rPr lang="en-US" sz="1140" kern="1200">
                <a:solidFill>
                  <a:srgbClr val="838383"/>
                </a:solidFill>
                <a:latin typeface="Product Sans Thin" panose="020B0203030502040203" pitchFamily="34" charset="0"/>
                <a:ea typeface="+mn-ea"/>
                <a:cs typeface="+mn-cs"/>
              </a:rPr>
              <a:pPr defTabSz="868680">
                <a:spcAft>
                  <a:spcPts val="600"/>
                </a:spcAft>
              </a:pPr>
              <a:t>7</a:t>
            </a:fld>
            <a:endParaRPr lang="en-US"/>
          </a:p>
        </p:txBody>
      </p:sp>
      <p:sp>
        <p:nvSpPr>
          <p:cNvPr id="8" name="TextBox 7">
            <a:extLst>
              <a:ext uri="{FF2B5EF4-FFF2-40B4-BE49-F238E27FC236}">
                <a16:creationId xmlns:a16="http://schemas.microsoft.com/office/drawing/2014/main" id="{94EC33AF-B963-96FD-0FDF-0BCEEDF32CAE}"/>
              </a:ext>
            </a:extLst>
          </p:cNvPr>
          <p:cNvSpPr txBox="1"/>
          <p:nvPr/>
        </p:nvSpPr>
        <p:spPr>
          <a:xfrm>
            <a:off x="7239311" y="2418093"/>
            <a:ext cx="4163987" cy="1611744"/>
          </a:xfrm>
          <a:prstGeom prst="rect">
            <a:avLst/>
          </a:prstGeom>
        </p:spPr>
        <p:txBody>
          <a:bodyPr vert="horz" wrap="square" lIns="91440" tIns="45720" rIns="91440" bIns="45720" rtlCol="0" anchor="t">
            <a:noAutofit/>
          </a:bodyPr>
          <a:lstStyle/>
          <a:p>
            <a:pPr algn="just" defTabSz="868680">
              <a:spcAft>
                <a:spcPts val="600"/>
              </a:spcAft>
            </a:pPr>
            <a:r>
              <a:rPr lang="en-US" sz="2000" kern="1200" dirty="0">
                <a:solidFill>
                  <a:schemeClr val="tx1">
                    <a:lumMod val="50000"/>
                  </a:schemeClr>
                </a:solidFill>
                <a:latin typeface="+mj-lt"/>
                <a:ea typeface="+mn-ea"/>
                <a:cs typeface="+mn-cs"/>
              </a:rPr>
              <a:t>IESBA did not seek input from respondents but received some expressed support with some minor comments</a:t>
            </a:r>
            <a:endParaRPr lang="en-US" sz="2000" dirty="0">
              <a:solidFill>
                <a:schemeClr val="tx1">
                  <a:lumMod val="50000"/>
                </a:schemeClr>
              </a:solidFill>
              <a:latin typeface="+mj-lt"/>
            </a:endParaRPr>
          </a:p>
        </p:txBody>
      </p:sp>
      <p:sp>
        <p:nvSpPr>
          <p:cNvPr id="6" name="TextBox 5">
            <a:extLst>
              <a:ext uri="{FF2B5EF4-FFF2-40B4-BE49-F238E27FC236}">
                <a16:creationId xmlns:a16="http://schemas.microsoft.com/office/drawing/2014/main" id="{8D9C16E3-2DFE-4403-00EC-51FBC2A27490}"/>
              </a:ext>
            </a:extLst>
          </p:cNvPr>
          <p:cNvSpPr txBox="1"/>
          <p:nvPr/>
        </p:nvSpPr>
        <p:spPr>
          <a:xfrm>
            <a:off x="525417" y="1525577"/>
            <a:ext cx="6377713" cy="4027204"/>
          </a:xfrm>
          <a:prstGeom prst="roundRect">
            <a:avLst/>
          </a:prstGeom>
          <a:solidFill>
            <a:schemeClr val="bg1">
              <a:lumMod val="95000"/>
            </a:schemeClr>
          </a:solidFill>
          <a:ln w="57150">
            <a:solidFill>
              <a:schemeClr val="accent6">
                <a:lumMod val="60000"/>
                <a:lumOff val="40000"/>
              </a:schemeClr>
            </a:solidFill>
          </a:ln>
          <a:effectLst>
            <a:outerShdw blurRad="63500" sx="102000" sy="102000" algn="ctr" rotWithShape="0">
              <a:prstClr val="black">
                <a:alpha val="40000"/>
              </a:prstClr>
            </a:outerShdw>
          </a:effectLst>
        </p:spPr>
        <p:txBody>
          <a:bodyPr vert="horz" wrap="square" lIns="91440" tIns="45720" rIns="91440" bIns="45720" rtlCol="0" anchor="ctr">
            <a:noAutofit/>
          </a:bodyPr>
          <a:lstStyle/>
          <a:p>
            <a:pPr algn="just" defTabSz="868680">
              <a:spcAft>
                <a:spcPts val="600"/>
              </a:spcAft>
            </a:pPr>
            <a:r>
              <a:rPr lang="en-US" sz="2280" b="1" kern="1200" dirty="0">
                <a:solidFill>
                  <a:schemeClr val="tx1">
                    <a:lumMod val="50000"/>
                  </a:schemeClr>
                </a:solidFill>
                <a:latin typeface="+mj-lt"/>
                <a:ea typeface="+mn-ea"/>
                <a:cs typeface="+mn-cs"/>
              </a:rPr>
              <a:t>Draft IESBA Vision</a:t>
            </a:r>
          </a:p>
          <a:p>
            <a:pPr algn="just" defTabSz="868680">
              <a:spcAft>
                <a:spcPts val="600"/>
              </a:spcAft>
            </a:pPr>
            <a:r>
              <a:rPr lang="en-US" sz="2280" i="1" kern="1200" dirty="0">
                <a:solidFill>
                  <a:schemeClr val="tx1">
                    <a:lumMod val="50000"/>
                  </a:schemeClr>
                </a:solidFill>
                <a:latin typeface="+mj-lt"/>
                <a:ea typeface="+mn-ea"/>
                <a:cs typeface="+mn-cs"/>
              </a:rPr>
              <a:t>To achieve global recognition and acceptance of its ethics (including independence) standards as being a cornerstone to ethical behavior in business and organizations, and to public trust in financial and non-financial information that is fundamental to the proper functioning and sustainability of organizations, financial markets and economies worldwide.</a:t>
            </a:r>
            <a:endParaRPr lang="en-US" sz="2400" i="1" dirty="0">
              <a:solidFill>
                <a:schemeClr val="tx1">
                  <a:lumMod val="50000"/>
                </a:schemeClr>
              </a:solidFill>
              <a:latin typeface="+mj-lt"/>
            </a:endParaRPr>
          </a:p>
        </p:txBody>
      </p:sp>
      <p:sp>
        <p:nvSpPr>
          <p:cNvPr id="4" name="Rectangle 3">
            <a:extLst>
              <a:ext uri="{FF2B5EF4-FFF2-40B4-BE49-F238E27FC236}">
                <a16:creationId xmlns:a16="http://schemas.microsoft.com/office/drawing/2014/main" id="{15BDDDF5-BE66-7F97-1010-B5FE3B0170D3}"/>
              </a:ext>
            </a:extLst>
          </p:cNvPr>
          <p:cNvSpPr/>
          <p:nvPr/>
        </p:nvSpPr>
        <p:spPr>
          <a:xfrm>
            <a:off x="0" y="222173"/>
            <a:ext cx="4273086" cy="768427"/>
          </a:xfrm>
          <a:prstGeom prst="rect">
            <a:avLst/>
          </a:prstGeom>
          <a:solidFill>
            <a:schemeClr val="accent6">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6688"/>
            <a:r>
              <a:rPr lang="en-US" sz="4400" b="1" dirty="0">
                <a:solidFill>
                  <a:schemeClr val="bg1"/>
                </a:solidFill>
                <a:latin typeface="+mj-lt"/>
              </a:rPr>
              <a:t>IEBSA Vision</a:t>
            </a:r>
          </a:p>
        </p:txBody>
      </p:sp>
      <p:sp>
        <p:nvSpPr>
          <p:cNvPr id="5" name="Rectangle 4">
            <a:extLst>
              <a:ext uri="{FF2B5EF4-FFF2-40B4-BE49-F238E27FC236}">
                <a16:creationId xmlns:a16="http://schemas.microsoft.com/office/drawing/2014/main" id="{6C4D674F-560B-B138-52A9-3F8F707D6AC9}"/>
              </a:ext>
            </a:extLst>
          </p:cNvPr>
          <p:cNvSpPr/>
          <p:nvPr/>
        </p:nvSpPr>
        <p:spPr>
          <a:xfrm>
            <a:off x="7272846" y="1584574"/>
            <a:ext cx="4309554" cy="8272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mj-lt"/>
              </a:rPr>
              <a:t>Respondents Feedback</a:t>
            </a:r>
          </a:p>
        </p:txBody>
      </p:sp>
      <p:sp>
        <p:nvSpPr>
          <p:cNvPr id="20" name="TextBox 19">
            <a:extLst>
              <a:ext uri="{FF2B5EF4-FFF2-40B4-BE49-F238E27FC236}">
                <a16:creationId xmlns:a16="http://schemas.microsoft.com/office/drawing/2014/main" id="{BAF46A3A-67B1-4B42-89DD-D857A4CE45BB}"/>
              </a:ext>
            </a:extLst>
          </p:cNvPr>
          <p:cNvSpPr txBox="1"/>
          <p:nvPr/>
        </p:nvSpPr>
        <p:spPr>
          <a:xfrm>
            <a:off x="7265734" y="4564262"/>
            <a:ext cx="4389450" cy="445622"/>
          </a:xfrm>
          <a:prstGeom prst="rect">
            <a:avLst/>
          </a:prstGeom>
        </p:spPr>
        <p:txBody>
          <a:bodyPr vert="horz" wrap="square" lIns="91440" tIns="45720" rIns="91440" bIns="45720" rtlCol="0" anchor="t">
            <a:noAutofit/>
          </a:bodyPr>
          <a:lstStyle/>
          <a:p>
            <a:pPr algn="just" defTabSz="868680">
              <a:spcAft>
                <a:spcPts val="600"/>
              </a:spcAft>
            </a:pPr>
            <a:r>
              <a:rPr lang="en-US" sz="2000" kern="1200" dirty="0">
                <a:solidFill>
                  <a:schemeClr val="tx1">
                    <a:lumMod val="50000"/>
                  </a:schemeClr>
                </a:solidFill>
                <a:latin typeface="+mj-lt"/>
                <a:ea typeface="+mn-ea"/>
                <a:cs typeface="+mn-cs"/>
              </a:rPr>
              <a:t>No change to the draft vision</a:t>
            </a:r>
            <a:endParaRPr lang="en-US" sz="2000" dirty="0">
              <a:solidFill>
                <a:schemeClr val="tx1">
                  <a:lumMod val="50000"/>
                </a:schemeClr>
              </a:solidFill>
              <a:latin typeface="+mj-lt"/>
            </a:endParaRPr>
          </a:p>
        </p:txBody>
      </p:sp>
      <p:sp>
        <p:nvSpPr>
          <p:cNvPr id="18" name="Rectangle 17">
            <a:extLst>
              <a:ext uri="{FF2B5EF4-FFF2-40B4-BE49-F238E27FC236}">
                <a16:creationId xmlns:a16="http://schemas.microsoft.com/office/drawing/2014/main" id="{C7E0A8DB-3F95-ED89-316B-47A9D6B7A790}"/>
              </a:ext>
            </a:extLst>
          </p:cNvPr>
          <p:cNvSpPr/>
          <p:nvPr/>
        </p:nvSpPr>
        <p:spPr>
          <a:xfrm>
            <a:off x="7265734" y="3873848"/>
            <a:ext cx="4309554" cy="69041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mj-lt"/>
              </a:rPr>
              <a:t>PC Proposal</a:t>
            </a:r>
          </a:p>
        </p:txBody>
      </p:sp>
    </p:spTree>
    <p:extLst>
      <p:ext uri="{BB962C8B-B14F-4D97-AF65-F5344CB8AC3E}">
        <p14:creationId xmlns:p14="http://schemas.microsoft.com/office/powerpoint/2010/main" val="709989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30000"/>
          </a:schemeClr>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ow to Identify and Track the Critical Drivers in Your Business -">
            <a:extLst>
              <a:ext uri="{FF2B5EF4-FFF2-40B4-BE49-F238E27FC236}">
                <a16:creationId xmlns:a16="http://schemas.microsoft.com/office/drawing/2014/main" id="{D2E86F3C-28BB-A227-6151-D5F2837BBD8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
          <a:stretch/>
        </p:blipFill>
        <p:spPr bwMode="auto">
          <a:xfrm>
            <a:off x="-211885" y="10"/>
            <a:ext cx="6757651"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smtClean="0">
                <a:solidFill>
                  <a:prstClr val="black">
                    <a:tint val="75000"/>
                  </a:prstClr>
                </a:solidFill>
                <a:latin typeface="Calibri" panose="020F0502020204030204"/>
              </a:rPr>
              <a:pPr>
                <a:spcAft>
                  <a:spcPts val="600"/>
                </a:spcAft>
                <a:defRPr/>
              </a:pPr>
              <a:t>8</a:t>
            </a:fld>
            <a:endParaRPr lang="en-US">
              <a:solidFill>
                <a:prstClr val="black">
                  <a:tint val="75000"/>
                </a:prstClr>
              </a:solidFill>
              <a:latin typeface="Calibri" panose="020F0502020204030204"/>
            </a:endParaRPr>
          </a:p>
        </p:txBody>
      </p:sp>
      <p:sp>
        <p:nvSpPr>
          <p:cNvPr id="15" name="Rectangle 14">
            <a:extLst>
              <a:ext uri="{FF2B5EF4-FFF2-40B4-BE49-F238E27FC236}">
                <a16:creationId xmlns:a16="http://schemas.microsoft.com/office/drawing/2014/main" id="{8A0435FA-954D-7FA9-3952-161DFB31C6E7}"/>
              </a:ext>
            </a:extLst>
          </p:cNvPr>
          <p:cNvSpPr/>
          <p:nvPr/>
        </p:nvSpPr>
        <p:spPr>
          <a:xfrm>
            <a:off x="205098" y="721875"/>
            <a:ext cx="3621468" cy="728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4400" dirty="0">
              <a:solidFill>
                <a:srgbClr val="0070C0"/>
              </a:solidFill>
              <a:latin typeface="+mj-lt"/>
            </a:endParaRPr>
          </a:p>
        </p:txBody>
      </p:sp>
      <p:sp>
        <p:nvSpPr>
          <p:cNvPr id="2" name="Title 4">
            <a:extLst>
              <a:ext uri="{FF2B5EF4-FFF2-40B4-BE49-F238E27FC236}">
                <a16:creationId xmlns:a16="http://schemas.microsoft.com/office/drawing/2014/main" id="{BAF2A2DF-D708-BCCC-F0A1-617B84D962EB}"/>
              </a:ext>
            </a:extLst>
          </p:cNvPr>
          <p:cNvSpPr txBox="1">
            <a:spLocks/>
          </p:cNvSpPr>
          <p:nvPr/>
        </p:nvSpPr>
        <p:spPr>
          <a:xfrm>
            <a:off x="0" y="113200"/>
            <a:ext cx="4822819" cy="877400"/>
          </a:xfrm>
          <a:prstGeom prst="rect">
            <a:avLst/>
          </a:prstGeom>
          <a:solidFill>
            <a:schemeClr val="accent6">
              <a:lumMod val="60000"/>
              <a:lumOff val="40000"/>
            </a:schemeClr>
          </a:solidFill>
        </p:spPr>
        <p:txBody>
          <a:bodyP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algn="ctr"/>
            <a:r>
              <a:rPr lang="en-US" b="1" dirty="0">
                <a:solidFill>
                  <a:schemeClr val="bg1"/>
                </a:solidFill>
                <a:latin typeface="+mj-lt"/>
              </a:rPr>
              <a:t>Strategic Drivers</a:t>
            </a:r>
          </a:p>
        </p:txBody>
      </p:sp>
      <p:sp>
        <p:nvSpPr>
          <p:cNvPr id="11" name="Rectangle 10">
            <a:extLst>
              <a:ext uri="{FF2B5EF4-FFF2-40B4-BE49-F238E27FC236}">
                <a16:creationId xmlns:a16="http://schemas.microsoft.com/office/drawing/2014/main" id="{B5C54748-D7BE-7902-72D4-9EE48C9BDDA0}"/>
              </a:ext>
            </a:extLst>
          </p:cNvPr>
          <p:cNvSpPr/>
          <p:nvPr/>
        </p:nvSpPr>
        <p:spPr>
          <a:xfrm>
            <a:off x="5576582" y="3762252"/>
            <a:ext cx="6319007" cy="2725024"/>
          </a:xfrm>
          <a:prstGeom prst="rect">
            <a:avLst/>
          </a:prstGeom>
        </p:spPr>
        <p:txBody>
          <a:bodyPr/>
          <a:lstStyle/>
          <a:p>
            <a:pPr marL="342900" indent="-342900" algn="just">
              <a:spcBef>
                <a:spcPts val="600"/>
              </a:spcBef>
              <a:spcAft>
                <a:spcPts val="600"/>
              </a:spcAft>
              <a:buFont typeface="Arial" panose="020B0604020202020204" pitchFamily="34" charset="0"/>
              <a:buChar char="•"/>
            </a:pPr>
            <a:r>
              <a:rPr lang="en-US" dirty="0">
                <a:latin typeface="+mj-lt"/>
              </a:rPr>
              <a:t>Heightened stakeholder expectations for greater timeliness</a:t>
            </a:r>
          </a:p>
          <a:p>
            <a:pPr marL="342900" indent="-342900" algn="just">
              <a:spcBef>
                <a:spcPts val="600"/>
              </a:spcBef>
              <a:spcAft>
                <a:spcPts val="600"/>
              </a:spcAft>
              <a:buFont typeface="Arial" panose="020B0604020202020204" pitchFamily="34" charset="0"/>
              <a:buChar char="•"/>
            </a:pPr>
            <a:r>
              <a:rPr lang="en-US" dirty="0">
                <a:latin typeface="+mj-lt"/>
              </a:rPr>
              <a:t>The imperatives of quality and global acceptance of the IESBA’s standards</a:t>
            </a:r>
          </a:p>
          <a:p>
            <a:pPr marL="342900" indent="-342900" algn="just">
              <a:spcBef>
                <a:spcPts val="600"/>
              </a:spcBef>
              <a:spcAft>
                <a:spcPts val="600"/>
              </a:spcAft>
              <a:buFont typeface="Arial" panose="020B0604020202020204" pitchFamily="34" charset="0"/>
              <a:buChar char="•"/>
            </a:pPr>
            <a:r>
              <a:rPr lang="en-US" dirty="0">
                <a:latin typeface="+mj-lt"/>
              </a:rPr>
              <a:t>Global operability of the IESBA’s standards</a:t>
            </a:r>
          </a:p>
          <a:p>
            <a:pPr marL="342900" indent="-342900" algn="just">
              <a:spcBef>
                <a:spcPts val="600"/>
              </a:spcBef>
              <a:spcAft>
                <a:spcPts val="600"/>
              </a:spcAft>
              <a:buFont typeface="Arial" panose="020B0604020202020204" pitchFamily="34" charset="0"/>
              <a:buChar char="•"/>
            </a:pPr>
            <a:r>
              <a:rPr lang="en-US" dirty="0">
                <a:latin typeface="+mj-lt"/>
              </a:rPr>
              <a:t>Further increasing global adoption of the Code and supporting its effective implementation</a:t>
            </a:r>
          </a:p>
        </p:txBody>
      </p:sp>
      <p:grpSp>
        <p:nvGrpSpPr>
          <p:cNvPr id="14" name="Group 13">
            <a:extLst>
              <a:ext uri="{FF2B5EF4-FFF2-40B4-BE49-F238E27FC236}">
                <a16:creationId xmlns:a16="http://schemas.microsoft.com/office/drawing/2014/main" id="{65231DD2-4A9F-758E-C778-7D922E4B3337}"/>
              </a:ext>
            </a:extLst>
          </p:cNvPr>
          <p:cNvGrpSpPr/>
          <p:nvPr/>
        </p:nvGrpSpPr>
        <p:grpSpPr>
          <a:xfrm>
            <a:off x="5502211" y="193369"/>
            <a:ext cx="6484691" cy="2872868"/>
            <a:chOff x="5502211" y="193369"/>
            <a:chExt cx="6484691" cy="2872868"/>
          </a:xfrm>
        </p:grpSpPr>
        <p:sp>
          <p:nvSpPr>
            <p:cNvPr id="12" name="Rectangle: Rounded Corners 11">
              <a:extLst>
                <a:ext uri="{FF2B5EF4-FFF2-40B4-BE49-F238E27FC236}">
                  <a16:creationId xmlns:a16="http://schemas.microsoft.com/office/drawing/2014/main" id="{08F16508-08A0-6344-EF61-A9F3B2E8E351}"/>
                </a:ext>
              </a:extLst>
            </p:cNvPr>
            <p:cNvSpPr/>
            <p:nvPr/>
          </p:nvSpPr>
          <p:spPr>
            <a:xfrm>
              <a:off x="5502211" y="453699"/>
              <a:ext cx="6484691" cy="2612538"/>
            </a:xfrm>
            <a:prstGeom prst="round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a:extLst>
                <a:ext uri="{FF2B5EF4-FFF2-40B4-BE49-F238E27FC236}">
                  <a16:creationId xmlns:a16="http://schemas.microsoft.com/office/drawing/2014/main" id="{C2D0AAB4-DFBA-BC8A-3959-D95C46505A95}"/>
                </a:ext>
              </a:extLst>
            </p:cNvPr>
            <p:cNvSpPr/>
            <p:nvPr/>
          </p:nvSpPr>
          <p:spPr>
            <a:xfrm>
              <a:off x="5576582" y="672940"/>
              <a:ext cx="6319008" cy="2279986"/>
            </a:xfrm>
            <a:prstGeom prst="rect">
              <a:avLst/>
            </a:prstGeom>
          </p:spPr>
          <p:txBody>
            <a:bodyPr/>
            <a:lstStyle/>
            <a:p>
              <a:pPr marL="342900" indent="-342900" algn="just">
                <a:spcBef>
                  <a:spcPts val="600"/>
                </a:spcBef>
                <a:spcAft>
                  <a:spcPts val="600"/>
                </a:spcAft>
                <a:buFont typeface="Arial" panose="020B0604020202020204" pitchFamily="34" charset="0"/>
                <a:buChar char="•"/>
              </a:pPr>
              <a:r>
                <a:rPr lang="en-US" dirty="0">
                  <a:latin typeface="+mj-lt"/>
                </a:rPr>
                <a:t>Rapidly growing market demand for Sustainability info</a:t>
              </a:r>
            </a:p>
            <a:p>
              <a:pPr marL="342900" indent="-342900" algn="just">
                <a:spcBef>
                  <a:spcPts val="600"/>
                </a:spcBef>
                <a:spcAft>
                  <a:spcPts val="600"/>
                </a:spcAft>
                <a:buFont typeface="Arial" panose="020B0604020202020204" pitchFamily="34" charset="0"/>
                <a:buChar char="•"/>
              </a:pPr>
              <a:r>
                <a:rPr lang="en-US" dirty="0">
                  <a:latin typeface="+mj-lt"/>
                </a:rPr>
                <a:t>The expanding roles of professional accountants in business</a:t>
              </a:r>
            </a:p>
            <a:p>
              <a:pPr marL="342900" indent="-342900" algn="just">
                <a:spcBef>
                  <a:spcPts val="600"/>
                </a:spcBef>
                <a:spcAft>
                  <a:spcPts val="600"/>
                </a:spcAft>
                <a:buFont typeface="Arial" panose="020B0604020202020204" pitchFamily="34" charset="0"/>
                <a:buChar char="•"/>
              </a:pPr>
              <a:r>
                <a:rPr lang="en-US" dirty="0">
                  <a:latin typeface="+mj-lt"/>
                </a:rPr>
                <a:t>Trust crisis and other repercussions from recurring high-profile corporate failures</a:t>
              </a:r>
            </a:p>
            <a:p>
              <a:pPr marL="342900" indent="-342900" algn="just">
                <a:spcBef>
                  <a:spcPts val="600"/>
                </a:spcBef>
                <a:spcAft>
                  <a:spcPts val="600"/>
                </a:spcAft>
                <a:buFont typeface="Arial" panose="020B0604020202020204" pitchFamily="34" charset="0"/>
                <a:buChar char="•"/>
              </a:pPr>
              <a:r>
                <a:rPr lang="en-US" dirty="0">
                  <a:latin typeface="+mj-lt"/>
                </a:rPr>
                <a:t>Ongoing impact of technological transformations</a:t>
              </a:r>
            </a:p>
          </p:txBody>
        </p:sp>
        <p:sp>
          <p:nvSpPr>
            <p:cNvPr id="7" name="Rectangle 6">
              <a:extLst>
                <a:ext uri="{FF2B5EF4-FFF2-40B4-BE49-F238E27FC236}">
                  <a16:creationId xmlns:a16="http://schemas.microsoft.com/office/drawing/2014/main" id="{A7626298-2557-41F9-2BBA-DC9B15B8DBF3}"/>
                </a:ext>
              </a:extLst>
            </p:cNvPr>
            <p:cNvSpPr/>
            <p:nvPr/>
          </p:nvSpPr>
          <p:spPr>
            <a:xfrm>
              <a:off x="6057900" y="193369"/>
              <a:ext cx="5524500" cy="46181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Arial" panose="020B0604020202020204"/>
                  <a:ea typeface="+mn-ea"/>
                  <a:cs typeface="+mn-cs"/>
                </a:rPr>
                <a:t>Environmental Drivers</a:t>
              </a:r>
            </a:p>
          </p:txBody>
        </p:sp>
      </p:grpSp>
      <p:sp>
        <p:nvSpPr>
          <p:cNvPr id="13" name="Rectangle: Rounded Corners 12">
            <a:extLst>
              <a:ext uri="{FF2B5EF4-FFF2-40B4-BE49-F238E27FC236}">
                <a16:creationId xmlns:a16="http://schemas.microsoft.com/office/drawing/2014/main" id="{50546C6C-FFE6-75A9-E4EC-6B13AC1AD93C}"/>
              </a:ext>
            </a:extLst>
          </p:cNvPr>
          <p:cNvSpPr/>
          <p:nvPr/>
        </p:nvSpPr>
        <p:spPr>
          <a:xfrm>
            <a:off x="5493739" y="3528053"/>
            <a:ext cx="6484691" cy="2828297"/>
          </a:xfrm>
          <a:prstGeom prst="round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a:extLst>
              <a:ext uri="{FF2B5EF4-FFF2-40B4-BE49-F238E27FC236}">
                <a16:creationId xmlns:a16="http://schemas.microsoft.com/office/drawing/2014/main" id="{362C4DF3-4E60-2CAB-C546-B24390B82C89}"/>
              </a:ext>
            </a:extLst>
          </p:cNvPr>
          <p:cNvSpPr/>
          <p:nvPr/>
        </p:nvSpPr>
        <p:spPr>
          <a:xfrm>
            <a:off x="6057900" y="3300436"/>
            <a:ext cx="5524500" cy="4618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Arial" panose="020B0604020202020204"/>
                <a:ea typeface="+mn-ea"/>
                <a:cs typeface="+mn-cs"/>
              </a:rPr>
              <a:t>Operational Drivers</a:t>
            </a:r>
          </a:p>
        </p:txBody>
      </p:sp>
    </p:spTree>
    <p:extLst>
      <p:ext uri="{BB962C8B-B14F-4D97-AF65-F5344CB8AC3E}">
        <p14:creationId xmlns:p14="http://schemas.microsoft.com/office/powerpoint/2010/main" val="2560137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30000"/>
          </a:schemeClr>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ow to Identify and Track the Critical Drivers in Your Business -">
            <a:extLst>
              <a:ext uri="{FF2B5EF4-FFF2-40B4-BE49-F238E27FC236}">
                <a16:creationId xmlns:a16="http://schemas.microsoft.com/office/drawing/2014/main" id="{D2E86F3C-28BB-A227-6151-D5F2837BBD8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
          <a:stretch/>
        </p:blipFill>
        <p:spPr bwMode="auto">
          <a:xfrm>
            <a:off x="-211885" y="10"/>
            <a:ext cx="6757651"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335C0BD7-4AF1-05E0-8F02-97FA8A6D2233}"/>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smtClean="0">
                <a:solidFill>
                  <a:prstClr val="black">
                    <a:tint val="75000"/>
                  </a:prstClr>
                </a:solidFill>
                <a:latin typeface="Calibri" panose="020F0502020204030204"/>
              </a:rPr>
              <a:pPr>
                <a:spcAft>
                  <a:spcPts val="600"/>
                </a:spcAft>
                <a:defRPr/>
              </a:pPr>
              <a:t>9</a:t>
            </a:fld>
            <a:endParaRPr lang="en-US">
              <a:solidFill>
                <a:prstClr val="black">
                  <a:tint val="75000"/>
                </a:prstClr>
              </a:solidFill>
              <a:latin typeface="Calibri" panose="020F0502020204030204"/>
            </a:endParaRPr>
          </a:p>
        </p:txBody>
      </p:sp>
      <p:sp>
        <p:nvSpPr>
          <p:cNvPr id="15" name="Rectangle 14">
            <a:extLst>
              <a:ext uri="{FF2B5EF4-FFF2-40B4-BE49-F238E27FC236}">
                <a16:creationId xmlns:a16="http://schemas.microsoft.com/office/drawing/2014/main" id="{8A0435FA-954D-7FA9-3952-161DFB31C6E7}"/>
              </a:ext>
            </a:extLst>
          </p:cNvPr>
          <p:cNvSpPr/>
          <p:nvPr/>
        </p:nvSpPr>
        <p:spPr>
          <a:xfrm>
            <a:off x="205098" y="721875"/>
            <a:ext cx="3621468" cy="728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4400" dirty="0">
              <a:solidFill>
                <a:srgbClr val="0070C0"/>
              </a:solidFill>
              <a:latin typeface="+mj-lt"/>
            </a:endParaRPr>
          </a:p>
        </p:txBody>
      </p:sp>
      <p:sp>
        <p:nvSpPr>
          <p:cNvPr id="2" name="Title 4">
            <a:extLst>
              <a:ext uri="{FF2B5EF4-FFF2-40B4-BE49-F238E27FC236}">
                <a16:creationId xmlns:a16="http://schemas.microsoft.com/office/drawing/2014/main" id="{BAF2A2DF-D708-BCCC-F0A1-617B84D962EB}"/>
              </a:ext>
            </a:extLst>
          </p:cNvPr>
          <p:cNvSpPr txBox="1">
            <a:spLocks/>
          </p:cNvSpPr>
          <p:nvPr/>
        </p:nvSpPr>
        <p:spPr>
          <a:xfrm>
            <a:off x="0" y="113200"/>
            <a:ext cx="4822819" cy="877400"/>
          </a:xfrm>
          <a:prstGeom prst="rect">
            <a:avLst/>
          </a:prstGeom>
          <a:solidFill>
            <a:schemeClr val="accent6">
              <a:lumMod val="60000"/>
              <a:lumOff val="40000"/>
            </a:schemeClr>
          </a:solidFill>
        </p:spPr>
        <p:txBody>
          <a:bodyP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algn="ctr"/>
            <a:r>
              <a:rPr lang="en-US" b="1" dirty="0">
                <a:solidFill>
                  <a:schemeClr val="bg1"/>
                </a:solidFill>
                <a:latin typeface="+mj-lt"/>
              </a:rPr>
              <a:t>Strategic Drivers</a:t>
            </a:r>
          </a:p>
        </p:txBody>
      </p:sp>
      <p:sp>
        <p:nvSpPr>
          <p:cNvPr id="4" name="Rectangle 3">
            <a:extLst>
              <a:ext uri="{FF2B5EF4-FFF2-40B4-BE49-F238E27FC236}">
                <a16:creationId xmlns:a16="http://schemas.microsoft.com/office/drawing/2014/main" id="{09F8ABB6-071E-5B78-5A79-9FF89A75E9BB}"/>
              </a:ext>
            </a:extLst>
          </p:cNvPr>
          <p:cNvSpPr/>
          <p:nvPr/>
        </p:nvSpPr>
        <p:spPr>
          <a:xfrm>
            <a:off x="5285148" y="591597"/>
            <a:ext cx="6678252" cy="1822692"/>
          </a:xfrm>
          <a:prstGeom prst="rect">
            <a:avLst/>
          </a:prstGeom>
          <a:solidFill>
            <a:srgbClr val="FFFFFF">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Broadly supportive of strategic drivers and themes</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Supportive of focus on sustainability but it should not be at expense of processing other IESBA ethics and independence projects </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Recent corporate failures and ethical lapses in audit firm reinforce importance of IESBA’s work and demonstrate need for IESBA to intensify efforts on enhancing the quality and clarity of Code</a:t>
            </a:r>
          </a:p>
        </p:txBody>
      </p:sp>
      <p:sp>
        <p:nvSpPr>
          <p:cNvPr id="5" name="Rectangle 4">
            <a:extLst>
              <a:ext uri="{FF2B5EF4-FFF2-40B4-BE49-F238E27FC236}">
                <a16:creationId xmlns:a16="http://schemas.microsoft.com/office/drawing/2014/main" id="{4AE19A7A-9837-3629-7B52-9D821FA411F5}"/>
              </a:ext>
            </a:extLst>
          </p:cNvPr>
          <p:cNvSpPr/>
          <p:nvPr/>
        </p:nvSpPr>
        <p:spPr>
          <a:xfrm>
            <a:off x="5285148" y="81945"/>
            <a:ext cx="6678252" cy="499097"/>
          </a:xfrm>
          <a:prstGeom prst="rect">
            <a:avLst/>
          </a:prstGeom>
          <a:solidFill>
            <a:srgbClr val="EE6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Feedback: MG Members</a:t>
            </a:r>
          </a:p>
        </p:txBody>
      </p:sp>
      <p:sp>
        <p:nvSpPr>
          <p:cNvPr id="10" name="Rectangle 9">
            <a:extLst>
              <a:ext uri="{FF2B5EF4-FFF2-40B4-BE49-F238E27FC236}">
                <a16:creationId xmlns:a16="http://schemas.microsoft.com/office/drawing/2014/main" id="{19059E57-38A6-AE75-B182-58F63256F9DE}"/>
              </a:ext>
            </a:extLst>
          </p:cNvPr>
          <p:cNvSpPr/>
          <p:nvPr/>
        </p:nvSpPr>
        <p:spPr>
          <a:xfrm>
            <a:off x="5285148" y="2446874"/>
            <a:ext cx="6678252" cy="486765"/>
          </a:xfrm>
          <a:prstGeom prst="rect">
            <a:avLst/>
          </a:prstGeom>
          <a:solidFill>
            <a:srgbClr val="EE6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mj-lt"/>
              </a:rPr>
              <a:t>Feedback: Other Respondents</a:t>
            </a:r>
          </a:p>
        </p:txBody>
      </p:sp>
      <p:sp>
        <p:nvSpPr>
          <p:cNvPr id="11" name="Rectangle 10">
            <a:extLst>
              <a:ext uri="{FF2B5EF4-FFF2-40B4-BE49-F238E27FC236}">
                <a16:creationId xmlns:a16="http://schemas.microsoft.com/office/drawing/2014/main" id="{C482424E-342F-721A-83E8-067FC4FA2548}"/>
              </a:ext>
            </a:extLst>
          </p:cNvPr>
          <p:cNvSpPr/>
          <p:nvPr/>
        </p:nvSpPr>
        <p:spPr>
          <a:xfrm>
            <a:off x="5285148" y="2966224"/>
            <a:ext cx="6678252" cy="3902331"/>
          </a:xfrm>
          <a:prstGeom prst="rect">
            <a:avLst/>
          </a:prstGeom>
          <a:solidFill>
            <a:srgbClr val="FFFFFF">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Generally supportive of proposed strategic drivers</a:t>
            </a:r>
          </a:p>
          <a:p>
            <a:pPr>
              <a:spcAft>
                <a:spcPts val="300"/>
              </a:spcAft>
            </a:pPr>
            <a:r>
              <a:rPr lang="en-US" b="1" dirty="0">
                <a:solidFill>
                  <a:schemeClr val="accent6">
                    <a:lumMod val="60000"/>
                    <a:lumOff val="40000"/>
                  </a:schemeClr>
                </a:solidFill>
                <a:latin typeface="+mj-lt"/>
                <a:ea typeface="Calibri" panose="020F0502020204030204" pitchFamily="34" charset="0"/>
                <a:cs typeface="Times New Roman" panose="02020603050405020304" pitchFamily="18" charset="0"/>
              </a:rPr>
              <a:t>Rapidly Growing Market Demand for Sustainability Info</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Non-PAIBs should also perform duties in ethical manner</a:t>
            </a:r>
          </a:p>
          <a:p>
            <a:pPr marL="342900" indent="-342900" algn="just">
              <a:spcAft>
                <a:spcPts val="300"/>
              </a:spcAft>
              <a:buFont typeface="Arial" panose="020B0604020202020204" pitchFamily="34" charset="0"/>
              <a:buChar char="•"/>
            </a:pPr>
            <a:r>
              <a:rPr lang="en-US" sz="1600" dirty="0">
                <a:solidFill>
                  <a:schemeClr val="tx1"/>
                </a:solidFill>
                <a:latin typeface="+mj-lt"/>
                <a:ea typeface="Calibri" panose="020F0502020204030204" pitchFamily="34" charset="0"/>
                <a:cs typeface="Times New Roman" panose="02020603050405020304" pitchFamily="18" charset="0"/>
              </a:rPr>
              <a:t>Close coordination with IAASB is important</a:t>
            </a:r>
          </a:p>
          <a:p>
            <a:pPr marL="342900" indent="-342900" algn="just">
              <a:spcAft>
                <a:spcPts val="300"/>
              </a:spcAft>
              <a:buFont typeface="Arial" panose="020B0604020202020204" pitchFamily="34" charset="0"/>
              <a:buChar char="•"/>
            </a:pPr>
            <a:r>
              <a:rPr lang="en-US" sz="1600" dirty="0">
                <a:solidFill>
                  <a:schemeClr val="tx1"/>
                </a:solidFill>
                <a:latin typeface="+mj-lt"/>
                <a:cs typeface="Times New Roman" panose="02020603050405020304" pitchFamily="18" charset="0"/>
              </a:rPr>
              <a:t>The critical need for guidance material</a:t>
            </a:r>
          </a:p>
          <a:p>
            <a:pPr marL="342900" indent="-342900" algn="just">
              <a:spcAft>
                <a:spcPts val="300"/>
              </a:spcAft>
              <a:buFont typeface="Arial" panose="020B0604020202020204" pitchFamily="34" charset="0"/>
              <a:buChar char="•"/>
            </a:pPr>
            <a:r>
              <a:rPr lang="en-US" sz="1600" dirty="0">
                <a:solidFill>
                  <a:schemeClr val="tx1"/>
                </a:solidFill>
                <a:latin typeface="+mj-lt"/>
                <a:cs typeface="Times New Roman" panose="02020603050405020304" pitchFamily="18" charset="0"/>
              </a:rPr>
              <a:t>Use of Experts project should also address experts involved in preparation of sustainability information </a:t>
            </a:r>
          </a:p>
          <a:p>
            <a:pPr marR="0" lvl="0" algn="just" defTabSz="914400" rtl="0" eaLnBrk="1" fontAlgn="auto" latinLnBrk="0" hangingPunct="1">
              <a:lnSpc>
                <a:spcPct val="100000"/>
              </a:lnSpc>
              <a:spcAft>
                <a:spcPts val="300"/>
              </a:spcAft>
              <a:buClrTx/>
              <a:buSzTx/>
              <a:tabLst/>
              <a:defRPr/>
            </a:pPr>
            <a:r>
              <a:rPr lang="en-US" b="1" dirty="0">
                <a:solidFill>
                  <a:schemeClr val="accent6">
                    <a:lumMod val="60000"/>
                    <a:lumOff val="40000"/>
                  </a:schemeClr>
                </a:solidFill>
                <a:latin typeface="+mj-lt"/>
                <a:cs typeface="Times New Roman" panose="02020603050405020304" pitchFamily="18" charset="0"/>
              </a:rPr>
              <a:t>The Expanding Role of PA in Business</a:t>
            </a:r>
          </a:p>
          <a:p>
            <a:pPr marL="342900" marR="0" lvl="1" indent="-342900" algn="just"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Queried if PAIBs have sufficient knowledge of the Code</a:t>
            </a:r>
          </a:p>
          <a:p>
            <a:pPr marL="342900" marR="0" lvl="1" indent="-342900" algn="just"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Highlighted PAO’s important role to monitor compliance to promote accountability </a:t>
            </a:r>
          </a:p>
          <a:p>
            <a:pPr marL="342900" marR="0" lvl="1" indent="-342900" algn="just" fontAlgn="auto">
              <a:lnSpc>
                <a:spcPct val="100000"/>
              </a:lnSpc>
              <a:spcAft>
                <a:spcPts val="300"/>
              </a:spcAft>
              <a:buClrTx/>
              <a:buSzTx/>
              <a:buFont typeface="Arial" panose="020B0604020202020204" pitchFamily="34" charset="0"/>
              <a:buChar char="•"/>
              <a:tabLst/>
              <a:defRPr/>
            </a:pPr>
            <a:r>
              <a:rPr lang="en-US" sz="1600" dirty="0">
                <a:solidFill>
                  <a:schemeClr val="tx1"/>
                </a:solidFill>
                <a:latin typeface="+mj-lt"/>
                <a:cs typeface="Times New Roman" panose="02020603050405020304" pitchFamily="18" charset="0"/>
              </a:rPr>
              <a:t>The need to consider stakeholder expectations of whether all CFOs would be held to the same standard</a:t>
            </a:r>
          </a:p>
        </p:txBody>
      </p:sp>
    </p:spTree>
    <p:extLst>
      <p:ext uri="{BB962C8B-B14F-4D97-AF65-F5344CB8AC3E}">
        <p14:creationId xmlns:p14="http://schemas.microsoft.com/office/powerpoint/2010/main" val="2943401545"/>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8" ma:contentTypeDescription="Create a new document." ma:contentTypeScope="" ma:versionID="cb222e97186193972999f5661624ce27">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afda0393c149a81c5ab891f872ef7f1d"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8E71461-A821-44CD-B0C4-20AFD7C59CFF}">
  <ds:schemaRefs>
    <ds:schemaRef ds:uri="http://schemas.microsoft.com/sharepoint/v3/contenttype/forms"/>
  </ds:schemaRefs>
</ds:datastoreItem>
</file>

<file path=customXml/itemProps2.xml><?xml version="1.0" encoding="utf-8"?>
<ds:datastoreItem xmlns:ds="http://schemas.openxmlformats.org/officeDocument/2006/customXml" ds:itemID="{52282567-3818-4B08-9EC8-56AE5740BDCB}"/>
</file>

<file path=customXml/itemProps3.xml><?xml version="1.0" encoding="utf-8"?>
<ds:datastoreItem xmlns:ds="http://schemas.openxmlformats.org/officeDocument/2006/customXml" ds:itemID="{5283CFA2-72D4-441D-A01B-44212B406D22}">
  <ds:schemaRefs>
    <ds:schemaRef ds:uri="http://purl.org/dc/terms/"/>
    <ds:schemaRef ds:uri="a5f5a3eb-0a2d-4d6a-9165-21ef9946a014"/>
    <ds:schemaRef ds:uri="http://purl.org/dc/dcmitype/"/>
    <ds:schemaRef ds:uri="http://www.w3.org/XML/1998/namespace"/>
    <ds:schemaRef ds:uri="http://schemas.microsoft.com/office/2006/documentManagement/types"/>
    <ds:schemaRef ds:uri="38e2ba9e-27b9-4c48-9a8a-216353f57068"/>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3879</TotalTime>
  <Words>4325</Words>
  <Application>Microsoft Office PowerPoint</Application>
  <PresentationFormat>Widescreen</PresentationFormat>
  <Paragraphs>565</Paragraphs>
  <Slides>45</Slides>
  <Notes>25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45</vt:i4>
      </vt:variant>
    </vt:vector>
  </HeadingPairs>
  <TitlesOfParts>
    <vt:vector size="56" baseType="lpstr">
      <vt:lpstr>Arial</vt:lpstr>
      <vt:lpstr>Calibri</vt:lpstr>
      <vt:lpstr>Courier New</vt:lpstr>
      <vt:lpstr>Helvetica Neue Medium</vt:lpstr>
      <vt:lpstr>Product Sans Light</vt:lpstr>
      <vt:lpstr>Product Sans Thin</vt:lpstr>
      <vt:lpstr>Symbol</vt:lpstr>
      <vt:lpstr>System Font Regular</vt:lpstr>
      <vt:lpstr>Times New Roman</vt:lpstr>
      <vt:lpstr>Wingdings</vt:lpstr>
      <vt:lpstr>Custom Design</vt:lpstr>
      <vt:lpstr>PowerPoint Presentation</vt:lpstr>
      <vt:lpstr>Objective </vt:lpstr>
      <vt:lpstr>PowerPoint Presentation</vt:lpstr>
      <vt:lpstr>PowerPoint Presentation</vt:lpstr>
      <vt:lpstr>Overview</vt:lpstr>
      <vt:lpstr>Strategic Drivers, Themes and Actions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Proposed Work Plan for 2024 - 2027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Coordination with IAASB</vt:lpstr>
      <vt:lpstr>PowerPoint Presentation</vt:lpstr>
      <vt:lpstr>PowerPoint Presentation</vt:lpstr>
      <vt:lpstr>Next Steps</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Jeanne Viljoen</cp:lastModifiedBy>
  <cp:revision>72</cp:revision>
  <cp:lastPrinted>2021-08-13T06:50:27Z</cp:lastPrinted>
  <dcterms:created xsi:type="dcterms:W3CDTF">2018-10-18T19:25:41Z</dcterms:created>
  <dcterms:modified xsi:type="dcterms:W3CDTF">2023-08-31T18:24:31Z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MediaServiceImageTags">
    <vt:lpwstr/>
  </property>
</Properties>
</file>