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29" r:id="rId4"/>
    <p:sldMasterId id="2147483998" r:id="rId5"/>
    <p:sldMasterId id="2147484031" r:id="rId6"/>
    <p:sldMasterId id="2147484046" r:id="rId7"/>
    <p:sldMasterId id="2147484061" r:id="rId8"/>
    <p:sldMasterId id="2147484076" r:id="rId9"/>
  </p:sldMasterIdLst>
  <p:notesMasterIdLst>
    <p:notesMasterId r:id="rId36"/>
  </p:notesMasterIdLst>
  <p:sldIdLst>
    <p:sldId id="996" r:id="rId10"/>
    <p:sldId id="2147471772" r:id="rId11"/>
    <p:sldId id="1011" r:id="rId12"/>
    <p:sldId id="2147471801" r:id="rId13"/>
    <p:sldId id="2147471803" r:id="rId14"/>
    <p:sldId id="2147471709" r:id="rId15"/>
    <p:sldId id="2147471773" r:id="rId16"/>
    <p:sldId id="2147471800" r:id="rId17"/>
    <p:sldId id="2147471806" r:id="rId18"/>
    <p:sldId id="2147471780" r:id="rId19"/>
    <p:sldId id="2147471805" r:id="rId20"/>
    <p:sldId id="2147471821" r:id="rId21"/>
    <p:sldId id="2147471804" r:id="rId22"/>
    <p:sldId id="2147471811" r:id="rId23"/>
    <p:sldId id="2147471778" r:id="rId24"/>
    <p:sldId id="2147471819" r:id="rId25"/>
    <p:sldId id="2147471808" r:id="rId26"/>
    <p:sldId id="2147471814" r:id="rId27"/>
    <p:sldId id="2147471820" r:id="rId28"/>
    <p:sldId id="2147471809" r:id="rId29"/>
    <p:sldId id="2147471807" r:id="rId30"/>
    <p:sldId id="2147471815" r:id="rId31"/>
    <p:sldId id="2147471817" r:id="rId32"/>
    <p:sldId id="2147471818" r:id="rId33"/>
    <p:sldId id="2147471787" r:id="rId34"/>
    <p:sldId id="965" r:id="rId35"/>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92E50E-9424-D5E1-C0C0-B4789EB01FAC}" name="Geoff Kwan" initials="GK" userId="S::geoffkwan@ethicsboard.org::c3a5c4b8-7020-4697-b49e-ebe9f60812c0" providerId="AD"/>
  <p188:author id="{67850364-DD18-1A34-E98F-3B441CDEA6C7}" name="Jon Reid" initials="JR" userId="S::jonreid@ethicsboard.org::d20ac94e-951d-486b-b95e-024d48430245" providerId="AD"/>
  <p188:author id="{6D24159C-C64D-BF64-3E90-850CBA2A8C17}" name="Ken Siong" initials="KS" userId="S::kensiong@ethicsboard.org::f7679ae9-de6b-4f69-a967-87584c14b709" providerId="AD"/>
  <p188:author id="{C71948DA-2986-D3E8-4769-FA227531F0A4}" name="Linda Biek" initials="LB" userId="S::lindabiek@ethicsboard.org::5a3f140b-42f3-44c4-a264-c128a1fbdafe" providerId="AD"/>
  <p188:author id="{579ECFEE-90DD-DF6F-AC7E-BA7526220BCD}" name="Laura Leal" initials="LL" userId="S::lauraleal@ethicsboard.org::4720af35-0a04-4b32-b28a-0692a15a454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838383"/>
    <a:srgbClr val="F2F2F2"/>
    <a:srgbClr val="00AA55"/>
    <a:srgbClr val="289DD8"/>
    <a:srgbClr val="C3C8CD"/>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AA9570-BB55-E850-41E9-76B004A72A2D}" v="291" dt="2023-08-31T01:45:32.0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07" autoAdjust="0"/>
    <p:restoredTop sz="75558" autoAdjust="0"/>
  </p:normalViewPr>
  <p:slideViewPr>
    <p:cSldViewPr snapToGrid="0">
      <p:cViewPr varScale="1">
        <p:scale>
          <a:sx n="80" d="100"/>
          <a:sy n="80" d="100"/>
        </p:scale>
        <p:origin x="6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viewProps" Target="viewProps.xml"/><Relationship Id="rId21" Type="http://schemas.openxmlformats.org/officeDocument/2006/relationships/slide" Target="slides/slide12.xml"/><Relationship Id="rId34" Type="http://schemas.openxmlformats.org/officeDocument/2006/relationships/slide" Target="slides/slide25.xml"/><Relationship Id="rId42"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75E220-A30B-4EDA-9ACF-1637F5DBCA79}"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778C4C75-EDC0-4DF6-9291-7A7606E2416B}">
      <dgm:prSet phldrT="[Text]" custT="1"/>
      <dgm:spPr/>
      <dgm:t>
        <a:bodyPr/>
        <a:lstStyle/>
        <a:p>
          <a:pPr>
            <a:lnSpc>
              <a:spcPct val="100000"/>
            </a:lnSpc>
          </a:pPr>
          <a:r>
            <a:rPr lang="en-US" sz="2200" b="0" dirty="0">
              <a:latin typeface="+mj-lt"/>
            </a:rPr>
            <a:t>Definitions Introduced for “Expert” and “Expertise”</a:t>
          </a:r>
        </a:p>
      </dgm:t>
    </dgm:pt>
    <dgm:pt modelId="{BC2F7C87-04B4-40E2-A534-F1F68A621D01}" type="parTrans" cxnId="{D9401C1F-DD15-4B1E-82B9-0EE47E5A3BD2}">
      <dgm:prSet/>
      <dgm:spPr/>
      <dgm:t>
        <a:bodyPr/>
        <a:lstStyle/>
        <a:p>
          <a:pPr>
            <a:lnSpc>
              <a:spcPct val="100000"/>
            </a:lnSpc>
          </a:pPr>
          <a:endParaRPr lang="en-US" sz="1800"/>
        </a:p>
      </dgm:t>
    </dgm:pt>
    <dgm:pt modelId="{20C46756-61AB-463A-9D71-A718ECB06A5C}" type="sibTrans" cxnId="{D9401C1F-DD15-4B1E-82B9-0EE47E5A3BD2}">
      <dgm:prSet/>
      <dgm:spPr/>
      <dgm:t>
        <a:bodyPr/>
        <a:lstStyle/>
        <a:p>
          <a:pPr>
            <a:lnSpc>
              <a:spcPct val="100000"/>
            </a:lnSpc>
          </a:pPr>
          <a:endParaRPr lang="en-US" sz="1800"/>
        </a:p>
      </dgm:t>
    </dgm:pt>
    <dgm:pt modelId="{5971FFCA-09B2-416F-8371-A650418D6F96}">
      <dgm:prSet phldrT="[Text]" custT="1"/>
      <dgm:spPr/>
      <dgm:t>
        <a:bodyPr/>
        <a:lstStyle/>
        <a:p>
          <a:pPr>
            <a:lnSpc>
              <a:spcPct val="100000"/>
            </a:lnSpc>
          </a:pPr>
          <a:r>
            <a:rPr lang="en-US" sz="2200" b="0" dirty="0">
              <a:latin typeface="+mj-lt"/>
            </a:rPr>
            <a:t>Evaluating Whether to Use the Work of An Expert</a:t>
          </a:r>
        </a:p>
      </dgm:t>
    </dgm:pt>
    <dgm:pt modelId="{E754BE91-3630-4E5A-A74D-D332D1CD0D84}" type="parTrans" cxnId="{59B228C9-2CBA-423C-978A-DBCEC3C8E918}">
      <dgm:prSet/>
      <dgm:spPr/>
      <dgm:t>
        <a:bodyPr/>
        <a:lstStyle/>
        <a:p>
          <a:pPr>
            <a:lnSpc>
              <a:spcPct val="100000"/>
            </a:lnSpc>
          </a:pPr>
          <a:endParaRPr lang="en-US" sz="1800"/>
        </a:p>
      </dgm:t>
    </dgm:pt>
    <dgm:pt modelId="{3EBAF40E-8E50-4B0C-ABED-EF0AB646556B}" type="sibTrans" cxnId="{59B228C9-2CBA-423C-978A-DBCEC3C8E918}">
      <dgm:prSet/>
      <dgm:spPr/>
      <dgm:t>
        <a:bodyPr/>
        <a:lstStyle/>
        <a:p>
          <a:pPr>
            <a:lnSpc>
              <a:spcPct val="100000"/>
            </a:lnSpc>
          </a:pPr>
          <a:endParaRPr lang="en-US" sz="1800"/>
        </a:p>
      </dgm:t>
    </dgm:pt>
    <dgm:pt modelId="{646783D4-ACB7-4CC7-BF66-A5B49027ED90}">
      <dgm:prSet phldrT="[Text]" custT="1"/>
      <dgm:spPr/>
      <dgm:t>
        <a:bodyPr/>
        <a:lstStyle/>
        <a:p>
          <a:pPr>
            <a:lnSpc>
              <a:spcPct val="100000"/>
            </a:lnSpc>
          </a:pPr>
          <a:r>
            <a:rPr lang="en-US" sz="2200" b="0" dirty="0">
              <a:latin typeface="+mj-lt"/>
            </a:rPr>
            <a:t>Potential Threats When Using the Work of an Expert</a:t>
          </a:r>
        </a:p>
      </dgm:t>
    </dgm:pt>
    <dgm:pt modelId="{13667CE7-C741-4F21-AED4-016A16305C7A}" type="parTrans" cxnId="{E9608F35-7748-478B-8C17-F7CE5CD4236A}">
      <dgm:prSet/>
      <dgm:spPr/>
      <dgm:t>
        <a:bodyPr/>
        <a:lstStyle/>
        <a:p>
          <a:pPr>
            <a:lnSpc>
              <a:spcPct val="100000"/>
            </a:lnSpc>
          </a:pPr>
          <a:endParaRPr lang="en-US" sz="1800"/>
        </a:p>
      </dgm:t>
    </dgm:pt>
    <dgm:pt modelId="{E7A9A3D4-898F-44E6-8C32-52A5B721F482}" type="sibTrans" cxnId="{E9608F35-7748-478B-8C17-F7CE5CD4236A}">
      <dgm:prSet/>
      <dgm:spPr/>
      <dgm:t>
        <a:bodyPr/>
        <a:lstStyle/>
        <a:p>
          <a:pPr>
            <a:lnSpc>
              <a:spcPct val="100000"/>
            </a:lnSpc>
          </a:pPr>
          <a:endParaRPr lang="en-US" sz="1800"/>
        </a:p>
      </dgm:t>
    </dgm:pt>
    <dgm:pt modelId="{A6821404-17A6-4CBE-A029-B96BAC5F8CA3}">
      <dgm:prSet custT="1"/>
      <dgm:spPr/>
      <dgm:t>
        <a:bodyPr/>
        <a:lstStyle/>
        <a:p>
          <a:pPr marL="347472" indent="-347472" algn="just">
            <a:lnSpc>
              <a:spcPct val="100000"/>
            </a:lnSpc>
            <a:spcBef>
              <a:spcPts val="1200"/>
            </a:spcBef>
            <a:spcAft>
              <a:spcPts val="1200"/>
            </a:spcAft>
          </a:pPr>
          <a:r>
            <a:rPr lang="en-US" sz="1600" dirty="0">
              <a:latin typeface="+mj-lt"/>
            </a:rPr>
            <a:t>Distinguish the work of experts from the work of other individuals or organizations providing information for general use</a:t>
          </a:r>
        </a:p>
      </dgm:t>
    </dgm:pt>
    <dgm:pt modelId="{19E8B48C-D358-42BE-A8BC-EC6AD1C22C44}" type="parTrans" cxnId="{06E518A0-4305-4EB3-A32F-CE38A29EA69C}">
      <dgm:prSet/>
      <dgm:spPr/>
      <dgm:t>
        <a:bodyPr/>
        <a:lstStyle/>
        <a:p>
          <a:pPr>
            <a:lnSpc>
              <a:spcPct val="100000"/>
            </a:lnSpc>
          </a:pPr>
          <a:endParaRPr lang="en-US" sz="1800"/>
        </a:p>
      </dgm:t>
    </dgm:pt>
    <dgm:pt modelId="{C3FCADB5-46FD-41AF-9674-E6432BF3238B}" type="sibTrans" cxnId="{06E518A0-4305-4EB3-A32F-CE38A29EA69C}">
      <dgm:prSet/>
      <dgm:spPr/>
      <dgm:t>
        <a:bodyPr/>
        <a:lstStyle/>
        <a:p>
          <a:pPr>
            <a:lnSpc>
              <a:spcPct val="100000"/>
            </a:lnSpc>
          </a:pPr>
          <a:endParaRPr lang="en-US" sz="1800"/>
        </a:p>
      </dgm:t>
    </dgm:pt>
    <dgm:pt modelId="{263D4F83-2763-4B82-9F7D-7D0E1CA282CC}">
      <dgm:prSet custT="1"/>
      <dgm:spPr/>
      <dgm:t>
        <a:bodyPr/>
        <a:lstStyle/>
        <a:p>
          <a:pPr marL="347472" indent="-347472" algn="just" rtl="0">
            <a:lnSpc>
              <a:spcPct val="100000"/>
            </a:lnSpc>
            <a:spcBef>
              <a:spcPts val="600"/>
            </a:spcBef>
            <a:spcAft>
              <a:spcPts val="600"/>
            </a:spcAft>
          </a:pPr>
          <a:r>
            <a:rPr lang="en-US" sz="1600" dirty="0">
              <a:solidFill>
                <a:schemeClr val="tx1"/>
              </a:solidFill>
              <a:latin typeface="+mj-lt"/>
            </a:rPr>
            <a:t>Focused on the expert’s competence, capability and objectivity (CCO)</a:t>
          </a:r>
        </a:p>
      </dgm:t>
    </dgm:pt>
    <dgm:pt modelId="{C2EC7DBE-F93C-4FA5-AC34-36D67EDCC4E4}" type="parTrans" cxnId="{65823D06-E0A3-4D36-B45B-EAC8B9C56AF9}">
      <dgm:prSet/>
      <dgm:spPr/>
      <dgm:t>
        <a:bodyPr/>
        <a:lstStyle/>
        <a:p>
          <a:pPr>
            <a:lnSpc>
              <a:spcPct val="100000"/>
            </a:lnSpc>
          </a:pPr>
          <a:endParaRPr lang="en-US" sz="1800"/>
        </a:p>
      </dgm:t>
    </dgm:pt>
    <dgm:pt modelId="{4A15D308-EFCD-4664-AC38-A29596AAEAA1}" type="sibTrans" cxnId="{65823D06-E0A3-4D36-B45B-EAC8B9C56AF9}">
      <dgm:prSet/>
      <dgm:spPr/>
      <dgm:t>
        <a:bodyPr/>
        <a:lstStyle/>
        <a:p>
          <a:pPr>
            <a:lnSpc>
              <a:spcPct val="100000"/>
            </a:lnSpc>
          </a:pPr>
          <a:endParaRPr lang="en-US" sz="1800"/>
        </a:p>
      </dgm:t>
    </dgm:pt>
    <dgm:pt modelId="{11DD79AE-4A25-443D-BDF9-953D11C6AF83}">
      <dgm:prSet custT="1"/>
      <dgm:spPr/>
      <dgm:t>
        <a:bodyPr/>
        <a:lstStyle/>
        <a:p>
          <a:pPr marL="347472" indent="-347472" algn="just">
            <a:lnSpc>
              <a:spcPct val="100000"/>
            </a:lnSpc>
            <a:spcBef>
              <a:spcPts val="600"/>
            </a:spcBef>
            <a:spcAft>
              <a:spcPts val="600"/>
            </a:spcAft>
            <a:buClrTx/>
            <a:buSzTx/>
            <a:buFont typeface="Arial" panose="020B0604020202020204" pitchFamily="34" charset="0"/>
            <a:buChar char="•"/>
          </a:pPr>
          <a:r>
            <a:rPr kumimoji="0" lang="en-US" sz="1600" b="0" i="0" u="none" strike="noStrike" cap="none" spc="0" normalizeH="0" baseline="0" noProof="0" dirty="0">
              <a:ln>
                <a:noFill/>
              </a:ln>
              <a:solidFill>
                <a:srgbClr val="4A4A4A"/>
              </a:solidFill>
              <a:effectLst/>
              <a:uLnTx/>
              <a:uFillTx/>
              <a:latin typeface="Arial" panose="020B0604020202020204"/>
              <a:ea typeface="+mn-ea"/>
              <a:cs typeface="+mn-cs"/>
            </a:rPr>
            <a:t>Provisions to guide identifying, evaluating and addressing potential threats to compliance with the fundamental principles</a:t>
          </a:r>
          <a:endParaRPr lang="en-US" sz="1600" dirty="0"/>
        </a:p>
      </dgm:t>
    </dgm:pt>
    <dgm:pt modelId="{533C962A-775F-466C-A816-F7377CEC4C4A}" type="parTrans" cxnId="{025ABBE4-86CC-4E40-A886-66411C1A3DCA}">
      <dgm:prSet/>
      <dgm:spPr/>
      <dgm:t>
        <a:bodyPr/>
        <a:lstStyle/>
        <a:p>
          <a:pPr>
            <a:lnSpc>
              <a:spcPct val="100000"/>
            </a:lnSpc>
          </a:pPr>
          <a:endParaRPr lang="en-US" sz="1800"/>
        </a:p>
      </dgm:t>
    </dgm:pt>
    <dgm:pt modelId="{4191B978-F601-4D61-BAD2-E19E2CACA028}" type="sibTrans" cxnId="{025ABBE4-86CC-4E40-A886-66411C1A3DCA}">
      <dgm:prSet/>
      <dgm:spPr/>
      <dgm:t>
        <a:bodyPr/>
        <a:lstStyle/>
        <a:p>
          <a:pPr>
            <a:lnSpc>
              <a:spcPct val="100000"/>
            </a:lnSpc>
          </a:pPr>
          <a:endParaRPr lang="en-US" sz="1800"/>
        </a:p>
      </dgm:t>
    </dgm:pt>
    <dgm:pt modelId="{BCF0BE97-05AB-4011-B765-41C54AB86BB0}">
      <dgm:prSet custT="1"/>
      <dgm:spPr/>
      <dgm:t>
        <a:bodyPr/>
        <a:lstStyle/>
        <a:p>
          <a:pPr marL="347472" indent="-347472" algn="just">
            <a:lnSpc>
              <a:spcPct val="100000"/>
            </a:lnSpc>
            <a:spcBef>
              <a:spcPts val="600"/>
            </a:spcBef>
            <a:spcAft>
              <a:spcPts val="600"/>
            </a:spcAft>
          </a:pPr>
          <a:r>
            <a:rPr lang="en-US" sz="1600" dirty="0">
              <a:solidFill>
                <a:schemeClr val="tx1"/>
              </a:solidFill>
              <a:latin typeface="+mj-lt"/>
            </a:rPr>
            <a:t>Work of an expert cannot be used if it does not meet CCO thresholds</a:t>
          </a:r>
        </a:p>
      </dgm:t>
    </dgm:pt>
    <dgm:pt modelId="{1C347172-3E8F-41AE-9D37-7D091DE69AF4}" type="parTrans" cxnId="{8506D2C2-AB7E-455E-A808-B79B780AEAC6}">
      <dgm:prSet/>
      <dgm:spPr/>
      <dgm:t>
        <a:bodyPr/>
        <a:lstStyle/>
        <a:p>
          <a:endParaRPr lang="en-US"/>
        </a:p>
      </dgm:t>
    </dgm:pt>
    <dgm:pt modelId="{92DF0CEA-D19B-4FF7-925C-4FF94B0E2B16}" type="sibTrans" cxnId="{8506D2C2-AB7E-455E-A808-B79B780AEAC6}">
      <dgm:prSet/>
      <dgm:spPr/>
      <dgm:t>
        <a:bodyPr/>
        <a:lstStyle/>
        <a:p>
          <a:endParaRPr lang="en-US"/>
        </a:p>
      </dgm:t>
    </dgm:pt>
    <dgm:pt modelId="{E3027625-574E-4E5F-8AC6-79EAFE8A96E0}">
      <dgm:prSet custT="1"/>
      <dgm:spPr/>
      <dgm:t>
        <a:bodyPr/>
        <a:lstStyle/>
        <a:p>
          <a:pPr marL="347472" indent="-347472" algn="just">
            <a:lnSpc>
              <a:spcPct val="100000"/>
            </a:lnSpc>
            <a:spcBef>
              <a:spcPts val="600"/>
            </a:spcBef>
            <a:spcAft>
              <a:spcPts val="600"/>
            </a:spcAft>
          </a:pPr>
          <a:r>
            <a:rPr lang="en-US" sz="1600" dirty="0">
              <a:solidFill>
                <a:schemeClr val="tx1"/>
              </a:solidFill>
              <a:latin typeface="+mj-lt"/>
            </a:rPr>
            <a:t>Additional objectivity requirements to evaluate interests and relationships based on Parts 4A/4B independence attributes</a:t>
          </a:r>
        </a:p>
      </dgm:t>
    </dgm:pt>
    <dgm:pt modelId="{80CE5B1A-F6BE-4707-A3D7-D49B9E539DD6}" type="parTrans" cxnId="{84884261-6EDD-4393-BACF-B7C1EF26BE31}">
      <dgm:prSet/>
      <dgm:spPr/>
      <dgm:t>
        <a:bodyPr/>
        <a:lstStyle/>
        <a:p>
          <a:endParaRPr lang="en-US"/>
        </a:p>
      </dgm:t>
    </dgm:pt>
    <dgm:pt modelId="{F4E037B4-4785-4194-84A8-A1C2A398A666}" type="sibTrans" cxnId="{84884261-6EDD-4393-BACF-B7C1EF26BE31}">
      <dgm:prSet/>
      <dgm:spPr/>
      <dgm:t>
        <a:bodyPr/>
        <a:lstStyle/>
        <a:p>
          <a:endParaRPr lang="en-US"/>
        </a:p>
      </dgm:t>
    </dgm:pt>
    <dgm:pt modelId="{34DC21A9-6138-4CF9-8C48-B6CDFAF79F55}">
      <dgm:prSet custT="1"/>
      <dgm:spPr/>
      <dgm:t>
        <a:bodyPr/>
        <a:lstStyle/>
        <a:p>
          <a:pPr marL="347472" indent="-347472" algn="just">
            <a:lnSpc>
              <a:spcPct val="100000"/>
            </a:lnSpc>
            <a:spcBef>
              <a:spcPts val="600"/>
            </a:spcBef>
            <a:spcAft>
              <a:spcPts val="600"/>
            </a:spcAft>
          </a:pPr>
          <a:r>
            <a:rPr lang="en-US" sz="2200" dirty="0">
              <a:solidFill>
                <a:schemeClr val="bg1"/>
              </a:solidFill>
              <a:latin typeface="+mj-lt"/>
            </a:rPr>
            <a:t>External Experts in Audit or Assurance Engagements</a:t>
          </a:r>
        </a:p>
      </dgm:t>
    </dgm:pt>
    <dgm:pt modelId="{5A8E3D48-C1E3-41E0-9504-45E74EA15222}" type="parTrans" cxnId="{444B412F-821D-4FB4-A235-74975E7AB34C}">
      <dgm:prSet/>
      <dgm:spPr/>
      <dgm:t>
        <a:bodyPr/>
        <a:lstStyle/>
        <a:p>
          <a:endParaRPr lang="en-US"/>
        </a:p>
      </dgm:t>
    </dgm:pt>
    <dgm:pt modelId="{FF610717-9D51-4531-A885-3E10FB3D2DF5}" type="sibTrans" cxnId="{444B412F-821D-4FB4-A235-74975E7AB34C}">
      <dgm:prSet/>
      <dgm:spPr/>
      <dgm:t>
        <a:bodyPr/>
        <a:lstStyle/>
        <a:p>
          <a:endParaRPr lang="en-US"/>
        </a:p>
      </dgm:t>
    </dgm:pt>
    <dgm:pt modelId="{791FBEFA-D025-414D-A1E7-5951AE617F9B}" type="pres">
      <dgm:prSet presAssocID="{1A75E220-A30B-4EDA-9ACF-1637F5DBCA79}" presName="linear" presStyleCnt="0">
        <dgm:presLayoutVars>
          <dgm:dir/>
          <dgm:animLvl val="lvl"/>
          <dgm:resizeHandles val="exact"/>
        </dgm:presLayoutVars>
      </dgm:prSet>
      <dgm:spPr/>
    </dgm:pt>
    <dgm:pt modelId="{4C911693-E2CF-4EC4-86D9-0B398708AEEF}" type="pres">
      <dgm:prSet presAssocID="{778C4C75-EDC0-4DF6-9291-7A7606E2416B}" presName="parentLin" presStyleCnt="0"/>
      <dgm:spPr/>
    </dgm:pt>
    <dgm:pt modelId="{2B8D0022-A31F-47C4-93C3-FAA3957D1F74}" type="pres">
      <dgm:prSet presAssocID="{778C4C75-EDC0-4DF6-9291-7A7606E2416B}" presName="parentLeftMargin" presStyleLbl="node1" presStyleIdx="0" presStyleCnt="4"/>
      <dgm:spPr/>
    </dgm:pt>
    <dgm:pt modelId="{77607ECB-1637-4213-AB01-376520EA5BFB}" type="pres">
      <dgm:prSet presAssocID="{778C4C75-EDC0-4DF6-9291-7A7606E2416B}" presName="parentText" presStyleLbl="node1" presStyleIdx="0" presStyleCnt="4" custScaleX="120502" custScaleY="156369">
        <dgm:presLayoutVars>
          <dgm:chMax val="0"/>
          <dgm:bulletEnabled val="1"/>
        </dgm:presLayoutVars>
      </dgm:prSet>
      <dgm:spPr/>
    </dgm:pt>
    <dgm:pt modelId="{D23E1C67-EC9E-4536-BC25-B4454334E3DE}" type="pres">
      <dgm:prSet presAssocID="{778C4C75-EDC0-4DF6-9291-7A7606E2416B}" presName="negativeSpace" presStyleCnt="0"/>
      <dgm:spPr/>
    </dgm:pt>
    <dgm:pt modelId="{88798AED-7D94-4546-A17C-039A013E7B99}" type="pres">
      <dgm:prSet presAssocID="{778C4C75-EDC0-4DF6-9291-7A7606E2416B}" presName="childText" presStyleLbl="conFgAcc1" presStyleIdx="0" presStyleCnt="4">
        <dgm:presLayoutVars>
          <dgm:bulletEnabled val="1"/>
        </dgm:presLayoutVars>
      </dgm:prSet>
      <dgm:spPr/>
    </dgm:pt>
    <dgm:pt modelId="{DE5EA0B2-55E9-4366-B375-56ACED3985C8}" type="pres">
      <dgm:prSet presAssocID="{20C46756-61AB-463A-9D71-A718ECB06A5C}" presName="spaceBetweenRectangles" presStyleCnt="0"/>
      <dgm:spPr/>
    </dgm:pt>
    <dgm:pt modelId="{B72FA026-99FD-4EE9-8941-7DE02A720547}" type="pres">
      <dgm:prSet presAssocID="{5971FFCA-09B2-416F-8371-A650418D6F96}" presName="parentLin" presStyleCnt="0"/>
      <dgm:spPr/>
    </dgm:pt>
    <dgm:pt modelId="{C36F3F5F-89EE-4E4E-9871-793C54FD12FF}" type="pres">
      <dgm:prSet presAssocID="{5971FFCA-09B2-416F-8371-A650418D6F96}" presName="parentLeftMargin" presStyleLbl="node1" presStyleIdx="0" presStyleCnt="4"/>
      <dgm:spPr/>
    </dgm:pt>
    <dgm:pt modelId="{4E72DD76-EBAE-4B4A-87C5-3CA33738E369}" type="pres">
      <dgm:prSet presAssocID="{5971FFCA-09B2-416F-8371-A650418D6F96}" presName="parentText" presStyleLbl="node1" presStyleIdx="1" presStyleCnt="4" custScaleX="120502" custScaleY="156369">
        <dgm:presLayoutVars>
          <dgm:chMax val="0"/>
          <dgm:bulletEnabled val="1"/>
        </dgm:presLayoutVars>
      </dgm:prSet>
      <dgm:spPr/>
    </dgm:pt>
    <dgm:pt modelId="{7D97FA4B-D47E-48DE-80B4-14B47280A5DB}" type="pres">
      <dgm:prSet presAssocID="{5971FFCA-09B2-416F-8371-A650418D6F96}" presName="negativeSpace" presStyleCnt="0"/>
      <dgm:spPr/>
    </dgm:pt>
    <dgm:pt modelId="{0C294E3B-2DB2-4669-8D17-4D1EA369914E}" type="pres">
      <dgm:prSet presAssocID="{5971FFCA-09B2-416F-8371-A650418D6F96}" presName="childText" presStyleLbl="conFgAcc1" presStyleIdx="1" presStyleCnt="4" custLinFactNeighborX="-2455" custLinFactNeighborY="-9845">
        <dgm:presLayoutVars>
          <dgm:bulletEnabled val="1"/>
        </dgm:presLayoutVars>
      </dgm:prSet>
      <dgm:spPr/>
    </dgm:pt>
    <dgm:pt modelId="{1D56B64C-A88C-47AC-A793-24053624B29A}" type="pres">
      <dgm:prSet presAssocID="{3EBAF40E-8E50-4B0C-ABED-EF0AB646556B}" presName="spaceBetweenRectangles" presStyleCnt="0"/>
      <dgm:spPr/>
    </dgm:pt>
    <dgm:pt modelId="{BF2EEA13-A653-4387-B51E-6373DF59169C}" type="pres">
      <dgm:prSet presAssocID="{34DC21A9-6138-4CF9-8C48-B6CDFAF79F55}" presName="parentLin" presStyleCnt="0"/>
      <dgm:spPr/>
    </dgm:pt>
    <dgm:pt modelId="{8764A7C8-2F39-4428-93D4-B795BC1C2A1E}" type="pres">
      <dgm:prSet presAssocID="{34DC21A9-6138-4CF9-8C48-B6CDFAF79F55}" presName="parentLeftMargin" presStyleLbl="node1" presStyleIdx="1" presStyleCnt="4"/>
      <dgm:spPr/>
    </dgm:pt>
    <dgm:pt modelId="{F32F583F-6351-4188-BBE3-89F599395CF6}" type="pres">
      <dgm:prSet presAssocID="{34DC21A9-6138-4CF9-8C48-B6CDFAF79F55}" presName="parentText" presStyleLbl="node1" presStyleIdx="2" presStyleCnt="4" custScaleX="120414" custScaleY="182337">
        <dgm:presLayoutVars>
          <dgm:chMax val="0"/>
          <dgm:bulletEnabled val="1"/>
        </dgm:presLayoutVars>
      </dgm:prSet>
      <dgm:spPr/>
    </dgm:pt>
    <dgm:pt modelId="{CA4BA4B9-89EC-44E5-B5D1-C515D9BE5990}" type="pres">
      <dgm:prSet presAssocID="{34DC21A9-6138-4CF9-8C48-B6CDFAF79F55}" presName="negativeSpace" presStyleCnt="0"/>
      <dgm:spPr/>
    </dgm:pt>
    <dgm:pt modelId="{D1A312DB-AA58-4774-B41D-D4475726D5D4}" type="pres">
      <dgm:prSet presAssocID="{34DC21A9-6138-4CF9-8C48-B6CDFAF79F55}" presName="childText" presStyleLbl="conFgAcc1" presStyleIdx="2" presStyleCnt="4">
        <dgm:presLayoutVars>
          <dgm:bulletEnabled val="1"/>
        </dgm:presLayoutVars>
      </dgm:prSet>
      <dgm:spPr/>
    </dgm:pt>
    <dgm:pt modelId="{E2B321B3-934E-4488-8F0F-32A46C6F2AC0}" type="pres">
      <dgm:prSet presAssocID="{FF610717-9D51-4531-A885-3E10FB3D2DF5}" presName="spaceBetweenRectangles" presStyleCnt="0"/>
      <dgm:spPr/>
    </dgm:pt>
    <dgm:pt modelId="{9A83635A-B21B-4D5E-9275-C177930FAB06}" type="pres">
      <dgm:prSet presAssocID="{646783D4-ACB7-4CC7-BF66-A5B49027ED90}" presName="parentLin" presStyleCnt="0"/>
      <dgm:spPr/>
    </dgm:pt>
    <dgm:pt modelId="{686077FF-35AD-4595-B1A5-6D7622BB01A0}" type="pres">
      <dgm:prSet presAssocID="{646783D4-ACB7-4CC7-BF66-A5B49027ED90}" presName="parentLeftMargin" presStyleLbl="node1" presStyleIdx="2" presStyleCnt="4"/>
      <dgm:spPr/>
    </dgm:pt>
    <dgm:pt modelId="{F6A050CE-69D3-4037-9E44-9AD4B5F52BB2}" type="pres">
      <dgm:prSet presAssocID="{646783D4-ACB7-4CC7-BF66-A5B49027ED90}" presName="parentText" presStyleLbl="node1" presStyleIdx="3" presStyleCnt="4" custScaleX="120502" custScaleY="156369">
        <dgm:presLayoutVars>
          <dgm:chMax val="0"/>
          <dgm:bulletEnabled val="1"/>
        </dgm:presLayoutVars>
      </dgm:prSet>
      <dgm:spPr/>
    </dgm:pt>
    <dgm:pt modelId="{D2FC2FC8-F017-46F5-879B-247AC327077A}" type="pres">
      <dgm:prSet presAssocID="{646783D4-ACB7-4CC7-BF66-A5B49027ED90}" presName="negativeSpace" presStyleCnt="0"/>
      <dgm:spPr/>
    </dgm:pt>
    <dgm:pt modelId="{75E0F87E-0113-4E7A-A97F-D9CCA372D29F}" type="pres">
      <dgm:prSet presAssocID="{646783D4-ACB7-4CC7-BF66-A5B49027ED90}" presName="childText" presStyleLbl="conFgAcc1" presStyleIdx="3" presStyleCnt="4">
        <dgm:presLayoutVars>
          <dgm:bulletEnabled val="1"/>
        </dgm:presLayoutVars>
      </dgm:prSet>
      <dgm:spPr/>
    </dgm:pt>
  </dgm:ptLst>
  <dgm:cxnLst>
    <dgm:cxn modelId="{65823D06-E0A3-4D36-B45B-EAC8B9C56AF9}" srcId="{5971FFCA-09B2-416F-8371-A650418D6F96}" destId="{263D4F83-2763-4B82-9F7D-7D0E1CA282CC}" srcOrd="0" destOrd="0" parTransId="{C2EC7DBE-F93C-4FA5-AC34-36D67EDCC4E4}" sibTransId="{4A15D308-EFCD-4664-AC38-A29596AAEAA1}"/>
    <dgm:cxn modelId="{7E0E5508-60D8-412B-AF19-8E5BB0A43F64}" type="presOf" srcId="{778C4C75-EDC0-4DF6-9291-7A7606E2416B}" destId="{77607ECB-1637-4213-AB01-376520EA5BFB}" srcOrd="1" destOrd="0" presId="urn:microsoft.com/office/officeart/2005/8/layout/list1"/>
    <dgm:cxn modelId="{D9401C1F-DD15-4B1E-82B9-0EE47E5A3BD2}" srcId="{1A75E220-A30B-4EDA-9ACF-1637F5DBCA79}" destId="{778C4C75-EDC0-4DF6-9291-7A7606E2416B}" srcOrd="0" destOrd="0" parTransId="{BC2F7C87-04B4-40E2-A534-F1F68A621D01}" sibTransId="{20C46756-61AB-463A-9D71-A718ECB06A5C}"/>
    <dgm:cxn modelId="{842DFF1F-5177-4C87-9B7E-00712052E9C9}" type="presOf" srcId="{A6821404-17A6-4CBE-A029-B96BAC5F8CA3}" destId="{88798AED-7D94-4546-A17C-039A013E7B99}" srcOrd="0" destOrd="0" presId="urn:microsoft.com/office/officeart/2005/8/layout/list1"/>
    <dgm:cxn modelId="{444B412F-821D-4FB4-A235-74975E7AB34C}" srcId="{1A75E220-A30B-4EDA-9ACF-1637F5DBCA79}" destId="{34DC21A9-6138-4CF9-8C48-B6CDFAF79F55}" srcOrd="2" destOrd="0" parTransId="{5A8E3D48-C1E3-41E0-9504-45E74EA15222}" sibTransId="{FF610717-9D51-4531-A885-3E10FB3D2DF5}"/>
    <dgm:cxn modelId="{E9608F35-7748-478B-8C17-F7CE5CD4236A}" srcId="{1A75E220-A30B-4EDA-9ACF-1637F5DBCA79}" destId="{646783D4-ACB7-4CC7-BF66-A5B49027ED90}" srcOrd="3" destOrd="0" parTransId="{13667CE7-C741-4F21-AED4-016A16305C7A}" sibTransId="{E7A9A3D4-898F-44E6-8C32-52A5B721F482}"/>
    <dgm:cxn modelId="{E337B335-1C93-432D-9EE7-36C97557F87B}" type="presOf" srcId="{646783D4-ACB7-4CC7-BF66-A5B49027ED90}" destId="{686077FF-35AD-4595-B1A5-6D7622BB01A0}" srcOrd="0" destOrd="0" presId="urn:microsoft.com/office/officeart/2005/8/layout/list1"/>
    <dgm:cxn modelId="{2C3E203E-9067-491A-B24F-2C3FC3930146}" type="presOf" srcId="{BCF0BE97-05AB-4011-B765-41C54AB86BB0}" destId="{0C294E3B-2DB2-4669-8D17-4D1EA369914E}" srcOrd="0" destOrd="1" presId="urn:microsoft.com/office/officeart/2005/8/layout/list1"/>
    <dgm:cxn modelId="{19C9585B-1917-47E3-A399-38751650B356}" type="presOf" srcId="{11DD79AE-4A25-443D-BDF9-953D11C6AF83}" destId="{75E0F87E-0113-4E7A-A97F-D9CCA372D29F}" srcOrd="0" destOrd="0" presId="urn:microsoft.com/office/officeart/2005/8/layout/list1"/>
    <dgm:cxn modelId="{F372805C-BEB7-4683-988A-84993D0CECB3}" type="presOf" srcId="{778C4C75-EDC0-4DF6-9291-7A7606E2416B}" destId="{2B8D0022-A31F-47C4-93C3-FAA3957D1F74}" srcOrd="0" destOrd="0" presId="urn:microsoft.com/office/officeart/2005/8/layout/list1"/>
    <dgm:cxn modelId="{84884261-6EDD-4393-BACF-B7C1EF26BE31}" srcId="{34DC21A9-6138-4CF9-8C48-B6CDFAF79F55}" destId="{E3027625-574E-4E5F-8AC6-79EAFE8A96E0}" srcOrd="0" destOrd="0" parTransId="{80CE5B1A-F6BE-4707-A3D7-D49B9E539DD6}" sibTransId="{F4E037B4-4785-4194-84A8-A1C2A398A666}"/>
    <dgm:cxn modelId="{FD09B776-B459-4A58-94AF-141DC62CAD5A}" type="presOf" srcId="{E3027625-574E-4E5F-8AC6-79EAFE8A96E0}" destId="{D1A312DB-AA58-4774-B41D-D4475726D5D4}" srcOrd="0" destOrd="0" presId="urn:microsoft.com/office/officeart/2005/8/layout/list1"/>
    <dgm:cxn modelId="{50E23E82-693B-498C-847F-B08F338ABFAB}" type="presOf" srcId="{5971FFCA-09B2-416F-8371-A650418D6F96}" destId="{C36F3F5F-89EE-4E4E-9871-793C54FD12FF}" srcOrd="0" destOrd="0" presId="urn:microsoft.com/office/officeart/2005/8/layout/list1"/>
    <dgm:cxn modelId="{2C37AB98-D846-4460-8007-4B5D03998FE3}" type="presOf" srcId="{5971FFCA-09B2-416F-8371-A650418D6F96}" destId="{4E72DD76-EBAE-4B4A-87C5-3CA33738E369}" srcOrd="1" destOrd="0" presId="urn:microsoft.com/office/officeart/2005/8/layout/list1"/>
    <dgm:cxn modelId="{06E518A0-4305-4EB3-A32F-CE38A29EA69C}" srcId="{778C4C75-EDC0-4DF6-9291-7A7606E2416B}" destId="{A6821404-17A6-4CBE-A029-B96BAC5F8CA3}" srcOrd="0" destOrd="0" parTransId="{19E8B48C-D358-42BE-A8BC-EC6AD1C22C44}" sibTransId="{C3FCADB5-46FD-41AF-9674-E6432BF3238B}"/>
    <dgm:cxn modelId="{8506D2C2-AB7E-455E-A808-B79B780AEAC6}" srcId="{5971FFCA-09B2-416F-8371-A650418D6F96}" destId="{BCF0BE97-05AB-4011-B765-41C54AB86BB0}" srcOrd="1" destOrd="0" parTransId="{1C347172-3E8F-41AE-9D37-7D091DE69AF4}" sibTransId="{92DF0CEA-D19B-4FF7-925C-4FF94B0E2B16}"/>
    <dgm:cxn modelId="{A1743EC7-EDCE-43F2-AF0A-333049F07FE2}" type="presOf" srcId="{646783D4-ACB7-4CC7-BF66-A5B49027ED90}" destId="{F6A050CE-69D3-4037-9E44-9AD4B5F52BB2}" srcOrd="1" destOrd="0" presId="urn:microsoft.com/office/officeart/2005/8/layout/list1"/>
    <dgm:cxn modelId="{59B228C9-2CBA-423C-978A-DBCEC3C8E918}" srcId="{1A75E220-A30B-4EDA-9ACF-1637F5DBCA79}" destId="{5971FFCA-09B2-416F-8371-A650418D6F96}" srcOrd="1" destOrd="0" parTransId="{E754BE91-3630-4E5A-A74D-D332D1CD0D84}" sibTransId="{3EBAF40E-8E50-4B0C-ABED-EF0AB646556B}"/>
    <dgm:cxn modelId="{12D8D8CE-A17F-45B5-8ECA-89D0672A7AF9}" type="presOf" srcId="{1A75E220-A30B-4EDA-9ACF-1637F5DBCA79}" destId="{791FBEFA-D025-414D-A1E7-5951AE617F9B}" srcOrd="0" destOrd="0" presId="urn:microsoft.com/office/officeart/2005/8/layout/list1"/>
    <dgm:cxn modelId="{2391B2D1-8188-4988-9CCF-B8609F506E43}" type="presOf" srcId="{34DC21A9-6138-4CF9-8C48-B6CDFAF79F55}" destId="{F32F583F-6351-4188-BBE3-89F599395CF6}" srcOrd="1" destOrd="0" presId="urn:microsoft.com/office/officeart/2005/8/layout/list1"/>
    <dgm:cxn modelId="{025ABBE4-86CC-4E40-A886-66411C1A3DCA}" srcId="{646783D4-ACB7-4CC7-BF66-A5B49027ED90}" destId="{11DD79AE-4A25-443D-BDF9-953D11C6AF83}" srcOrd="0" destOrd="0" parTransId="{533C962A-775F-466C-A816-F7377CEC4C4A}" sibTransId="{4191B978-F601-4D61-BAD2-E19E2CACA028}"/>
    <dgm:cxn modelId="{BB9985ED-7B8E-49CF-A09B-3247BE90917B}" type="presOf" srcId="{34DC21A9-6138-4CF9-8C48-B6CDFAF79F55}" destId="{8764A7C8-2F39-4428-93D4-B795BC1C2A1E}" srcOrd="0" destOrd="0" presId="urn:microsoft.com/office/officeart/2005/8/layout/list1"/>
    <dgm:cxn modelId="{2684C8FC-7416-4B41-804E-02CC1C07A756}" type="presOf" srcId="{263D4F83-2763-4B82-9F7D-7D0E1CA282CC}" destId="{0C294E3B-2DB2-4669-8D17-4D1EA369914E}" srcOrd="0" destOrd="0" presId="urn:microsoft.com/office/officeart/2005/8/layout/list1"/>
    <dgm:cxn modelId="{8412A811-2E08-45E2-A2BF-0ABF0483E6F3}" type="presParOf" srcId="{791FBEFA-D025-414D-A1E7-5951AE617F9B}" destId="{4C911693-E2CF-4EC4-86D9-0B398708AEEF}" srcOrd="0" destOrd="0" presId="urn:microsoft.com/office/officeart/2005/8/layout/list1"/>
    <dgm:cxn modelId="{CD5A0BC3-9B15-4824-B74B-7A9EB81D3F05}" type="presParOf" srcId="{4C911693-E2CF-4EC4-86D9-0B398708AEEF}" destId="{2B8D0022-A31F-47C4-93C3-FAA3957D1F74}" srcOrd="0" destOrd="0" presId="urn:microsoft.com/office/officeart/2005/8/layout/list1"/>
    <dgm:cxn modelId="{AF1017B8-0D41-44D1-9895-67B472BC3C72}" type="presParOf" srcId="{4C911693-E2CF-4EC4-86D9-0B398708AEEF}" destId="{77607ECB-1637-4213-AB01-376520EA5BFB}" srcOrd="1" destOrd="0" presId="urn:microsoft.com/office/officeart/2005/8/layout/list1"/>
    <dgm:cxn modelId="{335788BE-8894-4005-B0CC-9A20BCA2D7E7}" type="presParOf" srcId="{791FBEFA-D025-414D-A1E7-5951AE617F9B}" destId="{D23E1C67-EC9E-4536-BC25-B4454334E3DE}" srcOrd="1" destOrd="0" presId="urn:microsoft.com/office/officeart/2005/8/layout/list1"/>
    <dgm:cxn modelId="{CF4F461C-43E9-47A9-9885-4E3E1DDD04CB}" type="presParOf" srcId="{791FBEFA-D025-414D-A1E7-5951AE617F9B}" destId="{88798AED-7D94-4546-A17C-039A013E7B99}" srcOrd="2" destOrd="0" presId="urn:microsoft.com/office/officeart/2005/8/layout/list1"/>
    <dgm:cxn modelId="{F6E9DC54-3D54-4FB5-BF42-EE0A8643B1A1}" type="presParOf" srcId="{791FBEFA-D025-414D-A1E7-5951AE617F9B}" destId="{DE5EA0B2-55E9-4366-B375-56ACED3985C8}" srcOrd="3" destOrd="0" presId="urn:microsoft.com/office/officeart/2005/8/layout/list1"/>
    <dgm:cxn modelId="{CA919CDC-AF28-4FE8-8D83-99F4F0B7BD3E}" type="presParOf" srcId="{791FBEFA-D025-414D-A1E7-5951AE617F9B}" destId="{B72FA026-99FD-4EE9-8941-7DE02A720547}" srcOrd="4" destOrd="0" presId="urn:microsoft.com/office/officeart/2005/8/layout/list1"/>
    <dgm:cxn modelId="{5E739F59-7616-423A-B047-FDE1DA2DE76A}" type="presParOf" srcId="{B72FA026-99FD-4EE9-8941-7DE02A720547}" destId="{C36F3F5F-89EE-4E4E-9871-793C54FD12FF}" srcOrd="0" destOrd="0" presId="urn:microsoft.com/office/officeart/2005/8/layout/list1"/>
    <dgm:cxn modelId="{1293177D-ED8B-4956-8EBA-0BCD58D0BF96}" type="presParOf" srcId="{B72FA026-99FD-4EE9-8941-7DE02A720547}" destId="{4E72DD76-EBAE-4B4A-87C5-3CA33738E369}" srcOrd="1" destOrd="0" presId="urn:microsoft.com/office/officeart/2005/8/layout/list1"/>
    <dgm:cxn modelId="{BC177A32-CBAD-4F5D-97D8-EF3BD6C36F0F}" type="presParOf" srcId="{791FBEFA-D025-414D-A1E7-5951AE617F9B}" destId="{7D97FA4B-D47E-48DE-80B4-14B47280A5DB}" srcOrd="5" destOrd="0" presId="urn:microsoft.com/office/officeart/2005/8/layout/list1"/>
    <dgm:cxn modelId="{FF4B30C9-2E86-4AAE-979E-39E74EC77826}" type="presParOf" srcId="{791FBEFA-D025-414D-A1E7-5951AE617F9B}" destId="{0C294E3B-2DB2-4669-8D17-4D1EA369914E}" srcOrd="6" destOrd="0" presId="urn:microsoft.com/office/officeart/2005/8/layout/list1"/>
    <dgm:cxn modelId="{0C08A508-22DD-4C9F-A79D-735FEDC2D22C}" type="presParOf" srcId="{791FBEFA-D025-414D-A1E7-5951AE617F9B}" destId="{1D56B64C-A88C-47AC-A793-24053624B29A}" srcOrd="7" destOrd="0" presId="urn:microsoft.com/office/officeart/2005/8/layout/list1"/>
    <dgm:cxn modelId="{0B50398D-5ED7-490A-A760-866D7B151606}" type="presParOf" srcId="{791FBEFA-D025-414D-A1E7-5951AE617F9B}" destId="{BF2EEA13-A653-4387-B51E-6373DF59169C}" srcOrd="8" destOrd="0" presId="urn:microsoft.com/office/officeart/2005/8/layout/list1"/>
    <dgm:cxn modelId="{646400D8-DDAA-453D-A4AE-2972B564FBFA}" type="presParOf" srcId="{BF2EEA13-A653-4387-B51E-6373DF59169C}" destId="{8764A7C8-2F39-4428-93D4-B795BC1C2A1E}" srcOrd="0" destOrd="0" presId="urn:microsoft.com/office/officeart/2005/8/layout/list1"/>
    <dgm:cxn modelId="{698A1703-AAF7-40A6-9174-9B6139A627D9}" type="presParOf" srcId="{BF2EEA13-A653-4387-B51E-6373DF59169C}" destId="{F32F583F-6351-4188-BBE3-89F599395CF6}" srcOrd="1" destOrd="0" presId="urn:microsoft.com/office/officeart/2005/8/layout/list1"/>
    <dgm:cxn modelId="{D22A9E7B-33BD-4C02-B4FA-FE7337BC19F8}" type="presParOf" srcId="{791FBEFA-D025-414D-A1E7-5951AE617F9B}" destId="{CA4BA4B9-89EC-44E5-B5D1-C515D9BE5990}" srcOrd="9" destOrd="0" presId="urn:microsoft.com/office/officeart/2005/8/layout/list1"/>
    <dgm:cxn modelId="{1D0BA125-CB98-410F-9548-C256561EE0A6}" type="presParOf" srcId="{791FBEFA-D025-414D-A1E7-5951AE617F9B}" destId="{D1A312DB-AA58-4774-B41D-D4475726D5D4}" srcOrd="10" destOrd="0" presId="urn:microsoft.com/office/officeart/2005/8/layout/list1"/>
    <dgm:cxn modelId="{68BFA313-547D-4567-A7EC-CA32C213EBEA}" type="presParOf" srcId="{791FBEFA-D025-414D-A1E7-5951AE617F9B}" destId="{E2B321B3-934E-4488-8F0F-32A46C6F2AC0}" srcOrd="11" destOrd="0" presId="urn:microsoft.com/office/officeart/2005/8/layout/list1"/>
    <dgm:cxn modelId="{6C8F3FE1-5667-4919-A308-E5B9FDF60A4C}" type="presParOf" srcId="{791FBEFA-D025-414D-A1E7-5951AE617F9B}" destId="{9A83635A-B21B-4D5E-9275-C177930FAB06}" srcOrd="12" destOrd="0" presId="urn:microsoft.com/office/officeart/2005/8/layout/list1"/>
    <dgm:cxn modelId="{2761805D-73DE-4FC4-B42F-D69BD860AE05}" type="presParOf" srcId="{9A83635A-B21B-4D5E-9275-C177930FAB06}" destId="{686077FF-35AD-4595-B1A5-6D7622BB01A0}" srcOrd="0" destOrd="0" presId="urn:microsoft.com/office/officeart/2005/8/layout/list1"/>
    <dgm:cxn modelId="{87D9BA93-4420-4503-B330-D57AFDA01C17}" type="presParOf" srcId="{9A83635A-B21B-4D5E-9275-C177930FAB06}" destId="{F6A050CE-69D3-4037-9E44-9AD4B5F52BB2}" srcOrd="1" destOrd="0" presId="urn:microsoft.com/office/officeart/2005/8/layout/list1"/>
    <dgm:cxn modelId="{DFFFBA92-2E69-4127-9570-E43A437CF4EE}" type="presParOf" srcId="{791FBEFA-D025-414D-A1E7-5951AE617F9B}" destId="{D2FC2FC8-F017-46F5-879B-247AC327077A}" srcOrd="13" destOrd="0" presId="urn:microsoft.com/office/officeart/2005/8/layout/list1"/>
    <dgm:cxn modelId="{A8D097CB-8BDA-4143-BED3-342C7F8AEE6B}" type="presParOf" srcId="{791FBEFA-D025-414D-A1E7-5951AE617F9B}" destId="{75E0F87E-0113-4E7A-A97F-D9CCA372D29F}"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798AED-7D94-4546-A17C-039A013E7B99}">
      <dsp:nvSpPr>
        <dsp:cNvPr id="0" name=""/>
        <dsp:cNvSpPr/>
      </dsp:nvSpPr>
      <dsp:spPr>
        <a:xfrm>
          <a:off x="0" y="472416"/>
          <a:ext cx="8894365" cy="8316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1200"/>
            </a:spcAft>
            <a:buChar char="•"/>
          </a:pPr>
          <a:r>
            <a:rPr lang="en-US" sz="1600" kern="1200" dirty="0">
              <a:latin typeface="+mj-lt"/>
            </a:rPr>
            <a:t>Distinguish the work of experts from the work of other individuals or organizations providing information for general use</a:t>
          </a:r>
        </a:p>
      </dsp:txBody>
      <dsp:txXfrm>
        <a:off x="0" y="472416"/>
        <a:ext cx="8894365" cy="831600"/>
      </dsp:txXfrm>
    </dsp:sp>
    <dsp:sp modelId="{77607ECB-1637-4213-AB01-376520EA5BFB}">
      <dsp:nvSpPr>
        <dsp:cNvPr id="0" name=""/>
        <dsp:cNvSpPr/>
      </dsp:nvSpPr>
      <dsp:spPr>
        <a:xfrm>
          <a:off x="444718" y="95615"/>
          <a:ext cx="7502521" cy="55392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dirty="0">
              <a:latin typeface="+mj-lt"/>
            </a:rPr>
            <a:t>Definitions Introduced for “Expert” and “Expertise”</a:t>
          </a:r>
        </a:p>
      </dsp:txBody>
      <dsp:txXfrm>
        <a:off x="471758" y="122655"/>
        <a:ext cx="7448441" cy="499841"/>
      </dsp:txXfrm>
    </dsp:sp>
    <dsp:sp modelId="{0C294E3B-2DB2-4669-8D17-4D1EA369914E}">
      <dsp:nvSpPr>
        <dsp:cNvPr id="0" name=""/>
        <dsp:cNvSpPr/>
      </dsp:nvSpPr>
      <dsp:spPr>
        <a:xfrm>
          <a:off x="0" y="1739238"/>
          <a:ext cx="8894365" cy="9261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rtl="0">
            <a:lnSpc>
              <a:spcPct val="100000"/>
            </a:lnSpc>
            <a:spcBef>
              <a:spcPct val="0"/>
            </a:spcBef>
            <a:spcAft>
              <a:spcPts val="600"/>
            </a:spcAft>
            <a:buChar char="•"/>
          </a:pPr>
          <a:r>
            <a:rPr lang="en-US" sz="1600" kern="1200" dirty="0">
              <a:solidFill>
                <a:schemeClr val="tx1"/>
              </a:solidFill>
              <a:latin typeface="+mj-lt"/>
            </a:rPr>
            <a:t>Focused on the expert’s competence, capability and objectivity (CCO)</a:t>
          </a:r>
        </a:p>
        <a:p>
          <a:pPr marL="347472" lvl="1" indent="-347472" algn="just" defTabSz="711200">
            <a:lnSpc>
              <a:spcPct val="100000"/>
            </a:lnSpc>
            <a:spcBef>
              <a:spcPct val="0"/>
            </a:spcBef>
            <a:spcAft>
              <a:spcPts val="600"/>
            </a:spcAft>
            <a:buChar char="•"/>
          </a:pPr>
          <a:r>
            <a:rPr lang="en-US" sz="1600" kern="1200" dirty="0">
              <a:solidFill>
                <a:schemeClr val="tx1"/>
              </a:solidFill>
              <a:latin typeface="+mj-lt"/>
            </a:rPr>
            <a:t>Work of an expert cannot be used if it does not meet CCO thresholds</a:t>
          </a:r>
        </a:p>
      </dsp:txBody>
      <dsp:txXfrm>
        <a:off x="0" y="1739238"/>
        <a:ext cx="8894365" cy="926100"/>
      </dsp:txXfrm>
    </dsp:sp>
    <dsp:sp modelId="{4E72DD76-EBAE-4B4A-87C5-3CA33738E369}">
      <dsp:nvSpPr>
        <dsp:cNvPr id="0" name=""/>
        <dsp:cNvSpPr/>
      </dsp:nvSpPr>
      <dsp:spPr>
        <a:xfrm>
          <a:off x="444718" y="1368816"/>
          <a:ext cx="7502521" cy="55392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dirty="0">
              <a:latin typeface="+mj-lt"/>
            </a:rPr>
            <a:t>Evaluating Whether to Use the Work of An Expert</a:t>
          </a:r>
        </a:p>
      </dsp:txBody>
      <dsp:txXfrm>
        <a:off x="471758" y="1395856"/>
        <a:ext cx="7448441" cy="499841"/>
      </dsp:txXfrm>
    </dsp:sp>
    <dsp:sp modelId="{D1A312DB-AA58-4774-B41D-D4475726D5D4}">
      <dsp:nvSpPr>
        <dsp:cNvPr id="0" name=""/>
        <dsp:cNvSpPr/>
      </dsp:nvSpPr>
      <dsp:spPr>
        <a:xfrm>
          <a:off x="0" y="3205309"/>
          <a:ext cx="8894365" cy="8316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600"/>
            </a:spcAft>
            <a:buChar char="•"/>
          </a:pPr>
          <a:r>
            <a:rPr lang="en-US" sz="1600" kern="1200" dirty="0">
              <a:solidFill>
                <a:schemeClr val="tx1"/>
              </a:solidFill>
              <a:latin typeface="+mj-lt"/>
            </a:rPr>
            <a:t>Additional objectivity requirements to evaluate interests and relationships based on Parts 4A/4B independence attributes</a:t>
          </a:r>
        </a:p>
      </dsp:txBody>
      <dsp:txXfrm>
        <a:off x="0" y="3205309"/>
        <a:ext cx="8894365" cy="831600"/>
      </dsp:txXfrm>
    </dsp:sp>
    <dsp:sp modelId="{F32F583F-6351-4188-BBE3-89F599395CF6}">
      <dsp:nvSpPr>
        <dsp:cNvPr id="0" name=""/>
        <dsp:cNvSpPr/>
      </dsp:nvSpPr>
      <dsp:spPr>
        <a:xfrm>
          <a:off x="444718" y="2736518"/>
          <a:ext cx="7497042" cy="64591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347472" lvl="0" indent="-347472" algn="just" defTabSz="977900">
            <a:lnSpc>
              <a:spcPct val="100000"/>
            </a:lnSpc>
            <a:spcBef>
              <a:spcPct val="0"/>
            </a:spcBef>
            <a:spcAft>
              <a:spcPts val="600"/>
            </a:spcAft>
            <a:buNone/>
          </a:pPr>
          <a:r>
            <a:rPr lang="en-US" sz="2200" kern="1200" dirty="0">
              <a:solidFill>
                <a:schemeClr val="bg1"/>
              </a:solidFill>
              <a:latin typeface="+mj-lt"/>
            </a:rPr>
            <a:t>External Experts in Audit or Assurance Engagements</a:t>
          </a:r>
        </a:p>
      </dsp:txBody>
      <dsp:txXfrm>
        <a:off x="476249" y="2768049"/>
        <a:ext cx="7433980" cy="582848"/>
      </dsp:txXfrm>
    </dsp:sp>
    <dsp:sp modelId="{75E0F87E-0113-4E7A-A97F-D9CCA372D29F}">
      <dsp:nvSpPr>
        <dsp:cNvPr id="0" name=""/>
        <dsp:cNvSpPr/>
      </dsp:nvSpPr>
      <dsp:spPr>
        <a:xfrm>
          <a:off x="0" y="4478510"/>
          <a:ext cx="8894365" cy="8505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600"/>
            </a:spcAft>
            <a:buClrTx/>
            <a:buSzTx/>
            <a:buFont typeface="Arial" panose="020B0604020202020204" pitchFamily="34" charset="0"/>
            <a:buChar char="•"/>
          </a:pPr>
          <a:r>
            <a:rPr kumimoji="0" lang="en-US" sz="1600" b="0" i="0" u="none" strike="noStrike" kern="1200" cap="none" spc="0" normalizeH="0" baseline="0" noProof="0" dirty="0">
              <a:ln>
                <a:noFill/>
              </a:ln>
              <a:solidFill>
                <a:srgbClr val="4A4A4A"/>
              </a:solidFill>
              <a:effectLst/>
              <a:uLnTx/>
              <a:uFillTx/>
              <a:latin typeface="Arial" panose="020B0604020202020204"/>
              <a:ea typeface="+mn-ea"/>
              <a:cs typeface="+mn-cs"/>
            </a:rPr>
            <a:t>Provisions to guide identifying, evaluating and addressing potential threats to compliance with the fundamental principles</a:t>
          </a:r>
          <a:endParaRPr lang="en-US" sz="1600" kern="1200" dirty="0"/>
        </a:p>
      </dsp:txBody>
      <dsp:txXfrm>
        <a:off x="0" y="4478510"/>
        <a:ext cx="8894365" cy="850500"/>
      </dsp:txXfrm>
    </dsp:sp>
    <dsp:sp modelId="{F6A050CE-69D3-4037-9E44-9AD4B5F52BB2}">
      <dsp:nvSpPr>
        <dsp:cNvPr id="0" name=""/>
        <dsp:cNvSpPr/>
      </dsp:nvSpPr>
      <dsp:spPr>
        <a:xfrm>
          <a:off x="444718" y="4101709"/>
          <a:ext cx="7502521" cy="553921"/>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dirty="0">
              <a:latin typeface="+mj-lt"/>
            </a:rPr>
            <a:t>Potential Threats When Using the Work of an Expert</a:t>
          </a:r>
        </a:p>
      </dsp:txBody>
      <dsp:txXfrm>
        <a:off x="471758" y="4128749"/>
        <a:ext cx="7448441" cy="499841"/>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8/31/2023</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a:p>
        </p:txBody>
      </p:sp>
    </p:spTree>
    <p:extLst>
      <p:ext uri="{BB962C8B-B14F-4D97-AF65-F5344CB8AC3E}">
        <p14:creationId xmlns:p14="http://schemas.microsoft.com/office/powerpoint/2010/main" val="552484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a:p>
        </p:txBody>
      </p:sp>
    </p:spTree>
    <p:extLst>
      <p:ext uri="{BB962C8B-B14F-4D97-AF65-F5344CB8AC3E}">
        <p14:creationId xmlns:p14="http://schemas.microsoft.com/office/powerpoint/2010/main" val="645255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1114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2289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6546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38636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50123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9830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2813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a:p>
        </p:txBody>
      </p:sp>
    </p:spTree>
    <p:extLst>
      <p:ext uri="{BB962C8B-B14F-4D97-AF65-F5344CB8AC3E}">
        <p14:creationId xmlns:p14="http://schemas.microsoft.com/office/powerpoint/2010/main" val="3759993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7014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14722075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a:p>
        </p:txBody>
      </p:sp>
    </p:spTree>
    <p:extLst>
      <p:ext uri="{BB962C8B-B14F-4D97-AF65-F5344CB8AC3E}">
        <p14:creationId xmlns:p14="http://schemas.microsoft.com/office/powerpoint/2010/main" val="22191033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4049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7108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a:p>
        </p:txBody>
      </p:sp>
    </p:spTree>
    <p:extLst>
      <p:ext uri="{BB962C8B-B14F-4D97-AF65-F5344CB8AC3E}">
        <p14:creationId xmlns:p14="http://schemas.microsoft.com/office/powerpoint/2010/main" val="4039603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a:p>
        </p:txBody>
      </p:sp>
    </p:spTree>
    <p:extLst>
      <p:ext uri="{BB962C8B-B14F-4D97-AF65-F5344CB8AC3E}">
        <p14:creationId xmlns:p14="http://schemas.microsoft.com/office/powerpoint/2010/main" val="142201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a:p>
        </p:txBody>
      </p:sp>
    </p:spTree>
    <p:extLst>
      <p:ext uri="{BB962C8B-B14F-4D97-AF65-F5344CB8AC3E}">
        <p14:creationId xmlns:p14="http://schemas.microsoft.com/office/powerpoint/2010/main" val="1638062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8483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8703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26987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4.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11.jpe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11.jpe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5.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6.xml"/><Relationship Id="rId4" Type="http://schemas.openxmlformats.org/officeDocument/2006/relationships/image" Target="../media/image11.jpe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6.xml"/><Relationship Id="rId4" Type="http://schemas.openxmlformats.org/officeDocument/2006/relationships/image" Target="../media/image11.jpe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96581695"/>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954196-F31D-45EB-B7D5-C577E694823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32348474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9611CC3-EE33-4836-98FC-C943869CC89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82D11A3-E810-D24B-AE52-D1291F84FA3D}"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25550926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05AE2DC-49E4-40DE-9BBC-58011559897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36927041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855084-B8E4-4D6C-83C3-5EC201A337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56629165"/>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2">
                    <a:extLst>
                      <a:ext uri="{A12FA001-AC4F-418D-AE19-62706E023703}">
                        <ahyp:hlinkClr xmlns:ahyp="http://schemas.microsoft.com/office/drawing/2018/hyperlinkcolor" val="tx"/>
                      </a:ext>
                    </a:extLst>
                  </a:hlinkClick>
                </a:rPr>
                <a:t>@Ethics_Board</a:t>
              </a:r>
              <a:r>
                <a:rPr kumimoji="0" lang="en-CA" sz="16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3">
                    <a:extLst>
                      <a:ext uri="{A12FA001-AC4F-418D-AE19-62706E023703}">
                        <ahyp:hlinkClr xmlns:ahyp="http://schemas.microsoft.com/office/drawing/2018/hyperlinkcolor" val="tx"/>
                      </a:ext>
                    </a:extLst>
                  </a:hlinkClick>
                </a:rPr>
                <a:t>@IESBA</a:t>
              </a: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4">
                    <a:extLst>
                      <a:ext uri="{A12FA001-AC4F-418D-AE19-62706E023703}">
                        <ahyp:hlinkClr xmlns:ahyp="http://schemas.microsoft.com/office/drawing/2018/hyperlinkcolor" val="tx"/>
                      </a:ext>
                    </a:extLst>
                  </a:hlinkClick>
                </a:rPr>
                <a:t>@IESBA</a:t>
              </a:r>
              <a:endParaRPr kumimoji="0" lang="en-CA" sz="16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400" b="1" i="1" u="none" strike="noStrike" kern="1200" cap="none" spc="0" normalizeH="0" baseline="0" noProof="0">
                <a:ln>
                  <a:noFill/>
                </a:ln>
                <a:solidFill>
                  <a:srgbClr val="494949"/>
                </a:solidFill>
                <a:effectLst/>
                <a:uLnTx/>
                <a:uFillTx/>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708585408"/>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384084329"/>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1041522039"/>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6580AB-5C3C-4B4F-8E2A-8B7A0A8CE695}"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1702116748"/>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EF15E-EA83-4EB7-A34C-7777C103DE1F}"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93E06-DBA1-4551-8022-156FBAD2D92B}"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644179965"/>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603395880"/>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77060766"/>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74827031"/>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16194814"/>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39369227"/>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3798628661"/>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3728052830"/>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639268355"/>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21002961"/>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973788581"/>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930884865"/>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8/31/2023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690526817"/>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96139539"/>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160229273"/>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04439801"/>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690498065"/>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031524781"/>
      </p:ext>
    </p:extLst>
  </p:cSld>
  <p:clrMapOvr>
    <a:masterClrMapping/>
  </p:clrMapOvr>
  <p:hf hdr="0" ftr="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13069877"/>
      </p:ext>
    </p:extLst>
  </p:cSld>
  <p:clrMapOvr>
    <a:masterClrMapping/>
  </p:clrMapOvr>
  <p:hf hdr="0" ftr="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470105535"/>
      </p:ext>
    </p:extLst>
  </p:cSld>
  <p:clrMapOvr>
    <a:masterClrMapping/>
  </p:clrMapOvr>
  <p:hf hdr="0" ftr="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74093346"/>
      </p:ext>
    </p:extLst>
  </p:cSld>
  <p:clrMapOvr>
    <a:masterClrMapping/>
  </p:clrMapOvr>
  <p:hf hdr="0" ftr="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863444348"/>
      </p:ext>
    </p:extLst>
  </p:cSld>
  <p:clrMapOvr>
    <a:masterClrMapping/>
  </p:clrMapOvr>
  <p:hf hdr="0" ftr="0"/>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2805900549"/>
      </p:ext>
    </p:extLst>
  </p:cSld>
  <p:clrMapOvr>
    <a:masterClrMapping/>
  </p:clrMapOvr>
  <p:hf hdr="0" ftr="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87729503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622818778"/>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707262541"/>
      </p:ext>
    </p:extLst>
  </p:cSld>
  <p:clrMapOvr>
    <a:masterClrMapping/>
  </p:clrMapOvr>
  <p:hf hdr="0" ftr="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80938862"/>
      </p:ext>
    </p:extLst>
  </p:cSld>
  <p:clrMapOvr>
    <a:masterClrMapping/>
  </p:clrMapOvr>
  <p:hf hdr="0" ftr="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40247003"/>
      </p:ext>
    </p:extLst>
  </p:cSld>
  <p:clrMapOvr>
    <a:masterClrMapping/>
  </p:clrMapOvr>
  <p:hf hdr="0" ftr="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8/31/2023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550861740"/>
      </p:ext>
    </p:extLst>
  </p:cSld>
  <p:clrMapOvr>
    <a:masterClrMapping/>
  </p:clrMapOvr>
  <p:hf hdr="0" ftr="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379831113"/>
      </p:ext>
    </p:extLst>
  </p:cSld>
  <p:clrMapOvr>
    <a:masterClrMapping/>
  </p:clrMapOvr>
  <p:hf hdr="0" ftr="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721907258"/>
      </p:ext>
    </p:extLst>
  </p:cSld>
  <p:clrMapOvr>
    <a:masterClrMapping/>
  </p:clrMapOvr>
  <p:hf hdr="0" ftr="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163330895"/>
      </p:ext>
    </p:extLst>
  </p:cSld>
  <p:clrMapOvr>
    <a:masterClrMapping/>
  </p:clrMapOvr>
  <p:hf hdr="0" ftr="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7107939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918431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202902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4AEA1E0-879C-46F0-A4B9-F041627F04B1}" type="datetime1">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641497491"/>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1942145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8843760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32401309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039154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4308228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7537601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6401746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8/31/2023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48397736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7942127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24999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F8A7925-E8F3-4245-A7FC-B4EDAA10020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639675610"/>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8618426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4302702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3515871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7196818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168365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dirty="0"/>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200285478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25706531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5086793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94746589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744170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9CBD358-545A-467C-8A0D-5FDC2C0D04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rPr>
              <a:t> Page </a:t>
            </a: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125203789"/>
      </p:ext>
    </p:extLst>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9504814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8/31/2023</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35087307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93932067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dirty="0"/>
              <a:t>05-24-2021</a:t>
            </a:r>
            <a:endParaRPr lang="en-US" dirty="0"/>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0880126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9226142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404040"/>
        </a:solidFill>
        <a:effectLst/>
      </p:bgPr>
    </p:bg>
    <p:spTree>
      <p:nvGrpSpPr>
        <p:cNvPr id="1" name=""/>
        <p:cNvGrpSpPr/>
        <p:nvPr/>
      </p:nvGrpSpPr>
      <p:grpSpPr>
        <a:xfrm>
          <a:off x="0" y="0"/>
          <a:ext cx="0" cy="0"/>
          <a:chOff x="0" y="0"/>
          <a:chExt cx="0" cy="0"/>
        </a:xfrm>
      </p:grpSpPr>
      <p:grpSp>
        <p:nvGrpSpPr>
          <p:cNvPr id="74" name="Group 73">
            <a:extLst>
              <a:ext uri="{FF2B5EF4-FFF2-40B4-BE49-F238E27FC236}">
                <a16:creationId xmlns:a16="http://schemas.microsoft.com/office/drawing/2014/main" id="{B9A0CF91-2F3B-40C7-8AB8-A01998346BF2}"/>
              </a:ext>
            </a:extLst>
          </p:cNvPr>
          <p:cNvGrpSpPr/>
          <p:nvPr userDrawn="1"/>
        </p:nvGrpSpPr>
        <p:grpSpPr>
          <a:xfrm>
            <a:off x="345440" y="3227204"/>
            <a:ext cx="11541760" cy="1221033"/>
            <a:chOff x="345440" y="3227204"/>
            <a:chExt cx="11541760" cy="1221033"/>
          </a:xfrm>
          <a:solidFill>
            <a:srgbClr val="404040"/>
          </a:solidFill>
        </p:grpSpPr>
        <p:cxnSp>
          <p:nvCxnSpPr>
            <p:cNvPr id="8" name="Straight Connector 7">
              <a:extLst>
                <a:ext uri="{FF2B5EF4-FFF2-40B4-BE49-F238E27FC236}">
                  <a16:creationId xmlns:a16="http://schemas.microsoft.com/office/drawing/2014/main" id="{773EC5C4-1F47-442F-9D5A-B34278E46838}"/>
                </a:ext>
              </a:extLst>
            </p:cNvPr>
            <p:cNvCxnSpPr>
              <a:cxnSpLocks/>
            </p:cNvCxnSpPr>
            <p:nvPr userDrawn="1"/>
          </p:nvCxnSpPr>
          <p:spPr>
            <a:xfrm>
              <a:off x="345440" y="3848801"/>
              <a:ext cx="11541760" cy="0"/>
            </a:xfrm>
            <a:prstGeom prst="line">
              <a:avLst/>
            </a:prstGeom>
            <a:grpFill/>
            <a:ln w="177800" cap="rnd">
              <a:solidFill>
                <a:schemeClr val="tx1">
                  <a:lumMod val="65000"/>
                  <a:lumOff val="35000"/>
                </a:schemeClr>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AD0888A5-07F2-4FCF-8971-919AF42D5352}"/>
                </a:ext>
              </a:extLst>
            </p:cNvPr>
            <p:cNvGrpSpPr/>
            <p:nvPr userDrawn="1"/>
          </p:nvGrpSpPr>
          <p:grpSpPr>
            <a:xfrm>
              <a:off x="975360" y="3249361"/>
              <a:ext cx="1198873" cy="1198876"/>
              <a:chOff x="975360" y="2700721"/>
              <a:chExt cx="1198873" cy="1198876"/>
            </a:xfrm>
            <a:grpFill/>
            <a:effectLst>
              <a:outerShdw blurRad="50800" dist="38100" dir="8100000" algn="tr" rotWithShape="0">
                <a:prstClr val="black">
                  <a:alpha val="40000"/>
                </a:prstClr>
              </a:outerShdw>
            </a:effectLst>
          </p:grpSpPr>
          <p:sp>
            <p:nvSpPr>
              <p:cNvPr id="11" name="Oval 10">
                <a:extLst>
                  <a:ext uri="{FF2B5EF4-FFF2-40B4-BE49-F238E27FC236}">
                    <a16:creationId xmlns:a16="http://schemas.microsoft.com/office/drawing/2014/main" id="{F4E8BDE3-4E10-4D56-84BA-7E03385799CB}"/>
                  </a:ext>
                </a:extLst>
              </p:cNvPr>
              <p:cNvSpPr/>
              <p:nvPr userDrawn="1"/>
            </p:nvSpPr>
            <p:spPr>
              <a:xfrm>
                <a:off x="975360" y="2700724"/>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ircle: Hollow 15">
                <a:extLst>
                  <a:ext uri="{FF2B5EF4-FFF2-40B4-BE49-F238E27FC236}">
                    <a16:creationId xmlns:a16="http://schemas.microsoft.com/office/drawing/2014/main" id="{F5EF6C12-ED46-4CB9-82B8-B9991382C462}"/>
                  </a:ext>
                </a:extLst>
              </p:cNvPr>
              <p:cNvSpPr/>
              <p:nvPr userDrawn="1"/>
            </p:nvSpPr>
            <p:spPr>
              <a:xfrm>
                <a:off x="975360" y="2700721"/>
                <a:ext cx="1198873" cy="1198873"/>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2" name="Group 41">
              <a:extLst>
                <a:ext uri="{FF2B5EF4-FFF2-40B4-BE49-F238E27FC236}">
                  <a16:creationId xmlns:a16="http://schemas.microsoft.com/office/drawing/2014/main" id="{77768214-9A9D-41A1-9221-4E7DCB69CD98}"/>
                </a:ext>
              </a:extLst>
            </p:cNvPr>
            <p:cNvGrpSpPr/>
            <p:nvPr userDrawn="1"/>
          </p:nvGrpSpPr>
          <p:grpSpPr>
            <a:xfrm>
              <a:off x="3220718" y="3227208"/>
              <a:ext cx="1198877" cy="1198874"/>
              <a:chOff x="3220718" y="2678568"/>
              <a:chExt cx="1198877" cy="1198874"/>
            </a:xfrm>
            <a:grpFill/>
            <a:effectLst>
              <a:outerShdw blurRad="50800" dist="38100" dir="8100000" algn="tr" rotWithShape="0">
                <a:prstClr val="black">
                  <a:alpha val="40000"/>
                </a:prstClr>
              </a:outerShdw>
            </a:effectLst>
          </p:grpSpPr>
          <p:sp>
            <p:nvSpPr>
              <p:cNvPr id="12" name="Oval 11">
                <a:extLst>
                  <a:ext uri="{FF2B5EF4-FFF2-40B4-BE49-F238E27FC236}">
                    <a16:creationId xmlns:a16="http://schemas.microsoft.com/office/drawing/2014/main" id="{DE241B73-D0FF-4F54-8CB5-8A8DE0435F7A}"/>
                  </a:ext>
                </a:extLst>
              </p:cNvPr>
              <p:cNvSpPr/>
              <p:nvPr userDrawn="1"/>
            </p:nvSpPr>
            <p:spPr>
              <a:xfrm>
                <a:off x="3220718" y="2678568"/>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ircle: Hollow 16">
                <a:extLst>
                  <a:ext uri="{FF2B5EF4-FFF2-40B4-BE49-F238E27FC236}">
                    <a16:creationId xmlns:a16="http://schemas.microsoft.com/office/drawing/2014/main" id="{43FC3FE9-3BB8-4E25-8643-4B9FE540F540}"/>
                  </a:ext>
                </a:extLst>
              </p:cNvPr>
              <p:cNvSpPr/>
              <p:nvPr userDrawn="1"/>
            </p:nvSpPr>
            <p:spPr>
              <a:xfrm>
                <a:off x="3220721" y="2678568"/>
                <a:ext cx="1198874" cy="1198874"/>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3" name="Group 42">
              <a:extLst>
                <a:ext uri="{FF2B5EF4-FFF2-40B4-BE49-F238E27FC236}">
                  <a16:creationId xmlns:a16="http://schemas.microsoft.com/office/drawing/2014/main" id="{7DBADE76-D1FD-4716-BC11-B0597BDA827B}"/>
                </a:ext>
              </a:extLst>
            </p:cNvPr>
            <p:cNvGrpSpPr/>
            <p:nvPr userDrawn="1"/>
          </p:nvGrpSpPr>
          <p:grpSpPr>
            <a:xfrm>
              <a:off x="5466080" y="3249360"/>
              <a:ext cx="1198873" cy="1198876"/>
              <a:chOff x="5466080" y="2700720"/>
              <a:chExt cx="1198873" cy="1198876"/>
            </a:xfrm>
            <a:grpFill/>
            <a:effectLst>
              <a:outerShdw blurRad="50800" dist="38100" dir="8100000" algn="tr" rotWithShape="0">
                <a:prstClr val="black">
                  <a:alpha val="40000"/>
                </a:prstClr>
              </a:outerShdw>
            </a:effectLst>
          </p:grpSpPr>
          <p:sp>
            <p:nvSpPr>
              <p:cNvPr id="13" name="Oval 12">
                <a:extLst>
                  <a:ext uri="{FF2B5EF4-FFF2-40B4-BE49-F238E27FC236}">
                    <a16:creationId xmlns:a16="http://schemas.microsoft.com/office/drawing/2014/main" id="{00324D9D-D041-4429-9B95-C40E7FD87798}"/>
                  </a:ext>
                </a:extLst>
              </p:cNvPr>
              <p:cNvSpPr/>
              <p:nvPr userDrawn="1"/>
            </p:nvSpPr>
            <p:spPr>
              <a:xfrm>
                <a:off x="5466080" y="2700723"/>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ircle: Hollow 17">
                <a:extLst>
                  <a:ext uri="{FF2B5EF4-FFF2-40B4-BE49-F238E27FC236}">
                    <a16:creationId xmlns:a16="http://schemas.microsoft.com/office/drawing/2014/main" id="{1DDD0C37-64DC-4390-A307-EAD4C3085251}"/>
                  </a:ext>
                </a:extLst>
              </p:cNvPr>
              <p:cNvSpPr/>
              <p:nvPr userDrawn="1"/>
            </p:nvSpPr>
            <p:spPr>
              <a:xfrm>
                <a:off x="5466080" y="2700720"/>
                <a:ext cx="1198873" cy="1198873"/>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4" name="Group 43">
              <a:extLst>
                <a:ext uri="{FF2B5EF4-FFF2-40B4-BE49-F238E27FC236}">
                  <a16:creationId xmlns:a16="http://schemas.microsoft.com/office/drawing/2014/main" id="{7F066A8B-005D-4E24-BDDB-83EB1B8A97AB}"/>
                </a:ext>
              </a:extLst>
            </p:cNvPr>
            <p:cNvGrpSpPr/>
            <p:nvPr userDrawn="1"/>
          </p:nvGrpSpPr>
          <p:grpSpPr>
            <a:xfrm>
              <a:off x="7711438" y="3227204"/>
              <a:ext cx="1198877" cy="1198877"/>
              <a:chOff x="7711438" y="2678564"/>
              <a:chExt cx="1198877" cy="1198877"/>
            </a:xfrm>
            <a:grpFill/>
            <a:effectLst>
              <a:outerShdw blurRad="50800" dist="38100" dir="8100000" algn="tr" rotWithShape="0">
                <a:prstClr val="black">
                  <a:alpha val="40000"/>
                </a:prstClr>
              </a:outerShdw>
            </a:effectLst>
          </p:grpSpPr>
          <p:sp>
            <p:nvSpPr>
              <p:cNvPr id="14" name="Oval 13">
                <a:extLst>
                  <a:ext uri="{FF2B5EF4-FFF2-40B4-BE49-F238E27FC236}">
                    <a16:creationId xmlns:a16="http://schemas.microsoft.com/office/drawing/2014/main" id="{60751DBE-F4B9-49A6-92B0-477617634283}"/>
                  </a:ext>
                </a:extLst>
              </p:cNvPr>
              <p:cNvSpPr/>
              <p:nvPr userDrawn="1"/>
            </p:nvSpPr>
            <p:spPr>
              <a:xfrm>
                <a:off x="7711440" y="2678568"/>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ircle: Hollow 18">
                <a:extLst>
                  <a:ext uri="{FF2B5EF4-FFF2-40B4-BE49-F238E27FC236}">
                    <a16:creationId xmlns:a16="http://schemas.microsoft.com/office/drawing/2014/main" id="{5BA1BDFF-D187-4F3E-8E69-2292F809ED2B}"/>
                  </a:ext>
                </a:extLst>
              </p:cNvPr>
              <p:cNvSpPr/>
              <p:nvPr userDrawn="1"/>
            </p:nvSpPr>
            <p:spPr>
              <a:xfrm>
                <a:off x="7711438" y="2678564"/>
                <a:ext cx="1198877" cy="1198877"/>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5" name="Group 44">
              <a:extLst>
                <a:ext uri="{FF2B5EF4-FFF2-40B4-BE49-F238E27FC236}">
                  <a16:creationId xmlns:a16="http://schemas.microsoft.com/office/drawing/2014/main" id="{5C92BF73-A0CF-44E2-8ED7-366C39070A18}"/>
                </a:ext>
              </a:extLst>
            </p:cNvPr>
            <p:cNvGrpSpPr/>
            <p:nvPr userDrawn="1"/>
          </p:nvGrpSpPr>
          <p:grpSpPr>
            <a:xfrm>
              <a:off x="9956796" y="3249358"/>
              <a:ext cx="1198877" cy="1198877"/>
              <a:chOff x="9956796" y="2700718"/>
              <a:chExt cx="1198877" cy="1198877"/>
            </a:xfrm>
            <a:grpFill/>
            <a:effectLst>
              <a:outerShdw blurRad="50800" dist="38100" dir="8100000" algn="tr" rotWithShape="0">
                <a:prstClr val="black">
                  <a:alpha val="40000"/>
                </a:prstClr>
              </a:outerShdw>
            </a:effectLst>
          </p:grpSpPr>
          <p:sp>
            <p:nvSpPr>
              <p:cNvPr id="15" name="Oval 14">
                <a:extLst>
                  <a:ext uri="{FF2B5EF4-FFF2-40B4-BE49-F238E27FC236}">
                    <a16:creationId xmlns:a16="http://schemas.microsoft.com/office/drawing/2014/main" id="{06B91428-2BB1-4A9D-B661-7C96679DB024}"/>
                  </a:ext>
                </a:extLst>
              </p:cNvPr>
              <p:cNvSpPr/>
              <p:nvPr userDrawn="1"/>
            </p:nvSpPr>
            <p:spPr>
              <a:xfrm>
                <a:off x="9956800" y="2700722"/>
                <a:ext cx="1198873" cy="11988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ircle: Hollow 19">
                <a:extLst>
                  <a:ext uri="{FF2B5EF4-FFF2-40B4-BE49-F238E27FC236}">
                    <a16:creationId xmlns:a16="http://schemas.microsoft.com/office/drawing/2014/main" id="{B5BC5108-ED06-4FAB-BB93-93062E7A6D49}"/>
                  </a:ext>
                </a:extLst>
              </p:cNvPr>
              <p:cNvSpPr/>
              <p:nvPr userDrawn="1"/>
            </p:nvSpPr>
            <p:spPr>
              <a:xfrm>
                <a:off x="9956796" y="2700718"/>
                <a:ext cx="1198873" cy="1198873"/>
              </a:xfrm>
              <a:prstGeom prst="donut">
                <a:avLst>
                  <a:gd name="adj" fmla="val 153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grpSp>
        <p:nvGrpSpPr>
          <p:cNvPr id="25" name="Group 24">
            <a:extLst>
              <a:ext uri="{FF2B5EF4-FFF2-40B4-BE49-F238E27FC236}">
                <a16:creationId xmlns:a16="http://schemas.microsoft.com/office/drawing/2014/main" id="{487E8E15-D7B1-412B-AD6D-32B85B1FDBCD}"/>
              </a:ext>
            </a:extLst>
          </p:cNvPr>
          <p:cNvGrpSpPr/>
          <p:nvPr userDrawn="1"/>
        </p:nvGrpSpPr>
        <p:grpSpPr>
          <a:xfrm>
            <a:off x="403854" y="4617706"/>
            <a:ext cx="2341884" cy="1537384"/>
            <a:chOff x="403854" y="4069066"/>
            <a:chExt cx="2341884" cy="1537384"/>
          </a:xfrm>
          <a:effectLst>
            <a:outerShdw blurRad="50800" dist="38100" dir="8100000" algn="tr" rotWithShape="0">
              <a:prstClr val="black">
                <a:alpha val="40000"/>
              </a:prstClr>
            </a:outerShdw>
          </a:effectLst>
        </p:grpSpPr>
        <p:sp>
          <p:nvSpPr>
            <p:cNvPr id="24" name="Diamond 23">
              <a:extLst>
                <a:ext uri="{FF2B5EF4-FFF2-40B4-BE49-F238E27FC236}">
                  <a16:creationId xmlns:a16="http://schemas.microsoft.com/office/drawing/2014/main" id="{BA8E296D-FABC-4041-8179-D5E07C0B6210}"/>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18A9B19D-6EB3-4467-AF42-95D984C5D788}"/>
                </a:ext>
              </a:extLst>
            </p:cNvPr>
            <p:cNvGrpSpPr/>
            <p:nvPr userDrawn="1"/>
          </p:nvGrpSpPr>
          <p:grpSpPr>
            <a:xfrm>
              <a:off x="403854" y="4331800"/>
              <a:ext cx="2341884" cy="1274650"/>
              <a:chOff x="403854" y="4331800"/>
              <a:chExt cx="2341884" cy="1274650"/>
            </a:xfrm>
          </p:grpSpPr>
          <p:sp>
            <p:nvSpPr>
              <p:cNvPr id="21" name="Rectangle: Rounded Corners 20">
                <a:extLst>
                  <a:ext uri="{FF2B5EF4-FFF2-40B4-BE49-F238E27FC236}">
                    <a16:creationId xmlns:a16="http://schemas.microsoft.com/office/drawing/2014/main" id="{9BF44FD4-7FD7-40F2-98C8-E788E2B4D9A5}"/>
                  </a:ext>
                </a:extLst>
              </p:cNvPr>
              <p:cNvSpPr/>
              <p:nvPr userDrawn="1"/>
            </p:nvSpPr>
            <p:spPr>
              <a:xfrm>
                <a:off x="403854" y="4336472"/>
                <a:ext cx="2341884" cy="1269978"/>
              </a:xfrm>
              <a:prstGeom prst="roundRect">
                <a:avLst>
                  <a:gd name="adj" fmla="val 102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90E08B57-ED76-43AF-B67C-BCA6FD9A2059}"/>
                  </a:ext>
                </a:extLst>
              </p:cNvPr>
              <p:cNvSpPr/>
              <p:nvPr userDrawn="1"/>
            </p:nvSpPr>
            <p:spPr>
              <a:xfrm>
                <a:off x="403854" y="4331800"/>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1" name="Group 30">
            <a:extLst>
              <a:ext uri="{FF2B5EF4-FFF2-40B4-BE49-F238E27FC236}">
                <a16:creationId xmlns:a16="http://schemas.microsoft.com/office/drawing/2014/main" id="{CFFC21A9-96FB-4FF8-AEB8-48E0A946427A}"/>
              </a:ext>
            </a:extLst>
          </p:cNvPr>
          <p:cNvGrpSpPr/>
          <p:nvPr userDrawn="1"/>
        </p:nvGrpSpPr>
        <p:grpSpPr>
          <a:xfrm>
            <a:off x="4945374" y="4617706"/>
            <a:ext cx="2341884" cy="1537384"/>
            <a:chOff x="403854" y="4069066"/>
            <a:chExt cx="2341884" cy="1537384"/>
          </a:xfrm>
          <a:effectLst>
            <a:outerShdw blurRad="50800" dist="38100" dir="8100000" algn="tr" rotWithShape="0">
              <a:prstClr val="black">
                <a:alpha val="40000"/>
              </a:prstClr>
            </a:outerShdw>
          </a:effectLst>
        </p:grpSpPr>
        <p:sp>
          <p:nvSpPr>
            <p:cNvPr id="32" name="Diamond 31">
              <a:extLst>
                <a:ext uri="{FF2B5EF4-FFF2-40B4-BE49-F238E27FC236}">
                  <a16:creationId xmlns:a16="http://schemas.microsoft.com/office/drawing/2014/main" id="{E70F75C1-D801-4001-B85E-599E24F7D1A5}"/>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583F934F-15A5-4EBD-BCF8-D261ADDF9DB4}"/>
                </a:ext>
              </a:extLst>
            </p:cNvPr>
            <p:cNvGrpSpPr/>
            <p:nvPr userDrawn="1"/>
          </p:nvGrpSpPr>
          <p:grpSpPr>
            <a:xfrm>
              <a:off x="403854" y="4331800"/>
              <a:ext cx="2341884" cy="1274650"/>
              <a:chOff x="403854" y="4331800"/>
              <a:chExt cx="2341884" cy="1274650"/>
            </a:xfrm>
          </p:grpSpPr>
          <p:sp>
            <p:nvSpPr>
              <p:cNvPr id="34" name="Rectangle: Rounded Corners 33">
                <a:extLst>
                  <a:ext uri="{FF2B5EF4-FFF2-40B4-BE49-F238E27FC236}">
                    <a16:creationId xmlns:a16="http://schemas.microsoft.com/office/drawing/2014/main" id="{307ACF98-3D7E-4BB7-9540-6C99E885B32D}"/>
                  </a:ext>
                </a:extLst>
              </p:cNvPr>
              <p:cNvSpPr/>
              <p:nvPr userDrawn="1"/>
            </p:nvSpPr>
            <p:spPr>
              <a:xfrm>
                <a:off x="403854" y="4336472"/>
                <a:ext cx="2341884" cy="1269978"/>
              </a:xfrm>
              <a:prstGeom prst="roundRect">
                <a:avLst>
                  <a:gd name="adj" fmla="val 102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028A08F1-3092-4779-A9E8-517DB617DCF8}"/>
                  </a:ext>
                </a:extLst>
              </p:cNvPr>
              <p:cNvSpPr/>
              <p:nvPr userDrawn="1"/>
            </p:nvSpPr>
            <p:spPr>
              <a:xfrm>
                <a:off x="403854" y="4331800"/>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6" name="Group 35">
            <a:extLst>
              <a:ext uri="{FF2B5EF4-FFF2-40B4-BE49-F238E27FC236}">
                <a16:creationId xmlns:a16="http://schemas.microsoft.com/office/drawing/2014/main" id="{2F003540-5294-4111-ACCA-A23E40CB5D0A}"/>
              </a:ext>
            </a:extLst>
          </p:cNvPr>
          <p:cNvGrpSpPr/>
          <p:nvPr userDrawn="1"/>
        </p:nvGrpSpPr>
        <p:grpSpPr>
          <a:xfrm>
            <a:off x="9385293" y="4617706"/>
            <a:ext cx="2341884" cy="1537384"/>
            <a:chOff x="403854" y="4069066"/>
            <a:chExt cx="2341884" cy="1537384"/>
          </a:xfrm>
          <a:effectLst>
            <a:outerShdw blurRad="50800" dist="38100" dir="8100000" algn="tr" rotWithShape="0">
              <a:prstClr val="black">
                <a:alpha val="40000"/>
              </a:prstClr>
            </a:outerShdw>
          </a:effectLst>
        </p:grpSpPr>
        <p:sp>
          <p:nvSpPr>
            <p:cNvPr id="37" name="Diamond 36">
              <a:extLst>
                <a:ext uri="{FF2B5EF4-FFF2-40B4-BE49-F238E27FC236}">
                  <a16:creationId xmlns:a16="http://schemas.microsoft.com/office/drawing/2014/main" id="{74A68BA0-0E8D-481B-8AAC-C71F39808FE6}"/>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990A82A5-AEC2-4F28-B664-4099320A501D}"/>
                </a:ext>
              </a:extLst>
            </p:cNvPr>
            <p:cNvGrpSpPr/>
            <p:nvPr userDrawn="1"/>
          </p:nvGrpSpPr>
          <p:grpSpPr>
            <a:xfrm>
              <a:off x="403854" y="4331800"/>
              <a:ext cx="2341884" cy="1274650"/>
              <a:chOff x="403854" y="4331800"/>
              <a:chExt cx="2341884" cy="1274650"/>
            </a:xfrm>
          </p:grpSpPr>
          <p:sp>
            <p:nvSpPr>
              <p:cNvPr id="39" name="Rectangle: Rounded Corners 38">
                <a:extLst>
                  <a:ext uri="{FF2B5EF4-FFF2-40B4-BE49-F238E27FC236}">
                    <a16:creationId xmlns:a16="http://schemas.microsoft.com/office/drawing/2014/main" id="{3E12C820-BCBE-4432-895B-4E6FEAE65778}"/>
                  </a:ext>
                </a:extLst>
              </p:cNvPr>
              <p:cNvSpPr/>
              <p:nvPr userDrawn="1"/>
            </p:nvSpPr>
            <p:spPr>
              <a:xfrm>
                <a:off x="403854" y="4336472"/>
                <a:ext cx="2341884" cy="1269978"/>
              </a:xfrm>
              <a:prstGeom prst="roundRect">
                <a:avLst>
                  <a:gd name="adj" fmla="val 1026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DCAAB050-4206-4A27-B938-06C579DC0BCC}"/>
                  </a:ext>
                </a:extLst>
              </p:cNvPr>
              <p:cNvSpPr/>
              <p:nvPr userDrawn="1"/>
            </p:nvSpPr>
            <p:spPr>
              <a:xfrm>
                <a:off x="403854" y="4331800"/>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6" name="Group 45">
            <a:extLst>
              <a:ext uri="{FF2B5EF4-FFF2-40B4-BE49-F238E27FC236}">
                <a16:creationId xmlns:a16="http://schemas.microsoft.com/office/drawing/2014/main" id="{BB699EEB-C029-4EE9-AB2E-C36BD151BF92}"/>
              </a:ext>
            </a:extLst>
          </p:cNvPr>
          <p:cNvGrpSpPr/>
          <p:nvPr userDrawn="1"/>
        </p:nvGrpSpPr>
        <p:grpSpPr>
          <a:xfrm rot="10800000">
            <a:off x="2649212" y="1471385"/>
            <a:ext cx="2341884" cy="1537384"/>
            <a:chOff x="403854" y="4069066"/>
            <a:chExt cx="2341884" cy="1537384"/>
          </a:xfrm>
          <a:effectLst>
            <a:outerShdw blurRad="50800" dist="38100" dir="8100000" algn="tr" rotWithShape="0">
              <a:prstClr val="black">
                <a:alpha val="40000"/>
              </a:prstClr>
            </a:outerShdw>
          </a:effectLst>
        </p:grpSpPr>
        <p:sp>
          <p:nvSpPr>
            <p:cNvPr id="47" name="Diamond 46">
              <a:extLst>
                <a:ext uri="{FF2B5EF4-FFF2-40B4-BE49-F238E27FC236}">
                  <a16:creationId xmlns:a16="http://schemas.microsoft.com/office/drawing/2014/main" id="{92488968-C7FD-43D4-AC66-28FAE9D3A0D3}"/>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a:extLst>
                <a:ext uri="{FF2B5EF4-FFF2-40B4-BE49-F238E27FC236}">
                  <a16:creationId xmlns:a16="http://schemas.microsoft.com/office/drawing/2014/main" id="{EFC385BB-B919-4FE7-B88D-6614D96FE54F}"/>
                </a:ext>
              </a:extLst>
            </p:cNvPr>
            <p:cNvGrpSpPr/>
            <p:nvPr userDrawn="1"/>
          </p:nvGrpSpPr>
          <p:grpSpPr>
            <a:xfrm>
              <a:off x="403854" y="4321208"/>
              <a:ext cx="2341884" cy="1285242"/>
              <a:chOff x="403854" y="4321208"/>
              <a:chExt cx="2341884" cy="1285242"/>
            </a:xfrm>
          </p:grpSpPr>
          <p:sp>
            <p:nvSpPr>
              <p:cNvPr id="49" name="Rectangle: Rounded Corners 48">
                <a:extLst>
                  <a:ext uri="{FF2B5EF4-FFF2-40B4-BE49-F238E27FC236}">
                    <a16:creationId xmlns:a16="http://schemas.microsoft.com/office/drawing/2014/main" id="{2D40B4F7-4249-48EB-B76D-7322E43B296D}"/>
                  </a:ext>
                </a:extLst>
              </p:cNvPr>
              <p:cNvSpPr/>
              <p:nvPr userDrawn="1"/>
            </p:nvSpPr>
            <p:spPr>
              <a:xfrm>
                <a:off x="403854" y="4336472"/>
                <a:ext cx="2341884" cy="1269978"/>
              </a:xfrm>
              <a:prstGeom prst="roundRect">
                <a:avLst>
                  <a:gd name="adj" fmla="val 102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0235ED88-73D7-4913-B429-4E32943AEA7F}"/>
                  </a:ext>
                </a:extLst>
              </p:cNvPr>
              <p:cNvSpPr/>
              <p:nvPr userDrawn="1"/>
            </p:nvSpPr>
            <p:spPr>
              <a:xfrm>
                <a:off x="403854" y="4321208"/>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1" name="Group 50">
            <a:extLst>
              <a:ext uri="{FF2B5EF4-FFF2-40B4-BE49-F238E27FC236}">
                <a16:creationId xmlns:a16="http://schemas.microsoft.com/office/drawing/2014/main" id="{CB191BBD-9BF5-4978-AD4B-B8312B56D6F6}"/>
              </a:ext>
            </a:extLst>
          </p:cNvPr>
          <p:cNvGrpSpPr/>
          <p:nvPr userDrawn="1"/>
        </p:nvGrpSpPr>
        <p:grpSpPr>
          <a:xfrm rot="10800000">
            <a:off x="7139934" y="1470488"/>
            <a:ext cx="2341884" cy="1537384"/>
            <a:chOff x="403854" y="4069066"/>
            <a:chExt cx="2341884" cy="1537384"/>
          </a:xfrm>
          <a:effectLst>
            <a:outerShdw blurRad="50800" dist="38100" dir="8100000" algn="tr" rotWithShape="0">
              <a:prstClr val="black">
                <a:alpha val="40000"/>
              </a:prstClr>
            </a:outerShdw>
          </a:effectLst>
        </p:grpSpPr>
        <p:sp>
          <p:nvSpPr>
            <p:cNvPr id="52" name="Diamond 51">
              <a:extLst>
                <a:ext uri="{FF2B5EF4-FFF2-40B4-BE49-F238E27FC236}">
                  <a16:creationId xmlns:a16="http://schemas.microsoft.com/office/drawing/2014/main" id="{33B76293-DAB7-429C-8B75-19B1BFFF1F73}"/>
                </a:ext>
              </a:extLst>
            </p:cNvPr>
            <p:cNvSpPr/>
            <p:nvPr userDrawn="1"/>
          </p:nvSpPr>
          <p:spPr>
            <a:xfrm>
              <a:off x="1244596" y="4069066"/>
              <a:ext cx="660400" cy="579120"/>
            </a:xfrm>
            <a:prstGeom prst="diamond">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52">
              <a:extLst>
                <a:ext uri="{FF2B5EF4-FFF2-40B4-BE49-F238E27FC236}">
                  <a16:creationId xmlns:a16="http://schemas.microsoft.com/office/drawing/2014/main" id="{39136E51-5F9F-4189-97FA-588E52C7BD39}"/>
                </a:ext>
              </a:extLst>
            </p:cNvPr>
            <p:cNvGrpSpPr/>
            <p:nvPr userDrawn="1"/>
          </p:nvGrpSpPr>
          <p:grpSpPr>
            <a:xfrm>
              <a:off x="403854" y="4321208"/>
              <a:ext cx="2341884" cy="1285242"/>
              <a:chOff x="403854" y="4321208"/>
              <a:chExt cx="2341884" cy="1285242"/>
            </a:xfrm>
          </p:grpSpPr>
          <p:sp>
            <p:nvSpPr>
              <p:cNvPr id="54" name="Rectangle: Rounded Corners 53">
                <a:extLst>
                  <a:ext uri="{FF2B5EF4-FFF2-40B4-BE49-F238E27FC236}">
                    <a16:creationId xmlns:a16="http://schemas.microsoft.com/office/drawing/2014/main" id="{4227047C-C5B6-4CAE-AE15-F77FC131354A}"/>
                  </a:ext>
                </a:extLst>
              </p:cNvPr>
              <p:cNvSpPr/>
              <p:nvPr userDrawn="1"/>
            </p:nvSpPr>
            <p:spPr>
              <a:xfrm>
                <a:off x="403854" y="4336472"/>
                <a:ext cx="2341884" cy="1269978"/>
              </a:xfrm>
              <a:prstGeom prst="roundRect">
                <a:avLst>
                  <a:gd name="adj" fmla="val 102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Rounded Corners 54">
                <a:extLst>
                  <a:ext uri="{FF2B5EF4-FFF2-40B4-BE49-F238E27FC236}">
                    <a16:creationId xmlns:a16="http://schemas.microsoft.com/office/drawing/2014/main" id="{2AD0B1F8-0C41-4F72-A916-C531DE13C852}"/>
                  </a:ext>
                </a:extLst>
              </p:cNvPr>
              <p:cNvSpPr/>
              <p:nvPr userDrawn="1"/>
            </p:nvSpPr>
            <p:spPr>
              <a:xfrm>
                <a:off x="403854" y="4321208"/>
                <a:ext cx="2341884" cy="1104232"/>
              </a:xfrm>
              <a:prstGeom prst="roundRect">
                <a:avLst>
                  <a:gd name="adj" fmla="val 10267"/>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6" name="Title 55">
            <a:extLst>
              <a:ext uri="{FF2B5EF4-FFF2-40B4-BE49-F238E27FC236}">
                <a16:creationId xmlns:a16="http://schemas.microsoft.com/office/drawing/2014/main" id="{3AC4B787-D5D7-4A9A-A2BA-892A84A63E5B}"/>
              </a:ext>
            </a:extLst>
          </p:cNvPr>
          <p:cNvSpPr>
            <a:spLocks noGrp="1"/>
          </p:cNvSpPr>
          <p:nvPr>
            <p:ph type="title"/>
          </p:nvPr>
        </p:nvSpPr>
        <p:spPr>
          <a:xfrm>
            <a:off x="858516" y="346242"/>
            <a:ext cx="10515600" cy="778159"/>
          </a:xfrm>
          <a:prstGeom prst="rect">
            <a:avLst/>
          </a:prstGeom>
        </p:spPr>
        <p:txBody>
          <a:bodyPr anchor="ctr"/>
          <a:lstStyle>
            <a:lvl1pPr algn="ctr">
              <a:defRPr>
                <a:solidFill>
                  <a:schemeClr val="bg1"/>
                </a:solidFill>
              </a:defRPr>
            </a:lvl1pPr>
          </a:lstStyle>
          <a:p>
            <a:r>
              <a:rPr lang="en-US"/>
              <a:t>Click to edit Master title style</a:t>
            </a:r>
          </a:p>
        </p:txBody>
      </p:sp>
      <p:sp>
        <p:nvSpPr>
          <p:cNvPr id="58" name="Text Placeholder 57">
            <a:extLst>
              <a:ext uri="{FF2B5EF4-FFF2-40B4-BE49-F238E27FC236}">
                <a16:creationId xmlns:a16="http://schemas.microsoft.com/office/drawing/2014/main" id="{EEF042D0-9AB6-4A7E-8DC2-5AA96AC91027}"/>
              </a:ext>
            </a:extLst>
          </p:cNvPr>
          <p:cNvSpPr>
            <a:spLocks noGrp="1"/>
          </p:cNvSpPr>
          <p:nvPr>
            <p:ph type="body" sz="quarter" idx="10"/>
          </p:nvPr>
        </p:nvSpPr>
        <p:spPr>
          <a:xfrm>
            <a:off x="2726055" y="1747839"/>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59" name="Text Placeholder 57">
            <a:extLst>
              <a:ext uri="{FF2B5EF4-FFF2-40B4-BE49-F238E27FC236}">
                <a16:creationId xmlns:a16="http://schemas.microsoft.com/office/drawing/2014/main" id="{F1ABDD9A-E987-4D88-A94A-3844701C2364}"/>
              </a:ext>
            </a:extLst>
          </p:cNvPr>
          <p:cNvSpPr>
            <a:spLocks noGrp="1"/>
          </p:cNvSpPr>
          <p:nvPr>
            <p:ph type="body" sz="quarter" idx="11"/>
          </p:nvPr>
        </p:nvSpPr>
        <p:spPr>
          <a:xfrm>
            <a:off x="2726055" y="2070540"/>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0" name="Text Placeholder 57">
            <a:extLst>
              <a:ext uri="{FF2B5EF4-FFF2-40B4-BE49-F238E27FC236}">
                <a16:creationId xmlns:a16="http://schemas.microsoft.com/office/drawing/2014/main" id="{EA24A090-F5C9-4DC5-A4C6-756BE14CED8F}"/>
              </a:ext>
            </a:extLst>
          </p:cNvPr>
          <p:cNvSpPr>
            <a:spLocks noGrp="1"/>
          </p:cNvSpPr>
          <p:nvPr>
            <p:ph type="body" sz="quarter" idx="12"/>
          </p:nvPr>
        </p:nvSpPr>
        <p:spPr>
          <a:xfrm>
            <a:off x="7216775" y="1757999"/>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1" name="Text Placeholder 57">
            <a:extLst>
              <a:ext uri="{FF2B5EF4-FFF2-40B4-BE49-F238E27FC236}">
                <a16:creationId xmlns:a16="http://schemas.microsoft.com/office/drawing/2014/main" id="{26276A48-6AF6-4E18-B2CD-0B880E531D14}"/>
              </a:ext>
            </a:extLst>
          </p:cNvPr>
          <p:cNvSpPr>
            <a:spLocks noGrp="1"/>
          </p:cNvSpPr>
          <p:nvPr>
            <p:ph type="body" sz="quarter" idx="13"/>
          </p:nvPr>
        </p:nvSpPr>
        <p:spPr>
          <a:xfrm>
            <a:off x="7216775" y="2080700"/>
            <a:ext cx="2198688" cy="294322"/>
          </a:xfrm>
          <a:prstGeom prst="rect">
            <a:avLst/>
          </a:prstGeom>
        </p:spPr>
        <p:txBody>
          <a:bodyPr>
            <a:normAutofit/>
          </a:bodyPr>
          <a:lstStyle>
            <a:lvl1pPr marL="0" indent="0">
              <a:buNone/>
              <a:defRPr sz="1200">
                <a:solidFill>
                  <a:srgbClr val="595959"/>
                </a:solidFill>
              </a:defRPr>
            </a:lvl1pPr>
          </a:lstStyle>
          <a:p>
            <a:pPr lvl="0"/>
            <a:r>
              <a:rPr lang="en-US"/>
              <a:t>Click to edit Master text styles</a:t>
            </a:r>
          </a:p>
        </p:txBody>
      </p:sp>
      <p:sp>
        <p:nvSpPr>
          <p:cNvPr id="62" name="Text Placeholder 57">
            <a:extLst>
              <a:ext uri="{FF2B5EF4-FFF2-40B4-BE49-F238E27FC236}">
                <a16:creationId xmlns:a16="http://schemas.microsoft.com/office/drawing/2014/main" id="{A27CFD0F-25AF-4D79-8F26-6D9C362BA1AD}"/>
              </a:ext>
            </a:extLst>
          </p:cNvPr>
          <p:cNvSpPr>
            <a:spLocks noGrp="1"/>
          </p:cNvSpPr>
          <p:nvPr>
            <p:ph type="body" sz="quarter" idx="14"/>
          </p:nvPr>
        </p:nvSpPr>
        <p:spPr>
          <a:xfrm>
            <a:off x="464823" y="5009339"/>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3" name="Text Placeholder 57">
            <a:extLst>
              <a:ext uri="{FF2B5EF4-FFF2-40B4-BE49-F238E27FC236}">
                <a16:creationId xmlns:a16="http://schemas.microsoft.com/office/drawing/2014/main" id="{872ECCB3-F1D9-435D-9E5A-FEDC64D33175}"/>
              </a:ext>
            </a:extLst>
          </p:cNvPr>
          <p:cNvSpPr>
            <a:spLocks noGrp="1"/>
          </p:cNvSpPr>
          <p:nvPr>
            <p:ph type="body" sz="quarter" idx="15"/>
          </p:nvPr>
        </p:nvSpPr>
        <p:spPr>
          <a:xfrm>
            <a:off x="464823" y="5332040"/>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4" name="Text Placeholder 57">
            <a:extLst>
              <a:ext uri="{FF2B5EF4-FFF2-40B4-BE49-F238E27FC236}">
                <a16:creationId xmlns:a16="http://schemas.microsoft.com/office/drawing/2014/main" id="{F9C486BA-7F0F-4FDE-8512-1709168B644E}"/>
              </a:ext>
            </a:extLst>
          </p:cNvPr>
          <p:cNvSpPr>
            <a:spLocks noGrp="1"/>
          </p:cNvSpPr>
          <p:nvPr>
            <p:ph type="body" sz="quarter" idx="16"/>
          </p:nvPr>
        </p:nvSpPr>
        <p:spPr>
          <a:xfrm>
            <a:off x="5018087" y="5017612"/>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5" name="Text Placeholder 57">
            <a:extLst>
              <a:ext uri="{FF2B5EF4-FFF2-40B4-BE49-F238E27FC236}">
                <a16:creationId xmlns:a16="http://schemas.microsoft.com/office/drawing/2014/main" id="{C1C4CE38-F5DF-415D-93CD-1471C1C51FC1}"/>
              </a:ext>
            </a:extLst>
          </p:cNvPr>
          <p:cNvSpPr>
            <a:spLocks noGrp="1"/>
          </p:cNvSpPr>
          <p:nvPr>
            <p:ph type="body" sz="quarter" idx="17"/>
          </p:nvPr>
        </p:nvSpPr>
        <p:spPr>
          <a:xfrm>
            <a:off x="5018087" y="5340313"/>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6" name="Text Placeholder 57">
            <a:extLst>
              <a:ext uri="{FF2B5EF4-FFF2-40B4-BE49-F238E27FC236}">
                <a16:creationId xmlns:a16="http://schemas.microsoft.com/office/drawing/2014/main" id="{70B1A5FD-7254-4D10-BAF3-109998A1EF38}"/>
              </a:ext>
            </a:extLst>
          </p:cNvPr>
          <p:cNvSpPr>
            <a:spLocks noGrp="1"/>
          </p:cNvSpPr>
          <p:nvPr>
            <p:ph type="body" sz="quarter" idx="18"/>
          </p:nvPr>
        </p:nvSpPr>
        <p:spPr>
          <a:xfrm>
            <a:off x="9456103" y="4998704"/>
            <a:ext cx="2198688" cy="294322"/>
          </a:xfrm>
          <a:prstGeom prst="rect">
            <a:avLst/>
          </a:prstGeom>
        </p:spPr>
        <p:txBody>
          <a:bodyPr>
            <a:normAutofit/>
          </a:bodyPr>
          <a:lstStyle>
            <a:lvl1pPr marL="0" indent="0">
              <a:buNone/>
              <a:defRPr sz="1800">
                <a:solidFill>
                  <a:schemeClr val="tx1">
                    <a:lumMod val="75000"/>
                    <a:lumOff val="25000"/>
                  </a:schemeClr>
                </a:solidFill>
              </a:defRPr>
            </a:lvl1pPr>
          </a:lstStyle>
          <a:p>
            <a:pPr lvl="0"/>
            <a:r>
              <a:rPr lang="en-US"/>
              <a:t>Click to edit Master text styles</a:t>
            </a:r>
          </a:p>
        </p:txBody>
      </p:sp>
      <p:sp>
        <p:nvSpPr>
          <p:cNvPr id="67" name="Text Placeholder 57">
            <a:extLst>
              <a:ext uri="{FF2B5EF4-FFF2-40B4-BE49-F238E27FC236}">
                <a16:creationId xmlns:a16="http://schemas.microsoft.com/office/drawing/2014/main" id="{49D1D764-CBB3-4B86-B321-2B80095F314B}"/>
              </a:ext>
            </a:extLst>
          </p:cNvPr>
          <p:cNvSpPr>
            <a:spLocks noGrp="1"/>
          </p:cNvSpPr>
          <p:nvPr>
            <p:ph type="body" sz="quarter" idx="19"/>
          </p:nvPr>
        </p:nvSpPr>
        <p:spPr>
          <a:xfrm>
            <a:off x="9456103" y="5321405"/>
            <a:ext cx="2198688" cy="294322"/>
          </a:xfrm>
          <a:prstGeom prst="rect">
            <a:avLst/>
          </a:prstGeom>
        </p:spPr>
        <p:txBody>
          <a:bodyPr>
            <a:normAutofit/>
          </a:bodyPr>
          <a:lstStyle>
            <a:lvl1pPr marL="0" indent="0">
              <a:buNone/>
              <a:defRPr sz="1200">
                <a:solidFill>
                  <a:schemeClr val="tx1">
                    <a:lumMod val="65000"/>
                    <a:lumOff val="35000"/>
                  </a:schemeClr>
                </a:solidFill>
              </a:defRPr>
            </a:lvl1pPr>
          </a:lstStyle>
          <a:p>
            <a:pPr lvl="0"/>
            <a:r>
              <a:rPr lang="en-US"/>
              <a:t>Click to edit Master text styles</a:t>
            </a:r>
          </a:p>
        </p:txBody>
      </p:sp>
      <p:sp>
        <p:nvSpPr>
          <p:cNvPr id="69" name="Text Placeholder 68">
            <a:extLst>
              <a:ext uri="{FF2B5EF4-FFF2-40B4-BE49-F238E27FC236}">
                <a16:creationId xmlns:a16="http://schemas.microsoft.com/office/drawing/2014/main" id="{7B2D4918-7013-45C4-8FA9-14CBFF98AAF1}"/>
              </a:ext>
            </a:extLst>
          </p:cNvPr>
          <p:cNvSpPr>
            <a:spLocks noGrp="1"/>
          </p:cNvSpPr>
          <p:nvPr>
            <p:ph type="body" sz="quarter" idx="20" hasCustomPrompt="1"/>
          </p:nvPr>
        </p:nvSpPr>
        <p:spPr>
          <a:xfrm>
            <a:off x="1244600" y="3707243"/>
            <a:ext cx="660400" cy="26421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0" name="Text Placeholder 68">
            <a:extLst>
              <a:ext uri="{FF2B5EF4-FFF2-40B4-BE49-F238E27FC236}">
                <a16:creationId xmlns:a16="http://schemas.microsoft.com/office/drawing/2014/main" id="{D4171E06-7737-478A-8C33-AAB11606B523}"/>
              </a:ext>
            </a:extLst>
          </p:cNvPr>
          <p:cNvSpPr>
            <a:spLocks noGrp="1"/>
          </p:cNvSpPr>
          <p:nvPr>
            <p:ph type="body" sz="quarter" idx="21" hasCustomPrompt="1"/>
          </p:nvPr>
        </p:nvSpPr>
        <p:spPr>
          <a:xfrm>
            <a:off x="3500120" y="3712323"/>
            <a:ext cx="660400" cy="25405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1" name="Text Placeholder 68">
            <a:extLst>
              <a:ext uri="{FF2B5EF4-FFF2-40B4-BE49-F238E27FC236}">
                <a16:creationId xmlns:a16="http://schemas.microsoft.com/office/drawing/2014/main" id="{9A53CF1F-27A1-402D-9394-7DC9EA9B3CC2}"/>
              </a:ext>
            </a:extLst>
          </p:cNvPr>
          <p:cNvSpPr>
            <a:spLocks noGrp="1"/>
          </p:cNvSpPr>
          <p:nvPr>
            <p:ph type="body" sz="quarter" idx="22" hasCustomPrompt="1"/>
          </p:nvPr>
        </p:nvSpPr>
        <p:spPr>
          <a:xfrm>
            <a:off x="5745480" y="3712323"/>
            <a:ext cx="660400" cy="25405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2" name="Text Placeholder 68">
            <a:extLst>
              <a:ext uri="{FF2B5EF4-FFF2-40B4-BE49-F238E27FC236}">
                <a16:creationId xmlns:a16="http://schemas.microsoft.com/office/drawing/2014/main" id="{EEDA5B9B-4E29-44BD-9AB4-63CC31001C4D}"/>
              </a:ext>
            </a:extLst>
          </p:cNvPr>
          <p:cNvSpPr>
            <a:spLocks noGrp="1"/>
          </p:cNvSpPr>
          <p:nvPr>
            <p:ph type="body" sz="quarter" idx="23" hasCustomPrompt="1"/>
          </p:nvPr>
        </p:nvSpPr>
        <p:spPr>
          <a:xfrm>
            <a:off x="7980676" y="3707243"/>
            <a:ext cx="660400" cy="264217"/>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
        <p:nvSpPr>
          <p:cNvPr id="73" name="Text Placeholder 68">
            <a:extLst>
              <a:ext uri="{FF2B5EF4-FFF2-40B4-BE49-F238E27FC236}">
                <a16:creationId xmlns:a16="http://schemas.microsoft.com/office/drawing/2014/main" id="{3B7FA5A5-3F35-435F-9C91-FBBB04F5B166}"/>
              </a:ext>
            </a:extLst>
          </p:cNvPr>
          <p:cNvSpPr>
            <a:spLocks noGrp="1"/>
          </p:cNvSpPr>
          <p:nvPr>
            <p:ph type="body" sz="quarter" idx="24" hasCustomPrompt="1"/>
          </p:nvPr>
        </p:nvSpPr>
        <p:spPr>
          <a:xfrm>
            <a:off x="10225247" y="3708318"/>
            <a:ext cx="660400" cy="262066"/>
          </a:xfrm>
          <a:prstGeom prst="rect">
            <a:avLst/>
          </a:prstGeom>
          <a:effectLst>
            <a:outerShdw blurRad="50800" dist="38100" dir="8100000" algn="tr" rotWithShape="0">
              <a:prstClr val="black">
                <a:alpha val="40000"/>
              </a:prstClr>
            </a:outerShdw>
          </a:effectLst>
        </p:spPr>
        <p:txBody>
          <a:bodyPr anchor="ctr">
            <a:noAutofit/>
          </a:bodyPr>
          <a:lstStyle>
            <a:lvl1pPr marL="0" indent="0" algn="ctr">
              <a:buNone/>
              <a:defRPr sz="1600">
                <a:solidFill>
                  <a:schemeClr val="bg1"/>
                </a:solidFill>
              </a:defRPr>
            </a:lvl1pPr>
          </a:lstStyle>
          <a:p>
            <a:pPr lvl="0"/>
            <a:r>
              <a:rPr lang="en-US"/>
              <a:t>20xx</a:t>
            </a:r>
          </a:p>
        </p:txBody>
      </p:sp>
    </p:spTree>
    <p:extLst>
      <p:ext uri="{BB962C8B-B14F-4D97-AF65-F5344CB8AC3E}">
        <p14:creationId xmlns:p14="http://schemas.microsoft.com/office/powerpoint/2010/main" val="39775833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8DBD5F-C6EC-485E-8ECE-A5152736C43A}"/>
              </a:ext>
            </a:extLst>
          </p:cNvPr>
          <p:cNvSpPr>
            <a:spLocks noGrp="1"/>
          </p:cNvSpPr>
          <p:nvPr>
            <p:ph type="dt" sz="half" idx="10"/>
          </p:nvPr>
        </p:nvSpPr>
        <p:spPr>
          <a:xfrm>
            <a:off x="838200" y="6356352"/>
            <a:ext cx="2743200" cy="365125"/>
          </a:xfrm>
          <a:prstGeom prst="rect">
            <a:avLst/>
          </a:prstGeom>
        </p:spPr>
        <p:txBody>
          <a:bodyPr/>
          <a:lstStyle/>
          <a:p>
            <a:fld id="{6EBB0E32-0304-4451-ADB8-C044457D5B85}" type="datetimeFigureOut">
              <a:rPr lang="en-US" smtClean="0"/>
              <a:t>8/31/2023</a:t>
            </a:fld>
            <a:endParaRPr lang="en-US"/>
          </a:p>
        </p:txBody>
      </p:sp>
      <p:sp>
        <p:nvSpPr>
          <p:cNvPr id="3" name="Footer Placeholder 2">
            <a:extLst>
              <a:ext uri="{FF2B5EF4-FFF2-40B4-BE49-F238E27FC236}">
                <a16:creationId xmlns:a16="http://schemas.microsoft.com/office/drawing/2014/main" id="{FB6C0BE6-E24A-4679-B786-AAB41ADCCD5D}"/>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73FB9417-93D4-4C41-8E0E-1553E0B5D0CE}"/>
              </a:ext>
            </a:extLst>
          </p:cNvPr>
          <p:cNvSpPr>
            <a:spLocks noGrp="1"/>
          </p:cNvSpPr>
          <p:nvPr>
            <p:ph type="sldNum" sz="quarter" idx="12"/>
          </p:nvPr>
        </p:nvSpPr>
        <p:spPr>
          <a:xfrm>
            <a:off x="8610600" y="6356352"/>
            <a:ext cx="2743200" cy="365125"/>
          </a:xfrm>
          <a:prstGeom prst="rect">
            <a:avLst/>
          </a:prstGeom>
        </p:spPr>
        <p:txBody>
          <a:bodyPr/>
          <a:lstStyle/>
          <a:p>
            <a:fld id="{DA64F31B-23FA-4075-AF7D-6228CFD12F03}" type="slidenum">
              <a:rPr lang="en-US" smtClean="0"/>
              <a:t>‹#›</a:t>
            </a:fld>
            <a:endParaRPr lang="en-US"/>
          </a:p>
        </p:txBody>
      </p:sp>
      <p:sp>
        <p:nvSpPr>
          <p:cNvPr id="5" name="Title 55">
            <a:extLst>
              <a:ext uri="{FF2B5EF4-FFF2-40B4-BE49-F238E27FC236}">
                <a16:creationId xmlns:a16="http://schemas.microsoft.com/office/drawing/2014/main" id="{FB873B05-02D5-485C-98EB-9E77B1C8BF24}"/>
              </a:ext>
            </a:extLst>
          </p:cNvPr>
          <p:cNvSpPr>
            <a:spLocks noGrp="1"/>
          </p:cNvSpPr>
          <p:nvPr>
            <p:ph type="title"/>
          </p:nvPr>
        </p:nvSpPr>
        <p:spPr>
          <a:xfrm>
            <a:off x="858516" y="346242"/>
            <a:ext cx="10515600" cy="778159"/>
          </a:xfrm>
          <a:prstGeom prst="rect">
            <a:avLst/>
          </a:prstGeom>
        </p:spPr>
        <p:txBody>
          <a:bodyPr anchor="ctr"/>
          <a:lstStyle>
            <a:lvl1pPr algn="ctr">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7" name="Text Placeholder 6">
            <a:extLst>
              <a:ext uri="{FF2B5EF4-FFF2-40B4-BE49-F238E27FC236}">
                <a16:creationId xmlns:a16="http://schemas.microsoft.com/office/drawing/2014/main" id="{71E27557-7C88-434A-AC62-3ECB18F43E53}"/>
              </a:ext>
            </a:extLst>
          </p:cNvPr>
          <p:cNvSpPr>
            <a:spLocks noGrp="1"/>
          </p:cNvSpPr>
          <p:nvPr>
            <p:ph type="body" sz="quarter" idx="13"/>
          </p:nvPr>
        </p:nvSpPr>
        <p:spPr>
          <a:xfrm>
            <a:off x="2017003" y="1969294"/>
            <a:ext cx="8157995" cy="2919412"/>
          </a:xfrm>
          <a:prstGeom prst="rect">
            <a:avLst/>
          </a:prstGeom>
        </p:spPr>
        <p:txBody>
          <a:bodyPr anchor="ctr">
            <a:normAutofit/>
          </a:bodyPr>
          <a:lstStyle>
            <a:lvl1pPr marL="0" indent="0" algn="ctr">
              <a:buNone/>
              <a:defRPr sz="36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48588443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9228586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a:prstGeom prst="rect">
            <a:avLst/>
          </a:prstGeo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a:prstGeom prst="rect">
            <a:avLst/>
          </a:prstGeo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prstGeom prst="rect">
            <a:avLst/>
          </a:prstGeo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65013447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a:prstGeom prst="rect">
            <a:avLst/>
          </a:prstGeo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a:prstGeom prst="rect">
            <a:avLst/>
          </a:prstGeo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prstGeom prst="rect">
            <a:avLst/>
          </a:prstGeo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463305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2D1E1D-43E7-4875-A0AB-47042407436A}"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04173800"/>
      </p:ext>
    </p:extLst>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a:prstGeom prst="rect">
            <a:avLst/>
          </a:prstGeo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a:prstGeom prst="rect">
            <a:avLst/>
          </a:prstGeo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prstGeom prst="rect">
            <a:avLst/>
          </a:prstGeo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44442978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a:prstGeom prst="rect">
            <a:avLst/>
          </a:prstGeo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a:prstGeom prst="rect">
            <a:avLst/>
          </a:prstGeo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prstGeom prst="rect">
            <a:avLst/>
          </a:prstGeo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280460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a:prstGeom prst="rect">
            <a:avLst/>
          </a:prstGeo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a:prstGeom prst="rect">
            <a:avLst/>
          </a:prstGeo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32532138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a:prstGeom prst="rect">
            <a:avLst/>
          </a:prstGeo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a:prstGeom prst="rect">
            <a:avLst/>
          </a:prstGeo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6350843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a:prstGeom prst="rect">
            <a:avLst/>
          </a:prstGeo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a:prstGeom prst="rect">
            <a:avLst/>
          </a:prstGeo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0640963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a:prstGeom prst="rect">
            <a:avLst/>
          </a:prstGeo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79425452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a:prstGeom prst="rect">
            <a:avLst/>
          </a:prstGeo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a:prstGeom prst="rect">
            <a:avLst/>
          </a:prstGeo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a:prstGeom prst="rect">
            <a:avLst/>
          </a:prstGeo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a:prstGeom prst="rect">
            <a:avLst/>
          </a:prstGeo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8/31/2023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14716108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a:xfrm>
            <a:off x="7205133" y="6041362"/>
            <a:ext cx="911939" cy="365125"/>
          </a:xfrm>
          <a:prstGeom prst="rect">
            <a:avLst/>
          </a:prstGeom>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a:xfrm>
            <a:off x="8590663" y="6041362"/>
            <a:ext cx="683339" cy="365125"/>
          </a:xfrm>
          <a:prstGeom prst="rect">
            <a:avLst/>
          </a:prstGeom>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a:prstGeom prst="rect">
            <a:avLst/>
          </a:prstGeo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93062849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891455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D4FA7F-4D84-420D-A3AB-22D063B6BC53}"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3168039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heme" Target="../theme/theme2.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theme" Target="../theme/theme3.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4.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theme" Target="../theme/theme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theme" Target="../theme/theme6.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90F6850-FD94-4098-B99F-1F81050D3122}"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8/31/2023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Product Sans Thin" panose="020B0203030502040203" pitchFamily="34" charset="0"/>
              <a:ea typeface="+mj-ea"/>
              <a:cs typeface="+mj-cs"/>
            </a:endParaRPr>
          </a:p>
        </p:txBody>
      </p:sp>
    </p:spTree>
    <p:extLst>
      <p:ext uri="{BB962C8B-B14F-4D97-AF65-F5344CB8AC3E}">
        <p14:creationId xmlns:p14="http://schemas.microsoft.com/office/powerpoint/2010/main" val="562106913"/>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 id="2147483944" r:id="rId15"/>
    <p:sldLayoutId id="2147483945" r:id="rId16"/>
    <p:sldLayoutId id="2147483946" r:id="rId17"/>
    <p:sldLayoutId id="2147483947" r:id="rId18"/>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3889111142"/>
      </p:ext>
    </p:extLst>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 id="2147484011" r:id="rId13"/>
    <p:sldLayoutId id="2147484012"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1605790790"/>
      </p:ext>
    </p:extLst>
  </p:cSld>
  <p:clrMap bg1="lt1" tx1="dk1" bg2="lt2" tx2="dk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 id="2147484043" r:id="rId12"/>
    <p:sldLayoutId id="2147484044" r:id="rId13"/>
    <p:sldLayoutId id="2147484045"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797008953"/>
      </p:ext>
    </p:extLst>
  </p:cSld>
  <p:clrMap bg1="lt1" tx1="dk1" bg2="lt2" tx2="dk2" accent1="accent1" accent2="accent2" accent3="accent3" accent4="accent4" accent5="accent5" accent6="accent6" hlink="hlink" folHlink="folHlink"/>
  <p:sldLayoutIdLst>
    <p:sldLayoutId id="2147484047" r:id="rId1"/>
    <p:sldLayoutId id="2147484048" r:id="rId2"/>
    <p:sldLayoutId id="2147484049" r:id="rId3"/>
    <p:sldLayoutId id="2147484050" r:id="rId4"/>
    <p:sldLayoutId id="2147484051" r:id="rId5"/>
    <p:sldLayoutId id="2147484052" r:id="rId6"/>
    <p:sldLayoutId id="2147484053" r:id="rId7"/>
    <p:sldLayoutId id="2147484054" r:id="rId8"/>
    <p:sldLayoutId id="2147484055" r:id="rId9"/>
    <p:sldLayoutId id="2147484056" r:id="rId10"/>
    <p:sldLayoutId id="2147484057" r:id="rId11"/>
    <p:sldLayoutId id="2147484058" r:id="rId12"/>
    <p:sldLayoutId id="2147484059" r:id="rId13"/>
    <p:sldLayoutId id="2147484060"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3385240149"/>
      </p:ext>
    </p:extLst>
  </p:cSld>
  <p:clrMap bg1="lt1" tx1="dk1" bg2="lt2" tx2="dk2" accent1="accent1" accent2="accent2" accent3="accent3" accent4="accent4" accent5="accent5" accent6="accent6" hlink="hlink" folHlink="folHlink"/>
  <p:sldLayoutIdLst>
    <p:sldLayoutId id="2147484062" r:id="rId1"/>
    <p:sldLayoutId id="2147484063" r:id="rId2"/>
    <p:sldLayoutId id="2147484064" r:id="rId3"/>
    <p:sldLayoutId id="2147484065" r:id="rId4"/>
    <p:sldLayoutId id="2147484066" r:id="rId5"/>
    <p:sldLayoutId id="2147484067" r:id="rId6"/>
    <p:sldLayoutId id="2147484068" r:id="rId7"/>
    <p:sldLayoutId id="2147484069" r:id="rId8"/>
    <p:sldLayoutId id="2147484070" r:id="rId9"/>
    <p:sldLayoutId id="2147484071" r:id="rId10"/>
    <p:sldLayoutId id="2147484072" r:id="rId11"/>
    <p:sldLayoutId id="2147484073" r:id="rId12"/>
    <p:sldLayoutId id="2147484074" r:id="rId13"/>
    <p:sldLayoutId id="2147484075"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53261"/>
      </p:ext>
    </p:extLst>
  </p:cSld>
  <p:clrMap bg1="lt1" tx1="dk1" bg2="lt2" tx2="dk2" accent1="accent1" accent2="accent2" accent3="accent3" accent4="accent4" accent5="accent5" accent6="accent6" hlink="hlink" folHlink="folHlink"/>
  <p:sldLayoutIdLst>
    <p:sldLayoutId id="2147484077" r:id="rId1"/>
    <p:sldLayoutId id="2147484078" r:id="rId2"/>
    <p:sldLayoutId id="2147484079" r:id="rId3"/>
    <p:sldLayoutId id="2147484080" r:id="rId4"/>
    <p:sldLayoutId id="2147484081" r:id="rId5"/>
    <p:sldLayoutId id="2147484082" r:id="rId6"/>
    <p:sldLayoutId id="2147484083" r:id="rId7"/>
    <p:sldLayoutId id="2147484084" r:id="rId8"/>
    <p:sldLayoutId id="2147484085" r:id="rId9"/>
    <p:sldLayoutId id="2147484086" r:id="rId10"/>
    <p:sldLayoutId id="2147484087" r:id="rId11"/>
    <p:sldLayoutId id="2147484088" r:id="rId12"/>
    <p:sldLayoutId id="2147484089" r:id="rId13"/>
    <p:sldLayoutId id="2147484090"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66.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66.xml"/></Relationships>
</file>

<file path=ppt/slides/_rels/slide17.xml.rels><?xml version="1.0" encoding="UTF-8" standalone="yes"?>
<Relationships xmlns="http://schemas.openxmlformats.org/package/2006/relationships"><Relationship Id="rId3" Type="http://schemas.openxmlformats.org/officeDocument/2006/relationships/hyperlink" Target="https://pcaobus.org/oversight/standards/auditing-standards/details/AS1210" TargetMode="External"/><Relationship Id="rId2" Type="http://schemas.openxmlformats.org/officeDocument/2006/relationships/notesSlide" Target="../notesSlides/notesSlide15.xml"/><Relationship Id="rId1" Type="http://schemas.openxmlformats.org/officeDocument/2006/relationships/slideLayout" Target="../slideLayouts/slideLayout66.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66.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6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6.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2.xml"/></Relationships>
</file>

<file path=ppt/slides/_rels/slide25.xml.rels><?xml version="1.0" encoding="UTF-8" standalone="yes"?>
<Relationships xmlns="http://schemas.openxmlformats.org/package/2006/relationships"><Relationship Id="rId3" Type="http://schemas.openxmlformats.org/officeDocument/2006/relationships/hyperlink" Target="https://www.ethicsboard.org/meetings/june-12-16-2023-nyc" TargetMode="External"/><Relationship Id="rId2" Type="http://schemas.openxmlformats.org/officeDocument/2006/relationships/notesSlide" Target="../notesSlides/notesSlide21.xml"/><Relationship Id="rId1" Type="http://schemas.openxmlformats.org/officeDocument/2006/relationships/slideLayout" Target="../slideLayouts/slideLayout75.xml"/><Relationship Id="rId4" Type="http://schemas.openxmlformats.org/officeDocument/2006/relationships/hyperlink" Target="https://www.ethicsboard.org/meetings/september-18-22-2023-aicpa-offices-nyc"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6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557EA7-907D-4000-B7CA-7D3B1AE0409C}"/>
              </a:ext>
            </a:extLst>
          </p:cNvPr>
          <p:cNvSpPr>
            <a:spLocks noGrp="1"/>
          </p:cNvSpPr>
          <p:nvPr>
            <p:ph type="body" sz="quarter" idx="14"/>
          </p:nvPr>
        </p:nvSpPr>
        <p:spPr>
          <a:xfrm>
            <a:off x="765175" y="4844312"/>
            <a:ext cx="9907588" cy="1179868"/>
          </a:xfrm>
        </p:spPr>
        <p:txBody>
          <a:bodyPr>
            <a:normAutofit/>
          </a:bodyPr>
          <a:lstStyle/>
          <a:p>
            <a:r>
              <a:rPr lang="en-US" sz="2400" dirty="0">
                <a:latin typeface="+mj-lt"/>
                <a:cs typeface="Arial" panose="020B0604020202020204" pitchFamily="34" charset="0"/>
              </a:rPr>
              <a:t>Laurie Endsley, Task Force Chair and IESBA Vice-chair</a:t>
            </a:r>
          </a:p>
          <a:p>
            <a:r>
              <a:rPr lang="en-US" sz="2400" dirty="0">
                <a:latin typeface="+mj-lt"/>
                <a:cs typeface="Arial" panose="020B0604020202020204" pitchFamily="34" charset="0"/>
              </a:rPr>
              <a:t>Kam Leung, IESBA Principal</a:t>
            </a:r>
          </a:p>
        </p:txBody>
      </p:sp>
      <p:sp>
        <p:nvSpPr>
          <p:cNvPr id="3" name="Text Placeholder 2">
            <a:extLst>
              <a:ext uri="{FF2B5EF4-FFF2-40B4-BE49-F238E27FC236}">
                <a16:creationId xmlns:a16="http://schemas.microsoft.com/office/drawing/2014/main" id="{7A6BC7E8-7EBA-4931-A8E0-DB6973025F9D}"/>
              </a:ext>
            </a:extLst>
          </p:cNvPr>
          <p:cNvSpPr>
            <a:spLocks noGrp="1"/>
          </p:cNvSpPr>
          <p:nvPr>
            <p:ph type="body" sz="quarter" idx="11"/>
          </p:nvPr>
        </p:nvSpPr>
        <p:spPr/>
        <p:txBody>
          <a:bodyPr/>
          <a:lstStyle/>
          <a:p>
            <a:r>
              <a:rPr lang="en-US" dirty="0">
                <a:latin typeface="+mj-lt"/>
                <a:cs typeface="Arial" panose="020B0604020202020204" pitchFamily="34" charset="0"/>
              </a:rPr>
              <a:t>September 11, 2023 IESBA CAG Meeting</a:t>
            </a:r>
          </a:p>
        </p:txBody>
      </p:sp>
      <p:sp>
        <p:nvSpPr>
          <p:cNvPr id="4" name="Text Placeholder 3">
            <a:extLst>
              <a:ext uri="{FF2B5EF4-FFF2-40B4-BE49-F238E27FC236}">
                <a16:creationId xmlns:a16="http://schemas.microsoft.com/office/drawing/2014/main" id="{B782FC71-7D53-421E-A76D-72D8965A9F9F}"/>
              </a:ext>
            </a:extLst>
          </p:cNvPr>
          <p:cNvSpPr>
            <a:spLocks noGrp="1"/>
          </p:cNvSpPr>
          <p:nvPr>
            <p:ph type="body" sz="quarter" idx="12"/>
          </p:nvPr>
        </p:nvSpPr>
        <p:spPr>
          <a:xfrm>
            <a:off x="765175" y="894824"/>
            <a:ext cx="9598025" cy="2417876"/>
          </a:xfrm>
        </p:spPr>
        <p:txBody>
          <a:bodyPr>
            <a:normAutofit/>
          </a:bodyPr>
          <a:lstStyle/>
          <a:p>
            <a:r>
              <a:rPr lang="en-US" sz="4800" dirty="0">
                <a:latin typeface="+mj-lt"/>
                <a:cs typeface="Arial" panose="020B0604020202020204" pitchFamily="34" charset="0"/>
              </a:rPr>
              <a:t>Use of Experts</a:t>
            </a:r>
          </a:p>
        </p:txBody>
      </p:sp>
      <p:sp>
        <p:nvSpPr>
          <p:cNvPr id="5" name="TextBox 4">
            <a:extLst>
              <a:ext uri="{FF2B5EF4-FFF2-40B4-BE49-F238E27FC236}">
                <a16:creationId xmlns:a16="http://schemas.microsoft.com/office/drawing/2014/main" id="{070057AE-78CA-0127-8A9E-43A1D1E45878}"/>
              </a:ext>
            </a:extLst>
          </p:cNvPr>
          <p:cNvSpPr txBox="1"/>
          <p:nvPr/>
        </p:nvSpPr>
        <p:spPr>
          <a:xfrm>
            <a:off x="8981756" y="182880"/>
            <a:ext cx="3225483" cy="711944"/>
          </a:xfrm>
          <a:prstGeom prst="rect">
            <a:avLst/>
          </a:prstGeom>
        </p:spPr>
        <p:txBody>
          <a:bodyPr vert="horz" wrap="square" lIns="91440" tIns="45720" rIns="91440" bIns="45720" rtlCol="0" anchor="b">
            <a:noAutofit/>
          </a:bodyPr>
          <a:lstStyle/>
          <a:p>
            <a:pPr algn="l"/>
            <a:r>
              <a:rPr lang="en-US" sz="2800" b="1" dirty="0">
                <a:latin typeface="+mj-lt"/>
              </a:rPr>
              <a:t>Agenda Item E-1</a:t>
            </a:r>
          </a:p>
        </p:txBody>
      </p:sp>
    </p:spTree>
    <p:extLst>
      <p:ext uri="{BB962C8B-B14F-4D97-AF65-F5344CB8AC3E}">
        <p14:creationId xmlns:p14="http://schemas.microsoft.com/office/powerpoint/2010/main" val="1029442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AB1A-E63E-1ACD-7691-DB24BE6CAB26}"/>
              </a:ext>
            </a:extLst>
          </p:cNvPr>
          <p:cNvSpPr>
            <a:spLocks noGrp="1"/>
          </p:cNvSpPr>
          <p:nvPr>
            <p:ph type="title"/>
          </p:nvPr>
        </p:nvSpPr>
        <p:spPr>
          <a:xfrm>
            <a:off x="251460" y="23446"/>
            <a:ext cx="10955802" cy="1068518"/>
          </a:xfrm>
        </p:spPr>
        <p:txBody>
          <a:bodyPr>
            <a:noAutofit/>
          </a:bodyPr>
          <a:lstStyle/>
          <a:p>
            <a:r>
              <a:rPr lang="en-US" dirty="0">
                <a:latin typeface="+mj-lt"/>
              </a:rPr>
              <a:t>External Experts in Audit/Assurance</a:t>
            </a:r>
          </a:p>
        </p:txBody>
      </p:sp>
      <p:sp>
        <p:nvSpPr>
          <p:cNvPr id="3" name="Content Placeholder 2">
            <a:extLst>
              <a:ext uri="{FF2B5EF4-FFF2-40B4-BE49-F238E27FC236}">
                <a16:creationId xmlns:a16="http://schemas.microsoft.com/office/drawing/2014/main" id="{135AE5CC-18B9-5065-A141-858B90FBD622}"/>
              </a:ext>
            </a:extLst>
          </p:cNvPr>
          <p:cNvSpPr>
            <a:spLocks noGrp="1"/>
          </p:cNvSpPr>
          <p:nvPr>
            <p:ph idx="1"/>
          </p:nvPr>
        </p:nvSpPr>
        <p:spPr>
          <a:xfrm>
            <a:off x="3411247" y="2017674"/>
            <a:ext cx="8529293" cy="3907922"/>
          </a:xfrm>
        </p:spPr>
        <p:txBody>
          <a:bodyPr vert="horz" lIns="91440" tIns="45720" rIns="91440" bIns="45720" rtlCol="0" anchor="t">
            <a:noAutofit/>
          </a:bodyPr>
          <a:lstStyle/>
          <a:p>
            <a:pPr marL="347345" lvl="1" indent="-347345">
              <a:lnSpc>
                <a:spcPts val="2800"/>
              </a:lnSpc>
              <a:spcBef>
                <a:spcPts val="600"/>
              </a:spcBef>
              <a:spcAft>
                <a:spcPts val="600"/>
              </a:spcAft>
              <a:buFont typeface="Arial" panose="020B0604020202020204" pitchFamily="34" charset="0"/>
              <a:buChar char="•"/>
            </a:pPr>
            <a:r>
              <a:rPr lang="en-US" sz="2000" dirty="0">
                <a:latin typeface="+mj-lt"/>
              </a:rPr>
              <a:t>Subjectivity and challenges involved with determining significant influence of the external expert’s work, especially when multiple experts are used in emerging fields</a:t>
            </a:r>
          </a:p>
          <a:p>
            <a:pPr marL="347345" lvl="1" indent="-347345">
              <a:lnSpc>
                <a:spcPts val="2800"/>
              </a:lnSpc>
              <a:spcBef>
                <a:spcPts val="600"/>
              </a:spcBef>
              <a:spcAft>
                <a:spcPts val="600"/>
              </a:spcAft>
              <a:buFont typeface="Arial" panose="020B0604020202020204" pitchFamily="34" charset="0"/>
              <a:buChar char="•"/>
            </a:pPr>
            <a:r>
              <a:rPr lang="en-US" sz="2000" dirty="0">
                <a:latin typeface="+mj-lt"/>
              </a:rPr>
              <a:t>External experts do not generally have systems of quality management that monitor independence between employees and clients </a:t>
            </a:r>
          </a:p>
          <a:p>
            <a:pPr marL="347345" lvl="1" indent="-347345">
              <a:lnSpc>
                <a:spcPts val="2800"/>
              </a:lnSpc>
              <a:spcBef>
                <a:spcPts val="600"/>
              </a:spcBef>
              <a:spcAft>
                <a:spcPts val="600"/>
              </a:spcAft>
              <a:buFont typeface="Arial" panose="020B0604020202020204" pitchFamily="34" charset="0"/>
              <a:buChar char="•"/>
            </a:pPr>
            <a:r>
              <a:rPr lang="en-US" sz="2000" dirty="0">
                <a:latin typeface="+mj-lt"/>
              </a:rPr>
              <a:t>Code is not/ will not be enforceable on external experts who are not PAs or SAP performing Part 5 sustainability assurance</a:t>
            </a:r>
          </a:p>
          <a:p>
            <a:pPr marL="347345" lvl="1" indent="-347345">
              <a:lnSpc>
                <a:spcPts val="2800"/>
              </a:lnSpc>
              <a:spcBef>
                <a:spcPts val="600"/>
              </a:spcBef>
              <a:spcAft>
                <a:spcPts val="600"/>
              </a:spcAft>
              <a:buFont typeface="Arial" panose="020B0604020202020204" pitchFamily="34" charset="0"/>
              <a:buChar char="•"/>
            </a:pPr>
            <a:r>
              <a:rPr lang="en-US" sz="2000" dirty="0">
                <a:latin typeface="+mj-lt"/>
              </a:rPr>
              <a:t>However, heightened public interest expectations around such experts</a:t>
            </a:r>
          </a:p>
        </p:txBody>
      </p:sp>
      <p:sp>
        <p:nvSpPr>
          <p:cNvPr id="5" name="Slide Number Placeholder 4">
            <a:extLst>
              <a:ext uri="{FF2B5EF4-FFF2-40B4-BE49-F238E27FC236}">
                <a16:creationId xmlns:a16="http://schemas.microsoft.com/office/drawing/2014/main" id="{98B56EAB-30D9-2C7E-C653-F509BD7F8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Rectangle: Rounded Corners 5">
            <a:extLst>
              <a:ext uri="{FF2B5EF4-FFF2-40B4-BE49-F238E27FC236}">
                <a16:creationId xmlns:a16="http://schemas.microsoft.com/office/drawing/2014/main" id="{9CD9B89C-96C8-7837-0D36-723A69986671}"/>
              </a:ext>
            </a:extLst>
          </p:cNvPr>
          <p:cNvSpPr/>
          <p:nvPr/>
        </p:nvSpPr>
        <p:spPr>
          <a:xfrm>
            <a:off x="251460" y="2012340"/>
            <a:ext cx="2948941" cy="3566746"/>
          </a:xfrm>
          <a:prstGeom prst="roundRect">
            <a:avLst/>
          </a:prstGeom>
          <a:solidFill>
            <a:schemeClr val="accent5">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2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Recognizes feedback from all stakeholders to date</a:t>
            </a:r>
          </a:p>
        </p:txBody>
      </p:sp>
    </p:spTree>
    <p:extLst>
      <p:ext uri="{BB962C8B-B14F-4D97-AF65-F5344CB8AC3E}">
        <p14:creationId xmlns:p14="http://schemas.microsoft.com/office/powerpoint/2010/main" val="432632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371836" y="10936"/>
            <a:ext cx="11820164" cy="1068518"/>
          </a:xfrm>
        </p:spPr>
        <p:txBody>
          <a:bodyPr>
            <a:noAutofit/>
          </a:bodyPr>
          <a:lstStyle/>
          <a:p>
            <a:r>
              <a:rPr lang="en-US" dirty="0">
                <a:latin typeface="+mj-lt"/>
              </a:rPr>
              <a:t>External Experts in Audit/Assurance</a:t>
            </a:r>
            <a:endParaRPr lang="en-US" dirty="0"/>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Rectangle: Rounded Corners 3">
            <a:extLst>
              <a:ext uri="{FF2B5EF4-FFF2-40B4-BE49-F238E27FC236}">
                <a16:creationId xmlns:a16="http://schemas.microsoft.com/office/drawing/2014/main" id="{B29E40B7-14BD-1920-2BD5-BA110EC55F62}"/>
              </a:ext>
            </a:extLst>
          </p:cNvPr>
          <p:cNvSpPr/>
          <p:nvPr/>
        </p:nvSpPr>
        <p:spPr>
          <a:xfrm>
            <a:off x="9076963" y="1866535"/>
            <a:ext cx="2743200" cy="3135086"/>
          </a:xfrm>
          <a:prstGeom prst="roundRect">
            <a:avLst/>
          </a:prstGeom>
          <a:solidFill>
            <a:schemeClr val="accent2"/>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ts val="28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a:ea typeface="+mn-ea"/>
                <a:cs typeface="Arial"/>
              </a:rPr>
              <a:t>Robust and balanced approach to address public interest expectations</a:t>
            </a:r>
          </a:p>
        </p:txBody>
      </p:sp>
      <p:sp>
        <p:nvSpPr>
          <p:cNvPr id="8" name="Content Placeholder 2">
            <a:extLst>
              <a:ext uri="{FF2B5EF4-FFF2-40B4-BE49-F238E27FC236}">
                <a16:creationId xmlns:a16="http://schemas.microsoft.com/office/drawing/2014/main" id="{B162BAC7-5ACA-29D9-A8C8-ED283D3F8551}"/>
              </a:ext>
            </a:extLst>
          </p:cNvPr>
          <p:cNvSpPr>
            <a:spLocks noGrp="1"/>
          </p:cNvSpPr>
          <p:nvPr>
            <p:ph idx="1"/>
          </p:nvPr>
        </p:nvSpPr>
        <p:spPr>
          <a:xfrm>
            <a:off x="371837" y="1138398"/>
            <a:ext cx="8529293" cy="5576329"/>
          </a:xfrm>
        </p:spPr>
        <p:txBody>
          <a:bodyPr vert="horz" lIns="91440" tIns="45720" rIns="91440" bIns="45720" rtlCol="0" anchor="t">
            <a:noAutofit/>
          </a:bodyPr>
          <a:lstStyle/>
          <a:p>
            <a:pPr marL="347345" lvl="1" indent="-347345">
              <a:lnSpc>
                <a:spcPct val="100000"/>
              </a:lnSpc>
              <a:spcBef>
                <a:spcPts val="600"/>
              </a:spcBef>
              <a:spcAft>
                <a:spcPts val="600"/>
              </a:spcAft>
              <a:buFont typeface="Arial" panose="020B0604020202020204" pitchFamily="34" charset="0"/>
              <a:buChar char="•"/>
            </a:pPr>
            <a:r>
              <a:rPr lang="en-US" sz="2000" dirty="0">
                <a:solidFill>
                  <a:schemeClr val="tx1"/>
                </a:solidFill>
                <a:latin typeface="+mj-lt"/>
              </a:rPr>
              <a:t>Principles-based to accommodate all facts and circumstances</a:t>
            </a:r>
            <a:endParaRPr lang="en-US" dirty="0"/>
          </a:p>
          <a:p>
            <a:pPr marL="347345" lvl="1" indent="-347345">
              <a:lnSpc>
                <a:spcPct val="100000"/>
              </a:lnSpc>
              <a:spcBef>
                <a:spcPts val="600"/>
              </a:spcBef>
              <a:spcAft>
                <a:spcPts val="600"/>
              </a:spcAft>
              <a:buFont typeface="Arial" panose="020B0604020202020204" pitchFamily="34" charset="0"/>
              <a:buChar char="•"/>
            </a:pPr>
            <a:r>
              <a:rPr lang="en-US" sz="2000" dirty="0">
                <a:solidFill>
                  <a:schemeClr val="tx1"/>
                </a:solidFill>
                <a:latin typeface="+mj-lt"/>
              </a:rPr>
              <a:t>Approach ensures the accountability of the PA/SAP for: </a:t>
            </a:r>
          </a:p>
          <a:p>
            <a:pPr marL="804545" lvl="2" indent="-347345">
              <a:lnSpc>
                <a:spcPct val="100000"/>
              </a:lnSpc>
              <a:spcBef>
                <a:spcPts val="600"/>
              </a:spcBef>
              <a:spcAft>
                <a:spcPts val="600"/>
              </a:spcAft>
              <a:buFont typeface="Arial" panose="020B0604020202020204" pitchFamily="34" charset="0"/>
              <a:buChar char="‒"/>
            </a:pPr>
            <a:r>
              <a:rPr lang="en-US" sz="1800" dirty="0">
                <a:solidFill>
                  <a:srgbClr val="0070C0"/>
                </a:solidFill>
                <a:latin typeface="+mj-lt"/>
              </a:rPr>
              <a:t>Evaluating objectivity of the external expert</a:t>
            </a:r>
          </a:p>
          <a:p>
            <a:pPr marL="804545" lvl="2" indent="-347345">
              <a:lnSpc>
                <a:spcPct val="100000"/>
              </a:lnSpc>
              <a:spcBef>
                <a:spcPts val="600"/>
              </a:spcBef>
              <a:spcAft>
                <a:spcPts val="600"/>
              </a:spcAft>
              <a:buFont typeface="Arial" panose="020B0604020202020204" pitchFamily="34" charset="0"/>
              <a:buChar char="‒"/>
            </a:pPr>
            <a:r>
              <a:rPr lang="en-US" sz="1800" dirty="0">
                <a:solidFill>
                  <a:srgbClr val="0070C0"/>
                </a:solidFill>
                <a:latin typeface="+mj-lt"/>
              </a:rPr>
              <a:t>Determining whether the work of the external expert is sufficient, reliable and appropriate</a:t>
            </a:r>
          </a:p>
          <a:p>
            <a:pPr marL="347345" lvl="1" indent="-347345">
              <a:lnSpc>
                <a:spcPct val="100000"/>
              </a:lnSpc>
              <a:spcBef>
                <a:spcPts val="600"/>
              </a:spcBef>
              <a:spcAft>
                <a:spcPts val="600"/>
              </a:spcAft>
              <a:buFont typeface="Arial" panose="020B0604020202020204" pitchFamily="34" charset="0"/>
              <a:buChar char="•"/>
            </a:pPr>
            <a:r>
              <a:rPr lang="en-US" sz="2000" dirty="0">
                <a:solidFill>
                  <a:schemeClr val="tx1"/>
                </a:solidFill>
                <a:latin typeface="+mj-lt"/>
              </a:rPr>
              <a:t>Additional objectivity evaluation required of all key independence attributes in Parts 4A/4B</a:t>
            </a:r>
            <a:endParaRPr lang="en-US" sz="2000" dirty="0">
              <a:solidFill>
                <a:schemeClr val="tx1"/>
              </a:solidFill>
              <a:latin typeface="+mj-lt"/>
              <a:cs typeface="Arial" panose="020B0604020202020204"/>
            </a:endParaRPr>
          </a:p>
          <a:p>
            <a:pPr marL="804545" lvl="2" indent="-347345">
              <a:lnSpc>
                <a:spcPct val="100000"/>
              </a:lnSpc>
              <a:spcBef>
                <a:spcPts val="600"/>
              </a:spcBef>
              <a:spcAft>
                <a:spcPts val="600"/>
              </a:spcAft>
              <a:buFont typeface="Arial" panose="020B0604020202020204" pitchFamily="34" charset="0"/>
              <a:buChar char="‒"/>
            </a:pPr>
            <a:r>
              <a:rPr lang="en-US" sz="1800" dirty="0">
                <a:solidFill>
                  <a:srgbClr val="0070C0"/>
                </a:solidFill>
                <a:latin typeface="+mj-lt"/>
              </a:rPr>
              <a:t>Between expert and the entity at which the expert is performing the work </a:t>
            </a:r>
            <a:endParaRPr lang="en-US" sz="1800" dirty="0">
              <a:solidFill>
                <a:srgbClr val="0070C0"/>
              </a:solidFill>
              <a:latin typeface="+mj-lt"/>
              <a:cs typeface="Arial" panose="020B0604020202020204"/>
            </a:endParaRPr>
          </a:p>
          <a:p>
            <a:pPr marL="804545" lvl="2" indent="-347345">
              <a:lnSpc>
                <a:spcPct val="100000"/>
              </a:lnSpc>
              <a:spcBef>
                <a:spcPts val="600"/>
              </a:spcBef>
              <a:spcAft>
                <a:spcPts val="600"/>
              </a:spcAft>
              <a:buFont typeface="Arial" panose="020B0604020202020204" pitchFamily="34" charset="0"/>
              <a:buChar char="‒"/>
            </a:pPr>
            <a:r>
              <a:rPr lang="en-US" sz="1800" dirty="0">
                <a:solidFill>
                  <a:srgbClr val="0070C0"/>
                </a:solidFill>
                <a:latin typeface="+mj-lt"/>
              </a:rPr>
              <a:t>Incl. financial interests, close and family relationships, business relationships, and previous employment, etc.</a:t>
            </a:r>
            <a:endParaRPr lang="en-US" sz="1800" dirty="0">
              <a:solidFill>
                <a:srgbClr val="0070C0"/>
              </a:solidFill>
              <a:latin typeface="+mj-lt"/>
              <a:cs typeface="Arial" panose="020B0604020202020204"/>
            </a:endParaRPr>
          </a:p>
          <a:p>
            <a:pPr marL="347345" lvl="1" indent="-347345">
              <a:lnSpc>
                <a:spcPct val="100000"/>
              </a:lnSpc>
              <a:spcBef>
                <a:spcPts val="600"/>
              </a:spcBef>
              <a:spcAft>
                <a:spcPts val="600"/>
              </a:spcAft>
              <a:buFont typeface="Arial" panose="020B0604020202020204" pitchFamily="34" charset="0"/>
              <a:buChar char="•"/>
            </a:pPr>
            <a:r>
              <a:rPr lang="en-US" sz="2000" dirty="0">
                <a:solidFill>
                  <a:schemeClr val="tx1"/>
                </a:solidFill>
                <a:latin typeface="+mj-lt"/>
              </a:rPr>
              <a:t>Requirement for the PA/SAP to request client and external expert to notify the PA/SAP of any other interest, relationship or circumstance that they are aware of:</a:t>
            </a:r>
            <a:endParaRPr lang="en-US" sz="2000" dirty="0">
              <a:solidFill>
                <a:schemeClr val="tx1"/>
              </a:solidFill>
              <a:latin typeface="+mj-lt"/>
              <a:cs typeface="Arial" panose="020B0604020202020204"/>
            </a:endParaRPr>
          </a:p>
          <a:p>
            <a:pPr marL="804545" lvl="2" indent="-347345">
              <a:lnSpc>
                <a:spcPct val="100000"/>
              </a:lnSpc>
              <a:spcBef>
                <a:spcPts val="600"/>
              </a:spcBef>
              <a:spcAft>
                <a:spcPts val="600"/>
              </a:spcAft>
              <a:buFont typeface="Arial" panose="020B0604020202020204" pitchFamily="34" charset="0"/>
              <a:buChar char="‒"/>
            </a:pPr>
            <a:r>
              <a:rPr lang="en-US" sz="1800" dirty="0">
                <a:solidFill>
                  <a:srgbClr val="0070C0"/>
                </a:solidFill>
                <a:latin typeface="+mj-lt"/>
              </a:rPr>
              <a:t>Between the expert and (a) the client; and (b) the entity at which the expert is performing the work </a:t>
            </a:r>
            <a:endParaRPr lang="en-US" sz="1800" dirty="0">
              <a:solidFill>
                <a:srgbClr val="0070C0"/>
              </a:solidFill>
              <a:latin typeface="+mj-lt"/>
              <a:cs typeface="Arial" panose="020B0604020202020204"/>
            </a:endParaRPr>
          </a:p>
        </p:txBody>
      </p:sp>
    </p:spTree>
    <p:extLst>
      <p:ext uri="{BB962C8B-B14F-4D97-AF65-F5344CB8AC3E}">
        <p14:creationId xmlns:p14="http://schemas.microsoft.com/office/powerpoint/2010/main" val="9936089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82765" y="12700"/>
            <a:ext cx="11163135" cy="1068518"/>
          </a:xfrm>
        </p:spPr>
        <p:txBody>
          <a:bodyPr>
            <a:noAutofit/>
          </a:bodyPr>
          <a:lstStyle/>
          <a:p>
            <a:r>
              <a:rPr lang="en-US" dirty="0">
                <a:latin typeface="+mj-lt"/>
              </a:rPr>
              <a:t>Other Considerations </a:t>
            </a:r>
            <a:endParaRPr lang="en-US" dirty="0"/>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7" name="Picture 6" descr="Stack of books">
            <a:extLst>
              <a:ext uri="{FF2B5EF4-FFF2-40B4-BE49-F238E27FC236}">
                <a16:creationId xmlns:a16="http://schemas.microsoft.com/office/drawing/2014/main" id="{9972325F-2D02-7FF8-F883-C8576425BB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226360" y="321802"/>
            <a:ext cx="8384240" cy="2103898"/>
          </a:xfrm>
        </p:spPr>
        <p:txBody>
          <a:bodyPr vert="horz" lIns="91440" tIns="45720" rIns="91440" bIns="45720" rtlCol="0" anchor="t">
            <a:noAutofit/>
          </a:bodyPr>
          <a:lstStyle/>
          <a:p>
            <a:pPr marL="0" indent="0">
              <a:spcBef>
                <a:spcPts val="600"/>
              </a:spcBef>
              <a:spcAft>
                <a:spcPts val="600"/>
              </a:spcAft>
              <a:buNone/>
            </a:pPr>
            <a:r>
              <a:rPr lang="en-US" sz="4400" b="1" dirty="0">
                <a:solidFill>
                  <a:schemeClr val="bg1"/>
                </a:solidFill>
                <a:latin typeface="+mj-lt"/>
              </a:rPr>
              <a:t>Other Considerations</a:t>
            </a:r>
          </a:p>
          <a:p>
            <a:pPr marL="0" indent="0">
              <a:spcBef>
                <a:spcPts val="600"/>
              </a:spcBef>
              <a:spcAft>
                <a:spcPts val="600"/>
              </a:spcAft>
              <a:buNone/>
            </a:pPr>
            <a:endParaRPr lang="en-US" sz="2000" dirty="0">
              <a:solidFill>
                <a:schemeClr val="bg1"/>
              </a:solidFill>
              <a:latin typeface="+mj-lt"/>
            </a:endParaRPr>
          </a:p>
          <a:p>
            <a:pPr>
              <a:spcBef>
                <a:spcPts val="600"/>
              </a:spcBef>
              <a:spcAft>
                <a:spcPts val="600"/>
              </a:spcAft>
            </a:pPr>
            <a:r>
              <a:rPr lang="en-US" sz="2000" dirty="0">
                <a:solidFill>
                  <a:schemeClr val="bg1"/>
                </a:solidFill>
                <a:latin typeface="+mj-lt"/>
              </a:rPr>
              <a:t>Proposed provisions also consider</a:t>
            </a:r>
          </a:p>
          <a:p>
            <a:pPr lvl="1">
              <a:lnSpc>
                <a:spcPct val="100000"/>
              </a:lnSpc>
              <a:spcBef>
                <a:spcPts val="600"/>
              </a:spcBef>
              <a:spcAft>
                <a:spcPts val="600"/>
              </a:spcAft>
              <a:buClr>
                <a:schemeClr val="bg1"/>
              </a:buClr>
            </a:pPr>
            <a:r>
              <a:rPr lang="en-US" sz="2000" dirty="0">
                <a:solidFill>
                  <a:schemeClr val="bg1"/>
                </a:solidFill>
                <a:latin typeface="+mj-lt"/>
              </a:rPr>
              <a:t>Using the work of multiple experts</a:t>
            </a:r>
          </a:p>
          <a:p>
            <a:pPr lvl="1">
              <a:lnSpc>
                <a:spcPct val="100000"/>
              </a:lnSpc>
              <a:spcBef>
                <a:spcPts val="600"/>
              </a:spcBef>
              <a:spcAft>
                <a:spcPts val="600"/>
              </a:spcAft>
              <a:buClr>
                <a:schemeClr val="bg1"/>
              </a:buClr>
            </a:pPr>
            <a:r>
              <a:rPr lang="en-US" sz="2000" dirty="0">
                <a:solidFill>
                  <a:schemeClr val="bg1"/>
                </a:solidFill>
                <a:latin typeface="+mj-lt"/>
              </a:rPr>
              <a:t>Communication with those charged with governance</a:t>
            </a:r>
          </a:p>
          <a:p>
            <a:pPr lvl="1">
              <a:lnSpc>
                <a:spcPct val="100000"/>
              </a:lnSpc>
              <a:spcBef>
                <a:spcPts val="600"/>
              </a:spcBef>
              <a:spcAft>
                <a:spcPts val="600"/>
              </a:spcAft>
              <a:buClr>
                <a:schemeClr val="bg1"/>
              </a:buClr>
            </a:pPr>
            <a:r>
              <a:rPr lang="en-US" sz="2000" dirty="0">
                <a:solidFill>
                  <a:schemeClr val="bg1"/>
                </a:solidFill>
                <a:latin typeface="+mj-lt"/>
              </a:rPr>
              <a:t>Documentation</a:t>
            </a:r>
          </a:p>
          <a:p>
            <a:pPr lvl="1">
              <a:lnSpc>
                <a:spcPct val="100000"/>
              </a:lnSpc>
              <a:spcBef>
                <a:spcPts val="600"/>
              </a:spcBef>
              <a:spcAft>
                <a:spcPts val="600"/>
              </a:spcAft>
            </a:pPr>
            <a:endParaRPr lang="en-US" sz="1800" dirty="0">
              <a:solidFill>
                <a:schemeClr val="bg1"/>
              </a:solidFill>
              <a:latin typeface="+mj-lt"/>
            </a:endParaRPr>
          </a:p>
        </p:txBody>
      </p:sp>
    </p:spTree>
    <p:extLst>
      <p:ext uri="{BB962C8B-B14F-4D97-AF65-F5344CB8AC3E}">
        <p14:creationId xmlns:p14="http://schemas.microsoft.com/office/powerpoint/2010/main" val="944660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6D278-1D89-8C82-653A-7812A06FFB86}"/>
              </a:ext>
            </a:extLst>
          </p:cNvPr>
          <p:cNvSpPr>
            <a:spLocks noGrp="1"/>
          </p:cNvSpPr>
          <p:nvPr>
            <p:ph type="sldNum" sz="quarter" idx="12"/>
          </p:nvPr>
        </p:nvSpPr>
        <p:spPr/>
        <p:txBody>
          <a:bodyPr/>
          <a:lstStyle/>
          <a:p>
            <a:fld id="{A68F81FF-A8B7-8E49-9D5B-3CAD5ADFEE36}" type="slidenum">
              <a:rPr lang="en-US" smtClean="0"/>
              <a:t>13</a:t>
            </a:fld>
            <a:endParaRPr lang="en-US" dirty="0"/>
          </a:p>
        </p:txBody>
      </p:sp>
      <p:pic>
        <p:nvPicPr>
          <p:cNvPr id="8" name="Picture 7" descr="Quizzical burrowing owl looking forward">
            <a:extLst>
              <a:ext uri="{FF2B5EF4-FFF2-40B4-BE49-F238E27FC236}">
                <a16:creationId xmlns:a16="http://schemas.microsoft.com/office/drawing/2014/main" id="{7F41C50C-CD0F-1751-B4EF-3FC19CE6EDC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9870122" cy="6858000"/>
          </a:xfrm>
          <a:prstGeom prst="rect">
            <a:avLst/>
          </a:prstGeom>
          <a:effectLst>
            <a:softEdge rad="317500"/>
          </a:effectLst>
        </p:spPr>
      </p:pic>
      <p:sp>
        <p:nvSpPr>
          <p:cNvPr id="9" name="Rectangle: Rounded Corners 8">
            <a:extLst>
              <a:ext uri="{FF2B5EF4-FFF2-40B4-BE49-F238E27FC236}">
                <a16:creationId xmlns:a16="http://schemas.microsoft.com/office/drawing/2014/main" id="{2E119A11-882F-D7F1-416E-E679AD285713}"/>
              </a:ext>
            </a:extLst>
          </p:cNvPr>
          <p:cNvSpPr/>
          <p:nvPr/>
        </p:nvSpPr>
        <p:spPr>
          <a:xfrm>
            <a:off x="6096000" y="1531939"/>
            <a:ext cx="5372100" cy="3505199"/>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600"/>
              </a:spcBef>
              <a:spcAft>
                <a:spcPts val="60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R</a:t>
            </a:r>
            <a:r>
              <a:rPr kumimoji="0" lang="en-US" sz="2800" b="0" i="0" u="none" strike="noStrike" kern="1200" cap="none" spc="0" normalizeH="0" baseline="0" noProof="0" dirty="0">
                <a:ln>
                  <a:noFill/>
                </a:ln>
                <a:solidFill>
                  <a:srgbClr val="FFFFFF"/>
                </a:solidFill>
                <a:effectLst/>
                <a:uLnTx/>
                <a:uFillTx/>
                <a:latin typeface="Arial" panose="020B0604020202020204"/>
                <a:ea typeface="+mn-ea"/>
                <a:cs typeface="+mn-cs"/>
              </a:rPr>
              <a:t>epresentatives’ views on the overall proposed approach, including the objectivity approach taken for an external expert in an audit/assurance engagement</a:t>
            </a: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a:t>
            </a:r>
          </a:p>
        </p:txBody>
      </p:sp>
    </p:spTree>
    <p:extLst>
      <p:ext uri="{BB962C8B-B14F-4D97-AF65-F5344CB8AC3E}">
        <p14:creationId xmlns:p14="http://schemas.microsoft.com/office/powerpoint/2010/main" val="2150862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p:txBody>
          <a:bodyPr anchor="ctr">
            <a:normAutofit/>
          </a:bodyPr>
          <a:lstStyle/>
          <a:p>
            <a:pPr algn="ctr"/>
            <a:r>
              <a:rPr lang="en-US" sz="3600" dirty="0">
                <a:latin typeface="+mj-lt"/>
              </a:rPr>
              <a:t>Definitions</a:t>
            </a:r>
          </a:p>
        </p:txBody>
      </p:sp>
    </p:spTree>
    <p:extLst>
      <p:ext uri="{BB962C8B-B14F-4D97-AF65-F5344CB8AC3E}">
        <p14:creationId xmlns:p14="http://schemas.microsoft.com/office/powerpoint/2010/main" val="29078871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EBC5-3D61-6FAA-772D-17E642BE4561}"/>
              </a:ext>
            </a:extLst>
          </p:cNvPr>
          <p:cNvSpPr>
            <a:spLocks noGrp="1"/>
          </p:cNvSpPr>
          <p:nvPr>
            <p:ph type="title"/>
          </p:nvPr>
        </p:nvSpPr>
        <p:spPr/>
        <p:txBody>
          <a:bodyPr>
            <a:normAutofit/>
          </a:bodyPr>
          <a:lstStyle/>
          <a:p>
            <a:r>
              <a:rPr lang="en-US" dirty="0">
                <a:latin typeface="+mj-lt"/>
              </a:rPr>
              <a:t>Expert</a:t>
            </a:r>
          </a:p>
        </p:txBody>
      </p:sp>
      <p:sp>
        <p:nvSpPr>
          <p:cNvPr id="5" name="Slide Number Placeholder 4">
            <a:extLst>
              <a:ext uri="{FF2B5EF4-FFF2-40B4-BE49-F238E27FC236}">
                <a16:creationId xmlns:a16="http://schemas.microsoft.com/office/drawing/2014/main" id="{C83D0448-B42D-18DF-87E3-C1707A86130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10" name="Picture 9">
            <a:extLst>
              <a:ext uri="{FF2B5EF4-FFF2-40B4-BE49-F238E27FC236}">
                <a16:creationId xmlns:a16="http://schemas.microsoft.com/office/drawing/2014/main" id="{AA3F0EA0-B99E-45DF-B405-E03EBA7E1FFF}"/>
              </a:ext>
            </a:extLst>
          </p:cNvPr>
          <p:cNvPicPr>
            <a:picLocks noChangeAspect="1"/>
          </p:cNvPicPr>
          <p:nvPr/>
        </p:nvPicPr>
        <p:blipFill>
          <a:blip r:embed="rId3"/>
          <a:stretch>
            <a:fillRect/>
          </a:stretch>
        </p:blipFill>
        <p:spPr>
          <a:xfrm>
            <a:off x="1" y="1104892"/>
            <a:ext cx="3429000" cy="5753107"/>
          </a:xfrm>
          <a:prstGeom prst="rect">
            <a:avLst/>
          </a:prstGeom>
        </p:spPr>
      </p:pic>
      <p:sp>
        <p:nvSpPr>
          <p:cNvPr id="7" name="Content Placeholder 2">
            <a:extLst>
              <a:ext uri="{FF2B5EF4-FFF2-40B4-BE49-F238E27FC236}">
                <a16:creationId xmlns:a16="http://schemas.microsoft.com/office/drawing/2014/main" id="{669805FF-6B4D-0EDE-B289-4A9E78A652C1}"/>
              </a:ext>
            </a:extLst>
          </p:cNvPr>
          <p:cNvSpPr>
            <a:spLocks noGrp="1"/>
          </p:cNvSpPr>
          <p:nvPr>
            <p:ph idx="1"/>
          </p:nvPr>
        </p:nvSpPr>
        <p:spPr>
          <a:xfrm>
            <a:off x="3784765" y="1922462"/>
            <a:ext cx="7442035" cy="3013075"/>
          </a:xfrm>
        </p:spPr>
        <p:txBody>
          <a:bodyPr>
            <a:noAutofit/>
          </a:bodyPr>
          <a:lstStyle/>
          <a:p>
            <a:pPr marL="347472" indent="-347472" algn="just">
              <a:spcBef>
                <a:spcPts val="600"/>
              </a:spcBef>
              <a:spcAft>
                <a:spcPts val="600"/>
              </a:spcAft>
            </a:pPr>
            <a:r>
              <a:rPr lang="en-US" sz="2000" dirty="0">
                <a:solidFill>
                  <a:schemeClr val="tx1"/>
                </a:solidFill>
                <a:latin typeface="+mj-lt"/>
              </a:rPr>
              <a:t>Introduce new proposed definition </a:t>
            </a:r>
          </a:p>
          <a:p>
            <a:pPr marL="347472" lvl="1" indent="-347472" algn="just">
              <a:lnSpc>
                <a:spcPct val="100000"/>
              </a:lnSpc>
              <a:spcBef>
                <a:spcPts val="600"/>
              </a:spcBef>
              <a:spcAft>
                <a:spcPts val="600"/>
              </a:spcAft>
              <a:buFont typeface="Arial" panose="020B0604020202020204" pitchFamily="34" charset="0"/>
              <a:buChar char="•"/>
            </a:pPr>
            <a:r>
              <a:rPr lang="en-US" sz="2000" dirty="0">
                <a:solidFill>
                  <a:schemeClr val="tx1"/>
                </a:solidFill>
                <a:latin typeface="+mj-lt"/>
              </a:rPr>
              <a:t>Benchmarked against the PA’s own competence</a:t>
            </a:r>
          </a:p>
          <a:p>
            <a:pPr marL="347472" lvl="1" indent="-347472" algn="just">
              <a:lnSpc>
                <a:spcPct val="100000"/>
              </a:lnSpc>
              <a:spcBef>
                <a:spcPts val="600"/>
              </a:spcBef>
              <a:spcAft>
                <a:spcPts val="600"/>
              </a:spcAft>
              <a:buFont typeface="Arial" panose="020B0604020202020204" pitchFamily="34" charset="0"/>
              <a:buChar char="•"/>
            </a:pPr>
            <a:r>
              <a:rPr lang="en-US" sz="2000" dirty="0">
                <a:solidFill>
                  <a:schemeClr val="tx1"/>
                </a:solidFill>
                <a:latin typeface="+mj-lt"/>
              </a:rPr>
              <a:t>So it is applicable also to PAIBs and experts used in NAS</a:t>
            </a:r>
          </a:p>
          <a:p>
            <a:pPr marL="0" indent="0" algn="just">
              <a:spcBef>
                <a:spcPts val="600"/>
              </a:spcBef>
              <a:spcAft>
                <a:spcPts val="600"/>
              </a:spcAft>
              <a:buNone/>
            </a:pPr>
            <a:endParaRPr lang="en-US" sz="2000" dirty="0">
              <a:solidFill>
                <a:srgbClr val="0070C0"/>
              </a:solidFill>
              <a:latin typeface="+mj-lt"/>
            </a:endParaRPr>
          </a:p>
          <a:p>
            <a:pPr marL="0" indent="0" algn="just">
              <a:spcBef>
                <a:spcPts val="600"/>
              </a:spcBef>
              <a:spcAft>
                <a:spcPts val="600"/>
              </a:spcAft>
              <a:buNone/>
            </a:pPr>
            <a:r>
              <a:rPr lang="en-US" sz="2000" dirty="0">
                <a:solidFill>
                  <a:srgbClr val="0070C0"/>
                </a:solidFill>
                <a:latin typeface="+mj-lt"/>
              </a:rPr>
              <a:t>“An individual or organization possessing expertise that is outside the professional accountant’s or sustainability assurance practitioner’s competence. This excludes internal auditors employed or engaged by an employing organization or client.” </a:t>
            </a:r>
          </a:p>
          <a:p>
            <a:pPr marL="347472" lvl="1" indent="-347472" algn="just">
              <a:lnSpc>
                <a:spcPct val="100000"/>
              </a:lnSpc>
              <a:spcBef>
                <a:spcPts val="600"/>
              </a:spcBef>
              <a:spcAft>
                <a:spcPts val="600"/>
              </a:spcAft>
              <a:buNone/>
            </a:pPr>
            <a:endParaRPr lang="en-US" sz="2000" dirty="0">
              <a:solidFill>
                <a:srgbClr val="0B5494"/>
              </a:solidFill>
              <a:latin typeface="+mj-lt"/>
            </a:endParaRPr>
          </a:p>
        </p:txBody>
      </p:sp>
    </p:spTree>
    <p:extLst>
      <p:ext uri="{BB962C8B-B14F-4D97-AF65-F5344CB8AC3E}">
        <p14:creationId xmlns:p14="http://schemas.microsoft.com/office/powerpoint/2010/main" val="2431725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EBC5-3D61-6FAA-772D-17E642BE4561}"/>
              </a:ext>
            </a:extLst>
          </p:cNvPr>
          <p:cNvSpPr>
            <a:spLocks noGrp="1"/>
          </p:cNvSpPr>
          <p:nvPr>
            <p:ph type="title"/>
          </p:nvPr>
        </p:nvSpPr>
        <p:spPr/>
        <p:txBody>
          <a:bodyPr>
            <a:normAutofit/>
          </a:bodyPr>
          <a:lstStyle/>
          <a:p>
            <a:r>
              <a:rPr lang="en-US" dirty="0">
                <a:latin typeface="+mj-lt"/>
              </a:rPr>
              <a:t>Expertise</a:t>
            </a:r>
          </a:p>
        </p:txBody>
      </p:sp>
      <p:sp>
        <p:nvSpPr>
          <p:cNvPr id="5" name="Slide Number Placeholder 4">
            <a:extLst>
              <a:ext uri="{FF2B5EF4-FFF2-40B4-BE49-F238E27FC236}">
                <a16:creationId xmlns:a16="http://schemas.microsoft.com/office/drawing/2014/main" id="{C83D0448-B42D-18DF-87E3-C1707A86130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10" name="Picture 9">
            <a:extLst>
              <a:ext uri="{FF2B5EF4-FFF2-40B4-BE49-F238E27FC236}">
                <a16:creationId xmlns:a16="http://schemas.microsoft.com/office/drawing/2014/main" id="{AA3F0EA0-B99E-45DF-B405-E03EBA7E1FFF}"/>
              </a:ext>
            </a:extLst>
          </p:cNvPr>
          <p:cNvPicPr>
            <a:picLocks noChangeAspect="1"/>
          </p:cNvPicPr>
          <p:nvPr/>
        </p:nvPicPr>
        <p:blipFill>
          <a:blip r:embed="rId3"/>
          <a:stretch>
            <a:fillRect/>
          </a:stretch>
        </p:blipFill>
        <p:spPr>
          <a:xfrm>
            <a:off x="1" y="1104892"/>
            <a:ext cx="3429000" cy="5753107"/>
          </a:xfrm>
          <a:prstGeom prst="rect">
            <a:avLst/>
          </a:prstGeom>
        </p:spPr>
      </p:pic>
      <p:sp>
        <p:nvSpPr>
          <p:cNvPr id="7" name="Content Placeholder 2">
            <a:extLst>
              <a:ext uri="{FF2B5EF4-FFF2-40B4-BE49-F238E27FC236}">
                <a16:creationId xmlns:a16="http://schemas.microsoft.com/office/drawing/2014/main" id="{669805FF-6B4D-0EDE-B289-4A9E78A652C1}"/>
              </a:ext>
            </a:extLst>
          </p:cNvPr>
          <p:cNvSpPr>
            <a:spLocks noGrp="1"/>
          </p:cNvSpPr>
          <p:nvPr>
            <p:ph idx="1"/>
          </p:nvPr>
        </p:nvSpPr>
        <p:spPr>
          <a:xfrm>
            <a:off x="3835565" y="1899059"/>
            <a:ext cx="7442035" cy="3422241"/>
          </a:xfrm>
        </p:spPr>
        <p:txBody>
          <a:bodyPr>
            <a:noAutofit/>
          </a:bodyPr>
          <a:lstStyle/>
          <a:p>
            <a:pPr marL="347472" indent="-347472" algn="just">
              <a:spcBef>
                <a:spcPts val="600"/>
              </a:spcBef>
              <a:spcAft>
                <a:spcPts val="600"/>
              </a:spcAft>
            </a:pPr>
            <a:r>
              <a:rPr lang="en-US" sz="2000" dirty="0">
                <a:solidFill>
                  <a:schemeClr val="tx1"/>
                </a:solidFill>
                <a:latin typeface="+mj-lt"/>
              </a:rPr>
              <a:t>Proposed new definition</a:t>
            </a:r>
          </a:p>
          <a:p>
            <a:pPr marL="694944" lvl="1" indent="-347472" algn="just">
              <a:lnSpc>
                <a:spcPct val="100000"/>
              </a:lnSpc>
              <a:spcBef>
                <a:spcPts val="600"/>
              </a:spcBef>
              <a:spcAft>
                <a:spcPts val="600"/>
              </a:spcAft>
            </a:pPr>
            <a:r>
              <a:rPr lang="en-US" sz="2000" dirty="0">
                <a:solidFill>
                  <a:schemeClr val="tx1"/>
                </a:solidFill>
                <a:latin typeface="+mj-lt"/>
              </a:rPr>
              <a:t>Aligned with Dictionary usage of expertise</a:t>
            </a:r>
          </a:p>
          <a:p>
            <a:pPr marL="694944" lvl="1" indent="-347472" algn="just">
              <a:lnSpc>
                <a:spcPct val="100000"/>
              </a:lnSpc>
              <a:spcBef>
                <a:spcPts val="600"/>
              </a:spcBef>
              <a:spcAft>
                <a:spcPts val="600"/>
              </a:spcAft>
            </a:pPr>
            <a:r>
              <a:rPr lang="en-US" sz="2000" dirty="0">
                <a:solidFill>
                  <a:schemeClr val="tx1"/>
                </a:solidFill>
                <a:latin typeface="+mj-lt"/>
              </a:rPr>
              <a:t>Differential with ISA 620 (removed </a:t>
            </a:r>
            <a:r>
              <a:rPr lang="en-US" sz="2000" dirty="0">
                <a:solidFill>
                  <a:srgbClr val="0070C0"/>
                </a:solidFill>
                <a:latin typeface="+mj-lt"/>
              </a:rPr>
              <a:t>“experience”</a:t>
            </a:r>
            <a:r>
              <a:rPr lang="en-US" sz="2000" dirty="0">
                <a:solidFill>
                  <a:schemeClr val="tx1"/>
                </a:solidFill>
                <a:latin typeface="+mj-lt"/>
              </a:rPr>
              <a:t>)</a:t>
            </a:r>
          </a:p>
          <a:p>
            <a:pPr marL="694944" lvl="1" indent="-347472" algn="just">
              <a:lnSpc>
                <a:spcPct val="100000"/>
              </a:lnSpc>
              <a:spcBef>
                <a:spcPts val="600"/>
              </a:spcBef>
              <a:spcAft>
                <a:spcPts val="600"/>
              </a:spcAft>
            </a:pPr>
            <a:r>
              <a:rPr lang="en-US" sz="2000" dirty="0">
                <a:solidFill>
                  <a:schemeClr val="tx1"/>
                </a:solidFill>
                <a:latin typeface="+mj-lt"/>
              </a:rPr>
              <a:t>IAASB coordination on matter and no concern raised</a:t>
            </a:r>
          </a:p>
          <a:p>
            <a:pPr marL="347472" indent="-347472" algn="just">
              <a:spcBef>
                <a:spcPts val="600"/>
              </a:spcBef>
              <a:spcAft>
                <a:spcPts val="600"/>
              </a:spcAft>
            </a:pPr>
            <a:r>
              <a:rPr lang="en-US" sz="2000" dirty="0">
                <a:solidFill>
                  <a:schemeClr val="tx1"/>
                </a:solidFill>
                <a:latin typeface="+mj-lt"/>
              </a:rPr>
              <a:t>Element of experience is a factor that is important to demonstrate or assess whether an expert really has the expertise (knowledge and skills)</a:t>
            </a:r>
          </a:p>
          <a:p>
            <a:pPr marL="0" indent="0" algn="just">
              <a:spcBef>
                <a:spcPts val="600"/>
              </a:spcBef>
              <a:spcAft>
                <a:spcPts val="600"/>
              </a:spcAft>
              <a:buNone/>
            </a:pPr>
            <a:endParaRPr lang="en-US" sz="2000" dirty="0">
              <a:solidFill>
                <a:schemeClr val="tx1"/>
              </a:solidFill>
              <a:latin typeface="+mj-lt"/>
            </a:endParaRPr>
          </a:p>
          <a:p>
            <a:pPr marL="0" indent="0" algn="just">
              <a:spcBef>
                <a:spcPts val="600"/>
              </a:spcBef>
              <a:spcAft>
                <a:spcPts val="600"/>
              </a:spcAft>
              <a:buNone/>
            </a:pPr>
            <a:r>
              <a:rPr lang="en-US" sz="2000" dirty="0">
                <a:solidFill>
                  <a:srgbClr val="0070C0"/>
                </a:solidFill>
                <a:latin typeface="+mj-lt"/>
              </a:rPr>
              <a:t>“Expertise – Knowledge and skills in a particular field.”  </a:t>
            </a:r>
          </a:p>
          <a:p>
            <a:pPr marL="0" indent="0" algn="just">
              <a:spcBef>
                <a:spcPts val="600"/>
              </a:spcBef>
              <a:spcAft>
                <a:spcPts val="600"/>
              </a:spcAft>
              <a:buNone/>
            </a:pPr>
            <a:endParaRPr lang="en-US" sz="2000" dirty="0">
              <a:solidFill>
                <a:schemeClr val="tx1"/>
              </a:solidFill>
              <a:latin typeface="+mj-lt"/>
            </a:endParaRPr>
          </a:p>
        </p:txBody>
      </p:sp>
    </p:spTree>
    <p:extLst>
      <p:ext uri="{BB962C8B-B14F-4D97-AF65-F5344CB8AC3E}">
        <p14:creationId xmlns:p14="http://schemas.microsoft.com/office/powerpoint/2010/main" val="28768301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368300" y="88664"/>
            <a:ext cx="10617365" cy="1068518"/>
          </a:xfrm>
        </p:spPr>
        <p:txBody>
          <a:bodyPr>
            <a:noAutofit/>
          </a:bodyPr>
          <a:lstStyle/>
          <a:p>
            <a:r>
              <a:rPr lang="en-US" dirty="0">
                <a:latin typeface="+mj-lt"/>
              </a:rPr>
              <a:t>For Ref – Dictionary and Other Definitions</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70065" y="1157182"/>
            <a:ext cx="8745187" cy="773218"/>
          </a:xfrm>
        </p:spPr>
        <p:txBody>
          <a:bodyPr vert="horz" lIns="91440" tIns="45720" rIns="91440" bIns="45720" rtlCol="0" anchor="t">
            <a:noAutofit/>
          </a:bodyPr>
          <a:lstStyle/>
          <a:p>
            <a:pPr marL="347472" indent="-347472">
              <a:lnSpc>
                <a:spcPts val="2400"/>
              </a:lnSpc>
              <a:spcBef>
                <a:spcPts val="600"/>
              </a:spcBef>
              <a:spcAft>
                <a:spcPts val="600"/>
              </a:spcAft>
            </a:pPr>
            <a:r>
              <a:rPr lang="en-US" sz="1800" dirty="0">
                <a:solidFill>
                  <a:schemeClr val="tx1"/>
                </a:solidFill>
                <a:latin typeface="+mj-lt"/>
              </a:rPr>
              <a:t>The following table lists a few examples of dictionary definitions of the term:</a:t>
            </a: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a:lnSpc>
                <a:spcPts val="2400"/>
              </a:lnSpc>
              <a:spcBef>
                <a:spcPts val="600"/>
              </a:spcBef>
              <a:spcAft>
                <a:spcPts val="600"/>
              </a:spcAft>
            </a:pPr>
            <a:endParaRPr lang="en-US" sz="1800" dirty="0">
              <a:solidFill>
                <a:schemeClr val="tx1"/>
              </a:solidFill>
              <a:latin typeface="+mj-lt"/>
            </a:endParaRPr>
          </a:p>
          <a:p>
            <a:pPr marL="347472" indent="-347472">
              <a:lnSpc>
                <a:spcPts val="2400"/>
              </a:lnSpc>
              <a:spcBef>
                <a:spcPts val="600"/>
              </a:spcBef>
              <a:spcAft>
                <a:spcPts val="600"/>
              </a:spcAft>
              <a:buClr>
                <a:schemeClr val="tx1">
                  <a:lumMod val="50000"/>
                </a:schemeClr>
              </a:buClr>
            </a:pPr>
            <a:r>
              <a:rPr lang="en-US" sz="1800" u="sng" dirty="0">
                <a:solidFill>
                  <a:srgbClr val="0000FF"/>
                </a:solidFill>
                <a:effectLst/>
                <a:latin typeface="Arial" panose="020B0604020202020204" pitchFamily="34" charset="0"/>
                <a:ea typeface="MS Mincho" panose="02020609040205080304" pitchFamily="49" charset="-128"/>
                <a:cs typeface="Arial" panose="020B0604020202020204" pitchFamily="34" charset="0"/>
                <a:hlinkClick r:id="rId3"/>
              </a:rPr>
              <a:t>PCAOB AS 1210: </a:t>
            </a:r>
            <a:r>
              <a:rPr lang="en-US" sz="1800" i="1" u="sng" dirty="0">
                <a:solidFill>
                  <a:srgbClr val="0000FF"/>
                </a:solidFill>
                <a:effectLst/>
                <a:latin typeface="Arial" panose="020B0604020202020204" pitchFamily="34" charset="0"/>
                <a:ea typeface="MS Mincho" panose="02020609040205080304" pitchFamily="49" charset="-128"/>
                <a:cs typeface="Arial" panose="020B0604020202020204" pitchFamily="34" charset="0"/>
                <a:hlinkClick r:id="rId3"/>
              </a:rPr>
              <a:t>Using the Work of an Auditor-Engaged Specialist</a:t>
            </a:r>
            <a:r>
              <a:rPr lang="en-US" sz="1800" dirty="0">
                <a:effectLst/>
                <a:latin typeface="Arial" panose="020B0604020202020204" pitchFamily="34" charset="0"/>
                <a:ea typeface="MS Mincho" panose="02020609040205080304" pitchFamily="49" charset="-128"/>
              </a:rPr>
              <a:t>: </a:t>
            </a:r>
            <a:r>
              <a:rPr lang="en-US" sz="1800" i="1" dirty="0">
                <a:effectLst/>
                <a:latin typeface="Arial" panose="020B0604020202020204" pitchFamily="34" charset="0"/>
                <a:ea typeface="MS Mincho" panose="02020609040205080304" pitchFamily="49" charset="-128"/>
              </a:rPr>
              <a:t> </a:t>
            </a:r>
            <a:r>
              <a:rPr lang="en-US" sz="1800" dirty="0">
                <a:effectLst/>
                <a:latin typeface="Arial" panose="020B0604020202020204" pitchFamily="34" charset="0"/>
                <a:ea typeface="MS Mincho" panose="02020609040205080304" pitchFamily="49" charset="-128"/>
              </a:rPr>
              <a:t>A specialist is a person (or firm) possessing special skill or knowledge in a particular field other </a:t>
            </a:r>
            <a:r>
              <a:rPr lang="en-US" sz="1800" dirty="0">
                <a:solidFill>
                  <a:schemeClr val="tx1"/>
                </a:solidFill>
                <a:latin typeface="+mj-lt"/>
              </a:rPr>
              <a:t>than</a:t>
            </a:r>
            <a:r>
              <a:rPr lang="en-US" sz="1800" dirty="0">
                <a:effectLst/>
                <a:latin typeface="Arial" panose="020B0604020202020204" pitchFamily="34" charset="0"/>
                <a:ea typeface="MS Mincho" panose="02020609040205080304" pitchFamily="49" charset="-128"/>
              </a:rPr>
              <a:t> accounting or auditing.</a:t>
            </a:r>
            <a:endParaRPr lang="en-US" sz="1800" dirty="0">
              <a:solidFill>
                <a:srgbClr val="0B5494"/>
              </a:solidFill>
              <a:latin typeface="+mj-lt"/>
            </a:endParaRP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graphicFrame>
        <p:nvGraphicFramePr>
          <p:cNvPr id="6" name="Table 5">
            <a:extLst>
              <a:ext uri="{FF2B5EF4-FFF2-40B4-BE49-F238E27FC236}">
                <a16:creationId xmlns:a16="http://schemas.microsoft.com/office/drawing/2014/main" id="{4CDC5BAE-0101-355A-ACB5-6CA117C5D515}"/>
              </a:ext>
            </a:extLst>
          </p:cNvPr>
          <p:cNvGraphicFramePr>
            <a:graphicFrameLocks noGrp="1"/>
          </p:cNvGraphicFramePr>
          <p:nvPr>
            <p:extLst>
              <p:ext uri="{D42A27DB-BD31-4B8C-83A1-F6EECF244321}">
                <p14:modId xmlns:p14="http://schemas.microsoft.com/office/powerpoint/2010/main" val="2177399923"/>
              </p:ext>
            </p:extLst>
          </p:nvPr>
        </p:nvGraphicFramePr>
        <p:xfrm>
          <a:off x="914400" y="1553022"/>
          <a:ext cx="8682317" cy="3795607"/>
        </p:xfrm>
        <a:graphic>
          <a:graphicData uri="http://schemas.openxmlformats.org/drawingml/2006/table">
            <a:tbl>
              <a:tblPr firstRow="1" firstCol="1" bandRow="1"/>
              <a:tblGrid>
                <a:gridCol w="1849003">
                  <a:extLst>
                    <a:ext uri="{9D8B030D-6E8A-4147-A177-3AD203B41FA5}">
                      <a16:colId xmlns:a16="http://schemas.microsoft.com/office/drawing/2014/main" val="848879727"/>
                    </a:ext>
                  </a:extLst>
                </a:gridCol>
                <a:gridCol w="3416657">
                  <a:extLst>
                    <a:ext uri="{9D8B030D-6E8A-4147-A177-3AD203B41FA5}">
                      <a16:colId xmlns:a16="http://schemas.microsoft.com/office/drawing/2014/main" val="3514113917"/>
                    </a:ext>
                  </a:extLst>
                </a:gridCol>
                <a:gridCol w="3416657">
                  <a:extLst>
                    <a:ext uri="{9D8B030D-6E8A-4147-A177-3AD203B41FA5}">
                      <a16:colId xmlns:a16="http://schemas.microsoft.com/office/drawing/2014/main" val="2287561912"/>
                    </a:ext>
                  </a:extLst>
                </a:gridCol>
              </a:tblGrid>
              <a:tr h="358912">
                <a:tc>
                  <a:txBody>
                    <a:bodyPr/>
                    <a:lstStyle/>
                    <a:p>
                      <a:pPr marL="0" marR="0" algn="l">
                        <a:lnSpc>
                          <a:spcPct val="100000"/>
                        </a:lnSpc>
                        <a:spcBef>
                          <a:spcPts val="300"/>
                        </a:spcBef>
                        <a:spcAft>
                          <a:spcPts val="300"/>
                        </a:spcAft>
                      </a:pPr>
                      <a:r>
                        <a:rPr lang="en-US" sz="1800" b="1">
                          <a:effectLst/>
                          <a:latin typeface="Arial" panose="020B0604020202020204" pitchFamily="34" charset="0"/>
                          <a:ea typeface="MS Mincho" panose="02020609040205080304" pitchFamily="49" charset="-128"/>
                          <a:cs typeface="Arial" panose="020B0604020202020204" pitchFamily="34" charset="0"/>
                        </a:rPr>
                        <a:t>Dictionary</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b="1">
                          <a:effectLst/>
                          <a:latin typeface="Arial" panose="020B0604020202020204" pitchFamily="34" charset="0"/>
                          <a:ea typeface="MS Mincho" panose="02020609040205080304" pitchFamily="49" charset="-128"/>
                          <a:cs typeface="Arial" panose="020B0604020202020204" pitchFamily="34" charset="0"/>
                        </a:rPr>
                        <a:t>Noun</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b="1">
                          <a:effectLst/>
                          <a:latin typeface="Arial" panose="020B0604020202020204" pitchFamily="34" charset="0"/>
                          <a:ea typeface="MS Mincho" panose="02020609040205080304" pitchFamily="49" charset="-128"/>
                          <a:cs typeface="Arial" panose="020B0604020202020204" pitchFamily="34" charset="0"/>
                        </a:rPr>
                        <a:t>Adjective</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9753078"/>
                  </a:ext>
                </a:extLst>
              </a:tr>
              <a:tr h="1145565">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Cambridge </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A person with a high level of knowledge or skill relating to a particular subject or activity.</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Having or showing a lot of knowledge or skill.</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1151571"/>
                  </a:ext>
                </a:extLst>
              </a:tr>
              <a:tr h="1145565">
                <a:tc>
                  <a:txBody>
                    <a:bodyPr/>
                    <a:lstStyle/>
                    <a:p>
                      <a:pPr marL="0" marR="0" algn="l">
                        <a:lnSpc>
                          <a:spcPct val="100000"/>
                        </a:lnSpc>
                        <a:spcBef>
                          <a:spcPts val="300"/>
                        </a:spcBef>
                        <a:spcAft>
                          <a:spcPts val="300"/>
                        </a:spcAft>
                      </a:pPr>
                      <a:r>
                        <a:rPr lang="en-US" sz="1800">
                          <a:effectLst/>
                          <a:latin typeface="Arial" panose="020B0604020202020204" pitchFamily="34" charset="0"/>
                          <a:ea typeface="MS Mincho" panose="02020609040205080304" pitchFamily="49" charset="-128"/>
                          <a:cs typeface="Arial" panose="020B0604020202020204" pitchFamily="34" charset="0"/>
                        </a:rPr>
                        <a:t>Merriam-Webster</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One with the special skill or knowledge representing </a:t>
                      </a:r>
                      <a:r>
                        <a:rPr lang="en-US" sz="1800" i="1" dirty="0">
                          <a:effectLst/>
                          <a:latin typeface="Arial" panose="020B0604020202020204" pitchFamily="34" charset="0"/>
                          <a:ea typeface="MS Mincho" panose="02020609040205080304" pitchFamily="49" charset="-128"/>
                          <a:cs typeface="Arial" panose="020B0604020202020204" pitchFamily="34" charset="0"/>
                        </a:rPr>
                        <a:t>mastery</a:t>
                      </a:r>
                      <a:r>
                        <a:rPr lang="en-US" sz="1800" dirty="0">
                          <a:effectLst/>
                          <a:latin typeface="Arial" panose="020B0604020202020204" pitchFamily="34" charset="0"/>
                          <a:ea typeface="MS Mincho" panose="02020609040205080304" pitchFamily="49" charset="-128"/>
                          <a:cs typeface="Arial" panose="020B0604020202020204" pitchFamily="34" charset="0"/>
                        </a:rPr>
                        <a:t> of a particular subject.</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a:effectLst/>
                          <a:latin typeface="Arial" panose="020B0604020202020204" pitchFamily="34" charset="0"/>
                          <a:ea typeface="MS Mincho" panose="02020609040205080304" pitchFamily="49" charset="-128"/>
                          <a:cs typeface="Arial" panose="020B0604020202020204" pitchFamily="34" charset="0"/>
                        </a:rPr>
                        <a:t>Having, involving, or displaying special skill or knowledge derived from </a:t>
                      </a:r>
                      <a:r>
                        <a:rPr lang="en-US" sz="1800" i="1">
                          <a:effectLst/>
                          <a:latin typeface="Arial" panose="020B0604020202020204" pitchFamily="34" charset="0"/>
                          <a:ea typeface="MS Mincho" panose="02020609040205080304" pitchFamily="49" charset="-128"/>
                          <a:cs typeface="Arial" panose="020B0604020202020204" pitchFamily="34" charset="0"/>
                        </a:rPr>
                        <a:t>training or experience</a:t>
                      </a:r>
                      <a:r>
                        <a:rPr lang="en-US" sz="1800">
                          <a:effectLst/>
                          <a:latin typeface="Arial" panose="020B0604020202020204" pitchFamily="34" charset="0"/>
                          <a:ea typeface="MS Mincho" panose="02020609040205080304" pitchFamily="49" charset="-128"/>
                          <a:cs typeface="Arial" panose="020B0604020202020204" pitchFamily="34" charset="0"/>
                        </a:rPr>
                        <a:t>.</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6037338"/>
                  </a:ext>
                </a:extLst>
              </a:tr>
              <a:tr h="1145565">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Oxford Languages</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a:effectLst/>
                          <a:latin typeface="Arial" panose="020B0604020202020204" pitchFamily="34" charset="0"/>
                          <a:ea typeface="MS Mincho" panose="02020609040205080304" pitchFamily="49" charset="-128"/>
                          <a:cs typeface="Arial" panose="020B0604020202020204" pitchFamily="34" charset="0"/>
                        </a:rPr>
                        <a:t>A person who has a comprehensive and </a:t>
                      </a:r>
                      <a:r>
                        <a:rPr lang="en-US" sz="1800" i="1">
                          <a:effectLst/>
                          <a:latin typeface="Arial" panose="020B0604020202020204" pitchFamily="34" charset="0"/>
                          <a:ea typeface="MS Mincho" panose="02020609040205080304" pitchFamily="49" charset="-128"/>
                          <a:cs typeface="Arial" panose="020B0604020202020204" pitchFamily="34" charset="0"/>
                        </a:rPr>
                        <a:t>authoritative</a:t>
                      </a:r>
                      <a:r>
                        <a:rPr lang="en-US" sz="1800">
                          <a:effectLst/>
                          <a:latin typeface="Arial" panose="020B0604020202020204" pitchFamily="34" charset="0"/>
                          <a:ea typeface="MS Mincho" panose="02020609040205080304" pitchFamily="49" charset="-128"/>
                          <a:cs typeface="Arial" panose="020B0604020202020204" pitchFamily="34" charset="0"/>
                        </a:rPr>
                        <a:t> knowledge of or skill in a particular area.</a:t>
                      </a:r>
                      <a:endParaRPr lang="en-US" sz="18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0000"/>
                        </a:lnSpc>
                        <a:spcBef>
                          <a:spcPts val="300"/>
                        </a:spcBef>
                        <a:spcAft>
                          <a:spcPts val="300"/>
                        </a:spcAft>
                      </a:pPr>
                      <a:r>
                        <a:rPr lang="en-US" sz="1800" dirty="0">
                          <a:effectLst/>
                          <a:latin typeface="Arial" panose="020B0604020202020204" pitchFamily="34" charset="0"/>
                          <a:ea typeface="MS Mincho" panose="02020609040205080304" pitchFamily="49" charset="-128"/>
                          <a:cs typeface="Arial" panose="020B0604020202020204" pitchFamily="34" charset="0"/>
                        </a:rPr>
                        <a:t>Having or involving </a:t>
                      </a:r>
                      <a:r>
                        <a:rPr lang="en-US" sz="1800" i="1" dirty="0">
                          <a:effectLst/>
                          <a:latin typeface="Arial" panose="020B0604020202020204" pitchFamily="34" charset="0"/>
                          <a:ea typeface="MS Mincho" panose="02020609040205080304" pitchFamily="49" charset="-128"/>
                          <a:cs typeface="Arial" panose="020B0604020202020204" pitchFamily="34" charset="0"/>
                        </a:rPr>
                        <a:t>authoritative</a:t>
                      </a:r>
                      <a:r>
                        <a:rPr lang="en-US" sz="1800" dirty="0">
                          <a:effectLst/>
                          <a:latin typeface="Arial" panose="020B0604020202020204" pitchFamily="34" charset="0"/>
                          <a:ea typeface="MS Mincho" panose="02020609040205080304" pitchFamily="49" charset="-128"/>
                          <a:cs typeface="Arial" panose="020B0604020202020204" pitchFamily="34" charset="0"/>
                        </a:rPr>
                        <a:t> knowledge.</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0685350"/>
                  </a:ext>
                </a:extLst>
              </a:tr>
            </a:tbl>
          </a:graphicData>
        </a:graphic>
      </p:graphicFrame>
      <p:sp>
        <p:nvSpPr>
          <p:cNvPr id="7" name="Rectangle 1">
            <a:extLst>
              <a:ext uri="{FF2B5EF4-FFF2-40B4-BE49-F238E27FC236}">
                <a16:creationId xmlns:a16="http://schemas.microsoft.com/office/drawing/2014/main" id="{7682E53B-5B46-8579-F3CD-760414340309}"/>
              </a:ext>
            </a:extLst>
          </p:cNvPr>
          <p:cNvSpPr>
            <a:spLocks noChangeArrowheads="1"/>
          </p:cNvSpPr>
          <p:nvPr/>
        </p:nvSpPr>
        <p:spPr bwMode="auto">
          <a:xfrm>
            <a:off x="3303588" y="3248739"/>
            <a:ext cx="2648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ja-JP" sz="10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US" altLang="ja-JP" sz="1800" b="0" i="0" u="none" strike="noStrike" kern="1200" cap="none" spc="0" normalizeH="0" baseline="0" noProof="0" dirty="0">
              <a:ln>
                <a:noFill/>
              </a:ln>
              <a:solidFill>
                <a:srgbClr val="494949"/>
              </a:solidFill>
              <a:effectLst/>
              <a:uLnTx/>
              <a:uFillTx/>
              <a:latin typeface="Arial" panose="020B0604020202020204" pitchFamily="34" charset="0"/>
              <a:ea typeface="ＭＳ Ｐ明朝" panose="02020600040205080304" pitchFamily="18" charset="-128"/>
              <a:cs typeface="+mn-cs"/>
            </a:endParaRPr>
          </a:p>
        </p:txBody>
      </p:sp>
    </p:spTree>
    <p:extLst>
      <p:ext uri="{BB962C8B-B14F-4D97-AF65-F5344CB8AC3E}">
        <p14:creationId xmlns:p14="http://schemas.microsoft.com/office/powerpoint/2010/main" val="2433557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EBC5-3D61-6FAA-772D-17E642BE4561}"/>
              </a:ext>
            </a:extLst>
          </p:cNvPr>
          <p:cNvSpPr>
            <a:spLocks noGrp="1"/>
          </p:cNvSpPr>
          <p:nvPr>
            <p:ph type="title"/>
          </p:nvPr>
        </p:nvSpPr>
        <p:spPr>
          <a:xfrm>
            <a:off x="216243" y="15780"/>
            <a:ext cx="11137557" cy="1089112"/>
          </a:xfrm>
        </p:spPr>
        <p:txBody>
          <a:bodyPr>
            <a:normAutofit/>
          </a:bodyPr>
          <a:lstStyle/>
          <a:p>
            <a:r>
              <a:rPr lang="en-US" sz="4000" dirty="0">
                <a:latin typeface="+mj-lt"/>
              </a:rPr>
              <a:t>Different Role of Experts in Audit/Assurance</a:t>
            </a:r>
            <a:endParaRPr lang="en-US" sz="4000" dirty="0">
              <a:latin typeface="+mj-lt"/>
              <a:cs typeface="Arial"/>
            </a:endParaRPr>
          </a:p>
        </p:txBody>
      </p:sp>
      <p:sp>
        <p:nvSpPr>
          <p:cNvPr id="5" name="Slide Number Placeholder 4">
            <a:extLst>
              <a:ext uri="{FF2B5EF4-FFF2-40B4-BE49-F238E27FC236}">
                <a16:creationId xmlns:a16="http://schemas.microsoft.com/office/drawing/2014/main" id="{C83D0448-B42D-18DF-87E3-C1707A86130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10" name="Picture 9">
            <a:extLst>
              <a:ext uri="{FF2B5EF4-FFF2-40B4-BE49-F238E27FC236}">
                <a16:creationId xmlns:a16="http://schemas.microsoft.com/office/drawing/2014/main" id="{AA3F0EA0-B99E-45DF-B405-E03EBA7E1FFF}"/>
              </a:ext>
            </a:extLst>
          </p:cNvPr>
          <p:cNvPicPr>
            <a:picLocks noChangeAspect="1"/>
          </p:cNvPicPr>
          <p:nvPr/>
        </p:nvPicPr>
        <p:blipFill>
          <a:blip r:embed="rId3"/>
          <a:stretch>
            <a:fillRect/>
          </a:stretch>
        </p:blipFill>
        <p:spPr>
          <a:xfrm>
            <a:off x="1" y="1104892"/>
            <a:ext cx="3429000" cy="5753107"/>
          </a:xfrm>
          <a:prstGeom prst="rect">
            <a:avLst/>
          </a:prstGeom>
        </p:spPr>
      </p:pic>
      <p:sp>
        <p:nvSpPr>
          <p:cNvPr id="7" name="Content Placeholder 2">
            <a:extLst>
              <a:ext uri="{FF2B5EF4-FFF2-40B4-BE49-F238E27FC236}">
                <a16:creationId xmlns:a16="http://schemas.microsoft.com/office/drawing/2014/main" id="{669805FF-6B4D-0EDE-B289-4A9E78A652C1}"/>
              </a:ext>
            </a:extLst>
          </p:cNvPr>
          <p:cNvSpPr>
            <a:spLocks noGrp="1"/>
          </p:cNvSpPr>
          <p:nvPr>
            <p:ph idx="1"/>
          </p:nvPr>
        </p:nvSpPr>
        <p:spPr>
          <a:xfrm>
            <a:off x="3581401" y="1246596"/>
            <a:ext cx="8239209" cy="5292316"/>
          </a:xfrm>
        </p:spPr>
        <p:txBody>
          <a:bodyPr vert="horz" lIns="91440" tIns="45720" rIns="91440" bIns="45720" rtlCol="0" anchor="t">
            <a:noAutofit/>
          </a:bodyPr>
          <a:lstStyle/>
          <a:p>
            <a:pPr marL="347345" indent="-347345" algn="just">
              <a:spcBef>
                <a:spcPts val="600"/>
              </a:spcBef>
              <a:spcAft>
                <a:spcPts val="600"/>
              </a:spcAft>
            </a:pPr>
            <a:r>
              <a:rPr lang="en-US" sz="2000" dirty="0">
                <a:solidFill>
                  <a:schemeClr val="tx1"/>
                </a:solidFill>
                <a:latin typeface="+mj-lt"/>
              </a:rPr>
              <a:t>Recognizes that experts can be engagement team (ET) or audit/assurance team (AT) members, and in those cases they are already subject to the Code’s ethics and independence provisions</a:t>
            </a:r>
          </a:p>
          <a:p>
            <a:pPr marL="347345" indent="-347345" algn="just">
              <a:spcBef>
                <a:spcPts val="600"/>
              </a:spcBef>
              <a:spcAft>
                <a:spcPts val="600"/>
              </a:spcAft>
            </a:pPr>
            <a:r>
              <a:rPr lang="en-US" sz="2000" dirty="0">
                <a:solidFill>
                  <a:schemeClr val="tx1"/>
                </a:solidFill>
                <a:latin typeface="+mj-lt"/>
              </a:rPr>
              <a:t>Proposed provisions to clarify the roles and differences</a:t>
            </a:r>
            <a:endParaRPr lang="en-US" sz="2000" dirty="0">
              <a:solidFill>
                <a:schemeClr val="tx1"/>
              </a:solidFill>
              <a:latin typeface="+mj-lt"/>
              <a:cs typeface="Arial" panose="020B0604020202020204"/>
            </a:endParaRPr>
          </a:p>
          <a:p>
            <a:pPr marL="685800" indent="-346075" algn="just">
              <a:spcBef>
                <a:spcPts val="600"/>
              </a:spcBef>
              <a:spcAft>
                <a:spcPts val="600"/>
              </a:spcAft>
              <a:buFont typeface="Arial" panose="020B0604020202020204" pitchFamily="34" charset="0"/>
              <a:buChar char="‒"/>
            </a:pPr>
            <a:r>
              <a:rPr lang="en-US" sz="1800" dirty="0">
                <a:solidFill>
                  <a:srgbClr val="0070C0"/>
                </a:solidFill>
                <a:latin typeface="+mj-lt"/>
              </a:rPr>
              <a:t>ET member if performs audit/assurance procedures</a:t>
            </a:r>
          </a:p>
          <a:p>
            <a:pPr marL="685800" indent="-346075" algn="just">
              <a:spcBef>
                <a:spcPts val="600"/>
              </a:spcBef>
              <a:spcAft>
                <a:spcPts val="600"/>
              </a:spcAft>
              <a:buFont typeface="Arial" panose="020B0604020202020204" pitchFamily="34" charset="0"/>
              <a:buChar char="‒"/>
            </a:pPr>
            <a:r>
              <a:rPr lang="en-US" sz="1800" dirty="0">
                <a:solidFill>
                  <a:srgbClr val="0070C0"/>
                </a:solidFill>
                <a:latin typeface="+mj-lt"/>
              </a:rPr>
              <a:t>AT member if provides consultation on technical or industry-specific issues, transactions or events for the engagement</a:t>
            </a:r>
          </a:p>
          <a:p>
            <a:pPr marL="685800" indent="-346075" algn="just">
              <a:spcBef>
                <a:spcPts val="600"/>
              </a:spcBef>
              <a:spcAft>
                <a:spcPts val="600"/>
              </a:spcAft>
              <a:buFont typeface="Arial" panose="020B0604020202020204" pitchFamily="34" charset="0"/>
              <a:buChar char="‒"/>
            </a:pPr>
            <a:r>
              <a:rPr lang="en-US" sz="1800" dirty="0">
                <a:solidFill>
                  <a:srgbClr val="0070C0"/>
                </a:solidFill>
                <a:latin typeface="+mj-lt"/>
              </a:rPr>
              <a:t>External expert if engaged by the PA/SAP and the expert’s work is used to assist in obtaining sufficient appropriate evidence</a:t>
            </a:r>
          </a:p>
          <a:p>
            <a:pPr marL="685800" indent="-346075" algn="just">
              <a:spcBef>
                <a:spcPts val="600"/>
              </a:spcBef>
              <a:spcAft>
                <a:spcPts val="600"/>
              </a:spcAft>
              <a:buFont typeface="Arial" panose="020B0604020202020204" pitchFamily="34" charset="0"/>
              <a:buChar char="‒"/>
            </a:pPr>
            <a:r>
              <a:rPr lang="en-US" sz="1800" dirty="0">
                <a:solidFill>
                  <a:srgbClr val="0070C0"/>
                </a:solidFill>
                <a:latin typeface="+mj-lt"/>
              </a:rPr>
              <a:t>Management’s expert if employed or engaged by the client and the expert’s work is used to assist the entity in preparing the financial or non-financial information</a:t>
            </a:r>
          </a:p>
          <a:p>
            <a:pPr marL="342900" indent="-342900" algn="just">
              <a:spcBef>
                <a:spcPts val="600"/>
              </a:spcBef>
              <a:spcAft>
                <a:spcPts val="600"/>
              </a:spcAft>
            </a:pPr>
            <a:r>
              <a:rPr lang="en-US" sz="2000" dirty="0">
                <a:solidFill>
                  <a:schemeClr val="tx1"/>
                </a:solidFill>
                <a:latin typeface="+mj-lt"/>
              </a:rPr>
              <a:t>Differentiates between AT and external expert</a:t>
            </a:r>
          </a:p>
          <a:p>
            <a:pPr marL="800100" lvl="1" indent="-342900" algn="just">
              <a:lnSpc>
                <a:spcPct val="100000"/>
              </a:lnSpc>
              <a:spcBef>
                <a:spcPts val="600"/>
              </a:spcBef>
              <a:spcAft>
                <a:spcPts val="600"/>
              </a:spcAft>
            </a:pPr>
            <a:r>
              <a:rPr lang="en-US" sz="1800" dirty="0">
                <a:solidFill>
                  <a:srgbClr val="0070C0"/>
                </a:solidFill>
                <a:latin typeface="+mj-lt"/>
              </a:rPr>
              <a:t>Provision of consultation (advice) versus performing work (for the PA/SAP to use)</a:t>
            </a:r>
            <a:endParaRPr lang="en-US" sz="2000" dirty="0">
              <a:solidFill>
                <a:srgbClr val="0070C0"/>
              </a:solidFill>
              <a:latin typeface="+mj-lt"/>
            </a:endParaRPr>
          </a:p>
          <a:p>
            <a:pPr marL="347345" indent="-347345">
              <a:spcBef>
                <a:spcPts val="600"/>
              </a:spcBef>
              <a:spcAft>
                <a:spcPts val="600"/>
              </a:spcAft>
              <a:buNone/>
            </a:pPr>
            <a:endParaRPr lang="en-US" sz="2000" dirty="0">
              <a:solidFill>
                <a:schemeClr val="tx1"/>
              </a:solidFill>
              <a:latin typeface="+mj-lt"/>
              <a:cs typeface="Arial" panose="020B0604020202020204"/>
            </a:endParaRPr>
          </a:p>
        </p:txBody>
      </p:sp>
    </p:spTree>
    <p:extLst>
      <p:ext uri="{BB962C8B-B14F-4D97-AF65-F5344CB8AC3E}">
        <p14:creationId xmlns:p14="http://schemas.microsoft.com/office/powerpoint/2010/main" val="35466277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EBC5-3D61-6FAA-772D-17E642BE4561}"/>
              </a:ext>
            </a:extLst>
          </p:cNvPr>
          <p:cNvSpPr>
            <a:spLocks noGrp="1"/>
          </p:cNvSpPr>
          <p:nvPr>
            <p:ph type="title"/>
          </p:nvPr>
        </p:nvSpPr>
        <p:spPr/>
        <p:txBody>
          <a:bodyPr>
            <a:normAutofit/>
          </a:bodyPr>
          <a:lstStyle/>
          <a:p>
            <a:r>
              <a:rPr lang="en-US" dirty="0">
                <a:latin typeface="+mj-lt"/>
              </a:rPr>
              <a:t>External Expert in Audit/Assurance</a:t>
            </a:r>
          </a:p>
        </p:txBody>
      </p:sp>
      <p:sp>
        <p:nvSpPr>
          <p:cNvPr id="5" name="Slide Number Placeholder 4">
            <a:extLst>
              <a:ext uri="{FF2B5EF4-FFF2-40B4-BE49-F238E27FC236}">
                <a16:creationId xmlns:a16="http://schemas.microsoft.com/office/drawing/2014/main" id="{C83D0448-B42D-18DF-87E3-C1707A86130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10" name="Picture 9">
            <a:extLst>
              <a:ext uri="{FF2B5EF4-FFF2-40B4-BE49-F238E27FC236}">
                <a16:creationId xmlns:a16="http://schemas.microsoft.com/office/drawing/2014/main" id="{AA3F0EA0-B99E-45DF-B405-E03EBA7E1FFF}"/>
              </a:ext>
            </a:extLst>
          </p:cNvPr>
          <p:cNvPicPr>
            <a:picLocks noChangeAspect="1"/>
          </p:cNvPicPr>
          <p:nvPr/>
        </p:nvPicPr>
        <p:blipFill>
          <a:blip r:embed="rId3"/>
          <a:stretch>
            <a:fillRect/>
          </a:stretch>
        </p:blipFill>
        <p:spPr>
          <a:xfrm>
            <a:off x="1" y="1104892"/>
            <a:ext cx="3429000" cy="5753107"/>
          </a:xfrm>
          <a:prstGeom prst="rect">
            <a:avLst/>
          </a:prstGeom>
        </p:spPr>
      </p:pic>
      <p:sp>
        <p:nvSpPr>
          <p:cNvPr id="7" name="Content Placeholder 2">
            <a:extLst>
              <a:ext uri="{FF2B5EF4-FFF2-40B4-BE49-F238E27FC236}">
                <a16:creationId xmlns:a16="http://schemas.microsoft.com/office/drawing/2014/main" id="{669805FF-6B4D-0EDE-B289-4A9E78A652C1}"/>
              </a:ext>
            </a:extLst>
          </p:cNvPr>
          <p:cNvSpPr>
            <a:spLocks noGrp="1"/>
          </p:cNvSpPr>
          <p:nvPr>
            <p:ph idx="1"/>
          </p:nvPr>
        </p:nvSpPr>
        <p:spPr>
          <a:xfrm>
            <a:off x="3581401" y="1335287"/>
            <a:ext cx="8140535" cy="5292316"/>
          </a:xfrm>
        </p:spPr>
        <p:txBody>
          <a:bodyPr vert="horz" lIns="91440" tIns="45720" rIns="91440" bIns="45720" rtlCol="0" anchor="t">
            <a:noAutofit/>
          </a:bodyPr>
          <a:lstStyle/>
          <a:p>
            <a:pPr marL="347345" indent="-347345" algn="just">
              <a:spcBef>
                <a:spcPts val="600"/>
              </a:spcBef>
              <a:spcAft>
                <a:spcPts val="600"/>
              </a:spcAft>
            </a:pPr>
            <a:r>
              <a:rPr lang="en-US" sz="2000" dirty="0">
                <a:solidFill>
                  <a:schemeClr val="tx1"/>
                </a:solidFill>
                <a:latin typeface="+mj-lt"/>
              </a:rPr>
              <a:t>Revised Definition</a:t>
            </a:r>
            <a:endParaRPr lang="en-US" dirty="0"/>
          </a:p>
          <a:p>
            <a:pPr marL="347345" indent="-347345" algn="just">
              <a:spcBef>
                <a:spcPts val="600"/>
              </a:spcBef>
              <a:spcAft>
                <a:spcPts val="600"/>
              </a:spcAft>
            </a:pPr>
            <a:r>
              <a:rPr lang="en-US" sz="2000" dirty="0">
                <a:solidFill>
                  <a:schemeClr val="tx1"/>
                </a:solidFill>
                <a:latin typeface="+mj-lt"/>
              </a:rPr>
              <a:t>Underlying concepts continue to align with the ISAs and ISAE/ISSA and the extant Code and proposed Part 5 definitions for ET/AT</a:t>
            </a:r>
            <a:endParaRPr lang="en-US" sz="2000" dirty="0">
              <a:solidFill>
                <a:schemeClr val="tx1"/>
              </a:solidFill>
              <a:latin typeface="+mj-lt"/>
              <a:cs typeface="Arial" panose="020B0604020202020204"/>
            </a:endParaRPr>
          </a:p>
          <a:p>
            <a:pPr marL="347345" indent="-347345" algn="just">
              <a:spcBef>
                <a:spcPts val="600"/>
              </a:spcBef>
              <a:spcAft>
                <a:spcPts val="600"/>
              </a:spcAft>
            </a:pPr>
            <a:r>
              <a:rPr lang="en-US" sz="2000" dirty="0">
                <a:solidFill>
                  <a:schemeClr val="tx1"/>
                </a:solidFill>
                <a:latin typeface="+mj-lt"/>
              </a:rPr>
              <a:t>External Expert in:</a:t>
            </a:r>
            <a:endParaRPr lang="en-US" sz="2000" dirty="0">
              <a:solidFill>
                <a:schemeClr val="tx1"/>
              </a:solidFill>
              <a:latin typeface="+mj-lt"/>
              <a:cs typeface="Arial" panose="020B0604020202020204"/>
            </a:endParaRPr>
          </a:p>
          <a:p>
            <a:pPr marL="685800" indent="-346075" algn="just">
              <a:spcBef>
                <a:spcPts val="600"/>
              </a:spcBef>
              <a:spcAft>
                <a:spcPts val="600"/>
              </a:spcAft>
              <a:buFont typeface="Arial" panose="020B0604020202020204" pitchFamily="34" charset="0"/>
              <a:buChar char="‒"/>
            </a:pPr>
            <a:r>
              <a:rPr lang="en-US" sz="1800" dirty="0">
                <a:solidFill>
                  <a:schemeClr val="tx1"/>
                </a:solidFill>
                <a:latin typeface="+mj-lt"/>
              </a:rPr>
              <a:t>Audit engagements, </a:t>
            </a:r>
            <a:r>
              <a:rPr lang="en-US" sz="1800" dirty="0">
                <a:solidFill>
                  <a:srgbClr val="0070C0"/>
                </a:solidFill>
                <a:latin typeface="+mj-lt"/>
              </a:rPr>
              <a:t>possesses expertise in a field other than accounting, auditing, or assurance</a:t>
            </a:r>
            <a:r>
              <a:rPr lang="en-US" sz="1800" dirty="0">
                <a:solidFill>
                  <a:schemeClr val="tx1"/>
                </a:solidFill>
                <a:latin typeface="+mj-lt"/>
              </a:rPr>
              <a:t> </a:t>
            </a:r>
          </a:p>
          <a:p>
            <a:pPr marL="685800" indent="-346075" algn="just">
              <a:spcBef>
                <a:spcPts val="600"/>
              </a:spcBef>
              <a:spcAft>
                <a:spcPts val="600"/>
              </a:spcAft>
              <a:buFont typeface="Arial" panose="020B0604020202020204" pitchFamily="34" charset="0"/>
              <a:buChar char="‒"/>
            </a:pPr>
            <a:r>
              <a:rPr lang="en-US" sz="1800" dirty="0">
                <a:solidFill>
                  <a:schemeClr val="tx1"/>
                </a:solidFill>
                <a:latin typeface="+mj-lt"/>
              </a:rPr>
              <a:t>Assurance engagements, including sustainability assurance engagements, </a:t>
            </a:r>
            <a:r>
              <a:rPr lang="en-US" sz="1800" dirty="0">
                <a:solidFill>
                  <a:srgbClr val="0070C0"/>
                </a:solidFill>
                <a:latin typeface="+mj-lt"/>
              </a:rPr>
              <a:t>possesses expertise in a field other than assurance</a:t>
            </a:r>
          </a:p>
          <a:p>
            <a:pPr marL="685800" indent="-346075" algn="just">
              <a:spcBef>
                <a:spcPts val="600"/>
              </a:spcBef>
              <a:spcAft>
                <a:spcPts val="600"/>
              </a:spcAft>
              <a:buFont typeface="Arial" panose="020B0604020202020204" pitchFamily="34" charset="0"/>
              <a:buChar char="‒"/>
            </a:pPr>
            <a:r>
              <a:rPr lang="en-US" sz="1800" dirty="0">
                <a:latin typeface="Arial" panose="020B0604020202020204" pitchFamily="34" charset="0"/>
              </a:rPr>
              <a:t>Expert's work in that field is used to assist the PA/SAP in obtaining sufficient appropriate evidence</a:t>
            </a:r>
          </a:p>
          <a:p>
            <a:pPr marL="685800" indent="-346075" algn="just">
              <a:spcBef>
                <a:spcPts val="600"/>
              </a:spcBef>
              <a:spcAft>
                <a:spcPts val="6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rPr>
              <a:t>Excludes a partner or a member of the professional staff, including temporary staff, of the firm or a network firm</a:t>
            </a:r>
            <a:endParaRPr lang="en-US" sz="1800" dirty="0">
              <a:solidFill>
                <a:schemeClr val="tx1"/>
              </a:solidFill>
              <a:latin typeface="+mj-lt"/>
            </a:endParaRPr>
          </a:p>
          <a:p>
            <a:pPr marL="342900" indent="-342900" algn="just">
              <a:spcBef>
                <a:spcPts val="600"/>
              </a:spcBef>
              <a:spcAft>
                <a:spcPts val="600"/>
              </a:spcAft>
            </a:pPr>
            <a:r>
              <a:rPr lang="en-US" sz="2000" dirty="0">
                <a:solidFill>
                  <a:schemeClr val="tx1"/>
                </a:solidFill>
                <a:latin typeface="+mj-lt"/>
              </a:rPr>
              <a:t>Recognizes that ET members need to possess expertise in audit/assurance </a:t>
            </a:r>
          </a:p>
          <a:p>
            <a:pPr marL="342900" indent="-342900" algn="just">
              <a:spcBef>
                <a:spcPts val="600"/>
              </a:spcBef>
              <a:spcAft>
                <a:spcPts val="600"/>
              </a:spcAft>
            </a:pPr>
            <a:endParaRPr lang="en-US" sz="2000" dirty="0">
              <a:solidFill>
                <a:schemeClr val="tx1"/>
              </a:solidFill>
              <a:latin typeface="+mj-lt"/>
            </a:endParaRPr>
          </a:p>
          <a:p>
            <a:pPr marL="339725" indent="0" algn="just">
              <a:spcBef>
                <a:spcPts val="600"/>
              </a:spcBef>
              <a:spcAft>
                <a:spcPts val="600"/>
              </a:spcAft>
              <a:buNone/>
            </a:pPr>
            <a:endParaRPr lang="en-US" sz="2000" dirty="0">
              <a:solidFill>
                <a:srgbClr val="0070C0"/>
              </a:solidFill>
              <a:latin typeface="+mj-lt"/>
            </a:endParaRPr>
          </a:p>
          <a:p>
            <a:pPr marL="347345" indent="-347345">
              <a:spcBef>
                <a:spcPts val="600"/>
              </a:spcBef>
              <a:spcAft>
                <a:spcPts val="600"/>
              </a:spcAft>
              <a:buNone/>
            </a:pPr>
            <a:endParaRPr lang="en-US" sz="2000" dirty="0">
              <a:solidFill>
                <a:schemeClr val="tx1"/>
              </a:solidFill>
              <a:latin typeface="+mj-lt"/>
              <a:cs typeface="Arial" panose="020B0604020202020204"/>
            </a:endParaRPr>
          </a:p>
        </p:txBody>
      </p:sp>
    </p:spTree>
    <p:extLst>
      <p:ext uri="{BB962C8B-B14F-4D97-AF65-F5344CB8AC3E}">
        <p14:creationId xmlns:p14="http://schemas.microsoft.com/office/powerpoint/2010/main" val="345757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34532C-11A4-CD1B-FF60-C6F102DF9A4D}"/>
              </a:ext>
            </a:extLst>
          </p:cNvPr>
          <p:cNvSpPr>
            <a:spLocks noGrp="1"/>
          </p:cNvSpPr>
          <p:nvPr>
            <p:ph sz="half" idx="2"/>
          </p:nvPr>
        </p:nvSpPr>
        <p:spPr>
          <a:xfrm>
            <a:off x="838200" y="1235059"/>
            <a:ext cx="6488430" cy="4922543"/>
          </a:xfrm>
        </p:spPr>
        <p:txBody>
          <a:bodyPr anchor="ctr">
            <a:noAutofit/>
          </a:bodyPr>
          <a:lstStyle/>
          <a:p>
            <a:pPr marL="0" indent="0">
              <a:lnSpc>
                <a:spcPct val="100000"/>
              </a:lnSpc>
              <a:spcBef>
                <a:spcPts val="1800"/>
              </a:spcBef>
              <a:spcAft>
                <a:spcPts val="1800"/>
              </a:spcAft>
              <a:buNone/>
            </a:pPr>
            <a:r>
              <a:rPr lang="en-US" dirty="0">
                <a:latin typeface="+mj-lt"/>
              </a:rPr>
              <a:t>To consider and provide input on the key matters outlined in this presentation</a:t>
            </a:r>
          </a:p>
        </p:txBody>
      </p:sp>
      <p:sp>
        <p:nvSpPr>
          <p:cNvPr id="3" name="Title 2">
            <a:extLst>
              <a:ext uri="{FF2B5EF4-FFF2-40B4-BE49-F238E27FC236}">
                <a16:creationId xmlns:a16="http://schemas.microsoft.com/office/drawing/2014/main" id="{53602F75-7CA6-06D2-222E-ECDB5B80737F}"/>
              </a:ext>
            </a:extLst>
          </p:cNvPr>
          <p:cNvSpPr>
            <a:spLocks noGrp="1"/>
          </p:cNvSpPr>
          <p:nvPr>
            <p:ph type="title"/>
          </p:nvPr>
        </p:nvSpPr>
        <p:spPr/>
        <p:txBody>
          <a:bodyPr/>
          <a:lstStyle/>
          <a:p>
            <a:r>
              <a:rPr lang="en-US" dirty="0">
                <a:latin typeface="+mj-lt"/>
              </a:rPr>
              <a:t>Objective</a:t>
            </a:r>
          </a:p>
        </p:txBody>
      </p:sp>
      <p:sp>
        <p:nvSpPr>
          <p:cNvPr id="5" name="Slide Number Placeholder 4">
            <a:extLst>
              <a:ext uri="{FF2B5EF4-FFF2-40B4-BE49-F238E27FC236}">
                <a16:creationId xmlns:a16="http://schemas.microsoft.com/office/drawing/2014/main" id="{01619E17-10C2-26FA-9175-DC79A0DABBB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21915185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6D278-1D89-8C82-653A-7812A06FFB86}"/>
              </a:ext>
            </a:extLst>
          </p:cNvPr>
          <p:cNvSpPr>
            <a:spLocks noGrp="1"/>
          </p:cNvSpPr>
          <p:nvPr>
            <p:ph type="sldNum" sz="quarter" idx="12"/>
          </p:nvPr>
        </p:nvSpPr>
        <p:spPr/>
        <p:txBody>
          <a:bodyPr/>
          <a:lstStyle/>
          <a:p>
            <a:fld id="{A68F81FF-A8B7-8E49-9D5B-3CAD5ADFEE36}" type="slidenum">
              <a:rPr lang="en-US" smtClean="0"/>
              <a:t>20</a:t>
            </a:fld>
            <a:endParaRPr lang="en-US" dirty="0"/>
          </a:p>
        </p:txBody>
      </p:sp>
      <p:pic>
        <p:nvPicPr>
          <p:cNvPr id="8" name="Picture 7" descr="Quizzical burrowing owl looking forward">
            <a:extLst>
              <a:ext uri="{FF2B5EF4-FFF2-40B4-BE49-F238E27FC236}">
                <a16:creationId xmlns:a16="http://schemas.microsoft.com/office/drawing/2014/main" id="{7F41C50C-CD0F-1751-B4EF-3FC19CE6EDC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9870122" cy="6858000"/>
          </a:xfrm>
          <a:prstGeom prst="rect">
            <a:avLst/>
          </a:prstGeom>
          <a:effectLst>
            <a:softEdge rad="317500"/>
          </a:effectLst>
        </p:spPr>
      </p:pic>
      <p:sp>
        <p:nvSpPr>
          <p:cNvPr id="9" name="Rectangle: Rounded Corners 8">
            <a:extLst>
              <a:ext uri="{FF2B5EF4-FFF2-40B4-BE49-F238E27FC236}">
                <a16:creationId xmlns:a16="http://schemas.microsoft.com/office/drawing/2014/main" id="{2E119A11-882F-D7F1-416E-E679AD285713}"/>
              </a:ext>
            </a:extLst>
          </p:cNvPr>
          <p:cNvSpPr/>
          <p:nvPr/>
        </p:nvSpPr>
        <p:spPr>
          <a:xfrm>
            <a:off x="6096000" y="1531939"/>
            <a:ext cx="5372100" cy="3505199"/>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600"/>
              </a:spcBef>
              <a:spcAft>
                <a:spcPts val="600"/>
              </a:spcAft>
              <a:buClrTx/>
              <a:buSzTx/>
              <a:buFontTx/>
              <a:buNone/>
              <a:tabLst/>
              <a:defRPr/>
            </a:pPr>
            <a:r>
              <a:rPr lang="en-US" sz="3000" dirty="0">
                <a:solidFill>
                  <a:srgbClr val="FFFFFF"/>
                </a:solidFill>
                <a:latin typeface="Arial" panose="020B0604020202020204"/>
              </a:rPr>
              <a:t>Representatives’ views on the </a:t>
            </a:r>
            <a:r>
              <a:rPr kumimoji="0" lang="en-US" sz="2800" b="0" i="0" u="none" strike="noStrike" kern="1200" cap="none" spc="0" normalizeH="0" baseline="0" noProof="0" dirty="0">
                <a:ln>
                  <a:noFill/>
                </a:ln>
                <a:solidFill>
                  <a:srgbClr val="FFFFFF"/>
                </a:solidFill>
                <a:effectLst/>
                <a:uLnTx/>
                <a:uFillTx/>
                <a:latin typeface="Arial" panose="020B0604020202020204"/>
                <a:ea typeface="+mn-ea"/>
                <a:cs typeface="+mn-cs"/>
              </a:rPr>
              <a:t>concepts underlying the proposed new and revised definitions</a:t>
            </a: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a:t>
            </a:r>
          </a:p>
        </p:txBody>
      </p:sp>
    </p:spTree>
    <p:extLst>
      <p:ext uri="{BB962C8B-B14F-4D97-AF65-F5344CB8AC3E}">
        <p14:creationId xmlns:p14="http://schemas.microsoft.com/office/powerpoint/2010/main" val="19096193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p:txBody>
          <a:bodyPr anchor="ctr">
            <a:normAutofit/>
          </a:bodyPr>
          <a:lstStyle/>
          <a:p>
            <a:pPr algn="ctr"/>
            <a:r>
              <a:rPr lang="en-US" sz="3600" dirty="0">
                <a:latin typeface="+mj-lt"/>
              </a:rPr>
              <a:t>Emerging Fields</a:t>
            </a:r>
          </a:p>
        </p:txBody>
      </p:sp>
    </p:spTree>
    <p:extLst>
      <p:ext uri="{BB962C8B-B14F-4D97-AF65-F5344CB8AC3E}">
        <p14:creationId xmlns:p14="http://schemas.microsoft.com/office/powerpoint/2010/main" val="25547860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82765" y="12700"/>
            <a:ext cx="11163135" cy="1068518"/>
          </a:xfrm>
        </p:spPr>
        <p:txBody>
          <a:bodyPr>
            <a:noAutofit/>
          </a:bodyPr>
          <a:lstStyle/>
          <a:p>
            <a:r>
              <a:rPr lang="en-US" dirty="0">
                <a:latin typeface="+mj-lt"/>
              </a:rPr>
              <a:t>Evaluation of Competence</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82765" y="1487657"/>
            <a:ext cx="8384240" cy="4273841"/>
          </a:xfrm>
        </p:spPr>
        <p:txBody>
          <a:bodyPr vert="horz" lIns="91440" tIns="45720" rIns="91440" bIns="45720" rtlCol="0" anchor="t">
            <a:noAutofit/>
          </a:bodyPr>
          <a:lstStyle/>
          <a:p>
            <a:pPr algn="just">
              <a:spcBef>
                <a:spcPts val="600"/>
              </a:spcBef>
              <a:spcAft>
                <a:spcPts val="600"/>
              </a:spcAft>
            </a:pPr>
            <a:r>
              <a:rPr lang="en-US" sz="2000" dirty="0">
                <a:solidFill>
                  <a:schemeClr val="tx1"/>
                </a:solidFill>
                <a:latin typeface="+mj-lt"/>
              </a:rPr>
              <a:t>Expertise in emerging fields or areas might evolve depending on how laws, regulations and generally accepted practices develop</a:t>
            </a:r>
          </a:p>
          <a:p>
            <a:pPr lvl="1" algn="just">
              <a:lnSpc>
                <a:spcPct val="100000"/>
              </a:lnSpc>
              <a:spcBef>
                <a:spcPts val="600"/>
              </a:spcBef>
              <a:spcAft>
                <a:spcPts val="600"/>
              </a:spcAft>
            </a:pPr>
            <a:r>
              <a:rPr lang="en-US" sz="1800" dirty="0">
                <a:solidFill>
                  <a:srgbClr val="0070C0"/>
                </a:solidFill>
                <a:latin typeface="+mj-lt"/>
              </a:rPr>
              <a:t>Might therefore be limited availability of experts in emerging fields </a:t>
            </a:r>
          </a:p>
          <a:p>
            <a:pPr algn="just">
              <a:spcBef>
                <a:spcPts val="600"/>
              </a:spcBef>
              <a:spcAft>
                <a:spcPts val="600"/>
              </a:spcAft>
            </a:pPr>
            <a:r>
              <a:rPr lang="en-US" sz="2000" dirty="0">
                <a:solidFill>
                  <a:schemeClr val="tx1"/>
                </a:solidFill>
                <a:latin typeface="+mj-lt"/>
              </a:rPr>
              <a:t>Some of the factors relevant to evaluating the competence of an expert in might not be applicable if expertise in an emerging field or area is nascent. For example:</a:t>
            </a:r>
          </a:p>
          <a:p>
            <a:pPr lvl="1" algn="just">
              <a:lnSpc>
                <a:spcPct val="100000"/>
              </a:lnSpc>
              <a:spcBef>
                <a:spcPts val="600"/>
              </a:spcBef>
              <a:spcAft>
                <a:spcPts val="600"/>
              </a:spcAft>
            </a:pPr>
            <a:r>
              <a:rPr lang="en-US" sz="1800" dirty="0">
                <a:solidFill>
                  <a:srgbClr val="0070C0"/>
                </a:solidFill>
                <a:latin typeface="+mj-lt"/>
              </a:rPr>
              <a:t>Might not be public recognition of the expert</a:t>
            </a:r>
          </a:p>
          <a:p>
            <a:pPr lvl="1" algn="just">
              <a:lnSpc>
                <a:spcPct val="100000"/>
              </a:lnSpc>
              <a:spcBef>
                <a:spcPts val="600"/>
              </a:spcBef>
              <a:spcAft>
                <a:spcPts val="600"/>
              </a:spcAft>
            </a:pPr>
            <a:r>
              <a:rPr lang="en-US" sz="1800" dirty="0">
                <a:solidFill>
                  <a:srgbClr val="0070C0"/>
                </a:solidFill>
                <a:latin typeface="+mj-lt"/>
              </a:rPr>
              <a:t>Professional standards might not have been developed</a:t>
            </a:r>
          </a:p>
          <a:p>
            <a:pPr lvl="1" algn="just">
              <a:lnSpc>
                <a:spcPct val="100000"/>
              </a:lnSpc>
              <a:spcBef>
                <a:spcPts val="600"/>
              </a:spcBef>
              <a:spcAft>
                <a:spcPts val="600"/>
              </a:spcAft>
            </a:pPr>
            <a:r>
              <a:rPr lang="en-US" sz="1800" dirty="0">
                <a:solidFill>
                  <a:srgbClr val="0070C0"/>
                </a:solidFill>
                <a:latin typeface="+mj-lt"/>
              </a:rPr>
              <a:t>Professional bodies might not have been established in the emerging field</a:t>
            </a:r>
          </a:p>
          <a:p>
            <a:pPr marL="285750" lvl="1" indent="-285750" algn="just">
              <a:lnSpc>
                <a:spcPct val="100000"/>
              </a:lnSpc>
              <a:spcBef>
                <a:spcPts val="600"/>
              </a:spcBef>
              <a:spcAft>
                <a:spcPts val="600"/>
              </a:spcAft>
              <a:buFont typeface="Arial" panose="020B0604020202020204" pitchFamily="34" charset="0"/>
              <a:buChar char="•"/>
            </a:pPr>
            <a:r>
              <a:rPr lang="en-US" sz="2000" dirty="0">
                <a:solidFill>
                  <a:schemeClr val="tx1"/>
                </a:solidFill>
                <a:latin typeface="+mj-lt"/>
              </a:rPr>
              <a:t>Clarifies that a factor that is particularly relevant in such circumstances is the expert’s </a:t>
            </a:r>
            <a:r>
              <a:rPr lang="en-US" sz="2000" b="1" dirty="0">
                <a:solidFill>
                  <a:srgbClr val="0070C0"/>
                </a:solidFill>
                <a:latin typeface="+mj-lt"/>
              </a:rPr>
              <a:t>experience</a:t>
            </a:r>
            <a:r>
              <a:rPr lang="en-US" sz="2000" dirty="0">
                <a:solidFill>
                  <a:schemeClr val="tx1"/>
                </a:solidFill>
                <a:latin typeface="+mj-lt"/>
              </a:rPr>
              <a:t> in a similar field as the emerging field, or in an established field, that provides a reasonable basis for the expert’s work in the emerging field</a:t>
            </a: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Rectangle: Rounded Corners 3">
            <a:extLst>
              <a:ext uri="{FF2B5EF4-FFF2-40B4-BE49-F238E27FC236}">
                <a16:creationId xmlns:a16="http://schemas.microsoft.com/office/drawing/2014/main" id="{B29E40B7-14BD-1920-2BD5-BA110EC55F62}"/>
              </a:ext>
            </a:extLst>
          </p:cNvPr>
          <p:cNvSpPr/>
          <p:nvPr/>
        </p:nvSpPr>
        <p:spPr>
          <a:xfrm>
            <a:off x="9216663" y="2057035"/>
            <a:ext cx="2743200" cy="3135086"/>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000" b="0" i="0" u="none" strike="noStrike" kern="1200" cap="none" spc="0" normalizeH="0" baseline="0" noProof="0" dirty="0">
                <a:ln>
                  <a:noFill/>
                </a:ln>
                <a:solidFill>
                  <a:srgbClr val="FFFFFF"/>
                </a:solidFill>
                <a:effectLst/>
                <a:uLnTx/>
                <a:uFillTx/>
                <a:latin typeface="Arial"/>
                <a:cs typeface="Arial"/>
              </a:rPr>
              <a:t>Recognizes challenge of evaluating competence in emerging fields</a:t>
            </a: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635094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AB1A-E63E-1ACD-7691-DB24BE6CAB26}"/>
              </a:ext>
            </a:extLst>
          </p:cNvPr>
          <p:cNvSpPr>
            <a:spLocks noGrp="1"/>
          </p:cNvSpPr>
          <p:nvPr>
            <p:ph type="title"/>
          </p:nvPr>
        </p:nvSpPr>
        <p:spPr>
          <a:xfrm>
            <a:off x="251460" y="23446"/>
            <a:ext cx="10955802" cy="1068518"/>
          </a:xfrm>
        </p:spPr>
        <p:txBody>
          <a:bodyPr>
            <a:noAutofit/>
          </a:bodyPr>
          <a:lstStyle/>
          <a:p>
            <a:r>
              <a:rPr lang="en-US" sz="4000" dirty="0">
                <a:latin typeface="+mj-lt"/>
              </a:rPr>
              <a:t>Limited Availability of Experts</a:t>
            </a:r>
            <a:endParaRPr lang="en-US" sz="4000" dirty="0">
              <a:latin typeface="+mj-lt"/>
              <a:cs typeface="Arial"/>
            </a:endParaRPr>
          </a:p>
        </p:txBody>
      </p:sp>
      <p:sp>
        <p:nvSpPr>
          <p:cNvPr id="3" name="Content Placeholder 2">
            <a:extLst>
              <a:ext uri="{FF2B5EF4-FFF2-40B4-BE49-F238E27FC236}">
                <a16:creationId xmlns:a16="http://schemas.microsoft.com/office/drawing/2014/main" id="{135AE5CC-18B9-5065-A141-858B90FBD622}"/>
              </a:ext>
            </a:extLst>
          </p:cNvPr>
          <p:cNvSpPr>
            <a:spLocks noGrp="1"/>
          </p:cNvSpPr>
          <p:nvPr>
            <p:ph idx="1"/>
          </p:nvPr>
        </p:nvSpPr>
        <p:spPr>
          <a:xfrm>
            <a:off x="3411247" y="1595517"/>
            <a:ext cx="8529293" cy="3362166"/>
          </a:xfrm>
        </p:spPr>
        <p:txBody>
          <a:bodyPr vert="horz" lIns="91440" tIns="45720" rIns="91440" bIns="45720" rtlCol="0" anchor="t">
            <a:noAutofit/>
          </a:bodyPr>
          <a:lstStyle/>
          <a:p>
            <a:pPr marL="347345" lvl="1" indent="-347345" algn="just">
              <a:lnSpc>
                <a:spcPct val="100000"/>
              </a:lnSpc>
              <a:spcBef>
                <a:spcPts val="600"/>
              </a:spcBef>
              <a:spcAft>
                <a:spcPts val="600"/>
              </a:spcAft>
              <a:buFont typeface="Arial" panose="020B0604020202020204" pitchFamily="34" charset="0"/>
              <a:buChar char="•"/>
            </a:pPr>
            <a:r>
              <a:rPr lang="en-US" sz="2000" dirty="0">
                <a:latin typeface="+mj-lt"/>
              </a:rPr>
              <a:t>Introducing transparency as a mitigating action for using an unobjective expert would inadvertently create an “easy exit” and shift the accountability for the PA to evaluate the objectivity of an external expert to the stakeholders</a:t>
            </a:r>
          </a:p>
          <a:p>
            <a:pPr marL="347345" lvl="1" indent="-347345" algn="just">
              <a:lnSpc>
                <a:spcPct val="100000"/>
              </a:lnSpc>
              <a:spcBef>
                <a:spcPts val="600"/>
              </a:spcBef>
              <a:spcAft>
                <a:spcPts val="600"/>
              </a:spcAft>
              <a:buFont typeface="Arial" panose="020B0604020202020204" pitchFamily="34" charset="0"/>
              <a:buChar char="•"/>
            </a:pPr>
            <a:r>
              <a:rPr lang="en-US" sz="2000" dirty="0">
                <a:latin typeface="+mj-lt"/>
              </a:rPr>
              <a:t>Competence, capability and objectivity of an expert cannot be less relevant or lower in jurisdictions/fields with a low number of experts</a:t>
            </a:r>
            <a:endParaRPr lang="en-US" sz="2000" dirty="0">
              <a:latin typeface="+mj-lt"/>
              <a:cs typeface="Arial" panose="020B0604020202020204"/>
            </a:endParaRPr>
          </a:p>
          <a:p>
            <a:pPr marL="347345" lvl="1" indent="-347345" algn="just">
              <a:lnSpc>
                <a:spcPct val="100000"/>
              </a:lnSpc>
              <a:spcBef>
                <a:spcPts val="600"/>
              </a:spcBef>
              <a:spcAft>
                <a:spcPts val="600"/>
              </a:spcAft>
              <a:buFont typeface="Arial" panose="020B0604020202020204" pitchFamily="34" charset="0"/>
              <a:buChar char="•"/>
            </a:pPr>
            <a:r>
              <a:rPr lang="en-US" sz="2000" dirty="0">
                <a:latin typeface="+mj-lt"/>
              </a:rPr>
              <a:t>Where it is determined that there are no experts available in a particular field or jurisdiction:</a:t>
            </a:r>
            <a:endParaRPr lang="en-US" sz="2000" dirty="0">
              <a:latin typeface="+mj-lt"/>
              <a:cs typeface="Arial" panose="020B0604020202020204"/>
            </a:endParaRPr>
          </a:p>
          <a:p>
            <a:pPr marL="804545" lvl="2" indent="-347345" algn="just">
              <a:lnSpc>
                <a:spcPct val="100000"/>
              </a:lnSpc>
              <a:spcBef>
                <a:spcPts val="600"/>
              </a:spcBef>
              <a:spcAft>
                <a:spcPts val="600"/>
              </a:spcAft>
              <a:buFont typeface="Arial" panose="020B0604020202020204" pitchFamily="34" charset="0"/>
              <a:buChar char="‒"/>
            </a:pPr>
            <a:r>
              <a:rPr lang="en-US" sz="1800" dirty="0">
                <a:solidFill>
                  <a:schemeClr val="tx1"/>
                </a:solidFill>
                <a:latin typeface="+mj-lt"/>
              </a:rPr>
              <a:t>The PA/SAP could consider using an expert from another jurisdiction</a:t>
            </a:r>
            <a:endParaRPr lang="en-US" sz="1800" dirty="0">
              <a:solidFill>
                <a:schemeClr val="tx1"/>
              </a:solidFill>
              <a:latin typeface="+mj-lt"/>
              <a:cs typeface="Arial" panose="020B0604020202020204"/>
            </a:endParaRPr>
          </a:p>
          <a:p>
            <a:pPr marL="804545" lvl="2" indent="-347345" algn="just">
              <a:lnSpc>
                <a:spcPct val="100000"/>
              </a:lnSpc>
              <a:spcBef>
                <a:spcPts val="600"/>
              </a:spcBef>
              <a:spcAft>
                <a:spcPts val="600"/>
              </a:spcAft>
              <a:buFont typeface="Arial" panose="020B0604020202020204" pitchFamily="34" charset="0"/>
              <a:buChar char="‒"/>
            </a:pPr>
            <a:r>
              <a:rPr lang="en-US" sz="1800" dirty="0">
                <a:solidFill>
                  <a:schemeClr val="tx1"/>
                </a:solidFill>
                <a:latin typeface="+mj-lt"/>
              </a:rPr>
              <a:t>The PA/SAP could also consider consultation with the appropriate independent regulatory body or professional body to address the issue and ascertain what are appropriate next steps</a:t>
            </a:r>
            <a:endParaRPr lang="en-US" sz="1800" dirty="0">
              <a:solidFill>
                <a:schemeClr val="tx1"/>
              </a:solidFill>
              <a:latin typeface="+mj-lt"/>
              <a:cs typeface="Arial" panose="020B0604020202020204"/>
            </a:endParaRPr>
          </a:p>
          <a:p>
            <a:pPr marL="804545" lvl="2" indent="-347345" algn="just">
              <a:lnSpc>
                <a:spcPct val="100000"/>
              </a:lnSpc>
              <a:spcBef>
                <a:spcPts val="600"/>
              </a:spcBef>
              <a:spcAft>
                <a:spcPts val="600"/>
              </a:spcAft>
              <a:buFont typeface="Arial" panose="020B0604020202020204" pitchFamily="34" charset="0"/>
              <a:buChar char="‒"/>
            </a:pPr>
            <a:r>
              <a:rPr lang="en-US" sz="1800" dirty="0">
                <a:solidFill>
                  <a:schemeClr val="tx1"/>
                </a:solidFill>
                <a:latin typeface="+mj-lt"/>
              </a:rPr>
              <a:t>TF to consider developing appropriate transitional provisions to accommodate the build-up of market capacity in due course if necessary</a:t>
            </a:r>
            <a:endParaRPr lang="en-US" sz="1800" dirty="0">
              <a:solidFill>
                <a:schemeClr val="tx1"/>
              </a:solidFill>
              <a:latin typeface="+mj-lt"/>
              <a:cs typeface="Arial" panose="020B0604020202020204"/>
            </a:endParaRPr>
          </a:p>
          <a:p>
            <a:pPr marL="804545" lvl="2" indent="-347345" algn="just">
              <a:lnSpc>
                <a:spcPct val="100000"/>
              </a:lnSpc>
              <a:spcBef>
                <a:spcPts val="600"/>
              </a:spcBef>
              <a:spcAft>
                <a:spcPts val="600"/>
              </a:spcAft>
              <a:buFont typeface="Arial" panose="020B0604020202020204" pitchFamily="34" charset="0"/>
              <a:buChar char="‒"/>
            </a:pPr>
            <a:endParaRPr lang="en-US" sz="1800" dirty="0">
              <a:solidFill>
                <a:schemeClr val="tx1"/>
              </a:solidFill>
              <a:latin typeface="+mj-lt"/>
              <a:cs typeface="Arial" panose="020B0604020202020204"/>
            </a:endParaRPr>
          </a:p>
        </p:txBody>
      </p:sp>
      <p:sp>
        <p:nvSpPr>
          <p:cNvPr id="5" name="Slide Number Placeholder 4">
            <a:extLst>
              <a:ext uri="{FF2B5EF4-FFF2-40B4-BE49-F238E27FC236}">
                <a16:creationId xmlns:a16="http://schemas.microsoft.com/office/drawing/2014/main" id="{98B56EAB-30D9-2C7E-C653-F509BD7F8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Rectangle: Rounded Corners 5">
            <a:extLst>
              <a:ext uri="{FF2B5EF4-FFF2-40B4-BE49-F238E27FC236}">
                <a16:creationId xmlns:a16="http://schemas.microsoft.com/office/drawing/2014/main" id="{9CD9B89C-96C8-7837-0D36-723A69986671}"/>
              </a:ext>
            </a:extLst>
          </p:cNvPr>
          <p:cNvSpPr/>
          <p:nvPr/>
        </p:nvSpPr>
        <p:spPr>
          <a:xfrm>
            <a:off x="251460" y="1961540"/>
            <a:ext cx="2948941" cy="3566746"/>
          </a:xfrm>
          <a:prstGeom prst="roundRect">
            <a:avLst/>
          </a:prstGeom>
          <a:solidFill>
            <a:schemeClr val="accent5">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2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Objectivity is an ethical principle, </a:t>
            </a:r>
            <a:r>
              <a:rPr lang="en-US" sz="2000" dirty="0">
                <a:solidFill>
                  <a:srgbClr val="FFFFFF"/>
                </a:solidFill>
                <a:latin typeface="Arial" panose="020B0604020202020204"/>
              </a:rPr>
              <a:t>cannot be a </a:t>
            </a: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“lower” threshold to accommodate different circumstances</a:t>
            </a:r>
          </a:p>
        </p:txBody>
      </p:sp>
    </p:spTree>
    <p:extLst>
      <p:ext uri="{BB962C8B-B14F-4D97-AF65-F5344CB8AC3E}">
        <p14:creationId xmlns:p14="http://schemas.microsoft.com/office/powerpoint/2010/main" val="20610358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6D278-1D89-8C82-653A-7812A06FFB86}"/>
              </a:ext>
            </a:extLst>
          </p:cNvPr>
          <p:cNvSpPr>
            <a:spLocks noGrp="1"/>
          </p:cNvSpPr>
          <p:nvPr>
            <p:ph type="sldNum" sz="quarter" idx="12"/>
          </p:nvPr>
        </p:nvSpPr>
        <p:spPr/>
        <p:txBody>
          <a:bodyPr/>
          <a:lstStyle/>
          <a:p>
            <a:fld id="{A68F81FF-A8B7-8E49-9D5B-3CAD5ADFEE36}" type="slidenum">
              <a:rPr lang="en-US" smtClean="0"/>
              <a:t>24</a:t>
            </a:fld>
            <a:endParaRPr lang="en-US" dirty="0"/>
          </a:p>
        </p:txBody>
      </p:sp>
      <p:pic>
        <p:nvPicPr>
          <p:cNvPr id="8" name="Picture 7" descr="Quizzical burrowing owl looking forward">
            <a:extLst>
              <a:ext uri="{FF2B5EF4-FFF2-40B4-BE49-F238E27FC236}">
                <a16:creationId xmlns:a16="http://schemas.microsoft.com/office/drawing/2014/main" id="{7F41C50C-CD0F-1751-B4EF-3FC19CE6EDC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9870122" cy="6858000"/>
          </a:xfrm>
          <a:prstGeom prst="rect">
            <a:avLst/>
          </a:prstGeom>
          <a:effectLst>
            <a:softEdge rad="317500"/>
          </a:effectLst>
        </p:spPr>
      </p:pic>
      <p:sp>
        <p:nvSpPr>
          <p:cNvPr id="9" name="Rectangle: Rounded Corners 8">
            <a:extLst>
              <a:ext uri="{FF2B5EF4-FFF2-40B4-BE49-F238E27FC236}">
                <a16:creationId xmlns:a16="http://schemas.microsoft.com/office/drawing/2014/main" id="{2E119A11-882F-D7F1-416E-E679AD285713}"/>
              </a:ext>
            </a:extLst>
          </p:cNvPr>
          <p:cNvSpPr/>
          <p:nvPr/>
        </p:nvSpPr>
        <p:spPr>
          <a:xfrm>
            <a:off x="6096000" y="1531939"/>
            <a:ext cx="5372100" cy="3505199"/>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600"/>
              </a:spcBef>
              <a:spcAft>
                <a:spcPts val="60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rPr>
              <a:t>R</a:t>
            </a:r>
            <a:r>
              <a:rPr kumimoji="0" lang="en-US" sz="2800" b="0" i="0" u="none" strike="noStrike" kern="1200" cap="none" spc="0" normalizeH="0" baseline="0" noProof="0" dirty="0">
                <a:ln>
                  <a:noFill/>
                </a:ln>
                <a:solidFill>
                  <a:srgbClr val="FFFFFF"/>
                </a:solidFill>
                <a:effectLst/>
                <a:uLnTx/>
                <a:uFillTx/>
                <a:latin typeface="Arial" panose="020B0604020202020204"/>
                <a:ea typeface="+mn-ea"/>
                <a:cs typeface="+mn-cs"/>
              </a:rPr>
              <a:t>epresentatives’ views on the considerations for experts in emerging fields, including not lowering the bar </a:t>
            </a:r>
            <a:r>
              <a:rPr lang="en-US" sz="2800" dirty="0">
                <a:solidFill>
                  <a:srgbClr val="FFFFFF"/>
                </a:solidFill>
                <a:latin typeface="Arial" panose="020B0604020202020204"/>
              </a:rPr>
              <a:t>for objectivity</a:t>
            </a:r>
            <a:r>
              <a:rPr kumimoji="0" lang="en-US" sz="3000" b="1" i="0" u="none" strike="noStrike" kern="1200" cap="none" spc="0" normalizeH="0" baseline="0" noProof="0" dirty="0">
                <a:ln>
                  <a:noFill/>
                </a:ln>
                <a:solidFill>
                  <a:srgbClr val="FFFFFF"/>
                </a:solidFill>
                <a:effectLst/>
                <a:uLnTx/>
                <a:uFillTx/>
                <a:latin typeface="Arial" panose="020B0604020202020204"/>
                <a:ea typeface="+mn-ea"/>
                <a:cs typeface="+mn-cs"/>
              </a:rPr>
              <a:t>?</a:t>
            </a:r>
          </a:p>
        </p:txBody>
      </p:sp>
    </p:spTree>
    <p:extLst>
      <p:ext uri="{BB962C8B-B14F-4D97-AF65-F5344CB8AC3E}">
        <p14:creationId xmlns:p14="http://schemas.microsoft.com/office/powerpoint/2010/main" val="42424307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47982AE-5ACF-469D-91A7-92A11C3E63C7}"/>
              </a:ext>
            </a:extLst>
          </p:cNvPr>
          <p:cNvSpPr>
            <a:spLocks noGrp="1"/>
          </p:cNvSpPr>
          <p:nvPr>
            <p:ph type="body" sz="quarter" idx="10"/>
          </p:nvPr>
        </p:nvSpPr>
        <p:spPr>
          <a:xfrm>
            <a:off x="2606987" y="1755986"/>
            <a:ext cx="2446666" cy="870461"/>
          </a:xfrm>
        </p:spPr>
        <p:txBody>
          <a:bodyPr>
            <a:noAutofit/>
          </a:bodyPr>
          <a:lstStyle/>
          <a:p>
            <a:pPr algn="ctr"/>
            <a:r>
              <a:rPr lang="en-US" sz="2000" dirty="0">
                <a:latin typeface="+mj-lt"/>
              </a:rPr>
              <a:t>IESBA discussed RT input and preliminary drafts </a:t>
            </a:r>
            <a:r>
              <a:rPr lang="en-US" sz="2000" dirty="0">
                <a:solidFill>
                  <a:srgbClr val="C00000"/>
                </a:solidFill>
                <a:latin typeface="+mj-lt"/>
              </a:rPr>
              <a:t>*</a:t>
            </a:r>
            <a:r>
              <a:rPr lang="en-US" sz="2000" dirty="0">
                <a:latin typeface="+mj-lt"/>
              </a:rPr>
              <a:t> </a:t>
            </a:r>
          </a:p>
        </p:txBody>
      </p:sp>
      <p:sp>
        <p:nvSpPr>
          <p:cNvPr id="7" name="Text Placeholder 6">
            <a:extLst>
              <a:ext uri="{FF2B5EF4-FFF2-40B4-BE49-F238E27FC236}">
                <a16:creationId xmlns:a16="http://schemas.microsoft.com/office/drawing/2014/main" id="{668EE015-41C3-4380-8DF3-C2A18B645378}"/>
              </a:ext>
            </a:extLst>
          </p:cNvPr>
          <p:cNvSpPr>
            <a:spLocks noGrp="1"/>
          </p:cNvSpPr>
          <p:nvPr>
            <p:ph type="body" sz="quarter" idx="12"/>
          </p:nvPr>
        </p:nvSpPr>
        <p:spPr>
          <a:xfrm>
            <a:off x="7216775" y="1908146"/>
            <a:ext cx="2198688" cy="728941"/>
          </a:xfrm>
        </p:spPr>
        <p:txBody>
          <a:bodyPr>
            <a:noAutofit/>
          </a:bodyPr>
          <a:lstStyle/>
          <a:p>
            <a:pPr algn="ctr"/>
            <a:r>
              <a:rPr lang="en-US" sz="2000" dirty="0"/>
              <a:t>Full review ED responses</a:t>
            </a:r>
          </a:p>
        </p:txBody>
      </p:sp>
      <p:sp>
        <p:nvSpPr>
          <p:cNvPr id="9" name="Text Placeholder 8">
            <a:extLst>
              <a:ext uri="{FF2B5EF4-FFF2-40B4-BE49-F238E27FC236}">
                <a16:creationId xmlns:a16="http://schemas.microsoft.com/office/drawing/2014/main" id="{B062ADA2-DB42-4EFA-A1DF-5213C124AC52}"/>
              </a:ext>
            </a:extLst>
          </p:cNvPr>
          <p:cNvSpPr>
            <a:spLocks noGrp="1"/>
          </p:cNvSpPr>
          <p:nvPr>
            <p:ph type="body" sz="quarter" idx="14"/>
          </p:nvPr>
        </p:nvSpPr>
        <p:spPr>
          <a:xfrm>
            <a:off x="476908" y="5157753"/>
            <a:ext cx="2198688" cy="654269"/>
          </a:xfrm>
        </p:spPr>
        <p:txBody>
          <a:bodyPr>
            <a:noAutofit/>
          </a:bodyPr>
          <a:lstStyle/>
          <a:p>
            <a:pPr algn="ctr"/>
            <a:r>
              <a:rPr lang="en-US" sz="2000" dirty="0"/>
              <a:t>Global roundtables</a:t>
            </a:r>
          </a:p>
        </p:txBody>
      </p:sp>
      <p:sp>
        <p:nvSpPr>
          <p:cNvPr id="11" name="Text Placeholder 10">
            <a:extLst>
              <a:ext uri="{FF2B5EF4-FFF2-40B4-BE49-F238E27FC236}">
                <a16:creationId xmlns:a16="http://schemas.microsoft.com/office/drawing/2014/main" id="{7019C2C0-DD39-4E66-9A50-474D1D4851E0}"/>
              </a:ext>
            </a:extLst>
          </p:cNvPr>
          <p:cNvSpPr>
            <a:spLocks noGrp="1"/>
          </p:cNvSpPr>
          <p:nvPr>
            <p:ph type="body" sz="quarter" idx="16"/>
          </p:nvPr>
        </p:nvSpPr>
        <p:spPr>
          <a:xfrm>
            <a:off x="5018087" y="5127754"/>
            <a:ext cx="2198688" cy="728940"/>
          </a:xfrm>
        </p:spPr>
        <p:txBody>
          <a:bodyPr lIns="91440" tIns="45720" rIns="91440" bIns="45720" anchor="t">
            <a:noAutofit/>
          </a:bodyPr>
          <a:lstStyle/>
          <a:p>
            <a:pPr algn="ctr"/>
            <a:r>
              <a:rPr lang="en-US" sz="2000" dirty="0"/>
              <a:t>Approval Exposure Draft</a:t>
            </a:r>
          </a:p>
        </p:txBody>
      </p:sp>
      <p:sp>
        <p:nvSpPr>
          <p:cNvPr id="13" name="Text Placeholder 12">
            <a:extLst>
              <a:ext uri="{FF2B5EF4-FFF2-40B4-BE49-F238E27FC236}">
                <a16:creationId xmlns:a16="http://schemas.microsoft.com/office/drawing/2014/main" id="{4AFC0019-7658-4B77-AD8B-7714621C7848}"/>
              </a:ext>
            </a:extLst>
          </p:cNvPr>
          <p:cNvSpPr>
            <a:spLocks noGrp="1"/>
          </p:cNvSpPr>
          <p:nvPr>
            <p:ph type="body" sz="quarter" idx="18"/>
          </p:nvPr>
        </p:nvSpPr>
        <p:spPr>
          <a:xfrm>
            <a:off x="9494218" y="5127752"/>
            <a:ext cx="2198688" cy="728940"/>
          </a:xfrm>
        </p:spPr>
        <p:txBody>
          <a:bodyPr>
            <a:noAutofit/>
          </a:bodyPr>
          <a:lstStyle/>
          <a:p>
            <a:pPr algn="ctr"/>
            <a:r>
              <a:rPr lang="en-US" sz="2000" dirty="0"/>
              <a:t>Approval final standards</a:t>
            </a:r>
          </a:p>
        </p:txBody>
      </p:sp>
      <p:sp>
        <p:nvSpPr>
          <p:cNvPr id="15" name="Text Placeholder 14">
            <a:extLst>
              <a:ext uri="{FF2B5EF4-FFF2-40B4-BE49-F238E27FC236}">
                <a16:creationId xmlns:a16="http://schemas.microsoft.com/office/drawing/2014/main" id="{8EF428C8-4594-430E-8C13-D438B2BA1EEF}"/>
              </a:ext>
            </a:extLst>
          </p:cNvPr>
          <p:cNvSpPr>
            <a:spLocks noGrp="1"/>
          </p:cNvSpPr>
          <p:nvPr>
            <p:ph type="body" sz="quarter" idx="20"/>
          </p:nvPr>
        </p:nvSpPr>
        <p:spPr>
          <a:xfrm>
            <a:off x="1266372" y="3707243"/>
            <a:ext cx="660400" cy="264217"/>
          </a:xfrm>
        </p:spPr>
        <p:txBody>
          <a:bodyPr/>
          <a:lstStyle/>
          <a:p>
            <a:r>
              <a:rPr lang="en-US" dirty="0"/>
              <a:t>2023 Mar-Apr</a:t>
            </a:r>
          </a:p>
        </p:txBody>
      </p:sp>
      <p:sp>
        <p:nvSpPr>
          <p:cNvPr id="16" name="Text Placeholder 15">
            <a:extLst>
              <a:ext uri="{FF2B5EF4-FFF2-40B4-BE49-F238E27FC236}">
                <a16:creationId xmlns:a16="http://schemas.microsoft.com/office/drawing/2014/main" id="{5D4C4A41-4179-46C1-B06A-59A3009E9548}"/>
              </a:ext>
            </a:extLst>
          </p:cNvPr>
          <p:cNvSpPr>
            <a:spLocks noGrp="1"/>
          </p:cNvSpPr>
          <p:nvPr>
            <p:ph type="body" sz="quarter" idx="21"/>
          </p:nvPr>
        </p:nvSpPr>
        <p:spPr/>
        <p:txBody>
          <a:bodyPr/>
          <a:lstStyle/>
          <a:p>
            <a:r>
              <a:rPr lang="en-US" dirty="0"/>
              <a:t>2023 Jun-Sep</a:t>
            </a:r>
          </a:p>
        </p:txBody>
      </p:sp>
      <p:sp>
        <p:nvSpPr>
          <p:cNvPr id="17" name="Text Placeholder 16">
            <a:extLst>
              <a:ext uri="{FF2B5EF4-FFF2-40B4-BE49-F238E27FC236}">
                <a16:creationId xmlns:a16="http://schemas.microsoft.com/office/drawing/2014/main" id="{7176D5BC-F6BD-4551-9649-CC1694545433}"/>
              </a:ext>
            </a:extLst>
          </p:cNvPr>
          <p:cNvSpPr>
            <a:spLocks noGrp="1"/>
          </p:cNvSpPr>
          <p:nvPr>
            <p:ph type="body" sz="quarter" idx="22"/>
          </p:nvPr>
        </p:nvSpPr>
        <p:spPr/>
        <p:txBody>
          <a:bodyPr/>
          <a:lstStyle/>
          <a:p>
            <a:r>
              <a:rPr lang="en-US" dirty="0"/>
              <a:t>2023 Dec</a:t>
            </a:r>
          </a:p>
        </p:txBody>
      </p:sp>
      <p:sp>
        <p:nvSpPr>
          <p:cNvPr id="18" name="Text Placeholder 17">
            <a:extLst>
              <a:ext uri="{FF2B5EF4-FFF2-40B4-BE49-F238E27FC236}">
                <a16:creationId xmlns:a16="http://schemas.microsoft.com/office/drawing/2014/main" id="{46A5122B-0CE4-44E6-A6B1-87B29DE89321}"/>
              </a:ext>
            </a:extLst>
          </p:cNvPr>
          <p:cNvSpPr>
            <a:spLocks noGrp="1"/>
          </p:cNvSpPr>
          <p:nvPr>
            <p:ph type="body" sz="quarter" idx="23"/>
          </p:nvPr>
        </p:nvSpPr>
        <p:spPr/>
        <p:txBody>
          <a:bodyPr/>
          <a:lstStyle/>
          <a:p>
            <a:r>
              <a:rPr lang="en-US" dirty="0"/>
              <a:t>2024 Jun-Sep</a:t>
            </a:r>
          </a:p>
        </p:txBody>
      </p:sp>
      <p:sp>
        <p:nvSpPr>
          <p:cNvPr id="19" name="Text Placeholder 18">
            <a:extLst>
              <a:ext uri="{FF2B5EF4-FFF2-40B4-BE49-F238E27FC236}">
                <a16:creationId xmlns:a16="http://schemas.microsoft.com/office/drawing/2014/main" id="{86D19569-8DCF-44EA-8D58-1203447FD38C}"/>
              </a:ext>
            </a:extLst>
          </p:cNvPr>
          <p:cNvSpPr>
            <a:spLocks noGrp="1"/>
          </p:cNvSpPr>
          <p:nvPr>
            <p:ph type="body" sz="quarter" idx="24"/>
          </p:nvPr>
        </p:nvSpPr>
        <p:spPr>
          <a:xfrm>
            <a:off x="10088628" y="3708318"/>
            <a:ext cx="929514" cy="262066"/>
          </a:xfrm>
        </p:spPr>
        <p:txBody>
          <a:bodyPr/>
          <a:lstStyle/>
          <a:p>
            <a:r>
              <a:rPr lang="en-US" dirty="0"/>
              <a:t>2024 Dec</a:t>
            </a:r>
          </a:p>
        </p:txBody>
      </p:sp>
      <p:sp>
        <p:nvSpPr>
          <p:cNvPr id="3" name="Rectangle 2">
            <a:extLst>
              <a:ext uri="{FF2B5EF4-FFF2-40B4-BE49-F238E27FC236}">
                <a16:creationId xmlns:a16="http://schemas.microsoft.com/office/drawing/2014/main" id="{3107B6A5-94BB-5171-73D1-379AF0163B74}"/>
              </a:ext>
            </a:extLst>
          </p:cNvPr>
          <p:cNvSpPr/>
          <p:nvPr/>
        </p:nvSpPr>
        <p:spPr>
          <a:xfrm>
            <a:off x="0" y="136525"/>
            <a:ext cx="9494218" cy="728941"/>
          </a:xfrm>
          <a:prstGeom prst="rect">
            <a:avLst/>
          </a:prstGeom>
          <a:solidFill>
            <a:srgbClr val="083861">
              <a:lumMod val="60000"/>
              <a:lumOff val="40000"/>
            </a:srgbClr>
          </a:solidFill>
          <a:ln w="12700" cap="flat" cmpd="sng" algn="ctr">
            <a:noFill/>
            <a:prstDash val="solid"/>
            <a:miter lim="800000"/>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rial" panose="020B0604020202020204"/>
                <a:ea typeface="+mn-ea"/>
                <a:cs typeface="+mn-cs"/>
              </a:rPr>
              <a:t>Timeline to Use of Expert Project</a:t>
            </a:r>
            <a:endParaRPr kumimoji="0" lang="en-US" sz="2800" b="0" i="0" u="none" strike="noStrike" kern="0" cap="none" spc="0" normalizeH="0" baseline="0" noProof="0" dirty="0">
              <a:ln>
                <a:noFill/>
              </a:ln>
              <a:solidFill>
                <a:srgbClr val="FFFFFF"/>
              </a:solidFill>
              <a:effectLst/>
              <a:uLnTx/>
              <a:uFillTx/>
              <a:latin typeface="Arial" panose="020B0604020202020204"/>
              <a:ea typeface="+mn-ea"/>
              <a:cs typeface="+mn-cs"/>
            </a:endParaRPr>
          </a:p>
        </p:txBody>
      </p:sp>
      <p:sp>
        <p:nvSpPr>
          <p:cNvPr id="2" name="TextBox 1">
            <a:extLst>
              <a:ext uri="{FF2B5EF4-FFF2-40B4-BE49-F238E27FC236}">
                <a16:creationId xmlns:a16="http://schemas.microsoft.com/office/drawing/2014/main" id="{4F6108D3-2333-BCB9-76D4-D3BD2824ACD4}"/>
              </a:ext>
            </a:extLst>
          </p:cNvPr>
          <p:cNvSpPr txBox="1"/>
          <p:nvPr/>
        </p:nvSpPr>
        <p:spPr>
          <a:xfrm>
            <a:off x="2412142" y="6352143"/>
            <a:ext cx="7327075"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Arial" panose="020B0604020202020204"/>
                <a:ea typeface="+mn-ea"/>
                <a:cs typeface="+mn-cs"/>
              </a:rPr>
              <a:t>*</a:t>
            </a:r>
            <a:r>
              <a:rPr kumimoji="0" lang="en-US" sz="1800" b="0" i="0" u="none" strike="noStrike" kern="1200" cap="none" spc="0" normalizeH="0" baseline="0" noProof="0" dirty="0">
                <a:ln>
                  <a:noFill/>
                </a:ln>
                <a:effectLst/>
                <a:uLnTx/>
                <a:uFillTx/>
                <a:latin typeface="Arial" panose="020B0604020202020204"/>
                <a:ea typeface="+mn-ea"/>
                <a:cs typeface="+mn-cs"/>
              </a:rPr>
              <a:t> Documents for </a:t>
            </a:r>
            <a:r>
              <a:rPr kumimoji="0" lang="en-US" sz="1800" b="0" i="0" u="none" strike="noStrike" kern="1200" cap="none" spc="0" normalizeH="0" baseline="0" noProof="0" dirty="0">
                <a:ln>
                  <a:noFill/>
                </a:ln>
                <a:solidFill>
                  <a:srgbClr val="FFFF00"/>
                </a:solidFill>
                <a:effectLst/>
                <a:uLnTx/>
                <a:uFillTx/>
                <a:latin typeface="Arial" panose="020B0604020202020204"/>
                <a:ea typeface="+mn-ea"/>
                <a:cs typeface="+mn-cs"/>
                <a:hlinkClick r:id="rId3">
                  <a:extLst>
                    <a:ext uri="{A12FA001-AC4F-418D-AE19-62706E023703}">
                      <ahyp:hlinkClr xmlns:ahyp="http://schemas.microsoft.com/office/drawing/2018/hyperlinkcolor" val="tx"/>
                    </a:ext>
                  </a:extLst>
                </a:hlinkClick>
              </a:rPr>
              <a:t>June</a:t>
            </a:r>
            <a:r>
              <a:rPr kumimoji="0" lang="en-US" sz="1800" b="0" i="0" u="none" strike="noStrike" kern="1200" cap="none" spc="0" normalizeH="0" baseline="0" noProof="0" dirty="0">
                <a:ln>
                  <a:noFill/>
                </a:ln>
                <a:solidFill>
                  <a:srgbClr val="FFFF00"/>
                </a:solidFill>
                <a:effectLst/>
                <a:uLnTx/>
                <a:uFillTx/>
                <a:latin typeface="Arial" panose="020B0604020202020204"/>
                <a:ea typeface="+mn-ea"/>
                <a:cs typeface="+mn-cs"/>
              </a:rPr>
              <a:t> </a:t>
            </a:r>
            <a:r>
              <a:rPr kumimoji="0" lang="en-US" sz="1800" b="0" i="0" u="none" strike="noStrike" kern="1200" cap="none" spc="0" normalizeH="0" baseline="0" noProof="0" dirty="0">
                <a:ln>
                  <a:noFill/>
                </a:ln>
                <a:effectLst/>
                <a:uLnTx/>
                <a:uFillTx/>
                <a:latin typeface="Arial" panose="020B0604020202020204"/>
                <a:ea typeface="+mn-ea"/>
                <a:cs typeface="+mn-cs"/>
              </a:rPr>
              <a:t>and </a:t>
            </a:r>
            <a:r>
              <a:rPr kumimoji="0" lang="en-US" sz="1800" b="0" i="0" u="none" strike="noStrike" kern="1200" cap="none" spc="0" normalizeH="0" baseline="0" noProof="0" dirty="0">
                <a:ln>
                  <a:noFill/>
                </a:ln>
                <a:solidFill>
                  <a:srgbClr val="FFFF00"/>
                </a:solidFill>
                <a:effectLst/>
                <a:uLnTx/>
                <a:uFillTx/>
                <a:latin typeface="Arial" panose="020B0604020202020204"/>
                <a:ea typeface="+mn-ea"/>
                <a:cs typeface="+mn-cs"/>
                <a:hlinkClick r:id="rId4">
                  <a:extLst>
                    <a:ext uri="{A12FA001-AC4F-418D-AE19-62706E023703}">
                      <ahyp:hlinkClr xmlns:ahyp="http://schemas.microsoft.com/office/drawing/2018/hyperlinkcolor" val="tx"/>
                    </a:ext>
                  </a:extLst>
                </a:hlinkClick>
              </a:rPr>
              <a:t>September</a:t>
            </a:r>
            <a:r>
              <a:rPr kumimoji="0" lang="en-US" sz="1800" b="0" i="0" u="none" strike="noStrike" kern="1200" cap="none" spc="0" normalizeH="0" baseline="0" noProof="0" dirty="0">
                <a:ln>
                  <a:noFill/>
                </a:ln>
                <a:solidFill>
                  <a:srgbClr val="FFFF00"/>
                </a:solidFill>
                <a:effectLst/>
                <a:uLnTx/>
                <a:uFillTx/>
                <a:latin typeface="Arial" panose="020B0604020202020204"/>
                <a:ea typeface="+mn-ea"/>
                <a:cs typeface="+mn-cs"/>
              </a:rPr>
              <a:t> </a:t>
            </a:r>
            <a:r>
              <a:rPr kumimoji="0" lang="en-US" sz="1800" b="0" i="0" u="none" strike="noStrike" kern="1200" cap="none" spc="0" normalizeH="0" baseline="0" noProof="0" dirty="0">
                <a:ln>
                  <a:noFill/>
                </a:ln>
                <a:effectLst/>
                <a:uLnTx/>
                <a:uFillTx/>
                <a:latin typeface="Arial" panose="020B0604020202020204"/>
                <a:ea typeface="+mn-ea"/>
                <a:cs typeface="+mn-cs"/>
              </a:rPr>
              <a:t>IESBA papers and discussion</a:t>
            </a:r>
            <a:endParaRPr kumimoji="0" lang="en-US" sz="1800" b="0" i="1" u="none" strike="noStrike" kern="1200" cap="none" spc="0" normalizeH="0" baseline="0" noProof="0" dirty="0">
              <a:ln>
                <a:noFill/>
              </a:ln>
              <a:effectLst/>
              <a:uLnTx/>
              <a:uFillTx/>
              <a:latin typeface="Arial" panose="020B0604020202020204"/>
              <a:ea typeface="+mn-ea"/>
              <a:cs typeface="+mn-cs"/>
            </a:endParaRPr>
          </a:p>
        </p:txBody>
      </p:sp>
    </p:spTree>
    <p:extLst>
      <p:ext uri="{BB962C8B-B14F-4D97-AF65-F5344CB8AC3E}">
        <p14:creationId xmlns:p14="http://schemas.microsoft.com/office/powerpoint/2010/main" val="28136827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4415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dirty="0">
                <a:latin typeface="+mj-lt"/>
              </a:rPr>
              <a:t>Recap of Use of Experts Project</a:t>
            </a:r>
          </a:p>
        </p:txBody>
      </p:sp>
      <p:sp>
        <p:nvSpPr>
          <p:cNvPr id="3" name="Content Placeholder 2">
            <a:extLst>
              <a:ext uri="{FF2B5EF4-FFF2-40B4-BE49-F238E27FC236}">
                <a16:creationId xmlns:a16="http://schemas.microsoft.com/office/drawing/2014/main" id="{18AEB346-1617-4C6E-A1DA-0B8392BF9F49}"/>
              </a:ext>
            </a:extLst>
          </p:cNvPr>
          <p:cNvSpPr>
            <a:spLocks noGrp="1"/>
          </p:cNvSpPr>
          <p:nvPr>
            <p:ph idx="1"/>
          </p:nvPr>
        </p:nvSpPr>
        <p:spPr>
          <a:xfrm>
            <a:off x="5774550" y="832229"/>
            <a:ext cx="5672100" cy="6025772"/>
          </a:xfrm>
        </p:spPr>
        <p:txBody>
          <a:bodyPr>
            <a:noAutofit/>
          </a:bodyPr>
          <a:lstStyle/>
          <a:p>
            <a:pPr marL="804545" lvl="1" indent="-347345" algn="just">
              <a:lnSpc>
                <a:spcPct val="100000"/>
              </a:lnSpc>
              <a:spcBef>
                <a:spcPts val="600"/>
              </a:spcBef>
              <a:spcAft>
                <a:spcPts val="600"/>
              </a:spcAft>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347345" indent="-347345" algn="just">
              <a:spcBef>
                <a:spcPts val="600"/>
              </a:spcBef>
              <a:spcAft>
                <a:spcPts val="600"/>
              </a:spcAft>
            </a:pPr>
            <a:r>
              <a:rPr lang="en-US" sz="2000" dirty="0">
                <a:latin typeface="Arial" panose="020B0604020202020204"/>
              </a:rPr>
              <a:t>Addresses questions over the expectations of ethical behavior when using the work of experts </a:t>
            </a:r>
          </a:p>
          <a:p>
            <a:pPr marL="804545" lvl="1" indent="-347345" algn="just">
              <a:lnSpc>
                <a:spcPct val="100000"/>
              </a:lnSpc>
              <a:spcBef>
                <a:spcPts val="600"/>
              </a:spcBef>
              <a:spcAft>
                <a:spcPts val="600"/>
              </a:spcAft>
            </a:pPr>
            <a:r>
              <a:rPr lang="en-US" sz="1800" dirty="0">
                <a:solidFill>
                  <a:srgbClr val="0070C0"/>
                </a:solidFill>
                <a:latin typeface="Arial" panose="020B0604020202020204"/>
              </a:rPr>
              <a:t>Raised in previous IESBA projects, such as technology, tax planning, engagement team and group audits</a:t>
            </a:r>
          </a:p>
          <a:p>
            <a:pPr marL="804545" lvl="1" indent="-347345" algn="just">
              <a:lnSpc>
                <a:spcPct val="100000"/>
              </a:lnSpc>
              <a:spcBef>
                <a:spcPts val="600"/>
              </a:spcBef>
              <a:spcAft>
                <a:spcPts val="600"/>
              </a:spcAft>
            </a:pPr>
            <a:r>
              <a:rPr lang="en-US" sz="1800" dirty="0">
                <a:solidFill>
                  <a:srgbClr val="0070C0"/>
                </a:solidFill>
                <a:latin typeface="Arial" panose="020B0604020202020204"/>
              </a:rPr>
              <a:t>In particular, for external experts used in an audit or other assurance engagement</a:t>
            </a:r>
          </a:p>
          <a:p>
            <a:pPr marL="347345" indent="-347345" algn="just">
              <a:spcBef>
                <a:spcPts val="600"/>
              </a:spcBef>
              <a:spcAft>
                <a:spcPts val="600"/>
              </a:spcAft>
            </a:pPr>
            <a:r>
              <a:rPr lang="en-US" sz="2000" dirty="0">
                <a:latin typeface="Arial" panose="020B0604020202020204"/>
              </a:rPr>
              <a:t>Project is progressing in tandem with the sustainability project</a:t>
            </a:r>
          </a:p>
          <a:p>
            <a:pPr marL="804545" lvl="1" indent="-347345" algn="just">
              <a:lnSpc>
                <a:spcPct val="100000"/>
              </a:lnSpc>
              <a:spcBef>
                <a:spcPts val="600"/>
              </a:spcBef>
              <a:spcAft>
                <a:spcPts val="600"/>
              </a:spcAft>
            </a:pPr>
            <a:r>
              <a:rPr lang="en-US" sz="1800" dirty="0">
                <a:solidFill>
                  <a:srgbClr val="0070C0"/>
                </a:solidFill>
                <a:latin typeface="Arial" panose="020B0604020202020204" pitchFamily="34" charset="0"/>
                <a:ea typeface="MS Mincho" panose="02020609040205080304" pitchFamily="49" charset="-128"/>
                <a:cs typeface="Arial" panose="020B0604020202020204" pitchFamily="34" charset="0"/>
              </a:rPr>
              <a:t>Use of experts anticipated to increase as demand for sustainability information and assurance accelerates</a:t>
            </a:r>
          </a:p>
          <a:p>
            <a:pPr marL="804545" lvl="1" indent="-347345" algn="just">
              <a:lnSpc>
                <a:spcPct val="100000"/>
              </a:lnSpc>
              <a:spcBef>
                <a:spcPts val="600"/>
              </a:spcBef>
              <a:spcAft>
                <a:spcPts val="600"/>
              </a:spcAft>
            </a:pPr>
            <a:r>
              <a:rPr lang="en-US" sz="1800" dirty="0">
                <a:solidFill>
                  <a:srgbClr val="0070C0"/>
                </a:solidFill>
                <a:latin typeface="Arial" panose="020B0604020202020204" pitchFamily="34" charset="0"/>
                <a:ea typeface="MS Mincho" panose="02020609040205080304" pitchFamily="49" charset="-128"/>
                <a:cs typeface="Arial" panose="020B0604020202020204" pitchFamily="34" charset="0"/>
              </a:rPr>
              <a:t>But not limited to experts used in sustainability reporting and assurance</a:t>
            </a:r>
          </a:p>
          <a:p>
            <a:pPr marL="803275" lvl="2" indent="-346075" algn="just">
              <a:lnSpc>
                <a:spcPct val="100000"/>
              </a:lnSpc>
              <a:spcBef>
                <a:spcPts val="600"/>
              </a:spcBef>
              <a:spcAft>
                <a:spcPts val="600"/>
              </a:spcAft>
              <a:buFont typeface="Arial" panose="020B0604020202020204" pitchFamily="34" charset="0"/>
              <a:buChar char="•"/>
            </a:pPr>
            <a:endParaRPr lang="en-US" dirty="0">
              <a:latin typeface="Arial" panose="020B0604020202020204" pitchFamily="34" charset="0"/>
              <a:ea typeface="MS Mincho" panose="02020609040205080304" pitchFamily="49" charset="-128"/>
              <a:cs typeface="Arial" panose="020B0604020202020204" pitchFamily="34" charset="0"/>
            </a:endParaRP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Rectangle: Rounded Corners 3">
            <a:extLst>
              <a:ext uri="{FF2B5EF4-FFF2-40B4-BE49-F238E27FC236}">
                <a16:creationId xmlns:a16="http://schemas.microsoft.com/office/drawing/2014/main" id="{010FBAF9-6CEB-0017-1480-F5D6A15B4E64}"/>
              </a:ext>
            </a:extLst>
          </p:cNvPr>
          <p:cNvSpPr/>
          <p:nvPr/>
        </p:nvSpPr>
        <p:spPr>
          <a:xfrm>
            <a:off x="637953" y="1706214"/>
            <a:ext cx="4333646" cy="3445571"/>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To consider ethics (including independence) for professional accountants when they use the work of experts</a:t>
            </a:r>
          </a:p>
        </p:txBody>
      </p:sp>
    </p:spTree>
    <p:extLst>
      <p:ext uri="{BB962C8B-B14F-4D97-AF65-F5344CB8AC3E}">
        <p14:creationId xmlns:p14="http://schemas.microsoft.com/office/powerpoint/2010/main" val="726186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9" name="Rectangle 18">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2" name="Title 1">
            <a:extLst>
              <a:ext uri="{FF2B5EF4-FFF2-40B4-BE49-F238E27FC236}">
                <a16:creationId xmlns:a16="http://schemas.microsoft.com/office/drawing/2014/main" id="{10A6E18B-2EA0-703B-8136-001F2A04BC9F}"/>
              </a:ext>
            </a:extLst>
          </p:cNvPr>
          <p:cNvSpPr>
            <a:spLocks noGrp="1"/>
          </p:cNvSpPr>
          <p:nvPr>
            <p:ph type="title"/>
          </p:nvPr>
        </p:nvSpPr>
        <p:spPr>
          <a:xfrm>
            <a:off x="4829909" y="-88276"/>
            <a:ext cx="7359042" cy="705049"/>
          </a:xfrm>
          <a:noFill/>
        </p:spPr>
        <p:txBody>
          <a:bodyPr vert="horz" lIns="91440" tIns="45720" rIns="91440" bIns="45720" rtlCol="0" anchor="b">
            <a:noAutofit/>
          </a:bodyPr>
          <a:lstStyle/>
          <a:p>
            <a:pPr algn="ctr" hangingPunct="1">
              <a:lnSpc>
                <a:spcPct val="90000"/>
              </a:lnSpc>
            </a:pPr>
            <a:r>
              <a:rPr lang="en-US" sz="3000" dirty="0">
                <a:solidFill>
                  <a:schemeClr val="tx1"/>
                </a:solidFill>
                <a:latin typeface="+mj-lt"/>
              </a:rPr>
              <a:t>Recap of Key March CAG Comments</a:t>
            </a:r>
          </a:p>
        </p:txBody>
      </p:sp>
      <p:sp>
        <p:nvSpPr>
          <p:cNvPr id="5" name="Slide Number Placeholder 4">
            <a:extLst>
              <a:ext uri="{FF2B5EF4-FFF2-40B4-BE49-F238E27FC236}">
                <a16:creationId xmlns:a16="http://schemas.microsoft.com/office/drawing/2014/main" id="{05914278-06BD-C0C9-DD99-FFC5245FE58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a:t>
            </a:r>
            <a:fld id="{A68F81FF-A8B7-8E49-9D5B-3CAD5ADFEE3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6" name="Picture 5" descr="A glass building with plants on the terrace">
            <a:extLst>
              <a:ext uri="{FF2B5EF4-FFF2-40B4-BE49-F238E27FC236}">
                <a16:creationId xmlns:a16="http://schemas.microsoft.com/office/drawing/2014/main" id="{554E4F80-CA73-4BB5-E891-F52454391207}"/>
              </a:ext>
            </a:extLst>
          </p:cNvPr>
          <p:cNvPicPr>
            <a:picLocks noChangeAspect="1"/>
          </p:cNvPicPr>
          <p:nvPr/>
        </p:nvPicPr>
        <p:blipFill>
          <a:blip r:embed="rId3" cstate="print">
            <a:alphaModFix amt="35000"/>
            <a:extLst>
              <a:ext uri="{28A0092B-C50C-407E-A947-70E740481C1C}">
                <a14:useLocalDpi xmlns:a14="http://schemas.microsoft.com/office/drawing/2010/main" val="0"/>
              </a:ext>
            </a:extLst>
          </a:blip>
          <a:stretch>
            <a:fillRect/>
          </a:stretch>
        </p:blipFill>
        <p:spPr>
          <a:xfrm>
            <a:off x="0" y="0"/>
            <a:ext cx="6682154" cy="6858000"/>
          </a:xfrm>
          <a:prstGeom prst="rect">
            <a:avLst/>
          </a:prstGeom>
          <a:effectLst>
            <a:softEdge rad="317500"/>
          </a:effectLst>
        </p:spPr>
      </p:pic>
      <p:sp>
        <p:nvSpPr>
          <p:cNvPr id="15" name="Content Placeholder 2">
            <a:extLst>
              <a:ext uri="{FF2B5EF4-FFF2-40B4-BE49-F238E27FC236}">
                <a16:creationId xmlns:a16="http://schemas.microsoft.com/office/drawing/2014/main" id="{B8FB7845-7E91-368B-8226-54AB1AB1E41F}"/>
              </a:ext>
            </a:extLst>
          </p:cNvPr>
          <p:cNvSpPr>
            <a:spLocks noGrp="1"/>
          </p:cNvSpPr>
          <p:nvPr>
            <p:ph idx="1"/>
          </p:nvPr>
        </p:nvSpPr>
        <p:spPr>
          <a:xfrm>
            <a:off x="4647073" y="688428"/>
            <a:ext cx="7359042" cy="4941886"/>
          </a:xfrm>
        </p:spPr>
        <p:txBody>
          <a:bodyPr>
            <a:noAutofit/>
          </a:bodyPr>
          <a:lstStyle/>
          <a:p>
            <a:pPr marL="1397" indent="0" algn="just">
              <a:spcBef>
                <a:spcPts val="600"/>
              </a:spcBef>
              <a:spcAft>
                <a:spcPts val="600"/>
              </a:spcAft>
              <a:buNone/>
            </a:pPr>
            <a:r>
              <a:rPr lang="en-US" sz="1800" i="1" dirty="0">
                <a:solidFill>
                  <a:schemeClr val="tx1"/>
                </a:solidFill>
                <a:latin typeface="+mj-lt"/>
              </a:rPr>
              <a:t>General Support</a:t>
            </a:r>
            <a:endParaRPr lang="en-US" sz="1800" b="1" i="1" dirty="0">
              <a:solidFill>
                <a:schemeClr val="tx1"/>
              </a:solidFill>
              <a:latin typeface="+mj-lt"/>
            </a:endParaRPr>
          </a:p>
          <a:p>
            <a:pPr marL="347472" indent="-346075" algn="just">
              <a:spcBef>
                <a:spcPts val="600"/>
              </a:spcBef>
              <a:spcAft>
                <a:spcPts val="600"/>
              </a:spcAft>
            </a:pPr>
            <a:r>
              <a:rPr lang="en-US" sz="1800" dirty="0">
                <a:solidFill>
                  <a:schemeClr val="tx1"/>
                </a:solidFill>
                <a:latin typeface="+mj-lt"/>
              </a:rPr>
              <a:t>Principles-based ethical framework for the use of all experts</a:t>
            </a:r>
          </a:p>
          <a:p>
            <a:pPr marL="347472" indent="-346075" algn="just">
              <a:spcBef>
                <a:spcPts val="600"/>
              </a:spcBef>
              <a:spcAft>
                <a:spcPts val="600"/>
              </a:spcAft>
            </a:pPr>
            <a:r>
              <a:rPr lang="en-US" sz="1800" dirty="0">
                <a:solidFill>
                  <a:schemeClr val="tx1"/>
                </a:solidFill>
                <a:latin typeface="+mj-lt"/>
              </a:rPr>
              <a:t>Protect objectivity of external experts used in audit and other assurance engagements with selected independence requirements, if their work significantly influences the engagement</a:t>
            </a:r>
          </a:p>
          <a:p>
            <a:pPr marL="0" indent="-347472" algn="just">
              <a:spcBef>
                <a:spcPts val="1800"/>
              </a:spcBef>
              <a:spcAft>
                <a:spcPts val="600"/>
              </a:spcAft>
              <a:buNone/>
            </a:pPr>
            <a:r>
              <a:rPr lang="en-US" sz="1800" i="1" dirty="0">
                <a:solidFill>
                  <a:schemeClr val="tx1"/>
                </a:solidFill>
                <a:latin typeface="+mj-lt"/>
              </a:rPr>
              <a:t>Other Considerations Raised for Audit and Assurance Engagements</a:t>
            </a:r>
            <a:endParaRPr lang="en-US" sz="1800" b="1" i="1" dirty="0">
              <a:solidFill>
                <a:schemeClr val="tx1"/>
              </a:solidFill>
              <a:latin typeface="+mj-lt"/>
            </a:endParaRPr>
          </a:p>
          <a:p>
            <a:pPr marL="347472" indent="-346075" algn="just">
              <a:spcBef>
                <a:spcPts val="600"/>
              </a:spcBef>
              <a:spcAft>
                <a:spcPts val="600"/>
              </a:spcAft>
            </a:pPr>
            <a:r>
              <a:rPr lang="en-US" sz="1800" dirty="0">
                <a:solidFill>
                  <a:schemeClr val="tx1"/>
                </a:solidFill>
                <a:latin typeface="+mj-lt"/>
              </a:rPr>
              <a:t>“Significant influence test” introduces a level of subjectivity, need to develop additional guidance to facilitate a consistent approach </a:t>
            </a:r>
          </a:p>
          <a:p>
            <a:pPr marL="347472" indent="-346075" algn="just">
              <a:spcBef>
                <a:spcPts val="600"/>
              </a:spcBef>
              <a:spcAft>
                <a:spcPts val="600"/>
              </a:spcAft>
            </a:pPr>
            <a:r>
              <a:rPr lang="en-US" sz="1800" dirty="0">
                <a:solidFill>
                  <a:schemeClr val="tx1"/>
                </a:solidFill>
                <a:latin typeface="+mj-lt"/>
              </a:rPr>
              <a:t>Challenging to assess the competence of an expert</a:t>
            </a:r>
          </a:p>
          <a:p>
            <a:pPr marL="347472" indent="-346075" algn="just">
              <a:spcBef>
                <a:spcPts val="600"/>
              </a:spcBef>
              <a:spcAft>
                <a:spcPts val="600"/>
              </a:spcAft>
            </a:pPr>
            <a:r>
              <a:rPr lang="en-US" sz="1800" dirty="0">
                <a:solidFill>
                  <a:schemeClr val="tx1"/>
                </a:solidFill>
                <a:latin typeface="+mj-lt"/>
              </a:rPr>
              <a:t>Treatment and delineation of management’s experts and experts employed by a firm versus external experts</a:t>
            </a:r>
          </a:p>
          <a:p>
            <a:pPr marL="347472" indent="-346075" algn="just">
              <a:spcBef>
                <a:spcPts val="600"/>
              </a:spcBef>
              <a:spcAft>
                <a:spcPts val="600"/>
              </a:spcAft>
            </a:pPr>
            <a:r>
              <a:rPr lang="en-US" sz="1800" dirty="0">
                <a:solidFill>
                  <a:schemeClr val="tx1"/>
                </a:solidFill>
                <a:latin typeface="+mj-lt"/>
              </a:rPr>
              <a:t>Accountability of the engagement partner (e.g., “general contractors” of external experts)</a:t>
            </a:r>
          </a:p>
          <a:p>
            <a:pPr marL="347472" indent="-346075" algn="just">
              <a:spcBef>
                <a:spcPts val="600"/>
              </a:spcBef>
              <a:spcAft>
                <a:spcPts val="600"/>
              </a:spcAft>
            </a:pPr>
            <a:r>
              <a:rPr lang="en-US" sz="1800" dirty="0">
                <a:solidFill>
                  <a:schemeClr val="tx1"/>
                </a:solidFill>
                <a:latin typeface="+mj-lt"/>
              </a:rPr>
              <a:t>Development of profession-neutral equivalent Part 5 provisions for sustainability assurance</a:t>
            </a:r>
          </a:p>
          <a:p>
            <a:pPr marL="347472" indent="-346075" algn="just">
              <a:spcBef>
                <a:spcPts val="600"/>
              </a:spcBef>
              <a:spcAft>
                <a:spcPts val="600"/>
              </a:spcAft>
            </a:pPr>
            <a:r>
              <a:rPr lang="en-US" sz="1800" dirty="0">
                <a:solidFill>
                  <a:schemeClr val="tx1"/>
                </a:solidFill>
                <a:latin typeface="+mj-lt"/>
              </a:rPr>
              <a:t>Importance of IAASB coordination</a:t>
            </a:r>
          </a:p>
        </p:txBody>
      </p:sp>
    </p:spTree>
    <p:extLst>
      <p:ext uri="{BB962C8B-B14F-4D97-AF65-F5344CB8AC3E}">
        <p14:creationId xmlns:p14="http://schemas.microsoft.com/office/powerpoint/2010/main" val="3993427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pic>
        <p:nvPicPr>
          <p:cNvPr id="12" name="Picture 11" descr="A group of people sitting around a table&#10;&#10;Description automatically generated with medium confidence">
            <a:extLst>
              <a:ext uri="{FF2B5EF4-FFF2-40B4-BE49-F238E27FC236}">
                <a16:creationId xmlns:a16="http://schemas.microsoft.com/office/drawing/2014/main" id="{E8C4A934-5531-CF15-EBED-8B7B6D7087E8}"/>
              </a:ext>
            </a:extLst>
          </p:cNvPr>
          <p:cNvPicPr>
            <a:picLocks noChangeAspect="1"/>
          </p:cNvPicPr>
          <p:nvPr/>
        </p:nvPicPr>
        <p:blipFill rotWithShape="1">
          <a:blip r:embed="rId3" cstate="print">
            <a:alphaModFix amt="35000"/>
            <a:extLst>
              <a:ext uri="{28A0092B-C50C-407E-A947-70E740481C1C}">
                <a14:useLocalDpi xmlns:a14="http://schemas.microsoft.com/office/drawing/2010/main" val="0"/>
              </a:ext>
            </a:extLst>
          </a:blip>
          <a:srcRect/>
          <a:stretch/>
        </p:blipFill>
        <p:spPr>
          <a:xfrm>
            <a:off x="-12358" y="0"/>
            <a:ext cx="8298045" cy="6857990"/>
          </a:xfrm>
          <a:prstGeom prst="rect">
            <a:avLst/>
          </a:prstGeom>
          <a:effectLst>
            <a:softEdge rad="317500"/>
          </a:effectLst>
        </p:spPr>
      </p:pic>
      <p:sp>
        <p:nvSpPr>
          <p:cNvPr id="19" name="Rectangle 18">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2" name="Title 1">
            <a:extLst>
              <a:ext uri="{FF2B5EF4-FFF2-40B4-BE49-F238E27FC236}">
                <a16:creationId xmlns:a16="http://schemas.microsoft.com/office/drawing/2014/main" id="{10A6E18B-2EA0-703B-8136-001F2A04BC9F}"/>
              </a:ext>
            </a:extLst>
          </p:cNvPr>
          <p:cNvSpPr>
            <a:spLocks noGrp="1"/>
          </p:cNvSpPr>
          <p:nvPr>
            <p:ph type="title"/>
          </p:nvPr>
        </p:nvSpPr>
        <p:spPr>
          <a:xfrm>
            <a:off x="234388" y="-88276"/>
            <a:ext cx="11954563" cy="705049"/>
          </a:xfrm>
          <a:noFill/>
        </p:spPr>
        <p:txBody>
          <a:bodyPr vert="horz" lIns="91440" tIns="45720" rIns="91440" bIns="45720" rtlCol="0" anchor="b">
            <a:noAutofit/>
          </a:bodyPr>
          <a:lstStyle/>
          <a:p>
            <a:pPr hangingPunct="1">
              <a:lnSpc>
                <a:spcPct val="90000"/>
              </a:lnSpc>
            </a:pPr>
            <a:r>
              <a:rPr lang="en-US" sz="3000" dirty="0">
                <a:solidFill>
                  <a:schemeClr val="tx1"/>
                </a:solidFill>
                <a:latin typeface="+mj-lt"/>
              </a:rPr>
              <a:t>	Global Roundtables 		     Report Back on Key Takeaways</a:t>
            </a:r>
          </a:p>
        </p:txBody>
      </p:sp>
      <p:sp>
        <p:nvSpPr>
          <p:cNvPr id="5" name="Slide Number Placeholder 4">
            <a:extLst>
              <a:ext uri="{FF2B5EF4-FFF2-40B4-BE49-F238E27FC236}">
                <a16:creationId xmlns:a16="http://schemas.microsoft.com/office/drawing/2014/main" id="{05914278-06BD-C0C9-DD99-FFC5245FE58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a:t>
            </a:r>
            <a:fld id="{A68F81FF-A8B7-8E49-9D5B-3CAD5ADFEE3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3" name="Rectangle: Rounded Corners 12">
            <a:extLst>
              <a:ext uri="{FF2B5EF4-FFF2-40B4-BE49-F238E27FC236}">
                <a16:creationId xmlns:a16="http://schemas.microsoft.com/office/drawing/2014/main" id="{C1254F1A-51AE-F6EF-64CE-D8B7A44FDD8A}"/>
              </a:ext>
            </a:extLst>
          </p:cNvPr>
          <p:cNvSpPr/>
          <p:nvPr/>
        </p:nvSpPr>
        <p:spPr>
          <a:xfrm>
            <a:off x="234388" y="626827"/>
            <a:ext cx="2371323" cy="97786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March–April 2023: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Paris, Sydney, Singapore, New York</a:t>
            </a:r>
          </a:p>
        </p:txBody>
      </p:sp>
      <p:sp>
        <p:nvSpPr>
          <p:cNvPr id="14" name="Rectangle: Rounded Corners 13">
            <a:extLst>
              <a:ext uri="{FF2B5EF4-FFF2-40B4-BE49-F238E27FC236}">
                <a16:creationId xmlns:a16="http://schemas.microsoft.com/office/drawing/2014/main" id="{040CF057-49C1-808F-6CAA-8A17376B2382}"/>
              </a:ext>
            </a:extLst>
          </p:cNvPr>
          <p:cNvSpPr/>
          <p:nvPr/>
        </p:nvSpPr>
        <p:spPr>
          <a:xfrm>
            <a:off x="2973226" y="631890"/>
            <a:ext cx="2371323" cy="972799"/>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140+ participants from wide range of stakeholder groups</a:t>
            </a:r>
          </a:p>
        </p:txBody>
      </p:sp>
      <p:sp>
        <p:nvSpPr>
          <p:cNvPr id="15" name="Content Placeholder 2">
            <a:extLst>
              <a:ext uri="{FF2B5EF4-FFF2-40B4-BE49-F238E27FC236}">
                <a16:creationId xmlns:a16="http://schemas.microsoft.com/office/drawing/2014/main" id="{B8FB7845-7E91-368B-8226-54AB1AB1E41F}"/>
              </a:ext>
            </a:extLst>
          </p:cNvPr>
          <p:cNvSpPr>
            <a:spLocks noGrp="1"/>
          </p:cNvSpPr>
          <p:nvPr>
            <p:ph idx="1"/>
          </p:nvPr>
        </p:nvSpPr>
        <p:spPr>
          <a:xfrm>
            <a:off x="5943601" y="607872"/>
            <a:ext cx="6062513" cy="6105480"/>
          </a:xfrm>
        </p:spPr>
        <p:txBody>
          <a:bodyPr vert="horz" lIns="91440" tIns="45720" rIns="91440" bIns="45720" rtlCol="0" anchor="t">
            <a:noAutofit/>
          </a:bodyPr>
          <a:lstStyle/>
          <a:p>
            <a:pPr marL="347345" indent="-346075" algn="just">
              <a:spcBef>
                <a:spcPts val="600"/>
              </a:spcBef>
              <a:spcAft>
                <a:spcPts val="600"/>
              </a:spcAft>
            </a:pPr>
            <a:r>
              <a:rPr lang="en-US" sz="1800" dirty="0">
                <a:solidFill>
                  <a:schemeClr val="tx1"/>
                </a:solidFill>
                <a:latin typeface="+mj-lt"/>
              </a:rPr>
              <a:t>Support for a principles-based approach to assessing whether the use of the work of experts is appropriate</a:t>
            </a:r>
            <a:endParaRPr lang="en-US" dirty="0"/>
          </a:p>
          <a:p>
            <a:pPr marL="347345" indent="-346075" algn="just">
              <a:spcBef>
                <a:spcPts val="600"/>
              </a:spcBef>
              <a:spcAft>
                <a:spcPts val="600"/>
              </a:spcAft>
            </a:pPr>
            <a:r>
              <a:rPr lang="en-US" sz="1800" dirty="0">
                <a:solidFill>
                  <a:schemeClr val="tx1"/>
                </a:solidFill>
                <a:latin typeface="+mj-lt"/>
              </a:rPr>
              <a:t>Evaluating the competence of experts in an emerging field is particularly challenging</a:t>
            </a:r>
            <a:endParaRPr lang="en-US" sz="1800" dirty="0">
              <a:solidFill>
                <a:schemeClr val="tx1"/>
              </a:solidFill>
              <a:latin typeface="+mj-lt"/>
              <a:cs typeface="Arial" panose="020B0604020202020204"/>
            </a:endParaRPr>
          </a:p>
          <a:p>
            <a:pPr marL="0" indent="-347345" algn="just">
              <a:spcBef>
                <a:spcPts val="1800"/>
              </a:spcBef>
              <a:spcAft>
                <a:spcPts val="600"/>
              </a:spcAft>
              <a:buNone/>
            </a:pPr>
            <a:r>
              <a:rPr lang="en-US" sz="1800" i="1" dirty="0">
                <a:solidFill>
                  <a:schemeClr val="tx1"/>
                </a:solidFill>
                <a:latin typeface="+mj-lt"/>
              </a:rPr>
              <a:t>For External Experts in an Audit or Other Assurance</a:t>
            </a:r>
            <a:r>
              <a:rPr lang="en-US" sz="1800" b="1" i="1" dirty="0">
                <a:solidFill>
                  <a:schemeClr val="tx1"/>
                </a:solidFill>
                <a:latin typeface="+mj-lt"/>
              </a:rPr>
              <a:t> </a:t>
            </a:r>
            <a:endParaRPr lang="en-US" sz="1800" b="1" i="1" dirty="0">
              <a:solidFill>
                <a:schemeClr val="tx1"/>
              </a:solidFill>
              <a:latin typeface="+mj-lt"/>
              <a:cs typeface="Arial" panose="020B0604020202020204"/>
            </a:endParaRPr>
          </a:p>
          <a:p>
            <a:pPr marL="347345" indent="-346075" algn="just">
              <a:spcBef>
                <a:spcPts val="600"/>
              </a:spcBef>
              <a:spcAft>
                <a:spcPts val="600"/>
              </a:spcAft>
            </a:pPr>
            <a:r>
              <a:rPr lang="en-US" sz="1800" dirty="0">
                <a:solidFill>
                  <a:schemeClr val="tx1"/>
                </a:solidFill>
                <a:latin typeface="+mj-lt"/>
              </a:rPr>
              <a:t>Mixed views about whether or not such experts should be independent</a:t>
            </a:r>
            <a:endParaRPr lang="en-US" sz="1800" dirty="0">
              <a:solidFill>
                <a:schemeClr val="tx1"/>
              </a:solidFill>
              <a:latin typeface="+mj-lt"/>
              <a:cs typeface="Arial"/>
            </a:endParaRPr>
          </a:p>
          <a:p>
            <a:pPr marL="347345" indent="-346075" algn="just">
              <a:spcBef>
                <a:spcPts val="600"/>
              </a:spcBef>
              <a:spcAft>
                <a:spcPts val="600"/>
              </a:spcAft>
            </a:pPr>
            <a:r>
              <a:rPr lang="en-US" sz="1800" dirty="0">
                <a:solidFill>
                  <a:schemeClr val="tx1"/>
                </a:solidFill>
                <a:latin typeface="+mj-lt"/>
              </a:rPr>
              <a:t>Concerns over the </a:t>
            </a:r>
            <a:r>
              <a:rPr lang="en-US" sz="1800" dirty="0" err="1">
                <a:solidFill>
                  <a:schemeClr val="tx1"/>
                </a:solidFill>
                <a:latin typeface="+mj-lt"/>
              </a:rPr>
              <a:t>implementability</a:t>
            </a:r>
            <a:r>
              <a:rPr lang="en-US" sz="1800" dirty="0">
                <a:solidFill>
                  <a:schemeClr val="tx1"/>
                </a:solidFill>
                <a:latin typeface="+mj-lt"/>
              </a:rPr>
              <a:t>, enforceability and subjectivity of significant influence test</a:t>
            </a:r>
            <a:endParaRPr lang="en-US" sz="1800" dirty="0">
              <a:solidFill>
                <a:schemeClr val="tx1"/>
              </a:solidFill>
              <a:latin typeface="+mj-lt"/>
              <a:cs typeface="Arial" panose="020B0604020202020204"/>
            </a:endParaRPr>
          </a:p>
          <a:p>
            <a:pPr marL="347345" indent="-346075" algn="just">
              <a:spcBef>
                <a:spcPts val="600"/>
              </a:spcBef>
              <a:spcAft>
                <a:spcPts val="600"/>
              </a:spcAft>
            </a:pPr>
            <a:r>
              <a:rPr lang="en-US" sz="1800" dirty="0">
                <a:solidFill>
                  <a:schemeClr val="tx1"/>
                </a:solidFill>
                <a:latin typeface="+mj-lt"/>
              </a:rPr>
              <a:t>Suggestions that the approach should focus on the assurance provider’s evaluation of the external expert’s objectivity before concluding whether to use the expert's work</a:t>
            </a:r>
          </a:p>
          <a:p>
            <a:pPr marL="347345" indent="-346075" algn="just">
              <a:spcBef>
                <a:spcPts val="600"/>
              </a:spcBef>
              <a:spcAft>
                <a:spcPts val="600"/>
              </a:spcAft>
            </a:pPr>
            <a:r>
              <a:rPr lang="en-US" sz="1800" dirty="0">
                <a:solidFill>
                  <a:schemeClr val="tx1"/>
                </a:solidFill>
                <a:latin typeface="+mj-lt"/>
              </a:rPr>
              <a:t>Agreement that independence characteristics such as financial interests, close and family relationships, business relationships, and previous employment should be evaluated by the assurance provider to determine an expert’s objectivity</a:t>
            </a:r>
            <a:endParaRPr lang="en-US" sz="1800" b="1" dirty="0">
              <a:solidFill>
                <a:srgbClr val="0070C0"/>
              </a:solidFill>
              <a:latin typeface="+mj-lt"/>
              <a:cs typeface="Arial" panose="020B0604020202020204"/>
            </a:endParaRPr>
          </a:p>
        </p:txBody>
      </p:sp>
    </p:spTree>
    <p:extLst>
      <p:ext uri="{BB962C8B-B14F-4D97-AF65-F5344CB8AC3E}">
        <p14:creationId xmlns:p14="http://schemas.microsoft.com/office/powerpoint/2010/main" val="2949428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p:txBody>
          <a:bodyPr anchor="ctr">
            <a:normAutofit/>
          </a:bodyPr>
          <a:lstStyle/>
          <a:p>
            <a:pPr algn="ctr"/>
            <a:r>
              <a:rPr lang="en-US" sz="3600" dirty="0">
                <a:latin typeface="+mj-lt"/>
              </a:rPr>
              <a:t>Proposed Scope and Approach</a:t>
            </a:r>
          </a:p>
        </p:txBody>
      </p:sp>
    </p:spTree>
    <p:extLst>
      <p:ext uri="{BB962C8B-B14F-4D97-AF65-F5344CB8AC3E}">
        <p14:creationId xmlns:p14="http://schemas.microsoft.com/office/powerpoint/2010/main" val="1803175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13E0-558E-6CFF-2BB5-259302BAAF3D}"/>
              </a:ext>
            </a:extLst>
          </p:cNvPr>
          <p:cNvSpPr>
            <a:spLocks noGrp="1"/>
          </p:cNvSpPr>
          <p:nvPr>
            <p:ph type="title"/>
          </p:nvPr>
        </p:nvSpPr>
        <p:spPr>
          <a:xfrm>
            <a:off x="423722" y="36374"/>
            <a:ext cx="10515600" cy="1068518"/>
          </a:xfrm>
        </p:spPr>
        <p:txBody>
          <a:bodyPr>
            <a:noAutofit/>
          </a:bodyPr>
          <a:lstStyle/>
          <a:p>
            <a:r>
              <a:rPr lang="en-US" dirty="0">
                <a:latin typeface="+mj-lt"/>
              </a:rPr>
              <a:t>Proposed New Ethics Standards</a:t>
            </a:r>
            <a:endParaRPr lang="en-US" i="1" dirty="0">
              <a:latin typeface="+mj-lt"/>
            </a:endParaRPr>
          </a:p>
        </p:txBody>
      </p:sp>
      <p:sp>
        <p:nvSpPr>
          <p:cNvPr id="3" name="Content Placeholder 2">
            <a:extLst>
              <a:ext uri="{FF2B5EF4-FFF2-40B4-BE49-F238E27FC236}">
                <a16:creationId xmlns:a16="http://schemas.microsoft.com/office/drawing/2014/main" id="{7090C7ED-C6EC-7398-4B2C-579ABFC12D07}"/>
              </a:ext>
            </a:extLst>
          </p:cNvPr>
          <p:cNvSpPr>
            <a:spLocks noGrp="1"/>
          </p:cNvSpPr>
          <p:nvPr>
            <p:ph idx="1"/>
          </p:nvPr>
        </p:nvSpPr>
        <p:spPr>
          <a:xfrm>
            <a:off x="4175543" y="1113022"/>
            <a:ext cx="7534098" cy="5632124"/>
          </a:xfrm>
        </p:spPr>
        <p:txBody>
          <a:bodyPr vert="horz" lIns="91440" tIns="45720" rIns="91440" bIns="45720" rtlCol="0" anchor="t">
            <a:noAutofit/>
          </a:bodyPr>
          <a:lstStyle/>
          <a:p>
            <a:pPr marL="347345" indent="-347345">
              <a:spcBef>
                <a:spcPts val="600"/>
              </a:spcBef>
              <a:spcAft>
                <a:spcPts val="600"/>
              </a:spcAft>
            </a:pPr>
            <a:r>
              <a:rPr lang="en-US" sz="2000" dirty="0">
                <a:latin typeface="+mj-lt"/>
              </a:rPr>
              <a:t>Self-interest threat if PA/SAP has insufficient expertise for a professional activity/service</a:t>
            </a:r>
            <a:endParaRPr lang="en-US" dirty="0"/>
          </a:p>
          <a:p>
            <a:pPr marL="347345" indent="-347345">
              <a:spcBef>
                <a:spcPts val="600"/>
              </a:spcBef>
              <a:spcAft>
                <a:spcPts val="600"/>
              </a:spcAft>
            </a:pPr>
            <a:r>
              <a:rPr lang="en-US" sz="2000" dirty="0">
                <a:latin typeface="+mj-lt"/>
              </a:rPr>
              <a:t>Principles-based provisions applicable to </a:t>
            </a:r>
            <a:r>
              <a:rPr lang="en-US" sz="2000" b="1" dirty="0">
                <a:latin typeface="+mj-lt"/>
              </a:rPr>
              <a:t>all</a:t>
            </a:r>
            <a:r>
              <a:rPr lang="en-US" sz="2000" dirty="0">
                <a:latin typeface="+mj-lt"/>
              </a:rPr>
              <a:t> experts (substantial influence test removed, broader approach adopted which applies to all experts)</a:t>
            </a:r>
          </a:p>
          <a:p>
            <a:pPr lvl="1" indent="-347345">
              <a:lnSpc>
                <a:spcPct val="100000"/>
              </a:lnSpc>
              <a:spcBef>
                <a:spcPts val="600"/>
              </a:spcBef>
              <a:spcAft>
                <a:spcPts val="600"/>
              </a:spcAft>
            </a:pPr>
            <a:r>
              <a:rPr lang="en-US" sz="1800" dirty="0">
                <a:solidFill>
                  <a:srgbClr val="0070C0"/>
                </a:solidFill>
                <a:latin typeface="Arial" panose="020B0604020202020204"/>
              </a:rPr>
              <a:t>Except a management’s expert used in a professional service (akin to any other information received from management) </a:t>
            </a:r>
            <a:endParaRPr lang="en-US" sz="1800" dirty="0">
              <a:solidFill>
                <a:srgbClr val="0070C0"/>
              </a:solidFill>
              <a:latin typeface="Arial" panose="020B0604020202020204"/>
              <a:cs typeface="Arial" panose="020B0604020202020204"/>
            </a:endParaRPr>
          </a:p>
          <a:p>
            <a:pPr marL="347345" indent="-347345">
              <a:spcBef>
                <a:spcPts val="600"/>
              </a:spcBef>
              <a:spcAft>
                <a:spcPts val="600"/>
              </a:spcAft>
            </a:pPr>
            <a:r>
              <a:rPr lang="en-US" sz="2000" dirty="0">
                <a:latin typeface="+mj-lt"/>
              </a:rPr>
              <a:t>Regarding external experts used in an audit or other assurance engagement (including sustainability assurance)</a:t>
            </a:r>
            <a:endParaRPr lang="en-US" sz="2000" dirty="0">
              <a:latin typeface="+mj-lt"/>
              <a:cs typeface="Arial" panose="020B0604020202020204"/>
            </a:endParaRPr>
          </a:p>
          <a:p>
            <a:pPr lvl="1" indent="-347345" algn="just">
              <a:lnSpc>
                <a:spcPct val="100000"/>
              </a:lnSpc>
              <a:spcBef>
                <a:spcPts val="600"/>
              </a:spcBef>
              <a:spcAft>
                <a:spcPts val="600"/>
              </a:spcAft>
            </a:pPr>
            <a:r>
              <a:rPr lang="en-US" sz="1800" dirty="0">
                <a:solidFill>
                  <a:srgbClr val="0070C0"/>
                </a:solidFill>
                <a:latin typeface="Arial" panose="020B0604020202020204"/>
              </a:rPr>
              <a:t>Reflects feedback from global roundtables that imposing independence is not practicable or enforceable</a:t>
            </a:r>
          </a:p>
          <a:p>
            <a:pPr lvl="1" indent="-347345" algn="just">
              <a:lnSpc>
                <a:spcPct val="100000"/>
              </a:lnSpc>
              <a:spcBef>
                <a:spcPts val="600"/>
              </a:spcBef>
              <a:spcAft>
                <a:spcPts val="600"/>
              </a:spcAft>
            </a:pPr>
            <a:r>
              <a:rPr lang="en-US" sz="1800" dirty="0">
                <a:solidFill>
                  <a:srgbClr val="0070C0"/>
                </a:solidFill>
                <a:latin typeface="Arial" panose="020B0604020202020204"/>
              </a:rPr>
              <a:t>Focusses on the underlying responsibility of the PA to evaluate the objectivity, including independence attributes, of an external expert before the expert's work can be used</a:t>
            </a:r>
          </a:p>
          <a:p>
            <a:pPr lvl="1" indent="-347345" algn="just">
              <a:lnSpc>
                <a:spcPct val="100000"/>
              </a:lnSpc>
              <a:spcBef>
                <a:spcPts val="600"/>
              </a:spcBef>
              <a:spcAft>
                <a:spcPts val="600"/>
              </a:spcAft>
            </a:pPr>
            <a:r>
              <a:rPr lang="en-US" sz="1800" dirty="0">
                <a:solidFill>
                  <a:srgbClr val="0070C0"/>
                </a:solidFill>
                <a:latin typeface="Arial" panose="020B0604020202020204"/>
              </a:rPr>
              <a:t>Additional requirements that recognize the public interest importance of using the work of an objective external expert </a:t>
            </a:r>
            <a:endParaRPr lang="en-US" sz="1800" dirty="0">
              <a:solidFill>
                <a:srgbClr val="0070C0"/>
              </a:solidFill>
              <a:latin typeface="Arial" panose="020B0604020202020204"/>
              <a:cs typeface="Arial"/>
            </a:endParaRPr>
          </a:p>
        </p:txBody>
      </p:sp>
      <p:sp>
        <p:nvSpPr>
          <p:cNvPr id="5" name="Slide Number Placeholder 4">
            <a:extLst>
              <a:ext uri="{FF2B5EF4-FFF2-40B4-BE49-F238E27FC236}">
                <a16:creationId xmlns:a16="http://schemas.microsoft.com/office/drawing/2014/main" id="{867AFD40-A7DC-1FB0-01AE-EF2ACC4125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7" name="Picture 6" descr="Connected jigsaw puzzle pieces standing">
            <a:extLst>
              <a:ext uri="{FF2B5EF4-FFF2-40B4-BE49-F238E27FC236}">
                <a16:creationId xmlns:a16="http://schemas.microsoft.com/office/drawing/2014/main" id="{BF91E2C1-D8EF-507D-827A-C686D517F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82019" y="1986911"/>
            <a:ext cx="5753108" cy="3989070"/>
          </a:xfrm>
          <a:prstGeom prst="rect">
            <a:avLst/>
          </a:prstGeom>
        </p:spPr>
      </p:pic>
      <p:sp>
        <p:nvSpPr>
          <p:cNvPr id="4" name="Rectangle: Rounded Corners 3">
            <a:extLst>
              <a:ext uri="{FF2B5EF4-FFF2-40B4-BE49-F238E27FC236}">
                <a16:creationId xmlns:a16="http://schemas.microsoft.com/office/drawing/2014/main" id="{A083FB02-FF57-93D9-1884-A01AFCF45341}"/>
              </a:ext>
            </a:extLst>
          </p:cNvPr>
          <p:cNvSpPr/>
          <p:nvPr/>
        </p:nvSpPr>
        <p:spPr>
          <a:xfrm>
            <a:off x="770319" y="2541554"/>
            <a:ext cx="2448432" cy="2142777"/>
          </a:xfrm>
          <a:prstGeom prst="roundRect">
            <a:avLst/>
          </a:prstGeom>
          <a:solidFill>
            <a:srgbClr val="0B5494"/>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rPr>
              <a:t>Proposed new Sections in Parts 2, 3 and 5</a:t>
            </a:r>
          </a:p>
        </p:txBody>
      </p:sp>
    </p:spTree>
    <p:extLst>
      <p:ext uri="{BB962C8B-B14F-4D97-AF65-F5344CB8AC3E}">
        <p14:creationId xmlns:p14="http://schemas.microsoft.com/office/powerpoint/2010/main" val="9800996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9D0B-946A-7DE6-CACD-427D0C9BDA16}"/>
              </a:ext>
            </a:extLst>
          </p:cNvPr>
          <p:cNvSpPr>
            <a:spLocks noGrp="1"/>
          </p:cNvSpPr>
          <p:nvPr>
            <p:ph type="title"/>
          </p:nvPr>
        </p:nvSpPr>
        <p:spPr>
          <a:xfrm>
            <a:off x="127001" y="36374"/>
            <a:ext cx="11226800" cy="1068518"/>
          </a:xfrm>
        </p:spPr>
        <p:txBody>
          <a:bodyPr>
            <a:noAutofit/>
          </a:bodyPr>
          <a:lstStyle/>
          <a:p>
            <a:r>
              <a:rPr lang="en-US" sz="4000" dirty="0">
                <a:latin typeface="Arial"/>
                <a:cs typeface="Arial"/>
              </a:rPr>
              <a:t>Proposed Ethical Framework and Approach</a:t>
            </a:r>
          </a:p>
        </p:txBody>
      </p:sp>
      <p:graphicFrame>
        <p:nvGraphicFramePr>
          <p:cNvPr id="11" name="Diagram 10">
            <a:extLst>
              <a:ext uri="{FF2B5EF4-FFF2-40B4-BE49-F238E27FC236}">
                <a16:creationId xmlns:a16="http://schemas.microsoft.com/office/drawing/2014/main" id="{3381A0A4-CB61-B0C7-7292-A277CC55C82B}"/>
              </a:ext>
            </a:extLst>
          </p:cNvPr>
          <p:cNvGraphicFramePr/>
          <p:nvPr>
            <p:extLst>
              <p:ext uri="{D42A27DB-BD31-4B8C-83A1-F6EECF244321}">
                <p14:modId xmlns:p14="http://schemas.microsoft.com/office/powerpoint/2010/main" val="1019009658"/>
              </p:ext>
            </p:extLst>
          </p:nvPr>
        </p:nvGraphicFramePr>
        <p:xfrm>
          <a:off x="313135" y="1285490"/>
          <a:ext cx="8894365" cy="5424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0" name="Group 9">
            <a:extLst>
              <a:ext uri="{FF2B5EF4-FFF2-40B4-BE49-F238E27FC236}">
                <a16:creationId xmlns:a16="http://schemas.microsoft.com/office/drawing/2014/main" id="{54F08673-4C2F-A073-9FE8-67244F06CF1A}"/>
              </a:ext>
            </a:extLst>
          </p:cNvPr>
          <p:cNvGrpSpPr/>
          <p:nvPr/>
        </p:nvGrpSpPr>
        <p:grpSpPr>
          <a:xfrm>
            <a:off x="9753600" y="2120900"/>
            <a:ext cx="1963047" cy="3295818"/>
            <a:chOff x="9879994" y="1382737"/>
            <a:chExt cx="2371323" cy="5326850"/>
          </a:xfrm>
        </p:grpSpPr>
        <p:sp>
          <p:nvSpPr>
            <p:cNvPr id="3" name="Rectangle: Rounded Corners 2">
              <a:extLst>
                <a:ext uri="{FF2B5EF4-FFF2-40B4-BE49-F238E27FC236}">
                  <a16:creationId xmlns:a16="http://schemas.microsoft.com/office/drawing/2014/main" id="{AD1B5FC8-B276-3DF1-2CA1-BDC363BC3DFB}"/>
                </a:ext>
              </a:extLst>
            </p:cNvPr>
            <p:cNvSpPr/>
            <p:nvPr/>
          </p:nvSpPr>
          <p:spPr>
            <a:xfrm>
              <a:off x="10079208" y="1864123"/>
              <a:ext cx="1972820" cy="84443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rPr>
                <a:t>Global Roundtables </a:t>
              </a:r>
            </a:p>
          </p:txBody>
        </p:sp>
        <p:sp>
          <p:nvSpPr>
            <p:cNvPr id="4" name="Rectangle: Rounded Corners 3">
              <a:extLst>
                <a:ext uri="{FF2B5EF4-FFF2-40B4-BE49-F238E27FC236}">
                  <a16:creationId xmlns:a16="http://schemas.microsoft.com/office/drawing/2014/main" id="{A56C361D-9503-8802-56BB-5C71147B12C2}"/>
                </a:ext>
              </a:extLst>
            </p:cNvPr>
            <p:cNvSpPr/>
            <p:nvPr/>
          </p:nvSpPr>
          <p:spPr>
            <a:xfrm>
              <a:off x="10079208" y="2878504"/>
              <a:ext cx="1972820" cy="84006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rPr>
                <a:t>IESBA National Standard-Setters</a:t>
              </a:r>
            </a:p>
          </p:txBody>
        </p:sp>
        <p:sp>
          <p:nvSpPr>
            <p:cNvPr id="5" name="Rectangle: Rounded Corners 4">
              <a:extLst>
                <a:ext uri="{FF2B5EF4-FFF2-40B4-BE49-F238E27FC236}">
                  <a16:creationId xmlns:a16="http://schemas.microsoft.com/office/drawing/2014/main" id="{EB85CE38-0D3F-2726-1298-FFBE84583136}"/>
                </a:ext>
              </a:extLst>
            </p:cNvPr>
            <p:cNvSpPr/>
            <p:nvPr/>
          </p:nvSpPr>
          <p:spPr>
            <a:xfrm>
              <a:off x="10079207" y="3873083"/>
              <a:ext cx="1972820" cy="84006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rPr>
                <a:t>Forum of Firms</a:t>
              </a:r>
            </a:p>
          </p:txBody>
        </p:sp>
        <p:sp>
          <p:nvSpPr>
            <p:cNvPr id="6" name="Rectangle: Rounded Corners 5">
              <a:extLst>
                <a:ext uri="{FF2B5EF4-FFF2-40B4-BE49-F238E27FC236}">
                  <a16:creationId xmlns:a16="http://schemas.microsoft.com/office/drawing/2014/main" id="{2D9E03BB-88E5-C6DA-B6D6-F2D52F794705}"/>
                </a:ext>
              </a:extLst>
            </p:cNvPr>
            <p:cNvSpPr/>
            <p:nvPr/>
          </p:nvSpPr>
          <p:spPr>
            <a:xfrm>
              <a:off x="10079207" y="4871303"/>
              <a:ext cx="1972820" cy="84006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FFFFFF"/>
                  </a:solidFill>
                  <a:latin typeface="Arial" panose="020B0604020202020204"/>
                </a:rPr>
                <a:t>Ongoing Liaison with IAASB</a:t>
              </a:r>
              <a:endPar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EAE911DE-5A69-E274-9055-97ED39F7E090}"/>
                </a:ext>
              </a:extLst>
            </p:cNvPr>
            <p:cNvSpPr txBox="1"/>
            <p:nvPr/>
          </p:nvSpPr>
          <p:spPr>
            <a:xfrm>
              <a:off x="9879994" y="1382737"/>
              <a:ext cx="2371323" cy="469663"/>
            </a:xfrm>
            <a:prstGeom prst="rect">
              <a:avLst/>
            </a:prstGeom>
          </p:spPr>
          <p:txBody>
            <a:bodyPr vert="horz" wrap="square" lIns="91440" tIns="45720" rIns="91440" bIns="45720" rtlCol="0" anchor="b">
              <a:normAutofit/>
            </a:bodyPr>
            <a:lstStyle/>
            <a:p>
              <a:pPr algn="ctr"/>
              <a:r>
                <a:rPr lang="en-US" sz="1300" dirty="0">
                  <a:latin typeface="+mj-lt"/>
                </a:rPr>
                <a:t>Informed By:</a:t>
              </a:r>
            </a:p>
          </p:txBody>
        </p:sp>
        <p:sp>
          <p:nvSpPr>
            <p:cNvPr id="8" name="Rectangle: Rounded Corners 7">
              <a:extLst>
                <a:ext uri="{FF2B5EF4-FFF2-40B4-BE49-F238E27FC236}">
                  <a16:creationId xmlns:a16="http://schemas.microsoft.com/office/drawing/2014/main" id="{4A53B92B-7249-F16F-DE01-974218F15CCC}"/>
                </a:ext>
              </a:extLst>
            </p:cNvPr>
            <p:cNvSpPr/>
            <p:nvPr/>
          </p:nvSpPr>
          <p:spPr>
            <a:xfrm>
              <a:off x="10079207" y="5869523"/>
              <a:ext cx="1972820" cy="840064"/>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FFFFFF"/>
                  </a:solidFill>
                  <a:latin typeface="Arial" panose="020B0604020202020204"/>
                </a:rPr>
                <a:t>March IESBA CAG and June IESBA</a:t>
              </a:r>
              <a:endParaRPr kumimoji="0" lang="en-US" sz="130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1346623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F761-2561-3E4E-4563-5B4462DE5148}"/>
              </a:ext>
            </a:extLst>
          </p:cNvPr>
          <p:cNvSpPr>
            <a:spLocks noGrp="1"/>
          </p:cNvSpPr>
          <p:nvPr>
            <p:ph type="title"/>
          </p:nvPr>
        </p:nvSpPr>
        <p:spPr>
          <a:xfrm>
            <a:off x="482765" y="12700"/>
            <a:ext cx="11163135" cy="1068518"/>
          </a:xfrm>
        </p:spPr>
        <p:txBody>
          <a:bodyPr>
            <a:noAutofit/>
          </a:bodyPr>
          <a:lstStyle/>
          <a:p>
            <a:r>
              <a:rPr lang="en-US" dirty="0">
                <a:latin typeface="+mj-lt"/>
              </a:rPr>
              <a:t>Public Interest Framework Characteristics</a:t>
            </a:r>
            <a:endParaRPr lang="en-US" dirty="0"/>
          </a:p>
        </p:txBody>
      </p:sp>
      <p:sp>
        <p:nvSpPr>
          <p:cNvPr id="3" name="Content Placeholder 2">
            <a:extLst>
              <a:ext uri="{FF2B5EF4-FFF2-40B4-BE49-F238E27FC236}">
                <a16:creationId xmlns:a16="http://schemas.microsoft.com/office/drawing/2014/main" id="{6FAF84C8-4DE2-EE42-FA3D-3EDEFF99828D}"/>
              </a:ext>
            </a:extLst>
          </p:cNvPr>
          <p:cNvSpPr>
            <a:spLocks noGrp="1"/>
          </p:cNvSpPr>
          <p:nvPr>
            <p:ph idx="1"/>
          </p:nvPr>
        </p:nvSpPr>
        <p:spPr>
          <a:xfrm>
            <a:off x="482765" y="1593700"/>
            <a:ext cx="8384240" cy="4953462"/>
          </a:xfrm>
        </p:spPr>
        <p:txBody>
          <a:bodyPr vert="horz" lIns="91440" tIns="45720" rIns="91440" bIns="45720" rtlCol="0" anchor="t">
            <a:noAutofit/>
          </a:bodyPr>
          <a:lstStyle/>
          <a:p>
            <a:pPr algn="just">
              <a:lnSpc>
                <a:spcPts val="2400"/>
              </a:lnSpc>
              <a:spcBef>
                <a:spcPts val="600"/>
              </a:spcBef>
              <a:spcAft>
                <a:spcPts val="600"/>
              </a:spcAft>
            </a:pPr>
            <a:r>
              <a:rPr lang="en-US" sz="2000" b="1" dirty="0">
                <a:solidFill>
                  <a:schemeClr val="tx1"/>
                </a:solidFill>
                <a:latin typeface="+mj-lt"/>
              </a:rPr>
              <a:t>Comprehensiveness: </a:t>
            </a:r>
            <a:r>
              <a:rPr lang="en-US" sz="1800" dirty="0">
                <a:solidFill>
                  <a:schemeClr val="tx1"/>
                </a:solidFill>
                <a:latin typeface="+mj-lt"/>
              </a:rPr>
              <a:t>Development of a comprehensive ethical framework based on the Code’s conceptual framework that covers the use of experts in audit and other assurance (including sustainability assurance) services, non-assurance services, as well as for PAs in business</a:t>
            </a:r>
          </a:p>
          <a:p>
            <a:pPr algn="just">
              <a:lnSpc>
                <a:spcPts val="2400"/>
              </a:lnSpc>
              <a:spcBef>
                <a:spcPts val="600"/>
              </a:spcBef>
              <a:spcAft>
                <a:spcPts val="600"/>
              </a:spcAft>
            </a:pPr>
            <a:r>
              <a:rPr lang="en-US" sz="2000" b="1" dirty="0">
                <a:solidFill>
                  <a:schemeClr val="tx1"/>
                </a:solidFill>
                <a:latin typeface="+mj-lt"/>
              </a:rPr>
              <a:t>Scalability: </a:t>
            </a:r>
            <a:r>
              <a:rPr lang="en-US" sz="1800" dirty="0">
                <a:solidFill>
                  <a:schemeClr val="tx1"/>
                </a:solidFill>
                <a:latin typeface="+mj-lt"/>
              </a:rPr>
              <a:t>Scope of evaluation of independence characteristics for external experts in an audit and other assurance context</a:t>
            </a:r>
            <a:endParaRPr lang="en-US" sz="1800" dirty="0">
              <a:solidFill>
                <a:schemeClr val="tx1"/>
              </a:solidFill>
              <a:latin typeface="+mj-lt"/>
              <a:cs typeface="Arial"/>
            </a:endParaRPr>
          </a:p>
          <a:p>
            <a:pPr algn="just">
              <a:lnSpc>
                <a:spcPts val="2400"/>
              </a:lnSpc>
              <a:spcBef>
                <a:spcPts val="600"/>
              </a:spcBef>
              <a:spcAft>
                <a:spcPts val="600"/>
              </a:spcAft>
            </a:pPr>
            <a:r>
              <a:rPr lang="en-US" sz="2000" b="1" dirty="0">
                <a:solidFill>
                  <a:schemeClr val="tx1"/>
                </a:solidFill>
                <a:latin typeface="+mj-lt"/>
              </a:rPr>
              <a:t>Clarity: </a:t>
            </a:r>
            <a:r>
              <a:rPr lang="en-US" sz="1800" dirty="0">
                <a:solidFill>
                  <a:schemeClr val="tx1"/>
                </a:solidFill>
                <a:latin typeface="+mj-lt"/>
              </a:rPr>
              <a:t>Clear distinction among internal, external and management’s experts</a:t>
            </a:r>
            <a:endParaRPr lang="en-US" sz="1800" dirty="0">
              <a:solidFill>
                <a:schemeClr val="tx1"/>
              </a:solidFill>
              <a:latin typeface="+mj-lt"/>
              <a:cs typeface="Arial"/>
            </a:endParaRPr>
          </a:p>
          <a:p>
            <a:pPr algn="just">
              <a:lnSpc>
                <a:spcPts val="2400"/>
              </a:lnSpc>
              <a:spcBef>
                <a:spcPts val="600"/>
              </a:spcBef>
              <a:spcAft>
                <a:spcPts val="600"/>
              </a:spcAft>
            </a:pPr>
            <a:r>
              <a:rPr lang="en-US" sz="2000" b="1" dirty="0" err="1">
                <a:solidFill>
                  <a:schemeClr val="tx1"/>
                </a:solidFill>
                <a:latin typeface="+mj-lt"/>
              </a:rPr>
              <a:t>Implementability</a:t>
            </a:r>
            <a:r>
              <a:rPr lang="en-US" sz="2000" b="1" dirty="0">
                <a:solidFill>
                  <a:schemeClr val="tx1"/>
                </a:solidFill>
                <a:latin typeface="+mj-lt"/>
              </a:rPr>
              <a:t>: </a:t>
            </a:r>
            <a:r>
              <a:rPr lang="en-US" sz="1800" dirty="0">
                <a:solidFill>
                  <a:schemeClr val="tx1"/>
                </a:solidFill>
                <a:latin typeface="+mj-lt"/>
              </a:rPr>
              <a:t>Focus on the evaluation of objectivity by a PA/non-PA practitioner versus imposition of independence for external experts in an audit or other assurance context, which would require the experts to implement potentially costly and burdensome internal systems, policies and procedures to continuously monitor, evaluate and report their independence when they are not assurance providers</a:t>
            </a:r>
          </a:p>
          <a:p>
            <a:pPr algn="just">
              <a:lnSpc>
                <a:spcPts val="2400"/>
              </a:lnSpc>
              <a:spcBef>
                <a:spcPts val="600"/>
              </a:spcBef>
              <a:spcAft>
                <a:spcPts val="600"/>
              </a:spcAft>
            </a:pPr>
            <a:r>
              <a:rPr lang="en-US" sz="2000" b="1" dirty="0">
                <a:solidFill>
                  <a:schemeClr val="tx1"/>
                </a:solidFill>
                <a:latin typeface="+mj-lt"/>
              </a:rPr>
              <a:t>Enforceability: </a:t>
            </a:r>
            <a:r>
              <a:rPr lang="en-US" sz="1800" dirty="0">
                <a:solidFill>
                  <a:schemeClr val="tx1"/>
                </a:solidFill>
                <a:latin typeface="+mj-lt"/>
              </a:rPr>
              <a:t>Clear requirements for PAs/non-PA practitioners</a:t>
            </a:r>
            <a:endParaRPr lang="en-US" sz="1800" dirty="0">
              <a:solidFill>
                <a:schemeClr val="tx1"/>
              </a:solidFill>
              <a:latin typeface="+mj-lt"/>
              <a:cs typeface="Arial"/>
            </a:endParaRPr>
          </a:p>
        </p:txBody>
      </p:sp>
      <p:sp>
        <p:nvSpPr>
          <p:cNvPr id="5" name="Slide Number Placeholder 4">
            <a:extLst>
              <a:ext uri="{FF2B5EF4-FFF2-40B4-BE49-F238E27FC236}">
                <a16:creationId xmlns:a16="http://schemas.microsoft.com/office/drawing/2014/main" id="{36077B91-84D3-DA9E-FABD-0B77C01B83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Rectangle: Rounded Corners 3">
            <a:extLst>
              <a:ext uri="{FF2B5EF4-FFF2-40B4-BE49-F238E27FC236}">
                <a16:creationId xmlns:a16="http://schemas.microsoft.com/office/drawing/2014/main" id="{B29E40B7-14BD-1920-2BD5-BA110EC55F62}"/>
              </a:ext>
            </a:extLst>
          </p:cNvPr>
          <p:cNvSpPr/>
          <p:nvPr/>
        </p:nvSpPr>
        <p:spPr>
          <a:xfrm>
            <a:off x="9216663" y="2057035"/>
            <a:ext cx="2743200" cy="3135086"/>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000" b="0" i="0" u="none" strike="noStrike" kern="1200" cap="none" spc="0" normalizeH="0" baseline="0" noProof="0" dirty="0">
                <a:ln>
                  <a:noFill/>
                </a:ln>
                <a:solidFill>
                  <a:srgbClr val="FFFFFF"/>
                </a:solidFill>
                <a:effectLst/>
                <a:uLnTx/>
                <a:uFillTx/>
                <a:latin typeface="Arial"/>
                <a:cs typeface="Arial"/>
              </a:rPr>
              <a:t>Proposed approach </a:t>
            </a:r>
            <a:r>
              <a:rPr lang="en-US" sz="2000" dirty="0">
                <a:solidFill>
                  <a:srgbClr val="FFFFFF"/>
                </a:solidFill>
                <a:latin typeface="Arial"/>
                <a:cs typeface="Arial"/>
              </a:rPr>
              <a:t>meets the PIF characteristics</a:t>
            </a: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397713503"/>
      </p:ext>
    </p:extLst>
  </p:cSld>
  <p:clrMapOvr>
    <a:masterClrMapping/>
  </p:clrMapOvr>
</p:sld>
</file>

<file path=ppt/theme/theme1.xml><?xml version="1.0" encoding="utf-8"?>
<a:theme xmlns:a="http://schemas.openxmlformats.org/drawingml/2006/main" name="2_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Theme">
  <a:themeElements>
    <a:clrScheme name="Custom 14">
      <a:dk1>
        <a:sysClr val="windowText" lastClr="000000"/>
      </a:dk1>
      <a:lt1>
        <a:srgbClr val="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16B41A1-99BE-4BFB-85C6-FABE310FF7E5}" vid="{58F02D9E-518B-4A33-89E8-1F1C74138842}"/>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8" ma:contentTypeDescription="Create a new document." ma:contentTypeScope="" ma:versionID="cb222e97186193972999f5661624ce27">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afda0393c149a81c5ab891f872ef7f1d"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61E205-AB67-47F1-A9A8-858D16EC92D4}">
  <ds:schemaRefs>
    <ds:schemaRef ds:uri="http://schemas.microsoft.com/office/2006/documentManagement/types"/>
    <ds:schemaRef ds:uri="http://purl.org/dc/terms/"/>
    <ds:schemaRef ds:uri="http://schemas.microsoft.com/office/infopath/2007/PartnerControls"/>
    <ds:schemaRef ds:uri="http://purl.org/dc/dcmitype/"/>
    <ds:schemaRef ds:uri="http://schemas.openxmlformats.org/package/2006/metadata/core-properties"/>
    <ds:schemaRef ds:uri="http://www.w3.org/XML/1998/namespace"/>
    <ds:schemaRef ds:uri="http://schemas.microsoft.com/office/2006/metadata/properties"/>
    <ds:schemaRef ds:uri="3f6c9806-7b9e-4729-852a-27a13fcb1ff5"/>
    <ds:schemaRef ds:uri="8d2daf65-68ff-4e24-822d-04ca346d5ba2"/>
    <ds:schemaRef ds:uri="http://purl.org/dc/elements/1.1/"/>
  </ds:schemaRefs>
</ds:datastoreItem>
</file>

<file path=customXml/itemProps2.xml><?xml version="1.0" encoding="utf-8"?>
<ds:datastoreItem xmlns:ds="http://schemas.openxmlformats.org/officeDocument/2006/customXml" ds:itemID="{1D25335E-3AE3-4697-8738-48CC81FF050E}">
  <ds:schemaRefs>
    <ds:schemaRef ds:uri="http://schemas.microsoft.com/sharepoint/v3/contenttype/forms"/>
  </ds:schemaRefs>
</ds:datastoreItem>
</file>

<file path=customXml/itemProps3.xml><?xml version="1.0" encoding="utf-8"?>
<ds:datastoreItem xmlns:ds="http://schemas.openxmlformats.org/officeDocument/2006/customXml" ds:itemID="{D4526D90-8F23-48C3-A710-70CB3AC6AB7F}"/>
</file>

<file path=docProps/app.xml><?xml version="1.0" encoding="utf-8"?>
<Properties xmlns="http://schemas.openxmlformats.org/officeDocument/2006/extended-properties" xmlns:vt="http://schemas.openxmlformats.org/officeDocument/2006/docPropsVTypes">
  <Template/>
  <TotalTime>624</TotalTime>
  <Words>2099</Words>
  <Application>Microsoft Office PowerPoint</Application>
  <PresentationFormat>Widescreen</PresentationFormat>
  <Paragraphs>230</Paragraphs>
  <Slides>26</Slides>
  <Notes>21</Notes>
  <HiddenSlides>0</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26</vt:i4>
      </vt:variant>
    </vt:vector>
  </HeadingPairs>
  <TitlesOfParts>
    <vt:vector size="39" baseType="lpstr">
      <vt:lpstr>Product Sans Light</vt:lpstr>
      <vt:lpstr>Product Sans Thin</vt:lpstr>
      <vt:lpstr>System Font Regular</vt:lpstr>
      <vt:lpstr>Arial</vt:lpstr>
      <vt:lpstr>Calibri</vt:lpstr>
      <vt:lpstr>Courier New</vt:lpstr>
      <vt:lpstr>Times New Roman</vt:lpstr>
      <vt:lpstr>2_Custom Design</vt:lpstr>
      <vt:lpstr>4_Custom Design</vt:lpstr>
      <vt:lpstr>1_Custom Design</vt:lpstr>
      <vt:lpstr>3_Custom Design</vt:lpstr>
      <vt:lpstr>5_Custom Design</vt:lpstr>
      <vt:lpstr>1_Office Theme</vt:lpstr>
      <vt:lpstr>PowerPoint Presentation</vt:lpstr>
      <vt:lpstr>Objective</vt:lpstr>
      <vt:lpstr>Recap of Use of Experts Project</vt:lpstr>
      <vt:lpstr>Recap of Key March CAG Comments</vt:lpstr>
      <vt:lpstr> Global Roundtables        Report Back on Key Takeaways</vt:lpstr>
      <vt:lpstr>Proposed Scope and Approach</vt:lpstr>
      <vt:lpstr>Proposed New Ethics Standards</vt:lpstr>
      <vt:lpstr>Proposed Ethical Framework and Approach</vt:lpstr>
      <vt:lpstr>Public Interest Framework Characteristics</vt:lpstr>
      <vt:lpstr>External Experts in Audit/Assurance</vt:lpstr>
      <vt:lpstr>External Experts in Audit/Assurance</vt:lpstr>
      <vt:lpstr>Other Considerations </vt:lpstr>
      <vt:lpstr>PowerPoint Presentation</vt:lpstr>
      <vt:lpstr>Definitions</vt:lpstr>
      <vt:lpstr>Expert</vt:lpstr>
      <vt:lpstr>Expertise</vt:lpstr>
      <vt:lpstr>For Ref – Dictionary and Other Definitions</vt:lpstr>
      <vt:lpstr>Different Role of Experts in Audit/Assurance</vt:lpstr>
      <vt:lpstr>External Expert in Audit/Assurance</vt:lpstr>
      <vt:lpstr>PowerPoint Presentation</vt:lpstr>
      <vt:lpstr>Emerging Fields</vt:lpstr>
      <vt:lpstr>Evaluation of Competence</vt:lpstr>
      <vt:lpstr>Limited Availability of Experts</vt:lpstr>
      <vt:lpstr>PowerPoint Presentation</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Kam Leung</cp:lastModifiedBy>
  <cp:revision>175</cp:revision>
  <cp:lastPrinted>2020-01-09T14:46:46Z</cp:lastPrinted>
  <dcterms:created xsi:type="dcterms:W3CDTF">2018-10-18T19:25:41Z</dcterms:created>
  <dcterms:modified xsi:type="dcterms:W3CDTF">2023-08-31T14:13:28Z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Order">
    <vt:r8>263400</vt:r8>
  </property>
  <property fmtid="{D5CDD505-2E9C-101B-9397-08002B2CF9AE}" pid="4" name="MediaServiceImageTags">
    <vt:lpwstr/>
  </property>
</Properties>
</file>