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diagrams/data1.xml" ContentType="application/vnd.openxmlformats-officedocument.drawingml.diagramData+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2.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7.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3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authors.xml" ContentType="application/vnd.ms-powerpoint.authors+xml"/>
  <Override PartName="/ppt/theme/theme1.xml" ContentType="application/vnd.openxmlformats-officedocument.theme+xml"/>
  <Override PartName="/ppt/theme/theme5.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1"/>
    <p:sldMasterId id="2147483914" r:id="rId2"/>
    <p:sldMasterId id="2147483928" r:id="rId3"/>
    <p:sldMasterId id="2147483942" r:id="rId4"/>
  </p:sldMasterIdLst>
  <p:notesMasterIdLst>
    <p:notesMasterId r:id="rId24"/>
  </p:notesMasterIdLst>
  <p:sldIdLst>
    <p:sldId id="2147471694" r:id="rId5"/>
    <p:sldId id="257" r:id="rId6"/>
    <p:sldId id="2147471687" r:id="rId7"/>
    <p:sldId id="2147471695" r:id="rId8"/>
    <p:sldId id="1080" r:id="rId9"/>
    <p:sldId id="1072" r:id="rId10"/>
    <p:sldId id="2147471696" r:id="rId11"/>
    <p:sldId id="1065" r:id="rId12"/>
    <p:sldId id="2147471700" r:id="rId13"/>
    <p:sldId id="2147471697" r:id="rId14"/>
    <p:sldId id="2147471698" r:id="rId15"/>
    <p:sldId id="2147471691" r:id="rId16"/>
    <p:sldId id="1026" r:id="rId17"/>
    <p:sldId id="2147471701" r:id="rId18"/>
    <p:sldId id="2147471702" r:id="rId19"/>
    <p:sldId id="2147471699" r:id="rId20"/>
    <p:sldId id="814" r:id="rId21"/>
    <p:sldId id="2147471690" r:id="rId22"/>
    <p:sldId id="993" r:id="rId23"/>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3772B1-180A-4959-D377-E121E197E9D3}" name="Carla Vijian" initials="CV" userId="S::CarlaVijian@ethicsboard.org::c8cf1b78-ca9a-4696-87d3-45e7c13ef4bf" providerId="AD"/>
  <p188:author id="{F3FC2BD2-C5D2-FF0B-E50A-B49F56FF0898}" name="Carla Vijian" initials="CV" userId="0685818c105fcfa6" providerId="Windows Live"/>
  <p188:author id="{E94806F5-F1DD-79F5-3D8D-85F6927CF9C2}" name="Author" initials="KL" userId="Autho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Ken Siong" initials="KS" lastIdx="7" clrIdx="6">
    <p:extLst>
      <p:ext uri="{19B8F6BF-5375-455C-9EA6-DF929625EA0E}">
        <p15:presenceInfo xmlns:p15="http://schemas.microsoft.com/office/powerpoint/2012/main" userId="S::KenSiong@ethicsboard.org::f7679ae9-de6b-4f69-a967-87584c14b709" providerId="AD"/>
      </p:ext>
    </p:extLst>
  </p:cmAuthor>
  <p:cmAuthor id="1" name="Megan Zietsman" initials="MZ" lastIdx="79" clrIdx="0">
    <p:extLst>
      <p:ext uri="{19B8F6BF-5375-455C-9EA6-DF929625EA0E}">
        <p15:presenceInfo xmlns:p15="http://schemas.microsoft.com/office/powerpoint/2012/main" userId="Megan Zietsman" providerId="None"/>
      </p:ext>
    </p:extLst>
  </p:cmAuthor>
  <p:cmAuthor id="8" name="Carla Vijian" initials="CV" lastIdx="19" clrIdx="7">
    <p:extLst>
      <p:ext uri="{19B8F6BF-5375-455C-9EA6-DF929625EA0E}">
        <p15:presenceInfo xmlns:p15="http://schemas.microsoft.com/office/powerpoint/2012/main" userId="0685818c105fcfa6" providerId="Windows Liv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A55"/>
    <a:srgbClr val="0B5494"/>
    <a:srgbClr val="F8FBFE"/>
    <a:srgbClr val="C3C8CD"/>
    <a:srgbClr val="838383"/>
    <a:srgbClr val="F2F2F2"/>
    <a:srgbClr val="289DD8"/>
    <a:srgbClr val="4A4A4A"/>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18" autoAdjust="0"/>
    <p:restoredTop sz="87897" autoAdjust="0"/>
  </p:normalViewPr>
  <p:slideViewPr>
    <p:cSldViewPr snapToGrid="0">
      <p:cViewPr varScale="1">
        <p:scale>
          <a:sx n="94" d="100"/>
          <a:sy n="94" d="100"/>
        </p:scale>
        <p:origin x="66" y="90"/>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46" d="100"/>
          <a:sy n="46" d="100"/>
        </p:scale>
        <p:origin x="2616" y="5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33"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customXml" Target="../customXml/item2.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ustomXml" Target="../customXml/item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8/10/relationships/authors" Target="authors.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DF889CB-F59E-40E9-880B-5584449F2044}" type="doc">
      <dgm:prSet loTypeId="urn:microsoft.com/office/officeart/2005/8/layout/process5" loCatId="process" qsTypeId="urn:microsoft.com/office/officeart/2005/8/quickstyle/simple1" qsCatId="simple" csTypeId="urn:microsoft.com/office/officeart/2005/8/colors/colorful5" csCatId="colorful" phldr="1"/>
      <dgm:spPr/>
      <dgm:t>
        <a:bodyPr/>
        <a:lstStyle/>
        <a:p>
          <a:endParaRPr lang="en-US"/>
        </a:p>
      </dgm:t>
    </dgm:pt>
    <dgm:pt modelId="{EA92E63A-6D20-41C2-B9D6-5E48971E7D35}">
      <dgm:prSet phldrT="[Text]" custT="1"/>
      <dgm:spPr>
        <a:solidFill>
          <a:schemeClr val="tx2">
            <a:lumMod val="40000"/>
            <a:lumOff val="60000"/>
          </a:schemeClr>
        </a:solidFill>
      </dgm:spPr>
      <dgm:t>
        <a:bodyPr/>
        <a:lstStyle/>
        <a:p>
          <a:r>
            <a:rPr lang="en-US" sz="1800" b="1" dirty="0">
              <a:solidFill>
                <a:schemeClr val="accent6"/>
              </a:solidFill>
              <a:latin typeface="+mj-lt"/>
            </a:rPr>
            <a:t>IESBA approval of project proposal</a:t>
          </a:r>
        </a:p>
      </dgm:t>
    </dgm:pt>
    <dgm:pt modelId="{BC9D5380-113F-468B-AC9F-89479A844CD4}" type="parTrans" cxnId="{51FB564D-7EE2-4D67-A36E-D87EA0D0A7D7}">
      <dgm:prSet/>
      <dgm:spPr/>
      <dgm:t>
        <a:bodyPr/>
        <a:lstStyle/>
        <a:p>
          <a:endParaRPr lang="en-US" sz="1800" b="1">
            <a:solidFill>
              <a:schemeClr val="accent6"/>
            </a:solidFill>
            <a:latin typeface="+mj-lt"/>
          </a:endParaRPr>
        </a:p>
      </dgm:t>
    </dgm:pt>
    <dgm:pt modelId="{5C41C09A-9544-4878-AF1B-704EE4A9E18E}" type="sibTrans" cxnId="{51FB564D-7EE2-4D67-A36E-D87EA0D0A7D7}">
      <dgm:prSet custT="1"/>
      <dgm:spPr>
        <a:solidFill>
          <a:schemeClr val="tx2">
            <a:lumMod val="40000"/>
            <a:lumOff val="60000"/>
          </a:schemeClr>
        </a:solidFill>
      </dgm:spPr>
      <dgm:t>
        <a:bodyPr/>
        <a:lstStyle/>
        <a:p>
          <a:endParaRPr lang="en-US" sz="1800" b="1" dirty="0">
            <a:solidFill>
              <a:schemeClr val="accent6"/>
            </a:solidFill>
            <a:latin typeface="+mj-lt"/>
          </a:endParaRPr>
        </a:p>
      </dgm:t>
    </dgm:pt>
    <dgm:pt modelId="{10E806CF-67E2-47C1-B5E9-70005256C51A}">
      <dgm:prSet phldrT="[Text]" custT="1"/>
      <dgm:spPr>
        <a:solidFill>
          <a:srgbClr val="FFC000"/>
        </a:solidFill>
      </dgm:spPr>
      <dgm:t>
        <a:bodyPr/>
        <a:lstStyle/>
        <a:p>
          <a:r>
            <a:rPr lang="en-US" sz="1800" b="1" dirty="0">
              <a:solidFill>
                <a:schemeClr val="accent6"/>
              </a:solidFill>
              <a:latin typeface="+mj-lt"/>
            </a:rPr>
            <a:t>Discussion of Issues with IESBA</a:t>
          </a:r>
        </a:p>
      </dgm:t>
    </dgm:pt>
    <dgm:pt modelId="{449B0803-8DC5-48D2-AEE2-2BF2BDCCF392}" type="parTrans" cxnId="{9E3E9951-01F3-49A2-935C-8DEBD0869DC4}">
      <dgm:prSet/>
      <dgm:spPr/>
      <dgm:t>
        <a:bodyPr/>
        <a:lstStyle/>
        <a:p>
          <a:endParaRPr lang="en-US" sz="1800" b="1">
            <a:solidFill>
              <a:schemeClr val="accent6"/>
            </a:solidFill>
            <a:latin typeface="+mj-lt"/>
          </a:endParaRPr>
        </a:p>
      </dgm:t>
    </dgm:pt>
    <dgm:pt modelId="{A562A360-F79C-4BB0-8E1C-24AE03EE3CE2}" type="sibTrans" cxnId="{9E3E9951-01F3-49A2-935C-8DEBD0869DC4}">
      <dgm:prSet custT="1"/>
      <dgm:spPr/>
      <dgm:t>
        <a:bodyPr/>
        <a:lstStyle/>
        <a:p>
          <a:endParaRPr lang="en-US" sz="1800" b="1" dirty="0">
            <a:solidFill>
              <a:schemeClr val="accent6"/>
            </a:solidFill>
            <a:latin typeface="+mj-lt"/>
          </a:endParaRPr>
        </a:p>
      </dgm:t>
    </dgm:pt>
    <dgm:pt modelId="{DFAC57BD-AFA0-47C3-A873-7DC4380B2F90}">
      <dgm:prSet phldrT="[Text]" custT="1"/>
      <dgm:spPr>
        <a:solidFill>
          <a:srgbClr val="FFC000"/>
        </a:solidFill>
      </dgm:spPr>
      <dgm:t>
        <a:bodyPr/>
        <a:lstStyle/>
        <a:p>
          <a:r>
            <a:rPr lang="en-US" sz="1800" b="1" dirty="0">
              <a:solidFill>
                <a:schemeClr val="accent6"/>
              </a:solidFill>
              <a:latin typeface="+mj-lt"/>
            </a:rPr>
            <a:t>First Read of proposals with IESBA and IESBA CAG</a:t>
          </a:r>
        </a:p>
      </dgm:t>
    </dgm:pt>
    <dgm:pt modelId="{60088545-29B6-4B2E-A97C-F6E0A0F787F7}" type="parTrans" cxnId="{A382F633-E8A5-4EC1-946D-1C56EB5ECAC0}">
      <dgm:prSet/>
      <dgm:spPr/>
      <dgm:t>
        <a:bodyPr/>
        <a:lstStyle/>
        <a:p>
          <a:endParaRPr lang="en-US" sz="1800" b="1">
            <a:solidFill>
              <a:schemeClr val="accent6"/>
            </a:solidFill>
            <a:latin typeface="+mj-lt"/>
          </a:endParaRPr>
        </a:p>
      </dgm:t>
    </dgm:pt>
    <dgm:pt modelId="{3362D9E4-611D-4A75-B8D7-84AC86BB9E8F}" type="sibTrans" cxnId="{A382F633-E8A5-4EC1-946D-1C56EB5ECAC0}">
      <dgm:prSet custT="1"/>
      <dgm:spPr/>
      <dgm:t>
        <a:bodyPr/>
        <a:lstStyle/>
        <a:p>
          <a:endParaRPr lang="en-US" sz="1800" b="1" dirty="0">
            <a:solidFill>
              <a:schemeClr val="accent6"/>
            </a:solidFill>
            <a:latin typeface="+mj-lt"/>
          </a:endParaRPr>
        </a:p>
      </dgm:t>
    </dgm:pt>
    <dgm:pt modelId="{414CE07E-0D16-4430-89D9-B9087265D7C5}">
      <dgm:prSet phldrT="[Text]" custT="1"/>
      <dgm:spPr>
        <a:solidFill>
          <a:srgbClr val="FFC000"/>
        </a:solidFill>
      </dgm:spPr>
      <dgm:t>
        <a:bodyPr/>
        <a:lstStyle/>
        <a:p>
          <a:r>
            <a:rPr lang="en-US" sz="1800" b="1" dirty="0">
              <a:solidFill>
                <a:schemeClr val="accent6"/>
              </a:solidFill>
              <a:latin typeface="+mj-lt"/>
            </a:rPr>
            <a:t>Approval of Exposure Draft</a:t>
          </a:r>
        </a:p>
      </dgm:t>
    </dgm:pt>
    <dgm:pt modelId="{3BFFD7D9-7952-4999-9FCF-40887DEF94D0}" type="parTrans" cxnId="{0A13AD0D-83EE-4ED7-94BB-02D10D6A5A6D}">
      <dgm:prSet/>
      <dgm:spPr/>
      <dgm:t>
        <a:bodyPr/>
        <a:lstStyle/>
        <a:p>
          <a:endParaRPr lang="en-US" sz="1800" b="1">
            <a:solidFill>
              <a:schemeClr val="accent6"/>
            </a:solidFill>
            <a:latin typeface="+mj-lt"/>
          </a:endParaRPr>
        </a:p>
      </dgm:t>
    </dgm:pt>
    <dgm:pt modelId="{24994456-3625-45B1-88F9-BED034BBE326}" type="sibTrans" cxnId="{0A13AD0D-83EE-4ED7-94BB-02D10D6A5A6D}">
      <dgm:prSet custT="1"/>
      <dgm:spPr/>
      <dgm:t>
        <a:bodyPr/>
        <a:lstStyle/>
        <a:p>
          <a:endParaRPr lang="en-US" sz="1800" b="1" dirty="0">
            <a:solidFill>
              <a:schemeClr val="accent6"/>
            </a:solidFill>
            <a:latin typeface="+mj-lt"/>
          </a:endParaRPr>
        </a:p>
      </dgm:t>
    </dgm:pt>
    <dgm:pt modelId="{0B7929B7-D71B-4B05-A279-95315C4C449D}">
      <dgm:prSet phldrT="[Text]" custT="1"/>
      <dgm:spPr>
        <a:solidFill>
          <a:srgbClr val="00B050"/>
        </a:solidFill>
        <a:effectLst>
          <a:outerShdw blurRad="50800" dist="38100" dir="10800000" algn="r" rotWithShape="0">
            <a:prstClr val="black">
              <a:alpha val="40000"/>
            </a:prstClr>
          </a:outerShdw>
        </a:effectLst>
      </dgm:spPr>
      <dgm:t>
        <a:bodyPr/>
        <a:lstStyle/>
        <a:p>
          <a:r>
            <a:rPr lang="en-US" sz="1800" b="1" dirty="0">
              <a:solidFill>
                <a:schemeClr val="accent6"/>
              </a:solidFill>
              <a:latin typeface="+mj-lt"/>
            </a:rPr>
            <a:t>Discussion of Issues with IESBA and IESBA CAG</a:t>
          </a:r>
          <a:endParaRPr lang="en-US" sz="1800" dirty="0">
            <a:solidFill>
              <a:schemeClr val="accent6"/>
            </a:solidFill>
            <a:latin typeface="+mj-lt"/>
          </a:endParaRPr>
        </a:p>
      </dgm:t>
    </dgm:pt>
    <dgm:pt modelId="{E5446563-3CE9-4749-B894-85E70A0E456A}" type="parTrans" cxnId="{42A9A534-A759-4AD6-8FEB-73A0ECA473CA}">
      <dgm:prSet/>
      <dgm:spPr/>
      <dgm:t>
        <a:bodyPr/>
        <a:lstStyle/>
        <a:p>
          <a:endParaRPr lang="en-US" sz="1800">
            <a:solidFill>
              <a:schemeClr val="accent6"/>
            </a:solidFill>
            <a:latin typeface="+mj-lt"/>
          </a:endParaRPr>
        </a:p>
      </dgm:t>
    </dgm:pt>
    <dgm:pt modelId="{0D9FAEB5-7BBD-4CF2-A313-D14E545A7F97}" type="sibTrans" cxnId="{42A9A534-A759-4AD6-8FEB-73A0ECA473CA}">
      <dgm:prSet custT="1"/>
      <dgm:spPr/>
      <dgm:t>
        <a:bodyPr/>
        <a:lstStyle/>
        <a:p>
          <a:endParaRPr lang="en-US" sz="1800" dirty="0">
            <a:solidFill>
              <a:schemeClr val="accent6"/>
            </a:solidFill>
            <a:latin typeface="+mj-lt"/>
          </a:endParaRPr>
        </a:p>
      </dgm:t>
    </dgm:pt>
    <dgm:pt modelId="{3ACCD468-90F3-4B93-BE6E-587C2F6675B5}">
      <dgm:prSet custT="1"/>
      <dgm:spPr>
        <a:solidFill>
          <a:srgbClr val="FFC000"/>
        </a:solidFill>
      </dgm:spPr>
      <dgm:t>
        <a:bodyPr/>
        <a:lstStyle/>
        <a:p>
          <a:r>
            <a:rPr lang="en-US" sz="1800" b="1" dirty="0">
              <a:solidFill>
                <a:schemeClr val="accent6"/>
              </a:solidFill>
              <a:latin typeface="+mj-lt"/>
            </a:rPr>
            <a:t>Global Roundtables</a:t>
          </a:r>
        </a:p>
      </dgm:t>
    </dgm:pt>
    <dgm:pt modelId="{DB32B74D-F81B-4F2C-BA4D-827AC5B7BF98}" type="parTrans" cxnId="{DA1714D5-AB45-45D1-A079-4DD237FE895F}">
      <dgm:prSet/>
      <dgm:spPr/>
      <dgm:t>
        <a:bodyPr/>
        <a:lstStyle/>
        <a:p>
          <a:endParaRPr lang="en-US" sz="1800">
            <a:solidFill>
              <a:schemeClr val="accent6"/>
            </a:solidFill>
            <a:latin typeface="+mj-lt"/>
          </a:endParaRPr>
        </a:p>
      </dgm:t>
    </dgm:pt>
    <dgm:pt modelId="{BB5D9316-6F2D-461F-AEE4-5AD8A57940E2}" type="sibTrans" cxnId="{DA1714D5-AB45-45D1-A079-4DD237FE895F}">
      <dgm:prSet custT="1"/>
      <dgm:spPr/>
      <dgm:t>
        <a:bodyPr/>
        <a:lstStyle/>
        <a:p>
          <a:endParaRPr lang="en-US" sz="1800" dirty="0">
            <a:solidFill>
              <a:schemeClr val="accent6"/>
            </a:solidFill>
            <a:latin typeface="+mj-lt"/>
          </a:endParaRPr>
        </a:p>
      </dgm:t>
    </dgm:pt>
    <dgm:pt modelId="{0A2561C5-7E6E-44AB-9250-D9FEFD60011B}" type="pres">
      <dgm:prSet presAssocID="{1DF889CB-F59E-40E9-880B-5584449F2044}" presName="diagram" presStyleCnt="0">
        <dgm:presLayoutVars>
          <dgm:dir/>
          <dgm:resizeHandles val="exact"/>
        </dgm:presLayoutVars>
      </dgm:prSet>
      <dgm:spPr/>
    </dgm:pt>
    <dgm:pt modelId="{9BFF54C7-9349-402D-9C4F-DBAC1013008D}" type="pres">
      <dgm:prSet presAssocID="{EA92E63A-6D20-41C2-B9D6-5E48971E7D35}" presName="node" presStyleLbl="node1" presStyleIdx="0" presStyleCnt="6">
        <dgm:presLayoutVars>
          <dgm:bulletEnabled val="1"/>
        </dgm:presLayoutVars>
      </dgm:prSet>
      <dgm:spPr/>
    </dgm:pt>
    <dgm:pt modelId="{85EB095F-B8FA-48DA-98E6-A25EBC7FCD27}" type="pres">
      <dgm:prSet presAssocID="{5C41C09A-9544-4878-AF1B-704EE4A9E18E}" presName="sibTrans" presStyleLbl="sibTrans2D1" presStyleIdx="0" presStyleCnt="5"/>
      <dgm:spPr/>
    </dgm:pt>
    <dgm:pt modelId="{E1688076-5E25-4385-8311-A7CD833CF4E7}" type="pres">
      <dgm:prSet presAssocID="{5C41C09A-9544-4878-AF1B-704EE4A9E18E}" presName="connectorText" presStyleLbl="sibTrans2D1" presStyleIdx="0" presStyleCnt="5"/>
      <dgm:spPr/>
    </dgm:pt>
    <dgm:pt modelId="{2677523E-16D4-4146-A922-5AAF61A3BF79}" type="pres">
      <dgm:prSet presAssocID="{0B7929B7-D71B-4B05-A279-95315C4C449D}" presName="node" presStyleLbl="node1" presStyleIdx="1" presStyleCnt="6" custScaleY="110217">
        <dgm:presLayoutVars>
          <dgm:bulletEnabled val="1"/>
        </dgm:presLayoutVars>
      </dgm:prSet>
      <dgm:spPr/>
    </dgm:pt>
    <dgm:pt modelId="{1A715495-09B5-4160-8473-6CA9F46F072B}" type="pres">
      <dgm:prSet presAssocID="{0D9FAEB5-7BBD-4CF2-A313-D14E545A7F97}" presName="sibTrans" presStyleLbl="sibTrans2D1" presStyleIdx="1" presStyleCnt="5"/>
      <dgm:spPr/>
    </dgm:pt>
    <dgm:pt modelId="{8D50B2FF-024C-489C-BA0D-116BB871C6EC}" type="pres">
      <dgm:prSet presAssocID="{0D9FAEB5-7BBD-4CF2-A313-D14E545A7F97}" presName="connectorText" presStyleLbl="sibTrans2D1" presStyleIdx="1" presStyleCnt="5"/>
      <dgm:spPr/>
    </dgm:pt>
    <dgm:pt modelId="{73E94E3D-44A8-417B-A40A-DA841B454E97}" type="pres">
      <dgm:prSet presAssocID="{3ACCD468-90F3-4B93-BE6E-587C2F6675B5}" presName="node" presStyleLbl="node1" presStyleIdx="2" presStyleCnt="6">
        <dgm:presLayoutVars>
          <dgm:bulletEnabled val="1"/>
        </dgm:presLayoutVars>
      </dgm:prSet>
      <dgm:spPr/>
    </dgm:pt>
    <dgm:pt modelId="{5C1FB9EE-735C-49B9-A613-677CEA6EA4BA}" type="pres">
      <dgm:prSet presAssocID="{BB5D9316-6F2D-461F-AEE4-5AD8A57940E2}" presName="sibTrans" presStyleLbl="sibTrans2D1" presStyleIdx="2" presStyleCnt="5" custLinFactNeighborX="587" custLinFactNeighborY="47620"/>
      <dgm:spPr/>
    </dgm:pt>
    <dgm:pt modelId="{BCB5D934-B02E-4996-8F24-7BA27B4BD786}" type="pres">
      <dgm:prSet presAssocID="{BB5D9316-6F2D-461F-AEE4-5AD8A57940E2}" presName="connectorText" presStyleLbl="sibTrans2D1" presStyleIdx="2" presStyleCnt="5"/>
      <dgm:spPr/>
    </dgm:pt>
    <dgm:pt modelId="{C5DB6AC2-4528-4734-9A07-E24A8394582F}" type="pres">
      <dgm:prSet presAssocID="{10E806CF-67E2-47C1-B5E9-70005256C51A}" presName="node" presStyleLbl="node1" presStyleIdx="3" presStyleCnt="6">
        <dgm:presLayoutVars>
          <dgm:bulletEnabled val="1"/>
        </dgm:presLayoutVars>
      </dgm:prSet>
      <dgm:spPr/>
    </dgm:pt>
    <dgm:pt modelId="{65454695-2658-4CBE-8330-C85133DC691E}" type="pres">
      <dgm:prSet presAssocID="{A562A360-F79C-4BB0-8E1C-24AE03EE3CE2}" presName="sibTrans" presStyleLbl="sibTrans2D1" presStyleIdx="3" presStyleCnt="5" custLinFactNeighborX="8359" custLinFactNeighborY="29455"/>
      <dgm:spPr/>
    </dgm:pt>
    <dgm:pt modelId="{DB3557A9-A0AF-44E4-8210-5FAD9133F510}" type="pres">
      <dgm:prSet presAssocID="{A562A360-F79C-4BB0-8E1C-24AE03EE3CE2}" presName="connectorText" presStyleLbl="sibTrans2D1" presStyleIdx="3" presStyleCnt="5"/>
      <dgm:spPr/>
    </dgm:pt>
    <dgm:pt modelId="{5533CF7E-BE37-4CF4-A099-7910AC328748}" type="pres">
      <dgm:prSet presAssocID="{DFAC57BD-AFA0-47C3-A873-7DC4380B2F90}" presName="node" presStyleLbl="node1" presStyleIdx="4" presStyleCnt="6">
        <dgm:presLayoutVars>
          <dgm:bulletEnabled val="1"/>
        </dgm:presLayoutVars>
      </dgm:prSet>
      <dgm:spPr/>
    </dgm:pt>
    <dgm:pt modelId="{D9A2F1D1-1F61-427C-A5C3-23C2C2C9DE97}" type="pres">
      <dgm:prSet presAssocID="{3362D9E4-611D-4A75-B8D7-84AC86BB9E8F}" presName="sibTrans" presStyleLbl="sibTrans2D1" presStyleIdx="4" presStyleCnt="5" custLinFactNeighborX="3844" custLinFactNeighborY="39878"/>
      <dgm:spPr/>
    </dgm:pt>
    <dgm:pt modelId="{6B3FBC4C-820D-4109-B6E5-DFC9AB603642}" type="pres">
      <dgm:prSet presAssocID="{3362D9E4-611D-4A75-B8D7-84AC86BB9E8F}" presName="connectorText" presStyleLbl="sibTrans2D1" presStyleIdx="4" presStyleCnt="5"/>
      <dgm:spPr/>
    </dgm:pt>
    <dgm:pt modelId="{603C5E02-525C-4141-8DF5-E0BD6D23F5F5}" type="pres">
      <dgm:prSet presAssocID="{414CE07E-0D16-4430-89D9-B9087265D7C5}" presName="node" presStyleLbl="node1" presStyleIdx="5" presStyleCnt="6">
        <dgm:presLayoutVars>
          <dgm:bulletEnabled val="1"/>
        </dgm:presLayoutVars>
      </dgm:prSet>
      <dgm:spPr/>
    </dgm:pt>
  </dgm:ptLst>
  <dgm:cxnLst>
    <dgm:cxn modelId="{0A13AD0D-83EE-4ED7-94BB-02D10D6A5A6D}" srcId="{1DF889CB-F59E-40E9-880B-5584449F2044}" destId="{414CE07E-0D16-4430-89D9-B9087265D7C5}" srcOrd="5" destOrd="0" parTransId="{3BFFD7D9-7952-4999-9FCF-40887DEF94D0}" sibTransId="{24994456-3625-45B1-88F9-BED034BBE326}"/>
    <dgm:cxn modelId="{44FC6B30-3D47-45DC-B7B3-5C387D703023}" type="presOf" srcId="{5C41C09A-9544-4878-AF1B-704EE4A9E18E}" destId="{E1688076-5E25-4385-8311-A7CD833CF4E7}" srcOrd="1" destOrd="0" presId="urn:microsoft.com/office/officeart/2005/8/layout/process5"/>
    <dgm:cxn modelId="{82000933-4FE6-4C54-AF28-2E3D9D4C08E0}" type="presOf" srcId="{10E806CF-67E2-47C1-B5E9-70005256C51A}" destId="{C5DB6AC2-4528-4734-9A07-E24A8394582F}" srcOrd="0" destOrd="0" presId="urn:microsoft.com/office/officeart/2005/8/layout/process5"/>
    <dgm:cxn modelId="{A382F633-E8A5-4EC1-946D-1C56EB5ECAC0}" srcId="{1DF889CB-F59E-40E9-880B-5584449F2044}" destId="{DFAC57BD-AFA0-47C3-A873-7DC4380B2F90}" srcOrd="4" destOrd="0" parTransId="{60088545-29B6-4B2E-A97C-F6E0A0F787F7}" sibTransId="{3362D9E4-611D-4A75-B8D7-84AC86BB9E8F}"/>
    <dgm:cxn modelId="{42A9A534-A759-4AD6-8FEB-73A0ECA473CA}" srcId="{1DF889CB-F59E-40E9-880B-5584449F2044}" destId="{0B7929B7-D71B-4B05-A279-95315C4C449D}" srcOrd="1" destOrd="0" parTransId="{E5446563-3CE9-4749-B894-85E70A0E456A}" sibTransId="{0D9FAEB5-7BBD-4CF2-A313-D14E545A7F97}"/>
    <dgm:cxn modelId="{71F37538-C6F7-4E34-8F42-DDDC16FFC91E}" type="presOf" srcId="{DFAC57BD-AFA0-47C3-A873-7DC4380B2F90}" destId="{5533CF7E-BE37-4CF4-A099-7910AC328748}" srcOrd="0" destOrd="0" presId="urn:microsoft.com/office/officeart/2005/8/layout/process5"/>
    <dgm:cxn modelId="{15327C5C-324A-4F15-B5C4-51E5BEE0764B}" type="presOf" srcId="{BB5D9316-6F2D-461F-AEE4-5AD8A57940E2}" destId="{BCB5D934-B02E-4996-8F24-7BA27B4BD786}" srcOrd="1" destOrd="0" presId="urn:microsoft.com/office/officeart/2005/8/layout/process5"/>
    <dgm:cxn modelId="{51FB564D-7EE2-4D67-A36E-D87EA0D0A7D7}" srcId="{1DF889CB-F59E-40E9-880B-5584449F2044}" destId="{EA92E63A-6D20-41C2-B9D6-5E48971E7D35}" srcOrd="0" destOrd="0" parTransId="{BC9D5380-113F-468B-AC9F-89479A844CD4}" sibTransId="{5C41C09A-9544-4878-AF1B-704EE4A9E18E}"/>
    <dgm:cxn modelId="{9E3E9951-01F3-49A2-935C-8DEBD0869DC4}" srcId="{1DF889CB-F59E-40E9-880B-5584449F2044}" destId="{10E806CF-67E2-47C1-B5E9-70005256C51A}" srcOrd="3" destOrd="0" parTransId="{449B0803-8DC5-48D2-AEE2-2BF2BDCCF392}" sibTransId="{A562A360-F79C-4BB0-8E1C-24AE03EE3CE2}"/>
    <dgm:cxn modelId="{07407B73-BD0E-4455-9D07-0E1B9217302D}" type="presOf" srcId="{3362D9E4-611D-4A75-B8D7-84AC86BB9E8F}" destId="{6B3FBC4C-820D-4109-B6E5-DFC9AB603642}" srcOrd="1" destOrd="0" presId="urn:microsoft.com/office/officeart/2005/8/layout/process5"/>
    <dgm:cxn modelId="{0D378C57-9EFC-4E95-BF1B-0B7D1FE3E212}" type="presOf" srcId="{0D9FAEB5-7BBD-4CF2-A313-D14E545A7F97}" destId="{8D50B2FF-024C-489C-BA0D-116BB871C6EC}" srcOrd="1" destOrd="0" presId="urn:microsoft.com/office/officeart/2005/8/layout/process5"/>
    <dgm:cxn modelId="{DB850988-CF68-4B80-B080-AF7BAEB6A4CD}" type="presOf" srcId="{3362D9E4-611D-4A75-B8D7-84AC86BB9E8F}" destId="{D9A2F1D1-1F61-427C-A5C3-23C2C2C9DE97}" srcOrd="0" destOrd="0" presId="urn:microsoft.com/office/officeart/2005/8/layout/process5"/>
    <dgm:cxn modelId="{868ECC8C-04A8-4B04-BDB9-BFF32FBFF57A}" type="presOf" srcId="{0D9FAEB5-7BBD-4CF2-A313-D14E545A7F97}" destId="{1A715495-09B5-4160-8473-6CA9F46F072B}" srcOrd="0" destOrd="0" presId="urn:microsoft.com/office/officeart/2005/8/layout/process5"/>
    <dgm:cxn modelId="{7074A494-32B2-49A6-B81A-0DAC65D178BD}" type="presOf" srcId="{414CE07E-0D16-4430-89D9-B9087265D7C5}" destId="{603C5E02-525C-4141-8DF5-E0BD6D23F5F5}" srcOrd="0" destOrd="0" presId="urn:microsoft.com/office/officeart/2005/8/layout/process5"/>
    <dgm:cxn modelId="{1957269F-E6B0-40C9-B484-E1C778E21D1B}" type="presOf" srcId="{A562A360-F79C-4BB0-8E1C-24AE03EE3CE2}" destId="{DB3557A9-A0AF-44E4-8210-5FAD9133F510}" srcOrd="1" destOrd="0" presId="urn:microsoft.com/office/officeart/2005/8/layout/process5"/>
    <dgm:cxn modelId="{5E192EB1-ADEC-4C60-B57D-C5615BAD38AA}" type="presOf" srcId="{BB5D9316-6F2D-461F-AEE4-5AD8A57940E2}" destId="{5C1FB9EE-735C-49B9-A613-677CEA6EA4BA}" srcOrd="0" destOrd="0" presId="urn:microsoft.com/office/officeart/2005/8/layout/process5"/>
    <dgm:cxn modelId="{2728AFC0-5302-445B-A3E3-E9C5264D027A}" type="presOf" srcId="{3ACCD468-90F3-4B93-BE6E-587C2F6675B5}" destId="{73E94E3D-44A8-417B-A40A-DA841B454E97}" srcOrd="0" destOrd="0" presId="urn:microsoft.com/office/officeart/2005/8/layout/process5"/>
    <dgm:cxn modelId="{DA1714D5-AB45-45D1-A079-4DD237FE895F}" srcId="{1DF889CB-F59E-40E9-880B-5584449F2044}" destId="{3ACCD468-90F3-4B93-BE6E-587C2F6675B5}" srcOrd="2" destOrd="0" parTransId="{DB32B74D-F81B-4F2C-BA4D-827AC5B7BF98}" sibTransId="{BB5D9316-6F2D-461F-AEE4-5AD8A57940E2}"/>
    <dgm:cxn modelId="{877A3BD6-7FA6-4A57-83C9-63E7AC75E2CB}" type="presOf" srcId="{1DF889CB-F59E-40E9-880B-5584449F2044}" destId="{0A2561C5-7E6E-44AB-9250-D9FEFD60011B}" srcOrd="0" destOrd="0" presId="urn:microsoft.com/office/officeart/2005/8/layout/process5"/>
    <dgm:cxn modelId="{E35563ED-D321-485A-BB17-91B39630F5E2}" type="presOf" srcId="{EA92E63A-6D20-41C2-B9D6-5E48971E7D35}" destId="{9BFF54C7-9349-402D-9C4F-DBAC1013008D}" srcOrd="0" destOrd="0" presId="urn:microsoft.com/office/officeart/2005/8/layout/process5"/>
    <dgm:cxn modelId="{4EC661F2-C3A1-4348-BD42-2B8122464896}" type="presOf" srcId="{A562A360-F79C-4BB0-8E1C-24AE03EE3CE2}" destId="{65454695-2658-4CBE-8330-C85133DC691E}" srcOrd="0" destOrd="0" presId="urn:microsoft.com/office/officeart/2005/8/layout/process5"/>
    <dgm:cxn modelId="{0A3C81F6-BFD3-43DB-89A9-0D86B3EC66CA}" type="presOf" srcId="{5C41C09A-9544-4878-AF1B-704EE4A9E18E}" destId="{85EB095F-B8FA-48DA-98E6-A25EBC7FCD27}" srcOrd="0" destOrd="0" presId="urn:microsoft.com/office/officeart/2005/8/layout/process5"/>
    <dgm:cxn modelId="{8F4C9FFF-910B-44D6-A1D1-DACE7A957431}" type="presOf" srcId="{0B7929B7-D71B-4B05-A279-95315C4C449D}" destId="{2677523E-16D4-4146-A922-5AAF61A3BF79}" srcOrd="0" destOrd="0" presId="urn:microsoft.com/office/officeart/2005/8/layout/process5"/>
    <dgm:cxn modelId="{FE64EB7F-93A6-44F3-9066-C0E4EB3D1277}" type="presParOf" srcId="{0A2561C5-7E6E-44AB-9250-D9FEFD60011B}" destId="{9BFF54C7-9349-402D-9C4F-DBAC1013008D}" srcOrd="0" destOrd="0" presId="urn:microsoft.com/office/officeart/2005/8/layout/process5"/>
    <dgm:cxn modelId="{FF7473B6-9363-4605-A6D6-FAB2406A65B0}" type="presParOf" srcId="{0A2561C5-7E6E-44AB-9250-D9FEFD60011B}" destId="{85EB095F-B8FA-48DA-98E6-A25EBC7FCD27}" srcOrd="1" destOrd="0" presId="urn:microsoft.com/office/officeart/2005/8/layout/process5"/>
    <dgm:cxn modelId="{5D174297-C9A0-4F83-8118-D74312C15FCC}" type="presParOf" srcId="{85EB095F-B8FA-48DA-98E6-A25EBC7FCD27}" destId="{E1688076-5E25-4385-8311-A7CD833CF4E7}" srcOrd="0" destOrd="0" presId="urn:microsoft.com/office/officeart/2005/8/layout/process5"/>
    <dgm:cxn modelId="{745123C2-CC6A-46AD-8E35-9D5860261451}" type="presParOf" srcId="{0A2561C5-7E6E-44AB-9250-D9FEFD60011B}" destId="{2677523E-16D4-4146-A922-5AAF61A3BF79}" srcOrd="2" destOrd="0" presId="urn:microsoft.com/office/officeart/2005/8/layout/process5"/>
    <dgm:cxn modelId="{01393282-0004-4B40-82CA-A464CD0D90DC}" type="presParOf" srcId="{0A2561C5-7E6E-44AB-9250-D9FEFD60011B}" destId="{1A715495-09B5-4160-8473-6CA9F46F072B}" srcOrd="3" destOrd="0" presId="urn:microsoft.com/office/officeart/2005/8/layout/process5"/>
    <dgm:cxn modelId="{ED5258FE-7486-4186-A35D-296B14966A0B}" type="presParOf" srcId="{1A715495-09B5-4160-8473-6CA9F46F072B}" destId="{8D50B2FF-024C-489C-BA0D-116BB871C6EC}" srcOrd="0" destOrd="0" presId="urn:microsoft.com/office/officeart/2005/8/layout/process5"/>
    <dgm:cxn modelId="{A7F1EAA4-0E3A-4C4D-BC26-7216E8FBBFA5}" type="presParOf" srcId="{0A2561C5-7E6E-44AB-9250-D9FEFD60011B}" destId="{73E94E3D-44A8-417B-A40A-DA841B454E97}" srcOrd="4" destOrd="0" presId="urn:microsoft.com/office/officeart/2005/8/layout/process5"/>
    <dgm:cxn modelId="{DDDDD146-C5FB-4B3E-9904-CFA53EBC843E}" type="presParOf" srcId="{0A2561C5-7E6E-44AB-9250-D9FEFD60011B}" destId="{5C1FB9EE-735C-49B9-A613-677CEA6EA4BA}" srcOrd="5" destOrd="0" presId="urn:microsoft.com/office/officeart/2005/8/layout/process5"/>
    <dgm:cxn modelId="{8E82978E-1C31-4FA8-8D3B-C7FBBBF4DC3F}" type="presParOf" srcId="{5C1FB9EE-735C-49B9-A613-677CEA6EA4BA}" destId="{BCB5D934-B02E-4996-8F24-7BA27B4BD786}" srcOrd="0" destOrd="0" presId="urn:microsoft.com/office/officeart/2005/8/layout/process5"/>
    <dgm:cxn modelId="{0B9FAAAD-385A-4215-AD46-BE9D0D67E3C9}" type="presParOf" srcId="{0A2561C5-7E6E-44AB-9250-D9FEFD60011B}" destId="{C5DB6AC2-4528-4734-9A07-E24A8394582F}" srcOrd="6" destOrd="0" presId="urn:microsoft.com/office/officeart/2005/8/layout/process5"/>
    <dgm:cxn modelId="{B4DD6585-4A0B-41BE-9A87-A317312FC1F0}" type="presParOf" srcId="{0A2561C5-7E6E-44AB-9250-D9FEFD60011B}" destId="{65454695-2658-4CBE-8330-C85133DC691E}" srcOrd="7" destOrd="0" presId="urn:microsoft.com/office/officeart/2005/8/layout/process5"/>
    <dgm:cxn modelId="{5086DE25-CC6A-4FB3-A89E-6BDC3A21B491}" type="presParOf" srcId="{65454695-2658-4CBE-8330-C85133DC691E}" destId="{DB3557A9-A0AF-44E4-8210-5FAD9133F510}" srcOrd="0" destOrd="0" presId="urn:microsoft.com/office/officeart/2005/8/layout/process5"/>
    <dgm:cxn modelId="{85EF0114-98B9-432E-B0AB-78EAC8120B84}" type="presParOf" srcId="{0A2561C5-7E6E-44AB-9250-D9FEFD60011B}" destId="{5533CF7E-BE37-4CF4-A099-7910AC328748}" srcOrd="8" destOrd="0" presId="urn:microsoft.com/office/officeart/2005/8/layout/process5"/>
    <dgm:cxn modelId="{53803084-2769-4EC1-A0B2-ADF3F37DD8B1}" type="presParOf" srcId="{0A2561C5-7E6E-44AB-9250-D9FEFD60011B}" destId="{D9A2F1D1-1F61-427C-A5C3-23C2C2C9DE97}" srcOrd="9" destOrd="0" presId="urn:microsoft.com/office/officeart/2005/8/layout/process5"/>
    <dgm:cxn modelId="{85DC982C-1166-42AA-8F86-686C97D95316}" type="presParOf" srcId="{D9A2F1D1-1F61-427C-A5C3-23C2C2C9DE97}" destId="{6B3FBC4C-820D-4109-B6E5-DFC9AB603642}" srcOrd="0" destOrd="0" presId="urn:microsoft.com/office/officeart/2005/8/layout/process5"/>
    <dgm:cxn modelId="{22844A86-0DFE-423B-B878-962D812A3F48}" type="presParOf" srcId="{0A2561C5-7E6E-44AB-9250-D9FEFD60011B}" destId="{603C5E02-525C-4141-8DF5-E0BD6D23F5F5}" srcOrd="10"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FF54C7-9349-402D-9C4F-DBAC1013008D}">
      <dsp:nvSpPr>
        <dsp:cNvPr id="0" name=""/>
        <dsp:cNvSpPr/>
      </dsp:nvSpPr>
      <dsp:spPr>
        <a:xfrm>
          <a:off x="627206" y="81096"/>
          <a:ext cx="2637680" cy="1582608"/>
        </a:xfrm>
        <a:prstGeom prst="roundRect">
          <a:avLst>
            <a:gd name="adj" fmla="val 10000"/>
          </a:avLst>
        </a:prstGeom>
        <a:solidFill>
          <a:schemeClr val="tx2">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accent6"/>
              </a:solidFill>
              <a:latin typeface="+mj-lt"/>
            </a:rPr>
            <a:t>IESBA approval of project proposal</a:t>
          </a:r>
        </a:p>
      </dsp:txBody>
      <dsp:txXfrm>
        <a:off x="673559" y="127449"/>
        <a:ext cx="2544974" cy="1489902"/>
      </dsp:txXfrm>
    </dsp:sp>
    <dsp:sp modelId="{85EB095F-B8FA-48DA-98E6-A25EBC7FCD27}">
      <dsp:nvSpPr>
        <dsp:cNvPr id="0" name=""/>
        <dsp:cNvSpPr/>
      </dsp:nvSpPr>
      <dsp:spPr>
        <a:xfrm>
          <a:off x="3497003" y="545328"/>
          <a:ext cx="559188" cy="654144"/>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b="1" kern="1200" dirty="0">
            <a:solidFill>
              <a:schemeClr val="accent6"/>
            </a:solidFill>
            <a:latin typeface="+mj-lt"/>
          </a:endParaRPr>
        </a:p>
      </dsp:txBody>
      <dsp:txXfrm>
        <a:off x="3497003" y="676157"/>
        <a:ext cx="391432" cy="392486"/>
      </dsp:txXfrm>
    </dsp:sp>
    <dsp:sp modelId="{2677523E-16D4-4146-A922-5AAF61A3BF79}">
      <dsp:nvSpPr>
        <dsp:cNvPr id="0" name=""/>
        <dsp:cNvSpPr/>
      </dsp:nvSpPr>
      <dsp:spPr>
        <a:xfrm>
          <a:off x="4319959" y="248"/>
          <a:ext cx="2637680" cy="1744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a:outerShdw blurRad="50800" dist="38100" dir="10800000" algn="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accent6"/>
              </a:solidFill>
              <a:latin typeface="+mj-lt"/>
            </a:rPr>
            <a:t>Discussion of Issues with IESBA and IESBA CAG</a:t>
          </a:r>
          <a:endParaRPr lang="en-US" sz="1800" kern="1200" dirty="0">
            <a:solidFill>
              <a:schemeClr val="accent6"/>
            </a:solidFill>
            <a:latin typeface="+mj-lt"/>
          </a:endParaRPr>
        </a:p>
      </dsp:txBody>
      <dsp:txXfrm>
        <a:off x="4371048" y="51337"/>
        <a:ext cx="2535502" cy="1642125"/>
      </dsp:txXfrm>
    </dsp:sp>
    <dsp:sp modelId="{1A715495-09B5-4160-8473-6CA9F46F072B}">
      <dsp:nvSpPr>
        <dsp:cNvPr id="0" name=""/>
        <dsp:cNvSpPr/>
      </dsp:nvSpPr>
      <dsp:spPr>
        <a:xfrm>
          <a:off x="7189756" y="545328"/>
          <a:ext cx="559188" cy="654144"/>
        </a:xfrm>
        <a:prstGeom prst="rightArrow">
          <a:avLst>
            <a:gd name="adj1" fmla="val 60000"/>
            <a:gd name="adj2" fmla="val 50000"/>
          </a:avLst>
        </a:prstGeom>
        <a:solidFill>
          <a:schemeClr val="accent5">
            <a:hueOff val="2871253"/>
            <a:satOff val="1269"/>
            <a:lumOff val="-77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dirty="0">
            <a:solidFill>
              <a:schemeClr val="accent6"/>
            </a:solidFill>
            <a:latin typeface="+mj-lt"/>
          </a:endParaRPr>
        </a:p>
      </dsp:txBody>
      <dsp:txXfrm>
        <a:off x="7189756" y="676157"/>
        <a:ext cx="391432" cy="392486"/>
      </dsp:txXfrm>
    </dsp:sp>
    <dsp:sp modelId="{73E94E3D-44A8-417B-A40A-DA841B454E97}">
      <dsp:nvSpPr>
        <dsp:cNvPr id="0" name=""/>
        <dsp:cNvSpPr/>
      </dsp:nvSpPr>
      <dsp:spPr>
        <a:xfrm>
          <a:off x="8012712" y="81096"/>
          <a:ext cx="2637680" cy="1582608"/>
        </a:xfrm>
        <a:prstGeom prst="roundRect">
          <a:avLst>
            <a:gd name="adj" fmla="val 10000"/>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accent6"/>
              </a:solidFill>
              <a:latin typeface="+mj-lt"/>
            </a:rPr>
            <a:t>Global Roundtables</a:t>
          </a:r>
        </a:p>
      </dsp:txBody>
      <dsp:txXfrm>
        <a:off x="8059065" y="127449"/>
        <a:ext cx="2544974" cy="1489902"/>
      </dsp:txXfrm>
    </dsp:sp>
    <dsp:sp modelId="{5C1FB9EE-735C-49B9-A613-677CEA6EA4BA}">
      <dsp:nvSpPr>
        <dsp:cNvPr id="0" name=""/>
        <dsp:cNvSpPr/>
      </dsp:nvSpPr>
      <dsp:spPr>
        <a:xfrm rot="5400000">
          <a:off x="9034068" y="2199057"/>
          <a:ext cx="602037" cy="654144"/>
        </a:xfrm>
        <a:prstGeom prst="rightArrow">
          <a:avLst>
            <a:gd name="adj1" fmla="val 60000"/>
            <a:gd name="adj2" fmla="val 50000"/>
          </a:avLst>
        </a:prstGeom>
        <a:solidFill>
          <a:schemeClr val="accent5">
            <a:hueOff val="5742506"/>
            <a:satOff val="2538"/>
            <a:lumOff val="-15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dirty="0">
            <a:solidFill>
              <a:schemeClr val="accent6"/>
            </a:solidFill>
            <a:latin typeface="+mj-lt"/>
          </a:endParaRPr>
        </a:p>
      </dsp:txBody>
      <dsp:txXfrm rot="-5400000">
        <a:off x="9138844" y="2225111"/>
        <a:ext cx="392486" cy="421426"/>
      </dsp:txXfrm>
    </dsp:sp>
    <dsp:sp modelId="{C5DB6AC2-4528-4734-9A07-E24A8394582F}">
      <dsp:nvSpPr>
        <dsp:cNvPr id="0" name=""/>
        <dsp:cNvSpPr/>
      </dsp:nvSpPr>
      <dsp:spPr>
        <a:xfrm>
          <a:off x="8012712" y="2799624"/>
          <a:ext cx="2637680" cy="1582608"/>
        </a:xfrm>
        <a:prstGeom prst="roundRect">
          <a:avLst>
            <a:gd name="adj" fmla="val 10000"/>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accent6"/>
              </a:solidFill>
              <a:latin typeface="+mj-lt"/>
            </a:rPr>
            <a:t>Discussion of Issues with IESBA</a:t>
          </a:r>
        </a:p>
      </dsp:txBody>
      <dsp:txXfrm>
        <a:off x="8059065" y="2845977"/>
        <a:ext cx="2544974" cy="1489902"/>
      </dsp:txXfrm>
    </dsp:sp>
    <dsp:sp modelId="{65454695-2658-4CBE-8330-C85133DC691E}">
      <dsp:nvSpPr>
        <dsp:cNvPr id="0" name=""/>
        <dsp:cNvSpPr/>
      </dsp:nvSpPr>
      <dsp:spPr>
        <a:xfrm rot="10800000">
          <a:off x="7268151" y="3456534"/>
          <a:ext cx="559188" cy="654144"/>
        </a:xfrm>
        <a:prstGeom prst="rightArrow">
          <a:avLst>
            <a:gd name="adj1" fmla="val 60000"/>
            <a:gd name="adj2" fmla="val 50000"/>
          </a:avLst>
        </a:prstGeom>
        <a:solidFill>
          <a:schemeClr val="accent5">
            <a:hueOff val="8613759"/>
            <a:satOff val="3808"/>
            <a:lumOff val="-2338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b="1" kern="1200" dirty="0">
            <a:solidFill>
              <a:schemeClr val="accent6"/>
            </a:solidFill>
            <a:latin typeface="+mj-lt"/>
          </a:endParaRPr>
        </a:p>
      </dsp:txBody>
      <dsp:txXfrm rot="10800000">
        <a:off x="7435907" y="3587363"/>
        <a:ext cx="391432" cy="392486"/>
      </dsp:txXfrm>
    </dsp:sp>
    <dsp:sp modelId="{5533CF7E-BE37-4CF4-A099-7910AC328748}">
      <dsp:nvSpPr>
        <dsp:cNvPr id="0" name=""/>
        <dsp:cNvSpPr/>
      </dsp:nvSpPr>
      <dsp:spPr>
        <a:xfrm>
          <a:off x="4319959" y="2799624"/>
          <a:ext cx="2637680" cy="1582608"/>
        </a:xfrm>
        <a:prstGeom prst="roundRect">
          <a:avLst>
            <a:gd name="adj" fmla="val 10000"/>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accent6"/>
              </a:solidFill>
              <a:latin typeface="+mj-lt"/>
            </a:rPr>
            <a:t>First Read of proposals with IESBA and IESBA CAG</a:t>
          </a:r>
        </a:p>
      </dsp:txBody>
      <dsp:txXfrm>
        <a:off x="4366312" y="2845977"/>
        <a:ext cx="2544974" cy="1489902"/>
      </dsp:txXfrm>
    </dsp:sp>
    <dsp:sp modelId="{D9A2F1D1-1F61-427C-A5C3-23C2C2C9DE97}">
      <dsp:nvSpPr>
        <dsp:cNvPr id="0" name=""/>
        <dsp:cNvSpPr/>
      </dsp:nvSpPr>
      <dsp:spPr>
        <a:xfrm rot="10800000">
          <a:off x="3550150" y="3524716"/>
          <a:ext cx="559188" cy="654144"/>
        </a:xfrm>
        <a:prstGeom prst="rightArrow">
          <a:avLst>
            <a:gd name="adj1" fmla="val 60000"/>
            <a:gd name="adj2" fmla="val 50000"/>
          </a:avLst>
        </a:prstGeom>
        <a:solidFill>
          <a:schemeClr val="accent5">
            <a:hueOff val="11485012"/>
            <a:satOff val="5077"/>
            <a:lumOff val="-3117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b="1" kern="1200" dirty="0">
            <a:solidFill>
              <a:schemeClr val="accent6"/>
            </a:solidFill>
            <a:latin typeface="+mj-lt"/>
          </a:endParaRPr>
        </a:p>
      </dsp:txBody>
      <dsp:txXfrm rot="10800000">
        <a:off x="3717906" y="3655545"/>
        <a:ext cx="391432" cy="392486"/>
      </dsp:txXfrm>
    </dsp:sp>
    <dsp:sp modelId="{603C5E02-525C-4141-8DF5-E0BD6D23F5F5}">
      <dsp:nvSpPr>
        <dsp:cNvPr id="0" name=""/>
        <dsp:cNvSpPr/>
      </dsp:nvSpPr>
      <dsp:spPr>
        <a:xfrm>
          <a:off x="627206" y="2799624"/>
          <a:ext cx="2637680" cy="1582608"/>
        </a:xfrm>
        <a:prstGeom prst="roundRect">
          <a:avLst>
            <a:gd name="adj" fmla="val 10000"/>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accent6"/>
              </a:solidFill>
              <a:latin typeface="+mj-lt"/>
            </a:rPr>
            <a:t>Approval of Exposure Draft</a:t>
          </a:r>
        </a:p>
      </dsp:txBody>
      <dsp:txXfrm>
        <a:off x="673559" y="2845977"/>
        <a:ext cx="2544974" cy="1489902"/>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2/24/2023</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dirty="0"/>
          </a:p>
        </p:txBody>
      </p:sp>
    </p:spTree>
    <p:extLst>
      <p:ext uri="{BB962C8B-B14F-4D97-AF65-F5344CB8AC3E}">
        <p14:creationId xmlns:p14="http://schemas.microsoft.com/office/powerpoint/2010/main" val="3387011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902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dirty="0"/>
          </a:p>
        </p:txBody>
      </p:sp>
    </p:spTree>
    <p:extLst>
      <p:ext uri="{BB962C8B-B14F-4D97-AF65-F5344CB8AC3E}">
        <p14:creationId xmlns:p14="http://schemas.microsoft.com/office/powerpoint/2010/main" val="16902434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0239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14</a:t>
            </a:fld>
            <a:endParaRPr lang="en-US" dirty="0"/>
          </a:p>
        </p:txBody>
      </p:sp>
    </p:spTree>
    <p:extLst>
      <p:ext uri="{BB962C8B-B14F-4D97-AF65-F5344CB8AC3E}">
        <p14:creationId xmlns:p14="http://schemas.microsoft.com/office/powerpoint/2010/main" val="27621623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15</a:t>
            </a:fld>
            <a:endParaRPr lang="en-US" dirty="0"/>
          </a:p>
        </p:txBody>
      </p:sp>
    </p:spTree>
    <p:extLst>
      <p:ext uri="{BB962C8B-B14F-4D97-AF65-F5344CB8AC3E}">
        <p14:creationId xmlns:p14="http://schemas.microsoft.com/office/powerpoint/2010/main" val="2886838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04376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3738"/>
            <a:ext cx="6153150" cy="346233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D410189-AC31-7546-878A-F48FDE4A29F5}" type="slidenum">
              <a:rPr lang="en-US" smtClean="0"/>
              <a:t>17</a:t>
            </a:fld>
            <a:endParaRPr lang="en-US" dirty="0"/>
          </a:p>
        </p:txBody>
      </p:sp>
    </p:spTree>
    <p:extLst>
      <p:ext uri="{BB962C8B-B14F-4D97-AF65-F5344CB8AC3E}">
        <p14:creationId xmlns:p14="http://schemas.microsoft.com/office/powerpoint/2010/main" val="4360492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18</a:t>
            </a:fld>
            <a:endParaRPr lang="en-US" dirty="0"/>
          </a:p>
        </p:txBody>
      </p:sp>
    </p:spTree>
    <p:extLst>
      <p:ext uri="{BB962C8B-B14F-4D97-AF65-F5344CB8AC3E}">
        <p14:creationId xmlns:p14="http://schemas.microsoft.com/office/powerpoint/2010/main" val="17988559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19</a:t>
            </a:fld>
            <a:endParaRPr lang="en-US" dirty="0"/>
          </a:p>
        </p:txBody>
      </p:sp>
    </p:spTree>
    <p:extLst>
      <p:ext uri="{BB962C8B-B14F-4D97-AF65-F5344CB8AC3E}">
        <p14:creationId xmlns:p14="http://schemas.microsoft.com/office/powerpoint/2010/main" val="726366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a:t>
            </a:fld>
            <a:endParaRPr lang="en-US" dirty="0"/>
          </a:p>
        </p:txBody>
      </p:sp>
    </p:spTree>
    <p:extLst>
      <p:ext uri="{BB962C8B-B14F-4D97-AF65-F5344CB8AC3E}">
        <p14:creationId xmlns:p14="http://schemas.microsoft.com/office/powerpoint/2010/main" val="435159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00452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a:t>
            </a:fld>
            <a:endParaRPr lang="en-US" dirty="0"/>
          </a:p>
        </p:txBody>
      </p:sp>
    </p:spTree>
    <p:extLst>
      <p:ext uri="{BB962C8B-B14F-4D97-AF65-F5344CB8AC3E}">
        <p14:creationId xmlns:p14="http://schemas.microsoft.com/office/powerpoint/2010/main" val="94422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dirty="0"/>
          </a:p>
        </p:txBody>
      </p:sp>
    </p:spTree>
    <p:extLst>
      <p:ext uri="{BB962C8B-B14F-4D97-AF65-F5344CB8AC3E}">
        <p14:creationId xmlns:p14="http://schemas.microsoft.com/office/powerpoint/2010/main" val="1777469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7097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dirty="0"/>
          </a:p>
        </p:txBody>
      </p:sp>
    </p:spTree>
    <p:extLst>
      <p:ext uri="{BB962C8B-B14F-4D97-AF65-F5344CB8AC3E}">
        <p14:creationId xmlns:p14="http://schemas.microsoft.com/office/powerpoint/2010/main" val="2856165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9</a:t>
            </a:fld>
            <a:endParaRPr lang="en-US" dirty="0"/>
          </a:p>
        </p:txBody>
      </p:sp>
    </p:spTree>
    <p:extLst>
      <p:ext uri="{BB962C8B-B14F-4D97-AF65-F5344CB8AC3E}">
        <p14:creationId xmlns:p14="http://schemas.microsoft.com/office/powerpoint/2010/main" val="41334517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15566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hyperlink" Target="http://www.ethicsboard.org/" TargetMode="External"/><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hyperlink" Target="http://www.ethicsboard.org/" TargetMode="External"/><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1.jpe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1.jpe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4.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dirty="0"/>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2/24/2023</a:t>
            </a:fld>
            <a:endParaRPr lang="en-US" dirty="0"/>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dirty="0"/>
              <a:t>05-24-2021</a:t>
            </a:r>
            <a:endParaRPr lang="en-US" dirty="0"/>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dirty="0"/>
              <a:t>05-24-2021</a:t>
            </a:r>
            <a:endParaRPr lang="en-US" dirty="0"/>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0" y="0"/>
            <a:ext cx="12192000" cy="6858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p>
        </p:txBody>
      </p:sp>
      <p:sp>
        <p:nvSpPr>
          <p:cNvPr id="12" name="Rectangle 5"/>
          <p:cNvSpPr>
            <a:spLocks noChangeArrowheads="1"/>
          </p:cNvSpPr>
          <p:nvPr userDrawn="1"/>
        </p:nvSpPr>
        <p:spPr bwMode="auto">
          <a:xfrm>
            <a:off x="0" y="1598615"/>
            <a:ext cx="12192000" cy="5266944"/>
          </a:xfrm>
          <a:prstGeom prst="rect">
            <a:avLst/>
          </a:prstGeom>
          <a:gradFill rotWithShape="0">
            <a:gsLst>
              <a:gs pos="0">
                <a:srgbClr val="18276E"/>
              </a:gs>
              <a:gs pos="100000">
                <a:srgbClr val="0092D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pic>
        <p:nvPicPr>
          <p:cNvPr id="11" name="Picture 6" descr="Ribbon_green_1.25in_width.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352800" y="1598615"/>
            <a:ext cx="8839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689600" y="1865315"/>
            <a:ext cx="6197600" cy="990600"/>
          </a:xfrm>
        </p:spPr>
        <p:txBody>
          <a:bodyPr anchor="ctr"/>
          <a:lstStyle/>
          <a:p>
            <a:r>
              <a:rPr lang="en-US"/>
              <a:t>Click to edit Master title style</a:t>
            </a:r>
            <a:endParaRPr lang="en-US" dirty="0"/>
          </a:p>
        </p:txBody>
      </p:sp>
      <p:sp>
        <p:nvSpPr>
          <p:cNvPr id="8" name="Subtitle 2"/>
          <p:cNvSpPr>
            <a:spLocks noGrp="1"/>
          </p:cNvSpPr>
          <p:nvPr>
            <p:ph type="subTitle" idx="1"/>
          </p:nvPr>
        </p:nvSpPr>
        <p:spPr>
          <a:xfrm>
            <a:off x="5689600" y="3313113"/>
            <a:ext cx="4080933" cy="1752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8914" y="512251"/>
            <a:ext cx="2742556" cy="800747"/>
          </a:xfrm>
          <a:prstGeom prst="rect">
            <a:avLst/>
          </a:prstGeom>
        </p:spPr>
      </p:pic>
    </p:spTree>
    <p:extLst>
      <p:ext uri="{BB962C8B-B14F-4D97-AF65-F5344CB8AC3E}">
        <p14:creationId xmlns:p14="http://schemas.microsoft.com/office/powerpoint/2010/main" val="8113500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endParaRPr lang="en-US" dirty="0"/>
          </a:p>
        </p:txBody>
      </p:sp>
    </p:spTree>
    <p:extLst>
      <p:ext uri="{BB962C8B-B14F-4D97-AF65-F5344CB8AC3E}">
        <p14:creationId xmlns:p14="http://schemas.microsoft.com/office/powerpoint/2010/main" val="28358016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45559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318771"/>
            <a:ext cx="7721600" cy="641349"/>
          </a:xfrm>
        </p:spPr>
        <p:txBody>
          <a:bodyPr/>
          <a:lstStyle>
            <a:lvl1pPr algn="l">
              <a:defRPr sz="3200" b="1"/>
            </a:lvl1pPr>
          </a:lstStyle>
          <a:p>
            <a:r>
              <a:rPr lang="en-US"/>
              <a:t>Click to edit Master title style</a:t>
            </a:r>
            <a:endParaRPr lang="en-US" dirty="0"/>
          </a:p>
        </p:txBody>
      </p:sp>
      <p:sp>
        <p:nvSpPr>
          <p:cNvPr id="3" name="Content Placeholder 2"/>
          <p:cNvSpPr>
            <a:spLocks noGrp="1"/>
          </p:cNvSpPr>
          <p:nvPr>
            <p:ph idx="1"/>
          </p:nvPr>
        </p:nvSpPr>
        <p:spPr>
          <a:xfrm>
            <a:off x="4766733" y="1799166"/>
            <a:ext cx="6815667" cy="4093633"/>
          </a:xfrm>
        </p:spPr>
        <p:txBody>
          <a:bodyPr/>
          <a:lstStyle>
            <a:lvl1pPr>
              <a:defRPr sz="3200"/>
            </a:lvl1pPr>
            <a:lvl2pPr>
              <a:defRPr sz="2400"/>
            </a:lvl2pPr>
            <a:lvl3pPr>
              <a:defRPr sz="2133"/>
            </a:lvl3pPr>
            <a:lvl4pPr>
              <a:defRPr sz="1867"/>
            </a:lvl4pPr>
            <a:lvl5pPr>
              <a:defRPr sz="1600"/>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9" y="1799169"/>
            <a:ext cx="4112684" cy="4093632"/>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Tree>
    <p:extLst>
      <p:ext uri="{BB962C8B-B14F-4D97-AF65-F5344CB8AC3E}">
        <p14:creationId xmlns:p14="http://schemas.microsoft.com/office/powerpoint/2010/main" val="36086859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9" y="4406903"/>
            <a:ext cx="10818284" cy="1362076"/>
          </a:xfrm>
        </p:spPr>
        <p:txBody>
          <a:bodyPr/>
          <a:lstStyle>
            <a:lvl1pPr algn="l">
              <a:defRPr sz="5333" b="1" cap="all"/>
            </a:lvl1pPr>
          </a:lstStyle>
          <a:p>
            <a:r>
              <a:rPr lang="en-US"/>
              <a:t>Click to edit Master title style</a:t>
            </a:r>
            <a:endParaRPr lang="en-US" dirty="0"/>
          </a:p>
        </p:txBody>
      </p:sp>
      <p:sp>
        <p:nvSpPr>
          <p:cNvPr id="3" name="Text Placeholder 2"/>
          <p:cNvSpPr>
            <a:spLocks noGrp="1"/>
          </p:cNvSpPr>
          <p:nvPr>
            <p:ph type="body" idx="1"/>
          </p:nvPr>
        </p:nvSpPr>
        <p:spPr>
          <a:xfrm>
            <a:off x="508009" y="2906713"/>
            <a:ext cx="10818284" cy="1500187"/>
          </a:xfrm>
        </p:spPr>
        <p:txBody>
          <a:bodyPr anchor="b"/>
          <a:lstStyle>
            <a:lvl1pPr marL="0" indent="0">
              <a:buNone/>
              <a:defRPr sz="3200"/>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en-US"/>
              <a:t>Click to edit Master text styles</a:t>
            </a:r>
          </a:p>
        </p:txBody>
      </p:sp>
    </p:spTree>
    <p:extLst>
      <p:ext uri="{BB962C8B-B14F-4D97-AF65-F5344CB8AC3E}">
        <p14:creationId xmlns:p14="http://schemas.microsoft.com/office/powerpoint/2010/main" val="1243191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08000" y="1799168"/>
            <a:ext cx="5486400" cy="4093633"/>
          </a:xfrm>
        </p:spPr>
        <p:txBody>
          <a:bodyPr/>
          <a:lstStyle>
            <a:lvl1pPr>
              <a:defRPr lang="en-US" dirty="0" smtClean="0"/>
            </a:lvl1pPr>
            <a:lvl2pPr>
              <a:defRPr lang="en-US" dirty="0" smtClean="0"/>
            </a:lvl2pPr>
            <a:lvl3pPr>
              <a:defRPr lang="en-US" dirty="0" smtClean="0"/>
            </a:lvl3pPr>
            <a:lvl4pPr>
              <a:defRPr lang="en-US" dirty="0" smtClean="0"/>
            </a:lvl4pPr>
            <a:lvl5pPr>
              <a:defRPr lang="en-US" dirty="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799168"/>
            <a:ext cx="5486400" cy="4093633"/>
          </a:xfrm>
        </p:spPr>
        <p:txBody>
          <a:bodyPr/>
          <a:lstStyle>
            <a:lvl1pPr>
              <a:defRPr sz="3200"/>
            </a:lvl1pPr>
            <a:lvl2pPr>
              <a:defRPr sz="2400"/>
            </a:lvl2pPr>
            <a:lvl3pPr>
              <a:defRPr sz="2133"/>
            </a:lvl3pPr>
            <a:lvl4pPr>
              <a:defRPr sz="1867"/>
            </a:lvl4pPr>
            <a:lvl5pPr>
              <a:defRPr sz="16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p:cNvSpPr>
            <a:spLocks noGrp="1"/>
          </p:cNvSpPr>
          <p:nvPr>
            <p:ph type="title"/>
          </p:nvPr>
        </p:nvSpPr>
        <p:spPr>
          <a:xfrm>
            <a:off x="508000" y="609600"/>
            <a:ext cx="10058400" cy="533400"/>
          </a:xfrm>
        </p:spPr>
        <p:txBody>
          <a:bodyPr/>
          <a:lstStyle/>
          <a:p>
            <a:r>
              <a:rPr lang="en-US"/>
              <a:t>Click to edit Master title style</a:t>
            </a:r>
            <a:endParaRPr lang="en-US" dirty="0"/>
          </a:p>
        </p:txBody>
      </p:sp>
      <p:sp>
        <p:nvSpPr>
          <p:cNvPr id="10"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Tree>
    <p:extLst>
      <p:ext uri="{BB962C8B-B14F-4D97-AF65-F5344CB8AC3E}">
        <p14:creationId xmlns:p14="http://schemas.microsoft.com/office/powerpoint/2010/main" val="41928315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endParaRPr lang="en-US" dirty="0"/>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Tree>
    <p:extLst>
      <p:ext uri="{BB962C8B-B14F-4D97-AF65-F5344CB8AC3E}">
        <p14:creationId xmlns:p14="http://schemas.microsoft.com/office/powerpoint/2010/main" val="40845950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47004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08000" y="1799168"/>
            <a:ext cx="11277600" cy="4093633"/>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en-US" noProof="0" dirty="0"/>
              <a:t>Click icon to add picture</a:t>
            </a:r>
          </a:p>
        </p:txBody>
      </p:sp>
    </p:spTree>
    <p:extLst>
      <p:ext uri="{BB962C8B-B14F-4D97-AF65-F5344CB8AC3E}">
        <p14:creationId xmlns:p14="http://schemas.microsoft.com/office/powerpoint/2010/main" val="40510715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44476" y="2216566"/>
            <a:ext cx="3503048" cy="1022788"/>
          </a:xfrm>
          <a:prstGeom prst="rect">
            <a:avLst/>
          </a:prstGeom>
        </p:spPr>
      </p:pic>
      <p:sp>
        <p:nvSpPr>
          <p:cNvPr id="7" name="Rectangle 5"/>
          <p:cNvSpPr>
            <a:spLocks noChangeArrowheads="1"/>
          </p:cNvSpPr>
          <p:nvPr userDrawn="1"/>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
        <p:nvSpPr>
          <p:cNvPr id="6" name="TextBox 5"/>
          <p:cNvSpPr txBox="1"/>
          <p:nvPr userDrawn="1"/>
        </p:nvSpPr>
        <p:spPr>
          <a:xfrm>
            <a:off x="2953425" y="3659416"/>
            <a:ext cx="6285151" cy="995209"/>
          </a:xfrm>
          <a:prstGeom prst="rect">
            <a:avLst/>
          </a:prstGeom>
          <a:noFill/>
        </p:spPr>
        <p:txBody>
          <a:bodyPr wrap="square" lIns="0" rIns="0" rtlCol="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a:lstStyle>
          <a:p>
            <a:pPr algn="ctr"/>
            <a:r>
              <a:rPr lang="en-US" sz="5867" kern="300" dirty="0">
                <a:solidFill>
                  <a:srgbClr val="005BAA"/>
                </a:solidFill>
                <a:latin typeface="Bauer Bodoni Std" pitchFamily="18" charset="0"/>
              </a:rPr>
              <a:t>The Ethics Board</a:t>
            </a:r>
          </a:p>
        </p:txBody>
      </p:sp>
      <p:sp>
        <p:nvSpPr>
          <p:cNvPr id="8" name="TextBox 7"/>
          <p:cNvSpPr txBox="1"/>
          <p:nvPr userDrawn="1"/>
        </p:nvSpPr>
        <p:spPr>
          <a:xfrm>
            <a:off x="4545104" y="5105401"/>
            <a:ext cx="3045064" cy="461665"/>
          </a:xfrm>
          <a:prstGeom prst="rect">
            <a:avLst/>
          </a:prstGeom>
          <a:noFill/>
        </p:spPr>
        <p:txBody>
          <a:bodyPr wrap="none" rtlCol="0">
            <a:spAutoFit/>
          </a:bodyPr>
          <a:lstStyle/>
          <a:p>
            <a:r>
              <a:rPr lang="en-US" sz="2400" dirty="0">
                <a:solidFill>
                  <a:schemeClr val="tx2">
                    <a:lumMod val="65000"/>
                    <a:lumOff val="35000"/>
                  </a:schemeClr>
                </a:solidFill>
                <a:hlinkClick r:id="rId3"/>
              </a:rPr>
              <a:t>www.ethicsboard.org</a:t>
            </a:r>
            <a:endParaRPr lang="en-US" sz="2400" dirty="0">
              <a:solidFill>
                <a:schemeClr val="tx2">
                  <a:lumMod val="65000"/>
                  <a:lumOff val="35000"/>
                </a:schemeClr>
              </a:solidFill>
            </a:endParaRPr>
          </a:p>
        </p:txBody>
      </p:sp>
    </p:spTree>
    <p:extLst>
      <p:ext uri="{BB962C8B-B14F-4D97-AF65-F5344CB8AC3E}">
        <p14:creationId xmlns:p14="http://schemas.microsoft.com/office/powerpoint/2010/main" val="1832311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Standard 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rgbClr val="808080"/>
                </a:solidFill>
              </a:defRPr>
            </a:lvl1pPr>
            <a:lvl2pPr>
              <a:defRPr>
                <a:solidFill>
                  <a:srgbClr val="808080"/>
                </a:solidFill>
              </a:defRPr>
            </a:lvl2pPr>
            <a:lvl3pPr>
              <a:defRPr>
                <a:solidFill>
                  <a:srgbClr val="808080"/>
                </a:solidFill>
              </a:defRPr>
            </a:lvl3pPr>
            <a:lvl4pPr marL="857187" indent="-228584">
              <a:defRPr>
                <a:solidFill>
                  <a:srgbClr val="808080"/>
                </a:solidFill>
                <a:latin typeface="Arial" panose="020B0604020202020204" pitchFamily="34" charset="0"/>
                <a:cs typeface="Arial" panose="020B0604020202020204" pitchFamily="34" charset="0"/>
              </a:defRPr>
            </a:lvl4pPr>
            <a:lvl5pPr marL="1084182" indent="-228584">
              <a:defRPr>
                <a:solidFill>
                  <a:srgbClr val="808080"/>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7905136" y="6511062"/>
            <a:ext cx="3677264" cy="304412"/>
          </a:xfrm>
          <a:prstGeom prst="rect">
            <a:avLst/>
          </a:prstGeom>
        </p:spPr>
        <p:txBody>
          <a:bodyPr/>
          <a:lstStyle>
            <a:lvl1pPr marL="0" marR="0" indent="0" algn="r" defTabSz="457167" rtl="0" eaLnBrk="1" fontAlgn="auto" latinLnBrk="0" hangingPunct="1">
              <a:lnSpc>
                <a:spcPct val="100000"/>
              </a:lnSpc>
              <a:spcBef>
                <a:spcPts val="0"/>
              </a:spcBef>
              <a:spcAft>
                <a:spcPts val="0"/>
              </a:spcAft>
              <a:buClrTx/>
              <a:buSzTx/>
              <a:buFontTx/>
              <a:buNone/>
              <a:tabLst/>
              <a:defRPr sz="900">
                <a:solidFill>
                  <a:srgbClr val="808080"/>
                </a:solidFill>
              </a:defRPr>
            </a:lvl1pPr>
          </a:lstStyle>
          <a:p>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a:t>
            </a:fld>
            <a:r>
              <a:rPr lang="en-US" dirty="0">
                <a:latin typeface="Arial" panose="020B0604020202020204" pitchFamily="34" charset="0"/>
                <a:cs typeface="MS PGothic" charset="0"/>
              </a:rPr>
              <a:t>  |  Confidential and Proprietary Information</a:t>
            </a:r>
          </a:p>
        </p:txBody>
      </p:sp>
    </p:spTree>
    <p:extLst>
      <p:ext uri="{BB962C8B-B14F-4D97-AF65-F5344CB8AC3E}">
        <p14:creationId xmlns:p14="http://schemas.microsoft.com/office/powerpoint/2010/main" val="38892632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0" y="0"/>
            <a:ext cx="12192000" cy="6858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p>
        </p:txBody>
      </p:sp>
      <p:sp>
        <p:nvSpPr>
          <p:cNvPr id="12" name="Rectangle 5"/>
          <p:cNvSpPr>
            <a:spLocks noChangeArrowheads="1"/>
          </p:cNvSpPr>
          <p:nvPr userDrawn="1"/>
        </p:nvSpPr>
        <p:spPr bwMode="auto">
          <a:xfrm>
            <a:off x="0" y="1598615"/>
            <a:ext cx="12192000" cy="5266944"/>
          </a:xfrm>
          <a:prstGeom prst="rect">
            <a:avLst/>
          </a:prstGeom>
          <a:gradFill rotWithShape="0">
            <a:gsLst>
              <a:gs pos="0">
                <a:srgbClr val="18276E"/>
              </a:gs>
              <a:gs pos="100000">
                <a:srgbClr val="0092D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pic>
        <p:nvPicPr>
          <p:cNvPr id="11" name="Picture 6" descr="Ribbon_green_1.25in_width.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352800" y="1598615"/>
            <a:ext cx="8839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689600" y="1865315"/>
            <a:ext cx="6197600" cy="990600"/>
          </a:xfrm>
        </p:spPr>
        <p:txBody>
          <a:bodyPr anchor="ctr"/>
          <a:lstStyle/>
          <a:p>
            <a:r>
              <a:rPr lang="en-US"/>
              <a:t>Click to edit Master title style</a:t>
            </a:r>
            <a:endParaRPr lang="en-US" dirty="0"/>
          </a:p>
        </p:txBody>
      </p:sp>
      <p:sp>
        <p:nvSpPr>
          <p:cNvPr id="8" name="Subtitle 2"/>
          <p:cNvSpPr>
            <a:spLocks noGrp="1"/>
          </p:cNvSpPr>
          <p:nvPr>
            <p:ph type="subTitle" idx="1"/>
          </p:nvPr>
        </p:nvSpPr>
        <p:spPr>
          <a:xfrm>
            <a:off x="5689600" y="3313113"/>
            <a:ext cx="4080933" cy="1752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8914" y="512251"/>
            <a:ext cx="2742556" cy="800747"/>
          </a:xfrm>
          <a:prstGeom prst="rect">
            <a:avLst/>
          </a:prstGeom>
        </p:spPr>
      </p:pic>
    </p:spTree>
    <p:extLst>
      <p:ext uri="{BB962C8B-B14F-4D97-AF65-F5344CB8AC3E}">
        <p14:creationId xmlns:p14="http://schemas.microsoft.com/office/powerpoint/2010/main" val="26736015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endParaRPr lang="en-US" dirty="0"/>
          </a:p>
        </p:txBody>
      </p:sp>
    </p:spTree>
    <p:extLst>
      <p:ext uri="{BB962C8B-B14F-4D97-AF65-F5344CB8AC3E}">
        <p14:creationId xmlns:p14="http://schemas.microsoft.com/office/powerpoint/2010/main" val="21004410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99396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318771"/>
            <a:ext cx="7721600" cy="641349"/>
          </a:xfrm>
        </p:spPr>
        <p:txBody>
          <a:bodyPr/>
          <a:lstStyle>
            <a:lvl1pPr algn="l">
              <a:defRPr sz="3200" b="1"/>
            </a:lvl1pPr>
          </a:lstStyle>
          <a:p>
            <a:r>
              <a:rPr lang="en-US"/>
              <a:t>Click to edit Master title style</a:t>
            </a:r>
            <a:endParaRPr lang="en-US" dirty="0"/>
          </a:p>
        </p:txBody>
      </p:sp>
      <p:sp>
        <p:nvSpPr>
          <p:cNvPr id="3" name="Content Placeholder 2"/>
          <p:cNvSpPr>
            <a:spLocks noGrp="1"/>
          </p:cNvSpPr>
          <p:nvPr>
            <p:ph idx="1"/>
          </p:nvPr>
        </p:nvSpPr>
        <p:spPr>
          <a:xfrm>
            <a:off x="4766733" y="1799166"/>
            <a:ext cx="6815667" cy="4093633"/>
          </a:xfrm>
        </p:spPr>
        <p:txBody>
          <a:bodyPr/>
          <a:lstStyle>
            <a:lvl1pPr>
              <a:defRPr sz="3200"/>
            </a:lvl1pPr>
            <a:lvl2pPr>
              <a:defRPr sz="2400"/>
            </a:lvl2pPr>
            <a:lvl3pPr>
              <a:defRPr sz="2133"/>
            </a:lvl3pPr>
            <a:lvl4pPr>
              <a:defRPr sz="1867"/>
            </a:lvl4pPr>
            <a:lvl5pPr>
              <a:defRPr sz="1600"/>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9" y="1799169"/>
            <a:ext cx="4112684" cy="4093632"/>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Tree>
    <p:extLst>
      <p:ext uri="{BB962C8B-B14F-4D97-AF65-F5344CB8AC3E}">
        <p14:creationId xmlns:p14="http://schemas.microsoft.com/office/powerpoint/2010/main" val="2558563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9" y="4406903"/>
            <a:ext cx="10818284" cy="1362076"/>
          </a:xfrm>
        </p:spPr>
        <p:txBody>
          <a:bodyPr/>
          <a:lstStyle>
            <a:lvl1pPr algn="l">
              <a:defRPr sz="5333" b="1" cap="all"/>
            </a:lvl1pPr>
          </a:lstStyle>
          <a:p>
            <a:r>
              <a:rPr lang="en-US"/>
              <a:t>Click to edit Master title style</a:t>
            </a:r>
            <a:endParaRPr lang="en-US" dirty="0"/>
          </a:p>
        </p:txBody>
      </p:sp>
      <p:sp>
        <p:nvSpPr>
          <p:cNvPr id="3" name="Text Placeholder 2"/>
          <p:cNvSpPr>
            <a:spLocks noGrp="1"/>
          </p:cNvSpPr>
          <p:nvPr>
            <p:ph type="body" idx="1"/>
          </p:nvPr>
        </p:nvSpPr>
        <p:spPr>
          <a:xfrm>
            <a:off x="508009" y="2906713"/>
            <a:ext cx="10818284" cy="1500187"/>
          </a:xfrm>
        </p:spPr>
        <p:txBody>
          <a:bodyPr anchor="b"/>
          <a:lstStyle>
            <a:lvl1pPr marL="0" indent="0">
              <a:buNone/>
              <a:defRPr sz="3200"/>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en-US"/>
              <a:t>Click to edit Master text styles</a:t>
            </a:r>
          </a:p>
        </p:txBody>
      </p:sp>
    </p:spTree>
    <p:extLst>
      <p:ext uri="{BB962C8B-B14F-4D97-AF65-F5344CB8AC3E}">
        <p14:creationId xmlns:p14="http://schemas.microsoft.com/office/powerpoint/2010/main" val="14513444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08000" y="1799168"/>
            <a:ext cx="5486400" cy="4093633"/>
          </a:xfrm>
        </p:spPr>
        <p:txBody>
          <a:bodyPr/>
          <a:lstStyle>
            <a:lvl1pPr>
              <a:defRPr lang="en-US" dirty="0" smtClean="0"/>
            </a:lvl1pPr>
            <a:lvl2pPr>
              <a:defRPr lang="en-US" dirty="0" smtClean="0"/>
            </a:lvl2pPr>
            <a:lvl3pPr>
              <a:defRPr lang="en-US" dirty="0" smtClean="0"/>
            </a:lvl3pPr>
            <a:lvl4pPr>
              <a:defRPr lang="en-US" dirty="0" smtClean="0"/>
            </a:lvl4pPr>
            <a:lvl5pPr>
              <a:defRPr lang="en-US" dirty="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799168"/>
            <a:ext cx="5486400" cy="4093633"/>
          </a:xfrm>
        </p:spPr>
        <p:txBody>
          <a:bodyPr/>
          <a:lstStyle>
            <a:lvl1pPr>
              <a:defRPr sz="3200"/>
            </a:lvl1pPr>
            <a:lvl2pPr>
              <a:defRPr sz="2400"/>
            </a:lvl2pPr>
            <a:lvl3pPr>
              <a:defRPr sz="2133"/>
            </a:lvl3pPr>
            <a:lvl4pPr>
              <a:defRPr sz="1867"/>
            </a:lvl4pPr>
            <a:lvl5pPr>
              <a:defRPr sz="16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p:cNvSpPr>
            <a:spLocks noGrp="1"/>
          </p:cNvSpPr>
          <p:nvPr>
            <p:ph type="title"/>
          </p:nvPr>
        </p:nvSpPr>
        <p:spPr>
          <a:xfrm>
            <a:off x="508000" y="609600"/>
            <a:ext cx="10058400" cy="533400"/>
          </a:xfrm>
        </p:spPr>
        <p:txBody>
          <a:bodyPr/>
          <a:lstStyle/>
          <a:p>
            <a:r>
              <a:rPr lang="en-US"/>
              <a:t>Click to edit Master title style</a:t>
            </a:r>
            <a:endParaRPr lang="en-US" dirty="0"/>
          </a:p>
        </p:txBody>
      </p:sp>
      <p:sp>
        <p:nvSpPr>
          <p:cNvPr id="10"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Tree>
    <p:extLst>
      <p:ext uri="{BB962C8B-B14F-4D97-AF65-F5344CB8AC3E}">
        <p14:creationId xmlns:p14="http://schemas.microsoft.com/office/powerpoint/2010/main" val="206112626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endParaRPr lang="en-US" dirty="0"/>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Tree>
    <p:extLst>
      <p:ext uri="{BB962C8B-B14F-4D97-AF65-F5344CB8AC3E}">
        <p14:creationId xmlns:p14="http://schemas.microsoft.com/office/powerpoint/2010/main" val="31740086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00801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08000" y="1799168"/>
            <a:ext cx="11277600" cy="4093633"/>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en-US" noProof="0" dirty="0"/>
              <a:t>Click icon to add picture</a:t>
            </a:r>
          </a:p>
        </p:txBody>
      </p:sp>
    </p:spTree>
    <p:extLst>
      <p:ext uri="{BB962C8B-B14F-4D97-AF65-F5344CB8AC3E}">
        <p14:creationId xmlns:p14="http://schemas.microsoft.com/office/powerpoint/2010/main" val="3108220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44476" y="2216566"/>
            <a:ext cx="3503048" cy="1022788"/>
          </a:xfrm>
          <a:prstGeom prst="rect">
            <a:avLst/>
          </a:prstGeom>
        </p:spPr>
      </p:pic>
      <p:sp>
        <p:nvSpPr>
          <p:cNvPr id="7" name="Rectangle 5"/>
          <p:cNvSpPr>
            <a:spLocks noChangeArrowheads="1"/>
          </p:cNvSpPr>
          <p:nvPr userDrawn="1"/>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
        <p:nvSpPr>
          <p:cNvPr id="6" name="TextBox 5"/>
          <p:cNvSpPr txBox="1"/>
          <p:nvPr userDrawn="1"/>
        </p:nvSpPr>
        <p:spPr>
          <a:xfrm>
            <a:off x="2953425" y="3659416"/>
            <a:ext cx="6285151" cy="995209"/>
          </a:xfrm>
          <a:prstGeom prst="rect">
            <a:avLst/>
          </a:prstGeom>
          <a:noFill/>
        </p:spPr>
        <p:txBody>
          <a:bodyPr wrap="square" lIns="0" rIns="0" rtlCol="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a:lstStyle>
          <a:p>
            <a:pPr algn="ctr"/>
            <a:r>
              <a:rPr lang="en-US" sz="5867" kern="300" dirty="0">
                <a:solidFill>
                  <a:srgbClr val="005BAA"/>
                </a:solidFill>
                <a:latin typeface="Bauer Bodoni Std" pitchFamily="18" charset="0"/>
              </a:rPr>
              <a:t>The Ethics Board</a:t>
            </a:r>
          </a:p>
        </p:txBody>
      </p:sp>
      <p:sp>
        <p:nvSpPr>
          <p:cNvPr id="8" name="TextBox 7"/>
          <p:cNvSpPr txBox="1"/>
          <p:nvPr userDrawn="1"/>
        </p:nvSpPr>
        <p:spPr>
          <a:xfrm>
            <a:off x="4545104" y="5105401"/>
            <a:ext cx="3045064" cy="461665"/>
          </a:xfrm>
          <a:prstGeom prst="rect">
            <a:avLst/>
          </a:prstGeom>
          <a:noFill/>
        </p:spPr>
        <p:txBody>
          <a:bodyPr wrap="none" rtlCol="0">
            <a:spAutoFit/>
          </a:bodyPr>
          <a:lstStyle/>
          <a:p>
            <a:r>
              <a:rPr lang="en-US" sz="2400" dirty="0">
                <a:solidFill>
                  <a:schemeClr val="tx2">
                    <a:lumMod val="65000"/>
                    <a:lumOff val="35000"/>
                  </a:schemeClr>
                </a:solidFill>
                <a:hlinkClick r:id="rId3"/>
              </a:rPr>
              <a:t>www.ethicsboard.org</a:t>
            </a:r>
            <a:endParaRPr lang="en-US" sz="2400" dirty="0">
              <a:solidFill>
                <a:schemeClr val="tx2">
                  <a:lumMod val="65000"/>
                  <a:lumOff val="35000"/>
                </a:schemeClr>
              </a:solidFill>
            </a:endParaRPr>
          </a:p>
        </p:txBody>
      </p:sp>
    </p:spTree>
    <p:extLst>
      <p:ext uri="{BB962C8B-B14F-4D97-AF65-F5344CB8AC3E}">
        <p14:creationId xmlns:p14="http://schemas.microsoft.com/office/powerpoint/2010/main" val="34665394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Standard 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rgbClr val="808080"/>
                </a:solidFill>
              </a:defRPr>
            </a:lvl1pPr>
            <a:lvl2pPr>
              <a:defRPr>
                <a:solidFill>
                  <a:srgbClr val="808080"/>
                </a:solidFill>
              </a:defRPr>
            </a:lvl2pPr>
            <a:lvl3pPr>
              <a:defRPr>
                <a:solidFill>
                  <a:srgbClr val="808080"/>
                </a:solidFill>
              </a:defRPr>
            </a:lvl3pPr>
            <a:lvl4pPr marL="857187" indent="-228584">
              <a:defRPr>
                <a:solidFill>
                  <a:srgbClr val="808080"/>
                </a:solidFill>
                <a:latin typeface="Arial" panose="020B0604020202020204" pitchFamily="34" charset="0"/>
                <a:cs typeface="Arial" panose="020B0604020202020204" pitchFamily="34" charset="0"/>
              </a:defRPr>
            </a:lvl4pPr>
            <a:lvl5pPr marL="1084182" indent="-228584">
              <a:defRPr>
                <a:solidFill>
                  <a:srgbClr val="808080"/>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7905136" y="6511062"/>
            <a:ext cx="3677264" cy="304412"/>
          </a:xfrm>
          <a:prstGeom prst="rect">
            <a:avLst/>
          </a:prstGeom>
        </p:spPr>
        <p:txBody>
          <a:bodyPr/>
          <a:lstStyle>
            <a:lvl1pPr marL="0" marR="0" indent="0" algn="r" defTabSz="457167" rtl="0" eaLnBrk="1" fontAlgn="auto" latinLnBrk="0" hangingPunct="1">
              <a:lnSpc>
                <a:spcPct val="100000"/>
              </a:lnSpc>
              <a:spcBef>
                <a:spcPts val="0"/>
              </a:spcBef>
              <a:spcAft>
                <a:spcPts val="0"/>
              </a:spcAft>
              <a:buClrTx/>
              <a:buSzTx/>
              <a:buFontTx/>
              <a:buNone/>
              <a:tabLst/>
              <a:defRPr sz="900">
                <a:solidFill>
                  <a:srgbClr val="808080"/>
                </a:solidFill>
              </a:defRPr>
            </a:lvl1pPr>
          </a:lstStyle>
          <a:p>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a:t>
            </a:fld>
            <a:r>
              <a:rPr lang="en-US" dirty="0">
                <a:latin typeface="Arial" panose="020B0604020202020204" pitchFamily="34" charset="0"/>
                <a:cs typeface="MS PGothic" charset="0"/>
              </a:rPr>
              <a:t>  |  Confidential and Proprietary Information</a:t>
            </a:r>
          </a:p>
        </p:txBody>
      </p:sp>
    </p:spTree>
    <p:extLst>
      <p:ext uri="{BB962C8B-B14F-4D97-AF65-F5344CB8AC3E}">
        <p14:creationId xmlns:p14="http://schemas.microsoft.com/office/powerpoint/2010/main" val="34511453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457200"/>
            <a:ext cx="10058400" cy="533400"/>
          </a:xfrm>
        </p:spPr>
        <p:txBody>
          <a:bodyPr anchor="ctr"/>
          <a:lstStyle/>
          <a:p>
            <a:r>
              <a:rPr lang="en-US" dirty="0"/>
              <a:t>Click to edit Master title style</a:t>
            </a:r>
          </a:p>
        </p:txBody>
      </p:sp>
      <p:sp>
        <p:nvSpPr>
          <p:cNvPr id="3" name="Content Placeholder 2"/>
          <p:cNvSpPr>
            <a:spLocks noGrp="1"/>
          </p:cNvSpPr>
          <p:nvPr>
            <p:ph idx="1"/>
          </p:nvPr>
        </p:nvSpPr>
        <p:spPr/>
        <p:txBody>
          <a:bodyPr/>
          <a:lstStyle>
            <a:lvl1pPr>
              <a:defRPr>
                <a:solidFill>
                  <a:schemeClr val="tx2">
                    <a:lumMod val="65000"/>
                    <a:lumOff val="35000"/>
                  </a:schemeClr>
                </a:solidFill>
              </a:defRPr>
            </a:lvl1pPr>
            <a:lvl2pPr>
              <a:defRPr>
                <a:solidFill>
                  <a:schemeClr val="tx2">
                    <a:lumMod val="65000"/>
                    <a:lumOff val="35000"/>
                  </a:schemeClr>
                </a:solidFill>
              </a:defRPr>
            </a:lvl2pPr>
            <a:lvl3pPr>
              <a:defRPr>
                <a:solidFill>
                  <a:schemeClr val="tx2">
                    <a:lumMod val="65000"/>
                    <a:lumOff val="35000"/>
                  </a:schemeClr>
                </a:solidFill>
              </a:defRPr>
            </a:lvl3pPr>
            <a:lvl4pPr>
              <a:defRPr>
                <a:solidFill>
                  <a:schemeClr val="tx2">
                    <a:lumMod val="65000"/>
                    <a:lumOff val="35000"/>
                  </a:schemeClr>
                </a:solidFill>
              </a:defRPr>
            </a:lvl4pPr>
            <a:lvl5pPr>
              <a:defRPr>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ubtitle 2"/>
          <p:cNvSpPr>
            <a:spLocks noGrp="1"/>
          </p:cNvSpPr>
          <p:nvPr>
            <p:ph type="subTitle" idx="10"/>
          </p:nvPr>
        </p:nvSpPr>
        <p:spPr>
          <a:xfrm>
            <a:off x="508000" y="152400"/>
            <a:ext cx="3556000" cy="228600"/>
          </a:xfrm>
        </p:spPr>
        <p:txBody>
          <a:bodyPr lIns="0" tIns="0" rIns="0" bIns="0"/>
          <a:lstStyle>
            <a:lvl1pPr marL="0" indent="0" algn="l">
              <a:buNone/>
              <a:defRPr sz="1400">
                <a:solidFill>
                  <a:schemeClr val="bg1"/>
                </a:solidFill>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endParaRPr lang="en-US" dirty="0"/>
          </a:p>
        </p:txBody>
      </p:sp>
      <p:sp>
        <p:nvSpPr>
          <p:cNvPr id="6" name="Slide Number Placeholder 5"/>
          <p:cNvSpPr>
            <a:spLocks noGrp="1"/>
          </p:cNvSpPr>
          <p:nvPr>
            <p:ph type="sldNum" sz="quarter" idx="4"/>
          </p:nvPr>
        </p:nvSpPr>
        <p:spPr>
          <a:xfrm>
            <a:off x="8808016" y="6511061"/>
            <a:ext cx="2774384" cy="304412"/>
          </a:xfrm>
          <a:prstGeom prst="rect">
            <a:avLst/>
          </a:prstGeom>
        </p:spPr>
        <p:txBody>
          <a:bodyPr vert="horz" lIns="0" tIns="0" rIns="0" bIns="0" rtlCol="0" anchor="ctr"/>
          <a:lstStyle>
            <a:lvl1pPr algn="ctr">
              <a:defRPr sz="900">
                <a:solidFill>
                  <a:srgbClr val="808080"/>
                </a:solidFill>
                <a:latin typeface="Arial Narrow"/>
                <a:cs typeface="Arial Narrow"/>
              </a:defRPr>
            </a:lvl1pPr>
          </a:lstStyle>
          <a:p>
            <a:pPr algn="r"/>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47471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787095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771043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12523383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8431333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dirty="0"/>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5615094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190754594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1405548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3034119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34693726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93489295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dirty="0"/>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2/24/2023</a:t>
            </a:fld>
            <a:endParaRPr lang="en-US" dirty="0"/>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425160692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dirty="0"/>
              <a:t>05-24-2021</a:t>
            </a:r>
            <a:endParaRPr lang="en-US" dirty="0"/>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532519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dirty="0"/>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dirty="0"/>
              <a:t>05-24-2021</a:t>
            </a:r>
            <a:endParaRPr lang="en-US" dirty="0"/>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0013192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6068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8.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19.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19.png"/><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8.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theme" Target="../theme/theme4.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auto">
          <a:xfrm>
            <a:off x="4040" y="3"/>
            <a:ext cx="12187961" cy="167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5"/>
          <p:cNvSpPr>
            <a:spLocks noChangeArrowheads="1"/>
          </p:cNvSpPr>
          <p:nvPr/>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
        <p:nvSpPr>
          <p:cNvPr id="11268"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endParaRPr lang="en-US" dirty="0"/>
          </a:p>
        </p:txBody>
      </p:sp>
      <p:sp>
        <p:nvSpPr>
          <p:cNvPr id="11269" name="Rectangle 3"/>
          <p:cNvSpPr>
            <a:spLocks noGrp="1" noChangeArrowheads="1"/>
          </p:cNvSpPr>
          <p:nvPr>
            <p:ph type="body" idx="1"/>
          </p:nvPr>
        </p:nvSpPr>
        <p:spPr bwMode="auto">
          <a:xfrm>
            <a:off x="508000" y="1794501"/>
            <a:ext cx="11277600" cy="408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3"/>
          <p:cNvSpPr txBox="1">
            <a:spLocks noGrp="1"/>
          </p:cNvSpPr>
          <p:nvPr/>
        </p:nvSpPr>
        <p:spPr bwMode="auto">
          <a:xfrm>
            <a:off x="8566156" y="6432549"/>
            <a:ext cx="3219449"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57200">
              <a:defRPr sz="2400">
                <a:solidFill>
                  <a:schemeClr val="tx1"/>
                </a:solidFill>
                <a:latin typeface="Arial" charset="0"/>
                <a:ea typeface="ヒラギノ角ゴ Pro W3" charset="0"/>
                <a:cs typeface="ヒラギノ角ゴ Pro W3" charset="0"/>
              </a:defRPr>
            </a:lvl1pPr>
            <a:lvl2pPr marL="37931725" indent="-37474525" defTabSz="457200">
              <a:defRPr sz="2400">
                <a:solidFill>
                  <a:schemeClr val="tx1"/>
                </a:solidFill>
                <a:latin typeface="Arial" charset="0"/>
                <a:ea typeface="ヒラギノ角ゴ Pro W3" charset="0"/>
                <a:cs typeface="ヒラギノ角ゴ Pro W3" charset="0"/>
              </a:defRPr>
            </a:lvl2pPr>
            <a:lvl3pPr>
              <a:defRPr sz="2400">
                <a:solidFill>
                  <a:schemeClr val="tx1"/>
                </a:solidFill>
                <a:latin typeface="Arial" charset="0"/>
                <a:ea typeface="ヒラギノ角ゴ Pro W3" charset="0"/>
                <a:cs typeface="ヒラギノ角ゴ Pro W3" charset="0"/>
              </a:defRPr>
            </a:lvl3pPr>
            <a:lvl4pPr>
              <a:defRPr sz="2400">
                <a:solidFill>
                  <a:schemeClr val="tx1"/>
                </a:solidFill>
                <a:latin typeface="Arial" charset="0"/>
                <a:ea typeface="ヒラギノ角ゴ Pro W3" charset="0"/>
                <a:cs typeface="ヒラギノ角ゴ Pro W3" charset="0"/>
              </a:defRPr>
            </a:lvl4pPr>
            <a:lvl5pPr>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defRPr/>
            </a:pPr>
            <a:r>
              <a:rPr lang="en-US" sz="1067" dirty="0">
                <a:solidFill>
                  <a:schemeClr val="bg2"/>
                </a:solidFill>
                <a:cs typeface="MS PGothic" charset="0"/>
              </a:rPr>
              <a:t>Page </a:t>
            </a:r>
            <a:fld id="{95158037-59F0-9C4B-B231-1C776117AADA}" type="slidenum">
              <a:rPr lang="en-US" sz="1067" smtClean="0">
                <a:solidFill>
                  <a:schemeClr val="bg2"/>
                </a:solidFill>
              </a:rPr>
              <a:pPr algn="r">
                <a:defRPr/>
              </a:pPr>
              <a:t>‹#›</a:t>
            </a:fld>
            <a:r>
              <a:rPr lang="en-US" sz="1067" dirty="0">
                <a:solidFill>
                  <a:schemeClr val="bg2"/>
                </a:solidFill>
                <a:cs typeface="MS PGothic" charset="0"/>
              </a:rPr>
              <a:t> | Proprietary and Copyrighted Information</a:t>
            </a:r>
          </a:p>
        </p:txBody>
      </p:sp>
      <p:pic>
        <p:nvPicPr>
          <p:cNvPr id="9" name="Picture 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4258" y="6319900"/>
            <a:ext cx="1371277" cy="400373"/>
          </a:xfrm>
          <a:prstGeom prst="rect">
            <a:avLst/>
          </a:prstGeom>
        </p:spPr>
      </p:pic>
    </p:spTree>
    <p:extLst>
      <p:ext uri="{BB962C8B-B14F-4D97-AF65-F5344CB8AC3E}">
        <p14:creationId xmlns:p14="http://schemas.microsoft.com/office/powerpoint/2010/main" val="1406423425"/>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Lst>
  <p:txStyles>
    <p:titleStyle>
      <a:lvl1pPr algn="l" rtl="0" eaLnBrk="1" fontAlgn="base" hangingPunct="1">
        <a:spcBef>
          <a:spcPct val="0"/>
        </a:spcBef>
        <a:spcAft>
          <a:spcPct val="0"/>
        </a:spcAft>
        <a:defRPr sz="3200" b="1">
          <a:solidFill>
            <a:schemeClr val="bg1"/>
          </a:solidFill>
          <a:latin typeface="+mj-lt"/>
          <a:ea typeface="ＭＳ Ｐゴシック" charset="0"/>
          <a:cs typeface="ＭＳ Ｐゴシック" charset="0"/>
        </a:defRPr>
      </a:lvl1pPr>
      <a:lvl2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2pPr>
      <a:lvl3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3pPr>
      <a:lvl4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4pPr>
      <a:lvl5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5pPr>
      <a:lvl6pPr marL="609585"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6pPr>
      <a:lvl7pPr marL="1219170"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7pPr>
      <a:lvl8pPr marL="1828754"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8pPr>
      <a:lvl9pPr marL="2438339"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9pPr>
    </p:titleStyle>
    <p:bodyStyle>
      <a:lvl1pPr marL="457189" indent="-457189"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69" indent="-463284"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53" indent="-463284"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138" indent="-463284"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422" indent="-463284"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716" indent="-304792" algn="l" rtl="0" eaLnBrk="1" fontAlgn="base" hangingPunct="1">
        <a:spcBef>
          <a:spcPct val="20000"/>
        </a:spcBef>
        <a:spcAft>
          <a:spcPct val="0"/>
        </a:spcAft>
        <a:buChar char="»"/>
        <a:defRPr sz="2667">
          <a:solidFill>
            <a:schemeClr val="tx1"/>
          </a:solidFill>
          <a:latin typeface="+mn-lt"/>
          <a:ea typeface="+mn-ea"/>
          <a:cs typeface="+mn-cs"/>
        </a:defRPr>
      </a:lvl6pPr>
      <a:lvl7pPr marL="3962301" indent="-304792" algn="l" rtl="0" eaLnBrk="1" fontAlgn="base" hangingPunct="1">
        <a:spcBef>
          <a:spcPct val="20000"/>
        </a:spcBef>
        <a:spcAft>
          <a:spcPct val="0"/>
        </a:spcAft>
        <a:buChar char="»"/>
        <a:defRPr sz="2667">
          <a:solidFill>
            <a:schemeClr val="tx1"/>
          </a:solidFill>
          <a:latin typeface="+mn-lt"/>
          <a:ea typeface="+mn-ea"/>
          <a:cs typeface="+mn-cs"/>
        </a:defRPr>
      </a:lvl7pPr>
      <a:lvl8pPr marL="4571886" indent="-304792" algn="l" rtl="0" eaLnBrk="1" fontAlgn="base" hangingPunct="1">
        <a:spcBef>
          <a:spcPct val="20000"/>
        </a:spcBef>
        <a:spcAft>
          <a:spcPct val="0"/>
        </a:spcAft>
        <a:buChar char="»"/>
        <a:defRPr sz="2667">
          <a:solidFill>
            <a:schemeClr val="tx1"/>
          </a:solidFill>
          <a:latin typeface="+mn-lt"/>
          <a:ea typeface="+mn-ea"/>
          <a:cs typeface="+mn-cs"/>
        </a:defRPr>
      </a:lvl8pPr>
      <a:lvl9pPr marL="5181470" indent="-304792" algn="l" rtl="0" eaLnBrk="1" fontAlgn="base" hangingPunct="1">
        <a:spcBef>
          <a:spcPct val="20000"/>
        </a:spcBef>
        <a:spcAft>
          <a:spcPct val="0"/>
        </a:spcAft>
        <a:buChar char="»"/>
        <a:defRPr sz="2667">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auto">
          <a:xfrm>
            <a:off x="4040" y="3"/>
            <a:ext cx="12187961" cy="167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5"/>
          <p:cNvSpPr>
            <a:spLocks noChangeArrowheads="1"/>
          </p:cNvSpPr>
          <p:nvPr/>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
        <p:nvSpPr>
          <p:cNvPr id="11268"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endParaRPr lang="en-US" dirty="0"/>
          </a:p>
        </p:txBody>
      </p:sp>
      <p:sp>
        <p:nvSpPr>
          <p:cNvPr id="11269" name="Rectangle 3"/>
          <p:cNvSpPr>
            <a:spLocks noGrp="1" noChangeArrowheads="1"/>
          </p:cNvSpPr>
          <p:nvPr>
            <p:ph type="body" idx="1"/>
          </p:nvPr>
        </p:nvSpPr>
        <p:spPr bwMode="auto">
          <a:xfrm>
            <a:off x="508000" y="1794501"/>
            <a:ext cx="11277600" cy="408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3"/>
          <p:cNvSpPr txBox="1">
            <a:spLocks noGrp="1"/>
          </p:cNvSpPr>
          <p:nvPr/>
        </p:nvSpPr>
        <p:spPr bwMode="auto">
          <a:xfrm>
            <a:off x="8566156" y="6432549"/>
            <a:ext cx="3219449"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57200">
              <a:defRPr sz="2400">
                <a:solidFill>
                  <a:schemeClr val="tx1"/>
                </a:solidFill>
                <a:latin typeface="Arial" charset="0"/>
                <a:ea typeface="ヒラギノ角ゴ Pro W3" charset="0"/>
                <a:cs typeface="ヒラギノ角ゴ Pro W3" charset="0"/>
              </a:defRPr>
            </a:lvl1pPr>
            <a:lvl2pPr marL="37931725" indent="-37474525" defTabSz="457200">
              <a:defRPr sz="2400">
                <a:solidFill>
                  <a:schemeClr val="tx1"/>
                </a:solidFill>
                <a:latin typeface="Arial" charset="0"/>
                <a:ea typeface="ヒラギノ角ゴ Pro W3" charset="0"/>
                <a:cs typeface="ヒラギノ角ゴ Pro W3" charset="0"/>
              </a:defRPr>
            </a:lvl2pPr>
            <a:lvl3pPr>
              <a:defRPr sz="2400">
                <a:solidFill>
                  <a:schemeClr val="tx1"/>
                </a:solidFill>
                <a:latin typeface="Arial" charset="0"/>
                <a:ea typeface="ヒラギノ角ゴ Pro W3" charset="0"/>
                <a:cs typeface="ヒラギノ角ゴ Pro W3" charset="0"/>
              </a:defRPr>
            </a:lvl3pPr>
            <a:lvl4pPr>
              <a:defRPr sz="2400">
                <a:solidFill>
                  <a:schemeClr val="tx1"/>
                </a:solidFill>
                <a:latin typeface="Arial" charset="0"/>
                <a:ea typeface="ヒラギノ角ゴ Pro W3" charset="0"/>
                <a:cs typeface="ヒラギノ角ゴ Pro W3" charset="0"/>
              </a:defRPr>
            </a:lvl4pPr>
            <a:lvl5pPr>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defRPr/>
            </a:pPr>
            <a:r>
              <a:rPr lang="en-US" sz="1067" dirty="0">
                <a:solidFill>
                  <a:schemeClr val="bg2"/>
                </a:solidFill>
                <a:cs typeface="MS PGothic" charset="0"/>
              </a:rPr>
              <a:t>Page </a:t>
            </a:r>
            <a:fld id="{95158037-59F0-9C4B-B231-1C776117AADA}" type="slidenum">
              <a:rPr lang="en-US" sz="1067" smtClean="0">
                <a:solidFill>
                  <a:schemeClr val="bg2"/>
                </a:solidFill>
              </a:rPr>
              <a:pPr algn="r">
                <a:defRPr/>
              </a:pPr>
              <a:t>‹#›</a:t>
            </a:fld>
            <a:r>
              <a:rPr lang="en-US" sz="1067" dirty="0">
                <a:solidFill>
                  <a:schemeClr val="bg2"/>
                </a:solidFill>
                <a:cs typeface="MS PGothic" charset="0"/>
              </a:rPr>
              <a:t> | Proprietary and Copyrighted Information</a:t>
            </a:r>
          </a:p>
        </p:txBody>
      </p:sp>
      <p:pic>
        <p:nvPicPr>
          <p:cNvPr id="9" name="Picture 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14258" y="6319900"/>
            <a:ext cx="1371277" cy="400373"/>
          </a:xfrm>
          <a:prstGeom prst="rect">
            <a:avLst/>
          </a:prstGeom>
        </p:spPr>
      </p:pic>
    </p:spTree>
    <p:extLst>
      <p:ext uri="{BB962C8B-B14F-4D97-AF65-F5344CB8AC3E}">
        <p14:creationId xmlns:p14="http://schemas.microsoft.com/office/powerpoint/2010/main" val="2470859202"/>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 id="2147483941" r:id="rId12"/>
  </p:sldLayoutIdLst>
  <p:txStyles>
    <p:titleStyle>
      <a:lvl1pPr algn="l" rtl="0" eaLnBrk="1" fontAlgn="base" hangingPunct="1">
        <a:spcBef>
          <a:spcPct val="0"/>
        </a:spcBef>
        <a:spcAft>
          <a:spcPct val="0"/>
        </a:spcAft>
        <a:defRPr sz="3200" b="1">
          <a:solidFill>
            <a:schemeClr val="bg1"/>
          </a:solidFill>
          <a:latin typeface="+mj-lt"/>
          <a:ea typeface="ＭＳ Ｐゴシック" charset="0"/>
          <a:cs typeface="ＭＳ Ｐゴシック" charset="0"/>
        </a:defRPr>
      </a:lvl1pPr>
      <a:lvl2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2pPr>
      <a:lvl3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3pPr>
      <a:lvl4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4pPr>
      <a:lvl5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5pPr>
      <a:lvl6pPr marL="609585"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6pPr>
      <a:lvl7pPr marL="1219170"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7pPr>
      <a:lvl8pPr marL="1828754"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8pPr>
      <a:lvl9pPr marL="2438339"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9pPr>
    </p:titleStyle>
    <p:bodyStyle>
      <a:lvl1pPr marL="457189" indent="-457189"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69" indent="-463284"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53" indent="-463284"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138" indent="-463284"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422" indent="-463284"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716" indent="-304792" algn="l" rtl="0" eaLnBrk="1" fontAlgn="base" hangingPunct="1">
        <a:spcBef>
          <a:spcPct val="20000"/>
        </a:spcBef>
        <a:spcAft>
          <a:spcPct val="0"/>
        </a:spcAft>
        <a:buChar char="»"/>
        <a:defRPr sz="2667">
          <a:solidFill>
            <a:schemeClr val="tx1"/>
          </a:solidFill>
          <a:latin typeface="+mn-lt"/>
          <a:ea typeface="+mn-ea"/>
          <a:cs typeface="+mn-cs"/>
        </a:defRPr>
      </a:lvl6pPr>
      <a:lvl7pPr marL="3962301" indent="-304792" algn="l" rtl="0" eaLnBrk="1" fontAlgn="base" hangingPunct="1">
        <a:spcBef>
          <a:spcPct val="20000"/>
        </a:spcBef>
        <a:spcAft>
          <a:spcPct val="0"/>
        </a:spcAft>
        <a:buChar char="»"/>
        <a:defRPr sz="2667">
          <a:solidFill>
            <a:schemeClr val="tx1"/>
          </a:solidFill>
          <a:latin typeface="+mn-lt"/>
          <a:ea typeface="+mn-ea"/>
          <a:cs typeface="+mn-cs"/>
        </a:defRPr>
      </a:lvl7pPr>
      <a:lvl8pPr marL="4571886" indent="-304792" algn="l" rtl="0" eaLnBrk="1" fontAlgn="base" hangingPunct="1">
        <a:spcBef>
          <a:spcPct val="20000"/>
        </a:spcBef>
        <a:spcAft>
          <a:spcPct val="0"/>
        </a:spcAft>
        <a:buChar char="»"/>
        <a:defRPr sz="2667">
          <a:solidFill>
            <a:schemeClr val="tx1"/>
          </a:solidFill>
          <a:latin typeface="+mn-lt"/>
          <a:ea typeface="+mn-ea"/>
          <a:cs typeface="+mn-cs"/>
        </a:defRPr>
      </a:lvl8pPr>
      <a:lvl9pPr marL="5181470" indent="-304792" algn="l" rtl="0" eaLnBrk="1" fontAlgn="base" hangingPunct="1">
        <a:spcBef>
          <a:spcPct val="20000"/>
        </a:spcBef>
        <a:spcAft>
          <a:spcPct val="0"/>
        </a:spcAft>
        <a:buChar char="»"/>
        <a:defRPr sz="2667">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1029808038"/>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 id="2147483954" r:id="rId12"/>
    <p:sldLayoutId id="2147483955" r:id="rId13"/>
    <p:sldLayoutId id="2147483956"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1226573-39C0-0A7D-42E1-9C05C9C280B7}"/>
              </a:ext>
            </a:extLst>
          </p:cNvPr>
          <p:cNvSpPr>
            <a:spLocks noGrp="1"/>
          </p:cNvSpPr>
          <p:nvPr>
            <p:ph type="body" sz="quarter" idx="14"/>
          </p:nvPr>
        </p:nvSpPr>
        <p:spPr/>
        <p:txBody>
          <a:bodyPr/>
          <a:lstStyle/>
          <a:p>
            <a:r>
              <a:rPr lang="en-US" dirty="0">
                <a:latin typeface="+mj-lt"/>
              </a:rPr>
              <a:t>Laurie Endsley, Task Force Chair</a:t>
            </a:r>
          </a:p>
          <a:p>
            <a:r>
              <a:rPr lang="en-US" dirty="0">
                <a:latin typeface="+mj-lt"/>
              </a:rPr>
              <a:t>Kam Leung, IESBA Principal</a:t>
            </a:r>
          </a:p>
        </p:txBody>
      </p:sp>
      <p:sp>
        <p:nvSpPr>
          <p:cNvPr id="3" name="Text Placeholder 2">
            <a:extLst>
              <a:ext uri="{FF2B5EF4-FFF2-40B4-BE49-F238E27FC236}">
                <a16:creationId xmlns:a16="http://schemas.microsoft.com/office/drawing/2014/main" id="{9978E2E0-65B2-EE08-9435-49C73051FBAC}"/>
              </a:ext>
            </a:extLst>
          </p:cNvPr>
          <p:cNvSpPr>
            <a:spLocks noGrp="1"/>
          </p:cNvSpPr>
          <p:nvPr>
            <p:ph type="body" sz="quarter" idx="11"/>
          </p:nvPr>
        </p:nvSpPr>
        <p:spPr/>
        <p:txBody>
          <a:bodyPr/>
          <a:lstStyle/>
          <a:p>
            <a:r>
              <a:rPr lang="en-US" dirty="0">
                <a:latin typeface="+mj-lt"/>
              </a:rPr>
              <a:t>March 2023 IESBA CAG Meeting</a:t>
            </a:r>
          </a:p>
        </p:txBody>
      </p:sp>
      <p:sp>
        <p:nvSpPr>
          <p:cNvPr id="4" name="Text Placeholder 3">
            <a:extLst>
              <a:ext uri="{FF2B5EF4-FFF2-40B4-BE49-F238E27FC236}">
                <a16:creationId xmlns:a16="http://schemas.microsoft.com/office/drawing/2014/main" id="{617B2993-6924-4901-2C30-570E6EDD9800}"/>
              </a:ext>
            </a:extLst>
          </p:cNvPr>
          <p:cNvSpPr>
            <a:spLocks noGrp="1"/>
          </p:cNvSpPr>
          <p:nvPr>
            <p:ph type="body" sz="quarter" idx="12"/>
          </p:nvPr>
        </p:nvSpPr>
        <p:spPr/>
        <p:txBody>
          <a:bodyPr/>
          <a:lstStyle/>
          <a:p>
            <a:r>
              <a:rPr lang="en-US" dirty="0">
                <a:latin typeface="+mj-lt"/>
              </a:rPr>
              <a:t>Use of Experts</a:t>
            </a:r>
          </a:p>
        </p:txBody>
      </p:sp>
    </p:spTree>
    <p:extLst>
      <p:ext uri="{BB962C8B-B14F-4D97-AF65-F5344CB8AC3E}">
        <p14:creationId xmlns:p14="http://schemas.microsoft.com/office/powerpoint/2010/main" val="37762177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6" name="Title 1">
            <a:extLst>
              <a:ext uri="{FF2B5EF4-FFF2-40B4-BE49-F238E27FC236}">
                <a16:creationId xmlns:a16="http://schemas.microsoft.com/office/drawing/2014/main" id="{9C478FC9-7A17-6FF1-F21D-15DDC1ADFE34}"/>
              </a:ext>
            </a:extLst>
          </p:cNvPr>
          <p:cNvSpPr>
            <a:spLocks noGrp="1"/>
          </p:cNvSpPr>
          <p:nvPr>
            <p:ph type="title"/>
          </p:nvPr>
        </p:nvSpPr>
        <p:spPr>
          <a:xfrm>
            <a:off x="468350" y="27377"/>
            <a:ext cx="10381873" cy="1068518"/>
          </a:xfrm>
        </p:spPr>
        <p:txBody>
          <a:bodyPr>
            <a:normAutofit/>
          </a:bodyPr>
          <a:lstStyle/>
          <a:p>
            <a:r>
              <a:rPr lang="en-US" sz="3600" dirty="0">
                <a:latin typeface="+mj-lt"/>
              </a:rPr>
              <a:t>Task Force Considerations</a:t>
            </a:r>
          </a:p>
        </p:txBody>
      </p:sp>
      <p:sp>
        <p:nvSpPr>
          <p:cNvPr id="8" name="Rectangle: Rounded Corners 7">
            <a:extLst>
              <a:ext uri="{FF2B5EF4-FFF2-40B4-BE49-F238E27FC236}">
                <a16:creationId xmlns:a16="http://schemas.microsoft.com/office/drawing/2014/main" id="{0C6783B9-98BF-341F-2EF1-D2A79724D214}"/>
              </a:ext>
            </a:extLst>
          </p:cNvPr>
          <p:cNvSpPr/>
          <p:nvPr/>
        </p:nvSpPr>
        <p:spPr>
          <a:xfrm>
            <a:off x="567737" y="1202635"/>
            <a:ext cx="11259827" cy="71993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9" name="Content Placeholder 2">
            <a:extLst>
              <a:ext uri="{FF2B5EF4-FFF2-40B4-BE49-F238E27FC236}">
                <a16:creationId xmlns:a16="http://schemas.microsoft.com/office/drawing/2014/main" id="{75C6CC9E-265A-7067-8ACD-4104899FD336}"/>
              </a:ext>
            </a:extLst>
          </p:cNvPr>
          <p:cNvSpPr txBox="1">
            <a:spLocks/>
          </p:cNvSpPr>
          <p:nvPr/>
        </p:nvSpPr>
        <p:spPr>
          <a:xfrm>
            <a:off x="567738" y="1288663"/>
            <a:ext cx="11259826" cy="5541960"/>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2000"/>
              </a:lnSpc>
              <a:spcBef>
                <a:spcPts val="600"/>
              </a:spcBef>
              <a:spcAft>
                <a:spcPts val="60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E65722"/>
                </a:solidFill>
                <a:effectLst/>
                <a:uLnTx/>
                <a:uFillTx/>
                <a:latin typeface="Arial" panose="020B0604020202020204"/>
                <a:ea typeface="MS Mincho" panose="02020609040205080304" pitchFamily="49" charset="-128"/>
                <a:cs typeface="Times New Roman" panose="02020603050405020304" pitchFamily="18" charset="0"/>
              </a:rPr>
              <a:t>Should independence guardrails be extended to external experts to protect the key attributes needed from them? </a:t>
            </a:r>
          </a:p>
          <a:p>
            <a:pPr marL="347345" marR="0" lvl="0" indent="-347345" algn="l" defTabSz="914400" rtl="0" eaLnBrk="1" fontAlgn="auto" latinLnBrk="0" hangingPunct="1">
              <a:lnSpc>
                <a:spcPts val="2000"/>
              </a:lnSpc>
              <a:spcBef>
                <a:spcPts val="60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chemeClr val="tx1"/>
                </a:solidFill>
                <a:effectLst/>
                <a:uLnTx/>
                <a:uFillTx/>
                <a:latin typeface="Arial" panose="020B0604020202020204"/>
                <a:ea typeface="MS Mincho" panose="02020609040205080304" pitchFamily="49" charset="-128"/>
                <a:cs typeface="Times New Roman" panose="02020603050405020304" pitchFamily="18" charset="0"/>
              </a:rPr>
              <a:t>Key attribute needed from external experts is objectivity. </a:t>
            </a:r>
          </a:p>
          <a:p>
            <a:pPr marL="804545" marR="0" lvl="1" indent="-347345" algn="l" defTabSz="914400" rtl="0" eaLnBrk="1" fontAlgn="auto" latinLnBrk="0" hangingPunct="1">
              <a:lnSpc>
                <a:spcPts val="2000"/>
              </a:lnSpc>
              <a:spcBef>
                <a:spcPts val="600"/>
              </a:spcBef>
              <a:spcAft>
                <a:spcPts val="600"/>
              </a:spcAft>
              <a:buClr>
                <a:srgbClr val="4A4A4A"/>
              </a:buClr>
              <a:buSzTx/>
              <a:buFont typeface="System Font Regular"/>
              <a:buChar char="–"/>
              <a:tabLst/>
              <a:defRPr/>
            </a:pPr>
            <a:r>
              <a:rPr kumimoji="0" lang="en-US" sz="1600" b="0" i="0" u="none" strike="noStrike" kern="1200" cap="none" spc="0" normalizeH="0" baseline="0" noProof="0" dirty="0">
                <a:ln>
                  <a:noFill/>
                </a:ln>
                <a:solidFill>
                  <a:schemeClr val="tx1"/>
                </a:solidFill>
                <a:effectLst/>
                <a:uLnTx/>
                <a:uFillTx/>
                <a:latin typeface="Arial" panose="020B0604020202020204"/>
                <a:ea typeface="MS Mincho" panose="02020609040205080304" pitchFamily="49" charset="-128"/>
                <a:cs typeface="Times New Roman" panose="02020603050405020304" pitchFamily="18" charset="0"/>
              </a:rPr>
              <a:t>ISA 620 requires a PA to evaluate an external expert’s objectivity; but does not address other assurance engagements.</a:t>
            </a:r>
          </a:p>
          <a:p>
            <a:pPr marL="804545" marR="0" lvl="1" indent="-347345" algn="l" defTabSz="914400" rtl="0" eaLnBrk="1" fontAlgn="auto" latinLnBrk="0" hangingPunct="1">
              <a:lnSpc>
                <a:spcPts val="2000"/>
              </a:lnSpc>
              <a:spcBef>
                <a:spcPts val="600"/>
              </a:spcBef>
              <a:spcAft>
                <a:spcPts val="600"/>
              </a:spcAft>
              <a:buClr>
                <a:srgbClr val="4A4A4A"/>
              </a:buClr>
              <a:buSzTx/>
              <a:buFont typeface="System Font Regular"/>
              <a:buChar char="–"/>
              <a:tabLst/>
              <a:defRPr/>
            </a:pPr>
            <a:r>
              <a:rPr kumimoji="0" lang="en-US" sz="1600" b="0" i="0" u="none" strike="noStrike" kern="1200" cap="none" spc="0" normalizeH="0" baseline="0" noProof="0" dirty="0">
                <a:ln>
                  <a:noFill/>
                </a:ln>
                <a:solidFill>
                  <a:schemeClr val="tx1"/>
                </a:solidFill>
                <a:effectLst/>
                <a:uLnTx/>
                <a:uFillTx/>
                <a:latin typeface="Arial" panose="020B0604020202020204"/>
                <a:ea typeface="MS Mincho" panose="02020609040205080304" pitchFamily="49" charset="-128"/>
                <a:cs typeface="Times New Roman" panose="02020603050405020304" pitchFamily="18" charset="0"/>
              </a:rPr>
              <a:t>Competence of external experts to be addressed with enhanced ethical framework. </a:t>
            </a:r>
          </a:p>
          <a:p>
            <a:pPr marL="347345" marR="0" lvl="0" indent="-347345" algn="l" defTabSz="914400" rtl="0" eaLnBrk="1" fontAlgn="auto" latinLnBrk="0" hangingPunct="1">
              <a:lnSpc>
                <a:spcPts val="2000"/>
              </a:lnSpc>
              <a:spcBef>
                <a:spcPts val="60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chemeClr val="tx1"/>
                </a:solidFill>
                <a:effectLst/>
                <a:uLnTx/>
                <a:uFillTx/>
                <a:latin typeface="Arial" panose="020B0604020202020204"/>
                <a:ea typeface="MS Mincho" panose="02020609040205080304" pitchFamily="49" charset="-128"/>
                <a:cs typeface="Times New Roman" panose="02020603050405020304" pitchFamily="18" charset="0"/>
              </a:rPr>
              <a:t>PAs performing audit and other assurance engagements must be independent. </a:t>
            </a:r>
          </a:p>
          <a:p>
            <a:pPr marL="804545" marR="0" lvl="1" indent="-347345" algn="l" defTabSz="914400" rtl="0" eaLnBrk="1" fontAlgn="auto" latinLnBrk="0" hangingPunct="1">
              <a:lnSpc>
                <a:spcPts val="2000"/>
              </a:lnSpc>
              <a:spcBef>
                <a:spcPts val="600"/>
              </a:spcBef>
              <a:spcAft>
                <a:spcPts val="600"/>
              </a:spcAft>
              <a:buClr>
                <a:srgbClr val="4A4A4A"/>
              </a:buClr>
              <a:buSzTx/>
              <a:buFont typeface="System Font Regular"/>
              <a:buChar char="–"/>
              <a:tabLst/>
              <a:defRPr/>
            </a:pPr>
            <a:r>
              <a:rPr kumimoji="0" lang="en-US" sz="1600" b="0" i="0" u="none" strike="noStrike" kern="1200" cap="none" spc="0" normalizeH="0" baseline="0" noProof="0" dirty="0">
                <a:ln>
                  <a:noFill/>
                </a:ln>
                <a:solidFill>
                  <a:schemeClr val="tx1"/>
                </a:solidFill>
                <a:effectLst/>
                <a:uLnTx/>
                <a:uFillTx/>
                <a:latin typeface="Arial" panose="020B0604020202020204"/>
                <a:ea typeface="MS Mincho" panose="02020609040205080304" pitchFamily="49" charset="-128"/>
                <a:cs typeface="Times New Roman" panose="02020603050405020304" pitchFamily="18" charset="0"/>
              </a:rPr>
              <a:t>Public interest question re whether independence should be extended to external experts when they are used in audit and other assurance engagements.</a:t>
            </a:r>
          </a:p>
          <a:p>
            <a:pPr marL="347345" marR="0" lvl="0" indent="-347345" algn="l" defTabSz="914400" rtl="0" eaLnBrk="1" fontAlgn="auto" latinLnBrk="0" hangingPunct="1">
              <a:lnSpc>
                <a:spcPts val="2000"/>
              </a:lnSpc>
              <a:spcBef>
                <a:spcPts val="60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chemeClr val="tx1"/>
                </a:solidFill>
                <a:effectLst/>
                <a:uLnTx/>
                <a:uFillTx/>
                <a:latin typeface="Arial" panose="020B0604020202020204"/>
                <a:ea typeface="MS Mincho" panose="02020609040205080304" pitchFamily="49" charset="-128"/>
                <a:cs typeface="Times New Roman" panose="02020603050405020304" pitchFamily="18" charset="0"/>
              </a:rPr>
              <a:t>Extending independence guardrails to cover use of external experts strengthens and safeguards the key attribute of objectivity needed from external experts:</a:t>
            </a:r>
          </a:p>
          <a:p>
            <a:pPr marL="804545" marR="0" lvl="1" indent="-347345" algn="l" defTabSz="914400" rtl="0" eaLnBrk="1" fontAlgn="auto" latinLnBrk="0" hangingPunct="1">
              <a:lnSpc>
                <a:spcPts val="2000"/>
              </a:lnSpc>
              <a:spcBef>
                <a:spcPts val="600"/>
              </a:spcBef>
              <a:spcAft>
                <a:spcPts val="600"/>
              </a:spcAft>
              <a:buClr>
                <a:srgbClr val="4A4A4A"/>
              </a:buClr>
              <a:buSzTx/>
              <a:buFont typeface="System Font Regular"/>
              <a:buChar char="–"/>
              <a:tabLst/>
              <a:defRPr/>
            </a:pPr>
            <a:r>
              <a:rPr kumimoji="0" lang="en-US" sz="1600" b="0" i="0" u="none" strike="noStrike" kern="1200" cap="none" spc="0" normalizeH="0" baseline="0" noProof="0" dirty="0">
                <a:ln>
                  <a:noFill/>
                </a:ln>
                <a:solidFill>
                  <a:schemeClr val="tx1"/>
                </a:solidFill>
                <a:effectLst/>
                <a:uLnTx/>
                <a:uFillTx/>
                <a:latin typeface="Arial" panose="020B0604020202020204"/>
                <a:ea typeface="MS Mincho" panose="02020609040205080304" pitchFamily="49" charset="-128"/>
                <a:cs typeface="Times New Roman" panose="02020603050405020304" pitchFamily="18" charset="0"/>
              </a:rPr>
              <a:t>PA to evaluate and determine if the external expert is independent of the firm’s client. </a:t>
            </a:r>
          </a:p>
          <a:p>
            <a:pPr marL="804545" marR="0" lvl="1" indent="-347345" algn="l" defTabSz="914400" rtl="0" eaLnBrk="1" fontAlgn="auto" latinLnBrk="0" hangingPunct="1">
              <a:lnSpc>
                <a:spcPts val="2000"/>
              </a:lnSpc>
              <a:spcBef>
                <a:spcPts val="600"/>
              </a:spcBef>
              <a:spcAft>
                <a:spcPts val="600"/>
              </a:spcAft>
              <a:buClr>
                <a:srgbClr val="4A4A4A"/>
              </a:buClr>
              <a:buSzTx/>
              <a:buFont typeface="System Font Regular"/>
              <a:buChar char="–"/>
              <a:tabLst/>
              <a:defRPr/>
            </a:pPr>
            <a:r>
              <a:rPr kumimoji="0" lang="en-US" sz="1600" b="0" i="0" u="none" strike="noStrike" kern="1200" cap="none" spc="0" normalizeH="0" baseline="0" noProof="0" dirty="0">
                <a:ln>
                  <a:noFill/>
                </a:ln>
                <a:solidFill>
                  <a:schemeClr val="tx1"/>
                </a:solidFill>
                <a:effectLst/>
                <a:uLnTx/>
                <a:uFillTx/>
                <a:latin typeface="Arial" panose="020B0604020202020204"/>
                <a:ea typeface="MS Mincho" panose="02020609040205080304" pitchFamily="49" charset="-128"/>
                <a:cs typeface="Times New Roman" panose="02020603050405020304" pitchFamily="18" charset="0"/>
              </a:rPr>
              <a:t>If the external expert is determined to be not independent, the external expert’s work cannot be used. </a:t>
            </a:r>
          </a:p>
          <a:p>
            <a:pPr marL="804545" marR="0" lvl="1" indent="-347345" algn="l" defTabSz="914400" rtl="0" eaLnBrk="1" fontAlgn="auto" latinLnBrk="0" hangingPunct="1">
              <a:lnSpc>
                <a:spcPts val="2000"/>
              </a:lnSpc>
              <a:spcBef>
                <a:spcPts val="600"/>
              </a:spcBef>
              <a:spcAft>
                <a:spcPts val="600"/>
              </a:spcAft>
              <a:buClr>
                <a:srgbClr val="4A4A4A"/>
              </a:buClr>
              <a:buSzTx/>
              <a:buFont typeface="System Font Regular"/>
              <a:buChar char="–"/>
              <a:tabLst/>
              <a:defRPr/>
            </a:pPr>
            <a:r>
              <a:rPr kumimoji="0" lang="en-US" sz="1600" b="0" i="0" u="none" strike="noStrike" kern="1200" cap="none" spc="0" normalizeH="0" baseline="0" noProof="0" dirty="0">
                <a:ln>
                  <a:noFill/>
                </a:ln>
                <a:solidFill>
                  <a:schemeClr val="tx1"/>
                </a:solidFill>
                <a:effectLst/>
                <a:uLnTx/>
                <a:uFillTx/>
                <a:latin typeface="Arial" panose="020B0604020202020204"/>
                <a:ea typeface="MS Mincho" panose="02020609040205080304" pitchFamily="49" charset="-128"/>
                <a:cs typeface="Times New Roman" panose="02020603050405020304" pitchFamily="18" charset="0"/>
              </a:rPr>
              <a:t>No impact on the independence of PA or its firm. </a:t>
            </a:r>
          </a:p>
        </p:txBody>
      </p:sp>
    </p:spTree>
    <p:extLst>
      <p:ext uri="{BB962C8B-B14F-4D97-AF65-F5344CB8AC3E}">
        <p14:creationId xmlns:p14="http://schemas.microsoft.com/office/powerpoint/2010/main" val="16834497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6" name="Title 1">
            <a:extLst>
              <a:ext uri="{FF2B5EF4-FFF2-40B4-BE49-F238E27FC236}">
                <a16:creationId xmlns:a16="http://schemas.microsoft.com/office/drawing/2014/main" id="{9C478FC9-7A17-6FF1-F21D-15DDC1ADFE34}"/>
              </a:ext>
            </a:extLst>
          </p:cNvPr>
          <p:cNvSpPr>
            <a:spLocks noGrp="1"/>
          </p:cNvSpPr>
          <p:nvPr>
            <p:ph type="title"/>
          </p:nvPr>
        </p:nvSpPr>
        <p:spPr>
          <a:xfrm>
            <a:off x="468350" y="27377"/>
            <a:ext cx="10381873" cy="1068518"/>
          </a:xfrm>
        </p:spPr>
        <p:txBody>
          <a:bodyPr>
            <a:normAutofit fontScale="90000"/>
          </a:bodyPr>
          <a:lstStyle/>
          <a:p>
            <a:r>
              <a:rPr lang="en-US" sz="3600" dirty="0">
                <a:latin typeface="+mj-lt"/>
              </a:rPr>
              <a:t>Should Independence Guardrails be Extended to External Experts?</a:t>
            </a:r>
          </a:p>
        </p:txBody>
      </p:sp>
      <p:graphicFrame>
        <p:nvGraphicFramePr>
          <p:cNvPr id="8" name="Table 8">
            <a:extLst>
              <a:ext uri="{FF2B5EF4-FFF2-40B4-BE49-F238E27FC236}">
                <a16:creationId xmlns:a16="http://schemas.microsoft.com/office/drawing/2014/main" id="{58AC29F8-EC60-4945-314A-B3B76DC83977}"/>
              </a:ext>
            </a:extLst>
          </p:cNvPr>
          <p:cNvGraphicFramePr>
            <a:graphicFrameLocks noGrp="1"/>
          </p:cNvGraphicFramePr>
          <p:nvPr>
            <p:extLst>
              <p:ext uri="{D42A27DB-BD31-4B8C-83A1-F6EECF244321}">
                <p14:modId xmlns:p14="http://schemas.microsoft.com/office/powerpoint/2010/main" val="1157626437"/>
              </p:ext>
            </p:extLst>
          </p:nvPr>
        </p:nvGraphicFramePr>
        <p:xfrm>
          <a:off x="562428" y="1188677"/>
          <a:ext cx="10638972" cy="5215226"/>
        </p:xfrm>
        <a:graphic>
          <a:graphicData uri="http://schemas.openxmlformats.org/drawingml/2006/table">
            <a:tbl>
              <a:tblPr firstRow="1" bandRow="1">
                <a:tableStyleId>{F5AB1C69-6EDB-4FF4-983F-18BD219EF322}</a:tableStyleId>
              </a:tblPr>
              <a:tblGrid>
                <a:gridCol w="5319486">
                  <a:extLst>
                    <a:ext uri="{9D8B030D-6E8A-4147-A177-3AD203B41FA5}">
                      <a16:colId xmlns:a16="http://schemas.microsoft.com/office/drawing/2014/main" val="481903301"/>
                    </a:ext>
                  </a:extLst>
                </a:gridCol>
                <a:gridCol w="5319486">
                  <a:extLst>
                    <a:ext uri="{9D8B030D-6E8A-4147-A177-3AD203B41FA5}">
                      <a16:colId xmlns:a16="http://schemas.microsoft.com/office/drawing/2014/main" val="527315491"/>
                    </a:ext>
                  </a:extLst>
                </a:gridCol>
              </a:tblGrid>
              <a:tr h="673706">
                <a:tc>
                  <a:txBody>
                    <a:bodyPr/>
                    <a:lstStyle/>
                    <a:p>
                      <a:pPr algn="ctr"/>
                      <a:r>
                        <a:rPr lang="en-US" sz="2400" dirty="0">
                          <a:latin typeface="+mj-lt"/>
                        </a:rPr>
                        <a:t>Pros</a:t>
                      </a:r>
                    </a:p>
                  </a:txBody>
                  <a:tcPr anchor="ctr"/>
                </a:tc>
                <a:tc>
                  <a:txBody>
                    <a:bodyPr/>
                    <a:lstStyle/>
                    <a:p>
                      <a:pPr algn="ctr"/>
                      <a:r>
                        <a:rPr lang="en-US" sz="2400" dirty="0">
                          <a:latin typeface="+mj-lt"/>
                        </a:rPr>
                        <a:t>Cons</a:t>
                      </a:r>
                    </a:p>
                  </a:txBody>
                  <a:tcPr anchor="ctr"/>
                </a:tc>
                <a:extLst>
                  <a:ext uri="{0D108BD9-81ED-4DB2-BD59-A6C34878D82A}">
                    <a16:rowId xmlns:a16="http://schemas.microsoft.com/office/drawing/2014/main" val="1709200712"/>
                  </a:ext>
                </a:extLst>
              </a:tr>
              <a:tr h="2491771">
                <a:tc>
                  <a:txBody>
                    <a:bodyPr/>
                    <a:lstStyle/>
                    <a:p>
                      <a:pPr marL="285750" indent="-285750">
                        <a:spcAft>
                          <a:spcPts val="1200"/>
                        </a:spcAft>
                        <a:buFont typeface="Arial" panose="020B0604020202020204" pitchFamily="34" charset="0"/>
                        <a:buChar char="•"/>
                      </a:pPr>
                      <a:r>
                        <a:rPr lang="en-US" sz="1800" dirty="0">
                          <a:solidFill>
                            <a:schemeClr val="tx1"/>
                          </a:solidFill>
                          <a:latin typeface="+mj-lt"/>
                        </a:rPr>
                        <a:t>Recent environment seeing an increased reliance on wide range of different experts providing inputs into the opinion/report.</a:t>
                      </a:r>
                    </a:p>
                    <a:p>
                      <a:pPr marL="285750" indent="-285750">
                        <a:spcAft>
                          <a:spcPts val="1200"/>
                        </a:spcAft>
                        <a:buFont typeface="Arial" panose="020B0604020202020204" pitchFamily="34" charset="0"/>
                        <a:buChar char="•"/>
                      </a:pPr>
                      <a:r>
                        <a:rPr lang="en-US" sz="1800" dirty="0">
                          <a:solidFill>
                            <a:schemeClr val="tx1"/>
                          </a:solidFill>
                          <a:latin typeface="+mj-lt"/>
                        </a:rPr>
                        <a:t>Stakeholders have heightened expectation of the objectivity of external experts.</a:t>
                      </a:r>
                    </a:p>
                    <a:p>
                      <a:pPr marL="285750" indent="-285750">
                        <a:spcAft>
                          <a:spcPts val="1200"/>
                        </a:spcAft>
                        <a:buFont typeface="Arial" panose="020B0604020202020204" pitchFamily="34" charset="0"/>
                        <a:buChar char="•"/>
                      </a:pPr>
                      <a:r>
                        <a:rPr lang="en-US" sz="1800" dirty="0">
                          <a:solidFill>
                            <a:schemeClr val="tx1"/>
                          </a:solidFill>
                          <a:latin typeface="+mj-lt"/>
                        </a:rPr>
                        <a:t>Public interest arising from the reliance on the work of external experts. </a:t>
                      </a:r>
                    </a:p>
                    <a:p>
                      <a:pPr marL="285750" indent="-285750">
                        <a:spcAft>
                          <a:spcPts val="1200"/>
                        </a:spcAft>
                        <a:buFont typeface="Arial" panose="020B0604020202020204" pitchFamily="34" charset="0"/>
                        <a:buChar char="•"/>
                      </a:pPr>
                      <a:r>
                        <a:rPr lang="en-US" sz="1800" dirty="0">
                          <a:solidFill>
                            <a:schemeClr val="tx1"/>
                          </a:solidFill>
                          <a:latin typeface="+mj-lt"/>
                        </a:rPr>
                        <a:t>Individuals (other than external experts) with direct influence on the outcome of the audit are scoped in for independence under the audit team definition, even if they are external to the firm.</a:t>
                      </a:r>
                    </a:p>
                  </a:txBody>
                  <a:tcPr/>
                </a:tc>
                <a:tc>
                  <a:txBody>
                    <a:bodyPr/>
                    <a:lstStyle/>
                    <a:p>
                      <a:pPr marL="285750" indent="-285750">
                        <a:spcAft>
                          <a:spcPts val="1200"/>
                        </a:spcAft>
                        <a:buFont typeface="Arial" panose="020B0604020202020204" pitchFamily="34" charset="0"/>
                        <a:buChar char="•"/>
                      </a:pPr>
                      <a:r>
                        <a:rPr lang="en-US" sz="1800" dirty="0">
                          <a:solidFill>
                            <a:schemeClr val="tx1"/>
                          </a:solidFill>
                          <a:latin typeface="+mj-lt"/>
                        </a:rPr>
                        <a:t>Do not have the quality systems and processes and controls in place which a PA (or their firm or network firm) needs to implement.</a:t>
                      </a:r>
                    </a:p>
                    <a:p>
                      <a:pPr marL="285750" indent="-285750">
                        <a:spcAft>
                          <a:spcPts val="1200"/>
                        </a:spcAft>
                        <a:buFont typeface="Arial" panose="020B0604020202020204" pitchFamily="34" charset="0"/>
                        <a:buChar char="•"/>
                      </a:pPr>
                      <a:r>
                        <a:rPr lang="en-US" sz="1800" dirty="0">
                          <a:solidFill>
                            <a:schemeClr val="tx1"/>
                          </a:solidFill>
                          <a:latin typeface="+mj-lt"/>
                        </a:rPr>
                        <a:t>Not under direction and supervision of the engagement partner.</a:t>
                      </a:r>
                    </a:p>
                    <a:p>
                      <a:pPr marL="285750" indent="-285750">
                        <a:spcAft>
                          <a:spcPts val="1200"/>
                        </a:spcAft>
                        <a:buFont typeface="Arial" panose="020B0604020202020204" pitchFamily="34" charset="0"/>
                        <a:buChar char="•"/>
                      </a:pPr>
                      <a:r>
                        <a:rPr lang="en-US" sz="1800" dirty="0">
                          <a:solidFill>
                            <a:schemeClr val="tx1"/>
                          </a:solidFill>
                          <a:latin typeface="+mj-lt"/>
                        </a:rPr>
                        <a:t>Independence (linked to objectivity which is already required under ISA 620) might be an overly rigorous set of requirements to apply to external experts.</a:t>
                      </a:r>
                    </a:p>
                    <a:p>
                      <a:pPr marL="285750" indent="-285750">
                        <a:spcAft>
                          <a:spcPts val="1200"/>
                        </a:spcAft>
                        <a:buFont typeface="Arial" panose="020B0604020202020204" pitchFamily="34" charset="0"/>
                        <a:buChar char="•"/>
                      </a:pPr>
                      <a:r>
                        <a:rPr lang="en-US" sz="1800" dirty="0">
                          <a:solidFill>
                            <a:schemeClr val="tx1"/>
                          </a:solidFill>
                          <a:latin typeface="+mj-lt"/>
                        </a:rPr>
                        <a:t>May limit pool of available experts (give rise to practicality issues).</a:t>
                      </a:r>
                    </a:p>
                    <a:p>
                      <a:pPr marL="285750" indent="-285750">
                        <a:spcAft>
                          <a:spcPts val="1200"/>
                        </a:spcAft>
                        <a:buFont typeface="Arial" panose="020B0604020202020204" pitchFamily="34" charset="0"/>
                        <a:buChar char="•"/>
                      </a:pPr>
                      <a:r>
                        <a:rPr lang="en-US" sz="1800" dirty="0">
                          <a:solidFill>
                            <a:schemeClr val="tx1"/>
                          </a:solidFill>
                          <a:latin typeface="+mj-lt"/>
                        </a:rPr>
                        <a:t>Cost and complexity of imposing independence requirements on the external expert and monitoring compliance.</a:t>
                      </a:r>
                    </a:p>
                  </a:txBody>
                  <a:tcPr/>
                </a:tc>
                <a:extLst>
                  <a:ext uri="{0D108BD9-81ED-4DB2-BD59-A6C34878D82A}">
                    <a16:rowId xmlns:a16="http://schemas.microsoft.com/office/drawing/2014/main" val="3383157187"/>
                  </a:ext>
                </a:extLst>
              </a:tr>
            </a:tbl>
          </a:graphicData>
        </a:graphic>
      </p:graphicFrame>
      <p:sp>
        <p:nvSpPr>
          <p:cNvPr id="2" name="Oval 1">
            <a:extLst>
              <a:ext uri="{FF2B5EF4-FFF2-40B4-BE49-F238E27FC236}">
                <a16:creationId xmlns:a16="http://schemas.microsoft.com/office/drawing/2014/main" id="{9E99AA10-1B30-CFC4-7902-8B5C185D881A}"/>
              </a:ext>
            </a:extLst>
          </p:cNvPr>
          <p:cNvSpPr/>
          <p:nvPr/>
        </p:nvSpPr>
        <p:spPr>
          <a:xfrm>
            <a:off x="1616761" y="5608351"/>
            <a:ext cx="3332932" cy="1068518"/>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870C24"/>
                </a:solidFill>
                <a:effectLst/>
                <a:uLnTx/>
                <a:uFillTx/>
                <a:latin typeface="Arial" panose="020B0604020202020204"/>
                <a:ea typeface="+mn-ea"/>
                <a:cs typeface="+mn-cs"/>
              </a:rPr>
              <a:t>TF preliminary view</a:t>
            </a:r>
            <a:r>
              <a:rPr kumimoji="0" lang="en-US" sz="1500" b="0" i="0" u="none" strike="noStrike" kern="1200" cap="none" spc="0" normalizeH="0" baseline="0" noProof="0" dirty="0">
                <a:ln>
                  <a:noFill/>
                </a:ln>
                <a:solidFill>
                  <a:srgbClr val="870C24"/>
                </a:solidFill>
                <a:effectLst/>
                <a:uLnTx/>
                <a:uFillTx/>
                <a:latin typeface="Arial" panose="020B060402020202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870C24"/>
                </a:solidFill>
                <a:effectLst/>
                <a:uLnTx/>
                <a:uFillTx/>
                <a:latin typeface="Arial" panose="020B0604020202020204"/>
                <a:ea typeface="+mn-ea"/>
                <a:cs typeface="+mn-cs"/>
              </a:rPr>
              <a:t>Yes – to consider an appropriate approach</a:t>
            </a:r>
          </a:p>
        </p:txBody>
      </p:sp>
    </p:spTree>
    <p:extLst>
      <p:ext uri="{BB962C8B-B14F-4D97-AF65-F5344CB8AC3E}">
        <p14:creationId xmlns:p14="http://schemas.microsoft.com/office/powerpoint/2010/main" val="645479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587C327-6B99-7B13-6A05-4B1073039EA1}"/>
              </a:ext>
            </a:extLst>
          </p:cNvPr>
          <p:cNvGrpSpPr/>
          <p:nvPr/>
        </p:nvGrpSpPr>
        <p:grpSpPr>
          <a:xfrm>
            <a:off x="8574660" y="2428374"/>
            <a:ext cx="3277482" cy="2041008"/>
            <a:chOff x="10190972" y="2428374"/>
            <a:chExt cx="4077892" cy="2041008"/>
          </a:xfrm>
        </p:grpSpPr>
        <p:sp>
          <p:nvSpPr>
            <p:cNvPr id="20" name="Rectangle: Rounded Corners 19">
              <a:extLst>
                <a:ext uri="{FF2B5EF4-FFF2-40B4-BE49-F238E27FC236}">
                  <a16:creationId xmlns:a16="http://schemas.microsoft.com/office/drawing/2014/main" id="{687A0A93-C79C-5E7D-F9E6-97E71B7C2BF6}"/>
                </a:ext>
              </a:extLst>
            </p:cNvPr>
            <p:cNvSpPr/>
            <p:nvPr/>
          </p:nvSpPr>
          <p:spPr>
            <a:xfrm>
              <a:off x="10190972" y="2428374"/>
              <a:ext cx="4077892" cy="204100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extBox 1">
              <a:extLst>
                <a:ext uri="{FF2B5EF4-FFF2-40B4-BE49-F238E27FC236}">
                  <a16:creationId xmlns:a16="http://schemas.microsoft.com/office/drawing/2014/main" id="{82B7568C-2AF9-64E9-3E56-86865B6F4361}"/>
                </a:ext>
              </a:extLst>
            </p:cNvPr>
            <p:cNvSpPr txBox="1"/>
            <p:nvPr/>
          </p:nvSpPr>
          <p:spPr>
            <a:xfrm>
              <a:off x="10627290" y="2797603"/>
              <a:ext cx="3205254" cy="1160209"/>
            </a:xfrm>
            <a:prstGeom prst="rect">
              <a:avLst/>
            </a:prstGeom>
          </p:spPr>
          <p:txBody>
            <a:bodyPr vert="horz" wrap="square" lIns="91440" tIns="45720" rIns="91440" bIns="45720" rtlCol="0" anchor="b">
              <a:noAutofit/>
            </a:bodyPr>
            <a:lstStyle/>
            <a:p>
              <a:pPr algn="ctr"/>
              <a:r>
                <a:rPr lang="en-US" sz="2500" b="1" dirty="0">
                  <a:solidFill>
                    <a:schemeClr val="accent4"/>
                  </a:solidFill>
                  <a:latin typeface="+mj-lt"/>
                </a:rPr>
                <a:t>Approach to address Independence?</a:t>
              </a:r>
            </a:p>
          </p:txBody>
        </p:sp>
      </p:grpSp>
      <p:sp>
        <p:nvSpPr>
          <p:cNvPr id="7" name="Title 1">
            <a:extLst>
              <a:ext uri="{FF2B5EF4-FFF2-40B4-BE49-F238E27FC236}">
                <a16:creationId xmlns:a16="http://schemas.microsoft.com/office/drawing/2014/main" id="{F271BA9E-EC89-9C20-6755-C015212A51BB}"/>
              </a:ext>
            </a:extLst>
          </p:cNvPr>
          <p:cNvSpPr>
            <a:spLocks noGrp="1"/>
          </p:cNvSpPr>
          <p:nvPr>
            <p:ph type="title"/>
          </p:nvPr>
        </p:nvSpPr>
        <p:spPr>
          <a:xfrm>
            <a:off x="468350" y="27377"/>
            <a:ext cx="10381873" cy="1068518"/>
          </a:xfrm>
        </p:spPr>
        <p:txBody>
          <a:bodyPr>
            <a:normAutofit/>
          </a:bodyPr>
          <a:lstStyle/>
          <a:p>
            <a:r>
              <a:rPr lang="en-US" sz="3600" dirty="0">
                <a:latin typeface="+mj-lt"/>
              </a:rPr>
              <a:t>Addressing Independence for an External Expert</a:t>
            </a:r>
          </a:p>
        </p:txBody>
      </p:sp>
      <p:sp>
        <p:nvSpPr>
          <p:cNvPr id="10" name="TextBox 9">
            <a:extLst>
              <a:ext uri="{FF2B5EF4-FFF2-40B4-BE49-F238E27FC236}">
                <a16:creationId xmlns:a16="http://schemas.microsoft.com/office/drawing/2014/main" id="{A2734338-0D7B-6B64-361C-14D5197756FD}"/>
              </a:ext>
            </a:extLst>
          </p:cNvPr>
          <p:cNvSpPr txBox="1"/>
          <p:nvPr/>
        </p:nvSpPr>
        <p:spPr>
          <a:xfrm>
            <a:off x="606607" y="1987833"/>
            <a:ext cx="3190141" cy="2739994"/>
          </a:xfrm>
          <a:prstGeom prst="rect">
            <a:avLst/>
          </a:prstGeom>
          <a:ln>
            <a:solidFill>
              <a:schemeClr val="accent6"/>
            </a:solidFill>
          </a:ln>
        </p:spPr>
        <p:txBody>
          <a:bodyPr vert="horz" wrap="square" lIns="91440" tIns="45720" rIns="91440" bIns="45720" rtlCol="0" anchor="b">
            <a:noAutofit/>
          </a:bodyPr>
          <a:lstStyle/>
          <a:p>
            <a:pPr algn="ctr"/>
            <a:r>
              <a:rPr lang="en-US" sz="2200" b="1" u="sng" dirty="0">
                <a:solidFill>
                  <a:schemeClr val="accent1">
                    <a:lumMod val="75000"/>
                  </a:schemeClr>
                </a:solidFill>
                <a:latin typeface="+mj-lt"/>
              </a:rPr>
              <a:t>For all experts</a:t>
            </a:r>
          </a:p>
          <a:p>
            <a:pPr algn="ctr"/>
            <a:r>
              <a:rPr lang="en-US" sz="2200" b="1" dirty="0">
                <a:solidFill>
                  <a:schemeClr val="accent1">
                    <a:lumMod val="75000"/>
                  </a:schemeClr>
                </a:solidFill>
                <a:latin typeface="+mj-lt"/>
              </a:rPr>
              <a:t>Enhanced ethical framework for a PA to identify, evaluate and monitor appropriateness of the use of an expert</a:t>
            </a:r>
          </a:p>
        </p:txBody>
      </p:sp>
      <p:sp>
        <p:nvSpPr>
          <p:cNvPr id="11" name="TextBox 10">
            <a:extLst>
              <a:ext uri="{FF2B5EF4-FFF2-40B4-BE49-F238E27FC236}">
                <a16:creationId xmlns:a16="http://schemas.microsoft.com/office/drawing/2014/main" id="{82EED207-7FA2-8626-DA17-816ACE3665E4}"/>
              </a:ext>
            </a:extLst>
          </p:cNvPr>
          <p:cNvSpPr txBox="1"/>
          <p:nvPr/>
        </p:nvSpPr>
        <p:spPr>
          <a:xfrm>
            <a:off x="4866602" y="2337326"/>
            <a:ext cx="2154891" cy="2041008"/>
          </a:xfrm>
          <a:prstGeom prst="rect">
            <a:avLst/>
          </a:prstGeom>
          <a:ln>
            <a:solidFill>
              <a:schemeClr val="accent6"/>
            </a:solidFill>
          </a:ln>
        </p:spPr>
        <p:txBody>
          <a:bodyPr vert="horz" wrap="square" lIns="91440" tIns="45720" rIns="91440" bIns="45720" rtlCol="0" anchor="ctr">
            <a:noAutofit/>
          </a:bodyPr>
          <a:lstStyle/>
          <a:p>
            <a:pPr algn="ctr"/>
            <a:r>
              <a:rPr lang="en-US" b="1" dirty="0">
                <a:solidFill>
                  <a:srgbClr val="0B5494"/>
                </a:solidFill>
                <a:latin typeface="+mj-lt"/>
              </a:rPr>
              <a:t>Additionally for external experts used in an audit or other assurance engagements</a:t>
            </a:r>
          </a:p>
        </p:txBody>
      </p:sp>
      <p:sp>
        <p:nvSpPr>
          <p:cNvPr id="3" name="Plus Sign 2">
            <a:extLst>
              <a:ext uri="{FF2B5EF4-FFF2-40B4-BE49-F238E27FC236}">
                <a16:creationId xmlns:a16="http://schemas.microsoft.com/office/drawing/2014/main" id="{F6262985-CCFB-79FC-B643-EC00187C5EF5}"/>
              </a:ext>
            </a:extLst>
          </p:cNvPr>
          <p:cNvSpPr/>
          <p:nvPr/>
        </p:nvSpPr>
        <p:spPr>
          <a:xfrm>
            <a:off x="3914925" y="3076161"/>
            <a:ext cx="786284" cy="705678"/>
          </a:xfrm>
          <a:prstGeom prst="mathPlus">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Arrow: Right 4">
            <a:extLst>
              <a:ext uri="{FF2B5EF4-FFF2-40B4-BE49-F238E27FC236}">
                <a16:creationId xmlns:a16="http://schemas.microsoft.com/office/drawing/2014/main" id="{E65CE7D5-F3E6-8DEE-D68A-8D76B9B0145E}"/>
              </a:ext>
            </a:extLst>
          </p:cNvPr>
          <p:cNvSpPr/>
          <p:nvPr/>
        </p:nvSpPr>
        <p:spPr>
          <a:xfrm>
            <a:off x="7226504" y="3278671"/>
            <a:ext cx="1172817" cy="340414"/>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Oval 5">
            <a:extLst>
              <a:ext uri="{FF2B5EF4-FFF2-40B4-BE49-F238E27FC236}">
                <a16:creationId xmlns:a16="http://schemas.microsoft.com/office/drawing/2014/main" id="{AE58D9C9-60F4-28D2-E447-A311A059AF08}"/>
              </a:ext>
            </a:extLst>
          </p:cNvPr>
          <p:cNvSpPr/>
          <p:nvPr/>
        </p:nvSpPr>
        <p:spPr>
          <a:xfrm>
            <a:off x="10139881" y="678299"/>
            <a:ext cx="1848063" cy="938486"/>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accent4"/>
                </a:solidFill>
                <a:latin typeface="+mj-lt"/>
              </a:rPr>
              <a:t>Coordination with IAASB</a:t>
            </a:r>
          </a:p>
        </p:txBody>
      </p:sp>
    </p:spTree>
    <p:extLst>
      <p:ext uri="{BB962C8B-B14F-4D97-AF65-F5344CB8AC3E}">
        <p14:creationId xmlns:p14="http://schemas.microsoft.com/office/powerpoint/2010/main" val="35888760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4C21BAE-6866-4C7A-A7EC-C1B2E572D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pic>
        <p:nvPicPr>
          <p:cNvPr id="9" name="Picture 8" descr="Question mark on green pastel background">
            <a:extLst>
              <a:ext uri="{FF2B5EF4-FFF2-40B4-BE49-F238E27FC236}">
                <a16:creationId xmlns:a16="http://schemas.microsoft.com/office/drawing/2014/main" id="{8694B127-2A20-4E9A-9D89-54552F7375F8}"/>
              </a:ext>
            </a:extLst>
          </p:cNvPr>
          <p:cNvPicPr>
            <a:picLocks noChangeAspect="1"/>
          </p:cNvPicPr>
          <p:nvPr/>
        </p:nvPicPr>
        <p:blipFill rotWithShape="1">
          <a:blip r:embed="rId3"/>
          <a:srcRect t="3582" b="21418"/>
          <a:stretch/>
        </p:blipFill>
        <p:spPr>
          <a:xfrm>
            <a:off x="0" y="1"/>
            <a:ext cx="12192000" cy="6857999"/>
          </a:xfrm>
          <a:prstGeom prst="rect">
            <a:avLst/>
          </a:prstGeom>
        </p:spPr>
      </p:pic>
      <p:sp useBgFill="1">
        <p:nvSpPr>
          <p:cNvPr id="15" name="Freeform: Shape 14">
            <a:extLst>
              <a:ext uri="{FF2B5EF4-FFF2-40B4-BE49-F238E27FC236}">
                <a16:creationId xmlns:a16="http://schemas.microsoft.com/office/drawing/2014/main" id="{7E7D0C94-08B4-48AE-8813-CC4D60294F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3899" y="609600"/>
            <a:ext cx="5372101" cy="5513767"/>
          </a:xfrm>
          <a:custGeom>
            <a:avLst/>
            <a:gdLst>
              <a:gd name="connsiteX0" fmla="*/ 0 w 5372101"/>
              <a:gd name="connsiteY0" fmla="*/ 0 h 5513767"/>
              <a:gd name="connsiteX1" fmla="*/ 5372101 w 5372101"/>
              <a:gd name="connsiteY1" fmla="*/ 0 h 5513767"/>
              <a:gd name="connsiteX2" fmla="*/ 5372101 w 5372101"/>
              <a:gd name="connsiteY2" fmla="*/ 5513767 h 5513767"/>
              <a:gd name="connsiteX3" fmla="*/ 5363126 w 5372101"/>
              <a:gd name="connsiteY3" fmla="*/ 5512835 h 5513767"/>
              <a:gd name="connsiteX4" fmla="*/ 5316714 w 5372101"/>
              <a:gd name="connsiteY4" fmla="*/ 5491247 h 5513767"/>
              <a:gd name="connsiteX5" fmla="*/ 5198331 w 5372101"/>
              <a:gd name="connsiteY5" fmla="*/ 5470092 h 5513767"/>
              <a:gd name="connsiteX6" fmla="*/ 5150428 w 5372101"/>
              <a:gd name="connsiteY6" fmla="*/ 5472506 h 5513767"/>
              <a:gd name="connsiteX7" fmla="*/ 5085506 w 5372101"/>
              <a:gd name="connsiteY7" fmla="*/ 5468851 h 5513767"/>
              <a:gd name="connsiteX8" fmla="*/ 4968663 w 5372101"/>
              <a:gd name="connsiteY8" fmla="*/ 5470487 h 5513767"/>
              <a:gd name="connsiteX9" fmla="*/ 4815623 w 5372101"/>
              <a:gd name="connsiteY9" fmla="*/ 5458622 h 5513767"/>
              <a:gd name="connsiteX10" fmla="*/ 4716679 w 5372101"/>
              <a:gd name="connsiteY10" fmla="*/ 5405365 h 5513767"/>
              <a:gd name="connsiteX11" fmla="*/ 4704891 w 5372101"/>
              <a:gd name="connsiteY11" fmla="*/ 5411529 h 5513767"/>
              <a:gd name="connsiteX12" fmla="*/ 4630496 w 5372101"/>
              <a:gd name="connsiteY12" fmla="*/ 5396532 h 5513767"/>
              <a:gd name="connsiteX13" fmla="*/ 4506964 w 5372101"/>
              <a:gd name="connsiteY13" fmla="*/ 5396685 h 5513767"/>
              <a:gd name="connsiteX14" fmla="*/ 4427135 w 5372101"/>
              <a:gd name="connsiteY14" fmla="*/ 5358585 h 5513767"/>
              <a:gd name="connsiteX15" fmla="*/ 4028338 w 5372101"/>
              <a:gd name="connsiteY15" fmla="*/ 5313494 h 5513767"/>
              <a:gd name="connsiteX16" fmla="*/ 4015367 w 5372101"/>
              <a:gd name="connsiteY16" fmla="*/ 5320766 h 5513767"/>
              <a:gd name="connsiteX17" fmla="*/ 4002837 w 5372101"/>
              <a:gd name="connsiteY17" fmla="*/ 5322294 h 5513767"/>
              <a:gd name="connsiteX18" fmla="*/ 3997650 w 5372101"/>
              <a:gd name="connsiteY18" fmla="*/ 5329513 h 5513767"/>
              <a:gd name="connsiteX19" fmla="*/ 3991991 w 5372101"/>
              <a:gd name="connsiteY19" fmla="*/ 5331908 h 5513767"/>
              <a:gd name="connsiteX20" fmla="*/ 3925210 w 5372101"/>
              <a:gd name="connsiteY20" fmla="*/ 5319395 h 5513767"/>
              <a:gd name="connsiteX21" fmla="*/ 3837014 w 5372101"/>
              <a:gd name="connsiteY21" fmla="*/ 5289023 h 5513767"/>
              <a:gd name="connsiteX22" fmla="*/ 3798765 w 5372101"/>
              <a:gd name="connsiteY22" fmla="*/ 5299431 h 5513767"/>
              <a:gd name="connsiteX23" fmla="*/ 3792144 w 5372101"/>
              <a:gd name="connsiteY23" fmla="*/ 5301616 h 5513767"/>
              <a:gd name="connsiteX24" fmla="*/ 3766249 w 5372101"/>
              <a:gd name="connsiteY24" fmla="*/ 5301869 h 5513767"/>
              <a:gd name="connsiteX25" fmla="*/ 3718651 w 5372101"/>
              <a:gd name="connsiteY25" fmla="*/ 5320541 h 5513767"/>
              <a:gd name="connsiteX26" fmla="*/ 3671207 w 5372101"/>
              <a:gd name="connsiteY26" fmla="*/ 5318046 h 5513767"/>
              <a:gd name="connsiteX27" fmla="*/ 3446863 w 5372101"/>
              <a:gd name="connsiteY27" fmla="*/ 5294348 h 5513767"/>
              <a:gd name="connsiteX28" fmla="*/ 3312000 w 5372101"/>
              <a:gd name="connsiteY28" fmla="*/ 5286923 h 5513767"/>
              <a:gd name="connsiteX29" fmla="*/ 3259756 w 5372101"/>
              <a:gd name="connsiteY29" fmla="*/ 5294712 h 5513767"/>
              <a:gd name="connsiteX30" fmla="*/ 3187481 w 5372101"/>
              <a:gd name="connsiteY30" fmla="*/ 5298457 h 5513767"/>
              <a:gd name="connsiteX31" fmla="*/ 3124115 w 5372101"/>
              <a:gd name="connsiteY31" fmla="*/ 5294626 h 5513767"/>
              <a:gd name="connsiteX32" fmla="*/ 3099907 w 5372101"/>
              <a:gd name="connsiteY32" fmla="*/ 5302443 h 5513767"/>
              <a:gd name="connsiteX33" fmla="*/ 3017494 w 5372101"/>
              <a:gd name="connsiteY33" fmla="*/ 5301439 h 5513767"/>
              <a:gd name="connsiteX34" fmla="*/ 3010848 w 5372101"/>
              <a:gd name="connsiteY34" fmla="*/ 5307225 h 5513767"/>
              <a:gd name="connsiteX35" fmla="*/ 2994286 w 5372101"/>
              <a:gd name="connsiteY35" fmla="*/ 5309060 h 5513767"/>
              <a:gd name="connsiteX36" fmla="*/ 2988160 w 5372101"/>
              <a:gd name="connsiteY36" fmla="*/ 5310041 h 5513767"/>
              <a:gd name="connsiteX37" fmla="*/ 2984260 w 5372101"/>
              <a:gd name="connsiteY37" fmla="*/ 5307528 h 5513767"/>
              <a:gd name="connsiteX38" fmla="*/ 2979127 w 5372101"/>
              <a:gd name="connsiteY38" fmla="*/ 5308389 h 5513767"/>
              <a:gd name="connsiteX39" fmla="*/ 2978660 w 5372101"/>
              <a:gd name="connsiteY39" fmla="*/ 5311563 h 5513767"/>
              <a:gd name="connsiteX40" fmla="*/ 2946326 w 5372101"/>
              <a:gd name="connsiteY40" fmla="*/ 5316745 h 5513767"/>
              <a:gd name="connsiteX41" fmla="*/ 2713134 w 5372101"/>
              <a:gd name="connsiteY41" fmla="*/ 5331381 h 5513767"/>
              <a:gd name="connsiteX42" fmla="*/ 2352072 w 5372101"/>
              <a:gd name="connsiteY42" fmla="*/ 5342761 h 5513767"/>
              <a:gd name="connsiteX43" fmla="*/ 2260922 w 5372101"/>
              <a:gd name="connsiteY43" fmla="*/ 5328122 h 5513767"/>
              <a:gd name="connsiteX44" fmla="*/ 2178497 w 5372101"/>
              <a:gd name="connsiteY44" fmla="*/ 5351065 h 5513767"/>
              <a:gd name="connsiteX45" fmla="*/ 2034408 w 5372101"/>
              <a:gd name="connsiteY45" fmla="*/ 5307958 h 5513767"/>
              <a:gd name="connsiteX46" fmla="*/ 1831505 w 5372101"/>
              <a:gd name="connsiteY46" fmla="*/ 5312691 h 5513767"/>
              <a:gd name="connsiteX47" fmla="*/ 1710387 w 5372101"/>
              <a:gd name="connsiteY47" fmla="*/ 5308705 h 5513767"/>
              <a:gd name="connsiteX48" fmla="*/ 1664816 w 5372101"/>
              <a:gd name="connsiteY48" fmla="*/ 5296479 h 5513767"/>
              <a:gd name="connsiteX49" fmla="*/ 1600883 w 5372101"/>
              <a:gd name="connsiteY49" fmla="*/ 5286607 h 5513767"/>
              <a:gd name="connsiteX50" fmla="*/ 1488397 w 5372101"/>
              <a:gd name="connsiteY50" fmla="*/ 5260898 h 5513767"/>
              <a:gd name="connsiteX51" fmla="*/ 1336670 w 5372101"/>
              <a:gd name="connsiteY51" fmla="*/ 5240770 h 5513767"/>
              <a:gd name="connsiteX52" fmla="*/ 1224297 w 5372101"/>
              <a:gd name="connsiteY52" fmla="*/ 5271845 h 5513767"/>
              <a:gd name="connsiteX53" fmla="*/ 1214830 w 5372101"/>
              <a:gd name="connsiteY53" fmla="*/ 5263450 h 5513767"/>
              <a:gd name="connsiteX54" fmla="*/ 1138181 w 5372101"/>
              <a:gd name="connsiteY54" fmla="*/ 5262590 h 5513767"/>
              <a:gd name="connsiteX55" fmla="*/ 943575 w 5372101"/>
              <a:gd name="connsiteY55" fmla="*/ 5290808 h 5513767"/>
              <a:gd name="connsiteX56" fmla="*/ 529813 w 5372101"/>
              <a:gd name="connsiteY56" fmla="*/ 5218555 h 5513767"/>
              <a:gd name="connsiteX57" fmla="*/ 519546 w 5372101"/>
              <a:gd name="connsiteY57" fmla="*/ 5208845 h 5513767"/>
              <a:gd name="connsiteX58" fmla="*/ 507906 w 5372101"/>
              <a:gd name="connsiteY58" fmla="*/ 5204779 h 5513767"/>
              <a:gd name="connsiteX59" fmla="*/ 505153 w 5372101"/>
              <a:gd name="connsiteY59" fmla="*/ 5196726 h 5513767"/>
              <a:gd name="connsiteX60" fmla="*/ 500429 w 5372101"/>
              <a:gd name="connsiteY60" fmla="*/ 5193241 h 5513767"/>
              <a:gd name="connsiteX61" fmla="*/ 431923 w 5372101"/>
              <a:gd name="connsiteY61" fmla="*/ 5191553 h 5513767"/>
              <a:gd name="connsiteX62" fmla="*/ 337115 w 5372101"/>
              <a:gd name="connsiteY62" fmla="*/ 5202714 h 5513767"/>
              <a:gd name="connsiteX63" fmla="*/ 303383 w 5372101"/>
              <a:gd name="connsiteY63" fmla="*/ 5184750 h 5513767"/>
              <a:gd name="connsiteX64" fmla="*/ 297664 w 5372101"/>
              <a:gd name="connsiteY64" fmla="*/ 5181269 h 5513767"/>
              <a:gd name="connsiteX65" fmla="*/ 272701 w 5372101"/>
              <a:gd name="connsiteY65" fmla="*/ 5175678 h 5513767"/>
              <a:gd name="connsiteX66" fmla="*/ 268242 w 5372101"/>
              <a:gd name="connsiteY66" fmla="*/ 5163678 h 5513767"/>
              <a:gd name="connsiteX67" fmla="*/ 232517 w 5372101"/>
              <a:gd name="connsiteY67" fmla="*/ 5147792 h 5513767"/>
              <a:gd name="connsiteX68" fmla="*/ 185851 w 5372101"/>
              <a:gd name="connsiteY68" fmla="*/ 5140408 h 5513767"/>
              <a:gd name="connsiteX69" fmla="*/ 20337 w 5372101"/>
              <a:gd name="connsiteY69" fmla="*/ 5113040 h 5513767"/>
              <a:gd name="connsiteX70" fmla="*/ 0 w 5372101"/>
              <a:gd name="connsiteY70" fmla="*/ 5112243 h 551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372101" h="5513767">
                <a:moveTo>
                  <a:pt x="0" y="0"/>
                </a:moveTo>
                <a:lnTo>
                  <a:pt x="5372101" y="0"/>
                </a:lnTo>
                <a:lnTo>
                  <a:pt x="5372101" y="5513767"/>
                </a:lnTo>
                <a:lnTo>
                  <a:pt x="5363126" y="5512835"/>
                </a:lnTo>
                <a:cubicBezTo>
                  <a:pt x="5345779" y="5509071"/>
                  <a:pt x="5329767" y="5502649"/>
                  <a:pt x="5316714" y="5491247"/>
                </a:cubicBezTo>
                <a:cubicBezTo>
                  <a:pt x="5295689" y="5478131"/>
                  <a:pt x="5219502" y="5459909"/>
                  <a:pt x="5198331" y="5470092"/>
                </a:cubicBezTo>
                <a:cubicBezTo>
                  <a:pt x="5181052" y="5469102"/>
                  <a:pt x="5165047" y="5459569"/>
                  <a:pt x="5150428" y="5472506"/>
                </a:cubicBezTo>
                <a:cubicBezTo>
                  <a:pt x="5129562" y="5487248"/>
                  <a:pt x="5088050" y="5445894"/>
                  <a:pt x="5085506" y="5468851"/>
                </a:cubicBezTo>
                <a:cubicBezTo>
                  <a:pt x="5055692" y="5440170"/>
                  <a:pt x="5006122" y="5469577"/>
                  <a:pt x="4968663" y="5470487"/>
                </a:cubicBezTo>
                <a:cubicBezTo>
                  <a:pt x="4947085" y="5444049"/>
                  <a:pt x="4889767" y="5472037"/>
                  <a:pt x="4815623" y="5458622"/>
                </a:cubicBezTo>
                <a:cubicBezTo>
                  <a:pt x="4792418" y="5428488"/>
                  <a:pt x="4765548" y="5449887"/>
                  <a:pt x="4716679" y="5405365"/>
                </a:cubicBezTo>
                <a:cubicBezTo>
                  <a:pt x="4713235" y="5407807"/>
                  <a:pt x="4709266" y="5409883"/>
                  <a:pt x="4704891" y="5411529"/>
                </a:cubicBezTo>
                <a:cubicBezTo>
                  <a:pt x="4679473" y="5421092"/>
                  <a:pt x="4646164" y="5414379"/>
                  <a:pt x="4630496" y="5396532"/>
                </a:cubicBezTo>
                <a:cubicBezTo>
                  <a:pt x="4590205" y="5365061"/>
                  <a:pt x="4548419" y="5412094"/>
                  <a:pt x="4506964" y="5396685"/>
                </a:cubicBezTo>
                <a:lnTo>
                  <a:pt x="4427135" y="5358585"/>
                </a:lnTo>
                <a:cubicBezTo>
                  <a:pt x="4319267" y="5308575"/>
                  <a:pt x="4152341" y="5340956"/>
                  <a:pt x="4028338" y="5313494"/>
                </a:cubicBezTo>
                <a:lnTo>
                  <a:pt x="4015367" y="5320766"/>
                </a:lnTo>
                <a:lnTo>
                  <a:pt x="4002837" y="5322294"/>
                </a:lnTo>
                <a:lnTo>
                  <a:pt x="3997650" y="5329513"/>
                </a:lnTo>
                <a:lnTo>
                  <a:pt x="3991991" y="5331908"/>
                </a:lnTo>
                <a:cubicBezTo>
                  <a:pt x="3969659" y="5338581"/>
                  <a:pt x="3978880" y="5316131"/>
                  <a:pt x="3925210" y="5319395"/>
                </a:cubicBezTo>
                <a:cubicBezTo>
                  <a:pt x="3947765" y="5277139"/>
                  <a:pt x="3837331" y="5338342"/>
                  <a:pt x="3837014" y="5289023"/>
                </a:cubicBezTo>
                <a:cubicBezTo>
                  <a:pt x="3824001" y="5291376"/>
                  <a:pt x="3811407" y="5295212"/>
                  <a:pt x="3798765" y="5299431"/>
                </a:cubicBezTo>
                <a:lnTo>
                  <a:pt x="3792144" y="5301616"/>
                </a:lnTo>
                <a:lnTo>
                  <a:pt x="3766249" y="5301869"/>
                </a:lnTo>
                <a:lnTo>
                  <a:pt x="3718651" y="5320541"/>
                </a:lnTo>
                <a:cubicBezTo>
                  <a:pt x="3703968" y="5321892"/>
                  <a:pt x="3688308" y="5321427"/>
                  <a:pt x="3671207" y="5318046"/>
                </a:cubicBezTo>
                <a:cubicBezTo>
                  <a:pt x="3616458" y="5288532"/>
                  <a:pt x="3514048" y="5333307"/>
                  <a:pt x="3446863" y="5294348"/>
                </a:cubicBezTo>
                <a:cubicBezTo>
                  <a:pt x="3420930" y="5283822"/>
                  <a:pt x="3333157" y="5274511"/>
                  <a:pt x="3312000" y="5286923"/>
                </a:cubicBezTo>
                <a:cubicBezTo>
                  <a:pt x="3292759" y="5287903"/>
                  <a:pt x="3273112" y="5280334"/>
                  <a:pt x="3259756" y="5294712"/>
                </a:cubicBezTo>
                <a:cubicBezTo>
                  <a:pt x="3239905" y="5311572"/>
                  <a:pt x="3185410" y="5275588"/>
                  <a:pt x="3187481" y="5298457"/>
                </a:cubicBezTo>
                <a:cubicBezTo>
                  <a:pt x="3168018" y="5286036"/>
                  <a:pt x="3146200" y="5288458"/>
                  <a:pt x="3124115" y="5294626"/>
                </a:cubicBezTo>
                <a:lnTo>
                  <a:pt x="3099907" y="5302443"/>
                </a:lnTo>
                <a:lnTo>
                  <a:pt x="3017494" y="5301439"/>
                </a:lnTo>
                <a:lnTo>
                  <a:pt x="3010848" y="5307225"/>
                </a:lnTo>
                <a:lnTo>
                  <a:pt x="2994286" y="5309060"/>
                </a:lnTo>
                <a:lnTo>
                  <a:pt x="2988160" y="5310041"/>
                </a:lnTo>
                <a:lnTo>
                  <a:pt x="2984260" y="5307528"/>
                </a:lnTo>
                <a:cubicBezTo>
                  <a:pt x="2981957" y="5306419"/>
                  <a:pt x="2980273" y="5306402"/>
                  <a:pt x="2979127" y="5308389"/>
                </a:cubicBezTo>
                <a:cubicBezTo>
                  <a:pt x="2978971" y="5309447"/>
                  <a:pt x="2978816" y="5310505"/>
                  <a:pt x="2978660" y="5311563"/>
                </a:cubicBezTo>
                <a:lnTo>
                  <a:pt x="2946326" y="5316745"/>
                </a:lnTo>
                <a:lnTo>
                  <a:pt x="2713134" y="5331381"/>
                </a:lnTo>
                <a:cubicBezTo>
                  <a:pt x="2610698" y="5372328"/>
                  <a:pt x="2466037" y="5325762"/>
                  <a:pt x="2352072" y="5342761"/>
                </a:cubicBezTo>
                <a:cubicBezTo>
                  <a:pt x="2293501" y="5293708"/>
                  <a:pt x="2324138" y="5338538"/>
                  <a:pt x="2260922" y="5328122"/>
                </a:cubicBezTo>
                <a:cubicBezTo>
                  <a:pt x="2275681" y="5372347"/>
                  <a:pt x="2185007" y="5301703"/>
                  <a:pt x="2178497" y="5351065"/>
                </a:cubicBezTo>
                <a:cubicBezTo>
                  <a:pt x="2133294" y="5337229"/>
                  <a:pt x="2097074" y="5300208"/>
                  <a:pt x="2034408" y="5307958"/>
                </a:cubicBezTo>
                <a:cubicBezTo>
                  <a:pt x="1981894" y="5332879"/>
                  <a:pt x="1896288" y="5279365"/>
                  <a:pt x="1831505" y="5312691"/>
                </a:cubicBezTo>
                <a:cubicBezTo>
                  <a:pt x="1807063" y="5321035"/>
                  <a:pt x="1727674" y="5322925"/>
                  <a:pt x="1710387" y="5308705"/>
                </a:cubicBezTo>
                <a:cubicBezTo>
                  <a:pt x="1693367" y="5306094"/>
                  <a:pt x="1674901" y="5312009"/>
                  <a:pt x="1664816" y="5296479"/>
                </a:cubicBezTo>
                <a:cubicBezTo>
                  <a:pt x="1649255" y="5277912"/>
                  <a:pt x="1596152" y="5309335"/>
                  <a:pt x="1600883" y="5286607"/>
                </a:cubicBezTo>
                <a:cubicBezTo>
                  <a:pt x="1563066" y="5308189"/>
                  <a:pt x="1524339" y="5269513"/>
                  <a:pt x="1488397" y="5260898"/>
                </a:cubicBezTo>
                <a:cubicBezTo>
                  <a:pt x="1459246" y="5282011"/>
                  <a:pt x="1412580" y="5243108"/>
                  <a:pt x="1336670" y="5240770"/>
                </a:cubicBezTo>
                <a:cubicBezTo>
                  <a:pt x="1304792" y="5265122"/>
                  <a:pt x="1285508" y="5238878"/>
                  <a:pt x="1224297" y="5271845"/>
                </a:cubicBezTo>
                <a:cubicBezTo>
                  <a:pt x="1221731" y="5268771"/>
                  <a:pt x="1218543" y="5265944"/>
                  <a:pt x="1214830" y="5263450"/>
                </a:cubicBezTo>
                <a:cubicBezTo>
                  <a:pt x="1193241" y="5248952"/>
                  <a:pt x="1158925" y="5248567"/>
                  <a:pt x="1138181" y="5262590"/>
                </a:cubicBezTo>
                <a:lnTo>
                  <a:pt x="943575" y="5290808"/>
                </a:lnTo>
                <a:cubicBezTo>
                  <a:pt x="823587" y="5316899"/>
                  <a:pt x="658340" y="5217603"/>
                  <a:pt x="529813" y="5218555"/>
                </a:cubicBezTo>
                <a:lnTo>
                  <a:pt x="519546" y="5208845"/>
                </a:lnTo>
                <a:lnTo>
                  <a:pt x="507906" y="5204779"/>
                </a:lnTo>
                <a:lnTo>
                  <a:pt x="505153" y="5196726"/>
                </a:lnTo>
                <a:lnTo>
                  <a:pt x="500429" y="5193241"/>
                </a:lnTo>
                <a:cubicBezTo>
                  <a:pt x="480923" y="5182176"/>
                  <a:pt x="482807" y="5205793"/>
                  <a:pt x="431923" y="5191553"/>
                </a:cubicBezTo>
                <a:cubicBezTo>
                  <a:pt x="440499" y="5237077"/>
                  <a:pt x="352872" y="5155083"/>
                  <a:pt x="337115" y="5202714"/>
                </a:cubicBezTo>
                <a:cubicBezTo>
                  <a:pt x="325265" y="5197752"/>
                  <a:pt x="314288" y="5191441"/>
                  <a:pt x="303383" y="5184750"/>
                </a:cubicBezTo>
                <a:lnTo>
                  <a:pt x="297664" y="5181269"/>
                </a:lnTo>
                <a:lnTo>
                  <a:pt x="272701" y="5175678"/>
                </a:lnTo>
                <a:lnTo>
                  <a:pt x="268242" y="5163678"/>
                </a:lnTo>
                <a:lnTo>
                  <a:pt x="232517" y="5147792"/>
                </a:lnTo>
                <a:cubicBezTo>
                  <a:pt x="218741" y="5143453"/>
                  <a:pt x="203450" y="5140668"/>
                  <a:pt x="185851" y="5140408"/>
                </a:cubicBezTo>
                <a:cubicBezTo>
                  <a:pt x="139207" y="5153337"/>
                  <a:pt x="79723" y="5120316"/>
                  <a:pt x="20337" y="5113040"/>
                </a:cubicBezTo>
                <a:lnTo>
                  <a:pt x="0" y="5112243"/>
                </a:lnTo>
                <a:close/>
              </a:path>
            </a:pathLst>
          </a:custGeom>
          <a:ln>
            <a:noFill/>
          </a:ln>
          <a:effectLst>
            <a:outerShdw blurRad="25400" dist="12700" dir="30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2" name="Title 1">
            <a:extLst>
              <a:ext uri="{FF2B5EF4-FFF2-40B4-BE49-F238E27FC236}">
                <a16:creationId xmlns:a16="http://schemas.microsoft.com/office/drawing/2014/main" id="{82112890-8E90-4742-877F-31EA36316CC8}"/>
              </a:ext>
            </a:extLst>
          </p:cNvPr>
          <p:cNvSpPr>
            <a:spLocks noGrp="1"/>
          </p:cNvSpPr>
          <p:nvPr>
            <p:ph type="title"/>
          </p:nvPr>
        </p:nvSpPr>
        <p:spPr>
          <a:xfrm>
            <a:off x="1037809" y="1071350"/>
            <a:ext cx="4775162" cy="1339382"/>
          </a:xfrm>
        </p:spPr>
        <p:txBody>
          <a:bodyPr vert="horz" lIns="91440" tIns="45720" rIns="91440" bIns="45720" rtlCol="0" anchor="ctr">
            <a:normAutofit/>
          </a:bodyPr>
          <a:lstStyle/>
          <a:p>
            <a:pPr algn="ctr" hangingPunct="1">
              <a:lnSpc>
                <a:spcPct val="90000"/>
              </a:lnSpc>
            </a:pPr>
            <a:r>
              <a:rPr lang="en-US" sz="3600" dirty="0">
                <a:solidFill>
                  <a:schemeClr val="tx1"/>
                </a:solidFill>
                <a:latin typeface="+mj-lt"/>
              </a:rPr>
              <a:t>Matters for Consideration</a:t>
            </a:r>
          </a:p>
        </p:txBody>
      </p:sp>
      <p:sp>
        <p:nvSpPr>
          <p:cNvPr id="17" name="Rectangle 6">
            <a:extLst>
              <a:ext uri="{FF2B5EF4-FFF2-40B4-BE49-F238E27FC236}">
                <a16:creationId xmlns:a16="http://schemas.microsoft.com/office/drawing/2014/main" id="{F0C518C2-0AA4-470C-87B9-9CBF428FBA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64666" y="399531"/>
            <a:ext cx="1707751" cy="42898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60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7" name="TextBox 6">
            <a:extLst>
              <a:ext uri="{FF2B5EF4-FFF2-40B4-BE49-F238E27FC236}">
                <a16:creationId xmlns:a16="http://schemas.microsoft.com/office/drawing/2014/main" id="{179AD52A-B039-4238-8F87-46F923E1619A}"/>
              </a:ext>
            </a:extLst>
          </p:cNvPr>
          <p:cNvSpPr txBox="1"/>
          <p:nvPr/>
        </p:nvSpPr>
        <p:spPr>
          <a:xfrm>
            <a:off x="936054" y="2137470"/>
            <a:ext cx="5231990" cy="310974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ts val="2400"/>
              </a:lnSpc>
              <a:spcBef>
                <a:spcPts val="600"/>
              </a:spcBef>
              <a:spcAft>
                <a:spcPts val="600"/>
              </a:spcAft>
              <a:buClrTx/>
              <a:buSzPts val="1000"/>
              <a:buFontTx/>
              <a:buNone/>
              <a:tabLst/>
              <a:defRPr/>
            </a:pPr>
            <a:r>
              <a:rPr kumimoji="0" lang="en-US" sz="1800" b="0" i="0" u="none" strike="noStrike" kern="1200" cap="none" spc="0" normalizeH="0" baseline="0" noProof="0" dirty="0">
                <a:ln>
                  <a:noFill/>
                </a:ln>
                <a:solidFill>
                  <a:srgbClr val="494949"/>
                </a:solidFill>
                <a:effectLst/>
                <a:uLnTx/>
                <a:uFillTx/>
                <a:latin typeface="Arial" panose="020B0604020202020204" pitchFamily="34" charset="0"/>
                <a:ea typeface="MS Mincho" panose="02020609040205080304" pitchFamily="49" charset="-128"/>
                <a:cs typeface="+mn-cs"/>
              </a:rPr>
              <a:t>CAG Representatives are asked to share any comments, questions, or reactions to the Task Force’s preliminary views </a:t>
            </a:r>
          </a:p>
        </p:txBody>
      </p:sp>
      <p:sp>
        <p:nvSpPr>
          <p:cNvPr id="5" name="Slide Number Placeholder 4">
            <a:extLst>
              <a:ext uri="{FF2B5EF4-FFF2-40B4-BE49-F238E27FC236}">
                <a16:creationId xmlns:a16="http://schemas.microsoft.com/office/drawing/2014/main" id="{AE8732B1-C14C-412E-8C3B-CD11125FFC38}"/>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0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13</a:t>
            </a:fld>
            <a:endParaRPr kumimoji="0" lang="en-US" sz="1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99043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fld id="{A68F81FF-A8B7-8E49-9D5B-3CAD5ADFEE36}" type="slidenum">
              <a:rPr lang="en-US" smtClean="0"/>
              <a:pPr/>
              <a:t>14</a:t>
            </a:fld>
            <a:endParaRPr lang="en-US" dirty="0"/>
          </a:p>
        </p:txBody>
      </p:sp>
      <p:sp>
        <p:nvSpPr>
          <p:cNvPr id="6" name="Title 1">
            <a:extLst>
              <a:ext uri="{FF2B5EF4-FFF2-40B4-BE49-F238E27FC236}">
                <a16:creationId xmlns:a16="http://schemas.microsoft.com/office/drawing/2014/main" id="{9C478FC9-7A17-6FF1-F21D-15DDC1ADFE34}"/>
              </a:ext>
            </a:extLst>
          </p:cNvPr>
          <p:cNvSpPr>
            <a:spLocks noGrp="1"/>
          </p:cNvSpPr>
          <p:nvPr>
            <p:ph type="title"/>
          </p:nvPr>
        </p:nvSpPr>
        <p:spPr>
          <a:xfrm>
            <a:off x="468350" y="27377"/>
            <a:ext cx="10381873" cy="1068518"/>
          </a:xfrm>
        </p:spPr>
        <p:txBody>
          <a:bodyPr>
            <a:normAutofit fontScale="90000"/>
          </a:bodyPr>
          <a:lstStyle/>
          <a:p>
            <a:r>
              <a:rPr lang="en-US" sz="3600" dirty="0">
                <a:latin typeface="+mj-lt"/>
              </a:rPr>
              <a:t>Possible Approaches to Assessing Independence </a:t>
            </a:r>
            <a:br>
              <a:rPr lang="en-US" sz="3600" dirty="0">
                <a:latin typeface="+mj-lt"/>
              </a:rPr>
            </a:br>
            <a:r>
              <a:rPr lang="en-US" sz="3600" dirty="0">
                <a:latin typeface="+mj-lt"/>
              </a:rPr>
              <a:t>of External Experts</a:t>
            </a:r>
          </a:p>
        </p:txBody>
      </p:sp>
      <p:graphicFrame>
        <p:nvGraphicFramePr>
          <p:cNvPr id="2" name="Table 2">
            <a:extLst>
              <a:ext uri="{FF2B5EF4-FFF2-40B4-BE49-F238E27FC236}">
                <a16:creationId xmlns:a16="http://schemas.microsoft.com/office/drawing/2014/main" id="{72C1ECDC-CF86-9205-B74D-34E01895DCF7}"/>
              </a:ext>
            </a:extLst>
          </p:cNvPr>
          <p:cNvGraphicFramePr>
            <a:graphicFrameLocks noGrp="1"/>
          </p:cNvGraphicFramePr>
          <p:nvPr/>
        </p:nvGraphicFramePr>
        <p:xfrm>
          <a:off x="455543" y="1556907"/>
          <a:ext cx="11280913" cy="5083358"/>
        </p:xfrm>
        <a:graphic>
          <a:graphicData uri="http://schemas.openxmlformats.org/drawingml/2006/table">
            <a:tbl>
              <a:tblPr firstRow="1" bandRow="1">
                <a:tableStyleId>{21E4AEA4-8DFA-4A89-87EB-49C32662AFE0}</a:tableStyleId>
              </a:tblPr>
              <a:tblGrid>
                <a:gridCol w="2789706">
                  <a:extLst>
                    <a:ext uri="{9D8B030D-6E8A-4147-A177-3AD203B41FA5}">
                      <a16:colId xmlns:a16="http://schemas.microsoft.com/office/drawing/2014/main" val="78359477"/>
                    </a:ext>
                  </a:extLst>
                </a:gridCol>
                <a:gridCol w="3955405">
                  <a:extLst>
                    <a:ext uri="{9D8B030D-6E8A-4147-A177-3AD203B41FA5}">
                      <a16:colId xmlns:a16="http://schemas.microsoft.com/office/drawing/2014/main" val="3646067325"/>
                    </a:ext>
                  </a:extLst>
                </a:gridCol>
                <a:gridCol w="4535802">
                  <a:extLst>
                    <a:ext uri="{9D8B030D-6E8A-4147-A177-3AD203B41FA5}">
                      <a16:colId xmlns:a16="http://schemas.microsoft.com/office/drawing/2014/main" val="3626290128"/>
                    </a:ext>
                  </a:extLst>
                </a:gridCol>
              </a:tblGrid>
              <a:tr h="686948">
                <a:tc>
                  <a:txBody>
                    <a:bodyPr/>
                    <a:lstStyle/>
                    <a:p>
                      <a:pPr algn="ctr"/>
                      <a:r>
                        <a:rPr lang="en-US" sz="2000" dirty="0">
                          <a:latin typeface="+mj-lt"/>
                        </a:rPr>
                        <a:t>Possible Approaches</a:t>
                      </a:r>
                    </a:p>
                  </a:txBody>
                  <a:tcPr anchor="ctr"/>
                </a:tc>
                <a:tc>
                  <a:txBody>
                    <a:bodyPr/>
                    <a:lstStyle/>
                    <a:p>
                      <a:pPr algn="ctr"/>
                      <a:r>
                        <a:rPr lang="en-US" sz="2000" dirty="0">
                          <a:solidFill>
                            <a:schemeClr val="bg1"/>
                          </a:solidFill>
                          <a:latin typeface="+mj-lt"/>
                        </a:rPr>
                        <a:t>Pros</a:t>
                      </a:r>
                    </a:p>
                  </a:txBody>
                  <a:tcPr anchor="ctr"/>
                </a:tc>
                <a:tc>
                  <a:txBody>
                    <a:bodyPr/>
                    <a:lstStyle/>
                    <a:p>
                      <a:pPr algn="ctr"/>
                      <a:r>
                        <a:rPr lang="en-US" sz="2000" dirty="0">
                          <a:solidFill>
                            <a:schemeClr val="bg1"/>
                          </a:solidFill>
                          <a:latin typeface="+mj-lt"/>
                        </a:rPr>
                        <a:t>Cons</a:t>
                      </a:r>
                    </a:p>
                  </a:txBody>
                  <a:tcPr anchor="ctr"/>
                </a:tc>
                <a:extLst>
                  <a:ext uri="{0D108BD9-81ED-4DB2-BD59-A6C34878D82A}">
                    <a16:rowId xmlns:a16="http://schemas.microsoft.com/office/drawing/2014/main" val="3895773023"/>
                  </a:ext>
                </a:extLst>
              </a:tr>
              <a:tr h="1252144">
                <a:tc>
                  <a:txBody>
                    <a:bodyPr/>
                    <a:lstStyle/>
                    <a:p>
                      <a:pPr marL="282575" indent="-282575"/>
                      <a:r>
                        <a:rPr lang="en-US" sz="1500" dirty="0">
                          <a:latin typeface="+mj-lt"/>
                        </a:rPr>
                        <a:t>A. Complied with Part 4A for audit and review engagements</a:t>
                      </a:r>
                    </a:p>
                  </a:txBody>
                  <a:tcPr/>
                </a:tc>
                <a:tc>
                  <a:txBody>
                    <a:bodyPr/>
                    <a:lstStyle/>
                    <a:p>
                      <a:pPr marL="342900" marR="0" lvl="0" indent="-342900">
                        <a:lnSpc>
                          <a:spcPct val="107000"/>
                        </a:lnSpc>
                        <a:spcBef>
                          <a:spcPts val="0"/>
                        </a:spcBef>
                        <a:spcAft>
                          <a:spcPts val="0"/>
                        </a:spcAft>
                        <a:buFont typeface="Symbol" panose="05050102010706020507" pitchFamily="18" charset="2"/>
                        <a:buChar char=""/>
                      </a:pPr>
                      <a:r>
                        <a:rPr lang="en-US" sz="1500" dirty="0">
                          <a:solidFill>
                            <a:schemeClr val="tx1"/>
                          </a:solidFill>
                          <a:effectLst/>
                          <a:latin typeface="+mj-lt"/>
                          <a:ea typeface="DengXian" panose="02010600030101010101" pitchFamily="2" charset="-122"/>
                          <a:cs typeface="Times New Roman" panose="02020603050405020304" pitchFamily="18" charset="0"/>
                        </a:rPr>
                        <a:t>Meets certain stakeholder expectations</a:t>
                      </a:r>
                    </a:p>
                    <a:p>
                      <a:pPr marL="342900" marR="0" lvl="0" indent="-342900">
                        <a:lnSpc>
                          <a:spcPct val="107000"/>
                        </a:lnSpc>
                        <a:spcBef>
                          <a:spcPts val="0"/>
                        </a:spcBef>
                        <a:spcAft>
                          <a:spcPts val="0"/>
                        </a:spcAft>
                        <a:buFont typeface="Symbol" panose="05050102010706020507" pitchFamily="18" charset="2"/>
                        <a:buChar char=""/>
                      </a:pPr>
                      <a:r>
                        <a:rPr lang="en-US" sz="1500" dirty="0">
                          <a:solidFill>
                            <a:schemeClr val="tx1"/>
                          </a:solidFill>
                          <a:effectLst/>
                          <a:latin typeface="+mj-lt"/>
                          <a:ea typeface="DengXian" panose="02010600030101010101" pitchFamily="2" charset="-122"/>
                          <a:cs typeface="Times New Roman" panose="02020603050405020304" pitchFamily="18" charset="0"/>
                        </a:rPr>
                        <a:t>Conceptually simpler</a:t>
                      </a:r>
                    </a:p>
                    <a:p>
                      <a:pPr marL="342900" marR="0" lvl="0" indent="-342900">
                        <a:lnSpc>
                          <a:spcPct val="107000"/>
                        </a:lnSpc>
                        <a:spcBef>
                          <a:spcPts val="0"/>
                        </a:spcBef>
                        <a:spcAft>
                          <a:spcPts val="0"/>
                        </a:spcAft>
                        <a:buFont typeface="Symbol" panose="05050102010706020507" pitchFamily="18" charset="2"/>
                        <a:buChar char=""/>
                      </a:pPr>
                      <a:endParaRPr lang="en-US" sz="1500" dirty="0">
                        <a:solidFill>
                          <a:schemeClr val="tx1"/>
                        </a:solidFill>
                        <a:effectLst/>
                        <a:latin typeface="+mj-lt"/>
                        <a:ea typeface="DengXian" panose="02010600030101010101" pitchFamily="2" charset="-122"/>
                        <a:cs typeface="Times New Roman" panose="02020603050405020304" pitchFamily="18" charset="0"/>
                      </a:endParaRP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500" dirty="0">
                          <a:solidFill>
                            <a:schemeClr val="tx1"/>
                          </a:solidFill>
                          <a:effectLst/>
                          <a:latin typeface="+mj-lt"/>
                          <a:ea typeface="DengXian" panose="02010600030101010101" pitchFamily="2" charset="-122"/>
                          <a:cs typeface="Times New Roman" panose="02020603050405020304" pitchFamily="18" charset="0"/>
                        </a:rPr>
                        <a:t>Disproportionate burden on external expert and firm which might result in a limited pool of experts available (chilling effect)</a:t>
                      </a:r>
                    </a:p>
                    <a:p>
                      <a:pPr marL="342900" marR="0" lvl="0" indent="-342900">
                        <a:lnSpc>
                          <a:spcPct val="107000"/>
                        </a:lnSpc>
                        <a:spcBef>
                          <a:spcPts val="0"/>
                        </a:spcBef>
                        <a:spcAft>
                          <a:spcPts val="0"/>
                        </a:spcAft>
                        <a:buFont typeface="Symbol" panose="05050102010706020507" pitchFamily="18" charset="2"/>
                        <a:buChar char=""/>
                      </a:pPr>
                      <a:r>
                        <a:rPr lang="en-US" sz="1500" dirty="0">
                          <a:solidFill>
                            <a:schemeClr val="tx1"/>
                          </a:solidFill>
                          <a:effectLst/>
                          <a:latin typeface="+mj-lt"/>
                          <a:ea typeface="DengXian" panose="02010600030101010101" pitchFamily="2" charset="-122"/>
                          <a:cs typeface="Times New Roman" panose="02020603050405020304" pitchFamily="18" charset="0"/>
                        </a:rPr>
                        <a:t>Cost and complexity for monitoring compliance with independence vs uplift in audit quality</a:t>
                      </a:r>
                    </a:p>
                  </a:txBody>
                  <a:tcPr marL="68580" marR="68580" marT="0" marB="0"/>
                </a:tc>
                <a:extLst>
                  <a:ext uri="{0D108BD9-81ED-4DB2-BD59-A6C34878D82A}">
                    <a16:rowId xmlns:a16="http://schemas.microsoft.com/office/drawing/2014/main" val="902093907"/>
                  </a:ext>
                </a:extLst>
              </a:tr>
              <a:tr h="1252144">
                <a:tc>
                  <a:txBody>
                    <a:bodyPr/>
                    <a:lstStyle/>
                    <a:p>
                      <a:pPr marL="282575" indent="-282575"/>
                      <a:r>
                        <a:rPr lang="en-US" sz="1500" dirty="0">
                          <a:latin typeface="+mj-lt"/>
                        </a:rPr>
                        <a:t>B. Complied with ET-GA revisions for individuals out-of-network who are part </a:t>
                      </a:r>
                      <a:r>
                        <a:rPr lang="en-US" sz="1500">
                          <a:latin typeface="+mj-lt"/>
                        </a:rPr>
                        <a:t>of audit team (</a:t>
                      </a:r>
                      <a:r>
                        <a:rPr lang="en-US" sz="1500" dirty="0">
                          <a:solidFill>
                            <a:schemeClr val="tx1"/>
                          </a:solidFill>
                          <a:latin typeface="+mj-lt"/>
                        </a:rPr>
                        <a:t>Part 4A within a limited perimeter)</a:t>
                      </a:r>
                    </a:p>
                  </a:txBody>
                  <a:tcPr/>
                </a:tc>
                <a:tc>
                  <a:txBody>
                    <a:bodyPr/>
                    <a:lstStyle/>
                    <a:p>
                      <a:pPr marL="342900" marR="0" lvl="0" indent="-342900">
                        <a:lnSpc>
                          <a:spcPct val="107000"/>
                        </a:lnSpc>
                        <a:spcBef>
                          <a:spcPts val="0"/>
                        </a:spcBef>
                        <a:spcAft>
                          <a:spcPts val="0"/>
                        </a:spcAft>
                        <a:buFont typeface="Symbol" panose="05050102010706020507" pitchFamily="18" charset="2"/>
                        <a:buChar char=""/>
                      </a:pPr>
                      <a:r>
                        <a:rPr lang="en-US" sz="1500" dirty="0">
                          <a:solidFill>
                            <a:schemeClr val="tx1"/>
                          </a:solidFill>
                          <a:effectLst/>
                          <a:latin typeface="+mj-lt"/>
                          <a:ea typeface="DengXian" panose="02010600030101010101" pitchFamily="2" charset="-122"/>
                          <a:cs typeface="Times New Roman" panose="02020603050405020304" pitchFamily="18" charset="0"/>
                        </a:rPr>
                        <a:t>Example framework already established with ET-GA revisions</a:t>
                      </a: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500" dirty="0">
                          <a:solidFill>
                            <a:schemeClr val="tx1"/>
                          </a:solidFill>
                          <a:effectLst/>
                          <a:latin typeface="+mj-lt"/>
                          <a:ea typeface="DengXian" panose="02010600030101010101" pitchFamily="2" charset="-122"/>
                          <a:cs typeface="Times New Roman" panose="02020603050405020304" pitchFamily="18" charset="0"/>
                        </a:rPr>
                        <a:t>ET-GA approach is for audit engagements, while use of external experts extends to audit and other assurance engagements </a:t>
                      </a:r>
                    </a:p>
                    <a:p>
                      <a:pPr marL="342900" marR="0" lvl="0" indent="-342900">
                        <a:lnSpc>
                          <a:spcPct val="107000"/>
                        </a:lnSpc>
                        <a:spcBef>
                          <a:spcPts val="0"/>
                        </a:spcBef>
                        <a:spcAft>
                          <a:spcPts val="0"/>
                        </a:spcAft>
                        <a:buFont typeface="Symbol" panose="05050102010706020507" pitchFamily="18" charset="2"/>
                        <a:buChar char=""/>
                      </a:pPr>
                      <a:r>
                        <a:rPr lang="en-US" sz="1500" dirty="0">
                          <a:solidFill>
                            <a:schemeClr val="tx1"/>
                          </a:solidFill>
                          <a:effectLst/>
                          <a:latin typeface="+mj-lt"/>
                          <a:ea typeface="DengXian" panose="02010600030101010101" pitchFamily="2" charset="-122"/>
                          <a:cs typeface="Times New Roman" panose="02020603050405020304" pitchFamily="18" charset="0"/>
                        </a:rPr>
                        <a:t>It is the external expert’s </a:t>
                      </a:r>
                      <a:r>
                        <a:rPr lang="en-US" sz="1500" i="1" dirty="0">
                          <a:solidFill>
                            <a:schemeClr val="tx1"/>
                          </a:solidFill>
                          <a:effectLst/>
                          <a:latin typeface="+mj-lt"/>
                          <a:ea typeface="DengXian" panose="02010600030101010101" pitchFamily="2" charset="-122"/>
                          <a:cs typeface="Times New Roman" panose="02020603050405020304" pitchFamily="18" charset="0"/>
                        </a:rPr>
                        <a:t>work</a:t>
                      </a:r>
                      <a:r>
                        <a:rPr lang="en-US" sz="1500" dirty="0">
                          <a:solidFill>
                            <a:schemeClr val="tx1"/>
                          </a:solidFill>
                          <a:effectLst/>
                          <a:latin typeface="+mj-lt"/>
                          <a:ea typeface="DengXian" panose="02010600030101010101" pitchFamily="2" charset="-122"/>
                          <a:cs typeface="Times New Roman" panose="02020603050405020304" pitchFamily="18" charset="0"/>
                        </a:rPr>
                        <a:t> which might directly influence the audit outcome rather than the external expert in a decision-making capacity that impacts the outcome of the audit</a:t>
                      </a:r>
                    </a:p>
                  </a:txBody>
                  <a:tcPr marL="68580" marR="68580" marT="0" marB="0"/>
                </a:tc>
                <a:extLst>
                  <a:ext uri="{0D108BD9-81ED-4DB2-BD59-A6C34878D82A}">
                    <a16:rowId xmlns:a16="http://schemas.microsoft.com/office/drawing/2014/main" val="3627371887"/>
                  </a:ext>
                </a:extLst>
              </a:tr>
              <a:tr h="1252144">
                <a:tc>
                  <a:txBody>
                    <a:bodyPr/>
                    <a:lstStyle/>
                    <a:p>
                      <a:pPr marL="282575" indent="-282575"/>
                      <a:r>
                        <a:rPr lang="en-US" sz="1500" dirty="0">
                          <a:latin typeface="+mj-lt"/>
                        </a:rPr>
                        <a:t>C. Complied with select requirements specific to the external expert used (Introduce differentiated and scalable framework)</a:t>
                      </a:r>
                    </a:p>
                  </a:txBody>
                  <a:tcPr/>
                </a:tc>
                <a:tc>
                  <a:txBody>
                    <a:bodyPr/>
                    <a:lstStyle/>
                    <a:p>
                      <a:pPr marL="342900" marR="0" lvl="0" indent="-342900">
                        <a:lnSpc>
                          <a:spcPct val="107000"/>
                        </a:lnSpc>
                        <a:spcBef>
                          <a:spcPts val="0"/>
                        </a:spcBef>
                        <a:spcAft>
                          <a:spcPts val="0"/>
                        </a:spcAft>
                        <a:buFont typeface="Symbol" panose="05050102010706020507" pitchFamily="18" charset="2"/>
                        <a:buChar char=""/>
                      </a:pPr>
                      <a:r>
                        <a:rPr lang="en-US" sz="1500" dirty="0">
                          <a:solidFill>
                            <a:schemeClr val="tx1"/>
                          </a:solidFill>
                          <a:effectLst/>
                          <a:latin typeface="+mj-lt"/>
                          <a:ea typeface="DengXian" panose="02010600030101010101" pitchFamily="2" charset="-122"/>
                          <a:cs typeface="Times New Roman" panose="02020603050405020304" pitchFamily="18" charset="0"/>
                        </a:rPr>
                        <a:t>Focused and scalable independence requirements for the use of certain external experts to be addressed in a less complex way</a:t>
                      </a:r>
                    </a:p>
                    <a:p>
                      <a:pPr marL="342900" marR="0" lvl="0" indent="-342900">
                        <a:lnSpc>
                          <a:spcPct val="107000"/>
                        </a:lnSpc>
                        <a:spcBef>
                          <a:spcPts val="0"/>
                        </a:spcBef>
                        <a:spcAft>
                          <a:spcPts val="0"/>
                        </a:spcAft>
                        <a:buFont typeface="Symbol" panose="05050102010706020507" pitchFamily="18" charset="2"/>
                        <a:buChar char=""/>
                      </a:pPr>
                      <a:r>
                        <a:rPr lang="en-US" sz="1500" dirty="0">
                          <a:solidFill>
                            <a:schemeClr val="tx1"/>
                          </a:solidFill>
                          <a:effectLst/>
                          <a:latin typeface="+mj-lt"/>
                          <a:ea typeface="DengXian" panose="02010600030101010101" pitchFamily="2" charset="-122"/>
                          <a:cs typeface="Times New Roman" panose="02020603050405020304" pitchFamily="18" charset="0"/>
                        </a:rPr>
                        <a:t>Based on concepts considered in ET-GA revisions</a:t>
                      </a:r>
                    </a:p>
                  </a:txBody>
                  <a:tcPr marL="68580" marR="68580" marT="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1500" dirty="0">
                          <a:solidFill>
                            <a:schemeClr val="tx1"/>
                          </a:solidFill>
                          <a:effectLst/>
                          <a:latin typeface="+mj-lt"/>
                          <a:ea typeface="DengXian" panose="02010600030101010101" pitchFamily="2" charset="-122"/>
                          <a:cs typeface="Times New Roman" panose="02020603050405020304" pitchFamily="18" charset="0"/>
                        </a:rPr>
                        <a:t>Introduces a level of subjectivity to determine which external experts should be subject to the select independence requirements</a:t>
                      </a:r>
                    </a:p>
                  </a:txBody>
                  <a:tcPr marL="68580" marR="68580" marT="0" marB="0"/>
                </a:tc>
                <a:extLst>
                  <a:ext uri="{0D108BD9-81ED-4DB2-BD59-A6C34878D82A}">
                    <a16:rowId xmlns:a16="http://schemas.microsoft.com/office/drawing/2014/main" val="3365320705"/>
                  </a:ext>
                </a:extLst>
              </a:tr>
            </a:tbl>
          </a:graphicData>
        </a:graphic>
      </p:graphicFrame>
      <p:sp>
        <p:nvSpPr>
          <p:cNvPr id="3" name="Oval 2">
            <a:extLst>
              <a:ext uri="{FF2B5EF4-FFF2-40B4-BE49-F238E27FC236}">
                <a16:creationId xmlns:a16="http://schemas.microsoft.com/office/drawing/2014/main" id="{923DEF89-0520-A1B9-4D5C-BAC7ED28F47C}"/>
              </a:ext>
            </a:extLst>
          </p:cNvPr>
          <p:cNvSpPr/>
          <p:nvPr/>
        </p:nvSpPr>
        <p:spPr>
          <a:xfrm>
            <a:off x="9374714" y="343541"/>
            <a:ext cx="2743200" cy="1145364"/>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accent4"/>
                </a:solidFill>
                <a:latin typeface="+mj-lt"/>
              </a:rPr>
              <a:t>TF preliminary view</a:t>
            </a:r>
            <a:r>
              <a:rPr lang="en-US" sz="1500" dirty="0">
                <a:solidFill>
                  <a:schemeClr val="accent4"/>
                </a:solidFill>
                <a:latin typeface="+mj-lt"/>
              </a:rPr>
              <a:t>: </a:t>
            </a:r>
          </a:p>
          <a:p>
            <a:pPr algn="ctr"/>
            <a:r>
              <a:rPr lang="en-US" sz="1500" dirty="0">
                <a:solidFill>
                  <a:schemeClr val="accent4"/>
                </a:solidFill>
                <a:latin typeface="+mj-lt"/>
              </a:rPr>
              <a:t>Approach C offers a balanced approach</a:t>
            </a:r>
          </a:p>
        </p:txBody>
      </p:sp>
      <p:sp>
        <p:nvSpPr>
          <p:cNvPr id="4" name="TextBox 3">
            <a:extLst>
              <a:ext uri="{FF2B5EF4-FFF2-40B4-BE49-F238E27FC236}">
                <a16:creationId xmlns:a16="http://schemas.microsoft.com/office/drawing/2014/main" id="{CE1C06BC-B1E5-E844-EAAD-2E1ACA637D6A}"/>
              </a:ext>
            </a:extLst>
          </p:cNvPr>
          <p:cNvSpPr txBox="1"/>
          <p:nvPr/>
        </p:nvSpPr>
        <p:spPr>
          <a:xfrm>
            <a:off x="550718" y="1095895"/>
            <a:ext cx="11172932" cy="461012"/>
          </a:xfrm>
          <a:prstGeom prst="rect">
            <a:avLst/>
          </a:prstGeom>
        </p:spPr>
        <p:txBody>
          <a:bodyPr vert="horz" wrap="square" lIns="91440" tIns="45720" rIns="91440" bIns="45720" rtlCol="0" anchor="b">
            <a:normAutofit/>
          </a:bodyPr>
          <a:lstStyle/>
          <a:p>
            <a:pPr algn="l"/>
            <a:r>
              <a:rPr lang="en-US" sz="2400" dirty="0">
                <a:latin typeface="+mj-lt"/>
              </a:rPr>
              <a:t>PA’s would assess whether the external expert has:</a:t>
            </a:r>
            <a:endParaRPr lang="en-US" sz="2200" dirty="0">
              <a:solidFill>
                <a:srgbClr val="0B5494"/>
              </a:solidFill>
            </a:endParaRPr>
          </a:p>
        </p:txBody>
      </p:sp>
    </p:spTree>
    <p:extLst>
      <p:ext uri="{BB962C8B-B14F-4D97-AF65-F5344CB8AC3E}">
        <p14:creationId xmlns:p14="http://schemas.microsoft.com/office/powerpoint/2010/main" val="16932403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Rectangle: Rounded Corners 93">
            <a:extLst>
              <a:ext uri="{FF2B5EF4-FFF2-40B4-BE49-F238E27FC236}">
                <a16:creationId xmlns:a16="http://schemas.microsoft.com/office/drawing/2014/main" id="{158047CE-487E-5414-EA84-F28F676ACF3A}"/>
              </a:ext>
            </a:extLst>
          </p:cNvPr>
          <p:cNvSpPr/>
          <p:nvPr/>
        </p:nvSpPr>
        <p:spPr>
          <a:xfrm>
            <a:off x="5575852" y="1232453"/>
            <a:ext cx="6289180" cy="514045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a:xfrm>
            <a:off x="8763015" y="6372911"/>
            <a:ext cx="2743200" cy="365125"/>
          </a:xfrm>
        </p:spPr>
        <p:txBody>
          <a:bodyPr/>
          <a:lstStyle/>
          <a:p>
            <a:fld id="{A68F81FF-A8B7-8E49-9D5B-3CAD5ADFEE36}" type="slidenum">
              <a:rPr lang="en-US" smtClean="0"/>
              <a:pPr/>
              <a:t>15</a:t>
            </a:fld>
            <a:endParaRPr lang="en-US" dirty="0"/>
          </a:p>
        </p:txBody>
      </p:sp>
      <p:sp>
        <p:nvSpPr>
          <p:cNvPr id="7" name="Title 1">
            <a:extLst>
              <a:ext uri="{FF2B5EF4-FFF2-40B4-BE49-F238E27FC236}">
                <a16:creationId xmlns:a16="http://schemas.microsoft.com/office/drawing/2014/main" id="{F271BA9E-EC89-9C20-6755-C015212A51BB}"/>
              </a:ext>
            </a:extLst>
          </p:cNvPr>
          <p:cNvSpPr>
            <a:spLocks noGrp="1"/>
          </p:cNvSpPr>
          <p:nvPr>
            <p:ph type="title"/>
          </p:nvPr>
        </p:nvSpPr>
        <p:spPr>
          <a:xfrm>
            <a:off x="468350" y="27377"/>
            <a:ext cx="10381873" cy="1068518"/>
          </a:xfrm>
        </p:spPr>
        <p:txBody>
          <a:bodyPr>
            <a:normAutofit/>
          </a:bodyPr>
          <a:lstStyle/>
          <a:p>
            <a:r>
              <a:rPr lang="en-US" sz="3600" dirty="0">
                <a:latin typeface="+mj-lt"/>
              </a:rPr>
              <a:t>Approach C: Example Decision Tree for PAs</a:t>
            </a:r>
          </a:p>
        </p:txBody>
      </p:sp>
      <p:sp>
        <p:nvSpPr>
          <p:cNvPr id="10" name="TextBox 9">
            <a:extLst>
              <a:ext uri="{FF2B5EF4-FFF2-40B4-BE49-F238E27FC236}">
                <a16:creationId xmlns:a16="http://schemas.microsoft.com/office/drawing/2014/main" id="{A2734338-0D7B-6B64-361C-14D5197756FD}"/>
              </a:ext>
            </a:extLst>
          </p:cNvPr>
          <p:cNvSpPr txBox="1"/>
          <p:nvPr/>
        </p:nvSpPr>
        <p:spPr>
          <a:xfrm>
            <a:off x="498706" y="1339474"/>
            <a:ext cx="2028236" cy="2023238"/>
          </a:xfrm>
          <a:prstGeom prst="rect">
            <a:avLst/>
          </a:prstGeom>
          <a:ln>
            <a:solidFill>
              <a:schemeClr val="accent6"/>
            </a:solidFill>
          </a:ln>
        </p:spPr>
        <p:txBody>
          <a:bodyPr vert="horz" wrap="square" lIns="91440" tIns="45720" rIns="91440" bIns="45720" rtlCol="0" anchor="b">
            <a:noAutofit/>
          </a:bodyPr>
          <a:lstStyle/>
          <a:p>
            <a:pPr algn="ctr"/>
            <a:r>
              <a:rPr lang="en-US" sz="2200" b="1" dirty="0">
                <a:solidFill>
                  <a:schemeClr val="accent3"/>
                </a:solidFill>
                <a:latin typeface="+mj-lt"/>
              </a:rPr>
              <a:t>All Experts</a:t>
            </a:r>
          </a:p>
          <a:p>
            <a:pPr algn="ctr"/>
            <a:r>
              <a:rPr lang="en-US" sz="1500" b="1" dirty="0">
                <a:solidFill>
                  <a:schemeClr val="accent3"/>
                </a:solidFill>
                <a:latin typeface="+mj-lt"/>
              </a:rPr>
              <a:t>Enhanced ethical framework to identify, evaluate and monitor appropriateness of the use of an expert (slide 8)</a:t>
            </a:r>
          </a:p>
        </p:txBody>
      </p:sp>
      <p:cxnSp>
        <p:nvCxnSpPr>
          <p:cNvPr id="38" name="Straight Arrow Connector 37">
            <a:extLst>
              <a:ext uri="{FF2B5EF4-FFF2-40B4-BE49-F238E27FC236}">
                <a16:creationId xmlns:a16="http://schemas.microsoft.com/office/drawing/2014/main" id="{B24EDDD9-8B6B-65E6-EB94-962F92AF1BE3}"/>
              </a:ext>
            </a:extLst>
          </p:cNvPr>
          <p:cNvCxnSpPr>
            <a:cxnSpLocks/>
            <a:endCxn id="41" idx="0"/>
          </p:cNvCxnSpPr>
          <p:nvPr/>
        </p:nvCxnSpPr>
        <p:spPr>
          <a:xfrm>
            <a:off x="9835439" y="4185962"/>
            <a:ext cx="792437" cy="851919"/>
          </a:xfrm>
          <a:prstGeom prst="straightConnector1">
            <a:avLst/>
          </a:prstGeom>
          <a:ln w="25400" cap="sq">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E61B8D65-B048-9AD1-BDA5-3CF045DACA06}"/>
              </a:ext>
            </a:extLst>
          </p:cNvPr>
          <p:cNvSpPr txBox="1"/>
          <p:nvPr/>
        </p:nvSpPr>
        <p:spPr>
          <a:xfrm>
            <a:off x="10238289" y="4443760"/>
            <a:ext cx="435428" cy="351550"/>
          </a:xfrm>
          <a:prstGeom prst="rect">
            <a:avLst/>
          </a:prstGeom>
        </p:spPr>
        <p:txBody>
          <a:bodyPr vert="horz" wrap="square" lIns="91440" tIns="45720" rIns="91440" bIns="45720" rtlCol="0" anchor="b">
            <a:noAutofit/>
          </a:bodyPr>
          <a:lstStyle/>
          <a:p>
            <a:pPr algn="l"/>
            <a:r>
              <a:rPr lang="en-US" sz="2200" b="1" dirty="0">
                <a:solidFill>
                  <a:schemeClr val="accent5"/>
                </a:solidFill>
                <a:latin typeface="+mj-lt"/>
              </a:rPr>
              <a:t>Y</a:t>
            </a:r>
          </a:p>
        </p:txBody>
      </p:sp>
      <p:sp>
        <p:nvSpPr>
          <p:cNvPr id="41" name="TextBox 40">
            <a:extLst>
              <a:ext uri="{FF2B5EF4-FFF2-40B4-BE49-F238E27FC236}">
                <a16:creationId xmlns:a16="http://schemas.microsoft.com/office/drawing/2014/main" id="{82346227-4D98-F032-BC2D-98CFB48ADAF1}"/>
              </a:ext>
            </a:extLst>
          </p:cNvPr>
          <p:cNvSpPr txBox="1"/>
          <p:nvPr/>
        </p:nvSpPr>
        <p:spPr>
          <a:xfrm>
            <a:off x="9737378" y="5037881"/>
            <a:ext cx="1780996" cy="1023257"/>
          </a:xfrm>
          <a:prstGeom prst="rect">
            <a:avLst/>
          </a:prstGeom>
          <a:ln>
            <a:solidFill>
              <a:schemeClr val="accent6"/>
            </a:solidFill>
          </a:ln>
        </p:spPr>
        <p:txBody>
          <a:bodyPr vert="horz" wrap="square" lIns="91440" tIns="45720" rIns="91440" bIns="45720" rtlCol="0" anchor="ctr">
            <a:noAutofit/>
          </a:bodyPr>
          <a:lstStyle/>
          <a:p>
            <a:pPr algn="ctr"/>
            <a:r>
              <a:rPr lang="en-US" sz="1500" b="1" dirty="0">
                <a:solidFill>
                  <a:schemeClr val="accent5"/>
                </a:solidFill>
                <a:latin typeface="+mj-lt"/>
              </a:rPr>
              <a:t>Select Independence Requirements </a:t>
            </a:r>
          </a:p>
        </p:txBody>
      </p:sp>
      <p:sp>
        <p:nvSpPr>
          <p:cNvPr id="45" name="TextBox 44">
            <a:extLst>
              <a:ext uri="{FF2B5EF4-FFF2-40B4-BE49-F238E27FC236}">
                <a16:creationId xmlns:a16="http://schemas.microsoft.com/office/drawing/2014/main" id="{2BB327D9-F6A5-B47F-E5E1-C129797C7C1E}"/>
              </a:ext>
            </a:extLst>
          </p:cNvPr>
          <p:cNvSpPr txBox="1"/>
          <p:nvPr/>
        </p:nvSpPr>
        <p:spPr>
          <a:xfrm>
            <a:off x="7417552" y="5053109"/>
            <a:ext cx="1780996" cy="1023257"/>
          </a:xfrm>
          <a:prstGeom prst="rect">
            <a:avLst/>
          </a:prstGeom>
          <a:ln>
            <a:solidFill>
              <a:schemeClr val="accent6"/>
            </a:solidFill>
          </a:ln>
        </p:spPr>
        <p:txBody>
          <a:bodyPr vert="horz" wrap="square" lIns="91440" tIns="45720" rIns="91440" bIns="45720" rtlCol="0" anchor="b">
            <a:noAutofit/>
          </a:bodyPr>
          <a:lstStyle/>
          <a:p>
            <a:pPr algn="ctr"/>
            <a:r>
              <a:rPr lang="en-US" sz="1500" dirty="0">
                <a:solidFill>
                  <a:schemeClr val="accent1">
                    <a:lumMod val="75000"/>
                  </a:schemeClr>
                </a:solidFill>
                <a:latin typeface="+mj-lt"/>
              </a:rPr>
              <a:t>Apply “reason to believe” principle to objectivity analysis</a:t>
            </a:r>
          </a:p>
        </p:txBody>
      </p:sp>
      <p:sp>
        <p:nvSpPr>
          <p:cNvPr id="6" name="Oval 5">
            <a:extLst>
              <a:ext uri="{FF2B5EF4-FFF2-40B4-BE49-F238E27FC236}">
                <a16:creationId xmlns:a16="http://schemas.microsoft.com/office/drawing/2014/main" id="{6E24AD2C-812F-BC90-D0AC-F68B9DC119AE}"/>
              </a:ext>
            </a:extLst>
          </p:cNvPr>
          <p:cNvSpPr/>
          <p:nvPr/>
        </p:nvSpPr>
        <p:spPr>
          <a:xfrm>
            <a:off x="10199914" y="660379"/>
            <a:ext cx="1833078" cy="1026228"/>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accent4"/>
                </a:solidFill>
                <a:latin typeface="+mj-lt"/>
              </a:rPr>
              <a:t>TF preliminary view for discussion</a:t>
            </a:r>
            <a:endParaRPr lang="en-US" sz="1500" dirty="0">
              <a:solidFill>
                <a:schemeClr val="accent4"/>
              </a:solidFill>
              <a:latin typeface="+mj-lt"/>
            </a:endParaRPr>
          </a:p>
        </p:txBody>
      </p:sp>
      <p:sp>
        <p:nvSpPr>
          <p:cNvPr id="31" name="TextBox 30">
            <a:extLst>
              <a:ext uri="{FF2B5EF4-FFF2-40B4-BE49-F238E27FC236}">
                <a16:creationId xmlns:a16="http://schemas.microsoft.com/office/drawing/2014/main" id="{C5913BDD-8BCA-B5A2-ABAB-BF0B32E5C9BA}"/>
              </a:ext>
            </a:extLst>
          </p:cNvPr>
          <p:cNvSpPr txBox="1"/>
          <p:nvPr/>
        </p:nvSpPr>
        <p:spPr>
          <a:xfrm>
            <a:off x="643812" y="4902569"/>
            <a:ext cx="3159965" cy="1264380"/>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cxnSp>
        <p:nvCxnSpPr>
          <p:cNvPr id="16" name="Straight Arrow Connector 15">
            <a:extLst>
              <a:ext uri="{FF2B5EF4-FFF2-40B4-BE49-F238E27FC236}">
                <a16:creationId xmlns:a16="http://schemas.microsoft.com/office/drawing/2014/main" id="{36340BAC-9002-0DAB-DFD8-6D9B31003606}"/>
              </a:ext>
            </a:extLst>
          </p:cNvPr>
          <p:cNvCxnSpPr>
            <a:cxnSpLocks/>
            <a:endCxn id="45" idx="0"/>
          </p:cNvCxnSpPr>
          <p:nvPr/>
        </p:nvCxnSpPr>
        <p:spPr>
          <a:xfrm flipH="1">
            <a:off x="8308050" y="4185962"/>
            <a:ext cx="890085" cy="867147"/>
          </a:xfrm>
          <a:prstGeom prst="straightConnector1">
            <a:avLst/>
          </a:prstGeom>
          <a:ln w="25400" cap="sq">
            <a:solidFill>
              <a:srgbClr val="00AA55"/>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809998DA-3211-187F-D504-996F150DFDD1}"/>
              </a:ext>
            </a:extLst>
          </p:cNvPr>
          <p:cNvCxnSpPr>
            <a:cxnSpLocks/>
          </p:cNvCxnSpPr>
          <p:nvPr/>
        </p:nvCxnSpPr>
        <p:spPr>
          <a:xfrm>
            <a:off x="5133477" y="2332735"/>
            <a:ext cx="626978" cy="0"/>
          </a:xfrm>
          <a:prstGeom prst="straightConnector1">
            <a:avLst/>
          </a:prstGeom>
          <a:ln w="25400" cap="sq">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8399CACA-884B-5F88-E057-C02E73EA7AB9}"/>
              </a:ext>
            </a:extLst>
          </p:cNvPr>
          <p:cNvSpPr txBox="1"/>
          <p:nvPr/>
        </p:nvSpPr>
        <p:spPr>
          <a:xfrm>
            <a:off x="5229252" y="1945924"/>
            <a:ext cx="435428" cy="351550"/>
          </a:xfrm>
          <a:prstGeom prst="rect">
            <a:avLst/>
          </a:prstGeom>
        </p:spPr>
        <p:txBody>
          <a:bodyPr vert="horz" wrap="square" lIns="91440" tIns="45720" rIns="91440" bIns="45720" rtlCol="0" anchor="b">
            <a:normAutofit fontScale="92500" lnSpcReduction="20000"/>
          </a:bodyPr>
          <a:lstStyle/>
          <a:p>
            <a:pPr algn="l"/>
            <a:r>
              <a:rPr lang="en-US" sz="2200" b="1" dirty="0">
                <a:solidFill>
                  <a:schemeClr val="accent5"/>
                </a:solidFill>
                <a:latin typeface="+mj-lt"/>
              </a:rPr>
              <a:t>Y</a:t>
            </a:r>
          </a:p>
        </p:txBody>
      </p:sp>
      <p:cxnSp>
        <p:nvCxnSpPr>
          <p:cNvPr id="59" name="Straight Arrow Connector 58">
            <a:extLst>
              <a:ext uri="{FF2B5EF4-FFF2-40B4-BE49-F238E27FC236}">
                <a16:creationId xmlns:a16="http://schemas.microsoft.com/office/drawing/2014/main" id="{207D64C0-8136-DBAF-48EE-8DCDD477C5ED}"/>
              </a:ext>
            </a:extLst>
          </p:cNvPr>
          <p:cNvCxnSpPr>
            <a:cxnSpLocks/>
          </p:cNvCxnSpPr>
          <p:nvPr/>
        </p:nvCxnSpPr>
        <p:spPr>
          <a:xfrm flipV="1">
            <a:off x="7694884" y="1816550"/>
            <a:ext cx="960702" cy="529943"/>
          </a:xfrm>
          <a:prstGeom prst="straightConnector1">
            <a:avLst/>
          </a:prstGeom>
          <a:ln w="25400" cap="sq">
            <a:solidFill>
              <a:srgbClr val="00AA55"/>
            </a:solidFill>
            <a:tailEnd type="triangle"/>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EB1B8E6E-9BC6-32FA-0F19-0D462ABE2F35}"/>
              </a:ext>
            </a:extLst>
          </p:cNvPr>
          <p:cNvSpPr txBox="1"/>
          <p:nvPr/>
        </p:nvSpPr>
        <p:spPr>
          <a:xfrm>
            <a:off x="8107114" y="1640775"/>
            <a:ext cx="435428" cy="351550"/>
          </a:xfrm>
          <a:prstGeom prst="rect">
            <a:avLst/>
          </a:prstGeom>
        </p:spPr>
        <p:txBody>
          <a:bodyPr vert="horz" wrap="square" lIns="91440" tIns="45720" rIns="91440" bIns="45720" rtlCol="0" anchor="b">
            <a:normAutofit fontScale="92500" lnSpcReduction="20000"/>
          </a:bodyPr>
          <a:lstStyle/>
          <a:p>
            <a:pPr algn="l"/>
            <a:r>
              <a:rPr lang="en-US" sz="2200" b="1" dirty="0">
                <a:solidFill>
                  <a:schemeClr val="accent1"/>
                </a:solidFill>
                <a:latin typeface="+mj-lt"/>
              </a:rPr>
              <a:t>N</a:t>
            </a:r>
          </a:p>
        </p:txBody>
      </p:sp>
      <p:sp>
        <p:nvSpPr>
          <p:cNvPr id="75" name="TextBox 74">
            <a:extLst>
              <a:ext uri="{FF2B5EF4-FFF2-40B4-BE49-F238E27FC236}">
                <a16:creationId xmlns:a16="http://schemas.microsoft.com/office/drawing/2014/main" id="{148E75F5-DCBC-0F89-779D-D4333EB4CAD5}"/>
              </a:ext>
            </a:extLst>
          </p:cNvPr>
          <p:cNvSpPr txBox="1"/>
          <p:nvPr/>
        </p:nvSpPr>
        <p:spPr>
          <a:xfrm>
            <a:off x="3269211" y="1558636"/>
            <a:ext cx="1780996" cy="1478598"/>
          </a:xfrm>
          <a:prstGeom prst="rect">
            <a:avLst/>
          </a:prstGeom>
          <a:solidFill>
            <a:srgbClr val="F8FBFE"/>
          </a:solidFill>
          <a:ln>
            <a:solidFill>
              <a:schemeClr val="accent6"/>
            </a:solidFill>
          </a:ln>
        </p:spPr>
        <p:txBody>
          <a:bodyPr vert="horz" wrap="square" lIns="91440" tIns="45720" rIns="91440" bIns="45720" rtlCol="0" anchor="b">
            <a:noAutofit/>
          </a:bodyPr>
          <a:lstStyle/>
          <a:p>
            <a:pPr algn="ctr"/>
            <a:r>
              <a:rPr lang="en-US" sz="1500" b="1" dirty="0">
                <a:solidFill>
                  <a:srgbClr val="0B5494"/>
                </a:solidFill>
                <a:latin typeface="+mj-lt"/>
              </a:rPr>
              <a:t>Additionally for external expert used in audit or other assurance or NAS engagement</a:t>
            </a:r>
          </a:p>
        </p:txBody>
      </p:sp>
      <p:sp>
        <p:nvSpPr>
          <p:cNvPr id="76" name="TextBox 75">
            <a:extLst>
              <a:ext uri="{FF2B5EF4-FFF2-40B4-BE49-F238E27FC236}">
                <a16:creationId xmlns:a16="http://schemas.microsoft.com/office/drawing/2014/main" id="{70967DDD-B6F1-0B44-982C-0BDB4CF5B3A7}"/>
              </a:ext>
            </a:extLst>
          </p:cNvPr>
          <p:cNvSpPr txBox="1"/>
          <p:nvPr/>
        </p:nvSpPr>
        <p:spPr>
          <a:xfrm>
            <a:off x="5822099" y="1579815"/>
            <a:ext cx="1780996" cy="1498331"/>
          </a:xfrm>
          <a:prstGeom prst="rect">
            <a:avLst/>
          </a:prstGeom>
          <a:solidFill>
            <a:srgbClr val="F8FBFE"/>
          </a:solidFill>
          <a:ln>
            <a:solidFill>
              <a:schemeClr val="accent6"/>
            </a:solidFill>
          </a:ln>
        </p:spPr>
        <p:txBody>
          <a:bodyPr vert="horz" wrap="square" lIns="91440" tIns="45720" rIns="91440" bIns="45720" rtlCol="0" anchor="b">
            <a:noAutofit/>
          </a:bodyPr>
          <a:lstStyle/>
          <a:p>
            <a:pPr algn="ctr"/>
            <a:r>
              <a:rPr lang="en-US" sz="1500" b="1" dirty="0">
                <a:solidFill>
                  <a:srgbClr val="0B5494"/>
                </a:solidFill>
                <a:latin typeface="+mj-lt"/>
              </a:rPr>
              <a:t>Will the external experts’ work significantly influence the outcome of the engagement?</a:t>
            </a:r>
          </a:p>
        </p:txBody>
      </p:sp>
      <p:sp>
        <p:nvSpPr>
          <p:cNvPr id="77" name="TextBox 76">
            <a:extLst>
              <a:ext uri="{FF2B5EF4-FFF2-40B4-BE49-F238E27FC236}">
                <a16:creationId xmlns:a16="http://schemas.microsoft.com/office/drawing/2014/main" id="{D96403C6-FEF6-A3D9-60AE-8619F127F777}"/>
              </a:ext>
            </a:extLst>
          </p:cNvPr>
          <p:cNvSpPr txBox="1"/>
          <p:nvPr/>
        </p:nvSpPr>
        <p:spPr>
          <a:xfrm>
            <a:off x="8655586" y="2653844"/>
            <a:ext cx="1780996" cy="1461669"/>
          </a:xfrm>
          <a:prstGeom prst="rect">
            <a:avLst/>
          </a:prstGeom>
          <a:solidFill>
            <a:srgbClr val="F8FBFE"/>
          </a:solidFill>
          <a:ln>
            <a:solidFill>
              <a:schemeClr val="accent6"/>
            </a:solidFill>
          </a:ln>
        </p:spPr>
        <p:txBody>
          <a:bodyPr vert="horz" wrap="square" lIns="91440" tIns="45720" rIns="91440" bIns="45720" rtlCol="0" anchor="b">
            <a:noAutofit/>
          </a:bodyPr>
          <a:lstStyle/>
          <a:p>
            <a:pPr algn="ctr"/>
            <a:r>
              <a:rPr lang="en-US" sz="1500" b="1" dirty="0">
                <a:solidFill>
                  <a:srgbClr val="0B5494"/>
                </a:solidFill>
                <a:latin typeface="+mj-lt"/>
              </a:rPr>
              <a:t>Is it an assurance (incl. audit) engagement?</a:t>
            </a:r>
          </a:p>
          <a:p>
            <a:pPr algn="ctr"/>
            <a:endParaRPr lang="en-US" sz="1500" b="1" dirty="0">
              <a:solidFill>
                <a:srgbClr val="0B5494"/>
              </a:solidFill>
              <a:latin typeface="+mj-lt"/>
            </a:endParaRPr>
          </a:p>
        </p:txBody>
      </p:sp>
      <p:cxnSp>
        <p:nvCxnSpPr>
          <p:cNvPr id="78" name="Straight Arrow Connector 77">
            <a:extLst>
              <a:ext uri="{FF2B5EF4-FFF2-40B4-BE49-F238E27FC236}">
                <a16:creationId xmlns:a16="http://schemas.microsoft.com/office/drawing/2014/main" id="{836CDFBA-25B1-DFAA-CE29-B42F3D87F3C1}"/>
              </a:ext>
            </a:extLst>
          </p:cNvPr>
          <p:cNvCxnSpPr>
            <a:cxnSpLocks/>
          </p:cNvCxnSpPr>
          <p:nvPr/>
        </p:nvCxnSpPr>
        <p:spPr>
          <a:xfrm>
            <a:off x="7698429" y="2533860"/>
            <a:ext cx="872646" cy="880154"/>
          </a:xfrm>
          <a:prstGeom prst="straightConnector1">
            <a:avLst/>
          </a:prstGeom>
          <a:ln w="25400" cap="sq">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3E66FDD4-1A76-28CA-F150-15C55AB57A80}"/>
              </a:ext>
            </a:extLst>
          </p:cNvPr>
          <p:cNvSpPr txBox="1"/>
          <p:nvPr/>
        </p:nvSpPr>
        <p:spPr>
          <a:xfrm>
            <a:off x="8142771" y="2759589"/>
            <a:ext cx="435428" cy="351550"/>
          </a:xfrm>
          <a:prstGeom prst="rect">
            <a:avLst/>
          </a:prstGeom>
        </p:spPr>
        <p:txBody>
          <a:bodyPr vert="horz" wrap="square" lIns="91440" tIns="45720" rIns="91440" bIns="45720" rtlCol="0" anchor="b">
            <a:normAutofit fontScale="92500" lnSpcReduction="20000"/>
          </a:bodyPr>
          <a:lstStyle/>
          <a:p>
            <a:pPr algn="l"/>
            <a:r>
              <a:rPr lang="en-US" sz="2200" b="1" dirty="0">
                <a:solidFill>
                  <a:schemeClr val="accent5"/>
                </a:solidFill>
                <a:latin typeface="+mj-lt"/>
              </a:rPr>
              <a:t>Y</a:t>
            </a:r>
          </a:p>
        </p:txBody>
      </p:sp>
      <p:sp>
        <p:nvSpPr>
          <p:cNvPr id="88" name="TextBox 87">
            <a:extLst>
              <a:ext uri="{FF2B5EF4-FFF2-40B4-BE49-F238E27FC236}">
                <a16:creationId xmlns:a16="http://schemas.microsoft.com/office/drawing/2014/main" id="{4D61BE8B-D1A1-FCF7-B6D4-C91BA1C6770C}"/>
              </a:ext>
            </a:extLst>
          </p:cNvPr>
          <p:cNvSpPr txBox="1"/>
          <p:nvPr/>
        </p:nvSpPr>
        <p:spPr>
          <a:xfrm>
            <a:off x="8722763" y="1476279"/>
            <a:ext cx="1182228" cy="586853"/>
          </a:xfrm>
          <a:prstGeom prst="rect">
            <a:avLst/>
          </a:prstGeom>
          <a:ln>
            <a:solidFill>
              <a:schemeClr val="accent6"/>
            </a:solidFill>
          </a:ln>
        </p:spPr>
        <p:txBody>
          <a:bodyPr vert="horz" wrap="square" lIns="91440" tIns="45720" rIns="91440" bIns="45720" rtlCol="0" anchor="b">
            <a:noAutofit/>
          </a:bodyPr>
          <a:lstStyle/>
          <a:p>
            <a:pPr algn="ctr"/>
            <a:r>
              <a:rPr lang="en-US" sz="1500" dirty="0">
                <a:solidFill>
                  <a:schemeClr val="accent1">
                    <a:lumMod val="75000"/>
                  </a:schemeClr>
                </a:solidFill>
                <a:latin typeface="+mj-lt"/>
              </a:rPr>
              <a:t>No further action</a:t>
            </a:r>
          </a:p>
        </p:txBody>
      </p:sp>
      <p:sp>
        <p:nvSpPr>
          <p:cNvPr id="93" name="TextBox 92">
            <a:extLst>
              <a:ext uri="{FF2B5EF4-FFF2-40B4-BE49-F238E27FC236}">
                <a16:creationId xmlns:a16="http://schemas.microsoft.com/office/drawing/2014/main" id="{FAA7196B-D678-2FC6-2040-F96637C98816}"/>
              </a:ext>
            </a:extLst>
          </p:cNvPr>
          <p:cNvSpPr txBox="1"/>
          <p:nvPr/>
        </p:nvSpPr>
        <p:spPr>
          <a:xfrm>
            <a:off x="8324627" y="4449224"/>
            <a:ext cx="435428" cy="351550"/>
          </a:xfrm>
          <a:prstGeom prst="rect">
            <a:avLst/>
          </a:prstGeom>
        </p:spPr>
        <p:txBody>
          <a:bodyPr vert="horz" wrap="square" lIns="91440" tIns="45720" rIns="91440" bIns="45720" rtlCol="0" anchor="b">
            <a:normAutofit fontScale="92500" lnSpcReduction="20000"/>
          </a:bodyPr>
          <a:lstStyle/>
          <a:p>
            <a:pPr algn="l"/>
            <a:r>
              <a:rPr lang="en-US" sz="2200" b="1" dirty="0">
                <a:solidFill>
                  <a:schemeClr val="accent1"/>
                </a:solidFill>
                <a:latin typeface="+mj-lt"/>
              </a:rPr>
              <a:t>N</a:t>
            </a:r>
          </a:p>
        </p:txBody>
      </p:sp>
      <p:sp>
        <p:nvSpPr>
          <p:cNvPr id="2" name="Plus Sign 1">
            <a:extLst>
              <a:ext uri="{FF2B5EF4-FFF2-40B4-BE49-F238E27FC236}">
                <a16:creationId xmlns:a16="http://schemas.microsoft.com/office/drawing/2014/main" id="{8A176D18-D74C-5FF2-AEC1-2F1B0222987A}"/>
              </a:ext>
            </a:extLst>
          </p:cNvPr>
          <p:cNvSpPr/>
          <p:nvPr/>
        </p:nvSpPr>
        <p:spPr>
          <a:xfrm>
            <a:off x="2525371" y="2052205"/>
            <a:ext cx="786284" cy="705678"/>
          </a:xfrm>
          <a:prstGeom prst="mathPlus">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1593177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4C21BAE-6866-4C7A-A7EC-C1B2E572D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pic>
        <p:nvPicPr>
          <p:cNvPr id="9" name="Picture 8" descr="Question mark on green pastel background">
            <a:extLst>
              <a:ext uri="{FF2B5EF4-FFF2-40B4-BE49-F238E27FC236}">
                <a16:creationId xmlns:a16="http://schemas.microsoft.com/office/drawing/2014/main" id="{8694B127-2A20-4E9A-9D89-54552F7375F8}"/>
              </a:ext>
            </a:extLst>
          </p:cNvPr>
          <p:cNvPicPr>
            <a:picLocks noChangeAspect="1"/>
          </p:cNvPicPr>
          <p:nvPr/>
        </p:nvPicPr>
        <p:blipFill rotWithShape="1">
          <a:blip r:embed="rId3"/>
          <a:srcRect t="3582" b="21418"/>
          <a:stretch/>
        </p:blipFill>
        <p:spPr>
          <a:xfrm>
            <a:off x="0" y="1"/>
            <a:ext cx="12192000" cy="6857999"/>
          </a:xfrm>
          <a:prstGeom prst="rect">
            <a:avLst/>
          </a:prstGeom>
        </p:spPr>
      </p:pic>
      <p:sp useBgFill="1">
        <p:nvSpPr>
          <p:cNvPr id="15" name="Freeform: Shape 14">
            <a:extLst>
              <a:ext uri="{FF2B5EF4-FFF2-40B4-BE49-F238E27FC236}">
                <a16:creationId xmlns:a16="http://schemas.microsoft.com/office/drawing/2014/main" id="{7E7D0C94-08B4-48AE-8813-CC4D60294F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3899" y="609600"/>
            <a:ext cx="5372101" cy="5513767"/>
          </a:xfrm>
          <a:custGeom>
            <a:avLst/>
            <a:gdLst>
              <a:gd name="connsiteX0" fmla="*/ 0 w 5372101"/>
              <a:gd name="connsiteY0" fmla="*/ 0 h 5513767"/>
              <a:gd name="connsiteX1" fmla="*/ 5372101 w 5372101"/>
              <a:gd name="connsiteY1" fmla="*/ 0 h 5513767"/>
              <a:gd name="connsiteX2" fmla="*/ 5372101 w 5372101"/>
              <a:gd name="connsiteY2" fmla="*/ 5513767 h 5513767"/>
              <a:gd name="connsiteX3" fmla="*/ 5363126 w 5372101"/>
              <a:gd name="connsiteY3" fmla="*/ 5512835 h 5513767"/>
              <a:gd name="connsiteX4" fmla="*/ 5316714 w 5372101"/>
              <a:gd name="connsiteY4" fmla="*/ 5491247 h 5513767"/>
              <a:gd name="connsiteX5" fmla="*/ 5198331 w 5372101"/>
              <a:gd name="connsiteY5" fmla="*/ 5470092 h 5513767"/>
              <a:gd name="connsiteX6" fmla="*/ 5150428 w 5372101"/>
              <a:gd name="connsiteY6" fmla="*/ 5472506 h 5513767"/>
              <a:gd name="connsiteX7" fmla="*/ 5085506 w 5372101"/>
              <a:gd name="connsiteY7" fmla="*/ 5468851 h 5513767"/>
              <a:gd name="connsiteX8" fmla="*/ 4968663 w 5372101"/>
              <a:gd name="connsiteY8" fmla="*/ 5470487 h 5513767"/>
              <a:gd name="connsiteX9" fmla="*/ 4815623 w 5372101"/>
              <a:gd name="connsiteY9" fmla="*/ 5458622 h 5513767"/>
              <a:gd name="connsiteX10" fmla="*/ 4716679 w 5372101"/>
              <a:gd name="connsiteY10" fmla="*/ 5405365 h 5513767"/>
              <a:gd name="connsiteX11" fmla="*/ 4704891 w 5372101"/>
              <a:gd name="connsiteY11" fmla="*/ 5411529 h 5513767"/>
              <a:gd name="connsiteX12" fmla="*/ 4630496 w 5372101"/>
              <a:gd name="connsiteY12" fmla="*/ 5396532 h 5513767"/>
              <a:gd name="connsiteX13" fmla="*/ 4506964 w 5372101"/>
              <a:gd name="connsiteY13" fmla="*/ 5396685 h 5513767"/>
              <a:gd name="connsiteX14" fmla="*/ 4427135 w 5372101"/>
              <a:gd name="connsiteY14" fmla="*/ 5358585 h 5513767"/>
              <a:gd name="connsiteX15" fmla="*/ 4028338 w 5372101"/>
              <a:gd name="connsiteY15" fmla="*/ 5313494 h 5513767"/>
              <a:gd name="connsiteX16" fmla="*/ 4015367 w 5372101"/>
              <a:gd name="connsiteY16" fmla="*/ 5320766 h 5513767"/>
              <a:gd name="connsiteX17" fmla="*/ 4002837 w 5372101"/>
              <a:gd name="connsiteY17" fmla="*/ 5322294 h 5513767"/>
              <a:gd name="connsiteX18" fmla="*/ 3997650 w 5372101"/>
              <a:gd name="connsiteY18" fmla="*/ 5329513 h 5513767"/>
              <a:gd name="connsiteX19" fmla="*/ 3991991 w 5372101"/>
              <a:gd name="connsiteY19" fmla="*/ 5331908 h 5513767"/>
              <a:gd name="connsiteX20" fmla="*/ 3925210 w 5372101"/>
              <a:gd name="connsiteY20" fmla="*/ 5319395 h 5513767"/>
              <a:gd name="connsiteX21" fmla="*/ 3837014 w 5372101"/>
              <a:gd name="connsiteY21" fmla="*/ 5289023 h 5513767"/>
              <a:gd name="connsiteX22" fmla="*/ 3798765 w 5372101"/>
              <a:gd name="connsiteY22" fmla="*/ 5299431 h 5513767"/>
              <a:gd name="connsiteX23" fmla="*/ 3792144 w 5372101"/>
              <a:gd name="connsiteY23" fmla="*/ 5301616 h 5513767"/>
              <a:gd name="connsiteX24" fmla="*/ 3766249 w 5372101"/>
              <a:gd name="connsiteY24" fmla="*/ 5301869 h 5513767"/>
              <a:gd name="connsiteX25" fmla="*/ 3718651 w 5372101"/>
              <a:gd name="connsiteY25" fmla="*/ 5320541 h 5513767"/>
              <a:gd name="connsiteX26" fmla="*/ 3671207 w 5372101"/>
              <a:gd name="connsiteY26" fmla="*/ 5318046 h 5513767"/>
              <a:gd name="connsiteX27" fmla="*/ 3446863 w 5372101"/>
              <a:gd name="connsiteY27" fmla="*/ 5294348 h 5513767"/>
              <a:gd name="connsiteX28" fmla="*/ 3312000 w 5372101"/>
              <a:gd name="connsiteY28" fmla="*/ 5286923 h 5513767"/>
              <a:gd name="connsiteX29" fmla="*/ 3259756 w 5372101"/>
              <a:gd name="connsiteY29" fmla="*/ 5294712 h 5513767"/>
              <a:gd name="connsiteX30" fmla="*/ 3187481 w 5372101"/>
              <a:gd name="connsiteY30" fmla="*/ 5298457 h 5513767"/>
              <a:gd name="connsiteX31" fmla="*/ 3124115 w 5372101"/>
              <a:gd name="connsiteY31" fmla="*/ 5294626 h 5513767"/>
              <a:gd name="connsiteX32" fmla="*/ 3099907 w 5372101"/>
              <a:gd name="connsiteY32" fmla="*/ 5302443 h 5513767"/>
              <a:gd name="connsiteX33" fmla="*/ 3017494 w 5372101"/>
              <a:gd name="connsiteY33" fmla="*/ 5301439 h 5513767"/>
              <a:gd name="connsiteX34" fmla="*/ 3010848 w 5372101"/>
              <a:gd name="connsiteY34" fmla="*/ 5307225 h 5513767"/>
              <a:gd name="connsiteX35" fmla="*/ 2994286 w 5372101"/>
              <a:gd name="connsiteY35" fmla="*/ 5309060 h 5513767"/>
              <a:gd name="connsiteX36" fmla="*/ 2988160 w 5372101"/>
              <a:gd name="connsiteY36" fmla="*/ 5310041 h 5513767"/>
              <a:gd name="connsiteX37" fmla="*/ 2984260 w 5372101"/>
              <a:gd name="connsiteY37" fmla="*/ 5307528 h 5513767"/>
              <a:gd name="connsiteX38" fmla="*/ 2979127 w 5372101"/>
              <a:gd name="connsiteY38" fmla="*/ 5308389 h 5513767"/>
              <a:gd name="connsiteX39" fmla="*/ 2978660 w 5372101"/>
              <a:gd name="connsiteY39" fmla="*/ 5311563 h 5513767"/>
              <a:gd name="connsiteX40" fmla="*/ 2946326 w 5372101"/>
              <a:gd name="connsiteY40" fmla="*/ 5316745 h 5513767"/>
              <a:gd name="connsiteX41" fmla="*/ 2713134 w 5372101"/>
              <a:gd name="connsiteY41" fmla="*/ 5331381 h 5513767"/>
              <a:gd name="connsiteX42" fmla="*/ 2352072 w 5372101"/>
              <a:gd name="connsiteY42" fmla="*/ 5342761 h 5513767"/>
              <a:gd name="connsiteX43" fmla="*/ 2260922 w 5372101"/>
              <a:gd name="connsiteY43" fmla="*/ 5328122 h 5513767"/>
              <a:gd name="connsiteX44" fmla="*/ 2178497 w 5372101"/>
              <a:gd name="connsiteY44" fmla="*/ 5351065 h 5513767"/>
              <a:gd name="connsiteX45" fmla="*/ 2034408 w 5372101"/>
              <a:gd name="connsiteY45" fmla="*/ 5307958 h 5513767"/>
              <a:gd name="connsiteX46" fmla="*/ 1831505 w 5372101"/>
              <a:gd name="connsiteY46" fmla="*/ 5312691 h 5513767"/>
              <a:gd name="connsiteX47" fmla="*/ 1710387 w 5372101"/>
              <a:gd name="connsiteY47" fmla="*/ 5308705 h 5513767"/>
              <a:gd name="connsiteX48" fmla="*/ 1664816 w 5372101"/>
              <a:gd name="connsiteY48" fmla="*/ 5296479 h 5513767"/>
              <a:gd name="connsiteX49" fmla="*/ 1600883 w 5372101"/>
              <a:gd name="connsiteY49" fmla="*/ 5286607 h 5513767"/>
              <a:gd name="connsiteX50" fmla="*/ 1488397 w 5372101"/>
              <a:gd name="connsiteY50" fmla="*/ 5260898 h 5513767"/>
              <a:gd name="connsiteX51" fmla="*/ 1336670 w 5372101"/>
              <a:gd name="connsiteY51" fmla="*/ 5240770 h 5513767"/>
              <a:gd name="connsiteX52" fmla="*/ 1224297 w 5372101"/>
              <a:gd name="connsiteY52" fmla="*/ 5271845 h 5513767"/>
              <a:gd name="connsiteX53" fmla="*/ 1214830 w 5372101"/>
              <a:gd name="connsiteY53" fmla="*/ 5263450 h 5513767"/>
              <a:gd name="connsiteX54" fmla="*/ 1138181 w 5372101"/>
              <a:gd name="connsiteY54" fmla="*/ 5262590 h 5513767"/>
              <a:gd name="connsiteX55" fmla="*/ 943575 w 5372101"/>
              <a:gd name="connsiteY55" fmla="*/ 5290808 h 5513767"/>
              <a:gd name="connsiteX56" fmla="*/ 529813 w 5372101"/>
              <a:gd name="connsiteY56" fmla="*/ 5218555 h 5513767"/>
              <a:gd name="connsiteX57" fmla="*/ 519546 w 5372101"/>
              <a:gd name="connsiteY57" fmla="*/ 5208845 h 5513767"/>
              <a:gd name="connsiteX58" fmla="*/ 507906 w 5372101"/>
              <a:gd name="connsiteY58" fmla="*/ 5204779 h 5513767"/>
              <a:gd name="connsiteX59" fmla="*/ 505153 w 5372101"/>
              <a:gd name="connsiteY59" fmla="*/ 5196726 h 5513767"/>
              <a:gd name="connsiteX60" fmla="*/ 500429 w 5372101"/>
              <a:gd name="connsiteY60" fmla="*/ 5193241 h 5513767"/>
              <a:gd name="connsiteX61" fmla="*/ 431923 w 5372101"/>
              <a:gd name="connsiteY61" fmla="*/ 5191553 h 5513767"/>
              <a:gd name="connsiteX62" fmla="*/ 337115 w 5372101"/>
              <a:gd name="connsiteY62" fmla="*/ 5202714 h 5513767"/>
              <a:gd name="connsiteX63" fmla="*/ 303383 w 5372101"/>
              <a:gd name="connsiteY63" fmla="*/ 5184750 h 5513767"/>
              <a:gd name="connsiteX64" fmla="*/ 297664 w 5372101"/>
              <a:gd name="connsiteY64" fmla="*/ 5181269 h 5513767"/>
              <a:gd name="connsiteX65" fmla="*/ 272701 w 5372101"/>
              <a:gd name="connsiteY65" fmla="*/ 5175678 h 5513767"/>
              <a:gd name="connsiteX66" fmla="*/ 268242 w 5372101"/>
              <a:gd name="connsiteY66" fmla="*/ 5163678 h 5513767"/>
              <a:gd name="connsiteX67" fmla="*/ 232517 w 5372101"/>
              <a:gd name="connsiteY67" fmla="*/ 5147792 h 5513767"/>
              <a:gd name="connsiteX68" fmla="*/ 185851 w 5372101"/>
              <a:gd name="connsiteY68" fmla="*/ 5140408 h 5513767"/>
              <a:gd name="connsiteX69" fmla="*/ 20337 w 5372101"/>
              <a:gd name="connsiteY69" fmla="*/ 5113040 h 5513767"/>
              <a:gd name="connsiteX70" fmla="*/ 0 w 5372101"/>
              <a:gd name="connsiteY70" fmla="*/ 5112243 h 551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372101" h="5513767">
                <a:moveTo>
                  <a:pt x="0" y="0"/>
                </a:moveTo>
                <a:lnTo>
                  <a:pt x="5372101" y="0"/>
                </a:lnTo>
                <a:lnTo>
                  <a:pt x="5372101" y="5513767"/>
                </a:lnTo>
                <a:lnTo>
                  <a:pt x="5363126" y="5512835"/>
                </a:lnTo>
                <a:cubicBezTo>
                  <a:pt x="5345779" y="5509071"/>
                  <a:pt x="5329767" y="5502649"/>
                  <a:pt x="5316714" y="5491247"/>
                </a:cubicBezTo>
                <a:cubicBezTo>
                  <a:pt x="5295689" y="5478131"/>
                  <a:pt x="5219502" y="5459909"/>
                  <a:pt x="5198331" y="5470092"/>
                </a:cubicBezTo>
                <a:cubicBezTo>
                  <a:pt x="5181052" y="5469102"/>
                  <a:pt x="5165047" y="5459569"/>
                  <a:pt x="5150428" y="5472506"/>
                </a:cubicBezTo>
                <a:cubicBezTo>
                  <a:pt x="5129562" y="5487248"/>
                  <a:pt x="5088050" y="5445894"/>
                  <a:pt x="5085506" y="5468851"/>
                </a:cubicBezTo>
                <a:cubicBezTo>
                  <a:pt x="5055692" y="5440170"/>
                  <a:pt x="5006122" y="5469577"/>
                  <a:pt x="4968663" y="5470487"/>
                </a:cubicBezTo>
                <a:cubicBezTo>
                  <a:pt x="4947085" y="5444049"/>
                  <a:pt x="4889767" y="5472037"/>
                  <a:pt x="4815623" y="5458622"/>
                </a:cubicBezTo>
                <a:cubicBezTo>
                  <a:pt x="4792418" y="5428488"/>
                  <a:pt x="4765548" y="5449887"/>
                  <a:pt x="4716679" y="5405365"/>
                </a:cubicBezTo>
                <a:cubicBezTo>
                  <a:pt x="4713235" y="5407807"/>
                  <a:pt x="4709266" y="5409883"/>
                  <a:pt x="4704891" y="5411529"/>
                </a:cubicBezTo>
                <a:cubicBezTo>
                  <a:pt x="4679473" y="5421092"/>
                  <a:pt x="4646164" y="5414379"/>
                  <a:pt x="4630496" y="5396532"/>
                </a:cubicBezTo>
                <a:cubicBezTo>
                  <a:pt x="4590205" y="5365061"/>
                  <a:pt x="4548419" y="5412094"/>
                  <a:pt x="4506964" y="5396685"/>
                </a:cubicBezTo>
                <a:lnTo>
                  <a:pt x="4427135" y="5358585"/>
                </a:lnTo>
                <a:cubicBezTo>
                  <a:pt x="4319267" y="5308575"/>
                  <a:pt x="4152341" y="5340956"/>
                  <a:pt x="4028338" y="5313494"/>
                </a:cubicBezTo>
                <a:lnTo>
                  <a:pt x="4015367" y="5320766"/>
                </a:lnTo>
                <a:lnTo>
                  <a:pt x="4002837" y="5322294"/>
                </a:lnTo>
                <a:lnTo>
                  <a:pt x="3997650" y="5329513"/>
                </a:lnTo>
                <a:lnTo>
                  <a:pt x="3991991" y="5331908"/>
                </a:lnTo>
                <a:cubicBezTo>
                  <a:pt x="3969659" y="5338581"/>
                  <a:pt x="3978880" y="5316131"/>
                  <a:pt x="3925210" y="5319395"/>
                </a:cubicBezTo>
                <a:cubicBezTo>
                  <a:pt x="3947765" y="5277139"/>
                  <a:pt x="3837331" y="5338342"/>
                  <a:pt x="3837014" y="5289023"/>
                </a:cubicBezTo>
                <a:cubicBezTo>
                  <a:pt x="3824001" y="5291376"/>
                  <a:pt x="3811407" y="5295212"/>
                  <a:pt x="3798765" y="5299431"/>
                </a:cubicBezTo>
                <a:lnTo>
                  <a:pt x="3792144" y="5301616"/>
                </a:lnTo>
                <a:lnTo>
                  <a:pt x="3766249" y="5301869"/>
                </a:lnTo>
                <a:lnTo>
                  <a:pt x="3718651" y="5320541"/>
                </a:lnTo>
                <a:cubicBezTo>
                  <a:pt x="3703968" y="5321892"/>
                  <a:pt x="3688308" y="5321427"/>
                  <a:pt x="3671207" y="5318046"/>
                </a:cubicBezTo>
                <a:cubicBezTo>
                  <a:pt x="3616458" y="5288532"/>
                  <a:pt x="3514048" y="5333307"/>
                  <a:pt x="3446863" y="5294348"/>
                </a:cubicBezTo>
                <a:cubicBezTo>
                  <a:pt x="3420930" y="5283822"/>
                  <a:pt x="3333157" y="5274511"/>
                  <a:pt x="3312000" y="5286923"/>
                </a:cubicBezTo>
                <a:cubicBezTo>
                  <a:pt x="3292759" y="5287903"/>
                  <a:pt x="3273112" y="5280334"/>
                  <a:pt x="3259756" y="5294712"/>
                </a:cubicBezTo>
                <a:cubicBezTo>
                  <a:pt x="3239905" y="5311572"/>
                  <a:pt x="3185410" y="5275588"/>
                  <a:pt x="3187481" y="5298457"/>
                </a:cubicBezTo>
                <a:cubicBezTo>
                  <a:pt x="3168018" y="5286036"/>
                  <a:pt x="3146200" y="5288458"/>
                  <a:pt x="3124115" y="5294626"/>
                </a:cubicBezTo>
                <a:lnTo>
                  <a:pt x="3099907" y="5302443"/>
                </a:lnTo>
                <a:lnTo>
                  <a:pt x="3017494" y="5301439"/>
                </a:lnTo>
                <a:lnTo>
                  <a:pt x="3010848" y="5307225"/>
                </a:lnTo>
                <a:lnTo>
                  <a:pt x="2994286" y="5309060"/>
                </a:lnTo>
                <a:lnTo>
                  <a:pt x="2988160" y="5310041"/>
                </a:lnTo>
                <a:lnTo>
                  <a:pt x="2984260" y="5307528"/>
                </a:lnTo>
                <a:cubicBezTo>
                  <a:pt x="2981957" y="5306419"/>
                  <a:pt x="2980273" y="5306402"/>
                  <a:pt x="2979127" y="5308389"/>
                </a:cubicBezTo>
                <a:cubicBezTo>
                  <a:pt x="2978971" y="5309447"/>
                  <a:pt x="2978816" y="5310505"/>
                  <a:pt x="2978660" y="5311563"/>
                </a:cubicBezTo>
                <a:lnTo>
                  <a:pt x="2946326" y="5316745"/>
                </a:lnTo>
                <a:lnTo>
                  <a:pt x="2713134" y="5331381"/>
                </a:lnTo>
                <a:cubicBezTo>
                  <a:pt x="2610698" y="5372328"/>
                  <a:pt x="2466037" y="5325762"/>
                  <a:pt x="2352072" y="5342761"/>
                </a:cubicBezTo>
                <a:cubicBezTo>
                  <a:pt x="2293501" y="5293708"/>
                  <a:pt x="2324138" y="5338538"/>
                  <a:pt x="2260922" y="5328122"/>
                </a:cubicBezTo>
                <a:cubicBezTo>
                  <a:pt x="2275681" y="5372347"/>
                  <a:pt x="2185007" y="5301703"/>
                  <a:pt x="2178497" y="5351065"/>
                </a:cubicBezTo>
                <a:cubicBezTo>
                  <a:pt x="2133294" y="5337229"/>
                  <a:pt x="2097074" y="5300208"/>
                  <a:pt x="2034408" y="5307958"/>
                </a:cubicBezTo>
                <a:cubicBezTo>
                  <a:pt x="1981894" y="5332879"/>
                  <a:pt x="1896288" y="5279365"/>
                  <a:pt x="1831505" y="5312691"/>
                </a:cubicBezTo>
                <a:cubicBezTo>
                  <a:pt x="1807063" y="5321035"/>
                  <a:pt x="1727674" y="5322925"/>
                  <a:pt x="1710387" y="5308705"/>
                </a:cubicBezTo>
                <a:cubicBezTo>
                  <a:pt x="1693367" y="5306094"/>
                  <a:pt x="1674901" y="5312009"/>
                  <a:pt x="1664816" y="5296479"/>
                </a:cubicBezTo>
                <a:cubicBezTo>
                  <a:pt x="1649255" y="5277912"/>
                  <a:pt x="1596152" y="5309335"/>
                  <a:pt x="1600883" y="5286607"/>
                </a:cubicBezTo>
                <a:cubicBezTo>
                  <a:pt x="1563066" y="5308189"/>
                  <a:pt x="1524339" y="5269513"/>
                  <a:pt x="1488397" y="5260898"/>
                </a:cubicBezTo>
                <a:cubicBezTo>
                  <a:pt x="1459246" y="5282011"/>
                  <a:pt x="1412580" y="5243108"/>
                  <a:pt x="1336670" y="5240770"/>
                </a:cubicBezTo>
                <a:cubicBezTo>
                  <a:pt x="1304792" y="5265122"/>
                  <a:pt x="1285508" y="5238878"/>
                  <a:pt x="1224297" y="5271845"/>
                </a:cubicBezTo>
                <a:cubicBezTo>
                  <a:pt x="1221731" y="5268771"/>
                  <a:pt x="1218543" y="5265944"/>
                  <a:pt x="1214830" y="5263450"/>
                </a:cubicBezTo>
                <a:cubicBezTo>
                  <a:pt x="1193241" y="5248952"/>
                  <a:pt x="1158925" y="5248567"/>
                  <a:pt x="1138181" y="5262590"/>
                </a:cubicBezTo>
                <a:lnTo>
                  <a:pt x="943575" y="5290808"/>
                </a:lnTo>
                <a:cubicBezTo>
                  <a:pt x="823587" y="5316899"/>
                  <a:pt x="658340" y="5217603"/>
                  <a:pt x="529813" y="5218555"/>
                </a:cubicBezTo>
                <a:lnTo>
                  <a:pt x="519546" y="5208845"/>
                </a:lnTo>
                <a:lnTo>
                  <a:pt x="507906" y="5204779"/>
                </a:lnTo>
                <a:lnTo>
                  <a:pt x="505153" y="5196726"/>
                </a:lnTo>
                <a:lnTo>
                  <a:pt x="500429" y="5193241"/>
                </a:lnTo>
                <a:cubicBezTo>
                  <a:pt x="480923" y="5182176"/>
                  <a:pt x="482807" y="5205793"/>
                  <a:pt x="431923" y="5191553"/>
                </a:cubicBezTo>
                <a:cubicBezTo>
                  <a:pt x="440499" y="5237077"/>
                  <a:pt x="352872" y="5155083"/>
                  <a:pt x="337115" y="5202714"/>
                </a:cubicBezTo>
                <a:cubicBezTo>
                  <a:pt x="325265" y="5197752"/>
                  <a:pt x="314288" y="5191441"/>
                  <a:pt x="303383" y="5184750"/>
                </a:cubicBezTo>
                <a:lnTo>
                  <a:pt x="297664" y="5181269"/>
                </a:lnTo>
                <a:lnTo>
                  <a:pt x="272701" y="5175678"/>
                </a:lnTo>
                <a:lnTo>
                  <a:pt x="268242" y="5163678"/>
                </a:lnTo>
                <a:lnTo>
                  <a:pt x="232517" y="5147792"/>
                </a:lnTo>
                <a:cubicBezTo>
                  <a:pt x="218741" y="5143453"/>
                  <a:pt x="203450" y="5140668"/>
                  <a:pt x="185851" y="5140408"/>
                </a:cubicBezTo>
                <a:cubicBezTo>
                  <a:pt x="139207" y="5153337"/>
                  <a:pt x="79723" y="5120316"/>
                  <a:pt x="20337" y="5113040"/>
                </a:cubicBezTo>
                <a:lnTo>
                  <a:pt x="0" y="5112243"/>
                </a:lnTo>
                <a:close/>
              </a:path>
            </a:pathLst>
          </a:custGeom>
          <a:ln>
            <a:noFill/>
          </a:ln>
          <a:effectLst>
            <a:outerShdw blurRad="25400" dist="12700" dir="30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2" name="Title 1">
            <a:extLst>
              <a:ext uri="{FF2B5EF4-FFF2-40B4-BE49-F238E27FC236}">
                <a16:creationId xmlns:a16="http://schemas.microsoft.com/office/drawing/2014/main" id="{82112890-8E90-4742-877F-31EA36316CC8}"/>
              </a:ext>
            </a:extLst>
          </p:cNvPr>
          <p:cNvSpPr>
            <a:spLocks noGrp="1"/>
          </p:cNvSpPr>
          <p:nvPr>
            <p:ph type="title"/>
          </p:nvPr>
        </p:nvSpPr>
        <p:spPr>
          <a:xfrm>
            <a:off x="1037809" y="1071350"/>
            <a:ext cx="4775162" cy="1339382"/>
          </a:xfrm>
        </p:spPr>
        <p:txBody>
          <a:bodyPr vert="horz" lIns="91440" tIns="45720" rIns="91440" bIns="45720" rtlCol="0" anchor="ctr">
            <a:normAutofit/>
          </a:bodyPr>
          <a:lstStyle/>
          <a:p>
            <a:pPr algn="ctr" hangingPunct="1">
              <a:lnSpc>
                <a:spcPct val="90000"/>
              </a:lnSpc>
            </a:pPr>
            <a:r>
              <a:rPr lang="en-US" sz="3600" dirty="0">
                <a:solidFill>
                  <a:schemeClr val="tx1"/>
                </a:solidFill>
                <a:latin typeface="+mj-lt"/>
              </a:rPr>
              <a:t>Matters for Consideration</a:t>
            </a:r>
          </a:p>
        </p:txBody>
      </p:sp>
      <p:sp>
        <p:nvSpPr>
          <p:cNvPr id="17" name="Rectangle 6">
            <a:extLst>
              <a:ext uri="{FF2B5EF4-FFF2-40B4-BE49-F238E27FC236}">
                <a16:creationId xmlns:a16="http://schemas.microsoft.com/office/drawing/2014/main" id="{F0C518C2-0AA4-470C-87B9-9CBF428FBA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64666" y="399531"/>
            <a:ext cx="1707751" cy="42898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60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imes New Roman" panose="02020603050405020304"/>
              <a:ea typeface="+mn-ea"/>
              <a:cs typeface="+mn-cs"/>
            </a:endParaRPr>
          </a:p>
        </p:txBody>
      </p:sp>
      <p:sp>
        <p:nvSpPr>
          <p:cNvPr id="7" name="TextBox 6">
            <a:extLst>
              <a:ext uri="{FF2B5EF4-FFF2-40B4-BE49-F238E27FC236}">
                <a16:creationId xmlns:a16="http://schemas.microsoft.com/office/drawing/2014/main" id="{179AD52A-B039-4238-8F87-46F923E1619A}"/>
              </a:ext>
            </a:extLst>
          </p:cNvPr>
          <p:cNvSpPr txBox="1"/>
          <p:nvPr/>
        </p:nvSpPr>
        <p:spPr>
          <a:xfrm>
            <a:off x="936054" y="2137470"/>
            <a:ext cx="5231990" cy="310974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ts val="2400"/>
              </a:lnSpc>
              <a:spcBef>
                <a:spcPts val="600"/>
              </a:spcBef>
              <a:spcAft>
                <a:spcPts val="600"/>
              </a:spcAft>
              <a:buClrTx/>
              <a:buSzPts val="1000"/>
              <a:buFontTx/>
              <a:buNone/>
              <a:tabLst/>
              <a:defRPr/>
            </a:pPr>
            <a:r>
              <a:rPr kumimoji="0" lang="en-US" sz="1800" b="0" i="0" u="none" strike="noStrike" kern="1200" cap="none" spc="0" normalizeH="0" baseline="0" noProof="0" dirty="0">
                <a:ln>
                  <a:noFill/>
                </a:ln>
                <a:solidFill>
                  <a:srgbClr val="494949"/>
                </a:solidFill>
                <a:effectLst/>
                <a:uLnTx/>
                <a:uFillTx/>
                <a:latin typeface="Arial" panose="020B0604020202020204" pitchFamily="34" charset="0"/>
                <a:ea typeface="MS Mincho" panose="02020609040205080304" pitchFamily="49" charset="-128"/>
                <a:cs typeface="+mn-cs"/>
              </a:rPr>
              <a:t>CAG Representatives are asked to share any comments, questions, or reactions to the Task Force’s preliminary views </a:t>
            </a:r>
          </a:p>
        </p:txBody>
      </p:sp>
      <p:sp>
        <p:nvSpPr>
          <p:cNvPr id="5" name="Slide Number Placeholder 4">
            <a:extLst>
              <a:ext uri="{FF2B5EF4-FFF2-40B4-BE49-F238E27FC236}">
                <a16:creationId xmlns:a16="http://schemas.microsoft.com/office/drawing/2014/main" id="{AE8732B1-C14C-412E-8C3B-CD11125FFC38}"/>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0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16</a:t>
            </a:fld>
            <a:endParaRPr kumimoji="0" lang="en-US" sz="1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09894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6085"/>
            <a:ext cx="10470995" cy="531408"/>
          </a:xfrm>
        </p:spPr>
        <p:txBody>
          <a:bodyPr>
            <a:noAutofit/>
          </a:bodyPr>
          <a:lstStyle/>
          <a:p>
            <a:r>
              <a:rPr lang="en-US" dirty="0">
                <a:latin typeface="+mj-lt"/>
              </a:rPr>
              <a:t>Timeline</a:t>
            </a:r>
          </a:p>
        </p:txBody>
      </p:sp>
      <p:graphicFrame>
        <p:nvGraphicFramePr>
          <p:cNvPr id="5" name="Content Placeholder 4">
            <a:extLst>
              <a:ext uri="{FF2B5EF4-FFF2-40B4-BE49-F238E27FC236}">
                <a16:creationId xmlns:a16="http://schemas.microsoft.com/office/drawing/2014/main" id="{ABCFB3E0-0FE4-4C3C-AE5E-4AB0AFD0C643}"/>
              </a:ext>
            </a:extLst>
          </p:cNvPr>
          <p:cNvGraphicFramePr>
            <a:graphicFrameLocks noGrp="1"/>
          </p:cNvGraphicFramePr>
          <p:nvPr>
            <p:ph idx="1"/>
            <p:extLst>
              <p:ext uri="{D42A27DB-BD31-4B8C-83A1-F6EECF244321}">
                <p14:modId xmlns:p14="http://schemas.microsoft.com/office/powerpoint/2010/main" val="1345123817"/>
              </p:ext>
            </p:extLst>
          </p:nvPr>
        </p:nvGraphicFramePr>
        <p:xfrm>
          <a:off x="457200" y="1530638"/>
          <a:ext cx="11277600" cy="43824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09080B4C-5FAE-48A3-A345-070AC97542CC}"/>
              </a:ext>
            </a:extLst>
          </p:cNvPr>
          <p:cNvSpPr txBox="1"/>
          <p:nvPr/>
        </p:nvSpPr>
        <p:spPr>
          <a:xfrm>
            <a:off x="1404378" y="3259723"/>
            <a:ext cx="1935291" cy="338554"/>
          </a:xfrm>
          <a:prstGeom prst="rect">
            <a:avLst/>
          </a:prstGeom>
          <a:noFill/>
        </p:spPr>
        <p:txBody>
          <a:bodyPr wrap="square" rtlCol="0">
            <a:spAutoFit/>
          </a:bodyPr>
          <a:lstStyle/>
          <a:p>
            <a:pPr algn="ctr"/>
            <a:r>
              <a:rPr lang="en-US" sz="1600" dirty="0">
                <a:latin typeface="+mj-lt"/>
              </a:rPr>
              <a:t>December 2022</a:t>
            </a:r>
          </a:p>
        </p:txBody>
      </p:sp>
      <p:sp>
        <p:nvSpPr>
          <p:cNvPr id="8" name="TextBox 7">
            <a:extLst>
              <a:ext uri="{FF2B5EF4-FFF2-40B4-BE49-F238E27FC236}">
                <a16:creationId xmlns:a16="http://schemas.microsoft.com/office/drawing/2014/main" id="{9DF2E333-E70D-48C5-8281-DA95C814F6DC}"/>
              </a:ext>
            </a:extLst>
          </p:cNvPr>
          <p:cNvSpPr txBox="1"/>
          <p:nvPr/>
        </p:nvSpPr>
        <p:spPr>
          <a:xfrm>
            <a:off x="5307875" y="6017796"/>
            <a:ext cx="1792777" cy="338554"/>
          </a:xfrm>
          <a:prstGeom prst="rect">
            <a:avLst/>
          </a:prstGeom>
          <a:noFill/>
        </p:spPr>
        <p:txBody>
          <a:bodyPr wrap="square" rtlCol="0">
            <a:spAutoFit/>
          </a:bodyPr>
          <a:lstStyle/>
          <a:p>
            <a:pPr algn="ctr"/>
            <a:r>
              <a:rPr lang="en-US" sz="1600" dirty="0">
                <a:latin typeface="+mj-lt"/>
              </a:rPr>
              <a:t>September 2023</a:t>
            </a:r>
          </a:p>
        </p:txBody>
      </p:sp>
      <p:sp>
        <p:nvSpPr>
          <p:cNvPr id="10" name="TextBox 9">
            <a:extLst>
              <a:ext uri="{FF2B5EF4-FFF2-40B4-BE49-F238E27FC236}">
                <a16:creationId xmlns:a16="http://schemas.microsoft.com/office/drawing/2014/main" id="{2754D47C-4077-4A66-88D0-11E257590ADE}"/>
              </a:ext>
            </a:extLst>
          </p:cNvPr>
          <p:cNvSpPr txBox="1"/>
          <p:nvPr/>
        </p:nvSpPr>
        <p:spPr>
          <a:xfrm>
            <a:off x="9133114" y="6017796"/>
            <a:ext cx="1524000" cy="338554"/>
          </a:xfrm>
          <a:prstGeom prst="rect">
            <a:avLst/>
          </a:prstGeom>
          <a:noFill/>
        </p:spPr>
        <p:txBody>
          <a:bodyPr wrap="square" rtlCol="0">
            <a:spAutoFit/>
          </a:bodyPr>
          <a:lstStyle/>
          <a:p>
            <a:pPr algn="ctr"/>
            <a:r>
              <a:rPr lang="en-US" sz="1600" dirty="0">
                <a:latin typeface="+mj-lt"/>
              </a:rPr>
              <a:t>June 2023 </a:t>
            </a:r>
          </a:p>
        </p:txBody>
      </p:sp>
      <p:sp>
        <p:nvSpPr>
          <p:cNvPr id="13" name="Slide Number Placeholder 4">
            <a:extLst>
              <a:ext uri="{FF2B5EF4-FFF2-40B4-BE49-F238E27FC236}">
                <a16:creationId xmlns:a16="http://schemas.microsoft.com/office/drawing/2014/main" id="{FA80B122-FA67-4543-90F8-5CF15623E9E0}"/>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latin typeface="+mj-lt"/>
              </a:rPr>
              <a:pPr/>
              <a:t>17</a:t>
            </a:fld>
            <a:endParaRPr lang="en-US" dirty="0">
              <a:latin typeface="+mj-lt"/>
            </a:endParaRPr>
          </a:p>
        </p:txBody>
      </p:sp>
      <p:sp>
        <p:nvSpPr>
          <p:cNvPr id="14" name="TextBox 13">
            <a:extLst>
              <a:ext uri="{FF2B5EF4-FFF2-40B4-BE49-F238E27FC236}">
                <a16:creationId xmlns:a16="http://schemas.microsoft.com/office/drawing/2014/main" id="{9A035BAF-A1B6-45AB-B730-101BCE106AFA}"/>
              </a:ext>
            </a:extLst>
          </p:cNvPr>
          <p:cNvSpPr txBox="1"/>
          <p:nvPr/>
        </p:nvSpPr>
        <p:spPr>
          <a:xfrm>
            <a:off x="5334000" y="3259723"/>
            <a:ext cx="1524000" cy="338554"/>
          </a:xfrm>
          <a:prstGeom prst="rect">
            <a:avLst/>
          </a:prstGeom>
          <a:noFill/>
        </p:spPr>
        <p:txBody>
          <a:bodyPr wrap="square" rtlCol="0">
            <a:spAutoFit/>
          </a:bodyPr>
          <a:lstStyle/>
          <a:p>
            <a:pPr algn="ctr"/>
            <a:r>
              <a:rPr lang="en-US" sz="1600" dirty="0">
                <a:latin typeface="+mj-lt"/>
              </a:rPr>
              <a:t>March 2023</a:t>
            </a:r>
          </a:p>
        </p:txBody>
      </p:sp>
      <p:sp>
        <p:nvSpPr>
          <p:cNvPr id="18" name="TextBox 17">
            <a:extLst>
              <a:ext uri="{FF2B5EF4-FFF2-40B4-BE49-F238E27FC236}">
                <a16:creationId xmlns:a16="http://schemas.microsoft.com/office/drawing/2014/main" id="{B1897628-898B-4FD4-97FE-D90CE5A98D1F}"/>
              </a:ext>
            </a:extLst>
          </p:cNvPr>
          <p:cNvSpPr txBox="1"/>
          <p:nvPr/>
        </p:nvSpPr>
        <p:spPr>
          <a:xfrm>
            <a:off x="8998132" y="3231960"/>
            <a:ext cx="1524000" cy="584775"/>
          </a:xfrm>
          <a:prstGeom prst="rect">
            <a:avLst/>
          </a:prstGeom>
          <a:noFill/>
        </p:spPr>
        <p:txBody>
          <a:bodyPr wrap="square" rtlCol="0">
            <a:spAutoFit/>
          </a:bodyPr>
          <a:lstStyle/>
          <a:p>
            <a:pPr algn="ctr"/>
            <a:r>
              <a:rPr lang="en-US" sz="1600" dirty="0">
                <a:latin typeface="+mj-lt"/>
              </a:rPr>
              <a:t>March/April 2023</a:t>
            </a:r>
          </a:p>
        </p:txBody>
      </p:sp>
      <p:sp>
        <p:nvSpPr>
          <p:cNvPr id="19" name="TextBox 18">
            <a:extLst>
              <a:ext uri="{FF2B5EF4-FFF2-40B4-BE49-F238E27FC236}">
                <a16:creationId xmlns:a16="http://schemas.microsoft.com/office/drawing/2014/main" id="{6AEC41C1-893F-4CBE-A7F0-41DC78021AED}"/>
              </a:ext>
            </a:extLst>
          </p:cNvPr>
          <p:cNvSpPr txBox="1"/>
          <p:nvPr/>
        </p:nvSpPr>
        <p:spPr>
          <a:xfrm>
            <a:off x="1404378" y="6017796"/>
            <a:ext cx="2133600" cy="338554"/>
          </a:xfrm>
          <a:prstGeom prst="rect">
            <a:avLst/>
          </a:prstGeom>
          <a:noFill/>
        </p:spPr>
        <p:txBody>
          <a:bodyPr wrap="square" rtlCol="0">
            <a:spAutoFit/>
          </a:bodyPr>
          <a:lstStyle/>
          <a:p>
            <a:pPr algn="ctr"/>
            <a:r>
              <a:rPr lang="en-US" sz="1600" dirty="0">
                <a:latin typeface="+mj-lt"/>
              </a:rPr>
              <a:t>December 2023</a:t>
            </a:r>
          </a:p>
        </p:txBody>
      </p:sp>
    </p:spTree>
    <p:extLst>
      <p:ext uri="{BB962C8B-B14F-4D97-AF65-F5344CB8AC3E}">
        <p14:creationId xmlns:p14="http://schemas.microsoft.com/office/powerpoint/2010/main" val="20885527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fld id="{A68F81FF-A8B7-8E49-9D5B-3CAD5ADFEE36}" type="slidenum">
              <a:rPr lang="en-US" smtClean="0"/>
              <a:pPr/>
              <a:t>18</a:t>
            </a:fld>
            <a:endParaRPr lang="en-US" dirty="0"/>
          </a:p>
        </p:txBody>
      </p:sp>
      <p:sp>
        <p:nvSpPr>
          <p:cNvPr id="8" name="Title 1">
            <a:extLst>
              <a:ext uri="{FF2B5EF4-FFF2-40B4-BE49-F238E27FC236}">
                <a16:creationId xmlns:a16="http://schemas.microsoft.com/office/drawing/2014/main" id="{3F1F05A6-5872-9552-085C-8B0D03D90339}"/>
              </a:ext>
            </a:extLst>
          </p:cNvPr>
          <p:cNvSpPr>
            <a:spLocks noGrp="1"/>
          </p:cNvSpPr>
          <p:nvPr>
            <p:ph type="title"/>
          </p:nvPr>
        </p:nvSpPr>
        <p:spPr>
          <a:xfrm>
            <a:off x="468350" y="27377"/>
            <a:ext cx="10885450" cy="1068518"/>
          </a:xfrm>
        </p:spPr>
        <p:txBody>
          <a:bodyPr>
            <a:normAutofit/>
          </a:bodyPr>
          <a:lstStyle/>
          <a:p>
            <a:r>
              <a:rPr lang="en-US" sz="3600" dirty="0">
                <a:latin typeface="+mj-lt"/>
              </a:rPr>
              <a:t>Sustainability Roundtable Questions</a:t>
            </a:r>
          </a:p>
        </p:txBody>
      </p:sp>
      <p:sp>
        <p:nvSpPr>
          <p:cNvPr id="7" name="Content Placeholder 2">
            <a:extLst>
              <a:ext uri="{FF2B5EF4-FFF2-40B4-BE49-F238E27FC236}">
                <a16:creationId xmlns:a16="http://schemas.microsoft.com/office/drawing/2014/main" id="{421BCE99-6E10-68DA-91C4-6A62F4BAFF49}"/>
              </a:ext>
            </a:extLst>
          </p:cNvPr>
          <p:cNvSpPr>
            <a:spLocks noGrp="1"/>
          </p:cNvSpPr>
          <p:nvPr>
            <p:ph idx="1"/>
          </p:nvPr>
        </p:nvSpPr>
        <p:spPr>
          <a:xfrm>
            <a:off x="546242" y="1196600"/>
            <a:ext cx="5153022" cy="5524874"/>
          </a:xfrm>
          <a:ln>
            <a:solidFill>
              <a:schemeClr val="tx2"/>
            </a:solidFill>
          </a:ln>
        </p:spPr>
        <p:txBody>
          <a:bodyPr>
            <a:noAutofit/>
          </a:bodyPr>
          <a:lstStyle/>
          <a:p>
            <a:pPr marL="347663" marR="0" indent="-347663">
              <a:lnSpc>
                <a:spcPts val="2000"/>
              </a:lnSpc>
              <a:spcBef>
                <a:spcPts val="600"/>
              </a:spcBef>
              <a:spcAft>
                <a:spcPts val="600"/>
              </a:spcAft>
              <a:buFont typeface="+mj-lt"/>
              <a:buAutoNum type="arabicPeriod"/>
            </a:pPr>
            <a:r>
              <a:rPr lang="en-US" sz="1700" dirty="0">
                <a:latin typeface="+mj-lt"/>
                <a:ea typeface="MS Mincho" panose="02020609040205080304" pitchFamily="49" charset="-128"/>
                <a:cs typeface="Times New Roman" panose="02020603050405020304" pitchFamily="18" charset="0"/>
              </a:rPr>
              <a:t>(a) How are experts used in sustainability      reporting or assurance? </a:t>
            </a:r>
          </a:p>
          <a:p>
            <a:pPr marL="347663" marR="0" indent="-347663">
              <a:lnSpc>
                <a:spcPts val="2000"/>
              </a:lnSpc>
              <a:spcBef>
                <a:spcPts val="600"/>
              </a:spcBef>
              <a:spcAft>
                <a:spcPts val="600"/>
              </a:spcAft>
              <a:buNone/>
            </a:pPr>
            <a:r>
              <a:rPr lang="en-US" sz="1700" dirty="0">
                <a:latin typeface="+mj-lt"/>
                <a:ea typeface="MS Mincho" panose="02020609040205080304" pitchFamily="49" charset="-128"/>
                <a:cs typeface="Times New Roman" panose="02020603050405020304" pitchFamily="18" charset="0"/>
              </a:rPr>
              <a:t>	(b) Are the example definitions for experts appropriate in this context?</a:t>
            </a:r>
          </a:p>
          <a:p>
            <a:pPr marL="347663" indent="-347663">
              <a:lnSpc>
                <a:spcPts val="2000"/>
              </a:lnSpc>
              <a:spcBef>
                <a:spcPts val="600"/>
              </a:spcBef>
              <a:spcAft>
                <a:spcPts val="600"/>
              </a:spcAft>
              <a:buFont typeface="+mj-lt"/>
              <a:buAutoNum type="arabicPeriod" startAt="2"/>
            </a:pPr>
            <a:r>
              <a:rPr lang="en-US" sz="1700" dirty="0">
                <a:latin typeface="+mj-lt"/>
                <a:ea typeface="MS Mincho" panose="02020609040205080304" pitchFamily="49" charset="-128"/>
                <a:cs typeface="Times New Roman" panose="02020603050405020304" pitchFamily="18" charset="0"/>
              </a:rPr>
              <a:t>Is </a:t>
            </a:r>
            <a:r>
              <a:rPr lang="en-US" sz="1700" dirty="0">
                <a:solidFill>
                  <a:schemeClr val="tx1"/>
                </a:solidFill>
                <a:latin typeface="+mj-lt"/>
                <a:ea typeface="MS Mincho" panose="02020609040205080304" pitchFamily="49" charset="-128"/>
                <a:cs typeface="Times New Roman" panose="02020603050405020304" pitchFamily="18" charset="0"/>
              </a:rPr>
              <a:t>the proposed approach to addressing the ethical (including independence) expectations regarding the use of experts appropriate, and why?</a:t>
            </a:r>
          </a:p>
          <a:p>
            <a:pPr marL="347663" marR="0" indent="-347663">
              <a:lnSpc>
                <a:spcPts val="2000"/>
              </a:lnSpc>
              <a:spcBef>
                <a:spcPts val="600"/>
              </a:spcBef>
              <a:spcAft>
                <a:spcPts val="600"/>
              </a:spcAft>
              <a:buFont typeface="+mj-lt"/>
              <a:buAutoNum type="arabicPeriod" startAt="2"/>
            </a:pPr>
            <a:r>
              <a:rPr lang="en-US" sz="1700" dirty="0">
                <a:solidFill>
                  <a:schemeClr val="tx1"/>
                </a:solidFill>
                <a:latin typeface="+mj-lt"/>
                <a:ea typeface="MS Mincho" panose="02020609040205080304" pitchFamily="49" charset="-128"/>
                <a:cs typeface="Times New Roman" panose="02020603050405020304" pitchFamily="18" charset="0"/>
              </a:rPr>
              <a:t>What are the considerations for a PA to assess the significance of the expert’s work to the PA’s work? For example, whether the subject matter is emerging, complex, or critical to the PA’s work? </a:t>
            </a:r>
          </a:p>
        </p:txBody>
      </p:sp>
      <p:sp>
        <p:nvSpPr>
          <p:cNvPr id="9" name="Content Placeholder 2">
            <a:extLst>
              <a:ext uri="{FF2B5EF4-FFF2-40B4-BE49-F238E27FC236}">
                <a16:creationId xmlns:a16="http://schemas.microsoft.com/office/drawing/2014/main" id="{0D4CDAE4-3A47-39D4-759D-1739C09A36C0}"/>
              </a:ext>
            </a:extLst>
          </p:cNvPr>
          <p:cNvSpPr txBox="1">
            <a:spLocks/>
          </p:cNvSpPr>
          <p:nvPr/>
        </p:nvSpPr>
        <p:spPr>
          <a:xfrm>
            <a:off x="6286502" y="1196599"/>
            <a:ext cx="5511245" cy="5524875"/>
          </a:xfrm>
          <a:prstGeom prst="rect">
            <a:avLst/>
          </a:prstGeom>
          <a:ln>
            <a:solidFill>
              <a:schemeClr val="tx2"/>
            </a:solidFill>
          </a:ln>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7663" indent="-347663">
              <a:lnSpc>
                <a:spcPts val="2000"/>
              </a:lnSpc>
              <a:spcBef>
                <a:spcPts val="600"/>
              </a:spcBef>
              <a:spcAft>
                <a:spcPts val="600"/>
              </a:spcAft>
              <a:buFont typeface="+mj-lt"/>
              <a:buAutoNum type="arabicPeriod" startAt="4"/>
            </a:pPr>
            <a:r>
              <a:rPr lang="en-US" sz="1700" dirty="0">
                <a:solidFill>
                  <a:schemeClr val="tx1"/>
                </a:solidFill>
                <a:latin typeface="+mj-lt"/>
                <a:ea typeface="MS Mincho" panose="02020609040205080304" pitchFamily="49" charset="-128"/>
                <a:cs typeface="Times New Roman" panose="02020603050405020304" pitchFamily="18" charset="0"/>
              </a:rPr>
              <a:t>(a) For assurance work, if the external expert’s work is significant to the PA’s work, what are the facts and circumstances between the external expert and the firm’s assurance client that should be assessed by the PA? Consider, for example:</a:t>
            </a:r>
          </a:p>
          <a:p>
            <a:pPr marL="685800" indent="-347663">
              <a:spcBef>
                <a:spcPts val="0"/>
              </a:spcBef>
            </a:pPr>
            <a:r>
              <a:rPr lang="en-US" sz="1700" dirty="0">
                <a:solidFill>
                  <a:schemeClr val="tx1"/>
                </a:solidFill>
                <a:latin typeface="+mj-lt"/>
                <a:ea typeface="MS Mincho" panose="02020609040205080304" pitchFamily="49" charset="-128"/>
                <a:cs typeface="Times New Roman" panose="02020603050405020304" pitchFamily="18" charset="0"/>
              </a:rPr>
              <a:t>Financial Interests </a:t>
            </a:r>
          </a:p>
          <a:p>
            <a:pPr marL="685800" indent="-347663">
              <a:spcBef>
                <a:spcPts val="0"/>
              </a:spcBef>
            </a:pPr>
            <a:r>
              <a:rPr lang="en-US" sz="1700" dirty="0">
                <a:solidFill>
                  <a:schemeClr val="tx1"/>
                </a:solidFill>
                <a:latin typeface="+mj-lt"/>
                <a:ea typeface="MS Mincho" panose="02020609040205080304" pitchFamily="49" charset="-128"/>
                <a:cs typeface="Times New Roman" panose="02020603050405020304" pitchFamily="18" charset="0"/>
              </a:rPr>
              <a:t>Loans and Guarantees		</a:t>
            </a:r>
          </a:p>
          <a:p>
            <a:pPr marL="685800" indent="-347663">
              <a:spcBef>
                <a:spcPts val="0"/>
              </a:spcBef>
            </a:pPr>
            <a:r>
              <a:rPr lang="en-US" sz="1700" dirty="0">
                <a:solidFill>
                  <a:schemeClr val="tx1"/>
                </a:solidFill>
                <a:latin typeface="+mj-lt"/>
                <a:ea typeface="MS Mincho" panose="02020609040205080304" pitchFamily="49" charset="-128"/>
                <a:cs typeface="Times New Roman" panose="02020603050405020304" pitchFamily="18" charset="0"/>
              </a:rPr>
              <a:t>Business Relationships		</a:t>
            </a:r>
          </a:p>
          <a:p>
            <a:pPr marL="685800" indent="-347663">
              <a:spcBef>
                <a:spcPts val="0"/>
              </a:spcBef>
            </a:pPr>
            <a:r>
              <a:rPr lang="en-US" sz="1700" dirty="0">
                <a:solidFill>
                  <a:schemeClr val="tx1"/>
                </a:solidFill>
                <a:latin typeface="+mj-lt"/>
                <a:ea typeface="MS Mincho" panose="02020609040205080304" pitchFamily="49" charset="-128"/>
                <a:cs typeface="Times New Roman" panose="02020603050405020304" pitchFamily="18" charset="0"/>
              </a:rPr>
              <a:t>Family and Personal Relationships	</a:t>
            </a:r>
          </a:p>
          <a:p>
            <a:pPr marL="685800" indent="-347663">
              <a:spcBef>
                <a:spcPts val="0"/>
              </a:spcBef>
            </a:pPr>
            <a:r>
              <a:rPr lang="en-US" sz="1700" dirty="0">
                <a:solidFill>
                  <a:schemeClr val="tx1"/>
                </a:solidFill>
                <a:latin typeface="+mj-lt"/>
                <a:ea typeface="MS Mincho" panose="02020609040205080304" pitchFamily="49" charset="-128"/>
                <a:cs typeface="Times New Roman" panose="02020603050405020304" pitchFamily="18" charset="0"/>
              </a:rPr>
              <a:t>Recent Service with an Audit Client	</a:t>
            </a:r>
          </a:p>
          <a:p>
            <a:pPr marL="685800" indent="-347663">
              <a:spcBef>
                <a:spcPts val="0"/>
              </a:spcBef>
            </a:pPr>
            <a:r>
              <a:rPr lang="en-US" sz="1700" dirty="0">
                <a:solidFill>
                  <a:schemeClr val="tx1"/>
                </a:solidFill>
                <a:latin typeface="+mj-lt"/>
                <a:ea typeface="MS Mincho" panose="02020609040205080304" pitchFamily="49" charset="-128"/>
                <a:cs typeface="Times New Roman" panose="02020603050405020304" pitchFamily="18" charset="0"/>
              </a:rPr>
              <a:t>Serving as a Director or Officer of an Audit Client		</a:t>
            </a:r>
          </a:p>
          <a:p>
            <a:pPr marL="685800" indent="-347663">
              <a:spcBef>
                <a:spcPts val="0"/>
              </a:spcBef>
            </a:pPr>
            <a:r>
              <a:rPr lang="en-US" sz="1700" dirty="0">
                <a:solidFill>
                  <a:schemeClr val="tx1"/>
                </a:solidFill>
                <a:latin typeface="+mj-lt"/>
                <a:ea typeface="MS Mincho" panose="02020609040205080304" pitchFamily="49" charset="-128"/>
                <a:cs typeface="Times New Roman" panose="02020603050405020304" pitchFamily="18" charset="0"/>
              </a:rPr>
              <a:t>Employment With an Audit Client</a:t>
            </a:r>
          </a:p>
          <a:p>
            <a:pPr marL="338137" indent="0">
              <a:spcBef>
                <a:spcPts val="0"/>
              </a:spcBef>
              <a:buNone/>
            </a:pPr>
            <a:endParaRPr lang="en-US" sz="1700" dirty="0">
              <a:solidFill>
                <a:schemeClr val="tx1"/>
              </a:solidFill>
              <a:latin typeface="+mj-lt"/>
              <a:ea typeface="MS Mincho" panose="02020609040205080304" pitchFamily="49" charset="-128"/>
              <a:cs typeface="Times New Roman" panose="02020603050405020304" pitchFamily="18" charset="0"/>
            </a:endParaRPr>
          </a:p>
          <a:p>
            <a:pPr marL="685800" indent="-347663">
              <a:spcBef>
                <a:spcPts val="0"/>
              </a:spcBef>
              <a:buNone/>
            </a:pPr>
            <a:r>
              <a:rPr lang="en-US" sz="1700" dirty="0">
                <a:solidFill>
                  <a:schemeClr val="tx1"/>
                </a:solidFill>
                <a:latin typeface="+mj-lt"/>
                <a:ea typeface="MS Mincho" panose="02020609040205080304" pitchFamily="49" charset="-128"/>
                <a:cs typeface="Times New Roman" panose="02020603050405020304" pitchFamily="18" charset="0"/>
              </a:rPr>
              <a:t>(b) How about external experts used in NAS?</a:t>
            </a:r>
          </a:p>
          <a:p>
            <a:pPr marL="685800" indent="-347663">
              <a:spcBef>
                <a:spcPts val="0"/>
              </a:spcBef>
              <a:buNone/>
            </a:pPr>
            <a:endParaRPr lang="en-US" sz="1700" dirty="0">
              <a:solidFill>
                <a:schemeClr val="tx1"/>
              </a:solidFill>
              <a:latin typeface="+mj-lt"/>
              <a:ea typeface="MS Mincho" panose="02020609040205080304" pitchFamily="49" charset="-128"/>
              <a:cs typeface="Times New Roman" panose="02020603050405020304" pitchFamily="18" charset="0"/>
            </a:endParaRPr>
          </a:p>
          <a:p>
            <a:pPr marL="347663" indent="-347663">
              <a:lnSpc>
                <a:spcPts val="2000"/>
              </a:lnSpc>
              <a:spcBef>
                <a:spcPts val="600"/>
              </a:spcBef>
              <a:spcAft>
                <a:spcPts val="600"/>
              </a:spcAft>
              <a:buFont typeface="+mj-lt"/>
              <a:buAutoNum type="arabicPeriod" startAt="5"/>
            </a:pPr>
            <a:r>
              <a:rPr lang="en-US" sz="1700" dirty="0">
                <a:solidFill>
                  <a:schemeClr val="tx1"/>
                </a:solidFill>
                <a:latin typeface="+mj-lt"/>
                <a:ea typeface="MS Mincho" panose="02020609040205080304" pitchFamily="49" charset="-128"/>
                <a:cs typeface="Times New Roman" panose="02020603050405020304" pitchFamily="18" charset="0"/>
              </a:rPr>
              <a:t>Should the proposed approach focus on the:</a:t>
            </a:r>
          </a:p>
          <a:p>
            <a:pPr marL="685800" indent="-347663">
              <a:spcBef>
                <a:spcPts val="0"/>
              </a:spcBef>
            </a:pPr>
            <a:r>
              <a:rPr lang="en-US" sz="1700" dirty="0">
                <a:solidFill>
                  <a:schemeClr val="tx1"/>
                </a:solidFill>
                <a:latin typeface="+mj-lt"/>
                <a:ea typeface="MS Mincho" panose="02020609040205080304" pitchFamily="49" charset="-128"/>
                <a:cs typeface="Times New Roman" panose="02020603050405020304" pitchFamily="18" charset="0"/>
              </a:rPr>
              <a:t>Individual expert? </a:t>
            </a:r>
          </a:p>
          <a:p>
            <a:pPr marL="685800" indent="-347663">
              <a:spcBef>
                <a:spcPts val="0"/>
              </a:spcBef>
            </a:pPr>
            <a:r>
              <a:rPr lang="en-US" sz="1700" dirty="0">
                <a:solidFill>
                  <a:schemeClr val="tx1"/>
                </a:solidFill>
                <a:latin typeface="+mj-lt"/>
                <a:ea typeface="MS Mincho" panose="02020609040205080304" pitchFamily="49" charset="-128"/>
                <a:cs typeface="Times New Roman" panose="02020603050405020304" pitchFamily="18" charset="0"/>
              </a:rPr>
              <a:t>Expert’s team? and/or</a:t>
            </a:r>
          </a:p>
          <a:p>
            <a:pPr marL="685800" indent="-347663">
              <a:spcBef>
                <a:spcPts val="0"/>
              </a:spcBef>
            </a:pPr>
            <a:r>
              <a:rPr lang="en-US" sz="1700" dirty="0">
                <a:solidFill>
                  <a:schemeClr val="tx1"/>
                </a:solidFill>
                <a:latin typeface="+mj-lt"/>
                <a:ea typeface="MS Mincho" panose="02020609040205080304" pitchFamily="49" charset="-128"/>
                <a:cs typeface="Times New Roman" panose="02020603050405020304" pitchFamily="18" charset="0"/>
              </a:rPr>
              <a:t>Expert’s organization?</a:t>
            </a:r>
          </a:p>
          <a:p>
            <a:pPr>
              <a:lnSpc>
                <a:spcPts val="2000"/>
              </a:lnSpc>
              <a:spcBef>
                <a:spcPts val="600"/>
              </a:spcBef>
              <a:spcAft>
                <a:spcPts val="600"/>
              </a:spcAft>
              <a:buFont typeface="+mj-lt"/>
              <a:buAutoNum type="arabicPeriod"/>
            </a:pPr>
            <a:endParaRPr lang="en-US" sz="1700" dirty="0">
              <a:solidFill>
                <a:schemeClr val="tx1"/>
              </a:solidFill>
              <a:latin typeface="+mj-lt"/>
              <a:ea typeface="MS Mincho" panose="02020609040205080304" pitchFamily="49" charset="-128"/>
              <a:cs typeface="Times New Roman" panose="02020603050405020304" pitchFamily="18" charset="0"/>
            </a:endParaRPr>
          </a:p>
          <a:p>
            <a:pPr marL="803275" lvl="2" indent="-346075">
              <a:lnSpc>
                <a:spcPts val="2000"/>
              </a:lnSpc>
              <a:spcBef>
                <a:spcPts val="600"/>
              </a:spcBef>
              <a:spcAft>
                <a:spcPts val="600"/>
              </a:spcAft>
              <a:buFont typeface="+mj-lt"/>
              <a:buAutoNum type="arabicPeriod"/>
            </a:pPr>
            <a:endParaRPr lang="en-US" sz="1700" dirty="0">
              <a:solidFill>
                <a:schemeClr val="tx1"/>
              </a:solidFill>
              <a:latin typeface="+mj-l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510831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3004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576D0ED-A3FC-4950-877D-48098B9FCF0C}"/>
              </a:ext>
            </a:extLst>
          </p:cNvPr>
          <p:cNvSpPr>
            <a:spLocks noGrp="1"/>
          </p:cNvSpPr>
          <p:nvPr>
            <p:ph type="title"/>
          </p:nvPr>
        </p:nvSpPr>
        <p:spPr>
          <a:xfrm>
            <a:off x="319883" y="135881"/>
            <a:ext cx="7565925" cy="892666"/>
          </a:xfrm>
        </p:spPr>
        <p:txBody>
          <a:bodyPr vert="horz" lIns="91440" tIns="45720" rIns="91440" bIns="45720" rtlCol="0" anchor="t">
            <a:normAutofit/>
          </a:bodyPr>
          <a:lstStyle/>
          <a:p>
            <a:r>
              <a:rPr lang="en-US" dirty="0">
                <a:latin typeface="+mj-lt"/>
              </a:rPr>
              <a:t>Objectives of the Session </a:t>
            </a:r>
          </a:p>
        </p:txBody>
      </p:sp>
      <p:sp>
        <p:nvSpPr>
          <p:cNvPr id="4" name="Slide Number Placeholder 3">
            <a:extLst>
              <a:ext uri="{FF2B5EF4-FFF2-40B4-BE49-F238E27FC236}">
                <a16:creationId xmlns:a16="http://schemas.microsoft.com/office/drawing/2014/main" id="{7A1C4B08-C1BC-490C-8042-72F790CAADFC}"/>
              </a:ext>
            </a:extLst>
          </p:cNvPr>
          <p:cNvSpPr>
            <a:spLocks noGrp="1"/>
          </p:cNvSpPr>
          <p:nvPr>
            <p:ph type="sldNum" sz="quarter" idx="12"/>
          </p:nvPr>
        </p:nvSpPr>
        <p:spPr>
          <a:xfrm>
            <a:off x="10469880" y="320040"/>
            <a:ext cx="914400" cy="320040"/>
          </a:xfrm>
        </p:spPr>
        <p:txBody>
          <a:bodyPr vert="horz" lIns="91440" tIns="45720" rIns="91440" bIns="45720" rtlCol="0" anchor="ctr">
            <a:normAutofit/>
          </a:bodyPr>
          <a:lstStyle/>
          <a:p>
            <a:pPr>
              <a:spcAft>
                <a:spcPts val="600"/>
              </a:spcAft>
            </a:pPr>
            <a:fld id="{A68F81FF-A8B7-8E49-9D5B-3CAD5ADFEE36}" type="slidenum">
              <a:rPr lang="en-US" smtClean="0">
                <a:solidFill>
                  <a:schemeClr val="tx1">
                    <a:tint val="75000"/>
                  </a:schemeClr>
                </a:solidFill>
                <a:latin typeface="+mn-lt"/>
              </a:rPr>
              <a:pPr>
                <a:spcAft>
                  <a:spcPts val="600"/>
                </a:spcAft>
              </a:pPr>
              <a:t>2</a:t>
            </a:fld>
            <a:endParaRPr lang="en-US" dirty="0">
              <a:solidFill>
                <a:schemeClr val="tx1">
                  <a:tint val="75000"/>
                </a:schemeClr>
              </a:solidFill>
              <a:latin typeface="+mn-lt"/>
            </a:endParaRPr>
          </a:p>
        </p:txBody>
      </p:sp>
      <p:sp>
        <p:nvSpPr>
          <p:cNvPr id="3" name="Content Placeholder 2">
            <a:extLst>
              <a:ext uri="{FF2B5EF4-FFF2-40B4-BE49-F238E27FC236}">
                <a16:creationId xmlns:a16="http://schemas.microsoft.com/office/drawing/2014/main" id="{AD89690A-A2F2-44F9-93FC-EB9296AFC1C0}"/>
              </a:ext>
            </a:extLst>
          </p:cNvPr>
          <p:cNvSpPr>
            <a:spLocks noGrp="1"/>
          </p:cNvSpPr>
          <p:nvPr>
            <p:ph sz="half" idx="2"/>
          </p:nvPr>
        </p:nvSpPr>
        <p:spPr>
          <a:xfrm>
            <a:off x="418783" y="1225960"/>
            <a:ext cx="6689588" cy="5632040"/>
          </a:xfrm>
        </p:spPr>
        <p:txBody>
          <a:bodyPr vert="horz" lIns="91440" tIns="45720" rIns="91440" bIns="45720" rtlCol="0">
            <a:noAutofit/>
          </a:bodyPr>
          <a:lstStyle/>
          <a:p>
            <a:pPr marL="0" marR="0" lvl="0" indent="0">
              <a:lnSpc>
                <a:spcPts val="4000"/>
              </a:lnSpc>
              <a:spcBef>
                <a:spcPts val="600"/>
              </a:spcBef>
              <a:spcAft>
                <a:spcPts val="600"/>
              </a:spcAft>
              <a:buSzPts val="1000"/>
              <a:buNone/>
            </a:pPr>
            <a:r>
              <a:rPr lang="en-US" sz="2000" dirty="0">
                <a:solidFill>
                  <a:schemeClr val="tx1"/>
                </a:solidFill>
                <a:latin typeface="+mj-lt"/>
                <a:ea typeface="MS Mincho" panose="02020609040205080304" pitchFamily="49" charset="-128"/>
                <a:cs typeface="Times New Roman" panose="02020603050405020304" pitchFamily="18" charset="0"/>
              </a:rPr>
              <a:t>To provide feedback on the Task Force’s preliminary consideration of:</a:t>
            </a:r>
          </a:p>
          <a:p>
            <a:pPr marL="401638" indent="-401638">
              <a:lnSpc>
                <a:spcPts val="4000"/>
              </a:lnSpc>
              <a:spcBef>
                <a:spcPts val="600"/>
              </a:spcBef>
              <a:spcAft>
                <a:spcPts val="600"/>
              </a:spcAft>
              <a:buSzPct val="100000"/>
              <a:buFont typeface="Wingdings" panose="05000000000000000000" pitchFamily="2" charset="2"/>
              <a:buChar char="Ø"/>
            </a:pPr>
            <a:r>
              <a:rPr lang="en-US" sz="2000" dirty="0">
                <a:solidFill>
                  <a:srgbClr val="002060"/>
                </a:solidFill>
                <a:latin typeface="+mj-lt"/>
                <a:ea typeface="MS Mincho" panose="02020609040205080304" pitchFamily="49" charset="-128"/>
                <a:cs typeface="Times New Roman" panose="02020603050405020304" pitchFamily="18" charset="0"/>
              </a:rPr>
              <a:t>M</a:t>
            </a:r>
            <a:r>
              <a:rPr lang="en-US" sz="2000" dirty="0">
                <a:solidFill>
                  <a:srgbClr val="002060"/>
                </a:solidFill>
                <a:effectLst/>
                <a:latin typeface="+mj-lt"/>
                <a:ea typeface="MS Mincho" panose="02020609040205080304" pitchFamily="49" charset="-128"/>
                <a:cs typeface="Times New Roman" panose="02020603050405020304" pitchFamily="18" charset="0"/>
              </a:rPr>
              <a:t>atters relating to the ethical (including independence) behavior expected of experts when they are used by PAs.</a:t>
            </a:r>
          </a:p>
          <a:p>
            <a:pPr marL="401638" indent="-401638">
              <a:lnSpc>
                <a:spcPts val="4000"/>
              </a:lnSpc>
              <a:spcBef>
                <a:spcPts val="600"/>
              </a:spcBef>
              <a:spcAft>
                <a:spcPts val="600"/>
              </a:spcAft>
              <a:buSzPct val="100000"/>
              <a:buFont typeface="Wingdings" panose="05000000000000000000" pitchFamily="2" charset="2"/>
              <a:buChar char="Ø"/>
            </a:pPr>
            <a:r>
              <a:rPr lang="en-US" sz="2000" dirty="0">
                <a:solidFill>
                  <a:srgbClr val="002060"/>
                </a:solidFill>
                <a:latin typeface="+mj-lt"/>
                <a:ea typeface="MS Mincho" panose="02020609040205080304" pitchFamily="49" charset="-128"/>
                <a:cs typeface="Times New Roman" panose="02020603050405020304" pitchFamily="18" charset="0"/>
              </a:rPr>
              <a:t>The proposed </a:t>
            </a:r>
            <a:r>
              <a:rPr lang="en-US" sz="2000" dirty="0">
                <a:solidFill>
                  <a:srgbClr val="002060"/>
                </a:solidFill>
                <a:effectLst/>
                <a:latin typeface="+mj-lt"/>
                <a:ea typeface="MS Mincho" panose="02020609040205080304" pitchFamily="49" charset="-128"/>
                <a:cs typeface="Times New Roman" panose="02020603050405020304" pitchFamily="18" charset="0"/>
              </a:rPr>
              <a:t>framework to guide PAs in determinin</a:t>
            </a:r>
            <a:r>
              <a:rPr lang="en-US" sz="2000" dirty="0">
                <a:solidFill>
                  <a:srgbClr val="002060"/>
                </a:solidFill>
                <a:latin typeface="+mj-lt"/>
                <a:ea typeface="MS Mincho" panose="02020609040205080304" pitchFamily="49" charset="-128"/>
                <a:cs typeface="Times New Roman" panose="02020603050405020304" pitchFamily="18" charset="0"/>
              </a:rPr>
              <a:t>g whether the use of experts is appropriate. </a:t>
            </a:r>
            <a:endParaRPr lang="en-US" sz="2000" dirty="0">
              <a:solidFill>
                <a:srgbClr val="002060"/>
              </a:solidFill>
              <a:effectLst/>
              <a:latin typeface="+mj-l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477083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D696C-10FA-D24C-9363-E0B62C3E41C1}"/>
              </a:ext>
            </a:extLst>
          </p:cNvPr>
          <p:cNvSpPr>
            <a:spLocks noGrp="1"/>
          </p:cNvSpPr>
          <p:nvPr>
            <p:ph type="title"/>
          </p:nvPr>
        </p:nvSpPr>
        <p:spPr>
          <a:xfrm>
            <a:off x="655320" y="29630"/>
            <a:ext cx="11282680" cy="1068518"/>
          </a:xfrm>
        </p:spPr>
        <p:txBody>
          <a:bodyPr>
            <a:normAutofit fontScale="90000"/>
          </a:bodyPr>
          <a:lstStyle/>
          <a:p>
            <a:r>
              <a:rPr lang="en-US" sz="3600" dirty="0">
                <a:latin typeface="+mj-lt"/>
              </a:rPr>
              <a:t>Recap &amp; Key Activities Since Last CAG Update Sep ‘22</a:t>
            </a:r>
          </a:p>
        </p:txBody>
      </p:sp>
      <p:sp>
        <p:nvSpPr>
          <p:cNvPr id="4" name="Slide Number Placeholder 3">
            <a:extLst>
              <a:ext uri="{FF2B5EF4-FFF2-40B4-BE49-F238E27FC236}">
                <a16:creationId xmlns:a16="http://schemas.microsoft.com/office/drawing/2014/main" id="{FEAA3482-1F35-BFE5-9BBF-2D078E26F8D4}"/>
              </a:ext>
            </a:extLst>
          </p:cNvPr>
          <p:cNvSpPr>
            <a:spLocks noGrp="1"/>
          </p:cNvSpPr>
          <p:nvPr>
            <p:ph type="sldNum" sz="quarter" idx="12"/>
          </p:nvPr>
        </p:nvSpPr>
        <p:spPr>
          <a:xfrm>
            <a:off x="8667684" y="6450954"/>
            <a:ext cx="2686115" cy="270521"/>
          </a:xfrm>
        </p:spPr>
        <p:txBody>
          <a:bodyPr/>
          <a:lstStyle/>
          <a:p>
            <a:fld id="{A68F81FF-A8B7-8E49-9D5B-3CAD5ADFEE36}" type="slidenum">
              <a:rPr lang="en-US" sz="1500" smtClean="0"/>
              <a:t>3</a:t>
            </a:fld>
            <a:endParaRPr lang="en-US" sz="1500"/>
          </a:p>
        </p:txBody>
      </p:sp>
      <p:sp>
        <p:nvSpPr>
          <p:cNvPr id="9" name="TextBox 8">
            <a:extLst>
              <a:ext uri="{FF2B5EF4-FFF2-40B4-BE49-F238E27FC236}">
                <a16:creationId xmlns:a16="http://schemas.microsoft.com/office/drawing/2014/main" id="{1D1A49C1-F5CE-C0A1-337C-C8B1988C5CDB}"/>
              </a:ext>
            </a:extLst>
          </p:cNvPr>
          <p:cNvSpPr txBox="1"/>
          <p:nvPr/>
        </p:nvSpPr>
        <p:spPr>
          <a:xfrm>
            <a:off x="5406896" y="2757427"/>
            <a:ext cx="3038836" cy="835517"/>
          </a:xfrm>
          <a:prstGeom prst="rect">
            <a:avLst/>
          </a:prstGeom>
        </p:spPr>
        <p:txBody>
          <a:bodyPr vert="horz" wrap="square" lIns="91440" tIns="45720" rIns="91440" bIns="45720" rtlCol="0" anchor="b">
            <a:normAutofit/>
          </a:bodyPr>
          <a:lstStyle/>
          <a:p>
            <a:pPr algn="l"/>
            <a:endParaRPr lang="en-US" sz="1500" dirty="0">
              <a:solidFill>
                <a:srgbClr val="0B5494"/>
              </a:solidFill>
            </a:endParaRPr>
          </a:p>
        </p:txBody>
      </p:sp>
      <p:sp>
        <p:nvSpPr>
          <p:cNvPr id="10" name="TextBox 9">
            <a:extLst>
              <a:ext uri="{FF2B5EF4-FFF2-40B4-BE49-F238E27FC236}">
                <a16:creationId xmlns:a16="http://schemas.microsoft.com/office/drawing/2014/main" id="{F986DAA9-CBA1-304C-5062-DB97967A310C}"/>
              </a:ext>
            </a:extLst>
          </p:cNvPr>
          <p:cNvSpPr txBox="1"/>
          <p:nvPr/>
        </p:nvSpPr>
        <p:spPr>
          <a:xfrm>
            <a:off x="838201" y="1289674"/>
            <a:ext cx="4759960" cy="5161280"/>
          </a:xfrm>
          <a:prstGeom prst="rect">
            <a:avLst/>
          </a:prstGeom>
          <a:ln w="19050">
            <a:solidFill>
              <a:srgbClr val="FFC000"/>
            </a:solidFill>
          </a:ln>
        </p:spPr>
        <p:txBody>
          <a:bodyPr vert="horz" wrap="square" lIns="91440" tIns="45720" rIns="91440" bIns="45720" rtlCol="0" anchor="ctr">
            <a:noAutofit/>
          </a:bodyPr>
          <a:lstStyle/>
          <a:p>
            <a:pPr marL="285750" indent="-285750" algn="l">
              <a:spcBef>
                <a:spcPts val="300"/>
              </a:spcBef>
              <a:spcAft>
                <a:spcPts val="300"/>
              </a:spcAft>
              <a:buFont typeface="Arial" panose="020B0604020202020204" pitchFamily="34" charset="0"/>
              <a:buChar char="•"/>
            </a:pPr>
            <a:r>
              <a:rPr lang="en-US" b="1" dirty="0">
                <a:solidFill>
                  <a:srgbClr val="0B5494"/>
                </a:solidFill>
                <a:latin typeface="+mj-lt"/>
              </a:rPr>
              <a:t>IESBA Meeting Sep ‘22: </a:t>
            </a:r>
            <a:r>
              <a:rPr lang="en-US" dirty="0">
                <a:solidFill>
                  <a:srgbClr val="0B5494"/>
                </a:solidFill>
                <a:latin typeface="+mj-lt"/>
              </a:rPr>
              <a:t>Agreed on three sustainability workstreams to address: </a:t>
            </a:r>
          </a:p>
          <a:p>
            <a:pPr marL="742950" lvl="1" indent="-285750">
              <a:spcBef>
                <a:spcPts val="300"/>
              </a:spcBef>
              <a:spcAft>
                <a:spcPts val="300"/>
              </a:spcAft>
              <a:buFont typeface="Arial" panose="020B0604020202020204" pitchFamily="34" charset="0"/>
              <a:buChar char="─"/>
            </a:pPr>
            <a:r>
              <a:rPr lang="en-US" dirty="0">
                <a:solidFill>
                  <a:srgbClr val="0B5494"/>
                </a:solidFill>
                <a:latin typeface="+mj-lt"/>
              </a:rPr>
              <a:t>Profession-agnostic ethics (including independence) standards for sustainability assurance. </a:t>
            </a:r>
          </a:p>
          <a:p>
            <a:pPr marL="742950" lvl="1" indent="-285750">
              <a:spcBef>
                <a:spcPts val="300"/>
              </a:spcBef>
              <a:spcAft>
                <a:spcPts val="300"/>
              </a:spcAft>
              <a:buFont typeface="Arial" panose="020B0604020202020204" pitchFamily="34" charset="0"/>
              <a:buChar char="─"/>
            </a:pPr>
            <a:r>
              <a:rPr lang="en-US" dirty="0">
                <a:solidFill>
                  <a:srgbClr val="0B5494"/>
                </a:solidFill>
                <a:latin typeface="+mj-lt"/>
              </a:rPr>
              <a:t>Ethical dimension of a PA’s role in the production, preparation and presentation of sustainability-related information. </a:t>
            </a:r>
          </a:p>
          <a:p>
            <a:pPr marL="742950" lvl="1" indent="-285750">
              <a:spcBef>
                <a:spcPts val="300"/>
              </a:spcBef>
              <a:spcAft>
                <a:spcPts val="300"/>
              </a:spcAft>
              <a:buFont typeface="Arial" panose="020B0604020202020204" pitchFamily="34" charset="0"/>
              <a:buChar char="─"/>
            </a:pPr>
            <a:r>
              <a:rPr lang="en-US" dirty="0">
                <a:solidFill>
                  <a:srgbClr val="0B5494"/>
                </a:solidFill>
                <a:latin typeface="+mj-lt"/>
              </a:rPr>
              <a:t>Ethics (including independence) considerations arising when PAs use the work of experts.</a:t>
            </a:r>
          </a:p>
          <a:p>
            <a:pPr marL="285750" lvl="1" indent="-285750">
              <a:spcBef>
                <a:spcPts val="300"/>
              </a:spcBef>
              <a:spcAft>
                <a:spcPts val="300"/>
              </a:spcAft>
              <a:buFont typeface="Arial" panose="020B0604020202020204" pitchFamily="34" charset="0"/>
              <a:buChar char="•"/>
            </a:pPr>
            <a:r>
              <a:rPr lang="en-US" b="1" dirty="0">
                <a:solidFill>
                  <a:srgbClr val="0B5494"/>
                </a:solidFill>
                <a:latin typeface="+mj-lt"/>
              </a:rPr>
              <a:t>IESBA Meeting Dec ‘22: </a:t>
            </a:r>
            <a:r>
              <a:rPr lang="en-US" dirty="0">
                <a:solidFill>
                  <a:srgbClr val="0B5494"/>
                </a:solidFill>
                <a:latin typeface="+mj-lt"/>
              </a:rPr>
              <a:t>Two separate project plans approved:</a:t>
            </a:r>
          </a:p>
          <a:p>
            <a:pPr marL="742950" lvl="2" indent="-285750">
              <a:spcBef>
                <a:spcPts val="300"/>
              </a:spcBef>
              <a:spcAft>
                <a:spcPts val="300"/>
              </a:spcAft>
              <a:buFont typeface="Arial" panose="020B0604020202020204" pitchFamily="34" charset="0"/>
              <a:buChar char="─"/>
            </a:pPr>
            <a:r>
              <a:rPr lang="en-US" dirty="0">
                <a:solidFill>
                  <a:srgbClr val="0B5494"/>
                </a:solidFill>
                <a:latin typeface="+mj-lt"/>
              </a:rPr>
              <a:t>Recognizing that the “use of experts” is broader than just sustainability.</a:t>
            </a:r>
          </a:p>
        </p:txBody>
      </p:sp>
      <p:grpSp>
        <p:nvGrpSpPr>
          <p:cNvPr id="16" name="Group 15">
            <a:extLst>
              <a:ext uri="{FF2B5EF4-FFF2-40B4-BE49-F238E27FC236}">
                <a16:creationId xmlns:a16="http://schemas.microsoft.com/office/drawing/2014/main" id="{A9ADEBEA-9837-C4DF-8B45-F18D5E790FFB}"/>
              </a:ext>
            </a:extLst>
          </p:cNvPr>
          <p:cNvGrpSpPr/>
          <p:nvPr/>
        </p:nvGrpSpPr>
        <p:grpSpPr>
          <a:xfrm>
            <a:off x="5933440" y="1929418"/>
            <a:ext cx="5862320" cy="3247291"/>
            <a:chOff x="5933440" y="2335818"/>
            <a:chExt cx="5862320" cy="3247291"/>
          </a:xfrm>
        </p:grpSpPr>
        <p:grpSp>
          <p:nvGrpSpPr>
            <p:cNvPr id="13" name="Group 12">
              <a:extLst>
                <a:ext uri="{FF2B5EF4-FFF2-40B4-BE49-F238E27FC236}">
                  <a16:creationId xmlns:a16="http://schemas.microsoft.com/office/drawing/2014/main" id="{B0BF7FFB-4374-33F2-7FBF-B39B79E6109F}"/>
                </a:ext>
              </a:extLst>
            </p:cNvPr>
            <p:cNvGrpSpPr/>
            <p:nvPr/>
          </p:nvGrpSpPr>
          <p:grpSpPr>
            <a:xfrm>
              <a:off x="5933440" y="2335818"/>
              <a:ext cx="3446692" cy="2877466"/>
              <a:chOff x="6536170" y="2476854"/>
              <a:chExt cx="3666922" cy="2877466"/>
            </a:xfrm>
          </p:grpSpPr>
          <p:sp>
            <p:nvSpPr>
              <p:cNvPr id="5" name="Rectangle: Rounded Corners 4">
                <a:extLst>
                  <a:ext uri="{FF2B5EF4-FFF2-40B4-BE49-F238E27FC236}">
                    <a16:creationId xmlns:a16="http://schemas.microsoft.com/office/drawing/2014/main" id="{C028FCF9-5B3A-A035-DEAB-BDF289E25B19}"/>
                  </a:ext>
                </a:extLst>
              </p:cNvPr>
              <p:cNvSpPr/>
              <p:nvPr/>
            </p:nvSpPr>
            <p:spPr>
              <a:xfrm>
                <a:off x="6536170" y="2476854"/>
                <a:ext cx="3666922" cy="2877466"/>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“Sustainability” </a:t>
                </a:r>
              </a:p>
              <a:p>
                <a:pPr algn="ctr"/>
                <a:r>
                  <a:rPr lang="en-US" b="1" dirty="0">
                    <a:solidFill>
                      <a:schemeClr val="bg1"/>
                    </a:solidFill>
                    <a:latin typeface="+mj-lt"/>
                  </a:rPr>
                  <a:t>Project Task Force</a:t>
                </a:r>
              </a:p>
              <a:p>
                <a:pPr algn="ctr"/>
                <a:endParaRPr lang="en-US" sz="1500" b="1" dirty="0">
                  <a:solidFill>
                    <a:schemeClr val="bg1"/>
                  </a:solidFill>
                  <a:latin typeface="+mj-lt"/>
                </a:endParaRPr>
              </a:p>
              <a:p>
                <a:pPr algn="ctr"/>
                <a:endParaRPr lang="en-US" sz="1500" b="1" dirty="0">
                  <a:solidFill>
                    <a:schemeClr val="bg1"/>
                  </a:solidFill>
                  <a:latin typeface="+mj-lt"/>
                </a:endParaRPr>
              </a:p>
              <a:p>
                <a:pPr algn="ctr"/>
                <a:endParaRPr lang="en-US" sz="1500" b="1" dirty="0">
                  <a:solidFill>
                    <a:schemeClr val="bg1"/>
                  </a:solidFill>
                  <a:latin typeface="+mj-lt"/>
                </a:endParaRPr>
              </a:p>
              <a:p>
                <a:pPr algn="ctr"/>
                <a:endParaRPr lang="en-US" sz="1500" b="1" dirty="0">
                  <a:solidFill>
                    <a:schemeClr val="bg1"/>
                  </a:solidFill>
                  <a:latin typeface="+mj-lt"/>
                </a:endParaRPr>
              </a:p>
              <a:p>
                <a:pPr algn="ctr"/>
                <a:endParaRPr lang="en-US" sz="1500" b="1" dirty="0">
                  <a:solidFill>
                    <a:schemeClr val="bg1"/>
                  </a:solidFill>
                  <a:latin typeface="+mj-lt"/>
                </a:endParaRPr>
              </a:p>
              <a:p>
                <a:pPr algn="ctr"/>
                <a:endParaRPr lang="en-US" sz="1500" b="1" dirty="0">
                  <a:solidFill>
                    <a:schemeClr val="bg1"/>
                  </a:solidFill>
                  <a:latin typeface="+mj-lt"/>
                </a:endParaRPr>
              </a:p>
              <a:p>
                <a:pPr algn="ctr"/>
                <a:endParaRPr lang="en-US" sz="1500" b="1" dirty="0">
                  <a:solidFill>
                    <a:schemeClr val="bg1"/>
                  </a:solidFill>
                  <a:latin typeface="+mj-lt"/>
                </a:endParaRPr>
              </a:p>
              <a:p>
                <a:pPr algn="ctr"/>
                <a:endParaRPr lang="en-US" sz="1500" b="1" dirty="0">
                  <a:solidFill>
                    <a:schemeClr val="bg1"/>
                  </a:solidFill>
                  <a:latin typeface="+mj-lt"/>
                </a:endParaRPr>
              </a:p>
              <a:p>
                <a:pPr algn="ctr"/>
                <a:endParaRPr lang="en-US" sz="1500" b="1" dirty="0">
                  <a:solidFill>
                    <a:schemeClr val="bg1"/>
                  </a:solidFill>
                  <a:latin typeface="+mj-lt"/>
                </a:endParaRPr>
              </a:p>
            </p:txBody>
          </p:sp>
          <p:sp>
            <p:nvSpPr>
              <p:cNvPr id="6" name="Rectangle: Rounded Corners 5">
                <a:extLst>
                  <a:ext uri="{FF2B5EF4-FFF2-40B4-BE49-F238E27FC236}">
                    <a16:creationId xmlns:a16="http://schemas.microsoft.com/office/drawing/2014/main" id="{168C8E5E-A8A8-8964-74BC-248541562569}"/>
                  </a:ext>
                </a:extLst>
              </p:cNvPr>
              <p:cNvSpPr/>
              <p:nvPr/>
            </p:nvSpPr>
            <p:spPr>
              <a:xfrm>
                <a:off x="6579407" y="3203888"/>
                <a:ext cx="1779053" cy="200537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500" u="sng" dirty="0">
                    <a:solidFill>
                      <a:schemeClr val="bg1"/>
                    </a:solidFill>
                    <a:latin typeface="+mj-lt"/>
                  </a:rPr>
                  <a:t>Workstream 1</a:t>
                </a:r>
              </a:p>
              <a:p>
                <a:pPr algn="ctr"/>
                <a:endParaRPr lang="en-US" sz="1500" dirty="0">
                  <a:solidFill>
                    <a:schemeClr val="bg1"/>
                  </a:solidFill>
                  <a:latin typeface="+mj-lt"/>
                </a:endParaRPr>
              </a:p>
              <a:p>
                <a:pPr algn="ctr"/>
                <a:r>
                  <a:rPr lang="en-US" sz="1500" b="1" dirty="0">
                    <a:solidFill>
                      <a:schemeClr val="bg1"/>
                    </a:solidFill>
                    <a:latin typeface="+mj-lt"/>
                  </a:rPr>
                  <a:t>Independence </a:t>
                </a:r>
                <a:r>
                  <a:rPr lang="en-US" sz="1500" dirty="0">
                    <a:solidFill>
                      <a:schemeClr val="bg1"/>
                    </a:solidFill>
                    <a:latin typeface="+mj-lt"/>
                  </a:rPr>
                  <a:t>Considerations for Sustainability Assurance </a:t>
                </a:r>
              </a:p>
              <a:p>
                <a:pPr algn="ctr"/>
                <a:endParaRPr lang="en-US" sz="1500" dirty="0">
                  <a:solidFill>
                    <a:schemeClr val="tx1"/>
                  </a:solidFill>
                </a:endParaRPr>
              </a:p>
            </p:txBody>
          </p:sp>
          <p:sp>
            <p:nvSpPr>
              <p:cNvPr id="7" name="Rectangle: Rounded Corners 6">
                <a:extLst>
                  <a:ext uri="{FF2B5EF4-FFF2-40B4-BE49-F238E27FC236}">
                    <a16:creationId xmlns:a16="http://schemas.microsoft.com/office/drawing/2014/main" id="{3A612E66-A301-0064-8416-34935197126D}"/>
                  </a:ext>
                </a:extLst>
              </p:cNvPr>
              <p:cNvSpPr/>
              <p:nvPr/>
            </p:nvSpPr>
            <p:spPr>
              <a:xfrm>
                <a:off x="8392647" y="3203888"/>
                <a:ext cx="1767208" cy="200537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200"/>
                  </a:spcAft>
                </a:pPr>
                <a:r>
                  <a:rPr lang="en-US" sz="1500" u="sng" dirty="0">
                    <a:solidFill>
                      <a:schemeClr val="bg1"/>
                    </a:solidFill>
                    <a:latin typeface="+mj-lt"/>
                  </a:rPr>
                  <a:t>Workstream 2</a:t>
                </a:r>
              </a:p>
              <a:p>
                <a:pPr algn="ctr"/>
                <a:r>
                  <a:rPr lang="en-US" sz="1500" b="1" dirty="0">
                    <a:solidFill>
                      <a:schemeClr val="bg1"/>
                    </a:solidFill>
                    <a:latin typeface="+mj-lt"/>
                  </a:rPr>
                  <a:t>Ethics </a:t>
                </a:r>
                <a:r>
                  <a:rPr lang="en-US" sz="1500" dirty="0">
                    <a:solidFill>
                      <a:schemeClr val="bg1"/>
                    </a:solidFill>
                    <a:latin typeface="+mj-lt"/>
                  </a:rPr>
                  <a:t>Considerations for Sustainability Reporting and Assurance</a:t>
                </a:r>
              </a:p>
            </p:txBody>
          </p:sp>
        </p:grpSp>
        <p:sp>
          <p:nvSpPr>
            <p:cNvPr id="15" name="Rectangle: Rounded Corners 14">
              <a:extLst>
                <a:ext uri="{FF2B5EF4-FFF2-40B4-BE49-F238E27FC236}">
                  <a16:creationId xmlns:a16="http://schemas.microsoft.com/office/drawing/2014/main" id="{0246EA1D-7C7A-7078-25A3-01F6AB7146B7}"/>
                </a:ext>
              </a:extLst>
            </p:cNvPr>
            <p:cNvSpPr/>
            <p:nvPr/>
          </p:nvSpPr>
          <p:spPr>
            <a:xfrm rot="16200000">
              <a:off x="9165282" y="2582806"/>
              <a:ext cx="2877464" cy="2383492"/>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b="1" dirty="0">
                  <a:solidFill>
                    <a:schemeClr val="bg1"/>
                  </a:solidFill>
                  <a:latin typeface="+mj-lt"/>
                </a:rPr>
                <a:t>“Use of Experts” Project Task Force </a:t>
              </a:r>
            </a:p>
          </p:txBody>
        </p:sp>
        <p:sp>
          <p:nvSpPr>
            <p:cNvPr id="14" name="Rectangle: Rounded Corners 13">
              <a:extLst>
                <a:ext uri="{FF2B5EF4-FFF2-40B4-BE49-F238E27FC236}">
                  <a16:creationId xmlns:a16="http://schemas.microsoft.com/office/drawing/2014/main" id="{D757A9F3-B3BE-B858-05F6-3AD62A32BC91}"/>
                </a:ext>
              </a:extLst>
            </p:cNvPr>
            <p:cNvSpPr/>
            <p:nvPr/>
          </p:nvSpPr>
          <p:spPr>
            <a:xfrm>
              <a:off x="5933440" y="5237575"/>
              <a:ext cx="5862320" cy="345534"/>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600"/>
                </a:lnSpc>
              </a:pPr>
              <a:r>
                <a:rPr lang="en-US" sz="1500" b="1" dirty="0">
                  <a:solidFill>
                    <a:schemeClr val="tx1"/>
                  </a:solidFill>
                  <a:latin typeface="+mj-lt"/>
                </a:rPr>
                <a:t>Coordination</a:t>
              </a:r>
            </a:p>
          </p:txBody>
        </p:sp>
      </p:grpSp>
    </p:spTree>
    <p:extLst>
      <p:ext uri="{BB962C8B-B14F-4D97-AF65-F5344CB8AC3E}">
        <p14:creationId xmlns:p14="http://schemas.microsoft.com/office/powerpoint/2010/main" val="299662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F339F-2A0C-43BE-AEA8-566077A019B0}"/>
              </a:ext>
            </a:extLst>
          </p:cNvPr>
          <p:cNvSpPr>
            <a:spLocks noGrp="1"/>
          </p:cNvSpPr>
          <p:nvPr>
            <p:ph type="title"/>
          </p:nvPr>
        </p:nvSpPr>
        <p:spPr>
          <a:xfrm>
            <a:off x="468350" y="27377"/>
            <a:ext cx="10381873" cy="1068518"/>
          </a:xfrm>
        </p:spPr>
        <p:txBody>
          <a:bodyPr>
            <a:normAutofit/>
          </a:bodyPr>
          <a:lstStyle/>
          <a:p>
            <a:r>
              <a:rPr lang="en-US" sz="3600" dirty="0">
                <a:latin typeface="+mj-lt"/>
              </a:rPr>
              <a:t>Reason for the Project</a:t>
            </a:r>
          </a:p>
        </p:txBody>
      </p:sp>
      <p:sp>
        <p:nvSpPr>
          <p:cNvPr id="3" name="Content Placeholder 2">
            <a:extLst>
              <a:ext uri="{FF2B5EF4-FFF2-40B4-BE49-F238E27FC236}">
                <a16:creationId xmlns:a16="http://schemas.microsoft.com/office/drawing/2014/main" id="{18AEB346-1617-4C6E-A1DA-0B8392BF9F49}"/>
              </a:ext>
            </a:extLst>
          </p:cNvPr>
          <p:cNvSpPr>
            <a:spLocks noGrp="1"/>
          </p:cNvSpPr>
          <p:nvPr>
            <p:ph idx="1"/>
          </p:nvPr>
        </p:nvSpPr>
        <p:spPr>
          <a:xfrm>
            <a:off x="557127" y="1293001"/>
            <a:ext cx="10943705" cy="5342313"/>
          </a:xfrm>
        </p:spPr>
        <p:txBody>
          <a:bodyPr>
            <a:noAutofit/>
          </a:bodyPr>
          <a:lstStyle/>
          <a:p>
            <a:pPr marL="347345" marR="0" indent="-347345" algn="just">
              <a:lnSpc>
                <a:spcPts val="2000"/>
              </a:lnSpc>
              <a:spcBef>
                <a:spcPts val="600"/>
              </a:spcBef>
              <a:spcAft>
                <a:spcPts val="600"/>
              </a:spcAft>
            </a:pPr>
            <a:r>
              <a:rPr lang="en-US" sz="2400" dirty="0">
                <a:solidFill>
                  <a:schemeClr val="tx1"/>
                </a:solidFill>
                <a:effectLst/>
                <a:latin typeface="+mj-lt"/>
                <a:ea typeface="MS Mincho" panose="02020609040205080304" pitchFamily="49" charset="-128"/>
                <a:cs typeface="Times New Roman" panose="02020603050405020304" pitchFamily="18" charset="0"/>
              </a:rPr>
              <a:t>Increasing use of experts</a:t>
            </a:r>
          </a:p>
          <a:p>
            <a:pPr marL="804545" lvl="1" indent="-347345" algn="just">
              <a:lnSpc>
                <a:spcPts val="2000"/>
              </a:lnSpc>
              <a:spcBef>
                <a:spcPts val="600"/>
              </a:spcBef>
              <a:spcAft>
                <a:spcPts val="600"/>
              </a:spcAft>
            </a:pPr>
            <a:r>
              <a:rPr lang="en-US" sz="2000" dirty="0">
                <a:solidFill>
                  <a:schemeClr val="tx1"/>
                </a:solidFill>
                <a:effectLst/>
                <a:latin typeface="+mj-lt"/>
                <a:ea typeface="MS Mincho" panose="02020609040205080304" pitchFamily="49" charset="-128"/>
                <a:cs typeface="Times New Roman" panose="02020603050405020304" pitchFamily="18" charset="0"/>
              </a:rPr>
              <a:t>By organizations for the preparation and presentation of financial and non-financial information. </a:t>
            </a:r>
          </a:p>
          <a:p>
            <a:pPr marL="804545" lvl="1" indent="-347345" algn="just">
              <a:lnSpc>
                <a:spcPts val="2000"/>
              </a:lnSpc>
              <a:spcBef>
                <a:spcPts val="600"/>
              </a:spcBef>
              <a:spcAft>
                <a:spcPts val="600"/>
              </a:spcAft>
            </a:pPr>
            <a:r>
              <a:rPr lang="en-US" sz="2000" dirty="0">
                <a:solidFill>
                  <a:schemeClr val="tx1"/>
                </a:solidFill>
                <a:effectLst/>
                <a:latin typeface="+mj-lt"/>
                <a:ea typeface="MS Mincho" panose="02020609040205080304" pitchFamily="49" charset="-128"/>
                <a:cs typeface="Times New Roman" panose="02020603050405020304" pitchFamily="18" charset="0"/>
              </a:rPr>
              <a:t>Also in the context of audit and other assurance (including sustainability) engagements.</a:t>
            </a:r>
          </a:p>
          <a:p>
            <a:pPr marL="346075" lvl="1" indent="-346075" algn="just">
              <a:lnSpc>
                <a:spcPts val="2000"/>
              </a:lnSpc>
              <a:spcBef>
                <a:spcPts val="600"/>
              </a:spcBef>
              <a:spcAft>
                <a:spcPts val="600"/>
              </a:spcAft>
              <a:buFont typeface="Arial" panose="020B0604020202020204" pitchFamily="34" charset="0"/>
              <a:buChar char="•"/>
            </a:pPr>
            <a:endParaRPr lang="en-US" dirty="0">
              <a:solidFill>
                <a:schemeClr val="tx1"/>
              </a:solidFill>
              <a:latin typeface="+mj-lt"/>
              <a:ea typeface="MS Mincho" panose="02020609040205080304" pitchFamily="49" charset="-128"/>
              <a:cs typeface="Times New Roman" panose="02020603050405020304" pitchFamily="18" charset="0"/>
            </a:endParaRPr>
          </a:p>
          <a:p>
            <a:pPr marL="346075" lvl="1" indent="-346075" algn="just">
              <a:lnSpc>
                <a:spcPts val="2400"/>
              </a:lnSpc>
              <a:spcBef>
                <a:spcPts val="600"/>
              </a:spcBef>
              <a:spcAft>
                <a:spcPts val="600"/>
              </a:spcAft>
              <a:buFont typeface="Arial" panose="020B0604020202020204" pitchFamily="34" charset="0"/>
              <a:buChar char="•"/>
            </a:pPr>
            <a:r>
              <a:rPr lang="en-US" dirty="0">
                <a:solidFill>
                  <a:schemeClr val="tx1"/>
                </a:solidFill>
                <a:latin typeface="+mj-lt"/>
                <a:ea typeface="MS Mincho" panose="02020609040205080304" pitchFamily="49" charset="-128"/>
                <a:cs typeface="Times New Roman" panose="02020603050405020304" pitchFamily="18" charset="0"/>
              </a:rPr>
              <a:t>Questions about expectations of ethical behavior and independence for experts</a:t>
            </a:r>
          </a:p>
          <a:p>
            <a:pPr marL="803275" lvl="2" indent="-346075" algn="just">
              <a:lnSpc>
                <a:spcPts val="2000"/>
              </a:lnSpc>
              <a:spcBef>
                <a:spcPts val="600"/>
              </a:spcBef>
              <a:spcAft>
                <a:spcPts val="600"/>
              </a:spcAft>
              <a:buFont typeface="Arial" panose="020B0604020202020204" pitchFamily="34" charset="0"/>
              <a:buChar char="─"/>
            </a:pPr>
            <a:r>
              <a:rPr lang="en-US" dirty="0">
                <a:solidFill>
                  <a:schemeClr val="tx1"/>
                </a:solidFill>
                <a:latin typeface="+mj-lt"/>
                <a:ea typeface="MS Mincho" panose="02020609040205080304" pitchFamily="49" charset="-128"/>
                <a:cs typeface="Times New Roman" panose="02020603050405020304" pitchFamily="18" charset="0"/>
              </a:rPr>
              <a:t>Raised in other projects/workstreams (tax planning, technology, strategy survey, ET-GA).</a:t>
            </a:r>
          </a:p>
          <a:p>
            <a:pPr marL="347345" marR="0" indent="-347345" algn="just">
              <a:lnSpc>
                <a:spcPts val="2000"/>
              </a:lnSpc>
              <a:spcBef>
                <a:spcPts val="600"/>
              </a:spcBef>
              <a:spcAft>
                <a:spcPts val="600"/>
              </a:spcAft>
            </a:pPr>
            <a:endParaRPr lang="en-US" sz="2400" dirty="0">
              <a:solidFill>
                <a:schemeClr val="tx1"/>
              </a:solidFill>
              <a:latin typeface="+mj-lt"/>
              <a:ea typeface="MS Mincho" panose="02020609040205080304" pitchFamily="49" charset="-128"/>
              <a:cs typeface="Times New Roman" panose="02020603050405020304" pitchFamily="18" charset="0"/>
            </a:endParaRPr>
          </a:p>
          <a:p>
            <a:pPr marL="347345" marR="0" indent="-347345" algn="just">
              <a:lnSpc>
                <a:spcPts val="2000"/>
              </a:lnSpc>
              <a:spcBef>
                <a:spcPts val="600"/>
              </a:spcBef>
              <a:spcAft>
                <a:spcPts val="600"/>
              </a:spcAft>
            </a:pPr>
            <a:r>
              <a:rPr lang="en-US" sz="2400" dirty="0">
                <a:solidFill>
                  <a:schemeClr val="tx1"/>
                </a:solidFill>
                <a:latin typeface="+mj-lt"/>
                <a:ea typeface="MS Mincho" panose="02020609040205080304" pitchFamily="49" charset="-128"/>
                <a:cs typeface="Times New Roman" panose="02020603050405020304" pitchFamily="18" charset="0"/>
              </a:rPr>
              <a:t>Project progressed in tandem with the sustainability project</a:t>
            </a:r>
          </a:p>
          <a:p>
            <a:pPr marL="804545" lvl="1" indent="-347345" algn="just">
              <a:lnSpc>
                <a:spcPts val="2000"/>
              </a:lnSpc>
              <a:spcBef>
                <a:spcPts val="600"/>
              </a:spcBef>
              <a:spcAft>
                <a:spcPts val="600"/>
              </a:spcAft>
            </a:pPr>
            <a:r>
              <a:rPr lang="en-US" sz="2000" dirty="0">
                <a:solidFill>
                  <a:schemeClr val="tx1"/>
                </a:solidFill>
                <a:latin typeface="+mj-lt"/>
                <a:ea typeface="MS Mincho" panose="02020609040205080304" pitchFamily="49" charset="-128"/>
                <a:cs typeface="Times New Roman" panose="02020603050405020304" pitchFamily="18" charset="0"/>
              </a:rPr>
              <a:t>Use of experts anticipated to increase as demand for sustainability information and assurance accelerates.</a:t>
            </a:r>
          </a:p>
          <a:p>
            <a:pPr marL="804545" lvl="1" indent="-347345" algn="just">
              <a:lnSpc>
                <a:spcPts val="2000"/>
              </a:lnSpc>
              <a:spcBef>
                <a:spcPts val="600"/>
              </a:spcBef>
              <a:spcAft>
                <a:spcPts val="600"/>
              </a:spcAft>
            </a:pPr>
            <a:r>
              <a:rPr lang="en-US" sz="2000" dirty="0">
                <a:solidFill>
                  <a:schemeClr val="tx1"/>
                </a:solidFill>
                <a:latin typeface="+mj-lt"/>
                <a:ea typeface="MS Mincho" panose="02020609040205080304" pitchFamily="49" charset="-128"/>
                <a:cs typeface="Times New Roman" panose="02020603050405020304" pitchFamily="18" charset="0"/>
              </a:rPr>
              <a:t>But not limited to experts used in sustainability reporting and assurance.</a:t>
            </a:r>
          </a:p>
          <a:p>
            <a:pPr marL="803275" lvl="2" indent="-346075" algn="just">
              <a:lnSpc>
                <a:spcPts val="2000"/>
              </a:lnSpc>
              <a:spcBef>
                <a:spcPts val="600"/>
              </a:spcBef>
              <a:spcAft>
                <a:spcPts val="600"/>
              </a:spcAft>
              <a:buFont typeface="Arial" panose="020B0604020202020204" pitchFamily="34" charset="0"/>
              <a:buChar char="•"/>
            </a:pPr>
            <a:endParaRPr lang="en-US" dirty="0">
              <a:solidFill>
                <a:schemeClr val="tx1"/>
              </a:solidFill>
              <a:latin typeface="+mj-lt"/>
              <a:ea typeface="MS Mincho" panose="02020609040205080304" pitchFamily="49" charset="-128"/>
              <a:cs typeface="Times New Roman" panose="02020603050405020304" pitchFamily="18" charset="0"/>
            </a:endParaRPr>
          </a:p>
        </p:txBody>
      </p:sp>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15849887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8AEB346-1617-4C6E-A1DA-0B8392BF9F49}"/>
              </a:ext>
            </a:extLst>
          </p:cNvPr>
          <p:cNvSpPr>
            <a:spLocks noGrp="1"/>
          </p:cNvSpPr>
          <p:nvPr>
            <p:ph idx="1"/>
          </p:nvPr>
        </p:nvSpPr>
        <p:spPr>
          <a:xfrm>
            <a:off x="468350" y="1196599"/>
            <a:ext cx="10943705" cy="5524876"/>
          </a:xfrm>
        </p:spPr>
        <p:txBody>
          <a:bodyPr>
            <a:noAutofit/>
          </a:bodyPr>
          <a:lstStyle/>
          <a:p>
            <a:pPr marL="347345" marR="0" indent="-347345" algn="just">
              <a:lnSpc>
                <a:spcPts val="2000"/>
              </a:lnSpc>
              <a:spcBef>
                <a:spcPts val="600"/>
              </a:spcBef>
              <a:spcAft>
                <a:spcPts val="600"/>
              </a:spcAft>
            </a:pPr>
            <a:r>
              <a:rPr lang="en-US" sz="2400" dirty="0">
                <a:effectLst/>
                <a:latin typeface="+mj-lt"/>
                <a:ea typeface="MS Mincho" panose="02020609040205080304" pitchFamily="49" charset="-128"/>
                <a:cs typeface="Times New Roman" panose="02020603050405020304" pitchFamily="18" charset="0"/>
              </a:rPr>
              <a:t>What are experts and how are they used? </a:t>
            </a:r>
          </a:p>
          <a:p>
            <a:pPr marL="804545" lvl="1" indent="-347345" algn="just">
              <a:lnSpc>
                <a:spcPts val="2000"/>
              </a:lnSpc>
              <a:spcBef>
                <a:spcPts val="600"/>
              </a:spcBef>
              <a:spcAft>
                <a:spcPts val="600"/>
              </a:spcAft>
            </a:pPr>
            <a:r>
              <a:rPr lang="en-US" sz="2000" dirty="0">
                <a:solidFill>
                  <a:schemeClr val="tx1"/>
                </a:solidFill>
                <a:effectLst/>
                <a:latin typeface="+mj-lt"/>
                <a:ea typeface="MS Mincho" panose="02020609040205080304" pitchFamily="49" charset="-128"/>
                <a:cs typeface="Times New Roman" panose="02020603050405020304" pitchFamily="18" charset="0"/>
              </a:rPr>
              <a:t>Individuals or organizations that possess expertise (skills, knowledge and experience) in a particular field or area.</a:t>
            </a:r>
          </a:p>
          <a:p>
            <a:pPr marL="804545" lvl="1" indent="-347345" algn="just">
              <a:lnSpc>
                <a:spcPts val="2000"/>
              </a:lnSpc>
              <a:spcBef>
                <a:spcPts val="600"/>
              </a:spcBef>
              <a:spcAft>
                <a:spcPts val="600"/>
              </a:spcAft>
            </a:pPr>
            <a:r>
              <a:rPr lang="en-US" sz="2000" dirty="0">
                <a:solidFill>
                  <a:schemeClr val="tx1"/>
                </a:solidFill>
                <a:effectLst/>
                <a:latin typeface="+mj-lt"/>
                <a:ea typeface="MS Mincho" panose="02020609040205080304" pitchFamily="49" charset="-128"/>
                <a:cs typeface="Times New Roman" panose="02020603050405020304" pitchFamily="18" charset="0"/>
              </a:rPr>
              <a:t>Ranging from well-established to emerging fields or areas.</a:t>
            </a:r>
          </a:p>
          <a:p>
            <a:pPr marL="804545" lvl="1" indent="-347345" algn="just">
              <a:lnSpc>
                <a:spcPts val="2000"/>
              </a:lnSpc>
              <a:spcBef>
                <a:spcPts val="600"/>
              </a:spcBef>
              <a:spcAft>
                <a:spcPts val="600"/>
              </a:spcAft>
            </a:pPr>
            <a:r>
              <a:rPr lang="en-US" sz="2000" dirty="0">
                <a:solidFill>
                  <a:schemeClr val="tx1"/>
                </a:solidFill>
                <a:effectLst/>
                <a:latin typeface="+mj-lt"/>
                <a:ea typeface="MS Mincho" panose="02020609040205080304" pitchFamily="49" charset="-128"/>
                <a:cs typeface="Times New Roman" panose="02020603050405020304" pitchFamily="18" charset="0"/>
              </a:rPr>
              <a:t>Increased use of experts especially in emerging or complex fields or areas (e.g., technology, sustainability, tax, etc.).</a:t>
            </a:r>
          </a:p>
          <a:p>
            <a:pPr marL="347345" indent="-347345" algn="just">
              <a:lnSpc>
                <a:spcPts val="2000"/>
              </a:lnSpc>
              <a:spcBef>
                <a:spcPts val="1200"/>
              </a:spcBef>
              <a:spcAft>
                <a:spcPts val="600"/>
              </a:spcAft>
            </a:pPr>
            <a:r>
              <a:rPr lang="en-US" sz="2400" dirty="0">
                <a:solidFill>
                  <a:schemeClr val="tx1"/>
                </a:solidFill>
                <a:effectLst/>
                <a:latin typeface="+mj-lt"/>
                <a:ea typeface="MS Mincho" panose="02020609040205080304" pitchFamily="49" charset="-128"/>
                <a:cs typeface="Times New Roman" panose="02020603050405020304" pitchFamily="18" charset="0"/>
              </a:rPr>
              <a:t>Public interest question re whether external experts should be independent under the Code, in particular when they are used in the context of audit or other assurance engagements.</a:t>
            </a:r>
          </a:p>
          <a:p>
            <a:pPr marL="347345" indent="-347345" algn="just">
              <a:lnSpc>
                <a:spcPts val="2000"/>
              </a:lnSpc>
              <a:spcBef>
                <a:spcPts val="1200"/>
              </a:spcBef>
              <a:spcAft>
                <a:spcPts val="600"/>
              </a:spcAft>
            </a:pPr>
            <a:r>
              <a:rPr lang="en-US" sz="2400" dirty="0">
                <a:solidFill>
                  <a:schemeClr val="tx1"/>
                </a:solidFill>
                <a:latin typeface="+mj-lt"/>
                <a:ea typeface="MS Mincho" panose="02020609040205080304" pitchFamily="49" charset="-128"/>
                <a:cs typeface="Times New Roman" panose="02020603050405020304" pitchFamily="18" charset="0"/>
              </a:rPr>
              <a:t>How can the Code respond to the changing environment and public interest perception relating to the use of experts? </a:t>
            </a:r>
          </a:p>
          <a:p>
            <a:pPr marL="804545" lvl="1" indent="-347345" algn="just">
              <a:lnSpc>
                <a:spcPts val="2000"/>
              </a:lnSpc>
              <a:spcBef>
                <a:spcPts val="600"/>
              </a:spcBef>
              <a:spcAft>
                <a:spcPts val="600"/>
              </a:spcAft>
            </a:pPr>
            <a:r>
              <a:rPr lang="en-US" sz="2000" dirty="0">
                <a:solidFill>
                  <a:schemeClr val="tx1"/>
                </a:solidFill>
                <a:latin typeface="+mj-lt"/>
                <a:ea typeface="MS Mincho" panose="02020609040205080304" pitchFamily="49" charset="-128"/>
                <a:cs typeface="Times New Roman" panose="02020603050405020304" pitchFamily="18" charset="0"/>
              </a:rPr>
              <a:t>Framework to guide PAs in determining whether the use of experts is appropriate from an ethics perspective.</a:t>
            </a:r>
          </a:p>
          <a:p>
            <a:pPr marL="804545" lvl="1" indent="-347345" algn="just">
              <a:lnSpc>
                <a:spcPts val="2000"/>
              </a:lnSpc>
              <a:spcBef>
                <a:spcPts val="600"/>
              </a:spcBef>
              <a:spcAft>
                <a:spcPts val="600"/>
              </a:spcAft>
            </a:pPr>
            <a:r>
              <a:rPr lang="en-US" sz="2000" dirty="0">
                <a:solidFill>
                  <a:schemeClr val="tx1"/>
                </a:solidFill>
                <a:latin typeface="+mj-lt"/>
                <a:ea typeface="MS Mincho" panose="02020609040205080304" pitchFamily="49" charset="-128"/>
                <a:cs typeface="Times New Roman" panose="02020603050405020304" pitchFamily="18" charset="0"/>
              </a:rPr>
              <a:t>Consideration of whether external experts should be subject to independence under the Code. </a:t>
            </a:r>
            <a:endParaRPr lang="en-US" dirty="0">
              <a:solidFill>
                <a:schemeClr val="tx1"/>
              </a:solidFill>
              <a:latin typeface="+mj-lt"/>
              <a:ea typeface="MS Mincho" panose="02020609040205080304" pitchFamily="49" charset="-128"/>
              <a:cs typeface="Times New Roman" panose="02020603050405020304" pitchFamily="18" charset="0"/>
            </a:endParaRPr>
          </a:p>
          <a:p>
            <a:pPr marL="804545" lvl="1" indent="-347345" algn="just">
              <a:lnSpc>
                <a:spcPts val="2000"/>
              </a:lnSpc>
              <a:spcBef>
                <a:spcPts val="600"/>
              </a:spcBef>
              <a:spcAft>
                <a:spcPts val="600"/>
              </a:spcAft>
            </a:pPr>
            <a:endParaRPr lang="en-US" sz="2400" dirty="0">
              <a:effectLst/>
              <a:latin typeface="+mj-lt"/>
              <a:ea typeface="MS Mincho" panose="02020609040205080304" pitchFamily="49" charset="-128"/>
              <a:cs typeface="Times New Roman" panose="02020603050405020304" pitchFamily="18" charset="0"/>
            </a:endParaRPr>
          </a:p>
          <a:p>
            <a:pPr marL="347345" indent="-347345" algn="just">
              <a:lnSpc>
                <a:spcPts val="2000"/>
              </a:lnSpc>
              <a:spcBef>
                <a:spcPts val="600"/>
              </a:spcBef>
              <a:spcAft>
                <a:spcPts val="600"/>
              </a:spcAft>
            </a:pPr>
            <a:endParaRPr lang="en-US" sz="2400" dirty="0">
              <a:effectLst/>
              <a:latin typeface="+mj-lt"/>
              <a:ea typeface="MS Mincho" panose="02020609040205080304" pitchFamily="49" charset="-128"/>
              <a:cs typeface="Times New Roman" panose="02020603050405020304" pitchFamily="18" charset="0"/>
            </a:endParaRPr>
          </a:p>
          <a:p>
            <a:pPr marL="804545" lvl="1" indent="-347345" algn="just">
              <a:lnSpc>
                <a:spcPts val="2000"/>
              </a:lnSpc>
              <a:spcBef>
                <a:spcPts val="600"/>
              </a:spcBef>
              <a:spcAft>
                <a:spcPts val="600"/>
              </a:spcAft>
            </a:pPr>
            <a:endParaRPr lang="en-US" sz="2400" dirty="0">
              <a:effectLst/>
              <a:latin typeface="+mj-lt"/>
              <a:ea typeface="MS Mincho" panose="02020609040205080304" pitchFamily="49" charset="-128"/>
              <a:cs typeface="Times New Roman" panose="02020603050405020304" pitchFamily="18" charset="0"/>
            </a:endParaRPr>
          </a:p>
        </p:txBody>
      </p:sp>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fld id="{A68F81FF-A8B7-8E49-9D5B-3CAD5ADFEE36}" type="slidenum">
              <a:rPr lang="en-US" smtClean="0"/>
              <a:pPr/>
              <a:t>5</a:t>
            </a:fld>
            <a:endParaRPr lang="en-US" dirty="0"/>
          </a:p>
        </p:txBody>
      </p:sp>
      <p:sp>
        <p:nvSpPr>
          <p:cNvPr id="7" name="Title 1">
            <a:extLst>
              <a:ext uri="{FF2B5EF4-FFF2-40B4-BE49-F238E27FC236}">
                <a16:creationId xmlns:a16="http://schemas.microsoft.com/office/drawing/2014/main" id="{DC7D0C9D-22A6-F59D-9F40-57DA43074777}"/>
              </a:ext>
            </a:extLst>
          </p:cNvPr>
          <p:cNvSpPr>
            <a:spLocks noGrp="1"/>
          </p:cNvSpPr>
          <p:nvPr>
            <p:ph type="title"/>
          </p:nvPr>
        </p:nvSpPr>
        <p:spPr>
          <a:xfrm>
            <a:off x="468350" y="27377"/>
            <a:ext cx="10460907" cy="1068518"/>
          </a:xfrm>
        </p:spPr>
        <p:txBody>
          <a:bodyPr>
            <a:normAutofit/>
          </a:bodyPr>
          <a:lstStyle/>
          <a:p>
            <a:r>
              <a:rPr lang="en-US" sz="3600" dirty="0">
                <a:latin typeface="+mj-lt"/>
              </a:rPr>
              <a:t>Task Force Considerations</a:t>
            </a:r>
          </a:p>
        </p:txBody>
      </p:sp>
    </p:spTree>
    <p:extLst>
      <p:ext uri="{BB962C8B-B14F-4D97-AF65-F5344CB8AC3E}">
        <p14:creationId xmlns:p14="http://schemas.microsoft.com/office/powerpoint/2010/main" val="1771959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52D9CB0F-F25F-79C4-BA7B-501C8159939A}"/>
              </a:ext>
            </a:extLst>
          </p:cNvPr>
          <p:cNvSpPr/>
          <p:nvPr/>
        </p:nvSpPr>
        <p:spPr>
          <a:xfrm>
            <a:off x="459155" y="1200574"/>
            <a:ext cx="10381873" cy="1374676"/>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7EFF339F-2A0C-43BE-AEA8-566077A019B0}"/>
              </a:ext>
            </a:extLst>
          </p:cNvPr>
          <p:cNvSpPr>
            <a:spLocks noGrp="1"/>
          </p:cNvSpPr>
          <p:nvPr>
            <p:ph type="title"/>
          </p:nvPr>
        </p:nvSpPr>
        <p:spPr>
          <a:xfrm>
            <a:off x="468350" y="27377"/>
            <a:ext cx="10381873" cy="1068518"/>
          </a:xfrm>
        </p:spPr>
        <p:txBody>
          <a:bodyPr>
            <a:normAutofit/>
          </a:bodyPr>
          <a:lstStyle/>
          <a:p>
            <a:r>
              <a:rPr lang="en-US" sz="3600" dirty="0">
                <a:latin typeface="+mj-lt"/>
              </a:rPr>
              <a:t>Existing Ethics Provisions in the Code and ISAs</a:t>
            </a:r>
          </a:p>
        </p:txBody>
      </p:sp>
      <p:sp>
        <p:nvSpPr>
          <p:cNvPr id="3" name="Content Placeholder 2">
            <a:extLst>
              <a:ext uri="{FF2B5EF4-FFF2-40B4-BE49-F238E27FC236}">
                <a16:creationId xmlns:a16="http://schemas.microsoft.com/office/drawing/2014/main" id="{18AEB346-1617-4C6E-A1DA-0B8392BF9F49}"/>
              </a:ext>
            </a:extLst>
          </p:cNvPr>
          <p:cNvSpPr>
            <a:spLocks noGrp="1"/>
          </p:cNvSpPr>
          <p:nvPr>
            <p:ph idx="1"/>
          </p:nvPr>
        </p:nvSpPr>
        <p:spPr>
          <a:xfrm>
            <a:off x="459155" y="1293001"/>
            <a:ext cx="10622502" cy="5342313"/>
          </a:xfrm>
        </p:spPr>
        <p:txBody>
          <a:bodyPr>
            <a:noAutofit/>
          </a:bodyPr>
          <a:lstStyle/>
          <a:p>
            <a:pPr marL="347345" marR="0" indent="-347345" algn="just">
              <a:lnSpc>
                <a:spcPts val="2000"/>
              </a:lnSpc>
              <a:spcBef>
                <a:spcPts val="600"/>
              </a:spcBef>
              <a:spcAft>
                <a:spcPts val="600"/>
              </a:spcAft>
            </a:pPr>
            <a:r>
              <a:rPr lang="en-US" sz="2400" dirty="0">
                <a:effectLst/>
                <a:latin typeface="+mj-lt"/>
                <a:ea typeface="MS Mincho" panose="02020609040205080304" pitchFamily="49" charset="-128"/>
                <a:cs typeface="Times New Roman" panose="02020603050405020304" pitchFamily="18" charset="0"/>
              </a:rPr>
              <a:t>Determining whether the use of an expert is appropriate (S220/320)</a:t>
            </a:r>
          </a:p>
          <a:p>
            <a:pPr marL="804545" lvl="1" indent="-347345" algn="just">
              <a:lnSpc>
                <a:spcPts val="2000"/>
              </a:lnSpc>
              <a:spcBef>
                <a:spcPts val="600"/>
              </a:spcBef>
              <a:spcAft>
                <a:spcPts val="600"/>
              </a:spcAft>
            </a:pPr>
            <a:r>
              <a:rPr lang="en-US" sz="2000" dirty="0">
                <a:effectLst/>
                <a:latin typeface="+mj-lt"/>
                <a:ea typeface="MS Mincho" panose="02020609040205080304" pitchFamily="49" charset="-128"/>
                <a:cs typeface="Times New Roman" panose="02020603050405020304" pitchFamily="18" charset="0"/>
              </a:rPr>
              <a:t>The reputation and expertise of, and resources available to, the expert. </a:t>
            </a:r>
          </a:p>
          <a:p>
            <a:pPr marL="804545" lvl="1" indent="-347345" algn="just">
              <a:lnSpc>
                <a:spcPts val="2000"/>
              </a:lnSpc>
              <a:spcBef>
                <a:spcPts val="600"/>
              </a:spcBef>
              <a:spcAft>
                <a:spcPts val="600"/>
              </a:spcAft>
            </a:pPr>
            <a:r>
              <a:rPr lang="en-US" sz="2000" dirty="0">
                <a:effectLst/>
                <a:latin typeface="+mj-lt"/>
                <a:ea typeface="MS Mincho" panose="02020609040205080304" pitchFamily="49" charset="-128"/>
                <a:cs typeface="Times New Roman" panose="02020603050405020304" pitchFamily="18" charset="0"/>
              </a:rPr>
              <a:t>Whether the expert is subject to applicable professional and ethics standards.</a:t>
            </a:r>
          </a:p>
          <a:p>
            <a:pPr marL="346075" lvl="1" indent="-346075" algn="just">
              <a:lnSpc>
                <a:spcPts val="2000"/>
              </a:lnSpc>
              <a:spcBef>
                <a:spcPts val="1800"/>
              </a:spcBef>
              <a:spcAft>
                <a:spcPts val="600"/>
              </a:spcAft>
              <a:buFont typeface="Arial" panose="020B0604020202020204" pitchFamily="34" charset="0"/>
              <a:buChar char="•"/>
            </a:pPr>
            <a:r>
              <a:rPr lang="en-US" dirty="0">
                <a:latin typeface="+mj-lt"/>
                <a:ea typeface="MS Mincho" panose="02020609040205080304" pitchFamily="49" charset="-128"/>
                <a:cs typeface="Times New Roman" panose="02020603050405020304" pitchFamily="18" charset="0"/>
              </a:rPr>
              <a:t>Additionally for audit engagements (</a:t>
            </a:r>
            <a:r>
              <a:rPr lang="en-US" dirty="0">
                <a:solidFill>
                  <a:schemeClr val="tx1"/>
                </a:solidFill>
                <a:latin typeface="+mj-lt"/>
                <a:ea typeface="MS Mincho" panose="02020609040205080304" pitchFamily="49" charset="-128"/>
                <a:cs typeface="Times New Roman" panose="02020603050405020304" pitchFamily="18" charset="0"/>
              </a:rPr>
              <a:t>ISA 620, ISA 500 (Revised) ED)</a:t>
            </a:r>
          </a:p>
          <a:p>
            <a:pPr marL="803275" lvl="2" indent="-346075" algn="just">
              <a:lnSpc>
                <a:spcPts val="2000"/>
              </a:lnSpc>
              <a:spcBef>
                <a:spcPts val="600"/>
              </a:spcBef>
              <a:spcAft>
                <a:spcPts val="600"/>
              </a:spcAft>
              <a:buFont typeface="Arial" panose="020B0604020202020204" pitchFamily="34" charset="0"/>
              <a:buChar char="─"/>
            </a:pPr>
            <a:r>
              <a:rPr lang="en-US" dirty="0">
                <a:solidFill>
                  <a:schemeClr val="tx1"/>
                </a:solidFill>
                <a:latin typeface="+mj-lt"/>
                <a:ea typeface="MS Mincho" panose="02020609040205080304" pitchFamily="49" charset="-128"/>
                <a:cs typeface="Times New Roman" panose="02020603050405020304" pitchFamily="18" charset="0"/>
              </a:rPr>
              <a:t>Auditor required to evaluate whether the expert has the necessary competence, capabilities and objectivity for the auditor’s purpose. Includes making inquiries regarding interests and relationships that might create a threat to that expert’s objectivity. </a:t>
            </a:r>
          </a:p>
          <a:p>
            <a:pPr marL="803275" lvl="2" indent="-346075" algn="just">
              <a:lnSpc>
                <a:spcPts val="2000"/>
              </a:lnSpc>
              <a:spcBef>
                <a:spcPts val="600"/>
              </a:spcBef>
              <a:spcAft>
                <a:spcPts val="600"/>
              </a:spcAft>
              <a:buFont typeface="Arial" panose="020B0604020202020204" pitchFamily="34" charset="0"/>
              <a:buChar char="─"/>
            </a:pPr>
            <a:r>
              <a:rPr lang="en-US" dirty="0">
                <a:solidFill>
                  <a:schemeClr val="tx1"/>
                </a:solidFill>
                <a:latin typeface="+mj-lt"/>
                <a:ea typeface="MS Mincho" panose="02020609040205080304" pitchFamily="49" charset="-128"/>
                <a:cs typeface="Times New Roman" panose="02020603050405020304" pitchFamily="18" charset="0"/>
              </a:rPr>
              <a:t>If information prepared by a management’s expert is to be used as audit evidence, auditor also required to obtain an understanding (i) of the work performed by that expert, and (ii) about how the information prepared by that expert has been used by management in the preparation of the financial statements.</a:t>
            </a:r>
          </a:p>
          <a:p>
            <a:pPr marL="346075" lvl="1" indent="-346075" algn="just">
              <a:lnSpc>
                <a:spcPts val="2000"/>
              </a:lnSpc>
              <a:spcBef>
                <a:spcPts val="1800"/>
              </a:spcBef>
              <a:spcAft>
                <a:spcPts val="600"/>
              </a:spcAft>
              <a:buFont typeface="Arial" panose="020B0604020202020204" pitchFamily="34" charset="0"/>
              <a:buChar char="•"/>
            </a:pPr>
            <a:r>
              <a:rPr lang="en-US" dirty="0">
                <a:latin typeface="+mj-lt"/>
                <a:ea typeface="MS Mincho" panose="02020609040205080304" pitchFamily="49" charset="-128"/>
                <a:cs typeface="Times New Roman" panose="02020603050405020304" pitchFamily="18" charset="0"/>
              </a:rPr>
              <a:t>Independence is linked to the principles of objectivity and integrity (Part 4)</a:t>
            </a:r>
          </a:p>
          <a:p>
            <a:pPr marL="803275" lvl="2" indent="-346075" algn="just">
              <a:lnSpc>
                <a:spcPts val="2000"/>
              </a:lnSpc>
              <a:spcBef>
                <a:spcPts val="600"/>
              </a:spcBef>
              <a:spcAft>
                <a:spcPts val="600"/>
              </a:spcAft>
              <a:buFont typeface="Arial" panose="020B0604020202020204" pitchFamily="34" charset="0"/>
              <a:buChar char="─"/>
            </a:pPr>
            <a:r>
              <a:rPr lang="en-US" dirty="0">
                <a:latin typeface="+mj-lt"/>
                <a:ea typeface="MS Mincho" panose="02020609040205080304" pitchFamily="49" charset="-128"/>
                <a:cs typeface="Times New Roman" panose="02020603050405020304" pitchFamily="18" charset="0"/>
              </a:rPr>
              <a:t>Therefore, in the context of an audit engagement, evaluation of whether the expert has the necessary objectivity is already linked to independence.</a:t>
            </a:r>
          </a:p>
          <a:p>
            <a:pPr marL="803275" lvl="2" indent="-346075" algn="just">
              <a:lnSpc>
                <a:spcPts val="2000"/>
              </a:lnSpc>
              <a:spcBef>
                <a:spcPts val="600"/>
              </a:spcBef>
              <a:spcAft>
                <a:spcPts val="600"/>
              </a:spcAft>
              <a:buFont typeface="Arial" panose="020B0604020202020204" pitchFamily="34" charset="0"/>
              <a:buChar char="•"/>
            </a:pPr>
            <a:endParaRPr lang="en-US" dirty="0">
              <a:latin typeface="+mj-lt"/>
              <a:ea typeface="MS Mincho" panose="02020609040205080304" pitchFamily="49" charset="-128"/>
              <a:cs typeface="Times New Roman" panose="02020603050405020304" pitchFamily="18" charset="0"/>
            </a:endParaRPr>
          </a:p>
          <a:p>
            <a:pPr marL="346075" lvl="1" indent="-346075" algn="just">
              <a:lnSpc>
                <a:spcPts val="2000"/>
              </a:lnSpc>
              <a:spcBef>
                <a:spcPts val="600"/>
              </a:spcBef>
              <a:spcAft>
                <a:spcPts val="600"/>
              </a:spcAft>
              <a:buFont typeface="Arial" panose="020B0604020202020204" pitchFamily="34" charset="0"/>
              <a:buChar char="•"/>
            </a:pPr>
            <a:endParaRPr lang="en-US" dirty="0">
              <a:latin typeface="+mj-lt"/>
              <a:ea typeface="MS Mincho" panose="02020609040205080304" pitchFamily="49" charset="-128"/>
              <a:cs typeface="Times New Roman" panose="02020603050405020304" pitchFamily="18" charset="0"/>
            </a:endParaRPr>
          </a:p>
          <a:p>
            <a:pPr marL="803275" lvl="2" indent="-346075" algn="just">
              <a:lnSpc>
                <a:spcPts val="2000"/>
              </a:lnSpc>
              <a:spcBef>
                <a:spcPts val="600"/>
              </a:spcBef>
              <a:spcAft>
                <a:spcPts val="600"/>
              </a:spcAft>
              <a:buFont typeface="Arial" panose="020B0604020202020204" pitchFamily="34" charset="0"/>
              <a:buChar char="─"/>
            </a:pPr>
            <a:endParaRPr lang="en-US" sz="2400" dirty="0">
              <a:latin typeface="+mj-lt"/>
              <a:ea typeface="MS Mincho" panose="02020609040205080304" pitchFamily="49" charset="-128"/>
              <a:cs typeface="Times New Roman" panose="02020603050405020304" pitchFamily="18" charset="0"/>
            </a:endParaRPr>
          </a:p>
          <a:p>
            <a:pPr marL="347345" marR="0" indent="-347345" algn="just">
              <a:lnSpc>
                <a:spcPts val="2000"/>
              </a:lnSpc>
              <a:spcBef>
                <a:spcPts val="600"/>
              </a:spcBef>
              <a:spcAft>
                <a:spcPts val="600"/>
              </a:spcAft>
            </a:pPr>
            <a:endParaRPr lang="en-US" sz="2400" dirty="0">
              <a:latin typeface="+mj-lt"/>
              <a:ea typeface="MS Mincho" panose="02020609040205080304" pitchFamily="49" charset="-128"/>
              <a:cs typeface="Times New Roman" panose="02020603050405020304" pitchFamily="18" charset="0"/>
            </a:endParaRPr>
          </a:p>
          <a:p>
            <a:pPr marL="803275" lvl="2" indent="-346075" algn="just">
              <a:lnSpc>
                <a:spcPts val="2000"/>
              </a:lnSpc>
              <a:spcBef>
                <a:spcPts val="600"/>
              </a:spcBef>
              <a:spcAft>
                <a:spcPts val="600"/>
              </a:spcAft>
              <a:buFont typeface="Arial" panose="020B0604020202020204" pitchFamily="34" charset="0"/>
              <a:buChar char="•"/>
            </a:pPr>
            <a:endParaRPr lang="en-US" dirty="0">
              <a:latin typeface="+mj-lt"/>
              <a:ea typeface="MS Mincho" panose="02020609040205080304" pitchFamily="49" charset="-128"/>
              <a:cs typeface="Times New Roman" panose="02020603050405020304" pitchFamily="18" charset="0"/>
            </a:endParaRPr>
          </a:p>
        </p:txBody>
      </p:sp>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fld id="{A68F81FF-A8B7-8E49-9D5B-3CAD5ADFEE36}" type="slidenum">
              <a:rPr lang="en-US" smtClean="0"/>
              <a:pPr/>
              <a:t>6</a:t>
            </a:fld>
            <a:endParaRPr lang="en-US" dirty="0"/>
          </a:p>
        </p:txBody>
      </p:sp>
      <p:sp>
        <p:nvSpPr>
          <p:cNvPr id="6" name="Oval 5">
            <a:extLst>
              <a:ext uri="{FF2B5EF4-FFF2-40B4-BE49-F238E27FC236}">
                <a16:creationId xmlns:a16="http://schemas.microsoft.com/office/drawing/2014/main" id="{EB3EE7B0-DAB8-3BA0-9D17-8C9169AE1541}"/>
              </a:ext>
            </a:extLst>
          </p:cNvPr>
          <p:cNvSpPr/>
          <p:nvPr/>
        </p:nvSpPr>
        <p:spPr>
          <a:xfrm>
            <a:off x="10047514" y="334915"/>
            <a:ext cx="2090058" cy="2841171"/>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accent4"/>
                </a:solidFill>
                <a:latin typeface="+mj-lt"/>
              </a:rPr>
              <a:t>TF preliminary view</a:t>
            </a:r>
            <a:r>
              <a:rPr lang="en-US" sz="1500" dirty="0">
                <a:solidFill>
                  <a:schemeClr val="accent4"/>
                </a:solidFill>
                <a:latin typeface="+mj-lt"/>
              </a:rPr>
              <a:t>: </a:t>
            </a:r>
          </a:p>
          <a:p>
            <a:pPr algn="ctr"/>
            <a:r>
              <a:rPr lang="en-US" sz="1500" dirty="0">
                <a:solidFill>
                  <a:schemeClr val="accent4"/>
                </a:solidFill>
                <a:latin typeface="+mj-lt"/>
              </a:rPr>
              <a:t>To enhance robustness given increasing use of experts especially in emerging fields or areas</a:t>
            </a:r>
          </a:p>
        </p:txBody>
      </p:sp>
    </p:spTree>
    <p:extLst>
      <p:ext uri="{BB962C8B-B14F-4D97-AF65-F5344CB8AC3E}">
        <p14:creationId xmlns:p14="http://schemas.microsoft.com/office/powerpoint/2010/main" val="3308508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F339F-2A0C-43BE-AEA8-566077A019B0}"/>
              </a:ext>
            </a:extLst>
          </p:cNvPr>
          <p:cNvSpPr>
            <a:spLocks noGrp="1"/>
          </p:cNvSpPr>
          <p:nvPr>
            <p:ph type="title"/>
          </p:nvPr>
        </p:nvSpPr>
        <p:spPr>
          <a:xfrm>
            <a:off x="468350" y="27377"/>
            <a:ext cx="10381873" cy="1068518"/>
          </a:xfrm>
        </p:spPr>
        <p:txBody>
          <a:bodyPr>
            <a:normAutofit/>
          </a:bodyPr>
          <a:lstStyle/>
          <a:p>
            <a:r>
              <a:rPr lang="en-US" sz="3600" dirty="0">
                <a:latin typeface="+mj-lt"/>
              </a:rPr>
              <a:t>Existing Independence Provisions in the Code</a:t>
            </a:r>
          </a:p>
        </p:txBody>
      </p:sp>
      <p:sp>
        <p:nvSpPr>
          <p:cNvPr id="3" name="Content Placeholder 2">
            <a:extLst>
              <a:ext uri="{FF2B5EF4-FFF2-40B4-BE49-F238E27FC236}">
                <a16:creationId xmlns:a16="http://schemas.microsoft.com/office/drawing/2014/main" id="{18AEB346-1617-4C6E-A1DA-0B8392BF9F49}"/>
              </a:ext>
            </a:extLst>
          </p:cNvPr>
          <p:cNvSpPr>
            <a:spLocks noGrp="1"/>
          </p:cNvSpPr>
          <p:nvPr>
            <p:ph idx="1"/>
          </p:nvPr>
        </p:nvSpPr>
        <p:spPr>
          <a:xfrm>
            <a:off x="468350" y="1283476"/>
            <a:ext cx="11436976" cy="5547147"/>
          </a:xfrm>
        </p:spPr>
        <p:txBody>
          <a:bodyPr>
            <a:noAutofit/>
          </a:bodyPr>
          <a:lstStyle/>
          <a:p>
            <a:pPr marL="347345" marR="0" indent="-347345" algn="just">
              <a:lnSpc>
                <a:spcPts val="2000"/>
              </a:lnSpc>
              <a:spcBef>
                <a:spcPts val="600"/>
              </a:spcBef>
              <a:spcAft>
                <a:spcPts val="600"/>
              </a:spcAft>
            </a:pPr>
            <a:r>
              <a:rPr lang="en-US" sz="2200" dirty="0">
                <a:solidFill>
                  <a:schemeClr val="tx1"/>
                </a:solidFill>
                <a:effectLst/>
                <a:latin typeface="+mj-lt"/>
                <a:ea typeface="MS Mincho" panose="02020609040205080304" pitchFamily="49" charset="-128"/>
                <a:cs typeface="Times New Roman" panose="02020603050405020304" pitchFamily="18" charset="0"/>
              </a:rPr>
              <a:t>Experts Subject to Independence Requirements in Part 4 (as revised by ET-GA)</a:t>
            </a:r>
          </a:p>
          <a:p>
            <a:pPr marL="804545" lvl="1" indent="-347345" algn="just">
              <a:lnSpc>
                <a:spcPts val="2000"/>
              </a:lnSpc>
              <a:spcBef>
                <a:spcPts val="600"/>
              </a:spcBef>
              <a:spcAft>
                <a:spcPts val="600"/>
              </a:spcAft>
            </a:pPr>
            <a:r>
              <a:rPr lang="en-US" sz="2000" dirty="0">
                <a:solidFill>
                  <a:schemeClr val="tx1"/>
                </a:solidFill>
                <a:effectLst/>
                <a:latin typeface="+mj-lt"/>
                <a:ea typeface="MS Mincho" panose="02020609040205080304" pitchFamily="49" charset="-128"/>
                <a:cs typeface="Times New Roman" panose="02020603050405020304" pitchFamily="18" charset="0"/>
              </a:rPr>
              <a:t>Individuals who are audit or assurance team members:</a:t>
            </a:r>
          </a:p>
          <a:p>
            <a:pPr marL="1261745" lvl="2" indent="-347345" algn="just">
              <a:lnSpc>
                <a:spcPts val="2000"/>
              </a:lnSpc>
              <a:spcBef>
                <a:spcPts val="600"/>
              </a:spcBef>
              <a:spcAft>
                <a:spcPts val="600"/>
              </a:spcAft>
            </a:pPr>
            <a:r>
              <a:rPr lang="en-US" sz="1600" dirty="0">
                <a:solidFill>
                  <a:schemeClr val="tx1"/>
                </a:solidFill>
                <a:latin typeface="+mj-lt"/>
                <a:ea typeface="MS Mincho" panose="02020609040205080304" pitchFamily="49" charset="-128"/>
                <a:cs typeface="Times New Roman" panose="02020603050405020304" pitchFamily="18" charset="0"/>
              </a:rPr>
              <a:t>Those within, or engaged by, the firm who c</a:t>
            </a:r>
            <a:r>
              <a:rPr lang="en-US" sz="1600" dirty="0">
                <a:solidFill>
                  <a:schemeClr val="tx1"/>
                </a:solidFill>
                <a:effectLst/>
                <a:latin typeface="+mj-lt"/>
                <a:ea typeface="MS Mincho" panose="02020609040205080304" pitchFamily="49" charset="-128"/>
                <a:cs typeface="Times New Roman" panose="02020603050405020304" pitchFamily="18" charset="0"/>
              </a:rPr>
              <a:t>an directly influence the outcome of the engagement (e.g., those who provide consultation regarding technical or industry-specific issues, transactions or events).</a:t>
            </a:r>
          </a:p>
          <a:p>
            <a:pPr marL="1261745" lvl="2" indent="-347345" algn="just">
              <a:lnSpc>
                <a:spcPts val="2000"/>
              </a:lnSpc>
              <a:spcBef>
                <a:spcPts val="600"/>
              </a:spcBef>
              <a:spcAft>
                <a:spcPts val="600"/>
              </a:spcAft>
            </a:pPr>
            <a:r>
              <a:rPr lang="en-US" sz="1600" dirty="0">
                <a:solidFill>
                  <a:schemeClr val="tx1"/>
                </a:solidFill>
                <a:effectLst/>
                <a:latin typeface="+mj-lt"/>
                <a:ea typeface="MS Mincho" panose="02020609040205080304" pitchFamily="49" charset="-128"/>
                <a:cs typeface="Times New Roman" panose="02020603050405020304" pitchFamily="18" charset="0"/>
              </a:rPr>
              <a:t>Might include some who perform audit or other assurance procedures. </a:t>
            </a:r>
          </a:p>
          <a:p>
            <a:pPr marL="1261745" lvl="2" indent="-347345" algn="just">
              <a:lnSpc>
                <a:spcPts val="2000"/>
              </a:lnSpc>
              <a:spcBef>
                <a:spcPts val="600"/>
              </a:spcBef>
              <a:spcAft>
                <a:spcPts val="600"/>
              </a:spcAft>
            </a:pPr>
            <a:r>
              <a:rPr lang="en-US" sz="1600" dirty="0">
                <a:solidFill>
                  <a:schemeClr val="tx1"/>
                </a:solidFill>
                <a:latin typeface="+mj-lt"/>
                <a:ea typeface="MS Mincho" panose="02020609040205080304" pitchFamily="49" charset="-128"/>
                <a:cs typeface="Times New Roman" panose="02020603050405020304" pitchFamily="18" charset="0"/>
              </a:rPr>
              <a:t>Might include individuals from network/non-network firms who can directly</a:t>
            </a:r>
          </a:p>
          <a:p>
            <a:pPr marL="1260475" lvl="2" indent="-346075" algn="just">
              <a:lnSpc>
                <a:spcPts val="2000"/>
              </a:lnSpc>
              <a:spcBef>
                <a:spcPts val="0"/>
              </a:spcBef>
              <a:spcAft>
                <a:spcPts val="600"/>
              </a:spcAft>
              <a:buNone/>
            </a:pPr>
            <a:r>
              <a:rPr lang="en-US" sz="1600" dirty="0">
                <a:solidFill>
                  <a:schemeClr val="tx1"/>
                </a:solidFill>
                <a:latin typeface="+mj-lt"/>
                <a:ea typeface="MS Mincho" panose="02020609040205080304" pitchFamily="49" charset="-128"/>
                <a:cs typeface="Times New Roman" panose="02020603050405020304" pitchFamily="18" charset="0"/>
              </a:rPr>
              <a:t>	 influence o</a:t>
            </a:r>
            <a:r>
              <a:rPr lang="en-US" sz="1600" dirty="0">
                <a:solidFill>
                  <a:schemeClr val="tx1"/>
                </a:solidFill>
                <a:effectLst/>
                <a:latin typeface="+mj-lt"/>
                <a:ea typeface="MS Mincho" panose="02020609040205080304" pitchFamily="49" charset="-128"/>
                <a:cs typeface="Times New Roman" panose="02020603050405020304" pitchFamily="18" charset="0"/>
              </a:rPr>
              <a:t>utcome of the engagement</a:t>
            </a:r>
          </a:p>
          <a:p>
            <a:pPr marL="804863" lvl="2" indent="-346075" algn="just">
              <a:lnSpc>
                <a:spcPts val="2000"/>
              </a:lnSpc>
              <a:spcBef>
                <a:spcPts val="600"/>
              </a:spcBef>
              <a:spcAft>
                <a:spcPts val="600"/>
              </a:spcAft>
              <a:buFont typeface="Arial" panose="020B0604020202020204" pitchFamily="34" charset="0"/>
              <a:buChar char="─"/>
            </a:pPr>
            <a:r>
              <a:rPr lang="en-US" dirty="0">
                <a:solidFill>
                  <a:schemeClr val="tx1"/>
                </a:solidFill>
                <a:latin typeface="+mj-lt"/>
                <a:ea typeface="MS Mincho" panose="02020609040205080304" pitchFamily="49" charset="-128"/>
                <a:cs typeface="Times New Roman" panose="02020603050405020304" pitchFamily="18" charset="0"/>
              </a:rPr>
              <a:t>Excludes external experts</a:t>
            </a:r>
          </a:p>
          <a:p>
            <a:pPr marL="347345" marR="0" indent="-347345" algn="just">
              <a:lnSpc>
                <a:spcPts val="2000"/>
              </a:lnSpc>
              <a:spcBef>
                <a:spcPts val="600"/>
              </a:spcBef>
              <a:spcAft>
                <a:spcPts val="600"/>
              </a:spcAft>
            </a:pPr>
            <a:r>
              <a:rPr lang="en-US" sz="2200" dirty="0">
                <a:solidFill>
                  <a:schemeClr val="tx1"/>
                </a:solidFill>
                <a:effectLst/>
                <a:latin typeface="+mj-lt"/>
                <a:ea typeface="MS Mincho" panose="02020609040205080304" pitchFamily="49" charset="-128"/>
                <a:cs typeface="Times New Roman" panose="02020603050405020304" pitchFamily="18" charset="0"/>
              </a:rPr>
              <a:t>External Experts (Not </a:t>
            </a:r>
            <a:r>
              <a:rPr lang="en-US" sz="2200" dirty="0">
                <a:solidFill>
                  <a:schemeClr val="tx1"/>
                </a:solidFill>
                <a:latin typeface="+mj-lt"/>
                <a:ea typeface="MS Mincho" panose="02020609040205080304" pitchFamily="49" charset="-128"/>
                <a:cs typeface="Times New Roman" panose="02020603050405020304" pitchFamily="18" charset="0"/>
              </a:rPr>
              <a:t>Currently </a:t>
            </a:r>
            <a:r>
              <a:rPr lang="en-US" sz="2200" dirty="0">
                <a:solidFill>
                  <a:schemeClr val="tx1"/>
                </a:solidFill>
                <a:effectLst/>
                <a:latin typeface="+mj-lt"/>
                <a:ea typeface="MS Mincho" panose="02020609040205080304" pitchFamily="49" charset="-128"/>
                <a:cs typeface="Times New Roman" panose="02020603050405020304" pitchFamily="18" charset="0"/>
              </a:rPr>
              <a:t>Subject to Independence)</a:t>
            </a:r>
          </a:p>
          <a:p>
            <a:pPr marL="804545" lvl="1" indent="-347345" algn="just">
              <a:lnSpc>
                <a:spcPts val="2000"/>
              </a:lnSpc>
              <a:spcBef>
                <a:spcPts val="600"/>
              </a:spcBef>
            </a:pPr>
            <a:r>
              <a:rPr lang="en-US" sz="2000" dirty="0">
                <a:solidFill>
                  <a:schemeClr val="tx1"/>
                </a:solidFill>
                <a:effectLst/>
                <a:latin typeface="+mj-lt"/>
                <a:ea typeface="MS Mincho" panose="02020609040205080304" pitchFamily="49" charset="-128"/>
                <a:cs typeface="Times New Roman" panose="02020603050405020304" pitchFamily="18" charset="0"/>
              </a:rPr>
              <a:t>Individuals or organizations (outside of the firm or network firm) possessing skills, knowledge and experience in a field other than accounting or auditing. </a:t>
            </a:r>
          </a:p>
          <a:p>
            <a:pPr marL="804545" lvl="1" indent="-347345" algn="just">
              <a:lnSpc>
                <a:spcPts val="2000"/>
              </a:lnSpc>
              <a:spcBef>
                <a:spcPts val="600"/>
              </a:spcBef>
            </a:pPr>
            <a:r>
              <a:rPr lang="en-US" sz="2000" dirty="0">
                <a:solidFill>
                  <a:schemeClr val="tx1"/>
                </a:solidFill>
                <a:effectLst/>
                <a:latin typeface="+mj-lt"/>
                <a:ea typeface="MS Mincho" panose="02020609040205080304" pitchFamily="49" charset="-128"/>
                <a:cs typeface="Times New Roman" panose="02020603050405020304" pitchFamily="18" charset="0"/>
              </a:rPr>
              <a:t>Recognizing that given the specialized nature of external experts’ work, it is not appropriate to apply the same level of direction, supervision and review over them as applies to audit or assurance team members.</a:t>
            </a:r>
          </a:p>
          <a:p>
            <a:pPr marL="804545" lvl="1" indent="-347345" algn="just">
              <a:lnSpc>
                <a:spcPts val="2000"/>
              </a:lnSpc>
              <a:spcBef>
                <a:spcPts val="600"/>
              </a:spcBef>
            </a:pPr>
            <a:r>
              <a:rPr lang="en-US" sz="2000" dirty="0">
                <a:solidFill>
                  <a:schemeClr val="tx1"/>
                </a:solidFill>
                <a:latin typeface="+mj-lt"/>
                <a:ea typeface="MS Mincho" panose="02020609040205080304" pitchFamily="49" charset="-128"/>
                <a:cs typeface="Times New Roman" panose="02020603050405020304" pitchFamily="18" charset="0"/>
              </a:rPr>
              <a:t>However, a framework to assess the external experts’ objectivity (including independence) would be in the public interest considering increasing use of experts.</a:t>
            </a:r>
            <a:endParaRPr lang="en-US" sz="2000" dirty="0">
              <a:solidFill>
                <a:schemeClr val="tx1"/>
              </a:solidFill>
              <a:effectLst/>
              <a:latin typeface="+mj-lt"/>
              <a:ea typeface="MS Mincho" panose="02020609040205080304" pitchFamily="49" charset="-128"/>
              <a:cs typeface="Times New Roman" panose="02020603050405020304" pitchFamily="18" charset="0"/>
            </a:endParaRPr>
          </a:p>
          <a:p>
            <a:pPr marL="347345" marR="0" indent="-347345" algn="just">
              <a:lnSpc>
                <a:spcPts val="2000"/>
              </a:lnSpc>
              <a:spcBef>
                <a:spcPts val="600"/>
              </a:spcBef>
              <a:spcAft>
                <a:spcPts val="600"/>
              </a:spcAft>
            </a:pPr>
            <a:endParaRPr lang="en-US" sz="2400" dirty="0">
              <a:solidFill>
                <a:schemeClr val="tx1"/>
              </a:solidFill>
              <a:latin typeface="+mj-lt"/>
              <a:ea typeface="MS Mincho" panose="02020609040205080304" pitchFamily="49" charset="-128"/>
              <a:cs typeface="Times New Roman" panose="02020603050405020304" pitchFamily="18" charset="0"/>
            </a:endParaRPr>
          </a:p>
          <a:p>
            <a:pPr marL="803275" lvl="2" indent="-346075" algn="just">
              <a:lnSpc>
                <a:spcPts val="2000"/>
              </a:lnSpc>
              <a:spcBef>
                <a:spcPts val="600"/>
              </a:spcBef>
              <a:spcAft>
                <a:spcPts val="600"/>
              </a:spcAft>
              <a:buFont typeface="Arial" panose="020B0604020202020204" pitchFamily="34" charset="0"/>
              <a:buChar char="•"/>
            </a:pPr>
            <a:endParaRPr lang="en-US" dirty="0">
              <a:solidFill>
                <a:schemeClr val="tx1"/>
              </a:solidFill>
              <a:latin typeface="+mj-lt"/>
              <a:ea typeface="MS Mincho" panose="02020609040205080304" pitchFamily="49" charset="-128"/>
              <a:cs typeface="Times New Roman" panose="02020603050405020304" pitchFamily="18" charset="0"/>
            </a:endParaRPr>
          </a:p>
        </p:txBody>
      </p:sp>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effectLst/>
              <a:uLnTx/>
              <a:uFillTx/>
              <a:latin typeface="Product Sans Thin" panose="020B0203030502040203" pitchFamily="34" charset="0"/>
              <a:ea typeface="+mn-ea"/>
              <a:cs typeface="+mn-cs"/>
            </a:endParaRPr>
          </a:p>
        </p:txBody>
      </p:sp>
      <p:sp>
        <p:nvSpPr>
          <p:cNvPr id="4" name="Oval 3">
            <a:extLst>
              <a:ext uri="{FF2B5EF4-FFF2-40B4-BE49-F238E27FC236}">
                <a16:creationId xmlns:a16="http://schemas.microsoft.com/office/drawing/2014/main" id="{7C136DB4-AA4A-0A45-401C-D6CFB2D88FA4}"/>
              </a:ext>
            </a:extLst>
          </p:cNvPr>
          <p:cNvSpPr/>
          <p:nvPr/>
        </p:nvSpPr>
        <p:spPr>
          <a:xfrm>
            <a:off x="8818182" y="2777218"/>
            <a:ext cx="3175438" cy="1794781"/>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870C24"/>
                </a:solidFill>
                <a:effectLst/>
                <a:uLnTx/>
                <a:uFillTx/>
                <a:latin typeface="Arial" panose="020B0604020202020204"/>
                <a:ea typeface="+mn-ea"/>
                <a:cs typeface="+mn-cs"/>
              </a:rPr>
              <a:t>TF preliminary view</a:t>
            </a:r>
            <a:r>
              <a:rPr kumimoji="0" lang="en-US" sz="1500" b="0" i="0" u="none" strike="noStrike" kern="1200" cap="none" spc="0" normalizeH="0" baseline="0" noProof="0" dirty="0">
                <a:ln>
                  <a:noFill/>
                </a:ln>
                <a:solidFill>
                  <a:srgbClr val="870C24"/>
                </a:solidFill>
                <a:effectLst/>
                <a:uLnTx/>
                <a:uFillTx/>
                <a:latin typeface="Arial" panose="020B060402020202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870C24"/>
                </a:solidFill>
                <a:effectLst/>
                <a:uLnTx/>
                <a:uFillTx/>
                <a:latin typeface="Arial" panose="020B0604020202020204"/>
                <a:ea typeface="+mn-ea"/>
                <a:cs typeface="+mn-cs"/>
              </a:rPr>
              <a:t>To consider how best to address public interest perceptions with a balanced approach</a:t>
            </a:r>
          </a:p>
        </p:txBody>
      </p:sp>
    </p:spTree>
    <p:extLst>
      <p:ext uri="{BB962C8B-B14F-4D97-AF65-F5344CB8AC3E}">
        <p14:creationId xmlns:p14="http://schemas.microsoft.com/office/powerpoint/2010/main" val="19246537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fld id="{A68F81FF-A8B7-8E49-9D5B-3CAD5ADFEE36}" type="slidenum">
              <a:rPr lang="en-US" smtClean="0"/>
              <a:pPr/>
              <a:t>8</a:t>
            </a:fld>
            <a:endParaRPr lang="en-US" dirty="0"/>
          </a:p>
        </p:txBody>
      </p:sp>
      <p:sp>
        <p:nvSpPr>
          <p:cNvPr id="10" name="Title 1">
            <a:extLst>
              <a:ext uri="{FF2B5EF4-FFF2-40B4-BE49-F238E27FC236}">
                <a16:creationId xmlns:a16="http://schemas.microsoft.com/office/drawing/2014/main" id="{472E97A5-160E-1FA0-052C-05D605098C00}"/>
              </a:ext>
            </a:extLst>
          </p:cNvPr>
          <p:cNvSpPr>
            <a:spLocks noGrp="1"/>
          </p:cNvSpPr>
          <p:nvPr>
            <p:ph type="title"/>
          </p:nvPr>
        </p:nvSpPr>
        <p:spPr>
          <a:xfrm>
            <a:off x="468350" y="27377"/>
            <a:ext cx="10381873" cy="1068518"/>
          </a:xfrm>
        </p:spPr>
        <p:txBody>
          <a:bodyPr>
            <a:normAutofit fontScale="90000"/>
          </a:bodyPr>
          <a:lstStyle/>
          <a:p>
            <a:r>
              <a:rPr lang="en-US" sz="3600" dirty="0">
                <a:latin typeface="+mj-lt"/>
              </a:rPr>
              <a:t>Task Force Preliminary Thinking: </a:t>
            </a:r>
            <a:br>
              <a:rPr lang="en-US" sz="3600" dirty="0">
                <a:latin typeface="+mj-lt"/>
              </a:rPr>
            </a:br>
            <a:r>
              <a:rPr lang="en-US" sz="3600" dirty="0">
                <a:latin typeface="+mj-lt"/>
              </a:rPr>
              <a:t>Example Ethical Framework for All Experts</a:t>
            </a:r>
          </a:p>
        </p:txBody>
      </p:sp>
      <p:sp>
        <p:nvSpPr>
          <p:cNvPr id="11" name="Content Placeholder 2">
            <a:extLst>
              <a:ext uri="{FF2B5EF4-FFF2-40B4-BE49-F238E27FC236}">
                <a16:creationId xmlns:a16="http://schemas.microsoft.com/office/drawing/2014/main" id="{EE2E7B52-A49F-340A-1B56-F45B3DE60338}"/>
              </a:ext>
            </a:extLst>
          </p:cNvPr>
          <p:cNvSpPr txBox="1">
            <a:spLocks/>
          </p:cNvSpPr>
          <p:nvPr/>
        </p:nvSpPr>
        <p:spPr>
          <a:xfrm>
            <a:off x="5188227" y="1370700"/>
            <a:ext cx="6613510" cy="4636512"/>
          </a:xfrm>
          <a:prstGeom prst="rect">
            <a:avLst/>
          </a:prstGeom>
          <a:solidFill>
            <a:schemeClr val="bg1"/>
          </a:solidFill>
          <a:ln w="25400">
            <a:noFill/>
          </a:ln>
          <a:effectLst>
            <a:outerShdw blurRad="63500" sx="102000" sy="102000" algn="ctr" rotWithShape="0">
              <a:schemeClr val="accent6">
                <a:lumMod val="40000"/>
                <a:lumOff val="60000"/>
                <a:alpha val="40000"/>
              </a:schemeClr>
            </a:outerShdw>
          </a:effectLst>
        </p:spPr>
        <p:txBody>
          <a:bodyPr wrap="square">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spcBef>
                <a:spcPts val="600"/>
              </a:spcBef>
              <a:spcAft>
                <a:spcPts val="1800"/>
              </a:spcAft>
              <a:buFont typeface="Arial" panose="020B0604020202020204" pitchFamily="34" charset="0"/>
              <a:buNone/>
            </a:pPr>
            <a:r>
              <a:rPr lang="en-US" sz="2400" b="1" dirty="0">
                <a:solidFill>
                  <a:schemeClr val="tx1"/>
                </a:solidFill>
                <a:latin typeface="+mj-lt"/>
                <a:ea typeface="MS Mincho" panose="02020609040205080304" pitchFamily="49" charset="-128"/>
                <a:cs typeface="Times New Roman" panose="02020603050405020304" pitchFamily="18" charset="0"/>
              </a:rPr>
              <a:t>Enhanced Ethical Framework </a:t>
            </a:r>
          </a:p>
          <a:p>
            <a:pPr marL="0" indent="0">
              <a:lnSpc>
                <a:spcPts val="2000"/>
              </a:lnSpc>
              <a:spcBef>
                <a:spcPts val="600"/>
              </a:spcBef>
              <a:spcAft>
                <a:spcPts val="1800"/>
              </a:spcAft>
              <a:buFont typeface="Arial" panose="020B0604020202020204" pitchFamily="34" charset="0"/>
              <a:buNone/>
            </a:pPr>
            <a:r>
              <a:rPr lang="en-US" sz="2400" dirty="0">
                <a:solidFill>
                  <a:schemeClr val="tx1"/>
                </a:solidFill>
                <a:latin typeface="+mj-lt"/>
                <a:ea typeface="MS Mincho" panose="02020609040205080304" pitchFamily="49" charset="-128"/>
                <a:cs typeface="Times New Roman" panose="02020603050405020304" pitchFamily="18" charset="0"/>
              </a:rPr>
              <a:t>For all experts (internal or external) to be used by an organization or firm, a PA should:  </a:t>
            </a:r>
          </a:p>
          <a:p>
            <a:pPr marL="457200" indent="-457200">
              <a:lnSpc>
                <a:spcPts val="2000"/>
              </a:lnSpc>
              <a:spcBef>
                <a:spcPts val="600"/>
              </a:spcBef>
              <a:spcAft>
                <a:spcPts val="1800"/>
              </a:spcAft>
              <a:buFont typeface="+mj-lt"/>
              <a:buAutoNum type="alphaUcPeriod"/>
            </a:pPr>
            <a:r>
              <a:rPr lang="en-US" sz="2400" dirty="0">
                <a:solidFill>
                  <a:schemeClr val="tx1"/>
                </a:solidFill>
                <a:latin typeface="+mj-lt"/>
                <a:ea typeface="MS Mincho" panose="02020609040205080304" pitchFamily="49" charset="-128"/>
                <a:cs typeface="Times New Roman" panose="02020603050405020304" pitchFamily="18" charset="0"/>
              </a:rPr>
              <a:t>Consider how the expert will be used and define scope of the expert’s work</a:t>
            </a:r>
          </a:p>
          <a:p>
            <a:pPr marL="457200" indent="-457200">
              <a:lnSpc>
                <a:spcPts val="2000"/>
              </a:lnSpc>
              <a:spcBef>
                <a:spcPts val="600"/>
              </a:spcBef>
              <a:spcAft>
                <a:spcPts val="1800"/>
              </a:spcAft>
              <a:buFont typeface="+mj-lt"/>
              <a:buAutoNum type="alphaUcPeriod"/>
            </a:pPr>
            <a:r>
              <a:rPr lang="en-US" sz="2400" dirty="0">
                <a:solidFill>
                  <a:schemeClr val="tx1"/>
                </a:solidFill>
                <a:latin typeface="+mj-lt"/>
                <a:ea typeface="MS Mincho" panose="02020609040205080304" pitchFamily="49" charset="-128"/>
                <a:cs typeface="Times New Roman" panose="02020603050405020304" pitchFamily="18" charset="0"/>
              </a:rPr>
              <a:t>Identify facts and circumstances that might create threats for a PA when undertaking a professional activity incorporating the work of experts</a:t>
            </a:r>
          </a:p>
          <a:p>
            <a:pPr marL="457200" indent="-457200">
              <a:lnSpc>
                <a:spcPts val="2000"/>
              </a:lnSpc>
              <a:spcBef>
                <a:spcPts val="600"/>
              </a:spcBef>
              <a:spcAft>
                <a:spcPts val="1800"/>
              </a:spcAft>
              <a:buFont typeface="+mj-lt"/>
              <a:buAutoNum type="alphaUcPeriod"/>
            </a:pPr>
            <a:r>
              <a:rPr lang="en-US" sz="2400" dirty="0">
                <a:solidFill>
                  <a:schemeClr val="tx1"/>
                </a:solidFill>
                <a:latin typeface="+mj-lt"/>
                <a:ea typeface="MS Mincho" panose="02020609040205080304" pitchFamily="49" charset="-128"/>
                <a:cs typeface="Times New Roman" panose="02020603050405020304" pitchFamily="18" charset="0"/>
              </a:rPr>
              <a:t>Evaluate whether the use of experts is appropriate, especially around competence and objectivity (which is linked to independence)</a:t>
            </a:r>
          </a:p>
        </p:txBody>
      </p:sp>
      <p:pic>
        <p:nvPicPr>
          <p:cNvPr id="12" name="Picture 11">
            <a:extLst>
              <a:ext uri="{FF2B5EF4-FFF2-40B4-BE49-F238E27FC236}">
                <a16:creationId xmlns:a16="http://schemas.microsoft.com/office/drawing/2014/main" id="{AD5C1176-5B08-D4E8-4120-3EE9E8F5A7A2}"/>
              </a:ext>
            </a:extLst>
          </p:cNvPr>
          <p:cNvPicPr>
            <a:picLocks noChangeAspect="1"/>
          </p:cNvPicPr>
          <p:nvPr/>
        </p:nvPicPr>
        <p:blipFill>
          <a:blip r:embed="rId3"/>
          <a:stretch>
            <a:fillRect/>
          </a:stretch>
        </p:blipFill>
        <p:spPr>
          <a:xfrm>
            <a:off x="652961" y="2221489"/>
            <a:ext cx="3264818" cy="3230034"/>
          </a:xfrm>
          <a:prstGeom prst="rect">
            <a:avLst/>
          </a:prstGeom>
          <a:ln>
            <a:noFill/>
          </a:ln>
          <a:effectLst>
            <a:outerShdw blurRad="190500" algn="tl" rotWithShape="0">
              <a:srgbClr val="000000">
                <a:alpha val="70000"/>
              </a:srgbClr>
            </a:outerShdw>
          </a:effectLst>
        </p:spPr>
      </p:pic>
      <p:sp>
        <p:nvSpPr>
          <p:cNvPr id="13" name="Plus Sign 12">
            <a:extLst>
              <a:ext uri="{FF2B5EF4-FFF2-40B4-BE49-F238E27FC236}">
                <a16:creationId xmlns:a16="http://schemas.microsoft.com/office/drawing/2014/main" id="{4ED9BF08-B9CE-7645-33ED-F9FF21F22B2A}"/>
              </a:ext>
            </a:extLst>
          </p:cNvPr>
          <p:cNvSpPr/>
          <p:nvPr/>
        </p:nvSpPr>
        <p:spPr>
          <a:xfrm>
            <a:off x="3917779" y="3185434"/>
            <a:ext cx="1200874" cy="1068518"/>
          </a:xfrm>
          <a:prstGeom prst="mathPlus">
            <a:avLst/>
          </a:prstGeom>
          <a:solidFill>
            <a:schemeClr val="accent6">
              <a:lumMod val="20000"/>
              <a:lumOff val="80000"/>
            </a:schemeClr>
          </a:solidFill>
          <a:ln>
            <a:noFill/>
          </a:ln>
          <a:effectLst>
            <a:outerShdw blurRad="50800" dist="50800" dir="5400000" algn="ctr" rotWithShape="0">
              <a:schemeClr val="accent6">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TextBox 13">
            <a:extLst>
              <a:ext uri="{FF2B5EF4-FFF2-40B4-BE49-F238E27FC236}">
                <a16:creationId xmlns:a16="http://schemas.microsoft.com/office/drawing/2014/main" id="{7E242AFB-10A9-75F0-FDED-9A1BF90E432E}"/>
              </a:ext>
            </a:extLst>
          </p:cNvPr>
          <p:cNvSpPr txBox="1"/>
          <p:nvPr/>
        </p:nvSpPr>
        <p:spPr>
          <a:xfrm>
            <a:off x="5188227" y="6049272"/>
            <a:ext cx="6613510" cy="365125"/>
          </a:xfrm>
          <a:prstGeom prst="rect">
            <a:avLst/>
          </a:prstGeom>
        </p:spPr>
        <p:txBody>
          <a:bodyPr vert="horz" wrap="square" lIns="91440" tIns="45720" rIns="91440" bIns="45720" rtlCol="0" anchor="ctr">
            <a:normAutofit fontScale="85000" lnSpcReduction="1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1" u="none" strike="noStrike" kern="1200" cap="none" spc="0" normalizeH="0" baseline="0" noProof="0" dirty="0">
                <a:ln>
                  <a:noFill/>
                </a:ln>
                <a:solidFill>
                  <a:srgbClr val="870C24"/>
                </a:solidFill>
                <a:effectLst/>
                <a:uLnTx/>
                <a:uFillTx/>
                <a:latin typeface="Arial" panose="020B0604020202020204"/>
                <a:ea typeface="MS Mincho" panose="02020609040205080304" pitchFamily="49" charset="-128"/>
                <a:cs typeface="Times New Roman" panose="02020603050405020304" pitchFamily="18" charset="0"/>
              </a:rPr>
              <a:t>Guidance in ISA 620 &amp; ISA 500 (Revised) ED considered in development of framework</a:t>
            </a:r>
          </a:p>
        </p:txBody>
      </p:sp>
    </p:spTree>
    <p:extLst>
      <p:ext uri="{BB962C8B-B14F-4D97-AF65-F5344CB8AC3E}">
        <p14:creationId xmlns:p14="http://schemas.microsoft.com/office/powerpoint/2010/main" val="5556607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D8AF6147-A9E6-E189-0ED3-484908DF6502}"/>
              </a:ext>
            </a:extLst>
          </p:cNvPr>
          <p:cNvSpPr/>
          <p:nvPr/>
        </p:nvSpPr>
        <p:spPr>
          <a:xfrm>
            <a:off x="516838" y="3695578"/>
            <a:ext cx="10449786" cy="466346"/>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1" name="Group 10">
            <a:extLst>
              <a:ext uri="{FF2B5EF4-FFF2-40B4-BE49-F238E27FC236}">
                <a16:creationId xmlns:a16="http://schemas.microsoft.com/office/drawing/2014/main" id="{5548BC5B-8E22-DA0E-E8A8-6A1A7CFD4047}"/>
              </a:ext>
            </a:extLst>
          </p:cNvPr>
          <p:cNvGrpSpPr/>
          <p:nvPr/>
        </p:nvGrpSpPr>
        <p:grpSpPr>
          <a:xfrm>
            <a:off x="541233" y="1217994"/>
            <a:ext cx="10381872" cy="3992974"/>
            <a:chOff x="547860" y="3841816"/>
            <a:chExt cx="10381872" cy="3992974"/>
          </a:xfrm>
        </p:grpSpPr>
        <p:sp>
          <p:nvSpPr>
            <p:cNvPr id="8" name="Rectangle: Rounded Corners 7">
              <a:extLst>
                <a:ext uri="{FF2B5EF4-FFF2-40B4-BE49-F238E27FC236}">
                  <a16:creationId xmlns:a16="http://schemas.microsoft.com/office/drawing/2014/main" id="{755C53AE-3C61-5720-63EC-C0F67F5808DB}"/>
                </a:ext>
              </a:extLst>
            </p:cNvPr>
            <p:cNvSpPr/>
            <p:nvPr/>
          </p:nvSpPr>
          <p:spPr>
            <a:xfrm>
              <a:off x="547860" y="3841816"/>
              <a:ext cx="10381872" cy="466346"/>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Content Placeholder 2">
              <a:extLst>
                <a:ext uri="{FF2B5EF4-FFF2-40B4-BE49-F238E27FC236}">
                  <a16:creationId xmlns:a16="http://schemas.microsoft.com/office/drawing/2014/main" id="{4A407404-F0E1-7C07-93BE-6687B2742AAC}"/>
                </a:ext>
              </a:extLst>
            </p:cNvPr>
            <p:cNvSpPr txBox="1">
              <a:spLocks/>
            </p:cNvSpPr>
            <p:nvPr/>
          </p:nvSpPr>
          <p:spPr>
            <a:xfrm>
              <a:off x="589274" y="6434197"/>
              <a:ext cx="10260949" cy="1400593"/>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000"/>
                </a:lnSpc>
                <a:spcBef>
                  <a:spcPts val="600"/>
                </a:spcBef>
                <a:spcAft>
                  <a:spcPts val="600"/>
                </a:spcAft>
                <a:buFont typeface="Arial" panose="020B0604020202020204" pitchFamily="34" charset="0"/>
                <a:buNone/>
              </a:pPr>
              <a:r>
                <a:rPr lang="en-US" sz="2400" b="1" dirty="0">
                  <a:solidFill>
                    <a:schemeClr val="accent5"/>
                  </a:solidFill>
                  <a:latin typeface="+mj-lt"/>
                  <a:ea typeface="MS Mincho" panose="02020609040205080304" pitchFamily="49" charset="-128"/>
                  <a:cs typeface="Times New Roman" panose="02020603050405020304" pitchFamily="18" charset="0"/>
                </a:rPr>
                <a:t>Why should independence be considered for an external expert?</a:t>
              </a:r>
            </a:p>
            <a:p>
              <a:pPr marL="347345" indent="-347345">
                <a:lnSpc>
                  <a:spcPts val="2000"/>
                </a:lnSpc>
                <a:spcBef>
                  <a:spcPts val="600"/>
                </a:spcBef>
                <a:spcAft>
                  <a:spcPts val="600"/>
                </a:spcAft>
              </a:pPr>
              <a:r>
                <a:rPr lang="en-US" sz="2200" b="1" dirty="0">
                  <a:solidFill>
                    <a:schemeClr val="accent4"/>
                  </a:solidFill>
                  <a:latin typeface="+mj-lt"/>
                  <a:ea typeface="MS Mincho" panose="02020609040205080304" pitchFamily="49" charset="-128"/>
                  <a:cs typeface="Times New Roman" panose="02020603050405020304" pitchFamily="18" charset="0"/>
                </a:rPr>
                <a:t>Independence provisions might provide important guardrails that protect a PA’s objectivity and integrity.</a:t>
              </a:r>
            </a:p>
            <a:p>
              <a:pPr marL="347345" marR="0" indent="-347345">
                <a:lnSpc>
                  <a:spcPts val="2000"/>
                </a:lnSpc>
                <a:spcBef>
                  <a:spcPts val="600"/>
                </a:spcBef>
                <a:spcAft>
                  <a:spcPts val="600"/>
                </a:spcAft>
              </a:pPr>
              <a:r>
                <a:rPr lang="en-US" sz="2000" dirty="0">
                  <a:effectLst/>
                  <a:latin typeface="+mj-lt"/>
                  <a:ea typeface="MS Mincho" panose="02020609040205080304" pitchFamily="49" charset="-128"/>
                  <a:cs typeface="Times New Roman" panose="02020603050405020304" pitchFamily="18" charset="0"/>
                </a:rPr>
                <a:t>Independence:</a:t>
              </a:r>
            </a:p>
            <a:p>
              <a:pPr marL="804545" lvl="1" indent="-347345">
                <a:lnSpc>
                  <a:spcPts val="2000"/>
                </a:lnSpc>
                <a:spcBef>
                  <a:spcPts val="600"/>
                </a:spcBef>
                <a:spcAft>
                  <a:spcPts val="600"/>
                </a:spcAft>
              </a:pPr>
              <a:r>
                <a:rPr lang="en-US" sz="2000" i="1" dirty="0">
                  <a:solidFill>
                    <a:schemeClr val="tx1"/>
                  </a:solidFill>
                  <a:effectLst/>
                  <a:latin typeface="+mj-lt"/>
                  <a:ea typeface="MS Mincho" panose="02020609040205080304" pitchFamily="49" charset="-128"/>
                  <a:cs typeface="Times New Roman" panose="02020603050405020304" pitchFamily="18" charset="0"/>
                </a:rPr>
                <a:t>O</a:t>
              </a:r>
              <a:r>
                <a:rPr lang="en-US" sz="2000" i="1" dirty="0">
                  <a:solidFill>
                    <a:schemeClr val="tx1"/>
                  </a:solidFill>
                  <a:latin typeface="+mj-lt"/>
                  <a:ea typeface="MS Mincho" panose="02020609040205080304" pitchFamily="49" charset="-128"/>
                  <a:cs typeface="Times New Roman" panose="02020603050405020304" pitchFamily="18" charset="0"/>
                </a:rPr>
                <a:t>f mind, </a:t>
              </a:r>
              <a:r>
                <a:rPr lang="en-US" sz="2000" dirty="0">
                  <a:solidFill>
                    <a:schemeClr val="tx1"/>
                  </a:solidFill>
                  <a:latin typeface="+mj-lt"/>
                  <a:ea typeface="MS Mincho" panose="02020609040205080304" pitchFamily="49" charset="-128"/>
                  <a:cs typeface="Times New Roman" panose="02020603050405020304" pitchFamily="18" charset="0"/>
                </a:rPr>
                <a:t>allows a PA to act with integrity, and exercise objectivity and professional skepticism.</a:t>
              </a:r>
            </a:p>
            <a:p>
              <a:pPr marL="804545" lvl="1" indent="-347345">
                <a:lnSpc>
                  <a:spcPts val="2000"/>
                </a:lnSpc>
                <a:spcBef>
                  <a:spcPts val="600"/>
                </a:spcBef>
                <a:spcAft>
                  <a:spcPts val="600"/>
                </a:spcAft>
              </a:pPr>
              <a:r>
                <a:rPr lang="en-US" sz="2000" i="1" dirty="0">
                  <a:solidFill>
                    <a:schemeClr val="tx1"/>
                  </a:solidFill>
                  <a:latin typeface="+mj-lt"/>
                  <a:ea typeface="MS Mincho" panose="02020609040205080304" pitchFamily="49" charset="-128"/>
                  <a:cs typeface="Times New Roman" panose="02020603050405020304" pitchFamily="18" charset="0"/>
                </a:rPr>
                <a:t>In appearance</a:t>
              </a:r>
              <a:r>
                <a:rPr lang="en-US" sz="2000" dirty="0">
                  <a:solidFill>
                    <a:schemeClr val="tx1"/>
                  </a:solidFill>
                  <a:latin typeface="+mj-lt"/>
                  <a:ea typeface="MS Mincho" panose="02020609040205080304" pitchFamily="49" charset="-128"/>
                  <a:cs typeface="Times New Roman" panose="02020603050405020304" pitchFamily="18" charset="0"/>
                </a:rPr>
                <a:t>, facilitates a reasonable and informed third party’s conclusion re whether a PA’s integrity, objectivity or professional skepticism has been compromised. </a:t>
              </a:r>
            </a:p>
          </p:txBody>
        </p:sp>
      </p:grpSp>
      <p:sp>
        <p:nvSpPr>
          <p:cNvPr id="3" name="Content Placeholder 2">
            <a:extLst>
              <a:ext uri="{FF2B5EF4-FFF2-40B4-BE49-F238E27FC236}">
                <a16:creationId xmlns:a16="http://schemas.microsoft.com/office/drawing/2014/main" id="{18AEB346-1617-4C6E-A1DA-0B8392BF9F49}"/>
              </a:ext>
            </a:extLst>
          </p:cNvPr>
          <p:cNvSpPr>
            <a:spLocks noGrp="1"/>
          </p:cNvSpPr>
          <p:nvPr>
            <p:ph idx="1"/>
          </p:nvPr>
        </p:nvSpPr>
        <p:spPr>
          <a:xfrm>
            <a:off x="582647" y="1345666"/>
            <a:ext cx="10381870" cy="2266155"/>
          </a:xfrm>
        </p:spPr>
        <p:txBody>
          <a:bodyPr>
            <a:noAutofit/>
          </a:bodyPr>
          <a:lstStyle/>
          <a:p>
            <a:pPr marL="0" indent="0">
              <a:lnSpc>
                <a:spcPts val="2000"/>
              </a:lnSpc>
              <a:spcBef>
                <a:spcPts val="600"/>
              </a:spcBef>
              <a:spcAft>
                <a:spcPts val="600"/>
              </a:spcAft>
              <a:buNone/>
            </a:pPr>
            <a:r>
              <a:rPr lang="en-US" sz="2400" b="1" dirty="0">
                <a:solidFill>
                  <a:schemeClr val="accent5"/>
                </a:solidFill>
                <a:effectLst/>
                <a:latin typeface="+mj-lt"/>
                <a:ea typeface="MS Mincho" panose="02020609040205080304" pitchFamily="49" charset="-128"/>
                <a:cs typeface="Times New Roman" panose="02020603050405020304" pitchFamily="18" charset="0"/>
              </a:rPr>
              <a:t>What are the key attributes needed from an </a:t>
            </a:r>
            <a:r>
              <a:rPr lang="en-US" sz="2400" b="1" dirty="0">
                <a:solidFill>
                  <a:schemeClr val="accent5"/>
                </a:solidFill>
                <a:latin typeface="+mj-lt"/>
                <a:ea typeface="MS Mincho" panose="02020609040205080304" pitchFamily="49" charset="-128"/>
                <a:cs typeface="Times New Roman" panose="02020603050405020304" pitchFamily="18" charset="0"/>
              </a:rPr>
              <a:t>e</a:t>
            </a:r>
            <a:r>
              <a:rPr lang="en-US" sz="2400" b="1" dirty="0">
                <a:solidFill>
                  <a:schemeClr val="accent5"/>
                </a:solidFill>
                <a:effectLst/>
                <a:latin typeface="+mj-lt"/>
                <a:ea typeface="MS Mincho" panose="02020609040205080304" pitchFamily="49" charset="-128"/>
                <a:cs typeface="Times New Roman" panose="02020603050405020304" pitchFamily="18" charset="0"/>
              </a:rPr>
              <a:t>xternal expert? </a:t>
            </a:r>
          </a:p>
          <a:p>
            <a:pPr marL="347345" marR="0" indent="-347345">
              <a:lnSpc>
                <a:spcPts val="2000"/>
              </a:lnSpc>
              <a:spcBef>
                <a:spcPts val="600"/>
              </a:spcBef>
              <a:spcAft>
                <a:spcPts val="600"/>
              </a:spcAft>
            </a:pPr>
            <a:r>
              <a:rPr lang="en-US" sz="2000" dirty="0">
                <a:effectLst/>
                <a:latin typeface="+mj-lt"/>
                <a:ea typeface="MS Mincho" panose="02020609040205080304" pitchFamily="49" charset="-128"/>
                <a:cs typeface="Times New Roman" panose="02020603050405020304" pitchFamily="18" charset="0"/>
              </a:rPr>
              <a:t>PAs must currently evaluate if the external expert has the necessary competence, capabilities and objectivity under ISA 620.</a:t>
            </a:r>
          </a:p>
          <a:p>
            <a:pPr marL="347345" marR="0" indent="-347345">
              <a:lnSpc>
                <a:spcPts val="2000"/>
              </a:lnSpc>
              <a:spcBef>
                <a:spcPts val="600"/>
              </a:spcBef>
              <a:spcAft>
                <a:spcPts val="600"/>
              </a:spcAft>
            </a:pPr>
            <a:r>
              <a:rPr lang="en-US" sz="2000" dirty="0">
                <a:effectLst/>
                <a:latin typeface="+mj-lt"/>
                <a:ea typeface="MS Mincho" panose="02020609040205080304" pitchFamily="49" charset="-128"/>
                <a:cs typeface="Times New Roman" panose="02020603050405020304" pitchFamily="18" charset="0"/>
              </a:rPr>
              <a:t>Therefore, the key attributes for an external expert to exhibit are: </a:t>
            </a:r>
          </a:p>
          <a:p>
            <a:pPr marL="804545" lvl="1" indent="-347345">
              <a:lnSpc>
                <a:spcPts val="2000"/>
              </a:lnSpc>
              <a:spcBef>
                <a:spcPts val="600"/>
              </a:spcBef>
              <a:spcAft>
                <a:spcPts val="600"/>
              </a:spcAft>
            </a:pPr>
            <a:r>
              <a:rPr lang="en-US" sz="2200" b="1" dirty="0">
                <a:solidFill>
                  <a:schemeClr val="accent4"/>
                </a:solidFill>
                <a:latin typeface="+mj-lt"/>
                <a:ea typeface="MS Mincho" panose="02020609040205080304" pitchFamily="49" charset="-128"/>
                <a:cs typeface="Times New Roman" panose="02020603050405020304" pitchFamily="18" charset="0"/>
              </a:rPr>
              <a:t>Objectivity</a:t>
            </a:r>
            <a:r>
              <a:rPr lang="en-US" sz="2000" b="1" dirty="0">
                <a:latin typeface="+mj-lt"/>
                <a:ea typeface="MS Mincho" panose="02020609040205080304" pitchFamily="49" charset="-128"/>
                <a:cs typeface="Times New Roman" panose="02020603050405020304" pitchFamily="18" charset="0"/>
              </a:rPr>
              <a:t> </a:t>
            </a:r>
            <a:r>
              <a:rPr lang="en-US" sz="2200" b="1" dirty="0">
                <a:solidFill>
                  <a:schemeClr val="accent4"/>
                </a:solidFill>
                <a:latin typeface="+mj-lt"/>
                <a:ea typeface="MS Mincho" panose="02020609040205080304" pitchFamily="49" charset="-128"/>
                <a:cs typeface="Times New Roman" panose="02020603050405020304" pitchFamily="18" charset="0"/>
              </a:rPr>
              <a:t>and competence.</a:t>
            </a:r>
          </a:p>
          <a:p>
            <a:pPr marL="804545" lvl="1" indent="-347345">
              <a:lnSpc>
                <a:spcPts val="2000"/>
              </a:lnSpc>
              <a:spcBef>
                <a:spcPts val="600"/>
              </a:spcBef>
              <a:spcAft>
                <a:spcPts val="600"/>
              </a:spcAft>
            </a:pPr>
            <a:r>
              <a:rPr lang="en-US" sz="2000" dirty="0">
                <a:effectLst/>
                <a:latin typeface="+mj-lt"/>
                <a:ea typeface="MS Mincho" panose="02020609040205080304" pitchFamily="49" charset="-128"/>
                <a:cs typeface="Times New Roman" panose="02020603050405020304" pitchFamily="18" charset="0"/>
              </a:rPr>
              <a:t>Contribute to audit quality.</a:t>
            </a:r>
          </a:p>
          <a:p>
            <a:pPr marL="347345" marR="0" indent="-347345">
              <a:lnSpc>
                <a:spcPts val="2000"/>
              </a:lnSpc>
              <a:spcBef>
                <a:spcPts val="600"/>
              </a:spcBef>
              <a:spcAft>
                <a:spcPts val="600"/>
              </a:spcAft>
            </a:pPr>
            <a:endParaRPr lang="en-US" sz="2000" dirty="0">
              <a:latin typeface="+mj-lt"/>
              <a:ea typeface="MS Mincho" panose="02020609040205080304" pitchFamily="49" charset="-128"/>
              <a:cs typeface="Times New Roman" panose="02020603050405020304" pitchFamily="18" charset="0"/>
            </a:endParaRPr>
          </a:p>
        </p:txBody>
      </p:sp>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fld id="{A68F81FF-A8B7-8E49-9D5B-3CAD5ADFEE36}" type="slidenum">
              <a:rPr lang="en-US" smtClean="0"/>
              <a:pPr/>
              <a:t>9</a:t>
            </a:fld>
            <a:endParaRPr lang="en-US" dirty="0"/>
          </a:p>
        </p:txBody>
      </p:sp>
      <p:sp>
        <p:nvSpPr>
          <p:cNvPr id="6" name="Title 1">
            <a:extLst>
              <a:ext uri="{FF2B5EF4-FFF2-40B4-BE49-F238E27FC236}">
                <a16:creationId xmlns:a16="http://schemas.microsoft.com/office/drawing/2014/main" id="{9C478FC9-7A17-6FF1-F21D-15DDC1ADFE34}"/>
              </a:ext>
            </a:extLst>
          </p:cNvPr>
          <p:cNvSpPr>
            <a:spLocks noGrp="1"/>
          </p:cNvSpPr>
          <p:nvPr>
            <p:ph type="title"/>
          </p:nvPr>
        </p:nvSpPr>
        <p:spPr>
          <a:xfrm>
            <a:off x="468350" y="27377"/>
            <a:ext cx="10381873" cy="1068518"/>
          </a:xfrm>
        </p:spPr>
        <p:txBody>
          <a:bodyPr>
            <a:normAutofit/>
          </a:bodyPr>
          <a:lstStyle/>
          <a:p>
            <a:r>
              <a:rPr lang="en-US" sz="3600" dirty="0">
                <a:latin typeface="+mj-lt"/>
              </a:rPr>
              <a:t>Task Force Considerations</a:t>
            </a:r>
          </a:p>
        </p:txBody>
      </p:sp>
    </p:spTree>
    <p:extLst>
      <p:ext uri="{BB962C8B-B14F-4D97-AF65-F5344CB8AC3E}">
        <p14:creationId xmlns:p14="http://schemas.microsoft.com/office/powerpoint/2010/main" val="3903539885"/>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ESBA_Powerpoint_template_GREEN RIBBON_WIDESCREEN">
  <a:themeElements>
    <a:clrScheme name="IFAC">
      <a:dk1>
        <a:srgbClr val="000000"/>
      </a:dk1>
      <a:lt1>
        <a:srgbClr val="FFFFFF"/>
      </a:lt1>
      <a:dk2>
        <a:srgbClr val="000000"/>
      </a:dk2>
      <a:lt2>
        <a:srgbClr val="808080"/>
      </a:lt2>
      <a:accent1>
        <a:srgbClr val="005BAA"/>
      </a:accent1>
      <a:accent2>
        <a:srgbClr val="00C0F3"/>
      </a:accent2>
      <a:accent3>
        <a:srgbClr val="F15A22"/>
      </a:accent3>
      <a:accent4>
        <a:srgbClr val="FAA61A"/>
      </a:accent4>
      <a:accent5>
        <a:srgbClr val="0D9C4A"/>
      </a:accent5>
      <a:accent6>
        <a:srgbClr val="8DC63F"/>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ESBA_Powerpoint_template_GREEN RIBBON_WIDESCREEN" id="{97502708-9843-4C1B-BCA0-FFB288AF1A20}" vid="{C211E3E3-D26C-42E5-AA10-D3816BA2BE4E}"/>
    </a:ext>
  </a:extLst>
</a:theme>
</file>

<file path=ppt/theme/theme3.xml><?xml version="1.0" encoding="utf-8"?>
<a:theme xmlns:a="http://schemas.openxmlformats.org/drawingml/2006/main" name="1_IESBA_Powerpoint_template_GREEN RIBBON_WIDESCREEN">
  <a:themeElements>
    <a:clrScheme name="IFAC">
      <a:dk1>
        <a:srgbClr val="000000"/>
      </a:dk1>
      <a:lt1>
        <a:srgbClr val="FFFFFF"/>
      </a:lt1>
      <a:dk2>
        <a:srgbClr val="000000"/>
      </a:dk2>
      <a:lt2>
        <a:srgbClr val="808080"/>
      </a:lt2>
      <a:accent1>
        <a:srgbClr val="005BAA"/>
      </a:accent1>
      <a:accent2>
        <a:srgbClr val="00C0F3"/>
      </a:accent2>
      <a:accent3>
        <a:srgbClr val="F15A22"/>
      </a:accent3>
      <a:accent4>
        <a:srgbClr val="FAA61A"/>
      </a:accent4>
      <a:accent5>
        <a:srgbClr val="0D9C4A"/>
      </a:accent5>
      <a:accent6>
        <a:srgbClr val="8DC63F"/>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ESBA_Powerpoint_template_GREEN RIBBON_WIDESCREEN" id="{97502708-9843-4C1B-BCA0-FFB288AF1A20}" vid="{C211E3E3-D26C-42E5-AA10-D3816BA2BE4E}"/>
    </a:ext>
  </a:extLst>
</a:theme>
</file>

<file path=ppt/theme/theme4.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7" ma:contentTypeDescription="Create a new document." ma:contentTypeScope="" ma:versionID="f5bd13066b9426517240a2176af2fb38">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afda0393c149a81c5ab891f872ef7f1d"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42769DA-467F-4732-95F0-6B27D8E0DEC4}"/>
</file>

<file path=customXml/itemProps2.xml><?xml version="1.0" encoding="utf-8"?>
<ds:datastoreItem xmlns:ds="http://schemas.openxmlformats.org/officeDocument/2006/customXml" ds:itemID="{2FBC82A7-49B5-48F7-BE5B-7C99A3CCBBF2}"/>
</file>

<file path=customXml/itemProps3.xml><?xml version="1.0" encoding="utf-8"?>
<ds:datastoreItem xmlns:ds="http://schemas.openxmlformats.org/officeDocument/2006/customXml" ds:itemID="{91F506E2-B7C6-435D-92CC-5A544B537049}"/>
</file>

<file path=docProps/app.xml><?xml version="1.0" encoding="utf-8"?>
<Properties xmlns="http://schemas.openxmlformats.org/officeDocument/2006/extended-properties" xmlns:vt="http://schemas.openxmlformats.org/officeDocument/2006/docPropsVTypes">
  <Template/>
  <TotalTime>21401</TotalTime>
  <Words>2164</Words>
  <Application>Microsoft Office PowerPoint</Application>
  <PresentationFormat>Widescreen</PresentationFormat>
  <Paragraphs>235</Paragraphs>
  <Slides>19</Slides>
  <Notes>18</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19</vt:i4>
      </vt:variant>
    </vt:vector>
  </HeadingPairs>
  <TitlesOfParts>
    <vt:vector size="34" baseType="lpstr">
      <vt:lpstr>Bauer Bodoni Std</vt:lpstr>
      <vt:lpstr>Product Sans Light</vt:lpstr>
      <vt:lpstr>Product Sans Thin</vt:lpstr>
      <vt:lpstr>System Font Regular</vt:lpstr>
      <vt:lpstr>Arial</vt:lpstr>
      <vt:lpstr>Arial Narrow</vt:lpstr>
      <vt:lpstr>Calibri</vt:lpstr>
      <vt:lpstr>Courier New</vt:lpstr>
      <vt:lpstr>Symbol</vt:lpstr>
      <vt:lpstr>Times New Roman</vt:lpstr>
      <vt:lpstr>Wingdings</vt:lpstr>
      <vt:lpstr>Custom Design</vt:lpstr>
      <vt:lpstr>IESBA_Powerpoint_template_GREEN RIBBON_WIDESCREEN</vt:lpstr>
      <vt:lpstr>1_IESBA_Powerpoint_template_GREEN RIBBON_WIDESCREEN</vt:lpstr>
      <vt:lpstr>1_Custom Design</vt:lpstr>
      <vt:lpstr>PowerPoint Presentation</vt:lpstr>
      <vt:lpstr>Objectives of the Session </vt:lpstr>
      <vt:lpstr>Recap &amp; Key Activities Since Last CAG Update Sep ‘22</vt:lpstr>
      <vt:lpstr>Reason for the Project</vt:lpstr>
      <vt:lpstr>Task Force Considerations</vt:lpstr>
      <vt:lpstr>Existing Ethics Provisions in the Code and ISAs</vt:lpstr>
      <vt:lpstr>Existing Independence Provisions in the Code</vt:lpstr>
      <vt:lpstr>Task Force Preliminary Thinking:  Example Ethical Framework for All Experts</vt:lpstr>
      <vt:lpstr>Task Force Considerations</vt:lpstr>
      <vt:lpstr>Task Force Considerations</vt:lpstr>
      <vt:lpstr>Should Independence Guardrails be Extended to External Experts?</vt:lpstr>
      <vt:lpstr>Addressing Independence for an External Expert</vt:lpstr>
      <vt:lpstr>Matters for Consideration</vt:lpstr>
      <vt:lpstr>Possible Approaches to Assessing Independence  of External Experts</vt:lpstr>
      <vt:lpstr>Approach C: Example Decision Tree for PAs</vt:lpstr>
      <vt:lpstr>Matters for Consideration</vt:lpstr>
      <vt:lpstr>Timeline</vt:lpstr>
      <vt:lpstr>Sustainability Roundtable Questions</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Author</cp:lastModifiedBy>
  <cp:revision>1034</cp:revision>
  <cp:lastPrinted>2020-01-09T14:46:46Z</cp:lastPrinted>
  <dcterms:created xsi:type="dcterms:W3CDTF">2018-10-18T19:25:41Z</dcterms:created>
  <dcterms:modified xsi:type="dcterms:W3CDTF">2023-02-24T12:29:22Z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0x010100B5070AA681E7D548B8B494A836FA7E69</vt:lpwstr>
  </property>
</Properties>
</file>