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14" r:id="rId5"/>
  </p:sldMasterIdLst>
  <p:notesMasterIdLst>
    <p:notesMasterId r:id="rId17"/>
  </p:notesMasterIdLst>
  <p:sldIdLst>
    <p:sldId id="257" r:id="rId6"/>
    <p:sldId id="1160" r:id="rId7"/>
    <p:sldId id="2147471847" r:id="rId8"/>
    <p:sldId id="2147471844" r:id="rId9"/>
    <p:sldId id="2147471854" r:id="rId10"/>
    <p:sldId id="2147471848" r:id="rId11"/>
    <p:sldId id="2147471855" r:id="rId12"/>
    <p:sldId id="2147471852" r:id="rId13"/>
    <p:sldId id="2147471856" r:id="rId14"/>
    <p:sldId id="1221" r:id="rId15"/>
    <p:sldId id="267" r:id="rId16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3" pos="7488" userDrawn="1">
          <p15:clr>
            <a:srgbClr val="A4A3A4"/>
          </p15:clr>
        </p15:guide>
        <p15:guide id="4" pos="216" userDrawn="1">
          <p15:clr>
            <a:srgbClr val="A4A3A4"/>
          </p15:clr>
        </p15:guide>
        <p15:guide id="5" pos="4224" userDrawn="1">
          <p15:clr>
            <a:srgbClr val="A4A3A4"/>
          </p15:clr>
        </p15:guide>
        <p15:guide id="6" pos="14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8B5C9F-7B18-B143-6551-47BF86F7ED3A}" name="Geoff Kwan" initials="GK" userId="S::GeoffKwan@ethicsboard.org::c3a5c4b8-7020-4697-b49e-ebe9f60812c0" providerId="AD"/>
  <p188:author id="{073A4EDC-E247-6498-BE48-6CCEB187D1A4}" name="Diane Jules" initials="DJ" userId="S::DianeJules@ethicsboard.org::8c02b63b-0564-49f0-8623-5f32871d585c" providerId="AD"/>
  <p188:author id="{579ECFEE-90DD-DF6F-AC7E-BA7526220BCD}" name="Laura Leal" initials="LL" userId="S::lauraleal@ethicsboard.org::4720af35-0a04-4b32-b28a-0692a15a4541" providerId="AD"/>
  <p188:author id="{E94806F5-F1DD-79F5-3D8D-85F6927CF9C2}" name="Author" initials="KL" userId="Autho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36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4545"/>
    <a:srgbClr val="062A49"/>
    <a:srgbClr val="1F8EEC"/>
    <a:srgbClr val="FFFFCC"/>
    <a:srgbClr val="CDE6FB"/>
    <a:srgbClr val="A6D3F8"/>
    <a:srgbClr val="00AA55"/>
    <a:srgbClr val="EB9F15"/>
    <a:srgbClr val="B6CFF8"/>
    <a:srgbClr val="B7DFF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78261" autoAdjust="0"/>
  </p:normalViewPr>
  <p:slideViewPr>
    <p:cSldViewPr snapToGrid="0">
      <p:cViewPr varScale="1">
        <p:scale>
          <a:sx n="61" d="100"/>
          <a:sy n="61" d="100"/>
        </p:scale>
        <p:origin x="1120" y="56"/>
      </p:cViewPr>
      <p:guideLst>
        <p:guide orient="horz" pos="720"/>
        <p:guide/>
        <p:guide pos="7488"/>
        <p:guide pos="216"/>
        <p:guide pos="4224"/>
        <p:guide pos="1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BFBF05A1-424D-4F9A-A7CA-62731B1F358E}"/>
    <pc:docChg chg="">
      <pc:chgData name="Geoff Kwan" userId="c3a5c4b8-7020-4697-b49e-ebe9f60812c0" providerId="ADAL" clId="{BFBF05A1-424D-4F9A-A7CA-62731B1F358E}" dt="2023-06-09T00:31:38.131" v="0"/>
      <pc:docMkLst>
        <pc:docMk/>
      </pc:docMkLst>
      <pc:sldChg chg="delCm">
        <pc:chgData name="Geoff Kwan" userId="c3a5c4b8-7020-4697-b49e-ebe9f60812c0" providerId="ADAL" clId="{BFBF05A1-424D-4F9A-A7CA-62731B1F358E}" dt="2023-06-09T00:31:38.131" v="0"/>
        <pc:sldMkLst>
          <pc:docMk/>
          <pc:sldMk cId="3650422452" sldId="21474718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del">
              <pc226:chgData name="Geoff Kwan" userId="c3a5c4b8-7020-4697-b49e-ebe9f60812c0" providerId="ADAL" clId="{BFBF05A1-424D-4F9A-A7CA-62731B1F358E}" dt="2023-06-09T00:31:38.131" v="0"/>
              <pc2:cmMkLst xmlns:pc2="http://schemas.microsoft.com/office/powerpoint/2019/9/main/command">
                <pc:docMk/>
                <pc:sldMk cId="3650422452" sldId="2147471848"/>
                <pc2:cmMk id="{ABC84800-4555-4878-B43C-0D19E2D0D158}"/>
              </pc2:cmMkLst>
            </pc226:cmChg>
          </p:ext>
        </pc:extLst>
      </pc:sldChg>
    </pc:docChg>
  </pc:docChgLst>
  <pc:docChgLst>
    <pc:chgData name="Geoff Kwan" userId="c3a5c4b8-7020-4697-b49e-ebe9f60812c0" providerId="ADAL" clId="{1F692DD9-39E0-4459-BEBE-F16D79C0D02E}"/>
    <pc:docChg chg="modSld">
      <pc:chgData name="Geoff Kwan" userId="c3a5c4b8-7020-4697-b49e-ebe9f60812c0" providerId="ADAL" clId="{1F692DD9-39E0-4459-BEBE-F16D79C0D02E}" dt="2023-06-12T19:45:05.243" v="92" actId="20577"/>
      <pc:docMkLst>
        <pc:docMk/>
      </pc:docMkLst>
      <pc:sldChg chg="modSp mod">
        <pc:chgData name="Geoff Kwan" userId="c3a5c4b8-7020-4697-b49e-ebe9f60812c0" providerId="ADAL" clId="{1F692DD9-39E0-4459-BEBE-F16D79C0D02E}" dt="2023-06-12T19:45:05.243" v="92" actId="20577"/>
        <pc:sldMkLst>
          <pc:docMk/>
          <pc:sldMk cId="3109260563" sldId="1229"/>
        </pc:sldMkLst>
        <pc:spChg chg="mod">
          <ac:chgData name="Geoff Kwan" userId="c3a5c4b8-7020-4697-b49e-ebe9f60812c0" providerId="ADAL" clId="{1F692DD9-39E0-4459-BEBE-F16D79C0D02E}" dt="2023-06-12T19:45:05.243" v="92" actId="20577"/>
          <ac:spMkLst>
            <pc:docMk/>
            <pc:sldMk cId="3109260563" sldId="1229"/>
            <ac:spMk id="12" creationId="{B936B8E7-2F7C-0543-3923-CE48752DB3F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618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030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666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704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673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48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12/4/2023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8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303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27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10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79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030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633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898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5892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195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5361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286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5301760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>
            <a:extLst>
              <a:ext uri="{FF2B5EF4-FFF2-40B4-BE49-F238E27FC236}">
                <a16:creationId xmlns:a16="http://schemas.microsoft.com/office/drawing/2014/main" id="{B9A0CF91-2F3B-40C7-8AB8-A01998346BF2}"/>
              </a:ext>
            </a:extLst>
          </p:cNvPr>
          <p:cNvGrpSpPr/>
          <p:nvPr userDrawn="1"/>
        </p:nvGrpSpPr>
        <p:grpSpPr>
          <a:xfrm>
            <a:off x="345440" y="3227204"/>
            <a:ext cx="11541760" cy="1221033"/>
            <a:chOff x="345440" y="3227204"/>
            <a:chExt cx="11541760" cy="1221033"/>
          </a:xfrm>
          <a:solidFill>
            <a:srgbClr val="404040"/>
          </a:solidFill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73EC5C4-1F47-442F-9D5A-B34278E468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45440" y="3848801"/>
              <a:ext cx="11541760" cy="0"/>
            </a:xfrm>
            <a:prstGeom prst="line">
              <a:avLst/>
            </a:prstGeom>
            <a:grpFill/>
            <a:ln w="177800" cap="rnd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D0888A5-07F2-4FCF-8971-919AF42D5352}"/>
                </a:ext>
              </a:extLst>
            </p:cNvPr>
            <p:cNvGrpSpPr/>
            <p:nvPr userDrawn="1"/>
          </p:nvGrpSpPr>
          <p:grpSpPr>
            <a:xfrm>
              <a:off x="975360" y="3249361"/>
              <a:ext cx="1198873" cy="1198876"/>
              <a:chOff x="975360" y="2700721"/>
              <a:chExt cx="1198873" cy="1198876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4E8BDE3-4E10-4D56-84BA-7E03385799CB}"/>
                  </a:ext>
                </a:extLst>
              </p:cNvPr>
              <p:cNvSpPr/>
              <p:nvPr userDrawn="1"/>
            </p:nvSpPr>
            <p:spPr>
              <a:xfrm>
                <a:off x="975360" y="2700724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Circle: Hollow 15">
                <a:extLst>
                  <a:ext uri="{FF2B5EF4-FFF2-40B4-BE49-F238E27FC236}">
                    <a16:creationId xmlns:a16="http://schemas.microsoft.com/office/drawing/2014/main" id="{F5EF6C12-ED46-4CB9-82B8-B9991382C462}"/>
                  </a:ext>
                </a:extLst>
              </p:cNvPr>
              <p:cNvSpPr/>
              <p:nvPr userDrawn="1"/>
            </p:nvSpPr>
            <p:spPr>
              <a:xfrm>
                <a:off x="975360" y="2700721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7768214-9A9D-41A1-9221-4E7DCB69CD98}"/>
                </a:ext>
              </a:extLst>
            </p:cNvPr>
            <p:cNvGrpSpPr/>
            <p:nvPr userDrawn="1"/>
          </p:nvGrpSpPr>
          <p:grpSpPr>
            <a:xfrm>
              <a:off x="3220718" y="3227208"/>
              <a:ext cx="1198877" cy="1198874"/>
              <a:chOff x="3220718" y="2678568"/>
              <a:chExt cx="1198877" cy="1198874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E241B73-D0FF-4F54-8CB5-8A8DE0435F7A}"/>
                  </a:ext>
                </a:extLst>
              </p:cNvPr>
              <p:cNvSpPr/>
              <p:nvPr userDrawn="1"/>
            </p:nvSpPr>
            <p:spPr>
              <a:xfrm>
                <a:off x="3220718" y="2678568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id="{43FC3FE9-3BB8-4E25-8643-4B9FE540F540}"/>
                  </a:ext>
                </a:extLst>
              </p:cNvPr>
              <p:cNvSpPr/>
              <p:nvPr userDrawn="1"/>
            </p:nvSpPr>
            <p:spPr>
              <a:xfrm>
                <a:off x="3220721" y="2678568"/>
                <a:ext cx="1198874" cy="1198874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DBADE76-D1FD-4716-BC11-B0597BDA827B}"/>
                </a:ext>
              </a:extLst>
            </p:cNvPr>
            <p:cNvGrpSpPr/>
            <p:nvPr userDrawn="1"/>
          </p:nvGrpSpPr>
          <p:grpSpPr>
            <a:xfrm>
              <a:off x="5466080" y="3249360"/>
              <a:ext cx="1198873" cy="1198876"/>
              <a:chOff x="5466080" y="2700720"/>
              <a:chExt cx="1198873" cy="1198876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0324D9D-D041-4429-9B95-C40E7FD87798}"/>
                  </a:ext>
                </a:extLst>
              </p:cNvPr>
              <p:cNvSpPr/>
              <p:nvPr userDrawn="1"/>
            </p:nvSpPr>
            <p:spPr>
              <a:xfrm>
                <a:off x="5466080" y="2700723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Circle: Hollow 17">
                <a:extLst>
                  <a:ext uri="{FF2B5EF4-FFF2-40B4-BE49-F238E27FC236}">
                    <a16:creationId xmlns:a16="http://schemas.microsoft.com/office/drawing/2014/main" id="{1DDD0C37-64DC-4390-A307-EAD4C3085251}"/>
                  </a:ext>
                </a:extLst>
              </p:cNvPr>
              <p:cNvSpPr/>
              <p:nvPr userDrawn="1"/>
            </p:nvSpPr>
            <p:spPr>
              <a:xfrm>
                <a:off x="5466080" y="2700720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F066A8B-005D-4E24-BDDB-83EB1B8A97AB}"/>
                </a:ext>
              </a:extLst>
            </p:cNvPr>
            <p:cNvGrpSpPr/>
            <p:nvPr userDrawn="1"/>
          </p:nvGrpSpPr>
          <p:grpSpPr>
            <a:xfrm>
              <a:off x="7711438" y="3227204"/>
              <a:ext cx="1198877" cy="1198877"/>
              <a:chOff x="7711438" y="2678564"/>
              <a:chExt cx="1198877" cy="1198877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0751DBE-F4B9-49A6-92B0-477617634283}"/>
                  </a:ext>
                </a:extLst>
              </p:cNvPr>
              <p:cNvSpPr/>
              <p:nvPr userDrawn="1"/>
            </p:nvSpPr>
            <p:spPr>
              <a:xfrm>
                <a:off x="7711440" y="2678568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Circle: Hollow 18">
                <a:extLst>
                  <a:ext uri="{FF2B5EF4-FFF2-40B4-BE49-F238E27FC236}">
                    <a16:creationId xmlns:a16="http://schemas.microsoft.com/office/drawing/2014/main" id="{5BA1BDFF-D187-4F3E-8E69-2292F809ED2B}"/>
                  </a:ext>
                </a:extLst>
              </p:cNvPr>
              <p:cNvSpPr/>
              <p:nvPr userDrawn="1"/>
            </p:nvSpPr>
            <p:spPr>
              <a:xfrm>
                <a:off x="7711438" y="2678564"/>
                <a:ext cx="1198877" cy="1198877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C92BF73-A0CF-44E2-8ED7-366C39070A18}"/>
                </a:ext>
              </a:extLst>
            </p:cNvPr>
            <p:cNvGrpSpPr/>
            <p:nvPr userDrawn="1"/>
          </p:nvGrpSpPr>
          <p:grpSpPr>
            <a:xfrm>
              <a:off x="9956796" y="3249358"/>
              <a:ext cx="1198877" cy="1198877"/>
              <a:chOff x="9956796" y="2700718"/>
              <a:chExt cx="1198877" cy="1198877"/>
            </a:xfrm>
            <a:grp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6B91428-2BB1-4A9D-B661-7C96679DB024}"/>
                  </a:ext>
                </a:extLst>
              </p:cNvPr>
              <p:cNvSpPr/>
              <p:nvPr userDrawn="1"/>
            </p:nvSpPr>
            <p:spPr>
              <a:xfrm>
                <a:off x="9956800" y="2700722"/>
                <a:ext cx="1198873" cy="1198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Circle: Hollow 19">
                <a:extLst>
                  <a:ext uri="{FF2B5EF4-FFF2-40B4-BE49-F238E27FC236}">
                    <a16:creationId xmlns:a16="http://schemas.microsoft.com/office/drawing/2014/main" id="{B5BC5108-ED06-4FAB-BB93-93062E7A6D49}"/>
                  </a:ext>
                </a:extLst>
              </p:cNvPr>
              <p:cNvSpPr/>
              <p:nvPr userDrawn="1"/>
            </p:nvSpPr>
            <p:spPr>
              <a:xfrm>
                <a:off x="9956796" y="2700718"/>
                <a:ext cx="1198873" cy="1198873"/>
              </a:xfrm>
              <a:prstGeom prst="donut">
                <a:avLst>
                  <a:gd name="adj" fmla="val 153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87E8E15-D7B1-412B-AD6D-32B85B1FDBCD}"/>
              </a:ext>
            </a:extLst>
          </p:cNvPr>
          <p:cNvGrpSpPr/>
          <p:nvPr userDrawn="1"/>
        </p:nvGrpSpPr>
        <p:grpSpPr>
          <a:xfrm>
            <a:off x="403854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BA8E296D-FABC-4041-8179-D5E07C0B6210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8A9B19D-6EB3-4467-AF42-95D984C5D788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9BF44FD4-7FD7-40F2-98C8-E788E2B4D9A5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90E08B57-ED76-43AF-B67C-BCA6FD9A2059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FFC21A9-96FB-4FF8-AEB8-48E0A946427A}"/>
              </a:ext>
            </a:extLst>
          </p:cNvPr>
          <p:cNvGrpSpPr/>
          <p:nvPr userDrawn="1"/>
        </p:nvGrpSpPr>
        <p:grpSpPr>
          <a:xfrm>
            <a:off x="4945374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E70F75C1-D801-4001-B85E-599E24F7D1A5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83F934F-15A5-4EBD-BCF8-D261ADDF9DB4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307ACF98-3D7E-4BB7-9540-6C99E885B32D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028A08F1-3092-4779-A9E8-517DB617DCF8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F003540-5294-4111-ACCA-A23E40CB5D0A}"/>
              </a:ext>
            </a:extLst>
          </p:cNvPr>
          <p:cNvGrpSpPr/>
          <p:nvPr userDrawn="1"/>
        </p:nvGrpSpPr>
        <p:grpSpPr>
          <a:xfrm>
            <a:off x="9385293" y="4617706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Diamond 36">
              <a:extLst>
                <a:ext uri="{FF2B5EF4-FFF2-40B4-BE49-F238E27FC236}">
                  <a16:creationId xmlns:a16="http://schemas.microsoft.com/office/drawing/2014/main" id="{74A68BA0-0E8D-481B-8AAC-C71F39808FE6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90A82A5-AEC2-4F28-B664-4099320A501D}"/>
                </a:ext>
              </a:extLst>
            </p:cNvPr>
            <p:cNvGrpSpPr/>
            <p:nvPr userDrawn="1"/>
          </p:nvGrpSpPr>
          <p:grpSpPr>
            <a:xfrm>
              <a:off x="403854" y="4331800"/>
              <a:ext cx="2341884" cy="1274650"/>
              <a:chOff x="403854" y="4331800"/>
              <a:chExt cx="2341884" cy="1274650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3E12C820-BCBE-4432-895B-4E6FEAE65778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DCAAB050-4206-4A27-B938-06C579DC0BCC}"/>
                  </a:ext>
                </a:extLst>
              </p:cNvPr>
              <p:cNvSpPr/>
              <p:nvPr userDrawn="1"/>
            </p:nvSpPr>
            <p:spPr>
              <a:xfrm>
                <a:off x="403854" y="4331800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B699EEB-C029-4EE9-AB2E-C36BD151BF92}"/>
              </a:ext>
            </a:extLst>
          </p:cNvPr>
          <p:cNvGrpSpPr/>
          <p:nvPr userDrawn="1"/>
        </p:nvGrpSpPr>
        <p:grpSpPr>
          <a:xfrm rot="10800000">
            <a:off x="2649212" y="1471385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7" name="Diamond 46">
              <a:extLst>
                <a:ext uri="{FF2B5EF4-FFF2-40B4-BE49-F238E27FC236}">
                  <a16:creationId xmlns:a16="http://schemas.microsoft.com/office/drawing/2014/main" id="{92488968-C7FD-43D4-AC66-28FAE9D3A0D3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FC385BB-B919-4FE7-B88D-6614D96FE54F}"/>
                </a:ext>
              </a:extLst>
            </p:cNvPr>
            <p:cNvGrpSpPr/>
            <p:nvPr userDrawn="1"/>
          </p:nvGrpSpPr>
          <p:grpSpPr>
            <a:xfrm>
              <a:off x="403854" y="4321208"/>
              <a:ext cx="2341884" cy="1285242"/>
              <a:chOff x="403854" y="4321208"/>
              <a:chExt cx="2341884" cy="1285242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2D40B4F7-4249-48EB-B76D-7322E43B296D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0235ED88-73D7-4913-B429-4E32943AEA7F}"/>
                  </a:ext>
                </a:extLst>
              </p:cNvPr>
              <p:cNvSpPr/>
              <p:nvPr userDrawn="1"/>
            </p:nvSpPr>
            <p:spPr>
              <a:xfrm>
                <a:off x="403854" y="4321208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B191BBD-9BF5-4978-AD4B-B8312B56D6F6}"/>
              </a:ext>
            </a:extLst>
          </p:cNvPr>
          <p:cNvGrpSpPr/>
          <p:nvPr userDrawn="1"/>
        </p:nvGrpSpPr>
        <p:grpSpPr>
          <a:xfrm rot="10800000">
            <a:off x="7139934" y="1470488"/>
            <a:ext cx="2341884" cy="1537384"/>
            <a:chOff x="403854" y="4069066"/>
            <a:chExt cx="2341884" cy="15373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Diamond 51">
              <a:extLst>
                <a:ext uri="{FF2B5EF4-FFF2-40B4-BE49-F238E27FC236}">
                  <a16:creationId xmlns:a16="http://schemas.microsoft.com/office/drawing/2014/main" id="{33B76293-DAB7-429C-8B75-19B1BFFF1F73}"/>
                </a:ext>
              </a:extLst>
            </p:cNvPr>
            <p:cNvSpPr/>
            <p:nvPr userDrawn="1"/>
          </p:nvSpPr>
          <p:spPr>
            <a:xfrm>
              <a:off x="1244596" y="4069066"/>
              <a:ext cx="660400" cy="579120"/>
            </a:xfrm>
            <a:prstGeom prst="diamond">
              <a:avLst/>
            </a:prstGeom>
            <a:solidFill>
              <a:schemeClr val="bg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9136E51-5F9F-4189-97FA-588E52C7BD39}"/>
                </a:ext>
              </a:extLst>
            </p:cNvPr>
            <p:cNvGrpSpPr/>
            <p:nvPr userDrawn="1"/>
          </p:nvGrpSpPr>
          <p:grpSpPr>
            <a:xfrm>
              <a:off x="403854" y="4321208"/>
              <a:ext cx="2341884" cy="1285242"/>
              <a:chOff x="403854" y="4321208"/>
              <a:chExt cx="2341884" cy="1285242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4227047C-C5B6-4CAE-AE15-F77FC131354A}"/>
                  </a:ext>
                </a:extLst>
              </p:cNvPr>
              <p:cNvSpPr/>
              <p:nvPr userDrawn="1"/>
            </p:nvSpPr>
            <p:spPr>
              <a:xfrm>
                <a:off x="403854" y="4336472"/>
                <a:ext cx="2341884" cy="1269978"/>
              </a:xfrm>
              <a:prstGeom prst="roundRect">
                <a:avLst>
                  <a:gd name="adj" fmla="val 10267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2AD0B1F8-0C41-4F72-A916-C531DE13C852}"/>
                  </a:ext>
                </a:extLst>
              </p:cNvPr>
              <p:cNvSpPr/>
              <p:nvPr userDrawn="1"/>
            </p:nvSpPr>
            <p:spPr>
              <a:xfrm>
                <a:off x="403854" y="4321208"/>
                <a:ext cx="2341884" cy="1104232"/>
              </a:xfrm>
              <a:prstGeom prst="roundRect">
                <a:avLst>
                  <a:gd name="adj" fmla="val 10267"/>
                </a:avLst>
              </a:prstGeom>
              <a:solidFill>
                <a:schemeClr val="bg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6" name="Title 55">
            <a:extLst>
              <a:ext uri="{FF2B5EF4-FFF2-40B4-BE49-F238E27FC236}">
                <a16:creationId xmlns:a16="http://schemas.microsoft.com/office/drawing/2014/main" id="{3AC4B787-D5D7-4A9A-A2BA-892A84A63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16" y="346242"/>
            <a:ext cx="10515600" cy="778159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EEF042D0-9AB6-4A7E-8DC2-5AA96AC91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6055" y="174783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57">
            <a:extLst>
              <a:ext uri="{FF2B5EF4-FFF2-40B4-BE49-F238E27FC236}">
                <a16:creationId xmlns:a16="http://schemas.microsoft.com/office/drawing/2014/main" id="{F1ABDD9A-E987-4D88-A94A-3844701C23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26055" y="207054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57">
            <a:extLst>
              <a:ext uri="{FF2B5EF4-FFF2-40B4-BE49-F238E27FC236}">
                <a16:creationId xmlns:a16="http://schemas.microsoft.com/office/drawing/2014/main" id="{EA24A090-F5C9-4DC5-A4C6-756BE14CED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16775" y="175799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57">
            <a:extLst>
              <a:ext uri="{FF2B5EF4-FFF2-40B4-BE49-F238E27FC236}">
                <a16:creationId xmlns:a16="http://schemas.microsoft.com/office/drawing/2014/main" id="{26276A48-6AF6-4E18-B2CD-0B880E531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16775" y="208070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59595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57">
            <a:extLst>
              <a:ext uri="{FF2B5EF4-FFF2-40B4-BE49-F238E27FC236}">
                <a16:creationId xmlns:a16="http://schemas.microsoft.com/office/drawing/2014/main" id="{A27CFD0F-25AF-4D79-8F26-6D9C362BA1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823" y="5009339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57">
            <a:extLst>
              <a:ext uri="{FF2B5EF4-FFF2-40B4-BE49-F238E27FC236}">
                <a16:creationId xmlns:a16="http://schemas.microsoft.com/office/drawing/2014/main" id="{872ECCB3-F1D9-435D-9E5A-FEDC64D331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4823" y="5332040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Text Placeholder 57">
            <a:extLst>
              <a:ext uri="{FF2B5EF4-FFF2-40B4-BE49-F238E27FC236}">
                <a16:creationId xmlns:a16="http://schemas.microsoft.com/office/drawing/2014/main" id="{F9C486BA-7F0F-4FDE-8512-1709168B64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18087" y="5017612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Text Placeholder 57">
            <a:extLst>
              <a:ext uri="{FF2B5EF4-FFF2-40B4-BE49-F238E27FC236}">
                <a16:creationId xmlns:a16="http://schemas.microsoft.com/office/drawing/2014/main" id="{C1C4CE38-F5DF-415D-93CD-1471C1C51F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18087" y="5340313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57">
            <a:extLst>
              <a:ext uri="{FF2B5EF4-FFF2-40B4-BE49-F238E27FC236}">
                <a16:creationId xmlns:a16="http://schemas.microsoft.com/office/drawing/2014/main" id="{70B1A5FD-7254-4D10-BAF3-109998A1EF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56103" y="4998704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ext Placeholder 57">
            <a:extLst>
              <a:ext uri="{FF2B5EF4-FFF2-40B4-BE49-F238E27FC236}">
                <a16:creationId xmlns:a16="http://schemas.microsoft.com/office/drawing/2014/main" id="{49D1D764-CBB3-4B86-B321-2B80095F314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456103" y="5321405"/>
            <a:ext cx="2198688" cy="294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7B2D4918-7013-45C4-8FA9-14CBFF98AA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44600" y="3707243"/>
            <a:ext cx="660400" cy="26421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sp>
        <p:nvSpPr>
          <p:cNvPr id="70" name="Text Placeholder 68">
            <a:extLst>
              <a:ext uri="{FF2B5EF4-FFF2-40B4-BE49-F238E27FC236}">
                <a16:creationId xmlns:a16="http://schemas.microsoft.com/office/drawing/2014/main" id="{D4171E06-7737-478A-8C33-AAB11606B5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0120" y="3712323"/>
            <a:ext cx="660400" cy="2540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sp>
        <p:nvSpPr>
          <p:cNvPr id="71" name="Text Placeholder 68">
            <a:extLst>
              <a:ext uri="{FF2B5EF4-FFF2-40B4-BE49-F238E27FC236}">
                <a16:creationId xmlns:a16="http://schemas.microsoft.com/office/drawing/2014/main" id="{9A53CF1F-27A1-402D-9394-7DC9EA9B3C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45480" y="3712323"/>
            <a:ext cx="660400" cy="2540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sp>
        <p:nvSpPr>
          <p:cNvPr id="72" name="Text Placeholder 68">
            <a:extLst>
              <a:ext uri="{FF2B5EF4-FFF2-40B4-BE49-F238E27FC236}">
                <a16:creationId xmlns:a16="http://schemas.microsoft.com/office/drawing/2014/main" id="{EEDA5B9B-4E29-44BD-9AB4-63CC31001C4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80676" y="3707243"/>
            <a:ext cx="660400" cy="26421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sp>
        <p:nvSpPr>
          <p:cNvPr id="73" name="Text Placeholder 68">
            <a:extLst>
              <a:ext uri="{FF2B5EF4-FFF2-40B4-BE49-F238E27FC236}">
                <a16:creationId xmlns:a16="http://schemas.microsoft.com/office/drawing/2014/main" id="{3B7FA5A5-3F35-435F-9C91-FBBB04F5B1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25247" y="3708318"/>
            <a:ext cx="660400" cy="26206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2908229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327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  <p:sldLayoutId id="2147483927" r:id="rId13"/>
    <p:sldLayoutId id="2147483928" r:id="rId14"/>
    <p:sldLayoutId id="2147483929" r:id="rId15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33277-304D-4240-962F-F1246BEBA3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6366" y="3388380"/>
            <a:ext cx="9906901" cy="1179867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IESBA</a:t>
            </a:r>
            <a:r>
              <a:rPr lang="en-US" sz="3600" b="1" dirty="0">
                <a:latin typeface="+mj-lt"/>
              </a:rPr>
              <a:t> Meeting – December 2023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CF02E3-6128-4C70-8D28-65DBAA5FA9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5680" y="894824"/>
            <a:ext cx="9907588" cy="2417876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PIE Rollout</a:t>
            </a:r>
          </a:p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IAASB Coordination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DBD8180-92E6-811B-8DF4-1840CB13026D}"/>
              </a:ext>
            </a:extLst>
          </p:cNvPr>
          <p:cNvSpPr txBox="1">
            <a:spLocks/>
          </p:cNvSpPr>
          <p:nvPr/>
        </p:nvSpPr>
        <p:spPr>
          <a:xfrm>
            <a:off x="605679" y="4643927"/>
            <a:ext cx="10074157" cy="1038416"/>
          </a:xfrm>
          <a:prstGeom prst="rect">
            <a:avLst/>
          </a:prstGeom>
          <a:solidFill>
            <a:srgbClr val="062A49">
              <a:alpha val="60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0B5494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Andrew Mintzer,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Working Group Chair</a:t>
            </a:r>
            <a:endParaRPr lang="en-US" sz="2800" b="1" i="1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Sung-Nam Kim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, Working Group Member and Correspondent Member</a:t>
            </a:r>
          </a:p>
        </p:txBody>
      </p:sp>
    </p:spTree>
    <p:extLst>
      <p:ext uri="{BB962C8B-B14F-4D97-AF65-F5344CB8AC3E}">
        <p14:creationId xmlns:p14="http://schemas.microsoft.com/office/powerpoint/2010/main" val="65666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435429" y="2978799"/>
            <a:ext cx="6444341" cy="16367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 / comments?</a:t>
            </a:r>
          </a:p>
        </p:txBody>
      </p:sp>
      <p:pic>
        <p:nvPicPr>
          <p:cNvPr id="2" name="Picture 14" descr="Light Bulb ideas Concept vector eps 10 in white background  ideas stock illustrations">
            <a:extLst>
              <a:ext uri="{FF2B5EF4-FFF2-40B4-BE49-F238E27FC236}">
                <a16:creationId xmlns:a16="http://schemas.microsoft.com/office/drawing/2014/main" id="{C995F63A-1FC7-09FE-BADC-6536FF7BB0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93575" y="1157134"/>
            <a:ext cx="4465908" cy="454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3">
            <a:extLst>
              <a:ext uri="{FF2B5EF4-FFF2-40B4-BE49-F238E27FC236}">
                <a16:creationId xmlns:a16="http://schemas.microsoft.com/office/drawing/2014/main" id="{D3A0D756-FD5A-D46D-969B-34DC763F7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/>
          <a:lstStyle/>
          <a:p>
            <a:r>
              <a:rPr lang="en-US" dirty="0">
                <a:latin typeface="+mj-lt"/>
              </a:rPr>
              <a:t>Matter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017301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7CE7F3-C74C-F7DF-3745-56B35D607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9608" y="2068004"/>
            <a:ext cx="7639492" cy="251851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4000" dirty="0">
                <a:solidFill>
                  <a:schemeClr val="tx1"/>
                </a:solidFill>
                <a:latin typeface="+mj-lt"/>
              </a:rPr>
              <a:t>IESBA to consider update on:</a:t>
            </a:r>
          </a:p>
          <a:p>
            <a:pPr lvl="1" indent="-627063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+mj-lt"/>
              </a:rPr>
              <a:t>Track 2 of IAASB PIE Project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98BBF5-B786-68E8-17AD-1BE1A33A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6945033E-3E26-3343-73A2-325B7A6BB36D}"/>
              </a:ext>
            </a:extLst>
          </p:cNvPr>
          <p:cNvSpPr txBox="1">
            <a:spLocks/>
          </p:cNvSpPr>
          <p:nvPr/>
        </p:nvSpPr>
        <p:spPr>
          <a:xfrm>
            <a:off x="612559" y="36374"/>
            <a:ext cx="11579441" cy="1068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000" dirty="0">
              <a:latin typeface="Product Sans Thin" panose="020B0203030502040203"/>
            </a:endParaRPr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08C2A0ED-A93E-992C-8656-1331B0A78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Objective</a:t>
            </a:r>
          </a:p>
        </p:txBody>
      </p:sp>
    </p:spTree>
    <p:extLst>
      <p:ext uri="{BB962C8B-B14F-4D97-AF65-F5344CB8AC3E}">
        <p14:creationId xmlns:p14="http://schemas.microsoft.com/office/powerpoint/2010/main" val="352230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chemeClr val="bg2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0">
            <a:extLst>
              <a:ext uri="{FF2B5EF4-FFF2-40B4-BE49-F238E27FC236}">
                <a16:creationId xmlns:a16="http://schemas.microsoft.com/office/drawing/2014/main" id="{B250C39F-3F6C-4D53-86D2-7BC6B2FF6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78F70-1C7E-CF23-93F1-508CB4C521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4000"/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2" name="Rectangle 42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1F1FFA-FF73-E8E1-A626-E4070F071464}"/>
              </a:ext>
            </a:extLst>
          </p:cNvPr>
          <p:cNvSpPr txBox="1"/>
          <p:nvPr/>
        </p:nvSpPr>
        <p:spPr>
          <a:xfrm>
            <a:off x="4751330" y="605647"/>
            <a:ext cx="6927737" cy="4150292"/>
          </a:xfrm>
          <a:prstGeom prst="downArrowCallout">
            <a:avLst>
              <a:gd name="adj1" fmla="val 10514"/>
              <a:gd name="adj2" fmla="val 12914"/>
              <a:gd name="adj3" fmla="val 18785"/>
              <a:gd name="adj4" fmla="val 75340"/>
            </a:avLst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 marL="115888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sym typeface="Arial"/>
              </a:rPr>
              <a:t>Objective of Track 1</a:t>
            </a:r>
            <a:endParaRPr kumimoji="0" lang="en-US" sz="3200" b="1" i="0" u="none" strike="noStrike" cap="none" spc="0" normalizeH="0" baseline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FillTx/>
              <a:latin typeface="+mj-lt"/>
              <a:sym typeface="Arial"/>
            </a:endParaRPr>
          </a:p>
          <a:p>
            <a:pPr marL="115888" lvl="1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6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Determine whether auditor’s report is appropriate mechanism to enhance transparency about relevant ethical requirements for independence applied for certain entities when performing audit of financial statements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EF45FF-2B94-83ED-8CC8-47D02C1E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3026" y="6356350"/>
            <a:ext cx="205077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3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4C700C-6DE0-CCCE-535E-883A5920CF30}"/>
              </a:ext>
            </a:extLst>
          </p:cNvPr>
          <p:cNvSpPr txBox="1"/>
          <p:nvPr/>
        </p:nvSpPr>
        <p:spPr>
          <a:xfrm>
            <a:off x="4751331" y="4871132"/>
            <a:ext cx="6927736" cy="1355240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 marL="115888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6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Proposed revisions to IAASB Standards to operationalize the transparency provision </a:t>
            </a:r>
            <a:r>
              <a:rPr lang="en-US" sz="2600" dirty="0">
                <a:solidFill>
                  <a:schemeClr val="bg1"/>
                </a:solidFill>
                <a:latin typeface="+mj-lt"/>
                <a:sym typeface="Arial"/>
              </a:rPr>
              <a:t>of the IESBA PIE Revisions </a:t>
            </a:r>
            <a:r>
              <a:rPr kumimoji="0" lang="en-US" sz="26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(para. R400.20)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B88E72-4C0B-6D88-8D77-9ED10D60C6C9}"/>
              </a:ext>
            </a:extLst>
          </p:cNvPr>
          <p:cNvSpPr/>
          <p:nvPr/>
        </p:nvSpPr>
        <p:spPr>
          <a:xfrm>
            <a:off x="605829" y="572693"/>
            <a:ext cx="3665877" cy="28249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Recap: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Track 1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IAASB PIE 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2D013D-EA65-2074-6418-1983F68AA49D}"/>
              </a:ext>
            </a:extLst>
          </p:cNvPr>
          <p:cNvSpPr txBox="1"/>
          <p:nvPr/>
        </p:nvSpPr>
        <p:spPr>
          <a:xfrm>
            <a:off x="605828" y="4353003"/>
            <a:ext cx="3665877" cy="1932304"/>
          </a:xfrm>
          <a:prstGeom prst="rect">
            <a:avLst/>
          </a:prstGeom>
          <a:solidFill>
            <a:srgbClr val="0070C0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2800" dirty="0">
                <a:solidFill>
                  <a:schemeClr val="bg1">
                    <a:lumMod val="95000"/>
                  </a:schemeClr>
                </a:solidFill>
                <a:sym typeface="Arial"/>
              </a:rPr>
              <a:t>Final pronouncement approved by IAASB in June 2023</a:t>
            </a:r>
          </a:p>
        </p:txBody>
      </p:sp>
    </p:spTree>
    <p:extLst>
      <p:ext uri="{BB962C8B-B14F-4D97-AF65-F5344CB8AC3E}">
        <p14:creationId xmlns:p14="http://schemas.microsoft.com/office/powerpoint/2010/main" val="57707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5F0210-CC06-4DD8-B1E5-41AA630E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F85478-8B4C-E8E7-74B7-668235E0E3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8" t="20106" r="4038" b="1206"/>
          <a:stretch/>
        </p:blipFill>
        <p:spPr>
          <a:xfrm>
            <a:off x="-1" y="4046"/>
            <a:ext cx="12359427" cy="6853953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772E3C4-67B8-B12E-8226-F3803322CC3F}"/>
              </a:ext>
            </a:extLst>
          </p:cNvPr>
          <p:cNvSpPr/>
          <p:nvPr/>
        </p:nvSpPr>
        <p:spPr>
          <a:xfrm>
            <a:off x="464457" y="537029"/>
            <a:ext cx="11132457" cy="2148114"/>
          </a:xfrm>
          <a:prstGeom prst="rect">
            <a:avLst/>
          </a:prstGeom>
          <a:solidFill>
            <a:srgbClr val="1F8EEC">
              <a:alpha val="80000"/>
            </a:srgbClr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Update - Track 2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IAASB PIE Project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65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0">
            <a:extLst>
              <a:ext uri="{FF2B5EF4-FFF2-40B4-BE49-F238E27FC236}">
                <a16:creationId xmlns:a16="http://schemas.microsoft.com/office/drawing/2014/main" id="{B250C39F-3F6C-4D53-86D2-7BC6B2FF6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78F70-1C7E-CF23-93F1-508CB4C521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2" name="Rectangle 42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EF45FF-2B94-83ED-8CC8-47D02C1E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3026" y="6356350"/>
            <a:ext cx="205077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5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4C700C-6DE0-CCCE-535E-883A5920CF30}"/>
              </a:ext>
            </a:extLst>
          </p:cNvPr>
          <p:cNvSpPr txBox="1"/>
          <p:nvPr/>
        </p:nvSpPr>
        <p:spPr>
          <a:xfrm>
            <a:off x="285861" y="622729"/>
            <a:ext cx="7392422" cy="5662663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 marL="115888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  <a:sym typeface="Arial"/>
              </a:rPr>
              <a:t>Objectives of Track 2</a:t>
            </a:r>
            <a:endParaRPr kumimoji="0" lang="en-US" sz="3200" b="1" i="0" u="none" strike="noStrike" cap="none" spc="0" normalizeH="0" baseline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FillTx/>
              <a:latin typeface="+mj-lt"/>
              <a:sym typeface="Arial"/>
            </a:endParaRPr>
          </a:p>
          <a:p>
            <a:pPr marL="3175" lvl="1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3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Achieve convergence between definitions and key concepts underlying definitions used in IESBA PIE Revisions and </a:t>
            </a:r>
            <a:r>
              <a:rPr kumimoji="0" lang="en-US" sz="23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808080"/>
                </a:highlight>
                <a:uFillTx/>
                <a:latin typeface="+mj-lt"/>
                <a:sym typeface="Arial"/>
              </a:rPr>
              <a:t>ISQMs and ISAs</a:t>
            </a:r>
            <a:r>
              <a:rPr kumimoji="0" lang="en-US" sz="23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 to maintain interoperability</a:t>
            </a:r>
          </a:p>
          <a:p>
            <a:pPr marL="3175" lvl="1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3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Establish objective and guidelines to support the IAASB’s judgments regarding specific matters for which differential requirements for certain entities are appropriate</a:t>
            </a:r>
          </a:p>
          <a:p>
            <a:pPr marL="3175" lvl="1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3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Determine whether, and the extent to which, to amend applicability of existing differential requirements for listed entities in </a:t>
            </a:r>
            <a:r>
              <a:rPr lang="en-US" sz="2300" b="1" dirty="0">
                <a:solidFill>
                  <a:schemeClr val="bg1"/>
                </a:solidFill>
                <a:highlight>
                  <a:srgbClr val="808080"/>
                </a:highlight>
                <a:latin typeface="+mj-lt"/>
                <a:sym typeface="Arial"/>
              </a:rPr>
              <a:t>ISQMs and ISAs</a:t>
            </a:r>
            <a:r>
              <a:rPr kumimoji="0" lang="en-US" sz="2300" b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sym typeface="Arial"/>
              </a:rPr>
              <a:t> to meet heightened expectations of stakeholders regarding performance of audit engagements for certain entities, thereby enhancing confidence</a:t>
            </a:r>
          </a:p>
          <a:p>
            <a:pPr marL="115888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kumimoji="0" lang="en-US" sz="2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B88E72-4C0B-6D88-8D77-9ED10D60C6C9}"/>
              </a:ext>
            </a:extLst>
          </p:cNvPr>
          <p:cNvSpPr/>
          <p:nvPr/>
        </p:nvSpPr>
        <p:spPr>
          <a:xfrm>
            <a:off x="8039100" y="690563"/>
            <a:ext cx="3665877" cy="21687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Track 2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IAASB PIE Project</a:t>
            </a:r>
          </a:p>
        </p:txBody>
      </p:sp>
    </p:spTree>
    <p:extLst>
      <p:ext uri="{BB962C8B-B14F-4D97-AF65-F5344CB8AC3E}">
        <p14:creationId xmlns:p14="http://schemas.microsoft.com/office/powerpoint/2010/main" val="2099941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0">
            <a:extLst>
              <a:ext uri="{FF2B5EF4-FFF2-40B4-BE49-F238E27FC236}">
                <a16:creationId xmlns:a16="http://schemas.microsoft.com/office/drawing/2014/main" id="{B250C39F-3F6C-4D53-86D2-7BC6B2FF6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78F70-1C7E-CF23-93F1-508CB4C521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52" name="Rectangle 42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EF45FF-2B94-83ED-8CC8-47D02C1E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3026" y="6356350"/>
            <a:ext cx="205077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6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5EFEB-6E46-CDDD-9EC7-C9F7B6B1F0F1}"/>
              </a:ext>
            </a:extLst>
          </p:cNvPr>
          <p:cNvSpPr/>
          <p:nvPr/>
        </p:nvSpPr>
        <p:spPr>
          <a:xfrm>
            <a:off x="8039100" y="690563"/>
            <a:ext cx="3665877" cy="21687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Track 2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IAASB PIE 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4C700C-6DE0-CCCE-535E-883A5920CF30}"/>
              </a:ext>
            </a:extLst>
          </p:cNvPr>
          <p:cNvSpPr txBox="1"/>
          <p:nvPr/>
        </p:nvSpPr>
        <p:spPr>
          <a:xfrm>
            <a:off x="475027" y="3870664"/>
            <a:ext cx="6927737" cy="1260629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solidFill>
                  <a:schemeClr val="bg1"/>
                </a:solidFill>
                <a:latin typeface="+mj-lt"/>
                <a:sym typeface="Arial"/>
              </a:rPr>
              <a:t>In view of IESBA’s decision to maintain scope of transparency requirement in para R400.20 of IESBA PIE Revisions for both audit and review engagements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8A3CE6-0245-E5A7-29BC-3344751E82B4}"/>
              </a:ext>
            </a:extLst>
          </p:cNvPr>
          <p:cNvSpPr txBox="1"/>
          <p:nvPr/>
        </p:nvSpPr>
        <p:spPr>
          <a:xfrm>
            <a:off x="475027" y="690563"/>
            <a:ext cx="6927737" cy="2821807"/>
          </a:xfrm>
          <a:prstGeom prst="downArrowCallout">
            <a:avLst>
              <a:gd name="adj1" fmla="val 10514"/>
              <a:gd name="adj2" fmla="val 12914"/>
              <a:gd name="adj3" fmla="val 18785"/>
              <a:gd name="adj4" fmla="val 75340"/>
            </a:avLst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 sz="2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kumimoji="0" lang="en-US" sz="2400" b="1" u="none" strike="noStrike" cap="none" spc="0" normalizeH="0" baseline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FillTx/>
                <a:latin typeface="+mj-lt"/>
                <a:sym typeface="Arial"/>
              </a:rPr>
              <a:t>March 2023 IAASB Meeting</a:t>
            </a:r>
          </a:p>
          <a:p>
            <a:r>
              <a:rPr lang="en-US" dirty="0">
                <a:sym typeface="Arial"/>
              </a:rPr>
              <a:t>IAASB agreed to revise </a:t>
            </a:r>
            <a:r>
              <a:rPr lang="en-US" sz="2300" b="1" dirty="0">
                <a:highlight>
                  <a:srgbClr val="808080"/>
                </a:highlight>
                <a:sym typeface="Arial"/>
              </a:rPr>
              <a:t>ISRE 2400 (Revised)</a:t>
            </a:r>
            <a:r>
              <a:rPr lang="en-US" dirty="0">
                <a:sym typeface="Arial"/>
              </a:rPr>
              <a:t> as part of Track 2 to address transparency about relevant ethical requirements for independence applied for certain entities, such as PIEs, in IESBA Code</a:t>
            </a:r>
          </a:p>
          <a:p>
            <a:endParaRPr lang="en-US" dirty="0"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0422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0">
            <a:extLst>
              <a:ext uri="{FF2B5EF4-FFF2-40B4-BE49-F238E27FC236}">
                <a16:creationId xmlns:a16="http://schemas.microsoft.com/office/drawing/2014/main" id="{B250C39F-3F6C-4D53-86D2-7BC6B2FF6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78F70-1C7E-CF23-93F1-508CB4C521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52" name="Rectangle 42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EF45FF-2B94-83ED-8CC8-47D02C1E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3026" y="6356350"/>
            <a:ext cx="205077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68F81FF-A8B7-8E49-9D5B-3CAD5ADFEE36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7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5EFEB-6E46-CDDD-9EC7-C9F7B6B1F0F1}"/>
              </a:ext>
            </a:extLst>
          </p:cNvPr>
          <p:cNvSpPr/>
          <p:nvPr/>
        </p:nvSpPr>
        <p:spPr>
          <a:xfrm>
            <a:off x="8039100" y="690563"/>
            <a:ext cx="3665877" cy="21687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Track 2 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IAASB PIE 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4C700C-6DE0-CCCE-535E-883A5920CF30}"/>
              </a:ext>
            </a:extLst>
          </p:cNvPr>
          <p:cNvSpPr txBox="1"/>
          <p:nvPr/>
        </p:nvSpPr>
        <p:spPr>
          <a:xfrm>
            <a:off x="415998" y="176949"/>
            <a:ext cx="7425891" cy="6500135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300" b="1" u="none" strike="noStrike" cap="none" spc="0" normalizeH="0" baseline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FillTx/>
                <a:latin typeface="+mj-lt"/>
                <a:sym typeface="Arial"/>
              </a:rPr>
              <a:t>December 2023 IAASB Meeting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100" dirty="0">
                <a:solidFill>
                  <a:schemeClr val="bg1"/>
                </a:solidFill>
                <a:latin typeface="+mj-lt"/>
                <a:sym typeface="Arial"/>
              </a:rPr>
              <a:t>IAASB PIE TF will seek IAASB approval of ED.</a:t>
            </a: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TF proposals include:</a:t>
            </a:r>
          </a:p>
          <a:p>
            <a:pPr marL="458788" marR="0" lvl="0" indent="-4079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Same definition of PIE as IESBA PIE Revisions (except minor differences based on IESBA/IAASB drafting conventions)</a:t>
            </a:r>
          </a:p>
          <a:p>
            <a:pPr marL="458788" marR="0" lvl="0" indent="-4079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New general requirement in ISA 260 (Revised) applying to audits of all entities to address explicit communication with TCWG about independence requirements applied for audit engagement</a:t>
            </a:r>
          </a:p>
          <a:p>
            <a:pPr marL="458788" marR="0" lvl="0" indent="-4079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Changes to illustrative auditor’s reports in Appendix 2 of ISA 720 (Revised) to maintain consistency with proposed extensions for differential requirements for listed entities in ISA 700 (Revised) and ISA 701 to apply to PIEs</a:t>
            </a:r>
          </a:p>
          <a:p>
            <a:pPr marL="458788" marR="0" lvl="0" indent="-4079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Changes to ISRE 2400 (Revised) to address transparency about relevant ethical requirements for independence applied for certain entities</a:t>
            </a:r>
          </a:p>
          <a:p>
            <a:pPr marL="458788" marR="0" lvl="0" indent="-407988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Arial"/>
              </a:rPr>
              <a:t>Changes to ISQM 1 and ISAs relating to factors to evaluate extent of public interest of an entity 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solidFill>
                <a:schemeClr val="bg1"/>
              </a:solidFill>
              <a:latin typeface="+mj-lt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446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40">
            <a:extLst>
              <a:ext uri="{FF2B5EF4-FFF2-40B4-BE49-F238E27FC236}">
                <a16:creationId xmlns:a16="http://schemas.microsoft.com/office/drawing/2014/main" id="{B250C39F-3F6C-4D53-86D2-7BC6B2FF6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878F70-1C7E-CF23-93F1-508CB4C521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2" name="Rectangle 42">
            <a:extLst>
              <a:ext uri="{FF2B5EF4-FFF2-40B4-BE49-F238E27FC236}">
                <a16:creationId xmlns:a16="http://schemas.microsoft.com/office/drawing/2014/main" id="{70A48D59-8581-41F7-B529-F4617FE07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6000">
                <a:schemeClr val="tx1">
                  <a:lumMod val="95000"/>
                  <a:lumOff val="5000"/>
                </a:schemeClr>
              </a:gs>
              <a:gs pos="9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EF45FF-2B94-83ED-8CC8-47D02C1E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3026" y="6356350"/>
            <a:ext cx="205077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44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5EFEB-6E46-CDDD-9EC7-C9F7B6B1F0F1}"/>
              </a:ext>
            </a:extLst>
          </p:cNvPr>
          <p:cNvSpPr/>
          <p:nvPr/>
        </p:nvSpPr>
        <p:spPr>
          <a:xfrm>
            <a:off x="8039100" y="690563"/>
            <a:ext cx="3665877" cy="21687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Track 2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IAASB PIE 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383482-299B-A886-4C4C-C97FD15727EA}"/>
              </a:ext>
            </a:extLst>
          </p:cNvPr>
          <p:cNvSpPr txBox="1"/>
          <p:nvPr/>
        </p:nvSpPr>
        <p:spPr>
          <a:xfrm>
            <a:off x="417785" y="572820"/>
            <a:ext cx="6691881" cy="3129167"/>
          </a:xfrm>
          <a:prstGeom prst="rect">
            <a:avLst/>
          </a:prstGeom>
          <a:ln w="76200"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lIns="91440" tIns="45720" rIns="91440" bIns="45720" numCol="1" spcCol="38100" rtlCol="0">
            <a:noAutofit/>
          </a:bodyPr>
          <a:lstStyle/>
          <a:p>
            <a:pPr marL="115888">
              <a:spcBef>
                <a:spcPts val="600"/>
              </a:spcBef>
              <a:spcAft>
                <a:spcPts val="600"/>
              </a:spcAft>
            </a:pP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FillTx/>
                <a:latin typeface="+mj-lt"/>
                <a:sym typeface="Arial"/>
              </a:rPr>
              <a:t>IESBA PIE Rollout WG Views</a:t>
            </a:r>
          </a:p>
          <a:p>
            <a:pPr marL="115888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1"/>
                </a:solidFill>
                <a:latin typeface="+mj-lt"/>
                <a:sym typeface="Arial"/>
              </a:rPr>
              <a:t>WG supported the proposed revisions by IAASB PIE TF:</a:t>
            </a:r>
          </a:p>
          <a:p>
            <a:pPr marL="458788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  <a:sym typeface="Arial"/>
              </a:rPr>
              <a:t>Draft proposed text aligns with IESBA PIE Revisions as well as revisions approved by IAASB under Track 1</a:t>
            </a:r>
          </a:p>
        </p:txBody>
      </p:sp>
      <p:pic>
        <p:nvPicPr>
          <p:cNvPr id="3" name="Picture 14" descr="Light Bulb ideas Concept vector eps 10 in white background  ideas stock illustrations">
            <a:extLst>
              <a:ext uri="{FF2B5EF4-FFF2-40B4-BE49-F238E27FC236}">
                <a16:creationId xmlns:a16="http://schemas.microsoft.com/office/drawing/2014/main" id="{0AF57C57-BFBF-9C1E-1917-BB6CABA9F7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7785" y="4180250"/>
            <a:ext cx="1201431" cy="122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B343DF-F2B6-4275-0953-2773CAD7C2E3}"/>
              </a:ext>
            </a:extLst>
          </p:cNvPr>
          <p:cNvSpPr/>
          <p:nvPr/>
        </p:nvSpPr>
        <p:spPr>
          <a:xfrm>
            <a:off x="1745402" y="4194349"/>
            <a:ext cx="5526266" cy="13234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spcBef>
                <a:spcPts val="600"/>
              </a:spcBef>
            </a:pPr>
            <a:r>
              <a:rPr lang="en-US" sz="2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members asked if they agree with WG’s views with respect to Track 2 of IAASB PIE project</a:t>
            </a:r>
            <a:endParaRPr lang="en-US" sz="24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7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A2E909-D915-5B33-9A7D-E1A36F7F30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6357" y="1371599"/>
            <a:ext cx="6592412" cy="48053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+mj-lt"/>
              </a:rPr>
              <a:t>Q1 2024:</a:t>
            </a:r>
            <a:r>
              <a:rPr lang="en-US" dirty="0">
                <a:latin typeface="+mj-lt"/>
              </a:rPr>
              <a:t> expected release of ED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90-day comment period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Q2 2024:</a:t>
            </a:r>
            <a:r>
              <a:rPr lang="en-US" dirty="0">
                <a:latin typeface="+mj-lt"/>
              </a:rPr>
              <a:t> responses due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Dec 2024:</a:t>
            </a:r>
            <a:r>
              <a:rPr lang="en-US" dirty="0">
                <a:latin typeface="+mj-lt"/>
              </a:rPr>
              <a:t> approval of final pronouncement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Effective date:</a:t>
            </a:r>
            <a:r>
              <a:rPr lang="en-US" dirty="0">
                <a:latin typeface="+mj-lt"/>
              </a:rPr>
              <a:t> possible alignment of IAASB projects re going concern and fraud that are also considering possible revisions impacting auditor reports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90C850-5117-F4F4-4DE0-9AD8B50F8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967F37E-4844-6216-9DE9-402E439B5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Track 2 IAASB PIE Project - Next Steps</a:t>
            </a:r>
          </a:p>
        </p:txBody>
      </p:sp>
    </p:spTree>
    <p:extLst>
      <p:ext uri="{BB962C8B-B14F-4D97-AF65-F5344CB8AC3E}">
        <p14:creationId xmlns:p14="http://schemas.microsoft.com/office/powerpoint/2010/main" val="272661030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6" ma:contentTypeDescription="Create a new document." ma:contentTypeScope="" ma:versionID="e348a42fc3dde5314e91a9e8d1be836b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ca3f1c5e90d7fabe0e6c1ce8cdf89277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FAAD5D-F422-47C9-98EF-12CD299699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2ba9e-27b9-4c48-9a8a-216353f57068"/>
    <ds:schemaRef ds:uri="a5f5a3eb-0a2d-4d6a-9165-21ef9946a0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B5855B-C24B-473A-B6EC-DC58D0476B4B}">
  <ds:schemaRefs>
    <ds:schemaRef ds:uri="http://schemas.microsoft.com/office/2006/metadata/properties"/>
    <ds:schemaRef ds:uri="http://schemas.microsoft.com/office/infopath/2007/PartnerControls"/>
    <ds:schemaRef ds:uri="a5f5a3eb-0a2d-4d6a-9165-21ef9946a014"/>
    <ds:schemaRef ds:uri="38e2ba9e-27b9-4c48-9a8a-216353f57068"/>
  </ds:schemaRefs>
</ds:datastoreItem>
</file>

<file path=customXml/itemProps3.xml><?xml version="1.0" encoding="utf-8"?>
<ds:datastoreItem xmlns:ds="http://schemas.openxmlformats.org/officeDocument/2006/customXml" ds:itemID="{B1F32CA6-A8AC-4955-B800-51703D4D5B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29575</TotalTime>
  <Words>549</Words>
  <Application>Microsoft Office PowerPoint</Application>
  <PresentationFormat>Widescreen</PresentationFormat>
  <Paragraphs>72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Custom Design</vt:lpstr>
      <vt:lpstr>5_Custom Design</vt:lpstr>
      <vt:lpstr>PowerPoint Presentation</vt:lpstr>
      <vt:lpstr>Objective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Track 2 IAASB PIE Project - Next Steps</vt:lpstr>
      <vt:lpstr>Matter for IESBA Consideration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Laura Leal</cp:lastModifiedBy>
  <cp:revision>1081</cp:revision>
  <cp:lastPrinted>2020-01-09T14:46:46Z</cp:lastPrinted>
  <dcterms:created xsi:type="dcterms:W3CDTF">2018-10-18T19:25:41Z</dcterms:created>
  <dcterms:modified xsi:type="dcterms:W3CDTF">2023-12-04T17:04:43Z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