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9" r:id="rId4"/>
    <p:sldMasterId id="2147483998" r:id="rId5"/>
    <p:sldMasterId id="2147484031" r:id="rId6"/>
    <p:sldMasterId id="2147484046" r:id="rId7"/>
    <p:sldMasterId id="2147484061" r:id="rId8"/>
    <p:sldMasterId id="2147484091" r:id="rId9"/>
    <p:sldMasterId id="2147484109" r:id="rId10"/>
  </p:sldMasterIdLst>
  <p:notesMasterIdLst>
    <p:notesMasterId r:id="rId35"/>
  </p:notesMasterIdLst>
  <p:sldIdLst>
    <p:sldId id="996" r:id="rId11"/>
    <p:sldId id="2147471873" r:id="rId12"/>
    <p:sldId id="2147471858" r:id="rId13"/>
    <p:sldId id="2147471872" r:id="rId14"/>
    <p:sldId id="2147471878" r:id="rId15"/>
    <p:sldId id="2147471827" r:id="rId16"/>
    <p:sldId id="2147471877" r:id="rId17"/>
    <p:sldId id="2147471875" r:id="rId18"/>
    <p:sldId id="2147471874" r:id="rId19"/>
    <p:sldId id="2147471876" r:id="rId20"/>
    <p:sldId id="2147471709" r:id="rId21"/>
    <p:sldId id="2147471811" r:id="rId22"/>
    <p:sldId id="2147471697" r:id="rId23"/>
    <p:sldId id="2147471864" r:id="rId24"/>
    <p:sldId id="2147471862" r:id="rId25"/>
    <p:sldId id="2147471863" r:id="rId26"/>
    <p:sldId id="2147471868" r:id="rId27"/>
    <p:sldId id="2147471867" r:id="rId28"/>
    <p:sldId id="2147471866" r:id="rId29"/>
    <p:sldId id="2147471865" r:id="rId30"/>
    <p:sldId id="2147471871" r:id="rId31"/>
    <p:sldId id="2147471869" r:id="rId32"/>
    <p:sldId id="2147471870" r:id="rId33"/>
    <p:sldId id="965" r:id="rId34"/>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BD60E445-FFAC-3872-0ADF-74FBD1FD659E}" name="Kam Leung" initials="KL" userId="Kam Leung" providerId="None"/>
  <p188:author id="{67850364-DD18-1A34-E98F-3B441CDEA6C7}" name="Jon Reid" initials="JR" userId="S::jonreid@ethicsboard.org::d20ac94e-951d-486b-b95e-024d48430245" providerId="AD"/>
  <p188:author id="{6D24159C-C64D-BF64-3E90-850CBA2A8C17}" name="Ken Siong" initials="KS" userId="S::kensiong@ethicsboard.org::f7679ae9-de6b-4f69-a967-87584c14b709" providerId="AD"/>
  <p188:author id="{C71948DA-2986-D3E8-4769-FA227531F0A4}" name="Linda Biek" initials="LB" userId="S::lindabiek@ethicsboard.org::5a3f140b-42f3-44c4-a264-c128a1fbdafe" providerId="AD"/>
  <p188:author id="{579ECFEE-90DD-DF6F-AC7E-BA7526220BCD}" name="Laura Leal" initials="LL" userId="S::lauraleal@ethicsboard.org::4720af35-0a04-4b32-b28a-0692a15a45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F2F2F2"/>
    <a:srgbClr val="838383"/>
    <a:srgbClr val="00AA55"/>
    <a:srgbClr val="289DD8"/>
    <a:srgbClr val="C3C8CD"/>
    <a:srgbClr val="4A4A4A"/>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07" autoAdjust="0"/>
    <p:restoredTop sz="96357" autoAdjust="0"/>
  </p:normalViewPr>
  <p:slideViewPr>
    <p:cSldViewPr snapToGrid="0">
      <p:cViewPr varScale="1">
        <p:scale>
          <a:sx n="76" d="100"/>
          <a:sy n="76" d="100"/>
        </p:scale>
        <p:origin x="5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12/4/2023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552484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a:p>
        </p:txBody>
      </p:sp>
    </p:spTree>
    <p:extLst>
      <p:ext uri="{BB962C8B-B14F-4D97-AF65-F5344CB8AC3E}">
        <p14:creationId xmlns:p14="http://schemas.microsoft.com/office/powerpoint/2010/main" val="1638062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a:p>
        </p:txBody>
      </p:sp>
    </p:spTree>
    <p:extLst>
      <p:ext uri="{BB962C8B-B14F-4D97-AF65-F5344CB8AC3E}">
        <p14:creationId xmlns:p14="http://schemas.microsoft.com/office/powerpoint/2010/main" val="2846219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E11354-5F68-46F0-B4EB-A2D8DAEA910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4088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20CD-402A-4ADD-B0FF-8F1E567733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8974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20CD-402A-4ADD-B0FF-8F1E567733D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2392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a:p>
        </p:txBody>
      </p:sp>
    </p:spTree>
    <p:extLst>
      <p:ext uri="{BB962C8B-B14F-4D97-AF65-F5344CB8AC3E}">
        <p14:creationId xmlns:p14="http://schemas.microsoft.com/office/powerpoint/2010/main" val="1932121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250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518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3046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a:p>
        </p:txBody>
      </p:sp>
    </p:spTree>
    <p:extLst>
      <p:ext uri="{BB962C8B-B14F-4D97-AF65-F5344CB8AC3E}">
        <p14:creationId xmlns:p14="http://schemas.microsoft.com/office/powerpoint/2010/main" val="2533298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6839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a:p>
        </p:txBody>
      </p:sp>
    </p:spTree>
    <p:extLst>
      <p:ext uri="{BB962C8B-B14F-4D97-AF65-F5344CB8AC3E}">
        <p14:creationId xmlns:p14="http://schemas.microsoft.com/office/powerpoint/2010/main" val="3563701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5317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320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168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8565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515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4150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5245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3.jpe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1.jpe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4.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3.jpe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11.jpe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5.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7.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1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11.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7.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e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96581695"/>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954196-F31D-45EB-B7D5-C577E694823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323484745"/>
      </p:ext>
    </p:extLst>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9885168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fld id="{ED6580AB-5C3C-4B4F-8E2A-8B7A0A8CE695}" type="slidenum">
              <a:rPr lang="en-US" smtClean="0"/>
              <a:t>‹#›</a:t>
            </a:fld>
            <a:endParaRPr lang="en-US"/>
          </a:p>
        </p:txBody>
      </p:sp>
    </p:spTree>
    <p:extLst>
      <p:ext uri="{BB962C8B-B14F-4D97-AF65-F5344CB8AC3E}">
        <p14:creationId xmlns:p14="http://schemas.microsoft.com/office/powerpoint/2010/main" val="32569612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fld id="{E14EF15E-EA83-4EB7-A34C-7777C103DE1F}" type="datetimeFigureOut">
              <a:rPr lang="en-US" smtClean="0"/>
              <a:t>12/4/2023</a:t>
            </a:fld>
            <a:endParaRPr lang="en-US"/>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fld id="{D0793E06-DBA1-4551-8022-156FBAD2D92B}" type="slidenum">
              <a:rPr lang="en-US" smtClean="0"/>
              <a:t>‹#›</a:t>
            </a:fld>
            <a:endParaRPr lang="en-US"/>
          </a:p>
        </p:txBody>
      </p:sp>
    </p:spTree>
    <p:extLst>
      <p:ext uri="{BB962C8B-B14F-4D97-AF65-F5344CB8AC3E}">
        <p14:creationId xmlns:p14="http://schemas.microsoft.com/office/powerpoint/2010/main" val="45831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9611CC3-EE33-4836-98FC-C943869CC89C}"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82D11A3-E810-D24B-AE52-D1291F84FA3D}"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2555092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05AE2DC-49E4-40DE-9BBC-58011559897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36927041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855084-B8E4-4D6C-83C3-5EC201A337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5662916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2">
                    <a:extLst>
                      <a:ext uri="{A12FA001-AC4F-418D-AE19-62706E023703}">
                        <ahyp:hlinkClr xmlns:ahyp="http://schemas.microsoft.com/office/drawing/2018/hyperlinkcolor" val="tx"/>
                      </a:ext>
                    </a:extLst>
                  </a:hlinkClick>
                </a:rPr>
                <a:t>@Ethics_Board</a:t>
              </a:r>
              <a:r>
                <a:rPr kumimoji="0" lang="en-CA" sz="16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3">
                    <a:extLst>
                      <a:ext uri="{A12FA001-AC4F-418D-AE19-62706E023703}">
                        <ahyp:hlinkClr xmlns:ahyp="http://schemas.microsoft.com/office/drawing/2018/hyperlinkcolor" val="tx"/>
                      </a:ext>
                    </a:extLst>
                  </a:hlinkClick>
                </a:rPr>
                <a:t>@IESBA</a:t>
              </a:r>
              <a:r>
                <a:rPr kumimoji="0" lang="en-CA" sz="1800" b="0" i="0" u="none" strike="noStrike" kern="1200" cap="none" spc="0" normalizeH="0" baseline="0" noProof="0">
                  <a:ln>
                    <a:noFill/>
                  </a:ln>
                  <a:solidFill>
                    <a:srgbClr val="000000"/>
                  </a:solidFill>
                  <a:effectLst/>
                  <a:uLnTx/>
                  <a:uFillTx/>
                  <a:latin typeface="Product Sans Light" panose="020B0303030502040203" pitchFamily="34" charset="0"/>
                  <a:ea typeface="+mn-ea"/>
                  <a:cs typeface="+mn-cs"/>
                </a:rPr>
                <a:t>				</a:t>
              </a:r>
              <a:r>
                <a:rPr kumimoji="0" lang="en-CA" sz="18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rPr>
                <a:t>    </a:t>
              </a:r>
              <a:r>
                <a:rPr kumimoji="0" lang="en-CA" sz="1800" b="0" i="0" u="sng" strike="noStrike" kern="1200" cap="none" spc="0" normalizeH="0" baseline="0" noProof="0">
                  <a:ln>
                    <a:noFill/>
                  </a:ln>
                  <a:solidFill>
                    <a:srgbClr val="0B5494"/>
                  </a:solidFill>
                  <a:effectLst/>
                  <a:uLnTx/>
                  <a:uFillTx/>
                  <a:latin typeface="Product Sans Light" panose="020B0303030502040203" pitchFamily="34" charset="0"/>
                  <a:ea typeface="+mn-ea"/>
                  <a:cs typeface="+mn-cs"/>
                  <a:hlinkClick r:id="rId4">
                    <a:extLst>
                      <a:ext uri="{A12FA001-AC4F-418D-AE19-62706E023703}">
                        <ahyp:hlinkClr xmlns:ahyp="http://schemas.microsoft.com/office/drawing/2018/hyperlinkcolor" val="tx"/>
                      </a:ext>
                    </a:extLst>
                  </a:hlinkClick>
                </a:rPr>
                <a:t>@IESBA</a:t>
              </a:r>
              <a:endParaRPr kumimoji="0" lang="en-CA" sz="1600" b="0" i="0" u="none" strike="noStrike" kern="1200" cap="none" spc="0" normalizeH="0" baseline="0" noProof="0">
                <a:ln>
                  <a:noFill/>
                </a:ln>
                <a:solidFill>
                  <a:srgbClr val="0B5494"/>
                </a:solidFill>
                <a:effectLst/>
                <a:uLnTx/>
                <a:uFillTx/>
                <a:latin typeface="Product Sans Light" panose="020B0303030502040203" pitchFamily="34" charset="0"/>
                <a:ea typeface="+mn-ea"/>
                <a:cs typeface="+mn-cs"/>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Times New Roman" panose="02020603050405020304"/>
              <a:ea typeface="+mn-ea"/>
              <a:cs typeface="+mn-cs"/>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2400" b="1" i="1" u="none" strike="noStrike" kern="1200" cap="none" spc="0" normalizeH="0" baseline="0" noProof="0">
                <a:ln>
                  <a:noFill/>
                </a:ln>
                <a:solidFill>
                  <a:srgbClr val="494949"/>
                </a:solidFill>
                <a:effectLst/>
                <a:uLnTx/>
                <a:uFillTx/>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70858540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38408432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1041522039"/>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6580AB-5C3C-4B4F-8E2A-8B7A0A8CE695}"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170211674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EF15E-EA83-4EB7-A34C-7777C103DE1F}" type="datetimeFigureOut">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93E06-DBA1-4551-8022-156FBAD2D92B}"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4417996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339588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7706076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7482703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1619481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3936922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79862866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728052830"/>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63926835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2100296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97378858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0884865"/>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12/4/2023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69052681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6139539"/>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60229273"/>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04439801"/>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90498065"/>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031524781"/>
      </p:ext>
    </p:extLst>
  </p:cSld>
  <p:clrMapOvr>
    <a:masterClrMapping/>
  </p:clrMapOvr>
  <p:hf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13069877"/>
      </p:ext>
    </p:extLst>
  </p:cSld>
  <p:clrMapOvr>
    <a:masterClrMapping/>
  </p:clrMapOvr>
  <p:hf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70105535"/>
      </p:ext>
    </p:extLst>
  </p:cSld>
  <p:clrMapOvr>
    <a:masterClrMapping/>
  </p:clrMapOvr>
  <p:hf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74093346"/>
      </p:ext>
    </p:extLst>
  </p:cSld>
  <p:clrMapOvr>
    <a:masterClrMapping/>
  </p:clrMapOvr>
  <p:hf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63444348"/>
      </p:ext>
    </p:extLst>
  </p:cSld>
  <p:clrMapOvr>
    <a:masterClrMapping/>
  </p:clrMapOvr>
  <p:hf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2805900549"/>
      </p:ext>
    </p:extLst>
  </p:cSld>
  <p:clrMapOvr>
    <a:masterClrMapping/>
  </p:clrMapOvr>
  <p:hf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772950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622818778"/>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707262541"/>
      </p:ext>
    </p:extLst>
  </p:cSld>
  <p:clrMapOvr>
    <a:masterClrMapping/>
  </p:clrMapOvr>
  <p:hf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80938862"/>
      </p:ext>
    </p:extLst>
  </p:cSld>
  <p:clrMapOvr>
    <a:masterClrMapping/>
  </p:clrMapOvr>
  <p:hf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40247003"/>
      </p:ext>
    </p:extLst>
  </p:cSld>
  <p:clrMapOvr>
    <a:masterClrMapping/>
  </p:clrMapOvr>
  <p:hf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12/4/2023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550861740"/>
      </p:ext>
    </p:extLst>
  </p:cSld>
  <p:clrMapOvr>
    <a:masterClrMapping/>
  </p:clrMapOvr>
  <p:hf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3379831113"/>
      </p:ext>
    </p:extLst>
  </p:cSld>
  <p:clrMapOvr>
    <a:masterClrMapping/>
  </p:clrMapOvr>
  <p:hf hdr="0" ftr="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21907258"/>
      </p:ext>
    </p:extLst>
  </p:cSld>
  <p:clrMapOvr>
    <a:masterClrMapping/>
  </p:clrMapOvr>
  <p:hf hdr="0" ftr="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163330895"/>
      </p:ext>
    </p:extLst>
  </p:cSld>
  <p:clrMapOvr>
    <a:masterClrMapping/>
  </p:clrMapOvr>
  <p:hf hdr="0" ftr="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7107939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918431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202902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4AEA1E0-879C-46F0-A4B9-F041627F04B1}" type="datetime1">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C3C8CD"/>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C3C8CD"/>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1641497491"/>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942145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US"/>
              <a:t>05-24-2021</a:t>
            </a:r>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884376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2401309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039154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34308228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753760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US"/>
              <a:t>05-24-2021</a:t>
            </a:r>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640174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12/4/2023</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839773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US"/>
              <a:t>05-24-2021</a:t>
            </a:r>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7942127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US"/>
              <a:t>05-24-2021</a:t>
            </a:r>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32499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F8A7925-E8F3-4245-A7FC-B4EDAA100206}"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3639675610"/>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2861842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4302702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3515871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7196818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116836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20028547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25706531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5086793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9474658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744170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9CBD358-545A-467C-8A0D-5FDC2C0D041D}"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rPr>
              <a:t> Page </a:t>
            </a: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25203789"/>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9504814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12/4/2023</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3508730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9393206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0880126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9226142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F4FAC-EA47-498E-D459-730E09F2DF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914289-8AB5-5636-AA6E-DA6BBFAE43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FD53D1-8DA9-E2C8-9EA3-F7620315CF2D}"/>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41AE461A-AAB9-9104-7DB7-8F72C2D993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BA813-CE8C-9555-9A2E-7327085E4D8E}"/>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1325850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6C884-3087-CCCA-F281-E7F0F0E591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26CE06-69C3-BA38-76B0-B508C191F0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E65CAE-0B6F-C7B3-DE85-1AE09CC0B441}"/>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5245DA0A-5840-F043-BEB7-DDF76695B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67053-CC8B-6356-4D5F-38C6B2AF67A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42779003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A2AD2-C6DD-88C7-08F6-79C751E26D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7DB725-902D-C44E-3034-A2F9908D0D2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EA1E82-A07F-F447-1DC6-F28584DFCF73}"/>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5F980E3E-C962-EBD6-0F60-6C553BC550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3E4DC0-0BBD-7830-C663-B50560C616E7}"/>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3361235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95276-C3E1-CF4B-F2F7-AC78B73FAA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3797B0-9548-4E99-A125-4431FBC87B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2BE4C0-DF6F-0E15-5572-AC07AFC645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E50C3F-9222-AAB3-ADD7-39855BCE25B2}"/>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6" name="Footer Placeholder 5">
            <a:extLst>
              <a:ext uri="{FF2B5EF4-FFF2-40B4-BE49-F238E27FC236}">
                <a16:creationId xmlns:a16="http://schemas.microsoft.com/office/drawing/2014/main" id="{BA86DF97-F831-360C-BE92-7BCA2FA17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26B1D0-ECF6-9BA6-61F2-EF5F3F8AD834}"/>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1511115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2CA26-30B9-A2B8-E717-2AF9E690C1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293E30-6ADA-EC29-2F66-8893157E51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4EAEB1-A7B3-E78D-B64B-8AC17A8E88A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82761D-92A1-1A6A-737C-E2528A493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5BA44E-11EF-4800-BE97-B38706E4C7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0B2F4-342B-F8B3-AF0F-09985C2CE42F}"/>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8" name="Footer Placeholder 7">
            <a:extLst>
              <a:ext uri="{FF2B5EF4-FFF2-40B4-BE49-F238E27FC236}">
                <a16:creationId xmlns:a16="http://schemas.microsoft.com/office/drawing/2014/main" id="{B3B29D55-F3EB-09DC-DB03-AC352343A4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9A6D4B-15F5-6456-3CD8-98DADCABE9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826889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2D1E1D-43E7-4875-A0AB-47042407436A}"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4004173800"/>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C11F-CA6F-9EA9-C24B-35448FC703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1F2C3A-1A92-CA7E-33B1-770E34DF3FEC}"/>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4" name="Footer Placeholder 3">
            <a:extLst>
              <a:ext uri="{FF2B5EF4-FFF2-40B4-BE49-F238E27FC236}">
                <a16:creationId xmlns:a16="http://schemas.microsoft.com/office/drawing/2014/main" id="{37DAFB63-8AA9-8B23-094A-2D2B16FD18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163087-2092-EB46-AD65-C7FDC2E342EA}"/>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7784031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781815-631C-D169-6B12-E76394E40B42}"/>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3" name="Footer Placeholder 2">
            <a:extLst>
              <a:ext uri="{FF2B5EF4-FFF2-40B4-BE49-F238E27FC236}">
                <a16:creationId xmlns:a16="http://schemas.microsoft.com/office/drawing/2014/main" id="{6D2C21E4-CB6D-7336-5B0B-3487879E7B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B02EE1-8B78-79C3-B45D-694604555FD8}"/>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27388664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F3682-C364-9B36-A383-03F5CE7D99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0C7CBE-FF1E-5DE1-41A1-800DF614D8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30BAFC-4792-6EE2-8676-EBCAF78CF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E49453-C3C8-E237-187A-0FF824FBC8E2}"/>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6" name="Footer Placeholder 5">
            <a:extLst>
              <a:ext uri="{FF2B5EF4-FFF2-40B4-BE49-F238E27FC236}">
                <a16:creationId xmlns:a16="http://schemas.microsoft.com/office/drawing/2014/main" id="{4684DDA3-7CB9-A704-9264-5C378B094C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D255EF-34A3-15E7-1A0D-624411EFB209}"/>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4929217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FE1B4-D9D4-4287-13A7-3FB81709D7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02A5031-BFE3-070C-3706-72EF4AA11D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C59A61-8132-6436-9374-CDE389DA8D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97529C-D218-E30A-247B-51D6C8DCC047}"/>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6" name="Footer Placeholder 5">
            <a:extLst>
              <a:ext uri="{FF2B5EF4-FFF2-40B4-BE49-F238E27FC236}">
                <a16:creationId xmlns:a16="http://schemas.microsoft.com/office/drawing/2014/main" id="{95FBEDEB-8D62-09E7-2CDD-D312556F5E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A659C8-0E71-4CBA-BC42-B51DC19E532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5969251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DD15A-E9B4-5F9E-BDCF-B0F216E8336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BAD6CF-336E-76B8-2558-837E294C47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952D0B-52CB-207F-8AC1-6E1D2D593AC6}"/>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793F90E4-67E7-B353-BAA6-53A04CE244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7F8A03-BE17-54B4-6752-163D8ACC00DD}"/>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179628109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861815-BB58-70C4-EC42-C33E55A2E8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781CB1-A3E2-A7E7-15E7-3BF9156828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316D17-C524-4BA7-78A1-7A6CBDCB4326}"/>
              </a:ext>
            </a:extLst>
          </p:cNvPr>
          <p:cNvSpPr>
            <a:spLocks noGrp="1"/>
          </p:cNvSpPr>
          <p:nvPr>
            <p:ph type="dt" sz="half" idx="10"/>
          </p:nvPr>
        </p:nvSpPr>
        <p:spPr/>
        <p:txBody>
          <a:body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E98F6D8B-10E9-D94C-34AA-041B7971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5EE89-5218-28FA-8C81-0889DBAFBE2B}"/>
              </a:ext>
            </a:extLst>
          </p:cNvPr>
          <p:cNvSpPr>
            <a:spLocks noGrp="1"/>
          </p:cNvSpPr>
          <p:nvPr>
            <p:ph type="sldNum" sz="quarter" idx="12"/>
          </p:nvPr>
        </p:nvSpPr>
        <p:spPr/>
        <p:txBody>
          <a:bodyPr/>
          <a:lstStyle/>
          <a:p>
            <a:fld id="{B255816B-DF80-4ADC-ABB0-7F2AE1ECDFE4}" type="slidenum">
              <a:rPr lang="en-US" smtClean="0"/>
              <a:t>‹#›</a:t>
            </a:fld>
            <a:endParaRPr lang="en-US"/>
          </a:p>
        </p:txBody>
      </p:sp>
    </p:spTree>
    <p:extLst>
      <p:ext uri="{BB962C8B-B14F-4D97-AF65-F5344CB8AC3E}">
        <p14:creationId xmlns:p14="http://schemas.microsoft.com/office/powerpoint/2010/main" val="38767518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6278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7546838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9364922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4181699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D4FA7F-4D84-420D-A3AB-22D063B6BC53}"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FFFFFF"/>
              </a:solidFill>
              <a:effectLst/>
              <a:uLnTx/>
              <a:uFillTx/>
              <a:latin typeface="Product Sans Thin" panose="020B0203030502040203" pitchFamily="34" charset="0"/>
              <a:ea typeface="+mn-ea"/>
              <a:cs typeface="+mn-cs"/>
            </a:endParaRP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931680392"/>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fld id="{E4AEA1E0-879C-46F0-A4B9-F041627F04B1}" type="datetime1">
              <a:rPr lang="en-US" smtClean="0"/>
              <a:t>12/4/2023</a:t>
            </a:fld>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51953052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fld id="{EF8A7925-E8F3-4245-A7FC-B4EDAA100206}" type="datetime1">
              <a:rPr lang="en-US" smtClean="0"/>
              <a:t>12/4/2023</a:t>
            </a:fld>
            <a:endParaRPr lang="en-US"/>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fld id="{A68F81FF-A8B7-8E49-9D5B-3CAD5ADFEE36}" type="slidenum">
              <a:rPr lang="en-US" smtClean="0"/>
              <a:t>‹#›</a:t>
            </a:fld>
            <a:endParaRPr lang="en-US"/>
          </a:p>
        </p:txBody>
      </p:sp>
    </p:spTree>
    <p:extLst>
      <p:ext uri="{BB962C8B-B14F-4D97-AF65-F5344CB8AC3E}">
        <p14:creationId xmlns:p14="http://schemas.microsoft.com/office/powerpoint/2010/main" val="6375064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F9CBD358-545A-467C-8A0D-5FDC2C0D041D}" type="datetime1">
              <a:rPr lang="en-US" smtClean="0"/>
              <a:t>12/4/2023</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r>
              <a:rPr lang="en-US"/>
              <a:t> Page </a:t>
            </a:r>
            <a:fld id="{A68F81FF-A8B7-8E49-9D5B-3CAD5ADFEE36}" type="slidenum">
              <a:rPr lang="en-US" smtClean="0"/>
              <a:pPr/>
              <a:t>‹#›</a:t>
            </a:fld>
            <a:endParaRPr lang="en-US"/>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49149663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F02D1E1D-43E7-4875-A0AB-47042407436A}" type="datetime1">
              <a:rPr lang="en-US" smtClean="0"/>
              <a:t>12/4/2023</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69262955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DFD4FA7F-4D84-420D-A3AB-22D063B6BC53}" type="datetime1">
              <a:rPr lang="en-US" smtClean="0"/>
              <a:t>12/4/2023</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41390570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DF954196-F31D-45EB-B7D5-C577E694823C}" type="datetime1">
              <a:rPr lang="en-US" smtClean="0"/>
              <a:t>12/4/2023</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88598445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fld id="{19611CC3-EE33-4836-98FC-C943869CC89C}" type="datetime1">
              <a:rPr lang="en-US" smtClean="0"/>
              <a:t>12/4/2023</a:t>
            </a:fld>
            <a:endParaRPr lang="en-US"/>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12/4/2023</a:t>
            </a:fld>
            <a:endParaRPr lang="en-US"/>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8F81FF-A8B7-8E49-9D5B-3CAD5ADFEE36}" type="slidenum">
              <a:rPr lang="en-US" smtClean="0"/>
              <a:pPr/>
              <a:t>‹#›</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3704957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fld id="{305AE2DC-49E4-40DE-9BBC-580115598976}" type="datetime1">
              <a:rPr lang="en-US" smtClean="0"/>
              <a:t>12/4/2023</a:t>
            </a:fld>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42173456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fld id="{F6855084-B8E4-4D6C-83C3-5EC201A3371D}" type="datetime1">
              <a:rPr lang="en-US" smtClean="0"/>
              <a:t>12/4/2023</a:t>
            </a:fld>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93243786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823589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3.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4.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theme" Target="../theme/theme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theme" Target="../theme/theme7.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90F6850-FD94-4098-B99F-1F81050D3122}" type="datetime1">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12/4/2023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200" b="0" i="0" u="none" strike="noStrike" kern="1200" cap="none" spc="0" normalizeH="0" baseline="0" noProof="0">
              <a:ln>
                <a:noFill/>
              </a:ln>
              <a:solidFill>
                <a:srgbClr val="0B5494"/>
              </a:solidFill>
              <a:effectLst/>
              <a:uLnTx/>
              <a:uFillTx/>
              <a:latin typeface="Product Sans Thin" panose="020B0203030502040203" pitchFamily="34" charset="0"/>
              <a:ea typeface="+mj-ea"/>
              <a:cs typeface="+mj-cs"/>
            </a:endParaRPr>
          </a:p>
        </p:txBody>
      </p:sp>
    </p:spTree>
    <p:extLst>
      <p:ext uri="{BB962C8B-B14F-4D97-AF65-F5344CB8AC3E}">
        <p14:creationId xmlns:p14="http://schemas.microsoft.com/office/powerpoint/2010/main" val="562106913"/>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 id="2147483947" r:id="rId18"/>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889111142"/>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1605790790"/>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 id="214748404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US"/>
              <a:t>05-24-2021</a:t>
            </a:r>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797008953"/>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3385240149"/>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 id="2147484074" r:id="rId13"/>
    <p:sldLayoutId id="2147484075"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AC8AC-A0B7-23A0-898E-193270BDE7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F9B172-0FE0-8245-4523-B7BA9FF918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EDB6AD-955F-A0B6-B481-4763031061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C89B1-3607-4370-B506-136B19E5F4FB}" type="datetimeFigureOut">
              <a:rPr lang="en-US" smtClean="0"/>
              <a:t>12/4/2023</a:t>
            </a:fld>
            <a:endParaRPr lang="en-US"/>
          </a:p>
        </p:txBody>
      </p:sp>
      <p:sp>
        <p:nvSpPr>
          <p:cNvPr id="5" name="Footer Placeholder 4">
            <a:extLst>
              <a:ext uri="{FF2B5EF4-FFF2-40B4-BE49-F238E27FC236}">
                <a16:creationId xmlns:a16="http://schemas.microsoft.com/office/drawing/2014/main" id="{3BEFB184-2323-F6BC-5B84-1188926825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F3E43B9-728C-1524-F871-C48C5BECB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5816B-DF80-4ADC-ABB0-7F2AE1ECDFE4}" type="slidenum">
              <a:rPr lang="en-US" smtClean="0"/>
              <a:t>‹#›</a:t>
            </a:fld>
            <a:endParaRPr lang="en-US"/>
          </a:p>
        </p:txBody>
      </p:sp>
    </p:spTree>
    <p:extLst>
      <p:ext uri="{BB962C8B-B14F-4D97-AF65-F5344CB8AC3E}">
        <p14:creationId xmlns:p14="http://schemas.microsoft.com/office/powerpoint/2010/main" val="635167065"/>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fld id="{890F6850-FD94-4098-B99F-1F81050D3122}" type="datetime1">
              <a:rPr lang="en-US" smtClean="0"/>
              <a:t>12/4/2023</a:t>
            </a:fld>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96775792"/>
      </p:ext>
    </p:extLst>
  </p:cSld>
  <p:clrMap bg1="lt1" tx1="dk1" bg2="lt2" tx2="dk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 id="2147484121" r:id="rId12"/>
    <p:sldLayoutId id="2147484122" r:id="rId13"/>
    <p:sldLayoutId id="2147484123" r:id="rId14"/>
    <p:sldLayoutId id="2147484124" r:id="rId15"/>
    <p:sldLayoutId id="2147484125" r:id="rId16"/>
    <p:sldLayoutId id="2147484126" r:id="rId17"/>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28.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3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66.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66.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66.xml"/><Relationship Id="rId4" Type="http://schemas.openxmlformats.org/officeDocument/2006/relationships/image" Target="../media/image35.svg"/></Relationships>
</file>

<file path=ppt/slides/_rels/slide2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557EA7-907D-4000-B7CA-7D3B1AE0409C}"/>
              </a:ext>
            </a:extLst>
          </p:cNvPr>
          <p:cNvSpPr>
            <a:spLocks noGrp="1"/>
          </p:cNvSpPr>
          <p:nvPr>
            <p:ph type="body" sz="quarter" idx="14"/>
          </p:nvPr>
        </p:nvSpPr>
        <p:spPr>
          <a:xfrm>
            <a:off x="765175" y="4844312"/>
            <a:ext cx="9907588" cy="1179868"/>
          </a:xfrm>
        </p:spPr>
        <p:txBody>
          <a:bodyPr>
            <a:normAutofit/>
          </a:bodyPr>
          <a:lstStyle/>
          <a:p>
            <a:r>
              <a:rPr lang="en-US" sz="2400" dirty="0">
                <a:latin typeface="+mj-lt"/>
                <a:cs typeface="Arial" panose="020B0604020202020204" pitchFamily="34" charset="0"/>
              </a:rPr>
              <a:t>Laurie Endsley, Task Force Chair and IESBA Vice-chair</a:t>
            </a:r>
          </a:p>
          <a:p>
            <a:r>
              <a:rPr lang="en-US" sz="2400" dirty="0">
                <a:latin typeface="+mj-lt"/>
                <a:cs typeface="Arial" panose="020B0604020202020204" pitchFamily="34" charset="0"/>
              </a:rPr>
              <a:t>Kam Leung, IESBA Principal</a:t>
            </a:r>
          </a:p>
        </p:txBody>
      </p:sp>
      <p:sp>
        <p:nvSpPr>
          <p:cNvPr id="3" name="Text Placeholder 2">
            <a:extLst>
              <a:ext uri="{FF2B5EF4-FFF2-40B4-BE49-F238E27FC236}">
                <a16:creationId xmlns:a16="http://schemas.microsoft.com/office/drawing/2014/main" id="{7A6BC7E8-7EBA-4931-A8E0-DB6973025F9D}"/>
              </a:ext>
            </a:extLst>
          </p:cNvPr>
          <p:cNvSpPr>
            <a:spLocks noGrp="1"/>
          </p:cNvSpPr>
          <p:nvPr>
            <p:ph type="body" sz="quarter" idx="11"/>
          </p:nvPr>
        </p:nvSpPr>
        <p:spPr/>
        <p:txBody>
          <a:bodyPr/>
          <a:lstStyle/>
          <a:p>
            <a:r>
              <a:rPr lang="en-US" dirty="0">
                <a:latin typeface="+mj-lt"/>
                <a:cs typeface="Arial" panose="020B0604020202020204" pitchFamily="34" charset="0"/>
              </a:rPr>
              <a:t>December 5, 2023 IESBA Meeting </a:t>
            </a:r>
          </a:p>
        </p:txBody>
      </p:sp>
      <p:sp>
        <p:nvSpPr>
          <p:cNvPr id="4" name="Text Placeholder 3">
            <a:extLst>
              <a:ext uri="{FF2B5EF4-FFF2-40B4-BE49-F238E27FC236}">
                <a16:creationId xmlns:a16="http://schemas.microsoft.com/office/drawing/2014/main" id="{B782FC71-7D53-421E-A76D-72D8965A9F9F}"/>
              </a:ext>
            </a:extLst>
          </p:cNvPr>
          <p:cNvSpPr>
            <a:spLocks noGrp="1"/>
          </p:cNvSpPr>
          <p:nvPr>
            <p:ph type="body" sz="quarter" idx="12"/>
          </p:nvPr>
        </p:nvSpPr>
        <p:spPr>
          <a:xfrm>
            <a:off x="765175" y="894824"/>
            <a:ext cx="9598025" cy="2417876"/>
          </a:xfrm>
        </p:spPr>
        <p:txBody>
          <a:bodyPr>
            <a:normAutofit/>
          </a:bodyPr>
          <a:lstStyle/>
          <a:p>
            <a:r>
              <a:rPr lang="en-US" sz="4800" dirty="0">
                <a:latin typeface="+mj-lt"/>
                <a:cs typeface="Arial" panose="020B0604020202020204" pitchFamily="34" charset="0"/>
              </a:rPr>
              <a:t>Use of Experts</a:t>
            </a:r>
          </a:p>
        </p:txBody>
      </p:sp>
    </p:spTree>
    <p:extLst>
      <p:ext uri="{BB962C8B-B14F-4D97-AF65-F5344CB8AC3E}">
        <p14:creationId xmlns:p14="http://schemas.microsoft.com/office/powerpoint/2010/main" val="1029442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214563" y="1867759"/>
            <a:ext cx="7534098" cy="4853716"/>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Expectations for an external expert </a:t>
            </a:r>
            <a:r>
              <a:rPr lang="en-US" sz="2000" dirty="0" err="1">
                <a:solidFill>
                  <a:srgbClr val="0070C0"/>
                </a:solidFill>
                <a:latin typeface="+mj-lt"/>
              </a:rPr>
              <a:t>w.r.t.</a:t>
            </a:r>
            <a:r>
              <a:rPr lang="en-US" sz="2000" dirty="0">
                <a:solidFill>
                  <a:srgbClr val="0070C0"/>
                </a:solidFill>
                <a:latin typeface="+mj-lt"/>
              </a:rPr>
              <a:t> it’s organization</a:t>
            </a:r>
          </a:p>
          <a:p>
            <a:pPr marL="804545" lvl="1" indent="-347345" algn="just">
              <a:lnSpc>
                <a:spcPct val="110000"/>
              </a:lnSpc>
              <a:spcBef>
                <a:spcPts val="600"/>
              </a:spcBef>
              <a:spcAft>
                <a:spcPts val="600"/>
              </a:spcAft>
            </a:pPr>
            <a:r>
              <a:rPr lang="en-US" sz="1600" dirty="0">
                <a:solidFill>
                  <a:srgbClr val="0070C0"/>
                </a:solidFill>
                <a:latin typeface="+mj-lt"/>
              </a:rPr>
              <a:t>Not anticipating that an external expert must set up, or have in place, a system of quality management similar to that expected for a firm or practitioner. Not be enforceable or practical </a:t>
            </a:r>
          </a:p>
          <a:p>
            <a:pPr marL="804545" lvl="1" indent="-347345" algn="just">
              <a:lnSpc>
                <a:spcPct val="110000"/>
              </a:lnSpc>
              <a:spcBef>
                <a:spcPts val="600"/>
              </a:spcBef>
              <a:spcAft>
                <a:spcPts val="600"/>
              </a:spcAft>
            </a:pPr>
            <a:r>
              <a:rPr lang="en-US" sz="1600" dirty="0">
                <a:solidFill>
                  <a:srgbClr val="0070C0"/>
                </a:solidFill>
                <a:latin typeface="+mj-lt"/>
              </a:rPr>
              <a:t>Instead, with due notice when agreeing the terms of engagement, the expert is afforded the opportunity to take the appropriate steps, in good faith, to gather the necessary information to disclose to the PA</a:t>
            </a:r>
          </a:p>
          <a:p>
            <a:pPr marL="804545" lvl="1" indent="-347345" algn="just">
              <a:lnSpc>
                <a:spcPct val="110000"/>
              </a:lnSpc>
              <a:spcBef>
                <a:spcPts val="600"/>
              </a:spcBef>
              <a:spcAft>
                <a:spcPts val="600"/>
              </a:spcAft>
            </a:pPr>
            <a:r>
              <a:rPr lang="en-US" sz="1600" dirty="0">
                <a:solidFill>
                  <a:srgbClr val="0070C0"/>
                </a:solidFill>
                <a:latin typeface="+mj-lt"/>
              </a:rPr>
              <a:t>PA needs to exercise professional judgment when taking into account such interests and relationships at the organizational level in evaluating whether the external expert is objective</a:t>
            </a:r>
            <a:endParaRPr lang="en-US" sz="20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External Expert’s Organization </a:t>
            </a:r>
            <a:r>
              <a:rPr kumimoji="0" lang="en-US" sz="800" b="0" i="0" u="none" strike="noStrike" kern="1200" cap="none" spc="0" normalizeH="0" baseline="0" noProof="0" dirty="0">
                <a:ln>
                  <a:noFill/>
                </a:ln>
                <a:solidFill>
                  <a:schemeClr val="bg1"/>
                </a:solidFill>
                <a:effectLst/>
                <a:uLnTx/>
                <a:uFillTx/>
                <a:latin typeface="Arial" panose="020B0604020202020204"/>
                <a:ea typeface="+mn-ea"/>
                <a:cs typeface="+mn-cs"/>
              </a:rPr>
              <a:t>(2)</a:t>
            </a:r>
          </a:p>
        </p:txBody>
      </p:sp>
    </p:spTree>
    <p:extLst>
      <p:ext uri="{BB962C8B-B14F-4D97-AF65-F5344CB8AC3E}">
        <p14:creationId xmlns:p14="http://schemas.microsoft.com/office/powerpoint/2010/main" val="2680058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p:txBody>
          <a:bodyPr anchor="ctr">
            <a:normAutofit fontScale="90000"/>
          </a:bodyPr>
          <a:lstStyle/>
          <a:p>
            <a:pPr algn="ctr"/>
            <a:r>
              <a:rPr lang="en-US" sz="3600" dirty="0">
                <a:latin typeface="+mj-lt"/>
              </a:rPr>
              <a:t>Appendix –</a:t>
            </a:r>
            <a:br>
              <a:rPr lang="en-US" sz="3600" dirty="0">
                <a:latin typeface="+mj-lt"/>
              </a:rPr>
            </a:br>
            <a:r>
              <a:rPr lang="en-US" sz="3600" dirty="0">
                <a:latin typeface="+mj-lt"/>
              </a:rPr>
              <a:t>Extract from Information Session Slides</a:t>
            </a:r>
          </a:p>
        </p:txBody>
      </p:sp>
    </p:spTree>
    <p:extLst>
      <p:ext uri="{BB962C8B-B14F-4D97-AF65-F5344CB8AC3E}">
        <p14:creationId xmlns:p14="http://schemas.microsoft.com/office/powerpoint/2010/main" val="1803175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8D41CF8-5232-42BC-8D05-AFEDE2153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56"/>
            <a:ext cx="12192000" cy="686925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a:xfrm>
            <a:off x="838200" y="365125"/>
            <a:ext cx="10515600" cy="1325563"/>
          </a:xfrm>
        </p:spPr>
        <p:txBody>
          <a:bodyPr vert="horz" lIns="91440" tIns="45720" rIns="91440" bIns="45720" rtlCol="0" anchor="ctr">
            <a:normAutofit/>
          </a:bodyPr>
          <a:lstStyle/>
          <a:p>
            <a:pPr algn="ctr" hangingPunct="1">
              <a:lnSpc>
                <a:spcPct val="90000"/>
              </a:lnSpc>
            </a:pPr>
            <a:r>
              <a:rPr lang="en-US" sz="4400" kern="1200" dirty="0">
                <a:solidFill>
                  <a:schemeClr val="tx1"/>
                </a:solidFill>
                <a:latin typeface="+mj-lt"/>
                <a:ea typeface="+mj-ea"/>
                <a:cs typeface="+mj-cs"/>
              </a:rPr>
              <a:t>Recap – </a:t>
            </a:r>
            <a:br>
              <a:rPr lang="en-US" sz="4400" kern="1200" dirty="0">
                <a:solidFill>
                  <a:schemeClr val="tx1"/>
                </a:solidFill>
                <a:latin typeface="+mj-lt"/>
                <a:ea typeface="+mj-ea"/>
                <a:cs typeface="+mj-cs"/>
              </a:rPr>
            </a:br>
            <a:r>
              <a:rPr lang="en-US" sz="4400" kern="1200" dirty="0">
                <a:solidFill>
                  <a:schemeClr val="tx1"/>
                </a:solidFill>
                <a:latin typeface="+mj-lt"/>
                <a:ea typeface="+mj-ea"/>
                <a:cs typeface="+mj-cs"/>
              </a:rPr>
              <a:t>Issues Addressed by ET-GA Project</a:t>
            </a:r>
          </a:p>
        </p:txBody>
      </p:sp>
      <p:sp>
        <p:nvSpPr>
          <p:cNvPr id="12" name="Rounded Rectangle 5">
            <a:extLst>
              <a:ext uri="{FF2B5EF4-FFF2-40B4-BE49-F238E27FC236}">
                <a16:creationId xmlns:a16="http://schemas.microsoft.com/office/drawing/2014/main" id="{49237091-E62C-4878-AA4C-0B9995ADB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28801"/>
            <a:ext cx="10515600" cy="436245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Meeting">
            <a:extLst>
              <a:ext uri="{FF2B5EF4-FFF2-40B4-BE49-F238E27FC236}">
                <a16:creationId xmlns:a16="http://schemas.microsoft.com/office/drawing/2014/main" id="{2B9B092D-69AA-F8E7-5627-974873AFF4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5196" y="2149222"/>
            <a:ext cx="3721608" cy="3721608"/>
          </a:xfrm>
          <a:prstGeom prst="rect">
            <a:avLst/>
          </a:prstGeom>
          <a:effectLst/>
        </p:spPr>
      </p:pic>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smtClean="0">
                <a:ln>
                  <a:noFill/>
                </a:ln>
                <a:solidFill>
                  <a:schemeClr val="tx1">
                    <a:tint val="75000"/>
                  </a:schemeClr>
                </a:solidFill>
                <a:effectLst/>
                <a:uLnTx/>
                <a:uFillTx/>
                <a:latin typeface="+mn-lt"/>
              </a:rPr>
              <a:pPr marR="0" lvl="0" indent="0" fontAlgn="auto">
                <a:spcBef>
                  <a:spcPts val="0"/>
                </a:spcBef>
                <a:spcAft>
                  <a:spcPts val="600"/>
                </a:spcAft>
                <a:buClrTx/>
                <a:buSzTx/>
                <a:buFontTx/>
                <a:buNone/>
                <a:tabLst/>
                <a:defRPr/>
              </a:pPr>
              <a:t>12</a:t>
            </a:fld>
            <a:endParaRPr kumimoji="0" lang="en-US" b="0" i="0" u="none" strike="noStrike" cap="none" spc="0" normalizeH="0" baseline="0" noProof="0">
              <a:ln>
                <a:noFill/>
              </a:ln>
              <a:solidFill>
                <a:schemeClr val="tx1">
                  <a:tint val="75000"/>
                </a:schemeClr>
              </a:solidFill>
              <a:effectLst/>
              <a:uLnTx/>
              <a:uFillTx/>
              <a:latin typeface="+mn-lt"/>
            </a:endParaRPr>
          </a:p>
        </p:txBody>
      </p:sp>
    </p:spTree>
    <p:extLst>
      <p:ext uri="{BB962C8B-B14F-4D97-AF65-F5344CB8AC3E}">
        <p14:creationId xmlns:p14="http://schemas.microsoft.com/office/powerpoint/2010/main" val="2907887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E404FD0-97C3-30A8-2D98-D3828C949073}"/>
              </a:ext>
            </a:extLst>
          </p:cNvPr>
          <p:cNvGraphicFramePr>
            <a:graphicFrameLocks noGrp="1"/>
          </p:cNvGraphicFramePr>
          <p:nvPr>
            <p:extLst>
              <p:ext uri="{D42A27DB-BD31-4B8C-83A1-F6EECF244321}">
                <p14:modId xmlns:p14="http://schemas.microsoft.com/office/powerpoint/2010/main" val="1731698705"/>
              </p:ext>
            </p:extLst>
          </p:nvPr>
        </p:nvGraphicFramePr>
        <p:xfrm>
          <a:off x="573156" y="1304924"/>
          <a:ext cx="11095383" cy="5553075"/>
        </p:xfrm>
        <a:graphic>
          <a:graphicData uri="http://schemas.openxmlformats.org/drawingml/2006/table">
            <a:tbl>
              <a:tblPr>
                <a:tableStyleId>{5C22544A-7EE6-4342-B048-85BDC9FD1C3A}</a:tableStyleId>
              </a:tblPr>
              <a:tblGrid>
                <a:gridCol w="11095383">
                  <a:extLst>
                    <a:ext uri="{9D8B030D-6E8A-4147-A177-3AD203B41FA5}">
                      <a16:colId xmlns:a16="http://schemas.microsoft.com/office/drawing/2014/main" val="2542609138"/>
                    </a:ext>
                  </a:extLst>
                </a:gridCol>
              </a:tblGrid>
              <a:tr h="5553075">
                <a:tc>
                  <a:txBody>
                    <a:bodyPr/>
                    <a:lstStyle/>
                    <a:p>
                      <a:pPr marL="804545" marR="0" indent="-804545" algn="just" fontAlgn="ctr">
                        <a:lnSpc>
                          <a:spcPct val="115000"/>
                        </a:lnSpc>
                        <a:spcBef>
                          <a:spcPts val="600"/>
                        </a:spcBef>
                        <a:spcAft>
                          <a:spcPts val="60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400.11	An audit engagement </a:t>
                      </a:r>
                      <a:r>
                        <a:rPr lang="en-US" sz="19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might involve experts within, or engaged by, the firm</a:t>
                      </a: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 network firm, or a component auditor firm outside a group auditor firm’s network, who assist in the engagement. Depending on the role of the individuals, they might be engagement team or audit team members. For example:</a:t>
                      </a:r>
                      <a:endParaRPr lang="en-US" sz="1900" dirty="0">
                        <a:effectLst/>
                        <a:latin typeface="Arial" panose="020B0604020202020204" pitchFamily="34" charset="0"/>
                        <a:ea typeface="Calibri" panose="020F0502020204030204" pitchFamily="34" charset="0"/>
                        <a:cs typeface="Times New Roman" panose="02020603050405020304" pitchFamily="18" charset="0"/>
                      </a:endParaRPr>
                    </a:p>
                    <a:p>
                      <a:pPr marL="1143000" marR="0" lvl="0" indent="-342900" algn="l" fontAlgn="ctr">
                        <a:lnSpc>
                          <a:spcPct val="115000"/>
                        </a:lnSpc>
                        <a:spcBef>
                          <a:spcPts val="0"/>
                        </a:spcBef>
                        <a:spcAft>
                          <a:spcPts val="800"/>
                        </a:spcAft>
                        <a:buFont typeface="Symbol" panose="05050102010706020507" pitchFamily="18" charset="2"/>
                        <a:buChar char=""/>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Individuals with expertise in a specialized area of accounting or auditing who perform audit procedures are engagement team members. These include, for example, individuals with expertise in accounting for income taxes or in analyzing complex information produced by automated tools and techniques for the purpose of identifying unusual or unexpected relationships.</a:t>
                      </a:r>
                      <a:endParaRPr lang="en-US" sz="1900" dirty="0">
                        <a:effectLst/>
                        <a:latin typeface="Arial" panose="020B0604020202020204" pitchFamily="34" charset="0"/>
                        <a:ea typeface="Calibri" panose="020F0502020204030204" pitchFamily="34" charset="0"/>
                        <a:cs typeface="Times New Roman" panose="02020603050405020304" pitchFamily="18" charset="0"/>
                      </a:endParaRPr>
                    </a:p>
                    <a:p>
                      <a:pPr marL="1143000" marR="0" lvl="0" indent="-342900" algn="l" fontAlgn="ctr">
                        <a:lnSpc>
                          <a:spcPct val="115000"/>
                        </a:lnSpc>
                        <a:spcBef>
                          <a:spcPts val="0"/>
                        </a:spcBef>
                        <a:spcAft>
                          <a:spcPts val="800"/>
                        </a:spcAft>
                        <a:buFont typeface="Symbol" panose="05050102010706020507" pitchFamily="18" charset="2"/>
                        <a:buChar char=""/>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Individuals within, or engaged by, the firm who have direct influence over the outcome of the audit engagement through consultation regarding technical or industry-specific issues, transactions or events for the engagement are audit team members but not engagement team members.</a:t>
                      </a:r>
                      <a:endParaRPr lang="en-US" sz="1900" dirty="0">
                        <a:effectLst/>
                        <a:latin typeface="Arial" panose="020B0604020202020204" pitchFamily="34" charset="0"/>
                        <a:ea typeface="Calibri" panose="020F0502020204030204" pitchFamily="34" charset="0"/>
                        <a:cs typeface="Times New Roman" panose="02020603050405020304" pitchFamily="18" charset="0"/>
                      </a:endParaRPr>
                    </a:p>
                    <a:p>
                      <a:pPr marL="804545" marR="0" algn="just" fontAlgn="ctr">
                        <a:lnSpc>
                          <a:spcPct val="115000"/>
                        </a:lnSpc>
                        <a:spcBef>
                          <a:spcPts val="600"/>
                        </a:spcBef>
                        <a:spcAft>
                          <a:spcPts val="600"/>
                        </a:spcAft>
                      </a:pPr>
                      <a:r>
                        <a:rPr lang="en-US" sz="1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However, individuals who are </a:t>
                      </a:r>
                      <a:r>
                        <a:rPr lang="en-US" sz="19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external experts are neither engagement team nor audit team members.</a:t>
                      </a:r>
                      <a:endParaRPr lang="en-US" sz="1900" b="1" dirty="0">
                        <a:effectLst/>
                        <a:latin typeface="Arial" panose="020B0604020202020204" pitchFamily="34" charset="0"/>
                        <a:ea typeface="Calibri" panose="020F0502020204030204" pitchFamily="34" charset="0"/>
                        <a:cs typeface="Times New Roman" panose="02020603050405020304" pitchFamily="18" charset="0"/>
                      </a:endParaRPr>
                    </a:p>
                  </a:txBody>
                  <a:tcPr marL="50800" marR="50800" marT="38100" marB="44450"/>
                </a:tc>
                <a:extLst>
                  <a:ext uri="{0D108BD9-81ED-4DB2-BD59-A6C34878D82A}">
                    <a16:rowId xmlns:a16="http://schemas.microsoft.com/office/drawing/2014/main" val="3484391871"/>
                  </a:ext>
                </a:extLst>
              </a:tr>
            </a:tbl>
          </a:graphicData>
        </a:graphic>
      </p:graphicFrame>
      <p:sp>
        <p:nvSpPr>
          <p:cNvPr id="4" name="Slide Number Placeholder 3">
            <a:extLst>
              <a:ext uri="{FF2B5EF4-FFF2-40B4-BE49-F238E27FC236}">
                <a16:creationId xmlns:a16="http://schemas.microsoft.com/office/drawing/2014/main" id="{8472A216-19EC-D6D1-8C23-F273AC32AA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Title 1">
            <a:extLst>
              <a:ext uri="{FF2B5EF4-FFF2-40B4-BE49-F238E27FC236}">
                <a16:creationId xmlns:a16="http://schemas.microsoft.com/office/drawing/2014/main" id="{70AD9D72-59BA-78B5-6962-2B2195677AFD}"/>
              </a:ext>
            </a:extLst>
          </p:cNvPr>
          <p:cNvSpPr>
            <a:spLocks noGrp="1"/>
          </p:cNvSpPr>
          <p:nvPr>
            <p:ph type="title"/>
          </p:nvPr>
        </p:nvSpPr>
        <p:spPr>
          <a:xfrm>
            <a:off x="523461" y="0"/>
            <a:ext cx="10648121" cy="1068518"/>
          </a:xfrm>
        </p:spPr>
        <p:txBody>
          <a:bodyPr>
            <a:normAutofit/>
          </a:bodyPr>
          <a:lstStyle/>
          <a:p>
            <a:r>
              <a:rPr lang="en-US" sz="3200" dirty="0">
                <a:latin typeface="+mj-lt"/>
              </a:rPr>
              <a:t>ET-GA Revisions – Guidance for Audit Engagements</a:t>
            </a:r>
          </a:p>
        </p:txBody>
      </p:sp>
      <p:sp>
        <p:nvSpPr>
          <p:cNvPr id="13" name="TextBox 12">
            <a:extLst>
              <a:ext uri="{FF2B5EF4-FFF2-40B4-BE49-F238E27FC236}">
                <a16:creationId xmlns:a16="http://schemas.microsoft.com/office/drawing/2014/main" id="{0E9E37B3-1A7C-B6D9-997E-9753E98850D1}"/>
              </a:ext>
            </a:extLst>
          </p:cNvPr>
          <p:cNvSpPr txBox="1"/>
          <p:nvPr/>
        </p:nvSpPr>
        <p:spPr>
          <a:xfrm>
            <a:off x="705679" y="4820478"/>
            <a:ext cx="10962860" cy="1739348"/>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B5494"/>
              </a:solidFill>
              <a:effectLst/>
              <a:uLnTx/>
              <a:uFillTx/>
              <a:latin typeface="Times New Roman" panose="02020603050405020304"/>
              <a:ea typeface="+mn-ea"/>
              <a:cs typeface="+mn-cs"/>
            </a:endParaRPr>
          </a:p>
        </p:txBody>
      </p:sp>
      <p:sp>
        <p:nvSpPr>
          <p:cNvPr id="3" name="Oval 2">
            <a:extLst>
              <a:ext uri="{FF2B5EF4-FFF2-40B4-BE49-F238E27FC236}">
                <a16:creationId xmlns:a16="http://schemas.microsoft.com/office/drawing/2014/main" id="{145FC8D3-1986-B548-930C-B5072F517F7D}"/>
              </a:ext>
            </a:extLst>
          </p:cNvPr>
          <p:cNvSpPr/>
          <p:nvPr/>
        </p:nvSpPr>
        <p:spPr>
          <a:xfrm>
            <a:off x="5017274" y="2037522"/>
            <a:ext cx="499606" cy="400216"/>
          </a:xfrm>
          <a:prstGeom prst="ellipse">
            <a:avLst/>
          </a:prstGeom>
          <a:no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950941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D537E406-F382-4DE9-A86E-0302582FC3D1}"/>
              </a:ext>
            </a:extLst>
          </p:cNvPr>
          <p:cNvPicPr>
            <a:picLocks noChangeAspect="1"/>
          </p:cNvPicPr>
          <p:nvPr/>
        </p:nvPicPr>
        <p:blipFill>
          <a:blip r:embed="rId3"/>
          <a:stretch>
            <a:fillRect/>
          </a:stretch>
        </p:blipFill>
        <p:spPr>
          <a:xfrm>
            <a:off x="848966" y="396776"/>
            <a:ext cx="10417868" cy="6432242"/>
          </a:xfrm>
          <a:prstGeom prst="rect">
            <a:avLst/>
          </a:prstGeom>
        </p:spPr>
      </p:pic>
      <p:sp>
        <p:nvSpPr>
          <p:cNvPr id="7" name="TextBox 6">
            <a:extLst>
              <a:ext uri="{FF2B5EF4-FFF2-40B4-BE49-F238E27FC236}">
                <a16:creationId xmlns:a16="http://schemas.microsoft.com/office/drawing/2014/main" id="{7D8468B0-BB69-67D8-92A6-A794E60AE4E7}"/>
              </a:ext>
            </a:extLst>
          </p:cNvPr>
          <p:cNvSpPr txBox="1"/>
          <p:nvPr/>
        </p:nvSpPr>
        <p:spPr>
          <a:xfrm>
            <a:off x="23168" y="2757886"/>
            <a:ext cx="1029530" cy="1848150"/>
          </a:xfrm>
          <a:prstGeom prst="rect">
            <a:avLst/>
          </a:prstGeom>
        </p:spPr>
        <p:txBody>
          <a:bodyPr vert="horz" wrap="square" lIns="91440" tIns="45720" rIns="91440" bIns="45720" rtlCol="0" anchor="ctr">
            <a:normAutofit/>
          </a:bodyPr>
          <a:lstStyle/>
          <a:p>
            <a:pPr marL="0" marR="0" lvl="0" indent="0" algn="l" defTabSz="914400" rtl="0" eaLnBrk="1" fontAlgn="auto" latinLnBrk="0" hangingPunct="1">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Experts within or engaged by the firm who  </a:t>
            </a:r>
            <a:r>
              <a:rPr kumimoji="0" lang="en-US" sz="1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perform procedures </a:t>
            </a:r>
            <a:r>
              <a:rPr kumimoji="0" lang="en-US" sz="12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on the engagement</a:t>
            </a:r>
          </a:p>
        </p:txBody>
      </p:sp>
      <p:cxnSp>
        <p:nvCxnSpPr>
          <p:cNvPr id="10" name="Straight Arrow Connector 9">
            <a:extLst>
              <a:ext uri="{FF2B5EF4-FFF2-40B4-BE49-F238E27FC236}">
                <a16:creationId xmlns:a16="http://schemas.microsoft.com/office/drawing/2014/main" id="{826663C3-EFF3-7E82-E97E-483876162B9B}"/>
              </a:ext>
            </a:extLst>
          </p:cNvPr>
          <p:cNvCxnSpPr>
            <a:cxnSpLocks/>
          </p:cNvCxnSpPr>
          <p:nvPr/>
        </p:nvCxnSpPr>
        <p:spPr>
          <a:xfrm flipV="1">
            <a:off x="327991" y="2428067"/>
            <a:ext cx="895325" cy="513916"/>
          </a:xfrm>
          <a:prstGeom prst="straightConnector1">
            <a:avLst/>
          </a:prstGeom>
          <a:ln w="12700">
            <a:solidFill>
              <a:srgbClr val="C00000"/>
            </a:solidFill>
            <a:tailEnd type="triangle"/>
          </a:ln>
        </p:spPr>
        <p:style>
          <a:lnRef idx="1">
            <a:schemeClr val="accent5"/>
          </a:lnRef>
          <a:fillRef idx="0">
            <a:schemeClr val="accent5"/>
          </a:fillRef>
          <a:effectRef idx="0">
            <a:schemeClr val="accent5"/>
          </a:effectRef>
          <a:fontRef idx="minor">
            <a:schemeClr val="tx1"/>
          </a:fontRef>
        </p:style>
      </p:cxnSp>
      <p:sp>
        <p:nvSpPr>
          <p:cNvPr id="11" name="TextBox 10">
            <a:extLst>
              <a:ext uri="{FF2B5EF4-FFF2-40B4-BE49-F238E27FC236}">
                <a16:creationId xmlns:a16="http://schemas.microsoft.com/office/drawing/2014/main" id="{5C33D46B-929E-4E63-4E06-8651C2C7C303}"/>
              </a:ext>
            </a:extLst>
          </p:cNvPr>
          <p:cNvSpPr txBox="1"/>
          <p:nvPr/>
        </p:nvSpPr>
        <p:spPr>
          <a:xfrm>
            <a:off x="11135155" y="4661739"/>
            <a:ext cx="1056845" cy="1614056"/>
          </a:xfrm>
          <a:prstGeom prst="rect">
            <a:avLst/>
          </a:prstGeom>
        </p:spPr>
        <p:txBody>
          <a:bodyPr vert="horz" wrap="square" lIns="91440" tIns="45720" rIns="91440" bIns="45720" rtlCol="0" anchor="ctr">
            <a:noAutofit/>
          </a:bodyPr>
          <a:lstStyle/>
          <a:p>
            <a:pPr marL="0" marR="0" lvl="0" indent="0" algn="r" defTabSz="914400" rtl="0" eaLnBrk="1" fontAlgn="auto" latinLnBrk="0" hangingPunct="1">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Experts within or engaged by the firm who can </a:t>
            </a:r>
            <a:r>
              <a:rPr kumimoji="0" lang="en-US" sz="12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directly influence the outcome </a:t>
            </a:r>
            <a:r>
              <a:rPr kumimoji="0" lang="en-US" sz="1200" b="0"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of the audit (assurance) engagement</a:t>
            </a:r>
          </a:p>
        </p:txBody>
      </p:sp>
      <p:cxnSp>
        <p:nvCxnSpPr>
          <p:cNvPr id="13" name="Straight Arrow Connector 12">
            <a:extLst>
              <a:ext uri="{FF2B5EF4-FFF2-40B4-BE49-F238E27FC236}">
                <a16:creationId xmlns:a16="http://schemas.microsoft.com/office/drawing/2014/main" id="{6BF0831C-5275-ECC8-63BC-9DD11331C145}"/>
              </a:ext>
            </a:extLst>
          </p:cNvPr>
          <p:cNvCxnSpPr>
            <a:cxnSpLocks/>
          </p:cNvCxnSpPr>
          <p:nvPr/>
        </p:nvCxnSpPr>
        <p:spPr>
          <a:xfrm flipH="1" flipV="1">
            <a:off x="8716617" y="4134678"/>
            <a:ext cx="2626417" cy="1334089"/>
          </a:xfrm>
          <a:prstGeom prst="straightConnector1">
            <a:avLst/>
          </a:prstGeom>
          <a:ln w="12700">
            <a:solidFill>
              <a:srgbClr val="C00000"/>
            </a:solidFill>
            <a:tailEnd type="triangle"/>
          </a:ln>
        </p:spPr>
        <p:style>
          <a:lnRef idx="1">
            <a:schemeClr val="accent5"/>
          </a:lnRef>
          <a:fillRef idx="0">
            <a:schemeClr val="accent5"/>
          </a:fillRef>
          <a:effectRef idx="0">
            <a:schemeClr val="accent5"/>
          </a:effectRef>
          <a:fontRef idx="minor">
            <a:schemeClr val="tx1"/>
          </a:fontRef>
        </p:style>
      </p:cxnSp>
      <p:sp>
        <p:nvSpPr>
          <p:cNvPr id="18" name="TextBox 17">
            <a:extLst>
              <a:ext uri="{FF2B5EF4-FFF2-40B4-BE49-F238E27FC236}">
                <a16:creationId xmlns:a16="http://schemas.microsoft.com/office/drawing/2014/main" id="{976FC398-E92B-92D1-BA91-2091A5088E25}"/>
              </a:ext>
            </a:extLst>
          </p:cNvPr>
          <p:cNvSpPr txBox="1"/>
          <p:nvPr/>
        </p:nvSpPr>
        <p:spPr>
          <a:xfrm>
            <a:off x="1052699" y="28978"/>
            <a:ext cx="10082456" cy="428220"/>
          </a:xfrm>
          <a:prstGeom prst="rect">
            <a:avLst/>
          </a:prstGeom>
        </p:spPr>
        <p:txBody>
          <a:bodyPr vert="horz" wrap="square" lIns="91440" tIns="45720" rIns="91440" bIns="45720" rtlCol="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en-US"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INDEPENDENCE REQUIRED FOR ALL ENGAGEMENT TEAM AND AUDIT TEAM MEMBERS</a:t>
            </a:r>
          </a:p>
        </p:txBody>
      </p:sp>
      <p:sp>
        <p:nvSpPr>
          <p:cNvPr id="3" name="Rectangle: Rounded Corners 2">
            <a:extLst>
              <a:ext uri="{FF2B5EF4-FFF2-40B4-BE49-F238E27FC236}">
                <a16:creationId xmlns:a16="http://schemas.microsoft.com/office/drawing/2014/main" id="{A846B588-114F-AF23-A007-A9499F2C8E40}"/>
              </a:ext>
            </a:extLst>
          </p:cNvPr>
          <p:cNvSpPr/>
          <p:nvPr/>
        </p:nvSpPr>
        <p:spPr>
          <a:xfrm>
            <a:off x="1133061" y="5277677"/>
            <a:ext cx="3637722" cy="81500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264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A2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66AC61C-5337-185B-6B3B-A6B5E6E44A9D}"/>
              </a:ext>
            </a:extLst>
          </p:cNvPr>
          <p:cNvPicPr>
            <a:picLocks noChangeAspect="1"/>
          </p:cNvPicPr>
          <p:nvPr/>
        </p:nvPicPr>
        <p:blipFill>
          <a:blip r:embed="rId3"/>
          <a:stretch>
            <a:fillRect/>
          </a:stretch>
        </p:blipFill>
        <p:spPr>
          <a:xfrm>
            <a:off x="622549" y="1451711"/>
            <a:ext cx="3122143" cy="859164"/>
          </a:xfrm>
          <a:prstGeom prst="rect">
            <a:avLst/>
          </a:prstGeom>
        </p:spPr>
      </p:pic>
      <p:sp>
        <p:nvSpPr>
          <p:cNvPr id="24" name="Rectangle 23">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B8C68AA-926A-D8AA-702B-F491B8A05D53}"/>
              </a:ext>
            </a:extLst>
          </p:cNvPr>
          <p:cNvPicPr>
            <a:picLocks noChangeAspect="1"/>
          </p:cNvPicPr>
          <p:nvPr/>
        </p:nvPicPr>
        <p:blipFill>
          <a:blip r:embed="rId4"/>
          <a:stretch>
            <a:fillRect/>
          </a:stretch>
        </p:blipFill>
        <p:spPr>
          <a:xfrm>
            <a:off x="825461" y="3748194"/>
            <a:ext cx="2699119" cy="2471631"/>
          </a:xfrm>
          <a:prstGeom prst="rect">
            <a:avLst/>
          </a:prstGeom>
        </p:spPr>
      </p:pic>
      <p:sp>
        <p:nvSpPr>
          <p:cNvPr id="26" name="Rectangle 25">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524" y="487090"/>
            <a:ext cx="3588174"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757C51C-04A5-B0CF-D525-654A7C3DC4A3}"/>
              </a:ext>
            </a:extLst>
          </p:cNvPr>
          <p:cNvPicPr>
            <a:picLocks noChangeAspect="1"/>
          </p:cNvPicPr>
          <p:nvPr/>
        </p:nvPicPr>
        <p:blipFill>
          <a:blip r:embed="rId5"/>
          <a:stretch>
            <a:fillRect/>
          </a:stretch>
        </p:blipFill>
        <p:spPr>
          <a:xfrm>
            <a:off x="4414319" y="1693979"/>
            <a:ext cx="3252903" cy="3434460"/>
          </a:xfrm>
          <a:prstGeom prst="rect">
            <a:avLst/>
          </a:prstGeom>
        </p:spPr>
      </p:pic>
      <p:pic>
        <p:nvPicPr>
          <p:cNvPr id="15" name="Picture 14">
            <a:extLst>
              <a:ext uri="{FF2B5EF4-FFF2-40B4-BE49-F238E27FC236}">
                <a16:creationId xmlns:a16="http://schemas.microsoft.com/office/drawing/2014/main" id="{4FA63990-880E-0C4D-DBC7-DF404CE59D86}"/>
              </a:ext>
            </a:extLst>
          </p:cNvPr>
          <p:cNvPicPr>
            <a:picLocks noChangeAspect="1"/>
          </p:cNvPicPr>
          <p:nvPr/>
        </p:nvPicPr>
        <p:blipFill>
          <a:blip r:embed="rId6"/>
          <a:stretch>
            <a:fillRect/>
          </a:stretch>
        </p:blipFill>
        <p:spPr>
          <a:xfrm>
            <a:off x="8303159" y="1451711"/>
            <a:ext cx="3252903" cy="42383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749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8D41CF8-5232-42BC-8D05-AFEDE2153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56"/>
            <a:ext cx="12192000" cy="686925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ounded Rectangle 5">
            <a:extLst>
              <a:ext uri="{FF2B5EF4-FFF2-40B4-BE49-F238E27FC236}">
                <a16:creationId xmlns:a16="http://schemas.microsoft.com/office/drawing/2014/main" id="{49237091-E62C-4878-AA4C-0B9995ADB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28801"/>
            <a:ext cx="10515600" cy="436245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Artificial Intelligence outline">
            <a:extLst>
              <a:ext uri="{FF2B5EF4-FFF2-40B4-BE49-F238E27FC236}">
                <a16:creationId xmlns:a16="http://schemas.microsoft.com/office/drawing/2014/main" id="{1BBC1DE7-B28E-5B0F-8B95-8176C446B3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7288" y="2255838"/>
            <a:ext cx="3505200" cy="3505200"/>
          </a:xfrm>
          <a:prstGeom prst="rect">
            <a:avLst/>
          </a:prstGeom>
        </p:spPr>
      </p:pic>
      <p:pic>
        <p:nvPicPr>
          <p:cNvPr id="5" name="Video 4" descr="People Discussing">
            <a:extLst>
              <a:ext uri="{FF2B5EF4-FFF2-40B4-BE49-F238E27FC236}">
                <a16:creationId xmlns:a16="http://schemas.microsoft.com/office/drawing/2014/main" id="{68D1B618-C640-8132-0A19-AEA7CCEED00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284" r="-1" b="-1"/>
          <a:stretch/>
        </p:blipFill>
        <p:spPr>
          <a:xfrm>
            <a:off x="4730750" y="2255838"/>
            <a:ext cx="6300788" cy="3505200"/>
          </a:xfrm>
          <a:prstGeom prst="rect">
            <a:avLst/>
          </a:prstGeom>
        </p:spPr>
      </p:pic>
      <p:sp>
        <p:nvSpPr>
          <p:cNvPr id="3" name="Title 2">
            <a:extLst>
              <a:ext uri="{FF2B5EF4-FFF2-40B4-BE49-F238E27FC236}">
                <a16:creationId xmlns:a16="http://schemas.microsoft.com/office/drawing/2014/main" id="{777DAFEF-B76A-4F04-FC81-6BC0ECF153B1}"/>
              </a:ext>
            </a:extLst>
          </p:cNvPr>
          <p:cNvSpPr>
            <a:spLocks noGrp="1"/>
          </p:cNvSpPr>
          <p:nvPr>
            <p:ph type="title"/>
          </p:nvPr>
        </p:nvSpPr>
        <p:spPr>
          <a:xfrm>
            <a:off x="838200" y="365125"/>
            <a:ext cx="10515600" cy="1325563"/>
          </a:xfrm>
        </p:spPr>
        <p:txBody>
          <a:bodyPr vert="horz" lIns="91440" tIns="45720" rIns="91440" bIns="45720" rtlCol="0" anchor="ctr">
            <a:normAutofit/>
          </a:bodyPr>
          <a:lstStyle/>
          <a:p>
            <a:pPr hangingPunct="1">
              <a:lnSpc>
                <a:spcPct val="90000"/>
              </a:lnSpc>
            </a:pPr>
            <a:r>
              <a:rPr lang="en-US" sz="4400" kern="1200" dirty="0">
                <a:solidFill>
                  <a:schemeClr val="tx1"/>
                </a:solidFill>
                <a:latin typeface="+mj-lt"/>
                <a:ea typeface="+mj-ea"/>
                <a:cs typeface="+mj-cs"/>
              </a:rPr>
              <a:t>Identifying an Expert in an Audit and Other Assurance Engagement</a:t>
            </a:r>
          </a:p>
        </p:txBody>
      </p:sp>
      <p:sp>
        <p:nvSpPr>
          <p:cNvPr id="2" name="Slide Number Placeholder 1">
            <a:extLst>
              <a:ext uri="{FF2B5EF4-FFF2-40B4-BE49-F238E27FC236}">
                <a16:creationId xmlns:a16="http://schemas.microsoft.com/office/drawing/2014/main" id="{16E9EE61-0D78-590F-F673-30F451DDD820}"/>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68F81FF-A8B7-8E49-9D5B-3CAD5ADFEE36}" type="slidenum">
              <a:rPr lang="en-US">
                <a:solidFill>
                  <a:schemeClr val="tx1">
                    <a:tint val="75000"/>
                  </a:schemeClr>
                </a:solidFill>
                <a:latin typeface="+mn-lt"/>
              </a:rPr>
              <a:pPr>
                <a:spcAft>
                  <a:spcPts val="600"/>
                </a:spcAft>
                <a:defRPr/>
              </a:pPr>
              <a:t>16</a:t>
            </a:fld>
            <a:endParaRPr lang="en-US">
              <a:solidFill>
                <a:schemeClr val="tx1">
                  <a:tint val="75000"/>
                </a:schemeClr>
              </a:solidFill>
              <a:latin typeface="+mn-lt"/>
            </a:endParaRPr>
          </a:p>
        </p:txBody>
      </p:sp>
    </p:spTree>
    <p:extLst>
      <p:ext uri="{BB962C8B-B14F-4D97-AF65-F5344CB8AC3E}">
        <p14:creationId xmlns:p14="http://schemas.microsoft.com/office/powerpoint/2010/main" val="99891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17</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531939"/>
            <a:ext cx="5372100" cy="3505199"/>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spcBef>
                <a:spcPts val="600"/>
              </a:spcBef>
              <a:spcAft>
                <a:spcPts val="600"/>
              </a:spcAft>
              <a:buClrTx/>
              <a:buSzTx/>
              <a:buFontTx/>
              <a:buNone/>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What experts can directly influence the outcome of an engagement, and are therefore audit team members?</a:t>
            </a:r>
          </a:p>
        </p:txBody>
      </p:sp>
    </p:spTree>
    <p:extLst>
      <p:ext uri="{BB962C8B-B14F-4D97-AF65-F5344CB8AC3E}">
        <p14:creationId xmlns:p14="http://schemas.microsoft.com/office/powerpoint/2010/main" val="3275000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C96C8BAF-68F3-4B78-B238-35DF5D8656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4F4CD6D0-5A87-4BA2-A13A-0E40511C3CF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4774" y="699565"/>
            <a:ext cx="3553132" cy="5156200"/>
            <a:chOff x="7807230" y="2012810"/>
            <a:chExt cx="3251252" cy="3459865"/>
          </a:xfrm>
        </p:grpSpPr>
        <p:sp>
          <p:nvSpPr>
            <p:cNvPr id="46" name="Rectangle 45">
              <a:extLst>
                <a:ext uri="{FF2B5EF4-FFF2-40B4-BE49-F238E27FC236}">
                  <a16:creationId xmlns:a16="http://schemas.microsoft.com/office/drawing/2014/main" id="{5877EAC0-2063-444D-8EE9-72FED2E03B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C155BF8-661A-4F4A-B4EC-923105C692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0" name="Picture 19">
            <a:extLst>
              <a:ext uri="{FF2B5EF4-FFF2-40B4-BE49-F238E27FC236}">
                <a16:creationId xmlns:a16="http://schemas.microsoft.com/office/drawing/2014/main" id="{A43BF3B2-C090-0749-AD70-D9EF345443CA}"/>
              </a:ext>
            </a:extLst>
          </p:cNvPr>
          <p:cNvPicPr>
            <a:picLocks noChangeAspect="1"/>
          </p:cNvPicPr>
          <p:nvPr/>
        </p:nvPicPr>
        <p:blipFill>
          <a:blip r:embed="rId3"/>
          <a:stretch>
            <a:fillRect/>
          </a:stretch>
        </p:blipFill>
        <p:spPr>
          <a:xfrm>
            <a:off x="670122" y="1312135"/>
            <a:ext cx="3282436" cy="3931060"/>
          </a:xfrm>
          <a:prstGeom prst="rect">
            <a:avLst/>
          </a:prstGeom>
          <a:scene3d>
            <a:camera prst="perspectiveRelaxed">
              <a:rot lat="19800000" lon="1200000" rev="20820000"/>
            </a:camera>
            <a:lightRig rig="threePt" dir="t"/>
          </a:scene3d>
          <a:sp3d contourW="6350" prstMaterial="matte">
            <a:bevelT w="101600" h="101600"/>
            <a:contourClr>
              <a:srgbClr val="969696"/>
            </a:contourClr>
          </a:sp3d>
        </p:spPr>
      </p:pic>
      <p:grpSp>
        <p:nvGrpSpPr>
          <p:cNvPr id="49" name="Group 48">
            <a:extLst>
              <a:ext uri="{FF2B5EF4-FFF2-40B4-BE49-F238E27FC236}">
                <a16:creationId xmlns:a16="http://schemas.microsoft.com/office/drawing/2014/main" id="{E9537076-EF48-4F72-9164-FD8260D550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19434" y="699565"/>
            <a:ext cx="3553132" cy="5156200"/>
            <a:chOff x="7807230" y="2012810"/>
            <a:chExt cx="3251252" cy="3459865"/>
          </a:xfrm>
        </p:grpSpPr>
        <p:sp>
          <p:nvSpPr>
            <p:cNvPr id="50" name="Rectangle 49">
              <a:extLst>
                <a:ext uri="{FF2B5EF4-FFF2-40B4-BE49-F238E27FC236}">
                  <a16:creationId xmlns:a16="http://schemas.microsoft.com/office/drawing/2014/main" id="{689673CB-C48B-4D05-B6E4-B88CD5BAA0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96C31A20-B341-476E-8C04-A26C87E149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6" name="Picture 15">
            <a:extLst>
              <a:ext uri="{FF2B5EF4-FFF2-40B4-BE49-F238E27FC236}">
                <a16:creationId xmlns:a16="http://schemas.microsoft.com/office/drawing/2014/main" id="{07AE96FB-8837-4524-21B6-C34B43927FFA}"/>
              </a:ext>
            </a:extLst>
          </p:cNvPr>
          <p:cNvPicPr>
            <a:picLocks noChangeAspect="1"/>
          </p:cNvPicPr>
          <p:nvPr/>
        </p:nvPicPr>
        <p:blipFill>
          <a:blip r:embed="rId4"/>
          <a:stretch>
            <a:fillRect/>
          </a:stretch>
        </p:blipFill>
        <p:spPr>
          <a:xfrm>
            <a:off x="4487333" y="2041991"/>
            <a:ext cx="3209544" cy="2471348"/>
          </a:xfrm>
          <a:prstGeom prst="rect">
            <a:avLst/>
          </a:prstGeom>
        </p:spPr>
      </p:pic>
      <p:grpSp>
        <p:nvGrpSpPr>
          <p:cNvPr id="53" name="Group 52">
            <a:extLst>
              <a:ext uri="{FF2B5EF4-FFF2-40B4-BE49-F238E27FC236}">
                <a16:creationId xmlns:a16="http://schemas.microsoft.com/office/drawing/2014/main" id="{6EFC3492-86BD-4D75-B5B4-C2DBFE0BD1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104093" y="699565"/>
            <a:ext cx="3553132" cy="5156200"/>
            <a:chOff x="7807230" y="2012810"/>
            <a:chExt cx="3251252" cy="3459865"/>
          </a:xfrm>
        </p:grpSpPr>
        <p:sp>
          <p:nvSpPr>
            <p:cNvPr id="54" name="Rectangle 53">
              <a:extLst>
                <a:ext uri="{FF2B5EF4-FFF2-40B4-BE49-F238E27FC236}">
                  <a16:creationId xmlns:a16="http://schemas.microsoft.com/office/drawing/2014/main" id="{F72E5074-2516-4705-BFF1-F508394A0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02259E4C-F24C-4180-AEC3-76255D535E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id="{2B4FA994-4CBA-C889-87A4-E1D5010431F0}"/>
              </a:ext>
            </a:extLst>
          </p:cNvPr>
          <p:cNvPicPr>
            <a:picLocks noChangeAspect="1"/>
          </p:cNvPicPr>
          <p:nvPr/>
        </p:nvPicPr>
        <p:blipFill>
          <a:blip r:embed="rId5"/>
          <a:stretch>
            <a:fillRect/>
          </a:stretch>
        </p:blipFill>
        <p:spPr>
          <a:xfrm>
            <a:off x="8275887" y="2758187"/>
            <a:ext cx="3209544" cy="1038955"/>
          </a:xfrm>
          <a:prstGeom prst="rect">
            <a:avLst/>
          </a:prstGeom>
        </p:spPr>
      </p:pic>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r>
              <a:rPr kumimoji="0" lang="en-US" b="0" i="0" u="none" strike="noStrike" cap="none" spc="0" normalizeH="0" baseline="0" noProof="0">
                <a:ln>
                  <a:noFill/>
                </a:ln>
                <a:solidFill>
                  <a:schemeClr val="tx1">
                    <a:tint val="75000"/>
                  </a:schemeClr>
                </a:solidFill>
                <a:effectLst/>
                <a:uLnTx/>
                <a:uFillTx/>
                <a:latin typeface="+mn-lt"/>
              </a:rPr>
              <a:t> </a:t>
            </a:r>
            <a:fld id="{A68F81FF-A8B7-8E49-9D5B-3CAD5ADFEE36}" type="slidenum">
              <a:rPr kumimoji="0" lang="en-US" b="0" i="0" u="none" strike="noStrike" cap="none" spc="0" normalizeH="0" baseline="0" noProof="0">
                <a:ln>
                  <a:noFill/>
                </a:ln>
                <a:solidFill>
                  <a:schemeClr val="tx1">
                    <a:tint val="75000"/>
                  </a:schemeClr>
                </a:solidFill>
                <a:effectLst/>
                <a:uLnTx/>
                <a:uFillTx/>
                <a:latin typeface="+mn-lt"/>
              </a:rPr>
              <a:pPr marR="0" lvl="0" indent="0" fontAlgn="auto">
                <a:spcBef>
                  <a:spcPts val="0"/>
                </a:spcBef>
                <a:spcAft>
                  <a:spcPts val="600"/>
                </a:spcAft>
                <a:buClrTx/>
                <a:buSzTx/>
                <a:buFontTx/>
                <a:buNone/>
                <a:tabLst/>
                <a:defRPr/>
              </a:pPr>
              <a:t>18</a:t>
            </a:fld>
            <a:endParaRPr kumimoji="0" lang="en-US" b="0" i="0" u="none" strike="noStrike" cap="none" spc="0" normalizeH="0" baseline="0" noProof="0">
              <a:ln>
                <a:noFill/>
              </a:ln>
              <a:solidFill>
                <a:schemeClr val="tx1">
                  <a:tint val="75000"/>
                </a:schemeClr>
              </a:solidFill>
              <a:effectLst/>
              <a:uLnTx/>
              <a:uFillTx/>
              <a:latin typeface="+mn-lt"/>
            </a:endParaRPr>
          </a:p>
        </p:txBody>
      </p:sp>
      <p:sp>
        <p:nvSpPr>
          <p:cNvPr id="13" name="TextBox 12">
            <a:extLst>
              <a:ext uri="{FF2B5EF4-FFF2-40B4-BE49-F238E27FC236}">
                <a16:creationId xmlns:a16="http://schemas.microsoft.com/office/drawing/2014/main" id="{12B154DF-DB96-D1CE-0823-AF639C73BB3D}"/>
              </a:ext>
            </a:extLst>
          </p:cNvPr>
          <p:cNvSpPr txBox="1"/>
          <p:nvPr/>
        </p:nvSpPr>
        <p:spPr>
          <a:xfrm>
            <a:off x="13716000" y="2722880"/>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1" name="TextBox 20">
            <a:extLst>
              <a:ext uri="{FF2B5EF4-FFF2-40B4-BE49-F238E27FC236}">
                <a16:creationId xmlns:a16="http://schemas.microsoft.com/office/drawing/2014/main" id="{222D8A32-21AB-3DB6-1E8D-16973D43E258}"/>
              </a:ext>
            </a:extLst>
          </p:cNvPr>
          <p:cNvSpPr txBox="1"/>
          <p:nvPr/>
        </p:nvSpPr>
        <p:spPr>
          <a:xfrm>
            <a:off x="0" y="28978"/>
            <a:ext cx="12191999" cy="428220"/>
          </a:xfrm>
          <a:prstGeom prst="rect">
            <a:avLst/>
          </a:prstGeom>
        </p:spPr>
        <p:txBody>
          <a:bodyPr vert="horz" wrap="square" lIns="91440" tIns="45720" rIns="91440" bIns="45720" rtlCol="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en-US"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Consultations – ISQM 1</a:t>
            </a:r>
          </a:p>
        </p:txBody>
      </p:sp>
    </p:spTree>
    <p:extLst>
      <p:ext uri="{BB962C8B-B14F-4D97-AF65-F5344CB8AC3E}">
        <p14:creationId xmlns:p14="http://schemas.microsoft.com/office/powerpoint/2010/main" val="702305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0">
            <a:extLst>
              <a:ext uri="{FF2B5EF4-FFF2-40B4-BE49-F238E27FC236}">
                <a16:creationId xmlns:a16="http://schemas.microsoft.com/office/drawing/2014/main" id="{C96C8BAF-68F3-4B78-B238-35DF5D8656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32">
            <a:extLst>
              <a:ext uri="{FF2B5EF4-FFF2-40B4-BE49-F238E27FC236}">
                <a16:creationId xmlns:a16="http://schemas.microsoft.com/office/drawing/2014/main" id="{4F4CD6D0-5A87-4BA2-A13A-0E40511C3CF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4774" y="699565"/>
            <a:ext cx="3553132" cy="5156200"/>
            <a:chOff x="7807230" y="2012810"/>
            <a:chExt cx="3251252" cy="3459865"/>
          </a:xfrm>
        </p:grpSpPr>
        <p:sp>
          <p:nvSpPr>
            <p:cNvPr id="34" name="Rectangle 33">
              <a:extLst>
                <a:ext uri="{FF2B5EF4-FFF2-40B4-BE49-F238E27FC236}">
                  <a16:creationId xmlns:a16="http://schemas.microsoft.com/office/drawing/2014/main" id="{5877EAC0-2063-444D-8EE9-72FED2E03B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34">
              <a:extLst>
                <a:ext uri="{FF2B5EF4-FFF2-40B4-BE49-F238E27FC236}">
                  <a16:creationId xmlns:a16="http://schemas.microsoft.com/office/drawing/2014/main" id="{2C155BF8-661A-4F4A-B4EC-923105C692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8" name="Picture 7">
            <a:extLst>
              <a:ext uri="{FF2B5EF4-FFF2-40B4-BE49-F238E27FC236}">
                <a16:creationId xmlns:a16="http://schemas.microsoft.com/office/drawing/2014/main" id="{4A0F3EFA-6331-267E-9633-8F5DFA97615C}"/>
              </a:ext>
            </a:extLst>
          </p:cNvPr>
          <p:cNvPicPr>
            <a:picLocks noChangeAspect="1"/>
          </p:cNvPicPr>
          <p:nvPr/>
        </p:nvPicPr>
        <p:blipFill>
          <a:blip r:embed="rId3"/>
          <a:stretch>
            <a:fillRect/>
          </a:stretch>
        </p:blipFill>
        <p:spPr>
          <a:xfrm>
            <a:off x="670122" y="1213240"/>
            <a:ext cx="3282436" cy="4128850"/>
          </a:xfrm>
          <a:prstGeom prst="rect">
            <a:avLst/>
          </a:prstGeom>
          <a:scene3d>
            <a:camera prst="perspectiveRelaxed">
              <a:rot lat="19800000" lon="1200000" rev="20820000"/>
            </a:camera>
            <a:lightRig rig="threePt" dir="t"/>
          </a:scene3d>
          <a:sp3d contourW="6350" prstMaterial="matte">
            <a:bevelT w="101600" h="101600"/>
            <a:contourClr>
              <a:srgbClr val="969696"/>
            </a:contourClr>
          </a:sp3d>
        </p:spPr>
      </p:pic>
      <p:grpSp>
        <p:nvGrpSpPr>
          <p:cNvPr id="46" name="Group 36">
            <a:extLst>
              <a:ext uri="{FF2B5EF4-FFF2-40B4-BE49-F238E27FC236}">
                <a16:creationId xmlns:a16="http://schemas.microsoft.com/office/drawing/2014/main" id="{E9537076-EF48-4F72-9164-FD8260D550A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19434" y="699565"/>
            <a:ext cx="3553132" cy="5156200"/>
            <a:chOff x="7807230" y="2012810"/>
            <a:chExt cx="3251252" cy="3459865"/>
          </a:xfrm>
        </p:grpSpPr>
        <p:sp>
          <p:nvSpPr>
            <p:cNvPr id="38" name="Rectangle 37">
              <a:extLst>
                <a:ext uri="{FF2B5EF4-FFF2-40B4-BE49-F238E27FC236}">
                  <a16:creationId xmlns:a16="http://schemas.microsoft.com/office/drawing/2014/main" id="{689673CB-C48B-4D05-B6E4-B88CD5BAA0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96C31A20-B341-476E-8C04-A26C87E149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E27C93AB-0B4E-3C82-1E97-72E3A114C2EE}"/>
              </a:ext>
            </a:extLst>
          </p:cNvPr>
          <p:cNvPicPr>
            <a:picLocks noChangeAspect="1"/>
          </p:cNvPicPr>
          <p:nvPr/>
        </p:nvPicPr>
        <p:blipFill>
          <a:blip r:embed="rId4"/>
          <a:stretch>
            <a:fillRect/>
          </a:stretch>
        </p:blipFill>
        <p:spPr>
          <a:xfrm>
            <a:off x="4487333" y="2050014"/>
            <a:ext cx="3209544" cy="2455301"/>
          </a:xfrm>
          <a:prstGeom prst="rect">
            <a:avLst/>
          </a:prstGeom>
        </p:spPr>
      </p:pic>
      <p:grpSp>
        <p:nvGrpSpPr>
          <p:cNvPr id="41" name="Group 40">
            <a:extLst>
              <a:ext uri="{FF2B5EF4-FFF2-40B4-BE49-F238E27FC236}">
                <a16:creationId xmlns:a16="http://schemas.microsoft.com/office/drawing/2014/main" id="{6EFC3492-86BD-4D75-B5B4-C2DBFE0BD1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104093" y="699565"/>
            <a:ext cx="3553132" cy="5156200"/>
            <a:chOff x="7807230" y="2012810"/>
            <a:chExt cx="3251252" cy="3459865"/>
          </a:xfrm>
        </p:grpSpPr>
        <p:sp>
          <p:nvSpPr>
            <p:cNvPr id="42" name="Rectangle 41">
              <a:extLst>
                <a:ext uri="{FF2B5EF4-FFF2-40B4-BE49-F238E27FC236}">
                  <a16:creationId xmlns:a16="http://schemas.microsoft.com/office/drawing/2014/main" id="{F72E5074-2516-4705-BFF1-F508394A0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2259E4C-F24C-4180-AEC3-76255D535E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3487624B-8B91-9D73-4DF5-EF986FDFC62D}"/>
              </a:ext>
            </a:extLst>
          </p:cNvPr>
          <p:cNvPicPr>
            <a:picLocks noChangeAspect="1"/>
          </p:cNvPicPr>
          <p:nvPr/>
        </p:nvPicPr>
        <p:blipFill>
          <a:blip r:embed="rId5"/>
          <a:stretch>
            <a:fillRect/>
          </a:stretch>
        </p:blipFill>
        <p:spPr>
          <a:xfrm>
            <a:off x="8275887" y="2503362"/>
            <a:ext cx="3209544" cy="1548605"/>
          </a:xfrm>
          <a:prstGeom prst="rect">
            <a:avLst/>
          </a:prstGeom>
        </p:spPr>
      </p:pic>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r>
              <a:rPr kumimoji="0" lang="en-US" b="0" i="0" u="none" strike="noStrike" cap="none" spc="0" normalizeH="0" baseline="0" noProof="0">
                <a:ln>
                  <a:noFill/>
                </a:ln>
                <a:solidFill>
                  <a:schemeClr val="tx1">
                    <a:tint val="75000"/>
                  </a:schemeClr>
                </a:solidFill>
                <a:effectLst/>
                <a:uLnTx/>
                <a:uFillTx/>
                <a:latin typeface="+mn-lt"/>
              </a:rPr>
              <a:t> </a:t>
            </a:r>
            <a:fld id="{A68F81FF-A8B7-8E49-9D5B-3CAD5ADFEE36}" type="slidenum">
              <a:rPr kumimoji="0" lang="en-US" b="0" i="0" u="none" strike="noStrike" cap="none" spc="0" normalizeH="0" baseline="0" noProof="0" smtClean="0">
                <a:ln>
                  <a:noFill/>
                </a:ln>
                <a:solidFill>
                  <a:schemeClr val="tx1">
                    <a:tint val="75000"/>
                  </a:schemeClr>
                </a:solidFill>
                <a:effectLst/>
                <a:uLnTx/>
                <a:uFillTx/>
                <a:latin typeface="+mn-lt"/>
              </a:rPr>
              <a:pPr marR="0" lvl="0" indent="0" fontAlgn="auto">
                <a:spcBef>
                  <a:spcPts val="0"/>
                </a:spcBef>
                <a:spcAft>
                  <a:spcPts val="600"/>
                </a:spcAft>
                <a:buClrTx/>
                <a:buSzTx/>
                <a:buFontTx/>
                <a:buNone/>
                <a:tabLst/>
                <a:defRPr/>
              </a:pPr>
              <a:t>19</a:t>
            </a:fld>
            <a:endParaRPr kumimoji="0" lang="en-US" b="0" i="0" u="none" strike="noStrike" cap="none" spc="0" normalizeH="0" baseline="0" noProof="0">
              <a:ln>
                <a:noFill/>
              </a:ln>
              <a:solidFill>
                <a:schemeClr val="tx1">
                  <a:tint val="75000"/>
                </a:schemeClr>
              </a:solidFill>
              <a:effectLst/>
              <a:uLnTx/>
              <a:uFillTx/>
              <a:latin typeface="+mn-lt"/>
            </a:endParaRPr>
          </a:p>
        </p:txBody>
      </p:sp>
      <p:sp>
        <p:nvSpPr>
          <p:cNvPr id="13" name="TextBox 12">
            <a:extLst>
              <a:ext uri="{FF2B5EF4-FFF2-40B4-BE49-F238E27FC236}">
                <a16:creationId xmlns:a16="http://schemas.microsoft.com/office/drawing/2014/main" id="{12B154DF-DB96-D1CE-0823-AF639C73BB3D}"/>
              </a:ext>
            </a:extLst>
          </p:cNvPr>
          <p:cNvSpPr txBox="1"/>
          <p:nvPr/>
        </p:nvSpPr>
        <p:spPr>
          <a:xfrm>
            <a:off x="13716000" y="2722880"/>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10" name="TextBox 9">
            <a:extLst>
              <a:ext uri="{FF2B5EF4-FFF2-40B4-BE49-F238E27FC236}">
                <a16:creationId xmlns:a16="http://schemas.microsoft.com/office/drawing/2014/main" id="{6431878D-1611-6407-0FE7-D98F0BB112EB}"/>
              </a:ext>
            </a:extLst>
          </p:cNvPr>
          <p:cNvSpPr txBox="1"/>
          <p:nvPr/>
        </p:nvSpPr>
        <p:spPr>
          <a:xfrm>
            <a:off x="0" y="28978"/>
            <a:ext cx="12191999" cy="428220"/>
          </a:xfrm>
          <a:prstGeom prst="rect">
            <a:avLst/>
          </a:prstGeom>
        </p:spPr>
        <p:txBody>
          <a:bodyPr vert="horz" wrap="square" lIns="91440" tIns="45720" rIns="91440" bIns="45720" rtlCol="0" anchor="ctr">
            <a:noAutofit/>
          </a:bodyPr>
          <a:lstStyle/>
          <a:p>
            <a:pPr marL="0" marR="0" lvl="0" indent="0" algn="ctr" defTabSz="914400" rtl="0" eaLnBrk="1" fontAlgn="auto" latinLnBrk="0" hangingPunct="1">
              <a:spcBef>
                <a:spcPts val="0"/>
              </a:spcBef>
              <a:spcAft>
                <a:spcPts val="0"/>
              </a:spcAft>
              <a:buClrTx/>
              <a:buSzTx/>
              <a:buFontTx/>
              <a:buNone/>
              <a:tabLst/>
              <a:defRPr/>
            </a:pPr>
            <a:r>
              <a:rPr kumimoji="0" lang="en-US"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Consultations – ISA 220 (Revised)</a:t>
            </a:r>
          </a:p>
        </p:txBody>
      </p:sp>
    </p:spTree>
    <p:extLst>
      <p:ext uri="{BB962C8B-B14F-4D97-AF65-F5344CB8AC3E}">
        <p14:creationId xmlns:p14="http://schemas.microsoft.com/office/powerpoint/2010/main" val="529067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38B19F-D573-9EC3-CEDB-CBC74A0E05FD}"/>
              </a:ext>
            </a:extLst>
          </p:cNvPr>
          <p:cNvSpPr>
            <a:spLocks noGrp="1"/>
          </p:cNvSpPr>
          <p:nvPr>
            <p:ph sz="half" idx="2"/>
          </p:nvPr>
        </p:nvSpPr>
        <p:spPr>
          <a:xfrm>
            <a:off x="838200" y="1428750"/>
            <a:ext cx="6924040" cy="4922543"/>
          </a:xfrm>
        </p:spPr>
        <p:txBody>
          <a:bodyPr>
            <a:normAutofit lnSpcReduction="10000"/>
          </a:bodyPr>
          <a:lstStyle/>
          <a:p>
            <a:pPr>
              <a:buSzPct val="100000"/>
            </a:pPr>
            <a:r>
              <a:rPr lang="en-US" sz="2000" dirty="0">
                <a:solidFill>
                  <a:schemeClr val="accent6"/>
                </a:solidFill>
                <a:latin typeface="+mj-lt"/>
              </a:rPr>
              <a:t>Recap of Why the Project is Necessary</a:t>
            </a:r>
          </a:p>
          <a:p>
            <a:pPr>
              <a:buSzPct val="100000"/>
            </a:pPr>
            <a:r>
              <a:rPr lang="en-US" sz="2000" dirty="0">
                <a:solidFill>
                  <a:schemeClr val="accent6"/>
                </a:solidFill>
                <a:latin typeface="+mj-lt"/>
              </a:rPr>
              <a:t>TF Activities Since September</a:t>
            </a:r>
          </a:p>
          <a:p>
            <a:pPr>
              <a:buSzPct val="100000"/>
            </a:pPr>
            <a:r>
              <a:rPr lang="en-US" sz="2000" dirty="0">
                <a:solidFill>
                  <a:schemeClr val="accent6"/>
                </a:solidFill>
                <a:latin typeface="+mj-lt"/>
              </a:rPr>
              <a:t>Key Changes and Considerations to Draft text Since September</a:t>
            </a:r>
          </a:p>
          <a:p>
            <a:pPr>
              <a:buSzPct val="100000"/>
            </a:pPr>
            <a:r>
              <a:rPr lang="en-US" sz="2000" dirty="0">
                <a:solidFill>
                  <a:schemeClr val="accent6"/>
                </a:solidFill>
                <a:latin typeface="+mj-lt"/>
              </a:rPr>
              <a:t>Page Turn of Draft Text</a:t>
            </a:r>
          </a:p>
          <a:p>
            <a:pPr marL="914400" lvl="1" indent="-396875">
              <a:buClr>
                <a:schemeClr val="accent6"/>
              </a:buClr>
              <a:buFont typeface="Wingdings" panose="05000000000000000000" pitchFamily="2" charset="2"/>
              <a:buChar char="q"/>
            </a:pPr>
            <a:r>
              <a:rPr lang="en-US" sz="2000" dirty="0">
                <a:solidFill>
                  <a:schemeClr val="accent6"/>
                </a:solidFill>
                <a:latin typeface="+mj-lt"/>
              </a:rPr>
              <a:t> Glossary</a:t>
            </a:r>
          </a:p>
          <a:p>
            <a:pPr marL="914400" lvl="1" indent="-396875">
              <a:buClr>
                <a:schemeClr val="accent6"/>
              </a:buClr>
              <a:buFont typeface="Wingdings" panose="05000000000000000000" pitchFamily="2" charset="2"/>
              <a:buChar char="q"/>
            </a:pPr>
            <a:r>
              <a:rPr lang="en-US" sz="2000" dirty="0">
                <a:solidFill>
                  <a:schemeClr val="accent6"/>
                </a:solidFill>
                <a:latin typeface="+mj-lt"/>
              </a:rPr>
              <a:t> S390</a:t>
            </a:r>
          </a:p>
          <a:p>
            <a:pPr marL="914400" lvl="1" indent="-396875">
              <a:buClr>
                <a:schemeClr val="accent6"/>
              </a:buClr>
              <a:buFont typeface="Wingdings" panose="05000000000000000000" pitchFamily="2" charset="2"/>
              <a:buChar char="q"/>
            </a:pPr>
            <a:r>
              <a:rPr lang="en-US" sz="2000" dirty="0">
                <a:solidFill>
                  <a:schemeClr val="accent6"/>
                </a:solidFill>
                <a:latin typeface="+mj-lt"/>
              </a:rPr>
              <a:t> S290 (Mark-Up from S390)</a:t>
            </a:r>
          </a:p>
          <a:p>
            <a:pPr marL="914400" lvl="1" indent="-396875">
              <a:buClr>
                <a:schemeClr val="accent6"/>
              </a:buClr>
              <a:buFont typeface="Wingdings" panose="05000000000000000000" pitchFamily="2" charset="2"/>
              <a:buChar char="q"/>
            </a:pPr>
            <a:r>
              <a:rPr lang="en-US" sz="2000" dirty="0">
                <a:solidFill>
                  <a:schemeClr val="accent6"/>
                </a:solidFill>
                <a:latin typeface="+mj-lt"/>
              </a:rPr>
              <a:t> S590 (Mark-Up from S390)</a:t>
            </a:r>
          </a:p>
          <a:p>
            <a:pPr marL="914400" lvl="1" indent="-396875">
              <a:buClr>
                <a:schemeClr val="accent6"/>
              </a:buClr>
              <a:buFont typeface="Wingdings" panose="05000000000000000000" pitchFamily="2" charset="2"/>
              <a:buChar char="q"/>
            </a:pPr>
            <a:r>
              <a:rPr lang="en-US" sz="2000" dirty="0">
                <a:solidFill>
                  <a:schemeClr val="accent6"/>
                </a:solidFill>
                <a:latin typeface="+mj-lt"/>
              </a:rPr>
              <a:t> Consequential amendments</a:t>
            </a:r>
          </a:p>
          <a:p>
            <a:pPr marL="914400" lvl="1" indent="-396875">
              <a:buClr>
                <a:schemeClr val="accent6"/>
              </a:buClr>
              <a:buFont typeface="Wingdings" panose="05000000000000000000" pitchFamily="2" charset="2"/>
              <a:buChar char="q"/>
            </a:pPr>
            <a:endParaRPr lang="en-US" sz="2000" dirty="0">
              <a:solidFill>
                <a:schemeClr val="accent6"/>
              </a:solidFill>
              <a:latin typeface="+mj-lt"/>
            </a:endParaRPr>
          </a:p>
          <a:p>
            <a:pPr marL="517525" lvl="1" indent="-457200">
              <a:buClr>
                <a:schemeClr val="accent6"/>
              </a:buClr>
              <a:buFont typeface="+mj-lt"/>
              <a:buAutoNum type="arabicParenR" startAt="5"/>
            </a:pPr>
            <a:r>
              <a:rPr lang="en-US" sz="2000" dirty="0">
                <a:solidFill>
                  <a:schemeClr val="accent6"/>
                </a:solidFill>
                <a:latin typeface="+mj-lt"/>
              </a:rPr>
              <a:t>Next Steps – Turnaround draft text to seek for approval</a:t>
            </a:r>
          </a:p>
        </p:txBody>
      </p:sp>
      <p:sp>
        <p:nvSpPr>
          <p:cNvPr id="4" name="Slide Number Placeholder 3">
            <a:extLst>
              <a:ext uri="{FF2B5EF4-FFF2-40B4-BE49-F238E27FC236}">
                <a16:creationId xmlns:a16="http://schemas.microsoft.com/office/drawing/2014/main" id="{D31EE066-4630-4D92-0A73-BA768F8D1B99}"/>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
        <p:nvSpPr>
          <p:cNvPr id="5" name="Content Placeholder 2">
            <a:extLst>
              <a:ext uri="{FF2B5EF4-FFF2-40B4-BE49-F238E27FC236}">
                <a16:creationId xmlns:a16="http://schemas.microsoft.com/office/drawing/2014/main" id="{06200A99-1FD5-9EEC-2E22-72C998F2F82E}"/>
              </a:ext>
            </a:extLst>
          </p:cNvPr>
          <p:cNvSpPr txBox="1">
            <a:spLocks/>
          </p:cNvSpPr>
          <p:nvPr/>
        </p:nvSpPr>
        <p:spPr>
          <a:xfrm>
            <a:off x="5336623" y="3608700"/>
            <a:ext cx="2974257" cy="24384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indent="-347472">
              <a:spcBef>
                <a:spcPts val="600"/>
              </a:spcBef>
              <a:spcAft>
                <a:spcPts val="600"/>
              </a:spcAft>
            </a:pPr>
            <a:endParaRPr lang="en-US" sz="2000" dirty="0">
              <a:solidFill>
                <a:schemeClr val="tx1"/>
              </a:solidFill>
              <a:latin typeface="+mj-lt"/>
            </a:endParaRPr>
          </a:p>
        </p:txBody>
      </p:sp>
      <p:sp>
        <p:nvSpPr>
          <p:cNvPr id="6" name="Speech Bubble: Oval 5">
            <a:extLst>
              <a:ext uri="{FF2B5EF4-FFF2-40B4-BE49-F238E27FC236}">
                <a16:creationId xmlns:a16="http://schemas.microsoft.com/office/drawing/2014/main" id="{270062FA-B191-0EB7-9EFA-C1BD3E2CD918}"/>
              </a:ext>
            </a:extLst>
          </p:cNvPr>
          <p:cNvSpPr/>
          <p:nvPr/>
        </p:nvSpPr>
        <p:spPr>
          <a:xfrm>
            <a:off x="6437755" y="3058160"/>
            <a:ext cx="3661286" cy="2590800"/>
          </a:xfrm>
          <a:prstGeom prst="wedgeEllipseCallout">
            <a:avLst>
              <a:gd name="adj1" fmla="val -114778"/>
              <a:gd name="adj2" fmla="val -1519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Bef>
                <a:spcPts val="600"/>
              </a:spcBef>
              <a:spcAft>
                <a:spcPts val="1200"/>
              </a:spcAft>
              <a:buNone/>
            </a:pPr>
            <a:r>
              <a:rPr lang="en-US" sz="1800" dirty="0">
                <a:solidFill>
                  <a:schemeClr val="tx1"/>
                </a:solidFill>
                <a:latin typeface="+mj-lt"/>
              </a:rPr>
              <a:t>Advance comments already received, and comments from today, to be discussed and considered by TF in finalization of text</a:t>
            </a:r>
          </a:p>
        </p:txBody>
      </p:sp>
      <p:sp>
        <p:nvSpPr>
          <p:cNvPr id="7" name="Title 1">
            <a:extLst>
              <a:ext uri="{FF2B5EF4-FFF2-40B4-BE49-F238E27FC236}">
                <a16:creationId xmlns:a16="http://schemas.microsoft.com/office/drawing/2014/main" id="{534227BF-04DC-164C-D108-D76659AF1A34}"/>
              </a:ext>
            </a:extLst>
          </p:cNvPr>
          <p:cNvSpPr>
            <a:spLocks noGrp="1"/>
          </p:cNvSpPr>
          <p:nvPr>
            <p:ph type="title"/>
          </p:nvPr>
        </p:nvSpPr>
        <p:spPr>
          <a:xfrm>
            <a:off x="651640" y="27377"/>
            <a:ext cx="10198583" cy="1068518"/>
          </a:xfrm>
        </p:spPr>
        <p:txBody>
          <a:bodyPr>
            <a:normAutofit/>
          </a:bodyPr>
          <a:lstStyle/>
          <a:p>
            <a:r>
              <a:rPr lang="en-US" sz="3600" dirty="0">
                <a:latin typeface="+mj-lt"/>
              </a:rPr>
              <a:t>Agenda</a:t>
            </a:r>
          </a:p>
        </p:txBody>
      </p:sp>
    </p:spTree>
    <p:extLst>
      <p:ext uri="{BB962C8B-B14F-4D97-AF65-F5344CB8AC3E}">
        <p14:creationId xmlns:p14="http://schemas.microsoft.com/office/powerpoint/2010/main" val="1107595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lide Number Placeholder 4">
            <a:extLst>
              <a:ext uri="{FF2B5EF4-FFF2-40B4-BE49-F238E27FC236}">
                <a16:creationId xmlns:a16="http://schemas.microsoft.com/office/drawing/2014/main" id="{05914278-06BD-C0C9-DD99-FFC5245FE58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r>
              <a:rPr kumimoji="0" lang="en-US" b="0" i="0" u="none" strike="noStrike" cap="none" spc="0" normalizeH="0" baseline="0" noProof="0">
                <a:ln>
                  <a:noFill/>
                </a:ln>
                <a:solidFill>
                  <a:schemeClr val="tx1">
                    <a:tint val="75000"/>
                  </a:schemeClr>
                </a:solidFill>
                <a:effectLst/>
                <a:uLnTx/>
                <a:uFillTx/>
                <a:latin typeface="+mn-lt"/>
              </a:rPr>
              <a:t> </a:t>
            </a:r>
            <a:fld id="{A68F81FF-A8B7-8E49-9D5B-3CAD5ADFEE36}" type="slidenum">
              <a:rPr kumimoji="0" lang="en-US" b="0" i="0" u="none" strike="noStrike" cap="none" spc="0" normalizeH="0" baseline="0" noProof="0" smtClean="0">
                <a:ln>
                  <a:noFill/>
                </a:ln>
                <a:solidFill>
                  <a:schemeClr val="tx1">
                    <a:tint val="75000"/>
                  </a:schemeClr>
                </a:solidFill>
                <a:effectLst/>
                <a:uLnTx/>
                <a:uFillTx/>
                <a:latin typeface="+mn-lt"/>
              </a:rPr>
              <a:pPr marR="0" lvl="0" indent="0" fontAlgn="auto">
                <a:spcBef>
                  <a:spcPts val="0"/>
                </a:spcBef>
                <a:spcAft>
                  <a:spcPts val="600"/>
                </a:spcAft>
                <a:buClrTx/>
                <a:buSzTx/>
                <a:buFontTx/>
                <a:buNone/>
                <a:tabLst/>
                <a:defRPr/>
              </a:pPr>
              <a:t>20</a:t>
            </a:fld>
            <a:endParaRPr kumimoji="0" lang="en-US" b="0" i="0" u="none" strike="noStrike" cap="none" spc="0" normalizeH="0" baseline="0" noProof="0">
              <a:ln>
                <a:noFill/>
              </a:ln>
              <a:solidFill>
                <a:schemeClr val="tx1">
                  <a:tint val="75000"/>
                </a:schemeClr>
              </a:solidFill>
              <a:effectLst/>
              <a:uLnTx/>
              <a:uFillTx/>
              <a:latin typeface="+mn-lt"/>
            </a:endParaRPr>
          </a:p>
        </p:txBody>
      </p:sp>
      <p:sp>
        <p:nvSpPr>
          <p:cNvPr id="13" name="TextBox 12">
            <a:extLst>
              <a:ext uri="{FF2B5EF4-FFF2-40B4-BE49-F238E27FC236}">
                <a16:creationId xmlns:a16="http://schemas.microsoft.com/office/drawing/2014/main" id="{12B154DF-DB96-D1CE-0823-AF639C73BB3D}"/>
              </a:ext>
            </a:extLst>
          </p:cNvPr>
          <p:cNvSpPr txBox="1"/>
          <p:nvPr/>
        </p:nvSpPr>
        <p:spPr>
          <a:xfrm>
            <a:off x="13716000" y="2722880"/>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pic>
        <p:nvPicPr>
          <p:cNvPr id="2" name="Graphic 1" descr="Artificial Intelligence outline">
            <a:extLst>
              <a:ext uri="{FF2B5EF4-FFF2-40B4-BE49-F238E27FC236}">
                <a16:creationId xmlns:a16="http://schemas.microsoft.com/office/drawing/2014/main" id="{E499FAA9-4909-7A83-AD0A-AD744E9585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4088" y="1281113"/>
            <a:ext cx="3505200" cy="3505200"/>
          </a:xfrm>
          <a:prstGeom prst="rect">
            <a:avLst/>
          </a:prstGeom>
        </p:spPr>
      </p:pic>
      <p:sp>
        <p:nvSpPr>
          <p:cNvPr id="4" name="TextBox 3">
            <a:extLst>
              <a:ext uri="{FF2B5EF4-FFF2-40B4-BE49-F238E27FC236}">
                <a16:creationId xmlns:a16="http://schemas.microsoft.com/office/drawing/2014/main" id="{F66418BB-A6A9-BE38-3814-0ED43C3D4B74}"/>
              </a:ext>
            </a:extLst>
          </p:cNvPr>
          <p:cNvSpPr txBox="1"/>
          <p:nvPr/>
        </p:nvSpPr>
        <p:spPr>
          <a:xfrm>
            <a:off x="4826000" y="1463040"/>
            <a:ext cx="6685280" cy="359664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6" name="TextBox 5">
            <a:extLst>
              <a:ext uri="{FF2B5EF4-FFF2-40B4-BE49-F238E27FC236}">
                <a16:creationId xmlns:a16="http://schemas.microsoft.com/office/drawing/2014/main" id="{1AA1D802-D05C-CD80-1646-67344BA71190}"/>
              </a:ext>
            </a:extLst>
          </p:cNvPr>
          <p:cNvSpPr txBox="1"/>
          <p:nvPr/>
        </p:nvSpPr>
        <p:spPr>
          <a:xfrm>
            <a:off x="4454208" y="1199356"/>
            <a:ext cx="7529512" cy="3668713"/>
          </a:xfrm>
          <a:prstGeom prst="rect">
            <a:avLst/>
          </a:prstGeom>
        </p:spPr>
        <p:txBody>
          <a:bodyPr vert="horz" wrap="square" lIns="91440" tIns="45720" rIns="91440" bIns="45720" rtlCol="0" anchor="b">
            <a:normAutofit fontScale="92500" lnSpcReduction="10000"/>
          </a:bodyPr>
          <a:lstStyle/>
          <a:p>
            <a:pPr marL="742950" indent="-742950" algn="l">
              <a:buFont typeface="+mj-lt"/>
              <a:buAutoNum type="arabicPeriod"/>
            </a:pPr>
            <a:r>
              <a:rPr lang="en-US" sz="4000" dirty="0">
                <a:solidFill>
                  <a:schemeClr val="tx1">
                    <a:lumMod val="50000"/>
                  </a:schemeClr>
                </a:solidFill>
                <a:latin typeface="+mj-lt"/>
              </a:rPr>
              <a:t>Have an Inquiring Mind</a:t>
            </a:r>
          </a:p>
          <a:p>
            <a:pPr marL="742950" indent="-742950" algn="l">
              <a:buFont typeface="+mj-lt"/>
              <a:buAutoNum type="arabicPeriod"/>
            </a:pPr>
            <a:endParaRPr lang="en-US" sz="4000" dirty="0">
              <a:solidFill>
                <a:schemeClr val="tx1">
                  <a:lumMod val="50000"/>
                </a:schemeClr>
              </a:solidFill>
              <a:latin typeface="+mj-lt"/>
            </a:endParaRPr>
          </a:p>
          <a:p>
            <a:pPr marL="742950" indent="-742950" algn="l">
              <a:buFont typeface="+mj-lt"/>
              <a:buAutoNum type="arabicPeriod"/>
            </a:pPr>
            <a:r>
              <a:rPr lang="en-US" sz="4000" b="1" dirty="0">
                <a:solidFill>
                  <a:schemeClr val="tx1">
                    <a:lumMod val="50000"/>
                  </a:schemeClr>
                </a:solidFill>
                <a:latin typeface="+mj-lt"/>
              </a:rPr>
              <a:t>Exercise Professional Judgment</a:t>
            </a:r>
          </a:p>
          <a:p>
            <a:pPr marL="742950" indent="-742950" algn="l">
              <a:buFont typeface="+mj-lt"/>
              <a:buAutoNum type="arabicPeriod"/>
            </a:pPr>
            <a:endParaRPr lang="en-US" sz="4000" dirty="0">
              <a:solidFill>
                <a:schemeClr val="tx1">
                  <a:lumMod val="50000"/>
                </a:schemeClr>
              </a:solidFill>
              <a:latin typeface="+mj-lt"/>
            </a:endParaRPr>
          </a:p>
          <a:p>
            <a:pPr marL="742950" indent="-742950" algn="l">
              <a:buFont typeface="+mj-lt"/>
              <a:buAutoNum type="arabicPeriod"/>
            </a:pPr>
            <a:r>
              <a:rPr lang="en-US" sz="4000" dirty="0">
                <a:solidFill>
                  <a:schemeClr val="tx1">
                    <a:lumMod val="50000"/>
                  </a:schemeClr>
                </a:solidFill>
                <a:latin typeface="+mj-lt"/>
              </a:rPr>
              <a:t>Apply the Reasonable and Informed Third Party Test</a:t>
            </a:r>
          </a:p>
        </p:txBody>
      </p:sp>
    </p:spTree>
    <p:extLst>
      <p:ext uri="{BB962C8B-B14F-4D97-AF65-F5344CB8AC3E}">
        <p14:creationId xmlns:p14="http://schemas.microsoft.com/office/powerpoint/2010/main" val="4117523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A56D278-1D89-8C82-653A-7812A06FFB86}"/>
              </a:ext>
            </a:extLst>
          </p:cNvPr>
          <p:cNvSpPr>
            <a:spLocks noGrp="1"/>
          </p:cNvSpPr>
          <p:nvPr>
            <p:ph type="sldNum" sz="quarter" idx="12"/>
          </p:nvPr>
        </p:nvSpPr>
        <p:spPr/>
        <p:txBody>
          <a:bodyPr/>
          <a:lstStyle/>
          <a:p>
            <a:fld id="{A68F81FF-A8B7-8E49-9D5B-3CAD5ADFEE36}" type="slidenum">
              <a:rPr lang="en-US" smtClean="0"/>
              <a:t>21</a:t>
            </a:fld>
            <a:endParaRPr lang="en-US" dirty="0"/>
          </a:p>
        </p:txBody>
      </p:sp>
      <p:pic>
        <p:nvPicPr>
          <p:cNvPr id="8" name="Picture 7" descr="Quizzical burrowing owl looking forward">
            <a:extLst>
              <a:ext uri="{FF2B5EF4-FFF2-40B4-BE49-F238E27FC236}">
                <a16:creationId xmlns:a16="http://schemas.microsoft.com/office/drawing/2014/main" id="{7F41C50C-CD0F-1751-B4EF-3FC19CE6EDC0}"/>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0" y="0"/>
            <a:ext cx="9870122" cy="6858000"/>
          </a:xfrm>
          <a:prstGeom prst="rect">
            <a:avLst/>
          </a:prstGeom>
          <a:effectLst>
            <a:softEdge rad="317500"/>
          </a:effectLst>
        </p:spPr>
      </p:pic>
      <p:sp>
        <p:nvSpPr>
          <p:cNvPr id="9" name="Rectangle: Rounded Corners 8">
            <a:extLst>
              <a:ext uri="{FF2B5EF4-FFF2-40B4-BE49-F238E27FC236}">
                <a16:creationId xmlns:a16="http://schemas.microsoft.com/office/drawing/2014/main" id="{2E119A11-882F-D7F1-416E-E679AD285713}"/>
              </a:ext>
            </a:extLst>
          </p:cNvPr>
          <p:cNvSpPr/>
          <p:nvPr/>
        </p:nvSpPr>
        <p:spPr>
          <a:xfrm>
            <a:off x="6096000" y="136525"/>
            <a:ext cx="5372100" cy="6219825"/>
          </a:xfrm>
          <a:prstGeom prst="roundRect">
            <a:avLst/>
          </a:prstGeom>
          <a:solidFill>
            <a:schemeClr val="accent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spcBef>
                <a:spcPts val="600"/>
              </a:spcBef>
              <a:spcAft>
                <a:spcPts val="600"/>
              </a:spcAft>
              <a:buClrTx/>
              <a:buSzTx/>
              <a:buFontTx/>
              <a:buNone/>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What questions might a PA ask to identify whether an expert is an:</a:t>
            </a:r>
          </a:p>
          <a:p>
            <a:pPr marL="514350" marR="0" lvl="0" indent="-514350" defTabSz="914400" rtl="0" eaLnBrk="1" fontAlgn="auto" latinLnBrk="0" hangingPunct="1">
              <a:spcBef>
                <a:spcPts val="600"/>
              </a:spcBef>
              <a:spcAft>
                <a:spcPts val="600"/>
              </a:spcAft>
              <a:buClrTx/>
              <a:buSzTx/>
              <a:buFont typeface="+mj-lt"/>
              <a:buAutoNum type="alphaLcParenR"/>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Engagement team member; </a:t>
            </a:r>
          </a:p>
          <a:p>
            <a:pPr marL="514350" marR="0" lvl="0" indent="-514350" defTabSz="914400" rtl="0" eaLnBrk="1" fontAlgn="auto" latinLnBrk="0" hangingPunct="1">
              <a:spcBef>
                <a:spcPts val="600"/>
              </a:spcBef>
              <a:spcAft>
                <a:spcPts val="600"/>
              </a:spcAft>
              <a:buClrTx/>
              <a:buSzTx/>
              <a:buFont typeface="+mj-lt"/>
              <a:buAutoNum type="alphaLcParenR"/>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Audit team member; </a:t>
            </a:r>
          </a:p>
          <a:p>
            <a:pPr marL="514350" marR="0" lvl="0" indent="-514350" defTabSz="914400" rtl="0" eaLnBrk="1" fontAlgn="auto" latinLnBrk="0" hangingPunct="1">
              <a:spcBef>
                <a:spcPts val="600"/>
              </a:spcBef>
              <a:spcAft>
                <a:spcPts val="600"/>
              </a:spcAft>
              <a:buClrTx/>
              <a:buSzTx/>
              <a:buFont typeface="+mj-lt"/>
              <a:buAutoNum type="alphaLcParenR"/>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External expert; or</a:t>
            </a:r>
          </a:p>
          <a:p>
            <a:pPr marL="514350" marR="0" lvl="0" indent="-514350" defTabSz="914400" rtl="0" eaLnBrk="1" fontAlgn="auto" latinLnBrk="0" hangingPunct="1">
              <a:spcBef>
                <a:spcPts val="600"/>
              </a:spcBef>
              <a:spcAft>
                <a:spcPts val="600"/>
              </a:spcAft>
              <a:buClrTx/>
              <a:buSzTx/>
              <a:buFont typeface="+mj-lt"/>
              <a:buAutoNum type="alphaLcParenR"/>
              <a:tabLst/>
              <a:defRPr/>
            </a:pPr>
            <a:r>
              <a:rPr kumimoji="0" lang="en-US" sz="3000" i="0" u="none" strike="noStrike" kern="1200" cap="none" spc="0" normalizeH="0" baseline="0" noProof="0" dirty="0">
                <a:ln>
                  <a:noFill/>
                </a:ln>
                <a:solidFill>
                  <a:srgbClr val="FFFFFF"/>
                </a:solidFill>
                <a:effectLst/>
                <a:uLnTx/>
                <a:uFillTx/>
                <a:latin typeface="Arial" panose="020B0604020202020204"/>
                <a:ea typeface="+mn-ea"/>
                <a:cs typeface="+mn-cs"/>
              </a:rPr>
              <a:t>Internal expert?</a:t>
            </a:r>
          </a:p>
        </p:txBody>
      </p:sp>
    </p:spTree>
    <p:extLst>
      <p:ext uri="{BB962C8B-B14F-4D97-AF65-F5344CB8AC3E}">
        <p14:creationId xmlns:p14="http://schemas.microsoft.com/office/powerpoint/2010/main" val="746672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B88DCC-6959-EFD3-9FFA-4D3FADB76218}"/>
              </a:ext>
            </a:extLst>
          </p:cNvPr>
          <p:cNvSpPr>
            <a:spLocks noGrp="1"/>
          </p:cNvSpPr>
          <p:nvPr>
            <p:ph type="sldNum" sz="quarter" idx="12"/>
          </p:nvPr>
        </p:nvSpPr>
        <p:spPr/>
        <p:txBody>
          <a:bodyPr/>
          <a:lstStyle/>
          <a:p>
            <a:fld id="{A68F81FF-A8B7-8E49-9D5B-3CAD5ADFEE36}" type="slidenum">
              <a:rPr lang="en-US" smtClean="0"/>
              <a:t>22</a:t>
            </a:fld>
            <a:endParaRPr lang="en-US" dirty="0"/>
          </a:p>
        </p:txBody>
      </p:sp>
      <p:sp>
        <p:nvSpPr>
          <p:cNvPr id="5" name="TextBox 4">
            <a:extLst>
              <a:ext uri="{FF2B5EF4-FFF2-40B4-BE49-F238E27FC236}">
                <a16:creationId xmlns:a16="http://schemas.microsoft.com/office/drawing/2014/main" id="{913D708B-E314-0B2C-8AA5-307DF11734C6}"/>
              </a:ext>
            </a:extLst>
          </p:cNvPr>
          <p:cNvSpPr txBox="1"/>
          <p:nvPr/>
        </p:nvSpPr>
        <p:spPr>
          <a:xfrm>
            <a:off x="914400" y="579120"/>
            <a:ext cx="6482080" cy="186944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6" name="TextBox 5">
            <a:extLst>
              <a:ext uri="{FF2B5EF4-FFF2-40B4-BE49-F238E27FC236}">
                <a16:creationId xmlns:a16="http://schemas.microsoft.com/office/drawing/2014/main" id="{F425967B-D310-C466-47B7-BF6DC032439D}"/>
              </a:ext>
            </a:extLst>
          </p:cNvPr>
          <p:cNvSpPr txBox="1"/>
          <p:nvPr/>
        </p:nvSpPr>
        <p:spPr>
          <a:xfrm>
            <a:off x="640080" y="182880"/>
            <a:ext cx="4805680" cy="802640"/>
          </a:xfrm>
          <a:prstGeom prst="rect">
            <a:avLst/>
          </a:prstGeom>
        </p:spPr>
        <p:txBody>
          <a:bodyPr vert="horz" wrap="square" lIns="91440" tIns="45720" rIns="91440" bIns="45720" rtlCol="0" anchor="b">
            <a:normAutofit/>
          </a:bodyPr>
          <a:lstStyle/>
          <a:p>
            <a:pPr marL="342900" indent="-342900" algn="just">
              <a:lnSpc>
                <a:spcPts val="2400"/>
              </a:lnSpc>
              <a:buFont typeface="+mj-lt"/>
              <a:buAutoNum type="arabicPeriod"/>
            </a:pPr>
            <a:r>
              <a:rPr lang="en-US" sz="1600" dirty="0">
                <a:latin typeface="+mj-lt"/>
              </a:rPr>
              <a:t>Are you using the work of an individual with expertise outside your competence</a:t>
            </a:r>
            <a:r>
              <a:rPr lang="en-US" sz="1600" b="1" dirty="0">
                <a:latin typeface="+mj-lt"/>
              </a:rPr>
              <a:t>?</a:t>
            </a:r>
            <a:r>
              <a:rPr lang="en-US" sz="1600" dirty="0">
                <a:latin typeface="+mj-lt"/>
              </a:rPr>
              <a:t> </a:t>
            </a:r>
          </a:p>
        </p:txBody>
      </p:sp>
      <p:sp>
        <p:nvSpPr>
          <p:cNvPr id="7" name="TextBox 6">
            <a:extLst>
              <a:ext uri="{FF2B5EF4-FFF2-40B4-BE49-F238E27FC236}">
                <a16:creationId xmlns:a16="http://schemas.microsoft.com/office/drawing/2014/main" id="{86C60E0F-666E-B615-9A32-3595B6C5AF95}"/>
              </a:ext>
            </a:extLst>
          </p:cNvPr>
          <p:cNvSpPr txBox="1"/>
          <p:nvPr/>
        </p:nvSpPr>
        <p:spPr>
          <a:xfrm>
            <a:off x="640080" y="1598930"/>
            <a:ext cx="4805680" cy="538480"/>
          </a:xfrm>
          <a:prstGeom prst="rect">
            <a:avLst/>
          </a:prstGeom>
        </p:spPr>
        <p:txBody>
          <a:bodyPr vert="horz" wrap="square" lIns="91440" tIns="45720" rIns="91440" bIns="45720" rtlCol="0" anchor="b">
            <a:noAutofit/>
          </a:bodyPr>
          <a:lstStyle/>
          <a:p>
            <a:pPr marL="342900" indent="-342900" algn="just">
              <a:lnSpc>
                <a:spcPts val="2400"/>
              </a:lnSpc>
              <a:buFont typeface="+mj-lt"/>
              <a:buAutoNum type="arabicPeriod" startAt="2"/>
            </a:pPr>
            <a:r>
              <a:rPr lang="en-US" sz="1600" dirty="0">
                <a:latin typeface="+mj-lt"/>
              </a:rPr>
              <a:t>Is the individual engaged by the firm</a:t>
            </a:r>
            <a:r>
              <a:rPr lang="en-US" sz="1600" b="1" dirty="0">
                <a:latin typeface="+mj-lt"/>
              </a:rPr>
              <a:t>?</a:t>
            </a:r>
            <a:r>
              <a:rPr lang="en-US" sz="1600" dirty="0">
                <a:latin typeface="+mj-lt"/>
              </a:rPr>
              <a:t> </a:t>
            </a:r>
          </a:p>
        </p:txBody>
      </p:sp>
      <p:sp>
        <p:nvSpPr>
          <p:cNvPr id="8" name="TextBox 7">
            <a:extLst>
              <a:ext uri="{FF2B5EF4-FFF2-40B4-BE49-F238E27FC236}">
                <a16:creationId xmlns:a16="http://schemas.microsoft.com/office/drawing/2014/main" id="{19C51D69-92F5-9A11-5F3A-C534F161C86F}"/>
              </a:ext>
            </a:extLst>
          </p:cNvPr>
          <p:cNvSpPr txBox="1"/>
          <p:nvPr/>
        </p:nvSpPr>
        <p:spPr>
          <a:xfrm>
            <a:off x="640081" y="2718435"/>
            <a:ext cx="4795520" cy="523240"/>
          </a:xfrm>
          <a:prstGeom prst="rect">
            <a:avLst/>
          </a:prstGeom>
        </p:spPr>
        <p:txBody>
          <a:bodyPr vert="horz" wrap="square" lIns="91440" tIns="45720" rIns="91440" bIns="45720" rtlCol="0" anchor="b">
            <a:noAutofit/>
          </a:bodyPr>
          <a:lstStyle/>
          <a:p>
            <a:pPr marL="342900" indent="-342900" algn="just">
              <a:lnSpc>
                <a:spcPts val="2400"/>
              </a:lnSpc>
              <a:buFont typeface="+mj-lt"/>
              <a:buAutoNum type="arabicPeriod" startAt="3"/>
            </a:pPr>
            <a:r>
              <a:rPr lang="en-US" sz="1600" dirty="0">
                <a:latin typeface="+mj-lt"/>
              </a:rPr>
              <a:t>Is the individual performing audit procedures</a:t>
            </a:r>
            <a:r>
              <a:rPr lang="en-US" sz="1600" b="1" dirty="0">
                <a:latin typeface="+mj-lt"/>
              </a:rPr>
              <a:t>?</a:t>
            </a:r>
          </a:p>
        </p:txBody>
      </p:sp>
      <p:sp>
        <p:nvSpPr>
          <p:cNvPr id="9" name="TextBox 8">
            <a:extLst>
              <a:ext uri="{FF2B5EF4-FFF2-40B4-BE49-F238E27FC236}">
                <a16:creationId xmlns:a16="http://schemas.microsoft.com/office/drawing/2014/main" id="{41BD44C1-BC74-AF67-7399-84C351211ED6}"/>
              </a:ext>
            </a:extLst>
          </p:cNvPr>
          <p:cNvSpPr txBox="1"/>
          <p:nvPr/>
        </p:nvSpPr>
        <p:spPr>
          <a:xfrm>
            <a:off x="619760" y="5572760"/>
            <a:ext cx="5039360" cy="1005840"/>
          </a:xfrm>
          <a:prstGeom prst="rect">
            <a:avLst/>
          </a:prstGeom>
        </p:spPr>
        <p:txBody>
          <a:bodyPr vert="horz" wrap="square" lIns="91440" tIns="45720" rIns="91440" bIns="45720" rtlCol="0" anchor="b">
            <a:noAutofit/>
          </a:bodyPr>
          <a:lstStyle/>
          <a:p>
            <a:pPr marL="342900" indent="-342900" algn="just">
              <a:lnSpc>
                <a:spcPts val="2400"/>
              </a:lnSpc>
              <a:buFont typeface="+mj-lt"/>
              <a:buAutoNum type="arabicPeriod" startAt="5"/>
            </a:pPr>
            <a:r>
              <a:rPr lang="en-US" sz="1600" dirty="0">
                <a:latin typeface="+mj-lt"/>
              </a:rPr>
              <a:t>Is the individual performing work, with expertise </a:t>
            </a:r>
            <a:r>
              <a:rPr lang="en-US" sz="1600" u="sng" dirty="0">
                <a:latin typeface="+mj-lt"/>
              </a:rPr>
              <a:t>outside of accounting or auditing</a:t>
            </a:r>
            <a:r>
              <a:rPr lang="en-US" sz="1600" dirty="0">
                <a:latin typeface="+mj-lt"/>
              </a:rPr>
              <a:t>, to assist you in obtaining sufficient appropriate audit evidence</a:t>
            </a:r>
            <a:r>
              <a:rPr lang="en-US" sz="1600" b="1" dirty="0">
                <a:latin typeface="+mj-lt"/>
              </a:rPr>
              <a:t>?</a:t>
            </a:r>
          </a:p>
        </p:txBody>
      </p:sp>
      <p:sp>
        <p:nvSpPr>
          <p:cNvPr id="10" name="TextBox 9">
            <a:extLst>
              <a:ext uri="{FF2B5EF4-FFF2-40B4-BE49-F238E27FC236}">
                <a16:creationId xmlns:a16="http://schemas.microsoft.com/office/drawing/2014/main" id="{F424B2DE-13D9-C9B6-4111-E806A899B175}"/>
              </a:ext>
            </a:extLst>
          </p:cNvPr>
          <p:cNvSpPr txBox="1"/>
          <p:nvPr/>
        </p:nvSpPr>
        <p:spPr>
          <a:xfrm>
            <a:off x="640080" y="3967480"/>
            <a:ext cx="4947920" cy="782320"/>
          </a:xfrm>
          <a:prstGeom prst="rect">
            <a:avLst/>
          </a:prstGeom>
        </p:spPr>
        <p:txBody>
          <a:bodyPr vert="horz" wrap="square" lIns="91440" tIns="45720" rIns="91440" bIns="45720" rtlCol="0" anchor="b">
            <a:normAutofit/>
          </a:bodyPr>
          <a:lstStyle/>
          <a:p>
            <a:pPr marL="342900" indent="-342900" algn="just">
              <a:lnSpc>
                <a:spcPts val="2400"/>
              </a:lnSpc>
              <a:buFont typeface="+mj-lt"/>
              <a:buAutoNum type="arabicPeriod" startAt="4"/>
            </a:pPr>
            <a:r>
              <a:rPr lang="en-US" sz="1600" dirty="0">
                <a:latin typeface="+mj-lt"/>
              </a:rPr>
              <a:t>Is the individual providing consultation such as in accordance with ISA 220 (Revised)</a:t>
            </a:r>
            <a:r>
              <a:rPr lang="en-US" sz="1600" b="1" dirty="0">
                <a:latin typeface="+mj-lt"/>
              </a:rPr>
              <a:t>?</a:t>
            </a:r>
          </a:p>
        </p:txBody>
      </p:sp>
      <p:sp>
        <p:nvSpPr>
          <p:cNvPr id="11" name="Arrow: Down 10">
            <a:extLst>
              <a:ext uri="{FF2B5EF4-FFF2-40B4-BE49-F238E27FC236}">
                <a16:creationId xmlns:a16="http://schemas.microsoft.com/office/drawing/2014/main" id="{578D42C5-7636-E53D-164E-D0C565AD6AF0}"/>
              </a:ext>
            </a:extLst>
          </p:cNvPr>
          <p:cNvSpPr/>
          <p:nvPr/>
        </p:nvSpPr>
        <p:spPr>
          <a:xfrm>
            <a:off x="2265680" y="1000125"/>
            <a:ext cx="1148080" cy="802640"/>
          </a:xfrm>
          <a:prstGeom prst="down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2" name="Arrow: Down 11">
            <a:extLst>
              <a:ext uri="{FF2B5EF4-FFF2-40B4-BE49-F238E27FC236}">
                <a16:creationId xmlns:a16="http://schemas.microsoft.com/office/drawing/2014/main" id="{D546339F-11E3-42B4-A1C9-D9DC104917E5}"/>
              </a:ext>
            </a:extLst>
          </p:cNvPr>
          <p:cNvSpPr/>
          <p:nvPr/>
        </p:nvSpPr>
        <p:spPr>
          <a:xfrm>
            <a:off x="2265680" y="2143125"/>
            <a:ext cx="1148080" cy="782320"/>
          </a:xfrm>
          <a:prstGeom prst="down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5" name="Arrow: Right 14">
            <a:extLst>
              <a:ext uri="{FF2B5EF4-FFF2-40B4-BE49-F238E27FC236}">
                <a16:creationId xmlns:a16="http://schemas.microsoft.com/office/drawing/2014/main" id="{6588DC9B-62EC-E594-3750-B67D1C938D7F}"/>
              </a:ext>
            </a:extLst>
          </p:cNvPr>
          <p:cNvSpPr/>
          <p:nvPr/>
        </p:nvSpPr>
        <p:spPr>
          <a:xfrm>
            <a:off x="5801360" y="1625600"/>
            <a:ext cx="944880" cy="914400"/>
          </a:xfrm>
          <a:prstGeom prst="right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No</a:t>
            </a:r>
          </a:p>
        </p:txBody>
      </p:sp>
      <p:sp>
        <p:nvSpPr>
          <p:cNvPr id="16" name="Arrow: Right 15">
            <a:extLst>
              <a:ext uri="{FF2B5EF4-FFF2-40B4-BE49-F238E27FC236}">
                <a16:creationId xmlns:a16="http://schemas.microsoft.com/office/drawing/2014/main" id="{CB958D00-50F6-7464-0BD5-BED843E82579}"/>
              </a:ext>
            </a:extLst>
          </p:cNvPr>
          <p:cNvSpPr/>
          <p:nvPr/>
        </p:nvSpPr>
        <p:spPr>
          <a:xfrm>
            <a:off x="5801360" y="2824480"/>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7" name="Arrow: Right 16">
            <a:extLst>
              <a:ext uri="{FF2B5EF4-FFF2-40B4-BE49-F238E27FC236}">
                <a16:creationId xmlns:a16="http://schemas.microsoft.com/office/drawing/2014/main" id="{7E8A001D-CE6E-88A1-D0B5-F19BCAAEB746}"/>
              </a:ext>
            </a:extLst>
          </p:cNvPr>
          <p:cNvSpPr/>
          <p:nvPr/>
        </p:nvSpPr>
        <p:spPr>
          <a:xfrm>
            <a:off x="5801360" y="4043680"/>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8" name="Arrow: Right 17">
            <a:extLst>
              <a:ext uri="{FF2B5EF4-FFF2-40B4-BE49-F238E27FC236}">
                <a16:creationId xmlns:a16="http://schemas.microsoft.com/office/drawing/2014/main" id="{020E6DFC-6365-1BBF-7247-EF2AC893809E}"/>
              </a:ext>
            </a:extLst>
          </p:cNvPr>
          <p:cNvSpPr/>
          <p:nvPr/>
        </p:nvSpPr>
        <p:spPr>
          <a:xfrm>
            <a:off x="5801360" y="5577840"/>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9" name="Arrow: Down 18">
            <a:extLst>
              <a:ext uri="{FF2B5EF4-FFF2-40B4-BE49-F238E27FC236}">
                <a16:creationId xmlns:a16="http://schemas.microsoft.com/office/drawing/2014/main" id="{99EFC08C-2C12-1364-B3E9-96A47907E9B5}"/>
              </a:ext>
            </a:extLst>
          </p:cNvPr>
          <p:cNvSpPr/>
          <p:nvPr/>
        </p:nvSpPr>
        <p:spPr>
          <a:xfrm>
            <a:off x="2265680" y="3266440"/>
            <a:ext cx="1148080" cy="80264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No</a:t>
            </a:r>
          </a:p>
        </p:txBody>
      </p:sp>
      <p:sp>
        <p:nvSpPr>
          <p:cNvPr id="20" name="Arrow: Down 19">
            <a:extLst>
              <a:ext uri="{FF2B5EF4-FFF2-40B4-BE49-F238E27FC236}">
                <a16:creationId xmlns:a16="http://schemas.microsoft.com/office/drawing/2014/main" id="{59CFF626-742B-5070-2F6A-96190B53974D}"/>
              </a:ext>
            </a:extLst>
          </p:cNvPr>
          <p:cNvSpPr/>
          <p:nvPr/>
        </p:nvSpPr>
        <p:spPr>
          <a:xfrm>
            <a:off x="2265680" y="4759960"/>
            <a:ext cx="1148080" cy="80264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No</a:t>
            </a:r>
          </a:p>
        </p:txBody>
      </p:sp>
      <p:sp>
        <p:nvSpPr>
          <p:cNvPr id="21" name="TextBox 20">
            <a:extLst>
              <a:ext uri="{FF2B5EF4-FFF2-40B4-BE49-F238E27FC236}">
                <a16:creationId xmlns:a16="http://schemas.microsoft.com/office/drawing/2014/main" id="{AB092431-E21D-ADC7-14DB-EBF703DEBA9C}"/>
              </a:ext>
            </a:extLst>
          </p:cNvPr>
          <p:cNvSpPr txBox="1"/>
          <p:nvPr/>
        </p:nvSpPr>
        <p:spPr>
          <a:xfrm>
            <a:off x="7030720" y="2786380"/>
            <a:ext cx="503936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ENGAGEMENT TEAM MEMBER</a:t>
            </a:r>
          </a:p>
        </p:txBody>
      </p:sp>
      <p:sp>
        <p:nvSpPr>
          <p:cNvPr id="22" name="TextBox 21">
            <a:extLst>
              <a:ext uri="{FF2B5EF4-FFF2-40B4-BE49-F238E27FC236}">
                <a16:creationId xmlns:a16="http://schemas.microsoft.com/office/drawing/2014/main" id="{5C8B42F6-3069-AA8E-22C7-FCC6717B8922}"/>
              </a:ext>
            </a:extLst>
          </p:cNvPr>
          <p:cNvSpPr txBox="1"/>
          <p:nvPr/>
        </p:nvSpPr>
        <p:spPr>
          <a:xfrm>
            <a:off x="7030720" y="4008120"/>
            <a:ext cx="503936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AUDIT TEAM MEMBER</a:t>
            </a:r>
          </a:p>
        </p:txBody>
      </p:sp>
      <p:sp>
        <p:nvSpPr>
          <p:cNvPr id="23" name="TextBox 22">
            <a:extLst>
              <a:ext uri="{FF2B5EF4-FFF2-40B4-BE49-F238E27FC236}">
                <a16:creationId xmlns:a16="http://schemas.microsoft.com/office/drawing/2014/main" id="{D6C4E7EA-A207-6013-9680-905CD67449C9}"/>
              </a:ext>
            </a:extLst>
          </p:cNvPr>
          <p:cNvSpPr txBox="1"/>
          <p:nvPr/>
        </p:nvSpPr>
        <p:spPr>
          <a:xfrm>
            <a:off x="7076440" y="5538470"/>
            <a:ext cx="503936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EXTERNAL EXPERT</a:t>
            </a:r>
          </a:p>
        </p:txBody>
      </p:sp>
      <p:sp>
        <p:nvSpPr>
          <p:cNvPr id="24" name="Rectangle: Rounded Corners 23">
            <a:extLst>
              <a:ext uri="{FF2B5EF4-FFF2-40B4-BE49-F238E27FC236}">
                <a16:creationId xmlns:a16="http://schemas.microsoft.com/office/drawing/2014/main" id="{0A336C1B-E12C-E0C6-47DD-F9936D03B664}"/>
              </a:ext>
            </a:extLst>
          </p:cNvPr>
          <p:cNvSpPr/>
          <p:nvPr/>
        </p:nvSpPr>
        <p:spPr>
          <a:xfrm>
            <a:off x="7091680" y="3261995"/>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Independence Required (Part 4A of Code)</a:t>
            </a:r>
          </a:p>
        </p:txBody>
      </p:sp>
      <p:sp>
        <p:nvSpPr>
          <p:cNvPr id="25" name="Rectangle: Rounded Corners 24">
            <a:extLst>
              <a:ext uri="{FF2B5EF4-FFF2-40B4-BE49-F238E27FC236}">
                <a16:creationId xmlns:a16="http://schemas.microsoft.com/office/drawing/2014/main" id="{7AC7A363-6C15-AC09-D371-C58DCC50DA2A}"/>
              </a:ext>
            </a:extLst>
          </p:cNvPr>
          <p:cNvSpPr/>
          <p:nvPr/>
        </p:nvSpPr>
        <p:spPr>
          <a:xfrm>
            <a:off x="7112000" y="4508183"/>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Independence Required (Part 4A of Code)</a:t>
            </a:r>
          </a:p>
        </p:txBody>
      </p:sp>
      <p:sp>
        <p:nvSpPr>
          <p:cNvPr id="26" name="Rectangle: Rounded Corners 25">
            <a:extLst>
              <a:ext uri="{FF2B5EF4-FFF2-40B4-BE49-F238E27FC236}">
                <a16:creationId xmlns:a16="http://schemas.microsoft.com/office/drawing/2014/main" id="{6D04FE70-CFD6-8A83-CA6F-0E927FED475E}"/>
              </a:ext>
            </a:extLst>
          </p:cNvPr>
          <p:cNvSpPr/>
          <p:nvPr/>
        </p:nvSpPr>
        <p:spPr>
          <a:xfrm>
            <a:off x="7112000" y="6014720"/>
            <a:ext cx="5039360" cy="52324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Independence through lens of Objectivity (Proposed S390)</a:t>
            </a:r>
          </a:p>
        </p:txBody>
      </p:sp>
      <p:sp>
        <p:nvSpPr>
          <p:cNvPr id="28" name="TextBox 27">
            <a:extLst>
              <a:ext uri="{FF2B5EF4-FFF2-40B4-BE49-F238E27FC236}">
                <a16:creationId xmlns:a16="http://schemas.microsoft.com/office/drawing/2014/main" id="{FB1501F4-ACE3-50B2-5A08-90CEB6CFB273}"/>
              </a:ext>
            </a:extLst>
          </p:cNvPr>
          <p:cNvSpPr txBox="1"/>
          <p:nvPr/>
        </p:nvSpPr>
        <p:spPr>
          <a:xfrm>
            <a:off x="7030720" y="1790383"/>
            <a:ext cx="5039360" cy="523240"/>
          </a:xfrm>
          <a:prstGeom prst="rect">
            <a:avLst/>
          </a:prstGeom>
        </p:spPr>
        <p:txBody>
          <a:bodyPr vert="horz" wrap="square" lIns="91440" tIns="45720" rIns="91440" bIns="45720" rtlCol="0" anchor="b">
            <a:normAutofit fontScale="92500" lnSpcReduction="20000"/>
          </a:bodyPr>
          <a:lstStyle/>
          <a:p>
            <a:pPr algn="l"/>
            <a:r>
              <a:rPr lang="en-US" b="1" dirty="0">
                <a:solidFill>
                  <a:srgbClr val="0B5494"/>
                </a:solidFill>
                <a:latin typeface="+mj-lt"/>
              </a:rPr>
              <a:t>EXPERT EMPLOYED BY THE FIRM</a:t>
            </a:r>
          </a:p>
          <a:p>
            <a:pPr algn="l"/>
            <a:r>
              <a:rPr lang="en-US" b="1" dirty="0">
                <a:solidFill>
                  <a:srgbClr val="0B5494"/>
                </a:solidFill>
                <a:latin typeface="+mj-lt"/>
              </a:rPr>
              <a:t>(cont’d on next slide)</a:t>
            </a:r>
          </a:p>
        </p:txBody>
      </p:sp>
    </p:spTree>
    <p:extLst>
      <p:ext uri="{BB962C8B-B14F-4D97-AF65-F5344CB8AC3E}">
        <p14:creationId xmlns:p14="http://schemas.microsoft.com/office/powerpoint/2010/main" val="76487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5" grpId="0" animBg="1"/>
      <p:bldP spid="16" grpId="0" animBg="1"/>
      <p:bldP spid="17" grpId="0" animBg="1"/>
      <p:bldP spid="18" grpId="0" animBg="1"/>
      <p:bldP spid="19" grpId="0" animBg="1"/>
      <p:bldP spid="20" grpId="0" animBg="1"/>
      <p:bldP spid="21" grpId="0"/>
      <p:bldP spid="22" grpId="0"/>
      <p:bldP spid="23" grpId="0"/>
      <p:bldP spid="24" grpId="0" animBg="1"/>
      <p:bldP spid="25" grpId="0" animBg="1"/>
      <p:bldP spid="26" grpId="0" animBg="1"/>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B88DCC-6959-EFD3-9FFA-4D3FADB76218}"/>
              </a:ext>
            </a:extLst>
          </p:cNvPr>
          <p:cNvSpPr>
            <a:spLocks noGrp="1"/>
          </p:cNvSpPr>
          <p:nvPr>
            <p:ph type="sldNum" sz="quarter" idx="12"/>
          </p:nvPr>
        </p:nvSpPr>
        <p:spPr/>
        <p:txBody>
          <a:bodyPr/>
          <a:lstStyle/>
          <a:p>
            <a:fld id="{A68F81FF-A8B7-8E49-9D5B-3CAD5ADFEE36}" type="slidenum">
              <a:rPr lang="en-US" smtClean="0"/>
              <a:t>23</a:t>
            </a:fld>
            <a:endParaRPr lang="en-US" dirty="0"/>
          </a:p>
        </p:txBody>
      </p:sp>
      <p:sp>
        <p:nvSpPr>
          <p:cNvPr id="5" name="TextBox 4">
            <a:extLst>
              <a:ext uri="{FF2B5EF4-FFF2-40B4-BE49-F238E27FC236}">
                <a16:creationId xmlns:a16="http://schemas.microsoft.com/office/drawing/2014/main" id="{913D708B-E314-0B2C-8AA5-307DF11734C6}"/>
              </a:ext>
            </a:extLst>
          </p:cNvPr>
          <p:cNvSpPr txBox="1"/>
          <p:nvPr/>
        </p:nvSpPr>
        <p:spPr>
          <a:xfrm>
            <a:off x="914400" y="579120"/>
            <a:ext cx="6482080" cy="186944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6" name="TextBox 5">
            <a:extLst>
              <a:ext uri="{FF2B5EF4-FFF2-40B4-BE49-F238E27FC236}">
                <a16:creationId xmlns:a16="http://schemas.microsoft.com/office/drawing/2014/main" id="{F425967B-D310-C466-47B7-BF6DC032439D}"/>
              </a:ext>
            </a:extLst>
          </p:cNvPr>
          <p:cNvSpPr txBox="1"/>
          <p:nvPr/>
        </p:nvSpPr>
        <p:spPr>
          <a:xfrm>
            <a:off x="640080" y="1219200"/>
            <a:ext cx="4805680" cy="802640"/>
          </a:xfrm>
          <a:prstGeom prst="rect">
            <a:avLst/>
          </a:prstGeom>
        </p:spPr>
        <p:txBody>
          <a:bodyPr vert="horz" wrap="square" lIns="91440" tIns="45720" rIns="91440" bIns="45720" rtlCol="0" anchor="b">
            <a:normAutofit/>
          </a:bodyPr>
          <a:lstStyle/>
          <a:p>
            <a:pPr marL="342900" indent="-342900" algn="just">
              <a:lnSpc>
                <a:spcPts val="2400"/>
              </a:lnSpc>
              <a:buFont typeface="+mj-lt"/>
              <a:buAutoNum type="arabicPeriod"/>
            </a:pPr>
            <a:r>
              <a:rPr lang="en-US" sz="1600" dirty="0">
                <a:latin typeface="+mj-lt"/>
              </a:rPr>
              <a:t>Are you using the work of an expert employed by the firm</a:t>
            </a:r>
            <a:r>
              <a:rPr lang="en-US" sz="1600" b="1" dirty="0">
                <a:latin typeface="+mj-lt"/>
              </a:rPr>
              <a:t>?</a:t>
            </a:r>
            <a:r>
              <a:rPr lang="en-US" sz="1600" dirty="0">
                <a:latin typeface="+mj-lt"/>
              </a:rPr>
              <a:t> </a:t>
            </a:r>
          </a:p>
        </p:txBody>
      </p:sp>
      <p:sp>
        <p:nvSpPr>
          <p:cNvPr id="8" name="TextBox 7">
            <a:extLst>
              <a:ext uri="{FF2B5EF4-FFF2-40B4-BE49-F238E27FC236}">
                <a16:creationId xmlns:a16="http://schemas.microsoft.com/office/drawing/2014/main" id="{19C51D69-92F5-9A11-5F3A-C534F161C86F}"/>
              </a:ext>
            </a:extLst>
          </p:cNvPr>
          <p:cNvSpPr txBox="1"/>
          <p:nvPr/>
        </p:nvSpPr>
        <p:spPr>
          <a:xfrm>
            <a:off x="640081" y="2718435"/>
            <a:ext cx="4795520" cy="523240"/>
          </a:xfrm>
          <a:prstGeom prst="rect">
            <a:avLst/>
          </a:prstGeom>
        </p:spPr>
        <p:txBody>
          <a:bodyPr vert="horz" wrap="square" lIns="91440" tIns="45720" rIns="91440" bIns="45720" rtlCol="0" anchor="b">
            <a:noAutofit/>
          </a:bodyPr>
          <a:lstStyle/>
          <a:p>
            <a:pPr marL="342900" indent="-342900" algn="just">
              <a:lnSpc>
                <a:spcPts val="2400"/>
              </a:lnSpc>
              <a:buFont typeface="+mj-lt"/>
              <a:buAutoNum type="arabicPeriod" startAt="2"/>
            </a:pPr>
            <a:r>
              <a:rPr lang="en-US" sz="1600" dirty="0">
                <a:latin typeface="+mj-lt"/>
              </a:rPr>
              <a:t>Is the individual performing audit procedures</a:t>
            </a:r>
            <a:r>
              <a:rPr lang="en-US" sz="1600" b="1" dirty="0">
                <a:latin typeface="+mj-lt"/>
              </a:rPr>
              <a:t>?</a:t>
            </a:r>
          </a:p>
        </p:txBody>
      </p:sp>
      <p:sp>
        <p:nvSpPr>
          <p:cNvPr id="10" name="TextBox 9">
            <a:extLst>
              <a:ext uri="{FF2B5EF4-FFF2-40B4-BE49-F238E27FC236}">
                <a16:creationId xmlns:a16="http://schemas.microsoft.com/office/drawing/2014/main" id="{F424B2DE-13D9-C9B6-4111-E806A899B175}"/>
              </a:ext>
            </a:extLst>
          </p:cNvPr>
          <p:cNvSpPr txBox="1"/>
          <p:nvPr/>
        </p:nvSpPr>
        <p:spPr>
          <a:xfrm>
            <a:off x="640080" y="3967480"/>
            <a:ext cx="4805680" cy="782320"/>
          </a:xfrm>
          <a:prstGeom prst="rect">
            <a:avLst/>
          </a:prstGeom>
        </p:spPr>
        <p:txBody>
          <a:bodyPr vert="horz" wrap="square" lIns="91440" tIns="45720" rIns="91440" bIns="45720" rtlCol="0" anchor="b">
            <a:normAutofit/>
          </a:bodyPr>
          <a:lstStyle/>
          <a:p>
            <a:pPr marL="342900" indent="-342900" algn="just">
              <a:lnSpc>
                <a:spcPts val="2400"/>
              </a:lnSpc>
              <a:buFont typeface="+mj-lt"/>
              <a:buAutoNum type="arabicPeriod" startAt="3"/>
            </a:pPr>
            <a:r>
              <a:rPr lang="en-US" sz="1600" dirty="0">
                <a:latin typeface="+mj-lt"/>
              </a:rPr>
              <a:t>Is the individual providing consultation such as in accordance with ISA 220 (Revised)</a:t>
            </a:r>
            <a:r>
              <a:rPr lang="en-US" sz="1600" b="1" dirty="0">
                <a:latin typeface="+mj-lt"/>
              </a:rPr>
              <a:t>?</a:t>
            </a:r>
          </a:p>
        </p:txBody>
      </p:sp>
      <p:sp>
        <p:nvSpPr>
          <p:cNvPr id="11" name="Arrow: Down 10">
            <a:extLst>
              <a:ext uri="{FF2B5EF4-FFF2-40B4-BE49-F238E27FC236}">
                <a16:creationId xmlns:a16="http://schemas.microsoft.com/office/drawing/2014/main" id="{578D42C5-7636-E53D-164E-D0C565AD6AF0}"/>
              </a:ext>
            </a:extLst>
          </p:cNvPr>
          <p:cNvSpPr/>
          <p:nvPr/>
        </p:nvSpPr>
        <p:spPr>
          <a:xfrm>
            <a:off x="2265680" y="2036445"/>
            <a:ext cx="1148080" cy="802640"/>
          </a:xfrm>
          <a:prstGeom prst="down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6" name="Arrow: Right 15">
            <a:extLst>
              <a:ext uri="{FF2B5EF4-FFF2-40B4-BE49-F238E27FC236}">
                <a16:creationId xmlns:a16="http://schemas.microsoft.com/office/drawing/2014/main" id="{CB958D00-50F6-7464-0BD5-BED843E82579}"/>
              </a:ext>
            </a:extLst>
          </p:cNvPr>
          <p:cNvSpPr/>
          <p:nvPr/>
        </p:nvSpPr>
        <p:spPr>
          <a:xfrm>
            <a:off x="5801360" y="2824480"/>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7" name="Arrow: Right 16">
            <a:extLst>
              <a:ext uri="{FF2B5EF4-FFF2-40B4-BE49-F238E27FC236}">
                <a16:creationId xmlns:a16="http://schemas.microsoft.com/office/drawing/2014/main" id="{7E8A001D-CE6E-88A1-D0B5-F19BCAAEB746}"/>
              </a:ext>
            </a:extLst>
          </p:cNvPr>
          <p:cNvSpPr/>
          <p:nvPr/>
        </p:nvSpPr>
        <p:spPr>
          <a:xfrm>
            <a:off x="5801360" y="4043680"/>
            <a:ext cx="944880" cy="914400"/>
          </a:xfrm>
          <a:prstGeom prst="rightArrow">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Yes</a:t>
            </a:r>
          </a:p>
        </p:txBody>
      </p:sp>
      <p:sp>
        <p:nvSpPr>
          <p:cNvPr id="19" name="Arrow: Down 18">
            <a:extLst>
              <a:ext uri="{FF2B5EF4-FFF2-40B4-BE49-F238E27FC236}">
                <a16:creationId xmlns:a16="http://schemas.microsoft.com/office/drawing/2014/main" id="{99EFC08C-2C12-1364-B3E9-96A47907E9B5}"/>
              </a:ext>
            </a:extLst>
          </p:cNvPr>
          <p:cNvSpPr/>
          <p:nvPr/>
        </p:nvSpPr>
        <p:spPr>
          <a:xfrm>
            <a:off x="2265680" y="3266440"/>
            <a:ext cx="1148080" cy="80264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No</a:t>
            </a:r>
          </a:p>
        </p:txBody>
      </p:sp>
      <p:sp>
        <p:nvSpPr>
          <p:cNvPr id="20" name="Arrow: Down 19">
            <a:extLst>
              <a:ext uri="{FF2B5EF4-FFF2-40B4-BE49-F238E27FC236}">
                <a16:creationId xmlns:a16="http://schemas.microsoft.com/office/drawing/2014/main" id="{59CFF626-742B-5070-2F6A-96190B53974D}"/>
              </a:ext>
            </a:extLst>
          </p:cNvPr>
          <p:cNvSpPr/>
          <p:nvPr/>
        </p:nvSpPr>
        <p:spPr>
          <a:xfrm>
            <a:off x="2265680" y="4759960"/>
            <a:ext cx="1148080" cy="802640"/>
          </a:xfrm>
          <a:prstGeom prst="downArrow">
            <a:avLst/>
          </a:prstGeom>
          <a:solidFill>
            <a:schemeClr val="tx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mj-lt"/>
              </a:rPr>
              <a:t>No</a:t>
            </a:r>
          </a:p>
        </p:txBody>
      </p:sp>
      <p:sp>
        <p:nvSpPr>
          <p:cNvPr id="21" name="TextBox 20">
            <a:extLst>
              <a:ext uri="{FF2B5EF4-FFF2-40B4-BE49-F238E27FC236}">
                <a16:creationId xmlns:a16="http://schemas.microsoft.com/office/drawing/2014/main" id="{AB092431-E21D-ADC7-14DB-EBF703DEBA9C}"/>
              </a:ext>
            </a:extLst>
          </p:cNvPr>
          <p:cNvSpPr txBox="1"/>
          <p:nvPr/>
        </p:nvSpPr>
        <p:spPr>
          <a:xfrm>
            <a:off x="7030720" y="2786380"/>
            <a:ext cx="503936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ENGAGEMENT TEAM MEMBER</a:t>
            </a:r>
          </a:p>
        </p:txBody>
      </p:sp>
      <p:sp>
        <p:nvSpPr>
          <p:cNvPr id="22" name="TextBox 21">
            <a:extLst>
              <a:ext uri="{FF2B5EF4-FFF2-40B4-BE49-F238E27FC236}">
                <a16:creationId xmlns:a16="http://schemas.microsoft.com/office/drawing/2014/main" id="{5C8B42F6-3069-AA8E-22C7-FCC6717B8922}"/>
              </a:ext>
            </a:extLst>
          </p:cNvPr>
          <p:cNvSpPr txBox="1"/>
          <p:nvPr/>
        </p:nvSpPr>
        <p:spPr>
          <a:xfrm>
            <a:off x="7030720" y="4008120"/>
            <a:ext cx="503936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AUDIT TEAM MEMBER</a:t>
            </a:r>
          </a:p>
        </p:txBody>
      </p:sp>
      <p:sp>
        <p:nvSpPr>
          <p:cNvPr id="23" name="TextBox 22">
            <a:extLst>
              <a:ext uri="{FF2B5EF4-FFF2-40B4-BE49-F238E27FC236}">
                <a16:creationId xmlns:a16="http://schemas.microsoft.com/office/drawing/2014/main" id="{D6C4E7EA-A207-6013-9680-905CD67449C9}"/>
              </a:ext>
            </a:extLst>
          </p:cNvPr>
          <p:cNvSpPr txBox="1"/>
          <p:nvPr/>
        </p:nvSpPr>
        <p:spPr>
          <a:xfrm>
            <a:off x="838200" y="5471160"/>
            <a:ext cx="5542280" cy="523240"/>
          </a:xfrm>
          <a:prstGeom prst="rect">
            <a:avLst/>
          </a:prstGeom>
        </p:spPr>
        <p:txBody>
          <a:bodyPr vert="horz" wrap="square" lIns="91440" tIns="45720" rIns="91440" bIns="45720" rtlCol="0" anchor="b">
            <a:normAutofit/>
          </a:bodyPr>
          <a:lstStyle/>
          <a:p>
            <a:pPr algn="l"/>
            <a:r>
              <a:rPr lang="en-US" b="1" dirty="0">
                <a:solidFill>
                  <a:srgbClr val="0B5494"/>
                </a:solidFill>
                <a:latin typeface="+mj-lt"/>
              </a:rPr>
              <a:t>INTERNAL EXPERT</a:t>
            </a:r>
          </a:p>
        </p:txBody>
      </p:sp>
      <p:sp>
        <p:nvSpPr>
          <p:cNvPr id="24" name="Rectangle: Rounded Corners 23">
            <a:extLst>
              <a:ext uri="{FF2B5EF4-FFF2-40B4-BE49-F238E27FC236}">
                <a16:creationId xmlns:a16="http://schemas.microsoft.com/office/drawing/2014/main" id="{0A336C1B-E12C-E0C6-47DD-F9936D03B664}"/>
              </a:ext>
            </a:extLst>
          </p:cNvPr>
          <p:cNvSpPr/>
          <p:nvPr/>
        </p:nvSpPr>
        <p:spPr>
          <a:xfrm>
            <a:off x="7091680" y="3261995"/>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Independence Required (Part 4A of Code)</a:t>
            </a:r>
          </a:p>
        </p:txBody>
      </p:sp>
      <p:sp>
        <p:nvSpPr>
          <p:cNvPr id="25" name="Rectangle: Rounded Corners 24">
            <a:extLst>
              <a:ext uri="{FF2B5EF4-FFF2-40B4-BE49-F238E27FC236}">
                <a16:creationId xmlns:a16="http://schemas.microsoft.com/office/drawing/2014/main" id="{7AC7A363-6C15-AC09-D371-C58DCC50DA2A}"/>
              </a:ext>
            </a:extLst>
          </p:cNvPr>
          <p:cNvSpPr/>
          <p:nvPr/>
        </p:nvSpPr>
        <p:spPr>
          <a:xfrm>
            <a:off x="7112000" y="4508183"/>
            <a:ext cx="5039360" cy="411480"/>
          </a:xfrm>
          <a:prstGeom prst="roundRect">
            <a:avLst/>
          </a:prstGeom>
          <a:solidFill>
            <a:srgbClr val="FFFF00"/>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Independence Required (Part 4A of Code)</a:t>
            </a:r>
          </a:p>
        </p:txBody>
      </p:sp>
      <p:sp>
        <p:nvSpPr>
          <p:cNvPr id="26" name="Rectangle: Rounded Corners 25">
            <a:extLst>
              <a:ext uri="{FF2B5EF4-FFF2-40B4-BE49-F238E27FC236}">
                <a16:creationId xmlns:a16="http://schemas.microsoft.com/office/drawing/2014/main" id="{6D04FE70-CFD6-8A83-CA6F-0E927FED475E}"/>
              </a:ext>
            </a:extLst>
          </p:cNvPr>
          <p:cNvSpPr/>
          <p:nvPr/>
        </p:nvSpPr>
        <p:spPr>
          <a:xfrm>
            <a:off x="873760" y="5957570"/>
            <a:ext cx="5542280" cy="798830"/>
          </a:xfrm>
          <a:prstGeom prst="roundRect">
            <a:avLst/>
          </a:prstGeom>
          <a:solidFill>
            <a:srgbClr val="F2F2F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accent5"/>
                </a:solidFill>
                <a:latin typeface="+mj-lt"/>
              </a:rPr>
              <a:t>Subject to the:</a:t>
            </a:r>
          </a:p>
          <a:p>
            <a:pPr marL="342900" indent="-342900">
              <a:buFont typeface="+mj-lt"/>
              <a:buAutoNum type="alphaLcParenR"/>
            </a:pPr>
            <a:r>
              <a:rPr lang="en-US" dirty="0">
                <a:solidFill>
                  <a:schemeClr val="accent5"/>
                </a:solidFill>
                <a:latin typeface="+mj-lt"/>
              </a:rPr>
              <a:t>Firm’s systems of quality management; and </a:t>
            </a:r>
          </a:p>
          <a:p>
            <a:pPr marL="342900" indent="-342900">
              <a:buFont typeface="+mj-lt"/>
              <a:buAutoNum type="alphaLcParenR"/>
            </a:pPr>
            <a:r>
              <a:rPr lang="en-US" dirty="0">
                <a:solidFill>
                  <a:schemeClr val="accent5"/>
                </a:solidFill>
                <a:latin typeface="+mj-lt"/>
              </a:rPr>
              <a:t>Provisions of the Code</a:t>
            </a:r>
          </a:p>
        </p:txBody>
      </p:sp>
      <p:sp>
        <p:nvSpPr>
          <p:cNvPr id="2" name="TextBox 1">
            <a:extLst>
              <a:ext uri="{FF2B5EF4-FFF2-40B4-BE49-F238E27FC236}">
                <a16:creationId xmlns:a16="http://schemas.microsoft.com/office/drawing/2014/main" id="{1D52C736-B792-B9F0-DC89-C01BD3B88707}"/>
              </a:ext>
            </a:extLst>
          </p:cNvPr>
          <p:cNvSpPr txBox="1"/>
          <p:nvPr/>
        </p:nvSpPr>
        <p:spPr>
          <a:xfrm>
            <a:off x="640080" y="292735"/>
            <a:ext cx="5039360" cy="523240"/>
          </a:xfrm>
          <a:prstGeom prst="rect">
            <a:avLst/>
          </a:prstGeom>
        </p:spPr>
        <p:txBody>
          <a:bodyPr vert="horz" wrap="square" lIns="91440" tIns="45720" rIns="91440" bIns="45720" rtlCol="0" anchor="b">
            <a:normAutofit fontScale="92500" lnSpcReduction="20000"/>
          </a:bodyPr>
          <a:lstStyle/>
          <a:p>
            <a:pPr algn="l"/>
            <a:r>
              <a:rPr lang="en-US" b="1" dirty="0">
                <a:solidFill>
                  <a:srgbClr val="0B5494"/>
                </a:solidFill>
                <a:latin typeface="+mj-lt"/>
              </a:rPr>
              <a:t>EXPERT EMPLOYED BY THE FIRM</a:t>
            </a:r>
          </a:p>
          <a:p>
            <a:pPr algn="l"/>
            <a:r>
              <a:rPr lang="en-US" b="1" dirty="0">
                <a:solidFill>
                  <a:srgbClr val="0B5494"/>
                </a:solidFill>
                <a:latin typeface="+mj-lt"/>
              </a:rPr>
              <a:t>(cont’d from previous slide)</a:t>
            </a:r>
          </a:p>
        </p:txBody>
      </p:sp>
    </p:spTree>
    <p:extLst>
      <p:ext uri="{BB962C8B-B14F-4D97-AF65-F5344CB8AC3E}">
        <p14:creationId xmlns:p14="http://schemas.microsoft.com/office/powerpoint/2010/main" val="418713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P spid="16" grpId="0" animBg="1"/>
      <p:bldP spid="17" grpId="0" animBg="1"/>
      <p:bldP spid="19" grpId="0" animBg="1"/>
      <p:bldP spid="20" grpId="0" animBg="1"/>
      <p:bldP spid="21" grpId="0"/>
      <p:bldP spid="22" grpId="0"/>
      <p:bldP spid="23" grpId="0"/>
      <p:bldP spid="24" grpId="0" animBg="1"/>
      <p:bldP spid="25" grpId="0" animBg="1"/>
      <p:bldP spid="26"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415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F339F-2A0C-43BE-AEA8-566077A019B0}"/>
              </a:ext>
            </a:extLst>
          </p:cNvPr>
          <p:cNvSpPr>
            <a:spLocks noGrp="1"/>
          </p:cNvSpPr>
          <p:nvPr>
            <p:ph type="title"/>
          </p:nvPr>
        </p:nvSpPr>
        <p:spPr>
          <a:xfrm>
            <a:off x="651640" y="27377"/>
            <a:ext cx="10198583" cy="1068518"/>
          </a:xfrm>
        </p:spPr>
        <p:txBody>
          <a:bodyPr>
            <a:normAutofit/>
          </a:bodyPr>
          <a:lstStyle/>
          <a:p>
            <a:r>
              <a:rPr lang="en-US" sz="3600" dirty="0">
                <a:latin typeface="+mj-lt"/>
              </a:rPr>
              <a:t>Recap: Use of Experts Project – Why?</a:t>
            </a:r>
          </a:p>
        </p:txBody>
      </p:sp>
      <p:sp>
        <p:nvSpPr>
          <p:cNvPr id="5" name="Slide Number Placeholder 4">
            <a:extLst>
              <a:ext uri="{FF2B5EF4-FFF2-40B4-BE49-F238E27FC236}">
                <a16:creationId xmlns:a16="http://schemas.microsoft.com/office/drawing/2014/main" id="{34DAF521-0EED-4A41-81B6-B6A0FB7BBB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sp>
        <p:nvSpPr>
          <p:cNvPr id="8" name="Rectangle: Rounded Corners 7">
            <a:extLst>
              <a:ext uri="{FF2B5EF4-FFF2-40B4-BE49-F238E27FC236}">
                <a16:creationId xmlns:a16="http://schemas.microsoft.com/office/drawing/2014/main" id="{2C2CA0B3-97E8-4930-94B0-68D2B44D0761}"/>
              </a:ext>
            </a:extLst>
          </p:cNvPr>
          <p:cNvSpPr/>
          <p:nvPr/>
        </p:nvSpPr>
        <p:spPr>
          <a:xfrm>
            <a:off x="651640" y="1975945"/>
            <a:ext cx="4656084" cy="4745530"/>
          </a:xfrm>
          <a:prstGeom prst="round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srgbClr val="FFFFFF"/>
                </a:solidFill>
                <a:effectLst/>
                <a:uLnTx/>
                <a:uFillTx/>
                <a:latin typeface="Arial" panose="020B0604020202020204"/>
                <a:ea typeface="+mn-ea"/>
                <a:cs typeface="+mn-cs"/>
              </a:rPr>
              <a:t>What the Code addresses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Independence for experts consulted on audit / assurance</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000" b="0" i="0" u="sng" strike="noStrike" kern="1200" cap="none" spc="0" normalizeH="0" baseline="0" noProof="0" dirty="0">
                <a:ln>
                  <a:noFill/>
                </a:ln>
                <a:solidFill>
                  <a:srgbClr val="FFFFFF"/>
                </a:solidFill>
                <a:effectLst/>
                <a:uLnTx/>
                <a:uFillTx/>
                <a:latin typeface="Arial" panose="020B0604020202020204"/>
                <a:ea typeface="+mn-ea"/>
                <a:cs typeface="+mn-cs"/>
              </a:rPr>
              <a:t>What the Code does </a:t>
            </a:r>
            <a:r>
              <a:rPr kumimoji="0" lang="en-US" sz="2000" b="0" i="1" u="sng" strike="noStrike" kern="1200" cap="none" spc="0" normalizeH="0" baseline="0" noProof="0" dirty="0">
                <a:ln>
                  <a:noFill/>
                </a:ln>
                <a:solidFill>
                  <a:srgbClr val="FFFFFF"/>
                </a:solidFill>
                <a:effectLst/>
                <a:uLnTx/>
                <a:uFillTx/>
                <a:latin typeface="Arial" panose="020B0604020202020204"/>
                <a:ea typeface="+mn-ea"/>
                <a:cs typeface="+mn-cs"/>
              </a:rPr>
              <a:t>not</a:t>
            </a:r>
            <a:r>
              <a:rPr kumimoji="0" lang="en-US" sz="2000" b="0" i="0" u="sng" strike="noStrike" kern="1200" cap="none" spc="0" normalizeH="0" baseline="0" noProof="0" dirty="0">
                <a:ln>
                  <a:noFill/>
                </a:ln>
                <a:solidFill>
                  <a:srgbClr val="FFFFFF"/>
                </a:solidFill>
                <a:effectLst/>
                <a:uLnTx/>
                <a:uFillTx/>
                <a:latin typeface="Arial" panose="020B0604020202020204"/>
                <a:ea typeface="+mn-ea"/>
                <a:cs typeface="+mn-cs"/>
              </a:rPr>
              <a:t> address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a:ln>
                  <a:noFill/>
                </a:ln>
                <a:solidFill>
                  <a:srgbClr val="FFFFFF"/>
                </a:solidFill>
                <a:effectLst/>
                <a:uLnTx/>
                <a:uFillTx/>
                <a:latin typeface="Arial" panose="020B0604020202020204"/>
                <a:ea typeface="+mn-ea"/>
                <a:cs typeface="+mn-cs"/>
              </a:rPr>
              <a:t>External experts </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whose work is used in audit / assurance</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External experts used for NAS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External experts used by PAIBs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000" b="0" i="0" u="sng" strike="noStrike" kern="1200" cap="none" spc="0" normalizeH="0" baseline="0" noProof="0" dirty="0">
                <a:ln>
                  <a:noFill/>
                </a:ln>
                <a:solidFill>
                  <a:srgbClr val="FFFFFF"/>
                </a:solidFill>
                <a:effectLst/>
                <a:uLnTx/>
                <a:uFillTx/>
                <a:latin typeface="Arial" panose="020B0604020202020204"/>
                <a:ea typeface="+mn-ea"/>
                <a:cs typeface="+mn-cs"/>
              </a:rPr>
              <a:t>What ISAs address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Competence, capabilities and objectivity of external experts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Management’s experts</a:t>
            </a:r>
          </a:p>
        </p:txBody>
      </p:sp>
      <p:sp>
        <p:nvSpPr>
          <p:cNvPr id="9" name="Rectangle 8">
            <a:extLst>
              <a:ext uri="{FF2B5EF4-FFF2-40B4-BE49-F238E27FC236}">
                <a16:creationId xmlns:a16="http://schemas.microsoft.com/office/drawing/2014/main" id="{8D911888-308C-7175-BB97-83379E11DF79}"/>
              </a:ext>
            </a:extLst>
          </p:cNvPr>
          <p:cNvSpPr/>
          <p:nvPr/>
        </p:nvSpPr>
        <p:spPr>
          <a:xfrm>
            <a:off x="1319046" y="1336224"/>
            <a:ext cx="3247697" cy="465843"/>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94949"/>
                </a:solidFill>
                <a:effectLst/>
                <a:uLnTx/>
                <a:uFillTx/>
                <a:latin typeface="Arial" panose="020B0604020202020204"/>
                <a:ea typeface="+mn-ea"/>
                <a:cs typeface="+mn-cs"/>
              </a:rPr>
              <a:t>Current Position</a:t>
            </a:r>
          </a:p>
        </p:txBody>
      </p:sp>
      <p:sp>
        <p:nvSpPr>
          <p:cNvPr id="10" name="Rectangle: Rounded Corners 9">
            <a:extLst>
              <a:ext uri="{FF2B5EF4-FFF2-40B4-BE49-F238E27FC236}">
                <a16:creationId xmlns:a16="http://schemas.microsoft.com/office/drawing/2014/main" id="{5C8B3CC8-F8AF-210C-C18B-54B8E00DB85B}"/>
              </a:ext>
            </a:extLst>
          </p:cNvPr>
          <p:cNvSpPr/>
          <p:nvPr/>
        </p:nvSpPr>
        <p:spPr>
          <a:xfrm>
            <a:off x="6697716" y="1975945"/>
            <a:ext cx="4656083" cy="4745530"/>
          </a:xfrm>
          <a:prstGeom prst="round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srgbClr val="FFFFFF"/>
                </a:solidFill>
                <a:effectLst/>
                <a:uLnTx/>
                <a:uFillTx/>
                <a:latin typeface="Arial" panose="020B0604020202020204"/>
                <a:ea typeface="+mn-ea"/>
                <a:cs typeface="+mn-cs"/>
              </a:rPr>
              <a:t>What the Code should/will address</a:t>
            </a:r>
          </a:p>
          <a:p>
            <a:pPr marL="342900" marR="0" lvl="0" indent="-3429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Independence for experts consulted on audit / assurance</a:t>
            </a:r>
          </a:p>
          <a:p>
            <a:pPr marL="342900" marR="0" lvl="0" indent="-3429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Competence, capabilities and objectivity for external experts used in any professional service</a:t>
            </a:r>
          </a:p>
          <a:p>
            <a:pPr marL="342900" marR="0" lvl="0" indent="-3429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Additional rigor of “independence” for </a:t>
            </a:r>
            <a:r>
              <a:rPr kumimoji="0" lang="en-US" sz="2000" b="0" i="1"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external experts </a:t>
            </a: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whose work is used in audit / assurance, including SAEs</a:t>
            </a:r>
          </a:p>
          <a:p>
            <a:pPr marL="342900" marR="0" lvl="0" indent="-3429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A3A6">
                    <a:lumMod val="40000"/>
                    <a:lumOff val="60000"/>
                  </a:srgbClr>
                </a:solidFill>
                <a:effectLst/>
                <a:uLnTx/>
                <a:uFillTx/>
                <a:latin typeface="Arial" panose="020B0604020202020204"/>
                <a:ea typeface="+mn-ea"/>
                <a:cs typeface="+mn-cs"/>
              </a:rPr>
              <a:t>External experts used by PAIBs</a:t>
            </a:r>
          </a:p>
        </p:txBody>
      </p:sp>
      <p:sp>
        <p:nvSpPr>
          <p:cNvPr id="11" name="Rectangle 10">
            <a:extLst>
              <a:ext uri="{FF2B5EF4-FFF2-40B4-BE49-F238E27FC236}">
                <a16:creationId xmlns:a16="http://schemas.microsoft.com/office/drawing/2014/main" id="{5EC1908B-0F0D-C4AC-26E1-FB93B66F6379}"/>
              </a:ext>
            </a:extLst>
          </p:cNvPr>
          <p:cNvSpPr/>
          <p:nvPr/>
        </p:nvSpPr>
        <p:spPr>
          <a:xfrm>
            <a:off x="6676697" y="1347795"/>
            <a:ext cx="4656082" cy="454272"/>
          </a:xfrm>
          <a:prstGeom prst="rect">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94949"/>
                </a:solidFill>
                <a:effectLst/>
                <a:uLnTx/>
                <a:uFillTx/>
                <a:latin typeface="Arial" panose="020B0604020202020204"/>
                <a:ea typeface="+mn-ea"/>
                <a:cs typeface="+mn-cs"/>
              </a:rPr>
              <a:t>Desired Public Interest Position</a:t>
            </a:r>
          </a:p>
        </p:txBody>
      </p:sp>
      <p:sp>
        <p:nvSpPr>
          <p:cNvPr id="12" name="Arrow: Right 11">
            <a:extLst>
              <a:ext uri="{FF2B5EF4-FFF2-40B4-BE49-F238E27FC236}">
                <a16:creationId xmlns:a16="http://schemas.microsoft.com/office/drawing/2014/main" id="{8A5EAF45-4ADB-3750-1704-410B3810EF96}"/>
              </a:ext>
            </a:extLst>
          </p:cNvPr>
          <p:cNvSpPr/>
          <p:nvPr/>
        </p:nvSpPr>
        <p:spPr>
          <a:xfrm>
            <a:off x="5454869" y="3710152"/>
            <a:ext cx="1124607" cy="557048"/>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94949"/>
              </a:solidFill>
              <a:effectLst/>
              <a:uLnTx/>
              <a:uFillTx/>
              <a:latin typeface="Times New Roman" panose="02020603050405020304"/>
              <a:ea typeface="+mn-ea"/>
              <a:cs typeface="+mn-cs"/>
            </a:endParaRPr>
          </a:p>
        </p:txBody>
      </p:sp>
    </p:spTree>
    <p:extLst>
      <p:ext uri="{BB962C8B-B14F-4D97-AF65-F5344CB8AC3E}">
        <p14:creationId xmlns:p14="http://schemas.microsoft.com/office/powerpoint/2010/main" val="171781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EBC5-3D61-6FAA-772D-17E642BE4561}"/>
              </a:ext>
            </a:extLst>
          </p:cNvPr>
          <p:cNvSpPr>
            <a:spLocks noGrp="1"/>
          </p:cNvSpPr>
          <p:nvPr>
            <p:ph type="title"/>
          </p:nvPr>
        </p:nvSpPr>
        <p:spPr/>
        <p:txBody>
          <a:bodyPr>
            <a:normAutofit/>
          </a:bodyPr>
          <a:lstStyle/>
          <a:p>
            <a:r>
              <a:rPr lang="en-US" dirty="0">
                <a:latin typeface="+mj-lt"/>
              </a:rPr>
              <a:t>Activities Since September</a:t>
            </a:r>
          </a:p>
        </p:txBody>
      </p:sp>
      <p:sp>
        <p:nvSpPr>
          <p:cNvPr id="5" name="Slide Number Placeholder 4">
            <a:extLst>
              <a:ext uri="{FF2B5EF4-FFF2-40B4-BE49-F238E27FC236}">
                <a16:creationId xmlns:a16="http://schemas.microsoft.com/office/drawing/2014/main" id="{C83D0448-B42D-18DF-87E3-C1707A86130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838383"/>
              </a:solidFill>
              <a:effectLst/>
              <a:uLnTx/>
              <a:uFillTx/>
              <a:latin typeface="Product Sans Thin" panose="020B0203030502040203" pitchFamily="34" charset="0"/>
              <a:ea typeface="+mn-ea"/>
              <a:cs typeface="+mn-cs"/>
            </a:endParaRPr>
          </a:p>
        </p:txBody>
      </p:sp>
      <p:pic>
        <p:nvPicPr>
          <p:cNvPr id="10" name="Picture 9">
            <a:extLst>
              <a:ext uri="{FF2B5EF4-FFF2-40B4-BE49-F238E27FC236}">
                <a16:creationId xmlns:a16="http://schemas.microsoft.com/office/drawing/2014/main" id="{AA3F0EA0-B99E-45DF-B405-E03EBA7E1FFF}"/>
              </a:ext>
            </a:extLst>
          </p:cNvPr>
          <p:cNvPicPr>
            <a:picLocks noChangeAspect="1"/>
          </p:cNvPicPr>
          <p:nvPr/>
        </p:nvPicPr>
        <p:blipFill>
          <a:blip r:embed="rId3"/>
          <a:stretch>
            <a:fillRect/>
          </a:stretch>
        </p:blipFill>
        <p:spPr>
          <a:xfrm>
            <a:off x="1" y="1104892"/>
            <a:ext cx="3429000" cy="5753107"/>
          </a:xfrm>
          <a:prstGeom prst="rect">
            <a:avLst/>
          </a:prstGeom>
        </p:spPr>
      </p:pic>
      <p:sp>
        <p:nvSpPr>
          <p:cNvPr id="7" name="Content Placeholder 2">
            <a:extLst>
              <a:ext uri="{FF2B5EF4-FFF2-40B4-BE49-F238E27FC236}">
                <a16:creationId xmlns:a16="http://schemas.microsoft.com/office/drawing/2014/main" id="{669805FF-6B4D-0EDE-B289-4A9E78A652C1}"/>
              </a:ext>
            </a:extLst>
          </p:cNvPr>
          <p:cNvSpPr>
            <a:spLocks noGrp="1"/>
          </p:cNvSpPr>
          <p:nvPr>
            <p:ph idx="1"/>
          </p:nvPr>
        </p:nvSpPr>
        <p:spPr>
          <a:xfrm>
            <a:off x="4137743" y="1500069"/>
            <a:ext cx="6733457" cy="4664301"/>
          </a:xfrm>
        </p:spPr>
        <p:txBody>
          <a:bodyPr>
            <a:noAutofit/>
          </a:bodyPr>
          <a:lstStyle/>
          <a:p>
            <a:pPr marL="0" indent="0" algn="just">
              <a:spcBef>
                <a:spcPts val="600"/>
              </a:spcBef>
              <a:spcAft>
                <a:spcPts val="600"/>
              </a:spcAft>
              <a:buNone/>
            </a:pPr>
            <a:r>
              <a:rPr lang="en-US" sz="2200" dirty="0">
                <a:solidFill>
                  <a:schemeClr val="accent6"/>
                </a:solidFill>
                <a:latin typeface="+mj-lt"/>
              </a:rPr>
              <a:t>IESBA Meeting (Late September 2023)</a:t>
            </a:r>
          </a:p>
          <a:p>
            <a:pPr marL="347472" indent="-347472" algn="just">
              <a:spcBef>
                <a:spcPts val="600"/>
              </a:spcBef>
              <a:spcAft>
                <a:spcPts val="600"/>
              </a:spcAft>
            </a:pPr>
            <a:r>
              <a:rPr lang="en-US" sz="2000" dirty="0">
                <a:solidFill>
                  <a:schemeClr val="tx1"/>
                </a:solidFill>
                <a:latin typeface="+mj-lt"/>
              </a:rPr>
              <a:t>TF In-Person Meeting (x1) </a:t>
            </a:r>
            <a:r>
              <a:rPr lang="en-US" sz="800" dirty="0">
                <a:solidFill>
                  <a:schemeClr val="tx1"/>
                </a:solidFill>
                <a:latin typeface="+mj-lt"/>
              </a:rPr>
              <a:t>(Early October)</a:t>
            </a:r>
          </a:p>
          <a:p>
            <a:pPr marL="347472" indent="-347472" algn="just">
              <a:spcBef>
                <a:spcPts val="600"/>
              </a:spcBef>
              <a:spcAft>
                <a:spcPts val="600"/>
              </a:spcAft>
            </a:pPr>
            <a:r>
              <a:rPr lang="en-US" sz="2000" dirty="0">
                <a:solidFill>
                  <a:schemeClr val="tx1"/>
                </a:solidFill>
                <a:latin typeface="+mj-lt"/>
              </a:rPr>
              <a:t>TF Virtual Meetings (x3) </a:t>
            </a:r>
            <a:r>
              <a:rPr lang="en-US" sz="800" dirty="0">
                <a:solidFill>
                  <a:schemeClr val="tx1"/>
                </a:solidFill>
                <a:latin typeface="+mj-lt"/>
              </a:rPr>
              <a:t>(October-November)</a:t>
            </a:r>
          </a:p>
          <a:p>
            <a:pPr marL="347472" indent="-347472" algn="just">
              <a:spcBef>
                <a:spcPts val="600"/>
              </a:spcBef>
              <a:spcAft>
                <a:spcPts val="600"/>
              </a:spcAft>
            </a:pPr>
            <a:r>
              <a:rPr lang="en-US" sz="2000" dirty="0">
                <a:solidFill>
                  <a:schemeClr val="tx1"/>
                </a:solidFill>
                <a:latin typeface="+mj-lt"/>
              </a:rPr>
              <a:t>Posted draft December text informed by:</a:t>
            </a:r>
          </a:p>
          <a:p>
            <a:pPr marL="804672" lvl="1" indent="-347472" algn="just">
              <a:spcBef>
                <a:spcPts val="600"/>
              </a:spcBef>
              <a:spcAft>
                <a:spcPts val="600"/>
              </a:spcAft>
            </a:pPr>
            <a:r>
              <a:rPr lang="en-US" sz="1600" dirty="0">
                <a:solidFill>
                  <a:schemeClr val="tx1"/>
                </a:solidFill>
                <a:latin typeface="+mj-lt"/>
              </a:rPr>
              <a:t>Offline Circulation of </a:t>
            </a:r>
            <a:r>
              <a:rPr lang="en-US" sz="1600" b="1" dirty="0">
                <a:solidFill>
                  <a:schemeClr val="tx1"/>
                </a:solidFill>
                <a:latin typeface="+mj-lt"/>
              </a:rPr>
              <a:t>October Text</a:t>
            </a:r>
            <a:r>
              <a:rPr lang="en-US" sz="1600" dirty="0">
                <a:solidFill>
                  <a:schemeClr val="tx1"/>
                </a:solidFill>
                <a:latin typeface="+mj-lt"/>
              </a:rPr>
              <a:t> to IESBA Participants </a:t>
            </a:r>
            <a:r>
              <a:rPr lang="en-US" sz="800" dirty="0">
                <a:solidFill>
                  <a:schemeClr val="tx1"/>
                </a:solidFill>
                <a:latin typeface="+mj-lt"/>
              </a:rPr>
              <a:t>(Late October)</a:t>
            </a:r>
          </a:p>
          <a:p>
            <a:pPr marL="804672" lvl="1" indent="-347472" algn="just">
              <a:spcBef>
                <a:spcPts val="600"/>
              </a:spcBef>
              <a:spcAft>
                <a:spcPts val="600"/>
              </a:spcAft>
            </a:pPr>
            <a:r>
              <a:rPr lang="en-US" sz="1600" dirty="0">
                <a:solidFill>
                  <a:schemeClr val="tx1"/>
                </a:solidFill>
                <a:latin typeface="+mj-lt"/>
              </a:rPr>
              <a:t>IAASB-IESBA Coordination: Overarching Review and Comments of Glossary and S390 </a:t>
            </a:r>
            <a:r>
              <a:rPr lang="en-US" sz="800" dirty="0">
                <a:solidFill>
                  <a:schemeClr val="tx1"/>
                </a:solidFill>
                <a:latin typeface="+mj-lt"/>
              </a:rPr>
              <a:t>(Early November)</a:t>
            </a:r>
          </a:p>
          <a:p>
            <a:pPr marL="804672" lvl="1" indent="-347472" algn="just">
              <a:spcBef>
                <a:spcPts val="600"/>
              </a:spcBef>
              <a:spcAft>
                <a:spcPts val="600"/>
              </a:spcAft>
            </a:pPr>
            <a:r>
              <a:rPr lang="en-US" sz="1600" dirty="0">
                <a:solidFill>
                  <a:schemeClr val="tx1"/>
                </a:solidFill>
                <a:latin typeface="+mj-lt"/>
              </a:rPr>
              <a:t>Sustainability IAASB-IESBA (Sustainability and Experts) Coordination Meeting </a:t>
            </a:r>
            <a:r>
              <a:rPr lang="en-US" sz="800" dirty="0">
                <a:solidFill>
                  <a:schemeClr val="tx1"/>
                </a:solidFill>
                <a:latin typeface="+mj-lt"/>
              </a:rPr>
              <a:t>(Early November)</a:t>
            </a:r>
          </a:p>
          <a:p>
            <a:pPr marL="804672" lvl="1" indent="-347472" algn="just">
              <a:spcBef>
                <a:spcPts val="600"/>
              </a:spcBef>
              <a:spcAft>
                <a:spcPts val="600"/>
              </a:spcAft>
            </a:pPr>
            <a:r>
              <a:rPr lang="en-US" sz="1600" dirty="0">
                <a:solidFill>
                  <a:schemeClr val="tx1"/>
                </a:solidFill>
                <a:latin typeface="+mj-lt"/>
              </a:rPr>
              <a:t>Sustainability (SRG and WS2)-Experts Coordination: Overarching Review and Comments of S5390 </a:t>
            </a:r>
            <a:r>
              <a:rPr lang="en-US" sz="800" dirty="0">
                <a:solidFill>
                  <a:schemeClr val="tx1"/>
                </a:solidFill>
                <a:latin typeface="+mj-lt"/>
              </a:rPr>
              <a:t>(Early November)</a:t>
            </a:r>
          </a:p>
          <a:p>
            <a:pPr marL="804672" lvl="1" indent="-347472" algn="just">
              <a:spcBef>
                <a:spcPts val="600"/>
              </a:spcBef>
              <a:spcAft>
                <a:spcPts val="600"/>
              </a:spcAft>
            </a:pPr>
            <a:r>
              <a:rPr lang="en-US" sz="1600" dirty="0">
                <a:solidFill>
                  <a:schemeClr val="tx1"/>
                </a:solidFill>
                <a:latin typeface="+mj-lt"/>
              </a:rPr>
              <a:t>Information Session to IESBA Participants </a:t>
            </a:r>
            <a:r>
              <a:rPr lang="en-US" sz="800" dirty="0">
                <a:solidFill>
                  <a:schemeClr val="tx1"/>
                </a:solidFill>
                <a:latin typeface="+mj-lt"/>
              </a:rPr>
              <a:t>(Mid November)</a:t>
            </a:r>
          </a:p>
          <a:p>
            <a:pPr marL="347472" indent="-347472" algn="just">
              <a:spcBef>
                <a:spcPts val="600"/>
              </a:spcBef>
              <a:spcAft>
                <a:spcPts val="600"/>
              </a:spcAft>
            </a:pPr>
            <a:endParaRPr lang="en-US" sz="2000" dirty="0">
              <a:solidFill>
                <a:schemeClr val="tx1"/>
              </a:solidFill>
              <a:latin typeface="+mj-lt"/>
            </a:endParaRPr>
          </a:p>
          <a:p>
            <a:pPr marL="0" indent="0" algn="just">
              <a:spcBef>
                <a:spcPts val="600"/>
              </a:spcBef>
              <a:spcAft>
                <a:spcPts val="600"/>
              </a:spcAft>
              <a:buNone/>
            </a:pPr>
            <a:endParaRPr lang="en-US" sz="2000" dirty="0">
              <a:solidFill>
                <a:schemeClr val="tx1"/>
              </a:solidFill>
              <a:latin typeface="+mj-lt"/>
            </a:endParaRPr>
          </a:p>
          <a:p>
            <a:pPr marL="0" indent="0" algn="just">
              <a:spcBef>
                <a:spcPts val="600"/>
              </a:spcBef>
              <a:spcAft>
                <a:spcPts val="600"/>
              </a:spcAft>
              <a:buNone/>
            </a:pPr>
            <a:endParaRPr lang="en-US" sz="2000" dirty="0">
              <a:solidFill>
                <a:schemeClr val="tx1"/>
              </a:solidFill>
              <a:latin typeface="+mj-lt"/>
            </a:endParaRPr>
          </a:p>
        </p:txBody>
      </p:sp>
    </p:spTree>
    <p:extLst>
      <p:ext uri="{BB962C8B-B14F-4D97-AF65-F5344CB8AC3E}">
        <p14:creationId xmlns:p14="http://schemas.microsoft.com/office/powerpoint/2010/main" val="1055107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33283" y="2131625"/>
            <a:ext cx="7220518" cy="3184928"/>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Approved project proposal contains considerations of ethics and independence considerations for all experts</a:t>
            </a:r>
          </a:p>
          <a:p>
            <a:pPr marL="804545" lvl="1" indent="-347345" algn="just">
              <a:lnSpc>
                <a:spcPct val="110000"/>
              </a:lnSpc>
              <a:spcBef>
                <a:spcPts val="600"/>
              </a:spcBef>
              <a:spcAft>
                <a:spcPts val="600"/>
              </a:spcAft>
            </a:pPr>
            <a:r>
              <a:rPr lang="en-US" sz="1600" dirty="0">
                <a:solidFill>
                  <a:srgbClr val="0070C0"/>
                </a:solidFill>
                <a:latin typeface="+mj-lt"/>
              </a:rPr>
              <a:t>All elements of project proposal considered since initial proposals in March 2023</a:t>
            </a:r>
          </a:p>
          <a:p>
            <a:pPr marL="804545" lvl="1" indent="-347345" algn="just">
              <a:lnSpc>
                <a:spcPct val="110000"/>
              </a:lnSpc>
              <a:spcBef>
                <a:spcPts val="600"/>
              </a:spcBef>
              <a:spcAft>
                <a:spcPts val="600"/>
              </a:spcAft>
            </a:pPr>
            <a:r>
              <a:rPr lang="en-US" sz="1600" dirty="0">
                <a:solidFill>
                  <a:srgbClr val="0070C0"/>
                </a:solidFill>
                <a:latin typeface="+mj-lt"/>
              </a:rPr>
              <a:t>Due to stakeholder and IESBA feedback, scope and approach refined and revised accordingly </a:t>
            </a:r>
          </a:p>
          <a:p>
            <a:pPr marL="804545" lvl="1" indent="-347345" algn="just">
              <a:lnSpc>
                <a:spcPct val="110000"/>
              </a:lnSpc>
              <a:spcBef>
                <a:spcPts val="600"/>
              </a:spcBef>
              <a:spcAft>
                <a:spcPts val="600"/>
              </a:spcAft>
            </a:pPr>
            <a:r>
              <a:rPr lang="en-US" sz="1600" dirty="0">
                <a:solidFill>
                  <a:srgbClr val="0070C0"/>
                </a:solidFill>
                <a:latin typeface="+mj-lt"/>
              </a:rPr>
              <a:t>To detail and explain in EM</a:t>
            </a:r>
          </a:p>
          <a:p>
            <a:pPr marL="347345" indent="-347345" algn="just">
              <a:lnSpc>
                <a:spcPct val="110000"/>
              </a:lnSpc>
              <a:spcBef>
                <a:spcPts val="600"/>
              </a:spcBef>
              <a:spcAft>
                <a:spcPts val="600"/>
              </a:spcAft>
            </a:pPr>
            <a:endParaRPr lang="en-US" sz="20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Approved Project Proposal</a:t>
            </a:r>
          </a:p>
        </p:txBody>
      </p:sp>
    </p:spTree>
    <p:extLst>
      <p:ext uri="{BB962C8B-B14F-4D97-AF65-F5344CB8AC3E}">
        <p14:creationId xmlns:p14="http://schemas.microsoft.com/office/powerpoint/2010/main" val="1466993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23122" y="1727200"/>
            <a:ext cx="7896157" cy="4231408"/>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Scope of provisions refined to focus on “external experts” only</a:t>
            </a:r>
          </a:p>
          <a:p>
            <a:pPr marL="804545" lvl="1" indent="-347345" algn="just">
              <a:lnSpc>
                <a:spcPct val="110000"/>
              </a:lnSpc>
              <a:spcBef>
                <a:spcPts val="600"/>
              </a:spcBef>
              <a:spcAft>
                <a:spcPts val="600"/>
              </a:spcAft>
            </a:pPr>
            <a:r>
              <a:rPr lang="en-US" sz="1600" dirty="0">
                <a:solidFill>
                  <a:srgbClr val="0070C0"/>
                </a:solidFill>
                <a:latin typeface="+mj-lt"/>
              </a:rPr>
              <a:t>S390: </a:t>
            </a:r>
          </a:p>
          <a:p>
            <a:pPr marL="1261745" lvl="2" indent="-347345" algn="just">
              <a:lnSpc>
                <a:spcPct val="110000"/>
              </a:lnSpc>
              <a:spcBef>
                <a:spcPts val="600"/>
              </a:spcBef>
              <a:spcAft>
                <a:spcPts val="600"/>
              </a:spcAft>
            </a:pPr>
            <a:r>
              <a:rPr lang="en-US" sz="1600" dirty="0">
                <a:solidFill>
                  <a:srgbClr val="0070C0"/>
                </a:solidFill>
                <a:latin typeface="+mj-lt"/>
              </a:rPr>
              <a:t>Since ET/AT members already subject to independence, clarify that the provisions do not apply to them</a:t>
            </a:r>
          </a:p>
          <a:p>
            <a:pPr marL="1261745" lvl="2" indent="-347345" algn="just">
              <a:lnSpc>
                <a:spcPct val="110000"/>
              </a:lnSpc>
              <a:spcBef>
                <a:spcPts val="600"/>
              </a:spcBef>
              <a:spcAft>
                <a:spcPts val="600"/>
              </a:spcAft>
            </a:pPr>
            <a:r>
              <a:rPr lang="en-US" sz="1600" dirty="0">
                <a:solidFill>
                  <a:srgbClr val="0070C0"/>
                </a:solidFill>
                <a:latin typeface="+mj-lt"/>
              </a:rPr>
              <a:t>Internal experts of a firm used for NAS engagements already subject to the firm’s internal policies and procedures and the Code</a:t>
            </a:r>
          </a:p>
          <a:p>
            <a:pPr marL="804545" lvl="1" indent="-347345" algn="just">
              <a:lnSpc>
                <a:spcPct val="110000"/>
              </a:lnSpc>
              <a:spcBef>
                <a:spcPts val="600"/>
              </a:spcBef>
              <a:spcAft>
                <a:spcPts val="600"/>
              </a:spcAft>
            </a:pPr>
            <a:r>
              <a:rPr lang="en-US" sz="1600" dirty="0">
                <a:solidFill>
                  <a:srgbClr val="0070C0"/>
                </a:solidFill>
                <a:latin typeface="+mj-lt"/>
              </a:rPr>
              <a:t>S290: </a:t>
            </a:r>
          </a:p>
          <a:p>
            <a:pPr marL="1261745" lvl="2" indent="-347345" algn="just">
              <a:lnSpc>
                <a:spcPct val="110000"/>
              </a:lnSpc>
              <a:spcBef>
                <a:spcPts val="600"/>
              </a:spcBef>
              <a:spcAft>
                <a:spcPts val="600"/>
              </a:spcAft>
            </a:pPr>
            <a:r>
              <a:rPr lang="en-US" sz="1600" dirty="0">
                <a:solidFill>
                  <a:srgbClr val="0070C0"/>
                </a:solidFill>
                <a:latin typeface="+mj-lt"/>
              </a:rPr>
              <a:t>PAIBs often use the work of others internal to the employing organization who have specialized competence in specific fields or areas as defined by their roles and responsibilities</a:t>
            </a:r>
          </a:p>
          <a:p>
            <a:pPr marL="1261745" lvl="2" indent="-347345" algn="just">
              <a:lnSpc>
                <a:spcPct val="110000"/>
              </a:lnSpc>
              <a:spcBef>
                <a:spcPts val="600"/>
              </a:spcBef>
              <a:spcAft>
                <a:spcPts val="600"/>
              </a:spcAft>
            </a:pPr>
            <a:r>
              <a:rPr lang="en-US" sz="1600" dirty="0">
                <a:solidFill>
                  <a:srgbClr val="0070C0"/>
                </a:solidFill>
                <a:latin typeface="+mj-lt"/>
              </a:rPr>
              <a:t>Unduly burdensome for a PA to go through the CCO evaluation each time they need to rely on others in the organization</a:t>
            </a:r>
            <a:endParaRPr lang="en-US" sz="1600" dirty="0">
              <a:solidFill>
                <a:schemeClr val="tx1"/>
              </a:solidFill>
              <a:latin typeface="+mj-lt"/>
            </a:endParaRPr>
          </a:p>
          <a:p>
            <a:pPr marL="347345" indent="-347345" algn="just">
              <a:lnSpc>
                <a:spcPct val="110000"/>
              </a:lnSpc>
              <a:spcBef>
                <a:spcPts val="600"/>
              </a:spcBef>
              <a:spcAft>
                <a:spcPts val="600"/>
              </a:spcAft>
            </a:pPr>
            <a:endParaRPr lang="en-US" sz="20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Scope</a:t>
            </a:r>
          </a:p>
        </p:txBody>
      </p:sp>
    </p:spTree>
    <p:extLst>
      <p:ext uri="{BB962C8B-B14F-4D97-AF65-F5344CB8AC3E}">
        <p14:creationId xmlns:p14="http://schemas.microsoft.com/office/powerpoint/2010/main" val="2102745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204403" y="2079551"/>
            <a:ext cx="7534098" cy="4853716"/>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Performance standards (including IAASB standards) already include extensive guidance on agreeing terms of engagement</a:t>
            </a:r>
          </a:p>
          <a:p>
            <a:pPr marL="804545" lvl="1" indent="-347345" algn="just">
              <a:lnSpc>
                <a:spcPct val="110000"/>
              </a:lnSpc>
              <a:spcBef>
                <a:spcPts val="600"/>
              </a:spcBef>
              <a:spcAft>
                <a:spcPts val="600"/>
              </a:spcAft>
            </a:pPr>
            <a:r>
              <a:rPr lang="en-US" sz="1600" dirty="0">
                <a:solidFill>
                  <a:srgbClr val="0070C0"/>
                </a:solidFill>
                <a:latin typeface="+mj-lt"/>
              </a:rPr>
              <a:t>IAASB coordination suggested that a nuance be added to the provisions to allow for recognition that other IAASB standards discuss the PA’s responsibilities in terms of agreeing the terms of engagement</a:t>
            </a:r>
          </a:p>
          <a:p>
            <a:pPr marL="804545" lvl="1" indent="-347345" algn="just">
              <a:lnSpc>
                <a:spcPct val="110000"/>
              </a:lnSpc>
              <a:spcBef>
                <a:spcPts val="600"/>
              </a:spcBef>
              <a:spcAft>
                <a:spcPts val="600"/>
              </a:spcAft>
            </a:pPr>
            <a:r>
              <a:rPr lang="en-US" sz="1600" dirty="0">
                <a:solidFill>
                  <a:srgbClr val="0070C0"/>
                </a:solidFill>
                <a:latin typeface="+mj-lt"/>
              </a:rPr>
              <a:t>The concern was that PA’s might get confused if there are duplicate requirements</a:t>
            </a:r>
          </a:p>
          <a:p>
            <a:pPr marL="804545" lvl="1" indent="-347345" algn="just">
              <a:lnSpc>
                <a:spcPct val="110000"/>
              </a:lnSpc>
              <a:spcBef>
                <a:spcPts val="600"/>
              </a:spcBef>
              <a:spcAft>
                <a:spcPts val="600"/>
              </a:spcAft>
            </a:pPr>
            <a:r>
              <a:rPr lang="en-US" sz="1600" dirty="0">
                <a:solidFill>
                  <a:srgbClr val="0070C0"/>
                </a:solidFill>
                <a:latin typeface="+mj-lt"/>
              </a:rPr>
              <a:t>Language has been added to avoid duplication where other professional standards, law or regulation cover this </a:t>
            </a:r>
          </a:p>
          <a:p>
            <a:pPr marL="804545" lvl="1" indent="-347345" algn="just">
              <a:lnSpc>
                <a:spcPct val="110000"/>
              </a:lnSpc>
              <a:spcBef>
                <a:spcPts val="600"/>
              </a:spcBef>
              <a:spcAft>
                <a:spcPts val="600"/>
              </a:spcAft>
            </a:pPr>
            <a:r>
              <a:rPr lang="en-US" sz="1600" dirty="0">
                <a:solidFill>
                  <a:srgbClr val="0070C0"/>
                </a:solidFill>
                <a:latin typeface="+mj-lt"/>
              </a:rPr>
              <a:t>Nevertheless, the TF view is that it is important to retain this para from the ethics perspective, as it also facilitates the PA’s evaluation of CCO </a:t>
            </a:r>
          </a:p>
          <a:p>
            <a:pPr marL="804545" lvl="1" indent="-347345" algn="just">
              <a:lnSpc>
                <a:spcPct val="110000"/>
              </a:lnSpc>
              <a:spcBef>
                <a:spcPts val="600"/>
              </a:spcBef>
              <a:spcAft>
                <a:spcPts val="600"/>
              </a:spcAft>
            </a:pPr>
            <a:endParaRPr lang="en-US" sz="1600" dirty="0">
              <a:solidFill>
                <a:srgbClr val="0070C0"/>
              </a:solidFill>
              <a:latin typeface="+mj-lt"/>
            </a:endParaRP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sz="2200" dirty="0">
                <a:solidFill>
                  <a:schemeClr val="bg1"/>
                </a:solidFill>
                <a:latin typeface="Arial" panose="020B0604020202020204"/>
              </a:rPr>
              <a:t>Agreeing Terms of Engagement (R390.5)</a:t>
            </a:r>
            <a:endPar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88140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94243" y="1297231"/>
            <a:ext cx="7534098" cy="4853716"/>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Whether the CCO evaluation should be concluded prior to the external expert starting the work</a:t>
            </a:r>
          </a:p>
          <a:p>
            <a:pPr marL="804545" lvl="1" indent="-347345" algn="just">
              <a:lnSpc>
                <a:spcPct val="110000"/>
              </a:lnSpc>
              <a:spcBef>
                <a:spcPts val="600"/>
              </a:spcBef>
              <a:spcAft>
                <a:spcPts val="600"/>
              </a:spcAft>
            </a:pPr>
            <a:r>
              <a:rPr lang="en-US" sz="1600" dirty="0">
                <a:solidFill>
                  <a:srgbClr val="0070C0"/>
                </a:solidFill>
                <a:latin typeface="+mj-lt"/>
              </a:rPr>
              <a:t>Purpose of the CCO evaluation is to determine whether the PA can use the external expert’s work</a:t>
            </a:r>
          </a:p>
          <a:p>
            <a:pPr marL="804545" lvl="1" indent="-347345" algn="just">
              <a:lnSpc>
                <a:spcPct val="110000"/>
              </a:lnSpc>
              <a:spcBef>
                <a:spcPts val="600"/>
              </a:spcBef>
              <a:spcAft>
                <a:spcPts val="600"/>
              </a:spcAft>
            </a:pPr>
            <a:r>
              <a:rPr lang="en-US" sz="1600" dirty="0">
                <a:solidFill>
                  <a:srgbClr val="0070C0"/>
                </a:solidFill>
                <a:latin typeface="+mj-lt"/>
              </a:rPr>
              <a:t>Not be practicable to wait until the CCO evaluation has been completed before engaging the external expert (might be unavoidable constraints such as a tight window within which an external expert can complete the work, etc.)</a:t>
            </a:r>
          </a:p>
          <a:p>
            <a:pPr marL="804545" lvl="1" indent="-347345" algn="just">
              <a:lnSpc>
                <a:spcPct val="110000"/>
              </a:lnSpc>
              <a:spcBef>
                <a:spcPts val="600"/>
              </a:spcBef>
              <a:spcAft>
                <a:spcPts val="600"/>
              </a:spcAft>
            </a:pPr>
            <a:r>
              <a:rPr lang="en-US" sz="1600" dirty="0">
                <a:solidFill>
                  <a:srgbClr val="0070C0"/>
                </a:solidFill>
                <a:latin typeface="+mj-lt"/>
              </a:rPr>
              <a:t>Proposed provisions do not preclude the external expert from beginning the work while the CCO evaluation proceeds at the same time, provided that the external expert has agreed to the terms of engagement to provide all the information necessary to facilitate the evaluation </a:t>
            </a:r>
          </a:p>
          <a:p>
            <a:pPr marL="804545" lvl="1" indent="-347345" algn="just">
              <a:lnSpc>
                <a:spcPct val="110000"/>
              </a:lnSpc>
              <a:spcBef>
                <a:spcPts val="600"/>
              </a:spcBef>
              <a:spcAft>
                <a:spcPts val="600"/>
              </a:spcAft>
            </a:pPr>
            <a:r>
              <a:rPr lang="en-US" sz="1600" dirty="0">
                <a:solidFill>
                  <a:srgbClr val="0070C0"/>
                </a:solidFill>
                <a:latin typeface="+mj-lt"/>
              </a:rPr>
              <a:t>As set out in paragraph R390.12, prior to using the external expert’s work, the PA must conclude on CCO</a:t>
            </a: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lang="en-US" sz="2200" dirty="0">
                <a:solidFill>
                  <a:schemeClr val="bg1"/>
                </a:solidFill>
                <a:latin typeface="Arial" panose="020B0604020202020204"/>
              </a:rPr>
              <a:t>Purpose of </a:t>
            </a:r>
          </a:p>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CCO Evaluation (R390.6 and R390.12)</a:t>
            </a:r>
          </a:p>
        </p:txBody>
      </p:sp>
    </p:spTree>
    <p:extLst>
      <p:ext uri="{BB962C8B-B14F-4D97-AF65-F5344CB8AC3E}">
        <p14:creationId xmlns:p14="http://schemas.microsoft.com/office/powerpoint/2010/main" val="2917602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13E0-558E-6CFF-2BB5-259302BAAF3D}"/>
              </a:ext>
            </a:extLst>
          </p:cNvPr>
          <p:cNvSpPr>
            <a:spLocks noGrp="1"/>
          </p:cNvSpPr>
          <p:nvPr>
            <p:ph type="title"/>
          </p:nvPr>
        </p:nvSpPr>
        <p:spPr>
          <a:xfrm>
            <a:off x="416560" y="23311"/>
            <a:ext cx="11775439" cy="1068518"/>
          </a:xfrm>
        </p:spPr>
        <p:txBody>
          <a:bodyPr>
            <a:noAutofit/>
          </a:bodyPr>
          <a:lstStyle/>
          <a:p>
            <a:r>
              <a:rPr lang="en-US" sz="4000" dirty="0">
                <a:latin typeface="+mj-lt"/>
              </a:rPr>
              <a:t>Key Changes/Considerations Since September </a:t>
            </a:r>
            <a:r>
              <a:rPr lang="en-US" sz="800" dirty="0">
                <a:latin typeface="+mj-lt"/>
              </a:rPr>
              <a:t>(1)</a:t>
            </a:r>
            <a:endParaRPr lang="en-US" sz="800" i="1" dirty="0">
              <a:latin typeface="+mj-lt"/>
            </a:endParaRPr>
          </a:p>
        </p:txBody>
      </p:sp>
      <p:sp>
        <p:nvSpPr>
          <p:cNvPr id="3" name="Content Placeholder 2">
            <a:extLst>
              <a:ext uri="{FF2B5EF4-FFF2-40B4-BE49-F238E27FC236}">
                <a16:creationId xmlns:a16="http://schemas.microsoft.com/office/drawing/2014/main" id="{7090C7ED-C6EC-7398-4B2C-579ABFC12D07}"/>
              </a:ext>
            </a:extLst>
          </p:cNvPr>
          <p:cNvSpPr>
            <a:spLocks noGrp="1"/>
          </p:cNvSpPr>
          <p:nvPr>
            <p:ph idx="1"/>
          </p:nvPr>
        </p:nvSpPr>
        <p:spPr>
          <a:xfrm>
            <a:off x="4161790" y="1776319"/>
            <a:ext cx="7885997" cy="4853716"/>
          </a:xfrm>
        </p:spPr>
        <p:txBody>
          <a:bodyPr vert="horz" lIns="91440" tIns="45720" rIns="91440" bIns="45720" rtlCol="0" anchor="t">
            <a:noAutofit/>
          </a:bodyPr>
          <a:lstStyle/>
          <a:p>
            <a:pPr marL="347345" indent="-347345" algn="just">
              <a:lnSpc>
                <a:spcPct val="110000"/>
              </a:lnSpc>
              <a:spcBef>
                <a:spcPts val="600"/>
              </a:spcBef>
              <a:spcAft>
                <a:spcPts val="600"/>
              </a:spcAft>
            </a:pPr>
            <a:r>
              <a:rPr lang="en-US" sz="2000" dirty="0">
                <a:solidFill>
                  <a:srgbClr val="0070C0"/>
                </a:solidFill>
                <a:latin typeface="+mj-lt"/>
              </a:rPr>
              <a:t>Explicitly sets out which objectivity factors are specific to the external expert’s organization</a:t>
            </a:r>
          </a:p>
          <a:p>
            <a:pPr marL="804545" lvl="1" indent="-347345" algn="just">
              <a:lnSpc>
                <a:spcPct val="110000"/>
              </a:lnSpc>
              <a:spcBef>
                <a:spcPts val="600"/>
              </a:spcBef>
              <a:spcAft>
                <a:spcPts val="600"/>
              </a:spcAft>
            </a:pPr>
            <a:r>
              <a:rPr lang="en-US" sz="1600" dirty="0">
                <a:solidFill>
                  <a:srgbClr val="0070C0"/>
                </a:solidFill>
                <a:latin typeface="+mj-lt"/>
              </a:rPr>
              <a:t>Certain interests or relationships held between the external expert’s organization and the entity at which the external expert is performing the work could impact the external expert’s objectivity</a:t>
            </a:r>
          </a:p>
          <a:p>
            <a:pPr marL="804545" lvl="1" indent="-347345" algn="just">
              <a:lnSpc>
                <a:spcPct val="110000"/>
              </a:lnSpc>
              <a:spcBef>
                <a:spcPts val="600"/>
              </a:spcBef>
              <a:spcAft>
                <a:spcPts val="600"/>
              </a:spcAft>
            </a:pPr>
            <a:r>
              <a:rPr lang="en-US" sz="1600" dirty="0">
                <a:solidFill>
                  <a:srgbClr val="0070C0"/>
                </a:solidFill>
                <a:latin typeface="+mj-lt"/>
              </a:rPr>
              <a:t>PA needs to exercise professional judgment when taking into account such interests and relationships at the organizational level in evaluating whether the external expert is objective</a:t>
            </a:r>
            <a:endParaRPr lang="en-US" sz="2000" dirty="0">
              <a:solidFill>
                <a:srgbClr val="0070C0"/>
              </a:solidFill>
              <a:latin typeface="+mj-lt"/>
            </a:endParaRPr>
          </a:p>
          <a:p>
            <a:pPr marL="804545" lvl="1" indent="-347345" algn="just">
              <a:lnSpc>
                <a:spcPct val="110000"/>
              </a:lnSpc>
              <a:spcBef>
                <a:spcPts val="600"/>
              </a:spcBef>
              <a:spcAft>
                <a:spcPts val="600"/>
              </a:spcAft>
            </a:pPr>
            <a:r>
              <a:rPr lang="en-US" sz="1600" dirty="0">
                <a:solidFill>
                  <a:srgbClr val="0070C0"/>
                </a:solidFill>
                <a:latin typeface="+mj-lt"/>
              </a:rPr>
              <a:t>Applicable factors are explicitly specified in 390.6 A4, R390.8 and 390.11 A1</a:t>
            </a:r>
          </a:p>
        </p:txBody>
      </p:sp>
      <p:sp>
        <p:nvSpPr>
          <p:cNvPr id="5" name="Slide Number Placeholder 4">
            <a:extLst>
              <a:ext uri="{FF2B5EF4-FFF2-40B4-BE49-F238E27FC236}">
                <a16:creationId xmlns:a16="http://schemas.microsoft.com/office/drawing/2014/main" id="{867AFD40-A7DC-1FB0-01AE-EF2ACC4125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7" name="Picture 6" descr="Connected jigsaw puzzle pieces standing">
            <a:extLst>
              <a:ext uri="{FF2B5EF4-FFF2-40B4-BE49-F238E27FC236}">
                <a16:creationId xmlns:a16="http://schemas.microsoft.com/office/drawing/2014/main" id="{BF91E2C1-D8EF-507D-827A-C686D517F2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82019" y="1986911"/>
            <a:ext cx="5753108" cy="3989070"/>
          </a:xfrm>
          <a:prstGeom prst="rect">
            <a:avLst/>
          </a:prstGeom>
        </p:spPr>
      </p:pic>
      <p:sp>
        <p:nvSpPr>
          <p:cNvPr id="4" name="Rectangle: Rounded Corners 3">
            <a:extLst>
              <a:ext uri="{FF2B5EF4-FFF2-40B4-BE49-F238E27FC236}">
                <a16:creationId xmlns:a16="http://schemas.microsoft.com/office/drawing/2014/main" id="{A083FB02-FF57-93D9-1884-A01AFCF45341}"/>
              </a:ext>
            </a:extLst>
          </p:cNvPr>
          <p:cNvSpPr/>
          <p:nvPr/>
        </p:nvSpPr>
        <p:spPr>
          <a:xfrm>
            <a:off x="770319" y="2541554"/>
            <a:ext cx="2448432" cy="2142777"/>
          </a:xfrm>
          <a:prstGeom prst="roundRect">
            <a:avLst/>
          </a:prstGeom>
          <a:solidFill>
            <a:srgbClr val="0B5494"/>
          </a:solidFill>
          <a:ln>
            <a:solidFill>
              <a:srgbClr val="0B5494"/>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ts val="2800"/>
              </a:lnSpc>
              <a:defRPr/>
            </a:pPr>
            <a:r>
              <a:rPr kumimoji="0" lang="en-US" sz="2200" b="0" i="0" u="none" strike="noStrike" kern="1200" cap="none" spc="0" normalizeH="0" baseline="0" noProof="0" dirty="0">
                <a:ln>
                  <a:noFill/>
                </a:ln>
                <a:solidFill>
                  <a:schemeClr val="bg1"/>
                </a:solidFill>
                <a:effectLst/>
                <a:uLnTx/>
                <a:uFillTx/>
                <a:latin typeface="Arial" panose="020B0604020202020204"/>
                <a:ea typeface="+mn-ea"/>
                <a:cs typeface="+mn-cs"/>
              </a:rPr>
              <a:t>External Expert’s Organization </a:t>
            </a:r>
            <a:r>
              <a:rPr kumimoji="0" lang="en-US" sz="800" b="0" i="0" u="none" strike="noStrike" kern="1200" cap="none" spc="0" normalizeH="0" baseline="0" noProof="0" dirty="0">
                <a:ln>
                  <a:noFill/>
                </a:ln>
                <a:solidFill>
                  <a:schemeClr val="bg1"/>
                </a:solidFill>
                <a:effectLst/>
                <a:uLnTx/>
                <a:uFillTx/>
                <a:latin typeface="Arial" panose="020B0604020202020204"/>
                <a:ea typeface="+mn-ea"/>
                <a:cs typeface="+mn-cs"/>
              </a:rPr>
              <a:t>(1)</a:t>
            </a:r>
          </a:p>
        </p:txBody>
      </p:sp>
    </p:spTree>
    <p:extLst>
      <p:ext uri="{BB962C8B-B14F-4D97-AF65-F5344CB8AC3E}">
        <p14:creationId xmlns:p14="http://schemas.microsoft.com/office/powerpoint/2010/main" val="1355940113"/>
      </p:ext>
    </p:extLst>
  </p:cSld>
  <p:clrMapOvr>
    <a:masterClrMapping/>
  </p:clrMapOvr>
</p:sld>
</file>

<file path=ppt/theme/theme1.xml><?xml version="1.0" encoding="utf-8"?>
<a:theme xmlns:a="http://schemas.openxmlformats.org/drawingml/2006/main" name="2_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F5D83133179E4BA307D9156862539D" ma:contentTypeVersion="3" ma:contentTypeDescription="Create a new document." ma:contentTypeScope="" ma:versionID="13bd115b687427e587897bd002146dc2">
  <xsd:schema xmlns:xsd="http://www.w3.org/2001/XMLSchema" xmlns:xs="http://www.w3.org/2001/XMLSchema" xmlns:p="http://schemas.microsoft.com/office/2006/metadata/properties" xmlns:ns2="8d2daf65-68ff-4e24-822d-04ca346d5ba2" targetNamespace="http://schemas.microsoft.com/office/2006/metadata/properties" ma:root="true" ma:fieldsID="6a406da71d39bbdaca7975bf4ddf5ca4" ns2:_="">
    <xsd:import namespace="8d2daf65-68ff-4e24-822d-04ca346d5ba2"/>
    <xsd:element name="properties">
      <xsd:complexType>
        <xsd:sequence>
          <xsd:element name="documentManagement">
            <xsd:complexType>
              <xsd:all>
                <xsd:element ref="ns2:MediaServiceMetadata" minOccurs="0"/>
                <xsd:element ref="ns2:MediaServiceFastMetadata"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2daf65-68ff-4e24-822d-04ca346d5b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61E205-AB67-47F1-A9A8-858D16EC92D4}">
  <ds:schemaRefs>
    <ds:schemaRef ds:uri="http://schemas.microsoft.com/office/2006/documentManagement/types"/>
    <ds:schemaRef ds:uri="http://purl.org/dc/terms/"/>
    <ds:schemaRef ds:uri="http://schemas.microsoft.com/office/infopath/2007/PartnerControls"/>
    <ds:schemaRef ds:uri="http://purl.org/dc/dcmitype/"/>
    <ds:schemaRef ds:uri="http://schemas.openxmlformats.org/package/2006/metadata/core-properties"/>
    <ds:schemaRef ds:uri="http://www.w3.org/XML/1998/namespace"/>
    <ds:schemaRef ds:uri="http://schemas.microsoft.com/office/2006/metadata/properties"/>
    <ds:schemaRef ds:uri="3f6c9806-7b9e-4729-852a-27a13fcb1ff5"/>
    <ds:schemaRef ds:uri="8d2daf65-68ff-4e24-822d-04ca346d5ba2"/>
    <ds:schemaRef ds:uri="http://purl.org/dc/elements/1.1/"/>
  </ds:schemaRefs>
</ds:datastoreItem>
</file>

<file path=customXml/itemProps2.xml><?xml version="1.0" encoding="utf-8"?>
<ds:datastoreItem xmlns:ds="http://schemas.openxmlformats.org/officeDocument/2006/customXml" ds:itemID="{1D25335E-3AE3-4697-8738-48CC81FF050E}">
  <ds:schemaRefs>
    <ds:schemaRef ds:uri="http://schemas.microsoft.com/sharepoint/v3/contenttype/forms"/>
  </ds:schemaRefs>
</ds:datastoreItem>
</file>

<file path=customXml/itemProps3.xml><?xml version="1.0" encoding="utf-8"?>
<ds:datastoreItem xmlns:ds="http://schemas.openxmlformats.org/officeDocument/2006/customXml" ds:itemID="{1A1070C0-8238-472B-B9C5-75EFD2830E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2daf65-68ff-4e24-822d-04ca346d5b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1753</TotalTime>
  <Words>1571</Words>
  <Application>Microsoft Office PowerPoint</Application>
  <PresentationFormat>Widescreen</PresentationFormat>
  <Paragraphs>190</Paragraphs>
  <Slides>24</Slides>
  <Notes>20</Notes>
  <HiddenSlides>0</HiddenSlides>
  <MMClips>1</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24</vt:i4>
      </vt:variant>
    </vt:vector>
  </HeadingPairs>
  <TitlesOfParts>
    <vt:vector size="41" baseType="lpstr">
      <vt:lpstr>Product Sans Light</vt:lpstr>
      <vt:lpstr>Product Sans Thin</vt:lpstr>
      <vt:lpstr>System Font Regular</vt:lpstr>
      <vt:lpstr>Arial</vt:lpstr>
      <vt:lpstr>Calibri</vt:lpstr>
      <vt:lpstr>Calibri Light</vt:lpstr>
      <vt:lpstr>Courier New</vt:lpstr>
      <vt:lpstr>Symbol</vt:lpstr>
      <vt:lpstr>Times New Roman</vt:lpstr>
      <vt:lpstr>Wingdings</vt:lpstr>
      <vt:lpstr>2_Custom Design</vt:lpstr>
      <vt:lpstr>4_Custom Design</vt:lpstr>
      <vt:lpstr>1_Custom Design</vt:lpstr>
      <vt:lpstr>3_Custom Design</vt:lpstr>
      <vt:lpstr>5_Custom Design</vt:lpstr>
      <vt:lpstr>Office Theme</vt:lpstr>
      <vt:lpstr>Custom Design</vt:lpstr>
      <vt:lpstr>PowerPoint Presentation</vt:lpstr>
      <vt:lpstr>Agenda</vt:lpstr>
      <vt:lpstr>Recap: Use of Experts Project – Why?</vt:lpstr>
      <vt:lpstr>Activities Since September</vt:lpstr>
      <vt:lpstr>Key Changes/Considerations Since September (1)</vt:lpstr>
      <vt:lpstr>Key Changes/Considerations Since September (1)</vt:lpstr>
      <vt:lpstr>Key Changes/Considerations Since September (1)</vt:lpstr>
      <vt:lpstr>Key Changes/Considerations Since September (1)</vt:lpstr>
      <vt:lpstr>Key Changes/Considerations Since September (1)</vt:lpstr>
      <vt:lpstr>Key Changes/Considerations Since September (1)</vt:lpstr>
      <vt:lpstr>Appendix – Extract from Information Session Slides</vt:lpstr>
      <vt:lpstr>Recap –  Issues Addressed by ET-GA Project</vt:lpstr>
      <vt:lpstr>ET-GA Revisions – Guidance for Audit Engagements</vt:lpstr>
      <vt:lpstr>PowerPoint Presentation</vt:lpstr>
      <vt:lpstr>PowerPoint Presentation</vt:lpstr>
      <vt:lpstr>Identifying an Expert in an Audit and Other Assurance Engagement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Kam Leung</cp:lastModifiedBy>
  <cp:revision>321</cp:revision>
  <cp:lastPrinted>2020-01-09T14:46:46Z</cp:lastPrinted>
  <dcterms:created xsi:type="dcterms:W3CDTF">2018-10-18T19:25:41Z</dcterms:created>
  <dcterms:modified xsi:type="dcterms:W3CDTF">2023-12-04T21:09:40Z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0x0101001BF5D83133179E4BA307D9156862539D</vt:lpwstr>
  </property>
  <property fmtid="{D5CDD505-2E9C-101B-9397-08002B2CF9AE}" pid="3" name="Order">
    <vt:r8>263400</vt:r8>
  </property>
  <property fmtid="{D5CDD505-2E9C-101B-9397-08002B2CF9AE}" pid="4" name="MediaServiceImageTags">
    <vt:lpwstr/>
  </property>
</Properties>
</file>