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4"/>
    <p:sldMasterId id="2147483690" r:id="rId5"/>
    <p:sldMasterId id="2147483712" r:id="rId6"/>
    <p:sldMasterId id="2147483732" r:id="rId7"/>
    <p:sldMasterId id="2147483765" r:id="rId8"/>
  </p:sldMasterIdLst>
  <p:notesMasterIdLst>
    <p:notesMasterId r:id="rId80"/>
  </p:notesMasterIdLst>
  <p:handoutMasterIdLst>
    <p:handoutMasterId r:id="rId81"/>
  </p:handoutMasterIdLst>
  <p:sldIdLst>
    <p:sldId id="3804" r:id="rId9"/>
    <p:sldId id="4033" r:id="rId10"/>
    <p:sldId id="4005" r:id="rId11"/>
    <p:sldId id="3807" r:id="rId12"/>
    <p:sldId id="4008" r:id="rId13"/>
    <p:sldId id="3998" r:id="rId14"/>
    <p:sldId id="4006" r:id="rId15"/>
    <p:sldId id="4009" r:id="rId16"/>
    <p:sldId id="4010" r:id="rId17"/>
    <p:sldId id="3806" r:id="rId18"/>
    <p:sldId id="3879" r:id="rId19"/>
    <p:sldId id="3880" r:id="rId20"/>
    <p:sldId id="3881" r:id="rId21"/>
    <p:sldId id="3886" r:id="rId22"/>
    <p:sldId id="3882" r:id="rId23"/>
    <p:sldId id="3887" r:id="rId24"/>
    <p:sldId id="4032" r:id="rId25"/>
    <p:sldId id="267" r:id="rId26"/>
    <p:sldId id="4015" r:id="rId27"/>
    <p:sldId id="4016" r:id="rId28"/>
    <p:sldId id="4017" r:id="rId29"/>
    <p:sldId id="4013" r:id="rId30"/>
    <p:sldId id="3946" r:id="rId31"/>
    <p:sldId id="1513" r:id="rId32"/>
    <p:sldId id="1512" r:id="rId33"/>
    <p:sldId id="3996" r:id="rId34"/>
    <p:sldId id="3950" r:id="rId35"/>
    <p:sldId id="3952" r:id="rId36"/>
    <p:sldId id="3949" r:id="rId37"/>
    <p:sldId id="3972" r:id="rId38"/>
    <p:sldId id="1491" r:id="rId39"/>
    <p:sldId id="4020" r:id="rId40"/>
    <p:sldId id="1497" r:id="rId41"/>
    <p:sldId id="1572" r:id="rId42"/>
    <p:sldId id="1528" r:id="rId43"/>
    <p:sldId id="1522" r:id="rId44"/>
    <p:sldId id="4021" r:id="rId45"/>
    <p:sldId id="4022" r:id="rId46"/>
    <p:sldId id="3908" r:id="rId47"/>
    <p:sldId id="1502" r:id="rId48"/>
    <p:sldId id="3912" r:id="rId49"/>
    <p:sldId id="3922" r:id="rId50"/>
    <p:sldId id="4002" r:id="rId51"/>
    <p:sldId id="3923" r:id="rId52"/>
    <p:sldId id="4024" r:id="rId53"/>
    <p:sldId id="3970" r:id="rId54"/>
    <p:sldId id="4029" r:id="rId55"/>
    <p:sldId id="4031" r:id="rId56"/>
    <p:sldId id="4025" r:id="rId57"/>
    <p:sldId id="4030" r:id="rId58"/>
    <p:sldId id="4027" r:id="rId59"/>
    <p:sldId id="3805" r:id="rId60"/>
    <p:sldId id="257" r:id="rId61"/>
    <p:sldId id="4011" r:id="rId62"/>
    <p:sldId id="290" r:id="rId63"/>
    <p:sldId id="282" r:id="rId64"/>
    <p:sldId id="3844" r:id="rId65"/>
    <p:sldId id="322" r:id="rId66"/>
    <p:sldId id="312" r:id="rId67"/>
    <p:sldId id="308" r:id="rId68"/>
    <p:sldId id="309" r:id="rId69"/>
    <p:sldId id="3868" r:id="rId70"/>
    <p:sldId id="4012" r:id="rId71"/>
    <p:sldId id="4018" r:id="rId72"/>
    <p:sldId id="3878" r:id="rId73"/>
    <p:sldId id="3826" r:id="rId74"/>
    <p:sldId id="4026" r:id="rId75"/>
    <p:sldId id="3875" r:id="rId76"/>
    <p:sldId id="4001" r:id="rId77"/>
    <p:sldId id="266" r:id="rId78"/>
    <p:sldId id="261"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49F342A-74F3-4F3C-B0D9-5A9BB26E56D9}">
          <p14:sldIdLst>
            <p14:sldId id="3804"/>
            <p14:sldId id="4033"/>
            <p14:sldId id="4005"/>
          </p14:sldIdLst>
        </p14:section>
        <p14:section name="Knowledge Gap &amp; Education Needs" id="{D5833A0B-7FB9-45E8-80B0-5DFE5FD851FF}">
          <p14:sldIdLst>
            <p14:sldId id="3807"/>
            <p14:sldId id="4008"/>
            <p14:sldId id="3998"/>
            <p14:sldId id="4006"/>
            <p14:sldId id="4009"/>
            <p14:sldId id="4010"/>
          </p14:sldIdLst>
        </p14:section>
        <p14:section name="Risk Management &amp; the Banking Crisis" id="{F48C30FD-E363-4D16-905A-80555BEB41A6}">
          <p14:sldIdLst>
            <p14:sldId id="3806"/>
            <p14:sldId id="3879"/>
            <p14:sldId id="3880"/>
            <p14:sldId id="3881"/>
            <p14:sldId id="3886"/>
            <p14:sldId id="3882"/>
            <p14:sldId id="3887"/>
            <p14:sldId id="4032"/>
          </p14:sldIdLst>
        </p14:section>
        <p14:section name="The Rise of Artificial Intelligence" id="{16376A58-78D8-4FC4-9123-689239BCD42A}">
          <p14:sldIdLst>
            <p14:sldId id="267"/>
            <p14:sldId id="4015"/>
            <p14:sldId id="4016"/>
            <p14:sldId id="4017"/>
            <p14:sldId id="4013"/>
            <p14:sldId id="3946"/>
            <p14:sldId id="1513"/>
            <p14:sldId id="1512"/>
            <p14:sldId id="3996"/>
            <p14:sldId id="3950"/>
            <p14:sldId id="3952"/>
            <p14:sldId id="3949"/>
            <p14:sldId id="3972"/>
            <p14:sldId id="1491"/>
            <p14:sldId id="4020"/>
            <p14:sldId id="1497"/>
            <p14:sldId id="1572"/>
            <p14:sldId id="1528"/>
            <p14:sldId id="1522"/>
            <p14:sldId id="4021"/>
            <p14:sldId id="4022"/>
            <p14:sldId id="3908"/>
            <p14:sldId id="1502"/>
            <p14:sldId id="3912"/>
            <p14:sldId id="3922"/>
            <p14:sldId id="4002"/>
            <p14:sldId id="3923"/>
            <p14:sldId id="4024"/>
            <p14:sldId id="3970"/>
            <p14:sldId id="4029"/>
            <p14:sldId id="4031"/>
            <p14:sldId id="4025"/>
            <p14:sldId id="4030"/>
            <p14:sldId id="4027"/>
          </p14:sldIdLst>
        </p14:section>
        <p14:section name="Financial Statement Fraud Risk Post-Pandemic" id="{4228E117-5208-44FB-93EF-A9DC46EF245A}">
          <p14:sldIdLst>
            <p14:sldId id="3805"/>
            <p14:sldId id="257"/>
            <p14:sldId id="4011"/>
            <p14:sldId id="290"/>
            <p14:sldId id="282"/>
            <p14:sldId id="3844"/>
            <p14:sldId id="322"/>
            <p14:sldId id="312"/>
            <p14:sldId id="308"/>
            <p14:sldId id="309"/>
            <p14:sldId id="3868"/>
            <p14:sldId id="4012"/>
            <p14:sldId id="4018"/>
            <p14:sldId id="3878"/>
            <p14:sldId id="3826"/>
            <p14:sldId id="4026"/>
            <p14:sldId id="3875"/>
            <p14:sldId id="4001"/>
            <p14:sldId id="266"/>
            <p14:sldId id="261"/>
          </p14:sldIdLst>
        </p14:section>
        <p14:section name="SLIDES WITH LAYERS" id="{8AFFF5C0-35ED-4B46-A7C6-524ED4939097}">
          <p14:sldIdLst/>
        </p14:section>
        <p14:section name="SLIDE MASTER TEMPLATES" id="{514FE3CE-C3BB-4FBD-987E-3C8E761D4501}">
          <p14:sldIdLst/>
        </p14:section>
        <p14:section name="Untitled Section" id="{2DC38CF5-2978-487D-9349-C4F69CBA57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et Kobel" initials="BK" lastIdx="1" clrIdx="0">
    <p:extLst>
      <p:ext uri="{19B8F6BF-5375-455C-9EA6-DF929625EA0E}">
        <p15:presenceInfo xmlns:p15="http://schemas.microsoft.com/office/powerpoint/2012/main" userId="Bret Kob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3A54"/>
    <a:srgbClr val="10202E"/>
    <a:srgbClr val="030204"/>
    <a:srgbClr val="39729C"/>
    <a:srgbClr val="0EABE0"/>
    <a:srgbClr val="65BBD0"/>
    <a:srgbClr val="825D92"/>
    <a:srgbClr val="503059"/>
    <a:srgbClr val="86B3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FD5E18-9BCB-49CA-BC71-9A8DB7BB6179}" v="183" dt="2023-09-18T12:40:40.9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04" autoAdjust="0"/>
  </p:normalViewPr>
  <p:slideViewPr>
    <p:cSldViewPr snapToGrid="0">
      <p:cViewPr varScale="1">
        <p:scale>
          <a:sx n="62" d="100"/>
          <a:sy n="62" d="100"/>
        </p:scale>
        <p:origin x="336" y="48"/>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57" d="100"/>
          <a:sy n="57" d="100"/>
        </p:scale>
        <p:origin x="3259" y="43"/>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viewProps" Target="viewProps.xml"/><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2.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7" Type="http://schemas.openxmlformats.org/officeDocument/2006/relationships/slideMaster" Target="slideMasters/slideMaster4.xml"/><Relationship Id="rId71" Type="http://schemas.openxmlformats.org/officeDocument/2006/relationships/slide" Target="slides/slide63.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microsoft.com/office/2015/10/relationships/revisionInfo" Target="revisionInfo.xml"/><Relationship Id="rId61" Type="http://schemas.openxmlformats.org/officeDocument/2006/relationships/slide" Target="slides/slide53.xml"/><Relationship Id="rId82"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image" Target="../media/image48.png"/><Relationship Id="rId4" Type="http://schemas.openxmlformats.org/officeDocument/2006/relationships/image" Target="../media/image51.png"/></Relationships>
</file>

<file path=ppt/diagrams/_rels/data4.xml.rels><?xml version="1.0" encoding="UTF-8" standalone="yes"?>
<Relationships xmlns="http://schemas.openxmlformats.org/package/2006/relationships"><Relationship Id="rId2" Type="http://schemas.openxmlformats.org/officeDocument/2006/relationships/image" Target="../media/image61.svg"/><Relationship Id="rId1" Type="http://schemas.openxmlformats.org/officeDocument/2006/relationships/image" Target="../media/image60.png"/></Relationships>
</file>

<file path=ppt/diagrams/_rels/data5.xml.rels><?xml version="1.0" encoding="UTF-8" standalone="yes"?>
<Relationships xmlns="http://schemas.openxmlformats.org/package/2006/relationships"><Relationship Id="rId2" Type="http://schemas.openxmlformats.org/officeDocument/2006/relationships/image" Target="../media/image61.svg"/><Relationship Id="rId1" Type="http://schemas.openxmlformats.org/officeDocument/2006/relationships/image" Target="../media/image6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image" Target="../media/image48.png"/><Relationship Id="rId4" Type="http://schemas.openxmlformats.org/officeDocument/2006/relationships/image" Target="../media/image51.png"/></Relationships>
</file>

<file path=ppt/diagrams/_rels/drawing4.xml.rels><?xml version="1.0" encoding="UTF-8" standalone="yes"?>
<Relationships xmlns="http://schemas.openxmlformats.org/package/2006/relationships"><Relationship Id="rId2" Type="http://schemas.openxmlformats.org/officeDocument/2006/relationships/image" Target="../media/image61.svg"/><Relationship Id="rId1" Type="http://schemas.openxmlformats.org/officeDocument/2006/relationships/image" Target="../media/image60.png"/></Relationships>
</file>

<file path=ppt/diagrams/_rels/drawing5.xml.rels><?xml version="1.0" encoding="UTF-8" standalone="yes"?>
<Relationships xmlns="http://schemas.openxmlformats.org/package/2006/relationships"><Relationship Id="rId2" Type="http://schemas.openxmlformats.org/officeDocument/2006/relationships/image" Target="../media/image61.svg"/><Relationship Id="rId1" Type="http://schemas.openxmlformats.org/officeDocument/2006/relationships/image" Target="../media/image6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A1A96D-65E2-416B-B01E-1D7F2BE9B908}"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4942B868-5436-4E9F-9AC2-50FCDED24045}">
      <dgm:prSet phldrT="[Text]"/>
      <dgm:spPr>
        <a:solidFill>
          <a:srgbClr val="1E3A54"/>
        </a:solidFill>
      </dgm:spPr>
      <dgm:t>
        <a:bodyPr/>
        <a:lstStyle/>
        <a:p>
          <a:r>
            <a:rPr lang="en-US" dirty="0"/>
            <a:t>Risk Management &amp; the Banking Crisis</a:t>
          </a:r>
        </a:p>
      </dgm:t>
    </dgm:pt>
    <dgm:pt modelId="{FBF69442-1961-4FC3-BD44-E4C8D79A8F64}" type="parTrans" cxnId="{DC3D8433-D629-413E-9F1B-B7E89F8590BE}">
      <dgm:prSet/>
      <dgm:spPr/>
      <dgm:t>
        <a:bodyPr/>
        <a:lstStyle/>
        <a:p>
          <a:endParaRPr lang="en-US"/>
        </a:p>
      </dgm:t>
    </dgm:pt>
    <dgm:pt modelId="{40717FB2-253C-44D9-BE0F-A43145521931}" type="sibTrans" cxnId="{DC3D8433-D629-413E-9F1B-B7E89F8590BE}">
      <dgm:prSet/>
      <dgm:spPr/>
      <dgm:t>
        <a:bodyPr/>
        <a:lstStyle/>
        <a:p>
          <a:endParaRPr lang="en-US"/>
        </a:p>
      </dgm:t>
    </dgm:pt>
    <dgm:pt modelId="{0AABF460-4373-44EE-B2AB-8D9E5076E44E}">
      <dgm:prSet phldrT="[Text]"/>
      <dgm:spPr>
        <a:solidFill>
          <a:srgbClr val="1E3A54"/>
        </a:solidFill>
      </dgm:spPr>
      <dgm:t>
        <a:bodyPr/>
        <a:lstStyle/>
        <a:p>
          <a:r>
            <a:rPr lang="en-US" dirty="0"/>
            <a:t>Emerging Tech and the Rise of Artificial Intelligence</a:t>
          </a:r>
        </a:p>
      </dgm:t>
    </dgm:pt>
    <dgm:pt modelId="{D54610B2-6A9D-4FC6-915B-8310681788D5}" type="parTrans" cxnId="{DDF65DE9-9D11-4D04-83F8-474CA22D430D}">
      <dgm:prSet/>
      <dgm:spPr/>
      <dgm:t>
        <a:bodyPr/>
        <a:lstStyle/>
        <a:p>
          <a:endParaRPr lang="en-US"/>
        </a:p>
      </dgm:t>
    </dgm:pt>
    <dgm:pt modelId="{7B6828D1-43FA-4A83-B236-4936D6BC50F7}" type="sibTrans" cxnId="{DDF65DE9-9D11-4D04-83F8-474CA22D430D}">
      <dgm:prSet/>
      <dgm:spPr/>
      <dgm:t>
        <a:bodyPr/>
        <a:lstStyle/>
        <a:p>
          <a:endParaRPr lang="en-US"/>
        </a:p>
      </dgm:t>
    </dgm:pt>
    <dgm:pt modelId="{46236E2E-F12B-4437-A6FB-7FFE47CDFA27}">
      <dgm:prSet phldrT="[Text]"/>
      <dgm:spPr>
        <a:solidFill>
          <a:srgbClr val="1E3A54"/>
        </a:solidFill>
      </dgm:spPr>
      <dgm:t>
        <a:bodyPr/>
        <a:lstStyle/>
        <a:p>
          <a:r>
            <a:rPr lang="en-US" dirty="0"/>
            <a:t>Knowledge Gap &amp; Education Needs</a:t>
          </a:r>
        </a:p>
      </dgm:t>
    </dgm:pt>
    <dgm:pt modelId="{87909A20-8359-4587-8A28-9AF7FA57467A}" type="parTrans" cxnId="{14772E5C-1A89-4128-B446-BC300DD2CADF}">
      <dgm:prSet/>
      <dgm:spPr/>
      <dgm:t>
        <a:bodyPr/>
        <a:lstStyle/>
        <a:p>
          <a:endParaRPr lang="en-US"/>
        </a:p>
      </dgm:t>
    </dgm:pt>
    <dgm:pt modelId="{B5514A01-3A44-433F-AE0F-C3D65D1590A1}" type="sibTrans" cxnId="{14772E5C-1A89-4128-B446-BC300DD2CADF}">
      <dgm:prSet/>
      <dgm:spPr/>
      <dgm:t>
        <a:bodyPr/>
        <a:lstStyle/>
        <a:p>
          <a:endParaRPr lang="en-US"/>
        </a:p>
      </dgm:t>
    </dgm:pt>
    <dgm:pt modelId="{714324BC-E808-48AC-809F-4BCD42CF3837}">
      <dgm:prSet phldrT="[Text]"/>
      <dgm:spPr>
        <a:solidFill>
          <a:srgbClr val="1E3A54"/>
        </a:solidFill>
      </dgm:spPr>
      <dgm:t>
        <a:bodyPr/>
        <a:lstStyle/>
        <a:p>
          <a:r>
            <a:rPr lang="en-US"/>
            <a:t>Financial Statement Fraud Risk Post-Pandemic</a:t>
          </a:r>
          <a:endParaRPr lang="en-US" dirty="0"/>
        </a:p>
      </dgm:t>
    </dgm:pt>
    <dgm:pt modelId="{05DD111F-04CA-4CC2-A2C0-C7AF863649C8}" type="parTrans" cxnId="{7DB8F885-F1D8-433B-97D8-1985296388A8}">
      <dgm:prSet/>
      <dgm:spPr/>
      <dgm:t>
        <a:bodyPr/>
        <a:lstStyle/>
        <a:p>
          <a:endParaRPr lang="en-US"/>
        </a:p>
      </dgm:t>
    </dgm:pt>
    <dgm:pt modelId="{AECB868B-B2FC-492C-8939-D418F0543035}" type="sibTrans" cxnId="{7DB8F885-F1D8-433B-97D8-1985296388A8}">
      <dgm:prSet/>
      <dgm:spPr/>
      <dgm:t>
        <a:bodyPr/>
        <a:lstStyle/>
        <a:p>
          <a:endParaRPr lang="en-US"/>
        </a:p>
      </dgm:t>
    </dgm:pt>
    <dgm:pt modelId="{937785F3-0884-488B-BDBC-8EFFA7B08608}" type="pres">
      <dgm:prSet presAssocID="{67A1A96D-65E2-416B-B01E-1D7F2BE9B908}" presName="linear" presStyleCnt="0">
        <dgm:presLayoutVars>
          <dgm:dir/>
          <dgm:resizeHandles val="exact"/>
        </dgm:presLayoutVars>
      </dgm:prSet>
      <dgm:spPr/>
    </dgm:pt>
    <dgm:pt modelId="{C6B9AC83-D609-4093-82D5-BB80B0EDCB68}" type="pres">
      <dgm:prSet presAssocID="{46236E2E-F12B-4437-A6FB-7FFE47CDFA27}" presName="comp" presStyleCnt="0"/>
      <dgm:spPr/>
    </dgm:pt>
    <dgm:pt modelId="{B35D8EC1-C5F2-457F-9E1E-B994AF8B320F}" type="pres">
      <dgm:prSet presAssocID="{46236E2E-F12B-4437-A6FB-7FFE47CDFA27}" presName="box" presStyleLbl="node1" presStyleIdx="0" presStyleCnt="4"/>
      <dgm:spPr/>
    </dgm:pt>
    <dgm:pt modelId="{D4EB808B-4D42-41A0-90D6-900AA7604CE5}" type="pres">
      <dgm:prSet presAssocID="{46236E2E-F12B-4437-A6FB-7FFE47CDFA27}" presName="img"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dgm:spPr>
    </dgm:pt>
    <dgm:pt modelId="{E6757A95-FE7A-405B-A6FA-3579CC03F19C}" type="pres">
      <dgm:prSet presAssocID="{46236E2E-F12B-4437-A6FB-7FFE47CDFA27}" presName="text" presStyleLbl="node1" presStyleIdx="0" presStyleCnt="4">
        <dgm:presLayoutVars>
          <dgm:bulletEnabled val="1"/>
        </dgm:presLayoutVars>
      </dgm:prSet>
      <dgm:spPr/>
    </dgm:pt>
    <dgm:pt modelId="{342CF3C5-0342-4E66-B810-E73A81420FEF}" type="pres">
      <dgm:prSet presAssocID="{B5514A01-3A44-433F-AE0F-C3D65D1590A1}" presName="spacer" presStyleCnt="0"/>
      <dgm:spPr/>
    </dgm:pt>
    <dgm:pt modelId="{C43A5D51-5D73-4638-9C3E-A9791196BB47}" type="pres">
      <dgm:prSet presAssocID="{4942B868-5436-4E9F-9AC2-50FCDED24045}" presName="comp" presStyleCnt="0"/>
      <dgm:spPr/>
    </dgm:pt>
    <dgm:pt modelId="{403D616B-14C9-4563-846D-F3CB1E9CA657}" type="pres">
      <dgm:prSet presAssocID="{4942B868-5436-4E9F-9AC2-50FCDED24045}" presName="box" presStyleLbl="node1" presStyleIdx="1" presStyleCnt="4"/>
      <dgm:spPr/>
    </dgm:pt>
    <dgm:pt modelId="{BBA7D180-35F6-48D8-AF45-CDC434C4D32D}" type="pres">
      <dgm:prSet presAssocID="{4942B868-5436-4E9F-9AC2-50FCDED24045}" presName="img"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21000" r="-21000"/>
          </a:stretch>
        </a:blipFill>
      </dgm:spPr>
    </dgm:pt>
    <dgm:pt modelId="{085C259E-06AB-4277-8531-16F0FE15060F}" type="pres">
      <dgm:prSet presAssocID="{4942B868-5436-4E9F-9AC2-50FCDED24045}" presName="text" presStyleLbl="node1" presStyleIdx="1" presStyleCnt="4">
        <dgm:presLayoutVars>
          <dgm:bulletEnabled val="1"/>
        </dgm:presLayoutVars>
      </dgm:prSet>
      <dgm:spPr/>
    </dgm:pt>
    <dgm:pt modelId="{93CAB56B-12D5-4C57-8574-7EF7300847E7}" type="pres">
      <dgm:prSet presAssocID="{40717FB2-253C-44D9-BE0F-A43145521931}" presName="spacer" presStyleCnt="0"/>
      <dgm:spPr/>
    </dgm:pt>
    <dgm:pt modelId="{2B949D88-4243-4E6D-8024-A83BB6AEE3EA}" type="pres">
      <dgm:prSet presAssocID="{0AABF460-4373-44EE-B2AB-8D9E5076E44E}" presName="comp" presStyleCnt="0"/>
      <dgm:spPr/>
    </dgm:pt>
    <dgm:pt modelId="{09B7CB1B-A412-447C-B618-09A8D3A180F0}" type="pres">
      <dgm:prSet presAssocID="{0AABF460-4373-44EE-B2AB-8D9E5076E44E}" presName="box" presStyleLbl="node1" presStyleIdx="2" presStyleCnt="4"/>
      <dgm:spPr/>
    </dgm:pt>
    <dgm:pt modelId="{7859C62D-DB58-44A7-A72A-2CFEFE4FF8F2}" type="pres">
      <dgm:prSet presAssocID="{0AABF460-4373-44EE-B2AB-8D9E5076E44E}" presName="img"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7000" r="-7000"/>
          </a:stretch>
        </a:blipFill>
      </dgm:spPr>
      <dgm:extLst>
        <a:ext uri="{E40237B7-FDA0-4F09-8148-C483321AD2D9}">
          <dgm14:cNvPr xmlns:dgm14="http://schemas.microsoft.com/office/drawing/2010/diagram" id="0" name="" descr="A robot with a face"/>
        </a:ext>
      </dgm:extLst>
    </dgm:pt>
    <dgm:pt modelId="{50768022-97DA-44F0-AAF0-350FE0C25FB9}" type="pres">
      <dgm:prSet presAssocID="{0AABF460-4373-44EE-B2AB-8D9E5076E44E}" presName="text" presStyleLbl="node1" presStyleIdx="2" presStyleCnt="4">
        <dgm:presLayoutVars>
          <dgm:bulletEnabled val="1"/>
        </dgm:presLayoutVars>
      </dgm:prSet>
      <dgm:spPr/>
    </dgm:pt>
    <dgm:pt modelId="{CCBC088B-D763-4350-9C79-DE41A71555F4}" type="pres">
      <dgm:prSet presAssocID="{7B6828D1-43FA-4A83-B236-4936D6BC50F7}" presName="spacer" presStyleCnt="0"/>
      <dgm:spPr/>
    </dgm:pt>
    <dgm:pt modelId="{AC76CF56-AC25-4770-A82E-7B5969356922}" type="pres">
      <dgm:prSet presAssocID="{714324BC-E808-48AC-809F-4BCD42CF3837}" presName="comp" presStyleCnt="0"/>
      <dgm:spPr/>
    </dgm:pt>
    <dgm:pt modelId="{596E8DA5-1765-4B1E-B0E3-825C82DD07CE}" type="pres">
      <dgm:prSet presAssocID="{714324BC-E808-48AC-809F-4BCD42CF3837}" presName="box" presStyleLbl="node1" presStyleIdx="3" presStyleCnt="4"/>
      <dgm:spPr/>
    </dgm:pt>
    <dgm:pt modelId="{810B18FD-5152-4872-8E3C-3E86B4365969}" type="pres">
      <dgm:prSet presAssocID="{714324BC-E808-48AC-809F-4BCD42CF3837}" presName="img"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24000" r="-24000"/>
          </a:stretch>
        </a:blipFill>
      </dgm:spPr>
    </dgm:pt>
    <dgm:pt modelId="{448D4CF1-3419-4B1A-95CA-A038117B205C}" type="pres">
      <dgm:prSet presAssocID="{714324BC-E808-48AC-809F-4BCD42CF3837}" presName="text" presStyleLbl="node1" presStyleIdx="3" presStyleCnt="4">
        <dgm:presLayoutVars>
          <dgm:bulletEnabled val="1"/>
        </dgm:presLayoutVars>
      </dgm:prSet>
      <dgm:spPr/>
    </dgm:pt>
  </dgm:ptLst>
  <dgm:cxnLst>
    <dgm:cxn modelId="{2BEB9A29-D486-44C5-88A0-F8AD575586BF}" type="presOf" srcId="{46236E2E-F12B-4437-A6FB-7FFE47CDFA27}" destId="{E6757A95-FE7A-405B-A6FA-3579CC03F19C}" srcOrd="1" destOrd="0" presId="urn:microsoft.com/office/officeart/2005/8/layout/vList4"/>
    <dgm:cxn modelId="{369B642F-7445-4595-9283-CF5650AF984D}" type="presOf" srcId="{0AABF460-4373-44EE-B2AB-8D9E5076E44E}" destId="{09B7CB1B-A412-447C-B618-09A8D3A180F0}" srcOrd="0" destOrd="0" presId="urn:microsoft.com/office/officeart/2005/8/layout/vList4"/>
    <dgm:cxn modelId="{DC3D8433-D629-413E-9F1B-B7E89F8590BE}" srcId="{67A1A96D-65E2-416B-B01E-1D7F2BE9B908}" destId="{4942B868-5436-4E9F-9AC2-50FCDED24045}" srcOrd="1" destOrd="0" parTransId="{FBF69442-1961-4FC3-BD44-E4C8D79A8F64}" sibTransId="{40717FB2-253C-44D9-BE0F-A43145521931}"/>
    <dgm:cxn modelId="{14772E5C-1A89-4128-B446-BC300DD2CADF}" srcId="{67A1A96D-65E2-416B-B01E-1D7F2BE9B908}" destId="{46236E2E-F12B-4437-A6FB-7FFE47CDFA27}" srcOrd="0" destOrd="0" parTransId="{87909A20-8359-4587-8A28-9AF7FA57467A}" sibTransId="{B5514A01-3A44-433F-AE0F-C3D65D1590A1}"/>
    <dgm:cxn modelId="{279C8B57-B7A2-4927-A057-877CC730C720}" type="presOf" srcId="{67A1A96D-65E2-416B-B01E-1D7F2BE9B908}" destId="{937785F3-0884-488B-BDBC-8EFFA7B08608}" srcOrd="0" destOrd="0" presId="urn:microsoft.com/office/officeart/2005/8/layout/vList4"/>
    <dgm:cxn modelId="{8E66F158-F47B-4F99-BF05-533AA6C39C34}" type="presOf" srcId="{0AABF460-4373-44EE-B2AB-8D9E5076E44E}" destId="{50768022-97DA-44F0-AAF0-350FE0C25FB9}" srcOrd="1" destOrd="0" presId="urn:microsoft.com/office/officeart/2005/8/layout/vList4"/>
    <dgm:cxn modelId="{7DB8F885-F1D8-433B-97D8-1985296388A8}" srcId="{67A1A96D-65E2-416B-B01E-1D7F2BE9B908}" destId="{714324BC-E808-48AC-809F-4BCD42CF3837}" srcOrd="3" destOrd="0" parTransId="{05DD111F-04CA-4CC2-A2C0-C7AF863649C8}" sibTransId="{AECB868B-B2FC-492C-8939-D418F0543035}"/>
    <dgm:cxn modelId="{B3077786-0ACD-43A4-B279-739320AA9E3B}" type="presOf" srcId="{4942B868-5436-4E9F-9AC2-50FCDED24045}" destId="{403D616B-14C9-4563-846D-F3CB1E9CA657}" srcOrd="0" destOrd="0" presId="urn:microsoft.com/office/officeart/2005/8/layout/vList4"/>
    <dgm:cxn modelId="{9AC4D991-D6D6-45F3-9E8D-4B8E2727112A}" type="presOf" srcId="{714324BC-E808-48AC-809F-4BCD42CF3837}" destId="{448D4CF1-3419-4B1A-95CA-A038117B205C}" srcOrd="1" destOrd="0" presId="urn:microsoft.com/office/officeart/2005/8/layout/vList4"/>
    <dgm:cxn modelId="{DDF65DE9-9D11-4D04-83F8-474CA22D430D}" srcId="{67A1A96D-65E2-416B-B01E-1D7F2BE9B908}" destId="{0AABF460-4373-44EE-B2AB-8D9E5076E44E}" srcOrd="2" destOrd="0" parTransId="{D54610B2-6A9D-4FC6-915B-8310681788D5}" sibTransId="{7B6828D1-43FA-4A83-B236-4936D6BC50F7}"/>
    <dgm:cxn modelId="{9C0288EA-B8B4-4308-BDAD-B3F3E2A68340}" type="presOf" srcId="{4942B868-5436-4E9F-9AC2-50FCDED24045}" destId="{085C259E-06AB-4277-8531-16F0FE15060F}" srcOrd="1" destOrd="0" presId="urn:microsoft.com/office/officeart/2005/8/layout/vList4"/>
    <dgm:cxn modelId="{92F449FE-9209-47A5-864B-806EE184014F}" type="presOf" srcId="{46236E2E-F12B-4437-A6FB-7FFE47CDFA27}" destId="{B35D8EC1-C5F2-457F-9E1E-B994AF8B320F}" srcOrd="0" destOrd="0" presId="urn:microsoft.com/office/officeart/2005/8/layout/vList4"/>
    <dgm:cxn modelId="{4B91B1FF-02D6-4DB2-9471-E32F9CD86CAC}" type="presOf" srcId="{714324BC-E808-48AC-809F-4BCD42CF3837}" destId="{596E8DA5-1765-4B1E-B0E3-825C82DD07CE}" srcOrd="0" destOrd="0" presId="urn:microsoft.com/office/officeart/2005/8/layout/vList4"/>
    <dgm:cxn modelId="{993935A0-8801-4D3A-A015-B066316D9CEB}" type="presParOf" srcId="{937785F3-0884-488B-BDBC-8EFFA7B08608}" destId="{C6B9AC83-D609-4093-82D5-BB80B0EDCB68}" srcOrd="0" destOrd="0" presId="urn:microsoft.com/office/officeart/2005/8/layout/vList4"/>
    <dgm:cxn modelId="{5A60A6F1-ECE7-4F79-9BCF-3AD7DC7CD608}" type="presParOf" srcId="{C6B9AC83-D609-4093-82D5-BB80B0EDCB68}" destId="{B35D8EC1-C5F2-457F-9E1E-B994AF8B320F}" srcOrd="0" destOrd="0" presId="urn:microsoft.com/office/officeart/2005/8/layout/vList4"/>
    <dgm:cxn modelId="{9B221EAF-5409-4908-B96F-968191FF9892}" type="presParOf" srcId="{C6B9AC83-D609-4093-82D5-BB80B0EDCB68}" destId="{D4EB808B-4D42-41A0-90D6-900AA7604CE5}" srcOrd="1" destOrd="0" presId="urn:microsoft.com/office/officeart/2005/8/layout/vList4"/>
    <dgm:cxn modelId="{1D637704-E2B4-43FC-9E6D-18A1579B89FD}" type="presParOf" srcId="{C6B9AC83-D609-4093-82D5-BB80B0EDCB68}" destId="{E6757A95-FE7A-405B-A6FA-3579CC03F19C}" srcOrd="2" destOrd="0" presId="urn:microsoft.com/office/officeart/2005/8/layout/vList4"/>
    <dgm:cxn modelId="{728ED64A-4A67-4E88-BB7D-B7BF1A42D55F}" type="presParOf" srcId="{937785F3-0884-488B-BDBC-8EFFA7B08608}" destId="{342CF3C5-0342-4E66-B810-E73A81420FEF}" srcOrd="1" destOrd="0" presId="urn:microsoft.com/office/officeart/2005/8/layout/vList4"/>
    <dgm:cxn modelId="{74B20A10-1B15-4EFA-82FE-5222DFC2C42D}" type="presParOf" srcId="{937785F3-0884-488B-BDBC-8EFFA7B08608}" destId="{C43A5D51-5D73-4638-9C3E-A9791196BB47}" srcOrd="2" destOrd="0" presId="urn:microsoft.com/office/officeart/2005/8/layout/vList4"/>
    <dgm:cxn modelId="{06D5A800-F23C-4AAD-8BE7-49495AE1205C}" type="presParOf" srcId="{C43A5D51-5D73-4638-9C3E-A9791196BB47}" destId="{403D616B-14C9-4563-846D-F3CB1E9CA657}" srcOrd="0" destOrd="0" presId="urn:microsoft.com/office/officeart/2005/8/layout/vList4"/>
    <dgm:cxn modelId="{56744582-52FC-4F5D-B5A7-D2043D60BD13}" type="presParOf" srcId="{C43A5D51-5D73-4638-9C3E-A9791196BB47}" destId="{BBA7D180-35F6-48D8-AF45-CDC434C4D32D}" srcOrd="1" destOrd="0" presId="urn:microsoft.com/office/officeart/2005/8/layout/vList4"/>
    <dgm:cxn modelId="{687DFCDE-F6DB-4558-B350-16A763BB08B3}" type="presParOf" srcId="{C43A5D51-5D73-4638-9C3E-A9791196BB47}" destId="{085C259E-06AB-4277-8531-16F0FE15060F}" srcOrd="2" destOrd="0" presId="urn:microsoft.com/office/officeart/2005/8/layout/vList4"/>
    <dgm:cxn modelId="{02E0CD7B-BAD8-4232-9356-2E631E1BF49A}" type="presParOf" srcId="{937785F3-0884-488B-BDBC-8EFFA7B08608}" destId="{93CAB56B-12D5-4C57-8574-7EF7300847E7}" srcOrd="3" destOrd="0" presId="urn:microsoft.com/office/officeart/2005/8/layout/vList4"/>
    <dgm:cxn modelId="{DEDABA6B-F137-4BFD-AA14-DAFC544633FE}" type="presParOf" srcId="{937785F3-0884-488B-BDBC-8EFFA7B08608}" destId="{2B949D88-4243-4E6D-8024-A83BB6AEE3EA}" srcOrd="4" destOrd="0" presId="urn:microsoft.com/office/officeart/2005/8/layout/vList4"/>
    <dgm:cxn modelId="{1700D505-34C9-4216-AC7B-ECFC4A4E726F}" type="presParOf" srcId="{2B949D88-4243-4E6D-8024-A83BB6AEE3EA}" destId="{09B7CB1B-A412-447C-B618-09A8D3A180F0}" srcOrd="0" destOrd="0" presId="urn:microsoft.com/office/officeart/2005/8/layout/vList4"/>
    <dgm:cxn modelId="{3E47364A-7B89-4DE0-9553-156491440ED2}" type="presParOf" srcId="{2B949D88-4243-4E6D-8024-A83BB6AEE3EA}" destId="{7859C62D-DB58-44A7-A72A-2CFEFE4FF8F2}" srcOrd="1" destOrd="0" presId="urn:microsoft.com/office/officeart/2005/8/layout/vList4"/>
    <dgm:cxn modelId="{D54784A7-5972-4833-948C-E38F5C82999D}" type="presParOf" srcId="{2B949D88-4243-4E6D-8024-A83BB6AEE3EA}" destId="{50768022-97DA-44F0-AAF0-350FE0C25FB9}" srcOrd="2" destOrd="0" presId="urn:microsoft.com/office/officeart/2005/8/layout/vList4"/>
    <dgm:cxn modelId="{D3BF1BEC-EE3A-4109-BB1A-96D25DD79B81}" type="presParOf" srcId="{937785F3-0884-488B-BDBC-8EFFA7B08608}" destId="{CCBC088B-D763-4350-9C79-DE41A71555F4}" srcOrd="5" destOrd="0" presId="urn:microsoft.com/office/officeart/2005/8/layout/vList4"/>
    <dgm:cxn modelId="{B7637AE8-3C20-49DE-A435-7F675B12056F}" type="presParOf" srcId="{937785F3-0884-488B-BDBC-8EFFA7B08608}" destId="{AC76CF56-AC25-4770-A82E-7B5969356922}" srcOrd="6" destOrd="0" presId="urn:microsoft.com/office/officeart/2005/8/layout/vList4"/>
    <dgm:cxn modelId="{6F95E235-974B-499C-945C-CB46A9763F64}" type="presParOf" srcId="{AC76CF56-AC25-4770-A82E-7B5969356922}" destId="{596E8DA5-1765-4B1E-B0E3-825C82DD07CE}" srcOrd="0" destOrd="0" presId="urn:microsoft.com/office/officeart/2005/8/layout/vList4"/>
    <dgm:cxn modelId="{6C1029BC-6C0C-4B83-ABD4-5AD0E9D6DDA4}" type="presParOf" srcId="{AC76CF56-AC25-4770-A82E-7B5969356922}" destId="{810B18FD-5152-4872-8E3C-3E86B4365969}" srcOrd="1" destOrd="0" presId="urn:microsoft.com/office/officeart/2005/8/layout/vList4"/>
    <dgm:cxn modelId="{BA9262ED-7A85-4F23-A6CC-A7825CE74762}" type="presParOf" srcId="{AC76CF56-AC25-4770-A82E-7B5969356922}" destId="{448D4CF1-3419-4B1A-95CA-A038117B205C}"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6F2145-A0CE-49CE-9E8E-07FB006F8929}" type="doc">
      <dgm:prSet loTypeId="urn:diagrams.loki3.com/BracketList" loCatId="list" qsTypeId="urn:microsoft.com/office/officeart/2005/8/quickstyle/simple1" qsCatId="simple" csTypeId="urn:microsoft.com/office/officeart/2005/8/colors/accent1_2" csCatId="accent1" phldr="1"/>
      <dgm:spPr/>
    </dgm:pt>
    <dgm:pt modelId="{6C1FB953-58CA-4506-AD04-AA5C8A205BEF}">
      <dgm:prSet phldrT="[Text]" custT="1"/>
      <dgm:spPr/>
      <dgm:t>
        <a:bodyPr/>
        <a:lstStyle/>
        <a:p>
          <a:pPr algn="l"/>
          <a:r>
            <a:rPr lang="en-US" sz="4000" dirty="0">
              <a:solidFill>
                <a:schemeClr val="bg1"/>
              </a:solidFill>
              <a:latin typeface="+mj-lt"/>
            </a:rPr>
            <a:t>Technology</a:t>
          </a:r>
        </a:p>
      </dgm:t>
    </dgm:pt>
    <dgm:pt modelId="{E7C197F2-163A-4745-85F9-912E7CA31AF0}" type="parTrans" cxnId="{E7251E25-9B7D-4D86-92D0-865FF37B8FF4}">
      <dgm:prSet/>
      <dgm:spPr/>
      <dgm:t>
        <a:bodyPr/>
        <a:lstStyle/>
        <a:p>
          <a:pPr algn="l"/>
          <a:endParaRPr lang="en-US">
            <a:solidFill>
              <a:schemeClr val="bg1"/>
            </a:solidFill>
            <a:latin typeface="+mj-lt"/>
          </a:endParaRPr>
        </a:p>
      </dgm:t>
    </dgm:pt>
    <dgm:pt modelId="{9652E70F-6755-4F02-A075-139F2B6C3E5F}" type="sibTrans" cxnId="{E7251E25-9B7D-4D86-92D0-865FF37B8FF4}">
      <dgm:prSet/>
      <dgm:spPr/>
      <dgm:t>
        <a:bodyPr/>
        <a:lstStyle/>
        <a:p>
          <a:pPr algn="l"/>
          <a:endParaRPr lang="en-US">
            <a:solidFill>
              <a:schemeClr val="bg1"/>
            </a:solidFill>
            <a:latin typeface="+mj-lt"/>
          </a:endParaRPr>
        </a:p>
      </dgm:t>
    </dgm:pt>
    <dgm:pt modelId="{E4E3C0D2-6488-4641-967F-345582CE1281}">
      <dgm:prSet phldrT="[Text]" custT="1"/>
      <dgm:spPr/>
      <dgm:t>
        <a:bodyPr/>
        <a:lstStyle/>
        <a:p>
          <a:pPr algn="l"/>
          <a:r>
            <a:rPr lang="en-US" sz="4000" dirty="0">
              <a:solidFill>
                <a:schemeClr val="bg1"/>
              </a:solidFill>
              <a:latin typeface="+mj-lt"/>
            </a:rPr>
            <a:t>Fraud</a:t>
          </a:r>
        </a:p>
      </dgm:t>
    </dgm:pt>
    <dgm:pt modelId="{63689DCD-CF8F-47DE-979C-2780318C3783}" type="parTrans" cxnId="{308DF875-7684-4231-B7D7-F82D8AAE3638}">
      <dgm:prSet/>
      <dgm:spPr/>
      <dgm:t>
        <a:bodyPr/>
        <a:lstStyle/>
        <a:p>
          <a:pPr algn="l"/>
          <a:endParaRPr lang="en-US">
            <a:solidFill>
              <a:schemeClr val="bg1"/>
            </a:solidFill>
            <a:latin typeface="+mj-lt"/>
          </a:endParaRPr>
        </a:p>
      </dgm:t>
    </dgm:pt>
    <dgm:pt modelId="{9CC1DF46-00CE-4579-87FD-FC48BA1D57DA}" type="sibTrans" cxnId="{308DF875-7684-4231-B7D7-F82D8AAE3638}">
      <dgm:prSet/>
      <dgm:spPr/>
      <dgm:t>
        <a:bodyPr/>
        <a:lstStyle/>
        <a:p>
          <a:pPr algn="l"/>
          <a:endParaRPr lang="en-US">
            <a:solidFill>
              <a:schemeClr val="bg1"/>
            </a:solidFill>
            <a:latin typeface="+mj-lt"/>
          </a:endParaRPr>
        </a:p>
      </dgm:t>
    </dgm:pt>
    <dgm:pt modelId="{C3F0F44C-806F-4615-942B-D9637DBBFA77}">
      <dgm:prSet phldrT="[Text]" custT="1"/>
      <dgm:spPr>
        <a:solidFill>
          <a:srgbClr val="1E3A54"/>
        </a:solidFill>
      </dgm:spPr>
      <dgm:t>
        <a:bodyPr/>
        <a:lstStyle/>
        <a:p>
          <a:pPr algn="l"/>
          <a:r>
            <a:rPr lang="en-US" sz="3600" dirty="0">
              <a:solidFill>
                <a:schemeClr val="bg1"/>
              </a:solidFill>
              <a:latin typeface="+mj-lt"/>
            </a:rPr>
            <a:t>Reliance on systems &amp; automation</a:t>
          </a:r>
          <a:br>
            <a:rPr lang="en-US" sz="3600" dirty="0">
              <a:solidFill>
                <a:schemeClr val="bg1"/>
              </a:solidFill>
              <a:latin typeface="+mj-lt"/>
            </a:rPr>
          </a:br>
          <a:r>
            <a:rPr lang="en-US" sz="3200" i="1" dirty="0">
              <a:solidFill>
                <a:srgbClr val="FFC000"/>
              </a:solidFill>
              <a:latin typeface="+mj-lt"/>
            </a:rPr>
            <a:t>40% inaccuracies (Gartner) </a:t>
          </a:r>
        </a:p>
      </dgm:t>
    </dgm:pt>
    <dgm:pt modelId="{8AC867BE-8378-4A01-9000-7D4581D2E76A}" type="parTrans" cxnId="{85457AC2-F866-4261-A61A-0B7FC63467E5}">
      <dgm:prSet/>
      <dgm:spPr/>
      <dgm:t>
        <a:bodyPr/>
        <a:lstStyle/>
        <a:p>
          <a:endParaRPr lang="en-US">
            <a:solidFill>
              <a:schemeClr val="bg1"/>
            </a:solidFill>
            <a:latin typeface="+mj-lt"/>
          </a:endParaRPr>
        </a:p>
      </dgm:t>
    </dgm:pt>
    <dgm:pt modelId="{BD16EB88-4D2A-4A31-B1B1-C9569E070DD9}" type="sibTrans" cxnId="{85457AC2-F866-4261-A61A-0B7FC63467E5}">
      <dgm:prSet/>
      <dgm:spPr/>
      <dgm:t>
        <a:bodyPr/>
        <a:lstStyle/>
        <a:p>
          <a:endParaRPr lang="en-US">
            <a:solidFill>
              <a:schemeClr val="bg1"/>
            </a:solidFill>
            <a:latin typeface="+mj-lt"/>
          </a:endParaRPr>
        </a:p>
      </dgm:t>
    </dgm:pt>
    <dgm:pt modelId="{B72ACA9F-535C-45C6-AE90-170300963A14}">
      <dgm:prSet phldrT="[Text]" custT="1"/>
      <dgm:spPr>
        <a:solidFill>
          <a:srgbClr val="1E3A54"/>
        </a:solidFill>
      </dgm:spPr>
      <dgm:t>
        <a:bodyPr/>
        <a:lstStyle/>
        <a:p>
          <a:pPr algn="l"/>
          <a:r>
            <a:rPr lang="en-US" sz="3600" dirty="0">
              <a:solidFill>
                <a:schemeClr val="bg1"/>
              </a:solidFill>
              <a:latin typeface="+mj-lt"/>
            </a:rPr>
            <a:t>Automation Bias – IPE</a:t>
          </a:r>
        </a:p>
      </dgm:t>
    </dgm:pt>
    <dgm:pt modelId="{240137C9-C667-4810-ACED-710594E202EC}" type="parTrans" cxnId="{DE067F49-F42A-4FA1-BB70-57F689F57886}">
      <dgm:prSet/>
      <dgm:spPr/>
      <dgm:t>
        <a:bodyPr/>
        <a:lstStyle/>
        <a:p>
          <a:endParaRPr lang="en-US">
            <a:solidFill>
              <a:schemeClr val="bg1"/>
            </a:solidFill>
            <a:latin typeface="+mj-lt"/>
          </a:endParaRPr>
        </a:p>
      </dgm:t>
    </dgm:pt>
    <dgm:pt modelId="{D65610C3-8A3A-4902-BE97-25FA82431605}" type="sibTrans" cxnId="{DE067F49-F42A-4FA1-BB70-57F689F57886}">
      <dgm:prSet/>
      <dgm:spPr/>
      <dgm:t>
        <a:bodyPr/>
        <a:lstStyle/>
        <a:p>
          <a:endParaRPr lang="en-US">
            <a:solidFill>
              <a:schemeClr val="bg1"/>
            </a:solidFill>
            <a:latin typeface="+mj-lt"/>
          </a:endParaRPr>
        </a:p>
      </dgm:t>
    </dgm:pt>
    <dgm:pt modelId="{D6BE9365-94AD-4952-AB23-9E84ED48C74C}">
      <dgm:prSet phldrT="[Text]" custT="1"/>
      <dgm:spPr>
        <a:solidFill>
          <a:srgbClr val="1E3A54"/>
        </a:solidFill>
      </dgm:spPr>
      <dgm:t>
        <a:bodyPr/>
        <a:lstStyle/>
        <a:p>
          <a:pPr algn="l"/>
          <a:r>
            <a:rPr lang="en-US" sz="3600">
              <a:solidFill>
                <a:schemeClr val="bg1"/>
              </a:solidFill>
              <a:latin typeface="+mj-lt"/>
            </a:rPr>
            <a:t>Fraud Knowledge </a:t>
          </a:r>
          <a:r>
            <a:rPr lang="en-US" sz="4000">
              <a:solidFill>
                <a:srgbClr val="FFC000"/>
              </a:solidFill>
              <a:latin typeface="+mj-lt"/>
            </a:rPr>
            <a:t>≠</a:t>
          </a:r>
          <a:r>
            <a:rPr lang="en-US" sz="3600">
              <a:solidFill>
                <a:schemeClr val="bg1"/>
              </a:solidFill>
              <a:latin typeface="+mj-lt"/>
            </a:rPr>
            <a:t> Common Sense</a:t>
          </a:r>
        </a:p>
      </dgm:t>
    </dgm:pt>
    <dgm:pt modelId="{0F62FB74-AA1B-481C-A96D-00DA069C9991}" type="parTrans" cxnId="{1039B9E3-0BD5-4A19-90D6-B24544359899}">
      <dgm:prSet/>
      <dgm:spPr/>
      <dgm:t>
        <a:bodyPr/>
        <a:lstStyle/>
        <a:p>
          <a:endParaRPr lang="en-US">
            <a:solidFill>
              <a:schemeClr val="bg1"/>
            </a:solidFill>
            <a:latin typeface="+mj-lt"/>
          </a:endParaRPr>
        </a:p>
      </dgm:t>
    </dgm:pt>
    <dgm:pt modelId="{91AD2568-0011-412F-9AB2-C7594E7C41CE}" type="sibTrans" cxnId="{1039B9E3-0BD5-4A19-90D6-B24544359899}">
      <dgm:prSet/>
      <dgm:spPr/>
      <dgm:t>
        <a:bodyPr/>
        <a:lstStyle/>
        <a:p>
          <a:endParaRPr lang="en-US">
            <a:solidFill>
              <a:schemeClr val="bg1"/>
            </a:solidFill>
            <a:latin typeface="+mj-lt"/>
          </a:endParaRPr>
        </a:p>
      </dgm:t>
    </dgm:pt>
    <dgm:pt modelId="{BCEBB364-B4D9-41C6-BD8D-1537E2818E19}">
      <dgm:prSet phldrT="[Text]" custT="1"/>
      <dgm:spPr>
        <a:solidFill>
          <a:srgbClr val="1E3A54"/>
        </a:solidFill>
      </dgm:spPr>
      <dgm:t>
        <a:bodyPr/>
        <a:lstStyle/>
        <a:p>
          <a:pPr algn="l"/>
          <a:r>
            <a:rPr lang="en-US" sz="3600" dirty="0">
              <a:solidFill>
                <a:schemeClr val="bg1"/>
              </a:solidFill>
              <a:latin typeface="+mj-lt"/>
            </a:rPr>
            <a:t>Databases</a:t>
          </a:r>
        </a:p>
      </dgm:t>
    </dgm:pt>
    <dgm:pt modelId="{430A73A7-CB8A-432E-BC85-7F6FF4D2C6BE}" type="parTrans" cxnId="{6C79B6A5-F3F5-41D0-B31D-CDBFAFB8F92D}">
      <dgm:prSet/>
      <dgm:spPr/>
      <dgm:t>
        <a:bodyPr/>
        <a:lstStyle/>
        <a:p>
          <a:endParaRPr lang="en-US">
            <a:solidFill>
              <a:schemeClr val="bg1"/>
            </a:solidFill>
            <a:latin typeface="+mj-lt"/>
          </a:endParaRPr>
        </a:p>
      </dgm:t>
    </dgm:pt>
    <dgm:pt modelId="{065B2281-75DB-4621-B37E-B36CBC64ED32}" type="sibTrans" cxnId="{6C79B6A5-F3F5-41D0-B31D-CDBFAFB8F92D}">
      <dgm:prSet/>
      <dgm:spPr/>
      <dgm:t>
        <a:bodyPr/>
        <a:lstStyle/>
        <a:p>
          <a:endParaRPr lang="en-US">
            <a:solidFill>
              <a:schemeClr val="bg1"/>
            </a:solidFill>
            <a:latin typeface="+mj-lt"/>
          </a:endParaRPr>
        </a:p>
      </dgm:t>
    </dgm:pt>
    <dgm:pt modelId="{7F20D445-A270-4254-BCAE-2576516D7023}">
      <dgm:prSet/>
      <dgm:spPr/>
      <dgm:t>
        <a:bodyPr/>
        <a:lstStyle/>
        <a:p>
          <a:pPr algn="l"/>
          <a:r>
            <a:rPr lang="en-US" sz="3600" dirty="0">
              <a:solidFill>
                <a:schemeClr val="bg1"/>
              </a:solidFill>
              <a:latin typeface="+mj-lt"/>
            </a:rPr>
            <a:t>Metadata</a:t>
          </a:r>
        </a:p>
      </dgm:t>
    </dgm:pt>
    <dgm:pt modelId="{D71DED70-E864-4727-B27A-1E51186CBFCF}" type="parTrans" cxnId="{2909D50F-E554-4285-B70C-BB7A102A78B6}">
      <dgm:prSet/>
      <dgm:spPr/>
      <dgm:t>
        <a:bodyPr/>
        <a:lstStyle/>
        <a:p>
          <a:endParaRPr lang="en-US">
            <a:solidFill>
              <a:schemeClr val="bg1"/>
            </a:solidFill>
            <a:latin typeface="+mj-lt"/>
          </a:endParaRPr>
        </a:p>
      </dgm:t>
    </dgm:pt>
    <dgm:pt modelId="{9D04DE1E-ADB2-4412-9F9A-CAA19E415C92}" type="sibTrans" cxnId="{2909D50F-E554-4285-B70C-BB7A102A78B6}">
      <dgm:prSet/>
      <dgm:spPr/>
      <dgm:t>
        <a:bodyPr/>
        <a:lstStyle/>
        <a:p>
          <a:endParaRPr lang="en-US">
            <a:solidFill>
              <a:schemeClr val="bg1"/>
            </a:solidFill>
            <a:latin typeface="+mj-lt"/>
          </a:endParaRPr>
        </a:p>
      </dgm:t>
    </dgm:pt>
    <dgm:pt modelId="{0AFE0E9E-80F6-44B9-88FF-83E4EBC64EF0}">
      <dgm:prSet phldrT="[Text]" custT="1"/>
      <dgm:spPr>
        <a:solidFill>
          <a:srgbClr val="1E3A54"/>
        </a:solidFill>
      </dgm:spPr>
      <dgm:t>
        <a:bodyPr/>
        <a:lstStyle/>
        <a:p>
          <a:pPr algn="l"/>
          <a:r>
            <a:rPr lang="en-US" sz="3600" dirty="0">
              <a:solidFill>
                <a:schemeClr val="bg1"/>
              </a:solidFill>
              <a:latin typeface="+mj-lt"/>
            </a:rPr>
            <a:t>Data Analytics</a:t>
          </a:r>
        </a:p>
      </dgm:t>
    </dgm:pt>
    <dgm:pt modelId="{B9AB00AC-F075-45FD-8332-CBED985C0179}" type="parTrans" cxnId="{A0070433-D955-4C45-B4C2-760C551FC52D}">
      <dgm:prSet/>
      <dgm:spPr/>
      <dgm:t>
        <a:bodyPr/>
        <a:lstStyle/>
        <a:p>
          <a:endParaRPr lang="en-US">
            <a:solidFill>
              <a:schemeClr val="bg1"/>
            </a:solidFill>
            <a:latin typeface="+mj-lt"/>
          </a:endParaRPr>
        </a:p>
      </dgm:t>
    </dgm:pt>
    <dgm:pt modelId="{BF1EF518-130B-47F3-A920-5DAA0E26BB20}" type="sibTrans" cxnId="{A0070433-D955-4C45-B4C2-760C551FC52D}">
      <dgm:prSet/>
      <dgm:spPr/>
      <dgm:t>
        <a:bodyPr/>
        <a:lstStyle/>
        <a:p>
          <a:endParaRPr lang="en-US">
            <a:solidFill>
              <a:schemeClr val="bg1"/>
            </a:solidFill>
            <a:latin typeface="+mj-lt"/>
          </a:endParaRPr>
        </a:p>
      </dgm:t>
    </dgm:pt>
    <dgm:pt modelId="{9F24088D-B220-4929-A0CF-98741B6C13B6}" type="pres">
      <dgm:prSet presAssocID="{826F2145-A0CE-49CE-9E8E-07FB006F8929}" presName="Name0" presStyleCnt="0">
        <dgm:presLayoutVars>
          <dgm:dir/>
          <dgm:animLvl val="lvl"/>
          <dgm:resizeHandles val="exact"/>
        </dgm:presLayoutVars>
      </dgm:prSet>
      <dgm:spPr/>
    </dgm:pt>
    <dgm:pt modelId="{6CFB91B9-FFDC-4AE8-9AF5-F3E1E8320B9E}" type="pres">
      <dgm:prSet presAssocID="{6C1FB953-58CA-4506-AD04-AA5C8A205BEF}" presName="linNode" presStyleCnt="0"/>
      <dgm:spPr/>
    </dgm:pt>
    <dgm:pt modelId="{C5D86095-0DE2-4C4E-B8D0-5BB70F3E7FD2}" type="pres">
      <dgm:prSet presAssocID="{6C1FB953-58CA-4506-AD04-AA5C8A205BEF}" presName="parTx" presStyleLbl="revTx" presStyleIdx="0" presStyleCnt="2">
        <dgm:presLayoutVars>
          <dgm:chMax val="1"/>
          <dgm:bulletEnabled val="1"/>
        </dgm:presLayoutVars>
      </dgm:prSet>
      <dgm:spPr/>
    </dgm:pt>
    <dgm:pt modelId="{82BF6795-8931-4B74-B1DA-C9C455827441}" type="pres">
      <dgm:prSet presAssocID="{6C1FB953-58CA-4506-AD04-AA5C8A205BEF}" presName="bracket" presStyleLbl="parChTrans1D1" presStyleIdx="0" presStyleCnt="2"/>
      <dgm:spPr/>
    </dgm:pt>
    <dgm:pt modelId="{136BA4AC-86C9-4AA8-B9AE-3A0CF1E845EA}" type="pres">
      <dgm:prSet presAssocID="{6C1FB953-58CA-4506-AD04-AA5C8A205BEF}" presName="spH" presStyleCnt="0"/>
      <dgm:spPr/>
    </dgm:pt>
    <dgm:pt modelId="{13942183-1D23-417A-B4D9-73C1B5A1E946}" type="pres">
      <dgm:prSet presAssocID="{6C1FB953-58CA-4506-AD04-AA5C8A205BEF}" presName="desTx" presStyleLbl="node1" presStyleIdx="0" presStyleCnt="2">
        <dgm:presLayoutVars>
          <dgm:bulletEnabled val="1"/>
        </dgm:presLayoutVars>
      </dgm:prSet>
      <dgm:spPr/>
    </dgm:pt>
    <dgm:pt modelId="{EDFCA0BB-AD3E-4240-B73F-3B238EE8E6FF}" type="pres">
      <dgm:prSet presAssocID="{9652E70F-6755-4F02-A075-139F2B6C3E5F}" presName="spV" presStyleCnt="0"/>
      <dgm:spPr/>
    </dgm:pt>
    <dgm:pt modelId="{2581F233-32C1-4891-A573-CF321EE7C516}" type="pres">
      <dgm:prSet presAssocID="{E4E3C0D2-6488-4641-967F-345582CE1281}" presName="linNode" presStyleCnt="0"/>
      <dgm:spPr/>
    </dgm:pt>
    <dgm:pt modelId="{BFDBB0F5-9F0E-4549-AD7D-BA99ADED08A1}" type="pres">
      <dgm:prSet presAssocID="{E4E3C0D2-6488-4641-967F-345582CE1281}" presName="parTx" presStyleLbl="revTx" presStyleIdx="1" presStyleCnt="2">
        <dgm:presLayoutVars>
          <dgm:chMax val="1"/>
          <dgm:bulletEnabled val="1"/>
        </dgm:presLayoutVars>
      </dgm:prSet>
      <dgm:spPr/>
    </dgm:pt>
    <dgm:pt modelId="{C303B6B5-D279-4093-9015-2124C80B2787}" type="pres">
      <dgm:prSet presAssocID="{E4E3C0D2-6488-4641-967F-345582CE1281}" presName="bracket" presStyleLbl="parChTrans1D1" presStyleIdx="1" presStyleCnt="2"/>
      <dgm:spPr/>
    </dgm:pt>
    <dgm:pt modelId="{2B1BCD4A-50EC-46F7-A695-6429B309FA64}" type="pres">
      <dgm:prSet presAssocID="{E4E3C0D2-6488-4641-967F-345582CE1281}" presName="spH" presStyleCnt="0"/>
      <dgm:spPr/>
    </dgm:pt>
    <dgm:pt modelId="{A0C144BF-1853-4774-B826-FE86933FD6A6}" type="pres">
      <dgm:prSet presAssocID="{E4E3C0D2-6488-4641-967F-345582CE1281}" presName="desTx" presStyleLbl="node1" presStyleIdx="1" presStyleCnt="2">
        <dgm:presLayoutVars>
          <dgm:bulletEnabled val="1"/>
        </dgm:presLayoutVars>
      </dgm:prSet>
      <dgm:spPr/>
    </dgm:pt>
  </dgm:ptLst>
  <dgm:cxnLst>
    <dgm:cxn modelId="{56281206-1EAC-4534-82E7-0AF40B5EB448}" type="presOf" srcId="{C3F0F44C-806F-4615-942B-D9637DBBFA77}" destId="{13942183-1D23-417A-B4D9-73C1B5A1E946}" srcOrd="0" destOrd="0" presId="urn:diagrams.loki3.com/BracketList"/>
    <dgm:cxn modelId="{2909D50F-E554-4285-B70C-BB7A102A78B6}" srcId="{6C1FB953-58CA-4506-AD04-AA5C8A205BEF}" destId="{7F20D445-A270-4254-BCAE-2576516D7023}" srcOrd="4" destOrd="0" parTransId="{D71DED70-E864-4727-B27A-1E51186CBFCF}" sibTransId="{9D04DE1E-ADB2-4412-9F9A-CAA19E415C92}"/>
    <dgm:cxn modelId="{E7251E25-9B7D-4D86-92D0-865FF37B8FF4}" srcId="{826F2145-A0CE-49CE-9E8E-07FB006F8929}" destId="{6C1FB953-58CA-4506-AD04-AA5C8A205BEF}" srcOrd="0" destOrd="0" parTransId="{E7C197F2-163A-4745-85F9-912E7CA31AF0}" sibTransId="{9652E70F-6755-4F02-A075-139F2B6C3E5F}"/>
    <dgm:cxn modelId="{A0070433-D955-4C45-B4C2-760C551FC52D}" srcId="{6C1FB953-58CA-4506-AD04-AA5C8A205BEF}" destId="{0AFE0E9E-80F6-44B9-88FF-83E4EBC64EF0}" srcOrd="3" destOrd="0" parTransId="{B9AB00AC-F075-45FD-8332-CBED985C0179}" sibTransId="{BF1EF518-130B-47F3-A920-5DAA0E26BB20}"/>
    <dgm:cxn modelId="{DE067F49-F42A-4FA1-BB70-57F689F57886}" srcId="{6C1FB953-58CA-4506-AD04-AA5C8A205BEF}" destId="{B72ACA9F-535C-45C6-AE90-170300963A14}" srcOrd="1" destOrd="0" parTransId="{240137C9-C667-4810-ACED-710594E202EC}" sibTransId="{D65610C3-8A3A-4902-BE97-25FA82431605}"/>
    <dgm:cxn modelId="{5905DE69-F505-4AA7-9210-41B15E8A062B}" type="presOf" srcId="{7F20D445-A270-4254-BCAE-2576516D7023}" destId="{13942183-1D23-417A-B4D9-73C1B5A1E946}" srcOrd="0" destOrd="4" presId="urn:diagrams.loki3.com/BracketList"/>
    <dgm:cxn modelId="{308DF875-7684-4231-B7D7-F82D8AAE3638}" srcId="{826F2145-A0CE-49CE-9E8E-07FB006F8929}" destId="{E4E3C0D2-6488-4641-967F-345582CE1281}" srcOrd="1" destOrd="0" parTransId="{63689DCD-CF8F-47DE-979C-2780318C3783}" sibTransId="{9CC1DF46-00CE-4579-87FD-FC48BA1D57DA}"/>
    <dgm:cxn modelId="{52584991-AB24-4C42-8C78-8F485CC7305B}" type="presOf" srcId="{E4E3C0D2-6488-4641-967F-345582CE1281}" destId="{BFDBB0F5-9F0E-4549-AD7D-BA99ADED08A1}" srcOrd="0" destOrd="0" presId="urn:diagrams.loki3.com/BracketList"/>
    <dgm:cxn modelId="{B7C53395-3344-4622-87A8-7F7DB9115CA5}" type="presOf" srcId="{0AFE0E9E-80F6-44B9-88FF-83E4EBC64EF0}" destId="{13942183-1D23-417A-B4D9-73C1B5A1E946}" srcOrd="0" destOrd="3" presId="urn:diagrams.loki3.com/BracketList"/>
    <dgm:cxn modelId="{0BA04198-9A26-49C8-BA80-042C099E9368}" type="presOf" srcId="{6C1FB953-58CA-4506-AD04-AA5C8A205BEF}" destId="{C5D86095-0DE2-4C4E-B8D0-5BB70F3E7FD2}" srcOrd="0" destOrd="0" presId="urn:diagrams.loki3.com/BracketList"/>
    <dgm:cxn modelId="{6CA97199-E68E-43EB-B883-0098725BE73F}" type="presOf" srcId="{BCEBB364-B4D9-41C6-BD8D-1537E2818E19}" destId="{13942183-1D23-417A-B4D9-73C1B5A1E946}" srcOrd="0" destOrd="2" presId="urn:diagrams.loki3.com/BracketList"/>
    <dgm:cxn modelId="{6C79B6A5-F3F5-41D0-B31D-CDBFAFB8F92D}" srcId="{6C1FB953-58CA-4506-AD04-AA5C8A205BEF}" destId="{BCEBB364-B4D9-41C6-BD8D-1537E2818E19}" srcOrd="2" destOrd="0" parTransId="{430A73A7-CB8A-432E-BC85-7F6FF4D2C6BE}" sibTransId="{065B2281-75DB-4621-B37E-B36CBC64ED32}"/>
    <dgm:cxn modelId="{DB3E4CBE-C6FD-42E2-872D-6D3F711DB100}" type="presOf" srcId="{826F2145-A0CE-49CE-9E8E-07FB006F8929}" destId="{9F24088D-B220-4929-A0CF-98741B6C13B6}" srcOrd="0" destOrd="0" presId="urn:diagrams.loki3.com/BracketList"/>
    <dgm:cxn modelId="{85457AC2-F866-4261-A61A-0B7FC63467E5}" srcId="{6C1FB953-58CA-4506-AD04-AA5C8A205BEF}" destId="{C3F0F44C-806F-4615-942B-D9637DBBFA77}" srcOrd="0" destOrd="0" parTransId="{8AC867BE-8378-4A01-9000-7D4581D2E76A}" sibTransId="{BD16EB88-4D2A-4A31-B1B1-C9569E070DD9}"/>
    <dgm:cxn modelId="{AD9B85CA-F686-4E00-892E-E1A09DD3E439}" type="presOf" srcId="{D6BE9365-94AD-4952-AB23-9E84ED48C74C}" destId="{A0C144BF-1853-4774-B826-FE86933FD6A6}" srcOrd="0" destOrd="0" presId="urn:diagrams.loki3.com/BracketList"/>
    <dgm:cxn modelId="{1039B9E3-0BD5-4A19-90D6-B24544359899}" srcId="{E4E3C0D2-6488-4641-967F-345582CE1281}" destId="{D6BE9365-94AD-4952-AB23-9E84ED48C74C}" srcOrd="0" destOrd="0" parTransId="{0F62FB74-AA1B-481C-A96D-00DA069C9991}" sibTransId="{91AD2568-0011-412F-9AB2-C7594E7C41CE}"/>
    <dgm:cxn modelId="{7CF8E6FC-1000-4A71-AFDC-E556A080260A}" type="presOf" srcId="{B72ACA9F-535C-45C6-AE90-170300963A14}" destId="{13942183-1D23-417A-B4D9-73C1B5A1E946}" srcOrd="0" destOrd="1" presId="urn:diagrams.loki3.com/BracketList"/>
    <dgm:cxn modelId="{F46D1E88-54F3-4440-990B-076461A98F9D}" type="presParOf" srcId="{9F24088D-B220-4929-A0CF-98741B6C13B6}" destId="{6CFB91B9-FFDC-4AE8-9AF5-F3E1E8320B9E}" srcOrd="0" destOrd="0" presId="urn:diagrams.loki3.com/BracketList"/>
    <dgm:cxn modelId="{8E6455B0-1248-4379-8C0E-E12B4C7A216E}" type="presParOf" srcId="{6CFB91B9-FFDC-4AE8-9AF5-F3E1E8320B9E}" destId="{C5D86095-0DE2-4C4E-B8D0-5BB70F3E7FD2}" srcOrd="0" destOrd="0" presId="urn:diagrams.loki3.com/BracketList"/>
    <dgm:cxn modelId="{70B9FF21-4863-4865-9E72-B11D5E0ABECF}" type="presParOf" srcId="{6CFB91B9-FFDC-4AE8-9AF5-F3E1E8320B9E}" destId="{82BF6795-8931-4B74-B1DA-C9C455827441}" srcOrd="1" destOrd="0" presId="urn:diagrams.loki3.com/BracketList"/>
    <dgm:cxn modelId="{B423D2D1-D9E7-4F24-A40E-5E2CA86827BE}" type="presParOf" srcId="{6CFB91B9-FFDC-4AE8-9AF5-F3E1E8320B9E}" destId="{136BA4AC-86C9-4AA8-B9AE-3A0CF1E845EA}" srcOrd="2" destOrd="0" presId="urn:diagrams.loki3.com/BracketList"/>
    <dgm:cxn modelId="{811BDC9D-1206-4EC2-A2BB-1C35F216A286}" type="presParOf" srcId="{6CFB91B9-FFDC-4AE8-9AF5-F3E1E8320B9E}" destId="{13942183-1D23-417A-B4D9-73C1B5A1E946}" srcOrd="3" destOrd="0" presId="urn:diagrams.loki3.com/BracketList"/>
    <dgm:cxn modelId="{EF26A577-3816-45D5-8827-B58D9ABD52CD}" type="presParOf" srcId="{9F24088D-B220-4929-A0CF-98741B6C13B6}" destId="{EDFCA0BB-AD3E-4240-B73F-3B238EE8E6FF}" srcOrd="1" destOrd="0" presId="urn:diagrams.loki3.com/BracketList"/>
    <dgm:cxn modelId="{481B7DCD-084A-444A-99D2-1F1C69BD97D7}" type="presParOf" srcId="{9F24088D-B220-4929-A0CF-98741B6C13B6}" destId="{2581F233-32C1-4891-A573-CF321EE7C516}" srcOrd="2" destOrd="0" presId="urn:diagrams.loki3.com/BracketList"/>
    <dgm:cxn modelId="{0319513D-51A4-44A1-A1DB-3A27BFC1744C}" type="presParOf" srcId="{2581F233-32C1-4891-A573-CF321EE7C516}" destId="{BFDBB0F5-9F0E-4549-AD7D-BA99ADED08A1}" srcOrd="0" destOrd="0" presId="urn:diagrams.loki3.com/BracketList"/>
    <dgm:cxn modelId="{1FB8665C-C3D0-4259-A7C7-EFFBC0B67324}" type="presParOf" srcId="{2581F233-32C1-4891-A573-CF321EE7C516}" destId="{C303B6B5-D279-4093-9015-2124C80B2787}" srcOrd="1" destOrd="0" presId="urn:diagrams.loki3.com/BracketList"/>
    <dgm:cxn modelId="{033E4A4C-1E02-4C63-B85E-74925EBE1FD3}" type="presParOf" srcId="{2581F233-32C1-4891-A573-CF321EE7C516}" destId="{2B1BCD4A-50EC-46F7-A695-6429B309FA64}" srcOrd="2" destOrd="0" presId="urn:diagrams.loki3.com/BracketList"/>
    <dgm:cxn modelId="{CD6486BB-79EB-4BDE-9125-CC24CF6FF18E}" type="presParOf" srcId="{2581F233-32C1-4891-A573-CF321EE7C516}" destId="{A0C144BF-1853-4774-B826-FE86933FD6A6}"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F4FF7C-9034-4C8C-A7A1-1A1F12EF8BAA}"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FF790C13-07E4-46A5-A1AC-E9D0F2A6E54C}">
      <dgm:prSet/>
      <dgm:spPr/>
      <dgm:t>
        <a:bodyPr/>
        <a:lstStyle/>
        <a:p>
          <a:r>
            <a:rPr lang="en-US" dirty="0">
              <a:solidFill>
                <a:schemeClr val="bg1"/>
              </a:solidFill>
              <a:latin typeface="+mj-lt"/>
            </a:rPr>
            <a:t>University Accounting Degrees</a:t>
          </a:r>
        </a:p>
      </dgm:t>
    </dgm:pt>
    <dgm:pt modelId="{208C1965-DA05-4023-B571-C5653336DDA9}" type="parTrans" cxnId="{5A09C724-0BF8-4945-9239-6D3DD90D273B}">
      <dgm:prSet/>
      <dgm:spPr/>
      <dgm:t>
        <a:bodyPr/>
        <a:lstStyle/>
        <a:p>
          <a:endParaRPr lang="en-US">
            <a:solidFill>
              <a:schemeClr val="bg1"/>
            </a:solidFill>
            <a:latin typeface="+mj-lt"/>
          </a:endParaRPr>
        </a:p>
      </dgm:t>
    </dgm:pt>
    <dgm:pt modelId="{1451B1D8-DC11-4325-A41A-2D4DEFFFB255}" type="sibTrans" cxnId="{5A09C724-0BF8-4945-9239-6D3DD90D273B}">
      <dgm:prSet/>
      <dgm:spPr/>
      <dgm:t>
        <a:bodyPr/>
        <a:lstStyle/>
        <a:p>
          <a:endParaRPr lang="en-US">
            <a:solidFill>
              <a:schemeClr val="bg1"/>
            </a:solidFill>
            <a:latin typeface="+mj-lt"/>
          </a:endParaRPr>
        </a:p>
      </dgm:t>
    </dgm:pt>
    <dgm:pt modelId="{7C2C3506-DC67-405F-9173-CFFB6E55E1DC}">
      <dgm:prSet/>
      <dgm:spPr>
        <a:solidFill>
          <a:srgbClr val="1E3A54"/>
        </a:solidFill>
      </dgm:spPr>
      <dgm:t>
        <a:bodyPr/>
        <a:lstStyle/>
        <a:p>
          <a:r>
            <a:rPr lang="en-US" dirty="0">
              <a:solidFill>
                <a:schemeClr val="bg1"/>
              </a:solidFill>
              <a:latin typeface="+mj-lt"/>
            </a:rPr>
            <a:t>Limited technology and fraud education</a:t>
          </a:r>
        </a:p>
      </dgm:t>
    </dgm:pt>
    <dgm:pt modelId="{326EE50B-6ADD-490E-A322-F40BB9571420}" type="parTrans" cxnId="{A1E9EABE-2687-462B-BC0C-A91C43B569A4}">
      <dgm:prSet/>
      <dgm:spPr/>
      <dgm:t>
        <a:bodyPr/>
        <a:lstStyle/>
        <a:p>
          <a:endParaRPr lang="en-US">
            <a:solidFill>
              <a:schemeClr val="bg1"/>
            </a:solidFill>
            <a:latin typeface="+mj-lt"/>
          </a:endParaRPr>
        </a:p>
      </dgm:t>
    </dgm:pt>
    <dgm:pt modelId="{870EFBB1-C95B-47D0-88A3-F0A5CE77674A}" type="sibTrans" cxnId="{A1E9EABE-2687-462B-BC0C-A91C43B569A4}">
      <dgm:prSet/>
      <dgm:spPr/>
      <dgm:t>
        <a:bodyPr/>
        <a:lstStyle/>
        <a:p>
          <a:endParaRPr lang="en-US">
            <a:solidFill>
              <a:schemeClr val="bg1"/>
            </a:solidFill>
            <a:latin typeface="+mj-lt"/>
          </a:endParaRPr>
        </a:p>
      </dgm:t>
    </dgm:pt>
    <dgm:pt modelId="{27DFC29D-B9CC-44CB-9BF8-0CDE9473C83C}">
      <dgm:prSet/>
      <dgm:spPr/>
      <dgm:t>
        <a:bodyPr/>
        <a:lstStyle/>
        <a:p>
          <a:r>
            <a:rPr lang="en-US" dirty="0">
              <a:solidFill>
                <a:schemeClr val="bg1"/>
              </a:solidFill>
              <a:latin typeface="+mj-lt"/>
            </a:rPr>
            <a:t>CPA &amp; CA Exams </a:t>
          </a:r>
        </a:p>
      </dgm:t>
    </dgm:pt>
    <dgm:pt modelId="{5A6E027E-148D-4C29-8BB3-1791796A1A94}" type="parTrans" cxnId="{6743E0A9-BAEE-4A1C-ACDB-BC03210A3E8A}">
      <dgm:prSet/>
      <dgm:spPr/>
      <dgm:t>
        <a:bodyPr/>
        <a:lstStyle/>
        <a:p>
          <a:endParaRPr lang="en-US">
            <a:solidFill>
              <a:schemeClr val="bg1"/>
            </a:solidFill>
            <a:latin typeface="+mj-lt"/>
          </a:endParaRPr>
        </a:p>
      </dgm:t>
    </dgm:pt>
    <dgm:pt modelId="{7694AF5A-7451-4D9A-81B7-4BF20AB5EE3B}" type="sibTrans" cxnId="{6743E0A9-BAEE-4A1C-ACDB-BC03210A3E8A}">
      <dgm:prSet/>
      <dgm:spPr/>
      <dgm:t>
        <a:bodyPr/>
        <a:lstStyle/>
        <a:p>
          <a:endParaRPr lang="en-US">
            <a:solidFill>
              <a:schemeClr val="bg1"/>
            </a:solidFill>
            <a:latin typeface="+mj-lt"/>
          </a:endParaRPr>
        </a:p>
      </dgm:t>
    </dgm:pt>
    <dgm:pt modelId="{08280C11-42B6-4E06-AEB7-12425AB729A6}">
      <dgm:prSet/>
      <dgm:spPr>
        <a:solidFill>
          <a:srgbClr val="1E3A54"/>
        </a:solidFill>
      </dgm:spPr>
      <dgm:t>
        <a:bodyPr/>
        <a:lstStyle/>
        <a:p>
          <a:r>
            <a:rPr lang="en-US" dirty="0">
              <a:solidFill>
                <a:schemeClr val="bg1"/>
              </a:solidFill>
              <a:latin typeface="+mj-lt"/>
            </a:rPr>
            <a:t>Limited fraud, technology and data analytics requirements</a:t>
          </a:r>
        </a:p>
      </dgm:t>
    </dgm:pt>
    <dgm:pt modelId="{AF7E78D2-D305-4D5F-97DA-A7A6526261F6}" type="parTrans" cxnId="{956B8F45-B608-423E-AA40-580B72A7B448}">
      <dgm:prSet/>
      <dgm:spPr/>
      <dgm:t>
        <a:bodyPr/>
        <a:lstStyle/>
        <a:p>
          <a:endParaRPr lang="en-US">
            <a:solidFill>
              <a:schemeClr val="bg1"/>
            </a:solidFill>
            <a:latin typeface="+mj-lt"/>
          </a:endParaRPr>
        </a:p>
      </dgm:t>
    </dgm:pt>
    <dgm:pt modelId="{8F1B17BC-F2A0-4343-A6C6-A124BE0F4BAB}" type="sibTrans" cxnId="{956B8F45-B608-423E-AA40-580B72A7B448}">
      <dgm:prSet/>
      <dgm:spPr/>
      <dgm:t>
        <a:bodyPr/>
        <a:lstStyle/>
        <a:p>
          <a:endParaRPr lang="en-US">
            <a:solidFill>
              <a:schemeClr val="bg1"/>
            </a:solidFill>
            <a:latin typeface="+mj-lt"/>
          </a:endParaRPr>
        </a:p>
      </dgm:t>
    </dgm:pt>
    <dgm:pt modelId="{23580F64-D92F-4EDC-9EB5-738EE94C8AED}" type="pres">
      <dgm:prSet presAssocID="{18F4FF7C-9034-4C8C-A7A1-1A1F12EF8BAA}" presName="Name0" presStyleCnt="0">
        <dgm:presLayoutVars>
          <dgm:dir/>
          <dgm:animLvl val="lvl"/>
          <dgm:resizeHandles val="exact"/>
        </dgm:presLayoutVars>
      </dgm:prSet>
      <dgm:spPr/>
    </dgm:pt>
    <dgm:pt modelId="{FE68D22D-5E4B-4D13-B6A3-108CF4EEF524}" type="pres">
      <dgm:prSet presAssocID="{FF790C13-07E4-46A5-A1AC-E9D0F2A6E54C}" presName="linNode" presStyleCnt="0"/>
      <dgm:spPr/>
    </dgm:pt>
    <dgm:pt modelId="{7BAF7212-36A2-447A-97E4-C928A3C12202}" type="pres">
      <dgm:prSet presAssocID="{FF790C13-07E4-46A5-A1AC-E9D0F2A6E54C}" presName="parTx" presStyleLbl="revTx" presStyleIdx="0" presStyleCnt="2">
        <dgm:presLayoutVars>
          <dgm:chMax val="1"/>
          <dgm:bulletEnabled val="1"/>
        </dgm:presLayoutVars>
      </dgm:prSet>
      <dgm:spPr/>
    </dgm:pt>
    <dgm:pt modelId="{402CF9C4-BC1D-4B58-BC4E-8F8E4E4AA6EB}" type="pres">
      <dgm:prSet presAssocID="{FF790C13-07E4-46A5-A1AC-E9D0F2A6E54C}" presName="bracket" presStyleLbl="parChTrans1D1" presStyleIdx="0" presStyleCnt="2"/>
      <dgm:spPr/>
    </dgm:pt>
    <dgm:pt modelId="{73137D13-1FA7-40DF-A859-F228ACA666BE}" type="pres">
      <dgm:prSet presAssocID="{FF790C13-07E4-46A5-A1AC-E9D0F2A6E54C}" presName="spH" presStyleCnt="0"/>
      <dgm:spPr/>
    </dgm:pt>
    <dgm:pt modelId="{478F51DF-0BFF-4F5E-8D7C-27B6FC5F8F3B}" type="pres">
      <dgm:prSet presAssocID="{FF790C13-07E4-46A5-A1AC-E9D0F2A6E54C}" presName="desTx" presStyleLbl="node1" presStyleIdx="0" presStyleCnt="2">
        <dgm:presLayoutVars>
          <dgm:bulletEnabled val="1"/>
        </dgm:presLayoutVars>
      </dgm:prSet>
      <dgm:spPr/>
    </dgm:pt>
    <dgm:pt modelId="{1CE507D0-7523-4FC2-9CCE-26FFAA689408}" type="pres">
      <dgm:prSet presAssocID="{1451B1D8-DC11-4325-A41A-2D4DEFFFB255}" presName="spV" presStyleCnt="0"/>
      <dgm:spPr/>
    </dgm:pt>
    <dgm:pt modelId="{F5E57986-337A-410B-8A6D-4FABB3D24140}" type="pres">
      <dgm:prSet presAssocID="{27DFC29D-B9CC-44CB-9BF8-0CDE9473C83C}" presName="linNode" presStyleCnt="0"/>
      <dgm:spPr/>
    </dgm:pt>
    <dgm:pt modelId="{7D9F429C-203A-4A92-A59A-1FB2B1B4E6EF}" type="pres">
      <dgm:prSet presAssocID="{27DFC29D-B9CC-44CB-9BF8-0CDE9473C83C}" presName="parTx" presStyleLbl="revTx" presStyleIdx="1" presStyleCnt="2">
        <dgm:presLayoutVars>
          <dgm:chMax val="1"/>
          <dgm:bulletEnabled val="1"/>
        </dgm:presLayoutVars>
      </dgm:prSet>
      <dgm:spPr/>
    </dgm:pt>
    <dgm:pt modelId="{093025D7-F745-411A-A3E1-73E1F01FA6EA}" type="pres">
      <dgm:prSet presAssocID="{27DFC29D-B9CC-44CB-9BF8-0CDE9473C83C}" presName="bracket" presStyleLbl="parChTrans1D1" presStyleIdx="1" presStyleCnt="2"/>
      <dgm:spPr/>
    </dgm:pt>
    <dgm:pt modelId="{88A2C9E1-0CB6-4D04-B34A-6A3EC85D996D}" type="pres">
      <dgm:prSet presAssocID="{27DFC29D-B9CC-44CB-9BF8-0CDE9473C83C}" presName="spH" presStyleCnt="0"/>
      <dgm:spPr/>
    </dgm:pt>
    <dgm:pt modelId="{EF8A3EB6-ECF8-4BBB-A0FC-877A63618E9E}" type="pres">
      <dgm:prSet presAssocID="{27DFC29D-B9CC-44CB-9BF8-0CDE9473C83C}" presName="desTx" presStyleLbl="node1" presStyleIdx="1" presStyleCnt="2">
        <dgm:presLayoutVars>
          <dgm:bulletEnabled val="1"/>
        </dgm:presLayoutVars>
      </dgm:prSet>
      <dgm:spPr/>
    </dgm:pt>
  </dgm:ptLst>
  <dgm:cxnLst>
    <dgm:cxn modelId="{27D1B518-178E-45F8-8854-6FE65CCB41D8}" type="presOf" srcId="{18F4FF7C-9034-4C8C-A7A1-1A1F12EF8BAA}" destId="{23580F64-D92F-4EDC-9EB5-738EE94C8AED}" srcOrd="0" destOrd="0" presId="urn:diagrams.loki3.com/BracketList"/>
    <dgm:cxn modelId="{5A09C724-0BF8-4945-9239-6D3DD90D273B}" srcId="{18F4FF7C-9034-4C8C-A7A1-1A1F12EF8BAA}" destId="{FF790C13-07E4-46A5-A1AC-E9D0F2A6E54C}" srcOrd="0" destOrd="0" parTransId="{208C1965-DA05-4023-B571-C5653336DDA9}" sibTransId="{1451B1D8-DC11-4325-A41A-2D4DEFFFB255}"/>
    <dgm:cxn modelId="{D9FF2B37-8CDB-4C5F-9F3B-6FBFA02FA790}" type="presOf" srcId="{FF790C13-07E4-46A5-A1AC-E9D0F2A6E54C}" destId="{7BAF7212-36A2-447A-97E4-C928A3C12202}" srcOrd="0" destOrd="0" presId="urn:diagrams.loki3.com/BracketList"/>
    <dgm:cxn modelId="{2791A43F-86C1-4266-A4B1-EA539DE4E63F}" type="presOf" srcId="{08280C11-42B6-4E06-AEB7-12425AB729A6}" destId="{EF8A3EB6-ECF8-4BBB-A0FC-877A63618E9E}" srcOrd="0" destOrd="0" presId="urn:diagrams.loki3.com/BracketList"/>
    <dgm:cxn modelId="{956B8F45-B608-423E-AA40-580B72A7B448}" srcId="{27DFC29D-B9CC-44CB-9BF8-0CDE9473C83C}" destId="{08280C11-42B6-4E06-AEB7-12425AB729A6}" srcOrd="0" destOrd="0" parTransId="{AF7E78D2-D305-4D5F-97DA-A7A6526261F6}" sibTransId="{8F1B17BC-F2A0-4343-A6C6-A124BE0F4BAB}"/>
    <dgm:cxn modelId="{22D5D797-8A8D-46F8-9455-2D22A2EF18A5}" type="presOf" srcId="{7C2C3506-DC67-405F-9173-CFFB6E55E1DC}" destId="{478F51DF-0BFF-4F5E-8D7C-27B6FC5F8F3B}" srcOrd="0" destOrd="0" presId="urn:diagrams.loki3.com/BracketList"/>
    <dgm:cxn modelId="{6743E0A9-BAEE-4A1C-ACDB-BC03210A3E8A}" srcId="{18F4FF7C-9034-4C8C-A7A1-1A1F12EF8BAA}" destId="{27DFC29D-B9CC-44CB-9BF8-0CDE9473C83C}" srcOrd="1" destOrd="0" parTransId="{5A6E027E-148D-4C29-8BB3-1791796A1A94}" sibTransId="{7694AF5A-7451-4D9A-81B7-4BF20AB5EE3B}"/>
    <dgm:cxn modelId="{A1E9EABE-2687-462B-BC0C-A91C43B569A4}" srcId="{FF790C13-07E4-46A5-A1AC-E9D0F2A6E54C}" destId="{7C2C3506-DC67-405F-9173-CFFB6E55E1DC}" srcOrd="0" destOrd="0" parTransId="{326EE50B-6ADD-490E-A322-F40BB9571420}" sibTransId="{870EFBB1-C95B-47D0-88A3-F0A5CE77674A}"/>
    <dgm:cxn modelId="{CF24CEFE-C01C-40EE-A934-BB0E3F276AC7}" type="presOf" srcId="{27DFC29D-B9CC-44CB-9BF8-0CDE9473C83C}" destId="{7D9F429C-203A-4A92-A59A-1FB2B1B4E6EF}" srcOrd="0" destOrd="0" presId="urn:diagrams.loki3.com/BracketList"/>
    <dgm:cxn modelId="{B456ACB3-0ABB-4BB0-A1DF-D31A00E45D92}" type="presParOf" srcId="{23580F64-D92F-4EDC-9EB5-738EE94C8AED}" destId="{FE68D22D-5E4B-4D13-B6A3-108CF4EEF524}" srcOrd="0" destOrd="0" presId="urn:diagrams.loki3.com/BracketList"/>
    <dgm:cxn modelId="{BADBA5E6-60D7-4682-B783-07E01FF6C9E5}" type="presParOf" srcId="{FE68D22D-5E4B-4D13-B6A3-108CF4EEF524}" destId="{7BAF7212-36A2-447A-97E4-C928A3C12202}" srcOrd="0" destOrd="0" presId="urn:diagrams.loki3.com/BracketList"/>
    <dgm:cxn modelId="{6657E0CD-FA90-49A6-AF67-28B37A79933D}" type="presParOf" srcId="{FE68D22D-5E4B-4D13-B6A3-108CF4EEF524}" destId="{402CF9C4-BC1D-4B58-BC4E-8F8E4E4AA6EB}" srcOrd="1" destOrd="0" presId="urn:diagrams.loki3.com/BracketList"/>
    <dgm:cxn modelId="{6F1875F7-8038-418B-876E-A5CC4699D333}" type="presParOf" srcId="{FE68D22D-5E4B-4D13-B6A3-108CF4EEF524}" destId="{73137D13-1FA7-40DF-A859-F228ACA666BE}" srcOrd="2" destOrd="0" presId="urn:diagrams.loki3.com/BracketList"/>
    <dgm:cxn modelId="{7BB4DEF7-3C4B-4D6D-84AC-68B9491B7351}" type="presParOf" srcId="{FE68D22D-5E4B-4D13-B6A3-108CF4EEF524}" destId="{478F51DF-0BFF-4F5E-8D7C-27B6FC5F8F3B}" srcOrd="3" destOrd="0" presId="urn:diagrams.loki3.com/BracketList"/>
    <dgm:cxn modelId="{1E5EFAB0-8BFA-4346-83F1-7B056C8D6272}" type="presParOf" srcId="{23580F64-D92F-4EDC-9EB5-738EE94C8AED}" destId="{1CE507D0-7523-4FC2-9CCE-26FFAA689408}" srcOrd="1" destOrd="0" presId="urn:diagrams.loki3.com/BracketList"/>
    <dgm:cxn modelId="{556DD47E-F027-47E1-88C1-8407F059BFDA}" type="presParOf" srcId="{23580F64-D92F-4EDC-9EB5-738EE94C8AED}" destId="{F5E57986-337A-410B-8A6D-4FABB3D24140}" srcOrd="2" destOrd="0" presId="urn:diagrams.loki3.com/BracketList"/>
    <dgm:cxn modelId="{76BB9FE6-2211-41FA-A93B-2D60210D08F6}" type="presParOf" srcId="{F5E57986-337A-410B-8A6D-4FABB3D24140}" destId="{7D9F429C-203A-4A92-A59A-1FB2B1B4E6EF}" srcOrd="0" destOrd="0" presId="urn:diagrams.loki3.com/BracketList"/>
    <dgm:cxn modelId="{24195B70-8782-4A4D-859C-3FC6D968E033}" type="presParOf" srcId="{F5E57986-337A-410B-8A6D-4FABB3D24140}" destId="{093025D7-F745-411A-A3E1-73E1F01FA6EA}" srcOrd="1" destOrd="0" presId="urn:diagrams.loki3.com/BracketList"/>
    <dgm:cxn modelId="{9DFE408D-1FA2-4599-A591-060DF4112676}" type="presParOf" srcId="{F5E57986-337A-410B-8A6D-4FABB3D24140}" destId="{88A2C9E1-0CB6-4D04-B34A-6A3EC85D996D}" srcOrd="2" destOrd="0" presId="urn:diagrams.loki3.com/BracketList"/>
    <dgm:cxn modelId="{B4140C57-3F77-43D8-B070-81E8BD175B6D}" type="presParOf" srcId="{F5E57986-337A-410B-8A6D-4FABB3D24140}" destId="{EF8A3EB6-ECF8-4BBB-A0FC-877A63618E9E}"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BA52CE-3816-4B68-B5AE-155E27E63675}" type="doc">
      <dgm:prSet loTypeId="urn:microsoft.com/office/officeart/2005/8/layout/vList3" loCatId="picture" qsTypeId="urn:microsoft.com/office/officeart/2005/8/quickstyle/simple1" qsCatId="simple" csTypeId="urn:microsoft.com/office/officeart/2005/8/colors/accent1_2" csCatId="accent1" phldr="1"/>
      <dgm:spPr/>
    </dgm:pt>
    <dgm:pt modelId="{7A215050-76BC-4C7B-A276-C522F9B54538}">
      <dgm:prSet phldrT="[Text]"/>
      <dgm:spPr>
        <a:solidFill>
          <a:srgbClr val="10202E"/>
        </a:solidFill>
      </dgm:spPr>
      <dgm:t>
        <a:bodyPr/>
        <a:lstStyle/>
        <a:p>
          <a:pPr algn="l">
            <a:buFont typeface="+mj-lt"/>
            <a:buAutoNum type="arabicPeriod"/>
          </a:pPr>
          <a:r>
            <a:rPr lang="en-US" dirty="0"/>
            <a:t>A PROCESS OF </a:t>
          </a:r>
          <a:r>
            <a:rPr lang="en-US" dirty="0">
              <a:solidFill>
                <a:srgbClr val="FFC000"/>
              </a:solidFill>
            </a:rPr>
            <a:t>RECORDING AND SECURING </a:t>
          </a:r>
          <a:r>
            <a:rPr lang="en-US" dirty="0"/>
            <a:t>DATA ACROSS MULTIPLE PARTIES</a:t>
          </a:r>
        </a:p>
      </dgm:t>
    </dgm:pt>
    <dgm:pt modelId="{D361E68C-1887-4214-85F7-4B9EBCC51726}" type="parTrans" cxnId="{AC5B625B-BA34-4E59-8EEA-E63667B8B375}">
      <dgm:prSet/>
      <dgm:spPr/>
      <dgm:t>
        <a:bodyPr/>
        <a:lstStyle/>
        <a:p>
          <a:pPr algn="l"/>
          <a:endParaRPr lang="en-US" dirty="0"/>
        </a:p>
      </dgm:t>
    </dgm:pt>
    <dgm:pt modelId="{28547394-4766-4FB0-9D39-6147DE2B411B}" type="sibTrans" cxnId="{AC5B625B-BA34-4E59-8EEA-E63667B8B375}">
      <dgm:prSet/>
      <dgm:spPr/>
      <dgm:t>
        <a:bodyPr/>
        <a:lstStyle/>
        <a:p>
          <a:pPr algn="l"/>
          <a:endParaRPr lang="en-US" dirty="0"/>
        </a:p>
      </dgm:t>
    </dgm:pt>
    <dgm:pt modelId="{386548C1-0C2F-412D-B8DB-A14B32703559}">
      <dgm:prSet/>
      <dgm:spPr>
        <a:solidFill>
          <a:srgbClr val="10202E"/>
        </a:solidFill>
      </dgm:spPr>
      <dgm:t>
        <a:bodyPr/>
        <a:lstStyle/>
        <a:p>
          <a:pPr algn="l"/>
          <a:r>
            <a:rPr lang="en-US" dirty="0"/>
            <a:t>RECORDS </a:t>
          </a:r>
          <a:r>
            <a:rPr lang="en-US" dirty="0">
              <a:solidFill>
                <a:srgbClr val="FFC000"/>
              </a:solidFill>
            </a:rPr>
            <a:t>TRANSACTIONS</a:t>
          </a:r>
          <a:r>
            <a:rPr lang="en-US" dirty="0"/>
            <a:t> AND TRACKS ASSETS</a:t>
          </a:r>
        </a:p>
      </dgm:t>
    </dgm:pt>
    <dgm:pt modelId="{F6BFA540-FA6D-4AFA-86EB-A5C3AE899AFB}" type="parTrans" cxnId="{59A3274D-D140-43C3-89A6-5E13D2FDC8CB}">
      <dgm:prSet/>
      <dgm:spPr/>
      <dgm:t>
        <a:bodyPr/>
        <a:lstStyle/>
        <a:p>
          <a:pPr algn="l"/>
          <a:endParaRPr lang="en-US" dirty="0"/>
        </a:p>
      </dgm:t>
    </dgm:pt>
    <dgm:pt modelId="{F00BF165-7D94-4CB5-9597-93972DEF3D2A}" type="sibTrans" cxnId="{59A3274D-D140-43C3-89A6-5E13D2FDC8CB}">
      <dgm:prSet/>
      <dgm:spPr/>
      <dgm:t>
        <a:bodyPr/>
        <a:lstStyle/>
        <a:p>
          <a:pPr algn="l"/>
          <a:endParaRPr lang="en-US" dirty="0"/>
        </a:p>
      </dgm:t>
    </dgm:pt>
    <dgm:pt modelId="{6F38E137-F5AC-44C9-B072-C94404CEDBAB}">
      <dgm:prSet/>
      <dgm:spPr>
        <a:solidFill>
          <a:srgbClr val="10202E"/>
        </a:solidFill>
      </dgm:spPr>
      <dgm:t>
        <a:bodyPr/>
        <a:lstStyle/>
        <a:p>
          <a:pPr algn="l"/>
          <a:r>
            <a:rPr lang="en-US" dirty="0"/>
            <a:t>ASSETS CAN BE </a:t>
          </a:r>
          <a:r>
            <a:rPr lang="en-US" dirty="0">
              <a:solidFill>
                <a:srgbClr val="FFC000"/>
              </a:solidFill>
            </a:rPr>
            <a:t>TANGIBLE</a:t>
          </a:r>
          <a:r>
            <a:rPr lang="en-US" dirty="0"/>
            <a:t> (CASH, A HOUSE) OR </a:t>
          </a:r>
          <a:r>
            <a:rPr lang="en-US" dirty="0">
              <a:solidFill>
                <a:srgbClr val="FFC000"/>
              </a:solidFill>
            </a:rPr>
            <a:t>INTANGIBLE</a:t>
          </a:r>
          <a:r>
            <a:rPr lang="en-US" dirty="0"/>
            <a:t> (PATENTS, INTELLECTUAL PROPERTY)</a:t>
          </a:r>
        </a:p>
      </dgm:t>
    </dgm:pt>
    <dgm:pt modelId="{7038696F-711F-426E-AD8B-D99CA6BA7D75}" type="parTrans" cxnId="{E8CD54D5-7002-4617-B047-69301739FA13}">
      <dgm:prSet/>
      <dgm:spPr/>
      <dgm:t>
        <a:bodyPr/>
        <a:lstStyle/>
        <a:p>
          <a:pPr algn="l"/>
          <a:endParaRPr lang="en-US" dirty="0"/>
        </a:p>
      </dgm:t>
    </dgm:pt>
    <dgm:pt modelId="{53ADCF76-0EEC-49B5-A77A-3FCDE9D28572}" type="sibTrans" cxnId="{E8CD54D5-7002-4617-B047-69301739FA13}">
      <dgm:prSet/>
      <dgm:spPr/>
      <dgm:t>
        <a:bodyPr/>
        <a:lstStyle/>
        <a:p>
          <a:pPr algn="l"/>
          <a:endParaRPr lang="en-US" dirty="0"/>
        </a:p>
      </dgm:t>
    </dgm:pt>
    <dgm:pt modelId="{D0A82EC9-D6FD-4C38-926E-3B134A0A732C}">
      <dgm:prSet/>
      <dgm:spPr>
        <a:solidFill>
          <a:srgbClr val="10202E"/>
        </a:solidFill>
      </dgm:spPr>
      <dgm:t>
        <a:bodyPr/>
        <a:lstStyle/>
        <a:p>
          <a:pPr algn="l"/>
          <a:r>
            <a:rPr lang="en-US" dirty="0"/>
            <a:t>AN IMMUTABLE AND </a:t>
          </a:r>
          <a:r>
            <a:rPr lang="en-US" dirty="0">
              <a:solidFill>
                <a:srgbClr val="FFC000"/>
              </a:solidFill>
            </a:rPr>
            <a:t>IRREVERSIBLE</a:t>
          </a:r>
          <a:r>
            <a:rPr lang="en-US" dirty="0"/>
            <a:t> DISTRIBUTED LEDGER</a:t>
          </a:r>
        </a:p>
      </dgm:t>
    </dgm:pt>
    <dgm:pt modelId="{C86C589C-DC07-4FAA-B43A-C692FE5FA535}" type="parTrans" cxnId="{01AD45EF-CBBC-4408-B945-32CE34957DBE}">
      <dgm:prSet/>
      <dgm:spPr/>
      <dgm:t>
        <a:bodyPr/>
        <a:lstStyle/>
        <a:p>
          <a:pPr algn="l"/>
          <a:endParaRPr lang="en-US" dirty="0"/>
        </a:p>
      </dgm:t>
    </dgm:pt>
    <dgm:pt modelId="{42CB7791-88B5-4865-BA07-651CD4A956A5}" type="sibTrans" cxnId="{01AD45EF-CBBC-4408-B945-32CE34957DBE}">
      <dgm:prSet/>
      <dgm:spPr/>
      <dgm:t>
        <a:bodyPr/>
        <a:lstStyle/>
        <a:p>
          <a:pPr algn="l"/>
          <a:endParaRPr lang="en-US" dirty="0"/>
        </a:p>
      </dgm:t>
    </dgm:pt>
    <dgm:pt modelId="{C5AC33CE-840B-495A-ADA0-17C52FF0BDCE}" type="pres">
      <dgm:prSet presAssocID="{8FBA52CE-3816-4B68-B5AE-155E27E63675}" presName="linearFlow" presStyleCnt="0">
        <dgm:presLayoutVars>
          <dgm:dir/>
          <dgm:resizeHandles val="exact"/>
        </dgm:presLayoutVars>
      </dgm:prSet>
      <dgm:spPr/>
    </dgm:pt>
    <dgm:pt modelId="{8B9E379F-EE8B-4BB4-9349-6F43646DBE84}" type="pres">
      <dgm:prSet presAssocID="{7A215050-76BC-4C7B-A276-C522F9B54538}" presName="composite" presStyleCnt="0"/>
      <dgm:spPr/>
    </dgm:pt>
    <dgm:pt modelId="{09C70A38-C2BC-410C-B23B-20677318E2D5}" type="pres">
      <dgm:prSet presAssocID="{7A215050-76BC-4C7B-A276-C522F9B54538}"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3A41FD77-D628-4287-B9FF-40D6611B10A9}" type="pres">
      <dgm:prSet presAssocID="{7A215050-76BC-4C7B-A276-C522F9B54538}" presName="txShp" presStyleLbl="node1" presStyleIdx="0" presStyleCnt="4">
        <dgm:presLayoutVars>
          <dgm:bulletEnabled val="1"/>
        </dgm:presLayoutVars>
      </dgm:prSet>
      <dgm:spPr/>
    </dgm:pt>
    <dgm:pt modelId="{BC257689-B1C6-4B32-AB81-E982D2FAE500}" type="pres">
      <dgm:prSet presAssocID="{28547394-4766-4FB0-9D39-6147DE2B411B}" presName="spacing" presStyleCnt="0"/>
      <dgm:spPr/>
    </dgm:pt>
    <dgm:pt modelId="{D8CC5E22-0D44-49C9-905C-132D211ADE86}" type="pres">
      <dgm:prSet presAssocID="{386548C1-0C2F-412D-B8DB-A14B32703559}" presName="composite" presStyleCnt="0"/>
      <dgm:spPr/>
    </dgm:pt>
    <dgm:pt modelId="{98E62D66-9EFF-4B27-9A84-C98FB5E5D2EB}" type="pres">
      <dgm:prSet presAssocID="{386548C1-0C2F-412D-B8DB-A14B32703559}" presName="imgShp" presStyleLbl="fgImgPlace1" presStyleIdx="1"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698816B6-1A0D-44B1-A276-A261324C5ADA}" type="pres">
      <dgm:prSet presAssocID="{386548C1-0C2F-412D-B8DB-A14B32703559}" presName="txShp" presStyleLbl="node1" presStyleIdx="1" presStyleCnt="4">
        <dgm:presLayoutVars>
          <dgm:bulletEnabled val="1"/>
        </dgm:presLayoutVars>
      </dgm:prSet>
      <dgm:spPr/>
    </dgm:pt>
    <dgm:pt modelId="{CFAF9C3D-16D8-4CCC-B3E4-BA3A0F27789C}" type="pres">
      <dgm:prSet presAssocID="{F00BF165-7D94-4CB5-9597-93972DEF3D2A}" presName="spacing" presStyleCnt="0"/>
      <dgm:spPr/>
    </dgm:pt>
    <dgm:pt modelId="{C5F478FA-D7C1-4F43-BFD2-BDFEE7F139AE}" type="pres">
      <dgm:prSet presAssocID="{6F38E137-F5AC-44C9-B072-C94404CEDBAB}" presName="composite" presStyleCnt="0"/>
      <dgm:spPr/>
    </dgm:pt>
    <dgm:pt modelId="{F3095983-60DC-43A1-B7D2-F70188DD4A67}" type="pres">
      <dgm:prSet presAssocID="{6F38E137-F5AC-44C9-B072-C94404CEDBAB}" presName="imgShp" presStyleLbl="fgImgPlace1" presStyleIdx="2"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87E7BC3A-E028-4EF4-A529-E0E01B4BDADE}" type="pres">
      <dgm:prSet presAssocID="{6F38E137-F5AC-44C9-B072-C94404CEDBAB}" presName="txShp" presStyleLbl="node1" presStyleIdx="2" presStyleCnt="4">
        <dgm:presLayoutVars>
          <dgm:bulletEnabled val="1"/>
        </dgm:presLayoutVars>
      </dgm:prSet>
      <dgm:spPr/>
    </dgm:pt>
    <dgm:pt modelId="{DBEC1325-6AAF-49B3-964E-FE3094AA824B}" type="pres">
      <dgm:prSet presAssocID="{53ADCF76-0EEC-49B5-A77A-3FCDE9D28572}" presName="spacing" presStyleCnt="0"/>
      <dgm:spPr/>
    </dgm:pt>
    <dgm:pt modelId="{9D564370-883A-4137-A21E-AA06F8B9A37D}" type="pres">
      <dgm:prSet presAssocID="{D0A82EC9-D6FD-4C38-926E-3B134A0A732C}" presName="composite" presStyleCnt="0"/>
      <dgm:spPr/>
    </dgm:pt>
    <dgm:pt modelId="{8CE15527-755C-467C-9BCB-95122905A46E}" type="pres">
      <dgm:prSet presAssocID="{D0A82EC9-D6FD-4C38-926E-3B134A0A732C}" presName="imgShp" presStyleLbl="fgImgPlace1" presStyleIdx="3"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6941D77E-095F-4445-9375-C37CA11161E4}" type="pres">
      <dgm:prSet presAssocID="{D0A82EC9-D6FD-4C38-926E-3B134A0A732C}" presName="txShp" presStyleLbl="node1" presStyleIdx="3" presStyleCnt="4">
        <dgm:presLayoutVars>
          <dgm:bulletEnabled val="1"/>
        </dgm:presLayoutVars>
      </dgm:prSet>
      <dgm:spPr/>
    </dgm:pt>
  </dgm:ptLst>
  <dgm:cxnLst>
    <dgm:cxn modelId="{B06E0B25-6EBC-4A4E-81F7-816F931630E6}" type="presOf" srcId="{7A215050-76BC-4C7B-A276-C522F9B54538}" destId="{3A41FD77-D628-4287-B9FF-40D6611B10A9}" srcOrd="0" destOrd="0" presId="urn:microsoft.com/office/officeart/2005/8/layout/vList3"/>
    <dgm:cxn modelId="{AC5B625B-BA34-4E59-8EEA-E63667B8B375}" srcId="{8FBA52CE-3816-4B68-B5AE-155E27E63675}" destId="{7A215050-76BC-4C7B-A276-C522F9B54538}" srcOrd="0" destOrd="0" parTransId="{D361E68C-1887-4214-85F7-4B9EBCC51726}" sibTransId="{28547394-4766-4FB0-9D39-6147DE2B411B}"/>
    <dgm:cxn modelId="{B8FBAC6A-B9FB-4947-B55E-916D002F495B}" type="presOf" srcId="{8FBA52CE-3816-4B68-B5AE-155E27E63675}" destId="{C5AC33CE-840B-495A-ADA0-17C52FF0BDCE}" srcOrd="0" destOrd="0" presId="urn:microsoft.com/office/officeart/2005/8/layout/vList3"/>
    <dgm:cxn modelId="{59A3274D-D140-43C3-89A6-5E13D2FDC8CB}" srcId="{8FBA52CE-3816-4B68-B5AE-155E27E63675}" destId="{386548C1-0C2F-412D-B8DB-A14B32703559}" srcOrd="1" destOrd="0" parTransId="{F6BFA540-FA6D-4AFA-86EB-A5C3AE899AFB}" sibTransId="{F00BF165-7D94-4CB5-9597-93972DEF3D2A}"/>
    <dgm:cxn modelId="{8960257C-1BFB-49FA-9826-24AC0F17354A}" type="presOf" srcId="{386548C1-0C2F-412D-B8DB-A14B32703559}" destId="{698816B6-1A0D-44B1-A276-A261324C5ADA}" srcOrd="0" destOrd="0" presId="urn:microsoft.com/office/officeart/2005/8/layout/vList3"/>
    <dgm:cxn modelId="{E8CD54D5-7002-4617-B047-69301739FA13}" srcId="{8FBA52CE-3816-4B68-B5AE-155E27E63675}" destId="{6F38E137-F5AC-44C9-B072-C94404CEDBAB}" srcOrd="2" destOrd="0" parTransId="{7038696F-711F-426E-AD8B-D99CA6BA7D75}" sibTransId="{53ADCF76-0EEC-49B5-A77A-3FCDE9D28572}"/>
    <dgm:cxn modelId="{116035E0-48D3-4C27-A288-4B0405B1CB66}" type="presOf" srcId="{6F38E137-F5AC-44C9-B072-C94404CEDBAB}" destId="{87E7BC3A-E028-4EF4-A529-E0E01B4BDADE}" srcOrd="0" destOrd="0" presId="urn:microsoft.com/office/officeart/2005/8/layout/vList3"/>
    <dgm:cxn modelId="{68F177E0-7C95-49B7-B8F8-13B289A6783B}" type="presOf" srcId="{D0A82EC9-D6FD-4C38-926E-3B134A0A732C}" destId="{6941D77E-095F-4445-9375-C37CA11161E4}" srcOrd="0" destOrd="0" presId="urn:microsoft.com/office/officeart/2005/8/layout/vList3"/>
    <dgm:cxn modelId="{01AD45EF-CBBC-4408-B945-32CE34957DBE}" srcId="{8FBA52CE-3816-4B68-B5AE-155E27E63675}" destId="{D0A82EC9-D6FD-4C38-926E-3B134A0A732C}" srcOrd="3" destOrd="0" parTransId="{C86C589C-DC07-4FAA-B43A-C692FE5FA535}" sibTransId="{42CB7791-88B5-4865-BA07-651CD4A956A5}"/>
    <dgm:cxn modelId="{E55F2E8B-E996-44CA-8A79-3EB79760A780}" type="presParOf" srcId="{C5AC33CE-840B-495A-ADA0-17C52FF0BDCE}" destId="{8B9E379F-EE8B-4BB4-9349-6F43646DBE84}" srcOrd="0" destOrd="0" presId="urn:microsoft.com/office/officeart/2005/8/layout/vList3"/>
    <dgm:cxn modelId="{0BFB9A0A-A56A-47A5-9156-C1AE7183A839}" type="presParOf" srcId="{8B9E379F-EE8B-4BB4-9349-6F43646DBE84}" destId="{09C70A38-C2BC-410C-B23B-20677318E2D5}" srcOrd="0" destOrd="0" presId="urn:microsoft.com/office/officeart/2005/8/layout/vList3"/>
    <dgm:cxn modelId="{B76364AF-0336-417C-8237-E457B3CED087}" type="presParOf" srcId="{8B9E379F-EE8B-4BB4-9349-6F43646DBE84}" destId="{3A41FD77-D628-4287-B9FF-40D6611B10A9}" srcOrd="1" destOrd="0" presId="urn:microsoft.com/office/officeart/2005/8/layout/vList3"/>
    <dgm:cxn modelId="{FDF6FB07-A25B-439A-AD48-4C005EA15932}" type="presParOf" srcId="{C5AC33CE-840B-495A-ADA0-17C52FF0BDCE}" destId="{BC257689-B1C6-4B32-AB81-E982D2FAE500}" srcOrd="1" destOrd="0" presId="urn:microsoft.com/office/officeart/2005/8/layout/vList3"/>
    <dgm:cxn modelId="{2A8A135E-C98C-4C0A-B529-495DA1348F68}" type="presParOf" srcId="{C5AC33CE-840B-495A-ADA0-17C52FF0BDCE}" destId="{D8CC5E22-0D44-49C9-905C-132D211ADE86}" srcOrd="2" destOrd="0" presId="urn:microsoft.com/office/officeart/2005/8/layout/vList3"/>
    <dgm:cxn modelId="{151494C7-9216-41FD-865E-1565AEB584E8}" type="presParOf" srcId="{D8CC5E22-0D44-49C9-905C-132D211ADE86}" destId="{98E62D66-9EFF-4B27-9A84-C98FB5E5D2EB}" srcOrd="0" destOrd="0" presId="urn:microsoft.com/office/officeart/2005/8/layout/vList3"/>
    <dgm:cxn modelId="{2197B862-F79E-41C2-BEA6-C6FC506249B1}" type="presParOf" srcId="{D8CC5E22-0D44-49C9-905C-132D211ADE86}" destId="{698816B6-1A0D-44B1-A276-A261324C5ADA}" srcOrd="1" destOrd="0" presId="urn:microsoft.com/office/officeart/2005/8/layout/vList3"/>
    <dgm:cxn modelId="{0C7330C7-F569-41EC-8B58-C2C0D6E5B20E}" type="presParOf" srcId="{C5AC33CE-840B-495A-ADA0-17C52FF0BDCE}" destId="{CFAF9C3D-16D8-4CCC-B3E4-BA3A0F27789C}" srcOrd="3" destOrd="0" presId="urn:microsoft.com/office/officeart/2005/8/layout/vList3"/>
    <dgm:cxn modelId="{761D0A4A-8B7D-40BB-843B-3DAE127E90F0}" type="presParOf" srcId="{C5AC33CE-840B-495A-ADA0-17C52FF0BDCE}" destId="{C5F478FA-D7C1-4F43-BFD2-BDFEE7F139AE}" srcOrd="4" destOrd="0" presId="urn:microsoft.com/office/officeart/2005/8/layout/vList3"/>
    <dgm:cxn modelId="{5A873C91-D62B-431A-9036-D384DDC52847}" type="presParOf" srcId="{C5F478FA-D7C1-4F43-BFD2-BDFEE7F139AE}" destId="{F3095983-60DC-43A1-B7D2-F70188DD4A67}" srcOrd="0" destOrd="0" presId="urn:microsoft.com/office/officeart/2005/8/layout/vList3"/>
    <dgm:cxn modelId="{B98BE265-E11E-419E-B893-82C35D1C93F6}" type="presParOf" srcId="{C5F478FA-D7C1-4F43-BFD2-BDFEE7F139AE}" destId="{87E7BC3A-E028-4EF4-A529-E0E01B4BDADE}" srcOrd="1" destOrd="0" presId="urn:microsoft.com/office/officeart/2005/8/layout/vList3"/>
    <dgm:cxn modelId="{6BE401F7-9618-4C7C-B84C-6396338CA703}" type="presParOf" srcId="{C5AC33CE-840B-495A-ADA0-17C52FF0BDCE}" destId="{DBEC1325-6AAF-49B3-964E-FE3094AA824B}" srcOrd="5" destOrd="0" presId="urn:microsoft.com/office/officeart/2005/8/layout/vList3"/>
    <dgm:cxn modelId="{355917CC-BEFC-447A-A5C9-7D1F4CA0F7A6}" type="presParOf" srcId="{C5AC33CE-840B-495A-ADA0-17C52FF0BDCE}" destId="{9D564370-883A-4137-A21E-AA06F8B9A37D}" srcOrd="6" destOrd="0" presId="urn:microsoft.com/office/officeart/2005/8/layout/vList3"/>
    <dgm:cxn modelId="{078463D2-61A4-4EA9-940E-D24B308394FA}" type="presParOf" srcId="{9D564370-883A-4137-A21E-AA06F8B9A37D}" destId="{8CE15527-755C-467C-9BCB-95122905A46E}" srcOrd="0" destOrd="0" presId="urn:microsoft.com/office/officeart/2005/8/layout/vList3"/>
    <dgm:cxn modelId="{EC7E4F52-CDD6-4BA2-99A0-256DCFDD8F12}" type="presParOf" srcId="{9D564370-883A-4137-A21E-AA06F8B9A37D}" destId="{6941D77E-095F-4445-9375-C37CA11161E4}"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FBA52CE-3816-4B68-B5AE-155E27E63675}" type="doc">
      <dgm:prSet loTypeId="urn:microsoft.com/office/officeart/2005/8/layout/vList3" loCatId="picture" qsTypeId="urn:microsoft.com/office/officeart/2005/8/quickstyle/simple1" qsCatId="simple" csTypeId="urn:microsoft.com/office/officeart/2005/8/colors/accent1_2" csCatId="accent1" phldr="1"/>
      <dgm:spPr/>
    </dgm:pt>
    <dgm:pt modelId="{7A215050-76BC-4C7B-A276-C522F9B54538}">
      <dgm:prSet phldrT="[Text]" custT="1"/>
      <dgm:spPr>
        <a:solidFill>
          <a:srgbClr val="10202E"/>
        </a:solidFill>
      </dgm:spPr>
      <dgm:t>
        <a:bodyPr/>
        <a:lstStyle/>
        <a:p>
          <a:pPr algn="l">
            <a:buFont typeface="+mj-lt"/>
            <a:buAutoNum type="arabicPeriod"/>
          </a:pPr>
          <a:r>
            <a:rPr lang="en-US" sz="2500" dirty="0"/>
            <a:t>BLOCKCHAIN IS AN ONLINE </a:t>
          </a:r>
          <a:r>
            <a:rPr lang="en-US" sz="2500" dirty="0">
              <a:solidFill>
                <a:srgbClr val="FFC000"/>
              </a:solidFill>
            </a:rPr>
            <a:t>OPEN LEDGER</a:t>
          </a:r>
        </a:p>
      </dgm:t>
    </dgm:pt>
    <dgm:pt modelId="{D361E68C-1887-4214-85F7-4B9EBCC51726}" type="parTrans" cxnId="{AC5B625B-BA34-4E59-8EEA-E63667B8B375}">
      <dgm:prSet/>
      <dgm:spPr/>
      <dgm:t>
        <a:bodyPr/>
        <a:lstStyle/>
        <a:p>
          <a:pPr algn="l"/>
          <a:endParaRPr lang="en-US" sz="2500" dirty="0"/>
        </a:p>
      </dgm:t>
    </dgm:pt>
    <dgm:pt modelId="{28547394-4766-4FB0-9D39-6147DE2B411B}" type="sibTrans" cxnId="{AC5B625B-BA34-4E59-8EEA-E63667B8B375}">
      <dgm:prSet/>
      <dgm:spPr/>
      <dgm:t>
        <a:bodyPr/>
        <a:lstStyle/>
        <a:p>
          <a:pPr algn="l"/>
          <a:endParaRPr lang="en-US" sz="2500" dirty="0"/>
        </a:p>
      </dgm:t>
    </dgm:pt>
    <dgm:pt modelId="{D342E8C4-1059-4F29-BC1F-B3822959CA55}">
      <dgm:prSet custT="1"/>
      <dgm:spPr>
        <a:solidFill>
          <a:srgbClr val="10202E"/>
        </a:solidFill>
      </dgm:spPr>
      <dgm:t>
        <a:bodyPr/>
        <a:lstStyle/>
        <a:p>
          <a:pPr algn="l">
            <a:buFont typeface="+mj-lt"/>
            <a:buAutoNum type="arabicPeriod"/>
          </a:pPr>
          <a:r>
            <a:rPr lang="en-US" sz="2500" dirty="0"/>
            <a:t>CAN BE USED BY </a:t>
          </a:r>
          <a:r>
            <a:rPr lang="en-US" sz="2500" dirty="0">
              <a:solidFill>
                <a:srgbClr val="FFC000"/>
              </a:solidFill>
            </a:rPr>
            <a:t>MULTIPLE PARTIES</a:t>
          </a:r>
        </a:p>
      </dgm:t>
    </dgm:pt>
    <dgm:pt modelId="{52E3EFF7-5107-4619-94A4-4BA71F358ECE}" type="parTrans" cxnId="{BF954917-FE9C-40AB-BE9F-35E4296323F9}">
      <dgm:prSet/>
      <dgm:spPr/>
      <dgm:t>
        <a:bodyPr/>
        <a:lstStyle/>
        <a:p>
          <a:endParaRPr lang="en-US" sz="2500" dirty="0"/>
        </a:p>
      </dgm:t>
    </dgm:pt>
    <dgm:pt modelId="{39B2B353-4A66-436A-A659-732C588E5E83}" type="sibTrans" cxnId="{BF954917-FE9C-40AB-BE9F-35E4296323F9}">
      <dgm:prSet/>
      <dgm:spPr/>
      <dgm:t>
        <a:bodyPr/>
        <a:lstStyle/>
        <a:p>
          <a:endParaRPr lang="en-US" sz="2500" dirty="0"/>
        </a:p>
      </dgm:t>
    </dgm:pt>
    <dgm:pt modelId="{244A5F3D-2EC4-4271-9AE7-9C881AE12A5C}">
      <dgm:prSet custT="1"/>
      <dgm:spPr>
        <a:solidFill>
          <a:srgbClr val="10202E"/>
        </a:solidFill>
      </dgm:spPr>
      <dgm:t>
        <a:bodyPr/>
        <a:lstStyle/>
        <a:p>
          <a:pPr algn="l">
            <a:buFont typeface="+mj-lt"/>
            <a:buAutoNum type="arabicPeriod"/>
          </a:pPr>
          <a:r>
            <a:rPr lang="en-US" sz="2500" dirty="0"/>
            <a:t>THE LEDGER CONSISTS OF A GROWING LIST (</a:t>
          </a:r>
          <a:r>
            <a:rPr lang="en-US" sz="2500" dirty="0">
              <a:solidFill>
                <a:srgbClr val="FFC000"/>
              </a:solidFill>
            </a:rPr>
            <a:t>CHAIN</a:t>
          </a:r>
          <a:r>
            <a:rPr lang="en-US" sz="2500" dirty="0"/>
            <a:t>) OF RECORDS (</a:t>
          </a:r>
          <a:r>
            <a:rPr lang="en-US" sz="2500" dirty="0">
              <a:solidFill>
                <a:srgbClr val="FFC000"/>
              </a:solidFill>
            </a:rPr>
            <a:t>BLOCKS</a:t>
          </a:r>
          <a:r>
            <a:rPr lang="en-US" sz="2500" dirty="0"/>
            <a:t>) THAT ARE LINKED TOGETHER (</a:t>
          </a:r>
          <a:r>
            <a:rPr lang="en-US" sz="2500" dirty="0">
              <a:solidFill>
                <a:srgbClr val="FFC000"/>
              </a:solidFill>
            </a:rPr>
            <a:t>BLOCKCHAIN</a:t>
          </a:r>
          <a:r>
            <a:rPr lang="en-US" sz="2500" dirty="0"/>
            <a:t>)</a:t>
          </a:r>
        </a:p>
      </dgm:t>
    </dgm:pt>
    <dgm:pt modelId="{7F5348AF-713E-4183-AF14-5D142B8113E1}" type="parTrans" cxnId="{B5371D8C-CA43-421B-A079-627A972195BE}">
      <dgm:prSet/>
      <dgm:spPr/>
      <dgm:t>
        <a:bodyPr/>
        <a:lstStyle/>
        <a:p>
          <a:endParaRPr lang="en-US" sz="2500" dirty="0"/>
        </a:p>
      </dgm:t>
    </dgm:pt>
    <dgm:pt modelId="{B5F1BE8E-D776-4E4D-BDB2-688B758AF4A3}" type="sibTrans" cxnId="{B5371D8C-CA43-421B-A079-627A972195BE}">
      <dgm:prSet/>
      <dgm:spPr/>
      <dgm:t>
        <a:bodyPr/>
        <a:lstStyle/>
        <a:p>
          <a:endParaRPr lang="en-US" sz="2500" dirty="0"/>
        </a:p>
      </dgm:t>
    </dgm:pt>
    <dgm:pt modelId="{E32EB3BC-4D19-4D21-A199-D371A3E4FF92}">
      <dgm:prSet custT="1"/>
      <dgm:spPr>
        <a:solidFill>
          <a:srgbClr val="10202E"/>
        </a:solidFill>
      </dgm:spPr>
      <dgm:t>
        <a:bodyPr/>
        <a:lstStyle/>
        <a:p>
          <a:pPr algn="l">
            <a:buFont typeface="+mj-lt"/>
            <a:buAutoNum type="arabicPeriod"/>
          </a:pPr>
          <a:r>
            <a:rPr lang="en-US" sz="2500" dirty="0"/>
            <a:t>EACH BLOCK HAS A </a:t>
          </a:r>
          <a:r>
            <a:rPr lang="en-US" sz="2500" dirty="0">
              <a:solidFill>
                <a:srgbClr val="FFC000"/>
              </a:solidFill>
            </a:rPr>
            <a:t>CRYPTOGRAPHIC HASH</a:t>
          </a:r>
          <a:r>
            <a:rPr lang="en-US" sz="2500" dirty="0"/>
            <a:t> (UNIQUE IDENTIFIER) AND THE HASH OF THE PREVIOUS BLOCK</a:t>
          </a:r>
        </a:p>
      </dgm:t>
    </dgm:pt>
    <dgm:pt modelId="{1B76A3AC-6D9A-44DB-BB49-073028F96027}" type="parTrans" cxnId="{786F9279-90BE-4C27-9253-E60143EABC82}">
      <dgm:prSet/>
      <dgm:spPr/>
      <dgm:t>
        <a:bodyPr/>
        <a:lstStyle/>
        <a:p>
          <a:endParaRPr lang="en-US" sz="2500" dirty="0"/>
        </a:p>
      </dgm:t>
    </dgm:pt>
    <dgm:pt modelId="{30DA336C-2F04-448C-85CC-4A124FA3FB13}" type="sibTrans" cxnId="{786F9279-90BE-4C27-9253-E60143EABC82}">
      <dgm:prSet/>
      <dgm:spPr/>
      <dgm:t>
        <a:bodyPr/>
        <a:lstStyle/>
        <a:p>
          <a:endParaRPr lang="en-US" sz="2500" dirty="0"/>
        </a:p>
      </dgm:t>
    </dgm:pt>
    <dgm:pt modelId="{175E5C84-96A3-4F36-8C2D-465C18824CEF}">
      <dgm:prSet custT="1"/>
      <dgm:spPr>
        <a:solidFill>
          <a:srgbClr val="10202E"/>
        </a:solidFill>
      </dgm:spPr>
      <dgm:t>
        <a:bodyPr/>
        <a:lstStyle/>
        <a:p>
          <a:pPr algn="l">
            <a:buFont typeface="+mj-lt"/>
            <a:buAutoNum type="arabicPeriod"/>
          </a:pPr>
          <a:r>
            <a:rPr lang="en-US" sz="2500" dirty="0"/>
            <a:t>EACH BLOCK HAS A </a:t>
          </a:r>
          <a:r>
            <a:rPr lang="en-US" sz="2500" dirty="0">
              <a:solidFill>
                <a:srgbClr val="FFC000"/>
              </a:solidFill>
            </a:rPr>
            <a:t>PERMANENT TIME STAMP</a:t>
          </a:r>
        </a:p>
      </dgm:t>
    </dgm:pt>
    <dgm:pt modelId="{7CCB6F7E-173D-49B6-9FCB-454DAAB32CCF}" type="parTrans" cxnId="{41B57D19-7368-49BB-97B2-06A9395C5B18}">
      <dgm:prSet/>
      <dgm:spPr/>
      <dgm:t>
        <a:bodyPr/>
        <a:lstStyle/>
        <a:p>
          <a:endParaRPr lang="en-US" sz="2500" dirty="0"/>
        </a:p>
      </dgm:t>
    </dgm:pt>
    <dgm:pt modelId="{AD516283-5066-4B72-B323-E5E4B555A167}" type="sibTrans" cxnId="{41B57D19-7368-49BB-97B2-06A9395C5B18}">
      <dgm:prSet/>
      <dgm:spPr/>
      <dgm:t>
        <a:bodyPr/>
        <a:lstStyle/>
        <a:p>
          <a:endParaRPr lang="en-US" sz="2500" dirty="0"/>
        </a:p>
      </dgm:t>
    </dgm:pt>
    <dgm:pt modelId="{C5AC33CE-840B-495A-ADA0-17C52FF0BDCE}" type="pres">
      <dgm:prSet presAssocID="{8FBA52CE-3816-4B68-B5AE-155E27E63675}" presName="linearFlow" presStyleCnt="0">
        <dgm:presLayoutVars>
          <dgm:dir/>
          <dgm:resizeHandles val="exact"/>
        </dgm:presLayoutVars>
      </dgm:prSet>
      <dgm:spPr/>
    </dgm:pt>
    <dgm:pt modelId="{8B9E379F-EE8B-4BB4-9349-6F43646DBE84}" type="pres">
      <dgm:prSet presAssocID="{7A215050-76BC-4C7B-A276-C522F9B54538}" presName="composite" presStyleCnt="0"/>
      <dgm:spPr/>
    </dgm:pt>
    <dgm:pt modelId="{09C70A38-C2BC-410C-B23B-20677318E2D5}" type="pres">
      <dgm:prSet presAssocID="{7A215050-76BC-4C7B-A276-C522F9B54538}" presName="imgShp"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3A41FD77-D628-4287-B9FF-40D6611B10A9}" type="pres">
      <dgm:prSet presAssocID="{7A215050-76BC-4C7B-A276-C522F9B54538}" presName="txShp" presStyleLbl="node1" presStyleIdx="0" presStyleCnt="5">
        <dgm:presLayoutVars>
          <dgm:bulletEnabled val="1"/>
        </dgm:presLayoutVars>
      </dgm:prSet>
      <dgm:spPr/>
    </dgm:pt>
    <dgm:pt modelId="{BC257689-B1C6-4B32-AB81-E982D2FAE500}" type="pres">
      <dgm:prSet presAssocID="{28547394-4766-4FB0-9D39-6147DE2B411B}" presName="spacing" presStyleCnt="0"/>
      <dgm:spPr/>
    </dgm:pt>
    <dgm:pt modelId="{5601B9D3-AC4E-43DB-A586-F08CB88DEA2F}" type="pres">
      <dgm:prSet presAssocID="{D342E8C4-1059-4F29-BC1F-B3822959CA55}" presName="composite" presStyleCnt="0"/>
      <dgm:spPr/>
    </dgm:pt>
    <dgm:pt modelId="{8C01CDD4-4AC1-4692-93C3-9793FD7D1B34}" type="pres">
      <dgm:prSet presAssocID="{D342E8C4-1059-4F29-BC1F-B3822959CA55}" presName="imgShp" presStyleLbl="fgImgPlace1" presStyleIdx="1"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C2812C75-48C8-4F7C-9D91-EC7C6F12FD49}" type="pres">
      <dgm:prSet presAssocID="{D342E8C4-1059-4F29-BC1F-B3822959CA55}" presName="txShp" presStyleLbl="node1" presStyleIdx="1" presStyleCnt="5">
        <dgm:presLayoutVars>
          <dgm:bulletEnabled val="1"/>
        </dgm:presLayoutVars>
      </dgm:prSet>
      <dgm:spPr/>
    </dgm:pt>
    <dgm:pt modelId="{C131B859-5AD3-492E-89AA-9D29ED3FDE05}" type="pres">
      <dgm:prSet presAssocID="{39B2B353-4A66-436A-A659-732C588E5E83}" presName="spacing" presStyleCnt="0"/>
      <dgm:spPr/>
    </dgm:pt>
    <dgm:pt modelId="{A7CCA4FA-FC9C-44D0-A2DA-B0D11C483247}" type="pres">
      <dgm:prSet presAssocID="{244A5F3D-2EC4-4271-9AE7-9C881AE12A5C}" presName="composite" presStyleCnt="0"/>
      <dgm:spPr/>
    </dgm:pt>
    <dgm:pt modelId="{1F3EE80A-F9F4-4F25-B644-E8DF0889E038}" type="pres">
      <dgm:prSet presAssocID="{244A5F3D-2EC4-4271-9AE7-9C881AE12A5C}" presName="imgShp" presStyleLbl="fgImgPlace1" presStyleIdx="2"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CF0E2E46-9C76-4F36-9C85-CBA6A391A38F}" type="pres">
      <dgm:prSet presAssocID="{244A5F3D-2EC4-4271-9AE7-9C881AE12A5C}" presName="txShp" presStyleLbl="node1" presStyleIdx="2" presStyleCnt="5">
        <dgm:presLayoutVars>
          <dgm:bulletEnabled val="1"/>
        </dgm:presLayoutVars>
      </dgm:prSet>
      <dgm:spPr/>
    </dgm:pt>
    <dgm:pt modelId="{D5049EC8-F8D0-4D15-A99F-83D0466A0C19}" type="pres">
      <dgm:prSet presAssocID="{B5F1BE8E-D776-4E4D-BDB2-688B758AF4A3}" presName="spacing" presStyleCnt="0"/>
      <dgm:spPr/>
    </dgm:pt>
    <dgm:pt modelId="{FB6C078D-6309-4A95-8093-FD1C11D8AB76}" type="pres">
      <dgm:prSet presAssocID="{E32EB3BC-4D19-4D21-A199-D371A3E4FF92}" presName="composite" presStyleCnt="0"/>
      <dgm:spPr/>
    </dgm:pt>
    <dgm:pt modelId="{C0927131-B809-4848-90FB-4EF7BC1FFFEF}" type="pres">
      <dgm:prSet presAssocID="{E32EB3BC-4D19-4D21-A199-D371A3E4FF92}" presName="imgShp" presStyleLbl="fgImgPlace1" presStyleIdx="3"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ABCF8B2E-C80A-4894-BD25-38D389A9AD45}" type="pres">
      <dgm:prSet presAssocID="{E32EB3BC-4D19-4D21-A199-D371A3E4FF92}" presName="txShp" presStyleLbl="node1" presStyleIdx="3" presStyleCnt="5">
        <dgm:presLayoutVars>
          <dgm:bulletEnabled val="1"/>
        </dgm:presLayoutVars>
      </dgm:prSet>
      <dgm:spPr/>
    </dgm:pt>
    <dgm:pt modelId="{E51D1D8C-484D-4E52-8EBA-509CD0D25307}" type="pres">
      <dgm:prSet presAssocID="{30DA336C-2F04-448C-85CC-4A124FA3FB13}" presName="spacing" presStyleCnt="0"/>
      <dgm:spPr/>
    </dgm:pt>
    <dgm:pt modelId="{D6CCCC36-C5FE-41BA-8DFB-46CDEE447DDF}" type="pres">
      <dgm:prSet presAssocID="{175E5C84-96A3-4F36-8C2D-465C18824CEF}" presName="composite" presStyleCnt="0"/>
      <dgm:spPr/>
    </dgm:pt>
    <dgm:pt modelId="{7600BDA6-6525-474F-B88E-57BF3C9D9388}" type="pres">
      <dgm:prSet presAssocID="{175E5C84-96A3-4F36-8C2D-465C18824CEF}" presName="imgShp" presStyleLbl="fgImgPlace1" presStyleIdx="4"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mark with solid fill"/>
        </a:ext>
      </dgm:extLst>
    </dgm:pt>
    <dgm:pt modelId="{85A046D2-4ADF-4193-8D35-898DE89AF196}" type="pres">
      <dgm:prSet presAssocID="{175E5C84-96A3-4F36-8C2D-465C18824CEF}" presName="txShp" presStyleLbl="node1" presStyleIdx="4" presStyleCnt="5">
        <dgm:presLayoutVars>
          <dgm:bulletEnabled val="1"/>
        </dgm:presLayoutVars>
      </dgm:prSet>
      <dgm:spPr/>
    </dgm:pt>
  </dgm:ptLst>
  <dgm:cxnLst>
    <dgm:cxn modelId="{BF954917-FE9C-40AB-BE9F-35E4296323F9}" srcId="{8FBA52CE-3816-4B68-B5AE-155E27E63675}" destId="{D342E8C4-1059-4F29-BC1F-B3822959CA55}" srcOrd="1" destOrd="0" parTransId="{52E3EFF7-5107-4619-94A4-4BA71F358ECE}" sibTransId="{39B2B353-4A66-436A-A659-732C588E5E83}"/>
    <dgm:cxn modelId="{41B57D19-7368-49BB-97B2-06A9395C5B18}" srcId="{8FBA52CE-3816-4B68-B5AE-155E27E63675}" destId="{175E5C84-96A3-4F36-8C2D-465C18824CEF}" srcOrd="4" destOrd="0" parTransId="{7CCB6F7E-173D-49B6-9FCB-454DAAB32CCF}" sibTransId="{AD516283-5066-4B72-B323-E5E4B555A167}"/>
    <dgm:cxn modelId="{B06E0B25-6EBC-4A4E-81F7-816F931630E6}" type="presOf" srcId="{7A215050-76BC-4C7B-A276-C522F9B54538}" destId="{3A41FD77-D628-4287-B9FF-40D6611B10A9}" srcOrd="0" destOrd="0" presId="urn:microsoft.com/office/officeart/2005/8/layout/vList3"/>
    <dgm:cxn modelId="{AC5B625B-BA34-4E59-8EEA-E63667B8B375}" srcId="{8FBA52CE-3816-4B68-B5AE-155E27E63675}" destId="{7A215050-76BC-4C7B-A276-C522F9B54538}" srcOrd="0" destOrd="0" parTransId="{D361E68C-1887-4214-85F7-4B9EBCC51726}" sibTransId="{28547394-4766-4FB0-9D39-6147DE2B411B}"/>
    <dgm:cxn modelId="{C4051046-AFC3-4B01-A4A2-8B320E3D6C92}" type="presOf" srcId="{E32EB3BC-4D19-4D21-A199-D371A3E4FF92}" destId="{ABCF8B2E-C80A-4894-BD25-38D389A9AD45}" srcOrd="0" destOrd="0" presId="urn:microsoft.com/office/officeart/2005/8/layout/vList3"/>
    <dgm:cxn modelId="{B8FBAC6A-B9FB-4947-B55E-916D002F495B}" type="presOf" srcId="{8FBA52CE-3816-4B68-B5AE-155E27E63675}" destId="{C5AC33CE-840B-495A-ADA0-17C52FF0BDCE}" srcOrd="0" destOrd="0" presId="urn:microsoft.com/office/officeart/2005/8/layout/vList3"/>
    <dgm:cxn modelId="{786F9279-90BE-4C27-9253-E60143EABC82}" srcId="{8FBA52CE-3816-4B68-B5AE-155E27E63675}" destId="{E32EB3BC-4D19-4D21-A199-D371A3E4FF92}" srcOrd="3" destOrd="0" parTransId="{1B76A3AC-6D9A-44DB-BB49-073028F96027}" sibTransId="{30DA336C-2F04-448C-85CC-4A124FA3FB13}"/>
    <dgm:cxn modelId="{7B21C37A-3F54-481F-BCB5-66AAF37108A2}" type="presOf" srcId="{175E5C84-96A3-4F36-8C2D-465C18824CEF}" destId="{85A046D2-4ADF-4193-8D35-898DE89AF196}" srcOrd="0" destOrd="0" presId="urn:microsoft.com/office/officeart/2005/8/layout/vList3"/>
    <dgm:cxn modelId="{B5371D8C-CA43-421B-A079-627A972195BE}" srcId="{8FBA52CE-3816-4B68-B5AE-155E27E63675}" destId="{244A5F3D-2EC4-4271-9AE7-9C881AE12A5C}" srcOrd="2" destOrd="0" parTransId="{7F5348AF-713E-4183-AF14-5D142B8113E1}" sibTransId="{B5F1BE8E-D776-4E4D-BDB2-688B758AF4A3}"/>
    <dgm:cxn modelId="{69BA4F8C-5F7C-4CBB-941A-B2819B444A08}" type="presOf" srcId="{D342E8C4-1059-4F29-BC1F-B3822959CA55}" destId="{C2812C75-48C8-4F7C-9D91-EC7C6F12FD49}" srcOrd="0" destOrd="0" presId="urn:microsoft.com/office/officeart/2005/8/layout/vList3"/>
    <dgm:cxn modelId="{11C6AEAE-7B78-4A3B-9F6C-9B9873993E43}" type="presOf" srcId="{244A5F3D-2EC4-4271-9AE7-9C881AE12A5C}" destId="{CF0E2E46-9C76-4F36-9C85-CBA6A391A38F}" srcOrd="0" destOrd="0" presId="urn:microsoft.com/office/officeart/2005/8/layout/vList3"/>
    <dgm:cxn modelId="{E55F2E8B-E996-44CA-8A79-3EB79760A780}" type="presParOf" srcId="{C5AC33CE-840B-495A-ADA0-17C52FF0BDCE}" destId="{8B9E379F-EE8B-4BB4-9349-6F43646DBE84}" srcOrd="0" destOrd="0" presId="urn:microsoft.com/office/officeart/2005/8/layout/vList3"/>
    <dgm:cxn modelId="{0BFB9A0A-A56A-47A5-9156-C1AE7183A839}" type="presParOf" srcId="{8B9E379F-EE8B-4BB4-9349-6F43646DBE84}" destId="{09C70A38-C2BC-410C-B23B-20677318E2D5}" srcOrd="0" destOrd="0" presId="urn:microsoft.com/office/officeart/2005/8/layout/vList3"/>
    <dgm:cxn modelId="{B76364AF-0336-417C-8237-E457B3CED087}" type="presParOf" srcId="{8B9E379F-EE8B-4BB4-9349-6F43646DBE84}" destId="{3A41FD77-D628-4287-B9FF-40D6611B10A9}" srcOrd="1" destOrd="0" presId="urn:microsoft.com/office/officeart/2005/8/layout/vList3"/>
    <dgm:cxn modelId="{FDF6FB07-A25B-439A-AD48-4C005EA15932}" type="presParOf" srcId="{C5AC33CE-840B-495A-ADA0-17C52FF0BDCE}" destId="{BC257689-B1C6-4B32-AB81-E982D2FAE500}" srcOrd="1" destOrd="0" presId="urn:microsoft.com/office/officeart/2005/8/layout/vList3"/>
    <dgm:cxn modelId="{C2BBEDDB-514B-420F-BBA8-C02B9B3E11FE}" type="presParOf" srcId="{C5AC33CE-840B-495A-ADA0-17C52FF0BDCE}" destId="{5601B9D3-AC4E-43DB-A586-F08CB88DEA2F}" srcOrd="2" destOrd="0" presId="urn:microsoft.com/office/officeart/2005/8/layout/vList3"/>
    <dgm:cxn modelId="{CF263852-1D53-4329-8A59-BDCACAAD7A8E}" type="presParOf" srcId="{5601B9D3-AC4E-43DB-A586-F08CB88DEA2F}" destId="{8C01CDD4-4AC1-4692-93C3-9793FD7D1B34}" srcOrd="0" destOrd="0" presId="urn:microsoft.com/office/officeart/2005/8/layout/vList3"/>
    <dgm:cxn modelId="{CC33E344-D71B-486D-95CE-634159F72FCD}" type="presParOf" srcId="{5601B9D3-AC4E-43DB-A586-F08CB88DEA2F}" destId="{C2812C75-48C8-4F7C-9D91-EC7C6F12FD49}" srcOrd="1" destOrd="0" presId="urn:microsoft.com/office/officeart/2005/8/layout/vList3"/>
    <dgm:cxn modelId="{7DF9DD7A-0820-40A8-8FE3-C4BD9E3FF010}" type="presParOf" srcId="{C5AC33CE-840B-495A-ADA0-17C52FF0BDCE}" destId="{C131B859-5AD3-492E-89AA-9D29ED3FDE05}" srcOrd="3" destOrd="0" presId="urn:microsoft.com/office/officeart/2005/8/layout/vList3"/>
    <dgm:cxn modelId="{522E3BB4-D2EF-4AF7-AA25-F31C43319090}" type="presParOf" srcId="{C5AC33CE-840B-495A-ADA0-17C52FF0BDCE}" destId="{A7CCA4FA-FC9C-44D0-A2DA-B0D11C483247}" srcOrd="4" destOrd="0" presId="urn:microsoft.com/office/officeart/2005/8/layout/vList3"/>
    <dgm:cxn modelId="{308A3265-1D6F-4F34-8721-792E218EB89B}" type="presParOf" srcId="{A7CCA4FA-FC9C-44D0-A2DA-B0D11C483247}" destId="{1F3EE80A-F9F4-4F25-B644-E8DF0889E038}" srcOrd="0" destOrd="0" presId="urn:microsoft.com/office/officeart/2005/8/layout/vList3"/>
    <dgm:cxn modelId="{7249C0CA-208E-4429-8CB9-1BC19B50DCBE}" type="presParOf" srcId="{A7CCA4FA-FC9C-44D0-A2DA-B0D11C483247}" destId="{CF0E2E46-9C76-4F36-9C85-CBA6A391A38F}" srcOrd="1" destOrd="0" presId="urn:microsoft.com/office/officeart/2005/8/layout/vList3"/>
    <dgm:cxn modelId="{DEDB5E08-36CC-4920-BB37-BE7FD564FC26}" type="presParOf" srcId="{C5AC33CE-840B-495A-ADA0-17C52FF0BDCE}" destId="{D5049EC8-F8D0-4D15-A99F-83D0466A0C19}" srcOrd="5" destOrd="0" presId="urn:microsoft.com/office/officeart/2005/8/layout/vList3"/>
    <dgm:cxn modelId="{A973B9B6-2326-4B50-AF37-26B9EA6CF867}" type="presParOf" srcId="{C5AC33CE-840B-495A-ADA0-17C52FF0BDCE}" destId="{FB6C078D-6309-4A95-8093-FD1C11D8AB76}" srcOrd="6" destOrd="0" presId="urn:microsoft.com/office/officeart/2005/8/layout/vList3"/>
    <dgm:cxn modelId="{E86F8668-3695-443A-9F2B-40B75C66BCB2}" type="presParOf" srcId="{FB6C078D-6309-4A95-8093-FD1C11D8AB76}" destId="{C0927131-B809-4848-90FB-4EF7BC1FFFEF}" srcOrd="0" destOrd="0" presId="urn:microsoft.com/office/officeart/2005/8/layout/vList3"/>
    <dgm:cxn modelId="{628AE2B6-DC39-49C9-8650-5B1E486C141C}" type="presParOf" srcId="{FB6C078D-6309-4A95-8093-FD1C11D8AB76}" destId="{ABCF8B2E-C80A-4894-BD25-38D389A9AD45}" srcOrd="1" destOrd="0" presId="urn:microsoft.com/office/officeart/2005/8/layout/vList3"/>
    <dgm:cxn modelId="{D40037D3-30DA-45B7-8270-F447E3C165A5}" type="presParOf" srcId="{C5AC33CE-840B-495A-ADA0-17C52FF0BDCE}" destId="{E51D1D8C-484D-4E52-8EBA-509CD0D25307}" srcOrd="7" destOrd="0" presId="urn:microsoft.com/office/officeart/2005/8/layout/vList3"/>
    <dgm:cxn modelId="{33EA74D5-6CF9-45BA-8058-693C2EA56864}" type="presParOf" srcId="{C5AC33CE-840B-495A-ADA0-17C52FF0BDCE}" destId="{D6CCCC36-C5FE-41BA-8DFB-46CDEE447DDF}" srcOrd="8" destOrd="0" presId="urn:microsoft.com/office/officeart/2005/8/layout/vList3"/>
    <dgm:cxn modelId="{0C5610B2-0695-4B0C-A158-153757198268}" type="presParOf" srcId="{D6CCCC36-C5FE-41BA-8DFB-46CDEE447DDF}" destId="{7600BDA6-6525-474F-B88E-57BF3C9D9388}" srcOrd="0" destOrd="0" presId="urn:microsoft.com/office/officeart/2005/8/layout/vList3"/>
    <dgm:cxn modelId="{88C06EAA-8618-4B32-A366-57269F376B6A}" type="presParOf" srcId="{D6CCCC36-C5FE-41BA-8DFB-46CDEE447DDF}" destId="{85A046D2-4ADF-4193-8D35-898DE89AF196}"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5D8EC1-C5F2-457F-9E1E-B994AF8B320F}">
      <dsp:nvSpPr>
        <dsp:cNvPr id="0" name=""/>
        <dsp:cNvSpPr/>
      </dsp:nvSpPr>
      <dsp:spPr>
        <a:xfrm>
          <a:off x="0" y="0"/>
          <a:ext cx="6580187" cy="1321280"/>
        </a:xfrm>
        <a:prstGeom prst="roundRect">
          <a:avLst>
            <a:gd name="adj" fmla="val 10000"/>
          </a:avLst>
        </a:prstGeom>
        <a:solidFill>
          <a:srgbClr val="1E3A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Knowledge Gap &amp; Education Needs</a:t>
          </a:r>
        </a:p>
      </dsp:txBody>
      <dsp:txXfrm>
        <a:off x="1448165" y="0"/>
        <a:ext cx="5132021" cy="1321280"/>
      </dsp:txXfrm>
    </dsp:sp>
    <dsp:sp modelId="{D4EB808B-4D42-41A0-90D6-900AA7604CE5}">
      <dsp:nvSpPr>
        <dsp:cNvPr id="0" name=""/>
        <dsp:cNvSpPr/>
      </dsp:nvSpPr>
      <dsp:spPr>
        <a:xfrm>
          <a:off x="132128" y="132128"/>
          <a:ext cx="1316037" cy="1057024"/>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3D616B-14C9-4563-846D-F3CB1E9CA657}">
      <dsp:nvSpPr>
        <dsp:cNvPr id="0" name=""/>
        <dsp:cNvSpPr/>
      </dsp:nvSpPr>
      <dsp:spPr>
        <a:xfrm>
          <a:off x="0" y="1453408"/>
          <a:ext cx="6580187" cy="1321280"/>
        </a:xfrm>
        <a:prstGeom prst="roundRect">
          <a:avLst>
            <a:gd name="adj" fmla="val 10000"/>
          </a:avLst>
        </a:prstGeom>
        <a:solidFill>
          <a:srgbClr val="1E3A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Risk Management &amp; the Banking Crisis</a:t>
          </a:r>
        </a:p>
      </dsp:txBody>
      <dsp:txXfrm>
        <a:off x="1448165" y="1453408"/>
        <a:ext cx="5132021" cy="1321280"/>
      </dsp:txXfrm>
    </dsp:sp>
    <dsp:sp modelId="{BBA7D180-35F6-48D8-AF45-CDC434C4D32D}">
      <dsp:nvSpPr>
        <dsp:cNvPr id="0" name=""/>
        <dsp:cNvSpPr/>
      </dsp:nvSpPr>
      <dsp:spPr>
        <a:xfrm>
          <a:off x="132128" y="1585536"/>
          <a:ext cx="1316037" cy="1057024"/>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1000" r="-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9B7CB1B-A412-447C-B618-09A8D3A180F0}">
      <dsp:nvSpPr>
        <dsp:cNvPr id="0" name=""/>
        <dsp:cNvSpPr/>
      </dsp:nvSpPr>
      <dsp:spPr>
        <a:xfrm>
          <a:off x="0" y="2906817"/>
          <a:ext cx="6580187" cy="1321280"/>
        </a:xfrm>
        <a:prstGeom prst="roundRect">
          <a:avLst>
            <a:gd name="adj" fmla="val 10000"/>
          </a:avLst>
        </a:prstGeom>
        <a:solidFill>
          <a:srgbClr val="1E3A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Emerging Tech and the Rise of Artificial Intelligence</a:t>
          </a:r>
        </a:p>
      </dsp:txBody>
      <dsp:txXfrm>
        <a:off x="1448165" y="2906817"/>
        <a:ext cx="5132021" cy="1321280"/>
      </dsp:txXfrm>
    </dsp:sp>
    <dsp:sp modelId="{7859C62D-DB58-44A7-A72A-2CFEFE4FF8F2}">
      <dsp:nvSpPr>
        <dsp:cNvPr id="0" name=""/>
        <dsp:cNvSpPr/>
      </dsp:nvSpPr>
      <dsp:spPr>
        <a:xfrm>
          <a:off x="132128" y="3038945"/>
          <a:ext cx="1316037" cy="1057024"/>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7000" r="-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6E8DA5-1765-4B1E-B0E3-825C82DD07CE}">
      <dsp:nvSpPr>
        <dsp:cNvPr id="0" name=""/>
        <dsp:cNvSpPr/>
      </dsp:nvSpPr>
      <dsp:spPr>
        <a:xfrm>
          <a:off x="0" y="4360225"/>
          <a:ext cx="6580187" cy="1321280"/>
        </a:xfrm>
        <a:prstGeom prst="roundRect">
          <a:avLst>
            <a:gd name="adj" fmla="val 10000"/>
          </a:avLst>
        </a:prstGeom>
        <a:solidFill>
          <a:srgbClr val="1E3A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Financial Statement Fraud Risk Post-Pandemic</a:t>
          </a:r>
          <a:endParaRPr lang="en-US" sz="3400" kern="1200" dirty="0"/>
        </a:p>
      </dsp:txBody>
      <dsp:txXfrm>
        <a:off x="1448165" y="4360225"/>
        <a:ext cx="5132021" cy="1321280"/>
      </dsp:txXfrm>
    </dsp:sp>
    <dsp:sp modelId="{810B18FD-5152-4872-8E3C-3E86B4365969}">
      <dsp:nvSpPr>
        <dsp:cNvPr id="0" name=""/>
        <dsp:cNvSpPr/>
      </dsp:nvSpPr>
      <dsp:spPr>
        <a:xfrm>
          <a:off x="132128" y="4492353"/>
          <a:ext cx="1316037" cy="1057024"/>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4000" r="-2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D86095-0DE2-4C4E-B8D0-5BB70F3E7FD2}">
      <dsp:nvSpPr>
        <dsp:cNvPr id="0" name=""/>
        <dsp:cNvSpPr/>
      </dsp:nvSpPr>
      <dsp:spPr>
        <a:xfrm>
          <a:off x="0" y="1523969"/>
          <a:ext cx="2953578"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marL="0" lvl="0" indent="0" algn="l" defTabSz="1778000">
            <a:lnSpc>
              <a:spcPct val="90000"/>
            </a:lnSpc>
            <a:spcBef>
              <a:spcPct val="0"/>
            </a:spcBef>
            <a:spcAft>
              <a:spcPct val="35000"/>
            </a:spcAft>
            <a:buNone/>
          </a:pPr>
          <a:r>
            <a:rPr lang="en-US" sz="4000" kern="1200" dirty="0">
              <a:solidFill>
                <a:schemeClr val="bg1"/>
              </a:solidFill>
              <a:latin typeface="+mj-lt"/>
            </a:rPr>
            <a:t>Technology</a:t>
          </a:r>
        </a:p>
      </dsp:txBody>
      <dsp:txXfrm>
        <a:off x="0" y="1523969"/>
        <a:ext cx="2953578" cy="1287000"/>
      </dsp:txXfrm>
    </dsp:sp>
    <dsp:sp modelId="{82BF6795-8931-4B74-B1DA-C9C455827441}">
      <dsp:nvSpPr>
        <dsp:cNvPr id="0" name=""/>
        <dsp:cNvSpPr/>
      </dsp:nvSpPr>
      <dsp:spPr>
        <a:xfrm>
          <a:off x="2953578" y="357625"/>
          <a:ext cx="590715" cy="3619687"/>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3942183-1D23-417A-B4D9-73C1B5A1E946}">
      <dsp:nvSpPr>
        <dsp:cNvPr id="0" name=""/>
        <dsp:cNvSpPr/>
      </dsp:nvSpPr>
      <dsp:spPr>
        <a:xfrm>
          <a:off x="3780580" y="357625"/>
          <a:ext cx="8033732" cy="3619687"/>
        </a:xfrm>
        <a:prstGeom prst="rect">
          <a:avLst/>
        </a:prstGeom>
        <a:solidFill>
          <a:srgbClr val="1E3A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285750" lvl="1" indent="-285750" algn="l" defTabSz="1600200">
            <a:lnSpc>
              <a:spcPct val="90000"/>
            </a:lnSpc>
            <a:spcBef>
              <a:spcPct val="0"/>
            </a:spcBef>
            <a:spcAft>
              <a:spcPct val="15000"/>
            </a:spcAft>
            <a:buChar char="•"/>
          </a:pPr>
          <a:r>
            <a:rPr lang="en-US" sz="3600" kern="1200" dirty="0">
              <a:solidFill>
                <a:schemeClr val="bg1"/>
              </a:solidFill>
              <a:latin typeface="+mj-lt"/>
            </a:rPr>
            <a:t>Reliance on systems &amp; automation</a:t>
          </a:r>
          <a:br>
            <a:rPr lang="en-US" sz="3600" kern="1200" dirty="0">
              <a:solidFill>
                <a:schemeClr val="bg1"/>
              </a:solidFill>
              <a:latin typeface="+mj-lt"/>
            </a:rPr>
          </a:br>
          <a:r>
            <a:rPr lang="en-US" sz="3200" i="1" kern="1200" dirty="0">
              <a:solidFill>
                <a:srgbClr val="FFC000"/>
              </a:solidFill>
              <a:latin typeface="+mj-lt"/>
            </a:rPr>
            <a:t>40% inaccuracies (Gartner) </a:t>
          </a:r>
        </a:p>
        <a:p>
          <a:pPr marL="285750" lvl="1" indent="-285750" algn="l" defTabSz="1600200">
            <a:lnSpc>
              <a:spcPct val="90000"/>
            </a:lnSpc>
            <a:spcBef>
              <a:spcPct val="0"/>
            </a:spcBef>
            <a:spcAft>
              <a:spcPct val="15000"/>
            </a:spcAft>
            <a:buChar char="•"/>
          </a:pPr>
          <a:r>
            <a:rPr lang="en-US" sz="3600" kern="1200" dirty="0">
              <a:solidFill>
                <a:schemeClr val="bg1"/>
              </a:solidFill>
              <a:latin typeface="+mj-lt"/>
            </a:rPr>
            <a:t>Automation Bias – IPE</a:t>
          </a:r>
        </a:p>
        <a:p>
          <a:pPr marL="285750" lvl="1" indent="-285750" algn="l" defTabSz="1600200">
            <a:lnSpc>
              <a:spcPct val="90000"/>
            </a:lnSpc>
            <a:spcBef>
              <a:spcPct val="0"/>
            </a:spcBef>
            <a:spcAft>
              <a:spcPct val="15000"/>
            </a:spcAft>
            <a:buChar char="•"/>
          </a:pPr>
          <a:r>
            <a:rPr lang="en-US" sz="3600" kern="1200" dirty="0">
              <a:solidFill>
                <a:schemeClr val="bg1"/>
              </a:solidFill>
              <a:latin typeface="+mj-lt"/>
            </a:rPr>
            <a:t>Databases</a:t>
          </a:r>
        </a:p>
        <a:p>
          <a:pPr marL="285750" lvl="1" indent="-285750" algn="l" defTabSz="1600200">
            <a:lnSpc>
              <a:spcPct val="90000"/>
            </a:lnSpc>
            <a:spcBef>
              <a:spcPct val="0"/>
            </a:spcBef>
            <a:spcAft>
              <a:spcPct val="15000"/>
            </a:spcAft>
            <a:buChar char="•"/>
          </a:pPr>
          <a:r>
            <a:rPr lang="en-US" sz="3600" kern="1200" dirty="0">
              <a:solidFill>
                <a:schemeClr val="bg1"/>
              </a:solidFill>
              <a:latin typeface="+mj-lt"/>
            </a:rPr>
            <a:t>Data Analytics</a:t>
          </a:r>
        </a:p>
        <a:p>
          <a:pPr marL="285750" lvl="1" indent="-285750" algn="l" defTabSz="1600200">
            <a:lnSpc>
              <a:spcPct val="90000"/>
            </a:lnSpc>
            <a:spcBef>
              <a:spcPct val="0"/>
            </a:spcBef>
            <a:spcAft>
              <a:spcPct val="15000"/>
            </a:spcAft>
            <a:buChar char="•"/>
          </a:pPr>
          <a:r>
            <a:rPr lang="en-US" sz="3600" kern="1200" dirty="0">
              <a:solidFill>
                <a:schemeClr val="bg1"/>
              </a:solidFill>
              <a:latin typeface="+mj-lt"/>
            </a:rPr>
            <a:t>Metadata</a:t>
          </a:r>
        </a:p>
      </dsp:txBody>
      <dsp:txXfrm>
        <a:off x="3780580" y="357625"/>
        <a:ext cx="8033732" cy="3619687"/>
      </dsp:txXfrm>
    </dsp:sp>
    <dsp:sp modelId="{BFDBB0F5-9F0E-4549-AD7D-BA99ADED08A1}">
      <dsp:nvSpPr>
        <dsp:cNvPr id="0" name=""/>
        <dsp:cNvSpPr/>
      </dsp:nvSpPr>
      <dsp:spPr>
        <a:xfrm>
          <a:off x="0" y="4211313"/>
          <a:ext cx="2953578"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marL="0" lvl="0" indent="0" algn="l" defTabSz="1778000">
            <a:lnSpc>
              <a:spcPct val="90000"/>
            </a:lnSpc>
            <a:spcBef>
              <a:spcPct val="0"/>
            </a:spcBef>
            <a:spcAft>
              <a:spcPct val="35000"/>
            </a:spcAft>
            <a:buNone/>
          </a:pPr>
          <a:r>
            <a:rPr lang="en-US" sz="4000" kern="1200" dirty="0">
              <a:solidFill>
                <a:schemeClr val="bg1"/>
              </a:solidFill>
              <a:latin typeface="+mj-lt"/>
            </a:rPr>
            <a:t>Fraud</a:t>
          </a:r>
        </a:p>
      </dsp:txBody>
      <dsp:txXfrm>
        <a:off x="0" y="4211313"/>
        <a:ext cx="2953578" cy="1287000"/>
      </dsp:txXfrm>
    </dsp:sp>
    <dsp:sp modelId="{C303B6B5-D279-4093-9015-2124C80B2787}">
      <dsp:nvSpPr>
        <dsp:cNvPr id="0" name=""/>
        <dsp:cNvSpPr/>
      </dsp:nvSpPr>
      <dsp:spPr>
        <a:xfrm>
          <a:off x="2953578" y="4211313"/>
          <a:ext cx="590715" cy="12870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C144BF-1853-4774-B826-FE86933FD6A6}">
      <dsp:nvSpPr>
        <dsp:cNvPr id="0" name=""/>
        <dsp:cNvSpPr/>
      </dsp:nvSpPr>
      <dsp:spPr>
        <a:xfrm>
          <a:off x="3780580" y="4211313"/>
          <a:ext cx="8033732" cy="1287000"/>
        </a:xfrm>
        <a:prstGeom prst="rect">
          <a:avLst/>
        </a:prstGeom>
        <a:solidFill>
          <a:srgbClr val="1E3A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285750" lvl="1" indent="-285750" algn="l" defTabSz="1600200">
            <a:lnSpc>
              <a:spcPct val="90000"/>
            </a:lnSpc>
            <a:spcBef>
              <a:spcPct val="0"/>
            </a:spcBef>
            <a:spcAft>
              <a:spcPct val="15000"/>
            </a:spcAft>
            <a:buChar char="•"/>
          </a:pPr>
          <a:r>
            <a:rPr lang="en-US" sz="3600" kern="1200">
              <a:solidFill>
                <a:schemeClr val="bg1"/>
              </a:solidFill>
              <a:latin typeface="+mj-lt"/>
            </a:rPr>
            <a:t>Fraud Knowledge </a:t>
          </a:r>
          <a:r>
            <a:rPr lang="en-US" sz="4000" kern="1200">
              <a:solidFill>
                <a:srgbClr val="FFC000"/>
              </a:solidFill>
              <a:latin typeface="+mj-lt"/>
            </a:rPr>
            <a:t>≠</a:t>
          </a:r>
          <a:r>
            <a:rPr lang="en-US" sz="3600" kern="1200">
              <a:solidFill>
                <a:schemeClr val="bg1"/>
              </a:solidFill>
              <a:latin typeface="+mj-lt"/>
            </a:rPr>
            <a:t> Common Sense</a:t>
          </a:r>
        </a:p>
      </dsp:txBody>
      <dsp:txXfrm>
        <a:off x="3780580" y="4211313"/>
        <a:ext cx="8033732" cy="1287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AF7212-36A2-447A-97E4-C928A3C12202}">
      <dsp:nvSpPr>
        <dsp:cNvPr id="0" name=""/>
        <dsp:cNvSpPr/>
      </dsp:nvSpPr>
      <dsp:spPr>
        <a:xfrm>
          <a:off x="0" y="606610"/>
          <a:ext cx="2626332" cy="1692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91440" rIns="256032" bIns="91440" numCol="1" spcCol="1270" anchor="ctr" anchorCtr="0">
          <a:noAutofit/>
        </a:bodyPr>
        <a:lstStyle/>
        <a:p>
          <a:pPr marL="0" lvl="0" indent="0" algn="r" defTabSz="1600200">
            <a:lnSpc>
              <a:spcPct val="90000"/>
            </a:lnSpc>
            <a:spcBef>
              <a:spcPct val="0"/>
            </a:spcBef>
            <a:spcAft>
              <a:spcPct val="35000"/>
            </a:spcAft>
            <a:buNone/>
          </a:pPr>
          <a:r>
            <a:rPr lang="en-US" sz="3600" kern="1200" dirty="0">
              <a:solidFill>
                <a:schemeClr val="bg1"/>
              </a:solidFill>
              <a:latin typeface="+mj-lt"/>
            </a:rPr>
            <a:t>University Accounting Degrees</a:t>
          </a:r>
        </a:p>
      </dsp:txBody>
      <dsp:txXfrm>
        <a:off x="0" y="606610"/>
        <a:ext cx="2626332" cy="1692900"/>
      </dsp:txXfrm>
    </dsp:sp>
    <dsp:sp modelId="{402CF9C4-BC1D-4B58-BC4E-8F8E4E4AA6EB}">
      <dsp:nvSpPr>
        <dsp:cNvPr id="0" name=""/>
        <dsp:cNvSpPr/>
      </dsp:nvSpPr>
      <dsp:spPr>
        <a:xfrm>
          <a:off x="2626332" y="606610"/>
          <a:ext cx="525266" cy="16929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78F51DF-0BFF-4F5E-8D7C-27B6FC5F8F3B}">
      <dsp:nvSpPr>
        <dsp:cNvPr id="0" name=""/>
        <dsp:cNvSpPr/>
      </dsp:nvSpPr>
      <dsp:spPr>
        <a:xfrm>
          <a:off x="3361705" y="606610"/>
          <a:ext cx="7143624" cy="1692900"/>
        </a:xfrm>
        <a:prstGeom prst="rect">
          <a:avLst/>
        </a:prstGeom>
        <a:solidFill>
          <a:srgbClr val="1E3A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285750" lvl="1" indent="-285750" algn="l" defTabSz="1600200">
            <a:lnSpc>
              <a:spcPct val="90000"/>
            </a:lnSpc>
            <a:spcBef>
              <a:spcPct val="0"/>
            </a:spcBef>
            <a:spcAft>
              <a:spcPct val="15000"/>
            </a:spcAft>
            <a:buChar char="•"/>
          </a:pPr>
          <a:r>
            <a:rPr lang="en-US" sz="3600" kern="1200" dirty="0">
              <a:solidFill>
                <a:schemeClr val="bg1"/>
              </a:solidFill>
              <a:latin typeface="+mj-lt"/>
            </a:rPr>
            <a:t>Limited technology and fraud education</a:t>
          </a:r>
        </a:p>
      </dsp:txBody>
      <dsp:txXfrm>
        <a:off x="3361705" y="606610"/>
        <a:ext cx="7143624" cy="1692900"/>
      </dsp:txXfrm>
    </dsp:sp>
    <dsp:sp modelId="{7D9F429C-203A-4A92-A59A-1FB2B1B4E6EF}">
      <dsp:nvSpPr>
        <dsp:cNvPr id="0" name=""/>
        <dsp:cNvSpPr/>
      </dsp:nvSpPr>
      <dsp:spPr>
        <a:xfrm>
          <a:off x="0" y="2485494"/>
          <a:ext cx="2628900" cy="1202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91440" rIns="256032" bIns="91440" numCol="1" spcCol="1270" anchor="ctr" anchorCtr="0">
          <a:noAutofit/>
        </a:bodyPr>
        <a:lstStyle/>
        <a:p>
          <a:pPr marL="0" lvl="0" indent="0" algn="r" defTabSz="1600200">
            <a:lnSpc>
              <a:spcPct val="90000"/>
            </a:lnSpc>
            <a:spcBef>
              <a:spcPct val="0"/>
            </a:spcBef>
            <a:spcAft>
              <a:spcPct val="35000"/>
            </a:spcAft>
            <a:buNone/>
          </a:pPr>
          <a:r>
            <a:rPr lang="en-US" sz="3600" kern="1200" dirty="0">
              <a:solidFill>
                <a:schemeClr val="bg1"/>
              </a:solidFill>
              <a:latin typeface="+mj-lt"/>
            </a:rPr>
            <a:t>CPA &amp; CA Exams </a:t>
          </a:r>
        </a:p>
      </dsp:txBody>
      <dsp:txXfrm>
        <a:off x="0" y="2485494"/>
        <a:ext cx="2628900" cy="1202850"/>
      </dsp:txXfrm>
    </dsp:sp>
    <dsp:sp modelId="{093025D7-F745-411A-A3E1-73E1F01FA6EA}">
      <dsp:nvSpPr>
        <dsp:cNvPr id="0" name=""/>
        <dsp:cNvSpPr/>
      </dsp:nvSpPr>
      <dsp:spPr>
        <a:xfrm>
          <a:off x="2628899" y="2429110"/>
          <a:ext cx="525780" cy="1315617"/>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8A3EB6-ECF8-4BBB-A0FC-877A63618E9E}">
      <dsp:nvSpPr>
        <dsp:cNvPr id="0" name=""/>
        <dsp:cNvSpPr/>
      </dsp:nvSpPr>
      <dsp:spPr>
        <a:xfrm>
          <a:off x="3364991" y="2429110"/>
          <a:ext cx="7150608" cy="1315617"/>
        </a:xfrm>
        <a:prstGeom prst="rect">
          <a:avLst/>
        </a:prstGeom>
        <a:solidFill>
          <a:srgbClr val="1E3A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285750" lvl="1" indent="-285750" algn="l" defTabSz="1600200">
            <a:lnSpc>
              <a:spcPct val="90000"/>
            </a:lnSpc>
            <a:spcBef>
              <a:spcPct val="0"/>
            </a:spcBef>
            <a:spcAft>
              <a:spcPct val="15000"/>
            </a:spcAft>
            <a:buChar char="•"/>
          </a:pPr>
          <a:r>
            <a:rPr lang="en-US" sz="3600" kern="1200" dirty="0">
              <a:solidFill>
                <a:schemeClr val="bg1"/>
              </a:solidFill>
              <a:latin typeface="+mj-lt"/>
            </a:rPr>
            <a:t>Limited fraud, technology and data analytics requirements</a:t>
          </a:r>
        </a:p>
      </dsp:txBody>
      <dsp:txXfrm>
        <a:off x="3364991" y="2429110"/>
        <a:ext cx="7150608" cy="13156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41FD77-D628-4287-B9FF-40D6611B10A9}">
      <dsp:nvSpPr>
        <dsp:cNvPr id="0" name=""/>
        <dsp:cNvSpPr/>
      </dsp:nvSpPr>
      <dsp:spPr>
        <a:xfrm rot="10800000">
          <a:off x="2490990" y="796"/>
          <a:ext cx="8980703" cy="915735"/>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3814" tIns="95250" rIns="177800" bIns="95250" numCol="1" spcCol="1270" anchor="ctr" anchorCtr="0">
          <a:noAutofit/>
        </a:bodyPr>
        <a:lstStyle/>
        <a:p>
          <a:pPr marL="0" lvl="0" indent="0" algn="l" defTabSz="1111250">
            <a:lnSpc>
              <a:spcPct val="90000"/>
            </a:lnSpc>
            <a:spcBef>
              <a:spcPct val="0"/>
            </a:spcBef>
            <a:spcAft>
              <a:spcPct val="35000"/>
            </a:spcAft>
            <a:buFont typeface="+mj-lt"/>
            <a:buNone/>
          </a:pPr>
          <a:r>
            <a:rPr lang="en-US" sz="2500" kern="1200" dirty="0"/>
            <a:t>A PROCESS OF </a:t>
          </a:r>
          <a:r>
            <a:rPr lang="en-US" sz="2500" kern="1200" dirty="0">
              <a:solidFill>
                <a:srgbClr val="FFC000"/>
              </a:solidFill>
            </a:rPr>
            <a:t>RECORDING AND SECURING </a:t>
          </a:r>
          <a:r>
            <a:rPr lang="en-US" sz="2500" kern="1200" dirty="0"/>
            <a:t>DATA ACROSS MULTIPLE PARTIES</a:t>
          </a:r>
        </a:p>
      </dsp:txBody>
      <dsp:txXfrm rot="10800000">
        <a:off x="2719924" y="796"/>
        <a:ext cx="8751769" cy="915735"/>
      </dsp:txXfrm>
    </dsp:sp>
    <dsp:sp modelId="{09C70A38-C2BC-410C-B23B-20677318E2D5}">
      <dsp:nvSpPr>
        <dsp:cNvPr id="0" name=""/>
        <dsp:cNvSpPr/>
      </dsp:nvSpPr>
      <dsp:spPr>
        <a:xfrm>
          <a:off x="2033122" y="796"/>
          <a:ext cx="915735" cy="915735"/>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8816B6-1A0D-44B1-A276-A261324C5ADA}">
      <dsp:nvSpPr>
        <dsp:cNvPr id="0" name=""/>
        <dsp:cNvSpPr/>
      </dsp:nvSpPr>
      <dsp:spPr>
        <a:xfrm rot="10800000">
          <a:off x="2490990" y="1145466"/>
          <a:ext cx="8980703" cy="915735"/>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3814" tIns="95250" rIns="177800" bIns="95250" numCol="1" spcCol="1270" anchor="ctr" anchorCtr="0">
          <a:noAutofit/>
        </a:bodyPr>
        <a:lstStyle/>
        <a:p>
          <a:pPr marL="0" lvl="0" indent="0" algn="l" defTabSz="1111250">
            <a:lnSpc>
              <a:spcPct val="90000"/>
            </a:lnSpc>
            <a:spcBef>
              <a:spcPct val="0"/>
            </a:spcBef>
            <a:spcAft>
              <a:spcPct val="35000"/>
            </a:spcAft>
            <a:buNone/>
          </a:pPr>
          <a:r>
            <a:rPr lang="en-US" sz="2500" kern="1200" dirty="0"/>
            <a:t>RECORDS </a:t>
          </a:r>
          <a:r>
            <a:rPr lang="en-US" sz="2500" kern="1200" dirty="0">
              <a:solidFill>
                <a:srgbClr val="FFC000"/>
              </a:solidFill>
            </a:rPr>
            <a:t>TRANSACTIONS</a:t>
          </a:r>
          <a:r>
            <a:rPr lang="en-US" sz="2500" kern="1200" dirty="0"/>
            <a:t> AND TRACKS ASSETS</a:t>
          </a:r>
        </a:p>
      </dsp:txBody>
      <dsp:txXfrm rot="10800000">
        <a:off x="2719924" y="1145466"/>
        <a:ext cx="8751769" cy="915735"/>
      </dsp:txXfrm>
    </dsp:sp>
    <dsp:sp modelId="{98E62D66-9EFF-4B27-9A84-C98FB5E5D2EB}">
      <dsp:nvSpPr>
        <dsp:cNvPr id="0" name=""/>
        <dsp:cNvSpPr/>
      </dsp:nvSpPr>
      <dsp:spPr>
        <a:xfrm>
          <a:off x="2033122" y="1145466"/>
          <a:ext cx="915735" cy="915735"/>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7E7BC3A-E028-4EF4-A529-E0E01B4BDADE}">
      <dsp:nvSpPr>
        <dsp:cNvPr id="0" name=""/>
        <dsp:cNvSpPr/>
      </dsp:nvSpPr>
      <dsp:spPr>
        <a:xfrm rot="10800000">
          <a:off x="2490990" y="2290135"/>
          <a:ext cx="8980703" cy="915735"/>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3814" tIns="95250" rIns="177800" bIns="95250" numCol="1" spcCol="1270" anchor="ctr" anchorCtr="0">
          <a:noAutofit/>
        </a:bodyPr>
        <a:lstStyle/>
        <a:p>
          <a:pPr marL="0" lvl="0" indent="0" algn="l" defTabSz="1111250">
            <a:lnSpc>
              <a:spcPct val="90000"/>
            </a:lnSpc>
            <a:spcBef>
              <a:spcPct val="0"/>
            </a:spcBef>
            <a:spcAft>
              <a:spcPct val="35000"/>
            </a:spcAft>
            <a:buNone/>
          </a:pPr>
          <a:r>
            <a:rPr lang="en-US" sz="2500" kern="1200" dirty="0"/>
            <a:t>ASSETS CAN BE </a:t>
          </a:r>
          <a:r>
            <a:rPr lang="en-US" sz="2500" kern="1200" dirty="0">
              <a:solidFill>
                <a:srgbClr val="FFC000"/>
              </a:solidFill>
            </a:rPr>
            <a:t>TANGIBLE</a:t>
          </a:r>
          <a:r>
            <a:rPr lang="en-US" sz="2500" kern="1200" dirty="0"/>
            <a:t> (CASH, A HOUSE) OR </a:t>
          </a:r>
          <a:r>
            <a:rPr lang="en-US" sz="2500" kern="1200" dirty="0">
              <a:solidFill>
                <a:srgbClr val="FFC000"/>
              </a:solidFill>
            </a:rPr>
            <a:t>INTANGIBLE</a:t>
          </a:r>
          <a:r>
            <a:rPr lang="en-US" sz="2500" kern="1200" dirty="0"/>
            <a:t> (PATENTS, INTELLECTUAL PROPERTY)</a:t>
          </a:r>
        </a:p>
      </dsp:txBody>
      <dsp:txXfrm rot="10800000">
        <a:off x="2719924" y="2290135"/>
        <a:ext cx="8751769" cy="915735"/>
      </dsp:txXfrm>
    </dsp:sp>
    <dsp:sp modelId="{F3095983-60DC-43A1-B7D2-F70188DD4A67}">
      <dsp:nvSpPr>
        <dsp:cNvPr id="0" name=""/>
        <dsp:cNvSpPr/>
      </dsp:nvSpPr>
      <dsp:spPr>
        <a:xfrm>
          <a:off x="2033122" y="2290135"/>
          <a:ext cx="915735" cy="915735"/>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41D77E-095F-4445-9375-C37CA11161E4}">
      <dsp:nvSpPr>
        <dsp:cNvPr id="0" name=""/>
        <dsp:cNvSpPr/>
      </dsp:nvSpPr>
      <dsp:spPr>
        <a:xfrm rot="10800000">
          <a:off x="2490990" y="3434805"/>
          <a:ext cx="8980703" cy="915735"/>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3814" tIns="95250" rIns="177800" bIns="95250" numCol="1" spcCol="1270" anchor="ctr" anchorCtr="0">
          <a:noAutofit/>
        </a:bodyPr>
        <a:lstStyle/>
        <a:p>
          <a:pPr marL="0" lvl="0" indent="0" algn="l" defTabSz="1111250">
            <a:lnSpc>
              <a:spcPct val="90000"/>
            </a:lnSpc>
            <a:spcBef>
              <a:spcPct val="0"/>
            </a:spcBef>
            <a:spcAft>
              <a:spcPct val="35000"/>
            </a:spcAft>
            <a:buNone/>
          </a:pPr>
          <a:r>
            <a:rPr lang="en-US" sz="2500" kern="1200" dirty="0"/>
            <a:t>AN IMMUTABLE AND </a:t>
          </a:r>
          <a:r>
            <a:rPr lang="en-US" sz="2500" kern="1200" dirty="0">
              <a:solidFill>
                <a:srgbClr val="FFC000"/>
              </a:solidFill>
            </a:rPr>
            <a:t>IRREVERSIBLE</a:t>
          </a:r>
          <a:r>
            <a:rPr lang="en-US" sz="2500" kern="1200" dirty="0"/>
            <a:t> DISTRIBUTED LEDGER</a:t>
          </a:r>
        </a:p>
      </dsp:txBody>
      <dsp:txXfrm rot="10800000">
        <a:off x="2719924" y="3434805"/>
        <a:ext cx="8751769" cy="915735"/>
      </dsp:txXfrm>
    </dsp:sp>
    <dsp:sp modelId="{8CE15527-755C-467C-9BCB-95122905A46E}">
      <dsp:nvSpPr>
        <dsp:cNvPr id="0" name=""/>
        <dsp:cNvSpPr/>
      </dsp:nvSpPr>
      <dsp:spPr>
        <a:xfrm>
          <a:off x="2033122" y="3434805"/>
          <a:ext cx="915735" cy="915735"/>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41FD77-D628-4287-B9FF-40D6611B10A9}">
      <dsp:nvSpPr>
        <dsp:cNvPr id="0" name=""/>
        <dsp:cNvSpPr/>
      </dsp:nvSpPr>
      <dsp:spPr>
        <a:xfrm rot="10800000">
          <a:off x="2443185" y="2124"/>
          <a:ext cx="8980703" cy="724514"/>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491" tIns="95250" rIns="177800" bIns="95250" numCol="1" spcCol="1270" anchor="ctr" anchorCtr="0">
          <a:noAutofit/>
        </a:bodyPr>
        <a:lstStyle/>
        <a:p>
          <a:pPr marL="0" lvl="0" indent="0" algn="l" defTabSz="1111250">
            <a:lnSpc>
              <a:spcPct val="90000"/>
            </a:lnSpc>
            <a:spcBef>
              <a:spcPct val="0"/>
            </a:spcBef>
            <a:spcAft>
              <a:spcPct val="35000"/>
            </a:spcAft>
            <a:buFont typeface="+mj-lt"/>
            <a:buNone/>
          </a:pPr>
          <a:r>
            <a:rPr lang="en-US" sz="2500" kern="1200" dirty="0"/>
            <a:t>BLOCKCHAIN IS AN ONLINE </a:t>
          </a:r>
          <a:r>
            <a:rPr lang="en-US" sz="2500" kern="1200" dirty="0">
              <a:solidFill>
                <a:srgbClr val="FFC000"/>
              </a:solidFill>
            </a:rPr>
            <a:t>OPEN LEDGER</a:t>
          </a:r>
        </a:p>
      </dsp:txBody>
      <dsp:txXfrm rot="10800000">
        <a:off x="2624313" y="2124"/>
        <a:ext cx="8799575" cy="724514"/>
      </dsp:txXfrm>
    </dsp:sp>
    <dsp:sp modelId="{09C70A38-C2BC-410C-B23B-20677318E2D5}">
      <dsp:nvSpPr>
        <dsp:cNvPr id="0" name=""/>
        <dsp:cNvSpPr/>
      </dsp:nvSpPr>
      <dsp:spPr>
        <a:xfrm>
          <a:off x="2080928" y="2124"/>
          <a:ext cx="724514" cy="724514"/>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2812C75-48C8-4F7C-9D91-EC7C6F12FD49}">
      <dsp:nvSpPr>
        <dsp:cNvPr id="0" name=""/>
        <dsp:cNvSpPr/>
      </dsp:nvSpPr>
      <dsp:spPr>
        <a:xfrm rot="10800000">
          <a:off x="2443185" y="907768"/>
          <a:ext cx="8980703" cy="724514"/>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491" tIns="95250" rIns="177800" bIns="95250" numCol="1" spcCol="1270" anchor="ctr" anchorCtr="0">
          <a:noAutofit/>
        </a:bodyPr>
        <a:lstStyle/>
        <a:p>
          <a:pPr marL="0" lvl="0" indent="0" algn="l" defTabSz="1111250">
            <a:lnSpc>
              <a:spcPct val="90000"/>
            </a:lnSpc>
            <a:spcBef>
              <a:spcPct val="0"/>
            </a:spcBef>
            <a:spcAft>
              <a:spcPct val="35000"/>
            </a:spcAft>
            <a:buFont typeface="+mj-lt"/>
            <a:buNone/>
          </a:pPr>
          <a:r>
            <a:rPr lang="en-US" sz="2500" kern="1200" dirty="0"/>
            <a:t>CAN BE USED BY </a:t>
          </a:r>
          <a:r>
            <a:rPr lang="en-US" sz="2500" kern="1200" dirty="0">
              <a:solidFill>
                <a:srgbClr val="FFC000"/>
              </a:solidFill>
            </a:rPr>
            <a:t>MULTIPLE PARTIES</a:t>
          </a:r>
        </a:p>
      </dsp:txBody>
      <dsp:txXfrm rot="10800000">
        <a:off x="2624313" y="907768"/>
        <a:ext cx="8799575" cy="724514"/>
      </dsp:txXfrm>
    </dsp:sp>
    <dsp:sp modelId="{8C01CDD4-4AC1-4692-93C3-9793FD7D1B34}">
      <dsp:nvSpPr>
        <dsp:cNvPr id="0" name=""/>
        <dsp:cNvSpPr/>
      </dsp:nvSpPr>
      <dsp:spPr>
        <a:xfrm>
          <a:off x="2080928" y="907768"/>
          <a:ext cx="724514" cy="724514"/>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0E2E46-9C76-4F36-9C85-CBA6A391A38F}">
      <dsp:nvSpPr>
        <dsp:cNvPr id="0" name=""/>
        <dsp:cNvSpPr/>
      </dsp:nvSpPr>
      <dsp:spPr>
        <a:xfrm rot="10800000">
          <a:off x="2443185" y="1813411"/>
          <a:ext cx="8980703" cy="724514"/>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491" tIns="95250" rIns="177800" bIns="95250" numCol="1" spcCol="1270" anchor="ctr" anchorCtr="0">
          <a:noAutofit/>
        </a:bodyPr>
        <a:lstStyle/>
        <a:p>
          <a:pPr marL="0" lvl="0" indent="0" algn="l" defTabSz="1111250">
            <a:lnSpc>
              <a:spcPct val="90000"/>
            </a:lnSpc>
            <a:spcBef>
              <a:spcPct val="0"/>
            </a:spcBef>
            <a:spcAft>
              <a:spcPct val="35000"/>
            </a:spcAft>
            <a:buFont typeface="+mj-lt"/>
            <a:buNone/>
          </a:pPr>
          <a:r>
            <a:rPr lang="en-US" sz="2500" kern="1200" dirty="0"/>
            <a:t>THE LEDGER CONSISTS OF A GROWING LIST (</a:t>
          </a:r>
          <a:r>
            <a:rPr lang="en-US" sz="2500" kern="1200" dirty="0">
              <a:solidFill>
                <a:srgbClr val="FFC000"/>
              </a:solidFill>
            </a:rPr>
            <a:t>CHAIN</a:t>
          </a:r>
          <a:r>
            <a:rPr lang="en-US" sz="2500" kern="1200" dirty="0"/>
            <a:t>) OF RECORDS (</a:t>
          </a:r>
          <a:r>
            <a:rPr lang="en-US" sz="2500" kern="1200" dirty="0">
              <a:solidFill>
                <a:srgbClr val="FFC000"/>
              </a:solidFill>
            </a:rPr>
            <a:t>BLOCKS</a:t>
          </a:r>
          <a:r>
            <a:rPr lang="en-US" sz="2500" kern="1200" dirty="0"/>
            <a:t>) THAT ARE LINKED TOGETHER (</a:t>
          </a:r>
          <a:r>
            <a:rPr lang="en-US" sz="2500" kern="1200" dirty="0">
              <a:solidFill>
                <a:srgbClr val="FFC000"/>
              </a:solidFill>
            </a:rPr>
            <a:t>BLOCKCHAIN</a:t>
          </a:r>
          <a:r>
            <a:rPr lang="en-US" sz="2500" kern="1200" dirty="0"/>
            <a:t>)</a:t>
          </a:r>
        </a:p>
      </dsp:txBody>
      <dsp:txXfrm rot="10800000">
        <a:off x="2624313" y="1813411"/>
        <a:ext cx="8799575" cy="724514"/>
      </dsp:txXfrm>
    </dsp:sp>
    <dsp:sp modelId="{1F3EE80A-F9F4-4F25-B644-E8DF0889E038}">
      <dsp:nvSpPr>
        <dsp:cNvPr id="0" name=""/>
        <dsp:cNvSpPr/>
      </dsp:nvSpPr>
      <dsp:spPr>
        <a:xfrm>
          <a:off x="2080928" y="1813411"/>
          <a:ext cx="724514" cy="724514"/>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BCF8B2E-C80A-4894-BD25-38D389A9AD45}">
      <dsp:nvSpPr>
        <dsp:cNvPr id="0" name=""/>
        <dsp:cNvSpPr/>
      </dsp:nvSpPr>
      <dsp:spPr>
        <a:xfrm rot="10800000">
          <a:off x="2443185" y="2719055"/>
          <a:ext cx="8980703" cy="724514"/>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491" tIns="95250" rIns="177800" bIns="95250" numCol="1" spcCol="1270" anchor="ctr" anchorCtr="0">
          <a:noAutofit/>
        </a:bodyPr>
        <a:lstStyle/>
        <a:p>
          <a:pPr marL="0" lvl="0" indent="0" algn="l" defTabSz="1111250">
            <a:lnSpc>
              <a:spcPct val="90000"/>
            </a:lnSpc>
            <a:spcBef>
              <a:spcPct val="0"/>
            </a:spcBef>
            <a:spcAft>
              <a:spcPct val="35000"/>
            </a:spcAft>
            <a:buFont typeface="+mj-lt"/>
            <a:buNone/>
          </a:pPr>
          <a:r>
            <a:rPr lang="en-US" sz="2500" kern="1200" dirty="0"/>
            <a:t>EACH BLOCK HAS A </a:t>
          </a:r>
          <a:r>
            <a:rPr lang="en-US" sz="2500" kern="1200" dirty="0">
              <a:solidFill>
                <a:srgbClr val="FFC000"/>
              </a:solidFill>
            </a:rPr>
            <a:t>CRYPTOGRAPHIC HASH</a:t>
          </a:r>
          <a:r>
            <a:rPr lang="en-US" sz="2500" kern="1200" dirty="0"/>
            <a:t> (UNIQUE IDENTIFIER) AND THE HASH OF THE PREVIOUS BLOCK</a:t>
          </a:r>
        </a:p>
      </dsp:txBody>
      <dsp:txXfrm rot="10800000">
        <a:off x="2624313" y="2719055"/>
        <a:ext cx="8799575" cy="724514"/>
      </dsp:txXfrm>
    </dsp:sp>
    <dsp:sp modelId="{C0927131-B809-4848-90FB-4EF7BC1FFFEF}">
      <dsp:nvSpPr>
        <dsp:cNvPr id="0" name=""/>
        <dsp:cNvSpPr/>
      </dsp:nvSpPr>
      <dsp:spPr>
        <a:xfrm>
          <a:off x="2080928" y="2719055"/>
          <a:ext cx="724514" cy="724514"/>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A046D2-4ADF-4193-8D35-898DE89AF196}">
      <dsp:nvSpPr>
        <dsp:cNvPr id="0" name=""/>
        <dsp:cNvSpPr/>
      </dsp:nvSpPr>
      <dsp:spPr>
        <a:xfrm rot="10800000">
          <a:off x="2443185" y="3624698"/>
          <a:ext cx="8980703" cy="724514"/>
        </a:xfrm>
        <a:prstGeom prst="homePlate">
          <a:avLst/>
        </a:prstGeom>
        <a:solidFill>
          <a:srgbClr val="10202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9491" tIns="95250" rIns="177800" bIns="95250" numCol="1" spcCol="1270" anchor="ctr" anchorCtr="0">
          <a:noAutofit/>
        </a:bodyPr>
        <a:lstStyle/>
        <a:p>
          <a:pPr marL="0" lvl="0" indent="0" algn="l" defTabSz="1111250">
            <a:lnSpc>
              <a:spcPct val="90000"/>
            </a:lnSpc>
            <a:spcBef>
              <a:spcPct val="0"/>
            </a:spcBef>
            <a:spcAft>
              <a:spcPct val="35000"/>
            </a:spcAft>
            <a:buFont typeface="+mj-lt"/>
            <a:buNone/>
          </a:pPr>
          <a:r>
            <a:rPr lang="en-US" sz="2500" kern="1200" dirty="0"/>
            <a:t>EACH BLOCK HAS A </a:t>
          </a:r>
          <a:r>
            <a:rPr lang="en-US" sz="2500" kern="1200" dirty="0">
              <a:solidFill>
                <a:srgbClr val="FFC000"/>
              </a:solidFill>
            </a:rPr>
            <a:t>PERMANENT TIME STAMP</a:t>
          </a:r>
        </a:p>
      </dsp:txBody>
      <dsp:txXfrm rot="10800000">
        <a:off x="2624313" y="3624698"/>
        <a:ext cx="8799575" cy="724514"/>
      </dsp:txXfrm>
    </dsp:sp>
    <dsp:sp modelId="{7600BDA6-6525-474F-B88E-57BF3C9D9388}">
      <dsp:nvSpPr>
        <dsp:cNvPr id="0" name=""/>
        <dsp:cNvSpPr/>
      </dsp:nvSpPr>
      <dsp:spPr>
        <a:xfrm>
          <a:off x="2080928" y="3624698"/>
          <a:ext cx="724514" cy="724514"/>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E74EAB9-98CA-4FFA-A7B6-BC7A45DE8E57}"/>
              </a:ext>
            </a:extLst>
          </p:cNvPr>
          <p:cNvSpPr>
            <a:spLocks noGrp="1"/>
          </p:cNvSpPr>
          <p:nvPr>
            <p:ph type="sldNum" sz="quarter" idx="3"/>
          </p:nvPr>
        </p:nvSpPr>
        <p:spPr>
          <a:xfrm>
            <a:off x="0" y="8685213"/>
            <a:ext cx="6856413" cy="458787"/>
          </a:xfrm>
          <a:prstGeom prst="rect">
            <a:avLst/>
          </a:prstGeom>
        </p:spPr>
        <p:txBody>
          <a:bodyPr vert="horz" lIns="91440" tIns="45720" rIns="91440" bIns="45720" rtlCol="0" anchor="ctr"/>
          <a:lstStyle>
            <a:lvl1pPr algn="r">
              <a:defRPr sz="1200"/>
            </a:lvl1pPr>
          </a:lstStyle>
          <a:p>
            <a:pPr algn="ctr"/>
            <a:r>
              <a:rPr lang="en-US" sz="1100" dirty="0">
                <a:latin typeface="+mj-lt"/>
              </a:rPr>
              <a:t>Copyright © 2023 Verracy, LLC | All Rights Reserved | Page </a:t>
            </a:r>
            <a:fld id="{9D67E3BC-3403-4C28-B3F1-3B46DD6A6081}" type="slidenum">
              <a:rPr lang="en-US" sz="1100" smtClean="0">
                <a:latin typeface="+mj-lt"/>
              </a:rPr>
              <a:pPr algn="ctr"/>
              <a:t>‹#›</a:t>
            </a:fld>
            <a:endParaRPr lang="en-US" sz="1100" dirty="0">
              <a:latin typeface="+mj-lt"/>
            </a:endParaRPr>
          </a:p>
        </p:txBody>
      </p:sp>
      <p:pic>
        <p:nvPicPr>
          <p:cNvPr id="9" name="Picture 8">
            <a:extLst>
              <a:ext uri="{FF2B5EF4-FFF2-40B4-BE49-F238E27FC236}">
                <a16:creationId xmlns:a16="http://schemas.microsoft.com/office/drawing/2014/main" id="{1A4C32FD-8D39-4DA0-8976-C25488E4A5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4018" y="0"/>
            <a:ext cx="1153982" cy="457200"/>
          </a:xfrm>
          <a:prstGeom prst="rect">
            <a:avLst/>
          </a:prstGeom>
        </p:spPr>
      </p:pic>
    </p:spTree>
    <p:extLst>
      <p:ext uri="{BB962C8B-B14F-4D97-AF65-F5344CB8AC3E}">
        <p14:creationId xmlns:p14="http://schemas.microsoft.com/office/powerpoint/2010/main" val="24813480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ABA48D-D9E2-41ED-B5AF-EB28BAF55FAD}" type="datetimeFigureOut">
              <a:rPr lang="en-US" smtClean="0"/>
              <a:t>9/20/2023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3AEE0-6B0D-4EF6-8DE8-619443D1084E}" type="slidenum">
              <a:rPr lang="en-US" smtClean="0"/>
              <a:t>‹#›</a:t>
            </a:fld>
            <a:endParaRPr lang="en-US"/>
          </a:p>
        </p:txBody>
      </p:sp>
    </p:spTree>
    <p:extLst>
      <p:ext uri="{BB962C8B-B14F-4D97-AF65-F5344CB8AC3E}">
        <p14:creationId xmlns:p14="http://schemas.microsoft.com/office/powerpoint/2010/main" val="2517075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Marriott Case – the system provided both the opportunity and natural concealment</a:t>
            </a:r>
          </a:p>
          <a:p>
            <a:r>
              <a:rPr lang="en-US" dirty="0"/>
              <a:t>Forensic Team – lacked the technological know how to do the work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E3AEE0-6B0D-4EF6-8DE8-619443D108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9419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3AEE0-6B0D-4EF6-8DE8-619443D1084E}" type="slidenum">
              <a:rPr lang="en-US" smtClean="0"/>
              <a:t>48</a:t>
            </a:fld>
            <a:endParaRPr lang="en-US"/>
          </a:p>
        </p:txBody>
      </p:sp>
    </p:spTree>
    <p:extLst>
      <p:ext uri="{BB962C8B-B14F-4D97-AF65-F5344CB8AC3E}">
        <p14:creationId xmlns:p14="http://schemas.microsoft.com/office/powerpoint/2010/main" val="3161332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Reliability and Accuracy: The first and foremost concern is the trustworthiness of AI output. Accountants must be able to rely on the accuracy and completeness of AI data. Misplaced trust in AI could lead to significant errors.</a:t>
            </a:r>
          </a:p>
          <a:p>
            <a:pPr marL="171450" indent="-171450">
              <a:buFont typeface="Arial" panose="020B0604020202020204" pitchFamily="34" charset="0"/>
              <a:buChar char="•"/>
            </a:pPr>
            <a:r>
              <a:rPr lang="en-US" dirty="0"/>
              <a:t>Transparency: AI systems, especially deep learning models, are often seen as "black boxes." Their decision-making processes can be opaque, which contrasts with the need for transparency in accounting processes and decision-making.</a:t>
            </a:r>
          </a:p>
          <a:p>
            <a:pPr marL="171450" indent="-171450">
              <a:buFont typeface="Arial" panose="020B0604020202020204" pitchFamily="34" charset="0"/>
              <a:buChar char="•"/>
            </a:pPr>
            <a:r>
              <a:rPr lang="en-US" dirty="0"/>
              <a:t>Professional Competence and Due Care: Accountants have a duty to maintain competence in their work. Blind reliance on AI without understanding its functionality and limitations can be considered a breach of this duty.</a:t>
            </a:r>
          </a:p>
          <a:p>
            <a:pPr marL="171450" indent="-171450">
              <a:buFont typeface="Arial" panose="020B0604020202020204" pitchFamily="34" charset="0"/>
              <a:buChar char="•"/>
            </a:pPr>
            <a:r>
              <a:rPr lang="en-US" dirty="0"/>
              <a:t>Data Privacy: AI often requires vast amounts of data for training and operation. Handling sensitive financial data in this context can raise privacy concerns, and accountants must ensure that AI tools comply with data protection regulations.</a:t>
            </a:r>
          </a:p>
          <a:p>
            <a:pPr marL="171450" indent="-171450">
              <a:buFont typeface="Arial" panose="020B0604020202020204" pitchFamily="34" charset="0"/>
              <a:buChar char="•"/>
            </a:pPr>
            <a:r>
              <a:rPr lang="en-US" dirty="0"/>
              <a:t>Job Displacement: As AI automates more routine tasks, there are concerns about job losses in the accounting profession. This not only poses ethical questions about the broader implications of AI for society but also challenges the profession's value proposition.</a:t>
            </a:r>
          </a:p>
          <a:p>
            <a:pPr marL="171450" indent="-171450">
              <a:buFont typeface="Arial" panose="020B0604020202020204" pitchFamily="34" charset="0"/>
              <a:buChar char="•"/>
            </a:pPr>
            <a:r>
              <a:rPr lang="en-US" dirty="0"/>
              <a:t>Bias and Fairness: AI models can inadvertently introduce or perpetuate bias if they're trained on biased data. In accounting, this could lead to discriminatory or unfair financial analyses, which can have real-world impacts on individuals and businesses.</a:t>
            </a:r>
          </a:p>
          <a:p>
            <a:pPr marL="171450" indent="-171450">
              <a:buFont typeface="Arial" panose="020B0604020202020204" pitchFamily="34" charset="0"/>
              <a:buChar char="•"/>
            </a:pPr>
            <a:r>
              <a:rPr lang="en-US" dirty="0"/>
              <a:t>Accountability: If an AI tool makes an error, who is responsible? The software developer? The accountant who used it? The firm? Navigating these issues is crucial, especially in a field where accountability is paramount.</a:t>
            </a:r>
          </a:p>
          <a:p>
            <a:pPr marL="171450" indent="-171450">
              <a:buFont typeface="Arial" panose="020B0604020202020204" pitchFamily="34" charset="0"/>
              <a:buChar char="•"/>
            </a:pPr>
            <a:r>
              <a:rPr lang="en-US" dirty="0"/>
              <a:t>Continuous Learning and Adaptation: AI tools can evolve and learn over time. Ensuring that these changes do not introduce errors or stray from accepted accounting principles is vital.</a:t>
            </a:r>
          </a:p>
          <a:p>
            <a:pPr marL="171450" indent="-171450">
              <a:buFont typeface="Arial" panose="020B0604020202020204" pitchFamily="34" charset="0"/>
              <a:buChar char="•"/>
            </a:pPr>
            <a:r>
              <a:rPr lang="en-US" dirty="0"/>
              <a:t>Dependence on Technology: Over-reliance on AI might lead to decreased human oversight, which can be risky, especially in situations that require nuanced judgment.</a:t>
            </a:r>
          </a:p>
          <a:p>
            <a:pPr marL="171450" indent="-171450">
              <a:buFont typeface="Arial" panose="020B0604020202020204" pitchFamily="34" charset="0"/>
              <a:buChar char="•"/>
            </a:pPr>
            <a:r>
              <a:rPr lang="en-US" dirty="0"/>
              <a:t>Intellectual Property and Proprietary Algorithms: Using AI tools could mean relying on proprietary algorithms that the accountant or firm doesn't own. This raises concerns about the long-term availability of such tools, potential price hikes, or changes in terms of service.</a:t>
            </a:r>
          </a:p>
          <a:p>
            <a:pPr marL="171450" indent="-171450">
              <a:buFont typeface="Arial" panose="020B0604020202020204" pitchFamily="34" charset="0"/>
              <a:buChar char="•"/>
            </a:pPr>
            <a:r>
              <a:rPr lang="en-US" dirty="0"/>
              <a:t>Economic and Social Implications: The broader societal impacts of AI, such as increased income inequality or the centralization of power in tech companies, are also ethical concerns for the profession as a whole.</a:t>
            </a:r>
          </a:p>
          <a:p>
            <a:pPr marL="171450" indent="-171450">
              <a:buFont typeface="Arial" panose="020B0604020202020204" pitchFamily="34" charset="0"/>
              <a:buChar char="•"/>
            </a:pPr>
            <a:r>
              <a:rPr lang="en-US" dirty="0"/>
              <a:t>Accountants, like professionals in many other sectors, will need to grapple with these concerns as they integrate AI into their workflows. Training, professional standards, and regulatory oversight will play crucial roles in ensuring that AI is used ethically in the accounting profession.</a:t>
            </a:r>
          </a:p>
          <a:p>
            <a:endParaRPr lang="en-US" dirty="0"/>
          </a:p>
        </p:txBody>
      </p:sp>
      <p:sp>
        <p:nvSpPr>
          <p:cNvPr id="4" name="Slide Number Placeholder 3"/>
          <p:cNvSpPr>
            <a:spLocks noGrp="1"/>
          </p:cNvSpPr>
          <p:nvPr>
            <p:ph type="sldNum" sz="quarter" idx="5"/>
          </p:nvPr>
        </p:nvSpPr>
        <p:spPr/>
        <p:txBody>
          <a:bodyPr/>
          <a:lstStyle/>
          <a:p>
            <a:fld id="{F1E3AEE0-6B0D-4EF6-8DE8-619443D1084E}" type="slidenum">
              <a:rPr lang="en-US" smtClean="0"/>
              <a:t>50</a:t>
            </a:fld>
            <a:endParaRPr lang="en-US"/>
          </a:p>
        </p:txBody>
      </p:sp>
    </p:spTree>
    <p:extLst>
      <p:ext uri="{BB962C8B-B14F-4D97-AF65-F5344CB8AC3E}">
        <p14:creationId xmlns:p14="http://schemas.microsoft.com/office/powerpoint/2010/main" val="3508121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Education and Training: Continuously updating knowledge about AI technologies and their implications is vital. Understanding the workings, benefits, and limitations of AI tools can help accountants make informed decisions.</a:t>
            </a:r>
          </a:p>
          <a:p>
            <a:pPr marL="171450" indent="-171450">
              <a:buFont typeface="Arial" panose="020B0604020202020204" pitchFamily="34" charset="0"/>
              <a:buChar char="•"/>
            </a:pPr>
            <a:r>
              <a:rPr lang="en-US" dirty="0"/>
              <a:t>Due Diligence: Before integrating an AI solution, thorough research should be conducted to ensure its accuracy, reliability, and suitability for the intended purpose.</a:t>
            </a:r>
          </a:p>
          <a:p>
            <a:pPr marL="171450" indent="-171450">
              <a:buFont typeface="Arial" panose="020B0604020202020204" pitchFamily="34" charset="0"/>
              <a:buChar char="•"/>
            </a:pPr>
            <a:r>
              <a:rPr lang="en-US" dirty="0"/>
              <a:t>Transparency: It's essential to communicate the use of AI to stakeholders, clients, and others who might be affected by its outcomes. This fosters trust and helps set appropriate expectations.</a:t>
            </a:r>
          </a:p>
          <a:p>
            <a:pPr marL="171450" indent="-171450">
              <a:buFont typeface="Arial" panose="020B0604020202020204" pitchFamily="34" charset="0"/>
              <a:buChar char="•"/>
            </a:pPr>
            <a:r>
              <a:rPr lang="en-US" dirty="0"/>
              <a:t>Audit Trails: Maintain comprehensive records of AI's input and output, which can serve as evidence of due diligence and decision-making processes. This also allows for easier error identification and correction.</a:t>
            </a:r>
          </a:p>
          <a:p>
            <a:pPr marL="171450" indent="-171450">
              <a:buFont typeface="Arial" panose="020B0604020202020204" pitchFamily="34" charset="0"/>
              <a:buChar char="•"/>
            </a:pPr>
            <a:r>
              <a:rPr lang="en-US" dirty="0"/>
              <a:t>Bias Checks: Regularly test and validate AI models for biases. Engage in routine audits of the AI's decisions to ensure they aren't perpetuating or introducing biases.</a:t>
            </a:r>
          </a:p>
          <a:p>
            <a:pPr marL="171450" indent="-171450">
              <a:buFont typeface="Arial" panose="020B0604020202020204" pitchFamily="34" charset="0"/>
              <a:buChar char="•"/>
            </a:pPr>
            <a:r>
              <a:rPr lang="en-US" dirty="0"/>
              <a:t>Data Privacy: Implement robust data protection measures. Ensure that AI systems are compliant with data privacy laws and best practices, like the General Data Protection Regulation (GDPR).</a:t>
            </a:r>
          </a:p>
          <a:p>
            <a:pPr marL="171450" indent="-171450">
              <a:buFont typeface="Arial" panose="020B0604020202020204" pitchFamily="34" charset="0"/>
              <a:buChar char="•"/>
            </a:pPr>
            <a:r>
              <a:rPr lang="en-US" dirty="0"/>
              <a:t>Human Oversight: Always maintain a level of human oversight when using AI. Automate routine tasks, but ensure critical decisions involving significant judgment have human intervention.</a:t>
            </a:r>
          </a:p>
          <a:p>
            <a:pPr marL="171450" indent="-171450">
              <a:buFont typeface="Arial" panose="020B0604020202020204" pitchFamily="34" charset="0"/>
              <a:buChar char="•"/>
            </a:pPr>
            <a:r>
              <a:rPr lang="en-US" dirty="0"/>
              <a:t>Stakeholder Collaboration: Collaborate with technology providers, clients, and other stakeholders to understand and address ethical concerns. This collective approach can lead to better solutions and shared responsibility.</a:t>
            </a:r>
          </a:p>
          <a:p>
            <a:pPr marL="171450" indent="-171450">
              <a:buFont typeface="Arial" panose="020B0604020202020204" pitchFamily="34" charset="0"/>
              <a:buChar char="•"/>
            </a:pPr>
            <a:r>
              <a:rPr lang="en-US" sz="1200" dirty="0"/>
              <a:t>Clear Accountability Protocols: Establish clear protocols outlining who is responsible if an AI tool makes an error or if there's a malfunction. This might involve a combination of the accountant, the firm, and the AI software provider.</a:t>
            </a:r>
          </a:p>
          <a:p>
            <a:pPr marL="171450" indent="-171450">
              <a:buFont typeface="Arial" panose="020B0604020202020204" pitchFamily="34" charset="0"/>
              <a:buChar char="•"/>
            </a:pPr>
            <a:r>
              <a:rPr lang="en-US" sz="1200" dirty="0"/>
              <a:t>Code of Ethics: Integrate AI-related considerations into the professional code of ethics. Organizations like the International Federation of Accountants (IFAC) might lead the way in updating ethical standards to incorporate AI considerations.</a:t>
            </a:r>
          </a:p>
          <a:p>
            <a:pPr marL="171450" indent="-171450">
              <a:buFont typeface="Arial" panose="020B0604020202020204" pitchFamily="34" charset="0"/>
              <a:buChar char="•"/>
            </a:pPr>
            <a:r>
              <a:rPr lang="en-US" sz="1200" dirty="0"/>
              <a:t>Engage with Regulatory Bodies: Work with accounting bodies and regulatory authorities to establish guidelines, best practices, and standards for AI use in the accounting sector.</a:t>
            </a:r>
          </a:p>
          <a:p>
            <a:pPr marL="171450" indent="-171450">
              <a:buFont typeface="Arial" panose="020B0604020202020204" pitchFamily="34" charset="0"/>
              <a:buChar char="•"/>
            </a:pPr>
            <a:r>
              <a:rPr lang="en-US" sz="1200" dirty="0"/>
              <a:t>Continuous Monitoring: AI tools, especially those that learn over time, should be continuously monitored to ensure they remain accurate, reliable, and aligned with accounting standards and ethical guidelines.</a:t>
            </a:r>
          </a:p>
          <a:p>
            <a:pPr marL="171450" indent="-171450">
              <a:buFont typeface="Arial" panose="020B0604020202020204" pitchFamily="34" charset="0"/>
              <a:buChar char="•"/>
            </a:pPr>
            <a:r>
              <a:rPr lang="en-US" sz="1200" dirty="0"/>
              <a:t>Diversity in Development: Engage diverse teams in developing, training, and implementing AI systems. Diverse perspectives can help in identifying and rectifying potential biases and ensuring the system is holistic in its approach.</a:t>
            </a:r>
          </a:p>
          <a:p>
            <a:pPr marL="171450" indent="-171450">
              <a:buFont typeface="Arial" panose="020B0604020202020204" pitchFamily="34" charset="0"/>
              <a:buChar char="•"/>
            </a:pPr>
            <a:r>
              <a:rPr lang="en-US" sz="1200" dirty="0"/>
              <a:t>Feedback Mechanisms: Establish channels for feedback from users, stakeholders, and even the broader public. These insights can help in refining the AI's functionalities and addressing concerns.</a:t>
            </a:r>
          </a:p>
          <a:p>
            <a:pPr marL="171450" indent="-171450">
              <a:buFont typeface="Arial" panose="020B0604020202020204" pitchFamily="34" charset="0"/>
              <a:buChar char="•"/>
            </a:pPr>
            <a:r>
              <a:rPr lang="en-US" sz="1200" dirty="0"/>
              <a:t>By approaching AI with a blend of enthusiasm and caution, accountants can strike a balance that maximizes the technology's benefits while upholding the ethical standards of their profession.</a:t>
            </a:r>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F1E3AEE0-6B0D-4EF6-8DE8-619443D1084E}" type="slidenum">
              <a:rPr lang="en-US" smtClean="0"/>
              <a:t>51</a:t>
            </a:fld>
            <a:endParaRPr lang="en-US"/>
          </a:p>
        </p:txBody>
      </p:sp>
    </p:spTree>
    <p:extLst>
      <p:ext uri="{BB962C8B-B14F-4D97-AF65-F5344CB8AC3E}">
        <p14:creationId xmlns:p14="http://schemas.microsoft.com/office/powerpoint/2010/main" val="279093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C000"/>
                </a:solidFill>
              </a:rPr>
              <a:t>Economists</a:t>
            </a:r>
            <a:r>
              <a:rPr lang="en-US" sz="1200" dirty="0">
                <a:solidFill>
                  <a:schemeClr val="bg1"/>
                </a:solidFill>
              </a:rPr>
              <a:t>, realty groups, home construction companies, and sawmills all used their </a:t>
            </a:r>
            <a:r>
              <a:rPr lang="en-US" sz="1200" dirty="0">
                <a:solidFill>
                  <a:srgbClr val="FFC000"/>
                </a:solidFill>
              </a:rPr>
              <a:t>industry</a:t>
            </a:r>
            <a:r>
              <a:rPr lang="en-US" sz="1200" dirty="0">
                <a:solidFill>
                  <a:schemeClr val="bg1"/>
                </a:solidFill>
              </a:rPr>
              <a:t> </a:t>
            </a:r>
            <a:r>
              <a:rPr lang="en-US" sz="1200" dirty="0">
                <a:solidFill>
                  <a:srgbClr val="FFC000"/>
                </a:solidFill>
              </a:rPr>
              <a:t>knowledge</a:t>
            </a:r>
            <a:r>
              <a:rPr lang="en-US" sz="1200" dirty="0">
                <a:solidFill>
                  <a:schemeClr val="bg1"/>
                </a:solidFill>
              </a:rPr>
              <a:t> and experience to </a:t>
            </a:r>
            <a:r>
              <a:rPr lang="en-US" sz="1200" dirty="0">
                <a:solidFill>
                  <a:srgbClr val="FFC000"/>
                </a:solidFill>
              </a:rPr>
              <a:t>estimate</a:t>
            </a:r>
            <a:r>
              <a:rPr lang="en-US" sz="1200" dirty="0">
                <a:solidFill>
                  <a:schemeClr val="bg1"/>
                </a:solidFill>
              </a:rPr>
              <a:t> what would happen due to COVID, and they got it </a:t>
            </a:r>
            <a:r>
              <a:rPr lang="en-US" sz="1200" dirty="0">
                <a:solidFill>
                  <a:srgbClr val="FFC000"/>
                </a:solidFill>
              </a:rPr>
              <a:t>wrong.</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E3AEE0-6B0D-4EF6-8DE8-619443D108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995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Organizations may have used this period to intentionally manipulate the financials.  Or honest accountants just got it wrong.</a:t>
            </a:r>
          </a:p>
          <a:p>
            <a:r>
              <a:rPr lang="en-US" dirty="0"/>
              <a:t>2 – Now they have to decide how to handle it.  Which could mean restatements.  Which gets executives fired.</a:t>
            </a:r>
          </a:p>
        </p:txBody>
      </p:sp>
      <p:sp>
        <p:nvSpPr>
          <p:cNvPr id="4" name="Slide Number Placeholder 3"/>
          <p:cNvSpPr>
            <a:spLocks noGrp="1"/>
          </p:cNvSpPr>
          <p:nvPr>
            <p:ph type="sldNum" sz="quarter" idx="5"/>
          </p:nvPr>
        </p:nvSpPr>
        <p:spPr/>
        <p:txBody>
          <a:bodyPr/>
          <a:lstStyle/>
          <a:p>
            <a:fld id="{F1E3AEE0-6B0D-4EF6-8DE8-619443D1084E}" type="slidenum">
              <a:rPr lang="en-US" smtClean="0"/>
              <a:t>62</a:t>
            </a:fld>
            <a:endParaRPr lang="en-US"/>
          </a:p>
        </p:txBody>
      </p:sp>
    </p:spTree>
    <p:extLst>
      <p:ext uri="{BB962C8B-B14F-4D97-AF65-F5344CB8AC3E}">
        <p14:creationId xmlns:p14="http://schemas.microsoft.com/office/powerpoint/2010/main" val="2266602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unprecedented growth and profitability some organizations have had in the past couple years may not be real.  </a:t>
            </a:r>
          </a:p>
          <a:p>
            <a:endParaRPr lang="en-US" dirty="0"/>
          </a:p>
        </p:txBody>
      </p:sp>
      <p:sp>
        <p:nvSpPr>
          <p:cNvPr id="4" name="Slide Number Placeholder 3"/>
          <p:cNvSpPr>
            <a:spLocks noGrp="1"/>
          </p:cNvSpPr>
          <p:nvPr>
            <p:ph type="sldNum" sz="quarter" idx="5"/>
          </p:nvPr>
        </p:nvSpPr>
        <p:spPr/>
        <p:txBody>
          <a:bodyPr/>
          <a:lstStyle/>
          <a:p>
            <a:fld id="{F1E3AEE0-6B0D-4EF6-8DE8-619443D1084E}" type="slidenum">
              <a:rPr lang="en-US" smtClean="0"/>
              <a:t>64</a:t>
            </a:fld>
            <a:endParaRPr lang="en-US"/>
          </a:p>
        </p:txBody>
      </p:sp>
    </p:spTree>
    <p:extLst>
      <p:ext uri="{BB962C8B-B14F-4D97-AF65-F5344CB8AC3E}">
        <p14:creationId xmlns:p14="http://schemas.microsoft.com/office/powerpoint/2010/main" val="1598999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Marriott Case</a:t>
            </a:r>
          </a:p>
        </p:txBody>
      </p:sp>
      <p:sp>
        <p:nvSpPr>
          <p:cNvPr id="4" name="Slide Number Placeholder 3"/>
          <p:cNvSpPr>
            <a:spLocks noGrp="1"/>
          </p:cNvSpPr>
          <p:nvPr>
            <p:ph type="sldNum" sz="quarter" idx="5"/>
          </p:nvPr>
        </p:nvSpPr>
        <p:spPr/>
        <p:txBody>
          <a:bodyPr/>
          <a:lstStyle/>
          <a:p>
            <a:fld id="{F1E3AEE0-6B0D-4EF6-8DE8-619443D1084E}" type="slidenum">
              <a:rPr lang="en-US" smtClean="0"/>
              <a:t>67</a:t>
            </a:fld>
            <a:endParaRPr lang="en-US"/>
          </a:p>
        </p:txBody>
      </p:sp>
    </p:spTree>
    <p:extLst>
      <p:ext uri="{BB962C8B-B14F-4D97-AF65-F5344CB8AC3E}">
        <p14:creationId xmlns:p14="http://schemas.microsoft.com/office/powerpoint/2010/main" val="1399897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t>
            </a:r>
            <a:r>
              <a:rPr lang="en-US" sz="1800"/>
              <a:t>MULTIPLE PROFILES </a:t>
            </a:r>
            <a:r>
              <a:rPr lang="en-US"/>
              <a:t>⛔</a:t>
            </a:r>
          </a:p>
          <a:p>
            <a:r>
              <a:rPr lang="en-US"/>
              <a:t>Use </a:t>
            </a:r>
            <a:r>
              <a:rPr lang="en-US" u="sng"/>
              <a:t>Selection Pane</a:t>
            </a:r>
            <a:r>
              <a:rPr lang="en-US"/>
              <a:t> to see other profiles</a:t>
            </a:r>
          </a:p>
        </p:txBody>
      </p:sp>
      <p:sp>
        <p:nvSpPr>
          <p:cNvPr id="4" name="Slide Number Placeholder 3"/>
          <p:cNvSpPr>
            <a:spLocks noGrp="1"/>
          </p:cNvSpPr>
          <p:nvPr>
            <p:ph type="sldNum" sz="quarter" idx="5"/>
          </p:nvPr>
        </p:nvSpPr>
        <p:spPr/>
        <p:txBody>
          <a:bodyPr/>
          <a:lstStyle/>
          <a:p>
            <a:fld id="{F1E3AEE0-6B0D-4EF6-8DE8-619443D1084E}" type="slidenum">
              <a:rPr lang="en-US" smtClean="0"/>
              <a:t>71</a:t>
            </a:fld>
            <a:endParaRPr lang="en-US"/>
          </a:p>
        </p:txBody>
      </p:sp>
    </p:spTree>
    <p:extLst>
      <p:ext uri="{BB962C8B-B14F-4D97-AF65-F5344CB8AC3E}">
        <p14:creationId xmlns:p14="http://schemas.microsoft.com/office/powerpoint/2010/main" val="1368443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Big Four hours</a:t>
            </a:r>
          </a:p>
        </p:txBody>
      </p:sp>
      <p:sp>
        <p:nvSpPr>
          <p:cNvPr id="4" name="Slide Number Placeholder 3"/>
          <p:cNvSpPr>
            <a:spLocks noGrp="1"/>
          </p:cNvSpPr>
          <p:nvPr>
            <p:ph type="sldNum" sz="quarter" idx="5"/>
          </p:nvPr>
        </p:nvSpPr>
        <p:spPr/>
        <p:txBody>
          <a:bodyPr/>
          <a:lstStyle/>
          <a:p>
            <a:fld id="{F1E3AEE0-6B0D-4EF6-8DE8-619443D1084E}" type="slidenum">
              <a:rPr lang="en-US" smtClean="0"/>
              <a:t>5</a:t>
            </a:fld>
            <a:endParaRPr lang="en-US"/>
          </a:p>
        </p:txBody>
      </p:sp>
    </p:spTree>
    <p:extLst>
      <p:ext uri="{BB962C8B-B14F-4D97-AF65-F5344CB8AC3E}">
        <p14:creationId xmlns:p14="http://schemas.microsoft.com/office/powerpoint/2010/main" val="1409387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KPMG</a:t>
            </a:r>
          </a:p>
        </p:txBody>
      </p:sp>
      <p:sp>
        <p:nvSpPr>
          <p:cNvPr id="4" name="Slide Number Placeholder 3"/>
          <p:cNvSpPr>
            <a:spLocks noGrp="1"/>
          </p:cNvSpPr>
          <p:nvPr>
            <p:ph type="sldNum" sz="quarter" idx="5"/>
          </p:nvPr>
        </p:nvSpPr>
        <p:spPr/>
        <p:txBody>
          <a:bodyPr/>
          <a:lstStyle/>
          <a:p>
            <a:fld id="{F1E3AEE0-6B0D-4EF6-8DE8-619443D1084E}" type="slidenum">
              <a:rPr lang="en-US" smtClean="0"/>
              <a:t>13</a:t>
            </a:fld>
            <a:endParaRPr lang="en-US"/>
          </a:p>
        </p:txBody>
      </p:sp>
    </p:spTree>
    <p:extLst>
      <p:ext uri="{BB962C8B-B14F-4D97-AF65-F5344CB8AC3E}">
        <p14:creationId xmlns:p14="http://schemas.microsoft.com/office/powerpoint/2010/main" val="3903078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KPMG</a:t>
            </a:r>
          </a:p>
        </p:txBody>
      </p:sp>
      <p:sp>
        <p:nvSpPr>
          <p:cNvPr id="4" name="Slide Number Placeholder 3"/>
          <p:cNvSpPr>
            <a:spLocks noGrp="1"/>
          </p:cNvSpPr>
          <p:nvPr>
            <p:ph type="sldNum" sz="quarter" idx="5"/>
          </p:nvPr>
        </p:nvSpPr>
        <p:spPr/>
        <p:txBody>
          <a:bodyPr/>
          <a:lstStyle/>
          <a:p>
            <a:fld id="{F1E3AEE0-6B0D-4EF6-8DE8-619443D1084E}" type="slidenum">
              <a:rPr lang="en-US" smtClean="0"/>
              <a:t>14</a:t>
            </a:fld>
            <a:endParaRPr lang="en-US"/>
          </a:p>
        </p:txBody>
      </p:sp>
    </p:spTree>
    <p:extLst>
      <p:ext uri="{BB962C8B-B14F-4D97-AF65-F5344CB8AC3E}">
        <p14:creationId xmlns:p14="http://schemas.microsoft.com/office/powerpoint/2010/main" val="3844943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PWC</a:t>
            </a:r>
          </a:p>
        </p:txBody>
      </p:sp>
      <p:sp>
        <p:nvSpPr>
          <p:cNvPr id="4" name="Slide Number Placeholder 3"/>
          <p:cNvSpPr>
            <a:spLocks noGrp="1"/>
          </p:cNvSpPr>
          <p:nvPr>
            <p:ph type="sldNum" sz="quarter" idx="5"/>
          </p:nvPr>
        </p:nvSpPr>
        <p:spPr/>
        <p:txBody>
          <a:bodyPr/>
          <a:lstStyle/>
          <a:p>
            <a:fld id="{F1E3AEE0-6B0D-4EF6-8DE8-619443D1084E}" type="slidenum">
              <a:rPr lang="en-US" smtClean="0"/>
              <a:t>15</a:t>
            </a:fld>
            <a:endParaRPr lang="en-US"/>
          </a:p>
        </p:txBody>
      </p:sp>
    </p:spTree>
    <p:extLst>
      <p:ext uri="{BB962C8B-B14F-4D97-AF65-F5344CB8AC3E}">
        <p14:creationId xmlns:p14="http://schemas.microsoft.com/office/powerpoint/2010/main" val="254380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3AEE0-6B0D-4EF6-8DE8-619443D1084E}" type="slidenum">
              <a:rPr lang="en-US" smtClean="0"/>
              <a:t>26</a:t>
            </a:fld>
            <a:endParaRPr lang="en-US"/>
          </a:p>
        </p:txBody>
      </p:sp>
    </p:spTree>
    <p:extLst>
      <p:ext uri="{BB962C8B-B14F-4D97-AF65-F5344CB8AC3E}">
        <p14:creationId xmlns:p14="http://schemas.microsoft.com/office/powerpoint/2010/main" val="1851118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***denotes the founder is anonymous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E3AEE0-6B0D-4EF6-8DE8-619443D108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3959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Unintended consequences and unforeseen threats (created for specific uses and being expanded – development focused on needs not potential threats)</a:t>
            </a:r>
          </a:p>
          <a:p>
            <a:r>
              <a:rPr lang="en-US" dirty="0"/>
              <a:t>DOA CASE (Decentralized Autonomous Organization) hacker exploited a coding flaw in Ethereum and drained $50 million – resulted in a “hard fork” unwinding of all transactions and rewriting the code, and ultimately an SEC investigation – Ethereum and Ethereum Classic</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E3AEE0-6B0D-4EF6-8DE8-619443D108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6931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solidFill>
                  <a:srgbClr val="FFC000"/>
                </a:solidFill>
              </a:rPr>
              <a:t>Answering Queries</a:t>
            </a:r>
            <a:r>
              <a:rPr lang="en-US" sz="1200" dirty="0"/>
              <a:t>: About tax laws, accounting standards, or best practices. ChatGPT and others can serve as a quick reference tool to answer these questions, saving time.</a:t>
            </a:r>
          </a:p>
          <a:p>
            <a:pPr marL="171450" indent="-171450">
              <a:buFont typeface="Arial" panose="020B0604020202020204" pitchFamily="34" charset="0"/>
              <a:buChar char="•"/>
            </a:pPr>
            <a:r>
              <a:rPr lang="en-US" sz="1200" dirty="0">
                <a:solidFill>
                  <a:srgbClr val="FFC000"/>
                </a:solidFill>
              </a:rPr>
              <a:t>Calculations</a:t>
            </a:r>
            <a:r>
              <a:rPr lang="en-US" sz="1200" dirty="0"/>
              <a:t>: AI can assist with basic calculations or explain certain mathematical concepts.</a:t>
            </a:r>
          </a:p>
          <a:p>
            <a:pPr marL="171450" indent="-171450">
              <a:buFont typeface="Arial" panose="020B0604020202020204" pitchFamily="34" charset="0"/>
              <a:buChar char="•"/>
            </a:pPr>
            <a:r>
              <a:rPr lang="en-US" sz="1200" dirty="0">
                <a:solidFill>
                  <a:srgbClr val="FFC000"/>
                </a:solidFill>
              </a:rPr>
              <a:t>Explaining Complex Concepts</a:t>
            </a:r>
            <a:r>
              <a:rPr lang="en-US" sz="1200" dirty="0"/>
              <a:t>: Help to simplify explanations of complex financial or tax concepts </a:t>
            </a:r>
          </a:p>
          <a:p>
            <a:pPr marL="171450" indent="-171450">
              <a:buFont typeface="Arial" panose="020B0604020202020204" pitchFamily="34" charset="0"/>
              <a:buChar char="•"/>
            </a:pPr>
            <a:r>
              <a:rPr lang="en-US" sz="1200" dirty="0">
                <a:solidFill>
                  <a:srgbClr val="FFC000"/>
                </a:solidFill>
              </a:rPr>
              <a:t>Continuing Professional Development</a:t>
            </a:r>
            <a:r>
              <a:rPr lang="en-US" sz="1200" dirty="0"/>
              <a:t>: AI can help understand new accounting standards, rules, or any changes in financial regulations by providing summaries and explanations.</a:t>
            </a:r>
          </a:p>
          <a:p>
            <a:pPr marL="171450" indent="-171450">
              <a:buFont typeface="Arial" panose="020B0604020202020204" pitchFamily="34" charset="0"/>
              <a:buChar char="•"/>
            </a:pPr>
            <a:r>
              <a:rPr lang="en-US" sz="1200" dirty="0">
                <a:solidFill>
                  <a:srgbClr val="FFC000"/>
                </a:solidFill>
              </a:rPr>
              <a:t>Data Analysis Guidance</a:t>
            </a:r>
            <a:r>
              <a:rPr lang="en-US" sz="1200" dirty="0"/>
              <a:t>: AI can guide accountants on which tools to use, how to interpret certain data patterns, or even suggest methods for specific data-related tasks.</a:t>
            </a:r>
          </a:p>
          <a:p>
            <a:pPr marL="171450" indent="-171450">
              <a:buFont typeface="Arial" panose="020B0604020202020204" pitchFamily="34" charset="0"/>
              <a:buChar char="•"/>
            </a:pPr>
            <a:r>
              <a:rPr lang="en-US" sz="1200" dirty="0">
                <a:solidFill>
                  <a:srgbClr val="FFC000"/>
                </a:solidFill>
              </a:rPr>
              <a:t>Drafting and Proofreading</a:t>
            </a:r>
            <a:r>
              <a:rPr lang="en-US" sz="1200" dirty="0"/>
              <a:t>: ChatGPT can help draft emails, reports, or other documents. It can proofread and suggest improvements in phrasing.</a:t>
            </a:r>
          </a:p>
          <a:p>
            <a:pPr marL="171450" indent="-171450">
              <a:buFont typeface="Arial" panose="020B0604020202020204" pitchFamily="34" charset="0"/>
              <a:buChar char="•"/>
            </a:pPr>
            <a:r>
              <a:rPr lang="en-US" sz="1200" dirty="0">
                <a:solidFill>
                  <a:srgbClr val="FFC000"/>
                </a:solidFill>
              </a:rPr>
              <a:t>Trend Analysis</a:t>
            </a:r>
            <a:r>
              <a:rPr lang="en-US" sz="1200" dirty="0"/>
              <a:t>: By providing a historical perspective on economic or industry trends based on past data, ChatGPT can offer insights into potential future shifts.</a:t>
            </a:r>
          </a:p>
          <a:p>
            <a:pPr marL="171450" indent="-171450">
              <a:buFont typeface="Arial" panose="020B0604020202020204" pitchFamily="34" charset="0"/>
              <a:buChar char="•"/>
            </a:pPr>
            <a:r>
              <a:rPr lang="en-US" sz="1200" dirty="0">
                <a:solidFill>
                  <a:srgbClr val="FFC000"/>
                </a:solidFill>
              </a:rPr>
              <a:t>Guidance on Software and Tools</a:t>
            </a:r>
            <a:r>
              <a:rPr lang="en-US" sz="1200" dirty="0"/>
              <a:t>: ChatGPT can suggest accounting tools or software based on specific needs, as well as provide basic troubleshooting tips.</a:t>
            </a:r>
          </a:p>
          <a:p>
            <a:pPr marL="171450" indent="-171450">
              <a:buFont typeface="Arial" panose="020B0604020202020204" pitchFamily="34" charset="0"/>
              <a:buChar char="•"/>
            </a:pPr>
            <a:r>
              <a:rPr lang="en-US" sz="1200" dirty="0">
                <a:solidFill>
                  <a:srgbClr val="FFC000"/>
                </a:solidFill>
              </a:rPr>
              <a:t>Ethical Dilemmas</a:t>
            </a:r>
            <a:r>
              <a:rPr lang="en-US" sz="1200" dirty="0"/>
              <a:t>: If an accountant faces a professional or ethical dilemma, ChatGPT can provide guidance based on professional standards and general ethical principles.</a:t>
            </a:r>
          </a:p>
          <a:p>
            <a:pPr marL="171450" indent="-171450">
              <a:buFont typeface="Arial" panose="020B0604020202020204" pitchFamily="34" charset="0"/>
              <a:buChar char="•"/>
            </a:pPr>
            <a:r>
              <a:rPr lang="en-US" sz="1200" dirty="0">
                <a:solidFill>
                  <a:srgbClr val="FFC000"/>
                </a:solidFill>
              </a:rPr>
              <a:t>Risk Management</a:t>
            </a:r>
            <a:r>
              <a:rPr lang="en-US" sz="1200" dirty="0"/>
              <a:t>: By discussing potential risks in certain accounting practices or business decisions, ChatGPT can act as a sounding board, helping accountants think through potential pitfalls.</a:t>
            </a:r>
          </a:p>
          <a:p>
            <a:pPr marL="171450" indent="-171450">
              <a:buFont typeface="Arial" panose="020B0604020202020204" pitchFamily="34" charset="0"/>
              <a:buChar char="•"/>
            </a:pPr>
            <a:r>
              <a:rPr lang="en-US" sz="1200" dirty="0">
                <a:solidFill>
                  <a:srgbClr val="FFC000"/>
                </a:solidFill>
              </a:rPr>
              <a:t>Networking and Career Developmen</a:t>
            </a:r>
            <a:r>
              <a:rPr lang="en-US" sz="1200" dirty="0"/>
              <a:t>t: ChatGPT can provide tips on professional development, preparing for exams (like the CPA), and strategies for networking within the accounting community.</a:t>
            </a:r>
          </a:p>
          <a:p>
            <a:pPr marL="171450" indent="-171450">
              <a:buFont typeface="Arial" panose="020B0604020202020204" pitchFamily="34" charset="0"/>
              <a:buChar char="•"/>
            </a:pPr>
            <a:endParaRPr lang="en-US" sz="1200" dirty="0"/>
          </a:p>
          <a:p>
            <a:endParaRPr lang="en-US" dirty="0"/>
          </a:p>
        </p:txBody>
      </p:sp>
      <p:sp>
        <p:nvSpPr>
          <p:cNvPr id="4" name="Slide Number Placeholder 3"/>
          <p:cNvSpPr>
            <a:spLocks noGrp="1"/>
          </p:cNvSpPr>
          <p:nvPr>
            <p:ph type="sldNum" sz="quarter" idx="5"/>
          </p:nvPr>
        </p:nvSpPr>
        <p:spPr/>
        <p:txBody>
          <a:bodyPr/>
          <a:lstStyle/>
          <a:p>
            <a:fld id="{F1E3AEE0-6B0D-4EF6-8DE8-619443D1084E}" type="slidenum">
              <a:rPr lang="en-US" smtClean="0"/>
              <a:t>47</a:t>
            </a:fld>
            <a:endParaRPr lang="en-US"/>
          </a:p>
        </p:txBody>
      </p:sp>
    </p:spTree>
    <p:extLst>
      <p:ext uri="{BB962C8B-B14F-4D97-AF65-F5344CB8AC3E}">
        <p14:creationId xmlns:p14="http://schemas.microsoft.com/office/powerpoint/2010/main" val="18981641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18" Type="http://schemas.openxmlformats.org/officeDocument/2006/relationships/image" Target="../media/image19.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8.svg"/><Relationship Id="rId12" Type="http://schemas.openxmlformats.org/officeDocument/2006/relationships/image" Target="../media/image13.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19" Type="http://schemas.openxmlformats.org/officeDocument/2006/relationships/image" Target="../media/image20.sv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18" Type="http://schemas.openxmlformats.org/officeDocument/2006/relationships/image" Target="../media/image19.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8.svg"/><Relationship Id="rId12" Type="http://schemas.openxmlformats.org/officeDocument/2006/relationships/image" Target="../media/image13.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19" Type="http://schemas.openxmlformats.org/officeDocument/2006/relationships/image" Target="../media/image20.sv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18" Type="http://schemas.openxmlformats.org/officeDocument/2006/relationships/image" Target="../media/image19.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8.svg"/><Relationship Id="rId12" Type="http://schemas.openxmlformats.org/officeDocument/2006/relationships/image" Target="../media/image13.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19" Type="http://schemas.openxmlformats.org/officeDocument/2006/relationships/image" Target="../media/image20.sv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18" Type="http://schemas.openxmlformats.org/officeDocument/2006/relationships/image" Target="../media/image19.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8.svg"/><Relationship Id="rId12" Type="http://schemas.openxmlformats.org/officeDocument/2006/relationships/image" Target="../media/image13.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Master" Target="../slideMasters/slideMaster5.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19" Type="http://schemas.openxmlformats.org/officeDocument/2006/relationships/image" Target="../media/image20.sv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18" Type="http://schemas.openxmlformats.org/officeDocument/2006/relationships/image" Target="../media/image19.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8.svg"/><Relationship Id="rId12" Type="http://schemas.openxmlformats.org/officeDocument/2006/relationships/image" Target="../media/image13.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Master" Target="../slideMasters/slideMaster5.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19" Type="http://schemas.openxmlformats.org/officeDocument/2006/relationships/image" Target="../media/image20.sv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18" Type="http://schemas.openxmlformats.org/officeDocument/2006/relationships/image" Target="../media/image19.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8.svg"/><Relationship Id="rId12" Type="http://schemas.openxmlformats.org/officeDocument/2006/relationships/image" Target="../media/image13.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16.svg"/><Relationship Id="rId10" Type="http://schemas.openxmlformats.org/officeDocument/2006/relationships/image" Target="../media/image11.png"/><Relationship Id="rId19" Type="http://schemas.openxmlformats.org/officeDocument/2006/relationships/image" Target="../media/image20.sv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Cov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345062-957F-4D80-CE36-77D1A86ED411}"/>
              </a:ext>
            </a:extLst>
          </p:cNvPr>
          <p:cNvPicPr>
            <a:picLocks noChangeAspect="1"/>
          </p:cNvPicPr>
          <p:nvPr userDrawn="1"/>
        </p:nvPicPr>
        <p:blipFill rotWithShape="1">
          <a:blip r:embed="rId2">
            <a:alphaModFix amt="35000"/>
          </a:blip>
          <a:srcRect b="4315"/>
          <a:stretch/>
        </p:blipFill>
        <p:spPr>
          <a:xfrm>
            <a:off x="0" y="1"/>
            <a:ext cx="12192000" cy="6562082"/>
          </a:xfrm>
          <a:prstGeom prst="rect">
            <a:avLst/>
          </a:prstGeom>
        </p:spPr>
      </p:pic>
      <p:sp>
        <p:nvSpPr>
          <p:cNvPr id="2" name="Title 1">
            <a:extLst>
              <a:ext uri="{FF2B5EF4-FFF2-40B4-BE49-F238E27FC236}">
                <a16:creationId xmlns:a16="http://schemas.microsoft.com/office/drawing/2014/main" id="{7FAA7B2F-9FF7-454A-BD5B-219D93D2D851}"/>
              </a:ext>
            </a:extLst>
          </p:cNvPr>
          <p:cNvSpPr>
            <a:spLocks noGrp="1"/>
          </p:cNvSpPr>
          <p:nvPr>
            <p:ph type="ctrTitle"/>
          </p:nvPr>
        </p:nvSpPr>
        <p:spPr>
          <a:xfrm>
            <a:off x="0" y="0"/>
            <a:ext cx="12192000" cy="6562082"/>
          </a:xfrm>
        </p:spPr>
        <p:txBody>
          <a:bodyPr anchor="b">
            <a:normAutofit/>
          </a:bodyPr>
          <a:lstStyle>
            <a:lvl1pPr algn="l">
              <a:defRPr sz="11500">
                <a:solidFill>
                  <a:schemeClr val="bg1">
                    <a:lumMod val="95000"/>
                    <a:alpha val="60000"/>
                  </a:schemeClr>
                </a:solidFill>
              </a:defRPr>
            </a:lvl1pPr>
          </a:lstStyle>
          <a:p>
            <a:r>
              <a:rPr lang="en-US"/>
              <a:t>Click to edit Master title style</a:t>
            </a:r>
          </a:p>
        </p:txBody>
      </p:sp>
    </p:spTree>
    <p:extLst>
      <p:ext uri="{BB962C8B-B14F-4D97-AF65-F5344CB8AC3E}">
        <p14:creationId xmlns:p14="http://schemas.microsoft.com/office/powerpoint/2010/main" val="2040784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ou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chemeClr val="bg1">
                    <a:lumMod val="95000"/>
                  </a:schemeClr>
                </a:solidFill>
              </a:rPr>
              <a:t>BREAKOUT</a:t>
            </a:r>
          </a:p>
        </p:txBody>
      </p:sp>
      <p:pic>
        <p:nvPicPr>
          <p:cNvPr id="10" name="Graphic 9" descr="Puzzle pieces">
            <a:extLst>
              <a:ext uri="{FF2B5EF4-FFF2-40B4-BE49-F238E27FC236}">
                <a16:creationId xmlns:a16="http://schemas.microsoft.com/office/drawing/2014/main" id="{3CA7632E-83C6-418B-93C7-9B0790312B9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08009" y="407311"/>
            <a:ext cx="1737360" cy="1737360"/>
          </a:xfrm>
          <a:prstGeom prst="rect">
            <a:avLst/>
          </a:prstGeom>
        </p:spPr>
      </p:pic>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spTree>
    <p:extLst>
      <p:ext uri="{BB962C8B-B14F-4D97-AF65-F5344CB8AC3E}">
        <p14:creationId xmlns:p14="http://schemas.microsoft.com/office/powerpoint/2010/main" val="393201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divid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chemeClr val="bg1">
                    <a:lumMod val="95000"/>
                  </a:schemeClr>
                </a:solidFill>
              </a:rPr>
              <a:t>INDIVIDUAL</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pic>
        <p:nvPicPr>
          <p:cNvPr id="11" name="Graphic 10" descr="Head with gears with solid fill">
            <a:extLst>
              <a:ext uri="{FF2B5EF4-FFF2-40B4-BE49-F238E27FC236}">
                <a16:creationId xmlns:a16="http://schemas.microsoft.com/office/drawing/2014/main" id="{DA1D0CBC-094A-4904-91C3-BA5FA5EC55B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10165763" y="633857"/>
            <a:ext cx="1371600" cy="1371600"/>
          </a:xfrm>
          <a:prstGeom prst="rect">
            <a:avLst/>
          </a:prstGeom>
        </p:spPr>
      </p:pic>
    </p:spTree>
    <p:extLst>
      <p:ext uri="{BB962C8B-B14F-4D97-AF65-F5344CB8AC3E}">
        <p14:creationId xmlns:p14="http://schemas.microsoft.com/office/powerpoint/2010/main" val="39124033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cuss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chemeClr val="bg1">
                    <a:lumMod val="95000"/>
                  </a:schemeClr>
                </a:solidFill>
              </a:rPr>
              <a:t>DISCUSSION</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pic>
        <p:nvPicPr>
          <p:cNvPr id="10" name="Graphic 9" descr="Customer review">
            <a:extLst>
              <a:ext uri="{FF2B5EF4-FFF2-40B4-BE49-F238E27FC236}">
                <a16:creationId xmlns:a16="http://schemas.microsoft.com/office/drawing/2014/main" id="{6B2C4D8E-655A-4E1E-9229-9E4A3B56D41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70474" y="606847"/>
            <a:ext cx="1463040" cy="1463040"/>
          </a:xfrm>
          <a:prstGeom prst="rect">
            <a:avLst/>
          </a:prstGeom>
        </p:spPr>
      </p:pic>
    </p:spTree>
    <p:extLst>
      <p:ext uri="{BB962C8B-B14F-4D97-AF65-F5344CB8AC3E}">
        <p14:creationId xmlns:p14="http://schemas.microsoft.com/office/powerpoint/2010/main" val="5188129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out v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chemeClr val="bg1">
                    <a:lumMod val="95000"/>
                  </a:schemeClr>
                </a:solidFill>
              </a:rPr>
              <a:t>BREAKOUT</a:t>
            </a:r>
          </a:p>
        </p:txBody>
      </p:sp>
      <p:pic>
        <p:nvPicPr>
          <p:cNvPr id="10" name="Graphic 9" descr="Puzzle pieces">
            <a:extLst>
              <a:ext uri="{FF2B5EF4-FFF2-40B4-BE49-F238E27FC236}">
                <a16:creationId xmlns:a16="http://schemas.microsoft.com/office/drawing/2014/main" id="{3CA7632E-83C6-418B-93C7-9B0790312B9C}"/>
              </a:ext>
            </a:extLst>
          </p:cNvPr>
          <p:cNvPicPr>
            <a:picLocks noChangeAspect="1"/>
          </p:cNvPicPr>
          <p:nvPr userDrawn="1"/>
        </p:nvPicPr>
        <p:blipFill>
          <a:blip r:embed="rId2">
            <a:alphaModFix amt="20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56686" y="350152"/>
            <a:ext cx="5486400" cy="5486400"/>
          </a:xfrm>
          <a:prstGeom prst="rect">
            <a:avLst/>
          </a:prstGeom>
        </p:spPr>
      </p:pic>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spTree>
    <p:extLst>
      <p:ext uri="{BB962C8B-B14F-4D97-AF65-F5344CB8AC3E}">
        <p14:creationId xmlns:p14="http://schemas.microsoft.com/office/powerpoint/2010/main" val="4291619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dividual v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chemeClr val="bg1">
                    <a:lumMod val="95000"/>
                  </a:schemeClr>
                </a:solidFill>
              </a:rPr>
              <a:t>INDIVIDUAL</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pic>
        <p:nvPicPr>
          <p:cNvPr id="11" name="Graphic 10" descr="Head with gears with solid fill">
            <a:extLst>
              <a:ext uri="{FF2B5EF4-FFF2-40B4-BE49-F238E27FC236}">
                <a16:creationId xmlns:a16="http://schemas.microsoft.com/office/drawing/2014/main" id="{DA1D0CBC-094A-4904-91C3-BA5FA5EC55B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6598487" y="486899"/>
            <a:ext cx="5486400" cy="5486400"/>
          </a:xfrm>
          <a:prstGeom prst="rect">
            <a:avLst/>
          </a:prstGeom>
        </p:spPr>
      </p:pic>
    </p:spTree>
    <p:extLst>
      <p:ext uri="{BB962C8B-B14F-4D97-AF65-F5344CB8AC3E}">
        <p14:creationId xmlns:p14="http://schemas.microsoft.com/office/powerpoint/2010/main" val="2348907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scussion v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chemeClr val="bg1">
                    <a:lumMod val="95000"/>
                  </a:schemeClr>
                </a:solidFill>
              </a:rPr>
              <a:t>DISCUSSION</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pic>
        <p:nvPicPr>
          <p:cNvPr id="10" name="Graphic 9" descr="Customer review">
            <a:extLst>
              <a:ext uri="{FF2B5EF4-FFF2-40B4-BE49-F238E27FC236}">
                <a16:creationId xmlns:a16="http://schemas.microsoft.com/office/drawing/2014/main" id="{6B2C4D8E-655A-4E1E-9229-9E4A3B56D41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57351" y="579116"/>
            <a:ext cx="5486400" cy="5486400"/>
          </a:xfrm>
          <a:prstGeom prst="rect">
            <a:avLst/>
          </a:prstGeom>
        </p:spPr>
      </p:pic>
    </p:spTree>
    <p:extLst>
      <p:ext uri="{BB962C8B-B14F-4D97-AF65-F5344CB8AC3E}">
        <p14:creationId xmlns:p14="http://schemas.microsoft.com/office/powerpoint/2010/main" val="3137173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C4946-34DD-4E97-97C4-AF428C452E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38AB02-5945-41D0-AB05-3B62488157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0872080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A5CA7-F5E2-4C84-94A9-8498E8C0F3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210079-70FD-44E8-BA29-56869F6AC7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8CB6E3-C65D-458B-A967-791CC942E7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2851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4" name="Content Box - Right">
            <a:extLst>
              <a:ext uri="{FF2B5EF4-FFF2-40B4-BE49-F238E27FC236}">
                <a16:creationId xmlns:a16="http://schemas.microsoft.com/office/drawing/2014/main" id="{AFB79B57-2095-4A64-88B2-7977F5D2E056}"/>
              </a:ext>
            </a:extLst>
          </p:cNvPr>
          <p:cNvSpPr/>
          <p:nvPr userDrawn="1"/>
        </p:nvSpPr>
        <p:spPr>
          <a:xfrm flipV="1">
            <a:off x="6172200" y="1825624"/>
            <a:ext cx="5181600" cy="4351337"/>
          </a:xfrm>
          <a:prstGeom prst="round2SameRect">
            <a:avLst>
              <a:gd name="adj1" fmla="val 2699"/>
              <a:gd name="adj2" fmla="val 0"/>
            </a:avLst>
          </a:prstGeom>
          <a:no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 Right">
            <a:extLst>
              <a:ext uri="{FF2B5EF4-FFF2-40B4-BE49-F238E27FC236}">
                <a16:creationId xmlns:a16="http://schemas.microsoft.com/office/drawing/2014/main" id="{478CB6E3-C65D-458B-A967-791CC942E7DE}"/>
              </a:ext>
            </a:extLst>
          </p:cNvPr>
          <p:cNvSpPr>
            <a:spLocks noGrp="1"/>
          </p:cNvSpPr>
          <p:nvPr>
            <p:ph sz="half" idx="2"/>
          </p:nvPr>
        </p:nvSpPr>
        <p:spPr>
          <a:xfrm>
            <a:off x="6172200" y="1825625"/>
            <a:ext cx="5181600" cy="4351338"/>
          </a:xfrm>
          <a:ln w="19050">
            <a:noFill/>
          </a:ln>
        </p:spPr>
        <p:txBody>
          <a:bodyPr/>
          <a:lstStyle>
            <a:lvl1pPr>
              <a:buClr>
                <a:schemeClr val="bg1"/>
              </a:buClr>
              <a:defRPr sz="2400"/>
            </a:lvl1pPr>
            <a:lvl2pPr>
              <a:buClr>
                <a:schemeClr val="bg1"/>
              </a:buClr>
              <a:defRPr sz="2000"/>
            </a:lvl2pPr>
            <a:lvl3pPr>
              <a:buClr>
                <a:schemeClr val="bg1"/>
              </a:buClr>
              <a:defRPr sz="1800"/>
            </a:lvl3pPr>
            <a:lvl4pPr>
              <a:buClr>
                <a:schemeClr val="bg1"/>
              </a:buClr>
              <a:defRPr sz="1600"/>
            </a:lvl4pPr>
            <a:lvl5pPr>
              <a:buClr>
                <a:schemeClr val="bg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eader Box-Right">
            <a:extLst>
              <a:ext uri="{FF2B5EF4-FFF2-40B4-BE49-F238E27FC236}">
                <a16:creationId xmlns:a16="http://schemas.microsoft.com/office/drawing/2014/main" id="{9DF33AB9-4CB0-4188-A9A3-5DDD17D7F8FD}"/>
              </a:ext>
            </a:extLst>
          </p:cNvPr>
          <p:cNvSpPr/>
          <p:nvPr userDrawn="1"/>
        </p:nvSpPr>
        <p:spPr>
          <a:xfrm>
            <a:off x="6172200" y="1157620"/>
            <a:ext cx="5181600" cy="668005"/>
          </a:xfrm>
          <a:prstGeom prst="round2SameRect">
            <a:avLst/>
          </a:prstGeom>
          <a:solidFill>
            <a:srgbClr val="39729C"/>
          </a:solid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ader Box Text - Right" hidden="1">
            <a:extLst>
              <a:ext uri="{FF2B5EF4-FFF2-40B4-BE49-F238E27FC236}">
                <a16:creationId xmlns:a16="http://schemas.microsoft.com/office/drawing/2014/main" id="{627BB441-AB47-428B-AF00-23E6478E8AA9}"/>
              </a:ext>
            </a:extLst>
          </p:cNvPr>
          <p:cNvSpPr>
            <a:spLocks noGrp="1"/>
          </p:cNvSpPr>
          <p:nvPr>
            <p:ph type="body" idx="11"/>
          </p:nvPr>
        </p:nvSpPr>
        <p:spPr>
          <a:xfrm>
            <a:off x="6172198" y="1155117"/>
            <a:ext cx="5181600" cy="668005"/>
          </a:xfrm>
        </p:spPr>
        <p:txBody>
          <a:bodyPr anchor="ctr">
            <a:normAutofit/>
          </a:bodyPr>
          <a:lstStyle>
            <a:lvl1pPr marL="0" indent="0" algn="ctr">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Content Box - Left">
            <a:extLst>
              <a:ext uri="{FF2B5EF4-FFF2-40B4-BE49-F238E27FC236}">
                <a16:creationId xmlns:a16="http://schemas.microsoft.com/office/drawing/2014/main" id="{B3E0278C-8EAB-4576-AA33-F2D87880D50F}"/>
              </a:ext>
            </a:extLst>
          </p:cNvPr>
          <p:cNvSpPr/>
          <p:nvPr userDrawn="1"/>
        </p:nvSpPr>
        <p:spPr>
          <a:xfrm flipV="1">
            <a:off x="838200" y="1825624"/>
            <a:ext cx="5181600" cy="4351337"/>
          </a:xfrm>
          <a:prstGeom prst="round2SameRect">
            <a:avLst>
              <a:gd name="adj1" fmla="val 2699"/>
              <a:gd name="adj2" fmla="val 0"/>
            </a:avLst>
          </a:prstGeom>
          <a:no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 Left">
            <a:extLst>
              <a:ext uri="{FF2B5EF4-FFF2-40B4-BE49-F238E27FC236}">
                <a16:creationId xmlns:a16="http://schemas.microsoft.com/office/drawing/2014/main" id="{15210079-70FD-44E8-BA29-56869F6AC7ED}"/>
              </a:ext>
            </a:extLst>
          </p:cNvPr>
          <p:cNvSpPr>
            <a:spLocks noGrp="1"/>
          </p:cNvSpPr>
          <p:nvPr>
            <p:ph sz="half" idx="1"/>
          </p:nvPr>
        </p:nvSpPr>
        <p:spPr>
          <a:xfrm>
            <a:off x="838200" y="1825625"/>
            <a:ext cx="5181600" cy="4351338"/>
          </a:xfrm>
          <a:ln w="19050">
            <a:noFill/>
          </a:ln>
        </p:spPr>
        <p:txBody>
          <a:bodyPr>
            <a:normAutofit/>
          </a:bodyPr>
          <a:lstStyle>
            <a:lvl1pPr>
              <a:buClr>
                <a:schemeClr val="bg1"/>
              </a:buClr>
              <a:defRPr sz="2400"/>
            </a:lvl1pPr>
            <a:lvl2pPr>
              <a:buClr>
                <a:schemeClr val="bg1"/>
              </a:buClr>
              <a:defRPr sz="2000"/>
            </a:lvl2pPr>
            <a:lvl3pPr>
              <a:buClr>
                <a:schemeClr val="bg1"/>
              </a:buClr>
              <a:defRPr sz="1800"/>
            </a:lvl3pPr>
            <a:lvl4pPr>
              <a:buClr>
                <a:schemeClr val="bg1"/>
              </a:buClr>
              <a:defRPr sz="1600"/>
            </a:lvl4pPr>
            <a:lvl5pPr>
              <a:buClr>
                <a:schemeClr val="bg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Header Box - Left">
            <a:extLst>
              <a:ext uri="{FF2B5EF4-FFF2-40B4-BE49-F238E27FC236}">
                <a16:creationId xmlns:a16="http://schemas.microsoft.com/office/drawing/2014/main" id="{E9A118C5-741E-41E5-A91E-1B93D838179A}"/>
              </a:ext>
            </a:extLst>
          </p:cNvPr>
          <p:cNvSpPr/>
          <p:nvPr userDrawn="1"/>
        </p:nvSpPr>
        <p:spPr>
          <a:xfrm>
            <a:off x="838201" y="1142142"/>
            <a:ext cx="5181600" cy="683483"/>
          </a:xfrm>
          <a:prstGeom prst="round2SameRect">
            <a:avLst/>
          </a:prstGeom>
          <a:solidFill>
            <a:srgbClr val="39729C"/>
          </a:solid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Header Box Text - Left" hidden="1">
            <a:extLst>
              <a:ext uri="{FF2B5EF4-FFF2-40B4-BE49-F238E27FC236}">
                <a16:creationId xmlns:a16="http://schemas.microsoft.com/office/drawing/2014/main" id="{FB1E8E4D-B629-4A42-B13C-3EF25684548B}"/>
              </a:ext>
            </a:extLst>
          </p:cNvPr>
          <p:cNvSpPr>
            <a:spLocks noGrp="1"/>
          </p:cNvSpPr>
          <p:nvPr>
            <p:ph type="body" idx="10"/>
          </p:nvPr>
        </p:nvSpPr>
        <p:spPr>
          <a:xfrm>
            <a:off x="838199" y="1157620"/>
            <a:ext cx="5181600" cy="668005"/>
          </a:xfrm>
        </p:spPr>
        <p:txBody>
          <a:bodyPr anchor="ctr">
            <a:normAutofit/>
          </a:bodyPr>
          <a:lstStyle>
            <a:lvl1pPr marL="0" indent="0" algn="ctr">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 name="Title 1" hidden="1">
            <a:extLst>
              <a:ext uri="{FF2B5EF4-FFF2-40B4-BE49-F238E27FC236}">
                <a16:creationId xmlns:a16="http://schemas.microsoft.com/office/drawing/2014/main" id="{A47A5CA7-F5E2-4C84-94A9-8498E8C0F3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73575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F2D21-8154-49CE-B4E3-025DEEF987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BBF0C2-D2AF-4C90-BE08-F8EE71E772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8A17502-DBA5-4450-ABE4-98744099EA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C201ED-05AB-4799-8C4A-7A44F55058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B8F75C-F528-4738-8289-97C6970C0A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0076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90522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D333-DFC2-4731-A778-BE358B785B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3DA331-9894-4A5C-A261-5FDBB06DA0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D8D9E9-76E5-4E19-9D01-6BBFD7EA45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765129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B8D5B-9101-4904-9AF9-85787DE083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91CD53-CFCC-40C8-837E-9FC6BE39C0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04C02B-AA4A-44B9-8244-16A33906A0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4078453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solidFill>
                <a:prstClr val="white"/>
              </a:solidFill>
            </a:endParaRPr>
          </a:p>
        </p:txBody>
      </p:sp>
      <p:sp>
        <p:nvSpPr>
          <p:cNvPr id="5" name="Footer Placeholder 4"/>
          <p:cNvSpPr>
            <a:spLocks noGrp="1"/>
          </p:cNvSpPr>
          <p:nvPr>
            <p:ph type="ftr" sz="quarter" idx="11"/>
          </p:nvPr>
        </p:nvSpPr>
        <p:spPr/>
        <p:txBody>
          <a:bodyPr/>
          <a:lstStyle/>
          <a:p>
            <a:r>
              <a:rPr lang="en-US">
                <a:solidFill>
                  <a:prstClr val="white">
                    <a:tint val="75000"/>
                  </a:prstClr>
                </a:solidFill>
              </a:rPr>
              <a:t>© 2014-2020  Verracy, LLC  |  All Rights Reserved</a:t>
            </a:r>
          </a:p>
        </p:txBody>
      </p:sp>
      <p:sp>
        <p:nvSpPr>
          <p:cNvPr id="6" name="Slide Number Placeholder 5"/>
          <p:cNvSpPr>
            <a:spLocks noGrp="1"/>
          </p:cNvSpPr>
          <p:nvPr>
            <p:ph type="sldNum" sz="quarter" idx="12"/>
          </p:nvPr>
        </p:nvSpPr>
        <p:spPr/>
        <p:txBody>
          <a:bodyPr/>
          <a:lstStyle/>
          <a:p>
            <a:fld id="{A9295018-490B-4F9F-BECE-88900E2D3FF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946221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A7B2F-9FF7-454A-BD5B-219D93D2D8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A8F7A9-4577-4CAB-9470-D60DF243BD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26062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0F0D0-4174-4D51-80C6-FCCAC893B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79528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rgbClr val="1E3A54"/>
                </a:solidFill>
              </a:rPr>
              <a:t>BREAKOUT</a:t>
            </a:r>
          </a:p>
        </p:txBody>
      </p:sp>
      <p:pic>
        <p:nvPicPr>
          <p:cNvPr id="10" name="Graphic 9" descr="Puzzle pieces">
            <a:extLst>
              <a:ext uri="{FF2B5EF4-FFF2-40B4-BE49-F238E27FC236}">
                <a16:creationId xmlns:a16="http://schemas.microsoft.com/office/drawing/2014/main" id="{3CA7632E-83C6-418B-93C7-9B0790312B9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08009" y="407311"/>
            <a:ext cx="1737360" cy="1737360"/>
          </a:xfrm>
          <a:prstGeom prst="rect">
            <a:avLst/>
          </a:prstGeom>
        </p:spPr>
      </p:pic>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0EABE0"/>
                </a:solidFill>
                <a:latin typeface="+mn-lt"/>
              </a:defRPr>
            </a:lvl1pPr>
          </a:lstStyle>
          <a:p>
            <a:pPr lvl="0"/>
            <a:endParaRPr lang="en-US"/>
          </a:p>
        </p:txBody>
      </p:sp>
    </p:spTree>
    <p:extLst>
      <p:ext uri="{BB962C8B-B14F-4D97-AF65-F5344CB8AC3E}">
        <p14:creationId xmlns:p14="http://schemas.microsoft.com/office/powerpoint/2010/main" val="5561221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rgbClr val="1E3A54"/>
                </a:solidFill>
              </a:rPr>
              <a:t>BREAKOUT</a:t>
            </a:r>
          </a:p>
        </p:txBody>
      </p:sp>
      <p:pic>
        <p:nvPicPr>
          <p:cNvPr id="10" name="Graphic 9" descr="Puzzle pieces">
            <a:extLst>
              <a:ext uri="{FF2B5EF4-FFF2-40B4-BE49-F238E27FC236}">
                <a16:creationId xmlns:a16="http://schemas.microsoft.com/office/drawing/2014/main" id="{3CA7632E-83C6-418B-93C7-9B0790312B9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08009" y="407311"/>
            <a:ext cx="1737360" cy="1737360"/>
          </a:xfrm>
          <a:prstGeom prst="rect">
            <a:avLst/>
          </a:prstGeom>
        </p:spPr>
      </p:pic>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0EABE0"/>
                </a:solidFill>
                <a:latin typeface="+mn-lt"/>
              </a:defRPr>
            </a:lvl1pPr>
          </a:lstStyle>
          <a:p>
            <a:pPr lvl="0"/>
            <a:endParaRPr lang="en-US"/>
          </a:p>
        </p:txBody>
      </p:sp>
    </p:spTree>
    <p:extLst>
      <p:ext uri="{BB962C8B-B14F-4D97-AF65-F5344CB8AC3E}">
        <p14:creationId xmlns:p14="http://schemas.microsoft.com/office/powerpoint/2010/main" val="40682887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a:solidFill>
                  <a:srgbClr val="1E3A54"/>
                </a:solidFill>
              </a:rPr>
              <a:t>BREAKOUT</a:t>
            </a:r>
          </a:p>
        </p:txBody>
      </p:sp>
      <p:pic>
        <p:nvPicPr>
          <p:cNvPr id="10" name="Graphic 9" descr="Puzzle pieces">
            <a:extLst>
              <a:ext uri="{FF2B5EF4-FFF2-40B4-BE49-F238E27FC236}">
                <a16:creationId xmlns:a16="http://schemas.microsoft.com/office/drawing/2014/main" id="{3CA7632E-83C6-418B-93C7-9B0790312B9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08009" y="407311"/>
            <a:ext cx="1737360" cy="1737360"/>
          </a:xfrm>
          <a:prstGeom prst="rect">
            <a:avLst/>
          </a:prstGeom>
        </p:spPr>
      </p:pic>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0EABE0"/>
                </a:solidFill>
                <a:latin typeface="+mn-lt"/>
              </a:defRPr>
            </a:lvl1pPr>
          </a:lstStyle>
          <a:p>
            <a:pPr lvl="0"/>
            <a:endParaRPr lang="en-US"/>
          </a:p>
        </p:txBody>
      </p:sp>
    </p:spTree>
    <p:extLst>
      <p:ext uri="{BB962C8B-B14F-4D97-AF65-F5344CB8AC3E}">
        <p14:creationId xmlns:p14="http://schemas.microsoft.com/office/powerpoint/2010/main" val="34032535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C4946-34DD-4E97-97C4-AF428C452E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38AB02-5945-41D0-AB05-3B62488157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4774965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A5CA7-F5E2-4C84-94A9-8498E8C0F3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210079-70FD-44E8-BA29-56869F6AC7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8CB6E3-C65D-458B-A967-791CC942E7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0633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40D61B16-AACD-4EDF-8A4E-902DFC245B0A}"/>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9704617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F2D21-8154-49CE-B4E3-025DEEF987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BBF0C2-D2AF-4C90-BE08-F8EE71E772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8A17502-DBA5-4450-ABE4-98744099EA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C201ED-05AB-4799-8C4A-7A44F55058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B8F75C-F528-4738-8289-97C6970C0A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2678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0EA10-673C-49F6-83A9-6888B7A82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142966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83962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D333-DFC2-4731-A778-BE358B785B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3DA331-9894-4A5C-A261-5FDBB06DA0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D8D9E9-76E5-4E19-9D01-6BBFD7EA45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2364707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B8D5B-9101-4904-9AF9-85787DE083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91CD53-CFCC-40C8-837E-9FC6BE39C0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04C02B-AA4A-44B9-8244-16A33906A0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107235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INTRO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D6F316-9530-4DC4-94D0-B039D3194AF0}"/>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artisticBlur/>
                    </a14:imgEffect>
                    <a14:imgEffect>
                      <a14:saturation sat="66000"/>
                    </a14:imgEffect>
                  </a14:imgLayer>
                </a14:imgProps>
              </a:ext>
              <a:ext uri="{28A0092B-C50C-407E-A947-70E740481C1C}">
                <a14:useLocalDpi xmlns:a14="http://schemas.microsoft.com/office/drawing/2010/main" val="0"/>
              </a:ext>
            </a:extLst>
          </a:blip>
          <a:srcRect b="4138"/>
          <a:stretch/>
        </p:blipFill>
        <p:spPr>
          <a:xfrm>
            <a:off x="-1" y="0"/>
            <a:ext cx="12191998" cy="6574203"/>
          </a:xfrm>
          <a:prstGeom prst="rect">
            <a:avLst/>
          </a:prstGeom>
        </p:spPr>
      </p:pic>
      <p:sp>
        <p:nvSpPr>
          <p:cNvPr id="5" name="Title 1">
            <a:extLst>
              <a:ext uri="{FF2B5EF4-FFF2-40B4-BE49-F238E27FC236}">
                <a16:creationId xmlns:a16="http://schemas.microsoft.com/office/drawing/2014/main" id="{A780531F-B573-4A7A-9ACC-9BCF43534554}"/>
              </a:ext>
            </a:extLst>
          </p:cNvPr>
          <p:cNvSpPr>
            <a:spLocks noGrp="1"/>
          </p:cNvSpPr>
          <p:nvPr>
            <p:ph type="title"/>
          </p:nvPr>
        </p:nvSpPr>
        <p:spPr>
          <a:xfrm>
            <a:off x="280219" y="0"/>
            <a:ext cx="11911780" cy="6574203"/>
          </a:xfrm>
        </p:spPr>
        <p:txBody>
          <a:bodyPr>
            <a:normAutofit/>
          </a:bodyPr>
          <a:lstStyle>
            <a:lvl1pPr algn="l">
              <a:defRPr sz="9600">
                <a:solidFill>
                  <a:schemeClr val="bg1"/>
                </a:solidFill>
                <a:latin typeface="Franklin Gothic Heavy" panose="020B0903020102020204" pitchFamily="34" charset="0"/>
              </a:defRPr>
            </a:lvl1pPr>
          </a:lstStyle>
          <a:p>
            <a:r>
              <a:rPr lang="en-US" dirty="0"/>
              <a:t>Click to edit Master title style</a:t>
            </a:r>
          </a:p>
        </p:txBody>
      </p:sp>
    </p:spTree>
    <p:extLst>
      <p:ext uri="{BB962C8B-B14F-4D97-AF65-F5344CB8AC3E}">
        <p14:creationId xmlns:p14="http://schemas.microsoft.com/office/powerpoint/2010/main" val="12779388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 COVERS">
    <p:spTree>
      <p:nvGrpSpPr>
        <p:cNvPr id="1" name=""/>
        <p:cNvGrpSpPr/>
        <p:nvPr/>
      </p:nvGrpSpPr>
      <p:grpSpPr>
        <a:xfrm>
          <a:off x="0" y="0"/>
          <a:ext cx="0" cy="0"/>
          <a:chOff x="0" y="0"/>
          <a:chExt cx="0" cy="0"/>
        </a:xfrm>
      </p:grpSpPr>
      <p:pic>
        <p:nvPicPr>
          <p:cNvPr id="5" name="Pic-Superman">
            <a:extLst>
              <a:ext uri="{FF2B5EF4-FFF2-40B4-BE49-F238E27FC236}">
                <a16:creationId xmlns:a16="http://schemas.microsoft.com/office/drawing/2014/main" id="{ED6ACF1B-E388-44DF-9A02-70FC50797DA2}"/>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artisticBlur/>
                    </a14:imgEffect>
                    <a14:imgEffect>
                      <a14:saturation sat="66000"/>
                    </a14:imgEffect>
                  </a14:imgLayer>
                </a14:imgProps>
              </a:ext>
              <a:ext uri="{28A0092B-C50C-407E-A947-70E740481C1C}">
                <a14:useLocalDpi xmlns:a14="http://schemas.microsoft.com/office/drawing/2010/main" val="0"/>
              </a:ext>
            </a:extLst>
          </a:blip>
          <a:srcRect b="4138"/>
          <a:stretch/>
        </p:blipFill>
        <p:spPr>
          <a:xfrm>
            <a:off x="-1" y="0"/>
            <a:ext cx="12191998" cy="6574203"/>
          </a:xfrm>
          <a:prstGeom prst="rect">
            <a:avLst/>
          </a:prstGeom>
        </p:spPr>
      </p:pic>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3193026" y="-1"/>
            <a:ext cx="8998970" cy="6496665"/>
          </a:xfrm>
        </p:spPr>
        <p:txBody>
          <a:bodyPr anchor="ctr">
            <a:normAutofit/>
          </a:bodyPr>
          <a:lstStyle>
            <a:lvl1pPr marL="0" indent="0">
              <a:buNone/>
              <a:defRPr sz="7200">
                <a:latin typeface="Franklin Gothic Heavy" panose="020B09030201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4" name="Title Placeholder 1">
            <a:extLst>
              <a:ext uri="{FF2B5EF4-FFF2-40B4-BE49-F238E27FC236}">
                <a16:creationId xmlns:a16="http://schemas.microsoft.com/office/drawing/2014/main" id="{ED5AFFAF-A664-4DED-B0E7-E2448102B0F6}"/>
              </a:ext>
            </a:extLst>
          </p:cNvPr>
          <p:cNvSpPr>
            <a:spLocks noGrp="1"/>
          </p:cNvSpPr>
          <p:nvPr>
            <p:ph type="title"/>
          </p:nvPr>
        </p:nvSpPr>
        <p:spPr>
          <a:xfrm>
            <a:off x="324465" y="2219632"/>
            <a:ext cx="2544095" cy="2057398"/>
          </a:xfrm>
          <a:prstGeom prst="rect">
            <a:avLst/>
          </a:prstGeom>
          <a:solidFill>
            <a:schemeClr val="accent1"/>
          </a:solidFill>
          <a:ln>
            <a:noFill/>
          </a:ln>
        </p:spPr>
        <p:txBody>
          <a:bodyPr vert="horz" lIns="0" tIns="0" rIns="0" bIns="0" rtlCol="0" anchor="ctr">
            <a:noAutofit/>
          </a:bodyPr>
          <a:lstStyle>
            <a:lvl1pPr algn="ctr">
              <a:defRPr sz="9600">
                <a:solidFill>
                  <a:schemeClr val="accent3"/>
                </a:solidFill>
                <a:latin typeface="Franklin Gothic Heavy" panose="020B0903020102020204" pitchFamily="34" charset="0"/>
              </a:defRPr>
            </a:lvl1pPr>
          </a:lstStyle>
          <a:p>
            <a:r>
              <a:rPr lang="en-US" dirty="0"/>
              <a:t>Click to edit Master title style</a:t>
            </a:r>
          </a:p>
        </p:txBody>
      </p:sp>
    </p:spTree>
    <p:extLst>
      <p:ext uri="{BB962C8B-B14F-4D97-AF65-F5344CB8AC3E}">
        <p14:creationId xmlns:p14="http://schemas.microsoft.com/office/powerpoint/2010/main" val="13727284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UR">
    <p:spTree>
      <p:nvGrpSpPr>
        <p:cNvPr id="1" name=""/>
        <p:cNvGrpSpPr/>
        <p:nvPr/>
      </p:nvGrpSpPr>
      <p:grpSpPr>
        <a:xfrm>
          <a:off x="0" y="0"/>
          <a:ext cx="0" cy="0"/>
          <a:chOff x="0" y="0"/>
          <a:chExt cx="0" cy="0"/>
        </a:xfrm>
      </p:grpSpPr>
      <p:pic>
        <p:nvPicPr>
          <p:cNvPr id="5" name="Pic-Superman">
            <a:extLst>
              <a:ext uri="{FF2B5EF4-FFF2-40B4-BE49-F238E27FC236}">
                <a16:creationId xmlns:a16="http://schemas.microsoft.com/office/drawing/2014/main" id="{ED6ACF1B-E388-44DF-9A02-70FC50797DA2}"/>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artisticBlur/>
                    </a14:imgEffect>
                    <a14:imgEffect>
                      <a14:sharpenSoften amount="-100000"/>
                    </a14:imgEffect>
                    <a14:imgEffect>
                      <a14:saturation sat="66000"/>
                    </a14:imgEffect>
                  </a14:imgLayer>
                </a14:imgProps>
              </a:ext>
              <a:ext uri="{28A0092B-C50C-407E-A947-70E740481C1C}">
                <a14:useLocalDpi xmlns:a14="http://schemas.microsoft.com/office/drawing/2010/main" val="0"/>
              </a:ext>
            </a:extLst>
          </a:blip>
          <a:srcRect b="4138"/>
          <a:stretch/>
        </p:blipFill>
        <p:spPr>
          <a:xfrm>
            <a:off x="-1" y="0"/>
            <a:ext cx="12191998" cy="6574203"/>
          </a:xfrm>
          <a:prstGeom prst="rect">
            <a:avLst/>
          </a:prstGeom>
        </p:spPr>
      </p:pic>
    </p:spTree>
    <p:extLst>
      <p:ext uri="{BB962C8B-B14F-4D97-AF65-F5344CB8AC3E}">
        <p14:creationId xmlns:p14="http://schemas.microsoft.com/office/powerpoint/2010/main" val="22728714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0271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639175E5-6CCC-400B-B8F3-6ECD6CAEDE4F}"/>
              </a:ext>
            </a:extLst>
          </p:cNvPr>
          <p:cNvSpPr>
            <a:spLocks noGrp="1"/>
          </p:cNvSpPr>
          <p:nvPr>
            <p:ph type="title"/>
          </p:nvPr>
        </p:nvSpPr>
        <p:spPr>
          <a:xfrm>
            <a:off x="390832" y="202054"/>
            <a:ext cx="10515600" cy="72428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196623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1">
            <a:extLst>
              <a:ext uri="{FF2B5EF4-FFF2-40B4-BE49-F238E27FC236}">
                <a16:creationId xmlns:a16="http://schemas.microsoft.com/office/drawing/2014/main" id="{5754580C-6954-4625-A80B-91897FAA3979}"/>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5116170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2" name="Arrow: Pentagon 1">
            <a:extLst>
              <a:ext uri="{FF2B5EF4-FFF2-40B4-BE49-F238E27FC236}">
                <a16:creationId xmlns:a16="http://schemas.microsoft.com/office/drawing/2014/main" id="{F47A70E6-5E0B-4B22-984D-AE8E026E147E}"/>
              </a:ext>
            </a:extLst>
          </p:cNvPr>
          <p:cNvSpPr/>
          <p:nvPr userDrawn="1"/>
        </p:nvSpPr>
        <p:spPr>
          <a:xfrm>
            <a:off x="427930" y="470924"/>
            <a:ext cx="4203750" cy="5885425"/>
          </a:xfrm>
          <a:prstGeom prst="homePlate">
            <a:avLst>
              <a:gd name="adj" fmla="val 68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E5277FE3-A5D1-442C-A794-C11CDF172DDE}"/>
              </a:ext>
            </a:extLst>
          </p:cNvPr>
          <p:cNvSpPr>
            <a:spLocks noGrp="1"/>
          </p:cNvSpPr>
          <p:nvPr>
            <p:ph type="title"/>
          </p:nvPr>
        </p:nvSpPr>
        <p:spPr>
          <a:xfrm>
            <a:off x="563686" y="560438"/>
            <a:ext cx="3932237" cy="5685503"/>
          </a:xfrm>
        </p:spPr>
        <p:txBody>
          <a:bodyPr anchor="ctr"/>
          <a:lstStyle>
            <a:lvl1pPr>
              <a:defRPr sz="3200"/>
            </a:lvl1pPr>
          </a:lstStyle>
          <a:p>
            <a:r>
              <a:rPr lang="en-US" dirty="0"/>
              <a:t>Click to edit Master title style</a:t>
            </a:r>
          </a:p>
        </p:txBody>
      </p:sp>
      <p:sp>
        <p:nvSpPr>
          <p:cNvPr id="4" name="Content Placeholder 2">
            <a:extLst>
              <a:ext uri="{FF2B5EF4-FFF2-40B4-BE49-F238E27FC236}">
                <a16:creationId xmlns:a16="http://schemas.microsoft.com/office/drawing/2014/main" id="{E22BE6B4-0B9B-400A-B635-02B9138D4473}"/>
              </a:ext>
            </a:extLst>
          </p:cNvPr>
          <p:cNvSpPr>
            <a:spLocks noGrp="1"/>
          </p:cNvSpPr>
          <p:nvPr>
            <p:ph idx="1"/>
          </p:nvPr>
        </p:nvSpPr>
        <p:spPr>
          <a:xfrm>
            <a:off x="5183188" y="560439"/>
            <a:ext cx="6580882" cy="56855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37891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List of 10">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0A9866F-FAAF-450D-AA61-E7C9E5CA6391}"/>
              </a:ext>
            </a:extLst>
          </p:cNvPr>
          <p:cNvGrpSpPr/>
          <p:nvPr userDrawn="1"/>
        </p:nvGrpSpPr>
        <p:grpSpPr>
          <a:xfrm>
            <a:off x="679524" y="1223941"/>
            <a:ext cx="10832951" cy="5026743"/>
            <a:chOff x="566021" y="1312431"/>
            <a:chExt cx="10832951" cy="5026743"/>
          </a:xfrm>
        </p:grpSpPr>
        <p:cxnSp>
          <p:nvCxnSpPr>
            <p:cNvPr id="5" name="Straight Connector 4">
              <a:extLst>
                <a:ext uri="{FF2B5EF4-FFF2-40B4-BE49-F238E27FC236}">
                  <a16:creationId xmlns:a16="http://schemas.microsoft.com/office/drawing/2014/main" id="{D0B5F377-A123-452A-B712-92955DC87751}"/>
                </a:ext>
              </a:extLst>
            </p:cNvPr>
            <p:cNvCxnSpPr>
              <a:cxnSpLocks/>
            </p:cNvCxnSpPr>
            <p:nvPr userDrawn="1"/>
          </p:nvCxnSpPr>
          <p:spPr>
            <a:xfrm flipV="1">
              <a:off x="566021" y="1312431"/>
              <a:ext cx="10832951"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E9EF127-5510-43BD-A29B-0C97F8AB8B30}"/>
                </a:ext>
              </a:extLst>
            </p:cNvPr>
            <p:cNvCxnSpPr>
              <a:cxnSpLocks/>
            </p:cNvCxnSpPr>
            <p:nvPr userDrawn="1"/>
          </p:nvCxnSpPr>
          <p:spPr>
            <a:xfrm flipV="1">
              <a:off x="566021" y="6339173"/>
              <a:ext cx="10832951"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9BC77BA-4AF8-41B3-B64D-AA097A9A9579}"/>
                </a:ext>
              </a:extLst>
            </p:cNvPr>
            <p:cNvCxnSpPr>
              <a:cxnSpLocks/>
            </p:cNvCxnSpPr>
            <p:nvPr userDrawn="1"/>
          </p:nvCxnSpPr>
          <p:spPr>
            <a:xfrm flipV="1">
              <a:off x="4998172" y="2030537"/>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A5D017E-0705-4067-9317-9929A25DABE6}"/>
                </a:ext>
              </a:extLst>
            </p:cNvPr>
            <p:cNvCxnSpPr>
              <a:cxnSpLocks/>
            </p:cNvCxnSpPr>
            <p:nvPr userDrawn="1"/>
          </p:nvCxnSpPr>
          <p:spPr>
            <a:xfrm flipV="1">
              <a:off x="4998172" y="2748643"/>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3EF02DC-5C96-4110-9B72-66E7056B41D3}"/>
                </a:ext>
              </a:extLst>
            </p:cNvPr>
            <p:cNvCxnSpPr>
              <a:cxnSpLocks/>
            </p:cNvCxnSpPr>
            <p:nvPr userDrawn="1"/>
          </p:nvCxnSpPr>
          <p:spPr>
            <a:xfrm flipV="1">
              <a:off x="4998172" y="3466749"/>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B450A6A-3CDE-46C1-A237-CA650E28BBEE}"/>
                </a:ext>
              </a:extLst>
            </p:cNvPr>
            <p:cNvCxnSpPr>
              <a:cxnSpLocks/>
            </p:cNvCxnSpPr>
            <p:nvPr userDrawn="1"/>
          </p:nvCxnSpPr>
          <p:spPr>
            <a:xfrm flipV="1">
              <a:off x="4998172" y="4184855"/>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DC325B0-FEA9-48B3-A888-2A3713887EE4}"/>
                </a:ext>
              </a:extLst>
            </p:cNvPr>
            <p:cNvCxnSpPr>
              <a:cxnSpLocks/>
            </p:cNvCxnSpPr>
            <p:nvPr userDrawn="1"/>
          </p:nvCxnSpPr>
          <p:spPr>
            <a:xfrm flipV="1">
              <a:off x="4998172" y="4902961"/>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9C39F27-08A7-4105-ACA3-B01A9A830F96}"/>
                </a:ext>
              </a:extLst>
            </p:cNvPr>
            <p:cNvCxnSpPr>
              <a:cxnSpLocks/>
            </p:cNvCxnSpPr>
            <p:nvPr userDrawn="1"/>
          </p:nvCxnSpPr>
          <p:spPr>
            <a:xfrm flipV="1">
              <a:off x="4998172" y="5621067"/>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grpSp>
      <p:sp>
        <p:nvSpPr>
          <p:cNvPr id="60" name="Text 7">
            <a:extLst>
              <a:ext uri="{FF2B5EF4-FFF2-40B4-BE49-F238E27FC236}">
                <a16:creationId xmlns:a16="http://schemas.microsoft.com/office/drawing/2014/main" id="{9F6B2BA6-5F33-42E2-A12F-7FF9335A92BB}"/>
              </a:ext>
            </a:extLst>
          </p:cNvPr>
          <p:cNvSpPr>
            <a:spLocks noGrp="1"/>
          </p:cNvSpPr>
          <p:nvPr>
            <p:ph type="body" idx="27"/>
          </p:nvPr>
        </p:nvSpPr>
        <p:spPr>
          <a:xfrm>
            <a:off x="5111675" y="5532062"/>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9" name="Text 6">
            <a:extLst>
              <a:ext uri="{FF2B5EF4-FFF2-40B4-BE49-F238E27FC236}">
                <a16:creationId xmlns:a16="http://schemas.microsoft.com/office/drawing/2014/main" id="{565D91CD-8A53-492E-9862-40FAB7D9B589}"/>
              </a:ext>
            </a:extLst>
          </p:cNvPr>
          <p:cNvSpPr>
            <a:spLocks noGrp="1"/>
          </p:cNvSpPr>
          <p:nvPr>
            <p:ph type="body" idx="26"/>
          </p:nvPr>
        </p:nvSpPr>
        <p:spPr>
          <a:xfrm>
            <a:off x="5111675" y="481443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8" name="Text 5">
            <a:extLst>
              <a:ext uri="{FF2B5EF4-FFF2-40B4-BE49-F238E27FC236}">
                <a16:creationId xmlns:a16="http://schemas.microsoft.com/office/drawing/2014/main" id="{8896D072-C257-4D36-A447-7069F87176C5}"/>
              </a:ext>
            </a:extLst>
          </p:cNvPr>
          <p:cNvSpPr>
            <a:spLocks noGrp="1"/>
          </p:cNvSpPr>
          <p:nvPr>
            <p:ph type="body" idx="25"/>
          </p:nvPr>
        </p:nvSpPr>
        <p:spPr>
          <a:xfrm>
            <a:off x="5111675" y="409628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7" name="Text 4">
            <a:extLst>
              <a:ext uri="{FF2B5EF4-FFF2-40B4-BE49-F238E27FC236}">
                <a16:creationId xmlns:a16="http://schemas.microsoft.com/office/drawing/2014/main" id="{6D5A0A6E-B4CD-4F35-8641-CB3FB3875507}"/>
              </a:ext>
            </a:extLst>
          </p:cNvPr>
          <p:cNvSpPr>
            <a:spLocks noGrp="1"/>
          </p:cNvSpPr>
          <p:nvPr>
            <p:ph type="body" idx="24"/>
          </p:nvPr>
        </p:nvSpPr>
        <p:spPr>
          <a:xfrm>
            <a:off x="5111675" y="3377751"/>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6" name="Text 3">
            <a:extLst>
              <a:ext uri="{FF2B5EF4-FFF2-40B4-BE49-F238E27FC236}">
                <a16:creationId xmlns:a16="http://schemas.microsoft.com/office/drawing/2014/main" id="{CEECF3B1-9A55-4FD1-8745-3E1F3918A63D}"/>
              </a:ext>
            </a:extLst>
          </p:cNvPr>
          <p:cNvSpPr>
            <a:spLocks noGrp="1"/>
          </p:cNvSpPr>
          <p:nvPr>
            <p:ph type="body" idx="23"/>
          </p:nvPr>
        </p:nvSpPr>
        <p:spPr>
          <a:xfrm>
            <a:off x="5111675" y="265998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5" name="Text 2">
            <a:extLst>
              <a:ext uri="{FF2B5EF4-FFF2-40B4-BE49-F238E27FC236}">
                <a16:creationId xmlns:a16="http://schemas.microsoft.com/office/drawing/2014/main" id="{C09FFB73-DFBE-479D-B201-785CBEBE5038}"/>
              </a:ext>
            </a:extLst>
          </p:cNvPr>
          <p:cNvSpPr>
            <a:spLocks noGrp="1"/>
          </p:cNvSpPr>
          <p:nvPr>
            <p:ph type="body" idx="22"/>
          </p:nvPr>
        </p:nvSpPr>
        <p:spPr>
          <a:xfrm>
            <a:off x="5111675" y="1942217"/>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4" name="Text 1">
            <a:extLst>
              <a:ext uri="{FF2B5EF4-FFF2-40B4-BE49-F238E27FC236}">
                <a16:creationId xmlns:a16="http://schemas.microsoft.com/office/drawing/2014/main" id="{30FCBDB1-3EE1-4F5E-983F-B37E301AEAA9}"/>
              </a:ext>
            </a:extLst>
          </p:cNvPr>
          <p:cNvSpPr>
            <a:spLocks noGrp="1"/>
          </p:cNvSpPr>
          <p:nvPr>
            <p:ph type="body" idx="21"/>
          </p:nvPr>
        </p:nvSpPr>
        <p:spPr>
          <a:xfrm>
            <a:off x="5111675" y="1223942"/>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62" name="Header">
            <a:extLst>
              <a:ext uri="{FF2B5EF4-FFF2-40B4-BE49-F238E27FC236}">
                <a16:creationId xmlns:a16="http://schemas.microsoft.com/office/drawing/2014/main" id="{6BE024D8-1CE7-4FB0-B2EB-3C370DF2B1E9}"/>
              </a:ext>
            </a:extLst>
          </p:cNvPr>
          <p:cNvSpPr>
            <a:spLocks noGrp="1"/>
          </p:cNvSpPr>
          <p:nvPr>
            <p:ph type="body" idx="28"/>
          </p:nvPr>
        </p:nvSpPr>
        <p:spPr>
          <a:xfrm>
            <a:off x="679524" y="1413212"/>
            <a:ext cx="4334928" cy="4655741"/>
          </a:xfrm>
        </p:spPr>
        <p:txBody>
          <a:bodyPr anchor="ctr">
            <a:normAutofit/>
          </a:bodyPr>
          <a:lstStyle>
            <a:lvl1pPr marL="0" indent="0">
              <a:buNone/>
              <a:defRPr sz="36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20" name="Title Placeholder 1">
            <a:extLst>
              <a:ext uri="{FF2B5EF4-FFF2-40B4-BE49-F238E27FC236}">
                <a16:creationId xmlns:a16="http://schemas.microsoft.com/office/drawing/2014/main" id="{250215F6-3388-41B3-A93E-0566427E5AE8}"/>
              </a:ext>
            </a:extLst>
          </p:cNvPr>
          <p:cNvSpPr>
            <a:spLocks noGrp="1"/>
          </p:cNvSpPr>
          <p:nvPr>
            <p:ph type="title"/>
          </p:nvPr>
        </p:nvSpPr>
        <p:spPr>
          <a:xfrm>
            <a:off x="390832" y="202054"/>
            <a:ext cx="10515600" cy="72428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7461114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C4946-34DD-4E97-97C4-AF428C452E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38AB02-5945-41D0-AB05-3B62488157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1290174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ist of 10">
    <p:spTree>
      <p:nvGrpSpPr>
        <p:cNvPr id="1" name=""/>
        <p:cNvGrpSpPr/>
        <p:nvPr/>
      </p:nvGrpSpPr>
      <p:grpSpPr>
        <a:xfrm>
          <a:off x="0" y="0"/>
          <a:ext cx="0" cy="0"/>
          <a:chOff x="0" y="0"/>
          <a:chExt cx="0" cy="0"/>
        </a:xfrm>
      </p:grpSpPr>
      <p:sp>
        <p:nvSpPr>
          <p:cNvPr id="49" name="Bar 10">
            <a:extLst>
              <a:ext uri="{FF2B5EF4-FFF2-40B4-BE49-F238E27FC236}">
                <a16:creationId xmlns:a16="http://schemas.microsoft.com/office/drawing/2014/main" id="{2480A15A-6FB8-468D-B2FC-CE8059BA4B48}"/>
              </a:ext>
            </a:extLst>
          </p:cNvPr>
          <p:cNvSpPr/>
          <p:nvPr userDrawn="1"/>
        </p:nvSpPr>
        <p:spPr>
          <a:xfrm>
            <a:off x="522983" y="6006313"/>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Bar 9">
            <a:extLst>
              <a:ext uri="{FF2B5EF4-FFF2-40B4-BE49-F238E27FC236}">
                <a16:creationId xmlns:a16="http://schemas.microsoft.com/office/drawing/2014/main" id="{467E3EC9-9904-430A-B3A0-AC873A867C2B}"/>
              </a:ext>
            </a:extLst>
          </p:cNvPr>
          <p:cNvSpPr/>
          <p:nvPr userDrawn="1"/>
        </p:nvSpPr>
        <p:spPr>
          <a:xfrm>
            <a:off x="522983" y="5452626"/>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Bar 8">
            <a:extLst>
              <a:ext uri="{FF2B5EF4-FFF2-40B4-BE49-F238E27FC236}">
                <a16:creationId xmlns:a16="http://schemas.microsoft.com/office/drawing/2014/main" id="{134E215C-5D74-4CB6-8FD0-AF760CD3DF2C}"/>
              </a:ext>
            </a:extLst>
          </p:cNvPr>
          <p:cNvSpPr/>
          <p:nvPr userDrawn="1"/>
        </p:nvSpPr>
        <p:spPr>
          <a:xfrm>
            <a:off x="522983" y="4898943"/>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Bar 7">
            <a:extLst>
              <a:ext uri="{FF2B5EF4-FFF2-40B4-BE49-F238E27FC236}">
                <a16:creationId xmlns:a16="http://schemas.microsoft.com/office/drawing/2014/main" id="{E1ACACF7-27CB-4BDE-99FA-A9056896763B}"/>
              </a:ext>
            </a:extLst>
          </p:cNvPr>
          <p:cNvSpPr/>
          <p:nvPr userDrawn="1"/>
        </p:nvSpPr>
        <p:spPr>
          <a:xfrm>
            <a:off x="522983" y="4345260"/>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Bar 6">
            <a:extLst>
              <a:ext uri="{FF2B5EF4-FFF2-40B4-BE49-F238E27FC236}">
                <a16:creationId xmlns:a16="http://schemas.microsoft.com/office/drawing/2014/main" id="{14F47DC5-4B9E-40CA-BE63-BE66E8F01D18}"/>
              </a:ext>
            </a:extLst>
          </p:cNvPr>
          <p:cNvSpPr/>
          <p:nvPr userDrawn="1"/>
        </p:nvSpPr>
        <p:spPr>
          <a:xfrm>
            <a:off x="522983" y="3791577"/>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Bar 5">
            <a:extLst>
              <a:ext uri="{FF2B5EF4-FFF2-40B4-BE49-F238E27FC236}">
                <a16:creationId xmlns:a16="http://schemas.microsoft.com/office/drawing/2014/main" id="{D278834E-345F-4BF9-9D47-253873A37DE7}"/>
              </a:ext>
            </a:extLst>
          </p:cNvPr>
          <p:cNvSpPr/>
          <p:nvPr userDrawn="1"/>
        </p:nvSpPr>
        <p:spPr>
          <a:xfrm>
            <a:off x="522983" y="3237894"/>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Bar 4">
            <a:extLst>
              <a:ext uri="{FF2B5EF4-FFF2-40B4-BE49-F238E27FC236}">
                <a16:creationId xmlns:a16="http://schemas.microsoft.com/office/drawing/2014/main" id="{FFFC9AF5-558C-440F-860B-5651FB6DBF73}"/>
              </a:ext>
            </a:extLst>
          </p:cNvPr>
          <p:cNvSpPr/>
          <p:nvPr userDrawn="1"/>
        </p:nvSpPr>
        <p:spPr>
          <a:xfrm>
            <a:off x="522983" y="2684211"/>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Bar 3">
            <a:extLst>
              <a:ext uri="{FF2B5EF4-FFF2-40B4-BE49-F238E27FC236}">
                <a16:creationId xmlns:a16="http://schemas.microsoft.com/office/drawing/2014/main" id="{1D2114D1-F47B-483A-B4A6-3F26F475EB68}"/>
              </a:ext>
            </a:extLst>
          </p:cNvPr>
          <p:cNvSpPr/>
          <p:nvPr userDrawn="1"/>
        </p:nvSpPr>
        <p:spPr>
          <a:xfrm>
            <a:off x="522983" y="2130528"/>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Bar 2">
            <a:extLst>
              <a:ext uri="{FF2B5EF4-FFF2-40B4-BE49-F238E27FC236}">
                <a16:creationId xmlns:a16="http://schemas.microsoft.com/office/drawing/2014/main" id="{8181797C-4744-4251-9CA6-D2A5E7169D9C}"/>
              </a:ext>
            </a:extLst>
          </p:cNvPr>
          <p:cNvSpPr/>
          <p:nvPr userDrawn="1"/>
        </p:nvSpPr>
        <p:spPr>
          <a:xfrm>
            <a:off x="522983" y="1576845"/>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r 1">
            <a:extLst>
              <a:ext uri="{FF2B5EF4-FFF2-40B4-BE49-F238E27FC236}">
                <a16:creationId xmlns:a16="http://schemas.microsoft.com/office/drawing/2014/main" id="{9479176B-B0FB-4B25-8573-2E0D8157FCF8}"/>
              </a:ext>
            </a:extLst>
          </p:cNvPr>
          <p:cNvSpPr/>
          <p:nvPr userDrawn="1"/>
        </p:nvSpPr>
        <p:spPr>
          <a:xfrm>
            <a:off x="522983" y="1023162"/>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 10">
            <a:extLst>
              <a:ext uri="{FF2B5EF4-FFF2-40B4-BE49-F238E27FC236}">
                <a16:creationId xmlns:a16="http://schemas.microsoft.com/office/drawing/2014/main" id="{6C44EB39-B68E-4F16-B4FA-7D1B25922283}"/>
              </a:ext>
            </a:extLst>
          </p:cNvPr>
          <p:cNvSpPr>
            <a:spLocks noGrp="1"/>
          </p:cNvSpPr>
          <p:nvPr>
            <p:ph type="body" idx="30"/>
          </p:nvPr>
        </p:nvSpPr>
        <p:spPr>
          <a:xfrm>
            <a:off x="1000468" y="6011359"/>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3" name="Text 9">
            <a:extLst>
              <a:ext uri="{FF2B5EF4-FFF2-40B4-BE49-F238E27FC236}">
                <a16:creationId xmlns:a16="http://schemas.microsoft.com/office/drawing/2014/main" id="{7E4D25A9-CC45-4FC6-9EFA-543045F9314A}"/>
              </a:ext>
            </a:extLst>
          </p:cNvPr>
          <p:cNvSpPr>
            <a:spLocks noGrp="1"/>
          </p:cNvSpPr>
          <p:nvPr>
            <p:ph type="body" idx="29"/>
          </p:nvPr>
        </p:nvSpPr>
        <p:spPr>
          <a:xfrm>
            <a:off x="1000468" y="5457677"/>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2" name="Text 8">
            <a:extLst>
              <a:ext uri="{FF2B5EF4-FFF2-40B4-BE49-F238E27FC236}">
                <a16:creationId xmlns:a16="http://schemas.microsoft.com/office/drawing/2014/main" id="{81640D35-2D9B-4FC1-92BA-C47DBF0546AB}"/>
              </a:ext>
            </a:extLst>
          </p:cNvPr>
          <p:cNvSpPr>
            <a:spLocks noGrp="1"/>
          </p:cNvSpPr>
          <p:nvPr>
            <p:ph type="body" idx="28"/>
          </p:nvPr>
        </p:nvSpPr>
        <p:spPr>
          <a:xfrm>
            <a:off x="1000468" y="4903993"/>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1" name="Text 7">
            <a:extLst>
              <a:ext uri="{FF2B5EF4-FFF2-40B4-BE49-F238E27FC236}">
                <a16:creationId xmlns:a16="http://schemas.microsoft.com/office/drawing/2014/main" id="{88272F8E-7BA3-42CA-B90F-7839171D5045}"/>
              </a:ext>
            </a:extLst>
          </p:cNvPr>
          <p:cNvSpPr>
            <a:spLocks noGrp="1"/>
          </p:cNvSpPr>
          <p:nvPr>
            <p:ph type="body" idx="27"/>
          </p:nvPr>
        </p:nvSpPr>
        <p:spPr>
          <a:xfrm>
            <a:off x="1000468" y="4350309"/>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0" name="Text 6">
            <a:extLst>
              <a:ext uri="{FF2B5EF4-FFF2-40B4-BE49-F238E27FC236}">
                <a16:creationId xmlns:a16="http://schemas.microsoft.com/office/drawing/2014/main" id="{D5EFC216-C13E-4E36-8BA0-88A77CDAD51F}"/>
              </a:ext>
            </a:extLst>
          </p:cNvPr>
          <p:cNvSpPr>
            <a:spLocks noGrp="1"/>
          </p:cNvSpPr>
          <p:nvPr>
            <p:ph type="body" idx="26"/>
          </p:nvPr>
        </p:nvSpPr>
        <p:spPr>
          <a:xfrm>
            <a:off x="1000468" y="3796625"/>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9" name="Text 5">
            <a:extLst>
              <a:ext uri="{FF2B5EF4-FFF2-40B4-BE49-F238E27FC236}">
                <a16:creationId xmlns:a16="http://schemas.microsoft.com/office/drawing/2014/main" id="{4EBED82B-0933-4937-AEFE-20F183166D27}"/>
              </a:ext>
            </a:extLst>
          </p:cNvPr>
          <p:cNvSpPr>
            <a:spLocks noGrp="1"/>
          </p:cNvSpPr>
          <p:nvPr>
            <p:ph type="body" idx="25"/>
          </p:nvPr>
        </p:nvSpPr>
        <p:spPr>
          <a:xfrm>
            <a:off x="1000468" y="3242941"/>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8" name="Text 4">
            <a:extLst>
              <a:ext uri="{FF2B5EF4-FFF2-40B4-BE49-F238E27FC236}">
                <a16:creationId xmlns:a16="http://schemas.microsoft.com/office/drawing/2014/main" id="{690A975D-C7D4-4508-8720-5FCC202F2DDA}"/>
              </a:ext>
            </a:extLst>
          </p:cNvPr>
          <p:cNvSpPr>
            <a:spLocks noGrp="1"/>
          </p:cNvSpPr>
          <p:nvPr>
            <p:ph type="body" idx="24"/>
          </p:nvPr>
        </p:nvSpPr>
        <p:spPr>
          <a:xfrm>
            <a:off x="1000468" y="2689257"/>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7" name="Text 3">
            <a:extLst>
              <a:ext uri="{FF2B5EF4-FFF2-40B4-BE49-F238E27FC236}">
                <a16:creationId xmlns:a16="http://schemas.microsoft.com/office/drawing/2014/main" id="{7204481E-D521-46E4-B1A3-3EE7970BC6CA}"/>
              </a:ext>
            </a:extLst>
          </p:cNvPr>
          <p:cNvSpPr>
            <a:spLocks noGrp="1"/>
          </p:cNvSpPr>
          <p:nvPr>
            <p:ph type="body" idx="23"/>
          </p:nvPr>
        </p:nvSpPr>
        <p:spPr>
          <a:xfrm>
            <a:off x="1000468" y="2135573"/>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6" name="Text 2">
            <a:extLst>
              <a:ext uri="{FF2B5EF4-FFF2-40B4-BE49-F238E27FC236}">
                <a16:creationId xmlns:a16="http://schemas.microsoft.com/office/drawing/2014/main" id="{0BDE26A1-2A9D-4D3D-93D6-8A7C7BA9CEE9}"/>
              </a:ext>
            </a:extLst>
          </p:cNvPr>
          <p:cNvSpPr>
            <a:spLocks noGrp="1"/>
          </p:cNvSpPr>
          <p:nvPr>
            <p:ph type="body" idx="22"/>
          </p:nvPr>
        </p:nvSpPr>
        <p:spPr>
          <a:xfrm>
            <a:off x="1000468" y="1581889"/>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1" name="Text 1">
            <a:extLst>
              <a:ext uri="{FF2B5EF4-FFF2-40B4-BE49-F238E27FC236}">
                <a16:creationId xmlns:a16="http://schemas.microsoft.com/office/drawing/2014/main" id="{BC1A4FEA-08AA-4847-9B66-2FC50B4AA00C}"/>
              </a:ext>
            </a:extLst>
          </p:cNvPr>
          <p:cNvSpPr>
            <a:spLocks noGrp="1"/>
          </p:cNvSpPr>
          <p:nvPr>
            <p:ph type="body" idx="21"/>
          </p:nvPr>
        </p:nvSpPr>
        <p:spPr>
          <a:xfrm>
            <a:off x="1000468" y="1028205"/>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4" name="10" descr="Badge 10 with solid fill">
            <a:extLst>
              <a:ext uri="{FF2B5EF4-FFF2-40B4-BE49-F238E27FC236}">
                <a16:creationId xmlns:a16="http://schemas.microsoft.com/office/drawing/2014/main" id="{AFB77B7D-E3BD-4FDD-8BB6-FFD7017215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2982" y="6006309"/>
            <a:ext cx="457200" cy="457200"/>
          </a:xfrm>
          <a:prstGeom prst="rect">
            <a:avLst/>
          </a:prstGeom>
        </p:spPr>
      </p:pic>
      <p:pic>
        <p:nvPicPr>
          <p:cNvPr id="12" name="9" descr="Badge 9 with solid fill">
            <a:extLst>
              <a:ext uri="{FF2B5EF4-FFF2-40B4-BE49-F238E27FC236}">
                <a16:creationId xmlns:a16="http://schemas.microsoft.com/office/drawing/2014/main" id="{061DFEC7-4A75-489D-973D-F05064673C6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2982" y="5452604"/>
            <a:ext cx="457200" cy="457200"/>
          </a:xfrm>
          <a:prstGeom prst="rect">
            <a:avLst/>
          </a:prstGeom>
        </p:spPr>
      </p:pic>
      <p:pic>
        <p:nvPicPr>
          <p:cNvPr id="10" name="8" descr="Badge 8 with solid fill">
            <a:extLst>
              <a:ext uri="{FF2B5EF4-FFF2-40B4-BE49-F238E27FC236}">
                <a16:creationId xmlns:a16="http://schemas.microsoft.com/office/drawing/2014/main" id="{D6CBC240-8FDF-414F-8521-739E3865F4D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2982" y="4898896"/>
            <a:ext cx="457200" cy="457200"/>
          </a:xfrm>
          <a:prstGeom prst="rect">
            <a:avLst/>
          </a:prstGeom>
        </p:spPr>
      </p:pic>
      <p:pic>
        <p:nvPicPr>
          <p:cNvPr id="22" name="7" descr="Badge 7 with solid fill">
            <a:extLst>
              <a:ext uri="{FF2B5EF4-FFF2-40B4-BE49-F238E27FC236}">
                <a16:creationId xmlns:a16="http://schemas.microsoft.com/office/drawing/2014/main" id="{5282D690-A13A-45C4-90D3-9AF1C2972692}"/>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22982" y="4345188"/>
            <a:ext cx="457200" cy="457200"/>
          </a:xfrm>
          <a:prstGeom prst="rect">
            <a:avLst/>
          </a:prstGeom>
        </p:spPr>
      </p:pic>
      <p:pic>
        <p:nvPicPr>
          <p:cNvPr id="69" name="6" descr="Badge 6 with solid fill">
            <a:extLst>
              <a:ext uri="{FF2B5EF4-FFF2-40B4-BE49-F238E27FC236}">
                <a16:creationId xmlns:a16="http://schemas.microsoft.com/office/drawing/2014/main" id="{E256098D-3E28-4C78-91C7-B74D57F78B7A}"/>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22982" y="3791480"/>
            <a:ext cx="457200" cy="457200"/>
          </a:xfrm>
          <a:prstGeom prst="rect">
            <a:avLst/>
          </a:prstGeom>
        </p:spPr>
      </p:pic>
      <p:pic>
        <p:nvPicPr>
          <p:cNvPr id="65" name="5" descr="Badge 5 with solid fill">
            <a:extLst>
              <a:ext uri="{FF2B5EF4-FFF2-40B4-BE49-F238E27FC236}">
                <a16:creationId xmlns:a16="http://schemas.microsoft.com/office/drawing/2014/main" id="{535DD3CE-01CC-4F4A-9C0E-499193DC9804}"/>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2982" y="3237772"/>
            <a:ext cx="457200" cy="457200"/>
          </a:xfrm>
          <a:prstGeom prst="rect">
            <a:avLst/>
          </a:prstGeom>
        </p:spPr>
      </p:pic>
      <p:pic>
        <p:nvPicPr>
          <p:cNvPr id="67" name="4" descr="Badge 4 with solid fill">
            <a:extLst>
              <a:ext uri="{FF2B5EF4-FFF2-40B4-BE49-F238E27FC236}">
                <a16:creationId xmlns:a16="http://schemas.microsoft.com/office/drawing/2014/main" id="{A2CBF8FA-4018-4648-BDE6-14D62575EA0B}"/>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22982" y="2684064"/>
            <a:ext cx="457200" cy="457200"/>
          </a:xfrm>
          <a:prstGeom prst="rect">
            <a:avLst/>
          </a:prstGeom>
        </p:spPr>
      </p:pic>
      <p:pic>
        <p:nvPicPr>
          <p:cNvPr id="26" name="3" descr="Badge 3 with solid fill">
            <a:extLst>
              <a:ext uri="{FF2B5EF4-FFF2-40B4-BE49-F238E27FC236}">
                <a16:creationId xmlns:a16="http://schemas.microsoft.com/office/drawing/2014/main" id="{9A6BE5F2-C4C7-46E9-9BF6-429E869817F4}"/>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22982" y="2130356"/>
            <a:ext cx="457200" cy="457200"/>
          </a:xfrm>
          <a:prstGeom prst="rect">
            <a:avLst/>
          </a:prstGeom>
        </p:spPr>
      </p:pic>
      <p:pic>
        <p:nvPicPr>
          <p:cNvPr id="24" name="2" descr="Badge with solid fill">
            <a:extLst>
              <a:ext uri="{FF2B5EF4-FFF2-40B4-BE49-F238E27FC236}">
                <a16:creationId xmlns:a16="http://schemas.microsoft.com/office/drawing/2014/main" id="{51A999ED-8B53-4198-9065-A1690D43B5F7}"/>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22982" y="1576648"/>
            <a:ext cx="457200" cy="457200"/>
          </a:xfrm>
          <a:prstGeom prst="rect">
            <a:avLst/>
          </a:prstGeom>
        </p:spPr>
      </p:pic>
      <p:pic>
        <p:nvPicPr>
          <p:cNvPr id="63" name="1" descr="Badge 1 with solid fill">
            <a:extLst>
              <a:ext uri="{FF2B5EF4-FFF2-40B4-BE49-F238E27FC236}">
                <a16:creationId xmlns:a16="http://schemas.microsoft.com/office/drawing/2014/main" id="{A5A484F7-0F51-44F8-BBB8-36B4A439AE2A}"/>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22982" y="1022940"/>
            <a:ext cx="457200" cy="457200"/>
          </a:xfrm>
          <a:prstGeom prst="rect">
            <a:avLst/>
          </a:prstGeom>
        </p:spPr>
      </p:pic>
      <p:sp>
        <p:nvSpPr>
          <p:cNvPr id="2" name="Title 1">
            <a:extLst>
              <a:ext uri="{FF2B5EF4-FFF2-40B4-BE49-F238E27FC236}">
                <a16:creationId xmlns:a16="http://schemas.microsoft.com/office/drawing/2014/main" id="{7C10EA10-673C-49F6-83A9-6888B7A8205A}"/>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4581956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List of 10">
    <p:spTree>
      <p:nvGrpSpPr>
        <p:cNvPr id="1" name=""/>
        <p:cNvGrpSpPr/>
        <p:nvPr/>
      </p:nvGrpSpPr>
      <p:grpSpPr>
        <a:xfrm>
          <a:off x="0" y="0"/>
          <a:ext cx="0" cy="0"/>
          <a:chOff x="0" y="0"/>
          <a:chExt cx="0" cy="0"/>
        </a:xfrm>
      </p:grpSpPr>
      <p:sp>
        <p:nvSpPr>
          <p:cNvPr id="49" name="Bar 10">
            <a:extLst>
              <a:ext uri="{FF2B5EF4-FFF2-40B4-BE49-F238E27FC236}">
                <a16:creationId xmlns:a16="http://schemas.microsoft.com/office/drawing/2014/main" id="{2480A15A-6FB8-468D-B2FC-CE8059BA4B48}"/>
              </a:ext>
            </a:extLst>
          </p:cNvPr>
          <p:cNvSpPr/>
          <p:nvPr userDrawn="1"/>
        </p:nvSpPr>
        <p:spPr>
          <a:xfrm>
            <a:off x="6096000" y="5119324"/>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8" name="Bar 9">
            <a:extLst>
              <a:ext uri="{FF2B5EF4-FFF2-40B4-BE49-F238E27FC236}">
                <a16:creationId xmlns:a16="http://schemas.microsoft.com/office/drawing/2014/main" id="{467E3EC9-9904-430A-B3A0-AC873A867C2B}"/>
              </a:ext>
            </a:extLst>
          </p:cNvPr>
          <p:cNvSpPr/>
          <p:nvPr userDrawn="1"/>
        </p:nvSpPr>
        <p:spPr>
          <a:xfrm>
            <a:off x="6096000" y="4249342"/>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7" name="Bar 8">
            <a:extLst>
              <a:ext uri="{FF2B5EF4-FFF2-40B4-BE49-F238E27FC236}">
                <a16:creationId xmlns:a16="http://schemas.microsoft.com/office/drawing/2014/main" id="{134E215C-5D74-4CB6-8FD0-AF760CD3DF2C}"/>
              </a:ext>
            </a:extLst>
          </p:cNvPr>
          <p:cNvSpPr/>
          <p:nvPr userDrawn="1"/>
        </p:nvSpPr>
        <p:spPr>
          <a:xfrm>
            <a:off x="6096000" y="3379361"/>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6" name="Bar 7">
            <a:extLst>
              <a:ext uri="{FF2B5EF4-FFF2-40B4-BE49-F238E27FC236}">
                <a16:creationId xmlns:a16="http://schemas.microsoft.com/office/drawing/2014/main" id="{E1ACACF7-27CB-4BDE-99FA-A9056896763B}"/>
              </a:ext>
            </a:extLst>
          </p:cNvPr>
          <p:cNvSpPr/>
          <p:nvPr userDrawn="1"/>
        </p:nvSpPr>
        <p:spPr>
          <a:xfrm>
            <a:off x="6096000" y="2509380"/>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5" name="Bar 6">
            <a:extLst>
              <a:ext uri="{FF2B5EF4-FFF2-40B4-BE49-F238E27FC236}">
                <a16:creationId xmlns:a16="http://schemas.microsoft.com/office/drawing/2014/main" id="{14F47DC5-4B9E-40CA-BE63-BE66E8F01D18}"/>
              </a:ext>
            </a:extLst>
          </p:cNvPr>
          <p:cNvSpPr/>
          <p:nvPr userDrawn="1"/>
        </p:nvSpPr>
        <p:spPr>
          <a:xfrm>
            <a:off x="6096000" y="1639399"/>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4" name="Bar 5">
            <a:extLst>
              <a:ext uri="{FF2B5EF4-FFF2-40B4-BE49-F238E27FC236}">
                <a16:creationId xmlns:a16="http://schemas.microsoft.com/office/drawing/2014/main" id="{D278834E-345F-4BF9-9D47-253873A37DE7}"/>
              </a:ext>
            </a:extLst>
          </p:cNvPr>
          <p:cNvSpPr/>
          <p:nvPr userDrawn="1"/>
        </p:nvSpPr>
        <p:spPr>
          <a:xfrm>
            <a:off x="338791" y="5119324"/>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3" name="Bar 4">
            <a:extLst>
              <a:ext uri="{FF2B5EF4-FFF2-40B4-BE49-F238E27FC236}">
                <a16:creationId xmlns:a16="http://schemas.microsoft.com/office/drawing/2014/main" id="{FFFC9AF5-558C-440F-860B-5651FB6DBF73}"/>
              </a:ext>
            </a:extLst>
          </p:cNvPr>
          <p:cNvSpPr/>
          <p:nvPr userDrawn="1"/>
        </p:nvSpPr>
        <p:spPr>
          <a:xfrm>
            <a:off x="338791" y="4249342"/>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2" name="Bar 3">
            <a:extLst>
              <a:ext uri="{FF2B5EF4-FFF2-40B4-BE49-F238E27FC236}">
                <a16:creationId xmlns:a16="http://schemas.microsoft.com/office/drawing/2014/main" id="{1D2114D1-F47B-483A-B4A6-3F26F475EB68}"/>
              </a:ext>
            </a:extLst>
          </p:cNvPr>
          <p:cNvSpPr/>
          <p:nvPr userDrawn="1"/>
        </p:nvSpPr>
        <p:spPr>
          <a:xfrm>
            <a:off x="338791" y="3379361"/>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1" name="Bar 2">
            <a:extLst>
              <a:ext uri="{FF2B5EF4-FFF2-40B4-BE49-F238E27FC236}">
                <a16:creationId xmlns:a16="http://schemas.microsoft.com/office/drawing/2014/main" id="{8181797C-4744-4251-9CA6-D2A5E7169D9C}"/>
              </a:ext>
            </a:extLst>
          </p:cNvPr>
          <p:cNvSpPr/>
          <p:nvPr userDrawn="1"/>
        </p:nvSpPr>
        <p:spPr>
          <a:xfrm>
            <a:off x="338791" y="2509380"/>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3" name="Bar 1">
            <a:extLst>
              <a:ext uri="{FF2B5EF4-FFF2-40B4-BE49-F238E27FC236}">
                <a16:creationId xmlns:a16="http://schemas.microsoft.com/office/drawing/2014/main" id="{9479176B-B0FB-4B25-8573-2E0D8157FCF8}"/>
              </a:ext>
            </a:extLst>
          </p:cNvPr>
          <p:cNvSpPr/>
          <p:nvPr userDrawn="1"/>
        </p:nvSpPr>
        <p:spPr>
          <a:xfrm>
            <a:off x="338791" y="1639399"/>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l"/>
            <a:endParaRPr lang="en-US" dirty="0"/>
          </a:p>
        </p:txBody>
      </p:sp>
      <p:sp>
        <p:nvSpPr>
          <p:cNvPr id="84" name="Text 10">
            <a:extLst>
              <a:ext uri="{FF2B5EF4-FFF2-40B4-BE49-F238E27FC236}">
                <a16:creationId xmlns:a16="http://schemas.microsoft.com/office/drawing/2014/main" id="{6C44EB39-B68E-4F16-B4FA-7D1B25922283}"/>
              </a:ext>
            </a:extLst>
          </p:cNvPr>
          <p:cNvSpPr>
            <a:spLocks noGrp="1"/>
          </p:cNvSpPr>
          <p:nvPr>
            <p:ph type="body" idx="30"/>
          </p:nvPr>
        </p:nvSpPr>
        <p:spPr>
          <a:xfrm>
            <a:off x="6626352" y="5119104"/>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3" name="Text 9">
            <a:extLst>
              <a:ext uri="{FF2B5EF4-FFF2-40B4-BE49-F238E27FC236}">
                <a16:creationId xmlns:a16="http://schemas.microsoft.com/office/drawing/2014/main" id="{7E4D25A9-CC45-4FC6-9EFA-543045F9314A}"/>
              </a:ext>
            </a:extLst>
          </p:cNvPr>
          <p:cNvSpPr>
            <a:spLocks noGrp="1"/>
          </p:cNvSpPr>
          <p:nvPr>
            <p:ph type="body" idx="29"/>
          </p:nvPr>
        </p:nvSpPr>
        <p:spPr>
          <a:xfrm>
            <a:off x="6626352" y="4256338"/>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2" name="Text 8">
            <a:extLst>
              <a:ext uri="{FF2B5EF4-FFF2-40B4-BE49-F238E27FC236}">
                <a16:creationId xmlns:a16="http://schemas.microsoft.com/office/drawing/2014/main" id="{81640D35-2D9B-4FC1-92BA-C47DBF0546AB}"/>
              </a:ext>
            </a:extLst>
          </p:cNvPr>
          <p:cNvSpPr>
            <a:spLocks noGrp="1"/>
          </p:cNvSpPr>
          <p:nvPr>
            <p:ph type="body" idx="28"/>
          </p:nvPr>
        </p:nvSpPr>
        <p:spPr>
          <a:xfrm>
            <a:off x="6626352" y="3379141"/>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1" name="Text 7">
            <a:extLst>
              <a:ext uri="{FF2B5EF4-FFF2-40B4-BE49-F238E27FC236}">
                <a16:creationId xmlns:a16="http://schemas.microsoft.com/office/drawing/2014/main" id="{88272F8E-7BA3-42CA-B90F-7839171D5045}"/>
              </a:ext>
            </a:extLst>
          </p:cNvPr>
          <p:cNvSpPr>
            <a:spLocks noGrp="1"/>
          </p:cNvSpPr>
          <p:nvPr>
            <p:ph type="body" idx="27"/>
          </p:nvPr>
        </p:nvSpPr>
        <p:spPr>
          <a:xfrm>
            <a:off x="6626352" y="2509208"/>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0" name="Text 6">
            <a:extLst>
              <a:ext uri="{FF2B5EF4-FFF2-40B4-BE49-F238E27FC236}">
                <a16:creationId xmlns:a16="http://schemas.microsoft.com/office/drawing/2014/main" id="{D5EFC216-C13E-4E36-8BA0-88A77CDAD51F}"/>
              </a:ext>
            </a:extLst>
          </p:cNvPr>
          <p:cNvSpPr>
            <a:spLocks noGrp="1"/>
          </p:cNvSpPr>
          <p:nvPr>
            <p:ph type="body" idx="26"/>
          </p:nvPr>
        </p:nvSpPr>
        <p:spPr>
          <a:xfrm>
            <a:off x="6626352" y="1634154"/>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9" name="Text 5">
            <a:extLst>
              <a:ext uri="{FF2B5EF4-FFF2-40B4-BE49-F238E27FC236}">
                <a16:creationId xmlns:a16="http://schemas.microsoft.com/office/drawing/2014/main" id="{4EBED82B-0933-4937-AEFE-20F183166D27}"/>
              </a:ext>
            </a:extLst>
          </p:cNvPr>
          <p:cNvSpPr>
            <a:spLocks noGrp="1"/>
          </p:cNvSpPr>
          <p:nvPr>
            <p:ph type="body" idx="25"/>
          </p:nvPr>
        </p:nvSpPr>
        <p:spPr>
          <a:xfrm>
            <a:off x="868900" y="5119104"/>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8" name="Text 4">
            <a:extLst>
              <a:ext uri="{FF2B5EF4-FFF2-40B4-BE49-F238E27FC236}">
                <a16:creationId xmlns:a16="http://schemas.microsoft.com/office/drawing/2014/main" id="{690A975D-C7D4-4508-8720-5FCC202F2DDA}"/>
              </a:ext>
            </a:extLst>
          </p:cNvPr>
          <p:cNvSpPr>
            <a:spLocks noGrp="1"/>
          </p:cNvSpPr>
          <p:nvPr>
            <p:ph type="body" idx="24"/>
          </p:nvPr>
        </p:nvSpPr>
        <p:spPr>
          <a:xfrm>
            <a:off x="868900" y="4256338"/>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7" name="Text 3">
            <a:extLst>
              <a:ext uri="{FF2B5EF4-FFF2-40B4-BE49-F238E27FC236}">
                <a16:creationId xmlns:a16="http://schemas.microsoft.com/office/drawing/2014/main" id="{7204481E-D521-46E4-B1A3-3EE7970BC6CA}"/>
              </a:ext>
            </a:extLst>
          </p:cNvPr>
          <p:cNvSpPr>
            <a:spLocks noGrp="1"/>
          </p:cNvSpPr>
          <p:nvPr>
            <p:ph type="body" idx="23"/>
          </p:nvPr>
        </p:nvSpPr>
        <p:spPr>
          <a:xfrm>
            <a:off x="868900" y="3379141"/>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6" name="Text 2">
            <a:extLst>
              <a:ext uri="{FF2B5EF4-FFF2-40B4-BE49-F238E27FC236}">
                <a16:creationId xmlns:a16="http://schemas.microsoft.com/office/drawing/2014/main" id="{0BDE26A1-2A9D-4D3D-93D6-8A7C7BA9CEE9}"/>
              </a:ext>
            </a:extLst>
          </p:cNvPr>
          <p:cNvSpPr>
            <a:spLocks noGrp="1"/>
          </p:cNvSpPr>
          <p:nvPr>
            <p:ph type="body" idx="22"/>
          </p:nvPr>
        </p:nvSpPr>
        <p:spPr>
          <a:xfrm>
            <a:off x="868899" y="2509208"/>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1" name="Text 1">
            <a:extLst>
              <a:ext uri="{FF2B5EF4-FFF2-40B4-BE49-F238E27FC236}">
                <a16:creationId xmlns:a16="http://schemas.microsoft.com/office/drawing/2014/main" id="{BC1A4FEA-08AA-4847-9B66-2FC50B4AA00C}"/>
              </a:ext>
            </a:extLst>
          </p:cNvPr>
          <p:cNvSpPr>
            <a:spLocks noGrp="1"/>
          </p:cNvSpPr>
          <p:nvPr>
            <p:ph type="body" idx="21"/>
          </p:nvPr>
        </p:nvSpPr>
        <p:spPr>
          <a:xfrm>
            <a:off x="868899" y="1634154"/>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4" name="10" descr="Badge 10 with solid fill">
            <a:extLst>
              <a:ext uri="{FF2B5EF4-FFF2-40B4-BE49-F238E27FC236}">
                <a16:creationId xmlns:a16="http://schemas.microsoft.com/office/drawing/2014/main" id="{AFB77B7D-E3BD-4FDD-8BB6-FFD7017215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96000" y="5187904"/>
            <a:ext cx="457200" cy="457200"/>
          </a:xfrm>
          <a:prstGeom prst="rect">
            <a:avLst/>
          </a:prstGeom>
        </p:spPr>
      </p:pic>
      <p:pic>
        <p:nvPicPr>
          <p:cNvPr id="12" name="9" descr="Badge 9 with solid fill">
            <a:extLst>
              <a:ext uri="{FF2B5EF4-FFF2-40B4-BE49-F238E27FC236}">
                <a16:creationId xmlns:a16="http://schemas.microsoft.com/office/drawing/2014/main" id="{061DFEC7-4A75-489D-973D-F05064673C6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17922"/>
            <a:ext cx="457200" cy="457200"/>
          </a:xfrm>
          <a:prstGeom prst="rect">
            <a:avLst/>
          </a:prstGeom>
        </p:spPr>
      </p:pic>
      <p:pic>
        <p:nvPicPr>
          <p:cNvPr id="10" name="8" descr="Badge 8 with solid fill">
            <a:extLst>
              <a:ext uri="{FF2B5EF4-FFF2-40B4-BE49-F238E27FC236}">
                <a16:creationId xmlns:a16="http://schemas.microsoft.com/office/drawing/2014/main" id="{D6CBC240-8FDF-414F-8521-739E3865F4D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96000" y="3447941"/>
            <a:ext cx="457200" cy="457200"/>
          </a:xfrm>
          <a:prstGeom prst="rect">
            <a:avLst/>
          </a:prstGeom>
        </p:spPr>
      </p:pic>
      <p:pic>
        <p:nvPicPr>
          <p:cNvPr id="22" name="7" descr="Badge 7 with solid fill">
            <a:extLst>
              <a:ext uri="{FF2B5EF4-FFF2-40B4-BE49-F238E27FC236}">
                <a16:creationId xmlns:a16="http://schemas.microsoft.com/office/drawing/2014/main" id="{5282D690-A13A-45C4-90D3-9AF1C2972692}"/>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96000" y="2577960"/>
            <a:ext cx="457200" cy="457200"/>
          </a:xfrm>
          <a:prstGeom prst="rect">
            <a:avLst/>
          </a:prstGeom>
        </p:spPr>
      </p:pic>
      <p:pic>
        <p:nvPicPr>
          <p:cNvPr id="69" name="6" descr="Badge 6 with solid fill">
            <a:extLst>
              <a:ext uri="{FF2B5EF4-FFF2-40B4-BE49-F238E27FC236}">
                <a16:creationId xmlns:a16="http://schemas.microsoft.com/office/drawing/2014/main" id="{E256098D-3E28-4C78-91C7-B74D57F78B7A}"/>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96000" y="1707979"/>
            <a:ext cx="457200" cy="457200"/>
          </a:xfrm>
          <a:prstGeom prst="rect">
            <a:avLst/>
          </a:prstGeom>
        </p:spPr>
      </p:pic>
      <p:pic>
        <p:nvPicPr>
          <p:cNvPr id="65" name="5" descr="Badge 5 with solid fill">
            <a:extLst>
              <a:ext uri="{FF2B5EF4-FFF2-40B4-BE49-F238E27FC236}">
                <a16:creationId xmlns:a16="http://schemas.microsoft.com/office/drawing/2014/main" id="{535DD3CE-01CC-4F4A-9C0E-499193DC9804}"/>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38791" y="5187904"/>
            <a:ext cx="457200" cy="457200"/>
          </a:xfrm>
          <a:prstGeom prst="rect">
            <a:avLst/>
          </a:prstGeom>
        </p:spPr>
      </p:pic>
      <p:pic>
        <p:nvPicPr>
          <p:cNvPr id="67" name="4" descr="Badge 4 with solid fill">
            <a:extLst>
              <a:ext uri="{FF2B5EF4-FFF2-40B4-BE49-F238E27FC236}">
                <a16:creationId xmlns:a16="http://schemas.microsoft.com/office/drawing/2014/main" id="{A2CBF8FA-4018-4648-BDE6-14D62575EA0B}"/>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38791" y="4317922"/>
            <a:ext cx="457200" cy="457200"/>
          </a:xfrm>
          <a:prstGeom prst="rect">
            <a:avLst/>
          </a:prstGeom>
        </p:spPr>
      </p:pic>
      <p:pic>
        <p:nvPicPr>
          <p:cNvPr id="26" name="3" descr="Badge 3 with solid fill">
            <a:extLst>
              <a:ext uri="{FF2B5EF4-FFF2-40B4-BE49-F238E27FC236}">
                <a16:creationId xmlns:a16="http://schemas.microsoft.com/office/drawing/2014/main" id="{9A6BE5F2-C4C7-46E9-9BF6-429E869817F4}"/>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38791" y="3447941"/>
            <a:ext cx="457200" cy="457200"/>
          </a:xfrm>
          <a:prstGeom prst="rect">
            <a:avLst/>
          </a:prstGeom>
        </p:spPr>
      </p:pic>
      <p:pic>
        <p:nvPicPr>
          <p:cNvPr id="24" name="2" descr="Badge with solid fill">
            <a:extLst>
              <a:ext uri="{FF2B5EF4-FFF2-40B4-BE49-F238E27FC236}">
                <a16:creationId xmlns:a16="http://schemas.microsoft.com/office/drawing/2014/main" id="{51A999ED-8B53-4198-9065-A1690D43B5F7}"/>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38791" y="2577960"/>
            <a:ext cx="457200" cy="457200"/>
          </a:xfrm>
          <a:prstGeom prst="rect">
            <a:avLst/>
          </a:prstGeom>
        </p:spPr>
      </p:pic>
      <p:pic>
        <p:nvPicPr>
          <p:cNvPr id="63" name="1" descr="Badge 1 with solid fill">
            <a:extLst>
              <a:ext uri="{FF2B5EF4-FFF2-40B4-BE49-F238E27FC236}">
                <a16:creationId xmlns:a16="http://schemas.microsoft.com/office/drawing/2014/main" id="{A5A484F7-0F51-44F8-BBB8-36B4A439AE2A}"/>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338791" y="1707979"/>
            <a:ext cx="457200" cy="457200"/>
          </a:xfrm>
          <a:prstGeom prst="rect">
            <a:avLst/>
          </a:prstGeom>
        </p:spPr>
      </p:pic>
      <p:sp>
        <p:nvSpPr>
          <p:cNvPr id="2" name="Title 1">
            <a:extLst>
              <a:ext uri="{FF2B5EF4-FFF2-40B4-BE49-F238E27FC236}">
                <a16:creationId xmlns:a16="http://schemas.microsoft.com/office/drawing/2014/main" id="{7C10EA10-673C-49F6-83A9-6888B7A8205A}"/>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9693030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REAKOU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BREAKOUT</a:t>
            </a:r>
          </a:p>
        </p:txBody>
      </p:sp>
      <p:pic>
        <p:nvPicPr>
          <p:cNvPr id="10" name="Graphic 9" descr="Puzzle pieces">
            <a:extLst>
              <a:ext uri="{FF2B5EF4-FFF2-40B4-BE49-F238E27FC236}">
                <a16:creationId xmlns:a16="http://schemas.microsoft.com/office/drawing/2014/main" id="{3CA7632E-83C6-418B-93C7-9B0790312B9C}"/>
              </a:ext>
            </a:extLst>
          </p:cNvPr>
          <p:cNvPicPr>
            <a:picLocks noChangeAspect="1"/>
          </p:cNvPicPr>
          <p:nvPr userDrawn="1"/>
        </p:nvPicPr>
        <p:blipFill>
          <a:blip r:embed="rId2">
            <a:alphaModFix amt="20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56686" y="350152"/>
            <a:ext cx="5486400" cy="5486400"/>
          </a:xfrm>
          <a:prstGeom prst="rect">
            <a:avLst/>
          </a:prstGeom>
        </p:spPr>
      </p:pic>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dirty="0"/>
          </a:p>
        </p:txBody>
      </p:sp>
    </p:spTree>
    <p:extLst>
      <p:ext uri="{BB962C8B-B14F-4D97-AF65-F5344CB8AC3E}">
        <p14:creationId xmlns:p14="http://schemas.microsoft.com/office/powerpoint/2010/main" val="22365430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NDIVID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INDIVIDUAL</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dirty="0"/>
          </a:p>
        </p:txBody>
      </p:sp>
      <p:pic>
        <p:nvPicPr>
          <p:cNvPr id="11" name="Graphic 10" descr="Head with gears with solid fill">
            <a:extLst>
              <a:ext uri="{FF2B5EF4-FFF2-40B4-BE49-F238E27FC236}">
                <a16:creationId xmlns:a16="http://schemas.microsoft.com/office/drawing/2014/main" id="{DA1D0CBC-094A-4904-91C3-BA5FA5EC55B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6598487" y="486899"/>
            <a:ext cx="5486400" cy="5486400"/>
          </a:xfrm>
          <a:prstGeom prst="rect">
            <a:avLst/>
          </a:prstGeom>
        </p:spPr>
      </p:pic>
    </p:spTree>
    <p:extLst>
      <p:ext uri="{BB962C8B-B14F-4D97-AF65-F5344CB8AC3E}">
        <p14:creationId xmlns:p14="http://schemas.microsoft.com/office/powerpoint/2010/main" val="23939909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ISCUSS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DISCUSSION</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dirty="0"/>
          </a:p>
        </p:txBody>
      </p:sp>
      <p:pic>
        <p:nvPicPr>
          <p:cNvPr id="10" name="Graphic 9" descr="Customer review">
            <a:extLst>
              <a:ext uri="{FF2B5EF4-FFF2-40B4-BE49-F238E27FC236}">
                <a16:creationId xmlns:a16="http://schemas.microsoft.com/office/drawing/2014/main" id="{6B2C4D8E-655A-4E1E-9229-9E4A3B56D41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57351" y="579116"/>
            <a:ext cx="5486400" cy="5486400"/>
          </a:xfrm>
          <a:prstGeom prst="rect">
            <a:avLst/>
          </a:prstGeom>
        </p:spPr>
      </p:pic>
    </p:spTree>
    <p:extLst>
      <p:ext uri="{BB962C8B-B14F-4D97-AF65-F5344CB8AC3E}">
        <p14:creationId xmlns:p14="http://schemas.microsoft.com/office/powerpoint/2010/main" val="33533906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A5CA7-F5E2-4C84-94A9-8498E8C0F3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210079-70FD-44E8-BA29-56869F6AC7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8CB6E3-C65D-458B-A967-791CC942E7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25482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4" name="Content Box - Right">
            <a:extLst>
              <a:ext uri="{FF2B5EF4-FFF2-40B4-BE49-F238E27FC236}">
                <a16:creationId xmlns:a16="http://schemas.microsoft.com/office/drawing/2014/main" id="{AFB79B57-2095-4A64-88B2-7977F5D2E056}"/>
              </a:ext>
            </a:extLst>
          </p:cNvPr>
          <p:cNvSpPr/>
          <p:nvPr userDrawn="1"/>
        </p:nvSpPr>
        <p:spPr>
          <a:xfrm flipV="1">
            <a:off x="6172200" y="1825624"/>
            <a:ext cx="5181600" cy="4351337"/>
          </a:xfrm>
          <a:prstGeom prst="round2SameRect">
            <a:avLst>
              <a:gd name="adj1" fmla="val 2699"/>
              <a:gd name="adj2" fmla="val 0"/>
            </a:avLst>
          </a:prstGeom>
          <a:no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 Right">
            <a:extLst>
              <a:ext uri="{FF2B5EF4-FFF2-40B4-BE49-F238E27FC236}">
                <a16:creationId xmlns:a16="http://schemas.microsoft.com/office/drawing/2014/main" id="{478CB6E3-C65D-458B-A967-791CC942E7DE}"/>
              </a:ext>
            </a:extLst>
          </p:cNvPr>
          <p:cNvSpPr>
            <a:spLocks noGrp="1"/>
          </p:cNvSpPr>
          <p:nvPr>
            <p:ph sz="half" idx="2"/>
          </p:nvPr>
        </p:nvSpPr>
        <p:spPr>
          <a:xfrm>
            <a:off x="6172200" y="1825625"/>
            <a:ext cx="5181600" cy="4351338"/>
          </a:xfrm>
          <a:ln w="19050">
            <a:noFill/>
          </a:ln>
        </p:spPr>
        <p:txBody>
          <a:bodyPr/>
          <a:lstStyle>
            <a:lvl1pPr>
              <a:buClr>
                <a:schemeClr val="bg1"/>
              </a:buClr>
              <a:defRPr sz="2400"/>
            </a:lvl1pPr>
            <a:lvl2pPr>
              <a:buClr>
                <a:schemeClr val="bg1"/>
              </a:buClr>
              <a:defRPr sz="2000"/>
            </a:lvl2pPr>
            <a:lvl3pPr>
              <a:buClr>
                <a:schemeClr val="bg1"/>
              </a:buClr>
              <a:defRPr sz="1800"/>
            </a:lvl3pPr>
            <a:lvl4pPr>
              <a:buClr>
                <a:schemeClr val="bg1"/>
              </a:buClr>
              <a:defRPr sz="1600"/>
            </a:lvl4pPr>
            <a:lvl5pPr>
              <a:buClr>
                <a:schemeClr val="bg1"/>
              </a:buCl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Box-Right">
            <a:extLst>
              <a:ext uri="{FF2B5EF4-FFF2-40B4-BE49-F238E27FC236}">
                <a16:creationId xmlns:a16="http://schemas.microsoft.com/office/drawing/2014/main" id="{9DF33AB9-4CB0-4188-A9A3-5DDD17D7F8FD}"/>
              </a:ext>
            </a:extLst>
          </p:cNvPr>
          <p:cNvSpPr/>
          <p:nvPr userDrawn="1"/>
        </p:nvSpPr>
        <p:spPr>
          <a:xfrm>
            <a:off x="6172200" y="1157620"/>
            <a:ext cx="5181600" cy="668005"/>
          </a:xfrm>
          <a:prstGeom prst="round2SameRect">
            <a:avLst/>
          </a:prstGeom>
          <a:solidFill>
            <a:srgbClr val="39729C"/>
          </a:solid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ader Box Text - Right" hidden="1">
            <a:extLst>
              <a:ext uri="{FF2B5EF4-FFF2-40B4-BE49-F238E27FC236}">
                <a16:creationId xmlns:a16="http://schemas.microsoft.com/office/drawing/2014/main" id="{627BB441-AB47-428B-AF00-23E6478E8AA9}"/>
              </a:ext>
            </a:extLst>
          </p:cNvPr>
          <p:cNvSpPr>
            <a:spLocks noGrp="1"/>
          </p:cNvSpPr>
          <p:nvPr>
            <p:ph type="body" idx="11"/>
          </p:nvPr>
        </p:nvSpPr>
        <p:spPr>
          <a:xfrm>
            <a:off x="6172198" y="1155117"/>
            <a:ext cx="5181600" cy="668005"/>
          </a:xfrm>
        </p:spPr>
        <p:txBody>
          <a:bodyPr anchor="ctr">
            <a:normAutofit/>
          </a:bodyPr>
          <a:lstStyle>
            <a:lvl1pPr marL="0" indent="0" algn="ctr">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9" name="Content Box - Left">
            <a:extLst>
              <a:ext uri="{FF2B5EF4-FFF2-40B4-BE49-F238E27FC236}">
                <a16:creationId xmlns:a16="http://schemas.microsoft.com/office/drawing/2014/main" id="{B3E0278C-8EAB-4576-AA33-F2D87880D50F}"/>
              </a:ext>
            </a:extLst>
          </p:cNvPr>
          <p:cNvSpPr/>
          <p:nvPr userDrawn="1"/>
        </p:nvSpPr>
        <p:spPr>
          <a:xfrm flipV="1">
            <a:off x="838200" y="1825624"/>
            <a:ext cx="5181600" cy="4351337"/>
          </a:xfrm>
          <a:prstGeom prst="round2SameRect">
            <a:avLst>
              <a:gd name="adj1" fmla="val 2699"/>
              <a:gd name="adj2" fmla="val 0"/>
            </a:avLst>
          </a:prstGeom>
          <a:no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 Left">
            <a:extLst>
              <a:ext uri="{FF2B5EF4-FFF2-40B4-BE49-F238E27FC236}">
                <a16:creationId xmlns:a16="http://schemas.microsoft.com/office/drawing/2014/main" id="{15210079-70FD-44E8-BA29-56869F6AC7ED}"/>
              </a:ext>
            </a:extLst>
          </p:cNvPr>
          <p:cNvSpPr>
            <a:spLocks noGrp="1"/>
          </p:cNvSpPr>
          <p:nvPr>
            <p:ph sz="half" idx="1"/>
          </p:nvPr>
        </p:nvSpPr>
        <p:spPr>
          <a:xfrm>
            <a:off x="838200" y="1825625"/>
            <a:ext cx="5181600" cy="4351338"/>
          </a:xfrm>
          <a:ln w="19050">
            <a:noFill/>
          </a:ln>
        </p:spPr>
        <p:txBody>
          <a:bodyPr>
            <a:normAutofit/>
          </a:bodyPr>
          <a:lstStyle>
            <a:lvl1pPr>
              <a:buClr>
                <a:schemeClr val="bg1"/>
              </a:buClr>
              <a:defRPr sz="2400"/>
            </a:lvl1pPr>
            <a:lvl2pPr>
              <a:buClr>
                <a:schemeClr val="bg1"/>
              </a:buClr>
              <a:defRPr sz="2000"/>
            </a:lvl2pPr>
            <a:lvl3pPr>
              <a:buClr>
                <a:schemeClr val="bg1"/>
              </a:buClr>
              <a:defRPr sz="1800"/>
            </a:lvl3pPr>
            <a:lvl4pPr>
              <a:buClr>
                <a:schemeClr val="bg1"/>
              </a:buClr>
              <a:defRPr sz="1600"/>
            </a:lvl4pPr>
            <a:lvl5pPr>
              <a:buClr>
                <a:schemeClr val="bg1"/>
              </a:buCl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Header Box - Left">
            <a:extLst>
              <a:ext uri="{FF2B5EF4-FFF2-40B4-BE49-F238E27FC236}">
                <a16:creationId xmlns:a16="http://schemas.microsoft.com/office/drawing/2014/main" id="{E9A118C5-741E-41E5-A91E-1B93D838179A}"/>
              </a:ext>
            </a:extLst>
          </p:cNvPr>
          <p:cNvSpPr/>
          <p:nvPr userDrawn="1"/>
        </p:nvSpPr>
        <p:spPr>
          <a:xfrm>
            <a:off x="838201" y="1142142"/>
            <a:ext cx="5181600" cy="683483"/>
          </a:xfrm>
          <a:prstGeom prst="round2SameRect">
            <a:avLst/>
          </a:prstGeom>
          <a:solidFill>
            <a:srgbClr val="39729C"/>
          </a:solid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Header Box Text - Left" hidden="1">
            <a:extLst>
              <a:ext uri="{FF2B5EF4-FFF2-40B4-BE49-F238E27FC236}">
                <a16:creationId xmlns:a16="http://schemas.microsoft.com/office/drawing/2014/main" id="{FB1E8E4D-B629-4A42-B13C-3EF25684548B}"/>
              </a:ext>
            </a:extLst>
          </p:cNvPr>
          <p:cNvSpPr>
            <a:spLocks noGrp="1"/>
          </p:cNvSpPr>
          <p:nvPr>
            <p:ph type="body" idx="10"/>
          </p:nvPr>
        </p:nvSpPr>
        <p:spPr>
          <a:xfrm>
            <a:off x="838199" y="1157620"/>
            <a:ext cx="5181600" cy="668005"/>
          </a:xfrm>
        </p:spPr>
        <p:txBody>
          <a:bodyPr anchor="ctr">
            <a:normAutofit/>
          </a:bodyPr>
          <a:lstStyle>
            <a:lvl1pPr marL="0" indent="0" algn="ctr">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2" name="Title 1" hidden="1">
            <a:extLst>
              <a:ext uri="{FF2B5EF4-FFF2-40B4-BE49-F238E27FC236}">
                <a16:creationId xmlns:a16="http://schemas.microsoft.com/office/drawing/2014/main" id="{A47A5CA7-F5E2-4C84-94A9-8498E8C0F3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2722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2" name="Arrow: Pentagon 1">
            <a:extLst>
              <a:ext uri="{FF2B5EF4-FFF2-40B4-BE49-F238E27FC236}">
                <a16:creationId xmlns:a16="http://schemas.microsoft.com/office/drawing/2014/main" id="{F47A70E6-5E0B-4B22-984D-AE8E026E147E}"/>
              </a:ext>
            </a:extLst>
          </p:cNvPr>
          <p:cNvSpPr/>
          <p:nvPr userDrawn="1"/>
        </p:nvSpPr>
        <p:spPr>
          <a:xfrm>
            <a:off x="427930" y="470924"/>
            <a:ext cx="4203750" cy="5885425"/>
          </a:xfrm>
          <a:prstGeom prst="homePlate">
            <a:avLst>
              <a:gd name="adj" fmla="val 6896"/>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E5277FE3-A5D1-442C-A794-C11CDF172DDE}"/>
              </a:ext>
            </a:extLst>
          </p:cNvPr>
          <p:cNvSpPr>
            <a:spLocks noGrp="1"/>
          </p:cNvSpPr>
          <p:nvPr>
            <p:ph type="title"/>
          </p:nvPr>
        </p:nvSpPr>
        <p:spPr>
          <a:xfrm>
            <a:off x="563686" y="560438"/>
            <a:ext cx="3932237" cy="5685503"/>
          </a:xfrm>
        </p:spPr>
        <p:txBody>
          <a:bodyPr anchor="ctr"/>
          <a:lstStyle>
            <a:lvl1pPr>
              <a:defRPr sz="3200"/>
            </a:lvl1pPr>
          </a:lstStyle>
          <a:p>
            <a:r>
              <a:rPr lang="en-US"/>
              <a:t>Click to edit Master title style</a:t>
            </a:r>
          </a:p>
        </p:txBody>
      </p:sp>
      <p:sp>
        <p:nvSpPr>
          <p:cNvPr id="4" name="Content Placeholder 2">
            <a:extLst>
              <a:ext uri="{FF2B5EF4-FFF2-40B4-BE49-F238E27FC236}">
                <a16:creationId xmlns:a16="http://schemas.microsoft.com/office/drawing/2014/main" id="{E22BE6B4-0B9B-400A-B635-02B9138D4473}"/>
              </a:ext>
            </a:extLst>
          </p:cNvPr>
          <p:cNvSpPr>
            <a:spLocks noGrp="1"/>
          </p:cNvSpPr>
          <p:nvPr>
            <p:ph idx="1"/>
          </p:nvPr>
        </p:nvSpPr>
        <p:spPr>
          <a:xfrm>
            <a:off x="5183188" y="560439"/>
            <a:ext cx="6580882" cy="56855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95816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F2D21-8154-49CE-B4E3-025DEEF987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BBF0C2-D2AF-4C90-BE08-F8EE71E772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8A17502-DBA5-4450-ABE4-98744099EA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C201ED-05AB-4799-8C4A-7A44F55058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B8F75C-F528-4738-8289-97C6970C0A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93857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D333-DFC2-4731-A778-BE358B785B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3DA331-9894-4A5C-A261-5FDBB06DA0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D8D9E9-76E5-4E19-9D01-6BBFD7EA45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7458980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B8D5B-9101-4904-9AF9-85787DE083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91CD53-CFCC-40C8-837E-9FC6BE39C0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04C02B-AA4A-44B9-8244-16A33906A0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6113094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A7B2F-9FF7-454A-BD5B-219D93D2D8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A8F7A9-4577-4CAB-9470-D60DF243BD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1222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0F0D0-4174-4D51-80C6-FCCAC893B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95342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0F0D0-4174-4D51-80C6-FCCAC893B73B}"/>
              </a:ext>
            </a:extLst>
          </p:cNvPr>
          <p:cNvSpPr>
            <a:spLocks noGrp="1"/>
          </p:cNvSpPr>
          <p:nvPr>
            <p:ph type="title"/>
          </p:nvPr>
        </p:nvSpPr>
        <p:spPr>
          <a:xfrm>
            <a:off x="543464" y="365125"/>
            <a:ext cx="3950898" cy="581183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4615132" y="365125"/>
            <a:ext cx="7033404" cy="58118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06351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0F0D0-4174-4D51-80C6-FCCAC893B73B}"/>
              </a:ext>
            </a:extLst>
          </p:cNvPr>
          <p:cNvSpPr>
            <a:spLocks noGrp="1"/>
          </p:cNvSpPr>
          <p:nvPr>
            <p:ph type="title"/>
          </p:nvPr>
        </p:nvSpPr>
        <p:spPr>
          <a:xfrm>
            <a:off x="7970808" y="365125"/>
            <a:ext cx="3700732" cy="581183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520460" y="365125"/>
            <a:ext cx="7346831" cy="58118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36215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838200" y="552091"/>
            <a:ext cx="10515600" cy="5624872"/>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12209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C4946-34DD-4E97-97C4-AF428C452E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38AB02-5945-41D0-AB05-3B62488157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96FE26-952F-4BD5-B234-DF9C2B001B5E}"/>
              </a:ext>
            </a:extLst>
          </p:cNvPr>
          <p:cNvSpPr>
            <a:spLocks noGrp="1"/>
          </p:cNvSpPr>
          <p:nvPr>
            <p:ph type="dt" sz="half" idx="10"/>
          </p:nvPr>
        </p:nvSpPr>
        <p:spPr>
          <a:xfrm>
            <a:off x="838200" y="6356350"/>
            <a:ext cx="2743200" cy="365125"/>
          </a:xfrm>
          <a:prstGeom prst="rect">
            <a:avLst/>
          </a:prstGeom>
        </p:spPr>
        <p:txBody>
          <a:bodyPr/>
          <a:lstStyle/>
          <a:p>
            <a:fld id="{859C142C-7689-4013-9AA7-BA0FC39E6492}" type="datetime1">
              <a:rPr lang="en-US" smtClean="0"/>
              <a:t>9/20/2023</a:t>
            </a:fld>
            <a:endParaRPr lang="en-US"/>
          </a:p>
        </p:txBody>
      </p:sp>
      <p:sp>
        <p:nvSpPr>
          <p:cNvPr id="5" name="Footer Placeholder 4">
            <a:extLst>
              <a:ext uri="{FF2B5EF4-FFF2-40B4-BE49-F238E27FC236}">
                <a16:creationId xmlns:a16="http://schemas.microsoft.com/office/drawing/2014/main" id="{A66C9821-0F05-44FE-B1D3-BDADBDEFEECA}"/>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6" name="Slide Number Placeholder 5">
            <a:extLst>
              <a:ext uri="{FF2B5EF4-FFF2-40B4-BE49-F238E27FC236}">
                <a16:creationId xmlns:a16="http://schemas.microsoft.com/office/drawing/2014/main" id="{ABF6020A-83C9-4583-A7CF-00C942CCA9FA}"/>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31693786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A5CA7-F5E2-4C84-94A9-8498E8C0F3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210079-70FD-44E8-BA29-56869F6AC7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8CB6E3-C65D-458B-A967-791CC942E7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540D84-6C60-47DB-9AC6-289FF081CE03}"/>
              </a:ext>
            </a:extLst>
          </p:cNvPr>
          <p:cNvSpPr>
            <a:spLocks noGrp="1"/>
          </p:cNvSpPr>
          <p:nvPr>
            <p:ph type="dt" sz="half" idx="10"/>
          </p:nvPr>
        </p:nvSpPr>
        <p:spPr>
          <a:xfrm>
            <a:off x="838200" y="6356350"/>
            <a:ext cx="2743200" cy="365125"/>
          </a:xfrm>
          <a:prstGeom prst="rect">
            <a:avLst/>
          </a:prstGeom>
        </p:spPr>
        <p:txBody>
          <a:bodyPr/>
          <a:lstStyle/>
          <a:p>
            <a:fld id="{102999D9-AF8B-4E66-B77F-128A558D184A}" type="datetime1">
              <a:rPr lang="en-US" smtClean="0"/>
              <a:t>9/20/2023</a:t>
            </a:fld>
            <a:endParaRPr lang="en-US"/>
          </a:p>
        </p:txBody>
      </p:sp>
      <p:sp>
        <p:nvSpPr>
          <p:cNvPr id="6" name="Footer Placeholder 5">
            <a:extLst>
              <a:ext uri="{FF2B5EF4-FFF2-40B4-BE49-F238E27FC236}">
                <a16:creationId xmlns:a16="http://schemas.microsoft.com/office/drawing/2014/main" id="{820987B5-425F-466F-A041-9870F1704D12}"/>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7" name="Slide Number Placeholder 6">
            <a:extLst>
              <a:ext uri="{FF2B5EF4-FFF2-40B4-BE49-F238E27FC236}">
                <a16:creationId xmlns:a16="http://schemas.microsoft.com/office/drawing/2014/main" id="{E2109D8E-F91E-4719-B946-8A9250DA4417}"/>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2876384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ist of 10">
    <p:spTree>
      <p:nvGrpSpPr>
        <p:cNvPr id="1" name=""/>
        <p:cNvGrpSpPr/>
        <p:nvPr/>
      </p:nvGrpSpPr>
      <p:grpSpPr>
        <a:xfrm>
          <a:off x="0" y="0"/>
          <a:ext cx="0" cy="0"/>
          <a:chOff x="0" y="0"/>
          <a:chExt cx="0" cy="0"/>
        </a:xfrm>
      </p:grpSpPr>
      <p:sp>
        <p:nvSpPr>
          <p:cNvPr id="49" name="Bar 10">
            <a:extLst>
              <a:ext uri="{FF2B5EF4-FFF2-40B4-BE49-F238E27FC236}">
                <a16:creationId xmlns:a16="http://schemas.microsoft.com/office/drawing/2014/main" id="{2480A15A-6FB8-468D-B2FC-CE8059BA4B48}"/>
              </a:ext>
            </a:extLst>
          </p:cNvPr>
          <p:cNvSpPr/>
          <p:nvPr userDrawn="1"/>
        </p:nvSpPr>
        <p:spPr>
          <a:xfrm>
            <a:off x="522983" y="5708132"/>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Bar 9">
            <a:extLst>
              <a:ext uri="{FF2B5EF4-FFF2-40B4-BE49-F238E27FC236}">
                <a16:creationId xmlns:a16="http://schemas.microsoft.com/office/drawing/2014/main" id="{467E3EC9-9904-430A-B3A0-AC873A867C2B}"/>
              </a:ext>
            </a:extLst>
          </p:cNvPr>
          <p:cNvSpPr/>
          <p:nvPr userDrawn="1"/>
        </p:nvSpPr>
        <p:spPr>
          <a:xfrm>
            <a:off x="522983" y="5207754"/>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Bar 8">
            <a:extLst>
              <a:ext uri="{FF2B5EF4-FFF2-40B4-BE49-F238E27FC236}">
                <a16:creationId xmlns:a16="http://schemas.microsoft.com/office/drawing/2014/main" id="{134E215C-5D74-4CB6-8FD0-AF760CD3DF2C}"/>
              </a:ext>
            </a:extLst>
          </p:cNvPr>
          <p:cNvSpPr/>
          <p:nvPr userDrawn="1"/>
        </p:nvSpPr>
        <p:spPr>
          <a:xfrm>
            <a:off x="522983" y="4707209"/>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Bar 7">
            <a:extLst>
              <a:ext uri="{FF2B5EF4-FFF2-40B4-BE49-F238E27FC236}">
                <a16:creationId xmlns:a16="http://schemas.microsoft.com/office/drawing/2014/main" id="{E1ACACF7-27CB-4BDE-99FA-A9056896763B}"/>
              </a:ext>
            </a:extLst>
          </p:cNvPr>
          <p:cNvSpPr/>
          <p:nvPr userDrawn="1"/>
        </p:nvSpPr>
        <p:spPr>
          <a:xfrm>
            <a:off x="522983" y="4206518"/>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Bar 6">
            <a:extLst>
              <a:ext uri="{FF2B5EF4-FFF2-40B4-BE49-F238E27FC236}">
                <a16:creationId xmlns:a16="http://schemas.microsoft.com/office/drawing/2014/main" id="{14F47DC5-4B9E-40CA-BE63-BE66E8F01D18}"/>
              </a:ext>
            </a:extLst>
          </p:cNvPr>
          <p:cNvSpPr/>
          <p:nvPr userDrawn="1"/>
        </p:nvSpPr>
        <p:spPr>
          <a:xfrm>
            <a:off x="522983" y="3705706"/>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Bar 5">
            <a:extLst>
              <a:ext uri="{FF2B5EF4-FFF2-40B4-BE49-F238E27FC236}">
                <a16:creationId xmlns:a16="http://schemas.microsoft.com/office/drawing/2014/main" id="{D278834E-345F-4BF9-9D47-253873A37DE7}"/>
              </a:ext>
            </a:extLst>
          </p:cNvPr>
          <p:cNvSpPr/>
          <p:nvPr userDrawn="1"/>
        </p:nvSpPr>
        <p:spPr>
          <a:xfrm>
            <a:off x="522983" y="3204870"/>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Bar 4">
            <a:extLst>
              <a:ext uri="{FF2B5EF4-FFF2-40B4-BE49-F238E27FC236}">
                <a16:creationId xmlns:a16="http://schemas.microsoft.com/office/drawing/2014/main" id="{FFFC9AF5-558C-440F-860B-5651FB6DBF73}"/>
              </a:ext>
            </a:extLst>
          </p:cNvPr>
          <p:cNvSpPr/>
          <p:nvPr userDrawn="1"/>
        </p:nvSpPr>
        <p:spPr>
          <a:xfrm>
            <a:off x="522983" y="2703937"/>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Bar 3">
            <a:extLst>
              <a:ext uri="{FF2B5EF4-FFF2-40B4-BE49-F238E27FC236}">
                <a16:creationId xmlns:a16="http://schemas.microsoft.com/office/drawing/2014/main" id="{1D2114D1-F47B-483A-B4A6-3F26F475EB68}"/>
              </a:ext>
            </a:extLst>
          </p:cNvPr>
          <p:cNvSpPr/>
          <p:nvPr userDrawn="1"/>
        </p:nvSpPr>
        <p:spPr>
          <a:xfrm>
            <a:off x="522983" y="2202882"/>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Bar 2">
            <a:extLst>
              <a:ext uri="{FF2B5EF4-FFF2-40B4-BE49-F238E27FC236}">
                <a16:creationId xmlns:a16="http://schemas.microsoft.com/office/drawing/2014/main" id="{8181797C-4744-4251-9CA6-D2A5E7169D9C}"/>
              </a:ext>
            </a:extLst>
          </p:cNvPr>
          <p:cNvSpPr/>
          <p:nvPr userDrawn="1"/>
        </p:nvSpPr>
        <p:spPr>
          <a:xfrm>
            <a:off x="522983" y="1701827"/>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ar 1">
            <a:extLst>
              <a:ext uri="{FF2B5EF4-FFF2-40B4-BE49-F238E27FC236}">
                <a16:creationId xmlns:a16="http://schemas.microsoft.com/office/drawing/2014/main" id="{9479176B-B0FB-4B25-8573-2E0D8157FCF8}"/>
              </a:ext>
            </a:extLst>
          </p:cNvPr>
          <p:cNvSpPr/>
          <p:nvPr userDrawn="1"/>
        </p:nvSpPr>
        <p:spPr>
          <a:xfrm>
            <a:off x="522983" y="1200768"/>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 10">
            <a:extLst>
              <a:ext uri="{FF2B5EF4-FFF2-40B4-BE49-F238E27FC236}">
                <a16:creationId xmlns:a16="http://schemas.microsoft.com/office/drawing/2014/main" id="{6C44EB39-B68E-4F16-B4FA-7D1B25922283}"/>
              </a:ext>
            </a:extLst>
          </p:cNvPr>
          <p:cNvSpPr>
            <a:spLocks noGrp="1"/>
          </p:cNvSpPr>
          <p:nvPr>
            <p:ph type="body" idx="30"/>
          </p:nvPr>
        </p:nvSpPr>
        <p:spPr>
          <a:xfrm>
            <a:off x="1000468" y="5713178"/>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3" name="Text 9">
            <a:extLst>
              <a:ext uri="{FF2B5EF4-FFF2-40B4-BE49-F238E27FC236}">
                <a16:creationId xmlns:a16="http://schemas.microsoft.com/office/drawing/2014/main" id="{7E4D25A9-CC45-4FC6-9EFA-543045F9314A}"/>
              </a:ext>
            </a:extLst>
          </p:cNvPr>
          <p:cNvSpPr>
            <a:spLocks noGrp="1"/>
          </p:cNvSpPr>
          <p:nvPr>
            <p:ph type="body" idx="29"/>
          </p:nvPr>
        </p:nvSpPr>
        <p:spPr>
          <a:xfrm>
            <a:off x="1000468" y="5212805"/>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2" name="Text 8">
            <a:extLst>
              <a:ext uri="{FF2B5EF4-FFF2-40B4-BE49-F238E27FC236}">
                <a16:creationId xmlns:a16="http://schemas.microsoft.com/office/drawing/2014/main" id="{81640D35-2D9B-4FC1-92BA-C47DBF0546AB}"/>
              </a:ext>
            </a:extLst>
          </p:cNvPr>
          <p:cNvSpPr>
            <a:spLocks noGrp="1"/>
          </p:cNvSpPr>
          <p:nvPr>
            <p:ph type="body" idx="28"/>
          </p:nvPr>
        </p:nvSpPr>
        <p:spPr>
          <a:xfrm>
            <a:off x="1000468" y="4712259"/>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1" name="Text 7">
            <a:extLst>
              <a:ext uri="{FF2B5EF4-FFF2-40B4-BE49-F238E27FC236}">
                <a16:creationId xmlns:a16="http://schemas.microsoft.com/office/drawing/2014/main" id="{88272F8E-7BA3-42CA-B90F-7839171D5045}"/>
              </a:ext>
            </a:extLst>
          </p:cNvPr>
          <p:cNvSpPr>
            <a:spLocks noGrp="1"/>
          </p:cNvSpPr>
          <p:nvPr>
            <p:ph type="body" idx="27"/>
          </p:nvPr>
        </p:nvSpPr>
        <p:spPr>
          <a:xfrm>
            <a:off x="1000468" y="4211567"/>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0" name="Text 6">
            <a:extLst>
              <a:ext uri="{FF2B5EF4-FFF2-40B4-BE49-F238E27FC236}">
                <a16:creationId xmlns:a16="http://schemas.microsoft.com/office/drawing/2014/main" id="{D5EFC216-C13E-4E36-8BA0-88A77CDAD51F}"/>
              </a:ext>
            </a:extLst>
          </p:cNvPr>
          <p:cNvSpPr>
            <a:spLocks noGrp="1"/>
          </p:cNvSpPr>
          <p:nvPr>
            <p:ph type="body" idx="26"/>
          </p:nvPr>
        </p:nvSpPr>
        <p:spPr>
          <a:xfrm>
            <a:off x="1000468" y="3710754"/>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9" name="Text 5">
            <a:extLst>
              <a:ext uri="{FF2B5EF4-FFF2-40B4-BE49-F238E27FC236}">
                <a16:creationId xmlns:a16="http://schemas.microsoft.com/office/drawing/2014/main" id="{4EBED82B-0933-4937-AEFE-20F183166D27}"/>
              </a:ext>
            </a:extLst>
          </p:cNvPr>
          <p:cNvSpPr>
            <a:spLocks noGrp="1"/>
          </p:cNvSpPr>
          <p:nvPr>
            <p:ph type="body" idx="25"/>
          </p:nvPr>
        </p:nvSpPr>
        <p:spPr>
          <a:xfrm>
            <a:off x="1000468" y="3209917"/>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8" name="Text 4">
            <a:extLst>
              <a:ext uri="{FF2B5EF4-FFF2-40B4-BE49-F238E27FC236}">
                <a16:creationId xmlns:a16="http://schemas.microsoft.com/office/drawing/2014/main" id="{690A975D-C7D4-4508-8720-5FCC202F2DDA}"/>
              </a:ext>
            </a:extLst>
          </p:cNvPr>
          <p:cNvSpPr>
            <a:spLocks noGrp="1"/>
          </p:cNvSpPr>
          <p:nvPr>
            <p:ph type="body" idx="24"/>
          </p:nvPr>
        </p:nvSpPr>
        <p:spPr>
          <a:xfrm>
            <a:off x="1000468" y="2708983"/>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7" name="Text 3">
            <a:extLst>
              <a:ext uri="{FF2B5EF4-FFF2-40B4-BE49-F238E27FC236}">
                <a16:creationId xmlns:a16="http://schemas.microsoft.com/office/drawing/2014/main" id="{7204481E-D521-46E4-B1A3-3EE7970BC6CA}"/>
              </a:ext>
            </a:extLst>
          </p:cNvPr>
          <p:cNvSpPr>
            <a:spLocks noGrp="1"/>
          </p:cNvSpPr>
          <p:nvPr>
            <p:ph type="body" idx="23"/>
          </p:nvPr>
        </p:nvSpPr>
        <p:spPr>
          <a:xfrm>
            <a:off x="1000468" y="2207927"/>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6" name="Text 2">
            <a:extLst>
              <a:ext uri="{FF2B5EF4-FFF2-40B4-BE49-F238E27FC236}">
                <a16:creationId xmlns:a16="http://schemas.microsoft.com/office/drawing/2014/main" id="{0BDE26A1-2A9D-4D3D-93D6-8A7C7BA9CEE9}"/>
              </a:ext>
            </a:extLst>
          </p:cNvPr>
          <p:cNvSpPr>
            <a:spLocks noGrp="1"/>
          </p:cNvSpPr>
          <p:nvPr>
            <p:ph type="body" idx="22"/>
          </p:nvPr>
        </p:nvSpPr>
        <p:spPr>
          <a:xfrm>
            <a:off x="1000468" y="1706871"/>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1" name="Text 1">
            <a:extLst>
              <a:ext uri="{FF2B5EF4-FFF2-40B4-BE49-F238E27FC236}">
                <a16:creationId xmlns:a16="http://schemas.microsoft.com/office/drawing/2014/main" id="{BC1A4FEA-08AA-4847-9B66-2FC50B4AA00C}"/>
              </a:ext>
            </a:extLst>
          </p:cNvPr>
          <p:cNvSpPr>
            <a:spLocks noGrp="1"/>
          </p:cNvSpPr>
          <p:nvPr>
            <p:ph type="body" idx="21"/>
          </p:nvPr>
        </p:nvSpPr>
        <p:spPr>
          <a:xfrm>
            <a:off x="1000468" y="1205811"/>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4" name="10" descr="Badge 10 with solid fill">
            <a:extLst>
              <a:ext uri="{FF2B5EF4-FFF2-40B4-BE49-F238E27FC236}">
                <a16:creationId xmlns:a16="http://schemas.microsoft.com/office/drawing/2014/main" id="{AFB77B7D-E3BD-4FDD-8BB6-FFD7017215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2982" y="5708128"/>
            <a:ext cx="457200" cy="457200"/>
          </a:xfrm>
          <a:prstGeom prst="rect">
            <a:avLst/>
          </a:prstGeom>
        </p:spPr>
      </p:pic>
      <p:pic>
        <p:nvPicPr>
          <p:cNvPr id="12" name="9" descr="Badge 9 with solid fill">
            <a:extLst>
              <a:ext uri="{FF2B5EF4-FFF2-40B4-BE49-F238E27FC236}">
                <a16:creationId xmlns:a16="http://schemas.microsoft.com/office/drawing/2014/main" id="{061DFEC7-4A75-489D-973D-F05064673C6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2982" y="5207732"/>
            <a:ext cx="457200" cy="457200"/>
          </a:xfrm>
          <a:prstGeom prst="rect">
            <a:avLst/>
          </a:prstGeom>
        </p:spPr>
      </p:pic>
      <p:pic>
        <p:nvPicPr>
          <p:cNvPr id="10" name="8" descr="Badge 8 with solid fill">
            <a:extLst>
              <a:ext uri="{FF2B5EF4-FFF2-40B4-BE49-F238E27FC236}">
                <a16:creationId xmlns:a16="http://schemas.microsoft.com/office/drawing/2014/main" id="{D6CBC240-8FDF-414F-8521-739E3865F4D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2982" y="4707162"/>
            <a:ext cx="457200" cy="457200"/>
          </a:xfrm>
          <a:prstGeom prst="rect">
            <a:avLst/>
          </a:prstGeom>
        </p:spPr>
      </p:pic>
      <p:pic>
        <p:nvPicPr>
          <p:cNvPr id="22" name="7" descr="Badge 7 with solid fill">
            <a:extLst>
              <a:ext uri="{FF2B5EF4-FFF2-40B4-BE49-F238E27FC236}">
                <a16:creationId xmlns:a16="http://schemas.microsoft.com/office/drawing/2014/main" id="{5282D690-A13A-45C4-90D3-9AF1C2972692}"/>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22982" y="4206446"/>
            <a:ext cx="457200" cy="457200"/>
          </a:xfrm>
          <a:prstGeom prst="rect">
            <a:avLst/>
          </a:prstGeom>
        </p:spPr>
      </p:pic>
      <p:pic>
        <p:nvPicPr>
          <p:cNvPr id="69" name="6" descr="Badge 6 with solid fill">
            <a:extLst>
              <a:ext uri="{FF2B5EF4-FFF2-40B4-BE49-F238E27FC236}">
                <a16:creationId xmlns:a16="http://schemas.microsoft.com/office/drawing/2014/main" id="{E256098D-3E28-4C78-91C7-B74D57F78B7A}"/>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22982" y="3705609"/>
            <a:ext cx="457200" cy="457200"/>
          </a:xfrm>
          <a:prstGeom prst="rect">
            <a:avLst/>
          </a:prstGeom>
        </p:spPr>
      </p:pic>
      <p:pic>
        <p:nvPicPr>
          <p:cNvPr id="65" name="5" descr="Badge 5 with solid fill">
            <a:extLst>
              <a:ext uri="{FF2B5EF4-FFF2-40B4-BE49-F238E27FC236}">
                <a16:creationId xmlns:a16="http://schemas.microsoft.com/office/drawing/2014/main" id="{535DD3CE-01CC-4F4A-9C0E-499193DC9804}"/>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2982" y="3204748"/>
            <a:ext cx="457200" cy="457200"/>
          </a:xfrm>
          <a:prstGeom prst="rect">
            <a:avLst/>
          </a:prstGeom>
        </p:spPr>
      </p:pic>
      <p:pic>
        <p:nvPicPr>
          <p:cNvPr id="67" name="4" descr="Badge 4 with solid fill">
            <a:extLst>
              <a:ext uri="{FF2B5EF4-FFF2-40B4-BE49-F238E27FC236}">
                <a16:creationId xmlns:a16="http://schemas.microsoft.com/office/drawing/2014/main" id="{A2CBF8FA-4018-4648-BDE6-14D62575EA0B}"/>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22982" y="2703790"/>
            <a:ext cx="457200" cy="457200"/>
          </a:xfrm>
          <a:prstGeom prst="rect">
            <a:avLst/>
          </a:prstGeom>
        </p:spPr>
      </p:pic>
      <p:pic>
        <p:nvPicPr>
          <p:cNvPr id="26" name="3" descr="Badge 3 with solid fill">
            <a:extLst>
              <a:ext uri="{FF2B5EF4-FFF2-40B4-BE49-F238E27FC236}">
                <a16:creationId xmlns:a16="http://schemas.microsoft.com/office/drawing/2014/main" id="{9A6BE5F2-C4C7-46E9-9BF6-429E869817F4}"/>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22982" y="2202710"/>
            <a:ext cx="457200" cy="457200"/>
          </a:xfrm>
          <a:prstGeom prst="rect">
            <a:avLst/>
          </a:prstGeom>
        </p:spPr>
      </p:pic>
      <p:pic>
        <p:nvPicPr>
          <p:cNvPr id="24" name="2" descr="Badge with solid fill">
            <a:extLst>
              <a:ext uri="{FF2B5EF4-FFF2-40B4-BE49-F238E27FC236}">
                <a16:creationId xmlns:a16="http://schemas.microsoft.com/office/drawing/2014/main" id="{51A999ED-8B53-4198-9065-A1690D43B5F7}"/>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22982" y="1701630"/>
            <a:ext cx="457200" cy="457200"/>
          </a:xfrm>
          <a:prstGeom prst="rect">
            <a:avLst/>
          </a:prstGeom>
        </p:spPr>
      </p:pic>
      <p:pic>
        <p:nvPicPr>
          <p:cNvPr id="63" name="1" descr="Badge 1 with solid fill">
            <a:extLst>
              <a:ext uri="{FF2B5EF4-FFF2-40B4-BE49-F238E27FC236}">
                <a16:creationId xmlns:a16="http://schemas.microsoft.com/office/drawing/2014/main" id="{A5A484F7-0F51-44F8-BBB8-36B4A439AE2A}"/>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22982" y="1200546"/>
            <a:ext cx="457200" cy="457200"/>
          </a:xfrm>
          <a:prstGeom prst="rect">
            <a:avLst/>
          </a:prstGeom>
        </p:spPr>
      </p:pic>
      <p:sp>
        <p:nvSpPr>
          <p:cNvPr id="2" name="Title 1">
            <a:extLst>
              <a:ext uri="{FF2B5EF4-FFF2-40B4-BE49-F238E27FC236}">
                <a16:creationId xmlns:a16="http://schemas.microsoft.com/office/drawing/2014/main" id="{7C10EA10-673C-49F6-83A9-6888B7A82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222989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F2D21-8154-49CE-B4E3-025DEEF987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BBF0C2-D2AF-4C90-BE08-F8EE71E772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8A17502-DBA5-4450-ABE4-98744099EA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C201ED-05AB-4799-8C4A-7A44F55058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B8F75C-F528-4738-8289-97C6970C0A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37B7BDD-6CE1-4D1B-BE0E-1123DF3A999A}"/>
              </a:ext>
            </a:extLst>
          </p:cNvPr>
          <p:cNvSpPr>
            <a:spLocks noGrp="1"/>
          </p:cNvSpPr>
          <p:nvPr>
            <p:ph type="dt" sz="half" idx="10"/>
          </p:nvPr>
        </p:nvSpPr>
        <p:spPr>
          <a:xfrm>
            <a:off x="838200" y="6356350"/>
            <a:ext cx="2743200" cy="365125"/>
          </a:xfrm>
          <a:prstGeom prst="rect">
            <a:avLst/>
          </a:prstGeom>
        </p:spPr>
        <p:txBody>
          <a:bodyPr/>
          <a:lstStyle/>
          <a:p>
            <a:fld id="{1D4FD072-4CE4-4608-A3C2-2E0751BCA0E6}" type="datetime1">
              <a:rPr lang="en-US" smtClean="0"/>
              <a:t>9/20/2023</a:t>
            </a:fld>
            <a:endParaRPr lang="en-US"/>
          </a:p>
        </p:txBody>
      </p:sp>
      <p:sp>
        <p:nvSpPr>
          <p:cNvPr id="8" name="Footer Placeholder 7">
            <a:extLst>
              <a:ext uri="{FF2B5EF4-FFF2-40B4-BE49-F238E27FC236}">
                <a16:creationId xmlns:a16="http://schemas.microsoft.com/office/drawing/2014/main" id="{6752BF98-049A-44AE-B479-53EE3351F7D2}"/>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9" name="Slide Number Placeholder 8">
            <a:extLst>
              <a:ext uri="{FF2B5EF4-FFF2-40B4-BE49-F238E27FC236}">
                <a16:creationId xmlns:a16="http://schemas.microsoft.com/office/drawing/2014/main" id="{4D123362-2162-45C3-8333-1EC6A36E1596}"/>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9402897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0EA10-673C-49F6-83A9-6888B7A820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DA0B46C-4347-46AC-8CFA-B4849F381734}"/>
              </a:ext>
            </a:extLst>
          </p:cNvPr>
          <p:cNvSpPr>
            <a:spLocks noGrp="1"/>
          </p:cNvSpPr>
          <p:nvPr>
            <p:ph type="dt" sz="half" idx="10"/>
          </p:nvPr>
        </p:nvSpPr>
        <p:spPr>
          <a:xfrm>
            <a:off x="838200" y="6356350"/>
            <a:ext cx="2743200" cy="365125"/>
          </a:xfrm>
          <a:prstGeom prst="rect">
            <a:avLst/>
          </a:prstGeom>
        </p:spPr>
        <p:txBody>
          <a:bodyPr/>
          <a:lstStyle/>
          <a:p>
            <a:fld id="{D65A52C0-7897-4112-81F5-BF2D6A1A97BB}" type="datetime1">
              <a:rPr lang="en-US" smtClean="0"/>
              <a:t>9/20/2023</a:t>
            </a:fld>
            <a:endParaRPr lang="en-US"/>
          </a:p>
        </p:txBody>
      </p:sp>
      <p:sp>
        <p:nvSpPr>
          <p:cNvPr id="4" name="Footer Placeholder 3">
            <a:extLst>
              <a:ext uri="{FF2B5EF4-FFF2-40B4-BE49-F238E27FC236}">
                <a16:creationId xmlns:a16="http://schemas.microsoft.com/office/drawing/2014/main" id="{F83A69A0-901E-4B83-9C0B-545E61AC373D}"/>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5" name="Slide Number Placeholder 4">
            <a:extLst>
              <a:ext uri="{FF2B5EF4-FFF2-40B4-BE49-F238E27FC236}">
                <a16:creationId xmlns:a16="http://schemas.microsoft.com/office/drawing/2014/main" id="{0DAD0AFB-B687-4031-87A7-301087386496}"/>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7453163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8598F9-4EEF-4DAC-A99F-CBC81F962FC7}"/>
              </a:ext>
            </a:extLst>
          </p:cNvPr>
          <p:cNvSpPr>
            <a:spLocks noGrp="1"/>
          </p:cNvSpPr>
          <p:nvPr>
            <p:ph type="dt" sz="half" idx="10"/>
          </p:nvPr>
        </p:nvSpPr>
        <p:spPr>
          <a:xfrm>
            <a:off x="838200" y="6356350"/>
            <a:ext cx="2743200" cy="365125"/>
          </a:xfrm>
          <a:prstGeom prst="rect">
            <a:avLst/>
          </a:prstGeom>
        </p:spPr>
        <p:txBody>
          <a:bodyPr/>
          <a:lstStyle/>
          <a:p>
            <a:fld id="{371114FF-9471-4254-8812-550FBD43C2C4}" type="datetime1">
              <a:rPr lang="en-US" smtClean="0"/>
              <a:t>9/20/2023</a:t>
            </a:fld>
            <a:endParaRPr lang="en-US"/>
          </a:p>
        </p:txBody>
      </p:sp>
      <p:sp>
        <p:nvSpPr>
          <p:cNvPr id="3" name="Footer Placeholder 2">
            <a:extLst>
              <a:ext uri="{FF2B5EF4-FFF2-40B4-BE49-F238E27FC236}">
                <a16:creationId xmlns:a16="http://schemas.microsoft.com/office/drawing/2014/main" id="{D8A00486-BB25-4EA1-B0AB-276A31AD9E53}"/>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4" name="Slide Number Placeholder 3">
            <a:extLst>
              <a:ext uri="{FF2B5EF4-FFF2-40B4-BE49-F238E27FC236}">
                <a16:creationId xmlns:a16="http://schemas.microsoft.com/office/drawing/2014/main" id="{332C79FA-112A-469B-89CE-6EC8C07F2AE6}"/>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38496606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D333-DFC2-4731-A778-BE358B785B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3DA331-9894-4A5C-A261-5FDBB06DA0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D8D9E9-76E5-4E19-9D01-6BBFD7EA45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F7831C-A06B-405C-9BE6-8946D3525161}"/>
              </a:ext>
            </a:extLst>
          </p:cNvPr>
          <p:cNvSpPr>
            <a:spLocks noGrp="1"/>
          </p:cNvSpPr>
          <p:nvPr>
            <p:ph type="dt" sz="half" idx="10"/>
          </p:nvPr>
        </p:nvSpPr>
        <p:spPr>
          <a:xfrm>
            <a:off x="838200" y="6356350"/>
            <a:ext cx="2743200" cy="365125"/>
          </a:xfrm>
          <a:prstGeom prst="rect">
            <a:avLst/>
          </a:prstGeom>
        </p:spPr>
        <p:txBody>
          <a:bodyPr/>
          <a:lstStyle/>
          <a:p>
            <a:fld id="{B716FB67-BAD0-49C3-9B13-C94ABB3107D5}" type="datetime1">
              <a:rPr lang="en-US" smtClean="0"/>
              <a:t>9/20/2023</a:t>
            </a:fld>
            <a:endParaRPr lang="en-US"/>
          </a:p>
        </p:txBody>
      </p:sp>
      <p:sp>
        <p:nvSpPr>
          <p:cNvPr id="6" name="Footer Placeholder 5">
            <a:extLst>
              <a:ext uri="{FF2B5EF4-FFF2-40B4-BE49-F238E27FC236}">
                <a16:creationId xmlns:a16="http://schemas.microsoft.com/office/drawing/2014/main" id="{048CF1C5-369A-4700-8053-6F4B77E4BCDC}"/>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7" name="Slide Number Placeholder 6">
            <a:extLst>
              <a:ext uri="{FF2B5EF4-FFF2-40B4-BE49-F238E27FC236}">
                <a16:creationId xmlns:a16="http://schemas.microsoft.com/office/drawing/2014/main" id="{531FBE46-F3E7-41A4-84DB-8EE3216463DA}"/>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17347885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B8D5B-9101-4904-9AF9-85787DE083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91CD53-CFCC-40C8-837E-9FC6BE39C0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04C02B-AA4A-44B9-8244-16A33906A0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DF123D-E917-4E67-A5B8-118230AC9933}"/>
              </a:ext>
            </a:extLst>
          </p:cNvPr>
          <p:cNvSpPr>
            <a:spLocks noGrp="1"/>
          </p:cNvSpPr>
          <p:nvPr>
            <p:ph type="dt" sz="half" idx="10"/>
          </p:nvPr>
        </p:nvSpPr>
        <p:spPr>
          <a:xfrm>
            <a:off x="838200" y="6356350"/>
            <a:ext cx="2743200" cy="365125"/>
          </a:xfrm>
          <a:prstGeom prst="rect">
            <a:avLst/>
          </a:prstGeom>
        </p:spPr>
        <p:txBody>
          <a:bodyPr/>
          <a:lstStyle/>
          <a:p>
            <a:fld id="{B6DEE18D-ED3A-4F95-B484-69A6E491D95B}" type="datetime1">
              <a:rPr lang="en-US" smtClean="0"/>
              <a:t>9/20/2023</a:t>
            </a:fld>
            <a:endParaRPr lang="en-US"/>
          </a:p>
        </p:txBody>
      </p:sp>
      <p:sp>
        <p:nvSpPr>
          <p:cNvPr id="6" name="Footer Placeholder 5">
            <a:extLst>
              <a:ext uri="{FF2B5EF4-FFF2-40B4-BE49-F238E27FC236}">
                <a16:creationId xmlns:a16="http://schemas.microsoft.com/office/drawing/2014/main" id="{D41297D0-80E5-4C67-A3FE-FF61F4F63711}"/>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7" name="Slide Number Placeholder 6">
            <a:extLst>
              <a:ext uri="{FF2B5EF4-FFF2-40B4-BE49-F238E27FC236}">
                <a16:creationId xmlns:a16="http://schemas.microsoft.com/office/drawing/2014/main" id="{5942BC9E-E56F-4E78-8B2A-B034948866B7}"/>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14259535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C757F-8F74-48EE-BB62-A7EA13E18CD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75CD4DC-6FA4-4823-9103-75C40DC09D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D6F699-F363-420A-95E0-9C584EAB4FDD}"/>
              </a:ext>
            </a:extLst>
          </p:cNvPr>
          <p:cNvSpPr>
            <a:spLocks noGrp="1"/>
          </p:cNvSpPr>
          <p:nvPr>
            <p:ph type="dt" sz="half" idx="10"/>
          </p:nvPr>
        </p:nvSpPr>
        <p:spPr>
          <a:xfrm>
            <a:off x="838200" y="6356350"/>
            <a:ext cx="2743200" cy="365125"/>
          </a:xfrm>
          <a:prstGeom prst="rect">
            <a:avLst/>
          </a:prstGeom>
        </p:spPr>
        <p:txBody>
          <a:bodyPr/>
          <a:lstStyle/>
          <a:p>
            <a:fld id="{34C518AF-3E76-4BE6-BFC0-90E6B0058C82}" type="datetime1">
              <a:rPr lang="en-US" smtClean="0"/>
              <a:t>9/20/2023</a:t>
            </a:fld>
            <a:endParaRPr lang="en-US"/>
          </a:p>
        </p:txBody>
      </p:sp>
      <p:sp>
        <p:nvSpPr>
          <p:cNvPr id="5" name="Footer Placeholder 4">
            <a:extLst>
              <a:ext uri="{FF2B5EF4-FFF2-40B4-BE49-F238E27FC236}">
                <a16:creationId xmlns:a16="http://schemas.microsoft.com/office/drawing/2014/main" id="{48302D4D-3E60-4BE4-8506-544E41A05EB4}"/>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6" name="Slide Number Placeholder 5">
            <a:extLst>
              <a:ext uri="{FF2B5EF4-FFF2-40B4-BE49-F238E27FC236}">
                <a16:creationId xmlns:a16="http://schemas.microsoft.com/office/drawing/2014/main" id="{3108C565-6B71-4F10-8895-56AB48C08861}"/>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27539707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CF7B06D-B034-4680-9D14-9B455DAC41D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8E1A1F-CF66-49C7-BB2E-317EAFD972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73476C-73D3-46AB-82E5-BD548045FBE3}"/>
              </a:ext>
            </a:extLst>
          </p:cNvPr>
          <p:cNvSpPr>
            <a:spLocks noGrp="1"/>
          </p:cNvSpPr>
          <p:nvPr>
            <p:ph type="dt" sz="half" idx="10"/>
          </p:nvPr>
        </p:nvSpPr>
        <p:spPr>
          <a:xfrm>
            <a:off x="838200" y="6356350"/>
            <a:ext cx="2743200" cy="365125"/>
          </a:xfrm>
          <a:prstGeom prst="rect">
            <a:avLst/>
          </a:prstGeom>
        </p:spPr>
        <p:txBody>
          <a:bodyPr/>
          <a:lstStyle/>
          <a:p>
            <a:fld id="{F2E13199-48C8-47A8-B81B-14C61C778C58}" type="datetime1">
              <a:rPr lang="en-US" smtClean="0"/>
              <a:t>9/20/2023</a:t>
            </a:fld>
            <a:endParaRPr lang="en-US"/>
          </a:p>
        </p:txBody>
      </p:sp>
      <p:sp>
        <p:nvSpPr>
          <p:cNvPr id="5" name="Footer Placeholder 4">
            <a:extLst>
              <a:ext uri="{FF2B5EF4-FFF2-40B4-BE49-F238E27FC236}">
                <a16:creationId xmlns:a16="http://schemas.microsoft.com/office/drawing/2014/main" id="{98EBA0E3-50C7-48E7-91EB-E8CE7D2E7536}"/>
              </a:ext>
            </a:extLst>
          </p:cNvPr>
          <p:cNvSpPr>
            <a:spLocks noGrp="1"/>
          </p:cNvSpPr>
          <p:nvPr>
            <p:ph type="ftr" sz="quarter" idx="11"/>
          </p:nvPr>
        </p:nvSpPr>
        <p:spPr>
          <a:xfrm>
            <a:off x="4038600" y="6356350"/>
            <a:ext cx="4114800" cy="365125"/>
          </a:xfrm>
          <a:prstGeom prst="rect">
            <a:avLst/>
          </a:prstGeom>
        </p:spPr>
        <p:txBody>
          <a:bodyPr/>
          <a:lstStyle/>
          <a:p>
            <a:r>
              <a:rPr lang="en-US"/>
              <a:t>Internal Only - Not for Public Release</a:t>
            </a:r>
          </a:p>
        </p:txBody>
      </p:sp>
      <p:sp>
        <p:nvSpPr>
          <p:cNvPr id="6" name="Slide Number Placeholder 5">
            <a:extLst>
              <a:ext uri="{FF2B5EF4-FFF2-40B4-BE49-F238E27FC236}">
                <a16:creationId xmlns:a16="http://schemas.microsoft.com/office/drawing/2014/main" id="{FA75A4C3-4DDB-4E68-8664-4A5CFFCAF3E7}"/>
              </a:ext>
            </a:extLst>
          </p:cNvPr>
          <p:cNvSpPr>
            <a:spLocks noGrp="1"/>
          </p:cNvSpPr>
          <p:nvPr>
            <p:ph type="sldNum" sz="quarter" idx="12"/>
          </p:nvPr>
        </p:nvSpPr>
        <p:spPr>
          <a:xfrm>
            <a:off x="8610600" y="6356350"/>
            <a:ext cx="2743200" cy="365125"/>
          </a:xfrm>
          <a:prstGeom prst="rect">
            <a:avLst/>
          </a:prstGeom>
        </p:spPr>
        <p:txBody>
          <a:bodyPr/>
          <a:lstStyle/>
          <a:p>
            <a:fld id="{AD4B1B3C-36E9-42D7-81DD-F447E53FE88B}" type="slidenum">
              <a:rPr lang="en-US" smtClean="0"/>
              <a:t>‹#›</a:t>
            </a:fld>
            <a:endParaRPr lang="en-US"/>
          </a:p>
        </p:txBody>
      </p:sp>
    </p:spTree>
    <p:extLst>
      <p:ext uri="{BB962C8B-B14F-4D97-AF65-F5344CB8AC3E}">
        <p14:creationId xmlns:p14="http://schemas.microsoft.com/office/powerpoint/2010/main" val="32706369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One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dirty="0"/>
              <a:t>Internal Only - Not for Public Release</a:t>
            </a:r>
          </a:p>
        </p:txBody>
      </p:sp>
      <p:sp>
        <p:nvSpPr>
          <p:cNvPr id="7" name="Slide Number Placeholder 6"/>
          <p:cNvSpPr>
            <a:spLocks noGrp="1"/>
          </p:cNvSpPr>
          <p:nvPr>
            <p:ph type="sldNum" sz="quarter" idx="12"/>
          </p:nvPr>
        </p:nvSpPr>
        <p:spPr/>
        <p:txBody>
          <a:bodyPr/>
          <a:lstStyle/>
          <a:p>
            <a:fld id="{FF5067B8-9913-441F-BE51-750F5AFBA1BE}" type="slidenum">
              <a:rPr lang="en-US" smtClean="0"/>
              <a:t>‹#›</a:t>
            </a:fld>
            <a:endParaRPr lang="en-US" dirty="0"/>
          </a:p>
        </p:txBody>
      </p:sp>
      <p:sp>
        <p:nvSpPr>
          <p:cNvPr id="3" name="Content Placeholder 2"/>
          <p:cNvSpPr>
            <a:spLocks noGrp="1"/>
          </p:cNvSpPr>
          <p:nvPr>
            <p:ph sz="half" idx="1"/>
          </p:nvPr>
        </p:nvSpPr>
        <p:spPr>
          <a:xfrm>
            <a:off x="838200" y="1877301"/>
            <a:ext cx="10515600" cy="42019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838200" y="685801"/>
            <a:ext cx="10515600" cy="914400"/>
          </a:xfrm>
        </p:spPr>
        <p:txBody>
          <a:bodyPr/>
          <a:lstStyle/>
          <a:p>
            <a:r>
              <a:rPr lang="en-US"/>
              <a:t>Click to edit Master title style</a:t>
            </a:r>
            <a:endParaRPr lang="en-US" dirty="0"/>
          </a:p>
        </p:txBody>
      </p:sp>
    </p:spTree>
    <p:extLst>
      <p:ext uri="{BB962C8B-B14F-4D97-AF65-F5344CB8AC3E}">
        <p14:creationId xmlns:p14="http://schemas.microsoft.com/office/powerpoint/2010/main" val="41485958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nchor="t" anchorCtr="0"/>
          <a:lstStyle/>
          <a:p>
            <a:r>
              <a:rPr lang="en-US" dirty="0"/>
              <a:t>Internal Only - Not for Public Release</a:t>
            </a:r>
          </a:p>
        </p:txBody>
      </p:sp>
      <p:sp>
        <p:nvSpPr>
          <p:cNvPr id="4" name="Slide Number Placeholder 3"/>
          <p:cNvSpPr>
            <a:spLocks noGrp="1"/>
          </p:cNvSpPr>
          <p:nvPr>
            <p:ph type="sldNum" sz="quarter" idx="12"/>
          </p:nvPr>
        </p:nvSpPr>
        <p:spPr/>
        <p:txBody>
          <a:bodyPr/>
          <a:lstStyle/>
          <a:p>
            <a:fld id="{FF5067B8-9913-441F-BE51-750F5AFBA1BE}" type="slidenum">
              <a:rPr lang="en-US" smtClean="0"/>
              <a:t>‹#›</a:t>
            </a:fld>
            <a:endParaRPr lang="en-US" dirty="0"/>
          </a:p>
        </p:txBody>
      </p:sp>
      <p:sp>
        <p:nvSpPr>
          <p:cNvPr id="2" name="Title 1"/>
          <p:cNvSpPr>
            <a:spLocks noGrp="1"/>
          </p:cNvSpPr>
          <p:nvPr>
            <p:ph type="title" hasCustomPrompt="1"/>
          </p:nvPr>
        </p:nvSpPr>
        <p:spPr/>
        <p:txBody>
          <a:bodyPr/>
          <a:lstStyle>
            <a:lvl1pPr>
              <a:defRPr/>
            </a:lvl1pPr>
          </a:lstStyle>
          <a:p>
            <a:r>
              <a:rPr lang="en-US" dirty="0"/>
              <a:t>Title</a:t>
            </a:r>
          </a:p>
        </p:txBody>
      </p:sp>
    </p:spTree>
    <p:extLst>
      <p:ext uri="{BB962C8B-B14F-4D97-AF65-F5344CB8AC3E}">
        <p14:creationId xmlns:p14="http://schemas.microsoft.com/office/powerpoint/2010/main" val="196113774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Left Margin Logo one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dirty="0"/>
              <a:t>Internal Only - Not for Public Release</a:t>
            </a:r>
          </a:p>
        </p:txBody>
      </p:sp>
      <p:sp>
        <p:nvSpPr>
          <p:cNvPr id="6" name="Slide Number Placeholder 5"/>
          <p:cNvSpPr>
            <a:spLocks noGrp="1"/>
          </p:cNvSpPr>
          <p:nvPr>
            <p:ph type="sldNum" sz="quarter" idx="12"/>
          </p:nvPr>
        </p:nvSpPr>
        <p:spPr/>
        <p:txBody>
          <a:bodyPr/>
          <a:lstStyle/>
          <a:p>
            <a:fld id="{FF5067B8-9913-441F-BE51-750F5AFBA1BE}" type="slidenum">
              <a:rPr lang="en-US" smtClean="0"/>
              <a:t>‹#›</a:t>
            </a:fld>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915412" y="2657339"/>
            <a:ext cx="3231402" cy="1078375"/>
          </a:xfrm>
          <a:prstGeom prst="rect">
            <a:avLst/>
          </a:prstGeom>
        </p:spPr>
      </p:pic>
      <p:sp>
        <p:nvSpPr>
          <p:cNvPr id="2" name="Title 1"/>
          <p:cNvSpPr>
            <a:spLocks noGrp="1"/>
          </p:cNvSpPr>
          <p:nvPr>
            <p:ph type="ctrTitle"/>
          </p:nvPr>
        </p:nvSpPr>
        <p:spPr>
          <a:xfrm>
            <a:off x="1420590" y="375564"/>
            <a:ext cx="9933215" cy="5453743"/>
          </a:xfrm>
        </p:spPr>
        <p:txBody>
          <a:bodyPr anchor="b"/>
          <a:lstStyle>
            <a:lvl1pPr algn="ctr">
              <a:defRPr sz="6000"/>
            </a:lvl1pPr>
          </a:lstStyle>
          <a:p>
            <a:r>
              <a:rPr lang="en-US"/>
              <a:t>Click to edit Master title style</a:t>
            </a:r>
            <a:endParaRPr lang="en-US" dirty="0"/>
          </a:p>
        </p:txBody>
      </p:sp>
    </p:spTree>
    <p:extLst>
      <p:ext uri="{BB962C8B-B14F-4D97-AF65-F5344CB8AC3E}">
        <p14:creationId xmlns:p14="http://schemas.microsoft.com/office/powerpoint/2010/main" val="3508096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List of 10">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0A9866F-FAAF-450D-AA61-E7C9E5CA6391}"/>
              </a:ext>
            </a:extLst>
          </p:cNvPr>
          <p:cNvGrpSpPr/>
          <p:nvPr userDrawn="1"/>
        </p:nvGrpSpPr>
        <p:grpSpPr>
          <a:xfrm>
            <a:off x="679524" y="1223941"/>
            <a:ext cx="10832951" cy="5026743"/>
            <a:chOff x="566021" y="1312431"/>
            <a:chExt cx="10832951" cy="5026743"/>
          </a:xfrm>
        </p:grpSpPr>
        <p:cxnSp>
          <p:nvCxnSpPr>
            <p:cNvPr id="5" name="Straight Connector 4">
              <a:extLst>
                <a:ext uri="{FF2B5EF4-FFF2-40B4-BE49-F238E27FC236}">
                  <a16:creationId xmlns:a16="http://schemas.microsoft.com/office/drawing/2014/main" id="{D0B5F377-A123-452A-B712-92955DC87751}"/>
                </a:ext>
              </a:extLst>
            </p:cNvPr>
            <p:cNvCxnSpPr>
              <a:cxnSpLocks/>
            </p:cNvCxnSpPr>
            <p:nvPr userDrawn="1"/>
          </p:nvCxnSpPr>
          <p:spPr>
            <a:xfrm flipV="1">
              <a:off x="566021" y="1312431"/>
              <a:ext cx="10832951"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E9EF127-5510-43BD-A29B-0C97F8AB8B30}"/>
                </a:ext>
              </a:extLst>
            </p:cNvPr>
            <p:cNvCxnSpPr>
              <a:cxnSpLocks/>
            </p:cNvCxnSpPr>
            <p:nvPr userDrawn="1"/>
          </p:nvCxnSpPr>
          <p:spPr>
            <a:xfrm flipV="1">
              <a:off x="566021" y="6339173"/>
              <a:ext cx="10832951"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9BC77BA-4AF8-41B3-B64D-AA097A9A9579}"/>
                </a:ext>
              </a:extLst>
            </p:cNvPr>
            <p:cNvCxnSpPr>
              <a:cxnSpLocks/>
            </p:cNvCxnSpPr>
            <p:nvPr userDrawn="1"/>
          </p:nvCxnSpPr>
          <p:spPr>
            <a:xfrm flipV="1">
              <a:off x="4998172" y="2030537"/>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A5D017E-0705-4067-9317-9929A25DABE6}"/>
                </a:ext>
              </a:extLst>
            </p:cNvPr>
            <p:cNvCxnSpPr>
              <a:cxnSpLocks/>
            </p:cNvCxnSpPr>
            <p:nvPr userDrawn="1"/>
          </p:nvCxnSpPr>
          <p:spPr>
            <a:xfrm flipV="1">
              <a:off x="4998172" y="2748643"/>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3EF02DC-5C96-4110-9B72-66E7056B41D3}"/>
                </a:ext>
              </a:extLst>
            </p:cNvPr>
            <p:cNvCxnSpPr>
              <a:cxnSpLocks/>
            </p:cNvCxnSpPr>
            <p:nvPr userDrawn="1"/>
          </p:nvCxnSpPr>
          <p:spPr>
            <a:xfrm flipV="1">
              <a:off x="4998172" y="3466749"/>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B450A6A-3CDE-46C1-A237-CA650E28BBEE}"/>
                </a:ext>
              </a:extLst>
            </p:cNvPr>
            <p:cNvCxnSpPr>
              <a:cxnSpLocks/>
            </p:cNvCxnSpPr>
            <p:nvPr userDrawn="1"/>
          </p:nvCxnSpPr>
          <p:spPr>
            <a:xfrm flipV="1">
              <a:off x="4998172" y="4184855"/>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DC325B0-FEA9-48B3-A888-2A3713887EE4}"/>
                </a:ext>
              </a:extLst>
            </p:cNvPr>
            <p:cNvCxnSpPr>
              <a:cxnSpLocks/>
            </p:cNvCxnSpPr>
            <p:nvPr userDrawn="1"/>
          </p:nvCxnSpPr>
          <p:spPr>
            <a:xfrm flipV="1">
              <a:off x="4998172" y="4902961"/>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9C39F27-08A7-4105-ACA3-B01A9A830F96}"/>
                </a:ext>
              </a:extLst>
            </p:cNvPr>
            <p:cNvCxnSpPr>
              <a:cxnSpLocks/>
            </p:cNvCxnSpPr>
            <p:nvPr userDrawn="1"/>
          </p:nvCxnSpPr>
          <p:spPr>
            <a:xfrm flipV="1">
              <a:off x="4998172" y="5621067"/>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grpSp>
      <p:sp>
        <p:nvSpPr>
          <p:cNvPr id="60" name="Text 7">
            <a:extLst>
              <a:ext uri="{FF2B5EF4-FFF2-40B4-BE49-F238E27FC236}">
                <a16:creationId xmlns:a16="http://schemas.microsoft.com/office/drawing/2014/main" id="{9F6B2BA6-5F33-42E2-A12F-7FF9335A92BB}"/>
              </a:ext>
            </a:extLst>
          </p:cNvPr>
          <p:cNvSpPr>
            <a:spLocks noGrp="1"/>
          </p:cNvSpPr>
          <p:nvPr>
            <p:ph type="body" idx="27"/>
          </p:nvPr>
        </p:nvSpPr>
        <p:spPr>
          <a:xfrm>
            <a:off x="5111675" y="5532062"/>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9" name="Text 6">
            <a:extLst>
              <a:ext uri="{FF2B5EF4-FFF2-40B4-BE49-F238E27FC236}">
                <a16:creationId xmlns:a16="http://schemas.microsoft.com/office/drawing/2014/main" id="{565D91CD-8A53-492E-9862-40FAB7D9B589}"/>
              </a:ext>
            </a:extLst>
          </p:cNvPr>
          <p:cNvSpPr>
            <a:spLocks noGrp="1"/>
          </p:cNvSpPr>
          <p:nvPr>
            <p:ph type="body" idx="26"/>
          </p:nvPr>
        </p:nvSpPr>
        <p:spPr>
          <a:xfrm>
            <a:off x="5111675" y="481443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8" name="Text 5">
            <a:extLst>
              <a:ext uri="{FF2B5EF4-FFF2-40B4-BE49-F238E27FC236}">
                <a16:creationId xmlns:a16="http://schemas.microsoft.com/office/drawing/2014/main" id="{8896D072-C257-4D36-A447-7069F87176C5}"/>
              </a:ext>
            </a:extLst>
          </p:cNvPr>
          <p:cNvSpPr>
            <a:spLocks noGrp="1"/>
          </p:cNvSpPr>
          <p:nvPr>
            <p:ph type="body" idx="25"/>
          </p:nvPr>
        </p:nvSpPr>
        <p:spPr>
          <a:xfrm>
            <a:off x="5111675" y="409628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7" name="Text 4">
            <a:extLst>
              <a:ext uri="{FF2B5EF4-FFF2-40B4-BE49-F238E27FC236}">
                <a16:creationId xmlns:a16="http://schemas.microsoft.com/office/drawing/2014/main" id="{6D5A0A6E-B4CD-4F35-8641-CB3FB3875507}"/>
              </a:ext>
            </a:extLst>
          </p:cNvPr>
          <p:cNvSpPr>
            <a:spLocks noGrp="1"/>
          </p:cNvSpPr>
          <p:nvPr>
            <p:ph type="body" idx="24"/>
          </p:nvPr>
        </p:nvSpPr>
        <p:spPr>
          <a:xfrm>
            <a:off x="5111675" y="3377751"/>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6" name="Text 3">
            <a:extLst>
              <a:ext uri="{FF2B5EF4-FFF2-40B4-BE49-F238E27FC236}">
                <a16:creationId xmlns:a16="http://schemas.microsoft.com/office/drawing/2014/main" id="{CEECF3B1-9A55-4FD1-8745-3E1F3918A63D}"/>
              </a:ext>
            </a:extLst>
          </p:cNvPr>
          <p:cNvSpPr>
            <a:spLocks noGrp="1"/>
          </p:cNvSpPr>
          <p:nvPr>
            <p:ph type="body" idx="23"/>
          </p:nvPr>
        </p:nvSpPr>
        <p:spPr>
          <a:xfrm>
            <a:off x="5111675" y="265998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5" name="Text 2">
            <a:extLst>
              <a:ext uri="{FF2B5EF4-FFF2-40B4-BE49-F238E27FC236}">
                <a16:creationId xmlns:a16="http://schemas.microsoft.com/office/drawing/2014/main" id="{C09FFB73-DFBE-479D-B201-785CBEBE5038}"/>
              </a:ext>
            </a:extLst>
          </p:cNvPr>
          <p:cNvSpPr>
            <a:spLocks noGrp="1"/>
          </p:cNvSpPr>
          <p:nvPr>
            <p:ph type="body" idx="22"/>
          </p:nvPr>
        </p:nvSpPr>
        <p:spPr>
          <a:xfrm>
            <a:off x="5111675" y="1942217"/>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4" name="Text 1">
            <a:extLst>
              <a:ext uri="{FF2B5EF4-FFF2-40B4-BE49-F238E27FC236}">
                <a16:creationId xmlns:a16="http://schemas.microsoft.com/office/drawing/2014/main" id="{30FCBDB1-3EE1-4F5E-983F-B37E301AEAA9}"/>
              </a:ext>
            </a:extLst>
          </p:cNvPr>
          <p:cNvSpPr>
            <a:spLocks noGrp="1"/>
          </p:cNvSpPr>
          <p:nvPr>
            <p:ph type="body" idx="21"/>
          </p:nvPr>
        </p:nvSpPr>
        <p:spPr>
          <a:xfrm>
            <a:off x="5111675" y="1223942"/>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2" name="Header">
            <a:extLst>
              <a:ext uri="{FF2B5EF4-FFF2-40B4-BE49-F238E27FC236}">
                <a16:creationId xmlns:a16="http://schemas.microsoft.com/office/drawing/2014/main" id="{6BE024D8-1CE7-4FB0-B2EB-3C370DF2B1E9}"/>
              </a:ext>
            </a:extLst>
          </p:cNvPr>
          <p:cNvSpPr>
            <a:spLocks noGrp="1"/>
          </p:cNvSpPr>
          <p:nvPr>
            <p:ph type="body" idx="28"/>
          </p:nvPr>
        </p:nvSpPr>
        <p:spPr>
          <a:xfrm>
            <a:off x="679524" y="1413212"/>
            <a:ext cx="4334928" cy="4655741"/>
          </a:xfrm>
        </p:spPr>
        <p:txBody>
          <a:bodyPr anchor="ctr">
            <a:normAutofit/>
          </a:bodyPr>
          <a:lstStyle>
            <a:lvl1pPr marL="0" indent="0">
              <a:buNone/>
              <a:defRPr sz="36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0" name="Title Placeholder 1">
            <a:extLst>
              <a:ext uri="{FF2B5EF4-FFF2-40B4-BE49-F238E27FC236}">
                <a16:creationId xmlns:a16="http://schemas.microsoft.com/office/drawing/2014/main" id="{72396889-482B-4B86-B55B-3B25C8DDD51C}"/>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84767939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Cov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051E64-1055-86CC-D3DD-EAABB12B5832}"/>
              </a:ext>
            </a:extLst>
          </p:cNvPr>
          <p:cNvPicPr>
            <a:picLocks noChangeAspect="1"/>
          </p:cNvPicPr>
          <p:nvPr userDrawn="1"/>
        </p:nvPicPr>
        <p:blipFill>
          <a:blip r:embed="rId2">
            <a:alphaModFix amt="35000"/>
            <a:extLst>
              <a:ext uri="{28A0092B-C50C-407E-A947-70E740481C1C}">
                <a14:useLocalDpi xmlns:a14="http://schemas.microsoft.com/office/drawing/2010/main" val="0"/>
              </a:ext>
            </a:extLst>
          </a:blip>
          <a:srcRect t="2157" b="2157"/>
          <a:stretch/>
        </p:blipFill>
        <p:spPr>
          <a:xfrm>
            <a:off x="-116732" y="0"/>
            <a:ext cx="12308732" cy="6562082"/>
          </a:xfrm>
          <a:prstGeom prst="rect">
            <a:avLst/>
          </a:prstGeom>
        </p:spPr>
      </p:pic>
    </p:spTree>
    <p:extLst>
      <p:ext uri="{BB962C8B-B14F-4D97-AF65-F5344CB8AC3E}">
        <p14:creationId xmlns:p14="http://schemas.microsoft.com/office/powerpoint/2010/main" val="12783574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73444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40D61B16-AACD-4EDF-8A4E-902DFC245B0A}"/>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75487483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1">
            <a:extLst>
              <a:ext uri="{FF2B5EF4-FFF2-40B4-BE49-F238E27FC236}">
                <a16:creationId xmlns:a16="http://schemas.microsoft.com/office/drawing/2014/main" id="{5754580C-6954-4625-A80B-91897FAA3979}"/>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97605409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Section Cover">
    <p:spTree>
      <p:nvGrpSpPr>
        <p:cNvPr id="1" name=""/>
        <p:cNvGrpSpPr/>
        <p:nvPr/>
      </p:nvGrpSpPr>
      <p:grpSpPr>
        <a:xfrm>
          <a:off x="0" y="0"/>
          <a:ext cx="0" cy="0"/>
          <a:chOff x="0" y="0"/>
          <a:chExt cx="0" cy="0"/>
        </a:xfrm>
      </p:grpSpPr>
      <p:pic>
        <p:nvPicPr>
          <p:cNvPr id="5" name="Picture 4" descr="A group of people posing for a photo&#10;&#10;Description automatically generated">
            <a:extLst>
              <a:ext uri="{FF2B5EF4-FFF2-40B4-BE49-F238E27FC236}">
                <a16:creationId xmlns:a16="http://schemas.microsoft.com/office/drawing/2014/main" id="{8B051E64-1055-86CC-D3DD-EAABB12B583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b="4315"/>
          <a:stretch/>
        </p:blipFill>
        <p:spPr>
          <a:xfrm>
            <a:off x="0" y="0"/>
            <a:ext cx="12192000" cy="6562082"/>
          </a:xfrm>
          <a:prstGeom prst="rect">
            <a:avLst/>
          </a:prstGeom>
        </p:spPr>
      </p:pic>
      <p:sp>
        <p:nvSpPr>
          <p:cNvPr id="2" name="Content Placeholder 2">
            <a:extLst>
              <a:ext uri="{FF2B5EF4-FFF2-40B4-BE49-F238E27FC236}">
                <a16:creationId xmlns:a16="http://schemas.microsoft.com/office/drawing/2014/main" id="{57BA02D0-2FB2-0671-E251-1B077DA7BCD9}"/>
              </a:ext>
            </a:extLst>
          </p:cNvPr>
          <p:cNvSpPr>
            <a:spLocks noGrp="1"/>
          </p:cNvSpPr>
          <p:nvPr>
            <p:ph idx="1"/>
          </p:nvPr>
        </p:nvSpPr>
        <p:spPr>
          <a:xfrm>
            <a:off x="838200" y="1825625"/>
            <a:ext cx="10515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laceholder 1">
            <a:extLst>
              <a:ext uri="{FF2B5EF4-FFF2-40B4-BE49-F238E27FC236}">
                <a16:creationId xmlns:a16="http://schemas.microsoft.com/office/drawing/2014/main" id="{2B1AE2A6-475C-FB4E-73D0-5BD0FB5F2217}"/>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8348904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2" name="Arrow: Pentagon 1">
            <a:extLst>
              <a:ext uri="{FF2B5EF4-FFF2-40B4-BE49-F238E27FC236}">
                <a16:creationId xmlns:a16="http://schemas.microsoft.com/office/drawing/2014/main" id="{F47A70E6-5E0B-4B22-984D-AE8E026E147E}"/>
              </a:ext>
            </a:extLst>
          </p:cNvPr>
          <p:cNvSpPr/>
          <p:nvPr userDrawn="1"/>
        </p:nvSpPr>
        <p:spPr>
          <a:xfrm>
            <a:off x="427930" y="470924"/>
            <a:ext cx="4203750" cy="5885425"/>
          </a:xfrm>
          <a:prstGeom prst="homePlate">
            <a:avLst>
              <a:gd name="adj" fmla="val 6896"/>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a:extLst>
              <a:ext uri="{FF2B5EF4-FFF2-40B4-BE49-F238E27FC236}">
                <a16:creationId xmlns:a16="http://schemas.microsoft.com/office/drawing/2014/main" id="{E5277FE3-A5D1-442C-A794-C11CDF172DDE}"/>
              </a:ext>
            </a:extLst>
          </p:cNvPr>
          <p:cNvSpPr>
            <a:spLocks noGrp="1"/>
          </p:cNvSpPr>
          <p:nvPr>
            <p:ph type="title"/>
          </p:nvPr>
        </p:nvSpPr>
        <p:spPr>
          <a:xfrm>
            <a:off x="563686" y="560438"/>
            <a:ext cx="3932237" cy="5685503"/>
          </a:xfrm>
        </p:spPr>
        <p:txBody>
          <a:bodyPr anchor="ctr"/>
          <a:lstStyle>
            <a:lvl1pPr>
              <a:defRPr sz="3200"/>
            </a:lvl1pPr>
          </a:lstStyle>
          <a:p>
            <a:r>
              <a:rPr lang="en-US"/>
              <a:t>Click to edit Master title style</a:t>
            </a:r>
          </a:p>
        </p:txBody>
      </p:sp>
      <p:sp>
        <p:nvSpPr>
          <p:cNvPr id="4" name="Content Placeholder 2">
            <a:extLst>
              <a:ext uri="{FF2B5EF4-FFF2-40B4-BE49-F238E27FC236}">
                <a16:creationId xmlns:a16="http://schemas.microsoft.com/office/drawing/2014/main" id="{E22BE6B4-0B9B-400A-B635-02B9138D4473}"/>
              </a:ext>
            </a:extLst>
          </p:cNvPr>
          <p:cNvSpPr>
            <a:spLocks noGrp="1"/>
          </p:cNvSpPr>
          <p:nvPr>
            <p:ph idx="1"/>
          </p:nvPr>
        </p:nvSpPr>
        <p:spPr>
          <a:xfrm>
            <a:off x="5183188" y="560439"/>
            <a:ext cx="6580882" cy="56855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2590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ist of 10">
    <p:spTree>
      <p:nvGrpSpPr>
        <p:cNvPr id="1" name=""/>
        <p:cNvGrpSpPr/>
        <p:nvPr/>
      </p:nvGrpSpPr>
      <p:grpSpPr>
        <a:xfrm>
          <a:off x="0" y="0"/>
          <a:ext cx="0" cy="0"/>
          <a:chOff x="0" y="0"/>
          <a:chExt cx="0" cy="0"/>
        </a:xfrm>
      </p:grpSpPr>
      <p:sp>
        <p:nvSpPr>
          <p:cNvPr id="49" name="Bar 10">
            <a:extLst>
              <a:ext uri="{FF2B5EF4-FFF2-40B4-BE49-F238E27FC236}">
                <a16:creationId xmlns:a16="http://schemas.microsoft.com/office/drawing/2014/main" id="{2480A15A-6FB8-468D-B2FC-CE8059BA4B48}"/>
              </a:ext>
            </a:extLst>
          </p:cNvPr>
          <p:cNvSpPr/>
          <p:nvPr userDrawn="1"/>
        </p:nvSpPr>
        <p:spPr>
          <a:xfrm>
            <a:off x="522983" y="5708132"/>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Bar 9">
            <a:extLst>
              <a:ext uri="{FF2B5EF4-FFF2-40B4-BE49-F238E27FC236}">
                <a16:creationId xmlns:a16="http://schemas.microsoft.com/office/drawing/2014/main" id="{467E3EC9-9904-430A-B3A0-AC873A867C2B}"/>
              </a:ext>
            </a:extLst>
          </p:cNvPr>
          <p:cNvSpPr/>
          <p:nvPr userDrawn="1"/>
        </p:nvSpPr>
        <p:spPr>
          <a:xfrm>
            <a:off x="522983" y="5207754"/>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Bar 8">
            <a:extLst>
              <a:ext uri="{FF2B5EF4-FFF2-40B4-BE49-F238E27FC236}">
                <a16:creationId xmlns:a16="http://schemas.microsoft.com/office/drawing/2014/main" id="{134E215C-5D74-4CB6-8FD0-AF760CD3DF2C}"/>
              </a:ext>
            </a:extLst>
          </p:cNvPr>
          <p:cNvSpPr/>
          <p:nvPr userDrawn="1"/>
        </p:nvSpPr>
        <p:spPr>
          <a:xfrm>
            <a:off x="522983" y="4707209"/>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Bar 7">
            <a:extLst>
              <a:ext uri="{FF2B5EF4-FFF2-40B4-BE49-F238E27FC236}">
                <a16:creationId xmlns:a16="http://schemas.microsoft.com/office/drawing/2014/main" id="{E1ACACF7-27CB-4BDE-99FA-A9056896763B}"/>
              </a:ext>
            </a:extLst>
          </p:cNvPr>
          <p:cNvSpPr/>
          <p:nvPr userDrawn="1"/>
        </p:nvSpPr>
        <p:spPr>
          <a:xfrm>
            <a:off x="522983" y="4206518"/>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Bar 6">
            <a:extLst>
              <a:ext uri="{FF2B5EF4-FFF2-40B4-BE49-F238E27FC236}">
                <a16:creationId xmlns:a16="http://schemas.microsoft.com/office/drawing/2014/main" id="{14F47DC5-4B9E-40CA-BE63-BE66E8F01D18}"/>
              </a:ext>
            </a:extLst>
          </p:cNvPr>
          <p:cNvSpPr/>
          <p:nvPr userDrawn="1"/>
        </p:nvSpPr>
        <p:spPr>
          <a:xfrm>
            <a:off x="522983" y="3705706"/>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Bar 5">
            <a:extLst>
              <a:ext uri="{FF2B5EF4-FFF2-40B4-BE49-F238E27FC236}">
                <a16:creationId xmlns:a16="http://schemas.microsoft.com/office/drawing/2014/main" id="{D278834E-345F-4BF9-9D47-253873A37DE7}"/>
              </a:ext>
            </a:extLst>
          </p:cNvPr>
          <p:cNvSpPr/>
          <p:nvPr userDrawn="1"/>
        </p:nvSpPr>
        <p:spPr>
          <a:xfrm>
            <a:off x="522983" y="3204870"/>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Bar 4">
            <a:extLst>
              <a:ext uri="{FF2B5EF4-FFF2-40B4-BE49-F238E27FC236}">
                <a16:creationId xmlns:a16="http://schemas.microsoft.com/office/drawing/2014/main" id="{FFFC9AF5-558C-440F-860B-5651FB6DBF73}"/>
              </a:ext>
            </a:extLst>
          </p:cNvPr>
          <p:cNvSpPr/>
          <p:nvPr userDrawn="1"/>
        </p:nvSpPr>
        <p:spPr>
          <a:xfrm>
            <a:off x="522983" y="2703937"/>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Bar 3">
            <a:extLst>
              <a:ext uri="{FF2B5EF4-FFF2-40B4-BE49-F238E27FC236}">
                <a16:creationId xmlns:a16="http://schemas.microsoft.com/office/drawing/2014/main" id="{1D2114D1-F47B-483A-B4A6-3F26F475EB68}"/>
              </a:ext>
            </a:extLst>
          </p:cNvPr>
          <p:cNvSpPr/>
          <p:nvPr userDrawn="1"/>
        </p:nvSpPr>
        <p:spPr>
          <a:xfrm>
            <a:off x="522983" y="2202882"/>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Bar 2">
            <a:extLst>
              <a:ext uri="{FF2B5EF4-FFF2-40B4-BE49-F238E27FC236}">
                <a16:creationId xmlns:a16="http://schemas.microsoft.com/office/drawing/2014/main" id="{8181797C-4744-4251-9CA6-D2A5E7169D9C}"/>
              </a:ext>
            </a:extLst>
          </p:cNvPr>
          <p:cNvSpPr/>
          <p:nvPr userDrawn="1"/>
        </p:nvSpPr>
        <p:spPr>
          <a:xfrm>
            <a:off x="522983" y="1701827"/>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Bar 1">
            <a:extLst>
              <a:ext uri="{FF2B5EF4-FFF2-40B4-BE49-F238E27FC236}">
                <a16:creationId xmlns:a16="http://schemas.microsoft.com/office/drawing/2014/main" id="{9479176B-B0FB-4B25-8573-2E0D8157FCF8}"/>
              </a:ext>
            </a:extLst>
          </p:cNvPr>
          <p:cNvSpPr/>
          <p:nvPr userDrawn="1"/>
        </p:nvSpPr>
        <p:spPr>
          <a:xfrm>
            <a:off x="522983" y="1200768"/>
            <a:ext cx="8854551" cy="456982"/>
          </a:xfrm>
          <a:prstGeom prst="round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Text 10">
            <a:extLst>
              <a:ext uri="{FF2B5EF4-FFF2-40B4-BE49-F238E27FC236}">
                <a16:creationId xmlns:a16="http://schemas.microsoft.com/office/drawing/2014/main" id="{6C44EB39-B68E-4F16-B4FA-7D1B25922283}"/>
              </a:ext>
            </a:extLst>
          </p:cNvPr>
          <p:cNvSpPr>
            <a:spLocks noGrp="1"/>
          </p:cNvSpPr>
          <p:nvPr>
            <p:ph type="body" idx="30"/>
          </p:nvPr>
        </p:nvSpPr>
        <p:spPr>
          <a:xfrm>
            <a:off x="1000468" y="5713178"/>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3" name="Text 9">
            <a:extLst>
              <a:ext uri="{FF2B5EF4-FFF2-40B4-BE49-F238E27FC236}">
                <a16:creationId xmlns:a16="http://schemas.microsoft.com/office/drawing/2014/main" id="{7E4D25A9-CC45-4FC6-9EFA-543045F9314A}"/>
              </a:ext>
            </a:extLst>
          </p:cNvPr>
          <p:cNvSpPr>
            <a:spLocks noGrp="1"/>
          </p:cNvSpPr>
          <p:nvPr>
            <p:ph type="body" idx="29"/>
          </p:nvPr>
        </p:nvSpPr>
        <p:spPr>
          <a:xfrm>
            <a:off x="1000468" y="5212805"/>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2" name="Text 8">
            <a:extLst>
              <a:ext uri="{FF2B5EF4-FFF2-40B4-BE49-F238E27FC236}">
                <a16:creationId xmlns:a16="http://schemas.microsoft.com/office/drawing/2014/main" id="{81640D35-2D9B-4FC1-92BA-C47DBF0546AB}"/>
              </a:ext>
            </a:extLst>
          </p:cNvPr>
          <p:cNvSpPr>
            <a:spLocks noGrp="1"/>
          </p:cNvSpPr>
          <p:nvPr>
            <p:ph type="body" idx="28"/>
          </p:nvPr>
        </p:nvSpPr>
        <p:spPr>
          <a:xfrm>
            <a:off x="1000468" y="4712259"/>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1" name="Text 7">
            <a:extLst>
              <a:ext uri="{FF2B5EF4-FFF2-40B4-BE49-F238E27FC236}">
                <a16:creationId xmlns:a16="http://schemas.microsoft.com/office/drawing/2014/main" id="{88272F8E-7BA3-42CA-B90F-7839171D5045}"/>
              </a:ext>
            </a:extLst>
          </p:cNvPr>
          <p:cNvSpPr>
            <a:spLocks noGrp="1"/>
          </p:cNvSpPr>
          <p:nvPr>
            <p:ph type="body" idx="27"/>
          </p:nvPr>
        </p:nvSpPr>
        <p:spPr>
          <a:xfrm>
            <a:off x="1000468" y="4211567"/>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0" name="Text 6">
            <a:extLst>
              <a:ext uri="{FF2B5EF4-FFF2-40B4-BE49-F238E27FC236}">
                <a16:creationId xmlns:a16="http://schemas.microsoft.com/office/drawing/2014/main" id="{D5EFC216-C13E-4E36-8BA0-88A77CDAD51F}"/>
              </a:ext>
            </a:extLst>
          </p:cNvPr>
          <p:cNvSpPr>
            <a:spLocks noGrp="1"/>
          </p:cNvSpPr>
          <p:nvPr>
            <p:ph type="body" idx="26"/>
          </p:nvPr>
        </p:nvSpPr>
        <p:spPr>
          <a:xfrm>
            <a:off x="1000468" y="3710754"/>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9" name="Text 5">
            <a:extLst>
              <a:ext uri="{FF2B5EF4-FFF2-40B4-BE49-F238E27FC236}">
                <a16:creationId xmlns:a16="http://schemas.microsoft.com/office/drawing/2014/main" id="{4EBED82B-0933-4937-AEFE-20F183166D27}"/>
              </a:ext>
            </a:extLst>
          </p:cNvPr>
          <p:cNvSpPr>
            <a:spLocks noGrp="1"/>
          </p:cNvSpPr>
          <p:nvPr>
            <p:ph type="body" idx="25"/>
          </p:nvPr>
        </p:nvSpPr>
        <p:spPr>
          <a:xfrm>
            <a:off x="1000468" y="3209917"/>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8" name="Text 4">
            <a:extLst>
              <a:ext uri="{FF2B5EF4-FFF2-40B4-BE49-F238E27FC236}">
                <a16:creationId xmlns:a16="http://schemas.microsoft.com/office/drawing/2014/main" id="{690A975D-C7D4-4508-8720-5FCC202F2DDA}"/>
              </a:ext>
            </a:extLst>
          </p:cNvPr>
          <p:cNvSpPr>
            <a:spLocks noGrp="1"/>
          </p:cNvSpPr>
          <p:nvPr>
            <p:ph type="body" idx="24"/>
          </p:nvPr>
        </p:nvSpPr>
        <p:spPr>
          <a:xfrm>
            <a:off x="1000468" y="2708983"/>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7" name="Text 3">
            <a:extLst>
              <a:ext uri="{FF2B5EF4-FFF2-40B4-BE49-F238E27FC236}">
                <a16:creationId xmlns:a16="http://schemas.microsoft.com/office/drawing/2014/main" id="{7204481E-D521-46E4-B1A3-3EE7970BC6CA}"/>
              </a:ext>
            </a:extLst>
          </p:cNvPr>
          <p:cNvSpPr>
            <a:spLocks noGrp="1"/>
          </p:cNvSpPr>
          <p:nvPr>
            <p:ph type="body" idx="23"/>
          </p:nvPr>
        </p:nvSpPr>
        <p:spPr>
          <a:xfrm>
            <a:off x="1000468" y="2207927"/>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6" name="Text 2">
            <a:extLst>
              <a:ext uri="{FF2B5EF4-FFF2-40B4-BE49-F238E27FC236}">
                <a16:creationId xmlns:a16="http://schemas.microsoft.com/office/drawing/2014/main" id="{0BDE26A1-2A9D-4D3D-93D6-8A7C7BA9CEE9}"/>
              </a:ext>
            </a:extLst>
          </p:cNvPr>
          <p:cNvSpPr>
            <a:spLocks noGrp="1"/>
          </p:cNvSpPr>
          <p:nvPr>
            <p:ph type="body" idx="22"/>
          </p:nvPr>
        </p:nvSpPr>
        <p:spPr>
          <a:xfrm>
            <a:off x="1000468" y="1706871"/>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1" name="Text 1">
            <a:extLst>
              <a:ext uri="{FF2B5EF4-FFF2-40B4-BE49-F238E27FC236}">
                <a16:creationId xmlns:a16="http://schemas.microsoft.com/office/drawing/2014/main" id="{BC1A4FEA-08AA-4847-9B66-2FC50B4AA00C}"/>
              </a:ext>
            </a:extLst>
          </p:cNvPr>
          <p:cNvSpPr>
            <a:spLocks noGrp="1"/>
          </p:cNvSpPr>
          <p:nvPr>
            <p:ph type="body" idx="21"/>
          </p:nvPr>
        </p:nvSpPr>
        <p:spPr>
          <a:xfrm>
            <a:off x="1000468" y="1205811"/>
            <a:ext cx="8377065" cy="451936"/>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4" name="10" descr="Badge 10 with solid fill">
            <a:extLst>
              <a:ext uri="{FF2B5EF4-FFF2-40B4-BE49-F238E27FC236}">
                <a16:creationId xmlns:a16="http://schemas.microsoft.com/office/drawing/2014/main" id="{AFB77B7D-E3BD-4FDD-8BB6-FFD7017215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2982" y="5708128"/>
            <a:ext cx="457200" cy="457200"/>
          </a:xfrm>
          <a:prstGeom prst="rect">
            <a:avLst/>
          </a:prstGeom>
        </p:spPr>
      </p:pic>
      <p:pic>
        <p:nvPicPr>
          <p:cNvPr id="12" name="9" descr="Badge 9 with solid fill">
            <a:extLst>
              <a:ext uri="{FF2B5EF4-FFF2-40B4-BE49-F238E27FC236}">
                <a16:creationId xmlns:a16="http://schemas.microsoft.com/office/drawing/2014/main" id="{061DFEC7-4A75-489D-973D-F05064673C6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2982" y="5207732"/>
            <a:ext cx="457200" cy="457200"/>
          </a:xfrm>
          <a:prstGeom prst="rect">
            <a:avLst/>
          </a:prstGeom>
        </p:spPr>
      </p:pic>
      <p:pic>
        <p:nvPicPr>
          <p:cNvPr id="10" name="8" descr="Badge 8 with solid fill">
            <a:extLst>
              <a:ext uri="{FF2B5EF4-FFF2-40B4-BE49-F238E27FC236}">
                <a16:creationId xmlns:a16="http://schemas.microsoft.com/office/drawing/2014/main" id="{D6CBC240-8FDF-414F-8521-739E3865F4D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2982" y="4707162"/>
            <a:ext cx="457200" cy="457200"/>
          </a:xfrm>
          <a:prstGeom prst="rect">
            <a:avLst/>
          </a:prstGeom>
        </p:spPr>
      </p:pic>
      <p:pic>
        <p:nvPicPr>
          <p:cNvPr id="22" name="7" descr="Badge 7 with solid fill">
            <a:extLst>
              <a:ext uri="{FF2B5EF4-FFF2-40B4-BE49-F238E27FC236}">
                <a16:creationId xmlns:a16="http://schemas.microsoft.com/office/drawing/2014/main" id="{5282D690-A13A-45C4-90D3-9AF1C2972692}"/>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22982" y="4206446"/>
            <a:ext cx="457200" cy="457200"/>
          </a:xfrm>
          <a:prstGeom prst="rect">
            <a:avLst/>
          </a:prstGeom>
        </p:spPr>
      </p:pic>
      <p:pic>
        <p:nvPicPr>
          <p:cNvPr id="69" name="6" descr="Badge 6 with solid fill">
            <a:extLst>
              <a:ext uri="{FF2B5EF4-FFF2-40B4-BE49-F238E27FC236}">
                <a16:creationId xmlns:a16="http://schemas.microsoft.com/office/drawing/2014/main" id="{E256098D-3E28-4C78-91C7-B74D57F78B7A}"/>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22982" y="3705609"/>
            <a:ext cx="457200" cy="457200"/>
          </a:xfrm>
          <a:prstGeom prst="rect">
            <a:avLst/>
          </a:prstGeom>
        </p:spPr>
      </p:pic>
      <p:pic>
        <p:nvPicPr>
          <p:cNvPr id="65" name="5" descr="Badge 5 with solid fill">
            <a:extLst>
              <a:ext uri="{FF2B5EF4-FFF2-40B4-BE49-F238E27FC236}">
                <a16:creationId xmlns:a16="http://schemas.microsoft.com/office/drawing/2014/main" id="{535DD3CE-01CC-4F4A-9C0E-499193DC9804}"/>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2982" y="3204748"/>
            <a:ext cx="457200" cy="457200"/>
          </a:xfrm>
          <a:prstGeom prst="rect">
            <a:avLst/>
          </a:prstGeom>
        </p:spPr>
      </p:pic>
      <p:pic>
        <p:nvPicPr>
          <p:cNvPr id="67" name="4" descr="Badge 4 with solid fill">
            <a:extLst>
              <a:ext uri="{FF2B5EF4-FFF2-40B4-BE49-F238E27FC236}">
                <a16:creationId xmlns:a16="http://schemas.microsoft.com/office/drawing/2014/main" id="{A2CBF8FA-4018-4648-BDE6-14D62575EA0B}"/>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22982" y="2703790"/>
            <a:ext cx="457200" cy="457200"/>
          </a:xfrm>
          <a:prstGeom prst="rect">
            <a:avLst/>
          </a:prstGeom>
        </p:spPr>
      </p:pic>
      <p:pic>
        <p:nvPicPr>
          <p:cNvPr id="26" name="3" descr="Badge 3 with solid fill">
            <a:extLst>
              <a:ext uri="{FF2B5EF4-FFF2-40B4-BE49-F238E27FC236}">
                <a16:creationId xmlns:a16="http://schemas.microsoft.com/office/drawing/2014/main" id="{9A6BE5F2-C4C7-46E9-9BF6-429E869817F4}"/>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22982" y="2202710"/>
            <a:ext cx="457200" cy="457200"/>
          </a:xfrm>
          <a:prstGeom prst="rect">
            <a:avLst/>
          </a:prstGeom>
        </p:spPr>
      </p:pic>
      <p:pic>
        <p:nvPicPr>
          <p:cNvPr id="24" name="2" descr="Badge with solid fill">
            <a:extLst>
              <a:ext uri="{FF2B5EF4-FFF2-40B4-BE49-F238E27FC236}">
                <a16:creationId xmlns:a16="http://schemas.microsoft.com/office/drawing/2014/main" id="{51A999ED-8B53-4198-9065-A1690D43B5F7}"/>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22982" y="1701630"/>
            <a:ext cx="457200" cy="457200"/>
          </a:xfrm>
          <a:prstGeom prst="rect">
            <a:avLst/>
          </a:prstGeom>
        </p:spPr>
      </p:pic>
      <p:pic>
        <p:nvPicPr>
          <p:cNvPr id="63" name="1" descr="Badge 1 with solid fill">
            <a:extLst>
              <a:ext uri="{FF2B5EF4-FFF2-40B4-BE49-F238E27FC236}">
                <a16:creationId xmlns:a16="http://schemas.microsoft.com/office/drawing/2014/main" id="{A5A484F7-0F51-44F8-BBB8-36B4A439AE2A}"/>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22982" y="1200546"/>
            <a:ext cx="457200" cy="457200"/>
          </a:xfrm>
          <a:prstGeom prst="rect">
            <a:avLst/>
          </a:prstGeom>
        </p:spPr>
      </p:pic>
      <p:sp>
        <p:nvSpPr>
          <p:cNvPr id="2" name="Title 1">
            <a:extLst>
              <a:ext uri="{FF2B5EF4-FFF2-40B4-BE49-F238E27FC236}">
                <a16:creationId xmlns:a16="http://schemas.microsoft.com/office/drawing/2014/main" id="{7C10EA10-673C-49F6-83A9-6888B7A82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083103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List of 10">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0A9866F-FAAF-450D-AA61-E7C9E5CA6391}"/>
              </a:ext>
            </a:extLst>
          </p:cNvPr>
          <p:cNvGrpSpPr/>
          <p:nvPr userDrawn="1"/>
        </p:nvGrpSpPr>
        <p:grpSpPr>
          <a:xfrm>
            <a:off x="679524" y="1223941"/>
            <a:ext cx="10832951" cy="5026743"/>
            <a:chOff x="566021" y="1312431"/>
            <a:chExt cx="10832951" cy="5026743"/>
          </a:xfrm>
        </p:grpSpPr>
        <p:cxnSp>
          <p:nvCxnSpPr>
            <p:cNvPr id="5" name="Straight Connector 4">
              <a:extLst>
                <a:ext uri="{FF2B5EF4-FFF2-40B4-BE49-F238E27FC236}">
                  <a16:creationId xmlns:a16="http://schemas.microsoft.com/office/drawing/2014/main" id="{D0B5F377-A123-452A-B712-92955DC87751}"/>
                </a:ext>
              </a:extLst>
            </p:cNvPr>
            <p:cNvCxnSpPr>
              <a:cxnSpLocks/>
            </p:cNvCxnSpPr>
            <p:nvPr userDrawn="1"/>
          </p:nvCxnSpPr>
          <p:spPr>
            <a:xfrm flipV="1">
              <a:off x="566021" y="1312431"/>
              <a:ext cx="10832951"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E9EF127-5510-43BD-A29B-0C97F8AB8B30}"/>
                </a:ext>
              </a:extLst>
            </p:cNvPr>
            <p:cNvCxnSpPr>
              <a:cxnSpLocks/>
            </p:cNvCxnSpPr>
            <p:nvPr userDrawn="1"/>
          </p:nvCxnSpPr>
          <p:spPr>
            <a:xfrm flipV="1">
              <a:off x="566021" y="6339173"/>
              <a:ext cx="10832951"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9BC77BA-4AF8-41B3-B64D-AA097A9A9579}"/>
                </a:ext>
              </a:extLst>
            </p:cNvPr>
            <p:cNvCxnSpPr>
              <a:cxnSpLocks/>
            </p:cNvCxnSpPr>
            <p:nvPr userDrawn="1"/>
          </p:nvCxnSpPr>
          <p:spPr>
            <a:xfrm flipV="1">
              <a:off x="4998172" y="2030537"/>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A5D017E-0705-4067-9317-9929A25DABE6}"/>
                </a:ext>
              </a:extLst>
            </p:cNvPr>
            <p:cNvCxnSpPr>
              <a:cxnSpLocks/>
            </p:cNvCxnSpPr>
            <p:nvPr userDrawn="1"/>
          </p:nvCxnSpPr>
          <p:spPr>
            <a:xfrm flipV="1">
              <a:off x="4998172" y="2748643"/>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3EF02DC-5C96-4110-9B72-66E7056B41D3}"/>
                </a:ext>
              </a:extLst>
            </p:cNvPr>
            <p:cNvCxnSpPr>
              <a:cxnSpLocks/>
            </p:cNvCxnSpPr>
            <p:nvPr userDrawn="1"/>
          </p:nvCxnSpPr>
          <p:spPr>
            <a:xfrm flipV="1">
              <a:off x="4998172" y="3466749"/>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B450A6A-3CDE-46C1-A237-CA650E28BBEE}"/>
                </a:ext>
              </a:extLst>
            </p:cNvPr>
            <p:cNvCxnSpPr>
              <a:cxnSpLocks/>
            </p:cNvCxnSpPr>
            <p:nvPr userDrawn="1"/>
          </p:nvCxnSpPr>
          <p:spPr>
            <a:xfrm flipV="1">
              <a:off x="4998172" y="4184855"/>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DC325B0-FEA9-48B3-A888-2A3713887EE4}"/>
                </a:ext>
              </a:extLst>
            </p:cNvPr>
            <p:cNvCxnSpPr>
              <a:cxnSpLocks/>
            </p:cNvCxnSpPr>
            <p:nvPr userDrawn="1"/>
          </p:nvCxnSpPr>
          <p:spPr>
            <a:xfrm flipV="1">
              <a:off x="4998172" y="4902961"/>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9C39F27-08A7-4105-ACA3-B01A9A830F96}"/>
                </a:ext>
              </a:extLst>
            </p:cNvPr>
            <p:cNvCxnSpPr>
              <a:cxnSpLocks/>
            </p:cNvCxnSpPr>
            <p:nvPr userDrawn="1"/>
          </p:nvCxnSpPr>
          <p:spPr>
            <a:xfrm flipV="1">
              <a:off x="4998172" y="5621067"/>
              <a:ext cx="6400800" cy="1"/>
            </a:xfrm>
            <a:prstGeom prst="line">
              <a:avLst/>
            </a:prstGeom>
            <a:ln>
              <a:solidFill>
                <a:srgbClr val="39729C"/>
              </a:solidFill>
            </a:ln>
          </p:spPr>
          <p:style>
            <a:lnRef idx="1">
              <a:schemeClr val="accent1"/>
            </a:lnRef>
            <a:fillRef idx="0">
              <a:schemeClr val="accent1"/>
            </a:fillRef>
            <a:effectRef idx="0">
              <a:schemeClr val="accent1"/>
            </a:effectRef>
            <a:fontRef idx="minor">
              <a:schemeClr val="tx1"/>
            </a:fontRef>
          </p:style>
        </p:cxnSp>
      </p:grpSp>
      <p:sp>
        <p:nvSpPr>
          <p:cNvPr id="60" name="Text 7">
            <a:extLst>
              <a:ext uri="{FF2B5EF4-FFF2-40B4-BE49-F238E27FC236}">
                <a16:creationId xmlns:a16="http://schemas.microsoft.com/office/drawing/2014/main" id="{9F6B2BA6-5F33-42E2-A12F-7FF9335A92BB}"/>
              </a:ext>
            </a:extLst>
          </p:cNvPr>
          <p:cNvSpPr>
            <a:spLocks noGrp="1"/>
          </p:cNvSpPr>
          <p:nvPr>
            <p:ph type="body" idx="27"/>
          </p:nvPr>
        </p:nvSpPr>
        <p:spPr>
          <a:xfrm>
            <a:off x="5111675" y="5532062"/>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9" name="Text 6">
            <a:extLst>
              <a:ext uri="{FF2B5EF4-FFF2-40B4-BE49-F238E27FC236}">
                <a16:creationId xmlns:a16="http://schemas.microsoft.com/office/drawing/2014/main" id="{565D91CD-8A53-492E-9862-40FAB7D9B589}"/>
              </a:ext>
            </a:extLst>
          </p:cNvPr>
          <p:cNvSpPr>
            <a:spLocks noGrp="1"/>
          </p:cNvSpPr>
          <p:nvPr>
            <p:ph type="body" idx="26"/>
          </p:nvPr>
        </p:nvSpPr>
        <p:spPr>
          <a:xfrm>
            <a:off x="5111675" y="481443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8" name="Text 5">
            <a:extLst>
              <a:ext uri="{FF2B5EF4-FFF2-40B4-BE49-F238E27FC236}">
                <a16:creationId xmlns:a16="http://schemas.microsoft.com/office/drawing/2014/main" id="{8896D072-C257-4D36-A447-7069F87176C5}"/>
              </a:ext>
            </a:extLst>
          </p:cNvPr>
          <p:cNvSpPr>
            <a:spLocks noGrp="1"/>
          </p:cNvSpPr>
          <p:nvPr>
            <p:ph type="body" idx="25"/>
          </p:nvPr>
        </p:nvSpPr>
        <p:spPr>
          <a:xfrm>
            <a:off x="5111675" y="409628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7" name="Text 4">
            <a:extLst>
              <a:ext uri="{FF2B5EF4-FFF2-40B4-BE49-F238E27FC236}">
                <a16:creationId xmlns:a16="http://schemas.microsoft.com/office/drawing/2014/main" id="{6D5A0A6E-B4CD-4F35-8641-CB3FB3875507}"/>
              </a:ext>
            </a:extLst>
          </p:cNvPr>
          <p:cNvSpPr>
            <a:spLocks noGrp="1"/>
          </p:cNvSpPr>
          <p:nvPr>
            <p:ph type="body" idx="24"/>
          </p:nvPr>
        </p:nvSpPr>
        <p:spPr>
          <a:xfrm>
            <a:off x="5111675" y="3377751"/>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6" name="Text 3">
            <a:extLst>
              <a:ext uri="{FF2B5EF4-FFF2-40B4-BE49-F238E27FC236}">
                <a16:creationId xmlns:a16="http://schemas.microsoft.com/office/drawing/2014/main" id="{CEECF3B1-9A55-4FD1-8745-3E1F3918A63D}"/>
              </a:ext>
            </a:extLst>
          </p:cNvPr>
          <p:cNvSpPr>
            <a:spLocks noGrp="1"/>
          </p:cNvSpPr>
          <p:nvPr>
            <p:ph type="body" idx="23"/>
          </p:nvPr>
        </p:nvSpPr>
        <p:spPr>
          <a:xfrm>
            <a:off x="5111675" y="2659984"/>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5" name="Text 2">
            <a:extLst>
              <a:ext uri="{FF2B5EF4-FFF2-40B4-BE49-F238E27FC236}">
                <a16:creationId xmlns:a16="http://schemas.microsoft.com/office/drawing/2014/main" id="{C09FFB73-DFBE-479D-B201-785CBEBE5038}"/>
              </a:ext>
            </a:extLst>
          </p:cNvPr>
          <p:cNvSpPr>
            <a:spLocks noGrp="1"/>
          </p:cNvSpPr>
          <p:nvPr>
            <p:ph type="body" idx="22"/>
          </p:nvPr>
        </p:nvSpPr>
        <p:spPr>
          <a:xfrm>
            <a:off x="5111675" y="1942217"/>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4" name="Text 1">
            <a:extLst>
              <a:ext uri="{FF2B5EF4-FFF2-40B4-BE49-F238E27FC236}">
                <a16:creationId xmlns:a16="http://schemas.microsoft.com/office/drawing/2014/main" id="{30FCBDB1-3EE1-4F5E-983F-B37E301AEAA9}"/>
              </a:ext>
            </a:extLst>
          </p:cNvPr>
          <p:cNvSpPr>
            <a:spLocks noGrp="1"/>
          </p:cNvSpPr>
          <p:nvPr>
            <p:ph type="body" idx="21"/>
          </p:nvPr>
        </p:nvSpPr>
        <p:spPr>
          <a:xfrm>
            <a:off x="5111675" y="1223942"/>
            <a:ext cx="6400800" cy="71810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2" name="Header">
            <a:extLst>
              <a:ext uri="{FF2B5EF4-FFF2-40B4-BE49-F238E27FC236}">
                <a16:creationId xmlns:a16="http://schemas.microsoft.com/office/drawing/2014/main" id="{6BE024D8-1CE7-4FB0-B2EB-3C370DF2B1E9}"/>
              </a:ext>
            </a:extLst>
          </p:cNvPr>
          <p:cNvSpPr>
            <a:spLocks noGrp="1"/>
          </p:cNvSpPr>
          <p:nvPr>
            <p:ph type="body" idx="28"/>
          </p:nvPr>
        </p:nvSpPr>
        <p:spPr>
          <a:xfrm>
            <a:off x="679524" y="1413212"/>
            <a:ext cx="4334928" cy="4655741"/>
          </a:xfrm>
        </p:spPr>
        <p:txBody>
          <a:bodyPr anchor="ctr">
            <a:normAutofit/>
          </a:bodyPr>
          <a:lstStyle>
            <a:lvl1pPr marL="0" indent="0">
              <a:buNone/>
              <a:defRPr sz="36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0" name="Title Placeholder 1">
            <a:extLst>
              <a:ext uri="{FF2B5EF4-FFF2-40B4-BE49-F238E27FC236}">
                <a16:creationId xmlns:a16="http://schemas.microsoft.com/office/drawing/2014/main" id="{72396889-482B-4B86-B55B-3B25C8DDD51C}"/>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71911118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List of 10">
    <p:spTree>
      <p:nvGrpSpPr>
        <p:cNvPr id="1" name=""/>
        <p:cNvGrpSpPr/>
        <p:nvPr/>
      </p:nvGrpSpPr>
      <p:grpSpPr>
        <a:xfrm>
          <a:off x="0" y="0"/>
          <a:ext cx="0" cy="0"/>
          <a:chOff x="0" y="0"/>
          <a:chExt cx="0" cy="0"/>
        </a:xfrm>
      </p:grpSpPr>
      <p:sp>
        <p:nvSpPr>
          <p:cNvPr id="49" name="Bar 10">
            <a:extLst>
              <a:ext uri="{FF2B5EF4-FFF2-40B4-BE49-F238E27FC236}">
                <a16:creationId xmlns:a16="http://schemas.microsoft.com/office/drawing/2014/main" id="{2480A15A-6FB8-468D-B2FC-CE8059BA4B48}"/>
              </a:ext>
            </a:extLst>
          </p:cNvPr>
          <p:cNvSpPr/>
          <p:nvPr userDrawn="1"/>
        </p:nvSpPr>
        <p:spPr>
          <a:xfrm>
            <a:off x="6096000" y="5119324"/>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48" name="Bar 9">
            <a:extLst>
              <a:ext uri="{FF2B5EF4-FFF2-40B4-BE49-F238E27FC236}">
                <a16:creationId xmlns:a16="http://schemas.microsoft.com/office/drawing/2014/main" id="{467E3EC9-9904-430A-B3A0-AC873A867C2B}"/>
              </a:ext>
            </a:extLst>
          </p:cNvPr>
          <p:cNvSpPr/>
          <p:nvPr userDrawn="1"/>
        </p:nvSpPr>
        <p:spPr>
          <a:xfrm>
            <a:off x="6096000" y="4249342"/>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47" name="Bar 8">
            <a:extLst>
              <a:ext uri="{FF2B5EF4-FFF2-40B4-BE49-F238E27FC236}">
                <a16:creationId xmlns:a16="http://schemas.microsoft.com/office/drawing/2014/main" id="{134E215C-5D74-4CB6-8FD0-AF760CD3DF2C}"/>
              </a:ext>
            </a:extLst>
          </p:cNvPr>
          <p:cNvSpPr/>
          <p:nvPr userDrawn="1"/>
        </p:nvSpPr>
        <p:spPr>
          <a:xfrm>
            <a:off x="6096000" y="3379361"/>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46" name="Bar 7">
            <a:extLst>
              <a:ext uri="{FF2B5EF4-FFF2-40B4-BE49-F238E27FC236}">
                <a16:creationId xmlns:a16="http://schemas.microsoft.com/office/drawing/2014/main" id="{E1ACACF7-27CB-4BDE-99FA-A9056896763B}"/>
              </a:ext>
            </a:extLst>
          </p:cNvPr>
          <p:cNvSpPr/>
          <p:nvPr userDrawn="1"/>
        </p:nvSpPr>
        <p:spPr>
          <a:xfrm>
            <a:off x="6096000" y="2509380"/>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45" name="Bar 6">
            <a:extLst>
              <a:ext uri="{FF2B5EF4-FFF2-40B4-BE49-F238E27FC236}">
                <a16:creationId xmlns:a16="http://schemas.microsoft.com/office/drawing/2014/main" id="{14F47DC5-4B9E-40CA-BE63-BE66E8F01D18}"/>
              </a:ext>
            </a:extLst>
          </p:cNvPr>
          <p:cNvSpPr/>
          <p:nvPr userDrawn="1"/>
        </p:nvSpPr>
        <p:spPr>
          <a:xfrm>
            <a:off x="6096000" y="1639399"/>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44" name="Bar 5">
            <a:extLst>
              <a:ext uri="{FF2B5EF4-FFF2-40B4-BE49-F238E27FC236}">
                <a16:creationId xmlns:a16="http://schemas.microsoft.com/office/drawing/2014/main" id="{D278834E-345F-4BF9-9D47-253873A37DE7}"/>
              </a:ext>
            </a:extLst>
          </p:cNvPr>
          <p:cNvSpPr/>
          <p:nvPr userDrawn="1"/>
        </p:nvSpPr>
        <p:spPr>
          <a:xfrm>
            <a:off x="338791" y="5119324"/>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43" name="Bar 4">
            <a:extLst>
              <a:ext uri="{FF2B5EF4-FFF2-40B4-BE49-F238E27FC236}">
                <a16:creationId xmlns:a16="http://schemas.microsoft.com/office/drawing/2014/main" id="{FFFC9AF5-558C-440F-860B-5651FB6DBF73}"/>
              </a:ext>
            </a:extLst>
          </p:cNvPr>
          <p:cNvSpPr/>
          <p:nvPr userDrawn="1"/>
        </p:nvSpPr>
        <p:spPr>
          <a:xfrm>
            <a:off x="338791" y="4249342"/>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42" name="Bar 3">
            <a:extLst>
              <a:ext uri="{FF2B5EF4-FFF2-40B4-BE49-F238E27FC236}">
                <a16:creationId xmlns:a16="http://schemas.microsoft.com/office/drawing/2014/main" id="{1D2114D1-F47B-483A-B4A6-3F26F475EB68}"/>
              </a:ext>
            </a:extLst>
          </p:cNvPr>
          <p:cNvSpPr/>
          <p:nvPr userDrawn="1"/>
        </p:nvSpPr>
        <p:spPr>
          <a:xfrm>
            <a:off x="338791" y="3379361"/>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41" name="Bar 2">
            <a:extLst>
              <a:ext uri="{FF2B5EF4-FFF2-40B4-BE49-F238E27FC236}">
                <a16:creationId xmlns:a16="http://schemas.microsoft.com/office/drawing/2014/main" id="{8181797C-4744-4251-9CA6-D2A5E7169D9C}"/>
              </a:ext>
            </a:extLst>
          </p:cNvPr>
          <p:cNvSpPr/>
          <p:nvPr userDrawn="1"/>
        </p:nvSpPr>
        <p:spPr>
          <a:xfrm>
            <a:off x="338791" y="2509380"/>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p:txBody>
      </p:sp>
      <p:sp>
        <p:nvSpPr>
          <p:cNvPr id="3" name="Bar 1">
            <a:extLst>
              <a:ext uri="{FF2B5EF4-FFF2-40B4-BE49-F238E27FC236}">
                <a16:creationId xmlns:a16="http://schemas.microsoft.com/office/drawing/2014/main" id="{9479176B-B0FB-4B25-8573-2E0D8157FCF8}"/>
              </a:ext>
            </a:extLst>
          </p:cNvPr>
          <p:cNvSpPr/>
          <p:nvPr userDrawn="1"/>
        </p:nvSpPr>
        <p:spPr>
          <a:xfrm>
            <a:off x="338791" y="1639399"/>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l"/>
            <a:endParaRPr lang="en-US" dirty="0"/>
          </a:p>
        </p:txBody>
      </p:sp>
      <p:sp>
        <p:nvSpPr>
          <p:cNvPr id="84" name="Text 10">
            <a:extLst>
              <a:ext uri="{FF2B5EF4-FFF2-40B4-BE49-F238E27FC236}">
                <a16:creationId xmlns:a16="http://schemas.microsoft.com/office/drawing/2014/main" id="{6C44EB39-B68E-4F16-B4FA-7D1B25922283}"/>
              </a:ext>
            </a:extLst>
          </p:cNvPr>
          <p:cNvSpPr>
            <a:spLocks noGrp="1"/>
          </p:cNvSpPr>
          <p:nvPr>
            <p:ph type="body" idx="30"/>
          </p:nvPr>
        </p:nvSpPr>
        <p:spPr>
          <a:xfrm>
            <a:off x="6626352" y="5119104"/>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3" name="Text 9">
            <a:extLst>
              <a:ext uri="{FF2B5EF4-FFF2-40B4-BE49-F238E27FC236}">
                <a16:creationId xmlns:a16="http://schemas.microsoft.com/office/drawing/2014/main" id="{7E4D25A9-CC45-4FC6-9EFA-543045F9314A}"/>
              </a:ext>
            </a:extLst>
          </p:cNvPr>
          <p:cNvSpPr>
            <a:spLocks noGrp="1"/>
          </p:cNvSpPr>
          <p:nvPr>
            <p:ph type="body" idx="29"/>
          </p:nvPr>
        </p:nvSpPr>
        <p:spPr>
          <a:xfrm>
            <a:off x="6626352" y="4256338"/>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2" name="Text 8">
            <a:extLst>
              <a:ext uri="{FF2B5EF4-FFF2-40B4-BE49-F238E27FC236}">
                <a16:creationId xmlns:a16="http://schemas.microsoft.com/office/drawing/2014/main" id="{81640D35-2D9B-4FC1-92BA-C47DBF0546AB}"/>
              </a:ext>
            </a:extLst>
          </p:cNvPr>
          <p:cNvSpPr>
            <a:spLocks noGrp="1"/>
          </p:cNvSpPr>
          <p:nvPr>
            <p:ph type="body" idx="28"/>
          </p:nvPr>
        </p:nvSpPr>
        <p:spPr>
          <a:xfrm>
            <a:off x="6626352" y="3379141"/>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1" name="Text 7">
            <a:extLst>
              <a:ext uri="{FF2B5EF4-FFF2-40B4-BE49-F238E27FC236}">
                <a16:creationId xmlns:a16="http://schemas.microsoft.com/office/drawing/2014/main" id="{88272F8E-7BA3-42CA-B90F-7839171D5045}"/>
              </a:ext>
            </a:extLst>
          </p:cNvPr>
          <p:cNvSpPr>
            <a:spLocks noGrp="1"/>
          </p:cNvSpPr>
          <p:nvPr>
            <p:ph type="body" idx="27"/>
          </p:nvPr>
        </p:nvSpPr>
        <p:spPr>
          <a:xfrm>
            <a:off x="6626352" y="2509208"/>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0" name="Text 6">
            <a:extLst>
              <a:ext uri="{FF2B5EF4-FFF2-40B4-BE49-F238E27FC236}">
                <a16:creationId xmlns:a16="http://schemas.microsoft.com/office/drawing/2014/main" id="{D5EFC216-C13E-4E36-8BA0-88A77CDAD51F}"/>
              </a:ext>
            </a:extLst>
          </p:cNvPr>
          <p:cNvSpPr>
            <a:spLocks noGrp="1"/>
          </p:cNvSpPr>
          <p:nvPr>
            <p:ph type="body" idx="26"/>
          </p:nvPr>
        </p:nvSpPr>
        <p:spPr>
          <a:xfrm>
            <a:off x="6626352" y="1634154"/>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9" name="Text 5">
            <a:extLst>
              <a:ext uri="{FF2B5EF4-FFF2-40B4-BE49-F238E27FC236}">
                <a16:creationId xmlns:a16="http://schemas.microsoft.com/office/drawing/2014/main" id="{4EBED82B-0933-4937-AEFE-20F183166D27}"/>
              </a:ext>
            </a:extLst>
          </p:cNvPr>
          <p:cNvSpPr>
            <a:spLocks noGrp="1"/>
          </p:cNvSpPr>
          <p:nvPr>
            <p:ph type="body" idx="25"/>
          </p:nvPr>
        </p:nvSpPr>
        <p:spPr>
          <a:xfrm>
            <a:off x="868900" y="5119104"/>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8" name="Text 4">
            <a:extLst>
              <a:ext uri="{FF2B5EF4-FFF2-40B4-BE49-F238E27FC236}">
                <a16:creationId xmlns:a16="http://schemas.microsoft.com/office/drawing/2014/main" id="{690A975D-C7D4-4508-8720-5FCC202F2DDA}"/>
              </a:ext>
            </a:extLst>
          </p:cNvPr>
          <p:cNvSpPr>
            <a:spLocks noGrp="1"/>
          </p:cNvSpPr>
          <p:nvPr>
            <p:ph type="body" idx="24"/>
          </p:nvPr>
        </p:nvSpPr>
        <p:spPr>
          <a:xfrm>
            <a:off x="868900" y="4256338"/>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7" name="Text 3">
            <a:extLst>
              <a:ext uri="{FF2B5EF4-FFF2-40B4-BE49-F238E27FC236}">
                <a16:creationId xmlns:a16="http://schemas.microsoft.com/office/drawing/2014/main" id="{7204481E-D521-46E4-B1A3-3EE7970BC6CA}"/>
              </a:ext>
            </a:extLst>
          </p:cNvPr>
          <p:cNvSpPr>
            <a:spLocks noGrp="1"/>
          </p:cNvSpPr>
          <p:nvPr>
            <p:ph type="body" idx="23"/>
          </p:nvPr>
        </p:nvSpPr>
        <p:spPr>
          <a:xfrm>
            <a:off x="868900" y="3379141"/>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6" name="Text 2">
            <a:extLst>
              <a:ext uri="{FF2B5EF4-FFF2-40B4-BE49-F238E27FC236}">
                <a16:creationId xmlns:a16="http://schemas.microsoft.com/office/drawing/2014/main" id="{0BDE26A1-2A9D-4D3D-93D6-8A7C7BA9CEE9}"/>
              </a:ext>
            </a:extLst>
          </p:cNvPr>
          <p:cNvSpPr>
            <a:spLocks noGrp="1"/>
          </p:cNvSpPr>
          <p:nvPr>
            <p:ph type="body" idx="22"/>
          </p:nvPr>
        </p:nvSpPr>
        <p:spPr>
          <a:xfrm>
            <a:off x="868899" y="2509208"/>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1" name="Text 1">
            <a:extLst>
              <a:ext uri="{FF2B5EF4-FFF2-40B4-BE49-F238E27FC236}">
                <a16:creationId xmlns:a16="http://schemas.microsoft.com/office/drawing/2014/main" id="{BC1A4FEA-08AA-4847-9B66-2FC50B4AA00C}"/>
              </a:ext>
            </a:extLst>
          </p:cNvPr>
          <p:cNvSpPr>
            <a:spLocks noGrp="1"/>
          </p:cNvSpPr>
          <p:nvPr>
            <p:ph type="body" idx="21"/>
          </p:nvPr>
        </p:nvSpPr>
        <p:spPr>
          <a:xfrm>
            <a:off x="868899" y="1634154"/>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4" name="10" descr="Badge 10 with solid fill">
            <a:extLst>
              <a:ext uri="{FF2B5EF4-FFF2-40B4-BE49-F238E27FC236}">
                <a16:creationId xmlns:a16="http://schemas.microsoft.com/office/drawing/2014/main" id="{AFB77B7D-E3BD-4FDD-8BB6-FFD7017215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96000" y="5187904"/>
            <a:ext cx="457200" cy="457200"/>
          </a:xfrm>
          <a:prstGeom prst="rect">
            <a:avLst/>
          </a:prstGeom>
        </p:spPr>
      </p:pic>
      <p:pic>
        <p:nvPicPr>
          <p:cNvPr id="12" name="9" descr="Badge 9 with solid fill">
            <a:extLst>
              <a:ext uri="{FF2B5EF4-FFF2-40B4-BE49-F238E27FC236}">
                <a16:creationId xmlns:a16="http://schemas.microsoft.com/office/drawing/2014/main" id="{061DFEC7-4A75-489D-973D-F05064673C6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17922"/>
            <a:ext cx="457200" cy="457200"/>
          </a:xfrm>
          <a:prstGeom prst="rect">
            <a:avLst/>
          </a:prstGeom>
        </p:spPr>
      </p:pic>
      <p:pic>
        <p:nvPicPr>
          <p:cNvPr id="10" name="8" descr="Badge 8 with solid fill">
            <a:extLst>
              <a:ext uri="{FF2B5EF4-FFF2-40B4-BE49-F238E27FC236}">
                <a16:creationId xmlns:a16="http://schemas.microsoft.com/office/drawing/2014/main" id="{D6CBC240-8FDF-414F-8521-739E3865F4D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96000" y="3447941"/>
            <a:ext cx="457200" cy="457200"/>
          </a:xfrm>
          <a:prstGeom prst="rect">
            <a:avLst/>
          </a:prstGeom>
        </p:spPr>
      </p:pic>
      <p:pic>
        <p:nvPicPr>
          <p:cNvPr id="22" name="7" descr="Badge 7 with solid fill">
            <a:extLst>
              <a:ext uri="{FF2B5EF4-FFF2-40B4-BE49-F238E27FC236}">
                <a16:creationId xmlns:a16="http://schemas.microsoft.com/office/drawing/2014/main" id="{5282D690-A13A-45C4-90D3-9AF1C2972692}"/>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96000" y="2577960"/>
            <a:ext cx="457200" cy="457200"/>
          </a:xfrm>
          <a:prstGeom prst="rect">
            <a:avLst/>
          </a:prstGeom>
        </p:spPr>
      </p:pic>
      <p:pic>
        <p:nvPicPr>
          <p:cNvPr id="69" name="6" descr="Badge 6 with solid fill">
            <a:extLst>
              <a:ext uri="{FF2B5EF4-FFF2-40B4-BE49-F238E27FC236}">
                <a16:creationId xmlns:a16="http://schemas.microsoft.com/office/drawing/2014/main" id="{E256098D-3E28-4C78-91C7-B74D57F78B7A}"/>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96000" y="1707979"/>
            <a:ext cx="457200" cy="457200"/>
          </a:xfrm>
          <a:prstGeom prst="rect">
            <a:avLst/>
          </a:prstGeom>
        </p:spPr>
      </p:pic>
      <p:pic>
        <p:nvPicPr>
          <p:cNvPr id="65" name="5" descr="Badge 5 with solid fill">
            <a:extLst>
              <a:ext uri="{FF2B5EF4-FFF2-40B4-BE49-F238E27FC236}">
                <a16:creationId xmlns:a16="http://schemas.microsoft.com/office/drawing/2014/main" id="{535DD3CE-01CC-4F4A-9C0E-499193DC9804}"/>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38791" y="5187904"/>
            <a:ext cx="457200" cy="457200"/>
          </a:xfrm>
          <a:prstGeom prst="rect">
            <a:avLst/>
          </a:prstGeom>
        </p:spPr>
      </p:pic>
      <p:pic>
        <p:nvPicPr>
          <p:cNvPr id="67" name="4" descr="Badge 4 with solid fill">
            <a:extLst>
              <a:ext uri="{FF2B5EF4-FFF2-40B4-BE49-F238E27FC236}">
                <a16:creationId xmlns:a16="http://schemas.microsoft.com/office/drawing/2014/main" id="{A2CBF8FA-4018-4648-BDE6-14D62575EA0B}"/>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38791" y="4317922"/>
            <a:ext cx="457200" cy="457200"/>
          </a:xfrm>
          <a:prstGeom prst="rect">
            <a:avLst/>
          </a:prstGeom>
        </p:spPr>
      </p:pic>
      <p:pic>
        <p:nvPicPr>
          <p:cNvPr id="26" name="3" descr="Badge 3 with solid fill">
            <a:extLst>
              <a:ext uri="{FF2B5EF4-FFF2-40B4-BE49-F238E27FC236}">
                <a16:creationId xmlns:a16="http://schemas.microsoft.com/office/drawing/2014/main" id="{9A6BE5F2-C4C7-46E9-9BF6-429E869817F4}"/>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38791" y="3447941"/>
            <a:ext cx="457200" cy="457200"/>
          </a:xfrm>
          <a:prstGeom prst="rect">
            <a:avLst/>
          </a:prstGeom>
        </p:spPr>
      </p:pic>
      <p:pic>
        <p:nvPicPr>
          <p:cNvPr id="24" name="2" descr="Badge with solid fill">
            <a:extLst>
              <a:ext uri="{FF2B5EF4-FFF2-40B4-BE49-F238E27FC236}">
                <a16:creationId xmlns:a16="http://schemas.microsoft.com/office/drawing/2014/main" id="{51A999ED-8B53-4198-9065-A1690D43B5F7}"/>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38791" y="2577960"/>
            <a:ext cx="457200" cy="457200"/>
          </a:xfrm>
          <a:prstGeom prst="rect">
            <a:avLst/>
          </a:prstGeom>
        </p:spPr>
      </p:pic>
      <p:pic>
        <p:nvPicPr>
          <p:cNvPr id="63" name="1" descr="Badge 1 with solid fill">
            <a:extLst>
              <a:ext uri="{FF2B5EF4-FFF2-40B4-BE49-F238E27FC236}">
                <a16:creationId xmlns:a16="http://schemas.microsoft.com/office/drawing/2014/main" id="{A5A484F7-0F51-44F8-BBB8-36B4A439AE2A}"/>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338791" y="1707979"/>
            <a:ext cx="457200" cy="457200"/>
          </a:xfrm>
          <a:prstGeom prst="rect">
            <a:avLst/>
          </a:prstGeom>
        </p:spPr>
      </p:pic>
      <p:sp>
        <p:nvSpPr>
          <p:cNvPr id="2" name="Title 1">
            <a:extLst>
              <a:ext uri="{FF2B5EF4-FFF2-40B4-BE49-F238E27FC236}">
                <a16:creationId xmlns:a16="http://schemas.microsoft.com/office/drawing/2014/main" id="{7C10EA10-673C-49F6-83A9-6888B7A82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6495275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47BB64F-32D3-3A7F-DE3C-3E60BC66C54F}"/>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rcRect t="2337" b="2337"/>
          <a:stretch/>
        </p:blipFill>
        <p:spPr>
          <a:xfrm>
            <a:off x="0" y="10510"/>
            <a:ext cx="12192000" cy="6537434"/>
          </a:xfrm>
          <a:prstGeom prst="rect">
            <a:avLst/>
          </a:prstGeom>
        </p:spPr>
      </p:pic>
      <p:sp>
        <p:nvSpPr>
          <p:cNvPr id="3" name="TextBox 2">
            <a:extLst>
              <a:ext uri="{FF2B5EF4-FFF2-40B4-BE49-F238E27FC236}">
                <a16:creationId xmlns:a16="http://schemas.microsoft.com/office/drawing/2014/main" id="{F3449175-B739-4583-B032-8DFBF5B4C45A}"/>
              </a:ext>
            </a:extLst>
          </p:cNvPr>
          <p:cNvSpPr txBox="1"/>
          <p:nvPr userDrawn="1"/>
        </p:nvSpPr>
        <p:spPr>
          <a:xfrm>
            <a:off x="-143766" y="4087318"/>
            <a:ext cx="12335766" cy="3154710"/>
          </a:xfrm>
          <a:prstGeom prst="rect">
            <a:avLst/>
          </a:prstGeom>
          <a:noFill/>
        </p:spPr>
        <p:txBody>
          <a:bodyPr wrap="square" rtlCol="0">
            <a:spAutoFit/>
          </a:bodyPr>
          <a:lstStyle/>
          <a:p>
            <a:r>
              <a:rPr lang="en-US" sz="19900" dirty="0">
                <a:solidFill>
                  <a:schemeClr val="bg1">
                    <a:alpha val="70000"/>
                  </a:schemeClr>
                </a:solidFill>
              </a:rPr>
              <a:t>Questions?</a:t>
            </a:r>
          </a:p>
        </p:txBody>
      </p:sp>
    </p:spTree>
    <p:extLst>
      <p:ext uri="{BB962C8B-B14F-4D97-AF65-F5344CB8AC3E}">
        <p14:creationId xmlns:p14="http://schemas.microsoft.com/office/powerpoint/2010/main" val="2156049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List of 10">
    <p:spTree>
      <p:nvGrpSpPr>
        <p:cNvPr id="1" name=""/>
        <p:cNvGrpSpPr/>
        <p:nvPr/>
      </p:nvGrpSpPr>
      <p:grpSpPr>
        <a:xfrm>
          <a:off x="0" y="0"/>
          <a:ext cx="0" cy="0"/>
          <a:chOff x="0" y="0"/>
          <a:chExt cx="0" cy="0"/>
        </a:xfrm>
      </p:grpSpPr>
      <p:sp>
        <p:nvSpPr>
          <p:cNvPr id="49" name="Bar 10">
            <a:extLst>
              <a:ext uri="{FF2B5EF4-FFF2-40B4-BE49-F238E27FC236}">
                <a16:creationId xmlns:a16="http://schemas.microsoft.com/office/drawing/2014/main" id="{2480A15A-6FB8-468D-B2FC-CE8059BA4B48}"/>
              </a:ext>
            </a:extLst>
          </p:cNvPr>
          <p:cNvSpPr/>
          <p:nvPr userDrawn="1"/>
        </p:nvSpPr>
        <p:spPr>
          <a:xfrm>
            <a:off x="6096000" y="5119324"/>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8" name="Bar 9">
            <a:extLst>
              <a:ext uri="{FF2B5EF4-FFF2-40B4-BE49-F238E27FC236}">
                <a16:creationId xmlns:a16="http://schemas.microsoft.com/office/drawing/2014/main" id="{467E3EC9-9904-430A-B3A0-AC873A867C2B}"/>
              </a:ext>
            </a:extLst>
          </p:cNvPr>
          <p:cNvSpPr/>
          <p:nvPr userDrawn="1"/>
        </p:nvSpPr>
        <p:spPr>
          <a:xfrm>
            <a:off x="6096000" y="4249342"/>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7" name="Bar 8">
            <a:extLst>
              <a:ext uri="{FF2B5EF4-FFF2-40B4-BE49-F238E27FC236}">
                <a16:creationId xmlns:a16="http://schemas.microsoft.com/office/drawing/2014/main" id="{134E215C-5D74-4CB6-8FD0-AF760CD3DF2C}"/>
              </a:ext>
            </a:extLst>
          </p:cNvPr>
          <p:cNvSpPr/>
          <p:nvPr userDrawn="1"/>
        </p:nvSpPr>
        <p:spPr>
          <a:xfrm>
            <a:off x="6096000" y="3379361"/>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6" name="Bar 7">
            <a:extLst>
              <a:ext uri="{FF2B5EF4-FFF2-40B4-BE49-F238E27FC236}">
                <a16:creationId xmlns:a16="http://schemas.microsoft.com/office/drawing/2014/main" id="{E1ACACF7-27CB-4BDE-99FA-A9056896763B}"/>
              </a:ext>
            </a:extLst>
          </p:cNvPr>
          <p:cNvSpPr/>
          <p:nvPr userDrawn="1"/>
        </p:nvSpPr>
        <p:spPr>
          <a:xfrm>
            <a:off x="6096000" y="2509380"/>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5" name="Bar 6">
            <a:extLst>
              <a:ext uri="{FF2B5EF4-FFF2-40B4-BE49-F238E27FC236}">
                <a16:creationId xmlns:a16="http://schemas.microsoft.com/office/drawing/2014/main" id="{14F47DC5-4B9E-40CA-BE63-BE66E8F01D18}"/>
              </a:ext>
            </a:extLst>
          </p:cNvPr>
          <p:cNvSpPr/>
          <p:nvPr userDrawn="1"/>
        </p:nvSpPr>
        <p:spPr>
          <a:xfrm>
            <a:off x="6096000" y="1639399"/>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4" name="Bar 5">
            <a:extLst>
              <a:ext uri="{FF2B5EF4-FFF2-40B4-BE49-F238E27FC236}">
                <a16:creationId xmlns:a16="http://schemas.microsoft.com/office/drawing/2014/main" id="{D278834E-345F-4BF9-9D47-253873A37DE7}"/>
              </a:ext>
            </a:extLst>
          </p:cNvPr>
          <p:cNvSpPr/>
          <p:nvPr userDrawn="1"/>
        </p:nvSpPr>
        <p:spPr>
          <a:xfrm>
            <a:off x="338791" y="5119324"/>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3" name="Bar 4">
            <a:extLst>
              <a:ext uri="{FF2B5EF4-FFF2-40B4-BE49-F238E27FC236}">
                <a16:creationId xmlns:a16="http://schemas.microsoft.com/office/drawing/2014/main" id="{FFFC9AF5-558C-440F-860B-5651FB6DBF73}"/>
              </a:ext>
            </a:extLst>
          </p:cNvPr>
          <p:cNvSpPr/>
          <p:nvPr userDrawn="1"/>
        </p:nvSpPr>
        <p:spPr>
          <a:xfrm>
            <a:off x="338791" y="4249342"/>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2" name="Bar 3">
            <a:extLst>
              <a:ext uri="{FF2B5EF4-FFF2-40B4-BE49-F238E27FC236}">
                <a16:creationId xmlns:a16="http://schemas.microsoft.com/office/drawing/2014/main" id="{1D2114D1-F47B-483A-B4A6-3F26F475EB68}"/>
              </a:ext>
            </a:extLst>
          </p:cNvPr>
          <p:cNvSpPr/>
          <p:nvPr userDrawn="1"/>
        </p:nvSpPr>
        <p:spPr>
          <a:xfrm>
            <a:off x="338791" y="3379361"/>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41" name="Bar 2">
            <a:extLst>
              <a:ext uri="{FF2B5EF4-FFF2-40B4-BE49-F238E27FC236}">
                <a16:creationId xmlns:a16="http://schemas.microsoft.com/office/drawing/2014/main" id="{8181797C-4744-4251-9CA6-D2A5E7169D9C}"/>
              </a:ext>
            </a:extLst>
          </p:cNvPr>
          <p:cNvSpPr/>
          <p:nvPr userDrawn="1"/>
        </p:nvSpPr>
        <p:spPr>
          <a:xfrm>
            <a:off x="338791" y="2509380"/>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p>
        </p:txBody>
      </p:sp>
      <p:sp>
        <p:nvSpPr>
          <p:cNvPr id="3" name="Bar 1">
            <a:extLst>
              <a:ext uri="{FF2B5EF4-FFF2-40B4-BE49-F238E27FC236}">
                <a16:creationId xmlns:a16="http://schemas.microsoft.com/office/drawing/2014/main" id="{9479176B-B0FB-4B25-8573-2E0D8157FCF8}"/>
              </a:ext>
            </a:extLst>
          </p:cNvPr>
          <p:cNvSpPr/>
          <p:nvPr userDrawn="1"/>
        </p:nvSpPr>
        <p:spPr>
          <a:xfrm>
            <a:off x="338791" y="1639399"/>
            <a:ext cx="5486400" cy="594360"/>
          </a:xfrm>
          <a:prstGeom prst="roundRect">
            <a:avLst/>
          </a:prstGeom>
          <a:solidFill>
            <a:srgbClr val="1E3A5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l"/>
            <a:endParaRPr lang="en-US"/>
          </a:p>
        </p:txBody>
      </p:sp>
      <p:sp>
        <p:nvSpPr>
          <p:cNvPr id="84" name="Text 10">
            <a:extLst>
              <a:ext uri="{FF2B5EF4-FFF2-40B4-BE49-F238E27FC236}">
                <a16:creationId xmlns:a16="http://schemas.microsoft.com/office/drawing/2014/main" id="{6C44EB39-B68E-4F16-B4FA-7D1B25922283}"/>
              </a:ext>
            </a:extLst>
          </p:cNvPr>
          <p:cNvSpPr>
            <a:spLocks noGrp="1"/>
          </p:cNvSpPr>
          <p:nvPr>
            <p:ph type="body" idx="30"/>
          </p:nvPr>
        </p:nvSpPr>
        <p:spPr>
          <a:xfrm>
            <a:off x="6626352" y="5119104"/>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3" name="Text 9">
            <a:extLst>
              <a:ext uri="{FF2B5EF4-FFF2-40B4-BE49-F238E27FC236}">
                <a16:creationId xmlns:a16="http://schemas.microsoft.com/office/drawing/2014/main" id="{7E4D25A9-CC45-4FC6-9EFA-543045F9314A}"/>
              </a:ext>
            </a:extLst>
          </p:cNvPr>
          <p:cNvSpPr>
            <a:spLocks noGrp="1"/>
          </p:cNvSpPr>
          <p:nvPr>
            <p:ph type="body" idx="29"/>
          </p:nvPr>
        </p:nvSpPr>
        <p:spPr>
          <a:xfrm>
            <a:off x="6626352" y="4256338"/>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2" name="Text 8">
            <a:extLst>
              <a:ext uri="{FF2B5EF4-FFF2-40B4-BE49-F238E27FC236}">
                <a16:creationId xmlns:a16="http://schemas.microsoft.com/office/drawing/2014/main" id="{81640D35-2D9B-4FC1-92BA-C47DBF0546AB}"/>
              </a:ext>
            </a:extLst>
          </p:cNvPr>
          <p:cNvSpPr>
            <a:spLocks noGrp="1"/>
          </p:cNvSpPr>
          <p:nvPr>
            <p:ph type="body" idx="28"/>
          </p:nvPr>
        </p:nvSpPr>
        <p:spPr>
          <a:xfrm>
            <a:off x="6626352" y="3379141"/>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1" name="Text 7">
            <a:extLst>
              <a:ext uri="{FF2B5EF4-FFF2-40B4-BE49-F238E27FC236}">
                <a16:creationId xmlns:a16="http://schemas.microsoft.com/office/drawing/2014/main" id="{88272F8E-7BA3-42CA-B90F-7839171D5045}"/>
              </a:ext>
            </a:extLst>
          </p:cNvPr>
          <p:cNvSpPr>
            <a:spLocks noGrp="1"/>
          </p:cNvSpPr>
          <p:nvPr>
            <p:ph type="body" idx="27"/>
          </p:nvPr>
        </p:nvSpPr>
        <p:spPr>
          <a:xfrm>
            <a:off x="6626352" y="2509208"/>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0" name="Text 6">
            <a:extLst>
              <a:ext uri="{FF2B5EF4-FFF2-40B4-BE49-F238E27FC236}">
                <a16:creationId xmlns:a16="http://schemas.microsoft.com/office/drawing/2014/main" id="{D5EFC216-C13E-4E36-8BA0-88A77CDAD51F}"/>
              </a:ext>
            </a:extLst>
          </p:cNvPr>
          <p:cNvSpPr>
            <a:spLocks noGrp="1"/>
          </p:cNvSpPr>
          <p:nvPr>
            <p:ph type="body" idx="26"/>
          </p:nvPr>
        </p:nvSpPr>
        <p:spPr>
          <a:xfrm>
            <a:off x="6626352" y="1634154"/>
            <a:ext cx="4956048"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9" name="Text 5">
            <a:extLst>
              <a:ext uri="{FF2B5EF4-FFF2-40B4-BE49-F238E27FC236}">
                <a16:creationId xmlns:a16="http://schemas.microsoft.com/office/drawing/2014/main" id="{4EBED82B-0933-4937-AEFE-20F183166D27}"/>
              </a:ext>
            </a:extLst>
          </p:cNvPr>
          <p:cNvSpPr>
            <a:spLocks noGrp="1"/>
          </p:cNvSpPr>
          <p:nvPr>
            <p:ph type="body" idx="25"/>
          </p:nvPr>
        </p:nvSpPr>
        <p:spPr>
          <a:xfrm>
            <a:off x="868900" y="5119104"/>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8" name="Text 4">
            <a:extLst>
              <a:ext uri="{FF2B5EF4-FFF2-40B4-BE49-F238E27FC236}">
                <a16:creationId xmlns:a16="http://schemas.microsoft.com/office/drawing/2014/main" id="{690A975D-C7D4-4508-8720-5FCC202F2DDA}"/>
              </a:ext>
            </a:extLst>
          </p:cNvPr>
          <p:cNvSpPr>
            <a:spLocks noGrp="1"/>
          </p:cNvSpPr>
          <p:nvPr>
            <p:ph type="body" idx="24"/>
          </p:nvPr>
        </p:nvSpPr>
        <p:spPr>
          <a:xfrm>
            <a:off x="868900" y="4256338"/>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7" name="Text 3">
            <a:extLst>
              <a:ext uri="{FF2B5EF4-FFF2-40B4-BE49-F238E27FC236}">
                <a16:creationId xmlns:a16="http://schemas.microsoft.com/office/drawing/2014/main" id="{7204481E-D521-46E4-B1A3-3EE7970BC6CA}"/>
              </a:ext>
            </a:extLst>
          </p:cNvPr>
          <p:cNvSpPr>
            <a:spLocks noGrp="1"/>
          </p:cNvSpPr>
          <p:nvPr>
            <p:ph type="body" idx="23"/>
          </p:nvPr>
        </p:nvSpPr>
        <p:spPr>
          <a:xfrm>
            <a:off x="868900" y="3379141"/>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6" name="Text 2">
            <a:extLst>
              <a:ext uri="{FF2B5EF4-FFF2-40B4-BE49-F238E27FC236}">
                <a16:creationId xmlns:a16="http://schemas.microsoft.com/office/drawing/2014/main" id="{0BDE26A1-2A9D-4D3D-93D6-8A7C7BA9CEE9}"/>
              </a:ext>
            </a:extLst>
          </p:cNvPr>
          <p:cNvSpPr>
            <a:spLocks noGrp="1"/>
          </p:cNvSpPr>
          <p:nvPr>
            <p:ph type="body" idx="22"/>
          </p:nvPr>
        </p:nvSpPr>
        <p:spPr>
          <a:xfrm>
            <a:off x="868899" y="2509208"/>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1" name="Text 1">
            <a:extLst>
              <a:ext uri="{FF2B5EF4-FFF2-40B4-BE49-F238E27FC236}">
                <a16:creationId xmlns:a16="http://schemas.microsoft.com/office/drawing/2014/main" id="{BC1A4FEA-08AA-4847-9B66-2FC50B4AA00C}"/>
              </a:ext>
            </a:extLst>
          </p:cNvPr>
          <p:cNvSpPr>
            <a:spLocks noGrp="1"/>
          </p:cNvSpPr>
          <p:nvPr>
            <p:ph type="body" idx="21"/>
          </p:nvPr>
        </p:nvSpPr>
        <p:spPr>
          <a:xfrm>
            <a:off x="868899" y="1634154"/>
            <a:ext cx="4956292" cy="594360"/>
          </a:xfrm>
        </p:spPr>
        <p:txBody>
          <a:bodyPr anchor="ct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4" name="10" descr="Badge 10 with solid fill">
            <a:extLst>
              <a:ext uri="{FF2B5EF4-FFF2-40B4-BE49-F238E27FC236}">
                <a16:creationId xmlns:a16="http://schemas.microsoft.com/office/drawing/2014/main" id="{AFB77B7D-E3BD-4FDD-8BB6-FFD7017215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96000" y="5187904"/>
            <a:ext cx="457200" cy="457200"/>
          </a:xfrm>
          <a:prstGeom prst="rect">
            <a:avLst/>
          </a:prstGeom>
        </p:spPr>
      </p:pic>
      <p:pic>
        <p:nvPicPr>
          <p:cNvPr id="12" name="9" descr="Badge 9 with solid fill">
            <a:extLst>
              <a:ext uri="{FF2B5EF4-FFF2-40B4-BE49-F238E27FC236}">
                <a16:creationId xmlns:a16="http://schemas.microsoft.com/office/drawing/2014/main" id="{061DFEC7-4A75-489D-973D-F05064673C6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4317922"/>
            <a:ext cx="457200" cy="457200"/>
          </a:xfrm>
          <a:prstGeom prst="rect">
            <a:avLst/>
          </a:prstGeom>
        </p:spPr>
      </p:pic>
      <p:pic>
        <p:nvPicPr>
          <p:cNvPr id="10" name="8" descr="Badge 8 with solid fill">
            <a:extLst>
              <a:ext uri="{FF2B5EF4-FFF2-40B4-BE49-F238E27FC236}">
                <a16:creationId xmlns:a16="http://schemas.microsoft.com/office/drawing/2014/main" id="{D6CBC240-8FDF-414F-8521-739E3865F4D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96000" y="3447941"/>
            <a:ext cx="457200" cy="457200"/>
          </a:xfrm>
          <a:prstGeom prst="rect">
            <a:avLst/>
          </a:prstGeom>
        </p:spPr>
      </p:pic>
      <p:pic>
        <p:nvPicPr>
          <p:cNvPr id="22" name="7" descr="Badge 7 with solid fill">
            <a:extLst>
              <a:ext uri="{FF2B5EF4-FFF2-40B4-BE49-F238E27FC236}">
                <a16:creationId xmlns:a16="http://schemas.microsoft.com/office/drawing/2014/main" id="{5282D690-A13A-45C4-90D3-9AF1C2972692}"/>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96000" y="2577960"/>
            <a:ext cx="457200" cy="457200"/>
          </a:xfrm>
          <a:prstGeom prst="rect">
            <a:avLst/>
          </a:prstGeom>
        </p:spPr>
      </p:pic>
      <p:pic>
        <p:nvPicPr>
          <p:cNvPr id="69" name="6" descr="Badge 6 with solid fill">
            <a:extLst>
              <a:ext uri="{FF2B5EF4-FFF2-40B4-BE49-F238E27FC236}">
                <a16:creationId xmlns:a16="http://schemas.microsoft.com/office/drawing/2014/main" id="{E256098D-3E28-4C78-91C7-B74D57F78B7A}"/>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96000" y="1707979"/>
            <a:ext cx="457200" cy="457200"/>
          </a:xfrm>
          <a:prstGeom prst="rect">
            <a:avLst/>
          </a:prstGeom>
        </p:spPr>
      </p:pic>
      <p:pic>
        <p:nvPicPr>
          <p:cNvPr id="65" name="5" descr="Badge 5 with solid fill">
            <a:extLst>
              <a:ext uri="{FF2B5EF4-FFF2-40B4-BE49-F238E27FC236}">
                <a16:creationId xmlns:a16="http://schemas.microsoft.com/office/drawing/2014/main" id="{535DD3CE-01CC-4F4A-9C0E-499193DC9804}"/>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38791" y="5187904"/>
            <a:ext cx="457200" cy="457200"/>
          </a:xfrm>
          <a:prstGeom prst="rect">
            <a:avLst/>
          </a:prstGeom>
        </p:spPr>
      </p:pic>
      <p:pic>
        <p:nvPicPr>
          <p:cNvPr id="67" name="4" descr="Badge 4 with solid fill">
            <a:extLst>
              <a:ext uri="{FF2B5EF4-FFF2-40B4-BE49-F238E27FC236}">
                <a16:creationId xmlns:a16="http://schemas.microsoft.com/office/drawing/2014/main" id="{A2CBF8FA-4018-4648-BDE6-14D62575EA0B}"/>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38791" y="4317922"/>
            <a:ext cx="457200" cy="457200"/>
          </a:xfrm>
          <a:prstGeom prst="rect">
            <a:avLst/>
          </a:prstGeom>
        </p:spPr>
      </p:pic>
      <p:pic>
        <p:nvPicPr>
          <p:cNvPr id="26" name="3" descr="Badge 3 with solid fill">
            <a:extLst>
              <a:ext uri="{FF2B5EF4-FFF2-40B4-BE49-F238E27FC236}">
                <a16:creationId xmlns:a16="http://schemas.microsoft.com/office/drawing/2014/main" id="{9A6BE5F2-C4C7-46E9-9BF6-429E869817F4}"/>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38791" y="3447941"/>
            <a:ext cx="457200" cy="457200"/>
          </a:xfrm>
          <a:prstGeom prst="rect">
            <a:avLst/>
          </a:prstGeom>
        </p:spPr>
      </p:pic>
      <p:pic>
        <p:nvPicPr>
          <p:cNvPr id="24" name="2" descr="Badge with solid fill">
            <a:extLst>
              <a:ext uri="{FF2B5EF4-FFF2-40B4-BE49-F238E27FC236}">
                <a16:creationId xmlns:a16="http://schemas.microsoft.com/office/drawing/2014/main" id="{51A999ED-8B53-4198-9065-A1690D43B5F7}"/>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38791" y="2577960"/>
            <a:ext cx="457200" cy="457200"/>
          </a:xfrm>
          <a:prstGeom prst="rect">
            <a:avLst/>
          </a:prstGeom>
        </p:spPr>
      </p:pic>
      <p:pic>
        <p:nvPicPr>
          <p:cNvPr id="63" name="1" descr="Badge 1 with solid fill">
            <a:extLst>
              <a:ext uri="{FF2B5EF4-FFF2-40B4-BE49-F238E27FC236}">
                <a16:creationId xmlns:a16="http://schemas.microsoft.com/office/drawing/2014/main" id="{A5A484F7-0F51-44F8-BBB8-36B4A439AE2A}"/>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338791" y="1707979"/>
            <a:ext cx="457200" cy="457200"/>
          </a:xfrm>
          <a:prstGeom prst="rect">
            <a:avLst/>
          </a:prstGeom>
        </p:spPr>
      </p:pic>
      <p:sp>
        <p:nvSpPr>
          <p:cNvPr id="2" name="Title 1">
            <a:extLst>
              <a:ext uri="{FF2B5EF4-FFF2-40B4-BE49-F238E27FC236}">
                <a16:creationId xmlns:a16="http://schemas.microsoft.com/office/drawing/2014/main" id="{7C10EA10-673C-49F6-83A9-6888B7A82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508277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reakou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BREAKOUT</a:t>
            </a:r>
          </a:p>
        </p:txBody>
      </p:sp>
      <p:pic>
        <p:nvPicPr>
          <p:cNvPr id="10" name="Graphic 9" descr="Puzzle pieces">
            <a:extLst>
              <a:ext uri="{FF2B5EF4-FFF2-40B4-BE49-F238E27FC236}">
                <a16:creationId xmlns:a16="http://schemas.microsoft.com/office/drawing/2014/main" id="{3CA7632E-83C6-418B-93C7-9B0790312B9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08009" y="407311"/>
            <a:ext cx="1737360" cy="1737360"/>
          </a:xfrm>
          <a:prstGeom prst="rect">
            <a:avLst/>
          </a:prstGeom>
        </p:spPr>
      </p:pic>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spTree>
    <p:extLst>
      <p:ext uri="{BB962C8B-B14F-4D97-AF65-F5344CB8AC3E}">
        <p14:creationId xmlns:p14="http://schemas.microsoft.com/office/powerpoint/2010/main" val="36991443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ndivid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INDIVIDUAL</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pic>
        <p:nvPicPr>
          <p:cNvPr id="11" name="Graphic 10" descr="Head with gears with solid fill">
            <a:extLst>
              <a:ext uri="{FF2B5EF4-FFF2-40B4-BE49-F238E27FC236}">
                <a16:creationId xmlns:a16="http://schemas.microsoft.com/office/drawing/2014/main" id="{DA1D0CBC-094A-4904-91C3-BA5FA5EC55B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10165763" y="633857"/>
            <a:ext cx="1371600" cy="1371600"/>
          </a:xfrm>
          <a:prstGeom prst="rect">
            <a:avLst/>
          </a:prstGeom>
        </p:spPr>
      </p:pic>
    </p:spTree>
    <p:extLst>
      <p:ext uri="{BB962C8B-B14F-4D97-AF65-F5344CB8AC3E}">
        <p14:creationId xmlns:p14="http://schemas.microsoft.com/office/powerpoint/2010/main" val="202391980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iscuss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DISCUSSION</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pic>
        <p:nvPicPr>
          <p:cNvPr id="10" name="Graphic 9" descr="Customer review">
            <a:extLst>
              <a:ext uri="{FF2B5EF4-FFF2-40B4-BE49-F238E27FC236}">
                <a16:creationId xmlns:a16="http://schemas.microsoft.com/office/drawing/2014/main" id="{6B2C4D8E-655A-4E1E-9229-9E4A3B56D41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70474" y="606847"/>
            <a:ext cx="1463040" cy="1463040"/>
          </a:xfrm>
          <a:prstGeom prst="rect">
            <a:avLst/>
          </a:prstGeom>
        </p:spPr>
      </p:pic>
    </p:spTree>
    <p:extLst>
      <p:ext uri="{BB962C8B-B14F-4D97-AF65-F5344CB8AC3E}">
        <p14:creationId xmlns:p14="http://schemas.microsoft.com/office/powerpoint/2010/main" val="219197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reakout v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BREAKOUT</a:t>
            </a:r>
          </a:p>
        </p:txBody>
      </p:sp>
      <p:pic>
        <p:nvPicPr>
          <p:cNvPr id="10" name="Graphic 9" descr="Puzzle pieces">
            <a:extLst>
              <a:ext uri="{FF2B5EF4-FFF2-40B4-BE49-F238E27FC236}">
                <a16:creationId xmlns:a16="http://schemas.microsoft.com/office/drawing/2014/main" id="{3CA7632E-83C6-418B-93C7-9B0790312B9C}"/>
              </a:ext>
            </a:extLst>
          </p:cNvPr>
          <p:cNvPicPr>
            <a:picLocks noChangeAspect="1"/>
          </p:cNvPicPr>
          <p:nvPr userDrawn="1"/>
        </p:nvPicPr>
        <p:blipFill>
          <a:blip r:embed="rId2">
            <a:alphaModFix amt="20000"/>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56686" y="350152"/>
            <a:ext cx="5486400" cy="5486400"/>
          </a:xfrm>
          <a:prstGeom prst="rect">
            <a:avLst/>
          </a:prstGeom>
        </p:spPr>
      </p:pic>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spTree>
    <p:extLst>
      <p:ext uri="{BB962C8B-B14F-4D97-AF65-F5344CB8AC3E}">
        <p14:creationId xmlns:p14="http://schemas.microsoft.com/office/powerpoint/2010/main" val="53412077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ndividual v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INDIVIDUAL</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pic>
        <p:nvPicPr>
          <p:cNvPr id="11" name="Graphic 10" descr="Head with gears with solid fill">
            <a:extLst>
              <a:ext uri="{FF2B5EF4-FFF2-40B4-BE49-F238E27FC236}">
                <a16:creationId xmlns:a16="http://schemas.microsoft.com/office/drawing/2014/main" id="{DA1D0CBC-094A-4904-91C3-BA5FA5EC55B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6598487" y="486899"/>
            <a:ext cx="5486400" cy="5486400"/>
          </a:xfrm>
          <a:prstGeom prst="rect">
            <a:avLst/>
          </a:prstGeom>
        </p:spPr>
      </p:pic>
    </p:spTree>
    <p:extLst>
      <p:ext uri="{BB962C8B-B14F-4D97-AF65-F5344CB8AC3E}">
        <p14:creationId xmlns:p14="http://schemas.microsoft.com/office/powerpoint/2010/main" val="260378721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iscussion v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F59A1-1144-4068-BE31-B24EBD9F3B8B}"/>
              </a:ext>
            </a:extLst>
          </p:cNvPr>
          <p:cNvSpPr>
            <a:spLocks noGrp="1"/>
          </p:cNvSpPr>
          <p:nvPr>
            <p:ph idx="1"/>
          </p:nvPr>
        </p:nvSpPr>
        <p:spPr>
          <a:xfrm>
            <a:off x="1093573" y="1951423"/>
            <a:ext cx="10260227" cy="4021876"/>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alf Frame 4">
            <a:extLst>
              <a:ext uri="{FF2B5EF4-FFF2-40B4-BE49-F238E27FC236}">
                <a16:creationId xmlns:a16="http://schemas.microsoft.com/office/drawing/2014/main" id="{E7098034-47C7-4FA1-BD63-28B7C2BEEB97}"/>
              </a:ext>
            </a:extLst>
          </p:cNvPr>
          <p:cNvSpPr/>
          <p:nvPr userDrawn="1"/>
        </p:nvSpPr>
        <p:spPr>
          <a:xfrm flipH="1">
            <a:off x="6481980" y="284811"/>
            <a:ext cx="5437143" cy="4449417"/>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Half Frame 6">
            <a:extLst>
              <a:ext uri="{FF2B5EF4-FFF2-40B4-BE49-F238E27FC236}">
                <a16:creationId xmlns:a16="http://schemas.microsoft.com/office/drawing/2014/main" id="{730CA0EE-7EF2-4208-A109-49D8DB533C44}"/>
              </a:ext>
            </a:extLst>
          </p:cNvPr>
          <p:cNvSpPr/>
          <p:nvPr userDrawn="1"/>
        </p:nvSpPr>
        <p:spPr>
          <a:xfrm flipV="1">
            <a:off x="362486" y="1523882"/>
            <a:ext cx="9986839" cy="4884089"/>
          </a:xfrm>
          <a:prstGeom prst="halfFrame">
            <a:avLst>
              <a:gd name="adj1" fmla="val 6410"/>
              <a:gd name="adj2" fmla="val 7112"/>
            </a:avLst>
          </a:prstGeom>
          <a:solidFill>
            <a:srgbClr val="0EA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TextBox 7">
            <a:extLst>
              <a:ext uri="{FF2B5EF4-FFF2-40B4-BE49-F238E27FC236}">
                <a16:creationId xmlns:a16="http://schemas.microsoft.com/office/drawing/2014/main" id="{4BEEE274-AE96-4657-A485-10D8B2243DDB}"/>
              </a:ext>
            </a:extLst>
          </p:cNvPr>
          <p:cNvSpPr txBox="1"/>
          <p:nvPr userDrawn="1"/>
        </p:nvSpPr>
        <p:spPr>
          <a:xfrm>
            <a:off x="1093573" y="291595"/>
            <a:ext cx="5164444" cy="923330"/>
          </a:xfrm>
          <a:prstGeom prst="rect">
            <a:avLst/>
          </a:prstGeom>
          <a:noFill/>
        </p:spPr>
        <p:txBody>
          <a:bodyPr wrap="square" rtlCol="0">
            <a:spAutoFit/>
          </a:bodyPr>
          <a:lstStyle/>
          <a:p>
            <a:r>
              <a:rPr lang="en-US" sz="5400" b="1" dirty="0">
                <a:solidFill>
                  <a:schemeClr val="bg1">
                    <a:lumMod val="95000"/>
                  </a:schemeClr>
                </a:solidFill>
              </a:rPr>
              <a:t>DISCUSSION</a:t>
            </a:r>
          </a:p>
        </p:txBody>
      </p:sp>
      <p:sp>
        <p:nvSpPr>
          <p:cNvPr id="9" name="Content Placeholder 2">
            <a:extLst>
              <a:ext uri="{FF2B5EF4-FFF2-40B4-BE49-F238E27FC236}">
                <a16:creationId xmlns:a16="http://schemas.microsoft.com/office/drawing/2014/main" id="{1DCFE4AB-C1FF-4096-8AAC-4EE1B68C62EF}"/>
              </a:ext>
            </a:extLst>
          </p:cNvPr>
          <p:cNvSpPr>
            <a:spLocks noGrp="1"/>
          </p:cNvSpPr>
          <p:nvPr>
            <p:ph idx="10"/>
          </p:nvPr>
        </p:nvSpPr>
        <p:spPr>
          <a:xfrm>
            <a:off x="1093573" y="1115432"/>
            <a:ext cx="8791293" cy="681210"/>
          </a:xfrm>
        </p:spPr>
        <p:txBody>
          <a:bodyPr>
            <a:normAutofit/>
          </a:bodyPr>
          <a:lstStyle>
            <a:lvl1pPr>
              <a:buNone/>
              <a:defRPr sz="3600">
                <a:solidFill>
                  <a:srgbClr val="FFC000"/>
                </a:solidFill>
                <a:latin typeface="+mn-lt"/>
              </a:defRPr>
            </a:lvl1pPr>
          </a:lstStyle>
          <a:p>
            <a:pPr lvl="0"/>
            <a:endParaRPr lang="en-US"/>
          </a:p>
        </p:txBody>
      </p:sp>
      <p:pic>
        <p:nvPicPr>
          <p:cNvPr id="10" name="Graphic 9" descr="Customer review">
            <a:extLst>
              <a:ext uri="{FF2B5EF4-FFF2-40B4-BE49-F238E27FC236}">
                <a16:creationId xmlns:a16="http://schemas.microsoft.com/office/drawing/2014/main" id="{6B2C4D8E-655A-4E1E-9229-9E4A3B56D41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57351" y="579116"/>
            <a:ext cx="5486400" cy="5486400"/>
          </a:xfrm>
          <a:prstGeom prst="rect">
            <a:avLst/>
          </a:prstGeom>
        </p:spPr>
      </p:pic>
    </p:spTree>
    <p:extLst>
      <p:ext uri="{BB962C8B-B14F-4D97-AF65-F5344CB8AC3E}">
        <p14:creationId xmlns:p14="http://schemas.microsoft.com/office/powerpoint/2010/main" val="38660657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C4946-34DD-4E97-97C4-AF428C452E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38AB02-5945-41D0-AB05-3B62488157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85942498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A5CA7-F5E2-4C84-94A9-8498E8C0F3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210079-70FD-44E8-BA29-56869F6AC7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8CB6E3-C65D-458B-A967-791CC942E7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3235637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4" name="Content Box - Right">
            <a:extLst>
              <a:ext uri="{FF2B5EF4-FFF2-40B4-BE49-F238E27FC236}">
                <a16:creationId xmlns:a16="http://schemas.microsoft.com/office/drawing/2014/main" id="{AFB79B57-2095-4A64-88B2-7977F5D2E056}"/>
              </a:ext>
            </a:extLst>
          </p:cNvPr>
          <p:cNvSpPr/>
          <p:nvPr userDrawn="1"/>
        </p:nvSpPr>
        <p:spPr>
          <a:xfrm flipV="1">
            <a:off x="6172200" y="1825624"/>
            <a:ext cx="5181600" cy="4351337"/>
          </a:xfrm>
          <a:prstGeom prst="round2SameRect">
            <a:avLst>
              <a:gd name="adj1" fmla="val 2699"/>
              <a:gd name="adj2" fmla="val 0"/>
            </a:avLst>
          </a:prstGeom>
          <a:no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 Right">
            <a:extLst>
              <a:ext uri="{FF2B5EF4-FFF2-40B4-BE49-F238E27FC236}">
                <a16:creationId xmlns:a16="http://schemas.microsoft.com/office/drawing/2014/main" id="{478CB6E3-C65D-458B-A967-791CC942E7DE}"/>
              </a:ext>
            </a:extLst>
          </p:cNvPr>
          <p:cNvSpPr>
            <a:spLocks noGrp="1"/>
          </p:cNvSpPr>
          <p:nvPr>
            <p:ph sz="half" idx="2"/>
          </p:nvPr>
        </p:nvSpPr>
        <p:spPr>
          <a:xfrm>
            <a:off x="6172200" y="1825625"/>
            <a:ext cx="5181600" cy="4351338"/>
          </a:xfrm>
          <a:ln w="19050">
            <a:noFill/>
          </a:ln>
        </p:spPr>
        <p:txBody>
          <a:bodyPr/>
          <a:lstStyle>
            <a:lvl1pPr>
              <a:buClr>
                <a:schemeClr val="bg1"/>
              </a:buClr>
              <a:defRPr sz="2400"/>
            </a:lvl1pPr>
            <a:lvl2pPr>
              <a:buClr>
                <a:schemeClr val="bg1"/>
              </a:buClr>
              <a:defRPr sz="2000"/>
            </a:lvl2pPr>
            <a:lvl3pPr>
              <a:buClr>
                <a:schemeClr val="bg1"/>
              </a:buClr>
              <a:defRPr sz="1800"/>
            </a:lvl3pPr>
            <a:lvl4pPr>
              <a:buClr>
                <a:schemeClr val="bg1"/>
              </a:buClr>
              <a:defRPr sz="1600"/>
            </a:lvl4pPr>
            <a:lvl5pPr>
              <a:buClr>
                <a:schemeClr val="bg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eader Box-Right">
            <a:extLst>
              <a:ext uri="{FF2B5EF4-FFF2-40B4-BE49-F238E27FC236}">
                <a16:creationId xmlns:a16="http://schemas.microsoft.com/office/drawing/2014/main" id="{9DF33AB9-4CB0-4188-A9A3-5DDD17D7F8FD}"/>
              </a:ext>
            </a:extLst>
          </p:cNvPr>
          <p:cNvSpPr/>
          <p:nvPr userDrawn="1"/>
        </p:nvSpPr>
        <p:spPr>
          <a:xfrm>
            <a:off x="6172200" y="1157620"/>
            <a:ext cx="5181600" cy="668005"/>
          </a:xfrm>
          <a:prstGeom prst="round2SameRect">
            <a:avLst/>
          </a:prstGeom>
          <a:solidFill>
            <a:srgbClr val="39729C"/>
          </a:solid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Header Box Text - Right" hidden="1">
            <a:extLst>
              <a:ext uri="{FF2B5EF4-FFF2-40B4-BE49-F238E27FC236}">
                <a16:creationId xmlns:a16="http://schemas.microsoft.com/office/drawing/2014/main" id="{627BB441-AB47-428B-AF00-23E6478E8AA9}"/>
              </a:ext>
            </a:extLst>
          </p:cNvPr>
          <p:cNvSpPr>
            <a:spLocks noGrp="1"/>
          </p:cNvSpPr>
          <p:nvPr>
            <p:ph type="body" idx="11"/>
          </p:nvPr>
        </p:nvSpPr>
        <p:spPr>
          <a:xfrm>
            <a:off x="6172198" y="1155117"/>
            <a:ext cx="5181600" cy="668005"/>
          </a:xfrm>
        </p:spPr>
        <p:txBody>
          <a:bodyPr anchor="ctr">
            <a:normAutofit/>
          </a:bodyPr>
          <a:lstStyle>
            <a:lvl1pPr marL="0" indent="0" algn="ctr">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Content Box - Left">
            <a:extLst>
              <a:ext uri="{FF2B5EF4-FFF2-40B4-BE49-F238E27FC236}">
                <a16:creationId xmlns:a16="http://schemas.microsoft.com/office/drawing/2014/main" id="{B3E0278C-8EAB-4576-AA33-F2D87880D50F}"/>
              </a:ext>
            </a:extLst>
          </p:cNvPr>
          <p:cNvSpPr/>
          <p:nvPr userDrawn="1"/>
        </p:nvSpPr>
        <p:spPr>
          <a:xfrm flipV="1">
            <a:off x="838200" y="1825624"/>
            <a:ext cx="5181600" cy="4351337"/>
          </a:xfrm>
          <a:prstGeom prst="round2SameRect">
            <a:avLst>
              <a:gd name="adj1" fmla="val 2699"/>
              <a:gd name="adj2" fmla="val 0"/>
            </a:avLst>
          </a:prstGeom>
          <a:no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 Left">
            <a:extLst>
              <a:ext uri="{FF2B5EF4-FFF2-40B4-BE49-F238E27FC236}">
                <a16:creationId xmlns:a16="http://schemas.microsoft.com/office/drawing/2014/main" id="{15210079-70FD-44E8-BA29-56869F6AC7ED}"/>
              </a:ext>
            </a:extLst>
          </p:cNvPr>
          <p:cNvSpPr>
            <a:spLocks noGrp="1"/>
          </p:cNvSpPr>
          <p:nvPr>
            <p:ph sz="half" idx="1"/>
          </p:nvPr>
        </p:nvSpPr>
        <p:spPr>
          <a:xfrm>
            <a:off x="838200" y="1825625"/>
            <a:ext cx="5181600" cy="4351338"/>
          </a:xfrm>
          <a:ln w="19050">
            <a:noFill/>
          </a:ln>
        </p:spPr>
        <p:txBody>
          <a:bodyPr>
            <a:normAutofit/>
          </a:bodyPr>
          <a:lstStyle>
            <a:lvl1pPr>
              <a:buClr>
                <a:schemeClr val="bg1"/>
              </a:buClr>
              <a:defRPr sz="2400"/>
            </a:lvl1pPr>
            <a:lvl2pPr>
              <a:buClr>
                <a:schemeClr val="bg1"/>
              </a:buClr>
              <a:defRPr sz="2000"/>
            </a:lvl2pPr>
            <a:lvl3pPr>
              <a:buClr>
                <a:schemeClr val="bg1"/>
              </a:buClr>
              <a:defRPr sz="1800"/>
            </a:lvl3pPr>
            <a:lvl4pPr>
              <a:buClr>
                <a:schemeClr val="bg1"/>
              </a:buClr>
              <a:defRPr sz="1600"/>
            </a:lvl4pPr>
            <a:lvl5pPr>
              <a:buClr>
                <a:schemeClr val="bg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Header Box - Left">
            <a:extLst>
              <a:ext uri="{FF2B5EF4-FFF2-40B4-BE49-F238E27FC236}">
                <a16:creationId xmlns:a16="http://schemas.microsoft.com/office/drawing/2014/main" id="{E9A118C5-741E-41E5-A91E-1B93D838179A}"/>
              </a:ext>
            </a:extLst>
          </p:cNvPr>
          <p:cNvSpPr/>
          <p:nvPr userDrawn="1"/>
        </p:nvSpPr>
        <p:spPr>
          <a:xfrm>
            <a:off x="838201" y="1142142"/>
            <a:ext cx="5181600" cy="683483"/>
          </a:xfrm>
          <a:prstGeom prst="round2SameRect">
            <a:avLst/>
          </a:prstGeom>
          <a:solidFill>
            <a:srgbClr val="39729C"/>
          </a:solidFill>
          <a:ln w="19050">
            <a:solidFill>
              <a:srgbClr val="3972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Header Box Text - Left" hidden="1">
            <a:extLst>
              <a:ext uri="{FF2B5EF4-FFF2-40B4-BE49-F238E27FC236}">
                <a16:creationId xmlns:a16="http://schemas.microsoft.com/office/drawing/2014/main" id="{FB1E8E4D-B629-4A42-B13C-3EF25684548B}"/>
              </a:ext>
            </a:extLst>
          </p:cNvPr>
          <p:cNvSpPr>
            <a:spLocks noGrp="1"/>
          </p:cNvSpPr>
          <p:nvPr>
            <p:ph type="body" idx="10"/>
          </p:nvPr>
        </p:nvSpPr>
        <p:spPr>
          <a:xfrm>
            <a:off x="838199" y="1157620"/>
            <a:ext cx="5181600" cy="668005"/>
          </a:xfrm>
        </p:spPr>
        <p:txBody>
          <a:bodyPr anchor="ctr">
            <a:normAutofit/>
          </a:bodyPr>
          <a:lstStyle>
            <a:lvl1pPr marL="0" indent="0" algn="ctr">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 name="Title 1" hidden="1">
            <a:extLst>
              <a:ext uri="{FF2B5EF4-FFF2-40B4-BE49-F238E27FC236}">
                <a16:creationId xmlns:a16="http://schemas.microsoft.com/office/drawing/2014/main" id="{A47A5CA7-F5E2-4C84-94A9-8498E8C0F3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2477685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F2D21-8154-49CE-B4E3-025DEEF987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BBF0C2-D2AF-4C90-BE08-F8EE71E772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8A17502-DBA5-4450-ABE4-98744099EA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C201ED-05AB-4799-8C4A-7A44F55058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B8F75C-F528-4738-8289-97C6970C0A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381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449175-B739-4583-B032-8DFBF5B4C45A}"/>
              </a:ext>
            </a:extLst>
          </p:cNvPr>
          <p:cNvSpPr txBox="1"/>
          <p:nvPr userDrawn="1"/>
        </p:nvSpPr>
        <p:spPr>
          <a:xfrm>
            <a:off x="-143766" y="4087318"/>
            <a:ext cx="12335766" cy="3154710"/>
          </a:xfrm>
          <a:prstGeom prst="rect">
            <a:avLst/>
          </a:prstGeom>
          <a:noFill/>
        </p:spPr>
        <p:txBody>
          <a:bodyPr wrap="square" rtlCol="0">
            <a:spAutoFit/>
          </a:bodyPr>
          <a:lstStyle/>
          <a:p>
            <a:r>
              <a:rPr lang="en-US" sz="19900">
                <a:solidFill>
                  <a:schemeClr val="bg1">
                    <a:lumMod val="95000"/>
                    <a:alpha val="50000"/>
                  </a:schemeClr>
                </a:solidFill>
              </a:rPr>
              <a:t>Questions?</a:t>
            </a:r>
          </a:p>
        </p:txBody>
      </p:sp>
      <p:sp>
        <p:nvSpPr>
          <p:cNvPr id="7" name="TextBox 6">
            <a:extLst>
              <a:ext uri="{FF2B5EF4-FFF2-40B4-BE49-F238E27FC236}">
                <a16:creationId xmlns:a16="http://schemas.microsoft.com/office/drawing/2014/main" id="{C841A7B2-D867-4FDB-9D6E-793A6AF6A150}"/>
              </a:ext>
            </a:extLst>
          </p:cNvPr>
          <p:cNvSpPr txBox="1"/>
          <p:nvPr userDrawn="1"/>
        </p:nvSpPr>
        <p:spPr>
          <a:xfrm>
            <a:off x="3701743" y="706294"/>
            <a:ext cx="5347664" cy="2677656"/>
          </a:xfrm>
          <a:prstGeom prst="rect">
            <a:avLst/>
          </a:prstGeom>
          <a:noFill/>
        </p:spPr>
        <p:txBody>
          <a:bodyPr wrap="square" rtlCol="0">
            <a:spAutoFit/>
          </a:bodyPr>
          <a:lstStyle/>
          <a:p>
            <a:pPr marL="0" indent="0">
              <a:buFont typeface="+mj-lt"/>
              <a:buNone/>
            </a:pPr>
            <a:r>
              <a:rPr lang="en-US" sz="2800">
                <a:solidFill>
                  <a:srgbClr val="FFFF00"/>
                </a:solidFill>
              </a:rPr>
              <a:t>IN THE SLIDE MASTER</a:t>
            </a:r>
          </a:p>
          <a:p>
            <a:pPr marL="342900" indent="-342900">
              <a:buFont typeface="+mj-lt"/>
              <a:buAutoNum type="arabicPeriod"/>
            </a:pPr>
            <a:r>
              <a:rPr lang="en-US" sz="2800">
                <a:solidFill>
                  <a:srgbClr val="FFFF00"/>
                </a:solidFill>
              </a:rPr>
              <a:t>Delete this text box</a:t>
            </a:r>
          </a:p>
          <a:p>
            <a:pPr marL="342900" indent="-342900">
              <a:buFont typeface="+mj-lt"/>
              <a:buAutoNum type="arabicPeriod"/>
            </a:pPr>
            <a:r>
              <a:rPr lang="en-US" sz="2800">
                <a:solidFill>
                  <a:srgbClr val="FFFF00"/>
                </a:solidFill>
              </a:rPr>
              <a:t>Paste cover graphic on this slide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2800">
                <a:solidFill>
                  <a:srgbClr val="FFFF00"/>
                </a:solidFill>
              </a:rPr>
              <a:t>Make Picture ~65% Transparent</a:t>
            </a:r>
          </a:p>
          <a:p>
            <a:pPr marL="342900" indent="-342900">
              <a:buFont typeface="+mj-lt"/>
              <a:buAutoNum type="arabicPeriod"/>
            </a:pPr>
            <a:r>
              <a:rPr lang="en-US" sz="2800">
                <a:solidFill>
                  <a:srgbClr val="FFFF00"/>
                </a:solidFill>
              </a:rPr>
              <a:t>Make sure text is in front of graphic</a:t>
            </a:r>
            <a:endParaRPr lang="en-US">
              <a:solidFill>
                <a:srgbClr val="FFFF00"/>
              </a:solidFill>
            </a:endParaRPr>
          </a:p>
        </p:txBody>
      </p:sp>
    </p:spTree>
    <p:extLst>
      <p:ext uri="{BB962C8B-B14F-4D97-AF65-F5344CB8AC3E}">
        <p14:creationId xmlns:p14="http://schemas.microsoft.com/office/powerpoint/2010/main" val="1536467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D333-DFC2-4731-A778-BE358B785B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3DA331-9894-4A5C-A261-5FDBB06DA0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D8D9E9-76E5-4E19-9D01-6BBFD7EA45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0576964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B8D5B-9101-4904-9AF9-85787DE083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91CD53-CFCC-40C8-837E-9FC6BE39C0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6C04C02B-AA4A-44B9-8244-16A33906A0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782887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r>
              <a:rPr lang="en-US">
                <a:solidFill>
                  <a:prstClr val="white">
                    <a:tint val="75000"/>
                  </a:prstClr>
                </a:solidFill>
              </a:rPr>
              <a:t>© 2021 Verracy LLC | All Rights Reserved</a:t>
            </a:r>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A9295018-490B-4F9F-BECE-88900E2D3FF8}"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407806143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a:t>© 2021 Verracy LLC | All Rights Reserved</a:t>
            </a:r>
            <a:endParaRPr lang="en-US" dirty="0"/>
          </a:p>
        </p:txBody>
      </p:sp>
      <p:sp>
        <p:nvSpPr>
          <p:cNvPr id="5" name="Slide Number Placeholder 4"/>
          <p:cNvSpPr>
            <a:spLocks noGrp="1"/>
          </p:cNvSpPr>
          <p:nvPr>
            <p:ph type="sldNum" sz="quarter" idx="12"/>
          </p:nvPr>
        </p:nvSpPr>
        <p:spPr/>
        <p:txBody>
          <a:bodyPr/>
          <a:lstStyle/>
          <a:p>
            <a:fld id="{9E4A5702-3EB6-49BF-902B-1AD94129E559}" type="slidenum">
              <a:rPr lang="en-US" smtClean="0"/>
              <a:t>‹#›</a:t>
            </a:fld>
            <a:endParaRPr lang="en-US" dirty="0"/>
          </a:p>
        </p:txBody>
      </p:sp>
      <p:sp>
        <p:nvSpPr>
          <p:cNvPr id="8" name="Content Placeholder 7"/>
          <p:cNvSpPr>
            <a:spLocks noGrp="1"/>
          </p:cNvSpPr>
          <p:nvPr>
            <p:ph sz="quarter" idx="13"/>
          </p:nvPr>
        </p:nvSpPr>
        <p:spPr>
          <a:xfrm>
            <a:off x="838201" y="474650"/>
            <a:ext cx="10515600" cy="5541975"/>
          </a:xfrm>
        </p:spPr>
        <p:txBody>
          <a:bodyPr>
            <a:normAutofit/>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1094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1.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theme" Target="../theme/theme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theme" Target="../theme/theme4.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image" Target="../media/image1.png"/><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image" Target="../media/image1.png"/><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theme" Target="../theme/theme5.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0202E"/>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982AF8-B099-46BE-B5CB-68306416BDF9}"/>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F54376-4098-4497-A336-281D7E7739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4408B6-1657-4B40-B1CD-892C9BDB3C5F}"/>
              </a:ext>
            </a:extLst>
          </p:cNvPr>
          <p:cNvSpPr/>
          <p:nvPr userDrawn="1"/>
        </p:nvSpPr>
        <p:spPr>
          <a:xfrm>
            <a:off x="0" y="6561438"/>
            <a:ext cx="12192000" cy="296562"/>
          </a:xfrm>
          <a:prstGeom prst="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solidFill>
                  <a:schemeClr val="bg1">
                    <a:lumMod val="95000"/>
                  </a:schemeClr>
                </a:solidFill>
                <a:latin typeface="+mj-lt"/>
              </a:rPr>
              <a:t>© 2023 Verracy, LLC | All Rights Reserved | Slide </a:t>
            </a:r>
            <a:fld id="{A12F585B-80F2-4FEC-A419-45E5BDB2FA68}" type="slidenum">
              <a:rPr lang="en-US" sz="800" smtClean="0">
                <a:solidFill>
                  <a:schemeClr val="bg1">
                    <a:lumMod val="95000"/>
                  </a:schemeClr>
                </a:solidFill>
                <a:latin typeface="+mj-lt"/>
              </a:rPr>
              <a:pPr algn="r"/>
              <a:t>‹#›</a:t>
            </a:fld>
            <a:endParaRPr lang="en-US" sz="800" dirty="0">
              <a:solidFill>
                <a:schemeClr val="bg1">
                  <a:lumMod val="95000"/>
                </a:schemeClr>
              </a:solidFill>
              <a:latin typeface="+mj-lt"/>
            </a:endParaRPr>
          </a:p>
        </p:txBody>
      </p:sp>
      <p:pic>
        <p:nvPicPr>
          <p:cNvPr id="6" name="Picture 5" descr="A close up of a sign&#10;&#10;Description automatically generated">
            <a:extLst>
              <a:ext uri="{FF2B5EF4-FFF2-40B4-BE49-F238E27FC236}">
                <a16:creationId xmlns:a16="http://schemas.microsoft.com/office/drawing/2014/main" id="{25329937-0A39-40A1-8D41-2B1269FC8478}"/>
              </a:ext>
            </a:extLst>
          </p:cNvPr>
          <p:cNvPicPr>
            <a:picLocks noChangeAspect="1"/>
          </p:cNvPicPr>
          <p:nvPr userDrawn="1"/>
        </p:nvPicPr>
        <p:blipFill>
          <a:blip r:embed="rId24">
            <a:lum bright="70000" contrast="-70000"/>
            <a:extLst>
              <a:ext uri="{28A0092B-C50C-407E-A947-70E740481C1C}">
                <a14:useLocalDpi xmlns:a14="http://schemas.microsoft.com/office/drawing/2010/main" val="0"/>
              </a:ext>
            </a:extLst>
          </a:blip>
          <a:stretch>
            <a:fillRect/>
          </a:stretch>
        </p:blipFill>
        <p:spPr>
          <a:xfrm>
            <a:off x="137160" y="6611112"/>
            <a:ext cx="783101" cy="228600"/>
          </a:xfrm>
          <a:prstGeom prst="rect">
            <a:avLst/>
          </a:prstGeom>
        </p:spPr>
      </p:pic>
    </p:spTree>
    <p:extLst>
      <p:ext uri="{BB962C8B-B14F-4D97-AF65-F5344CB8AC3E}">
        <p14:creationId xmlns:p14="http://schemas.microsoft.com/office/powerpoint/2010/main" val="2576355208"/>
      </p:ext>
    </p:extLst>
  </p:cSld>
  <p:clrMap bg1="lt1" tx1="dk1" bg2="lt2" tx2="dk2" accent1="accent1" accent2="accent2" accent3="accent3" accent4="accent4" accent5="accent5" accent6="accent6" hlink="hlink" folHlink="folHlink"/>
  <p:sldLayoutIdLst>
    <p:sldLayoutId id="2147483671" r:id="rId1"/>
    <p:sldLayoutId id="2147483682" r:id="rId2"/>
    <p:sldLayoutId id="2147483681" r:id="rId3"/>
    <p:sldLayoutId id="2147483672" r:id="rId4"/>
    <p:sldLayoutId id="2147483688" r:id="rId5"/>
    <p:sldLayoutId id="2147483689" r:id="rId6"/>
    <p:sldLayoutId id="2147483709" r:id="rId7"/>
    <p:sldLayoutId id="2147483708" r:id="rId8"/>
    <p:sldLayoutId id="2147483687" r:id="rId9"/>
    <p:sldLayoutId id="2147483673" r:id="rId10"/>
    <p:sldLayoutId id="2147483685" r:id="rId11"/>
    <p:sldLayoutId id="2147483686" r:id="rId12"/>
    <p:sldLayoutId id="2147483705" r:id="rId13"/>
    <p:sldLayoutId id="2147483706" r:id="rId14"/>
    <p:sldLayoutId id="2147483707" r:id="rId15"/>
    <p:sldLayoutId id="2147483678" r:id="rId16"/>
    <p:sldLayoutId id="2147483679" r:id="rId17"/>
    <p:sldLayoutId id="2147483710" r:id="rId18"/>
    <p:sldLayoutId id="2147483680" r:id="rId19"/>
    <p:sldLayoutId id="2147483683" r:id="rId20"/>
    <p:sldLayoutId id="2147483684" r:id="rId21"/>
    <p:sldLayoutId id="2147483711" r:id="rId22"/>
  </p:sldLayoutIdLst>
  <p:hf sldNum="0" hdr="0" ftr="0" dt="0"/>
  <p:txStyles>
    <p:titleStyle>
      <a:lvl1pPr algn="l" defTabSz="914400" rtl="0" eaLnBrk="1" latinLnBrk="0" hangingPunct="1">
        <a:lnSpc>
          <a:spcPct val="90000"/>
        </a:lnSpc>
        <a:spcBef>
          <a:spcPct val="0"/>
        </a:spcBef>
        <a:buNone/>
        <a:defRPr sz="4400" kern="1200">
          <a:solidFill>
            <a:schemeClr val="bg1">
              <a:lumMod val="9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982AF8-B099-46BE-B5CB-68306416BDF9}"/>
              </a:ext>
            </a:extLst>
          </p:cNvPr>
          <p:cNvSpPr>
            <a:spLocks noGrp="1"/>
          </p:cNvSpPr>
          <p:nvPr>
            <p:ph type="title"/>
          </p:nvPr>
        </p:nvSpPr>
        <p:spPr>
          <a:xfrm>
            <a:off x="457200" y="91440"/>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F54376-4098-4497-A336-281D7E7739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4408B6-1657-4B40-B1CD-892C9BDB3C5F}"/>
              </a:ext>
            </a:extLst>
          </p:cNvPr>
          <p:cNvSpPr/>
          <p:nvPr userDrawn="1"/>
        </p:nvSpPr>
        <p:spPr>
          <a:xfrm>
            <a:off x="0" y="6561438"/>
            <a:ext cx="12192000" cy="2965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solidFill>
                  <a:schemeClr val="tx2"/>
                </a:solidFill>
                <a:latin typeface="+mj-lt"/>
              </a:rPr>
              <a:t>© 2023 Verracy, LLC | All Rights Reserved | Slide </a:t>
            </a:r>
            <a:fld id="{A12F585B-80F2-4FEC-A419-45E5BDB2FA68}" type="slidenum">
              <a:rPr lang="en-US" sz="800" smtClean="0">
                <a:solidFill>
                  <a:schemeClr val="tx2"/>
                </a:solidFill>
                <a:latin typeface="+mj-lt"/>
              </a:rPr>
              <a:pPr algn="r"/>
              <a:t>‹#›</a:t>
            </a:fld>
            <a:endParaRPr lang="en-US" sz="800" dirty="0">
              <a:solidFill>
                <a:schemeClr val="tx2"/>
              </a:solidFill>
              <a:latin typeface="+mj-lt"/>
            </a:endParaRPr>
          </a:p>
        </p:txBody>
      </p:sp>
      <p:pic>
        <p:nvPicPr>
          <p:cNvPr id="11" name="Picture 10" descr="A close up of a sign&#10;&#10;Description automatically generated">
            <a:extLst>
              <a:ext uri="{FF2B5EF4-FFF2-40B4-BE49-F238E27FC236}">
                <a16:creationId xmlns:a16="http://schemas.microsoft.com/office/drawing/2014/main" id="{D6FF899D-975B-4DF4-AC4F-80F2A4FC9BF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38633" y="6610352"/>
            <a:ext cx="783101" cy="228600"/>
          </a:xfrm>
          <a:prstGeom prst="rect">
            <a:avLst/>
          </a:prstGeom>
        </p:spPr>
      </p:pic>
    </p:spTree>
    <p:extLst>
      <p:ext uri="{BB962C8B-B14F-4D97-AF65-F5344CB8AC3E}">
        <p14:creationId xmlns:p14="http://schemas.microsoft.com/office/powerpoint/2010/main" val="279146116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8" r:id="rId6"/>
    <p:sldLayoutId id="2147483699" r:id="rId7"/>
    <p:sldLayoutId id="2147483700" r:id="rId8"/>
    <p:sldLayoutId id="2147483701" r:id="rId9"/>
    <p:sldLayoutId id="2147483702" r:id="rId10"/>
    <p:sldLayoutId id="2147483703" r:id="rId11"/>
    <p:sldLayoutId id="2147483704" r:id="rId12"/>
  </p:sldLayoutIdLst>
  <p:hf sldNum="0" hdr="0" ftr="0" dt="0"/>
  <p:txStyles>
    <p:titleStyle>
      <a:lvl1pPr algn="l" defTabSz="914400" rtl="0" eaLnBrk="1" latinLnBrk="0" hangingPunct="1">
        <a:lnSpc>
          <a:spcPct val="90000"/>
        </a:lnSpc>
        <a:spcBef>
          <a:spcPct val="0"/>
        </a:spcBef>
        <a:buNone/>
        <a:defRPr sz="4400" kern="1200">
          <a:solidFill>
            <a:srgbClr val="1E3A54"/>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E3A5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E3A54"/>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3A54"/>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3A54"/>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3A54"/>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10202E"/>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982AF8-B099-46BE-B5CB-68306416BDF9}"/>
              </a:ext>
            </a:extLst>
          </p:cNvPr>
          <p:cNvSpPr>
            <a:spLocks noGrp="1"/>
          </p:cNvSpPr>
          <p:nvPr>
            <p:ph type="title"/>
          </p:nvPr>
        </p:nvSpPr>
        <p:spPr>
          <a:xfrm>
            <a:off x="390832" y="202054"/>
            <a:ext cx="10515600" cy="72428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F54376-4098-4497-A336-281D7E7739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784408B6-1657-4B40-B1CD-892C9BDB3C5F}"/>
              </a:ext>
            </a:extLst>
          </p:cNvPr>
          <p:cNvSpPr/>
          <p:nvPr userDrawn="1"/>
        </p:nvSpPr>
        <p:spPr>
          <a:xfrm>
            <a:off x="0" y="6561438"/>
            <a:ext cx="12192000" cy="296562"/>
          </a:xfrm>
          <a:prstGeom prst="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solidFill>
                  <a:schemeClr val="bg1">
                    <a:lumMod val="95000"/>
                  </a:schemeClr>
                </a:solidFill>
                <a:latin typeface="+mj-lt"/>
              </a:rPr>
              <a:t>© 2023 Verracy, LLC | All Rights Reserved | Slide </a:t>
            </a:r>
            <a:fld id="{A12F585B-80F2-4FEC-A419-45E5BDB2FA68}" type="slidenum">
              <a:rPr lang="en-US" sz="800" smtClean="0">
                <a:solidFill>
                  <a:schemeClr val="bg1">
                    <a:lumMod val="95000"/>
                  </a:schemeClr>
                </a:solidFill>
                <a:latin typeface="+mj-lt"/>
              </a:rPr>
              <a:pPr algn="r"/>
              <a:t>‹#›</a:t>
            </a:fld>
            <a:endParaRPr lang="en-US" sz="800" dirty="0">
              <a:solidFill>
                <a:schemeClr val="bg1">
                  <a:lumMod val="95000"/>
                </a:schemeClr>
              </a:solidFill>
              <a:latin typeface="+mj-lt"/>
            </a:endParaRPr>
          </a:p>
        </p:txBody>
      </p:sp>
      <p:pic>
        <p:nvPicPr>
          <p:cNvPr id="6" name="Picture 5" descr="A close up of a sign&#10;&#10;Description automatically generated">
            <a:extLst>
              <a:ext uri="{FF2B5EF4-FFF2-40B4-BE49-F238E27FC236}">
                <a16:creationId xmlns:a16="http://schemas.microsoft.com/office/drawing/2014/main" id="{25329937-0A39-40A1-8D41-2B1269FC8478}"/>
              </a:ext>
            </a:extLst>
          </p:cNvPr>
          <p:cNvPicPr>
            <a:picLocks noChangeAspect="1"/>
          </p:cNvPicPr>
          <p:nvPr userDrawn="1"/>
        </p:nvPicPr>
        <p:blipFill>
          <a:blip r:embed="rId20">
            <a:lum bright="70000" contrast="-70000"/>
            <a:extLst>
              <a:ext uri="{28A0092B-C50C-407E-A947-70E740481C1C}">
                <a14:useLocalDpi xmlns:a14="http://schemas.microsoft.com/office/drawing/2010/main" val="0"/>
              </a:ext>
            </a:extLst>
          </a:blip>
          <a:stretch>
            <a:fillRect/>
          </a:stretch>
        </p:blipFill>
        <p:spPr>
          <a:xfrm>
            <a:off x="137160" y="6611112"/>
            <a:ext cx="783101" cy="228600"/>
          </a:xfrm>
          <a:prstGeom prst="rect">
            <a:avLst/>
          </a:prstGeom>
        </p:spPr>
      </p:pic>
    </p:spTree>
    <p:extLst>
      <p:ext uri="{BB962C8B-B14F-4D97-AF65-F5344CB8AC3E}">
        <p14:creationId xmlns:p14="http://schemas.microsoft.com/office/powerpoint/2010/main" val="771039268"/>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Lst>
  <p:hf sldNum="0" hdr="0" ftr="0" dt="0"/>
  <p:txStyles>
    <p:titleStyle>
      <a:lvl1pPr algn="l" defTabSz="914400" rtl="0" eaLnBrk="1" latinLnBrk="0" hangingPunct="1">
        <a:lnSpc>
          <a:spcPct val="90000"/>
        </a:lnSpc>
        <a:spcBef>
          <a:spcPct val="0"/>
        </a:spcBef>
        <a:buNone/>
        <a:defRPr sz="4400" kern="1200">
          <a:solidFill>
            <a:schemeClr val="bg1">
              <a:lumMod val="9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10202E"/>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982AF8-B099-46BE-B5CB-68306416BD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F54376-4098-4497-A336-281D7E7739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784408B6-1657-4B40-B1CD-892C9BDB3C5F}"/>
              </a:ext>
            </a:extLst>
          </p:cNvPr>
          <p:cNvSpPr/>
          <p:nvPr userDrawn="1"/>
        </p:nvSpPr>
        <p:spPr>
          <a:xfrm>
            <a:off x="0" y="6568094"/>
            <a:ext cx="12192000" cy="292608"/>
          </a:xfrm>
          <a:prstGeom prst="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solidFill>
                  <a:schemeClr val="bg1"/>
                </a:solidFill>
                <a:latin typeface="+mj-lt"/>
              </a:rPr>
              <a:t>© 2023 Verracy, LLC | All Rights Reserved | Slide </a:t>
            </a:r>
            <a:fld id="{A12F585B-80F2-4FEC-A419-45E5BDB2FA68}" type="slidenum">
              <a:rPr lang="en-US" sz="800" smtClean="0">
                <a:solidFill>
                  <a:schemeClr val="bg1"/>
                </a:solidFill>
                <a:latin typeface="+mj-lt"/>
              </a:rPr>
              <a:pPr algn="r"/>
              <a:t>‹#›</a:t>
            </a:fld>
            <a:endParaRPr lang="en-US" sz="800" dirty="0">
              <a:solidFill>
                <a:schemeClr val="bg1"/>
              </a:solidFill>
              <a:latin typeface="+mj-lt"/>
            </a:endParaRPr>
          </a:p>
        </p:txBody>
      </p:sp>
      <p:pic>
        <p:nvPicPr>
          <p:cNvPr id="11" name="Picture 10" descr="A close up of a sign&#10;&#10;Description automatically generated">
            <a:extLst>
              <a:ext uri="{FF2B5EF4-FFF2-40B4-BE49-F238E27FC236}">
                <a16:creationId xmlns:a16="http://schemas.microsoft.com/office/drawing/2014/main" id="{D6FF899D-975B-4DF4-AC4F-80F2A4FC9BF2}"/>
              </a:ext>
            </a:extLst>
          </p:cNvPr>
          <p:cNvPicPr>
            <a:picLocks noChangeAspect="1"/>
          </p:cNvPicPr>
          <p:nvPr userDrawn="1"/>
        </p:nvPicPr>
        <p:blipFill>
          <a:blip r:embed="rId19">
            <a:lum bright="70000" contrast="-70000"/>
            <a:extLst>
              <a:ext uri="{28A0092B-C50C-407E-A947-70E740481C1C}">
                <a14:useLocalDpi xmlns:a14="http://schemas.microsoft.com/office/drawing/2010/main" val="0"/>
              </a:ext>
            </a:extLst>
          </a:blip>
          <a:stretch>
            <a:fillRect/>
          </a:stretch>
        </p:blipFill>
        <p:spPr>
          <a:xfrm>
            <a:off x="137160" y="6611112"/>
            <a:ext cx="783101" cy="228600"/>
          </a:xfrm>
          <a:prstGeom prst="rect">
            <a:avLst/>
          </a:prstGeom>
        </p:spPr>
      </p:pic>
    </p:spTree>
    <p:extLst>
      <p:ext uri="{BB962C8B-B14F-4D97-AF65-F5344CB8AC3E}">
        <p14:creationId xmlns:p14="http://schemas.microsoft.com/office/powerpoint/2010/main" val="123414275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hf sldNum="0" hdr="0" ftr="0" dt="0"/>
  <p:txStyles>
    <p:titleStyle>
      <a:lvl1pPr algn="l" defTabSz="914400" rtl="0" eaLnBrk="1" latinLnBrk="0" hangingPunct="1">
        <a:lnSpc>
          <a:spcPct val="90000"/>
        </a:lnSpc>
        <a:spcBef>
          <a:spcPct val="0"/>
        </a:spcBef>
        <a:buNone/>
        <a:defRPr sz="4400"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10202E"/>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982AF8-B099-46BE-B5CB-68306416BDF9}"/>
              </a:ext>
            </a:extLst>
          </p:cNvPr>
          <p:cNvSpPr>
            <a:spLocks noGrp="1"/>
          </p:cNvSpPr>
          <p:nvPr>
            <p:ph type="title"/>
          </p:nvPr>
        </p:nvSpPr>
        <p:spPr>
          <a:xfrm>
            <a:off x="472966" y="268015"/>
            <a:ext cx="10880834" cy="72428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F54376-4098-4497-A336-281D7E7739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4408B6-1657-4B40-B1CD-892C9BDB3C5F}"/>
              </a:ext>
            </a:extLst>
          </p:cNvPr>
          <p:cNvSpPr/>
          <p:nvPr userDrawn="1"/>
        </p:nvSpPr>
        <p:spPr>
          <a:xfrm>
            <a:off x="0" y="6561438"/>
            <a:ext cx="12192000" cy="296562"/>
          </a:xfrm>
          <a:prstGeom prst="rect">
            <a:avLst/>
          </a:prstGeom>
          <a:solidFill>
            <a:srgbClr val="1E3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800" dirty="0">
                <a:solidFill>
                  <a:schemeClr val="bg1">
                    <a:lumMod val="95000"/>
                  </a:schemeClr>
                </a:solidFill>
                <a:latin typeface="+mj-lt"/>
              </a:rPr>
              <a:t>© 2023 Verracy, LLC | All Rights Reserved | Slide </a:t>
            </a:r>
            <a:fld id="{A12F585B-80F2-4FEC-A419-45E5BDB2FA68}" type="slidenum">
              <a:rPr lang="en-US" sz="800" smtClean="0">
                <a:solidFill>
                  <a:schemeClr val="bg1">
                    <a:lumMod val="95000"/>
                  </a:schemeClr>
                </a:solidFill>
                <a:latin typeface="+mj-lt"/>
              </a:rPr>
              <a:pPr algn="r"/>
              <a:t>‹#›</a:t>
            </a:fld>
            <a:endParaRPr lang="en-US" sz="800" dirty="0">
              <a:solidFill>
                <a:schemeClr val="bg1">
                  <a:lumMod val="95000"/>
                </a:schemeClr>
              </a:solidFill>
              <a:latin typeface="+mj-lt"/>
            </a:endParaRPr>
          </a:p>
        </p:txBody>
      </p:sp>
      <p:pic>
        <p:nvPicPr>
          <p:cNvPr id="6" name="Picture 5" descr="A close up of a sign&#10;&#10;Description automatically generated">
            <a:extLst>
              <a:ext uri="{FF2B5EF4-FFF2-40B4-BE49-F238E27FC236}">
                <a16:creationId xmlns:a16="http://schemas.microsoft.com/office/drawing/2014/main" id="{25329937-0A39-40A1-8D41-2B1269FC8478}"/>
              </a:ext>
            </a:extLst>
          </p:cNvPr>
          <p:cNvPicPr>
            <a:picLocks noChangeAspect="1"/>
          </p:cNvPicPr>
          <p:nvPr userDrawn="1"/>
        </p:nvPicPr>
        <p:blipFill>
          <a:blip r:embed="rId26">
            <a:lum bright="70000" contrast="-70000"/>
            <a:extLst>
              <a:ext uri="{28A0092B-C50C-407E-A947-70E740481C1C}">
                <a14:useLocalDpi xmlns:a14="http://schemas.microsoft.com/office/drawing/2010/main" val="0"/>
              </a:ext>
            </a:extLst>
          </a:blip>
          <a:stretch>
            <a:fillRect/>
          </a:stretch>
        </p:blipFill>
        <p:spPr>
          <a:xfrm>
            <a:off x="137160" y="6611112"/>
            <a:ext cx="783101" cy="228600"/>
          </a:xfrm>
          <a:prstGeom prst="rect">
            <a:avLst/>
          </a:prstGeom>
        </p:spPr>
      </p:pic>
    </p:spTree>
    <p:extLst>
      <p:ext uri="{BB962C8B-B14F-4D97-AF65-F5344CB8AC3E}">
        <p14:creationId xmlns:p14="http://schemas.microsoft.com/office/powerpoint/2010/main" val="1960125388"/>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 id="2147483784" r:id="rId19"/>
    <p:sldLayoutId id="2147483785" r:id="rId20"/>
    <p:sldLayoutId id="2147483786" r:id="rId21"/>
    <p:sldLayoutId id="2147483787" r:id="rId22"/>
    <p:sldLayoutId id="2147483788" r:id="rId23"/>
    <p:sldLayoutId id="2147483789" r:id="rId24"/>
  </p:sldLayoutIdLst>
  <p:hf sldNum="0" hdr="0" ftr="0" dt="0"/>
  <p:txStyles>
    <p:titleStyle>
      <a:lvl1pPr algn="l" defTabSz="914400" rtl="0" eaLnBrk="1" latinLnBrk="0" hangingPunct="1">
        <a:lnSpc>
          <a:spcPct val="90000"/>
        </a:lnSpc>
        <a:spcBef>
          <a:spcPct val="0"/>
        </a:spcBef>
        <a:buNone/>
        <a:defRPr sz="4400" kern="1200">
          <a:solidFill>
            <a:schemeClr val="bg1">
              <a:lumMod val="9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32.xml"/><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32.xml"/><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microsoft.com/office/2007/relationships/diagramDrawing" Target="../diagrams/drawing4.xml"/><Relationship Id="rId3" Type="http://schemas.microsoft.com/office/2007/relationships/hdphoto" Target="../media/hdphoto3.wdp"/><Relationship Id="rId7" Type="http://schemas.openxmlformats.org/officeDocument/2006/relationships/diagramColors" Target="../diagrams/colors4.xml"/><Relationship Id="rId2" Type="http://schemas.openxmlformats.org/officeDocument/2006/relationships/image" Target="../media/image55.png"/><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46.png"/></Relationships>
</file>

<file path=ppt/slides/_rels/slide34.xml.rels><?xml version="1.0" encoding="UTF-8" standalone="yes"?>
<Relationships xmlns="http://schemas.openxmlformats.org/package/2006/relationships"><Relationship Id="rId8" Type="http://schemas.microsoft.com/office/2007/relationships/diagramDrawing" Target="../diagrams/drawing5.xml"/><Relationship Id="rId3" Type="http://schemas.microsoft.com/office/2007/relationships/hdphoto" Target="../media/hdphoto3.wdp"/><Relationship Id="rId7" Type="http://schemas.openxmlformats.org/officeDocument/2006/relationships/diagramColors" Target="../diagrams/colors5.xml"/><Relationship Id="rId2" Type="http://schemas.openxmlformats.org/officeDocument/2006/relationships/image" Target="../media/image55.png"/><Relationship Id="rId1" Type="http://schemas.openxmlformats.org/officeDocument/2006/relationships/slideLayout" Target="../slideLayouts/slideLayout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microsoft.com/office/2007/relationships/hdphoto" Target="../media/hdphoto3.wdp"/></Relationships>
</file>

<file path=ppt/slides/_rels/slide3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7.png"/></Relationships>
</file>

<file path=ppt/slides/_rels/slide4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87.xml"/></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73.xml"/></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1.xml"/><Relationship Id="rId1" Type="http://schemas.openxmlformats.org/officeDocument/2006/relationships/slideLayout" Target="../slideLayouts/slideLayout87.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9.png"/><Relationship Id="rId1" Type="http://schemas.openxmlformats.org/officeDocument/2006/relationships/slideLayout" Target="../slideLayouts/slideLayout62.xml"/></Relationships>
</file>

<file path=ppt/slides/_rels/slide5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3.xml"/><Relationship Id="rId1" Type="http://schemas.openxmlformats.org/officeDocument/2006/relationships/slideLayout" Target="../slideLayouts/slideLayout62.xml"/><Relationship Id="rId4" Type="http://schemas.microsoft.com/office/2007/relationships/hdphoto" Target="../media/hdphoto6.wdp"/></Relationships>
</file>

<file path=ppt/slides/_rels/slide5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71.png"/><Relationship Id="rId1" Type="http://schemas.openxmlformats.org/officeDocument/2006/relationships/slideLayout" Target="../slideLayouts/slideLayout62.xml"/></Relationships>
</file>

<file path=ppt/slides/_rels/slide5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7.png"/><Relationship Id="rId1" Type="http://schemas.openxmlformats.org/officeDocument/2006/relationships/slideLayout" Target="../slideLayouts/slideLayout55.xml"/></Relationships>
</file>

<file path=ppt/slides/_rels/slide5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2.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2.xml"/><Relationship Id="rId4" Type="http://schemas.openxmlformats.org/officeDocument/2006/relationships/image" Target="../media/image74.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8.png"/><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75.png"/><Relationship Id="rId1" Type="http://schemas.openxmlformats.org/officeDocument/2006/relationships/slideLayout" Target="../slideLayouts/slideLayout57.xml"/><Relationship Id="rId4" Type="http://schemas.openxmlformats.org/officeDocument/2006/relationships/image" Target="../media/image76.emf"/></Relationships>
</file>

<file path=ppt/slides/_rels/slide6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75.png"/><Relationship Id="rId1" Type="http://schemas.openxmlformats.org/officeDocument/2006/relationships/slideLayout" Target="../slideLayouts/slideLayout57.xml"/><Relationship Id="rId4" Type="http://schemas.openxmlformats.org/officeDocument/2006/relationships/image" Target="../media/image77.emf"/></Relationships>
</file>

<file path=ppt/slides/_rels/slide6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78.png"/><Relationship Id="rId7"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62.xml"/><Relationship Id="rId6" Type="http://schemas.openxmlformats.org/officeDocument/2006/relationships/image" Target="../media/image22.svg"/><Relationship Id="rId5" Type="http://schemas.openxmlformats.org/officeDocument/2006/relationships/image" Target="../media/image21.png"/><Relationship Id="rId4" Type="http://schemas.microsoft.com/office/2007/relationships/hdphoto" Target="../media/hdphoto9.wdp"/></Relationships>
</file>

<file path=ppt/slides/_rels/slide6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5.xml"/><Relationship Id="rId1" Type="http://schemas.openxmlformats.org/officeDocument/2006/relationships/slideLayout" Target="../slideLayouts/slideLayout57.xml"/><Relationship Id="rId4" Type="http://schemas.microsoft.com/office/2007/relationships/hdphoto" Target="../media/hdphoto7.wdp"/></Relationships>
</file>

<file path=ppt/slides/_rels/slide6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9.xml"/></Relationships>
</file>

<file path=ppt/slides/_rels/slide6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1.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55.xml"/><Relationship Id="rId4" Type="http://schemas.microsoft.com/office/2007/relationships/hdphoto" Target="../media/hdphoto2.wdp"/></Relationships>
</file>

<file path=ppt/slides/_rels/slide6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78.png"/><Relationship Id="rId1" Type="http://schemas.openxmlformats.org/officeDocument/2006/relationships/slideLayout" Target="../slideLayouts/slideLayout62.xml"/></Relationships>
</file>

<file path=ppt/slides/_rels/slide69.xml.rels><?xml version="1.0" encoding="UTF-8" standalone="yes"?>
<Relationships xmlns="http://schemas.openxmlformats.org/package/2006/relationships"><Relationship Id="rId3" Type="http://schemas.microsoft.com/office/2007/relationships/hdphoto" Target="../media/hdphoto9.wdp"/><Relationship Id="rId7" Type="http://schemas.openxmlformats.org/officeDocument/2006/relationships/image" Target="../media/image84.png"/><Relationship Id="rId2" Type="http://schemas.openxmlformats.org/officeDocument/2006/relationships/image" Target="../media/image78.png"/><Relationship Id="rId1" Type="http://schemas.openxmlformats.org/officeDocument/2006/relationships/slideLayout" Target="../slideLayouts/slideLayout6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8.png"/><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A0B007-EEF7-490B-9065-25576113EACE}"/>
              </a:ext>
            </a:extLst>
          </p:cNvPr>
          <p:cNvPicPr>
            <a:picLocks noChangeAspect="1"/>
          </p:cNvPicPr>
          <p:nvPr/>
        </p:nvPicPr>
        <p:blipFill>
          <a:blip r:embed="rId2">
            <a:alphaModFix amt="70000"/>
            <a:extLst>
              <a:ext uri="{28A0092B-C50C-407E-A947-70E740481C1C}">
                <a14:useLocalDpi xmlns:a14="http://schemas.microsoft.com/office/drawing/2010/main" val="0"/>
              </a:ext>
            </a:extLst>
          </a:blip>
          <a:srcRect/>
          <a:stretch/>
        </p:blipFill>
        <p:spPr>
          <a:xfrm>
            <a:off x="1" y="0"/>
            <a:ext cx="12191998" cy="6857999"/>
          </a:xfrm>
          <a:prstGeom prst="rect">
            <a:avLst/>
          </a:prstGeom>
        </p:spPr>
      </p:pic>
      <p:sp>
        <p:nvSpPr>
          <p:cNvPr id="2" name="Title 1">
            <a:extLst>
              <a:ext uri="{FF2B5EF4-FFF2-40B4-BE49-F238E27FC236}">
                <a16:creationId xmlns:a16="http://schemas.microsoft.com/office/drawing/2014/main" id="{002E48F6-ADA6-4843-8184-426FBC2B4362}"/>
              </a:ext>
            </a:extLst>
          </p:cNvPr>
          <p:cNvSpPr>
            <a:spLocks noGrp="1"/>
          </p:cNvSpPr>
          <p:nvPr>
            <p:ph type="ctrTitle"/>
          </p:nvPr>
        </p:nvSpPr>
        <p:spPr>
          <a:xfrm>
            <a:off x="758456" y="570912"/>
            <a:ext cx="5107025" cy="5545578"/>
          </a:xfrm>
          <a:solidFill>
            <a:schemeClr val="tx1">
              <a:alpha val="80000"/>
            </a:schemeClr>
          </a:solidFill>
          <a:ln w="76200">
            <a:solidFill>
              <a:schemeClr val="accent1"/>
            </a:solidFill>
          </a:ln>
          <a:effectLst>
            <a:glow rad="228600">
              <a:schemeClr val="accent1">
                <a:satMod val="175000"/>
                <a:alpha val="40000"/>
              </a:schemeClr>
            </a:glow>
          </a:effectLst>
        </p:spPr>
        <p:txBody>
          <a:bodyPr anchor="ctr">
            <a:normAutofit/>
          </a:bodyPr>
          <a:lstStyle/>
          <a:p>
            <a:r>
              <a:rPr lang="en-US" sz="4000" dirty="0">
                <a:latin typeface="+mn-lt"/>
              </a:rPr>
              <a:t>Navigating the Evolving Landscape of Business Risks and Fraud in a Technological Era</a:t>
            </a:r>
            <a:br>
              <a:rPr lang="en-US" sz="3600" dirty="0">
                <a:solidFill>
                  <a:schemeClr val="tx2"/>
                </a:solidFill>
              </a:rPr>
            </a:br>
            <a:br>
              <a:rPr lang="en-US" sz="2000" dirty="0">
                <a:solidFill>
                  <a:schemeClr val="tx2"/>
                </a:solidFill>
              </a:rPr>
            </a:br>
            <a:endParaRPr lang="en-US" sz="2000" dirty="0"/>
          </a:p>
        </p:txBody>
      </p:sp>
      <p:pic>
        <p:nvPicPr>
          <p:cNvPr id="7" name="Picture 6">
            <a:extLst>
              <a:ext uri="{FF2B5EF4-FFF2-40B4-BE49-F238E27FC236}">
                <a16:creationId xmlns:a16="http://schemas.microsoft.com/office/drawing/2014/main" id="{90530045-A1CA-4A7C-89EB-5C6D5D19F3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53991" y="5063690"/>
            <a:ext cx="2402632" cy="949037"/>
          </a:xfrm>
          <a:prstGeom prst="rect">
            <a:avLst/>
          </a:prstGeom>
        </p:spPr>
      </p:pic>
    </p:spTree>
    <p:extLst>
      <p:ext uri="{BB962C8B-B14F-4D97-AF65-F5344CB8AC3E}">
        <p14:creationId xmlns:p14="http://schemas.microsoft.com/office/powerpoint/2010/main" val="701066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42D8D-D1E0-4AB5-8A5D-958797A46CD3}"/>
              </a:ext>
            </a:extLst>
          </p:cNvPr>
          <p:cNvSpPr>
            <a:spLocks noGrp="1"/>
          </p:cNvSpPr>
          <p:nvPr>
            <p:ph type="ctrTitle"/>
          </p:nvPr>
        </p:nvSpPr>
        <p:spPr/>
        <p:txBody>
          <a:bodyPr/>
          <a:lstStyle/>
          <a:p>
            <a:r>
              <a:rPr lang="en-US" dirty="0"/>
              <a:t>Risk Management &amp; the Banking Crisis</a:t>
            </a:r>
          </a:p>
        </p:txBody>
      </p:sp>
    </p:spTree>
    <p:extLst>
      <p:ext uri="{BB962C8B-B14F-4D97-AF65-F5344CB8AC3E}">
        <p14:creationId xmlns:p14="http://schemas.microsoft.com/office/powerpoint/2010/main" val="1786264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ank building with columns and a door&#10;&#10;Description automatically generated">
            <a:extLst>
              <a:ext uri="{FF2B5EF4-FFF2-40B4-BE49-F238E27FC236}">
                <a16:creationId xmlns:a16="http://schemas.microsoft.com/office/drawing/2014/main" id="{CC9DF0F0-9130-F028-D98A-6C482DC0D39A}"/>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b="4541"/>
          <a:stretch/>
        </p:blipFill>
        <p:spPr>
          <a:xfrm>
            <a:off x="0" y="0"/>
            <a:ext cx="12192000" cy="6546574"/>
          </a:xfrm>
          <a:prstGeom prst="rect">
            <a:avLst/>
          </a:prstGeom>
        </p:spPr>
      </p:pic>
      <p:sp>
        <p:nvSpPr>
          <p:cNvPr id="4" name="TextBox 3">
            <a:extLst>
              <a:ext uri="{FF2B5EF4-FFF2-40B4-BE49-F238E27FC236}">
                <a16:creationId xmlns:a16="http://schemas.microsoft.com/office/drawing/2014/main" id="{EAAA4EC5-7FB9-72E9-FAA4-D68E70402669}"/>
              </a:ext>
            </a:extLst>
          </p:cNvPr>
          <p:cNvSpPr txBox="1"/>
          <p:nvPr/>
        </p:nvSpPr>
        <p:spPr>
          <a:xfrm>
            <a:off x="278296" y="2705725"/>
            <a:ext cx="11608903" cy="1446550"/>
          </a:xfrm>
          <a:prstGeom prst="rect">
            <a:avLst/>
          </a:prstGeom>
          <a:noFill/>
        </p:spPr>
        <p:txBody>
          <a:bodyPr wrap="square" rtlCol="0">
            <a:spAutoFit/>
          </a:bodyPr>
          <a:lstStyle/>
          <a:p>
            <a:pPr algn="ctr"/>
            <a:r>
              <a:rPr lang="en-US" sz="4400" dirty="0">
                <a:solidFill>
                  <a:schemeClr val="bg1"/>
                </a:solidFill>
                <a:latin typeface="+mj-lt"/>
              </a:rPr>
              <a:t>The problem with banks is ineffective </a:t>
            </a:r>
            <a:br>
              <a:rPr lang="en-US" sz="4400" dirty="0">
                <a:solidFill>
                  <a:schemeClr val="bg1"/>
                </a:solidFill>
                <a:latin typeface="+mj-lt"/>
              </a:rPr>
            </a:br>
            <a:r>
              <a:rPr lang="en-US" sz="4400" dirty="0">
                <a:solidFill>
                  <a:srgbClr val="FFC000"/>
                </a:solidFill>
                <a:latin typeface="+mj-lt"/>
              </a:rPr>
              <a:t>risk management</a:t>
            </a:r>
            <a:endParaRPr lang="en-US" sz="4400" dirty="0">
              <a:solidFill>
                <a:schemeClr val="bg1"/>
              </a:solidFill>
              <a:latin typeface="+mj-lt"/>
            </a:endParaRPr>
          </a:p>
        </p:txBody>
      </p:sp>
    </p:spTree>
    <p:extLst>
      <p:ext uri="{BB962C8B-B14F-4D97-AF65-F5344CB8AC3E}">
        <p14:creationId xmlns:p14="http://schemas.microsoft.com/office/powerpoint/2010/main" val="1904395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ank building with columns and a door&#10;&#10;Description automatically generated">
            <a:extLst>
              <a:ext uri="{FF2B5EF4-FFF2-40B4-BE49-F238E27FC236}">
                <a16:creationId xmlns:a16="http://schemas.microsoft.com/office/drawing/2014/main" id="{CC9DF0F0-9130-F028-D98A-6C482DC0D39A}"/>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b="4541"/>
          <a:stretch/>
        </p:blipFill>
        <p:spPr>
          <a:xfrm>
            <a:off x="0" y="0"/>
            <a:ext cx="12192000" cy="6546574"/>
          </a:xfrm>
          <a:prstGeom prst="rect">
            <a:avLst/>
          </a:prstGeom>
        </p:spPr>
      </p:pic>
      <p:sp>
        <p:nvSpPr>
          <p:cNvPr id="4" name="TextBox 3">
            <a:extLst>
              <a:ext uri="{FF2B5EF4-FFF2-40B4-BE49-F238E27FC236}">
                <a16:creationId xmlns:a16="http://schemas.microsoft.com/office/drawing/2014/main" id="{EAAA4EC5-7FB9-72E9-FAA4-D68E70402669}"/>
              </a:ext>
            </a:extLst>
          </p:cNvPr>
          <p:cNvSpPr txBox="1"/>
          <p:nvPr/>
        </p:nvSpPr>
        <p:spPr>
          <a:xfrm>
            <a:off x="278296" y="1843951"/>
            <a:ext cx="11608903" cy="3170099"/>
          </a:xfrm>
          <a:prstGeom prst="rect">
            <a:avLst/>
          </a:prstGeom>
          <a:noFill/>
        </p:spPr>
        <p:txBody>
          <a:bodyPr wrap="square" rtlCol="0">
            <a:spAutoFit/>
          </a:bodyPr>
          <a:lstStyle/>
          <a:p>
            <a:pPr algn="ctr"/>
            <a:r>
              <a:rPr lang="en-US" sz="4000" dirty="0" err="1">
                <a:solidFill>
                  <a:schemeClr val="bg1"/>
                </a:solidFill>
                <a:latin typeface="+mj-lt"/>
              </a:rPr>
              <a:t>Silvergate</a:t>
            </a:r>
            <a:r>
              <a:rPr lang="en-US" sz="4000" dirty="0">
                <a:solidFill>
                  <a:schemeClr val="bg1"/>
                </a:solidFill>
                <a:latin typeface="+mj-lt"/>
              </a:rPr>
              <a:t> Bank - March 8, 2023</a:t>
            </a:r>
          </a:p>
          <a:p>
            <a:pPr algn="ctr"/>
            <a:r>
              <a:rPr lang="en-US" sz="4000" dirty="0">
                <a:solidFill>
                  <a:srgbClr val="FFC000"/>
                </a:solidFill>
                <a:latin typeface="+mj-lt"/>
              </a:rPr>
              <a:t>Silicon Valley Bank – March 10, 2023</a:t>
            </a:r>
          </a:p>
          <a:p>
            <a:pPr algn="ctr"/>
            <a:r>
              <a:rPr lang="en-US" sz="4000" dirty="0">
                <a:solidFill>
                  <a:srgbClr val="FFC000"/>
                </a:solidFill>
                <a:latin typeface="+mj-lt"/>
              </a:rPr>
              <a:t>Signature Bank – March 12, 2023</a:t>
            </a:r>
          </a:p>
          <a:p>
            <a:pPr algn="ctr"/>
            <a:r>
              <a:rPr lang="en-US" sz="4000" dirty="0">
                <a:solidFill>
                  <a:srgbClr val="FFC000"/>
                </a:solidFill>
                <a:latin typeface="+mj-lt"/>
              </a:rPr>
              <a:t>Credit Suisse – March 14, 2023</a:t>
            </a:r>
          </a:p>
          <a:p>
            <a:pPr algn="ctr"/>
            <a:r>
              <a:rPr lang="en-US" sz="4000" dirty="0">
                <a:solidFill>
                  <a:schemeClr val="bg1"/>
                </a:solidFill>
                <a:latin typeface="+mj-lt"/>
              </a:rPr>
              <a:t>First Republic – April 28, 2023</a:t>
            </a:r>
          </a:p>
        </p:txBody>
      </p:sp>
    </p:spTree>
    <p:extLst>
      <p:ext uri="{BB962C8B-B14F-4D97-AF65-F5344CB8AC3E}">
        <p14:creationId xmlns:p14="http://schemas.microsoft.com/office/powerpoint/2010/main" val="2660925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ank building with columns and a door&#10;&#10;Description automatically generated">
            <a:extLst>
              <a:ext uri="{FF2B5EF4-FFF2-40B4-BE49-F238E27FC236}">
                <a16:creationId xmlns:a16="http://schemas.microsoft.com/office/drawing/2014/main" id="{7DD494CA-7180-7404-DD95-E146A0274CC1}"/>
              </a:ext>
            </a:extLst>
          </p:cNvPr>
          <p:cNvPicPr>
            <a:picLocks noChangeAspect="1"/>
          </p:cNvPicPr>
          <p:nvPr/>
        </p:nvPicPr>
        <p:blipFill rotWithShape="1">
          <a:blip r:embed="rId3">
            <a:alphaModFix amt="15000"/>
            <a:extLst>
              <a:ext uri="{28A0092B-C50C-407E-A947-70E740481C1C}">
                <a14:useLocalDpi xmlns:a14="http://schemas.microsoft.com/office/drawing/2010/main" val="0"/>
              </a:ext>
            </a:extLst>
          </a:blip>
          <a:srcRect b="4541"/>
          <a:stretch/>
        </p:blipFill>
        <p:spPr>
          <a:xfrm>
            <a:off x="0" y="0"/>
            <a:ext cx="12192000" cy="6546574"/>
          </a:xfrm>
          <a:prstGeom prst="rect">
            <a:avLst/>
          </a:prstGeom>
        </p:spPr>
      </p:pic>
      <p:pic>
        <p:nvPicPr>
          <p:cNvPr id="1026" name="Picture 2">
            <a:extLst>
              <a:ext uri="{FF2B5EF4-FFF2-40B4-BE49-F238E27FC236}">
                <a16:creationId xmlns:a16="http://schemas.microsoft.com/office/drawing/2014/main" id="{2E220D1C-EE52-870D-AAF7-3FF4ED8F27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2208" y="309826"/>
            <a:ext cx="9647583" cy="189936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1ABE9F1-C619-EDDF-9640-60625A7D7AEB}"/>
              </a:ext>
            </a:extLst>
          </p:cNvPr>
          <p:cNvSpPr txBox="1"/>
          <p:nvPr/>
        </p:nvSpPr>
        <p:spPr>
          <a:xfrm>
            <a:off x="371061" y="3043646"/>
            <a:ext cx="11688417" cy="3416320"/>
          </a:xfrm>
          <a:prstGeom prst="rect">
            <a:avLst/>
          </a:prstGeom>
          <a:noFill/>
        </p:spPr>
        <p:txBody>
          <a:bodyPr wrap="square" rtlCol="0">
            <a:spAutoFit/>
          </a:bodyPr>
          <a:lstStyle/>
          <a:p>
            <a:pPr algn="ctr"/>
            <a:r>
              <a:rPr lang="en-US" sz="3600" dirty="0">
                <a:solidFill>
                  <a:srgbClr val="1E3A54"/>
                </a:solidFill>
              </a:rPr>
              <a:t>$42B run on the bank in a single day</a:t>
            </a:r>
          </a:p>
          <a:p>
            <a:pPr marL="742950" indent="-742950">
              <a:buFont typeface="+mj-lt"/>
              <a:buAutoNum type="arabicPeriod"/>
            </a:pPr>
            <a:r>
              <a:rPr lang="en-US" sz="3600" dirty="0">
                <a:solidFill>
                  <a:srgbClr val="1E3A54"/>
                </a:solidFill>
              </a:rPr>
              <a:t>97% of deposits were uninsured</a:t>
            </a:r>
          </a:p>
          <a:p>
            <a:pPr marL="742950" indent="-742950">
              <a:buFont typeface="+mj-lt"/>
              <a:buAutoNum type="arabicPeriod"/>
            </a:pPr>
            <a:r>
              <a:rPr lang="en-US" sz="3600" dirty="0">
                <a:solidFill>
                  <a:srgbClr val="1E3A54"/>
                </a:solidFill>
              </a:rPr>
              <a:t>Invested heavily in Treasury bonds. Then interest rates increased – 55% of deposits in bonds = $17B in loss</a:t>
            </a:r>
          </a:p>
          <a:p>
            <a:pPr marL="742950" indent="-742950">
              <a:buFont typeface="+mj-lt"/>
              <a:buAutoNum type="arabicPeriod"/>
            </a:pPr>
            <a:r>
              <a:rPr lang="en-US" sz="3600" dirty="0">
                <a:solidFill>
                  <a:srgbClr val="1E3A54"/>
                </a:solidFill>
              </a:rPr>
              <a:t>Ineffective risk management – no CRO &amp; zero hedging </a:t>
            </a:r>
          </a:p>
          <a:p>
            <a:pPr marL="742950" indent="-742950">
              <a:buFont typeface="+mj-lt"/>
              <a:buAutoNum type="arabicPeriod"/>
            </a:pPr>
            <a:r>
              <a:rPr lang="en-US" sz="3600" dirty="0">
                <a:solidFill>
                  <a:srgbClr val="1E3A54"/>
                </a:solidFill>
              </a:rPr>
              <a:t>Run on bank, social media &amp; concentrated customer base</a:t>
            </a:r>
          </a:p>
        </p:txBody>
      </p:sp>
    </p:spTree>
    <p:extLst>
      <p:ext uri="{BB962C8B-B14F-4D97-AF65-F5344CB8AC3E}">
        <p14:creationId xmlns:p14="http://schemas.microsoft.com/office/powerpoint/2010/main" val="4077513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ank building with columns and a door&#10;&#10;Description automatically generated">
            <a:extLst>
              <a:ext uri="{FF2B5EF4-FFF2-40B4-BE49-F238E27FC236}">
                <a16:creationId xmlns:a16="http://schemas.microsoft.com/office/drawing/2014/main" id="{4B7C7D95-1B2F-2697-A169-FDB64C4A1410}"/>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b="4541"/>
          <a:stretch/>
        </p:blipFill>
        <p:spPr>
          <a:xfrm>
            <a:off x="0" y="0"/>
            <a:ext cx="12192000" cy="6546574"/>
          </a:xfrm>
          <a:prstGeom prst="rect">
            <a:avLst/>
          </a:prstGeom>
        </p:spPr>
      </p:pic>
      <p:pic>
        <p:nvPicPr>
          <p:cNvPr id="2054" name="Picture 6" descr="Signature Bank – Logos Download">
            <a:extLst>
              <a:ext uri="{FF2B5EF4-FFF2-40B4-BE49-F238E27FC236}">
                <a16:creationId xmlns:a16="http://schemas.microsoft.com/office/drawing/2014/main" id="{044D8B78-08E0-EABC-DC85-8CCB06FB0F9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4348" b="16304"/>
          <a:stretch/>
        </p:blipFill>
        <p:spPr bwMode="auto">
          <a:xfrm>
            <a:off x="0" y="0"/>
            <a:ext cx="12192000" cy="2067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B29CE54-3EAB-207A-D534-E808D5C4BEE0}"/>
              </a:ext>
            </a:extLst>
          </p:cNvPr>
          <p:cNvSpPr txBox="1"/>
          <p:nvPr/>
        </p:nvSpPr>
        <p:spPr>
          <a:xfrm>
            <a:off x="510209" y="2526811"/>
            <a:ext cx="11171581" cy="3970318"/>
          </a:xfrm>
          <a:prstGeom prst="rect">
            <a:avLst/>
          </a:prstGeom>
          <a:noFill/>
        </p:spPr>
        <p:txBody>
          <a:bodyPr wrap="square" rtlCol="0">
            <a:spAutoFit/>
          </a:bodyPr>
          <a:lstStyle/>
          <a:p>
            <a:pPr algn="ctr"/>
            <a:r>
              <a:rPr lang="en-US" sz="3600" dirty="0">
                <a:solidFill>
                  <a:schemeClr val="bg1"/>
                </a:solidFill>
                <a:latin typeface="+mj-lt"/>
              </a:rPr>
              <a:t>$10B run on the bank &amp; </a:t>
            </a:r>
            <a:r>
              <a:rPr lang="en-US" sz="3600" dirty="0">
                <a:solidFill>
                  <a:schemeClr val="bg1"/>
                </a:solidFill>
                <a:latin typeface="+mj-lt"/>
                <a:ea typeface="Calibri Light" panose="020F0302020204030204" pitchFamily="34" charset="0"/>
                <a:cs typeface="Calibri Light" panose="020F0302020204030204" pitchFamily="34" charset="0"/>
              </a:rPr>
              <a:t>↓ </a:t>
            </a:r>
            <a:r>
              <a:rPr lang="en-US" sz="3600" dirty="0">
                <a:solidFill>
                  <a:schemeClr val="bg1"/>
                </a:solidFill>
                <a:latin typeface="+mj-lt"/>
              </a:rPr>
              <a:t>25% stock $ in a single day</a:t>
            </a:r>
          </a:p>
          <a:p>
            <a:pPr algn="ctr"/>
            <a:r>
              <a:rPr lang="en-US" sz="3600" dirty="0">
                <a:solidFill>
                  <a:schemeClr val="bg1"/>
                </a:solidFill>
                <a:latin typeface="+mj-lt"/>
              </a:rPr>
              <a:t>Barney Frank of the Dodd-Frank Act sat on the board</a:t>
            </a:r>
          </a:p>
          <a:p>
            <a:pPr marL="742950" indent="-742950">
              <a:buFont typeface="+mj-lt"/>
              <a:buAutoNum type="arabicPeriod"/>
            </a:pPr>
            <a:r>
              <a:rPr lang="en-US" sz="3600" dirty="0">
                <a:solidFill>
                  <a:schemeClr val="bg1"/>
                </a:solidFill>
                <a:latin typeface="+mj-lt"/>
              </a:rPr>
              <a:t>20% of deposits in cryptocurrency</a:t>
            </a:r>
          </a:p>
          <a:p>
            <a:pPr marL="742950" indent="-742950">
              <a:buFont typeface="+mj-lt"/>
              <a:buAutoNum type="arabicPeriod"/>
            </a:pPr>
            <a:r>
              <a:rPr lang="en-US" sz="3600" dirty="0">
                <a:solidFill>
                  <a:schemeClr val="bg1"/>
                </a:solidFill>
                <a:latin typeface="+mj-lt"/>
              </a:rPr>
              <a:t>Customer reaction to </a:t>
            </a:r>
            <a:r>
              <a:rPr lang="en-US" sz="3600" dirty="0" err="1">
                <a:solidFill>
                  <a:schemeClr val="bg1"/>
                </a:solidFill>
                <a:latin typeface="+mj-lt"/>
              </a:rPr>
              <a:t>Silvergate</a:t>
            </a:r>
            <a:r>
              <a:rPr lang="en-US" sz="3600" dirty="0">
                <a:solidFill>
                  <a:schemeClr val="bg1"/>
                </a:solidFill>
                <a:latin typeface="+mj-lt"/>
              </a:rPr>
              <a:t> and SVP</a:t>
            </a:r>
          </a:p>
          <a:p>
            <a:pPr marL="742950" indent="-742950">
              <a:buFont typeface="+mj-lt"/>
              <a:buAutoNum type="arabicPeriod"/>
            </a:pPr>
            <a:r>
              <a:rPr lang="en-US" sz="3600" dirty="0">
                <a:solidFill>
                  <a:schemeClr val="bg1"/>
                </a:solidFill>
                <a:latin typeface="+mj-lt"/>
              </a:rPr>
              <a:t>90% of deposits ($79B) were uninsured, and the bank had a heavily concentrated customer base</a:t>
            </a:r>
          </a:p>
          <a:p>
            <a:pPr marL="742950" indent="-742950">
              <a:buFont typeface="+mj-lt"/>
              <a:buAutoNum type="arabicPeriod"/>
            </a:pPr>
            <a:r>
              <a:rPr lang="en-US" sz="3600" dirty="0">
                <a:solidFill>
                  <a:schemeClr val="bg1"/>
                </a:solidFill>
                <a:latin typeface="+mj-lt"/>
              </a:rPr>
              <a:t>Zero risk management playbook for cryptocurrency</a:t>
            </a:r>
          </a:p>
        </p:txBody>
      </p:sp>
    </p:spTree>
    <p:extLst>
      <p:ext uri="{BB962C8B-B14F-4D97-AF65-F5344CB8AC3E}">
        <p14:creationId xmlns:p14="http://schemas.microsoft.com/office/powerpoint/2010/main" val="22927660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ank building with columns and a door&#10;&#10;Description automatically generated">
            <a:extLst>
              <a:ext uri="{FF2B5EF4-FFF2-40B4-BE49-F238E27FC236}">
                <a16:creationId xmlns:a16="http://schemas.microsoft.com/office/drawing/2014/main" id="{4B7C7D95-1B2F-2697-A169-FDB64C4A1410}"/>
              </a:ext>
            </a:extLst>
          </p:cNvPr>
          <p:cNvPicPr>
            <a:picLocks noChangeAspect="1"/>
          </p:cNvPicPr>
          <p:nvPr/>
        </p:nvPicPr>
        <p:blipFill rotWithShape="1">
          <a:blip r:embed="rId3">
            <a:alphaModFix amt="15000"/>
            <a:extLst>
              <a:ext uri="{28A0092B-C50C-407E-A947-70E740481C1C}">
                <a14:useLocalDpi xmlns:a14="http://schemas.microsoft.com/office/drawing/2010/main" val="0"/>
              </a:ext>
            </a:extLst>
          </a:blip>
          <a:srcRect b="4541"/>
          <a:stretch/>
        </p:blipFill>
        <p:spPr>
          <a:xfrm>
            <a:off x="0" y="0"/>
            <a:ext cx="12192000" cy="6546574"/>
          </a:xfrm>
          <a:prstGeom prst="rect">
            <a:avLst/>
          </a:prstGeom>
        </p:spPr>
      </p:pic>
      <p:sp>
        <p:nvSpPr>
          <p:cNvPr id="2" name="TextBox 1">
            <a:extLst>
              <a:ext uri="{FF2B5EF4-FFF2-40B4-BE49-F238E27FC236}">
                <a16:creationId xmlns:a16="http://schemas.microsoft.com/office/drawing/2014/main" id="{2B29CE54-3EAB-207A-D534-E808D5C4BEE0}"/>
              </a:ext>
            </a:extLst>
          </p:cNvPr>
          <p:cNvSpPr txBox="1"/>
          <p:nvPr/>
        </p:nvSpPr>
        <p:spPr>
          <a:xfrm>
            <a:off x="510209" y="2069178"/>
            <a:ext cx="11171581" cy="5078313"/>
          </a:xfrm>
          <a:prstGeom prst="rect">
            <a:avLst/>
          </a:prstGeom>
          <a:noFill/>
        </p:spPr>
        <p:txBody>
          <a:bodyPr wrap="square" rtlCol="0">
            <a:spAutoFit/>
          </a:bodyPr>
          <a:lstStyle/>
          <a:p>
            <a:pPr algn="ctr"/>
            <a:r>
              <a:rPr lang="en-US" sz="3600" dirty="0">
                <a:solidFill>
                  <a:srgbClr val="1E3A54"/>
                </a:solidFill>
              </a:rPr>
              <a:t>Saudi National Bank refused to keep funding</a:t>
            </a:r>
          </a:p>
          <a:p>
            <a:pPr algn="ctr"/>
            <a:r>
              <a:rPr lang="en-US" sz="3600" dirty="0">
                <a:solidFill>
                  <a:srgbClr val="1E3A54"/>
                </a:solidFill>
              </a:rPr>
              <a:t>Borrowed $54B from Swiss National Bank - Sold to UBS</a:t>
            </a:r>
          </a:p>
          <a:p>
            <a:pPr marL="742950" indent="-742950">
              <a:buFont typeface="+mj-lt"/>
              <a:buAutoNum type="arabicPeriod"/>
            </a:pPr>
            <a:r>
              <a:rPr lang="en-US" sz="3600" dirty="0">
                <a:solidFill>
                  <a:srgbClr val="1E3A54"/>
                </a:solidFill>
              </a:rPr>
              <a:t>Long history of scandals – money laundering, tax evasion, bribery, defrauding investors, corporate espionage, so on…</a:t>
            </a:r>
          </a:p>
          <a:p>
            <a:pPr marL="742950" indent="-742950">
              <a:buFont typeface="+mj-lt"/>
              <a:buAutoNum type="arabicPeriod"/>
            </a:pPr>
            <a:r>
              <a:rPr lang="en-US" sz="3600" dirty="0">
                <a:solidFill>
                  <a:srgbClr val="1E3A54"/>
                </a:solidFill>
              </a:rPr>
              <a:t>Poor risk management </a:t>
            </a:r>
          </a:p>
          <a:p>
            <a:pPr marL="742950" indent="-742950">
              <a:buFont typeface="+mj-lt"/>
              <a:buAutoNum type="arabicPeriod"/>
            </a:pPr>
            <a:r>
              <a:rPr lang="en-US" sz="3600" dirty="0">
                <a:solidFill>
                  <a:srgbClr val="1E3A54"/>
                </a:solidFill>
              </a:rPr>
              <a:t>Material weaknesses in the control environment – PWC adverse opinion</a:t>
            </a:r>
          </a:p>
          <a:p>
            <a:pPr marL="742950" indent="-742950">
              <a:buFont typeface="+mj-lt"/>
              <a:buAutoNum type="arabicPeriod"/>
            </a:pPr>
            <a:endParaRPr lang="en-US" sz="3600" dirty="0">
              <a:solidFill>
                <a:srgbClr val="1E3A54"/>
              </a:solidFill>
            </a:endParaRPr>
          </a:p>
        </p:txBody>
      </p:sp>
      <p:pic>
        <p:nvPicPr>
          <p:cNvPr id="2056" name="Picture 8">
            <a:extLst>
              <a:ext uri="{FF2B5EF4-FFF2-40B4-BE49-F238E27FC236}">
                <a16:creationId xmlns:a16="http://schemas.microsoft.com/office/drawing/2014/main" id="{14E47240-8D95-AD3D-268A-B9B8CE72F1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1562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958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ank building with columns and a door&#10;&#10;Description automatically generated">
            <a:extLst>
              <a:ext uri="{FF2B5EF4-FFF2-40B4-BE49-F238E27FC236}">
                <a16:creationId xmlns:a16="http://schemas.microsoft.com/office/drawing/2014/main" id="{CC9DF0F0-9130-F028-D98A-6C482DC0D39A}"/>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b="4541"/>
          <a:stretch/>
        </p:blipFill>
        <p:spPr>
          <a:xfrm>
            <a:off x="0" y="0"/>
            <a:ext cx="12192000" cy="6546574"/>
          </a:xfrm>
          <a:prstGeom prst="rect">
            <a:avLst/>
          </a:prstGeom>
        </p:spPr>
      </p:pic>
      <p:sp>
        <p:nvSpPr>
          <p:cNvPr id="4" name="TextBox 3">
            <a:extLst>
              <a:ext uri="{FF2B5EF4-FFF2-40B4-BE49-F238E27FC236}">
                <a16:creationId xmlns:a16="http://schemas.microsoft.com/office/drawing/2014/main" id="{EAAA4EC5-7FB9-72E9-FAA4-D68E70402669}"/>
              </a:ext>
            </a:extLst>
          </p:cNvPr>
          <p:cNvSpPr txBox="1"/>
          <p:nvPr/>
        </p:nvSpPr>
        <p:spPr>
          <a:xfrm>
            <a:off x="437322" y="1683578"/>
            <a:ext cx="11608903" cy="3847207"/>
          </a:xfrm>
          <a:prstGeom prst="rect">
            <a:avLst/>
          </a:prstGeom>
          <a:noFill/>
        </p:spPr>
        <p:txBody>
          <a:bodyPr wrap="square" rtlCol="0">
            <a:spAutoFit/>
          </a:bodyPr>
          <a:lstStyle/>
          <a:p>
            <a:pPr algn="ctr"/>
            <a:r>
              <a:rPr lang="en-US" sz="4400" dirty="0">
                <a:solidFill>
                  <a:srgbClr val="FFC000"/>
                </a:solidFill>
                <a:latin typeface="+mj-lt"/>
              </a:rPr>
              <a:t>Root Cause</a:t>
            </a:r>
          </a:p>
          <a:p>
            <a:pPr marL="742950" indent="-742950">
              <a:buFont typeface="+mj-lt"/>
              <a:buAutoNum type="arabicPeriod"/>
            </a:pPr>
            <a:r>
              <a:rPr lang="en-US" sz="4000" dirty="0">
                <a:solidFill>
                  <a:schemeClr val="bg1"/>
                </a:solidFill>
                <a:latin typeface="+mj-lt"/>
              </a:rPr>
              <a:t>Not prioritizing risk management</a:t>
            </a:r>
          </a:p>
          <a:p>
            <a:pPr marL="742950" indent="-742950">
              <a:buFont typeface="+mj-lt"/>
              <a:buAutoNum type="arabicPeriod"/>
            </a:pPr>
            <a:r>
              <a:rPr lang="en-US" sz="4000" dirty="0">
                <a:solidFill>
                  <a:schemeClr val="bg1"/>
                </a:solidFill>
                <a:latin typeface="+mj-lt"/>
              </a:rPr>
              <a:t>Not implementing proper control environments</a:t>
            </a:r>
          </a:p>
          <a:p>
            <a:pPr marL="742950" indent="-742950">
              <a:buFont typeface="+mj-lt"/>
              <a:buAutoNum type="arabicPeriod"/>
            </a:pPr>
            <a:r>
              <a:rPr lang="en-US" sz="4000" dirty="0">
                <a:solidFill>
                  <a:schemeClr val="bg1"/>
                </a:solidFill>
                <a:latin typeface="+mj-lt"/>
              </a:rPr>
              <a:t>Technology – old, antiquated technology that cannot support today’s needs and requirements</a:t>
            </a:r>
          </a:p>
          <a:p>
            <a:pPr marL="742950" indent="-742950">
              <a:buFont typeface="+mj-lt"/>
              <a:buAutoNum type="arabicPeriod"/>
            </a:pPr>
            <a:r>
              <a:rPr lang="en-US" sz="4000" dirty="0">
                <a:solidFill>
                  <a:schemeClr val="bg1"/>
                </a:solidFill>
                <a:latin typeface="+mj-lt"/>
              </a:rPr>
              <a:t>Cost – bottom line over risk management</a:t>
            </a:r>
          </a:p>
        </p:txBody>
      </p:sp>
    </p:spTree>
    <p:extLst>
      <p:ext uri="{BB962C8B-B14F-4D97-AF65-F5344CB8AC3E}">
        <p14:creationId xmlns:p14="http://schemas.microsoft.com/office/powerpoint/2010/main" val="1891401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ank building with columns and a door&#10;&#10;Description automatically generated">
            <a:extLst>
              <a:ext uri="{FF2B5EF4-FFF2-40B4-BE49-F238E27FC236}">
                <a16:creationId xmlns:a16="http://schemas.microsoft.com/office/drawing/2014/main" id="{CC9DF0F0-9130-F028-D98A-6C482DC0D39A}"/>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b="4541"/>
          <a:stretch/>
        </p:blipFill>
        <p:spPr>
          <a:xfrm>
            <a:off x="0" y="0"/>
            <a:ext cx="12192000" cy="6546574"/>
          </a:xfrm>
          <a:prstGeom prst="rect">
            <a:avLst/>
          </a:prstGeom>
        </p:spPr>
      </p:pic>
      <p:sp>
        <p:nvSpPr>
          <p:cNvPr id="4" name="TextBox 3">
            <a:extLst>
              <a:ext uri="{FF2B5EF4-FFF2-40B4-BE49-F238E27FC236}">
                <a16:creationId xmlns:a16="http://schemas.microsoft.com/office/drawing/2014/main" id="{EAAA4EC5-7FB9-72E9-FAA4-D68E70402669}"/>
              </a:ext>
            </a:extLst>
          </p:cNvPr>
          <p:cNvSpPr txBox="1"/>
          <p:nvPr/>
        </p:nvSpPr>
        <p:spPr>
          <a:xfrm>
            <a:off x="278296" y="1843951"/>
            <a:ext cx="11608903" cy="3170099"/>
          </a:xfrm>
          <a:prstGeom prst="rect">
            <a:avLst/>
          </a:prstGeom>
          <a:noFill/>
        </p:spPr>
        <p:txBody>
          <a:bodyPr wrap="square" rtlCol="0">
            <a:spAutoFit/>
          </a:bodyPr>
          <a:lstStyle/>
          <a:p>
            <a:pPr algn="ctr"/>
            <a:r>
              <a:rPr lang="en-US" sz="4000" dirty="0">
                <a:solidFill>
                  <a:schemeClr val="bg1"/>
                </a:solidFill>
                <a:latin typeface="+mj-lt"/>
              </a:rPr>
              <a:t>Accountants test controls and assess the effectiveness of the control environment, but are they effectively assessing </a:t>
            </a:r>
            <a:r>
              <a:rPr lang="en-US" sz="4000" dirty="0">
                <a:solidFill>
                  <a:srgbClr val="FFC000"/>
                </a:solidFill>
                <a:latin typeface="+mj-lt"/>
              </a:rPr>
              <a:t>strategic risk</a:t>
            </a:r>
            <a:r>
              <a:rPr lang="en-US" sz="4000" dirty="0">
                <a:solidFill>
                  <a:schemeClr val="bg1"/>
                </a:solidFill>
                <a:latin typeface="+mj-lt"/>
              </a:rPr>
              <a:t>, risk appetite, and </a:t>
            </a:r>
            <a:r>
              <a:rPr lang="en-US" sz="4000" dirty="0">
                <a:solidFill>
                  <a:srgbClr val="FFC000"/>
                </a:solidFill>
                <a:latin typeface="+mj-lt"/>
              </a:rPr>
              <a:t>risk capacity</a:t>
            </a:r>
            <a:r>
              <a:rPr lang="en-US" sz="4000" dirty="0">
                <a:solidFill>
                  <a:schemeClr val="bg1"/>
                </a:solidFill>
                <a:latin typeface="+mj-lt"/>
              </a:rPr>
              <a:t>?</a:t>
            </a:r>
          </a:p>
          <a:p>
            <a:pPr algn="ctr"/>
            <a:endParaRPr lang="en-US" sz="4000" dirty="0">
              <a:solidFill>
                <a:schemeClr val="bg1"/>
              </a:solidFill>
              <a:latin typeface="+mj-lt"/>
            </a:endParaRPr>
          </a:p>
          <a:p>
            <a:pPr algn="ctr"/>
            <a:r>
              <a:rPr lang="en-US" sz="4000" dirty="0">
                <a:solidFill>
                  <a:schemeClr val="bg1"/>
                </a:solidFill>
                <a:latin typeface="+mj-lt"/>
              </a:rPr>
              <a:t>Is there an ethical </a:t>
            </a:r>
            <a:r>
              <a:rPr lang="en-US" sz="4000" dirty="0">
                <a:solidFill>
                  <a:srgbClr val="FFC000"/>
                </a:solidFill>
                <a:latin typeface="+mj-lt"/>
              </a:rPr>
              <a:t>responsibility</a:t>
            </a:r>
            <a:r>
              <a:rPr lang="en-US" sz="4000" dirty="0">
                <a:solidFill>
                  <a:schemeClr val="bg1"/>
                </a:solidFill>
                <a:latin typeface="+mj-lt"/>
              </a:rPr>
              <a:t>?</a:t>
            </a:r>
          </a:p>
        </p:txBody>
      </p:sp>
    </p:spTree>
    <p:extLst>
      <p:ext uri="{BB962C8B-B14F-4D97-AF65-F5344CB8AC3E}">
        <p14:creationId xmlns:p14="http://schemas.microsoft.com/office/powerpoint/2010/main" val="1556619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42D8D-D1E0-4AB5-8A5D-958797A46CD3}"/>
              </a:ext>
            </a:extLst>
          </p:cNvPr>
          <p:cNvSpPr>
            <a:spLocks noGrp="1"/>
          </p:cNvSpPr>
          <p:nvPr>
            <p:ph type="ctrTitle"/>
          </p:nvPr>
        </p:nvSpPr>
        <p:spPr/>
        <p:txBody>
          <a:bodyPr/>
          <a:lstStyle/>
          <a:p>
            <a:r>
              <a:rPr lang="en-US" dirty="0"/>
              <a:t>Emerging Tech and the Rise of Artificial Intelligence</a:t>
            </a:r>
          </a:p>
        </p:txBody>
      </p:sp>
    </p:spTree>
    <p:extLst>
      <p:ext uri="{BB962C8B-B14F-4D97-AF65-F5344CB8AC3E}">
        <p14:creationId xmlns:p14="http://schemas.microsoft.com/office/powerpoint/2010/main" val="2474512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video game&#10;&#10;Description automatically generated">
            <a:extLst>
              <a:ext uri="{FF2B5EF4-FFF2-40B4-BE49-F238E27FC236}">
                <a16:creationId xmlns:a16="http://schemas.microsoft.com/office/drawing/2014/main" id="{7A807F7F-9CF6-9E40-72F8-2D6FC5B30E90}"/>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3" name="Content Placeholder 2">
            <a:extLst>
              <a:ext uri="{FF2B5EF4-FFF2-40B4-BE49-F238E27FC236}">
                <a16:creationId xmlns:a16="http://schemas.microsoft.com/office/drawing/2014/main" id="{3A8C8967-E9EB-A687-9030-647815DDBDB8}"/>
              </a:ext>
            </a:extLst>
          </p:cNvPr>
          <p:cNvSpPr>
            <a:spLocks noGrp="1"/>
          </p:cNvSpPr>
          <p:nvPr>
            <p:ph idx="1"/>
          </p:nvPr>
        </p:nvSpPr>
        <p:spPr>
          <a:xfrm>
            <a:off x="596348" y="2126974"/>
            <a:ext cx="10986052" cy="2604052"/>
          </a:xfrm>
        </p:spPr>
        <p:txBody>
          <a:bodyPr>
            <a:normAutofit/>
          </a:bodyPr>
          <a:lstStyle/>
          <a:p>
            <a:pPr marL="0" indent="0" algn="ctr">
              <a:buNone/>
            </a:pPr>
            <a:r>
              <a:rPr lang="en-US" sz="3200" dirty="0">
                <a:latin typeface="+mj-lt"/>
              </a:rPr>
              <a:t>Accountants </a:t>
            </a:r>
            <a:r>
              <a:rPr lang="en-US" sz="3200" dirty="0">
                <a:solidFill>
                  <a:srgbClr val="FFC000"/>
                </a:solidFill>
                <a:latin typeface="+mj-lt"/>
              </a:rPr>
              <a:t>rely on technology </a:t>
            </a:r>
            <a:r>
              <a:rPr lang="en-US" sz="3200" dirty="0">
                <a:latin typeface="+mj-lt"/>
              </a:rPr>
              <a:t>to do their work but do not always fully understand the technology they are relying on.</a:t>
            </a:r>
          </a:p>
          <a:p>
            <a:pPr marL="0" indent="0" algn="ctr">
              <a:buNone/>
            </a:pPr>
            <a:endParaRPr lang="en-US" sz="3200" dirty="0">
              <a:latin typeface="+mj-lt"/>
            </a:endParaRPr>
          </a:p>
          <a:p>
            <a:pPr marL="0" indent="0" algn="ctr">
              <a:buNone/>
            </a:pPr>
            <a:r>
              <a:rPr lang="en-US" sz="3200" dirty="0">
                <a:latin typeface="+mj-lt"/>
              </a:rPr>
              <a:t>Are you acting ethically or with integrity if you do not </a:t>
            </a:r>
            <a:br>
              <a:rPr lang="en-US" sz="3200" dirty="0">
                <a:latin typeface="+mj-lt"/>
              </a:rPr>
            </a:br>
            <a:r>
              <a:rPr lang="en-US" sz="3200" dirty="0">
                <a:latin typeface="+mj-lt"/>
              </a:rPr>
              <a:t>have the competency to do the work?</a:t>
            </a:r>
          </a:p>
          <a:p>
            <a:pPr marL="0" indent="0" algn="ctr">
              <a:buNone/>
            </a:pPr>
            <a:endParaRPr lang="en-US" sz="3200" dirty="0">
              <a:latin typeface="+mj-lt"/>
            </a:endParaRPr>
          </a:p>
        </p:txBody>
      </p:sp>
    </p:spTree>
    <p:extLst>
      <p:ext uri="{BB962C8B-B14F-4D97-AF65-F5344CB8AC3E}">
        <p14:creationId xmlns:p14="http://schemas.microsoft.com/office/powerpoint/2010/main" val="2999399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n on a piece of paper&#10;&#10;Description automatically generated with medium confidence">
            <a:extLst>
              <a:ext uri="{FF2B5EF4-FFF2-40B4-BE49-F238E27FC236}">
                <a16:creationId xmlns:a16="http://schemas.microsoft.com/office/drawing/2014/main" id="{5CA546FC-5C13-48AA-89FB-60558F011A22}"/>
              </a:ext>
            </a:extLst>
          </p:cNvPr>
          <p:cNvPicPr>
            <a:picLocks noChangeAspect="1"/>
          </p:cNvPicPr>
          <p:nvPr/>
        </p:nvPicPr>
        <p:blipFill rotWithShape="1">
          <a:blip r:embed="rId3">
            <a:alphaModFix amt="35000"/>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4000"/>
          <a:stretch/>
        </p:blipFill>
        <p:spPr>
          <a:xfrm>
            <a:off x="0" y="-90805"/>
            <a:ext cx="12192000" cy="6583680"/>
          </a:xfrm>
          <a:prstGeom prst="rect">
            <a:avLst/>
          </a:prstGeom>
        </p:spPr>
      </p:pic>
      <p:sp>
        <p:nvSpPr>
          <p:cNvPr id="4" name="Content Placeholder 1">
            <a:extLst>
              <a:ext uri="{FF2B5EF4-FFF2-40B4-BE49-F238E27FC236}">
                <a16:creationId xmlns:a16="http://schemas.microsoft.com/office/drawing/2014/main" id="{4B95CE43-6C16-4417-9FE4-88834E16F92D}"/>
              </a:ext>
            </a:extLst>
          </p:cNvPr>
          <p:cNvSpPr txBox="1">
            <a:spLocks/>
          </p:cNvSpPr>
          <p:nvPr/>
        </p:nvSpPr>
        <p:spPr>
          <a:xfrm>
            <a:off x="838200" y="552091"/>
            <a:ext cx="10515600" cy="562487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485BD7F4-2EC2-4C01-AA01-365CAAB29F13}"/>
              </a:ext>
            </a:extLst>
          </p:cNvPr>
          <p:cNvSpPr>
            <a:spLocks noGrp="1"/>
          </p:cNvSpPr>
          <p:nvPr>
            <p:ph type="title"/>
          </p:nvPr>
        </p:nvSpPr>
        <p:spPr>
          <a:xfrm>
            <a:off x="543464" y="365125"/>
            <a:ext cx="11025684" cy="5811838"/>
          </a:xfrm>
        </p:spPr>
        <p:txBody>
          <a:bodyPr/>
          <a:lstStyle/>
          <a:p>
            <a:pPr algn="ctr"/>
            <a:r>
              <a:rPr lang="en-US" dirty="0"/>
              <a:t>Technology &amp; Fraud Risk </a:t>
            </a:r>
            <a:br>
              <a:rPr lang="en-US" dirty="0"/>
            </a:br>
            <a:br>
              <a:rPr lang="en-US" dirty="0"/>
            </a:br>
            <a:r>
              <a:rPr lang="en-US" dirty="0">
                <a:solidFill>
                  <a:srgbClr val="FFC000"/>
                </a:solidFill>
              </a:rPr>
              <a:t>Automation Bias </a:t>
            </a:r>
            <a:r>
              <a:rPr lang="en-US" dirty="0"/>
              <a:t>&amp; My Fraud Case</a:t>
            </a:r>
          </a:p>
        </p:txBody>
      </p:sp>
    </p:spTree>
    <p:extLst>
      <p:ext uri="{BB962C8B-B14F-4D97-AF65-F5344CB8AC3E}">
        <p14:creationId xmlns:p14="http://schemas.microsoft.com/office/powerpoint/2010/main" val="35191797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video game&#10;&#10;Description automatically generated">
            <a:extLst>
              <a:ext uri="{FF2B5EF4-FFF2-40B4-BE49-F238E27FC236}">
                <a16:creationId xmlns:a16="http://schemas.microsoft.com/office/drawing/2014/main" id="{90A2C61F-DBAA-BDE5-0891-2014FC188564}"/>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3" name="Content Placeholder 2">
            <a:extLst>
              <a:ext uri="{FF2B5EF4-FFF2-40B4-BE49-F238E27FC236}">
                <a16:creationId xmlns:a16="http://schemas.microsoft.com/office/drawing/2014/main" id="{3A8C8967-E9EB-A687-9030-647815DDBDB8}"/>
              </a:ext>
            </a:extLst>
          </p:cNvPr>
          <p:cNvSpPr>
            <a:spLocks noGrp="1"/>
          </p:cNvSpPr>
          <p:nvPr>
            <p:ph idx="1"/>
          </p:nvPr>
        </p:nvSpPr>
        <p:spPr>
          <a:xfrm>
            <a:off x="838200" y="2187019"/>
            <a:ext cx="10515600" cy="3989944"/>
          </a:xfrm>
        </p:spPr>
        <p:txBody>
          <a:bodyPr>
            <a:normAutofit/>
          </a:bodyPr>
          <a:lstStyle/>
          <a:p>
            <a:pPr marL="0" indent="0" algn="ctr">
              <a:buNone/>
            </a:pPr>
            <a:r>
              <a:rPr lang="en-US" sz="3600" dirty="0">
                <a:solidFill>
                  <a:srgbClr val="FFC000"/>
                </a:solidFill>
                <a:latin typeface="+mj-lt"/>
              </a:rPr>
              <a:t>Example</a:t>
            </a:r>
            <a:r>
              <a:rPr lang="en-US" sz="3600" dirty="0">
                <a:latin typeface="+mj-lt"/>
              </a:rPr>
              <a:t> - Duplicates</a:t>
            </a:r>
          </a:p>
          <a:p>
            <a:pPr marL="0" indent="0" algn="ctr">
              <a:buNone/>
            </a:pPr>
            <a:endParaRPr lang="en-US" sz="3600" dirty="0">
              <a:latin typeface="+mj-lt"/>
            </a:endParaRPr>
          </a:p>
          <a:p>
            <a:pPr marL="0" indent="0" algn="ctr">
              <a:buNone/>
            </a:pPr>
            <a:r>
              <a:rPr lang="en-US" sz="3600" dirty="0">
                <a:latin typeface="+mj-lt"/>
              </a:rPr>
              <a:t>Passed internal &amp; external audit for 8 years.</a:t>
            </a:r>
          </a:p>
        </p:txBody>
      </p:sp>
    </p:spTree>
    <p:extLst>
      <p:ext uri="{BB962C8B-B14F-4D97-AF65-F5344CB8AC3E}">
        <p14:creationId xmlns:p14="http://schemas.microsoft.com/office/powerpoint/2010/main" val="13180255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video game&#10;&#10;Description automatically generated">
            <a:extLst>
              <a:ext uri="{FF2B5EF4-FFF2-40B4-BE49-F238E27FC236}">
                <a16:creationId xmlns:a16="http://schemas.microsoft.com/office/drawing/2014/main" id="{8DB436A0-3E34-3B63-15F9-D95A6DFC470A}"/>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3" name="Content Placeholder 2">
            <a:extLst>
              <a:ext uri="{FF2B5EF4-FFF2-40B4-BE49-F238E27FC236}">
                <a16:creationId xmlns:a16="http://schemas.microsoft.com/office/drawing/2014/main" id="{3A8C8967-E9EB-A687-9030-647815DDBDB8}"/>
              </a:ext>
            </a:extLst>
          </p:cNvPr>
          <p:cNvSpPr>
            <a:spLocks noGrp="1"/>
          </p:cNvSpPr>
          <p:nvPr>
            <p:ph idx="1"/>
          </p:nvPr>
        </p:nvSpPr>
        <p:spPr>
          <a:xfrm>
            <a:off x="489857" y="508000"/>
            <a:ext cx="11277600" cy="5668963"/>
          </a:xfrm>
        </p:spPr>
        <p:txBody>
          <a:bodyPr>
            <a:normAutofit/>
          </a:bodyPr>
          <a:lstStyle/>
          <a:p>
            <a:pPr marL="0" indent="0" algn="ctr">
              <a:buNone/>
            </a:pPr>
            <a:r>
              <a:rPr lang="en-US" sz="3600" dirty="0">
                <a:latin typeface="+mj-lt"/>
              </a:rPr>
              <a:t>Potential Challenges for Accountants</a:t>
            </a:r>
          </a:p>
          <a:p>
            <a:pPr marL="0" indent="0" algn="ctr">
              <a:buNone/>
            </a:pPr>
            <a:endParaRPr lang="en-US" sz="3600" dirty="0">
              <a:latin typeface="+mj-lt"/>
            </a:endParaRPr>
          </a:p>
          <a:p>
            <a:pPr marL="0" indent="0" algn="ctr">
              <a:buNone/>
            </a:pPr>
            <a:r>
              <a:rPr lang="en-US" sz="3600" dirty="0">
                <a:latin typeface="+mj-lt"/>
              </a:rPr>
              <a:t>Metadata</a:t>
            </a:r>
          </a:p>
          <a:p>
            <a:pPr marL="0" indent="0" algn="ctr">
              <a:buNone/>
            </a:pPr>
            <a:r>
              <a:rPr lang="en-US" sz="3600" dirty="0">
                <a:latin typeface="+mj-lt"/>
              </a:rPr>
              <a:t>Databases</a:t>
            </a:r>
          </a:p>
          <a:p>
            <a:pPr marL="0" indent="0" algn="ctr">
              <a:buNone/>
            </a:pPr>
            <a:r>
              <a:rPr lang="en-US" sz="3600" dirty="0">
                <a:latin typeface="+mj-lt"/>
              </a:rPr>
              <a:t>Data Analytics</a:t>
            </a:r>
          </a:p>
          <a:p>
            <a:pPr marL="0" indent="0" algn="ctr">
              <a:buNone/>
            </a:pPr>
            <a:r>
              <a:rPr lang="en-US" sz="3600" dirty="0">
                <a:latin typeface="+mj-lt"/>
              </a:rPr>
              <a:t>Schemas – ERDs</a:t>
            </a:r>
          </a:p>
          <a:p>
            <a:pPr marL="0" indent="0" algn="ctr">
              <a:buNone/>
            </a:pPr>
            <a:r>
              <a:rPr lang="en-US" sz="3600" dirty="0">
                <a:latin typeface="+mj-lt"/>
              </a:rPr>
              <a:t>According to Gartner – 40% of enterprise data is inaccurate.</a:t>
            </a:r>
          </a:p>
          <a:p>
            <a:pPr marL="0" indent="0" algn="ctr">
              <a:buNone/>
            </a:pPr>
            <a:r>
              <a:rPr lang="en-US" sz="3600" dirty="0">
                <a:latin typeface="+mj-lt"/>
              </a:rPr>
              <a:t>According to Experian – 32% is inaccurate</a:t>
            </a:r>
          </a:p>
        </p:txBody>
      </p:sp>
      <p:sp>
        <p:nvSpPr>
          <p:cNvPr id="5" name="TextBox 4">
            <a:extLst>
              <a:ext uri="{FF2B5EF4-FFF2-40B4-BE49-F238E27FC236}">
                <a16:creationId xmlns:a16="http://schemas.microsoft.com/office/drawing/2014/main" id="{CD53DB49-C1BC-0934-6478-EAAD18FE00DE}"/>
              </a:ext>
            </a:extLst>
          </p:cNvPr>
          <p:cNvSpPr txBox="1"/>
          <p:nvPr/>
        </p:nvSpPr>
        <p:spPr>
          <a:xfrm>
            <a:off x="5513614" y="6240508"/>
            <a:ext cx="6406243" cy="276999"/>
          </a:xfrm>
          <a:prstGeom prst="rect">
            <a:avLst/>
          </a:prstGeom>
          <a:noFill/>
        </p:spPr>
        <p:txBody>
          <a:bodyPr wrap="square" rtlCol="0">
            <a:spAutoFit/>
          </a:bodyPr>
          <a:lstStyle/>
          <a:p>
            <a:pPr algn="l"/>
            <a:r>
              <a:rPr lang="en-US" sz="1200" dirty="0">
                <a:solidFill>
                  <a:schemeClr val="bg1"/>
                </a:solidFill>
              </a:rPr>
              <a:t>https://www.gartner.com/smarterwithgartner/how-to-stop-data-quality-undermining-your-business</a:t>
            </a:r>
          </a:p>
        </p:txBody>
      </p:sp>
      <p:sp>
        <p:nvSpPr>
          <p:cNvPr id="6" name="TextBox 5">
            <a:extLst>
              <a:ext uri="{FF2B5EF4-FFF2-40B4-BE49-F238E27FC236}">
                <a16:creationId xmlns:a16="http://schemas.microsoft.com/office/drawing/2014/main" id="{B183280C-BC3B-0A27-65D2-BE0BAF812C15}"/>
              </a:ext>
            </a:extLst>
          </p:cNvPr>
          <p:cNvSpPr txBox="1"/>
          <p:nvPr/>
        </p:nvSpPr>
        <p:spPr>
          <a:xfrm>
            <a:off x="5513614" y="5737144"/>
            <a:ext cx="7244442" cy="430887"/>
          </a:xfrm>
          <a:prstGeom prst="rect">
            <a:avLst/>
          </a:prstGeom>
          <a:noFill/>
        </p:spPr>
        <p:txBody>
          <a:bodyPr wrap="square" rtlCol="0">
            <a:spAutoFit/>
          </a:bodyPr>
          <a:lstStyle/>
          <a:p>
            <a:pPr algn="l"/>
            <a:r>
              <a:rPr lang="en-US" sz="1100" dirty="0">
                <a:solidFill>
                  <a:schemeClr val="bg1"/>
                </a:solidFill>
              </a:rPr>
              <a:t>https://www.experian.com/blogs/news/2015/01/29/data-quality-research-study/#:~:text=On%20average%2C%20U.S.%20organizations%20believe,year's%20figure%20of%2025%20percent.</a:t>
            </a:r>
          </a:p>
        </p:txBody>
      </p:sp>
    </p:spTree>
    <p:extLst>
      <p:ext uri="{BB962C8B-B14F-4D97-AF65-F5344CB8AC3E}">
        <p14:creationId xmlns:p14="http://schemas.microsoft.com/office/powerpoint/2010/main" val="3937272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video game&#10;&#10;Description automatically generated">
            <a:extLst>
              <a:ext uri="{FF2B5EF4-FFF2-40B4-BE49-F238E27FC236}">
                <a16:creationId xmlns:a16="http://schemas.microsoft.com/office/drawing/2014/main" id="{919E172F-58A8-184A-C40A-CBE6D503A04C}"/>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2" name="Content Placeholder 1">
            <a:extLst>
              <a:ext uri="{FF2B5EF4-FFF2-40B4-BE49-F238E27FC236}">
                <a16:creationId xmlns:a16="http://schemas.microsoft.com/office/drawing/2014/main" id="{F37BE895-E769-CABA-8297-7952446F6CAB}"/>
              </a:ext>
            </a:extLst>
          </p:cNvPr>
          <p:cNvSpPr>
            <a:spLocks noGrp="1"/>
          </p:cNvSpPr>
          <p:nvPr>
            <p:ph idx="1"/>
          </p:nvPr>
        </p:nvSpPr>
        <p:spPr>
          <a:xfrm>
            <a:off x="838200" y="2579913"/>
            <a:ext cx="10515600" cy="3597049"/>
          </a:xfrm>
        </p:spPr>
        <p:txBody>
          <a:bodyPr>
            <a:normAutofit/>
          </a:bodyPr>
          <a:lstStyle/>
          <a:p>
            <a:pPr marL="0" indent="0" algn="ctr">
              <a:buNone/>
            </a:pPr>
            <a:r>
              <a:rPr lang="en-US" sz="4400">
                <a:solidFill>
                  <a:srgbClr val="FFC000"/>
                </a:solidFill>
                <a:latin typeface="+mj-lt"/>
              </a:rPr>
              <a:t>Automation bias </a:t>
            </a:r>
            <a:r>
              <a:rPr lang="en-US" sz="4400">
                <a:latin typeface="+mj-lt"/>
              </a:rPr>
              <a:t>is a problem.</a:t>
            </a:r>
          </a:p>
        </p:txBody>
      </p:sp>
    </p:spTree>
    <p:extLst>
      <p:ext uri="{BB962C8B-B14F-4D97-AF65-F5344CB8AC3E}">
        <p14:creationId xmlns:p14="http://schemas.microsoft.com/office/powerpoint/2010/main" val="3499513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le of coins&#10;&#10;Description automatically generated with medium confidence">
            <a:extLst>
              <a:ext uri="{FF2B5EF4-FFF2-40B4-BE49-F238E27FC236}">
                <a16:creationId xmlns:a16="http://schemas.microsoft.com/office/drawing/2014/main" id="{2E389091-9C23-222A-CE07-8C3DAF4E1086}"/>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293914"/>
            <a:ext cx="12192000" cy="6858000"/>
          </a:xfrm>
          <a:prstGeom prst="rect">
            <a:avLst/>
          </a:prstGeom>
        </p:spPr>
      </p:pic>
      <p:sp>
        <p:nvSpPr>
          <p:cNvPr id="2" name="TextBox 1">
            <a:extLst>
              <a:ext uri="{FF2B5EF4-FFF2-40B4-BE49-F238E27FC236}">
                <a16:creationId xmlns:a16="http://schemas.microsoft.com/office/drawing/2014/main" id="{4B3EB69E-5DAE-B27B-BBD4-1D65000E9AF0}"/>
              </a:ext>
            </a:extLst>
          </p:cNvPr>
          <p:cNvSpPr txBox="1"/>
          <p:nvPr/>
        </p:nvSpPr>
        <p:spPr>
          <a:xfrm>
            <a:off x="604158" y="2967335"/>
            <a:ext cx="1098368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white"/>
                </a:solidFill>
                <a:effectLst/>
                <a:uLnTx/>
                <a:uFillTx/>
                <a:latin typeface="Calibri Light"/>
                <a:ea typeface="+mn-ea"/>
                <a:cs typeface="+mn-cs"/>
              </a:rPr>
              <a:t>Cryptocurrency</a:t>
            </a:r>
          </a:p>
        </p:txBody>
      </p:sp>
    </p:spTree>
    <p:extLst>
      <p:ext uri="{BB962C8B-B14F-4D97-AF65-F5344CB8AC3E}">
        <p14:creationId xmlns:p14="http://schemas.microsoft.com/office/powerpoint/2010/main" val="3373869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62C228-C456-4748-BE6E-26570D27D6CC}"/>
              </a:ext>
            </a:extLst>
          </p:cNvPr>
          <p:cNvPicPr>
            <a:picLocks noChangeAspect="1"/>
          </p:cNvPicPr>
          <p:nvPr/>
        </p:nvPicPr>
        <p:blipFill>
          <a:blip r:embed="rId2"/>
          <a:stretch>
            <a:fillRect/>
          </a:stretch>
        </p:blipFill>
        <p:spPr>
          <a:xfrm>
            <a:off x="-1" y="956892"/>
            <a:ext cx="11199689" cy="5287128"/>
          </a:xfrm>
          <a:prstGeom prst="rect">
            <a:avLst/>
          </a:prstGeom>
        </p:spPr>
      </p:pic>
      <p:sp>
        <p:nvSpPr>
          <p:cNvPr id="6" name="TextBox 5">
            <a:extLst>
              <a:ext uri="{FF2B5EF4-FFF2-40B4-BE49-F238E27FC236}">
                <a16:creationId xmlns:a16="http://schemas.microsoft.com/office/drawing/2014/main" id="{B6B3D2D8-FCDE-4A1C-A03B-0E85D34E600E}"/>
              </a:ext>
            </a:extLst>
          </p:cNvPr>
          <p:cNvSpPr txBox="1"/>
          <p:nvPr/>
        </p:nvSpPr>
        <p:spPr>
          <a:xfrm>
            <a:off x="11199689" y="4221957"/>
            <a:ext cx="1078707" cy="369332"/>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81F2"/>
                </a:solidFill>
                <a:effectLst/>
                <a:uLnTx/>
                <a:uFillTx/>
                <a:latin typeface="Calibri Light"/>
                <a:ea typeface="+mn-ea"/>
                <a:cs typeface="+mn-cs"/>
              </a:rPr>
              <a:t>NYSE</a:t>
            </a:r>
          </a:p>
        </p:txBody>
      </p:sp>
      <p:sp>
        <p:nvSpPr>
          <p:cNvPr id="7" name="TextBox 6">
            <a:extLst>
              <a:ext uri="{FF2B5EF4-FFF2-40B4-BE49-F238E27FC236}">
                <a16:creationId xmlns:a16="http://schemas.microsoft.com/office/drawing/2014/main" id="{DD53AA7C-E2A7-43A9-B8CD-3B7E17035017}"/>
              </a:ext>
            </a:extLst>
          </p:cNvPr>
          <p:cNvSpPr txBox="1"/>
          <p:nvPr/>
        </p:nvSpPr>
        <p:spPr>
          <a:xfrm>
            <a:off x="11199689" y="3564821"/>
            <a:ext cx="1078707" cy="369332"/>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6FCEF8"/>
                </a:solidFill>
                <a:effectLst/>
                <a:uLnTx/>
                <a:uFillTx/>
                <a:latin typeface="Calibri Light"/>
                <a:ea typeface="+mn-ea"/>
                <a:cs typeface="+mn-cs"/>
              </a:rPr>
              <a:t>DOW</a:t>
            </a:r>
          </a:p>
        </p:txBody>
      </p:sp>
      <p:sp>
        <p:nvSpPr>
          <p:cNvPr id="8" name="TextBox 7">
            <a:extLst>
              <a:ext uri="{FF2B5EF4-FFF2-40B4-BE49-F238E27FC236}">
                <a16:creationId xmlns:a16="http://schemas.microsoft.com/office/drawing/2014/main" id="{B59E5FD3-C332-4FF7-81BE-1947B5DABBEF}"/>
              </a:ext>
            </a:extLst>
          </p:cNvPr>
          <p:cNvSpPr txBox="1"/>
          <p:nvPr/>
        </p:nvSpPr>
        <p:spPr>
          <a:xfrm>
            <a:off x="11199689" y="3238262"/>
            <a:ext cx="1078707" cy="369332"/>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81C6"/>
                </a:solidFill>
                <a:effectLst/>
                <a:uLnTx/>
                <a:uFillTx/>
                <a:latin typeface="Calibri Light"/>
                <a:ea typeface="+mn-ea"/>
                <a:cs typeface="+mn-cs"/>
              </a:rPr>
              <a:t>S&amp;P</a:t>
            </a:r>
          </a:p>
        </p:txBody>
      </p:sp>
      <p:sp>
        <p:nvSpPr>
          <p:cNvPr id="9" name="TextBox 8">
            <a:extLst>
              <a:ext uri="{FF2B5EF4-FFF2-40B4-BE49-F238E27FC236}">
                <a16:creationId xmlns:a16="http://schemas.microsoft.com/office/drawing/2014/main" id="{4BDD70BB-FA94-4004-9371-6279BCB2ABF8}"/>
              </a:ext>
            </a:extLst>
          </p:cNvPr>
          <p:cNvSpPr txBox="1"/>
          <p:nvPr/>
        </p:nvSpPr>
        <p:spPr>
          <a:xfrm>
            <a:off x="11199689" y="1121569"/>
            <a:ext cx="1078707" cy="369332"/>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B070FF"/>
                </a:solidFill>
                <a:effectLst/>
                <a:uLnTx/>
                <a:uFillTx/>
                <a:latin typeface="Calibri Light"/>
                <a:ea typeface="+mn-ea"/>
                <a:cs typeface="+mn-cs"/>
              </a:rPr>
              <a:t>NASDAQ</a:t>
            </a:r>
          </a:p>
        </p:txBody>
      </p:sp>
      <p:sp>
        <p:nvSpPr>
          <p:cNvPr id="10" name="TextBox 9">
            <a:extLst>
              <a:ext uri="{FF2B5EF4-FFF2-40B4-BE49-F238E27FC236}">
                <a16:creationId xmlns:a16="http://schemas.microsoft.com/office/drawing/2014/main" id="{3A7320A3-C660-40B5-8FFF-AB11D7283753}"/>
              </a:ext>
            </a:extLst>
          </p:cNvPr>
          <p:cNvSpPr txBox="1"/>
          <p:nvPr/>
        </p:nvSpPr>
        <p:spPr>
          <a:xfrm>
            <a:off x="807244" y="107952"/>
            <a:ext cx="1022270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Light"/>
                <a:ea typeface="+mn-ea"/>
                <a:cs typeface="+mn-cs"/>
              </a:rPr>
              <a:t>MARKET:  SEPT 2017 – TUESDAY JANUARY 19, 2021</a:t>
            </a:r>
          </a:p>
        </p:txBody>
      </p:sp>
    </p:spTree>
    <p:extLst>
      <p:ext uri="{BB962C8B-B14F-4D97-AF65-F5344CB8AC3E}">
        <p14:creationId xmlns:p14="http://schemas.microsoft.com/office/powerpoint/2010/main" val="42167573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8A2D5D-4E44-4E55-AB65-4FE77A484CDB}"/>
              </a:ext>
            </a:extLst>
          </p:cNvPr>
          <p:cNvPicPr>
            <a:picLocks noChangeAspect="1"/>
          </p:cNvPicPr>
          <p:nvPr/>
        </p:nvPicPr>
        <p:blipFill rotWithShape="1">
          <a:blip r:embed="rId2"/>
          <a:srcRect t="10598"/>
          <a:stretch/>
        </p:blipFill>
        <p:spPr>
          <a:xfrm>
            <a:off x="0" y="1107281"/>
            <a:ext cx="12192000" cy="5267940"/>
          </a:xfrm>
          <a:prstGeom prst="rect">
            <a:avLst/>
          </a:prstGeom>
        </p:spPr>
      </p:pic>
      <p:sp>
        <p:nvSpPr>
          <p:cNvPr id="6" name="TextBox 5">
            <a:extLst>
              <a:ext uri="{FF2B5EF4-FFF2-40B4-BE49-F238E27FC236}">
                <a16:creationId xmlns:a16="http://schemas.microsoft.com/office/drawing/2014/main" id="{84DD63DF-726F-435F-B540-95496FB68AB6}"/>
              </a:ext>
            </a:extLst>
          </p:cNvPr>
          <p:cNvSpPr txBox="1"/>
          <p:nvPr/>
        </p:nvSpPr>
        <p:spPr>
          <a:xfrm>
            <a:off x="7193756" y="2438728"/>
            <a:ext cx="1421608" cy="523220"/>
          </a:xfrm>
          <a:prstGeom prst="rect">
            <a:avLst/>
          </a:prstGeom>
          <a:no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Calibri Light"/>
                <a:ea typeface="+mn-ea"/>
                <a:cs typeface="+mn-cs"/>
              </a:rPr>
              <a:t>BITCOIN</a:t>
            </a:r>
          </a:p>
        </p:txBody>
      </p:sp>
      <p:cxnSp>
        <p:nvCxnSpPr>
          <p:cNvPr id="8" name="Straight Arrow Connector 7">
            <a:extLst>
              <a:ext uri="{FF2B5EF4-FFF2-40B4-BE49-F238E27FC236}">
                <a16:creationId xmlns:a16="http://schemas.microsoft.com/office/drawing/2014/main" id="{0316E9D1-9FA6-4EE4-950A-FF7ACB38F278}"/>
              </a:ext>
            </a:extLst>
          </p:cNvPr>
          <p:cNvCxnSpPr/>
          <p:nvPr/>
        </p:nvCxnSpPr>
        <p:spPr>
          <a:xfrm>
            <a:off x="8522494" y="2700338"/>
            <a:ext cx="217884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D646D90-95D4-42B1-88BD-7EEE0C8D24C4}"/>
              </a:ext>
            </a:extLst>
          </p:cNvPr>
          <p:cNvSpPr txBox="1"/>
          <p:nvPr/>
        </p:nvSpPr>
        <p:spPr>
          <a:xfrm>
            <a:off x="114300" y="179392"/>
            <a:ext cx="1199435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Light"/>
                <a:ea typeface="+mn-ea"/>
                <a:cs typeface="+mn-cs"/>
              </a:rPr>
              <a:t>COMPARISON:  SEPT 2017 – TUESDAY JANUARY 19, 2021</a:t>
            </a:r>
          </a:p>
        </p:txBody>
      </p:sp>
      <p:sp>
        <p:nvSpPr>
          <p:cNvPr id="10" name="TextBox 9">
            <a:extLst>
              <a:ext uri="{FF2B5EF4-FFF2-40B4-BE49-F238E27FC236}">
                <a16:creationId xmlns:a16="http://schemas.microsoft.com/office/drawing/2014/main" id="{0DB75939-4CD1-46F9-A558-50FEEA4397AD}"/>
              </a:ext>
            </a:extLst>
          </p:cNvPr>
          <p:cNvSpPr txBox="1"/>
          <p:nvPr/>
        </p:nvSpPr>
        <p:spPr>
          <a:xfrm>
            <a:off x="6512728" y="3698414"/>
            <a:ext cx="1421608" cy="523220"/>
          </a:xfrm>
          <a:prstGeom prst="rect">
            <a:avLst/>
          </a:prstGeom>
          <a:no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Calibri Light"/>
                <a:ea typeface="+mn-ea"/>
                <a:cs typeface="+mn-cs"/>
              </a:rPr>
              <a:t>MARKET</a:t>
            </a:r>
          </a:p>
        </p:txBody>
      </p:sp>
      <p:cxnSp>
        <p:nvCxnSpPr>
          <p:cNvPr id="11" name="Straight Arrow Connector 10">
            <a:extLst>
              <a:ext uri="{FF2B5EF4-FFF2-40B4-BE49-F238E27FC236}">
                <a16:creationId xmlns:a16="http://schemas.microsoft.com/office/drawing/2014/main" id="{2DFD5C73-E9E2-4848-8B93-578719BE0468}"/>
              </a:ext>
            </a:extLst>
          </p:cNvPr>
          <p:cNvCxnSpPr>
            <a:cxnSpLocks/>
          </p:cNvCxnSpPr>
          <p:nvPr/>
        </p:nvCxnSpPr>
        <p:spPr>
          <a:xfrm>
            <a:off x="7841466" y="3960024"/>
            <a:ext cx="2474109" cy="186927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37685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74FACD-C888-B4FE-F914-828BA68614CD}"/>
              </a:ext>
            </a:extLst>
          </p:cNvPr>
          <p:cNvPicPr>
            <a:picLocks noChangeAspect="1"/>
          </p:cNvPicPr>
          <p:nvPr/>
        </p:nvPicPr>
        <p:blipFill>
          <a:blip r:embed="rId3"/>
          <a:stretch>
            <a:fillRect/>
          </a:stretch>
        </p:blipFill>
        <p:spPr>
          <a:xfrm>
            <a:off x="0" y="1110365"/>
            <a:ext cx="12192000" cy="5437369"/>
          </a:xfrm>
          <a:prstGeom prst="rect">
            <a:avLst/>
          </a:prstGeom>
        </p:spPr>
      </p:pic>
      <p:sp>
        <p:nvSpPr>
          <p:cNvPr id="6" name="TextBox 5">
            <a:extLst>
              <a:ext uri="{FF2B5EF4-FFF2-40B4-BE49-F238E27FC236}">
                <a16:creationId xmlns:a16="http://schemas.microsoft.com/office/drawing/2014/main" id="{84DD63DF-726F-435F-B540-95496FB68AB6}"/>
              </a:ext>
            </a:extLst>
          </p:cNvPr>
          <p:cNvSpPr txBox="1"/>
          <p:nvPr/>
        </p:nvSpPr>
        <p:spPr>
          <a:xfrm>
            <a:off x="6292444" y="2438728"/>
            <a:ext cx="2322920" cy="523220"/>
          </a:xfrm>
          <a:prstGeom prst="rect">
            <a:avLst/>
          </a:prstGeom>
          <a:no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Calibri Light"/>
                <a:ea typeface="+mn-ea"/>
                <a:cs typeface="+mn-cs"/>
              </a:rPr>
              <a:t>CRYTO INDEX</a:t>
            </a:r>
          </a:p>
        </p:txBody>
      </p:sp>
      <p:cxnSp>
        <p:nvCxnSpPr>
          <p:cNvPr id="8" name="Straight Arrow Connector 7">
            <a:extLst>
              <a:ext uri="{FF2B5EF4-FFF2-40B4-BE49-F238E27FC236}">
                <a16:creationId xmlns:a16="http://schemas.microsoft.com/office/drawing/2014/main" id="{0316E9D1-9FA6-4EE4-950A-FF7ACB38F278}"/>
              </a:ext>
            </a:extLst>
          </p:cNvPr>
          <p:cNvCxnSpPr>
            <a:cxnSpLocks/>
          </p:cNvCxnSpPr>
          <p:nvPr/>
        </p:nvCxnSpPr>
        <p:spPr>
          <a:xfrm flipH="1">
            <a:off x="6096000" y="2961948"/>
            <a:ext cx="1276350" cy="96987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D646D90-95D4-42B1-88BD-7EEE0C8D24C4}"/>
              </a:ext>
            </a:extLst>
          </p:cNvPr>
          <p:cNvSpPr txBox="1"/>
          <p:nvPr/>
        </p:nvSpPr>
        <p:spPr>
          <a:xfrm>
            <a:off x="114300" y="179392"/>
            <a:ext cx="1199435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Light"/>
                <a:ea typeface="+mn-ea"/>
                <a:cs typeface="+mn-cs"/>
              </a:rPr>
              <a:t>COMPARISON:  MARCH 2021 – MARCH 2023</a:t>
            </a:r>
          </a:p>
        </p:txBody>
      </p:sp>
      <p:sp>
        <p:nvSpPr>
          <p:cNvPr id="10" name="TextBox 9">
            <a:extLst>
              <a:ext uri="{FF2B5EF4-FFF2-40B4-BE49-F238E27FC236}">
                <a16:creationId xmlns:a16="http://schemas.microsoft.com/office/drawing/2014/main" id="{0DB75939-4CD1-46F9-A558-50FEEA4397AD}"/>
              </a:ext>
            </a:extLst>
          </p:cNvPr>
          <p:cNvSpPr txBox="1"/>
          <p:nvPr/>
        </p:nvSpPr>
        <p:spPr>
          <a:xfrm>
            <a:off x="7904560" y="4290311"/>
            <a:ext cx="1421608" cy="523220"/>
          </a:xfrm>
          <a:prstGeom prst="rect">
            <a:avLst/>
          </a:prstGeom>
          <a:no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Calibri Light"/>
                <a:ea typeface="+mn-ea"/>
                <a:cs typeface="+mn-cs"/>
              </a:rPr>
              <a:t>BITCOIN</a:t>
            </a:r>
          </a:p>
        </p:txBody>
      </p:sp>
      <p:cxnSp>
        <p:nvCxnSpPr>
          <p:cNvPr id="11" name="Straight Arrow Connector 10">
            <a:extLst>
              <a:ext uri="{FF2B5EF4-FFF2-40B4-BE49-F238E27FC236}">
                <a16:creationId xmlns:a16="http://schemas.microsoft.com/office/drawing/2014/main" id="{2DFD5C73-E9E2-4848-8B93-578719BE0468}"/>
              </a:ext>
            </a:extLst>
          </p:cNvPr>
          <p:cNvCxnSpPr>
            <a:cxnSpLocks/>
          </p:cNvCxnSpPr>
          <p:nvPr/>
        </p:nvCxnSpPr>
        <p:spPr>
          <a:xfrm flipH="1">
            <a:off x="6292444" y="4551920"/>
            <a:ext cx="1612116" cy="3433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005B2589-CA2E-423F-E1C0-11306187E7AE}"/>
              </a:ext>
            </a:extLst>
          </p:cNvPr>
          <p:cNvSpPr txBox="1"/>
          <p:nvPr/>
        </p:nvSpPr>
        <p:spPr>
          <a:xfrm>
            <a:off x="2547758" y="4823077"/>
            <a:ext cx="2322920" cy="523220"/>
          </a:xfrm>
          <a:prstGeom prst="rect">
            <a:avLst/>
          </a:prstGeom>
          <a:no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Calibri Light"/>
                <a:ea typeface="+mn-ea"/>
                <a:cs typeface="+mn-cs"/>
              </a:rPr>
              <a:t>FTX COLLAPSE</a:t>
            </a:r>
          </a:p>
        </p:txBody>
      </p:sp>
      <p:cxnSp>
        <p:nvCxnSpPr>
          <p:cNvPr id="4" name="Straight Arrow Connector 3">
            <a:extLst>
              <a:ext uri="{FF2B5EF4-FFF2-40B4-BE49-F238E27FC236}">
                <a16:creationId xmlns:a16="http://schemas.microsoft.com/office/drawing/2014/main" id="{CD0DFD8E-99E3-87F8-27DC-235576D1FB58}"/>
              </a:ext>
            </a:extLst>
          </p:cNvPr>
          <p:cNvCxnSpPr>
            <a:cxnSpLocks/>
            <a:stCxn id="2" idx="0"/>
          </p:cNvCxnSpPr>
          <p:nvPr/>
        </p:nvCxnSpPr>
        <p:spPr>
          <a:xfrm flipV="1">
            <a:off x="3709218" y="2797629"/>
            <a:ext cx="209639" cy="202544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445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le of coins&#10;&#10;Description automatically generated with medium confidence">
            <a:extLst>
              <a:ext uri="{FF2B5EF4-FFF2-40B4-BE49-F238E27FC236}">
                <a16:creationId xmlns:a16="http://schemas.microsoft.com/office/drawing/2014/main" id="{2E389091-9C23-222A-CE07-8C3DAF4E1086}"/>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0" y="-293914"/>
            <a:ext cx="12192000" cy="6858000"/>
          </a:xfrm>
          <a:prstGeom prst="rect">
            <a:avLst/>
          </a:prstGeom>
        </p:spPr>
      </p:pic>
      <p:sp>
        <p:nvSpPr>
          <p:cNvPr id="2" name="Title 1">
            <a:extLst>
              <a:ext uri="{FF2B5EF4-FFF2-40B4-BE49-F238E27FC236}">
                <a16:creationId xmlns:a16="http://schemas.microsoft.com/office/drawing/2014/main" id="{583F4FE7-8319-78EF-8DA3-28E303F9E036}"/>
              </a:ext>
            </a:extLst>
          </p:cNvPr>
          <p:cNvSpPr txBox="1">
            <a:spLocks/>
          </p:cNvSpPr>
          <p:nvPr/>
        </p:nvSpPr>
        <p:spPr>
          <a:xfrm>
            <a:off x="838200" y="206100"/>
            <a:ext cx="10515600" cy="74805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bg1">
                    <a:lumMod val="9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a:ea typeface="+mj-ea"/>
                <a:cs typeface="+mj-cs"/>
              </a:rPr>
              <a:t>FAILURES &amp; FRAUDS</a:t>
            </a:r>
          </a:p>
        </p:txBody>
      </p:sp>
      <p:sp>
        <p:nvSpPr>
          <p:cNvPr id="4" name="Content Placeholder 2">
            <a:extLst>
              <a:ext uri="{FF2B5EF4-FFF2-40B4-BE49-F238E27FC236}">
                <a16:creationId xmlns:a16="http://schemas.microsoft.com/office/drawing/2014/main" id="{3B52546F-15CB-4E5E-EE59-67672178250D}"/>
              </a:ext>
            </a:extLst>
          </p:cNvPr>
          <p:cNvSpPr txBox="1">
            <a:spLocks/>
          </p:cNvSpPr>
          <p:nvPr/>
        </p:nvSpPr>
        <p:spPr>
          <a:xfrm>
            <a:off x="587829" y="1113183"/>
            <a:ext cx="10983685" cy="530124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BitConnect</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 Ponzi Scheme $2.4B</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OneCoin</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Ponzi Scheme $4B</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Celsius – 1.2B</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Bitclub</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MLM/Ponzi $722M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Axie</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Infinity / Sky Mavis – Hacked $615M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Pincoin</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MLM / Ponzi $870</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Thodex</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 Founder embezzlement $2B</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srgbClr val="FFC000"/>
                </a:solidFill>
                <a:effectLst/>
                <a:uLnTx/>
                <a:uFillTx/>
                <a:latin typeface="Calibri Light"/>
                <a:ea typeface="+mn-ea"/>
                <a:cs typeface="+mn-cs"/>
              </a:rPr>
              <a:t>Mining Capital Coin – Investment fraud $62M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SushiSwap</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 Founder embezzlement $13M  </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srgbClr val="FFC000"/>
                </a:solidFill>
                <a:effectLst/>
                <a:uLnTx/>
                <a:uFillTx/>
                <a:latin typeface="Calibri Light"/>
                <a:ea typeface="+mn-ea"/>
                <a:cs typeface="+mn-cs"/>
              </a:rPr>
              <a:t>Squid Token (yep, named after the show) – nonaccomplice $3.36M***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white">
                  <a:lumMod val="95000"/>
                </a:prstClr>
              </a:solidFill>
              <a:effectLst/>
              <a:uLnTx/>
              <a:uFillTx/>
              <a:latin typeface="Calibri Ligh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5" name="TextBox 4">
            <a:extLst>
              <a:ext uri="{FF2B5EF4-FFF2-40B4-BE49-F238E27FC236}">
                <a16:creationId xmlns:a16="http://schemas.microsoft.com/office/drawing/2014/main" id="{BACDB1E6-1555-502E-AA87-2A08BF8E07F2}"/>
              </a:ext>
            </a:extLst>
          </p:cNvPr>
          <p:cNvSpPr txBox="1"/>
          <p:nvPr/>
        </p:nvSpPr>
        <p:spPr>
          <a:xfrm>
            <a:off x="9599896" y="6061626"/>
            <a:ext cx="211372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C000"/>
                </a:solidFill>
                <a:effectLst/>
                <a:uLnTx/>
                <a:uFillTx/>
                <a:latin typeface="Calibri Light"/>
                <a:ea typeface="+mn-ea"/>
                <a:cs typeface="+mn-cs"/>
              </a:rPr>
              <a:t>***$ in USD</a:t>
            </a:r>
          </a:p>
        </p:txBody>
      </p:sp>
    </p:spTree>
    <p:extLst>
      <p:ext uri="{BB962C8B-B14F-4D97-AF65-F5344CB8AC3E}">
        <p14:creationId xmlns:p14="http://schemas.microsoft.com/office/powerpoint/2010/main" val="3936755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le of coins&#10;&#10;Description automatically generated with medium confidence">
            <a:extLst>
              <a:ext uri="{FF2B5EF4-FFF2-40B4-BE49-F238E27FC236}">
                <a16:creationId xmlns:a16="http://schemas.microsoft.com/office/drawing/2014/main" id="{2E389091-9C23-222A-CE07-8C3DAF4E1086}"/>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0" y="-293914"/>
            <a:ext cx="12192000" cy="6858000"/>
          </a:xfrm>
          <a:prstGeom prst="rect">
            <a:avLst/>
          </a:prstGeom>
        </p:spPr>
      </p:pic>
      <p:sp>
        <p:nvSpPr>
          <p:cNvPr id="2" name="Title 1">
            <a:extLst>
              <a:ext uri="{FF2B5EF4-FFF2-40B4-BE49-F238E27FC236}">
                <a16:creationId xmlns:a16="http://schemas.microsoft.com/office/drawing/2014/main" id="{583F4FE7-8319-78EF-8DA3-28E303F9E036}"/>
              </a:ext>
            </a:extLst>
          </p:cNvPr>
          <p:cNvSpPr txBox="1">
            <a:spLocks/>
          </p:cNvSpPr>
          <p:nvPr/>
        </p:nvSpPr>
        <p:spPr>
          <a:xfrm>
            <a:off x="838200" y="206100"/>
            <a:ext cx="10515600" cy="74805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bg1">
                    <a:lumMod val="9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a:ea typeface="+mj-ea"/>
                <a:cs typeface="+mj-cs"/>
              </a:rPr>
              <a:t>FAILURES &amp; FRAUDS</a:t>
            </a:r>
          </a:p>
        </p:txBody>
      </p:sp>
      <p:sp>
        <p:nvSpPr>
          <p:cNvPr id="4" name="Content Placeholder 2">
            <a:extLst>
              <a:ext uri="{FF2B5EF4-FFF2-40B4-BE49-F238E27FC236}">
                <a16:creationId xmlns:a16="http://schemas.microsoft.com/office/drawing/2014/main" id="{3B52546F-15CB-4E5E-EE59-67672178250D}"/>
              </a:ext>
            </a:extLst>
          </p:cNvPr>
          <p:cNvSpPr txBox="1">
            <a:spLocks/>
          </p:cNvSpPr>
          <p:nvPr/>
        </p:nvSpPr>
        <p:spPr>
          <a:xfrm>
            <a:off x="838200" y="1113182"/>
            <a:ext cx="10515600" cy="5450903"/>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Day of Defeat – Rug Pull (10,000,000X price increase) $1.3M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a:ln>
                  <a:noFill/>
                </a:ln>
                <a:solidFill>
                  <a:srgbClr val="FFC000"/>
                </a:solidFill>
                <a:effectLst/>
                <a:uLnTx/>
                <a:uFillTx/>
                <a:latin typeface="Calibri Light"/>
                <a:ea typeface="+mn-ea"/>
                <a:cs typeface="+mn-cs"/>
              </a:rPr>
              <a:t>Bored Bunnies – NFT start-up $20M </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Baller Apes Scam – NFT fraud $100M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a:ln>
                  <a:noFill/>
                </a:ln>
                <a:solidFill>
                  <a:srgbClr val="FFC000"/>
                </a:solidFill>
                <a:effectLst/>
                <a:uLnTx/>
                <a:uFillTx/>
                <a:latin typeface="Calibri Light"/>
                <a:ea typeface="+mn-ea"/>
                <a:cs typeface="+mn-cs"/>
              </a:rPr>
              <a:t>Frosties – NFT Rug Pull $1.3M***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Evolved Apes – NFT Rug Pull $2.7M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Orfano</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&amp; </a:t>
            </a: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OrfanoX</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Tokens – Charity token $Unknown</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Save the Kids – pump-and-dump $30K (</a:t>
            </a: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FaZe</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Clan members)</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OpenSea</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Discord – NFT Site Hacked – 10 users scammed</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Quadriga – Founder embezzlement - $250M (founder believed to fake his own death)</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a:ln>
                  <a:noFill/>
                </a:ln>
                <a:solidFill>
                  <a:srgbClr val="FFC000"/>
                </a:solidFill>
                <a:effectLst/>
                <a:uLnTx/>
                <a:uFillTx/>
                <a:latin typeface="Calibri Light"/>
                <a:ea typeface="+mn-ea"/>
                <a:cs typeface="+mn-cs"/>
              </a:rPr>
              <a:t>FTX - $ ???</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white">
                  <a:lumMod val="95000"/>
                </a:prstClr>
              </a:solidFill>
              <a:effectLst/>
              <a:uLnTx/>
              <a:uFillTx/>
              <a:latin typeface="Calibri Ligh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5" name="TextBox 4">
            <a:extLst>
              <a:ext uri="{FF2B5EF4-FFF2-40B4-BE49-F238E27FC236}">
                <a16:creationId xmlns:a16="http://schemas.microsoft.com/office/drawing/2014/main" id="{BACDB1E6-1555-502E-AA87-2A08BF8E07F2}"/>
              </a:ext>
            </a:extLst>
          </p:cNvPr>
          <p:cNvSpPr txBox="1"/>
          <p:nvPr/>
        </p:nvSpPr>
        <p:spPr>
          <a:xfrm>
            <a:off x="9599896" y="5952766"/>
            <a:ext cx="211372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C000"/>
                </a:solidFill>
                <a:effectLst/>
                <a:uLnTx/>
                <a:uFillTx/>
                <a:latin typeface="Calibri Light"/>
                <a:ea typeface="+mn-ea"/>
                <a:cs typeface="+mn-cs"/>
              </a:rPr>
              <a:t>***$ in USD</a:t>
            </a:r>
          </a:p>
        </p:txBody>
      </p:sp>
    </p:spTree>
    <p:extLst>
      <p:ext uri="{BB962C8B-B14F-4D97-AF65-F5344CB8AC3E}">
        <p14:creationId xmlns:p14="http://schemas.microsoft.com/office/powerpoint/2010/main" val="15673352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le of coins&#10;&#10;Description automatically generated with medium confidence">
            <a:extLst>
              <a:ext uri="{FF2B5EF4-FFF2-40B4-BE49-F238E27FC236}">
                <a16:creationId xmlns:a16="http://schemas.microsoft.com/office/drawing/2014/main" id="{2E389091-9C23-222A-CE07-8C3DAF4E1086}"/>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293914"/>
            <a:ext cx="12192000" cy="6858000"/>
          </a:xfrm>
          <a:prstGeom prst="rect">
            <a:avLst/>
          </a:prstGeom>
        </p:spPr>
      </p:pic>
      <p:sp>
        <p:nvSpPr>
          <p:cNvPr id="4" name="Title 1">
            <a:extLst>
              <a:ext uri="{FF2B5EF4-FFF2-40B4-BE49-F238E27FC236}">
                <a16:creationId xmlns:a16="http://schemas.microsoft.com/office/drawing/2014/main" id="{D2030F23-FBB3-B9CC-9250-7E25072EB9CC}"/>
              </a:ext>
            </a:extLst>
          </p:cNvPr>
          <p:cNvSpPr txBox="1">
            <a:spLocks/>
          </p:cNvSpPr>
          <p:nvPr/>
        </p:nvSpPr>
        <p:spPr>
          <a:xfrm>
            <a:off x="838200" y="206100"/>
            <a:ext cx="10515600" cy="74805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bg1">
                    <a:lumMod val="9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a:ea typeface="+mj-ea"/>
                <a:cs typeface="+mj-cs"/>
              </a:rPr>
              <a:t>THE HACKS</a:t>
            </a:r>
          </a:p>
        </p:txBody>
      </p:sp>
      <p:sp>
        <p:nvSpPr>
          <p:cNvPr id="5" name="Content Placeholder 2">
            <a:extLst>
              <a:ext uri="{FF2B5EF4-FFF2-40B4-BE49-F238E27FC236}">
                <a16:creationId xmlns:a16="http://schemas.microsoft.com/office/drawing/2014/main" id="{2E3FCB83-EBD5-C2BA-BAAD-4EC6AAA5408A}"/>
              </a:ext>
            </a:extLst>
          </p:cNvPr>
          <p:cNvSpPr txBox="1">
            <a:spLocks/>
          </p:cNvSpPr>
          <p:nvPr/>
        </p:nvSpPr>
        <p:spPr>
          <a:xfrm>
            <a:off x="5938155" y="1196017"/>
            <a:ext cx="4789715" cy="506378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Upbit</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$48.5M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Bithumb</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 31.5M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Bitpoint</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–30M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Altsbit</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 $70K</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VinDAX</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$500K</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Bitrue</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 $5M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GateHub</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$10M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Binance</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 $40M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DragonEx</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$7M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startAt="11"/>
              <a:tabLst/>
              <a:defRPr/>
            </a:pPr>
            <a:r>
              <a:rPr kumimoji="0" lang="en-US" sz="2800" b="0" i="0" u="none" strike="noStrike" kern="1200" cap="none" spc="0" normalizeH="0" baseline="0" noProof="0" dirty="0" err="1">
                <a:ln>
                  <a:noFill/>
                </a:ln>
                <a:solidFill>
                  <a:prstClr val="white"/>
                </a:solidFill>
                <a:effectLst/>
                <a:uLnTx/>
                <a:uFillTx/>
                <a:latin typeface="Calibri Light"/>
                <a:ea typeface="+mn-ea"/>
                <a:cs typeface="+mn-cs"/>
              </a:rPr>
              <a:t>Cryptopia</a:t>
            </a:r>
            <a:r>
              <a:rPr kumimoji="0" lang="en-US" sz="2800" b="0" i="0" u="none" strike="noStrike" kern="1200" cap="none" spc="0" normalizeH="0" baseline="0" noProof="0" dirty="0">
                <a:ln>
                  <a:noFill/>
                </a:ln>
                <a:solidFill>
                  <a:prstClr val="white"/>
                </a:solidFill>
                <a:effectLst/>
                <a:uLnTx/>
                <a:uFillTx/>
                <a:latin typeface="Calibri Light"/>
                <a:ea typeface="+mn-ea"/>
                <a:cs typeface="+mn-cs"/>
              </a:rPr>
              <a:t> – $3</a:t>
            </a:r>
          </a:p>
        </p:txBody>
      </p:sp>
      <p:sp>
        <p:nvSpPr>
          <p:cNvPr id="6" name="TextBox 5">
            <a:extLst>
              <a:ext uri="{FF2B5EF4-FFF2-40B4-BE49-F238E27FC236}">
                <a16:creationId xmlns:a16="http://schemas.microsoft.com/office/drawing/2014/main" id="{2E3A4AD0-8199-CBC3-943F-D7A8B3394579}"/>
              </a:ext>
            </a:extLst>
          </p:cNvPr>
          <p:cNvSpPr txBox="1"/>
          <p:nvPr/>
        </p:nvSpPr>
        <p:spPr>
          <a:xfrm>
            <a:off x="9599896" y="5952766"/>
            <a:ext cx="211372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C000"/>
                </a:solidFill>
                <a:effectLst/>
                <a:uLnTx/>
                <a:uFillTx/>
                <a:latin typeface="Calibri Light"/>
                <a:ea typeface="+mn-ea"/>
                <a:cs typeface="+mn-cs"/>
              </a:rPr>
              <a:t>***$ in USD</a:t>
            </a:r>
          </a:p>
        </p:txBody>
      </p:sp>
      <p:sp>
        <p:nvSpPr>
          <p:cNvPr id="7" name="Content Placeholder 2">
            <a:extLst>
              <a:ext uri="{FF2B5EF4-FFF2-40B4-BE49-F238E27FC236}">
                <a16:creationId xmlns:a16="http://schemas.microsoft.com/office/drawing/2014/main" id="{C36FCC89-8B4E-7041-A553-4647865B41E1}"/>
              </a:ext>
            </a:extLst>
          </p:cNvPr>
          <p:cNvSpPr txBox="1">
            <a:spLocks/>
          </p:cNvSpPr>
          <p:nvPr/>
        </p:nvSpPr>
        <p:spPr>
          <a:xfrm>
            <a:off x="885114" y="1196017"/>
            <a:ext cx="4789715" cy="506378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Ronin –  $625M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Binance</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$570M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Wormhole – $325M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srgbClr val="FFC000"/>
                </a:solidFill>
                <a:effectLst/>
                <a:uLnTx/>
                <a:uFillTx/>
                <a:latin typeface="Calibri Light"/>
                <a:ea typeface="+mn-ea"/>
                <a:cs typeface="+mn-cs"/>
              </a:rPr>
              <a:t>Nomad – $190M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Beanstalk – 182M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Wintermule</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$162M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Mango Markets – $112M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srgbClr val="FFC000"/>
                </a:solidFill>
                <a:effectLst/>
                <a:uLnTx/>
                <a:uFillTx/>
                <a:latin typeface="Calibri Light"/>
                <a:ea typeface="+mn-ea"/>
                <a:cs typeface="+mn-cs"/>
              </a:rPr>
              <a:t>BNB Smart Chain – $110M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a:ln>
                  <a:noFill/>
                </a:ln>
                <a:solidFill>
                  <a:prstClr val="white"/>
                </a:solidFill>
                <a:effectLst/>
                <a:uLnTx/>
                <a:uFillTx/>
                <a:latin typeface="Calibri Light"/>
                <a:ea typeface="+mn-ea"/>
                <a:cs typeface="+mn-cs"/>
              </a:rPr>
              <a:t>Harmony Bridge – $100M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2800" b="0" i="0" u="none" strike="noStrike" kern="1200" cap="none" spc="0" normalizeH="0" baseline="0" noProof="0" dirty="0" err="1">
                <a:ln>
                  <a:noFill/>
                </a:ln>
                <a:solidFill>
                  <a:srgbClr val="FFC000"/>
                </a:solidFill>
                <a:effectLst/>
                <a:uLnTx/>
                <a:uFillTx/>
                <a:latin typeface="Calibri Light"/>
                <a:ea typeface="+mn-ea"/>
                <a:cs typeface="+mn-cs"/>
              </a:rPr>
              <a:t>Bitfinix</a:t>
            </a:r>
            <a:r>
              <a:rPr kumimoji="0" lang="en-US" sz="2800" b="0" i="0" u="none" strike="noStrike" kern="1200" cap="none" spc="0" normalizeH="0" baseline="0" noProof="0" dirty="0">
                <a:ln>
                  <a:noFill/>
                </a:ln>
                <a:solidFill>
                  <a:srgbClr val="FFC000"/>
                </a:solidFill>
                <a:effectLst/>
                <a:uLnTx/>
                <a:uFillTx/>
                <a:latin typeface="Calibri Light"/>
                <a:ea typeface="+mn-ea"/>
                <a:cs typeface="+mn-cs"/>
              </a:rPr>
              <a:t> – $72M</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white"/>
              </a:solidFill>
              <a:effectLst/>
              <a:uLnTx/>
              <a:uFillTx/>
              <a:latin typeface="Calibri Light"/>
              <a:ea typeface="+mn-ea"/>
              <a:cs typeface="+mn-cs"/>
            </a:endParaRPr>
          </a:p>
        </p:txBody>
      </p:sp>
    </p:spTree>
    <p:extLst>
      <p:ext uri="{BB962C8B-B14F-4D97-AF65-F5344CB8AC3E}">
        <p14:creationId xmlns:p14="http://schemas.microsoft.com/office/powerpoint/2010/main" val="1607819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33AC2-A067-291F-69E0-EB52A1EEFA58}"/>
              </a:ext>
            </a:extLst>
          </p:cNvPr>
          <p:cNvSpPr>
            <a:spLocks noGrp="1"/>
          </p:cNvSpPr>
          <p:nvPr>
            <p:ph type="title"/>
          </p:nvPr>
        </p:nvSpPr>
        <p:spPr/>
        <p:txBody>
          <a:bodyPr>
            <a:normAutofit/>
          </a:bodyPr>
          <a:lstStyle/>
          <a:p>
            <a:r>
              <a:rPr lang="en-US" sz="7200" dirty="0"/>
              <a:t>Agenda</a:t>
            </a:r>
          </a:p>
        </p:txBody>
      </p:sp>
      <p:graphicFrame>
        <p:nvGraphicFramePr>
          <p:cNvPr id="4" name="Content Placeholder 3">
            <a:extLst>
              <a:ext uri="{FF2B5EF4-FFF2-40B4-BE49-F238E27FC236}">
                <a16:creationId xmlns:a16="http://schemas.microsoft.com/office/drawing/2014/main" id="{83A4E934-374B-B48D-BAE7-E328F2A99C2A}"/>
              </a:ext>
            </a:extLst>
          </p:cNvPr>
          <p:cNvGraphicFramePr>
            <a:graphicFrameLocks noGrp="1"/>
          </p:cNvGraphicFramePr>
          <p:nvPr>
            <p:ph idx="1"/>
            <p:extLst>
              <p:ext uri="{D42A27DB-BD31-4B8C-83A1-F6EECF244321}">
                <p14:modId xmlns:p14="http://schemas.microsoft.com/office/powerpoint/2010/main" val="2839547888"/>
              </p:ext>
            </p:extLst>
          </p:nvPr>
        </p:nvGraphicFramePr>
        <p:xfrm>
          <a:off x="5183188" y="560388"/>
          <a:ext cx="6580187" cy="5684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046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le of coins&#10;&#10;Description automatically generated with medium confidence">
            <a:extLst>
              <a:ext uri="{FF2B5EF4-FFF2-40B4-BE49-F238E27FC236}">
                <a16:creationId xmlns:a16="http://schemas.microsoft.com/office/drawing/2014/main" id="{2E389091-9C23-222A-CE07-8C3DAF4E1086}"/>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0" y="-293914"/>
            <a:ext cx="12192000" cy="6858000"/>
          </a:xfrm>
          <a:prstGeom prst="rect">
            <a:avLst/>
          </a:prstGeom>
        </p:spPr>
      </p:pic>
      <p:sp>
        <p:nvSpPr>
          <p:cNvPr id="2" name="TextBox 1">
            <a:extLst>
              <a:ext uri="{FF2B5EF4-FFF2-40B4-BE49-F238E27FC236}">
                <a16:creationId xmlns:a16="http://schemas.microsoft.com/office/drawing/2014/main" id="{4B3EB69E-5DAE-B27B-BBD4-1D65000E9AF0}"/>
              </a:ext>
            </a:extLst>
          </p:cNvPr>
          <p:cNvSpPr txBox="1"/>
          <p:nvPr/>
        </p:nvSpPr>
        <p:spPr>
          <a:xfrm>
            <a:off x="336223" y="1770606"/>
            <a:ext cx="5669280" cy="4401205"/>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srgbClr val="FFC000"/>
                </a:solidFill>
                <a:effectLst/>
                <a:uLnTx/>
                <a:uFillTx/>
                <a:latin typeface="Calibri Light"/>
                <a:ea typeface="+mn-ea"/>
                <a:cs typeface="+mn-cs"/>
              </a:rPr>
              <a:t>Extreme</a:t>
            </a:r>
            <a:r>
              <a:rPr kumimoji="0" lang="en-US" sz="4000" b="0" i="0" u="none" strike="noStrike" kern="1200" cap="none" spc="0" normalizeH="0" baseline="0" noProof="0" dirty="0">
                <a:ln>
                  <a:noFill/>
                </a:ln>
                <a:solidFill>
                  <a:prstClr val="white"/>
                </a:solidFill>
                <a:effectLst/>
                <a:uLnTx/>
                <a:uFillTx/>
                <a:latin typeface="Calibri Light"/>
                <a:ea typeface="+mn-ea"/>
                <a:cs typeface="+mn-cs"/>
              </a:rPr>
              <a:t> price volatility</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srgbClr val="FFC000"/>
                </a:solidFill>
                <a:effectLst/>
                <a:uLnTx/>
                <a:uFillTx/>
                <a:latin typeface="Calibri Light"/>
                <a:ea typeface="+mn-ea"/>
                <a:cs typeface="+mn-cs"/>
              </a:rPr>
              <a:t>Lack of knowledge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white"/>
                </a:solidFill>
                <a:effectLst/>
                <a:uLnTx/>
                <a:uFillTx/>
                <a:latin typeface="Calibri Light"/>
                <a:ea typeface="+mn-ea"/>
                <a:cs typeface="+mn-cs"/>
              </a:rPr>
              <a:t>Unregulated</a:t>
            </a:r>
          </a:p>
          <a:p>
            <a:pPr marL="457200" indent="-457200">
              <a:buFont typeface="Arial" panose="020B0604020202020204" pitchFamily="34" charset="0"/>
              <a:buChar char="•"/>
            </a:pPr>
            <a:r>
              <a:rPr lang="en-US" sz="4000" dirty="0">
                <a:solidFill>
                  <a:prstClr val="white"/>
                </a:solidFill>
              </a:rPr>
              <a:t>Some cryptocurrencies are recognized by the SEC as </a:t>
            </a:r>
            <a:r>
              <a:rPr lang="en-US" sz="4000" dirty="0">
                <a:solidFill>
                  <a:srgbClr val="FFC000"/>
                </a:solidFill>
              </a:rPr>
              <a:t>securities</a:t>
            </a:r>
            <a:r>
              <a:rPr lang="en-US" sz="4000" dirty="0">
                <a:solidFill>
                  <a:prstClr val="white"/>
                </a:solidFill>
              </a:rPr>
              <a:t> – others are not</a:t>
            </a:r>
            <a:endParaRPr lang="en-US" sz="4000" dirty="0">
              <a:solidFill>
                <a:srgbClr val="FFC000"/>
              </a:solidFill>
            </a:endParaRPr>
          </a:p>
        </p:txBody>
      </p:sp>
      <p:sp>
        <p:nvSpPr>
          <p:cNvPr id="7" name="TextBox 6">
            <a:extLst>
              <a:ext uri="{FF2B5EF4-FFF2-40B4-BE49-F238E27FC236}">
                <a16:creationId xmlns:a16="http://schemas.microsoft.com/office/drawing/2014/main" id="{E35D91FC-582B-0D00-061A-562DEF809FEC}"/>
              </a:ext>
            </a:extLst>
          </p:cNvPr>
          <p:cNvSpPr txBox="1"/>
          <p:nvPr/>
        </p:nvSpPr>
        <p:spPr>
          <a:xfrm>
            <a:off x="6143135" y="1770606"/>
            <a:ext cx="5669280" cy="3785652"/>
          </a:xfrm>
          <a:prstGeom prst="rect">
            <a:avLst/>
          </a:prstGeom>
          <a:noFill/>
        </p:spPr>
        <p:txBody>
          <a:bodyPr wrap="square" rtlCol="0">
            <a:spAutoFit/>
          </a:bodyPr>
          <a:lstStyle/>
          <a:p>
            <a:pPr marL="457200" indent="-457200">
              <a:buFont typeface="Arial" panose="020B0604020202020204" pitchFamily="34" charset="0"/>
              <a:buChar char="•"/>
            </a:pPr>
            <a:r>
              <a:rPr kumimoji="0" lang="en-US" sz="4000" b="0" i="0" u="none" strike="noStrike" kern="1200" cap="none" spc="0" normalizeH="0" baseline="0" noProof="0" dirty="0">
                <a:ln>
                  <a:noFill/>
                </a:ln>
                <a:solidFill>
                  <a:srgbClr val="FFC000"/>
                </a:solidFill>
                <a:effectLst/>
                <a:uLnTx/>
                <a:uFillTx/>
                <a:latin typeface="Calibri Light"/>
                <a:ea typeface="+mn-ea"/>
                <a:cs typeface="+mn-cs"/>
              </a:rPr>
              <a:t>Not recognized </a:t>
            </a:r>
            <a:r>
              <a:rPr kumimoji="0" lang="en-US" sz="4000" b="0" i="0" u="none" strike="noStrike" kern="1200" cap="none" spc="0" normalizeH="0" baseline="0" noProof="0" dirty="0">
                <a:ln>
                  <a:noFill/>
                </a:ln>
                <a:solidFill>
                  <a:prstClr val="white"/>
                </a:solidFill>
                <a:effectLst/>
                <a:uLnTx/>
                <a:uFillTx/>
                <a:latin typeface="Calibri Light"/>
                <a:ea typeface="+mn-ea"/>
                <a:cs typeface="+mn-cs"/>
              </a:rPr>
              <a:t>by IRS as a legal currency</a:t>
            </a:r>
          </a:p>
          <a:p>
            <a:pPr marL="457200" indent="-457200">
              <a:buFont typeface="Arial" panose="020B0604020202020204" pitchFamily="34" charset="0"/>
              <a:buChar char="•"/>
            </a:pPr>
            <a:r>
              <a:rPr kumimoji="0" lang="en-US" sz="4000" b="0" i="0" u="none" strike="noStrike" kern="1200" cap="none" spc="0" normalizeH="0" baseline="0" noProof="0" dirty="0">
                <a:ln>
                  <a:noFill/>
                </a:ln>
                <a:solidFill>
                  <a:prstClr val="white"/>
                </a:solidFill>
                <a:effectLst/>
                <a:uLnTx/>
                <a:uFillTx/>
                <a:latin typeface="Calibri Light"/>
                <a:ea typeface="+mn-ea"/>
                <a:cs typeface="+mn-cs"/>
              </a:rPr>
              <a:t>If you can’t use it at Target, it is still </a:t>
            </a:r>
            <a:r>
              <a:rPr kumimoji="0" lang="en-US" sz="4000" b="0" i="0" u="none" strike="noStrike" kern="1200" cap="none" spc="0" normalizeH="0" baseline="0" noProof="0" dirty="0">
                <a:ln>
                  <a:noFill/>
                </a:ln>
                <a:solidFill>
                  <a:srgbClr val="FFC000"/>
                </a:solidFill>
                <a:effectLst/>
                <a:uLnTx/>
                <a:uFillTx/>
                <a:latin typeface="Calibri Light"/>
                <a:ea typeface="+mn-ea"/>
                <a:cs typeface="+mn-cs"/>
              </a:rPr>
              <a:t>speculative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srgbClr val="FFC000"/>
                </a:solidFill>
                <a:effectLst/>
                <a:uLnTx/>
                <a:uFillTx/>
                <a:latin typeface="Calibri Light"/>
                <a:ea typeface="+mn-ea"/>
                <a:cs typeface="+mn-cs"/>
              </a:rPr>
              <a:t>Blockchain</a:t>
            </a:r>
          </a:p>
        </p:txBody>
      </p:sp>
      <p:sp>
        <p:nvSpPr>
          <p:cNvPr id="8" name="TextBox 7">
            <a:extLst>
              <a:ext uri="{FF2B5EF4-FFF2-40B4-BE49-F238E27FC236}">
                <a16:creationId xmlns:a16="http://schemas.microsoft.com/office/drawing/2014/main" id="{E8CCF5FC-15ED-1F28-2722-2469D2464C8F}"/>
              </a:ext>
            </a:extLst>
          </p:cNvPr>
          <p:cNvSpPr txBox="1"/>
          <p:nvPr/>
        </p:nvSpPr>
        <p:spPr>
          <a:xfrm>
            <a:off x="518473" y="474991"/>
            <a:ext cx="4656841" cy="923330"/>
          </a:xfrm>
          <a:prstGeom prst="rect">
            <a:avLst/>
          </a:prstGeom>
          <a:noFill/>
        </p:spPr>
        <p:txBody>
          <a:bodyPr wrap="square" rtlCol="0">
            <a:spAutoFit/>
          </a:bodyPr>
          <a:lstStyle/>
          <a:p>
            <a:pPr algn="l"/>
            <a:r>
              <a:rPr lang="en-US" sz="5400" dirty="0">
                <a:solidFill>
                  <a:schemeClr val="bg1"/>
                </a:solidFill>
              </a:rPr>
              <a:t>The Problems</a:t>
            </a:r>
          </a:p>
        </p:txBody>
      </p:sp>
    </p:spTree>
    <p:extLst>
      <p:ext uri="{BB962C8B-B14F-4D97-AF65-F5344CB8AC3E}">
        <p14:creationId xmlns:p14="http://schemas.microsoft.com/office/powerpoint/2010/main" val="24446682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video game&#10;&#10;Description automatically generated">
            <a:extLst>
              <a:ext uri="{FF2B5EF4-FFF2-40B4-BE49-F238E27FC236}">
                <a16:creationId xmlns:a16="http://schemas.microsoft.com/office/drawing/2014/main" id="{410D825A-6609-BF48-21FC-8497017F638F}"/>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2" name="TextBox 1">
            <a:extLst>
              <a:ext uri="{FF2B5EF4-FFF2-40B4-BE49-F238E27FC236}">
                <a16:creationId xmlns:a16="http://schemas.microsoft.com/office/drawing/2014/main" id="{E3B7D02B-293E-0023-3E58-97048F3DA649}"/>
              </a:ext>
            </a:extLst>
          </p:cNvPr>
          <p:cNvSpPr txBox="1"/>
          <p:nvPr/>
        </p:nvSpPr>
        <p:spPr>
          <a:xfrm>
            <a:off x="0" y="2921169"/>
            <a:ext cx="12192000" cy="1015663"/>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white"/>
                </a:solidFill>
                <a:effectLst/>
                <a:uLnTx/>
                <a:uFillTx/>
                <a:latin typeface="Calibri Light"/>
                <a:ea typeface="+mn-ea"/>
                <a:cs typeface="+mn-cs"/>
              </a:rPr>
              <a:t>Blockchain</a:t>
            </a:r>
            <a:endParaRPr kumimoji="0" lang="en-US" sz="6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89391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video game&#10;&#10;Description automatically generated">
            <a:extLst>
              <a:ext uri="{FF2B5EF4-FFF2-40B4-BE49-F238E27FC236}">
                <a16:creationId xmlns:a16="http://schemas.microsoft.com/office/drawing/2014/main" id="{4D6DD90C-2E26-390A-347F-25D07E095C5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2" name="TextBox 1">
            <a:extLst>
              <a:ext uri="{FF2B5EF4-FFF2-40B4-BE49-F238E27FC236}">
                <a16:creationId xmlns:a16="http://schemas.microsoft.com/office/drawing/2014/main" id="{E3B7D02B-293E-0023-3E58-97048F3DA649}"/>
              </a:ext>
            </a:extLst>
          </p:cNvPr>
          <p:cNvSpPr txBox="1"/>
          <p:nvPr/>
        </p:nvSpPr>
        <p:spPr>
          <a:xfrm>
            <a:off x="0" y="2921169"/>
            <a:ext cx="12192000" cy="1015663"/>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white"/>
                </a:solidFill>
                <a:effectLst/>
                <a:uLnTx/>
                <a:uFillTx/>
                <a:latin typeface="Calibri Light"/>
                <a:ea typeface="+mn-ea"/>
                <a:cs typeface="+mn-cs"/>
              </a:rPr>
              <a:t>Bitcoin is </a:t>
            </a:r>
            <a:r>
              <a:rPr kumimoji="0" lang="en-US" sz="6000" b="0" i="0" u="none" strike="noStrike" kern="1200" cap="none" spc="0" normalizeH="0" baseline="0" noProof="0" dirty="0">
                <a:ln>
                  <a:noFill/>
                </a:ln>
                <a:solidFill>
                  <a:srgbClr val="FFC000"/>
                </a:solidFill>
                <a:effectLst/>
                <a:uLnTx/>
                <a:uFillTx/>
                <a:latin typeface="Calibri Light"/>
                <a:ea typeface="+mn-ea"/>
                <a:cs typeface="+mn-cs"/>
              </a:rPr>
              <a:t>Blockchain</a:t>
            </a:r>
            <a:endParaRPr kumimoji="0" lang="en-US" sz="6000" b="0" i="0" u="none" strike="noStrike" kern="1200" cap="none" spc="0" normalizeH="0" baseline="0" noProof="0" dirty="0">
              <a:ln>
                <a:noFill/>
              </a:ln>
              <a:solidFill>
                <a:srgbClr val="FFC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57858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video game&#10;&#10;Description automatically generated">
            <a:extLst>
              <a:ext uri="{FF2B5EF4-FFF2-40B4-BE49-F238E27FC236}">
                <a16:creationId xmlns:a16="http://schemas.microsoft.com/office/drawing/2014/main" id="{C81D23A5-3C15-1AE9-15B8-1C241A73A2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4" name="Title 3">
            <a:extLst>
              <a:ext uri="{FF2B5EF4-FFF2-40B4-BE49-F238E27FC236}">
                <a16:creationId xmlns:a16="http://schemas.microsoft.com/office/drawing/2014/main" id="{1834CA5E-FDE1-4B94-BC62-DA2AEBC24A5D}"/>
              </a:ext>
            </a:extLst>
          </p:cNvPr>
          <p:cNvSpPr>
            <a:spLocks noGrp="1"/>
          </p:cNvSpPr>
          <p:nvPr>
            <p:ph type="title"/>
          </p:nvPr>
        </p:nvSpPr>
        <p:spPr/>
        <p:txBody>
          <a:bodyPr/>
          <a:lstStyle/>
          <a:p>
            <a:r>
              <a:rPr lang="en-US" dirty="0"/>
              <a:t>WHAT BLOCKCHAIN </a:t>
            </a:r>
            <a:r>
              <a:rPr lang="en-US" dirty="0">
                <a:solidFill>
                  <a:srgbClr val="FFC000"/>
                </a:solidFill>
              </a:rPr>
              <a:t>IS</a:t>
            </a:r>
            <a:r>
              <a:rPr lang="en-US" dirty="0"/>
              <a:t>…</a:t>
            </a:r>
          </a:p>
        </p:txBody>
      </p:sp>
      <p:graphicFrame>
        <p:nvGraphicFramePr>
          <p:cNvPr id="7" name="Content Placeholder 6">
            <a:extLst>
              <a:ext uri="{FF2B5EF4-FFF2-40B4-BE49-F238E27FC236}">
                <a16:creationId xmlns:a16="http://schemas.microsoft.com/office/drawing/2014/main" id="{B78ADB4E-6F82-456C-817B-666508E14EA4}"/>
              </a:ext>
            </a:extLst>
          </p:cNvPr>
          <p:cNvGraphicFramePr>
            <a:graphicFrameLocks noGrp="1"/>
          </p:cNvGraphicFramePr>
          <p:nvPr>
            <p:ph idx="1"/>
          </p:nvPr>
        </p:nvGraphicFramePr>
        <p:xfrm>
          <a:off x="-920933" y="1745794"/>
          <a:ext cx="13504817"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41FB473-89F4-45A3-A969-19C489F6013A}"/>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0" y="6254294"/>
            <a:ext cx="1441104" cy="569236"/>
          </a:xfrm>
          <a:prstGeom prst="rect">
            <a:avLst/>
          </a:prstGeom>
        </p:spPr>
      </p:pic>
    </p:spTree>
    <p:extLst>
      <p:ext uri="{BB962C8B-B14F-4D97-AF65-F5344CB8AC3E}">
        <p14:creationId xmlns:p14="http://schemas.microsoft.com/office/powerpoint/2010/main" val="216889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graphicEl>
                                              <a:dgm id="{09C70A38-C2BC-410C-B23B-20677318E2D5}"/>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graphicEl>
                                              <a:dgm id="{3A41FD77-D628-4287-B9FF-40D6611B10A9}"/>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graphicEl>
                                              <a:dgm id="{98E62D66-9EFF-4B27-9A84-C98FB5E5D2EB}"/>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graphicEl>
                                              <a:dgm id="{698816B6-1A0D-44B1-A276-A261324C5AD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graphicEl>
                                              <a:dgm id="{F3095983-60DC-43A1-B7D2-F70188DD4A67}"/>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graphicEl>
                                              <a:dgm id="{87E7BC3A-E028-4EF4-A529-E0E01B4BDADE}"/>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graphicEl>
                                              <a:dgm id="{8CE15527-755C-467C-9BCB-95122905A46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graphicEl>
                                              <a:dgm id="{6941D77E-095F-4445-9375-C37CA11161E4}"/>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video game&#10;&#10;Description automatically generated">
            <a:extLst>
              <a:ext uri="{FF2B5EF4-FFF2-40B4-BE49-F238E27FC236}">
                <a16:creationId xmlns:a16="http://schemas.microsoft.com/office/drawing/2014/main" id="{9CBFB6A2-41DA-FE86-605E-DA23F9A0A6A7}"/>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4" name="Title 3">
            <a:extLst>
              <a:ext uri="{FF2B5EF4-FFF2-40B4-BE49-F238E27FC236}">
                <a16:creationId xmlns:a16="http://schemas.microsoft.com/office/drawing/2014/main" id="{1834CA5E-FDE1-4B94-BC62-DA2AEBC24A5D}"/>
              </a:ext>
            </a:extLst>
          </p:cNvPr>
          <p:cNvSpPr>
            <a:spLocks noGrp="1"/>
          </p:cNvSpPr>
          <p:nvPr>
            <p:ph type="title"/>
          </p:nvPr>
        </p:nvSpPr>
        <p:spPr/>
        <p:txBody>
          <a:bodyPr/>
          <a:lstStyle/>
          <a:p>
            <a:r>
              <a:rPr lang="en-US" dirty="0"/>
              <a:t>HOW IT </a:t>
            </a:r>
            <a:r>
              <a:rPr lang="en-US" dirty="0">
                <a:solidFill>
                  <a:srgbClr val="FFC000"/>
                </a:solidFill>
              </a:rPr>
              <a:t>WORKS</a:t>
            </a:r>
            <a:r>
              <a:rPr lang="en-US" dirty="0"/>
              <a:t>..</a:t>
            </a:r>
          </a:p>
        </p:txBody>
      </p:sp>
      <p:graphicFrame>
        <p:nvGraphicFramePr>
          <p:cNvPr id="7" name="Content Placeholder 6">
            <a:extLst>
              <a:ext uri="{FF2B5EF4-FFF2-40B4-BE49-F238E27FC236}">
                <a16:creationId xmlns:a16="http://schemas.microsoft.com/office/drawing/2014/main" id="{B78ADB4E-6F82-456C-817B-666508E14EA4}"/>
              </a:ext>
            </a:extLst>
          </p:cNvPr>
          <p:cNvGraphicFramePr>
            <a:graphicFrameLocks noGrp="1"/>
          </p:cNvGraphicFramePr>
          <p:nvPr>
            <p:ph idx="1"/>
          </p:nvPr>
        </p:nvGraphicFramePr>
        <p:xfrm>
          <a:off x="-920933" y="1745794"/>
          <a:ext cx="13504817"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41FB473-89F4-45A3-A969-19C489F6013A}"/>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0" y="6254294"/>
            <a:ext cx="1441104" cy="569236"/>
          </a:xfrm>
          <a:prstGeom prst="rect">
            <a:avLst/>
          </a:prstGeom>
        </p:spPr>
      </p:pic>
    </p:spTree>
    <p:extLst>
      <p:ext uri="{BB962C8B-B14F-4D97-AF65-F5344CB8AC3E}">
        <p14:creationId xmlns:p14="http://schemas.microsoft.com/office/powerpoint/2010/main" val="385016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graphicEl>
                                              <a:dgm id="{09C70A38-C2BC-410C-B23B-20677318E2D5}"/>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graphicEl>
                                              <a:dgm id="{3A41FD77-D628-4287-B9FF-40D6611B10A9}"/>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graphicEl>
                                              <a:dgm id="{8C01CDD4-4AC1-4692-93C3-9793FD7D1B34}"/>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graphicEl>
                                              <a:dgm id="{C2812C75-48C8-4F7C-9D91-EC7C6F12FD49}"/>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graphicEl>
                                              <a:dgm id="{1F3EE80A-F9F4-4F25-B644-E8DF0889E038}"/>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graphicEl>
                                              <a:dgm id="{CF0E2E46-9C76-4F36-9C85-CBA6A391A38F}"/>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graphicEl>
                                              <a:dgm id="{C0927131-B809-4848-90FB-4EF7BC1FFFEF}"/>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graphicEl>
                                              <a:dgm id="{ABCF8B2E-C80A-4894-BD25-38D389A9AD45}"/>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graphicEl>
                                              <a:dgm id="{7600BDA6-6525-474F-B88E-57BF3C9D9388}"/>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graphicEl>
                                              <a:dgm id="{85A046D2-4ADF-4193-8D35-898DE89AF196}"/>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video game&#10;&#10;Description automatically generated">
            <a:extLst>
              <a:ext uri="{FF2B5EF4-FFF2-40B4-BE49-F238E27FC236}">
                <a16:creationId xmlns:a16="http://schemas.microsoft.com/office/drawing/2014/main" id="{14E48A86-99CF-44D9-894F-EA31B075F52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7" name="Title 6">
            <a:extLst>
              <a:ext uri="{FF2B5EF4-FFF2-40B4-BE49-F238E27FC236}">
                <a16:creationId xmlns:a16="http://schemas.microsoft.com/office/drawing/2014/main" id="{EC09F715-24F5-4A90-8515-249AC56FB757}"/>
              </a:ext>
            </a:extLst>
          </p:cNvPr>
          <p:cNvSpPr>
            <a:spLocks noGrp="1"/>
          </p:cNvSpPr>
          <p:nvPr>
            <p:ph type="title"/>
          </p:nvPr>
        </p:nvSpPr>
        <p:spPr/>
        <p:txBody>
          <a:bodyPr/>
          <a:lstStyle/>
          <a:p>
            <a:r>
              <a:rPr lang="en-US" dirty="0"/>
              <a:t>THE BIG CHALLENGES</a:t>
            </a:r>
          </a:p>
        </p:txBody>
      </p:sp>
      <p:sp>
        <p:nvSpPr>
          <p:cNvPr id="8" name="Content Placeholder 7">
            <a:extLst>
              <a:ext uri="{FF2B5EF4-FFF2-40B4-BE49-F238E27FC236}">
                <a16:creationId xmlns:a16="http://schemas.microsoft.com/office/drawing/2014/main" id="{5CBD8BF4-5851-4894-85CE-C791C5FFCCEA}"/>
              </a:ext>
            </a:extLst>
          </p:cNvPr>
          <p:cNvSpPr>
            <a:spLocks noGrp="1"/>
          </p:cNvSpPr>
          <p:nvPr>
            <p:ph idx="1"/>
          </p:nvPr>
        </p:nvSpPr>
        <p:spPr>
          <a:noFill/>
        </p:spPr>
        <p:txBody>
          <a:bodyPr>
            <a:normAutofit fontScale="92500" lnSpcReduction="20000"/>
          </a:bodyPr>
          <a:lstStyle/>
          <a:p>
            <a:pPr marL="514350" indent="-514350">
              <a:buFont typeface="+mj-lt"/>
              <a:buAutoNum type="arabicPeriod"/>
            </a:pPr>
            <a:r>
              <a:rPr lang="en-US" sz="4000" dirty="0">
                <a:solidFill>
                  <a:schemeClr val="bg1"/>
                </a:solidFill>
              </a:rPr>
              <a:t>Use of </a:t>
            </a:r>
            <a:r>
              <a:rPr lang="en-US" sz="4000" dirty="0">
                <a:solidFill>
                  <a:srgbClr val="FFC000"/>
                </a:solidFill>
              </a:rPr>
              <a:t>modified</a:t>
            </a:r>
            <a:r>
              <a:rPr lang="en-US" sz="4000" dirty="0">
                <a:solidFill>
                  <a:schemeClr val="bg1"/>
                </a:solidFill>
              </a:rPr>
              <a:t> blockchain systems for permissioned or enterprise use (non-public) – distributed ledgers</a:t>
            </a:r>
          </a:p>
          <a:p>
            <a:pPr marL="514350" indent="-514350">
              <a:buFont typeface="+mj-lt"/>
              <a:buAutoNum type="arabicPeriod"/>
            </a:pPr>
            <a:r>
              <a:rPr lang="en-US" sz="4000" dirty="0"/>
              <a:t>Lack of </a:t>
            </a:r>
            <a:r>
              <a:rPr lang="en-US" sz="4000" dirty="0">
                <a:solidFill>
                  <a:srgbClr val="FFC000"/>
                </a:solidFill>
              </a:rPr>
              <a:t>clear-cut</a:t>
            </a:r>
            <a:r>
              <a:rPr lang="en-US" sz="4000" dirty="0"/>
              <a:t> regulations</a:t>
            </a:r>
          </a:p>
          <a:p>
            <a:pPr marL="514350" indent="-514350">
              <a:buFont typeface="+mj-lt"/>
              <a:buAutoNum type="arabicPeriod"/>
            </a:pPr>
            <a:r>
              <a:rPr lang="en-US" sz="4000" dirty="0"/>
              <a:t>Securities </a:t>
            </a:r>
            <a:r>
              <a:rPr lang="en-US" sz="4000" dirty="0">
                <a:solidFill>
                  <a:srgbClr val="FFC000"/>
                </a:solidFill>
              </a:rPr>
              <a:t>vulnerabilities</a:t>
            </a:r>
          </a:p>
          <a:p>
            <a:pPr marL="514350" indent="-514350">
              <a:buClr>
                <a:schemeClr val="bg1"/>
              </a:buClr>
              <a:buFont typeface="+mj-lt"/>
              <a:buAutoNum type="arabicPeriod"/>
            </a:pPr>
            <a:r>
              <a:rPr lang="en-US" sz="4000" dirty="0">
                <a:solidFill>
                  <a:srgbClr val="FFC000"/>
                </a:solidFill>
              </a:rPr>
              <a:t>Compatibility</a:t>
            </a:r>
            <a:r>
              <a:rPr lang="en-US" sz="4000" dirty="0"/>
              <a:t> with existing core systems and processes </a:t>
            </a:r>
          </a:p>
          <a:p>
            <a:pPr marL="514350" indent="-514350">
              <a:buFont typeface="+mj-lt"/>
              <a:buAutoNum type="arabicPeriod"/>
            </a:pPr>
            <a:r>
              <a:rPr lang="en-US" sz="4000" dirty="0"/>
              <a:t>GDPR </a:t>
            </a:r>
            <a:r>
              <a:rPr lang="en-US" sz="4000" dirty="0">
                <a:solidFill>
                  <a:srgbClr val="FFC000"/>
                </a:solidFill>
              </a:rPr>
              <a:t>Compliance</a:t>
            </a:r>
          </a:p>
          <a:p>
            <a:pPr marL="514350" indent="-514350">
              <a:buFont typeface="+mj-lt"/>
              <a:buAutoNum type="arabicPeriod"/>
            </a:pPr>
            <a:r>
              <a:rPr lang="en-US" sz="4000" dirty="0">
                <a:solidFill>
                  <a:schemeClr val="bg1"/>
                </a:solidFill>
              </a:rPr>
              <a:t>Anonymity</a:t>
            </a:r>
            <a:endParaRPr lang="en-US" sz="4400" dirty="0">
              <a:solidFill>
                <a:schemeClr val="bg1"/>
              </a:solidFill>
            </a:endParaRPr>
          </a:p>
        </p:txBody>
      </p:sp>
    </p:spTree>
    <p:extLst>
      <p:ext uri="{BB962C8B-B14F-4D97-AF65-F5344CB8AC3E}">
        <p14:creationId xmlns:p14="http://schemas.microsoft.com/office/powerpoint/2010/main" val="27146233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video game&#10;&#10;Description automatically generated">
            <a:extLst>
              <a:ext uri="{FF2B5EF4-FFF2-40B4-BE49-F238E27FC236}">
                <a16:creationId xmlns:a16="http://schemas.microsoft.com/office/drawing/2014/main" id="{29E97FB4-79E2-22DA-398C-579CB5DF742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2" name="Title 1">
            <a:extLst>
              <a:ext uri="{FF2B5EF4-FFF2-40B4-BE49-F238E27FC236}">
                <a16:creationId xmlns:a16="http://schemas.microsoft.com/office/drawing/2014/main" id="{0EF64D8F-8A0D-4EA1-AF08-74FCDEFC1E32}"/>
              </a:ext>
            </a:extLst>
          </p:cNvPr>
          <p:cNvSpPr>
            <a:spLocks noGrp="1"/>
          </p:cNvSpPr>
          <p:nvPr>
            <p:ph type="title"/>
          </p:nvPr>
        </p:nvSpPr>
        <p:spPr>
          <a:xfrm>
            <a:off x="119269" y="136525"/>
            <a:ext cx="11953461" cy="1325563"/>
          </a:xfrm>
        </p:spPr>
        <p:txBody>
          <a:bodyPr/>
          <a:lstStyle/>
          <a:p>
            <a:r>
              <a:rPr lang="en-US" dirty="0"/>
              <a:t>USES FOR BLOCKCHAIN </a:t>
            </a:r>
            <a:r>
              <a:rPr lang="en-US" dirty="0">
                <a:solidFill>
                  <a:srgbClr val="FFC000"/>
                </a:solidFill>
              </a:rPr>
              <a:t>BEYOND</a:t>
            </a:r>
            <a:r>
              <a:rPr lang="en-US" dirty="0"/>
              <a:t> CRYPTOCURRENCY</a:t>
            </a:r>
          </a:p>
        </p:txBody>
      </p:sp>
      <p:sp>
        <p:nvSpPr>
          <p:cNvPr id="3" name="Content Placeholder 2">
            <a:extLst>
              <a:ext uri="{FF2B5EF4-FFF2-40B4-BE49-F238E27FC236}">
                <a16:creationId xmlns:a16="http://schemas.microsoft.com/office/drawing/2014/main" id="{93E1DAEA-F7AB-4252-893E-6247145CB811}"/>
              </a:ext>
            </a:extLst>
          </p:cNvPr>
          <p:cNvSpPr>
            <a:spLocks noGrp="1"/>
          </p:cNvSpPr>
          <p:nvPr>
            <p:ph sz="half" idx="1"/>
          </p:nvPr>
        </p:nvSpPr>
        <p:spPr/>
        <p:txBody>
          <a:bodyPr>
            <a:normAutofit lnSpcReduction="10000"/>
          </a:bodyPr>
          <a:lstStyle/>
          <a:p>
            <a:r>
              <a:rPr lang="en-US" dirty="0">
                <a:solidFill>
                  <a:srgbClr val="FFC000"/>
                </a:solidFill>
              </a:rPr>
              <a:t>HEALTHCARE</a:t>
            </a:r>
            <a:r>
              <a:rPr lang="en-US" dirty="0"/>
              <a:t> (RECORDS)</a:t>
            </a:r>
          </a:p>
          <a:p>
            <a:r>
              <a:rPr lang="en-US" dirty="0"/>
              <a:t>TRADING - DERIVATIVES</a:t>
            </a:r>
          </a:p>
          <a:p>
            <a:r>
              <a:rPr lang="en-US" dirty="0"/>
              <a:t>EDUCATION</a:t>
            </a:r>
          </a:p>
          <a:p>
            <a:r>
              <a:rPr lang="en-US" dirty="0"/>
              <a:t>TRAVEL</a:t>
            </a:r>
          </a:p>
          <a:p>
            <a:r>
              <a:rPr lang="en-US" dirty="0">
                <a:solidFill>
                  <a:srgbClr val="FFC000"/>
                </a:solidFill>
              </a:rPr>
              <a:t>SMART CONTRACTS</a:t>
            </a:r>
          </a:p>
          <a:p>
            <a:r>
              <a:rPr lang="en-US" dirty="0"/>
              <a:t>ALCOHOL &amp; TOBACCO </a:t>
            </a:r>
          </a:p>
          <a:p>
            <a:r>
              <a:rPr lang="en-US" dirty="0"/>
              <a:t>REGULATORS – SEC </a:t>
            </a:r>
          </a:p>
          <a:p>
            <a:r>
              <a:rPr lang="en-US" dirty="0">
                <a:solidFill>
                  <a:srgbClr val="FFC000"/>
                </a:solidFill>
              </a:rPr>
              <a:t>GOVERNMENT AGENCY CONNECTIONS</a:t>
            </a:r>
          </a:p>
        </p:txBody>
      </p:sp>
      <p:sp>
        <p:nvSpPr>
          <p:cNvPr id="6" name="Content Placeholder 5">
            <a:extLst>
              <a:ext uri="{FF2B5EF4-FFF2-40B4-BE49-F238E27FC236}">
                <a16:creationId xmlns:a16="http://schemas.microsoft.com/office/drawing/2014/main" id="{09CA9B0D-91D5-4CA9-B223-24F648877BAF}"/>
              </a:ext>
            </a:extLst>
          </p:cNvPr>
          <p:cNvSpPr>
            <a:spLocks noGrp="1"/>
          </p:cNvSpPr>
          <p:nvPr>
            <p:ph sz="half" idx="2"/>
          </p:nvPr>
        </p:nvSpPr>
        <p:spPr/>
        <p:txBody>
          <a:bodyPr>
            <a:normAutofit lnSpcReduction="10000"/>
          </a:bodyPr>
          <a:lstStyle/>
          <a:p>
            <a:r>
              <a:rPr lang="en-US" dirty="0"/>
              <a:t>RETAIL </a:t>
            </a:r>
          </a:p>
          <a:p>
            <a:r>
              <a:rPr lang="en-US" dirty="0"/>
              <a:t>MUSIC INDUSTRY</a:t>
            </a:r>
          </a:p>
          <a:p>
            <a:r>
              <a:rPr lang="en-US" dirty="0">
                <a:solidFill>
                  <a:srgbClr val="FFC000"/>
                </a:solidFill>
              </a:rPr>
              <a:t>SUPPLY CHAIN</a:t>
            </a:r>
          </a:p>
          <a:p>
            <a:r>
              <a:rPr lang="en-US" dirty="0"/>
              <a:t>HR ONBOARDING</a:t>
            </a:r>
          </a:p>
          <a:p>
            <a:r>
              <a:rPr lang="en-US" dirty="0"/>
              <a:t>INTELLECTUAL PROPERTY RECORDS</a:t>
            </a:r>
          </a:p>
          <a:p>
            <a:r>
              <a:rPr lang="en-US" dirty="0">
                <a:solidFill>
                  <a:srgbClr val="FFC000"/>
                </a:solidFill>
              </a:rPr>
              <a:t>VOTING</a:t>
            </a:r>
          </a:p>
          <a:p>
            <a:r>
              <a:rPr lang="en-US" dirty="0"/>
              <a:t>REAL ESTATE</a:t>
            </a:r>
          </a:p>
          <a:p>
            <a:r>
              <a:rPr lang="en-US" dirty="0"/>
              <a:t>DECENTRALIZED FINANCE (DeFi)</a:t>
            </a:r>
          </a:p>
          <a:p>
            <a:endParaRPr lang="en-US" dirty="0">
              <a:solidFill>
                <a:srgbClr val="FFC000"/>
              </a:solidFill>
            </a:endParaRPr>
          </a:p>
          <a:p>
            <a:endParaRPr lang="en-US" dirty="0"/>
          </a:p>
        </p:txBody>
      </p:sp>
    </p:spTree>
    <p:extLst>
      <p:ext uri="{BB962C8B-B14F-4D97-AF65-F5344CB8AC3E}">
        <p14:creationId xmlns:p14="http://schemas.microsoft.com/office/powerpoint/2010/main" val="3146641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video game&#10;&#10;Description automatically generated">
            <a:extLst>
              <a:ext uri="{FF2B5EF4-FFF2-40B4-BE49-F238E27FC236}">
                <a16:creationId xmlns:a16="http://schemas.microsoft.com/office/drawing/2014/main" id="{470F1EDE-EAE3-A770-D2F3-7284C96ACDBC}"/>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2" name="Title 1">
            <a:extLst>
              <a:ext uri="{FF2B5EF4-FFF2-40B4-BE49-F238E27FC236}">
                <a16:creationId xmlns:a16="http://schemas.microsoft.com/office/drawing/2014/main" id="{193035A2-05FF-7A2D-A6F9-7BFB88327DCA}"/>
              </a:ext>
            </a:extLst>
          </p:cNvPr>
          <p:cNvSpPr>
            <a:spLocks noGrp="1"/>
          </p:cNvSpPr>
          <p:nvPr>
            <p:ph type="title"/>
          </p:nvPr>
        </p:nvSpPr>
        <p:spPr/>
        <p:txBody>
          <a:bodyPr>
            <a:normAutofit/>
          </a:bodyPr>
          <a:lstStyle/>
          <a:p>
            <a:r>
              <a:rPr lang="en-US" sz="4400" dirty="0">
                <a:solidFill>
                  <a:schemeClr val="bg1"/>
                </a:solidFill>
              </a:rPr>
              <a:t>Medical Records (Permissioned)</a:t>
            </a:r>
            <a:endParaRPr lang="en-US" dirty="0"/>
          </a:p>
        </p:txBody>
      </p:sp>
      <p:sp>
        <p:nvSpPr>
          <p:cNvPr id="4" name="Content Placeholder 3">
            <a:extLst>
              <a:ext uri="{FF2B5EF4-FFF2-40B4-BE49-F238E27FC236}">
                <a16:creationId xmlns:a16="http://schemas.microsoft.com/office/drawing/2014/main" id="{403A5576-3184-038C-59B9-2E35247ABD0D}"/>
              </a:ext>
            </a:extLst>
          </p:cNvPr>
          <p:cNvSpPr>
            <a:spLocks noGrp="1"/>
          </p:cNvSpPr>
          <p:nvPr>
            <p:ph sz="half" idx="1"/>
          </p:nvPr>
        </p:nvSpPr>
        <p:spPr/>
        <p:txBody>
          <a:bodyPr>
            <a:normAutofit lnSpcReduction="10000"/>
          </a:bodyPr>
          <a:lstStyle/>
          <a:p>
            <a:r>
              <a:rPr lang="en-US" sz="3200" dirty="0" err="1"/>
              <a:t>MedRec</a:t>
            </a:r>
            <a:endParaRPr lang="en-US" sz="3200" dirty="0"/>
          </a:p>
          <a:p>
            <a:r>
              <a:rPr lang="en-US" sz="3200" dirty="0" err="1"/>
              <a:t>Medicalchain</a:t>
            </a:r>
            <a:endParaRPr lang="en-US" sz="3200" dirty="0"/>
          </a:p>
          <a:p>
            <a:r>
              <a:rPr lang="en-US" sz="3200" dirty="0" err="1"/>
              <a:t>MediLEdger</a:t>
            </a:r>
            <a:endParaRPr lang="en-US" sz="3200" dirty="0"/>
          </a:p>
          <a:p>
            <a:r>
              <a:rPr lang="en-US" sz="3200" dirty="0"/>
              <a:t>Hashed Health</a:t>
            </a:r>
          </a:p>
          <a:p>
            <a:r>
              <a:rPr lang="en-US" sz="3200" dirty="0" err="1"/>
              <a:t>Guardtime</a:t>
            </a:r>
            <a:endParaRPr lang="en-US" sz="3200" dirty="0"/>
          </a:p>
          <a:p>
            <a:r>
              <a:rPr lang="en-US" sz="3200" dirty="0" err="1"/>
              <a:t>Patientory</a:t>
            </a:r>
            <a:endParaRPr lang="en-US" sz="3200" dirty="0"/>
          </a:p>
          <a:p>
            <a:r>
              <a:rPr lang="en-US" sz="3200" dirty="0" err="1"/>
              <a:t>SimplyVitalHealth</a:t>
            </a:r>
            <a:endParaRPr lang="en-US" sz="3200" dirty="0"/>
          </a:p>
          <a:p>
            <a:r>
              <a:rPr lang="en-US" sz="3200" dirty="0" err="1"/>
              <a:t>MyHealthMyData</a:t>
            </a:r>
            <a:endParaRPr lang="en-US" sz="3200" dirty="0"/>
          </a:p>
        </p:txBody>
      </p:sp>
      <p:sp>
        <p:nvSpPr>
          <p:cNvPr id="3" name="Content Placeholder 2">
            <a:extLst>
              <a:ext uri="{FF2B5EF4-FFF2-40B4-BE49-F238E27FC236}">
                <a16:creationId xmlns:a16="http://schemas.microsoft.com/office/drawing/2014/main" id="{AB0D6FC3-03F4-DF1B-9FFC-1DB724B1EAB5}"/>
              </a:ext>
            </a:extLst>
          </p:cNvPr>
          <p:cNvSpPr>
            <a:spLocks noGrp="1"/>
          </p:cNvSpPr>
          <p:nvPr>
            <p:ph sz="half" idx="2"/>
          </p:nvPr>
        </p:nvSpPr>
        <p:spPr>
          <a:xfrm>
            <a:off x="4651513" y="1825625"/>
            <a:ext cx="7209183" cy="4351338"/>
          </a:xfrm>
        </p:spPr>
        <p:txBody>
          <a:bodyPr>
            <a:noAutofit/>
          </a:bodyPr>
          <a:lstStyle/>
          <a:p>
            <a:pPr marL="0" indent="0">
              <a:buNone/>
            </a:pPr>
            <a:r>
              <a:rPr lang="en-US" sz="3600" dirty="0"/>
              <a:t>Decentralized platforms that allow secure, fast, and transparent exchange and usage of medical records. By using </a:t>
            </a:r>
            <a:r>
              <a:rPr lang="en-US" sz="3600" dirty="0">
                <a:solidFill>
                  <a:srgbClr val="FFC000"/>
                </a:solidFill>
              </a:rPr>
              <a:t>blockchain</a:t>
            </a:r>
            <a:r>
              <a:rPr lang="en-US" sz="3600" dirty="0"/>
              <a:t>, these platforms provide the patient full control over their data and ensure that medical professionals can access up-to-date and consistent patient information. </a:t>
            </a:r>
          </a:p>
        </p:txBody>
      </p:sp>
      <p:sp>
        <p:nvSpPr>
          <p:cNvPr id="7" name="TextBox 6">
            <a:extLst>
              <a:ext uri="{FF2B5EF4-FFF2-40B4-BE49-F238E27FC236}">
                <a16:creationId xmlns:a16="http://schemas.microsoft.com/office/drawing/2014/main" id="{4C6AFB90-B2BE-8571-FE9C-9F91C083A149}"/>
              </a:ext>
            </a:extLst>
          </p:cNvPr>
          <p:cNvSpPr txBox="1"/>
          <p:nvPr/>
        </p:nvSpPr>
        <p:spPr>
          <a:xfrm rot="1801990">
            <a:off x="8786416" y="484467"/>
            <a:ext cx="3378200" cy="1015663"/>
          </a:xfrm>
          <a:prstGeom prst="rect">
            <a:avLst/>
          </a:prstGeom>
          <a:noFill/>
        </p:spPr>
        <p:txBody>
          <a:bodyPr wrap="square" rtlCol="0">
            <a:spAutoFit/>
          </a:bodyPr>
          <a:lstStyle/>
          <a:p>
            <a:pPr algn="ctr"/>
            <a:r>
              <a:rPr 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EXAMPLE</a:t>
            </a:r>
          </a:p>
        </p:txBody>
      </p:sp>
    </p:spTree>
    <p:extLst>
      <p:ext uri="{BB962C8B-B14F-4D97-AF65-F5344CB8AC3E}">
        <p14:creationId xmlns:p14="http://schemas.microsoft.com/office/powerpoint/2010/main" val="7709485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video game&#10;&#10;Description automatically generated">
            <a:extLst>
              <a:ext uri="{FF2B5EF4-FFF2-40B4-BE49-F238E27FC236}">
                <a16:creationId xmlns:a16="http://schemas.microsoft.com/office/drawing/2014/main" id="{11247BC7-A867-B908-4274-7716E0C0902C}"/>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a14:imgEffect>
                  </a14:imgLayer>
                </a14:imgProps>
              </a:ext>
              <a:ext uri="{28A0092B-C50C-407E-A947-70E740481C1C}">
                <a14:useLocalDpi xmlns:a14="http://schemas.microsoft.com/office/drawing/2010/main" val="0"/>
              </a:ext>
            </a:extLst>
          </a:blip>
          <a:srcRect b="3908"/>
          <a:stretch/>
        </p:blipFill>
        <p:spPr>
          <a:xfrm>
            <a:off x="0" y="0"/>
            <a:ext cx="12192000" cy="6589985"/>
          </a:xfrm>
          <a:prstGeom prst="rect">
            <a:avLst/>
          </a:prstGeom>
        </p:spPr>
      </p:pic>
      <p:sp>
        <p:nvSpPr>
          <p:cNvPr id="3" name="Content Placeholder 2">
            <a:extLst>
              <a:ext uri="{FF2B5EF4-FFF2-40B4-BE49-F238E27FC236}">
                <a16:creationId xmlns:a16="http://schemas.microsoft.com/office/drawing/2014/main" id="{C7A7B76F-545E-4E96-AEAE-98B859065262}"/>
              </a:ext>
            </a:extLst>
          </p:cNvPr>
          <p:cNvSpPr>
            <a:spLocks noGrp="1"/>
          </p:cNvSpPr>
          <p:nvPr>
            <p:ph idx="1"/>
          </p:nvPr>
        </p:nvSpPr>
        <p:spPr>
          <a:xfrm>
            <a:off x="838200" y="1260314"/>
            <a:ext cx="10515600" cy="4916649"/>
          </a:xfrm>
        </p:spPr>
        <p:txBody>
          <a:bodyPr anchor="ctr">
            <a:normAutofit lnSpcReduction="10000"/>
          </a:bodyPr>
          <a:lstStyle/>
          <a:p>
            <a:r>
              <a:rPr lang="en-US" sz="3600" dirty="0" err="1">
                <a:solidFill>
                  <a:schemeClr val="bg1"/>
                </a:solidFill>
              </a:rPr>
              <a:t>Tracr</a:t>
            </a:r>
            <a:r>
              <a:rPr lang="en-US" sz="3600" dirty="0">
                <a:solidFill>
                  <a:schemeClr val="bg1"/>
                </a:solidFill>
              </a:rPr>
              <a:t> was developed to address concerns around "blood diamonds." </a:t>
            </a:r>
            <a:r>
              <a:rPr lang="en-US" sz="3600" dirty="0">
                <a:solidFill>
                  <a:srgbClr val="FFC000"/>
                </a:solidFill>
              </a:rPr>
              <a:t>Blockchain</a:t>
            </a:r>
            <a:r>
              <a:rPr lang="en-US" sz="3600" dirty="0">
                <a:solidFill>
                  <a:schemeClr val="bg1"/>
                </a:solidFill>
              </a:rPr>
              <a:t> technology is leveraged for diamond provenance and traceability to ensure the authenticity and </a:t>
            </a:r>
            <a:r>
              <a:rPr lang="en-US" sz="3600" dirty="0">
                <a:solidFill>
                  <a:srgbClr val="FFC000"/>
                </a:solidFill>
              </a:rPr>
              <a:t>ethical sourcing </a:t>
            </a:r>
            <a:r>
              <a:rPr lang="en-US" sz="3600" dirty="0">
                <a:solidFill>
                  <a:schemeClr val="bg1"/>
                </a:solidFill>
              </a:rPr>
              <a:t>of diamonds.  </a:t>
            </a:r>
          </a:p>
          <a:p>
            <a:r>
              <a:rPr lang="en-US" sz="3600" dirty="0">
                <a:solidFill>
                  <a:schemeClr val="bg1"/>
                </a:solidFill>
              </a:rPr>
              <a:t>Diamond characteristics and laser inscriptions are used to create a digital footprint which is used to track the diamond through the supply chain to sale.</a:t>
            </a:r>
          </a:p>
          <a:p>
            <a:r>
              <a:rPr lang="en-US" sz="3600" dirty="0">
                <a:solidFill>
                  <a:schemeClr val="bg1"/>
                </a:solidFill>
              </a:rPr>
              <a:t>This requires the </a:t>
            </a:r>
            <a:r>
              <a:rPr lang="en-US" sz="3600" dirty="0">
                <a:solidFill>
                  <a:srgbClr val="FFC000"/>
                </a:solidFill>
              </a:rPr>
              <a:t>initial recording to be honest </a:t>
            </a:r>
            <a:r>
              <a:rPr lang="en-US" sz="3600" dirty="0">
                <a:solidFill>
                  <a:schemeClr val="bg1"/>
                </a:solidFill>
              </a:rPr>
              <a:t>and accurate for it to work.  This could be used to legitimize blood diamonds.</a:t>
            </a:r>
          </a:p>
        </p:txBody>
      </p:sp>
      <p:sp>
        <p:nvSpPr>
          <p:cNvPr id="2" name="Title 1">
            <a:extLst>
              <a:ext uri="{FF2B5EF4-FFF2-40B4-BE49-F238E27FC236}">
                <a16:creationId xmlns:a16="http://schemas.microsoft.com/office/drawing/2014/main" id="{C99A78EF-D348-6A7E-D769-447251A0C8D6}"/>
              </a:ext>
            </a:extLst>
          </p:cNvPr>
          <p:cNvSpPr>
            <a:spLocks noGrp="1"/>
          </p:cNvSpPr>
          <p:nvPr>
            <p:ph type="title"/>
          </p:nvPr>
        </p:nvSpPr>
        <p:spPr/>
        <p:txBody>
          <a:bodyPr>
            <a:normAutofit/>
          </a:bodyPr>
          <a:lstStyle/>
          <a:p>
            <a:r>
              <a:rPr lang="en-US" sz="4400" dirty="0">
                <a:solidFill>
                  <a:schemeClr val="bg1"/>
                </a:solidFill>
              </a:rPr>
              <a:t>Diamonds - </a:t>
            </a:r>
            <a:r>
              <a:rPr lang="en-US" sz="4400" dirty="0" err="1">
                <a:solidFill>
                  <a:schemeClr val="bg1"/>
                </a:solidFill>
              </a:rPr>
              <a:t>Tracr</a:t>
            </a:r>
            <a:r>
              <a:rPr lang="en-US" sz="4400" dirty="0">
                <a:solidFill>
                  <a:schemeClr val="bg1"/>
                </a:solidFill>
              </a:rPr>
              <a:t> (Permissioned)</a:t>
            </a:r>
            <a:endParaRPr lang="en-US" dirty="0"/>
          </a:p>
        </p:txBody>
      </p:sp>
      <p:sp>
        <p:nvSpPr>
          <p:cNvPr id="5" name="TextBox 4">
            <a:extLst>
              <a:ext uri="{FF2B5EF4-FFF2-40B4-BE49-F238E27FC236}">
                <a16:creationId xmlns:a16="http://schemas.microsoft.com/office/drawing/2014/main" id="{44205D3A-357F-F410-6338-6C1DB020CA55}"/>
              </a:ext>
            </a:extLst>
          </p:cNvPr>
          <p:cNvSpPr txBox="1"/>
          <p:nvPr/>
        </p:nvSpPr>
        <p:spPr>
          <a:xfrm rot="1801990">
            <a:off x="8786416" y="484467"/>
            <a:ext cx="3378200" cy="1015663"/>
          </a:xfrm>
          <a:prstGeom prst="rect">
            <a:avLst/>
          </a:prstGeom>
          <a:noFill/>
        </p:spPr>
        <p:txBody>
          <a:bodyPr wrap="square" rtlCol="0">
            <a:spAutoFit/>
          </a:bodyPr>
          <a:lstStyle/>
          <a:p>
            <a:pPr algn="ctr"/>
            <a:r>
              <a:rPr 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EXAMPLE</a:t>
            </a:r>
          </a:p>
        </p:txBody>
      </p:sp>
    </p:spTree>
    <p:extLst>
      <p:ext uri="{BB962C8B-B14F-4D97-AF65-F5344CB8AC3E}">
        <p14:creationId xmlns:p14="http://schemas.microsoft.com/office/powerpoint/2010/main" val="7719949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pace shuttle with a planet in the background&#10;&#10;Description automatically generated with low confidence">
            <a:extLst>
              <a:ext uri="{FF2B5EF4-FFF2-40B4-BE49-F238E27FC236}">
                <a16:creationId xmlns:a16="http://schemas.microsoft.com/office/drawing/2014/main" id="{E6C25867-6CAF-BBDE-E438-5EE24A1C22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
            <a:ext cx="12192000" cy="6858000"/>
          </a:xfrm>
          <a:prstGeom prst="rect">
            <a:avLst/>
          </a:prstGeom>
        </p:spPr>
      </p:pic>
      <p:sp>
        <p:nvSpPr>
          <p:cNvPr id="4" name="TextBox 3">
            <a:extLst>
              <a:ext uri="{FF2B5EF4-FFF2-40B4-BE49-F238E27FC236}">
                <a16:creationId xmlns:a16="http://schemas.microsoft.com/office/drawing/2014/main" id="{ECCEB581-AB03-AA58-62CB-5A16D9353CEC}"/>
              </a:ext>
            </a:extLst>
          </p:cNvPr>
          <p:cNvSpPr txBox="1"/>
          <p:nvPr/>
        </p:nvSpPr>
        <p:spPr>
          <a:xfrm>
            <a:off x="0" y="2921169"/>
            <a:ext cx="12192000" cy="1015663"/>
          </a:xfrm>
          <a:prstGeom prst="rect">
            <a:avLst/>
          </a:prstGeom>
          <a:solidFill>
            <a:srgbClr val="10202E">
              <a:alpha val="80000"/>
            </a:srgbClr>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white"/>
                </a:solidFill>
                <a:effectLst/>
                <a:uLnTx/>
                <a:uFillTx/>
                <a:latin typeface="Calibri Light"/>
                <a:ea typeface="+mn-ea"/>
                <a:cs typeface="+mn-cs"/>
              </a:rPr>
              <a:t>Artificial Intelligence</a:t>
            </a:r>
            <a:endParaRPr kumimoji="0" lang="en-US" sz="6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2482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42D8D-D1E0-4AB5-8A5D-958797A46CD3}"/>
              </a:ext>
            </a:extLst>
          </p:cNvPr>
          <p:cNvSpPr>
            <a:spLocks noGrp="1"/>
          </p:cNvSpPr>
          <p:nvPr>
            <p:ph type="ctrTitle"/>
          </p:nvPr>
        </p:nvSpPr>
        <p:spPr/>
        <p:txBody>
          <a:bodyPr/>
          <a:lstStyle/>
          <a:p>
            <a:r>
              <a:rPr lang="en-US" dirty="0"/>
              <a:t>Knowledge Gap &amp; Education Needs</a:t>
            </a:r>
          </a:p>
        </p:txBody>
      </p:sp>
    </p:spTree>
    <p:extLst>
      <p:ext uri="{BB962C8B-B14F-4D97-AF65-F5344CB8AC3E}">
        <p14:creationId xmlns:p14="http://schemas.microsoft.com/office/powerpoint/2010/main" val="37223728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close&#10;&#10;Description automatically generated">
            <a:extLst>
              <a:ext uri="{FF2B5EF4-FFF2-40B4-BE49-F238E27FC236}">
                <a16:creationId xmlns:a16="http://schemas.microsoft.com/office/drawing/2014/main" id="{409BB1C0-6A3A-4D54-BDB1-D8C1446E037A}"/>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b="3918"/>
          <a:stretch/>
        </p:blipFill>
        <p:spPr>
          <a:xfrm>
            <a:off x="0" y="0"/>
            <a:ext cx="12192000" cy="6589336"/>
          </a:xfrm>
          <a:prstGeom prst="rect">
            <a:avLst/>
          </a:prstGeom>
        </p:spPr>
      </p:pic>
      <p:sp>
        <p:nvSpPr>
          <p:cNvPr id="3" name="Content Placeholder 2">
            <a:extLst>
              <a:ext uri="{FF2B5EF4-FFF2-40B4-BE49-F238E27FC236}">
                <a16:creationId xmlns:a16="http://schemas.microsoft.com/office/drawing/2014/main" id="{B8010B0E-7132-4474-8419-821C19AFED3E}"/>
              </a:ext>
            </a:extLst>
          </p:cNvPr>
          <p:cNvSpPr>
            <a:spLocks noGrp="1"/>
          </p:cNvSpPr>
          <p:nvPr>
            <p:ph idx="1"/>
          </p:nvPr>
        </p:nvSpPr>
        <p:spPr>
          <a:xfrm>
            <a:off x="838200" y="2659849"/>
            <a:ext cx="10515600" cy="1538302"/>
          </a:xfrm>
        </p:spPr>
        <p:txBody>
          <a:bodyPr anchor="ctr">
            <a:normAutofit/>
          </a:bodyPr>
          <a:lstStyle/>
          <a:p>
            <a:pPr marL="0" indent="0" algn="ctr">
              <a:buNone/>
            </a:pPr>
            <a:r>
              <a:rPr lang="en-US" sz="4400" dirty="0"/>
              <a:t>AI is simply using a computer to perform tasks that normally require </a:t>
            </a:r>
            <a:r>
              <a:rPr lang="en-US" sz="4400" dirty="0">
                <a:solidFill>
                  <a:srgbClr val="FFC000"/>
                </a:solidFill>
              </a:rPr>
              <a:t>human intelligence.</a:t>
            </a:r>
          </a:p>
        </p:txBody>
      </p:sp>
    </p:spTree>
    <p:extLst>
      <p:ext uri="{BB962C8B-B14F-4D97-AF65-F5344CB8AC3E}">
        <p14:creationId xmlns:p14="http://schemas.microsoft.com/office/powerpoint/2010/main" val="3938183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412770-1E1B-53C6-C482-923243A7E03C}"/>
              </a:ext>
            </a:extLst>
          </p:cNvPr>
          <p:cNvPicPr>
            <a:picLocks noChangeAspect="1"/>
          </p:cNvPicPr>
          <p:nvPr/>
        </p:nvPicPr>
        <p:blipFill>
          <a:blip r:embed="rId2"/>
          <a:stretch>
            <a:fillRect/>
          </a:stretch>
        </p:blipFill>
        <p:spPr>
          <a:xfrm>
            <a:off x="0" y="-283029"/>
            <a:ext cx="12192000" cy="6858000"/>
          </a:xfrm>
          <a:prstGeom prst="rect">
            <a:avLst/>
          </a:prstGeom>
        </p:spPr>
      </p:pic>
      <p:sp>
        <p:nvSpPr>
          <p:cNvPr id="5" name="TextBox 4">
            <a:extLst>
              <a:ext uri="{FF2B5EF4-FFF2-40B4-BE49-F238E27FC236}">
                <a16:creationId xmlns:a16="http://schemas.microsoft.com/office/drawing/2014/main" id="{8F802C75-6292-F33F-E63B-8CC5F92609F5}"/>
              </a:ext>
            </a:extLst>
          </p:cNvPr>
          <p:cNvSpPr txBox="1"/>
          <p:nvPr/>
        </p:nvSpPr>
        <p:spPr>
          <a:xfrm>
            <a:off x="0" y="2921169"/>
            <a:ext cx="12192000" cy="1015663"/>
          </a:xfrm>
          <a:prstGeom prst="rect">
            <a:avLst/>
          </a:prstGeom>
          <a:solidFill>
            <a:srgbClr val="10202E">
              <a:alpha val="80000"/>
            </a:srgbClr>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white"/>
                </a:solidFill>
                <a:effectLst/>
                <a:uLnTx/>
                <a:uFillTx/>
                <a:latin typeface="Calibri Light"/>
                <a:ea typeface="+mn-ea"/>
                <a:cs typeface="+mn-cs"/>
              </a:rPr>
              <a:t>ChatGPT</a:t>
            </a:r>
            <a:endParaRPr kumimoji="0" lang="en-US" sz="6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69653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25E926-89AF-5739-DCEB-3A2B5EFF4525}"/>
              </a:ext>
            </a:extLst>
          </p:cNvPr>
          <p:cNvPicPr>
            <a:picLocks noChangeAspect="1"/>
          </p:cNvPicPr>
          <p:nvPr/>
        </p:nvPicPr>
        <p:blipFill>
          <a:blip r:embed="rId2">
            <a:alphaModFix amt="20000"/>
          </a:blip>
          <a:stretch>
            <a:fillRect/>
          </a:stretch>
        </p:blipFill>
        <p:spPr>
          <a:xfrm>
            <a:off x="0" y="-272142"/>
            <a:ext cx="12192000" cy="6857999"/>
          </a:xfrm>
          <a:prstGeom prst="rect">
            <a:avLst/>
          </a:prstGeom>
        </p:spPr>
      </p:pic>
      <p:sp>
        <p:nvSpPr>
          <p:cNvPr id="2" name="TextBox 1">
            <a:extLst>
              <a:ext uri="{FF2B5EF4-FFF2-40B4-BE49-F238E27FC236}">
                <a16:creationId xmlns:a16="http://schemas.microsoft.com/office/drawing/2014/main" id="{75E1C666-9AED-9D15-70D2-BC5968C2880A}"/>
              </a:ext>
            </a:extLst>
          </p:cNvPr>
          <p:cNvSpPr txBox="1"/>
          <p:nvPr/>
        </p:nvSpPr>
        <p:spPr>
          <a:xfrm>
            <a:off x="0" y="2967335"/>
            <a:ext cx="121920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white"/>
                </a:solidFill>
                <a:effectLst/>
                <a:uLnTx/>
                <a:uFillTx/>
                <a:latin typeface="Calibri Light"/>
                <a:ea typeface="+mn-ea"/>
                <a:cs typeface="+mn-cs"/>
              </a:rPr>
              <a:t>Things </a:t>
            </a:r>
            <a:r>
              <a:rPr kumimoji="0" lang="en-US" sz="5400" b="0" i="0" u="none" strike="noStrike" kern="1200" cap="none" spc="0" normalizeH="0" baseline="0" noProof="0" dirty="0">
                <a:ln>
                  <a:noFill/>
                </a:ln>
                <a:solidFill>
                  <a:srgbClr val="FFC000"/>
                </a:solidFill>
                <a:effectLst/>
                <a:uLnTx/>
                <a:uFillTx/>
                <a:latin typeface="Calibri Light"/>
                <a:ea typeface="+mn-ea"/>
                <a:cs typeface="+mn-cs"/>
              </a:rPr>
              <a:t>ALREADY</a:t>
            </a:r>
            <a:r>
              <a:rPr kumimoji="0" lang="en-US" sz="5400" b="0" i="0" u="none" strike="noStrike" kern="1200" cap="none" spc="0" normalizeH="0" baseline="0" noProof="0" dirty="0">
                <a:ln>
                  <a:noFill/>
                </a:ln>
                <a:solidFill>
                  <a:prstClr val="white"/>
                </a:solidFill>
                <a:effectLst/>
                <a:uLnTx/>
                <a:uFillTx/>
                <a:latin typeface="Calibri Light"/>
                <a:ea typeface="+mn-ea"/>
                <a:cs typeface="+mn-cs"/>
              </a:rPr>
              <a:t> happening with ChatGPT</a:t>
            </a:r>
          </a:p>
        </p:txBody>
      </p:sp>
    </p:spTree>
    <p:extLst>
      <p:ext uri="{BB962C8B-B14F-4D97-AF65-F5344CB8AC3E}">
        <p14:creationId xmlns:p14="http://schemas.microsoft.com/office/powerpoint/2010/main" val="27034268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25E926-89AF-5739-DCEB-3A2B5EFF4525}"/>
              </a:ext>
            </a:extLst>
          </p:cNvPr>
          <p:cNvPicPr>
            <a:picLocks noChangeAspect="1"/>
          </p:cNvPicPr>
          <p:nvPr/>
        </p:nvPicPr>
        <p:blipFill>
          <a:blip r:embed="rId2">
            <a:alphaModFix amt="20000"/>
          </a:blip>
          <a:stretch>
            <a:fillRect/>
          </a:stretch>
        </p:blipFill>
        <p:spPr>
          <a:xfrm>
            <a:off x="0" y="-272142"/>
            <a:ext cx="12192000" cy="6857999"/>
          </a:xfrm>
          <a:prstGeom prst="rect">
            <a:avLst/>
          </a:prstGeom>
        </p:spPr>
      </p:pic>
      <p:sp>
        <p:nvSpPr>
          <p:cNvPr id="2" name="TextBox 1">
            <a:extLst>
              <a:ext uri="{FF2B5EF4-FFF2-40B4-BE49-F238E27FC236}">
                <a16:creationId xmlns:a16="http://schemas.microsoft.com/office/drawing/2014/main" id="{75E1C666-9AED-9D15-70D2-BC5968C2880A}"/>
              </a:ext>
            </a:extLst>
          </p:cNvPr>
          <p:cNvSpPr txBox="1"/>
          <p:nvPr/>
        </p:nvSpPr>
        <p:spPr>
          <a:xfrm>
            <a:off x="728870" y="1012954"/>
            <a:ext cx="11463130" cy="4832092"/>
          </a:xfrm>
          <a:prstGeom prst="rect">
            <a:avLst/>
          </a:prstGeom>
          <a:noFill/>
        </p:spPr>
        <p:txBody>
          <a:bodyPr wrap="square" rtlCol="0">
            <a:spAutoFit/>
          </a:bodyPr>
          <a:lstStyle/>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srgbClr val="FFC000"/>
                </a:solidFill>
                <a:effectLst/>
                <a:uLnTx/>
                <a:uFillTx/>
                <a:latin typeface="Calibri Light"/>
                <a:ea typeface="+mn-ea"/>
                <a:cs typeface="+mn-cs"/>
              </a:rPr>
              <a:t>Phishing</a:t>
            </a:r>
            <a:r>
              <a:rPr kumimoji="0" lang="en-US" sz="4400" b="0" i="0" u="none" strike="noStrike" kern="1200" cap="none" spc="0" normalizeH="0" baseline="0" noProof="0" dirty="0">
                <a:ln>
                  <a:noFill/>
                </a:ln>
                <a:solidFill>
                  <a:prstClr val="white"/>
                </a:solidFill>
                <a:effectLst/>
                <a:uLnTx/>
                <a:uFillTx/>
                <a:latin typeface="Calibri Light"/>
                <a:ea typeface="+mn-ea"/>
                <a:cs typeface="+mn-cs"/>
              </a:rPr>
              <a:t> emails</a:t>
            </a: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white"/>
                </a:solidFill>
                <a:effectLst/>
                <a:uLnTx/>
                <a:uFillTx/>
                <a:latin typeface="Calibri Light"/>
                <a:ea typeface="+mn-ea"/>
                <a:cs typeface="+mn-cs"/>
              </a:rPr>
              <a:t>Creation of </a:t>
            </a:r>
            <a:r>
              <a:rPr kumimoji="0" lang="en-US" sz="4400" b="0" i="0" u="none" strike="noStrike" kern="1200" cap="none" spc="0" normalizeH="0" baseline="0" noProof="0" dirty="0">
                <a:ln>
                  <a:noFill/>
                </a:ln>
                <a:solidFill>
                  <a:srgbClr val="FFC000"/>
                </a:solidFill>
                <a:effectLst/>
                <a:uLnTx/>
                <a:uFillTx/>
                <a:latin typeface="Calibri Light"/>
                <a:ea typeface="+mn-ea"/>
                <a:cs typeface="+mn-cs"/>
              </a:rPr>
              <a:t>malware</a:t>
            </a:r>
            <a:r>
              <a:rPr kumimoji="0" lang="en-US" sz="4400" b="0" i="0" u="none" strike="noStrike" kern="1200" cap="none" spc="0" normalizeH="0" baseline="0" noProof="0" dirty="0">
                <a:ln>
                  <a:noFill/>
                </a:ln>
                <a:solidFill>
                  <a:prstClr val="white"/>
                </a:solidFill>
                <a:effectLst/>
                <a:uLnTx/>
                <a:uFillTx/>
                <a:latin typeface="Calibri Light"/>
                <a:ea typeface="+mn-ea"/>
                <a:cs typeface="+mn-cs"/>
              </a:rPr>
              <a:t> and v</a:t>
            </a:r>
            <a:r>
              <a:rPr kumimoji="0" lang="en-US" sz="4400" b="0" i="0" u="none" strike="noStrike" kern="1200" cap="none" spc="0" normalizeH="0" baseline="0" noProof="0" dirty="0" err="1">
                <a:ln>
                  <a:noFill/>
                </a:ln>
                <a:solidFill>
                  <a:prstClr val="white"/>
                </a:solidFill>
                <a:effectLst/>
                <a:uLnTx/>
                <a:uFillTx/>
                <a:latin typeface="Calibri Light"/>
                <a:ea typeface="+mn-ea"/>
                <a:cs typeface="+mn-cs"/>
              </a:rPr>
              <a:t>iruses</a:t>
            </a:r>
            <a:endParaRPr kumimoji="0" lang="en-US" sz="4400" b="0" i="0" u="none" strike="noStrike" kern="1200" cap="none" spc="0" normalizeH="0" baseline="0" noProof="0" dirty="0">
              <a:ln>
                <a:noFill/>
              </a:ln>
              <a:solidFill>
                <a:prstClr val="white"/>
              </a:solidFill>
              <a:effectLst/>
              <a:uLnTx/>
              <a:uFillTx/>
              <a:latin typeface="Calibri Light"/>
              <a:ea typeface="+mn-ea"/>
              <a:cs typeface="+mn-cs"/>
            </a:endParaRP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white"/>
                </a:solidFill>
                <a:effectLst/>
                <a:uLnTx/>
                <a:uFillTx/>
                <a:latin typeface="Calibri Light"/>
                <a:ea typeface="+mn-ea"/>
                <a:cs typeface="+mn-cs"/>
              </a:rPr>
              <a:t>Data </a:t>
            </a:r>
            <a:r>
              <a:rPr kumimoji="0" lang="en-US" sz="4400" b="0" i="0" u="none" strike="noStrike" kern="1200" cap="none" spc="0" normalizeH="0" baseline="0" noProof="0" dirty="0">
                <a:ln>
                  <a:noFill/>
                </a:ln>
                <a:solidFill>
                  <a:srgbClr val="FFC000"/>
                </a:solidFill>
                <a:effectLst/>
                <a:uLnTx/>
                <a:uFillTx/>
                <a:latin typeface="Calibri Light"/>
                <a:ea typeface="+mn-ea"/>
                <a:cs typeface="+mn-cs"/>
              </a:rPr>
              <a:t>encryption</a:t>
            </a:r>
            <a:r>
              <a:rPr kumimoji="0" lang="en-US" sz="4400" b="0" i="0" u="none" strike="noStrike" kern="1200" cap="none" spc="0" normalizeH="0" baseline="0" noProof="0" dirty="0">
                <a:ln>
                  <a:noFill/>
                </a:ln>
                <a:solidFill>
                  <a:prstClr val="white"/>
                </a:solidFill>
                <a:effectLst/>
                <a:uLnTx/>
                <a:uFillTx/>
                <a:latin typeface="Calibri Light"/>
                <a:ea typeface="+mn-ea"/>
                <a:cs typeface="+mn-cs"/>
              </a:rPr>
              <a:t> (ransomware)</a:t>
            </a: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srgbClr val="FFC000"/>
                </a:solidFill>
                <a:effectLst/>
                <a:uLnTx/>
                <a:uFillTx/>
                <a:latin typeface="Calibri Light"/>
                <a:ea typeface="+mn-ea"/>
                <a:cs typeface="+mn-cs"/>
              </a:rPr>
              <a:t>Decrypt</a:t>
            </a:r>
            <a:r>
              <a:rPr kumimoji="0" lang="en-US" sz="4400" b="0" i="0" u="none" strike="noStrike" kern="1200" cap="none" spc="0" normalizeH="0" baseline="0" noProof="0" dirty="0">
                <a:ln>
                  <a:noFill/>
                </a:ln>
                <a:solidFill>
                  <a:prstClr val="white"/>
                </a:solidFill>
                <a:effectLst/>
                <a:uLnTx/>
                <a:uFillTx/>
                <a:latin typeface="Calibri Light"/>
                <a:ea typeface="+mn-ea"/>
                <a:cs typeface="+mn-cs"/>
              </a:rPr>
              <a:t> data (protected data)</a:t>
            </a: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white"/>
                </a:solidFill>
                <a:effectLst/>
                <a:uLnTx/>
                <a:uFillTx/>
                <a:latin typeface="Calibri Light"/>
                <a:ea typeface="+mn-ea"/>
                <a:cs typeface="+mn-cs"/>
              </a:rPr>
              <a:t>Real-time cryptocurrency payments for dark web markets</a:t>
            </a: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white"/>
                </a:solidFill>
                <a:effectLst/>
                <a:uLnTx/>
                <a:uFillTx/>
                <a:latin typeface="Calibri Light"/>
                <a:ea typeface="+mn-ea"/>
                <a:cs typeface="+mn-cs"/>
              </a:rPr>
              <a:t>Romance fraud</a:t>
            </a:r>
          </a:p>
        </p:txBody>
      </p:sp>
    </p:spTree>
    <p:extLst>
      <p:ext uri="{BB962C8B-B14F-4D97-AF65-F5344CB8AC3E}">
        <p14:creationId xmlns:p14="http://schemas.microsoft.com/office/powerpoint/2010/main" val="1043715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envelope, stationary, businesscard&#10;&#10;Description automatically generated">
            <a:extLst>
              <a:ext uri="{FF2B5EF4-FFF2-40B4-BE49-F238E27FC236}">
                <a16:creationId xmlns:a16="http://schemas.microsoft.com/office/drawing/2014/main" id="{C6E9B4F0-27C5-C5E6-DA88-231B1C823A45}"/>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0" y="-293915"/>
            <a:ext cx="12192000" cy="6858000"/>
          </a:xfrm>
          <a:prstGeom prst="rect">
            <a:avLst/>
          </a:prstGeom>
        </p:spPr>
      </p:pic>
      <p:sp>
        <p:nvSpPr>
          <p:cNvPr id="4" name="TextBox 3">
            <a:extLst>
              <a:ext uri="{FF2B5EF4-FFF2-40B4-BE49-F238E27FC236}">
                <a16:creationId xmlns:a16="http://schemas.microsoft.com/office/drawing/2014/main" id="{24678549-857F-3E46-8DEA-BAFEB0FC7CA6}"/>
              </a:ext>
            </a:extLst>
          </p:cNvPr>
          <p:cNvSpPr txBox="1"/>
          <p:nvPr/>
        </p:nvSpPr>
        <p:spPr>
          <a:xfrm>
            <a:off x="0" y="2967335"/>
            <a:ext cx="121920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rgbClr val="FFC000"/>
                </a:solidFill>
                <a:effectLst/>
                <a:uLnTx/>
                <a:uFillTx/>
                <a:latin typeface="Calibri Light"/>
                <a:ea typeface="+mn-ea"/>
                <a:cs typeface="+mn-cs"/>
              </a:rPr>
              <a:t>GOOD</a:t>
            </a:r>
            <a:r>
              <a:rPr kumimoji="0" lang="en-US" sz="5400" b="0" i="0" u="none" strike="noStrike" kern="1200" cap="none" spc="0" normalizeH="0" baseline="0" noProof="0" dirty="0">
                <a:ln>
                  <a:noFill/>
                </a:ln>
                <a:solidFill>
                  <a:prstClr val="white"/>
                </a:solidFill>
                <a:effectLst/>
                <a:uLnTx/>
                <a:uFillTx/>
                <a:latin typeface="Calibri Light"/>
                <a:ea typeface="+mn-ea"/>
                <a:cs typeface="+mn-cs"/>
              </a:rPr>
              <a:t> phishing emails </a:t>
            </a:r>
          </a:p>
        </p:txBody>
      </p:sp>
      <p:sp>
        <p:nvSpPr>
          <p:cNvPr id="2" name="TextBox 1">
            <a:extLst>
              <a:ext uri="{FF2B5EF4-FFF2-40B4-BE49-F238E27FC236}">
                <a16:creationId xmlns:a16="http://schemas.microsoft.com/office/drawing/2014/main" id="{BBC24828-13B3-676F-1F73-DFC4C89911C1}"/>
              </a:ext>
            </a:extLst>
          </p:cNvPr>
          <p:cNvSpPr txBox="1"/>
          <p:nvPr/>
        </p:nvSpPr>
        <p:spPr>
          <a:xfrm>
            <a:off x="0" y="3890665"/>
            <a:ext cx="12192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bg1"/>
                </a:solidFill>
                <a:effectLst/>
                <a:uLnTx/>
                <a:uFillTx/>
                <a:latin typeface="Calibri Light"/>
                <a:ea typeface="+mn-ea"/>
                <a:cs typeface="+mn-cs"/>
              </a:rPr>
              <a:t>Bye, bye grammatical errors and diction nuances.</a:t>
            </a:r>
          </a:p>
        </p:txBody>
      </p:sp>
    </p:spTree>
    <p:extLst>
      <p:ext uri="{BB962C8B-B14F-4D97-AF65-F5344CB8AC3E}">
        <p14:creationId xmlns:p14="http://schemas.microsoft.com/office/powerpoint/2010/main" val="11957803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hase Letter 3x speed">
            <a:hlinkClick r:id="" action="ppaction://media"/>
            <a:extLst>
              <a:ext uri="{FF2B5EF4-FFF2-40B4-BE49-F238E27FC236}">
                <a16:creationId xmlns:a16="http://schemas.microsoft.com/office/drawing/2014/main" id="{3F980443-E207-087C-53E2-E06B0F97FF4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30844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25E926-89AF-5739-DCEB-3A2B5EFF4525}"/>
              </a:ext>
            </a:extLst>
          </p:cNvPr>
          <p:cNvPicPr>
            <a:picLocks noChangeAspect="1"/>
          </p:cNvPicPr>
          <p:nvPr/>
        </p:nvPicPr>
        <p:blipFill>
          <a:blip r:embed="rId2">
            <a:alphaModFix amt="20000"/>
          </a:blip>
          <a:stretch>
            <a:fillRect/>
          </a:stretch>
        </p:blipFill>
        <p:spPr>
          <a:xfrm>
            <a:off x="0" y="-272142"/>
            <a:ext cx="12192000" cy="6857999"/>
          </a:xfrm>
          <a:prstGeom prst="rect">
            <a:avLst/>
          </a:prstGeom>
        </p:spPr>
      </p:pic>
      <p:sp>
        <p:nvSpPr>
          <p:cNvPr id="2" name="TextBox 1">
            <a:extLst>
              <a:ext uri="{FF2B5EF4-FFF2-40B4-BE49-F238E27FC236}">
                <a16:creationId xmlns:a16="http://schemas.microsoft.com/office/drawing/2014/main" id="{75E1C666-9AED-9D15-70D2-BC5968C2880A}"/>
              </a:ext>
            </a:extLst>
          </p:cNvPr>
          <p:cNvSpPr txBox="1"/>
          <p:nvPr/>
        </p:nvSpPr>
        <p:spPr>
          <a:xfrm>
            <a:off x="424070" y="1540887"/>
            <a:ext cx="11624996" cy="41549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Light"/>
                <a:ea typeface="+mn-ea"/>
                <a:cs typeface="+mn-cs"/>
              </a:rPr>
              <a:t>ChatGPT can be used to deceive:</a:t>
            </a: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white"/>
                </a:solidFill>
                <a:effectLst/>
                <a:uLnTx/>
                <a:uFillTx/>
                <a:latin typeface="Calibri Light"/>
                <a:ea typeface="+mn-ea"/>
                <a:cs typeface="+mn-cs"/>
              </a:rPr>
              <a:t>Contracts</a:t>
            </a: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white"/>
                </a:solidFill>
                <a:effectLst/>
                <a:uLnTx/>
                <a:uFillTx/>
                <a:latin typeface="Calibri Light"/>
                <a:ea typeface="+mn-ea"/>
                <a:cs typeface="+mn-cs"/>
              </a:rPr>
              <a:t>Proof of payments (receipts)</a:t>
            </a: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white"/>
                </a:solidFill>
                <a:effectLst/>
                <a:uLnTx/>
                <a:uFillTx/>
                <a:latin typeface="Calibri Light"/>
                <a:ea typeface="+mn-ea"/>
                <a:cs typeface="+mn-cs"/>
              </a:rPr>
              <a:t>Authorizations</a:t>
            </a:r>
          </a:p>
          <a:p>
            <a:pPr marL="685800"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srgbClr val="FFC000"/>
                </a:solidFill>
                <a:effectLst/>
                <a:uLnTx/>
                <a:uFillTx/>
                <a:latin typeface="Calibri Light"/>
                <a:ea typeface="+mn-ea"/>
                <a:cs typeface="+mn-cs"/>
              </a:rPr>
              <a:t>Anything</a:t>
            </a:r>
            <a:r>
              <a:rPr kumimoji="0" lang="en-US" sz="4400" b="0" i="0" u="none" strike="noStrike" kern="1200" cap="none" spc="0" normalizeH="0" baseline="0" noProof="0" dirty="0">
                <a:ln>
                  <a:noFill/>
                </a:ln>
                <a:solidFill>
                  <a:prstClr val="white"/>
                </a:solidFill>
                <a:effectLst/>
                <a:uLnTx/>
                <a:uFillTx/>
                <a:latin typeface="Calibri Light"/>
                <a:ea typeface="+mn-ea"/>
                <a:cs typeface="+mn-cs"/>
              </a:rPr>
              <a:t> that requires documentation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400" b="0" i="0" u="none" strike="noStrike" kern="1200" cap="none" spc="0" normalizeH="0" baseline="0" noProof="0" dirty="0">
              <a:ln>
                <a:noFill/>
              </a:ln>
              <a:solidFill>
                <a:prstClr val="white"/>
              </a:solidFill>
              <a:effectLst/>
              <a:uLnTx/>
              <a:uFillTx/>
              <a:latin typeface="Calibri Light"/>
              <a:ea typeface="+mn-ea"/>
              <a:cs typeface="+mn-cs"/>
            </a:endParaRPr>
          </a:p>
        </p:txBody>
      </p:sp>
    </p:spTree>
    <p:extLst>
      <p:ext uri="{BB962C8B-B14F-4D97-AF65-F5344CB8AC3E}">
        <p14:creationId xmlns:p14="http://schemas.microsoft.com/office/powerpoint/2010/main" val="24299585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FA3140-6F1B-AE3E-E504-A7123AF495F3}"/>
              </a:ext>
            </a:extLst>
          </p:cNvPr>
          <p:cNvPicPr>
            <a:picLocks noChangeAspect="1"/>
          </p:cNvPicPr>
          <p:nvPr/>
        </p:nvPicPr>
        <p:blipFill>
          <a:blip r:embed="rId3">
            <a:alphaModFix amt="20000"/>
          </a:blip>
          <a:stretch>
            <a:fillRect/>
          </a:stretch>
        </p:blipFill>
        <p:spPr>
          <a:xfrm>
            <a:off x="0" y="-272142"/>
            <a:ext cx="12192000" cy="6857999"/>
          </a:xfrm>
          <a:prstGeom prst="rect">
            <a:avLst/>
          </a:prstGeom>
        </p:spPr>
      </p:pic>
      <p:sp>
        <p:nvSpPr>
          <p:cNvPr id="3" name="Title 2">
            <a:extLst>
              <a:ext uri="{FF2B5EF4-FFF2-40B4-BE49-F238E27FC236}">
                <a16:creationId xmlns:a16="http://schemas.microsoft.com/office/drawing/2014/main" id="{653BD65D-7611-8FCD-31A3-CEB7C9A65AC9}"/>
              </a:ext>
            </a:extLst>
          </p:cNvPr>
          <p:cNvSpPr>
            <a:spLocks noGrp="1"/>
          </p:cNvSpPr>
          <p:nvPr>
            <p:ph type="title"/>
          </p:nvPr>
        </p:nvSpPr>
        <p:spPr/>
        <p:txBody>
          <a:bodyPr/>
          <a:lstStyle/>
          <a:p>
            <a:r>
              <a:rPr lang="en-US" dirty="0"/>
              <a:t>How Accountants can </a:t>
            </a:r>
            <a:r>
              <a:rPr lang="en-US" dirty="0">
                <a:solidFill>
                  <a:srgbClr val="FFC000"/>
                </a:solidFill>
              </a:rPr>
              <a:t>Use AI</a:t>
            </a:r>
          </a:p>
        </p:txBody>
      </p:sp>
      <p:sp>
        <p:nvSpPr>
          <p:cNvPr id="2" name="Content Placeholder 1">
            <a:extLst>
              <a:ext uri="{FF2B5EF4-FFF2-40B4-BE49-F238E27FC236}">
                <a16:creationId xmlns:a16="http://schemas.microsoft.com/office/drawing/2014/main" id="{897C1EF3-9C59-E7A7-D655-A85F625C8655}"/>
              </a:ext>
            </a:extLst>
          </p:cNvPr>
          <p:cNvSpPr>
            <a:spLocks noGrp="1"/>
          </p:cNvSpPr>
          <p:nvPr>
            <p:ph sz="half" idx="1"/>
          </p:nvPr>
        </p:nvSpPr>
        <p:spPr/>
        <p:txBody>
          <a:bodyPr>
            <a:normAutofit/>
          </a:bodyPr>
          <a:lstStyle/>
          <a:p>
            <a:r>
              <a:rPr lang="en-US" sz="3600" dirty="0">
                <a:solidFill>
                  <a:srgbClr val="FFC000"/>
                </a:solidFill>
              </a:rPr>
              <a:t>Answering Queries</a:t>
            </a:r>
          </a:p>
          <a:p>
            <a:r>
              <a:rPr lang="en-US" sz="3600" dirty="0">
                <a:solidFill>
                  <a:schemeClr val="bg1"/>
                </a:solidFill>
              </a:rPr>
              <a:t>Explaining Complex Concepts</a:t>
            </a:r>
          </a:p>
          <a:p>
            <a:r>
              <a:rPr lang="en-US" sz="3600" dirty="0">
                <a:solidFill>
                  <a:schemeClr val="bg1"/>
                </a:solidFill>
              </a:rPr>
              <a:t>Continuing Professional Development</a:t>
            </a:r>
          </a:p>
          <a:p>
            <a:pPr>
              <a:buClr>
                <a:schemeClr val="bg1"/>
              </a:buClr>
            </a:pPr>
            <a:r>
              <a:rPr lang="en-US" sz="3600" dirty="0">
                <a:solidFill>
                  <a:srgbClr val="FFC000"/>
                </a:solidFill>
              </a:rPr>
              <a:t>Data Analysis Guidance</a:t>
            </a:r>
          </a:p>
          <a:p>
            <a:r>
              <a:rPr lang="en-US" sz="3600" dirty="0">
                <a:solidFill>
                  <a:schemeClr val="bg1"/>
                </a:solidFill>
              </a:rPr>
              <a:t>Drafting and Proofreading</a:t>
            </a:r>
          </a:p>
        </p:txBody>
      </p:sp>
      <p:sp>
        <p:nvSpPr>
          <p:cNvPr id="4" name="Content Placeholder 3">
            <a:extLst>
              <a:ext uri="{FF2B5EF4-FFF2-40B4-BE49-F238E27FC236}">
                <a16:creationId xmlns:a16="http://schemas.microsoft.com/office/drawing/2014/main" id="{408FD3B7-290B-904F-B19B-85C90104FCC0}"/>
              </a:ext>
            </a:extLst>
          </p:cNvPr>
          <p:cNvSpPr>
            <a:spLocks noGrp="1"/>
          </p:cNvSpPr>
          <p:nvPr>
            <p:ph sz="half" idx="2"/>
          </p:nvPr>
        </p:nvSpPr>
        <p:spPr/>
        <p:txBody>
          <a:bodyPr>
            <a:normAutofit/>
          </a:bodyPr>
          <a:lstStyle/>
          <a:p>
            <a:r>
              <a:rPr lang="en-US" sz="3600" dirty="0"/>
              <a:t>Guidance on Software and Tools</a:t>
            </a:r>
          </a:p>
          <a:p>
            <a:pPr>
              <a:buClr>
                <a:schemeClr val="bg1"/>
              </a:buClr>
            </a:pPr>
            <a:r>
              <a:rPr lang="en-US" sz="3600" dirty="0">
                <a:solidFill>
                  <a:srgbClr val="FFC000"/>
                </a:solidFill>
              </a:rPr>
              <a:t>Trend Analysis</a:t>
            </a:r>
          </a:p>
          <a:p>
            <a:r>
              <a:rPr lang="en-US" sz="3600" dirty="0"/>
              <a:t>Ethical Dilemmas</a:t>
            </a:r>
          </a:p>
          <a:p>
            <a:r>
              <a:rPr lang="en-US" sz="3600" dirty="0"/>
              <a:t>Risk Management</a:t>
            </a:r>
          </a:p>
          <a:p>
            <a:r>
              <a:rPr lang="en-US" sz="3600" dirty="0"/>
              <a:t>Networking and Career Development</a:t>
            </a:r>
          </a:p>
          <a:p>
            <a:endParaRPr lang="en-US" sz="3600" dirty="0"/>
          </a:p>
        </p:txBody>
      </p:sp>
    </p:spTree>
    <p:extLst>
      <p:ext uri="{BB962C8B-B14F-4D97-AF65-F5344CB8AC3E}">
        <p14:creationId xmlns:p14="http://schemas.microsoft.com/office/powerpoint/2010/main" val="5819996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A82DEB2-FCC4-5ED3-153D-AF0A4029DD50}"/>
              </a:ext>
            </a:extLst>
          </p:cNvPr>
          <p:cNvPicPr>
            <a:picLocks noChangeAspect="1"/>
          </p:cNvPicPr>
          <p:nvPr/>
        </p:nvPicPr>
        <p:blipFill>
          <a:blip r:embed="rId3">
            <a:alphaModFix amt="20000"/>
          </a:blip>
          <a:stretch>
            <a:fillRect/>
          </a:stretch>
        </p:blipFill>
        <p:spPr>
          <a:xfrm>
            <a:off x="0" y="-272142"/>
            <a:ext cx="12192000" cy="6857999"/>
          </a:xfrm>
          <a:prstGeom prst="rect">
            <a:avLst/>
          </a:prstGeom>
        </p:spPr>
      </p:pic>
      <p:sp>
        <p:nvSpPr>
          <p:cNvPr id="2" name="Content Placeholder 1">
            <a:extLst>
              <a:ext uri="{FF2B5EF4-FFF2-40B4-BE49-F238E27FC236}">
                <a16:creationId xmlns:a16="http://schemas.microsoft.com/office/drawing/2014/main" id="{897C1EF3-9C59-E7A7-D655-A85F625C8655}"/>
              </a:ext>
            </a:extLst>
          </p:cNvPr>
          <p:cNvSpPr>
            <a:spLocks noGrp="1"/>
          </p:cNvSpPr>
          <p:nvPr>
            <p:ph idx="1"/>
          </p:nvPr>
        </p:nvSpPr>
        <p:spPr>
          <a:xfrm>
            <a:off x="472966" y="2260600"/>
            <a:ext cx="11291686" cy="3916363"/>
          </a:xfrm>
        </p:spPr>
        <p:txBody>
          <a:bodyPr>
            <a:normAutofit/>
          </a:bodyPr>
          <a:lstStyle/>
          <a:p>
            <a:pPr marL="0" indent="0" algn="ctr">
              <a:buNone/>
            </a:pPr>
            <a:r>
              <a:rPr lang="en-US" sz="3600" dirty="0">
                <a:solidFill>
                  <a:schemeClr val="bg1"/>
                </a:solidFill>
              </a:rPr>
              <a:t>AI and ChatGPT can be a valuable tool for accountants, but it’s important to remember its limitations. It should not replace the need for </a:t>
            </a:r>
            <a:r>
              <a:rPr lang="en-US" sz="3600" dirty="0">
                <a:solidFill>
                  <a:srgbClr val="FFC000"/>
                </a:solidFill>
              </a:rPr>
              <a:t>professional judgment</a:t>
            </a:r>
            <a:r>
              <a:rPr lang="en-US" sz="3600" dirty="0">
                <a:solidFill>
                  <a:schemeClr val="bg1"/>
                </a:solidFill>
              </a:rPr>
              <a:t>, peer review, or consultation with experts in specific fields.</a:t>
            </a:r>
          </a:p>
        </p:txBody>
      </p:sp>
    </p:spTree>
    <p:extLst>
      <p:ext uri="{BB962C8B-B14F-4D97-AF65-F5344CB8AC3E}">
        <p14:creationId xmlns:p14="http://schemas.microsoft.com/office/powerpoint/2010/main" val="24989755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25E926-89AF-5739-DCEB-3A2B5EFF4525}"/>
              </a:ext>
            </a:extLst>
          </p:cNvPr>
          <p:cNvPicPr>
            <a:picLocks noChangeAspect="1"/>
          </p:cNvPicPr>
          <p:nvPr/>
        </p:nvPicPr>
        <p:blipFill>
          <a:blip r:embed="rId2">
            <a:alphaModFix amt="20000"/>
          </a:blip>
          <a:stretch>
            <a:fillRect/>
          </a:stretch>
        </p:blipFill>
        <p:spPr>
          <a:xfrm>
            <a:off x="0" y="-272142"/>
            <a:ext cx="12192000" cy="6857999"/>
          </a:xfrm>
          <a:prstGeom prst="rect">
            <a:avLst/>
          </a:prstGeom>
        </p:spPr>
      </p:pic>
      <p:pic>
        <p:nvPicPr>
          <p:cNvPr id="5" name="Picture 4">
            <a:extLst>
              <a:ext uri="{FF2B5EF4-FFF2-40B4-BE49-F238E27FC236}">
                <a16:creationId xmlns:a16="http://schemas.microsoft.com/office/drawing/2014/main" id="{6271E3B0-EBA6-1064-A578-A2B7CC5FD5B2}"/>
              </a:ext>
            </a:extLst>
          </p:cNvPr>
          <p:cNvPicPr>
            <a:picLocks noChangeAspect="1"/>
          </p:cNvPicPr>
          <p:nvPr/>
        </p:nvPicPr>
        <p:blipFill>
          <a:blip r:embed="rId3"/>
          <a:stretch>
            <a:fillRect/>
          </a:stretch>
        </p:blipFill>
        <p:spPr>
          <a:xfrm>
            <a:off x="4300735" y="755373"/>
            <a:ext cx="7785248" cy="4925769"/>
          </a:xfrm>
          <a:prstGeom prst="rect">
            <a:avLst/>
          </a:prstGeom>
        </p:spPr>
      </p:pic>
      <p:sp>
        <p:nvSpPr>
          <p:cNvPr id="6" name="TextBox 5">
            <a:extLst>
              <a:ext uri="{FF2B5EF4-FFF2-40B4-BE49-F238E27FC236}">
                <a16:creationId xmlns:a16="http://schemas.microsoft.com/office/drawing/2014/main" id="{9DAACF08-15B5-1A1D-5FAE-BC7EA15EC880}"/>
              </a:ext>
            </a:extLst>
          </p:cNvPr>
          <p:cNvSpPr txBox="1"/>
          <p:nvPr/>
        </p:nvSpPr>
        <p:spPr>
          <a:xfrm>
            <a:off x="198782" y="755373"/>
            <a:ext cx="4412974"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Light"/>
                <a:ea typeface="+mn-ea"/>
                <a:cs typeface="+mn-cs"/>
              </a:rPr>
              <a:t>Machine Learning includes “</a:t>
            </a:r>
            <a:r>
              <a:rPr kumimoji="0" lang="en-US" sz="4000" b="0" i="0" u="none" strike="noStrike" kern="1200" cap="none" spc="0" normalizeH="0" baseline="0" noProof="0" dirty="0">
                <a:ln>
                  <a:noFill/>
                </a:ln>
                <a:solidFill>
                  <a:srgbClr val="FFC000"/>
                </a:solidFill>
                <a:effectLst/>
                <a:uLnTx/>
                <a:uFillTx/>
                <a:latin typeface="Calibri Light"/>
                <a:ea typeface="+mn-ea"/>
                <a:cs typeface="+mn-cs"/>
              </a:rPr>
              <a:t>creating</a:t>
            </a:r>
            <a:r>
              <a:rPr kumimoji="0" lang="en-US" sz="4000" b="0" i="0" u="none" strike="noStrike" kern="1200" cap="none" spc="0" normalizeH="0" baseline="0" noProof="0" dirty="0">
                <a:ln>
                  <a:noFill/>
                </a:ln>
                <a:solidFill>
                  <a:prstClr val="white"/>
                </a:solidFill>
                <a:effectLst/>
                <a:uLnTx/>
                <a:uFillTx/>
                <a:latin typeface="Calibri Light"/>
                <a:ea typeface="+mn-ea"/>
                <a:cs typeface="+mn-cs"/>
              </a:rPr>
              <a:t>”</a:t>
            </a:r>
          </a:p>
        </p:txBody>
      </p:sp>
      <p:sp>
        <p:nvSpPr>
          <p:cNvPr id="7" name="TextBox 6">
            <a:extLst>
              <a:ext uri="{FF2B5EF4-FFF2-40B4-BE49-F238E27FC236}">
                <a16:creationId xmlns:a16="http://schemas.microsoft.com/office/drawing/2014/main" id="{3FA52082-0DAA-3CC9-EBFB-2D561061E42B}"/>
              </a:ext>
            </a:extLst>
          </p:cNvPr>
          <p:cNvSpPr txBox="1"/>
          <p:nvPr/>
        </p:nvSpPr>
        <p:spPr>
          <a:xfrm>
            <a:off x="106017" y="4280215"/>
            <a:ext cx="4412974"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Light"/>
                <a:ea typeface="+mn-ea"/>
                <a:cs typeface="+mn-cs"/>
              </a:rPr>
              <a:t>The information is only useful for those already knowledgeable enough to validate it.</a:t>
            </a:r>
          </a:p>
        </p:txBody>
      </p:sp>
    </p:spTree>
    <p:extLst>
      <p:ext uri="{BB962C8B-B14F-4D97-AF65-F5344CB8AC3E}">
        <p14:creationId xmlns:p14="http://schemas.microsoft.com/office/powerpoint/2010/main" val="2943774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group of people in a lecture hall&#10;&#10;Description automatically generated">
            <a:extLst>
              <a:ext uri="{FF2B5EF4-FFF2-40B4-BE49-F238E27FC236}">
                <a16:creationId xmlns:a16="http://schemas.microsoft.com/office/drawing/2014/main" id="{1404A886-1A6F-256E-4C8B-5C2A6718B9F0}"/>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0" y="-294519"/>
            <a:ext cx="12192000" cy="6858000"/>
          </a:xfrm>
          <a:prstGeom prst="rect">
            <a:avLst/>
          </a:prstGeom>
        </p:spPr>
      </p:pic>
      <p:sp>
        <p:nvSpPr>
          <p:cNvPr id="2" name="Content Placeholder 1">
            <a:extLst>
              <a:ext uri="{FF2B5EF4-FFF2-40B4-BE49-F238E27FC236}">
                <a16:creationId xmlns:a16="http://schemas.microsoft.com/office/drawing/2014/main" id="{9E3FAFB2-D9FA-A74C-604D-F10BA1F6F049}"/>
              </a:ext>
            </a:extLst>
          </p:cNvPr>
          <p:cNvSpPr>
            <a:spLocks noGrp="1"/>
          </p:cNvSpPr>
          <p:nvPr>
            <p:ph idx="1"/>
          </p:nvPr>
        </p:nvSpPr>
        <p:spPr>
          <a:xfrm>
            <a:off x="838200" y="818460"/>
            <a:ext cx="10515600" cy="5410062"/>
          </a:xfrm>
        </p:spPr>
        <p:txBody>
          <a:bodyPr>
            <a:normAutofit/>
          </a:bodyPr>
          <a:lstStyle/>
          <a:p>
            <a:pPr marL="0" indent="0">
              <a:buNone/>
            </a:pPr>
            <a:r>
              <a:rPr lang="en-US" sz="3600" dirty="0">
                <a:solidFill>
                  <a:schemeClr val="bg1"/>
                </a:solidFill>
                <a:latin typeface="+mj-lt"/>
              </a:rPr>
              <a:t>Potential ethics and technology-related challenges with the proposed changes to the standards.</a:t>
            </a:r>
          </a:p>
          <a:p>
            <a:pPr marL="0" indent="0">
              <a:buNone/>
            </a:pPr>
            <a:endParaRPr lang="en-US" sz="3600" dirty="0">
              <a:solidFill>
                <a:schemeClr val="bg1"/>
              </a:solidFill>
              <a:latin typeface="+mj-lt"/>
            </a:endParaRPr>
          </a:p>
          <a:p>
            <a:r>
              <a:rPr lang="en-US" sz="3600" dirty="0">
                <a:solidFill>
                  <a:schemeClr val="bg1"/>
                </a:solidFill>
                <a:latin typeface="+mj-lt"/>
              </a:rPr>
              <a:t>Technology requirements</a:t>
            </a:r>
          </a:p>
          <a:p>
            <a:r>
              <a:rPr lang="en-US" sz="3600" dirty="0">
                <a:solidFill>
                  <a:schemeClr val="bg1"/>
                </a:solidFill>
                <a:latin typeface="+mj-lt"/>
              </a:rPr>
              <a:t>Fraud detection requirements</a:t>
            </a:r>
          </a:p>
          <a:p>
            <a:r>
              <a:rPr lang="en-US" sz="3600" dirty="0">
                <a:solidFill>
                  <a:schemeClr val="bg1"/>
                </a:solidFill>
                <a:latin typeface="+mj-lt"/>
              </a:rPr>
              <a:t>Auditor to remain “alert”</a:t>
            </a:r>
          </a:p>
          <a:p>
            <a:endParaRPr lang="en-US" sz="3600" dirty="0">
              <a:latin typeface="+mj-lt"/>
            </a:endParaRPr>
          </a:p>
        </p:txBody>
      </p:sp>
    </p:spTree>
    <p:extLst>
      <p:ext uri="{BB962C8B-B14F-4D97-AF65-F5344CB8AC3E}">
        <p14:creationId xmlns:p14="http://schemas.microsoft.com/office/powerpoint/2010/main" val="22461963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CC5558-66FE-9FE7-4113-E0C6DCB77FEB}"/>
              </a:ext>
            </a:extLst>
          </p:cNvPr>
          <p:cNvPicPr>
            <a:picLocks noChangeAspect="1"/>
          </p:cNvPicPr>
          <p:nvPr/>
        </p:nvPicPr>
        <p:blipFill>
          <a:blip r:embed="rId3">
            <a:alphaModFix amt="20000"/>
          </a:blip>
          <a:stretch>
            <a:fillRect/>
          </a:stretch>
        </p:blipFill>
        <p:spPr>
          <a:xfrm>
            <a:off x="0" y="-272142"/>
            <a:ext cx="12192000" cy="6857999"/>
          </a:xfrm>
          <a:prstGeom prst="rect">
            <a:avLst/>
          </a:prstGeom>
        </p:spPr>
      </p:pic>
      <p:sp>
        <p:nvSpPr>
          <p:cNvPr id="3" name="Title 2">
            <a:extLst>
              <a:ext uri="{FF2B5EF4-FFF2-40B4-BE49-F238E27FC236}">
                <a16:creationId xmlns:a16="http://schemas.microsoft.com/office/drawing/2014/main" id="{0945F2B0-77A2-670F-39FC-ED4762BC70D8}"/>
              </a:ext>
            </a:extLst>
          </p:cNvPr>
          <p:cNvSpPr>
            <a:spLocks noGrp="1"/>
          </p:cNvSpPr>
          <p:nvPr>
            <p:ph type="title"/>
          </p:nvPr>
        </p:nvSpPr>
        <p:spPr/>
        <p:txBody>
          <a:bodyPr/>
          <a:lstStyle/>
          <a:p>
            <a:r>
              <a:rPr lang="en-US" dirty="0"/>
              <a:t>The Ethical </a:t>
            </a:r>
            <a:r>
              <a:rPr lang="en-US" dirty="0">
                <a:solidFill>
                  <a:srgbClr val="FFC000"/>
                </a:solidFill>
              </a:rPr>
              <a:t>Concerns</a:t>
            </a:r>
          </a:p>
        </p:txBody>
      </p:sp>
      <p:sp>
        <p:nvSpPr>
          <p:cNvPr id="2" name="Content Placeholder 1">
            <a:extLst>
              <a:ext uri="{FF2B5EF4-FFF2-40B4-BE49-F238E27FC236}">
                <a16:creationId xmlns:a16="http://schemas.microsoft.com/office/drawing/2014/main" id="{58930F27-BF7E-45A9-B119-3CCFF0E60F47}"/>
              </a:ext>
            </a:extLst>
          </p:cNvPr>
          <p:cNvSpPr>
            <a:spLocks noGrp="1"/>
          </p:cNvSpPr>
          <p:nvPr>
            <p:ph sz="half" idx="1"/>
          </p:nvPr>
        </p:nvSpPr>
        <p:spPr/>
        <p:txBody>
          <a:bodyPr>
            <a:normAutofit/>
          </a:bodyPr>
          <a:lstStyle/>
          <a:p>
            <a:r>
              <a:rPr lang="en-US" sz="3200" dirty="0"/>
              <a:t>Reliability and Accuracy</a:t>
            </a:r>
          </a:p>
          <a:p>
            <a:r>
              <a:rPr lang="en-US" sz="3200" dirty="0">
                <a:solidFill>
                  <a:srgbClr val="FFC000"/>
                </a:solidFill>
              </a:rPr>
              <a:t>Transparency</a:t>
            </a:r>
          </a:p>
          <a:p>
            <a:r>
              <a:rPr lang="en-US" sz="3200" dirty="0"/>
              <a:t>Professional Competence and Due Care</a:t>
            </a:r>
          </a:p>
          <a:p>
            <a:r>
              <a:rPr lang="en-US" sz="3200" dirty="0">
                <a:solidFill>
                  <a:srgbClr val="FFC000"/>
                </a:solidFill>
              </a:rPr>
              <a:t>Data Privacy</a:t>
            </a:r>
          </a:p>
          <a:p>
            <a:r>
              <a:rPr lang="en-US" sz="3200" dirty="0"/>
              <a:t>Job Displacement</a:t>
            </a:r>
          </a:p>
          <a:p>
            <a:r>
              <a:rPr lang="en-US" sz="3200" dirty="0"/>
              <a:t>Bias and Fairness</a:t>
            </a:r>
          </a:p>
        </p:txBody>
      </p:sp>
      <p:sp>
        <p:nvSpPr>
          <p:cNvPr id="4" name="Content Placeholder 3">
            <a:extLst>
              <a:ext uri="{FF2B5EF4-FFF2-40B4-BE49-F238E27FC236}">
                <a16:creationId xmlns:a16="http://schemas.microsoft.com/office/drawing/2014/main" id="{8E5C7A58-B2C1-E874-06D6-B4DF189BDCE2}"/>
              </a:ext>
            </a:extLst>
          </p:cNvPr>
          <p:cNvSpPr>
            <a:spLocks noGrp="1"/>
          </p:cNvSpPr>
          <p:nvPr>
            <p:ph sz="half" idx="2"/>
          </p:nvPr>
        </p:nvSpPr>
        <p:spPr/>
        <p:txBody>
          <a:bodyPr>
            <a:normAutofit/>
          </a:bodyPr>
          <a:lstStyle/>
          <a:p>
            <a:r>
              <a:rPr lang="en-US" sz="3200" dirty="0">
                <a:solidFill>
                  <a:srgbClr val="FFC000"/>
                </a:solidFill>
              </a:rPr>
              <a:t>Accountability</a:t>
            </a:r>
          </a:p>
          <a:p>
            <a:r>
              <a:rPr lang="en-US" sz="3200" dirty="0"/>
              <a:t>Continuous Learning and Adaptation</a:t>
            </a:r>
          </a:p>
          <a:p>
            <a:r>
              <a:rPr lang="en-US" sz="3200" dirty="0"/>
              <a:t>Dependence on Technology </a:t>
            </a:r>
          </a:p>
          <a:p>
            <a:r>
              <a:rPr lang="en-US" sz="3200" dirty="0"/>
              <a:t>Intellectual Property and Proprietary Algorithms</a:t>
            </a:r>
          </a:p>
          <a:p>
            <a:r>
              <a:rPr lang="en-US" sz="3200" dirty="0"/>
              <a:t>Economic and Social Implications</a:t>
            </a:r>
          </a:p>
          <a:p>
            <a:endParaRPr lang="en-US" sz="3200" dirty="0"/>
          </a:p>
        </p:txBody>
      </p:sp>
    </p:spTree>
    <p:extLst>
      <p:ext uri="{BB962C8B-B14F-4D97-AF65-F5344CB8AC3E}">
        <p14:creationId xmlns:p14="http://schemas.microsoft.com/office/powerpoint/2010/main" val="28718193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D400F3-376C-6897-3FAC-4310555DF148}"/>
              </a:ext>
            </a:extLst>
          </p:cNvPr>
          <p:cNvPicPr>
            <a:picLocks noChangeAspect="1"/>
          </p:cNvPicPr>
          <p:nvPr/>
        </p:nvPicPr>
        <p:blipFill>
          <a:blip r:embed="rId3">
            <a:alphaModFix amt="20000"/>
          </a:blip>
          <a:stretch>
            <a:fillRect/>
          </a:stretch>
        </p:blipFill>
        <p:spPr>
          <a:xfrm>
            <a:off x="0" y="-272142"/>
            <a:ext cx="12192000" cy="6857999"/>
          </a:xfrm>
          <a:prstGeom prst="rect">
            <a:avLst/>
          </a:prstGeom>
        </p:spPr>
      </p:pic>
      <p:sp>
        <p:nvSpPr>
          <p:cNvPr id="2" name="Title 1">
            <a:extLst>
              <a:ext uri="{FF2B5EF4-FFF2-40B4-BE49-F238E27FC236}">
                <a16:creationId xmlns:a16="http://schemas.microsoft.com/office/drawing/2014/main" id="{2A580A59-5A34-E68C-5B3B-07FA3902054D}"/>
              </a:ext>
            </a:extLst>
          </p:cNvPr>
          <p:cNvSpPr>
            <a:spLocks noGrp="1"/>
          </p:cNvSpPr>
          <p:nvPr>
            <p:ph type="title"/>
          </p:nvPr>
        </p:nvSpPr>
        <p:spPr/>
        <p:txBody>
          <a:bodyPr/>
          <a:lstStyle/>
          <a:p>
            <a:r>
              <a:rPr lang="en-US" dirty="0"/>
              <a:t>How Accountants can </a:t>
            </a:r>
            <a:r>
              <a:rPr lang="en-US" dirty="0">
                <a:solidFill>
                  <a:srgbClr val="FFC000"/>
                </a:solidFill>
              </a:rPr>
              <a:t>Minimize</a:t>
            </a:r>
            <a:r>
              <a:rPr lang="en-US" dirty="0"/>
              <a:t> Risks</a:t>
            </a:r>
          </a:p>
        </p:txBody>
      </p:sp>
      <p:sp>
        <p:nvSpPr>
          <p:cNvPr id="3" name="Content Placeholder 2">
            <a:extLst>
              <a:ext uri="{FF2B5EF4-FFF2-40B4-BE49-F238E27FC236}">
                <a16:creationId xmlns:a16="http://schemas.microsoft.com/office/drawing/2014/main" id="{66D5347C-4F35-014D-6592-644A5D5FF890}"/>
              </a:ext>
            </a:extLst>
          </p:cNvPr>
          <p:cNvSpPr>
            <a:spLocks noGrp="1"/>
          </p:cNvSpPr>
          <p:nvPr>
            <p:ph sz="half" idx="1"/>
          </p:nvPr>
        </p:nvSpPr>
        <p:spPr/>
        <p:txBody>
          <a:bodyPr>
            <a:normAutofit lnSpcReduction="10000"/>
          </a:bodyPr>
          <a:lstStyle/>
          <a:p>
            <a:r>
              <a:rPr lang="en-US" sz="3200" dirty="0">
                <a:solidFill>
                  <a:srgbClr val="FFC000"/>
                </a:solidFill>
              </a:rPr>
              <a:t>Education and Training</a:t>
            </a:r>
          </a:p>
          <a:p>
            <a:r>
              <a:rPr lang="en-US" sz="3200" dirty="0"/>
              <a:t>Due Diligence</a:t>
            </a:r>
          </a:p>
          <a:p>
            <a:r>
              <a:rPr lang="en-US" sz="3200" dirty="0"/>
              <a:t>Transparency</a:t>
            </a:r>
          </a:p>
          <a:p>
            <a:r>
              <a:rPr lang="en-US" sz="3200" dirty="0">
                <a:solidFill>
                  <a:srgbClr val="FFC000"/>
                </a:solidFill>
              </a:rPr>
              <a:t>Audit Trail</a:t>
            </a:r>
          </a:p>
          <a:p>
            <a:r>
              <a:rPr lang="en-US" sz="3200" dirty="0"/>
              <a:t>Bias Checks</a:t>
            </a:r>
          </a:p>
          <a:p>
            <a:r>
              <a:rPr lang="en-US" sz="3200" dirty="0"/>
              <a:t>Data Privacy (GDPR)</a:t>
            </a:r>
          </a:p>
          <a:p>
            <a:r>
              <a:rPr lang="en-US" sz="3200" dirty="0"/>
              <a:t>Human Oversight</a:t>
            </a:r>
          </a:p>
          <a:p>
            <a:r>
              <a:rPr lang="en-US" sz="3200" dirty="0"/>
              <a:t>Stakeholder Collaboration</a:t>
            </a:r>
          </a:p>
        </p:txBody>
      </p:sp>
      <p:sp>
        <p:nvSpPr>
          <p:cNvPr id="4" name="Content Placeholder 3">
            <a:extLst>
              <a:ext uri="{FF2B5EF4-FFF2-40B4-BE49-F238E27FC236}">
                <a16:creationId xmlns:a16="http://schemas.microsoft.com/office/drawing/2014/main" id="{75A8141C-31CD-8F38-2396-66BF91680E81}"/>
              </a:ext>
            </a:extLst>
          </p:cNvPr>
          <p:cNvSpPr>
            <a:spLocks noGrp="1"/>
          </p:cNvSpPr>
          <p:nvPr>
            <p:ph sz="half" idx="2"/>
          </p:nvPr>
        </p:nvSpPr>
        <p:spPr/>
        <p:txBody>
          <a:bodyPr>
            <a:noAutofit/>
          </a:bodyPr>
          <a:lstStyle/>
          <a:p>
            <a:r>
              <a:rPr lang="en-US" sz="3200" dirty="0">
                <a:solidFill>
                  <a:srgbClr val="FFC000"/>
                </a:solidFill>
              </a:rPr>
              <a:t>Clear Accountability Protocols</a:t>
            </a:r>
          </a:p>
          <a:p>
            <a:r>
              <a:rPr lang="en-US" sz="3200" dirty="0"/>
              <a:t>Code of Ethics</a:t>
            </a:r>
          </a:p>
          <a:p>
            <a:r>
              <a:rPr lang="en-US" sz="3200" dirty="0"/>
              <a:t>Engage with Regulatory Bodies</a:t>
            </a:r>
          </a:p>
          <a:p>
            <a:r>
              <a:rPr lang="en-US" sz="3200" dirty="0">
                <a:solidFill>
                  <a:srgbClr val="FFC000"/>
                </a:solidFill>
              </a:rPr>
              <a:t>Continuous Monitoring</a:t>
            </a:r>
          </a:p>
          <a:p>
            <a:r>
              <a:rPr lang="en-US" sz="3200" dirty="0"/>
              <a:t>Diversity in Development</a:t>
            </a:r>
          </a:p>
          <a:p>
            <a:r>
              <a:rPr lang="en-US" sz="3200" dirty="0"/>
              <a:t>Feedback Mechanisms</a:t>
            </a:r>
          </a:p>
          <a:p>
            <a:endParaRPr lang="en-US" sz="3200" dirty="0"/>
          </a:p>
        </p:txBody>
      </p:sp>
    </p:spTree>
    <p:extLst>
      <p:ext uri="{BB962C8B-B14F-4D97-AF65-F5344CB8AC3E}">
        <p14:creationId xmlns:p14="http://schemas.microsoft.com/office/powerpoint/2010/main" val="32044269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42D8D-D1E0-4AB5-8A5D-958797A46CD3}"/>
              </a:ext>
            </a:extLst>
          </p:cNvPr>
          <p:cNvSpPr>
            <a:spLocks noGrp="1"/>
          </p:cNvSpPr>
          <p:nvPr>
            <p:ph type="ctrTitle"/>
          </p:nvPr>
        </p:nvSpPr>
        <p:spPr/>
        <p:txBody>
          <a:bodyPr/>
          <a:lstStyle/>
          <a:p>
            <a:r>
              <a:rPr lang="en-US" dirty="0"/>
              <a:t>Financial Statement Fraud Risk Post-Pandemic</a:t>
            </a:r>
          </a:p>
        </p:txBody>
      </p:sp>
    </p:spTree>
    <p:extLst>
      <p:ext uri="{BB962C8B-B14F-4D97-AF65-F5344CB8AC3E}">
        <p14:creationId xmlns:p14="http://schemas.microsoft.com/office/powerpoint/2010/main" val="23589260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cell phone&#10;&#10;Description automatically generated with medium confidence">
            <a:extLst>
              <a:ext uri="{FF2B5EF4-FFF2-40B4-BE49-F238E27FC236}">
                <a16:creationId xmlns:a16="http://schemas.microsoft.com/office/drawing/2014/main" id="{6264BBD9-DB04-41B7-BD67-3580FB61257A}"/>
              </a:ext>
            </a:extLst>
          </p:cNvPr>
          <p:cNvPicPr>
            <a:picLocks noChangeAspect="1"/>
          </p:cNvPicPr>
          <p:nvPr/>
        </p:nvPicPr>
        <p:blipFill rotWithShape="1">
          <a:blip r:embed="rId2">
            <a:alphaModFix amt="35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b="4127"/>
          <a:stretch/>
        </p:blipFill>
        <p:spPr>
          <a:xfrm>
            <a:off x="0" y="0"/>
            <a:ext cx="12192000" cy="6574971"/>
          </a:xfrm>
          <a:prstGeom prst="rect">
            <a:avLst/>
          </a:prstGeom>
        </p:spPr>
      </p:pic>
      <p:sp>
        <p:nvSpPr>
          <p:cNvPr id="4" name="TextBox 3">
            <a:extLst>
              <a:ext uri="{FF2B5EF4-FFF2-40B4-BE49-F238E27FC236}">
                <a16:creationId xmlns:a16="http://schemas.microsoft.com/office/drawing/2014/main" id="{AFA7154E-2145-4966-962D-7AFCE92858F1}"/>
              </a:ext>
            </a:extLst>
          </p:cNvPr>
          <p:cNvSpPr txBox="1"/>
          <p:nvPr/>
        </p:nvSpPr>
        <p:spPr>
          <a:xfrm>
            <a:off x="1171304" y="3075057"/>
            <a:ext cx="9849393"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Anyone still own an iPhone </a:t>
            </a:r>
            <a:r>
              <a:rPr kumimoji="0" lang="en-US" sz="4400" b="0" i="0" u="none" strike="noStrike" kern="1200" cap="none" spc="0" normalizeH="0" baseline="0" noProof="0" dirty="0">
                <a:ln>
                  <a:noFill/>
                </a:ln>
                <a:solidFill>
                  <a:srgbClr val="FFC000"/>
                </a:solidFill>
                <a:effectLst/>
                <a:uLnTx/>
                <a:uFillTx/>
                <a:latin typeface="Calibri" panose="020F0502020204030204"/>
                <a:ea typeface="+mn-ea"/>
                <a:cs typeface="+mn-cs"/>
              </a:rPr>
              <a:t>4</a:t>
            </a: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9501082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n on a piece of paper&#10;&#10;Description automatically generated with medium confidence">
            <a:extLst>
              <a:ext uri="{FF2B5EF4-FFF2-40B4-BE49-F238E27FC236}">
                <a16:creationId xmlns:a16="http://schemas.microsoft.com/office/drawing/2014/main" id="{16B54E34-9A1C-1144-CCAC-D624690DF447}"/>
              </a:ext>
            </a:extLst>
          </p:cNvPr>
          <p:cNvPicPr>
            <a:picLocks noChangeAspect="1"/>
          </p:cNvPicPr>
          <p:nvPr/>
        </p:nvPicPr>
        <p:blipFill rotWithShape="1">
          <a:blip r:embed="rId2">
            <a:alphaModFix amt="35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b="4000"/>
          <a:stretch/>
        </p:blipFill>
        <p:spPr>
          <a:xfrm>
            <a:off x="0" y="0"/>
            <a:ext cx="12192000" cy="6583680"/>
          </a:xfrm>
          <a:prstGeom prst="rect">
            <a:avLst/>
          </a:prstGeom>
        </p:spPr>
      </p:pic>
      <p:sp>
        <p:nvSpPr>
          <p:cNvPr id="2" name="Content Placeholder 1">
            <a:extLst>
              <a:ext uri="{FF2B5EF4-FFF2-40B4-BE49-F238E27FC236}">
                <a16:creationId xmlns:a16="http://schemas.microsoft.com/office/drawing/2014/main" id="{AEEFD426-A71B-5213-DF97-47160B9AD181}"/>
              </a:ext>
            </a:extLst>
          </p:cNvPr>
          <p:cNvSpPr>
            <a:spLocks noGrp="1"/>
          </p:cNvSpPr>
          <p:nvPr>
            <p:ph idx="1"/>
          </p:nvPr>
        </p:nvSpPr>
        <p:spPr>
          <a:xfrm>
            <a:off x="838200" y="1825625"/>
            <a:ext cx="10515600" cy="3475245"/>
          </a:xfrm>
        </p:spPr>
        <p:txBody>
          <a:bodyPr>
            <a:normAutofit/>
          </a:bodyPr>
          <a:lstStyle/>
          <a:p>
            <a:pPr marL="0" indent="0" algn="ctr">
              <a:buNone/>
            </a:pPr>
            <a:r>
              <a:rPr lang="en-US" sz="3600" dirty="0">
                <a:latin typeface="+mj-lt"/>
              </a:rPr>
              <a:t>The pandemic and resulting supply chain issues created unique and </a:t>
            </a:r>
            <a:r>
              <a:rPr lang="en-US" sz="3600" dirty="0">
                <a:solidFill>
                  <a:srgbClr val="FFC000"/>
                </a:solidFill>
                <a:latin typeface="+mj-lt"/>
              </a:rPr>
              <a:t>unprecedented</a:t>
            </a:r>
            <a:r>
              <a:rPr lang="en-US" sz="3600" dirty="0">
                <a:latin typeface="+mj-lt"/>
              </a:rPr>
              <a:t> challenges for accountants.</a:t>
            </a:r>
          </a:p>
          <a:p>
            <a:pPr marL="0" indent="0" algn="ctr">
              <a:buNone/>
            </a:pPr>
            <a:endParaRPr lang="en-US" sz="3600" dirty="0">
              <a:latin typeface="+mj-lt"/>
            </a:endParaRPr>
          </a:p>
          <a:p>
            <a:pPr marL="0" indent="0" algn="ctr">
              <a:buNone/>
            </a:pPr>
            <a:r>
              <a:rPr lang="en-US" sz="3600" dirty="0">
                <a:latin typeface="+mj-lt"/>
              </a:rPr>
              <a:t>Decisions had to be made regarding estimates and valuations in reported financials for which there was </a:t>
            </a:r>
            <a:br>
              <a:rPr lang="en-US" sz="3600" dirty="0">
                <a:latin typeface="+mj-lt"/>
              </a:rPr>
            </a:br>
            <a:r>
              <a:rPr lang="en-US" sz="3600" dirty="0">
                <a:solidFill>
                  <a:srgbClr val="FFC000"/>
                </a:solidFill>
                <a:latin typeface="+mj-lt"/>
              </a:rPr>
              <a:t>no history, experience, or guidance</a:t>
            </a:r>
            <a:r>
              <a:rPr lang="en-US" sz="3600" dirty="0">
                <a:latin typeface="+mj-lt"/>
              </a:rPr>
              <a:t>. </a:t>
            </a:r>
          </a:p>
        </p:txBody>
      </p:sp>
    </p:spTree>
    <p:extLst>
      <p:ext uri="{BB962C8B-B14F-4D97-AF65-F5344CB8AC3E}">
        <p14:creationId xmlns:p14="http://schemas.microsoft.com/office/powerpoint/2010/main" val="28241989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ky, outdoor, road, building&#10;&#10;Description automatically generated">
            <a:extLst>
              <a:ext uri="{FF2B5EF4-FFF2-40B4-BE49-F238E27FC236}">
                <a16:creationId xmlns:a16="http://schemas.microsoft.com/office/drawing/2014/main" id="{B200F021-0C2E-42AF-8388-4A3ABD3BC7C4}"/>
              </a:ext>
            </a:extLst>
          </p:cNvPr>
          <p:cNvPicPr>
            <a:picLocks noChangeAspect="1"/>
          </p:cNvPicPr>
          <p:nvPr/>
        </p:nvPicPr>
        <p:blipFill rotWithShape="1">
          <a:blip r:embed="rId3">
            <a:alphaModFix amt="35000"/>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4254"/>
          <a:stretch/>
        </p:blipFill>
        <p:spPr>
          <a:xfrm>
            <a:off x="0" y="0"/>
            <a:ext cx="12192000" cy="6566263"/>
          </a:xfrm>
          <a:prstGeom prst="rect">
            <a:avLst/>
          </a:prstGeom>
        </p:spPr>
      </p:pic>
      <p:sp>
        <p:nvSpPr>
          <p:cNvPr id="5" name="TextBox 4">
            <a:extLst>
              <a:ext uri="{FF2B5EF4-FFF2-40B4-BE49-F238E27FC236}">
                <a16:creationId xmlns:a16="http://schemas.microsoft.com/office/drawing/2014/main" id="{D5588F68-CFDA-44B5-B396-922ECE65012F}"/>
              </a:ext>
            </a:extLst>
          </p:cNvPr>
          <p:cNvSpPr txBox="1"/>
          <p:nvPr/>
        </p:nvSpPr>
        <p:spPr>
          <a:xfrm>
            <a:off x="-1" y="3044280"/>
            <a:ext cx="12192000"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We had a lumber </a:t>
            </a:r>
            <a:r>
              <a:rPr kumimoji="0" lang="en-US" sz="4400" b="0" i="0" u="none" strike="noStrike" kern="1200" cap="none" spc="0" normalizeH="0" baseline="0" noProof="0" dirty="0">
                <a:ln>
                  <a:noFill/>
                </a:ln>
                <a:solidFill>
                  <a:srgbClr val="FFC000"/>
                </a:solidFill>
                <a:effectLst/>
                <a:uLnTx/>
                <a:uFillTx/>
                <a:latin typeface="Calibri" panose="020F0502020204030204"/>
                <a:ea typeface="+mn-ea"/>
                <a:cs typeface="+mn-cs"/>
              </a:rPr>
              <a:t>shortage.</a:t>
            </a:r>
          </a:p>
        </p:txBody>
      </p:sp>
    </p:spTree>
    <p:extLst>
      <p:ext uri="{BB962C8B-B14F-4D97-AF65-F5344CB8AC3E}">
        <p14:creationId xmlns:p14="http://schemas.microsoft.com/office/powerpoint/2010/main" val="13385655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 computer, indoor&#10;&#10;Description automatically generated">
            <a:extLst>
              <a:ext uri="{FF2B5EF4-FFF2-40B4-BE49-F238E27FC236}">
                <a16:creationId xmlns:a16="http://schemas.microsoft.com/office/drawing/2014/main" id="{68EFD8DF-2332-4288-ADA3-C5DC05B534CC}"/>
              </a:ext>
            </a:extLst>
          </p:cNvPr>
          <p:cNvPicPr>
            <a:picLocks noChangeAspect="1"/>
          </p:cNvPicPr>
          <p:nvPr/>
        </p:nvPicPr>
        <p:blipFill rotWithShape="1">
          <a:blip r:embed="rId2">
            <a:alphaModFix amt="20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b="4254"/>
          <a:stretch/>
        </p:blipFill>
        <p:spPr>
          <a:xfrm>
            <a:off x="0" y="0"/>
            <a:ext cx="12192000" cy="6566263"/>
          </a:xfrm>
          <a:prstGeom prst="rect">
            <a:avLst/>
          </a:prstGeom>
        </p:spPr>
      </p:pic>
      <p:sp>
        <p:nvSpPr>
          <p:cNvPr id="4" name="Content Placeholder 1">
            <a:extLst>
              <a:ext uri="{FF2B5EF4-FFF2-40B4-BE49-F238E27FC236}">
                <a16:creationId xmlns:a16="http://schemas.microsoft.com/office/drawing/2014/main" id="{0D142CEF-77D8-44E0-867C-BAD740741EAA}"/>
              </a:ext>
            </a:extLst>
          </p:cNvPr>
          <p:cNvSpPr txBox="1">
            <a:spLocks/>
          </p:cNvSpPr>
          <p:nvPr/>
        </p:nvSpPr>
        <p:spPr>
          <a:xfrm>
            <a:off x="740228" y="2292531"/>
            <a:ext cx="10920549" cy="2272938"/>
          </a:xfrm>
          <a:prstGeom prst="rect">
            <a:avLst/>
          </a:prstGeom>
        </p:spPr>
        <p:txBody>
          <a:bodyPr anchor="ct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Accounting estimates are generally dependent on:</a:t>
            </a:r>
          </a:p>
          <a:p>
            <a:pPr marL="742950" marR="0" lvl="0" indent="-7429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The Accountant’s specialized knowledge and </a:t>
            </a:r>
            <a:r>
              <a:rPr kumimoji="0" lang="en-US" sz="3600" b="0" i="0" u="none" strike="noStrike" kern="1200" cap="none" spc="0" normalizeH="0" baseline="0" noProof="0" dirty="0">
                <a:ln>
                  <a:noFill/>
                </a:ln>
                <a:solidFill>
                  <a:srgbClr val="FFC000"/>
                </a:solidFill>
                <a:effectLst/>
                <a:uLnTx/>
                <a:uFillTx/>
                <a:latin typeface="Calibri" panose="020F0502020204030204"/>
                <a:ea typeface="+mn-ea"/>
                <a:cs typeface="+mn-cs"/>
              </a:rPr>
              <a:t>judgment</a:t>
            </a:r>
          </a:p>
          <a:p>
            <a:pPr marL="742950" marR="0" lvl="0" indent="-7429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The organization’s </a:t>
            </a:r>
            <a:r>
              <a:rPr kumimoji="0" lang="en-US" sz="3600" b="0" i="0" u="none" strike="noStrike" kern="1200" cap="none" spc="0" normalizeH="0" baseline="0" noProof="0" dirty="0">
                <a:ln>
                  <a:noFill/>
                </a:ln>
                <a:solidFill>
                  <a:srgbClr val="FFC000"/>
                </a:solidFill>
                <a:effectLst/>
                <a:uLnTx/>
                <a:uFillTx/>
                <a:latin typeface="Calibri" panose="020F0502020204030204"/>
                <a:ea typeface="+mn-ea"/>
                <a:cs typeface="+mn-cs"/>
              </a:rPr>
              <a:t>history</a:t>
            </a:r>
          </a:p>
          <a:p>
            <a:pPr marL="742950" marR="0" lvl="0" indent="-7429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3600" b="0" i="0" u="none" strike="noStrike" kern="1200" cap="none" spc="0" normalizeH="0" baseline="0" noProof="0" dirty="0">
                <a:ln>
                  <a:noFill/>
                </a:ln>
                <a:solidFill>
                  <a:srgbClr val="FFC000"/>
                </a:solidFill>
                <a:effectLst/>
                <a:uLnTx/>
                <a:uFillTx/>
                <a:latin typeface="Calibri" panose="020F0502020204030204"/>
                <a:ea typeface="+mn-ea"/>
                <a:cs typeface="+mn-cs"/>
              </a:rPr>
              <a:t>narrative</a:t>
            </a:r>
          </a:p>
          <a:p>
            <a:pPr marL="742950" marR="0" lvl="0" indent="-7429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3600" b="0" i="0" u="none" strike="noStrike" kern="1200" cap="none" spc="0" normalizeH="0" baseline="0" noProof="0" dirty="0">
              <a:ln>
                <a:noFill/>
              </a:ln>
              <a:solidFill>
                <a:srgbClr val="FFC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60560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n on a piece of paper&#10;&#10;Description automatically generated with medium confidence">
            <a:extLst>
              <a:ext uri="{FF2B5EF4-FFF2-40B4-BE49-F238E27FC236}">
                <a16:creationId xmlns:a16="http://schemas.microsoft.com/office/drawing/2014/main" id="{5CA546FC-5C13-48AA-89FB-60558F011A22}"/>
              </a:ext>
            </a:extLst>
          </p:cNvPr>
          <p:cNvPicPr>
            <a:picLocks noChangeAspect="1"/>
          </p:cNvPicPr>
          <p:nvPr/>
        </p:nvPicPr>
        <p:blipFill rotWithShape="1">
          <a:blip r:embed="rId2">
            <a:alphaModFix amt="35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b="4000"/>
          <a:stretch/>
        </p:blipFill>
        <p:spPr>
          <a:xfrm>
            <a:off x="0" y="0"/>
            <a:ext cx="12192000" cy="6583680"/>
          </a:xfrm>
          <a:prstGeom prst="rect">
            <a:avLst/>
          </a:prstGeom>
        </p:spPr>
      </p:pic>
      <p:sp>
        <p:nvSpPr>
          <p:cNvPr id="4" name="Content Placeholder 1">
            <a:extLst>
              <a:ext uri="{FF2B5EF4-FFF2-40B4-BE49-F238E27FC236}">
                <a16:creationId xmlns:a16="http://schemas.microsoft.com/office/drawing/2014/main" id="{4B95CE43-6C16-4417-9FE4-88834E16F92D}"/>
              </a:ext>
            </a:extLst>
          </p:cNvPr>
          <p:cNvSpPr txBox="1">
            <a:spLocks/>
          </p:cNvSpPr>
          <p:nvPr/>
        </p:nvSpPr>
        <p:spPr>
          <a:xfrm>
            <a:off x="838200" y="552091"/>
            <a:ext cx="10515600" cy="562487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485BD7F4-2EC2-4C01-AA01-365CAAB29F13}"/>
              </a:ext>
            </a:extLst>
          </p:cNvPr>
          <p:cNvSpPr>
            <a:spLocks noGrp="1"/>
          </p:cNvSpPr>
          <p:nvPr>
            <p:ph type="title"/>
          </p:nvPr>
        </p:nvSpPr>
        <p:spPr>
          <a:xfrm>
            <a:off x="543464" y="365125"/>
            <a:ext cx="11025684" cy="5811838"/>
          </a:xfrm>
        </p:spPr>
        <p:txBody>
          <a:bodyPr/>
          <a:lstStyle/>
          <a:p>
            <a:pPr algn="ctr"/>
            <a:r>
              <a:rPr lang="en-US" dirty="0"/>
              <a:t>What % of </a:t>
            </a:r>
            <a:r>
              <a:rPr lang="en-US" dirty="0">
                <a:solidFill>
                  <a:srgbClr val="FFC000"/>
                </a:solidFill>
              </a:rPr>
              <a:t>reported</a:t>
            </a:r>
            <a:r>
              <a:rPr lang="en-US" dirty="0"/>
              <a:t> information in an organization’s financial statements is </a:t>
            </a:r>
            <a:br>
              <a:rPr lang="en-US" dirty="0"/>
            </a:br>
            <a:r>
              <a:rPr lang="en-US" dirty="0"/>
              <a:t>based on </a:t>
            </a:r>
            <a:r>
              <a:rPr lang="en-US" dirty="0">
                <a:solidFill>
                  <a:srgbClr val="FFC000"/>
                </a:solidFill>
              </a:rPr>
              <a:t>estimates</a:t>
            </a:r>
            <a:r>
              <a:rPr lang="en-US" dirty="0"/>
              <a:t>?</a:t>
            </a:r>
          </a:p>
        </p:txBody>
      </p:sp>
    </p:spTree>
    <p:extLst>
      <p:ext uri="{BB962C8B-B14F-4D97-AF65-F5344CB8AC3E}">
        <p14:creationId xmlns:p14="http://schemas.microsoft.com/office/powerpoint/2010/main" val="9137308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B2129F3-B300-45DD-8FDA-2604691502C4}"/>
              </a:ext>
            </a:extLst>
          </p:cNvPr>
          <p:cNvPicPr>
            <a:picLocks noChangeAspect="1"/>
          </p:cNvPicPr>
          <p:nvPr/>
        </p:nvPicPr>
        <p:blipFill>
          <a:blip r:embed="rId2">
            <a:alphaModFix amt="35000"/>
          </a:blip>
          <a:stretch>
            <a:fillRect/>
          </a:stretch>
        </p:blipFill>
        <p:spPr>
          <a:xfrm>
            <a:off x="0" y="-1721222"/>
            <a:ext cx="12192000" cy="8300720"/>
          </a:xfrm>
          <a:prstGeom prst="rect">
            <a:avLst/>
          </a:prstGeom>
        </p:spPr>
      </p:pic>
      <p:sp>
        <p:nvSpPr>
          <p:cNvPr id="3" name="TextBox 2">
            <a:extLst>
              <a:ext uri="{FF2B5EF4-FFF2-40B4-BE49-F238E27FC236}">
                <a16:creationId xmlns:a16="http://schemas.microsoft.com/office/drawing/2014/main" id="{71F32094-F06C-46BD-9E4D-6E2618138E3A}"/>
              </a:ext>
            </a:extLst>
          </p:cNvPr>
          <p:cNvSpPr txBox="1"/>
          <p:nvPr/>
        </p:nvSpPr>
        <p:spPr>
          <a:xfrm>
            <a:off x="283509" y="2921169"/>
            <a:ext cx="1162498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t>For one of the largest airlines it is &gt;20%</a:t>
            </a:r>
          </a:p>
        </p:txBody>
      </p:sp>
    </p:spTree>
    <p:extLst>
      <p:ext uri="{BB962C8B-B14F-4D97-AF65-F5344CB8AC3E}">
        <p14:creationId xmlns:p14="http://schemas.microsoft.com/office/powerpoint/2010/main" val="10551769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8C2470C-A914-FBFA-CA4C-D77565B77192}"/>
              </a:ext>
            </a:extLst>
          </p:cNvPr>
          <p:cNvPicPr>
            <a:picLocks noChangeAspect="1"/>
          </p:cNvPicPr>
          <p:nvPr/>
        </p:nvPicPr>
        <p:blipFill>
          <a:blip r:embed="rId2">
            <a:alphaModFix amt="35000"/>
          </a:blip>
          <a:stretch>
            <a:fillRect/>
          </a:stretch>
        </p:blipFill>
        <p:spPr>
          <a:xfrm>
            <a:off x="0" y="-1721222"/>
            <a:ext cx="12192000" cy="8300720"/>
          </a:xfrm>
          <a:prstGeom prst="rect">
            <a:avLst/>
          </a:prstGeom>
        </p:spPr>
      </p:pic>
      <p:pic>
        <p:nvPicPr>
          <p:cNvPr id="9" name="Picture 8">
            <a:extLst>
              <a:ext uri="{FF2B5EF4-FFF2-40B4-BE49-F238E27FC236}">
                <a16:creationId xmlns:a16="http://schemas.microsoft.com/office/drawing/2014/main" id="{D577DBA8-ACB2-626C-5E95-AAD7CFE75A0C}"/>
              </a:ext>
            </a:extLst>
          </p:cNvPr>
          <p:cNvPicPr>
            <a:picLocks noChangeAspect="1"/>
          </p:cNvPicPr>
          <p:nvPr/>
        </p:nvPicPr>
        <p:blipFill>
          <a:blip r:embed="rId3"/>
          <a:stretch>
            <a:fillRect/>
          </a:stretch>
        </p:blipFill>
        <p:spPr>
          <a:xfrm rot="20697146">
            <a:off x="460969" y="337478"/>
            <a:ext cx="6345101" cy="4389120"/>
          </a:xfrm>
          <a:prstGeom prst="rect">
            <a:avLst/>
          </a:prstGeom>
        </p:spPr>
      </p:pic>
      <p:pic>
        <p:nvPicPr>
          <p:cNvPr id="7" name="Picture 6">
            <a:extLst>
              <a:ext uri="{FF2B5EF4-FFF2-40B4-BE49-F238E27FC236}">
                <a16:creationId xmlns:a16="http://schemas.microsoft.com/office/drawing/2014/main" id="{2C3E88AA-8C30-5C77-0B02-28E8D21F2D84}"/>
              </a:ext>
            </a:extLst>
          </p:cNvPr>
          <p:cNvPicPr>
            <a:picLocks noChangeAspect="1"/>
          </p:cNvPicPr>
          <p:nvPr/>
        </p:nvPicPr>
        <p:blipFill>
          <a:blip r:embed="rId4"/>
          <a:stretch>
            <a:fillRect/>
          </a:stretch>
        </p:blipFill>
        <p:spPr>
          <a:xfrm rot="20660727">
            <a:off x="5622465" y="1122503"/>
            <a:ext cx="6392437" cy="4389120"/>
          </a:xfrm>
          <a:prstGeom prst="rect">
            <a:avLst/>
          </a:prstGeom>
        </p:spPr>
      </p:pic>
      <p:sp>
        <p:nvSpPr>
          <p:cNvPr id="8" name="TextBox 7">
            <a:extLst>
              <a:ext uri="{FF2B5EF4-FFF2-40B4-BE49-F238E27FC236}">
                <a16:creationId xmlns:a16="http://schemas.microsoft.com/office/drawing/2014/main" id="{994DB62B-0473-327F-140E-E8A50A9A46A4}"/>
              </a:ext>
            </a:extLst>
          </p:cNvPr>
          <p:cNvSpPr txBox="1"/>
          <p:nvPr/>
        </p:nvSpPr>
        <p:spPr>
          <a:xfrm>
            <a:off x="-117559" y="5379169"/>
            <a:ext cx="6664134" cy="1200329"/>
          </a:xfrm>
          <a:prstGeom prst="rect">
            <a:avLst/>
          </a:prstGeom>
          <a:noFill/>
        </p:spPr>
        <p:txBody>
          <a:bodyPr wrap="square" rtlCol="0">
            <a:spAutoFit/>
          </a:bodyPr>
          <a:lstStyle/>
          <a:p>
            <a:pPr algn="ctr"/>
            <a:r>
              <a:rPr lang="en-US" sz="3600" dirty="0">
                <a:solidFill>
                  <a:schemeClr val="bg1"/>
                </a:solidFill>
              </a:rPr>
              <a:t>Estimate is mentioned 12 times just on these two pages.</a:t>
            </a:r>
          </a:p>
        </p:txBody>
      </p:sp>
    </p:spTree>
    <p:extLst>
      <p:ext uri="{BB962C8B-B14F-4D97-AF65-F5344CB8AC3E}">
        <p14:creationId xmlns:p14="http://schemas.microsoft.com/office/powerpoint/2010/main" val="1164995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group of people in a lecture hall&#10;&#10;Description automatically generated">
            <a:extLst>
              <a:ext uri="{FF2B5EF4-FFF2-40B4-BE49-F238E27FC236}">
                <a16:creationId xmlns:a16="http://schemas.microsoft.com/office/drawing/2014/main" id="{1404A886-1A6F-256E-4C8B-5C2A6718B9F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294519"/>
            <a:ext cx="12192000" cy="6858000"/>
          </a:xfrm>
          <a:prstGeom prst="rect">
            <a:avLst/>
          </a:prstGeom>
        </p:spPr>
      </p:pic>
      <p:graphicFrame>
        <p:nvGraphicFramePr>
          <p:cNvPr id="6" name="Content Placeholder 5">
            <a:extLst>
              <a:ext uri="{FF2B5EF4-FFF2-40B4-BE49-F238E27FC236}">
                <a16:creationId xmlns:a16="http://schemas.microsoft.com/office/drawing/2014/main" id="{6B26EEEF-8278-4D8F-FA3E-4027D81BA4EA}"/>
              </a:ext>
            </a:extLst>
          </p:cNvPr>
          <p:cNvGraphicFramePr>
            <a:graphicFrameLocks noGrp="1"/>
          </p:cNvGraphicFramePr>
          <p:nvPr>
            <p:ph idx="1"/>
            <p:extLst>
              <p:ext uri="{D42A27DB-BD31-4B8C-83A1-F6EECF244321}">
                <p14:modId xmlns:p14="http://schemas.microsoft.com/office/powerpoint/2010/main" val="1831080139"/>
              </p:ext>
            </p:extLst>
          </p:nvPr>
        </p:nvGraphicFramePr>
        <p:xfrm>
          <a:off x="149086" y="294519"/>
          <a:ext cx="11814313" cy="58559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83889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a:extLst>
              <a:ext uri="{FF2B5EF4-FFF2-40B4-BE49-F238E27FC236}">
                <a16:creationId xmlns:a16="http://schemas.microsoft.com/office/drawing/2014/main" id="{EC26C59B-0600-4304-9BF3-27DCA80E4B0B}"/>
              </a:ext>
            </a:extLst>
          </p:cNvPr>
          <p:cNvPicPr>
            <a:picLocks noGrp="1" noChangeAspect="1"/>
          </p:cNvPicPr>
          <p:nvPr>
            <p:ph idx="1"/>
          </p:nvPr>
        </p:nvPicPr>
        <p:blipFill>
          <a:blip r:embed="rId2">
            <a:alphaModFix amt="20000"/>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0" y="0"/>
            <a:ext cx="12192000" cy="6624918"/>
          </a:xfrm>
          <a:prstGeom prst="rect">
            <a:avLst/>
          </a:prstGeom>
        </p:spPr>
      </p:pic>
      <p:sp>
        <p:nvSpPr>
          <p:cNvPr id="5" name="Rectangle 4">
            <a:extLst>
              <a:ext uri="{FF2B5EF4-FFF2-40B4-BE49-F238E27FC236}">
                <a16:creationId xmlns:a16="http://schemas.microsoft.com/office/drawing/2014/main" id="{69D434CB-C319-4D99-B1DD-A9AD069085E2}"/>
              </a:ext>
            </a:extLst>
          </p:cNvPr>
          <p:cNvSpPr/>
          <p:nvPr/>
        </p:nvSpPr>
        <p:spPr>
          <a:xfrm>
            <a:off x="675966" y="43016"/>
            <a:ext cx="2865095" cy="6538886"/>
          </a:xfrm>
          <a:prstGeom prst="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BFDDB578-4B60-4EA5-91A5-663928723C08}"/>
              </a:ext>
            </a:extLst>
          </p:cNvPr>
          <p:cNvSpPr txBox="1"/>
          <p:nvPr/>
        </p:nvSpPr>
        <p:spPr>
          <a:xfrm>
            <a:off x="4545107" y="726142"/>
            <a:ext cx="697092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$300M in receivables and 5% bad debt allowance</a:t>
            </a:r>
          </a:p>
        </p:txBody>
      </p:sp>
      <p:sp>
        <p:nvSpPr>
          <p:cNvPr id="9" name="TextBox 8">
            <a:extLst>
              <a:ext uri="{FF2B5EF4-FFF2-40B4-BE49-F238E27FC236}">
                <a16:creationId xmlns:a16="http://schemas.microsoft.com/office/drawing/2014/main" id="{A760FB8C-F019-4FB6-966C-19F2045DD496}"/>
              </a:ext>
            </a:extLst>
          </p:cNvPr>
          <p:cNvSpPr txBox="1"/>
          <p:nvPr/>
        </p:nvSpPr>
        <p:spPr>
          <a:xfrm>
            <a:off x="4545107" y="2250141"/>
            <a:ext cx="645458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$285M Net Accounts Receivable</a:t>
            </a:r>
          </a:p>
        </p:txBody>
      </p:sp>
      <p:pic>
        <p:nvPicPr>
          <p:cNvPr id="2" name="Picture 1">
            <a:extLst>
              <a:ext uri="{FF2B5EF4-FFF2-40B4-BE49-F238E27FC236}">
                <a16:creationId xmlns:a16="http://schemas.microsoft.com/office/drawing/2014/main" id="{B118A810-1AEF-4A29-B792-69C55DFA46AE}"/>
              </a:ext>
            </a:extLst>
          </p:cNvPr>
          <p:cNvPicPr>
            <a:picLocks noChangeAspect="1"/>
          </p:cNvPicPr>
          <p:nvPr/>
        </p:nvPicPr>
        <p:blipFill>
          <a:blip r:embed="rId4"/>
          <a:stretch>
            <a:fillRect/>
          </a:stretch>
        </p:blipFill>
        <p:spPr>
          <a:xfrm>
            <a:off x="709135" y="64524"/>
            <a:ext cx="2814508" cy="6538886"/>
          </a:xfrm>
          <a:prstGeom prst="rect">
            <a:avLst/>
          </a:prstGeom>
        </p:spPr>
      </p:pic>
      <p:sp>
        <p:nvSpPr>
          <p:cNvPr id="10" name="Oval 9">
            <a:extLst>
              <a:ext uri="{FF2B5EF4-FFF2-40B4-BE49-F238E27FC236}">
                <a16:creationId xmlns:a16="http://schemas.microsoft.com/office/drawing/2014/main" id="{768A9A30-B908-40EF-9819-98A62A285094}"/>
              </a:ext>
            </a:extLst>
          </p:cNvPr>
          <p:cNvSpPr/>
          <p:nvPr/>
        </p:nvSpPr>
        <p:spPr>
          <a:xfrm>
            <a:off x="3030074" y="663390"/>
            <a:ext cx="548640" cy="274320"/>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Arrow Connector 10">
            <a:extLst>
              <a:ext uri="{FF2B5EF4-FFF2-40B4-BE49-F238E27FC236}">
                <a16:creationId xmlns:a16="http://schemas.microsoft.com/office/drawing/2014/main" id="{09E5A8C0-E2EA-45F9-A1F1-A0C79A39E6B6}"/>
              </a:ext>
            </a:extLst>
          </p:cNvPr>
          <p:cNvCxnSpPr>
            <a:cxnSpLocks/>
            <a:stCxn id="9" idx="1"/>
            <a:endCxn id="10" idx="6"/>
          </p:cNvCxnSpPr>
          <p:nvPr/>
        </p:nvCxnSpPr>
        <p:spPr>
          <a:xfrm flipH="1" flipV="1">
            <a:off x="3578714" y="800550"/>
            <a:ext cx="966393" cy="1772757"/>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F6FB475-205E-4BE2-981F-D4B6272ED85B}"/>
              </a:ext>
            </a:extLst>
          </p:cNvPr>
          <p:cNvSpPr txBox="1"/>
          <p:nvPr/>
        </p:nvSpPr>
        <p:spPr>
          <a:xfrm>
            <a:off x="4545107" y="3883532"/>
            <a:ext cx="5880848"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Common Ratios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Current Ratio		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Quick Ratio		1.0</a:t>
            </a:r>
          </a:p>
        </p:txBody>
      </p:sp>
    </p:spTree>
    <p:extLst>
      <p:ext uri="{BB962C8B-B14F-4D97-AF65-F5344CB8AC3E}">
        <p14:creationId xmlns:p14="http://schemas.microsoft.com/office/powerpoint/2010/main" val="36816551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a:extLst>
              <a:ext uri="{FF2B5EF4-FFF2-40B4-BE49-F238E27FC236}">
                <a16:creationId xmlns:a16="http://schemas.microsoft.com/office/drawing/2014/main" id="{EC26C59B-0600-4304-9BF3-27DCA80E4B0B}"/>
              </a:ext>
            </a:extLst>
          </p:cNvPr>
          <p:cNvPicPr>
            <a:picLocks noGrp="1" noChangeAspect="1"/>
          </p:cNvPicPr>
          <p:nvPr>
            <p:ph idx="1"/>
          </p:nvPr>
        </p:nvPicPr>
        <p:blipFill>
          <a:blip r:embed="rId2">
            <a:alphaModFix amt="20000"/>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0" y="0"/>
            <a:ext cx="12192000" cy="6624918"/>
          </a:xfrm>
          <a:prstGeom prst="rect">
            <a:avLst/>
          </a:prstGeom>
        </p:spPr>
      </p:pic>
      <p:sp>
        <p:nvSpPr>
          <p:cNvPr id="6" name="Rectangle 5">
            <a:extLst>
              <a:ext uri="{FF2B5EF4-FFF2-40B4-BE49-F238E27FC236}">
                <a16:creationId xmlns:a16="http://schemas.microsoft.com/office/drawing/2014/main" id="{57E2ADBA-3BDC-4F4B-9F49-7DBD44880F98}"/>
              </a:ext>
            </a:extLst>
          </p:cNvPr>
          <p:cNvSpPr/>
          <p:nvPr/>
        </p:nvSpPr>
        <p:spPr>
          <a:xfrm>
            <a:off x="8579214" y="43016"/>
            <a:ext cx="2865095" cy="6538886"/>
          </a:xfrm>
          <a:prstGeom prst="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8595BD4-1C8F-4DB6-9A7D-0EB55DA97319}"/>
              </a:ext>
            </a:extLst>
          </p:cNvPr>
          <p:cNvSpPr txBox="1"/>
          <p:nvPr/>
        </p:nvSpPr>
        <p:spPr>
          <a:xfrm>
            <a:off x="251012" y="352379"/>
            <a:ext cx="649941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What if it should really be </a:t>
            </a:r>
            <a:r>
              <a:rPr kumimoji="0" lang="en-US" sz="3600" b="0" i="0" u="none" strike="noStrike" kern="1200" cap="none" spc="0" normalizeH="0" baseline="0" noProof="0" dirty="0">
                <a:ln>
                  <a:noFill/>
                </a:ln>
                <a:solidFill>
                  <a:srgbClr val="FFC000"/>
                </a:solidFill>
                <a:effectLst/>
                <a:uLnTx/>
                <a:uFillTx/>
                <a:latin typeface="Calibri" panose="020F0502020204030204"/>
                <a:ea typeface="+mn-ea"/>
                <a:cs typeface="+mn-cs"/>
              </a:rPr>
              <a:t>15%</a:t>
            </a: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8" name="TextBox 7">
            <a:extLst>
              <a:ext uri="{FF2B5EF4-FFF2-40B4-BE49-F238E27FC236}">
                <a16:creationId xmlns:a16="http://schemas.microsoft.com/office/drawing/2014/main" id="{B4E424CC-F4B5-4156-A975-5187D7B4CA5F}"/>
              </a:ext>
            </a:extLst>
          </p:cNvPr>
          <p:cNvSpPr txBox="1"/>
          <p:nvPr/>
        </p:nvSpPr>
        <p:spPr>
          <a:xfrm>
            <a:off x="1281954" y="1641484"/>
            <a:ext cx="697092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$300M in receivables and </a:t>
            </a:r>
            <a:r>
              <a:rPr kumimoji="0" lang="en-US" sz="3600" b="0" i="0" u="none" strike="noStrike" kern="1200" cap="none" spc="0" normalizeH="0" baseline="0" noProof="0" dirty="0">
                <a:ln>
                  <a:noFill/>
                </a:ln>
                <a:solidFill>
                  <a:srgbClr val="FFC000"/>
                </a:solidFill>
                <a:effectLst/>
                <a:uLnTx/>
                <a:uFillTx/>
                <a:latin typeface="Calibri" panose="020F0502020204030204"/>
                <a:ea typeface="+mn-ea"/>
                <a:cs typeface="+mn-cs"/>
              </a:rPr>
              <a:t>15%</a:t>
            </a: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 bad debt allowance</a:t>
            </a:r>
          </a:p>
        </p:txBody>
      </p:sp>
      <p:sp>
        <p:nvSpPr>
          <p:cNvPr id="9" name="TextBox 8">
            <a:extLst>
              <a:ext uri="{FF2B5EF4-FFF2-40B4-BE49-F238E27FC236}">
                <a16:creationId xmlns:a16="http://schemas.microsoft.com/office/drawing/2014/main" id="{D9EE323E-584C-4084-AF0C-15DB11C40D64}"/>
              </a:ext>
            </a:extLst>
          </p:cNvPr>
          <p:cNvSpPr txBox="1"/>
          <p:nvPr/>
        </p:nvSpPr>
        <p:spPr>
          <a:xfrm>
            <a:off x="1281954" y="3165483"/>
            <a:ext cx="64545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C000"/>
                </a:solidFill>
                <a:effectLst/>
                <a:uLnTx/>
                <a:uFillTx/>
                <a:latin typeface="Calibri" panose="020F0502020204030204"/>
                <a:ea typeface="+mn-ea"/>
                <a:cs typeface="+mn-cs"/>
              </a:rPr>
              <a:t>$255M</a:t>
            </a: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 Net Accounts Receivable</a:t>
            </a:r>
          </a:p>
        </p:txBody>
      </p:sp>
      <p:sp>
        <p:nvSpPr>
          <p:cNvPr id="10" name="TextBox 9">
            <a:extLst>
              <a:ext uri="{FF2B5EF4-FFF2-40B4-BE49-F238E27FC236}">
                <a16:creationId xmlns:a16="http://schemas.microsoft.com/office/drawing/2014/main" id="{0019908A-3230-42D0-A1CC-07625BC9B0D1}"/>
              </a:ext>
            </a:extLst>
          </p:cNvPr>
          <p:cNvSpPr txBox="1"/>
          <p:nvPr/>
        </p:nvSpPr>
        <p:spPr>
          <a:xfrm>
            <a:off x="1281954" y="4137293"/>
            <a:ext cx="5880848"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Common Ratios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Current Ratio		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Quick Ratio		0.9</a:t>
            </a:r>
          </a:p>
        </p:txBody>
      </p:sp>
      <p:pic>
        <p:nvPicPr>
          <p:cNvPr id="13" name="Picture 12">
            <a:extLst>
              <a:ext uri="{FF2B5EF4-FFF2-40B4-BE49-F238E27FC236}">
                <a16:creationId xmlns:a16="http://schemas.microsoft.com/office/drawing/2014/main" id="{D9AF499B-6F0F-460D-80F9-4F5D2FD5EAB6}"/>
              </a:ext>
            </a:extLst>
          </p:cNvPr>
          <p:cNvPicPr>
            <a:picLocks noChangeAspect="1"/>
          </p:cNvPicPr>
          <p:nvPr/>
        </p:nvPicPr>
        <p:blipFill>
          <a:blip r:embed="rId4"/>
          <a:stretch>
            <a:fillRect/>
          </a:stretch>
        </p:blipFill>
        <p:spPr>
          <a:xfrm>
            <a:off x="8573369" y="43016"/>
            <a:ext cx="2896388" cy="6571767"/>
          </a:xfrm>
          <a:prstGeom prst="rect">
            <a:avLst/>
          </a:prstGeom>
        </p:spPr>
      </p:pic>
      <p:sp>
        <p:nvSpPr>
          <p:cNvPr id="11" name="Oval 10">
            <a:extLst>
              <a:ext uri="{FF2B5EF4-FFF2-40B4-BE49-F238E27FC236}">
                <a16:creationId xmlns:a16="http://schemas.microsoft.com/office/drawing/2014/main" id="{F6B3746B-5ACC-41B7-A329-4C9B27BD7192}"/>
              </a:ext>
            </a:extLst>
          </p:cNvPr>
          <p:cNvSpPr/>
          <p:nvPr/>
        </p:nvSpPr>
        <p:spPr>
          <a:xfrm>
            <a:off x="10945909" y="671624"/>
            <a:ext cx="548640" cy="274320"/>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Straight Arrow Connector 11">
            <a:extLst>
              <a:ext uri="{FF2B5EF4-FFF2-40B4-BE49-F238E27FC236}">
                <a16:creationId xmlns:a16="http://schemas.microsoft.com/office/drawing/2014/main" id="{FCD4F72F-C760-4A7F-BB4E-4EEA9BF92B11}"/>
              </a:ext>
            </a:extLst>
          </p:cNvPr>
          <p:cNvCxnSpPr>
            <a:cxnSpLocks/>
            <a:stCxn id="9" idx="3"/>
            <a:endCxn id="11" idx="2"/>
          </p:cNvCxnSpPr>
          <p:nvPr/>
        </p:nvCxnSpPr>
        <p:spPr>
          <a:xfrm flipV="1">
            <a:off x="7736542" y="808784"/>
            <a:ext cx="3209367" cy="2679865"/>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6B3B3D9A-045B-1D87-FFDB-C69842406D8E}"/>
              </a:ext>
            </a:extLst>
          </p:cNvPr>
          <p:cNvSpPr/>
          <p:nvPr/>
        </p:nvSpPr>
        <p:spPr>
          <a:xfrm>
            <a:off x="4752121" y="5216516"/>
            <a:ext cx="1113673" cy="717635"/>
          </a:xfrm>
          <a:prstGeom prst="ellipse">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2481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ap&#10;&#10;Description automatically generated">
            <a:extLst>
              <a:ext uri="{FF2B5EF4-FFF2-40B4-BE49-F238E27FC236}">
                <a16:creationId xmlns:a16="http://schemas.microsoft.com/office/drawing/2014/main" id="{D34D8242-BE91-4825-80D1-94B64633D21B}"/>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aturation sat="0"/>
                    </a14:imgEffect>
                    <a14:imgEffect>
                      <a14:brightnessContrast bright="-40000"/>
                    </a14:imgEffect>
                  </a14:imgLayer>
                </a14:imgProps>
              </a:ext>
              <a:ext uri="{28A0092B-C50C-407E-A947-70E740481C1C}">
                <a14:useLocalDpi xmlns:a14="http://schemas.microsoft.com/office/drawing/2010/main" val="0"/>
              </a:ext>
            </a:extLst>
          </a:blip>
          <a:srcRect b="3492"/>
          <a:stretch/>
        </p:blipFill>
        <p:spPr>
          <a:xfrm>
            <a:off x="0" y="0"/>
            <a:ext cx="12192000" cy="6618514"/>
          </a:xfrm>
          <a:prstGeom prst="rect">
            <a:avLst/>
          </a:prstGeom>
        </p:spPr>
      </p:pic>
      <p:sp>
        <p:nvSpPr>
          <p:cNvPr id="2" name="TextBox 1">
            <a:extLst>
              <a:ext uri="{FF2B5EF4-FFF2-40B4-BE49-F238E27FC236}">
                <a16:creationId xmlns:a16="http://schemas.microsoft.com/office/drawing/2014/main" id="{0155EE6A-3DB3-458D-A58A-CB75443E735A}"/>
              </a:ext>
            </a:extLst>
          </p:cNvPr>
          <p:cNvSpPr txBox="1"/>
          <p:nvPr/>
        </p:nvSpPr>
        <p:spPr>
          <a:xfrm>
            <a:off x="632793" y="4445229"/>
            <a:ext cx="536580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During the past three years.</a:t>
            </a:r>
          </a:p>
        </p:txBody>
      </p:sp>
      <p:pic>
        <p:nvPicPr>
          <p:cNvPr id="4" name="Graphic 3" descr="Badge 1 with solid fill">
            <a:extLst>
              <a:ext uri="{FF2B5EF4-FFF2-40B4-BE49-F238E27FC236}">
                <a16:creationId xmlns:a16="http://schemas.microsoft.com/office/drawing/2014/main" id="{77E2CE8D-7238-0628-2EF5-75109E2F5D2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09855" y="2374099"/>
            <a:ext cx="2011680" cy="2011680"/>
          </a:xfrm>
          <a:prstGeom prst="rect">
            <a:avLst/>
          </a:prstGeom>
        </p:spPr>
      </p:pic>
      <p:sp>
        <p:nvSpPr>
          <p:cNvPr id="3" name="TextBox 2">
            <a:extLst>
              <a:ext uri="{FF2B5EF4-FFF2-40B4-BE49-F238E27FC236}">
                <a16:creationId xmlns:a16="http://schemas.microsoft.com/office/drawing/2014/main" id="{37E9B644-DA06-8E7E-07F8-9402A4F32916}"/>
              </a:ext>
            </a:extLst>
          </p:cNvPr>
          <p:cNvSpPr txBox="1"/>
          <p:nvPr/>
        </p:nvSpPr>
        <p:spPr>
          <a:xfrm>
            <a:off x="6469048" y="4445229"/>
            <a:ext cx="5140518"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When accountants and organizations realize they got it </a:t>
            </a:r>
            <a:r>
              <a:rPr kumimoji="0" lang="en-US" sz="3600" b="0" i="0" u="none" strike="noStrike" kern="1200" cap="none" spc="0" normalizeH="0" baseline="0" noProof="0" dirty="0">
                <a:ln>
                  <a:noFill/>
                </a:ln>
                <a:solidFill>
                  <a:srgbClr val="FFC000"/>
                </a:solidFill>
                <a:effectLst/>
                <a:uLnTx/>
                <a:uFillTx/>
                <a:latin typeface="Calibri" panose="020F0502020204030204"/>
                <a:ea typeface="+mn-ea"/>
                <a:cs typeface="+mn-cs"/>
              </a:rPr>
              <a:t>wrong</a:t>
            </a: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5" name="Graphic 4" descr="Badge with solid fill">
            <a:extLst>
              <a:ext uri="{FF2B5EF4-FFF2-40B4-BE49-F238E27FC236}">
                <a16:creationId xmlns:a16="http://schemas.microsoft.com/office/drawing/2014/main" id="{544E47B1-ED19-4CED-0D47-36EA0619844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33467" y="2374099"/>
            <a:ext cx="2011680" cy="2011680"/>
          </a:xfrm>
          <a:prstGeom prst="rect">
            <a:avLst/>
          </a:prstGeom>
        </p:spPr>
      </p:pic>
      <p:sp>
        <p:nvSpPr>
          <p:cNvPr id="7" name="TextBox 6">
            <a:extLst>
              <a:ext uri="{FF2B5EF4-FFF2-40B4-BE49-F238E27FC236}">
                <a16:creationId xmlns:a16="http://schemas.microsoft.com/office/drawing/2014/main" id="{8CC3F11A-668E-DFFF-73C1-CD5EA7D85257}"/>
              </a:ext>
            </a:extLst>
          </p:cNvPr>
          <p:cNvSpPr txBox="1"/>
          <p:nvPr/>
        </p:nvSpPr>
        <p:spPr>
          <a:xfrm>
            <a:off x="30480" y="237017"/>
            <a:ext cx="1213104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There will be </a:t>
            </a:r>
            <a:r>
              <a:rPr kumimoji="0" lang="en-US" sz="4400" b="0" i="0" u="none" strike="noStrike" kern="1200" cap="none" spc="0" normalizeH="0" baseline="0" noProof="0" dirty="0">
                <a:ln>
                  <a:noFill/>
                </a:ln>
                <a:solidFill>
                  <a:srgbClr val="FFC000"/>
                </a:solidFill>
                <a:effectLst/>
                <a:uLnTx/>
                <a:uFillTx/>
                <a:latin typeface="Calibri" panose="020F0502020204030204"/>
                <a:ea typeface="+mn-ea"/>
                <a:cs typeface="+mn-cs"/>
              </a:rPr>
              <a:t>two periods </a:t>
            </a: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for </a:t>
            </a:r>
            <a:b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b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potential accounting issues.</a:t>
            </a:r>
          </a:p>
        </p:txBody>
      </p:sp>
    </p:spTree>
    <p:extLst>
      <p:ext uri="{BB962C8B-B14F-4D97-AF65-F5344CB8AC3E}">
        <p14:creationId xmlns:p14="http://schemas.microsoft.com/office/powerpoint/2010/main" val="11414506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person, computer, indoor&#10;&#10;Description automatically generated">
            <a:extLst>
              <a:ext uri="{FF2B5EF4-FFF2-40B4-BE49-F238E27FC236}">
                <a16:creationId xmlns:a16="http://schemas.microsoft.com/office/drawing/2014/main" id="{167C56AA-C665-725B-51D6-378BACF66269}"/>
              </a:ext>
            </a:extLst>
          </p:cNvPr>
          <p:cNvPicPr>
            <a:picLocks noChangeAspect="1"/>
          </p:cNvPicPr>
          <p:nvPr/>
        </p:nvPicPr>
        <p:blipFill rotWithShape="1">
          <a:blip r:embed="rId2">
            <a:alphaModFix amt="20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b="4254"/>
          <a:stretch/>
        </p:blipFill>
        <p:spPr>
          <a:xfrm>
            <a:off x="0" y="0"/>
            <a:ext cx="12192000" cy="6566263"/>
          </a:xfrm>
          <a:prstGeom prst="rect">
            <a:avLst/>
          </a:prstGeom>
        </p:spPr>
      </p:pic>
      <p:sp>
        <p:nvSpPr>
          <p:cNvPr id="2" name="Content Placeholder 1">
            <a:extLst>
              <a:ext uri="{FF2B5EF4-FFF2-40B4-BE49-F238E27FC236}">
                <a16:creationId xmlns:a16="http://schemas.microsoft.com/office/drawing/2014/main" id="{AEEFD426-A71B-5213-DF97-47160B9AD181}"/>
              </a:ext>
            </a:extLst>
          </p:cNvPr>
          <p:cNvSpPr>
            <a:spLocks noGrp="1"/>
          </p:cNvSpPr>
          <p:nvPr>
            <p:ph idx="1"/>
          </p:nvPr>
        </p:nvSpPr>
        <p:spPr>
          <a:xfrm>
            <a:off x="543339" y="1489435"/>
            <a:ext cx="11131826" cy="4687528"/>
          </a:xfrm>
        </p:spPr>
        <p:txBody>
          <a:bodyPr>
            <a:normAutofit/>
          </a:bodyPr>
          <a:lstStyle/>
          <a:p>
            <a:pPr marL="0" indent="0" algn="ctr">
              <a:buNone/>
            </a:pPr>
            <a:r>
              <a:rPr lang="en-US" sz="3600" dirty="0">
                <a:latin typeface="+mj-lt"/>
              </a:rPr>
              <a:t>The lack of history, accountant experience and guidance for what occurred during the last few years will lead to financial statement challenges and the potential for </a:t>
            </a:r>
            <a:r>
              <a:rPr lang="en-US" sz="3600" dirty="0">
                <a:solidFill>
                  <a:srgbClr val="FFC000"/>
                </a:solidFill>
                <a:latin typeface="+mj-lt"/>
              </a:rPr>
              <a:t>financial statement manipulation </a:t>
            </a:r>
            <a:r>
              <a:rPr lang="en-US" sz="3600" dirty="0">
                <a:latin typeface="+mj-lt"/>
              </a:rPr>
              <a:t>and fraud.</a:t>
            </a:r>
          </a:p>
          <a:p>
            <a:pPr marL="0" indent="0" algn="ctr">
              <a:buNone/>
            </a:pPr>
            <a:endParaRPr lang="en-US" sz="3600" dirty="0">
              <a:latin typeface="+mj-lt"/>
            </a:endParaRPr>
          </a:p>
          <a:p>
            <a:pPr marL="0" indent="0" algn="ctr">
              <a:buNone/>
            </a:pPr>
            <a:r>
              <a:rPr lang="en-US" sz="3600" dirty="0">
                <a:latin typeface="+mj-lt"/>
              </a:rPr>
              <a:t>The vast majority of large-scale financial statement frauds </a:t>
            </a:r>
            <a:r>
              <a:rPr lang="en-US" sz="3600" dirty="0">
                <a:solidFill>
                  <a:srgbClr val="FFC000"/>
                </a:solidFill>
                <a:latin typeface="+mj-lt"/>
              </a:rPr>
              <a:t>started</a:t>
            </a:r>
            <a:r>
              <a:rPr lang="en-US" sz="3600" dirty="0">
                <a:latin typeface="+mj-lt"/>
              </a:rPr>
              <a:t> with the manipulation of estimates.</a:t>
            </a:r>
          </a:p>
          <a:p>
            <a:pPr marL="0" indent="0" algn="ctr">
              <a:buNone/>
            </a:pPr>
            <a:endParaRPr lang="en-US" sz="3600" dirty="0">
              <a:latin typeface="+mj-lt"/>
            </a:endParaRPr>
          </a:p>
          <a:p>
            <a:pPr marL="0" indent="0" algn="ctr">
              <a:buNone/>
            </a:pPr>
            <a:endParaRPr lang="en-US" sz="3600" dirty="0">
              <a:latin typeface="+mj-lt"/>
            </a:endParaRPr>
          </a:p>
        </p:txBody>
      </p:sp>
    </p:spTree>
    <p:extLst>
      <p:ext uri="{BB962C8B-B14F-4D97-AF65-F5344CB8AC3E}">
        <p14:creationId xmlns:p14="http://schemas.microsoft.com/office/powerpoint/2010/main" val="12168560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 computer, indoor&#10;&#10;Description automatically generated">
            <a:extLst>
              <a:ext uri="{FF2B5EF4-FFF2-40B4-BE49-F238E27FC236}">
                <a16:creationId xmlns:a16="http://schemas.microsoft.com/office/drawing/2014/main" id="{318DF6C9-72D4-80AE-D9FB-A5864743BFBB}"/>
              </a:ext>
            </a:extLst>
          </p:cNvPr>
          <p:cNvPicPr>
            <a:picLocks noChangeAspect="1"/>
          </p:cNvPicPr>
          <p:nvPr/>
        </p:nvPicPr>
        <p:blipFill rotWithShape="1">
          <a:blip r:embed="rId3">
            <a:alphaModFix amt="20000"/>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4254"/>
          <a:stretch/>
        </p:blipFill>
        <p:spPr>
          <a:xfrm>
            <a:off x="0" y="0"/>
            <a:ext cx="12192000" cy="6566263"/>
          </a:xfrm>
          <a:prstGeom prst="rect">
            <a:avLst/>
          </a:prstGeom>
        </p:spPr>
      </p:pic>
      <p:sp>
        <p:nvSpPr>
          <p:cNvPr id="2" name="Content Placeholder 1">
            <a:extLst>
              <a:ext uri="{FF2B5EF4-FFF2-40B4-BE49-F238E27FC236}">
                <a16:creationId xmlns:a16="http://schemas.microsoft.com/office/drawing/2014/main" id="{254D8810-B5AB-9965-7417-9A9D4017B0C5}"/>
              </a:ext>
            </a:extLst>
          </p:cNvPr>
          <p:cNvSpPr>
            <a:spLocks noGrp="1"/>
          </p:cNvSpPr>
          <p:nvPr>
            <p:ph idx="1"/>
          </p:nvPr>
        </p:nvSpPr>
        <p:spPr>
          <a:xfrm>
            <a:off x="556591" y="1159498"/>
            <a:ext cx="11105322" cy="5267806"/>
          </a:xfrm>
        </p:spPr>
        <p:txBody>
          <a:bodyPr>
            <a:normAutofit/>
          </a:bodyPr>
          <a:lstStyle/>
          <a:p>
            <a:pPr marL="0" indent="0">
              <a:buNone/>
            </a:pPr>
            <a:endParaRPr lang="en-US" sz="3600" dirty="0"/>
          </a:p>
          <a:p>
            <a:pPr marL="0" indent="0">
              <a:buNone/>
            </a:pPr>
            <a:r>
              <a:rPr lang="en-US" sz="3600" dirty="0"/>
              <a:t>Accountants should be expecting mistakes to have been made with estimates and valuations and intentionally looking for them.</a:t>
            </a:r>
          </a:p>
          <a:p>
            <a:pPr marL="0" indent="0">
              <a:buNone/>
            </a:pPr>
            <a:endParaRPr lang="en-US" sz="3600" dirty="0"/>
          </a:p>
          <a:p>
            <a:pPr marL="0" indent="0">
              <a:buNone/>
            </a:pPr>
            <a:r>
              <a:rPr lang="en-US" sz="3600" dirty="0"/>
              <a:t>Standards and regulations </a:t>
            </a:r>
            <a:r>
              <a:rPr lang="en-US" sz="3600" dirty="0">
                <a:solidFill>
                  <a:srgbClr val="FFC000"/>
                </a:solidFill>
              </a:rPr>
              <a:t>take a long </a:t>
            </a:r>
            <a:r>
              <a:rPr lang="en-US" sz="3600" dirty="0"/>
              <a:t>time to provide guidance.</a:t>
            </a:r>
          </a:p>
        </p:txBody>
      </p:sp>
    </p:spTree>
    <p:extLst>
      <p:ext uri="{BB962C8B-B14F-4D97-AF65-F5344CB8AC3E}">
        <p14:creationId xmlns:p14="http://schemas.microsoft.com/office/powerpoint/2010/main" val="11507037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al user interface, chart&#10;&#10;Description automatically generated">
            <a:extLst>
              <a:ext uri="{FF2B5EF4-FFF2-40B4-BE49-F238E27FC236}">
                <a16:creationId xmlns:a16="http://schemas.microsoft.com/office/drawing/2014/main" id="{AC518624-02C6-18B1-71C7-6CECBDD7FA2D}"/>
              </a:ext>
            </a:extLst>
          </p:cNvPr>
          <p:cNvPicPr>
            <a:picLocks noChangeAspect="1"/>
          </p:cNvPicPr>
          <p:nvPr/>
        </p:nvPicPr>
        <p:blipFill rotWithShape="1">
          <a:blip r:embed="rId2"/>
          <a:srcRect t="17443" b="10673"/>
          <a:stretch/>
        </p:blipFill>
        <p:spPr>
          <a:xfrm>
            <a:off x="20" y="10"/>
            <a:ext cx="12191980" cy="6857990"/>
          </a:xfrm>
          <a:prstGeom prst="rect">
            <a:avLst/>
          </a:prstGeom>
          <a:noFill/>
        </p:spPr>
      </p:pic>
      <p:sp>
        <p:nvSpPr>
          <p:cNvPr id="2" name="TextBox 1">
            <a:extLst>
              <a:ext uri="{FF2B5EF4-FFF2-40B4-BE49-F238E27FC236}">
                <a16:creationId xmlns:a16="http://schemas.microsoft.com/office/drawing/2014/main" id="{34084237-2E23-2ECE-31C9-CA4A6F4A0779}"/>
              </a:ext>
            </a:extLst>
          </p:cNvPr>
          <p:cNvSpPr txBox="1"/>
          <p:nvPr/>
        </p:nvSpPr>
        <p:spPr>
          <a:xfrm>
            <a:off x="384313" y="2748026"/>
            <a:ext cx="11423374" cy="1015663"/>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000000"/>
                </a:solidFill>
                <a:effectLst/>
                <a:uLnTx/>
                <a:uFillTx/>
                <a:latin typeface="Calibri" panose="020F0502020204030204"/>
                <a:ea typeface="+mn-ea"/>
                <a:cs typeface="+mn-cs"/>
              </a:rPr>
              <a:t>2008 Collapse</a:t>
            </a:r>
          </a:p>
        </p:txBody>
      </p:sp>
    </p:spTree>
    <p:extLst>
      <p:ext uri="{BB962C8B-B14F-4D97-AF65-F5344CB8AC3E}">
        <p14:creationId xmlns:p14="http://schemas.microsoft.com/office/powerpoint/2010/main" val="3070717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7C8796FF-82FE-A924-97A2-8C27590ED31D}"/>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b="4394"/>
          <a:stretch/>
        </p:blipFill>
        <p:spPr>
          <a:xfrm>
            <a:off x="0" y="0"/>
            <a:ext cx="12192000" cy="6556664"/>
          </a:xfrm>
          <a:prstGeom prst="rect">
            <a:avLst/>
          </a:prstGeom>
        </p:spPr>
      </p:pic>
      <p:sp>
        <p:nvSpPr>
          <p:cNvPr id="6" name="Title 3">
            <a:extLst>
              <a:ext uri="{FF2B5EF4-FFF2-40B4-BE49-F238E27FC236}">
                <a16:creationId xmlns:a16="http://schemas.microsoft.com/office/drawing/2014/main" id="{BAF8D83E-92AA-A48D-44F1-40170E7BC24A}"/>
              </a:ext>
            </a:extLst>
          </p:cNvPr>
          <p:cNvSpPr>
            <a:spLocks noGrp="1"/>
          </p:cNvSpPr>
          <p:nvPr>
            <p:ph type="title"/>
          </p:nvPr>
        </p:nvSpPr>
        <p:spPr>
          <a:xfrm>
            <a:off x="921327" y="815686"/>
            <a:ext cx="10515600" cy="5226628"/>
          </a:xfrm>
        </p:spPr>
        <p:txBody>
          <a:bodyPr>
            <a:noAutofit/>
          </a:bodyPr>
          <a:lstStyle/>
          <a:p>
            <a:pPr algn="ctr"/>
            <a:r>
              <a:rPr lang="en-US" sz="9600" dirty="0">
                <a:solidFill>
                  <a:srgbClr val="FFC000"/>
                </a:solidFill>
              </a:rPr>
              <a:t>2020 </a:t>
            </a:r>
            <a:r>
              <a:rPr lang="en-US" sz="9600" dirty="0"/>
              <a:t>&amp; </a:t>
            </a:r>
            <a:r>
              <a:rPr lang="en-US" sz="9600" dirty="0">
                <a:solidFill>
                  <a:srgbClr val="FFC000"/>
                </a:solidFill>
              </a:rPr>
              <a:t>2023</a:t>
            </a:r>
            <a:br>
              <a:rPr lang="en-US" sz="12400" dirty="0">
                <a:solidFill>
                  <a:srgbClr val="FFC000"/>
                </a:solidFill>
              </a:rPr>
            </a:br>
            <a:r>
              <a:rPr lang="en-US" sz="3600" dirty="0"/>
              <a:t>Depending on the size of the bank</a:t>
            </a:r>
            <a:br>
              <a:rPr lang="en-US" sz="3600" dirty="0"/>
            </a:br>
            <a:br>
              <a:rPr lang="en-US" sz="3600" dirty="0"/>
            </a:br>
            <a:r>
              <a:rPr lang="en-US" sz="3600" dirty="0"/>
              <a:t>2008 –&gt; 2016 –&gt; 2020 –&gt; 2023</a:t>
            </a:r>
            <a:br>
              <a:rPr lang="en-US" sz="3600" dirty="0"/>
            </a:br>
            <a:br>
              <a:rPr lang="en-US" sz="3600" dirty="0"/>
            </a:br>
            <a:r>
              <a:rPr lang="en-US" sz="3600" dirty="0">
                <a:solidFill>
                  <a:srgbClr val="FFC000"/>
                </a:solidFill>
              </a:rPr>
              <a:t>12 – 14 years </a:t>
            </a:r>
            <a:r>
              <a:rPr lang="en-US" sz="3600" dirty="0"/>
              <a:t>for the accounting to change.</a:t>
            </a:r>
            <a:endParaRPr lang="en-US" sz="12400" dirty="0"/>
          </a:p>
        </p:txBody>
      </p:sp>
    </p:spTree>
    <p:extLst>
      <p:ext uri="{BB962C8B-B14F-4D97-AF65-F5344CB8AC3E}">
        <p14:creationId xmlns:p14="http://schemas.microsoft.com/office/powerpoint/2010/main" val="2152905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n on a piece of paper&#10;&#10;Description automatically generated with medium confidence">
            <a:extLst>
              <a:ext uri="{FF2B5EF4-FFF2-40B4-BE49-F238E27FC236}">
                <a16:creationId xmlns:a16="http://schemas.microsoft.com/office/drawing/2014/main" id="{5CA546FC-5C13-48AA-89FB-60558F011A22}"/>
              </a:ext>
            </a:extLst>
          </p:cNvPr>
          <p:cNvPicPr>
            <a:picLocks noChangeAspect="1"/>
          </p:cNvPicPr>
          <p:nvPr/>
        </p:nvPicPr>
        <p:blipFill rotWithShape="1">
          <a:blip r:embed="rId3">
            <a:alphaModFix amt="35000"/>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4000"/>
          <a:stretch/>
        </p:blipFill>
        <p:spPr>
          <a:xfrm>
            <a:off x="0" y="0"/>
            <a:ext cx="12192000" cy="6583680"/>
          </a:xfrm>
          <a:prstGeom prst="rect">
            <a:avLst/>
          </a:prstGeom>
        </p:spPr>
      </p:pic>
      <p:sp>
        <p:nvSpPr>
          <p:cNvPr id="4" name="Content Placeholder 1">
            <a:extLst>
              <a:ext uri="{FF2B5EF4-FFF2-40B4-BE49-F238E27FC236}">
                <a16:creationId xmlns:a16="http://schemas.microsoft.com/office/drawing/2014/main" id="{4B95CE43-6C16-4417-9FE4-88834E16F92D}"/>
              </a:ext>
            </a:extLst>
          </p:cNvPr>
          <p:cNvSpPr txBox="1">
            <a:spLocks/>
          </p:cNvSpPr>
          <p:nvPr/>
        </p:nvSpPr>
        <p:spPr>
          <a:xfrm>
            <a:off x="838200" y="552091"/>
            <a:ext cx="10515600" cy="562487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485BD7F4-2EC2-4C01-AA01-365CAAB29F13}"/>
              </a:ext>
            </a:extLst>
          </p:cNvPr>
          <p:cNvSpPr>
            <a:spLocks noGrp="1"/>
          </p:cNvSpPr>
          <p:nvPr>
            <p:ph type="title"/>
          </p:nvPr>
        </p:nvSpPr>
        <p:spPr>
          <a:xfrm>
            <a:off x="543464" y="365125"/>
            <a:ext cx="11025684" cy="5811838"/>
          </a:xfrm>
        </p:spPr>
        <p:txBody>
          <a:bodyPr/>
          <a:lstStyle/>
          <a:p>
            <a:pPr algn="ctr"/>
            <a:r>
              <a:rPr lang="en-US" dirty="0"/>
              <a:t>Conclusion - Technology &amp; Fraud Risk </a:t>
            </a:r>
            <a:br>
              <a:rPr lang="en-US" dirty="0"/>
            </a:br>
            <a:br>
              <a:rPr lang="en-US" dirty="0"/>
            </a:br>
            <a:r>
              <a:rPr lang="en-US" dirty="0"/>
              <a:t>Professional Accountants are behind on technology and are playing catch-up.  This can lead to an inability to do their job.  Education and training is the solution.</a:t>
            </a:r>
            <a:br>
              <a:rPr lang="en-US" dirty="0"/>
            </a:br>
            <a:br>
              <a:rPr lang="en-US" dirty="0"/>
            </a:br>
            <a:endParaRPr lang="en-US" dirty="0"/>
          </a:p>
        </p:txBody>
      </p:sp>
    </p:spTree>
    <p:extLst>
      <p:ext uri="{BB962C8B-B14F-4D97-AF65-F5344CB8AC3E}">
        <p14:creationId xmlns:p14="http://schemas.microsoft.com/office/powerpoint/2010/main" val="32941793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ap&#10;&#10;Description automatically generated">
            <a:extLst>
              <a:ext uri="{FF2B5EF4-FFF2-40B4-BE49-F238E27FC236}">
                <a16:creationId xmlns:a16="http://schemas.microsoft.com/office/drawing/2014/main" id="{D34D8242-BE91-4825-80D1-94B64633D21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val="0"/>
              </a:ext>
            </a:extLst>
          </a:blip>
          <a:srcRect b="3492"/>
          <a:stretch/>
        </p:blipFill>
        <p:spPr>
          <a:xfrm>
            <a:off x="0" y="0"/>
            <a:ext cx="12192000" cy="6618514"/>
          </a:xfrm>
          <a:prstGeom prst="rect">
            <a:avLst/>
          </a:prstGeom>
        </p:spPr>
      </p:pic>
      <p:sp>
        <p:nvSpPr>
          <p:cNvPr id="2" name="TextBox 1">
            <a:extLst>
              <a:ext uri="{FF2B5EF4-FFF2-40B4-BE49-F238E27FC236}">
                <a16:creationId xmlns:a16="http://schemas.microsoft.com/office/drawing/2014/main" id="{0155EE6A-3DB3-458D-A58A-CB75443E735A}"/>
              </a:ext>
            </a:extLst>
          </p:cNvPr>
          <p:cNvSpPr txBox="1"/>
          <p:nvPr/>
        </p:nvSpPr>
        <p:spPr>
          <a:xfrm>
            <a:off x="72737" y="4394308"/>
            <a:ext cx="11683538" cy="26468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600" b="1"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Questions?</a:t>
            </a:r>
          </a:p>
        </p:txBody>
      </p:sp>
    </p:spTree>
    <p:extLst>
      <p:ext uri="{BB962C8B-B14F-4D97-AF65-F5344CB8AC3E}">
        <p14:creationId xmlns:p14="http://schemas.microsoft.com/office/powerpoint/2010/main" val="20764019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ap&#10;&#10;Description automatically generated">
            <a:extLst>
              <a:ext uri="{FF2B5EF4-FFF2-40B4-BE49-F238E27FC236}">
                <a16:creationId xmlns:a16="http://schemas.microsoft.com/office/drawing/2014/main" id="{D34D8242-BE91-4825-80D1-94B64633D21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val="0"/>
              </a:ext>
            </a:extLst>
          </a:blip>
          <a:srcRect b="3492"/>
          <a:stretch/>
        </p:blipFill>
        <p:spPr>
          <a:xfrm>
            <a:off x="0" y="0"/>
            <a:ext cx="12192000" cy="6618514"/>
          </a:xfrm>
          <a:prstGeom prst="rect">
            <a:avLst/>
          </a:prstGeom>
        </p:spPr>
      </p:pic>
      <p:pic>
        <p:nvPicPr>
          <p:cNvPr id="2" name="Picture 1">
            <a:extLst>
              <a:ext uri="{FF2B5EF4-FFF2-40B4-BE49-F238E27FC236}">
                <a16:creationId xmlns:a16="http://schemas.microsoft.com/office/drawing/2014/main" id="{16847ABD-0DB0-346F-76BC-E3B568962530}"/>
              </a:ext>
            </a:extLst>
          </p:cNvPr>
          <p:cNvPicPr>
            <a:picLocks noChangeAspect="1"/>
          </p:cNvPicPr>
          <p:nvPr/>
        </p:nvPicPr>
        <p:blipFill>
          <a:blip r:embed="rId4"/>
          <a:stretch>
            <a:fillRect/>
          </a:stretch>
        </p:blipFill>
        <p:spPr>
          <a:xfrm>
            <a:off x="-26502" y="493203"/>
            <a:ext cx="3098450" cy="4023360"/>
          </a:xfrm>
          <a:prstGeom prst="rect">
            <a:avLst/>
          </a:prstGeom>
        </p:spPr>
      </p:pic>
      <p:sp>
        <p:nvSpPr>
          <p:cNvPr id="7" name="TextBox 6">
            <a:extLst>
              <a:ext uri="{FF2B5EF4-FFF2-40B4-BE49-F238E27FC236}">
                <a16:creationId xmlns:a16="http://schemas.microsoft.com/office/drawing/2014/main" id="{4B987552-494A-496E-256C-9C7428D6F685}"/>
              </a:ext>
            </a:extLst>
          </p:cNvPr>
          <p:cNvSpPr txBox="1"/>
          <p:nvPr/>
        </p:nvSpPr>
        <p:spPr>
          <a:xfrm>
            <a:off x="0" y="4535271"/>
            <a:ext cx="35017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Light"/>
                <a:ea typeface="+mn-ea"/>
                <a:cs typeface="+mn-cs"/>
              </a:rPr>
              <a:t>Fraud and the Lure of Corporate Estimates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8" name="TextBox 7">
            <a:extLst>
              <a:ext uri="{FF2B5EF4-FFF2-40B4-BE49-F238E27FC236}">
                <a16:creationId xmlns:a16="http://schemas.microsoft.com/office/drawing/2014/main" id="{DBED2750-30D7-13A2-7836-A9AE4DAB4D82}"/>
              </a:ext>
            </a:extLst>
          </p:cNvPr>
          <p:cNvSpPr txBox="1"/>
          <p:nvPr/>
        </p:nvSpPr>
        <p:spPr>
          <a:xfrm>
            <a:off x="0" y="5875316"/>
            <a:ext cx="350173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Light"/>
                <a:ea typeface="+mn-ea"/>
                <a:cs typeface="+mn-cs"/>
              </a:rPr>
              <a:t>2022 May/June Issue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prstClr val="white"/>
                </a:solidFill>
                <a:latin typeface="Calibri Light"/>
              </a:rPr>
              <a:t>Vol. 37 No. 3</a:t>
            </a:r>
            <a:endParaRPr kumimoji="0" lang="en-US" sz="20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3" name="TextBox 2">
            <a:extLst>
              <a:ext uri="{FF2B5EF4-FFF2-40B4-BE49-F238E27FC236}">
                <a16:creationId xmlns:a16="http://schemas.microsoft.com/office/drawing/2014/main" id="{EE80874E-1665-CE98-22F8-F9D1CF93165C}"/>
              </a:ext>
            </a:extLst>
          </p:cNvPr>
          <p:cNvSpPr txBox="1"/>
          <p:nvPr/>
        </p:nvSpPr>
        <p:spPr>
          <a:xfrm>
            <a:off x="3098452" y="4516563"/>
            <a:ext cx="3315883"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Light"/>
                <a:ea typeface="+mn-ea"/>
                <a:cs typeface="+mn-cs"/>
              </a:rPr>
              <a:t>Taming fraud in crypto’s Wild West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Light"/>
                <a:ea typeface="+mn-ea"/>
                <a:cs typeface="+mn-cs"/>
              </a:rPr>
              <a:t>Lessons learned from the fall of FTX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9" name="TextBox 8">
            <a:extLst>
              <a:ext uri="{FF2B5EF4-FFF2-40B4-BE49-F238E27FC236}">
                <a16:creationId xmlns:a16="http://schemas.microsoft.com/office/drawing/2014/main" id="{20FD9EBB-02F5-C5CA-51DA-792B8C3702CC}"/>
              </a:ext>
            </a:extLst>
          </p:cNvPr>
          <p:cNvSpPr txBox="1"/>
          <p:nvPr/>
        </p:nvSpPr>
        <p:spPr>
          <a:xfrm>
            <a:off x="3022253" y="6183092"/>
            <a:ext cx="277977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Light"/>
                <a:ea typeface="+mn-ea"/>
                <a:cs typeface="+mn-cs"/>
              </a:rPr>
              <a:t>2023 March/April Issue</a:t>
            </a:r>
          </a:p>
        </p:txBody>
      </p:sp>
      <p:pic>
        <p:nvPicPr>
          <p:cNvPr id="10" name="Picture 9">
            <a:extLst>
              <a:ext uri="{FF2B5EF4-FFF2-40B4-BE49-F238E27FC236}">
                <a16:creationId xmlns:a16="http://schemas.microsoft.com/office/drawing/2014/main" id="{4014CEA7-6BF2-AE6B-A512-5FF30C6B8B80}"/>
              </a:ext>
            </a:extLst>
          </p:cNvPr>
          <p:cNvPicPr>
            <a:picLocks noChangeAspect="1"/>
          </p:cNvPicPr>
          <p:nvPr/>
        </p:nvPicPr>
        <p:blipFill>
          <a:blip r:embed="rId5"/>
          <a:stretch>
            <a:fillRect/>
          </a:stretch>
        </p:blipFill>
        <p:spPr>
          <a:xfrm>
            <a:off x="3062856" y="493203"/>
            <a:ext cx="3098859" cy="4023360"/>
          </a:xfrm>
          <a:prstGeom prst="rect">
            <a:avLst/>
          </a:prstGeom>
        </p:spPr>
      </p:pic>
      <p:pic>
        <p:nvPicPr>
          <p:cNvPr id="11" name="Picture 10">
            <a:extLst>
              <a:ext uri="{FF2B5EF4-FFF2-40B4-BE49-F238E27FC236}">
                <a16:creationId xmlns:a16="http://schemas.microsoft.com/office/drawing/2014/main" id="{EEE40F8D-57AA-1E8B-8E4E-292B7F6C5585}"/>
              </a:ext>
            </a:extLst>
          </p:cNvPr>
          <p:cNvPicPr>
            <a:picLocks noChangeAspect="1"/>
          </p:cNvPicPr>
          <p:nvPr/>
        </p:nvPicPr>
        <p:blipFill>
          <a:blip r:embed="rId6"/>
          <a:stretch>
            <a:fillRect/>
          </a:stretch>
        </p:blipFill>
        <p:spPr>
          <a:xfrm>
            <a:off x="6134804" y="493203"/>
            <a:ext cx="3098865" cy="4023360"/>
          </a:xfrm>
          <a:prstGeom prst="rect">
            <a:avLst/>
          </a:prstGeom>
        </p:spPr>
      </p:pic>
      <p:sp>
        <p:nvSpPr>
          <p:cNvPr id="12" name="TextBox 11">
            <a:extLst>
              <a:ext uri="{FF2B5EF4-FFF2-40B4-BE49-F238E27FC236}">
                <a16:creationId xmlns:a16="http://schemas.microsoft.com/office/drawing/2014/main" id="{43A81E73-4602-9D55-D30B-C1E5C31465C6}"/>
              </a:ext>
            </a:extLst>
          </p:cNvPr>
          <p:cNvSpPr txBox="1"/>
          <p:nvPr/>
        </p:nvSpPr>
        <p:spPr>
          <a:xfrm>
            <a:off x="6569753" y="4479976"/>
            <a:ext cx="2614514" cy="156966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Light"/>
                <a:ea typeface="+mn-ea"/>
                <a:cs typeface="+mn-cs"/>
              </a:rPr>
              <a:t>Banks Cratering Because of Poor Risk Management</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13" name="TextBox 12">
            <a:extLst>
              <a:ext uri="{FF2B5EF4-FFF2-40B4-BE49-F238E27FC236}">
                <a16:creationId xmlns:a16="http://schemas.microsoft.com/office/drawing/2014/main" id="{A154DB82-ECCC-7472-0577-DA5EA5BD8E4D}"/>
              </a:ext>
            </a:extLst>
          </p:cNvPr>
          <p:cNvSpPr txBox="1"/>
          <p:nvPr/>
        </p:nvSpPr>
        <p:spPr>
          <a:xfrm>
            <a:off x="6389973" y="6183092"/>
            <a:ext cx="350173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Light"/>
                <a:ea typeface="+mn-ea"/>
                <a:cs typeface="+mn-cs"/>
              </a:rPr>
              <a:t>2023 July/August Issue</a:t>
            </a:r>
          </a:p>
        </p:txBody>
      </p:sp>
      <p:sp>
        <p:nvSpPr>
          <p:cNvPr id="14" name="TextBox 13">
            <a:extLst>
              <a:ext uri="{FF2B5EF4-FFF2-40B4-BE49-F238E27FC236}">
                <a16:creationId xmlns:a16="http://schemas.microsoft.com/office/drawing/2014/main" id="{FB2EADD7-6D12-0A88-CDDC-93F80E69EAF1}"/>
              </a:ext>
            </a:extLst>
          </p:cNvPr>
          <p:cNvSpPr txBox="1"/>
          <p:nvPr/>
        </p:nvSpPr>
        <p:spPr>
          <a:xfrm>
            <a:off x="9320929" y="4506629"/>
            <a:ext cx="261451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Light"/>
                <a:ea typeface="+mn-ea"/>
                <a:cs typeface="+mn-cs"/>
              </a:rPr>
              <a:t>ChatGPT: The New Gateway for Fraud</a:t>
            </a:r>
            <a:endParaRPr kumimoji="0" lang="en-US" sz="2400" b="0" i="1" u="none" strike="noStrike" kern="1200" cap="none" spc="0" normalizeH="0" baseline="0" noProof="0" dirty="0">
              <a:ln>
                <a:noFill/>
              </a:ln>
              <a:solidFill>
                <a:prstClr val="white"/>
              </a:solidFill>
              <a:effectLst/>
              <a:uLnTx/>
              <a:uFillTx/>
              <a:latin typeface="Calibri 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15" name="TextBox 14">
            <a:extLst>
              <a:ext uri="{FF2B5EF4-FFF2-40B4-BE49-F238E27FC236}">
                <a16:creationId xmlns:a16="http://schemas.microsoft.com/office/drawing/2014/main" id="{66AFD8B8-6CBD-F61E-045C-E444CB573679}"/>
              </a:ext>
            </a:extLst>
          </p:cNvPr>
          <p:cNvSpPr txBox="1"/>
          <p:nvPr/>
        </p:nvSpPr>
        <p:spPr>
          <a:xfrm>
            <a:off x="9352312" y="5875316"/>
            <a:ext cx="350173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Light"/>
                <a:ea typeface="+mn-ea"/>
                <a:cs typeface="+mn-cs"/>
              </a:rPr>
              <a:t>2023 May/June Issue</a:t>
            </a:r>
            <a:br>
              <a:rPr kumimoji="0" lang="en-US" sz="2000" b="0" i="0" u="none" strike="noStrike" kern="1200" cap="none" spc="0" normalizeH="0" baseline="0" noProof="0" dirty="0">
                <a:ln>
                  <a:noFill/>
                </a:ln>
                <a:solidFill>
                  <a:prstClr val="white"/>
                </a:solidFill>
                <a:effectLst/>
                <a:uLnTx/>
                <a:uFillTx/>
                <a:latin typeface="Calibri Light"/>
                <a:ea typeface="+mn-ea"/>
                <a:cs typeface="+mn-cs"/>
              </a:rPr>
            </a:br>
            <a:r>
              <a:rPr kumimoji="0" lang="en-US" sz="2000" b="0" i="0" u="none" strike="noStrike" kern="1200" cap="none" spc="0" normalizeH="0" baseline="0" noProof="0" dirty="0">
                <a:ln>
                  <a:noFill/>
                </a:ln>
                <a:solidFill>
                  <a:prstClr val="white"/>
                </a:solidFill>
                <a:effectLst/>
                <a:uLnTx/>
                <a:uFillTx/>
                <a:latin typeface="Calibri Light"/>
                <a:ea typeface="+mn-ea"/>
                <a:cs typeface="+mn-cs"/>
              </a:rPr>
              <a:t>Vol. 38 No. 3</a:t>
            </a:r>
          </a:p>
        </p:txBody>
      </p:sp>
      <p:pic>
        <p:nvPicPr>
          <p:cNvPr id="16" name="Picture 15">
            <a:extLst>
              <a:ext uri="{FF2B5EF4-FFF2-40B4-BE49-F238E27FC236}">
                <a16:creationId xmlns:a16="http://schemas.microsoft.com/office/drawing/2014/main" id="{28290D88-AAAE-EE14-482C-9C924E183EE0}"/>
              </a:ext>
            </a:extLst>
          </p:cNvPr>
          <p:cNvPicPr>
            <a:picLocks noChangeAspect="1"/>
          </p:cNvPicPr>
          <p:nvPr/>
        </p:nvPicPr>
        <p:blipFill>
          <a:blip r:embed="rId7"/>
          <a:stretch>
            <a:fillRect/>
          </a:stretch>
        </p:blipFill>
        <p:spPr>
          <a:xfrm>
            <a:off x="9143271" y="482824"/>
            <a:ext cx="3102350" cy="4023360"/>
          </a:xfrm>
          <a:prstGeom prst="rect">
            <a:avLst/>
          </a:prstGeom>
        </p:spPr>
      </p:pic>
    </p:spTree>
    <p:extLst>
      <p:ext uri="{BB962C8B-B14F-4D97-AF65-F5344CB8AC3E}">
        <p14:creationId xmlns:p14="http://schemas.microsoft.com/office/powerpoint/2010/main" val="1560080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group of people in a lecture hall&#10;&#10;Description automatically generated">
            <a:extLst>
              <a:ext uri="{FF2B5EF4-FFF2-40B4-BE49-F238E27FC236}">
                <a16:creationId xmlns:a16="http://schemas.microsoft.com/office/drawing/2014/main" id="{1404A886-1A6F-256E-4C8B-5C2A6718B9F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294519"/>
            <a:ext cx="12192000" cy="6858000"/>
          </a:xfrm>
          <a:prstGeom prst="rect">
            <a:avLst/>
          </a:prstGeom>
        </p:spPr>
      </p:pic>
      <p:graphicFrame>
        <p:nvGraphicFramePr>
          <p:cNvPr id="4" name="Content Placeholder 3">
            <a:extLst>
              <a:ext uri="{FF2B5EF4-FFF2-40B4-BE49-F238E27FC236}">
                <a16:creationId xmlns:a16="http://schemas.microsoft.com/office/drawing/2014/main" id="{0434267E-6C4F-77DB-6A3A-ED90196C6D08}"/>
              </a:ext>
            </a:extLst>
          </p:cNvPr>
          <p:cNvGraphicFramePr>
            <a:graphicFrameLocks noGrp="1"/>
          </p:cNvGraphicFramePr>
          <p:nvPr>
            <p:ph idx="1"/>
            <p:extLst>
              <p:ext uri="{D42A27DB-BD31-4B8C-83A1-F6EECF244321}">
                <p14:modId xmlns:p14="http://schemas.microsoft.com/office/powerpoint/2010/main" val="3681045789"/>
              </p:ext>
            </p:extLst>
          </p:nvPr>
        </p:nvGraphicFramePr>
        <p:xfrm>
          <a:off x="838200" y="1507573"/>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8502A7B7-A438-CB16-4EC7-02E3F30D7FA8}"/>
              </a:ext>
            </a:extLst>
          </p:cNvPr>
          <p:cNvSpPr txBox="1"/>
          <p:nvPr/>
        </p:nvSpPr>
        <p:spPr>
          <a:xfrm>
            <a:off x="838200" y="379208"/>
            <a:ext cx="6604316" cy="830997"/>
          </a:xfrm>
          <a:prstGeom prst="rect">
            <a:avLst/>
          </a:prstGeom>
          <a:noFill/>
        </p:spPr>
        <p:txBody>
          <a:bodyPr wrap="square" rtlCol="0">
            <a:spAutoFit/>
          </a:bodyPr>
          <a:lstStyle/>
          <a:p>
            <a:r>
              <a:rPr lang="en-US" sz="4800" dirty="0">
                <a:solidFill>
                  <a:schemeClr val="bg1"/>
                </a:solidFill>
                <a:latin typeface="+mj-lt"/>
              </a:rPr>
              <a:t>Education &amp; Training</a:t>
            </a:r>
          </a:p>
        </p:txBody>
      </p:sp>
    </p:spTree>
    <p:extLst>
      <p:ext uri="{BB962C8B-B14F-4D97-AF65-F5344CB8AC3E}">
        <p14:creationId xmlns:p14="http://schemas.microsoft.com/office/powerpoint/2010/main" val="22906353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ank You">
            <a:extLst>
              <a:ext uri="{FF2B5EF4-FFF2-40B4-BE49-F238E27FC236}">
                <a16:creationId xmlns:a16="http://schemas.microsoft.com/office/drawing/2014/main" id="{00D2EAA9-B1D2-45C0-9C29-959087CB3432}"/>
              </a:ext>
            </a:extLst>
          </p:cNvPr>
          <p:cNvSpPr txBox="1"/>
          <p:nvPr/>
        </p:nvSpPr>
        <p:spPr>
          <a:xfrm rot="20980880">
            <a:off x="-1039796" y="373291"/>
            <a:ext cx="13694651" cy="3770263"/>
          </a:xfrm>
          <a:prstGeom prst="rect">
            <a:avLst/>
          </a:prstGeom>
          <a:noFill/>
        </p:spPr>
        <p:txBody>
          <a:bodyPr wrap="square" rtlCol="0" anchor="ctr">
            <a:spAutoFit/>
          </a:bodyPr>
          <a:lstStyle/>
          <a:p>
            <a:pPr algn="ctr"/>
            <a:r>
              <a:rPr lang="en-US" sz="23900" b="1">
                <a:solidFill>
                  <a:schemeClr val="bg1"/>
                </a:solidFill>
                <a:latin typeface="Edwardian Script ITC" panose="030303020407070D0804" pitchFamily="66" charset="0"/>
              </a:rPr>
              <a:t>Thank You!</a:t>
            </a:r>
          </a:p>
        </p:txBody>
      </p:sp>
      <p:sp>
        <p:nvSpPr>
          <p:cNvPr id="6" name="Bret Kobel" hidden="1">
            <a:extLst>
              <a:ext uri="{FF2B5EF4-FFF2-40B4-BE49-F238E27FC236}">
                <a16:creationId xmlns:a16="http://schemas.microsoft.com/office/drawing/2014/main" id="{E813C0ED-FA15-4AAF-A336-179E7897D91A}"/>
              </a:ext>
            </a:extLst>
          </p:cNvPr>
          <p:cNvSpPr txBox="1">
            <a:spLocks/>
          </p:cNvSpPr>
          <p:nvPr/>
        </p:nvSpPr>
        <p:spPr>
          <a:xfrm>
            <a:off x="2416756" y="4231812"/>
            <a:ext cx="2958326" cy="12772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C000"/>
                </a:solidFill>
                <a:effectLst/>
                <a:uLnTx/>
                <a:uFillTx/>
                <a:latin typeface="Kefa" panose="02000506000000020004" pitchFamily="2" charset="0"/>
                <a:ea typeface="+mn-ea"/>
                <a:cs typeface="+mn-cs"/>
              </a:rPr>
              <a:t>Bret Kobel</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chemeClr val="bg1"/>
                </a:solidFill>
                <a:effectLst/>
                <a:uLnTx/>
                <a:uFillTx/>
                <a:ea typeface="+mn-ea"/>
                <a:cs typeface="+mn-cs"/>
              </a:rPr>
              <a:t>Email: bkobel@verracy.com</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chemeClr val="bg1"/>
                </a:solidFill>
                <a:effectLst/>
                <a:uLnTx/>
                <a:uFillTx/>
                <a:ea typeface="+mn-ea"/>
                <a:cs typeface="+mn-cs"/>
              </a:rPr>
              <a:t>Mobile: (512) 658-2228</a:t>
            </a:r>
          </a:p>
        </p:txBody>
      </p:sp>
      <p:sp>
        <p:nvSpPr>
          <p:cNvPr id="3" name="Mary Breslin">
            <a:extLst>
              <a:ext uri="{FF2B5EF4-FFF2-40B4-BE49-F238E27FC236}">
                <a16:creationId xmlns:a16="http://schemas.microsoft.com/office/drawing/2014/main" id="{D19AA58F-3E21-42BF-B0E2-65726FD0C28A}"/>
              </a:ext>
            </a:extLst>
          </p:cNvPr>
          <p:cNvSpPr txBox="1">
            <a:spLocks/>
          </p:cNvSpPr>
          <p:nvPr/>
        </p:nvSpPr>
        <p:spPr>
          <a:xfrm>
            <a:off x="2416756" y="4231812"/>
            <a:ext cx="2958326" cy="12772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C000"/>
                </a:solidFill>
                <a:effectLst/>
                <a:uLnTx/>
                <a:uFillTx/>
                <a:latin typeface="Kefa" panose="02000506000000020004" pitchFamily="2" charset="0"/>
                <a:ea typeface="+mn-ea"/>
                <a:cs typeface="+mn-cs"/>
              </a:rPr>
              <a:t>Mary Breslin</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chemeClr val="bg1"/>
                </a:solidFill>
                <a:effectLst/>
                <a:uLnTx/>
                <a:uFillTx/>
                <a:ea typeface="+mn-ea"/>
                <a:cs typeface="+mn-cs"/>
              </a:rPr>
              <a:t>Email: mbreslin@verracy.com</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chemeClr val="bg1"/>
                </a:solidFill>
                <a:effectLst/>
                <a:uLnTx/>
                <a:uFillTx/>
                <a:ea typeface="+mn-ea"/>
                <a:cs typeface="+mn-cs"/>
              </a:rPr>
              <a:t>Mobile: 480-221-0076</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chemeClr val="bg1"/>
                </a:solidFill>
                <a:effectLst/>
                <a:uLnTx/>
                <a:uFillTx/>
                <a:ea typeface="+mn-ea"/>
                <a:cs typeface="+mn-cs"/>
              </a:rPr>
              <a:t>Twitter: @Auditchic</a:t>
            </a:r>
          </a:p>
        </p:txBody>
      </p:sp>
      <p:sp>
        <p:nvSpPr>
          <p:cNvPr id="4" name="Verracy Info">
            <a:extLst>
              <a:ext uri="{FF2B5EF4-FFF2-40B4-BE49-F238E27FC236}">
                <a16:creationId xmlns:a16="http://schemas.microsoft.com/office/drawing/2014/main" id="{936F9C3F-29A2-4947-965E-684D8C4193AC}"/>
              </a:ext>
            </a:extLst>
          </p:cNvPr>
          <p:cNvSpPr txBox="1"/>
          <p:nvPr/>
        </p:nvSpPr>
        <p:spPr>
          <a:xfrm>
            <a:off x="10171161" y="5917113"/>
            <a:ext cx="1941767" cy="590931"/>
          </a:xfrm>
          <a:prstGeom prst="rect">
            <a:avLst/>
          </a:prstGeom>
          <a:noFill/>
        </p:spPr>
        <p:txBody>
          <a:bodyPr wrap="square" rtlCol="0">
            <a:spAutoFit/>
          </a:bodyPr>
          <a:lstStyle/>
          <a:p>
            <a:pPr>
              <a:lnSpc>
                <a:spcPct val="90000"/>
              </a:lnSpc>
              <a:defRPr/>
            </a:pPr>
            <a:r>
              <a:rPr lang="en-US">
                <a:solidFill>
                  <a:schemeClr val="bg1"/>
                </a:solidFill>
              </a:rPr>
              <a:t>www.Verracy.com</a:t>
            </a:r>
          </a:p>
          <a:p>
            <a:pPr>
              <a:lnSpc>
                <a:spcPct val="90000"/>
              </a:lnSpc>
              <a:defRPr/>
            </a:pPr>
            <a:r>
              <a:rPr lang="en-US">
                <a:solidFill>
                  <a:schemeClr val="bg1"/>
                </a:solidFill>
              </a:rPr>
              <a:t>+1 877 332 8708</a:t>
            </a:r>
            <a:endParaRPr lang="en-US" sz="2700">
              <a:solidFill>
                <a:schemeClr val="bg1"/>
              </a:solidFill>
            </a:endParaRPr>
          </a:p>
        </p:txBody>
      </p:sp>
      <p:pic>
        <p:nvPicPr>
          <p:cNvPr id="5" name="Verracy Logo" descr="Logo&#10;&#10;Description automatically generated">
            <a:extLst>
              <a:ext uri="{FF2B5EF4-FFF2-40B4-BE49-F238E27FC236}">
                <a16:creationId xmlns:a16="http://schemas.microsoft.com/office/drawing/2014/main" id="{5F6A5253-3DE9-433A-9D54-2A3230EECC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6852" y="4868936"/>
            <a:ext cx="1719560" cy="1280160"/>
          </a:xfrm>
          <a:prstGeom prst="rect">
            <a:avLst/>
          </a:prstGeom>
        </p:spPr>
      </p:pic>
    </p:spTree>
    <p:extLst>
      <p:ext uri="{BB962C8B-B14F-4D97-AF65-F5344CB8AC3E}">
        <p14:creationId xmlns:p14="http://schemas.microsoft.com/office/powerpoint/2010/main" val="7938816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wen Bio" hidden="1">
            <a:extLst>
              <a:ext uri="{FF2B5EF4-FFF2-40B4-BE49-F238E27FC236}">
                <a16:creationId xmlns:a16="http://schemas.microsoft.com/office/drawing/2014/main" id="{06836185-B5B0-461A-8FB9-6057316BBAD3}"/>
              </a:ext>
            </a:extLst>
          </p:cNvPr>
          <p:cNvGrpSpPr/>
          <p:nvPr/>
        </p:nvGrpSpPr>
        <p:grpSpPr>
          <a:xfrm>
            <a:off x="277316" y="272196"/>
            <a:ext cx="11671229" cy="6269974"/>
            <a:chOff x="277316" y="272196"/>
            <a:chExt cx="11671229" cy="6269974"/>
          </a:xfrm>
        </p:grpSpPr>
        <p:sp>
          <p:nvSpPr>
            <p:cNvPr id="15" name="Gwen Info">
              <a:extLst>
                <a:ext uri="{FF2B5EF4-FFF2-40B4-BE49-F238E27FC236}">
                  <a16:creationId xmlns:a16="http://schemas.microsoft.com/office/drawing/2014/main" id="{58AB1666-29AB-4DF7-A433-CDB0155FF377}"/>
                </a:ext>
              </a:extLst>
            </p:cNvPr>
            <p:cNvSpPr txBox="1"/>
            <p:nvPr/>
          </p:nvSpPr>
          <p:spPr>
            <a:xfrm>
              <a:off x="277316" y="3669272"/>
              <a:ext cx="2122651"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C000"/>
                  </a:solidFill>
                  <a:effectLst/>
                  <a:uLnTx/>
                  <a:uFillTx/>
                  <a:latin typeface="Kefa" panose="02000506000000020004" pitchFamily="2" charset="0"/>
                </a:rPr>
                <a:t>Gwen McDade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lumMod val="95000"/>
                    </a:schemeClr>
                  </a:solidFill>
                  <a:effectLst/>
                  <a:uLnTx/>
                  <a:uFillTx/>
                  <a:latin typeface="+mj-lt"/>
                  <a:ea typeface="+mn-ea"/>
                  <a:cs typeface="+mn-cs"/>
                </a:rPr>
                <a:t>Facilitator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lumMod val="95000"/>
                    </a:schemeClr>
                  </a:solidFill>
                  <a:effectLst/>
                  <a:uLnTx/>
                  <a:uFillTx/>
                  <a:latin typeface="+mj-lt"/>
                  <a:ea typeface="+mn-ea"/>
                  <a:cs typeface="+mn-cs"/>
                </a:rPr>
                <a:t>gwen.mcdade@att.net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E3A54"/>
                </a:solidFill>
                <a:effectLst/>
                <a:uLnTx/>
                <a:uFillTx/>
                <a:latin typeface="+mj-lt"/>
                <a:ea typeface="+mn-ea"/>
                <a:cs typeface="+mn-cs"/>
              </a:endParaRPr>
            </a:p>
            <a:p>
              <a:pPr>
                <a:defRPr/>
              </a:pPr>
              <a:r>
                <a:rPr lang="en-US" sz="2000">
                  <a:solidFill>
                    <a:srgbClr val="FFC000"/>
                  </a:solidFill>
                  <a:latin typeface="Kefa" panose="02000506000000020004" pitchFamily="2" charset="0"/>
                </a:rPr>
                <a:t>Verracy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lumMod val="95000"/>
                    </a:schemeClr>
                  </a:solidFill>
                  <a:effectLst/>
                  <a:uLnTx/>
                  <a:uFillTx/>
                  <a:latin typeface="+mj-lt"/>
                  <a:ea typeface="+mn-ea"/>
                  <a:cs typeface="+mn-cs"/>
                </a:rPr>
                <a:t>www.verracy.com</a:t>
              </a:r>
            </a:p>
          </p:txBody>
        </p:sp>
        <p:sp>
          <p:nvSpPr>
            <p:cNvPr id="16" name="Bio-Column 2">
              <a:extLst>
                <a:ext uri="{FF2B5EF4-FFF2-40B4-BE49-F238E27FC236}">
                  <a16:creationId xmlns:a16="http://schemas.microsoft.com/office/drawing/2014/main" id="{DFA526C9-1FC9-4F65-A790-E2653FACFC51}"/>
                </a:ext>
              </a:extLst>
            </p:cNvPr>
            <p:cNvSpPr/>
            <p:nvPr/>
          </p:nvSpPr>
          <p:spPr>
            <a:xfrm>
              <a:off x="7650865" y="313850"/>
              <a:ext cx="4297680" cy="6228320"/>
            </a:xfrm>
            <a:prstGeom prst="rect">
              <a:avLst/>
            </a:prstGeom>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rPr>
                <a:t>A financial leader in industry and government, Gwen partnered with a $200 million Global Drivers business at Motorola.  She oversaw $100 million in revenue and $300 million in assets for a governmental risk pool, earning unqualified opinions of the annual financial statements for eight years while ensuring the existence of effective internal controls and implementing an accounting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rPr>
                <a:t>Gwen is able to convey her knowledge to individuals and national audiences.  She trained agency auditors to audit the multi-fund college and university financial statements, delivered training to the IIA and governmental risk pools on internal controls and compliance, and served as a mentor to aspiring leaders.</a:t>
              </a:r>
            </a:p>
          </p:txBody>
        </p:sp>
        <p:sp>
          <p:nvSpPr>
            <p:cNvPr id="17" name="Bio-Column 1">
              <a:extLst>
                <a:ext uri="{FF2B5EF4-FFF2-40B4-BE49-F238E27FC236}">
                  <a16:creationId xmlns:a16="http://schemas.microsoft.com/office/drawing/2014/main" id="{60A9D02C-8164-4090-816F-B5769EEBB808}"/>
                </a:ext>
              </a:extLst>
            </p:cNvPr>
            <p:cNvSpPr/>
            <p:nvPr/>
          </p:nvSpPr>
          <p:spPr>
            <a:xfrm>
              <a:off x="3233229" y="313850"/>
              <a:ext cx="4297680" cy="6228320"/>
            </a:xfrm>
            <a:prstGeom prst="rect">
              <a:avLst/>
            </a:prstGeom>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Gwen McDade has extensive audit and financial management responsibilities in the private sector, non-profit, and government performing internal and external audits, in audit preparation and readiness, launching and sustaining internal controls, establishing finance and internal audit departments, implementing accounting and audit systems, developing and documenting policies and procedures, and delivering operational results and training classes.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As America’s region Internal Audit Manager at Motorola, she worked to implement global controls over $1 billion of inventory.  In her four years as a Deputy Inspector General of Compliance at the Health and Human Services Office of Inspector General, she oversaw a budget of $10 million and led 200 auditors and nurses in ensuring that state and federal funds were used in accordance with applicable law. </a:t>
              </a:r>
            </a:p>
          </p:txBody>
        </p:sp>
        <p:pic>
          <p:nvPicPr>
            <p:cNvPr id="18" name="Gwen Headshot">
              <a:extLst>
                <a:ext uri="{FF2B5EF4-FFF2-40B4-BE49-F238E27FC236}">
                  <a16:creationId xmlns:a16="http://schemas.microsoft.com/office/drawing/2014/main" id="{1035ACC4-1982-45A7-951F-A513B3B74FA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4055" y="272196"/>
              <a:ext cx="2359268" cy="3131772"/>
            </a:xfrm>
            <a:prstGeom prst="rect">
              <a:avLst/>
            </a:prstGeom>
            <a:effectLst>
              <a:outerShdw blurRad="50800" dist="139700" dir="2700000" algn="tl" rotWithShape="0">
                <a:prstClr val="black">
                  <a:alpha val="75000"/>
                </a:prstClr>
              </a:outerShdw>
            </a:effectLst>
          </p:spPr>
        </p:pic>
      </p:grpSp>
      <p:grpSp>
        <p:nvGrpSpPr>
          <p:cNvPr id="6" name="Bret Bio" hidden="1">
            <a:extLst>
              <a:ext uri="{FF2B5EF4-FFF2-40B4-BE49-F238E27FC236}">
                <a16:creationId xmlns:a16="http://schemas.microsoft.com/office/drawing/2014/main" id="{9647EB4F-1488-4C51-AC9F-F183A49BB337}"/>
              </a:ext>
            </a:extLst>
          </p:cNvPr>
          <p:cNvGrpSpPr/>
          <p:nvPr/>
        </p:nvGrpSpPr>
        <p:grpSpPr>
          <a:xfrm>
            <a:off x="259951" y="228323"/>
            <a:ext cx="11428585" cy="6022522"/>
            <a:chOff x="259951" y="228323"/>
            <a:chExt cx="11428585" cy="6022522"/>
          </a:xfrm>
        </p:grpSpPr>
        <p:sp>
          <p:nvSpPr>
            <p:cNvPr id="5" name="Bio-Column 2">
              <a:extLst>
                <a:ext uri="{FF2B5EF4-FFF2-40B4-BE49-F238E27FC236}">
                  <a16:creationId xmlns:a16="http://schemas.microsoft.com/office/drawing/2014/main" id="{D3A3DAD5-B7CA-40C7-A1AA-1CF83121DD63}"/>
                </a:ext>
              </a:extLst>
            </p:cNvPr>
            <p:cNvSpPr txBox="1">
              <a:spLocks/>
            </p:cNvSpPr>
            <p:nvPr/>
          </p:nvSpPr>
          <p:spPr>
            <a:xfrm>
              <a:off x="7452330" y="233489"/>
              <a:ext cx="4236206" cy="6017356"/>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E3A5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E3A54"/>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3A54"/>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3A54"/>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3A54"/>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solidFill>
                    <a:schemeClr val="bg1">
                      <a:lumMod val="95000"/>
                    </a:schemeClr>
                  </a:solidFill>
                </a:rPr>
                <a:t>years with a large international drilling services company operating in over 40 countries, responsible for implementing the foundational internal controls framework for the company as well as the initial Enterprise Risk Management (ERM) program.  Mr. Kobel later led global Internal Audit teams performing the first ever internal audits in the company’s 120-year history.</a:t>
              </a:r>
            </a:p>
            <a:p>
              <a:pPr marL="0" indent="0">
                <a:buFont typeface="Arial" panose="020B0604020202020204" pitchFamily="34" charset="0"/>
                <a:buNone/>
              </a:pPr>
              <a:r>
                <a:rPr lang="en-US" sz="2000">
                  <a:solidFill>
                    <a:schemeClr val="bg1">
                      <a:lumMod val="95000"/>
                    </a:schemeClr>
                  </a:solidFill>
                </a:rPr>
                <a:t>Mr. Kobel received his BS degree from </a:t>
              </a:r>
              <a:r>
                <a:rPr lang="en-US" sz="2000">
                  <a:solidFill>
                    <a:schemeClr val="bg1"/>
                  </a:solidFill>
                </a:rPr>
                <a:t>Indiana University </a:t>
              </a:r>
              <a:r>
                <a:rPr lang="en-US" sz="2000">
                  <a:solidFill>
                    <a:schemeClr val="bg1">
                      <a:lumMod val="95000"/>
                    </a:schemeClr>
                  </a:solidFill>
                </a:rPr>
                <a:t>and his MBA from The University of Texas at Austin. He is a member of the Institute of Internal Auditors (IIA) and the Association of Certified Fraud Examiners (ACFE).  Mr. Kobel is currently an instructor and conference speaker for the IIA, ACFE and ISACA.</a:t>
              </a:r>
            </a:p>
            <a:p>
              <a:endParaRPr lang="en-US" sz="2000">
                <a:solidFill>
                  <a:schemeClr val="bg1">
                    <a:lumMod val="95000"/>
                  </a:schemeClr>
                </a:solidFill>
              </a:endParaRPr>
            </a:p>
          </p:txBody>
        </p:sp>
        <p:sp>
          <p:nvSpPr>
            <p:cNvPr id="4" name="Bio-Column 1">
              <a:extLst>
                <a:ext uri="{FF2B5EF4-FFF2-40B4-BE49-F238E27FC236}">
                  <a16:creationId xmlns:a16="http://schemas.microsoft.com/office/drawing/2014/main" id="{2D85D060-8B60-4E46-A15C-B29867B79611}"/>
                </a:ext>
              </a:extLst>
            </p:cNvPr>
            <p:cNvSpPr txBox="1">
              <a:spLocks/>
            </p:cNvSpPr>
            <p:nvPr/>
          </p:nvSpPr>
          <p:spPr>
            <a:xfrm>
              <a:off x="3136144" y="228323"/>
              <a:ext cx="4236206" cy="6017356"/>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E3A5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E3A54"/>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3A54"/>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3A54"/>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3A54"/>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solidFill>
                    <a:schemeClr val="bg1">
                      <a:lumMod val="95000"/>
                    </a:schemeClr>
                  </a:solidFill>
                </a:rPr>
                <a:t>Mr. Kobel is Managing Partner for Verracy and has more than 25 years of professional finance, accounting, audit, risk, and compliance experience. Mr. Kobel specializes in Corporate Accounting, Operational and Financial Auditing, Process Transformation, Implementation, and Improvement.</a:t>
              </a:r>
            </a:p>
            <a:p>
              <a:pPr marL="0" indent="0">
                <a:buFont typeface="Arial" panose="020B0604020202020204" pitchFamily="34" charset="0"/>
                <a:buNone/>
              </a:pPr>
              <a:r>
                <a:rPr lang="en-US" sz="2000">
                  <a:solidFill>
                    <a:schemeClr val="bg1">
                      <a:lumMod val="95000"/>
                    </a:schemeClr>
                  </a:solidFill>
                </a:rPr>
                <a:t>Mr. Kobel regularly speaks to IIA, ACFE and ISACA Chapters as well as several national conferences.  In 2018, Bret was invited to speak at the IIA All-Star Conference - speakers considered the “Best of the Best” in the industry.</a:t>
              </a:r>
            </a:p>
            <a:p>
              <a:pPr marL="0" indent="0">
                <a:buFont typeface="Arial" panose="020B0604020202020204" pitchFamily="34" charset="0"/>
                <a:buNone/>
              </a:pPr>
              <a:r>
                <a:rPr lang="en-US" sz="2000">
                  <a:solidFill>
                    <a:schemeClr val="bg1">
                      <a:lumMod val="95000"/>
                    </a:schemeClr>
                  </a:solidFill>
                </a:rPr>
                <a:t>Prior to joining Verracy, Mr. Kobel spent several years on assignment in Singapore as the Asia Pacific Regional CFO and Controller for Ryder Logistics.  Prior to that, Mr. Kobel spent several</a:t>
              </a:r>
            </a:p>
          </p:txBody>
        </p:sp>
        <p:sp>
          <p:nvSpPr>
            <p:cNvPr id="3" name="Bret Info">
              <a:extLst>
                <a:ext uri="{FF2B5EF4-FFF2-40B4-BE49-F238E27FC236}">
                  <a16:creationId xmlns:a16="http://schemas.microsoft.com/office/drawing/2014/main" id="{B72578C7-7934-496E-BFD3-36AB3772BFE6}"/>
                </a:ext>
              </a:extLst>
            </p:cNvPr>
            <p:cNvSpPr txBox="1"/>
            <p:nvPr/>
          </p:nvSpPr>
          <p:spPr>
            <a:xfrm>
              <a:off x="277316" y="3658795"/>
              <a:ext cx="2710813" cy="18466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C000"/>
                  </a:solidFill>
                  <a:effectLst/>
                  <a:uLnTx/>
                  <a:uFillTx/>
                  <a:latin typeface="Kefa" panose="02000506000000020004" pitchFamily="2" charset="0"/>
                </a:rPr>
                <a:t>Bret Kobel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lumMod val="95000"/>
                    </a:schemeClr>
                  </a:solidFill>
                  <a:effectLst/>
                  <a:uLnTx/>
                  <a:uFillTx/>
                  <a:latin typeface="+mj-lt"/>
                  <a:ea typeface="+mn-ea"/>
                  <a:cs typeface="+mn-cs"/>
                </a:rPr>
                <a:t>Managing Partner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lumMod val="95000"/>
                    </a:schemeClr>
                  </a:solidFill>
                  <a:effectLst/>
                  <a:uLnTx/>
                  <a:uFillTx/>
                  <a:latin typeface="+mj-lt"/>
                  <a:ea typeface="+mn-ea"/>
                  <a:cs typeface="+mn-cs"/>
                </a:rPr>
                <a:t>bkobel@verracy.com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lumMod val="95000"/>
                    </a:schemeClr>
                  </a:solidFill>
                  <a:effectLst/>
                  <a:uLnTx/>
                  <a:uFillTx/>
                  <a:latin typeface="+mj-lt"/>
                  <a:ea typeface="+mn-ea"/>
                  <a:cs typeface="+mn-cs"/>
                </a:rPr>
                <a:t>+1 (512) 658-2228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E3A54"/>
                </a:solidFill>
                <a:effectLst/>
                <a:uLnTx/>
                <a:uFillTx/>
                <a:latin typeface="+mj-lt"/>
                <a:ea typeface="+mn-ea"/>
                <a:cs typeface="+mn-cs"/>
              </a:endParaRPr>
            </a:p>
            <a:p>
              <a:pPr>
                <a:defRPr/>
              </a:pPr>
              <a:r>
                <a:rPr lang="en-US" sz="2000">
                  <a:solidFill>
                    <a:srgbClr val="FFC000"/>
                  </a:solidFill>
                  <a:latin typeface="Kefa" panose="02000506000000020004" pitchFamily="2" charset="0"/>
                </a:rPr>
                <a:t>Verracy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lumMod val="95000"/>
                    </a:schemeClr>
                  </a:solidFill>
                  <a:effectLst/>
                  <a:uLnTx/>
                  <a:uFillTx/>
                  <a:latin typeface="+mj-lt"/>
                  <a:ea typeface="+mn-ea"/>
                  <a:cs typeface="+mn-cs"/>
                </a:rPr>
                <a:t>www.verracy.com</a:t>
              </a:r>
            </a:p>
          </p:txBody>
        </p:sp>
        <p:pic>
          <p:nvPicPr>
            <p:cNvPr id="2" name="Bret Headshot">
              <a:extLst>
                <a:ext uri="{FF2B5EF4-FFF2-40B4-BE49-F238E27FC236}">
                  <a16:creationId xmlns:a16="http://schemas.microsoft.com/office/drawing/2014/main" id="{B0CF2705-E86D-4B77-831B-FA7D7C70653F}"/>
                </a:ext>
              </a:extLst>
            </p:cNvPr>
            <p:cNvPicPr>
              <a:picLocks noChangeAspect="1"/>
            </p:cNvPicPr>
            <p:nvPr/>
          </p:nvPicPr>
          <p:blipFill>
            <a:blip r:embed="rId4"/>
            <a:stretch>
              <a:fillRect/>
            </a:stretch>
          </p:blipFill>
          <p:spPr>
            <a:xfrm>
              <a:off x="259951" y="228323"/>
              <a:ext cx="2511770" cy="3200677"/>
            </a:xfrm>
            <a:prstGeom prst="rect">
              <a:avLst/>
            </a:prstGeom>
            <a:ln>
              <a:solidFill>
                <a:schemeClr val="tx1"/>
              </a:solidFill>
            </a:ln>
            <a:effectLst>
              <a:outerShdw blurRad="63500" dist="127000" dir="2700000" algn="tl" rotWithShape="0">
                <a:schemeClr val="tx1">
                  <a:alpha val="85000"/>
                </a:schemeClr>
              </a:outerShdw>
            </a:effectLst>
          </p:spPr>
        </p:pic>
      </p:grpSp>
      <p:grpSp>
        <p:nvGrpSpPr>
          <p:cNvPr id="14" name="Mary Bio">
            <a:extLst>
              <a:ext uri="{FF2B5EF4-FFF2-40B4-BE49-F238E27FC236}">
                <a16:creationId xmlns:a16="http://schemas.microsoft.com/office/drawing/2014/main" id="{0DFEBD98-00D9-490B-923C-C73C3BB0982D}"/>
              </a:ext>
            </a:extLst>
          </p:cNvPr>
          <p:cNvGrpSpPr/>
          <p:nvPr/>
        </p:nvGrpSpPr>
        <p:grpSpPr>
          <a:xfrm>
            <a:off x="277316" y="237882"/>
            <a:ext cx="11671229" cy="6304288"/>
            <a:chOff x="277316" y="237882"/>
            <a:chExt cx="11671229" cy="6304288"/>
          </a:xfrm>
        </p:grpSpPr>
        <p:sp>
          <p:nvSpPr>
            <p:cNvPr id="7" name="Mary Info">
              <a:extLst>
                <a:ext uri="{FF2B5EF4-FFF2-40B4-BE49-F238E27FC236}">
                  <a16:creationId xmlns:a16="http://schemas.microsoft.com/office/drawing/2014/main" id="{BB7693EA-92C6-4F70-BDB4-6C47BFA8744A}"/>
                </a:ext>
              </a:extLst>
            </p:cNvPr>
            <p:cNvSpPr txBox="1"/>
            <p:nvPr/>
          </p:nvSpPr>
          <p:spPr>
            <a:xfrm>
              <a:off x="277316" y="3669272"/>
              <a:ext cx="2122651" cy="18466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C000"/>
                  </a:solidFill>
                  <a:effectLst/>
                  <a:uLnTx/>
                  <a:uFillTx/>
                  <a:latin typeface="Kefa" panose="02000506000000020004" pitchFamily="2" charset="0"/>
                </a:rPr>
                <a:t>Mary Breslin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lumMod val="95000"/>
                    </a:schemeClr>
                  </a:solidFill>
                  <a:effectLst/>
                  <a:uLnTx/>
                  <a:uFillTx/>
                  <a:latin typeface="+mj-lt"/>
                  <a:ea typeface="+mn-ea"/>
                  <a:cs typeface="+mn-cs"/>
                </a:rPr>
                <a:t>Founder &amp; Partner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lumMod val="95000"/>
                    </a:schemeClr>
                  </a:solidFill>
                  <a:effectLst/>
                  <a:uLnTx/>
                  <a:uFillTx/>
                  <a:latin typeface="+mj-lt"/>
                  <a:ea typeface="+mn-ea"/>
                  <a:cs typeface="+mn-cs"/>
                </a:rPr>
                <a:t>mbreslin@verracy.com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lumMod val="95000"/>
                    </a:schemeClr>
                  </a:solidFill>
                  <a:effectLst/>
                  <a:uLnTx/>
                  <a:uFillTx/>
                  <a:latin typeface="+mj-lt"/>
                  <a:ea typeface="+mn-ea"/>
                  <a:cs typeface="+mn-cs"/>
                </a:rPr>
                <a:t>+1 (480) 221-0076</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E3A54"/>
                </a:solidFill>
                <a:effectLst/>
                <a:uLnTx/>
                <a:uFillTx/>
                <a:latin typeface="+mj-lt"/>
                <a:ea typeface="+mn-ea"/>
                <a:cs typeface="+mn-cs"/>
              </a:endParaRPr>
            </a:p>
            <a:p>
              <a:pPr>
                <a:defRPr/>
              </a:pPr>
              <a:r>
                <a:rPr lang="en-US" sz="2000" dirty="0">
                  <a:solidFill>
                    <a:srgbClr val="FFC000"/>
                  </a:solidFill>
                  <a:latin typeface="Kefa" panose="02000506000000020004" pitchFamily="2" charset="0"/>
                </a:rPr>
                <a:t>Verracy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lumMod val="95000"/>
                    </a:schemeClr>
                  </a:solidFill>
                  <a:effectLst/>
                  <a:uLnTx/>
                  <a:uFillTx/>
                  <a:latin typeface="+mj-lt"/>
                  <a:ea typeface="+mn-ea"/>
                  <a:cs typeface="+mn-cs"/>
                </a:rPr>
                <a:t>www.verracy.com</a:t>
              </a:r>
            </a:p>
          </p:txBody>
        </p:sp>
        <p:sp>
          <p:nvSpPr>
            <p:cNvPr id="10" name="Bio-Column 2">
              <a:extLst>
                <a:ext uri="{FF2B5EF4-FFF2-40B4-BE49-F238E27FC236}">
                  <a16:creationId xmlns:a16="http://schemas.microsoft.com/office/drawing/2014/main" id="{BF4D390C-0318-48AC-9C27-43987264AAD8}"/>
                </a:ext>
              </a:extLst>
            </p:cNvPr>
            <p:cNvSpPr/>
            <p:nvPr/>
          </p:nvSpPr>
          <p:spPr>
            <a:xfrm>
              <a:off x="7650865" y="313850"/>
              <a:ext cx="4297680" cy="6228320"/>
            </a:xfrm>
            <a:prstGeom prst="rect">
              <a:avLst/>
            </a:prstGeom>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rPr>
                <a:t>Through her expertise, she has helped large global organizations leverage analytics to increase coverage, automate continuous auditing and monitoring, and actively fight fraud.  Additionally, Ms. Breslin has conducted major fraud investigations on multiple continents including large scale federal cases.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rPr>
                <a:t>Ms. Breslin attended Rutgers University and received an MBA from the University of Phoenix while living and working overseas. She is a member of the Institute of Internal Auditors (IIA), American Institute of Certified Public Accountants (AICPA), ISACA, the Society of Corporate Compliance (SCCE), and the Association of Certified Fraud Examiners (ACFE) and is currently an instructor and conference speaker for the IIA, The ACFE and ISACA.</a:t>
              </a:r>
            </a:p>
          </p:txBody>
        </p:sp>
        <p:sp>
          <p:nvSpPr>
            <p:cNvPr id="9" name="Bio-Column 1">
              <a:extLst>
                <a:ext uri="{FF2B5EF4-FFF2-40B4-BE49-F238E27FC236}">
                  <a16:creationId xmlns:a16="http://schemas.microsoft.com/office/drawing/2014/main" id="{BBCD60F0-EB46-4C8D-9505-E87ED5D74985}"/>
                </a:ext>
              </a:extLst>
            </p:cNvPr>
            <p:cNvSpPr/>
            <p:nvPr/>
          </p:nvSpPr>
          <p:spPr>
            <a:xfrm>
              <a:off x="3233229" y="313850"/>
              <a:ext cx="4297680" cy="6228320"/>
            </a:xfrm>
            <a:prstGeom prst="rect">
              <a:avLst/>
            </a:prstGeom>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Mary Breslin is the Founder of Verracy and specializes in Internal Audit transformations, Operational and Financial Auditing, Fraud Auditing &amp; Investigations, and Corporate Accounting.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Ms. Breslin’s career spans over 20 years in Internal Auditing, Management and Accounting for companies such as ConocoPhillips, Barclays Capital, Costco Wholesale, and Boart Longyear. With significant International experience, she has managed audit programs in more than 50 countries.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white"/>
                </a:solidFill>
                <a:effectLst/>
                <a:uLnTx/>
                <a:uFillTx/>
                <a:latin typeface="Calibri Light" panose="020F0302020204030204"/>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rPr>
                <a:t>Most recently, Ms. Breslin held the title of Vice President and Chief Audit Executive where she transformed a checklist audit function into a value-add audit department delivering measurable business results. Mary was an early adopter of analytics and has been utilizing data analytics in audit and fraud work for over 15 years. </a:t>
              </a:r>
              <a:endParaRPr kumimoji="0" lang="en-US" sz="1800" b="0" i="0" u="none" strike="noStrike" kern="1200" cap="none" spc="0" normalizeH="0" baseline="0" noProof="0">
                <a:ln>
                  <a:noFill/>
                </a:ln>
                <a:solidFill>
                  <a:prstClr val="white"/>
                </a:solidFill>
                <a:effectLst/>
                <a:uLnTx/>
                <a:uFillTx/>
                <a:latin typeface="Calibri Light" panose="020F0302020204030204"/>
                <a:ea typeface="+mn-ea"/>
                <a:cs typeface="Calibri Light" panose="020F0302020204030204" pitchFamily="34" charset="0"/>
              </a:endParaRPr>
            </a:p>
          </p:txBody>
        </p:sp>
        <p:pic>
          <p:nvPicPr>
            <p:cNvPr id="13" name="Mary Headshot" descr="A person wearing glasses&#10;&#10;Description automatically generated with low confidence">
              <a:extLst>
                <a:ext uri="{FF2B5EF4-FFF2-40B4-BE49-F238E27FC236}">
                  <a16:creationId xmlns:a16="http://schemas.microsoft.com/office/drawing/2014/main" id="{ACBBB170-8006-4A7F-B724-E41382C78D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055" y="237882"/>
              <a:ext cx="2359268" cy="3200400"/>
            </a:xfrm>
            <a:prstGeom prst="rect">
              <a:avLst/>
            </a:prstGeom>
            <a:effectLst>
              <a:outerShdw blurRad="50800" dist="139700" dir="2700000" algn="tl" rotWithShape="0">
                <a:prstClr val="black">
                  <a:alpha val="75000"/>
                </a:prstClr>
              </a:outerShdw>
            </a:effectLst>
          </p:spPr>
        </p:pic>
      </p:grpSp>
    </p:spTree>
    <p:extLst>
      <p:ext uri="{BB962C8B-B14F-4D97-AF65-F5344CB8AC3E}">
        <p14:creationId xmlns:p14="http://schemas.microsoft.com/office/powerpoint/2010/main" val="1534913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group of people in a lecture hall&#10;&#10;Description automatically generated">
            <a:extLst>
              <a:ext uri="{FF2B5EF4-FFF2-40B4-BE49-F238E27FC236}">
                <a16:creationId xmlns:a16="http://schemas.microsoft.com/office/drawing/2014/main" id="{1404A886-1A6F-256E-4C8B-5C2A6718B9F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294519"/>
            <a:ext cx="12192000" cy="6858000"/>
          </a:xfrm>
          <a:prstGeom prst="rect">
            <a:avLst/>
          </a:prstGeom>
        </p:spPr>
      </p:pic>
      <p:sp>
        <p:nvSpPr>
          <p:cNvPr id="2" name="Content Placeholder 1">
            <a:extLst>
              <a:ext uri="{FF2B5EF4-FFF2-40B4-BE49-F238E27FC236}">
                <a16:creationId xmlns:a16="http://schemas.microsoft.com/office/drawing/2014/main" id="{9E3FAFB2-D9FA-A74C-604D-F10BA1F6F049}"/>
              </a:ext>
            </a:extLst>
          </p:cNvPr>
          <p:cNvSpPr>
            <a:spLocks noGrp="1"/>
          </p:cNvSpPr>
          <p:nvPr>
            <p:ph idx="1"/>
          </p:nvPr>
        </p:nvSpPr>
        <p:spPr>
          <a:xfrm>
            <a:off x="490329" y="2451651"/>
            <a:ext cx="11145079" cy="3725311"/>
          </a:xfrm>
        </p:spPr>
        <p:txBody>
          <a:bodyPr>
            <a:normAutofit/>
          </a:bodyPr>
          <a:lstStyle/>
          <a:p>
            <a:pPr marL="0" indent="0" algn="ctr">
              <a:buNone/>
            </a:pPr>
            <a:r>
              <a:rPr lang="en-US" sz="4000" dirty="0">
                <a:solidFill>
                  <a:schemeClr val="bg1"/>
                </a:solidFill>
                <a:latin typeface="+mj-lt"/>
              </a:rPr>
              <a:t>Is it </a:t>
            </a:r>
            <a:r>
              <a:rPr lang="en-US" sz="4000" dirty="0">
                <a:solidFill>
                  <a:srgbClr val="FFC000"/>
                </a:solidFill>
                <a:latin typeface="+mj-lt"/>
              </a:rPr>
              <a:t>ethical</a:t>
            </a:r>
            <a:r>
              <a:rPr lang="en-US" sz="4000" dirty="0">
                <a:solidFill>
                  <a:schemeClr val="bg1"/>
                </a:solidFill>
                <a:latin typeface="+mj-lt"/>
              </a:rPr>
              <a:t> to use technology you don’t understand to reach a conclusion that investors, banks, analysts, insurers, etc. </a:t>
            </a:r>
            <a:r>
              <a:rPr lang="en-US" sz="4000" dirty="0">
                <a:solidFill>
                  <a:srgbClr val="FFC000"/>
                </a:solidFill>
                <a:latin typeface="+mj-lt"/>
              </a:rPr>
              <a:t>rely</a:t>
            </a:r>
            <a:r>
              <a:rPr lang="en-US" sz="4000" dirty="0">
                <a:solidFill>
                  <a:schemeClr val="bg1"/>
                </a:solidFill>
                <a:latin typeface="+mj-lt"/>
              </a:rPr>
              <a:t> on?</a:t>
            </a:r>
          </a:p>
        </p:txBody>
      </p:sp>
    </p:spTree>
    <p:extLst>
      <p:ext uri="{BB962C8B-B14F-4D97-AF65-F5344CB8AC3E}">
        <p14:creationId xmlns:p14="http://schemas.microsoft.com/office/powerpoint/2010/main" val="4104082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group of people in a lecture hall&#10;&#10;Description automatically generated">
            <a:extLst>
              <a:ext uri="{FF2B5EF4-FFF2-40B4-BE49-F238E27FC236}">
                <a16:creationId xmlns:a16="http://schemas.microsoft.com/office/drawing/2014/main" id="{1404A886-1A6F-256E-4C8B-5C2A6718B9F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294519"/>
            <a:ext cx="12192000" cy="6858000"/>
          </a:xfrm>
          <a:prstGeom prst="rect">
            <a:avLst/>
          </a:prstGeom>
        </p:spPr>
      </p:pic>
      <p:sp>
        <p:nvSpPr>
          <p:cNvPr id="2" name="Content Placeholder 1">
            <a:extLst>
              <a:ext uri="{FF2B5EF4-FFF2-40B4-BE49-F238E27FC236}">
                <a16:creationId xmlns:a16="http://schemas.microsoft.com/office/drawing/2014/main" id="{9E3FAFB2-D9FA-A74C-604D-F10BA1F6F049}"/>
              </a:ext>
            </a:extLst>
          </p:cNvPr>
          <p:cNvSpPr>
            <a:spLocks noGrp="1"/>
          </p:cNvSpPr>
          <p:nvPr>
            <p:ph idx="1"/>
          </p:nvPr>
        </p:nvSpPr>
        <p:spPr>
          <a:xfrm>
            <a:off x="490329" y="2300141"/>
            <a:ext cx="11145079" cy="3876822"/>
          </a:xfrm>
        </p:spPr>
        <p:txBody>
          <a:bodyPr>
            <a:normAutofit/>
          </a:bodyPr>
          <a:lstStyle/>
          <a:p>
            <a:pPr marL="0" indent="0" algn="ctr">
              <a:buNone/>
            </a:pPr>
            <a:r>
              <a:rPr lang="en-US" sz="4000" dirty="0">
                <a:solidFill>
                  <a:schemeClr val="bg1"/>
                </a:solidFill>
                <a:latin typeface="+mj-lt"/>
              </a:rPr>
              <a:t>COSO and US Federal Sentencing guidelines </a:t>
            </a:r>
            <a:br>
              <a:rPr lang="en-US" sz="4000" dirty="0">
                <a:solidFill>
                  <a:schemeClr val="bg1"/>
                </a:solidFill>
                <a:latin typeface="+mj-lt"/>
              </a:rPr>
            </a:br>
            <a:r>
              <a:rPr lang="en-US" sz="4000" dirty="0">
                <a:solidFill>
                  <a:schemeClr val="bg1"/>
                </a:solidFill>
                <a:latin typeface="+mj-lt"/>
              </a:rPr>
              <a:t>as a reference?</a:t>
            </a:r>
          </a:p>
          <a:p>
            <a:pPr marL="0" indent="0" algn="ctr">
              <a:buNone/>
            </a:pPr>
            <a:endParaRPr lang="en-US" sz="4000" dirty="0">
              <a:solidFill>
                <a:schemeClr val="bg1"/>
              </a:solidFill>
              <a:latin typeface="+mj-lt"/>
            </a:endParaRPr>
          </a:p>
          <a:p>
            <a:pPr marL="0" indent="0" algn="ctr">
              <a:buNone/>
            </a:pPr>
            <a:r>
              <a:rPr lang="en-US" sz="4000" dirty="0">
                <a:solidFill>
                  <a:schemeClr val="bg1"/>
                </a:solidFill>
                <a:latin typeface="+mj-lt"/>
              </a:rPr>
              <a:t>Key is to “</a:t>
            </a:r>
            <a:r>
              <a:rPr lang="en-US" sz="4000" dirty="0">
                <a:solidFill>
                  <a:srgbClr val="FFC000"/>
                </a:solidFill>
                <a:latin typeface="+mj-lt"/>
              </a:rPr>
              <a:t>demonstrate</a:t>
            </a:r>
            <a:r>
              <a:rPr lang="en-US" sz="4000" dirty="0">
                <a:solidFill>
                  <a:schemeClr val="bg1"/>
                </a:solidFill>
                <a:latin typeface="+mj-lt"/>
              </a:rPr>
              <a:t>”</a:t>
            </a:r>
          </a:p>
        </p:txBody>
      </p:sp>
    </p:spTree>
    <p:extLst>
      <p:ext uri="{BB962C8B-B14F-4D97-AF65-F5344CB8AC3E}">
        <p14:creationId xmlns:p14="http://schemas.microsoft.com/office/powerpoint/2010/main" val="1605514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Verracy Dark">
  <a:themeElements>
    <a:clrScheme name="Verracy Colors">
      <a:dk1>
        <a:srgbClr val="000000"/>
      </a:dk1>
      <a:lt1>
        <a:sysClr val="window" lastClr="FFFFFF"/>
      </a:lt1>
      <a:dk2>
        <a:srgbClr val="111429"/>
      </a:dk2>
      <a:lt2>
        <a:srgbClr val="D6D2C4"/>
      </a:lt2>
      <a:accent1>
        <a:srgbClr val="0EABE0"/>
      </a:accent1>
      <a:accent2>
        <a:srgbClr val="BF5700"/>
      </a:accent2>
      <a:accent3>
        <a:srgbClr val="9D9EA2"/>
      </a:accent3>
      <a:accent4>
        <a:srgbClr val="A60311"/>
      </a:accent4>
      <a:accent5>
        <a:srgbClr val="666766"/>
      </a:accent5>
      <a:accent6>
        <a:srgbClr val="698C2D"/>
      </a:accent6>
      <a:hlink>
        <a:srgbClr val="39729D"/>
      </a:hlink>
      <a:folHlink>
        <a:srgbClr val="8CCCDC"/>
      </a:folHlink>
    </a:clrScheme>
    <a:fontScheme name="Verracy">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3200"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Verracy Gre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Verracy Dark">
  <a:themeElements>
    <a:clrScheme name="Verracy">
      <a:dk1>
        <a:srgbClr val="000000"/>
      </a:dk1>
      <a:lt1>
        <a:sysClr val="window" lastClr="FFFFFF"/>
      </a:lt1>
      <a:dk2>
        <a:srgbClr val="10202E"/>
      </a:dk2>
      <a:lt2>
        <a:srgbClr val="E7E6E6"/>
      </a:lt2>
      <a:accent1>
        <a:srgbClr val="1E3A54"/>
      </a:accent1>
      <a:accent2>
        <a:srgbClr val="0EABE0"/>
      </a:accent2>
      <a:accent3>
        <a:srgbClr val="FFC000"/>
      </a:accent3>
      <a:accent4>
        <a:srgbClr val="A60311"/>
      </a:accent4>
      <a:accent5>
        <a:srgbClr val="86B339"/>
      </a:accent5>
      <a:accent6>
        <a:srgbClr val="825D92"/>
      </a:accent6>
      <a:hlink>
        <a:srgbClr val="666766"/>
      </a:hlink>
      <a:folHlink>
        <a:srgbClr val="BF5700"/>
      </a:folHlink>
    </a:clrScheme>
    <a:fontScheme name="Verracy">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3200"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Verracy Colors">
      <a:dk1>
        <a:srgbClr val="000000"/>
      </a:dk1>
      <a:lt1>
        <a:sysClr val="window" lastClr="FFFFFF"/>
      </a:lt1>
      <a:dk2>
        <a:srgbClr val="111429"/>
      </a:dk2>
      <a:lt2>
        <a:srgbClr val="D6D2C4"/>
      </a:lt2>
      <a:accent1>
        <a:srgbClr val="0EABE0"/>
      </a:accent1>
      <a:accent2>
        <a:srgbClr val="BF5700"/>
      </a:accent2>
      <a:accent3>
        <a:srgbClr val="9D9EA2"/>
      </a:accent3>
      <a:accent4>
        <a:srgbClr val="A60311"/>
      </a:accent4>
      <a:accent5>
        <a:srgbClr val="666766"/>
      </a:accent5>
      <a:accent6>
        <a:srgbClr val="698C2D"/>
      </a:accent6>
      <a:hlink>
        <a:srgbClr val="39729D"/>
      </a:hlink>
      <a:folHlink>
        <a:srgbClr val="8CCCD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ctr">
          <a:defRPr sz="3600"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Verracy Dark">
  <a:themeElements>
    <a:clrScheme name="Verracy Colors">
      <a:dk1>
        <a:srgbClr val="000000"/>
      </a:dk1>
      <a:lt1>
        <a:sysClr val="window" lastClr="FFFFFF"/>
      </a:lt1>
      <a:dk2>
        <a:srgbClr val="111429"/>
      </a:dk2>
      <a:lt2>
        <a:srgbClr val="D6D2C4"/>
      </a:lt2>
      <a:accent1>
        <a:srgbClr val="0EABE0"/>
      </a:accent1>
      <a:accent2>
        <a:srgbClr val="BF5700"/>
      </a:accent2>
      <a:accent3>
        <a:srgbClr val="9D9EA2"/>
      </a:accent3>
      <a:accent4>
        <a:srgbClr val="A60311"/>
      </a:accent4>
      <a:accent5>
        <a:srgbClr val="666766"/>
      </a:accent5>
      <a:accent6>
        <a:srgbClr val="698C2D"/>
      </a:accent6>
      <a:hlink>
        <a:srgbClr val="39729D"/>
      </a:hlink>
      <a:folHlink>
        <a:srgbClr val="8CCCDC"/>
      </a:folHlink>
    </a:clrScheme>
    <a:fontScheme name="Verracy">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3200"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9A3321F4CB4C49AE47CE2A75B2ADA5" ma:contentTypeVersion="17" ma:contentTypeDescription="Create a new document." ma:contentTypeScope="" ma:versionID="385f9a2c4253d840d1944d69e8f67fd7">
  <xsd:schema xmlns:xsd="http://www.w3.org/2001/XMLSchema" xmlns:xs="http://www.w3.org/2001/XMLSchema" xmlns:p="http://schemas.microsoft.com/office/2006/metadata/properties" xmlns:ns2="db8168a3-c4a5-4277-bd3b-3ff5a93247bb" xmlns:ns3="4d06b87f-3fc2-41fd-ae26-526b568c9aa2" targetNamespace="http://schemas.microsoft.com/office/2006/metadata/properties" ma:root="true" ma:fieldsID="63ad30f4ba3f7aa1a18a1b0d4529564c" ns2:_="" ns3:_="">
    <xsd:import namespace="db8168a3-c4a5-4277-bd3b-3ff5a93247bb"/>
    <xsd:import namespace="4d06b87f-3fc2-41fd-ae26-526b568c9aa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8168a3-c4a5-4277-bd3b-3ff5a93247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62bfe3b9-cba7-4191-a2d8-d664e83bf09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6b87f-3fc2-41fd-ae26-526b568c9aa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554c80f9-cd79-4278-be5c-7b8ae1a8bdbb}" ma:internalName="TaxCatchAll" ma:showField="CatchAllData" ma:web="4d06b87f-3fc2-41fd-ae26-526b568c9aa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d06b87f-3fc2-41fd-ae26-526b568c9aa2" xsi:nil="true"/>
    <lcf76f155ced4ddcb4097134ff3c332f xmlns="db8168a3-c4a5-4277-bd3b-3ff5a93247b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EAC7165-E78F-4D9E-8169-26EBFA9DE74C}">
  <ds:schemaRefs>
    <ds:schemaRef ds:uri="4d06b87f-3fc2-41fd-ae26-526b568c9aa2"/>
    <ds:schemaRef ds:uri="db8168a3-c4a5-4277-bd3b-3ff5a93247b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726D8D7-7A41-4BA1-A63C-EFEC9A0F7842}">
  <ds:schemaRefs>
    <ds:schemaRef ds:uri="http://schemas.microsoft.com/sharepoint/v3/contenttype/forms"/>
  </ds:schemaRefs>
</ds:datastoreItem>
</file>

<file path=customXml/itemProps3.xml><?xml version="1.0" encoding="utf-8"?>
<ds:datastoreItem xmlns:ds="http://schemas.openxmlformats.org/officeDocument/2006/customXml" ds:itemID="{03A54912-2740-49B6-8864-0777355D7D9F}">
  <ds:schemaRefs>
    <ds:schemaRef ds:uri="4d06b87f-3fc2-41fd-ae26-526b568c9aa2"/>
    <ds:schemaRef ds:uri="db8168a3-c4a5-4277-bd3b-3ff5a93247b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7184</TotalTime>
  <Words>4308</Words>
  <Application>Microsoft Office PowerPoint</Application>
  <PresentationFormat>Widescreen</PresentationFormat>
  <Paragraphs>432</Paragraphs>
  <Slides>71</Slides>
  <Notes>17</Notes>
  <HiddenSlides>1</HiddenSlides>
  <MMClips>1</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71</vt:i4>
      </vt:variant>
    </vt:vector>
  </HeadingPairs>
  <TitlesOfParts>
    <vt:vector size="82" baseType="lpstr">
      <vt:lpstr>Arial</vt:lpstr>
      <vt:lpstr>Calibri</vt:lpstr>
      <vt:lpstr>Calibri Light</vt:lpstr>
      <vt:lpstr>Edwardian Script ITC</vt:lpstr>
      <vt:lpstr>Franklin Gothic Heavy</vt:lpstr>
      <vt:lpstr>Kefa</vt:lpstr>
      <vt:lpstr>Verracy Dark</vt:lpstr>
      <vt:lpstr>Verracy Grey</vt:lpstr>
      <vt:lpstr>1_Verracy Dark</vt:lpstr>
      <vt:lpstr>Office Theme</vt:lpstr>
      <vt:lpstr>2_Verracy Dark</vt:lpstr>
      <vt:lpstr>Navigating the Evolving Landscape of Business Risks and Fraud in a Technological Era  </vt:lpstr>
      <vt:lpstr>Technology &amp; Fraud Risk   Automation Bias &amp; My Fraud Case</vt:lpstr>
      <vt:lpstr>Agenda</vt:lpstr>
      <vt:lpstr>Knowledge Gap &amp; Education Needs</vt:lpstr>
      <vt:lpstr>PowerPoint Presentation</vt:lpstr>
      <vt:lpstr>PowerPoint Presentation</vt:lpstr>
      <vt:lpstr>PowerPoint Presentation</vt:lpstr>
      <vt:lpstr>PowerPoint Presentation</vt:lpstr>
      <vt:lpstr>PowerPoint Presentation</vt:lpstr>
      <vt:lpstr>Risk Management &amp; the Banking Crisis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Emerging Tech and the Rise of Artificial Intelligence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BLOCKCHAIN IS…</vt:lpstr>
      <vt:lpstr>HOW IT WORKS..</vt:lpstr>
      <vt:lpstr>THE BIG CHALLENGES</vt:lpstr>
      <vt:lpstr>USES FOR BLOCKCHAIN BEYOND CRYPTOCURRENCY</vt:lpstr>
      <vt:lpstr>Medical Records (Permissioned)</vt:lpstr>
      <vt:lpstr>Diamonds - Tracr (Permissioned)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Accountants can Use AI</vt:lpstr>
      <vt:lpstr>PowerPoint Presentation</vt:lpstr>
      <vt:lpstr>PowerPoint Presentation</vt:lpstr>
      <vt:lpstr>The Ethical Concerns</vt:lpstr>
      <vt:lpstr>How Accountants can Minimize Risks</vt:lpstr>
      <vt:lpstr>Financial Statement Fraud Risk Post-Pandemic</vt:lpstr>
      <vt:lpstr>PowerPoint Presentation</vt:lpstr>
      <vt:lpstr>PowerPoint Presentation</vt:lpstr>
      <vt:lpstr>PowerPoint Presentation</vt:lpstr>
      <vt:lpstr>PowerPoint Presentation</vt:lpstr>
      <vt:lpstr>What % of reported information in an organization’s financial statements is  based on estimates?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2020 &amp; 2023 Depending on the size of the bank  2008 –&gt; 2016 –&gt; 2020 –&gt; 2023  12 – 14 years for the accounting to change.</vt:lpstr>
      <vt:lpstr>Conclusion - Technology &amp; Fraud Risk   Professional Accountants are behind on technology and are playing catch-up.  This can lead to an inability to do their job.  Education and training is the solution.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 Kobel</dc:creator>
  <cp:lastModifiedBy>Asteway Tilahun</cp:lastModifiedBy>
  <cp:revision>4</cp:revision>
  <dcterms:created xsi:type="dcterms:W3CDTF">2020-09-17T16:13:24Z</dcterms:created>
  <dcterms:modified xsi:type="dcterms:W3CDTF">2023-09-20T20:43:13Z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0x010100399A3321F4CB4C49AE47CE2A75B2ADA5</vt:lpwstr>
  </property>
  <property fmtid="{D5CDD505-2E9C-101B-9397-08002B2CF9AE}" pid="3" name="MediaServiceImageTags">
    <vt:lpwstr/>
  </property>
</Properties>
</file>