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48" r:id="rId1"/>
    <p:sldMasterId id="2147484058" r:id="rId2"/>
  </p:sldMasterIdLst>
  <p:notesMasterIdLst>
    <p:notesMasterId r:id="rId15"/>
  </p:notesMasterIdLst>
  <p:handoutMasterIdLst>
    <p:handoutMasterId r:id="rId16"/>
  </p:handoutMasterIdLst>
  <p:sldIdLst>
    <p:sldId id="966" r:id="rId3"/>
    <p:sldId id="1170" r:id="rId4"/>
    <p:sldId id="1190" r:id="rId5"/>
    <p:sldId id="1168" r:id="rId6"/>
    <p:sldId id="1169" r:id="rId7"/>
    <p:sldId id="1172" r:id="rId8"/>
    <p:sldId id="1175" r:id="rId9"/>
    <p:sldId id="1173" r:id="rId10"/>
    <p:sldId id="1177" r:id="rId11"/>
    <p:sldId id="1158" r:id="rId12"/>
    <p:sldId id="1191" r:id="rId13"/>
    <p:sldId id="1001" r:id="rId14"/>
  </p:sldIdLst>
  <p:sldSz cx="12192000" cy="6858000"/>
  <p:notesSz cx="6950075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6716365-38C8-293A-974C-A2D9CBBF0D47}" name="Jeanne Viljoen" initials="JV" userId="S::JeanneViljoen@ethicsboard.org::15b5a62f-600a-4206-957b-fe0e12035773" providerId="AD"/>
  <p188:author id="{9B3E5A87-B093-2E37-8648-3E044A88EA4F}" name="David Clark" initials="DC" userId="S::David.Clark@ae.ey.com::9c656965-02d7-45ee-b002-76491f4ddad4" providerId="AD"/>
  <p188:author id="{5227169E-4E8D-2B5B-465E-FAB29F3A055D}" name="Linda Biek" initials="LB" userId="S::LindaBiek@ethicsboard.org::5a3f140b-42f3-44c4-a264-c128a1fbdafe" providerId="AD"/>
  <p188:author id="{B62276D6-496F-52B6-6D00-824CB7935334}" name="Ken Siong" initials="KS" userId="S::KenSiong@ethicsboard.org::f7679ae9-de6b-4f69-a967-87584c14b709" providerId="AD"/>
  <p188:author id="{073A4EDC-E247-6498-BE48-6CCEB187D1A4}" name="Diane Jules" initials="DJ" userId="S::DianeJules@ethicsboard.org::8c02b63b-0564-49f0-8623-5f32871d585c" providerId="AD"/>
  <p188:author id="{6C994DDF-10B3-0649-7ECC-69B90EAAD86F}" name="Szilvia Sramko" initials="SS" userId="S::SzilviaSramko@ethicsboard.org::ea6f34b9-fe87-46d6-b158-703cc6b3cc9d" providerId="AD"/>
  <p188:author id="{E94806F5-F1DD-79F5-3D8D-85F6927CF9C2}" name="Author" initials="KL" userId="Author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Tom Seidenstein" initials="TS" lastIdx="4" clrIdx="6">
    <p:extLst>
      <p:ext uri="{19B8F6BF-5375-455C-9EA6-DF929625EA0E}">
        <p15:presenceInfo xmlns:p15="http://schemas.microsoft.com/office/powerpoint/2012/main" userId="S::TomSeidenstein@iaasb.org::0a71646e-4534-45a3-882c-c3b5a8833ce8" providerId="AD"/>
      </p:ext>
    </p:extLst>
  </p:cmAuthor>
  <p:cmAuthor id="1" name="Megan Zietsman" initials="MZ" lastIdx="79" clrIdx="0">
    <p:extLst>
      <p:ext uri="{19B8F6BF-5375-455C-9EA6-DF929625EA0E}">
        <p15:presenceInfo xmlns:p15="http://schemas.microsoft.com/office/powerpoint/2012/main" userId="Megan Zietsman" providerId="None"/>
      </p:ext>
    </p:extLst>
  </p:cmAuthor>
  <p:cmAuthor id="8" name="Willie Botha" initials="WB" lastIdx="4" clrIdx="7">
    <p:extLst>
      <p:ext uri="{19B8F6BF-5375-455C-9EA6-DF929625EA0E}">
        <p15:presenceInfo xmlns:p15="http://schemas.microsoft.com/office/powerpoint/2012/main" userId="S::WillieBotha@iaasb.org::1d64e684-352d-424c-a1f4-5d6d7c4ec44b" providerId="AD"/>
      </p:ext>
    </p:extLst>
  </p:cmAuthor>
  <p:cmAuthor id="2" name="Dan Montgomery" initials="DM" lastIdx="2" clrIdx="1">
    <p:extLst>
      <p:ext uri="{19B8F6BF-5375-455C-9EA6-DF929625EA0E}">
        <p15:presenceInfo xmlns:p15="http://schemas.microsoft.com/office/powerpoint/2012/main" userId="8ba5e3d143c5e0b2" providerId="Windows Live"/>
      </p:ext>
    </p:extLst>
  </p:cmAuthor>
  <p:cmAuthor id="9" name="Szilvia Sramko" initials="SS" lastIdx="11" clrIdx="8">
    <p:extLst>
      <p:ext uri="{19B8F6BF-5375-455C-9EA6-DF929625EA0E}">
        <p15:presenceInfo xmlns:p15="http://schemas.microsoft.com/office/powerpoint/2012/main" userId="S::SzilviaSramko@ethicsboard.org::ea6f34b9-fe87-46d6-b158-703cc6b3cc9d" providerId="AD"/>
      </p:ext>
    </p:extLst>
  </p:cmAuthor>
  <p:cmAuthor id="3" name="Natalie Klonaridis" initials="NK" lastIdx="115" clrIdx="2">
    <p:extLst>
      <p:ext uri="{19B8F6BF-5375-455C-9EA6-DF929625EA0E}">
        <p15:presenceInfo xmlns:p15="http://schemas.microsoft.com/office/powerpoint/2012/main" userId="S-1-5-21-1801674531-1972579041-839522115-13323" providerId="AD"/>
      </p:ext>
    </p:extLst>
  </p:cmAuthor>
  <p:cmAuthor id="10" name="Author" initials="KL" lastIdx="8" clrIdx="9">
    <p:extLst>
      <p:ext uri="{19B8F6BF-5375-455C-9EA6-DF929625EA0E}">
        <p15:presenceInfo xmlns:p15="http://schemas.microsoft.com/office/powerpoint/2012/main" userId="Author" providerId="None"/>
      </p:ext>
    </p:extLst>
  </p:cmAuthor>
  <p:cmAuthor id="4" name="James Grosvenor" initials="JG" lastIdx="10" clrIdx="3">
    <p:extLst>
      <p:ext uri="{19B8F6BF-5375-455C-9EA6-DF929625EA0E}">
        <p15:presenceInfo xmlns:p15="http://schemas.microsoft.com/office/powerpoint/2012/main" userId="S-1-5-21-1801674531-1972579041-839522115-17641" providerId="AD"/>
      </p:ext>
    </p:extLst>
  </p:cmAuthor>
  <p:cmAuthor id="5" name="Joy Thurgood" initials="JT" lastIdx="20" clrIdx="4">
    <p:extLst>
      <p:ext uri="{19B8F6BF-5375-455C-9EA6-DF929625EA0E}">
        <p15:presenceInfo xmlns:p15="http://schemas.microsoft.com/office/powerpoint/2012/main" userId="S-1-5-21-1801674531-1972579041-839522115-17607" providerId="AD"/>
      </p:ext>
    </p:extLst>
  </p:cmAuthor>
  <p:cmAuthor id="6" name="BJ" initials="BJ" lastIdx="14" clrIdx="5">
    <p:extLst>
      <p:ext uri="{19B8F6BF-5375-455C-9EA6-DF929625EA0E}">
        <p15:presenceInfo xmlns:p15="http://schemas.microsoft.com/office/powerpoint/2012/main" userId="BJ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50A6"/>
    <a:srgbClr val="0364CF"/>
    <a:srgbClr val="EF5115"/>
    <a:srgbClr val="0372BD"/>
    <a:srgbClr val="0B5494"/>
    <a:srgbClr val="CCFF99"/>
    <a:srgbClr val="025CBE"/>
    <a:srgbClr val="0182D1"/>
    <a:srgbClr val="0481CE"/>
    <a:srgbClr val="00AA55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72" autoAdjust="0"/>
    <p:restoredTop sz="93103" autoAdjust="0"/>
  </p:normalViewPr>
  <p:slideViewPr>
    <p:cSldViewPr snapToGrid="0">
      <p:cViewPr varScale="1">
        <p:scale>
          <a:sx n="64" d="100"/>
          <a:sy n="64" d="100"/>
        </p:scale>
        <p:origin x="48" y="72"/>
      </p:cViewPr>
      <p:guideLst/>
    </p:cSldViewPr>
  </p:slideViewPr>
  <p:notesTextViewPr>
    <p:cViewPr>
      <p:scale>
        <a:sx n="185" d="100"/>
        <a:sy n="185" d="100"/>
      </p:scale>
      <p:origin x="0" y="0"/>
    </p:cViewPr>
  </p:notesTextViewPr>
  <p:notesViewPr>
    <p:cSldViewPr snapToGrid="0">
      <p:cViewPr>
        <p:scale>
          <a:sx n="1" d="2"/>
          <a:sy n="1" d="2"/>
        </p:scale>
        <p:origin x="2525" y="-2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23" Type="http://schemas.microsoft.com/office/2018/10/relationships/authors" Target="authors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nda Biek" userId="5a3f140b-42f3-44c4-a264-c128a1fbdafe" providerId="ADAL" clId="{D1159C88-83E0-4366-8FE1-4BB9497C02B1}"/>
    <pc:docChg chg="undo custSel modSld">
      <pc:chgData name="Linda Biek" userId="5a3f140b-42f3-44c4-a264-c128a1fbdafe" providerId="ADAL" clId="{D1159C88-83E0-4366-8FE1-4BB9497C02B1}" dt="2023-08-31T20:31:30.902" v="8" actId="14100"/>
      <pc:docMkLst>
        <pc:docMk/>
      </pc:docMkLst>
      <pc:sldChg chg="modSp mod">
        <pc:chgData name="Linda Biek" userId="5a3f140b-42f3-44c4-a264-c128a1fbdafe" providerId="ADAL" clId="{D1159C88-83E0-4366-8FE1-4BB9497C02B1}" dt="2023-08-31T20:30:27.604" v="2" actId="113"/>
        <pc:sldMkLst>
          <pc:docMk/>
          <pc:sldMk cId="2179270916" sldId="1158"/>
        </pc:sldMkLst>
        <pc:spChg chg="mod">
          <ac:chgData name="Linda Biek" userId="5a3f140b-42f3-44c4-a264-c128a1fbdafe" providerId="ADAL" clId="{D1159C88-83E0-4366-8FE1-4BB9497C02B1}" dt="2023-08-31T20:30:27.604" v="2" actId="113"/>
          <ac:spMkLst>
            <pc:docMk/>
            <pc:sldMk cId="2179270916" sldId="1158"/>
            <ac:spMk id="16" creationId="{3DC72957-9C13-4EB9-98D8-263E8DA6A10D}"/>
          </ac:spMkLst>
        </pc:spChg>
      </pc:sldChg>
      <pc:sldChg chg="modSp mod">
        <pc:chgData name="Linda Biek" userId="5a3f140b-42f3-44c4-a264-c128a1fbdafe" providerId="ADAL" clId="{D1159C88-83E0-4366-8FE1-4BB9497C02B1}" dt="2023-08-31T20:30:19.042" v="1" actId="14100"/>
        <pc:sldMkLst>
          <pc:docMk/>
          <pc:sldMk cId="51784188" sldId="1177"/>
        </pc:sldMkLst>
        <pc:spChg chg="mod">
          <ac:chgData name="Linda Biek" userId="5a3f140b-42f3-44c4-a264-c128a1fbdafe" providerId="ADAL" clId="{D1159C88-83E0-4366-8FE1-4BB9497C02B1}" dt="2023-08-31T20:30:19.042" v="1" actId="14100"/>
          <ac:spMkLst>
            <pc:docMk/>
            <pc:sldMk cId="51784188" sldId="1177"/>
            <ac:spMk id="9" creationId="{075D971E-A9CF-260A-830F-F152A3972859}"/>
          </ac:spMkLst>
        </pc:spChg>
      </pc:sldChg>
      <pc:sldChg chg="modSp mod">
        <pc:chgData name="Linda Biek" userId="5a3f140b-42f3-44c4-a264-c128a1fbdafe" providerId="ADAL" clId="{D1159C88-83E0-4366-8FE1-4BB9497C02B1}" dt="2023-08-31T20:31:30.902" v="8" actId="14100"/>
        <pc:sldMkLst>
          <pc:docMk/>
          <pc:sldMk cId="3410701931" sldId="1191"/>
        </pc:sldMkLst>
        <pc:spChg chg="mod">
          <ac:chgData name="Linda Biek" userId="5a3f140b-42f3-44c4-a264-c128a1fbdafe" providerId="ADAL" clId="{D1159C88-83E0-4366-8FE1-4BB9497C02B1}" dt="2023-08-31T20:31:30.902" v="8" actId="14100"/>
          <ac:spMkLst>
            <pc:docMk/>
            <pc:sldMk cId="3410701931" sldId="1191"/>
            <ac:spMk id="4" creationId="{357F62BB-2400-B332-E927-A5223BE9ACB5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9AEF6E0-84A5-481A-9BB9-229BBCD8848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20E5102-2B99-41D1-99AA-B88A866D98A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37000" y="0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6E2C83-A51F-43CF-A35A-EA7EFC976D91}" type="datetimeFigureOut">
              <a:rPr lang="en-US" smtClean="0"/>
              <a:t>9/20/2023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290A10-074D-43EA-AD03-1AF44959E01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772525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7E08D2D-2FFD-4355-9DBD-46A736432C3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37000" y="8772525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FF59BB-B7C1-4C27-8639-4BEFF92B7A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4143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1-25T21:26:23.888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1 12,'0'-5,"0"-1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1-25T21:26:23.889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0 1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1-25T21:26:23.890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0 1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8217F18B-FBA3-4F6B-97D9-EA188CD16FE5}" type="datetimeFigureOut">
              <a:rPr lang="en-US" smtClean="0"/>
              <a:t>9/20/2023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03263" y="1154113"/>
            <a:ext cx="5543550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444861"/>
            <a:ext cx="5560060" cy="3636705"/>
          </a:xfrm>
          <a:prstGeom prst="rect">
            <a:avLst/>
          </a:prstGeom>
        </p:spPr>
        <p:txBody>
          <a:bodyPr vert="horz" lIns="92492" tIns="46246" rIns="92492" bIns="4624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BAD342E5-AFF1-4E5D-BEDB-B5261E7DAD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4479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06065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56727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09313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11901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59712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70038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5546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6356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8759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89660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51960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customXml" Target="../ink/ink2.xml"/><Relationship Id="rId5" Type="http://schemas.openxmlformats.org/officeDocument/2006/relationships/image" Target="../media/image3.png"/><Relationship Id="rId4" Type="http://schemas.openxmlformats.org/officeDocument/2006/relationships/customXml" Target="../ink/ink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2.jpeg"/><Relationship Id="rId3" Type="http://schemas.openxmlformats.org/officeDocument/2006/relationships/hyperlink" Target="http://www.iaasb.org/" TargetMode="External"/><Relationship Id="rId7" Type="http://schemas.openxmlformats.org/officeDocument/2006/relationships/image" Target="../media/image9.png"/><Relationship Id="rId12" Type="http://schemas.openxmlformats.org/officeDocument/2006/relationships/hyperlink" Target="https://www.linkedin.com/company/65255822/admin/" TargetMode="External"/><Relationship Id="rId17" Type="http://schemas.openxmlformats.org/officeDocument/2006/relationships/image" Target="../media/image14.jpeg"/><Relationship Id="rId2" Type="http://schemas.openxmlformats.org/officeDocument/2006/relationships/image" Target="../media/image5.png"/><Relationship Id="rId16" Type="http://schemas.openxmlformats.org/officeDocument/2006/relationships/hyperlink" Target="https://www.youtube.com/channel/UCwM6ao9Id3G35NNxGLgf7mg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11" Type="http://schemas.openxmlformats.org/officeDocument/2006/relationships/hyperlink" Target="mailto:permissions@ifac.org" TargetMode="External"/><Relationship Id="rId5" Type="http://schemas.openxmlformats.org/officeDocument/2006/relationships/image" Target="../media/image7.png"/><Relationship Id="rId15" Type="http://schemas.openxmlformats.org/officeDocument/2006/relationships/image" Target="../media/image13.png"/><Relationship Id="rId10" Type="http://schemas.openxmlformats.org/officeDocument/2006/relationships/hyperlink" Target="http://www.ifac.org/about-ifac/translations-permissions" TargetMode="External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hyperlink" Target="https://twitter.com/IAASB_News" TargetMode="Externa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hyperlink" Target="https://www.linkedin.com/company/iesba/" TargetMode="External"/><Relationship Id="rId7" Type="http://schemas.openxmlformats.org/officeDocument/2006/relationships/hyperlink" Target="https://www.linkedin.com/company/ipsasb/" TargetMode="External"/><Relationship Id="rId2" Type="http://schemas.openxmlformats.org/officeDocument/2006/relationships/hyperlink" Target="https://twitter.com/Ethics_Board" TargetMode="External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9.png"/><Relationship Id="rId5" Type="http://schemas.openxmlformats.org/officeDocument/2006/relationships/hyperlink" Target="https://twitter.com/IPSASB_News" TargetMode="External"/><Relationship Id="rId10" Type="http://schemas.openxmlformats.org/officeDocument/2006/relationships/image" Target="../media/image22.jpeg"/><Relationship Id="rId4" Type="http://schemas.openxmlformats.org/officeDocument/2006/relationships/hyperlink" Target="https://www.youtube.com/channel/UC0VaH8c5S0a_ASiToeonj0g" TargetMode="External"/><Relationship Id="rId9" Type="http://schemas.openxmlformats.org/officeDocument/2006/relationships/image" Target="../media/image21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7.jpe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AE8EC14-2251-4694-A935-96EB752717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/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4CAB030-C5C6-4601-983B-333E1D6E5C9C}"/>
              </a:ext>
            </a:extLst>
          </p:cNvPr>
          <p:cNvSpPr/>
          <p:nvPr userDrawn="1"/>
        </p:nvSpPr>
        <p:spPr>
          <a:xfrm>
            <a:off x="213064" y="5491794"/>
            <a:ext cx="4933024" cy="1389355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68D7C-8822-4144-868B-B6EFA480259D}" type="datetime1">
              <a:rPr lang="en-US" smtClean="0"/>
              <a:t>9/20/2023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8534779-6A65-4EBE-BBAC-E25EAA0D2947}"/>
              </a:ext>
            </a:extLst>
          </p:cNvPr>
          <p:cNvSpPr/>
          <p:nvPr userDrawn="1"/>
        </p:nvSpPr>
        <p:spPr>
          <a:xfrm>
            <a:off x="0" y="6285141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68268AB-1042-4532-BEE8-06EEB553C20F}"/>
              </a:ext>
            </a:extLst>
          </p:cNvPr>
          <p:cNvSpPr/>
          <p:nvPr userDrawn="1"/>
        </p:nvSpPr>
        <p:spPr>
          <a:xfrm>
            <a:off x="0" y="6207974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F5D8F68-523C-40B8-AD02-471B522F8D5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8521" y="107419"/>
            <a:ext cx="2776728" cy="487680"/>
          </a:xfrm>
          <a:prstGeom prst="rect">
            <a:avLst/>
          </a:prstGeom>
        </p:spPr>
      </p:pic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6364A871-7551-4642-B70B-BD89841C459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47104021"/>
              </p:ext>
            </p:extLst>
          </p:nvPr>
        </p:nvGraphicFramePr>
        <p:xfrm>
          <a:off x="838200" y="1225605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2" name="Rectangle 21">
            <a:extLst>
              <a:ext uri="{FF2B5EF4-FFF2-40B4-BE49-F238E27FC236}">
                <a16:creationId xmlns:a16="http://schemas.microsoft.com/office/drawing/2014/main" id="{E74A54BB-5F1D-4F1C-AD95-610EB90AD167}"/>
              </a:ext>
            </a:extLst>
          </p:cNvPr>
          <p:cNvSpPr/>
          <p:nvPr userDrawn="1"/>
        </p:nvSpPr>
        <p:spPr>
          <a:xfrm>
            <a:off x="2951151" y="4119638"/>
            <a:ext cx="2194937" cy="1814861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7F479FA-E622-4175-814A-280C7C5845B5}"/>
              </a:ext>
            </a:extLst>
          </p:cNvPr>
          <p:cNvGrpSpPr/>
          <p:nvPr userDrawn="1"/>
        </p:nvGrpSpPr>
        <p:grpSpPr>
          <a:xfrm>
            <a:off x="1950720" y="1472240"/>
            <a:ext cx="3791017" cy="4110721"/>
            <a:chOff x="2112884" y="1472240"/>
            <a:chExt cx="3628853" cy="3968671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2868FF5-84F6-426A-95D5-D76FB26472F3}"/>
                </a:ext>
              </a:extLst>
            </p:cNvPr>
            <p:cNvSpPr/>
            <p:nvPr userDrawn="1"/>
          </p:nvSpPr>
          <p:spPr>
            <a:xfrm>
              <a:off x="2112884" y="3651427"/>
              <a:ext cx="1063841" cy="468212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0CBE9FB-8585-4B33-B366-6FEDE6979347}"/>
                </a:ext>
              </a:extLst>
            </p:cNvPr>
            <p:cNvSpPr/>
            <p:nvPr userDrawn="1"/>
          </p:nvSpPr>
          <p:spPr>
            <a:xfrm>
              <a:off x="2507940" y="5279575"/>
              <a:ext cx="1063841" cy="161336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76A8669-B132-48A2-B677-FDE5F82C82C5}"/>
                </a:ext>
              </a:extLst>
            </p:cNvPr>
            <p:cNvSpPr/>
            <p:nvPr userDrawn="1"/>
          </p:nvSpPr>
          <p:spPr>
            <a:xfrm>
              <a:off x="3151079" y="2229771"/>
              <a:ext cx="1063841" cy="468212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292FDEE-39ED-4D7E-A0A4-112387668473}"/>
                </a:ext>
              </a:extLst>
            </p:cNvPr>
            <p:cNvSpPr/>
            <p:nvPr userDrawn="1"/>
          </p:nvSpPr>
          <p:spPr>
            <a:xfrm>
              <a:off x="4214920" y="1472240"/>
              <a:ext cx="1063841" cy="468212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F109F55-344A-448F-A86C-0DD9EEEA5531}"/>
                </a:ext>
              </a:extLst>
            </p:cNvPr>
            <p:cNvSpPr/>
            <p:nvPr userDrawn="1"/>
          </p:nvSpPr>
          <p:spPr>
            <a:xfrm>
              <a:off x="4368800" y="1947327"/>
              <a:ext cx="1063841" cy="468212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8A04E59-0C1F-45E0-A481-BFB323694267}"/>
                </a:ext>
              </a:extLst>
            </p:cNvPr>
            <p:cNvSpPr/>
            <p:nvPr userDrawn="1"/>
          </p:nvSpPr>
          <p:spPr>
            <a:xfrm>
              <a:off x="2844800" y="3610830"/>
              <a:ext cx="1193800" cy="1178757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A0E6F9D-8981-41A6-9771-C1AEA238CB24}"/>
                </a:ext>
              </a:extLst>
            </p:cNvPr>
            <p:cNvSpPr/>
            <p:nvPr userDrawn="1"/>
          </p:nvSpPr>
          <p:spPr>
            <a:xfrm>
              <a:off x="2472062" y="3398985"/>
              <a:ext cx="1063841" cy="321822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5F262100-0E38-4340-9B16-0256C0F4344A}"/>
                </a:ext>
              </a:extLst>
            </p:cNvPr>
            <p:cNvSpPr/>
            <p:nvPr userDrawn="1"/>
          </p:nvSpPr>
          <p:spPr>
            <a:xfrm>
              <a:off x="2503749" y="4963225"/>
              <a:ext cx="1063841" cy="225194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2175DEE-AA08-41C4-8BEB-7886384686E3}"/>
                </a:ext>
              </a:extLst>
            </p:cNvPr>
            <p:cNvSpPr/>
            <p:nvPr userDrawn="1"/>
          </p:nvSpPr>
          <p:spPr>
            <a:xfrm>
              <a:off x="3346882" y="2202038"/>
              <a:ext cx="2085759" cy="1291474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EBC28A9-920B-486A-BE5C-51C34D3E4ED5}"/>
                </a:ext>
              </a:extLst>
            </p:cNvPr>
            <p:cNvSpPr/>
            <p:nvPr userDrawn="1"/>
          </p:nvSpPr>
          <p:spPr>
            <a:xfrm>
              <a:off x="2713854" y="5255738"/>
              <a:ext cx="1063841" cy="161336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59E0DA7-8BF3-4B31-8BA3-2477D9164BF7}"/>
                </a:ext>
              </a:extLst>
            </p:cNvPr>
            <p:cNvSpPr/>
            <p:nvPr userDrawn="1"/>
          </p:nvSpPr>
          <p:spPr>
            <a:xfrm rot="17587573">
              <a:off x="5011581" y="2304183"/>
              <a:ext cx="1063841" cy="396471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D3FEE9DD-9A98-4887-AD15-2142729BD41B}"/>
              </a:ext>
            </a:extLst>
          </p:cNvPr>
          <p:cNvSpPr/>
          <p:nvPr userDrawn="1"/>
        </p:nvSpPr>
        <p:spPr>
          <a:xfrm>
            <a:off x="3437330" y="3398984"/>
            <a:ext cx="830489" cy="378706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EE37958-B21D-44EC-92BB-385F044F4BDD}"/>
              </a:ext>
            </a:extLst>
          </p:cNvPr>
          <p:cNvSpPr/>
          <p:nvPr userDrawn="1"/>
        </p:nvSpPr>
        <p:spPr>
          <a:xfrm>
            <a:off x="2481151" y="4604910"/>
            <a:ext cx="764623" cy="546760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6662646-9F1E-4A60-8966-EBFE7D3C8DB8}"/>
              </a:ext>
            </a:extLst>
          </p:cNvPr>
          <p:cNvSpPr/>
          <p:nvPr userDrawn="1"/>
        </p:nvSpPr>
        <p:spPr>
          <a:xfrm>
            <a:off x="1450513" y="5441914"/>
            <a:ext cx="1111381" cy="167111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9126B04-6174-4EDE-9BC6-7920B18311A3}"/>
              </a:ext>
            </a:extLst>
          </p:cNvPr>
          <p:cNvSpPr/>
          <p:nvPr userDrawn="1"/>
        </p:nvSpPr>
        <p:spPr>
          <a:xfrm>
            <a:off x="4811585" y="6385458"/>
            <a:ext cx="731916" cy="448064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2885" y="-334786"/>
            <a:ext cx="9144000" cy="2387600"/>
          </a:xfrm>
        </p:spPr>
        <p:txBody>
          <a:bodyPr anchor="b">
            <a:normAutofit/>
          </a:bodyPr>
          <a:lstStyle>
            <a:lvl1pPr algn="l">
              <a:defRPr sz="3000">
                <a:solidFill>
                  <a:srgbClr val="4A4A4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5" name="Ink 54">
                <a:extLst>
                  <a:ext uri="{FF2B5EF4-FFF2-40B4-BE49-F238E27FC236}">
                    <a16:creationId xmlns:a16="http://schemas.microsoft.com/office/drawing/2014/main" id="{66CA5E24-888C-42AD-A913-5E5FA65B91F1}"/>
                  </a:ext>
                </a:extLst>
              </p14:cNvPr>
              <p14:cNvContentPartPr/>
              <p14:nvPr userDrawn="1"/>
            </p14:nvContentPartPr>
            <p14:xfrm>
              <a:off x="3905553" y="3360628"/>
              <a:ext cx="360" cy="3960"/>
            </p14:xfrm>
          </p:contentPart>
        </mc:Choice>
        <mc:Fallback xmlns="">
          <p:pic>
            <p:nvPicPr>
              <p:cNvPr id="55" name="Ink 54">
                <a:extLst>
                  <a:ext uri="{FF2B5EF4-FFF2-40B4-BE49-F238E27FC236}">
                    <a16:creationId xmlns:a16="http://schemas.microsoft.com/office/drawing/2014/main" id="{66CA5E24-888C-42AD-A913-5E5FA65B91F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896553" y="3352378"/>
                <a:ext cx="18000" cy="20130"/>
              </a:xfrm>
              <a:prstGeom prst="rect">
                <a:avLst/>
              </a:prstGeom>
            </p:spPr>
          </p:pic>
        </mc:Fallback>
      </mc:AlternateContent>
      <p:grpSp>
        <p:nvGrpSpPr>
          <p:cNvPr id="56" name="Group 55">
            <a:extLst>
              <a:ext uri="{FF2B5EF4-FFF2-40B4-BE49-F238E27FC236}">
                <a16:creationId xmlns:a16="http://schemas.microsoft.com/office/drawing/2014/main" id="{56660C64-8D82-4650-BCE6-F651F5258933}"/>
              </a:ext>
            </a:extLst>
          </p:cNvPr>
          <p:cNvGrpSpPr/>
          <p:nvPr userDrawn="1"/>
        </p:nvGrpSpPr>
        <p:grpSpPr>
          <a:xfrm>
            <a:off x="1863993" y="5042188"/>
            <a:ext cx="360" cy="360"/>
            <a:chOff x="1863993" y="5042188"/>
            <a:chExt cx="360" cy="360"/>
          </a:xfrm>
          <a:solidFill>
            <a:srgbClr val="F1F1F1"/>
          </a:solidFill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26D4092C-C15D-424F-B402-38E943BAB366}"/>
                    </a:ext>
                  </a:extLst>
                </p14:cNvPr>
                <p14:cNvContentPartPr/>
                <p14:nvPr/>
              </p14:nvContentPartPr>
              <p14:xfrm>
                <a:off x="1863993" y="5042188"/>
                <a:ext cx="360" cy="36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26D4092C-C15D-424F-B402-38E943BAB366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854993" y="5033188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18727F7E-D0E7-4F4A-904C-6AFBFE757DF9}"/>
                    </a:ext>
                  </a:extLst>
                </p14:cNvPr>
                <p14:cNvContentPartPr/>
                <p14:nvPr/>
              </p14:nvContentPartPr>
              <p14:xfrm>
                <a:off x="1863993" y="5042188"/>
                <a:ext cx="360" cy="36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18727F7E-D0E7-4F4A-904C-6AFBFE757DF9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854993" y="5033188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59" name="Oval 58">
            <a:extLst>
              <a:ext uri="{FF2B5EF4-FFF2-40B4-BE49-F238E27FC236}">
                <a16:creationId xmlns:a16="http://schemas.microsoft.com/office/drawing/2014/main" id="{1906D68D-0A19-4A44-8051-CD9B72FF4BFC}"/>
              </a:ext>
            </a:extLst>
          </p:cNvPr>
          <p:cNvSpPr/>
          <p:nvPr userDrawn="1"/>
        </p:nvSpPr>
        <p:spPr>
          <a:xfrm>
            <a:off x="3789680" y="3241040"/>
            <a:ext cx="191600" cy="205450"/>
          </a:xfrm>
          <a:prstGeom prst="ellipse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E41CF352-B3BF-46F9-8B47-2A36B8ADDD46}"/>
              </a:ext>
            </a:extLst>
          </p:cNvPr>
          <p:cNvSpPr/>
          <p:nvPr userDrawn="1"/>
        </p:nvSpPr>
        <p:spPr>
          <a:xfrm>
            <a:off x="3939200" y="3845619"/>
            <a:ext cx="191600" cy="205450"/>
          </a:xfrm>
          <a:prstGeom prst="ellipse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58602D92-40BC-4611-837A-18F5941A63F7}"/>
              </a:ext>
            </a:extLst>
          </p:cNvPr>
          <p:cNvSpPr/>
          <p:nvPr userDrawn="1"/>
        </p:nvSpPr>
        <p:spPr>
          <a:xfrm>
            <a:off x="4650400" y="3781888"/>
            <a:ext cx="191600" cy="205450"/>
          </a:xfrm>
          <a:prstGeom prst="ellipse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5BC6914A-CF2F-4593-A9D7-E2958C1BEAD2}"/>
              </a:ext>
            </a:extLst>
          </p:cNvPr>
          <p:cNvSpPr/>
          <p:nvPr userDrawn="1"/>
        </p:nvSpPr>
        <p:spPr>
          <a:xfrm>
            <a:off x="1768193" y="4939463"/>
            <a:ext cx="191600" cy="205450"/>
          </a:xfrm>
          <a:prstGeom prst="ellipse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6ED9A960-85D4-4DA5-80D4-D73460C5825D}"/>
              </a:ext>
            </a:extLst>
          </p:cNvPr>
          <p:cNvSpPr/>
          <p:nvPr userDrawn="1"/>
        </p:nvSpPr>
        <p:spPr>
          <a:xfrm>
            <a:off x="4802800" y="3934288"/>
            <a:ext cx="191600" cy="205450"/>
          </a:xfrm>
          <a:prstGeom prst="ellipse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3847419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4A4A4A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362297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DBE43-71DC-4CB5-9DC9-86D083825D16}" type="datetime1">
              <a:rPr lang="en-US" smtClean="0"/>
              <a:t>9/20/2023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2C7FC12-DD25-4553-A10B-809D9AA5F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8491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6EB0FF4-0776-4142-8B08-D85961FA7909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430549400"/>
              </p:ext>
            </p:extLst>
          </p:nvPr>
        </p:nvGraphicFramePr>
        <p:xfrm>
          <a:off x="838200" y="364458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5012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46410-D2D8-4C53-8D73-7FAB926DC67E}" type="datetime1">
              <a:rPr lang="en-US" smtClean="0"/>
              <a:t>9/20/2023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425FCDB-996C-44B4-91B5-2F919D796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8491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3994C57-D1DF-482C-BB73-596656BEBC9A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054236381"/>
              </p:ext>
            </p:extLst>
          </p:nvPr>
        </p:nvGraphicFramePr>
        <p:xfrm>
          <a:off x="838200" y="364458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74636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46410-D2D8-4C53-8D73-7FAB926DC67E}" type="datetime1">
              <a:rPr lang="en-US" smtClean="0"/>
              <a:t>9/20/2023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42851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67214-0AB1-49E6-A7A9-395C2525D2CB}" type="datetime1">
              <a:rPr lang="en-US" smtClean="0"/>
              <a:t>9/20/2023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60343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15EC8-B9E7-4675-8613-1CB4C2CB4986}" type="datetime1">
              <a:rPr lang="en-US" smtClean="0"/>
              <a:t>9/20/2023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41727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69325" y="1803150"/>
            <a:ext cx="6653353" cy="1108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 flipH="1">
            <a:off x="508000" y="6430430"/>
            <a:ext cx="11684000" cy="46039"/>
          </a:xfrm>
          <a:prstGeom prst="rect">
            <a:avLst/>
          </a:prstGeom>
          <a:gradFill rotWithShape="1">
            <a:gsLst>
              <a:gs pos="0">
                <a:srgbClr val="D53D20"/>
              </a:gs>
              <a:gs pos="999">
                <a:srgbClr val="D53D20"/>
              </a:gs>
              <a:gs pos="100000">
                <a:srgbClr val="E58D23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57178"/>
            <a:endParaRPr lang="en-US" sz="1800" dirty="0">
              <a:solidFill>
                <a:prstClr val="black"/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EA8ABF6-D59A-4365-AB8A-1104571951A2}"/>
              </a:ext>
            </a:extLst>
          </p:cNvPr>
          <p:cNvGrpSpPr/>
          <p:nvPr userDrawn="1"/>
        </p:nvGrpSpPr>
        <p:grpSpPr>
          <a:xfrm>
            <a:off x="1460963" y="5354569"/>
            <a:ext cx="9358835" cy="894747"/>
            <a:chOff x="1191857" y="4985338"/>
            <a:chExt cx="9358835" cy="894747"/>
          </a:xfrm>
        </p:grpSpPr>
        <p:sp>
          <p:nvSpPr>
            <p:cNvPr id="2" name="Rectangle 1"/>
            <p:cNvSpPr/>
            <p:nvPr userDrawn="1"/>
          </p:nvSpPr>
          <p:spPr>
            <a:xfrm>
              <a:off x="4900070" y="4985338"/>
              <a:ext cx="18536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178"/>
              <a:r>
                <a:rPr lang="en-US" sz="2000" dirty="0">
                  <a:solidFill>
                    <a:srgbClr val="1F497D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  <a:hlinkClick r:id="rId3"/>
                </a:rPr>
                <a:t>www.iaasb.org</a:t>
              </a:r>
              <a:endParaRPr lang="en-US" sz="24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" name="Picture 2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91857" y="5553603"/>
              <a:ext cx="770407" cy="257536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4003" y="5567520"/>
              <a:ext cx="583308" cy="257536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69050" y="5553603"/>
              <a:ext cx="770407" cy="257536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03092" y="5567520"/>
              <a:ext cx="770407" cy="312565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46243" y="5561834"/>
              <a:ext cx="770407" cy="257536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80285" y="5553603"/>
              <a:ext cx="770407" cy="257536"/>
            </a:xfrm>
            <a:prstGeom prst="rect">
              <a:avLst/>
            </a:prstGeom>
          </p:spPr>
        </p:pic>
      </p:grpSp>
      <p:sp>
        <p:nvSpPr>
          <p:cNvPr id="11" name="Rectangle 10"/>
          <p:cNvSpPr/>
          <p:nvPr userDrawn="1"/>
        </p:nvSpPr>
        <p:spPr>
          <a:xfrm>
            <a:off x="420915" y="6564585"/>
            <a:ext cx="1083733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457178"/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For copyright, trademark, and permissions information, please go to </a:t>
            </a:r>
            <a:r>
              <a:rPr lang="en-US" sz="1200" u="sng" dirty="0">
                <a:solidFill>
                  <a:srgbClr val="0563C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permissions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or contact </a:t>
            </a:r>
            <a:r>
              <a:rPr lang="en-US" sz="1200" u="sng" dirty="0">
                <a:solidFill>
                  <a:srgbClr val="0563C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permissions@ifac.org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.</a:t>
            </a:r>
            <a:endParaRPr lang="en-US" sz="1200" dirty="0">
              <a:solidFill>
                <a:prstClr val="black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4C1BF69-9738-49C3-B35F-E3FBD192AC08}"/>
              </a:ext>
            </a:extLst>
          </p:cNvPr>
          <p:cNvGrpSpPr/>
          <p:nvPr userDrawn="1"/>
        </p:nvGrpSpPr>
        <p:grpSpPr>
          <a:xfrm>
            <a:off x="708215" y="3856007"/>
            <a:ext cx="10111592" cy="1108893"/>
            <a:chOff x="2114419" y="4030828"/>
            <a:chExt cx="7838741" cy="1141445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CCAEDAC1-DF42-48D7-AA41-F8A499940289}"/>
                </a:ext>
              </a:extLst>
            </p:cNvPr>
            <p:cNvGrpSpPr/>
            <p:nvPr userDrawn="1"/>
          </p:nvGrpSpPr>
          <p:grpSpPr>
            <a:xfrm>
              <a:off x="2114419" y="4223908"/>
              <a:ext cx="7838741" cy="634040"/>
              <a:chOff x="1120998" y="1817079"/>
              <a:chExt cx="9836385" cy="811909"/>
            </a:xfrm>
          </p:grpSpPr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D099F185-E691-4A1A-ABEC-0B8C4803DB8E}"/>
                  </a:ext>
                </a:extLst>
              </p:cNvPr>
              <p:cNvGrpSpPr/>
              <p:nvPr userDrawn="1"/>
            </p:nvGrpSpPr>
            <p:grpSpPr>
              <a:xfrm>
                <a:off x="3538139" y="1858182"/>
                <a:ext cx="3748058" cy="770806"/>
                <a:chOff x="2647142" y="1851247"/>
                <a:chExt cx="3748058" cy="770806"/>
              </a:xfrm>
            </p:grpSpPr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12EDAE34-61EF-4278-B0D5-0322ED0D43CC}"/>
                    </a:ext>
                  </a:extLst>
                </p:cNvPr>
                <p:cNvSpPr/>
                <p:nvPr userDrawn="1"/>
              </p:nvSpPr>
              <p:spPr>
                <a:xfrm>
                  <a:off x="3163630" y="1851247"/>
                  <a:ext cx="3231570" cy="77080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sz="1600" dirty="0">
                      <a:latin typeface="Arial" panose="020B0604020202020204" pitchFamily="34" charset="0"/>
                      <a:cs typeface="Arial" panose="020B0604020202020204" pitchFamily="34" charset="0"/>
                      <a:hlinkClick r:id="rId12"/>
                    </a:rPr>
                    <a:t>@International Auditing and Assurance Standards Board</a:t>
                  </a:r>
                  <a:endParaRPr lang="en-US" sz="16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21" name="Picture 20">
                  <a:extLst>
                    <a:ext uri="{FF2B5EF4-FFF2-40B4-BE49-F238E27FC236}">
                      <a16:creationId xmlns:a16="http://schemas.microsoft.com/office/drawing/2014/main" id="{F66F4BE8-5D69-4536-9853-CF330DAC136D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 rotWithShape="1"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/>
              </p:blipFill>
              <p:spPr>
                <a:xfrm>
                  <a:off x="2647142" y="1917247"/>
                  <a:ext cx="502687" cy="632281"/>
                </a:xfrm>
                <a:prstGeom prst="rect">
                  <a:avLst/>
                </a:prstGeom>
              </p:spPr>
            </p:pic>
          </p:grp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B816CC03-1489-4F6E-ACAA-C6CC22940ED4}"/>
                  </a:ext>
                </a:extLst>
              </p:cNvPr>
              <p:cNvGrpSpPr/>
              <p:nvPr userDrawn="1"/>
            </p:nvGrpSpPr>
            <p:grpSpPr>
              <a:xfrm>
                <a:off x="1120998" y="1817079"/>
                <a:ext cx="2303751" cy="739383"/>
                <a:chOff x="249783" y="1810145"/>
                <a:chExt cx="2303751" cy="739383"/>
              </a:xfrm>
            </p:grpSpPr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BE8D915F-E0CA-404E-9982-85748EB1A686}"/>
                    </a:ext>
                  </a:extLst>
                </p:cNvPr>
                <p:cNvSpPr/>
                <p:nvPr userDrawn="1"/>
              </p:nvSpPr>
              <p:spPr>
                <a:xfrm>
                  <a:off x="780789" y="1864552"/>
                  <a:ext cx="1772745" cy="44625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sz="1600" dirty="0">
                      <a:latin typeface="Arial" panose="020B0604020202020204" pitchFamily="34" charset="0"/>
                      <a:cs typeface="Arial" panose="020B0604020202020204" pitchFamily="34" charset="0"/>
                      <a:hlinkClick r:id="rId14"/>
                    </a:rPr>
                    <a:t>@IAASB_News</a:t>
                  </a:r>
                  <a:endParaRPr lang="en-US" sz="16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19" name="Picture 18">
                  <a:extLst>
                    <a:ext uri="{FF2B5EF4-FFF2-40B4-BE49-F238E27FC236}">
                      <a16:creationId xmlns:a16="http://schemas.microsoft.com/office/drawing/2014/main" id="{CA78071D-59F0-4080-9916-0CEC70185496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15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9783" y="1810145"/>
                  <a:ext cx="666980" cy="739383"/>
                </a:xfrm>
                <a:prstGeom prst="rect">
                  <a:avLst/>
                </a:prstGeom>
              </p:spPr>
            </p:pic>
          </p:grp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90714402-5112-43BA-863B-E8D6C1EF84CE}"/>
                  </a:ext>
                </a:extLst>
              </p:cNvPr>
              <p:cNvSpPr/>
              <p:nvPr userDrawn="1"/>
            </p:nvSpPr>
            <p:spPr>
              <a:xfrm>
                <a:off x="8005164" y="1822402"/>
                <a:ext cx="2952219" cy="7708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  <a:hlinkClick r:id="rId16"/>
                  </a:rPr>
                  <a:t>@International Auditing &amp; Assurance Standards Board</a:t>
                </a:r>
                <a:endParaRPr lang="en-US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15" name="Picture 14" descr="A close up of a logo&#10;&#10;Description automatically generated">
              <a:extLst>
                <a:ext uri="{FF2B5EF4-FFF2-40B4-BE49-F238E27FC236}">
                  <a16:creationId xmlns:a16="http://schemas.microsoft.com/office/drawing/2014/main" id="{584F5731-4379-4303-B347-812D5913A82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2795" y="4030828"/>
              <a:ext cx="839759" cy="11414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743948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692285"/>
      </p:ext>
    </p:extLst>
  </p:cSld>
  <p:clrMapOvr>
    <a:masterClrMapping/>
  </p:clrMapOvr>
  <p:hf hdr="0" ft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0596793"/>
      </p:ext>
    </p:extLst>
  </p:cSld>
  <p:clrMapOvr>
    <a:masterClrMapping/>
  </p:clrMapOvr>
  <p:hf hdr="0" ft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3980129"/>
      </p:ext>
    </p:extLst>
  </p:cSld>
  <p:clrMapOvr>
    <a:masterClrMapping/>
  </p:clrMapOvr>
  <p:hf hdr="0" ft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1026469"/>
      </p:ext>
    </p:extLst>
  </p:cSld>
  <p:clrMapOvr>
    <a:masterClrMapping/>
  </p:clrMapOvr>
  <p:hf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AE8EC14-2251-4694-A935-96EB752717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2885" y="-104720"/>
            <a:ext cx="9144000" cy="2387600"/>
          </a:xfrm>
        </p:spPr>
        <p:txBody>
          <a:bodyPr anchor="b">
            <a:normAutofit/>
          </a:bodyPr>
          <a:lstStyle>
            <a:lvl1pPr algn="l">
              <a:defRPr lang="en-US" sz="480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68D7C-8822-4144-868B-B6EFA480259D}" type="datetime1">
              <a:rPr lang="en-US" smtClean="0"/>
              <a:t>9/20/2023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8534779-6A65-4EBE-BBAC-E25EAA0D2947}"/>
              </a:ext>
            </a:extLst>
          </p:cNvPr>
          <p:cNvSpPr/>
          <p:nvPr userDrawn="1"/>
        </p:nvSpPr>
        <p:spPr>
          <a:xfrm>
            <a:off x="0" y="6285141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68268AB-1042-4532-BEE8-06EEB553C20F}"/>
              </a:ext>
            </a:extLst>
          </p:cNvPr>
          <p:cNvSpPr/>
          <p:nvPr userDrawn="1"/>
        </p:nvSpPr>
        <p:spPr>
          <a:xfrm>
            <a:off x="0" y="6207974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F5D8F68-523C-40B8-AD02-471B522F8D5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8521" y="107419"/>
            <a:ext cx="2776728" cy="487680"/>
          </a:xfrm>
          <a:prstGeom prst="rect">
            <a:avLst/>
          </a:prstGeom>
        </p:spPr>
      </p:pic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6364A871-7551-4642-B70B-BD89841C459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43595618"/>
              </p:ext>
            </p:extLst>
          </p:nvPr>
        </p:nvGraphicFramePr>
        <p:xfrm>
          <a:off x="838200" y="1225605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54897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4507046"/>
      </p:ext>
    </p:extLst>
  </p:cSld>
  <p:clrMapOvr>
    <a:masterClrMapping/>
  </p:clrMapOvr>
  <p:hf hdr="0" ft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8184186"/>
      </p:ext>
    </p:extLst>
  </p:cSld>
  <p:clrMapOvr>
    <a:masterClrMapping/>
  </p:clrMapOvr>
  <p:hf hdr="0" ft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8982500"/>
      </p:ext>
    </p:extLst>
  </p:cSld>
  <p:clrMapOvr>
    <a:masterClrMapping/>
  </p:clrMapOvr>
  <p:hf hdr="0" ftr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1729341"/>
      </p:ext>
    </p:extLst>
  </p:cSld>
  <p:clrMapOvr>
    <a:masterClrMapping/>
  </p:clrMapOvr>
  <p:hf hdr="0" ftr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62C6E71-E1AE-4C23-979C-E02E2572BA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4539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5989387"/>
      </p:ext>
    </p:extLst>
  </p:cSld>
  <p:clrMapOvr>
    <a:masterClrMapping/>
  </p:clrMapOvr>
  <p:hf hdr="0" ftr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2632083"/>
      </p:ext>
    </p:extLst>
  </p:cSld>
  <p:clrMapOvr>
    <a:masterClrMapping/>
  </p:clrMapOvr>
  <p:hf hdr="0" ftr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243662-BBA5-4983-9E42-C044319DE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/>
          <a:stretch/>
        </p:blipFill>
        <p:spPr>
          <a:xfrm>
            <a:off x="0" y="1359401"/>
            <a:ext cx="12192000" cy="5498599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372EE30-0CA9-9349-914F-931308613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390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Product Sans Light" panose="020B03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C4CAB7F-A97C-6F46-942A-943284A3E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5942-84D2-2949-9D61-AAE823131D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DC392D-8E34-E842-905D-2C0D9EF77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279C55-74D0-264F-B945-2C8B89835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84D37B-3DF2-8B49-A9B6-293C3148E6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21787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056E563-204B-4A86-9584-ADE6D714DDFA}"/>
              </a:ext>
            </a:extLst>
          </p:cNvPr>
          <p:cNvGrpSpPr/>
          <p:nvPr userDrawn="1"/>
        </p:nvGrpSpPr>
        <p:grpSpPr>
          <a:xfrm>
            <a:off x="1693404" y="5780005"/>
            <a:ext cx="9811512" cy="629918"/>
            <a:chOff x="1007885" y="2739164"/>
            <a:chExt cx="9455868" cy="58420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B918966-6278-419D-86CE-78AA30AAF5A7}"/>
                </a:ext>
              </a:extLst>
            </p:cNvPr>
            <p:cNvSpPr/>
            <p:nvPr userDrawn="1"/>
          </p:nvSpPr>
          <p:spPr>
            <a:xfrm>
              <a:off x="1529370" y="2846598"/>
              <a:ext cx="8934383" cy="342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CA" sz="18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 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@Ethics_Board</a:t>
              </a:r>
              <a:r>
                <a:rPr lang="en-CA" sz="16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                  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r>
                <a:rPr lang="en-CA" sz="18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		</a:t>
              </a:r>
              <a:r>
                <a:rPr lang="en-CA" sz="1800" b="0" i="0" u="none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</a:rPr>
                <a:t>    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endParaRPr lang="en-CA" sz="1600" b="0" i="0" u="none" strike="noStrike" dirty="0">
                <a:solidFill>
                  <a:srgbClr val="0B5494"/>
                </a:solidFill>
                <a:effectLst/>
                <a:latin typeface="Product Sans Light" panose="020B0303030502040203" pitchFamily="34" charset="0"/>
              </a:endParaRPr>
            </a:p>
          </p:txBody>
        </p:sp>
        <p:pic>
          <p:nvPicPr>
            <p:cNvPr id="12" name="Picture 11">
              <a:hlinkClick r:id="rId5"/>
              <a:extLst>
                <a:ext uri="{FF2B5EF4-FFF2-40B4-BE49-F238E27FC236}">
                  <a16:creationId xmlns:a16="http://schemas.microsoft.com/office/drawing/2014/main" id="{75F103B6-7D40-495F-B856-BAD56A1741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885" y="2739165"/>
              <a:ext cx="596900" cy="584200"/>
            </a:xfrm>
            <a:prstGeom prst="rect">
              <a:avLst/>
            </a:prstGeom>
          </p:spPr>
        </p:pic>
        <p:pic>
          <p:nvPicPr>
            <p:cNvPr id="13" name="Picture 12">
              <a:hlinkClick r:id="rId7"/>
              <a:extLst>
                <a:ext uri="{FF2B5EF4-FFF2-40B4-BE49-F238E27FC236}">
                  <a16:creationId xmlns:a16="http://schemas.microsoft.com/office/drawing/2014/main" id="{DBA2C49C-5171-4C06-971F-B29996FDDF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3788" y="2739164"/>
              <a:ext cx="596900" cy="584200"/>
            </a:xfrm>
            <a:prstGeom prst="rect">
              <a:avLst/>
            </a:prstGeom>
          </p:spPr>
        </p:pic>
      </p:grpSp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F8A45A77-335F-4A7E-97BB-8231D92A3F8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856" y="5866938"/>
            <a:ext cx="1836328" cy="427147"/>
          </a:xfrm>
          <a:prstGeom prst="rect">
            <a:avLst/>
          </a:prstGeom>
        </p:spPr>
      </p:pic>
      <p:pic>
        <p:nvPicPr>
          <p:cNvPr id="17" name="Picture 16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1160CEAE-27E9-46C8-8F06-649C8B4791A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417" y="1983072"/>
            <a:ext cx="5733166" cy="167391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5941F45-47E0-46BC-A474-6E89FC3B2FF0}"/>
              </a:ext>
            </a:extLst>
          </p:cNvPr>
          <p:cNvSpPr txBox="1"/>
          <p:nvPr userDrawn="1"/>
        </p:nvSpPr>
        <p:spPr>
          <a:xfrm>
            <a:off x="3239146" y="373509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/>
          </a:bodyPr>
          <a:lstStyle/>
          <a:p>
            <a:pPr algn="l"/>
            <a:endParaRPr lang="en-US" sz="2200" dirty="0">
              <a:solidFill>
                <a:srgbClr val="0B5494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D301A1-6DC6-4202-9D57-925864E85118}"/>
              </a:ext>
            </a:extLst>
          </p:cNvPr>
          <p:cNvSpPr txBox="1"/>
          <p:nvPr userDrawn="1"/>
        </p:nvSpPr>
        <p:spPr>
          <a:xfrm>
            <a:off x="604434" y="3716849"/>
            <a:ext cx="10900482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www.ethicsboard.org</a:t>
            </a:r>
          </a:p>
        </p:txBody>
      </p:sp>
    </p:spTree>
    <p:extLst>
      <p:ext uri="{BB962C8B-B14F-4D97-AF65-F5344CB8AC3E}">
        <p14:creationId xmlns:p14="http://schemas.microsoft.com/office/powerpoint/2010/main" val="24661773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(alt Title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lur&#10;&#10;Description automatically generated">
            <a:extLst>
              <a:ext uri="{FF2B5EF4-FFF2-40B4-BE49-F238E27FC236}">
                <a16:creationId xmlns:a16="http://schemas.microsoft.com/office/drawing/2014/main" id="{7A85BD9F-E558-4254-89DB-9A7B3D1C56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976" y="1635465"/>
            <a:ext cx="12259180" cy="5260636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EC3E29-B62B-5848-BFF2-3B22373AA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771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629DFBE-95EF-9447-850B-5A38238E4F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C8F5955-3DDD-F944-85A3-05004DFA4A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F003CDE-CD75-5443-B99B-2ED7BCD5EE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0E875A9D-8B55-2C4C-B935-74B25F46DA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48D7A3D-F2E1-CC45-95C1-83C1A0A06E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3922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AE8EC14-2251-4694-A935-96EB752717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2885" y="-104720"/>
            <a:ext cx="9144000" cy="2387600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68D7C-8822-4144-868B-B6EFA480259D}" type="datetime1">
              <a:rPr lang="en-US" smtClean="0"/>
              <a:t>9/20/2023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8534779-6A65-4EBE-BBAC-E25EAA0D2947}"/>
              </a:ext>
            </a:extLst>
          </p:cNvPr>
          <p:cNvSpPr/>
          <p:nvPr userDrawn="1"/>
        </p:nvSpPr>
        <p:spPr>
          <a:xfrm>
            <a:off x="0" y="6285141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68268AB-1042-4532-BEE8-06EEB553C20F}"/>
              </a:ext>
            </a:extLst>
          </p:cNvPr>
          <p:cNvSpPr/>
          <p:nvPr userDrawn="1"/>
        </p:nvSpPr>
        <p:spPr>
          <a:xfrm>
            <a:off x="0" y="6207974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F5D8F68-523C-40B8-AD02-471B522F8D5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8521" y="107419"/>
            <a:ext cx="2776728" cy="487680"/>
          </a:xfrm>
          <a:prstGeom prst="rect">
            <a:avLst/>
          </a:prstGeom>
        </p:spPr>
      </p:pic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6364A871-7551-4642-B70B-BD89841C459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813979115"/>
              </p:ext>
            </p:extLst>
          </p:nvPr>
        </p:nvGraphicFramePr>
        <p:xfrm>
          <a:off x="838200" y="1225605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73895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D83A9A97-3FE1-4EDA-8AA4-850C7B3DF6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359401"/>
            <a:ext cx="12192001" cy="5555749"/>
          </a:xfrm>
          <a:prstGeom prst="rect">
            <a:avLst/>
          </a:prstGeom>
        </p:spPr>
      </p:pic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5B735781-C98E-3546-A3E5-41DD7AAEDB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961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548A2B-C299-E44F-9499-8F728F8B4D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ED859E-0E54-394B-B2F4-63D1B380DB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30EF5FB-5DCB-C84B-ADDB-AC9E3E6B58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89B6BD9B-253D-404B-9EC4-14D3E5C7B0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DDB95AD-1F20-1F45-AA37-1F83A42C35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0524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61203CD-23E0-4342-877C-A894DCEA5D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9976" y="1409942"/>
            <a:ext cx="12221976" cy="5565859"/>
          </a:xfrm>
          <a:prstGeom prst="rect">
            <a:avLst/>
          </a:prstGeom>
        </p:spPr>
      </p:pic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A87F8C68-A834-C040-B991-FE55C7B99A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136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2AAEB9-6CC3-CD4F-AFD3-F5FC597D3B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947CF2-97EB-674C-B6DA-43C3B4698F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30247"/>
            <a:ext cx="12192001" cy="2932783"/>
          </a:xfrm>
          <a:prstGeom prst="rect">
            <a:avLst/>
          </a:prstGeom>
        </p:spPr>
      </p:pic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F95E47B-1676-064D-B8E5-08B06B6254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D775E79-4EA2-1741-8E6A-F64432D45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0031E86-8034-144D-9632-B1856DECFC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85101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box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AAFBE3DE-3C9F-453F-9586-4057CDA65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739386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455D951-7751-A541-A387-61A043688CE1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AB157B1-00FA-D34E-A866-01820DB00A7C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894650-A92B-D44F-BD58-2949EF2709EE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5911023-1E8C-E743-B810-68A41E000E15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C1E3DB1-D883-E84F-93ED-11F1B86ED64D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8" name="Picture 27" descr="Text, letter&#10;&#10;Description automatically generated">
            <a:extLst>
              <a:ext uri="{FF2B5EF4-FFF2-40B4-BE49-F238E27FC236}">
                <a16:creationId xmlns:a16="http://schemas.microsoft.com/office/drawing/2014/main" id="{749A8FFF-4E71-6648-9129-15CE07D93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46500801-EEE0-5640-B67D-583E10ABD4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7B28734D-DE14-9442-AE67-2090A1DCA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50B06AE-126A-4DA2-811F-104FAE999A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391790986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FD654AC-93C5-5749-8FCC-E5FB9426D17C}"/>
              </a:ext>
            </a:extLst>
          </p:cNvPr>
          <p:cNvGrpSpPr/>
          <p:nvPr userDrawn="1"/>
        </p:nvGrpSpPr>
        <p:grpSpPr>
          <a:xfrm>
            <a:off x="7315199" y="-10288"/>
            <a:ext cx="4863445" cy="6855887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4684600-E216-FA45-9DA6-6B7A968D6EB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A50844-F620-754E-A12B-9A483D2F32F6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9176982-5E1E-A245-81B5-9210E4EA747D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16043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58" y="-10287"/>
            <a:ext cx="12192000" cy="1115179"/>
          </a:xfrm>
          <a:prstGeom prst="rect">
            <a:avLst/>
          </a:prstGeom>
        </p:spPr>
      </p:pic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7769D9AB-7B87-544F-BE76-0EBE8E6771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BC8910A6-A3B8-EC4B-BD26-4664C23A4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EC32625-7956-4078-9A04-BB491993D8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412249693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 a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C34133F-8ABA-8C41-8951-83582D1E63D8}"/>
              </a:ext>
            </a:extLst>
          </p:cNvPr>
          <p:cNvGrpSpPr/>
          <p:nvPr userDrawn="1"/>
        </p:nvGrpSpPr>
        <p:grpSpPr>
          <a:xfrm>
            <a:off x="7315199" y="0"/>
            <a:ext cx="4863445" cy="6845599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47C9DB-9490-4040-8FD7-82C9E70063D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348A8A-F1FB-164B-A4C0-F0ADE3F509FF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1BCFB59-55AA-F84A-9EE6-C097383D3278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v</a:t>
              </a: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76999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06591EAA-F508-3C47-9146-1E4DA5C537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DD430948-36BB-364D-97BA-1D593C3B8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152490E-FFCC-4912-9346-9ED8E1EBA7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118233905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D64937-1A05-B34F-90BB-BF72B0D8C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9C75A3-FC22-C440-ADCA-0F0446391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23EA5B0-5BC9-604A-BADC-22C777AB332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184" y="452486"/>
            <a:ext cx="10515616" cy="5476973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485013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3020A6-35B0-2148-8BB1-10241E03D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357313"/>
            <a:ext cx="6172200" cy="45037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23E997-4DCA-8742-B052-C5C8981FB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93941-3B9D-4345-A9EA-A04120EFD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F2798FE5-6721-474C-871F-E61BB2792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7384" y="1357313"/>
            <a:ext cx="4281816" cy="42894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5A979-ECB6-944B-B048-D15BBCA47E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01710DD-ADAB-40F1-822D-847785A4B9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62568717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BBA1D3E-9956-9541-A964-313064928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00135"/>
            <a:ext cx="12192000" cy="45434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D48361-1CF2-8544-9830-31C4AD415D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0406"/>
            <a:ext cx="12192000" cy="1115179"/>
          </a:xfrm>
          <a:prstGeom prst="rect">
            <a:avLst/>
          </a:prstGeom>
          <a:noFill/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0EC403-9074-2E4B-B686-CE4BDA677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9A3C8A-7236-8343-AAF2-6EF87EE95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079699-09D7-4544-BF06-E77DEC20A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950406"/>
            <a:ext cx="9326563" cy="111517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Transition slide</a:t>
            </a:r>
          </a:p>
        </p:txBody>
      </p:sp>
    </p:spTree>
    <p:extLst>
      <p:ext uri="{BB962C8B-B14F-4D97-AF65-F5344CB8AC3E}">
        <p14:creationId xmlns:p14="http://schemas.microsoft.com/office/powerpoint/2010/main" val="18671454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48788" y="-182658"/>
            <a:ext cx="9144000" cy="2387600"/>
          </a:xfrm>
        </p:spPr>
        <p:txBody>
          <a:bodyPr anchor="b">
            <a:normAutofit/>
          </a:bodyPr>
          <a:lstStyle>
            <a:lvl1pPr algn="l">
              <a:defRPr sz="4400">
                <a:solidFill>
                  <a:srgbClr val="4A4A4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68D7C-8822-4144-868B-B6EFA480259D}" type="datetime1">
              <a:rPr lang="en-US" smtClean="0"/>
              <a:t>9/20/2023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AD54F5D-7337-4470-AF86-BC1D88600ECD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949368527"/>
              </p:ext>
            </p:extLst>
          </p:nvPr>
        </p:nvGraphicFramePr>
        <p:xfrm>
          <a:off x="838200" y="1225605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2599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68D7C-8822-4144-868B-B6EFA480259D}" type="datetime1">
              <a:rPr lang="en-US" smtClean="0"/>
              <a:t>9/20/2023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8206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B08FF-86A9-489B-9293-6DAA81CF5589}" type="datetime1">
              <a:rPr lang="en-US" smtClean="0"/>
              <a:t>9/20/2023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9697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47369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BFDA1-892D-475D-A681-5E1B87AA4CC5}" type="datetime1">
              <a:rPr lang="en-US" smtClean="0"/>
              <a:t>9/20/2023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E46C0D9-61BA-47D1-AD60-8396A8439D43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277205840"/>
              </p:ext>
            </p:extLst>
          </p:nvPr>
        </p:nvGraphicFramePr>
        <p:xfrm>
          <a:off x="838200" y="364472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602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7F70-787D-4334-ABBD-4BEE84081B9F}" type="datetime1">
              <a:rPr lang="en-US" smtClean="0"/>
              <a:t>9/20/2023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4C45C70-6047-4CCE-A18D-B24830AC37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8491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A254F94C-3A3D-4131-A609-1FF25420F3C3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749815183"/>
              </p:ext>
            </p:extLst>
          </p:nvPr>
        </p:nvGraphicFramePr>
        <p:xfrm>
          <a:off x="838200" y="364458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7733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84004-8839-470E-98FD-2398CB003887}" type="datetime1">
              <a:rPr lang="en-US" smtClean="0"/>
              <a:t>9/20/2023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A140C67-0B9C-45CD-B076-7F170821EC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8491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1A3E30DB-6C43-44BD-BF18-9F2ED18EF06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981799756"/>
              </p:ext>
            </p:extLst>
          </p:nvPr>
        </p:nvGraphicFramePr>
        <p:xfrm>
          <a:off x="838200" y="364458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328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1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18.xml"/><Relationship Id="rId21" Type="http://schemas.openxmlformats.org/officeDocument/2006/relationships/slideLayout" Target="../slideLayouts/slideLayout36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slideLayout" Target="../slideLayouts/slideLayout32.xml"/><Relationship Id="rId2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31.xml"/><Relationship Id="rId2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23" Type="http://schemas.openxmlformats.org/officeDocument/2006/relationships/theme" Target="../theme/theme2.xml"/><Relationship Id="rId10" Type="http://schemas.openxmlformats.org/officeDocument/2006/relationships/slideLayout" Target="../slideLayouts/slideLayout25.xml"/><Relationship Id="rId19" Type="http://schemas.openxmlformats.org/officeDocument/2006/relationships/slideLayout" Target="../slideLayouts/slideLayout34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Relationship Id="rId22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3E7E7A-EFDA-4F96-BA3A-43C7E3A490FB}" type="datetime1">
              <a:rPr lang="en-US" smtClean="0"/>
              <a:t>9/20/2023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14F10E-3CFE-4C50-9C04-3D38C47A137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8521" y="107419"/>
            <a:ext cx="2776728" cy="487680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0" y="6285141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0" y="6207974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8740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  <p:sldLayoutId id="2147483960" r:id="rId12"/>
    <p:sldLayoutId id="2147483961" r:id="rId13"/>
    <p:sldLayoutId id="2147483962" r:id="rId14"/>
    <p:sldLayoutId id="2147483963" r:id="rId1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4A4A4A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A4A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4A4A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4A4A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4A4A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4A4A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3E7E7A-EFDA-4F96-BA3A-43C7E3A490FB}" type="datetime1">
              <a:rPr lang="en-US" smtClean="0"/>
              <a:t>9/20/2023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14F10E-3CFE-4C50-9C04-3D38C47A137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88236AA-3BF6-4285-B9C2-01E32407A298}"/>
              </a:ext>
            </a:extLst>
          </p:cNvPr>
          <p:cNvSpPr txBox="1">
            <a:spLocks/>
          </p:cNvSpPr>
          <p:nvPr userDrawn="1"/>
        </p:nvSpPr>
        <p:spPr>
          <a:xfrm>
            <a:off x="7345051" y="3746953"/>
            <a:ext cx="10513244" cy="6221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endParaRPr lang="en-US" sz="2200" dirty="0">
              <a:solidFill>
                <a:srgbClr val="0B5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564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9" r:id="rId1"/>
    <p:sldLayoutId id="2147484060" r:id="rId2"/>
    <p:sldLayoutId id="2147484061" r:id="rId3"/>
    <p:sldLayoutId id="2147484062" r:id="rId4"/>
    <p:sldLayoutId id="2147484063" r:id="rId5"/>
    <p:sldLayoutId id="2147484064" r:id="rId6"/>
    <p:sldLayoutId id="2147484065" r:id="rId7"/>
    <p:sldLayoutId id="2147484066" r:id="rId8"/>
    <p:sldLayoutId id="2147484067" r:id="rId9"/>
    <p:sldLayoutId id="2147484068" r:id="rId10"/>
    <p:sldLayoutId id="2147484069" r:id="rId11"/>
    <p:sldLayoutId id="2147484070" r:id="rId12"/>
    <p:sldLayoutId id="2147484074" r:id="rId13"/>
    <p:sldLayoutId id="2147483977" r:id="rId14"/>
    <p:sldLayoutId id="2147483978" r:id="rId15"/>
    <p:sldLayoutId id="2147483979" r:id="rId16"/>
    <p:sldLayoutId id="2147483982" r:id="rId17"/>
    <p:sldLayoutId id="2147483984" r:id="rId18"/>
    <p:sldLayoutId id="2147483985" r:id="rId19"/>
    <p:sldLayoutId id="2147483987" r:id="rId20"/>
    <p:sldLayoutId id="2147483988" r:id="rId21"/>
    <p:sldLayoutId id="2147484075" r:id="rId2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">
            <a:extLst>
              <a:ext uri="{FF2B5EF4-FFF2-40B4-BE49-F238E27FC236}">
                <a16:creationId xmlns:a16="http://schemas.microsoft.com/office/drawing/2014/main" id="{5093C00D-0600-4359-82F5-9922AAB54AB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96162" y="5394413"/>
            <a:ext cx="11374066" cy="1349237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David Clark, Working Group Chair</a:t>
            </a:r>
          </a:p>
          <a:p>
            <a:endParaRPr lang="en-US" sz="3200" b="1" dirty="0"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endParaRPr lang="en-US" sz="3200" b="1" dirty="0"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CBE7022C-5893-46C2-802C-E45D55B9C7A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79389" y="3365588"/>
            <a:ext cx="9906901" cy="1179867"/>
          </a:xfrm>
        </p:spPr>
        <p:txBody>
          <a:bodyPr>
            <a:normAutofit/>
          </a:bodyPr>
          <a:lstStyle/>
          <a:p>
            <a:r>
              <a:rPr lang="en-US" sz="3200" b="1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IESBA Meeting, New York </a:t>
            </a:r>
          </a:p>
          <a:p>
            <a:r>
              <a:rPr lang="en-US" sz="3200" b="1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September 21, 2023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C400844D-90C3-416D-BDD3-4E7022C96D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97078" y="1656673"/>
            <a:ext cx="9907588" cy="859956"/>
          </a:xfrm>
        </p:spPr>
        <p:txBody>
          <a:bodyPr>
            <a:normAutofit/>
          </a:bodyPr>
          <a:lstStyle/>
          <a:p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Technology Update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B767307-CA44-217D-0872-8D9A462E1613}"/>
              </a:ext>
            </a:extLst>
          </p:cNvPr>
          <p:cNvSpPr txBox="1"/>
          <p:nvPr/>
        </p:nvSpPr>
        <p:spPr>
          <a:xfrm>
            <a:off x="8661400" y="259629"/>
            <a:ext cx="3073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Agenda Item 8-A</a:t>
            </a:r>
          </a:p>
        </p:txBody>
      </p:sp>
    </p:spTree>
    <p:extLst>
      <p:ext uri="{BB962C8B-B14F-4D97-AF65-F5344CB8AC3E}">
        <p14:creationId xmlns:p14="http://schemas.microsoft.com/office/powerpoint/2010/main" val="36102825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A8CCCB6D-5162-4AAE-A5E3-3AC55410DB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BCD8C04-CC7B-40EF-82EB-E9821F79BB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70" y="2458"/>
            <a:ext cx="12188952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Placeholder 6" descr="Person with idea concept">
            <a:extLst>
              <a:ext uri="{FF2B5EF4-FFF2-40B4-BE49-F238E27FC236}">
                <a16:creationId xmlns:a16="http://schemas.microsoft.com/office/drawing/2014/main" id="{E9FC0857-66B1-4DB4-B67A-D4CD6EE8F20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170" y="10"/>
            <a:ext cx="8450317" cy="6857990"/>
          </a:xfrm>
          <a:prstGeom prst="rect">
            <a:avLst/>
          </a:prstGeom>
          <a:solidFill>
            <a:srgbClr val="FFFFFF">
              <a:shade val="85000"/>
            </a:srgbClr>
          </a:solidFill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6" name="Title 5">
            <a:extLst>
              <a:ext uri="{FF2B5EF4-FFF2-40B4-BE49-F238E27FC236}">
                <a16:creationId xmlns:a16="http://schemas.microsoft.com/office/drawing/2014/main" id="{3DC72957-9C13-4EB9-98D8-263E8DA6A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00" y="4110382"/>
            <a:ext cx="3467796" cy="147680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400" b="1" kern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Questions/</a:t>
            </a:r>
            <a:br>
              <a:rPr lang="en-US" sz="4400" b="1" kern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b="1" kern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Comments</a:t>
            </a:r>
          </a:p>
        </p:txBody>
      </p:sp>
      <p:pic>
        <p:nvPicPr>
          <p:cNvPr id="3" name="Picture 2" descr="Person with idea concept">
            <a:extLst>
              <a:ext uri="{FF2B5EF4-FFF2-40B4-BE49-F238E27FC236}">
                <a16:creationId xmlns:a16="http://schemas.microsoft.com/office/drawing/2014/main" id="{9D3A9184-3696-7C7B-45F4-CFA5B863AB2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"/>
          <a:stretch/>
        </p:blipFill>
        <p:spPr>
          <a:xfrm>
            <a:off x="6225997" y="-2458"/>
            <a:ext cx="5962785" cy="685800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1792709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1FCD167-CB64-2FE1-0142-66E9ABCAA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57F62BB-2400-B332-E927-A5223BE9A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363" y="3189047"/>
            <a:ext cx="12016637" cy="688307"/>
          </a:xfrm>
        </p:spPr>
        <p:txBody>
          <a:bodyPr>
            <a:noAutofit/>
          </a:bodyPr>
          <a:lstStyle/>
          <a:p>
            <a:r>
              <a:rPr lang="en-US" sz="44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 on Technology and Fraud</a:t>
            </a:r>
          </a:p>
        </p:txBody>
      </p:sp>
    </p:spTree>
    <p:extLst>
      <p:ext uri="{BB962C8B-B14F-4D97-AF65-F5344CB8AC3E}">
        <p14:creationId xmlns:p14="http://schemas.microsoft.com/office/powerpoint/2010/main" val="34107019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82119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60B1C8C-744D-3EF7-5318-B3FC83F3CE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A748062-8252-1AEF-BBF7-F6F50FA21E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800" y="146778"/>
            <a:ext cx="11176000" cy="842778"/>
          </a:xfrm>
        </p:spPr>
        <p:txBody>
          <a:bodyPr>
            <a:normAutofit/>
          </a:bodyPr>
          <a:lstStyle/>
          <a:p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Objectives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FB9FEC39-244A-74F0-974F-123E65183E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77800" y="1663700"/>
            <a:ext cx="6896100" cy="451326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consider: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update on the </a:t>
            </a:r>
            <a:r>
              <a:rPr lang="en-US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TWG activities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 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Technology and Fraud</a:t>
            </a:r>
          </a:p>
        </p:txBody>
      </p:sp>
    </p:spTree>
    <p:extLst>
      <p:ext uri="{BB962C8B-B14F-4D97-AF65-F5344CB8AC3E}">
        <p14:creationId xmlns:p14="http://schemas.microsoft.com/office/powerpoint/2010/main" val="28277198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1FCD167-CB64-2FE1-0142-66E9ABCAA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57F62BB-2400-B332-E927-A5223BE9A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651" y="2717502"/>
            <a:ext cx="10685114" cy="1124504"/>
          </a:xfrm>
        </p:spPr>
        <p:txBody>
          <a:bodyPr>
            <a:noAutofit/>
          </a:bodyPr>
          <a:lstStyle/>
          <a:p>
            <a:r>
              <a:rPr lang="en-US" sz="4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 on TWG Activities</a:t>
            </a:r>
          </a:p>
        </p:txBody>
      </p:sp>
    </p:spTree>
    <p:extLst>
      <p:ext uri="{BB962C8B-B14F-4D97-AF65-F5344CB8AC3E}">
        <p14:creationId xmlns:p14="http://schemas.microsoft.com/office/powerpoint/2010/main" val="28056483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 descr="Person using tablet and digital pen">
            <a:extLst>
              <a:ext uri="{FF2B5EF4-FFF2-40B4-BE49-F238E27FC236}">
                <a16:creationId xmlns:a16="http://schemas.microsoft.com/office/drawing/2014/main" id="{34B31F00-8B2F-36BA-3E62-644F7EFA4E89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101725"/>
            <a:ext cx="5160722" cy="5756275"/>
          </a:xfr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40154F-4637-66D4-6B50-967972C7C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4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BCF271-9B6F-B0D9-D0C5-DD8A47762D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2400" y="156028"/>
            <a:ext cx="10269255" cy="83094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Highlights from joint meeting with TEG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DAF1D2-147A-0E52-1CC9-F951EB462A34}"/>
              </a:ext>
            </a:extLst>
          </p:cNvPr>
          <p:cNvSpPr txBox="1"/>
          <p:nvPr/>
        </p:nvSpPr>
        <p:spPr>
          <a:xfrm>
            <a:off x="5386192" y="1659285"/>
            <a:ext cx="680580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Preliminary stress-test of upcoming Technology pronouncement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Specific scenarios</a:t>
            </a:r>
          </a:p>
        </p:txBody>
      </p:sp>
    </p:spTree>
    <p:extLst>
      <p:ext uri="{BB962C8B-B14F-4D97-AF65-F5344CB8AC3E}">
        <p14:creationId xmlns:p14="http://schemas.microsoft.com/office/powerpoint/2010/main" val="4225009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40154F-4637-66D4-6B50-967972C7C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5</a:t>
            </a:fld>
            <a:endParaRPr lang="en-US" dirty="0"/>
          </a:p>
        </p:txBody>
      </p:sp>
      <p:pic>
        <p:nvPicPr>
          <p:cNvPr id="6" name="Picture Placeholder 6" descr="Business meeting behind a glass wall">
            <a:extLst>
              <a:ext uri="{FF2B5EF4-FFF2-40B4-BE49-F238E27FC236}">
                <a16:creationId xmlns:a16="http://schemas.microsoft.com/office/drawing/2014/main" id="{6459D325-B5BD-DC9A-D8F7-B3B1CABF116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37400" y="1130748"/>
            <a:ext cx="5054600" cy="5741766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9BCF271-9B6F-B0D9-D0C5-DD8A47762D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2400" y="156028"/>
            <a:ext cx="8149771" cy="83094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Preliminary Stress Testing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C30900A-C1A9-6001-F826-E43BEF254497}"/>
              </a:ext>
            </a:extLst>
          </p:cNvPr>
          <p:cNvSpPr txBox="1"/>
          <p:nvPr/>
        </p:nvSpPr>
        <p:spPr>
          <a:xfrm>
            <a:off x="0" y="1130748"/>
            <a:ext cx="7137399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300" b="1" dirty="0">
                <a:latin typeface="Arial" panose="020B0604020202020204" pitchFamily="34" charset="0"/>
                <a:cs typeface="Arial" panose="020B0604020202020204" pitchFamily="34" charset="0"/>
              </a:rPr>
              <a:t>Some situations might be difficult to navigate but the provisions are still robust and prevail to allow reaching an appropriate ethical conclusion.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300" b="1" dirty="0">
                <a:latin typeface="Arial" panose="020B0604020202020204" pitchFamily="34" charset="0"/>
                <a:cs typeface="Arial" panose="020B0604020202020204" pitchFamily="34" charset="0"/>
              </a:rPr>
              <a:t>Specific elements discussed: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Complex situation (120.5 A8): Confusion if there is an additional requirement by the mere nature of being complex rather than just difficult to navigate.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Close business relationships: indirect provision of service through technology (consider case study).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Professional competence and due care: what do we mean in the context of using technology. Conclusion reached that Code covers it sufficiently from an ethical framework.</a:t>
            </a:r>
          </a:p>
        </p:txBody>
      </p:sp>
    </p:spTree>
    <p:extLst>
      <p:ext uri="{BB962C8B-B14F-4D97-AF65-F5344CB8AC3E}">
        <p14:creationId xmlns:p14="http://schemas.microsoft.com/office/powerpoint/2010/main" val="40518944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40154F-4637-66D4-6B50-967972C7C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6</a:t>
            </a:fld>
            <a:endParaRPr lang="en-US" dirty="0"/>
          </a:p>
        </p:txBody>
      </p:sp>
      <p:pic>
        <p:nvPicPr>
          <p:cNvPr id="6" name="Picture Placeholder 6" descr="Robot standing on block facing other robots">
            <a:extLst>
              <a:ext uri="{FF2B5EF4-FFF2-40B4-BE49-F238E27FC236}">
                <a16:creationId xmlns:a16="http://schemas.microsoft.com/office/drawing/2014/main" id="{6459D325-B5BD-DC9A-D8F7-B3B1CABF116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14992" y="1156148"/>
            <a:ext cx="4977007" cy="5701852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9BCF271-9B6F-B0D9-D0C5-DD8A47762D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39700" y="156028"/>
            <a:ext cx="10109199" cy="83094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Specific Scenarios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C30900A-C1A9-6001-F826-E43BEF254497}"/>
              </a:ext>
            </a:extLst>
          </p:cNvPr>
          <p:cNvSpPr txBox="1"/>
          <p:nvPr/>
        </p:nvSpPr>
        <p:spPr>
          <a:xfrm>
            <a:off x="-114743" y="1156148"/>
            <a:ext cx="7189311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300" b="1" dirty="0">
                <a:latin typeface="Arial" panose="020B0604020202020204" pitchFamily="34" charset="0"/>
                <a:cs typeface="Arial" panose="020B0604020202020204" pitchFamily="34" charset="0"/>
              </a:rPr>
              <a:t>Artificial intelligence (AI) tools (e.g., </a:t>
            </a:r>
            <a:r>
              <a:rPr lang="en-US" sz="2300" b="1" dirty="0" err="1">
                <a:latin typeface="Arial" panose="020B0604020202020204" pitchFamily="34" charset="0"/>
                <a:cs typeface="Arial" panose="020B0604020202020204" pitchFamily="34" charset="0"/>
              </a:rPr>
              <a:t>ChatGPT</a:t>
            </a:r>
            <a:r>
              <a:rPr lang="en-US" sz="2300" b="1" dirty="0">
                <a:latin typeface="Arial" panose="020B0604020202020204" pitchFamily="34" charset="0"/>
                <a:cs typeface="Arial" panose="020B0604020202020204" pitchFamily="34" charset="0"/>
              </a:rPr>
              <a:t>) to highlight: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AI is a powerful tool but also fallible.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Confidentiality concerns.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Only valuable if you understand whether information is accurate and valid.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Know policies of technology service providers and organizations – interaction between policy and ethics.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Link to ISQM 1 quality components. 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Supervising AI - Walk through ways to supervise different types of AI.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Forced reliance on AI and other technologies - When a PA doesn’t understand the technology they should either withdraw or get an expert / specialist involved. </a:t>
            </a:r>
          </a:p>
        </p:txBody>
      </p:sp>
    </p:spTree>
    <p:extLst>
      <p:ext uri="{BB962C8B-B14F-4D97-AF65-F5344CB8AC3E}">
        <p14:creationId xmlns:p14="http://schemas.microsoft.com/office/powerpoint/2010/main" val="8028069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40154F-4637-66D4-6B50-967972C7C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7</a:t>
            </a:fld>
            <a:endParaRPr lang="en-US" dirty="0"/>
          </a:p>
        </p:txBody>
      </p:sp>
      <p:pic>
        <p:nvPicPr>
          <p:cNvPr id="6" name="Picture Placeholder 6" descr="Robot standing on block facing other robots">
            <a:extLst>
              <a:ext uri="{FF2B5EF4-FFF2-40B4-BE49-F238E27FC236}">
                <a16:creationId xmlns:a16="http://schemas.microsoft.com/office/drawing/2014/main" id="{6459D325-B5BD-DC9A-D8F7-B3B1CABF116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14784" y="1156148"/>
            <a:ext cx="5077216" cy="5701852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9BCF271-9B6F-B0D9-D0C5-DD8A47762D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39700" y="156028"/>
            <a:ext cx="10109199" cy="83094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Specific Scenarios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C30900A-C1A9-6001-F826-E43BEF254497}"/>
              </a:ext>
            </a:extLst>
          </p:cNvPr>
          <p:cNvSpPr txBox="1"/>
          <p:nvPr/>
        </p:nvSpPr>
        <p:spPr>
          <a:xfrm>
            <a:off x="-1" y="1275933"/>
            <a:ext cx="698952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Foundational model / Large Language Models / Generative AI and self-review threats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Conflict of interest as opposed to independence concern.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Dependent on facts and circumstances.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Would prompt generation be characterized as design and implementation? 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Intellectual Property rights versus third party rights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Importance of client confidentiality.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Consider jurisdictional rules and regulations.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Risk of reliance on third party tools (not only technology).</a:t>
            </a:r>
          </a:p>
        </p:txBody>
      </p:sp>
    </p:spTree>
    <p:extLst>
      <p:ext uri="{BB962C8B-B14F-4D97-AF65-F5344CB8AC3E}">
        <p14:creationId xmlns:p14="http://schemas.microsoft.com/office/powerpoint/2010/main" val="2620155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40154F-4637-66D4-6B50-967972C7C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8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BCF271-9B6F-B0D9-D0C5-DD8A47762D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7000" y="156028"/>
            <a:ext cx="10121899" cy="83094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Specific Scenarios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C30900A-C1A9-6001-F826-E43BEF254497}"/>
              </a:ext>
            </a:extLst>
          </p:cNvPr>
          <p:cNvSpPr txBox="1"/>
          <p:nvPr/>
        </p:nvSpPr>
        <p:spPr>
          <a:xfrm>
            <a:off x="0" y="1295319"/>
            <a:ext cx="726509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Blockchain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Independence concerns when a node is created in order to have a copy of the ledger and provide the requested assurance.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Contract readers and completeness of information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Smart contracts that use external data sources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subject matter that is audited does not belong to the client, but rather a data organization.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Client and engagement acceptance dilemmas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Start ups, adverse media. 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New versus existing clients.</a:t>
            </a:r>
          </a:p>
        </p:txBody>
      </p:sp>
      <p:pic>
        <p:nvPicPr>
          <p:cNvPr id="3" name="Picture Placeholder 6" descr="Robot standing on block facing other robots">
            <a:extLst>
              <a:ext uri="{FF2B5EF4-FFF2-40B4-BE49-F238E27FC236}">
                <a16:creationId xmlns:a16="http://schemas.microsoft.com/office/drawing/2014/main" id="{D4173030-5EBE-07DD-838C-82118352E50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52778" y="1230120"/>
            <a:ext cx="4839222" cy="5642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0648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075D971E-A9CF-260A-830F-F152A3972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1" y="5074023"/>
            <a:ext cx="10109199" cy="813209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4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Next Steps</a:t>
            </a:r>
          </a:p>
        </p:txBody>
      </p:sp>
      <p:pic>
        <p:nvPicPr>
          <p:cNvPr id="3" name="Picture Placeholder 6" descr="Shoes on stairs">
            <a:extLst>
              <a:ext uri="{FF2B5EF4-FFF2-40B4-BE49-F238E27FC236}">
                <a16:creationId xmlns:a16="http://schemas.microsoft.com/office/drawing/2014/main" id="{D4173030-5EBE-07DD-838C-82118352E50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-39"/>
            <a:ext cx="12191980" cy="4172740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667AA61-5C27-F30F-D229-06CBE5709F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5141" y="4811517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40154F-4637-66D4-6B50-967972C7C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A68F81FF-A8B7-8E49-9D5B-3CAD5ADFEE36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9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51784188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2062</TotalTime>
  <Words>432</Words>
  <Application>Microsoft Office PowerPoint</Application>
  <PresentationFormat>Widescreen</PresentationFormat>
  <Paragraphs>71</Paragraphs>
  <Slides>12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Arial</vt:lpstr>
      <vt:lpstr>Calibri</vt:lpstr>
      <vt:lpstr>Calibri Light</vt:lpstr>
      <vt:lpstr>Product Sans Light</vt:lpstr>
      <vt:lpstr>Product Sans Thin</vt:lpstr>
      <vt:lpstr>System Font Regular</vt:lpstr>
      <vt:lpstr>Wingdings</vt:lpstr>
      <vt:lpstr>1_Office Theme</vt:lpstr>
      <vt:lpstr>Office Theme</vt:lpstr>
      <vt:lpstr>PowerPoint Presentation</vt:lpstr>
      <vt:lpstr>Objectives</vt:lpstr>
      <vt:lpstr>Update on TWG Activities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Next Steps</vt:lpstr>
      <vt:lpstr>Questions/ Comments</vt:lpstr>
      <vt:lpstr>Presentation on Technology and Fraud</vt:lpstr>
      <vt:lpstr>PowerPoint Presentation</vt:lpstr>
    </vt:vector>
  </TitlesOfParts>
  <Manager/>
  <Company>International Public Sector Accounting Board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Megan Hartman</dc:creator>
  <cp:keywords/>
  <dc:description/>
  <cp:lastModifiedBy>Asteway Tilahun</cp:lastModifiedBy>
  <cp:revision>85</cp:revision>
  <cp:lastPrinted>2020-01-09T14:46:46Z</cp:lastPrinted>
  <dcterms:created xsi:type="dcterms:W3CDTF">2018-10-18T19:25:41Z</dcterms:created>
  <dcterms:modified xsi:type="dcterms:W3CDTF">2023-09-20T14:34:22Z</dcterms:modified>
  <cp:category/>
</cp:coreProperties>
</file>